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tiff" ContentType="image/tiff"/>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notesSlides/notesSlide2.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notesSlides/notesSlide3.xml" ContentType="application/vnd.openxmlformats-officedocument.presentationml.notesSlide+xml"/>
  <Override PartName="/ppt/embeddings/oleObject4.bin" ContentType="application/vnd.openxmlformats-officedocument.oleObject"/>
  <Override PartName="/ppt/notesSlides/notesSlide4.xml" ContentType="application/vnd.openxmlformats-officedocument.presentationml.notesSlide+xml"/>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90"/>
  </p:notesMasterIdLst>
  <p:handoutMasterIdLst>
    <p:handoutMasterId r:id="rId91"/>
  </p:handoutMasterIdLst>
  <p:sldIdLst>
    <p:sldId id="374" r:id="rId2"/>
    <p:sldId id="694" r:id="rId3"/>
    <p:sldId id="602" r:id="rId4"/>
    <p:sldId id="376" r:id="rId5"/>
    <p:sldId id="608" r:id="rId6"/>
    <p:sldId id="665" r:id="rId7"/>
    <p:sldId id="666" r:id="rId8"/>
    <p:sldId id="378" r:id="rId9"/>
    <p:sldId id="379" r:id="rId10"/>
    <p:sldId id="380" r:id="rId11"/>
    <p:sldId id="381" r:id="rId12"/>
    <p:sldId id="382" r:id="rId13"/>
    <p:sldId id="386" r:id="rId14"/>
    <p:sldId id="387" r:id="rId15"/>
    <p:sldId id="388" r:id="rId16"/>
    <p:sldId id="418" r:id="rId17"/>
    <p:sldId id="606" r:id="rId18"/>
    <p:sldId id="405" r:id="rId19"/>
    <p:sldId id="406" r:id="rId20"/>
    <p:sldId id="420" r:id="rId21"/>
    <p:sldId id="687" r:id="rId22"/>
    <p:sldId id="477" r:id="rId23"/>
    <p:sldId id="423" r:id="rId24"/>
    <p:sldId id="422" r:id="rId25"/>
    <p:sldId id="421" r:id="rId26"/>
    <p:sldId id="424" r:id="rId27"/>
    <p:sldId id="686" r:id="rId28"/>
    <p:sldId id="733" r:id="rId29"/>
    <p:sldId id="685" r:id="rId30"/>
    <p:sldId id="436" r:id="rId31"/>
    <p:sldId id="532" r:id="rId32"/>
    <p:sldId id="441" r:id="rId33"/>
    <p:sldId id="735" r:id="rId34"/>
    <p:sldId id="491" r:id="rId35"/>
    <p:sldId id="435" r:id="rId36"/>
    <p:sldId id="489" r:id="rId37"/>
    <p:sldId id="677" r:id="rId38"/>
    <p:sldId id="667" r:id="rId39"/>
    <p:sldId id="690" r:id="rId40"/>
    <p:sldId id="708" r:id="rId41"/>
    <p:sldId id="717" r:id="rId42"/>
    <p:sldId id="719" r:id="rId43"/>
    <p:sldId id="736" r:id="rId44"/>
    <p:sldId id="684" r:id="rId45"/>
    <p:sldId id="678" r:id="rId46"/>
    <p:sldId id="672" r:id="rId47"/>
    <p:sldId id="673" r:id="rId48"/>
    <p:sldId id="691" r:id="rId49"/>
    <p:sldId id="582" r:id="rId50"/>
    <p:sldId id="676" r:id="rId51"/>
    <p:sldId id="692" r:id="rId52"/>
    <p:sldId id="695" r:id="rId53"/>
    <p:sldId id="592" r:id="rId54"/>
    <p:sldId id="696" r:id="rId55"/>
    <p:sldId id="593" r:id="rId56"/>
    <p:sldId id="697" r:id="rId57"/>
    <p:sldId id="698" r:id="rId58"/>
    <p:sldId id="576" r:id="rId59"/>
    <p:sldId id="709" r:id="rId60"/>
    <p:sldId id="700" r:id="rId61"/>
    <p:sldId id="701" r:id="rId62"/>
    <p:sldId id="702" r:id="rId63"/>
    <p:sldId id="703" r:id="rId64"/>
    <p:sldId id="579" r:id="rId65"/>
    <p:sldId id="704" r:id="rId66"/>
    <p:sldId id="664" r:id="rId67"/>
    <p:sldId id="705" r:id="rId68"/>
    <p:sldId id="706" r:id="rId69"/>
    <p:sldId id="707" r:id="rId70"/>
    <p:sldId id="722" r:id="rId71"/>
    <p:sldId id="728" r:id="rId72"/>
    <p:sldId id="732" r:id="rId73"/>
    <p:sldId id="729" r:id="rId74"/>
    <p:sldId id="727" r:id="rId75"/>
    <p:sldId id="721" r:id="rId76"/>
    <p:sldId id="710" r:id="rId77"/>
    <p:sldId id="724" r:id="rId78"/>
    <p:sldId id="730" r:id="rId79"/>
    <p:sldId id="726" r:id="rId80"/>
    <p:sldId id="731" r:id="rId81"/>
    <p:sldId id="715" r:id="rId82"/>
    <p:sldId id="683" r:id="rId83"/>
    <p:sldId id="713" r:id="rId84"/>
    <p:sldId id="737" r:id="rId85"/>
    <p:sldId id="738" r:id="rId86"/>
    <p:sldId id="739" r:id="rId87"/>
    <p:sldId id="740" r:id="rId88"/>
    <p:sldId id="741" r:id="rId89"/>
  </p:sldIdLst>
  <p:sldSz cx="9144000" cy="6858000" type="screen4x3"/>
  <p:notesSz cx="6797675" cy="9928225"/>
  <p:defaultTextStyle>
    <a:defPPr>
      <a:defRPr lang="en-US"/>
    </a:defPPr>
    <a:lvl1pPr algn="ctr" rtl="0" eaLnBrk="0" fontAlgn="base" hangingPunct="0">
      <a:spcBef>
        <a:spcPct val="50000"/>
      </a:spcBef>
      <a:spcAft>
        <a:spcPct val="0"/>
      </a:spcAft>
      <a:buFont typeface="Monotype Sorts" pitchFamily="2" charset="2"/>
      <a:defRPr kumimoji="1" sz="2400" kern="1200">
        <a:solidFill>
          <a:schemeClr val="tx1"/>
        </a:solidFill>
        <a:latin typeface="Comic Sans MS" pitchFamily="66" charset="0"/>
        <a:ea typeface="+mn-ea"/>
        <a:cs typeface="+mn-cs"/>
      </a:defRPr>
    </a:lvl1pPr>
    <a:lvl2pPr marL="457200" algn="ctr" rtl="0" eaLnBrk="0" fontAlgn="base" hangingPunct="0">
      <a:spcBef>
        <a:spcPct val="50000"/>
      </a:spcBef>
      <a:spcAft>
        <a:spcPct val="0"/>
      </a:spcAft>
      <a:buFont typeface="Monotype Sorts" pitchFamily="2" charset="2"/>
      <a:defRPr kumimoji="1" sz="2400" kern="1200">
        <a:solidFill>
          <a:schemeClr val="tx1"/>
        </a:solidFill>
        <a:latin typeface="Comic Sans MS" pitchFamily="66" charset="0"/>
        <a:ea typeface="+mn-ea"/>
        <a:cs typeface="+mn-cs"/>
      </a:defRPr>
    </a:lvl2pPr>
    <a:lvl3pPr marL="914400" algn="ctr" rtl="0" eaLnBrk="0" fontAlgn="base" hangingPunct="0">
      <a:spcBef>
        <a:spcPct val="50000"/>
      </a:spcBef>
      <a:spcAft>
        <a:spcPct val="0"/>
      </a:spcAft>
      <a:buFont typeface="Monotype Sorts" pitchFamily="2" charset="2"/>
      <a:defRPr kumimoji="1" sz="2400" kern="1200">
        <a:solidFill>
          <a:schemeClr val="tx1"/>
        </a:solidFill>
        <a:latin typeface="Comic Sans MS" pitchFamily="66" charset="0"/>
        <a:ea typeface="+mn-ea"/>
        <a:cs typeface="+mn-cs"/>
      </a:defRPr>
    </a:lvl3pPr>
    <a:lvl4pPr marL="1371600" algn="ctr" rtl="0" eaLnBrk="0" fontAlgn="base" hangingPunct="0">
      <a:spcBef>
        <a:spcPct val="50000"/>
      </a:spcBef>
      <a:spcAft>
        <a:spcPct val="0"/>
      </a:spcAft>
      <a:buFont typeface="Monotype Sorts" pitchFamily="2" charset="2"/>
      <a:defRPr kumimoji="1" sz="2400" kern="1200">
        <a:solidFill>
          <a:schemeClr val="tx1"/>
        </a:solidFill>
        <a:latin typeface="Comic Sans MS" pitchFamily="66" charset="0"/>
        <a:ea typeface="+mn-ea"/>
        <a:cs typeface="+mn-cs"/>
      </a:defRPr>
    </a:lvl4pPr>
    <a:lvl5pPr marL="1828800" algn="ctr" rtl="0" eaLnBrk="0" fontAlgn="base" hangingPunct="0">
      <a:spcBef>
        <a:spcPct val="50000"/>
      </a:spcBef>
      <a:spcAft>
        <a:spcPct val="0"/>
      </a:spcAft>
      <a:buFont typeface="Monotype Sorts" pitchFamily="2" charset="2"/>
      <a:defRPr kumimoji="1" sz="2400" kern="1200">
        <a:solidFill>
          <a:schemeClr val="tx1"/>
        </a:solidFill>
        <a:latin typeface="Comic Sans MS" pitchFamily="66" charset="0"/>
        <a:ea typeface="+mn-ea"/>
        <a:cs typeface="+mn-cs"/>
      </a:defRPr>
    </a:lvl5pPr>
    <a:lvl6pPr marL="2286000" algn="l" defTabSz="914400" rtl="0" eaLnBrk="1" latinLnBrk="0" hangingPunct="1">
      <a:defRPr kumimoji="1" sz="2400" kern="1200">
        <a:solidFill>
          <a:schemeClr val="tx1"/>
        </a:solidFill>
        <a:latin typeface="Comic Sans MS" pitchFamily="66" charset="0"/>
        <a:ea typeface="+mn-ea"/>
        <a:cs typeface="+mn-cs"/>
      </a:defRPr>
    </a:lvl6pPr>
    <a:lvl7pPr marL="2743200" algn="l" defTabSz="914400" rtl="0" eaLnBrk="1" latinLnBrk="0" hangingPunct="1">
      <a:defRPr kumimoji="1" sz="2400" kern="1200">
        <a:solidFill>
          <a:schemeClr val="tx1"/>
        </a:solidFill>
        <a:latin typeface="Comic Sans MS" pitchFamily="66" charset="0"/>
        <a:ea typeface="+mn-ea"/>
        <a:cs typeface="+mn-cs"/>
      </a:defRPr>
    </a:lvl7pPr>
    <a:lvl8pPr marL="3200400" algn="l" defTabSz="914400" rtl="0" eaLnBrk="1" latinLnBrk="0" hangingPunct="1">
      <a:defRPr kumimoji="1" sz="2400" kern="1200">
        <a:solidFill>
          <a:schemeClr val="tx1"/>
        </a:solidFill>
        <a:latin typeface="Comic Sans MS" pitchFamily="66" charset="0"/>
        <a:ea typeface="+mn-ea"/>
        <a:cs typeface="+mn-cs"/>
      </a:defRPr>
    </a:lvl8pPr>
    <a:lvl9pPr marL="3657600" algn="l" defTabSz="914400" rtl="0" eaLnBrk="1" latinLnBrk="0" hangingPunct="1">
      <a:defRPr kumimoji="1" sz="2400" kern="1200">
        <a:solidFill>
          <a:schemeClr val="tx1"/>
        </a:solidFill>
        <a:latin typeface="Comic Sans MS" pitchFamily="66" charset="0"/>
        <a:ea typeface="+mn-ea"/>
        <a:cs typeface="+mn-cs"/>
      </a:defRPr>
    </a:lvl9pPr>
  </p:defaultTextStyle>
  <p:extLst>
    <p:ext uri="{EFAFB233-063F-42B5-8137-9DF3F51BA10A}">
      <p15:sldGuideLst xmlns="" xmlns:p15="http://schemas.microsoft.com/office/powerpoint/2012/main">
        <p15:guide id="1" orient="horz" pos="1872">
          <p15:clr>
            <a:srgbClr val="A4A3A4"/>
          </p15:clr>
        </p15:guide>
        <p15:guide id="2" pos="1824">
          <p15:clr>
            <a:srgbClr val="A4A3A4"/>
          </p15:clr>
        </p15:guide>
      </p15:sldGuideLst>
    </p:ext>
    <p:ext uri="{2D200454-40CA-4A62-9FC3-DE9A4176ACB9}">
      <p15:notesGuideLst xmlns=""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FCEF"/>
    <a:srgbClr val="AAFCEE"/>
    <a:srgbClr val="00CC99"/>
    <a:srgbClr val="009999"/>
    <a:srgbClr val="99FFCC"/>
    <a:srgbClr val="FFFFCC"/>
    <a:srgbClr val="00FF99"/>
    <a:srgbClr val="0066FF"/>
    <a:srgbClr val="5F5F5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157" autoAdjust="0"/>
  </p:normalViewPr>
  <p:slideViewPr>
    <p:cSldViewPr snapToObjects="1">
      <p:cViewPr varScale="1">
        <p:scale>
          <a:sx n="94" d="100"/>
          <a:sy n="94" d="100"/>
        </p:scale>
        <p:origin x="-744" y="-104"/>
      </p:cViewPr>
      <p:guideLst>
        <p:guide orient="horz" pos="1872"/>
        <p:guide pos="1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800"/>
    </p:cViewPr>
  </p:sorterViewPr>
  <p:notesViewPr>
    <p:cSldViewPr snapToObjects="1">
      <p:cViewPr>
        <p:scale>
          <a:sx n="100" d="100"/>
          <a:sy n="100" d="100"/>
        </p:scale>
        <p:origin x="-228" y="1284"/>
      </p:cViewPr>
      <p:guideLst>
        <p:guide orient="horz" pos="3127"/>
        <p:guide pos="2141"/>
      </p:guideLst>
    </p:cSldViewPr>
  </p:notesViewPr>
  <p:gridSpacing cx="38405" cy="38405"/>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notesMaster" Target="notesMasters/notesMaster1.xml"/><Relationship Id="rId91" Type="http://schemas.openxmlformats.org/officeDocument/2006/relationships/handoutMaster" Target="handoutMasters/handoutMaster1.xml"/><Relationship Id="rId92" Type="http://schemas.openxmlformats.org/officeDocument/2006/relationships/printerSettings" Target="printerSettings/printerSettings1.bin"/><Relationship Id="rId93" Type="http://schemas.openxmlformats.org/officeDocument/2006/relationships/presProps" Target="presProps.xml"/><Relationship Id="rId94" Type="http://schemas.openxmlformats.org/officeDocument/2006/relationships/viewProps" Target="viewProps.xml"/><Relationship Id="rId95" Type="http://schemas.openxmlformats.org/officeDocument/2006/relationships/theme" Target="theme/theme1.xml"/><Relationship Id="rId9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wmf"/><Relationship Id="rId2" Type="http://schemas.openxmlformats.org/officeDocument/2006/relationships/image" Target="../media/image2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9.emf"/><Relationship Id="rId2" Type="http://schemas.openxmlformats.org/officeDocument/2006/relationships/image" Target="../media/image100.emf"/><Relationship Id="rId3" Type="http://schemas.openxmlformats.org/officeDocument/2006/relationships/image" Target="../media/image10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6018" name="Rectangle 2" descr="Paper bag"/>
          <p:cNvSpPr>
            <a:spLocks noGrp="1" noChangeArrowheads="1"/>
          </p:cNvSpPr>
          <p:nvPr>
            <p:ph type="hdr" sz="quarter"/>
          </p:nvPr>
        </p:nvSpPr>
        <p:spPr bwMode="auto">
          <a:xfrm>
            <a:off x="1" y="0"/>
            <a:ext cx="2943225" cy="531528"/>
          </a:xfrm>
          <a:prstGeom prst="rect">
            <a:avLst/>
          </a:prstGeom>
          <a:noFill/>
          <a:ln w="9525">
            <a:noFill/>
            <a:miter lim="800000"/>
            <a:headEnd/>
            <a:tailEnd/>
          </a:ln>
          <a:effectLst>
            <a:outerShdw dist="563972" dir="14049741" sx="125000" sy="125000" algn="tl" rotWithShape="0">
              <a:srgbClr val="C7DFD3"/>
            </a:outerShdw>
          </a:effectLst>
        </p:spPr>
        <p:txBody>
          <a:bodyPr vert="horz" wrap="square" lIns="91729" tIns="45863" rIns="91729" bIns="45863" numCol="1" anchor="t" anchorCtr="0" compatLnSpc="1">
            <a:prstTxWarp prst="textNoShape">
              <a:avLst/>
            </a:prstTxWarp>
          </a:bodyPr>
          <a:lstStyle>
            <a:lvl1pPr algn="l" defTabSz="917575">
              <a:spcBef>
                <a:spcPct val="0"/>
              </a:spcBef>
              <a:buFontTx/>
              <a:buNone/>
              <a:defRPr kumimoji="0" sz="1200">
                <a:latin typeface="Times New Roman" pitchFamily="18" charset="0"/>
              </a:defRPr>
            </a:lvl1pPr>
          </a:lstStyle>
          <a:p>
            <a:pPr>
              <a:defRPr/>
            </a:pPr>
            <a:endParaRPr lang="en-US"/>
          </a:p>
        </p:txBody>
      </p:sp>
      <p:sp>
        <p:nvSpPr>
          <p:cNvPr id="86019" name="Rectangle 3" descr="Paper bag"/>
          <p:cNvSpPr>
            <a:spLocks noGrp="1" noChangeArrowheads="1"/>
          </p:cNvSpPr>
          <p:nvPr>
            <p:ph type="dt" sz="quarter" idx="1"/>
          </p:nvPr>
        </p:nvSpPr>
        <p:spPr bwMode="auto">
          <a:xfrm>
            <a:off x="3871914" y="0"/>
            <a:ext cx="2941637" cy="531528"/>
          </a:xfrm>
          <a:prstGeom prst="rect">
            <a:avLst/>
          </a:prstGeom>
          <a:noFill/>
          <a:ln w="9525">
            <a:noFill/>
            <a:miter lim="800000"/>
            <a:headEnd/>
            <a:tailEnd/>
          </a:ln>
          <a:effectLst>
            <a:outerShdw dist="563972" dir="14049741" sx="125000" sy="125000" algn="tl" rotWithShape="0">
              <a:srgbClr val="C7DFD3"/>
            </a:outerShdw>
          </a:effectLst>
        </p:spPr>
        <p:txBody>
          <a:bodyPr vert="horz" wrap="square" lIns="91729" tIns="45863" rIns="91729" bIns="45863" numCol="1" anchor="t" anchorCtr="0" compatLnSpc="1">
            <a:prstTxWarp prst="textNoShape">
              <a:avLst/>
            </a:prstTxWarp>
          </a:bodyPr>
          <a:lstStyle>
            <a:lvl1pPr algn="r" defTabSz="917575">
              <a:spcBef>
                <a:spcPct val="0"/>
              </a:spcBef>
              <a:buFontTx/>
              <a:buNone/>
              <a:defRPr kumimoji="0" sz="1200">
                <a:latin typeface="Times New Roman" pitchFamily="18" charset="0"/>
              </a:defRPr>
            </a:lvl1pPr>
          </a:lstStyle>
          <a:p>
            <a:pPr>
              <a:defRPr/>
            </a:pPr>
            <a:endParaRPr lang="en-US"/>
          </a:p>
        </p:txBody>
      </p:sp>
      <p:sp>
        <p:nvSpPr>
          <p:cNvPr id="86020" name="Rectangle 4" descr="Paper bag"/>
          <p:cNvSpPr>
            <a:spLocks noGrp="1" noChangeArrowheads="1"/>
          </p:cNvSpPr>
          <p:nvPr>
            <p:ph type="ftr" sz="quarter" idx="2"/>
          </p:nvPr>
        </p:nvSpPr>
        <p:spPr bwMode="auto">
          <a:xfrm>
            <a:off x="1" y="9412660"/>
            <a:ext cx="2943225" cy="531527"/>
          </a:xfrm>
          <a:prstGeom prst="rect">
            <a:avLst/>
          </a:prstGeom>
          <a:noFill/>
          <a:ln w="9525">
            <a:noFill/>
            <a:miter lim="800000"/>
            <a:headEnd/>
            <a:tailEnd/>
          </a:ln>
          <a:effectLst>
            <a:outerShdw dist="563972" dir="14049741" sx="125000" sy="125000" algn="tl" rotWithShape="0">
              <a:srgbClr val="C7DFD3"/>
            </a:outerShdw>
          </a:effectLst>
        </p:spPr>
        <p:txBody>
          <a:bodyPr vert="horz" wrap="square" lIns="91729" tIns="45863" rIns="91729" bIns="45863" numCol="1" anchor="b" anchorCtr="0" compatLnSpc="1">
            <a:prstTxWarp prst="textNoShape">
              <a:avLst/>
            </a:prstTxWarp>
          </a:bodyPr>
          <a:lstStyle>
            <a:lvl1pPr algn="l" defTabSz="917575">
              <a:spcBef>
                <a:spcPct val="0"/>
              </a:spcBef>
              <a:buFontTx/>
              <a:buNone/>
              <a:defRPr kumimoji="0" sz="1200">
                <a:latin typeface="Times New Roman" pitchFamily="18" charset="0"/>
              </a:defRPr>
            </a:lvl1pPr>
          </a:lstStyle>
          <a:p>
            <a:pPr>
              <a:defRPr/>
            </a:pPr>
            <a:endParaRPr lang="en-US"/>
          </a:p>
        </p:txBody>
      </p:sp>
      <p:sp>
        <p:nvSpPr>
          <p:cNvPr id="86021" name="Rectangle 5" descr="Paper bag"/>
          <p:cNvSpPr>
            <a:spLocks noGrp="1" noChangeArrowheads="1"/>
          </p:cNvSpPr>
          <p:nvPr>
            <p:ph type="sldNum" sz="quarter" idx="3"/>
          </p:nvPr>
        </p:nvSpPr>
        <p:spPr bwMode="auto">
          <a:xfrm>
            <a:off x="3871914" y="9412660"/>
            <a:ext cx="2941637" cy="531527"/>
          </a:xfrm>
          <a:prstGeom prst="rect">
            <a:avLst/>
          </a:prstGeom>
          <a:noFill/>
          <a:ln w="9525">
            <a:noFill/>
            <a:miter lim="800000"/>
            <a:headEnd/>
            <a:tailEnd/>
          </a:ln>
          <a:effectLst>
            <a:outerShdw dist="563972" dir="14049741" sx="125000" sy="125000" algn="tl" rotWithShape="0">
              <a:srgbClr val="C7DFD3"/>
            </a:outerShdw>
          </a:effectLst>
        </p:spPr>
        <p:txBody>
          <a:bodyPr vert="horz" wrap="square" lIns="91729" tIns="45863" rIns="91729" bIns="45863" numCol="1" anchor="b" anchorCtr="0" compatLnSpc="1">
            <a:prstTxWarp prst="textNoShape">
              <a:avLst/>
            </a:prstTxWarp>
          </a:bodyPr>
          <a:lstStyle>
            <a:lvl1pPr algn="r" defTabSz="917575">
              <a:spcBef>
                <a:spcPct val="0"/>
              </a:spcBef>
              <a:buFontTx/>
              <a:buNone/>
              <a:defRPr kumimoji="0" sz="1200">
                <a:latin typeface="Times New Roman" pitchFamily="18" charset="0"/>
              </a:defRPr>
            </a:lvl1pPr>
          </a:lstStyle>
          <a:p>
            <a:pPr>
              <a:defRPr/>
            </a:pPr>
            <a:fld id="{C31DD72E-DFCD-4778-84F0-E8DCFCA406EF}" type="slidenum">
              <a:rPr lang="en-US"/>
              <a:pPr>
                <a:defRPr/>
              </a:pPr>
              <a:t>‹#›</a:t>
            </a:fld>
            <a:endParaRPr lang="en-US"/>
          </a:p>
        </p:txBody>
      </p:sp>
    </p:spTree>
    <p:extLst>
      <p:ext uri="{BB962C8B-B14F-4D97-AF65-F5344CB8AC3E}">
        <p14:creationId xmlns:p14="http://schemas.microsoft.com/office/powerpoint/2010/main" val="1376141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850" name="Rectangle 2" descr="Paper bag"/>
          <p:cNvSpPr>
            <a:spLocks noGrp="1" noChangeArrowheads="1"/>
          </p:cNvSpPr>
          <p:nvPr>
            <p:ph type="hdr" sz="quarter"/>
          </p:nvPr>
        </p:nvSpPr>
        <p:spPr bwMode="auto">
          <a:xfrm>
            <a:off x="1" y="0"/>
            <a:ext cx="2917825" cy="459699"/>
          </a:xfrm>
          <a:prstGeom prst="rect">
            <a:avLst/>
          </a:prstGeom>
          <a:noFill/>
          <a:ln w="9525">
            <a:noFill/>
            <a:miter lim="800000"/>
            <a:headEnd/>
            <a:tailEnd/>
          </a:ln>
          <a:effectLst>
            <a:outerShdw dist="563972" dir="14049741" sx="125000" sy="125000" algn="tl" rotWithShape="0">
              <a:srgbClr val="C7DFD3"/>
            </a:outerShdw>
          </a:effectLst>
        </p:spPr>
        <p:txBody>
          <a:bodyPr vert="horz" wrap="square" lIns="91729" tIns="45863" rIns="91729" bIns="45863" numCol="1" anchor="t" anchorCtr="0" compatLnSpc="1">
            <a:prstTxWarp prst="textNoShape">
              <a:avLst/>
            </a:prstTxWarp>
          </a:bodyPr>
          <a:lstStyle>
            <a:lvl1pPr algn="l" defTabSz="917575">
              <a:spcBef>
                <a:spcPct val="0"/>
              </a:spcBef>
              <a:buFontTx/>
              <a:buNone/>
              <a:defRPr kumimoji="0" sz="1200">
                <a:latin typeface="Times New Roman" pitchFamily="18" charset="0"/>
              </a:defRPr>
            </a:lvl1pPr>
          </a:lstStyle>
          <a:p>
            <a:pPr>
              <a:defRPr/>
            </a:pPr>
            <a:endParaRPr lang="en-US"/>
          </a:p>
        </p:txBody>
      </p:sp>
      <p:sp>
        <p:nvSpPr>
          <p:cNvPr id="78851" name="Rectangle 3" descr="Paper bag"/>
          <p:cNvSpPr>
            <a:spLocks noGrp="1" noChangeArrowheads="1"/>
          </p:cNvSpPr>
          <p:nvPr>
            <p:ph type="dt" idx="1"/>
          </p:nvPr>
        </p:nvSpPr>
        <p:spPr bwMode="auto">
          <a:xfrm>
            <a:off x="3838576" y="0"/>
            <a:ext cx="2994025" cy="459699"/>
          </a:xfrm>
          <a:prstGeom prst="rect">
            <a:avLst/>
          </a:prstGeom>
          <a:noFill/>
          <a:ln w="9525">
            <a:noFill/>
            <a:miter lim="800000"/>
            <a:headEnd/>
            <a:tailEnd/>
          </a:ln>
          <a:effectLst>
            <a:outerShdw dist="563972" dir="14049741" sx="125000" sy="125000" algn="tl" rotWithShape="0">
              <a:srgbClr val="C7DFD3"/>
            </a:outerShdw>
          </a:effectLst>
        </p:spPr>
        <p:txBody>
          <a:bodyPr vert="horz" wrap="square" lIns="91729" tIns="45863" rIns="91729" bIns="45863" numCol="1" anchor="t" anchorCtr="0" compatLnSpc="1">
            <a:prstTxWarp prst="textNoShape">
              <a:avLst/>
            </a:prstTxWarp>
          </a:bodyPr>
          <a:lstStyle>
            <a:lvl1pPr algn="r" defTabSz="917575">
              <a:spcBef>
                <a:spcPct val="0"/>
              </a:spcBef>
              <a:buFontTx/>
              <a:buNone/>
              <a:defRPr kumimoji="0" sz="1200">
                <a:latin typeface="Times New Roman" pitchFamily="18" charset="0"/>
              </a:defRPr>
            </a:lvl1pPr>
          </a:lstStyle>
          <a:p>
            <a:pPr>
              <a:defRPr/>
            </a:pPr>
            <a:endParaRPr lang="en-US"/>
          </a:p>
        </p:txBody>
      </p:sp>
      <p:sp>
        <p:nvSpPr>
          <p:cNvPr id="49156" name="Rectangle 4"/>
          <p:cNvSpPr>
            <a:spLocks noGrp="1" noRot="1" noChangeAspect="1" noChangeArrowheads="1" noTextEdit="1"/>
          </p:cNvSpPr>
          <p:nvPr>
            <p:ph type="sldImg" idx="2"/>
          </p:nvPr>
        </p:nvSpPr>
        <p:spPr bwMode="auto">
          <a:xfrm>
            <a:off x="965200" y="766763"/>
            <a:ext cx="4903788" cy="36798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3" name="Rectangle 5" descr="Paper bag"/>
          <p:cNvSpPr>
            <a:spLocks noGrp="1" noChangeArrowheads="1"/>
          </p:cNvSpPr>
          <p:nvPr>
            <p:ph type="body" sz="quarter" idx="3"/>
          </p:nvPr>
        </p:nvSpPr>
        <p:spPr bwMode="auto">
          <a:xfrm>
            <a:off x="920750" y="4753418"/>
            <a:ext cx="4991100" cy="4446951"/>
          </a:xfrm>
          <a:prstGeom prst="rect">
            <a:avLst/>
          </a:prstGeom>
          <a:noFill/>
          <a:ln w="9525">
            <a:noFill/>
            <a:miter lim="800000"/>
            <a:headEnd/>
            <a:tailEnd/>
          </a:ln>
          <a:effectLst>
            <a:outerShdw dist="563972" dir="14049741" sx="125000" sy="125000" algn="tl" rotWithShape="0">
              <a:srgbClr val="C7DFD3"/>
            </a:outerShdw>
          </a:effectLst>
        </p:spPr>
        <p:txBody>
          <a:bodyPr vert="horz" wrap="square" lIns="91729" tIns="45863" rIns="91729" bIns="4586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8854" name="Rectangle 6" descr="Paper bag"/>
          <p:cNvSpPr>
            <a:spLocks noGrp="1" noChangeArrowheads="1"/>
          </p:cNvSpPr>
          <p:nvPr>
            <p:ph type="ftr" sz="quarter" idx="4"/>
          </p:nvPr>
        </p:nvSpPr>
        <p:spPr bwMode="auto">
          <a:xfrm>
            <a:off x="1" y="9430218"/>
            <a:ext cx="2917825" cy="459699"/>
          </a:xfrm>
          <a:prstGeom prst="rect">
            <a:avLst/>
          </a:prstGeom>
          <a:noFill/>
          <a:ln w="9525">
            <a:noFill/>
            <a:miter lim="800000"/>
            <a:headEnd/>
            <a:tailEnd/>
          </a:ln>
          <a:effectLst>
            <a:outerShdw dist="563972" dir="14049741" sx="125000" sy="125000" algn="tl" rotWithShape="0">
              <a:srgbClr val="C7DFD3"/>
            </a:outerShdw>
          </a:effectLst>
        </p:spPr>
        <p:txBody>
          <a:bodyPr vert="horz" wrap="square" lIns="91729" tIns="45863" rIns="91729" bIns="45863" numCol="1" anchor="b" anchorCtr="0" compatLnSpc="1">
            <a:prstTxWarp prst="textNoShape">
              <a:avLst/>
            </a:prstTxWarp>
          </a:bodyPr>
          <a:lstStyle>
            <a:lvl1pPr algn="l" defTabSz="917575">
              <a:spcBef>
                <a:spcPct val="0"/>
              </a:spcBef>
              <a:buFontTx/>
              <a:buNone/>
              <a:defRPr kumimoji="0" sz="1200">
                <a:latin typeface="Times New Roman" pitchFamily="18" charset="0"/>
              </a:defRPr>
            </a:lvl1pPr>
          </a:lstStyle>
          <a:p>
            <a:pPr>
              <a:defRPr/>
            </a:pPr>
            <a:endParaRPr lang="en-US"/>
          </a:p>
        </p:txBody>
      </p:sp>
      <p:sp>
        <p:nvSpPr>
          <p:cNvPr id="78855" name="Rectangle 7" descr="Paper bag"/>
          <p:cNvSpPr>
            <a:spLocks noGrp="1" noChangeArrowheads="1"/>
          </p:cNvSpPr>
          <p:nvPr>
            <p:ph type="sldNum" sz="quarter" idx="5"/>
          </p:nvPr>
        </p:nvSpPr>
        <p:spPr bwMode="auto">
          <a:xfrm>
            <a:off x="3838576" y="9430218"/>
            <a:ext cx="2994025" cy="459699"/>
          </a:xfrm>
          <a:prstGeom prst="rect">
            <a:avLst/>
          </a:prstGeom>
          <a:noFill/>
          <a:ln w="9525">
            <a:noFill/>
            <a:miter lim="800000"/>
            <a:headEnd/>
            <a:tailEnd/>
          </a:ln>
          <a:effectLst>
            <a:outerShdw dist="563972" dir="14049741" sx="125000" sy="125000" algn="tl" rotWithShape="0">
              <a:srgbClr val="C7DFD3"/>
            </a:outerShdw>
          </a:effectLst>
        </p:spPr>
        <p:txBody>
          <a:bodyPr vert="horz" wrap="square" lIns="91729" tIns="45863" rIns="91729" bIns="45863" numCol="1" anchor="b" anchorCtr="0" compatLnSpc="1">
            <a:prstTxWarp prst="textNoShape">
              <a:avLst/>
            </a:prstTxWarp>
          </a:bodyPr>
          <a:lstStyle>
            <a:lvl1pPr algn="r" defTabSz="917575">
              <a:spcBef>
                <a:spcPct val="0"/>
              </a:spcBef>
              <a:buFontTx/>
              <a:buNone/>
              <a:defRPr kumimoji="0" sz="1200">
                <a:latin typeface="Times New Roman" pitchFamily="18" charset="0"/>
              </a:defRPr>
            </a:lvl1pPr>
          </a:lstStyle>
          <a:p>
            <a:pPr>
              <a:defRPr/>
            </a:pPr>
            <a:fld id="{E582CC48-98B4-4760-8AF5-53354D243F7E}" type="slidenum">
              <a:rPr lang="en-US"/>
              <a:pPr>
                <a:defRPr/>
              </a:pPr>
              <a:t>‹#›</a:t>
            </a:fld>
            <a:endParaRPr lang="en-US"/>
          </a:p>
        </p:txBody>
      </p:sp>
    </p:spTree>
    <p:extLst>
      <p:ext uri="{BB962C8B-B14F-4D97-AF65-F5344CB8AC3E}">
        <p14:creationId xmlns:p14="http://schemas.microsoft.com/office/powerpoint/2010/main" val="2811350608"/>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descr="Paper bag"/>
          <p:cNvSpPr>
            <a:spLocks noGrp="1" noChangeArrowheads="1"/>
          </p:cNvSpPr>
          <p:nvPr>
            <p:ph type="hdr" sz="quarter"/>
          </p:nvPr>
        </p:nvSpPr>
        <p:spPr/>
        <p:txBody>
          <a:bodyPr/>
          <a:lstStyle/>
          <a:p>
            <a:pPr>
              <a:defRPr/>
            </a:pPr>
            <a:endParaRPr lang="en-US"/>
          </a:p>
        </p:txBody>
      </p:sp>
      <p:sp>
        <p:nvSpPr>
          <p:cNvPr id="5" name="Rectangle 3" descr="Paper bag"/>
          <p:cNvSpPr>
            <a:spLocks noGrp="1" noChangeArrowheads="1"/>
          </p:cNvSpPr>
          <p:nvPr>
            <p:ph type="dt" sz="quarter" idx="1"/>
          </p:nvPr>
        </p:nvSpPr>
        <p:spPr/>
        <p:txBody>
          <a:bodyPr/>
          <a:lstStyle/>
          <a:p>
            <a:pPr>
              <a:defRPr/>
            </a:pPr>
            <a:endParaRPr lang="en-US"/>
          </a:p>
        </p:txBody>
      </p:sp>
      <p:sp>
        <p:nvSpPr>
          <p:cNvPr id="6" name="Rectangle 6" descr="Paper bag"/>
          <p:cNvSpPr>
            <a:spLocks noGrp="1" noChangeArrowheads="1"/>
          </p:cNvSpPr>
          <p:nvPr>
            <p:ph type="ftr" sz="quarter" idx="4"/>
          </p:nvPr>
        </p:nvSpPr>
        <p:spPr/>
        <p:txBody>
          <a:bodyPr/>
          <a:lstStyle/>
          <a:p>
            <a:pPr>
              <a:defRPr/>
            </a:pPr>
            <a:endParaRPr lang="en-US"/>
          </a:p>
        </p:txBody>
      </p:sp>
      <p:sp>
        <p:nvSpPr>
          <p:cNvPr id="7" name="Rectangle 7" descr="Paper bag"/>
          <p:cNvSpPr>
            <a:spLocks noGrp="1" noChangeArrowheads="1"/>
          </p:cNvSpPr>
          <p:nvPr>
            <p:ph type="sldNum" sz="quarter" idx="5"/>
          </p:nvPr>
        </p:nvSpPr>
        <p:spPr/>
        <p:txBody>
          <a:bodyPr/>
          <a:lstStyle/>
          <a:p>
            <a:pPr>
              <a:defRPr/>
            </a:pPr>
            <a:fld id="{428F9673-7C24-4B38-A52D-023152E7D1E4}" type="slidenum">
              <a:rPr lang="en-US"/>
              <a:pPr>
                <a:defRPr/>
              </a:pPr>
              <a:t>5</a:t>
            </a:fld>
            <a:endParaRPr lang="en-US"/>
          </a:p>
        </p:txBody>
      </p:sp>
      <p:sp>
        <p:nvSpPr>
          <p:cNvPr id="50182" name="Rectangle 2"/>
          <p:cNvSpPr>
            <a:spLocks noGrp="1" noRot="1" noChangeAspect="1" noChangeArrowheads="1" noTextEdit="1"/>
          </p:cNvSpPr>
          <p:nvPr>
            <p:ph type="sldImg"/>
          </p:nvPr>
        </p:nvSpPr>
        <p:spPr>
          <a:xfrm>
            <a:off x="938213" y="766763"/>
            <a:ext cx="4922837" cy="3692525"/>
          </a:xfrm>
          <a:ln w="12699" cap="flat">
            <a:solidFill>
              <a:schemeClr val="tx1"/>
            </a:solidFill>
          </a:ln>
        </p:spPr>
      </p:sp>
      <p:sp>
        <p:nvSpPr>
          <p:cNvPr id="49159" name="Rectangle 3" descr="騜㪭"/>
          <p:cNvSpPr>
            <a:spLocks noGrp="1" noChangeArrowheads="1"/>
          </p:cNvSpPr>
          <p:nvPr>
            <p:ph type="body" idx="1"/>
          </p:nvPr>
        </p:nvSpPr>
        <p:spPr>
          <a:xfrm>
            <a:off x="904875" y="4713514"/>
            <a:ext cx="4987925" cy="4470893"/>
          </a:xfrm>
          <a:ln/>
        </p:spPr>
        <p:txBody>
          <a:bodyPr lIns="95554" tIns="49369" rIns="95554" bIns="49369"/>
          <a:lstStyle/>
          <a:p>
            <a:pPr>
              <a:defRPr/>
            </a:pPr>
            <a:endParaRPr lang="en-US"/>
          </a:p>
        </p:txBody>
      </p:sp>
    </p:spTree>
    <p:extLst>
      <p:ext uri="{BB962C8B-B14F-4D97-AF65-F5344CB8AC3E}">
        <p14:creationId xmlns:p14="http://schemas.microsoft.com/office/powerpoint/2010/main" val="4051815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descr="Paper bag"/>
          <p:cNvSpPr>
            <a:spLocks noGrp="1" noChangeArrowheads="1"/>
          </p:cNvSpPr>
          <p:nvPr>
            <p:ph type="hdr" sz="quarter"/>
          </p:nvPr>
        </p:nvSpPr>
        <p:spPr/>
        <p:txBody>
          <a:bodyPr/>
          <a:lstStyle/>
          <a:p>
            <a:pPr>
              <a:defRPr/>
            </a:pPr>
            <a:endParaRPr lang="en-US"/>
          </a:p>
        </p:txBody>
      </p:sp>
      <p:sp>
        <p:nvSpPr>
          <p:cNvPr id="5" name="Rectangle 3" descr="Paper bag"/>
          <p:cNvSpPr>
            <a:spLocks noGrp="1" noChangeArrowheads="1"/>
          </p:cNvSpPr>
          <p:nvPr>
            <p:ph type="dt" sz="quarter" idx="1"/>
          </p:nvPr>
        </p:nvSpPr>
        <p:spPr/>
        <p:txBody>
          <a:bodyPr/>
          <a:lstStyle/>
          <a:p>
            <a:pPr>
              <a:defRPr/>
            </a:pPr>
            <a:endParaRPr lang="en-US"/>
          </a:p>
        </p:txBody>
      </p:sp>
      <p:sp>
        <p:nvSpPr>
          <p:cNvPr id="6" name="Rectangle 6" descr="Paper bag"/>
          <p:cNvSpPr>
            <a:spLocks noGrp="1" noChangeArrowheads="1"/>
          </p:cNvSpPr>
          <p:nvPr>
            <p:ph type="ftr" sz="quarter" idx="4"/>
          </p:nvPr>
        </p:nvSpPr>
        <p:spPr/>
        <p:txBody>
          <a:bodyPr/>
          <a:lstStyle/>
          <a:p>
            <a:pPr>
              <a:defRPr/>
            </a:pPr>
            <a:endParaRPr lang="en-US"/>
          </a:p>
        </p:txBody>
      </p:sp>
      <p:sp>
        <p:nvSpPr>
          <p:cNvPr id="7" name="Rectangle 7" descr="Paper bag"/>
          <p:cNvSpPr>
            <a:spLocks noGrp="1" noChangeArrowheads="1"/>
          </p:cNvSpPr>
          <p:nvPr>
            <p:ph type="sldNum" sz="quarter" idx="5"/>
          </p:nvPr>
        </p:nvSpPr>
        <p:spPr/>
        <p:txBody>
          <a:bodyPr/>
          <a:lstStyle/>
          <a:p>
            <a:pPr>
              <a:defRPr/>
            </a:pPr>
            <a:fld id="{6EF1F240-9AAC-42E1-9CB0-70BE8596E6E1}" type="slidenum">
              <a:rPr lang="en-US"/>
              <a:pPr>
                <a:defRPr/>
              </a:pPr>
              <a:t>9</a:t>
            </a:fld>
            <a:endParaRPr lang="en-US"/>
          </a:p>
        </p:txBody>
      </p:sp>
      <p:sp>
        <p:nvSpPr>
          <p:cNvPr id="51206" name="Rectangle 2"/>
          <p:cNvSpPr>
            <a:spLocks noGrp="1" noRot="1" noChangeAspect="1" noChangeArrowheads="1" noTextEdit="1"/>
          </p:cNvSpPr>
          <p:nvPr>
            <p:ph type="sldImg"/>
          </p:nvPr>
        </p:nvSpPr>
        <p:spPr>
          <a:xfrm>
            <a:off x="938213" y="766763"/>
            <a:ext cx="4922837" cy="3692525"/>
          </a:xfrm>
          <a:ln w="12699" cap="flat">
            <a:solidFill>
              <a:schemeClr val="tx1"/>
            </a:solidFill>
          </a:ln>
        </p:spPr>
      </p:sp>
      <p:sp>
        <p:nvSpPr>
          <p:cNvPr id="50183" name="Rectangle 3" descr="騜㪭"/>
          <p:cNvSpPr>
            <a:spLocks noGrp="1" noChangeArrowheads="1"/>
          </p:cNvSpPr>
          <p:nvPr>
            <p:ph type="body" idx="1"/>
          </p:nvPr>
        </p:nvSpPr>
        <p:spPr>
          <a:xfrm>
            <a:off x="904875" y="4713514"/>
            <a:ext cx="4987925" cy="4470893"/>
          </a:xfrm>
          <a:ln/>
        </p:spPr>
        <p:txBody>
          <a:bodyPr lIns="95554" tIns="49369" rIns="95554" bIns="49369"/>
          <a:lstStyle/>
          <a:p>
            <a:pPr>
              <a:defRPr/>
            </a:pPr>
            <a:endParaRPr lang="en-US"/>
          </a:p>
        </p:txBody>
      </p:sp>
    </p:spTree>
    <p:extLst>
      <p:ext uri="{BB962C8B-B14F-4D97-AF65-F5344CB8AC3E}">
        <p14:creationId xmlns:p14="http://schemas.microsoft.com/office/powerpoint/2010/main" val="1204763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descr="Paper bag"/>
          <p:cNvSpPr>
            <a:spLocks noGrp="1" noChangeArrowheads="1"/>
          </p:cNvSpPr>
          <p:nvPr>
            <p:ph type="hdr" sz="quarter"/>
          </p:nvPr>
        </p:nvSpPr>
        <p:spPr/>
        <p:txBody>
          <a:bodyPr/>
          <a:lstStyle/>
          <a:p>
            <a:pPr>
              <a:defRPr/>
            </a:pPr>
            <a:endParaRPr lang="en-US"/>
          </a:p>
        </p:txBody>
      </p:sp>
      <p:sp>
        <p:nvSpPr>
          <p:cNvPr id="5" name="Rectangle 3" descr="Paper bag"/>
          <p:cNvSpPr>
            <a:spLocks noGrp="1" noChangeArrowheads="1"/>
          </p:cNvSpPr>
          <p:nvPr>
            <p:ph type="dt" sz="quarter" idx="1"/>
          </p:nvPr>
        </p:nvSpPr>
        <p:spPr/>
        <p:txBody>
          <a:bodyPr/>
          <a:lstStyle/>
          <a:p>
            <a:pPr>
              <a:defRPr/>
            </a:pPr>
            <a:endParaRPr lang="en-US"/>
          </a:p>
        </p:txBody>
      </p:sp>
      <p:sp>
        <p:nvSpPr>
          <p:cNvPr id="6" name="Rectangle 6" descr="Paper bag"/>
          <p:cNvSpPr>
            <a:spLocks noGrp="1" noChangeArrowheads="1"/>
          </p:cNvSpPr>
          <p:nvPr>
            <p:ph type="ftr" sz="quarter" idx="4"/>
          </p:nvPr>
        </p:nvSpPr>
        <p:spPr/>
        <p:txBody>
          <a:bodyPr/>
          <a:lstStyle/>
          <a:p>
            <a:pPr>
              <a:defRPr/>
            </a:pPr>
            <a:endParaRPr lang="en-US"/>
          </a:p>
        </p:txBody>
      </p:sp>
      <p:sp>
        <p:nvSpPr>
          <p:cNvPr id="7" name="Rectangle 7" descr="Paper bag"/>
          <p:cNvSpPr>
            <a:spLocks noGrp="1" noChangeArrowheads="1"/>
          </p:cNvSpPr>
          <p:nvPr>
            <p:ph type="sldNum" sz="quarter" idx="5"/>
          </p:nvPr>
        </p:nvSpPr>
        <p:spPr/>
        <p:txBody>
          <a:bodyPr/>
          <a:lstStyle/>
          <a:p>
            <a:pPr>
              <a:defRPr/>
            </a:pPr>
            <a:fld id="{73538C61-CAF6-49F0-8E01-634359CE26B6}" type="slidenum">
              <a:rPr lang="en-US"/>
              <a:pPr>
                <a:defRPr/>
              </a:pPr>
              <a:t>10</a:t>
            </a:fld>
            <a:endParaRPr lang="en-US"/>
          </a:p>
        </p:txBody>
      </p:sp>
      <p:sp>
        <p:nvSpPr>
          <p:cNvPr id="52230" name="Rectangle 2"/>
          <p:cNvSpPr>
            <a:spLocks noGrp="1" noRot="1" noChangeAspect="1" noChangeArrowheads="1" noTextEdit="1"/>
          </p:cNvSpPr>
          <p:nvPr>
            <p:ph type="sldImg"/>
          </p:nvPr>
        </p:nvSpPr>
        <p:spPr>
          <a:xfrm>
            <a:off x="938213" y="766763"/>
            <a:ext cx="4922837" cy="3692525"/>
          </a:xfrm>
          <a:ln w="12699" cap="flat">
            <a:solidFill>
              <a:schemeClr val="tx1"/>
            </a:solidFill>
          </a:ln>
        </p:spPr>
      </p:sp>
      <p:sp>
        <p:nvSpPr>
          <p:cNvPr id="51207" name="Rectangle 3" descr="騜㪭"/>
          <p:cNvSpPr>
            <a:spLocks noGrp="1" noChangeArrowheads="1"/>
          </p:cNvSpPr>
          <p:nvPr>
            <p:ph type="body" idx="1"/>
          </p:nvPr>
        </p:nvSpPr>
        <p:spPr>
          <a:xfrm>
            <a:off x="904875" y="4713514"/>
            <a:ext cx="4987925" cy="4470893"/>
          </a:xfrm>
          <a:ln/>
        </p:spPr>
        <p:txBody>
          <a:bodyPr lIns="95554" tIns="49369" rIns="95554" bIns="49369"/>
          <a:lstStyle/>
          <a:p>
            <a:pPr>
              <a:defRPr/>
            </a:pPr>
            <a:endParaRPr lang="en-US"/>
          </a:p>
        </p:txBody>
      </p:sp>
    </p:spTree>
    <p:extLst>
      <p:ext uri="{BB962C8B-B14F-4D97-AF65-F5344CB8AC3E}">
        <p14:creationId xmlns:p14="http://schemas.microsoft.com/office/powerpoint/2010/main" val="3766634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202124"/>
                </a:solidFill>
                <a:effectLst/>
                <a:latin typeface="Google Sans"/>
              </a:rPr>
              <a:t>Task parallelism is the simultaneous execution on multiple cores of many different functions across the same or different datasets. Data parallelism (aka SIMD) is the simultaneous execution on multiple cores of the same function across the elements of a dataset</a:t>
            </a:r>
            <a:endParaRPr lang="en-GB" dirty="0"/>
          </a:p>
        </p:txBody>
      </p:sp>
      <p:sp>
        <p:nvSpPr>
          <p:cNvPr id="4" name="Header Placeholder 3"/>
          <p:cNvSpPr>
            <a:spLocks noGrp="1"/>
          </p:cNvSpPr>
          <p:nvPr>
            <p:ph type="hdr" sz="quarter"/>
          </p:nvPr>
        </p:nvSpPr>
        <p:spPr/>
        <p:txBody>
          <a:bodyPr/>
          <a:lstStyle/>
          <a:p>
            <a:pPr>
              <a:defRPr/>
            </a:pPr>
            <a:endParaRPr lang="en-US"/>
          </a:p>
        </p:txBody>
      </p:sp>
      <p:sp>
        <p:nvSpPr>
          <p:cNvPr id="5" name="Date Placeholder 4"/>
          <p:cNvSpPr>
            <a:spLocks noGrp="1"/>
          </p:cNvSpPr>
          <p:nvPr>
            <p:ph type="dt" idx="1"/>
          </p:nvPr>
        </p:nvSpPr>
        <p:spPr/>
        <p:txBody>
          <a:bodyPr/>
          <a:lstStyle/>
          <a:p>
            <a:pPr>
              <a:defRPr/>
            </a:pPr>
            <a:endParaRPr lang="en-US"/>
          </a:p>
        </p:txBody>
      </p:sp>
      <p:sp>
        <p:nvSpPr>
          <p:cNvPr id="6" name="Footer Placeholder 5"/>
          <p:cNvSpPr>
            <a:spLocks noGrp="1"/>
          </p:cNvSpPr>
          <p:nvPr>
            <p:ph type="ftr" sz="quarter" idx="4"/>
          </p:nvPr>
        </p:nvSpPr>
        <p:spPr/>
        <p:txBody>
          <a:bodyPr/>
          <a:lstStyle/>
          <a:p>
            <a:pPr>
              <a:defRPr/>
            </a:pPr>
            <a:endParaRPr lang="en-US"/>
          </a:p>
        </p:txBody>
      </p:sp>
      <p:sp>
        <p:nvSpPr>
          <p:cNvPr id="7" name="Slide Number Placeholder 6"/>
          <p:cNvSpPr>
            <a:spLocks noGrp="1"/>
          </p:cNvSpPr>
          <p:nvPr>
            <p:ph type="sldNum" sz="quarter" idx="5"/>
          </p:nvPr>
        </p:nvSpPr>
        <p:spPr/>
        <p:txBody>
          <a:bodyPr/>
          <a:lstStyle/>
          <a:p>
            <a:pPr>
              <a:defRPr/>
            </a:pPr>
            <a:fld id="{E582CC48-98B4-4760-8AF5-53354D243F7E}" type="slidenum">
              <a:rPr lang="en-US" smtClean="0"/>
              <a:pPr>
                <a:defRPr/>
              </a:pPr>
              <a:t>64</a:t>
            </a:fld>
            <a:endParaRPr lang="en-US"/>
          </a:p>
        </p:txBody>
      </p:sp>
    </p:spTree>
    <p:extLst>
      <p:ext uri="{BB962C8B-B14F-4D97-AF65-F5344CB8AC3E}">
        <p14:creationId xmlns:p14="http://schemas.microsoft.com/office/powerpoint/2010/main" val="3327938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40"/>
          <p:cNvSpPr>
            <a:spLocks noChangeArrowheads="1"/>
          </p:cNvSpPr>
          <p:nvPr/>
        </p:nvSpPr>
        <p:spPr bwMode="auto">
          <a:xfrm>
            <a:off x="0" y="914400"/>
            <a:ext cx="8915400" cy="76200"/>
          </a:xfrm>
          <a:prstGeom prst="rect">
            <a:avLst/>
          </a:prstGeom>
          <a:gradFill rotWithShape="0">
            <a:gsLst>
              <a:gs pos="0">
                <a:srgbClr val="0000CC"/>
              </a:gs>
              <a:gs pos="100000">
                <a:srgbClr val="99CCFF"/>
              </a:gs>
            </a:gsLst>
            <a:lin ang="0" scaled="1"/>
          </a:gradFill>
          <a:ln w="12700">
            <a:noFill/>
            <a:miter lim="800000"/>
            <a:headEnd/>
            <a:tailEnd/>
          </a:ln>
          <a:effectLst/>
        </p:spPr>
        <p:txBody>
          <a:bodyPr anchor="ctr">
            <a:spAutoFit/>
          </a:bodyPr>
          <a:lstStyle/>
          <a:p>
            <a:pPr>
              <a:defRPr/>
            </a:pPr>
            <a:endParaRPr lang="en-US"/>
          </a:p>
        </p:txBody>
      </p:sp>
      <p:sp>
        <p:nvSpPr>
          <p:cNvPr id="5" name="Line 42"/>
          <p:cNvSpPr>
            <a:spLocks noChangeShapeType="1"/>
          </p:cNvSpPr>
          <p:nvPr/>
        </p:nvSpPr>
        <p:spPr bwMode="auto">
          <a:xfrm>
            <a:off x="0" y="990600"/>
            <a:ext cx="8915400" cy="0"/>
          </a:xfrm>
          <a:prstGeom prst="line">
            <a:avLst/>
          </a:prstGeom>
          <a:noFill/>
          <a:ln w="38100">
            <a:solidFill>
              <a:srgbClr val="FF3300"/>
            </a:solidFill>
            <a:round/>
            <a:headEnd/>
            <a:tailEnd/>
          </a:ln>
          <a:effectLst/>
        </p:spPr>
        <p:txBody>
          <a:bodyPr wrap="none" anchor="ctr">
            <a:spAutoFit/>
          </a:bodyPr>
          <a:lstStyle/>
          <a:p>
            <a:pPr>
              <a:defRPr/>
            </a:pPr>
            <a:endParaRPr lang="en-US"/>
          </a:p>
        </p:txBody>
      </p:sp>
      <p:sp>
        <p:nvSpPr>
          <p:cNvPr id="6" name="Rectangle 43"/>
          <p:cNvSpPr>
            <a:spLocks noChangeArrowheads="1"/>
          </p:cNvSpPr>
          <p:nvPr/>
        </p:nvSpPr>
        <p:spPr bwMode="auto">
          <a:xfrm>
            <a:off x="2667000" y="5867400"/>
            <a:ext cx="5988050" cy="400110"/>
          </a:xfrm>
          <a:prstGeom prst="rect">
            <a:avLst/>
          </a:prstGeom>
          <a:noFill/>
          <a:ln w="12700">
            <a:noFill/>
            <a:miter lim="800000"/>
            <a:headEnd/>
            <a:tailEnd/>
          </a:ln>
          <a:effectLst/>
        </p:spPr>
        <p:txBody>
          <a:bodyPr>
            <a:spAutoFit/>
          </a:bodyPr>
          <a:lstStyle/>
          <a:p>
            <a:pPr>
              <a:defRPr/>
            </a:pPr>
            <a:r>
              <a:rPr lang="en-US" sz="2000" i="1" dirty="0">
                <a:solidFill>
                  <a:srgbClr val="0000FF"/>
                </a:solidFill>
                <a:latin typeface="Arial" panose="020B0604020202020204" pitchFamily="34" charset="0"/>
                <a:cs typeface="Arial" panose="020B0604020202020204" pitchFamily="34" charset="0"/>
              </a:rPr>
              <a:t>Clara Gaspar, July 2023</a:t>
            </a:r>
            <a:endParaRPr lang="en-US" b="1" i="1" dirty="0">
              <a:solidFill>
                <a:srgbClr val="0000FF"/>
              </a:solidFill>
              <a:latin typeface="Arial" panose="020B0604020202020204" pitchFamily="34" charset="0"/>
              <a:cs typeface="Arial" panose="020B0604020202020204" pitchFamily="34" charset="0"/>
            </a:endParaRPr>
          </a:p>
        </p:txBody>
      </p:sp>
      <p:pic>
        <p:nvPicPr>
          <p:cNvPr id="7" name="Picture 45" descr="CERN_logo"/>
          <p:cNvPicPr>
            <a:picLocks noChangeAspect="1" noChangeArrowheads="1"/>
          </p:cNvPicPr>
          <p:nvPr/>
        </p:nvPicPr>
        <p:blipFill>
          <a:blip r:embed="rId2">
            <a:lum bright="30000" contrast="42000"/>
            <a:extLst>
              <a:ext uri="{28A0092B-C50C-407E-A947-70E740481C1C}">
                <a14:useLocalDpi xmlns:a14="http://schemas.microsoft.com/office/drawing/2010/main" val="0"/>
              </a:ext>
            </a:extLst>
          </a:blip>
          <a:srcRect/>
          <a:stretch>
            <a:fillRect/>
          </a:stretch>
        </p:blipFill>
        <p:spPr bwMode="auto">
          <a:xfrm>
            <a:off x="0" y="0"/>
            <a:ext cx="935038"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34" name="Rectangle 362"/>
          <p:cNvSpPr>
            <a:spLocks noGrp="1" noChangeArrowheads="1"/>
          </p:cNvSpPr>
          <p:nvPr>
            <p:ph type="ctrTitle" sz="quarter"/>
          </p:nvPr>
        </p:nvSpPr>
        <p:spPr>
          <a:xfrm>
            <a:off x="685800" y="1219200"/>
            <a:ext cx="7772400" cy="3429000"/>
          </a:xfrm>
        </p:spPr>
        <p:txBody>
          <a:bodyPr anchor="ctr"/>
          <a:lstStyle>
            <a:lvl1pPr algn="ctr">
              <a:defRPr>
                <a:solidFill>
                  <a:srgbClr val="FF3300"/>
                </a:solidFill>
                <a:latin typeface="Arial" panose="020B0604020202020204" pitchFamily="34" charset="0"/>
                <a:cs typeface="Arial" panose="020B0604020202020204" pitchFamily="34" charset="0"/>
              </a:defRPr>
            </a:lvl1pPr>
          </a:lstStyle>
          <a:p>
            <a:r>
              <a:rPr lang="en-US"/>
              <a:t>Click to edit Master title style</a:t>
            </a:r>
          </a:p>
        </p:txBody>
      </p:sp>
      <p:sp>
        <p:nvSpPr>
          <p:cNvPr id="111660" name="Rectangle 44"/>
          <p:cNvSpPr>
            <a:spLocks noGrp="1" noChangeArrowheads="1"/>
          </p:cNvSpPr>
          <p:nvPr>
            <p:ph type="subTitle" sz="quarter" idx="1"/>
          </p:nvPr>
        </p:nvSpPr>
        <p:spPr>
          <a:xfrm>
            <a:off x="1371600" y="3886200"/>
            <a:ext cx="6400800" cy="584775"/>
          </a:xfrm>
          <a:ln w="12700"/>
        </p:spPr>
        <p:txBody>
          <a:bodyPr>
            <a:spAutoFit/>
          </a:bodyPr>
          <a:lstStyle>
            <a:lvl1pPr marL="0" indent="0" algn="ctr">
              <a:buFont typeface="Arial Unicode MS" pitchFamily="34" charset="-128"/>
              <a:buNone/>
              <a:defRPr b="0">
                <a:solidFill>
                  <a:srgbClr val="0000FF"/>
                </a:solidFill>
                <a:latin typeface="Arial" panose="020B0604020202020204" pitchFamily="34" charset="0"/>
                <a:cs typeface="Arial" panose="020B0604020202020204" pitchFamily="34" charset="0"/>
              </a:defRPr>
            </a:lvl1pPr>
          </a:lstStyle>
          <a:p>
            <a:r>
              <a:rPr lang="en-US"/>
              <a:t>Click to edit Master subtitle style</a:t>
            </a:r>
          </a:p>
        </p:txBody>
      </p:sp>
    </p:spTree>
    <p:extLst>
      <p:ext uri="{BB962C8B-B14F-4D97-AF65-F5344CB8AC3E}">
        <p14:creationId xmlns:p14="http://schemas.microsoft.com/office/powerpoint/2010/main" val="3996706364"/>
      </p:ext>
    </p:extLst>
  </p:cSld>
  <p:clrMapOvr>
    <a:masterClrMapping/>
  </p:clrMapOvr>
  <p:transition xmlns:p14="http://schemas.microsoft.com/office/powerpoint/2010/main">
    <p:strips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428" descr="Paper bag"/>
          <p:cNvSpPr>
            <a:spLocks noGrp="1" noChangeArrowheads="1"/>
          </p:cNvSpPr>
          <p:nvPr>
            <p:ph type="sldNum" sz="quarter" idx="10"/>
          </p:nvPr>
        </p:nvSpPr>
        <p:spPr>
          <a:ln/>
        </p:spPr>
        <p:txBody>
          <a:bodyPr/>
          <a:lstStyle>
            <a:lvl1pPr>
              <a:defRPr/>
            </a:lvl1pPr>
          </a:lstStyle>
          <a:p>
            <a:pPr>
              <a:defRPr/>
            </a:pPr>
            <a:fld id="{3E5FEF47-AC30-4F57-AC6A-0C9D56E611D2}" type="slidenum">
              <a:rPr lang="en-US"/>
              <a:pPr>
                <a:defRPr/>
              </a:pPr>
              <a:t>‹#›</a:t>
            </a:fld>
            <a:endParaRPr lang="en-US" sz="2000" b="1"/>
          </a:p>
        </p:txBody>
      </p:sp>
    </p:spTree>
    <p:extLst>
      <p:ext uri="{BB962C8B-B14F-4D97-AF65-F5344CB8AC3E}">
        <p14:creationId xmlns:p14="http://schemas.microsoft.com/office/powerpoint/2010/main" val="1641622672"/>
      </p:ext>
    </p:extLst>
  </p:cSld>
  <p:clrMapOvr>
    <a:masterClrMapping/>
  </p:clrMapOvr>
  <p:transition xmlns:p14="http://schemas.microsoft.com/office/powerpoint/2010/main">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28600"/>
            <a:ext cx="2133600" cy="5867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1000" y="228600"/>
            <a:ext cx="62484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428" descr="Paper bag"/>
          <p:cNvSpPr>
            <a:spLocks noGrp="1" noChangeArrowheads="1"/>
          </p:cNvSpPr>
          <p:nvPr>
            <p:ph type="sldNum" sz="quarter" idx="10"/>
          </p:nvPr>
        </p:nvSpPr>
        <p:spPr>
          <a:ln/>
        </p:spPr>
        <p:txBody>
          <a:bodyPr/>
          <a:lstStyle>
            <a:lvl1pPr>
              <a:defRPr/>
            </a:lvl1pPr>
          </a:lstStyle>
          <a:p>
            <a:pPr>
              <a:defRPr/>
            </a:pPr>
            <a:fld id="{7EB62CB0-2ED2-4ADD-B2D9-E688D57B60EB}" type="slidenum">
              <a:rPr lang="en-US"/>
              <a:pPr>
                <a:defRPr/>
              </a:pPr>
              <a:t>‹#›</a:t>
            </a:fld>
            <a:endParaRPr lang="en-US" sz="2000" b="1"/>
          </a:p>
        </p:txBody>
      </p:sp>
    </p:spTree>
    <p:extLst>
      <p:ext uri="{BB962C8B-B14F-4D97-AF65-F5344CB8AC3E}">
        <p14:creationId xmlns:p14="http://schemas.microsoft.com/office/powerpoint/2010/main" val="1752130831"/>
      </p:ext>
    </p:extLst>
  </p:cSld>
  <p:clrMapOvr>
    <a:masterClrMapping/>
  </p:clrMapOvr>
  <p:transition xmlns:p14="http://schemas.microsoft.com/office/powerpoint/2010/main">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428" descr="Paper bag"/>
          <p:cNvSpPr>
            <a:spLocks noGrp="1" noChangeArrowheads="1"/>
          </p:cNvSpPr>
          <p:nvPr>
            <p:ph type="sldNum" sz="quarter" idx="10"/>
          </p:nvPr>
        </p:nvSpPr>
        <p:spPr>
          <a:ln/>
        </p:spPr>
        <p:txBody>
          <a:bodyPr/>
          <a:lstStyle>
            <a:lvl1pPr>
              <a:defRPr/>
            </a:lvl1pPr>
          </a:lstStyle>
          <a:p>
            <a:pPr>
              <a:defRPr/>
            </a:pPr>
            <a:fld id="{1C5ABD80-71D2-4672-ACCA-3727F8F80658}" type="slidenum">
              <a:rPr lang="en-US"/>
              <a:pPr>
                <a:defRPr/>
              </a:pPr>
              <a:t>‹#›</a:t>
            </a:fld>
            <a:endParaRPr lang="en-US" sz="2000" b="1"/>
          </a:p>
        </p:txBody>
      </p:sp>
    </p:spTree>
    <p:extLst>
      <p:ext uri="{BB962C8B-B14F-4D97-AF65-F5344CB8AC3E}">
        <p14:creationId xmlns:p14="http://schemas.microsoft.com/office/powerpoint/2010/main" val="1009137239"/>
      </p:ext>
    </p:extLst>
  </p:cSld>
  <p:clrMapOvr>
    <a:masterClrMapping/>
  </p:clrMapOvr>
  <p:transition xmlns:p14="http://schemas.microsoft.com/office/powerpoint/2010/main">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428" descr="Paper bag"/>
          <p:cNvSpPr>
            <a:spLocks noGrp="1" noChangeArrowheads="1"/>
          </p:cNvSpPr>
          <p:nvPr>
            <p:ph type="sldNum" sz="quarter" idx="10"/>
          </p:nvPr>
        </p:nvSpPr>
        <p:spPr>
          <a:ln/>
        </p:spPr>
        <p:txBody>
          <a:bodyPr/>
          <a:lstStyle>
            <a:lvl1pPr>
              <a:defRPr/>
            </a:lvl1pPr>
          </a:lstStyle>
          <a:p>
            <a:pPr>
              <a:defRPr/>
            </a:pPr>
            <a:fld id="{01E9DA44-5726-43FC-90F8-13303B998391}" type="slidenum">
              <a:rPr lang="en-US"/>
              <a:pPr>
                <a:defRPr/>
              </a:pPr>
              <a:t>‹#›</a:t>
            </a:fld>
            <a:endParaRPr lang="en-US" sz="2000" b="1"/>
          </a:p>
        </p:txBody>
      </p:sp>
    </p:spTree>
    <p:extLst>
      <p:ext uri="{BB962C8B-B14F-4D97-AF65-F5344CB8AC3E}">
        <p14:creationId xmlns:p14="http://schemas.microsoft.com/office/powerpoint/2010/main" val="896104802"/>
      </p:ext>
    </p:extLst>
  </p:cSld>
  <p:clrMapOvr>
    <a:masterClrMapping/>
  </p:clrMapOvr>
  <p:transition xmlns:p14="http://schemas.microsoft.com/office/powerpoint/2010/main">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2954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24400" y="12954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428" descr="Paper bag"/>
          <p:cNvSpPr>
            <a:spLocks noGrp="1" noChangeArrowheads="1"/>
          </p:cNvSpPr>
          <p:nvPr>
            <p:ph type="sldNum" sz="quarter" idx="10"/>
          </p:nvPr>
        </p:nvSpPr>
        <p:spPr>
          <a:ln/>
        </p:spPr>
        <p:txBody>
          <a:bodyPr/>
          <a:lstStyle>
            <a:lvl1pPr>
              <a:defRPr/>
            </a:lvl1pPr>
          </a:lstStyle>
          <a:p>
            <a:pPr>
              <a:defRPr/>
            </a:pPr>
            <a:fld id="{AC2CC10F-99A6-487F-8EFB-5E0D28FE322A}" type="slidenum">
              <a:rPr lang="en-US"/>
              <a:pPr>
                <a:defRPr/>
              </a:pPr>
              <a:t>‹#›</a:t>
            </a:fld>
            <a:endParaRPr lang="en-US" sz="2000" b="1"/>
          </a:p>
        </p:txBody>
      </p:sp>
    </p:spTree>
    <p:extLst>
      <p:ext uri="{BB962C8B-B14F-4D97-AF65-F5344CB8AC3E}">
        <p14:creationId xmlns:p14="http://schemas.microsoft.com/office/powerpoint/2010/main" val="3588055676"/>
      </p:ext>
    </p:extLst>
  </p:cSld>
  <p:clrMapOvr>
    <a:masterClrMapping/>
  </p:clrMapOvr>
  <p:transition xmlns:p14="http://schemas.microsoft.com/office/powerpoint/2010/main">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428" descr="Paper bag"/>
          <p:cNvSpPr>
            <a:spLocks noGrp="1" noChangeArrowheads="1"/>
          </p:cNvSpPr>
          <p:nvPr>
            <p:ph type="sldNum" sz="quarter" idx="10"/>
          </p:nvPr>
        </p:nvSpPr>
        <p:spPr>
          <a:ln/>
        </p:spPr>
        <p:txBody>
          <a:bodyPr/>
          <a:lstStyle>
            <a:lvl1pPr>
              <a:defRPr/>
            </a:lvl1pPr>
          </a:lstStyle>
          <a:p>
            <a:pPr>
              <a:defRPr/>
            </a:pPr>
            <a:fld id="{14A808F2-6216-4C80-A747-51F569E40814}" type="slidenum">
              <a:rPr lang="en-US"/>
              <a:pPr>
                <a:defRPr/>
              </a:pPr>
              <a:t>‹#›</a:t>
            </a:fld>
            <a:endParaRPr lang="en-US" sz="2000" b="1"/>
          </a:p>
        </p:txBody>
      </p:sp>
    </p:spTree>
    <p:extLst>
      <p:ext uri="{BB962C8B-B14F-4D97-AF65-F5344CB8AC3E}">
        <p14:creationId xmlns:p14="http://schemas.microsoft.com/office/powerpoint/2010/main" val="2074999598"/>
      </p:ext>
    </p:extLst>
  </p:cSld>
  <p:clrMapOvr>
    <a:masterClrMapping/>
  </p:clrMapOvr>
  <p:transition xmlns:p14="http://schemas.microsoft.com/office/powerpoint/2010/main">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428" descr="Paper bag"/>
          <p:cNvSpPr>
            <a:spLocks noGrp="1" noChangeArrowheads="1"/>
          </p:cNvSpPr>
          <p:nvPr>
            <p:ph type="sldNum" sz="quarter" idx="10"/>
          </p:nvPr>
        </p:nvSpPr>
        <p:spPr>
          <a:ln/>
        </p:spPr>
        <p:txBody>
          <a:bodyPr/>
          <a:lstStyle>
            <a:lvl1pPr>
              <a:defRPr/>
            </a:lvl1pPr>
          </a:lstStyle>
          <a:p>
            <a:pPr>
              <a:defRPr/>
            </a:pPr>
            <a:fld id="{AF700B34-CBEC-487B-AB76-55A5B84DF737}" type="slidenum">
              <a:rPr lang="en-US"/>
              <a:pPr>
                <a:defRPr/>
              </a:pPr>
              <a:t>‹#›</a:t>
            </a:fld>
            <a:endParaRPr lang="en-US" sz="2000" b="1"/>
          </a:p>
        </p:txBody>
      </p:sp>
    </p:spTree>
    <p:extLst>
      <p:ext uri="{BB962C8B-B14F-4D97-AF65-F5344CB8AC3E}">
        <p14:creationId xmlns:p14="http://schemas.microsoft.com/office/powerpoint/2010/main" val="2201394788"/>
      </p:ext>
    </p:extLst>
  </p:cSld>
  <p:clrMapOvr>
    <a:masterClrMapping/>
  </p:clrMapOvr>
  <p:transition xmlns:p14="http://schemas.microsoft.com/office/powerpoint/2010/main">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428" descr="Paper bag"/>
          <p:cNvSpPr>
            <a:spLocks noGrp="1" noChangeArrowheads="1"/>
          </p:cNvSpPr>
          <p:nvPr>
            <p:ph type="sldNum" sz="quarter" idx="10"/>
          </p:nvPr>
        </p:nvSpPr>
        <p:spPr>
          <a:ln/>
        </p:spPr>
        <p:txBody>
          <a:bodyPr/>
          <a:lstStyle>
            <a:lvl1pPr>
              <a:defRPr/>
            </a:lvl1pPr>
          </a:lstStyle>
          <a:p>
            <a:pPr>
              <a:defRPr/>
            </a:pPr>
            <a:fld id="{EB928B76-A60B-4D2E-A625-E44FA86B9C1D}" type="slidenum">
              <a:rPr lang="en-US"/>
              <a:pPr>
                <a:defRPr/>
              </a:pPr>
              <a:t>‹#›</a:t>
            </a:fld>
            <a:endParaRPr lang="en-US" sz="2000" b="1"/>
          </a:p>
        </p:txBody>
      </p:sp>
    </p:spTree>
    <p:extLst>
      <p:ext uri="{BB962C8B-B14F-4D97-AF65-F5344CB8AC3E}">
        <p14:creationId xmlns:p14="http://schemas.microsoft.com/office/powerpoint/2010/main" val="4074323772"/>
      </p:ext>
    </p:extLst>
  </p:cSld>
  <p:clrMapOvr>
    <a:masterClrMapping/>
  </p:clrMapOvr>
  <p:transition xmlns:p14="http://schemas.microsoft.com/office/powerpoint/2010/main">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428" descr="Paper bag"/>
          <p:cNvSpPr>
            <a:spLocks noGrp="1" noChangeArrowheads="1"/>
          </p:cNvSpPr>
          <p:nvPr>
            <p:ph type="sldNum" sz="quarter" idx="10"/>
          </p:nvPr>
        </p:nvSpPr>
        <p:spPr>
          <a:ln/>
        </p:spPr>
        <p:txBody>
          <a:bodyPr/>
          <a:lstStyle>
            <a:lvl1pPr>
              <a:defRPr/>
            </a:lvl1pPr>
          </a:lstStyle>
          <a:p>
            <a:pPr>
              <a:defRPr/>
            </a:pPr>
            <a:fld id="{20E266DB-500A-4A80-9991-C307F7FA5B04}" type="slidenum">
              <a:rPr lang="en-US"/>
              <a:pPr>
                <a:defRPr/>
              </a:pPr>
              <a:t>‹#›</a:t>
            </a:fld>
            <a:endParaRPr lang="en-US" sz="2000" b="1"/>
          </a:p>
        </p:txBody>
      </p:sp>
    </p:spTree>
    <p:extLst>
      <p:ext uri="{BB962C8B-B14F-4D97-AF65-F5344CB8AC3E}">
        <p14:creationId xmlns:p14="http://schemas.microsoft.com/office/powerpoint/2010/main" val="1484180632"/>
      </p:ext>
    </p:extLst>
  </p:cSld>
  <p:clrMapOvr>
    <a:masterClrMapping/>
  </p:clrMapOvr>
  <p:transition xmlns:p14="http://schemas.microsoft.com/office/powerpoint/2010/main">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428" descr="Paper bag"/>
          <p:cNvSpPr>
            <a:spLocks noGrp="1" noChangeArrowheads="1"/>
          </p:cNvSpPr>
          <p:nvPr>
            <p:ph type="sldNum" sz="quarter" idx="10"/>
          </p:nvPr>
        </p:nvSpPr>
        <p:spPr>
          <a:ln/>
        </p:spPr>
        <p:txBody>
          <a:bodyPr/>
          <a:lstStyle>
            <a:lvl1pPr>
              <a:defRPr/>
            </a:lvl1pPr>
          </a:lstStyle>
          <a:p>
            <a:pPr>
              <a:defRPr/>
            </a:pPr>
            <a:fld id="{488EC97B-EC94-46DF-93A7-78E45D9681F3}" type="slidenum">
              <a:rPr lang="en-US"/>
              <a:pPr>
                <a:defRPr/>
              </a:pPr>
              <a:t>‹#›</a:t>
            </a:fld>
            <a:endParaRPr lang="en-US" sz="2000" b="1"/>
          </a:p>
        </p:txBody>
      </p:sp>
    </p:spTree>
    <p:extLst>
      <p:ext uri="{BB962C8B-B14F-4D97-AF65-F5344CB8AC3E}">
        <p14:creationId xmlns:p14="http://schemas.microsoft.com/office/powerpoint/2010/main" val="402036298"/>
      </p:ext>
    </p:extLst>
  </p:cSld>
  <p:clrMapOvr>
    <a:masterClrMapping/>
  </p:clrMapOvr>
  <p:transition xmlns:p14="http://schemas.microsoft.com/office/powerpoint/2010/main">
    <p:strips dir="rd"/>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1143000" y="228600"/>
            <a:ext cx="7696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GB"/>
              <a:t>Click to edit Master</a:t>
            </a:r>
            <a:r>
              <a:rPr lang="en-US"/>
              <a:t> </a:t>
            </a:r>
          </a:p>
        </p:txBody>
      </p:sp>
      <p:sp>
        <p:nvSpPr>
          <p:cNvPr id="6147" name="Rectangle 3"/>
          <p:cNvSpPr>
            <a:spLocks noGrp="1" noChangeArrowheads="1"/>
          </p:cNvSpPr>
          <p:nvPr>
            <p:ph type="body" idx="1"/>
          </p:nvPr>
        </p:nvSpPr>
        <p:spPr bwMode="auto">
          <a:xfrm>
            <a:off x="381000" y="1295400"/>
            <a:ext cx="85344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2575" name="Freeform 2335"/>
          <p:cNvSpPr>
            <a:spLocks/>
          </p:cNvSpPr>
          <p:nvPr/>
        </p:nvSpPr>
        <p:spPr bwMode="auto">
          <a:xfrm>
            <a:off x="3225800" y="3841750"/>
            <a:ext cx="9525" cy="4763"/>
          </a:xfrm>
          <a:custGeom>
            <a:avLst/>
            <a:gdLst/>
            <a:ahLst/>
            <a:cxnLst>
              <a:cxn ang="0">
                <a:pos x="12" y="5"/>
              </a:cxn>
              <a:cxn ang="0">
                <a:pos x="0" y="0"/>
              </a:cxn>
              <a:cxn ang="0">
                <a:pos x="12" y="3"/>
              </a:cxn>
              <a:cxn ang="0">
                <a:pos x="12" y="5"/>
              </a:cxn>
            </a:cxnLst>
            <a:rect l="0" t="0" r="r" b="b"/>
            <a:pathLst>
              <a:path w="12" h="5">
                <a:moveTo>
                  <a:pt x="12" y="5"/>
                </a:moveTo>
                <a:lnTo>
                  <a:pt x="0" y="0"/>
                </a:lnTo>
                <a:lnTo>
                  <a:pt x="12" y="3"/>
                </a:lnTo>
                <a:lnTo>
                  <a:pt x="12" y="5"/>
                </a:lnTo>
                <a:close/>
              </a:path>
            </a:pathLst>
          </a:custGeom>
          <a:solidFill>
            <a:srgbClr val="FFFFFF"/>
          </a:solidFill>
          <a:ln w="9525">
            <a:noFill/>
            <a:round/>
            <a:headEnd/>
            <a:tailEnd/>
          </a:ln>
        </p:spPr>
        <p:txBody>
          <a:bodyPr/>
          <a:lstStyle/>
          <a:p>
            <a:pPr>
              <a:defRPr/>
            </a:pPr>
            <a:endParaRPr lang="en-US"/>
          </a:p>
        </p:txBody>
      </p:sp>
      <p:sp>
        <p:nvSpPr>
          <p:cNvPr id="13668" name="Rectangle 3428" descr="Paper bag"/>
          <p:cNvSpPr>
            <a:spLocks noGrp="1" noChangeArrowheads="1"/>
          </p:cNvSpPr>
          <p:nvPr>
            <p:ph type="sldNum" sz="quarter" idx="4"/>
          </p:nvPr>
        </p:nvSpPr>
        <p:spPr bwMode="auto">
          <a:xfrm>
            <a:off x="8077200" y="6477000"/>
            <a:ext cx="838200" cy="381000"/>
          </a:xfrm>
          <a:prstGeom prst="rect">
            <a:avLst/>
          </a:prstGeom>
          <a:noFill/>
          <a:ln w="9525">
            <a:noFill/>
            <a:miter lim="800000"/>
            <a:headEnd/>
            <a:tailEnd/>
          </a:ln>
          <a:effectLst>
            <a:outerShdw dist="563972" dir="14049741" sx="125000" sy="125000" algn="tl" rotWithShape="0">
              <a:srgbClr val="4D4D4D"/>
            </a:outerShdw>
          </a:effectLst>
        </p:spPr>
        <p:txBody>
          <a:bodyPr vert="horz" wrap="square" lIns="91440" tIns="45720" rIns="91440" bIns="45720" numCol="1" anchor="t" anchorCtr="0" compatLnSpc="1">
            <a:prstTxWarp prst="textNoShape">
              <a:avLst/>
            </a:prstTxWarp>
          </a:bodyPr>
          <a:lstStyle>
            <a:lvl1pPr algn="r">
              <a:spcBef>
                <a:spcPct val="0"/>
              </a:spcBef>
              <a:buFontTx/>
              <a:buNone/>
              <a:defRPr kumimoji="0" sz="1600" i="1">
                <a:solidFill>
                  <a:srgbClr val="0000FF"/>
                </a:solidFill>
                <a:latin typeface="Arial" panose="020B0604020202020204" pitchFamily="34" charset="0"/>
                <a:cs typeface="Arial" panose="020B0604020202020204" pitchFamily="34" charset="0"/>
              </a:defRPr>
            </a:lvl1pPr>
          </a:lstStyle>
          <a:p>
            <a:pPr>
              <a:defRPr/>
            </a:pPr>
            <a:fld id="{2BD7680F-87F2-4FF6-926D-A9009A69C3BA}" type="slidenum">
              <a:rPr lang="en-US" smtClean="0"/>
              <a:pPr>
                <a:defRPr/>
              </a:pPr>
              <a:t>‹#›</a:t>
            </a:fld>
            <a:endParaRPr lang="en-US" sz="2000" b="1"/>
          </a:p>
        </p:txBody>
      </p:sp>
      <p:sp>
        <p:nvSpPr>
          <p:cNvPr id="13700" name="Text Box 3460"/>
          <p:cNvSpPr txBox="1">
            <a:spLocks noChangeArrowheads="1"/>
          </p:cNvSpPr>
          <p:nvPr/>
        </p:nvSpPr>
        <p:spPr bwMode="auto">
          <a:xfrm>
            <a:off x="1998865" y="6521450"/>
            <a:ext cx="4038600" cy="338138"/>
          </a:xfrm>
          <a:prstGeom prst="rect">
            <a:avLst/>
          </a:prstGeom>
          <a:noFill/>
          <a:ln w="12700">
            <a:noFill/>
            <a:miter lim="800000"/>
            <a:headEnd/>
            <a:tailEnd/>
          </a:ln>
          <a:effectLst/>
        </p:spPr>
        <p:txBody>
          <a:bodyPr>
            <a:spAutoFit/>
          </a:bodyPr>
          <a:lstStyle/>
          <a:p>
            <a:pPr algn="r">
              <a:defRPr/>
            </a:pPr>
            <a:r>
              <a:rPr lang="en-US" sz="1600" i="1" dirty="0">
                <a:solidFill>
                  <a:srgbClr val="0000FF"/>
                </a:solidFill>
                <a:latin typeface="Arial" panose="020B0604020202020204" pitchFamily="34" charset="0"/>
                <a:cs typeface="Arial" panose="020B0604020202020204" pitchFamily="34" charset="0"/>
              </a:rPr>
              <a:t>Clara Gaspar, July 2023</a:t>
            </a:r>
          </a:p>
        </p:txBody>
      </p:sp>
      <p:sp>
        <p:nvSpPr>
          <p:cNvPr id="14050" name="Rectangle 3810"/>
          <p:cNvSpPr>
            <a:spLocks noChangeArrowheads="1"/>
          </p:cNvSpPr>
          <p:nvPr/>
        </p:nvSpPr>
        <p:spPr bwMode="auto">
          <a:xfrm>
            <a:off x="0" y="914400"/>
            <a:ext cx="8915400" cy="76200"/>
          </a:xfrm>
          <a:prstGeom prst="rect">
            <a:avLst/>
          </a:prstGeom>
          <a:gradFill rotWithShape="0">
            <a:gsLst>
              <a:gs pos="0">
                <a:srgbClr val="0000CC"/>
              </a:gs>
              <a:gs pos="100000">
                <a:srgbClr val="99CCFF"/>
              </a:gs>
            </a:gsLst>
            <a:lin ang="0" scaled="1"/>
          </a:gradFill>
          <a:ln w="12700">
            <a:noFill/>
            <a:miter lim="800000"/>
            <a:headEnd/>
            <a:tailEnd/>
          </a:ln>
          <a:effectLst/>
        </p:spPr>
        <p:txBody>
          <a:bodyPr anchor="ctr">
            <a:spAutoFit/>
          </a:bodyPr>
          <a:lstStyle/>
          <a:p>
            <a:pPr>
              <a:defRPr/>
            </a:pPr>
            <a:endParaRPr lang="en-US"/>
          </a:p>
        </p:txBody>
      </p:sp>
      <p:sp>
        <p:nvSpPr>
          <p:cNvPr id="14052" name="Line 3812"/>
          <p:cNvSpPr>
            <a:spLocks noChangeShapeType="1"/>
          </p:cNvSpPr>
          <p:nvPr/>
        </p:nvSpPr>
        <p:spPr bwMode="auto">
          <a:xfrm>
            <a:off x="0" y="990600"/>
            <a:ext cx="8915400" cy="0"/>
          </a:xfrm>
          <a:prstGeom prst="line">
            <a:avLst/>
          </a:prstGeom>
          <a:noFill/>
          <a:ln w="38100">
            <a:solidFill>
              <a:srgbClr val="FF3300"/>
            </a:solidFill>
            <a:round/>
            <a:headEnd/>
            <a:tailEnd/>
          </a:ln>
          <a:effectLst/>
        </p:spPr>
        <p:txBody>
          <a:bodyPr wrap="none" anchor="ctr">
            <a:spAutoFit/>
          </a:bodyPr>
          <a:lstStyle/>
          <a:p>
            <a:pPr>
              <a:defRPr/>
            </a:pPr>
            <a:endParaRPr lang="en-US"/>
          </a:p>
        </p:txBody>
      </p:sp>
      <p:pic>
        <p:nvPicPr>
          <p:cNvPr id="6153" name="Picture 3813" descr="CERN_logo"/>
          <p:cNvPicPr>
            <a:picLocks noChangeAspect="1" noChangeArrowheads="1"/>
          </p:cNvPicPr>
          <p:nvPr/>
        </p:nvPicPr>
        <p:blipFill>
          <a:blip r:embed="rId13">
            <a:lum bright="30000" contrast="42000"/>
            <a:extLst>
              <a:ext uri="{28A0092B-C50C-407E-A947-70E740481C1C}">
                <a14:useLocalDpi xmlns:a14="http://schemas.microsoft.com/office/drawing/2010/main" val="0"/>
              </a:ext>
            </a:extLst>
          </a:blip>
          <a:srcRect/>
          <a:stretch>
            <a:fillRect/>
          </a:stretch>
        </p:blipFill>
        <p:spPr bwMode="auto">
          <a:xfrm>
            <a:off x="0" y="0"/>
            <a:ext cx="935038"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xmlns:p14="http://schemas.microsoft.com/office/powerpoint/2010/main">
    <p:strips dir="rd"/>
  </p:transition>
  <p:hf hdr="0" ftr="0" dt="0"/>
  <p:txStyles>
    <p:titleStyle>
      <a:lvl1pPr algn="l" rtl="0" eaLnBrk="0" fontAlgn="base" hangingPunct="0">
        <a:spcBef>
          <a:spcPct val="0"/>
        </a:spcBef>
        <a:spcAft>
          <a:spcPct val="0"/>
        </a:spcAft>
        <a:defRPr kumimoji="1" sz="4400" b="1">
          <a:solidFill>
            <a:srgbClr val="0000FF"/>
          </a:solidFill>
          <a:latin typeface="Arial" panose="020B0604020202020204" pitchFamily="34" charset="0"/>
          <a:ea typeface="+mj-ea"/>
          <a:cs typeface="Arial" panose="020B0604020202020204" pitchFamily="34" charset="0"/>
        </a:defRPr>
      </a:lvl1pPr>
      <a:lvl2pPr algn="l" rtl="0" eaLnBrk="0" fontAlgn="base" hangingPunct="0">
        <a:spcBef>
          <a:spcPct val="0"/>
        </a:spcBef>
        <a:spcAft>
          <a:spcPct val="0"/>
        </a:spcAft>
        <a:defRPr kumimoji="1" sz="4400" b="1">
          <a:solidFill>
            <a:srgbClr val="0000FF"/>
          </a:solidFill>
          <a:latin typeface="Comic Sans MS" pitchFamily="66" charset="0"/>
        </a:defRPr>
      </a:lvl2pPr>
      <a:lvl3pPr algn="l" rtl="0" eaLnBrk="0" fontAlgn="base" hangingPunct="0">
        <a:spcBef>
          <a:spcPct val="0"/>
        </a:spcBef>
        <a:spcAft>
          <a:spcPct val="0"/>
        </a:spcAft>
        <a:defRPr kumimoji="1" sz="4400" b="1">
          <a:solidFill>
            <a:srgbClr val="0000FF"/>
          </a:solidFill>
          <a:latin typeface="Comic Sans MS" pitchFamily="66" charset="0"/>
        </a:defRPr>
      </a:lvl3pPr>
      <a:lvl4pPr algn="l" rtl="0" eaLnBrk="0" fontAlgn="base" hangingPunct="0">
        <a:spcBef>
          <a:spcPct val="0"/>
        </a:spcBef>
        <a:spcAft>
          <a:spcPct val="0"/>
        </a:spcAft>
        <a:defRPr kumimoji="1" sz="4400" b="1">
          <a:solidFill>
            <a:srgbClr val="0000FF"/>
          </a:solidFill>
          <a:latin typeface="Comic Sans MS" pitchFamily="66" charset="0"/>
        </a:defRPr>
      </a:lvl4pPr>
      <a:lvl5pPr algn="l" rtl="0" eaLnBrk="0" fontAlgn="base" hangingPunct="0">
        <a:spcBef>
          <a:spcPct val="0"/>
        </a:spcBef>
        <a:spcAft>
          <a:spcPct val="0"/>
        </a:spcAft>
        <a:defRPr kumimoji="1" sz="4400" b="1">
          <a:solidFill>
            <a:srgbClr val="0000FF"/>
          </a:solidFill>
          <a:latin typeface="Comic Sans MS" pitchFamily="66" charset="0"/>
        </a:defRPr>
      </a:lvl5pPr>
      <a:lvl6pPr marL="457200" algn="l" rtl="0" eaLnBrk="0" fontAlgn="base" hangingPunct="0">
        <a:spcBef>
          <a:spcPct val="0"/>
        </a:spcBef>
        <a:spcAft>
          <a:spcPct val="0"/>
        </a:spcAft>
        <a:defRPr kumimoji="1" sz="4400" b="1">
          <a:solidFill>
            <a:srgbClr val="0000FF"/>
          </a:solidFill>
          <a:latin typeface="Comic Sans MS" pitchFamily="66" charset="0"/>
        </a:defRPr>
      </a:lvl6pPr>
      <a:lvl7pPr marL="914400" algn="l" rtl="0" eaLnBrk="0" fontAlgn="base" hangingPunct="0">
        <a:spcBef>
          <a:spcPct val="0"/>
        </a:spcBef>
        <a:spcAft>
          <a:spcPct val="0"/>
        </a:spcAft>
        <a:defRPr kumimoji="1" sz="4400" b="1">
          <a:solidFill>
            <a:srgbClr val="0000FF"/>
          </a:solidFill>
          <a:latin typeface="Comic Sans MS" pitchFamily="66" charset="0"/>
        </a:defRPr>
      </a:lvl7pPr>
      <a:lvl8pPr marL="1371600" algn="l" rtl="0" eaLnBrk="0" fontAlgn="base" hangingPunct="0">
        <a:spcBef>
          <a:spcPct val="0"/>
        </a:spcBef>
        <a:spcAft>
          <a:spcPct val="0"/>
        </a:spcAft>
        <a:defRPr kumimoji="1" sz="4400" b="1">
          <a:solidFill>
            <a:srgbClr val="0000FF"/>
          </a:solidFill>
          <a:latin typeface="Comic Sans MS" pitchFamily="66" charset="0"/>
        </a:defRPr>
      </a:lvl8pPr>
      <a:lvl9pPr marL="1828800" algn="l" rtl="0" eaLnBrk="0" fontAlgn="base" hangingPunct="0">
        <a:spcBef>
          <a:spcPct val="0"/>
        </a:spcBef>
        <a:spcAft>
          <a:spcPct val="0"/>
        </a:spcAft>
        <a:defRPr kumimoji="1" sz="4400" b="1">
          <a:solidFill>
            <a:srgbClr val="0000FF"/>
          </a:solidFill>
          <a:latin typeface="Comic Sans MS" pitchFamily="66" charset="0"/>
        </a:defRPr>
      </a:lvl9pPr>
    </p:titleStyle>
    <p:bodyStyle>
      <a:lvl1pPr marL="342900" indent="-342900" algn="l" rtl="0" eaLnBrk="0" fontAlgn="base" hangingPunct="0">
        <a:spcBef>
          <a:spcPct val="20000"/>
        </a:spcBef>
        <a:spcAft>
          <a:spcPct val="0"/>
        </a:spcAft>
        <a:buClr>
          <a:srgbClr val="0000FF"/>
        </a:buClr>
        <a:buFont typeface="Arial Unicode MS" pitchFamily="34" charset="-128"/>
        <a:buChar char="❚"/>
        <a:defRPr kumimoji="1" sz="3200" b="1">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0000FF"/>
        </a:buClr>
        <a:buFont typeface="Arial Unicode MS" pitchFamily="34" charset="-128"/>
        <a:buChar char="❙"/>
        <a:defRPr kumimoji="1" sz="2800">
          <a:solidFill>
            <a:schemeClr val="tx1"/>
          </a:solidFill>
          <a:latin typeface="Arial" panose="020B0604020202020204" pitchFamily="34" charset="0"/>
          <a:cs typeface="Arial" panose="020B0604020202020204" pitchFamily="34" charset="0"/>
        </a:defRPr>
      </a:lvl2pPr>
      <a:lvl3pPr marL="1143000" indent="-228600" algn="l" rtl="0" eaLnBrk="0" fontAlgn="base" hangingPunct="0">
        <a:spcBef>
          <a:spcPct val="20000"/>
        </a:spcBef>
        <a:spcAft>
          <a:spcPct val="0"/>
        </a:spcAft>
        <a:buClr>
          <a:srgbClr val="0000FF"/>
        </a:buClr>
        <a:buFont typeface="Arial Unicode MS" pitchFamily="34" charset="-128"/>
        <a:buChar char="❘"/>
        <a:defRPr kumimoji="1" sz="2400">
          <a:solidFill>
            <a:schemeClr val="tx1"/>
          </a:solidFill>
          <a:latin typeface="Arial" panose="020B0604020202020204" pitchFamily="34" charset="0"/>
          <a:cs typeface="Arial" panose="020B0604020202020204" pitchFamily="34" charset="0"/>
        </a:defRPr>
      </a:lvl3pPr>
      <a:lvl4pPr marL="1600200" indent="-228600" algn="l" rtl="0" eaLnBrk="0" fontAlgn="base" hangingPunct="0">
        <a:spcBef>
          <a:spcPct val="20000"/>
        </a:spcBef>
        <a:spcAft>
          <a:spcPct val="0"/>
        </a:spcAft>
        <a:buClr>
          <a:srgbClr val="0000FF"/>
        </a:buClr>
        <a:buFont typeface="Arial Unicode MS" pitchFamily="34" charset="-128"/>
        <a:buChar char="〡"/>
        <a:defRPr kumimoji="1" sz="2000">
          <a:solidFill>
            <a:schemeClr val="tx1"/>
          </a:solidFill>
          <a:latin typeface="Arial" panose="020B0604020202020204" pitchFamily="34" charset="0"/>
          <a:cs typeface="Arial" panose="020B0604020202020204" pitchFamily="34" charset="0"/>
        </a:defRPr>
      </a:lvl4pPr>
      <a:lvl5pPr marL="20574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6pPr>
      <a:lvl7pPr marL="29718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7pPr>
      <a:lvl8pPr marL="34290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8pPr>
      <a:lvl9pPr marL="38862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oleObject" Target="../embeddings/oleObject4.bin"/><Relationship Id="rId5" Type="http://schemas.openxmlformats.org/officeDocument/2006/relationships/image" Target="../media/image23.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wmf"/><Relationship Id="rId3" Type="http://schemas.openxmlformats.org/officeDocument/2006/relationships/image" Target="../media/image26.wmf"/></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gif"/><Relationship Id="rId8" Type="http://schemas.openxmlformats.org/officeDocument/2006/relationships/image" Target="../media/image8.gif"/><Relationship Id="rId9" Type="http://schemas.openxmlformats.org/officeDocument/2006/relationships/image" Target="../media/image9.png"/><Relationship Id="rId10"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8.png"/><Relationship Id="rId3" Type="http://schemas.openxmlformats.org/officeDocument/2006/relationships/image" Target="../media/image2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wmf"/></Relationships>
</file>

<file path=ppt/slides/_rels/slide40.xml.rels><?xml version="1.0" encoding="UTF-8" standalone="yes"?>
<Relationships xmlns="http://schemas.openxmlformats.org/package/2006/relationships"><Relationship Id="rId3" Type="http://schemas.openxmlformats.org/officeDocument/2006/relationships/image" Target="../media/image36.jpeg"/><Relationship Id="rId4" Type="http://schemas.openxmlformats.org/officeDocument/2006/relationships/image" Target="../media/image37.jpeg"/><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0.jpg"/></Relationships>
</file>

<file path=ppt/slides/_rels/slide44.xml.rels><?xml version="1.0" encoding="UTF-8" standalone="yes"?>
<Relationships xmlns="http://schemas.openxmlformats.org/package/2006/relationships"><Relationship Id="rId3" Type="http://schemas.openxmlformats.org/officeDocument/2006/relationships/image" Target="../media/image42.jpeg"/><Relationship Id="rId4" Type="http://schemas.openxmlformats.org/officeDocument/2006/relationships/image" Target="../media/image43.jpeg"/><Relationship Id="rId5" Type="http://schemas.openxmlformats.org/officeDocument/2006/relationships/image" Target="../media/image44.jpeg"/><Relationship Id="rId6" Type="http://schemas.openxmlformats.org/officeDocument/2006/relationships/image" Target="../media/image45.jpeg"/><Relationship Id="rId7" Type="http://schemas.openxmlformats.org/officeDocument/2006/relationships/image" Target="../media/image46.jpeg"/><Relationship Id="rId8" Type="http://schemas.openxmlformats.org/officeDocument/2006/relationships/image" Target="../media/image47.png"/><Relationship Id="rId9" Type="http://schemas.openxmlformats.org/officeDocument/2006/relationships/image" Target="../media/image48.jpeg"/><Relationship Id="rId1" Type="http://schemas.openxmlformats.org/officeDocument/2006/relationships/slideLayout" Target="../slideLayouts/slideLayout2.xml"/><Relationship Id="rId2" Type="http://schemas.openxmlformats.org/officeDocument/2006/relationships/image" Target="../media/image41.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image" Target="../media/image16.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png"/><Relationship Id="rId5" Type="http://schemas.openxmlformats.org/officeDocument/2006/relationships/image" Target="../media/image53.png"/><Relationship Id="rId1" Type="http://schemas.openxmlformats.org/officeDocument/2006/relationships/slideLayout" Target="../slideLayouts/slideLayout2.xml"/><Relationship Id="rId2" Type="http://schemas.openxmlformats.org/officeDocument/2006/relationships/image" Target="../media/image50.e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image" Target="../media/image15.emf"/><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w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png"/><Relationship Id="rId3" Type="http://schemas.openxmlformats.org/officeDocument/2006/relationships/image" Target="../media/image55.png"/></Relationships>
</file>

<file path=ppt/slides/_rels/slide53.xml.rels><?xml version="1.0" encoding="UTF-8" standalone="yes"?>
<Relationships xmlns="http://schemas.openxmlformats.org/package/2006/relationships"><Relationship Id="rId3" Type="http://schemas.openxmlformats.org/officeDocument/2006/relationships/image" Target="../media/image57.gif"/><Relationship Id="rId4" Type="http://schemas.openxmlformats.org/officeDocument/2006/relationships/image" Target="../media/image58.gif"/><Relationship Id="rId1" Type="http://schemas.openxmlformats.org/officeDocument/2006/relationships/slideLayout" Target="../slideLayouts/slideLayout2.xml"/><Relationship Id="rId2" Type="http://schemas.openxmlformats.org/officeDocument/2006/relationships/image" Target="../media/image56.gi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png"/><Relationship Id="rId3" Type="http://schemas.openxmlformats.org/officeDocument/2006/relationships/image" Target="../media/image59.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gif"/><Relationship Id="rId3" Type="http://schemas.openxmlformats.org/officeDocument/2006/relationships/image" Target="../media/image61.gi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2.jpg"/><Relationship Id="rId3" Type="http://schemas.openxmlformats.org/officeDocument/2006/relationships/image" Target="../media/image63.jp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9.png"/><Relationship Id="rId3" Type="http://schemas.openxmlformats.org/officeDocument/2006/relationships/image" Target="../media/image64.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png"/><Relationship Id="rId3" Type="http://schemas.openxmlformats.org/officeDocument/2006/relationships/image" Target="../media/image66.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image" Target="../media/image16.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7.png"/><Relationship Id="rId3" Type="http://schemas.openxmlformats.org/officeDocument/2006/relationships/image" Target="../media/image66.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png"/><Relationship Id="rId3" Type="http://schemas.openxmlformats.org/officeDocument/2006/relationships/image" Target="../media/image66.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 Id="rId3" Type="http://schemas.openxmlformats.org/officeDocument/2006/relationships/image" Target="../media/image66.png"/></Relationships>
</file>

<file path=ppt/slides/_rels/slide63.xml.rels><?xml version="1.0" encoding="UTF-8" standalone="yes"?>
<Relationships xmlns="http://schemas.openxmlformats.org/package/2006/relationships"><Relationship Id="rId3" Type="http://schemas.openxmlformats.org/officeDocument/2006/relationships/image" Target="../media/image69.jpeg"/><Relationship Id="rId4" Type="http://schemas.openxmlformats.org/officeDocument/2006/relationships/image" Target="../media/image70.jpeg"/><Relationship Id="rId1" Type="http://schemas.openxmlformats.org/officeDocument/2006/relationships/slideLayout" Target="../slideLayouts/slideLayout2.xml"/><Relationship Id="rId2" Type="http://schemas.openxmlformats.org/officeDocument/2006/relationships/image" Target="../media/image66.png"/></Relationships>
</file>

<file path=ppt/slides/_rels/slide64.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7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 Id="rId3" Type="http://schemas.openxmlformats.org/officeDocument/2006/relationships/image" Target="../media/image74.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5.emf"/></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6.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7.png"/></Relationships>
</file>

<file path=ppt/slides/_rels/slide69.xml.rels><?xml version="1.0" encoding="UTF-8" standalone="yes"?>
<Relationships xmlns="http://schemas.openxmlformats.org/package/2006/relationships"><Relationship Id="rId3" Type="http://schemas.openxmlformats.org/officeDocument/2006/relationships/image" Target="../media/image78.png"/><Relationship Id="rId4" Type="http://schemas.openxmlformats.org/officeDocument/2006/relationships/image" Target="../media/image79.jpeg"/><Relationship Id="rId1" Type="http://schemas.openxmlformats.org/officeDocument/2006/relationships/slideLayout" Target="../slideLayouts/slideLayout2.xml"/><Relationship Id="rId2" Type="http://schemas.openxmlformats.org/officeDocument/2006/relationships/image" Target="../media/image6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81.png"/><Relationship Id="rId4" Type="http://schemas.openxmlformats.org/officeDocument/2006/relationships/image" Target="../media/image82.jpeg"/><Relationship Id="rId5" Type="http://schemas.openxmlformats.org/officeDocument/2006/relationships/image" Target="../media/image83.jpeg"/><Relationship Id="rId1" Type="http://schemas.openxmlformats.org/officeDocument/2006/relationships/slideLayout" Target="../slideLayouts/slideLayout2.xml"/><Relationship Id="rId2" Type="http://schemas.openxmlformats.org/officeDocument/2006/relationships/image" Target="../media/image80.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wmf"/></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84.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5.jpe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6.jpg"/><Relationship Id="rId3" Type="http://schemas.openxmlformats.org/officeDocument/2006/relationships/image" Target="../media/image34.jpeg"/></Relationships>
</file>

<file path=ppt/slides/_rels/slide78.xml.rels><?xml version="1.0" encoding="UTF-8" standalone="yes"?>
<Relationships xmlns="http://schemas.openxmlformats.org/package/2006/relationships"><Relationship Id="rId3" Type="http://schemas.openxmlformats.org/officeDocument/2006/relationships/image" Target="../media/image88.jpeg"/><Relationship Id="rId4" Type="http://schemas.openxmlformats.org/officeDocument/2006/relationships/image" Target="../media/image89.tiff"/><Relationship Id="rId5" Type="http://schemas.openxmlformats.org/officeDocument/2006/relationships/image" Target="../media/image45.jpeg"/><Relationship Id="rId6" Type="http://schemas.openxmlformats.org/officeDocument/2006/relationships/image" Target="../media/image46.jpeg"/><Relationship Id="rId1" Type="http://schemas.openxmlformats.org/officeDocument/2006/relationships/slideLayout" Target="../slideLayouts/slideLayout2.xml"/><Relationship Id="rId2" Type="http://schemas.openxmlformats.org/officeDocument/2006/relationships/image" Target="../media/image87.jpe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0.jpg"/><Relationship Id="rId3" Type="http://schemas.openxmlformats.org/officeDocument/2006/relationships/image" Target="../media/image9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93.jpeg"/><Relationship Id="rId4" Type="http://schemas.openxmlformats.org/officeDocument/2006/relationships/image" Target="../media/image94.jpeg"/><Relationship Id="rId5" Type="http://schemas.openxmlformats.org/officeDocument/2006/relationships/image" Target="../media/image95.png"/><Relationship Id="rId1" Type="http://schemas.openxmlformats.org/officeDocument/2006/relationships/slideLayout" Target="../slideLayouts/slideLayout2.xml"/><Relationship Id="rId2" Type="http://schemas.openxmlformats.org/officeDocument/2006/relationships/image" Target="../media/image92.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6.jpe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7.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8.png"/></Relationships>
</file>

<file path=ppt/slides/_rels/slide87.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99.emf"/><Relationship Id="rId5" Type="http://schemas.openxmlformats.org/officeDocument/2006/relationships/oleObject" Target="../embeddings/oleObject7.bin"/><Relationship Id="rId6" Type="http://schemas.openxmlformats.org/officeDocument/2006/relationships/image" Target="../media/image100.emf"/><Relationship Id="rId7" Type="http://schemas.openxmlformats.org/officeDocument/2006/relationships/oleObject" Target="../embeddings/oleObject8.bin"/><Relationship Id="rId8" Type="http://schemas.openxmlformats.org/officeDocument/2006/relationships/image" Target="../media/image101.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oleObject" Target="../embeddings/oleObject2.bin"/><Relationship Id="rId5" Type="http://schemas.openxmlformats.org/officeDocument/2006/relationships/image" Target="../media/image21.wmf"/><Relationship Id="rId6" Type="http://schemas.openxmlformats.org/officeDocument/2006/relationships/oleObject" Target="../embeddings/oleObject3.bin"/><Relationship Id="rId7" Type="http://schemas.openxmlformats.org/officeDocument/2006/relationships/image" Target="../media/image22.wmf"/><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155425" y="2209800"/>
            <a:ext cx="8871555" cy="2133600"/>
          </a:xfrm>
        </p:spPr>
        <p:txBody>
          <a:bodyPr/>
          <a:lstStyle/>
          <a:p>
            <a:r>
              <a:rPr lang="en-GB" dirty="0"/>
              <a:t>Data Acquisition</a:t>
            </a:r>
            <a:r>
              <a:rPr lang="en-US" dirty="0"/>
              <a:t>, </a:t>
            </a:r>
            <a:br>
              <a:rPr lang="en-US" dirty="0"/>
            </a:br>
            <a:r>
              <a:rPr lang="en-US" dirty="0"/>
              <a:t>Trigger and Control </a:t>
            </a:r>
            <a:br>
              <a:rPr lang="en-US" dirty="0"/>
            </a:br>
            <a:r>
              <a:rPr lang="en-US" sz="4000" dirty="0"/>
              <a:t>(for large Physics Experiments)</a:t>
            </a:r>
          </a:p>
        </p:txBody>
      </p:sp>
      <p:sp>
        <p:nvSpPr>
          <p:cNvPr id="8195" name="Rectangle 5"/>
          <p:cNvSpPr>
            <a:spLocks noGrp="1" noChangeArrowheads="1"/>
          </p:cNvSpPr>
          <p:nvPr>
            <p:ph type="subTitle" idx="1"/>
          </p:nvPr>
        </p:nvSpPr>
        <p:spPr>
          <a:xfrm>
            <a:off x="2485345" y="4495640"/>
            <a:ext cx="6080775" cy="584775"/>
          </a:xfrm>
          <a:ln w="9525"/>
        </p:spPr>
        <p:txBody>
          <a:bodyPr/>
          <a:lstStyle/>
          <a:p>
            <a:r>
              <a:rPr lang="en-US" dirty="0"/>
              <a:t>Concepts &amp; Principles</a:t>
            </a:r>
          </a:p>
        </p:txBody>
      </p:sp>
      <p:sp>
        <p:nvSpPr>
          <p:cNvPr id="2" name="TextBox 1"/>
          <p:cNvSpPr txBox="1"/>
          <p:nvPr/>
        </p:nvSpPr>
        <p:spPr>
          <a:xfrm>
            <a:off x="165691" y="6200714"/>
            <a:ext cx="9080371" cy="646331"/>
          </a:xfrm>
          <a:prstGeom prst="rect">
            <a:avLst/>
          </a:prstGeom>
          <a:noFill/>
        </p:spPr>
        <p:txBody>
          <a:bodyPr wrap="none" rtlCol="0">
            <a:spAutoFit/>
          </a:bodyPr>
          <a:lstStyle/>
          <a:p>
            <a:pPr algn="l">
              <a:spcBef>
                <a:spcPts val="0"/>
              </a:spcBef>
            </a:pPr>
            <a:r>
              <a:rPr lang="en-GB" sz="1800" dirty="0">
                <a:latin typeface="Arial" panose="020B0604020202020204" pitchFamily="34" charset="0"/>
                <a:cs typeface="Arial" panose="020B0604020202020204" pitchFamily="34" charset="0"/>
              </a:rPr>
              <a:t>Acknowledgements:</a:t>
            </a:r>
          </a:p>
          <a:p>
            <a:pPr algn="l">
              <a:spcBef>
                <a:spcPts val="0"/>
              </a:spcBef>
            </a:pPr>
            <a:r>
              <a:rPr lang="en-GB" sz="1800" dirty="0">
                <a:latin typeface="Arial" panose="020B0604020202020204" pitchFamily="34" charset="0"/>
                <a:cs typeface="Arial" panose="020B0604020202020204" pitchFamily="34" charset="0"/>
              </a:rPr>
              <a:t>This presentation is based on the work of many people throughout many years, Thanks!</a:t>
            </a:r>
          </a:p>
        </p:txBody>
      </p:sp>
    </p:spTree>
  </p:cSld>
  <p:clrMapOvr>
    <a:masterClrMapping/>
  </p:clrMapOvr>
  <p:transition xmlns:p14="http://schemas.microsoft.com/office/powerpoint/2010/main" spd="slow">
    <p:strips dir="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lide Number Placeholder 3"/>
          <p:cNvSpPr>
            <a:spLocks noGrp="1"/>
          </p:cNvSpPr>
          <p:nvPr>
            <p:ph type="sldNum" sz="quarter" idx="10"/>
          </p:nvPr>
        </p:nvSpPr>
        <p:spPr/>
        <p:txBody>
          <a:bodyPr/>
          <a:lstStyle/>
          <a:p>
            <a:pPr>
              <a:defRPr/>
            </a:pPr>
            <a:fld id="{C31CE80A-A186-4043-91C2-B349A4BE23AB}" type="slidenum">
              <a:rPr lang="en-US"/>
              <a:pPr>
                <a:defRPr/>
              </a:pPr>
              <a:t>10</a:t>
            </a:fld>
            <a:endParaRPr lang="en-US" sz="2000" b="1"/>
          </a:p>
        </p:txBody>
      </p:sp>
      <p:sp>
        <p:nvSpPr>
          <p:cNvPr id="11267" name="Rectangle 2"/>
          <p:cNvSpPr>
            <a:spLocks noGrp="1" noChangeArrowheads="1"/>
          </p:cNvSpPr>
          <p:nvPr>
            <p:ph type="title"/>
          </p:nvPr>
        </p:nvSpPr>
        <p:spPr>
          <a:noFill/>
        </p:spPr>
        <p:txBody>
          <a:bodyPr lIns="92075" tIns="46038" rIns="92075" bIns="46038"/>
          <a:lstStyle/>
          <a:p>
            <a:r>
              <a:rPr lang="en-US" sz="3600"/>
              <a:t>Trivial DAQ with a real trigger</a:t>
            </a:r>
            <a:endParaRPr lang="en-US"/>
          </a:p>
        </p:txBody>
      </p:sp>
      <p:sp>
        <p:nvSpPr>
          <p:cNvPr id="11270" name="Rectangle 4"/>
          <p:cNvSpPr>
            <a:spLocks noChangeArrowheads="1"/>
          </p:cNvSpPr>
          <p:nvPr/>
        </p:nvSpPr>
        <p:spPr bwMode="auto">
          <a:xfrm>
            <a:off x="152400" y="1143000"/>
            <a:ext cx="4646400" cy="5348288"/>
          </a:xfrm>
          <a:prstGeom prst="rect">
            <a:avLst/>
          </a:prstGeom>
          <a:solidFill>
            <a:srgbClr val="EAEAEA"/>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557061" name="AutoShape 5"/>
          <p:cNvSpPr>
            <a:spLocks noChangeArrowheads="1"/>
          </p:cNvSpPr>
          <p:nvPr/>
        </p:nvSpPr>
        <p:spPr bwMode="auto">
          <a:xfrm>
            <a:off x="3564673" y="1880209"/>
            <a:ext cx="2759927" cy="1994065"/>
          </a:xfrm>
          <a:prstGeom prst="roundRect">
            <a:avLst>
              <a:gd name="adj" fmla="val 12495"/>
            </a:avLst>
          </a:prstGeom>
          <a:solidFill>
            <a:schemeClr val="bg1"/>
          </a:solidFill>
          <a:ln w="12699">
            <a:solidFill>
              <a:schemeClr val="tx1"/>
            </a:solidFill>
            <a:round/>
            <a:headEnd/>
            <a:tailEnd/>
          </a:ln>
          <a:effectLst>
            <a:outerShdw dist="107763" dir="2700000" algn="ctr" rotWithShape="0">
              <a:schemeClr val="bg2"/>
            </a:outerShdw>
          </a:effectLst>
        </p:spPr>
        <p:txBody>
          <a:bodyPr wrap="none" anchor="ctr"/>
          <a:lstStyle/>
          <a:p>
            <a:pPr>
              <a:defRPr/>
            </a:pPr>
            <a:endParaRPr lang="en-US">
              <a:latin typeface="Arial" panose="020B0604020202020204" pitchFamily="34" charset="0"/>
              <a:cs typeface="Arial" panose="020B0604020202020204" pitchFamily="34" charset="0"/>
            </a:endParaRPr>
          </a:p>
        </p:txBody>
      </p:sp>
      <p:sp>
        <p:nvSpPr>
          <p:cNvPr id="11272" name="Rectangle 6"/>
          <p:cNvSpPr>
            <a:spLocks noChangeArrowheads="1"/>
          </p:cNvSpPr>
          <p:nvPr/>
        </p:nvSpPr>
        <p:spPr bwMode="auto">
          <a:xfrm>
            <a:off x="1336346" y="3495495"/>
            <a:ext cx="669596" cy="245736"/>
          </a:xfrm>
          <a:prstGeom prst="rect">
            <a:avLst/>
          </a:prstGeom>
          <a:solidFill>
            <a:srgbClr val="CCECFF"/>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1273" name="Rectangle 7"/>
          <p:cNvSpPr>
            <a:spLocks noChangeArrowheads="1"/>
          </p:cNvSpPr>
          <p:nvPr/>
        </p:nvSpPr>
        <p:spPr bwMode="auto">
          <a:xfrm>
            <a:off x="1308119" y="3443844"/>
            <a:ext cx="730753"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ADC</a:t>
            </a:r>
          </a:p>
        </p:txBody>
      </p:sp>
      <p:sp>
        <p:nvSpPr>
          <p:cNvPr id="11274" name="Line 8"/>
          <p:cNvSpPr>
            <a:spLocks noChangeShapeType="1"/>
          </p:cNvSpPr>
          <p:nvPr/>
        </p:nvSpPr>
        <p:spPr bwMode="auto">
          <a:xfrm>
            <a:off x="1709563" y="2213597"/>
            <a:ext cx="2549796" cy="156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275" name="Rectangle 9"/>
          <p:cNvSpPr>
            <a:spLocks noChangeArrowheads="1"/>
          </p:cNvSpPr>
          <p:nvPr/>
        </p:nvSpPr>
        <p:spPr bwMode="auto">
          <a:xfrm>
            <a:off x="1170123" y="1277607"/>
            <a:ext cx="1013019" cy="39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Sensor</a:t>
            </a:r>
          </a:p>
        </p:txBody>
      </p:sp>
      <p:sp>
        <p:nvSpPr>
          <p:cNvPr id="11276" name="Line 10"/>
          <p:cNvSpPr>
            <a:spLocks noChangeShapeType="1"/>
          </p:cNvSpPr>
          <p:nvPr/>
        </p:nvSpPr>
        <p:spPr bwMode="auto">
          <a:xfrm>
            <a:off x="1709563" y="1609430"/>
            <a:ext cx="1568" cy="1004858"/>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277" name="Rectangle 11"/>
          <p:cNvSpPr>
            <a:spLocks noChangeArrowheads="1"/>
          </p:cNvSpPr>
          <p:nvPr/>
        </p:nvSpPr>
        <p:spPr bwMode="auto">
          <a:xfrm>
            <a:off x="1568431" y="2626809"/>
            <a:ext cx="283833" cy="444517"/>
          </a:xfrm>
          <a:prstGeom prst="rect">
            <a:avLst/>
          </a:prstGeom>
          <a:solidFill>
            <a:srgbClr val="868686"/>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1278" name="Rectangle 12"/>
          <p:cNvSpPr>
            <a:spLocks noChangeArrowheads="1"/>
          </p:cNvSpPr>
          <p:nvPr/>
        </p:nvSpPr>
        <p:spPr bwMode="auto">
          <a:xfrm>
            <a:off x="1925967" y="2708200"/>
            <a:ext cx="837387" cy="39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Delay</a:t>
            </a:r>
          </a:p>
        </p:txBody>
      </p:sp>
      <p:sp>
        <p:nvSpPr>
          <p:cNvPr id="11279" name="Line 13"/>
          <p:cNvSpPr>
            <a:spLocks noChangeShapeType="1"/>
          </p:cNvSpPr>
          <p:nvPr/>
        </p:nvSpPr>
        <p:spPr bwMode="auto">
          <a:xfrm>
            <a:off x="1709563" y="3082283"/>
            <a:ext cx="1568" cy="402256"/>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280" name="AutoShape 14"/>
          <p:cNvSpPr>
            <a:spLocks noChangeArrowheads="1"/>
          </p:cNvSpPr>
          <p:nvPr/>
        </p:nvSpPr>
        <p:spPr bwMode="auto">
          <a:xfrm rot="10800000" flipH="1">
            <a:off x="3962981" y="2692548"/>
            <a:ext cx="592757" cy="513386"/>
          </a:xfrm>
          <a:prstGeom prst="triangle">
            <a:avLst>
              <a:gd name="adj" fmla="val 49995"/>
            </a:avLst>
          </a:prstGeom>
          <a:solidFill>
            <a:srgbClr val="FFFFCC"/>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1281" name="Line 15"/>
          <p:cNvSpPr>
            <a:spLocks noChangeShapeType="1"/>
          </p:cNvSpPr>
          <p:nvPr/>
        </p:nvSpPr>
        <p:spPr bwMode="auto">
          <a:xfrm>
            <a:off x="4259359" y="2213597"/>
            <a:ext cx="1568" cy="46799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282" name="Oval 16"/>
          <p:cNvSpPr>
            <a:spLocks noChangeArrowheads="1"/>
          </p:cNvSpPr>
          <p:nvPr/>
        </p:nvSpPr>
        <p:spPr bwMode="auto">
          <a:xfrm>
            <a:off x="1182668" y="4300008"/>
            <a:ext cx="1067904" cy="923468"/>
          </a:xfrm>
          <a:prstGeom prst="ellipse">
            <a:avLst/>
          </a:prstGeom>
          <a:solidFill>
            <a:srgbClr val="FFFFCC"/>
          </a:solidFill>
          <a:ln w="25399">
            <a:solidFill>
              <a:schemeClr val="tx1"/>
            </a:solidFill>
            <a:round/>
            <a:headEnd/>
            <a:tailEnd/>
          </a:ln>
        </p:spPr>
        <p:txBody>
          <a:bodyPr wrap="none" anchor="ctr"/>
          <a:lstStyle/>
          <a:p>
            <a:pPr>
              <a:spcBef>
                <a:spcPct val="0"/>
              </a:spcBef>
              <a:buFontTx/>
              <a:buNone/>
            </a:pPr>
            <a:r>
              <a:rPr kumimoji="0" lang="en-US" sz="2000">
                <a:latin typeface="Arial" panose="020B0604020202020204" pitchFamily="34" charset="0"/>
                <a:cs typeface="Arial" panose="020B0604020202020204" pitchFamily="34" charset="0"/>
              </a:rPr>
              <a:t>Proces-</a:t>
            </a:r>
          </a:p>
          <a:p>
            <a:pPr>
              <a:spcBef>
                <a:spcPct val="0"/>
              </a:spcBef>
              <a:buFontTx/>
              <a:buNone/>
            </a:pPr>
            <a:r>
              <a:rPr kumimoji="0" lang="en-US" sz="2000">
                <a:latin typeface="Arial" panose="020B0604020202020204" pitchFamily="34" charset="0"/>
                <a:cs typeface="Arial" panose="020B0604020202020204" pitchFamily="34" charset="0"/>
              </a:rPr>
              <a:t>sing</a:t>
            </a:r>
            <a:endParaRPr kumimoji="0" lang="en-US" sz="1400">
              <a:latin typeface="Arial" panose="020B0604020202020204" pitchFamily="34" charset="0"/>
              <a:cs typeface="Arial" panose="020B0604020202020204" pitchFamily="34" charset="0"/>
            </a:endParaRPr>
          </a:p>
        </p:txBody>
      </p:sp>
      <p:sp>
        <p:nvSpPr>
          <p:cNvPr id="11283" name="Rectangle 17"/>
          <p:cNvSpPr>
            <a:spLocks noChangeArrowheads="1"/>
          </p:cNvSpPr>
          <p:nvPr/>
        </p:nvSpPr>
        <p:spPr bwMode="auto">
          <a:xfrm>
            <a:off x="3239582" y="5358083"/>
            <a:ext cx="186013"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spcBef>
                <a:spcPct val="0"/>
              </a:spcBef>
              <a:buFontTx/>
              <a:buNone/>
            </a:pPr>
            <a:endParaRPr kumimoji="0" lang="en-US" sz="2000">
              <a:latin typeface="Arial" panose="020B0604020202020204" pitchFamily="34" charset="0"/>
              <a:cs typeface="Arial" panose="020B0604020202020204" pitchFamily="34" charset="0"/>
            </a:endParaRPr>
          </a:p>
        </p:txBody>
      </p:sp>
      <p:sp>
        <p:nvSpPr>
          <p:cNvPr id="11284" name="Line 18"/>
          <p:cNvSpPr>
            <a:spLocks noChangeShapeType="1"/>
          </p:cNvSpPr>
          <p:nvPr/>
        </p:nvSpPr>
        <p:spPr bwMode="auto">
          <a:xfrm>
            <a:off x="1709563" y="3752188"/>
            <a:ext cx="1568" cy="535298"/>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285" name="Line 19"/>
          <p:cNvSpPr>
            <a:spLocks noChangeShapeType="1"/>
          </p:cNvSpPr>
          <p:nvPr/>
        </p:nvSpPr>
        <p:spPr bwMode="auto">
          <a:xfrm>
            <a:off x="4259359" y="3216890"/>
            <a:ext cx="1568" cy="1605895"/>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286" name="Line 20"/>
          <p:cNvSpPr>
            <a:spLocks noChangeShapeType="1"/>
          </p:cNvSpPr>
          <p:nvPr/>
        </p:nvSpPr>
        <p:spPr bwMode="auto">
          <a:xfrm flipH="1">
            <a:off x="2250572" y="4822785"/>
            <a:ext cx="2008788" cy="1565"/>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287" name="Line 21"/>
          <p:cNvSpPr>
            <a:spLocks noChangeShapeType="1"/>
          </p:cNvSpPr>
          <p:nvPr/>
        </p:nvSpPr>
        <p:spPr bwMode="auto">
          <a:xfrm flipH="1">
            <a:off x="2020055" y="3619146"/>
            <a:ext cx="2239304" cy="1565"/>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288" name="Rectangle 22"/>
          <p:cNvSpPr>
            <a:spLocks noChangeArrowheads="1"/>
          </p:cNvSpPr>
          <p:nvPr/>
        </p:nvSpPr>
        <p:spPr bwMode="auto">
          <a:xfrm>
            <a:off x="2482656" y="4420529"/>
            <a:ext cx="1138132"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Interrupt</a:t>
            </a:r>
          </a:p>
        </p:txBody>
      </p:sp>
      <p:sp>
        <p:nvSpPr>
          <p:cNvPr id="11289" name="Line 23"/>
          <p:cNvSpPr>
            <a:spLocks noChangeShapeType="1"/>
          </p:cNvSpPr>
          <p:nvPr/>
        </p:nvSpPr>
        <p:spPr bwMode="auto">
          <a:xfrm flipH="1">
            <a:off x="4336198" y="2748895"/>
            <a:ext cx="76839" cy="1565"/>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290" name="Line 24"/>
          <p:cNvSpPr>
            <a:spLocks noChangeShapeType="1"/>
          </p:cNvSpPr>
          <p:nvPr/>
        </p:nvSpPr>
        <p:spPr bwMode="auto">
          <a:xfrm flipH="1">
            <a:off x="4259359" y="2748895"/>
            <a:ext cx="76839" cy="201911"/>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291" name="Line 25"/>
          <p:cNvSpPr>
            <a:spLocks noChangeShapeType="1"/>
          </p:cNvSpPr>
          <p:nvPr/>
        </p:nvSpPr>
        <p:spPr bwMode="auto">
          <a:xfrm flipH="1">
            <a:off x="4182520" y="2950806"/>
            <a:ext cx="76839" cy="1565"/>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292" name="Rectangle 26"/>
          <p:cNvSpPr>
            <a:spLocks noChangeArrowheads="1"/>
          </p:cNvSpPr>
          <p:nvPr/>
        </p:nvSpPr>
        <p:spPr bwMode="auto">
          <a:xfrm>
            <a:off x="4413037" y="2816199"/>
            <a:ext cx="1683153"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Discriminator</a:t>
            </a:r>
          </a:p>
        </p:txBody>
      </p:sp>
      <p:sp>
        <p:nvSpPr>
          <p:cNvPr id="11293" name="Rectangle 27"/>
          <p:cNvSpPr>
            <a:spLocks noChangeArrowheads="1"/>
          </p:cNvSpPr>
          <p:nvPr/>
        </p:nvSpPr>
        <p:spPr bwMode="auto">
          <a:xfrm>
            <a:off x="5015203" y="1905252"/>
            <a:ext cx="1055032"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b="1">
                <a:latin typeface="Arial" panose="020B0604020202020204" pitchFamily="34" charset="0"/>
                <a:cs typeface="Arial" panose="020B0604020202020204" pitchFamily="34" charset="0"/>
              </a:rPr>
              <a:t>Trigger</a:t>
            </a:r>
          </a:p>
        </p:txBody>
      </p:sp>
      <p:sp>
        <p:nvSpPr>
          <p:cNvPr id="11294" name="Rectangle 28"/>
          <p:cNvSpPr>
            <a:spLocks noChangeArrowheads="1"/>
          </p:cNvSpPr>
          <p:nvPr/>
        </p:nvSpPr>
        <p:spPr bwMode="auto">
          <a:xfrm>
            <a:off x="2559495" y="3284193"/>
            <a:ext cx="726161"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Start</a:t>
            </a:r>
          </a:p>
        </p:txBody>
      </p:sp>
      <p:grpSp>
        <p:nvGrpSpPr>
          <p:cNvPr id="11295" name="Group 29"/>
          <p:cNvGrpSpPr>
            <a:grpSpLocks/>
          </p:cNvGrpSpPr>
          <p:nvPr/>
        </p:nvGrpSpPr>
        <p:grpSpPr bwMode="auto">
          <a:xfrm>
            <a:off x="1170123" y="5826083"/>
            <a:ext cx="1046259" cy="544351"/>
            <a:chOff x="710" y="4472"/>
            <a:chExt cx="538" cy="390"/>
          </a:xfrm>
        </p:grpSpPr>
        <p:grpSp>
          <p:nvGrpSpPr>
            <p:cNvPr id="11297" name="Group 30"/>
            <p:cNvGrpSpPr>
              <a:grpSpLocks/>
            </p:cNvGrpSpPr>
            <p:nvPr/>
          </p:nvGrpSpPr>
          <p:grpSpPr bwMode="auto">
            <a:xfrm>
              <a:off x="721" y="4472"/>
              <a:ext cx="527" cy="369"/>
              <a:chOff x="721" y="4472"/>
              <a:chExt cx="527" cy="369"/>
            </a:xfrm>
          </p:grpSpPr>
          <p:sp>
            <p:nvSpPr>
              <p:cNvPr id="11299" name="Oval 31"/>
              <p:cNvSpPr>
                <a:spLocks noChangeArrowheads="1"/>
              </p:cNvSpPr>
              <p:nvPr/>
            </p:nvSpPr>
            <p:spPr bwMode="auto">
              <a:xfrm>
                <a:off x="729" y="4667"/>
                <a:ext cx="511" cy="174"/>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1300" name="Rectangle 32"/>
              <p:cNvSpPr>
                <a:spLocks noChangeArrowheads="1"/>
              </p:cNvSpPr>
              <p:nvPr/>
            </p:nvSpPr>
            <p:spPr bwMode="auto">
              <a:xfrm>
                <a:off x="721" y="4563"/>
                <a:ext cx="527" cy="196"/>
              </a:xfrm>
              <a:prstGeom prst="rect">
                <a:avLst/>
              </a:prstGeom>
              <a:solidFill>
                <a:srgbClr val="99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anose="020B0604020202020204" pitchFamily="34" charset="0"/>
                  <a:cs typeface="Arial" panose="020B0604020202020204" pitchFamily="34" charset="0"/>
                </a:endParaRPr>
              </a:p>
            </p:txBody>
          </p:sp>
          <p:sp>
            <p:nvSpPr>
              <p:cNvPr id="11301" name="Oval 33"/>
              <p:cNvSpPr>
                <a:spLocks noChangeArrowheads="1"/>
              </p:cNvSpPr>
              <p:nvPr/>
            </p:nvSpPr>
            <p:spPr bwMode="auto">
              <a:xfrm>
                <a:off x="728" y="4472"/>
                <a:ext cx="511" cy="173"/>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1302" name="Line 34"/>
              <p:cNvSpPr>
                <a:spLocks noChangeShapeType="1"/>
              </p:cNvSpPr>
              <p:nvPr/>
            </p:nvSpPr>
            <p:spPr bwMode="auto">
              <a:xfrm>
                <a:off x="727" y="4561"/>
                <a:ext cx="0" cy="198"/>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303" name="Line 35"/>
              <p:cNvSpPr>
                <a:spLocks noChangeShapeType="1"/>
              </p:cNvSpPr>
              <p:nvPr/>
            </p:nvSpPr>
            <p:spPr bwMode="auto">
              <a:xfrm>
                <a:off x="1244" y="4565"/>
                <a:ext cx="0" cy="19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11298" name="Rectangle 36"/>
            <p:cNvSpPr>
              <a:spLocks noChangeArrowheads="1"/>
            </p:cNvSpPr>
            <p:nvPr/>
          </p:nvSpPr>
          <p:spPr bwMode="auto">
            <a:xfrm>
              <a:off x="710" y="4575"/>
              <a:ext cx="535"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storage</a:t>
              </a:r>
            </a:p>
          </p:txBody>
        </p:sp>
      </p:grpSp>
      <p:sp>
        <p:nvSpPr>
          <p:cNvPr id="11296" name="Line 37"/>
          <p:cNvSpPr>
            <a:spLocks noChangeShapeType="1"/>
          </p:cNvSpPr>
          <p:nvPr/>
        </p:nvSpPr>
        <p:spPr bwMode="auto">
          <a:xfrm>
            <a:off x="1709563" y="5223476"/>
            <a:ext cx="1568" cy="602602"/>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269" name="Rectangle 38"/>
          <p:cNvSpPr>
            <a:spLocks noGrp="1" noChangeArrowheads="1"/>
          </p:cNvSpPr>
          <p:nvPr>
            <p:ph type="body" idx="1"/>
          </p:nvPr>
        </p:nvSpPr>
        <p:spPr>
          <a:xfrm>
            <a:off x="3352800" y="5164138"/>
            <a:ext cx="4953000" cy="644525"/>
          </a:xfrm>
          <a:solidFill>
            <a:srgbClr val="EAEAEA"/>
          </a:solidFill>
          <a:ln>
            <a:solidFill>
              <a:schemeClr val="tx1"/>
            </a:solidFill>
            <a:miter lim="800000"/>
            <a:headEnd/>
            <a:tailEnd/>
          </a:ln>
        </p:spPr>
        <p:txBody>
          <a:bodyPr/>
          <a:lstStyle/>
          <a:p>
            <a:r>
              <a:rPr lang="en-US" sz="2000" b="0"/>
              <a:t>What if a trigger is produced when the ADC or </a:t>
            </a:r>
            <a:r>
              <a:rPr lang="en-US" sz="2000" b="0" i="1"/>
              <a:t>Processing</a:t>
            </a:r>
            <a:r>
              <a:rPr lang="en-US" sz="2000" b="0"/>
              <a:t> is busy ?</a:t>
            </a:r>
            <a:endParaRPr lang="en-US" sz="200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lide Number Placeholder 3"/>
          <p:cNvSpPr>
            <a:spLocks noGrp="1"/>
          </p:cNvSpPr>
          <p:nvPr>
            <p:ph type="sldNum" sz="quarter" idx="10"/>
          </p:nvPr>
        </p:nvSpPr>
        <p:spPr/>
        <p:txBody>
          <a:bodyPr/>
          <a:lstStyle/>
          <a:p>
            <a:pPr>
              <a:defRPr/>
            </a:pPr>
            <a:fld id="{00C018ED-8FB7-4329-BE96-84185A9A8CAD}" type="slidenum">
              <a:rPr lang="en-US"/>
              <a:pPr>
                <a:defRPr/>
              </a:pPr>
              <a:t>11</a:t>
            </a:fld>
            <a:endParaRPr lang="en-US" sz="2000" b="1"/>
          </a:p>
        </p:txBody>
      </p:sp>
      <p:sp>
        <p:nvSpPr>
          <p:cNvPr id="12291" name="Rectangle 2"/>
          <p:cNvSpPr>
            <a:spLocks noGrp="1" noChangeArrowheads="1"/>
          </p:cNvSpPr>
          <p:nvPr>
            <p:ph type="title"/>
          </p:nvPr>
        </p:nvSpPr>
        <p:spPr>
          <a:xfrm>
            <a:off x="990600" y="228600"/>
            <a:ext cx="8153400" cy="762000"/>
          </a:xfrm>
          <a:noFill/>
        </p:spPr>
        <p:txBody>
          <a:bodyPr lIns="92075" tIns="46038" rIns="92075" bIns="46038"/>
          <a:lstStyle/>
          <a:p>
            <a:r>
              <a:rPr lang="en-US" sz="3600"/>
              <a:t>Trivial DAQ with a real trigger (2)</a:t>
            </a:r>
            <a:endParaRPr lang="en-US"/>
          </a:p>
        </p:txBody>
      </p:sp>
      <p:sp>
        <p:nvSpPr>
          <p:cNvPr id="12292" name="Rectangle 3"/>
          <p:cNvSpPr>
            <a:spLocks noChangeArrowheads="1"/>
          </p:cNvSpPr>
          <p:nvPr/>
        </p:nvSpPr>
        <p:spPr bwMode="auto">
          <a:xfrm>
            <a:off x="152400" y="1143000"/>
            <a:ext cx="6172200" cy="5411788"/>
          </a:xfrm>
          <a:prstGeom prst="rect">
            <a:avLst/>
          </a:prstGeom>
          <a:solidFill>
            <a:srgbClr val="EAEAEA"/>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559108" name="AutoShape 4"/>
          <p:cNvSpPr>
            <a:spLocks noChangeArrowheads="1"/>
          </p:cNvSpPr>
          <p:nvPr/>
        </p:nvSpPr>
        <p:spPr bwMode="auto">
          <a:xfrm>
            <a:off x="3294063" y="3328988"/>
            <a:ext cx="2782887" cy="2168525"/>
          </a:xfrm>
          <a:prstGeom prst="roundRect">
            <a:avLst>
              <a:gd name="adj" fmla="val 12495"/>
            </a:avLst>
          </a:prstGeom>
          <a:solidFill>
            <a:schemeClr val="bg1"/>
          </a:solidFill>
          <a:ln w="12699">
            <a:solidFill>
              <a:schemeClr val="tx1"/>
            </a:solidFill>
            <a:round/>
            <a:headEnd/>
            <a:tailEnd/>
          </a:ln>
          <a:effectLst>
            <a:outerShdw dist="107763" dir="2700000" algn="ctr" rotWithShape="0">
              <a:schemeClr val="bg2"/>
            </a:outerShdw>
          </a:effectLst>
        </p:spPr>
        <p:txBody>
          <a:bodyPr wrap="none" anchor="ctr"/>
          <a:lstStyle/>
          <a:p>
            <a:pPr>
              <a:defRPr/>
            </a:pPr>
            <a:endParaRPr lang="en-US">
              <a:latin typeface="Arial" panose="020B0604020202020204" pitchFamily="34" charset="0"/>
              <a:cs typeface="Arial" panose="020B0604020202020204" pitchFamily="34" charset="0"/>
            </a:endParaRPr>
          </a:p>
        </p:txBody>
      </p:sp>
      <p:sp>
        <p:nvSpPr>
          <p:cNvPr id="559109" name="AutoShape 5"/>
          <p:cNvSpPr>
            <a:spLocks noChangeArrowheads="1"/>
          </p:cNvSpPr>
          <p:nvPr/>
        </p:nvSpPr>
        <p:spPr bwMode="auto">
          <a:xfrm>
            <a:off x="3294063" y="1922463"/>
            <a:ext cx="2782887" cy="1255712"/>
          </a:xfrm>
          <a:prstGeom prst="roundRect">
            <a:avLst>
              <a:gd name="adj" fmla="val 12495"/>
            </a:avLst>
          </a:prstGeom>
          <a:solidFill>
            <a:schemeClr val="bg1"/>
          </a:solidFill>
          <a:ln w="12699">
            <a:solidFill>
              <a:schemeClr val="tx1"/>
            </a:solidFill>
            <a:round/>
            <a:headEnd/>
            <a:tailEnd/>
          </a:ln>
          <a:effectLst>
            <a:outerShdw dist="107763" dir="2700000" algn="ctr" rotWithShape="0">
              <a:schemeClr val="bg2"/>
            </a:outerShdw>
          </a:effectLst>
        </p:spPr>
        <p:txBody>
          <a:bodyPr wrap="none" anchor="ctr"/>
          <a:lstStyle/>
          <a:p>
            <a:pPr>
              <a:defRPr/>
            </a:pPr>
            <a:endParaRPr lang="en-US">
              <a:latin typeface="Arial" panose="020B0604020202020204" pitchFamily="34" charset="0"/>
              <a:cs typeface="Arial" panose="020B0604020202020204" pitchFamily="34" charset="0"/>
            </a:endParaRPr>
          </a:p>
        </p:txBody>
      </p:sp>
      <p:sp>
        <p:nvSpPr>
          <p:cNvPr id="12295" name="Rectangle 6"/>
          <p:cNvSpPr>
            <a:spLocks noChangeArrowheads="1"/>
          </p:cNvSpPr>
          <p:nvPr/>
        </p:nvSpPr>
        <p:spPr bwMode="auto">
          <a:xfrm>
            <a:off x="673100" y="3616325"/>
            <a:ext cx="749300" cy="271463"/>
          </a:xfrm>
          <a:prstGeom prst="rect">
            <a:avLst/>
          </a:prstGeom>
          <a:solidFill>
            <a:srgbClr val="CCECFF"/>
          </a:solidFill>
          <a:ln w="25399">
            <a:solidFill>
              <a:schemeClr val="tx1"/>
            </a:solidFill>
            <a:miter lim="800000"/>
            <a:headEnd/>
            <a:tailEnd/>
          </a:ln>
        </p:spPr>
        <p:txBody>
          <a:bodyPr wrap="none" anchor="ctr"/>
          <a:lstStyle/>
          <a:p>
            <a:pPr>
              <a:spcBef>
                <a:spcPct val="0"/>
              </a:spcBef>
              <a:buFontTx/>
              <a:buNone/>
            </a:pPr>
            <a:r>
              <a:rPr kumimoji="0" lang="en-US" sz="2000">
                <a:latin typeface="Arial" panose="020B0604020202020204" pitchFamily="34" charset="0"/>
                <a:cs typeface="Arial" panose="020B0604020202020204" pitchFamily="34" charset="0"/>
              </a:rPr>
              <a:t>ADC</a:t>
            </a:r>
          </a:p>
        </p:txBody>
      </p:sp>
      <p:sp>
        <p:nvSpPr>
          <p:cNvPr id="12296" name="Line 7"/>
          <p:cNvSpPr>
            <a:spLocks noChangeShapeType="1"/>
          </p:cNvSpPr>
          <p:nvPr/>
        </p:nvSpPr>
        <p:spPr bwMode="auto">
          <a:xfrm>
            <a:off x="1082675" y="1635125"/>
            <a:ext cx="0" cy="105410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297" name="Line 8"/>
          <p:cNvSpPr>
            <a:spLocks noChangeShapeType="1"/>
          </p:cNvSpPr>
          <p:nvPr/>
        </p:nvSpPr>
        <p:spPr bwMode="auto">
          <a:xfrm>
            <a:off x="1082675" y="2268538"/>
            <a:ext cx="2798763"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298" name="Oval 9"/>
          <p:cNvSpPr>
            <a:spLocks noChangeArrowheads="1"/>
          </p:cNvSpPr>
          <p:nvPr/>
        </p:nvSpPr>
        <p:spPr bwMode="auto">
          <a:xfrm>
            <a:off x="4911725" y="3757613"/>
            <a:ext cx="141288" cy="117475"/>
          </a:xfrm>
          <a:prstGeom prst="ellipse">
            <a:avLst/>
          </a:prstGeom>
          <a:solidFill>
            <a:srgbClr val="FFFFCC"/>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2299" name="Rectangle 10"/>
          <p:cNvSpPr>
            <a:spLocks noChangeArrowheads="1"/>
          </p:cNvSpPr>
          <p:nvPr/>
        </p:nvSpPr>
        <p:spPr bwMode="auto">
          <a:xfrm>
            <a:off x="642938" y="1239838"/>
            <a:ext cx="998671"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Sensor</a:t>
            </a:r>
          </a:p>
        </p:txBody>
      </p:sp>
      <p:sp>
        <p:nvSpPr>
          <p:cNvPr id="12300" name="Rectangle 11"/>
          <p:cNvSpPr>
            <a:spLocks noChangeArrowheads="1"/>
          </p:cNvSpPr>
          <p:nvPr/>
        </p:nvSpPr>
        <p:spPr bwMode="auto">
          <a:xfrm>
            <a:off x="928688" y="2700338"/>
            <a:ext cx="311150" cy="469900"/>
          </a:xfrm>
          <a:prstGeom prst="rect">
            <a:avLst/>
          </a:prstGeom>
          <a:solidFill>
            <a:srgbClr val="868686"/>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2301" name="Rectangle 12"/>
          <p:cNvSpPr>
            <a:spLocks noChangeArrowheads="1"/>
          </p:cNvSpPr>
          <p:nvPr/>
        </p:nvSpPr>
        <p:spPr bwMode="auto">
          <a:xfrm>
            <a:off x="1254125" y="2762250"/>
            <a:ext cx="843180"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Delay</a:t>
            </a:r>
          </a:p>
        </p:txBody>
      </p:sp>
      <p:sp>
        <p:nvSpPr>
          <p:cNvPr id="12302" name="Line 13"/>
          <p:cNvSpPr>
            <a:spLocks noChangeShapeType="1"/>
          </p:cNvSpPr>
          <p:nvPr/>
        </p:nvSpPr>
        <p:spPr bwMode="auto">
          <a:xfrm>
            <a:off x="1082675" y="3182938"/>
            <a:ext cx="0" cy="42227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03" name="Line 14"/>
          <p:cNvSpPr>
            <a:spLocks noChangeShapeType="1"/>
          </p:cNvSpPr>
          <p:nvPr/>
        </p:nvSpPr>
        <p:spPr bwMode="auto">
          <a:xfrm>
            <a:off x="3881438" y="2268538"/>
            <a:ext cx="0" cy="28257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04" name="Oval 15"/>
          <p:cNvSpPr>
            <a:spLocks noChangeArrowheads="1"/>
          </p:cNvSpPr>
          <p:nvPr/>
        </p:nvSpPr>
        <p:spPr bwMode="auto">
          <a:xfrm>
            <a:off x="492125" y="4376738"/>
            <a:ext cx="1184275" cy="987425"/>
          </a:xfrm>
          <a:prstGeom prst="ellipse">
            <a:avLst/>
          </a:prstGeom>
          <a:solidFill>
            <a:srgbClr val="FFFFCC"/>
          </a:solidFill>
          <a:ln w="25399">
            <a:solidFill>
              <a:schemeClr val="tx1"/>
            </a:solidFill>
            <a:round/>
            <a:headEnd/>
            <a:tailEnd/>
          </a:ln>
        </p:spPr>
        <p:txBody>
          <a:bodyPr wrap="none" anchor="ctr"/>
          <a:lstStyle/>
          <a:p>
            <a:pPr>
              <a:spcBef>
                <a:spcPct val="0"/>
              </a:spcBef>
              <a:buFontTx/>
              <a:buNone/>
            </a:pPr>
            <a:r>
              <a:rPr kumimoji="0" lang="en-US" sz="2000">
                <a:latin typeface="Arial" panose="020B0604020202020204" pitchFamily="34" charset="0"/>
                <a:cs typeface="Arial" panose="020B0604020202020204" pitchFamily="34" charset="0"/>
              </a:rPr>
              <a:t>Proces-</a:t>
            </a:r>
          </a:p>
          <a:p>
            <a:pPr>
              <a:spcBef>
                <a:spcPct val="0"/>
              </a:spcBef>
              <a:buFontTx/>
              <a:buNone/>
            </a:pPr>
            <a:r>
              <a:rPr kumimoji="0" lang="en-US" sz="2000">
                <a:latin typeface="Arial" panose="020B0604020202020204" pitchFamily="34" charset="0"/>
                <a:cs typeface="Arial" panose="020B0604020202020204" pitchFamily="34" charset="0"/>
              </a:rPr>
              <a:t>sing</a:t>
            </a:r>
          </a:p>
        </p:txBody>
      </p:sp>
      <p:sp>
        <p:nvSpPr>
          <p:cNvPr id="12305" name="Line 16"/>
          <p:cNvSpPr>
            <a:spLocks noChangeShapeType="1"/>
          </p:cNvSpPr>
          <p:nvPr/>
        </p:nvSpPr>
        <p:spPr bwMode="auto">
          <a:xfrm>
            <a:off x="1082675" y="3887788"/>
            <a:ext cx="0" cy="48895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06" name="Line 17"/>
          <p:cNvSpPr>
            <a:spLocks noChangeShapeType="1"/>
          </p:cNvSpPr>
          <p:nvPr/>
        </p:nvSpPr>
        <p:spPr bwMode="auto">
          <a:xfrm>
            <a:off x="3881438" y="3113088"/>
            <a:ext cx="0" cy="842962"/>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07" name="Line 18"/>
          <p:cNvSpPr>
            <a:spLocks noChangeShapeType="1"/>
          </p:cNvSpPr>
          <p:nvPr/>
        </p:nvSpPr>
        <p:spPr bwMode="auto">
          <a:xfrm flipH="1">
            <a:off x="1676400" y="4730750"/>
            <a:ext cx="1355725" cy="0"/>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08" name="Line 19"/>
          <p:cNvSpPr>
            <a:spLocks noChangeShapeType="1"/>
          </p:cNvSpPr>
          <p:nvPr/>
        </p:nvSpPr>
        <p:spPr bwMode="auto">
          <a:xfrm flipH="1">
            <a:off x="1422400" y="3744913"/>
            <a:ext cx="1609725" cy="0"/>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09" name="Rectangle 20"/>
          <p:cNvSpPr>
            <a:spLocks noChangeArrowheads="1"/>
          </p:cNvSpPr>
          <p:nvPr/>
        </p:nvSpPr>
        <p:spPr bwMode="auto">
          <a:xfrm>
            <a:off x="1592263" y="4376738"/>
            <a:ext cx="1138132"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Interrupt</a:t>
            </a:r>
          </a:p>
        </p:txBody>
      </p:sp>
      <p:grpSp>
        <p:nvGrpSpPr>
          <p:cNvPr id="12310" name="Group 21"/>
          <p:cNvGrpSpPr>
            <a:grpSpLocks/>
          </p:cNvGrpSpPr>
          <p:nvPr/>
        </p:nvGrpSpPr>
        <p:grpSpPr bwMode="auto">
          <a:xfrm>
            <a:off x="3556000" y="2560638"/>
            <a:ext cx="650875" cy="541337"/>
            <a:chOff x="2408" y="2072"/>
            <a:chExt cx="368" cy="368"/>
          </a:xfrm>
        </p:grpSpPr>
        <p:sp>
          <p:nvSpPr>
            <p:cNvPr id="12351" name="AutoShape 22"/>
            <p:cNvSpPr>
              <a:spLocks noChangeArrowheads="1"/>
            </p:cNvSpPr>
            <p:nvPr/>
          </p:nvSpPr>
          <p:spPr bwMode="auto">
            <a:xfrm rot="10800000" flipH="1">
              <a:off x="2408" y="2072"/>
              <a:ext cx="368" cy="368"/>
            </a:xfrm>
            <a:prstGeom prst="triangle">
              <a:avLst>
                <a:gd name="adj" fmla="val 49995"/>
              </a:avLst>
            </a:prstGeom>
            <a:solidFill>
              <a:srgbClr val="FFFFCC"/>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2352" name="Line 23"/>
            <p:cNvSpPr>
              <a:spLocks noChangeShapeType="1"/>
            </p:cNvSpPr>
            <p:nvPr/>
          </p:nvSpPr>
          <p:spPr bwMode="auto">
            <a:xfrm flipH="1">
              <a:off x="2640" y="2112"/>
              <a:ext cx="48"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53" name="Line 24"/>
            <p:cNvSpPr>
              <a:spLocks noChangeShapeType="1"/>
            </p:cNvSpPr>
            <p:nvPr/>
          </p:nvSpPr>
          <p:spPr bwMode="auto">
            <a:xfrm flipH="1">
              <a:off x="2592" y="2112"/>
              <a:ext cx="48" cy="144"/>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54" name="Line 25"/>
            <p:cNvSpPr>
              <a:spLocks noChangeShapeType="1"/>
            </p:cNvSpPr>
            <p:nvPr/>
          </p:nvSpPr>
          <p:spPr bwMode="auto">
            <a:xfrm flipH="1">
              <a:off x="2544" y="2256"/>
              <a:ext cx="48"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12311" name="Rectangle 26"/>
          <p:cNvSpPr>
            <a:spLocks noChangeArrowheads="1"/>
          </p:cNvSpPr>
          <p:nvPr/>
        </p:nvSpPr>
        <p:spPr bwMode="auto">
          <a:xfrm>
            <a:off x="4135438" y="2619375"/>
            <a:ext cx="1683153"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Discriminator</a:t>
            </a:r>
          </a:p>
        </p:txBody>
      </p:sp>
      <p:sp>
        <p:nvSpPr>
          <p:cNvPr id="12312" name="Rectangle 27"/>
          <p:cNvSpPr>
            <a:spLocks noChangeArrowheads="1"/>
          </p:cNvSpPr>
          <p:nvPr/>
        </p:nvSpPr>
        <p:spPr bwMode="auto">
          <a:xfrm>
            <a:off x="4813300" y="1916113"/>
            <a:ext cx="1055032"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b="1">
                <a:latin typeface="Arial" panose="020B0604020202020204" pitchFamily="34" charset="0"/>
                <a:cs typeface="Arial" panose="020B0604020202020204" pitchFamily="34" charset="0"/>
              </a:rPr>
              <a:t>Trigger</a:t>
            </a:r>
          </a:p>
        </p:txBody>
      </p:sp>
      <p:sp>
        <p:nvSpPr>
          <p:cNvPr id="12313" name="Rectangle 28"/>
          <p:cNvSpPr>
            <a:spLocks noChangeArrowheads="1"/>
          </p:cNvSpPr>
          <p:nvPr/>
        </p:nvSpPr>
        <p:spPr bwMode="auto">
          <a:xfrm>
            <a:off x="1676400" y="3392488"/>
            <a:ext cx="726161"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Start</a:t>
            </a:r>
          </a:p>
        </p:txBody>
      </p:sp>
      <p:sp>
        <p:nvSpPr>
          <p:cNvPr id="12314" name="Line 29"/>
          <p:cNvSpPr>
            <a:spLocks noChangeShapeType="1"/>
          </p:cNvSpPr>
          <p:nvPr/>
        </p:nvSpPr>
        <p:spPr bwMode="auto">
          <a:xfrm>
            <a:off x="1082675" y="5364163"/>
            <a:ext cx="0" cy="56197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nvGrpSpPr>
          <p:cNvPr id="12315" name="Group 30"/>
          <p:cNvGrpSpPr>
            <a:grpSpLocks/>
          </p:cNvGrpSpPr>
          <p:nvPr/>
        </p:nvGrpSpPr>
        <p:grpSpPr bwMode="auto">
          <a:xfrm>
            <a:off x="3795713" y="3956050"/>
            <a:ext cx="307975" cy="446088"/>
            <a:chOff x="2543" y="3024"/>
            <a:chExt cx="175" cy="304"/>
          </a:xfrm>
        </p:grpSpPr>
        <p:sp>
          <p:nvSpPr>
            <p:cNvPr id="12346" name="Rectangle 31"/>
            <p:cNvSpPr>
              <a:spLocks noChangeArrowheads="1"/>
            </p:cNvSpPr>
            <p:nvPr/>
          </p:nvSpPr>
          <p:spPr bwMode="auto">
            <a:xfrm>
              <a:off x="2547" y="3024"/>
              <a:ext cx="170" cy="216"/>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anose="020B0604020202020204" pitchFamily="34" charset="0"/>
                <a:cs typeface="Arial" panose="020B0604020202020204" pitchFamily="34" charset="0"/>
              </a:endParaRPr>
            </a:p>
          </p:txBody>
        </p:sp>
        <p:sp>
          <p:nvSpPr>
            <p:cNvPr id="12347" name="Arc 32"/>
            <p:cNvSpPr>
              <a:spLocks/>
            </p:cNvSpPr>
            <p:nvPr/>
          </p:nvSpPr>
          <p:spPr bwMode="auto">
            <a:xfrm rot="-5340000">
              <a:off x="2589" y="3198"/>
              <a:ext cx="84" cy="175"/>
            </a:xfrm>
            <a:custGeom>
              <a:avLst/>
              <a:gdLst>
                <a:gd name="T0" fmla="*/ 0 w 22418"/>
                <a:gd name="T1" fmla="*/ 0 h 43198"/>
                <a:gd name="T2" fmla="*/ 0 w 22418"/>
                <a:gd name="T3" fmla="*/ 0 h 43198"/>
                <a:gd name="T4" fmla="*/ 0 w 22418"/>
                <a:gd name="T5" fmla="*/ 0 h 43198"/>
                <a:gd name="T6" fmla="*/ 0 60000 65536"/>
                <a:gd name="T7" fmla="*/ 0 60000 65536"/>
                <a:gd name="T8" fmla="*/ 0 60000 65536"/>
                <a:gd name="T9" fmla="*/ 0 w 22418"/>
                <a:gd name="T10" fmla="*/ 0 h 43198"/>
                <a:gd name="T11" fmla="*/ 22418 w 22418"/>
                <a:gd name="T12" fmla="*/ 43198 h 43198"/>
              </a:gdLst>
              <a:ahLst/>
              <a:cxnLst>
                <a:cxn ang="T6">
                  <a:pos x="T0" y="T1"/>
                </a:cxn>
                <a:cxn ang="T7">
                  <a:pos x="T2" y="T3"/>
                </a:cxn>
                <a:cxn ang="T8">
                  <a:pos x="T4" y="T5"/>
                </a:cxn>
              </a:cxnLst>
              <a:rect l="T9" t="T10" r="T11" b="T12"/>
              <a:pathLst>
                <a:path w="22418" h="43198" fill="none" extrusionOk="0">
                  <a:moveTo>
                    <a:pt x="22418" y="43182"/>
                  </a:moveTo>
                  <a:cubicBezTo>
                    <a:pt x="22145" y="43192"/>
                    <a:pt x="21872" y="43197"/>
                    <a:pt x="21600" y="43198"/>
                  </a:cubicBezTo>
                  <a:cubicBezTo>
                    <a:pt x="9670" y="43198"/>
                    <a:pt x="0" y="33527"/>
                    <a:pt x="0" y="21598"/>
                  </a:cubicBezTo>
                  <a:cubicBezTo>
                    <a:pt x="-1" y="9772"/>
                    <a:pt x="9508" y="145"/>
                    <a:pt x="21332" y="-1"/>
                  </a:cubicBezTo>
                </a:path>
                <a:path w="22418" h="43198" stroke="0" extrusionOk="0">
                  <a:moveTo>
                    <a:pt x="22418" y="43182"/>
                  </a:moveTo>
                  <a:cubicBezTo>
                    <a:pt x="22145" y="43192"/>
                    <a:pt x="21872" y="43197"/>
                    <a:pt x="21600" y="43198"/>
                  </a:cubicBezTo>
                  <a:cubicBezTo>
                    <a:pt x="9670" y="43198"/>
                    <a:pt x="0" y="33527"/>
                    <a:pt x="0" y="21598"/>
                  </a:cubicBezTo>
                  <a:cubicBezTo>
                    <a:pt x="-1" y="9772"/>
                    <a:pt x="9508" y="145"/>
                    <a:pt x="21332" y="-1"/>
                  </a:cubicBezTo>
                  <a:lnTo>
                    <a:pt x="21600" y="21598"/>
                  </a:lnTo>
                  <a:close/>
                </a:path>
              </a:pathLst>
            </a:custGeom>
            <a:solidFill>
              <a:srgbClr val="FFFFCC"/>
            </a:solidFill>
            <a:ln w="25399" cap="rnd">
              <a:solidFill>
                <a:schemeClr val="tx1"/>
              </a:solidFill>
              <a:round/>
              <a:headEnd/>
              <a:tailEnd/>
            </a:ln>
          </p:spPr>
          <p:txBody>
            <a:bodyPr wrap="none" anchor="ctr"/>
            <a:lstStyle/>
            <a:p>
              <a:endParaRPr lang="en-GB">
                <a:latin typeface="Arial" panose="020B0604020202020204" pitchFamily="34" charset="0"/>
                <a:cs typeface="Arial" panose="020B0604020202020204" pitchFamily="34" charset="0"/>
              </a:endParaRPr>
            </a:p>
          </p:txBody>
        </p:sp>
        <p:sp>
          <p:nvSpPr>
            <p:cNvPr id="12348" name="Line 33"/>
            <p:cNvSpPr>
              <a:spLocks noChangeShapeType="1"/>
            </p:cNvSpPr>
            <p:nvPr/>
          </p:nvSpPr>
          <p:spPr bwMode="auto">
            <a:xfrm flipV="1">
              <a:off x="2547" y="3024"/>
              <a:ext cx="0" cy="216"/>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49" name="Line 34"/>
            <p:cNvSpPr>
              <a:spLocks noChangeShapeType="1"/>
            </p:cNvSpPr>
            <p:nvPr/>
          </p:nvSpPr>
          <p:spPr bwMode="auto">
            <a:xfrm>
              <a:off x="2547" y="3024"/>
              <a:ext cx="170"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50" name="Line 35"/>
            <p:cNvSpPr>
              <a:spLocks noChangeShapeType="1"/>
            </p:cNvSpPr>
            <p:nvPr/>
          </p:nvSpPr>
          <p:spPr bwMode="auto">
            <a:xfrm>
              <a:off x="2717" y="3024"/>
              <a:ext cx="0" cy="216"/>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12316" name="Line 36"/>
          <p:cNvSpPr>
            <a:spLocks noChangeShapeType="1"/>
          </p:cNvSpPr>
          <p:nvPr/>
        </p:nvSpPr>
        <p:spPr bwMode="auto">
          <a:xfrm>
            <a:off x="5067300" y="4870450"/>
            <a:ext cx="85725"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nvGrpSpPr>
          <p:cNvPr id="12317" name="Group 37"/>
          <p:cNvGrpSpPr>
            <a:grpSpLocks/>
          </p:cNvGrpSpPr>
          <p:nvPr/>
        </p:nvGrpSpPr>
        <p:grpSpPr bwMode="auto">
          <a:xfrm>
            <a:off x="4371974" y="4600575"/>
            <a:ext cx="730626" cy="582613"/>
            <a:chOff x="2870" y="3464"/>
            <a:chExt cx="415" cy="397"/>
          </a:xfrm>
        </p:grpSpPr>
        <p:sp>
          <p:nvSpPr>
            <p:cNvPr id="12342" name="Rectangle 38"/>
            <p:cNvSpPr>
              <a:spLocks noChangeArrowheads="1"/>
            </p:cNvSpPr>
            <p:nvPr/>
          </p:nvSpPr>
          <p:spPr bwMode="auto">
            <a:xfrm>
              <a:off x="2888" y="3464"/>
              <a:ext cx="368" cy="368"/>
            </a:xfrm>
            <a:prstGeom prst="rect">
              <a:avLst/>
            </a:prstGeom>
            <a:solidFill>
              <a:srgbClr val="FFFFCC"/>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2343" name="Rectangle 39"/>
            <p:cNvSpPr>
              <a:spLocks noChangeArrowheads="1"/>
            </p:cNvSpPr>
            <p:nvPr/>
          </p:nvSpPr>
          <p:spPr bwMode="auto">
            <a:xfrm>
              <a:off x="2870" y="3488"/>
              <a:ext cx="237"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200">
                  <a:latin typeface="Arial" panose="020B0604020202020204" pitchFamily="34" charset="0"/>
                  <a:cs typeface="Arial" panose="020B0604020202020204" pitchFamily="34" charset="0"/>
                </a:rPr>
                <a:t>Set</a:t>
              </a:r>
            </a:p>
          </p:txBody>
        </p:sp>
        <p:sp>
          <p:nvSpPr>
            <p:cNvPr id="12344" name="Rectangle 40"/>
            <p:cNvSpPr>
              <a:spLocks noChangeArrowheads="1"/>
            </p:cNvSpPr>
            <p:nvPr/>
          </p:nvSpPr>
          <p:spPr bwMode="auto">
            <a:xfrm>
              <a:off x="3111" y="3576"/>
              <a:ext cx="174"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200">
                  <a:latin typeface="Arial" panose="020B0604020202020204" pitchFamily="34" charset="0"/>
                  <a:cs typeface="Arial" panose="020B0604020202020204" pitchFamily="34" charset="0"/>
                </a:rPr>
                <a:t>Q</a:t>
              </a:r>
            </a:p>
          </p:txBody>
        </p:sp>
        <p:sp>
          <p:nvSpPr>
            <p:cNvPr id="12345" name="Rectangle 41"/>
            <p:cNvSpPr>
              <a:spLocks noChangeArrowheads="1"/>
            </p:cNvSpPr>
            <p:nvPr/>
          </p:nvSpPr>
          <p:spPr bwMode="auto">
            <a:xfrm>
              <a:off x="2870" y="3673"/>
              <a:ext cx="313"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200">
                  <a:latin typeface="Arial" panose="020B0604020202020204" pitchFamily="34" charset="0"/>
                  <a:cs typeface="Arial" panose="020B0604020202020204" pitchFamily="34" charset="0"/>
                </a:rPr>
                <a:t>Clear</a:t>
              </a:r>
            </a:p>
          </p:txBody>
        </p:sp>
      </p:grpSp>
      <p:sp>
        <p:nvSpPr>
          <p:cNvPr id="12318" name="Line 42"/>
          <p:cNvSpPr>
            <a:spLocks noChangeShapeType="1"/>
          </p:cNvSpPr>
          <p:nvPr/>
        </p:nvSpPr>
        <p:spPr bwMode="auto">
          <a:xfrm>
            <a:off x="3032125" y="3744913"/>
            <a:ext cx="0" cy="985837"/>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19" name="Line 43"/>
          <p:cNvSpPr>
            <a:spLocks noChangeShapeType="1"/>
          </p:cNvSpPr>
          <p:nvPr/>
        </p:nvSpPr>
        <p:spPr bwMode="auto">
          <a:xfrm>
            <a:off x="3965575" y="4730750"/>
            <a:ext cx="423863" cy="0"/>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20" name="AutoShape 44"/>
          <p:cNvSpPr>
            <a:spLocks noChangeArrowheads="1"/>
          </p:cNvSpPr>
          <p:nvPr/>
        </p:nvSpPr>
        <p:spPr bwMode="auto">
          <a:xfrm rot="16200000" flipH="1">
            <a:off x="4487069" y="3617119"/>
            <a:ext cx="398463" cy="396875"/>
          </a:xfrm>
          <a:prstGeom prst="triangle">
            <a:avLst>
              <a:gd name="adj" fmla="val 50792"/>
            </a:avLst>
          </a:prstGeom>
          <a:solidFill>
            <a:srgbClr val="FFFFCC"/>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2321" name="Line 45"/>
          <p:cNvSpPr>
            <a:spLocks noChangeShapeType="1"/>
          </p:cNvSpPr>
          <p:nvPr/>
        </p:nvSpPr>
        <p:spPr bwMode="auto">
          <a:xfrm>
            <a:off x="5153025" y="4870450"/>
            <a:ext cx="252413" cy="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22" name="Line 46"/>
          <p:cNvSpPr>
            <a:spLocks noChangeShapeType="1"/>
          </p:cNvSpPr>
          <p:nvPr/>
        </p:nvSpPr>
        <p:spPr bwMode="auto">
          <a:xfrm flipV="1">
            <a:off x="5405438" y="3816350"/>
            <a:ext cx="0" cy="105410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23" name="Line 47"/>
          <p:cNvSpPr>
            <a:spLocks noChangeShapeType="1"/>
          </p:cNvSpPr>
          <p:nvPr/>
        </p:nvSpPr>
        <p:spPr bwMode="auto">
          <a:xfrm flipH="1">
            <a:off x="5067300" y="3816350"/>
            <a:ext cx="338138" cy="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24" name="Line 48"/>
          <p:cNvSpPr>
            <a:spLocks noChangeShapeType="1"/>
          </p:cNvSpPr>
          <p:nvPr/>
        </p:nvSpPr>
        <p:spPr bwMode="auto">
          <a:xfrm flipH="1">
            <a:off x="4049713" y="3816350"/>
            <a:ext cx="425450" cy="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25" name="Line 49"/>
          <p:cNvSpPr>
            <a:spLocks noChangeShapeType="1"/>
          </p:cNvSpPr>
          <p:nvPr/>
        </p:nvSpPr>
        <p:spPr bwMode="auto">
          <a:xfrm flipV="1">
            <a:off x="4049713" y="3816350"/>
            <a:ext cx="0" cy="13970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26" name="Line 50"/>
          <p:cNvSpPr>
            <a:spLocks noChangeShapeType="1"/>
          </p:cNvSpPr>
          <p:nvPr/>
        </p:nvSpPr>
        <p:spPr bwMode="auto">
          <a:xfrm>
            <a:off x="3965575" y="4376738"/>
            <a:ext cx="0" cy="354012"/>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27" name="Line 51"/>
          <p:cNvSpPr>
            <a:spLocks noChangeShapeType="1"/>
          </p:cNvSpPr>
          <p:nvPr/>
        </p:nvSpPr>
        <p:spPr bwMode="auto">
          <a:xfrm flipH="1">
            <a:off x="3032125" y="4730750"/>
            <a:ext cx="933450" cy="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28" name="Line 52"/>
          <p:cNvSpPr>
            <a:spLocks noChangeShapeType="1"/>
          </p:cNvSpPr>
          <p:nvPr/>
        </p:nvSpPr>
        <p:spPr bwMode="auto">
          <a:xfrm>
            <a:off x="1676400" y="5011738"/>
            <a:ext cx="2713038" cy="0"/>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29" name="Rectangle 53"/>
          <p:cNvSpPr>
            <a:spLocks noChangeArrowheads="1"/>
          </p:cNvSpPr>
          <p:nvPr/>
        </p:nvSpPr>
        <p:spPr bwMode="auto">
          <a:xfrm>
            <a:off x="4116388" y="3986213"/>
            <a:ext cx="613951"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and</a:t>
            </a:r>
          </a:p>
        </p:txBody>
      </p:sp>
      <p:sp>
        <p:nvSpPr>
          <p:cNvPr id="12330" name="Rectangle 54"/>
          <p:cNvSpPr>
            <a:spLocks noChangeArrowheads="1"/>
          </p:cNvSpPr>
          <p:nvPr/>
        </p:nvSpPr>
        <p:spPr bwMode="auto">
          <a:xfrm>
            <a:off x="4794250" y="3911600"/>
            <a:ext cx="541815"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not</a:t>
            </a:r>
          </a:p>
        </p:txBody>
      </p:sp>
      <p:sp>
        <p:nvSpPr>
          <p:cNvPr id="12331" name="Rectangle 55"/>
          <p:cNvSpPr>
            <a:spLocks noChangeArrowheads="1"/>
          </p:cNvSpPr>
          <p:nvPr/>
        </p:nvSpPr>
        <p:spPr bwMode="auto">
          <a:xfrm>
            <a:off x="4529138" y="3271838"/>
            <a:ext cx="1569340"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b="1">
                <a:latin typeface="Arial" panose="020B0604020202020204" pitchFamily="34" charset="0"/>
                <a:cs typeface="Arial" panose="020B0604020202020204" pitchFamily="34" charset="0"/>
              </a:rPr>
              <a:t>Busy Logic</a:t>
            </a:r>
          </a:p>
        </p:txBody>
      </p:sp>
      <p:sp>
        <p:nvSpPr>
          <p:cNvPr id="12332" name="Rectangle 56"/>
          <p:cNvSpPr>
            <a:spLocks noChangeArrowheads="1"/>
          </p:cNvSpPr>
          <p:nvPr/>
        </p:nvSpPr>
        <p:spPr bwMode="auto">
          <a:xfrm>
            <a:off x="1676400" y="5011738"/>
            <a:ext cx="928139"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Ready</a:t>
            </a:r>
          </a:p>
        </p:txBody>
      </p:sp>
      <p:grpSp>
        <p:nvGrpSpPr>
          <p:cNvPr id="12333" name="Group 57"/>
          <p:cNvGrpSpPr>
            <a:grpSpLocks/>
          </p:cNvGrpSpPr>
          <p:nvPr/>
        </p:nvGrpSpPr>
        <p:grpSpPr bwMode="auto">
          <a:xfrm>
            <a:off x="515495" y="5926134"/>
            <a:ext cx="1119630" cy="561733"/>
            <a:chOff x="721" y="4472"/>
            <a:chExt cx="527" cy="383"/>
          </a:xfrm>
        </p:grpSpPr>
        <p:grpSp>
          <p:nvGrpSpPr>
            <p:cNvPr id="12335" name="Group 58"/>
            <p:cNvGrpSpPr>
              <a:grpSpLocks/>
            </p:cNvGrpSpPr>
            <p:nvPr/>
          </p:nvGrpSpPr>
          <p:grpSpPr bwMode="auto">
            <a:xfrm>
              <a:off x="721" y="4472"/>
              <a:ext cx="527" cy="369"/>
              <a:chOff x="721" y="4472"/>
              <a:chExt cx="527" cy="369"/>
            </a:xfrm>
          </p:grpSpPr>
          <p:sp>
            <p:nvSpPr>
              <p:cNvPr id="12337" name="Oval 59"/>
              <p:cNvSpPr>
                <a:spLocks noChangeArrowheads="1"/>
              </p:cNvSpPr>
              <p:nvPr/>
            </p:nvSpPr>
            <p:spPr bwMode="auto">
              <a:xfrm>
                <a:off x="729" y="4667"/>
                <a:ext cx="511" cy="174"/>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2338" name="Rectangle 60"/>
              <p:cNvSpPr>
                <a:spLocks noChangeArrowheads="1"/>
              </p:cNvSpPr>
              <p:nvPr/>
            </p:nvSpPr>
            <p:spPr bwMode="auto">
              <a:xfrm>
                <a:off x="721" y="4563"/>
                <a:ext cx="527" cy="196"/>
              </a:xfrm>
              <a:prstGeom prst="rect">
                <a:avLst/>
              </a:prstGeom>
              <a:solidFill>
                <a:srgbClr val="99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anose="020B0604020202020204" pitchFamily="34" charset="0"/>
                  <a:cs typeface="Arial" panose="020B0604020202020204" pitchFamily="34" charset="0"/>
                </a:endParaRPr>
              </a:p>
            </p:txBody>
          </p:sp>
          <p:sp>
            <p:nvSpPr>
              <p:cNvPr id="12339" name="Oval 61"/>
              <p:cNvSpPr>
                <a:spLocks noChangeArrowheads="1"/>
              </p:cNvSpPr>
              <p:nvPr/>
            </p:nvSpPr>
            <p:spPr bwMode="auto">
              <a:xfrm>
                <a:off x="728" y="4472"/>
                <a:ext cx="511" cy="173"/>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2340" name="Line 62"/>
              <p:cNvSpPr>
                <a:spLocks noChangeShapeType="1"/>
              </p:cNvSpPr>
              <p:nvPr/>
            </p:nvSpPr>
            <p:spPr bwMode="auto">
              <a:xfrm>
                <a:off x="727" y="4561"/>
                <a:ext cx="0" cy="198"/>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41" name="Line 63"/>
              <p:cNvSpPr>
                <a:spLocks noChangeShapeType="1"/>
              </p:cNvSpPr>
              <p:nvPr/>
            </p:nvSpPr>
            <p:spPr bwMode="auto">
              <a:xfrm>
                <a:off x="1244" y="4565"/>
                <a:ext cx="0" cy="19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12336" name="Rectangle 64"/>
            <p:cNvSpPr>
              <a:spLocks noChangeArrowheads="1"/>
            </p:cNvSpPr>
            <p:nvPr/>
          </p:nvSpPr>
          <p:spPr bwMode="auto">
            <a:xfrm>
              <a:off x="730" y="4582"/>
              <a:ext cx="490"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dirty="0">
                  <a:latin typeface="Arial" panose="020B0604020202020204" pitchFamily="34" charset="0"/>
                  <a:cs typeface="Arial" panose="020B0604020202020204" pitchFamily="34" charset="0"/>
                </a:rPr>
                <a:t>storage</a:t>
              </a:r>
            </a:p>
          </p:txBody>
        </p:sp>
      </p:grpSp>
      <p:sp>
        <p:nvSpPr>
          <p:cNvPr id="12334" name="Rectangle 65"/>
          <p:cNvSpPr>
            <a:spLocks noGrp="1" noChangeArrowheads="1"/>
          </p:cNvSpPr>
          <p:nvPr>
            <p:ph type="body" idx="1"/>
          </p:nvPr>
        </p:nvSpPr>
        <p:spPr>
          <a:xfrm>
            <a:off x="3048000" y="5791200"/>
            <a:ext cx="5715000" cy="685800"/>
          </a:xfrm>
          <a:solidFill>
            <a:srgbClr val="EAEAEA"/>
          </a:solidFill>
          <a:ln>
            <a:solidFill>
              <a:schemeClr val="tx1"/>
            </a:solidFill>
            <a:miter lim="800000"/>
            <a:headEnd/>
            <a:tailEnd/>
          </a:ln>
        </p:spPr>
        <p:txBody>
          <a:bodyPr/>
          <a:lstStyle/>
          <a:p>
            <a:pPr>
              <a:lnSpc>
                <a:spcPct val="80000"/>
              </a:lnSpc>
            </a:pPr>
            <a:r>
              <a:rPr lang="en-US" sz="2000"/>
              <a:t>Deadtime (%)</a:t>
            </a:r>
            <a:r>
              <a:rPr lang="en-US" sz="2000" b="0"/>
              <a:t> - the ratio between the time the DAQ is </a:t>
            </a:r>
            <a:r>
              <a:rPr lang="en-US" sz="2000" b="0" i="1"/>
              <a:t>busy</a:t>
            </a:r>
            <a:r>
              <a:rPr lang="en-US" sz="2000" b="0"/>
              <a:t> and the total time</a:t>
            </a:r>
            <a:r>
              <a:rPr lang="en-US"/>
              <a:t> </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lide Number Placeholder 2"/>
          <p:cNvSpPr>
            <a:spLocks noGrp="1"/>
          </p:cNvSpPr>
          <p:nvPr>
            <p:ph type="sldNum" sz="quarter" idx="10"/>
          </p:nvPr>
        </p:nvSpPr>
        <p:spPr/>
        <p:txBody>
          <a:bodyPr/>
          <a:lstStyle/>
          <a:p>
            <a:pPr>
              <a:defRPr/>
            </a:pPr>
            <a:fld id="{3ADF794D-329E-4AA8-96EB-26AF7292230F}" type="slidenum">
              <a:rPr lang="en-US"/>
              <a:pPr>
                <a:defRPr/>
              </a:pPr>
              <a:t>12</a:t>
            </a:fld>
            <a:endParaRPr lang="en-US" sz="2000" b="1"/>
          </a:p>
        </p:txBody>
      </p:sp>
      <p:sp>
        <p:nvSpPr>
          <p:cNvPr id="13315" name="Rectangle 2"/>
          <p:cNvSpPr>
            <a:spLocks noGrp="1" noChangeArrowheads="1"/>
          </p:cNvSpPr>
          <p:nvPr>
            <p:ph type="title"/>
          </p:nvPr>
        </p:nvSpPr>
        <p:spPr>
          <a:xfrm>
            <a:off x="914400" y="304800"/>
            <a:ext cx="8051800" cy="666750"/>
          </a:xfrm>
          <a:noFill/>
        </p:spPr>
        <p:txBody>
          <a:bodyPr lIns="92075" tIns="46038" rIns="92075" bIns="46038"/>
          <a:lstStyle/>
          <a:p>
            <a:r>
              <a:rPr lang="en-US" sz="3600"/>
              <a:t>Trivial DAQ with a real trigger (3)</a:t>
            </a:r>
            <a:r>
              <a:rPr lang="en-US"/>
              <a:t> </a:t>
            </a:r>
          </a:p>
        </p:txBody>
      </p:sp>
      <p:sp>
        <p:nvSpPr>
          <p:cNvPr id="13318" name="Rectangle 4"/>
          <p:cNvSpPr>
            <a:spLocks noChangeArrowheads="1"/>
          </p:cNvSpPr>
          <p:nvPr/>
        </p:nvSpPr>
        <p:spPr bwMode="auto">
          <a:xfrm>
            <a:off x="228600" y="1143000"/>
            <a:ext cx="6400800" cy="5360988"/>
          </a:xfrm>
          <a:prstGeom prst="rect">
            <a:avLst/>
          </a:prstGeom>
          <a:solidFill>
            <a:srgbClr val="EAEAEA"/>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560133" name="AutoShape 5"/>
          <p:cNvSpPr>
            <a:spLocks noChangeArrowheads="1"/>
          </p:cNvSpPr>
          <p:nvPr/>
        </p:nvSpPr>
        <p:spPr bwMode="auto">
          <a:xfrm>
            <a:off x="3473450" y="3017838"/>
            <a:ext cx="2884488" cy="1130300"/>
          </a:xfrm>
          <a:prstGeom prst="roundRect">
            <a:avLst>
              <a:gd name="adj" fmla="val 12495"/>
            </a:avLst>
          </a:prstGeom>
          <a:solidFill>
            <a:schemeClr val="bg1"/>
          </a:solidFill>
          <a:ln w="12699">
            <a:solidFill>
              <a:schemeClr val="tx1"/>
            </a:solidFill>
            <a:round/>
            <a:headEnd/>
            <a:tailEnd/>
          </a:ln>
          <a:effectLst>
            <a:outerShdw dist="107763" dir="2700000" algn="ctr" rotWithShape="0">
              <a:schemeClr val="bg2"/>
            </a:outerShdw>
          </a:effectLst>
        </p:spPr>
        <p:txBody>
          <a:bodyPr wrap="none" anchor="ctr"/>
          <a:lstStyle/>
          <a:p>
            <a:pPr>
              <a:defRPr/>
            </a:pPr>
            <a:endParaRPr lang="en-US">
              <a:latin typeface="Arial" panose="020B0604020202020204" pitchFamily="34" charset="0"/>
              <a:cs typeface="Arial" panose="020B0604020202020204" pitchFamily="34" charset="0"/>
            </a:endParaRPr>
          </a:p>
        </p:txBody>
      </p:sp>
      <p:sp>
        <p:nvSpPr>
          <p:cNvPr id="560134" name="AutoShape 6"/>
          <p:cNvSpPr>
            <a:spLocks noChangeArrowheads="1"/>
          </p:cNvSpPr>
          <p:nvPr/>
        </p:nvSpPr>
        <p:spPr bwMode="auto">
          <a:xfrm>
            <a:off x="3479800" y="1679575"/>
            <a:ext cx="2886075" cy="1198563"/>
          </a:xfrm>
          <a:prstGeom prst="roundRect">
            <a:avLst>
              <a:gd name="adj" fmla="val 12495"/>
            </a:avLst>
          </a:prstGeom>
          <a:solidFill>
            <a:schemeClr val="bg1"/>
          </a:solidFill>
          <a:ln w="12699">
            <a:solidFill>
              <a:schemeClr val="tx1"/>
            </a:solidFill>
            <a:round/>
            <a:headEnd/>
            <a:tailEnd/>
          </a:ln>
          <a:effectLst>
            <a:outerShdw dist="107763" dir="2700000" algn="ctr" rotWithShape="0">
              <a:schemeClr val="bg2"/>
            </a:outerShdw>
          </a:effectLst>
        </p:spPr>
        <p:txBody>
          <a:bodyPr wrap="none" anchor="ctr"/>
          <a:lstStyle/>
          <a:p>
            <a:pPr>
              <a:defRPr/>
            </a:pPr>
            <a:endParaRPr lang="en-US">
              <a:latin typeface="Arial" panose="020B0604020202020204" pitchFamily="34" charset="0"/>
              <a:cs typeface="Arial" panose="020B0604020202020204" pitchFamily="34" charset="0"/>
            </a:endParaRPr>
          </a:p>
        </p:txBody>
      </p:sp>
      <p:sp>
        <p:nvSpPr>
          <p:cNvPr id="13321" name="Rectangle 7"/>
          <p:cNvSpPr>
            <a:spLocks noChangeArrowheads="1"/>
          </p:cNvSpPr>
          <p:nvPr/>
        </p:nvSpPr>
        <p:spPr bwMode="auto">
          <a:xfrm>
            <a:off x="763588" y="3297238"/>
            <a:ext cx="762000" cy="247650"/>
          </a:xfrm>
          <a:prstGeom prst="rect">
            <a:avLst/>
          </a:prstGeom>
          <a:solidFill>
            <a:srgbClr val="CCECFF"/>
          </a:solidFill>
          <a:ln w="25399">
            <a:solidFill>
              <a:schemeClr val="tx1"/>
            </a:solidFill>
            <a:miter lim="800000"/>
            <a:headEnd/>
            <a:tailEnd/>
          </a:ln>
        </p:spPr>
        <p:txBody>
          <a:bodyPr wrap="none" anchor="ctr"/>
          <a:lstStyle/>
          <a:p>
            <a:pPr>
              <a:spcBef>
                <a:spcPct val="0"/>
              </a:spcBef>
              <a:buFontTx/>
              <a:buNone/>
            </a:pPr>
            <a:r>
              <a:rPr kumimoji="0" lang="en-US" sz="2000">
                <a:latin typeface="Arial" panose="020B0604020202020204" pitchFamily="34" charset="0"/>
                <a:cs typeface="Arial" panose="020B0604020202020204" pitchFamily="34" charset="0"/>
              </a:rPr>
              <a:t>ADC</a:t>
            </a:r>
          </a:p>
        </p:txBody>
      </p:sp>
      <p:sp>
        <p:nvSpPr>
          <p:cNvPr id="13322" name="Line 8"/>
          <p:cNvSpPr>
            <a:spLocks noChangeShapeType="1"/>
          </p:cNvSpPr>
          <p:nvPr/>
        </p:nvSpPr>
        <p:spPr bwMode="auto">
          <a:xfrm>
            <a:off x="1187450" y="1539875"/>
            <a:ext cx="0" cy="1008063"/>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23" name="Line 9"/>
          <p:cNvSpPr>
            <a:spLocks noChangeShapeType="1"/>
          </p:cNvSpPr>
          <p:nvPr/>
        </p:nvSpPr>
        <p:spPr bwMode="auto">
          <a:xfrm>
            <a:off x="1187450" y="1944688"/>
            <a:ext cx="2900363"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24" name="Rectangle 10"/>
          <p:cNvSpPr>
            <a:spLocks noChangeArrowheads="1"/>
          </p:cNvSpPr>
          <p:nvPr/>
        </p:nvSpPr>
        <p:spPr bwMode="auto">
          <a:xfrm>
            <a:off x="573088" y="1204913"/>
            <a:ext cx="998671"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Sensor</a:t>
            </a:r>
          </a:p>
        </p:txBody>
      </p:sp>
      <p:sp>
        <p:nvSpPr>
          <p:cNvPr id="13325" name="Rectangle 11"/>
          <p:cNvSpPr>
            <a:spLocks noChangeArrowheads="1"/>
          </p:cNvSpPr>
          <p:nvPr/>
        </p:nvSpPr>
        <p:spPr bwMode="auto">
          <a:xfrm>
            <a:off x="1027113" y="2559050"/>
            <a:ext cx="322263" cy="447675"/>
          </a:xfrm>
          <a:prstGeom prst="rect">
            <a:avLst/>
          </a:prstGeom>
          <a:solidFill>
            <a:srgbClr val="868686"/>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3326" name="Rectangle 12"/>
          <p:cNvSpPr>
            <a:spLocks noChangeArrowheads="1"/>
          </p:cNvSpPr>
          <p:nvPr/>
        </p:nvSpPr>
        <p:spPr bwMode="auto">
          <a:xfrm>
            <a:off x="1363663" y="2614613"/>
            <a:ext cx="843180"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Delay</a:t>
            </a:r>
          </a:p>
        </p:txBody>
      </p:sp>
      <p:sp>
        <p:nvSpPr>
          <p:cNvPr id="13327" name="Line 13"/>
          <p:cNvSpPr>
            <a:spLocks noChangeShapeType="1"/>
          </p:cNvSpPr>
          <p:nvPr/>
        </p:nvSpPr>
        <p:spPr bwMode="auto">
          <a:xfrm>
            <a:off x="1187450" y="3017838"/>
            <a:ext cx="0" cy="268288"/>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28" name="Line 14"/>
          <p:cNvSpPr>
            <a:spLocks noChangeShapeType="1"/>
          </p:cNvSpPr>
          <p:nvPr/>
        </p:nvSpPr>
        <p:spPr bwMode="auto">
          <a:xfrm>
            <a:off x="4087813" y="1944688"/>
            <a:ext cx="0" cy="268288"/>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29" name="Oval 15"/>
          <p:cNvSpPr>
            <a:spLocks noChangeArrowheads="1"/>
          </p:cNvSpPr>
          <p:nvPr/>
        </p:nvSpPr>
        <p:spPr bwMode="auto">
          <a:xfrm>
            <a:off x="573088" y="4629150"/>
            <a:ext cx="1230313" cy="939800"/>
          </a:xfrm>
          <a:prstGeom prst="ellipse">
            <a:avLst/>
          </a:prstGeom>
          <a:solidFill>
            <a:srgbClr val="FFFFCC"/>
          </a:solidFill>
          <a:ln w="25399">
            <a:solidFill>
              <a:schemeClr val="tx1"/>
            </a:solidFill>
            <a:round/>
            <a:headEnd/>
            <a:tailEnd/>
          </a:ln>
        </p:spPr>
        <p:txBody>
          <a:bodyPr wrap="none" anchor="ctr"/>
          <a:lstStyle/>
          <a:p>
            <a:pPr>
              <a:spcBef>
                <a:spcPct val="0"/>
              </a:spcBef>
              <a:buFontTx/>
              <a:buNone/>
            </a:pPr>
            <a:r>
              <a:rPr kumimoji="0" lang="en-US" sz="2000">
                <a:latin typeface="Arial" panose="020B0604020202020204" pitchFamily="34" charset="0"/>
                <a:cs typeface="Arial" panose="020B0604020202020204" pitchFamily="34" charset="0"/>
              </a:rPr>
              <a:t>Proces-</a:t>
            </a:r>
          </a:p>
          <a:p>
            <a:pPr>
              <a:spcBef>
                <a:spcPct val="0"/>
              </a:spcBef>
              <a:buFontTx/>
              <a:buNone/>
            </a:pPr>
            <a:r>
              <a:rPr kumimoji="0" lang="en-US" sz="2000">
                <a:latin typeface="Arial" panose="020B0604020202020204" pitchFamily="34" charset="0"/>
                <a:cs typeface="Arial" panose="020B0604020202020204" pitchFamily="34" charset="0"/>
              </a:rPr>
              <a:t>sing</a:t>
            </a:r>
            <a:endParaRPr kumimoji="0" lang="en-US" sz="1400">
              <a:latin typeface="Arial" panose="020B0604020202020204" pitchFamily="34" charset="0"/>
              <a:cs typeface="Arial" panose="020B0604020202020204" pitchFamily="34" charset="0"/>
            </a:endParaRPr>
          </a:p>
        </p:txBody>
      </p:sp>
      <p:sp>
        <p:nvSpPr>
          <p:cNvPr id="13330" name="Rectangle 16"/>
          <p:cNvSpPr>
            <a:spLocks noChangeArrowheads="1"/>
          </p:cNvSpPr>
          <p:nvPr/>
        </p:nvSpPr>
        <p:spPr bwMode="auto">
          <a:xfrm>
            <a:off x="2330450" y="4830763"/>
            <a:ext cx="1090613"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spcBef>
                <a:spcPct val="0"/>
              </a:spcBef>
              <a:buFontTx/>
              <a:buNone/>
            </a:pPr>
            <a:endParaRPr kumimoji="0" lang="en-US" sz="2000">
              <a:latin typeface="Arial" panose="020B0604020202020204" pitchFamily="34" charset="0"/>
              <a:cs typeface="Arial" panose="020B0604020202020204" pitchFamily="34" charset="0"/>
            </a:endParaRPr>
          </a:p>
        </p:txBody>
      </p:sp>
      <p:sp>
        <p:nvSpPr>
          <p:cNvPr id="13331" name="Line 17"/>
          <p:cNvSpPr>
            <a:spLocks noChangeShapeType="1"/>
          </p:cNvSpPr>
          <p:nvPr/>
        </p:nvSpPr>
        <p:spPr bwMode="auto">
          <a:xfrm>
            <a:off x="1187450" y="3554413"/>
            <a:ext cx="0" cy="26987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32" name="Line 18"/>
          <p:cNvSpPr>
            <a:spLocks noChangeShapeType="1"/>
          </p:cNvSpPr>
          <p:nvPr/>
        </p:nvSpPr>
        <p:spPr bwMode="auto">
          <a:xfrm>
            <a:off x="4087813" y="2749550"/>
            <a:ext cx="0" cy="334963"/>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33" name="Line 19"/>
          <p:cNvSpPr>
            <a:spLocks noChangeShapeType="1"/>
          </p:cNvSpPr>
          <p:nvPr/>
        </p:nvSpPr>
        <p:spPr bwMode="auto">
          <a:xfrm flipH="1">
            <a:off x="1539875" y="3419475"/>
            <a:ext cx="2197100" cy="0"/>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nvGrpSpPr>
          <p:cNvPr id="13334" name="Group 20"/>
          <p:cNvGrpSpPr>
            <a:grpSpLocks/>
          </p:cNvGrpSpPr>
          <p:nvPr/>
        </p:nvGrpSpPr>
        <p:grpSpPr bwMode="auto">
          <a:xfrm>
            <a:off x="3751263" y="2224088"/>
            <a:ext cx="673100" cy="514350"/>
            <a:chOff x="2312" y="1928"/>
            <a:chExt cx="368" cy="368"/>
          </a:xfrm>
        </p:grpSpPr>
        <p:sp>
          <p:nvSpPr>
            <p:cNvPr id="13366" name="AutoShape 21"/>
            <p:cNvSpPr>
              <a:spLocks noChangeArrowheads="1"/>
            </p:cNvSpPr>
            <p:nvPr/>
          </p:nvSpPr>
          <p:spPr bwMode="auto">
            <a:xfrm rot="10800000" flipH="1">
              <a:off x="2312" y="1928"/>
              <a:ext cx="368" cy="368"/>
            </a:xfrm>
            <a:prstGeom prst="triangle">
              <a:avLst>
                <a:gd name="adj" fmla="val 49995"/>
              </a:avLst>
            </a:prstGeom>
            <a:solidFill>
              <a:srgbClr val="FFFFCC"/>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3367" name="Line 22"/>
            <p:cNvSpPr>
              <a:spLocks noChangeShapeType="1"/>
            </p:cNvSpPr>
            <p:nvPr/>
          </p:nvSpPr>
          <p:spPr bwMode="auto">
            <a:xfrm flipH="1">
              <a:off x="2544" y="1968"/>
              <a:ext cx="48"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68" name="Line 23"/>
            <p:cNvSpPr>
              <a:spLocks noChangeShapeType="1"/>
            </p:cNvSpPr>
            <p:nvPr/>
          </p:nvSpPr>
          <p:spPr bwMode="auto">
            <a:xfrm flipH="1">
              <a:off x="2496" y="1968"/>
              <a:ext cx="48" cy="144"/>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69" name="Line 24"/>
            <p:cNvSpPr>
              <a:spLocks noChangeShapeType="1"/>
            </p:cNvSpPr>
            <p:nvPr/>
          </p:nvSpPr>
          <p:spPr bwMode="auto">
            <a:xfrm flipH="1">
              <a:off x="2448" y="2112"/>
              <a:ext cx="48"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13335" name="Rectangle 25"/>
          <p:cNvSpPr>
            <a:spLocks noChangeArrowheads="1"/>
          </p:cNvSpPr>
          <p:nvPr/>
        </p:nvSpPr>
        <p:spPr bwMode="auto">
          <a:xfrm>
            <a:off x="4264025" y="2347913"/>
            <a:ext cx="1683153"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Discriminator</a:t>
            </a:r>
          </a:p>
        </p:txBody>
      </p:sp>
      <p:sp>
        <p:nvSpPr>
          <p:cNvPr id="13336" name="Rectangle 26"/>
          <p:cNvSpPr>
            <a:spLocks noChangeArrowheads="1"/>
          </p:cNvSpPr>
          <p:nvPr/>
        </p:nvSpPr>
        <p:spPr bwMode="auto">
          <a:xfrm>
            <a:off x="5037138" y="1701800"/>
            <a:ext cx="1087438"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b="1">
                <a:latin typeface="Arial" panose="020B0604020202020204" pitchFamily="34" charset="0"/>
                <a:cs typeface="Arial" panose="020B0604020202020204" pitchFamily="34" charset="0"/>
              </a:rPr>
              <a:t>Trigger</a:t>
            </a:r>
          </a:p>
        </p:txBody>
      </p:sp>
      <p:sp>
        <p:nvSpPr>
          <p:cNvPr id="13337" name="Rectangle 27"/>
          <p:cNvSpPr>
            <a:spLocks noChangeArrowheads="1"/>
          </p:cNvSpPr>
          <p:nvPr/>
        </p:nvSpPr>
        <p:spPr bwMode="auto">
          <a:xfrm>
            <a:off x="2074863" y="3044825"/>
            <a:ext cx="726161"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Start</a:t>
            </a:r>
          </a:p>
        </p:txBody>
      </p:sp>
      <p:sp>
        <p:nvSpPr>
          <p:cNvPr id="13338" name="Line 28"/>
          <p:cNvSpPr>
            <a:spLocks noChangeShapeType="1"/>
          </p:cNvSpPr>
          <p:nvPr/>
        </p:nvSpPr>
        <p:spPr bwMode="auto">
          <a:xfrm>
            <a:off x="4527550" y="3487738"/>
            <a:ext cx="0" cy="401638"/>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39" name="Rectangle 29"/>
          <p:cNvSpPr>
            <a:spLocks noChangeArrowheads="1"/>
          </p:cNvSpPr>
          <p:nvPr/>
        </p:nvSpPr>
        <p:spPr bwMode="auto">
          <a:xfrm>
            <a:off x="4614863" y="3017838"/>
            <a:ext cx="1569340"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b="1">
                <a:latin typeface="Arial" panose="020B0604020202020204" pitchFamily="34" charset="0"/>
                <a:cs typeface="Arial" panose="020B0604020202020204" pitchFamily="34" charset="0"/>
              </a:rPr>
              <a:t>Busy Logic</a:t>
            </a:r>
          </a:p>
        </p:txBody>
      </p:sp>
      <p:sp>
        <p:nvSpPr>
          <p:cNvPr id="13340" name="Rectangle 30"/>
          <p:cNvSpPr>
            <a:spLocks noChangeArrowheads="1"/>
          </p:cNvSpPr>
          <p:nvPr/>
        </p:nvSpPr>
        <p:spPr bwMode="auto">
          <a:xfrm>
            <a:off x="763588" y="3833813"/>
            <a:ext cx="849313" cy="515938"/>
          </a:xfrm>
          <a:prstGeom prst="rect">
            <a:avLst/>
          </a:prstGeom>
          <a:solidFill>
            <a:srgbClr val="CCFF66"/>
          </a:solidFill>
          <a:ln w="25399">
            <a:solidFill>
              <a:schemeClr val="tx1"/>
            </a:solidFill>
            <a:miter lim="800000"/>
            <a:headEnd/>
            <a:tailEnd/>
          </a:ln>
        </p:spPr>
        <p:txBody>
          <a:bodyPr wrap="none" anchor="ctr"/>
          <a:lstStyle/>
          <a:p>
            <a:pPr>
              <a:spcBef>
                <a:spcPct val="0"/>
              </a:spcBef>
              <a:buFontTx/>
              <a:buNone/>
            </a:pPr>
            <a:r>
              <a:rPr kumimoji="0" lang="en-US" sz="2000">
                <a:latin typeface="Arial" panose="020B0604020202020204" pitchFamily="34" charset="0"/>
                <a:cs typeface="Arial" panose="020B0604020202020204" pitchFamily="34" charset="0"/>
              </a:rPr>
              <a:t>FIFO</a:t>
            </a:r>
          </a:p>
        </p:txBody>
      </p:sp>
      <p:sp>
        <p:nvSpPr>
          <p:cNvPr id="13341" name="Line 31"/>
          <p:cNvSpPr>
            <a:spLocks noChangeShapeType="1"/>
          </p:cNvSpPr>
          <p:nvPr/>
        </p:nvSpPr>
        <p:spPr bwMode="auto">
          <a:xfrm>
            <a:off x="749300" y="3959225"/>
            <a:ext cx="877888"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42" name="Line 32"/>
          <p:cNvSpPr>
            <a:spLocks noChangeShapeType="1"/>
          </p:cNvSpPr>
          <p:nvPr/>
        </p:nvSpPr>
        <p:spPr bwMode="auto">
          <a:xfrm>
            <a:off x="749300" y="4227513"/>
            <a:ext cx="877888"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43" name="Line 33"/>
          <p:cNvSpPr>
            <a:spLocks noChangeShapeType="1"/>
          </p:cNvSpPr>
          <p:nvPr/>
        </p:nvSpPr>
        <p:spPr bwMode="auto">
          <a:xfrm>
            <a:off x="1187450" y="4360863"/>
            <a:ext cx="0" cy="268288"/>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44" name="Line 34"/>
          <p:cNvSpPr>
            <a:spLocks noChangeShapeType="1"/>
          </p:cNvSpPr>
          <p:nvPr/>
        </p:nvSpPr>
        <p:spPr bwMode="auto">
          <a:xfrm>
            <a:off x="1627188" y="3889375"/>
            <a:ext cx="2900363" cy="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45" name="Rectangle 35"/>
          <p:cNvSpPr>
            <a:spLocks noChangeArrowheads="1"/>
          </p:cNvSpPr>
          <p:nvPr/>
        </p:nvSpPr>
        <p:spPr bwMode="auto">
          <a:xfrm>
            <a:off x="2162175" y="3517900"/>
            <a:ext cx="601127"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Full</a:t>
            </a:r>
          </a:p>
        </p:txBody>
      </p:sp>
      <p:sp>
        <p:nvSpPr>
          <p:cNvPr id="13346" name="Rectangle 36"/>
          <p:cNvSpPr>
            <a:spLocks noChangeArrowheads="1"/>
          </p:cNvSpPr>
          <p:nvPr/>
        </p:nvSpPr>
        <p:spPr bwMode="auto">
          <a:xfrm>
            <a:off x="1752600" y="4343400"/>
            <a:ext cx="1457325"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DataReady</a:t>
            </a:r>
          </a:p>
        </p:txBody>
      </p:sp>
      <p:sp>
        <p:nvSpPr>
          <p:cNvPr id="13347" name="Line 37"/>
          <p:cNvSpPr>
            <a:spLocks noChangeShapeType="1"/>
          </p:cNvSpPr>
          <p:nvPr/>
        </p:nvSpPr>
        <p:spPr bwMode="auto">
          <a:xfrm>
            <a:off x="4087813" y="3084513"/>
            <a:ext cx="439738" cy="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48" name="Line 38"/>
          <p:cNvSpPr>
            <a:spLocks noChangeShapeType="1"/>
          </p:cNvSpPr>
          <p:nvPr/>
        </p:nvSpPr>
        <p:spPr bwMode="auto">
          <a:xfrm>
            <a:off x="4527550" y="3084513"/>
            <a:ext cx="0" cy="268288"/>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49" name="Line 39"/>
          <p:cNvSpPr>
            <a:spLocks noChangeShapeType="1"/>
          </p:cNvSpPr>
          <p:nvPr/>
        </p:nvSpPr>
        <p:spPr bwMode="auto">
          <a:xfrm flipH="1">
            <a:off x="4264025" y="3352800"/>
            <a:ext cx="263525" cy="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50" name="Line 40"/>
          <p:cNvSpPr>
            <a:spLocks noChangeShapeType="1"/>
          </p:cNvSpPr>
          <p:nvPr/>
        </p:nvSpPr>
        <p:spPr bwMode="auto">
          <a:xfrm>
            <a:off x="4264025" y="3487738"/>
            <a:ext cx="263525" cy="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nvGrpSpPr>
          <p:cNvPr id="13351" name="Group 41"/>
          <p:cNvGrpSpPr>
            <a:grpSpLocks/>
          </p:cNvGrpSpPr>
          <p:nvPr/>
        </p:nvGrpSpPr>
        <p:grpSpPr bwMode="auto">
          <a:xfrm>
            <a:off x="3824288" y="3687763"/>
            <a:ext cx="585788" cy="382588"/>
            <a:chOff x="2408" y="2984"/>
            <a:chExt cx="320" cy="272"/>
          </a:xfrm>
        </p:grpSpPr>
        <p:sp>
          <p:nvSpPr>
            <p:cNvPr id="13364" name="Oval 42"/>
            <p:cNvSpPr>
              <a:spLocks noChangeArrowheads="1"/>
            </p:cNvSpPr>
            <p:nvPr/>
          </p:nvSpPr>
          <p:spPr bwMode="auto">
            <a:xfrm>
              <a:off x="2408" y="3080"/>
              <a:ext cx="80" cy="80"/>
            </a:xfrm>
            <a:prstGeom prst="ellipse">
              <a:avLst/>
            </a:prstGeom>
            <a:solidFill>
              <a:srgbClr val="FFFFCC"/>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3365" name="AutoShape 43"/>
            <p:cNvSpPr>
              <a:spLocks noChangeArrowheads="1"/>
            </p:cNvSpPr>
            <p:nvPr/>
          </p:nvSpPr>
          <p:spPr bwMode="auto">
            <a:xfrm rot="5400000">
              <a:off x="2480" y="3008"/>
              <a:ext cx="272" cy="224"/>
            </a:xfrm>
            <a:prstGeom prst="triangle">
              <a:avLst>
                <a:gd name="adj" fmla="val 50792"/>
              </a:avLst>
            </a:prstGeom>
            <a:solidFill>
              <a:srgbClr val="FFFFCC"/>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grpSp>
      <p:sp>
        <p:nvSpPr>
          <p:cNvPr id="13352" name="AutoShape 44"/>
          <p:cNvSpPr>
            <a:spLocks noChangeArrowheads="1"/>
          </p:cNvSpPr>
          <p:nvPr/>
        </p:nvSpPr>
        <p:spPr bwMode="auto">
          <a:xfrm flipH="1">
            <a:off x="3736975" y="3286125"/>
            <a:ext cx="527050" cy="268288"/>
          </a:xfrm>
          <a:prstGeom prst="flowChartDelay">
            <a:avLst/>
          </a:prstGeom>
          <a:solidFill>
            <a:srgbClr val="FFFFCC"/>
          </a:solidFill>
          <a:ln w="25400">
            <a:solidFill>
              <a:schemeClr val="tx1"/>
            </a:solidFill>
            <a:miter lim="800000"/>
            <a:headEnd type="none" w="sm" len="sm"/>
            <a:tailEnd type="none" w="sm" len="sm"/>
          </a:ln>
        </p:spPr>
        <p:txBody>
          <a:bodyPr wrap="none" anchor="ctr"/>
          <a:lstStyle/>
          <a:p>
            <a:pPr>
              <a:spcBef>
                <a:spcPct val="0"/>
              </a:spcBef>
              <a:buFontTx/>
              <a:buNone/>
            </a:pPr>
            <a:r>
              <a:rPr kumimoji="0" lang="en-US" sz="1600">
                <a:latin typeface="Arial" panose="020B0604020202020204" pitchFamily="34" charset="0"/>
                <a:cs typeface="Arial" panose="020B0604020202020204" pitchFamily="34" charset="0"/>
              </a:rPr>
              <a:t>and</a:t>
            </a:r>
          </a:p>
        </p:txBody>
      </p:sp>
      <p:grpSp>
        <p:nvGrpSpPr>
          <p:cNvPr id="13353" name="Group 45"/>
          <p:cNvGrpSpPr>
            <a:grpSpLocks/>
          </p:cNvGrpSpPr>
          <p:nvPr/>
        </p:nvGrpSpPr>
        <p:grpSpPr bwMode="auto">
          <a:xfrm>
            <a:off x="597366" y="5837241"/>
            <a:ext cx="1163171" cy="550301"/>
            <a:chOff x="721" y="4472"/>
            <a:chExt cx="527" cy="393"/>
          </a:xfrm>
        </p:grpSpPr>
        <p:grpSp>
          <p:nvGrpSpPr>
            <p:cNvPr id="13357" name="Group 46"/>
            <p:cNvGrpSpPr>
              <a:grpSpLocks/>
            </p:cNvGrpSpPr>
            <p:nvPr/>
          </p:nvGrpSpPr>
          <p:grpSpPr bwMode="auto">
            <a:xfrm>
              <a:off x="721" y="4472"/>
              <a:ext cx="527" cy="369"/>
              <a:chOff x="721" y="4472"/>
              <a:chExt cx="527" cy="369"/>
            </a:xfrm>
          </p:grpSpPr>
          <p:sp>
            <p:nvSpPr>
              <p:cNvPr id="13359" name="Oval 47"/>
              <p:cNvSpPr>
                <a:spLocks noChangeArrowheads="1"/>
              </p:cNvSpPr>
              <p:nvPr/>
            </p:nvSpPr>
            <p:spPr bwMode="auto">
              <a:xfrm>
                <a:off x="729" y="4667"/>
                <a:ext cx="511" cy="174"/>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3360" name="Rectangle 48"/>
              <p:cNvSpPr>
                <a:spLocks noChangeArrowheads="1"/>
              </p:cNvSpPr>
              <p:nvPr/>
            </p:nvSpPr>
            <p:spPr bwMode="auto">
              <a:xfrm>
                <a:off x="721" y="4563"/>
                <a:ext cx="527" cy="196"/>
              </a:xfrm>
              <a:prstGeom prst="rect">
                <a:avLst/>
              </a:prstGeom>
              <a:solidFill>
                <a:srgbClr val="99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anose="020B0604020202020204" pitchFamily="34" charset="0"/>
                  <a:cs typeface="Arial" panose="020B0604020202020204" pitchFamily="34" charset="0"/>
                </a:endParaRPr>
              </a:p>
            </p:txBody>
          </p:sp>
          <p:sp>
            <p:nvSpPr>
              <p:cNvPr id="13361" name="Oval 49"/>
              <p:cNvSpPr>
                <a:spLocks noChangeArrowheads="1"/>
              </p:cNvSpPr>
              <p:nvPr/>
            </p:nvSpPr>
            <p:spPr bwMode="auto">
              <a:xfrm>
                <a:off x="728" y="4472"/>
                <a:ext cx="511" cy="173"/>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3362" name="Line 50"/>
              <p:cNvSpPr>
                <a:spLocks noChangeShapeType="1"/>
              </p:cNvSpPr>
              <p:nvPr/>
            </p:nvSpPr>
            <p:spPr bwMode="auto">
              <a:xfrm>
                <a:off x="727" y="4561"/>
                <a:ext cx="0" cy="198"/>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63" name="Line 51"/>
              <p:cNvSpPr>
                <a:spLocks noChangeShapeType="1"/>
              </p:cNvSpPr>
              <p:nvPr/>
            </p:nvSpPr>
            <p:spPr bwMode="auto">
              <a:xfrm>
                <a:off x="1244" y="4565"/>
                <a:ext cx="0" cy="19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13358" name="Rectangle 52"/>
            <p:cNvSpPr>
              <a:spLocks noChangeArrowheads="1"/>
            </p:cNvSpPr>
            <p:nvPr/>
          </p:nvSpPr>
          <p:spPr bwMode="auto">
            <a:xfrm>
              <a:off x="746" y="4579"/>
              <a:ext cx="471"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dirty="0">
                  <a:latin typeface="Arial" panose="020B0604020202020204" pitchFamily="34" charset="0"/>
                  <a:cs typeface="Arial" panose="020B0604020202020204" pitchFamily="34" charset="0"/>
                </a:rPr>
                <a:t>storage</a:t>
              </a:r>
            </a:p>
          </p:txBody>
        </p:sp>
      </p:grpSp>
      <p:sp>
        <p:nvSpPr>
          <p:cNvPr id="13354" name="Line 53"/>
          <p:cNvSpPr>
            <a:spLocks noChangeShapeType="1"/>
          </p:cNvSpPr>
          <p:nvPr/>
        </p:nvSpPr>
        <p:spPr bwMode="auto">
          <a:xfrm>
            <a:off x="1187450" y="5568950"/>
            <a:ext cx="0" cy="268288"/>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55" name="Line 54"/>
          <p:cNvSpPr>
            <a:spLocks noChangeShapeType="1"/>
          </p:cNvSpPr>
          <p:nvPr/>
        </p:nvSpPr>
        <p:spPr bwMode="auto">
          <a:xfrm>
            <a:off x="1600200" y="4267200"/>
            <a:ext cx="322263" cy="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56" name="Line 55"/>
          <p:cNvSpPr>
            <a:spLocks noChangeShapeType="1"/>
          </p:cNvSpPr>
          <p:nvPr/>
        </p:nvSpPr>
        <p:spPr bwMode="auto">
          <a:xfrm flipH="1">
            <a:off x="1600200" y="4267200"/>
            <a:ext cx="322263" cy="511175"/>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17" name="Rectangle 56"/>
          <p:cNvSpPr>
            <a:spLocks noChangeArrowheads="1"/>
          </p:cNvSpPr>
          <p:nvPr/>
        </p:nvSpPr>
        <p:spPr bwMode="auto">
          <a:xfrm>
            <a:off x="2743200" y="5181600"/>
            <a:ext cx="6172200" cy="1143000"/>
          </a:xfrm>
          <a:prstGeom prst="rect">
            <a:avLst/>
          </a:prstGeom>
          <a:solidFill>
            <a:srgbClr val="EAEAEA"/>
          </a:solidFill>
          <a:ln w="9525">
            <a:solidFill>
              <a:schemeClr val="tx1"/>
            </a:solidFill>
            <a:miter lim="800000"/>
            <a:headEnd/>
            <a:tailEnd/>
          </a:ln>
        </p:spPr>
        <p:txBody>
          <a:bodyPr/>
          <a:lstStyle/>
          <a:p>
            <a:pPr marL="342900" indent="-342900" algn="l">
              <a:spcBef>
                <a:spcPct val="20000"/>
              </a:spcBef>
              <a:buClr>
                <a:srgbClr val="0000FF"/>
              </a:buClr>
              <a:buFont typeface="Arial Unicode MS" pitchFamily="34" charset="-128"/>
              <a:buChar char="❚"/>
            </a:pPr>
            <a:r>
              <a:rPr lang="en-US" sz="2000" b="1" dirty="0">
                <a:latin typeface="Arial" panose="020B0604020202020204" pitchFamily="34" charset="0"/>
                <a:cs typeface="Arial" panose="020B0604020202020204" pitchFamily="34" charset="0"/>
              </a:rPr>
              <a:t>Buffers: </a:t>
            </a:r>
            <a:r>
              <a:rPr lang="en-US" sz="2000" dirty="0">
                <a:latin typeface="Arial" panose="020B0604020202020204" pitchFamily="34" charset="0"/>
                <a:cs typeface="Arial" panose="020B0604020202020204" pitchFamily="34" charset="0"/>
              </a:rPr>
              <a:t>De-randomize data  -&gt; decouple data production from data consumption                          -&gt; </a:t>
            </a:r>
            <a:r>
              <a:rPr lang="en-US" sz="2000" b="1" dirty="0">
                <a:latin typeface="Arial" panose="020B0604020202020204" pitchFamily="34" charset="0"/>
                <a:cs typeface="Arial" panose="020B0604020202020204" pitchFamily="34" charset="0"/>
              </a:rPr>
              <a:t>Better performance</a:t>
            </a:r>
            <a:endParaRPr lang="en-US" sz="3200" b="1" dirty="0">
              <a:latin typeface="Arial" panose="020B0604020202020204" pitchFamily="34" charset="0"/>
              <a:cs typeface="Arial" panose="020B060402020202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Slide Number Placeholder 2"/>
          <p:cNvSpPr>
            <a:spLocks noGrp="1"/>
          </p:cNvSpPr>
          <p:nvPr>
            <p:ph type="sldNum" sz="quarter" idx="10"/>
          </p:nvPr>
        </p:nvSpPr>
        <p:spPr/>
        <p:txBody>
          <a:bodyPr/>
          <a:lstStyle/>
          <a:p>
            <a:pPr>
              <a:defRPr/>
            </a:pPr>
            <a:fld id="{BDB6E8EA-E334-4186-BE79-315286F8181C}" type="slidenum">
              <a:rPr lang="en-US"/>
              <a:pPr>
                <a:defRPr/>
              </a:pPr>
              <a:t>13</a:t>
            </a:fld>
            <a:endParaRPr lang="en-US" sz="2000" b="1"/>
          </a:p>
        </p:txBody>
      </p:sp>
      <p:sp>
        <p:nvSpPr>
          <p:cNvPr id="14339" name="Rectangle 2"/>
          <p:cNvSpPr>
            <a:spLocks noGrp="1" noChangeArrowheads="1"/>
          </p:cNvSpPr>
          <p:nvPr>
            <p:ph type="title"/>
          </p:nvPr>
        </p:nvSpPr>
        <p:spPr>
          <a:noFill/>
        </p:spPr>
        <p:txBody>
          <a:bodyPr lIns="92075" tIns="46038" rIns="92075" bIns="46038"/>
          <a:lstStyle/>
          <a:p>
            <a:r>
              <a:rPr lang="en-US" sz="3600"/>
              <a:t>Trivial DAQ in collider mode</a:t>
            </a:r>
            <a:endParaRPr lang="en-US"/>
          </a:p>
        </p:txBody>
      </p:sp>
      <p:sp>
        <p:nvSpPr>
          <p:cNvPr id="14340" name="Rectangle 3"/>
          <p:cNvSpPr>
            <a:spLocks noChangeArrowheads="1"/>
          </p:cNvSpPr>
          <p:nvPr/>
        </p:nvSpPr>
        <p:spPr bwMode="auto">
          <a:xfrm>
            <a:off x="762000" y="1066800"/>
            <a:ext cx="5786438" cy="5486400"/>
          </a:xfrm>
          <a:prstGeom prst="rect">
            <a:avLst/>
          </a:prstGeom>
          <a:solidFill>
            <a:srgbClr val="EAEAEA"/>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4341" name="Line 4"/>
          <p:cNvSpPr>
            <a:spLocks noChangeShapeType="1"/>
          </p:cNvSpPr>
          <p:nvPr/>
        </p:nvSpPr>
        <p:spPr bwMode="auto">
          <a:xfrm>
            <a:off x="1401763" y="2214563"/>
            <a:ext cx="2657475"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564229" name="AutoShape 5"/>
          <p:cNvSpPr>
            <a:spLocks noChangeArrowheads="1"/>
          </p:cNvSpPr>
          <p:nvPr/>
        </p:nvSpPr>
        <p:spPr bwMode="auto">
          <a:xfrm>
            <a:off x="3502025" y="4135438"/>
            <a:ext cx="2643188" cy="1011237"/>
          </a:xfrm>
          <a:prstGeom prst="roundRect">
            <a:avLst>
              <a:gd name="adj" fmla="val 12495"/>
            </a:avLst>
          </a:prstGeom>
          <a:solidFill>
            <a:schemeClr val="bg1"/>
          </a:solidFill>
          <a:ln w="12699">
            <a:solidFill>
              <a:schemeClr val="tx1"/>
            </a:solidFill>
            <a:round/>
            <a:headEnd/>
            <a:tailEnd/>
          </a:ln>
          <a:effectLst>
            <a:outerShdw dist="107763" dir="2700000" algn="ctr" rotWithShape="0">
              <a:schemeClr val="bg2"/>
            </a:outerShdw>
          </a:effectLst>
        </p:spPr>
        <p:txBody>
          <a:bodyPr wrap="none" anchor="ctr"/>
          <a:lstStyle/>
          <a:p>
            <a:pPr>
              <a:defRPr/>
            </a:pPr>
            <a:endParaRPr lang="en-US">
              <a:latin typeface="Arial" panose="020B0604020202020204" pitchFamily="34" charset="0"/>
              <a:cs typeface="Arial" panose="020B0604020202020204" pitchFamily="34" charset="0"/>
            </a:endParaRPr>
          </a:p>
        </p:txBody>
      </p:sp>
      <p:sp>
        <p:nvSpPr>
          <p:cNvPr id="564230" name="AutoShape 6"/>
          <p:cNvSpPr>
            <a:spLocks noChangeArrowheads="1"/>
          </p:cNvSpPr>
          <p:nvPr/>
        </p:nvSpPr>
        <p:spPr bwMode="auto">
          <a:xfrm>
            <a:off x="3495675" y="2917825"/>
            <a:ext cx="2643188" cy="1138238"/>
          </a:xfrm>
          <a:prstGeom prst="roundRect">
            <a:avLst>
              <a:gd name="adj" fmla="val 12495"/>
            </a:avLst>
          </a:prstGeom>
          <a:solidFill>
            <a:schemeClr val="bg1"/>
          </a:solidFill>
          <a:ln w="12699">
            <a:solidFill>
              <a:schemeClr val="tx1"/>
            </a:solidFill>
            <a:round/>
            <a:headEnd/>
            <a:tailEnd/>
          </a:ln>
          <a:effectLst>
            <a:outerShdw dist="107763" dir="2700000" algn="ctr" rotWithShape="0">
              <a:schemeClr val="bg2"/>
            </a:outerShdw>
          </a:effectLst>
        </p:spPr>
        <p:txBody>
          <a:bodyPr wrap="none" anchor="ctr"/>
          <a:lstStyle/>
          <a:p>
            <a:pPr>
              <a:defRPr/>
            </a:pPr>
            <a:endParaRPr lang="en-US">
              <a:latin typeface="Arial" panose="020B0604020202020204" pitchFamily="34" charset="0"/>
              <a:cs typeface="Arial" panose="020B0604020202020204" pitchFamily="34" charset="0"/>
            </a:endParaRPr>
          </a:p>
        </p:txBody>
      </p:sp>
      <p:sp>
        <p:nvSpPr>
          <p:cNvPr id="14344" name="Rectangle 7"/>
          <p:cNvSpPr>
            <a:spLocks noChangeArrowheads="1"/>
          </p:cNvSpPr>
          <p:nvPr/>
        </p:nvSpPr>
        <p:spPr bwMode="auto">
          <a:xfrm>
            <a:off x="1092200" y="2481263"/>
            <a:ext cx="698500" cy="361950"/>
          </a:xfrm>
          <a:prstGeom prst="rect">
            <a:avLst/>
          </a:prstGeom>
          <a:solidFill>
            <a:srgbClr val="CCECFF"/>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4345" name="Rectangle 8"/>
          <p:cNvSpPr>
            <a:spLocks noChangeArrowheads="1"/>
          </p:cNvSpPr>
          <p:nvPr/>
        </p:nvSpPr>
        <p:spPr bwMode="auto">
          <a:xfrm>
            <a:off x="1062038" y="2468875"/>
            <a:ext cx="762000"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2000" dirty="0">
                <a:latin typeface="Arial" panose="020B0604020202020204" pitchFamily="34" charset="0"/>
                <a:cs typeface="Arial" panose="020B0604020202020204" pitchFamily="34" charset="0"/>
              </a:rPr>
              <a:t>ADC</a:t>
            </a:r>
          </a:p>
        </p:txBody>
      </p:sp>
      <p:sp>
        <p:nvSpPr>
          <p:cNvPr id="14346" name="Line 9"/>
          <p:cNvSpPr>
            <a:spLocks noChangeShapeType="1"/>
          </p:cNvSpPr>
          <p:nvPr/>
        </p:nvSpPr>
        <p:spPr bwMode="auto">
          <a:xfrm>
            <a:off x="1401763" y="1574800"/>
            <a:ext cx="0" cy="89535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47" name="Rectangle 10"/>
          <p:cNvSpPr>
            <a:spLocks noChangeArrowheads="1"/>
          </p:cNvSpPr>
          <p:nvPr/>
        </p:nvSpPr>
        <p:spPr bwMode="auto">
          <a:xfrm>
            <a:off x="917575" y="1257300"/>
            <a:ext cx="998671"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Sensor</a:t>
            </a:r>
          </a:p>
        </p:txBody>
      </p:sp>
      <p:sp>
        <p:nvSpPr>
          <p:cNvPr id="14348" name="Line 11"/>
          <p:cNvSpPr>
            <a:spLocks noChangeShapeType="1"/>
          </p:cNvSpPr>
          <p:nvPr/>
        </p:nvSpPr>
        <p:spPr bwMode="auto">
          <a:xfrm>
            <a:off x="1401763" y="2852738"/>
            <a:ext cx="0" cy="1150937"/>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49" name="Oval 12"/>
          <p:cNvSpPr>
            <a:spLocks noChangeArrowheads="1"/>
          </p:cNvSpPr>
          <p:nvPr/>
        </p:nvSpPr>
        <p:spPr bwMode="auto">
          <a:xfrm>
            <a:off x="931863" y="4779963"/>
            <a:ext cx="939800" cy="744537"/>
          </a:xfrm>
          <a:prstGeom prst="ellipse">
            <a:avLst/>
          </a:prstGeom>
          <a:solidFill>
            <a:srgbClr val="FFFFCC"/>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4350" name="Rectangle 13"/>
          <p:cNvSpPr>
            <a:spLocks noChangeArrowheads="1"/>
          </p:cNvSpPr>
          <p:nvPr/>
        </p:nvSpPr>
        <p:spPr bwMode="auto">
          <a:xfrm>
            <a:off x="838200" y="4849985"/>
            <a:ext cx="11271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spcBef>
                <a:spcPct val="0"/>
              </a:spcBef>
              <a:buFontTx/>
              <a:buNone/>
            </a:pPr>
            <a:r>
              <a:rPr kumimoji="0" lang="en-US" sz="1800" dirty="0" err="1">
                <a:latin typeface="Arial" panose="020B0604020202020204" pitchFamily="34" charset="0"/>
                <a:cs typeface="Arial" panose="020B0604020202020204" pitchFamily="34" charset="0"/>
              </a:rPr>
              <a:t>Proces</a:t>
            </a:r>
            <a:r>
              <a:rPr kumimoji="0" lang="en-US" sz="1800" dirty="0">
                <a:latin typeface="Arial" panose="020B0604020202020204" pitchFamily="34" charset="0"/>
                <a:cs typeface="Arial" panose="020B0604020202020204" pitchFamily="34" charset="0"/>
              </a:rPr>
              <a:t>-</a:t>
            </a:r>
          </a:p>
          <a:p>
            <a:pPr>
              <a:spcBef>
                <a:spcPct val="0"/>
              </a:spcBef>
              <a:buFontTx/>
              <a:buNone/>
            </a:pPr>
            <a:r>
              <a:rPr kumimoji="0" lang="en-US" sz="1800" dirty="0">
                <a:latin typeface="Arial" panose="020B0604020202020204" pitchFamily="34" charset="0"/>
                <a:cs typeface="Arial" panose="020B0604020202020204" pitchFamily="34" charset="0"/>
              </a:rPr>
              <a:t>sing</a:t>
            </a:r>
          </a:p>
        </p:txBody>
      </p:sp>
      <p:sp>
        <p:nvSpPr>
          <p:cNvPr id="14351" name="Line 14"/>
          <p:cNvSpPr>
            <a:spLocks noChangeShapeType="1"/>
          </p:cNvSpPr>
          <p:nvPr/>
        </p:nvSpPr>
        <p:spPr bwMode="auto">
          <a:xfrm>
            <a:off x="4057650" y="3556000"/>
            <a:ext cx="1588" cy="192088"/>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nvGrpSpPr>
          <p:cNvPr id="14352" name="Group 15"/>
          <p:cNvGrpSpPr>
            <a:grpSpLocks/>
          </p:cNvGrpSpPr>
          <p:nvPr/>
        </p:nvGrpSpPr>
        <p:grpSpPr bwMode="auto">
          <a:xfrm>
            <a:off x="3748088" y="3119438"/>
            <a:ext cx="617537" cy="488950"/>
            <a:chOff x="2263" y="2648"/>
            <a:chExt cx="368" cy="368"/>
          </a:xfrm>
        </p:grpSpPr>
        <p:sp>
          <p:nvSpPr>
            <p:cNvPr id="14418" name="AutoShape 16"/>
            <p:cNvSpPr>
              <a:spLocks noChangeArrowheads="1"/>
            </p:cNvSpPr>
            <p:nvPr/>
          </p:nvSpPr>
          <p:spPr bwMode="auto">
            <a:xfrm rot="10800000" flipH="1">
              <a:off x="2263" y="2648"/>
              <a:ext cx="368" cy="368"/>
            </a:xfrm>
            <a:prstGeom prst="triangle">
              <a:avLst>
                <a:gd name="adj" fmla="val 49995"/>
              </a:avLst>
            </a:prstGeom>
            <a:solidFill>
              <a:srgbClr val="FFFFCC"/>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4419" name="Line 17"/>
            <p:cNvSpPr>
              <a:spLocks noChangeShapeType="1"/>
            </p:cNvSpPr>
            <p:nvPr/>
          </p:nvSpPr>
          <p:spPr bwMode="auto">
            <a:xfrm flipH="1">
              <a:off x="2495" y="2688"/>
              <a:ext cx="48"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420" name="Line 18"/>
            <p:cNvSpPr>
              <a:spLocks noChangeShapeType="1"/>
            </p:cNvSpPr>
            <p:nvPr/>
          </p:nvSpPr>
          <p:spPr bwMode="auto">
            <a:xfrm flipH="1">
              <a:off x="2447" y="2688"/>
              <a:ext cx="48" cy="144"/>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421" name="Line 19"/>
            <p:cNvSpPr>
              <a:spLocks noChangeShapeType="1"/>
            </p:cNvSpPr>
            <p:nvPr/>
          </p:nvSpPr>
          <p:spPr bwMode="auto">
            <a:xfrm flipH="1">
              <a:off x="2399" y="2832"/>
              <a:ext cx="48"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14353" name="Rectangle 20"/>
          <p:cNvSpPr>
            <a:spLocks noChangeArrowheads="1"/>
          </p:cNvSpPr>
          <p:nvPr/>
        </p:nvSpPr>
        <p:spPr bwMode="auto">
          <a:xfrm>
            <a:off x="4281488" y="3362325"/>
            <a:ext cx="1381789"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Discriminator</a:t>
            </a:r>
          </a:p>
        </p:txBody>
      </p:sp>
      <p:sp>
        <p:nvSpPr>
          <p:cNvPr id="14354" name="Rectangle 21"/>
          <p:cNvSpPr>
            <a:spLocks noChangeArrowheads="1"/>
          </p:cNvSpPr>
          <p:nvPr/>
        </p:nvSpPr>
        <p:spPr bwMode="auto">
          <a:xfrm>
            <a:off x="4945063" y="2917825"/>
            <a:ext cx="1055032"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b="1">
                <a:latin typeface="Arial" panose="020B0604020202020204" pitchFamily="34" charset="0"/>
                <a:cs typeface="Arial" panose="020B0604020202020204" pitchFamily="34" charset="0"/>
              </a:rPr>
              <a:t>Trigger</a:t>
            </a:r>
          </a:p>
        </p:txBody>
      </p:sp>
      <p:sp>
        <p:nvSpPr>
          <p:cNvPr id="14355" name="Rectangle 22"/>
          <p:cNvSpPr>
            <a:spLocks noChangeArrowheads="1"/>
          </p:cNvSpPr>
          <p:nvPr/>
        </p:nvSpPr>
        <p:spPr bwMode="auto">
          <a:xfrm>
            <a:off x="1884363" y="2278063"/>
            <a:ext cx="726161"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Start</a:t>
            </a:r>
          </a:p>
        </p:txBody>
      </p:sp>
      <p:grpSp>
        <p:nvGrpSpPr>
          <p:cNvPr id="14356" name="Group 23"/>
          <p:cNvGrpSpPr>
            <a:grpSpLocks/>
          </p:cNvGrpSpPr>
          <p:nvPr/>
        </p:nvGrpSpPr>
        <p:grpSpPr bwMode="auto">
          <a:xfrm>
            <a:off x="838200" y="5867400"/>
            <a:ext cx="1046163" cy="488950"/>
            <a:chOff x="577" y="4713"/>
            <a:chExt cx="534" cy="368"/>
          </a:xfrm>
        </p:grpSpPr>
        <p:sp>
          <p:nvSpPr>
            <p:cNvPr id="14413" name="Oval 24"/>
            <p:cNvSpPr>
              <a:spLocks noChangeArrowheads="1"/>
            </p:cNvSpPr>
            <p:nvPr/>
          </p:nvSpPr>
          <p:spPr bwMode="auto">
            <a:xfrm>
              <a:off x="585" y="4908"/>
              <a:ext cx="518" cy="173"/>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4414" name="Rectangle 25"/>
            <p:cNvSpPr>
              <a:spLocks noChangeArrowheads="1"/>
            </p:cNvSpPr>
            <p:nvPr/>
          </p:nvSpPr>
          <p:spPr bwMode="auto">
            <a:xfrm>
              <a:off x="577" y="4804"/>
              <a:ext cx="534" cy="195"/>
            </a:xfrm>
            <a:prstGeom prst="rect">
              <a:avLst/>
            </a:prstGeom>
            <a:solidFill>
              <a:srgbClr val="99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anose="020B0604020202020204" pitchFamily="34" charset="0"/>
                <a:cs typeface="Arial" panose="020B0604020202020204" pitchFamily="34" charset="0"/>
              </a:endParaRPr>
            </a:p>
          </p:txBody>
        </p:sp>
        <p:sp>
          <p:nvSpPr>
            <p:cNvPr id="14415" name="Oval 26"/>
            <p:cNvSpPr>
              <a:spLocks noChangeArrowheads="1"/>
            </p:cNvSpPr>
            <p:nvPr/>
          </p:nvSpPr>
          <p:spPr bwMode="auto">
            <a:xfrm>
              <a:off x="584" y="4713"/>
              <a:ext cx="518" cy="173"/>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4416" name="Line 27"/>
            <p:cNvSpPr>
              <a:spLocks noChangeShapeType="1"/>
            </p:cNvSpPr>
            <p:nvPr/>
          </p:nvSpPr>
          <p:spPr bwMode="auto">
            <a:xfrm>
              <a:off x="583" y="4802"/>
              <a:ext cx="0" cy="19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417" name="Line 28"/>
            <p:cNvSpPr>
              <a:spLocks noChangeShapeType="1"/>
            </p:cNvSpPr>
            <p:nvPr/>
          </p:nvSpPr>
          <p:spPr bwMode="auto">
            <a:xfrm>
              <a:off x="1107" y="4806"/>
              <a:ext cx="0" cy="196"/>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14357" name="Rectangle 29"/>
          <p:cNvSpPr>
            <a:spLocks noChangeArrowheads="1"/>
          </p:cNvSpPr>
          <p:nvPr/>
        </p:nvSpPr>
        <p:spPr bwMode="auto">
          <a:xfrm>
            <a:off x="838200" y="6002135"/>
            <a:ext cx="1087438"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2000" dirty="0">
                <a:latin typeface="Arial" panose="020B0604020202020204" pitchFamily="34" charset="0"/>
                <a:cs typeface="Arial" panose="020B0604020202020204" pitchFamily="34" charset="0"/>
              </a:rPr>
              <a:t>storage</a:t>
            </a:r>
          </a:p>
        </p:txBody>
      </p:sp>
      <p:sp>
        <p:nvSpPr>
          <p:cNvPr id="14358" name="Line 30"/>
          <p:cNvSpPr>
            <a:spLocks noChangeShapeType="1"/>
          </p:cNvSpPr>
          <p:nvPr/>
        </p:nvSpPr>
        <p:spPr bwMode="auto">
          <a:xfrm>
            <a:off x="1401763" y="5535613"/>
            <a:ext cx="0" cy="32067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59" name="Rectangle 31"/>
          <p:cNvSpPr>
            <a:spLocks noChangeArrowheads="1"/>
          </p:cNvSpPr>
          <p:nvPr/>
        </p:nvSpPr>
        <p:spPr bwMode="auto">
          <a:xfrm>
            <a:off x="4622800" y="4130675"/>
            <a:ext cx="1569340"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b="1">
                <a:latin typeface="Arial" panose="020B0604020202020204" pitchFamily="34" charset="0"/>
                <a:cs typeface="Arial" panose="020B0604020202020204" pitchFamily="34" charset="0"/>
              </a:rPr>
              <a:t>Busy Logic</a:t>
            </a:r>
          </a:p>
        </p:txBody>
      </p:sp>
      <p:sp>
        <p:nvSpPr>
          <p:cNvPr id="14360" name="Rectangle 32"/>
          <p:cNvSpPr>
            <a:spLocks noChangeArrowheads="1"/>
          </p:cNvSpPr>
          <p:nvPr/>
        </p:nvSpPr>
        <p:spPr bwMode="auto">
          <a:xfrm>
            <a:off x="1011238" y="4013200"/>
            <a:ext cx="779462" cy="490538"/>
          </a:xfrm>
          <a:prstGeom prst="rect">
            <a:avLst/>
          </a:prstGeom>
          <a:solidFill>
            <a:srgbClr val="CCFF66"/>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4361" name="Line 33"/>
          <p:cNvSpPr>
            <a:spLocks noChangeShapeType="1"/>
          </p:cNvSpPr>
          <p:nvPr/>
        </p:nvSpPr>
        <p:spPr bwMode="auto">
          <a:xfrm>
            <a:off x="998538" y="4386263"/>
            <a:ext cx="804862"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62" name="Line 34"/>
          <p:cNvSpPr>
            <a:spLocks noChangeShapeType="1"/>
          </p:cNvSpPr>
          <p:nvPr/>
        </p:nvSpPr>
        <p:spPr bwMode="auto">
          <a:xfrm>
            <a:off x="1401763" y="4513263"/>
            <a:ext cx="0" cy="255587"/>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63" name="Rectangle 35"/>
          <p:cNvSpPr>
            <a:spLocks noChangeArrowheads="1"/>
          </p:cNvSpPr>
          <p:nvPr/>
        </p:nvSpPr>
        <p:spPr bwMode="auto">
          <a:xfrm>
            <a:off x="998994" y="4065183"/>
            <a:ext cx="769441"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dirty="0">
                <a:latin typeface="Arial" panose="020B0604020202020204" pitchFamily="34" charset="0"/>
                <a:cs typeface="Arial" panose="020B0604020202020204" pitchFamily="34" charset="0"/>
              </a:rPr>
              <a:t>FIFO</a:t>
            </a:r>
          </a:p>
        </p:txBody>
      </p:sp>
      <p:sp>
        <p:nvSpPr>
          <p:cNvPr id="14364" name="Line 36"/>
          <p:cNvSpPr>
            <a:spLocks noChangeShapeType="1"/>
          </p:cNvSpPr>
          <p:nvPr/>
        </p:nvSpPr>
        <p:spPr bwMode="auto">
          <a:xfrm>
            <a:off x="1803400" y="4449763"/>
            <a:ext cx="322263" cy="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65" name="Line 37"/>
          <p:cNvSpPr>
            <a:spLocks noChangeShapeType="1"/>
          </p:cNvSpPr>
          <p:nvPr/>
        </p:nvSpPr>
        <p:spPr bwMode="auto">
          <a:xfrm flipH="1">
            <a:off x="1803400" y="4449763"/>
            <a:ext cx="322263" cy="511175"/>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66" name="Rectangle 38"/>
          <p:cNvSpPr>
            <a:spLocks noChangeArrowheads="1"/>
          </p:cNvSpPr>
          <p:nvPr/>
        </p:nvSpPr>
        <p:spPr bwMode="auto">
          <a:xfrm>
            <a:off x="2028825" y="4602163"/>
            <a:ext cx="1469954"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DataReady</a:t>
            </a:r>
          </a:p>
        </p:txBody>
      </p:sp>
      <p:grpSp>
        <p:nvGrpSpPr>
          <p:cNvPr id="14367" name="Group 39"/>
          <p:cNvGrpSpPr>
            <a:grpSpLocks/>
          </p:cNvGrpSpPr>
          <p:nvPr/>
        </p:nvGrpSpPr>
        <p:grpSpPr bwMode="auto">
          <a:xfrm>
            <a:off x="4919663" y="2492375"/>
            <a:ext cx="504825" cy="231775"/>
            <a:chOff x="2961" y="2176"/>
            <a:chExt cx="301" cy="175"/>
          </a:xfrm>
        </p:grpSpPr>
        <p:sp>
          <p:nvSpPr>
            <p:cNvPr id="14408" name="Rectangle 40"/>
            <p:cNvSpPr>
              <a:spLocks noChangeArrowheads="1"/>
            </p:cNvSpPr>
            <p:nvPr/>
          </p:nvSpPr>
          <p:spPr bwMode="auto">
            <a:xfrm>
              <a:off x="3046" y="2181"/>
              <a:ext cx="216" cy="17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anose="020B0604020202020204" pitchFamily="34" charset="0"/>
                <a:cs typeface="Arial" panose="020B0604020202020204" pitchFamily="34" charset="0"/>
              </a:endParaRPr>
            </a:p>
          </p:txBody>
        </p:sp>
        <p:sp>
          <p:nvSpPr>
            <p:cNvPr id="14409" name="Arc 41"/>
            <p:cNvSpPr>
              <a:spLocks/>
            </p:cNvSpPr>
            <p:nvPr/>
          </p:nvSpPr>
          <p:spPr bwMode="auto">
            <a:xfrm rot="-5340000">
              <a:off x="2915" y="2222"/>
              <a:ext cx="175" cy="83"/>
            </a:xfrm>
            <a:custGeom>
              <a:avLst/>
              <a:gdLst>
                <a:gd name="T0" fmla="*/ 0 w 43198"/>
                <a:gd name="T1" fmla="*/ 0 h 22400"/>
                <a:gd name="T2" fmla="*/ 0 w 43198"/>
                <a:gd name="T3" fmla="*/ 0 h 22400"/>
                <a:gd name="T4" fmla="*/ 0 w 43198"/>
                <a:gd name="T5" fmla="*/ 0 h 22400"/>
                <a:gd name="T6" fmla="*/ 0 60000 65536"/>
                <a:gd name="T7" fmla="*/ 0 60000 65536"/>
                <a:gd name="T8" fmla="*/ 0 60000 65536"/>
                <a:gd name="T9" fmla="*/ 0 w 43198"/>
                <a:gd name="T10" fmla="*/ 0 h 22400"/>
                <a:gd name="T11" fmla="*/ 43198 w 43198"/>
                <a:gd name="T12" fmla="*/ 22400 h 22400"/>
              </a:gdLst>
              <a:ahLst/>
              <a:cxnLst>
                <a:cxn ang="T6">
                  <a:pos x="T0" y="T1"/>
                </a:cxn>
                <a:cxn ang="T7">
                  <a:pos x="T2" y="T3"/>
                </a:cxn>
                <a:cxn ang="T8">
                  <a:pos x="T4" y="T5"/>
                </a:cxn>
              </a:cxnLst>
              <a:rect l="T9" t="T10" r="T11" b="T12"/>
              <a:pathLst>
                <a:path w="43198" h="22400" fill="none" extrusionOk="0">
                  <a:moveTo>
                    <a:pt x="14" y="22400"/>
                  </a:moveTo>
                  <a:cubicBezTo>
                    <a:pt x="4" y="22133"/>
                    <a:pt x="0" y="21866"/>
                    <a:pt x="0" y="21600"/>
                  </a:cubicBezTo>
                  <a:cubicBezTo>
                    <a:pt x="0" y="9670"/>
                    <a:pt x="9670" y="0"/>
                    <a:pt x="21600" y="0"/>
                  </a:cubicBezTo>
                  <a:cubicBezTo>
                    <a:pt x="33424" y="-1"/>
                    <a:pt x="43050" y="9506"/>
                    <a:pt x="43198" y="21329"/>
                  </a:cubicBezTo>
                </a:path>
                <a:path w="43198" h="22400" stroke="0" extrusionOk="0">
                  <a:moveTo>
                    <a:pt x="14" y="22400"/>
                  </a:moveTo>
                  <a:cubicBezTo>
                    <a:pt x="4" y="22133"/>
                    <a:pt x="0" y="21866"/>
                    <a:pt x="0" y="21600"/>
                  </a:cubicBezTo>
                  <a:cubicBezTo>
                    <a:pt x="0" y="9670"/>
                    <a:pt x="9670" y="0"/>
                    <a:pt x="21600" y="0"/>
                  </a:cubicBezTo>
                  <a:cubicBezTo>
                    <a:pt x="33424" y="-1"/>
                    <a:pt x="43050" y="9506"/>
                    <a:pt x="43198" y="21329"/>
                  </a:cubicBezTo>
                  <a:lnTo>
                    <a:pt x="21600" y="21600"/>
                  </a:lnTo>
                  <a:close/>
                </a:path>
              </a:pathLst>
            </a:custGeom>
            <a:solidFill>
              <a:srgbClr val="FFFFCC"/>
            </a:solidFill>
            <a:ln w="25399" cap="rnd">
              <a:solidFill>
                <a:schemeClr val="tx1"/>
              </a:solidFill>
              <a:round/>
              <a:headEnd/>
              <a:tailEnd/>
            </a:ln>
          </p:spPr>
          <p:txBody>
            <a:bodyPr wrap="none" anchor="ctr"/>
            <a:lstStyle/>
            <a:p>
              <a:endParaRPr lang="en-GB">
                <a:latin typeface="Arial" panose="020B0604020202020204" pitchFamily="34" charset="0"/>
                <a:cs typeface="Arial" panose="020B0604020202020204" pitchFamily="34" charset="0"/>
              </a:endParaRPr>
            </a:p>
          </p:txBody>
        </p:sp>
        <p:sp>
          <p:nvSpPr>
            <p:cNvPr id="14410" name="Line 42"/>
            <p:cNvSpPr>
              <a:spLocks noChangeShapeType="1"/>
            </p:cNvSpPr>
            <p:nvPr/>
          </p:nvSpPr>
          <p:spPr bwMode="auto">
            <a:xfrm>
              <a:off x="3046" y="2181"/>
              <a:ext cx="216"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411" name="Line 43"/>
            <p:cNvSpPr>
              <a:spLocks noChangeShapeType="1"/>
            </p:cNvSpPr>
            <p:nvPr/>
          </p:nvSpPr>
          <p:spPr bwMode="auto">
            <a:xfrm>
              <a:off x="3262" y="2181"/>
              <a:ext cx="0" cy="17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412" name="Line 44"/>
            <p:cNvSpPr>
              <a:spLocks noChangeShapeType="1"/>
            </p:cNvSpPr>
            <p:nvPr/>
          </p:nvSpPr>
          <p:spPr bwMode="auto">
            <a:xfrm flipH="1">
              <a:off x="3046" y="2351"/>
              <a:ext cx="216"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564269" name="AutoShape 45"/>
          <p:cNvSpPr>
            <a:spLocks noChangeArrowheads="1"/>
          </p:cNvSpPr>
          <p:nvPr/>
        </p:nvSpPr>
        <p:spPr bwMode="auto">
          <a:xfrm>
            <a:off x="3500438" y="1196975"/>
            <a:ext cx="2643187" cy="884238"/>
          </a:xfrm>
          <a:prstGeom prst="roundRect">
            <a:avLst>
              <a:gd name="adj" fmla="val 12495"/>
            </a:avLst>
          </a:prstGeom>
          <a:solidFill>
            <a:schemeClr val="bg1"/>
          </a:solidFill>
          <a:ln w="12699">
            <a:solidFill>
              <a:schemeClr val="tx1"/>
            </a:solidFill>
            <a:round/>
            <a:headEnd/>
            <a:tailEnd/>
          </a:ln>
          <a:effectLst>
            <a:outerShdw dist="107763" dir="2700000" algn="ctr" rotWithShape="0">
              <a:schemeClr val="bg2"/>
            </a:outerShdw>
          </a:effectLst>
        </p:spPr>
        <p:txBody>
          <a:bodyPr wrap="none" anchor="ctr"/>
          <a:lstStyle/>
          <a:p>
            <a:pPr>
              <a:defRPr/>
            </a:pPr>
            <a:endParaRPr lang="en-US">
              <a:latin typeface="Arial" panose="020B0604020202020204" pitchFamily="34" charset="0"/>
              <a:cs typeface="Arial" panose="020B0604020202020204" pitchFamily="34" charset="0"/>
            </a:endParaRPr>
          </a:p>
        </p:txBody>
      </p:sp>
      <p:sp>
        <p:nvSpPr>
          <p:cNvPr id="14369" name="Rectangle 46"/>
          <p:cNvSpPr>
            <a:spLocks noChangeArrowheads="1"/>
          </p:cNvSpPr>
          <p:nvPr/>
        </p:nvSpPr>
        <p:spPr bwMode="auto">
          <a:xfrm>
            <a:off x="5089525" y="1152525"/>
            <a:ext cx="1021305"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b="1">
                <a:latin typeface="Arial" panose="020B0604020202020204" pitchFamily="34" charset="0"/>
                <a:cs typeface="Arial" panose="020B0604020202020204" pitchFamily="34" charset="0"/>
              </a:rPr>
              <a:t>Timing</a:t>
            </a:r>
          </a:p>
        </p:txBody>
      </p:sp>
      <p:sp>
        <p:nvSpPr>
          <p:cNvPr id="14370" name="Rectangle 47"/>
          <p:cNvSpPr>
            <a:spLocks noChangeArrowheads="1"/>
          </p:cNvSpPr>
          <p:nvPr/>
        </p:nvSpPr>
        <p:spPr bwMode="auto">
          <a:xfrm>
            <a:off x="5360988" y="1714500"/>
            <a:ext cx="536575" cy="234950"/>
          </a:xfrm>
          <a:prstGeom prst="rect">
            <a:avLst/>
          </a:prstGeom>
          <a:solidFill>
            <a:srgbClr val="CCFF66"/>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4371" name="Rectangle 48"/>
          <p:cNvSpPr>
            <a:spLocks noChangeArrowheads="1"/>
          </p:cNvSpPr>
          <p:nvPr/>
        </p:nvSpPr>
        <p:spPr bwMode="auto">
          <a:xfrm>
            <a:off x="5340100" y="1623965"/>
            <a:ext cx="528991"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dirty="0">
                <a:latin typeface="Arial" panose="020B0604020202020204" pitchFamily="34" charset="0"/>
                <a:cs typeface="Arial" panose="020B0604020202020204" pitchFamily="34" charset="0"/>
              </a:rPr>
              <a:t>BX</a:t>
            </a:r>
          </a:p>
        </p:txBody>
      </p:sp>
      <p:sp>
        <p:nvSpPr>
          <p:cNvPr id="14372" name="Line 49"/>
          <p:cNvSpPr>
            <a:spLocks noChangeShapeType="1"/>
          </p:cNvSpPr>
          <p:nvPr/>
        </p:nvSpPr>
        <p:spPr bwMode="auto">
          <a:xfrm flipH="1">
            <a:off x="1803400" y="2598738"/>
            <a:ext cx="3141663" cy="0"/>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nvGrpSpPr>
          <p:cNvPr id="14373" name="Group 50"/>
          <p:cNvGrpSpPr>
            <a:grpSpLocks/>
          </p:cNvGrpSpPr>
          <p:nvPr/>
        </p:nvGrpSpPr>
        <p:grpSpPr bwMode="auto">
          <a:xfrm>
            <a:off x="3816350" y="1511300"/>
            <a:ext cx="1138238" cy="127000"/>
            <a:chOff x="2304" y="1439"/>
            <a:chExt cx="678" cy="96"/>
          </a:xfrm>
        </p:grpSpPr>
        <p:sp>
          <p:nvSpPr>
            <p:cNvPr id="14395" name="Line 51"/>
            <p:cNvSpPr>
              <a:spLocks noChangeShapeType="1"/>
            </p:cNvSpPr>
            <p:nvPr/>
          </p:nvSpPr>
          <p:spPr bwMode="auto">
            <a:xfrm>
              <a:off x="2304" y="1439"/>
              <a:ext cx="107"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96" name="Line 52"/>
            <p:cNvSpPr>
              <a:spLocks noChangeShapeType="1"/>
            </p:cNvSpPr>
            <p:nvPr/>
          </p:nvSpPr>
          <p:spPr bwMode="auto">
            <a:xfrm>
              <a:off x="2411" y="1439"/>
              <a:ext cx="0" cy="96"/>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97" name="Line 53"/>
            <p:cNvSpPr>
              <a:spLocks noChangeShapeType="1"/>
            </p:cNvSpPr>
            <p:nvPr/>
          </p:nvSpPr>
          <p:spPr bwMode="auto">
            <a:xfrm>
              <a:off x="2411" y="1535"/>
              <a:ext cx="31"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98" name="Line 54"/>
            <p:cNvSpPr>
              <a:spLocks noChangeShapeType="1"/>
            </p:cNvSpPr>
            <p:nvPr/>
          </p:nvSpPr>
          <p:spPr bwMode="auto">
            <a:xfrm flipV="1">
              <a:off x="2442" y="1439"/>
              <a:ext cx="0" cy="96"/>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99" name="Line 55"/>
            <p:cNvSpPr>
              <a:spLocks noChangeShapeType="1"/>
            </p:cNvSpPr>
            <p:nvPr/>
          </p:nvSpPr>
          <p:spPr bwMode="auto">
            <a:xfrm>
              <a:off x="2598" y="1439"/>
              <a:ext cx="0" cy="96"/>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400" name="Line 56"/>
            <p:cNvSpPr>
              <a:spLocks noChangeShapeType="1"/>
            </p:cNvSpPr>
            <p:nvPr/>
          </p:nvSpPr>
          <p:spPr bwMode="auto">
            <a:xfrm>
              <a:off x="2598" y="1535"/>
              <a:ext cx="31"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401" name="Line 57"/>
            <p:cNvSpPr>
              <a:spLocks noChangeShapeType="1"/>
            </p:cNvSpPr>
            <p:nvPr/>
          </p:nvSpPr>
          <p:spPr bwMode="auto">
            <a:xfrm>
              <a:off x="2442" y="1439"/>
              <a:ext cx="156"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402" name="Line 58"/>
            <p:cNvSpPr>
              <a:spLocks noChangeShapeType="1"/>
            </p:cNvSpPr>
            <p:nvPr/>
          </p:nvSpPr>
          <p:spPr bwMode="auto">
            <a:xfrm flipV="1">
              <a:off x="2634" y="1439"/>
              <a:ext cx="0" cy="96"/>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403" name="Line 59"/>
            <p:cNvSpPr>
              <a:spLocks noChangeShapeType="1"/>
            </p:cNvSpPr>
            <p:nvPr/>
          </p:nvSpPr>
          <p:spPr bwMode="auto">
            <a:xfrm>
              <a:off x="2634" y="1439"/>
              <a:ext cx="156"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404" name="Line 60"/>
            <p:cNvSpPr>
              <a:spLocks noChangeShapeType="1"/>
            </p:cNvSpPr>
            <p:nvPr/>
          </p:nvSpPr>
          <p:spPr bwMode="auto">
            <a:xfrm>
              <a:off x="2790" y="1439"/>
              <a:ext cx="0" cy="96"/>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405" name="Line 61"/>
            <p:cNvSpPr>
              <a:spLocks noChangeShapeType="1"/>
            </p:cNvSpPr>
            <p:nvPr/>
          </p:nvSpPr>
          <p:spPr bwMode="auto">
            <a:xfrm>
              <a:off x="2790" y="1535"/>
              <a:ext cx="31"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406" name="Line 62"/>
            <p:cNvSpPr>
              <a:spLocks noChangeShapeType="1"/>
            </p:cNvSpPr>
            <p:nvPr/>
          </p:nvSpPr>
          <p:spPr bwMode="auto">
            <a:xfrm flipV="1">
              <a:off x="2826" y="1439"/>
              <a:ext cx="0" cy="96"/>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407" name="Line 63"/>
            <p:cNvSpPr>
              <a:spLocks noChangeShapeType="1"/>
            </p:cNvSpPr>
            <p:nvPr/>
          </p:nvSpPr>
          <p:spPr bwMode="auto">
            <a:xfrm>
              <a:off x="2826" y="1439"/>
              <a:ext cx="156"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14374" name="Oval 64"/>
          <p:cNvSpPr>
            <a:spLocks noChangeArrowheads="1"/>
          </p:cNvSpPr>
          <p:nvPr/>
        </p:nvSpPr>
        <p:spPr bwMode="auto">
          <a:xfrm>
            <a:off x="3186113" y="3694113"/>
            <a:ext cx="134937" cy="106362"/>
          </a:xfrm>
          <a:prstGeom prst="ellipse">
            <a:avLst/>
          </a:prstGeom>
          <a:solidFill>
            <a:srgbClr val="FFFFCC"/>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4375" name="AutoShape 65"/>
          <p:cNvSpPr>
            <a:spLocks noChangeArrowheads="1"/>
          </p:cNvSpPr>
          <p:nvPr/>
        </p:nvSpPr>
        <p:spPr bwMode="auto">
          <a:xfrm rot="16200000" flipH="1">
            <a:off x="2790032" y="3559969"/>
            <a:ext cx="361950" cy="376237"/>
          </a:xfrm>
          <a:prstGeom prst="triangle">
            <a:avLst>
              <a:gd name="adj" fmla="val 50792"/>
            </a:avLst>
          </a:prstGeom>
          <a:solidFill>
            <a:srgbClr val="FFFFCC"/>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4376" name="Line 66"/>
          <p:cNvSpPr>
            <a:spLocks noChangeShapeType="1"/>
          </p:cNvSpPr>
          <p:nvPr/>
        </p:nvSpPr>
        <p:spPr bwMode="auto">
          <a:xfrm>
            <a:off x="3333750" y="3748088"/>
            <a:ext cx="725488" cy="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77" name="Line 67"/>
          <p:cNvSpPr>
            <a:spLocks noChangeShapeType="1"/>
          </p:cNvSpPr>
          <p:nvPr/>
        </p:nvSpPr>
        <p:spPr bwMode="auto">
          <a:xfrm>
            <a:off x="1803400" y="2725738"/>
            <a:ext cx="885825" cy="0"/>
          </a:xfrm>
          <a:prstGeom prst="line">
            <a:avLst/>
          </a:prstGeom>
          <a:noFill/>
          <a:ln w="25399">
            <a:solidFill>
              <a:srgbClr val="868686"/>
            </a:solidFill>
            <a:round/>
            <a:headEnd type="stealth" w="med" len="med"/>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78" name="Line 68"/>
          <p:cNvSpPr>
            <a:spLocks noChangeShapeType="1"/>
          </p:cNvSpPr>
          <p:nvPr/>
        </p:nvSpPr>
        <p:spPr bwMode="auto">
          <a:xfrm>
            <a:off x="2689225" y="2725738"/>
            <a:ext cx="0" cy="102235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79" name="Line 69"/>
          <p:cNvSpPr>
            <a:spLocks noChangeShapeType="1"/>
          </p:cNvSpPr>
          <p:nvPr/>
        </p:nvSpPr>
        <p:spPr bwMode="auto">
          <a:xfrm>
            <a:off x="2689225" y="3748088"/>
            <a:ext cx="80963" cy="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80" name="Rectangle 70"/>
          <p:cNvSpPr>
            <a:spLocks noChangeArrowheads="1"/>
          </p:cNvSpPr>
          <p:nvPr/>
        </p:nvSpPr>
        <p:spPr bwMode="auto">
          <a:xfrm>
            <a:off x="1803400" y="2727325"/>
            <a:ext cx="798295"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Abort</a:t>
            </a:r>
          </a:p>
        </p:txBody>
      </p:sp>
      <p:sp>
        <p:nvSpPr>
          <p:cNvPr id="14381" name="Line 71"/>
          <p:cNvSpPr>
            <a:spLocks noChangeShapeType="1"/>
          </p:cNvSpPr>
          <p:nvPr/>
        </p:nvSpPr>
        <p:spPr bwMode="auto">
          <a:xfrm>
            <a:off x="4702175" y="2598738"/>
            <a:ext cx="0" cy="765175"/>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82" name="Line 72"/>
          <p:cNvSpPr>
            <a:spLocks noChangeShapeType="1"/>
          </p:cNvSpPr>
          <p:nvPr/>
        </p:nvSpPr>
        <p:spPr bwMode="auto">
          <a:xfrm flipH="1">
            <a:off x="4219575" y="3363913"/>
            <a:ext cx="482600" cy="0"/>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83" name="Rectangle 73"/>
          <p:cNvSpPr>
            <a:spLocks noChangeArrowheads="1"/>
          </p:cNvSpPr>
          <p:nvPr/>
        </p:nvSpPr>
        <p:spPr bwMode="auto">
          <a:xfrm>
            <a:off x="3717925" y="1662370"/>
            <a:ext cx="1542089"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dirty="0">
                <a:latin typeface="Arial" panose="020B0604020202020204" pitchFamily="34" charset="0"/>
                <a:cs typeface="Arial" panose="020B0604020202020204" pitchFamily="34" charset="0"/>
              </a:rPr>
              <a:t>Beam crossing</a:t>
            </a:r>
          </a:p>
        </p:txBody>
      </p:sp>
      <p:sp>
        <p:nvSpPr>
          <p:cNvPr id="14384" name="Line 74"/>
          <p:cNvSpPr>
            <a:spLocks noChangeShapeType="1"/>
          </p:cNvSpPr>
          <p:nvPr/>
        </p:nvSpPr>
        <p:spPr bwMode="auto">
          <a:xfrm>
            <a:off x="5668963" y="1958975"/>
            <a:ext cx="0" cy="574675"/>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85" name="Line 75"/>
          <p:cNvSpPr>
            <a:spLocks noChangeShapeType="1"/>
          </p:cNvSpPr>
          <p:nvPr/>
        </p:nvSpPr>
        <p:spPr bwMode="auto">
          <a:xfrm flipH="1">
            <a:off x="5427663" y="2533650"/>
            <a:ext cx="241300" cy="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86" name="Line 76"/>
          <p:cNvSpPr>
            <a:spLocks noChangeShapeType="1"/>
          </p:cNvSpPr>
          <p:nvPr/>
        </p:nvSpPr>
        <p:spPr bwMode="auto">
          <a:xfrm>
            <a:off x="998538" y="4130675"/>
            <a:ext cx="804862"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87" name="Line 77"/>
          <p:cNvSpPr>
            <a:spLocks noChangeShapeType="1"/>
          </p:cNvSpPr>
          <p:nvPr/>
        </p:nvSpPr>
        <p:spPr bwMode="auto">
          <a:xfrm>
            <a:off x="1803400" y="4322763"/>
            <a:ext cx="1933575" cy="0"/>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88" name="Rectangle 78"/>
          <p:cNvSpPr>
            <a:spLocks noChangeArrowheads="1"/>
          </p:cNvSpPr>
          <p:nvPr/>
        </p:nvSpPr>
        <p:spPr bwMode="auto">
          <a:xfrm>
            <a:off x="1947863" y="4027488"/>
            <a:ext cx="601127"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Full</a:t>
            </a:r>
          </a:p>
        </p:txBody>
      </p:sp>
      <p:sp>
        <p:nvSpPr>
          <p:cNvPr id="14389" name="Rectangle 79"/>
          <p:cNvSpPr>
            <a:spLocks noChangeArrowheads="1"/>
          </p:cNvSpPr>
          <p:nvPr/>
        </p:nvSpPr>
        <p:spPr bwMode="auto">
          <a:xfrm>
            <a:off x="3749675" y="4268788"/>
            <a:ext cx="457200" cy="490537"/>
          </a:xfrm>
          <a:prstGeom prst="rect">
            <a:avLst/>
          </a:prstGeom>
          <a:solidFill>
            <a:srgbClr val="FFFFCC"/>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4390" name="Line 80"/>
          <p:cNvSpPr>
            <a:spLocks noChangeShapeType="1"/>
          </p:cNvSpPr>
          <p:nvPr/>
        </p:nvSpPr>
        <p:spPr bwMode="auto">
          <a:xfrm>
            <a:off x="4219575" y="4641850"/>
            <a:ext cx="2174875" cy="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91" name="Line 81"/>
          <p:cNvSpPr>
            <a:spLocks noChangeShapeType="1"/>
          </p:cNvSpPr>
          <p:nvPr/>
        </p:nvSpPr>
        <p:spPr bwMode="auto">
          <a:xfrm flipV="1">
            <a:off x="6394450" y="2662238"/>
            <a:ext cx="0" cy="1979612"/>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92" name="Line 82"/>
          <p:cNvSpPr>
            <a:spLocks noChangeShapeType="1"/>
          </p:cNvSpPr>
          <p:nvPr/>
        </p:nvSpPr>
        <p:spPr bwMode="auto">
          <a:xfrm>
            <a:off x="5427663" y="2662238"/>
            <a:ext cx="966787" cy="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93" name="Line 83"/>
          <p:cNvSpPr>
            <a:spLocks noChangeShapeType="1"/>
          </p:cNvSpPr>
          <p:nvPr/>
        </p:nvSpPr>
        <p:spPr bwMode="auto">
          <a:xfrm>
            <a:off x="4059238" y="2214563"/>
            <a:ext cx="0" cy="893762"/>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94" name="Rectangle 84"/>
          <p:cNvSpPr>
            <a:spLocks noChangeArrowheads="1"/>
          </p:cNvSpPr>
          <p:nvPr/>
        </p:nvSpPr>
        <p:spPr bwMode="auto">
          <a:xfrm>
            <a:off x="3200400" y="5638800"/>
            <a:ext cx="5638800" cy="685800"/>
          </a:xfrm>
          <a:prstGeom prst="rect">
            <a:avLst/>
          </a:prstGeom>
          <a:solidFill>
            <a:srgbClr val="EAEAEA"/>
          </a:solidFill>
          <a:ln w="9525">
            <a:solidFill>
              <a:schemeClr val="tx1"/>
            </a:solidFill>
            <a:miter lim="800000"/>
            <a:headEnd/>
            <a:tailEnd/>
          </a:ln>
        </p:spPr>
        <p:txBody>
          <a:bodyPr lIns="92075" tIns="46038" rIns="92075" bIns="46038"/>
          <a:lstStyle/>
          <a:p>
            <a:pPr marL="342900" indent="-342900" algn="l">
              <a:spcBef>
                <a:spcPct val="20000"/>
              </a:spcBef>
              <a:buClr>
                <a:srgbClr val="0000FF"/>
              </a:buClr>
              <a:buFont typeface="Arial Unicode MS" pitchFamily="34" charset="-128"/>
              <a:buChar char="❚"/>
            </a:pPr>
            <a:r>
              <a:rPr lang="en-US" sz="2000">
                <a:latin typeface="Arial" panose="020B0604020202020204" pitchFamily="34" charset="0"/>
                <a:cs typeface="Arial" panose="020B0604020202020204" pitchFamily="34" charset="0"/>
              </a:rPr>
              <a:t>We know when a collision happens                   the TRIGGER is used to “reject” the data</a:t>
            </a:r>
            <a:endParaRPr lang="en-US" sz="3200" b="1">
              <a:latin typeface="Arial" panose="020B0604020202020204" pitchFamily="34" charset="0"/>
              <a:cs typeface="Arial" panose="020B060402020202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Slide Number Placeholder 2"/>
          <p:cNvSpPr>
            <a:spLocks noGrp="1"/>
          </p:cNvSpPr>
          <p:nvPr>
            <p:ph type="sldNum" sz="quarter" idx="10"/>
          </p:nvPr>
        </p:nvSpPr>
        <p:spPr/>
        <p:txBody>
          <a:bodyPr/>
          <a:lstStyle/>
          <a:p>
            <a:pPr>
              <a:defRPr/>
            </a:pPr>
            <a:fld id="{FDD98BBD-699E-45C4-9A85-A62677082D93}" type="slidenum">
              <a:rPr lang="en-US"/>
              <a:pPr>
                <a:defRPr/>
              </a:pPr>
              <a:t>14</a:t>
            </a:fld>
            <a:endParaRPr lang="en-US" sz="2000" b="1"/>
          </a:p>
        </p:txBody>
      </p:sp>
      <p:sp>
        <p:nvSpPr>
          <p:cNvPr id="15363" name="Rectangle 2"/>
          <p:cNvSpPr>
            <a:spLocks noGrp="1" noChangeArrowheads="1"/>
          </p:cNvSpPr>
          <p:nvPr>
            <p:ph type="title"/>
          </p:nvPr>
        </p:nvSpPr>
        <p:spPr>
          <a:noFill/>
        </p:spPr>
        <p:txBody>
          <a:bodyPr lIns="92075" tIns="46038" rIns="92075" bIns="46038"/>
          <a:lstStyle/>
          <a:p>
            <a:r>
              <a:rPr lang="en-US"/>
              <a:t>LHC timing</a:t>
            </a:r>
          </a:p>
        </p:txBody>
      </p:sp>
      <p:grpSp>
        <p:nvGrpSpPr>
          <p:cNvPr id="15364" name="Group 3"/>
          <p:cNvGrpSpPr>
            <a:grpSpLocks/>
          </p:cNvGrpSpPr>
          <p:nvPr/>
        </p:nvGrpSpPr>
        <p:grpSpPr bwMode="auto">
          <a:xfrm>
            <a:off x="381000" y="1066800"/>
            <a:ext cx="5934075" cy="3441700"/>
            <a:chOff x="86" y="1424"/>
            <a:chExt cx="3738" cy="2168"/>
          </a:xfrm>
        </p:grpSpPr>
        <p:sp>
          <p:nvSpPr>
            <p:cNvPr id="15366" name="Line 4"/>
            <p:cNvSpPr>
              <a:spLocks noChangeShapeType="1"/>
            </p:cNvSpPr>
            <p:nvPr/>
          </p:nvSpPr>
          <p:spPr bwMode="auto">
            <a:xfrm>
              <a:off x="768" y="2592"/>
              <a:ext cx="528" cy="0"/>
            </a:xfrm>
            <a:prstGeom prst="line">
              <a:avLst/>
            </a:prstGeom>
            <a:noFill/>
            <a:ln w="12699">
              <a:solidFill>
                <a:schemeClr val="tx1"/>
              </a:solidFill>
              <a:round/>
              <a:headEnd type="stealth" w="med" len="med"/>
              <a:tailEnd type="stealth" w="med" len="med"/>
            </a:ln>
            <a:extLst>
              <a:ext uri="{909E8E84-426E-40dd-AFC4-6F175D3DCCD1}">
                <a14:hiddenFill xmlns:a14="http://schemas.microsoft.com/office/drawing/2010/main">
                  <a:noFill/>
                </a14:hiddenFill>
              </a:ext>
            </a:extLst>
          </p:spPr>
          <p:txBody>
            <a:bodyPr wrap="none" anchor="ctr"/>
            <a:lstStyle/>
            <a:p>
              <a:endParaRPr lang="en-GB"/>
            </a:p>
          </p:txBody>
        </p:sp>
        <p:sp>
          <p:nvSpPr>
            <p:cNvPr id="15367" name="Rectangle 5"/>
            <p:cNvSpPr>
              <a:spLocks noChangeArrowheads="1"/>
            </p:cNvSpPr>
            <p:nvPr/>
          </p:nvSpPr>
          <p:spPr bwMode="auto">
            <a:xfrm>
              <a:off x="854" y="2495"/>
              <a:ext cx="342" cy="2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a:latin typeface="Symbol" pitchFamily="18" charset="2"/>
                </a:rPr>
                <a:t>» m</a:t>
              </a:r>
              <a:r>
                <a:rPr kumimoji="0" lang="en-US" sz="1600">
                  <a:latin typeface="Times New Roman" pitchFamily="18" charset="0"/>
                </a:rPr>
                <a:t>s</a:t>
              </a:r>
            </a:p>
          </p:txBody>
        </p:sp>
        <p:sp>
          <p:nvSpPr>
            <p:cNvPr id="15368" name="Rectangle 6"/>
            <p:cNvSpPr>
              <a:spLocks noChangeArrowheads="1"/>
            </p:cNvSpPr>
            <p:nvPr/>
          </p:nvSpPr>
          <p:spPr bwMode="auto">
            <a:xfrm>
              <a:off x="968" y="2360"/>
              <a:ext cx="512" cy="176"/>
            </a:xfrm>
            <a:prstGeom prst="rect">
              <a:avLst/>
            </a:prstGeom>
            <a:solidFill>
              <a:srgbClr val="CCFF66"/>
            </a:solidFill>
            <a:ln w="25399">
              <a:solidFill>
                <a:schemeClr val="tx1"/>
              </a:solidFill>
              <a:miter lim="800000"/>
              <a:headEnd/>
              <a:tailEnd/>
            </a:ln>
          </p:spPr>
          <p:txBody>
            <a:bodyPr wrap="none" anchor="ctr"/>
            <a:lstStyle/>
            <a:p>
              <a:endParaRPr lang="en-US"/>
            </a:p>
          </p:txBody>
        </p:sp>
        <p:sp>
          <p:nvSpPr>
            <p:cNvPr id="15369" name="Rectangle 7"/>
            <p:cNvSpPr>
              <a:spLocks noChangeArrowheads="1"/>
            </p:cNvSpPr>
            <p:nvPr/>
          </p:nvSpPr>
          <p:spPr bwMode="auto">
            <a:xfrm>
              <a:off x="872" y="2312"/>
              <a:ext cx="512" cy="176"/>
            </a:xfrm>
            <a:prstGeom prst="rect">
              <a:avLst/>
            </a:prstGeom>
            <a:solidFill>
              <a:srgbClr val="CCFF66"/>
            </a:solidFill>
            <a:ln w="25399">
              <a:solidFill>
                <a:schemeClr val="tx1"/>
              </a:solidFill>
              <a:miter lim="800000"/>
              <a:headEnd/>
              <a:tailEnd/>
            </a:ln>
          </p:spPr>
          <p:txBody>
            <a:bodyPr wrap="none" anchor="ctr"/>
            <a:lstStyle/>
            <a:p>
              <a:endParaRPr lang="en-US"/>
            </a:p>
          </p:txBody>
        </p:sp>
        <p:sp>
          <p:nvSpPr>
            <p:cNvPr id="15370" name="Line 8"/>
            <p:cNvSpPr>
              <a:spLocks noChangeShapeType="1"/>
            </p:cNvSpPr>
            <p:nvPr/>
          </p:nvSpPr>
          <p:spPr bwMode="auto">
            <a:xfrm>
              <a:off x="576" y="1776"/>
              <a:ext cx="3120"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371" name="Rectangle 9"/>
            <p:cNvSpPr>
              <a:spLocks noChangeArrowheads="1"/>
            </p:cNvSpPr>
            <p:nvPr/>
          </p:nvSpPr>
          <p:spPr bwMode="auto">
            <a:xfrm>
              <a:off x="518" y="1424"/>
              <a:ext cx="330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dirty="0">
                  <a:latin typeface="Arial" panose="020B0604020202020204" pitchFamily="34" charset="0"/>
                  <a:cs typeface="Arial" panose="020B0604020202020204" pitchFamily="34" charset="0"/>
                </a:rPr>
                <a:t>p </a:t>
              </a:r>
              <a:r>
                <a:rPr kumimoji="0" lang="en-US" sz="1800" dirty="0" err="1">
                  <a:latin typeface="Arial" panose="020B0604020202020204" pitchFamily="34" charset="0"/>
                  <a:cs typeface="Arial" panose="020B0604020202020204" pitchFamily="34" charset="0"/>
                </a:rPr>
                <a:t>p</a:t>
              </a:r>
              <a:r>
                <a:rPr kumimoji="0" lang="en-US" sz="1800" dirty="0">
                  <a:latin typeface="Arial" panose="020B0604020202020204" pitchFamily="34" charset="0"/>
                  <a:cs typeface="Arial" panose="020B0604020202020204" pitchFamily="34" charset="0"/>
                </a:rPr>
                <a:t> crossing rate 40 MHz (L=10</a:t>
              </a:r>
              <a:r>
                <a:rPr kumimoji="0" lang="en-US" sz="1800" baseline="30000" dirty="0">
                  <a:latin typeface="Arial" panose="020B0604020202020204" pitchFamily="34" charset="0"/>
                  <a:cs typeface="Arial" panose="020B0604020202020204" pitchFamily="34" charset="0"/>
                </a:rPr>
                <a:t>33</a:t>
              </a:r>
              <a:r>
                <a:rPr kumimoji="0" lang="en-US" sz="1800" dirty="0">
                  <a:latin typeface="Arial" panose="020B0604020202020204" pitchFamily="34" charset="0"/>
                  <a:cs typeface="Arial" panose="020B0604020202020204" pitchFamily="34" charset="0"/>
                </a:rPr>
                <a:t>- 4×10</a:t>
              </a:r>
              <a:r>
                <a:rPr kumimoji="0" lang="en-US" sz="1800" baseline="30000" dirty="0">
                  <a:latin typeface="Arial" panose="020B0604020202020204" pitchFamily="34" charset="0"/>
                  <a:cs typeface="Arial" panose="020B0604020202020204" pitchFamily="34" charset="0"/>
                </a:rPr>
                <a:t>34</a:t>
              </a:r>
              <a:r>
                <a:rPr kumimoji="0" lang="en-US" sz="1800" dirty="0">
                  <a:latin typeface="Arial" panose="020B0604020202020204" pitchFamily="34" charset="0"/>
                  <a:cs typeface="Arial" panose="020B0604020202020204" pitchFamily="34" charset="0"/>
                </a:rPr>
                <a:t>cm</a:t>
              </a:r>
              <a:r>
                <a:rPr kumimoji="0" lang="en-US" sz="1800" baseline="30000" dirty="0">
                  <a:latin typeface="Arial" panose="020B0604020202020204" pitchFamily="34" charset="0"/>
                  <a:cs typeface="Arial" panose="020B0604020202020204" pitchFamily="34" charset="0"/>
                </a:rPr>
                <a:t>-2</a:t>
              </a:r>
              <a:r>
                <a:rPr kumimoji="0" lang="en-US" sz="1800" dirty="0">
                  <a:latin typeface="Arial" panose="020B0604020202020204" pitchFamily="34" charset="0"/>
                  <a:cs typeface="Arial" panose="020B0604020202020204" pitchFamily="34" charset="0"/>
                </a:rPr>
                <a:t> s</a:t>
              </a:r>
              <a:r>
                <a:rPr kumimoji="0" lang="en-US" sz="1800" baseline="30000" dirty="0">
                  <a:latin typeface="Arial" panose="020B0604020202020204" pitchFamily="34" charset="0"/>
                  <a:cs typeface="Arial" panose="020B0604020202020204" pitchFamily="34" charset="0"/>
                </a:rPr>
                <a:t>-1</a:t>
              </a:r>
              <a:r>
                <a:rPr kumimoji="0" lang="en-US" sz="1800" dirty="0">
                  <a:latin typeface="Arial" panose="020B0604020202020204" pitchFamily="34" charset="0"/>
                  <a:cs typeface="Arial" panose="020B0604020202020204" pitchFamily="34" charset="0"/>
                </a:rPr>
                <a:t>)</a:t>
              </a:r>
            </a:p>
          </p:txBody>
        </p:sp>
        <p:sp>
          <p:nvSpPr>
            <p:cNvPr id="15372" name="Rectangle 10"/>
            <p:cNvSpPr>
              <a:spLocks noChangeArrowheads="1"/>
            </p:cNvSpPr>
            <p:nvPr/>
          </p:nvSpPr>
          <p:spPr bwMode="auto">
            <a:xfrm>
              <a:off x="662" y="1967"/>
              <a:ext cx="390" cy="2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dirty="0">
                  <a:latin typeface="Times New Roman" pitchFamily="18" charset="0"/>
                </a:rPr>
                <a:t>25 ns</a:t>
              </a:r>
            </a:p>
          </p:txBody>
        </p:sp>
        <p:grpSp>
          <p:nvGrpSpPr>
            <p:cNvPr id="15373" name="Group 11"/>
            <p:cNvGrpSpPr>
              <a:grpSpLocks/>
            </p:cNvGrpSpPr>
            <p:nvPr/>
          </p:nvGrpSpPr>
          <p:grpSpPr bwMode="auto">
            <a:xfrm>
              <a:off x="720" y="1776"/>
              <a:ext cx="17" cy="192"/>
              <a:chOff x="720" y="1776"/>
              <a:chExt cx="17" cy="192"/>
            </a:xfrm>
          </p:grpSpPr>
          <p:sp>
            <p:nvSpPr>
              <p:cNvPr id="15512" name="Line 12"/>
              <p:cNvSpPr>
                <a:spLocks noChangeShapeType="1"/>
              </p:cNvSpPr>
              <p:nvPr/>
            </p:nvSpPr>
            <p:spPr bwMode="auto">
              <a:xfrm>
                <a:off x="720"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513" name="Line 13"/>
              <p:cNvSpPr>
                <a:spLocks noChangeShapeType="1"/>
              </p:cNvSpPr>
              <p:nvPr/>
            </p:nvSpPr>
            <p:spPr bwMode="auto">
              <a:xfrm>
                <a:off x="720"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514" name="Line 14"/>
              <p:cNvSpPr>
                <a:spLocks noChangeShapeType="1"/>
              </p:cNvSpPr>
              <p:nvPr/>
            </p:nvSpPr>
            <p:spPr bwMode="auto">
              <a:xfrm flipV="1">
                <a:off x="737"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74" name="Group 15"/>
            <p:cNvGrpSpPr>
              <a:grpSpLocks/>
            </p:cNvGrpSpPr>
            <p:nvPr/>
          </p:nvGrpSpPr>
          <p:grpSpPr bwMode="auto">
            <a:xfrm>
              <a:off x="816" y="1776"/>
              <a:ext cx="17" cy="192"/>
              <a:chOff x="816" y="1776"/>
              <a:chExt cx="17" cy="192"/>
            </a:xfrm>
          </p:grpSpPr>
          <p:sp>
            <p:nvSpPr>
              <p:cNvPr id="15509" name="Line 16"/>
              <p:cNvSpPr>
                <a:spLocks noChangeShapeType="1"/>
              </p:cNvSpPr>
              <p:nvPr/>
            </p:nvSpPr>
            <p:spPr bwMode="auto">
              <a:xfrm>
                <a:off x="816"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510" name="Line 17"/>
              <p:cNvSpPr>
                <a:spLocks noChangeShapeType="1"/>
              </p:cNvSpPr>
              <p:nvPr/>
            </p:nvSpPr>
            <p:spPr bwMode="auto">
              <a:xfrm>
                <a:off x="816"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511" name="Line 18"/>
              <p:cNvSpPr>
                <a:spLocks noChangeShapeType="1"/>
              </p:cNvSpPr>
              <p:nvPr/>
            </p:nvSpPr>
            <p:spPr bwMode="auto">
              <a:xfrm flipV="1">
                <a:off x="833"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75" name="Group 19"/>
            <p:cNvGrpSpPr>
              <a:grpSpLocks/>
            </p:cNvGrpSpPr>
            <p:nvPr/>
          </p:nvGrpSpPr>
          <p:grpSpPr bwMode="auto">
            <a:xfrm>
              <a:off x="912" y="1776"/>
              <a:ext cx="17" cy="192"/>
              <a:chOff x="912" y="1776"/>
              <a:chExt cx="17" cy="192"/>
            </a:xfrm>
          </p:grpSpPr>
          <p:sp>
            <p:nvSpPr>
              <p:cNvPr id="15506" name="Line 20"/>
              <p:cNvSpPr>
                <a:spLocks noChangeShapeType="1"/>
              </p:cNvSpPr>
              <p:nvPr/>
            </p:nvSpPr>
            <p:spPr bwMode="auto">
              <a:xfrm>
                <a:off x="912"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507" name="Line 21"/>
              <p:cNvSpPr>
                <a:spLocks noChangeShapeType="1"/>
              </p:cNvSpPr>
              <p:nvPr/>
            </p:nvSpPr>
            <p:spPr bwMode="auto">
              <a:xfrm>
                <a:off x="912"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508" name="Line 22"/>
              <p:cNvSpPr>
                <a:spLocks noChangeShapeType="1"/>
              </p:cNvSpPr>
              <p:nvPr/>
            </p:nvSpPr>
            <p:spPr bwMode="auto">
              <a:xfrm flipV="1">
                <a:off x="929"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76" name="Group 23"/>
            <p:cNvGrpSpPr>
              <a:grpSpLocks/>
            </p:cNvGrpSpPr>
            <p:nvPr/>
          </p:nvGrpSpPr>
          <p:grpSpPr bwMode="auto">
            <a:xfrm>
              <a:off x="1008" y="1776"/>
              <a:ext cx="17" cy="192"/>
              <a:chOff x="1008" y="1776"/>
              <a:chExt cx="17" cy="192"/>
            </a:xfrm>
          </p:grpSpPr>
          <p:sp>
            <p:nvSpPr>
              <p:cNvPr id="15503" name="Line 24"/>
              <p:cNvSpPr>
                <a:spLocks noChangeShapeType="1"/>
              </p:cNvSpPr>
              <p:nvPr/>
            </p:nvSpPr>
            <p:spPr bwMode="auto">
              <a:xfrm>
                <a:off x="1008"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504" name="Line 25"/>
              <p:cNvSpPr>
                <a:spLocks noChangeShapeType="1"/>
              </p:cNvSpPr>
              <p:nvPr/>
            </p:nvSpPr>
            <p:spPr bwMode="auto">
              <a:xfrm>
                <a:off x="1008"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505" name="Line 26"/>
              <p:cNvSpPr>
                <a:spLocks noChangeShapeType="1"/>
              </p:cNvSpPr>
              <p:nvPr/>
            </p:nvSpPr>
            <p:spPr bwMode="auto">
              <a:xfrm flipV="1">
                <a:off x="1025"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77" name="Group 27"/>
            <p:cNvGrpSpPr>
              <a:grpSpLocks/>
            </p:cNvGrpSpPr>
            <p:nvPr/>
          </p:nvGrpSpPr>
          <p:grpSpPr bwMode="auto">
            <a:xfrm>
              <a:off x="1104" y="1776"/>
              <a:ext cx="17" cy="192"/>
              <a:chOff x="1104" y="1776"/>
              <a:chExt cx="17" cy="192"/>
            </a:xfrm>
          </p:grpSpPr>
          <p:sp>
            <p:nvSpPr>
              <p:cNvPr id="15500" name="Line 28"/>
              <p:cNvSpPr>
                <a:spLocks noChangeShapeType="1"/>
              </p:cNvSpPr>
              <p:nvPr/>
            </p:nvSpPr>
            <p:spPr bwMode="auto">
              <a:xfrm>
                <a:off x="1104"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501" name="Line 29"/>
              <p:cNvSpPr>
                <a:spLocks noChangeShapeType="1"/>
              </p:cNvSpPr>
              <p:nvPr/>
            </p:nvSpPr>
            <p:spPr bwMode="auto">
              <a:xfrm>
                <a:off x="1104"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502" name="Line 30"/>
              <p:cNvSpPr>
                <a:spLocks noChangeShapeType="1"/>
              </p:cNvSpPr>
              <p:nvPr/>
            </p:nvSpPr>
            <p:spPr bwMode="auto">
              <a:xfrm flipV="1">
                <a:off x="1121"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78" name="Group 31"/>
            <p:cNvGrpSpPr>
              <a:grpSpLocks/>
            </p:cNvGrpSpPr>
            <p:nvPr/>
          </p:nvGrpSpPr>
          <p:grpSpPr bwMode="auto">
            <a:xfrm>
              <a:off x="1200" y="1776"/>
              <a:ext cx="17" cy="192"/>
              <a:chOff x="1200" y="1776"/>
              <a:chExt cx="17" cy="192"/>
            </a:xfrm>
          </p:grpSpPr>
          <p:sp>
            <p:nvSpPr>
              <p:cNvPr id="15497" name="Line 32"/>
              <p:cNvSpPr>
                <a:spLocks noChangeShapeType="1"/>
              </p:cNvSpPr>
              <p:nvPr/>
            </p:nvSpPr>
            <p:spPr bwMode="auto">
              <a:xfrm>
                <a:off x="1200"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98" name="Line 33"/>
              <p:cNvSpPr>
                <a:spLocks noChangeShapeType="1"/>
              </p:cNvSpPr>
              <p:nvPr/>
            </p:nvSpPr>
            <p:spPr bwMode="auto">
              <a:xfrm>
                <a:off x="1200"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99" name="Line 34"/>
              <p:cNvSpPr>
                <a:spLocks noChangeShapeType="1"/>
              </p:cNvSpPr>
              <p:nvPr/>
            </p:nvSpPr>
            <p:spPr bwMode="auto">
              <a:xfrm flipV="1">
                <a:off x="1217"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15379" name="Line 35"/>
            <p:cNvSpPr>
              <a:spLocks noChangeShapeType="1"/>
            </p:cNvSpPr>
            <p:nvPr/>
          </p:nvSpPr>
          <p:spPr bwMode="auto">
            <a:xfrm>
              <a:off x="576" y="2256"/>
              <a:ext cx="3120"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380" name="Rectangle 36"/>
            <p:cNvSpPr>
              <a:spLocks noChangeArrowheads="1"/>
            </p:cNvSpPr>
            <p:nvPr/>
          </p:nvSpPr>
          <p:spPr bwMode="auto">
            <a:xfrm>
              <a:off x="776" y="2264"/>
              <a:ext cx="512" cy="176"/>
            </a:xfrm>
            <a:prstGeom prst="rect">
              <a:avLst/>
            </a:prstGeom>
            <a:solidFill>
              <a:srgbClr val="CCFF66"/>
            </a:solidFill>
            <a:ln w="25399">
              <a:solidFill>
                <a:schemeClr val="tx1"/>
              </a:solidFill>
              <a:miter lim="800000"/>
              <a:headEnd/>
              <a:tailEnd/>
            </a:ln>
          </p:spPr>
          <p:txBody>
            <a:bodyPr wrap="none" anchor="ctr"/>
            <a:lstStyle/>
            <a:p>
              <a:endParaRPr lang="en-US"/>
            </a:p>
          </p:txBody>
        </p:sp>
        <p:sp>
          <p:nvSpPr>
            <p:cNvPr id="15381" name="Rectangle 37"/>
            <p:cNvSpPr>
              <a:spLocks noChangeArrowheads="1"/>
            </p:cNvSpPr>
            <p:nvPr/>
          </p:nvSpPr>
          <p:spPr bwMode="auto">
            <a:xfrm>
              <a:off x="758" y="2255"/>
              <a:ext cx="50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a:latin typeface="Times New Roman" pitchFamily="18" charset="0"/>
                </a:rPr>
                <a:t>Level 1</a:t>
              </a:r>
            </a:p>
          </p:txBody>
        </p:sp>
        <p:grpSp>
          <p:nvGrpSpPr>
            <p:cNvPr id="15382" name="Group 38"/>
            <p:cNvGrpSpPr>
              <a:grpSpLocks/>
            </p:cNvGrpSpPr>
            <p:nvPr/>
          </p:nvGrpSpPr>
          <p:grpSpPr bwMode="auto">
            <a:xfrm>
              <a:off x="1296" y="1776"/>
              <a:ext cx="17" cy="192"/>
              <a:chOff x="1296" y="1776"/>
              <a:chExt cx="17" cy="192"/>
            </a:xfrm>
          </p:grpSpPr>
          <p:sp>
            <p:nvSpPr>
              <p:cNvPr id="15494" name="Line 39"/>
              <p:cNvSpPr>
                <a:spLocks noChangeShapeType="1"/>
              </p:cNvSpPr>
              <p:nvPr/>
            </p:nvSpPr>
            <p:spPr bwMode="auto">
              <a:xfrm>
                <a:off x="1296"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95" name="Line 40"/>
              <p:cNvSpPr>
                <a:spLocks noChangeShapeType="1"/>
              </p:cNvSpPr>
              <p:nvPr/>
            </p:nvSpPr>
            <p:spPr bwMode="auto">
              <a:xfrm>
                <a:off x="1296"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96" name="Line 41"/>
              <p:cNvSpPr>
                <a:spLocks noChangeShapeType="1"/>
              </p:cNvSpPr>
              <p:nvPr/>
            </p:nvSpPr>
            <p:spPr bwMode="auto">
              <a:xfrm flipV="1">
                <a:off x="1313"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83" name="Group 42"/>
            <p:cNvGrpSpPr>
              <a:grpSpLocks/>
            </p:cNvGrpSpPr>
            <p:nvPr/>
          </p:nvGrpSpPr>
          <p:grpSpPr bwMode="auto">
            <a:xfrm>
              <a:off x="1392" y="1776"/>
              <a:ext cx="17" cy="192"/>
              <a:chOff x="1392" y="1776"/>
              <a:chExt cx="17" cy="192"/>
            </a:xfrm>
          </p:grpSpPr>
          <p:sp>
            <p:nvSpPr>
              <p:cNvPr id="15491" name="Line 43"/>
              <p:cNvSpPr>
                <a:spLocks noChangeShapeType="1"/>
              </p:cNvSpPr>
              <p:nvPr/>
            </p:nvSpPr>
            <p:spPr bwMode="auto">
              <a:xfrm>
                <a:off x="1392"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92" name="Line 44"/>
              <p:cNvSpPr>
                <a:spLocks noChangeShapeType="1"/>
              </p:cNvSpPr>
              <p:nvPr/>
            </p:nvSpPr>
            <p:spPr bwMode="auto">
              <a:xfrm>
                <a:off x="1392"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93" name="Line 45"/>
              <p:cNvSpPr>
                <a:spLocks noChangeShapeType="1"/>
              </p:cNvSpPr>
              <p:nvPr/>
            </p:nvSpPr>
            <p:spPr bwMode="auto">
              <a:xfrm flipV="1">
                <a:off x="1409"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84" name="Group 46"/>
            <p:cNvGrpSpPr>
              <a:grpSpLocks/>
            </p:cNvGrpSpPr>
            <p:nvPr/>
          </p:nvGrpSpPr>
          <p:grpSpPr bwMode="auto">
            <a:xfrm>
              <a:off x="1488" y="1776"/>
              <a:ext cx="17" cy="192"/>
              <a:chOff x="1488" y="1776"/>
              <a:chExt cx="17" cy="192"/>
            </a:xfrm>
          </p:grpSpPr>
          <p:sp>
            <p:nvSpPr>
              <p:cNvPr id="15488" name="Line 47"/>
              <p:cNvSpPr>
                <a:spLocks noChangeShapeType="1"/>
              </p:cNvSpPr>
              <p:nvPr/>
            </p:nvSpPr>
            <p:spPr bwMode="auto">
              <a:xfrm>
                <a:off x="1488"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89" name="Line 48"/>
              <p:cNvSpPr>
                <a:spLocks noChangeShapeType="1"/>
              </p:cNvSpPr>
              <p:nvPr/>
            </p:nvSpPr>
            <p:spPr bwMode="auto">
              <a:xfrm>
                <a:off x="1488"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90" name="Line 49"/>
              <p:cNvSpPr>
                <a:spLocks noChangeShapeType="1"/>
              </p:cNvSpPr>
              <p:nvPr/>
            </p:nvSpPr>
            <p:spPr bwMode="auto">
              <a:xfrm flipV="1">
                <a:off x="1505"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85" name="Group 50"/>
            <p:cNvGrpSpPr>
              <a:grpSpLocks/>
            </p:cNvGrpSpPr>
            <p:nvPr/>
          </p:nvGrpSpPr>
          <p:grpSpPr bwMode="auto">
            <a:xfrm>
              <a:off x="1584" y="1776"/>
              <a:ext cx="17" cy="192"/>
              <a:chOff x="1584" y="1776"/>
              <a:chExt cx="17" cy="192"/>
            </a:xfrm>
          </p:grpSpPr>
          <p:sp>
            <p:nvSpPr>
              <p:cNvPr id="15485" name="Line 51"/>
              <p:cNvSpPr>
                <a:spLocks noChangeShapeType="1"/>
              </p:cNvSpPr>
              <p:nvPr/>
            </p:nvSpPr>
            <p:spPr bwMode="auto">
              <a:xfrm>
                <a:off x="1584"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86" name="Line 52"/>
              <p:cNvSpPr>
                <a:spLocks noChangeShapeType="1"/>
              </p:cNvSpPr>
              <p:nvPr/>
            </p:nvSpPr>
            <p:spPr bwMode="auto">
              <a:xfrm>
                <a:off x="1584"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87" name="Line 53"/>
              <p:cNvSpPr>
                <a:spLocks noChangeShapeType="1"/>
              </p:cNvSpPr>
              <p:nvPr/>
            </p:nvSpPr>
            <p:spPr bwMode="auto">
              <a:xfrm flipV="1">
                <a:off x="1601"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86" name="Group 54"/>
            <p:cNvGrpSpPr>
              <a:grpSpLocks/>
            </p:cNvGrpSpPr>
            <p:nvPr/>
          </p:nvGrpSpPr>
          <p:grpSpPr bwMode="auto">
            <a:xfrm>
              <a:off x="1680" y="1776"/>
              <a:ext cx="17" cy="192"/>
              <a:chOff x="1680" y="1776"/>
              <a:chExt cx="17" cy="192"/>
            </a:xfrm>
          </p:grpSpPr>
          <p:sp>
            <p:nvSpPr>
              <p:cNvPr id="15482" name="Line 55"/>
              <p:cNvSpPr>
                <a:spLocks noChangeShapeType="1"/>
              </p:cNvSpPr>
              <p:nvPr/>
            </p:nvSpPr>
            <p:spPr bwMode="auto">
              <a:xfrm>
                <a:off x="1680"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83" name="Line 56"/>
              <p:cNvSpPr>
                <a:spLocks noChangeShapeType="1"/>
              </p:cNvSpPr>
              <p:nvPr/>
            </p:nvSpPr>
            <p:spPr bwMode="auto">
              <a:xfrm>
                <a:off x="1680"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84" name="Line 57"/>
              <p:cNvSpPr>
                <a:spLocks noChangeShapeType="1"/>
              </p:cNvSpPr>
              <p:nvPr/>
            </p:nvSpPr>
            <p:spPr bwMode="auto">
              <a:xfrm flipV="1">
                <a:off x="1697"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87" name="Group 58"/>
            <p:cNvGrpSpPr>
              <a:grpSpLocks/>
            </p:cNvGrpSpPr>
            <p:nvPr/>
          </p:nvGrpSpPr>
          <p:grpSpPr bwMode="auto">
            <a:xfrm>
              <a:off x="1776" y="1776"/>
              <a:ext cx="17" cy="192"/>
              <a:chOff x="1776" y="1776"/>
              <a:chExt cx="17" cy="192"/>
            </a:xfrm>
          </p:grpSpPr>
          <p:sp>
            <p:nvSpPr>
              <p:cNvPr id="15479" name="Line 59"/>
              <p:cNvSpPr>
                <a:spLocks noChangeShapeType="1"/>
              </p:cNvSpPr>
              <p:nvPr/>
            </p:nvSpPr>
            <p:spPr bwMode="auto">
              <a:xfrm>
                <a:off x="1776"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80" name="Line 60"/>
              <p:cNvSpPr>
                <a:spLocks noChangeShapeType="1"/>
              </p:cNvSpPr>
              <p:nvPr/>
            </p:nvSpPr>
            <p:spPr bwMode="auto">
              <a:xfrm>
                <a:off x="1776"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81" name="Line 61"/>
              <p:cNvSpPr>
                <a:spLocks noChangeShapeType="1"/>
              </p:cNvSpPr>
              <p:nvPr/>
            </p:nvSpPr>
            <p:spPr bwMode="auto">
              <a:xfrm flipV="1">
                <a:off x="1793"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88" name="Group 62"/>
            <p:cNvGrpSpPr>
              <a:grpSpLocks/>
            </p:cNvGrpSpPr>
            <p:nvPr/>
          </p:nvGrpSpPr>
          <p:grpSpPr bwMode="auto">
            <a:xfrm>
              <a:off x="1872" y="1776"/>
              <a:ext cx="17" cy="192"/>
              <a:chOff x="1872" y="1776"/>
              <a:chExt cx="17" cy="192"/>
            </a:xfrm>
          </p:grpSpPr>
          <p:sp>
            <p:nvSpPr>
              <p:cNvPr id="15476" name="Line 63"/>
              <p:cNvSpPr>
                <a:spLocks noChangeShapeType="1"/>
              </p:cNvSpPr>
              <p:nvPr/>
            </p:nvSpPr>
            <p:spPr bwMode="auto">
              <a:xfrm>
                <a:off x="1872"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77" name="Line 64"/>
              <p:cNvSpPr>
                <a:spLocks noChangeShapeType="1"/>
              </p:cNvSpPr>
              <p:nvPr/>
            </p:nvSpPr>
            <p:spPr bwMode="auto">
              <a:xfrm>
                <a:off x="1872"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78" name="Line 65"/>
              <p:cNvSpPr>
                <a:spLocks noChangeShapeType="1"/>
              </p:cNvSpPr>
              <p:nvPr/>
            </p:nvSpPr>
            <p:spPr bwMode="auto">
              <a:xfrm flipV="1">
                <a:off x="1889"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89" name="Group 66"/>
            <p:cNvGrpSpPr>
              <a:grpSpLocks/>
            </p:cNvGrpSpPr>
            <p:nvPr/>
          </p:nvGrpSpPr>
          <p:grpSpPr bwMode="auto">
            <a:xfrm>
              <a:off x="1968" y="1776"/>
              <a:ext cx="17" cy="192"/>
              <a:chOff x="1968" y="1776"/>
              <a:chExt cx="17" cy="192"/>
            </a:xfrm>
          </p:grpSpPr>
          <p:sp>
            <p:nvSpPr>
              <p:cNvPr id="15473" name="Line 67"/>
              <p:cNvSpPr>
                <a:spLocks noChangeShapeType="1"/>
              </p:cNvSpPr>
              <p:nvPr/>
            </p:nvSpPr>
            <p:spPr bwMode="auto">
              <a:xfrm>
                <a:off x="1968"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74" name="Line 68"/>
              <p:cNvSpPr>
                <a:spLocks noChangeShapeType="1"/>
              </p:cNvSpPr>
              <p:nvPr/>
            </p:nvSpPr>
            <p:spPr bwMode="auto">
              <a:xfrm>
                <a:off x="1968"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75" name="Line 69"/>
              <p:cNvSpPr>
                <a:spLocks noChangeShapeType="1"/>
              </p:cNvSpPr>
              <p:nvPr/>
            </p:nvSpPr>
            <p:spPr bwMode="auto">
              <a:xfrm flipV="1">
                <a:off x="1985"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90" name="Group 70"/>
            <p:cNvGrpSpPr>
              <a:grpSpLocks/>
            </p:cNvGrpSpPr>
            <p:nvPr/>
          </p:nvGrpSpPr>
          <p:grpSpPr bwMode="auto">
            <a:xfrm>
              <a:off x="2064" y="1776"/>
              <a:ext cx="17" cy="192"/>
              <a:chOff x="2064" y="1776"/>
              <a:chExt cx="17" cy="192"/>
            </a:xfrm>
          </p:grpSpPr>
          <p:sp>
            <p:nvSpPr>
              <p:cNvPr id="15470" name="Line 71"/>
              <p:cNvSpPr>
                <a:spLocks noChangeShapeType="1"/>
              </p:cNvSpPr>
              <p:nvPr/>
            </p:nvSpPr>
            <p:spPr bwMode="auto">
              <a:xfrm>
                <a:off x="2064"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71" name="Line 72"/>
              <p:cNvSpPr>
                <a:spLocks noChangeShapeType="1"/>
              </p:cNvSpPr>
              <p:nvPr/>
            </p:nvSpPr>
            <p:spPr bwMode="auto">
              <a:xfrm>
                <a:off x="2064"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72" name="Line 73"/>
              <p:cNvSpPr>
                <a:spLocks noChangeShapeType="1"/>
              </p:cNvSpPr>
              <p:nvPr/>
            </p:nvSpPr>
            <p:spPr bwMode="auto">
              <a:xfrm flipV="1">
                <a:off x="2081"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91" name="Group 74"/>
            <p:cNvGrpSpPr>
              <a:grpSpLocks/>
            </p:cNvGrpSpPr>
            <p:nvPr/>
          </p:nvGrpSpPr>
          <p:grpSpPr bwMode="auto">
            <a:xfrm>
              <a:off x="2160" y="1776"/>
              <a:ext cx="17" cy="192"/>
              <a:chOff x="2160" y="1776"/>
              <a:chExt cx="17" cy="192"/>
            </a:xfrm>
          </p:grpSpPr>
          <p:sp>
            <p:nvSpPr>
              <p:cNvPr id="15467" name="Line 75"/>
              <p:cNvSpPr>
                <a:spLocks noChangeShapeType="1"/>
              </p:cNvSpPr>
              <p:nvPr/>
            </p:nvSpPr>
            <p:spPr bwMode="auto">
              <a:xfrm>
                <a:off x="2160"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68" name="Line 76"/>
              <p:cNvSpPr>
                <a:spLocks noChangeShapeType="1"/>
              </p:cNvSpPr>
              <p:nvPr/>
            </p:nvSpPr>
            <p:spPr bwMode="auto">
              <a:xfrm>
                <a:off x="2160"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69" name="Line 77"/>
              <p:cNvSpPr>
                <a:spLocks noChangeShapeType="1"/>
              </p:cNvSpPr>
              <p:nvPr/>
            </p:nvSpPr>
            <p:spPr bwMode="auto">
              <a:xfrm flipV="1">
                <a:off x="2177"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92" name="Group 78"/>
            <p:cNvGrpSpPr>
              <a:grpSpLocks/>
            </p:cNvGrpSpPr>
            <p:nvPr/>
          </p:nvGrpSpPr>
          <p:grpSpPr bwMode="auto">
            <a:xfrm>
              <a:off x="2256" y="1776"/>
              <a:ext cx="17" cy="192"/>
              <a:chOff x="2256" y="1776"/>
              <a:chExt cx="17" cy="192"/>
            </a:xfrm>
          </p:grpSpPr>
          <p:sp>
            <p:nvSpPr>
              <p:cNvPr id="15464" name="Line 79"/>
              <p:cNvSpPr>
                <a:spLocks noChangeShapeType="1"/>
              </p:cNvSpPr>
              <p:nvPr/>
            </p:nvSpPr>
            <p:spPr bwMode="auto">
              <a:xfrm>
                <a:off x="2256"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65" name="Line 80"/>
              <p:cNvSpPr>
                <a:spLocks noChangeShapeType="1"/>
              </p:cNvSpPr>
              <p:nvPr/>
            </p:nvSpPr>
            <p:spPr bwMode="auto">
              <a:xfrm>
                <a:off x="2256"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66" name="Line 81"/>
              <p:cNvSpPr>
                <a:spLocks noChangeShapeType="1"/>
              </p:cNvSpPr>
              <p:nvPr/>
            </p:nvSpPr>
            <p:spPr bwMode="auto">
              <a:xfrm flipV="1">
                <a:off x="2273"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93" name="Group 82"/>
            <p:cNvGrpSpPr>
              <a:grpSpLocks/>
            </p:cNvGrpSpPr>
            <p:nvPr/>
          </p:nvGrpSpPr>
          <p:grpSpPr bwMode="auto">
            <a:xfrm>
              <a:off x="2352" y="1776"/>
              <a:ext cx="17" cy="192"/>
              <a:chOff x="2352" y="1776"/>
              <a:chExt cx="17" cy="192"/>
            </a:xfrm>
          </p:grpSpPr>
          <p:sp>
            <p:nvSpPr>
              <p:cNvPr id="15461" name="Line 83"/>
              <p:cNvSpPr>
                <a:spLocks noChangeShapeType="1"/>
              </p:cNvSpPr>
              <p:nvPr/>
            </p:nvSpPr>
            <p:spPr bwMode="auto">
              <a:xfrm>
                <a:off x="2352"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62" name="Line 84"/>
              <p:cNvSpPr>
                <a:spLocks noChangeShapeType="1"/>
              </p:cNvSpPr>
              <p:nvPr/>
            </p:nvSpPr>
            <p:spPr bwMode="auto">
              <a:xfrm>
                <a:off x="2352"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63" name="Line 85"/>
              <p:cNvSpPr>
                <a:spLocks noChangeShapeType="1"/>
              </p:cNvSpPr>
              <p:nvPr/>
            </p:nvSpPr>
            <p:spPr bwMode="auto">
              <a:xfrm flipV="1">
                <a:off x="2369"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94" name="Group 86"/>
            <p:cNvGrpSpPr>
              <a:grpSpLocks/>
            </p:cNvGrpSpPr>
            <p:nvPr/>
          </p:nvGrpSpPr>
          <p:grpSpPr bwMode="auto">
            <a:xfrm>
              <a:off x="2448" y="1776"/>
              <a:ext cx="17" cy="192"/>
              <a:chOff x="2448" y="1776"/>
              <a:chExt cx="17" cy="192"/>
            </a:xfrm>
          </p:grpSpPr>
          <p:sp>
            <p:nvSpPr>
              <p:cNvPr id="15458" name="Line 87"/>
              <p:cNvSpPr>
                <a:spLocks noChangeShapeType="1"/>
              </p:cNvSpPr>
              <p:nvPr/>
            </p:nvSpPr>
            <p:spPr bwMode="auto">
              <a:xfrm>
                <a:off x="2448"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59" name="Line 88"/>
              <p:cNvSpPr>
                <a:spLocks noChangeShapeType="1"/>
              </p:cNvSpPr>
              <p:nvPr/>
            </p:nvSpPr>
            <p:spPr bwMode="auto">
              <a:xfrm>
                <a:off x="2448"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60" name="Line 89"/>
              <p:cNvSpPr>
                <a:spLocks noChangeShapeType="1"/>
              </p:cNvSpPr>
              <p:nvPr/>
            </p:nvSpPr>
            <p:spPr bwMode="auto">
              <a:xfrm flipV="1">
                <a:off x="2465"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95" name="Group 90"/>
            <p:cNvGrpSpPr>
              <a:grpSpLocks/>
            </p:cNvGrpSpPr>
            <p:nvPr/>
          </p:nvGrpSpPr>
          <p:grpSpPr bwMode="auto">
            <a:xfrm>
              <a:off x="2544" y="1776"/>
              <a:ext cx="17" cy="192"/>
              <a:chOff x="2544" y="1776"/>
              <a:chExt cx="17" cy="192"/>
            </a:xfrm>
          </p:grpSpPr>
          <p:sp>
            <p:nvSpPr>
              <p:cNvPr id="15455" name="Line 91"/>
              <p:cNvSpPr>
                <a:spLocks noChangeShapeType="1"/>
              </p:cNvSpPr>
              <p:nvPr/>
            </p:nvSpPr>
            <p:spPr bwMode="auto">
              <a:xfrm>
                <a:off x="2544"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56" name="Line 92"/>
              <p:cNvSpPr>
                <a:spLocks noChangeShapeType="1"/>
              </p:cNvSpPr>
              <p:nvPr/>
            </p:nvSpPr>
            <p:spPr bwMode="auto">
              <a:xfrm>
                <a:off x="2544"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57" name="Line 93"/>
              <p:cNvSpPr>
                <a:spLocks noChangeShapeType="1"/>
              </p:cNvSpPr>
              <p:nvPr/>
            </p:nvSpPr>
            <p:spPr bwMode="auto">
              <a:xfrm flipV="1">
                <a:off x="2561"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96" name="Group 94"/>
            <p:cNvGrpSpPr>
              <a:grpSpLocks/>
            </p:cNvGrpSpPr>
            <p:nvPr/>
          </p:nvGrpSpPr>
          <p:grpSpPr bwMode="auto">
            <a:xfrm>
              <a:off x="2640" y="1776"/>
              <a:ext cx="17" cy="192"/>
              <a:chOff x="2640" y="1776"/>
              <a:chExt cx="17" cy="192"/>
            </a:xfrm>
          </p:grpSpPr>
          <p:sp>
            <p:nvSpPr>
              <p:cNvPr id="15452" name="Line 95"/>
              <p:cNvSpPr>
                <a:spLocks noChangeShapeType="1"/>
              </p:cNvSpPr>
              <p:nvPr/>
            </p:nvSpPr>
            <p:spPr bwMode="auto">
              <a:xfrm>
                <a:off x="2640"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53" name="Line 96"/>
              <p:cNvSpPr>
                <a:spLocks noChangeShapeType="1"/>
              </p:cNvSpPr>
              <p:nvPr/>
            </p:nvSpPr>
            <p:spPr bwMode="auto">
              <a:xfrm>
                <a:off x="2640"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54" name="Line 97"/>
              <p:cNvSpPr>
                <a:spLocks noChangeShapeType="1"/>
              </p:cNvSpPr>
              <p:nvPr/>
            </p:nvSpPr>
            <p:spPr bwMode="auto">
              <a:xfrm flipV="1">
                <a:off x="2657"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97" name="Group 98"/>
            <p:cNvGrpSpPr>
              <a:grpSpLocks/>
            </p:cNvGrpSpPr>
            <p:nvPr/>
          </p:nvGrpSpPr>
          <p:grpSpPr bwMode="auto">
            <a:xfrm>
              <a:off x="2736" y="1776"/>
              <a:ext cx="17" cy="192"/>
              <a:chOff x="2736" y="1776"/>
              <a:chExt cx="17" cy="192"/>
            </a:xfrm>
          </p:grpSpPr>
          <p:sp>
            <p:nvSpPr>
              <p:cNvPr id="15449" name="Line 99"/>
              <p:cNvSpPr>
                <a:spLocks noChangeShapeType="1"/>
              </p:cNvSpPr>
              <p:nvPr/>
            </p:nvSpPr>
            <p:spPr bwMode="auto">
              <a:xfrm>
                <a:off x="2736"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50" name="Line 100"/>
              <p:cNvSpPr>
                <a:spLocks noChangeShapeType="1"/>
              </p:cNvSpPr>
              <p:nvPr/>
            </p:nvSpPr>
            <p:spPr bwMode="auto">
              <a:xfrm>
                <a:off x="2736"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51" name="Line 101"/>
              <p:cNvSpPr>
                <a:spLocks noChangeShapeType="1"/>
              </p:cNvSpPr>
              <p:nvPr/>
            </p:nvSpPr>
            <p:spPr bwMode="auto">
              <a:xfrm flipV="1">
                <a:off x="2753"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98" name="Group 102"/>
            <p:cNvGrpSpPr>
              <a:grpSpLocks/>
            </p:cNvGrpSpPr>
            <p:nvPr/>
          </p:nvGrpSpPr>
          <p:grpSpPr bwMode="auto">
            <a:xfrm>
              <a:off x="2832" y="1776"/>
              <a:ext cx="17" cy="192"/>
              <a:chOff x="2832" y="1776"/>
              <a:chExt cx="17" cy="192"/>
            </a:xfrm>
          </p:grpSpPr>
          <p:sp>
            <p:nvSpPr>
              <p:cNvPr id="15446" name="Line 103"/>
              <p:cNvSpPr>
                <a:spLocks noChangeShapeType="1"/>
              </p:cNvSpPr>
              <p:nvPr/>
            </p:nvSpPr>
            <p:spPr bwMode="auto">
              <a:xfrm>
                <a:off x="2832"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47" name="Line 104"/>
              <p:cNvSpPr>
                <a:spLocks noChangeShapeType="1"/>
              </p:cNvSpPr>
              <p:nvPr/>
            </p:nvSpPr>
            <p:spPr bwMode="auto">
              <a:xfrm>
                <a:off x="2832"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48" name="Line 105"/>
              <p:cNvSpPr>
                <a:spLocks noChangeShapeType="1"/>
              </p:cNvSpPr>
              <p:nvPr/>
            </p:nvSpPr>
            <p:spPr bwMode="auto">
              <a:xfrm flipV="1">
                <a:off x="2849"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399" name="Group 106"/>
            <p:cNvGrpSpPr>
              <a:grpSpLocks/>
            </p:cNvGrpSpPr>
            <p:nvPr/>
          </p:nvGrpSpPr>
          <p:grpSpPr bwMode="auto">
            <a:xfrm>
              <a:off x="2928" y="1776"/>
              <a:ext cx="17" cy="192"/>
              <a:chOff x="2928" y="1776"/>
              <a:chExt cx="17" cy="192"/>
            </a:xfrm>
          </p:grpSpPr>
          <p:sp>
            <p:nvSpPr>
              <p:cNvPr id="15443" name="Line 107"/>
              <p:cNvSpPr>
                <a:spLocks noChangeShapeType="1"/>
              </p:cNvSpPr>
              <p:nvPr/>
            </p:nvSpPr>
            <p:spPr bwMode="auto">
              <a:xfrm>
                <a:off x="2928"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44" name="Line 108"/>
              <p:cNvSpPr>
                <a:spLocks noChangeShapeType="1"/>
              </p:cNvSpPr>
              <p:nvPr/>
            </p:nvSpPr>
            <p:spPr bwMode="auto">
              <a:xfrm>
                <a:off x="2928"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45" name="Line 109"/>
              <p:cNvSpPr>
                <a:spLocks noChangeShapeType="1"/>
              </p:cNvSpPr>
              <p:nvPr/>
            </p:nvSpPr>
            <p:spPr bwMode="auto">
              <a:xfrm flipV="1">
                <a:off x="2945"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400" name="Group 110"/>
            <p:cNvGrpSpPr>
              <a:grpSpLocks/>
            </p:cNvGrpSpPr>
            <p:nvPr/>
          </p:nvGrpSpPr>
          <p:grpSpPr bwMode="auto">
            <a:xfrm>
              <a:off x="3024" y="1776"/>
              <a:ext cx="17" cy="192"/>
              <a:chOff x="3024" y="1776"/>
              <a:chExt cx="17" cy="192"/>
            </a:xfrm>
          </p:grpSpPr>
          <p:sp>
            <p:nvSpPr>
              <p:cNvPr id="15440" name="Line 111"/>
              <p:cNvSpPr>
                <a:spLocks noChangeShapeType="1"/>
              </p:cNvSpPr>
              <p:nvPr/>
            </p:nvSpPr>
            <p:spPr bwMode="auto">
              <a:xfrm>
                <a:off x="3024"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41" name="Line 112"/>
              <p:cNvSpPr>
                <a:spLocks noChangeShapeType="1"/>
              </p:cNvSpPr>
              <p:nvPr/>
            </p:nvSpPr>
            <p:spPr bwMode="auto">
              <a:xfrm>
                <a:off x="3024"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42" name="Line 113"/>
              <p:cNvSpPr>
                <a:spLocks noChangeShapeType="1"/>
              </p:cNvSpPr>
              <p:nvPr/>
            </p:nvSpPr>
            <p:spPr bwMode="auto">
              <a:xfrm flipV="1">
                <a:off x="3041"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401" name="Group 114"/>
            <p:cNvGrpSpPr>
              <a:grpSpLocks/>
            </p:cNvGrpSpPr>
            <p:nvPr/>
          </p:nvGrpSpPr>
          <p:grpSpPr bwMode="auto">
            <a:xfrm>
              <a:off x="3120" y="1776"/>
              <a:ext cx="17" cy="192"/>
              <a:chOff x="3120" y="1776"/>
              <a:chExt cx="17" cy="192"/>
            </a:xfrm>
          </p:grpSpPr>
          <p:sp>
            <p:nvSpPr>
              <p:cNvPr id="15437" name="Line 115"/>
              <p:cNvSpPr>
                <a:spLocks noChangeShapeType="1"/>
              </p:cNvSpPr>
              <p:nvPr/>
            </p:nvSpPr>
            <p:spPr bwMode="auto">
              <a:xfrm>
                <a:off x="3120"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38" name="Line 116"/>
              <p:cNvSpPr>
                <a:spLocks noChangeShapeType="1"/>
              </p:cNvSpPr>
              <p:nvPr/>
            </p:nvSpPr>
            <p:spPr bwMode="auto">
              <a:xfrm>
                <a:off x="3120"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39" name="Line 117"/>
              <p:cNvSpPr>
                <a:spLocks noChangeShapeType="1"/>
              </p:cNvSpPr>
              <p:nvPr/>
            </p:nvSpPr>
            <p:spPr bwMode="auto">
              <a:xfrm flipV="1">
                <a:off x="3137"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402" name="Group 118"/>
            <p:cNvGrpSpPr>
              <a:grpSpLocks/>
            </p:cNvGrpSpPr>
            <p:nvPr/>
          </p:nvGrpSpPr>
          <p:grpSpPr bwMode="auto">
            <a:xfrm>
              <a:off x="3216" y="1776"/>
              <a:ext cx="17" cy="192"/>
              <a:chOff x="3216" y="1776"/>
              <a:chExt cx="17" cy="192"/>
            </a:xfrm>
          </p:grpSpPr>
          <p:sp>
            <p:nvSpPr>
              <p:cNvPr id="15434" name="Line 119"/>
              <p:cNvSpPr>
                <a:spLocks noChangeShapeType="1"/>
              </p:cNvSpPr>
              <p:nvPr/>
            </p:nvSpPr>
            <p:spPr bwMode="auto">
              <a:xfrm>
                <a:off x="3216"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35" name="Line 120"/>
              <p:cNvSpPr>
                <a:spLocks noChangeShapeType="1"/>
              </p:cNvSpPr>
              <p:nvPr/>
            </p:nvSpPr>
            <p:spPr bwMode="auto">
              <a:xfrm>
                <a:off x="3216"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36" name="Line 121"/>
              <p:cNvSpPr>
                <a:spLocks noChangeShapeType="1"/>
              </p:cNvSpPr>
              <p:nvPr/>
            </p:nvSpPr>
            <p:spPr bwMode="auto">
              <a:xfrm flipV="1">
                <a:off x="3233"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403" name="Group 122"/>
            <p:cNvGrpSpPr>
              <a:grpSpLocks/>
            </p:cNvGrpSpPr>
            <p:nvPr/>
          </p:nvGrpSpPr>
          <p:grpSpPr bwMode="auto">
            <a:xfrm>
              <a:off x="3312" y="1776"/>
              <a:ext cx="17" cy="192"/>
              <a:chOff x="3312" y="1776"/>
              <a:chExt cx="17" cy="192"/>
            </a:xfrm>
          </p:grpSpPr>
          <p:sp>
            <p:nvSpPr>
              <p:cNvPr id="15431" name="Line 123"/>
              <p:cNvSpPr>
                <a:spLocks noChangeShapeType="1"/>
              </p:cNvSpPr>
              <p:nvPr/>
            </p:nvSpPr>
            <p:spPr bwMode="auto">
              <a:xfrm>
                <a:off x="3312"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32" name="Line 124"/>
              <p:cNvSpPr>
                <a:spLocks noChangeShapeType="1"/>
              </p:cNvSpPr>
              <p:nvPr/>
            </p:nvSpPr>
            <p:spPr bwMode="auto">
              <a:xfrm>
                <a:off x="3312"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33" name="Line 125"/>
              <p:cNvSpPr>
                <a:spLocks noChangeShapeType="1"/>
              </p:cNvSpPr>
              <p:nvPr/>
            </p:nvSpPr>
            <p:spPr bwMode="auto">
              <a:xfrm flipV="1">
                <a:off x="3329"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404" name="Group 126"/>
            <p:cNvGrpSpPr>
              <a:grpSpLocks/>
            </p:cNvGrpSpPr>
            <p:nvPr/>
          </p:nvGrpSpPr>
          <p:grpSpPr bwMode="auto">
            <a:xfrm>
              <a:off x="3408" y="1776"/>
              <a:ext cx="17" cy="192"/>
              <a:chOff x="3408" y="1776"/>
              <a:chExt cx="17" cy="192"/>
            </a:xfrm>
          </p:grpSpPr>
          <p:sp>
            <p:nvSpPr>
              <p:cNvPr id="15428" name="Line 127"/>
              <p:cNvSpPr>
                <a:spLocks noChangeShapeType="1"/>
              </p:cNvSpPr>
              <p:nvPr/>
            </p:nvSpPr>
            <p:spPr bwMode="auto">
              <a:xfrm>
                <a:off x="3408"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29" name="Line 128"/>
              <p:cNvSpPr>
                <a:spLocks noChangeShapeType="1"/>
              </p:cNvSpPr>
              <p:nvPr/>
            </p:nvSpPr>
            <p:spPr bwMode="auto">
              <a:xfrm>
                <a:off x="3408"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30" name="Line 129"/>
              <p:cNvSpPr>
                <a:spLocks noChangeShapeType="1"/>
              </p:cNvSpPr>
              <p:nvPr/>
            </p:nvSpPr>
            <p:spPr bwMode="auto">
              <a:xfrm flipV="1">
                <a:off x="3425"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405" name="Group 130"/>
            <p:cNvGrpSpPr>
              <a:grpSpLocks/>
            </p:cNvGrpSpPr>
            <p:nvPr/>
          </p:nvGrpSpPr>
          <p:grpSpPr bwMode="auto">
            <a:xfrm>
              <a:off x="3504" y="1776"/>
              <a:ext cx="17" cy="192"/>
              <a:chOff x="3504" y="1776"/>
              <a:chExt cx="17" cy="192"/>
            </a:xfrm>
          </p:grpSpPr>
          <p:sp>
            <p:nvSpPr>
              <p:cNvPr id="15425" name="Line 131"/>
              <p:cNvSpPr>
                <a:spLocks noChangeShapeType="1"/>
              </p:cNvSpPr>
              <p:nvPr/>
            </p:nvSpPr>
            <p:spPr bwMode="auto">
              <a:xfrm>
                <a:off x="3504"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26" name="Line 132"/>
              <p:cNvSpPr>
                <a:spLocks noChangeShapeType="1"/>
              </p:cNvSpPr>
              <p:nvPr/>
            </p:nvSpPr>
            <p:spPr bwMode="auto">
              <a:xfrm>
                <a:off x="3504"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27" name="Line 133"/>
              <p:cNvSpPr>
                <a:spLocks noChangeShapeType="1"/>
              </p:cNvSpPr>
              <p:nvPr/>
            </p:nvSpPr>
            <p:spPr bwMode="auto">
              <a:xfrm flipV="1">
                <a:off x="3521"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15406" name="Group 134"/>
            <p:cNvGrpSpPr>
              <a:grpSpLocks/>
            </p:cNvGrpSpPr>
            <p:nvPr/>
          </p:nvGrpSpPr>
          <p:grpSpPr bwMode="auto">
            <a:xfrm>
              <a:off x="3600" y="1776"/>
              <a:ext cx="17" cy="192"/>
              <a:chOff x="3600" y="1776"/>
              <a:chExt cx="17" cy="192"/>
            </a:xfrm>
          </p:grpSpPr>
          <p:sp>
            <p:nvSpPr>
              <p:cNvPr id="15422" name="Line 135"/>
              <p:cNvSpPr>
                <a:spLocks noChangeShapeType="1"/>
              </p:cNvSpPr>
              <p:nvPr/>
            </p:nvSpPr>
            <p:spPr bwMode="auto">
              <a:xfrm>
                <a:off x="3600"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23" name="Line 136"/>
              <p:cNvSpPr>
                <a:spLocks noChangeShapeType="1"/>
              </p:cNvSpPr>
              <p:nvPr/>
            </p:nvSpPr>
            <p:spPr bwMode="auto">
              <a:xfrm>
                <a:off x="3600" y="1968"/>
                <a:ext cx="1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24" name="Line 137"/>
              <p:cNvSpPr>
                <a:spLocks noChangeShapeType="1"/>
              </p:cNvSpPr>
              <p:nvPr/>
            </p:nvSpPr>
            <p:spPr bwMode="auto">
              <a:xfrm flipV="1">
                <a:off x="3617" y="1776"/>
                <a:ext cx="0" cy="19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15407" name="Rectangle 138"/>
            <p:cNvSpPr>
              <a:spLocks noChangeArrowheads="1"/>
            </p:cNvSpPr>
            <p:nvPr/>
          </p:nvSpPr>
          <p:spPr bwMode="auto">
            <a:xfrm>
              <a:off x="86" y="2063"/>
              <a:ext cx="562"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dirty="0">
                  <a:latin typeface="Arial" panose="020B0604020202020204" pitchFamily="34" charset="0"/>
                  <a:cs typeface="Arial" panose="020B0604020202020204" pitchFamily="34" charset="0"/>
                </a:rPr>
                <a:t>40 MHz</a:t>
              </a:r>
            </a:p>
          </p:txBody>
        </p:sp>
        <p:sp>
          <p:nvSpPr>
            <p:cNvPr id="15408" name="Line 139"/>
            <p:cNvSpPr>
              <a:spLocks noChangeShapeType="1"/>
            </p:cNvSpPr>
            <p:nvPr/>
          </p:nvSpPr>
          <p:spPr bwMode="auto">
            <a:xfrm>
              <a:off x="1344" y="3120"/>
              <a:ext cx="864" cy="0"/>
            </a:xfrm>
            <a:prstGeom prst="line">
              <a:avLst/>
            </a:prstGeom>
            <a:noFill/>
            <a:ln w="12699">
              <a:solidFill>
                <a:schemeClr val="tx1"/>
              </a:solidFill>
              <a:round/>
              <a:headEnd type="stealth" w="med" len="med"/>
              <a:tailEnd type="stealth" w="med" len="med"/>
            </a:ln>
            <a:extLst>
              <a:ext uri="{909E8E84-426E-40dd-AFC4-6F175D3DCCD1}">
                <a14:hiddenFill xmlns:a14="http://schemas.microsoft.com/office/drawing/2010/main">
                  <a:noFill/>
                </a14:hiddenFill>
              </a:ext>
            </a:extLst>
          </p:spPr>
          <p:txBody>
            <a:bodyPr wrap="none" anchor="ctr"/>
            <a:lstStyle/>
            <a:p>
              <a:endParaRPr lang="en-GB"/>
            </a:p>
          </p:txBody>
        </p:sp>
        <p:sp>
          <p:nvSpPr>
            <p:cNvPr id="15409" name="Rectangle 140"/>
            <p:cNvSpPr>
              <a:spLocks noChangeArrowheads="1"/>
            </p:cNvSpPr>
            <p:nvPr/>
          </p:nvSpPr>
          <p:spPr bwMode="auto">
            <a:xfrm>
              <a:off x="1574" y="3023"/>
              <a:ext cx="368" cy="2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a:latin typeface="Symbol" pitchFamily="18" charset="2"/>
                </a:rPr>
                <a:t>» </a:t>
              </a:r>
              <a:r>
                <a:rPr kumimoji="0" lang="en-US" sz="1600">
                  <a:latin typeface="Times New Roman" pitchFamily="18" charset="0"/>
                </a:rPr>
                <a:t>ms</a:t>
              </a:r>
            </a:p>
          </p:txBody>
        </p:sp>
        <p:sp>
          <p:nvSpPr>
            <p:cNvPr id="15410" name="Rectangle 141"/>
            <p:cNvSpPr>
              <a:spLocks noChangeArrowheads="1"/>
            </p:cNvSpPr>
            <p:nvPr/>
          </p:nvSpPr>
          <p:spPr bwMode="auto">
            <a:xfrm>
              <a:off x="1832" y="2888"/>
              <a:ext cx="992" cy="176"/>
            </a:xfrm>
            <a:prstGeom prst="rect">
              <a:avLst/>
            </a:prstGeom>
            <a:solidFill>
              <a:srgbClr val="CCFF66"/>
            </a:solidFill>
            <a:ln w="25399">
              <a:solidFill>
                <a:schemeClr val="tx1"/>
              </a:solidFill>
              <a:miter lim="800000"/>
              <a:headEnd/>
              <a:tailEnd/>
            </a:ln>
          </p:spPr>
          <p:txBody>
            <a:bodyPr wrap="none" anchor="ctr"/>
            <a:lstStyle/>
            <a:p>
              <a:endParaRPr lang="en-US"/>
            </a:p>
          </p:txBody>
        </p:sp>
        <p:sp>
          <p:nvSpPr>
            <p:cNvPr id="15411" name="Rectangle 142"/>
            <p:cNvSpPr>
              <a:spLocks noChangeArrowheads="1"/>
            </p:cNvSpPr>
            <p:nvPr/>
          </p:nvSpPr>
          <p:spPr bwMode="auto">
            <a:xfrm>
              <a:off x="1592" y="2840"/>
              <a:ext cx="944" cy="176"/>
            </a:xfrm>
            <a:prstGeom prst="rect">
              <a:avLst/>
            </a:prstGeom>
            <a:solidFill>
              <a:srgbClr val="CCFF66"/>
            </a:solidFill>
            <a:ln w="25399">
              <a:solidFill>
                <a:schemeClr val="tx1"/>
              </a:solidFill>
              <a:miter lim="800000"/>
              <a:headEnd/>
              <a:tailEnd/>
            </a:ln>
          </p:spPr>
          <p:txBody>
            <a:bodyPr wrap="none" anchor="ctr"/>
            <a:lstStyle/>
            <a:p>
              <a:endParaRPr lang="en-US"/>
            </a:p>
          </p:txBody>
        </p:sp>
        <p:sp>
          <p:nvSpPr>
            <p:cNvPr id="15412" name="Line 143"/>
            <p:cNvSpPr>
              <a:spLocks noChangeShapeType="1"/>
            </p:cNvSpPr>
            <p:nvPr/>
          </p:nvSpPr>
          <p:spPr bwMode="auto">
            <a:xfrm>
              <a:off x="576" y="2784"/>
              <a:ext cx="3120"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13" name="Rectangle 144"/>
            <p:cNvSpPr>
              <a:spLocks noChangeArrowheads="1"/>
            </p:cNvSpPr>
            <p:nvPr/>
          </p:nvSpPr>
          <p:spPr bwMode="auto">
            <a:xfrm>
              <a:off x="1352" y="2792"/>
              <a:ext cx="848" cy="176"/>
            </a:xfrm>
            <a:prstGeom prst="rect">
              <a:avLst/>
            </a:prstGeom>
            <a:solidFill>
              <a:srgbClr val="CCFF66"/>
            </a:solidFill>
            <a:ln w="25399">
              <a:solidFill>
                <a:schemeClr val="tx1"/>
              </a:solidFill>
              <a:miter lim="800000"/>
              <a:headEnd/>
              <a:tailEnd/>
            </a:ln>
          </p:spPr>
          <p:txBody>
            <a:bodyPr wrap="none" anchor="ctr"/>
            <a:lstStyle/>
            <a:p>
              <a:endParaRPr lang="en-US"/>
            </a:p>
          </p:txBody>
        </p:sp>
        <p:sp>
          <p:nvSpPr>
            <p:cNvPr id="15414" name="Rectangle 145"/>
            <p:cNvSpPr>
              <a:spLocks noChangeArrowheads="1"/>
            </p:cNvSpPr>
            <p:nvPr/>
          </p:nvSpPr>
          <p:spPr bwMode="auto">
            <a:xfrm>
              <a:off x="1478" y="2783"/>
              <a:ext cx="50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a:latin typeface="Times New Roman" pitchFamily="18" charset="0"/>
                </a:rPr>
                <a:t>Level 2</a:t>
              </a:r>
            </a:p>
          </p:txBody>
        </p:sp>
        <p:sp>
          <p:nvSpPr>
            <p:cNvPr id="15415" name="Rectangle 146"/>
            <p:cNvSpPr>
              <a:spLocks noChangeArrowheads="1"/>
            </p:cNvSpPr>
            <p:nvPr/>
          </p:nvSpPr>
          <p:spPr bwMode="auto">
            <a:xfrm>
              <a:off x="86" y="2591"/>
              <a:ext cx="591"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100 kHz</a:t>
              </a:r>
            </a:p>
          </p:txBody>
        </p:sp>
        <p:sp>
          <p:nvSpPr>
            <p:cNvPr id="15416" name="Rectangle 147"/>
            <p:cNvSpPr>
              <a:spLocks noChangeArrowheads="1"/>
            </p:cNvSpPr>
            <p:nvPr/>
          </p:nvSpPr>
          <p:spPr bwMode="auto">
            <a:xfrm>
              <a:off x="2552" y="3416"/>
              <a:ext cx="992" cy="176"/>
            </a:xfrm>
            <a:prstGeom prst="rect">
              <a:avLst/>
            </a:prstGeom>
            <a:solidFill>
              <a:srgbClr val="CCFF66"/>
            </a:solidFill>
            <a:ln w="25399">
              <a:solidFill>
                <a:schemeClr val="tx1"/>
              </a:solidFill>
              <a:miter lim="800000"/>
              <a:headEnd/>
              <a:tailEnd/>
            </a:ln>
          </p:spPr>
          <p:txBody>
            <a:bodyPr wrap="none" anchor="ctr"/>
            <a:lstStyle/>
            <a:p>
              <a:endParaRPr lang="en-US"/>
            </a:p>
          </p:txBody>
        </p:sp>
        <p:sp>
          <p:nvSpPr>
            <p:cNvPr id="15417" name="Rectangle 148"/>
            <p:cNvSpPr>
              <a:spLocks noChangeArrowheads="1"/>
            </p:cNvSpPr>
            <p:nvPr/>
          </p:nvSpPr>
          <p:spPr bwMode="auto">
            <a:xfrm>
              <a:off x="2312" y="3368"/>
              <a:ext cx="944" cy="176"/>
            </a:xfrm>
            <a:prstGeom prst="rect">
              <a:avLst/>
            </a:prstGeom>
            <a:solidFill>
              <a:srgbClr val="CCFF66"/>
            </a:solidFill>
            <a:ln w="25399">
              <a:solidFill>
                <a:schemeClr val="tx1"/>
              </a:solidFill>
              <a:miter lim="800000"/>
              <a:headEnd/>
              <a:tailEnd/>
            </a:ln>
          </p:spPr>
          <p:txBody>
            <a:bodyPr wrap="none" anchor="ctr"/>
            <a:lstStyle/>
            <a:p>
              <a:endParaRPr lang="en-US"/>
            </a:p>
          </p:txBody>
        </p:sp>
        <p:sp>
          <p:nvSpPr>
            <p:cNvPr id="15418" name="Line 149"/>
            <p:cNvSpPr>
              <a:spLocks noChangeShapeType="1"/>
            </p:cNvSpPr>
            <p:nvPr/>
          </p:nvSpPr>
          <p:spPr bwMode="auto">
            <a:xfrm>
              <a:off x="576" y="3312"/>
              <a:ext cx="3120"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5419" name="Rectangle 150"/>
            <p:cNvSpPr>
              <a:spLocks noChangeArrowheads="1"/>
            </p:cNvSpPr>
            <p:nvPr/>
          </p:nvSpPr>
          <p:spPr bwMode="auto">
            <a:xfrm>
              <a:off x="2072" y="3320"/>
              <a:ext cx="848" cy="176"/>
            </a:xfrm>
            <a:prstGeom prst="rect">
              <a:avLst/>
            </a:prstGeom>
            <a:solidFill>
              <a:srgbClr val="CCFF66"/>
            </a:solidFill>
            <a:ln w="25399">
              <a:solidFill>
                <a:schemeClr val="tx1"/>
              </a:solidFill>
              <a:miter lim="800000"/>
              <a:headEnd/>
              <a:tailEnd/>
            </a:ln>
          </p:spPr>
          <p:txBody>
            <a:bodyPr wrap="none" anchor="ctr"/>
            <a:lstStyle/>
            <a:p>
              <a:endParaRPr lang="en-US"/>
            </a:p>
          </p:txBody>
        </p:sp>
        <p:sp>
          <p:nvSpPr>
            <p:cNvPr id="15420" name="Rectangle 151"/>
            <p:cNvSpPr>
              <a:spLocks noChangeArrowheads="1"/>
            </p:cNvSpPr>
            <p:nvPr/>
          </p:nvSpPr>
          <p:spPr bwMode="auto">
            <a:xfrm>
              <a:off x="2198" y="3311"/>
              <a:ext cx="50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a:latin typeface="Times New Roman" pitchFamily="18" charset="0"/>
                </a:rPr>
                <a:t>Level n</a:t>
              </a:r>
            </a:p>
          </p:txBody>
        </p:sp>
        <p:sp>
          <p:nvSpPr>
            <p:cNvPr id="15421" name="Rectangle 152"/>
            <p:cNvSpPr>
              <a:spLocks noChangeArrowheads="1"/>
            </p:cNvSpPr>
            <p:nvPr/>
          </p:nvSpPr>
          <p:spPr bwMode="auto">
            <a:xfrm>
              <a:off x="86" y="3119"/>
              <a:ext cx="447"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1 kHz</a:t>
              </a:r>
            </a:p>
          </p:txBody>
        </p:sp>
      </p:grpSp>
      <p:sp>
        <p:nvSpPr>
          <p:cNvPr id="15365" name="Rectangle 153"/>
          <p:cNvSpPr>
            <a:spLocks noChangeArrowheads="1"/>
          </p:cNvSpPr>
          <p:nvPr/>
        </p:nvSpPr>
        <p:spPr bwMode="auto">
          <a:xfrm>
            <a:off x="304800" y="4876800"/>
            <a:ext cx="8534400" cy="1447800"/>
          </a:xfrm>
          <a:prstGeom prst="rect">
            <a:avLst/>
          </a:prstGeom>
          <a:solidFill>
            <a:srgbClr val="EAEAEA"/>
          </a:solidFill>
          <a:ln w="9525">
            <a:solidFill>
              <a:schemeClr val="tx1"/>
            </a:solidFill>
            <a:miter lim="800000"/>
            <a:headEnd/>
            <a:tailEnd/>
          </a:ln>
        </p:spPr>
        <p:txBody>
          <a:bodyPr/>
          <a:lstStyle/>
          <a:p>
            <a:pPr marL="342900" indent="-342900" algn="l">
              <a:spcBef>
                <a:spcPct val="20000"/>
              </a:spcBef>
              <a:buClr>
                <a:srgbClr val="0000FF"/>
              </a:buClr>
              <a:buFont typeface="Arial Unicode MS" pitchFamily="34" charset="-128"/>
              <a:buChar char="❚"/>
            </a:pPr>
            <a:r>
              <a:rPr lang="en-US" sz="2000" dirty="0">
                <a:latin typeface="Arial" panose="020B0604020202020204" pitchFamily="34" charset="0"/>
                <a:cs typeface="Arial" panose="020B0604020202020204" pitchFamily="34" charset="0"/>
              </a:rPr>
              <a:t>Level 1 trigger time exceeds bunch interval</a:t>
            </a:r>
          </a:p>
          <a:p>
            <a:pPr marL="342900" indent="-342900" algn="l">
              <a:spcBef>
                <a:spcPct val="20000"/>
              </a:spcBef>
              <a:buClr>
                <a:srgbClr val="0000FF"/>
              </a:buClr>
              <a:buFont typeface="Arial Unicode MS" pitchFamily="34" charset="-128"/>
              <a:buChar char="❚"/>
            </a:pPr>
            <a:r>
              <a:rPr lang="en-US" sz="2000" dirty="0">
                <a:latin typeface="Arial" panose="020B0604020202020204" pitchFamily="34" charset="0"/>
                <a:cs typeface="Arial" panose="020B0604020202020204" pitchFamily="34" charset="0"/>
              </a:rPr>
              <a:t>Event overlap &amp; signal pileup (multiple crossings since the detector cell memory greater than 25 ns)</a:t>
            </a:r>
          </a:p>
          <a:p>
            <a:pPr marL="342900" indent="-342900" algn="l">
              <a:spcBef>
                <a:spcPct val="20000"/>
              </a:spcBef>
              <a:buClr>
                <a:srgbClr val="0000FF"/>
              </a:buClr>
              <a:buFont typeface="Arial Unicode MS" pitchFamily="34" charset="-128"/>
              <a:buChar char="❚"/>
            </a:pPr>
            <a:r>
              <a:rPr lang="en-US" sz="2000" dirty="0">
                <a:latin typeface="Arial" panose="020B0604020202020204" pitchFamily="34" charset="0"/>
                <a:cs typeface="Arial" panose="020B0604020202020204" pitchFamily="34" charset="0"/>
              </a:rPr>
              <a:t>Very high number of channels</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Slide Number Placeholder 2"/>
          <p:cNvSpPr>
            <a:spLocks noGrp="1"/>
          </p:cNvSpPr>
          <p:nvPr>
            <p:ph type="sldNum" sz="quarter" idx="10"/>
          </p:nvPr>
        </p:nvSpPr>
        <p:spPr/>
        <p:txBody>
          <a:bodyPr/>
          <a:lstStyle/>
          <a:p>
            <a:pPr>
              <a:defRPr/>
            </a:pPr>
            <a:fld id="{5B1880E6-3A2F-4BA9-BCB3-363D08D88E13}" type="slidenum">
              <a:rPr lang="en-US"/>
              <a:pPr>
                <a:defRPr/>
              </a:pPr>
              <a:t>15</a:t>
            </a:fld>
            <a:endParaRPr lang="en-US" sz="2000" b="1"/>
          </a:p>
        </p:txBody>
      </p:sp>
      <p:sp>
        <p:nvSpPr>
          <p:cNvPr id="16387" name="Rectangle 2"/>
          <p:cNvSpPr>
            <a:spLocks noGrp="1" noChangeArrowheads="1"/>
          </p:cNvSpPr>
          <p:nvPr>
            <p:ph type="title"/>
          </p:nvPr>
        </p:nvSpPr>
        <p:spPr/>
        <p:txBody>
          <a:bodyPr/>
          <a:lstStyle/>
          <a:p>
            <a:r>
              <a:rPr lang="en-US"/>
              <a:t>Trivial DAQ in LHC</a:t>
            </a:r>
          </a:p>
        </p:txBody>
      </p:sp>
      <p:sp>
        <p:nvSpPr>
          <p:cNvPr id="16388" name="Rectangle 3"/>
          <p:cNvSpPr>
            <a:spLocks noChangeArrowheads="1"/>
          </p:cNvSpPr>
          <p:nvPr/>
        </p:nvSpPr>
        <p:spPr bwMode="auto">
          <a:xfrm>
            <a:off x="762000" y="1066800"/>
            <a:ext cx="5791200" cy="5410200"/>
          </a:xfrm>
          <a:prstGeom prst="rect">
            <a:avLst/>
          </a:prstGeom>
          <a:solidFill>
            <a:srgbClr val="EAEAEA"/>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6389" name="Line 4"/>
          <p:cNvSpPr>
            <a:spLocks noChangeShapeType="1"/>
          </p:cNvSpPr>
          <p:nvPr/>
        </p:nvSpPr>
        <p:spPr bwMode="auto">
          <a:xfrm>
            <a:off x="1406525" y="1893888"/>
            <a:ext cx="2820988" cy="158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566277" name="AutoShape 5"/>
          <p:cNvSpPr>
            <a:spLocks noChangeArrowheads="1"/>
          </p:cNvSpPr>
          <p:nvPr/>
        </p:nvSpPr>
        <p:spPr bwMode="auto">
          <a:xfrm>
            <a:off x="3502025" y="3740150"/>
            <a:ext cx="2646363" cy="1008063"/>
          </a:xfrm>
          <a:prstGeom prst="roundRect">
            <a:avLst>
              <a:gd name="adj" fmla="val 12495"/>
            </a:avLst>
          </a:prstGeom>
          <a:solidFill>
            <a:schemeClr val="bg1"/>
          </a:solidFill>
          <a:ln w="12699">
            <a:solidFill>
              <a:schemeClr val="tx1"/>
            </a:solidFill>
            <a:round/>
            <a:headEnd/>
            <a:tailEnd/>
          </a:ln>
          <a:effectLst>
            <a:outerShdw dist="107763" dir="2700000" algn="ctr" rotWithShape="0">
              <a:schemeClr val="bg2"/>
            </a:outerShdw>
          </a:effectLst>
        </p:spPr>
        <p:txBody>
          <a:bodyPr wrap="none" anchor="ctr"/>
          <a:lstStyle/>
          <a:p>
            <a:pPr>
              <a:defRPr/>
            </a:pPr>
            <a:endParaRPr lang="en-US">
              <a:latin typeface="Arial" panose="020B0604020202020204" pitchFamily="34" charset="0"/>
              <a:cs typeface="Arial" panose="020B0604020202020204" pitchFamily="34" charset="0"/>
            </a:endParaRPr>
          </a:p>
        </p:txBody>
      </p:sp>
      <p:sp>
        <p:nvSpPr>
          <p:cNvPr id="566278" name="AutoShape 6"/>
          <p:cNvSpPr>
            <a:spLocks noChangeArrowheads="1"/>
          </p:cNvSpPr>
          <p:nvPr/>
        </p:nvSpPr>
        <p:spPr bwMode="auto">
          <a:xfrm>
            <a:off x="3502025" y="2276475"/>
            <a:ext cx="2646363" cy="1135063"/>
          </a:xfrm>
          <a:prstGeom prst="roundRect">
            <a:avLst>
              <a:gd name="adj" fmla="val 12495"/>
            </a:avLst>
          </a:prstGeom>
          <a:solidFill>
            <a:schemeClr val="bg1"/>
          </a:solidFill>
          <a:ln w="12699">
            <a:solidFill>
              <a:schemeClr val="tx1"/>
            </a:solidFill>
            <a:round/>
            <a:headEnd/>
            <a:tailEnd/>
          </a:ln>
          <a:effectLst>
            <a:outerShdw dist="107763" dir="2700000" algn="ctr" rotWithShape="0">
              <a:schemeClr val="bg2"/>
            </a:outerShdw>
          </a:effectLst>
        </p:spPr>
        <p:txBody>
          <a:bodyPr wrap="none" anchor="ctr"/>
          <a:lstStyle/>
          <a:p>
            <a:pPr>
              <a:defRPr/>
            </a:pPr>
            <a:endParaRPr lang="en-US">
              <a:latin typeface="Arial" panose="020B0604020202020204" pitchFamily="34" charset="0"/>
              <a:cs typeface="Arial" panose="020B0604020202020204" pitchFamily="34" charset="0"/>
            </a:endParaRPr>
          </a:p>
        </p:txBody>
      </p:sp>
      <p:sp>
        <p:nvSpPr>
          <p:cNvPr id="16392" name="Rectangle 7"/>
          <p:cNvSpPr>
            <a:spLocks noChangeArrowheads="1"/>
          </p:cNvSpPr>
          <p:nvPr/>
        </p:nvSpPr>
        <p:spPr bwMode="auto">
          <a:xfrm>
            <a:off x="1003300" y="3486150"/>
            <a:ext cx="779463" cy="317500"/>
          </a:xfrm>
          <a:prstGeom prst="rect">
            <a:avLst/>
          </a:prstGeom>
          <a:solidFill>
            <a:srgbClr val="CCECFF"/>
          </a:solidFill>
          <a:ln w="25399">
            <a:solidFill>
              <a:schemeClr val="tx1"/>
            </a:solidFill>
            <a:miter lim="800000"/>
            <a:headEnd/>
            <a:tailEnd/>
          </a:ln>
        </p:spPr>
        <p:txBody>
          <a:bodyPr wrap="none" anchor="ctr"/>
          <a:lstStyle/>
          <a:p>
            <a:pPr>
              <a:spcBef>
                <a:spcPct val="0"/>
              </a:spcBef>
              <a:buFontTx/>
              <a:buNone/>
            </a:pPr>
            <a:r>
              <a:rPr kumimoji="0" lang="en-US" sz="2000">
                <a:latin typeface="Arial" panose="020B0604020202020204" pitchFamily="34" charset="0"/>
                <a:cs typeface="Arial" panose="020B0604020202020204" pitchFamily="34" charset="0"/>
              </a:rPr>
              <a:t>ADC</a:t>
            </a:r>
          </a:p>
        </p:txBody>
      </p:sp>
      <p:sp>
        <p:nvSpPr>
          <p:cNvPr id="16393" name="Line 8"/>
          <p:cNvSpPr>
            <a:spLocks noChangeShapeType="1"/>
          </p:cNvSpPr>
          <p:nvPr/>
        </p:nvSpPr>
        <p:spPr bwMode="auto">
          <a:xfrm>
            <a:off x="1406525" y="1574800"/>
            <a:ext cx="1588" cy="51117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394" name="Rectangle 9"/>
          <p:cNvSpPr>
            <a:spLocks noChangeArrowheads="1"/>
          </p:cNvSpPr>
          <p:nvPr/>
        </p:nvSpPr>
        <p:spPr bwMode="auto">
          <a:xfrm>
            <a:off x="842963" y="1257300"/>
            <a:ext cx="998671"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Sensor</a:t>
            </a:r>
          </a:p>
        </p:txBody>
      </p:sp>
      <p:sp>
        <p:nvSpPr>
          <p:cNvPr id="16395" name="Line 10"/>
          <p:cNvSpPr>
            <a:spLocks noChangeShapeType="1"/>
          </p:cNvSpPr>
          <p:nvPr/>
        </p:nvSpPr>
        <p:spPr bwMode="auto">
          <a:xfrm>
            <a:off x="1406525" y="2913063"/>
            <a:ext cx="1588" cy="25400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396" name="Oval 11"/>
          <p:cNvSpPr>
            <a:spLocks noChangeArrowheads="1"/>
          </p:cNvSpPr>
          <p:nvPr/>
        </p:nvSpPr>
        <p:spPr bwMode="auto">
          <a:xfrm>
            <a:off x="923925" y="4757738"/>
            <a:ext cx="939800" cy="828675"/>
          </a:xfrm>
          <a:prstGeom prst="ellipse">
            <a:avLst/>
          </a:prstGeom>
          <a:solidFill>
            <a:srgbClr val="FFFFCC"/>
          </a:solidFill>
          <a:ln w="25399">
            <a:solidFill>
              <a:schemeClr val="tx1"/>
            </a:solidFill>
            <a:round/>
            <a:headEnd/>
            <a:tailEnd/>
          </a:ln>
        </p:spPr>
        <p:txBody>
          <a:bodyPr wrap="none" anchor="ctr"/>
          <a:lstStyle/>
          <a:p>
            <a:pPr>
              <a:spcBef>
                <a:spcPct val="0"/>
              </a:spcBef>
              <a:buFontTx/>
              <a:buNone/>
            </a:pPr>
            <a:r>
              <a:rPr kumimoji="0" lang="en-US" sz="1800">
                <a:latin typeface="Arial" panose="020B0604020202020204" pitchFamily="34" charset="0"/>
                <a:cs typeface="Arial" panose="020B0604020202020204" pitchFamily="34" charset="0"/>
              </a:rPr>
              <a:t>Proces-</a:t>
            </a:r>
          </a:p>
          <a:p>
            <a:pPr>
              <a:spcBef>
                <a:spcPct val="0"/>
              </a:spcBef>
              <a:buFontTx/>
              <a:buNone/>
            </a:pPr>
            <a:r>
              <a:rPr kumimoji="0" lang="en-US" sz="1800">
                <a:latin typeface="Arial" panose="020B0604020202020204" pitchFamily="34" charset="0"/>
                <a:cs typeface="Arial" panose="020B0604020202020204" pitchFamily="34" charset="0"/>
              </a:rPr>
              <a:t>sing</a:t>
            </a:r>
          </a:p>
        </p:txBody>
      </p:sp>
      <p:sp>
        <p:nvSpPr>
          <p:cNvPr id="16397" name="Line 12"/>
          <p:cNvSpPr>
            <a:spLocks noChangeShapeType="1"/>
          </p:cNvSpPr>
          <p:nvPr/>
        </p:nvSpPr>
        <p:spPr bwMode="auto">
          <a:xfrm>
            <a:off x="4227513" y="3040063"/>
            <a:ext cx="1587" cy="12700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398" name="Rectangle 13"/>
          <p:cNvSpPr>
            <a:spLocks noChangeArrowheads="1"/>
          </p:cNvSpPr>
          <p:nvPr/>
        </p:nvSpPr>
        <p:spPr bwMode="auto">
          <a:xfrm>
            <a:off x="4791075" y="2276475"/>
            <a:ext cx="1325684" cy="708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b="1">
                <a:latin typeface="Arial" panose="020B0604020202020204" pitchFamily="34" charset="0"/>
                <a:cs typeface="Arial" panose="020B0604020202020204" pitchFamily="34" charset="0"/>
              </a:rPr>
              <a:t>Pipelined</a:t>
            </a:r>
          </a:p>
          <a:p>
            <a:pPr algn="l">
              <a:spcBef>
                <a:spcPct val="0"/>
              </a:spcBef>
              <a:buFontTx/>
              <a:buNone/>
            </a:pPr>
            <a:r>
              <a:rPr kumimoji="0" lang="en-US" sz="2000" b="1">
                <a:latin typeface="Arial" panose="020B0604020202020204" pitchFamily="34" charset="0"/>
                <a:cs typeface="Arial" panose="020B0604020202020204" pitchFamily="34" charset="0"/>
              </a:rPr>
              <a:t>Trigger</a:t>
            </a:r>
          </a:p>
        </p:txBody>
      </p:sp>
      <p:sp>
        <p:nvSpPr>
          <p:cNvPr id="16399" name="Rectangle 14"/>
          <p:cNvSpPr>
            <a:spLocks noChangeArrowheads="1"/>
          </p:cNvSpPr>
          <p:nvPr/>
        </p:nvSpPr>
        <p:spPr bwMode="auto">
          <a:xfrm>
            <a:off x="1981200" y="1828800"/>
            <a:ext cx="763029"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Clock</a:t>
            </a:r>
          </a:p>
        </p:txBody>
      </p:sp>
      <p:grpSp>
        <p:nvGrpSpPr>
          <p:cNvPr id="16400" name="Group 15"/>
          <p:cNvGrpSpPr>
            <a:grpSpLocks/>
          </p:cNvGrpSpPr>
          <p:nvPr/>
        </p:nvGrpSpPr>
        <p:grpSpPr bwMode="auto">
          <a:xfrm>
            <a:off x="842963" y="5840413"/>
            <a:ext cx="1128712" cy="487362"/>
            <a:chOff x="577" y="4713"/>
            <a:chExt cx="534" cy="368"/>
          </a:xfrm>
        </p:grpSpPr>
        <p:sp>
          <p:nvSpPr>
            <p:cNvPr id="16463" name="Oval 16"/>
            <p:cNvSpPr>
              <a:spLocks noChangeArrowheads="1"/>
            </p:cNvSpPr>
            <p:nvPr/>
          </p:nvSpPr>
          <p:spPr bwMode="auto">
            <a:xfrm>
              <a:off x="585" y="4908"/>
              <a:ext cx="518" cy="173"/>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6464" name="Rectangle 17"/>
            <p:cNvSpPr>
              <a:spLocks noChangeArrowheads="1"/>
            </p:cNvSpPr>
            <p:nvPr/>
          </p:nvSpPr>
          <p:spPr bwMode="auto">
            <a:xfrm>
              <a:off x="577" y="4804"/>
              <a:ext cx="534" cy="195"/>
            </a:xfrm>
            <a:prstGeom prst="rect">
              <a:avLst/>
            </a:prstGeom>
            <a:solidFill>
              <a:srgbClr val="99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anose="020B0604020202020204" pitchFamily="34" charset="0"/>
                <a:cs typeface="Arial" panose="020B0604020202020204" pitchFamily="34" charset="0"/>
              </a:endParaRPr>
            </a:p>
          </p:txBody>
        </p:sp>
        <p:sp>
          <p:nvSpPr>
            <p:cNvPr id="16465" name="Oval 18"/>
            <p:cNvSpPr>
              <a:spLocks noChangeArrowheads="1"/>
            </p:cNvSpPr>
            <p:nvPr/>
          </p:nvSpPr>
          <p:spPr bwMode="auto">
            <a:xfrm>
              <a:off x="584" y="4713"/>
              <a:ext cx="518" cy="173"/>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6466" name="Line 19"/>
            <p:cNvSpPr>
              <a:spLocks noChangeShapeType="1"/>
            </p:cNvSpPr>
            <p:nvPr/>
          </p:nvSpPr>
          <p:spPr bwMode="auto">
            <a:xfrm>
              <a:off x="583" y="4802"/>
              <a:ext cx="0" cy="19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67" name="Line 20"/>
            <p:cNvSpPr>
              <a:spLocks noChangeShapeType="1"/>
            </p:cNvSpPr>
            <p:nvPr/>
          </p:nvSpPr>
          <p:spPr bwMode="auto">
            <a:xfrm>
              <a:off x="1107" y="4806"/>
              <a:ext cx="0" cy="196"/>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16401" name="Rectangle 21"/>
          <p:cNvSpPr>
            <a:spLocks noChangeArrowheads="1"/>
          </p:cNvSpPr>
          <p:nvPr/>
        </p:nvSpPr>
        <p:spPr bwMode="auto">
          <a:xfrm>
            <a:off x="842963" y="5943600"/>
            <a:ext cx="1040349"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storage</a:t>
            </a:r>
          </a:p>
        </p:txBody>
      </p:sp>
      <p:sp>
        <p:nvSpPr>
          <p:cNvPr id="16402" name="Line 22"/>
          <p:cNvSpPr>
            <a:spLocks noChangeShapeType="1"/>
          </p:cNvSpPr>
          <p:nvPr/>
        </p:nvSpPr>
        <p:spPr bwMode="auto">
          <a:xfrm>
            <a:off x="1406525" y="5586413"/>
            <a:ext cx="1588" cy="255587"/>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03" name="Rectangle 23"/>
          <p:cNvSpPr>
            <a:spLocks noChangeArrowheads="1"/>
          </p:cNvSpPr>
          <p:nvPr/>
        </p:nvSpPr>
        <p:spPr bwMode="auto">
          <a:xfrm>
            <a:off x="4630738" y="3803650"/>
            <a:ext cx="1569340"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b="1">
                <a:latin typeface="Arial" panose="020B0604020202020204" pitchFamily="34" charset="0"/>
                <a:cs typeface="Arial" panose="020B0604020202020204" pitchFamily="34" charset="0"/>
              </a:rPr>
              <a:t>Busy Logic</a:t>
            </a:r>
          </a:p>
        </p:txBody>
      </p:sp>
      <p:sp>
        <p:nvSpPr>
          <p:cNvPr id="16404" name="Rectangle 24"/>
          <p:cNvSpPr>
            <a:spLocks noChangeArrowheads="1"/>
          </p:cNvSpPr>
          <p:nvPr/>
        </p:nvSpPr>
        <p:spPr bwMode="auto">
          <a:xfrm>
            <a:off x="1017588" y="4005263"/>
            <a:ext cx="779462" cy="487362"/>
          </a:xfrm>
          <a:prstGeom prst="rect">
            <a:avLst/>
          </a:prstGeom>
          <a:solidFill>
            <a:srgbClr val="CCFF66"/>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6405" name="Line 25"/>
          <p:cNvSpPr>
            <a:spLocks noChangeShapeType="1"/>
          </p:cNvSpPr>
          <p:nvPr/>
        </p:nvSpPr>
        <p:spPr bwMode="auto">
          <a:xfrm>
            <a:off x="1003300" y="4376738"/>
            <a:ext cx="806450" cy="158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06" name="Line 26"/>
          <p:cNvSpPr>
            <a:spLocks noChangeShapeType="1"/>
          </p:cNvSpPr>
          <p:nvPr/>
        </p:nvSpPr>
        <p:spPr bwMode="auto">
          <a:xfrm>
            <a:off x="1406525" y="4503738"/>
            <a:ext cx="1588" cy="25400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07" name="Rectangle 27"/>
          <p:cNvSpPr>
            <a:spLocks noChangeArrowheads="1"/>
          </p:cNvSpPr>
          <p:nvPr/>
        </p:nvSpPr>
        <p:spPr bwMode="auto">
          <a:xfrm>
            <a:off x="1037399" y="4065183"/>
            <a:ext cx="769441"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dirty="0">
                <a:latin typeface="Arial" panose="020B0604020202020204" pitchFamily="34" charset="0"/>
                <a:cs typeface="Arial" panose="020B0604020202020204" pitchFamily="34" charset="0"/>
              </a:rPr>
              <a:t>FIFO</a:t>
            </a:r>
          </a:p>
        </p:txBody>
      </p:sp>
      <p:sp>
        <p:nvSpPr>
          <p:cNvPr id="16408" name="Line 28"/>
          <p:cNvSpPr>
            <a:spLocks noChangeShapeType="1"/>
          </p:cNvSpPr>
          <p:nvPr/>
        </p:nvSpPr>
        <p:spPr bwMode="auto">
          <a:xfrm>
            <a:off x="1809750" y="4440238"/>
            <a:ext cx="322263" cy="1587"/>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09" name="Line 29"/>
          <p:cNvSpPr>
            <a:spLocks noChangeShapeType="1"/>
          </p:cNvSpPr>
          <p:nvPr/>
        </p:nvSpPr>
        <p:spPr bwMode="auto">
          <a:xfrm flipH="1">
            <a:off x="1809750" y="4440238"/>
            <a:ext cx="322263" cy="509587"/>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10" name="Rectangle 30"/>
          <p:cNvSpPr>
            <a:spLocks noChangeArrowheads="1"/>
          </p:cNvSpPr>
          <p:nvPr/>
        </p:nvSpPr>
        <p:spPr bwMode="auto">
          <a:xfrm>
            <a:off x="2035175" y="4594225"/>
            <a:ext cx="13319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DataReady</a:t>
            </a:r>
          </a:p>
        </p:txBody>
      </p:sp>
      <p:sp>
        <p:nvSpPr>
          <p:cNvPr id="566303" name="AutoShape 31"/>
          <p:cNvSpPr>
            <a:spLocks noChangeArrowheads="1"/>
          </p:cNvSpPr>
          <p:nvPr/>
        </p:nvSpPr>
        <p:spPr bwMode="auto">
          <a:xfrm>
            <a:off x="3502025" y="1130300"/>
            <a:ext cx="2646363" cy="636588"/>
          </a:xfrm>
          <a:prstGeom prst="roundRect">
            <a:avLst>
              <a:gd name="adj" fmla="val 12495"/>
            </a:avLst>
          </a:prstGeom>
          <a:solidFill>
            <a:schemeClr val="bg1"/>
          </a:solidFill>
          <a:ln w="12699">
            <a:solidFill>
              <a:schemeClr val="tx1"/>
            </a:solidFill>
            <a:round/>
            <a:headEnd/>
            <a:tailEnd/>
          </a:ln>
          <a:effectLst>
            <a:outerShdw dist="107763" dir="2700000" algn="ctr" rotWithShape="0">
              <a:schemeClr val="bg2"/>
            </a:outerShdw>
          </a:effectLst>
        </p:spPr>
        <p:txBody>
          <a:bodyPr wrap="none" anchor="ctr"/>
          <a:lstStyle/>
          <a:p>
            <a:pPr>
              <a:defRPr/>
            </a:pPr>
            <a:endParaRPr lang="en-US">
              <a:latin typeface="Arial" panose="020B0604020202020204" pitchFamily="34" charset="0"/>
              <a:cs typeface="Arial" panose="020B0604020202020204" pitchFamily="34" charset="0"/>
            </a:endParaRPr>
          </a:p>
        </p:txBody>
      </p:sp>
      <p:sp>
        <p:nvSpPr>
          <p:cNvPr id="16412" name="Rectangle 32"/>
          <p:cNvSpPr>
            <a:spLocks noChangeArrowheads="1"/>
          </p:cNvSpPr>
          <p:nvPr/>
        </p:nvSpPr>
        <p:spPr bwMode="auto">
          <a:xfrm>
            <a:off x="5116513" y="1092200"/>
            <a:ext cx="1021305"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b="1">
                <a:latin typeface="Arial" panose="020B0604020202020204" pitchFamily="34" charset="0"/>
                <a:cs typeface="Arial" panose="020B0604020202020204" pitchFamily="34" charset="0"/>
              </a:rPr>
              <a:t>Timing</a:t>
            </a:r>
          </a:p>
        </p:txBody>
      </p:sp>
      <p:sp>
        <p:nvSpPr>
          <p:cNvPr id="16413" name="Rectangle 33"/>
          <p:cNvSpPr>
            <a:spLocks noChangeArrowheads="1"/>
          </p:cNvSpPr>
          <p:nvPr/>
        </p:nvSpPr>
        <p:spPr bwMode="auto">
          <a:xfrm>
            <a:off x="5387975" y="1460500"/>
            <a:ext cx="536575" cy="233363"/>
          </a:xfrm>
          <a:prstGeom prst="rect">
            <a:avLst/>
          </a:prstGeom>
          <a:solidFill>
            <a:srgbClr val="CCFF66"/>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6414" name="Rectangle 34"/>
          <p:cNvSpPr>
            <a:spLocks noChangeArrowheads="1"/>
          </p:cNvSpPr>
          <p:nvPr/>
        </p:nvSpPr>
        <p:spPr bwMode="auto">
          <a:xfrm>
            <a:off x="5387184" y="1376833"/>
            <a:ext cx="528991"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dirty="0">
                <a:latin typeface="Arial" panose="020B0604020202020204" pitchFamily="34" charset="0"/>
                <a:cs typeface="Arial" panose="020B0604020202020204" pitchFamily="34" charset="0"/>
              </a:rPr>
              <a:t>BX</a:t>
            </a:r>
          </a:p>
        </p:txBody>
      </p:sp>
      <p:sp>
        <p:nvSpPr>
          <p:cNvPr id="16415" name="Line 35"/>
          <p:cNvSpPr>
            <a:spLocks noChangeShapeType="1"/>
          </p:cNvSpPr>
          <p:nvPr/>
        </p:nvSpPr>
        <p:spPr bwMode="auto">
          <a:xfrm flipH="1">
            <a:off x="1809750" y="2149475"/>
            <a:ext cx="3868738" cy="0"/>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nvGrpSpPr>
          <p:cNvPr id="16416" name="Group 36"/>
          <p:cNvGrpSpPr>
            <a:grpSpLocks/>
          </p:cNvGrpSpPr>
          <p:nvPr/>
        </p:nvGrpSpPr>
        <p:grpSpPr bwMode="auto">
          <a:xfrm>
            <a:off x="3824288" y="1320800"/>
            <a:ext cx="1138237" cy="128588"/>
            <a:chOff x="2304" y="1439"/>
            <a:chExt cx="678" cy="96"/>
          </a:xfrm>
        </p:grpSpPr>
        <p:sp>
          <p:nvSpPr>
            <p:cNvPr id="16450" name="Line 37"/>
            <p:cNvSpPr>
              <a:spLocks noChangeShapeType="1"/>
            </p:cNvSpPr>
            <p:nvPr/>
          </p:nvSpPr>
          <p:spPr bwMode="auto">
            <a:xfrm>
              <a:off x="2304" y="1439"/>
              <a:ext cx="107"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51" name="Line 38"/>
            <p:cNvSpPr>
              <a:spLocks noChangeShapeType="1"/>
            </p:cNvSpPr>
            <p:nvPr/>
          </p:nvSpPr>
          <p:spPr bwMode="auto">
            <a:xfrm>
              <a:off x="2411" y="1439"/>
              <a:ext cx="0" cy="96"/>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52" name="Line 39"/>
            <p:cNvSpPr>
              <a:spLocks noChangeShapeType="1"/>
            </p:cNvSpPr>
            <p:nvPr/>
          </p:nvSpPr>
          <p:spPr bwMode="auto">
            <a:xfrm>
              <a:off x="2411" y="1535"/>
              <a:ext cx="31"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53" name="Line 40"/>
            <p:cNvSpPr>
              <a:spLocks noChangeShapeType="1"/>
            </p:cNvSpPr>
            <p:nvPr/>
          </p:nvSpPr>
          <p:spPr bwMode="auto">
            <a:xfrm flipV="1">
              <a:off x="2442" y="1439"/>
              <a:ext cx="0" cy="96"/>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54" name="Line 41"/>
            <p:cNvSpPr>
              <a:spLocks noChangeShapeType="1"/>
            </p:cNvSpPr>
            <p:nvPr/>
          </p:nvSpPr>
          <p:spPr bwMode="auto">
            <a:xfrm>
              <a:off x="2598" y="1439"/>
              <a:ext cx="0" cy="96"/>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55" name="Line 42"/>
            <p:cNvSpPr>
              <a:spLocks noChangeShapeType="1"/>
            </p:cNvSpPr>
            <p:nvPr/>
          </p:nvSpPr>
          <p:spPr bwMode="auto">
            <a:xfrm>
              <a:off x="2598" y="1535"/>
              <a:ext cx="31"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56" name="Line 43"/>
            <p:cNvSpPr>
              <a:spLocks noChangeShapeType="1"/>
            </p:cNvSpPr>
            <p:nvPr/>
          </p:nvSpPr>
          <p:spPr bwMode="auto">
            <a:xfrm>
              <a:off x="2442" y="1439"/>
              <a:ext cx="156"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57" name="Line 44"/>
            <p:cNvSpPr>
              <a:spLocks noChangeShapeType="1"/>
            </p:cNvSpPr>
            <p:nvPr/>
          </p:nvSpPr>
          <p:spPr bwMode="auto">
            <a:xfrm flipV="1">
              <a:off x="2634" y="1439"/>
              <a:ext cx="0" cy="96"/>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58" name="Line 45"/>
            <p:cNvSpPr>
              <a:spLocks noChangeShapeType="1"/>
            </p:cNvSpPr>
            <p:nvPr/>
          </p:nvSpPr>
          <p:spPr bwMode="auto">
            <a:xfrm>
              <a:off x="2634" y="1439"/>
              <a:ext cx="156"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59" name="Line 46"/>
            <p:cNvSpPr>
              <a:spLocks noChangeShapeType="1"/>
            </p:cNvSpPr>
            <p:nvPr/>
          </p:nvSpPr>
          <p:spPr bwMode="auto">
            <a:xfrm>
              <a:off x="2790" y="1439"/>
              <a:ext cx="0" cy="96"/>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60" name="Line 47"/>
            <p:cNvSpPr>
              <a:spLocks noChangeShapeType="1"/>
            </p:cNvSpPr>
            <p:nvPr/>
          </p:nvSpPr>
          <p:spPr bwMode="auto">
            <a:xfrm>
              <a:off x="2790" y="1535"/>
              <a:ext cx="31"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61" name="Line 48"/>
            <p:cNvSpPr>
              <a:spLocks noChangeShapeType="1"/>
            </p:cNvSpPr>
            <p:nvPr/>
          </p:nvSpPr>
          <p:spPr bwMode="auto">
            <a:xfrm flipV="1">
              <a:off x="2826" y="1439"/>
              <a:ext cx="0" cy="96"/>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62" name="Line 49"/>
            <p:cNvSpPr>
              <a:spLocks noChangeShapeType="1"/>
            </p:cNvSpPr>
            <p:nvPr/>
          </p:nvSpPr>
          <p:spPr bwMode="auto">
            <a:xfrm>
              <a:off x="2826" y="1439"/>
              <a:ext cx="156"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16417" name="Line 50"/>
          <p:cNvSpPr>
            <a:spLocks noChangeShapeType="1"/>
          </p:cNvSpPr>
          <p:nvPr/>
        </p:nvSpPr>
        <p:spPr bwMode="auto">
          <a:xfrm>
            <a:off x="1487488" y="3230563"/>
            <a:ext cx="2095500" cy="1587"/>
          </a:xfrm>
          <a:prstGeom prst="line">
            <a:avLst/>
          </a:prstGeom>
          <a:noFill/>
          <a:ln w="25399">
            <a:solidFill>
              <a:srgbClr val="868686"/>
            </a:solidFill>
            <a:round/>
            <a:headEnd type="stealth" w="med" len="med"/>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18" name="Rectangle 51"/>
          <p:cNvSpPr>
            <a:spLocks noChangeArrowheads="1"/>
          </p:cNvSpPr>
          <p:nvPr/>
        </p:nvSpPr>
        <p:spPr bwMode="auto">
          <a:xfrm>
            <a:off x="1487488" y="2913063"/>
            <a:ext cx="1609415"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Accept/Reject</a:t>
            </a:r>
          </a:p>
        </p:txBody>
      </p:sp>
      <p:sp>
        <p:nvSpPr>
          <p:cNvPr id="16419" name="Rectangle 52"/>
          <p:cNvSpPr>
            <a:spLocks noChangeArrowheads="1"/>
          </p:cNvSpPr>
          <p:nvPr/>
        </p:nvSpPr>
        <p:spPr bwMode="auto">
          <a:xfrm>
            <a:off x="3743325" y="1438389"/>
            <a:ext cx="1542089"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dirty="0">
                <a:latin typeface="Arial" panose="020B0604020202020204" pitchFamily="34" charset="0"/>
                <a:cs typeface="Arial" panose="020B0604020202020204" pitchFamily="34" charset="0"/>
              </a:rPr>
              <a:t>Beam crossing</a:t>
            </a:r>
          </a:p>
        </p:txBody>
      </p:sp>
      <p:sp>
        <p:nvSpPr>
          <p:cNvPr id="16420" name="Line 53"/>
          <p:cNvSpPr>
            <a:spLocks noChangeShapeType="1"/>
          </p:cNvSpPr>
          <p:nvPr/>
        </p:nvSpPr>
        <p:spPr bwMode="auto">
          <a:xfrm>
            <a:off x="5678488" y="1703388"/>
            <a:ext cx="1587" cy="446087"/>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21" name="Line 54"/>
          <p:cNvSpPr>
            <a:spLocks noChangeShapeType="1"/>
          </p:cNvSpPr>
          <p:nvPr/>
        </p:nvSpPr>
        <p:spPr bwMode="auto">
          <a:xfrm>
            <a:off x="1003300" y="4122738"/>
            <a:ext cx="806450"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22" name="Line 55"/>
          <p:cNvSpPr>
            <a:spLocks noChangeShapeType="1"/>
          </p:cNvSpPr>
          <p:nvPr/>
        </p:nvSpPr>
        <p:spPr bwMode="auto">
          <a:xfrm>
            <a:off x="1809750" y="4313238"/>
            <a:ext cx="1933575" cy="1587"/>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23" name="Rectangle 56"/>
          <p:cNvSpPr>
            <a:spLocks noChangeArrowheads="1"/>
          </p:cNvSpPr>
          <p:nvPr/>
        </p:nvSpPr>
        <p:spPr bwMode="auto">
          <a:xfrm>
            <a:off x="1954213" y="4019550"/>
            <a:ext cx="565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Full</a:t>
            </a:r>
          </a:p>
        </p:txBody>
      </p:sp>
      <p:sp>
        <p:nvSpPr>
          <p:cNvPr id="16424" name="Line 57"/>
          <p:cNvSpPr>
            <a:spLocks noChangeShapeType="1"/>
          </p:cNvSpPr>
          <p:nvPr/>
        </p:nvSpPr>
        <p:spPr bwMode="auto">
          <a:xfrm>
            <a:off x="4227513" y="1893888"/>
            <a:ext cx="1587" cy="446087"/>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25" name="Rectangle 58"/>
          <p:cNvSpPr>
            <a:spLocks noChangeArrowheads="1"/>
          </p:cNvSpPr>
          <p:nvPr/>
        </p:nvSpPr>
        <p:spPr bwMode="auto">
          <a:xfrm>
            <a:off x="1003300" y="2085975"/>
            <a:ext cx="779463" cy="827088"/>
          </a:xfrm>
          <a:prstGeom prst="rect">
            <a:avLst/>
          </a:prstGeom>
          <a:solidFill>
            <a:srgbClr val="CCFF66"/>
          </a:solidFill>
          <a:ln w="25399">
            <a:solidFill>
              <a:schemeClr val="tx1"/>
            </a:solidFill>
            <a:miter lim="800000"/>
            <a:headEnd/>
            <a:tailEnd/>
          </a:ln>
        </p:spPr>
        <p:txBody>
          <a:bodyPr wrap="none" anchor="ctr"/>
          <a:lstStyle/>
          <a:p>
            <a:pPr>
              <a:spcBef>
                <a:spcPct val="0"/>
              </a:spcBef>
              <a:buFontTx/>
              <a:buNone/>
            </a:pPr>
            <a:r>
              <a:rPr kumimoji="0" lang="en-US" sz="1600">
                <a:latin typeface="Arial" panose="020B0604020202020204" pitchFamily="34" charset="0"/>
                <a:cs typeface="Arial" panose="020B0604020202020204" pitchFamily="34" charset="0"/>
              </a:rPr>
              <a:t>Analog</a:t>
            </a:r>
          </a:p>
          <a:p>
            <a:pPr>
              <a:spcBef>
                <a:spcPct val="0"/>
              </a:spcBef>
              <a:buFontTx/>
              <a:buNone/>
            </a:pPr>
            <a:r>
              <a:rPr kumimoji="0" lang="en-US" sz="1600">
                <a:latin typeface="Arial" panose="020B0604020202020204" pitchFamily="34" charset="0"/>
                <a:cs typeface="Arial" panose="020B0604020202020204" pitchFamily="34" charset="0"/>
              </a:rPr>
              <a:t>Pipeline</a:t>
            </a:r>
          </a:p>
        </p:txBody>
      </p:sp>
      <p:sp>
        <p:nvSpPr>
          <p:cNvPr id="16426" name="Line 59"/>
          <p:cNvSpPr>
            <a:spLocks noChangeShapeType="1"/>
          </p:cNvSpPr>
          <p:nvPr/>
        </p:nvSpPr>
        <p:spPr bwMode="auto">
          <a:xfrm>
            <a:off x="1003300" y="2149475"/>
            <a:ext cx="806450"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27" name="Line 60"/>
          <p:cNvSpPr>
            <a:spLocks noChangeShapeType="1"/>
          </p:cNvSpPr>
          <p:nvPr/>
        </p:nvSpPr>
        <p:spPr bwMode="auto">
          <a:xfrm>
            <a:off x="1003300" y="2786063"/>
            <a:ext cx="806450"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28" name="Oval 61"/>
          <p:cNvSpPr>
            <a:spLocks noChangeArrowheads="1"/>
          </p:cNvSpPr>
          <p:nvPr/>
        </p:nvSpPr>
        <p:spPr bwMode="auto">
          <a:xfrm>
            <a:off x="1325563" y="3167063"/>
            <a:ext cx="161925" cy="127000"/>
          </a:xfrm>
          <a:prstGeom prst="ellipse">
            <a:avLst/>
          </a:prstGeom>
          <a:solidFill>
            <a:srgbClr val="FFFFCC"/>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6429" name="Line 62"/>
          <p:cNvSpPr>
            <a:spLocks noChangeShapeType="1"/>
          </p:cNvSpPr>
          <p:nvPr/>
        </p:nvSpPr>
        <p:spPr bwMode="auto">
          <a:xfrm>
            <a:off x="4791075" y="2149475"/>
            <a:ext cx="3175" cy="25400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30" name="Line 63"/>
          <p:cNvSpPr>
            <a:spLocks noChangeShapeType="1"/>
          </p:cNvSpPr>
          <p:nvPr/>
        </p:nvSpPr>
        <p:spPr bwMode="auto">
          <a:xfrm flipH="1" flipV="1">
            <a:off x="4630737" y="2392363"/>
            <a:ext cx="160337" cy="12700"/>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31" name="Line 64"/>
          <p:cNvSpPr>
            <a:spLocks noChangeShapeType="1"/>
          </p:cNvSpPr>
          <p:nvPr/>
        </p:nvSpPr>
        <p:spPr bwMode="auto">
          <a:xfrm>
            <a:off x="4227513" y="2530475"/>
            <a:ext cx="1587" cy="319088"/>
          </a:xfrm>
          <a:prstGeom prst="line">
            <a:avLst/>
          </a:prstGeom>
          <a:noFill/>
          <a:ln w="25399">
            <a:solidFill>
              <a:schemeClr val="tx1"/>
            </a:solidFill>
            <a:round/>
            <a:headEnd type="none" w="sm" len="sm"/>
            <a:tailEn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32" name="Rectangle 65"/>
          <p:cNvSpPr>
            <a:spLocks noChangeArrowheads="1"/>
          </p:cNvSpPr>
          <p:nvPr/>
        </p:nvSpPr>
        <p:spPr bwMode="auto">
          <a:xfrm>
            <a:off x="3824288" y="2339975"/>
            <a:ext cx="806450" cy="190500"/>
          </a:xfrm>
          <a:prstGeom prst="rect">
            <a:avLst/>
          </a:prstGeom>
          <a:solidFill>
            <a:srgbClr val="FFFFCC"/>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6433" name="Rectangle 66"/>
          <p:cNvSpPr>
            <a:spLocks noChangeArrowheads="1"/>
          </p:cNvSpPr>
          <p:nvPr/>
        </p:nvSpPr>
        <p:spPr bwMode="auto">
          <a:xfrm>
            <a:off x="3824288" y="2593975"/>
            <a:ext cx="806450" cy="192088"/>
          </a:xfrm>
          <a:prstGeom prst="rect">
            <a:avLst/>
          </a:prstGeom>
          <a:solidFill>
            <a:srgbClr val="FFFFCC"/>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6434" name="Rectangle 67"/>
          <p:cNvSpPr>
            <a:spLocks noChangeArrowheads="1"/>
          </p:cNvSpPr>
          <p:nvPr/>
        </p:nvSpPr>
        <p:spPr bwMode="auto">
          <a:xfrm>
            <a:off x="3824288" y="2849563"/>
            <a:ext cx="806450" cy="190500"/>
          </a:xfrm>
          <a:prstGeom prst="rect">
            <a:avLst/>
          </a:prstGeom>
          <a:solidFill>
            <a:srgbClr val="FFFFCC"/>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6435" name="Line 68"/>
          <p:cNvSpPr>
            <a:spLocks noChangeShapeType="1"/>
          </p:cNvSpPr>
          <p:nvPr/>
        </p:nvSpPr>
        <p:spPr bwMode="auto">
          <a:xfrm>
            <a:off x="1406525" y="3294063"/>
            <a:ext cx="1588" cy="192087"/>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36" name="Line 69"/>
          <p:cNvSpPr>
            <a:spLocks noChangeShapeType="1"/>
          </p:cNvSpPr>
          <p:nvPr/>
        </p:nvSpPr>
        <p:spPr bwMode="auto">
          <a:xfrm>
            <a:off x="1406525" y="3803650"/>
            <a:ext cx="1588" cy="19050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37" name="Rectangle 70"/>
          <p:cNvSpPr>
            <a:spLocks noChangeArrowheads="1"/>
          </p:cNvSpPr>
          <p:nvPr/>
        </p:nvSpPr>
        <p:spPr bwMode="auto">
          <a:xfrm>
            <a:off x="3743325" y="4122738"/>
            <a:ext cx="646113" cy="381000"/>
          </a:xfrm>
          <a:prstGeom prst="rect">
            <a:avLst/>
          </a:prstGeom>
          <a:solidFill>
            <a:srgbClr val="FFFFCC"/>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6438" name="Line 71"/>
          <p:cNvSpPr>
            <a:spLocks noChangeShapeType="1"/>
          </p:cNvSpPr>
          <p:nvPr/>
        </p:nvSpPr>
        <p:spPr bwMode="auto">
          <a:xfrm>
            <a:off x="4227513" y="3294063"/>
            <a:ext cx="1587" cy="828675"/>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39" name="Line 72"/>
          <p:cNvSpPr>
            <a:spLocks noChangeShapeType="1"/>
          </p:cNvSpPr>
          <p:nvPr/>
        </p:nvSpPr>
        <p:spPr bwMode="auto">
          <a:xfrm>
            <a:off x="4067175" y="3294063"/>
            <a:ext cx="160338" cy="1587"/>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40" name="Line 73"/>
          <p:cNvSpPr>
            <a:spLocks noChangeShapeType="1"/>
          </p:cNvSpPr>
          <p:nvPr/>
        </p:nvSpPr>
        <p:spPr bwMode="auto">
          <a:xfrm>
            <a:off x="4067175" y="3167063"/>
            <a:ext cx="160338" cy="1587"/>
          </a:xfrm>
          <a:prstGeom prst="line">
            <a:avLst/>
          </a:prstGeom>
          <a:noFill/>
          <a:ln w="25399">
            <a:solidFill>
              <a:srgbClr val="868686"/>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nvGrpSpPr>
          <p:cNvPr id="16441" name="Group 74"/>
          <p:cNvGrpSpPr>
            <a:grpSpLocks/>
          </p:cNvGrpSpPr>
          <p:nvPr/>
        </p:nvGrpSpPr>
        <p:grpSpPr bwMode="auto">
          <a:xfrm>
            <a:off x="3582988" y="3103563"/>
            <a:ext cx="504825" cy="231775"/>
            <a:chOff x="2961" y="2176"/>
            <a:chExt cx="301" cy="175"/>
          </a:xfrm>
        </p:grpSpPr>
        <p:sp>
          <p:nvSpPr>
            <p:cNvPr id="16445" name="Rectangle 75"/>
            <p:cNvSpPr>
              <a:spLocks noChangeArrowheads="1"/>
            </p:cNvSpPr>
            <p:nvPr/>
          </p:nvSpPr>
          <p:spPr bwMode="auto">
            <a:xfrm>
              <a:off x="3046" y="2181"/>
              <a:ext cx="216" cy="17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anose="020B0604020202020204" pitchFamily="34" charset="0"/>
                <a:cs typeface="Arial" panose="020B0604020202020204" pitchFamily="34" charset="0"/>
              </a:endParaRPr>
            </a:p>
          </p:txBody>
        </p:sp>
        <p:sp>
          <p:nvSpPr>
            <p:cNvPr id="16446" name="Arc 76"/>
            <p:cNvSpPr>
              <a:spLocks/>
            </p:cNvSpPr>
            <p:nvPr/>
          </p:nvSpPr>
          <p:spPr bwMode="auto">
            <a:xfrm rot="-5340000">
              <a:off x="2915" y="2222"/>
              <a:ext cx="175" cy="83"/>
            </a:xfrm>
            <a:custGeom>
              <a:avLst/>
              <a:gdLst>
                <a:gd name="T0" fmla="*/ 0 w 43198"/>
                <a:gd name="T1" fmla="*/ 0 h 22400"/>
                <a:gd name="T2" fmla="*/ 0 w 43198"/>
                <a:gd name="T3" fmla="*/ 0 h 22400"/>
                <a:gd name="T4" fmla="*/ 0 w 43198"/>
                <a:gd name="T5" fmla="*/ 0 h 22400"/>
                <a:gd name="T6" fmla="*/ 0 60000 65536"/>
                <a:gd name="T7" fmla="*/ 0 60000 65536"/>
                <a:gd name="T8" fmla="*/ 0 60000 65536"/>
                <a:gd name="T9" fmla="*/ 0 w 43198"/>
                <a:gd name="T10" fmla="*/ 0 h 22400"/>
                <a:gd name="T11" fmla="*/ 43198 w 43198"/>
                <a:gd name="T12" fmla="*/ 22400 h 22400"/>
              </a:gdLst>
              <a:ahLst/>
              <a:cxnLst>
                <a:cxn ang="T6">
                  <a:pos x="T0" y="T1"/>
                </a:cxn>
                <a:cxn ang="T7">
                  <a:pos x="T2" y="T3"/>
                </a:cxn>
                <a:cxn ang="T8">
                  <a:pos x="T4" y="T5"/>
                </a:cxn>
              </a:cxnLst>
              <a:rect l="T9" t="T10" r="T11" b="T12"/>
              <a:pathLst>
                <a:path w="43198" h="22400" fill="none" extrusionOk="0">
                  <a:moveTo>
                    <a:pt x="14" y="22400"/>
                  </a:moveTo>
                  <a:cubicBezTo>
                    <a:pt x="4" y="22133"/>
                    <a:pt x="0" y="21866"/>
                    <a:pt x="0" y="21600"/>
                  </a:cubicBezTo>
                  <a:cubicBezTo>
                    <a:pt x="0" y="9670"/>
                    <a:pt x="9670" y="0"/>
                    <a:pt x="21600" y="0"/>
                  </a:cubicBezTo>
                  <a:cubicBezTo>
                    <a:pt x="33424" y="-1"/>
                    <a:pt x="43050" y="9506"/>
                    <a:pt x="43198" y="21329"/>
                  </a:cubicBezTo>
                </a:path>
                <a:path w="43198" h="22400" stroke="0" extrusionOk="0">
                  <a:moveTo>
                    <a:pt x="14" y="22400"/>
                  </a:moveTo>
                  <a:cubicBezTo>
                    <a:pt x="4" y="22133"/>
                    <a:pt x="0" y="21866"/>
                    <a:pt x="0" y="21600"/>
                  </a:cubicBezTo>
                  <a:cubicBezTo>
                    <a:pt x="0" y="9670"/>
                    <a:pt x="9670" y="0"/>
                    <a:pt x="21600" y="0"/>
                  </a:cubicBezTo>
                  <a:cubicBezTo>
                    <a:pt x="33424" y="-1"/>
                    <a:pt x="43050" y="9506"/>
                    <a:pt x="43198" y="21329"/>
                  </a:cubicBezTo>
                  <a:lnTo>
                    <a:pt x="21600" y="21600"/>
                  </a:lnTo>
                  <a:close/>
                </a:path>
              </a:pathLst>
            </a:custGeom>
            <a:solidFill>
              <a:srgbClr val="FFFFCC"/>
            </a:solidFill>
            <a:ln w="25399" cap="rnd">
              <a:solidFill>
                <a:schemeClr val="tx1"/>
              </a:solidFill>
              <a:round/>
              <a:headEnd/>
              <a:tailEnd/>
            </a:ln>
          </p:spPr>
          <p:txBody>
            <a:bodyPr wrap="none" anchor="ctr"/>
            <a:lstStyle/>
            <a:p>
              <a:endParaRPr lang="en-GB">
                <a:latin typeface="Arial" panose="020B0604020202020204" pitchFamily="34" charset="0"/>
                <a:cs typeface="Arial" panose="020B0604020202020204" pitchFamily="34" charset="0"/>
              </a:endParaRPr>
            </a:p>
          </p:txBody>
        </p:sp>
        <p:sp>
          <p:nvSpPr>
            <p:cNvPr id="16447" name="Line 77"/>
            <p:cNvSpPr>
              <a:spLocks noChangeShapeType="1"/>
            </p:cNvSpPr>
            <p:nvPr/>
          </p:nvSpPr>
          <p:spPr bwMode="auto">
            <a:xfrm>
              <a:off x="3046" y="2181"/>
              <a:ext cx="216"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48" name="Line 78"/>
            <p:cNvSpPr>
              <a:spLocks noChangeShapeType="1"/>
            </p:cNvSpPr>
            <p:nvPr/>
          </p:nvSpPr>
          <p:spPr bwMode="auto">
            <a:xfrm>
              <a:off x="3262" y="2181"/>
              <a:ext cx="0" cy="17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49" name="Line 79"/>
            <p:cNvSpPr>
              <a:spLocks noChangeShapeType="1"/>
            </p:cNvSpPr>
            <p:nvPr/>
          </p:nvSpPr>
          <p:spPr bwMode="auto">
            <a:xfrm flipH="1">
              <a:off x="3046" y="2351"/>
              <a:ext cx="216"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16442" name="Line 80"/>
          <p:cNvSpPr>
            <a:spLocks noChangeShapeType="1"/>
          </p:cNvSpPr>
          <p:nvPr/>
        </p:nvSpPr>
        <p:spPr bwMode="auto">
          <a:xfrm>
            <a:off x="1003300" y="2212975"/>
            <a:ext cx="806450" cy="1588"/>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43" name="Line 81"/>
          <p:cNvSpPr>
            <a:spLocks noChangeShapeType="1"/>
          </p:cNvSpPr>
          <p:nvPr/>
        </p:nvSpPr>
        <p:spPr bwMode="auto">
          <a:xfrm>
            <a:off x="1003300" y="2849563"/>
            <a:ext cx="806450"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44" name="Rectangle 82"/>
          <p:cNvSpPr>
            <a:spLocks noChangeArrowheads="1"/>
          </p:cNvSpPr>
          <p:nvPr/>
        </p:nvSpPr>
        <p:spPr bwMode="auto">
          <a:xfrm>
            <a:off x="2514600" y="5257800"/>
            <a:ext cx="6477000" cy="990600"/>
          </a:xfrm>
          <a:prstGeom prst="rect">
            <a:avLst/>
          </a:prstGeom>
          <a:solidFill>
            <a:srgbClr val="EAEAEA"/>
          </a:solidFill>
          <a:ln w="9525">
            <a:solidFill>
              <a:schemeClr val="tx1"/>
            </a:solidFill>
            <a:miter lim="800000"/>
            <a:headEnd/>
            <a:tailEnd/>
          </a:ln>
        </p:spPr>
        <p:txBody>
          <a:bodyPr/>
          <a:lstStyle/>
          <a:p>
            <a:pPr marL="342900" indent="-342900" algn="l">
              <a:spcBef>
                <a:spcPct val="20000"/>
              </a:spcBef>
              <a:buClr>
                <a:srgbClr val="0000FF"/>
              </a:buClr>
              <a:buFont typeface="Arial Unicode MS" pitchFamily="34" charset="-128"/>
              <a:buChar char="❚"/>
            </a:pPr>
            <a:r>
              <a:rPr lang="en-US" sz="2000" b="1">
                <a:latin typeface="Arial" panose="020B0604020202020204" pitchFamily="34" charset="0"/>
                <a:cs typeface="Arial" panose="020B0604020202020204" pitchFamily="34" charset="0"/>
              </a:rPr>
              <a:t>Front-end Pipelines: </a:t>
            </a:r>
            <a:r>
              <a:rPr lang="en-US" sz="2000">
                <a:latin typeface="Arial" panose="020B0604020202020204" pitchFamily="34" charset="0"/>
                <a:cs typeface="Arial" panose="020B0604020202020204" pitchFamily="34" charset="0"/>
              </a:rPr>
              <a:t>To wait for the trigger decision + transmission delays are longer than beam crossing period</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Slide Number Placeholder 2"/>
          <p:cNvSpPr>
            <a:spLocks noGrp="1"/>
          </p:cNvSpPr>
          <p:nvPr>
            <p:ph type="sldNum" sz="quarter" idx="10"/>
          </p:nvPr>
        </p:nvSpPr>
        <p:spPr/>
        <p:txBody>
          <a:bodyPr/>
          <a:lstStyle/>
          <a:p>
            <a:pPr>
              <a:defRPr/>
            </a:pPr>
            <a:fld id="{5101E21D-9A0D-42FA-83DE-B4C32A9EF4C7}" type="slidenum">
              <a:rPr lang="en-US"/>
              <a:pPr>
                <a:defRPr/>
              </a:pPr>
              <a:t>16</a:t>
            </a:fld>
            <a:endParaRPr lang="en-US" sz="2000" b="1"/>
          </a:p>
        </p:txBody>
      </p:sp>
      <p:sp>
        <p:nvSpPr>
          <p:cNvPr id="17411" name="Rectangle 2"/>
          <p:cNvSpPr>
            <a:spLocks noGrp="1" noChangeArrowheads="1"/>
          </p:cNvSpPr>
          <p:nvPr>
            <p:ph type="title"/>
          </p:nvPr>
        </p:nvSpPr>
        <p:spPr>
          <a:noFill/>
        </p:spPr>
        <p:txBody>
          <a:bodyPr lIns="92075" tIns="46038" rIns="92075" bIns="46038"/>
          <a:lstStyle/>
          <a:p>
            <a:r>
              <a:rPr lang="en-US"/>
              <a:t>Less trivial DAQ</a:t>
            </a:r>
          </a:p>
        </p:txBody>
      </p:sp>
      <p:sp>
        <p:nvSpPr>
          <p:cNvPr id="17412" name="Rectangle 3"/>
          <p:cNvSpPr>
            <a:spLocks noChangeArrowheads="1"/>
          </p:cNvSpPr>
          <p:nvPr/>
        </p:nvSpPr>
        <p:spPr bwMode="auto">
          <a:xfrm>
            <a:off x="1219200" y="1066800"/>
            <a:ext cx="6477000" cy="5486400"/>
          </a:xfrm>
          <a:prstGeom prst="rect">
            <a:avLst/>
          </a:prstGeom>
          <a:solidFill>
            <a:srgbClr val="EAEAEA"/>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7413" name="Line 4"/>
          <p:cNvSpPr>
            <a:spLocks noChangeShapeType="1"/>
          </p:cNvSpPr>
          <p:nvPr/>
        </p:nvSpPr>
        <p:spPr bwMode="auto">
          <a:xfrm>
            <a:off x="3440113" y="1470025"/>
            <a:ext cx="0" cy="69532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14" name="Line 5"/>
          <p:cNvSpPr>
            <a:spLocks noChangeShapeType="1"/>
          </p:cNvSpPr>
          <p:nvPr/>
        </p:nvSpPr>
        <p:spPr bwMode="auto">
          <a:xfrm>
            <a:off x="3525838" y="1470025"/>
            <a:ext cx="0" cy="754063"/>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15" name="Rectangle 6"/>
          <p:cNvSpPr>
            <a:spLocks noChangeArrowheads="1"/>
          </p:cNvSpPr>
          <p:nvPr/>
        </p:nvSpPr>
        <p:spPr bwMode="auto">
          <a:xfrm>
            <a:off x="3197225" y="2233613"/>
            <a:ext cx="741363" cy="211137"/>
          </a:xfrm>
          <a:prstGeom prst="rect">
            <a:avLst/>
          </a:prstGeom>
          <a:solidFill>
            <a:srgbClr val="CCECFF"/>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7416" name="Rectangle 7"/>
          <p:cNvSpPr>
            <a:spLocks noChangeArrowheads="1"/>
          </p:cNvSpPr>
          <p:nvPr/>
        </p:nvSpPr>
        <p:spPr bwMode="auto">
          <a:xfrm>
            <a:off x="3113088" y="2174875"/>
            <a:ext cx="739775" cy="212725"/>
          </a:xfrm>
          <a:prstGeom prst="rect">
            <a:avLst/>
          </a:prstGeom>
          <a:solidFill>
            <a:srgbClr val="CCECFF"/>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7417" name="Rectangle 8"/>
          <p:cNvSpPr>
            <a:spLocks noChangeArrowheads="1"/>
          </p:cNvSpPr>
          <p:nvPr/>
        </p:nvSpPr>
        <p:spPr bwMode="auto">
          <a:xfrm>
            <a:off x="3027363" y="2117725"/>
            <a:ext cx="739775" cy="211138"/>
          </a:xfrm>
          <a:prstGeom prst="rect">
            <a:avLst/>
          </a:prstGeom>
          <a:solidFill>
            <a:srgbClr val="CCECFF"/>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7418" name="Rectangle 9"/>
          <p:cNvSpPr>
            <a:spLocks noChangeArrowheads="1"/>
          </p:cNvSpPr>
          <p:nvPr/>
        </p:nvSpPr>
        <p:spPr bwMode="auto">
          <a:xfrm>
            <a:off x="3051597" y="2025352"/>
            <a:ext cx="8080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ADC</a:t>
            </a:r>
          </a:p>
        </p:txBody>
      </p:sp>
      <p:sp>
        <p:nvSpPr>
          <p:cNvPr id="17419" name="Rectangle 10"/>
          <p:cNvSpPr>
            <a:spLocks noChangeArrowheads="1"/>
          </p:cNvSpPr>
          <p:nvPr/>
        </p:nvSpPr>
        <p:spPr bwMode="auto">
          <a:xfrm>
            <a:off x="1478892" y="1146175"/>
            <a:ext cx="12112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dirty="0">
                <a:latin typeface="Arial" panose="020B0604020202020204" pitchFamily="34" charset="0"/>
                <a:cs typeface="Arial" panose="020B0604020202020204" pitchFamily="34" charset="0"/>
              </a:rPr>
              <a:t>N channels</a:t>
            </a:r>
          </a:p>
        </p:txBody>
      </p:sp>
      <p:sp>
        <p:nvSpPr>
          <p:cNvPr id="17420" name="Oval 11"/>
          <p:cNvSpPr>
            <a:spLocks noChangeArrowheads="1"/>
          </p:cNvSpPr>
          <p:nvPr/>
        </p:nvSpPr>
        <p:spPr bwMode="auto">
          <a:xfrm>
            <a:off x="2855913" y="2984500"/>
            <a:ext cx="1082675" cy="733425"/>
          </a:xfrm>
          <a:prstGeom prst="ellipse">
            <a:avLst/>
          </a:prstGeom>
          <a:solidFill>
            <a:srgbClr val="FFFFCC"/>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7421" name="Rectangle 12"/>
          <p:cNvSpPr>
            <a:spLocks noChangeArrowheads="1"/>
          </p:cNvSpPr>
          <p:nvPr/>
        </p:nvSpPr>
        <p:spPr bwMode="auto">
          <a:xfrm>
            <a:off x="2903130" y="3048000"/>
            <a:ext cx="1069203" cy="708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spcBef>
                <a:spcPct val="0"/>
              </a:spcBef>
              <a:buFontTx/>
              <a:buNone/>
            </a:pPr>
            <a:r>
              <a:rPr kumimoji="0" lang="en-US" sz="2000">
                <a:latin typeface="Arial" panose="020B0604020202020204" pitchFamily="34" charset="0"/>
                <a:cs typeface="Arial" panose="020B0604020202020204" pitchFamily="34" charset="0"/>
              </a:rPr>
              <a:t>Proces-</a:t>
            </a:r>
          </a:p>
          <a:p>
            <a:pPr>
              <a:spcBef>
                <a:spcPct val="0"/>
              </a:spcBef>
              <a:buFontTx/>
              <a:buNone/>
            </a:pPr>
            <a:r>
              <a:rPr kumimoji="0" lang="en-US" sz="2000">
                <a:latin typeface="Arial" panose="020B0604020202020204" pitchFamily="34" charset="0"/>
                <a:cs typeface="Arial" panose="020B0604020202020204" pitchFamily="34" charset="0"/>
              </a:rPr>
              <a:t>sing</a:t>
            </a:r>
          </a:p>
        </p:txBody>
      </p:sp>
      <p:grpSp>
        <p:nvGrpSpPr>
          <p:cNvPr id="17422" name="Group 13"/>
          <p:cNvGrpSpPr>
            <a:grpSpLocks/>
          </p:cNvGrpSpPr>
          <p:nvPr/>
        </p:nvGrpSpPr>
        <p:grpSpPr bwMode="auto">
          <a:xfrm>
            <a:off x="2841625" y="5992813"/>
            <a:ext cx="1195388" cy="442912"/>
            <a:chOff x="1297" y="5193"/>
            <a:chExt cx="527" cy="368"/>
          </a:xfrm>
        </p:grpSpPr>
        <p:sp>
          <p:nvSpPr>
            <p:cNvPr id="17475" name="Oval 14"/>
            <p:cNvSpPr>
              <a:spLocks noChangeArrowheads="1"/>
            </p:cNvSpPr>
            <p:nvPr/>
          </p:nvSpPr>
          <p:spPr bwMode="auto">
            <a:xfrm>
              <a:off x="1305" y="5388"/>
              <a:ext cx="511" cy="173"/>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7476" name="Rectangle 15"/>
            <p:cNvSpPr>
              <a:spLocks noChangeArrowheads="1"/>
            </p:cNvSpPr>
            <p:nvPr/>
          </p:nvSpPr>
          <p:spPr bwMode="auto">
            <a:xfrm>
              <a:off x="1297" y="5284"/>
              <a:ext cx="527" cy="195"/>
            </a:xfrm>
            <a:prstGeom prst="rect">
              <a:avLst/>
            </a:prstGeom>
            <a:solidFill>
              <a:srgbClr val="99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anose="020B0604020202020204" pitchFamily="34" charset="0"/>
                <a:cs typeface="Arial" panose="020B0604020202020204" pitchFamily="34" charset="0"/>
              </a:endParaRPr>
            </a:p>
          </p:txBody>
        </p:sp>
        <p:sp>
          <p:nvSpPr>
            <p:cNvPr id="17477" name="Oval 16"/>
            <p:cNvSpPr>
              <a:spLocks noChangeArrowheads="1"/>
            </p:cNvSpPr>
            <p:nvPr/>
          </p:nvSpPr>
          <p:spPr bwMode="auto">
            <a:xfrm>
              <a:off x="1304" y="5193"/>
              <a:ext cx="511" cy="173"/>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7478" name="Line 17"/>
            <p:cNvSpPr>
              <a:spLocks noChangeShapeType="1"/>
            </p:cNvSpPr>
            <p:nvPr/>
          </p:nvSpPr>
          <p:spPr bwMode="auto">
            <a:xfrm>
              <a:off x="1303" y="5282"/>
              <a:ext cx="0" cy="19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79" name="Line 18"/>
            <p:cNvSpPr>
              <a:spLocks noChangeShapeType="1"/>
            </p:cNvSpPr>
            <p:nvPr/>
          </p:nvSpPr>
          <p:spPr bwMode="auto">
            <a:xfrm>
              <a:off x="1820" y="5286"/>
              <a:ext cx="0" cy="196"/>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17423" name="Rectangle 19"/>
          <p:cNvSpPr>
            <a:spLocks noChangeArrowheads="1"/>
          </p:cNvSpPr>
          <p:nvPr/>
        </p:nvSpPr>
        <p:spPr bwMode="auto">
          <a:xfrm>
            <a:off x="2895600" y="6096000"/>
            <a:ext cx="1040349"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storage</a:t>
            </a:r>
          </a:p>
        </p:txBody>
      </p:sp>
      <p:sp>
        <p:nvSpPr>
          <p:cNvPr id="17424" name="Line 20"/>
          <p:cNvSpPr>
            <a:spLocks noChangeShapeType="1"/>
          </p:cNvSpPr>
          <p:nvPr/>
        </p:nvSpPr>
        <p:spPr bwMode="auto">
          <a:xfrm>
            <a:off x="3440113" y="5635625"/>
            <a:ext cx="0" cy="347663"/>
          </a:xfrm>
          <a:prstGeom prst="line">
            <a:avLst/>
          </a:prstGeom>
          <a:noFill/>
          <a:ln w="507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25" name="Line 21"/>
          <p:cNvSpPr>
            <a:spLocks noChangeShapeType="1"/>
          </p:cNvSpPr>
          <p:nvPr/>
        </p:nvSpPr>
        <p:spPr bwMode="auto">
          <a:xfrm>
            <a:off x="3354388" y="1470025"/>
            <a:ext cx="0" cy="63817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26" name="Line 22"/>
          <p:cNvSpPr>
            <a:spLocks noChangeShapeType="1"/>
          </p:cNvSpPr>
          <p:nvPr/>
        </p:nvSpPr>
        <p:spPr bwMode="auto">
          <a:xfrm>
            <a:off x="3354388" y="2338388"/>
            <a:ext cx="0" cy="636587"/>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27" name="Line 23"/>
          <p:cNvSpPr>
            <a:spLocks noChangeShapeType="1"/>
          </p:cNvSpPr>
          <p:nvPr/>
        </p:nvSpPr>
        <p:spPr bwMode="auto">
          <a:xfrm>
            <a:off x="3440113" y="2397125"/>
            <a:ext cx="0" cy="57785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28" name="Line 24"/>
          <p:cNvSpPr>
            <a:spLocks noChangeShapeType="1"/>
          </p:cNvSpPr>
          <p:nvPr/>
        </p:nvSpPr>
        <p:spPr bwMode="auto">
          <a:xfrm>
            <a:off x="3525838" y="2454275"/>
            <a:ext cx="0" cy="52070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29" name="Line 25"/>
          <p:cNvSpPr>
            <a:spLocks noChangeShapeType="1"/>
          </p:cNvSpPr>
          <p:nvPr/>
        </p:nvSpPr>
        <p:spPr bwMode="auto">
          <a:xfrm>
            <a:off x="2159000" y="1470025"/>
            <a:ext cx="0" cy="69532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30" name="Line 26"/>
          <p:cNvSpPr>
            <a:spLocks noChangeShapeType="1"/>
          </p:cNvSpPr>
          <p:nvPr/>
        </p:nvSpPr>
        <p:spPr bwMode="auto">
          <a:xfrm>
            <a:off x="2244725" y="1470025"/>
            <a:ext cx="0" cy="754063"/>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31" name="Rectangle 27"/>
          <p:cNvSpPr>
            <a:spLocks noChangeArrowheads="1"/>
          </p:cNvSpPr>
          <p:nvPr/>
        </p:nvSpPr>
        <p:spPr bwMode="auto">
          <a:xfrm>
            <a:off x="1916113" y="2233613"/>
            <a:ext cx="741362" cy="211137"/>
          </a:xfrm>
          <a:prstGeom prst="rect">
            <a:avLst/>
          </a:prstGeom>
          <a:solidFill>
            <a:srgbClr val="CCECFF"/>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7432" name="Rectangle 28"/>
          <p:cNvSpPr>
            <a:spLocks noChangeArrowheads="1"/>
          </p:cNvSpPr>
          <p:nvPr/>
        </p:nvSpPr>
        <p:spPr bwMode="auto">
          <a:xfrm>
            <a:off x="1831975" y="2174875"/>
            <a:ext cx="739775" cy="212725"/>
          </a:xfrm>
          <a:prstGeom prst="rect">
            <a:avLst/>
          </a:prstGeom>
          <a:solidFill>
            <a:srgbClr val="CCECFF"/>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7433" name="Rectangle 29"/>
          <p:cNvSpPr>
            <a:spLocks noChangeArrowheads="1"/>
          </p:cNvSpPr>
          <p:nvPr/>
        </p:nvSpPr>
        <p:spPr bwMode="auto">
          <a:xfrm>
            <a:off x="1746250" y="2117725"/>
            <a:ext cx="739775" cy="211138"/>
          </a:xfrm>
          <a:prstGeom prst="rect">
            <a:avLst/>
          </a:prstGeom>
          <a:solidFill>
            <a:srgbClr val="CCECFF"/>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7434" name="Rectangle 30"/>
          <p:cNvSpPr>
            <a:spLocks noChangeArrowheads="1"/>
          </p:cNvSpPr>
          <p:nvPr/>
        </p:nvSpPr>
        <p:spPr bwMode="auto">
          <a:xfrm>
            <a:off x="1770485" y="2025352"/>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800" dirty="0">
                <a:latin typeface="Arial" panose="020B0604020202020204" pitchFamily="34" charset="0"/>
                <a:cs typeface="Arial" panose="020B0604020202020204" pitchFamily="34" charset="0"/>
              </a:rPr>
              <a:t>ADC</a:t>
            </a:r>
          </a:p>
        </p:txBody>
      </p:sp>
      <p:sp>
        <p:nvSpPr>
          <p:cNvPr id="17435" name="Oval 31"/>
          <p:cNvSpPr>
            <a:spLocks noChangeArrowheads="1"/>
          </p:cNvSpPr>
          <p:nvPr/>
        </p:nvSpPr>
        <p:spPr bwMode="auto">
          <a:xfrm>
            <a:off x="1574800" y="2984500"/>
            <a:ext cx="1082675" cy="733425"/>
          </a:xfrm>
          <a:prstGeom prst="ellipse">
            <a:avLst/>
          </a:prstGeom>
          <a:solidFill>
            <a:srgbClr val="FFFFCC"/>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7436" name="Rectangle 32"/>
          <p:cNvSpPr>
            <a:spLocks noChangeArrowheads="1"/>
          </p:cNvSpPr>
          <p:nvPr/>
        </p:nvSpPr>
        <p:spPr bwMode="auto">
          <a:xfrm>
            <a:off x="1622018" y="3048000"/>
            <a:ext cx="1069202" cy="708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spcBef>
                <a:spcPct val="0"/>
              </a:spcBef>
              <a:buFontTx/>
              <a:buNone/>
            </a:pPr>
            <a:r>
              <a:rPr kumimoji="0" lang="en-US" sz="2000">
                <a:latin typeface="Arial" panose="020B0604020202020204" pitchFamily="34" charset="0"/>
                <a:cs typeface="Arial" panose="020B0604020202020204" pitchFamily="34" charset="0"/>
              </a:rPr>
              <a:t>Proces-</a:t>
            </a:r>
          </a:p>
          <a:p>
            <a:pPr>
              <a:spcBef>
                <a:spcPct val="0"/>
              </a:spcBef>
              <a:buFontTx/>
              <a:buNone/>
            </a:pPr>
            <a:r>
              <a:rPr kumimoji="0" lang="en-US" sz="2000">
                <a:latin typeface="Arial" panose="020B0604020202020204" pitchFamily="34" charset="0"/>
                <a:cs typeface="Arial" panose="020B0604020202020204" pitchFamily="34" charset="0"/>
              </a:rPr>
              <a:t>sing</a:t>
            </a:r>
          </a:p>
        </p:txBody>
      </p:sp>
      <p:sp>
        <p:nvSpPr>
          <p:cNvPr id="17437" name="Line 33"/>
          <p:cNvSpPr>
            <a:spLocks noChangeShapeType="1"/>
          </p:cNvSpPr>
          <p:nvPr/>
        </p:nvSpPr>
        <p:spPr bwMode="auto">
          <a:xfrm>
            <a:off x="2073275" y="1470025"/>
            <a:ext cx="0" cy="63817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38" name="Line 34"/>
          <p:cNvSpPr>
            <a:spLocks noChangeShapeType="1"/>
          </p:cNvSpPr>
          <p:nvPr/>
        </p:nvSpPr>
        <p:spPr bwMode="auto">
          <a:xfrm>
            <a:off x="2073275" y="2338388"/>
            <a:ext cx="0" cy="636587"/>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39" name="Line 35"/>
          <p:cNvSpPr>
            <a:spLocks noChangeShapeType="1"/>
          </p:cNvSpPr>
          <p:nvPr/>
        </p:nvSpPr>
        <p:spPr bwMode="auto">
          <a:xfrm>
            <a:off x="2159000" y="2397125"/>
            <a:ext cx="0" cy="57785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40" name="Line 36"/>
          <p:cNvSpPr>
            <a:spLocks noChangeShapeType="1"/>
          </p:cNvSpPr>
          <p:nvPr/>
        </p:nvSpPr>
        <p:spPr bwMode="auto">
          <a:xfrm>
            <a:off x="2244725" y="2454275"/>
            <a:ext cx="0" cy="52070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41" name="Rectangle 37"/>
          <p:cNvSpPr>
            <a:spLocks noChangeArrowheads="1"/>
          </p:cNvSpPr>
          <p:nvPr/>
        </p:nvSpPr>
        <p:spPr bwMode="auto">
          <a:xfrm>
            <a:off x="2824163" y="1146175"/>
            <a:ext cx="12112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N channels</a:t>
            </a:r>
          </a:p>
        </p:txBody>
      </p:sp>
      <p:sp>
        <p:nvSpPr>
          <p:cNvPr id="17442" name="Line 38"/>
          <p:cNvSpPr>
            <a:spLocks noChangeShapeType="1"/>
          </p:cNvSpPr>
          <p:nvPr/>
        </p:nvSpPr>
        <p:spPr bwMode="auto">
          <a:xfrm>
            <a:off x="4806950" y="1470025"/>
            <a:ext cx="0" cy="69532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43" name="Line 39"/>
          <p:cNvSpPr>
            <a:spLocks noChangeShapeType="1"/>
          </p:cNvSpPr>
          <p:nvPr/>
        </p:nvSpPr>
        <p:spPr bwMode="auto">
          <a:xfrm>
            <a:off x="4891088" y="1470025"/>
            <a:ext cx="0" cy="754063"/>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44" name="Rectangle 40"/>
          <p:cNvSpPr>
            <a:spLocks noChangeArrowheads="1"/>
          </p:cNvSpPr>
          <p:nvPr/>
        </p:nvSpPr>
        <p:spPr bwMode="auto">
          <a:xfrm>
            <a:off x="4564063" y="2233613"/>
            <a:ext cx="741362" cy="211137"/>
          </a:xfrm>
          <a:prstGeom prst="rect">
            <a:avLst/>
          </a:prstGeom>
          <a:solidFill>
            <a:srgbClr val="CCECFF"/>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7445" name="Rectangle 41"/>
          <p:cNvSpPr>
            <a:spLocks noChangeArrowheads="1"/>
          </p:cNvSpPr>
          <p:nvPr/>
        </p:nvSpPr>
        <p:spPr bwMode="auto">
          <a:xfrm>
            <a:off x="4478338" y="2174875"/>
            <a:ext cx="741362" cy="212725"/>
          </a:xfrm>
          <a:prstGeom prst="rect">
            <a:avLst/>
          </a:prstGeom>
          <a:solidFill>
            <a:srgbClr val="CCECFF"/>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7446" name="Rectangle 42"/>
          <p:cNvSpPr>
            <a:spLocks noChangeArrowheads="1"/>
          </p:cNvSpPr>
          <p:nvPr/>
        </p:nvSpPr>
        <p:spPr bwMode="auto">
          <a:xfrm>
            <a:off x="4394200" y="2117725"/>
            <a:ext cx="739775" cy="211138"/>
          </a:xfrm>
          <a:prstGeom prst="rect">
            <a:avLst/>
          </a:prstGeom>
          <a:solidFill>
            <a:srgbClr val="CCECFF"/>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7447" name="Rectangle 43"/>
          <p:cNvSpPr>
            <a:spLocks noChangeArrowheads="1"/>
          </p:cNvSpPr>
          <p:nvPr/>
        </p:nvSpPr>
        <p:spPr bwMode="auto">
          <a:xfrm>
            <a:off x="4416847" y="2025352"/>
            <a:ext cx="8080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ADC</a:t>
            </a:r>
          </a:p>
        </p:txBody>
      </p:sp>
      <p:sp>
        <p:nvSpPr>
          <p:cNvPr id="17448" name="Oval 44"/>
          <p:cNvSpPr>
            <a:spLocks noChangeArrowheads="1"/>
          </p:cNvSpPr>
          <p:nvPr/>
        </p:nvSpPr>
        <p:spPr bwMode="auto">
          <a:xfrm>
            <a:off x="4222750" y="2984500"/>
            <a:ext cx="1082675" cy="733425"/>
          </a:xfrm>
          <a:prstGeom prst="ellipse">
            <a:avLst/>
          </a:prstGeom>
          <a:solidFill>
            <a:srgbClr val="FFFFCC"/>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7449" name="Rectangle 45"/>
          <p:cNvSpPr>
            <a:spLocks noChangeArrowheads="1"/>
          </p:cNvSpPr>
          <p:nvPr/>
        </p:nvSpPr>
        <p:spPr bwMode="auto">
          <a:xfrm>
            <a:off x="4268380" y="3048000"/>
            <a:ext cx="1069203" cy="708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spcBef>
                <a:spcPct val="0"/>
              </a:spcBef>
              <a:buFontTx/>
              <a:buNone/>
            </a:pPr>
            <a:r>
              <a:rPr kumimoji="0" lang="en-US" sz="2000">
                <a:latin typeface="Arial" panose="020B0604020202020204" pitchFamily="34" charset="0"/>
                <a:cs typeface="Arial" panose="020B0604020202020204" pitchFamily="34" charset="0"/>
              </a:rPr>
              <a:t>Proces-</a:t>
            </a:r>
          </a:p>
          <a:p>
            <a:pPr>
              <a:spcBef>
                <a:spcPct val="0"/>
              </a:spcBef>
              <a:buFontTx/>
              <a:buNone/>
            </a:pPr>
            <a:r>
              <a:rPr kumimoji="0" lang="en-US" sz="2000">
                <a:latin typeface="Arial" panose="020B0604020202020204" pitchFamily="34" charset="0"/>
                <a:cs typeface="Arial" panose="020B0604020202020204" pitchFamily="34" charset="0"/>
              </a:rPr>
              <a:t>sing</a:t>
            </a:r>
          </a:p>
        </p:txBody>
      </p:sp>
      <p:sp>
        <p:nvSpPr>
          <p:cNvPr id="17450" name="Line 46"/>
          <p:cNvSpPr>
            <a:spLocks noChangeShapeType="1"/>
          </p:cNvSpPr>
          <p:nvPr/>
        </p:nvSpPr>
        <p:spPr bwMode="auto">
          <a:xfrm>
            <a:off x="4721225" y="1470025"/>
            <a:ext cx="0" cy="63817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51" name="Line 47"/>
          <p:cNvSpPr>
            <a:spLocks noChangeShapeType="1"/>
          </p:cNvSpPr>
          <p:nvPr/>
        </p:nvSpPr>
        <p:spPr bwMode="auto">
          <a:xfrm>
            <a:off x="4721225" y="2338388"/>
            <a:ext cx="0" cy="636587"/>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52" name="Line 48"/>
          <p:cNvSpPr>
            <a:spLocks noChangeShapeType="1"/>
          </p:cNvSpPr>
          <p:nvPr/>
        </p:nvSpPr>
        <p:spPr bwMode="auto">
          <a:xfrm>
            <a:off x="4806950" y="2397125"/>
            <a:ext cx="0" cy="57785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53" name="Line 49"/>
          <p:cNvSpPr>
            <a:spLocks noChangeShapeType="1"/>
          </p:cNvSpPr>
          <p:nvPr/>
        </p:nvSpPr>
        <p:spPr bwMode="auto">
          <a:xfrm>
            <a:off x="4891088" y="2454275"/>
            <a:ext cx="0" cy="52070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54" name="Rectangle 50"/>
          <p:cNvSpPr>
            <a:spLocks noChangeArrowheads="1"/>
          </p:cNvSpPr>
          <p:nvPr/>
        </p:nvSpPr>
        <p:spPr bwMode="auto">
          <a:xfrm>
            <a:off x="4191000" y="1146175"/>
            <a:ext cx="12112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N channels</a:t>
            </a:r>
          </a:p>
        </p:txBody>
      </p:sp>
      <p:sp>
        <p:nvSpPr>
          <p:cNvPr id="611379" name="AutoShape 51"/>
          <p:cNvSpPr>
            <a:spLocks noChangeArrowheads="1"/>
          </p:cNvSpPr>
          <p:nvPr/>
        </p:nvSpPr>
        <p:spPr bwMode="auto">
          <a:xfrm>
            <a:off x="5916613" y="1760538"/>
            <a:ext cx="1612900" cy="857250"/>
          </a:xfrm>
          <a:prstGeom prst="roundRect">
            <a:avLst>
              <a:gd name="adj" fmla="val 12495"/>
            </a:avLst>
          </a:prstGeom>
          <a:solidFill>
            <a:schemeClr val="bg1"/>
          </a:solidFill>
          <a:ln w="12699">
            <a:solidFill>
              <a:schemeClr val="tx1"/>
            </a:solidFill>
            <a:round/>
            <a:headEnd/>
            <a:tailEnd/>
          </a:ln>
          <a:effectLst>
            <a:outerShdw dist="107763" dir="2700000" algn="ctr" rotWithShape="0">
              <a:schemeClr val="bg2"/>
            </a:outerShdw>
          </a:effectLst>
        </p:spPr>
        <p:txBody>
          <a:bodyPr wrap="none" anchor="ctr"/>
          <a:lstStyle/>
          <a:p>
            <a:pPr>
              <a:defRPr/>
            </a:pPr>
            <a:endParaRPr lang="en-US">
              <a:latin typeface="Arial" panose="020B0604020202020204" pitchFamily="34" charset="0"/>
              <a:cs typeface="Arial" panose="020B0604020202020204" pitchFamily="34" charset="0"/>
            </a:endParaRPr>
          </a:p>
        </p:txBody>
      </p:sp>
      <p:sp>
        <p:nvSpPr>
          <p:cNvPr id="17456" name="Rectangle 52"/>
          <p:cNvSpPr>
            <a:spLocks noChangeArrowheads="1"/>
          </p:cNvSpPr>
          <p:nvPr/>
        </p:nvSpPr>
        <p:spPr bwMode="auto">
          <a:xfrm>
            <a:off x="6088063" y="1992313"/>
            <a:ext cx="1055032"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b="1">
                <a:latin typeface="Arial" panose="020B0604020202020204" pitchFamily="34" charset="0"/>
                <a:cs typeface="Arial" panose="020B0604020202020204" pitchFamily="34" charset="0"/>
              </a:rPr>
              <a:t>Trigger</a:t>
            </a:r>
          </a:p>
        </p:txBody>
      </p:sp>
      <p:sp>
        <p:nvSpPr>
          <p:cNvPr id="17457" name="Line 53"/>
          <p:cNvSpPr>
            <a:spLocks noChangeShapeType="1"/>
          </p:cNvSpPr>
          <p:nvPr/>
        </p:nvSpPr>
        <p:spPr bwMode="auto">
          <a:xfrm>
            <a:off x="2159000" y="1585913"/>
            <a:ext cx="4783138"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58" name="Line 54"/>
          <p:cNvSpPr>
            <a:spLocks noChangeShapeType="1"/>
          </p:cNvSpPr>
          <p:nvPr/>
        </p:nvSpPr>
        <p:spPr bwMode="auto">
          <a:xfrm>
            <a:off x="2073275" y="1528763"/>
            <a:ext cx="4783138"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59" name="Line 55"/>
          <p:cNvSpPr>
            <a:spLocks noChangeShapeType="1"/>
          </p:cNvSpPr>
          <p:nvPr/>
        </p:nvSpPr>
        <p:spPr bwMode="auto">
          <a:xfrm>
            <a:off x="2244725" y="1644650"/>
            <a:ext cx="4783138"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60" name="Line 56"/>
          <p:cNvSpPr>
            <a:spLocks noChangeShapeType="1"/>
          </p:cNvSpPr>
          <p:nvPr/>
        </p:nvSpPr>
        <p:spPr bwMode="auto">
          <a:xfrm>
            <a:off x="6856413" y="1528763"/>
            <a:ext cx="0" cy="23177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61" name="Line 57"/>
          <p:cNvSpPr>
            <a:spLocks noChangeShapeType="1"/>
          </p:cNvSpPr>
          <p:nvPr/>
        </p:nvSpPr>
        <p:spPr bwMode="auto">
          <a:xfrm>
            <a:off x="6942138" y="1585913"/>
            <a:ext cx="0" cy="17462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62" name="Line 58"/>
          <p:cNvSpPr>
            <a:spLocks noChangeShapeType="1"/>
          </p:cNvSpPr>
          <p:nvPr/>
        </p:nvSpPr>
        <p:spPr bwMode="auto">
          <a:xfrm>
            <a:off x="7027863" y="1644650"/>
            <a:ext cx="0" cy="115888"/>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63" name="Line 59"/>
          <p:cNvSpPr>
            <a:spLocks noChangeShapeType="1"/>
          </p:cNvSpPr>
          <p:nvPr/>
        </p:nvSpPr>
        <p:spPr bwMode="auto">
          <a:xfrm flipH="1">
            <a:off x="3781425" y="2281238"/>
            <a:ext cx="598488" cy="0"/>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64" name="Line 60"/>
          <p:cNvSpPr>
            <a:spLocks noChangeShapeType="1"/>
          </p:cNvSpPr>
          <p:nvPr/>
        </p:nvSpPr>
        <p:spPr bwMode="auto">
          <a:xfrm flipH="1">
            <a:off x="2500313" y="2281238"/>
            <a:ext cx="512762" cy="0"/>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65" name="Line 61"/>
          <p:cNvSpPr>
            <a:spLocks noChangeShapeType="1"/>
          </p:cNvSpPr>
          <p:nvPr/>
        </p:nvSpPr>
        <p:spPr bwMode="auto">
          <a:xfrm flipH="1">
            <a:off x="5148263" y="2281238"/>
            <a:ext cx="768350" cy="0"/>
          </a:xfrm>
          <a:prstGeom prst="line">
            <a:avLst/>
          </a:prstGeom>
          <a:noFill/>
          <a:ln w="25399">
            <a:solidFill>
              <a:srgbClr val="868686"/>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66" name="Rectangle 62"/>
          <p:cNvSpPr>
            <a:spLocks noChangeArrowheads="1"/>
          </p:cNvSpPr>
          <p:nvPr/>
        </p:nvSpPr>
        <p:spPr bwMode="auto">
          <a:xfrm>
            <a:off x="5410200" y="2971800"/>
            <a:ext cx="20685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Some processing</a:t>
            </a:r>
          </a:p>
          <a:p>
            <a:pPr algn="l">
              <a:spcBef>
                <a:spcPct val="0"/>
              </a:spcBef>
              <a:buFontTx/>
              <a:buNone/>
            </a:pPr>
            <a:r>
              <a:rPr kumimoji="0" lang="en-US" sz="1600">
                <a:latin typeface="Arial" panose="020B0604020202020204" pitchFamily="34" charset="0"/>
                <a:cs typeface="Arial" panose="020B0604020202020204" pitchFamily="34" charset="0"/>
              </a:rPr>
              <a:t>can proceed in parallel</a:t>
            </a:r>
          </a:p>
        </p:txBody>
      </p:sp>
      <p:sp>
        <p:nvSpPr>
          <p:cNvPr id="17467" name="Oval 63"/>
          <p:cNvSpPr>
            <a:spLocks noChangeArrowheads="1"/>
          </p:cNvSpPr>
          <p:nvPr/>
        </p:nvSpPr>
        <p:spPr bwMode="auto">
          <a:xfrm>
            <a:off x="2855913" y="4892675"/>
            <a:ext cx="1168400" cy="792163"/>
          </a:xfrm>
          <a:prstGeom prst="ellipse">
            <a:avLst/>
          </a:prstGeom>
          <a:solidFill>
            <a:srgbClr val="FFFFCC"/>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7468" name="Rectangle 64"/>
          <p:cNvSpPr>
            <a:spLocks noChangeArrowheads="1"/>
          </p:cNvSpPr>
          <p:nvPr/>
        </p:nvSpPr>
        <p:spPr bwMode="auto">
          <a:xfrm>
            <a:off x="2958693" y="4960938"/>
            <a:ext cx="1069202" cy="708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spcBef>
                <a:spcPct val="0"/>
              </a:spcBef>
              <a:buFontTx/>
              <a:buNone/>
            </a:pPr>
            <a:r>
              <a:rPr kumimoji="0" lang="en-US" sz="2000">
                <a:latin typeface="Arial" panose="020B0604020202020204" pitchFamily="34" charset="0"/>
                <a:cs typeface="Arial" panose="020B0604020202020204" pitchFamily="34" charset="0"/>
              </a:rPr>
              <a:t>Proces-</a:t>
            </a:r>
          </a:p>
          <a:p>
            <a:pPr>
              <a:spcBef>
                <a:spcPct val="0"/>
              </a:spcBef>
              <a:buFontTx/>
              <a:buNone/>
            </a:pPr>
            <a:r>
              <a:rPr kumimoji="0" lang="en-US" sz="2000">
                <a:latin typeface="Arial" panose="020B0604020202020204" pitchFamily="34" charset="0"/>
                <a:cs typeface="Arial" panose="020B0604020202020204" pitchFamily="34" charset="0"/>
              </a:rPr>
              <a:t>sing</a:t>
            </a:r>
          </a:p>
        </p:txBody>
      </p:sp>
      <p:sp>
        <p:nvSpPr>
          <p:cNvPr id="17469" name="AutoShape 65"/>
          <p:cNvSpPr>
            <a:spLocks noChangeArrowheads="1"/>
          </p:cNvSpPr>
          <p:nvPr/>
        </p:nvSpPr>
        <p:spPr bwMode="auto">
          <a:xfrm>
            <a:off x="2600325" y="4083050"/>
            <a:ext cx="1679575" cy="501650"/>
          </a:xfrm>
          <a:prstGeom prst="roundRect">
            <a:avLst>
              <a:gd name="adj" fmla="val 12495"/>
            </a:avLst>
          </a:prstGeom>
          <a:solidFill>
            <a:srgbClr val="00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7470" name="Rectangle 66"/>
          <p:cNvSpPr>
            <a:spLocks noChangeArrowheads="1"/>
          </p:cNvSpPr>
          <p:nvPr/>
        </p:nvSpPr>
        <p:spPr bwMode="auto">
          <a:xfrm>
            <a:off x="2873375" y="4076935"/>
            <a:ext cx="110648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nSpc>
                <a:spcPct val="80000"/>
              </a:lnSpc>
              <a:spcBef>
                <a:spcPct val="0"/>
              </a:spcBef>
              <a:buFontTx/>
              <a:buNone/>
            </a:pPr>
            <a:r>
              <a:rPr kumimoji="0" lang="en-US" sz="2000" dirty="0">
                <a:latin typeface="Arial" panose="020B0604020202020204" pitchFamily="34" charset="0"/>
                <a:cs typeface="Arial" panose="020B0604020202020204" pitchFamily="34" charset="0"/>
              </a:rPr>
              <a:t>Event</a:t>
            </a:r>
          </a:p>
          <a:p>
            <a:pPr>
              <a:lnSpc>
                <a:spcPct val="80000"/>
              </a:lnSpc>
              <a:spcBef>
                <a:spcPct val="0"/>
              </a:spcBef>
              <a:buFontTx/>
              <a:buNone/>
            </a:pPr>
            <a:r>
              <a:rPr kumimoji="0" lang="en-US" sz="2000" dirty="0">
                <a:latin typeface="Arial" panose="020B0604020202020204" pitchFamily="34" charset="0"/>
                <a:cs typeface="Arial" panose="020B0604020202020204" pitchFamily="34" charset="0"/>
              </a:rPr>
              <a:t>Building</a:t>
            </a:r>
          </a:p>
        </p:txBody>
      </p:sp>
      <p:sp>
        <p:nvSpPr>
          <p:cNvPr id="17471" name="Line 67"/>
          <p:cNvSpPr>
            <a:spLocks noChangeShapeType="1"/>
          </p:cNvSpPr>
          <p:nvPr/>
        </p:nvSpPr>
        <p:spPr bwMode="auto">
          <a:xfrm>
            <a:off x="2328863" y="3668713"/>
            <a:ext cx="769937" cy="404812"/>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72" name="Line 68"/>
          <p:cNvSpPr>
            <a:spLocks noChangeShapeType="1"/>
          </p:cNvSpPr>
          <p:nvPr/>
        </p:nvSpPr>
        <p:spPr bwMode="auto">
          <a:xfrm>
            <a:off x="3440113" y="3727450"/>
            <a:ext cx="0" cy="34607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73" name="Line 69"/>
          <p:cNvSpPr>
            <a:spLocks noChangeShapeType="1"/>
          </p:cNvSpPr>
          <p:nvPr/>
        </p:nvSpPr>
        <p:spPr bwMode="auto">
          <a:xfrm flipH="1">
            <a:off x="3952875" y="3727450"/>
            <a:ext cx="854075" cy="34607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74" name="Line 70"/>
          <p:cNvSpPr>
            <a:spLocks noChangeShapeType="1"/>
          </p:cNvSpPr>
          <p:nvPr/>
        </p:nvSpPr>
        <p:spPr bwMode="auto">
          <a:xfrm>
            <a:off x="3429000" y="4572000"/>
            <a:ext cx="0" cy="288925"/>
          </a:xfrm>
          <a:prstGeom prst="line">
            <a:avLst/>
          </a:prstGeom>
          <a:noFill/>
          <a:ln w="507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lide Number Placeholder 3"/>
          <p:cNvSpPr>
            <a:spLocks noGrp="1"/>
          </p:cNvSpPr>
          <p:nvPr>
            <p:ph type="sldNum" sz="quarter" idx="10"/>
          </p:nvPr>
        </p:nvSpPr>
        <p:spPr/>
        <p:txBody>
          <a:bodyPr/>
          <a:lstStyle/>
          <a:p>
            <a:pPr>
              <a:defRPr/>
            </a:pPr>
            <a:fld id="{02C7EB78-9422-4BDF-8339-589C519A9633}" type="slidenum">
              <a:rPr lang="en-US"/>
              <a:pPr>
                <a:defRPr/>
              </a:pPr>
              <a:t>17</a:t>
            </a:fld>
            <a:endParaRPr lang="en-US" sz="2000" b="1"/>
          </a:p>
        </p:txBody>
      </p:sp>
      <p:sp>
        <p:nvSpPr>
          <p:cNvPr id="4100" name="Rectangle 2"/>
          <p:cNvSpPr>
            <a:spLocks noGrp="1" noChangeArrowheads="1"/>
          </p:cNvSpPr>
          <p:nvPr>
            <p:ph type="title"/>
          </p:nvPr>
        </p:nvSpPr>
        <p:spPr/>
        <p:txBody>
          <a:bodyPr/>
          <a:lstStyle/>
          <a:p>
            <a:r>
              <a:rPr lang="en-US" dirty="0"/>
              <a:t>The Real Thing</a:t>
            </a:r>
          </a:p>
        </p:txBody>
      </p:sp>
      <p:sp>
        <p:nvSpPr>
          <p:cNvPr id="204846" name="Text Box 46"/>
          <p:cNvSpPr txBox="1">
            <a:spLocks noChangeArrowheads="1"/>
          </p:cNvSpPr>
          <p:nvPr/>
        </p:nvSpPr>
        <p:spPr bwMode="auto">
          <a:xfrm>
            <a:off x="3733800" y="4038600"/>
            <a:ext cx="99060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eaLnBrk="1" hangingPunct="1">
              <a:spcBef>
                <a:spcPct val="0"/>
              </a:spcBef>
              <a:buFontTx/>
              <a:buNone/>
            </a:pPr>
            <a:r>
              <a:rPr kumimoji="0" lang="en-US" sz="9600" b="1" i="1">
                <a:solidFill>
                  <a:srgbClr val="CC9900"/>
                </a:solidFill>
                <a:latin typeface="Arial" charset="0"/>
                <a:ea typeface="MS Pゴシック" pitchFamily="-92" charset="-128"/>
              </a:rPr>
              <a:t>?</a:t>
            </a:r>
          </a:p>
        </p:txBody>
      </p:sp>
      <p:pic>
        <p:nvPicPr>
          <p:cNvPr id="204847" name="Picture 47"/>
          <p:cNvPicPr>
            <a:picLocks noChangeAspect="1" noChangeArrowheads="1"/>
          </p:cNvPicPr>
          <p:nvPr/>
        </p:nvPicPr>
        <p:blipFill>
          <a:blip r:embed="rId3">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1219200" y="1371600"/>
            <a:ext cx="5943600" cy="311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8" name="Text Box 48"/>
          <p:cNvSpPr txBox="1">
            <a:spLocks noChangeArrowheads="1"/>
          </p:cNvSpPr>
          <p:nvPr/>
        </p:nvSpPr>
        <p:spPr bwMode="auto">
          <a:xfrm>
            <a:off x="2133600" y="2362200"/>
            <a:ext cx="4775666"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eaLnBrk="1" hangingPunct="1">
              <a:spcBef>
                <a:spcPct val="0"/>
              </a:spcBef>
              <a:buFontTx/>
              <a:buChar char="•"/>
            </a:pPr>
            <a:r>
              <a:rPr kumimoji="0" lang="en-US" sz="1800" dirty="0">
                <a:latin typeface="Arial" charset="0"/>
                <a:ea typeface="MS Pゴシック" pitchFamily="-92" charset="-128"/>
              </a:rPr>
              <a:t>15 million detector channels </a:t>
            </a:r>
            <a:r>
              <a:rPr kumimoji="0" lang="en-US" sz="1800" dirty="0">
                <a:latin typeface="+mj-lt"/>
                <a:ea typeface="MS Pゴシック" pitchFamily="-92" charset="-128"/>
              </a:rPr>
              <a:t>-&gt;</a:t>
            </a:r>
            <a:r>
              <a:rPr kumimoji="0" lang="en-US" sz="1800" dirty="0">
                <a:latin typeface="Arial" charset="0"/>
                <a:ea typeface="MS Pゴシック" pitchFamily="-92" charset="-128"/>
              </a:rPr>
              <a:t> ~ 1 </a:t>
            </a:r>
            <a:r>
              <a:rPr kumimoji="0" lang="en-US" sz="1800" dirty="0" err="1">
                <a:latin typeface="Arial" charset="0"/>
                <a:ea typeface="MS Pゴシック" pitchFamily="-92" charset="-128"/>
              </a:rPr>
              <a:t>MByte</a:t>
            </a:r>
            <a:endParaRPr kumimoji="0" lang="en-US" sz="1800" dirty="0">
              <a:latin typeface="Arial" charset="0"/>
              <a:ea typeface="MS Pゴシック" pitchFamily="-92" charset="-128"/>
            </a:endParaRPr>
          </a:p>
          <a:p>
            <a:pPr algn="l" eaLnBrk="1" hangingPunct="1">
              <a:spcBef>
                <a:spcPct val="0"/>
              </a:spcBef>
              <a:buFontTx/>
              <a:buChar char="•"/>
            </a:pPr>
            <a:r>
              <a:rPr kumimoji="0" lang="en-US" sz="1800" dirty="0">
                <a:latin typeface="Arial" charset="0"/>
                <a:ea typeface="MS Pゴシック" pitchFamily="-92" charset="-128"/>
              </a:rPr>
              <a:t>@ 40 MHz</a:t>
            </a:r>
          </a:p>
          <a:p>
            <a:pPr algn="l" eaLnBrk="1" hangingPunct="1">
              <a:spcBef>
                <a:spcPct val="0"/>
              </a:spcBef>
              <a:buFontTx/>
              <a:buChar char="•"/>
            </a:pPr>
            <a:r>
              <a:rPr kumimoji="0" lang="en-US" sz="1800" dirty="0">
                <a:latin typeface="Arial" charset="0"/>
                <a:ea typeface="MS Pゴシック" pitchFamily="-92" charset="-128"/>
              </a:rPr>
              <a:t>= ~1,000,000 * 40,000,000 bytes</a:t>
            </a:r>
          </a:p>
          <a:p>
            <a:pPr algn="l" eaLnBrk="1" hangingPunct="1">
              <a:spcBef>
                <a:spcPct val="0"/>
              </a:spcBef>
              <a:buFontTx/>
              <a:buChar char="•"/>
            </a:pPr>
            <a:endParaRPr kumimoji="0" lang="en-US" sz="1800" dirty="0">
              <a:latin typeface="Arial" charset="0"/>
              <a:ea typeface="MS Pゴシック" pitchFamily="-92" charset="-128"/>
            </a:endParaRPr>
          </a:p>
          <a:p>
            <a:pPr algn="l" eaLnBrk="1" hangingPunct="1">
              <a:spcBef>
                <a:spcPct val="0"/>
              </a:spcBef>
              <a:buFontTx/>
              <a:buChar char="•"/>
            </a:pPr>
            <a:r>
              <a:rPr kumimoji="0" lang="en-US" sz="2000" dirty="0">
                <a:latin typeface="Arial" charset="0"/>
                <a:ea typeface="MS Pゴシック" pitchFamily="-92" charset="-128"/>
              </a:rPr>
              <a:t>= ~ 40 TB/sec</a:t>
            </a:r>
          </a:p>
          <a:p>
            <a:pPr algn="l" eaLnBrk="1" hangingPunct="1">
              <a:spcBef>
                <a:spcPct val="0"/>
              </a:spcBef>
              <a:buFontTx/>
              <a:buChar char="•"/>
            </a:pPr>
            <a:endParaRPr kumimoji="0" lang="en-US" sz="2000" dirty="0">
              <a:latin typeface="Arial" charset="0"/>
              <a:ea typeface="MS Pゴシック" pitchFamily="-92" charset="-128"/>
            </a:endParaRPr>
          </a:p>
          <a:p>
            <a:pPr algn="l" eaLnBrk="1" hangingPunct="1">
              <a:spcBef>
                <a:spcPct val="0"/>
              </a:spcBef>
              <a:buFontTx/>
              <a:buNone/>
            </a:pPr>
            <a:endParaRPr kumimoji="0" lang="en-US" sz="1800" dirty="0">
              <a:latin typeface="Arial" charset="0"/>
              <a:ea typeface="MS Pゴシック" pitchFamily="-92" charset="-128"/>
            </a:endParaRPr>
          </a:p>
        </p:txBody>
      </p:sp>
      <p:grpSp>
        <p:nvGrpSpPr>
          <p:cNvPr id="2" name="Group 3"/>
          <p:cNvGrpSpPr>
            <a:grpSpLocks/>
          </p:cNvGrpSpPr>
          <p:nvPr/>
        </p:nvGrpSpPr>
        <p:grpSpPr bwMode="auto">
          <a:xfrm>
            <a:off x="1295400" y="2819400"/>
            <a:ext cx="5791200" cy="3309938"/>
            <a:chOff x="1296" y="2064"/>
            <a:chExt cx="3648" cy="2085"/>
          </a:xfrm>
        </p:grpSpPr>
        <p:sp>
          <p:nvSpPr>
            <p:cNvPr id="4105" name="Line 4"/>
            <p:cNvSpPr>
              <a:spLocks noChangeShapeType="1"/>
            </p:cNvSpPr>
            <p:nvPr/>
          </p:nvSpPr>
          <p:spPr bwMode="auto">
            <a:xfrm>
              <a:off x="1296" y="2064"/>
              <a:ext cx="0" cy="158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06" name="Line 5"/>
            <p:cNvSpPr>
              <a:spLocks noChangeShapeType="1"/>
            </p:cNvSpPr>
            <p:nvPr/>
          </p:nvSpPr>
          <p:spPr bwMode="auto">
            <a:xfrm>
              <a:off x="1392" y="2064"/>
              <a:ext cx="0" cy="158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07" name="Line 6"/>
            <p:cNvSpPr>
              <a:spLocks noChangeShapeType="1"/>
            </p:cNvSpPr>
            <p:nvPr/>
          </p:nvSpPr>
          <p:spPr bwMode="auto">
            <a:xfrm>
              <a:off x="1488" y="2112"/>
              <a:ext cx="0" cy="15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08" name="Line 7"/>
            <p:cNvSpPr>
              <a:spLocks noChangeShapeType="1"/>
            </p:cNvSpPr>
            <p:nvPr/>
          </p:nvSpPr>
          <p:spPr bwMode="auto">
            <a:xfrm>
              <a:off x="1584" y="2208"/>
              <a:ext cx="0" cy="144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09" name="Line 8"/>
            <p:cNvSpPr>
              <a:spLocks noChangeShapeType="1"/>
            </p:cNvSpPr>
            <p:nvPr/>
          </p:nvSpPr>
          <p:spPr bwMode="auto">
            <a:xfrm>
              <a:off x="1680"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10" name="Line 9"/>
            <p:cNvSpPr>
              <a:spLocks noChangeShapeType="1"/>
            </p:cNvSpPr>
            <p:nvPr/>
          </p:nvSpPr>
          <p:spPr bwMode="auto">
            <a:xfrm>
              <a:off x="1776"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11" name="Line 10"/>
            <p:cNvSpPr>
              <a:spLocks noChangeShapeType="1"/>
            </p:cNvSpPr>
            <p:nvPr/>
          </p:nvSpPr>
          <p:spPr bwMode="auto">
            <a:xfrm>
              <a:off x="1872"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12" name="Line 11"/>
            <p:cNvSpPr>
              <a:spLocks noChangeShapeType="1"/>
            </p:cNvSpPr>
            <p:nvPr/>
          </p:nvSpPr>
          <p:spPr bwMode="auto">
            <a:xfrm>
              <a:off x="1968"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13" name="Line 12"/>
            <p:cNvSpPr>
              <a:spLocks noChangeShapeType="1"/>
            </p:cNvSpPr>
            <p:nvPr/>
          </p:nvSpPr>
          <p:spPr bwMode="auto">
            <a:xfrm>
              <a:off x="2064"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14" name="Line 13"/>
            <p:cNvSpPr>
              <a:spLocks noChangeShapeType="1"/>
            </p:cNvSpPr>
            <p:nvPr/>
          </p:nvSpPr>
          <p:spPr bwMode="auto">
            <a:xfrm>
              <a:off x="2160"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15" name="Line 14"/>
            <p:cNvSpPr>
              <a:spLocks noChangeShapeType="1"/>
            </p:cNvSpPr>
            <p:nvPr/>
          </p:nvSpPr>
          <p:spPr bwMode="auto">
            <a:xfrm>
              <a:off x="2256"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16" name="Line 15"/>
            <p:cNvSpPr>
              <a:spLocks noChangeShapeType="1"/>
            </p:cNvSpPr>
            <p:nvPr/>
          </p:nvSpPr>
          <p:spPr bwMode="auto">
            <a:xfrm>
              <a:off x="2352"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17" name="Line 16"/>
            <p:cNvSpPr>
              <a:spLocks noChangeShapeType="1"/>
            </p:cNvSpPr>
            <p:nvPr/>
          </p:nvSpPr>
          <p:spPr bwMode="auto">
            <a:xfrm>
              <a:off x="2448"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18" name="Line 17"/>
            <p:cNvSpPr>
              <a:spLocks noChangeShapeType="1"/>
            </p:cNvSpPr>
            <p:nvPr/>
          </p:nvSpPr>
          <p:spPr bwMode="auto">
            <a:xfrm>
              <a:off x="2544"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19" name="Line 18"/>
            <p:cNvSpPr>
              <a:spLocks noChangeShapeType="1"/>
            </p:cNvSpPr>
            <p:nvPr/>
          </p:nvSpPr>
          <p:spPr bwMode="auto">
            <a:xfrm>
              <a:off x="2640"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20" name="Line 19"/>
            <p:cNvSpPr>
              <a:spLocks noChangeShapeType="1"/>
            </p:cNvSpPr>
            <p:nvPr/>
          </p:nvSpPr>
          <p:spPr bwMode="auto">
            <a:xfrm>
              <a:off x="2736"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21" name="Line 20"/>
            <p:cNvSpPr>
              <a:spLocks noChangeShapeType="1"/>
            </p:cNvSpPr>
            <p:nvPr/>
          </p:nvSpPr>
          <p:spPr bwMode="auto">
            <a:xfrm>
              <a:off x="2832"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22" name="Line 21"/>
            <p:cNvSpPr>
              <a:spLocks noChangeShapeType="1"/>
            </p:cNvSpPr>
            <p:nvPr/>
          </p:nvSpPr>
          <p:spPr bwMode="auto">
            <a:xfrm>
              <a:off x="2928"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23" name="Line 22"/>
            <p:cNvSpPr>
              <a:spLocks noChangeShapeType="1"/>
            </p:cNvSpPr>
            <p:nvPr/>
          </p:nvSpPr>
          <p:spPr bwMode="auto">
            <a:xfrm>
              <a:off x="3024"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24" name="Line 23"/>
            <p:cNvSpPr>
              <a:spLocks noChangeShapeType="1"/>
            </p:cNvSpPr>
            <p:nvPr/>
          </p:nvSpPr>
          <p:spPr bwMode="auto">
            <a:xfrm>
              <a:off x="3120"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25" name="Line 24"/>
            <p:cNvSpPr>
              <a:spLocks noChangeShapeType="1"/>
            </p:cNvSpPr>
            <p:nvPr/>
          </p:nvSpPr>
          <p:spPr bwMode="auto">
            <a:xfrm>
              <a:off x="3216"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26" name="Line 25"/>
            <p:cNvSpPr>
              <a:spLocks noChangeShapeType="1"/>
            </p:cNvSpPr>
            <p:nvPr/>
          </p:nvSpPr>
          <p:spPr bwMode="auto">
            <a:xfrm>
              <a:off x="3312"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27" name="Line 26"/>
            <p:cNvSpPr>
              <a:spLocks noChangeShapeType="1"/>
            </p:cNvSpPr>
            <p:nvPr/>
          </p:nvSpPr>
          <p:spPr bwMode="auto">
            <a:xfrm>
              <a:off x="3408"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28" name="Line 27"/>
            <p:cNvSpPr>
              <a:spLocks noChangeShapeType="1"/>
            </p:cNvSpPr>
            <p:nvPr/>
          </p:nvSpPr>
          <p:spPr bwMode="auto">
            <a:xfrm>
              <a:off x="3504"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29" name="Line 28"/>
            <p:cNvSpPr>
              <a:spLocks noChangeShapeType="1"/>
            </p:cNvSpPr>
            <p:nvPr/>
          </p:nvSpPr>
          <p:spPr bwMode="auto">
            <a:xfrm>
              <a:off x="3600"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30" name="Line 29"/>
            <p:cNvSpPr>
              <a:spLocks noChangeShapeType="1"/>
            </p:cNvSpPr>
            <p:nvPr/>
          </p:nvSpPr>
          <p:spPr bwMode="auto">
            <a:xfrm>
              <a:off x="3696"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31" name="Line 30"/>
            <p:cNvSpPr>
              <a:spLocks noChangeShapeType="1"/>
            </p:cNvSpPr>
            <p:nvPr/>
          </p:nvSpPr>
          <p:spPr bwMode="auto">
            <a:xfrm>
              <a:off x="3792"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32" name="Line 31"/>
            <p:cNvSpPr>
              <a:spLocks noChangeShapeType="1"/>
            </p:cNvSpPr>
            <p:nvPr/>
          </p:nvSpPr>
          <p:spPr bwMode="auto">
            <a:xfrm>
              <a:off x="3888"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33" name="Line 32"/>
            <p:cNvSpPr>
              <a:spLocks noChangeShapeType="1"/>
            </p:cNvSpPr>
            <p:nvPr/>
          </p:nvSpPr>
          <p:spPr bwMode="auto">
            <a:xfrm>
              <a:off x="3984"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34" name="Line 33"/>
            <p:cNvSpPr>
              <a:spLocks noChangeShapeType="1"/>
            </p:cNvSpPr>
            <p:nvPr/>
          </p:nvSpPr>
          <p:spPr bwMode="auto">
            <a:xfrm>
              <a:off x="4080"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35" name="Line 34"/>
            <p:cNvSpPr>
              <a:spLocks noChangeShapeType="1"/>
            </p:cNvSpPr>
            <p:nvPr/>
          </p:nvSpPr>
          <p:spPr bwMode="auto">
            <a:xfrm>
              <a:off x="4176"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36" name="Line 35"/>
            <p:cNvSpPr>
              <a:spLocks noChangeShapeType="1"/>
            </p:cNvSpPr>
            <p:nvPr/>
          </p:nvSpPr>
          <p:spPr bwMode="auto">
            <a:xfrm>
              <a:off x="4272"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37" name="Line 36"/>
            <p:cNvSpPr>
              <a:spLocks noChangeShapeType="1"/>
            </p:cNvSpPr>
            <p:nvPr/>
          </p:nvSpPr>
          <p:spPr bwMode="auto">
            <a:xfrm>
              <a:off x="4368"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38" name="Line 37"/>
            <p:cNvSpPr>
              <a:spLocks noChangeShapeType="1"/>
            </p:cNvSpPr>
            <p:nvPr/>
          </p:nvSpPr>
          <p:spPr bwMode="auto">
            <a:xfrm>
              <a:off x="4464"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39" name="Line 38"/>
            <p:cNvSpPr>
              <a:spLocks noChangeShapeType="1"/>
            </p:cNvSpPr>
            <p:nvPr/>
          </p:nvSpPr>
          <p:spPr bwMode="auto">
            <a:xfrm>
              <a:off x="4560"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40" name="Line 39"/>
            <p:cNvSpPr>
              <a:spLocks noChangeShapeType="1"/>
            </p:cNvSpPr>
            <p:nvPr/>
          </p:nvSpPr>
          <p:spPr bwMode="auto">
            <a:xfrm>
              <a:off x="4656"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41" name="Line 40"/>
            <p:cNvSpPr>
              <a:spLocks noChangeShapeType="1"/>
            </p:cNvSpPr>
            <p:nvPr/>
          </p:nvSpPr>
          <p:spPr bwMode="auto">
            <a:xfrm>
              <a:off x="4752"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42" name="Line 41"/>
            <p:cNvSpPr>
              <a:spLocks noChangeShapeType="1"/>
            </p:cNvSpPr>
            <p:nvPr/>
          </p:nvSpPr>
          <p:spPr bwMode="auto">
            <a:xfrm>
              <a:off x="4848"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43" name="Line 42"/>
            <p:cNvSpPr>
              <a:spLocks noChangeShapeType="1"/>
            </p:cNvSpPr>
            <p:nvPr/>
          </p:nvSpPr>
          <p:spPr bwMode="auto">
            <a:xfrm>
              <a:off x="4944" y="2256"/>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44" name="Line 43"/>
            <p:cNvSpPr>
              <a:spLocks noChangeShapeType="1"/>
            </p:cNvSpPr>
            <p:nvPr/>
          </p:nvSpPr>
          <p:spPr bwMode="auto">
            <a:xfrm>
              <a:off x="1296" y="3648"/>
              <a:ext cx="36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45" name="Line 44"/>
            <p:cNvSpPr>
              <a:spLocks noChangeShapeType="1"/>
            </p:cNvSpPr>
            <p:nvPr/>
          </p:nvSpPr>
          <p:spPr bwMode="auto">
            <a:xfrm>
              <a:off x="3072" y="3648"/>
              <a:ext cx="0"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aphicFrame>
          <p:nvGraphicFramePr>
            <p:cNvPr id="4098" name="Object 45"/>
            <p:cNvGraphicFramePr>
              <a:graphicFrameLocks noChangeAspect="1"/>
            </p:cNvGraphicFramePr>
            <p:nvPr/>
          </p:nvGraphicFramePr>
          <p:xfrm>
            <a:off x="2928" y="3696"/>
            <a:ext cx="327" cy="453"/>
          </p:xfrm>
          <a:graphic>
            <a:graphicData uri="http://schemas.openxmlformats.org/presentationml/2006/ole">
              <mc:AlternateContent xmlns:mc="http://schemas.openxmlformats.org/markup-compatibility/2006">
                <mc:Choice xmlns:v="urn:schemas-microsoft-com:vml" Requires="v">
                  <p:oleObj spid="_x0000_s3076" name="Visio" r:id="rId4" imgW="738378" imgH="941388" progId="Visio.Drawing.11">
                    <p:embed/>
                  </p:oleObj>
                </mc:Choice>
                <mc:Fallback>
                  <p:oleObj name="Visio" r:id="rId4" imgW="738378" imgH="941388" progId="Visio.Drawing.11">
                    <p:embed/>
                    <p:pic>
                      <p:nvPicPr>
                        <p:cNvPr id="4098" name="Object 4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8" y="3696"/>
                          <a:ext cx="327" cy="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extLst>
      <p:ext uri="{BB962C8B-B14F-4D97-AF65-F5344CB8AC3E}">
        <p14:creationId xmlns:p14="http://schemas.microsoft.com/office/powerpoint/2010/main" val="638069227"/>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mph" presetSubtype="0" nodeType="clickEffect">
                                  <p:stCondLst>
                                    <p:cond delay="0"/>
                                  </p:stCondLst>
                                  <p:childTnLst>
                                    <p:set>
                                      <p:cBhvr rctx="PPT">
                                        <p:cTn id="11" dur="indefinite"/>
                                        <p:tgtEl>
                                          <p:spTgt spid="204847"/>
                                        </p:tgtEl>
                                        <p:attrNameLst>
                                          <p:attrName>style.opacity</p:attrName>
                                        </p:attrNameLst>
                                      </p:cBhvr>
                                      <p:to>
                                        <p:strVal val="0.15"/>
                                      </p:to>
                                    </p:set>
                                    <p:animEffect filter="image" prLst="opacity: 0.15">
                                      <p:cBhvr rctx="IE">
                                        <p:cTn id="12" dur="indefinite"/>
                                        <p:tgtEl>
                                          <p:spTgt spid="204847"/>
                                        </p:tgtEl>
                                      </p:cBhvr>
                                    </p:animEffect>
                                  </p:childTnLst>
                                </p:cTn>
                              </p:par>
                              <p:par>
                                <p:cTn id="13" presetID="9" presetClass="emph" presetSubtype="0" nodeType="withEffect">
                                  <p:stCondLst>
                                    <p:cond delay="0"/>
                                  </p:stCondLst>
                                  <p:childTnLst>
                                    <p:set>
                                      <p:cBhvr rctx="PPT">
                                        <p:cTn id="14" dur="indefinite"/>
                                        <p:tgtEl>
                                          <p:spTgt spid="2"/>
                                        </p:tgtEl>
                                        <p:attrNameLst>
                                          <p:attrName>style.opacity</p:attrName>
                                        </p:attrNameLst>
                                      </p:cBhvr>
                                      <p:to>
                                        <p:strVal val="0.15"/>
                                      </p:to>
                                    </p:set>
                                    <p:animEffect filter="image" prLst="opacity: 0.15">
                                      <p:cBhvr rctx="IE">
                                        <p:cTn id="15" dur="indefinite"/>
                                        <p:tgtEl>
                                          <p:spTgt spid="2"/>
                                        </p:tgtEl>
                                      </p:cBhvr>
                                    </p:animEffect>
                                  </p:childTnLst>
                                </p:cTn>
                              </p:par>
                            </p:childTnLst>
                          </p:cTn>
                        </p:par>
                        <p:par>
                          <p:cTn id="16" fill="hold" nodeType="afterGroup">
                            <p:stCondLst>
                              <p:cond delay="0"/>
                            </p:stCondLst>
                            <p:childTnLst>
                              <p:par>
                                <p:cTn id="17" presetID="10" presetClass="entr" presetSubtype="0" fill="hold" grpId="0" nodeType="afterEffect">
                                  <p:stCondLst>
                                    <p:cond delay="0"/>
                                  </p:stCondLst>
                                  <p:childTnLst>
                                    <p:set>
                                      <p:cBhvr>
                                        <p:cTn id="18" dur="1" fill="hold">
                                          <p:stCondLst>
                                            <p:cond delay="0"/>
                                          </p:stCondLst>
                                        </p:cTn>
                                        <p:tgtEl>
                                          <p:spTgt spid="204848"/>
                                        </p:tgtEl>
                                        <p:attrNameLst>
                                          <p:attrName>style.visibility</p:attrName>
                                        </p:attrNameLst>
                                      </p:cBhvr>
                                      <p:to>
                                        <p:strVal val="visible"/>
                                      </p:to>
                                    </p:set>
                                    <p:animEffect transition="in" filter="fade">
                                      <p:cBhvr>
                                        <p:cTn id="19" dur="2000"/>
                                        <p:tgtEl>
                                          <p:spTgt spid="20484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04846"/>
                                        </p:tgtEl>
                                        <p:attrNameLst>
                                          <p:attrName>style.visibility</p:attrName>
                                        </p:attrNameLst>
                                      </p:cBhvr>
                                      <p:to>
                                        <p:strVal val="visible"/>
                                      </p:to>
                                    </p:set>
                                    <p:animEffect transition="in" filter="fade">
                                      <p:cBhvr>
                                        <p:cTn id="24" dur="500"/>
                                        <p:tgtEl>
                                          <p:spTgt spid="2048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6" grpId="0"/>
      <p:bldP spid="2048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a:off x="685800" y="1219200"/>
            <a:ext cx="7772400" cy="2971800"/>
          </a:xfrm>
          <a:noFill/>
        </p:spPr>
        <p:txBody>
          <a:bodyPr lIns="92075" tIns="46038" rIns="92075" bIns="46038" anchor="b"/>
          <a:lstStyle/>
          <a:p>
            <a:r>
              <a:rPr lang="en-US"/>
              <a:t>Trigger</a:t>
            </a:r>
          </a:p>
        </p:txBody>
      </p:sp>
      <p:sp>
        <p:nvSpPr>
          <p:cNvPr id="18435" name="Rectangle 3"/>
          <p:cNvSpPr>
            <a:spLocks noGrp="1" noChangeArrowheads="1"/>
          </p:cNvSpPr>
          <p:nvPr>
            <p:ph type="subTitle" idx="1"/>
          </p:nvPr>
        </p:nvSpPr>
        <p:spPr>
          <a:xfrm>
            <a:off x="1320800" y="4572000"/>
            <a:ext cx="6502400" cy="1073150"/>
          </a:xfrm>
          <a:ln w="9525"/>
        </p:spPr>
        <p:txBody>
          <a:bodyPr lIns="92075" tIns="46038" rIns="92075" bIns="46038"/>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2"/>
          <p:cNvSpPr>
            <a:spLocks noGrp="1"/>
          </p:cNvSpPr>
          <p:nvPr>
            <p:ph type="sldNum" sz="quarter" idx="10"/>
          </p:nvPr>
        </p:nvSpPr>
        <p:spPr/>
        <p:txBody>
          <a:bodyPr/>
          <a:lstStyle/>
          <a:p>
            <a:pPr>
              <a:defRPr/>
            </a:pPr>
            <a:fld id="{1A09E87E-1E94-4619-8BAC-5D61C43C13A4}" type="slidenum">
              <a:rPr lang="en-US"/>
              <a:pPr>
                <a:defRPr/>
              </a:pPr>
              <a:t>19</a:t>
            </a:fld>
            <a:endParaRPr lang="en-US" sz="2000" b="1"/>
          </a:p>
        </p:txBody>
      </p:sp>
      <p:sp>
        <p:nvSpPr>
          <p:cNvPr id="19459" name="Rectangle 3"/>
          <p:cNvSpPr>
            <a:spLocks noGrp="1" noChangeArrowheads="1"/>
          </p:cNvSpPr>
          <p:nvPr>
            <p:ph type="title"/>
          </p:nvPr>
        </p:nvSpPr>
        <p:spPr>
          <a:noFill/>
        </p:spPr>
        <p:txBody>
          <a:bodyPr lIns="92075" tIns="46038" rIns="92075" bIns="46038"/>
          <a:lstStyle/>
          <a:p>
            <a:r>
              <a:rPr lang="en-US"/>
              <a:t>Trigger System</a:t>
            </a:r>
          </a:p>
        </p:txBody>
      </p:sp>
      <p:pic>
        <p:nvPicPr>
          <p:cNvPr id="1946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6750" y="1981200"/>
            <a:ext cx="5776913" cy="221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6750" y="4114800"/>
            <a:ext cx="5784850" cy="226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Rectangle 3"/>
          <p:cNvSpPr>
            <a:spLocks noChangeArrowheads="1"/>
          </p:cNvSpPr>
          <p:nvPr/>
        </p:nvSpPr>
        <p:spPr bwMode="auto">
          <a:xfrm>
            <a:off x="533400" y="2133600"/>
            <a:ext cx="25908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eaLnBrk="1" hangingPunct="1">
              <a:lnSpc>
                <a:spcPct val="90000"/>
              </a:lnSpc>
              <a:spcBef>
                <a:spcPct val="20000"/>
              </a:spcBef>
              <a:buClr>
                <a:srgbClr val="0000FF"/>
              </a:buClr>
              <a:buFont typeface="Arial Unicode MS" pitchFamily="34" charset="-128"/>
              <a:buChar char="❚"/>
            </a:pPr>
            <a:r>
              <a:rPr lang="en-US" sz="2000">
                <a:latin typeface="Arial" panose="020B0604020202020204" pitchFamily="34" charset="0"/>
                <a:cs typeface="Arial" panose="020B0604020202020204" pitchFamily="34" charset="0"/>
              </a:rPr>
              <a:t>Typical ATLAS and CMS</a:t>
            </a:r>
            <a:r>
              <a:rPr lang="en-US" sz="2000" baseline="30000">
                <a:latin typeface="Arial" panose="020B0604020202020204" pitchFamily="34" charset="0"/>
                <a:cs typeface="Arial" panose="020B0604020202020204" pitchFamily="34" charset="0"/>
              </a:rPr>
              <a:t>*</a:t>
            </a:r>
            <a:r>
              <a:rPr lang="en-US" sz="2000">
                <a:latin typeface="Arial" panose="020B0604020202020204" pitchFamily="34" charset="0"/>
                <a:cs typeface="Arial" panose="020B0604020202020204" pitchFamily="34" charset="0"/>
              </a:rPr>
              <a:t> event</a:t>
            </a:r>
          </a:p>
          <a:p>
            <a:pPr marL="342900" indent="-342900" algn="l" eaLnBrk="1" hangingPunct="1">
              <a:lnSpc>
                <a:spcPct val="90000"/>
              </a:lnSpc>
              <a:spcBef>
                <a:spcPct val="20000"/>
              </a:spcBef>
              <a:buClr>
                <a:srgbClr val="0000FF"/>
              </a:buClr>
              <a:buFont typeface="Arial Unicode MS" pitchFamily="34" charset="-128"/>
              <a:buChar char="❚"/>
            </a:pPr>
            <a:r>
              <a:rPr lang="en-US" sz="2000">
                <a:latin typeface="Arial" panose="020B0604020202020204" pitchFamily="34" charset="0"/>
                <a:cs typeface="Arial" panose="020B0604020202020204" pitchFamily="34" charset="0"/>
              </a:rPr>
              <a:t>20 collisions may overlap</a:t>
            </a:r>
          </a:p>
          <a:p>
            <a:pPr marL="342900" indent="-342900" algn="l" eaLnBrk="1" hangingPunct="1">
              <a:lnSpc>
                <a:spcPct val="90000"/>
              </a:lnSpc>
              <a:spcBef>
                <a:spcPct val="20000"/>
              </a:spcBef>
              <a:buClr>
                <a:srgbClr val="0000FF"/>
              </a:buClr>
              <a:buFont typeface="Arial Unicode MS" pitchFamily="34" charset="-128"/>
              <a:buChar char="❚"/>
            </a:pPr>
            <a:r>
              <a:rPr lang="en-US" sz="2000">
                <a:latin typeface="Arial" panose="020B0604020202020204" pitchFamily="34" charset="0"/>
                <a:cs typeface="Arial" panose="020B0604020202020204" pitchFamily="34" charset="0"/>
              </a:rPr>
              <a:t>This repeats every 25 ns</a:t>
            </a:r>
          </a:p>
          <a:p>
            <a:pPr marL="342900" indent="-342900" algn="l" eaLnBrk="1" hangingPunct="1">
              <a:lnSpc>
                <a:spcPct val="90000"/>
              </a:lnSpc>
              <a:spcBef>
                <a:spcPct val="20000"/>
              </a:spcBef>
              <a:buClr>
                <a:srgbClr val="0000FF"/>
              </a:buClr>
              <a:buFont typeface="Arial Unicode MS" pitchFamily="34" charset="-128"/>
              <a:buNone/>
            </a:pPr>
            <a:endParaRPr lang="en-US" sz="2000">
              <a:latin typeface="Arial" panose="020B0604020202020204" pitchFamily="34" charset="0"/>
              <a:cs typeface="Arial" panose="020B0604020202020204" pitchFamily="34" charset="0"/>
            </a:endParaRPr>
          </a:p>
          <a:p>
            <a:pPr marL="342900" indent="-342900" algn="l" eaLnBrk="1" hangingPunct="1">
              <a:lnSpc>
                <a:spcPct val="90000"/>
              </a:lnSpc>
              <a:spcBef>
                <a:spcPct val="20000"/>
              </a:spcBef>
              <a:buClr>
                <a:srgbClr val="0000FF"/>
              </a:buClr>
              <a:buFont typeface="Arial Unicode MS" pitchFamily="34" charset="-128"/>
              <a:buChar char="❚"/>
            </a:pPr>
            <a:r>
              <a:rPr lang="en-US" sz="2000">
                <a:latin typeface="Arial" panose="020B0604020202020204" pitchFamily="34" charset="0"/>
                <a:cs typeface="Arial" panose="020B0604020202020204" pitchFamily="34" charset="0"/>
              </a:rPr>
              <a:t>A Higgs event</a:t>
            </a:r>
            <a:endParaRPr lang="en-US" sz="2000">
              <a:solidFill>
                <a:srgbClr val="003399"/>
              </a:solidFill>
              <a:latin typeface="Arial" panose="020B0604020202020204" pitchFamily="34" charset="0"/>
              <a:cs typeface="Arial" panose="020B0604020202020204" pitchFamily="34" charset="0"/>
              <a:sym typeface="Symbol" pitchFamily="18" charset="2"/>
            </a:endParaRPr>
          </a:p>
          <a:p>
            <a:pPr marL="342900" indent="-342900" algn="l" eaLnBrk="1" hangingPunct="1">
              <a:lnSpc>
                <a:spcPct val="90000"/>
              </a:lnSpc>
              <a:spcBef>
                <a:spcPct val="20000"/>
              </a:spcBef>
              <a:buClr>
                <a:srgbClr val="0000FF"/>
              </a:buClr>
              <a:buFont typeface="Arial Unicode MS" pitchFamily="34" charset="-128"/>
              <a:buNone/>
            </a:pPr>
            <a:endParaRPr lang="en-US" sz="2000" b="1">
              <a:solidFill>
                <a:srgbClr val="003399"/>
              </a:solidFill>
              <a:latin typeface="Arial" panose="020B0604020202020204" pitchFamily="34" charset="0"/>
              <a:cs typeface="Arial" panose="020B0604020202020204" pitchFamily="34" charset="0"/>
              <a:sym typeface="Symbol" pitchFamily="18" charset="2"/>
            </a:endParaRPr>
          </a:p>
        </p:txBody>
      </p:sp>
      <p:sp>
        <p:nvSpPr>
          <p:cNvPr id="19463" name="Rectangle 3"/>
          <p:cNvSpPr>
            <a:spLocks noChangeArrowheads="1"/>
          </p:cNvSpPr>
          <p:nvPr/>
        </p:nvSpPr>
        <p:spPr bwMode="auto">
          <a:xfrm>
            <a:off x="228600" y="1219200"/>
            <a:ext cx="8610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eaLnBrk="1" hangingPunct="1">
              <a:lnSpc>
                <a:spcPct val="90000"/>
              </a:lnSpc>
              <a:spcBef>
                <a:spcPct val="20000"/>
              </a:spcBef>
              <a:buClr>
                <a:srgbClr val="0000FF"/>
              </a:buClr>
              <a:buFont typeface="Arial Unicode MS" pitchFamily="34" charset="-128"/>
              <a:buChar char="❚"/>
            </a:pPr>
            <a:r>
              <a:rPr lang="en-US" b="1">
                <a:latin typeface="Arial" panose="020B0604020202020204" pitchFamily="34" charset="0"/>
                <a:cs typeface="Arial" panose="020B0604020202020204" pitchFamily="34" charset="0"/>
              </a:rPr>
              <a:t>The Trigger system </a:t>
            </a:r>
            <a:r>
              <a:rPr lang="en-US">
                <a:latin typeface="Arial" panose="020B0604020202020204" pitchFamily="34" charset="0"/>
                <a:cs typeface="Arial" panose="020B0604020202020204" pitchFamily="34" charset="0"/>
              </a:rPr>
              <a:t>detects whether an event is interesting or not</a:t>
            </a:r>
            <a:endParaRPr lang="en-US">
              <a:latin typeface="Arial" panose="020B0604020202020204" pitchFamily="34" charset="0"/>
              <a:cs typeface="Arial" panose="020B0604020202020204" pitchFamily="34" charset="0"/>
              <a:sym typeface="Symbol" pitchFamily="18" charset="2"/>
            </a:endParaRPr>
          </a:p>
          <a:p>
            <a:pPr marL="342900" indent="-342900" algn="l" eaLnBrk="1" hangingPunct="1">
              <a:lnSpc>
                <a:spcPct val="90000"/>
              </a:lnSpc>
              <a:spcBef>
                <a:spcPct val="20000"/>
              </a:spcBef>
              <a:buClr>
                <a:srgbClr val="0000FF"/>
              </a:buClr>
              <a:buFont typeface="Arial Unicode MS" pitchFamily="34" charset="-128"/>
              <a:buNone/>
            </a:pPr>
            <a:endParaRPr lang="en-US" sz="2000" b="1">
              <a:solidFill>
                <a:srgbClr val="003399"/>
              </a:solidFill>
              <a:latin typeface="Arial" panose="020B0604020202020204" pitchFamily="34" charset="0"/>
              <a:cs typeface="Arial" panose="020B0604020202020204" pitchFamily="34" charset="0"/>
              <a:sym typeface="Symbol" pitchFamily="18" charset="2"/>
            </a:endParaRPr>
          </a:p>
        </p:txBody>
      </p:sp>
      <p:sp>
        <p:nvSpPr>
          <p:cNvPr id="19464" name="Text Box 7"/>
          <p:cNvSpPr txBox="1">
            <a:spLocks noChangeArrowheads="1"/>
          </p:cNvSpPr>
          <p:nvPr/>
        </p:nvSpPr>
        <p:spPr bwMode="auto">
          <a:xfrm>
            <a:off x="228600" y="6248400"/>
            <a:ext cx="582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a:spcBef>
                <a:spcPct val="0"/>
              </a:spcBef>
              <a:buFontTx/>
              <a:buNone/>
            </a:pPr>
            <a:r>
              <a:rPr kumimoji="0" lang="en-US" sz="1400" baseline="30000">
                <a:latin typeface="Century Gothic" pitchFamily="34" charset="0"/>
                <a:ea typeface="MS Pゴシック" pitchFamily="-92" charset="-128"/>
              </a:rPr>
              <a:t>*)</a:t>
            </a:r>
            <a:r>
              <a:rPr kumimoji="0" lang="en-US" sz="1400">
                <a:latin typeface="Century Gothic" pitchFamily="34" charset="0"/>
                <a:ea typeface="MS Pゴシック" pitchFamily="-92" charset="-128"/>
              </a:rPr>
              <a:t>LHCb  isn’t much nicer and in Alice (PbPb) it can be even worse</a:t>
            </a:r>
          </a:p>
        </p:txBody>
      </p:sp>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7825" y="4120290"/>
            <a:ext cx="5784850" cy="226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LHC Experiments</a:t>
            </a:r>
          </a:p>
        </p:txBody>
      </p:sp>
      <p:sp>
        <p:nvSpPr>
          <p:cNvPr id="4" name="Slide Number Placeholder 3"/>
          <p:cNvSpPr>
            <a:spLocks noGrp="1"/>
          </p:cNvSpPr>
          <p:nvPr>
            <p:ph type="sldNum" sz="quarter" idx="10"/>
          </p:nvPr>
        </p:nvSpPr>
        <p:spPr/>
        <p:txBody>
          <a:bodyPr/>
          <a:lstStyle/>
          <a:p>
            <a:pPr>
              <a:defRPr/>
            </a:pPr>
            <a:fld id="{B26411C9-16B6-47F5-B1FF-EAB8F8692D29}" type="slidenum">
              <a:rPr lang="en-US" smtClean="0"/>
              <a:pPr>
                <a:defRPr/>
              </a:pPr>
              <a:t>2</a:t>
            </a:fld>
            <a:endParaRPr lang="en-US" sz="2000" b="1"/>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906" y="1092708"/>
            <a:ext cx="8000999" cy="5451347"/>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02430" y="5163284"/>
            <a:ext cx="1494789" cy="781841"/>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68325" y="4196264"/>
            <a:ext cx="1024805" cy="802899"/>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68325" y="5002769"/>
            <a:ext cx="1024805" cy="615316"/>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3955" y="4926795"/>
            <a:ext cx="1371600" cy="833437"/>
          </a:xfrm>
          <a:prstGeom prst="rect">
            <a:avLst/>
          </a:prstGeom>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87548" y="4926795"/>
            <a:ext cx="857250" cy="833438"/>
          </a:xfrm>
          <a:prstGeom prst="rect">
            <a:avLst/>
          </a:prstGeom>
        </p:spPr>
      </p:pic>
      <p:grpSp>
        <p:nvGrpSpPr>
          <p:cNvPr id="17" name="Group 16"/>
          <p:cNvGrpSpPr/>
          <p:nvPr/>
        </p:nvGrpSpPr>
        <p:grpSpPr>
          <a:xfrm>
            <a:off x="3995925" y="5157643"/>
            <a:ext cx="806505" cy="844492"/>
            <a:chOff x="4111140" y="5201887"/>
            <a:chExt cx="691290" cy="800248"/>
          </a:xfrm>
        </p:grpSpPr>
        <p:sp>
          <p:nvSpPr>
            <p:cNvPr id="15" name="Rectangle 14"/>
            <p:cNvSpPr/>
            <p:nvPr/>
          </p:nvSpPr>
          <p:spPr bwMode="auto">
            <a:xfrm>
              <a:off x="4139446" y="5207232"/>
              <a:ext cx="662984" cy="737894"/>
            </a:xfrm>
            <a:prstGeom prst="rect">
              <a:avLst/>
            </a:prstGeom>
            <a:solidFill>
              <a:schemeClr val="bg1"/>
            </a:solidFill>
            <a:ln w="254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11140" y="5201887"/>
              <a:ext cx="666874" cy="800248"/>
            </a:xfrm>
            <a:prstGeom prst="rect">
              <a:avLst/>
            </a:prstGeom>
          </p:spPr>
        </p:pic>
      </p:grpSp>
      <p:pic>
        <p:nvPicPr>
          <p:cNvPr id="13" name="Picture 1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182563" y="2096603"/>
            <a:ext cx="1309687" cy="871537"/>
          </a:xfrm>
          <a:prstGeom prst="rect">
            <a:avLst/>
          </a:prstGeom>
        </p:spPr>
      </p:pic>
      <p:pic>
        <p:nvPicPr>
          <p:cNvPr id="16" name="Picture 1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326259" y="2090674"/>
            <a:ext cx="877466" cy="877466"/>
          </a:xfrm>
          <a:prstGeom prst="rect">
            <a:avLst/>
          </a:prstGeom>
        </p:spPr>
      </p:pic>
    </p:spTree>
    <p:extLst>
      <p:ext uri="{BB962C8B-B14F-4D97-AF65-F5344CB8AC3E}">
        <p14:creationId xmlns:p14="http://schemas.microsoft.com/office/powerpoint/2010/main" val="1392323885"/>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875C52CB-A83F-40D0-9A6F-9D6F8E59B535}" type="slidenum">
              <a:rPr lang="en-US"/>
              <a:pPr>
                <a:defRPr/>
              </a:pPr>
              <a:t>20</a:t>
            </a:fld>
            <a:endParaRPr lang="en-US" sz="2000" b="1"/>
          </a:p>
        </p:txBody>
      </p:sp>
      <p:sp>
        <p:nvSpPr>
          <p:cNvPr id="20483" name="Rectangle 2"/>
          <p:cNvSpPr>
            <a:spLocks noGrp="1" noChangeArrowheads="1"/>
          </p:cNvSpPr>
          <p:nvPr>
            <p:ph type="title"/>
          </p:nvPr>
        </p:nvSpPr>
        <p:spPr>
          <a:noFill/>
        </p:spPr>
        <p:txBody>
          <a:bodyPr lIns="92075" tIns="46038" rIns="92075" bIns="46038"/>
          <a:lstStyle/>
          <a:p>
            <a:r>
              <a:rPr lang="en-US" dirty="0"/>
              <a:t>Trigger Levels</a:t>
            </a:r>
          </a:p>
        </p:txBody>
      </p:sp>
      <p:sp>
        <p:nvSpPr>
          <p:cNvPr id="20484" name="Rectangle 3"/>
          <p:cNvSpPr>
            <a:spLocks noGrp="1" noChangeArrowheads="1"/>
          </p:cNvSpPr>
          <p:nvPr>
            <p:ph type="body" idx="1"/>
          </p:nvPr>
        </p:nvSpPr>
        <p:spPr>
          <a:noFill/>
        </p:spPr>
        <p:txBody>
          <a:bodyPr lIns="92075" tIns="46038" rIns="92075" bIns="46038"/>
          <a:lstStyle/>
          <a:p>
            <a:r>
              <a:rPr lang="en-US" sz="2400" b="0" dirty="0"/>
              <a:t>Since the detector data is not promptly available and the trigger function is highly complex, it is evaluated by successive approximations:</a:t>
            </a:r>
            <a:endParaRPr lang="en-US" sz="2400" dirty="0"/>
          </a:p>
          <a:p>
            <a:pPr lvl="1"/>
            <a:r>
              <a:rPr lang="en-US" sz="2400" dirty="0"/>
              <a:t>Hardware trigger(s): </a:t>
            </a:r>
          </a:p>
          <a:p>
            <a:pPr lvl="2"/>
            <a:r>
              <a:rPr lang="en-US" sz="2000" i="1" dirty="0"/>
              <a:t>Fast</a:t>
            </a:r>
            <a:r>
              <a:rPr lang="en-US" sz="2000" dirty="0"/>
              <a:t> trigger, uses data only from few detectors</a:t>
            </a:r>
          </a:p>
          <a:p>
            <a:pPr lvl="2"/>
            <a:r>
              <a:rPr lang="en-US" sz="2000" dirty="0"/>
              <a:t>has a limited time budget</a:t>
            </a:r>
          </a:p>
          <a:p>
            <a:pPr lvl="2"/>
            <a:r>
              <a:rPr lang="en-US" sz="2000" dirty="0"/>
              <a:t>Normally implemented using custom electronics </a:t>
            </a:r>
          </a:p>
          <a:p>
            <a:pPr lvl="2">
              <a:buFont typeface="Arial Unicode MS" pitchFamily="34" charset="-128"/>
              <a:buChar char="➨"/>
            </a:pPr>
            <a:r>
              <a:rPr lang="en-US" sz="2000" dirty="0"/>
              <a:t> Level 1, Sometimes Level 2</a:t>
            </a:r>
          </a:p>
          <a:p>
            <a:pPr lvl="1"/>
            <a:r>
              <a:rPr lang="en-US" sz="2400" dirty="0"/>
              <a:t>Software trigger(s): </a:t>
            </a:r>
          </a:p>
          <a:p>
            <a:pPr lvl="2"/>
            <a:r>
              <a:rPr lang="en-US" sz="2000" dirty="0"/>
              <a:t>Refines the decisions of the hardware trigger by using more detailed data and more complex algorithms. </a:t>
            </a:r>
          </a:p>
          <a:p>
            <a:pPr lvl="2"/>
            <a:r>
              <a:rPr lang="en-US" sz="2000" dirty="0"/>
              <a:t>It is usually implemented using processors running a program.</a:t>
            </a:r>
          </a:p>
          <a:p>
            <a:pPr lvl="2">
              <a:buFont typeface="Arial Unicode MS" pitchFamily="34" charset="-128"/>
              <a:buChar char="➨"/>
            </a:pPr>
            <a:r>
              <a:rPr lang="en-US" sz="2000" dirty="0"/>
              <a:t> High Level Triggers (HLT)</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Hardware Trigger</a:t>
            </a:r>
          </a:p>
        </p:txBody>
      </p:sp>
      <p:sp>
        <p:nvSpPr>
          <p:cNvPr id="3" name="Content Placeholder 2"/>
          <p:cNvSpPr>
            <a:spLocks noGrp="1"/>
          </p:cNvSpPr>
          <p:nvPr>
            <p:ph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21</a:t>
            </a:fld>
            <a:endParaRPr lang="en-US" sz="2000" b="1"/>
          </a:p>
        </p:txBody>
      </p:sp>
      <p:pic>
        <p:nvPicPr>
          <p:cNvPr id="5" name="Picture 4"/>
          <p:cNvPicPr>
            <a:picLocks noChangeAspect="1"/>
          </p:cNvPicPr>
          <p:nvPr/>
        </p:nvPicPr>
        <p:blipFill rotWithShape="1">
          <a:blip r:embed="rId2"/>
          <a:srcRect l="10656" t="28822" r="11285" b="8890"/>
          <a:stretch/>
        </p:blipFill>
        <p:spPr>
          <a:xfrm>
            <a:off x="78615" y="1086295"/>
            <a:ext cx="8986770" cy="5435546"/>
          </a:xfrm>
          <a:prstGeom prst="rect">
            <a:avLst/>
          </a:prstGeom>
        </p:spPr>
      </p:pic>
    </p:spTree>
    <p:extLst>
      <p:ext uri="{BB962C8B-B14F-4D97-AF65-F5344CB8AC3E}">
        <p14:creationId xmlns:p14="http://schemas.microsoft.com/office/powerpoint/2010/main" val="3384819522"/>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2"/>
          <p:cNvSpPr>
            <a:spLocks noGrp="1"/>
          </p:cNvSpPr>
          <p:nvPr>
            <p:ph type="sldNum" sz="quarter" idx="10"/>
          </p:nvPr>
        </p:nvSpPr>
        <p:spPr/>
        <p:txBody>
          <a:bodyPr/>
          <a:lstStyle/>
          <a:p>
            <a:pPr>
              <a:defRPr/>
            </a:pPr>
            <a:fld id="{F350C06E-0B70-45AA-9BE9-D9BA998E3234}" type="slidenum">
              <a:rPr lang="en-US"/>
              <a:pPr>
                <a:defRPr/>
              </a:pPr>
              <a:t>22</a:t>
            </a:fld>
            <a:endParaRPr lang="en-US" sz="2000" b="1"/>
          </a:p>
        </p:txBody>
      </p:sp>
      <p:sp>
        <p:nvSpPr>
          <p:cNvPr id="22531" name="Rectangle 2"/>
          <p:cNvSpPr>
            <a:spLocks noGrp="1" noChangeArrowheads="1"/>
          </p:cNvSpPr>
          <p:nvPr>
            <p:ph type="title"/>
          </p:nvPr>
        </p:nvSpPr>
        <p:spPr>
          <a:xfrm>
            <a:off x="990600" y="228600"/>
            <a:ext cx="8153400" cy="762000"/>
          </a:xfrm>
        </p:spPr>
        <p:txBody>
          <a:bodyPr/>
          <a:lstStyle/>
          <a:p>
            <a:r>
              <a:rPr lang="en-GB" sz="3600"/>
              <a:t>Example: LHCb Calorimeter Trigger</a:t>
            </a:r>
            <a:endParaRPr lang="en-US" sz="4000"/>
          </a:p>
        </p:txBody>
      </p:sp>
      <p:grpSp>
        <p:nvGrpSpPr>
          <p:cNvPr id="22532" name="Group 3"/>
          <p:cNvGrpSpPr>
            <a:grpSpLocks/>
          </p:cNvGrpSpPr>
          <p:nvPr/>
        </p:nvGrpSpPr>
        <p:grpSpPr bwMode="auto">
          <a:xfrm>
            <a:off x="1676400" y="1295400"/>
            <a:ext cx="7543800" cy="5181600"/>
            <a:chOff x="864" y="672"/>
            <a:chExt cx="4128" cy="3456"/>
          </a:xfrm>
        </p:grpSpPr>
        <p:pic>
          <p:nvPicPr>
            <p:cNvPr id="22550" name="Picture 4" descr="btrig_top"/>
            <p:cNvPicPr>
              <a:picLocks noChangeAspect="1" noChangeArrowheads="1"/>
            </p:cNvPicPr>
            <p:nvPr/>
          </p:nvPicPr>
          <p:blipFill>
            <a:blip r:embed="rId2">
              <a:extLst>
                <a:ext uri="{28A0092B-C50C-407E-A947-70E740481C1C}">
                  <a14:useLocalDpi xmlns:a14="http://schemas.microsoft.com/office/drawing/2010/main" val="0"/>
                </a:ext>
              </a:extLst>
            </a:blip>
            <a:srcRect l="4082" t="21295" r="3673" b="14015"/>
            <a:stretch>
              <a:fillRect/>
            </a:stretch>
          </p:blipFill>
          <p:spPr bwMode="auto">
            <a:xfrm>
              <a:off x="864" y="672"/>
              <a:ext cx="4128" cy="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51" name="Picture 5" descr="btrig_bottom"/>
            <p:cNvPicPr>
              <a:picLocks noChangeAspect="1" noChangeArrowheads="1"/>
            </p:cNvPicPr>
            <p:nvPr/>
          </p:nvPicPr>
          <p:blipFill>
            <a:blip r:embed="rId3">
              <a:extLst>
                <a:ext uri="{28A0092B-C50C-407E-A947-70E740481C1C}">
                  <a14:useLocalDpi xmlns:a14="http://schemas.microsoft.com/office/drawing/2010/main" val="0"/>
                </a:ext>
              </a:extLst>
            </a:blip>
            <a:srcRect l="4082" t="33829" r="3673" b="26721"/>
            <a:stretch>
              <a:fillRect/>
            </a:stretch>
          </p:blipFill>
          <p:spPr bwMode="auto">
            <a:xfrm>
              <a:off x="864" y="2791"/>
              <a:ext cx="4128" cy="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533" name="Rectangle 24"/>
          <p:cNvSpPr>
            <a:spLocks noChangeArrowheads="1"/>
          </p:cNvSpPr>
          <p:nvPr/>
        </p:nvSpPr>
        <p:spPr bwMode="auto">
          <a:xfrm>
            <a:off x="2320925" y="1662113"/>
            <a:ext cx="69850" cy="53975"/>
          </a:xfrm>
          <a:prstGeom prst="rect">
            <a:avLst/>
          </a:prstGeom>
          <a:solidFill>
            <a:srgbClr val="B2B2B2"/>
          </a:solidFill>
          <a:ln w="12699">
            <a:solidFill>
              <a:schemeClr val="tx1"/>
            </a:solidFill>
            <a:miter lim="800000"/>
            <a:headEnd/>
            <a:tailEnd/>
          </a:ln>
        </p:spPr>
        <p:txBody>
          <a:bodyPr wrap="none" anchor="ctr"/>
          <a:lstStyle/>
          <a:p>
            <a:endParaRPr lang="en-US"/>
          </a:p>
        </p:txBody>
      </p:sp>
      <p:sp>
        <p:nvSpPr>
          <p:cNvPr id="22534" name="Rectangle 25"/>
          <p:cNvSpPr>
            <a:spLocks noChangeArrowheads="1"/>
          </p:cNvSpPr>
          <p:nvPr/>
        </p:nvSpPr>
        <p:spPr bwMode="auto">
          <a:xfrm>
            <a:off x="2393950" y="1739900"/>
            <a:ext cx="69850" cy="53975"/>
          </a:xfrm>
          <a:prstGeom prst="rect">
            <a:avLst/>
          </a:prstGeom>
          <a:solidFill>
            <a:srgbClr val="5F5F5F"/>
          </a:solidFill>
          <a:ln w="12699">
            <a:solidFill>
              <a:schemeClr val="tx1"/>
            </a:solidFill>
            <a:miter lim="800000"/>
            <a:headEnd/>
            <a:tailEnd/>
          </a:ln>
        </p:spPr>
        <p:txBody>
          <a:bodyPr wrap="none" anchor="ctr"/>
          <a:lstStyle/>
          <a:p>
            <a:endParaRPr lang="en-US"/>
          </a:p>
        </p:txBody>
      </p:sp>
      <p:sp>
        <p:nvSpPr>
          <p:cNvPr id="22535" name="Rectangle 26"/>
          <p:cNvSpPr>
            <a:spLocks noChangeArrowheads="1"/>
          </p:cNvSpPr>
          <p:nvPr/>
        </p:nvSpPr>
        <p:spPr bwMode="auto">
          <a:xfrm>
            <a:off x="2393950" y="1662113"/>
            <a:ext cx="69850" cy="53975"/>
          </a:xfrm>
          <a:prstGeom prst="rect">
            <a:avLst/>
          </a:prstGeom>
          <a:solidFill>
            <a:srgbClr val="5F5F5F"/>
          </a:solidFill>
          <a:ln w="12699">
            <a:solidFill>
              <a:schemeClr val="tx1"/>
            </a:solidFill>
            <a:miter lim="800000"/>
            <a:headEnd/>
            <a:tailEnd/>
          </a:ln>
        </p:spPr>
        <p:txBody>
          <a:bodyPr wrap="none" anchor="ctr"/>
          <a:lstStyle/>
          <a:p>
            <a:endParaRPr lang="en-US"/>
          </a:p>
        </p:txBody>
      </p:sp>
      <p:sp>
        <p:nvSpPr>
          <p:cNvPr id="22536" name="Rectangle 27"/>
          <p:cNvSpPr>
            <a:spLocks noChangeArrowheads="1"/>
          </p:cNvSpPr>
          <p:nvPr/>
        </p:nvSpPr>
        <p:spPr bwMode="auto">
          <a:xfrm>
            <a:off x="2320925" y="1739900"/>
            <a:ext cx="69850" cy="53975"/>
          </a:xfrm>
          <a:prstGeom prst="rect">
            <a:avLst/>
          </a:prstGeom>
          <a:solidFill>
            <a:srgbClr val="777777"/>
          </a:solidFill>
          <a:ln w="12699">
            <a:solidFill>
              <a:schemeClr val="tx1"/>
            </a:solidFill>
            <a:miter lim="800000"/>
            <a:headEnd/>
            <a:tailEnd/>
          </a:ln>
        </p:spPr>
        <p:txBody>
          <a:bodyPr wrap="none" anchor="ctr"/>
          <a:lstStyle/>
          <a:p>
            <a:endParaRPr lang="en-US"/>
          </a:p>
        </p:txBody>
      </p:sp>
      <p:sp>
        <p:nvSpPr>
          <p:cNvPr id="22537" name="Rectangle 28"/>
          <p:cNvSpPr>
            <a:spLocks noChangeArrowheads="1"/>
          </p:cNvSpPr>
          <p:nvPr/>
        </p:nvSpPr>
        <p:spPr bwMode="auto">
          <a:xfrm>
            <a:off x="2390775" y="1600200"/>
            <a:ext cx="69850" cy="53975"/>
          </a:xfrm>
          <a:prstGeom prst="rect">
            <a:avLst/>
          </a:prstGeom>
          <a:solidFill>
            <a:srgbClr val="B2B2B2"/>
          </a:solidFill>
          <a:ln w="12699">
            <a:solidFill>
              <a:schemeClr val="tx1"/>
            </a:solidFill>
            <a:miter lim="800000"/>
            <a:headEnd/>
            <a:tailEnd/>
          </a:ln>
        </p:spPr>
        <p:txBody>
          <a:bodyPr wrap="none" anchor="ctr"/>
          <a:lstStyle/>
          <a:p>
            <a:endParaRPr lang="en-US"/>
          </a:p>
        </p:txBody>
      </p:sp>
      <p:sp>
        <p:nvSpPr>
          <p:cNvPr id="22538" name="Rectangle 29"/>
          <p:cNvSpPr>
            <a:spLocks noChangeArrowheads="1"/>
          </p:cNvSpPr>
          <p:nvPr/>
        </p:nvSpPr>
        <p:spPr bwMode="auto">
          <a:xfrm>
            <a:off x="2473325" y="1739900"/>
            <a:ext cx="69850" cy="53975"/>
          </a:xfrm>
          <a:prstGeom prst="rect">
            <a:avLst/>
          </a:prstGeom>
          <a:solidFill>
            <a:srgbClr val="B2B2B2"/>
          </a:solidFill>
          <a:ln w="12699">
            <a:solidFill>
              <a:schemeClr val="tx1"/>
            </a:solidFill>
            <a:miter lim="800000"/>
            <a:headEnd/>
            <a:tailEnd/>
          </a:ln>
        </p:spPr>
        <p:txBody>
          <a:bodyPr wrap="none" anchor="ctr"/>
          <a:lstStyle/>
          <a:p>
            <a:endParaRPr lang="en-US"/>
          </a:p>
        </p:txBody>
      </p:sp>
      <p:sp>
        <p:nvSpPr>
          <p:cNvPr id="22539" name="Rectangle 30"/>
          <p:cNvSpPr>
            <a:spLocks noChangeArrowheads="1"/>
          </p:cNvSpPr>
          <p:nvPr/>
        </p:nvSpPr>
        <p:spPr bwMode="auto">
          <a:xfrm>
            <a:off x="2546350" y="1868488"/>
            <a:ext cx="69850" cy="53975"/>
          </a:xfrm>
          <a:prstGeom prst="rect">
            <a:avLst/>
          </a:prstGeom>
          <a:solidFill>
            <a:srgbClr val="5F5F5F"/>
          </a:solidFill>
          <a:ln w="12699">
            <a:solidFill>
              <a:schemeClr val="tx1"/>
            </a:solidFill>
            <a:miter lim="800000"/>
            <a:headEnd/>
            <a:tailEnd/>
          </a:ln>
        </p:spPr>
        <p:txBody>
          <a:bodyPr wrap="none" anchor="ctr"/>
          <a:lstStyle/>
          <a:p>
            <a:endParaRPr lang="en-US"/>
          </a:p>
        </p:txBody>
      </p:sp>
      <p:sp>
        <p:nvSpPr>
          <p:cNvPr id="22540" name="Rectangle 31"/>
          <p:cNvSpPr>
            <a:spLocks noChangeArrowheads="1"/>
          </p:cNvSpPr>
          <p:nvPr/>
        </p:nvSpPr>
        <p:spPr bwMode="auto">
          <a:xfrm>
            <a:off x="2546350" y="1931988"/>
            <a:ext cx="69850" cy="53975"/>
          </a:xfrm>
          <a:prstGeom prst="rect">
            <a:avLst/>
          </a:prstGeom>
          <a:solidFill>
            <a:srgbClr val="B2B2B2"/>
          </a:solidFill>
          <a:ln w="12699">
            <a:solidFill>
              <a:schemeClr val="tx1"/>
            </a:solidFill>
            <a:miter lim="800000"/>
            <a:headEnd/>
            <a:tailEnd/>
          </a:ln>
        </p:spPr>
        <p:txBody>
          <a:bodyPr wrap="none" anchor="ctr"/>
          <a:lstStyle/>
          <a:p>
            <a:endParaRPr lang="en-US"/>
          </a:p>
        </p:txBody>
      </p:sp>
      <p:sp>
        <p:nvSpPr>
          <p:cNvPr id="22541" name="Rectangle 32"/>
          <p:cNvSpPr>
            <a:spLocks noChangeArrowheads="1"/>
          </p:cNvSpPr>
          <p:nvPr/>
        </p:nvSpPr>
        <p:spPr bwMode="auto">
          <a:xfrm>
            <a:off x="2632075" y="1868488"/>
            <a:ext cx="69850" cy="53975"/>
          </a:xfrm>
          <a:prstGeom prst="rect">
            <a:avLst/>
          </a:prstGeom>
          <a:solidFill>
            <a:srgbClr val="777777"/>
          </a:solidFill>
          <a:ln w="12699">
            <a:solidFill>
              <a:schemeClr val="tx1"/>
            </a:solidFill>
            <a:miter lim="800000"/>
            <a:headEnd/>
            <a:tailEnd/>
          </a:ln>
        </p:spPr>
        <p:txBody>
          <a:bodyPr wrap="none" anchor="ctr"/>
          <a:lstStyle/>
          <a:p>
            <a:endParaRPr lang="en-US"/>
          </a:p>
        </p:txBody>
      </p:sp>
      <p:sp>
        <p:nvSpPr>
          <p:cNvPr id="22542" name="Line 34"/>
          <p:cNvSpPr>
            <a:spLocks noChangeShapeType="1"/>
          </p:cNvSpPr>
          <p:nvPr/>
        </p:nvSpPr>
        <p:spPr bwMode="auto">
          <a:xfrm>
            <a:off x="685800" y="1905000"/>
            <a:ext cx="114300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GB"/>
          </a:p>
        </p:txBody>
      </p:sp>
      <p:sp>
        <p:nvSpPr>
          <p:cNvPr id="22543" name="Rectangle 4"/>
          <p:cNvSpPr>
            <a:spLocks noChangeArrowheads="1"/>
          </p:cNvSpPr>
          <p:nvPr/>
        </p:nvSpPr>
        <p:spPr bwMode="auto">
          <a:xfrm>
            <a:off x="25400" y="1123950"/>
            <a:ext cx="2057400" cy="300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eaLnBrk="1" hangingPunct="1">
              <a:lnSpc>
                <a:spcPct val="90000"/>
              </a:lnSpc>
              <a:spcBef>
                <a:spcPct val="20000"/>
              </a:spcBef>
              <a:buClr>
                <a:srgbClr val="0000FF"/>
              </a:buClr>
              <a:buFont typeface="Arial Unicode MS" pitchFamily="34" charset="-128"/>
              <a:buChar char="❚"/>
            </a:pPr>
            <a:r>
              <a:rPr lang="en-US" sz="1800" dirty="0">
                <a:latin typeface="Arial" panose="020B0604020202020204" pitchFamily="34" charset="0"/>
                <a:cs typeface="Arial" panose="020B0604020202020204" pitchFamily="34" charset="0"/>
              </a:rPr>
              <a:t>Detect a high energy in a small surface</a:t>
            </a:r>
          </a:p>
          <a:p>
            <a:pPr marL="342900" indent="-342900" algn="l" eaLnBrk="1" hangingPunct="1">
              <a:lnSpc>
                <a:spcPct val="90000"/>
              </a:lnSpc>
              <a:spcBef>
                <a:spcPct val="20000"/>
              </a:spcBef>
              <a:buClr>
                <a:srgbClr val="0000FF"/>
              </a:buClr>
              <a:buFont typeface="Arial Unicode MS" pitchFamily="34" charset="-128"/>
              <a:buChar char="❚"/>
            </a:pPr>
            <a:endParaRPr lang="en-US" sz="1800" dirty="0">
              <a:latin typeface="Arial" panose="020B0604020202020204" pitchFamily="34" charset="0"/>
              <a:cs typeface="Arial" panose="020B0604020202020204" pitchFamily="34" charset="0"/>
            </a:endParaRPr>
          </a:p>
          <a:p>
            <a:pPr marL="342900" indent="-342900" algn="l" eaLnBrk="1" hangingPunct="1">
              <a:lnSpc>
                <a:spcPct val="90000"/>
              </a:lnSpc>
              <a:spcBef>
                <a:spcPct val="20000"/>
              </a:spcBef>
              <a:buClr>
                <a:srgbClr val="0000FF"/>
              </a:buClr>
              <a:buFont typeface="Arial Unicode MS" pitchFamily="34" charset="-128"/>
              <a:buChar char="❚"/>
            </a:pPr>
            <a:endParaRPr lang="en-US" sz="1800" dirty="0">
              <a:latin typeface="Arial" panose="020B0604020202020204" pitchFamily="34" charset="0"/>
              <a:cs typeface="Arial" panose="020B0604020202020204" pitchFamily="34" charset="0"/>
            </a:endParaRPr>
          </a:p>
          <a:p>
            <a:pPr marL="342900" indent="-342900" algn="l" eaLnBrk="1" hangingPunct="1">
              <a:lnSpc>
                <a:spcPct val="90000"/>
              </a:lnSpc>
              <a:spcBef>
                <a:spcPct val="20000"/>
              </a:spcBef>
              <a:buClr>
                <a:srgbClr val="0000FF"/>
              </a:buClr>
              <a:buFont typeface="Arial Unicode MS" pitchFamily="34" charset="-128"/>
              <a:buChar char="❚"/>
            </a:pPr>
            <a:r>
              <a:rPr lang="en-US" sz="1800" dirty="0">
                <a:latin typeface="Arial" panose="020B0604020202020204" pitchFamily="34" charset="0"/>
                <a:cs typeface="Arial" panose="020B0604020202020204" pitchFamily="34" charset="0"/>
              </a:rPr>
              <a:t>Don’t forget the neighbors</a:t>
            </a:r>
          </a:p>
          <a:p>
            <a:pPr marL="342900" indent="-342900" algn="l" eaLnBrk="1" hangingPunct="1">
              <a:lnSpc>
                <a:spcPct val="90000"/>
              </a:lnSpc>
              <a:spcBef>
                <a:spcPct val="20000"/>
              </a:spcBef>
              <a:buClr>
                <a:srgbClr val="0000FF"/>
              </a:buClr>
              <a:buFont typeface="Arial Unicode MS" pitchFamily="34" charset="-128"/>
              <a:buChar char="❚"/>
            </a:pPr>
            <a:endParaRPr lang="en-US" sz="1800" dirty="0">
              <a:latin typeface="Arial" panose="020B0604020202020204" pitchFamily="34" charset="0"/>
              <a:cs typeface="Arial" panose="020B0604020202020204" pitchFamily="34" charset="0"/>
            </a:endParaRPr>
          </a:p>
          <a:p>
            <a:pPr algn="l" eaLnBrk="1" hangingPunct="1">
              <a:lnSpc>
                <a:spcPct val="90000"/>
              </a:lnSpc>
              <a:spcBef>
                <a:spcPct val="20000"/>
              </a:spcBef>
              <a:buClr>
                <a:srgbClr val="0000FF"/>
              </a:buClr>
            </a:pPr>
            <a:endParaRPr lang="en-US" sz="1800" dirty="0">
              <a:latin typeface="Arial" panose="020B0604020202020204" pitchFamily="34" charset="0"/>
              <a:cs typeface="Arial" panose="020B0604020202020204" pitchFamily="34" charset="0"/>
            </a:endParaRPr>
          </a:p>
          <a:p>
            <a:pPr algn="l" eaLnBrk="1" hangingPunct="1">
              <a:lnSpc>
                <a:spcPct val="90000"/>
              </a:lnSpc>
              <a:spcBef>
                <a:spcPct val="20000"/>
              </a:spcBef>
              <a:buClr>
                <a:srgbClr val="0000FF"/>
              </a:buClr>
            </a:pPr>
            <a:endParaRPr lang="en-US" sz="1800" dirty="0">
              <a:latin typeface="Arial" panose="020B0604020202020204" pitchFamily="34" charset="0"/>
              <a:cs typeface="Arial" panose="020B0604020202020204" pitchFamily="34" charset="0"/>
            </a:endParaRPr>
          </a:p>
          <a:p>
            <a:pPr marL="342900" indent="-342900" algn="l" eaLnBrk="1" hangingPunct="1">
              <a:lnSpc>
                <a:spcPct val="90000"/>
              </a:lnSpc>
              <a:spcBef>
                <a:spcPct val="20000"/>
              </a:spcBef>
              <a:buClr>
                <a:srgbClr val="0000FF"/>
              </a:buClr>
              <a:buFont typeface="Arial Unicode MS" pitchFamily="34" charset="-128"/>
              <a:buChar char="❚"/>
            </a:pPr>
            <a:endParaRPr lang="en-US" sz="1800" dirty="0">
              <a:latin typeface="Arial" panose="020B0604020202020204" pitchFamily="34" charset="0"/>
              <a:cs typeface="Arial" panose="020B0604020202020204" pitchFamily="34" charset="0"/>
            </a:endParaRPr>
          </a:p>
          <a:p>
            <a:pPr marL="342900" indent="-342900" algn="l" eaLnBrk="1" hangingPunct="1">
              <a:lnSpc>
                <a:spcPct val="90000"/>
              </a:lnSpc>
              <a:spcBef>
                <a:spcPct val="20000"/>
              </a:spcBef>
              <a:buClr>
                <a:srgbClr val="0000FF"/>
              </a:buClr>
              <a:buFont typeface="Arial Unicode MS" pitchFamily="34" charset="-128"/>
              <a:buChar char="❚"/>
            </a:pPr>
            <a:r>
              <a:rPr lang="en-US" sz="1800" dirty="0">
                <a:latin typeface="Arial" panose="020B0604020202020204" pitchFamily="34" charset="0"/>
                <a:cs typeface="Arial" panose="020B0604020202020204" pitchFamily="34" charset="0"/>
              </a:rPr>
              <a:t>Aggregate</a:t>
            </a:r>
            <a:br>
              <a:rPr lang="en-US" sz="18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information</a:t>
            </a:r>
          </a:p>
          <a:p>
            <a:pPr marL="342900" indent="-342900" algn="l" eaLnBrk="1" hangingPunct="1">
              <a:lnSpc>
                <a:spcPct val="90000"/>
              </a:lnSpc>
              <a:spcBef>
                <a:spcPct val="20000"/>
              </a:spcBef>
              <a:buClr>
                <a:srgbClr val="0000FF"/>
              </a:buClr>
              <a:buFont typeface="Arial Unicode MS" pitchFamily="34" charset="-128"/>
              <a:buChar char="❚"/>
            </a:pPr>
            <a:endParaRPr lang="en-US" sz="1800" dirty="0">
              <a:latin typeface="Arial" panose="020B0604020202020204" pitchFamily="34" charset="0"/>
              <a:cs typeface="Arial" panose="020B0604020202020204" pitchFamily="34" charset="0"/>
            </a:endParaRPr>
          </a:p>
          <a:p>
            <a:pPr marL="342900" indent="-342900" algn="l" eaLnBrk="1" hangingPunct="1">
              <a:lnSpc>
                <a:spcPct val="90000"/>
              </a:lnSpc>
              <a:spcBef>
                <a:spcPct val="20000"/>
              </a:spcBef>
              <a:buClr>
                <a:srgbClr val="0000FF"/>
              </a:buClr>
              <a:buFont typeface="Arial Unicode MS" pitchFamily="34" charset="-128"/>
              <a:buChar char="❚"/>
            </a:pPr>
            <a:endParaRPr lang="en-US" sz="1800" dirty="0">
              <a:latin typeface="Arial" panose="020B0604020202020204" pitchFamily="34" charset="0"/>
              <a:cs typeface="Arial" panose="020B0604020202020204" pitchFamily="34" charset="0"/>
            </a:endParaRPr>
          </a:p>
          <a:p>
            <a:pPr marL="342900" indent="-342900" algn="l" eaLnBrk="1" hangingPunct="1">
              <a:lnSpc>
                <a:spcPct val="90000"/>
              </a:lnSpc>
              <a:spcBef>
                <a:spcPct val="20000"/>
              </a:spcBef>
              <a:buClr>
                <a:srgbClr val="0000FF"/>
              </a:buClr>
              <a:buFont typeface="Arial Unicode MS" pitchFamily="34" charset="-128"/>
              <a:buChar char="❚"/>
            </a:pPr>
            <a:endParaRPr lang="en-US" sz="1800" dirty="0">
              <a:latin typeface="Arial" panose="020B0604020202020204" pitchFamily="34" charset="0"/>
              <a:cs typeface="Arial" panose="020B0604020202020204" pitchFamily="34" charset="0"/>
            </a:endParaRPr>
          </a:p>
          <a:p>
            <a:pPr marL="342900" indent="-342900" algn="l" eaLnBrk="1" hangingPunct="1">
              <a:lnSpc>
                <a:spcPct val="90000"/>
              </a:lnSpc>
              <a:spcBef>
                <a:spcPct val="20000"/>
              </a:spcBef>
              <a:buClr>
                <a:srgbClr val="0000FF"/>
              </a:buClr>
              <a:buFont typeface="Arial Unicode MS" pitchFamily="34" charset="-128"/>
              <a:buChar char="❚"/>
            </a:pPr>
            <a:r>
              <a:rPr lang="en-US" sz="1800" dirty="0">
                <a:latin typeface="Arial" panose="020B0604020202020204" pitchFamily="34" charset="0"/>
                <a:cs typeface="Arial" panose="020B0604020202020204" pitchFamily="34" charset="0"/>
              </a:rPr>
              <a:t>Evaluate</a:t>
            </a:r>
            <a:br>
              <a:rPr lang="en-US" sz="18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decision(s)</a:t>
            </a:r>
          </a:p>
          <a:p>
            <a:pPr marL="342900" indent="-342900" algn="l" eaLnBrk="1" hangingPunct="1">
              <a:lnSpc>
                <a:spcPct val="90000"/>
              </a:lnSpc>
              <a:spcBef>
                <a:spcPct val="20000"/>
              </a:spcBef>
              <a:buClr>
                <a:srgbClr val="0000FF"/>
              </a:buClr>
              <a:buFont typeface="Arial Unicode MS" pitchFamily="34" charset="-128"/>
              <a:buChar char="❚"/>
            </a:pPr>
            <a:endParaRPr lang="en-US" sz="1800" dirty="0">
              <a:latin typeface="Arial" panose="020B0604020202020204" pitchFamily="34" charset="0"/>
              <a:cs typeface="Arial" panose="020B0604020202020204" pitchFamily="34" charset="0"/>
            </a:endParaRPr>
          </a:p>
          <a:p>
            <a:pPr marL="342900" indent="-342900" algn="l" eaLnBrk="1" hangingPunct="1">
              <a:lnSpc>
                <a:spcPct val="90000"/>
              </a:lnSpc>
              <a:spcBef>
                <a:spcPct val="20000"/>
              </a:spcBef>
              <a:buClr>
                <a:srgbClr val="0000FF"/>
              </a:buClr>
              <a:buFont typeface="Arial Unicode MS" pitchFamily="34" charset="-128"/>
              <a:buChar char="❚"/>
            </a:pPr>
            <a:endParaRPr lang="en-US" sz="1800" dirty="0">
              <a:latin typeface="Arial" panose="020B0604020202020204" pitchFamily="34" charset="0"/>
              <a:cs typeface="Arial" panose="020B0604020202020204" pitchFamily="34" charset="0"/>
            </a:endParaRPr>
          </a:p>
          <a:p>
            <a:pPr algn="l" eaLnBrk="1" hangingPunct="1">
              <a:lnSpc>
                <a:spcPct val="90000"/>
              </a:lnSpc>
              <a:spcBef>
                <a:spcPct val="20000"/>
              </a:spcBef>
              <a:buClr>
                <a:srgbClr val="0000FF"/>
              </a:buClr>
            </a:pPr>
            <a:endParaRPr lang="en-US" sz="1800" dirty="0">
              <a:latin typeface="Arial" panose="020B0604020202020204" pitchFamily="34" charset="0"/>
              <a:cs typeface="Arial" panose="020B0604020202020204" pitchFamily="34" charset="0"/>
            </a:endParaRPr>
          </a:p>
          <a:p>
            <a:pPr marL="342900" indent="-342900" algn="l" eaLnBrk="1" hangingPunct="1">
              <a:lnSpc>
                <a:spcPct val="90000"/>
              </a:lnSpc>
              <a:spcBef>
                <a:spcPct val="20000"/>
              </a:spcBef>
              <a:buClr>
                <a:srgbClr val="0000FF"/>
              </a:buClr>
              <a:buFont typeface="Arial Unicode MS" pitchFamily="34" charset="-128"/>
              <a:buNone/>
            </a:pPr>
            <a:endParaRPr lang="en-US" sz="1800" dirty="0"/>
          </a:p>
        </p:txBody>
      </p:sp>
      <p:sp>
        <p:nvSpPr>
          <p:cNvPr id="22544" name="Rectangle 69"/>
          <p:cNvSpPr>
            <a:spLocks noChangeArrowheads="1"/>
          </p:cNvSpPr>
          <p:nvPr/>
        </p:nvSpPr>
        <p:spPr bwMode="auto">
          <a:xfrm>
            <a:off x="2082800" y="1931988"/>
            <a:ext cx="69850" cy="53975"/>
          </a:xfrm>
          <a:prstGeom prst="rect">
            <a:avLst/>
          </a:prstGeom>
          <a:solidFill>
            <a:srgbClr val="B2B2B2"/>
          </a:solidFill>
          <a:ln w="12699">
            <a:solidFill>
              <a:schemeClr val="tx1"/>
            </a:solidFill>
            <a:miter lim="800000"/>
            <a:headEnd/>
            <a:tailEnd/>
          </a:ln>
        </p:spPr>
        <p:txBody>
          <a:bodyPr wrap="none" anchor="ctr"/>
          <a:lstStyle/>
          <a:p>
            <a:endParaRPr lang="en-US"/>
          </a:p>
        </p:txBody>
      </p:sp>
      <p:sp>
        <p:nvSpPr>
          <p:cNvPr id="22545" name="Rectangle 70"/>
          <p:cNvSpPr>
            <a:spLocks noChangeArrowheads="1"/>
          </p:cNvSpPr>
          <p:nvPr/>
        </p:nvSpPr>
        <p:spPr bwMode="auto">
          <a:xfrm>
            <a:off x="2152650" y="1997075"/>
            <a:ext cx="69850" cy="53975"/>
          </a:xfrm>
          <a:prstGeom prst="rect">
            <a:avLst/>
          </a:prstGeom>
          <a:solidFill>
            <a:srgbClr val="5F5F5F"/>
          </a:solidFill>
          <a:ln w="12699">
            <a:solidFill>
              <a:schemeClr val="tx1"/>
            </a:solidFill>
            <a:miter lim="800000"/>
            <a:headEnd/>
            <a:tailEnd/>
          </a:ln>
        </p:spPr>
        <p:txBody>
          <a:bodyPr wrap="none" anchor="ctr"/>
          <a:lstStyle/>
          <a:p>
            <a:endParaRPr lang="en-US"/>
          </a:p>
        </p:txBody>
      </p:sp>
      <p:sp>
        <p:nvSpPr>
          <p:cNvPr id="22546" name="Rectangle 71"/>
          <p:cNvSpPr>
            <a:spLocks noChangeArrowheads="1"/>
          </p:cNvSpPr>
          <p:nvPr/>
        </p:nvSpPr>
        <p:spPr bwMode="auto">
          <a:xfrm>
            <a:off x="2152650" y="1931988"/>
            <a:ext cx="69850" cy="53975"/>
          </a:xfrm>
          <a:prstGeom prst="rect">
            <a:avLst/>
          </a:prstGeom>
          <a:solidFill>
            <a:srgbClr val="5F5F5F"/>
          </a:solidFill>
          <a:ln w="12699">
            <a:solidFill>
              <a:schemeClr val="tx1"/>
            </a:solidFill>
            <a:miter lim="800000"/>
            <a:headEnd/>
            <a:tailEnd/>
          </a:ln>
        </p:spPr>
        <p:txBody>
          <a:bodyPr wrap="none" anchor="ctr"/>
          <a:lstStyle/>
          <a:p>
            <a:endParaRPr lang="en-US"/>
          </a:p>
        </p:txBody>
      </p:sp>
      <p:sp>
        <p:nvSpPr>
          <p:cNvPr id="22547" name="Rectangle 72"/>
          <p:cNvSpPr>
            <a:spLocks noChangeArrowheads="1"/>
          </p:cNvSpPr>
          <p:nvPr/>
        </p:nvSpPr>
        <p:spPr bwMode="auto">
          <a:xfrm>
            <a:off x="2222500" y="1931988"/>
            <a:ext cx="69850" cy="53975"/>
          </a:xfrm>
          <a:prstGeom prst="rect">
            <a:avLst/>
          </a:prstGeom>
          <a:solidFill>
            <a:srgbClr val="777777"/>
          </a:solidFill>
          <a:ln w="12699">
            <a:solidFill>
              <a:schemeClr val="tx1"/>
            </a:solidFill>
            <a:miter lim="800000"/>
            <a:headEnd/>
            <a:tailEnd/>
          </a:ln>
        </p:spPr>
        <p:txBody>
          <a:bodyPr wrap="none" anchor="ctr"/>
          <a:lstStyle/>
          <a:p>
            <a:endParaRPr lang="en-US"/>
          </a:p>
        </p:txBody>
      </p:sp>
      <p:sp>
        <p:nvSpPr>
          <p:cNvPr id="22548" name="Rectangle 73"/>
          <p:cNvSpPr>
            <a:spLocks noChangeArrowheads="1"/>
          </p:cNvSpPr>
          <p:nvPr/>
        </p:nvSpPr>
        <p:spPr bwMode="auto">
          <a:xfrm>
            <a:off x="2152650" y="1868488"/>
            <a:ext cx="69850" cy="53975"/>
          </a:xfrm>
          <a:prstGeom prst="rect">
            <a:avLst/>
          </a:prstGeom>
          <a:solidFill>
            <a:srgbClr val="B2B2B2"/>
          </a:solidFill>
          <a:ln w="12699">
            <a:solidFill>
              <a:schemeClr val="tx1"/>
            </a:solidFill>
            <a:miter lim="800000"/>
            <a:headEnd/>
            <a:tailEnd/>
          </a:ln>
        </p:spPr>
        <p:txBody>
          <a:bodyPr wrap="none" anchor="ctr"/>
          <a:lstStyle/>
          <a:p>
            <a:endParaRPr lang="en-US"/>
          </a:p>
        </p:txBody>
      </p:sp>
      <p:sp>
        <p:nvSpPr>
          <p:cNvPr id="22549" name="Rectangle 74"/>
          <p:cNvSpPr>
            <a:spLocks noChangeArrowheads="1"/>
          </p:cNvSpPr>
          <p:nvPr/>
        </p:nvSpPr>
        <p:spPr bwMode="auto">
          <a:xfrm>
            <a:off x="2222500" y="1997075"/>
            <a:ext cx="69850" cy="53975"/>
          </a:xfrm>
          <a:prstGeom prst="rect">
            <a:avLst/>
          </a:prstGeom>
          <a:solidFill>
            <a:srgbClr val="B2B2B2"/>
          </a:solidFill>
          <a:ln w="12699">
            <a:solidFill>
              <a:schemeClr val="tx1"/>
            </a:solidFill>
            <a:miter lim="800000"/>
            <a:headEnd/>
            <a:tailEnd/>
          </a:ln>
        </p:spPr>
        <p:txBody>
          <a:bodyPr wrap="none" anchor="ctr"/>
          <a:lstStyle/>
          <a:p>
            <a:endParaRPr lang="en-US"/>
          </a:p>
        </p:txBody>
      </p:sp>
    </p:spTree>
    <p:extLst>
      <p:ext uri="{BB962C8B-B14F-4D97-AF65-F5344CB8AC3E}">
        <p14:creationId xmlns:p14="http://schemas.microsoft.com/office/powerpoint/2010/main" val="1129267353"/>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lide Number Placeholder 2"/>
          <p:cNvSpPr>
            <a:spLocks noGrp="1"/>
          </p:cNvSpPr>
          <p:nvPr>
            <p:ph type="sldNum" sz="quarter" idx="10"/>
          </p:nvPr>
        </p:nvSpPr>
        <p:spPr/>
        <p:txBody>
          <a:bodyPr/>
          <a:lstStyle/>
          <a:p>
            <a:pPr>
              <a:defRPr/>
            </a:pPr>
            <a:fld id="{86512AB1-A28E-4404-9FB0-0D8F55F76249}" type="slidenum">
              <a:rPr lang="en-US"/>
              <a:pPr>
                <a:defRPr/>
              </a:pPr>
              <a:t>23</a:t>
            </a:fld>
            <a:endParaRPr lang="en-US" sz="2000" b="1"/>
          </a:p>
        </p:txBody>
      </p:sp>
      <p:sp>
        <p:nvSpPr>
          <p:cNvPr id="23555" name="Rectangle 2"/>
          <p:cNvSpPr>
            <a:spLocks noGrp="1" noChangeArrowheads="1"/>
          </p:cNvSpPr>
          <p:nvPr>
            <p:ph type="title"/>
          </p:nvPr>
        </p:nvSpPr>
        <p:spPr>
          <a:xfrm>
            <a:off x="990600" y="228600"/>
            <a:ext cx="8153400" cy="666750"/>
          </a:xfrm>
          <a:noFill/>
        </p:spPr>
        <p:txBody>
          <a:bodyPr lIns="92075" tIns="46038" rIns="92075" bIns="46038"/>
          <a:lstStyle/>
          <a:p>
            <a:r>
              <a:rPr lang="en-US" sz="3600"/>
              <a:t>LHC: Trigger communication loop</a:t>
            </a:r>
            <a:endParaRPr lang="en-US"/>
          </a:p>
        </p:txBody>
      </p:sp>
      <p:pic>
        <p:nvPicPr>
          <p:cNvPr id="23556"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8800" y="1954213"/>
            <a:ext cx="2554288"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Rectangle 4"/>
          <p:cNvSpPr>
            <a:spLocks noChangeArrowheads="1"/>
          </p:cNvSpPr>
          <p:nvPr/>
        </p:nvSpPr>
        <p:spPr bwMode="auto">
          <a:xfrm>
            <a:off x="4752975" y="3748088"/>
            <a:ext cx="279400" cy="279400"/>
          </a:xfrm>
          <a:prstGeom prst="rect">
            <a:avLst/>
          </a:prstGeom>
          <a:solidFill>
            <a:srgbClr val="CBCBCB"/>
          </a:solidFill>
          <a:ln w="25399">
            <a:solidFill>
              <a:schemeClr val="tx1"/>
            </a:solidFill>
            <a:miter lim="800000"/>
            <a:headEnd/>
            <a:tailEnd/>
          </a:ln>
        </p:spPr>
        <p:txBody>
          <a:bodyPr wrap="none" anchor="ctr"/>
          <a:lstStyle/>
          <a:p>
            <a:endParaRPr lang="en-US"/>
          </a:p>
        </p:txBody>
      </p:sp>
      <p:sp>
        <p:nvSpPr>
          <p:cNvPr id="23558" name="Rectangle 5"/>
          <p:cNvSpPr>
            <a:spLocks noChangeArrowheads="1"/>
          </p:cNvSpPr>
          <p:nvPr/>
        </p:nvSpPr>
        <p:spPr bwMode="auto">
          <a:xfrm>
            <a:off x="4752975" y="4205288"/>
            <a:ext cx="279400" cy="660400"/>
          </a:xfrm>
          <a:prstGeom prst="rect">
            <a:avLst/>
          </a:prstGeom>
          <a:solidFill>
            <a:srgbClr val="99FFCC"/>
          </a:solidFill>
          <a:ln w="25400">
            <a:solidFill>
              <a:schemeClr val="tx1"/>
            </a:solidFill>
            <a:miter lim="800000"/>
            <a:headEnd/>
            <a:tailEnd/>
          </a:ln>
        </p:spPr>
        <p:txBody>
          <a:bodyPr wrap="none" anchor="ctr"/>
          <a:lstStyle/>
          <a:p>
            <a:endParaRPr lang="en-US"/>
          </a:p>
        </p:txBody>
      </p:sp>
      <p:sp>
        <p:nvSpPr>
          <p:cNvPr id="23559" name="Line 6"/>
          <p:cNvSpPr>
            <a:spLocks noChangeShapeType="1"/>
          </p:cNvSpPr>
          <p:nvPr/>
        </p:nvSpPr>
        <p:spPr bwMode="auto">
          <a:xfrm>
            <a:off x="4892675" y="3582988"/>
            <a:ext cx="0" cy="15240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23560" name="Line 7"/>
          <p:cNvSpPr>
            <a:spLocks noChangeShapeType="1"/>
          </p:cNvSpPr>
          <p:nvPr/>
        </p:nvSpPr>
        <p:spPr bwMode="auto">
          <a:xfrm>
            <a:off x="4892675" y="4040188"/>
            <a:ext cx="0" cy="15240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23561" name="AutoShape 8"/>
          <p:cNvSpPr>
            <a:spLocks noChangeArrowheads="1"/>
          </p:cNvSpPr>
          <p:nvPr/>
        </p:nvSpPr>
        <p:spPr bwMode="auto">
          <a:xfrm>
            <a:off x="5667375" y="3748088"/>
            <a:ext cx="431800" cy="279400"/>
          </a:xfrm>
          <a:prstGeom prst="roundRect">
            <a:avLst>
              <a:gd name="adj" fmla="val 12495"/>
            </a:avLst>
          </a:prstGeom>
          <a:solidFill>
            <a:srgbClr val="99FFCC"/>
          </a:solidFill>
          <a:ln w="25400">
            <a:solidFill>
              <a:schemeClr val="tx1"/>
            </a:solidFill>
            <a:round/>
            <a:headEnd/>
            <a:tailEnd/>
          </a:ln>
        </p:spPr>
        <p:txBody>
          <a:bodyPr wrap="none" anchor="ctr"/>
          <a:lstStyle/>
          <a:p>
            <a:endParaRPr lang="en-US"/>
          </a:p>
        </p:txBody>
      </p:sp>
      <p:sp>
        <p:nvSpPr>
          <p:cNvPr id="23562" name="Line 9"/>
          <p:cNvSpPr>
            <a:spLocks noChangeShapeType="1"/>
          </p:cNvSpPr>
          <p:nvPr/>
        </p:nvSpPr>
        <p:spPr bwMode="auto">
          <a:xfrm>
            <a:off x="5045075" y="3887788"/>
            <a:ext cx="609600" cy="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3563" name="Rectangle 10"/>
          <p:cNvSpPr>
            <a:spLocks noChangeArrowheads="1"/>
          </p:cNvSpPr>
          <p:nvPr/>
        </p:nvSpPr>
        <p:spPr bwMode="auto">
          <a:xfrm>
            <a:off x="6248400" y="3429000"/>
            <a:ext cx="1224694" cy="923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Trigger</a:t>
            </a:r>
          </a:p>
          <a:p>
            <a:pPr algn="l">
              <a:spcBef>
                <a:spcPct val="0"/>
              </a:spcBef>
              <a:buFontTx/>
              <a:buNone/>
            </a:pPr>
            <a:r>
              <a:rPr kumimoji="0" lang="en-US" sz="1800">
                <a:latin typeface="Arial" panose="020B0604020202020204" pitchFamily="34" charset="0"/>
                <a:cs typeface="Arial" panose="020B0604020202020204" pitchFamily="34" charset="0"/>
              </a:rPr>
              <a:t>Primitive</a:t>
            </a:r>
          </a:p>
          <a:p>
            <a:pPr algn="l">
              <a:spcBef>
                <a:spcPct val="0"/>
              </a:spcBef>
              <a:buFontTx/>
              <a:buNone/>
            </a:pPr>
            <a:r>
              <a:rPr kumimoji="0" lang="en-US" sz="1800">
                <a:latin typeface="Arial" panose="020B0604020202020204" pitchFamily="34" charset="0"/>
                <a:cs typeface="Arial" panose="020B0604020202020204" pitchFamily="34" charset="0"/>
              </a:rPr>
              <a:t>Generator</a:t>
            </a:r>
          </a:p>
        </p:txBody>
      </p:sp>
      <p:sp>
        <p:nvSpPr>
          <p:cNvPr id="23564" name="Rectangle 11"/>
          <p:cNvSpPr>
            <a:spLocks noChangeArrowheads="1"/>
          </p:cNvSpPr>
          <p:nvPr/>
        </p:nvSpPr>
        <p:spPr bwMode="auto">
          <a:xfrm>
            <a:off x="3497263" y="3944938"/>
            <a:ext cx="1162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Font-End</a:t>
            </a:r>
          </a:p>
        </p:txBody>
      </p:sp>
      <p:sp>
        <p:nvSpPr>
          <p:cNvPr id="23565" name="Oval 12"/>
          <p:cNvSpPr>
            <a:spLocks noChangeArrowheads="1"/>
          </p:cNvSpPr>
          <p:nvPr/>
        </p:nvSpPr>
        <p:spPr bwMode="auto">
          <a:xfrm>
            <a:off x="4371975" y="1614488"/>
            <a:ext cx="431800" cy="279400"/>
          </a:xfrm>
          <a:prstGeom prst="ellipse">
            <a:avLst/>
          </a:prstGeom>
          <a:solidFill>
            <a:srgbClr val="99FFCC"/>
          </a:solidFill>
          <a:ln w="25400">
            <a:solidFill>
              <a:schemeClr val="tx1"/>
            </a:solidFill>
            <a:round/>
            <a:headEnd/>
            <a:tailEnd/>
          </a:ln>
        </p:spPr>
        <p:txBody>
          <a:bodyPr wrap="none" anchor="ctr"/>
          <a:lstStyle/>
          <a:p>
            <a:endParaRPr lang="en-US"/>
          </a:p>
        </p:txBody>
      </p:sp>
      <p:sp>
        <p:nvSpPr>
          <p:cNvPr id="23566" name="Rectangle 13"/>
          <p:cNvSpPr>
            <a:spLocks noChangeArrowheads="1"/>
          </p:cNvSpPr>
          <p:nvPr/>
        </p:nvSpPr>
        <p:spPr bwMode="auto">
          <a:xfrm>
            <a:off x="3962400" y="1217613"/>
            <a:ext cx="1479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Local level-1</a:t>
            </a:r>
          </a:p>
        </p:txBody>
      </p:sp>
      <p:sp>
        <p:nvSpPr>
          <p:cNvPr id="23567" name="Line 14"/>
          <p:cNvSpPr>
            <a:spLocks noChangeShapeType="1"/>
          </p:cNvSpPr>
          <p:nvPr/>
        </p:nvSpPr>
        <p:spPr bwMode="auto">
          <a:xfrm flipV="1">
            <a:off x="5883275" y="1754188"/>
            <a:ext cx="0" cy="198120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23568" name="Line 15"/>
          <p:cNvSpPr>
            <a:spLocks noChangeShapeType="1"/>
          </p:cNvSpPr>
          <p:nvPr/>
        </p:nvSpPr>
        <p:spPr bwMode="auto">
          <a:xfrm flipH="1">
            <a:off x="4816475" y="1754188"/>
            <a:ext cx="1066800" cy="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3569" name="AutoShape 16"/>
          <p:cNvSpPr>
            <a:spLocks noChangeArrowheads="1"/>
          </p:cNvSpPr>
          <p:nvPr/>
        </p:nvSpPr>
        <p:spPr bwMode="auto">
          <a:xfrm>
            <a:off x="2543175" y="1538288"/>
            <a:ext cx="660400" cy="431800"/>
          </a:xfrm>
          <a:prstGeom prst="roundRect">
            <a:avLst>
              <a:gd name="adj" fmla="val 12495"/>
            </a:avLst>
          </a:prstGeom>
          <a:solidFill>
            <a:srgbClr val="99FFCC"/>
          </a:solidFill>
          <a:ln w="25400">
            <a:solidFill>
              <a:schemeClr val="tx1"/>
            </a:solidFill>
            <a:round/>
            <a:headEnd/>
            <a:tailEnd/>
          </a:ln>
        </p:spPr>
        <p:txBody>
          <a:bodyPr wrap="none" anchor="ctr"/>
          <a:lstStyle/>
          <a:p>
            <a:endParaRPr lang="en-US"/>
          </a:p>
        </p:txBody>
      </p:sp>
      <p:sp>
        <p:nvSpPr>
          <p:cNvPr id="23570" name="Rectangle 17"/>
          <p:cNvSpPr>
            <a:spLocks noChangeArrowheads="1"/>
          </p:cNvSpPr>
          <p:nvPr/>
        </p:nvSpPr>
        <p:spPr bwMode="auto">
          <a:xfrm>
            <a:off x="2073275" y="1220788"/>
            <a:ext cx="1635128"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Global Trigger</a:t>
            </a:r>
          </a:p>
        </p:txBody>
      </p:sp>
      <p:sp>
        <p:nvSpPr>
          <p:cNvPr id="23571" name="Line 18"/>
          <p:cNvSpPr>
            <a:spLocks noChangeShapeType="1"/>
          </p:cNvSpPr>
          <p:nvPr/>
        </p:nvSpPr>
        <p:spPr bwMode="auto">
          <a:xfrm flipH="1">
            <a:off x="3216275" y="1754188"/>
            <a:ext cx="1143000" cy="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3572" name="Line 19"/>
          <p:cNvSpPr>
            <a:spLocks noChangeShapeType="1"/>
          </p:cNvSpPr>
          <p:nvPr/>
        </p:nvSpPr>
        <p:spPr bwMode="auto">
          <a:xfrm flipH="1">
            <a:off x="3216275" y="1601788"/>
            <a:ext cx="304800" cy="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3573" name="Line 20"/>
          <p:cNvSpPr>
            <a:spLocks noChangeShapeType="1"/>
          </p:cNvSpPr>
          <p:nvPr/>
        </p:nvSpPr>
        <p:spPr bwMode="auto">
          <a:xfrm flipH="1">
            <a:off x="3216275" y="1906588"/>
            <a:ext cx="304800" cy="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3574" name="Oval 21"/>
          <p:cNvSpPr>
            <a:spLocks noChangeArrowheads="1"/>
          </p:cNvSpPr>
          <p:nvPr/>
        </p:nvSpPr>
        <p:spPr bwMode="auto">
          <a:xfrm>
            <a:off x="4829175" y="4967288"/>
            <a:ext cx="127000" cy="127000"/>
          </a:xfrm>
          <a:prstGeom prst="ellipse">
            <a:avLst/>
          </a:prstGeom>
          <a:solidFill>
            <a:srgbClr val="99FFCC"/>
          </a:solidFill>
          <a:ln w="25400">
            <a:solidFill>
              <a:schemeClr val="tx1"/>
            </a:solidFill>
            <a:round/>
            <a:headEnd/>
            <a:tailEnd/>
          </a:ln>
        </p:spPr>
        <p:txBody>
          <a:bodyPr wrap="none" anchor="ctr"/>
          <a:lstStyle/>
          <a:p>
            <a:endParaRPr lang="en-US"/>
          </a:p>
        </p:txBody>
      </p:sp>
      <p:sp>
        <p:nvSpPr>
          <p:cNvPr id="23575" name="Line 22"/>
          <p:cNvSpPr>
            <a:spLocks noChangeShapeType="1"/>
          </p:cNvSpPr>
          <p:nvPr/>
        </p:nvSpPr>
        <p:spPr bwMode="auto">
          <a:xfrm>
            <a:off x="4892675" y="4878388"/>
            <a:ext cx="0" cy="7620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23576" name="Line 23"/>
          <p:cNvSpPr>
            <a:spLocks noChangeShapeType="1"/>
          </p:cNvSpPr>
          <p:nvPr/>
        </p:nvSpPr>
        <p:spPr bwMode="auto">
          <a:xfrm>
            <a:off x="4892675" y="5106988"/>
            <a:ext cx="0" cy="15240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23577" name="Line 24"/>
          <p:cNvSpPr>
            <a:spLocks noChangeShapeType="1"/>
          </p:cNvSpPr>
          <p:nvPr/>
        </p:nvSpPr>
        <p:spPr bwMode="auto">
          <a:xfrm>
            <a:off x="2835275" y="1982788"/>
            <a:ext cx="0" cy="304800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23578" name="Line 25"/>
          <p:cNvSpPr>
            <a:spLocks noChangeShapeType="1"/>
          </p:cNvSpPr>
          <p:nvPr/>
        </p:nvSpPr>
        <p:spPr bwMode="auto">
          <a:xfrm>
            <a:off x="2835275" y="5030788"/>
            <a:ext cx="1981200" cy="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3579" name="Rectangle 26"/>
          <p:cNvSpPr>
            <a:spLocks noChangeArrowheads="1"/>
          </p:cNvSpPr>
          <p:nvPr/>
        </p:nvSpPr>
        <p:spPr bwMode="auto">
          <a:xfrm>
            <a:off x="3140075" y="4725988"/>
            <a:ext cx="13700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400" b="1" dirty="0"/>
              <a:t>accept/reject</a:t>
            </a:r>
            <a:endParaRPr kumimoji="0" lang="en-US" sz="1200" dirty="0"/>
          </a:p>
        </p:txBody>
      </p:sp>
      <p:sp>
        <p:nvSpPr>
          <p:cNvPr id="23580" name="Rectangle 27"/>
          <p:cNvSpPr>
            <a:spLocks noChangeArrowheads="1"/>
          </p:cNvSpPr>
          <p:nvPr/>
        </p:nvSpPr>
        <p:spPr bwMode="auto">
          <a:xfrm>
            <a:off x="5045075" y="4268788"/>
            <a:ext cx="1344613"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400" b="1"/>
              <a:t>pipeline delay</a:t>
            </a:r>
          </a:p>
          <a:p>
            <a:pPr algn="l">
              <a:spcBef>
                <a:spcPct val="0"/>
              </a:spcBef>
              <a:buFontTx/>
              <a:buNone/>
            </a:pPr>
            <a:r>
              <a:rPr kumimoji="0" lang="en-US" sz="1400" b="1">
                <a:sym typeface="Symbol" pitchFamily="18" charset="2"/>
              </a:rPr>
              <a:t></a:t>
            </a:r>
            <a:r>
              <a:rPr kumimoji="0" lang="en-US" sz="1400" b="1"/>
              <a:t> 3</a:t>
            </a:r>
            <a:r>
              <a:rPr kumimoji="0" lang="en-US" sz="1400" b="1">
                <a:latin typeface="Symbol" pitchFamily="18" charset="2"/>
              </a:rPr>
              <a:t>m</a:t>
            </a:r>
            <a:r>
              <a:rPr kumimoji="0" lang="en-US" sz="1400" b="1"/>
              <a:t>s</a:t>
            </a:r>
          </a:p>
        </p:txBody>
      </p:sp>
      <p:sp>
        <p:nvSpPr>
          <p:cNvPr id="23581" name="Arc 28"/>
          <p:cNvSpPr>
            <a:spLocks/>
          </p:cNvSpPr>
          <p:nvPr/>
        </p:nvSpPr>
        <p:spPr bwMode="auto">
          <a:xfrm>
            <a:off x="6099175" y="2212975"/>
            <a:ext cx="971550" cy="914400"/>
          </a:xfrm>
          <a:custGeom>
            <a:avLst/>
            <a:gdLst>
              <a:gd name="T0" fmla="*/ 244842656 w 43200"/>
              <a:gd name="T1" fmla="*/ 0 h 43200"/>
              <a:gd name="T2" fmla="*/ 109403012 w 43200"/>
              <a:gd name="T3" fmla="*/ 34405399 h 43200"/>
              <a:gd name="T4" fmla="*/ 245695820 w 43200"/>
              <a:gd name="T5" fmla="*/ 204838141 h 43200"/>
              <a:gd name="T6" fmla="*/ 0 60000 65536"/>
              <a:gd name="T7" fmla="*/ 0 60000 65536"/>
              <a:gd name="T8" fmla="*/ 0 60000 65536"/>
              <a:gd name="T9" fmla="*/ 0 w 43200"/>
              <a:gd name="T10" fmla="*/ 0 h 43200"/>
              <a:gd name="T11" fmla="*/ 43200 w 43200"/>
              <a:gd name="T12" fmla="*/ 43200 h 43200"/>
            </a:gdLst>
            <a:ahLst/>
            <a:cxnLst>
              <a:cxn ang="T6">
                <a:pos x="T0" y="T1"/>
              </a:cxn>
              <a:cxn ang="T7">
                <a:pos x="T2" y="T3"/>
              </a:cxn>
              <a:cxn ang="T8">
                <a:pos x="T4" y="T5"/>
              </a:cxn>
            </a:cxnLst>
            <a:rect l="T9" t="T10" r="T11" b="T12"/>
            <a:pathLst>
              <a:path w="43200" h="43200" fill="none" extrusionOk="0">
                <a:moveTo>
                  <a:pt x="21525" y="0"/>
                </a:moveTo>
                <a:cubicBezTo>
                  <a:pt x="21550" y="0"/>
                  <a:pt x="21575" y="-1"/>
                  <a:pt x="21600" y="0"/>
                </a:cubicBezTo>
                <a:cubicBezTo>
                  <a:pt x="33529" y="0"/>
                  <a:pt x="43200" y="9670"/>
                  <a:pt x="43200" y="21600"/>
                </a:cubicBezTo>
                <a:cubicBezTo>
                  <a:pt x="43200" y="33529"/>
                  <a:pt x="33529" y="43200"/>
                  <a:pt x="21600" y="43200"/>
                </a:cubicBezTo>
                <a:cubicBezTo>
                  <a:pt x="9670" y="43200"/>
                  <a:pt x="0" y="33529"/>
                  <a:pt x="0" y="21600"/>
                </a:cubicBezTo>
                <a:cubicBezTo>
                  <a:pt x="-1" y="14378"/>
                  <a:pt x="3609" y="7634"/>
                  <a:pt x="9618" y="3628"/>
                </a:cubicBezTo>
              </a:path>
              <a:path w="43200" h="43200" stroke="0" extrusionOk="0">
                <a:moveTo>
                  <a:pt x="21525" y="0"/>
                </a:moveTo>
                <a:cubicBezTo>
                  <a:pt x="21550" y="0"/>
                  <a:pt x="21575" y="-1"/>
                  <a:pt x="21600" y="0"/>
                </a:cubicBezTo>
                <a:cubicBezTo>
                  <a:pt x="33529" y="0"/>
                  <a:pt x="43200" y="9670"/>
                  <a:pt x="43200" y="21600"/>
                </a:cubicBezTo>
                <a:cubicBezTo>
                  <a:pt x="43200" y="33529"/>
                  <a:pt x="33529" y="43200"/>
                  <a:pt x="21600" y="43200"/>
                </a:cubicBezTo>
                <a:cubicBezTo>
                  <a:pt x="9670" y="43200"/>
                  <a:pt x="0" y="33529"/>
                  <a:pt x="0" y="21600"/>
                </a:cubicBezTo>
                <a:cubicBezTo>
                  <a:pt x="-1" y="14378"/>
                  <a:pt x="3609" y="7634"/>
                  <a:pt x="9618" y="3628"/>
                </a:cubicBezTo>
                <a:lnTo>
                  <a:pt x="21600" y="21600"/>
                </a:lnTo>
                <a:close/>
              </a:path>
            </a:pathLst>
          </a:custGeom>
          <a:noFill/>
          <a:ln w="50799" cap="rnd">
            <a:solidFill>
              <a:srgbClr val="5F5F5F"/>
            </a:solidFill>
            <a:round/>
            <a:headEnd type="stealth" w="med" len="med"/>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3582" name="Rectangle 29"/>
          <p:cNvSpPr>
            <a:spLocks noChangeArrowheads="1"/>
          </p:cNvSpPr>
          <p:nvPr/>
        </p:nvSpPr>
        <p:spPr bwMode="auto">
          <a:xfrm>
            <a:off x="6184900" y="2276475"/>
            <a:ext cx="88582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b="1">
                <a:sym typeface="Symbol" pitchFamily="18" charset="2"/>
              </a:rPr>
              <a:t></a:t>
            </a:r>
            <a:r>
              <a:rPr kumimoji="0" lang="en-US" sz="1600" b="1"/>
              <a:t> 3 </a:t>
            </a:r>
            <a:r>
              <a:rPr kumimoji="0" lang="en-US" sz="1600" b="1">
                <a:sym typeface="Symbol" pitchFamily="18" charset="2"/>
              </a:rPr>
              <a:t></a:t>
            </a:r>
            <a:r>
              <a:rPr kumimoji="0" lang="en-US" sz="1600" b="1"/>
              <a:t>s</a:t>
            </a:r>
          </a:p>
          <a:p>
            <a:pPr algn="l">
              <a:spcBef>
                <a:spcPct val="0"/>
              </a:spcBef>
              <a:buFontTx/>
              <a:buNone/>
            </a:pPr>
            <a:r>
              <a:rPr kumimoji="0" lang="en-US" sz="1600" b="1"/>
              <a:t>latency</a:t>
            </a:r>
          </a:p>
          <a:p>
            <a:pPr algn="l">
              <a:spcBef>
                <a:spcPct val="0"/>
              </a:spcBef>
              <a:buFontTx/>
              <a:buNone/>
            </a:pPr>
            <a:r>
              <a:rPr kumimoji="0" lang="en-US" sz="1600" b="1"/>
              <a:t>loop</a:t>
            </a:r>
          </a:p>
        </p:txBody>
      </p:sp>
      <p:sp>
        <p:nvSpPr>
          <p:cNvPr id="23583" name="Rectangle 30"/>
          <p:cNvSpPr>
            <a:spLocks noChangeArrowheads="1"/>
          </p:cNvSpPr>
          <p:nvPr/>
        </p:nvSpPr>
        <p:spPr bwMode="auto">
          <a:xfrm>
            <a:off x="1025525" y="2486025"/>
            <a:ext cx="1857375" cy="120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Timing and trigger has to be distributed to ALL front-ends</a:t>
            </a:r>
          </a:p>
        </p:txBody>
      </p:sp>
      <p:sp>
        <p:nvSpPr>
          <p:cNvPr id="23584" name="Rectangle 31"/>
          <p:cNvSpPr>
            <a:spLocks noChangeArrowheads="1"/>
          </p:cNvSpPr>
          <p:nvPr/>
        </p:nvSpPr>
        <p:spPr bwMode="auto">
          <a:xfrm>
            <a:off x="685800" y="5410200"/>
            <a:ext cx="7543800" cy="106680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rgbClr val="0000FF"/>
              </a:buClr>
              <a:buFont typeface="Arial Unicode MS" pitchFamily="34" charset="-128"/>
              <a:buChar char="❚"/>
            </a:pPr>
            <a:r>
              <a:rPr lang="en-US" sz="2000" b="1">
                <a:latin typeface="Arial" panose="020B0604020202020204" pitchFamily="34" charset="0"/>
                <a:cs typeface="Arial" panose="020B0604020202020204" pitchFamily="34" charset="0"/>
              </a:rPr>
              <a:t>40 MHz synchronous digital system</a:t>
            </a:r>
          </a:p>
          <a:p>
            <a:pPr marL="342900" indent="-342900" algn="l">
              <a:spcBef>
                <a:spcPct val="20000"/>
              </a:spcBef>
              <a:buClr>
                <a:srgbClr val="0000FF"/>
              </a:buClr>
              <a:buFont typeface="Arial Unicode MS" pitchFamily="34" charset="-128"/>
              <a:buChar char="❚"/>
            </a:pPr>
            <a:r>
              <a:rPr lang="en-US" sz="2000" b="1">
                <a:latin typeface="Arial" panose="020B0604020202020204" pitchFamily="34" charset="0"/>
                <a:cs typeface="Arial" panose="020B0604020202020204" pitchFamily="34" charset="0"/>
              </a:rPr>
              <a:t>Synchronization at the exit of the pipeline non trivial.          </a:t>
            </a:r>
            <a:r>
              <a:rPr lang="en-US" sz="2000" b="1">
                <a:latin typeface="Arial" panose="020B0604020202020204" pitchFamily="34" charset="0"/>
                <a:cs typeface="Arial" panose="020B0604020202020204" pitchFamily="34" charset="0"/>
                <a:sym typeface="Symbol" pitchFamily="18" charset="2"/>
              </a:rPr>
              <a:t> Timing calibration</a:t>
            </a:r>
            <a:endParaRPr lang="en-US" sz="20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5815309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lide Number Placeholder 2"/>
          <p:cNvSpPr>
            <a:spLocks noGrp="1"/>
          </p:cNvSpPr>
          <p:nvPr>
            <p:ph type="sldNum" sz="quarter" idx="10"/>
          </p:nvPr>
        </p:nvSpPr>
        <p:spPr/>
        <p:txBody>
          <a:bodyPr/>
          <a:lstStyle/>
          <a:p>
            <a:pPr>
              <a:defRPr/>
            </a:pPr>
            <a:fld id="{715EC061-DBE3-4D5C-A849-E326C3213D6D}" type="slidenum">
              <a:rPr lang="en-US"/>
              <a:pPr>
                <a:defRPr/>
              </a:pPr>
              <a:t>24</a:t>
            </a:fld>
            <a:endParaRPr lang="en-US" sz="2000" b="1"/>
          </a:p>
        </p:txBody>
      </p:sp>
      <p:sp>
        <p:nvSpPr>
          <p:cNvPr id="24579" name="Rectangle 2"/>
          <p:cNvSpPr>
            <a:spLocks noGrp="1" noChangeArrowheads="1"/>
          </p:cNvSpPr>
          <p:nvPr>
            <p:ph type="title"/>
          </p:nvPr>
        </p:nvSpPr>
        <p:spPr>
          <a:noFill/>
        </p:spPr>
        <p:txBody>
          <a:bodyPr lIns="92075" tIns="46038" rIns="92075" bIns="46038"/>
          <a:lstStyle/>
          <a:p>
            <a:r>
              <a:rPr lang="en-US"/>
              <a:t>Trigger Levels in LHCb</a:t>
            </a:r>
            <a:endParaRPr lang="en-US" sz="4800"/>
          </a:p>
        </p:txBody>
      </p:sp>
      <p:sp>
        <p:nvSpPr>
          <p:cNvPr id="24580" name="AutoShape 3"/>
          <p:cNvSpPr>
            <a:spLocks noChangeArrowheads="1"/>
          </p:cNvSpPr>
          <p:nvPr/>
        </p:nvSpPr>
        <p:spPr bwMode="auto">
          <a:xfrm>
            <a:off x="1822450" y="1431925"/>
            <a:ext cx="528638" cy="246063"/>
          </a:xfrm>
          <a:prstGeom prst="roundRect">
            <a:avLst>
              <a:gd name="adj" fmla="val 12495"/>
            </a:avLst>
          </a:prstGeom>
          <a:solidFill>
            <a:srgbClr val="868686"/>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24581" name="Rectangle 4"/>
          <p:cNvSpPr>
            <a:spLocks noChangeArrowheads="1"/>
          </p:cNvSpPr>
          <p:nvPr/>
        </p:nvSpPr>
        <p:spPr bwMode="auto">
          <a:xfrm>
            <a:off x="1822450" y="1801813"/>
            <a:ext cx="528638" cy="668337"/>
          </a:xfrm>
          <a:prstGeom prst="rect">
            <a:avLst/>
          </a:prstGeom>
          <a:solidFill>
            <a:srgbClr val="CCECFF"/>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grpSp>
        <p:nvGrpSpPr>
          <p:cNvPr id="24582" name="Group 5"/>
          <p:cNvGrpSpPr>
            <a:grpSpLocks/>
          </p:cNvGrpSpPr>
          <p:nvPr/>
        </p:nvGrpSpPr>
        <p:grpSpPr bwMode="auto">
          <a:xfrm>
            <a:off x="1620838" y="4672013"/>
            <a:ext cx="931862" cy="404812"/>
            <a:chOff x="1021" y="3462"/>
            <a:chExt cx="587" cy="255"/>
          </a:xfrm>
        </p:grpSpPr>
        <p:sp>
          <p:nvSpPr>
            <p:cNvPr id="24615" name="Oval 6"/>
            <p:cNvSpPr>
              <a:spLocks noChangeArrowheads="1"/>
            </p:cNvSpPr>
            <p:nvPr/>
          </p:nvSpPr>
          <p:spPr bwMode="auto">
            <a:xfrm>
              <a:off x="1031" y="3597"/>
              <a:ext cx="567" cy="120"/>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24616" name="Rectangle 7"/>
            <p:cNvSpPr>
              <a:spLocks noChangeArrowheads="1"/>
            </p:cNvSpPr>
            <p:nvPr/>
          </p:nvSpPr>
          <p:spPr bwMode="auto">
            <a:xfrm>
              <a:off x="1021" y="3525"/>
              <a:ext cx="587" cy="135"/>
            </a:xfrm>
            <a:prstGeom prst="rect">
              <a:avLst/>
            </a:prstGeom>
            <a:solidFill>
              <a:srgbClr val="99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anose="020B0604020202020204" pitchFamily="34" charset="0"/>
                <a:cs typeface="Arial" panose="020B0604020202020204" pitchFamily="34" charset="0"/>
              </a:endParaRPr>
            </a:p>
          </p:txBody>
        </p:sp>
        <p:sp>
          <p:nvSpPr>
            <p:cNvPr id="24617" name="Oval 8"/>
            <p:cNvSpPr>
              <a:spLocks noChangeArrowheads="1"/>
            </p:cNvSpPr>
            <p:nvPr/>
          </p:nvSpPr>
          <p:spPr bwMode="auto">
            <a:xfrm>
              <a:off x="1030" y="3462"/>
              <a:ext cx="567" cy="120"/>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24618" name="Line 9"/>
            <p:cNvSpPr>
              <a:spLocks noChangeShapeType="1"/>
            </p:cNvSpPr>
            <p:nvPr/>
          </p:nvSpPr>
          <p:spPr bwMode="auto">
            <a:xfrm>
              <a:off x="1028" y="3524"/>
              <a:ext cx="0" cy="136"/>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619" name="Line 10"/>
            <p:cNvSpPr>
              <a:spLocks noChangeShapeType="1"/>
            </p:cNvSpPr>
            <p:nvPr/>
          </p:nvSpPr>
          <p:spPr bwMode="auto">
            <a:xfrm>
              <a:off x="1604" y="3526"/>
              <a:ext cx="0" cy="136"/>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24583" name="Line 11"/>
          <p:cNvSpPr>
            <a:spLocks noChangeShapeType="1"/>
          </p:cNvSpPr>
          <p:nvPr/>
        </p:nvSpPr>
        <p:spPr bwMode="auto">
          <a:xfrm>
            <a:off x="2085975" y="1687513"/>
            <a:ext cx="1588" cy="10636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584" name="Oval 12"/>
          <p:cNvSpPr>
            <a:spLocks noChangeArrowheads="1"/>
          </p:cNvSpPr>
          <p:nvPr/>
        </p:nvSpPr>
        <p:spPr bwMode="auto">
          <a:xfrm>
            <a:off x="2570163" y="1908175"/>
            <a:ext cx="1087437" cy="509588"/>
          </a:xfrm>
          <a:prstGeom prst="ellipse">
            <a:avLst/>
          </a:prstGeom>
          <a:solidFill>
            <a:srgbClr val="EAEAEA"/>
          </a:solidFill>
          <a:ln w="25399">
            <a:solidFill>
              <a:schemeClr val="tx1"/>
            </a:solidFill>
            <a:round/>
            <a:headEnd/>
            <a:tailEnd/>
          </a:ln>
        </p:spPr>
        <p:txBody>
          <a:bodyPr wrap="none" anchor="ctr"/>
          <a:lstStyle/>
          <a:p>
            <a:pPr>
              <a:spcBef>
                <a:spcPct val="0"/>
              </a:spcBef>
              <a:buFontTx/>
              <a:buNone/>
            </a:pPr>
            <a:r>
              <a:rPr kumimoji="0" lang="en-US" sz="1400">
                <a:latin typeface="Arial" panose="020B0604020202020204" pitchFamily="34" charset="0"/>
                <a:cs typeface="Arial" panose="020B0604020202020204" pitchFamily="34" charset="0"/>
              </a:rPr>
              <a:t>Trigger</a:t>
            </a:r>
          </a:p>
          <a:p>
            <a:pPr>
              <a:spcBef>
                <a:spcPct val="0"/>
              </a:spcBef>
              <a:buFontTx/>
              <a:buNone/>
            </a:pPr>
            <a:r>
              <a:rPr kumimoji="0" lang="en-US" sz="1400">
                <a:latin typeface="Arial" panose="020B0604020202020204" pitchFamily="34" charset="0"/>
                <a:cs typeface="Arial" panose="020B0604020202020204" pitchFamily="34" charset="0"/>
              </a:rPr>
              <a:t>level 0</a:t>
            </a:r>
          </a:p>
        </p:txBody>
      </p:sp>
      <p:sp>
        <p:nvSpPr>
          <p:cNvPr id="24585" name="Line 13"/>
          <p:cNvSpPr>
            <a:spLocks noChangeShapeType="1"/>
          </p:cNvSpPr>
          <p:nvPr/>
        </p:nvSpPr>
        <p:spPr bwMode="auto">
          <a:xfrm>
            <a:off x="2085975" y="1741488"/>
            <a:ext cx="1027113" cy="158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586" name="Line 14"/>
          <p:cNvSpPr>
            <a:spLocks noChangeShapeType="1"/>
          </p:cNvSpPr>
          <p:nvPr/>
        </p:nvSpPr>
        <p:spPr bwMode="auto">
          <a:xfrm>
            <a:off x="3113088" y="1741488"/>
            <a:ext cx="1587" cy="157162"/>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587" name="Line 15"/>
          <p:cNvSpPr>
            <a:spLocks noChangeShapeType="1"/>
          </p:cNvSpPr>
          <p:nvPr/>
        </p:nvSpPr>
        <p:spPr bwMode="auto">
          <a:xfrm>
            <a:off x="2085975" y="2479675"/>
            <a:ext cx="1588" cy="211138"/>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588" name="Line 16"/>
          <p:cNvSpPr>
            <a:spLocks noChangeShapeType="1"/>
          </p:cNvSpPr>
          <p:nvPr/>
        </p:nvSpPr>
        <p:spPr bwMode="auto">
          <a:xfrm>
            <a:off x="3113088" y="2427288"/>
            <a:ext cx="1587" cy="1047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589" name="Line 18"/>
          <p:cNvSpPr>
            <a:spLocks noChangeShapeType="1"/>
          </p:cNvSpPr>
          <p:nvPr/>
        </p:nvSpPr>
        <p:spPr bwMode="auto">
          <a:xfrm flipH="1">
            <a:off x="2085975" y="2532063"/>
            <a:ext cx="1027113" cy="1587"/>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590" name="AutoShape 20"/>
          <p:cNvSpPr>
            <a:spLocks noChangeArrowheads="1"/>
          </p:cNvSpPr>
          <p:nvPr/>
        </p:nvSpPr>
        <p:spPr bwMode="auto">
          <a:xfrm>
            <a:off x="1822450" y="3509963"/>
            <a:ext cx="528638" cy="247650"/>
          </a:xfrm>
          <a:prstGeom prst="roundRect">
            <a:avLst>
              <a:gd name="adj" fmla="val 12495"/>
            </a:avLst>
          </a:prstGeom>
          <a:solidFill>
            <a:srgbClr val="00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24591" name="Line 21"/>
          <p:cNvSpPr>
            <a:spLocks noChangeShapeType="1"/>
          </p:cNvSpPr>
          <p:nvPr/>
        </p:nvSpPr>
        <p:spPr bwMode="auto">
          <a:xfrm>
            <a:off x="2085975" y="3027363"/>
            <a:ext cx="1588" cy="21113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592" name="Rectangle 22"/>
          <p:cNvSpPr>
            <a:spLocks noChangeArrowheads="1"/>
          </p:cNvSpPr>
          <p:nvPr/>
        </p:nvSpPr>
        <p:spPr bwMode="auto">
          <a:xfrm>
            <a:off x="406400" y="3319463"/>
            <a:ext cx="14049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Event </a:t>
            </a:r>
          </a:p>
          <a:p>
            <a:pPr algn="l">
              <a:spcBef>
                <a:spcPct val="0"/>
              </a:spcBef>
              <a:buFontTx/>
              <a:buNone/>
            </a:pPr>
            <a:r>
              <a:rPr kumimoji="0" lang="en-US" sz="1600">
                <a:latin typeface="Arial" panose="020B0604020202020204" pitchFamily="34" charset="0"/>
                <a:cs typeface="Arial" panose="020B0604020202020204" pitchFamily="34" charset="0"/>
              </a:rPr>
              <a:t>building</a:t>
            </a:r>
          </a:p>
        </p:txBody>
      </p:sp>
      <p:sp>
        <p:nvSpPr>
          <p:cNvPr id="24593" name="Oval 23"/>
          <p:cNvSpPr>
            <a:spLocks noChangeArrowheads="1"/>
          </p:cNvSpPr>
          <p:nvPr/>
        </p:nvSpPr>
        <p:spPr bwMode="auto">
          <a:xfrm>
            <a:off x="2570163" y="3986213"/>
            <a:ext cx="1087437" cy="509587"/>
          </a:xfrm>
          <a:prstGeom prst="ellipse">
            <a:avLst/>
          </a:prstGeom>
          <a:solidFill>
            <a:srgbClr val="EAEAEA"/>
          </a:solidFill>
          <a:ln w="25399">
            <a:solidFill>
              <a:schemeClr val="tx1"/>
            </a:solidFill>
            <a:round/>
            <a:headEnd/>
            <a:tailEnd/>
          </a:ln>
        </p:spPr>
        <p:txBody>
          <a:bodyPr wrap="none" anchor="ctr"/>
          <a:lstStyle/>
          <a:p>
            <a:pPr>
              <a:spcBef>
                <a:spcPct val="0"/>
              </a:spcBef>
              <a:buFontTx/>
              <a:buNone/>
            </a:pPr>
            <a:r>
              <a:rPr kumimoji="0" lang="en-US" sz="1400">
                <a:latin typeface="Arial" panose="020B0604020202020204" pitchFamily="34" charset="0"/>
                <a:cs typeface="Arial" panose="020B0604020202020204" pitchFamily="34" charset="0"/>
              </a:rPr>
              <a:t>High level</a:t>
            </a:r>
          </a:p>
          <a:p>
            <a:pPr>
              <a:spcBef>
                <a:spcPct val="0"/>
              </a:spcBef>
              <a:buFontTx/>
              <a:buNone/>
            </a:pPr>
            <a:r>
              <a:rPr kumimoji="0" lang="en-US" sz="1400">
                <a:latin typeface="Arial" panose="020B0604020202020204" pitchFamily="34" charset="0"/>
                <a:cs typeface="Arial" panose="020B0604020202020204" pitchFamily="34" charset="0"/>
              </a:rPr>
              <a:t>Trigger</a:t>
            </a:r>
          </a:p>
        </p:txBody>
      </p:sp>
      <p:sp>
        <p:nvSpPr>
          <p:cNvPr id="24594" name="Rectangle 24"/>
          <p:cNvSpPr>
            <a:spLocks noChangeArrowheads="1"/>
          </p:cNvSpPr>
          <p:nvPr/>
        </p:nvSpPr>
        <p:spPr bwMode="auto">
          <a:xfrm>
            <a:off x="1822450" y="3879850"/>
            <a:ext cx="528638" cy="669925"/>
          </a:xfrm>
          <a:prstGeom prst="rect">
            <a:avLst/>
          </a:prstGeom>
          <a:solidFill>
            <a:srgbClr val="CCFF66"/>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24595" name="Line 25"/>
          <p:cNvSpPr>
            <a:spLocks noChangeShapeType="1"/>
          </p:cNvSpPr>
          <p:nvPr/>
        </p:nvSpPr>
        <p:spPr bwMode="auto">
          <a:xfrm>
            <a:off x="2085975" y="3765550"/>
            <a:ext cx="1588" cy="106363"/>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596" name="Line 26"/>
          <p:cNvSpPr>
            <a:spLocks noChangeShapeType="1"/>
          </p:cNvSpPr>
          <p:nvPr/>
        </p:nvSpPr>
        <p:spPr bwMode="auto">
          <a:xfrm>
            <a:off x="2085975" y="4557713"/>
            <a:ext cx="1588" cy="10636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597" name="Line 27"/>
          <p:cNvSpPr>
            <a:spLocks noChangeShapeType="1"/>
          </p:cNvSpPr>
          <p:nvPr/>
        </p:nvSpPr>
        <p:spPr bwMode="auto">
          <a:xfrm>
            <a:off x="3113088" y="3871913"/>
            <a:ext cx="1587" cy="104775"/>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598" name="Rectangle 28"/>
          <p:cNvSpPr>
            <a:spLocks noChangeArrowheads="1"/>
          </p:cNvSpPr>
          <p:nvPr/>
        </p:nvSpPr>
        <p:spPr bwMode="auto">
          <a:xfrm>
            <a:off x="406400" y="3952875"/>
            <a:ext cx="1708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Processor</a:t>
            </a:r>
          </a:p>
          <a:p>
            <a:pPr algn="l">
              <a:spcBef>
                <a:spcPct val="0"/>
              </a:spcBef>
              <a:buFontTx/>
              <a:buNone/>
            </a:pPr>
            <a:r>
              <a:rPr kumimoji="0" lang="en-US" sz="1600">
                <a:latin typeface="Arial" panose="020B0604020202020204" pitchFamily="34" charset="0"/>
                <a:cs typeface="Arial" panose="020B0604020202020204" pitchFamily="34" charset="0"/>
              </a:rPr>
              <a:t>Farms</a:t>
            </a:r>
          </a:p>
        </p:txBody>
      </p:sp>
      <p:sp>
        <p:nvSpPr>
          <p:cNvPr id="24599" name="Rectangle 29"/>
          <p:cNvSpPr>
            <a:spLocks noChangeArrowheads="1"/>
          </p:cNvSpPr>
          <p:nvPr/>
        </p:nvSpPr>
        <p:spPr bwMode="auto">
          <a:xfrm>
            <a:off x="406400" y="4714875"/>
            <a:ext cx="1457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Storage</a:t>
            </a:r>
          </a:p>
        </p:txBody>
      </p:sp>
      <p:sp>
        <p:nvSpPr>
          <p:cNvPr id="24600" name="Rectangle 30"/>
          <p:cNvSpPr>
            <a:spLocks noChangeArrowheads="1"/>
          </p:cNvSpPr>
          <p:nvPr/>
        </p:nvSpPr>
        <p:spPr bwMode="auto">
          <a:xfrm>
            <a:off x="406400" y="1371600"/>
            <a:ext cx="15128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600" dirty="0">
                <a:latin typeface="Arial" panose="020B0604020202020204" pitchFamily="34" charset="0"/>
                <a:cs typeface="Arial" panose="020B0604020202020204" pitchFamily="34" charset="0"/>
              </a:rPr>
              <a:t>Detectors</a:t>
            </a:r>
          </a:p>
        </p:txBody>
      </p:sp>
      <p:sp>
        <p:nvSpPr>
          <p:cNvPr id="24601" name="Line 31"/>
          <p:cNvSpPr>
            <a:spLocks noChangeShapeType="1"/>
          </p:cNvSpPr>
          <p:nvPr/>
        </p:nvSpPr>
        <p:spPr bwMode="auto">
          <a:xfrm>
            <a:off x="1806575" y="1898650"/>
            <a:ext cx="560388" cy="1588"/>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602" name="Line 32"/>
          <p:cNvSpPr>
            <a:spLocks noChangeShapeType="1"/>
          </p:cNvSpPr>
          <p:nvPr/>
        </p:nvSpPr>
        <p:spPr bwMode="auto">
          <a:xfrm>
            <a:off x="1806575" y="2373313"/>
            <a:ext cx="560388" cy="158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603" name="Line 33"/>
          <p:cNvSpPr>
            <a:spLocks noChangeShapeType="1"/>
          </p:cNvSpPr>
          <p:nvPr/>
        </p:nvSpPr>
        <p:spPr bwMode="auto">
          <a:xfrm>
            <a:off x="1806575" y="2268538"/>
            <a:ext cx="560388" cy="158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604" name="Line 34"/>
          <p:cNvSpPr>
            <a:spLocks noChangeShapeType="1"/>
          </p:cNvSpPr>
          <p:nvPr/>
        </p:nvSpPr>
        <p:spPr bwMode="auto">
          <a:xfrm>
            <a:off x="1806575" y="2005013"/>
            <a:ext cx="560388" cy="158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605" name="Rectangle 35"/>
          <p:cNvSpPr>
            <a:spLocks noChangeArrowheads="1"/>
          </p:cNvSpPr>
          <p:nvPr/>
        </p:nvSpPr>
        <p:spPr bwMode="auto">
          <a:xfrm>
            <a:off x="1822450" y="2667000"/>
            <a:ext cx="528638" cy="668338"/>
          </a:xfrm>
          <a:prstGeom prst="rect">
            <a:avLst/>
          </a:prstGeom>
          <a:solidFill>
            <a:srgbClr val="CCFF66"/>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24606" name="Line 36"/>
          <p:cNvSpPr>
            <a:spLocks noChangeShapeType="1"/>
          </p:cNvSpPr>
          <p:nvPr/>
        </p:nvSpPr>
        <p:spPr bwMode="auto">
          <a:xfrm>
            <a:off x="2085975" y="3343275"/>
            <a:ext cx="1588" cy="1587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607" name="Line 38"/>
          <p:cNvSpPr>
            <a:spLocks noChangeShapeType="1"/>
          </p:cNvSpPr>
          <p:nvPr/>
        </p:nvSpPr>
        <p:spPr bwMode="auto">
          <a:xfrm>
            <a:off x="2366963" y="4557713"/>
            <a:ext cx="746125" cy="1587"/>
          </a:xfrm>
          <a:prstGeom prst="line">
            <a:avLst/>
          </a:prstGeom>
          <a:noFill/>
          <a:ln w="25399">
            <a:solidFill>
              <a:schemeClr val="tx1"/>
            </a:solidFill>
            <a:round/>
            <a:headEnd type="stealth" w="med" len="med"/>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608" name="Line 39"/>
          <p:cNvSpPr>
            <a:spLocks noChangeShapeType="1"/>
          </p:cNvSpPr>
          <p:nvPr/>
        </p:nvSpPr>
        <p:spPr bwMode="auto">
          <a:xfrm>
            <a:off x="3113088" y="4505325"/>
            <a:ext cx="1587" cy="52388"/>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609" name="Rectangle 40"/>
          <p:cNvSpPr>
            <a:spLocks noChangeArrowheads="1"/>
          </p:cNvSpPr>
          <p:nvPr/>
        </p:nvSpPr>
        <p:spPr bwMode="auto">
          <a:xfrm>
            <a:off x="406400" y="2792413"/>
            <a:ext cx="14636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Readout</a:t>
            </a:r>
          </a:p>
          <a:p>
            <a:pPr algn="l">
              <a:spcBef>
                <a:spcPct val="0"/>
              </a:spcBef>
              <a:buFontTx/>
              <a:buNone/>
            </a:pPr>
            <a:r>
              <a:rPr kumimoji="0" lang="en-US" sz="1600">
                <a:latin typeface="Arial" panose="020B0604020202020204" pitchFamily="34" charset="0"/>
                <a:cs typeface="Arial" panose="020B0604020202020204" pitchFamily="34" charset="0"/>
              </a:rPr>
              <a:t>buffers</a:t>
            </a:r>
          </a:p>
        </p:txBody>
      </p:sp>
      <p:sp>
        <p:nvSpPr>
          <p:cNvPr id="24610" name="Rectangle 47"/>
          <p:cNvSpPr>
            <a:spLocks noChangeArrowheads="1"/>
          </p:cNvSpPr>
          <p:nvPr/>
        </p:nvSpPr>
        <p:spPr bwMode="auto">
          <a:xfrm>
            <a:off x="947738" y="1649413"/>
            <a:ext cx="803105"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400" b="1" dirty="0">
                <a:latin typeface="Arial" panose="020B0604020202020204" pitchFamily="34" charset="0"/>
                <a:cs typeface="Arial" panose="020B0604020202020204" pitchFamily="34" charset="0"/>
              </a:rPr>
              <a:t>40 MHz</a:t>
            </a:r>
          </a:p>
        </p:txBody>
      </p:sp>
      <p:sp>
        <p:nvSpPr>
          <p:cNvPr id="24611" name="Rectangle 48"/>
          <p:cNvSpPr>
            <a:spLocks noChangeArrowheads="1"/>
          </p:cNvSpPr>
          <p:nvPr/>
        </p:nvSpPr>
        <p:spPr bwMode="auto">
          <a:xfrm>
            <a:off x="1041400" y="2441575"/>
            <a:ext cx="703719"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400" b="1">
                <a:latin typeface="Arial" panose="020B0604020202020204" pitchFamily="34" charset="0"/>
                <a:cs typeface="Arial" panose="020B0604020202020204" pitchFamily="34" charset="0"/>
              </a:rPr>
              <a:t>1 MHz</a:t>
            </a:r>
          </a:p>
        </p:txBody>
      </p:sp>
      <p:sp>
        <p:nvSpPr>
          <p:cNvPr id="24612" name="Line 50"/>
          <p:cNvSpPr>
            <a:spLocks noChangeShapeType="1"/>
          </p:cNvSpPr>
          <p:nvPr/>
        </p:nvSpPr>
        <p:spPr bwMode="auto">
          <a:xfrm>
            <a:off x="2343150" y="3884613"/>
            <a:ext cx="747713" cy="1587"/>
          </a:xfrm>
          <a:prstGeom prst="line">
            <a:avLst/>
          </a:prstGeom>
          <a:noFill/>
          <a:ln w="25400">
            <a:solidFill>
              <a:schemeClr val="tx1"/>
            </a:solidFill>
            <a:round/>
            <a:headEnd/>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4613" name="Rectangle 51"/>
          <p:cNvSpPr>
            <a:spLocks noChangeArrowheads="1"/>
          </p:cNvSpPr>
          <p:nvPr/>
        </p:nvSpPr>
        <p:spPr bwMode="auto">
          <a:xfrm>
            <a:off x="3962400" y="1295400"/>
            <a:ext cx="4953000" cy="518160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rgbClr val="0000FF"/>
              </a:buClr>
              <a:buFont typeface="Arial Unicode MS" pitchFamily="34" charset="-128"/>
              <a:buChar char="❚"/>
            </a:pPr>
            <a:r>
              <a:rPr lang="en-US" sz="1800" dirty="0">
                <a:latin typeface="Arial" panose="020B0604020202020204" pitchFamily="34" charset="0"/>
                <a:cs typeface="Arial" panose="020B0604020202020204" pitchFamily="34" charset="0"/>
              </a:rPr>
              <a:t>Level-0 (</a:t>
            </a:r>
            <a:r>
              <a:rPr lang="pt-PT" sz="1800" dirty="0"/>
              <a:t>4 </a:t>
            </a:r>
            <a:r>
              <a:rPr lang="pt-PT" sz="1800" b="1" dirty="0" err="1">
                <a:latin typeface="Symbol" pitchFamily="18" charset="2"/>
              </a:rPr>
              <a:t>m</a:t>
            </a:r>
            <a:r>
              <a:rPr lang="pt-PT" sz="1800" dirty="0" err="1"/>
              <a:t>s</a:t>
            </a:r>
            <a:r>
              <a:rPr lang="en-US" sz="1800" dirty="0">
                <a:latin typeface="Arial" panose="020B0604020202020204" pitchFamily="34" charset="0"/>
                <a:cs typeface="Arial" panose="020B0604020202020204" pitchFamily="34" charset="0"/>
              </a:rPr>
              <a:t>) (custom processors)</a:t>
            </a:r>
            <a:endParaRPr lang="en-US" sz="1800" b="1" dirty="0">
              <a:latin typeface="Arial" panose="020B0604020202020204" pitchFamily="34" charset="0"/>
              <a:cs typeface="Arial" panose="020B0604020202020204" pitchFamily="34" charset="0"/>
            </a:endParaRPr>
          </a:p>
          <a:p>
            <a:pPr marL="742950" lvl="1" indent="-285750" algn="l">
              <a:spcBef>
                <a:spcPct val="20000"/>
              </a:spcBef>
              <a:buClr>
                <a:srgbClr val="0000FF"/>
              </a:buClr>
              <a:buFont typeface="Arial Unicode MS" pitchFamily="34" charset="-128"/>
              <a:buChar char="❙"/>
            </a:pPr>
            <a:r>
              <a:rPr lang="en-US" sz="1600" dirty="0">
                <a:latin typeface="Arial" panose="020B0604020202020204" pitchFamily="34" charset="0"/>
                <a:cs typeface="Arial" panose="020B0604020202020204" pitchFamily="34" charset="0"/>
              </a:rPr>
              <a:t>High </a:t>
            </a:r>
            <a:r>
              <a:rPr lang="en-US" sz="1600" dirty="0" err="1">
                <a:latin typeface="Arial" panose="020B0604020202020204" pitchFamily="34" charset="0"/>
                <a:cs typeface="Arial" panose="020B0604020202020204" pitchFamily="34" charset="0"/>
              </a:rPr>
              <a:t>p</a:t>
            </a:r>
            <a:r>
              <a:rPr lang="en-US" sz="1600" b="1" baseline="-25000" dirty="0" err="1">
                <a:latin typeface="Arial" panose="020B0604020202020204" pitchFamily="34" charset="0"/>
                <a:cs typeface="Arial" panose="020B0604020202020204" pitchFamily="34" charset="0"/>
              </a:rPr>
              <a:t>T</a:t>
            </a:r>
            <a:r>
              <a:rPr lang="en-US" sz="1600" dirty="0">
                <a:latin typeface="Arial" panose="020B0604020202020204" pitchFamily="34" charset="0"/>
                <a:cs typeface="Arial" panose="020B0604020202020204" pitchFamily="34" charset="0"/>
              </a:rPr>
              <a:t> for electrons, muons, hadrons</a:t>
            </a:r>
          </a:p>
          <a:p>
            <a:pPr algn="l">
              <a:spcBef>
                <a:spcPct val="20000"/>
              </a:spcBef>
              <a:buClr>
                <a:srgbClr val="0000FF"/>
              </a:buClr>
            </a:pPr>
            <a:endParaRPr lang="en-US" sz="1800" b="1" dirty="0">
              <a:latin typeface="Arial" panose="020B0604020202020204" pitchFamily="34" charset="0"/>
              <a:cs typeface="Arial" panose="020B0604020202020204" pitchFamily="34" charset="0"/>
            </a:endParaRPr>
          </a:p>
          <a:p>
            <a:pPr marL="342900" indent="-342900" algn="l">
              <a:spcBef>
                <a:spcPct val="20000"/>
              </a:spcBef>
              <a:buClr>
                <a:srgbClr val="0000FF"/>
              </a:buClr>
              <a:buFont typeface="Arial Unicode MS" pitchFamily="34" charset="-128"/>
              <a:buChar char="❚"/>
            </a:pPr>
            <a:r>
              <a:rPr lang="en-US" sz="1800" dirty="0">
                <a:latin typeface="Arial" panose="020B0604020202020204" pitchFamily="34" charset="0"/>
                <a:cs typeface="Arial" panose="020B0604020202020204" pitchFamily="34" charset="0"/>
              </a:rPr>
              <a:t>HLT (</a:t>
            </a:r>
            <a:r>
              <a:rPr lang="pt-PT" sz="1800" b="1" dirty="0">
                <a:latin typeface="Symbol" pitchFamily="18" charset="2"/>
              </a:rPr>
              <a:t>»</a:t>
            </a:r>
            <a:r>
              <a:rPr lang="pt-PT" sz="1800" dirty="0" err="1"/>
              <a:t>ms</a:t>
            </a:r>
            <a:r>
              <a:rPr lang="en-US" sz="1800" dirty="0">
                <a:latin typeface="Arial" panose="020B0604020202020204" pitchFamily="34" charset="0"/>
                <a:cs typeface="Arial" panose="020B0604020202020204" pitchFamily="34" charset="0"/>
              </a:rPr>
              <a:t>) (commercial processors)</a:t>
            </a:r>
            <a:endParaRPr lang="en-US" sz="1800" b="1" dirty="0">
              <a:latin typeface="Arial" panose="020B0604020202020204" pitchFamily="34" charset="0"/>
              <a:cs typeface="Arial" panose="020B0604020202020204" pitchFamily="34" charset="0"/>
            </a:endParaRPr>
          </a:p>
          <a:p>
            <a:pPr marL="742950" lvl="1" indent="-285750" algn="l">
              <a:spcBef>
                <a:spcPct val="20000"/>
              </a:spcBef>
              <a:buClr>
                <a:srgbClr val="0000FF"/>
              </a:buClr>
              <a:buFont typeface="Arial Unicode MS" pitchFamily="34" charset="-128"/>
              <a:buChar char="❙"/>
            </a:pPr>
            <a:r>
              <a:rPr lang="en-US" sz="1600" dirty="0">
                <a:latin typeface="Arial" panose="020B0604020202020204" pitchFamily="34" charset="0"/>
                <a:cs typeface="Arial" panose="020B0604020202020204" pitchFamily="34" charset="0"/>
              </a:rPr>
              <a:t>Refinement of the Level-1. Background</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rejection.</a:t>
            </a:r>
          </a:p>
          <a:p>
            <a:pPr marL="742950" lvl="1" indent="-285750" algn="l">
              <a:spcBef>
                <a:spcPct val="20000"/>
              </a:spcBef>
              <a:buClr>
                <a:srgbClr val="0000FF"/>
              </a:buClr>
              <a:buFont typeface="Arial Unicode MS" pitchFamily="34" charset="-128"/>
              <a:buChar char="❙"/>
            </a:pPr>
            <a:r>
              <a:rPr lang="en-US" sz="1600" dirty="0">
                <a:latin typeface="Arial" panose="020B0604020202020204" pitchFamily="34" charset="0"/>
                <a:cs typeface="Arial" panose="020B0604020202020204" pitchFamily="34" charset="0"/>
              </a:rPr>
              <a:t>Event reconstruction. Select physics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  channels.</a:t>
            </a:r>
          </a:p>
          <a:p>
            <a:pPr marL="742950" lvl="1" indent="-285750" algn="l">
              <a:spcBef>
                <a:spcPct val="20000"/>
              </a:spcBef>
              <a:buClr>
                <a:srgbClr val="0000FF"/>
              </a:buClr>
              <a:buFont typeface="Arial Unicode MS" pitchFamily="34" charset="-128"/>
              <a:buChar char="❙"/>
            </a:pPr>
            <a:r>
              <a:rPr lang="en-US" sz="1600" dirty="0">
                <a:latin typeface="Arial" panose="020B0604020202020204" pitchFamily="34" charset="0"/>
                <a:cs typeface="Arial" panose="020B0604020202020204" pitchFamily="34" charset="0"/>
              </a:rPr>
              <a:t>Needs the full event</a:t>
            </a:r>
          </a:p>
        </p:txBody>
      </p:sp>
      <p:sp>
        <p:nvSpPr>
          <p:cNvPr id="24614" name="Rectangle 53"/>
          <p:cNvSpPr>
            <a:spLocks noChangeArrowheads="1"/>
          </p:cNvSpPr>
          <p:nvPr/>
        </p:nvSpPr>
        <p:spPr bwMode="auto">
          <a:xfrm>
            <a:off x="1068388" y="4419600"/>
            <a:ext cx="684483"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400" b="1" dirty="0">
                <a:latin typeface="Arial" panose="020B0604020202020204" pitchFamily="34" charset="0"/>
                <a:cs typeface="Arial" panose="020B0604020202020204" pitchFamily="34" charset="0"/>
              </a:rPr>
              <a:t>5 KHz</a:t>
            </a:r>
          </a:p>
        </p:txBody>
      </p:sp>
      <p:sp>
        <p:nvSpPr>
          <p:cNvPr id="3" name="TextBox 2">
            <a:extLst>
              <a:ext uri="{FF2B5EF4-FFF2-40B4-BE49-F238E27FC236}">
                <a16:creationId xmlns="" xmlns:a16="http://schemas.microsoft.com/office/drawing/2014/main" id="{39C9C959-2A03-DCE4-209F-2AAC6FD92478}"/>
              </a:ext>
            </a:extLst>
          </p:cNvPr>
          <p:cNvSpPr txBox="1"/>
          <p:nvPr/>
        </p:nvSpPr>
        <p:spPr>
          <a:xfrm>
            <a:off x="7375565" y="510220"/>
            <a:ext cx="1613010" cy="400110"/>
          </a:xfrm>
          <a:prstGeom prst="rect">
            <a:avLst/>
          </a:prstGeom>
          <a:noFill/>
        </p:spPr>
        <p:txBody>
          <a:bodyPr wrap="square">
            <a:spAutoFit/>
          </a:bodyPr>
          <a:lstStyle/>
          <a:p>
            <a:r>
              <a:rPr lang="en-US" sz="2000" b="1" dirty="0">
                <a:solidFill>
                  <a:srgbClr val="0000FF"/>
                </a:solidFill>
                <a:latin typeface="Arial" panose="020B0604020202020204" pitchFamily="34" charset="0"/>
                <a:cs typeface="Arial" panose="020B0604020202020204" pitchFamily="34" charset="0"/>
              </a:rPr>
              <a:t>(up to 2020)</a:t>
            </a:r>
            <a:endParaRPr lang="en-GB" sz="2000"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Slide Number Placeholder 3"/>
          <p:cNvSpPr>
            <a:spLocks noGrp="1"/>
          </p:cNvSpPr>
          <p:nvPr>
            <p:ph type="sldNum" sz="quarter" idx="10"/>
          </p:nvPr>
        </p:nvSpPr>
        <p:spPr/>
        <p:txBody>
          <a:bodyPr/>
          <a:lstStyle/>
          <a:p>
            <a:pPr>
              <a:defRPr/>
            </a:pPr>
            <a:fld id="{AEB0C352-DC13-4EAD-B5E7-9D98F51A3728}" type="slidenum">
              <a:rPr lang="en-US"/>
              <a:pPr>
                <a:defRPr/>
              </a:pPr>
              <a:t>25</a:t>
            </a:fld>
            <a:endParaRPr lang="en-US" sz="2000" b="1"/>
          </a:p>
        </p:txBody>
      </p:sp>
      <p:sp>
        <p:nvSpPr>
          <p:cNvPr id="25603" name="Rectangle 2"/>
          <p:cNvSpPr>
            <a:spLocks noGrp="1" noChangeArrowheads="1"/>
          </p:cNvSpPr>
          <p:nvPr>
            <p:ph type="title"/>
          </p:nvPr>
        </p:nvSpPr>
        <p:spPr>
          <a:xfrm>
            <a:off x="990600" y="228600"/>
            <a:ext cx="8001000" cy="762000"/>
          </a:xfrm>
          <a:noFill/>
        </p:spPr>
        <p:txBody>
          <a:bodyPr lIns="92075" tIns="46038" rIns="92075" bIns="46038"/>
          <a:lstStyle/>
          <a:p>
            <a:r>
              <a:rPr lang="en-US"/>
              <a:t>Trigger Levels in ATLAS</a:t>
            </a:r>
            <a:endParaRPr lang="en-US" sz="4800"/>
          </a:p>
        </p:txBody>
      </p:sp>
      <p:sp>
        <p:nvSpPr>
          <p:cNvPr id="25604" name="AutoShape 3"/>
          <p:cNvSpPr>
            <a:spLocks noChangeArrowheads="1"/>
          </p:cNvSpPr>
          <p:nvPr/>
        </p:nvSpPr>
        <p:spPr bwMode="auto">
          <a:xfrm>
            <a:off x="1657350" y="1538288"/>
            <a:ext cx="465138" cy="298450"/>
          </a:xfrm>
          <a:prstGeom prst="roundRect">
            <a:avLst>
              <a:gd name="adj" fmla="val 12495"/>
            </a:avLst>
          </a:prstGeom>
          <a:solidFill>
            <a:srgbClr val="868686"/>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25605" name="Rectangle 4"/>
          <p:cNvSpPr>
            <a:spLocks noChangeArrowheads="1"/>
          </p:cNvSpPr>
          <p:nvPr/>
        </p:nvSpPr>
        <p:spPr bwMode="auto">
          <a:xfrm>
            <a:off x="1657350" y="2114550"/>
            <a:ext cx="465138" cy="812800"/>
          </a:xfrm>
          <a:prstGeom prst="rect">
            <a:avLst/>
          </a:prstGeom>
          <a:solidFill>
            <a:srgbClr val="CCECFF"/>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grpSp>
        <p:nvGrpSpPr>
          <p:cNvPr id="25606" name="Group 5"/>
          <p:cNvGrpSpPr>
            <a:grpSpLocks/>
          </p:cNvGrpSpPr>
          <p:nvPr/>
        </p:nvGrpSpPr>
        <p:grpSpPr bwMode="auto">
          <a:xfrm>
            <a:off x="1479550" y="5832475"/>
            <a:ext cx="822325" cy="492125"/>
            <a:chOff x="817" y="4616"/>
            <a:chExt cx="479" cy="369"/>
          </a:xfrm>
        </p:grpSpPr>
        <p:sp>
          <p:nvSpPr>
            <p:cNvPr id="25649" name="Oval 6"/>
            <p:cNvSpPr>
              <a:spLocks noChangeArrowheads="1"/>
            </p:cNvSpPr>
            <p:nvPr/>
          </p:nvSpPr>
          <p:spPr bwMode="auto">
            <a:xfrm>
              <a:off x="825" y="4812"/>
              <a:ext cx="463" cy="173"/>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25650" name="Rectangle 7"/>
            <p:cNvSpPr>
              <a:spLocks noChangeArrowheads="1"/>
            </p:cNvSpPr>
            <p:nvPr/>
          </p:nvSpPr>
          <p:spPr bwMode="auto">
            <a:xfrm>
              <a:off x="817" y="4708"/>
              <a:ext cx="479" cy="195"/>
            </a:xfrm>
            <a:prstGeom prst="rect">
              <a:avLst/>
            </a:prstGeom>
            <a:solidFill>
              <a:srgbClr val="99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anose="020B0604020202020204" pitchFamily="34" charset="0"/>
                <a:cs typeface="Arial" panose="020B0604020202020204" pitchFamily="34" charset="0"/>
              </a:endParaRPr>
            </a:p>
          </p:txBody>
        </p:sp>
        <p:sp>
          <p:nvSpPr>
            <p:cNvPr id="25651" name="Oval 8"/>
            <p:cNvSpPr>
              <a:spLocks noChangeArrowheads="1"/>
            </p:cNvSpPr>
            <p:nvPr/>
          </p:nvSpPr>
          <p:spPr bwMode="auto">
            <a:xfrm>
              <a:off x="824" y="4616"/>
              <a:ext cx="463" cy="174"/>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25652" name="Line 9"/>
            <p:cNvSpPr>
              <a:spLocks noChangeShapeType="1"/>
            </p:cNvSpPr>
            <p:nvPr/>
          </p:nvSpPr>
          <p:spPr bwMode="auto">
            <a:xfrm>
              <a:off x="823" y="4706"/>
              <a:ext cx="0" cy="19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53" name="Line 10"/>
            <p:cNvSpPr>
              <a:spLocks noChangeShapeType="1"/>
            </p:cNvSpPr>
            <p:nvPr/>
          </p:nvSpPr>
          <p:spPr bwMode="auto">
            <a:xfrm>
              <a:off x="1293" y="4710"/>
              <a:ext cx="0" cy="196"/>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25607" name="Line 11"/>
          <p:cNvSpPr>
            <a:spLocks noChangeShapeType="1"/>
          </p:cNvSpPr>
          <p:nvPr/>
        </p:nvSpPr>
        <p:spPr bwMode="auto">
          <a:xfrm>
            <a:off x="1889125" y="1849438"/>
            <a:ext cx="0" cy="25558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08" name="Oval 12"/>
          <p:cNvSpPr>
            <a:spLocks noChangeArrowheads="1"/>
          </p:cNvSpPr>
          <p:nvPr/>
        </p:nvSpPr>
        <p:spPr bwMode="auto">
          <a:xfrm>
            <a:off x="2316163" y="2244725"/>
            <a:ext cx="960437" cy="619125"/>
          </a:xfrm>
          <a:prstGeom prst="ellipse">
            <a:avLst/>
          </a:prstGeom>
          <a:solidFill>
            <a:srgbClr val="EAEAEA"/>
          </a:solidFill>
          <a:ln w="25399">
            <a:solidFill>
              <a:schemeClr val="tx1"/>
            </a:solidFill>
            <a:round/>
            <a:headEnd/>
            <a:tailEnd/>
          </a:ln>
        </p:spPr>
        <p:txBody>
          <a:bodyPr wrap="none" anchor="ctr"/>
          <a:lstStyle/>
          <a:p>
            <a:pPr>
              <a:spcBef>
                <a:spcPct val="0"/>
              </a:spcBef>
              <a:buFontTx/>
              <a:buNone/>
            </a:pPr>
            <a:r>
              <a:rPr kumimoji="0" lang="en-US" sz="1600">
                <a:latin typeface="Arial" panose="020B0604020202020204" pitchFamily="34" charset="0"/>
                <a:cs typeface="Arial" panose="020B0604020202020204" pitchFamily="34" charset="0"/>
              </a:rPr>
              <a:t>Trigger</a:t>
            </a:r>
          </a:p>
          <a:p>
            <a:pPr>
              <a:spcBef>
                <a:spcPct val="0"/>
              </a:spcBef>
              <a:buFontTx/>
              <a:buNone/>
            </a:pPr>
            <a:r>
              <a:rPr kumimoji="0" lang="en-US" sz="1600">
                <a:latin typeface="Arial" panose="020B0604020202020204" pitchFamily="34" charset="0"/>
                <a:cs typeface="Arial" panose="020B0604020202020204" pitchFamily="34" charset="0"/>
              </a:rPr>
              <a:t>level 1</a:t>
            </a:r>
            <a:endParaRPr kumimoji="0" lang="en-US" sz="1400">
              <a:latin typeface="Arial" panose="020B0604020202020204" pitchFamily="34" charset="0"/>
              <a:cs typeface="Arial" panose="020B0604020202020204" pitchFamily="34" charset="0"/>
            </a:endParaRPr>
          </a:p>
        </p:txBody>
      </p:sp>
      <p:sp>
        <p:nvSpPr>
          <p:cNvPr id="25609" name="Line 13"/>
          <p:cNvSpPr>
            <a:spLocks noChangeShapeType="1"/>
          </p:cNvSpPr>
          <p:nvPr/>
        </p:nvSpPr>
        <p:spPr bwMode="auto">
          <a:xfrm>
            <a:off x="1889125" y="2041525"/>
            <a:ext cx="906463"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10" name="Line 14"/>
          <p:cNvSpPr>
            <a:spLocks noChangeShapeType="1"/>
          </p:cNvSpPr>
          <p:nvPr/>
        </p:nvSpPr>
        <p:spPr bwMode="auto">
          <a:xfrm>
            <a:off x="2795588" y="2041525"/>
            <a:ext cx="0" cy="19050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11" name="Oval 15"/>
          <p:cNvSpPr>
            <a:spLocks noChangeArrowheads="1"/>
          </p:cNvSpPr>
          <p:nvPr/>
        </p:nvSpPr>
        <p:spPr bwMode="auto">
          <a:xfrm>
            <a:off x="2316163" y="3524250"/>
            <a:ext cx="960437" cy="620713"/>
          </a:xfrm>
          <a:prstGeom prst="ellipse">
            <a:avLst/>
          </a:prstGeom>
          <a:solidFill>
            <a:srgbClr val="EAEAEA"/>
          </a:solidFill>
          <a:ln w="25399">
            <a:solidFill>
              <a:schemeClr val="tx1"/>
            </a:solidFill>
            <a:round/>
            <a:headEnd/>
            <a:tailEnd/>
          </a:ln>
        </p:spPr>
        <p:txBody>
          <a:bodyPr wrap="none" anchor="ctr"/>
          <a:lstStyle/>
          <a:p>
            <a:pPr>
              <a:spcBef>
                <a:spcPct val="0"/>
              </a:spcBef>
              <a:buFontTx/>
              <a:buNone/>
            </a:pPr>
            <a:r>
              <a:rPr kumimoji="0" lang="en-US" sz="1600">
                <a:latin typeface="Arial" panose="020B0604020202020204" pitchFamily="34" charset="0"/>
                <a:cs typeface="Arial" panose="020B0604020202020204" pitchFamily="34" charset="0"/>
              </a:rPr>
              <a:t>Trigger</a:t>
            </a:r>
          </a:p>
          <a:p>
            <a:pPr>
              <a:spcBef>
                <a:spcPct val="0"/>
              </a:spcBef>
              <a:buFontTx/>
              <a:buNone/>
            </a:pPr>
            <a:r>
              <a:rPr kumimoji="0" lang="en-US" sz="1600">
                <a:latin typeface="Arial" panose="020B0604020202020204" pitchFamily="34" charset="0"/>
                <a:cs typeface="Arial" panose="020B0604020202020204" pitchFamily="34" charset="0"/>
              </a:rPr>
              <a:t>level 2</a:t>
            </a:r>
          </a:p>
        </p:txBody>
      </p:sp>
      <p:sp>
        <p:nvSpPr>
          <p:cNvPr id="25612" name="Rectangle 16"/>
          <p:cNvSpPr>
            <a:spLocks noChangeArrowheads="1"/>
          </p:cNvSpPr>
          <p:nvPr/>
        </p:nvSpPr>
        <p:spPr bwMode="auto">
          <a:xfrm>
            <a:off x="1657350" y="3076575"/>
            <a:ext cx="465138" cy="169863"/>
          </a:xfrm>
          <a:prstGeom prst="rect">
            <a:avLst/>
          </a:prstGeom>
          <a:solidFill>
            <a:srgbClr val="CCECFF"/>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25613" name="Line 17"/>
          <p:cNvSpPr>
            <a:spLocks noChangeShapeType="1"/>
          </p:cNvSpPr>
          <p:nvPr/>
        </p:nvSpPr>
        <p:spPr bwMode="auto">
          <a:xfrm>
            <a:off x="1889125" y="2938463"/>
            <a:ext cx="0" cy="12700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14" name="Line 18"/>
          <p:cNvSpPr>
            <a:spLocks noChangeShapeType="1"/>
          </p:cNvSpPr>
          <p:nvPr/>
        </p:nvSpPr>
        <p:spPr bwMode="auto">
          <a:xfrm>
            <a:off x="2795588" y="2874963"/>
            <a:ext cx="0" cy="12700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15" name="Line 19"/>
          <p:cNvSpPr>
            <a:spLocks noChangeShapeType="1"/>
          </p:cNvSpPr>
          <p:nvPr/>
        </p:nvSpPr>
        <p:spPr bwMode="auto">
          <a:xfrm>
            <a:off x="2960688" y="2874963"/>
            <a:ext cx="0" cy="639762"/>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16" name="Line 20"/>
          <p:cNvSpPr>
            <a:spLocks noChangeShapeType="1"/>
          </p:cNvSpPr>
          <p:nvPr/>
        </p:nvSpPr>
        <p:spPr bwMode="auto">
          <a:xfrm flipH="1">
            <a:off x="1889125" y="3001963"/>
            <a:ext cx="906463" cy="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17" name="Rectangle 21"/>
          <p:cNvSpPr>
            <a:spLocks noChangeArrowheads="1"/>
          </p:cNvSpPr>
          <p:nvPr/>
        </p:nvSpPr>
        <p:spPr bwMode="auto">
          <a:xfrm>
            <a:off x="406400" y="2227263"/>
            <a:ext cx="12525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Front-end</a:t>
            </a:r>
          </a:p>
          <a:p>
            <a:pPr algn="l">
              <a:spcBef>
                <a:spcPct val="0"/>
              </a:spcBef>
              <a:buFontTx/>
              <a:buNone/>
            </a:pPr>
            <a:r>
              <a:rPr kumimoji="0" lang="en-US" sz="1600">
                <a:latin typeface="Arial" panose="020B0604020202020204" pitchFamily="34" charset="0"/>
                <a:cs typeface="Arial" panose="020B0604020202020204" pitchFamily="34" charset="0"/>
              </a:rPr>
              <a:t>Pipelines</a:t>
            </a:r>
          </a:p>
        </p:txBody>
      </p:sp>
      <p:sp>
        <p:nvSpPr>
          <p:cNvPr id="25618" name="AutoShape 22"/>
          <p:cNvSpPr>
            <a:spLocks noChangeArrowheads="1"/>
          </p:cNvSpPr>
          <p:nvPr/>
        </p:nvSpPr>
        <p:spPr bwMode="auto">
          <a:xfrm>
            <a:off x="1657350" y="4422775"/>
            <a:ext cx="465138" cy="300038"/>
          </a:xfrm>
          <a:prstGeom prst="roundRect">
            <a:avLst>
              <a:gd name="adj" fmla="val 12495"/>
            </a:avLst>
          </a:prstGeom>
          <a:solidFill>
            <a:srgbClr val="00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25619" name="Line 23"/>
          <p:cNvSpPr>
            <a:spLocks noChangeShapeType="1"/>
          </p:cNvSpPr>
          <p:nvPr/>
        </p:nvSpPr>
        <p:spPr bwMode="auto">
          <a:xfrm>
            <a:off x="1889125" y="3835400"/>
            <a:ext cx="0" cy="255588"/>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20" name="Rectangle 24"/>
          <p:cNvSpPr>
            <a:spLocks noChangeArrowheads="1"/>
          </p:cNvSpPr>
          <p:nvPr/>
        </p:nvSpPr>
        <p:spPr bwMode="auto">
          <a:xfrm>
            <a:off x="406400" y="4216400"/>
            <a:ext cx="11620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Event </a:t>
            </a:r>
          </a:p>
          <a:p>
            <a:pPr algn="l">
              <a:spcBef>
                <a:spcPct val="0"/>
              </a:spcBef>
              <a:buFontTx/>
              <a:buNone/>
            </a:pPr>
            <a:r>
              <a:rPr kumimoji="0" lang="en-US" sz="1600">
                <a:latin typeface="Arial" panose="020B0604020202020204" pitchFamily="34" charset="0"/>
                <a:cs typeface="Arial" panose="020B0604020202020204" pitchFamily="34" charset="0"/>
              </a:rPr>
              <a:t>building</a:t>
            </a:r>
          </a:p>
        </p:txBody>
      </p:sp>
      <p:sp>
        <p:nvSpPr>
          <p:cNvPr id="25621" name="Oval 25"/>
          <p:cNvSpPr>
            <a:spLocks noChangeArrowheads="1"/>
          </p:cNvSpPr>
          <p:nvPr/>
        </p:nvSpPr>
        <p:spPr bwMode="auto">
          <a:xfrm>
            <a:off x="2316163" y="4999038"/>
            <a:ext cx="960437" cy="619125"/>
          </a:xfrm>
          <a:prstGeom prst="ellipse">
            <a:avLst/>
          </a:prstGeom>
          <a:solidFill>
            <a:srgbClr val="EAEAEA"/>
          </a:solidFill>
          <a:ln w="25399">
            <a:solidFill>
              <a:schemeClr val="tx1"/>
            </a:solidFill>
            <a:round/>
            <a:headEnd/>
            <a:tailEnd/>
          </a:ln>
        </p:spPr>
        <p:txBody>
          <a:bodyPr wrap="none" anchor="ctr"/>
          <a:lstStyle/>
          <a:p>
            <a:pPr>
              <a:spcBef>
                <a:spcPct val="0"/>
              </a:spcBef>
              <a:buFontTx/>
              <a:buNone/>
            </a:pPr>
            <a:r>
              <a:rPr kumimoji="0" lang="en-US" sz="1600">
                <a:latin typeface="Arial" panose="020B0604020202020204" pitchFamily="34" charset="0"/>
                <a:cs typeface="Arial" panose="020B0604020202020204" pitchFamily="34" charset="0"/>
              </a:rPr>
              <a:t>Trigger</a:t>
            </a:r>
          </a:p>
          <a:p>
            <a:pPr>
              <a:spcBef>
                <a:spcPct val="0"/>
              </a:spcBef>
              <a:buFontTx/>
              <a:buNone/>
            </a:pPr>
            <a:r>
              <a:rPr kumimoji="0" lang="en-US" sz="1600">
                <a:latin typeface="Arial" panose="020B0604020202020204" pitchFamily="34" charset="0"/>
                <a:cs typeface="Arial" panose="020B0604020202020204" pitchFamily="34" charset="0"/>
              </a:rPr>
              <a:t>level 3</a:t>
            </a:r>
          </a:p>
        </p:txBody>
      </p:sp>
      <p:sp>
        <p:nvSpPr>
          <p:cNvPr id="25622" name="Rectangle 26"/>
          <p:cNvSpPr>
            <a:spLocks noChangeArrowheads="1"/>
          </p:cNvSpPr>
          <p:nvPr/>
        </p:nvSpPr>
        <p:spPr bwMode="auto">
          <a:xfrm>
            <a:off x="1657350" y="4870450"/>
            <a:ext cx="465138" cy="811213"/>
          </a:xfrm>
          <a:prstGeom prst="rect">
            <a:avLst/>
          </a:prstGeom>
          <a:solidFill>
            <a:srgbClr val="CCFF66"/>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25623" name="Line 27"/>
          <p:cNvSpPr>
            <a:spLocks noChangeShapeType="1"/>
          </p:cNvSpPr>
          <p:nvPr/>
        </p:nvSpPr>
        <p:spPr bwMode="auto">
          <a:xfrm>
            <a:off x="1889125" y="4732338"/>
            <a:ext cx="0" cy="12858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24" name="Line 28"/>
          <p:cNvSpPr>
            <a:spLocks noChangeShapeType="1"/>
          </p:cNvSpPr>
          <p:nvPr/>
        </p:nvSpPr>
        <p:spPr bwMode="auto">
          <a:xfrm>
            <a:off x="1889125" y="5694363"/>
            <a:ext cx="0" cy="12700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25" name="Line 29"/>
          <p:cNvSpPr>
            <a:spLocks noChangeShapeType="1"/>
          </p:cNvSpPr>
          <p:nvPr/>
        </p:nvSpPr>
        <p:spPr bwMode="auto">
          <a:xfrm>
            <a:off x="2136775" y="4860925"/>
            <a:ext cx="658813"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26" name="Line 30"/>
          <p:cNvSpPr>
            <a:spLocks noChangeShapeType="1"/>
          </p:cNvSpPr>
          <p:nvPr/>
        </p:nvSpPr>
        <p:spPr bwMode="auto">
          <a:xfrm>
            <a:off x="2795588" y="4860925"/>
            <a:ext cx="0" cy="12700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27" name="Line 31"/>
          <p:cNvSpPr>
            <a:spLocks noChangeShapeType="1"/>
          </p:cNvSpPr>
          <p:nvPr/>
        </p:nvSpPr>
        <p:spPr bwMode="auto">
          <a:xfrm>
            <a:off x="2136775" y="4217988"/>
            <a:ext cx="658813" cy="0"/>
          </a:xfrm>
          <a:prstGeom prst="line">
            <a:avLst/>
          </a:prstGeom>
          <a:noFill/>
          <a:ln w="25399">
            <a:solidFill>
              <a:schemeClr val="tx1"/>
            </a:solidFill>
            <a:round/>
            <a:headEnd type="stealth" w="med" len="med"/>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28" name="Line 32"/>
          <p:cNvSpPr>
            <a:spLocks noChangeShapeType="1"/>
          </p:cNvSpPr>
          <p:nvPr/>
        </p:nvSpPr>
        <p:spPr bwMode="auto">
          <a:xfrm>
            <a:off x="2795588" y="4154488"/>
            <a:ext cx="0" cy="6350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29" name="Rectangle 33"/>
          <p:cNvSpPr>
            <a:spLocks noChangeArrowheads="1"/>
          </p:cNvSpPr>
          <p:nvPr/>
        </p:nvSpPr>
        <p:spPr bwMode="auto">
          <a:xfrm>
            <a:off x="406400" y="4983163"/>
            <a:ext cx="14144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Processor</a:t>
            </a:r>
          </a:p>
          <a:p>
            <a:pPr algn="l">
              <a:spcBef>
                <a:spcPct val="0"/>
              </a:spcBef>
              <a:buFontTx/>
              <a:buNone/>
            </a:pPr>
            <a:r>
              <a:rPr kumimoji="0" lang="en-US" sz="1600">
                <a:latin typeface="Arial" panose="020B0604020202020204" pitchFamily="34" charset="0"/>
                <a:cs typeface="Arial" panose="020B0604020202020204" pitchFamily="34" charset="0"/>
              </a:rPr>
              <a:t>Farms</a:t>
            </a:r>
          </a:p>
        </p:txBody>
      </p:sp>
      <p:sp>
        <p:nvSpPr>
          <p:cNvPr id="25630" name="Rectangle 34"/>
          <p:cNvSpPr>
            <a:spLocks noChangeArrowheads="1"/>
          </p:cNvSpPr>
          <p:nvPr/>
        </p:nvSpPr>
        <p:spPr bwMode="auto">
          <a:xfrm>
            <a:off x="406400" y="5943600"/>
            <a:ext cx="1206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Storage</a:t>
            </a:r>
          </a:p>
        </p:txBody>
      </p:sp>
      <p:sp>
        <p:nvSpPr>
          <p:cNvPr id="25631" name="Rectangle 35"/>
          <p:cNvSpPr>
            <a:spLocks noChangeArrowheads="1"/>
          </p:cNvSpPr>
          <p:nvPr/>
        </p:nvSpPr>
        <p:spPr bwMode="auto">
          <a:xfrm>
            <a:off x="406400" y="1522413"/>
            <a:ext cx="12525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Detectors</a:t>
            </a:r>
          </a:p>
        </p:txBody>
      </p:sp>
      <p:sp>
        <p:nvSpPr>
          <p:cNvPr id="25632" name="Line 36"/>
          <p:cNvSpPr>
            <a:spLocks noChangeShapeType="1"/>
          </p:cNvSpPr>
          <p:nvPr/>
        </p:nvSpPr>
        <p:spPr bwMode="auto">
          <a:xfrm>
            <a:off x="1643063" y="2232025"/>
            <a:ext cx="493712"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33" name="Line 37"/>
          <p:cNvSpPr>
            <a:spLocks noChangeShapeType="1"/>
          </p:cNvSpPr>
          <p:nvPr/>
        </p:nvSpPr>
        <p:spPr bwMode="auto">
          <a:xfrm>
            <a:off x="1643063" y="2809875"/>
            <a:ext cx="493712"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34" name="Line 38"/>
          <p:cNvSpPr>
            <a:spLocks noChangeShapeType="1"/>
          </p:cNvSpPr>
          <p:nvPr/>
        </p:nvSpPr>
        <p:spPr bwMode="auto">
          <a:xfrm>
            <a:off x="1643063" y="2681288"/>
            <a:ext cx="493712"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35" name="Line 39"/>
          <p:cNvSpPr>
            <a:spLocks noChangeShapeType="1"/>
          </p:cNvSpPr>
          <p:nvPr/>
        </p:nvSpPr>
        <p:spPr bwMode="auto">
          <a:xfrm>
            <a:off x="1643063" y="2362200"/>
            <a:ext cx="493712"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36" name="AutoShape 40"/>
          <p:cNvSpPr>
            <a:spLocks noChangeArrowheads="1"/>
          </p:cNvSpPr>
          <p:nvPr/>
        </p:nvSpPr>
        <p:spPr bwMode="auto">
          <a:xfrm>
            <a:off x="2316163" y="3205163"/>
            <a:ext cx="466725" cy="234950"/>
          </a:xfrm>
          <a:prstGeom prst="roundRect">
            <a:avLst>
              <a:gd name="adj" fmla="val 34343"/>
            </a:avLst>
          </a:prstGeom>
          <a:solidFill>
            <a:srgbClr val="00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25637" name="Rectangle 41"/>
          <p:cNvSpPr>
            <a:spLocks noChangeArrowheads="1"/>
          </p:cNvSpPr>
          <p:nvPr/>
        </p:nvSpPr>
        <p:spPr bwMode="auto">
          <a:xfrm>
            <a:off x="2300424" y="3166614"/>
            <a:ext cx="504946"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dirty="0" err="1">
                <a:latin typeface="Arial" panose="020B0604020202020204" pitchFamily="34" charset="0"/>
                <a:cs typeface="Arial" panose="020B0604020202020204" pitchFamily="34" charset="0"/>
              </a:rPr>
              <a:t>RoI</a:t>
            </a:r>
            <a:endParaRPr kumimoji="0" lang="en-US" sz="1600" dirty="0">
              <a:latin typeface="Arial" panose="020B0604020202020204" pitchFamily="34" charset="0"/>
              <a:cs typeface="Arial" panose="020B0604020202020204" pitchFamily="34" charset="0"/>
            </a:endParaRPr>
          </a:p>
        </p:txBody>
      </p:sp>
      <p:sp>
        <p:nvSpPr>
          <p:cNvPr id="25638" name="Rectangle 42"/>
          <p:cNvSpPr>
            <a:spLocks noChangeArrowheads="1"/>
          </p:cNvSpPr>
          <p:nvPr/>
        </p:nvSpPr>
        <p:spPr bwMode="auto">
          <a:xfrm>
            <a:off x="1657350" y="3397250"/>
            <a:ext cx="465138" cy="876300"/>
          </a:xfrm>
          <a:prstGeom prst="rect">
            <a:avLst/>
          </a:prstGeom>
          <a:solidFill>
            <a:srgbClr val="CCFF66"/>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25639" name="Line 43"/>
          <p:cNvSpPr>
            <a:spLocks noChangeShapeType="1"/>
          </p:cNvSpPr>
          <p:nvPr/>
        </p:nvSpPr>
        <p:spPr bwMode="auto">
          <a:xfrm>
            <a:off x="1889125" y="4284663"/>
            <a:ext cx="0" cy="12700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40" name="Line 44"/>
          <p:cNvSpPr>
            <a:spLocks noChangeShapeType="1"/>
          </p:cNvSpPr>
          <p:nvPr/>
        </p:nvSpPr>
        <p:spPr bwMode="auto">
          <a:xfrm>
            <a:off x="1889125" y="3259138"/>
            <a:ext cx="0" cy="12700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41" name="Line 45"/>
          <p:cNvSpPr>
            <a:spLocks noChangeShapeType="1"/>
          </p:cNvSpPr>
          <p:nvPr/>
        </p:nvSpPr>
        <p:spPr bwMode="auto">
          <a:xfrm>
            <a:off x="1889125" y="3322638"/>
            <a:ext cx="412750"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42" name="Line 46"/>
          <p:cNvSpPr>
            <a:spLocks noChangeShapeType="1"/>
          </p:cNvSpPr>
          <p:nvPr/>
        </p:nvSpPr>
        <p:spPr bwMode="auto">
          <a:xfrm>
            <a:off x="2795588" y="3322638"/>
            <a:ext cx="82550"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43" name="Line 47"/>
          <p:cNvSpPr>
            <a:spLocks noChangeShapeType="1"/>
          </p:cNvSpPr>
          <p:nvPr/>
        </p:nvSpPr>
        <p:spPr bwMode="auto">
          <a:xfrm>
            <a:off x="2878138" y="3322638"/>
            <a:ext cx="0" cy="192087"/>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44" name="Line 48"/>
          <p:cNvSpPr>
            <a:spLocks noChangeShapeType="1"/>
          </p:cNvSpPr>
          <p:nvPr/>
        </p:nvSpPr>
        <p:spPr bwMode="auto">
          <a:xfrm>
            <a:off x="2136775" y="5694363"/>
            <a:ext cx="658813" cy="0"/>
          </a:xfrm>
          <a:prstGeom prst="line">
            <a:avLst/>
          </a:prstGeom>
          <a:noFill/>
          <a:ln w="25399">
            <a:solidFill>
              <a:schemeClr val="tx1"/>
            </a:solidFill>
            <a:round/>
            <a:headEnd type="stealth" w="med" len="med"/>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45" name="Line 49"/>
          <p:cNvSpPr>
            <a:spLocks noChangeShapeType="1"/>
          </p:cNvSpPr>
          <p:nvPr/>
        </p:nvSpPr>
        <p:spPr bwMode="auto">
          <a:xfrm>
            <a:off x="2795588" y="5627688"/>
            <a:ext cx="0" cy="666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5646" name="Rectangle 50"/>
          <p:cNvSpPr>
            <a:spLocks noChangeArrowheads="1"/>
          </p:cNvSpPr>
          <p:nvPr/>
        </p:nvSpPr>
        <p:spPr bwMode="auto">
          <a:xfrm>
            <a:off x="406400" y="3573463"/>
            <a:ext cx="12112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Readout</a:t>
            </a:r>
          </a:p>
          <a:p>
            <a:pPr algn="l">
              <a:spcBef>
                <a:spcPct val="0"/>
              </a:spcBef>
              <a:buFontTx/>
              <a:buNone/>
            </a:pPr>
            <a:r>
              <a:rPr kumimoji="0" lang="en-US" sz="1600">
                <a:latin typeface="Arial" panose="020B0604020202020204" pitchFamily="34" charset="0"/>
                <a:cs typeface="Arial" panose="020B0604020202020204" pitchFamily="34" charset="0"/>
              </a:rPr>
              <a:t>buffers</a:t>
            </a:r>
          </a:p>
        </p:txBody>
      </p:sp>
      <p:sp>
        <p:nvSpPr>
          <p:cNvPr id="25647" name="Rectangle 51"/>
          <p:cNvSpPr>
            <a:spLocks noChangeArrowheads="1"/>
          </p:cNvSpPr>
          <p:nvPr/>
        </p:nvSpPr>
        <p:spPr bwMode="auto">
          <a:xfrm>
            <a:off x="406400" y="3001595"/>
            <a:ext cx="136048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0"/>
              </a:spcBef>
              <a:buFontTx/>
              <a:buNone/>
            </a:pPr>
            <a:r>
              <a:rPr kumimoji="0" lang="en-US" sz="1600" dirty="0">
                <a:latin typeface="Arial" panose="020B0604020202020204" pitchFamily="34" charset="0"/>
                <a:cs typeface="Arial" panose="020B0604020202020204" pitchFamily="34" charset="0"/>
              </a:rPr>
              <a:t>Region of</a:t>
            </a:r>
          </a:p>
          <a:p>
            <a:pPr algn="l">
              <a:spcBef>
                <a:spcPct val="0"/>
              </a:spcBef>
              <a:buFontTx/>
              <a:buNone/>
            </a:pPr>
            <a:r>
              <a:rPr kumimoji="0" lang="en-US" sz="1600" dirty="0">
                <a:latin typeface="Arial" panose="020B0604020202020204" pitchFamily="34" charset="0"/>
                <a:cs typeface="Arial" panose="020B0604020202020204" pitchFamily="34" charset="0"/>
              </a:rPr>
              <a:t>interest</a:t>
            </a:r>
          </a:p>
        </p:txBody>
      </p:sp>
      <p:sp>
        <p:nvSpPr>
          <p:cNvPr id="25648" name="Rectangle 52"/>
          <p:cNvSpPr>
            <a:spLocks noGrp="1" noChangeArrowheads="1"/>
          </p:cNvSpPr>
          <p:nvPr>
            <p:ph type="body" idx="1"/>
          </p:nvPr>
        </p:nvSpPr>
        <p:spPr>
          <a:xfrm>
            <a:off x="3810000" y="1295400"/>
            <a:ext cx="4953000" cy="4729163"/>
          </a:xfrm>
          <a:solidFill>
            <a:srgbClr val="EAEAEA"/>
          </a:solidFill>
        </p:spPr>
        <p:txBody>
          <a:bodyPr/>
          <a:lstStyle/>
          <a:p>
            <a:r>
              <a:rPr lang="en-US" sz="1800" b="0" dirty="0"/>
              <a:t>Level-1 (</a:t>
            </a:r>
            <a:r>
              <a:rPr lang="pt-PT" sz="1800" b="0" dirty="0"/>
              <a:t>3 </a:t>
            </a:r>
            <a:r>
              <a:rPr lang="pt-PT" sz="1800" dirty="0" err="1">
                <a:latin typeface="Symbol" pitchFamily="18" charset="2"/>
              </a:rPr>
              <a:t>m</a:t>
            </a:r>
            <a:r>
              <a:rPr lang="pt-PT" sz="1800" b="0" dirty="0" err="1"/>
              <a:t>s</a:t>
            </a:r>
            <a:r>
              <a:rPr lang="en-US" sz="1800" b="0" dirty="0"/>
              <a:t>) (custom processors)</a:t>
            </a:r>
          </a:p>
          <a:p>
            <a:pPr lvl="1"/>
            <a:r>
              <a:rPr lang="en-US" sz="1600" dirty="0"/>
              <a:t>Energy clusters in calorimeters</a:t>
            </a:r>
          </a:p>
          <a:p>
            <a:pPr lvl="1"/>
            <a:r>
              <a:rPr lang="en-US" sz="1600" dirty="0" err="1"/>
              <a:t>Muon</a:t>
            </a:r>
            <a:r>
              <a:rPr lang="en-US" sz="1600" dirty="0"/>
              <a:t> trigger: tracking coincidence matrix.</a:t>
            </a:r>
            <a:endParaRPr lang="en-US" sz="1400" dirty="0"/>
          </a:p>
          <a:p>
            <a:endParaRPr lang="en-US" sz="1800" dirty="0"/>
          </a:p>
          <a:p>
            <a:r>
              <a:rPr lang="en-US" sz="1800" b="0" dirty="0"/>
              <a:t>Level-2</a:t>
            </a:r>
            <a:r>
              <a:rPr lang="en-US" sz="1800" dirty="0"/>
              <a:t> </a:t>
            </a:r>
            <a:r>
              <a:rPr lang="en-US" sz="1800" b="0" dirty="0"/>
              <a:t>(</a:t>
            </a:r>
            <a:r>
              <a:rPr lang="pt-PT" sz="1800" dirty="0">
                <a:latin typeface="Symbol" pitchFamily="18" charset="2"/>
              </a:rPr>
              <a:t>»</a:t>
            </a:r>
            <a:r>
              <a:rPr lang="pt-PT" sz="1800" b="0" dirty="0" err="1"/>
              <a:t>ms</a:t>
            </a:r>
            <a:r>
              <a:rPr lang="en-US" sz="1800" b="0" dirty="0"/>
              <a:t>) (~commercial processors)</a:t>
            </a:r>
          </a:p>
          <a:p>
            <a:pPr lvl="1"/>
            <a:r>
              <a:rPr lang="en-US" sz="1600" dirty="0"/>
              <a:t>Few Regions Of Interest relevant to trigger decisions</a:t>
            </a:r>
          </a:p>
          <a:p>
            <a:pPr lvl="1"/>
            <a:r>
              <a:rPr lang="en-US" sz="1600" dirty="0"/>
              <a:t>Selected information (ROI) by routers and switches</a:t>
            </a:r>
          </a:p>
          <a:p>
            <a:pPr lvl="1"/>
            <a:r>
              <a:rPr lang="en-US" sz="1600" dirty="0"/>
              <a:t>More sophisticated algorithms on full-granularity data</a:t>
            </a:r>
          </a:p>
          <a:p>
            <a:endParaRPr lang="en-US" sz="1800" b="0" dirty="0"/>
          </a:p>
          <a:p>
            <a:r>
              <a:rPr lang="en-US" sz="1800" b="0" dirty="0"/>
              <a:t>Level-3</a:t>
            </a:r>
            <a:r>
              <a:rPr lang="en-US" sz="1800" dirty="0"/>
              <a:t> </a:t>
            </a:r>
            <a:r>
              <a:rPr lang="en-US" sz="1800" b="0" dirty="0"/>
              <a:t>(</a:t>
            </a:r>
            <a:r>
              <a:rPr lang="pt-PT" sz="1800" dirty="0">
                <a:latin typeface="Symbol" pitchFamily="18" charset="2"/>
              </a:rPr>
              <a:t>»</a:t>
            </a:r>
            <a:r>
              <a:rPr lang="pt-PT" sz="1800" b="0" dirty="0"/>
              <a:t>s</a:t>
            </a:r>
            <a:r>
              <a:rPr lang="en-US" sz="1800" b="0" dirty="0"/>
              <a:t>) (commercial processors)</a:t>
            </a:r>
            <a:endParaRPr lang="en-US" sz="1800" dirty="0"/>
          </a:p>
          <a:p>
            <a:pPr lvl="1"/>
            <a:r>
              <a:rPr lang="en-US" sz="1600" dirty="0"/>
              <a:t>Reconstructs the event using all data</a:t>
            </a:r>
          </a:p>
          <a:p>
            <a:pPr lvl="1"/>
            <a:r>
              <a:rPr lang="en-US" sz="1600" dirty="0"/>
              <a:t>Selection of interesting physics channels</a:t>
            </a:r>
          </a:p>
        </p:txBody>
      </p:sp>
      <p:sp>
        <p:nvSpPr>
          <p:cNvPr id="54" name="Rectangle 47"/>
          <p:cNvSpPr>
            <a:spLocks noChangeArrowheads="1"/>
          </p:cNvSpPr>
          <p:nvPr/>
        </p:nvSpPr>
        <p:spPr bwMode="auto">
          <a:xfrm>
            <a:off x="870928" y="1856835"/>
            <a:ext cx="803105"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400" b="1" dirty="0">
                <a:latin typeface="Arial" panose="020B0604020202020204" pitchFamily="34" charset="0"/>
                <a:cs typeface="Arial" panose="020B0604020202020204" pitchFamily="34" charset="0"/>
              </a:rPr>
              <a:t>40 MHz</a:t>
            </a:r>
          </a:p>
        </p:txBody>
      </p:sp>
      <p:sp>
        <p:nvSpPr>
          <p:cNvPr id="55" name="Rectangle 47"/>
          <p:cNvSpPr>
            <a:spLocks noChangeArrowheads="1"/>
          </p:cNvSpPr>
          <p:nvPr/>
        </p:nvSpPr>
        <p:spPr bwMode="auto">
          <a:xfrm>
            <a:off x="808310" y="2813341"/>
            <a:ext cx="883255"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400" b="1" dirty="0">
                <a:latin typeface="Arial" panose="020B0604020202020204" pitchFamily="34" charset="0"/>
                <a:cs typeface="Arial" panose="020B0604020202020204" pitchFamily="34" charset="0"/>
              </a:rPr>
              <a:t>100 KHz</a:t>
            </a:r>
          </a:p>
        </p:txBody>
      </p:sp>
      <p:sp>
        <p:nvSpPr>
          <p:cNvPr id="56" name="Rectangle 47"/>
          <p:cNvSpPr>
            <a:spLocks noChangeArrowheads="1"/>
          </p:cNvSpPr>
          <p:nvPr/>
        </p:nvSpPr>
        <p:spPr bwMode="auto">
          <a:xfrm>
            <a:off x="1000730" y="4119111"/>
            <a:ext cx="684483"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400" b="1" dirty="0">
                <a:latin typeface="Arial" panose="020B0604020202020204" pitchFamily="34" charset="0"/>
                <a:cs typeface="Arial" panose="020B0604020202020204" pitchFamily="34" charset="0"/>
              </a:rPr>
              <a:t>3 KHz</a:t>
            </a:r>
          </a:p>
        </p:txBody>
      </p:sp>
      <p:sp>
        <p:nvSpPr>
          <p:cNvPr id="57" name="Rectangle 47"/>
          <p:cNvSpPr>
            <a:spLocks noChangeArrowheads="1"/>
          </p:cNvSpPr>
          <p:nvPr/>
        </p:nvSpPr>
        <p:spPr bwMode="auto">
          <a:xfrm>
            <a:off x="885120" y="5618085"/>
            <a:ext cx="753411"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400" b="1" dirty="0">
                <a:latin typeface="Arial" panose="020B0604020202020204" pitchFamily="34" charset="0"/>
                <a:cs typeface="Arial" panose="020B0604020202020204" pitchFamily="34" charset="0"/>
              </a:rPr>
              <a:t>200 Hz</a:t>
            </a: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a:xfrm>
            <a:off x="685800" y="1219200"/>
            <a:ext cx="7772400" cy="2971800"/>
          </a:xfrm>
          <a:noFill/>
        </p:spPr>
        <p:txBody>
          <a:bodyPr lIns="92075" tIns="46038" rIns="92075" bIns="46038" anchor="b"/>
          <a:lstStyle/>
          <a:p>
            <a:r>
              <a:rPr lang="en-US"/>
              <a:t>Data Acquisition</a:t>
            </a:r>
          </a:p>
        </p:txBody>
      </p:sp>
      <p:sp>
        <p:nvSpPr>
          <p:cNvPr id="26627" name="Rectangle 3"/>
          <p:cNvSpPr>
            <a:spLocks noGrp="1" noChangeArrowheads="1"/>
          </p:cNvSpPr>
          <p:nvPr>
            <p:ph type="subTitle" idx="1"/>
          </p:nvPr>
        </p:nvSpPr>
        <p:spPr>
          <a:xfrm>
            <a:off x="1295400" y="4419600"/>
            <a:ext cx="6502400" cy="1219200"/>
          </a:xfrm>
          <a:ln w="9525"/>
        </p:spPr>
        <p:txBody>
          <a:bodyPr lIns="92075" tIns="46038" rIns="92075" bIns="46038"/>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Front-end electronics</a:t>
            </a:r>
          </a:p>
        </p:txBody>
      </p:sp>
      <p:sp>
        <p:nvSpPr>
          <p:cNvPr id="3" name="Slide Number Placeholder 2"/>
          <p:cNvSpPr>
            <a:spLocks noGrp="1"/>
          </p:cNvSpPr>
          <p:nvPr>
            <p:ph type="sldNum" sz="quarter" idx="10"/>
          </p:nvPr>
        </p:nvSpPr>
        <p:spPr/>
        <p:txBody>
          <a:bodyPr/>
          <a:lstStyle/>
          <a:p>
            <a:pPr>
              <a:defRPr/>
            </a:pPr>
            <a:fld id="{AF700B34-CBEC-487B-AB76-55A5B84DF737}" type="slidenum">
              <a:rPr lang="en-US" smtClean="0"/>
              <a:pPr>
                <a:defRPr/>
              </a:pPr>
              <a:t>27</a:t>
            </a:fld>
            <a:endParaRPr lang="en-US" sz="2000" b="1"/>
          </a:p>
        </p:txBody>
      </p:sp>
      <p:sp>
        <p:nvSpPr>
          <p:cNvPr id="4" name="Rectangle 2"/>
          <p:cNvSpPr>
            <a:spLocks noChangeArrowheads="1"/>
          </p:cNvSpPr>
          <p:nvPr/>
        </p:nvSpPr>
        <p:spPr bwMode="auto">
          <a:xfrm>
            <a:off x="155425" y="2076310"/>
            <a:ext cx="4800600" cy="3733800"/>
          </a:xfrm>
          <a:prstGeom prst="rect">
            <a:avLst/>
          </a:prstGeom>
          <a:solidFill>
            <a:srgbClr val="EAEAEA"/>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5" name="Text Box 5"/>
          <p:cNvSpPr txBox="1">
            <a:spLocks noChangeArrowheads="1"/>
          </p:cNvSpPr>
          <p:nvPr/>
        </p:nvSpPr>
        <p:spPr bwMode="auto">
          <a:xfrm>
            <a:off x="460225" y="2457310"/>
            <a:ext cx="4283075" cy="369332"/>
          </a:xfrm>
          <a:prstGeom prst="rect">
            <a:avLst/>
          </a:prstGeom>
          <a:solidFill>
            <a:srgbClr val="FFCC99"/>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800" dirty="0">
                <a:latin typeface="Arial" panose="020B0604020202020204" pitchFamily="34" charset="0"/>
                <a:cs typeface="Arial" panose="020B0604020202020204" pitchFamily="34" charset="0"/>
              </a:rPr>
              <a:t>Readout Units (~500)</a:t>
            </a:r>
          </a:p>
        </p:txBody>
      </p:sp>
      <p:sp>
        <p:nvSpPr>
          <p:cNvPr id="6" name="Text Box 6"/>
          <p:cNvSpPr txBox="1">
            <a:spLocks noChangeArrowheads="1"/>
          </p:cNvSpPr>
          <p:nvPr/>
        </p:nvSpPr>
        <p:spPr bwMode="auto">
          <a:xfrm>
            <a:off x="460225" y="3293923"/>
            <a:ext cx="4283075" cy="369332"/>
          </a:xfrm>
          <a:prstGeom prst="rect">
            <a:avLst/>
          </a:prstGeom>
          <a:solidFill>
            <a:srgbClr val="FF9933"/>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800" dirty="0">
                <a:latin typeface="Arial" panose="020B0604020202020204" pitchFamily="34" charset="0"/>
                <a:cs typeface="Arial" panose="020B0604020202020204" pitchFamily="34" charset="0"/>
              </a:rPr>
              <a:t>Event Building Network</a:t>
            </a:r>
          </a:p>
        </p:txBody>
      </p:sp>
      <p:sp>
        <p:nvSpPr>
          <p:cNvPr id="7" name="Text Box 7"/>
          <p:cNvSpPr txBox="1">
            <a:spLocks noChangeArrowheads="1"/>
          </p:cNvSpPr>
          <p:nvPr/>
        </p:nvSpPr>
        <p:spPr bwMode="auto">
          <a:xfrm>
            <a:off x="460225" y="4128948"/>
            <a:ext cx="4283075" cy="369332"/>
          </a:xfrm>
          <a:prstGeom prst="rect">
            <a:avLst/>
          </a:prstGeom>
          <a:solidFill>
            <a:srgbClr val="FF7C80"/>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800" dirty="0">
                <a:latin typeface="Arial" panose="020B0604020202020204" pitchFamily="34" charset="0"/>
                <a:cs typeface="Arial" panose="020B0604020202020204" pitchFamily="34" charset="0"/>
              </a:rPr>
              <a:t>HLT Compute Units (~2000)</a:t>
            </a:r>
          </a:p>
        </p:txBody>
      </p:sp>
      <p:sp>
        <p:nvSpPr>
          <p:cNvPr id="8" name="Line 8"/>
          <p:cNvSpPr>
            <a:spLocks noChangeShapeType="1"/>
          </p:cNvSpPr>
          <p:nvPr/>
        </p:nvSpPr>
        <p:spPr bwMode="auto">
          <a:xfrm>
            <a:off x="2593825" y="4490898"/>
            <a:ext cx="0" cy="473075"/>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 name="Text Box 9"/>
          <p:cNvSpPr txBox="1">
            <a:spLocks noChangeArrowheads="1"/>
          </p:cNvSpPr>
          <p:nvPr/>
        </p:nvSpPr>
        <p:spPr bwMode="auto">
          <a:xfrm>
            <a:off x="460225" y="4963973"/>
            <a:ext cx="4283075" cy="369332"/>
          </a:xfrm>
          <a:prstGeom prst="rect">
            <a:avLst/>
          </a:prstGeom>
          <a:solidFill>
            <a:srgbClr val="FF5050"/>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800">
                <a:latin typeface="Arial" panose="020B0604020202020204" pitchFamily="34" charset="0"/>
                <a:cs typeface="Arial" panose="020B0604020202020204" pitchFamily="34" charset="0"/>
              </a:rPr>
              <a:t>Storage</a:t>
            </a:r>
          </a:p>
        </p:txBody>
      </p:sp>
      <p:sp>
        <p:nvSpPr>
          <p:cNvPr id="10" name="Line 18"/>
          <p:cNvSpPr>
            <a:spLocks noChangeShapeType="1"/>
          </p:cNvSpPr>
          <p:nvPr/>
        </p:nvSpPr>
        <p:spPr bwMode="auto">
          <a:xfrm>
            <a:off x="6126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 name="Line 19"/>
          <p:cNvSpPr>
            <a:spLocks noChangeShapeType="1"/>
          </p:cNvSpPr>
          <p:nvPr/>
        </p:nvSpPr>
        <p:spPr bwMode="auto">
          <a:xfrm>
            <a:off x="9174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 name="Line 20"/>
          <p:cNvSpPr>
            <a:spLocks noChangeShapeType="1"/>
          </p:cNvSpPr>
          <p:nvPr/>
        </p:nvSpPr>
        <p:spPr bwMode="auto">
          <a:xfrm>
            <a:off x="12222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 name="Line 21"/>
          <p:cNvSpPr>
            <a:spLocks noChangeShapeType="1"/>
          </p:cNvSpPr>
          <p:nvPr/>
        </p:nvSpPr>
        <p:spPr bwMode="auto">
          <a:xfrm>
            <a:off x="15270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 name="Line 22"/>
          <p:cNvSpPr>
            <a:spLocks noChangeShapeType="1"/>
          </p:cNvSpPr>
          <p:nvPr/>
        </p:nvSpPr>
        <p:spPr bwMode="auto">
          <a:xfrm>
            <a:off x="18318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5" name="Line 23"/>
          <p:cNvSpPr>
            <a:spLocks noChangeShapeType="1"/>
          </p:cNvSpPr>
          <p:nvPr/>
        </p:nvSpPr>
        <p:spPr bwMode="auto">
          <a:xfrm>
            <a:off x="21366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 name="Line 24"/>
          <p:cNvSpPr>
            <a:spLocks noChangeShapeType="1"/>
          </p:cNvSpPr>
          <p:nvPr/>
        </p:nvSpPr>
        <p:spPr bwMode="auto">
          <a:xfrm>
            <a:off x="24414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 name="Line 25"/>
          <p:cNvSpPr>
            <a:spLocks noChangeShapeType="1"/>
          </p:cNvSpPr>
          <p:nvPr/>
        </p:nvSpPr>
        <p:spPr bwMode="auto">
          <a:xfrm>
            <a:off x="27462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 name="Line 26"/>
          <p:cNvSpPr>
            <a:spLocks noChangeShapeType="1"/>
          </p:cNvSpPr>
          <p:nvPr/>
        </p:nvSpPr>
        <p:spPr bwMode="auto">
          <a:xfrm>
            <a:off x="30510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 name="Line 27"/>
          <p:cNvSpPr>
            <a:spLocks noChangeShapeType="1"/>
          </p:cNvSpPr>
          <p:nvPr/>
        </p:nvSpPr>
        <p:spPr bwMode="auto">
          <a:xfrm>
            <a:off x="33558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 name="Line 28"/>
          <p:cNvSpPr>
            <a:spLocks noChangeShapeType="1"/>
          </p:cNvSpPr>
          <p:nvPr/>
        </p:nvSpPr>
        <p:spPr bwMode="auto">
          <a:xfrm>
            <a:off x="36606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1" name="Line 29"/>
          <p:cNvSpPr>
            <a:spLocks noChangeShapeType="1"/>
          </p:cNvSpPr>
          <p:nvPr/>
        </p:nvSpPr>
        <p:spPr bwMode="auto">
          <a:xfrm>
            <a:off x="39654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2" name="Line 30"/>
          <p:cNvSpPr>
            <a:spLocks noChangeShapeType="1"/>
          </p:cNvSpPr>
          <p:nvPr/>
        </p:nvSpPr>
        <p:spPr bwMode="auto">
          <a:xfrm>
            <a:off x="42702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3" name="Line 31"/>
          <p:cNvSpPr>
            <a:spLocks noChangeShapeType="1"/>
          </p:cNvSpPr>
          <p:nvPr/>
        </p:nvSpPr>
        <p:spPr bwMode="auto">
          <a:xfrm>
            <a:off x="45750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nvGrpSpPr>
          <p:cNvPr id="25" name="Group 33"/>
          <p:cNvGrpSpPr>
            <a:grpSpLocks/>
          </p:cNvGrpSpPr>
          <p:nvPr/>
        </p:nvGrpSpPr>
        <p:grpSpPr bwMode="auto">
          <a:xfrm>
            <a:off x="612625" y="1823898"/>
            <a:ext cx="3962400" cy="633412"/>
            <a:chOff x="2400" y="1281"/>
            <a:chExt cx="2496" cy="305"/>
          </a:xfrm>
        </p:grpSpPr>
        <p:sp>
          <p:nvSpPr>
            <p:cNvPr id="26" name="Line 34"/>
            <p:cNvSpPr>
              <a:spLocks noChangeShapeType="1"/>
            </p:cNvSpPr>
            <p:nvPr/>
          </p:nvSpPr>
          <p:spPr bwMode="auto">
            <a:xfrm>
              <a:off x="240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7" name="Line 35"/>
            <p:cNvSpPr>
              <a:spLocks noChangeShapeType="1"/>
            </p:cNvSpPr>
            <p:nvPr/>
          </p:nvSpPr>
          <p:spPr bwMode="auto">
            <a:xfrm>
              <a:off x="249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8" name="Line 36"/>
            <p:cNvSpPr>
              <a:spLocks noChangeShapeType="1"/>
            </p:cNvSpPr>
            <p:nvPr/>
          </p:nvSpPr>
          <p:spPr bwMode="auto">
            <a:xfrm>
              <a:off x="259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9" name="Line 37"/>
            <p:cNvSpPr>
              <a:spLocks noChangeShapeType="1"/>
            </p:cNvSpPr>
            <p:nvPr/>
          </p:nvSpPr>
          <p:spPr bwMode="auto">
            <a:xfrm>
              <a:off x="268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0" name="Line 38"/>
            <p:cNvSpPr>
              <a:spLocks noChangeShapeType="1"/>
            </p:cNvSpPr>
            <p:nvPr/>
          </p:nvSpPr>
          <p:spPr bwMode="auto">
            <a:xfrm>
              <a:off x="278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1" name="Line 39"/>
            <p:cNvSpPr>
              <a:spLocks noChangeShapeType="1"/>
            </p:cNvSpPr>
            <p:nvPr/>
          </p:nvSpPr>
          <p:spPr bwMode="auto">
            <a:xfrm>
              <a:off x="288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2" name="Line 40"/>
            <p:cNvSpPr>
              <a:spLocks noChangeShapeType="1"/>
            </p:cNvSpPr>
            <p:nvPr/>
          </p:nvSpPr>
          <p:spPr bwMode="auto">
            <a:xfrm>
              <a:off x="297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 name="Line 41"/>
            <p:cNvSpPr>
              <a:spLocks noChangeShapeType="1"/>
            </p:cNvSpPr>
            <p:nvPr/>
          </p:nvSpPr>
          <p:spPr bwMode="auto">
            <a:xfrm>
              <a:off x="307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4" name="Line 42"/>
            <p:cNvSpPr>
              <a:spLocks noChangeShapeType="1"/>
            </p:cNvSpPr>
            <p:nvPr/>
          </p:nvSpPr>
          <p:spPr bwMode="auto">
            <a:xfrm>
              <a:off x="316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 name="Line 43"/>
            <p:cNvSpPr>
              <a:spLocks noChangeShapeType="1"/>
            </p:cNvSpPr>
            <p:nvPr/>
          </p:nvSpPr>
          <p:spPr bwMode="auto">
            <a:xfrm>
              <a:off x="326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6" name="Line 44"/>
            <p:cNvSpPr>
              <a:spLocks noChangeShapeType="1"/>
            </p:cNvSpPr>
            <p:nvPr/>
          </p:nvSpPr>
          <p:spPr bwMode="auto">
            <a:xfrm>
              <a:off x="336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7" name="Line 45"/>
            <p:cNvSpPr>
              <a:spLocks noChangeShapeType="1"/>
            </p:cNvSpPr>
            <p:nvPr/>
          </p:nvSpPr>
          <p:spPr bwMode="auto">
            <a:xfrm>
              <a:off x="345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8" name="Line 46"/>
            <p:cNvSpPr>
              <a:spLocks noChangeShapeType="1"/>
            </p:cNvSpPr>
            <p:nvPr/>
          </p:nvSpPr>
          <p:spPr bwMode="auto">
            <a:xfrm>
              <a:off x="355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9" name="Line 47"/>
            <p:cNvSpPr>
              <a:spLocks noChangeShapeType="1"/>
            </p:cNvSpPr>
            <p:nvPr/>
          </p:nvSpPr>
          <p:spPr bwMode="auto">
            <a:xfrm>
              <a:off x="364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0" name="Line 48"/>
            <p:cNvSpPr>
              <a:spLocks noChangeShapeType="1"/>
            </p:cNvSpPr>
            <p:nvPr/>
          </p:nvSpPr>
          <p:spPr bwMode="auto">
            <a:xfrm>
              <a:off x="374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1" name="Line 49"/>
            <p:cNvSpPr>
              <a:spLocks noChangeShapeType="1"/>
            </p:cNvSpPr>
            <p:nvPr/>
          </p:nvSpPr>
          <p:spPr bwMode="auto">
            <a:xfrm>
              <a:off x="384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2" name="Line 50"/>
            <p:cNvSpPr>
              <a:spLocks noChangeShapeType="1"/>
            </p:cNvSpPr>
            <p:nvPr/>
          </p:nvSpPr>
          <p:spPr bwMode="auto">
            <a:xfrm>
              <a:off x="393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3" name="Line 51"/>
            <p:cNvSpPr>
              <a:spLocks noChangeShapeType="1"/>
            </p:cNvSpPr>
            <p:nvPr/>
          </p:nvSpPr>
          <p:spPr bwMode="auto">
            <a:xfrm>
              <a:off x="403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4" name="Line 52"/>
            <p:cNvSpPr>
              <a:spLocks noChangeShapeType="1"/>
            </p:cNvSpPr>
            <p:nvPr/>
          </p:nvSpPr>
          <p:spPr bwMode="auto">
            <a:xfrm>
              <a:off x="412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5" name="Line 53"/>
            <p:cNvSpPr>
              <a:spLocks noChangeShapeType="1"/>
            </p:cNvSpPr>
            <p:nvPr/>
          </p:nvSpPr>
          <p:spPr bwMode="auto">
            <a:xfrm>
              <a:off x="422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6" name="Line 54"/>
            <p:cNvSpPr>
              <a:spLocks noChangeShapeType="1"/>
            </p:cNvSpPr>
            <p:nvPr/>
          </p:nvSpPr>
          <p:spPr bwMode="auto">
            <a:xfrm>
              <a:off x="432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7" name="Line 55"/>
            <p:cNvSpPr>
              <a:spLocks noChangeShapeType="1"/>
            </p:cNvSpPr>
            <p:nvPr/>
          </p:nvSpPr>
          <p:spPr bwMode="auto">
            <a:xfrm>
              <a:off x="441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8" name="Line 56"/>
            <p:cNvSpPr>
              <a:spLocks noChangeShapeType="1"/>
            </p:cNvSpPr>
            <p:nvPr/>
          </p:nvSpPr>
          <p:spPr bwMode="auto">
            <a:xfrm>
              <a:off x="451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9" name="Line 57"/>
            <p:cNvSpPr>
              <a:spLocks noChangeShapeType="1"/>
            </p:cNvSpPr>
            <p:nvPr/>
          </p:nvSpPr>
          <p:spPr bwMode="auto">
            <a:xfrm>
              <a:off x="460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50" name="Line 58"/>
            <p:cNvSpPr>
              <a:spLocks noChangeShapeType="1"/>
            </p:cNvSpPr>
            <p:nvPr/>
          </p:nvSpPr>
          <p:spPr bwMode="auto">
            <a:xfrm>
              <a:off x="470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51" name="Line 59"/>
            <p:cNvSpPr>
              <a:spLocks noChangeShapeType="1"/>
            </p:cNvSpPr>
            <p:nvPr/>
          </p:nvSpPr>
          <p:spPr bwMode="auto">
            <a:xfrm>
              <a:off x="480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52" name="Line 60"/>
            <p:cNvSpPr>
              <a:spLocks noChangeShapeType="1"/>
            </p:cNvSpPr>
            <p:nvPr/>
          </p:nvSpPr>
          <p:spPr bwMode="auto">
            <a:xfrm>
              <a:off x="489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53" name="Text Box 70"/>
          <p:cNvSpPr txBox="1">
            <a:spLocks noChangeArrowheads="1"/>
          </p:cNvSpPr>
          <p:nvPr/>
        </p:nvSpPr>
        <p:spPr bwMode="auto">
          <a:xfrm>
            <a:off x="4194025" y="5429110"/>
            <a:ext cx="6848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a:spcBef>
                <a:spcPct val="0"/>
              </a:spcBef>
              <a:buFontTx/>
              <a:buNone/>
            </a:pPr>
            <a:r>
              <a:rPr kumimoji="0" lang="en-US" sz="1800">
                <a:latin typeface="Arial" panose="020B0604020202020204" pitchFamily="34" charset="0"/>
                <a:cs typeface="Arial" panose="020B0604020202020204" pitchFamily="34" charset="0"/>
              </a:rPr>
              <a:t>DAQ</a:t>
            </a:r>
          </a:p>
        </p:txBody>
      </p:sp>
      <p:sp>
        <p:nvSpPr>
          <p:cNvPr id="54" name="Rectangle 3"/>
          <p:cNvSpPr txBox="1">
            <a:spLocks noChangeArrowheads="1"/>
          </p:cNvSpPr>
          <p:nvPr/>
        </p:nvSpPr>
        <p:spPr>
          <a:xfrm>
            <a:off x="5556575" y="1295400"/>
            <a:ext cx="3549650" cy="4800600"/>
          </a:xfrm>
          <a:prstGeom prst="rect">
            <a:avLst/>
          </a:prstGeom>
        </p:spPr>
        <p:txBody>
          <a:bodyPr/>
          <a:lstStyle>
            <a:lvl1pPr marL="342900" indent="-342900" algn="l" rtl="0" eaLnBrk="0" fontAlgn="base" hangingPunct="0">
              <a:spcBef>
                <a:spcPct val="20000"/>
              </a:spcBef>
              <a:spcAft>
                <a:spcPct val="0"/>
              </a:spcAft>
              <a:buClr>
                <a:srgbClr val="0000FF"/>
              </a:buClr>
              <a:buFont typeface="Arial Unicode MS" pitchFamily="34" charset="-128"/>
              <a:buChar char="❚"/>
              <a:defRPr kumimoji="1" sz="3200" b="1">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0000FF"/>
              </a:buClr>
              <a:buFont typeface="Arial Unicode MS" pitchFamily="34" charset="-128"/>
              <a:buChar char="❙"/>
              <a:defRPr kumimoji="1" sz="2800">
                <a:solidFill>
                  <a:schemeClr val="tx1"/>
                </a:solidFill>
                <a:latin typeface="Arial" panose="020B0604020202020204" pitchFamily="34" charset="0"/>
                <a:cs typeface="Arial" panose="020B0604020202020204" pitchFamily="34" charset="0"/>
              </a:defRPr>
            </a:lvl2pPr>
            <a:lvl3pPr marL="1143000" indent="-228600" algn="l" rtl="0" eaLnBrk="0" fontAlgn="base" hangingPunct="0">
              <a:spcBef>
                <a:spcPct val="20000"/>
              </a:spcBef>
              <a:spcAft>
                <a:spcPct val="0"/>
              </a:spcAft>
              <a:buClr>
                <a:srgbClr val="0000FF"/>
              </a:buClr>
              <a:buFont typeface="Arial Unicode MS" pitchFamily="34" charset="-128"/>
              <a:buChar char="❘"/>
              <a:defRPr kumimoji="1" sz="2400">
                <a:solidFill>
                  <a:schemeClr val="tx1"/>
                </a:solidFill>
                <a:latin typeface="Arial" panose="020B0604020202020204" pitchFamily="34" charset="0"/>
                <a:cs typeface="Arial" panose="020B0604020202020204" pitchFamily="34" charset="0"/>
              </a:defRPr>
            </a:lvl3pPr>
            <a:lvl4pPr marL="1600200" indent="-228600" algn="l" rtl="0" eaLnBrk="0" fontAlgn="base" hangingPunct="0">
              <a:spcBef>
                <a:spcPct val="20000"/>
              </a:spcBef>
              <a:spcAft>
                <a:spcPct val="0"/>
              </a:spcAft>
              <a:buClr>
                <a:srgbClr val="0000FF"/>
              </a:buClr>
              <a:buFont typeface="Arial Unicode MS" pitchFamily="34" charset="-128"/>
              <a:buChar char="〡"/>
              <a:defRPr kumimoji="1" sz="2000">
                <a:solidFill>
                  <a:schemeClr val="tx1"/>
                </a:solidFill>
                <a:latin typeface="Arial" panose="020B0604020202020204" pitchFamily="34" charset="0"/>
                <a:cs typeface="Arial" panose="020B0604020202020204" pitchFamily="34" charset="0"/>
              </a:defRPr>
            </a:lvl4pPr>
            <a:lvl5pPr marL="20574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6pPr>
            <a:lvl7pPr marL="29718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7pPr>
            <a:lvl8pPr marL="34290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8pPr>
            <a:lvl9pPr marL="38862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9pPr>
          </a:lstStyle>
          <a:p>
            <a:endParaRPr lang="en-US" kern="0" dirty="0"/>
          </a:p>
        </p:txBody>
      </p:sp>
      <p:sp>
        <p:nvSpPr>
          <p:cNvPr id="56" name="Text Box 4"/>
          <p:cNvSpPr txBox="1">
            <a:spLocks noChangeArrowheads="1"/>
          </p:cNvSpPr>
          <p:nvPr/>
        </p:nvSpPr>
        <p:spPr bwMode="auto">
          <a:xfrm>
            <a:off x="412631" y="1513684"/>
            <a:ext cx="4466198" cy="369332"/>
          </a:xfrm>
          <a:prstGeom prst="rect">
            <a:avLst/>
          </a:prstGeom>
          <a:solidFill>
            <a:srgbClr val="FFFFCC"/>
          </a:solidFill>
          <a:ln w="19050">
            <a:solidFill>
              <a:schemeClr val="tx1"/>
            </a:solidFill>
            <a:miter lim="800000"/>
            <a:headEnd/>
            <a:tailEnd/>
          </a:ln>
        </p:spPr>
        <p:txBody>
          <a:bodyPr wrap="square">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800" dirty="0">
                <a:latin typeface="Arial" panose="020B0604020202020204" pitchFamily="34" charset="0"/>
                <a:cs typeface="Arial" panose="020B0604020202020204" pitchFamily="34" charset="0"/>
              </a:rPr>
              <a:t>Front-End Electronics</a:t>
            </a:r>
          </a:p>
        </p:txBody>
      </p:sp>
      <p:sp>
        <p:nvSpPr>
          <p:cNvPr id="57" name="Line 18"/>
          <p:cNvSpPr>
            <a:spLocks noChangeShapeType="1"/>
          </p:cNvSpPr>
          <p:nvPr/>
        </p:nvSpPr>
        <p:spPr bwMode="auto">
          <a:xfrm>
            <a:off x="7650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58" name="Line 19"/>
          <p:cNvSpPr>
            <a:spLocks noChangeShapeType="1"/>
          </p:cNvSpPr>
          <p:nvPr/>
        </p:nvSpPr>
        <p:spPr bwMode="auto">
          <a:xfrm>
            <a:off x="10698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59" name="Line 20"/>
          <p:cNvSpPr>
            <a:spLocks noChangeShapeType="1"/>
          </p:cNvSpPr>
          <p:nvPr/>
        </p:nvSpPr>
        <p:spPr bwMode="auto">
          <a:xfrm>
            <a:off x="13746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0" name="Line 21"/>
          <p:cNvSpPr>
            <a:spLocks noChangeShapeType="1"/>
          </p:cNvSpPr>
          <p:nvPr/>
        </p:nvSpPr>
        <p:spPr bwMode="auto">
          <a:xfrm>
            <a:off x="16794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1" name="Line 22"/>
          <p:cNvSpPr>
            <a:spLocks noChangeShapeType="1"/>
          </p:cNvSpPr>
          <p:nvPr/>
        </p:nvSpPr>
        <p:spPr bwMode="auto">
          <a:xfrm>
            <a:off x="19842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2" name="Line 23"/>
          <p:cNvSpPr>
            <a:spLocks noChangeShapeType="1"/>
          </p:cNvSpPr>
          <p:nvPr/>
        </p:nvSpPr>
        <p:spPr bwMode="auto">
          <a:xfrm>
            <a:off x="22890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3" name="Line 24"/>
          <p:cNvSpPr>
            <a:spLocks noChangeShapeType="1"/>
          </p:cNvSpPr>
          <p:nvPr/>
        </p:nvSpPr>
        <p:spPr bwMode="auto">
          <a:xfrm>
            <a:off x="260171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4" name="Line 25"/>
          <p:cNvSpPr>
            <a:spLocks noChangeShapeType="1"/>
          </p:cNvSpPr>
          <p:nvPr/>
        </p:nvSpPr>
        <p:spPr bwMode="auto">
          <a:xfrm>
            <a:off x="28986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5" name="Line 26"/>
          <p:cNvSpPr>
            <a:spLocks noChangeShapeType="1"/>
          </p:cNvSpPr>
          <p:nvPr/>
        </p:nvSpPr>
        <p:spPr bwMode="auto">
          <a:xfrm>
            <a:off x="32034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6" name="Line 27"/>
          <p:cNvSpPr>
            <a:spLocks noChangeShapeType="1"/>
          </p:cNvSpPr>
          <p:nvPr/>
        </p:nvSpPr>
        <p:spPr bwMode="auto">
          <a:xfrm>
            <a:off x="35082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7" name="Line 28"/>
          <p:cNvSpPr>
            <a:spLocks noChangeShapeType="1"/>
          </p:cNvSpPr>
          <p:nvPr/>
        </p:nvSpPr>
        <p:spPr bwMode="auto">
          <a:xfrm>
            <a:off x="38130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8" name="Line 29"/>
          <p:cNvSpPr>
            <a:spLocks noChangeShapeType="1"/>
          </p:cNvSpPr>
          <p:nvPr/>
        </p:nvSpPr>
        <p:spPr bwMode="auto">
          <a:xfrm>
            <a:off x="41178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9" name="Line 30"/>
          <p:cNvSpPr>
            <a:spLocks noChangeShapeType="1"/>
          </p:cNvSpPr>
          <p:nvPr/>
        </p:nvSpPr>
        <p:spPr bwMode="auto">
          <a:xfrm>
            <a:off x="44226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70" name="Line 3"/>
          <p:cNvSpPr>
            <a:spLocks noChangeShapeType="1"/>
          </p:cNvSpPr>
          <p:nvPr/>
        </p:nvSpPr>
        <p:spPr bwMode="auto">
          <a:xfrm>
            <a:off x="6063333" y="1458913"/>
            <a:ext cx="0" cy="1079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71" name="AutoShape 4"/>
          <p:cNvSpPr>
            <a:spLocks noChangeArrowheads="1"/>
          </p:cNvSpPr>
          <p:nvPr/>
        </p:nvSpPr>
        <p:spPr bwMode="auto">
          <a:xfrm rot="10800000" flipH="1">
            <a:off x="5850608" y="1576388"/>
            <a:ext cx="423863" cy="254000"/>
          </a:xfrm>
          <a:prstGeom prst="triangle">
            <a:avLst>
              <a:gd name="adj" fmla="val 49995"/>
            </a:avLst>
          </a:prstGeom>
          <a:solidFill>
            <a:schemeClr val="bg1"/>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72" name="Rectangle 5"/>
          <p:cNvSpPr>
            <a:spLocks noChangeArrowheads="1"/>
          </p:cNvSpPr>
          <p:nvPr/>
        </p:nvSpPr>
        <p:spPr bwMode="auto">
          <a:xfrm>
            <a:off x="5775996" y="1143000"/>
            <a:ext cx="573087" cy="306388"/>
          </a:xfrm>
          <a:prstGeom prst="rect">
            <a:avLst/>
          </a:prstGeom>
          <a:solidFill>
            <a:srgbClr val="CCFF66"/>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73" name="Rectangle 6"/>
          <p:cNvSpPr>
            <a:spLocks noChangeArrowheads="1"/>
          </p:cNvSpPr>
          <p:nvPr/>
        </p:nvSpPr>
        <p:spPr bwMode="auto">
          <a:xfrm>
            <a:off x="5552158" y="1955800"/>
            <a:ext cx="1020763" cy="360363"/>
          </a:xfrm>
          <a:prstGeom prst="rect">
            <a:avLst/>
          </a:prstGeom>
          <a:solidFill>
            <a:schemeClr val="bg1"/>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74" name="Line 7"/>
          <p:cNvSpPr>
            <a:spLocks noChangeShapeType="1"/>
          </p:cNvSpPr>
          <p:nvPr/>
        </p:nvSpPr>
        <p:spPr bwMode="auto">
          <a:xfrm>
            <a:off x="5614071" y="2000250"/>
            <a:ext cx="0" cy="271463"/>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75" name="Line 8"/>
          <p:cNvSpPr>
            <a:spLocks noChangeShapeType="1"/>
          </p:cNvSpPr>
          <p:nvPr/>
        </p:nvSpPr>
        <p:spPr bwMode="auto">
          <a:xfrm>
            <a:off x="5614071" y="2271713"/>
            <a:ext cx="896937"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76" name="Line 9"/>
          <p:cNvSpPr>
            <a:spLocks noChangeShapeType="1"/>
          </p:cNvSpPr>
          <p:nvPr/>
        </p:nvSpPr>
        <p:spPr bwMode="auto">
          <a:xfrm>
            <a:off x="6063333" y="1838325"/>
            <a:ext cx="0" cy="1079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77" name="Rectangle 10"/>
          <p:cNvSpPr>
            <a:spLocks noChangeArrowheads="1"/>
          </p:cNvSpPr>
          <p:nvPr/>
        </p:nvSpPr>
        <p:spPr bwMode="auto">
          <a:xfrm>
            <a:off x="6945983" y="1446213"/>
            <a:ext cx="1083630"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Amplifier</a:t>
            </a:r>
          </a:p>
        </p:txBody>
      </p:sp>
      <p:sp>
        <p:nvSpPr>
          <p:cNvPr id="78" name="Rectangle 11"/>
          <p:cNvSpPr>
            <a:spLocks noChangeArrowheads="1"/>
          </p:cNvSpPr>
          <p:nvPr/>
        </p:nvSpPr>
        <p:spPr bwMode="auto">
          <a:xfrm>
            <a:off x="6945983" y="1935163"/>
            <a:ext cx="698909"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Filter</a:t>
            </a:r>
          </a:p>
        </p:txBody>
      </p:sp>
      <p:sp>
        <p:nvSpPr>
          <p:cNvPr id="79" name="Line 12"/>
          <p:cNvSpPr>
            <a:spLocks noChangeShapeType="1"/>
          </p:cNvSpPr>
          <p:nvPr/>
        </p:nvSpPr>
        <p:spPr bwMode="auto">
          <a:xfrm>
            <a:off x="5614071" y="2055813"/>
            <a:ext cx="523875"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80" name="Arc 13"/>
          <p:cNvSpPr>
            <a:spLocks/>
          </p:cNvSpPr>
          <p:nvPr/>
        </p:nvSpPr>
        <p:spPr bwMode="auto">
          <a:xfrm>
            <a:off x="6137946" y="2055813"/>
            <a:ext cx="300037" cy="163512"/>
          </a:xfrm>
          <a:custGeom>
            <a:avLst/>
            <a:gdLst>
              <a:gd name="T0" fmla="*/ 0 w 21712"/>
              <a:gd name="T1" fmla="*/ 0 h 21600"/>
              <a:gd name="T2" fmla="*/ 57296060 w 21712"/>
              <a:gd name="T3" fmla="*/ 9370040 h 21600"/>
              <a:gd name="T4" fmla="*/ 295615 w 21712"/>
              <a:gd name="T5" fmla="*/ 9370040 h 21600"/>
              <a:gd name="T6" fmla="*/ 0 60000 65536"/>
              <a:gd name="T7" fmla="*/ 0 60000 65536"/>
              <a:gd name="T8" fmla="*/ 0 60000 65536"/>
              <a:gd name="T9" fmla="*/ 0 w 21712"/>
              <a:gd name="T10" fmla="*/ 0 h 21600"/>
              <a:gd name="T11" fmla="*/ 21712 w 21712"/>
              <a:gd name="T12" fmla="*/ 21600 h 21600"/>
            </a:gdLst>
            <a:ahLst/>
            <a:cxnLst>
              <a:cxn ang="T6">
                <a:pos x="T0" y="T1"/>
              </a:cxn>
              <a:cxn ang="T7">
                <a:pos x="T2" y="T3"/>
              </a:cxn>
              <a:cxn ang="T8">
                <a:pos x="T4" y="T5"/>
              </a:cxn>
            </a:cxnLst>
            <a:rect l="T9" t="T10" r="T11" b="T12"/>
            <a:pathLst>
              <a:path w="21712" h="21600" fill="none" extrusionOk="0">
                <a:moveTo>
                  <a:pt x="0" y="0"/>
                </a:moveTo>
                <a:cubicBezTo>
                  <a:pt x="37" y="0"/>
                  <a:pt x="74" y="-1"/>
                  <a:pt x="112" y="0"/>
                </a:cubicBezTo>
                <a:cubicBezTo>
                  <a:pt x="12041" y="0"/>
                  <a:pt x="21712" y="9670"/>
                  <a:pt x="21712" y="21600"/>
                </a:cubicBezTo>
              </a:path>
              <a:path w="21712" h="21600" stroke="0" extrusionOk="0">
                <a:moveTo>
                  <a:pt x="0" y="0"/>
                </a:moveTo>
                <a:cubicBezTo>
                  <a:pt x="37" y="0"/>
                  <a:pt x="74" y="-1"/>
                  <a:pt x="112" y="0"/>
                </a:cubicBezTo>
                <a:cubicBezTo>
                  <a:pt x="12041" y="0"/>
                  <a:pt x="21712" y="9670"/>
                  <a:pt x="21712" y="21600"/>
                </a:cubicBezTo>
                <a:lnTo>
                  <a:pt x="112" y="21600"/>
                </a:lnTo>
                <a:close/>
              </a:path>
            </a:pathLst>
          </a:custGeom>
          <a:noFill/>
          <a:ln w="25399"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81" name="Rectangle 14"/>
          <p:cNvSpPr>
            <a:spLocks noChangeArrowheads="1"/>
          </p:cNvSpPr>
          <p:nvPr/>
        </p:nvSpPr>
        <p:spPr bwMode="auto">
          <a:xfrm>
            <a:off x="5552158" y="2443163"/>
            <a:ext cx="1020763" cy="360362"/>
          </a:xfrm>
          <a:prstGeom prst="rect">
            <a:avLst/>
          </a:prstGeom>
          <a:solidFill>
            <a:schemeClr val="bg1"/>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82" name="Line 15"/>
          <p:cNvSpPr>
            <a:spLocks noChangeShapeType="1"/>
          </p:cNvSpPr>
          <p:nvPr/>
        </p:nvSpPr>
        <p:spPr bwMode="auto">
          <a:xfrm>
            <a:off x="5614071" y="2487613"/>
            <a:ext cx="0" cy="271462"/>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83" name="Line 16"/>
          <p:cNvSpPr>
            <a:spLocks noChangeShapeType="1"/>
          </p:cNvSpPr>
          <p:nvPr/>
        </p:nvSpPr>
        <p:spPr bwMode="auto">
          <a:xfrm>
            <a:off x="5614071" y="2759075"/>
            <a:ext cx="896937"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84" name="Line 17"/>
          <p:cNvSpPr>
            <a:spLocks noChangeShapeType="1"/>
          </p:cNvSpPr>
          <p:nvPr/>
        </p:nvSpPr>
        <p:spPr bwMode="auto">
          <a:xfrm>
            <a:off x="6063333" y="2325688"/>
            <a:ext cx="0" cy="1079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85" name="Rectangle 18"/>
          <p:cNvSpPr>
            <a:spLocks noChangeArrowheads="1"/>
          </p:cNvSpPr>
          <p:nvPr/>
        </p:nvSpPr>
        <p:spPr bwMode="auto">
          <a:xfrm>
            <a:off x="6945983" y="2368550"/>
            <a:ext cx="929742"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Shaper</a:t>
            </a:r>
          </a:p>
        </p:txBody>
      </p:sp>
      <p:sp>
        <p:nvSpPr>
          <p:cNvPr id="86" name="Freeform 19"/>
          <p:cNvSpPr>
            <a:spLocks/>
          </p:cNvSpPr>
          <p:nvPr/>
        </p:nvSpPr>
        <p:spPr bwMode="auto">
          <a:xfrm>
            <a:off x="5614071" y="2503488"/>
            <a:ext cx="898525" cy="201612"/>
          </a:xfrm>
          <a:custGeom>
            <a:avLst/>
            <a:gdLst>
              <a:gd name="T0" fmla="*/ 29100063 w 577"/>
              <a:gd name="T1" fmla="*/ 213273012 h 180"/>
              <a:gd name="T2" fmla="*/ 89724793 w 577"/>
              <a:gd name="T3" fmla="*/ 217037555 h 180"/>
              <a:gd name="T4" fmla="*/ 140649518 w 577"/>
              <a:gd name="T5" fmla="*/ 218292029 h 180"/>
              <a:gd name="T6" fmla="*/ 184298816 w 577"/>
              <a:gd name="T7" fmla="*/ 220800977 h 180"/>
              <a:gd name="T8" fmla="*/ 249772812 w 577"/>
              <a:gd name="T9" fmla="*/ 220800977 h 180"/>
              <a:gd name="T10" fmla="*/ 283723650 w 577"/>
              <a:gd name="T11" fmla="*/ 220800977 h 180"/>
              <a:gd name="T12" fmla="*/ 327372949 w 577"/>
              <a:gd name="T13" fmla="*/ 218292029 h 180"/>
              <a:gd name="T14" fmla="*/ 358897615 w 577"/>
              <a:gd name="T15" fmla="*/ 214527486 h 180"/>
              <a:gd name="T16" fmla="*/ 387997666 w 577"/>
              <a:gd name="T17" fmla="*/ 209509589 h 180"/>
              <a:gd name="T18" fmla="*/ 431647062 w 577"/>
              <a:gd name="T19" fmla="*/ 198219321 h 180"/>
              <a:gd name="T20" fmla="*/ 446196309 w 577"/>
              <a:gd name="T21" fmla="*/ 186927933 h 180"/>
              <a:gd name="T22" fmla="*/ 460747113 w 577"/>
              <a:gd name="T23" fmla="*/ 173127596 h 180"/>
              <a:gd name="T24" fmla="*/ 482571762 w 577"/>
              <a:gd name="T25" fmla="*/ 146782482 h 180"/>
              <a:gd name="T26" fmla="*/ 497121009 w 577"/>
              <a:gd name="T27" fmla="*/ 134236619 h 180"/>
              <a:gd name="T28" fmla="*/ 516521043 w 577"/>
              <a:gd name="T29" fmla="*/ 112909437 h 180"/>
              <a:gd name="T30" fmla="*/ 533496463 w 577"/>
              <a:gd name="T31" fmla="*/ 82799815 h 180"/>
              <a:gd name="T32" fmla="*/ 548045710 w 577"/>
              <a:gd name="T33" fmla="*/ 58963667 h 180"/>
              <a:gd name="T34" fmla="*/ 569870359 w 577"/>
              <a:gd name="T35" fmla="*/ 28855156 h 180"/>
              <a:gd name="T36" fmla="*/ 591695008 w 577"/>
              <a:gd name="T37" fmla="*/ 7526848 h 180"/>
              <a:gd name="T38" fmla="*/ 618370444 w 577"/>
              <a:gd name="T39" fmla="*/ 0 h 180"/>
              <a:gd name="T40" fmla="*/ 664445915 w 577"/>
              <a:gd name="T41" fmla="*/ 0 h 180"/>
              <a:gd name="T42" fmla="*/ 698395196 w 577"/>
              <a:gd name="T43" fmla="*/ 3763424 h 180"/>
              <a:gd name="T44" fmla="*/ 722644460 w 577"/>
              <a:gd name="T45" fmla="*/ 13800341 h 180"/>
              <a:gd name="T46" fmla="*/ 734769092 w 577"/>
              <a:gd name="T47" fmla="*/ 32618579 h 180"/>
              <a:gd name="T48" fmla="*/ 742044494 w 577"/>
              <a:gd name="T49" fmla="*/ 48927873 h 180"/>
              <a:gd name="T50" fmla="*/ 744469109 w 577"/>
              <a:gd name="T51" fmla="*/ 79036392 h 180"/>
              <a:gd name="T52" fmla="*/ 749319896 w 577"/>
              <a:gd name="T53" fmla="*/ 100363575 h 180"/>
              <a:gd name="T54" fmla="*/ 749319896 w 577"/>
              <a:gd name="T55" fmla="*/ 116672860 h 180"/>
              <a:gd name="T56" fmla="*/ 756595298 w 577"/>
              <a:gd name="T57" fmla="*/ 130473197 h 180"/>
              <a:gd name="T58" fmla="*/ 766293758 w 577"/>
              <a:gd name="T59" fmla="*/ 143019059 h 180"/>
              <a:gd name="T60" fmla="*/ 802669211 w 577"/>
              <a:gd name="T61" fmla="*/ 154309362 h 180"/>
              <a:gd name="T62" fmla="*/ 843894089 w 577"/>
              <a:gd name="T63" fmla="*/ 165600750 h 180"/>
              <a:gd name="T64" fmla="*/ 865718738 w 577"/>
              <a:gd name="T65" fmla="*/ 171873122 h 180"/>
              <a:gd name="T66" fmla="*/ 919068054 w 577"/>
              <a:gd name="T67" fmla="*/ 179401087 h 180"/>
              <a:gd name="T68" fmla="*/ 969992754 w 577"/>
              <a:gd name="T69" fmla="*/ 184418984 h 180"/>
              <a:gd name="T70" fmla="*/ 1018492840 w 577"/>
              <a:gd name="T71" fmla="*/ 188182407 h 180"/>
              <a:gd name="T72" fmla="*/ 1057292908 w 577"/>
              <a:gd name="T73" fmla="*/ 191945830 h 180"/>
              <a:gd name="T74" fmla="*/ 1093666804 w 577"/>
              <a:gd name="T75" fmla="*/ 194454778 h 180"/>
              <a:gd name="T76" fmla="*/ 1166416154 w 577"/>
              <a:gd name="T77" fmla="*/ 195709252 h 180"/>
              <a:gd name="T78" fmla="*/ 1210065452 w 577"/>
              <a:gd name="T79" fmla="*/ 201982744 h 180"/>
              <a:gd name="T80" fmla="*/ 1253716307 w 577"/>
              <a:gd name="T81" fmla="*/ 203237218 h 180"/>
              <a:gd name="T82" fmla="*/ 1287665588 w 577"/>
              <a:gd name="T83" fmla="*/ 207000641 h 180"/>
              <a:gd name="T84" fmla="*/ 1326465657 w 577"/>
              <a:gd name="T85" fmla="*/ 209509589 h 180"/>
              <a:gd name="T86" fmla="*/ 1396790391 w 577"/>
              <a:gd name="T87" fmla="*/ 224564400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GB">
              <a:latin typeface="Arial" panose="020B0604020202020204" pitchFamily="34" charset="0"/>
              <a:cs typeface="Arial" panose="020B0604020202020204" pitchFamily="34" charset="0"/>
            </a:endParaRPr>
          </a:p>
        </p:txBody>
      </p:sp>
      <p:sp>
        <p:nvSpPr>
          <p:cNvPr id="87" name="Rectangle 20"/>
          <p:cNvSpPr>
            <a:spLocks noChangeArrowheads="1"/>
          </p:cNvSpPr>
          <p:nvPr/>
        </p:nvSpPr>
        <p:spPr bwMode="auto">
          <a:xfrm>
            <a:off x="5552158" y="2930525"/>
            <a:ext cx="1020763" cy="360363"/>
          </a:xfrm>
          <a:prstGeom prst="rect">
            <a:avLst/>
          </a:prstGeom>
          <a:solidFill>
            <a:schemeClr val="bg1"/>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88" name="Line 21"/>
          <p:cNvSpPr>
            <a:spLocks noChangeShapeType="1"/>
          </p:cNvSpPr>
          <p:nvPr/>
        </p:nvSpPr>
        <p:spPr bwMode="auto">
          <a:xfrm>
            <a:off x="5614071" y="2974975"/>
            <a:ext cx="0" cy="271463"/>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89" name="Line 22"/>
          <p:cNvSpPr>
            <a:spLocks noChangeShapeType="1"/>
          </p:cNvSpPr>
          <p:nvPr/>
        </p:nvSpPr>
        <p:spPr bwMode="auto">
          <a:xfrm>
            <a:off x="5614071" y="3246438"/>
            <a:ext cx="896937"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0" name="Line 23"/>
          <p:cNvSpPr>
            <a:spLocks noChangeShapeType="1"/>
          </p:cNvSpPr>
          <p:nvPr/>
        </p:nvSpPr>
        <p:spPr bwMode="auto">
          <a:xfrm>
            <a:off x="6063333" y="2813050"/>
            <a:ext cx="0" cy="1079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1" name="Rectangle 24"/>
          <p:cNvSpPr>
            <a:spLocks noChangeArrowheads="1"/>
          </p:cNvSpPr>
          <p:nvPr/>
        </p:nvSpPr>
        <p:spPr bwMode="auto">
          <a:xfrm>
            <a:off x="6942808" y="2854325"/>
            <a:ext cx="2237792"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Range compression</a:t>
            </a:r>
          </a:p>
        </p:txBody>
      </p:sp>
      <p:sp>
        <p:nvSpPr>
          <p:cNvPr id="92" name="Arc 25"/>
          <p:cNvSpPr>
            <a:spLocks/>
          </p:cNvSpPr>
          <p:nvPr/>
        </p:nvSpPr>
        <p:spPr bwMode="auto">
          <a:xfrm>
            <a:off x="5615658" y="3084513"/>
            <a:ext cx="374650" cy="161925"/>
          </a:xfrm>
          <a:custGeom>
            <a:avLst/>
            <a:gdLst>
              <a:gd name="T0" fmla="*/ 0 w 21600"/>
              <a:gd name="T1" fmla="*/ 9099848 h 21600"/>
              <a:gd name="T2" fmla="*/ 112242220 w 21600"/>
              <a:gd name="T3" fmla="*/ 0 h 21600"/>
              <a:gd name="T4" fmla="*/ 112711851 w 21600"/>
              <a:gd name="T5" fmla="*/ 909984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05"/>
                  <a:pt x="9615" y="49"/>
                  <a:pt x="21510" y="0"/>
                </a:cubicBezTo>
              </a:path>
              <a:path w="21600" h="21600" stroke="0" extrusionOk="0">
                <a:moveTo>
                  <a:pt x="0" y="21600"/>
                </a:moveTo>
                <a:cubicBezTo>
                  <a:pt x="0" y="9705"/>
                  <a:pt x="9615" y="49"/>
                  <a:pt x="21510" y="0"/>
                </a:cubicBezTo>
                <a:lnTo>
                  <a:pt x="21600" y="21600"/>
                </a:lnTo>
                <a:close/>
              </a:path>
            </a:pathLst>
          </a:custGeom>
          <a:noFill/>
          <a:ln w="25399"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3" name="Line 26"/>
          <p:cNvSpPr>
            <a:spLocks noChangeShapeType="1"/>
          </p:cNvSpPr>
          <p:nvPr/>
        </p:nvSpPr>
        <p:spPr bwMode="auto">
          <a:xfrm>
            <a:off x="5988721" y="3082925"/>
            <a:ext cx="447675"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4" name="Rectangle 27"/>
          <p:cNvSpPr>
            <a:spLocks noChangeArrowheads="1"/>
          </p:cNvSpPr>
          <p:nvPr/>
        </p:nvSpPr>
        <p:spPr bwMode="auto">
          <a:xfrm>
            <a:off x="5850608" y="3417888"/>
            <a:ext cx="423863" cy="306387"/>
          </a:xfrm>
          <a:prstGeom prst="rect">
            <a:avLst/>
          </a:prstGeom>
          <a:solidFill>
            <a:schemeClr val="bg1"/>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95" name="Line 28"/>
          <p:cNvSpPr>
            <a:spLocks noChangeShapeType="1"/>
          </p:cNvSpPr>
          <p:nvPr/>
        </p:nvSpPr>
        <p:spPr bwMode="auto">
          <a:xfrm>
            <a:off x="6063333" y="3300413"/>
            <a:ext cx="0" cy="21590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6" name="Line 29"/>
          <p:cNvSpPr>
            <a:spLocks noChangeShapeType="1"/>
          </p:cNvSpPr>
          <p:nvPr/>
        </p:nvSpPr>
        <p:spPr bwMode="auto">
          <a:xfrm>
            <a:off x="6063333" y="3678238"/>
            <a:ext cx="0" cy="16351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7" name="Line 30"/>
          <p:cNvSpPr>
            <a:spLocks noChangeShapeType="1"/>
          </p:cNvSpPr>
          <p:nvPr/>
        </p:nvSpPr>
        <p:spPr bwMode="auto">
          <a:xfrm flipH="1">
            <a:off x="6063333" y="3516313"/>
            <a:ext cx="149225" cy="16192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8" name="Line 31"/>
          <p:cNvSpPr>
            <a:spLocks noChangeShapeType="1"/>
          </p:cNvSpPr>
          <p:nvPr/>
        </p:nvSpPr>
        <p:spPr bwMode="auto">
          <a:xfrm>
            <a:off x="5052047" y="3624263"/>
            <a:ext cx="747713" cy="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9" name="Rectangle 32"/>
          <p:cNvSpPr>
            <a:spLocks noChangeArrowheads="1"/>
          </p:cNvSpPr>
          <p:nvPr/>
        </p:nvSpPr>
        <p:spPr bwMode="auto">
          <a:xfrm>
            <a:off x="5050765" y="3276600"/>
            <a:ext cx="787400"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p>
            <a:pPr algn="l">
              <a:spcBef>
                <a:spcPct val="0"/>
              </a:spcBef>
              <a:buFontTx/>
              <a:buNone/>
            </a:pPr>
            <a:r>
              <a:rPr kumimoji="0" lang="en-US" sz="2000" dirty="0">
                <a:latin typeface="Arial" panose="020B0604020202020204" pitchFamily="34" charset="0"/>
                <a:cs typeface="Arial" panose="020B0604020202020204" pitchFamily="34" charset="0"/>
              </a:rPr>
              <a:t>clock</a:t>
            </a:r>
          </a:p>
        </p:txBody>
      </p:sp>
      <p:sp>
        <p:nvSpPr>
          <p:cNvPr id="100" name="Rectangle 33"/>
          <p:cNvSpPr>
            <a:spLocks noChangeArrowheads="1"/>
          </p:cNvSpPr>
          <p:nvPr/>
        </p:nvSpPr>
        <p:spPr bwMode="auto">
          <a:xfrm>
            <a:off x="6942808" y="3352800"/>
            <a:ext cx="1147750"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Sampling</a:t>
            </a:r>
          </a:p>
        </p:txBody>
      </p:sp>
      <p:sp>
        <p:nvSpPr>
          <p:cNvPr id="101" name="Rectangle 34"/>
          <p:cNvSpPr>
            <a:spLocks noChangeArrowheads="1"/>
          </p:cNvSpPr>
          <p:nvPr/>
        </p:nvSpPr>
        <p:spPr bwMode="auto">
          <a:xfrm>
            <a:off x="5477546" y="3849688"/>
            <a:ext cx="1169987" cy="955675"/>
          </a:xfrm>
          <a:prstGeom prst="rect">
            <a:avLst/>
          </a:prstGeom>
          <a:solidFill>
            <a:srgbClr val="CBCBCB"/>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02" name="Rectangle 35"/>
          <p:cNvSpPr>
            <a:spLocks noChangeArrowheads="1"/>
          </p:cNvSpPr>
          <p:nvPr/>
        </p:nvSpPr>
        <p:spPr bwMode="auto">
          <a:xfrm>
            <a:off x="5552158" y="3903663"/>
            <a:ext cx="1020763" cy="361950"/>
          </a:xfrm>
          <a:prstGeom prst="rect">
            <a:avLst/>
          </a:prstGeom>
          <a:solidFill>
            <a:schemeClr val="bg1"/>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03" name="Line 36"/>
          <p:cNvSpPr>
            <a:spLocks noChangeShapeType="1"/>
          </p:cNvSpPr>
          <p:nvPr/>
        </p:nvSpPr>
        <p:spPr bwMode="auto">
          <a:xfrm>
            <a:off x="5614071" y="3949700"/>
            <a:ext cx="0" cy="269875"/>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04" name="Line 37"/>
          <p:cNvSpPr>
            <a:spLocks noChangeShapeType="1"/>
          </p:cNvSpPr>
          <p:nvPr/>
        </p:nvSpPr>
        <p:spPr bwMode="auto">
          <a:xfrm>
            <a:off x="5614071" y="4219575"/>
            <a:ext cx="896937"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05" name="Rectangle 38"/>
          <p:cNvSpPr>
            <a:spLocks noChangeArrowheads="1"/>
          </p:cNvSpPr>
          <p:nvPr/>
        </p:nvSpPr>
        <p:spPr bwMode="auto">
          <a:xfrm>
            <a:off x="5552158" y="4391025"/>
            <a:ext cx="1020763" cy="360363"/>
          </a:xfrm>
          <a:prstGeom prst="rect">
            <a:avLst/>
          </a:prstGeom>
          <a:solidFill>
            <a:schemeClr val="bg1"/>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06" name="Line 39"/>
          <p:cNvSpPr>
            <a:spLocks noChangeShapeType="1"/>
          </p:cNvSpPr>
          <p:nvPr/>
        </p:nvSpPr>
        <p:spPr bwMode="auto">
          <a:xfrm>
            <a:off x="5614071" y="4437063"/>
            <a:ext cx="0" cy="269875"/>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07" name="Line 40"/>
          <p:cNvSpPr>
            <a:spLocks noChangeShapeType="1"/>
          </p:cNvSpPr>
          <p:nvPr/>
        </p:nvSpPr>
        <p:spPr bwMode="auto">
          <a:xfrm>
            <a:off x="5614071" y="4706938"/>
            <a:ext cx="896937"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08" name="Line 41"/>
          <p:cNvSpPr>
            <a:spLocks noChangeShapeType="1"/>
          </p:cNvSpPr>
          <p:nvPr/>
        </p:nvSpPr>
        <p:spPr bwMode="auto">
          <a:xfrm>
            <a:off x="6063333" y="4273550"/>
            <a:ext cx="0" cy="1079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09" name="Line 42"/>
          <p:cNvSpPr>
            <a:spLocks noChangeShapeType="1"/>
          </p:cNvSpPr>
          <p:nvPr/>
        </p:nvSpPr>
        <p:spPr bwMode="auto">
          <a:xfrm>
            <a:off x="5690271" y="4165600"/>
            <a:ext cx="0" cy="539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0" name="Line 43"/>
          <p:cNvSpPr>
            <a:spLocks noChangeShapeType="1"/>
          </p:cNvSpPr>
          <p:nvPr/>
        </p:nvSpPr>
        <p:spPr bwMode="auto">
          <a:xfrm>
            <a:off x="5764883" y="4165600"/>
            <a:ext cx="0" cy="539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1" name="Line 44"/>
          <p:cNvSpPr>
            <a:spLocks noChangeShapeType="1"/>
          </p:cNvSpPr>
          <p:nvPr/>
        </p:nvSpPr>
        <p:spPr bwMode="auto">
          <a:xfrm>
            <a:off x="5839496" y="4111625"/>
            <a:ext cx="0" cy="1079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2" name="Line 45"/>
          <p:cNvSpPr>
            <a:spLocks noChangeShapeType="1"/>
          </p:cNvSpPr>
          <p:nvPr/>
        </p:nvSpPr>
        <p:spPr bwMode="auto">
          <a:xfrm>
            <a:off x="5914108" y="4057650"/>
            <a:ext cx="0" cy="16192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3" name="Line 46"/>
          <p:cNvSpPr>
            <a:spLocks noChangeShapeType="1"/>
          </p:cNvSpPr>
          <p:nvPr/>
        </p:nvSpPr>
        <p:spPr bwMode="auto">
          <a:xfrm>
            <a:off x="5988721" y="4003675"/>
            <a:ext cx="0" cy="21590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4" name="Line 47"/>
          <p:cNvSpPr>
            <a:spLocks noChangeShapeType="1"/>
          </p:cNvSpPr>
          <p:nvPr/>
        </p:nvSpPr>
        <p:spPr bwMode="auto">
          <a:xfrm>
            <a:off x="6063333" y="4057650"/>
            <a:ext cx="0" cy="16192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5" name="Line 48"/>
          <p:cNvSpPr>
            <a:spLocks noChangeShapeType="1"/>
          </p:cNvSpPr>
          <p:nvPr/>
        </p:nvSpPr>
        <p:spPr bwMode="auto">
          <a:xfrm>
            <a:off x="6137946" y="4111625"/>
            <a:ext cx="0" cy="1079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6" name="Line 49"/>
          <p:cNvSpPr>
            <a:spLocks noChangeShapeType="1"/>
          </p:cNvSpPr>
          <p:nvPr/>
        </p:nvSpPr>
        <p:spPr bwMode="auto">
          <a:xfrm>
            <a:off x="6212558" y="4165600"/>
            <a:ext cx="0" cy="539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7" name="Line 50"/>
          <p:cNvSpPr>
            <a:spLocks noChangeShapeType="1"/>
          </p:cNvSpPr>
          <p:nvPr/>
        </p:nvSpPr>
        <p:spPr bwMode="auto">
          <a:xfrm>
            <a:off x="6287171" y="4165600"/>
            <a:ext cx="0" cy="539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8" name="Line 51"/>
          <p:cNvSpPr>
            <a:spLocks noChangeShapeType="1"/>
          </p:cNvSpPr>
          <p:nvPr/>
        </p:nvSpPr>
        <p:spPr bwMode="auto">
          <a:xfrm>
            <a:off x="6361783" y="4165600"/>
            <a:ext cx="0" cy="539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9" name="Freeform 52"/>
          <p:cNvSpPr>
            <a:spLocks/>
          </p:cNvSpPr>
          <p:nvPr/>
        </p:nvSpPr>
        <p:spPr bwMode="auto">
          <a:xfrm>
            <a:off x="5614071" y="4451350"/>
            <a:ext cx="898525" cy="203200"/>
          </a:xfrm>
          <a:custGeom>
            <a:avLst/>
            <a:gdLst>
              <a:gd name="T0" fmla="*/ 29100063 w 577"/>
              <a:gd name="T1" fmla="*/ 216646193 h 180"/>
              <a:gd name="T2" fmla="*/ 89724793 w 577"/>
              <a:gd name="T3" fmla="*/ 220469738 h 180"/>
              <a:gd name="T4" fmla="*/ 140649518 w 577"/>
              <a:gd name="T5" fmla="*/ 221744253 h 180"/>
              <a:gd name="T6" fmla="*/ 184298816 w 577"/>
              <a:gd name="T7" fmla="*/ 224292155 h 180"/>
              <a:gd name="T8" fmla="*/ 249772812 w 577"/>
              <a:gd name="T9" fmla="*/ 224292155 h 180"/>
              <a:gd name="T10" fmla="*/ 283723650 w 577"/>
              <a:gd name="T11" fmla="*/ 224292155 h 180"/>
              <a:gd name="T12" fmla="*/ 327372949 w 577"/>
              <a:gd name="T13" fmla="*/ 221744253 h 180"/>
              <a:gd name="T14" fmla="*/ 358897615 w 577"/>
              <a:gd name="T15" fmla="*/ 217920708 h 180"/>
              <a:gd name="T16" fmla="*/ 387997666 w 577"/>
              <a:gd name="T17" fmla="*/ 212822647 h 180"/>
              <a:gd name="T18" fmla="*/ 431647062 w 577"/>
              <a:gd name="T19" fmla="*/ 201353140 h 180"/>
              <a:gd name="T20" fmla="*/ 446196309 w 577"/>
              <a:gd name="T21" fmla="*/ 189883633 h 180"/>
              <a:gd name="T22" fmla="*/ 460747113 w 577"/>
              <a:gd name="T23" fmla="*/ 175866224 h 180"/>
              <a:gd name="T24" fmla="*/ 482571762 w 577"/>
              <a:gd name="T25" fmla="*/ 149103664 h 180"/>
              <a:gd name="T26" fmla="*/ 497121009 w 577"/>
              <a:gd name="T27" fmla="*/ 136359607 h 180"/>
              <a:gd name="T28" fmla="*/ 516521043 w 577"/>
              <a:gd name="T29" fmla="*/ 114695107 h 180"/>
              <a:gd name="T30" fmla="*/ 533496463 w 577"/>
              <a:gd name="T31" fmla="*/ 84110131 h 180"/>
              <a:gd name="T32" fmla="*/ 548045710 w 577"/>
              <a:gd name="T33" fmla="*/ 59896584 h 180"/>
              <a:gd name="T34" fmla="*/ 569870359 w 577"/>
              <a:gd name="T35" fmla="*/ 29310470 h 180"/>
              <a:gd name="T36" fmla="*/ 591695008 w 577"/>
              <a:gd name="T37" fmla="*/ 7645964 h 180"/>
              <a:gd name="T38" fmla="*/ 618370444 w 577"/>
              <a:gd name="T39" fmla="*/ 0 h 180"/>
              <a:gd name="T40" fmla="*/ 664445915 w 577"/>
              <a:gd name="T41" fmla="*/ 0 h 180"/>
              <a:gd name="T42" fmla="*/ 698395196 w 577"/>
              <a:gd name="T43" fmla="*/ 3823546 h 180"/>
              <a:gd name="T44" fmla="*/ 722644460 w 577"/>
              <a:gd name="T45" fmla="*/ 14018542 h 180"/>
              <a:gd name="T46" fmla="*/ 734769092 w 577"/>
              <a:gd name="T47" fmla="*/ 33134015 h 180"/>
              <a:gd name="T48" fmla="*/ 742044494 w 577"/>
              <a:gd name="T49" fmla="*/ 49701592 h 180"/>
              <a:gd name="T50" fmla="*/ 744469109 w 577"/>
              <a:gd name="T51" fmla="*/ 80286586 h 180"/>
              <a:gd name="T52" fmla="*/ 749319896 w 577"/>
              <a:gd name="T53" fmla="*/ 101951085 h 180"/>
              <a:gd name="T54" fmla="*/ 749319896 w 577"/>
              <a:gd name="T55" fmla="*/ 118518653 h 180"/>
              <a:gd name="T56" fmla="*/ 756595298 w 577"/>
              <a:gd name="T57" fmla="*/ 132536061 h 180"/>
              <a:gd name="T58" fmla="*/ 766293758 w 577"/>
              <a:gd name="T59" fmla="*/ 145280084 h 180"/>
              <a:gd name="T60" fmla="*/ 802669211 w 577"/>
              <a:gd name="T61" fmla="*/ 156749626 h 180"/>
              <a:gd name="T62" fmla="*/ 843894089 w 577"/>
              <a:gd name="T63" fmla="*/ 168219134 h 180"/>
              <a:gd name="T64" fmla="*/ 865718738 w 577"/>
              <a:gd name="T65" fmla="*/ 174591709 h 180"/>
              <a:gd name="T66" fmla="*/ 919068054 w 577"/>
              <a:gd name="T67" fmla="*/ 182237671 h 180"/>
              <a:gd name="T68" fmla="*/ 969992754 w 577"/>
              <a:gd name="T69" fmla="*/ 187335731 h 180"/>
              <a:gd name="T70" fmla="*/ 1018492840 w 577"/>
              <a:gd name="T71" fmla="*/ 191158148 h 180"/>
              <a:gd name="T72" fmla="*/ 1057292908 w 577"/>
              <a:gd name="T73" fmla="*/ 194981693 h 180"/>
              <a:gd name="T74" fmla="*/ 1093666804 w 577"/>
              <a:gd name="T75" fmla="*/ 197530724 h 180"/>
              <a:gd name="T76" fmla="*/ 1166416154 w 577"/>
              <a:gd name="T77" fmla="*/ 198805239 h 180"/>
              <a:gd name="T78" fmla="*/ 1210065452 w 577"/>
              <a:gd name="T79" fmla="*/ 205176685 h 180"/>
              <a:gd name="T80" fmla="*/ 1253716307 w 577"/>
              <a:gd name="T81" fmla="*/ 206451201 h 180"/>
              <a:gd name="T82" fmla="*/ 1287665588 w 577"/>
              <a:gd name="T83" fmla="*/ 210274746 h 180"/>
              <a:gd name="T84" fmla="*/ 1326465657 w 577"/>
              <a:gd name="T85" fmla="*/ 212822647 h 180"/>
              <a:gd name="T86" fmla="*/ 1396790391 w 577"/>
              <a:gd name="T87" fmla="*/ 228115700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GB">
              <a:latin typeface="Arial" panose="020B0604020202020204" pitchFamily="34" charset="0"/>
              <a:cs typeface="Arial" panose="020B0604020202020204" pitchFamily="34" charset="0"/>
            </a:endParaRPr>
          </a:p>
        </p:txBody>
      </p:sp>
      <p:sp>
        <p:nvSpPr>
          <p:cNvPr id="120" name="Line 53"/>
          <p:cNvSpPr>
            <a:spLocks noChangeShapeType="1"/>
          </p:cNvSpPr>
          <p:nvPr/>
        </p:nvSpPr>
        <p:spPr bwMode="auto">
          <a:xfrm>
            <a:off x="5614071" y="4598988"/>
            <a:ext cx="896937"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1" name="Rectangle 54"/>
          <p:cNvSpPr>
            <a:spLocks noChangeArrowheads="1"/>
          </p:cNvSpPr>
          <p:nvPr/>
        </p:nvSpPr>
        <p:spPr bwMode="auto">
          <a:xfrm>
            <a:off x="6942808" y="3841750"/>
            <a:ext cx="1327286"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Digital filter</a:t>
            </a:r>
          </a:p>
        </p:txBody>
      </p:sp>
      <p:sp>
        <p:nvSpPr>
          <p:cNvPr id="122" name="Rectangle 55"/>
          <p:cNvSpPr>
            <a:spLocks noChangeArrowheads="1"/>
          </p:cNvSpPr>
          <p:nvPr/>
        </p:nvSpPr>
        <p:spPr bwMode="auto">
          <a:xfrm>
            <a:off x="6942808" y="4327525"/>
            <a:ext cx="1968488"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Zero suppression</a:t>
            </a:r>
          </a:p>
        </p:txBody>
      </p:sp>
      <p:sp>
        <p:nvSpPr>
          <p:cNvPr id="123" name="Rectangle 56"/>
          <p:cNvSpPr>
            <a:spLocks noChangeArrowheads="1"/>
          </p:cNvSpPr>
          <p:nvPr/>
        </p:nvSpPr>
        <p:spPr bwMode="auto">
          <a:xfrm>
            <a:off x="5775996" y="4932363"/>
            <a:ext cx="573087" cy="307975"/>
          </a:xfrm>
          <a:prstGeom prst="rect">
            <a:avLst/>
          </a:prstGeom>
          <a:solidFill>
            <a:srgbClr val="CCFF66"/>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24" name="Line 57"/>
          <p:cNvSpPr>
            <a:spLocks noChangeShapeType="1"/>
          </p:cNvSpPr>
          <p:nvPr/>
        </p:nvSpPr>
        <p:spPr bwMode="auto">
          <a:xfrm>
            <a:off x="6063333" y="4814888"/>
            <a:ext cx="0" cy="1079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5" name="Rectangle 58"/>
          <p:cNvSpPr>
            <a:spLocks noChangeArrowheads="1"/>
          </p:cNvSpPr>
          <p:nvPr/>
        </p:nvSpPr>
        <p:spPr bwMode="auto">
          <a:xfrm>
            <a:off x="5552158" y="5365750"/>
            <a:ext cx="1020763" cy="361950"/>
          </a:xfrm>
          <a:prstGeom prst="rect">
            <a:avLst/>
          </a:prstGeom>
          <a:solidFill>
            <a:schemeClr val="bg1"/>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26" name="Line 59"/>
          <p:cNvSpPr>
            <a:spLocks noChangeShapeType="1"/>
          </p:cNvSpPr>
          <p:nvPr/>
        </p:nvSpPr>
        <p:spPr bwMode="auto">
          <a:xfrm>
            <a:off x="5614071" y="5411788"/>
            <a:ext cx="0" cy="269875"/>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7" name="Line 60"/>
          <p:cNvSpPr>
            <a:spLocks noChangeShapeType="1"/>
          </p:cNvSpPr>
          <p:nvPr/>
        </p:nvSpPr>
        <p:spPr bwMode="auto">
          <a:xfrm>
            <a:off x="5614071" y="5681663"/>
            <a:ext cx="896937"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8" name="Freeform 61"/>
          <p:cNvSpPr>
            <a:spLocks/>
          </p:cNvSpPr>
          <p:nvPr/>
        </p:nvSpPr>
        <p:spPr bwMode="auto">
          <a:xfrm>
            <a:off x="5614071" y="5426075"/>
            <a:ext cx="898525" cy="203200"/>
          </a:xfrm>
          <a:custGeom>
            <a:avLst/>
            <a:gdLst>
              <a:gd name="T0" fmla="*/ 29100063 w 577"/>
              <a:gd name="T1" fmla="*/ 216646193 h 180"/>
              <a:gd name="T2" fmla="*/ 89724793 w 577"/>
              <a:gd name="T3" fmla="*/ 220469738 h 180"/>
              <a:gd name="T4" fmla="*/ 140649518 w 577"/>
              <a:gd name="T5" fmla="*/ 221744253 h 180"/>
              <a:gd name="T6" fmla="*/ 184298816 w 577"/>
              <a:gd name="T7" fmla="*/ 224292155 h 180"/>
              <a:gd name="T8" fmla="*/ 249772812 w 577"/>
              <a:gd name="T9" fmla="*/ 224292155 h 180"/>
              <a:gd name="T10" fmla="*/ 283723650 w 577"/>
              <a:gd name="T11" fmla="*/ 224292155 h 180"/>
              <a:gd name="T12" fmla="*/ 327372949 w 577"/>
              <a:gd name="T13" fmla="*/ 221744253 h 180"/>
              <a:gd name="T14" fmla="*/ 358897615 w 577"/>
              <a:gd name="T15" fmla="*/ 217920708 h 180"/>
              <a:gd name="T16" fmla="*/ 387997666 w 577"/>
              <a:gd name="T17" fmla="*/ 212822647 h 180"/>
              <a:gd name="T18" fmla="*/ 431647062 w 577"/>
              <a:gd name="T19" fmla="*/ 201353140 h 180"/>
              <a:gd name="T20" fmla="*/ 446196309 w 577"/>
              <a:gd name="T21" fmla="*/ 189883633 h 180"/>
              <a:gd name="T22" fmla="*/ 460747113 w 577"/>
              <a:gd name="T23" fmla="*/ 175866224 h 180"/>
              <a:gd name="T24" fmla="*/ 482571762 w 577"/>
              <a:gd name="T25" fmla="*/ 149103664 h 180"/>
              <a:gd name="T26" fmla="*/ 497121009 w 577"/>
              <a:gd name="T27" fmla="*/ 136359607 h 180"/>
              <a:gd name="T28" fmla="*/ 516521043 w 577"/>
              <a:gd name="T29" fmla="*/ 114695107 h 180"/>
              <a:gd name="T30" fmla="*/ 533496463 w 577"/>
              <a:gd name="T31" fmla="*/ 84110131 h 180"/>
              <a:gd name="T32" fmla="*/ 548045710 w 577"/>
              <a:gd name="T33" fmla="*/ 59896584 h 180"/>
              <a:gd name="T34" fmla="*/ 569870359 w 577"/>
              <a:gd name="T35" fmla="*/ 29310470 h 180"/>
              <a:gd name="T36" fmla="*/ 591695008 w 577"/>
              <a:gd name="T37" fmla="*/ 7645964 h 180"/>
              <a:gd name="T38" fmla="*/ 618370444 w 577"/>
              <a:gd name="T39" fmla="*/ 0 h 180"/>
              <a:gd name="T40" fmla="*/ 664445915 w 577"/>
              <a:gd name="T41" fmla="*/ 0 h 180"/>
              <a:gd name="T42" fmla="*/ 698395196 w 577"/>
              <a:gd name="T43" fmla="*/ 3823546 h 180"/>
              <a:gd name="T44" fmla="*/ 722644460 w 577"/>
              <a:gd name="T45" fmla="*/ 14018542 h 180"/>
              <a:gd name="T46" fmla="*/ 734769092 w 577"/>
              <a:gd name="T47" fmla="*/ 33134015 h 180"/>
              <a:gd name="T48" fmla="*/ 742044494 w 577"/>
              <a:gd name="T49" fmla="*/ 49701592 h 180"/>
              <a:gd name="T50" fmla="*/ 744469109 w 577"/>
              <a:gd name="T51" fmla="*/ 80286586 h 180"/>
              <a:gd name="T52" fmla="*/ 749319896 w 577"/>
              <a:gd name="T53" fmla="*/ 101951085 h 180"/>
              <a:gd name="T54" fmla="*/ 749319896 w 577"/>
              <a:gd name="T55" fmla="*/ 118518653 h 180"/>
              <a:gd name="T56" fmla="*/ 756595298 w 577"/>
              <a:gd name="T57" fmla="*/ 132536061 h 180"/>
              <a:gd name="T58" fmla="*/ 766293758 w 577"/>
              <a:gd name="T59" fmla="*/ 145280084 h 180"/>
              <a:gd name="T60" fmla="*/ 802669211 w 577"/>
              <a:gd name="T61" fmla="*/ 156749626 h 180"/>
              <a:gd name="T62" fmla="*/ 843894089 w 577"/>
              <a:gd name="T63" fmla="*/ 168219134 h 180"/>
              <a:gd name="T64" fmla="*/ 865718738 w 577"/>
              <a:gd name="T65" fmla="*/ 174591709 h 180"/>
              <a:gd name="T66" fmla="*/ 919068054 w 577"/>
              <a:gd name="T67" fmla="*/ 182237671 h 180"/>
              <a:gd name="T68" fmla="*/ 969992754 w 577"/>
              <a:gd name="T69" fmla="*/ 187335731 h 180"/>
              <a:gd name="T70" fmla="*/ 1018492840 w 577"/>
              <a:gd name="T71" fmla="*/ 191158148 h 180"/>
              <a:gd name="T72" fmla="*/ 1057292908 w 577"/>
              <a:gd name="T73" fmla="*/ 194981693 h 180"/>
              <a:gd name="T74" fmla="*/ 1093666804 w 577"/>
              <a:gd name="T75" fmla="*/ 197530724 h 180"/>
              <a:gd name="T76" fmla="*/ 1166416154 w 577"/>
              <a:gd name="T77" fmla="*/ 198805239 h 180"/>
              <a:gd name="T78" fmla="*/ 1210065452 w 577"/>
              <a:gd name="T79" fmla="*/ 205176685 h 180"/>
              <a:gd name="T80" fmla="*/ 1253716307 w 577"/>
              <a:gd name="T81" fmla="*/ 206451201 h 180"/>
              <a:gd name="T82" fmla="*/ 1287665588 w 577"/>
              <a:gd name="T83" fmla="*/ 210274746 h 180"/>
              <a:gd name="T84" fmla="*/ 1326465657 w 577"/>
              <a:gd name="T85" fmla="*/ 212822647 h 180"/>
              <a:gd name="T86" fmla="*/ 1396790391 w 577"/>
              <a:gd name="T87" fmla="*/ 228115700 h 1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7"/>
              <a:gd name="T133" fmla="*/ 0 h 180"/>
              <a:gd name="T134" fmla="*/ 577 w 577"/>
              <a:gd name="T135" fmla="*/ 180 h 1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7" h="180">
                <a:moveTo>
                  <a:pt x="0" y="179"/>
                </a:moveTo>
                <a:lnTo>
                  <a:pt x="12" y="170"/>
                </a:lnTo>
                <a:lnTo>
                  <a:pt x="22" y="171"/>
                </a:lnTo>
                <a:lnTo>
                  <a:pt x="37" y="173"/>
                </a:lnTo>
                <a:lnTo>
                  <a:pt x="42" y="174"/>
                </a:lnTo>
                <a:lnTo>
                  <a:pt x="58" y="174"/>
                </a:lnTo>
                <a:lnTo>
                  <a:pt x="67" y="174"/>
                </a:lnTo>
                <a:lnTo>
                  <a:pt x="76" y="176"/>
                </a:lnTo>
                <a:lnTo>
                  <a:pt x="91" y="176"/>
                </a:lnTo>
                <a:lnTo>
                  <a:pt x="103" y="176"/>
                </a:lnTo>
                <a:lnTo>
                  <a:pt x="108" y="176"/>
                </a:lnTo>
                <a:lnTo>
                  <a:pt x="117" y="176"/>
                </a:lnTo>
                <a:lnTo>
                  <a:pt x="123" y="174"/>
                </a:lnTo>
                <a:lnTo>
                  <a:pt x="135" y="174"/>
                </a:lnTo>
                <a:lnTo>
                  <a:pt x="139" y="173"/>
                </a:lnTo>
                <a:lnTo>
                  <a:pt x="148" y="171"/>
                </a:lnTo>
                <a:lnTo>
                  <a:pt x="154" y="170"/>
                </a:lnTo>
                <a:lnTo>
                  <a:pt x="160" y="167"/>
                </a:lnTo>
                <a:lnTo>
                  <a:pt x="172" y="164"/>
                </a:lnTo>
                <a:lnTo>
                  <a:pt x="178" y="158"/>
                </a:lnTo>
                <a:lnTo>
                  <a:pt x="181" y="153"/>
                </a:lnTo>
                <a:lnTo>
                  <a:pt x="184" y="149"/>
                </a:lnTo>
                <a:lnTo>
                  <a:pt x="189" y="143"/>
                </a:lnTo>
                <a:lnTo>
                  <a:pt x="190" y="138"/>
                </a:lnTo>
                <a:lnTo>
                  <a:pt x="193" y="129"/>
                </a:lnTo>
                <a:lnTo>
                  <a:pt x="199" y="117"/>
                </a:lnTo>
                <a:lnTo>
                  <a:pt x="202" y="113"/>
                </a:lnTo>
                <a:lnTo>
                  <a:pt x="205" y="107"/>
                </a:lnTo>
                <a:lnTo>
                  <a:pt x="208" y="95"/>
                </a:lnTo>
                <a:lnTo>
                  <a:pt x="213" y="90"/>
                </a:lnTo>
                <a:lnTo>
                  <a:pt x="216" y="78"/>
                </a:lnTo>
                <a:lnTo>
                  <a:pt x="220" y="66"/>
                </a:lnTo>
                <a:lnTo>
                  <a:pt x="225" y="56"/>
                </a:lnTo>
                <a:lnTo>
                  <a:pt x="226" y="47"/>
                </a:lnTo>
                <a:lnTo>
                  <a:pt x="229" y="38"/>
                </a:lnTo>
                <a:lnTo>
                  <a:pt x="235" y="23"/>
                </a:lnTo>
                <a:lnTo>
                  <a:pt x="241" y="11"/>
                </a:lnTo>
                <a:lnTo>
                  <a:pt x="244" y="6"/>
                </a:lnTo>
                <a:lnTo>
                  <a:pt x="250" y="3"/>
                </a:lnTo>
                <a:lnTo>
                  <a:pt x="255" y="0"/>
                </a:lnTo>
                <a:lnTo>
                  <a:pt x="268" y="0"/>
                </a:lnTo>
                <a:lnTo>
                  <a:pt x="274" y="0"/>
                </a:lnTo>
                <a:lnTo>
                  <a:pt x="279" y="2"/>
                </a:lnTo>
                <a:lnTo>
                  <a:pt x="288" y="3"/>
                </a:lnTo>
                <a:lnTo>
                  <a:pt x="294" y="6"/>
                </a:lnTo>
                <a:lnTo>
                  <a:pt x="298" y="11"/>
                </a:lnTo>
                <a:lnTo>
                  <a:pt x="303" y="21"/>
                </a:lnTo>
                <a:lnTo>
                  <a:pt x="303" y="26"/>
                </a:lnTo>
                <a:lnTo>
                  <a:pt x="304" y="35"/>
                </a:lnTo>
                <a:lnTo>
                  <a:pt x="306" y="39"/>
                </a:lnTo>
                <a:lnTo>
                  <a:pt x="306" y="51"/>
                </a:lnTo>
                <a:lnTo>
                  <a:pt x="307" y="63"/>
                </a:lnTo>
                <a:lnTo>
                  <a:pt x="309" y="68"/>
                </a:lnTo>
                <a:lnTo>
                  <a:pt x="309" y="80"/>
                </a:lnTo>
                <a:lnTo>
                  <a:pt x="309" y="84"/>
                </a:lnTo>
                <a:lnTo>
                  <a:pt x="309" y="93"/>
                </a:lnTo>
                <a:lnTo>
                  <a:pt x="310" y="99"/>
                </a:lnTo>
                <a:lnTo>
                  <a:pt x="312" y="104"/>
                </a:lnTo>
                <a:lnTo>
                  <a:pt x="313" y="108"/>
                </a:lnTo>
                <a:lnTo>
                  <a:pt x="316" y="114"/>
                </a:lnTo>
                <a:lnTo>
                  <a:pt x="321" y="117"/>
                </a:lnTo>
                <a:lnTo>
                  <a:pt x="331" y="123"/>
                </a:lnTo>
                <a:lnTo>
                  <a:pt x="343" y="129"/>
                </a:lnTo>
                <a:lnTo>
                  <a:pt x="348" y="132"/>
                </a:lnTo>
                <a:lnTo>
                  <a:pt x="352" y="135"/>
                </a:lnTo>
                <a:lnTo>
                  <a:pt x="357" y="137"/>
                </a:lnTo>
                <a:lnTo>
                  <a:pt x="369" y="140"/>
                </a:lnTo>
                <a:lnTo>
                  <a:pt x="379" y="143"/>
                </a:lnTo>
                <a:lnTo>
                  <a:pt x="394" y="144"/>
                </a:lnTo>
                <a:lnTo>
                  <a:pt x="400" y="147"/>
                </a:lnTo>
                <a:lnTo>
                  <a:pt x="409" y="150"/>
                </a:lnTo>
                <a:lnTo>
                  <a:pt x="420" y="150"/>
                </a:lnTo>
                <a:lnTo>
                  <a:pt x="424" y="150"/>
                </a:lnTo>
                <a:lnTo>
                  <a:pt x="436" y="153"/>
                </a:lnTo>
                <a:lnTo>
                  <a:pt x="445" y="153"/>
                </a:lnTo>
                <a:lnTo>
                  <a:pt x="451" y="155"/>
                </a:lnTo>
                <a:lnTo>
                  <a:pt x="463" y="156"/>
                </a:lnTo>
                <a:lnTo>
                  <a:pt x="481" y="156"/>
                </a:lnTo>
                <a:lnTo>
                  <a:pt x="493" y="159"/>
                </a:lnTo>
                <a:lnTo>
                  <a:pt x="499" y="161"/>
                </a:lnTo>
                <a:lnTo>
                  <a:pt x="511" y="162"/>
                </a:lnTo>
                <a:lnTo>
                  <a:pt x="517" y="162"/>
                </a:lnTo>
                <a:lnTo>
                  <a:pt x="526" y="164"/>
                </a:lnTo>
                <a:lnTo>
                  <a:pt x="531" y="165"/>
                </a:lnTo>
                <a:lnTo>
                  <a:pt x="543" y="165"/>
                </a:lnTo>
                <a:lnTo>
                  <a:pt x="547" y="167"/>
                </a:lnTo>
                <a:lnTo>
                  <a:pt x="553" y="167"/>
                </a:lnTo>
                <a:lnTo>
                  <a:pt x="576" y="179"/>
                </a:lnTo>
              </a:path>
            </a:pathLst>
          </a:custGeom>
          <a:noFill/>
          <a:ln w="25399"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GB">
              <a:latin typeface="Arial" panose="020B0604020202020204" pitchFamily="34" charset="0"/>
              <a:cs typeface="Arial" panose="020B0604020202020204" pitchFamily="34" charset="0"/>
            </a:endParaRPr>
          </a:p>
        </p:txBody>
      </p:sp>
      <p:sp>
        <p:nvSpPr>
          <p:cNvPr id="129" name="Line 62"/>
          <p:cNvSpPr>
            <a:spLocks noChangeShapeType="1"/>
          </p:cNvSpPr>
          <p:nvPr/>
        </p:nvSpPr>
        <p:spPr bwMode="auto">
          <a:xfrm>
            <a:off x="6063333" y="5249863"/>
            <a:ext cx="0" cy="1079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0" name="Line 63"/>
          <p:cNvSpPr>
            <a:spLocks noChangeShapeType="1"/>
          </p:cNvSpPr>
          <p:nvPr/>
        </p:nvSpPr>
        <p:spPr bwMode="auto">
          <a:xfrm>
            <a:off x="5764883" y="5032375"/>
            <a:ext cx="596900"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1" name="Line 64"/>
          <p:cNvSpPr>
            <a:spLocks noChangeShapeType="1"/>
          </p:cNvSpPr>
          <p:nvPr/>
        </p:nvSpPr>
        <p:spPr bwMode="auto">
          <a:xfrm>
            <a:off x="5764883" y="5140325"/>
            <a:ext cx="596900"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2" name="Line 65"/>
          <p:cNvSpPr>
            <a:spLocks noChangeShapeType="1"/>
          </p:cNvSpPr>
          <p:nvPr/>
        </p:nvSpPr>
        <p:spPr bwMode="auto">
          <a:xfrm>
            <a:off x="5764883" y="5249863"/>
            <a:ext cx="596900"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3" name="Rectangle 66"/>
          <p:cNvSpPr>
            <a:spLocks noChangeArrowheads="1"/>
          </p:cNvSpPr>
          <p:nvPr/>
        </p:nvSpPr>
        <p:spPr bwMode="auto">
          <a:xfrm>
            <a:off x="6942808" y="4865688"/>
            <a:ext cx="1006686"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Pipeline</a:t>
            </a:r>
          </a:p>
        </p:txBody>
      </p:sp>
      <p:sp>
        <p:nvSpPr>
          <p:cNvPr id="134" name="Line 67"/>
          <p:cNvSpPr>
            <a:spLocks noChangeShapeType="1"/>
          </p:cNvSpPr>
          <p:nvPr/>
        </p:nvSpPr>
        <p:spPr bwMode="auto">
          <a:xfrm>
            <a:off x="6034758" y="5432425"/>
            <a:ext cx="0" cy="242888"/>
          </a:xfrm>
          <a:prstGeom prst="line">
            <a:avLst/>
          </a:prstGeom>
          <a:noFill/>
          <a:ln w="12699">
            <a:solidFill>
              <a:schemeClr val="tx1"/>
            </a:solidFill>
            <a:round/>
            <a:headEnd type="stealth" w="med" len="me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5" name="Line 68"/>
          <p:cNvSpPr>
            <a:spLocks noChangeShapeType="1"/>
          </p:cNvSpPr>
          <p:nvPr/>
        </p:nvSpPr>
        <p:spPr bwMode="auto">
          <a:xfrm flipV="1">
            <a:off x="5637883" y="5549900"/>
            <a:ext cx="396875" cy="3175"/>
          </a:xfrm>
          <a:prstGeom prst="line">
            <a:avLst/>
          </a:prstGeom>
          <a:noFill/>
          <a:ln w="12699">
            <a:solidFill>
              <a:schemeClr val="tx1"/>
            </a:solidFill>
            <a:round/>
            <a:headEnd type="stealth" w="med" len="me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6" name="Rectangle 69"/>
          <p:cNvSpPr>
            <a:spLocks noChangeArrowheads="1"/>
          </p:cNvSpPr>
          <p:nvPr/>
        </p:nvSpPr>
        <p:spPr bwMode="auto">
          <a:xfrm>
            <a:off x="5775996" y="5853113"/>
            <a:ext cx="573087" cy="306387"/>
          </a:xfrm>
          <a:prstGeom prst="rect">
            <a:avLst/>
          </a:prstGeom>
          <a:solidFill>
            <a:srgbClr val="CCFF66"/>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37" name="Rectangle 70"/>
          <p:cNvSpPr>
            <a:spLocks noChangeArrowheads="1"/>
          </p:cNvSpPr>
          <p:nvPr/>
        </p:nvSpPr>
        <p:spPr bwMode="auto">
          <a:xfrm>
            <a:off x="5552158" y="6286500"/>
            <a:ext cx="1020763" cy="198438"/>
          </a:xfrm>
          <a:prstGeom prst="rect">
            <a:avLst/>
          </a:prstGeom>
          <a:solidFill>
            <a:srgbClr val="FFCC99"/>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38" name="Line 71"/>
          <p:cNvSpPr>
            <a:spLocks noChangeShapeType="1"/>
          </p:cNvSpPr>
          <p:nvPr/>
        </p:nvSpPr>
        <p:spPr bwMode="auto">
          <a:xfrm>
            <a:off x="6063333" y="6169025"/>
            <a:ext cx="0" cy="1079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9" name="Line 72"/>
          <p:cNvSpPr>
            <a:spLocks noChangeShapeType="1"/>
          </p:cNvSpPr>
          <p:nvPr/>
        </p:nvSpPr>
        <p:spPr bwMode="auto">
          <a:xfrm>
            <a:off x="5764883" y="5953125"/>
            <a:ext cx="596900"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0" name="Line 73"/>
          <p:cNvSpPr>
            <a:spLocks noChangeShapeType="1"/>
          </p:cNvSpPr>
          <p:nvPr/>
        </p:nvSpPr>
        <p:spPr bwMode="auto">
          <a:xfrm>
            <a:off x="5764883" y="6061075"/>
            <a:ext cx="596900"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1" name="Line 74"/>
          <p:cNvSpPr>
            <a:spLocks noChangeShapeType="1"/>
          </p:cNvSpPr>
          <p:nvPr/>
        </p:nvSpPr>
        <p:spPr bwMode="auto">
          <a:xfrm>
            <a:off x="5764883" y="6169025"/>
            <a:ext cx="596900" cy="0"/>
          </a:xfrm>
          <a:prstGeom prst="line">
            <a:avLst/>
          </a:prstGeom>
          <a:noFill/>
          <a:ln w="126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2" name="Line 75"/>
          <p:cNvSpPr>
            <a:spLocks noChangeShapeType="1"/>
          </p:cNvSpPr>
          <p:nvPr/>
        </p:nvSpPr>
        <p:spPr bwMode="auto">
          <a:xfrm>
            <a:off x="6063333" y="5735638"/>
            <a:ext cx="0" cy="10953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3" name="Rectangle 76"/>
          <p:cNvSpPr>
            <a:spLocks noChangeArrowheads="1"/>
          </p:cNvSpPr>
          <p:nvPr/>
        </p:nvSpPr>
        <p:spPr bwMode="auto">
          <a:xfrm>
            <a:off x="6944396" y="6167438"/>
            <a:ext cx="2071080"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Format &amp; Readout</a:t>
            </a:r>
          </a:p>
        </p:txBody>
      </p:sp>
      <p:sp>
        <p:nvSpPr>
          <p:cNvPr id="144" name="Rectangle 77"/>
          <p:cNvSpPr>
            <a:spLocks noChangeArrowheads="1"/>
          </p:cNvSpPr>
          <p:nvPr/>
        </p:nvSpPr>
        <p:spPr bwMode="auto">
          <a:xfrm>
            <a:off x="6944396" y="5734050"/>
            <a:ext cx="797334"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Buffer</a:t>
            </a:r>
          </a:p>
        </p:txBody>
      </p:sp>
      <p:sp>
        <p:nvSpPr>
          <p:cNvPr id="145" name="Rectangle 78"/>
          <p:cNvSpPr>
            <a:spLocks noChangeArrowheads="1"/>
          </p:cNvSpPr>
          <p:nvPr/>
        </p:nvSpPr>
        <p:spPr bwMode="auto">
          <a:xfrm>
            <a:off x="6944396" y="5302250"/>
            <a:ext cx="2045432"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Feature extraction</a:t>
            </a:r>
          </a:p>
        </p:txBody>
      </p:sp>
      <p:sp>
        <p:nvSpPr>
          <p:cNvPr id="146" name="Rectangle 79"/>
          <p:cNvSpPr>
            <a:spLocks noChangeArrowheads="1"/>
          </p:cNvSpPr>
          <p:nvPr/>
        </p:nvSpPr>
        <p:spPr bwMode="auto">
          <a:xfrm>
            <a:off x="6944396" y="1066800"/>
            <a:ext cx="1057982"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dirty="0">
                <a:latin typeface="Arial" panose="020B0604020202020204" pitchFamily="34" charset="0"/>
                <a:cs typeface="Arial" panose="020B0604020202020204" pitchFamily="34" charset="0"/>
              </a:rPr>
              <a:t>Detector</a:t>
            </a:r>
          </a:p>
        </p:txBody>
      </p:sp>
      <p:sp>
        <p:nvSpPr>
          <p:cNvPr id="24" name="Oval 23"/>
          <p:cNvSpPr/>
          <p:nvPr/>
        </p:nvSpPr>
        <p:spPr bwMode="auto">
          <a:xfrm>
            <a:off x="1" y="1143000"/>
            <a:ext cx="5340100" cy="1499162"/>
          </a:xfrm>
          <a:prstGeom prst="ellipse">
            <a:avLst/>
          </a:prstGeom>
          <a:noFill/>
          <a:ln w="47625"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149" name="Line 34"/>
          <p:cNvSpPr>
            <a:spLocks noChangeShapeType="1"/>
          </p:cNvSpPr>
          <p:nvPr/>
        </p:nvSpPr>
        <p:spPr bwMode="auto">
          <a:xfrm>
            <a:off x="270640" y="5967673"/>
            <a:ext cx="0" cy="380107"/>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50" name="Rectangle 79"/>
          <p:cNvSpPr>
            <a:spLocks noChangeArrowheads="1"/>
          </p:cNvSpPr>
          <p:nvPr/>
        </p:nvSpPr>
        <p:spPr bwMode="auto">
          <a:xfrm>
            <a:off x="257940" y="5967673"/>
            <a:ext cx="4405052"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dirty="0">
                <a:latin typeface="Arial" panose="020B0604020202020204" pitchFamily="34" charset="0"/>
                <a:cs typeface="Arial" panose="020B0604020202020204" pitchFamily="34" charset="0"/>
              </a:rPr>
              <a:t>Custom point-to-point radiation-hard links</a:t>
            </a:r>
          </a:p>
        </p:txBody>
      </p:sp>
    </p:spTree>
    <p:extLst>
      <p:ext uri="{BB962C8B-B14F-4D97-AF65-F5344CB8AC3E}">
        <p14:creationId xmlns:p14="http://schemas.microsoft.com/office/powerpoint/2010/main" val="3096543419"/>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B703AC0B-C056-45F4-A5CE-F844DCCEA4DF}" type="slidenum">
              <a:rPr lang="en-US"/>
              <a:pPr>
                <a:defRPr/>
              </a:pPr>
              <a:t>28</a:t>
            </a:fld>
            <a:endParaRPr lang="en-US" sz="2000" b="1"/>
          </a:p>
        </p:txBody>
      </p:sp>
      <p:sp>
        <p:nvSpPr>
          <p:cNvPr id="28675" name="Rectangle 2"/>
          <p:cNvSpPr>
            <a:spLocks noGrp="1" noChangeArrowheads="1"/>
          </p:cNvSpPr>
          <p:nvPr>
            <p:ph type="title"/>
          </p:nvPr>
        </p:nvSpPr>
        <p:spPr/>
        <p:txBody>
          <a:bodyPr/>
          <a:lstStyle/>
          <a:p>
            <a:r>
              <a:rPr lang="en-US" dirty="0"/>
              <a:t>Front-End Electronics</a:t>
            </a:r>
          </a:p>
        </p:txBody>
      </p:sp>
      <p:sp>
        <p:nvSpPr>
          <p:cNvPr id="28676" name="Rectangle 3"/>
          <p:cNvSpPr>
            <a:spLocks noGrp="1" noChangeArrowheads="1"/>
          </p:cNvSpPr>
          <p:nvPr>
            <p:ph type="body" idx="1"/>
          </p:nvPr>
        </p:nvSpPr>
        <p:spPr/>
        <p:txBody>
          <a:bodyPr/>
          <a:lstStyle/>
          <a:p>
            <a:r>
              <a:rPr lang="en-US" dirty="0"/>
              <a:t>Detector dependent (Home made)</a:t>
            </a:r>
          </a:p>
          <a:p>
            <a:pPr lvl="1"/>
            <a:r>
              <a:rPr lang="en-US" dirty="0"/>
              <a:t>On Detector</a:t>
            </a:r>
          </a:p>
          <a:p>
            <a:pPr lvl="2"/>
            <a:r>
              <a:rPr lang="en-US" dirty="0"/>
              <a:t>Pre-amplification, Discrimination, Shaping amplification and Multiplexing of a few channels</a:t>
            </a:r>
          </a:p>
          <a:p>
            <a:pPr lvl="2"/>
            <a:r>
              <a:rPr lang="en-US" b="1" dirty="0"/>
              <a:t>Problems: Radiation levels, power consumption</a:t>
            </a:r>
          </a:p>
          <a:p>
            <a:pPr lvl="1"/>
            <a:r>
              <a:rPr lang="en-US" dirty="0"/>
              <a:t>Transmission</a:t>
            </a:r>
          </a:p>
          <a:p>
            <a:pPr lvl="2"/>
            <a:r>
              <a:rPr lang="en-US" dirty="0"/>
              <a:t>Long Cables (50-100 m), electrical or fiber-optics</a:t>
            </a:r>
          </a:p>
          <a:p>
            <a:pPr lvl="1"/>
            <a:r>
              <a:rPr lang="en-US" dirty="0"/>
              <a:t>In Counting Rooms</a:t>
            </a:r>
          </a:p>
          <a:p>
            <a:pPr lvl="2"/>
            <a:r>
              <a:rPr lang="en-US" dirty="0"/>
              <a:t>Hundreds of FE crates :                                  Reception, A/D conversion and Buffering</a:t>
            </a:r>
          </a:p>
        </p:txBody>
      </p:sp>
    </p:spTree>
    <p:extLst>
      <p:ext uri="{BB962C8B-B14F-4D97-AF65-F5344CB8AC3E}">
        <p14:creationId xmlns:p14="http://schemas.microsoft.com/office/powerpoint/2010/main" val="3418764181"/>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Data Acquisition proper</a:t>
            </a:r>
          </a:p>
        </p:txBody>
      </p:sp>
      <p:sp>
        <p:nvSpPr>
          <p:cNvPr id="3" name="Slide Number Placeholder 2"/>
          <p:cNvSpPr>
            <a:spLocks noGrp="1"/>
          </p:cNvSpPr>
          <p:nvPr>
            <p:ph type="sldNum" sz="quarter" idx="10"/>
          </p:nvPr>
        </p:nvSpPr>
        <p:spPr/>
        <p:txBody>
          <a:bodyPr/>
          <a:lstStyle/>
          <a:p>
            <a:pPr>
              <a:defRPr/>
            </a:pPr>
            <a:fld id="{AF700B34-CBEC-487B-AB76-55A5B84DF737}" type="slidenum">
              <a:rPr lang="en-US" smtClean="0"/>
              <a:pPr>
                <a:defRPr/>
              </a:pPr>
              <a:t>29</a:t>
            </a:fld>
            <a:endParaRPr lang="en-US" sz="2000" b="1"/>
          </a:p>
        </p:txBody>
      </p:sp>
      <p:sp>
        <p:nvSpPr>
          <p:cNvPr id="4" name="Rectangle 2"/>
          <p:cNvSpPr>
            <a:spLocks noChangeArrowheads="1"/>
          </p:cNvSpPr>
          <p:nvPr/>
        </p:nvSpPr>
        <p:spPr bwMode="auto">
          <a:xfrm>
            <a:off x="155425" y="2076310"/>
            <a:ext cx="4800600" cy="3733800"/>
          </a:xfrm>
          <a:prstGeom prst="rect">
            <a:avLst/>
          </a:prstGeom>
          <a:solidFill>
            <a:srgbClr val="EAEAEA"/>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5" name="Text Box 5"/>
          <p:cNvSpPr txBox="1">
            <a:spLocks noChangeArrowheads="1"/>
          </p:cNvSpPr>
          <p:nvPr/>
        </p:nvSpPr>
        <p:spPr bwMode="auto">
          <a:xfrm>
            <a:off x="460225" y="2457310"/>
            <a:ext cx="4283075" cy="369332"/>
          </a:xfrm>
          <a:prstGeom prst="rect">
            <a:avLst/>
          </a:prstGeom>
          <a:solidFill>
            <a:srgbClr val="FFCC99"/>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800" dirty="0">
                <a:latin typeface="Arial" panose="020B0604020202020204" pitchFamily="34" charset="0"/>
                <a:cs typeface="Arial" panose="020B0604020202020204" pitchFamily="34" charset="0"/>
              </a:rPr>
              <a:t>Readout Units (~500)</a:t>
            </a:r>
          </a:p>
        </p:txBody>
      </p:sp>
      <p:sp>
        <p:nvSpPr>
          <p:cNvPr id="6" name="Text Box 6"/>
          <p:cNvSpPr txBox="1">
            <a:spLocks noChangeArrowheads="1"/>
          </p:cNvSpPr>
          <p:nvPr/>
        </p:nvSpPr>
        <p:spPr bwMode="auto">
          <a:xfrm>
            <a:off x="460225" y="3293923"/>
            <a:ext cx="4283075" cy="369332"/>
          </a:xfrm>
          <a:prstGeom prst="rect">
            <a:avLst/>
          </a:prstGeom>
          <a:solidFill>
            <a:srgbClr val="FF9933"/>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800" dirty="0">
                <a:latin typeface="Arial" panose="020B0604020202020204" pitchFamily="34" charset="0"/>
                <a:cs typeface="Arial" panose="020B0604020202020204" pitchFamily="34" charset="0"/>
              </a:rPr>
              <a:t>Event Building Network</a:t>
            </a:r>
          </a:p>
        </p:txBody>
      </p:sp>
      <p:sp>
        <p:nvSpPr>
          <p:cNvPr id="7" name="Text Box 7"/>
          <p:cNvSpPr txBox="1">
            <a:spLocks noChangeArrowheads="1"/>
          </p:cNvSpPr>
          <p:nvPr/>
        </p:nvSpPr>
        <p:spPr bwMode="auto">
          <a:xfrm>
            <a:off x="460225" y="4128948"/>
            <a:ext cx="4283075" cy="369332"/>
          </a:xfrm>
          <a:prstGeom prst="rect">
            <a:avLst/>
          </a:prstGeom>
          <a:solidFill>
            <a:srgbClr val="FF7C80"/>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800" dirty="0">
                <a:latin typeface="Arial" panose="020B0604020202020204" pitchFamily="34" charset="0"/>
                <a:cs typeface="Arial" panose="020B0604020202020204" pitchFamily="34" charset="0"/>
              </a:rPr>
              <a:t>HLT Compute Units (~2000)</a:t>
            </a:r>
          </a:p>
        </p:txBody>
      </p:sp>
      <p:sp>
        <p:nvSpPr>
          <p:cNvPr id="8" name="Line 8"/>
          <p:cNvSpPr>
            <a:spLocks noChangeShapeType="1"/>
          </p:cNvSpPr>
          <p:nvPr/>
        </p:nvSpPr>
        <p:spPr bwMode="auto">
          <a:xfrm>
            <a:off x="2593825" y="4490898"/>
            <a:ext cx="0" cy="473075"/>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 name="Text Box 9"/>
          <p:cNvSpPr txBox="1">
            <a:spLocks noChangeArrowheads="1"/>
          </p:cNvSpPr>
          <p:nvPr/>
        </p:nvSpPr>
        <p:spPr bwMode="auto">
          <a:xfrm>
            <a:off x="460225" y="4963973"/>
            <a:ext cx="4283075" cy="369332"/>
          </a:xfrm>
          <a:prstGeom prst="rect">
            <a:avLst/>
          </a:prstGeom>
          <a:solidFill>
            <a:srgbClr val="FF5050"/>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800">
                <a:latin typeface="Arial" panose="020B0604020202020204" pitchFamily="34" charset="0"/>
                <a:cs typeface="Arial" panose="020B0604020202020204" pitchFamily="34" charset="0"/>
              </a:rPr>
              <a:t>Storage</a:t>
            </a:r>
          </a:p>
        </p:txBody>
      </p:sp>
      <p:sp>
        <p:nvSpPr>
          <p:cNvPr id="10" name="Line 18"/>
          <p:cNvSpPr>
            <a:spLocks noChangeShapeType="1"/>
          </p:cNvSpPr>
          <p:nvPr/>
        </p:nvSpPr>
        <p:spPr bwMode="auto">
          <a:xfrm>
            <a:off x="6126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 name="Line 19"/>
          <p:cNvSpPr>
            <a:spLocks noChangeShapeType="1"/>
          </p:cNvSpPr>
          <p:nvPr/>
        </p:nvSpPr>
        <p:spPr bwMode="auto">
          <a:xfrm>
            <a:off x="9174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 name="Line 20"/>
          <p:cNvSpPr>
            <a:spLocks noChangeShapeType="1"/>
          </p:cNvSpPr>
          <p:nvPr/>
        </p:nvSpPr>
        <p:spPr bwMode="auto">
          <a:xfrm>
            <a:off x="12222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 name="Line 21"/>
          <p:cNvSpPr>
            <a:spLocks noChangeShapeType="1"/>
          </p:cNvSpPr>
          <p:nvPr/>
        </p:nvSpPr>
        <p:spPr bwMode="auto">
          <a:xfrm>
            <a:off x="15270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 name="Line 22"/>
          <p:cNvSpPr>
            <a:spLocks noChangeShapeType="1"/>
          </p:cNvSpPr>
          <p:nvPr/>
        </p:nvSpPr>
        <p:spPr bwMode="auto">
          <a:xfrm>
            <a:off x="18318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5" name="Line 23"/>
          <p:cNvSpPr>
            <a:spLocks noChangeShapeType="1"/>
          </p:cNvSpPr>
          <p:nvPr/>
        </p:nvSpPr>
        <p:spPr bwMode="auto">
          <a:xfrm>
            <a:off x="21366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 name="Line 24"/>
          <p:cNvSpPr>
            <a:spLocks noChangeShapeType="1"/>
          </p:cNvSpPr>
          <p:nvPr/>
        </p:nvSpPr>
        <p:spPr bwMode="auto">
          <a:xfrm>
            <a:off x="24414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 name="Line 25"/>
          <p:cNvSpPr>
            <a:spLocks noChangeShapeType="1"/>
          </p:cNvSpPr>
          <p:nvPr/>
        </p:nvSpPr>
        <p:spPr bwMode="auto">
          <a:xfrm>
            <a:off x="27462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 name="Line 26"/>
          <p:cNvSpPr>
            <a:spLocks noChangeShapeType="1"/>
          </p:cNvSpPr>
          <p:nvPr/>
        </p:nvSpPr>
        <p:spPr bwMode="auto">
          <a:xfrm>
            <a:off x="30510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 name="Line 27"/>
          <p:cNvSpPr>
            <a:spLocks noChangeShapeType="1"/>
          </p:cNvSpPr>
          <p:nvPr/>
        </p:nvSpPr>
        <p:spPr bwMode="auto">
          <a:xfrm>
            <a:off x="33558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 name="Line 28"/>
          <p:cNvSpPr>
            <a:spLocks noChangeShapeType="1"/>
          </p:cNvSpPr>
          <p:nvPr/>
        </p:nvSpPr>
        <p:spPr bwMode="auto">
          <a:xfrm>
            <a:off x="36606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1" name="Line 29"/>
          <p:cNvSpPr>
            <a:spLocks noChangeShapeType="1"/>
          </p:cNvSpPr>
          <p:nvPr/>
        </p:nvSpPr>
        <p:spPr bwMode="auto">
          <a:xfrm>
            <a:off x="39654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2" name="Line 30"/>
          <p:cNvSpPr>
            <a:spLocks noChangeShapeType="1"/>
          </p:cNvSpPr>
          <p:nvPr/>
        </p:nvSpPr>
        <p:spPr bwMode="auto">
          <a:xfrm>
            <a:off x="42702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3" name="Line 31"/>
          <p:cNvSpPr>
            <a:spLocks noChangeShapeType="1"/>
          </p:cNvSpPr>
          <p:nvPr/>
        </p:nvSpPr>
        <p:spPr bwMode="auto">
          <a:xfrm>
            <a:off x="4575025" y="2814498"/>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nvGrpSpPr>
          <p:cNvPr id="25" name="Group 33"/>
          <p:cNvGrpSpPr>
            <a:grpSpLocks/>
          </p:cNvGrpSpPr>
          <p:nvPr/>
        </p:nvGrpSpPr>
        <p:grpSpPr bwMode="auto">
          <a:xfrm>
            <a:off x="612625" y="1823898"/>
            <a:ext cx="3962400" cy="633412"/>
            <a:chOff x="2400" y="1281"/>
            <a:chExt cx="2496" cy="305"/>
          </a:xfrm>
        </p:grpSpPr>
        <p:sp>
          <p:nvSpPr>
            <p:cNvPr id="26" name="Line 34"/>
            <p:cNvSpPr>
              <a:spLocks noChangeShapeType="1"/>
            </p:cNvSpPr>
            <p:nvPr/>
          </p:nvSpPr>
          <p:spPr bwMode="auto">
            <a:xfrm>
              <a:off x="240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7" name="Line 35"/>
            <p:cNvSpPr>
              <a:spLocks noChangeShapeType="1"/>
            </p:cNvSpPr>
            <p:nvPr/>
          </p:nvSpPr>
          <p:spPr bwMode="auto">
            <a:xfrm>
              <a:off x="249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8" name="Line 36"/>
            <p:cNvSpPr>
              <a:spLocks noChangeShapeType="1"/>
            </p:cNvSpPr>
            <p:nvPr/>
          </p:nvSpPr>
          <p:spPr bwMode="auto">
            <a:xfrm>
              <a:off x="259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9" name="Line 37"/>
            <p:cNvSpPr>
              <a:spLocks noChangeShapeType="1"/>
            </p:cNvSpPr>
            <p:nvPr/>
          </p:nvSpPr>
          <p:spPr bwMode="auto">
            <a:xfrm>
              <a:off x="268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0" name="Line 38"/>
            <p:cNvSpPr>
              <a:spLocks noChangeShapeType="1"/>
            </p:cNvSpPr>
            <p:nvPr/>
          </p:nvSpPr>
          <p:spPr bwMode="auto">
            <a:xfrm>
              <a:off x="278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1" name="Line 39"/>
            <p:cNvSpPr>
              <a:spLocks noChangeShapeType="1"/>
            </p:cNvSpPr>
            <p:nvPr/>
          </p:nvSpPr>
          <p:spPr bwMode="auto">
            <a:xfrm>
              <a:off x="288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2" name="Line 40"/>
            <p:cNvSpPr>
              <a:spLocks noChangeShapeType="1"/>
            </p:cNvSpPr>
            <p:nvPr/>
          </p:nvSpPr>
          <p:spPr bwMode="auto">
            <a:xfrm>
              <a:off x="297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 name="Line 41"/>
            <p:cNvSpPr>
              <a:spLocks noChangeShapeType="1"/>
            </p:cNvSpPr>
            <p:nvPr/>
          </p:nvSpPr>
          <p:spPr bwMode="auto">
            <a:xfrm>
              <a:off x="307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4" name="Line 42"/>
            <p:cNvSpPr>
              <a:spLocks noChangeShapeType="1"/>
            </p:cNvSpPr>
            <p:nvPr/>
          </p:nvSpPr>
          <p:spPr bwMode="auto">
            <a:xfrm>
              <a:off x="316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 name="Line 43"/>
            <p:cNvSpPr>
              <a:spLocks noChangeShapeType="1"/>
            </p:cNvSpPr>
            <p:nvPr/>
          </p:nvSpPr>
          <p:spPr bwMode="auto">
            <a:xfrm>
              <a:off x="326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6" name="Line 44"/>
            <p:cNvSpPr>
              <a:spLocks noChangeShapeType="1"/>
            </p:cNvSpPr>
            <p:nvPr/>
          </p:nvSpPr>
          <p:spPr bwMode="auto">
            <a:xfrm>
              <a:off x="336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7" name="Line 45"/>
            <p:cNvSpPr>
              <a:spLocks noChangeShapeType="1"/>
            </p:cNvSpPr>
            <p:nvPr/>
          </p:nvSpPr>
          <p:spPr bwMode="auto">
            <a:xfrm>
              <a:off x="345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8" name="Line 46"/>
            <p:cNvSpPr>
              <a:spLocks noChangeShapeType="1"/>
            </p:cNvSpPr>
            <p:nvPr/>
          </p:nvSpPr>
          <p:spPr bwMode="auto">
            <a:xfrm>
              <a:off x="355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9" name="Line 47"/>
            <p:cNvSpPr>
              <a:spLocks noChangeShapeType="1"/>
            </p:cNvSpPr>
            <p:nvPr/>
          </p:nvSpPr>
          <p:spPr bwMode="auto">
            <a:xfrm>
              <a:off x="364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0" name="Line 48"/>
            <p:cNvSpPr>
              <a:spLocks noChangeShapeType="1"/>
            </p:cNvSpPr>
            <p:nvPr/>
          </p:nvSpPr>
          <p:spPr bwMode="auto">
            <a:xfrm>
              <a:off x="374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1" name="Line 49"/>
            <p:cNvSpPr>
              <a:spLocks noChangeShapeType="1"/>
            </p:cNvSpPr>
            <p:nvPr/>
          </p:nvSpPr>
          <p:spPr bwMode="auto">
            <a:xfrm>
              <a:off x="384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2" name="Line 50"/>
            <p:cNvSpPr>
              <a:spLocks noChangeShapeType="1"/>
            </p:cNvSpPr>
            <p:nvPr/>
          </p:nvSpPr>
          <p:spPr bwMode="auto">
            <a:xfrm>
              <a:off x="393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3" name="Line 51"/>
            <p:cNvSpPr>
              <a:spLocks noChangeShapeType="1"/>
            </p:cNvSpPr>
            <p:nvPr/>
          </p:nvSpPr>
          <p:spPr bwMode="auto">
            <a:xfrm>
              <a:off x="403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4" name="Line 52"/>
            <p:cNvSpPr>
              <a:spLocks noChangeShapeType="1"/>
            </p:cNvSpPr>
            <p:nvPr/>
          </p:nvSpPr>
          <p:spPr bwMode="auto">
            <a:xfrm>
              <a:off x="412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5" name="Line 53"/>
            <p:cNvSpPr>
              <a:spLocks noChangeShapeType="1"/>
            </p:cNvSpPr>
            <p:nvPr/>
          </p:nvSpPr>
          <p:spPr bwMode="auto">
            <a:xfrm>
              <a:off x="422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6" name="Line 54"/>
            <p:cNvSpPr>
              <a:spLocks noChangeShapeType="1"/>
            </p:cNvSpPr>
            <p:nvPr/>
          </p:nvSpPr>
          <p:spPr bwMode="auto">
            <a:xfrm>
              <a:off x="432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7" name="Line 55"/>
            <p:cNvSpPr>
              <a:spLocks noChangeShapeType="1"/>
            </p:cNvSpPr>
            <p:nvPr/>
          </p:nvSpPr>
          <p:spPr bwMode="auto">
            <a:xfrm>
              <a:off x="441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8" name="Line 56"/>
            <p:cNvSpPr>
              <a:spLocks noChangeShapeType="1"/>
            </p:cNvSpPr>
            <p:nvPr/>
          </p:nvSpPr>
          <p:spPr bwMode="auto">
            <a:xfrm>
              <a:off x="451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49" name="Line 57"/>
            <p:cNvSpPr>
              <a:spLocks noChangeShapeType="1"/>
            </p:cNvSpPr>
            <p:nvPr/>
          </p:nvSpPr>
          <p:spPr bwMode="auto">
            <a:xfrm>
              <a:off x="460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50" name="Line 58"/>
            <p:cNvSpPr>
              <a:spLocks noChangeShapeType="1"/>
            </p:cNvSpPr>
            <p:nvPr/>
          </p:nvSpPr>
          <p:spPr bwMode="auto">
            <a:xfrm>
              <a:off x="470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51" name="Line 59"/>
            <p:cNvSpPr>
              <a:spLocks noChangeShapeType="1"/>
            </p:cNvSpPr>
            <p:nvPr/>
          </p:nvSpPr>
          <p:spPr bwMode="auto">
            <a:xfrm>
              <a:off x="480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52" name="Line 60"/>
            <p:cNvSpPr>
              <a:spLocks noChangeShapeType="1"/>
            </p:cNvSpPr>
            <p:nvPr/>
          </p:nvSpPr>
          <p:spPr bwMode="auto">
            <a:xfrm>
              <a:off x="489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53" name="Text Box 70"/>
          <p:cNvSpPr txBox="1">
            <a:spLocks noChangeArrowheads="1"/>
          </p:cNvSpPr>
          <p:nvPr/>
        </p:nvSpPr>
        <p:spPr bwMode="auto">
          <a:xfrm>
            <a:off x="4194025" y="5429110"/>
            <a:ext cx="6848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a:spcBef>
                <a:spcPct val="0"/>
              </a:spcBef>
              <a:buFontTx/>
              <a:buNone/>
            </a:pPr>
            <a:r>
              <a:rPr kumimoji="0" lang="en-US" sz="1800">
                <a:latin typeface="Arial" panose="020B0604020202020204" pitchFamily="34" charset="0"/>
                <a:cs typeface="Arial" panose="020B0604020202020204" pitchFamily="34" charset="0"/>
              </a:rPr>
              <a:t>DAQ</a:t>
            </a:r>
          </a:p>
        </p:txBody>
      </p:sp>
      <p:sp>
        <p:nvSpPr>
          <p:cNvPr id="54" name="Rectangle 3"/>
          <p:cNvSpPr txBox="1">
            <a:spLocks noChangeArrowheads="1"/>
          </p:cNvSpPr>
          <p:nvPr/>
        </p:nvSpPr>
        <p:spPr>
          <a:xfrm>
            <a:off x="5365750" y="1295400"/>
            <a:ext cx="3549650" cy="4800600"/>
          </a:xfrm>
          <a:prstGeom prst="rect">
            <a:avLst/>
          </a:prstGeom>
        </p:spPr>
        <p:txBody>
          <a:bodyPr/>
          <a:lstStyle>
            <a:lvl1pPr marL="342900" indent="-342900" algn="l" rtl="0" eaLnBrk="0" fontAlgn="base" hangingPunct="0">
              <a:spcBef>
                <a:spcPct val="20000"/>
              </a:spcBef>
              <a:spcAft>
                <a:spcPct val="0"/>
              </a:spcAft>
              <a:buClr>
                <a:srgbClr val="0000FF"/>
              </a:buClr>
              <a:buFont typeface="Arial Unicode MS" pitchFamily="34" charset="-128"/>
              <a:buChar char="❚"/>
              <a:defRPr kumimoji="1" sz="3200" b="1">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0000FF"/>
              </a:buClr>
              <a:buFont typeface="Arial Unicode MS" pitchFamily="34" charset="-128"/>
              <a:buChar char="❙"/>
              <a:defRPr kumimoji="1" sz="2800">
                <a:solidFill>
                  <a:schemeClr val="tx1"/>
                </a:solidFill>
                <a:latin typeface="Arial" panose="020B0604020202020204" pitchFamily="34" charset="0"/>
                <a:cs typeface="Arial" panose="020B0604020202020204" pitchFamily="34" charset="0"/>
              </a:defRPr>
            </a:lvl2pPr>
            <a:lvl3pPr marL="1143000" indent="-228600" algn="l" rtl="0" eaLnBrk="0" fontAlgn="base" hangingPunct="0">
              <a:spcBef>
                <a:spcPct val="20000"/>
              </a:spcBef>
              <a:spcAft>
                <a:spcPct val="0"/>
              </a:spcAft>
              <a:buClr>
                <a:srgbClr val="0000FF"/>
              </a:buClr>
              <a:buFont typeface="Arial Unicode MS" pitchFamily="34" charset="-128"/>
              <a:buChar char="❘"/>
              <a:defRPr kumimoji="1" sz="2400">
                <a:solidFill>
                  <a:schemeClr val="tx1"/>
                </a:solidFill>
                <a:latin typeface="Arial" panose="020B0604020202020204" pitchFamily="34" charset="0"/>
                <a:cs typeface="Arial" panose="020B0604020202020204" pitchFamily="34" charset="0"/>
              </a:defRPr>
            </a:lvl3pPr>
            <a:lvl4pPr marL="1600200" indent="-228600" algn="l" rtl="0" eaLnBrk="0" fontAlgn="base" hangingPunct="0">
              <a:spcBef>
                <a:spcPct val="20000"/>
              </a:spcBef>
              <a:spcAft>
                <a:spcPct val="0"/>
              </a:spcAft>
              <a:buClr>
                <a:srgbClr val="0000FF"/>
              </a:buClr>
              <a:buFont typeface="Arial Unicode MS" pitchFamily="34" charset="-128"/>
              <a:buChar char="〡"/>
              <a:defRPr kumimoji="1" sz="2000">
                <a:solidFill>
                  <a:schemeClr val="tx1"/>
                </a:solidFill>
                <a:latin typeface="Arial" panose="020B0604020202020204" pitchFamily="34" charset="0"/>
                <a:cs typeface="Arial" panose="020B0604020202020204" pitchFamily="34" charset="0"/>
              </a:defRPr>
            </a:lvl4pPr>
            <a:lvl5pPr marL="20574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6pPr>
            <a:lvl7pPr marL="29718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7pPr>
            <a:lvl8pPr marL="34290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8pPr>
            <a:lvl9pPr marL="38862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9pPr>
          </a:lstStyle>
          <a:p>
            <a:endParaRPr lang="en-US" kern="0" dirty="0"/>
          </a:p>
        </p:txBody>
      </p:sp>
      <p:sp>
        <p:nvSpPr>
          <p:cNvPr id="55" name="Rectangle 3"/>
          <p:cNvSpPr txBox="1">
            <a:spLocks noChangeArrowheads="1"/>
          </p:cNvSpPr>
          <p:nvPr/>
        </p:nvSpPr>
        <p:spPr>
          <a:xfrm>
            <a:off x="5078824" y="2353685"/>
            <a:ext cx="4065176" cy="4800600"/>
          </a:xfrm>
          <a:prstGeom prst="rect">
            <a:avLst/>
          </a:prstGeom>
        </p:spPr>
        <p:txBody>
          <a:bodyPr/>
          <a:lstStyle>
            <a:lvl1pPr marL="342900" indent="-342900" algn="l" rtl="0" eaLnBrk="0" fontAlgn="base" hangingPunct="0">
              <a:spcBef>
                <a:spcPct val="20000"/>
              </a:spcBef>
              <a:spcAft>
                <a:spcPct val="0"/>
              </a:spcAft>
              <a:buClr>
                <a:srgbClr val="0000FF"/>
              </a:buClr>
              <a:buFont typeface="Arial Unicode MS" pitchFamily="34" charset="-128"/>
              <a:buChar char="❚"/>
              <a:defRPr kumimoji="1" sz="3200" b="1">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0000FF"/>
              </a:buClr>
              <a:buFont typeface="Arial Unicode MS" pitchFamily="34" charset="-128"/>
              <a:buChar char="❙"/>
              <a:defRPr kumimoji="1" sz="2800">
                <a:solidFill>
                  <a:schemeClr val="tx1"/>
                </a:solidFill>
                <a:latin typeface="Arial" panose="020B0604020202020204" pitchFamily="34" charset="0"/>
                <a:cs typeface="Arial" panose="020B0604020202020204" pitchFamily="34" charset="0"/>
              </a:defRPr>
            </a:lvl2pPr>
            <a:lvl3pPr marL="1143000" indent="-228600" algn="l" rtl="0" eaLnBrk="0" fontAlgn="base" hangingPunct="0">
              <a:spcBef>
                <a:spcPct val="20000"/>
              </a:spcBef>
              <a:spcAft>
                <a:spcPct val="0"/>
              </a:spcAft>
              <a:buClr>
                <a:srgbClr val="0000FF"/>
              </a:buClr>
              <a:buFont typeface="Arial Unicode MS" pitchFamily="34" charset="-128"/>
              <a:buChar char="❘"/>
              <a:defRPr kumimoji="1" sz="2400">
                <a:solidFill>
                  <a:schemeClr val="tx1"/>
                </a:solidFill>
                <a:latin typeface="Arial" panose="020B0604020202020204" pitchFamily="34" charset="0"/>
                <a:cs typeface="Arial" panose="020B0604020202020204" pitchFamily="34" charset="0"/>
              </a:defRPr>
            </a:lvl3pPr>
            <a:lvl4pPr marL="1600200" indent="-228600" algn="l" rtl="0" eaLnBrk="0" fontAlgn="base" hangingPunct="0">
              <a:spcBef>
                <a:spcPct val="20000"/>
              </a:spcBef>
              <a:spcAft>
                <a:spcPct val="0"/>
              </a:spcAft>
              <a:buClr>
                <a:srgbClr val="0000FF"/>
              </a:buClr>
              <a:buFont typeface="Arial Unicode MS" pitchFamily="34" charset="-128"/>
              <a:buChar char="〡"/>
              <a:defRPr kumimoji="1" sz="2000">
                <a:solidFill>
                  <a:schemeClr val="tx1"/>
                </a:solidFill>
                <a:latin typeface="Arial" panose="020B0604020202020204" pitchFamily="34" charset="0"/>
                <a:cs typeface="Arial" panose="020B0604020202020204" pitchFamily="34" charset="0"/>
              </a:defRPr>
            </a:lvl4pPr>
            <a:lvl5pPr marL="20574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6pPr>
            <a:lvl7pPr marL="29718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7pPr>
            <a:lvl8pPr marL="34290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8pPr>
            <a:lvl9pPr marL="38862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9pPr>
          </a:lstStyle>
          <a:p>
            <a:r>
              <a:rPr lang="en-GB" sz="2400" b="0" kern="0" dirty="0"/>
              <a:t>Every Readout Unit has a piece of the collision data</a:t>
            </a:r>
            <a:br>
              <a:rPr lang="en-GB" sz="2400" b="0" kern="0" dirty="0"/>
            </a:br>
            <a:r>
              <a:rPr lang="en-GB" sz="2400" b="0" kern="0" dirty="0"/>
              <a:t>tagged with a unique id</a:t>
            </a:r>
          </a:p>
          <a:p>
            <a:r>
              <a:rPr lang="en-GB" sz="2400" b="0" kern="0" dirty="0"/>
              <a:t>All pieces must be brought together into a single Compute unit</a:t>
            </a:r>
          </a:p>
          <a:p>
            <a:r>
              <a:rPr lang="en-GB" sz="2400" b="0" kern="0" dirty="0"/>
              <a:t>The Compute Unit runs the software filtering (High Level Trigger)</a:t>
            </a:r>
            <a:endParaRPr lang="en-US" sz="2400" b="0" kern="0" dirty="0"/>
          </a:p>
        </p:txBody>
      </p:sp>
      <p:sp>
        <p:nvSpPr>
          <p:cNvPr id="56" name="Text Box 4"/>
          <p:cNvSpPr txBox="1">
            <a:spLocks noChangeArrowheads="1"/>
          </p:cNvSpPr>
          <p:nvPr/>
        </p:nvSpPr>
        <p:spPr bwMode="auto">
          <a:xfrm>
            <a:off x="412631" y="1513684"/>
            <a:ext cx="4466198" cy="369332"/>
          </a:xfrm>
          <a:prstGeom prst="rect">
            <a:avLst/>
          </a:prstGeom>
          <a:solidFill>
            <a:srgbClr val="FFFFCC"/>
          </a:solidFill>
          <a:ln w="19050">
            <a:solidFill>
              <a:schemeClr val="tx1"/>
            </a:solidFill>
            <a:miter lim="800000"/>
            <a:headEnd/>
            <a:tailEnd/>
          </a:ln>
        </p:spPr>
        <p:txBody>
          <a:bodyPr wrap="square">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800" dirty="0">
                <a:latin typeface="Arial" panose="020B0604020202020204" pitchFamily="34" charset="0"/>
                <a:cs typeface="Arial" panose="020B0604020202020204" pitchFamily="34" charset="0"/>
              </a:rPr>
              <a:t>Front-End Electronics</a:t>
            </a:r>
          </a:p>
        </p:txBody>
      </p:sp>
      <p:sp>
        <p:nvSpPr>
          <p:cNvPr id="57" name="Line 18"/>
          <p:cNvSpPr>
            <a:spLocks noChangeShapeType="1"/>
          </p:cNvSpPr>
          <p:nvPr/>
        </p:nvSpPr>
        <p:spPr bwMode="auto">
          <a:xfrm>
            <a:off x="7650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58" name="Line 19"/>
          <p:cNvSpPr>
            <a:spLocks noChangeShapeType="1"/>
          </p:cNvSpPr>
          <p:nvPr/>
        </p:nvSpPr>
        <p:spPr bwMode="auto">
          <a:xfrm>
            <a:off x="10698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59" name="Line 20"/>
          <p:cNvSpPr>
            <a:spLocks noChangeShapeType="1"/>
          </p:cNvSpPr>
          <p:nvPr/>
        </p:nvSpPr>
        <p:spPr bwMode="auto">
          <a:xfrm>
            <a:off x="13746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0" name="Line 21"/>
          <p:cNvSpPr>
            <a:spLocks noChangeShapeType="1"/>
          </p:cNvSpPr>
          <p:nvPr/>
        </p:nvSpPr>
        <p:spPr bwMode="auto">
          <a:xfrm>
            <a:off x="16794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1" name="Line 22"/>
          <p:cNvSpPr>
            <a:spLocks noChangeShapeType="1"/>
          </p:cNvSpPr>
          <p:nvPr/>
        </p:nvSpPr>
        <p:spPr bwMode="auto">
          <a:xfrm>
            <a:off x="19842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2" name="Line 23"/>
          <p:cNvSpPr>
            <a:spLocks noChangeShapeType="1"/>
          </p:cNvSpPr>
          <p:nvPr/>
        </p:nvSpPr>
        <p:spPr bwMode="auto">
          <a:xfrm>
            <a:off x="22890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3" name="Line 24"/>
          <p:cNvSpPr>
            <a:spLocks noChangeShapeType="1"/>
          </p:cNvSpPr>
          <p:nvPr/>
        </p:nvSpPr>
        <p:spPr bwMode="auto">
          <a:xfrm>
            <a:off x="260171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4" name="Line 25"/>
          <p:cNvSpPr>
            <a:spLocks noChangeShapeType="1"/>
          </p:cNvSpPr>
          <p:nvPr/>
        </p:nvSpPr>
        <p:spPr bwMode="auto">
          <a:xfrm>
            <a:off x="28986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5" name="Line 26"/>
          <p:cNvSpPr>
            <a:spLocks noChangeShapeType="1"/>
          </p:cNvSpPr>
          <p:nvPr/>
        </p:nvSpPr>
        <p:spPr bwMode="auto">
          <a:xfrm>
            <a:off x="32034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6" name="Line 27"/>
          <p:cNvSpPr>
            <a:spLocks noChangeShapeType="1"/>
          </p:cNvSpPr>
          <p:nvPr/>
        </p:nvSpPr>
        <p:spPr bwMode="auto">
          <a:xfrm>
            <a:off x="35082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7" name="Line 28"/>
          <p:cNvSpPr>
            <a:spLocks noChangeShapeType="1"/>
          </p:cNvSpPr>
          <p:nvPr/>
        </p:nvSpPr>
        <p:spPr bwMode="auto">
          <a:xfrm>
            <a:off x="38130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8" name="Line 29"/>
          <p:cNvSpPr>
            <a:spLocks noChangeShapeType="1"/>
          </p:cNvSpPr>
          <p:nvPr/>
        </p:nvSpPr>
        <p:spPr bwMode="auto">
          <a:xfrm>
            <a:off x="41178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69" name="Line 30"/>
          <p:cNvSpPr>
            <a:spLocks noChangeShapeType="1"/>
          </p:cNvSpPr>
          <p:nvPr/>
        </p:nvSpPr>
        <p:spPr bwMode="auto">
          <a:xfrm>
            <a:off x="4422625" y="3645799"/>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1519347"/>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Data Acquisition at the LHC</a:t>
            </a:r>
          </a:p>
        </p:txBody>
      </p:sp>
      <p:sp>
        <p:nvSpPr>
          <p:cNvPr id="3" name="Content Placeholder 2"/>
          <p:cNvSpPr>
            <a:spLocks noGrp="1"/>
          </p:cNvSpPr>
          <p:nvPr>
            <p:ph idx="1"/>
          </p:nvPr>
        </p:nvSpPr>
        <p:spPr/>
        <p:txBody>
          <a:bodyPr/>
          <a:lstStyle/>
          <a:p>
            <a:r>
              <a:rPr kumimoji="0" lang="en-US" altLang="en-US" sz="2400" b="0" dirty="0">
                <a:solidFill>
                  <a:srgbClr val="202124"/>
                </a:solidFill>
                <a:latin typeface="inherit"/>
              </a:rPr>
              <a:t>Data Acquisition enables physics analyses to be performed on the data produced by the detector. Definitions:</a:t>
            </a:r>
          </a:p>
          <a:p>
            <a:pPr lvl="1"/>
            <a:r>
              <a:rPr lang="en-US" sz="2000" dirty="0"/>
              <a:t>Trigger System</a:t>
            </a:r>
          </a:p>
          <a:p>
            <a:pPr lvl="2"/>
            <a:r>
              <a:rPr lang="en-US" sz="1600" dirty="0"/>
              <a:t>Selects in Real Time “interesting” events from the bulk of collisions. - Decides if YES or NO the event should be read out of the detector and stored</a:t>
            </a:r>
          </a:p>
          <a:p>
            <a:pPr lvl="1"/>
            <a:r>
              <a:rPr lang="en-US" sz="1800" dirty="0"/>
              <a:t>Data Acquisition System</a:t>
            </a:r>
          </a:p>
          <a:p>
            <a:pPr lvl="2"/>
            <a:r>
              <a:rPr lang="en-US" sz="1600" dirty="0"/>
              <a:t>Gathers the data produced by the detector and stores it (for positive trigger decisions)</a:t>
            </a:r>
          </a:p>
          <a:p>
            <a:pPr lvl="1"/>
            <a:r>
              <a:rPr lang="en-US" sz="1800" dirty="0"/>
              <a:t>Control System</a:t>
            </a:r>
          </a:p>
          <a:p>
            <a:pPr lvl="2"/>
            <a:r>
              <a:rPr lang="en-US" sz="1600" dirty="0"/>
              <a:t>Provides the overall Operation, Configuration and Monitoring</a:t>
            </a:r>
          </a:p>
          <a:p>
            <a:endParaRPr kumimoji="0" lang="en-US" altLang="en-US" b="0" dirty="0">
              <a:solidFill>
                <a:srgbClr val="202124"/>
              </a:solidFill>
              <a:latin typeface="inherit"/>
            </a:endParaRPr>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3</a:t>
            </a:fld>
            <a:endParaRPr lang="en-US" sz="2000" b="1"/>
          </a:p>
        </p:txBody>
      </p:sp>
      <p:grpSp>
        <p:nvGrpSpPr>
          <p:cNvPr id="10" name="Group 9"/>
          <p:cNvGrpSpPr/>
          <p:nvPr/>
        </p:nvGrpSpPr>
        <p:grpSpPr>
          <a:xfrm>
            <a:off x="462665" y="4734770"/>
            <a:ext cx="8353700" cy="1613010"/>
            <a:chOff x="179388" y="4573565"/>
            <a:chExt cx="8713787" cy="1851025"/>
          </a:xfrm>
        </p:grpSpPr>
        <p:pic>
          <p:nvPicPr>
            <p:cNvPr id="5" name="Picture 3"/>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388" y="4606902"/>
              <a:ext cx="2233612" cy="172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6" name="Picture 13"/>
            <p:cNvPicPr>
              <a:picLocks noChangeArrowheads="1"/>
            </p:cNvPicPr>
            <p:nvPr/>
          </p:nvPicPr>
          <p:blipFill>
            <a:blip r:embed="rId3"/>
            <a:srcRect/>
            <a:stretch>
              <a:fillRect/>
            </a:stretch>
          </p:blipFill>
          <p:spPr bwMode="auto">
            <a:xfrm>
              <a:off x="3563938" y="4573565"/>
              <a:ext cx="2160587" cy="1843087"/>
            </a:xfrm>
            <a:prstGeom prst="rect">
              <a:avLst/>
            </a:prstGeom>
            <a:noFill/>
            <a:ln w="12700" cap="flat">
              <a:solidFill>
                <a:schemeClr val="tx1"/>
              </a:solidFill>
              <a:prstDash val="solid"/>
              <a:miter lim="800000"/>
              <a:headEnd/>
              <a:tailEnd/>
            </a:ln>
            <a:effectLst>
              <a:outerShdw blurRad="63500" dist="38099" dir="2700000" algn="ctr" rotWithShape="0">
                <a:srgbClr val="000000">
                  <a:alpha val="75000"/>
                </a:srgbClr>
              </a:outerShdw>
            </a:effectLst>
          </p:spPr>
        </p:pic>
        <p:pic>
          <p:nvPicPr>
            <p:cNvPr id="7" name="Picture 19"/>
            <p:cNvPicPr>
              <a:picLocks noChangeAspect="1" noChangeArrowheads="1"/>
            </p:cNvPicPr>
            <p:nvPr/>
          </p:nvPicPr>
          <p:blipFill>
            <a:blip r:embed="rId4"/>
            <a:srcRect/>
            <a:stretch>
              <a:fillRect/>
            </a:stretch>
          </p:blipFill>
          <p:spPr bwMode="auto">
            <a:xfrm>
              <a:off x="6948488" y="4584677"/>
              <a:ext cx="1944687" cy="1839913"/>
            </a:xfrm>
            <a:prstGeom prst="rect">
              <a:avLst/>
            </a:prstGeom>
            <a:noFill/>
            <a:ln w="12700" cap="flat">
              <a:solidFill>
                <a:schemeClr val="tx1"/>
              </a:solidFill>
              <a:prstDash val="solid"/>
              <a:round/>
              <a:headEnd/>
              <a:tailEnd/>
            </a:ln>
            <a:effectLst>
              <a:outerShdw blurRad="127000" dist="76199" dir="2700000" algn="ctr" rotWithShape="0">
                <a:srgbClr val="000000">
                  <a:alpha val="75000"/>
                </a:srgbClr>
              </a:outerShdw>
            </a:effectLst>
          </p:spPr>
        </p:pic>
        <p:sp>
          <p:nvSpPr>
            <p:cNvPr id="8" name="Line 9"/>
            <p:cNvSpPr>
              <a:spLocks noChangeShapeType="1"/>
            </p:cNvSpPr>
            <p:nvPr/>
          </p:nvSpPr>
          <p:spPr bwMode="auto">
            <a:xfrm>
              <a:off x="2555875" y="5581627"/>
              <a:ext cx="863600" cy="0"/>
            </a:xfrm>
            <a:prstGeom prst="line">
              <a:avLst/>
            </a:prstGeom>
            <a:noFill/>
            <a:ln w="381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en-GB"/>
            </a:p>
          </p:txBody>
        </p:sp>
        <p:sp>
          <p:nvSpPr>
            <p:cNvPr id="9" name="Line 10"/>
            <p:cNvSpPr>
              <a:spLocks noChangeShapeType="1"/>
            </p:cNvSpPr>
            <p:nvPr/>
          </p:nvSpPr>
          <p:spPr bwMode="auto">
            <a:xfrm>
              <a:off x="5867400" y="5581627"/>
              <a:ext cx="863600" cy="0"/>
            </a:xfrm>
            <a:prstGeom prst="line">
              <a:avLst/>
            </a:prstGeom>
            <a:noFill/>
            <a:ln w="381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endParaRPr lang="en-GB"/>
            </a:p>
          </p:txBody>
        </p:sp>
      </p:grpSp>
    </p:spTree>
    <p:extLst>
      <p:ext uri="{BB962C8B-B14F-4D97-AF65-F5344CB8AC3E}">
        <p14:creationId xmlns:p14="http://schemas.microsoft.com/office/powerpoint/2010/main" val="265145935"/>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lide Number Placeholder 2"/>
          <p:cNvSpPr>
            <a:spLocks noGrp="1"/>
          </p:cNvSpPr>
          <p:nvPr>
            <p:ph type="sldNum" sz="quarter" idx="10"/>
          </p:nvPr>
        </p:nvSpPr>
        <p:spPr/>
        <p:txBody>
          <a:bodyPr/>
          <a:lstStyle/>
          <a:p>
            <a:pPr>
              <a:defRPr/>
            </a:pPr>
            <a:fld id="{716C522D-5A9C-4F45-A708-1C8CD47AFF76}" type="slidenum">
              <a:rPr lang="en-US"/>
              <a:pPr>
                <a:defRPr/>
              </a:pPr>
              <a:t>30</a:t>
            </a:fld>
            <a:endParaRPr lang="en-US" sz="2000" b="1"/>
          </a:p>
        </p:txBody>
      </p:sp>
      <p:sp>
        <p:nvSpPr>
          <p:cNvPr id="33795" name="Rectangle 2"/>
          <p:cNvSpPr>
            <a:spLocks noGrp="1" noChangeArrowheads="1"/>
          </p:cNvSpPr>
          <p:nvPr>
            <p:ph type="title"/>
          </p:nvPr>
        </p:nvSpPr>
        <p:spPr>
          <a:noFill/>
        </p:spPr>
        <p:txBody>
          <a:bodyPr lIns="92075" tIns="46038" rIns="92075" bIns="46038"/>
          <a:lstStyle/>
          <a:p>
            <a:r>
              <a:rPr lang="en-US" sz="4000"/>
              <a:t>Event Building to a CPU farm</a:t>
            </a:r>
            <a:endParaRPr lang="en-US"/>
          </a:p>
        </p:txBody>
      </p:sp>
      <p:sp>
        <p:nvSpPr>
          <p:cNvPr id="33796" name="Rectangle 3"/>
          <p:cNvSpPr>
            <a:spLocks noChangeArrowheads="1"/>
          </p:cNvSpPr>
          <p:nvPr/>
        </p:nvSpPr>
        <p:spPr bwMode="auto">
          <a:xfrm>
            <a:off x="4173538" y="3749675"/>
            <a:ext cx="390525" cy="782638"/>
          </a:xfrm>
          <a:prstGeom prst="rect">
            <a:avLst/>
          </a:prstGeom>
          <a:solidFill>
            <a:schemeClr val="accent1"/>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797" name="Rectangle 4"/>
          <p:cNvSpPr>
            <a:spLocks noChangeArrowheads="1"/>
          </p:cNvSpPr>
          <p:nvPr/>
        </p:nvSpPr>
        <p:spPr bwMode="auto">
          <a:xfrm>
            <a:off x="4376738" y="2484438"/>
            <a:ext cx="390525" cy="42862"/>
          </a:xfrm>
          <a:prstGeom prst="rect">
            <a:avLst/>
          </a:prstGeom>
          <a:solidFill>
            <a:schemeClr val="accent1"/>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798" name="Rectangle 5"/>
          <p:cNvSpPr>
            <a:spLocks noChangeArrowheads="1"/>
          </p:cNvSpPr>
          <p:nvPr/>
        </p:nvSpPr>
        <p:spPr bwMode="auto">
          <a:xfrm>
            <a:off x="4884738" y="2378075"/>
            <a:ext cx="390525" cy="149225"/>
          </a:xfrm>
          <a:prstGeom prst="rect">
            <a:avLst/>
          </a:prstGeom>
          <a:solidFill>
            <a:schemeClr val="accent1"/>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799" name="Rectangle 6"/>
          <p:cNvSpPr>
            <a:spLocks noChangeArrowheads="1"/>
          </p:cNvSpPr>
          <p:nvPr/>
        </p:nvSpPr>
        <p:spPr bwMode="auto">
          <a:xfrm>
            <a:off x="5392738" y="2325688"/>
            <a:ext cx="390525" cy="201612"/>
          </a:xfrm>
          <a:prstGeom prst="rect">
            <a:avLst/>
          </a:prstGeom>
          <a:solidFill>
            <a:schemeClr val="accent1"/>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00" name="Rectangle 7"/>
          <p:cNvSpPr>
            <a:spLocks noChangeArrowheads="1"/>
          </p:cNvSpPr>
          <p:nvPr/>
        </p:nvSpPr>
        <p:spPr bwMode="auto">
          <a:xfrm>
            <a:off x="5900738" y="2430463"/>
            <a:ext cx="390525" cy="96837"/>
          </a:xfrm>
          <a:prstGeom prst="rect">
            <a:avLst/>
          </a:prstGeom>
          <a:solidFill>
            <a:schemeClr val="accent1"/>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01" name="Rectangle 8"/>
          <p:cNvSpPr>
            <a:spLocks noChangeArrowheads="1"/>
          </p:cNvSpPr>
          <p:nvPr/>
        </p:nvSpPr>
        <p:spPr bwMode="auto">
          <a:xfrm>
            <a:off x="6408738" y="2378075"/>
            <a:ext cx="390525" cy="149225"/>
          </a:xfrm>
          <a:prstGeom prst="rect">
            <a:avLst/>
          </a:prstGeom>
          <a:solidFill>
            <a:schemeClr val="accent1"/>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02" name="Rectangle 9"/>
          <p:cNvSpPr>
            <a:spLocks noChangeArrowheads="1"/>
          </p:cNvSpPr>
          <p:nvPr/>
        </p:nvSpPr>
        <p:spPr bwMode="auto">
          <a:xfrm>
            <a:off x="3868738" y="2273300"/>
            <a:ext cx="390525" cy="96838"/>
          </a:xfrm>
          <a:prstGeom prst="rect">
            <a:avLst/>
          </a:prstGeom>
          <a:solidFill>
            <a:schemeClr val="accent2"/>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03" name="Rectangle 10"/>
          <p:cNvSpPr>
            <a:spLocks noChangeArrowheads="1"/>
          </p:cNvSpPr>
          <p:nvPr/>
        </p:nvSpPr>
        <p:spPr bwMode="auto">
          <a:xfrm>
            <a:off x="4376738" y="2219325"/>
            <a:ext cx="390525" cy="255588"/>
          </a:xfrm>
          <a:prstGeom prst="rect">
            <a:avLst/>
          </a:prstGeom>
          <a:solidFill>
            <a:schemeClr val="accent2"/>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04" name="Rectangle 11"/>
          <p:cNvSpPr>
            <a:spLocks noChangeArrowheads="1"/>
          </p:cNvSpPr>
          <p:nvPr/>
        </p:nvSpPr>
        <p:spPr bwMode="auto">
          <a:xfrm>
            <a:off x="4884738" y="2273300"/>
            <a:ext cx="390525" cy="96838"/>
          </a:xfrm>
          <a:prstGeom prst="rect">
            <a:avLst/>
          </a:prstGeom>
          <a:solidFill>
            <a:schemeClr val="accent2"/>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05" name="Rectangle 12"/>
          <p:cNvSpPr>
            <a:spLocks noChangeArrowheads="1"/>
          </p:cNvSpPr>
          <p:nvPr/>
        </p:nvSpPr>
        <p:spPr bwMode="auto">
          <a:xfrm>
            <a:off x="5392738" y="2114550"/>
            <a:ext cx="390525" cy="201613"/>
          </a:xfrm>
          <a:prstGeom prst="rect">
            <a:avLst/>
          </a:prstGeom>
          <a:solidFill>
            <a:schemeClr val="accent2"/>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06" name="Rectangle 13"/>
          <p:cNvSpPr>
            <a:spLocks noChangeArrowheads="1"/>
          </p:cNvSpPr>
          <p:nvPr/>
        </p:nvSpPr>
        <p:spPr bwMode="auto">
          <a:xfrm>
            <a:off x="5900738" y="2378075"/>
            <a:ext cx="390525" cy="44450"/>
          </a:xfrm>
          <a:prstGeom prst="rect">
            <a:avLst/>
          </a:prstGeom>
          <a:solidFill>
            <a:schemeClr val="accent2"/>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07" name="Rectangle 14"/>
          <p:cNvSpPr>
            <a:spLocks noChangeArrowheads="1"/>
          </p:cNvSpPr>
          <p:nvPr/>
        </p:nvSpPr>
        <p:spPr bwMode="auto">
          <a:xfrm>
            <a:off x="6408738" y="2273300"/>
            <a:ext cx="390525" cy="96838"/>
          </a:xfrm>
          <a:prstGeom prst="rect">
            <a:avLst/>
          </a:prstGeom>
          <a:solidFill>
            <a:schemeClr val="accent2"/>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08" name="Rectangle 15"/>
          <p:cNvSpPr>
            <a:spLocks noChangeArrowheads="1"/>
          </p:cNvSpPr>
          <p:nvPr/>
        </p:nvSpPr>
        <p:spPr bwMode="auto">
          <a:xfrm>
            <a:off x="3868738" y="2166938"/>
            <a:ext cx="390525" cy="96837"/>
          </a:xfrm>
          <a:prstGeom prst="rect">
            <a:avLst/>
          </a:prstGeom>
          <a:solidFill>
            <a:srgbClr val="5F5F5F"/>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09" name="Rectangle 16"/>
          <p:cNvSpPr>
            <a:spLocks noChangeArrowheads="1"/>
          </p:cNvSpPr>
          <p:nvPr/>
        </p:nvSpPr>
        <p:spPr bwMode="auto">
          <a:xfrm>
            <a:off x="4376738" y="2062163"/>
            <a:ext cx="390525" cy="149225"/>
          </a:xfrm>
          <a:prstGeom prst="rect">
            <a:avLst/>
          </a:prstGeom>
          <a:solidFill>
            <a:srgbClr val="5F5F5F"/>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10" name="Rectangle 17"/>
          <p:cNvSpPr>
            <a:spLocks noChangeArrowheads="1"/>
          </p:cNvSpPr>
          <p:nvPr/>
        </p:nvSpPr>
        <p:spPr bwMode="auto">
          <a:xfrm>
            <a:off x="4884738" y="2114550"/>
            <a:ext cx="390525" cy="149225"/>
          </a:xfrm>
          <a:prstGeom prst="rect">
            <a:avLst/>
          </a:prstGeom>
          <a:solidFill>
            <a:srgbClr val="5F5F5F"/>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11" name="Rectangle 18"/>
          <p:cNvSpPr>
            <a:spLocks noChangeArrowheads="1"/>
          </p:cNvSpPr>
          <p:nvPr/>
        </p:nvSpPr>
        <p:spPr bwMode="auto">
          <a:xfrm>
            <a:off x="5392738" y="2062163"/>
            <a:ext cx="390525" cy="42862"/>
          </a:xfrm>
          <a:prstGeom prst="rect">
            <a:avLst/>
          </a:prstGeom>
          <a:solidFill>
            <a:srgbClr val="5F5F5F"/>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12" name="Rectangle 19"/>
          <p:cNvSpPr>
            <a:spLocks noChangeArrowheads="1"/>
          </p:cNvSpPr>
          <p:nvPr/>
        </p:nvSpPr>
        <p:spPr bwMode="auto">
          <a:xfrm>
            <a:off x="5900738" y="2219325"/>
            <a:ext cx="390525" cy="150813"/>
          </a:xfrm>
          <a:prstGeom prst="rect">
            <a:avLst/>
          </a:prstGeom>
          <a:solidFill>
            <a:srgbClr val="5F5F5F"/>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13" name="Rectangle 20"/>
          <p:cNvSpPr>
            <a:spLocks noChangeArrowheads="1"/>
          </p:cNvSpPr>
          <p:nvPr/>
        </p:nvSpPr>
        <p:spPr bwMode="auto">
          <a:xfrm>
            <a:off x="6408738" y="2166938"/>
            <a:ext cx="390525" cy="96837"/>
          </a:xfrm>
          <a:prstGeom prst="rect">
            <a:avLst/>
          </a:prstGeom>
          <a:solidFill>
            <a:srgbClr val="5F5F5F"/>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14" name="Rectangle 21"/>
          <p:cNvSpPr>
            <a:spLocks noChangeArrowheads="1"/>
          </p:cNvSpPr>
          <p:nvPr/>
        </p:nvSpPr>
        <p:spPr bwMode="auto">
          <a:xfrm>
            <a:off x="3868738" y="2009775"/>
            <a:ext cx="390525" cy="149225"/>
          </a:xfrm>
          <a:prstGeom prst="rect">
            <a:avLst/>
          </a:prstGeom>
          <a:solidFill>
            <a:srgbClr val="FFCC99"/>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15" name="Rectangle 22"/>
          <p:cNvSpPr>
            <a:spLocks noChangeArrowheads="1"/>
          </p:cNvSpPr>
          <p:nvPr/>
        </p:nvSpPr>
        <p:spPr bwMode="auto">
          <a:xfrm>
            <a:off x="4376738" y="1903413"/>
            <a:ext cx="390525" cy="149225"/>
          </a:xfrm>
          <a:prstGeom prst="rect">
            <a:avLst/>
          </a:prstGeom>
          <a:solidFill>
            <a:srgbClr val="FFCC99"/>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16" name="Rectangle 23"/>
          <p:cNvSpPr>
            <a:spLocks noChangeArrowheads="1"/>
          </p:cNvSpPr>
          <p:nvPr/>
        </p:nvSpPr>
        <p:spPr bwMode="auto">
          <a:xfrm>
            <a:off x="4884738" y="2009775"/>
            <a:ext cx="390525" cy="95250"/>
          </a:xfrm>
          <a:prstGeom prst="rect">
            <a:avLst/>
          </a:prstGeom>
          <a:solidFill>
            <a:srgbClr val="FFCC99"/>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17" name="Rectangle 24"/>
          <p:cNvSpPr>
            <a:spLocks noChangeArrowheads="1"/>
          </p:cNvSpPr>
          <p:nvPr/>
        </p:nvSpPr>
        <p:spPr bwMode="auto">
          <a:xfrm>
            <a:off x="5392738" y="1955800"/>
            <a:ext cx="390525" cy="96838"/>
          </a:xfrm>
          <a:prstGeom prst="rect">
            <a:avLst/>
          </a:prstGeom>
          <a:solidFill>
            <a:srgbClr val="FFCC99"/>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18" name="Rectangle 25"/>
          <p:cNvSpPr>
            <a:spLocks noChangeArrowheads="1"/>
          </p:cNvSpPr>
          <p:nvPr/>
        </p:nvSpPr>
        <p:spPr bwMode="auto">
          <a:xfrm>
            <a:off x="5900738" y="2062163"/>
            <a:ext cx="390525" cy="149225"/>
          </a:xfrm>
          <a:prstGeom prst="rect">
            <a:avLst/>
          </a:prstGeom>
          <a:solidFill>
            <a:srgbClr val="FFCC99"/>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19" name="Rectangle 26"/>
          <p:cNvSpPr>
            <a:spLocks noChangeArrowheads="1"/>
          </p:cNvSpPr>
          <p:nvPr/>
        </p:nvSpPr>
        <p:spPr bwMode="auto">
          <a:xfrm>
            <a:off x="6408738" y="2009775"/>
            <a:ext cx="390525" cy="149225"/>
          </a:xfrm>
          <a:prstGeom prst="rect">
            <a:avLst/>
          </a:prstGeom>
          <a:solidFill>
            <a:srgbClr val="FFCC99"/>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20" name="AutoShape 27"/>
          <p:cNvSpPr>
            <a:spLocks noChangeArrowheads="1"/>
          </p:cNvSpPr>
          <p:nvPr/>
        </p:nvSpPr>
        <p:spPr bwMode="auto">
          <a:xfrm>
            <a:off x="3776663" y="2646363"/>
            <a:ext cx="3216275" cy="720725"/>
          </a:xfrm>
          <a:prstGeom prst="roundRect">
            <a:avLst>
              <a:gd name="adj" fmla="val 12495"/>
            </a:avLst>
          </a:prstGeom>
          <a:solidFill>
            <a:srgbClr val="C6C6C6"/>
          </a:solidFill>
          <a:ln w="25400">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21" name="Line 28"/>
          <p:cNvSpPr>
            <a:spLocks noChangeShapeType="1"/>
          </p:cNvSpPr>
          <p:nvPr/>
        </p:nvSpPr>
        <p:spPr bwMode="auto">
          <a:xfrm>
            <a:off x="4064000" y="2532063"/>
            <a:ext cx="0" cy="10636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22" name="Oval 29"/>
          <p:cNvSpPr>
            <a:spLocks noChangeArrowheads="1"/>
          </p:cNvSpPr>
          <p:nvPr/>
        </p:nvSpPr>
        <p:spPr bwMode="auto">
          <a:xfrm>
            <a:off x="3979863" y="1538288"/>
            <a:ext cx="168275" cy="87312"/>
          </a:xfrm>
          <a:prstGeom prst="ellipse">
            <a:avLst/>
          </a:prstGeom>
          <a:solidFill>
            <a:srgbClr val="5F5F5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23" name="Line 30"/>
          <p:cNvSpPr>
            <a:spLocks noChangeShapeType="1"/>
          </p:cNvSpPr>
          <p:nvPr/>
        </p:nvSpPr>
        <p:spPr bwMode="auto">
          <a:xfrm>
            <a:off x="4064000" y="1633538"/>
            <a:ext cx="0" cy="1079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24" name="Line 31"/>
          <p:cNvSpPr>
            <a:spLocks noChangeShapeType="1"/>
          </p:cNvSpPr>
          <p:nvPr/>
        </p:nvSpPr>
        <p:spPr bwMode="auto">
          <a:xfrm>
            <a:off x="4572000" y="2532063"/>
            <a:ext cx="0" cy="10636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25" name="Oval 32"/>
          <p:cNvSpPr>
            <a:spLocks noChangeArrowheads="1"/>
          </p:cNvSpPr>
          <p:nvPr/>
        </p:nvSpPr>
        <p:spPr bwMode="auto">
          <a:xfrm>
            <a:off x="4487863" y="1538288"/>
            <a:ext cx="168275" cy="87312"/>
          </a:xfrm>
          <a:prstGeom prst="ellipse">
            <a:avLst/>
          </a:prstGeom>
          <a:solidFill>
            <a:srgbClr val="5F5F5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26" name="Line 33"/>
          <p:cNvSpPr>
            <a:spLocks noChangeShapeType="1"/>
          </p:cNvSpPr>
          <p:nvPr/>
        </p:nvSpPr>
        <p:spPr bwMode="auto">
          <a:xfrm>
            <a:off x="4572000" y="1633538"/>
            <a:ext cx="0" cy="1079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27" name="Line 34"/>
          <p:cNvSpPr>
            <a:spLocks noChangeShapeType="1"/>
          </p:cNvSpPr>
          <p:nvPr/>
        </p:nvSpPr>
        <p:spPr bwMode="auto">
          <a:xfrm>
            <a:off x="5080000" y="2532063"/>
            <a:ext cx="0" cy="10636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28" name="Oval 35"/>
          <p:cNvSpPr>
            <a:spLocks noChangeArrowheads="1"/>
          </p:cNvSpPr>
          <p:nvPr/>
        </p:nvSpPr>
        <p:spPr bwMode="auto">
          <a:xfrm>
            <a:off x="4995863" y="1538288"/>
            <a:ext cx="168275" cy="87312"/>
          </a:xfrm>
          <a:prstGeom prst="ellipse">
            <a:avLst/>
          </a:prstGeom>
          <a:solidFill>
            <a:srgbClr val="5F5F5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29" name="Line 36"/>
          <p:cNvSpPr>
            <a:spLocks noChangeShapeType="1"/>
          </p:cNvSpPr>
          <p:nvPr/>
        </p:nvSpPr>
        <p:spPr bwMode="auto">
          <a:xfrm>
            <a:off x="5080000" y="1633538"/>
            <a:ext cx="0" cy="1079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30" name="Line 37"/>
          <p:cNvSpPr>
            <a:spLocks noChangeShapeType="1"/>
          </p:cNvSpPr>
          <p:nvPr/>
        </p:nvSpPr>
        <p:spPr bwMode="auto">
          <a:xfrm>
            <a:off x="5588000" y="2532063"/>
            <a:ext cx="0" cy="10636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31" name="Oval 38"/>
          <p:cNvSpPr>
            <a:spLocks noChangeArrowheads="1"/>
          </p:cNvSpPr>
          <p:nvPr/>
        </p:nvSpPr>
        <p:spPr bwMode="auto">
          <a:xfrm>
            <a:off x="5503863" y="1538288"/>
            <a:ext cx="168275" cy="87312"/>
          </a:xfrm>
          <a:prstGeom prst="ellipse">
            <a:avLst/>
          </a:prstGeom>
          <a:solidFill>
            <a:srgbClr val="5F5F5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32" name="Line 39"/>
          <p:cNvSpPr>
            <a:spLocks noChangeShapeType="1"/>
          </p:cNvSpPr>
          <p:nvPr/>
        </p:nvSpPr>
        <p:spPr bwMode="auto">
          <a:xfrm>
            <a:off x="5588000" y="1633538"/>
            <a:ext cx="0" cy="1079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33" name="Line 40"/>
          <p:cNvSpPr>
            <a:spLocks noChangeShapeType="1"/>
          </p:cNvSpPr>
          <p:nvPr/>
        </p:nvSpPr>
        <p:spPr bwMode="auto">
          <a:xfrm>
            <a:off x="6096000" y="2532063"/>
            <a:ext cx="0" cy="10636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34" name="Oval 41"/>
          <p:cNvSpPr>
            <a:spLocks noChangeArrowheads="1"/>
          </p:cNvSpPr>
          <p:nvPr/>
        </p:nvSpPr>
        <p:spPr bwMode="auto">
          <a:xfrm>
            <a:off x="6011863" y="1538288"/>
            <a:ext cx="168275" cy="87312"/>
          </a:xfrm>
          <a:prstGeom prst="ellipse">
            <a:avLst/>
          </a:prstGeom>
          <a:solidFill>
            <a:srgbClr val="5F5F5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35" name="Line 42"/>
          <p:cNvSpPr>
            <a:spLocks noChangeShapeType="1"/>
          </p:cNvSpPr>
          <p:nvPr/>
        </p:nvSpPr>
        <p:spPr bwMode="auto">
          <a:xfrm>
            <a:off x="6096000" y="1633538"/>
            <a:ext cx="0" cy="1079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36" name="Line 43"/>
          <p:cNvSpPr>
            <a:spLocks noChangeShapeType="1"/>
          </p:cNvSpPr>
          <p:nvPr/>
        </p:nvSpPr>
        <p:spPr bwMode="auto">
          <a:xfrm>
            <a:off x="6604000" y="2532063"/>
            <a:ext cx="0" cy="10636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37" name="Oval 44"/>
          <p:cNvSpPr>
            <a:spLocks noChangeArrowheads="1"/>
          </p:cNvSpPr>
          <p:nvPr/>
        </p:nvSpPr>
        <p:spPr bwMode="auto">
          <a:xfrm>
            <a:off x="6519863" y="1538288"/>
            <a:ext cx="168275" cy="87312"/>
          </a:xfrm>
          <a:prstGeom prst="ellipse">
            <a:avLst/>
          </a:prstGeom>
          <a:solidFill>
            <a:srgbClr val="5F5F5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38" name="Line 45"/>
          <p:cNvSpPr>
            <a:spLocks noChangeShapeType="1"/>
          </p:cNvSpPr>
          <p:nvPr/>
        </p:nvSpPr>
        <p:spPr bwMode="auto">
          <a:xfrm>
            <a:off x="6604000" y="1633538"/>
            <a:ext cx="0" cy="1079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39" name="Rectangle 46"/>
          <p:cNvSpPr>
            <a:spLocks noChangeArrowheads="1"/>
          </p:cNvSpPr>
          <p:nvPr/>
        </p:nvSpPr>
        <p:spPr bwMode="auto">
          <a:xfrm>
            <a:off x="914400" y="1422400"/>
            <a:ext cx="1695977"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Data sources</a:t>
            </a:r>
          </a:p>
        </p:txBody>
      </p:sp>
      <p:sp>
        <p:nvSpPr>
          <p:cNvPr id="33840" name="Rectangle 47"/>
          <p:cNvSpPr>
            <a:spLocks noChangeArrowheads="1"/>
          </p:cNvSpPr>
          <p:nvPr/>
        </p:nvSpPr>
        <p:spPr bwMode="auto">
          <a:xfrm>
            <a:off x="914400" y="2003425"/>
            <a:ext cx="2136803"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Event Fragments</a:t>
            </a:r>
          </a:p>
        </p:txBody>
      </p:sp>
      <p:sp>
        <p:nvSpPr>
          <p:cNvPr id="33841" name="Rectangle 48"/>
          <p:cNvSpPr>
            <a:spLocks noChangeArrowheads="1"/>
          </p:cNvSpPr>
          <p:nvPr/>
        </p:nvSpPr>
        <p:spPr bwMode="auto">
          <a:xfrm>
            <a:off x="4386263" y="1749425"/>
            <a:ext cx="371475" cy="774700"/>
          </a:xfrm>
          <a:prstGeom prst="rect">
            <a:avLst/>
          </a:prstGeom>
          <a:noFill/>
          <a:ln w="25399">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Arial" panose="020B0604020202020204" pitchFamily="34" charset="0"/>
              <a:cs typeface="Arial" panose="020B0604020202020204" pitchFamily="34" charset="0"/>
            </a:endParaRPr>
          </a:p>
        </p:txBody>
      </p:sp>
      <p:sp>
        <p:nvSpPr>
          <p:cNvPr id="33842" name="Rectangle 49"/>
          <p:cNvSpPr>
            <a:spLocks noChangeArrowheads="1"/>
          </p:cNvSpPr>
          <p:nvPr/>
        </p:nvSpPr>
        <p:spPr bwMode="auto">
          <a:xfrm>
            <a:off x="4894263" y="1749425"/>
            <a:ext cx="371475" cy="774700"/>
          </a:xfrm>
          <a:prstGeom prst="rect">
            <a:avLst/>
          </a:prstGeom>
          <a:noFill/>
          <a:ln w="25399">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Arial" panose="020B0604020202020204" pitchFamily="34" charset="0"/>
              <a:cs typeface="Arial" panose="020B0604020202020204" pitchFamily="34" charset="0"/>
            </a:endParaRPr>
          </a:p>
        </p:txBody>
      </p:sp>
      <p:sp>
        <p:nvSpPr>
          <p:cNvPr id="33843" name="Rectangle 50"/>
          <p:cNvSpPr>
            <a:spLocks noChangeArrowheads="1"/>
          </p:cNvSpPr>
          <p:nvPr/>
        </p:nvSpPr>
        <p:spPr bwMode="auto">
          <a:xfrm>
            <a:off x="5402263" y="1749425"/>
            <a:ext cx="371475" cy="774700"/>
          </a:xfrm>
          <a:prstGeom prst="rect">
            <a:avLst/>
          </a:prstGeom>
          <a:noFill/>
          <a:ln w="25399">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Arial" panose="020B0604020202020204" pitchFamily="34" charset="0"/>
              <a:cs typeface="Arial" panose="020B0604020202020204" pitchFamily="34" charset="0"/>
            </a:endParaRPr>
          </a:p>
        </p:txBody>
      </p:sp>
      <p:sp>
        <p:nvSpPr>
          <p:cNvPr id="33844" name="Rectangle 51"/>
          <p:cNvSpPr>
            <a:spLocks noChangeArrowheads="1"/>
          </p:cNvSpPr>
          <p:nvPr/>
        </p:nvSpPr>
        <p:spPr bwMode="auto">
          <a:xfrm>
            <a:off x="5910263" y="1749425"/>
            <a:ext cx="371475" cy="774700"/>
          </a:xfrm>
          <a:prstGeom prst="rect">
            <a:avLst/>
          </a:prstGeom>
          <a:noFill/>
          <a:ln w="25399">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Arial" panose="020B0604020202020204" pitchFamily="34" charset="0"/>
              <a:cs typeface="Arial" panose="020B0604020202020204" pitchFamily="34" charset="0"/>
            </a:endParaRPr>
          </a:p>
        </p:txBody>
      </p:sp>
      <p:sp>
        <p:nvSpPr>
          <p:cNvPr id="33845" name="Rectangle 52"/>
          <p:cNvSpPr>
            <a:spLocks noChangeArrowheads="1"/>
          </p:cNvSpPr>
          <p:nvPr/>
        </p:nvSpPr>
        <p:spPr bwMode="auto">
          <a:xfrm>
            <a:off x="6418263" y="1749425"/>
            <a:ext cx="371475" cy="774700"/>
          </a:xfrm>
          <a:prstGeom prst="rect">
            <a:avLst/>
          </a:prstGeom>
          <a:noFill/>
          <a:ln w="25399">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Arial" panose="020B0604020202020204" pitchFamily="34" charset="0"/>
              <a:cs typeface="Arial" panose="020B0604020202020204" pitchFamily="34" charset="0"/>
            </a:endParaRPr>
          </a:p>
        </p:txBody>
      </p:sp>
      <p:sp>
        <p:nvSpPr>
          <p:cNvPr id="33846" name="Rectangle 53"/>
          <p:cNvSpPr>
            <a:spLocks noChangeArrowheads="1"/>
          </p:cNvSpPr>
          <p:nvPr/>
        </p:nvSpPr>
        <p:spPr bwMode="auto">
          <a:xfrm>
            <a:off x="3868738" y="2378075"/>
            <a:ext cx="390525" cy="149225"/>
          </a:xfrm>
          <a:prstGeom prst="rect">
            <a:avLst/>
          </a:prstGeom>
          <a:solidFill>
            <a:schemeClr val="accent1"/>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47" name="Rectangle 54"/>
          <p:cNvSpPr>
            <a:spLocks noChangeArrowheads="1"/>
          </p:cNvSpPr>
          <p:nvPr/>
        </p:nvSpPr>
        <p:spPr bwMode="auto">
          <a:xfrm>
            <a:off x="3878263" y="1749425"/>
            <a:ext cx="371475" cy="774700"/>
          </a:xfrm>
          <a:prstGeom prst="rect">
            <a:avLst/>
          </a:prstGeom>
          <a:noFill/>
          <a:ln w="25399">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Arial" panose="020B0604020202020204" pitchFamily="34" charset="0"/>
              <a:cs typeface="Arial" panose="020B0604020202020204" pitchFamily="34" charset="0"/>
            </a:endParaRPr>
          </a:p>
        </p:txBody>
      </p:sp>
      <p:sp>
        <p:nvSpPr>
          <p:cNvPr id="33848" name="Rectangle 55"/>
          <p:cNvSpPr>
            <a:spLocks noChangeArrowheads="1"/>
          </p:cNvSpPr>
          <p:nvPr/>
        </p:nvSpPr>
        <p:spPr bwMode="auto">
          <a:xfrm>
            <a:off x="4884738" y="3590925"/>
            <a:ext cx="390525" cy="941388"/>
          </a:xfrm>
          <a:prstGeom prst="rect">
            <a:avLst/>
          </a:prstGeom>
          <a:solidFill>
            <a:schemeClr val="accent2"/>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49" name="Rectangle 56"/>
          <p:cNvSpPr>
            <a:spLocks noChangeArrowheads="1"/>
          </p:cNvSpPr>
          <p:nvPr/>
        </p:nvSpPr>
        <p:spPr bwMode="auto">
          <a:xfrm>
            <a:off x="5595938" y="3802063"/>
            <a:ext cx="390525" cy="730250"/>
          </a:xfrm>
          <a:prstGeom prst="rect">
            <a:avLst/>
          </a:prstGeom>
          <a:solidFill>
            <a:srgbClr val="5F5F5F"/>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50" name="Rectangle 57"/>
          <p:cNvSpPr>
            <a:spLocks noChangeArrowheads="1"/>
          </p:cNvSpPr>
          <p:nvPr/>
        </p:nvSpPr>
        <p:spPr bwMode="auto">
          <a:xfrm>
            <a:off x="6307138" y="3697288"/>
            <a:ext cx="390525" cy="835025"/>
          </a:xfrm>
          <a:prstGeom prst="rect">
            <a:avLst/>
          </a:prstGeom>
          <a:solidFill>
            <a:srgbClr val="FFCC99"/>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51" name="Rectangle 58"/>
          <p:cNvSpPr>
            <a:spLocks noChangeArrowheads="1"/>
          </p:cNvSpPr>
          <p:nvPr/>
        </p:nvSpPr>
        <p:spPr bwMode="auto">
          <a:xfrm>
            <a:off x="4183063" y="3490913"/>
            <a:ext cx="371475" cy="1036637"/>
          </a:xfrm>
          <a:prstGeom prst="rect">
            <a:avLst/>
          </a:prstGeom>
          <a:noFill/>
          <a:ln w="25399">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Arial" panose="020B0604020202020204" pitchFamily="34" charset="0"/>
              <a:cs typeface="Arial" panose="020B0604020202020204" pitchFamily="34" charset="0"/>
            </a:endParaRPr>
          </a:p>
        </p:txBody>
      </p:sp>
      <p:sp>
        <p:nvSpPr>
          <p:cNvPr id="33852" name="Line 59"/>
          <p:cNvSpPr>
            <a:spLocks noChangeShapeType="1"/>
          </p:cNvSpPr>
          <p:nvPr/>
        </p:nvSpPr>
        <p:spPr bwMode="auto">
          <a:xfrm>
            <a:off x="4368800" y="3376613"/>
            <a:ext cx="0" cy="1047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nvGrpSpPr>
          <p:cNvPr id="33853" name="Group 60"/>
          <p:cNvGrpSpPr>
            <a:grpSpLocks/>
          </p:cNvGrpSpPr>
          <p:nvPr/>
        </p:nvGrpSpPr>
        <p:grpSpPr bwMode="auto">
          <a:xfrm>
            <a:off x="4776788" y="5443538"/>
            <a:ext cx="1231900" cy="404812"/>
            <a:chOff x="2257" y="4953"/>
            <a:chExt cx="582" cy="368"/>
          </a:xfrm>
        </p:grpSpPr>
        <p:sp>
          <p:nvSpPr>
            <p:cNvPr id="33878" name="Oval 61"/>
            <p:cNvSpPr>
              <a:spLocks noChangeArrowheads="1"/>
            </p:cNvSpPr>
            <p:nvPr/>
          </p:nvSpPr>
          <p:spPr bwMode="auto">
            <a:xfrm>
              <a:off x="2265" y="5148"/>
              <a:ext cx="566" cy="173"/>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79" name="Rectangle 62"/>
            <p:cNvSpPr>
              <a:spLocks noChangeArrowheads="1"/>
            </p:cNvSpPr>
            <p:nvPr/>
          </p:nvSpPr>
          <p:spPr bwMode="auto">
            <a:xfrm>
              <a:off x="2257" y="5044"/>
              <a:ext cx="582" cy="195"/>
            </a:xfrm>
            <a:prstGeom prst="rect">
              <a:avLst/>
            </a:prstGeom>
            <a:solidFill>
              <a:srgbClr val="99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anose="020B0604020202020204" pitchFamily="34" charset="0"/>
                <a:cs typeface="Arial" panose="020B0604020202020204" pitchFamily="34" charset="0"/>
              </a:endParaRPr>
            </a:p>
          </p:txBody>
        </p:sp>
        <p:sp>
          <p:nvSpPr>
            <p:cNvPr id="33880" name="Oval 63"/>
            <p:cNvSpPr>
              <a:spLocks noChangeArrowheads="1"/>
            </p:cNvSpPr>
            <p:nvPr/>
          </p:nvSpPr>
          <p:spPr bwMode="auto">
            <a:xfrm>
              <a:off x="2264" y="4953"/>
              <a:ext cx="566" cy="173"/>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81" name="Line 64"/>
            <p:cNvSpPr>
              <a:spLocks noChangeShapeType="1"/>
            </p:cNvSpPr>
            <p:nvPr/>
          </p:nvSpPr>
          <p:spPr bwMode="auto">
            <a:xfrm>
              <a:off x="2264" y="5042"/>
              <a:ext cx="0" cy="19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82" name="Line 65"/>
            <p:cNvSpPr>
              <a:spLocks noChangeShapeType="1"/>
            </p:cNvSpPr>
            <p:nvPr/>
          </p:nvSpPr>
          <p:spPr bwMode="auto">
            <a:xfrm>
              <a:off x="2835" y="5046"/>
              <a:ext cx="0" cy="196"/>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33854" name="Line 66"/>
          <p:cNvSpPr>
            <a:spLocks noChangeShapeType="1"/>
          </p:cNvSpPr>
          <p:nvPr/>
        </p:nvSpPr>
        <p:spPr bwMode="auto">
          <a:xfrm>
            <a:off x="5384800" y="5329238"/>
            <a:ext cx="0" cy="1047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55" name="Rectangle 67"/>
          <p:cNvSpPr>
            <a:spLocks noChangeArrowheads="1"/>
          </p:cNvSpPr>
          <p:nvPr/>
        </p:nvSpPr>
        <p:spPr bwMode="auto">
          <a:xfrm>
            <a:off x="4572000" y="2819400"/>
            <a:ext cx="1827423"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Event Building</a:t>
            </a:r>
          </a:p>
        </p:txBody>
      </p:sp>
      <p:sp>
        <p:nvSpPr>
          <p:cNvPr id="33856" name="Rectangle 68"/>
          <p:cNvSpPr>
            <a:spLocks noChangeArrowheads="1"/>
          </p:cNvSpPr>
          <p:nvPr/>
        </p:nvSpPr>
        <p:spPr bwMode="auto">
          <a:xfrm>
            <a:off x="1016000" y="5486400"/>
            <a:ext cx="1652697"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Data storage</a:t>
            </a:r>
          </a:p>
        </p:txBody>
      </p:sp>
      <p:sp>
        <p:nvSpPr>
          <p:cNvPr id="33857" name="Rectangle 69"/>
          <p:cNvSpPr>
            <a:spLocks noChangeArrowheads="1"/>
          </p:cNvSpPr>
          <p:nvPr/>
        </p:nvSpPr>
        <p:spPr bwMode="auto">
          <a:xfrm>
            <a:off x="1016000" y="3744913"/>
            <a:ext cx="1455527"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Full Events</a:t>
            </a:r>
          </a:p>
        </p:txBody>
      </p:sp>
      <p:sp>
        <p:nvSpPr>
          <p:cNvPr id="33858" name="Oval 70"/>
          <p:cNvSpPr>
            <a:spLocks noChangeArrowheads="1"/>
          </p:cNvSpPr>
          <p:nvPr/>
        </p:nvSpPr>
        <p:spPr bwMode="auto">
          <a:xfrm>
            <a:off x="4081463" y="4651375"/>
            <a:ext cx="574675" cy="298450"/>
          </a:xfrm>
          <a:prstGeom prst="ellipse">
            <a:avLst/>
          </a:prstGeom>
          <a:solidFill>
            <a:srgbClr val="FFFF99"/>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59" name="Line 71"/>
          <p:cNvSpPr>
            <a:spLocks noChangeShapeType="1"/>
          </p:cNvSpPr>
          <p:nvPr/>
        </p:nvSpPr>
        <p:spPr bwMode="auto">
          <a:xfrm>
            <a:off x="4368800" y="4537075"/>
            <a:ext cx="0" cy="1047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60" name="AutoShape 72"/>
          <p:cNvSpPr>
            <a:spLocks noChangeArrowheads="1"/>
          </p:cNvSpPr>
          <p:nvPr/>
        </p:nvSpPr>
        <p:spPr bwMode="auto">
          <a:xfrm>
            <a:off x="3776663" y="5073650"/>
            <a:ext cx="3216275" cy="246063"/>
          </a:xfrm>
          <a:prstGeom prst="roundRect">
            <a:avLst>
              <a:gd name="adj" fmla="val 24995"/>
            </a:avLst>
          </a:prstGeom>
          <a:solidFill>
            <a:srgbClr val="C6C6C6"/>
          </a:solidFill>
          <a:ln w="25400">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61" name="Line 73"/>
          <p:cNvSpPr>
            <a:spLocks noChangeShapeType="1"/>
          </p:cNvSpPr>
          <p:nvPr/>
        </p:nvSpPr>
        <p:spPr bwMode="auto">
          <a:xfrm>
            <a:off x="4368800" y="4959350"/>
            <a:ext cx="0" cy="1047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62" name="Oval 74"/>
          <p:cNvSpPr>
            <a:spLocks noChangeArrowheads="1"/>
          </p:cNvSpPr>
          <p:nvPr/>
        </p:nvSpPr>
        <p:spPr bwMode="auto">
          <a:xfrm>
            <a:off x="4792663" y="4651375"/>
            <a:ext cx="574675" cy="298450"/>
          </a:xfrm>
          <a:prstGeom prst="ellipse">
            <a:avLst/>
          </a:prstGeom>
          <a:solidFill>
            <a:srgbClr val="FFFF99"/>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63" name="Line 75"/>
          <p:cNvSpPr>
            <a:spLocks noChangeShapeType="1"/>
          </p:cNvSpPr>
          <p:nvPr/>
        </p:nvSpPr>
        <p:spPr bwMode="auto">
          <a:xfrm>
            <a:off x="5080000" y="4537075"/>
            <a:ext cx="0" cy="1047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64" name="Line 76"/>
          <p:cNvSpPr>
            <a:spLocks noChangeShapeType="1"/>
          </p:cNvSpPr>
          <p:nvPr/>
        </p:nvSpPr>
        <p:spPr bwMode="auto">
          <a:xfrm>
            <a:off x="5080000" y="4959350"/>
            <a:ext cx="0" cy="1047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65" name="Oval 77"/>
          <p:cNvSpPr>
            <a:spLocks noChangeArrowheads="1"/>
          </p:cNvSpPr>
          <p:nvPr/>
        </p:nvSpPr>
        <p:spPr bwMode="auto">
          <a:xfrm>
            <a:off x="5503863" y="4651375"/>
            <a:ext cx="574675" cy="298450"/>
          </a:xfrm>
          <a:prstGeom prst="ellipse">
            <a:avLst/>
          </a:prstGeom>
          <a:solidFill>
            <a:srgbClr val="FFFF99"/>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66" name="Line 78"/>
          <p:cNvSpPr>
            <a:spLocks noChangeShapeType="1"/>
          </p:cNvSpPr>
          <p:nvPr/>
        </p:nvSpPr>
        <p:spPr bwMode="auto">
          <a:xfrm>
            <a:off x="5791200" y="4537075"/>
            <a:ext cx="0" cy="1047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67" name="Line 79"/>
          <p:cNvSpPr>
            <a:spLocks noChangeShapeType="1"/>
          </p:cNvSpPr>
          <p:nvPr/>
        </p:nvSpPr>
        <p:spPr bwMode="auto">
          <a:xfrm>
            <a:off x="5791200" y="4959350"/>
            <a:ext cx="0" cy="1047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68" name="Oval 80"/>
          <p:cNvSpPr>
            <a:spLocks noChangeArrowheads="1"/>
          </p:cNvSpPr>
          <p:nvPr/>
        </p:nvSpPr>
        <p:spPr bwMode="auto">
          <a:xfrm>
            <a:off x="6215063" y="4651375"/>
            <a:ext cx="574675" cy="298450"/>
          </a:xfrm>
          <a:prstGeom prst="ellipse">
            <a:avLst/>
          </a:prstGeom>
          <a:solidFill>
            <a:srgbClr val="FFFF99"/>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3869" name="Line 81"/>
          <p:cNvSpPr>
            <a:spLocks noChangeShapeType="1"/>
          </p:cNvSpPr>
          <p:nvPr/>
        </p:nvSpPr>
        <p:spPr bwMode="auto">
          <a:xfrm>
            <a:off x="6502400" y="4537075"/>
            <a:ext cx="0" cy="1047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70" name="Line 82"/>
          <p:cNvSpPr>
            <a:spLocks noChangeShapeType="1"/>
          </p:cNvSpPr>
          <p:nvPr/>
        </p:nvSpPr>
        <p:spPr bwMode="auto">
          <a:xfrm>
            <a:off x="6502400" y="4959350"/>
            <a:ext cx="0" cy="1047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71" name="Rectangle 83"/>
          <p:cNvSpPr>
            <a:spLocks noChangeArrowheads="1"/>
          </p:cNvSpPr>
          <p:nvPr/>
        </p:nvSpPr>
        <p:spPr bwMode="auto">
          <a:xfrm>
            <a:off x="4894263" y="3490913"/>
            <a:ext cx="371475" cy="1036637"/>
          </a:xfrm>
          <a:prstGeom prst="rect">
            <a:avLst/>
          </a:prstGeom>
          <a:noFill/>
          <a:ln w="25399">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Arial" panose="020B0604020202020204" pitchFamily="34" charset="0"/>
              <a:cs typeface="Arial" panose="020B0604020202020204" pitchFamily="34" charset="0"/>
            </a:endParaRPr>
          </a:p>
        </p:txBody>
      </p:sp>
      <p:sp>
        <p:nvSpPr>
          <p:cNvPr id="33872" name="Line 84"/>
          <p:cNvSpPr>
            <a:spLocks noChangeShapeType="1"/>
          </p:cNvSpPr>
          <p:nvPr/>
        </p:nvSpPr>
        <p:spPr bwMode="auto">
          <a:xfrm>
            <a:off x="5080000" y="3376613"/>
            <a:ext cx="0" cy="1047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73" name="Rectangle 85"/>
          <p:cNvSpPr>
            <a:spLocks noChangeArrowheads="1"/>
          </p:cNvSpPr>
          <p:nvPr/>
        </p:nvSpPr>
        <p:spPr bwMode="auto">
          <a:xfrm>
            <a:off x="5605463" y="3490913"/>
            <a:ext cx="371475" cy="1036637"/>
          </a:xfrm>
          <a:prstGeom prst="rect">
            <a:avLst/>
          </a:prstGeom>
          <a:noFill/>
          <a:ln w="25399">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Arial" panose="020B0604020202020204" pitchFamily="34" charset="0"/>
              <a:cs typeface="Arial" panose="020B0604020202020204" pitchFamily="34" charset="0"/>
            </a:endParaRPr>
          </a:p>
        </p:txBody>
      </p:sp>
      <p:sp>
        <p:nvSpPr>
          <p:cNvPr id="33874" name="Line 86"/>
          <p:cNvSpPr>
            <a:spLocks noChangeShapeType="1"/>
          </p:cNvSpPr>
          <p:nvPr/>
        </p:nvSpPr>
        <p:spPr bwMode="auto">
          <a:xfrm>
            <a:off x="5791200" y="3376613"/>
            <a:ext cx="0" cy="1047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75" name="Rectangle 87"/>
          <p:cNvSpPr>
            <a:spLocks noChangeArrowheads="1"/>
          </p:cNvSpPr>
          <p:nvPr/>
        </p:nvSpPr>
        <p:spPr bwMode="auto">
          <a:xfrm>
            <a:off x="6316663" y="3490913"/>
            <a:ext cx="371475" cy="1036637"/>
          </a:xfrm>
          <a:prstGeom prst="rect">
            <a:avLst/>
          </a:prstGeom>
          <a:noFill/>
          <a:ln w="25399">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Arial" panose="020B0604020202020204" pitchFamily="34" charset="0"/>
              <a:cs typeface="Arial" panose="020B0604020202020204" pitchFamily="34" charset="0"/>
            </a:endParaRPr>
          </a:p>
        </p:txBody>
      </p:sp>
      <p:sp>
        <p:nvSpPr>
          <p:cNvPr id="33876" name="Line 88"/>
          <p:cNvSpPr>
            <a:spLocks noChangeShapeType="1"/>
          </p:cNvSpPr>
          <p:nvPr/>
        </p:nvSpPr>
        <p:spPr bwMode="auto">
          <a:xfrm>
            <a:off x="6502400" y="3376613"/>
            <a:ext cx="0" cy="1047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3877" name="Rectangle 89"/>
          <p:cNvSpPr>
            <a:spLocks noChangeArrowheads="1"/>
          </p:cNvSpPr>
          <p:nvPr/>
        </p:nvSpPr>
        <p:spPr bwMode="auto">
          <a:xfrm>
            <a:off x="1016000" y="4641850"/>
            <a:ext cx="2138406"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Event filter CPUs</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Network Technology</a:t>
            </a:r>
          </a:p>
        </p:txBody>
      </p:sp>
      <p:sp>
        <p:nvSpPr>
          <p:cNvPr id="3" name="Content Placeholder 2"/>
          <p:cNvSpPr>
            <a:spLocks noGrp="1"/>
          </p:cNvSpPr>
          <p:nvPr>
            <p:ph idx="1"/>
          </p:nvPr>
        </p:nvSpPr>
        <p:spPr>
          <a:xfrm>
            <a:off x="381000" y="1355130"/>
            <a:ext cx="4383025" cy="4800600"/>
          </a:xfrm>
        </p:spPr>
        <p:txBody>
          <a:bodyPr/>
          <a:lstStyle/>
          <a:p>
            <a:r>
              <a:rPr lang="en-GB" sz="2400" b="0" dirty="0"/>
              <a:t>Need to use what is popular -&gt; best price</a:t>
            </a:r>
          </a:p>
          <a:p>
            <a:r>
              <a:rPr lang="en-GB" sz="2400" b="0" dirty="0" err="1"/>
              <a:t>Myrinet</a:t>
            </a:r>
            <a:r>
              <a:rPr lang="en-GB" sz="2400" b="0" dirty="0"/>
              <a:t> very popular when LHC experiments started being designed</a:t>
            </a:r>
            <a:br>
              <a:rPr lang="en-GB" sz="2400" b="0" dirty="0"/>
            </a:br>
            <a:r>
              <a:rPr lang="en-GB" sz="2400" b="0" dirty="0"/>
              <a:t>Used by CMS until 2014</a:t>
            </a:r>
          </a:p>
          <a:p>
            <a:r>
              <a:rPr lang="en-GB" sz="2400" b="0" dirty="0"/>
              <a:t>Others could postpone the decision and used Ethernet</a:t>
            </a:r>
          </a:p>
          <a:p>
            <a:endParaRPr lang="en-GB" sz="2400" dirty="0"/>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31</a:t>
            </a:fld>
            <a:endParaRPr lang="en-US" sz="2000" b="1"/>
          </a:p>
        </p:txBody>
      </p:sp>
      <p:pic>
        <p:nvPicPr>
          <p:cNvPr id="5" name="Picture 4"/>
          <p:cNvPicPr>
            <a:picLocks noChangeAspect="1"/>
          </p:cNvPicPr>
          <p:nvPr/>
        </p:nvPicPr>
        <p:blipFill rotWithShape="1">
          <a:blip r:embed="rId2"/>
          <a:srcRect l="57637" t="35803" r="2584" b="10248"/>
          <a:stretch/>
        </p:blipFill>
        <p:spPr>
          <a:xfrm>
            <a:off x="4879240" y="1639495"/>
            <a:ext cx="4244605" cy="4516260"/>
          </a:xfrm>
          <a:prstGeom prst="rect">
            <a:avLst/>
          </a:prstGeom>
        </p:spPr>
      </p:pic>
    </p:spTree>
    <p:extLst>
      <p:ext uri="{BB962C8B-B14F-4D97-AF65-F5344CB8AC3E}">
        <p14:creationId xmlns:p14="http://schemas.microsoft.com/office/powerpoint/2010/main" val="301822098"/>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3"/>
          <p:cNvSpPr>
            <a:spLocks noGrp="1"/>
          </p:cNvSpPr>
          <p:nvPr>
            <p:ph type="sldNum" sz="quarter" idx="10"/>
          </p:nvPr>
        </p:nvSpPr>
        <p:spPr/>
        <p:txBody>
          <a:bodyPr/>
          <a:lstStyle/>
          <a:p>
            <a:pPr>
              <a:defRPr/>
            </a:pPr>
            <a:fld id="{53AAA1BF-727C-44BA-A8C0-AAC38C6C5E84}" type="slidenum">
              <a:rPr lang="en-US"/>
              <a:pPr>
                <a:defRPr/>
              </a:pPr>
              <a:t>32</a:t>
            </a:fld>
            <a:endParaRPr lang="en-US" sz="2000" b="1"/>
          </a:p>
        </p:txBody>
      </p:sp>
      <p:sp>
        <p:nvSpPr>
          <p:cNvPr id="32771" name="Rectangle 2"/>
          <p:cNvSpPr>
            <a:spLocks noGrp="1" noChangeArrowheads="1"/>
          </p:cNvSpPr>
          <p:nvPr>
            <p:ph type="title"/>
          </p:nvPr>
        </p:nvSpPr>
        <p:spPr>
          <a:noFill/>
        </p:spPr>
        <p:txBody>
          <a:bodyPr lIns="92075" tIns="46038" rIns="92075" bIns="46038"/>
          <a:lstStyle/>
          <a:p>
            <a:r>
              <a:rPr lang="en-US"/>
              <a:t>Event Filters</a:t>
            </a:r>
          </a:p>
        </p:txBody>
      </p:sp>
      <p:grpSp>
        <p:nvGrpSpPr>
          <p:cNvPr id="32772" name="Group 3"/>
          <p:cNvGrpSpPr>
            <a:grpSpLocks/>
          </p:cNvGrpSpPr>
          <p:nvPr/>
        </p:nvGrpSpPr>
        <p:grpSpPr bwMode="auto">
          <a:xfrm>
            <a:off x="3971925" y="3228975"/>
            <a:ext cx="1014413" cy="404813"/>
            <a:chOff x="1921" y="2648"/>
            <a:chExt cx="479" cy="368"/>
          </a:xfrm>
        </p:grpSpPr>
        <p:sp>
          <p:nvSpPr>
            <p:cNvPr id="32789" name="Oval 4"/>
            <p:cNvSpPr>
              <a:spLocks noChangeArrowheads="1"/>
            </p:cNvSpPr>
            <p:nvPr/>
          </p:nvSpPr>
          <p:spPr bwMode="auto">
            <a:xfrm>
              <a:off x="1929" y="2843"/>
              <a:ext cx="463" cy="173"/>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2790" name="Rectangle 5"/>
            <p:cNvSpPr>
              <a:spLocks noChangeArrowheads="1"/>
            </p:cNvSpPr>
            <p:nvPr/>
          </p:nvSpPr>
          <p:spPr bwMode="auto">
            <a:xfrm>
              <a:off x="1921" y="2739"/>
              <a:ext cx="479" cy="195"/>
            </a:xfrm>
            <a:prstGeom prst="rect">
              <a:avLst/>
            </a:prstGeom>
            <a:solidFill>
              <a:srgbClr val="99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anose="020B0604020202020204" pitchFamily="34" charset="0"/>
                <a:cs typeface="Arial" panose="020B0604020202020204" pitchFamily="34" charset="0"/>
              </a:endParaRPr>
            </a:p>
          </p:txBody>
        </p:sp>
        <p:sp>
          <p:nvSpPr>
            <p:cNvPr id="32791" name="Oval 6"/>
            <p:cNvSpPr>
              <a:spLocks noChangeArrowheads="1"/>
            </p:cNvSpPr>
            <p:nvPr/>
          </p:nvSpPr>
          <p:spPr bwMode="auto">
            <a:xfrm>
              <a:off x="1928" y="2648"/>
              <a:ext cx="463" cy="173"/>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2792" name="Line 7"/>
            <p:cNvSpPr>
              <a:spLocks noChangeShapeType="1"/>
            </p:cNvSpPr>
            <p:nvPr/>
          </p:nvSpPr>
          <p:spPr bwMode="auto">
            <a:xfrm>
              <a:off x="1927" y="2737"/>
              <a:ext cx="0" cy="19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2793" name="Line 8"/>
            <p:cNvSpPr>
              <a:spLocks noChangeShapeType="1"/>
            </p:cNvSpPr>
            <p:nvPr/>
          </p:nvSpPr>
          <p:spPr bwMode="auto">
            <a:xfrm>
              <a:off x="2397" y="2741"/>
              <a:ext cx="0" cy="196"/>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32773" name="AutoShape 9"/>
          <p:cNvSpPr>
            <a:spLocks noChangeArrowheads="1"/>
          </p:cNvSpPr>
          <p:nvPr/>
        </p:nvSpPr>
        <p:spPr bwMode="auto">
          <a:xfrm>
            <a:off x="4191000" y="2068513"/>
            <a:ext cx="574675" cy="246062"/>
          </a:xfrm>
          <a:prstGeom prst="roundRect">
            <a:avLst>
              <a:gd name="adj" fmla="val 12495"/>
            </a:avLst>
          </a:prstGeom>
          <a:solidFill>
            <a:srgbClr val="00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2774" name="Rectangle 10"/>
          <p:cNvSpPr>
            <a:spLocks noChangeArrowheads="1"/>
          </p:cNvSpPr>
          <p:nvPr/>
        </p:nvSpPr>
        <p:spPr bwMode="auto">
          <a:xfrm>
            <a:off x="2446338" y="1900238"/>
            <a:ext cx="9144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Event </a:t>
            </a:r>
          </a:p>
          <a:p>
            <a:pPr algn="l">
              <a:spcBef>
                <a:spcPct val="0"/>
              </a:spcBef>
              <a:buFontTx/>
              <a:buNone/>
            </a:pPr>
            <a:r>
              <a:rPr kumimoji="0" lang="en-US" sz="1600">
                <a:latin typeface="Arial" panose="020B0604020202020204" pitchFamily="34" charset="0"/>
                <a:cs typeface="Arial" panose="020B0604020202020204" pitchFamily="34" charset="0"/>
              </a:rPr>
              <a:t>building</a:t>
            </a:r>
          </a:p>
        </p:txBody>
      </p:sp>
      <p:sp>
        <p:nvSpPr>
          <p:cNvPr id="32775" name="Oval 11"/>
          <p:cNvSpPr>
            <a:spLocks noChangeArrowheads="1"/>
          </p:cNvSpPr>
          <p:nvPr/>
        </p:nvSpPr>
        <p:spPr bwMode="auto">
          <a:xfrm>
            <a:off x="5003800" y="2543175"/>
            <a:ext cx="1184275" cy="509588"/>
          </a:xfrm>
          <a:prstGeom prst="ellipse">
            <a:avLst/>
          </a:prstGeom>
          <a:solidFill>
            <a:srgbClr val="CBCBCB"/>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2776" name="Rectangle 12"/>
          <p:cNvSpPr>
            <a:spLocks noChangeArrowheads="1"/>
          </p:cNvSpPr>
          <p:nvPr/>
        </p:nvSpPr>
        <p:spPr bwMode="auto">
          <a:xfrm>
            <a:off x="5097463" y="2528888"/>
            <a:ext cx="97948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spcBef>
                <a:spcPct val="0"/>
              </a:spcBef>
              <a:buFontTx/>
              <a:buNone/>
            </a:pPr>
            <a:r>
              <a:rPr kumimoji="0" lang="en-US" sz="1600">
                <a:latin typeface="Arial" panose="020B0604020202020204" pitchFamily="34" charset="0"/>
                <a:cs typeface="Arial" panose="020B0604020202020204" pitchFamily="34" charset="0"/>
              </a:rPr>
              <a:t>Trigger</a:t>
            </a:r>
          </a:p>
          <a:p>
            <a:pPr>
              <a:spcBef>
                <a:spcPct val="0"/>
              </a:spcBef>
              <a:buFontTx/>
              <a:buNone/>
            </a:pPr>
            <a:r>
              <a:rPr kumimoji="0" lang="en-US" sz="1600">
                <a:latin typeface="Arial" panose="020B0604020202020204" pitchFamily="34" charset="0"/>
                <a:cs typeface="Arial" panose="020B0604020202020204" pitchFamily="34" charset="0"/>
              </a:rPr>
              <a:t>level 3,4</a:t>
            </a:r>
          </a:p>
        </p:txBody>
      </p:sp>
      <p:sp>
        <p:nvSpPr>
          <p:cNvPr id="32777" name="Rectangle 13"/>
          <p:cNvSpPr>
            <a:spLocks noChangeArrowheads="1"/>
          </p:cNvSpPr>
          <p:nvPr/>
        </p:nvSpPr>
        <p:spPr bwMode="auto">
          <a:xfrm>
            <a:off x="4191000" y="2438400"/>
            <a:ext cx="574675" cy="668338"/>
          </a:xfrm>
          <a:prstGeom prst="rect">
            <a:avLst/>
          </a:prstGeom>
          <a:solidFill>
            <a:srgbClr val="CCFF66"/>
          </a:solid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2778" name="Line 14"/>
          <p:cNvSpPr>
            <a:spLocks noChangeShapeType="1"/>
          </p:cNvSpPr>
          <p:nvPr/>
        </p:nvSpPr>
        <p:spPr bwMode="auto">
          <a:xfrm>
            <a:off x="4478338" y="2324100"/>
            <a:ext cx="0" cy="104775"/>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2779" name="Line 15"/>
          <p:cNvSpPr>
            <a:spLocks noChangeShapeType="1"/>
          </p:cNvSpPr>
          <p:nvPr/>
        </p:nvSpPr>
        <p:spPr bwMode="auto">
          <a:xfrm>
            <a:off x="4478338" y="3114675"/>
            <a:ext cx="0" cy="106363"/>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2780" name="Line 16"/>
          <p:cNvSpPr>
            <a:spLocks noChangeShapeType="1"/>
          </p:cNvSpPr>
          <p:nvPr/>
        </p:nvSpPr>
        <p:spPr bwMode="auto">
          <a:xfrm>
            <a:off x="4783138" y="2428875"/>
            <a:ext cx="812800"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2781" name="Line 17"/>
          <p:cNvSpPr>
            <a:spLocks noChangeShapeType="1"/>
          </p:cNvSpPr>
          <p:nvPr/>
        </p:nvSpPr>
        <p:spPr bwMode="auto">
          <a:xfrm>
            <a:off x="5595938" y="2428875"/>
            <a:ext cx="0" cy="106363"/>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2782" name="Rectangle 18"/>
          <p:cNvSpPr>
            <a:spLocks noChangeArrowheads="1"/>
          </p:cNvSpPr>
          <p:nvPr/>
        </p:nvSpPr>
        <p:spPr bwMode="auto">
          <a:xfrm>
            <a:off x="2446338" y="2587625"/>
            <a:ext cx="1155766"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Event filter</a:t>
            </a:r>
          </a:p>
        </p:txBody>
      </p:sp>
      <p:sp>
        <p:nvSpPr>
          <p:cNvPr id="32783" name="Rectangle 19"/>
          <p:cNvSpPr>
            <a:spLocks noChangeArrowheads="1"/>
          </p:cNvSpPr>
          <p:nvPr/>
        </p:nvSpPr>
        <p:spPr bwMode="auto">
          <a:xfrm>
            <a:off x="2446338" y="3221038"/>
            <a:ext cx="904094"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600">
                <a:latin typeface="Arial" panose="020B0604020202020204" pitchFamily="34" charset="0"/>
                <a:cs typeface="Arial" panose="020B0604020202020204" pitchFamily="34" charset="0"/>
              </a:rPr>
              <a:t>Storage</a:t>
            </a:r>
          </a:p>
        </p:txBody>
      </p:sp>
      <p:sp>
        <p:nvSpPr>
          <p:cNvPr id="32784" name="Line 20"/>
          <p:cNvSpPr>
            <a:spLocks noChangeShapeType="1"/>
          </p:cNvSpPr>
          <p:nvPr/>
        </p:nvSpPr>
        <p:spPr bwMode="auto">
          <a:xfrm>
            <a:off x="4478338" y="1952625"/>
            <a:ext cx="0" cy="10795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2785" name="Line 21"/>
          <p:cNvSpPr>
            <a:spLocks noChangeShapeType="1"/>
          </p:cNvSpPr>
          <p:nvPr/>
        </p:nvSpPr>
        <p:spPr bwMode="auto">
          <a:xfrm>
            <a:off x="4783138" y="3114675"/>
            <a:ext cx="812800" cy="0"/>
          </a:xfrm>
          <a:prstGeom prst="line">
            <a:avLst/>
          </a:prstGeom>
          <a:noFill/>
          <a:ln w="25399">
            <a:solidFill>
              <a:schemeClr val="tx1"/>
            </a:solidFill>
            <a:round/>
            <a:headEnd type="stealth" w="med" len="med"/>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2786" name="Line 22"/>
          <p:cNvSpPr>
            <a:spLocks noChangeShapeType="1"/>
          </p:cNvSpPr>
          <p:nvPr/>
        </p:nvSpPr>
        <p:spPr bwMode="auto">
          <a:xfrm>
            <a:off x="5595938" y="3062288"/>
            <a:ext cx="0" cy="52387"/>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2787" name="Rectangle 23"/>
          <p:cNvSpPr>
            <a:spLocks noGrp="1" noChangeArrowheads="1"/>
          </p:cNvSpPr>
          <p:nvPr>
            <p:ph type="body" idx="1"/>
          </p:nvPr>
        </p:nvSpPr>
        <p:spPr>
          <a:xfrm>
            <a:off x="304800" y="3810000"/>
            <a:ext cx="8534400" cy="2667000"/>
          </a:xfrm>
          <a:solidFill>
            <a:srgbClr val="EAEAEA"/>
          </a:solidFill>
        </p:spPr>
        <p:txBody>
          <a:bodyPr/>
          <a:lstStyle/>
          <a:p>
            <a:pPr>
              <a:lnSpc>
                <a:spcPct val="90000"/>
              </a:lnSpc>
            </a:pPr>
            <a:r>
              <a:rPr lang="en-US" sz="2400" b="0"/>
              <a:t>LHC experiments can not afford to write all acquired data into mass-storage. -&gt; Only useful events should be written to the storage</a:t>
            </a:r>
          </a:p>
          <a:p>
            <a:pPr>
              <a:lnSpc>
                <a:spcPct val="90000"/>
              </a:lnSpc>
            </a:pPr>
            <a:r>
              <a:rPr lang="en-US" sz="2400" b="0"/>
              <a:t>The event filter function selects events that will be</a:t>
            </a:r>
            <a:br>
              <a:rPr lang="en-US" sz="2400" b="0"/>
            </a:br>
            <a:r>
              <a:rPr lang="en-US" sz="2400" b="0"/>
              <a:t>used in the data analysis. Selected physics channels.</a:t>
            </a:r>
          </a:p>
          <a:p>
            <a:pPr>
              <a:lnSpc>
                <a:spcPct val="90000"/>
              </a:lnSpc>
            </a:pPr>
            <a:r>
              <a:rPr lang="en-US" sz="2400" b="0"/>
              <a:t>Uses commercially available processors (common PCs)</a:t>
            </a:r>
            <a:br>
              <a:rPr lang="en-US" sz="2400" b="0"/>
            </a:br>
            <a:r>
              <a:rPr lang="en-US" sz="2400" b="0"/>
              <a:t>But needs thousands of them running in parallel.</a:t>
            </a:r>
            <a:endParaRPr lang="en-US" sz="1800"/>
          </a:p>
        </p:txBody>
      </p:sp>
      <p:sp>
        <p:nvSpPr>
          <p:cNvPr id="32788" name="Rectangle 24"/>
          <p:cNvSpPr>
            <a:spLocks noChangeArrowheads="1"/>
          </p:cNvSpPr>
          <p:nvPr/>
        </p:nvSpPr>
        <p:spPr bwMode="auto">
          <a:xfrm>
            <a:off x="228600" y="1219200"/>
            <a:ext cx="8534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rgbClr val="0000FF"/>
              </a:buClr>
              <a:buFont typeface="Arial Unicode MS" pitchFamily="34" charset="-128"/>
              <a:buChar char="❚"/>
            </a:pPr>
            <a:r>
              <a:rPr lang="en-US" sz="2800" b="1" dirty="0">
                <a:latin typeface="Arial" panose="020B0604020202020204" pitchFamily="34" charset="0"/>
                <a:cs typeface="Arial" panose="020B0604020202020204" pitchFamily="34" charset="0"/>
              </a:rPr>
              <a:t>Higher level triggers (3, 4, …)</a:t>
            </a:r>
          </a:p>
          <a:p>
            <a:pPr marL="342900" indent="-342900" algn="l">
              <a:spcBef>
                <a:spcPct val="20000"/>
              </a:spcBef>
              <a:buClr>
                <a:srgbClr val="0000FF"/>
              </a:buClr>
              <a:buFont typeface="Arial Unicode MS" pitchFamily="34" charset="-128"/>
              <a:buChar char="❚"/>
            </a:pPr>
            <a:endParaRPr lang="en-US" sz="1600" b="1" dirty="0">
              <a:latin typeface="Arial" panose="020B0604020202020204" pitchFamily="34" charset="0"/>
              <a:cs typeface="Arial" panose="020B060402020202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102422E-7FE7-0CB1-B79D-4EEC93DD3997}"/>
              </a:ext>
            </a:extLst>
          </p:cNvPr>
          <p:cNvSpPr>
            <a:spLocks noGrp="1"/>
          </p:cNvSpPr>
          <p:nvPr>
            <p:ph type="title"/>
          </p:nvPr>
        </p:nvSpPr>
        <p:spPr/>
        <p:txBody>
          <a:bodyPr/>
          <a:lstStyle/>
          <a:p>
            <a:r>
              <a:rPr lang="en-GB" dirty="0"/>
              <a:t>High Level Trigger </a:t>
            </a:r>
          </a:p>
        </p:txBody>
      </p:sp>
      <p:sp>
        <p:nvSpPr>
          <p:cNvPr id="3" name="Content Placeholder 2">
            <a:extLst>
              <a:ext uri="{FF2B5EF4-FFF2-40B4-BE49-F238E27FC236}">
                <a16:creationId xmlns="" xmlns:a16="http://schemas.microsoft.com/office/drawing/2014/main" id="{8A3BE4F3-C56E-7FED-886E-67BE446A3416}"/>
              </a:ext>
            </a:extLst>
          </p:cNvPr>
          <p:cNvSpPr>
            <a:spLocks noGrp="1"/>
          </p:cNvSpPr>
          <p:nvPr>
            <p:ph idx="1"/>
          </p:nvPr>
        </p:nvSpPr>
        <p:spPr/>
        <p:txBody>
          <a:bodyPr/>
          <a:lstStyle/>
          <a:p>
            <a:r>
              <a:rPr lang="en-GB" sz="2800" dirty="0"/>
              <a:t>Full Event “Reconstruction”</a:t>
            </a:r>
          </a:p>
          <a:p>
            <a:pPr lvl="1"/>
            <a:r>
              <a:rPr lang="en-GB" sz="2400" dirty="0"/>
              <a:t>Reconstruct all charged particle trajectories</a:t>
            </a:r>
          </a:p>
          <a:p>
            <a:pPr lvl="2"/>
            <a:r>
              <a:rPr lang="en-GB" sz="1800" dirty="0"/>
              <a:t>Find segments, connect them, re-fit to physical trajectory</a:t>
            </a:r>
          </a:p>
          <a:p>
            <a:pPr lvl="1"/>
            <a:r>
              <a:rPr lang="en-GB" sz="2400" dirty="0"/>
              <a:t>Associate the particles with the correct p-p collision</a:t>
            </a:r>
          </a:p>
          <a:p>
            <a:pPr lvl="2"/>
            <a:r>
              <a:rPr lang="en-GB" sz="1800" dirty="0"/>
              <a:t>Multiple interactions in each crossing</a:t>
            </a:r>
          </a:p>
          <a:p>
            <a:endParaRPr lang="en-GB" sz="2800" dirty="0"/>
          </a:p>
          <a:p>
            <a:endParaRPr lang="en-GB" sz="2800" dirty="0"/>
          </a:p>
          <a:p>
            <a:pPr marL="0" indent="0">
              <a:buNone/>
            </a:pPr>
            <a:endParaRPr lang="en-GB" sz="2800" dirty="0"/>
          </a:p>
          <a:p>
            <a:pPr lvl="1"/>
            <a:r>
              <a:rPr lang="en-GB" sz="2400" dirty="0"/>
              <a:t>Measure all the energy depositions in the calorimeters</a:t>
            </a:r>
          </a:p>
          <a:p>
            <a:pPr lvl="2"/>
            <a:r>
              <a:rPr lang="en-GB" sz="2000" dirty="0"/>
              <a:t>with fine granularity</a:t>
            </a:r>
          </a:p>
          <a:p>
            <a:pPr lvl="1"/>
            <a:r>
              <a:rPr lang="en-GB" sz="2400" dirty="0"/>
              <a:t>Associate tracks and energy depositions</a:t>
            </a:r>
          </a:p>
          <a:p>
            <a:r>
              <a:rPr lang="en-GB" sz="2800" dirty="0"/>
              <a:t>Decide whether it’s interesting</a:t>
            </a:r>
          </a:p>
        </p:txBody>
      </p:sp>
      <p:sp>
        <p:nvSpPr>
          <p:cNvPr id="4" name="Slide Number Placeholder 3">
            <a:extLst>
              <a:ext uri="{FF2B5EF4-FFF2-40B4-BE49-F238E27FC236}">
                <a16:creationId xmlns="" xmlns:a16="http://schemas.microsoft.com/office/drawing/2014/main" id="{4744ED1B-DB4A-079F-631A-047CD82105AF}"/>
              </a:ext>
            </a:extLst>
          </p:cNvPr>
          <p:cNvSpPr>
            <a:spLocks noGrp="1"/>
          </p:cNvSpPr>
          <p:nvPr>
            <p:ph type="sldNum" sz="quarter" idx="10"/>
          </p:nvPr>
        </p:nvSpPr>
        <p:spPr/>
        <p:txBody>
          <a:bodyPr/>
          <a:lstStyle/>
          <a:p>
            <a:pPr>
              <a:defRPr/>
            </a:pPr>
            <a:fld id="{1C5ABD80-71D2-4672-ACCA-3727F8F80658}" type="slidenum">
              <a:rPr lang="en-US" smtClean="0"/>
              <a:pPr>
                <a:defRPr/>
              </a:pPr>
              <a:t>33</a:t>
            </a:fld>
            <a:endParaRPr lang="en-US" sz="2000" b="1"/>
          </a:p>
        </p:txBody>
      </p:sp>
      <p:pic>
        <p:nvPicPr>
          <p:cNvPr id="6" name="Picture 5">
            <a:extLst>
              <a:ext uri="{FF2B5EF4-FFF2-40B4-BE49-F238E27FC236}">
                <a16:creationId xmlns="" xmlns:a16="http://schemas.microsoft.com/office/drawing/2014/main" id="{135AC6CE-4848-27B9-38F2-B6267B53DB28}"/>
              </a:ext>
            </a:extLst>
          </p:cNvPr>
          <p:cNvPicPr>
            <a:picLocks noChangeAspect="1"/>
          </p:cNvPicPr>
          <p:nvPr/>
        </p:nvPicPr>
        <p:blipFill>
          <a:blip r:embed="rId2"/>
          <a:stretch>
            <a:fillRect/>
          </a:stretch>
        </p:blipFill>
        <p:spPr>
          <a:xfrm>
            <a:off x="1614815" y="3313785"/>
            <a:ext cx="4762220" cy="1632978"/>
          </a:xfrm>
          <a:prstGeom prst="rect">
            <a:avLst/>
          </a:prstGeom>
        </p:spPr>
      </p:pic>
    </p:spTree>
    <p:extLst>
      <p:ext uri="{BB962C8B-B14F-4D97-AF65-F5344CB8AC3E}">
        <p14:creationId xmlns:p14="http://schemas.microsoft.com/office/powerpoint/2010/main" val="2160704470"/>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0" dirty="0"/>
              <a:t>ATLAS HLT Farm</a:t>
            </a:r>
            <a:endParaRPr lang="en-GB" dirty="0"/>
          </a:p>
        </p:txBody>
      </p:sp>
      <p:sp>
        <p:nvSpPr>
          <p:cNvPr id="3" name="Content Placeholder 2"/>
          <p:cNvSpPr>
            <a:spLocks noGrp="1"/>
          </p:cNvSpPr>
          <p:nvPr>
            <p:ph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34</a:t>
            </a:fld>
            <a:endParaRPr lang="en-US" sz="2000" b="1"/>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5785" y="1163105"/>
            <a:ext cx="7121416" cy="52947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0247831"/>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Slide Number Placeholder 2"/>
          <p:cNvSpPr>
            <a:spLocks noGrp="1"/>
          </p:cNvSpPr>
          <p:nvPr>
            <p:ph type="sldNum" sz="quarter" idx="10"/>
          </p:nvPr>
        </p:nvSpPr>
        <p:spPr/>
        <p:txBody>
          <a:bodyPr/>
          <a:lstStyle/>
          <a:p>
            <a:pPr>
              <a:defRPr/>
            </a:pPr>
            <a:fld id="{E6A4EB23-8769-454D-86AB-12C48C4C2650}" type="slidenum">
              <a:rPr lang="en-US"/>
              <a:pPr>
                <a:defRPr/>
              </a:pPr>
              <a:t>35</a:t>
            </a:fld>
            <a:endParaRPr lang="en-US" sz="2000" b="1"/>
          </a:p>
        </p:txBody>
      </p:sp>
      <p:sp>
        <p:nvSpPr>
          <p:cNvPr id="35843" name="Rectangle 2"/>
          <p:cNvSpPr>
            <a:spLocks noGrp="1" noChangeArrowheads="1"/>
          </p:cNvSpPr>
          <p:nvPr>
            <p:ph type="title"/>
          </p:nvPr>
        </p:nvSpPr>
        <p:spPr/>
        <p:txBody>
          <a:bodyPr/>
          <a:lstStyle/>
          <a:p>
            <a:r>
              <a:rPr lang="en-US" dirty="0"/>
              <a:t>LHC Readout Architecture</a:t>
            </a:r>
          </a:p>
        </p:txBody>
      </p:sp>
      <p:sp>
        <p:nvSpPr>
          <p:cNvPr id="35844" name="AutoShape 3"/>
          <p:cNvSpPr>
            <a:spLocks noChangeArrowheads="1"/>
          </p:cNvSpPr>
          <p:nvPr/>
        </p:nvSpPr>
        <p:spPr bwMode="auto">
          <a:xfrm>
            <a:off x="1828800" y="1623965"/>
            <a:ext cx="5181600" cy="473075"/>
          </a:xfrm>
          <a:prstGeom prst="roundRect">
            <a:avLst>
              <a:gd name="adj" fmla="val 16667"/>
            </a:avLst>
          </a:prstGeom>
          <a:solidFill>
            <a:srgbClr val="FFCC99"/>
          </a:solidFill>
          <a:ln w="19050">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45" name="Text Box 4"/>
          <p:cNvSpPr txBox="1">
            <a:spLocks noChangeArrowheads="1"/>
          </p:cNvSpPr>
          <p:nvPr/>
        </p:nvSpPr>
        <p:spPr bwMode="auto">
          <a:xfrm>
            <a:off x="3124200" y="1623965"/>
            <a:ext cx="2819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a:buFontTx/>
              <a:buNone/>
            </a:pPr>
            <a:r>
              <a:rPr kumimoji="0" lang="en-US" sz="1800">
                <a:latin typeface="Arial" panose="020B0604020202020204" pitchFamily="34" charset="0"/>
                <a:cs typeface="Arial" panose="020B0604020202020204" pitchFamily="34" charset="0"/>
              </a:rPr>
              <a:t>Detector Front Ends</a:t>
            </a:r>
          </a:p>
        </p:txBody>
      </p:sp>
      <p:sp>
        <p:nvSpPr>
          <p:cNvPr id="35846" name="Rectangle 5"/>
          <p:cNvSpPr>
            <a:spLocks noChangeArrowheads="1"/>
          </p:cNvSpPr>
          <p:nvPr/>
        </p:nvSpPr>
        <p:spPr bwMode="auto">
          <a:xfrm>
            <a:off x="1981200" y="2473278"/>
            <a:ext cx="287338" cy="254000"/>
          </a:xfrm>
          <a:prstGeom prst="rect">
            <a:avLst/>
          </a:prstGeom>
          <a:solidFill>
            <a:srgbClr val="FF9900"/>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47" name="Line 6"/>
          <p:cNvSpPr>
            <a:spLocks noChangeShapeType="1"/>
          </p:cNvSpPr>
          <p:nvPr/>
        </p:nvSpPr>
        <p:spPr bwMode="auto">
          <a:xfrm>
            <a:off x="2133600" y="2097040"/>
            <a:ext cx="0" cy="365125"/>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48" name="Rectangle 7"/>
          <p:cNvSpPr>
            <a:spLocks noChangeArrowheads="1"/>
          </p:cNvSpPr>
          <p:nvPr/>
        </p:nvSpPr>
        <p:spPr bwMode="auto">
          <a:xfrm>
            <a:off x="2362200" y="2478040"/>
            <a:ext cx="287338" cy="254000"/>
          </a:xfrm>
          <a:prstGeom prst="rect">
            <a:avLst/>
          </a:prstGeom>
          <a:solidFill>
            <a:srgbClr val="FF9900"/>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49" name="Line 8"/>
          <p:cNvSpPr>
            <a:spLocks noChangeShapeType="1"/>
          </p:cNvSpPr>
          <p:nvPr/>
        </p:nvSpPr>
        <p:spPr bwMode="auto">
          <a:xfrm>
            <a:off x="2514600" y="2097040"/>
            <a:ext cx="0" cy="365125"/>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50" name="Rectangle 9"/>
          <p:cNvSpPr>
            <a:spLocks noChangeArrowheads="1"/>
          </p:cNvSpPr>
          <p:nvPr/>
        </p:nvSpPr>
        <p:spPr bwMode="auto">
          <a:xfrm>
            <a:off x="2743200" y="2473278"/>
            <a:ext cx="287338" cy="254000"/>
          </a:xfrm>
          <a:prstGeom prst="rect">
            <a:avLst/>
          </a:prstGeom>
          <a:solidFill>
            <a:srgbClr val="FF9900"/>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51" name="Line 10"/>
          <p:cNvSpPr>
            <a:spLocks noChangeShapeType="1"/>
          </p:cNvSpPr>
          <p:nvPr/>
        </p:nvSpPr>
        <p:spPr bwMode="auto">
          <a:xfrm>
            <a:off x="2895600" y="2097040"/>
            <a:ext cx="0" cy="365125"/>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52" name="Rectangle 11"/>
          <p:cNvSpPr>
            <a:spLocks noChangeArrowheads="1"/>
          </p:cNvSpPr>
          <p:nvPr/>
        </p:nvSpPr>
        <p:spPr bwMode="auto">
          <a:xfrm>
            <a:off x="3124200" y="2473278"/>
            <a:ext cx="287338" cy="254000"/>
          </a:xfrm>
          <a:prstGeom prst="rect">
            <a:avLst/>
          </a:prstGeom>
          <a:solidFill>
            <a:srgbClr val="FF9900"/>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53" name="Line 12"/>
          <p:cNvSpPr>
            <a:spLocks noChangeShapeType="1"/>
          </p:cNvSpPr>
          <p:nvPr/>
        </p:nvSpPr>
        <p:spPr bwMode="auto">
          <a:xfrm>
            <a:off x="3276600" y="2097040"/>
            <a:ext cx="0" cy="365125"/>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54" name="Rectangle 13"/>
          <p:cNvSpPr>
            <a:spLocks noChangeArrowheads="1"/>
          </p:cNvSpPr>
          <p:nvPr/>
        </p:nvSpPr>
        <p:spPr bwMode="auto">
          <a:xfrm>
            <a:off x="3505200" y="2473278"/>
            <a:ext cx="287338" cy="254000"/>
          </a:xfrm>
          <a:prstGeom prst="rect">
            <a:avLst/>
          </a:prstGeom>
          <a:solidFill>
            <a:srgbClr val="FF9900"/>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55" name="Line 14"/>
          <p:cNvSpPr>
            <a:spLocks noChangeShapeType="1"/>
          </p:cNvSpPr>
          <p:nvPr/>
        </p:nvSpPr>
        <p:spPr bwMode="auto">
          <a:xfrm>
            <a:off x="3657600" y="2097040"/>
            <a:ext cx="0" cy="365125"/>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56" name="Rectangle 15"/>
          <p:cNvSpPr>
            <a:spLocks noChangeArrowheads="1"/>
          </p:cNvSpPr>
          <p:nvPr/>
        </p:nvSpPr>
        <p:spPr bwMode="auto">
          <a:xfrm>
            <a:off x="3886200" y="2473278"/>
            <a:ext cx="287338" cy="254000"/>
          </a:xfrm>
          <a:prstGeom prst="rect">
            <a:avLst/>
          </a:prstGeom>
          <a:solidFill>
            <a:srgbClr val="FF9900"/>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57" name="Line 16"/>
          <p:cNvSpPr>
            <a:spLocks noChangeShapeType="1"/>
          </p:cNvSpPr>
          <p:nvPr/>
        </p:nvSpPr>
        <p:spPr bwMode="auto">
          <a:xfrm>
            <a:off x="4038600" y="2097040"/>
            <a:ext cx="0" cy="365125"/>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58" name="Rectangle 17"/>
          <p:cNvSpPr>
            <a:spLocks noChangeArrowheads="1"/>
          </p:cNvSpPr>
          <p:nvPr/>
        </p:nvSpPr>
        <p:spPr bwMode="auto">
          <a:xfrm>
            <a:off x="5867400" y="2473278"/>
            <a:ext cx="287338" cy="254000"/>
          </a:xfrm>
          <a:prstGeom prst="rect">
            <a:avLst/>
          </a:prstGeom>
          <a:solidFill>
            <a:srgbClr val="FF9900"/>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59" name="Line 18"/>
          <p:cNvSpPr>
            <a:spLocks noChangeShapeType="1"/>
          </p:cNvSpPr>
          <p:nvPr/>
        </p:nvSpPr>
        <p:spPr bwMode="auto">
          <a:xfrm>
            <a:off x="6019800" y="2097040"/>
            <a:ext cx="0" cy="365125"/>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60" name="Rectangle 19"/>
          <p:cNvSpPr>
            <a:spLocks noChangeArrowheads="1"/>
          </p:cNvSpPr>
          <p:nvPr/>
        </p:nvSpPr>
        <p:spPr bwMode="auto">
          <a:xfrm>
            <a:off x="6248400" y="2473278"/>
            <a:ext cx="287338" cy="254000"/>
          </a:xfrm>
          <a:prstGeom prst="rect">
            <a:avLst/>
          </a:prstGeom>
          <a:solidFill>
            <a:srgbClr val="FF9900"/>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61" name="Line 20"/>
          <p:cNvSpPr>
            <a:spLocks noChangeShapeType="1"/>
          </p:cNvSpPr>
          <p:nvPr/>
        </p:nvSpPr>
        <p:spPr bwMode="auto">
          <a:xfrm>
            <a:off x="6400800" y="2097040"/>
            <a:ext cx="0" cy="365125"/>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62" name="Rectangle 21"/>
          <p:cNvSpPr>
            <a:spLocks noChangeArrowheads="1"/>
          </p:cNvSpPr>
          <p:nvPr/>
        </p:nvSpPr>
        <p:spPr bwMode="auto">
          <a:xfrm>
            <a:off x="6629400" y="2473278"/>
            <a:ext cx="287338" cy="254000"/>
          </a:xfrm>
          <a:prstGeom prst="rect">
            <a:avLst/>
          </a:prstGeom>
          <a:solidFill>
            <a:srgbClr val="FF9900"/>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63" name="Line 22"/>
          <p:cNvSpPr>
            <a:spLocks noChangeShapeType="1"/>
          </p:cNvSpPr>
          <p:nvPr/>
        </p:nvSpPr>
        <p:spPr bwMode="auto">
          <a:xfrm>
            <a:off x="6781800" y="2097040"/>
            <a:ext cx="0" cy="365125"/>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64" name="Rectangle 23"/>
          <p:cNvSpPr>
            <a:spLocks noChangeArrowheads="1"/>
          </p:cNvSpPr>
          <p:nvPr/>
        </p:nvSpPr>
        <p:spPr bwMode="auto">
          <a:xfrm>
            <a:off x="1828800" y="3041603"/>
            <a:ext cx="5181600" cy="854075"/>
          </a:xfrm>
          <a:prstGeom prst="rect">
            <a:avLst/>
          </a:prstGeom>
          <a:solidFill>
            <a:srgbClr val="FF7C80"/>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65" name="Line 24"/>
          <p:cNvSpPr>
            <a:spLocks noChangeShapeType="1"/>
          </p:cNvSpPr>
          <p:nvPr/>
        </p:nvSpPr>
        <p:spPr bwMode="auto">
          <a:xfrm>
            <a:off x="2133600" y="2757440"/>
            <a:ext cx="0" cy="284163"/>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66" name="Line 25"/>
          <p:cNvSpPr>
            <a:spLocks noChangeShapeType="1"/>
          </p:cNvSpPr>
          <p:nvPr/>
        </p:nvSpPr>
        <p:spPr bwMode="auto">
          <a:xfrm>
            <a:off x="2514600" y="2757440"/>
            <a:ext cx="0" cy="284163"/>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67" name="Line 26"/>
          <p:cNvSpPr>
            <a:spLocks noChangeShapeType="1"/>
          </p:cNvSpPr>
          <p:nvPr/>
        </p:nvSpPr>
        <p:spPr bwMode="auto">
          <a:xfrm>
            <a:off x="2895600" y="2757440"/>
            <a:ext cx="0" cy="284163"/>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68" name="Line 27"/>
          <p:cNvSpPr>
            <a:spLocks noChangeShapeType="1"/>
          </p:cNvSpPr>
          <p:nvPr/>
        </p:nvSpPr>
        <p:spPr bwMode="auto">
          <a:xfrm>
            <a:off x="3276600" y="2757440"/>
            <a:ext cx="0" cy="284163"/>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69" name="Line 28"/>
          <p:cNvSpPr>
            <a:spLocks noChangeShapeType="1"/>
          </p:cNvSpPr>
          <p:nvPr/>
        </p:nvSpPr>
        <p:spPr bwMode="auto">
          <a:xfrm>
            <a:off x="3657600" y="2757440"/>
            <a:ext cx="0" cy="284163"/>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70" name="Line 29"/>
          <p:cNvSpPr>
            <a:spLocks noChangeShapeType="1"/>
          </p:cNvSpPr>
          <p:nvPr/>
        </p:nvSpPr>
        <p:spPr bwMode="auto">
          <a:xfrm>
            <a:off x="6019800" y="2757440"/>
            <a:ext cx="0" cy="284163"/>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71" name="Line 30"/>
          <p:cNvSpPr>
            <a:spLocks noChangeShapeType="1"/>
          </p:cNvSpPr>
          <p:nvPr/>
        </p:nvSpPr>
        <p:spPr bwMode="auto">
          <a:xfrm>
            <a:off x="6400800" y="2757440"/>
            <a:ext cx="0" cy="284163"/>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72" name="Line 31"/>
          <p:cNvSpPr>
            <a:spLocks noChangeShapeType="1"/>
          </p:cNvSpPr>
          <p:nvPr/>
        </p:nvSpPr>
        <p:spPr bwMode="auto">
          <a:xfrm>
            <a:off x="6781800" y="2757440"/>
            <a:ext cx="0" cy="284163"/>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73" name="Line 32"/>
          <p:cNvSpPr>
            <a:spLocks noChangeShapeType="1"/>
          </p:cNvSpPr>
          <p:nvPr/>
        </p:nvSpPr>
        <p:spPr bwMode="auto">
          <a:xfrm>
            <a:off x="4038600" y="2757440"/>
            <a:ext cx="0" cy="284163"/>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74" name="Text Box 33"/>
          <p:cNvSpPr txBox="1">
            <a:spLocks noChangeArrowheads="1"/>
          </p:cNvSpPr>
          <p:nvPr/>
        </p:nvSpPr>
        <p:spPr bwMode="auto">
          <a:xfrm>
            <a:off x="3124200" y="3232103"/>
            <a:ext cx="2819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a:buFontTx/>
              <a:buNone/>
            </a:pPr>
            <a:r>
              <a:rPr kumimoji="0" lang="en-US" sz="1800">
                <a:latin typeface="Arial" panose="020B0604020202020204" pitchFamily="34" charset="0"/>
                <a:cs typeface="Arial" panose="020B0604020202020204" pitchFamily="34" charset="0"/>
              </a:rPr>
              <a:t>Event Builder (Network)</a:t>
            </a:r>
          </a:p>
        </p:txBody>
      </p:sp>
      <p:sp>
        <p:nvSpPr>
          <p:cNvPr id="35875" name="Rectangle 34"/>
          <p:cNvSpPr>
            <a:spLocks noChangeArrowheads="1"/>
          </p:cNvSpPr>
          <p:nvPr/>
        </p:nvSpPr>
        <p:spPr bwMode="auto">
          <a:xfrm>
            <a:off x="1905000" y="4179840"/>
            <a:ext cx="287338" cy="252413"/>
          </a:xfrm>
          <a:prstGeom prst="rect">
            <a:avLst/>
          </a:prstGeom>
          <a:solidFill>
            <a:srgbClr val="00CC99"/>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76" name="Line 35"/>
          <p:cNvSpPr>
            <a:spLocks noChangeShapeType="1"/>
          </p:cNvSpPr>
          <p:nvPr/>
        </p:nvSpPr>
        <p:spPr bwMode="auto">
          <a:xfrm>
            <a:off x="2057400" y="3895678"/>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77" name="Rectangle 36"/>
          <p:cNvSpPr>
            <a:spLocks noChangeArrowheads="1"/>
          </p:cNvSpPr>
          <p:nvPr/>
        </p:nvSpPr>
        <p:spPr bwMode="auto">
          <a:xfrm>
            <a:off x="2286000" y="4179840"/>
            <a:ext cx="287338" cy="252413"/>
          </a:xfrm>
          <a:prstGeom prst="rect">
            <a:avLst/>
          </a:prstGeom>
          <a:solidFill>
            <a:srgbClr val="00CC99"/>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78" name="Line 37"/>
          <p:cNvSpPr>
            <a:spLocks noChangeShapeType="1"/>
          </p:cNvSpPr>
          <p:nvPr/>
        </p:nvSpPr>
        <p:spPr bwMode="auto">
          <a:xfrm>
            <a:off x="2438400" y="3895678"/>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79" name="Rectangle 38"/>
          <p:cNvSpPr>
            <a:spLocks noChangeArrowheads="1"/>
          </p:cNvSpPr>
          <p:nvPr/>
        </p:nvSpPr>
        <p:spPr bwMode="auto">
          <a:xfrm>
            <a:off x="2667000" y="4179840"/>
            <a:ext cx="287338" cy="252413"/>
          </a:xfrm>
          <a:prstGeom prst="rect">
            <a:avLst/>
          </a:prstGeom>
          <a:solidFill>
            <a:srgbClr val="00CC99"/>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80" name="Line 39"/>
          <p:cNvSpPr>
            <a:spLocks noChangeShapeType="1"/>
          </p:cNvSpPr>
          <p:nvPr/>
        </p:nvSpPr>
        <p:spPr bwMode="auto">
          <a:xfrm>
            <a:off x="2819400" y="3895678"/>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81" name="Rectangle 40"/>
          <p:cNvSpPr>
            <a:spLocks noChangeArrowheads="1"/>
          </p:cNvSpPr>
          <p:nvPr/>
        </p:nvSpPr>
        <p:spPr bwMode="auto">
          <a:xfrm>
            <a:off x="3048000" y="4179840"/>
            <a:ext cx="287338" cy="252413"/>
          </a:xfrm>
          <a:prstGeom prst="rect">
            <a:avLst/>
          </a:prstGeom>
          <a:solidFill>
            <a:srgbClr val="00CC99"/>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82" name="Line 41"/>
          <p:cNvSpPr>
            <a:spLocks noChangeShapeType="1"/>
          </p:cNvSpPr>
          <p:nvPr/>
        </p:nvSpPr>
        <p:spPr bwMode="auto">
          <a:xfrm>
            <a:off x="3200400" y="3895678"/>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83" name="Rectangle 42"/>
          <p:cNvSpPr>
            <a:spLocks noChangeArrowheads="1"/>
          </p:cNvSpPr>
          <p:nvPr/>
        </p:nvSpPr>
        <p:spPr bwMode="auto">
          <a:xfrm>
            <a:off x="3429000" y="4179840"/>
            <a:ext cx="287338" cy="252413"/>
          </a:xfrm>
          <a:prstGeom prst="rect">
            <a:avLst/>
          </a:prstGeom>
          <a:solidFill>
            <a:srgbClr val="00CC99"/>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84" name="Line 43"/>
          <p:cNvSpPr>
            <a:spLocks noChangeShapeType="1"/>
          </p:cNvSpPr>
          <p:nvPr/>
        </p:nvSpPr>
        <p:spPr bwMode="auto">
          <a:xfrm>
            <a:off x="3581400" y="3895678"/>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85" name="Rectangle 44"/>
          <p:cNvSpPr>
            <a:spLocks noChangeArrowheads="1"/>
          </p:cNvSpPr>
          <p:nvPr/>
        </p:nvSpPr>
        <p:spPr bwMode="auto">
          <a:xfrm>
            <a:off x="3810000" y="4179840"/>
            <a:ext cx="287338" cy="252413"/>
          </a:xfrm>
          <a:prstGeom prst="rect">
            <a:avLst/>
          </a:prstGeom>
          <a:solidFill>
            <a:srgbClr val="00CC99"/>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86" name="Line 45"/>
          <p:cNvSpPr>
            <a:spLocks noChangeShapeType="1"/>
          </p:cNvSpPr>
          <p:nvPr/>
        </p:nvSpPr>
        <p:spPr bwMode="auto">
          <a:xfrm>
            <a:off x="3962400" y="3895678"/>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87" name="Rectangle 46"/>
          <p:cNvSpPr>
            <a:spLocks noChangeArrowheads="1"/>
          </p:cNvSpPr>
          <p:nvPr/>
        </p:nvSpPr>
        <p:spPr bwMode="auto">
          <a:xfrm>
            <a:off x="5791200" y="4179840"/>
            <a:ext cx="287338" cy="252413"/>
          </a:xfrm>
          <a:prstGeom prst="rect">
            <a:avLst/>
          </a:prstGeom>
          <a:solidFill>
            <a:srgbClr val="00CC99"/>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88" name="Line 47"/>
          <p:cNvSpPr>
            <a:spLocks noChangeShapeType="1"/>
          </p:cNvSpPr>
          <p:nvPr/>
        </p:nvSpPr>
        <p:spPr bwMode="auto">
          <a:xfrm>
            <a:off x="5943600" y="3895678"/>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89" name="Rectangle 48"/>
          <p:cNvSpPr>
            <a:spLocks noChangeArrowheads="1"/>
          </p:cNvSpPr>
          <p:nvPr/>
        </p:nvSpPr>
        <p:spPr bwMode="auto">
          <a:xfrm>
            <a:off x="6172200" y="4179840"/>
            <a:ext cx="287338" cy="252413"/>
          </a:xfrm>
          <a:prstGeom prst="rect">
            <a:avLst/>
          </a:prstGeom>
          <a:solidFill>
            <a:srgbClr val="00CC99"/>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90" name="Line 49"/>
          <p:cNvSpPr>
            <a:spLocks noChangeShapeType="1"/>
          </p:cNvSpPr>
          <p:nvPr/>
        </p:nvSpPr>
        <p:spPr bwMode="auto">
          <a:xfrm>
            <a:off x="6324600" y="3895678"/>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91" name="Rectangle 50"/>
          <p:cNvSpPr>
            <a:spLocks noChangeArrowheads="1"/>
          </p:cNvSpPr>
          <p:nvPr/>
        </p:nvSpPr>
        <p:spPr bwMode="auto">
          <a:xfrm>
            <a:off x="6553200" y="4179840"/>
            <a:ext cx="287338" cy="252413"/>
          </a:xfrm>
          <a:prstGeom prst="rect">
            <a:avLst/>
          </a:prstGeom>
          <a:solidFill>
            <a:srgbClr val="00CC99"/>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892" name="Line 51"/>
          <p:cNvSpPr>
            <a:spLocks noChangeShapeType="1"/>
          </p:cNvSpPr>
          <p:nvPr/>
        </p:nvSpPr>
        <p:spPr bwMode="auto">
          <a:xfrm>
            <a:off x="6705600" y="3895678"/>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93" name="Line 52"/>
          <p:cNvSpPr>
            <a:spLocks noChangeShapeType="1"/>
          </p:cNvSpPr>
          <p:nvPr/>
        </p:nvSpPr>
        <p:spPr bwMode="auto">
          <a:xfrm>
            <a:off x="2057400" y="4464003"/>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94" name="Line 53"/>
          <p:cNvSpPr>
            <a:spLocks noChangeShapeType="1"/>
          </p:cNvSpPr>
          <p:nvPr/>
        </p:nvSpPr>
        <p:spPr bwMode="auto">
          <a:xfrm>
            <a:off x="2438400" y="4464003"/>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95" name="Line 54"/>
          <p:cNvSpPr>
            <a:spLocks noChangeShapeType="1"/>
          </p:cNvSpPr>
          <p:nvPr/>
        </p:nvSpPr>
        <p:spPr bwMode="auto">
          <a:xfrm>
            <a:off x="2819400" y="4464003"/>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96" name="Line 55"/>
          <p:cNvSpPr>
            <a:spLocks noChangeShapeType="1"/>
          </p:cNvSpPr>
          <p:nvPr/>
        </p:nvSpPr>
        <p:spPr bwMode="auto">
          <a:xfrm>
            <a:off x="3200400" y="4464003"/>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97" name="Line 56"/>
          <p:cNvSpPr>
            <a:spLocks noChangeShapeType="1"/>
          </p:cNvSpPr>
          <p:nvPr/>
        </p:nvSpPr>
        <p:spPr bwMode="auto">
          <a:xfrm>
            <a:off x="3581400" y="4464003"/>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98" name="Line 57"/>
          <p:cNvSpPr>
            <a:spLocks noChangeShapeType="1"/>
          </p:cNvSpPr>
          <p:nvPr/>
        </p:nvSpPr>
        <p:spPr bwMode="auto">
          <a:xfrm>
            <a:off x="5943600" y="4464003"/>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899" name="Line 58"/>
          <p:cNvSpPr>
            <a:spLocks noChangeShapeType="1"/>
          </p:cNvSpPr>
          <p:nvPr/>
        </p:nvSpPr>
        <p:spPr bwMode="auto">
          <a:xfrm>
            <a:off x="6324600" y="4464003"/>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900" name="Line 59"/>
          <p:cNvSpPr>
            <a:spLocks noChangeShapeType="1"/>
          </p:cNvSpPr>
          <p:nvPr/>
        </p:nvSpPr>
        <p:spPr bwMode="auto">
          <a:xfrm>
            <a:off x="6705600" y="4464003"/>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901" name="Line 60"/>
          <p:cNvSpPr>
            <a:spLocks noChangeShapeType="1"/>
          </p:cNvSpPr>
          <p:nvPr/>
        </p:nvSpPr>
        <p:spPr bwMode="auto">
          <a:xfrm>
            <a:off x="3962400" y="4464003"/>
            <a:ext cx="0" cy="284162"/>
          </a:xfrm>
          <a:prstGeom prst="line">
            <a:avLst/>
          </a:prstGeom>
          <a:noFill/>
          <a:ln w="19050">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902" name="AutoShape 61"/>
          <p:cNvSpPr>
            <a:spLocks noChangeArrowheads="1"/>
          </p:cNvSpPr>
          <p:nvPr/>
        </p:nvSpPr>
        <p:spPr bwMode="auto">
          <a:xfrm>
            <a:off x="1828800" y="4748165"/>
            <a:ext cx="5181600" cy="473075"/>
          </a:xfrm>
          <a:prstGeom prst="roundRect">
            <a:avLst>
              <a:gd name="adj" fmla="val 16667"/>
            </a:avLst>
          </a:prstGeom>
          <a:solidFill>
            <a:srgbClr val="99CCFF"/>
          </a:solidFill>
          <a:ln w="19050">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903" name="Text Box 62"/>
          <p:cNvSpPr txBox="1">
            <a:spLocks noChangeArrowheads="1"/>
          </p:cNvSpPr>
          <p:nvPr/>
        </p:nvSpPr>
        <p:spPr bwMode="auto">
          <a:xfrm>
            <a:off x="4114800" y="4748165"/>
            <a:ext cx="1219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a:buFontTx/>
              <a:buNone/>
            </a:pPr>
            <a:r>
              <a:rPr kumimoji="0" lang="en-US" sz="1800">
                <a:latin typeface="Arial" panose="020B0604020202020204" pitchFamily="34" charset="0"/>
                <a:cs typeface="Arial" panose="020B0604020202020204" pitchFamily="34" charset="0"/>
              </a:rPr>
              <a:t>Storage</a:t>
            </a:r>
          </a:p>
        </p:txBody>
      </p:sp>
      <p:sp>
        <p:nvSpPr>
          <p:cNvPr id="35904" name="Text Box 63"/>
          <p:cNvSpPr txBox="1">
            <a:spLocks noChangeArrowheads="1"/>
          </p:cNvSpPr>
          <p:nvPr/>
        </p:nvSpPr>
        <p:spPr bwMode="auto">
          <a:xfrm>
            <a:off x="7010400" y="2385965"/>
            <a:ext cx="1828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a:buFontTx/>
              <a:buNone/>
            </a:pPr>
            <a:r>
              <a:rPr kumimoji="0" lang="en-US" sz="1800">
                <a:latin typeface="Arial" panose="020B0604020202020204" pitchFamily="34" charset="0"/>
                <a:cs typeface="Arial" panose="020B0604020202020204" pitchFamily="34" charset="0"/>
              </a:rPr>
              <a:t>Readout Units</a:t>
            </a:r>
          </a:p>
        </p:txBody>
      </p:sp>
      <p:sp>
        <p:nvSpPr>
          <p:cNvPr id="35905" name="Text Box 64"/>
          <p:cNvSpPr txBox="1">
            <a:spLocks noChangeArrowheads="1"/>
          </p:cNvSpPr>
          <p:nvPr/>
        </p:nvSpPr>
        <p:spPr bwMode="auto">
          <a:xfrm>
            <a:off x="7010400" y="4002040"/>
            <a:ext cx="1600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a:buFontTx/>
              <a:buNone/>
            </a:pPr>
            <a:r>
              <a:rPr kumimoji="0" lang="en-US" sz="1800">
                <a:latin typeface="Arial" panose="020B0604020202020204" pitchFamily="34" charset="0"/>
                <a:cs typeface="Arial" panose="020B0604020202020204" pitchFamily="34" charset="0"/>
              </a:rPr>
              <a:t>Event Filter Units</a:t>
            </a:r>
          </a:p>
        </p:txBody>
      </p:sp>
      <p:sp>
        <p:nvSpPr>
          <p:cNvPr id="35906" name="AutoShape 65"/>
          <p:cNvSpPr>
            <a:spLocks noChangeArrowheads="1"/>
          </p:cNvSpPr>
          <p:nvPr/>
        </p:nvSpPr>
        <p:spPr bwMode="auto">
          <a:xfrm>
            <a:off x="533400" y="3163840"/>
            <a:ext cx="990600" cy="533400"/>
          </a:xfrm>
          <a:prstGeom prst="roundRect">
            <a:avLst>
              <a:gd name="adj" fmla="val 16667"/>
            </a:avLst>
          </a:prstGeom>
          <a:solidFill>
            <a:srgbClr val="EAEAEA"/>
          </a:solidFill>
          <a:ln w="19050">
            <a:solidFill>
              <a:srgbClr val="5F5F5F"/>
            </a:solidFill>
            <a:prstDash val="dash"/>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907" name="Text Box 66"/>
          <p:cNvSpPr txBox="1">
            <a:spLocks noChangeArrowheads="1"/>
          </p:cNvSpPr>
          <p:nvPr/>
        </p:nvSpPr>
        <p:spPr bwMode="auto">
          <a:xfrm>
            <a:off x="457200" y="3087640"/>
            <a:ext cx="1143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a:buFontTx/>
              <a:buNone/>
            </a:pPr>
            <a:r>
              <a:rPr kumimoji="0" lang="en-US" sz="1800">
                <a:solidFill>
                  <a:srgbClr val="5F5F5F"/>
                </a:solidFill>
                <a:latin typeface="Arial" panose="020B0604020202020204" pitchFamily="34" charset="0"/>
                <a:cs typeface="Arial" panose="020B0604020202020204" pitchFamily="34" charset="0"/>
              </a:rPr>
              <a:t>  Event Manager</a:t>
            </a:r>
          </a:p>
        </p:txBody>
      </p:sp>
      <p:sp>
        <p:nvSpPr>
          <p:cNvPr id="35908" name="Line 67"/>
          <p:cNvSpPr>
            <a:spLocks noChangeShapeType="1"/>
          </p:cNvSpPr>
          <p:nvPr/>
        </p:nvSpPr>
        <p:spPr bwMode="auto">
          <a:xfrm flipV="1">
            <a:off x="1143000" y="2630440"/>
            <a:ext cx="0" cy="533400"/>
          </a:xfrm>
          <a:prstGeom prst="line">
            <a:avLst/>
          </a:prstGeom>
          <a:noFill/>
          <a:ln w="19050">
            <a:solidFill>
              <a:srgbClr val="5F5F5F"/>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909" name="Line 68"/>
          <p:cNvSpPr>
            <a:spLocks noChangeShapeType="1"/>
          </p:cNvSpPr>
          <p:nvPr/>
        </p:nvSpPr>
        <p:spPr bwMode="auto">
          <a:xfrm>
            <a:off x="1143000" y="2630440"/>
            <a:ext cx="838200" cy="0"/>
          </a:xfrm>
          <a:prstGeom prst="line">
            <a:avLst/>
          </a:prstGeom>
          <a:noFill/>
          <a:ln w="19050">
            <a:solidFill>
              <a:srgbClr val="5F5F5F"/>
            </a:solidFill>
            <a:prstDash val="dash"/>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910" name="Line 69"/>
          <p:cNvSpPr>
            <a:spLocks noChangeShapeType="1"/>
          </p:cNvSpPr>
          <p:nvPr/>
        </p:nvSpPr>
        <p:spPr bwMode="auto">
          <a:xfrm>
            <a:off x="1143000" y="3697240"/>
            <a:ext cx="0" cy="609600"/>
          </a:xfrm>
          <a:prstGeom prst="line">
            <a:avLst/>
          </a:prstGeom>
          <a:noFill/>
          <a:ln w="19050">
            <a:solidFill>
              <a:srgbClr val="5F5F5F"/>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911" name="Line 70"/>
          <p:cNvSpPr>
            <a:spLocks noChangeShapeType="1"/>
          </p:cNvSpPr>
          <p:nvPr/>
        </p:nvSpPr>
        <p:spPr bwMode="auto">
          <a:xfrm>
            <a:off x="1143000" y="4306840"/>
            <a:ext cx="762000" cy="0"/>
          </a:xfrm>
          <a:prstGeom prst="line">
            <a:avLst/>
          </a:prstGeom>
          <a:noFill/>
          <a:ln w="19050">
            <a:solidFill>
              <a:srgbClr val="5F5F5F"/>
            </a:solidFill>
            <a:prstDash val="dash"/>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912" name="Text Box 71"/>
          <p:cNvSpPr txBox="1">
            <a:spLocks noChangeArrowheads="1"/>
          </p:cNvSpPr>
          <p:nvPr/>
        </p:nvSpPr>
        <p:spPr bwMode="auto">
          <a:xfrm>
            <a:off x="152400" y="2004965"/>
            <a:ext cx="1295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a:buFontTx/>
              <a:buNone/>
            </a:pPr>
            <a:r>
              <a:rPr kumimoji="0" lang="en-US" sz="1800">
                <a:latin typeface="Arial" panose="020B0604020202020204" pitchFamily="34" charset="0"/>
                <a:cs typeface="Arial" panose="020B0604020202020204" pitchFamily="34" charset="0"/>
              </a:rPr>
              <a:t>Trigger Level 1/2</a:t>
            </a:r>
          </a:p>
        </p:txBody>
      </p:sp>
      <p:sp>
        <p:nvSpPr>
          <p:cNvPr id="35913" name="Line 72"/>
          <p:cNvSpPr>
            <a:spLocks noChangeShapeType="1"/>
          </p:cNvSpPr>
          <p:nvPr/>
        </p:nvSpPr>
        <p:spPr bwMode="auto">
          <a:xfrm>
            <a:off x="762000" y="2706640"/>
            <a:ext cx="0" cy="457200"/>
          </a:xfrm>
          <a:prstGeom prst="line">
            <a:avLst/>
          </a:prstGeom>
          <a:noFill/>
          <a:ln w="19050">
            <a:solidFill>
              <a:srgbClr val="5F5F5F"/>
            </a:solidFill>
            <a:prstDash val="dash"/>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5914" name="Line 73"/>
          <p:cNvSpPr>
            <a:spLocks noChangeShapeType="1"/>
          </p:cNvSpPr>
          <p:nvPr/>
        </p:nvSpPr>
        <p:spPr bwMode="auto">
          <a:xfrm>
            <a:off x="1143000" y="2233565"/>
            <a:ext cx="5638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cxnSp>
        <p:nvCxnSpPr>
          <p:cNvPr id="35915" name="AutoShape 74"/>
          <p:cNvCxnSpPr>
            <a:cxnSpLocks noChangeShapeType="1"/>
            <a:stCxn id="35914" idx="0"/>
            <a:endCxn id="35914" idx="0"/>
          </p:cNvCxnSpPr>
          <p:nvPr/>
        </p:nvCxnSpPr>
        <p:spPr bwMode="auto">
          <a:xfrm>
            <a:off x="1143000" y="2224040"/>
            <a:ext cx="0"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35916" name="Text Box 75"/>
          <p:cNvSpPr txBox="1">
            <a:spLocks noChangeArrowheads="1"/>
          </p:cNvSpPr>
          <p:nvPr/>
        </p:nvSpPr>
        <p:spPr bwMode="auto">
          <a:xfrm>
            <a:off x="4572000" y="3621040"/>
            <a:ext cx="1600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a:buFontTx/>
              <a:buNone/>
            </a:pPr>
            <a:r>
              <a:rPr kumimoji="0" lang="en-US" sz="5400">
                <a:latin typeface="Arial" panose="020B0604020202020204" pitchFamily="34" charset="0"/>
                <a:cs typeface="Arial" panose="020B0604020202020204" pitchFamily="34" charset="0"/>
              </a:rPr>
              <a:t>...</a:t>
            </a:r>
            <a:endParaRPr kumimoji="0" lang="en-US" sz="1800">
              <a:latin typeface="Arial" panose="020B0604020202020204" pitchFamily="34" charset="0"/>
              <a:cs typeface="Arial" panose="020B0604020202020204" pitchFamily="34" charset="0"/>
            </a:endParaRPr>
          </a:p>
        </p:txBody>
      </p:sp>
      <p:sp>
        <p:nvSpPr>
          <p:cNvPr id="35917" name="Text Box 76"/>
          <p:cNvSpPr txBox="1">
            <a:spLocks noChangeArrowheads="1"/>
          </p:cNvSpPr>
          <p:nvPr/>
        </p:nvSpPr>
        <p:spPr bwMode="auto">
          <a:xfrm>
            <a:off x="4572000" y="1852565"/>
            <a:ext cx="1600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a:buFontTx/>
              <a:buNone/>
            </a:pPr>
            <a:r>
              <a:rPr kumimoji="0" lang="en-US" sz="5400">
                <a:latin typeface="Arial" panose="020B0604020202020204" pitchFamily="34" charset="0"/>
                <a:cs typeface="Arial" panose="020B0604020202020204" pitchFamily="34" charset="0"/>
              </a:rPr>
              <a:t>...</a:t>
            </a:r>
            <a:endParaRPr kumimoji="0" lang="en-US" sz="1800">
              <a:latin typeface="Arial" panose="020B0604020202020204" pitchFamily="34" charset="0"/>
              <a:cs typeface="Arial" panose="020B0604020202020204" pitchFamily="34" charset="0"/>
            </a:endParaRPr>
          </a:p>
        </p:txBody>
      </p:sp>
      <p:sp>
        <p:nvSpPr>
          <p:cNvPr id="35918" name="Oval 77"/>
          <p:cNvSpPr>
            <a:spLocks noChangeArrowheads="1"/>
          </p:cNvSpPr>
          <p:nvPr/>
        </p:nvSpPr>
        <p:spPr bwMode="auto">
          <a:xfrm>
            <a:off x="2057400" y="2157365"/>
            <a:ext cx="152400" cy="152400"/>
          </a:xfrm>
          <a:prstGeom prst="ellipse">
            <a:avLst/>
          </a:prstGeom>
          <a:solidFill>
            <a:srgbClr val="FF3300"/>
          </a:solidFill>
          <a:ln w="9525">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919" name="Oval 78"/>
          <p:cNvSpPr>
            <a:spLocks noChangeArrowheads="1"/>
          </p:cNvSpPr>
          <p:nvPr/>
        </p:nvSpPr>
        <p:spPr bwMode="auto">
          <a:xfrm>
            <a:off x="2438400" y="2157365"/>
            <a:ext cx="152400" cy="152400"/>
          </a:xfrm>
          <a:prstGeom prst="ellipse">
            <a:avLst/>
          </a:prstGeom>
          <a:solidFill>
            <a:srgbClr val="FF3300"/>
          </a:solidFill>
          <a:ln w="9525">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920" name="Oval 79"/>
          <p:cNvSpPr>
            <a:spLocks noChangeArrowheads="1"/>
          </p:cNvSpPr>
          <p:nvPr/>
        </p:nvSpPr>
        <p:spPr bwMode="auto">
          <a:xfrm>
            <a:off x="2819400" y="2157365"/>
            <a:ext cx="152400" cy="152400"/>
          </a:xfrm>
          <a:prstGeom prst="ellipse">
            <a:avLst/>
          </a:prstGeom>
          <a:solidFill>
            <a:srgbClr val="FF3300"/>
          </a:solidFill>
          <a:ln w="9525">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921" name="Oval 80"/>
          <p:cNvSpPr>
            <a:spLocks noChangeArrowheads="1"/>
          </p:cNvSpPr>
          <p:nvPr/>
        </p:nvSpPr>
        <p:spPr bwMode="auto">
          <a:xfrm>
            <a:off x="3200400" y="2157365"/>
            <a:ext cx="152400" cy="152400"/>
          </a:xfrm>
          <a:prstGeom prst="ellipse">
            <a:avLst/>
          </a:prstGeom>
          <a:solidFill>
            <a:srgbClr val="FF3300"/>
          </a:solidFill>
          <a:ln w="9525">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922" name="Oval 81"/>
          <p:cNvSpPr>
            <a:spLocks noChangeArrowheads="1"/>
          </p:cNvSpPr>
          <p:nvPr/>
        </p:nvSpPr>
        <p:spPr bwMode="auto">
          <a:xfrm>
            <a:off x="3581400" y="2157365"/>
            <a:ext cx="152400" cy="152400"/>
          </a:xfrm>
          <a:prstGeom prst="ellipse">
            <a:avLst/>
          </a:prstGeom>
          <a:solidFill>
            <a:srgbClr val="FF3300"/>
          </a:solidFill>
          <a:ln w="9525">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923" name="Oval 82"/>
          <p:cNvSpPr>
            <a:spLocks noChangeArrowheads="1"/>
          </p:cNvSpPr>
          <p:nvPr/>
        </p:nvSpPr>
        <p:spPr bwMode="auto">
          <a:xfrm>
            <a:off x="3962400" y="2157365"/>
            <a:ext cx="152400" cy="152400"/>
          </a:xfrm>
          <a:prstGeom prst="ellipse">
            <a:avLst/>
          </a:prstGeom>
          <a:solidFill>
            <a:srgbClr val="FF3300"/>
          </a:solidFill>
          <a:ln w="9525">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924" name="Oval 83"/>
          <p:cNvSpPr>
            <a:spLocks noChangeArrowheads="1"/>
          </p:cNvSpPr>
          <p:nvPr/>
        </p:nvSpPr>
        <p:spPr bwMode="auto">
          <a:xfrm>
            <a:off x="5943600" y="2157365"/>
            <a:ext cx="152400" cy="152400"/>
          </a:xfrm>
          <a:prstGeom prst="ellipse">
            <a:avLst/>
          </a:prstGeom>
          <a:solidFill>
            <a:srgbClr val="FF3300"/>
          </a:solidFill>
          <a:ln w="9525">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925" name="Oval 84"/>
          <p:cNvSpPr>
            <a:spLocks noChangeArrowheads="1"/>
          </p:cNvSpPr>
          <p:nvPr/>
        </p:nvSpPr>
        <p:spPr bwMode="auto">
          <a:xfrm>
            <a:off x="6324600" y="2157365"/>
            <a:ext cx="152400" cy="152400"/>
          </a:xfrm>
          <a:prstGeom prst="ellipse">
            <a:avLst/>
          </a:prstGeom>
          <a:solidFill>
            <a:srgbClr val="FF3300"/>
          </a:solidFill>
          <a:ln w="9525">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5926" name="Oval 85"/>
          <p:cNvSpPr>
            <a:spLocks noChangeArrowheads="1"/>
          </p:cNvSpPr>
          <p:nvPr/>
        </p:nvSpPr>
        <p:spPr bwMode="auto">
          <a:xfrm>
            <a:off x="6705600" y="2157365"/>
            <a:ext cx="152400" cy="152400"/>
          </a:xfrm>
          <a:prstGeom prst="ellipse">
            <a:avLst/>
          </a:prstGeom>
          <a:solidFill>
            <a:srgbClr val="FF3300"/>
          </a:solidFill>
          <a:ln w="9525">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87" name="Rectangle 23"/>
          <p:cNvSpPr txBox="1">
            <a:spLocks noChangeArrowheads="1"/>
          </p:cNvSpPr>
          <p:nvPr/>
        </p:nvSpPr>
        <p:spPr>
          <a:xfrm>
            <a:off x="415770" y="5579680"/>
            <a:ext cx="8534400" cy="788986"/>
          </a:xfrm>
          <a:prstGeom prst="rect">
            <a:avLst/>
          </a:prstGeom>
          <a:solidFill>
            <a:schemeClr val="bg1"/>
          </a:solidFill>
        </p:spPr>
        <p:txBody>
          <a:bodyPr/>
          <a:lstStyle>
            <a:lvl1pPr marL="342900" indent="-342900" algn="l" rtl="0" eaLnBrk="0" fontAlgn="base" hangingPunct="0">
              <a:spcBef>
                <a:spcPct val="20000"/>
              </a:spcBef>
              <a:spcAft>
                <a:spcPct val="0"/>
              </a:spcAft>
              <a:buClr>
                <a:srgbClr val="0000FF"/>
              </a:buClr>
              <a:buFont typeface="Arial Unicode MS" pitchFamily="34" charset="-128"/>
              <a:buChar char="❚"/>
              <a:defRPr kumimoji="1" sz="3200" b="1">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0000FF"/>
              </a:buClr>
              <a:buFont typeface="Arial Unicode MS" pitchFamily="34" charset="-128"/>
              <a:buChar char="❙"/>
              <a:defRPr kumimoji="1" sz="2800">
                <a:solidFill>
                  <a:schemeClr val="tx1"/>
                </a:solidFill>
                <a:latin typeface="Arial" panose="020B0604020202020204" pitchFamily="34" charset="0"/>
                <a:cs typeface="Arial" panose="020B0604020202020204" pitchFamily="34" charset="0"/>
              </a:defRPr>
            </a:lvl2pPr>
            <a:lvl3pPr marL="1143000" indent="-228600" algn="l" rtl="0" eaLnBrk="0" fontAlgn="base" hangingPunct="0">
              <a:spcBef>
                <a:spcPct val="20000"/>
              </a:spcBef>
              <a:spcAft>
                <a:spcPct val="0"/>
              </a:spcAft>
              <a:buClr>
                <a:srgbClr val="0000FF"/>
              </a:buClr>
              <a:buFont typeface="Arial Unicode MS" pitchFamily="34" charset="-128"/>
              <a:buChar char="❘"/>
              <a:defRPr kumimoji="1" sz="2400">
                <a:solidFill>
                  <a:schemeClr val="tx1"/>
                </a:solidFill>
                <a:latin typeface="Arial" panose="020B0604020202020204" pitchFamily="34" charset="0"/>
                <a:cs typeface="Arial" panose="020B0604020202020204" pitchFamily="34" charset="0"/>
              </a:defRPr>
            </a:lvl3pPr>
            <a:lvl4pPr marL="1600200" indent="-228600" algn="l" rtl="0" eaLnBrk="0" fontAlgn="base" hangingPunct="0">
              <a:spcBef>
                <a:spcPct val="20000"/>
              </a:spcBef>
              <a:spcAft>
                <a:spcPct val="0"/>
              </a:spcAft>
              <a:buClr>
                <a:srgbClr val="0000FF"/>
              </a:buClr>
              <a:buFont typeface="Arial Unicode MS" pitchFamily="34" charset="-128"/>
              <a:buChar char="〡"/>
              <a:defRPr kumimoji="1" sz="2000">
                <a:solidFill>
                  <a:schemeClr val="tx1"/>
                </a:solidFill>
                <a:latin typeface="Arial" panose="020B0604020202020204" pitchFamily="34" charset="0"/>
                <a:cs typeface="Arial" panose="020B0604020202020204" pitchFamily="34" charset="0"/>
              </a:defRPr>
            </a:lvl4pPr>
            <a:lvl5pPr marL="20574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6pPr>
            <a:lvl7pPr marL="29718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7pPr>
            <a:lvl8pPr marL="34290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8pPr>
            <a:lvl9pPr marL="38862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9pPr>
          </a:lstStyle>
          <a:p>
            <a:pPr>
              <a:lnSpc>
                <a:spcPct val="90000"/>
              </a:lnSpc>
            </a:pPr>
            <a:r>
              <a:rPr lang="en-US" sz="2400" b="0" kern="0" dirty="0"/>
              <a:t>With or Without Event Manager</a:t>
            </a:r>
          </a:p>
          <a:p>
            <a:pPr>
              <a:lnSpc>
                <a:spcPct val="90000"/>
              </a:lnSpc>
            </a:pPr>
            <a:r>
              <a:rPr lang="en-US" sz="2400" b="0" kern="0"/>
              <a:t>Push or </a:t>
            </a:r>
            <a:r>
              <a:rPr lang="en-US" sz="2400" b="0" kern="0" dirty="0"/>
              <a:t>Pull Protocols</a:t>
            </a:r>
          </a:p>
          <a:p>
            <a:pPr>
              <a:lnSpc>
                <a:spcPct val="90000"/>
              </a:lnSpc>
            </a:pPr>
            <a:endParaRPr lang="en-US" sz="1800" kern="0" dirty="0"/>
          </a:p>
        </p:txBody>
      </p:sp>
    </p:spTree>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EB928B76-A60B-4D2E-A625-E44FA86B9C1D}" type="slidenum">
              <a:rPr lang="en-US" smtClean="0"/>
              <a:pPr>
                <a:defRPr/>
              </a:pPr>
              <a:t>36</a:t>
            </a:fld>
            <a:endParaRPr lang="en-US" sz="2000" b="1"/>
          </a:p>
        </p:txBody>
      </p:sp>
      <p:grpSp>
        <p:nvGrpSpPr>
          <p:cNvPr id="459" name="Group 458"/>
          <p:cNvGrpSpPr/>
          <p:nvPr/>
        </p:nvGrpSpPr>
        <p:grpSpPr>
          <a:xfrm>
            <a:off x="374650" y="1086296"/>
            <a:ext cx="8342314" cy="4441470"/>
            <a:chOff x="374650" y="1449934"/>
            <a:chExt cx="8342314" cy="4077831"/>
          </a:xfrm>
        </p:grpSpPr>
        <p:grpSp>
          <p:nvGrpSpPr>
            <p:cNvPr id="3" name="Group 2"/>
            <p:cNvGrpSpPr>
              <a:grpSpLocks/>
            </p:cNvGrpSpPr>
            <p:nvPr/>
          </p:nvGrpSpPr>
          <p:grpSpPr bwMode="auto">
            <a:xfrm>
              <a:off x="7069138" y="1449934"/>
              <a:ext cx="363538" cy="4077831"/>
              <a:chOff x="4761" y="776"/>
              <a:chExt cx="229" cy="2569"/>
            </a:xfrm>
            <a:solidFill>
              <a:srgbClr val="00CC99"/>
            </a:solidFill>
          </p:grpSpPr>
          <p:sp>
            <p:nvSpPr>
              <p:cNvPr id="4" name="Freeform 5"/>
              <p:cNvSpPr>
                <a:spLocks/>
              </p:cNvSpPr>
              <p:nvPr/>
            </p:nvSpPr>
            <p:spPr bwMode="auto">
              <a:xfrm>
                <a:off x="4761" y="776"/>
                <a:ext cx="229" cy="2569"/>
              </a:xfrm>
              <a:custGeom>
                <a:avLst/>
                <a:gdLst>
                  <a:gd name="T0" fmla="*/ 222 w 1333"/>
                  <a:gd name="T1" fmla="*/ 0 h 17183"/>
                  <a:gd name="T2" fmla="*/ 0 w 1333"/>
                  <a:gd name="T3" fmla="*/ 222 h 17183"/>
                  <a:gd name="T4" fmla="*/ 0 w 1333"/>
                  <a:gd name="T5" fmla="*/ 16961 h 17183"/>
                  <a:gd name="T6" fmla="*/ 222 w 1333"/>
                  <a:gd name="T7" fmla="*/ 17183 h 17183"/>
                  <a:gd name="T8" fmla="*/ 1111 w 1333"/>
                  <a:gd name="T9" fmla="*/ 17183 h 17183"/>
                  <a:gd name="T10" fmla="*/ 1333 w 1333"/>
                  <a:gd name="T11" fmla="*/ 16961 h 17183"/>
                  <a:gd name="T12" fmla="*/ 1333 w 1333"/>
                  <a:gd name="T13" fmla="*/ 222 h 17183"/>
                  <a:gd name="T14" fmla="*/ 1111 w 1333"/>
                  <a:gd name="T15" fmla="*/ 0 h 17183"/>
                  <a:gd name="T16" fmla="*/ 222 w 1333"/>
                  <a:gd name="T17" fmla="*/ 0 h 17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3" h="17183">
                    <a:moveTo>
                      <a:pt x="222" y="0"/>
                    </a:moveTo>
                    <a:cubicBezTo>
                      <a:pt x="100" y="0"/>
                      <a:pt x="0" y="99"/>
                      <a:pt x="0" y="222"/>
                    </a:cubicBezTo>
                    <a:lnTo>
                      <a:pt x="0" y="16961"/>
                    </a:lnTo>
                    <a:cubicBezTo>
                      <a:pt x="0" y="17084"/>
                      <a:pt x="100" y="17183"/>
                      <a:pt x="222" y="17183"/>
                    </a:cubicBezTo>
                    <a:lnTo>
                      <a:pt x="1111" y="17183"/>
                    </a:lnTo>
                    <a:cubicBezTo>
                      <a:pt x="1234" y="17183"/>
                      <a:pt x="1333" y="17084"/>
                      <a:pt x="1333" y="16961"/>
                    </a:cubicBezTo>
                    <a:lnTo>
                      <a:pt x="1333" y="222"/>
                    </a:lnTo>
                    <a:cubicBezTo>
                      <a:pt x="1333" y="99"/>
                      <a:pt x="1234" y="0"/>
                      <a:pt x="1111" y="0"/>
                    </a:cubicBezTo>
                    <a:lnTo>
                      <a:pt x="222" y="0"/>
                    </a:lnTo>
                    <a:close/>
                  </a:path>
                </a:pathLst>
              </a:custGeom>
              <a:grp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5" name="Freeform 6"/>
              <p:cNvSpPr>
                <a:spLocks/>
              </p:cNvSpPr>
              <p:nvPr/>
            </p:nvSpPr>
            <p:spPr bwMode="auto">
              <a:xfrm>
                <a:off x="4761" y="776"/>
                <a:ext cx="229" cy="2569"/>
              </a:xfrm>
              <a:custGeom>
                <a:avLst/>
                <a:gdLst>
                  <a:gd name="T0" fmla="*/ 222 w 1333"/>
                  <a:gd name="T1" fmla="*/ 0 h 17183"/>
                  <a:gd name="T2" fmla="*/ 0 w 1333"/>
                  <a:gd name="T3" fmla="*/ 222 h 17183"/>
                  <a:gd name="T4" fmla="*/ 0 w 1333"/>
                  <a:gd name="T5" fmla="*/ 16961 h 17183"/>
                  <a:gd name="T6" fmla="*/ 222 w 1333"/>
                  <a:gd name="T7" fmla="*/ 17183 h 17183"/>
                  <a:gd name="T8" fmla="*/ 1111 w 1333"/>
                  <a:gd name="T9" fmla="*/ 17183 h 17183"/>
                  <a:gd name="T10" fmla="*/ 1333 w 1333"/>
                  <a:gd name="T11" fmla="*/ 16961 h 17183"/>
                  <a:gd name="T12" fmla="*/ 1333 w 1333"/>
                  <a:gd name="T13" fmla="*/ 222 h 17183"/>
                  <a:gd name="T14" fmla="*/ 1111 w 1333"/>
                  <a:gd name="T15" fmla="*/ 0 h 17183"/>
                  <a:gd name="T16" fmla="*/ 222 w 1333"/>
                  <a:gd name="T17" fmla="*/ 0 h 17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3" h="17183">
                    <a:moveTo>
                      <a:pt x="222" y="0"/>
                    </a:moveTo>
                    <a:cubicBezTo>
                      <a:pt x="100" y="0"/>
                      <a:pt x="0" y="99"/>
                      <a:pt x="0" y="222"/>
                    </a:cubicBezTo>
                    <a:lnTo>
                      <a:pt x="0" y="16961"/>
                    </a:lnTo>
                    <a:cubicBezTo>
                      <a:pt x="0" y="17084"/>
                      <a:pt x="100" y="17183"/>
                      <a:pt x="222" y="17183"/>
                    </a:cubicBezTo>
                    <a:lnTo>
                      <a:pt x="1111" y="17183"/>
                    </a:lnTo>
                    <a:cubicBezTo>
                      <a:pt x="1234" y="17183"/>
                      <a:pt x="1333" y="17084"/>
                      <a:pt x="1333" y="16961"/>
                    </a:cubicBezTo>
                    <a:lnTo>
                      <a:pt x="1333" y="222"/>
                    </a:lnTo>
                    <a:cubicBezTo>
                      <a:pt x="1333" y="99"/>
                      <a:pt x="1234" y="0"/>
                      <a:pt x="1111" y="0"/>
                    </a:cubicBezTo>
                    <a:lnTo>
                      <a:pt x="222" y="0"/>
                    </a:lnTo>
                    <a:close/>
                  </a:path>
                </a:pathLst>
              </a:custGeom>
              <a:grpFill/>
              <a:ln w="11113"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grpSp>
        <p:sp>
          <p:nvSpPr>
            <p:cNvPr id="6" name="Freeform 5"/>
            <p:cNvSpPr>
              <a:spLocks/>
            </p:cNvSpPr>
            <p:nvPr/>
          </p:nvSpPr>
          <p:spPr bwMode="auto">
            <a:xfrm>
              <a:off x="2714626" y="3515271"/>
              <a:ext cx="3959225" cy="1962150"/>
            </a:xfrm>
            <a:custGeom>
              <a:avLst/>
              <a:gdLst>
                <a:gd name="T0" fmla="*/ 1377 w 14511"/>
                <a:gd name="T1" fmla="*/ 0 h 8267"/>
                <a:gd name="T2" fmla="*/ 0 w 14511"/>
                <a:gd name="T3" fmla="*/ 1378 h 8267"/>
                <a:gd name="T4" fmla="*/ 0 w 14511"/>
                <a:gd name="T5" fmla="*/ 6889 h 8267"/>
                <a:gd name="T6" fmla="*/ 1377 w 14511"/>
                <a:gd name="T7" fmla="*/ 8267 h 8267"/>
                <a:gd name="T8" fmla="*/ 13133 w 14511"/>
                <a:gd name="T9" fmla="*/ 8267 h 8267"/>
                <a:gd name="T10" fmla="*/ 14511 w 14511"/>
                <a:gd name="T11" fmla="*/ 6889 h 8267"/>
                <a:gd name="T12" fmla="*/ 14511 w 14511"/>
                <a:gd name="T13" fmla="*/ 1378 h 8267"/>
                <a:gd name="T14" fmla="*/ 13133 w 14511"/>
                <a:gd name="T15" fmla="*/ 0 h 8267"/>
                <a:gd name="T16" fmla="*/ 1377 w 14511"/>
                <a:gd name="T17" fmla="*/ 0 h 8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11" h="8267">
                  <a:moveTo>
                    <a:pt x="1377" y="0"/>
                  </a:moveTo>
                  <a:cubicBezTo>
                    <a:pt x="617" y="0"/>
                    <a:pt x="0" y="617"/>
                    <a:pt x="0" y="1378"/>
                  </a:cubicBezTo>
                  <a:lnTo>
                    <a:pt x="0" y="6889"/>
                  </a:lnTo>
                  <a:cubicBezTo>
                    <a:pt x="0" y="7650"/>
                    <a:pt x="617" y="8267"/>
                    <a:pt x="1377" y="8267"/>
                  </a:cubicBezTo>
                  <a:lnTo>
                    <a:pt x="13133" y="8267"/>
                  </a:lnTo>
                  <a:cubicBezTo>
                    <a:pt x="13894" y="8267"/>
                    <a:pt x="14511" y="7650"/>
                    <a:pt x="14511" y="6889"/>
                  </a:cubicBezTo>
                  <a:lnTo>
                    <a:pt x="14511" y="1378"/>
                  </a:lnTo>
                  <a:cubicBezTo>
                    <a:pt x="14511" y="617"/>
                    <a:pt x="13894" y="0"/>
                    <a:pt x="13133" y="0"/>
                  </a:cubicBezTo>
                  <a:lnTo>
                    <a:pt x="1377" y="0"/>
                  </a:lnTo>
                  <a:close/>
                </a:path>
              </a:pathLst>
            </a:custGeom>
            <a:solidFill>
              <a:srgbClr val="FBB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7" name="Freeform 6"/>
            <p:cNvSpPr>
              <a:spLocks noEditPoints="1"/>
            </p:cNvSpPr>
            <p:nvPr/>
          </p:nvSpPr>
          <p:spPr bwMode="auto">
            <a:xfrm>
              <a:off x="2847975" y="4913859"/>
              <a:ext cx="4221163" cy="61912"/>
            </a:xfrm>
            <a:custGeom>
              <a:avLst/>
              <a:gdLst>
                <a:gd name="T0" fmla="*/ 0 w 2659"/>
                <a:gd name="T1" fmla="*/ 13 h 39"/>
                <a:gd name="T2" fmla="*/ 2621 w 2659"/>
                <a:gd name="T3" fmla="*/ 13 h 39"/>
                <a:gd name="T4" fmla="*/ 2621 w 2659"/>
                <a:gd name="T5" fmla="*/ 26 h 39"/>
                <a:gd name="T6" fmla="*/ 0 w 2659"/>
                <a:gd name="T7" fmla="*/ 26 h 39"/>
                <a:gd name="T8" fmla="*/ 0 w 2659"/>
                <a:gd name="T9" fmla="*/ 13 h 39"/>
                <a:gd name="T10" fmla="*/ 2613 w 2659"/>
                <a:gd name="T11" fmla="*/ 0 h 39"/>
                <a:gd name="T12" fmla="*/ 2659 w 2659"/>
                <a:gd name="T13" fmla="*/ 19 h 39"/>
                <a:gd name="T14" fmla="*/ 2613 w 2659"/>
                <a:gd name="T15" fmla="*/ 39 h 39"/>
                <a:gd name="T16" fmla="*/ 2613 w 2659"/>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59" h="39">
                  <a:moveTo>
                    <a:pt x="0" y="13"/>
                  </a:moveTo>
                  <a:lnTo>
                    <a:pt x="2621" y="13"/>
                  </a:lnTo>
                  <a:lnTo>
                    <a:pt x="2621" y="26"/>
                  </a:lnTo>
                  <a:lnTo>
                    <a:pt x="0" y="26"/>
                  </a:lnTo>
                  <a:lnTo>
                    <a:pt x="0" y="13"/>
                  </a:lnTo>
                  <a:close/>
                  <a:moveTo>
                    <a:pt x="2613" y="0"/>
                  </a:moveTo>
                  <a:lnTo>
                    <a:pt x="2659" y="19"/>
                  </a:lnTo>
                  <a:lnTo>
                    <a:pt x="2613" y="39"/>
                  </a:lnTo>
                  <a:lnTo>
                    <a:pt x="2613" y="0"/>
                  </a:lnTo>
                  <a:close/>
                </a:path>
              </a:pathLst>
            </a:custGeom>
            <a:solidFill>
              <a:srgbClr val="00CC99"/>
            </a:solidFill>
            <a:ln w="3175" cap="flat">
              <a:solidFill>
                <a:srgbClr val="00CC99"/>
              </a:solidFill>
              <a:prstDash val="solid"/>
              <a:bevel/>
              <a:headEnd/>
              <a:tailEnd/>
            </a:ln>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8" name="Oval 28"/>
            <p:cNvSpPr>
              <a:spLocks noChangeArrowheads="1"/>
            </p:cNvSpPr>
            <p:nvPr/>
          </p:nvSpPr>
          <p:spPr bwMode="auto">
            <a:xfrm>
              <a:off x="6386513" y="3824834"/>
              <a:ext cx="11113" cy="793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9" name="Oval 29"/>
            <p:cNvSpPr>
              <a:spLocks noChangeArrowheads="1"/>
            </p:cNvSpPr>
            <p:nvPr/>
          </p:nvSpPr>
          <p:spPr bwMode="auto">
            <a:xfrm>
              <a:off x="6200775" y="3824834"/>
              <a:ext cx="12700" cy="9525"/>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0" name="Rectangle 131"/>
            <p:cNvSpPr>
              <a:spLocks noChangeArrowheads="1"/>
            </p:cNvSpPr>
            <p:nvPr/>
          </p:nvSpPr>
          <p:spPr bwMode="auto">
            <a:xfrm>
              <a:off x="4240213" y="5274221"/>
              <a:ext cx="77373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rPr>
                <a:t>HLT farm</a:t>
              </a:r>
              <a:endParaRPr kumimoji="0" lang="en-US" altLang="en-US" sz="1400" b="1" i="0" u="none" strike="noStrike" cap="none" normalizeH="0" baseline="0" dirty="0">
                <a:ln>
                  <a:noFill/>
                </a:ln>
                <a:solidFill>
                  <a:schemeClr val="tx1"/>
                </a:solidFill>
                <a:effectLst/>
              </a:endParaRPr>
            </a:p>
          </p:txBody>
        </p:sp>
        <p:sp>
          <p:nvSpPr>
            <p:cNvPr id="11" name="Freeform 132"/>
            <p:cNvSpPr>
              <a:spLocks/>
            </p:cNvSpPr>
            <p:nvPr/>
          </p:nvSpPr>
          <p:spPr bwMode="auto">
            <a:xfrm>
              <a:off x="2714626" y="2724696"/>
              <a:ext cx="3959225" cy="1433512"/>
            </a:xfrm>
            <a:custGeom>
              <a:avLst/>
              <a:gdLst>
                <a:gd name="T0" fmla="*/ 1006 w 14511"/>
                <a:gd name="T1" fmla="*/ 0 h 6039"/>
                <a:gd name="T2" fmla="*/ 0 w 14511"/>
                <a:gd name="T3" fmla="*/ 1006 h 6039"/>
                <a:gd name="T4" fmla="*/ 0 w 14511"/>
                <a:gd name="T5" fmla="*/ 5032 h 6039"/>
                <a:gd name="T6" fmla="*/ 1006 w 14511"/>
                <a:gd name="T7" fmla="*/ 6039 h 6039"/>
                <a:gd name="T8" fmla="*/ 13504 w 14511"/>
                <a:gd name="T9" fmla="*/ 6039 h 6039"/>
                <a:gd name="T10" fmla="*/ 14511 w 14511"/>
                <a:gd name="T11" fmla="*/ 5032 h 6039"/>
                <a:gd name="T12" fmla="*/ 14511 w 14511"/>
                <a:gd name="T13" fmla="*/ 1006 h 6039"/>
                <a:gd name="T14" fmla="*/ 13504 w 14511"/>
                <a:gd name="T15" fmla="*/ 0 h 6039"/>
                <a:gd name="T16" fmla="*/ 1006 w 14511"/>
                <a:gd name="T17" fmla="*/ 0 h 6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11" h="6039">
                  <a:moveTo>
                    <a:pt x="1006" y="0"/>
                  </a:moveTo>
                  <a:cubicBezTo>
                    <a:pt x="450" y="0"/>
                    <a:pt x="0" y="451"/>
                    <a:pt x="0" y="1006"/>
                  </a:cubicBezTo>
                  <a:lnTo>
                    <a:pt x="0" y="5032"/>
                  </a:lnTo>
                  <a:cubicBezTo>
                    <a:pt x="0" y="5588"/>
                    <a:pt x="450" y="6039"/>
                    <a:pt x="1006" y="6039"/>
                  </a:cubicBezTo>
                  <a:lnTo>
                    <a:pt x="13504" y="6039"/>
                  </a:lnTo>
                  <a:cubicBezTo>
                    <a:pt x="14060" y="6039"/>
                    <a:pt x="14511" y="5588"/>
                    <a:pt x="14511" y="5032"/>
                  </a:cubicBezTo>
                  <a:lnTo>
                    <a:pt x="14511" y="1006"/>
                  </a:lnTo>
                  <a:cubicBezTo>
                    <a:pt x="14511" y="451"/>
                    <a:pt x="14060" y="0"/>
                    <a:pt x="13504" y="0"/>
                  </a:cubicBezTo>
                  <a:lnTo>
                    <a:pt x="1006" y="0"/>
                  </a:lnTo>
                  <a:close/>
                </a:path>
              </a:pathLst>
            </a:custGeom>
            <a:solidFill>
              <a:srgbClr val="FFCC99"/>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2" name="Freeform 133"/>
            <p:cNvSpPr>
              <a:spLocks/>
            </p:cNvSpPr>
            <p:nvPr/>
          </p:nvSpPr>
          <p:spPr bwMode="auto">
            <a:xfrm>
              <a:off x="2713038" y="1784896"/>
              <a:ext cx="3960813" cy="1450975"/>
            </a:xfrm>
            <a:custGeom>
              <a:avLst/>
              <a:gdLst>
                <a:gd name="T0" fmla="*/ 1019 w 14511"/>
                <a:gd name="T1" fmla="*/ 0 h 6116"/>
                <a:gd name="T2" fmla="*/ 0 w 14511"/>
                <a:gd name="T3" fmla="*/ 1019 h 6116"/>
                <a:gd name="T4" fmla="*/ 0 w 14511"/>
                <a:gd name="T5" fmla="*/ 5097 h 6116"/>
                <a:gd name="T6" fmla="*/ 1019 w 14511"/>
                <a:gd name="T7" fmla="*/ 6116 h 6116"/>
                <a:gd name="T8" fmla="*/ 13491 w 14511"/>
                <a:gd name="T9" fmla="*/ 6116 h 6116"/>
                <a:gd name="T10" fmla="*/ 14511 w 14511"/>
                <a:gd name="T11" fmla="*/ 5097 h 6116"/>
                <a:gd name="T12" fmla="*/ 14511 w 14511"/>
                <a:gd name="T13" fmla="*/ 1019 h 6116"/>
                <a:gd name="T14" fmla="*/ 13491 w 14511"/>
                <a:gd name="T15" fmla="*/ 0 h 6116"/>
                <a:gd name="T16" fmla="*/ 1019 w 14511"/>
                <a:gd name="T17" fmla="*/ 0 h 6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11" h="6116">
                  <a:moveTo>
                    <a:pt x="1019" y="0"/>
                  </a:moveTo>
                  <a:cubicBezTo>
                    <a:pt x="456" y="0"/>
                    <a:pt x="0" y="456"/>
                    <a:pt x="0" y="1019"/>
                  </a:cubicBezTo>
                  <a:lnTo>
                    <a:pt x="0" y="5097"/>
                  </a:lnTo>
                  <a:cubicBezTo>
                    <a:pt x="0" y="5660"/>
                    <a:pt x="456" y="6116"/>
                    <a:pt x="1019" y="6116"/>
                  </a:cubicBezTo>
                  <a:lnTo>
                    <a:pt x="13491" y="6116"/>
                  </a:lnTo>
                  <a:cubicBezTo>
                    <a:pt x="14054" y="6116"/>
                    <a:pt x="14511" y="5660"/>
                    <a:pt x="14511" y="5097"/>
                  </a:cubicBezTo>
                  <a:lnTo>
                    <a:pt x="14511" y="1019"/>
                  </a:lnTo>
                  <a:cubicBezTo>
                    <a:pt x="14511" y="456"/>
                    <a:pt x="14054" y="0"/>
                    <a:pt x="13491" y="0"/>
                  </a:cubicBezTo>
                  <a:lnTo>
                    <a:pt x="1019" y="0"/>
                  </a:lnTo>
                  <a:close/>
                </a:path>
              </a:pathLst>
            </a:custGeom>
            <a:solidFill>
              <a:srgbClr val="FEDD9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13" name="Group 180"/>
            <p:cNvGrpSpPr>
              <a:grpSpLocks/>
            </p:cNvGrpSpPr>
            <p:nvPr/>
          </p:nvGrpSpPr>
          <p:grpSpPr bwMode="auto">
            <a:xfrm>
              <a:off x="374650" y="1780134"/>
              <a:ext cx="946150" cy="442912"/>
              <a:chOff x="544" y="975"/>
              <a:chExt cx="596" cy="279"/>
            </a:xfrm>
          </p:grpSpPr>
          <p:sp>
            <p:nvSpPr>
              <p:cNvPr id="14" name="Freeform 178"/>
              <p:cNvSpPr>
                <a:spLocks/>
              </p:cNvSpPr>
              <p:nvPr/>
            </p:nvSpPr>
            <p:spPr bwMode="auto">
              <a:xfrm>
                <a:off x="544" y="975"/>
                <a:ext cx="596" cy="279"/>
              </a:xfrm>
              <a:custGeom>
                <a:avLst/>
                <a:gdLst>
                  <a:gd name="T0" fmla="*/ 311 w 3466"/>
                  <a:gd name="T1" fmla="*/ 0 h 1867"/>
                  <a:gd name="T2" fmla="*/ 0 w 3466"/>
                  <a:gd name="T3" fmla="*/ 311 h 1867"/>
                  <a:gd name="T4" fmla="*/ 0 w 3466"/>
                  <a:gd name="T5" fmla="*/ 1556 h 1867"/>
                  <a:gd name="T6" fmla="*/ 311 w 3466"/>
                  <a:gd name="T7" fmla="*/ 1867 h 1867"/>
                  <a:gd name="T8" fmla="*/ 3155 w 3466"/>
                  <a:gd name="T9" fmla="*/ 1867 h 1867"/>
                  <a:gd name="T10" fmla="*/ 3466 w 3466"/>
                  <a:gd name="T11" fmla="*/ 1556 h 1867"/>
                  <a:gd name="T12" fmla="*/ 3466 w 3466"/>
                  <a:gd name="T13" fmla="*/ 311 h 1867"/>
                  <a:gd name="T14" fmla="*/ 3155 w 3466"/>
                  <a:gd name="T15" fmla="*/ 0 h 1867"/>
                  <a:gd name="T16" fmla="*/ 311 w 3466"/>
                  <a:gd name="T17" fmla="*/ 0 h 1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66" h="1867">
                    <a:moveTo>
                      <a:pt x="311" y="0"/>
                    </a:moveTo>
                    <a:cubicBezTo>
                      <a:pt x="139" y="0"/>
                      <a:pt x="0" y="139"/>
                      <a:pt x="0" y="311"/>
                    </a:cubicBezTo>
                    <a:lnTo>
                      <a:pt x="0" y="1556"/>
                    </a:lnTo>
                    <a:cubicBezTo>
                      <a:pt x="0" y="1727"/>
                      <a:pt x="139" y="1867"/>
                      <a:pt x="311" y="1867"/>
                    </a:cubicBezTo>
                    <a:lnTo>
                      <a:pt x="3155" y="1867"/>
                    </a:lnTo>
                    <a:cubicBezTo>
                      <a:pt x="3327" y="1867"/>
                      <a:pt x="3466" y="1727"/>
                      <a:pt x="3466" y="1556"/>
                    </a:cubicBezTo>
                    <a:lnTo>
                      <a:pt x="3466" y="311"/>
                    </a:lnTo>
                    <a:cubicBezTo>
                      <a:pt x="3466" y="139"/>
                      <a:pt x="3327" y="0"/>
                      <a:pt x="3155" y="0"/>
                    </a:cubicBezTo>
                    <a:lnTo>
                      <a:pt x="311" y="0"/>
                    </a:lnTo>
                    <a:close/>
                  </a:path>
                </a:pathLst>
              </a:custGeom>
              <a:solidFill>
                <a:srgbClr val="EAEAE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5" name="Freeform 179"/>
              <p:cNvSpPr>
                <a:spLocks/>
              </p:cNvSpPr>
              <p:nvPr/>
            </p:nvSpPr>
            <p:spPr bwMode="auto">
              <a:xfrm>
                <a:off x="544" y="975"/>
                <a:ext cx="596" cy="279"/>
              </a:xfrm>
              <a:custGeom>
                <a:avLst/>
                <a:gdLst>
                  <a:gd name="T0" fmla="*/ 311 w 3466"/>
                  <a:gd name="T1" fmla="*/ 0 h 1867"/>
                  <a:gd name="T2" fmla="*/ 0 w 3466"/>
                  <a:gd name="T3" fmla="*/ 311 h 1867"/>
                  <a:gd name="T4" fmla="*/ 0 w 3466"/>
                  <a:gd name="T5" fmla="*/ 1556 h 1867"/>
                  <a:gd name="T6" fmla="*/ 311 w 3466"/>
                  <a:gd name="T7" fmla="*/ 1867 h 1867"/>
                  <a:gd name="T8" fmla="*/ 3155 w 3466"/>
                  <a:gd name="T9" fmla="*/ 1867 h 1867"/>
                  <a:gd name="T10" fmla="*/ 3466 w 3466"/>
                  <a:gd name="T11" fmla="*/ 1556 h 1867"/>
                  <a:gd name="T12" fmla="*/ 3466 w 3466"/>
                  <a:gd name="T13" fmla="*/ 311 h 1867"/>
                  <a:gd name="T14" fmla="*/ 3155 w 3466"/>
                  <a:gd name="T15" fmla="*/ 0 h 1867"/>
                  <a:gd name="T16" fmla="*/ 311 w 3466"/>
                  <a:gd name="T17" fmla="*/ 0 h 1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66" h="1867">
                    <a:moveTo>
                      <a:pt x="311" y="0"/>
                    </a:moveTo>
                    <a:cubicBezTo>
                      <a:pt x="139" y="0"/>
                      <a:pt x="0" y="139"/>
                      <a:pt x="0" y="311"/>
                    </a:cubicBezTo>
                    <a:lnTo>
                      <a:pt x="0" y="1556"/>
                    </a:lnTo>
                    <a:cubicBezTo>
                      <a:pt x="0" y="1727"/>
                      <a:pt x="139" y="1867"/>
                      <a:pt x="311" y="1867"/>
                    </a:cubicBezTo>
                    <a:lnTo>
                      <a:pt x="3155" y="1867"/>
                    </a:lnTo>
                    <a:cubicBezTo>
                      <a:pt x="3327" y="1867"/>
                      <a:pt x="3466" y="1727"/>
                      <a:pt x="3466" y="1556"/>
                    </a:cubicBezTo>
                    <a:lnTo>
                      <a:pt x="3466" y="311"/>
                    </a:lnTo>
                    <a:cubicBezTo>
                      <a:pt x="3466" y="139"/>
                      <a:pt x="3327" y="0"/>
                      <a:pt x="3155" y="0"/>
                    </a:cubicBezTo>
                    <a:lnTo>
                      <a:pt x="311" y="0"/>
                    </a:lnTo>
                    <a:close/>
                  </a:path>
                </a:pathLst>
              </a:cu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16" name="Freeform 181"/>
            <p:cNvSpPr>
              <a:spLocks/>
            </p:cNvSpPr>
            <p:nvPr/>
          </p:nvSpPr>
          <p:spPr bwMode="auto">
            <a:xfrm>
              <a:off x="2713038" y="1464221"/>
              <a:ext cx="3960813" cy="649287"/>
            </a:xfrm>
            <a:custGeom>
              <a:avLst/>
              <a:gdLst>
                <a:gd name="T0" fmla="*/ 455 w 14511"/>
                <a:gd name="T1" fmla="*/ 0 h 2733"/>
                <a:gd name="T2" fmla="*/ 0 w 14511"/>
                <a:gd name="T3" fmla="*/ 455 h 2733"/>
                <a:gd name="T4" fmla="*/ 0 w 14511"/>
                <a:gd name="T5" fmla="*/ 2278 h 2733"/>
                <a:gd name="T6" fmla="*/ 455 w 14511"/>
                <a:gd name="T7" fmla="*/ 2733 h 2733"/>
                <a:gd name="T8" fmla="*/ 14055 w 14511"/>
                <a:gd name="T9" fmla="*/ 2733 h 2733"/>
                <a:gd name="T10" fmla="*/ 14511 w 14511"/>
                <a:gd name="T11" fmla="*/ 2278 h 2733"/>
                <a:gd name="T12" fmla="*/ 14511 w 14511"/>
                <a:gd name="T13" fmla="*/ 455 h 2733"/>
                <a:gd name="T14" fmla="*/ 14055 w 14511"/>
                <a:gd name="T15" fmla="*/ 0 h 2733"/>
                <a:gd name="T16" fmla="*/ 455 w 14511"/>
                <a:gd name="T17" fmla="*/ 0 h 2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11" h="2733">
                  <a:moveTo>
                    <a:pt x="455" y="0"/>
                  </a:moveTo>
                  <a:cubicBezTo>
                    <a:pt x="204" y="0"/>
                    <a:pt x="0" y="204"/>
                    <a:pt x="0" y="455"/>
                  </a:cubicBezTo>
                  <a:lnTo>
                    <a:pt x="0" y="2278"/>
                  </a:lnTo>
                  <a:cubicBezTo>
                    <a:pt x="0" y="2529"/>
                    <a:pt x="204" y="2733"/>
                    <a:pt x="455" y="2733"/>
                  </a:cubicBezTo>
                  <a:lnTo>
                    <a:pt x="14055" y="2733"/>
                  </a:lnTo>
                  <a:cubicBezTo>
                    <a:pt x="14307" y="2733"/>
                    <a:pt x="14511" y="2529"/>
                    <a:pt x="14511" y="2278"/>
                  </a:cubicBezTo>
                  <a:lnTo>
                    <a:pt x="14511" y="455"/>
                  </a:lnTo>
                  <a:cubicBezTo>
                    <a:pt x="14511" y="204"/>
                    <a:pt x="14307" y="0"/>
                    <a:pt x="14055" y="0"/>
                  </a:cubicBezTo>
                  <a:lnTo>
                    <a:pt x="455" y="0"/>
                  </a:lnTo>
                  <a:close/>
                </a:path>
              </a:pathLst>
            </a:custGeom>
            <a:solidFill>
              <a:srgbClr val="FFF4C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7" name="Rectangle 182"/>
            <p:cNvSpPr>
              <a:spLocks noChangeArrowheads="1"/>
            </p:cNvSpPr>
            <p:nvPr/>
          </p:nvSpPr>
          <p:spPr bwMode="auto">
            <a:xfrm>
              <a:off x="4293514" y="1449934"/>
              <a:ext cx="72616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rPr>
                <a:t>Detector</a:t>
              </a:r>
              <a:endParaRPr kumimoji="0" lang="en-US" altLang="en-US" sz="1400" b="1" i="0" u="none" strike="noStrike" cap="none" normalizeH="0" baseline="0" dirty="0">
                <a:ln>
                  <a:noFill/>
                </a:ln>
                <a:solidFill>
                  <a:schemeClr val="tx1"/>
                </a:solidFill>
                <a:effectLst/>
              </a:endParaRPr>
            </a:p>
          </p:txBody>
        </p:sp>
        <p:sp>
          <p:nvSpPr>
            <p:cNvPr id="18" name="Freeform 190"/>
            <p:cNvSpPr>
              <a:spLocks noEditPoints="1"/>
            </p:cNvSpPr>
            <p:nvPr/>
          </p:nvSpPr>
          <p:spPr bwMode="auto">
            <a:xfrm>
              <a:off x="3074988" y="3762921"/>
              <a:ext cx="671513" cy="600075"/>
            </a:xfrm>
            <a:custGeom>
              <a:avLst/>
              <a:gdLst>
                <a:gd name="T0" fmla="*/ 423 w 423"/>
                <a:gd name="T1" fmla="*/ 9 h 378"/>
                <a:gd name="T2" fmla="*/ 32 w 423"/>
                <a:gd name="T3" fmla="*/ 359 h 378"/>
                <a:gd name="T4" fmla="*/ 21 w 423"/>
                <a:gd name="T5" fmla="*/ 350 h 378"/>
                <a:gd name="T6" fmla="*/ 413 w 423"/>
                <a:gd name="T7" fmla="*/ 0 h 378"/>
                <a:gd name="T8" fmla="*/ 423 w 423"/>
                <a:gd name="T9" fmla="*/ 9 h 378"/>
                <a:gd name="T10" fmla="*/ 48 w 423"/>
                <a:gd name="T11" fmla="*/ 364 h 378"/>
                <a:gd name="T12" fmla="*/ 0 w 423"/>
                <a:gd name="T13" fmla="*/ 378 h 378"/>
                <a:gd name="T14" fmla="*/ 15 w 423"/>
                <a:gd name="T15" fmla="*/ 336 h 378"/>
                <a:gd name="T16" fmla="*/ 48 w 423"/>
                <a:gd name="T17" fmla="*/ 36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3" h="378">
                  <a:moveTo>
                    <a:pt x="423" y="9"/>
                  </a:moveTo>
                  <a:lnTo>
                    <a:pt x="32" y="359"/>
                  </a:lnTo>
                  <a:lnTo>
                    <a:pt x="21" y="350"/>
                  </a:lnTo>
                  <a:lnTo>
                    <a:pt x="413" y="0"/>
                  </a:lnTo>
                  <a:lnTo>
                    <a:pt x="423" y="9"/>
                  </a:lnTo>
                  <a:close/>
                  <a:moveTo>
                    <a:pt x="48" y="364"/>
                  </a:moveTo>
                  <a:lnTo>
                    <a:pt x="0" y="378"/>
                  </a:lnTo>
                  <a:lnTo>
                    <a:pt x="15" y="336"/>
                  </a:lnTo>
                  <a:lnTo>
                    <a:pt x="48" y="364"/>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9" name="Freeform 194"/>
            <p:cNvSpPr>
              <a:spLocks noEditPoints="1"/>
            </p:cNvSpPr>
            <p:nvPr/>
          </p:nvSpPr>
          <p:spPr bwMode="auto">
            <a:xfrm>
              <a:off x="5256213" y="3759746"/>
              <a:ext cx="393700" cy="601662"/>
            </a:xfrm>
            <a:custGeom>
              <a:avLst/>
              <a:gdLst>
                <a:gd name="T0" fmla="*/ 13 w 248"/>
                <a:gd name="T1" fmla="*/ 0 h 379"/>
                <a:gd name="T2" fmla="*/ 236 w 248"/>
                <a:gd name="T3" fmla="*/ 346 h 379"/>
                <a:gd name="T4" fmla="*/ 223 w 248"/>
                <a:gd name="T5" fmla="*/ 353 h 379"/>
                <a:gd name="T6" fmla="*/ 0 w 248"/>
                <a:gd name="T7" fmla="*/ 6 h 379"/>
                <a:gd name="T8" fmla="*/ 13 w 248"/>
                <a:gd name="T9" fmla="*/ 0 h 379"/>
                <a:gd name="T10" fmla="*/ 246 w 248"/>
                <a:gd name="T11" fmla="*/ 334 h 379"/>
                <a:gd name="T12" fmla="*/ 248 w 248"/>
                <a:gd name="T13" fmla="*/ 379 h 379"/>
                <a:gd name="T14" fmla="*/ 206 w 248"/>
                <a:gd name="T15" fmla="*/ 354 h 379"/>
                <a:gd name="T16" fmla="*/ 246 w 248"/>
                <a:gd name="T17" fmla="*/ 334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8" h="379">
                  <a:moveTo>
                    <a:pt x="13" y="0"/>
                  </a:moveTo>
                  <a:lnTo>
                    <a:pt x="236" y="346"/>
                  </a:lnTo>
                  <a:lnTo>
                    <a:pt x="223" y="353"/>
                  </a:lnTo>
                  <a:lnTo>
                    <a:pt x="0" y="6"/>
                  </a:lnTo>
                  <a:lnTo>
                    <a:pt x="13" y="0"/>
                  </a:lnTo>
                  <a:close/>
                  <a:moveTo>
                    <a:pt x="246" y="334"/>
                  </a:moveTo>
                  <a:lnTo>
                    <a:pt x="248" y="379"/>
                  </a:lnTo>
                  <a:lnTo>
                    <a:pt x="206" y="354"/>
                  </a:lnTo>
                  <a:lnTo>
                    <a:pt x="246" y="334"/>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0" name="Freeform 195"/>
            <p:cNvSpPr>
              <a:spLocks noEditPoints="1"/>
            </p:cNvSpPr>
            <p:nvPr/>
          </p:nvSpPr>
          <p:spPr bwMode="auto">
            <a:xfrm>
              <a:off x="5532438" y="3769271"/>
              <a:ext cx="776288" cy="592137"/>
            </a:xfrm>
            <a:custGeom>
              <a:avLst/>
              <a:gdLst>
                <a:gd name="T0" fmla="*/ 10 w 489"/>
                <a:gd name="T1" fmla="*/ 0 h 373"/>
                <a:gd name="T2" fmla="*/ 465 w 489"/>
                <a:gd name="T3" fmla="*/ 346 h 373"/>
                <a:gd name="T4" fmla="*/ 455 w 489"/>
                <a:gd name="T5" fmla="*/ 356 h 373"/>
                <a:gd name="T6" fmla="*/ 0 w 489"/>
                <a:gd name="T7" fmla="*/ 10 h 373"/>
                <a:gd name="T8" fmla="*/ 10 w 489"/>
                <a:gd name="T9" fmla="*/ 0 h 373"/>
                <a:gd name="T10" fmla="*/ 469 w 489"/>
                <a:gd name="T11" fmla="*/ 331 h 373"/>
                <a:gd name="T12" fmla="*/ 489 w 489"/>
                <a:gd name="T13" fmla="*/ 373 h 373"/>
                <a:gd name="T14" fmla="*/ 439 w 489"/>
                <a:gd name="T15" fmla="*/ 361 h 373"/>
                <a:gd name="T16" fmla="*/ 469 w 489"/>
                <a:gd name="T17" fmla="*/ 33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9" h="373">
                  <a:moveTo>
                    <a:pt x="10" y="0"/>
                  </a:moveTo>
                  <a:lnTo>
                    <a:pt x="465" y="346"/>
                  </a:lnTo>
                  <a:lnTo>
                    <a:pt x="455" y="356"/>
                  </a:lnTo>
                  <a:lnTo>
                    <a:pt x="0" y="10"/>
                  </a:lnTo>
                  <a:lnTo>
                    <a:pt x="10" y="0"/>
                  </a:lnTo>
                  <a:close/>
                  <a:moveTo>
                    <a:pt x="469" y="331"/>
                  </a:moveTo>
                  <a:lnTo>
                    <a:pt x="489" y="373"/>
                  </a:lnTo>
                  <a:lnTo>
                    <a:pt x="439" y="361"/>
                  </a:lnTo>
                  <a:lnTo>
                    <a:pt x="469" y="331"/>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1" name="Freeform 208"/>
            <p:cNvSpPr>
              <a:spLocks noEditPoints="1"/>
            </p:cNvSpPr>
            <p:nvPr/>
          </p:nvSpPr>
          <p:spPr bwMode="auto">
            <a:xfrm>
              <a:off x="949325" y="4456659"/>
              <a:ext cx="5053013" cy="155575"/>
            </a:xfrm>
            <a:custGeom>
              <a:avLst/>
              <a:gdLst>
                <a:gd name="T0" fmla="*/ 3183 w 3183"/>
                <a:gd name="T1" fmla="*/ 14 h 98"/>
                <a:gd name="T2" fmla="*/ 23 w 3183"/>
                <a:gd name="T3" fmla="*/ 14 h 98"/>
                <a:gd name="T4" fmla="*/ 30 w 3183"/>
                <a:gd name="T5" fmla="*/ 7 h 98"/>
                <a:gd name="T6" fmla="*/ 30 w 3183"/>
                <a:gd name="T7" fmla="*/ 65 h 98"/>
                <a:gd name="T8" fmla="*/ 15 w 3183"/>
                <a:gd name="T9" fmla="*/ 65 h 98"/>
                <a:gd name="T10" fmla="*/ 15 w 3183"/>
                <a:gd name="T11" fmla="*/ 0 h 98"/>
                <a:gd name="T12" fmla="*/ 3183 w 3183"/>
                <a:gd name="T13" fmla="*/ 0 h 98"/>
                <a:gd name="T14" fmla="*/ 3183 w 3183"/>
                <a:gd name="T15" fmla="*/ 14 h 98"/>
                <a:gd name="T16" fmla="*/ 46 w 3183"/>
                <a:gd name="T17" fmla="*/ 58 h 98"/>
                <a:gd name="T18" fmla="*/ 23 w 3183"/>
                <a:gd name="T19" fmla="*/ 98 h 98"/>
                <a:gd name="T20" fmla="*/ 0 w 3183"/>
                <a:gd name="T21" fmla="*/ 58 h 98"/>
                <a:gd name="T22" fmla="*/ 46 w 3183"/>
                <a:gd name="T23" fmla="*/ 5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83" h="98">
                  <a:moveTo>
                    <a:pt x="3183" y="14"/>
                  </a:moveTo>
                  <a:lnTo>
                    <a:pt x="23" y="14"/>
                  </a:lnTo>
                  <a:lnTo>
                    <a:pt x="30" y="7"/>
                  </a:lnTo>
                  <a:lnTo>
                    <a:pt x="30" y="65"/>
                  </a:lnTo>
                  <a:lnTo>
                    <a:pt x="15" y="65"/>
                  </a:lnTo>
                  <a:lnTo>
                    <a:pt x="15" y="0"/>
                  </a:lnTo>
                  <a:lnTo>
                    <a:pt x="3183" y="0"/>
                  </a:lnTo>
                  <a:lnTo>
                    <a:pt x="3183" y="14"/>
                  </a:lnTo>
                  <a:close/>
                  <a:moveTo>
                    <a:pt x="46" y="58"/>
                  </a:moveTo>
                  <a:lnTo>
                    <a:pt x="23" y="98"/>
                  </a:lnTo>
                  <a:lnTo>
                    <a:pt x="0" y="58"/>
                  </a:lnTo>
                  <a:lnTo>
                    <a:pt x="46" y="58"/>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22" name="Group 211"/>
            <p:cNvGrpSpPr>
              <a:grpSpLocks/>
            </p:cNvGrpSpPr>
            <p:nvPr/>
          </p:nvGrpSpPr>
          <p:grpSpPr bwMode="auto">
            <a:xfrm>
              <a:off x="666750" y="5048796"/>
              <a:ext cx="628650" cy="114300"/>
              <a:chOff x="728" y="3034"/>
              <a:chExt cx="396" cy="72"/>
            </a:xfrm>
          </p:grpSpPr>
          <p:sp>
            <p:nvSpPr>
              <p:cNvPr id="23" name="Oval 209"/>
              <p:cNvSpPr>
                <a:spLocks noChangeArrowheads="1"/>
              </p:cNvSpPr>
              <p:nvPr/>
            </p:nvSpPr>
            <p:spPr bwMode="auto">
              <a:xfrm>
                <a:off x="728" y="3034"/>
                <a:ext cx="396" cy="72"/>
              </a:xfrm>
              <a:prstGeom prst="ellipse">
                <a:avLst/>
              </a:prstGeom>
              <a:solidFill>
                <a:srgbClr val="FF505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4" name="Oval 210"/>
              <p:cNvSpPr>
                <a:spLocks noChangeArrowheads="1"/>
              </p:cNvSpPr>
              <p:nvPr/>
            </p:nvSpPr>
            <p:spPr bwMode="auto">
              <a:xfrm>
                <a:off x="728" y="3034"/>
                <a:ext cx="396" cy="72"/>
              </a:xfrm>
              <a:prstGeom prst="ellipse">
                <a:avLst/>
              </a:pr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25" name="Rectangle 212"/>
            <p:cNvSpPr>
              <a:spLocks noChangeArrowheads="1"/>
            </p:cNvSpPr>
            <p:nvPr/>
          </p:nvSpPr>
          <p:spPr bwMode="auto">
            <a:xfrm>
              <a:off x="671513" y="4677321"/>
              <a:ext cx="627063" cy="434975"/>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26" name="Group 215"/>
            <p:cNvGrpSpPr>
              <a:grpSpLocks/>
            </p:cNvGrpSpPr>
            <p:nvPr/>
          </p:nvGrpSpPr>
          <p:grpSpPr bwMode="auto">
            <a:xfrm>
              <a:off x="669925" y="4612234"/>
              <a:ext cx="628650" cy="115887"/>
              <a:chOff x="730" y="2759"/>
              <a:chExt cx="396" cy="73"/>
            </a:xfrm>
          </p:grpSpPr>
          <p:sp>
            <p:nvSpPr>
              <p:cNvPr id="27" name="Oval 213"/>
              <p:cNvSpPr>
                <a:spLocks noChangeArrowheads="1"/>
              </p:cNvSpPr>
              <p:nvPr/>
            </p:nvSpPr>
            <p:spPr bwMode="auto">
              <a:xfrm>
                <a:off x="730" y="2759"/>
                <a:ext cx="396" cy="73"/>
              </a:xfrm>
              <a:prstGeom prst="ellipse">
                <a:avLst/>
              </a:prstGeom>
              <a:solidFill>
                <a:srgbClr val="FF505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8" name="Oval 214"/>
              <p:cNvSpPr>
                <a:spLocks noChangeArrowheads="1"/>
              </p:cNvSpPr>
              <p:nvPr/>
            </p:nvSpPr>
            <p:spPr bwMode="auto">
              <a:xfrm>
                <a:off x="730" y="2759"/>
                <a:ext cx="396" cy="73"/>
              </a:xfrm>
              <a:prstGeom prst="ellipse">
                <a:avLst/>
              </a:pr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grpSp>
          <p:nvGrpSpPr>
            <p:cNvPr id="29" name="Group 230"/>
            <p:cNvGrpSpPr>
              <a:grpSpLocks/>
            </p:cNvGrpSpPr>
            <p:nvPr/>
          </p:nvGrpSpPr>
          <p:grpSpPr bwMode="auto">
            <a:xfrm>
              <a:off x="692150" y="4807496"/>
              <a:ext cx="582613" cy="200025"/>
              <a:chOff x="744" y="2882"/>
              <a:chExt cx="367" cy="126"/>
            </a:xfrm>
          </p:grpSpPr>
          <p:sp>
            <p:nvSpPr>
              <p:cNvPr id="30" name="Freeform 216"/>
              <p:cNvSpPr>
                <a:spLocks/>
              </p:cNvSpPr>
              <p:nvPr/>
            </p:nvSpPr>
            <p:spPr bwMode="auto">
              <a:xfrm>
                <a:off x="744" y="2890"/>
                <a:ext cx="39" cy="103"/>
              </a:xfrm>
              <a:custGeom>
                <a:avLst/>
                <a:gdLst>
                  <a:gd name="T0" fmla="*/ 0 w 228"/>
                  <a:gd name="T1" fmla="*/ 376 h 693"/>
                  <a:gd name="T2" fmla="*/ 20 w 228"/>
                  <a:gd name="T3" fmla="*/ 409 h 693"/>
                  <a:gd name="T4" fmla="*/ 32 w 228"/>
                  <a:gd name="T5" fmla="*/ 502 h 693"/>
                  <a:gd name="T6" fmla="*/ 61 w 228"/>
                  <a:gd name="T7" fmla="*/ 569 h 693"/>
                  <a:gd name="T8" fmla="*/ 107 w 228"/>
                  <a:gd name="T9" fmla="*/ 608 h 693"/>
                  <a:gd name="T10" fmla="*/ 166 w 228"/>
                  <a:gd name="T11" fmla="*/ 597 h 693"/>
                  <a:gd name="T12" fmla="*/ 187 w 228"/>
                  <a:gd name="T13" fmla="*/ 525 h 693"/>
                  <a:gd name="T14" fmla="*/ 179 w 228"/>
                  <a:gd name="T15" fmla="*/ 472 h 693"/>
                  <a:gd name="T16" fmla="*/ 156 w 228"/>
                  <a:gd name="T17" fmla="*/ 431 h 693"/>
                  <a:gd name="T18" fmla="*/ 90 w 228"/>
                  <a:gd name="T19" fmla="*/ 368 h 693"/>
                  <a:gd name="T20" fmla="*/ 31 w 228"/>
                  <a:gd name="T21" fmla="*/ 290 h 693"/>
                  <a:gd name="T22" fmla="*/ 7 w 228"/>
                  <a:gd name="T23" fmla="*/ 207 h 693"/>
                  <a:gd name="T24" fmla="*/ 2 w 228"/>
                  <a:gd name="T25" fmla="*/ 118 h 693"/>
                  <a:gd name="T26" fmla="*/ 23 w 228"/>
                  <a:gd name="T27" fmla="*/ 21 h 693"/>
                  <a:gd name="T28" fmla="*/ 98 w 228"/>
                  <a:gd name="T29" fmla="*/ 15 h 693"/>
                  <a:gd name="T30" fmla="*/ 161 w 228"/>
                  <a:gd name="T31" fmla="*/ 60 h 693"/>
                  <a:gd name="T32" fmla="*/ 203 w 228"/>
                  <a:gd name="T33" fmla="*/ 139 h 693"/>
                  <a:gd name="T34" fmla="*/ 218 w 228"/>
                  <a:gd name="T35" fmla="*/ 245 h 693"/>
                  <a:gd name="T36" fmla="*/ 177 w 228"/>
                  <a:gd name="T37" fmla="*/ 240 h 693"/>
                  <a:gd name="T38" fmla="*/ 155 w 228"/>
                  <a:gd name="T39" fmla="*/ 140 h 693"/>
                  <a:gd name="T40" fmla="*/ 100 w 228"/>
                  <a:gd name="T41" fmla="*/ 90 h 693"/>
                  <a:gd name="T42" fmla="*/ 47 w 228"/>
                  <a:gd name="T43" fmla="*/ 90 h 693"/>
                  <a:gd name="T44" fmla="*/ 31 w 228"/>
                  <a:gd name="T45" fmla="*/ 148 h 693"/>
                  <a:gd name="T46" fmla="*/ 42 w 228"/>
                  <a:gd name="T47" fmla="*/ 217 h 693"/>
                  <a:gd name="T48" fmla="*/ 102 w 228"/>
                  <a:gd name="T49" fmla="*/ 291 h 693"/>
                  <a:gd name="T50" fmla="*/ 168 w 228"/>
                  <a:gd name="T51" fmla="*/ 351 h 693"/>
                  <a:gd name="T52" fmla="*/ 213 w 228"/>
                  <a:gd name="T53" fmla="*/ 428 h 693"/>
                  <a:gd name="T54" fmla="*/ 228 w 228"/>
                  <a:gd name="T55" fmla="*/ 528 h 693"/>
                  <a:gd name="T56" fmla="*/ 212 w 228"/>
                  <a:gd name="T57" fmla="*/ 625 h 693"/>
                  <a:gd name="T58" fmla="*/ 169 w 228"/>
                  <a:gd name="T59" fmla="*/ 682 h 693"/>
                  <a:gd name="T60" fmla="*/ 104 w 228"/>
                  <a:gd name="T61" fmla="*/ 683 h 693"/>
                  <a:gd name="T62" fmla="*/ 17 w 228"/>
                  <a:gd name="T63" fmla="*/ 573 h 693"/>
                  <a:gd name="T64" fmla="*/ 0 w 228"/>
                  <a:gd name="T65" fmla="*/ 376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8" h="693">
                    <a:moveTo>
                      <a:pt x="0" y="376"/>
                    </a:moveTo>
                    <a:cubicBezTo>
                      <a:pt x="1" y="388"/>
                      <a:pt x="8" y="400"/>
                      <a:pt x="20" y="409"/>
                    </a:cubicBezTo>
                    <a:cubicBezTo>
                      <a:pt x="22" y="447"/>
                      <a:pt x="26" y="478"/>
                      <a:pt x="32" y="502"/>
                    </a:cubicBezTo>
                    <a:cubicBezTo>
                      <a:pt x="38" y="526"/>
                      <a:pt x="48" y="548"/>
                      <a:pt x="61" y="569"/>
                    </a:cubicBezTo>
                    <a:cubicBezTo>
                      <a:pt x="74" y="587"/>
                      <a:pt x="89" y="600"/>
                      <a:pt x="107" y="608"/>
                    </a:cubicBezTo>
                    <a:cubicBezTo>
                      <a:pt x="132" y="617"/>
                      <a:pt x="152" y="613"/>
                      <a:pt x="166" y="597"/>
                    </a:cubicBezTo>
                    <a:cubicBezTo>
                      <a:pt x="179" y="581"/>
                      <a:pt x="187" y="557"/>
                      <a:pt x="187" y="525"/>
                    </a:cubicBezTo>
                    <a:cubicBezTo>
                      <a:pt x="187" y="506"/>
                      <a:pt x="184" y="488"/>
                      <a:pt x="179" y="472"/>
                    </a:cubicBezTo>
                    <a:cubicBezTo>
                      <a:pt x="174" y="457"/>
                      <a:pt x="166" y="443"/>
                      <a:pt x="156" y="431"/>
                    </a:cubicBezTo>
                    <a:cubicBezTo>
                      <a:pt x="146" y="418"/>
                      <a:pt x="122" y="399"/>
                      <a:pt x="90" y="368"/>
                    </a:cubicBezTo>
                    <a:cubicBezTo>
                      <a:pt x="61" y="340"/>
                      <a:pt x="41" y="312"/>
                      <a:pt x="31" y="290"/>
                    </a:cubicBezTo>
                    <a:cubicBezTo>
                      <a:pt x="20" y="266"/>
                      <a:pt x="11" y="237"/>
                      <a:pt x="7" y="207"/>
                    </a:cubicBezTo>
                    <a:cubicBezTo>
                      <a:pt x="3" y="177"/>
                      <a:pt x="2" y="147"/>
                      <a:pt x="2" y="118"/>
                    </a:cubicBezTo>
                    <a:cubicBezTo>
                      <a:pt x="2" y="66"/>
                      <a:pt x="10" y="37"/>
                      <a:pt x="23" y="21"/>
                    </a:cubicBezTo>
                    <a:cubicBezTo>
                      <a:pt x="40" y="1"/>
                      <a:pt x="64" y="0"/>
                      <a:pt x="98" y="15"/>
                    </a:cubicBezTo>
                    <a:cubicBezTo>
                      <a:pt x="121" y="24"/>
                      <a:pt x="143" y="39"/>
                      <a:pt x="161" y="60"/>
                    </a:cubicBezTo>
                    <a:cubicBezTo>
                      <a:pt x="178" y="81"/>
                      <a:pt x="193" y="107"/>
                      <a:pt x="203" y="139"/>
                    </a:cubicBezTo>
                    <a:cubicBezTo>
                      <a:pt x="212" y="171"/>
                      <a:pt x="218" y="206"/>
                      <a:pt x="218" y="245"/>
                    </a:cubicBezTo>
                    <a:cubicBezTo>
                      <a:pt x="205" y="244"/>
                      <a:pt x="191" y="242"/>
                      <a:pt x="177" y="240"/>
                    </a:cubicBezTo>
                    <a:cubicBezTo>
                      <a:pt x="175" y="198"/>
                      <a:pt x="167" y="165"/>
                      <a:pt x="155" y="140"/>
                    </a:cubicBezTo>
                    <a:cubicBezTo>
                      <a:pt x="142" y="116"/>
                      <a:pt x="123" y="100"/>
                      <a:pt x="100" y="90"/>
                    </a:cubicBezTo>
                    <a:cubicBezTo>
                      <a:pt x="75" y="80"/>
                      <a:pt x="58" y="79"/>
                      <a:pt x="47" y="90"/>
                    </a:cubicBezTo>
                    <a:cubicBezTo>
                      <a:pt x="36" y="101"/>
                      <a:pt x="31" y="120"/>
                      <a:pt x="31" y="148"/>
                    </a:cubicBezTo>
                    <a:cubicBezTo>
                      <a:pt x="31" y="174"/>
                      <a:pt x="34" y="197"/>
                      <a:pt x="42" y="217"/>
                    </a:cubicBezTo>
                    <a:cubicBezTo>
                      <a:pt x="50" y="237"/>
                      <a:pt x="70" y="262"/>
                      <a:pt x="102" y="291"/>
                    </a:cubicBezTo>
                    <a:cubicBezTo>
                      <a:pt x="132" y="318"/>
                      <a:pt x="155" y="337"/>
                      <a:pt x="168" y="351"/>
                    </a:cubicBezTo>
                    <a:cubicBezTo>
                      <a:pt x="187" y="374"/>
                      <a:pt x="203" y="399"/>
                      <a:pt x="213" y="428"/>
                    </a:cubicBezTo>
                    <a:cubicBezTo>
                      <a:pt x="223" y="458"/>
                      <a:pt x="228" y="491"/>
                      <a:pt x="228" y="528"/>
                    </a:cubicBezTo>
                    <a:cubicBezTo>
                      <a:pt x="228" y="565"/>
                      <a:pt x="223" y="597"/>
                      <a:pt x="212" y="625"/>
                    </a:cubicBezTo>
                    <a:cubicBezTo>
                      <a:pt x="202" y="653"/>
                      <a:pt x="187" y="671"/>
                      <a:pt x="169" y="682"/>
                    </a:cubicBezTo>
                    <a:cubicBezTo>
                      <a:pt x="151" y="692"/>
                      <a:pt x="129" y="693"/>
                      <a:pt x="104" y="683"/>
                    </a:cubicBezTo>
                    <a:cubicBezTo>
                      <a:pt x="65" y="667"/>
                      <a:pt x="34" y="629"/>
                      <a:pt x="17" y="573"/>
                    </a:cubicBezTo>
                    <a:cubicBezTo>
                      <a:pt x="0" y="511"/>
                      <a:pt x="0" y="444"/>
                      <a:pt x="0" y="376"/>
                    </a:cubicBezTo>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1" name="Freeform 217"/>
              <p:cNvSpPr>
                <a:spLocks/>
              </p:cNvSpPr>
              <p:nvPr/>
            </p:nvSpPr>
            <p:spPr bwMode="auto">
              <a:xfrm>
                <a:off x="789" y="2901"/>
                <a:ext cx="45" cy="100"/>
              </a:xfrm>
              <a:custGeom>
                <a:avLst/>
                <a:gdLst>
                  <a:gd name="T0" fmla="*/ 109 w 262"/>
                  <a:gd name="T1" fmla="*/ 665 h 671"/>
                  <a:gd name="T2" fmla="*/ 109 w 262"/>
                  <a:gd name="T3" fmla="*/ 97 h 671"/>
                  <a:gd name="T4" fmla="*/ 0 w 262"/>
                  <a:gd name="T5" fmla="*/ 76 h 671"/>
                  <a:gd name="T6" fmla="*/ 0 w 262"/>
                  <a:gd name="T7" fmla="*/ 0 h 671"/>
                  <a:gd name="T8" fmla="*/ 262 w 262"/>
                  <a:gd name="T9" fmla="*/ 42 h 671"/>
                  <a:gd name="T10" fmla="*/ 262 w 262"/>
                  <a:gd name="T11" fmla="*/ 118 h 671"/>
                  <a:gd name="T12" fmla="*/ 153 w 262"/>
                  <a:gd name="T13" fmla="*/ 104 h 671"/>
                  <a:gd name="T14" fmla="*/ 153 w 262"/>
                  <a:gd name="T15" fmla="*/ 671 h 671"/>
                  <a:gd name="T16" fmla="*/ 109 w 262"/>
                  <a:gd name="T17" fmla="*/ 665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2" h="671">
                    <a:moveTo>
                      <a:pt x="109" y="665"/>
                    </a:moveTo>
                    <a:cubicBezTo>
                      <a:pt x="109" y="475"/>
                      <a:pt x="109" y="286"/>
                      <a:pt x="109" y="97"/>
                    </a:cubicBezTo>
                    <a:cubicBezTo>
                      <a:pt x="73" y="91"/>
                      <a:pt x="36" y="84"/>
                      <a:pt x="0" y="76"/>
                    </a:cubicBezTo>
                    <a:cubicBezTo>
                      <a:pt x="0" y="51"/>
                      <a:pt x="0" y="25"/>
                      <a:pt x="0" y="0"/>
                    </a:cubicBezTo>
                    <a:cubicBezTo>
                      <a:pt x="87" y="19"/>
                      <a:pt x="174" y="32"/>
                      <a:pt x="262" y="42"/>
                    </a:cubicBezTo>
                    <a:cubicBezTo>
                      <a:pt x="262" y="67"/>
                      <a:pt x="262" y="93"/>
                      <a:pt x="262" y="118"/>
                    </a:cubicBezTo>
                    <a:cubicBezTo>
                      <a:pt x="226" y="114"/>
                      <a:pt x="189" y="109"/>
                      <a:pt x="153" y="104"/>
                    </a:cubicBezTo>
                    <a:cubicBezTo>
                      <a:pt x="153" y="293"/>
                      <a:pt x="153" y="482"/>
                      <a:pt x="153" y="671"/>
                    </a:cubicBezTo>
                    <a:cubicBezTo>
                      <a:pt x="138" y="669"/>
                      <a:pt x="123" y="667"/>
                      <a:pt x="109" y="665"/>
                    </a:cubicBezTo>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2" name="Freeform 218"/>
              <p:cNvSpPr>
                <a:spLocks noEditPoints="1"/>
              </p:cNvSpPr>
              <p:nvPr/>
            </p:nvSpPr>
            <p:spPr bwMode="auto">
              <a:xfrm>
                <a:off x="839" y="2907"/>
                <a:ext cx="55" cy="101"/>
              </a:xfrm>
              <a:custGeom>
                <a:avLst/>
                <a:gdLst>
                  <a:gd name="T0" fmla="*/ 0 w 319"/>
                  <a:gd name="T1" fmla="*/ 331 h 673"/>
                  <a:gd name="T2" fmla="*/ 45 w 319"/>
                  <a:gd name="T3" fmla="*/ 82 h 673"/>
                  <a:gd name="T4" fmla="*/ 159 w 319"/>
                  <a:gd name="T5" fmla="*/ 3 h 673"/>
                  <a:gd name="T6" fmla="*/ 240 w 319"/>
                  <a:gd name="T7" fmla="*/ 48 h 673"/>
                  <a:gd name="T8" fmla="*/ 297 w 319"/>
                  <a:gd name="T9" fmla="*/ 165 h 673"/>
                  <a:gd name="T10" fmla="*/ 319 w 319"/>
                  <a:gd name="T11" fmla="*/ 345 h 673"/>
                  <a:gd name="T12" fmla="*/ 277 w 319"/>
                  <a:gd name="T13" fmla="*/ 577 h 673"/>
                  <a:gd name="T14" fmla="*/ 159 w 319"/>
                  <a:gd name="T15" fmla="*/ 669 h 673"/>
                  <a:gd name="T16" fmla="*/ 40 w 319"/>
                  <a:gd name="T17" fmla="*/ 558 h 673"/>
                  <a:gd name="T18" fmla="*/ 0 w 319"/>
                  <a:gd name="T19" fmla="*/ 331 h 673"/>
                  <a:gd name="T20" fmla="*/ 45 w 319"/>
                  <a:gd name="T21" fmla="*/ 337 h 673"/>
                  <a:gd name="T22" fmla="*/ 78 w 319"/>
                  <a:gd name="T23" fmla="*/ 524 h 673"/>
                  <a:gd name="T24" fmla="*/ 158 w 319"/>
                  <a:gd name="T25" fmla="*/ 596 h 673"/>
                  <a:gd name="T26" fmla="*/ 240 w 319"/>
                  <a:gd name="T27" fmla="*/ 535 h 673"/>
                  <a:gd name="T28" fmla="*/ 273 w 319"/>
                  <a:gd name="T29" fmla="*/ 342 h 673"/>
                  <a:gd name="T30" fmla="*/ 256 w 319"/>
                  <a:gd name="T31" fmla="*/ 192 h 673"/>
                  <a:gd name="T32" fmla="*/ 217 w 319"/>
                  <a:gd name="T33" fmla="*/ 110 h 673"/>
                  <a:gd name="T34" fmla="*/ 159 w 319"/>
                  <a:gd name="T35" fmla="*/ 76 h 673"/>
                  <a:gd name="T36" fmla="*/ 77 w 319"/>
                  <a:gd name="T37" fmla="*/ 136 h 673"/>
                  <a:gd name="T38" fmla="*/ 45 w 319"/>
                  <a:gd name="T39" fmla="*/ 337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9" h="673">
                    <a:moveTo>
                      <a:pt x="0" y="331"/>
                    </a:moveTo>
                    <a:cubicBezTo>
                      <a:pt x="0" y="221"/>
                      <a:pt x="15" y="139"/>
                      <a:pt x="45" y="82"/>
                    </a:cubicBezTo>
                    <a:cubicBezTo>
                      <a:pt x="75" y="26"/>
                      <a:pt x="113" y="0"/>
                      <a:pt x="159" y="3"/>
                    </a:cubicBezTo>
                    <a:cubicBezTo>
                      <a:pt x="188" y="5"/>
                      <a:pt x="216" y="20"/>
                      <a:pt x="240" y="48"/>
                    </a:cubicBezTo>
                    <a:cubicBezTo>
                      <a:pt x="264" y="75"/>
                      <a:pt x="283" y="114"/>
                      <a:pt x="297" y="165"/>
                    </a:cubicBezTo>
                    <a:cubicBezTo>
                      <a:pt x="311" y="216"/>
                      <a:pt x="319" y="276"/>
                      <a:pt x="319" y="345"/>
                    </a:cubicBezTo>
                    <a:cubicBezTo>
                      <a:pt x="319" y="441"/>
                      <a:pt x="305" y="518"/>
                      <a:pt x="277" y="577"/>
                    </a:cubicBezTo>
                    <a:cubicBezTo>
                      <a:pt x="248" y="642"/>
                      <a:pt x="208" y="673"/>
                      <a:pt x="159" y="669"/>
                    </a:cubicBezTo>
                    <a:cubicBezTo>
                      <a:pt x="110" y="666"/>
                      <a:pt x="70" y="629"/>
                      <a:pt x="40" y="558"/>
                    </a:cubicBezTo>
                    <a:cubicBezTo>
                      <a:pt x="13" y="493"/>
                      <a:pt x="0" y="418"/>
                      <a:pt x="0" y="331"/>
                    </a:cubicBezTo>
                    <a:close/>
                    <a:moveTo>
                      <a:pt x="45" y="337"/>
                    </a:moveTo>
                    <a:cubicBezTo>
                      <a:pt x="45" y="416"/>
                      <a:pt x="56" y="479"/>
                      <a:pt x="78" y="524"/>
                    </a:cubicBezTo>
                    <a:cubicBezTo>
                      <a:pt x="100" y="570"/>
                      <a:pt x="127" y="594"/>
                      <a:pt x="158" y="596"/>
                    </a:cubicBezTo>
                    <a:cubicBezTo>
                      <a:pt x="191" y="599"/>
                      <a:pt x="219" y="578"/>
                      <a:pt x="240" y="535"/>
                    </a:cubicBezTo>
                    <a:cubicBezTo>
                      <a:pt x="262" y="492"/>
                      <a:pt x="273" y="427"/>
                      <a:pt x="273" y="342"/>
                    </a:cubicBezTo>
                    <a:cubicBezTo>
                      <a:pt x="273" y="286"/>
                      <a:pt x="267" y="236"/>
                      <a:pt x="256" y="192"/>
                    </a:cubicBezTo>
                    <a:cubicBezTo>
                      <a:pt x="247" y="159"/>
                      <a:pt x="234" y="131"/>
                      <a:pt x="217" y="110"/>
                    </a:cubicBezTo>
                    <a:cubicBezTo>
                      <a:pt x="199" y="89"/>
                      <a:pt x="180" y="78"/>
                      <a:pt x="159" y="76"/>
                    </a:cubicBezTo>
                    <a:cubicBezTo>
                      <a:pt x="126" y="74"/>
                      <a:pt x="98" y="93"/>
                      <a:pt x="77" y="136"/>
                    </a:cubicBezTo>
                    <a:cubicBezTo>
                      <a:pt x="56" y="178"/>
                      <a:pt x="45" y="245"/>
                      <a:pt x="45" y="337"/>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3" name="Freeform 219"/>
              <p:cNvSpPr>
                <a:spLocks noEditPoints="1"/>
              </p:cNvSpPr>
              <p:nvPr/>
            </p:nvSpPr>
            <p:spPr bwMode="auto">
              <a:xfrm>
                <a:off x="903" y="2911"/>
                <a:ext cx="50" cy="96"/>
              </a:xfrm>
              <a:custGeom>
                <a:avLst/>
                <a:gdLst>
                  <a:gd name="T0" fmla="*/ 0 w 290"/>
                  <a:gd name="T1" fmla="*/ 643 h 644"/>
                  <a:gd name="T2" fmla="*/ 0 w 290"/>
                  <a:gd name="T3" fmla="*/ 0 h 644"/>
                  <a:gd name="T4" fmla="*/ 143 w 290"/>
                  <a:gd name="T5" fmla="*/ 1 h 644"/>
                  <a:gd name="T6" fmla="*/ 143 w 290"/>
                  <a:gd name="T7" fmla="*/ 1 h 644"/>
                  <a:gd name="T8" fmla="*/ 146 w 290"/>
                  <a:gd name="T9" fmla="*/ 1 h 644"/>
                  <a:gd name="T10" fmla="*/ 212 w 290"/>
                  <a:gd name="T11" fmla="*/ 19 h 644"/>
                  <a:gd name="T12" fmla="*/ 249 w 290"/>
                  <a:gd name="T13" fmla="*/ 78 h 644"/>
                  <a:gd name="T14" fmla="*/ 263 w 290"/>
                  <a:gd name="T15" fmla="*/ 175 h 644"/>
                  <a:gd name="T16" fmla="*/ 239 w 290"/>
                  <a:gd name="T17" fmla="*/ 294 h 644"/>
                  <a:gd name="T18" fmla="*/ 168 w 290"/>
                  <a:gd name="T19" fmla="*/ 352 h 644"/>
                  <a:gd name="T20" fmla="*/ 197 w 290"/>
                  <a:gd name="T21" fmla="*/ 388 h 644"/>
                  <a:gd name="T22" fmla="*/ 232 w 290"/>
                  <a:gd name="T23" fmla="*/ 469 h 644"/>
                  <a:gd name="T24" fmla="*/ 290 w 290"/>
                  <a:gd name="T25" fmla="*/ 643 h 644"/>
                  <a:gd name="T26" fmla="*/ 235 w 290"/>
                  <a:gd name="T27" fmla="*/ 644 h 644"/>
                  <a:gd name="T28" fmla="*/ 190 w 290"/>
                  <a:gd name="T29" fmla="*/ 512 h 644"/>
                  <a:gd name="T30" fmla="*/ 152 w 290"/>
                  <a:gd name="T31" fmla="*/ 406 h 644"/>
                  <a:gd name="T32" fmla="*/ 143 w 290"/>
                  <a:gd name="T33" fmla="*/ 387 h 644"/>
                  <a:gd name="T34" fmla="*/ 130 w 290"/>
                  <a:gd name="T35" fmla="*/ 369 h 644"/>
                  <a:gd name="T36" fmla="*/ 96 w 290"/>
                  <a:gd name="T37" fmla="*/ 359 h 644"/>
                  <a:gd name="T38" fmla="*/ 45 w 290"/>
                  <a:gd name="T39" fmla="*/ 358 h 644"/>
                  <a:gd name="T40" fmla="*/ 45 w 290"/>
                  <a:gd name="T41" fmla="*/ 644 h 644"/>
                  <a:gd name="T42" fmla="*/ 0 w 290"/>
                  <a:gd name="T43" fmla="*/ 643 h 644"/>
                  <a:gd name="T44" fmla="*/ 45 w 290"/>
                  <a:gd name="T45" fmla="*/ 285 h 644"/>
                  <a:gd name="T46" fmla="*/ 138 w 290"/>
                  <a:gd name="T47" fmla="*/ 286 h 644"/>
                  <a:gd name="T48" fmla="*/ 143 w 290"/>
                  <a:gd name="T49" fmla="*/ 285 h 644"/>
                  <a:gd name="T50" fmla="*/ 143 w 290"/>
                  <a:gd name="T51" fmla="*/ 285 h 644"/>
                  <a:gd name="T52" fmla="*/ 182 w 290"/>
                  <a:gd name="T53" fmla="*/ 274 h 644"/>
                  <a:gd name="T54" fmla="*/ 207 w 290"/>
                  <a:gd name="T55" fmla="*/ 236 h 644"/>
                  <a:gd name="T56" fmla="*/ 217 w 290"/>
                  <a:gd name="T57" fmla="*/ 177 h 644"/>
                  <a:gd name="T58" fmla="*/ 199 w 290"/>
                  <a:gd name="T59" fmla="*/ 100 h 644"/>
                  <a:gd name="T60" fmla="*/ 148 w 290"/>
                  <a:gd name="T61" fmla="*/ 73 h 644"/>
                  <a:gd name="T62" fmla="*/ 143 w 290"/>
                  <a:gd name="T63" fmla="*/ 73 h 644"/>
                  <a:gd name="T64" fmla="*/ 143 w 290"/>
                  <a:gd name="T65" fmla="*/ 73 h 644"/>
                  <a:gd name="T66" fmla="*/ 45 w 290"/>
                  <a:gd name="T67" fmla="*/ 72 h 644"/>
                  <a:gd name="T68" fmla="*/ 45 w 290"/>
                  <a:gd name="T69" fmla="*/ 285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0" h="644">
                    <a:moveTo>
                      <a:pt x="0" y="643"/>
                    </a:moveTo>
                    <a:cubicBezTo>
                      <a:pt x="0" y="429"/>
                      <a:pt x="0" y="214"/>
                      <a:pt x="0" y="0"/>
                    </a:cubicBezTo>
                    <a:cubicBezTo>
                      <a:pt x="49" y="1"/>
                      <a:pt x="97" y="1"/>
                      <a:pt x="143" y="1"/>
                    </a:cubicBezTo>
                    <a:cubicBezTo>
                      <a:pt x="143" y="1"/>
                      <a:pt x="143" y="1"/>
                      <a:pt x="143" y="1"/>
                    </a:cubicBezTo>
                    <a:cubicBezTo>
                      <a:pt x="144" y="1"/>
                      <a:pt x="145" y="1"/>
                      <a:pt x="146" y="1"/>
                    </a:cubicBezTo>
                    <a:cubicBezTo>
                      <a:pt x="174" y="1"/>
                      <a:pt x="198" y="7"/>
                      <a:pt x="212" y="19"/>
                    </a:cubicBezTo>
                    <a:cubicBezTo>
                      <a:pt x="227" y="31"/>
                      <a:pt x="239" y="51"/>
                      <a:pt x="249" y="78"/>
                    </a:cubicBezTo>
                    <a:cubicBezTo>
                      <a:pt x="258" y="106"/>
                      <a:pt x="263" y="139"/>
                      <a:pt x="263" y="175"/>
                    </a:cubicBezTo>
                    <a:cubicBezTo>
                      <a:pt x="263" y="224"/>
                      <a:pt x="254" y="263"/>
                      <a:pt x="239" y="294"/>
                    </a:cubicBezTo>
                    <a:cubicBezTo>
                      <a:pt x="223" y="325"/>
                      <a:pt x="199" y="344"/>
                      <a:pt x="168" y="352"/>
                    </a:cubicBezTo>
                    <a:cubicBezTo>
                      <a:pt x="181" y="364"/>
                      <a:pt x="191" y="376"/>
                      <a:pt x="197" y="388"/>
                    </a:cubicBezTo>
                    <a:cubicBezTo>
                      <a:pt x="210" y="412"/>
                      <a:pt x="222" y="439"/>
                      <a:pt x="232" y="469"/>
                    </a:cubicBezTo>
                    <a:cubicBezTo>
                      <a:pt x="251" y="527"/>
                      <a:pt x="271" y="585"/>
                      <a:pt x="290" y="643"/>
                    </a:cubicBezTo>
                    <a:cubicBezTo>
                      <a:pt x="272" y="644"/>
                      <a:pt x="253" y="644"/>
                      <a:pt x="235" y="644"/>
                    </a:cubicBezTo>
                    <a:cubicBezTo>
                      <a:pt x="220" y="600"/>
                      <a:pt x="204" y="556"/>
                      <a:pt x="190" y="512"/>
                    </a:cubicBezTo>
                    <a:cubicBezTo>
                      <a:pt x="173" y="459"/>
                      <a:pt x="161" y="424"/>
                      <a:pt x="152" y="406"/>
                    </a:cubicBezTo>
                    <a:cubicBezTo>
                      <a:pt x="149" y="399"/>
                      <a:pt x="146" y="392"/>
                      <a:pt x="143" y="387"/>
                    </a:cubicBezTo>
                    <a:cubicBezTo>
                      <a:pt x="138" y="379"/>
                      <a:pt x="134" y="373"/>
                      <a:pt x="130" y="369"/>
                    </a:cubicBezTo>
                    <a:cubicBezTo>
                      <a:pt x="122" y="363"/>
                      <a:pt x="110" y="359"/>
                      <a:pt x="96" y="359"/>
                    </a:cubicBezTo>
                    <a:cubicBezTo>
                      <a:pt x="79" y="359"/>
                      <a:pt x="62" y="359"/>
                      <a:pt x="45" y="358"/>
                    </a:cubicBezTo>
                    <a:cubicBezTo>
                      <a:pt x="45" y="454"/>
                      <a:pt x="45" y="549"/>
                      <a:pt x="45" y="644"/>
                    </a:cubicBezTo>
                    <a:cubicBezTo>
                      <a:pt x="30" y="644"/>
                      <a:pt x="15" y="644"/>
                      <a:pt x="0" y="643"/>
                    </a:cubicBezTo>
                    <a:close/>
                    <a:moveTo>
                      <a:pt x="45" y="285"/>
                    </a:moveTo>
                    <a:cubicBezTo>
                      <a:pt x="76" y="285"/>
                      <a:pt x="108" y="286"/>
                      <a:pt x="138" y="286"/>
                    </a:cubicBezTo>
                    <a:cubicBezTo>
                      <a:pt x="140" y="286"/>
                      <a:pt x="141" y="286"/>
                      <a:pt x="143" y="285"/>
                    </a:cubicBezTo>
                    <a:cubicBezTo>
                      <a:pt x="143" y="285"/>
                      <a:pt x="143" y="285"/>
                      <a:pt x="143" y="285"/>
                    </a:cubicBezTo>
                    <a:cubicBezTo>
                      <a:pt x="159" y="285"/>
                      <a:pt x="172" y="281"/>
                      <a:pt x="182" y="274"/>
                    </a:cubicBezTo>
                    <a:cubicBezTo>
                      <a:pt x="193" y="265"/>
                      <a:pt x="201" y="253"/>
                      <a:pt x="207" y="236"/>
                    </a:cubicBezTo>
                    <a:cubicBezTo>
                      <a:pt x="214" y="219"/>
                      <a:pt x="217" y="199"/>
                      <a:pt x="217" y="177"/>
                    </a:cubicBezTo>
                    <a:cubicBezTo>
                      <a:pt x="217" y="144"/>
                      <a:pt x="211" y="119"/>
                      <a:pt x="199" y="100"/>
                    </a:cubicBezTo>
                    <a:cubicBezTo>
                      <a:pt x="187" y="82"/>
                      <a:pt x="169" y="73"/>
                      <a:pt x="148" y="73"/>
                    </a:cubicBezTo>
                    <a:cubicBezTo>
                      <a:pt x="146" y="73"/>
                      <a:pt x="145" y="73"/>
                      <a:pt x="143" y="73"/>
                    </a:cubicBezTo>
                    <a:cubicBezTo>
                      <a:pt x="143" y="73"/>
                      <a:pt x="143" y="73"/>
                      <a:pt x="143" y="73"/>
                    </a:cubicBezTo>
                    <a:cubicBezTo>
                      <a:pt x="112" y="73"/>
                      <a:pt x="78" y="72"/>
                      <a:pt x="45" y="72"/>
                    </a:cubicBezTo>
                    <a:cubicBezTo>
                      <a:pt x="45" y="143"/>
                      <a:pt x="45" y="214"/>
                      <a:pt x="45" y="285"/>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4" name="Freeform 220"/>
              <p:cNvSpPr>
                <a:spLocks noEditPoints="1"/>
              </p:cNvSpPr>
              <p:nvPr/>
            </p:nvSpPr>
            <p:spPr bwMode="auto">
              <a:xfrm>
                <a:off x="954" y="2910"/>
                <a:ext cx="54" cy="97"/>
              </a:xfrm>
              <a:custGeom>
                <a:avLst/>
                <a:gdLst>
                  <a:gd name="T0" fmla="*/ 0 w 314"/>
                  <a:gd name="T1" fmla="*/ 652 h 652"/>
                  <a:gd name="T2" fmla="*/ 129 w 314"/>
                  <a:gd name="T3" fmla="*/ 3 h 652"/>
                  <a:gd name="T4" fmla="*/ 177 w 314"/>
                  <a:gd name="T5" fmla="*/ 0 h 652"/>
                  <a:gd name="T6" fmla="*/ 314 w 314"/>
                  <a:gd name="T7" fmla="*/ 634 h 652"/>
                  <a:gd name="T8" fmla="*/ 263 w 314"/>
                  <a:gd name="T9" fmla="*/ 638 h 652"/>
                  <a:gd name="T10" fmla="*/ 224 w 314"/>
                  <a:gd name="T11" fmla="*/ 446 h 652"/>
                  <a:gd name="T12" fmla="*/ 83 w 314"/>
                  <a:gd name="T13" fmla="*/ 454 h 652"/>
                  <a:gd name="T14" fmla="*/ 47 w 314"/>
                  <a:gd name="T15" fmla="*/ 651 h 652"/>
                  <a:gd name="T16" fmla="*/ 0 w 314"/>
                  <a:gd name="T17" fmla="*/ 652 h 652"/>
                  <a:gd name="T18" fmla="*/ 96 w 314"/>
                  <a:gd name="T19" fmla="*/ 384 h 652"/>
                  <a:gd name="T20" fmla="*/ 210 w 314"/>
                  <a:gd name="T21" fmla="*/ 378 h 652"/>
                  <a:gd name="T22" fmla="*/ 176 w 314"/>
                  <a:gd name="T23" fmla="*/ 202 h 652"/>
                  <a:gd name="T24" fmla="*/ 152 w 314"/>
                  <a:gd name="T25" fmla="*/ 70 h 652"/>
                  <a:gd name="T26" fmla="*/ 134 w 314"/>
                  <a:gd name="T27" fmla="*/ 194 h 652"/>
                  <a:gd name="T28" fmla="*/ 96 w 314"/>
                  <a:gd name="T29" fmla="*/ 384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652">
                    <a:moveTo>
                      <a:pt x="0" y="652"/>
                    </a:moveTo>
                    <a:cubicBezTo>
                      <a:pt x="42" y="436"/>
                      <a:pt x="87" y="220"/>
                      <a:pt x="129" y="3"/>
                    </a:cubicBezTo>
                    <a:cubicBezTo>
                      <a:pt x="145" y="2"/>
                      <a:pt x="161" y="1"/>
                      <a:pt x="177" y="0"/>
                    </a:cubicBezTo>
                    <a:cubicBezTo>
                      <a:pt x="222" y="212"/>
                      <a:pt x="269" y="423"/>
                      <a:pt x="314" y="634"/>
                    </a:cubicBezTo>
                    <a:cubicBezTo>
                      <a:pt x="297" y="635"/>
                      <a:pt x="280" y="637"/>
                      <a:pt x="263" y="638"/>
                    </a:cubicBezTo>
                    <a:cubicBezTo>
                      <a:pt x="250" y="574"/>
                      <a:pt x="237" y="510"/>
                      <a:pt x="224" y="446"/>
                    </a:cubicBezTo>
                    <a:cubicBezTo>
                      <a:pt x="177" y="449"/>
                      <a:pt x="130" y="452"/>
                      <a:pt x="83" y="454"/>
                    </a:cubicBezTo>
                    <a:cubicBezTo>
                      <a:pt x="71" y="520"/>
                      <a:pt x="59" y="585"/>
                      <a:pt x="47" y="651"/>
                    </a:cubicBezTo>
                    <a:cubicBezTo>
                      <a:pt x="31" y="651"/>
                      <a:pt x="16" y="652"/>
                      <a:pt x="0" y="652"/>
                    </a:cubicBezTo>
                    <a:close/>
                    <a:moveTo>
                      <a:pt x="96" y="384"/>
                    </a:moveTo>
                    <a:cubicBezTo>
                      <a:pt x="134" y="382"/>
                      <a:pt x="172" y="380"/>
                      <a:pt x="210" y="378"/>
                    </a:cubicBezTo>
                    <a:cubicBezTo>
                      <a:pt x="199" y="319"/>
                      <a:pt x="187" y="260"/>
                      <a:pt x="176" y="202"/>
                    </a:cubicBezTo>
                    <a:cubicBezTo>
                      <a:pt x="165" y="147"/>
                      <a:pt x="157" y="104"/>
                      <a:pt x="152" y="70"/>
                    </a:cubicBezTo>
                    <a:cubicBezTo>
                      <a:pt x="148" y="111"/>
                      <a:pt x="141" y="152"/>
                      <a:pt x="134" y="194"/>
                    </a:cubicBezTo>
                    <a:cubicBezTo>
                      <a:pt x="121" y="257"/>
                      <a:pt x="108" y="321"/>
                      <a:pt x="96" y="384"/>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5" name="Freeform 221"/>
              <p:cNvSpPr>
                <a:spLocks/>
              </p:cNvSpPr>
              <p:nvPr/>
            </p:nvSpPr>
            <p:spPr bwMode="auto">
              <a:xfrm>
                <a:off x="1012" y="2902"/>
                <a:ext cx="53" cy="101"/>
              </a:xfrm>
              <a:custGeom>
                <a:avLst/>
                <a:gdLst>
                  <a:gd name="T0" fmla="*/ 167 w 306"/>
                  <a:gd name="T1" fmla="*/ 407 h 675"/>
                  <a:gd name="T2" fmla="*/ 167 w 306"/>
                  <a:gd name="T3" fmla="*/ 331 h 675"/>
                  <a:gd name="T4" fmla="*/ 306 w 306"/>
                  <a:gd name="T5" fmla="*/ 305 h 675"/>
                  <a:gd name="T6" fmla="*/ 306 w 306"/>
                  <a:gd name="T7" fmla="*/ 544 h 675"/>
                  <a:gd name="T8" fmla="*/ 240 w 306"/>
                  <a:gd name="T9" fmla="*/ 633 h 675"/>
                  <a:gd name="T10" fmla="*/ 169 w 306"/>
                  <a:gd name="T11" fmla="*/ 670 h 675"/>
                  <a:gd name="T12" fmla="*/ 83 w 306"/>
                  <a:gd name="T13" fmla="*/ 643 h 675"/>
                  <a:gd name="T14" fmla="*/ 22 w 306"/>
                  <a:gd name="T15" fmla="*/ 537 h 675"/>
                  <a:gd name="T16" fmla="*/ 0 w 306"/>
                  <a:gd name="T17" fmla="*/ 361 h 675"/>
                  <a:gd name="T18" fmla="*/ 22 w 306"/>
                  <a:gd name="T19" fmla="*/ 175 h 675"/>
                  <a:gd name="T20" fmla="*/ 81 w 306"/>
                  <a:gd name="T21" fmla="*/ 53 h 675"/>
                  <a:gd name="T22" fmla="*/ 167 w 306"/>
                  <a:gd name="T23" fmla="*/ 4 h 675"/>
                  <a:gd name="T24" fmla="*/ 230 w 306"/>
                  <a:gd name="T25" fmla="*/ 15 h 675"/>
                  <a:gd name="T26" fmla="*/ 275 w 306"/>
                  <a:gd name="T27" fmla="*/ 68 h 675"/>
                  <a:gd name="T28" fmla="*/ 301 w 306"/>
                  <a:gd name="T29" fmla="*/ 171 h 675"/>
                  <a:gd name="T30" fmla="*/ 262 w 306"/>
                  <a:gd name="T31" fmla="*/ 200 h 675"/>
                  <a:gd name="T32" fmla="*/ 242 w 306"/>
                  <a:gd name="T33" fmla="*/ 122 h 675"/>
                  <a:gd name="T34" fmla="*/ 210 w 306"/>
                  <a:gd name="T35" fmla="*/ 85 h 675"/>
                  <a:gd name="T36" fmla="*/ 166 w 306"/>
                  <a:gd name="T37" fmla="*/ 77 h 675"/>
                  <a:gd name="T38" fmla="*/ 103 w 306"/>
                  <a:gd name="T39" fmla="*/ 114 h 675"/>
                  <a:gd name="T40" fmla="*/ 61 w 306"/>
                  <a:gd name="T41" fmla="*/ 206 h 675"/>
                  <a:gd name="T42" fmla="*/ 45 w 306"/>
                  <a:gd name="T43" fmla="*/ 352 h 675"/>
                  <a:gd name="T44" fmla="*/ 79 w 306"/>
                  <a:gd name="T45" fmla="*/ 541 h 675"/>
                  <a:gd name="T46" fmla="*/ 168 w 306"/>
                  <a:gd name="T47" fmla="*/ 593 h 675"/>
                  <a:gd name="T48" fmla="*/ 221 w 306"/>
                  <a:gd name="T49" fmla="*/ 565 h 675"/>
                  <a:gd name="T50" fmla="*/ 264 w 306"/>
                  <a:gd name="T51" fmla="*/ 510 h 675"/>
                  <a:gd name="T52" fmla="*/ 264 w 306"/>
                  <a:gd name="T53" fmla="*/ 390 h 675"/>
                  <a:gd name="T54" fmla="*/ 167 w 306"/>
                  <a:gd name="T55" fmla="*/ 407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6" h="675">
                    <a:moveTo>
                      <a:pt x="167" y="407"/>
                    </a:moveTo>
                    <a:cubicBezTo>
                      <a:pt x="167" y="382"/>
                      <a:pt x="167" y="356"/>
                      <a:pt x="167" y="331"/>
                    </a:cubicBezTo>
                    <a:cubicBezTo>
                      <a:pt x="213" y="324"/>
                      <a:pt x="260" y="315"/>
                      <a:pt x="306" y="305"/>
                    </a:cubicBezTo>
                    <a:cubicBezTo>
                      <a:pt x="306" y="385"/>
                      <a:pt x="306" y="465"/>
                      <a:pt x="306" y="544"/>
                    </a:cubicBezTo>
                    <a:cubicBezTo>
                      <a:pt x="286" y="582"/>
                      <a:pt x="263" y="612"/>
                      <a:pt x="240" y="633"/>
                    </a:cubicBezTo>
                    <a:cubicBezTo>
                      <a:pt x="218" y="654"/>
                      <a:pt x="194" y="666"/>
                      <a:pt x="169" y="670"/>
                    </a:cubicBezTo>
                    <a:cubicBezTo>
                      <a:pt x="137" y="675"/>
                      <a:pt x="108" y="666"/>
                      <a:pt x="83" y="643"/>
                    </a:cubicBezTo>
                    <a:cubicBezTo>
                      <a:pt x="57" y="620"/>
                      <a:pt x="37" y="585"/>
                      <a:pt x="22" y="537"/>
                    </a:cubicBezTo>
                    <a:cubicBezTo>
                      <a:pt x="8" y="489"/>
                      <a:pt x="0" y="431"/>
                      <a:pt x="0" y="361"/>
                    </a:cubicBezTo>
                    <a:cubicBezTo>
                      <a:pt x="0" y="291"/>
                      <a:pt x="8" y="229"/>
                      <a:pt x="22" y="175"/>
                    </a:cubicBezTo>
                    <a:cubicBezTo>
                      <a:pt x="37" y="122"/>
                      <a:pt x="57" y="81"/>
                      <a:pt x="81" y="53"/>
                    </a:cubicBezTo>
                    <a:cubicBezTo>
                      <a:pt x="105" y="25"/>
                      <a:pt x="134" y="9"/>
                      <a:pt x="167" y="4"/>
                    </a:cubicBezTo>
                    <a:cubicBezTo>
                      <a:pt x="191" y="0"/>
                      <a:pt x="212" y="4"/>
                      <a:pt x="230" y="15"/>
                    </a:cubicBezTo>
                    <a:cubicBezTo>
                      <a:pt x="248" y="27"/>
                      <a:pt x="264" y="44"/>
                      <a:pt x="275" y="68"/>
                    </a:cubicBezTo>
                    <a:cubicBezTo>
                      <a:pt x="287" y="92"/>
                      <a:pt x="296" y="126"/>
                      <a:pt x="301" y="171"/>
                    </a:cubicBezTo>
                    <a:cubicBezTo>
                      <a:pt x="288" y="181"/>
                      <a:pt x="275" y="190"/>
                      <a:pt x="262" y="200"/>
                    </a:cubicBezTo>
                    <a:cubicBezTo>
                      <a:pt x="257" y="165"/>
                      <a:pt x="250" y="139"/>
                      <a:pt x="242" y="122"/>
                    </a:cubicBezTo>
                    <a:cubicBezTo>
                      <a:pt x="234" y="105"/>
                      <a:pt x="223" y="94"/>
                      <a:pt x="210" y="85"/>
                    </a:cubicBezTo>
                    <a:cubicBezTo>
                      <a:pt x="197" y="77"/>
                      <a:pt x="182" y="75"/>
                      <a:pt x="166" y="77"/>
                    </a:cubicBezTo>
                    <a:cubicBezTo>
                      <a:pt x="142" y="81"/>
                      <a:pt x="121" y="93"/>
                      <a:pt x="103" y="114"/>
                    </a:cubicBezTo>
                    <a:cubicBezTo>
                      <a:pt x="86" y="135"/>
                      <a:pt x="72" y="166"/>
                      <a:pt x="61" y="206"/>
                    </a:cubicBezTo>
                    <a:cubicBezTo>
                      <a:pt x="51" y="247"/>
                      <a:pt x="45" y="295"/>
                      <a:pt x="45" y="352"/>
                    </a:cubicBezTo>
                    <a:cubicBezTo>
                      <a:pt x="45" y="438"/>
                      <a:pt x="57" y="501"/>
                      <a:pt x="79" y="541"/>
                    </a:cubicBezTo>
                    <a:cubicBezTo>
                      <a:pt x="102" y="581"/>
                      <a:pt x="132" y="599"/>
                      <a:pt x="168" y="593"/>
                    </a:cubicBezTo>
                    <a:cubicBezTo>
                      <a:pt x="185" y="591"/>
                      <a:pt x="203" y="581"/>
                      <a:pt x="221" y="565"/>
                    </a:cubicBezTo>
                    <a:cubicBezTo>
                      <a:pt x="239" y="548"/>
                      <a:pt x="253" y="530"/>
                      <a:pt x="264" y="510"/>
                    </a:cubicBezTo>
                    <a:cubicBezTo>
                      <a:pt x="264" y="470"/>
                      <a:pt x="264" y="430"/>
                      <a:pt x="264" y="390"/>
                    </a:cubicBezTo>
                    <a:cubicBezTo>
                      <a:pt x="232" y="396"/>
                      <a:pt x="199" y="402"/>
                      <a:pt x="167" y="407"/>
                    </a:cubicBezTo>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6" name="Freeform 222"/>
              <p:cNvSpPr>
                <a:spLocks/>
              </p:cNvSpPr>
              <p:nvPr/>
            </p:nvSpPr>
            <p:spPr bwMode="auto">
              <a:xfrm>
                <a:off x="1076" y="2882"/>
                <a:ext cx="35" cy="113"/>
              </a:xfrm>
              <a:custGeom>
                <a:avLst/>
                <a:gdLst>
                  <a:gd name="T0" fmla="*/ 0 w 205"/>
                  <a:gd name="T1" fmla="*/ 757 h 757"/>
                  <a:gd name="T2" fmla="*/ 0 w 205"/>
                  <a:gd name="T3" fmla="*/ 113 h 757"/>
                  <a:gd name="T4" fmla="*/ 204 w 205"/>
                  <a:gd name="T5" fmla="*/ 0 h 757"/>
                  <a:gd name="T6" fmla="*/ 204 w 205"/>
                  <a:gd name="T7" fmla="*/ 76 h 757"/>
                  <a:gd name="T8" fmla="*/ 43 w 205"/>
                  <a:gd name="T9" fmla="*/ 177 h 757"/>
                  <a:gd name="T10" fmla="*/ 43 w 205"/>
                  <a:gd name="T11" fmla="*/ 373 h 757"/>
                  <a:gd name="T12" fmla="*/ 200 w 205"/>
                  <a:gd name="T13" fmla="*/ 283 h 757"/>
                  <a:gd name="T14" fmla="*/ 200 w 205"/>
                  <a:gd name="T15" fmla="*/ 359 h 757"/>
                  <a:gd name="T16" fmla="*/ 43 w 205"/>
                  <a:gd name="T17" fmla="*/ 449 h 757"/>
                  <a:gd name="T18" fmla="*/ 43 w 205"/>
                  <a:gd name="T19" fmla="*/ 669 h 757"/>
                  <a:gd name="T20" fmla="*/ 205 w 205"/>
                  <a:gd name="T21" fmla="*/ 560 h 757"/>
                  <a:gd name="T22" fmla="*/ 205 w 205"/>
                  <a:gd name="T23" fmla="*/ 636 h 757"/>
                  <a:gd name="T24" fmla="*/ 0 w 205"/>
                  <a:gd name="T25" fmla="*/ 757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5" h="757">
                    <a:moveTo>
                      <a:pt x="0" y="757"/>
                    </a:moveTo>
                    <a:cubicBezTo>
                      <a:pt x="0" y="542"/>
                      <a:pt x="0" y="328"/>
                      <a:pt x="0" y="113"/>
                    </a:cubicBezTo>
                    <a:cubicBezTo>
                      <a:pt x="78" y="92"/>
                      <a:pt x="187" y="77"/>
                      <a:pt x="204" y="0"/>
                    </a:cubicBezTo>
                    <a:cubicBezTo>
                      <a:pt x="204" y="25"/>
                      <a:pt x="204" y="50"/>
                      <a:pt x="204" y="76"/>
                    </a:cubicBezTo>
                    <a:cubicBezTo>
                      <a:pt x="190" y="138"/>
                      <a:pt x="105" y="158"/>
                      <a:pt x="43" y="177"/>
                    </a:cubicBezTo>
                    <a:cubicBezTo>
                      <a:pt x="43" y="242"/>
                      <a:pt x="43" y="308"/>
                      <a:pt x="43" y="373"/>
                    </a:cubicBezTo>
                    <a:cubicBezTo>
                      <a:pt x="101" y="355"/>
                      <a:pt x="172" y="339"/>
                      <a:pt x="200" y="283"/>
                    </a:cubicBezTo>
                    <a:cubicBezTo>
                      <a:pt x="200" y="309"/>
                      <a:pt x="200" y="334"/>
                      <a:pt x="200" y="359"/>
                    </a:cubicBezTo>
                    <a:cubicBezTo>
                      <a:pt x="172" y="415"/>
                      <a:pt x="101" y="431"/>
                      <a:pt x="43" y="449"/>
                    </a:cubicBezTo>
                    <a:cubicBezTo>
                      <a:pt x="43" y="523"/>
                      <a:pt x="43" y="596"/>
                      <a:pt x="43" y="669"/>
                    </a:cubicBezTo>
                    <a:cubicBezTo>
                      <a:pt x="107" y="649"/>
                      <a:pt x="202" y="625"/>
                      <a:pt x="205" y="560"/>
                    </a:cubicBezTo>
                    <a:cubicBezTo>
                      <a:pt x="205" y="586"/>
                      <a:pt x="205" y="611"/>
                      <a:pt x="205" y="636"/>
                    </a:cubicBezTo>
                    <a:cubicBezTo>
                      <a:pt x="201" y="716"/>
                      <a:pt x="81" y="735"/>
                      <a:pt x="0" y="757"/>
                    </a:cubicBezTo>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7" name="Freeform 223"/>
              <p:cNvSpPr>
                <a:spLocks/>
              </p:cNvSpPr>
              <p:nvPr/>
            </p:nvSpPr>
            <p:spPr bwMode="auto">
              <a:xfrm>
                <a:off x="744" y="2890"/>
                <a:ext cx="39" cy="103"/>
              </a:xfrm>
              <a:custGeom>
                <a:avLst/>
                <a:gdLst>
                  <a:gd name="T0" fmla="*/ 0 w 39"/>
                  <a:gd name="T1" fmla="*/ 56 h 103"/>
                  <a:gd name="T2" fmla="*/ 4 w 39"/>
                  <a:gd name="T3" fmla="*/ 61 h 103"/>
                  <a:gd name="T4" fmla="*/ 6 w 39"/>
                  <a:gd name="T5" fmla="*/ 75 h 103"/>
                  <a:gd name="T6" fmla="*/ 11 w 39"/>
                  <a:gd name="T7" fmla="*/ 85 h 103"/>
                  <a:gd name="T8" fmla="*/ 19 w 39"/>
                  <a:gd name="T9" fmla="*/ 90 h 103"/>
                  <a:gd name="T10" fmla="*/ 29 w 39"/>
                  <a:gd name="T11" fmla="*/ 89 h 103"/>
                  <a:gd name="T12" fmla="*/ 32 w 39"/>
                  <a:gd name="T13" fmla="*/ 78 h 103"/>
                  <a:gd name="T14" fmla="*/ 31 w 39"/>
                  <a:gd name="T15" fmla="*/ 70 h 103"/>
                  <a:gd name="T16" fmla="*/ 27 w 39"/>
                  <a:gd name="T17" fmla="*/ 64 h 103"/>
                  <a:gd name="T18" fmla="*/ 16 w 39"/>
                  <a:gd name="T19" fmla="*/ 55 h 103"/>
                  <a:gd name="T20" fmla="*/ 6 w 39"/>
                  <a:gd name="T21" fmla="*/ 43 h 103"/>
                  <a:gd name="T22" fmla="*/ 1 w 39"/>
                  <a:gd name="T23" fmla="*/ 30 h 103"/>
                  <a:gd name="T24" fmla="*/ 1 w 39"/>
                  <a:gd name="T25" fmla="*/ 17 h 103"/>
                  <a:gd name="T26" fmla="*/ 4 w 39"/>
                  <a:gd name="T27" fmla="*/ 3 h 103"/>
                  <a:gd name="T28" fmla="*/ 17 w 39"/>
                  <a:gd name="T29" fmla="*/ 2 h 103"/>
                  <a:gd name="T30" fmla="*/ 28 w 39"/>
                  <a:gd name="T31" fmla="*/ 8 h 103"/>
                  <a:gd name="T32" fmla="*/ 35 w 39"/>
                  <a:gd name="T33" fmla="*/ 20 h 103"/>
                  <a:gd name="T34" fmla="*/ 38 w 39"/>
                  <a:gd name="T35" fmla="*/ 36 h 103"/>
                  <a:gd name="T36" fmla="*/ 31 w 39"/>
                  <a:gd name="T37" fmla="*/ 35 h 103"/>
                  <a:gd name="T38" fmla="*/ 27 w 39"/>
                  <a:gd name="T39" fmla="*/ 20 h 103"/>
                  <a:gd name="T40" fmla="*/ 17 w 39"/>
                  <a:gd name="T41" fmla="*/ 13 h 103"/>
                  <a:gd name="T42" fmla="*/ 8 w 39"/>
                  <a:gd name="T43" fmla="*/ 13 h 103"/>
                  <a:gd name="T44" fmla="*/ 6 w 39"/>
                  <a:gd name="T45" fmla="*/ 22 h 103"/>
                  <a:gd name="T46" fmla="*/ 7 w 39"/>
                  <a:gd name="T47" fmla="*/ 32 h 103"/>
                  <a:gd name="T48" fmla="*/ 18 w 39"/>
                  <a:gd name="T49" fmla="*/ 43 h 103"/>
                  <a:gd name="T50" fmla="*/ 29 w 39"/>
                  <a:gd name="T51" fmla="*/ 52 h 103"/>
                  <a:gd name="T52" fmla="*/ 37 w 39"/>
                  <a:gd name="T53" fmla="*/ 64 h 103"/>
                  <a:gd name="T54" fmla="*/ 39 w 39"/>
                  <a:gd name="T55" fmla="*/ 78 h 103"/>
                  <a:gd name="T56" fmla="*/ 37 w 39"/>
                  <a:gd name="T57" fmla="*/ 93 h 103"/>
                  <a:gd name="T58" fmla="*/ 29 w 39"/>
                  <a:gd name="T59" fmla="*/ 101 h 103"/>
                  <a:gd name="T60" fmla="*/ 18 w 39"/>
                  <a:gd name="T61" fmla="*/ 102 h 103"/>
                  <a:gd name="T62" fmla="*/ 3 w 39"/>
                  <a:gd name="T63" fmla="*/ 85 h 103"/>
                  <a:gd name="T64" fmla="*/ 0 w 39"/>
                  <a:gd name="T65" fmla="*/ 5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9" h="103">
                    <a:moveTo>
                      <a:pt x="0" y="56"/>
                    </a:moveTo>
                    <a:cubicBezTo>
                      <a:pt x="0" y="58"/>
                      <a:pt x="2" y="59"/>
                      <a:pt x="4" y="61"/>
                    </a:cubicBezTo>
                    <a:cubicBezTo>
                      <a:pt x="4" y="66"/>
                      <a:pt x="5" y="71"/>
                      <a:pt x="6" y="75"/>
                    </a:cubicBezTo>
                    <a:cubicBezTo>
                      <a:pt x="7" y="78"/>
                      <a:pt x="8" y="81"/>
                      <a:pt x="11" y="85"/>
                    </a:cubicBezTo>
                    <a:cubicBezTo>
                      <a:pt x="13" y="87"/>
                      <a:pt x="16" y="89"/>
                      <a:pt x="19" y="90"/>
                    </a:cubicBezTo>
                    <a:cubicBezTo>
                      <a:pt x="23" y="92"/>
                      <a:pt x="26" y="91"/>
                      <a:pt x="29" y="89"/>
                    </a:cubicBezTo>
                    <a:cubicBezTo>
                      <a:pt x="31" y="86"/>
                      <a:pt x="32" y="83"/>
                      <a:pt x="32" y="78"/>
                    </a:cubicBezTo>
                    <a:cubicBezTo>
                      <a:pt x="32" y="75"/>
                      <a:pt x="32" y="72"/>
                      <a:pt x="31" y="70"/>
                    </a:cubicBezTo>
                    <a:cubicBezTo>
                      <a:pt x="30" y="68"/>
                      <a:pt x="29" y="66"/>
                      <a:pt x="27" y="64"/>
                    </a:cubicBezTo>
                    <a:cubicBezTo>
                      <a:pt x="25" y="62"/>
                      <a:pt x="21" y="59"/>
                      <a:pt x="16" y="55"/>
                    </a:cubicBezTo>
                    <a:cubicBezTo>
                      <a:pt x="11" y="50"/>
                      <a:pt x="7" y="46"/>
                      <a:pt x="6" y="43"/>
                    </a:cubicBezTo>
                    <a:cubicBezTo>
                      <a:pt x="4" y="39"/>
                      <a:pt x="2" y="35"/>
                      <a:pt x="1" y="30"/>
                    </a:cubicBezTo>
                    <a:cubicBezTo>
                      <a:pt x="1" y="26"/>
                      <a:pt x="1" y="21"/>
                      <a:pt x="1" y="17"/>
                    </a:cubicBezTo>
                    <a:cubicBezTo>
                      <a:pt x="1" y="9"/>
                      <a:pt x="2" y="5"/>
                      <a:pt x="4" y="3"/>
                    </a:cubicBezTo>
                    <a:cubicBezTo>
                      <a:pt x="7" y="0"/>
                      <a:pt x="11" y="0"/>
                      <a:pt x="17" y="2"/>
                    </a:cubicBezTo>
                    <a:cubicBezTo>
                      <a:pt x="21" y="3"/>
                      <a:pt x="25" y="5"/>
                      <a:pt x="28" y="8"/>
                    </a:cubicBezTo>
                    <a:cubicBezTo>
                      <a:pt x="31" y="12"/>
                      <a:pt x="33" y="16"/>
                      <a:pt x="35" y="20"/>
                    </a:cubicBezTo>
                    <a:cubicBezTo>
                      <a:pt x="37" y="25"/>
                      <a:pt x="38" y="30"/>
                      <a:pt x="38" y="36"/>
                    </a:cubicBezTo>
                    <a:cubicBezTo>
                      <a:pt x="35" y="36"/>
                      <a:pt x="33" y="36"/>
                      <a:pt x="31" y="35"/>
                    </a:cubicBezTo>
                    <a:cubicBezTo>
                      <a:pt x="30" y="29"/>
                      <a:pt x="29" y="24"/>
                      <a:pt x="27" y="20"/>
                    </a:cubicBezTo>
                    <a:cubicBezTo>
                      <a:pt x="25" y="17"/>
                      <a:pt x="21" y="14"/>
                      <a:pt x="17" y="13"/>
                    </a:cubicBezTo>
                    <a:cubicBezTo>
                      <a:pt x="13" y="11"/>
                      <a:pt x="10" y="11"/>
                      <a:pt x="8" y="13"/>
                    </a:cubicBezTo>
                    <a:cubicBezTo>
                      <a:pt x="6" y="15"/>
                      <a:pt x="6" y="17"/>
                      <a:pt x="6" y="22"/>
                    </a:cubicBezTo>
                    <a:cubicBezTo>
                      <a:pt x="6" y="26"/>
                      <a:pt x="6" y="29"/>
                      <a:pt x="7" y="32"/>
                    </a:cubicBezTo>
                    <a:cubicBezTo>
                      <a:pt x="9" y="35"/>
                      <a:pt x="12" y="39"/>
                      <a:pt x="18" y="43"/>
                    </a:cubicBezTo>
                    <a:cubicBezTo>
                      <a:pt x="23" y="47"/>
                      <a:pt x="27" y="50"/>
                      <a:pt x="29" y="52"/>
                    </a:cubicBezTo>
                    <a:cubicBezTo>
                      <a:pt x="32" y="55"/>
                      <a:pt x="35" y="59"/>
                      <a:pt x="37" y="64"/>
                    </a:cubicBezTo>
                    <a:cubicBezTo>
                      <a:pt x="39" y="68"/>
                      <a:pt x="39" y="73"/>
                      <a:pt x="39" y="78"/>
                    </a:cubicBezTo>
                    <a:cubicBezTo>
                      <a:pt x="39" y="84"/>
                      <a:pt x="39" y="89"/>
                      <a:pt x="37" y="93"/>
                    </a:cubicBezTo>
                    <a:cubicBezTo>
                      <a:pt x="35" y="97"/>
                      <a:pt x="32" y="100"/>
                      <a:pt x="29" y="101"/>
                    </a:cubicBezTo>
                    <a:cubicBezTo>
                      <a:pt x="26" y="103"/>
                      <a:pt x="22" y="103"/>
                      <a:pt x="18" y="102"/>
                    </a:cubicBezTo>
                    <a:cubicBezTo>
                      <a:pt x="11" y="99"/>
                      <a:pt x="6" y="94"/>
                      <a:pt x="3" y="85"/>
                    </a:cubicBezTo>
                    <a:cubicBezTo>
                      <a:pt x="0" y="76"/>
                      <a:pt x="0" y="66"/>
                      <a:pt x="0" y="56"/>
                    </a:cubicBezTo>
                  </a:path>
                </a:pathLst>
              </a:cu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8" name="Freeform 224"/>
              <p:cNvSpPr>
                <a:spLocks/>
              </p:cNvSpPr>
              <p:nvPr/>
            </p:nvSpPr>
            <p:spPr bwMode="auto">
              <a:xfrm>
                <a:off x="789" y="2901"/>
                <a:ext cx="45" cy="100"/>
              </a:xfrm>
              <a:custGeom>
                <a:avLst/>
                <a:gdLst>
                  <a:gd name="T0" fmla="*/ 19 w 45"/>
                  <a:gd name="T1" fmla="*/ 99 h 100"/>
                  <a:gd name="T2" fmla="*/ 19 w 45"/>
                  <a:gd name="T3" fmla="*/ 14 h 100"/>
                  <a:gd name="T4" fmla="*/ 0 w 45"/>
                  <a:gd name="T5" fmla="*/ 11 h 100"/>
                  <a:gd name="T6" fmla="*/ 0 w 45"/>
                  <a:gd name="T7" fmla="*/ 0 h 100"/>
                  <a:gd name="T8" fmla="*/ 45 w 45"/>
                  <a:gd name="T9" fmla="*/ 6 h 100"/>
                  <a:gd name="T10" fmla="*/ 45 w 45"/>
                  <a:gd name="T11" fmla="*/ 17 h 100"/>
                  <a:gd name="T12" fmla="*/ 27 w 45"/>
                  <a:gd name="T13" fmla="*/ 15 h 100"/>
                  <a:gd name="T14" fmla="*/ 27 w 45"/>
                  <a:gd name="T15" fmla="*/ 100 h 100"/>
                  <a:gd name="T16" fmla="*/ 19 w 45"/>
                  <a:gd name="T17" fmla="*/ 9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0">
                    <a:moveTo>
                      <a:pt x="19" y="99"/>
                    </a:moveTo>
                    <a:cubicBezTo>
                      <a:pt x="19" y="71"/>
                      <a:pt x="19" y="42"/>
                      <a:pt x="19" y="14"/>
                    </a:cubicBezTo>
                    <a:cubicBezTo>
                      <a:pt x="13" y="13"/>
                      <a:pt x="7" y="12"/>
                      <a:pt x="0" y="11"/>
                    </a:cubicBezTo>
                    <a:cubicBezTo>
                      <a:pt x="0" y="7"/>
                      <a:pt x="0" y="3"/>
                      <a:pt x="0" y="0"/>
                    </a:cubicBezTo>
                    <a:cubicBezTo>
                      <a:pt x="15" y="3"/>
                      <a:pt x="30" y="5"/>
                      <a:pt x="45" y="6"/>
                    </a:cubicBezTo>
                    <a:cubicBezTo>
                      <a:pt x="45" y="10"/>
                      <a:pt x="45" y="14"/>
                      <a:pt x="45" y="17"/>
                    </a:cubicBezTo>
                    <a:cubicBezTo>
                      <a:pt x="39" y="17"/>
                      <a:pt x="33" y="16"/>
                      <a:pt x="27" y="15"/>
                    </a:cubicBezTo>
                    <a:cubicBezTo>
                      <a:pt x="27" y="44"/>
                      <a:pt x="27" y="72"/>
                      <a:pt x="27" y="100"/>
                    </a:cubicBezTo>
                    <a:cubicBezTo>
                      <a:pt x="24" y="100"/>
                      <a:pt x="22" y="99"/>
                      <a:pt x="19" y="99"/>
                    </a:cubicBezTo>
                  </a:path>
                </a:pathLst>
              </a:cu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9" name="Freeform 225"/>
              <p:cNvSpPr>
                <a:spLocks noEditPoints="1"/>
              </p:cNvSpPr>
              <p:nvPr/>
            </p:nvSpPr>
            <p:spPr bwMode="auto">
              <a:xfrm>
                <a:off x="839" y="2907"/>
                <a:ext cx="55" cy="101"/>
              </a:xfrm>
              <a:custGeom>
                <a:avLst/>
                <a:gdLst>
                  <a:gd name="T0" fmla="*/ 0 w 319"/>
                  <a:gd name="T1" fmla="*/ 331 h 673"/>
                  <a:gd name="T2" fmla="*/ 45 w 319"/>
                  <a:gd name="T3" fmla="*/ 82 h 673"/>
                  <a:gd name="T4" fmla="*/ 159 w 319"/>
                  <a:gd name="T5" fmla="*/ 3 h 673"/>
                  <a:gd name="T6" fmla="*/ 240 w 319"/>
                  <a:gd name="T7" fmla="*/ 48 h 673"/>
                  <a:gd name="T8" fmla="*/ 297 w 319"/>
                  <a:gd name="T9" fmla="*/ 165 h 673"/>
                  <a:gd name="T10" fmla="*/ 319 w 319"/>
                  <a:gd name="T11" fmla="*/ 345 h 673"/>
                  <a:gd name="T12" fmla="*/ 277 w 319"/>
                  <a:gd name="T13" fmla="*/ 577 h 673"/>
                  <a:gd name="T14" fmla="*/ 159 w 319"/>
                  <a:gd name="T15" fmla="*/ 669 h 673"/>
                  <a:gd name="T16" fmla="*/ 40 w 319"/>
                  <a:gd name="T17" fmla="*/ 558 h 673"/>
                  <a:gd name="T18" fmla="*/ 0 w 319"/>
                  <a:gd name="T19" fmla="*/ 331 h 673"/>
                  <a:gd name="T20" fmla="*/ 45 w 319"/>
                  <a:gd name="T21" fmla="*/ 337 h 673"/>
                  <a:gd name="T22" fmla="*/ 78 w 319"/>
                  <a:gd name="T23" fmla="*/ 524 h 673"/>
                  <a:gd name="T24" fmla="*/ 158 w 319"/>
                  <a:gd name="T25" fmla="*/ 596 h 673"/>
                  <a:gd name="T26" fmla="*/ 240 w 319"/>
                  <a:gd name="T27" fmla="*/ 535 h 673"/>
                  <a:gd name="T28" fmla="*/ 273 w 319"/>
                  <a:gd name="T29" fmla="*/ 342 h 673"/>
                  <a:gd name="T30" fmla="*/ 256 w 319"/>
                  <a:gd name="T31" fmla="*/ 192 h 673"/>
                  <a:gd name="T32" fmla="*/ 217 w 319"/>
                  <a:gd name="T33" fmla="*/ 110 h 673"/>
                  <a:gd name="T34" fmla="*/ 159 w 319"/>
                  <a:gd name="T35" fmla="*/ 76 h 673"/>
                  <a:gd name="T36" fmla="*/ 77 w 319"/>
                  <a:gd name="T37" fmla="*/ 136 h 673"/>
                  <a:gd name="T38" fmla="*/ 45 w 319"/>
                  <a:gd name="T39" fmla="*/ 337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9" h="673">
                    <a:moveTo>
                      <a:pt x="0" y="331"/>
                    </a:moveTo>
                    <a:cubicBezTo>
                      <a:pt x="0" y="221"/>
                      <a:pt x="15" y="139"/>
                      <a:pt x="45" y="82"/>
                    </a:cubicBezTo>
                    <a:cubicBezTo>
                      <a:pt x="75" y="26"/>
                      <a:pt x="113" y="0"/>
                      <a:pt x="159" y="3"/>
                    </a:cubicBezTo>
                    <a:cubicBezTo>
                      <a:pt x="188" y="5"/>
                      <a:pt x="216" y="20"/>
                      <a:pt x="240" y="48"/>
                    </a:cubicBezTo>
                    <a:cubicBezTo>
                      <a:pt x="264" y="75"/>
                      <a:pt x="283" y="114"/>
                      <a:pt x="297" y="165"/>
                    </a:cubicBezTo>
                    <a:cubicBezTo>
                      <a:pt x="311" y="216"/>
                      <a:pt x="319" y="276"/>
                      <a:pt x="319" y="345"/>
                    </a:cubicBezTo>
                    <a:cubicBezTo>
                      <a:pt x="319" y="441"/>
                      <a:pt x="305" y="518"/>
                      <a:pt x="277" y="577"/>
                    </a:cubicBezTo>
                    <a:cubicBezTo>
                      <a:pt x="248" y="642"/>
                      <a:pt x="208" y="673"/>
                      <a:pt x="159" y="669"/>
                    </a:cubicBezTo>
                    <a:cubicBezTo>
                      <a:pt x="110" y="666"/>
                      <a:pt x="70" y="629"/>
                      <a:pt x="40" y="558"/>
                    </a:cubicBezTo>
                    <a:cubicBezTo>
                      <a:pt x="13" y="493"/>
                      <a:pt x="0" y="418"/>
                      <a:pt x="0" y="331"/>
                    </a:cubicBezTo>
                    <a:close/>
                    <a:moveTo>
                      <a:pt x="45" y="337"/>
                    </a:moveTo>
                    <a:cubicBezTo>
                      <a:pt x="45" y="416"/>
                      <a:pt x="56" y="479"/>
                      <a:pt x="78" y="524"/>
                    </a:cubicBezTo>
                    <a:cubicBezTo>
                      <a:pt x="100" y="570"/>
                      <a:pt x="127" y="594"/>
                      <a:pt x="158" y="596"/>
                    </a:cubicBezTo>
                    <a:cubicBezTo>
                      <a:pt x="191" y="599"/>
                      <a:pt x="219" y="578"/>
                      <a:pt x="240" y="535"/>
                    </a:cubicBezTo>
                    <a:cubicBezTo>
                      <a:pt x="262" y="492"/>
                      <a:pt x="273" y="427"/>
                      <a:pt x="273" y="342"/>
                    </a:cubicBezTo>
                    <a:cubicBezTo>
                      <a:pt x="273" y="286"/>
                      <a:pt x="267" y="236"/>
                      <a:pt x="256" y="192"/>
                    </a:cubicBezTo>
                    <a:cubicBezTo>
                      <a:pt x="247" y="159"/>
                      <a:pt x="234" y="131"/>
                      <a:pt x="217" y="110"/>
                    </a:cubicBezTo>
                    <a:cubicBezTo>
                      <a:pt x="199" y="89"/>
                      <a:pt x="180" y="78"/>
                      <a:pt x="159" y="76"/>
                    </a:cubicBezTo>
                    <a:cubicBezTo>
                      <a:pt x="126" y="74"/>
                      <a:pt x="98" y="93"/>
                      <a:pt x="77" y="136"/>
                    </a:cubicBezTo>
                    <a:cubicBezTo>
                      <a:pt x="56" y="178"/>
                      <a:pt x="45" y="245"/>
                      <a:pt x="45" y="337"/>
                    </a:cubicBezTo>
                    <a:close/>
                  </a:path>
                </a:pathLst>
              </a:cu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0" name="Freeform 226"/>
              <p:cNvSpPr>
                <a:spLocks noEditPoints="1"/>
              </p:cNvSpPr>
              <p:nvPr/>
            </p:nvSpPr>
            <p:spPr bwMode="auto">
              <a:xfrm>
                <a:off x="903" y="2911"/>
                <a:ext cx="50" cy="96"/>
              </a:xfrm>
              <a:custGeom>
                <a:avLst/>
                <a:gdLst>
                  <a:gd name="T0" fmla="*/ 0 w 290"/>
                  <a:gd name="T1" fmla="*/ 643 h 644"/>
                  <a:gd name="T2" fmla="*/ 0 w 290"/>
                  <a:gd name="T3" fmla="*/ 0 h 644"/>
                  <a:gd name="T4" fmla="*/ 143 w 290"/>
                  <a:gd name="T5" fmla="*/ 1 h 644"/>
                  <a:gd name="T6" fmla="*/ 143 w 290"/>
                  <a:gd name="T7" fmla="*/ 1 h 644"/>
                  <a:gd name="T8" fmla="*/ 146 w 290"/>
                  <a:gd name="T9" fmla="*/ 1 h 644"/>
                  <a:gd name="T10" fmla="*/ 212 w 290"/>
                  <a:gd name="T11" fmla="*/ 19 h 644"/>
                  <a:gd name="T12" fmla="*/ 249 w 290"/>
                  <a:gd name="T13" fmla="*/ 78 h 644"/>
                  <a:gd name="T14" fmla="*/ 263 w 290"/>
                  <a:gd name="T15" fmla="*/ 175 h 644"/>
                  <a:gd name="T16" fmla="*/ 239 w 290"/>
                  <a:gd name="T17" fmla="*/ 294 h 644"/>
                  <a:gd name="T18" fmla="*/ 168 w 290"/>
                  <a:gd name="T19" fmla="*/ 352 h 644"/>
                  <a:gd name="T20" fmla="*/ 197 w 290"/>
                  <a:gd name="T21" fmla="*/ 388 h 644"/>
                  <a:gd name="T22" fmla="*/ 232 w 290"/>
                  <a:gd name="T23" fmla="*/ 469 h 644"/>
                  <a:gd name="T24" fmla="*/ 290 w 290"/>
                  <a:gd name="T25" fmla="*/ 643 h 644"/>
                  <a:gd name="T26" fmla="*/ 235 w 290"/>
                  <a:gd name="T27" fmla="*/ 644 h 644"/>
                  <a:gd name="T28" fmla="*/ 190 w 290"/>
                  <a:gd name="T29" fmla="*/ 512 h 644"/>
                  <a:gd name="T30" fmla="*/ 152 w 290"/>
                  <a:gd name="T31" fmla="*/ 406 h 644"/>
                  <a:gd name="T32" fmla="*/ 143 w 290"/>
                  <a:gd name="T33" fmla="*/ 387 h 644"/>
                  <a:gd name="T34" fmla="*/ 130 w 290"/>
                  <a:gd name="T35" fmla="*/ 369 h 644"/>
                  <a:gd name="T36" fmla="*/ 96 w 290"/>
                  <a:gd name="T37" fmla="*/ 359 h 644"/>
                  <a:gd name="T38" fmla="*/ 45 w 290"/>
                  <a:gd name="T39" fmla="*/ 358 h 644"/>
                  <a:gd name="T40" fmla="*/ 45 w 290"/>
                  <a:gd name="T41" fmla="*/ 644 h 644"/>
                  <a:gd name="T42" fmla="*/ 0 w 290"/>
                  <a:gd name="T43" fmla="*/ 643 h 644"/>
                  <a:gd name="T44" fmla="*/ 45 w 290"/>
                  <a:gd name="T45" fmla="*/ 285 h 644"/>
                  <a:gd name="T46" fmla="*/ 138 w 290"/>
                  <a:gd name="T47" fmla="*/ 286 h 644"/>
                  <a:gd name="T48" fmla="*/ 143 w 290"/>
                  <a:gd name="T49" fmla="*/ 285 h 644"/>
                  <a:gd name="T50" fmla="*/ 143 w 290"/>
                  <a:gd name="T51" fmla="*/ 285 h 644"/>
                  <a:gd name="T52" fmla="*/ 182 w 290"/>
                  <a:gd name="T53" fmla="*/ 274 h 644"/>
                  <a:gd name="T54" fmla="*/ 207 w 290"/>
                  <a:gd name="T55" fmla="*/ 236 h 644"/>
                  <a:gd name="T56" fmla="*/ 217 w 290"/>
                  <a:gd name="T57" fmla="*/ 177 h 644"/>
                  <a:gd name="T58" fmla="*/ 199 w 290"/>
                  <a:gd name="T59" fmla="*/ 100 h 644"/>
                  <a:gd name="T60" fmla="*/ 148 w 290"/>
                  <a:gd name="T61" fmla="*/ 73 h 644"/>
                  <a:gd name="T62" fmla="*/ 143 w 290"/>
                  <a:gd name="T63" fmla="*/ 73 h 644"/>
                  <a:gd name="T64" fmla="*/ 143 w 290"/>
                  <a:gd name="T65" fmla="*/ 73 h 644"/>
                  <a:gd name="T66" fmla="*/ 45 w 290"/>
                  <a:gd name="T67" fmla="*/ 72 h 644"/>
                  <a:gd name="T68" fmla="*/ 45 w 290"/>
                  <a:gd name="T69" fmla="*/ 285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0" h="644">
                    <a:moveTo>
                      <a:pt x="0" y="643"/>
                    </a:moveTo>
                    <a:cubicBezTo>
                      <a:pt x="0" y="429"/>
                      <a:pt x="0" y="214"/>
                      <a:pt x="0" y="0"/>
                    </a:cubicBezTo>
                    <a:cubicBezTo>
                      <a:pt x="49" y="1"/>
                      <a:pt x="97" y="1"/>
                      <a:pt x="143" y="1"/>
                    </a:cubicBezTo>
                    <a:cubicBezTo>
                      <a:pt x="143" y="1"/>
                      <a:pt x="143" y="1"/>
                      <a:pt x="143" y="1"/>
                    </a:cubicBezTo>
                    <a:cubicBezTo>
                      <a:pt x="144" y="1"/>
                      <a:pt x="145" y="1"/>
                      <a:pt x="146" y="1"/>
                    </a:cubicBezTo>
                    <a:cubicBezTo>
                      <a:pt x="174" y="1"/>
                      <a:pt x="198" y="7"/>
                      <a:pt x="212" y="19"/>
                    </a:cubicBezTo>
                    <a:cubicBezTo>
                      <a:pt x="227" y="31"/>
                      <a:pt x="239" y="51"/>
                      <a:pt x="249" y="78"/>
                    </a:cubicBezTo>
                    <a:cubicBezTo>
                      <a:pt x="258" y="106"/>
                      <a:pt x="263" y="139"/>
                      <a:pt x="263" y="175"/>
                    </a:cubicBezTo>
                    <a:cubicBezTo>
                      <a:pt x="263" y="224"/>
                      <a:pt x="254" y="263"/>
                      <a:pt x="239" y="294"/>
                    </a:cubicBezTo>
                    <a:cubicBezTo>
                      <a:pt x="223" y="325"/>
                      <a:pt x="199" y="344"/>
                      <a:pt x="168" y="352"/>
                    </a:cubicBezTo>
                    <a:cubicBezTo>
                      <a:pt x="181" y="364"/>
                      <a:pt x="191" y="376"/>
                      <a:pt x="197" y="388"/>
                    </a:cubicBezTo>
                    <a:cubicBezTo>
                      <a:pt x="210" y="412"/>
                      <a:pt x="222" y="439"/>
                      <a:pt x="232" y="469"/>
                    </a:cubicBezTo>
                    <a:cubicBezTo>
                      <a:pt x="251" y="527"/>
                      <a:pt x="271" y="585"/>
                      <a:pt x="290" y="643"/>
                    </a:cubicBezTo>
                    <a:cubicBezTo>
                      <a:pt x="272" y="644"/>
                      <a:pt x="253" y="644"/>
                      <a:pt x="235" y="644"/>
                    </a:cubicBezTo>
                    <a:cubicBezTo>
                      <a:pt x="220" y="600"/>
                      <a:pt x="204" y="556"/>
                      <a:pt x="190" y="512"/>
                    </a:cubicBezTo>
                    <a:cubicBezTo>
                      <a:pt x="173" y="459"/>
                      <a:pt x="161" y="424"/>
                      <a:pt x="152" y="406"/>
                    </a:cubicBezTo>
                    <a:cubicBezTo>
                      <a:pt x="149" y="399"/>
                      <a:pt x="146" y="392"/>
                      <a:pt x="143" y="387"/>
                    </a:cubicBezTo>
                    <a:cubicBezTo>
                      <a:pt x="138" y="379"/>
                      <a:pt x="134" y="373"/>
                      <a:pt x="130" y="369"/>
                    </a:cubicBezTo>
                    <a:cubicBezTo>
                      <a:pt x="122" y="363"/>
                      <a:pt x="110" y="359"/>
                      <a:pt x="96" y="359"/>
                    </a:cubicBezTo>
                    <a:cubicBezTo>
                      <a:pt x="79" y="359"/>
                      <a:pt x="62" y="359"/>
                      <a:pt x="45" y="358"/>
                    </a:cubicBezTo>
                    <a:cubicBezTo>
                      <a:pt x="45" y="454"/>
                      <a:pt x="45" y="549"/>
                      <a:pt x="45" y="644"/>
                    </a:cubicBezTo>
                    <a:cubicBezTo>
                      <a:pt x="30" y="644"/>
                      <a:pt x="15" y="644"/>
                      <a:pt x="0" y="643"/>
                    </a:cubicBezTo>
                    <a:close/>
                    <a:moveTo>
                      <a:pt x="45" y="285"/>
                    </a:moveTo>
                    <a:cubicBezTo>
                      <a:pt x="76" y="285"/>
                      <a:pt x="108" y="286"/>
                      <a:pt x="138" y="286"/>
                    </a:cubicBezTo>
                    <a:cubicBezTo>
                      <a:pt x="140" y="286"/>
                      <a:pt x="141" y="286"/>
                      <a:pt x="143" y="285"/>
                    </a:cubicBezTo>
                    <a:cubicBezTo>
                      <a:pt x="143" y="285"/>
                      <a:pt x="143" y="285"/>
                      <a:pt x="143" y="285"/>
                    </a:cubicBezTo>
                    <a:cubicBezTo>
                      <a:pt x="159" y="285"/>
                      <a:pt x="172" y="281"/>
                      <a:pt x="182" y="274"/>
                    </a:cubicBezTo>
                    <a:cubicBezTo>
                      <a:pt x="193" y="265"/>
                      <a:pt x="201" y="253"/>
                      <a:pt x="207" y="236"/>
                    </a:cubicBezTo>
                    <a:cubicBezTo>
                      <a:pt x="214" y="219"/>
                      <a:pt x="217" y="199"/>
                      <a:pt x="217" y="177"/>
                    </a:cubicBezTo>
                    <a:cubicBezTo>
                      <a:pt x="217" y="144"/>
                      <a:pt x="211" y="119"/>
                      <a:pt x="199" y="100"/>
                    </a:cubicBezTo>
                    <a:cubicBezTo>
                      <a:pt x="187" y="82"/>
                      <a:pt x="169" y="73"/>
                      <a:pt x="148" y="73"/>
                    </a:cubicBezTo>
                    <a:cubicBezTo>
                      <a:pt x="146" y="73"/>
                      <a:pt x="145" y="73"/>
                      <a:pt x="143" y="73"/>
                    </a:cubicBezTo>
                    <a:cubicBezTo>
                      <a:pt x="143" y="73"/>
                      <a:pt x="143" y="73"/>
                      <a:pt x="143" y="73"/>
                    </a:cubicBezTo>
                    <a:cubicBezTo>
                      <a:pt x="112" y="73"/>
                      <a:pt x="78" y="72"/>
                      <a:pt x="45" y="72"/>
                    </a:cubicBezTo>
                    <a:cubicBezTo>
                      <a:pt x="45" y="143"/>
                      <a:pt x="45" y="214"/>
                      <a:pt x="45" y="285"/>
                    </a:cubicBezTo>
                    <a:close/>
                  </a:path>
                </a:pathLst>
              </a:cu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1" name="Freeform 227"/>
              <p:cNvSpPr>
                <a:spLocks noEditPoints="1"/>
              </p:cNvSpPr>
              <p:nvPr/>
            </p:nvSpPr>
            <p:spPr bwMode="auto">
              <a:xfrm>
                <a:off x="954" y="2910"/>
                <a:ext cx="54" cy="97"/>
              </a:xfrm>
              <a:custGeom>
                <a:avLst/>
                <a:gdLst>
                  <a:gd name="T0" fmla="*/ 0 w 314"/>
                  <a:gd name="T1" fmla="*/ 652 h 652"/>
                  <a:gd name="T2" fmla="*/ 129 w 314"/>
                  <a:gd name="T3" fmla="*/ 3 h 652"/>
                  <a:gd name="T4" fmla="*/ 177 w 314"/>
                  <a:gd name="T5" fmla="*/ 0 h 652"/>
                  <a:gd name="T6" fmla="*/ 314 w 314"/>
                  <a:gd name="T7" fmla="*/ 634 h 652"/>
                  <a:gd name="T8" fmla="*/ 263 w 314"/>
                  <a:gd name="T9" fmla="*/ 638 h 652"/>
                  <a:gd name="T10" fmla="*/ 224 w 314"/>
                  <a:gd name="T11" fmla="*/ 446 h 652"/>
                  <a:gd name="T12" fmla="*/ 83 w 314"/>
                  <a:gd name="T13" fmla="*/ 454 h 652"/>
                  <a:gd name="T14" fmla="*/ 47 w 314"/>
                  <a:gd name="T15" fmla="*/ 651 h 652"/>
                  <a:gd name="T16" fmla="*/ 0 w 314"/>
                  <a:gd name="T17" fmla="*/ 652 h 652"/>
                  <a:gd name="T18" fmla="*/ 96 w 314"/>
                  <a:gd name="T19" fmla="*/ 384 h 652"/>
                  <a:gd name="T20" fmla="*/ 210 w 314"/>
                  <a:gd name="T21" fmla="*/ 378 h 652"/>
                  <a:gd name="T22" fmla="*/ 176 w 314"/>
                  <a:gd name="T23" fmla="*/ 202 h 652"/>
                  <a:gd name="T24" fmla="*/ 152 w 314"/>
                  <a:gd name="T25" fmla="*/ 70 h 652"/>
                  <a:gd name="T26" fmla="*/ 134 w 314"/>
                  <a:gd name="T27" fmla="*/ 194 h 652"/>
                  <a:gd name="T28" fmla="*/ 96 w 314"/>
                  <a:gd name="T29" fmla="*/ 384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652">
                    <a:moveTo>
                      <a:pt x="0" y="652"/>
                    </a:moveTo>
                    <a:cubicBezTo>
                      <a:pt x="42" y="436"/>
                      <a:pt x="87" y="220"/>
                      <a:pt x="129" y="3"/>
                    </a:cubicBezTo>
                    <a:cubicBezTo>
                      <a:pt x="145" y="2"/>
                      <a:pt x="161" y="1"/>
                      <a:pt x="177" y="0"/>
                    </a:cubicBezTo>
                    <a:cubicBezTo>
                      <a:pt x="222" y="212"/>
                      <a:pt x="269" y="423"/>
                      <a:pt x="314" y="634"/>
                    </a:cubicBezTo>
                    <a:cubicBezTo>
                      <a:pt x="297" y="635"/>
                      <a:pt x="280" y="637"/>
                      <a:pt x="263" y="638"/>
                    </a:cubicBezTo>
                    <a:cubicBezTo>
                      <a:pt x="250" y="574"/>
                      <a:pt x="237" y="510"/>
                      <a:pt x="224" y="446"/>
                    </a:cubicBezTo>
                    <a:cubicBezTo>
                      <a:pt x="177" y="449"/>
                      <a:pt x="130" y="452"/>
                      <a:pt x="83" y="454"/>
                    </a:cubicBezTo>
                    <a:cubicBezTo>
                      <a:pt x="71" y="520"/>
                      <a:pt x="59" y="585"/>
                      <a:pt x="47" y="651"/>
                    </a:cubicBezTo>
                    <a:cubicBezTo>
                      <a:pt x="31" y="651"/>
                      <a:pt x="16" y="652"/>
                      <a:pt x="0" y="652"/>
                    </a:cubicBezTo>
                    <a:close/>
                    <a:moveTo>
                      <a:pt x="96" y="384"/>
                    </a:moveTo>
                    <a:cubicBezTo>
                      <a:pt x="134" y="382"/>
                      <a:pt x="172" y="380"/>
                      <a:pt x="210" y="378"/>
                    </a:cubicBezTo>
                    <a:cubicBezTo>
                      <a:pt x="199" y="319"/>
                      <a:pt x="187" y="260"/>
                      <a:pt x="176" y="202"/>
                    </a:cubicBezTo>
                    <a:cubicBezTo>
                      <a:pt x="165" y="147"/>
                      <a:pt x="157" y="104"/>
                      <a:pt x="152" y="70"/>
                    </a:cubicBezTo>
                    <a:cubicBezTo>
                      <a:pt x="148" y="111"/>
                      <a:pt x="141" y="152"/>
                      <a:pt x="134" y="194"/>
                    </a:cubicBezTo>
                    <a:cubicBezTo>
                      <a:pt x="121" y="257"/>
                      <a:pt x="108" y="321"/>
                      <a:pt x="96" y="384"/>
                    </a:cubicBezTo>
                    <a:close/>
                  </a:path>
                </a:pathLst>
              </a:cu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2" name="Freeform 228"/>
              <p:cNvSpPr>
                <a:spLocks/>
              </p:cNvSpPr>
              <p:nvPr/>
            </p:nvSpPr>
            <p:spPr bwMode="auto">
              <a:xfrm>
                <a:off x="1012" y="2902"/>
                <a:ext cx="53" cy="101"/>
              </a:xfrm>
              <a:custGeom>
                <a:avLst/>
                <a:gdLst>
                  <a:gd name="T0" fmla="*/ 29 w 53"/>
                  <a:gd name="T1" fmla="*/ 61 h 101"/>
                  <a:gd name="T2" fmla="*/ 29 w 53"/>
                  <a:gd name="T3" fmla="*/ 50 h 101"/>
                  <a:gd name="T4" fmla="*/ 53 w 53"/>
                  <a:gd name="T5" fmla="*/ 46 h 101"/>
                  <a:gd name="T6" fmla="*/ 53 w 53"/>
                  <a:gd name="T7" fmla="*/ 82 h 101"/>
                  <a:gd name="T8" fmla="*/ 41 w 53"/>
                  <a:gd name="T9" fmla="*/ 95 h 101"/>
                  <a:gd name="T10" fmla="*/ 29 w 53"/>
                  <a:gd name="T11" fmla="*/ 101 h 101"/>
                  <a:gd name="T12" fmla="*/ 14 w 53"/>
                  <a:gd name="T13" fmla="*/ 97 h 101"/>
                  <a:gd name="T14" fmla="*/ 4 w 53"/>
                  <a:gd name="T15" fmla="*/ 81 h 101"/>
                  <a:gd name="T16" fmla="*/ 0 w 53"/>
                  <a:gd name="T17" fmla="*/ 54 h 101"/>
                  <a:gd name="T18" fmla="*/ 4 w 53"/>
                  <a:gd name="T19" fmla="*/ 27 h 101"/>
                  <a:gd name="T20" fmla="*/ 14 w 53"/>
                  <a:gd name="T21" fmla="*/ 8 h 101"/>
                  <a:gd name="T22" fmla="*/ 29 w 53"/>
                  <a:gd name="T23" fmla="*/ 1 h 101"/>
                  <a:gd name="T24" fmla="*/ 40 w 53"/>
                  <a:gd name="T25" fmla="*/ 3 h 101"/>
                  <a:gd name="T26" fmla="*/ 47 w 53"/>
                  <a:gd name="T27" fmla="*/ 11 h 101"/>
                  <a:gd name="T28" fmla="*/ 52 w 53"/>
                  <a:gd name="T29" fmla="*/ 26 h 101"/>
                  <a:gd name="T30" fmla="*/ 45 w 53"/>
                  <a:gd name="T31" fmla="*/ 30 h 101"/>
                  <a:gd name="T32" fmla="*/ 42 w 53"/>
                  <a:gd name="T33" fmla="*/ 19 h 101"/>
                  <a:gd name="T34" fmla="*/ 36 w 53"/>
                  <a:gd name="T35" fmla="*/ 13 h 101"/>
                  <a:gd name="T36" fmla="*/ 29 w 53"/>
                  <a:gd name="T37" fmla="*/ 12 h 101"/>
                  <a:gd name="T38" fmla="*/ 18 w 53"/>
                  <a:gd name="T39" fmla="*/ 17 h 101"/>
                  <a:gd name="T40" fmla="*/ 11 w 53"/>
                  <a:gd name="T41" fmla="*/ 31 h 101"/>
                  <a:gd name="T42" fmla="*/ 8 w 53"/>
                  <a:gd name="T43" fmla="*/ 53 h 101"/>
                  <a:gd name="T44" fmla="*/ 14 w 53"/>
                  <a:gd name="T45" fmla="*/ 81 h 101"/>
                  <a:gd name="T46" fmla="*/ 29 w 53"/>
                  <a:gd name="T47" fmla="*/ 89 h 101"/>
                  <a:gd name="T48" fmla="*/ 38 w 53"/>
                  <a:gd name="T49" fmla="*/ 85 h 101"/>
                  <a:gd name="T50" fmla="*/ 46 w 53"/>
                  <a:gd name="T51" fmla="*/ 77 h 101"/>
                  <a:gd name="T52" fmla="*/ 46 w 53"/>
                  <a:gd name="T53" fmla="*/ 59 h 101"/>
                  <a:gd name="T54" fmla="*/ 29 w 53"/>
                  <a:gd name="T55" fmla="*/ 6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 h="101">
                    <a:moveTo>
                      <a:pt x="29" y="61"/>
                    </a:moveTo>
                    <a:cubicBezTo>
                      <a:pt x="29" y="57"/>
                      <a:pt x="29" y="54"/>
                      <a:pt x="29" y="50"/>
                    </a:cubicBezTo>
                    <a:cubicBezTo>
                      <a:pt x="37" y="49"/>
                      <a:pt x="45" y="47"/>
                      <a:pt x="53" y="46"/>
                    </a:cubicBezTo>
                    <a:cubicBezTo>
                      <a:pt x="53" y="58"/>
                      <a:pt x="53" y="70"/>
                      <a:pt x="53" y="82"/>
                    </a:cubicBezTo>
                    <a:cubicBezTo>
                      <a:pt x="49" y="87"/>
                      <a:pt x="45" y="92"/>
                      <a:pt x="41" y="95"/>
                    </a:cubicBezTo>
                    <a:cubicBezTo>
                      <a:pt x="38" y="98"/>
                      <a:pt x="34" y="100"/>
                      <a:pt x="29" y="101"/>
                    </a:cubicBezTo>
                    <a:cubicBezTo>
                      <a:pt x="24" y="101"/>
                      <a:pt x="19" y="100"/>
                      <a:pt x="14" y="97"/>
                    </a:cubicBezTo>
                    <a:cubicBezTo>
                      <a:pt x="10" y="93"/>
                      <a:pt x="7" y="88"/>
                      <a:pt x="4" y="81"/>
                    </a:cubicBezTo>
                    <a:cubicBezTo>
                      <a:pt x="2" y="73"/>
                      <a:pt x="0" y="65"/>
                      <a:pt x="0" y="54"/>
                    </a:cubicBezTo>
                    <a:cubicBezTo>
                      <a:pt x="0" y="44"/>
                      <a:pt x="2" y="35"/>
                      <a:pt x="4" y="27"/>
                    </a:cubicBezTo>
                    <a:cubicBezTo>
                      <a:pt x="7" y="19"/>
                      <a:pt x="10" y="12"/>
                      <a:pt x="14" y="8"/>
                    </a:cubicBezTo>
                    <a:cubicBezTo>
                      <a:pt x="18" y="4"/>
                      <a:pt x="23" y="2"/>
                      <a:pt x="29" y="1"/>
                    </a:cubicBezTo>
                    <a:cubicBezTo>
                      <a:pt x="33" y="0"/>
                      <a:pt x="37" y="1"/>
                      <a:pt x="40" y="3"/>
                    </a:cubicBezTo>
                    <a:cubicBezTo>
                      <a:pt x="43" y="4"/>
                      <a:pt x="46" y="7"/>
                      <a:pt x="47" y="11"/>
                    </a:cubicBezTo>
                    <a:cubicBezTo>
                      <a:pt x="50" y="14"/>
                      <a:pt x="51" y="19"/>
                      <a:pt x="52" y="26"/>
                    </a:cubicBezTo>
                    <a:cubicBezTo>
                      <a:pt x="50" y="27"/>
                      <a:pt x="47" y="29"/>
                      <a:pt x="45" y="30"/>
                    </a:cubicBezTo>
                    <a:cubicBezTo>
                      <a:pt x="44" y="25"/>
                      <a:pt x="43" y="21"/>
                      <a:pt x="42" y="19"/>
                    </a:cubicBezTo>
                    <a:cubicBezTo>
                      <a:pt x="40" y="16"/>
                      <a:pt x="39" y="14"/>
                      <a:pt x="36" y="13"/>
                    </a:cubicBezTo>
                    <a:cubicBezTo>
                      <a:pt x="34" y="12"/>
                      <a:pt x="31" y="12"/>
                      <a:pt x="29" y="12"/>
                    </a:cubicBezTo>
                    <a:cubicBezTo>
                      <a:pt x="25" y="12"/>
                      <a:pt x="21" y="14"/>
                      <a:pt x="18" y="17"/>
                    </a:cubicBezTo>
                    <a:cubicBezTo>
                      <a:pt x="15" y="21"/>
                      <a:pt x="13" y="25"/>
                      <a:pt x="11" y="31"/>
                    </a:cubicBezTo>
                    <a:cubicBezTo>
                      <a:pt x="9" y="37"/>
                      <a:pt x="8" y="44"/>
                      <a:pt x="8" y="53"/>
                    </a:cubicBezTo>
                    <a:cubicBezTo>
                      <a:pt x="8" y="66"/>
                      <a:pt x="10" y="75"/>
                      <a:pt x="14" y="81"/>
                    </a:cubicBezTo>
                    <a:cubicBezTo>
                      <a:pt x="18" y="87"/>
                      <a:pt x="23" y="90"/>
                      <a:pt x="29" y="89"/>
                    </a:cubicBezTo>
                    <a:cubicBezTo>
                      <a:pt x="32" y="89"/>
                      <a:pt x="35" y="87"/>
                      <a:pt x="38" y="85"/>
                    </a:cubicBezTo>
                    <a:cubicBezTo>
                      <a:pt x="41" y="82"/>
                      <a:pt x="44" y="80"/>
                      <a:pt x="46" y="77"/>
                    </a:cubicBezTo>
                    <a:cubicBezTo>
                      <a:pt x="46" y="71"/>
                      <a:pt x="46" y="65"/>
                      <a:pt x="46" y="59"/>
                    </a:cubicBezTo>
                    <a:cubicBezTo>
                      <a:pt x="40" y="60"/>
                      <a:pt x="34" y="60"/>
                      <a:pt x="29" y="61"/>
                    </a:cubicBezTo>
                  </a:path>
                </a:pathLst>
              </a:cu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3" name="Freeform 229"/>
              <p:cNvSpPr>
                <a:spLocks/>
              </p:cNvSpPr>
              <p:nvPr/>
            </p:nvSpPr>
            <p:spPr bwMode="auto">
              <a:xfrm>
                <a:off x="1076" y="2882"/>
                <a:ext cx="35" cy="113"/>
              </a:xfrm>
              <a:custGeom>
                <a:avLst/>
                <a:gdLst>
                  <a:gd name="T0" fmla="*/ 0 w 35"/>
                  <a:gd name="T1" fmla="*/ 113 h 113"/>
                  <a:gd name="T2" fmla="*/ 0 w 35"/>
                  <a:gd name="T3" fmla="*/ 17 h 113"/>
                  <a:gd name="T4" fmla="*/ 35 w 35"/>
                  <a:gd name="T5" fmla="*/ 0 h 113"/>
                  <a:gd name="T6" fmla="*/ 35 w 35"/>
                  <a:gd name="T7" fmla="*/ 11 h 113"/>
                  <a:gd name="T8" fmla="*/ 7 w 35"/>
                  <a:gd name="T9" fmla="*/ 26 h 113"/>
                  <a:gd name="T10" fmla="*/ 7 w 35"/>
                  <a:gd name="T11" fmla="*/ 56 h 113"/>
                  <a:gd name="T12" fmla="*/ 34 w 35"/>
                  <a:gd name="T13" fmla="*/ 42 h 113"/>
                  <a:gd name="T14" fmla="*/ 34 w 35"/>
                  <a:gd name="T15" fmla="*/ 53 h 113"/>
                  <a:gd name="T16" fmla="*/ 7 w 35"/>
                  <a:gd name="T17" fmla="*/ 67 h 113"/>
                  <a:gd name="T18" fmla="*/ 7 w 35"/>
                  <a:gd name="T19" fmla="*/ 100 h 113"/>
                  <a:gd name="T20" fmla="*/ 35 w 35"/>
                  <a:gd name="T21" fmla="*/ 83 h 113"/>
                  <a:gd name="T22" fmla="*/ 35 w 35"/>
                  <a:gd name="T23" fmla="*/ 95 h 113"/>
                  <a:gd name="T24" fmla="*/ 0 w 35"/>
                  <a:gd name="T25"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13">
                    <a:moveTo>
                      <a:pt x="0" y="113"/>
                    </a:moveTo>
                    <a:cubicBezTo>
                      <a:pt x="0" y="81"/>
                      <a:pt x="0" y="49"/>
                      <a:pt x="0" y="17"/>
                    </a:cubicBezTo>
                    <a:cubicBezTo>
                      <a:pt x="13" y="13"/>
                      <a:pt x="32" y="11"/>
                      <a:pt x="35" y="0"/>
                    </a:cubicBezTo>
                    <a:cubicBezTo>
                      <a:pt x="35" y="3"/>
                      <a:pt x="35" y="7"/>
                      <a:pt x="35" y="11"/>
                    </a:cubicBezTo>
                    <a:cubicBezTo>
                      <a:pt x="32" y="20"/>
                      <a:pt x="18" y="23"/>
                      <a:pt x="7" y="26"/>
                    </a:cubicBezTo>
                    <a:cubicBezTo>
                      <a:pt x="7" y="36"/>
                      <a:pt x="7" y="46"/>
                      <a:pt x="7" y="56"/>
                    </a:cubicBezTo>
                    <a:cubicBezTo>
                      <a:pt x="17" y="53"/>
                      <a:pt x="29" y="50"/>
                      <a:pt x="34" y="42"/>
                    </a:cubicBezTo>
                    <a:cubicBezTo>
                      <a:pt x="34" y="46"/>
                      <a:pt x="34" y="50"/>
                      <a:pt x="34" y="53"/>
                    </a:cubicBezTo>
                    <a:cubicBezTo>
                      <a:pt x="29" y="62"/>
                      <a:pt x="17" y="64"/>
                      <a:pt x="7" y="67"/>
                    </a:cubicBezTo>
                    <a:cubicBezTo>
                      <a:pt x="7" y="78"/>
                      <a:pt x="7" y="89"/>
                      <a:pt x="7" y="100"/>
                    </a:cubicBezTo>
                    <a:cubicBezTo>
                      <a:pt x="18" y="97"/>
                      <a:pt x="35" y="93"/>
                      <a:pt x="35" y="83"/>
                    </a:cubicBezTo>
                    <a:cubicBezTo>
                      <a:pt x="35" y="87"/>
                      <a:pt x="35" y="91"/>
                      <a:pt x="35" y="95"/>
                    </a:cubicBezTo>
                    <a:cubicBezTo>
                      <a:pt x="34" y="107"/>
                      <a:pt x="14" y="110"/>
                      <a:pt x="0" y="113"/>
                    </a:cubicBezTo>
                  </a:path>
                </a:pathLst>
              </a:cu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44" name="Line 231"/>
            <p:cNvSpPr>
              <a:spLocks noChangeShapeType="1"/>
            </p:cNvSpPr>
            <p:nvPr/>
          </p:nvSpPr>
          <p:spPr bwMode="auto">
            <a:xfrm>
              <a:off x="671513" y="4667796"/>
              <a:ext cx="0" cy="454025"/>
            </a:xfrm>
            <a:prstGeom prst="line">
              <a:avLst/>
            </a:prstGeom>
            <a:noFill/>
            <a:ln w="793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5" name="Line 232"/>
            <p:cNvSpPr>
              <a:spLocks noChangeShapeType="1"/>
            </p:cNvSpPr>
            <p:nvPr/>
          </p:nvSpPr>
          <p:spPr bwMode="auto">
            <a:xfrm>
              <a:off x="1298575" y="4667796"/>
              <a:ext cx="0" cy="444500"/>
            </a:xfrm>
            <a:prstGeom prst="line">
              <a:avLst/>
            </a:prstGeom>
            <a:noFill/>
            <a:ln w="793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6" name="Freeform 233"/>
            <p:cNvSpPr>
              <a:spLocks noEditPoints="1"/>
            </p:cNvSpPr>
            <p:nvPr/>
          </p:nvSpPr>
          <p:spPr bwMode="auto">
            <a:xfrm>
              <a:off x="1320800" y="2019846"/>
              <a:ext cx="4875213" cy="63500"/>
            </a:xfrm>
            <a:custGeom>
              <a:avLst/>
              <a:gdLst>
                <a:gd name="T0" fmla="*/ 3071 w 3071"/>
                <a:gd name="T1" fmla="*/ 27 h 40"/>
                <a:gd name="T2" fmla="*/ 38 w 3071"/>
                <a:gd name="T3" fmla="*/ 27 h 40"/>
                <a:gd name="T4" fmla="*/ 38 w 3071"/>
                <a:gd name="T5" fmla="*/ 14 h 40"/>
                <a:gd name="T6" fmla="*/ 3071 w 3071"/>
                <a:gd name="T7" fmla="*/ 14 h 40"/>
                <a:gd name="T8" fmla="*/ 3071 w 3071"/>
                <a:gd name="T9" fmla="*/ 27 h 40"/>
                <a:gd name="T10" fmla="*/ 45 w 3071"/>
                <a:gd name="T11" fmla="*/ 40 h 40"/>
                <a:gd name="T12" fmla="*/ 0 w 3071"/>
                <a:gd name="T13" fmla="*/ 20 h 40"/>
                <a:gd name="T14" fmla="*/ 45 w 3071"/>
                <a:gd name="T15" fmla="*/ 0 h 40"/>
                <a:gd name="T16" fmla="*/ 45 w 3071"/>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71" h="40">
                  <a:moveTo>
                    <a:pt x="3071" y="27"/>
                  </a:moveTo>
                  <a:lnTo>
                    <a:pt x="38" y="27"/>
                  </a:lnTo>
                  <a:lnTo>
                    <a:pt x="38" y="14"/>
                  </a:lnTo>
                  <a:lnTo>
                    <a:pt x="3071" y="14"/>
                  </a:lnTo>
                  <a:lnTo>
                    <a:pt x="3071" y="27"/>
                  </a:lnTo>
                  <a:close/>
                  <a:moveTo>
                    <a:pt x="45" y="40"/>
                  </a:moveTo>
                  <a:lnTo>
                    <a:pt x="0" y="20"/>
                  </a:lnTo>
                  <a:lnTo>
                    <a:pt x="45" y="0"/>
                  </a:lnTo>
                  <a:lnTo>
                    <a:pt x="45" y="4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7" name="Oval 234"/>
            <p:cNvSpPr>
              <a:spLocks noChangeArrowheads="1"/>
            </p:cNvSpPr>
            <p:nvPr/>
          </p:nvSpPr>
          <p:spPr bwMode="auto">
            <a:xfrm>
              <a:off x="6186488" y="2023021"/>
              <a:ext cx="85725" cy="65087"/>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8" name="Oval 235"/>
            <p:cNvSpPr>
              <a:spLocks noChangeArrowheads="1"/>
            </p:cNvSpPr>
            <p:nvPr/>
          </p:nvSpPr>
          <p:spPr bwMode="auto">
            <a:xfrm>
              <a:off x="5670550" y="2023021"/>
              <a:ext cx="95250" cy="73025"/>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9" name="Oval 236"/>
            <p:cNvSpPr>
              <a:spLocks noChangeArrowheads="1"/>
            </p:cNvSpPr>
            <p:nvPr/>
          </p:nvSpPr>
          <p:spPr bwMode="auto">
            <a:xfrm>
              <a:off x="5164138" y="2023021"/>
              <a:ext cx="84138" cy="73025"/>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50" name="Freeform 237"/>
            <p:cNvSpPr>
              <a:spLocks noEditPoints="1"/>
            </p:cNvSpPr>
            <p:nvPr/>
          </p:nvSpPr>
          <p:spPr bwMode="auto">
            <a:xfrm>
              <a:off x="2011363" y="3108871"/>
              <a:ext cx="73025" cy="427037"/>
            </a:xfrm>
            <a:custGeom>
              <a:avLst/>
              <a:gdLst>
                <a:gd name="T0" fmla="*/ 17 w 46"/>
                <a:gd name="T1" fmla="*/ 269 h 269"/>
                <a:gd name="T2" fmla="*/ 17 w 46"/>
                <a:gd name="T3" fmla="*/ 230 h 269"/>
                <a:gd name="T4" fmla="*/ 29 w 46"/>
                <a:gd name="T5" fmla="*/ 230 h 269"/>
                <a:gd name="T6" fmla="*/ 29 w 46"/>
                <a:gd name="T7" fmla="*/ 269 h 269"/>
                <a:gd name="T8" fmla="*/ 17 w 46"/>
                <a:gd name="T9" fmla="*/ 269 h 269"/>
                <a:gd name="T10" fmla="*/ 17 w 46"/>
                <a:gd name="T11" fmla="*/ 200 h 269"/>
                <a:gd name="T12" fmla="*/ 17 w 46"/>
                <a:gd name="T13" fmla="*/ 160 h 269"/>
                <a:gd name="T14" fmla="*/ 29 w 46"/>
                <a:gd name="T15" fmla="*/ 160 h 269"/>
                <a:gd name="T16" fmla="*/ 29 w 46"/>
                <a:gd name="T17" fmla="*/ 200 h 269"/>
                <a:gd name="T18" fmla="*/ 17 w 46"/>
                <a:gd name="T19" fmla="*/ 200 h 269"/>
                <a:gd name="T20" fmla="*/ 17 w 46"/>
                <a:gd name="T21" fmla="*/ 130 h 269"/>
                <a:gd name="T22" fmla="*/ 17 w 46"/>
                <a:gd name="T23" fmla="*/ 90 h 269"/>
                <a:gd name="T24" fmla="*/ 29 w 46"/>
                <a:gd name="T25" fmla="*/ 90 h 269"/>
                <a:gd name="T26" fmla="*/ 29 w 46"/>
                <a:gd name="T27" fmla="*/ 130 h 269"/>
                <a:gd name="T28" fmla="*/ 17 w 46"/>
                <a:gd name="T29" fmla="*/ 130 h 269"/>
                <a:gd name="T30" fmla="*/ 17 w 46"/>
                <a:gd name="T31" fmla="*/ 60 h 269"/>
                <a:gd name="T32" fmla="*/ 17 w 46"/>
                <a:gd name="T33" fmla="*/ 34 h 269"/>
                <a:gd name="T34" fmla="*/ 29 w 46"/>
                <a:gd name="T35" fmla="*/ 34 h 269"/>
                <a:gd name="T36" fmla="*/ 29 w 46"/>
                <a:gd name="T37" fmla="*/ 60 h 269"/>
                <a:gd name="T38" fmla="*/ 17 w 46"/>
                <a:gd name="T39" fmla="*/ 60 h 269"/>
                <a:gd name="T40" fmla="*/ 0 w 46"/>
                <a:gd name="T41" fmla="*/ 40 h 269"/>
                <a:gd name="T42" fmla="*/ 23 w 46"/>
                <a:gd name="T43" fmla="*/ 0 h 269"/>
                <a:gd name="T44" fmla="*/ 46 w 46"/>
                <a:gd name="T45" fmla="*/ 40 h 269"/>
                <a:gd name="T46" fmla="*/ 0 w 46"/>
                <a:gd name="T47" fmla="*/ 4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269">
                  <a:moveTo>
                    <a:pt x="17" y="269"/>
                  </a:moveTo>
                  <a:lnTo>
                    <a:pt x="17" y="230"/>
                  </a:lnTo>
                  <a:lnTo>
                    <a:pt x="29" y="230"/>
                  </a:lnTo>
                  <a:lnTo>
                    <a:pt x="29" y="269"/>
                  </a:lnTo>
                  <a:lnTo>
                    <a:pt x="17" y="269"/>
                  </a:lnTo>
                  <a:close/>
                  <a:moveTo>
                    <a:pt x="17" y="200"/>
                  </a:moveTo>
                  <a:lnTo>
                    <a:pt x="17" y="160"/>
                  </a:lnTo>
                  <a:lnTo>
                    <a:pt x="29" y="160"/>
                  </a:lnTo>
                  <a:lnTo>
                    <a:pt x="29" y="200"/>
                  </a:lnTo>
                  <a:lnTo>
                    <a:pt x="17" y="200"/>
                  </a:lnTo>
                  <a:close/>
                  <a:moveTo>
                    <a:pt x="17" y="130"/>
                  </a:moveTo>
                  <a:lnTo>
                    <a:pt x="17" y="90"/>
                  </a:lnTo>
                  <a:lnTo>
                    <a:pt x="29" y="90"/>
                  </a:lnTo>
                  <a:lnTo>
                    <a:pt x="29" y="130"/>
                  </a:lnTo>
                  <a:lnTo>
                    <a:pt x="17" y="130"/>
                  </a:lnTo>
                  <a:close/>
                  <a:moveTo>
                    <a:pt x="17" y="60"/>
                  </a:moveTo>
                  <a:lnTo>
                    <a:pt x="17" y="34"/>
                  </a:lnTo>
                  <a:lnTo>
                    <a:pt x="29" y="34"/>
                  </a:lnTo>
                  <a:lnTo>
                    <a:pt x="29" y="60"/>
                  </a:lnTo>
                  <a:lnTo>
                    <a:pt x="17" y="60"/>
                  </a:lnTo>
                  <a:close/>
                  <a:moveTo>
                    <a:pt x="0" y="40"/>
                  </a:moveTo>
                  <a:lnTo>
                    <a:pt x="23" y="0"/>
                  </a:lnTo>
                  <a:lnTo>
                    <a:pt x="46" y="40"/>
                  </a:lnTo>
                  <a:lnTo>
                    <a:pt x="0" y="40"/>
                  </a:lnTo>
                  <a:close/>
                </a:path>
              </a:pathLst>
            </a:custGeom>
            <a:solidFill>
              <a:srgbClr val="3366FF"/>
            </a:solidFill>
            <a:ln w="3175"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51" name="Group 240"/>
            <p:cNvGrpSpPr>
              <a:grpSpLocks/>
            </p:cNvGrpSpPr>
            <p:nvPr/>
          </p:nvGrpSpPr>
          <p:grpSpPr bwMode="auto">
            <a:xfrm>
              <a:off x="1684338" y="2286546"/>
              <a:ext cx="800100" cy="809625"/>
              <a:chOff x="1369" y="1294"/>
              <a:chExt cx="504" cy="510"/>
            </a:xfrm>
          </p:grpSpPr>
          <p:sp>
            <p:nvSpPr>
              <p:cNvPr id="52" name="Freeform 238"/>
              <p:cNvSpPr>
                <a:spLocks/>
              </p:cNvSpPr>
              <p:nvPr/>
            </p:nvSpPr>
            <p:spPr bwMode="auto">
              <a:xfrm>
                <a:off x="1369" y="1294"/>
                <a:ext cx="504" cy="510"/>
              </a:xfrm>
              <a:custGeom>
                <a:avLst/>
                <a:gdLst>
                  <a:gd name="T0" fmla="*/ 489 w 2933"/>
                  <a:gd name="T1" fmla="*/ 0 h 3412"/>
                  <a:gd name="T2" fmla="*/ 0 w 2933"/>
                  <a:gd name="T3" fmla="*/ 489 h 3412"/>
                  <a:gd name="T4" fmla="*/ 0 w 2933"/>
                  <a:gd name="T5" fmla="*/ 2923 h 3412"/>
                  <a:gd name="T6" fmla="*/ 489 w 2933"/>
                  <a:gd name="T7" fmla="*/ 3412 h 3412"/>
                  <a:gd name="T8" fmla="*/ 2444 w 2933"/>
                  <a:gd name="T9" fmla="*/ 3412 h 3412"/>
                  <a:gd name="T10" fmla="*/ 2933 w 2933"/>
                  <a:gd name="T11" fmla="*/ 2923 h 3412"/>
                  <a:gd name="T12" fmla="*/ 2933 w 2933"/>
                  <a:gd name="T13" fmla="*/ 489 h 3412"/>
                  <a:gd name="T14" fmla="*/ 2444 w 2933"/>
                  <a:gd name="T15" fmla="*/ 0 h 3412"/>
                  <a:gd name="T16" fmla="*/ 489 w 2933"/>
                  <a:gd name="T17" fmla="*/ 0 h 3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3" h="3412">
                    <a:moveTo>
                      <a:pt x="489" y="0"/>
                    </a:moveTo>
                    <a:cubicBezTo>
                      <a:pt x="219" y="0"/>
                      <a:pt x="0" y="219"/>
                      <a:pt x="0" y="489"/>
                    </a:cubicBezTo>
                    <a:lnTo>
                      <a:pt x="0" y="2923"/>
                    </a:lnTo>
                    <a:cubicBezTo>
                      <a:pt x="0" y="3193"/>
                      <a:pt x="219" y="3412"/>
                      <a:pt x="489" y="3412"/>
                    </a:cubicBezTo>
                    <a:lnTo>
                      <a:pt x="2444" y="3412"/>
                    </a:lnTo>
                    <a:cubicBezTo>
                      <a:pt x="2714" y="3412"/>
                      <a:pt x="2933" y="3193"/>
                      <a:pt x="2933" y="2923"/>
                    </a:cubicBezTo>
                    <a:lnTo>
                      <a:pt x="2933" y="489"/>
                    </a:lnTo>
                    <a:cubicBezTo>
                      <a:pt x="2933" y="219"/>
                      <a:pt x="2714" y="0"/>
                      <a:pt x="2444" y="0"/>
                    </a:cubicBezTo>
                    <a:lnTo>
                      <a:pt x="489" y="0"/>
                    </a:lnTo>
                    <a:close/>
                  </a:path>
                </a:pathLst>
              </a:custGeom>
              <a:solidFill>
                <a:srgbClr val="0099CC"/>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53" name="Freeform 239"/>
              <p:cNvSpPr>
                <a:spLocks/>
              </p:cNvSpPr>
              <p:nvPr/>
            </p:nvSpPr>
            <p:spPr bwMode="auto">
              <a:xfrm>
                <a:off x="1369" y="1294"/>
                <a:ext cx="504" cy="510"/>
              </a:xfrm>
              <a:custGeom>
                <a:avLst/>
                <a:gdLst>
                  <a:gd name="T0" fmla="*/ 489 w 2933"/>
                  <a:gd name="T1" fmla="*/ 0 h 3412"/>
                  <a:gd name="T2" fmla="*/ 0 w 2933"/>
                  <a:gd name="T3" fmla="*/ 489 h 3412"/>
                  <a:gd name="T4" fmla="*/ 0 w 2933"/>
                  <a:gd name="T5" fmla="*/ 2923 h 3412"/>
                  <a:gd name="T6" fmla="*/ 489 w 2933"/>
                  <a:gd name="T7" fmla="*/ 3412 h 3412"/>
                  <a:gd name="T8" fmla="*/ 2444 w 2933"/>
                  <a:gd name="T9" fmla="*/ 3412 h 3412"/>
                  <a:gd name="T10" fmla="*/ 2933 w 2933"/>
                  <a:gd name="T11" fmla="*/ 2923 h 3412"/>
                  <a:gd name="T12" fmla="*/ 2933 w 2933"/>
                  <a:gd name="T13" fmla="*/ 489 h 3412"/>
                  <a:gd name="T14" fmla="*/ 2444 w 2933"/>
                  <a:gd name="T15" fmla="*/ 0 h 3412"/>
                  <a:gd name="T16" fmla="*/ 489 w 2933"/>
                  <a:gd name="T17" fmla="*/ 0 h 3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3" h="3412">
                    <a:moveTo>
                      <a:pt x="489" y="0"/>
                    </a:moveTo>
                    <a:cubicBezTo>
                      <a:pt x="219" y="0"/>
                      <a:pt x="0" y="219"/>
                      <a:pt x="0" y="489"/>
                    </a:cubicBezTo>
                    <a:lnTo>
                      <a:pt x="0" y="2923"/>
                    </a:lnTo>
                    <a:cubicBezTo>
                      <a:pt x="0" y="3193"/>
                      <a:pt x="219" y="3412"/>
                      <a:pt x="489" y="3412"/>
                    </a:cubicBezTo>
                    <a:lnTo>
                      <a:pt x="2444" y="3412"/>
                    </a:lnTo>
                    <a:cubicBezTo>
                      <a:pt x="2714" y="3412"/>
                      <a:pt x="2933" y="3193"/>
                      <a:pt x="2933" y="2923"/>
                    </a:cubicBezTo>
                    <a:lnTo>
                      <a:pt x="2933" y="489"/>
                    </a:lnTo>
                    <a:cubicBezTo>
                      <a:pt x="2933" y="219"/>
                      <a:pt x="2714" y="0"/>
                      <a:pt x="2444" y="0"/>
                    </a:cubicBezTo>
                    <a:lnTo>
                      <a:pt x="489" y="0"/>
                    </a:lnTo>
                    <a:close/>
                  </a:path>
                </a:pathLst>
              </a:cu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54" name="Rectangle 241"/>
            <p:cNvSpPr>
              <a:spLocks noChangeArrowheads="1"/>
            </p:cNvSpPr>
            <p:nvPr/>
          </p:nvSpPr>
          <p:spPr bwMode="auto">
            <a:xfrm>
              <a:off x="1922463" y="2438946"/>
              <a:ext cx="3975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rPr>
                <a:t>TFC </a:t>
              </a:r>
              <a:endParaRPr kumimoji="0" lang="en-US" altLang="en-US" sz="1400" b="1" i="0" u="none" strike="noStrike" cap="none" normalizeH="0" baseline="0" dirty="0">
                <a:ln>
                  <a:noFill/>
                </a:ln>
                <a:solidFill>
                  <a:schemeClr val="tx1"/>
                </a:solidFill>
                <a:effectLst/>
              </a:endParaRPr>
            </a:p>
          </p:txBody>
        </p:sp>
        <p:sp>
          <p:nvSpPr>
            <p:cNvPr id="55" name="Rectangle 242"/>
            <p:cNvSpPr>
              <a:spLocks noChangeArrowheads="1"/>
            </p:cNvSpPr>
            <p:nvPr/>
          </p:nvSpPr>
          <p:spPr bwMode="auto">
            <a:xfrm>
              <a:off x="1778000" y="2667546"/>
              <a:ext cx="637995" cy="197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effectLst/>
                </a:rPr>
                <a:t>System</a:t>
              </a:r>
            </a:p>
          </p:txBody>
        </p:sp>
        <p:sp>
          <p:nvSpPr>
            <p:cNvPr id="56" name="Freeform 243"/>
            <p:cNvSpPr>
              <a:spLocks noEditPoints="1"/>
            </p:cNvSpPr>
            <p:nvPr/>
          </p:nvSpPr>
          <p:spPr bwMode="auto">
            <a:xfrm>
              <a:off x="585788" y="2580234"/>
              <a:ext cx="1089025" cy="63500"/>
            </a:xfrm>
            <a:custGeom>
              <a:avLst/>
              <a:gdLst>
                <a:gd name="T0" fmla="*/ 0 w 686"/>
                <a:gd name="T1" fmla="*/ 18 h 40"/>
                <a:gd name="T2" fmla="*/ 46 w 686"/>
                <a:gd name="T3" fmla="*/ 18 h 40"/>
                <a:gd name="T4" fmla="*/ 46 w 686"/>
                <a:gd name="T5" fmla="*/ 28 h 40"/>
                <a:gd name="T6" fmla="*/ 1 w 686"/>
                <a:gd name="T7" fmla="*/ 28 h 40"/>
                <a:gd name="T8" fmla="*/ 0 w 686"/>
                <a:gd name="T9" fmla="*/ 18 h 40"/>
                <a:gd name="T10" fmla="*/ 81 w 686"/>
                <a:gd name="T11" fmla="*/ 17 h 40"/>
                <a:gd name="T12" fmla="*/ 127 w 686"/>
                <a:gd name="T13" fmla="*/ 17 h 40"/>
                <a:gd name="T14" fmla="*/ 127 w 686"/>
                <a:gd name="T15" fmla="*/ 27 h 40"/>
                <a:gd name="T16" fmla="*/ 81 w 686"/>
                <a:gd name="T17" fmla="*/ 27 h 40"/>
                <a:gd name="T18" fmla="*/ 81 w 686"/>
                <a:gd name="T19" fmla="*/ 17 h 40"/>
                <a:gd name="T20" fmla="*/ 161 w 686"/>
                <a:gd name="T21" fmla="*/ 17 h 40"/>
                <a:gd name="T22" fmla="*/ 207 w 686"/>
                <a:gd name="T23" fmla="*/ 17 h 40"/>
                <a:gd name="T24" fmla="*/ 207 w 686"/>
                <a:gd name="T25" fmla="*/ 27 h 40"/>
                <a:gd name="T26" fmla="*/ 161 w 686"/>
                <a:gd name="T27" fmla="*/ 27 h 40"/>
                <a:gd name="T28" fmla="*/ 161 w 686"/>
                <a:gd name="T29" fmla="*/ 17 h 40"/>
                <a:gd name="T30" fmla="*/ 241 w 686"/>
                <a:gd name="T31" fmla="*/ 17 h 40"/>
                <a:gd name="T32" fmla="*/ 287 w 686"/>
                <a:gd name="T33" fmla="*/ 17 h 40"/>
                <a:gd name="T34" fmla="*/ 287 w 686"/>
                <a:gd name="T35" fmla="*/ 27 h 40"/>
                <a:gd name="T36" fmla="*/ 241 w 686"/>
                <a:gd name="T37" fmla="*/ 27 h 40"/>
                <a:gd name="T38" fmla="*/ 241 w 686"/>
                <a:gd name="T39" fmla="*/ 17 h 40"/>
                <a:gd name="T40" fmla="*/ 321 w 686"/>
                <a:gd name="T41" fmla="*/ 17 h 40"/>
                <a:gd name="T42" fmla="*/ 367 w 686"/>
                <a:gd name="T43" fmla="*/ 16 h 40"/>
                <a:gd name="T44" fmla="*/ 367 w 686"/>
                <a:gd name="T45" fmla="*/ 26 h 40"/>
                <a:gd name="T46" fmla="*/ 321 w 686"/>
                <a:gd name="T47" fmla="*/ 27 h 40"/>
                <a:gd name="T48" fmla="*/ 321 w 686"/>
                <a:gd name="T49" fmla="*/ 17 h 40"/>
                <a:gd name="T50" fmla="*/ 402 w 686"/>
                <a:gd name="T51" fmla="*/ 16 h 40"/>
                <a:gd name="T52" fmla="*/ 447 w 686"/>
                <a:gd name="T53" fmla="*/ 16 h 40"/>
                <a:gd name="T54" fmla="*/ 447 w 686"/>
                <a:gd name="T55" fmla="*/ 26 h 40"/>
                <a:gd name="T56" fmla="*/ 402 w 686"/>
                <a:gd name="T57" fmla="*/ 26 h 40"/>
                <a:gd name="T58" fmla="*/ 402 w 686"/>
                <a:gd name="T59" fmla="*/ 16 h 40"/>
                <a:gd name="T60" fmla="*/ 482 w 686"/>
                <a:gd name="T61" fmla="*/ 16 h 40"/>
                <a:gd name="T62" fmla="*/ 528 w 686"/>
                <a:gd name="T63" fmla="*/ 16 h 40"/>
                <a:gd name="T64" fmla="*/ 528 w 686"/>
                <a:gd name="T65" fmla="*/ 26 h 40"/>
                <a:gd name="T66" fmla="*/ 482 w 686"/>
                <a:gd name="T67" fmla="*/ 26 h 40"/>
                <a:gd name="T68" fmla="*/ 482 w 686"/>
                <a:gd name="T69" fmla="*/ 16 h 40"/>
                <a:gd name="T70" fmla="*/ 562 w 686"/>
                <a:gd name="T71" fmla="*/ 16 h 40"/>
                <a:gd name="T72" fmla="*/ 608 w 686"/>
                <a:gd name="T73" fmla="*/ 16 h 40"/>
                <a:gd name="T74" fmla="*/ 608 w 686"/>
                <a:gd name="T75" fmla="*/ 26 h 40"/>
                <a:gd name="T76" fmla="*/ 562 w 686"/>
                <a:gd name="T77" fmla="*/ 26 h 40"/>
                <a:gd name="T78" fmla="*/ 562 w 686"/>
                <a:gd name="T79" fmla="*/ 16 h 40"/>
                <a:gd name="T80" fmla="*/ 642 w 686"/>
                <a:gd name="T81" fmla="*/ 15 h 40"/>
                <a:gd name="T82" fmla="*/ 648 w 686"/>
                <a:gd name="T83" fmla="*/ 15 h 40"/>
                <a:gd name="T84" fmla="*/ 648 w 686"/>
                <a:gd name="T85" fmla="*/ 25 h 40"/>
                <a:gd name="T86" fmla="*/ 642 w 686"/>
                <a:gd name="T87" fmla="*/ 25 h 40"/>
                <a:gd name="T88" fmla="*/ 642 w 686"/>
                <a:gd name="T89" fmla="*/ 15 h 40"/>
                <a:gd name="T90" fmla="*/ 640 w 686"/>
                <a:gd name="T91" fmla="*/ 0 h 40"/>
                <a:gd name="T92" fmla="*/ 686 w 686"/>
                <a:gd name="T93" fmla="*/ 20 h 40"/>
                <a:gd name="T94" fmla="*/ 640 w 686"/>
                <a:gd name="T95" fmla="*/ 40 h 40"/>
                <a:gd name="T96" fmla="*/ 640 w 686"/>
                <a:gd name="T9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86" h="40">
                  <a:moveTo>
                    <a:pt x="0" y="18"/>
                  </a:moveTo>
                  <a:lnTo>
                    <a:pt x="46" y="18"/>
                  </a:lnTo>
                  <a:lnTo>
                    <a:pt x="46" y="28"/>
                  </a:lnTo>
                  <a:lnTo>
                    <a:pt x="1" y="28"/>
                  </a:lnTo>
                  <a:lnTo>
                    <a:pt x="0" y="18"/>
                  </a:lnTo>
                  <a:close/>
                  <a:moveTo>
                    <a:pt x="81" y="17"/>
                  </a:moveTo>
                  <a:lnTo>
                    <a:pt x="127" y="17"/>
                  </a:lnTo>
                  <a:lnTo>
                    <a:pt x="127" y="27"/>
                  </a:lnTo>
                  <a:lnTo>
                    <a:pt x="81" y="27"/>
                  </a:lnTo>
                  <a:lnTo>
                    <a:pt x="81" y="17"/>
                  </a:lnTo>
                  <a:close/>
                  <a:moveTo>
                    <a:pt x="161" y="17"/>
                  </a:moveTo>
                  <a:lnTo>
                    <a:pt x="207" y="17"/>
                  </a:lnTo>
                  <a:lnTo>
                    <a:pt x="207" y="27"/>
                  </a:lnTo>
                  <a:lnTo>
                    <a:pt x="161" y="27"/>
                  </a:lnTo>
                  <a:lnTo>
                    <a:pt x="161" y="17"/>
                  </a:lnTo>
                  <a:close/>
                  <a:moveTo>
                    <a:pt x="241" y="17"/>
                  </a:moveTo>
                  <a:lnTo>
                    <a:pt x="287" y="17"/>
                  </a:lnTo>
                  <a:lnTo>
                    <a:pt x="287" y="27"/>
                  </a:lnTo>
                  <a:lnTo>
                    <a:pt x="241" y="27"/>
                  </a:lnTo>
                  <a:lnTo>
                    <a:pt x="241" y="17"/>
                  </a:lnTo>
                  <a:close/>
                  <a:moveTo>
                    <a:pt x="321" y="17"/>
                  </a:moveTo>
                  <a:lnTo>
                    <a:pt x="367" y="16"/>
                  </a:lnTo>
                  <a:lnTo>
                    <a:pt x="367" y="26"/>
                  </a:lnTo>
                  <a:lnTo>
                    <a:pt x="321" y="27"/>
                  </a:lnTo>
                  <a:lnTo>
                    <a:pt x="321" y="17"/>
                  </a:lnTo>
                  <a:close/>
                  <a:moveTo>
                    <a:pt x="402" y="16"/>
                  </a:moveTo>
                  <a:lnTo>
                    <a:pt x="447" y="16"/>
                  </a:lnTo>
                  <a:lnTo>
                    <a:pt x="447" y="26"/>
                  </a:lnTo>
                  <a:lnTo>
                    <a:pt x="402" y="26"/>
                  </a:lnTo>
                  <a:lnTo>
                    <a:pt x="402" y="16"/>
                  </a:lnTo>
                  <a:close/>
                  <a:moveTo>
                    <a:pt x="482" y="16"/>
                  </a:moveTo>
                  <a:lnTo>
                    <a:pt x="528" y="16"/>
                  </a:lnTo>
                  <a:lnTo>
                    <a:pt x="528" y="26"/>
                  </a:lnTo>
                  <a:lnTo>
                    <a:pt x="482" y="26"/>
                  </a:lnTo>
                  <a:lnTo>
                    <a:pt x="482" y="16"/>
                  </a:lnTo>
                  <a:close/>
                  <a:moveTo>
                    <a:pt x="562" y="16"/>
                  </a:moveTo>
                  <a:lnTo>
                    <a:pt x="608" y="16"/>
                  </a:lnTo>
                  <a:lnTo>
                    <a:pt x="608" y="26"/>
                  </a:lnTo>
                  <a:lnTo>
                    <a:pt x="562" y="26"/>
                  </a:lnTo>
                  <a:lnTo>
                    <a:pt x="562" y="16"/>
                  </a:lnTo>
                  <a:close/>
                  <a:moveTo>
                    <a:pt x="642" y="15"/>
                  </a:moveTo>
                  <a:lnTo>
                    <a:pt x="648" y="15"/>
                  </a:lnTo>
                  <a:lnTo>
                    <a:pt x="648" y="25"/>
                  </a:lnTo>
                  <a:lnTo>
                    <a:pt x="642" y="25"/>
                  </a:lnTo>
                  <a:lnTo>
                    <a:pt x="642" y="15"/>
                  </a:lnTo>
                  <a:close/>
                  <a:moveTo>
                    <a:pt x="640" y="0"/>
                  </a:moveTo>
                  <a:lnTo>
                    <a:pt x="686" y="20"/>
                  </a:lnTo>
                  <a:lnTo>
                    <a:pt x="640" y="40"/>
                  </a:lnTo>
                  <a:lnTo>
                    <a:pt x="640" y="0"/>
                  </a:lnTo>
                  <a:close/>
                </a:path>
              </a:pathLst>
            </a:custGeom>
            <a:solidFill>
              <a:srgbClr val="3366FF"/>
            </a:solidFill>
            <a:ln w="3175"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57" name="Freeform 244"/>
            <p:cNvSpPr>
              <a:spLocks noEditPoints="1"/>
            </p:cNvSpPr>
            <p:nvPr/>
          </p:nvSpPr>
          <p:spPr bwMode="auto">
            <a:xfrm>
              <a:off x="2487613" y="2742159"/>
              <a:ext cx="417513" cy="63500"/>
            </a:xfrm>
            <a:custGeom>
              <a:avLst/>
              <a:gdLst>
                <a:gd name="T0" fmla="*/ 0 w 263"/>
                <a:gd name="T1" fmla="*/ 15 h 40"/>
                <a:gd name="T2" fmla="*/ 46 w 263"/>
                <a:gd name="T3" fmla="*/ 15 h 40"/>
                <a:gd name="T4" fmla="*/ 46 w 263"/>
                <a:gd name="T5" fmla="*/ 25 h 40"/>
                <a:gd name="T6" fmla="*/ 0 w 263"/>
                <a:gd name="T7" fmla="*/ 25 h 40"/>
                <a:gd name="T8" fmla="*/ 0 w 263"/>
                <a:gd name="T9" fmla="*/ 15 h 40"/>
                <a:gd name="T10" fmla="*/ 80 w 263"/>
                <a:gd name="T11" fmla="*/ 15 h 40"/>
                <a:gd name="T12" fmla="*/ 126 w 263"/>
                <a:gd name="T13" fmla="*/ 15 h 40"/>
                <a:gd name="T14" fmla="*/ 126 w 263"/>
                <a:gd name="T15" fmla="*/ 25 h 40"/>
                <a:gd name="T16" fmla="*/ 80 w 263"/>
                <a:gd name="T17" fmla="*/ 25 h 40"/>
                <a:gd name="T18" fmla="*/ 80 w 263"/>
                <a:gd name="T19" fmla="*/ 15 h 40"/>
                <a:gd name="T20" fmla="*/ 160 w 263"/>
                <a:gd name="T21" fmla="*/ 15 h 40"/>
                <a:gd name="T22" fmla="*/ 206 w 263"/>
                <a:gd name="T23" fmla="*/ 15 h 40"/>
                <a:gd name="T24" fmla="*/ 206 w 263"/>
                <a:gd name="T25" fmla="*/ 25 h 40"/>
                <a:gd name="T26" fmla="*/ 160 w 263"/>
                <a:gd name="T27" fmla="*/ 25 h 40"/>
                <a:gd name="T28" fmla="*/ 160 w 263"/>
                <a:gd name="T29" fmla="*/ 15 h 40"/>
                <a:gd name="T30" fmla="*/ 217 w 263"/>
                <a:gd name="T31" fmla="*/ 0 h 40"/>
                <a:gd name="T32" fmla="*/ 263 w 263"/>
                <a:gd name="T33" fmla="*/ 20 h 40"/>
                <a:gd name="T34" fmla="*/ 217 w 263"/>
                <a:gd name="T35" fmla="*/ 40 h 40"/>
                <a:gd name="T36" fmla="*/ 217 w 263"/>
                <a:gd name="T3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3" h="40">
                  <a:moveTo>
                    <a:pt x="0" y="15"/>
                  </a:moveTo>
                  <a:lnTo>
                    <a:pt x="46" y="15"/>
                  </a:lnTo>
                  <a:lnTo>
                    <a:pt x="46" y="25"/>
                  </a:lnTo>
                  <a:lnTo>
                    <a:pt x="0" y="25"/>
                  </a:lnTo>
                  <a:lnTo>
                    <a:pt x="0" y="15"/>
                  </a:lnTo>
                  <a:close/>
                  <a:moveTo>
                    <a:pt x="80" y="15"/>
                  </a:moveTo>
                  <a:lnTo>
                    <a:pt x="126" y="15"/>
                  </a:lnTo>
                  <a:lnTo>
                    <a:pt x="126" y="25"/>
                  </a:lnTo>
                  <a:lnTo>
                    <a:pt x="80" y="25"/>
                  </a:lnTo>
                  <a:lnTo>
                    <a:pt x="80" y="15"/>
                  </a:lnTo>
                  <a:close/>
                  <a:moveTo>
                    <a:pt x="160" y="15"/>
                  </a:moveTo>
                  <a:lnTo>
                    <a:pt x="206" y="15"/>
                  </a:lnTo>
                  <a:lnTo>
                    <a:pt x="206" y="25"/>
                  </a:lnTo>
                  <a:lnTo>
                    <a:pt x="160" y="25"/>
                  </a:lnTo>
                  <a:lnTo>
                    <a:pt x="160" y="15"/>
                  </a:lnTo>
                  <a:close/>
                  <a:moveTo>
                    <a:pt x="217" y="0"/>
                  </a:moveTo>
                  <a:lnTo>
                    <a:pt x="263" y="20"/>
                  </a:lnTo>
                  <a:lnTo>
                    <a:pt x="217" y="40"/>
                  </a:lnTo>
                  <a:lnTo>
                    <a:pt x="217" y="0"/>
                  </a:lnTo>
                  <a:close/>
                </a:path>
              </a:pathLst>
            </a:custGeom>
            <a:solidFill>
              <a:srgbClr val="3366FF"/>
            </a:solidFill>
            <a:ln w="3175"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58" name="Freeform 245"/>
            <p:cNvSpPr>
              <a:spLocks noEditPoints="1"/>
            </p:cNvSpPr>
            <p:nvPr/>
          </p:nvSpPr>
          <p:spPr bwMode="auto">
            <a:xfrm>
              <a:off x="2486025" y="2377034"/>
              <a:ext cx="417513" cy="63500"/>
            </a:xfrm>
            <a:custGeom>
              <a:avLst/>
              <a:gdLst>
                <a:gd name="T0" fmla="*/ 0 w 263"/>
                <a:gd name="T1" fmla="*/ 15 h 40"/>
                <a:gd name="T2" fmla="*/ 46 w 263"/>
                <a:gd name="T3" fmla="*/ 15 h 40"/>
                <a:gd name="T4" fmla="*/ 46 w 263"/>
                <a:gd name="T5" fmla="*/ 25 h 40"/>
                <a:gd name="T6" fmla="*/ 0 w 263"/>
                <a:gd name="T7" fmla="*/ 25 h 40"/>
                <a:gd name="T8" fmla="*/ 0 w 263"/>
                <a:gd name="T9" fmla="*/ 15 h 40"/>
                <a:gd name="T10" fmla="*/ 80 w 263"/>
                <a:gd name="T11" fmla="*/ 15 h 40"/>
                <a:gd name="T12" fmla="*/ 126 w 263"/>
                <a:gd name="T13" fmla="*/ 15 h 40"/>
                <a:gd name="T14" fmla="*/ 126 w 263"/>
                <a:gd name="T15" fmla="*/ 25 h 40"/>
                <a:gd name="T16" fmla="*/ 80 w 263"/>
                <a:gd name="T17" fmla="*/ 25 h 40"/>
                <a:gd name="T18" fmla="*/ 80 w 263"/>
                <a:gd name="T19" fmla="*/ 15 h 40"/>
                <a:gd name="T20" fmla="*/ 161 w 263"/>
                <a:gd name="T21" fmla="*/ 15 h 40"/>
                <a:gd name="T22" fmla="*/ 206 w 263"/>
                <a:gd name="T23" fmla="*/ 15 h 40"/>
                <a:gd name="T24" fmla="*/ 206 w 263"/>
                <a:gd name="T25" fmla="*/ 25 h 40"/>
                <a:gd name="T26" fmla="*/ 161 w 263"/>
                <a:gd name="T27" fmla="*/ 25 h 40"/>
                <a:gd name="T28" fmla="*/ 161 w 263"/>
                <a:gd name="T29" fmla="*/ 15 h 40"/>
                <a:gd name="T30" fmla="*/ 217 w 263"/>
                <a:gd name="T31" fmla="*/ 0 h 40"/>
                <a:gd name="T32" fmla="*/ 263 w 263"/>
                <a:gd name="T33" fmla="*/ 20 h 40"/>
                <a:gd name="T34" fmla="*/ 217 w 263"/>
                <a:gd name="T35" fmla="*/ 40 h 40"/>
                <a:gd name="T36" fmla="*/ 217 w 263"/>
                <a:gd name="T3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3" h="40">
                  <a:moveTo>
                    <a:pt x="0" y="15"/>
                  </a:moveTo>
                  <a:lnTo>
                    <a:pt x="46" y="15"/>
                  </a:lnTo>
                  <a:lnTo>
                    <a:pt x="46" y="25"/>
                  </a:lnTo>
                  <a:lnTo>
                    <a:pt x="0" y="25"/>
                  </a:lnTo>
                  <a:lnTo>
                    <a:pt x="0" y="15"/>
                  </a:lnTo>
                  <a:close/>
                  <a:moveTo>
                    <a:pt x="80" y="15"/>
                  </a:moveTo>
                  <a:lnTo>
                    <a:pt x="126" y="15"/>
                  </a:lnTo>
                  <a:lnTo>
                    <a:pt x="126" y="25"/>
                  </a:lnTo>
                  <a:lnTo>
                    <a:pt x="80" y="25"/>
                  </a:lnTo>
                  <a:lnTo>
                    <a:pt x="80" y="15"/>
                  </a:lnTo>
                  <a:close/>
                  <a:moveTo>
                    <a:pt x="161" y="15"/>
                  </a:moveTo>
                  <a:lnTo>
                    <a:pt x="206" y="15"/>
                  </a:lnTo>
                  <a:lnTo>
                    <a:pt x="206" y="25"/>
                  </a:lnTo>
                  <a:lnTo>
                    <a:pt x="161" y="25"/>
                  </a:lnTo>
                  <a:lnTo>
                    <a:pt x="161" y="15"/>
                  </a:lnTo>
                  <a:close/>
                  <a:moveTo>
                    <a:pt x="217" y="0"/>
                  </a:moveTo>
                  <a:lnTo>
                    <a:pt x="263" y="20"/>
                  </a:lnTo>
                  <a:lnTo>
                    <a:pt x="217" y="40"/>
                  </a:lnTo>
                  <a:lnTo>
                    <a:pt x="217" y="0"/>
                  </a:lnTo>
                  <a:close/>
                </a:path>
              </a:pathLst>
            </a:custGeom>
            <a:solidFill>
              <a:srgbClr val="3366FF"/>
            </a:solidFill>
            <a:ln w="3175"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59" name="Freeform 274"/>
            <p:cNvSpPr>
              <a:spLocks noEditPoints="1"/>
            </p:cNvSpPr>
            <p:nvPr/>
          </p:nvSpPr>
          <p:spPr bwMode="auto">
            <a:xfrm>
              <a:off x="838200" y="2223046"/>
              <a:ext cx="831850" cy="260350"/>
            </a:xfrm>
            <a:custGeom>
              <a:avLst/>
              <a:gdLst>
                <a:gd name="T0" fmla="*/ 11 w 524"/>
                <a:gd name="T1" fmla="*/ 0 h 164"/>
                <a:gd name="T2" fmla="*/ 11 w 524"/>
                <a:gd name="T3" fmla="*/ 40 h 164"/>
                <a:gd name="T4" fmla="*/ 0 w 524"/>
                <a:gd name="T5" fmla="*/ 40 h 164"/>
                <a:gd name="T6" fmla="*/ 0 w 524"/>
                <a:gd name="T7" fmla="*/ 0 h 164"/>
                <a:gd name="T8" fmla="*/ 11 w 524"/>
                <a:gd name="T9" fmla="*/ 0 h 164"/>
                <a:gd name="T10" fmla="*/ 11 w 524"/>
                <a:gd name="T11" fmla="*/ 70 h 164"/>
                <a:gd name="T12" fmla="*/ 11 w 524"/>
                <a:gd name="T13" fmla="*/ 110 h 164"/>
                <a:gd name="T14" fmla="*/ 0 w 524"/>
                <a:gd name="T15" fmla="*/ 110 h 164"/>
                <a:gd name="T16" fmla="*/ 0 w 524"/>
                <a:gd name="T17" fmla="*/ 70 h 164"/>
                <a:gd name="T18" fmla="*/ 11 w 524"/>
                <a:gd name="T19" fmla="*/ 70 h 164"/>
                <a:gd name="T20" fmla="*/ 11 w 524"/>
                <a:gd name="T21" fmla="*/ 140 h 164"/>
                <a:gd name="T22" fmla="*/ 11 w 524"/>
                <a:gd name="T23" fmla="*/ 144 h 164"/>
                <a:gd name="T24" fmla="*/ 6 w 524"/>
                <a:gd name="T25" fmla="*/ 139 h 164"/>
                <a:gd name="T26" fmla="*/ 47 w 524"/>
                <a:gd name="T27" fmla="*/ 139 h 164"/>
                <a:gd name="T28" fmla="*/ 47 w 524"/>
                <a:gd name="T29" fmla="*/ 149 h 164"/>
                <a:gd name="T30" fmla="*/ 0 w 524"/>
                <a:gd name="T31" fmla="*/ 149 h 164"/>
                <a:gd name="T32" fmla="*/ 0 w 524"/>
                <a:gd name="T33" fmla="*/ 140 h 164"/>
                <a:gd name="T34" fmla="*/ 11 w 524"/>
                <a:gd name="T35" fmla="*/ 140 h 164"/>
                <a:gd name="T36" fmla="*/ 81 w 524"/>
                <a:gd name="T37" fmla="*/ 139 h 164"/>
                <a:gd name="T38" fmla="*/ 127 w 524"/>
                <a:gd name="T39" fmla="*/ 139 h 164"/>
                <a:gd name="T40" fmla="*/ 127 w 524"/>
                <a:gd name="T41" fmla="*/ 149 h 164"/>
                <a:gd name="T42" fmla="*/ 81 w 524"/>
                <a:gd name="T43" fmla="*/ 149 h 164"/>
                <a:gd name="T44" fmla="*/ 81 w 524"/>
                <a:gd name="T45" fmla="*/ 139 h 164"/>
                <a:gd name="T46" fmla="*/ 161 w 524"/>
                <a:gd name="T47" fmla="*/ 139 h 164"/>
                <a:gd name="T48" fmla="*/ 207 w 524"/>
                <a:gd name="T49" fmla="*/ 139 h 164"/>
                <a:gd name="T50" fmla="*/ 207 w 524"/>
                <a:gd name="T51" fmla="*/ 149 h 164"/>
                <a:gd name="T52" fmla="*/ 161 w 524"/>
                <a:gd name="T53" fmla="*/ 149 h 164"/>
                <a:gd name="T54" fmla="*/ 161 w 524"/>
                <a:gd name="T55" fmla="*/ 139 h 164"/>
                <a:gd name="T56" fmla="*/ 242 w 524"/>
                <a:gd name="T57" fmla="*/ 139 h 164"/>
                <a:gd name="T58" fmla="*/ 287 w 524"/>
                <a:gd name="T59" fmla="*/ 139 h 164"/>
                <a:gd name="T60" fmla="*/ 287 w 524"/>
                <a:gd name="T61" fmla="*/ 149 h 164"/>
                <a:gd name="T62" fmla="*/ 242 w 524"/>
                <a:gd name="T63" fmla="*/ 149 h 164"/>
                <a:gd name="T64" fmla="*/ 242 w 524"/>
                <a:gd name="T65" fmla="*/ 139 h 164"/>
                <a:gd name="T66" fmla="*/ 322 w 524"/>
                <a:gd name="T67" fmla="*/ 139 h 164"/>
                <a:gd name="T68" fmla="*/ 368 w 524"/>
                <a:gd name="T69" fmla="*/ 139 h 164"/>
                <a:gd name="T70" fmla="*/ 368 w 524"/>
                <a:gd name="T71" fmla="*/ 149 h 164"/>
                <a:gd name="T72" fmla="*/ 322 w 524"/>
                <a:gd name="T73" fmla="*/ 149 h 164"/>
                <a:gd name="T74" fmla="*/ 322 w 524"/>
                <a:gd name="T75" fmla="*/ 139 h 164"/>
                <a:gd name="T76" fmla="*/ 402 w 524"/>
                <a:gd name="T77" fmla="*/ 139 h 164"/>
                <a:gd name="T78" fmla="*/ 448 w 524"/>
                <a:gd name="T79" fmla="*/ 139 h 164"/>
                <a:gd name="T80" fmla="*/ 448 w 524"/>
                <a:gd name="T81" fmla="*/ 149 h 164"/>
                <a:gd name="T82" fmla="*/ 402 w 524"/>
                <a:gd name="T83" fmla="*/ 149 h 164"/>
                <a:gd name="T84" fmla="*/ 402 w 524"/>
                <a:gd name="T85" fmla="*/ 139 h 164"/>
                <a:gd name="T86" fmla="*/ 482 w 524"/>
                <a:gd name="T87" fmla="*/ 139 h 164"/>
                <a:gd name="T88" fmla="*/ 486 w 524"/>
                <a:gd name="T89" fmla="*/ 139 h 164"/>
                <a:gd name="T90" fmla="*/ 486 w 524"/>
                <a:gd name="T91" fmla="*/ 149 h 164"/>
                <a:gd name="T92" fmla="*/ 482 w 524"/>
                <a:gd name="T93" fmla="*/ 149 h 164"/>
                <a:gd name="T94" fmla="*/ 482 w 524"/>
                <a:gd name="T95" fmla="*/ 139 h 164"/>
                <a:gd name="T96" fmla="*/ 478 w 524"/>
                <a:gd name="T97" fmla="*/ 124 h 164"/>
                <a:gd name="T98" fmla="*/ 524 w 524"/>
                <a:gd name="T99" fmla="*/ 144 h 164"/>
                <a:gd name="T100" fmla="*/ 478 w 524"/>
                <a:gd name="T101" fmla="*/ 164 h 164"/>
                <a:gd name="T102" fmla="*/ 478 w 524"/>
                <a:gd name="T103" fmla="*/ 12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24" h="164">
                  <a:moveTo>
                    <a:pt x="11" y="0"/>
                  </a:moveTo>
                  <a:lnTo>
                    <a:pt x="11" y="40"/>
                  </a:lnTo>
                  <a:lnTo>
                    <a:pt x="0" y="40"/>
                  </a:lnTo>
                  <a:lnTo>
                    <a:pt x="0" y="0"/>
                  </a:lnTo>
                  <a:lnTo>
                    <a:pt x="11" y="0"/>
                  </a:lnTo>
                  <a:close/>
                  <a:moveTo>
                    <a:pt x="11" y="70"/>
                  </a:moveTo>
                  <a:lnTo>
                    <a:pt x="11" y="110"/>
                  </a:lnTo>
                  <a:lnTo>
                    <a:pt x="0" y="110"/>
                  </a:lnTo>
                  <a:lnTo>
                    <a:pt x="0" y="70"/>
                  </a:lnTo>
                  <a:lnTo>
                    <a:pt x="11" y="70"/>
                  </a:lnTo>
                  <a:close/>
                  <a:moveTo>
                    <a:pt x="11" y="140"/>
                  </a:moveTo>
                  <a:lnTo>
                    <a:pt x="11" y="144"/>
                  </a:lnTo>
                  <a:lnTo>
                    <a:pt x="6" y="139"/>
                  </a:lnTo>
                  <a:lnTo>
                    <a:pt x="47" y="139"/>
                  </a:lnTo>
                  <a:lnTo>
                    <a:pt x="47" y="149"/>
                  </a:lnTo>
                  <a:lnTo>
                    <a:pt x="0" y="149"/>
                  </a:lnTo>
                  <a:lnTo>
                    <a:pt x="0" y="140"/>
                  </a:lnTo>
                  <a:lnTo>
                    <a:pt x="11" y="140"/>
                  </a:lnTo>
                  <a:close/>
                  <a:moveTo>
                    <a:pt x="81" y="139"/>
                  </a:moveTo>
                  <a:lnTo>
                    <a:pt x="127" y="139"/>
                  </a:lnTo>
                  <a:lnTo>
                    <a:pt x="127" y="149"/>
                  </a:lnTo>
                  <a:lnTo>
                    <a:pt x="81" y="149"/>
                  </a:lnTo>
                  <a:lnTo>
                    <a:pt x="81" y="139"/>
                  </a:lnTo>
                  <a:close/>
                  <a:moveTo>
                    <a:pt x="161" y="139"/>
                  </a:moveTo>
                  <a:lnTo>
                    <a:pt x="207" y="139"/>
                  </a:lnTo>
                  <a:lnTo>
                    <a:pt x="207" y="149"/>
                  </a:lnTo>
                  <a:lnTo>
                    <a:pt x="161" y="149"/>
                  </a:lnTo>
                  <a:lnTo>
                    <a:pt x="161" y="139"/>
                  </a:lnTo>
                  <a:close/>
                  <a:moveTo>
                    <a:pt x="242" y="139"/>
                  </a:moveTo>
                  <a:lnTo>
                    <a:pt x="287" y="139"/>
                  </a:lnTo>
                  <a:lnTo>
                    <a:pt x="287" y="149"/>
                  </a:lnTo>
                  <a:lnTo>
                    <a:pt x="242" y="149"/>
                  </a:lnTo>
                  <a:lnTo>
                    <a:pt x="242" y="139"/>
                  </a:lnTo>
                  <a:close/>
                  <a:moveTo>
                    <a:pt x="322" y="139"/>
                  </a:moveTo>
                  <a:lnTo>
                    <a:pt x="368" y="139"/>
                  </a:lnTo>
                  <a:lnTo>
                    <a:pt x="368" y="149"/>
                  </a:lnTo>
                  <a:lnTo>
                    <a:pt x="322" y="149"/>
                  </a:lnTo>
                  <a:lnTo>
                    <a:pt x="322" y="139"/>
                  </a:lnTo>
                  <a:close/>
                  <a:moveTo>
                    <a:pt x="402" y="139"/>
                  </a:moveTo>
                  <a:lnTo>
                    <a:pt x="448" y="139"/>
                  </a:lnTo>
                  <a:lnTo>
                    <a:pt x="448" y="149"/>
                  </a:lnTo>
                  <a:lnTo>
                    <a:pt x="402" y="149"/>
                  </a:lnTo>
                  <a:lnTo>
                    <a:pt x="402" y="139"/>
                  </a:lnTo>
                  <a:close/>
                  <a:moveTo>
                    <a:pt x="482" y="139"/>
                  </a:moveTo>
                  <a:lnTo>
                    <a:pt x="486" y="139"/>
                  </a:lnTo>
                  <a:lnTo>
                    <a:pt x="486" y="149"/>
                  </a:lnTo>
                  <a:lnTo>
                    <a:pt x="482" y="149"/>
                  </a:lnTo>
                  <a:lnTo>
                    <a:pt x="482" y="139"/>
                  </a:lnTo>
                  <a:close/>
                  <a:moveTo>
                    <a:pt x="478" y="124"/>
                  </a:moveTo>
                  <a:lnTo>
                    <a:pt x="524" y="144"/>
                  </a:lnTo>
                  <a:lnTo>
                    <a:pt x="478" y="164"/>
                  </a:lnTo>
                  <a:lnTo>
                    <a:pt x="478" y="124"/>
                  </a:lnTo>
                  <a:close/>
                </a:path>
              </a:pathLst>
            </a:custGeom>
            <a:solidFill>
              <a:srgbClr val="3366FF"/>
            </a:solidFill>
            <a:ln w="3175"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60" name="Rectangle 275"/>
            <p:cNvSpPr>
              <a:spLocks noChangeArrowheads="1"/>
            </p:cNvSpPr>
            <p:nvPr/>
          </p:nvSpPr>
          <p:spPr bwMode="auto">
            <a:xfrm>
              <a:off x="900113" y="2289721"/>
              <a:ext cx="589905"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dirty="0">
                  <a:ln>
                    <a:noFill/>
                  </a:ln>
                  <a:solidFill>
                    <a:srgbClr val="000000"/>
                  </a:solidFill>
                  <a:effectLst/>
                </a:rPr>
                <a:t>L0 trigger</a:t>
              </a:r>
              <a:endParaRPr kumimoji="0" lang="en-US" altLang="en-US" sz="1000" b="1" i="0" u="none" strike="noStrike" cap="none" normalizeH="0" baseline="0" dirty="0">
                <a:ln>
                  <a:noFill/>
                </a:ln>
                <a:solidFill>
                  <a:schemeClr val="tx1"/>
                </a:solidFill>
                <a:effectLst/>
              </a:endParaRPr>
            </a:p>
          </p:txBody>
        </p:sp>
        <p:sp>
          <p:nvSpPr>
            <p:cNvPr id="61" name="Freeform 276"/>
            <p:cNvSpPr>
              <a:spLocks noEditPoints="1"/>
            </p:cNvSpPr>
            <p:nvPr/>
          </p:nvSpPr>
          <p:spPr bwMode="auto">
            <a:xfrm>
              <a:off x="2095500" y="3529559"/>
              <a:ext cx="1473200" cy="22225"/>
            </a:xfrm>
            <a:custGeom>
              <a:avLst/>
              <a:gdLst>
                <a:gd name="T0" fmla="*/ 928 w 928"/>
                <a:gd name="T1" fmla="*/ 14 h 14"/>
                <a:gd name="T2" fmla="*/ 882 w 928"/>
                <a:gd name="T3" fmla="*/ 13 h 14"/>
                <a:gd name="T4" fmla="*/ 882 w 928"/>
                <a:gd name="T5" fmla="*/ 3 h 14"/>
                <a:gd name="T6" fmla="*/ 928 w 928"/>
                <a:gd name="T7" fmla="*/ 4 h 14"/>
                <a:gd name="T8" fmla="*/ 928 w 928"/>
                <a:gd name="T9" fmla="*/ 14 h 14"/>
                <a:gd name="T10" fmla="*/ 848 w 928"/>
                <a:gd name="T11" fmla="*/ 13 h 14"/>
                <a:gd name="T12" fmla="*/ 802 w 928"/>
                <a:gd name="T13" fmla="*/ 13 h 14"/>
                <a:gd name="T14" fmla="*/ 802 w 928"/>
                <a:gd name="T15" fmla="*/ 3 h 14"/>
                <a:gd name="T16" fmla="*/ 848 w 928"/>
                <a:gd name="T17" fmla="*/ 3 h 14"/>
                <a:gd name="T18" fmla="*/ 848 w 928"/>
                <a:gd name="T19" fmla="*/ 13 h 14"/>
                <a:gd name="T20" fmla="*/ 768 w 928"/>
                <a:gd name="T21" fmla="*/ 13 h 14"/>
                <a:gd name="T22" fmla="*/ 722 w 928"/>
                <a:gd name="T23" fmla="*/ 13 h 14"/>
                <a:gd name="T24" fmla="*/ 722 w 928"/>
                <a:gd name="T25" fmla="*/ 3 h 14"/>
                <a:gd name="T26" fmla="*/ 768 w 928"/>
                <a:gd name="T27" fmla="*/ 3 h 14"/>
                <a:gd name="T28" fmla="*/ 768 w 928"/>
                <a:gd name="T29" fmla="*/ 13 h 14"/>
                <a:gd name="T30" fmla="*/ 687 w 928"/>
                <a:gd name="T31" fmla="*/ 13 h 14"/>
                <a:gd name="T32" fmla="*/ 641 w 928"/>
                <a:gd name="T33" fmla="*/ 12 h 14"/>
                <a:gd name="T34" fmla="*/ 642 w 928"/>
                <a:gd name="T35" fmla="*/ 2 h 14"/>
                <a:gd name="T36" fmla="*/ 687 w 928"/>
                <a:gd name="T37" fmla="*/ 3 h 14"/>
                <a:gd name="T38" fmla="*/ 687 w 928"/>
                <a:gd name="T39" fmla="*/ 13 h 14"/>
                <a:gd name="T40" fmla="*/ 607 w 928"/>
                <a:gd name="T41" fmla="*/ 12 h 14"/>
                <a:gd name="T42" fmla="*/ 561 w 928"/>
                <a:gd name="T43" fmla="*/ 12 h 14"/>
                <a:gd name="T44" fmla="*/ 561 w 928"/>
                <a:gd name="T45" fmla="*/ 2 h 14"/>
                <a:gd name="T46" fmla="*/ 607 w 928"/>
                <a:gd name="T47" fmla="*/ 2 h 14"/>
                <a:gd name="T48" fmla="*/ 607 w 928"/>
                <a:gd name="T49" fmla="*/ 12 h 14"/>
                <a:gd name="T50" fmla="*/ 527 w 928"/>
                <a:gd name="T51" fmla="*/ 12 h 14"/>
                <a:gd name="T52" fmla="*/ 481 w 928"/>
                <a:gd name="T53" fmla="*/ 12 h 14"/>
                <a:gd name="T54" fmla="*/ 481 w 928"/>
                <a:gd name="T55" fmla="*/ 2 h 14"/>
                <a:gd name="T56" fmla="*/ 527 w 928"/>
                <a:gd name="T57" fmla="*/ 2 h 14"/>
                <a:gd name="T58" fmla="*/ 527 w 928"/>
                <a:gd name="T59" fmla="*/ 12 h 14"/>
                <a:gd name="T60" fmla="*/ 447 w 928"/>
                <a:gd name="T61" fmla="*/ 11 h 14"/>
                <a:gd name="T62" fmla="*/ 401 w 928"/>
                <a:gd name="T63" fmla="*/ 11 h 14"/>
                <a:gd name="T64" fmla="*/ 401 w 928"/>
                <a:gd name="T65" fmla="*/ 1 h 14"/>
                <a:gd name="T66" fmla="*/ 447 w 928"/>
                <a:gd name="T67" fmla="*/ 2 h 14"/>
                <a:gd name="T68" fmla="*/ 447 w 928"/>
                <a:gd name="T69" fmla="*/ 11 h 14"/>
                <a:gd name="T70" fmla="*/ 366 w 928"/>
                <a:gd name="T71" fmla="*/ 11 h 14"/>
                <a:gd name="T72" fmla="*/ 321 w 928"/>
                <a:gd name="T73" fmla="*/ 11 h 14"/>
                <a:gd name="T74" fmla="*/ 321 w 928"/>
                <a:gd name="T75" fmla="*/ 1 h 14"/>
                <a:gd name="T76" fmla="*/ 366 w 928"/>
                <a:gd name="T77" fmla="*/ 1 h 14"/>
                <a:gd name="T78" fmla="*/ 366 w 928"/>
                <a:gd name="T79" fmla="*/ 11 h 14"/>
                <a:gd name="T80" fmla="*/ 286 w 928"/>
                <a:gd name="T81" fmla="*/ 11 h 14"/>
                <a:gd name="T82" fmla="*/ 240 w 928"/>
                <a:gd name="T83" fmla="*/ 11 h 14"/>
                <a:gd name="T84" fmla="*/ 240 w 928"/>
                <a:gd name="T85" fmla="*/ 1 h 14"/>
                <a:gd name="T86" fmla="*/ 286 w 928"/>
                <a:gd name="T87" fmla="*/ 1 h 14"/>
                <a:gd name="T88" fmla="*/ 286 w 928"/>
                <a:gd name="T89" fmla="*/ 11 h 14"/>
                <a:gd name="T90" fmla="*/ 206 w 928"/>
                <a:gd name="T91" fmla="*/ 10 h 14"/>
                <a:gd name="T92" fmla="*/ 160 w 928"/>
                <a:gd name="T93" fmla="*/ 10 h 14"/>
                <a:gd name="T94" fmla="*/ 160 w 928"/>
                <a:gd name="T95" fmla="*/ 0 h 14"/>
                <a:gd name="T96" fmla="*/ 206 w 928"/>
                <a:gd name="T97" fmla="*/ 1 h 14"/>
                <a:gd name="T98" fmla="*/ 206 w 928"/>
                <a:gd name="T99" fmla="*/ 10 h 14"/>
                <a:gd name="T100" fmla="*/ 126 w 928"/>
                <a:gd name="T101" fmla="*/ 10 h 14"/>
                <a:gd name="T102" fmla="*/ 80 w 928"/>
                <a:gd name="T103" fmla="*/ 10 h 14"/>
                <a:gd name="T104" fmla="*/ 80 w 928"/>
                <a:gd name="T105" fmla="*/ 0 h 14"/>
                <a:gd name="T106" fmla="*/ 126 w 928"/>
                <a:gd name="T107" fmla="*/ 0 h 14"/>
                <a:gd name="T108" fmla="*/ 126 w 928"/>
                <a:gd name="T109" fmla="*/ 10 h 14"/>
                <a:gd name="T110" fmla="*/ 46 w 928"/>
                <a:gd name="T111" fmla="*/ 10 h 14"/>
                <a:gd name="T112" fmla="*/ 0 w 928"/>
                <a:gd name="T113" fmla="*/ 10 h 14"/>
                <a:gd name="T114" fmla="*/ 0 w 928"/>
                <a:gd name="T115" fmla="*/ 0 h 14"/>
                <a:gd name="T116" fmla="*/ 46 w 928"/>
                <a:gd name="T117" fmla="*/ 0 h 14"/>
                <a:gd name="T118" fmla="*/ 46 w 928"/>
                <a:gd name="T1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28" h="14">
                  <a:moveTo>
                    <a:pt x="928" y="14"/>
                  </a:moveTo>
                  <a:lnTo>
                    <a:pt x="882" y="13"/>
                  </a:lnTo>
                  <a:lnTo>
                    <a:pt x="882" y="3"/>
                  </a:lnTo>
                  <a:lnTo>
                    <a:pt x="928" y="4"/>
                  </a:lnTo>
                  <a:lnTo>
                    <a:pt x="928" y="14"/>
                  </a:lnTo>
                  <a:close/>
                  <a:moveTo>
                    <a:pt x="848" y="13"/>
                  </a:moveTo>
                  <a:lnTo>
                    <a:pt x="802" y="13"/>
                  </a:lnTo>
                  <a:lnTo>
                    <a:pt x="802" y="3"/>
                  </a:lnTo>
                  <a:lnTo>
                    <a:pt x="848" y="3"/>
                  </a:lnTo>
                  <a:lnTo>
                    <a:pt x="848" y="13"/>
                  </a:lnTo>
                  <a:close/>
                  <a:moveTo>
                    <a:pt x="768" y="13"/>
                  </a:moveTo>
                  <a:lnTo>
                    <a:pt x="722" y="13"/>
                  </a:lnTo>
                  <a:lnTo>
                    <a:pt x="722" y="3"/>
                  </a:lnTo>
                  <a:lnTo>
                    <a:pt x="768" y="3"/>
                  </a:lnTo>
                  <a:lnTo>
                    <a:pt x="768" y="13"/>
                  </a:lnTo>
                  <a:close/>
                  <a:moveTo>
                    <a:pt x="687" y="13"/>
                  </a:moveTo>
                  <a:lnTo>
                    <a:pt x="641" y="12"/>
                  </a:lnTo>
                  <a:lnTo>
                    <a:pt x="642" y="2"/>
                  </a:lnTo>
                  <a:lnTo>
                    <a:pt x="687" y="3"/>
                  </a:lnTo>
                  <a:lnTo>
                    <a:pt x="687" y="13"/>
                  </a:lnTo>
                  <a:close/>
                  <a:moveTo>
                    <a:pt x="607" y="12"/>
                  </a:moveTo>
                  <a:lnTo>
                    <a:pt x="561" y="12"/>
                  </a:lnTo>
                  <a:lnTo>
                    <a:pt x="561" y="2"/>
                  </a:lnTo>
                  <a:lnTo>
                    <a:pt x="607" y="2"/>
                  </a:lnTo>
                  <a:lnTo>
                    <a:pt x="607" y="12"/>
                  </a:lnTo>
                  <a:close/>
                  <a:moveTo>
                    <a:pt x="527" y="12"/>
                  </a:moveTo>
                  <a:lnTo>
                    <a:pt x="481" y="12"/>
                  </a:lnTo>
                  <a:lnTo>
                    <a:pt x="481" y="2"/>
                  </a:lnTo>
                  <a:lnTo>
                    <a:pt x="527" y="2"/>
                  </a:lnTo>
                  <a:lnTo>
                    <a:pt x="527" y="12"/>
                  </a:lnTo>
                  <a:close/>
                  <a:moveTo>
                    <a:pt x="447" y="11"/>
                  </a:moveTo>
                  <a:lnTo>
                    <a:pt x="401" y="11"/>
                  </a:lnTo>
                  <a:lnTo>
                    <a:pt x="401" y="1"/>
                  </a:lnTo>
                  <a:lnTo>
                    <a:pt x="447" y="2"/>
                  </a:lnTo>
                  <a:lnTo>
                    <a:pt x="447" y="11"/>
                  </a:lnTo>
                  <a:close/>
                  <a:moveTo>
                    <a:pt x="366" y="11"/>
                  </a:moveTo>
                  <a:lnTo>
                    <a:pt x="321" y="11"/>
                  </a:lnTo>
                  <a:lnTo>
                    <a:pt x="321" y="1"/>
                  </a:lnTo>
                  <a:lnTo>
                    <a:pt x="366" y="1"/>
                  </a:lnTo>
                  <a:lnTo>
                    <a:pt x="366" y="11"/>
                  </a:lnTo>
                  <a:close/>
                  <a:moveTo>
                    <a:pt x="286" y="11"/>
                  </a:moveTo>
                  <a:lnTo>
                    <a:pt x="240" y="11"/>
                  </a:lnTo>
                  <a:lnTo>
                    <a:pt x="240" y="1"/>
                  </a:lnTo>
                  <a:lnTo>
                    <a:pt x="286" y="1"/>
                  </a:lnTo>
                  <a:lnTo>
                    <a:pt x="286" y="11"/>
                  </a:lnTo>
                  <a:close/>
                  <a:moveTo>
                    <a:pt x="206" y="10"/>
                  </a:moveTo>
                  <a:lnTo>
                    <a:pt x="160" y="10"/>
                  </a:lnTo>
                  <a:lnTo>
                    <a:pt x="160" y="0"/>
                  </a:lnTo>
                  <a:lnTo>
                    <a:pt x="206" y="1"/>
                  </a:lnTo>
                  <a:lnTo>
                    <a:pt x="206" y="10"/>
                  </a:lnTo>
                  <a:close/>
                  <a:moveTo>
                    <a:pt x="126" y="10"/>
                  </a:moveTo>
                  <a:lnTo>
                    <a:pt x="80" y="10"/>
                  </a:lnTo>
                  <a:lnTo>
                    <a:pt x="80" y="0"/>
                  </a:lnTo>
                  <a:lnTo>
                    <a:pt x="126" y="0"/>
                  </a:lnTo>
                  <a:lnTo>
                    <a:pt x="126" y="10"/>
                  </a:lnTo>
                  <a:close/>
                  <a:moveTo>
                    <a:pt x="46" y="10"/>
                  </a:moveTo>
                  <a:lnTo>
                    <a:pt x="0" y="10"/>
                  </a:lnTo>
                  <a:lnTo>
                    <a:pt x="0" y="0"/>
                  </a:lnTo>
                  <a:lnTo>
                    <a:pt x="46" y="0"/>
                  </a:lnTo>
                  <a:lnTo>
                    <a:pt x="46" y="10"/>
                  </a:lnTo>
                  <a:close/>
                </a:path>
              </a:pathLst>
            </a:custGeom>
            <a:solidFill>
              <a:srgbClr val="3366FF"/>
            </a:solidFill>
            <a:ln w="3175"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62" name="Rectangle 277"/>
            <p:cNvSpPr>
              <a:spLocks noChangeArrowheads="1"/>
            </p:cNvSpPr>
            <p:nvPr/>
          </p:nvSpPr>
          <p:spPr bwMode="auto">
            <a:xfrm>
              <a:off x="874713" y="2475459"/>
              <a:ext cx="62517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a:ln>
                    <a:noFill/>
                  </a:ln>
                  <a:solidFill>
                    <a:srgbClr val="000000"/>
                  </a:solidFill>
                  <a:effectLst/>
                </a:rPr>
                <a:t>LHC clock</a:t>
              </a:r>
              <a:endParaRPr kumimoji="0" lang="en-US" altLang="en-US" sz="1000" b="1" i="0" u="none" strike="noStrike" cap="none" normalizeH="0" baseline="0">
                <a:ln>
                  <a:noFill/>
                </a:ln>
                <a:solidFill>
                  <a:schemeClr val="tx1"/>
                </a:solidFill>
                <a:effectLst/>
              </a:endParaRPr>
            </a:p>
          </p:txBody>
        </p:sp>
        <p:sp>
          <p:nvSpPr>
            <p:cNvPr id="63" name="Freeform 278"/>
            <p:cNvSpPr>
              <a:spLocks noEditPoints="1"/>
            </p:cNvSpPr>
            <p:nvPr/>
          </p:nvSpPr>
          <p:spPr bwMode="auto">
            <a:xfrm>
              <a:off x="2489200" y="2813596"/>
              <a:ext cx="425450" cy="63500"/>
            </a:xfrm>
            <a:custGeom>
              <a:avLst/>
              <a:gdLst>
                <a:gd name="T0" fmla="*/ 268 w 268"/>
                <a:gd name="T1" fmla="*/ 24 h 40"/>
                <a:gd name="T2" fmla="*/ 222 w 268"/>
                <a:gd name="T3" fmla="*/ 24 h 40"/>
                <a:gd name="T4" fmla="*/ 222 w 268"/>
                <a:gd name="T5" fmla="*/ 14 h 40"/>
                <a:gd name="T6" fmla="*/ 268 w 268"/>
                <a:gd name="T7" fmla="*/ 14 h 40"/>
                <a:gd name="T8" fmla="*/ 268 w 268"/>
                <a:gd name="T9" fmla="*/ 24 h 40"/>
                <a:gd name="T10" fmla="*/ 188 w 268"/>
                <a:gd name="T11" fmla="*/ 24 h 40"/>
                <a:gd name="T12" fmla="*/ 142 w 268"/>
                <a:gd name="T13" fmla="*/ 24 h 40"/>
                <a:gd name="T14" fmla="*/ 142 w 268"/>
                <a:gd name="T15" fmla="*/ 14 h 40"/>
                <a:gd name="T16" fmla="*/ 188 w 268"/>
                <a:gd name="T17" fmla="*/ 14 h 40"/>
                <a:gd name="T18" fmla="*/ 188 w 268"/>
                <a:gd name="T19" fmla="*/ 24 h 40"/>
                <a:gd name="T20" fmla="*/ 108 w 268"/>
                <a:gd name="T21" fmla="*/ 25 h 40"/>
                <a:gd name="T22" fmla="*/ 62 w 268"/>
                <a:gd name="T23" fmla="*/ 25 h 40"/>
                <a:gd name="T24" fmla="*/ 62 w 268"/>
                <a:gd name="T25" fmla="*/ 15 h 40"/>
                <a:gd name="T26" fmla="*/ 108 w 268"/>
                <a:gd name="T27" fmla="*/ 15 h 40"/>
                <a:gd name="T28" fmla="*/ 108 w 268"/>
                <a:gd name="T29" fmla="*/ 25 h 40"/>
                <a:gd name="T30" fmla="*/ 46 w 268"/>
                <a:gd name="T31" fmla="*/ 40 h 40"/>
                <a:gd name="T32" fmla="*/ 0 w 268"/>
                <a:gd name="T33" fmla="*/ 20 h 40"/>
                <a:gd name="T34" fmla="*/ 46 w 268"/>
                <a:gd name="T35" fmla="*/ 0 h 40"/>
                <a:gd name="T36" fmla="*/ 46 w 268"/>
                <a:gd name="T3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8" h="40">
                  <a:moveTo>
                    <a:pt x="268" y="24"/>
                  </a:moveTo>
                  <a:lnTo>
                    <a:pt x="222" y="24"/>
                  </a:lnTo>
                  <a:lnTo>
                    <a:pt x="222" y="14"/>
                  </a:lnTo>
                  <a:lnTo>
                    <a:pt x="268" y="14"/>
                  </a:lnTo>
                  <a:lnTo>
                    <a:pt x="268" y="24"/>
                  </a:lnTo>
                  <a:close/>
                  <a:moveTo>
                    <a:pt x="188" y="24"/>
                  </a:moveTo>
                  <a:lnTo>
                    <a:pt x="142" y="24"/>
                  </a:lnTo>
                  <a:lnTo>
                    <a:pt x="142" y="14"/>
                  </a:lnTo>
                  <a:lnTo>
                    <a:pt x="188" y="14"/>
                  </a:lnTo>
                  <a:lnTo>
                    <a:pt x="188" y="24"/>
                  </a:lnTo>
                  <a:close/>
                  <a:moveTo>
                    <a:pt x="108" y="25"/>
                  </a:moveTo>
                  <a:lnTo>
                    <a:pt x="62" y="25"/>
                  </a:lnTo>
                  <a:lnTo>
                    <a:pt x="62" y="15"/>
                  </a:lnTo>
                  <a:lnTo>
                    <a:pt x="108" y="15"/>
                  </a:lnTo>
                  <a:lnTo>
                    <a:pt x="108" y="25"/>
                  </a:lnTo>
                  <a:close/>
                  <a:moveTo>
                    <a:pt x="46" y="40"/>
                  </a:moveTo>
                  <a:lnTo>
                    <a:pt x="0" y="20"/>
                  </a:lnTo>
                  <a:lnTo>
                    <a:pt x="46" y="0"/>
                  </a:lnTo>
                  <a:lnTo>
                    <a:pt x="46" y="40"/>
                  </a:lnTo>
                  <a:close/>
                </a:path>
              </a:pathLst>
            </a:custGeom>
            <a:solidFill>
              <a:srgbClr val="3366FF"/>
            </a:solidFill>
            <a:ln w="3175"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64" name="Rectangle 282"/>
            <p:cNvSpPr>
              <a:spLocks noChangeArrowheads="1"/>
            </p:cNvSpPr>
            <p:nvPr/>
          </p:nvSpPr>
          <p:spPr bwMode="auto">
            <a:xfrm>
              <a:off x="2135188" y="3367634"/>
              <a:ext cx="81753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a:ln>
                    <a:noFill/>
                  </a:ln>
                  <a:solidFill>
                    <a:srgbClr val="000000"/>
                  </a:solidFill>
                  <a:effectLst/>
                </a:rPr>
                <a:t>MEP Request</a:t>
              </a:r>
              <a:endParaRPr kumimoji="0" lang="en-US" altLang="en-US" sz="1000" b="1" i="0" u="none" strike="noStrike" cap="none" normalizeH="0" baseline="0">
                <a:ln>
                  <a:noFill/>
                </a:ln>
                <a:solidFill>
                  <a:schemeClr val="tx1"/>
                </a:solidFill>
                <a:effectLst/>
              </a:endParaRPr>
            </a:p>
          </p:txBody>
        </p:sp>
        <p:grpSp>
          <p:nvGrpSpPr>
            <p:cNvPr id="65" name="Group 289"/>
            <p:cNvGrpSpPr>
              <a:grpSpLocks/>
            </p:cNvGrpSpPr>
            <p:nvPr/>
          </p:nvGrpSpPr>
          <p:grpSpPr bwMode="auto">
            <a:xfrm>
              <a:off x="2776538" y="4782096"/>
              <a:ext cx="133350" cy="447675"/>
              <a:chOff x="2057" y="2866"/>
              <a:chExt cx="84" cy="282"/>
            </a:xfrm>
          </p:grpSpPr>
          <p:sp>
            <p:nvSpPr>
              <p:cNvPr id="66" name="Rectangle 287"/>
              <p:cNvSpPr>
                <a:spLocks noChangeArrowheads="1"/>
              </p:cNvSpPr>
              <p:nvPr/>
            </p:nvSpPr>
            <p:spPr bwMode="auto">
              <a:xfrm>
                <a:off x="2057"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67" name="Rectangle 288"/>
              <p:cNvSpPr>
                <a:spLocks noChangeArrowheads="1"/>
              </p:cNvSpPr>
              <p:nvPr/>
            </p:nvSpPr>
            <p:spPr bwMode="auto">
              <a:xfrm>
                <a:off x="2057"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68" name="Rectangle 290"/>
            <p:cNvSpPr>
              <a:spLocks noChangeArrowheads="1"/>
            </p:cNvSpPr>
            <p:nvPr/>
          </p:nvSpPr>
          <p:spPr bwMode="auto">
            <a:xfrm>
              <a:off x="2803525"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69" name="Rectangle 291"/>
            <p:cNvSpPr>
              <a:spLocks noChangeArrowheads="1"/>
            </p:cNvSpPr>
            <p:nvPr/>
          </p:nvSpPr>
          <p:spPr bwMode="auto">
            <a:xfrm>
              <a:off x="2803525"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70" name="Rectangle 292"/>
            <p:cNvSpPr>
              <a:spLocks noChangeArrowheads="1"/>
            </p:cNvSpPr>
            <p:nvPr/>
          </p:nvSpPr>
          <p:spPr bwMode="auto">
            <a:xfrm>
              <a:off x="2803525"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71" name="Group 295"/>
            <p:cNvGrpSpPr>
              <a:grpSpLocks/>
            </p:cNvGrpSpPr>
            <p:nvPr/>
          </p:nvGrpSpPr>
          <p:grpSpPr bwMode="auto">
            <a:xfrm>
              <a:off x="2922588" y="4782096"/>
              <a:ext cx="133350" cy="447675"/>
              <a:chOff x="2149" y="2866"/>
              <a:chExt cx="84" cy="282"/>
            </a:xfrm>
          </p:grpSpPr>
          <p:sp>
            <p:nvSpPr>
              <p:cNvPr id="72" name="Rectangle 293"/>
              <p:cNvSpPr>
                <a:spLocks noChangeArrowheads="1"/>
              </p:cNvSpPr>
              <p:nvPr/>
            </p:nvSpPr>
            <p:spPr bwMode="auto">
              <a:xfrm>
                <a:off x="2149"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73" name="Rectangle 294"/>
              <p:cNvSpPr>
                <a:spLocks noChangeArrowheads="1"/>
              </p:cNvSpPr>
              <p:nvPr/>
            </p:nvSpPr>
            <p:spPr bwMode="auto">
              <a:xfrm>
                <a:off x="2149"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74" name="Rectangle 296"/>
            <p:cNvSpPr>
              <a:spLocks noChangeArrowheads="1"/>
            </p:cNvSpPr>
            <p:nvPr/>
          </p:nvSpPr>
          <p:spPr bwMode="auto">
            <a:xfrm>
              <a:off x="2947988"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75" name="Rectangle 297"/>
            <p:cNvSpPr>
              <a:spLocks noChangeArrowheads="1"/>
            </p:cNvSpPr>
            <p:nvPr/>
          </p:nvSpPr>
          <p:spPr bwMode="auto">
            <a:xfrm>
              <a:off x="2947988"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76" name="Rectangle 298"/>
            <p:cNvSpPr>
              <a:spLocks noChangeArrowheads="1"/>
            </p:cNvSpPr>
            <p:nvPr/>
          </p:nvSpPr>
          <p:spPr bwMode="auto">
            <a:xfrm>
              <a:off x="2947988"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77" name="Group 301"/>
            <p:cNvGrpSpPr>
              <a:grpSpLocks/>
            </p:cNvGrpSpPr>
            <p:nvPr/>
          </p:nvGrpSpPr>
          <p:grpSpPr bwMode="auto">
            <a:xfrm>
              <a:off x="3060700" y="4782096"/>
              <a:ext cx="133350" cy="447675"/>
              <a:chOff x="2236" y="2866"/>
              <a:chExt cx="84" cy="282"/>
            </a:xfrm>
          </p:grpSpPr>
          <p:sp>
            <p:nvSpPr>
              <p:cNvPr id="78" name="Rectangle 299"/>
              <p:cNvSpPr>
                <a:spLocks noChangeArrowheads="1"/>
              </p:cNvSpPr>
              <p:nvPr/>
            </p:nvSpPr>
            <p:spPr bwMode="auto">
              <a:xfrm>
                <a:off x="2236"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79" name="Rectangle 300"/>
              <p:cNvSpPr>
                <a:spLocks noChangeArrowheads="1"/>
              </p:cNvSpPr>
              <p:nvPr/>
            </p:nvSpPr>
            <p:spPr bwMode="auto">
              <a:xfrm>
                <a:off x="2236"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80" name="Rectangle 302"/>
            <p:cNvSpPr>
              <a:spLocks noChangeArrowheads="1"/>
            </p:cNvSpPr>
            <p:nvPr/>
          </p:nvSpPr>
          <p:spPr bwMode="auto">
            <a:xfrm>
              <a:off x="3087688"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81" name="Rectangle 303"/>
            <p:cNvSpPr>
              <a:spLocks noChangeArrowheads="1"/>
            </p:cNvSpPr>
            <p:nvPr/>
          </p:nvSpPr>
          <p:spPr bwMode="auto">
            <a:xfrm>
              <a:off x="3087688"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82" name="Rectangle 304"/>
            <p:cNvSpPr>
              <a:spLocks noChangeArrowheads="1"/>
            </p:cNvSpPr>
            <p:nvPr/>
          </p:nvSpPr>
          <p:spPr bwMode="auto">
            <a:xfrm>
              <a:off x="3087688"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83" name="Group 307"/>
            <p:cNvGrpSpPr>
              <a:grpSpLocks/>
            </p:cNvGrpSpPr>
            <p:nvPr/>
          </p:nvGrpSpPr>
          <p:grpSpPr bwMode="auto">
            <a:xfrm>
              <a:off x="3198813" y="4782096"/>
              <a:ext cx="133350" cy="447675"/>
              <a:chOff x="2323" y="2866"/>
              <a:chExt cx="84" cy="282"/>
            </a:xfrm>
          </p:grpSpPr>
          <p:sp>
            <p:nvSpPr>
              <p:cNvPr id="84" name="Rectangle 305"/>
              <p:cNvSpPr>
                <a:spLocks noChangeArrowheads="1"/>
              </p:cNvSpPr>
              <p:nvPr/>
            </p:nvSpPr>
            <p:spPr bwMode="auto">
              <a:xfrm>
                <a:off x="2323"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85" name="Rectangle 306"/>
              <p:cNvSpPr>
                <a:spLocks noChangeArrowheads="1"/>
              </p:cNvSpPr>
              <p:nvPr/>
            </p:nvSpPr>
            <p:spPr bwMode="auto">
              <a:xfrm>
                <a:off x="2323"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86" name="Rectangle 308"/>
            <p:cNvSpPr>
              <a:spLocks noChangeArrowheads="1"/>
            </p:cNvSpPr>
            <p:nvPr/>
          </p:nvSpPr>
          <p:spPr bwMode="auto">
            <a:xfrm>
              <a:off x="3222625"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87" name="Rectangle 309"/>
            <p:cNvSpPr>
              <a:spLocks noChangeArrowheads="1"/>
            </p:cNvSpPr>
            <p:nvPr/>
          </p:nvSpPr>
          <p:spPr bwMode="auto">
            <a:xfrm>
              <a:off x="3222625"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88" name="Rectangle 310"/>
            <p:cNvSpPr>
              <a:spLocks noChangeArrowheads="1"/>
            </p:cNvSpPr>
            <p:nvPr/>
          </p:nvSpPr>
          <p:spPr bwMode="auto">
            <a:xfrm>
              <a:off x="3222625"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89" name="Group 313"/>
            <p:cNvGrpSpPr>
              <a:grpSpLocks/>
            </p:cNvGrpSpPr>
            <p:nvPr/>
          </p:nvGrpSpPr>
          <p:grpSpPr bwMode="auto">
            <a:xfrm>
              <a:off x="3400425" y="4782096"/>
              <a:ext cx="144463" cy="447675"/>
              <a:chOff x="2450" y="2866"/>
              <a:chExt cx="91" cy="282"/>
            </a:xfrm>
          </p:grpSpPr>
          <p:sp>
            <p:nvSpPr>
              <p:cNvPr id="90" name="Rectangle 311"/>
              <p:cNvSpPr>
                <a:spLocks noChangeArrowheads="1"/>
              </p:cNvSpPr>
              <p:nvPr/>
            </p:nvSpPr>
            <p:spPr bwMode="auto">
              <a:xfrm>
                <a:off x="2450" y="2866"/>
                <a:ext cx="91"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91" name="Rectangle 312"/>
              <p:cNvSpPr>
                <a:spLocks noChangeArrowheads="1"/>
              </p:cNvSpPr>
              <p:nvPr/>
            </p:nvSpPr>
            <p:spPr bwMode="auto">
              <a:xfrm>
                <a:off x="2450" y="2866"/>
                <a:ext cx="91"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92" name="Rectangle 314"/>
            <p:cNvSpPr>
              <a:spLocks noChangeArrowheads="1"/>
            </p:cNvSpPr>
            <p:nvPr/>
          </p:nvSpPr>
          <p:spPr bwMode="auto">
            <a:xfrm>
              <a:off x="3436938"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93" name="Rectangle 315"/>
            <p:cNvSpPr>
              <a:spLocks noChangeArrowheads="1"/>
            </p:cNvSpPr>
            <p:nvPr/>
          </p:nvSpPr>
          <p:spPr bwMode="auto">
            <a:xfrm>
              <a:off x="3436938"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94" name="Rectangle 316"/>
            <p:cNvSpPr>
              <a:spLocks noChangeArrowheads="1"/>
            </p:cNvSpPr>
            <p:nvPr/>
          </p:nvSpPr>
          <p:spPr bwMode="auto">
            <a:xfrm>
              <a:off x="3436938"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95" name="Group 319"/>
            <p:cNvGrpSpPr>
              <a:grpSpLocks/>
            </p:cNvGrpSpPr>
            <p:nvPr/>
          </p:nvGrpSpPr>
          <p:grpSpPr bwMode="auto">
            <a:xfrm>
              <a:off x="3556000" y="4782096"/>
              <a:ext cx="133350" cy="447675"/>
              <a:chOff x="2548" y="2866"/>
              <a:chExt cx="84" cy="282"/>
            </a:xfrm>
          </p:grpSpPr>
          <p:sp>
            <p:nvSpPr>
              <p:cNvPr id="96" name="Rectangle 317"/>
              <p:cNvSpPr>
                <a:spLocks noChangeArrowheads="1"/>
              </p:cNvSpPr>
              <p:nvPr/>
            </p:nvSpPr>
            <p:spPr bwMode="auto">
              <a:xfrm>
                <a:off x="2548"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97" name="Rectangle 318"/>
              <p:cNvSpPr>
                <a:spLocks noChangeArrowheads="1"/>
              </p:cNvSpPr>
              <p:nvPr/>
            </p:nvSpPr>
            <p:spPr bwMode="auto">
              <a:xfrm>
                <a:off x="2548"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98" name="Rectangle 320"/>
            <p:cNvSpPr>
              <a:spLocks noChangeArrowheads="1"/>
            </p:cNvSpPr>
            <p:nvPr/>
          </p:nvSpPr>
          <p:spPr bwMode="auto">
            <a:xfrm>
              <a:off x="3581400"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99" name="Rectangle 321"/>
            <p:cNvSpPr>
              <a:spLocks noChangeArrowheads="1"/>
            </p:cNvSpPr>
            <p:nvPr/>
          </p:nvSpPr>
          <p:spPr bwMode="auto">
            <a:xfrm>
              <a:off x="3581400"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100" name="Rectangle 322"/>
            <p:cNvSpPr>
              <a:spLocks noChangeArrowheads="1"/>
            </p:cNvSpPr>
            <p:nvPr/>
          </p:nvSpPr>
          <p:spPr bwMode="auto">
            <a:xfrm>
              <a:off x="3581400"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101" name="Group 325"/>
            <p:cNvGrpSpPr>
              <a:grpSpLocks/>
            </p:cNvGrpSpPr>
            <p:nvPr/>
          </p:nvGrpSpPr>
          <p:grpSpPr bwMode="auto">
            <a:xfrm>
              <a:off x="3694113" y="4782096"/>
              <a:ext cx="133350" cy="447675"/>
              <a:chOff x="2635" y="2866"/>
              <a:chExt cx="84" cy="282"/>
            </a:xfrm>
          </p:grpSpPr>
          <p:sp>
            <p:nvSpPr>
              <p:cNvPr id="102" name="Rectangle 323"/>
              <p:cNvSpPr>
                <a:spLocks noChangeArrowheads="1"/>
              </p:cNvSpPr>
              <p:nvPr/>
            </p:nvSpPr>
            <p:spPr bwMode="auto">
              <a:xfrm>
                <a:off x="2635"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03" name="Rectangle 324"/>
              <p:cNvSpPr>
                <a:spLocks noChangeArrowheads="1"/>
              </p:cNvSpPr>
              <p:nvPr/>
            </p:nvSpPr>
            <p:spPr bwMode="auto">
              <a:xfrm>
                <a:off x="2635"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104" name="Rectangle 326"/>
            <p:cNvSpPr>
              <a:spLocks noChangeArrowheads="1"/>
            </p:cNvSpPr>
            <p:nvPr/>
          </p:nvSpPr>
          <p:spPr bwMode="auto">
            <a:xfrm>
              <a:off x="3721100"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105" name="Rectangle 327"/>
            <p:cNvSpPr>
              <a:spLocks noChangeArrowheads="1"/>
            </p:cNvSpPr>
            <p:nvPr/>
          </p:nvSpPr>
          <p:spPr bwMode="auto">
            <a:xfrm>
              <a:off x="3721100"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106" name="Rectangle 328"/>
            <p:cNvSpPr>
              <a:spLocks noChangeArrowheads="1"/>
            </p:cNvSpPr>
            <p:nvPr/>
          </p:nvSpPr>
          <p:spPr bwMode="auto">
            <a:xfrm>
              <a:off x="3721100"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107" name="Group 331"/>
            <p:cNvGrpSpPr>
              <a:grpSpLocks/>
            </p:cNvGrpSpPr>
            <p:nvPr/>
          </p:nvGrpSpPr>
          <p:grpSpPr bwMode="auto">
            <a:xfrm>
              <a:off x="3832225" y="4782096"/>
              <a:ext cx="133350" cy="447675"/>
              <a:chOff x="2722" y="2866"/>
              <a:chExt cx="84" cy="282"/>
            </a:xfrm>
          </p:grpSpPr>
          <p:sp>
            <p:nvSpPr>
              <p:cNvPr id="108" name="Rectangle 329"/>
              <p:cNvSpPr>
                <a:spLocks noChangeArrowheads="1"/>
              </p:cNvSpPr>
              <p:nvPr/>
            </p:nvSpPr>
            <p:spPr bwMode="auto">
              <a:xfrm>
                <a:off x="2722"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09" name="Rectangle 330"/>
              <p:cNvSpPr>
                <a:spLocks noChangeArrowheads="1"/>
              </p:cNvSpPr>
              <p:nvPr/>
            </p:nvSpPr>
            <p:spPr bwMode="auto">
              <a:xfrm>
                <a:off x="2722"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110" name="Rectangle 332"/>
            <p:cNvSpPr>
              <a:spLocks noChangeArrowheads="1"/>
            </p:cNvSpPr>
            <p:nvPr/>
          </p:nvSpPr>
          <p:spPr bwMode="auto">
            <a:xfrm>
              <a:off x="3856038"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111" name="Rectangle 333"/>
            <p:cNvSpPr>
              <a:spLocks noChangeArrowheads="1"/>
            </p:cNvSpPr>
            <p:nvPr/>
          </p:nvSpPr>
          <p:spPr bwMode="auto">
            <a:xfrm>
              <a:off x="3856038"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112" name="Rectangle 334"/>
            <p:cNvSpPr>
              <a:spLocks noChangeArrowheads="1"/>
            </p:cNvSpPr>
            <p:nvPr/>
          </p:nvSpPr>
          <p:spPr bwMode="auto">
            <a:xfrm>
              <a:off x="3856038"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113" name="Group 337"/>
            <p:cNvGrpSpPr>
              <a:grpSpLocks/>
            </p:cNvGrpSpPr>
            <p:nvPr/>
          </p:nvGrpSpPr>
          <p:grpSpPr bwMode="auto">
            <a:xfrm>
              <a:off x="4057650" y="4782096"/>
              <a:ext cx="134938" cy="447675"/>
              <a:chOff x="2864" y="2866"/>
              <a:chExt cx="85" cy="282"/>
            </a:xfrm>
          </p:grpSpPr>
          <p:sp>
            <p:nvSpPr>
              <p:cNvPr id="114" name="Rectangle 335"/>
              <p:cNvSpPr>
                <a:spLocks noChangeArrowheads="1"/>
              </p:cNvSpPr>
              <p:nvPr/>
            </p:nvSpPr>
            <p:spPr bwMode="auto">
              <a:xfrm>
                <a:off x="2864" y="2866"/>
                <a:ext cx="85"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15" name="Rectangle 336"/>
              <p:cNvSpPr>
                <a:spLocks noChangeArrowheads="1"/>
              </p:cNvSpPr>
              <p:nvPr/>
            </p:nvSpPr>
            <p:spPr bwMode="auto">
              <a:xfrm>
                <a:off x="2864" y="2866"/>
                <a:ext cx="85"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116" name="Rectangle 338"/>
            <p:cNvSpPr>
              <a:spLocks noChangeArrowheads="1"/>
            </p:cNvSpPr>
            <p:nvPr/>
          </p:nvSpPr>
          <p:spPr bwMode="auto">
            <a:xfrm>
              <a:off x="4083050"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117" name="Rectangle 339"/>
            <p:cNvSpPr>
              <a:spLocks noChangeArrowheads="1"/>
            </p:cNvSpPr>
            <p:nvPr/>
          </p:nvSpPr>
          <p:spPr bwMode="auto">
            <a:xfrm>
              <a:off x="4083050"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118" name="Rectangle 340"/>
            <p:cNvSpPr>
              <a:spLocks noChangeArrowheads="1"/>
            </p:cNvSpPr>
            <p:nvPr/>
          </p:nvSpPr>
          <p:spPr bwMode="auto">
            <a:xfrm>
              <a:off x="4083050"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119" name="Group 343"/>
            <p:cNvGrpSpPr>
              <a:grpSpLocks/>
            </p:cNvGrpSpPr>
            <p:nvPr/>
          </p:nvGrpSpPr>
          <p:grpSpPr bwMode="auto">
            <a:xfrm>
              <a:off x="4203700" y="4782096"/>
              <a:ext cx="133350" cy="447675"/>
              <a:chOff x="2956" y="2866"/>
              <a:chExt cx="84" cy="282"/>
            </a:xfrm>
          </p:grpSpPr>
          <p:sp>
            <p:nvSpPr>
              <p:cNvPr id="120" name="Rectangle 341"/>
              <p:cNvSpPr>
                <a:spLocks noChangeArrowheads="1"/>
              </p:cNvSpPr>
              <p:nvPr/>
            </p:nvSpPr>
            <p:spPr bwMode="auto">
              <a:xfrm>
                <a:off x="2956"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21" name="Rectangle 342"/>
              <p:cNvSpPr>
                <a:spLocks noChangeArrowheads="1"/>
              </p:cNvSpPr>
              <p:nvPr/>
            </p:nvSpPr>
            <p:spPr bwMode="auto">
              <a:xfrm>
                <a:off x="2956"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122" name="Rectangle 344"/>
            <p:cNvSpPr>
              <a:spLocks noChangeArrowheads="1"/>
            </p:cNvSpPr>
            <p:nvPr/>
          </p:nvSpPr>
          <p:spPr bwMode="auto">
            <a:xfrm>
              <a:off x="4227513"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123" name="Rectangle 345"/>
            <p:cNvSpPr>
              <a:spLocks noChangeArrowheads="1"/>
            </p:cNvSpPr>
            <p:nvPr/>
          </p:nvSpPr>
          <p:spPr bwMode="auto">
            <a:xfrm>
              <a:off x="4227513"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124" name="Rectangle 346"/>
            <p:cNvSpPr>
              <a:spLocks noChangeArrowheads="1"/>
            </p:cNvSpPr>
            <p:nvPr/>
          </p:nvSpPr>
          <p:spPr bwMode="auto">
            <a:xfrm>
              <a:off x="4227513"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125" name="Group 349"/>
            <p:cNvGrpSpPr>
              <a:grpSpLocks/>
            </p:cNvGrpSpPr>
            <p:nvPr/>
          </p:nvGrpSpPr>
          <p:grpSpPr bwMode="auto">
            <a:xfrm>
              <a:off x="4341813" y="4782096"/>
              <a:ext cx="133350" cy="447675"/>
              <a:chOff x="3043" y="2866"/>
              <a:chExt cx="84" cy="282"/>
            </a:xfrm>
          </p:grpSpPr>
          <p:sp>
            <p:nvSpPr>
              <p:cNvPr id="126" name="Rectangle 347"/>
              <p:cNvSpPr>
                <a:spLocks noChangeArrowheads="1"/>
              </p:cNvSpPr>
              <p:nvPr/>
            </p:nvSpPr>
            <p:spPr bwMode="auto">
              <a:xfrm>
                <a:off x="3043"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27" name="Rectangle 348"/>
              <p:cNvSpPr>
                <a:spLocks noChangeArrowheads="1"/>
              </p:cNvSpPr>
              <p:nvPr/>
            </p:nvSpPr>
            <p:spPr bwMode="auto">
              <a:xfrm>
                <a:off x="3043"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128" name="Rectangle 350"/>
            <p:cNvSpPr>
              <a:spLocks noChangeArrowheads="1"/>
            </p:cNvSpPr>
            <p:nvPr/>
          </p:nvSpPr>
          <p:spPr bwMode="auto">
            <a:xfrm>
              <a:off x="4367213"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129" name="Rectangle 351"/>
            <p:cNvSpPr>
              <a:spLocks noChangeArrowheads="1"/>
            </p:cNvSpPr>
            <p:nvPr/>
          </p:nvSpPr>
          <p:spPr bwMode="auto">
            <a:xfrm>
              <a:off x="4367213"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130" name="Rectangle 352"/>
            <p:cNvSpPr>
              <a:spLocks noChangeArrowheads="1"/>
            </p:cNvSpPr>
            <p:nvPr/>
          </p:nvSpPr>
          <p:spPr bwMode="auto">
            <a:xfrm>
              <a:off x="4367213"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131" name="Group 355"/>
            <p:cNvGrpSpPr>
              <a:grpSpLocks/>
            </p:cNvGrpSpPr>
            <p:nvPr/>
          </p:nvGrpSpPr>
          <p:grpSpPr bwMode="auto">
            <a:xfrm>
              <a:off x="4479925" y="4782096"/>
              <a:ext cx="133350" cy="447675"/>
              <a:chOff x="3130" y="2866"/>
              <a:chExt cx="84" cy="282"/>
            </a:xfrm>
          </p:grpSpPr>
          <p:sp>
            <p:nvSpPr>
              <p:cNvPr id="132" name="Rectangle 353"/>
              <p:cNvSpPr>
                <a:spLocks noChangeArrowheads="1"/>
              </p:cNvSpPr>
              <p:nvPr/>
            </p:nvSpPr>
            <p:spPr bwMode="auto">
              <a:xfrm>
                <a:off x="3130"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33" name="Rectangle 354"/>
              <p:cNvSpPr>
                <a:spLocks noChangeArrowheads="1"/>
              </p:cNvSpPr>
              <p:nvPr/>
            </p:nvSpPr>
            <p:spPr bwMode="auto">
              <a:xfrm>
                <a:off x="3130"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134" name="Rectangle 356"/>
            <p:cNvSpPr>
              <a:spLocks noChangeArrowheads="1"/>
            </p:cNvSpPr>
            <p:nvPr/>
          </p:nvSpPr>
          <p:spPr bwMode="auto">
            <a:xfrm>
              <a:off x="4506913"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135" name="Rectangle 357"/>
            <p:cNvSpPr>
              <a:spLocks noChangeArrowheads="1"/>
            </p:cNvSpPr>
            <p:nvPr/>
          </p:nvSpPr>
          <p:spPr bwMode="auto">
            <a:xfrm>
              <a:off x="4506913"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136" name="Rectangle 358"/>
            <p:cNvSpPr>
              <a:spLocks noChangeArrowheads="1"/>
            </p:cNvSpPr>
            <p:nvPr/>
          </p:nvSpPr>
          <p:spPr bwMode="auto">
            <a:xfrm>
              <a:off x="4506913"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137" name="Group 361"/>
            <p:cNvGrpSpPr>
              <a:grpSpLocks/>
            </p:cNvGrpSpPr>
            <p:nvPr/>
          </p:nvGrpSpPr>
          <p:grpSpPr bwMode="auto">
            <a:xfrm>
              <a:off x="4716463" y="4782096"/>
              <a:ext cx="133350" cy="447675"/>
              <a:chOff x="3279" y="2866"/>
              <a:chExt cx="84" cy="282"/>
            </a:xfrm>
          </p:grpSpPr>
          <p:sp>
            <p:nvSpPr>
              <p:cNvPr id="138" name="Rectangle 359"/>
              <p:cNvSpPr>
                <a:spLocks noChangeArrowheads="1"/>
              </p:cNvSpPr>
              <p:nvPr/>
            </p:nvSpPr>
            <p:spPr bwMode="auto">
              <a:xfrm>
                <a:off x="3279"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39" name="Rectangle 360"/>
              <p:cNvSpPr>
                <a:spLocks noChangeArrowheads="1"/>
              </p:cNvSpPr>
              <p:nvPr/>
            </p:nvSpPr>
            <p:spPr bwMode="auto">
              <a:xfrm>
                <a:off x="3279"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140" name="Rectangle 362"/>
            <p:cNvSpPr>
              <a:spLocks noChangeArrowheads="1"/>
            </p:cNvSpPr>
            <p:nvPr/>
          </p:nvSpPr>
          <p:spPr bwMode="auto">
            <a:xfrm>
              <a:off x="4741863"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141" name="Rectangle 363"/>
            <p:cNvSpPr>
              <a:spLocks noChangeArrowheads="1"/>
            </p:cNvSpPr>
            <p:nvPr/>
          </p:nvSpPr>
          <p:spPr bwMode="auto">
            <a:xfrm>
              <a:off x="4741863"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142" name="Rectangle 364"/>
            <p:cNvSpPr>
              <a:spLocks noChangeArrowheads="1"/>
            </p:cNvSpPr>
            <p:nvPr/>
          </p:nvSpPr>
          <p:spPr bwMode="auto">
            <a:xfrm>
              <a:off x="4741863"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143" name="Group 367"/>
            <p:cNvGrpSpPr>
              <a:grpSpLocks/>
            </p:cNvGrpSpPr>
            <p:nvPr/>
          </p:nvGrpSpPr>
          <p:grpSpPr bwMode="auto">
            <a:xfrm>
              <a:off x="4862513" y="4782096"/>
              <a:ext cx="133350" cy="447675"/>
              <a:chOff x="3371" y="2866"/>
              <a:chExt cx="84" cy="282"/>
            </a:xfrm>
          </p:grpSpPr>
          <p:sp>
            <p:nvSpPr>
              <p:cNvPr id="144" name="Rectangle 365"/>
              <p:cNvSpPr>
                <a:spLocks noChangeArrowheads="1"/>
              </p:cNvSpPr>
              <p:nvPr/>
            </p:nvSpPr>
            <p:spPr bwMode="auto">
              <a:xfrm>
                <a:off x="3371"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45" name="Rectangle 366"/>
              <p:cNvSpPr>
                <a:spLocks noChangeArrowheads="1"/>
              </p:cNvSpPr>
              <p:nvPr/>
            </p:nvSpPr>
            <p:spPr bwMode="auto">
              <a:xfrm>
                <a:off x="3371"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146" name="Rectangle 368"/>
            <p:cNvSpPr>
              <a:spLocks noChangeArrowheads="1"/>
            </p:cNvSpPr>
            <p:nvPr/>
          </p:nvSpPr>
          <p:spPr bwMode="auto">
            <a:xfrm>
              <a:off x="4886325"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147" name="Rectangle 369"/>
            <p:cNvSpPr>
              <a:spLocks noChangeArrowheads="1"/>
            </p:cNvSpPr>
            <p:nvPr/>
          </p:nvSpPr>
          <p:spPr bwMode="auto">
            <a:xfrm>
              <a:off x="4886325"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148" name="Rectangle 370"/>
            <p:cNvSpPr>
              <a:spLocks noChangeArrowheads="1"/>
            </p:cNvSpPr>
            <p:nvPr/>
          </p:nvSpPr>
          <p:spPr bwMode="auto">
            <a:xfrm>
              <a:off x="4886325"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149" name="Group 373"/>
            <p:cNvGrpSpPr>
              <a:grpSpLocks/>
            </p:cNvGrpSpPr>
            <p:nvPr/>
          </p:nvGrpSpPr>
          <p:grpSpPr bwMode="auto">
            <a:xfrm>
              <a:off x="5000625" y="4782096"/>
              <a:ext cx="133350" cy="447675"/>
              <a:chOff x="3458" y="2866"/>
              <a:chExt cx="84" cy="282"/>
            </a:xfrm>
          </p:grpSpPr>
          <p:sp>
            <p:nvSpPr>
              <p:cNvPr id="150" name="Rectangle 371"/>
              <p:cNvSpPr>
                <a:spLocks noChangeArrowheads="1"/>
              </p:cNvSpPr>
              <p:nvPr/>
            </p:nvSpPr>
            <p:spPr bwMode="auto">
              <a:xfrm>
                <a:off x="3458"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51" name="Rectangle 372"/>
              <p:cNvSpPr>
                <a:spLocks noChangeArrowheads="1"/>
              </p:cNvSpPr>
              <p:nvPr/>
            </p:nvSpPr>
            <p:spPr bwMode="auto">
              <a:xfrm>
                <a:off x="3458"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152" name="Rectangle 374"/>
            <p:cNvSpPr>
              <a:spLocks noChangeArrowheads="1"/>
            </p:cNvSpPr>
            <p:nvPr/>
          </p:nvSpPr>
          <p:spPr bwMode="auto">
            <a:xfrm>
              <a:off x="5026025"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153" name="Rectangle 375"/>
            <p:cNvSpPr>
              <a:spLocks noChangeArrowheads="1"/>
            </p:cNvSpPr>
            <p:nvPr/>
          </p:nvSpPr>
          <p:spPr bwMode="auto">
            <a:xfrm>
              <a:off x="5026025"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154" name="Rectangle 376"/>
            <p:cNvSpPr>
              <a:spLocks noChangeArrowheads="1"/>
            </p:cNvSpPr>
            <p:nvPr/>
          </p:nvSpPr>
          <p:spPr bwMode="auto">
            <a:xfrm>
              <a:off x="5026025"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155" name="Group 379"/>
            <p:cNvGrpSpPr>
              <a:grpSpLocks/>
            </p:cNvGrpSpPr>
            <p:nvPr/>
          </p:nvGrpSpPr>
          <p:grpSpPr bwMode="auto">
            <a:xfrm>
              <a:off x="5137150" y="4782096"/>
              <a:ext cx="133350" cy="447675"/>
              <a:chOff x="3544" y="2866"/>
              <a:chExt cx="84" cy="282"/>
            </a:xfrm>
          </p:grpSpPr>
          <p:sp>
            <p:nvSpPr>
              <p:cNvPr id="156" name="Rectangle 377"/>
              <p:cNvSpPr>
                <a:spLocks noChangeArrowheads="1"/>
              </p:cNvSpPr>
              <p:nvPr/>
            </p:nvSpPr>
            <p:spPr bwMode="auto">
              <a:xfrm>
                <a:off x="3544"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57" name="Rectangle 378"/>
              <p:cNvSpPr>
                <a:spLocks noChangeArrowheads="1"/>
              </p:cNvSpPr>
              <p:nvPr/>
            </p:nvSpPr>
            <p:spPr bwMode="auto">
              <a:xfrm>
                <a:off x="3544"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158" name="Rectangle 380"/>
            <p:cNvSpPr>
              <a:spLocks noChangeArrowheads="1"/>
            </p:cNvSpPr>
            <p:nvPr/>
          </p:nvSpPr>
          <p:spPr bwMode="auto">
            <a:xfrm>
              <a:off x="5162550"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159" name="Rectangle 381"/>
            <p:cNvSpPr>
              <a:spLocks noChangeArrowheads="1"/>
            </p:cNvSpPr>
            <p:nvPr/>
          </p:nvSpPr>
          <p:spPr bwMode="auto">
            <a:xfrm>
              <a:off x="5162550"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160" name="Rectangle 382"/>
            <p:cNvSpPr>
              <a:spLocks noChangeArrowheads="1"/>
            </p:cNvSpPr>
            <p:nvPr/>
          </p:nvSpPr>
          <p:spPr bwMode="auto">
            <a:xfrm>
              <a:off x="5162550"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161" name="Group 385"/>
            <p:cNvGrpSpPr>
              <a:grpSpLocks/>
            </p:cNvGrpSpPr>
            <p:nvPr/>
          </p:nvGrpSpPr>
          <p:grpSpPr bwMode="auto">
            <a:xfrm>
              <a:off x="5373688" y="4782096"/>
              <a:ext cx="133350" cy="447675"/>
              <a:chOff x="3693" y="2866"/>
              <a:chExt cx="84" cy="282"/>
            </a:xfrm>
          </p:grpSpPr>
          <p:sp>
            <p:nvSpPr>
              <p:cNvPr id="162" name="Rectangle 383"/>
              <p:cNvSpPr>
                <a:spLocks noChangeArrowheads="1"/>
              </p:cNvSpPr>
              <p:nvPr/>
            </p:nvSpPr>
            <p:spPr bwMode="auto">
              <a:xfrm>
                <a:off x="3693"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63" name="Rectangle 384"/>
              <p:cNvSpPr>
                <a:spLocks noChangeArrowheads="1"/>
              </p:cNvSpPr>
              <p:nvPr/>
            </p:nvSpPr>
            <p:spPr bwMode="auto">
              <a:xfrm>
                <a:off x="3693"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164" name="Rectangle 386"/>
            <p:cNvSpPr>
              <a:spLocks noChangeArrowheads="1"/>
            </p:cNvSpPr>
            <p:nvPr/>
          </p:nvSpPr>
          <p:spPr bwMode="auto">
            <a:xfrm>
              <a:off x="5397500"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165" name="Rectangle 387"/>
            <p:cNvSpPr>
              <a:spLocks noChangeArrowheads="1"/>
            </p:cNvSpPr>
            <p:nvPr/>
          </p:nvSpPr>
          <p:spPr bwMode="auto">
            <a:xfrm>
              <a:off x="5397500"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166" name="Rectangle 388"/>
            <p:cNvSpPr>
              <a:spLocks noChangeArrowheads="1"/>
            </p:cNvSpPr>
            <p:nvPr/>
          </p:nvSpPr>
          <p:spPr bwMode="auto">
            <a:xfrm>
              <a:off x="5397500"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167" name="Group 391"/>
            <p:cNvGrpSpPr>
              <a:grpSpLocks/>
            </p:cNvGrpSpPr>
            <p:nvPr/>
          </p:nvGrpSpPr>
          <p:grpSpPr bwMode="auto">
            <a:xfrm>
              <a:off x="5519738" y="4782096"/>
              <a:ext cx="133350" cy="447675"/>
              <a:chOff x="3785" y="2866"/>
              <a:chExt cx="84" cy="282"/>
            </a:xfrm>
          </p:grpSpPr>
          <p:sp>
            <p:nvSpPr>
              <p:cNvPr id="168" name="Rectangle 389"/>
              <p:cNvSpPr>
                <a:spLocks noChangeArrowheads="1"/>
              </p:cNvSpPr>
              <p:nvPr/>
            </p:nvSpPr>
            <p:spPr bwMode="auto">
              <a:xfrm>
                <a:off x="3785"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69" name="Rectangle 390"/>
              <p:cNvSpPr>
                <a:spLocks noChangeArrowheads="1"/>
              </p:cNvSpPr>
              <p:nvPr/>
            </p:nvSpPr>
            <p:spPr bwMode="auto">
              <a:xfrm>
                <a:off x="3785"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170" name="Rectangle 392"/>
            <p:cNvSpPr>
              <a:spLocks noChangeArrowheads="1"/>
            </p:cNvSpPr>
            <p:nvPr/>
          </p:nvSpPr>
          <p:spPr bwMode="auto">
            <a:xfrm>
              <a:off x="5546725"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171" name="Rectangle 393"/>
            <p:cNvSpPr>
              <a:spLocks noChangeArrowheads="1"/>
            </p:cNvSpPr>
            <p:nvPr/>
          </p:nvSpPr>
          <p:spPr bwMode="auto">
            <a:xfrm>
              <a:off x="5546725"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172" name="Rectangle 394"/>
            <p:cNvSpPr>
              <a:spLocks noChangeArrowheads="1"/>
            </p:cNvSpPr>
            <p:nvPr/>
          </p:nvSpPr>
          <p:spPr bwMode="auto">
            <a:xfrm>
              <a:off x="5546725"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173" name="Group 397"/>
            <p:cNvGrpSpPr>
              <a:grpSpLocks/>
            </p:cNvGrpSpPr>
            <p:nvPr/>
          </p:nvGrpSpPr>
          <p:grpSpPr bwMode="auto">
            <a:xfrm>
              <a:off x="5657850" y="4782096"/>
              <a:ext cx="133350" cy="447675"/>
              <a:chOff x="3872" y="2866"/>
              <a:chExt cx="84" cy="282"/>
            </a:xfrm>
          </p:grpSpPr>
          <p:sp>
            <p:nvSpPr>
              <p:cNvPr id="174" name="Rectangle 395"/>
              <p:cNvSpPr>
                <a:spLocks noChangeArrowheads="1"/>
              </p:cNvSpPr>
              <p:nvPr/>
            </p:nvSpPr>
            <p:spPr bwMode="auto">
              <a:xfrm>
                <a:off x="3872"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75" name="Rectangle 396"/>
              <p:cNvSpPr>
                <a:spLocks noChangeArrowheads="1"/>
              </p:cNvSpPr>
              <p:nvPr/>
            </p:nvSpPr>
            <p:spPr bwMode="auto">
              <a:xfrm>
                <a:off x="3872"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176" name="Rectangle 398"/>
            <p:cNvSpPr>
              <a:spLocks noChangeArrowheads="1"/>
            </p:cNvSpPr>
            <p:nvPr/>
          </p:nvSpPr>
          <p:spPr bwMode="auto">
            <a:xfrm>
              <a:off x="5681663"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177" name="Rectangle 399"/>
            <p:cNvSpPr>
              <a:spLocks noChangeArrowheads="1"/>
            </p:cNvSpPr>
            <p:nvPr/>
          </p:nvSpPr>
          <p:spPr bwMode="auto">
            <a:xfrm>
              <a:off x="5681663"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178" name="Rectangle 400"/>
            <p:cNvSpPr>
              <a:spLocks noChangeArrowheads="1"/>
            </p:cNvSpPr>
            <p:nvPr/>
          </p:nvSpPr>
          <p:spPr bwMode="auto">
            <a:xfrm>
              <a:off x="5681663"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179" name="Group 403"/>
            <p:cNvGrpSpPr>
              <a:grpSpLocks/>
            </p:cNvGrpSpPr>
            <p:nvPr/>
          </p:nvGrpSpPr>
          <p:grpSpPr bwMode="auto">
            <a:xfrm>
              <a:off x="5795963" y="4782096"/>
              <a:ext cx="133350" cy="447675"/>
              <a:chOff x="3959" y="2866"/>
              <a:chExt cx="84" cy="282"/>
            </a:xfrm>
          </p:grpSpPr>
          <p:sp>
            <p:nvSpPr>
              <p:cNvPr id="180" name="Rectangle 401"/>
              <p:cNvSpPr>
                <a:spLocks noChangeArrowheads="1"/>
              </p:cNvSpPr>
              <p:nvPr/>
            </p:nvSpPr>
            <p:spPr bwMode="auto">
              <a:xfrm>
                <a:off x="3959"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81" name="Rectangle 402"/>
              <p:cNvSpPr>
                <a:spLocks noChangeArrowheads="1"/>
              </p:cNvSpPr>
              <p:nvPr/>
            </p:nvSpPr>
            <p:spPr bwMode="auto">
              <a:xfrm>
                <a:off x="3959"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182" name="Rectangle 404"/>
            <p:cNvSpPr>
              <a:spLocks noChangeArrowheads="1"/>
            </p:cNvSpPr>
            <p:nvPr/>
          </p:nvSpPr>
          <p:spPr bwMode="auto">
            <a:xfrm>
              <a:off x="5821363"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183" name="Rectangle 405"/>
            <p:cNvSpPr>
              <a:spLocks noChangeArrowheads="1"/>
            </p:cNvSpPr>
            <p:nvPr/>
          </p:nvSpPr>
          <p:spPr bwMode="auto">
            <a:xfrm>
              <a:off x="5821363"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184" name="Rectangle 406"/>
            <p:cNvSpPr>
              <a:spLocks noChangeArrowheads="1"/>
            </p:cNvSpPr>
            <p:nvPr/>
          </p:nvSpPr>
          <p:spPr bwMode="auto">
            <a:xfrm>
              <a:off x="5821363"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185" name="Group 409"/>
            <p:cNvGrpSpPr>
              <a:grpSpLocks/>
            </p:cNvGrpSpPr>
            <p:nvPr/>
          </p:nvGrpSpPr>
          <p:grpSpPr bwMode="auto">
            <a:xfrm>
              <a:off x="6043613" y="4782096"/>
              <a:ext cx="122238" cy="447675"/>
              <a:chOff x="4115" y="2866"/>
              <a:chExt cx="77" cy="282"/>
            </a:xfrm>
          </p:grpSpPr>
          <p:sp>
            <p:nvSpPr>
              <p:cNvPr id="186" name="Rectangle 407"/>
              <p:cNvSpPr>
                <a:spLocks noChangeArrowheads="1"/>
              </p:cNvSpPr>
              <p:nvPr/>
            </p:nvSpPr>
            <p:spPr bwMode="auto">
              <a:xfrm>
                <a:off x="4115" y="2866"/>
                <a:ext cx="77"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87" name="Rectangle 408"/>
              <p:cNvSpPr>
                <a:spLocks noChangeArrowheads="1"/>
              </p:cNvSpPr>
              <p:nvPr/>
            </p:nvSpPr>
            <p:spPr bwMode="auto">
              <a:xfrm>
                <a:off x="4115" y="2866"/>
                <a:ext cx="77"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188" name="Rectangle 410"/>
            <p:cNvSpPr>
              <a:spLocks noChangeArrowheads="1"/>
            </p:cNvSpPr>
            <p:nvPr/>
          </p:nvSpPr>
          <p:spPr bwMode="auto">
            <a:xfrm>
              <a:off x="6065838"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189" name="Rectangle 411"/>
            <p:cNvSpPr>
              <a:spLocks noChangeArrowheads="1"/>
            </p:cNvSpPr>
            <p:nvPr/>
          </p:nvSpPr>
          <p:spPr bwMode="auto">
            <a:xfrm>
              <a:off x="6065838"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190" name="Rectangle 412"/>
            <p:cNvSpPr>
              <a:spLocks noChangeArrowheads="1"/>
            </p:cNvSpPr>
            <p:nvPr/>
          </p:nvSpPr>
          <p:spPr bwMode="auto">
            <a:xfrm>
              <a:off x="6065838"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191" name="Group 415"/>
            <p:cNvGrpSpPr>
              <a:grpSpLocks/>
            </p:cNvGrpSpPr>
            <p:nvPr/>
          </p:nvGrpSpPr>
          <p:grpSpPr bwMode="auto">
            <a:xfrm>
              <a:off x="6167438" y="4782096"/>
              <a:ext cx="133350" cy="447675"/>
              <a:chOff x="4193" y="2866"/>
              <a:chExt cx="84" cy="282"/>
            </a:xfrm>
          </p:grpSpPr>
          <p:sp>
            <p:nvSpPr>
              <p:cNvPr id="192" name="Rectangle 413"/>
              <p:cNvSpPr>
                <a:spLocks noChangeArrowheads="1"/>
              </p:cNvSpPr>
              <p:nvPr/>
            </p:nvSpPr>
            <p:spPr bwMode="auto">
              <a:xfrm>
                <a:off x="4193"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93" name="Rectangle 414"/>
              <p:cNvSpPr>
                <a:spLocks noChangeArrowheads="1"/>
              </p:cNvSpPr>
              <p:nvPr/>
            </p:nvSpPr>
            <p:spPr bwMode="auto">
              <a:xfrm>
                <a:off x="4193"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194" name="Rectangle 416"/>
            <p:cNvSpPr>
              <a:spLocks noChangeArrowheads="1"/>
            </p:cNvSpPr>
            <p:nvPr/>
          </p:nvSpPr>
          <p:spPr bwMode="auto">
            <a:xfrm>
              <a:off x="6192838"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195" name="Rectangle 417"/>
            <p:cNvSpPr>
              <a:spLocks noChangeArrowheads="1"/>
            </p:cNvSpPr>
            <p:nvPr/>
          </p:nvSpPr>
          <p:spPr bwMode="auto">
            <a:xfrm>
              <a:off x="6192838"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196" name="Rectangle 418"/>
            <p:cNvSpPr>
              <a:spLocks noChangeArrowheads="1"/>
            </p:cNvSpPr>
            <p:nvPr/>
          </p:nvSpPr>
          <p:spPr bwMode="auto">
            <a:xfrm>
              <a:off x="6192838"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197" name="Group 421"/>
            <p:cNvGrpSpPr>
              <a:grpSpLocks/>
            </p:cNvGrpSpPr>
            <p:nvPr/>
          </p:nvGrpSpPr>
          <p:grpSpPr bwMode="auto">
            <a:xfrm>
              <a:off x="6305550" y="4782096"/>
              <a:ext cx="133350" cy="447675"/>
              <a:chOff x="4280" y="2866"/>
              <a:chExt cx="84" cy="282"/>
            </a:xfrm>
          </p:grpSpPr>
          <p:sp>
            <p:nvSpPr>
              <p:cNvPr id="198" name="Rectangle 419"/>
              <p:cNvSpPr>
                <a:spLocks noChangeArrowheads="1"/>
              </p:cNvSpPr>
              <p:nvPr/>
            </p:nvSpPr>
            <p:spPr bwMode="auto">
              <a:xfrm>
                <a:off x="4280"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199" name="Rectangle 420"/>
              <p:cNvSpPr>
                <a:spLocks noChangeArrowheads="1"/>
              </p:cNvSpPr>
              <p:nvPr/>
            </p:nvSpPr>
            <p:spPr bwMode="auto">
              <a:xfrm>
                <a:off x="4280"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200" name="Rectangle 422"/>
            <p:cNvSpPr>
              <a:spLocks noChangeArrowheads="1"/>
            </p:cNvSpPr>
            <p:nvPr/>
          </p:nvSpPr>
          <p:spPr bwMode="auto">
            <a:xfrm>
              <a:off x="6332538"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201" name="Rectangle 423"/>
            <p:cNvSpPr>
              <a:spLocks noChangeArrowheads="1"/>
            </p:cNvSpPr>
            <p:nvPr/>
          </p:nvSpPr>
          <p:spPr bwMode="auto">
            <a:xfrm>
              <a:off x="6332538"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202" name="Rectangle 424"/>
            <p:cNvSpPr>
              <a:spLocks noChangeArrowheads="1"/>
            </p:cNvSpPr>
            <p:nvPr/>
          </p:nvSpPr>
          <p:spPr bwMode="auto">
            <a:xfrm>
              <a:off x="6332538"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203" name="Group 427"/>
            <p:cNvGrpSpPr>
              <a:grpSpLocks/>
            </p:cNvGrpSpPr>
            <p:nvPr/>
          </p:nvGrpSpPr>
          <p:grpSpPr bwMode="auto">
            <a:xfrm>
              <a:off x="6443663" y="4782096"/>
              <a:ext cx="133350" cy="447675"/>
              <a:chOff x="4367" y="2866"/>
              <a:chExt cx="84" cy="282"/>
            </a:xfrm>
          </p:grpSpPr>
          <p:sp>
            <p:nvSpPr>
              <p:cNvPr id="204" name="Rectangle 425"/>
              <p:cNvSpPr>
                <a:spLocks noChangeArrowheads="1"/>
              </p:cNvSpPr>
              <p:nvPr/>
            </p:nvSpPr>
            <p:spPr bwMode="auto">
              <a:xfrm>
                <a:off x="4367" y="2866"/>
                <a:ext cx="84" cy="282"/>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05" name="Rectangle 426"/>
              <p:cNvSpPr>
                <a:spLocks noChangeArrowheads="1"/>
              </p:cNvSpPr>
              <p:nvPr/>
            </p:nvSpPr>
            <p:spPr bwMode="auto">
              <a:xfrm>
                <a:off x="4367" y="2866"/>
                <a:ext cx="84" cy="282"/>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206" name="Rectangle 428"/>
            <p:cNvSpPr>
              <a:spLocks noChangeArrowheads="1"/>
            </p:cNvSpPr>
            <p:nvPr/>
          </p:nvSpPr>
          <p:spPr bwMode="auto">
            <a:xfrm>
              <a:off x="6467475" y="4826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207" name="Rectangle 429"/>
            <p:cNvSpPr>
              <a:spLocks noChangeArrowheads="1"/>
            </p:cNvSpPr>
            <p:nvPr/>
          </p:nvSpPr>
          <p:spPr bwMode="auto">
            <a:xfrm>
              <a:off x="6467475" y="4951959"/>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208" name="Rectangle 430"/>
            <p:cNvSpPr>
              <a:spLocks noChangeArrowheads="1"/>
            </p:cNvSpPr>
            <p:nvPr/>
          </p:nvSpPr>
          <p:spPr bwMode="auto">
            <a:xfrm>
              <a:off x="6467475" y="50805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sp>
          <p:nvSpPr>
            <p:cNvPr id="209" name="Freeform 431"/>
            <p:cNvSpPr>
              <a:spLocks noEditPoints="1"/>
            </p:cNvSpPr>
            <p:nvPr/>
          </p:nvSpPr>
          <p:spPr bwMode="auto">
            <a:xfrm>
              <a:off x="2994025" y="2697709"/>
              <a:ext cx="4075113" cy="63500"/>
            </a:xfrm>
            <a:custGeom>
              <a:avLst/>
              <a:gdLst>
                <a:gd name="T0" fmla="*/ 0 w 2567"/>
                <a:gd name="T1" fmla="*/ 14 h 40"/>
                <a:gd name="T2" fmla="*/ 2529 w 2567"/>
                <a:gd name="T3" fmla="*/ 14 h 40"/>
                <a:gd name="T4" fmla="*/ 2529 w 2567"/>
                <a:gd name="T5" fmla="*/ 27 h 40"/>
                <a:gd name="T6" fmla="*/ 0 w 2567"/>
                <a:gd name="T7" fmla="*/ 27 h 40"/>
                <a:gd name="T8" fmla="*/ 0 w 2567"/>
                <a:gd name="T9" fmla="*/ 14 h 40"/>
                <a:gd name="T10" fmla="*/ 2521 w 2567"/>
                <a:gd name="T11" fmla="*/ 0 h 40"/>
                <a:gd name="T12" fmla="*/ 2567 w 2567"/>
                <a:gd name="T13" fmla="*/ 20 h 40"/>
                <a:gd name="T14" fmla="*/ 2521 w 2567"/>
                <a:gd name="T15" fmla="*/ 40 h 40"/>
                <a:gd name="T16" fmla="*/ 2521 w 2567"/>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7" h="40">
                  <a:moveTo>
                    <a:pt x="0" y="14"/>
                  </a:moveTo>
                  <a:lnTo>
                    <a:pt x="2529" y="14"/>
                  </a:lnTo>
                  <a:lnTo>
                    <a:pt x="2529" y="27"/>
                  </a:lnTo>
                  <a:lnTo>
                    <a:pt x="0" y="27"/>
                  </a:lnTo>
                  <a:lnTo>
                    <a:pt x="0" y="14"/>
                  </a:lnTo>
                  <a:close/>
                  <a:moveTo>
                    <a:pt x="2521" y="0"/>
                  </a:moveTo>
                  <a:lnTo>
                    <a:pt x="2567" y="20"/>
                  </a:lnTo>
                  <a:lnTo>
                    <a:pt x="2521" y="40"/>
                  </a:lnTo>
                  <a:lnTo>
                    <a:pt x="2521" y="0"/>
                  </a:lnTo>
                  <a:close/>
                </a:path>
              </a:pathLst>
            </a:custGeom>
            <a:solidFill>
              <a:srgbClr val="00CC99"/>
            </a:solidFill>
            <a:ln w="3175" cap="flat">
              <a:solidFill>
                <a:srgbClr val="00CC99"/>
              </a:solidFill>
              <a:prstDash val="solid"/>
              <a:bevel/>
              <a:headEnd/>
              <a:tailEnd/>
            </a:ln>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210" name="Line 432"/>
            <p:cNvSpPr>
              <a:spLocks noChangeShapeType="1"/>
            </p:cNvSpPr>
            <p:nvPr/>
          </p:nvSpPr>
          <p:spPr bwMode="auto">
            <a:xfrm>
              <a:off x="2890838" y="2780259"/>
              <a:ext cx="3546475" cy="0"/>
            </a:xfrm>
            <a:prstGeom prst="line">
              <a:avLst/>
            </a:prstGeom>
            <a:noFill/>
            <a:ln w="17463" cap="flat">
              <a:solidFill>
                <a:srgbClr val="3366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11" name="Line 433"/>
            <p:cNvSpPr>
              <a:spLocks noChangeShapeType="1"/>
            </p:cNvSpPr>
            <p:nvPr/>
          </p:nvSpPr>
          <p:spPr bwMode="auto">
            <a:xfrm>
              <a:off x="2879725" y="2843759"/>
              <a:ext cx="3546475" cy="0"/>
            </a:xfrm>
            <a:prstGeom prst="line">
              <a:avLst/>
            </a:prstGeom>
            <a:noFill/>
            <a:ln w="17463" cap="flat">
              <a:solidFill>
                <a:srgbClr val="3366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12" name="Freeform 434"/>
            <p:cNvSpPr>
              <a:spLocks noEditPoints="1"/>
            </p:cNvSpPr>
            <p:nvPr/>
          </p:nvSpPr>
          <p:spPr bwMode="auto">
            <a:xfrm>
              <a:off x="3119438" y="2511971"/>
              <a:ext cx="73025" cy="165100"/>
            </a:xfrm>
            <a:custGeom>
              <a:avLst/>
              <a:gdLst>
                <a:gd name="T0" fmla="*/ 31 w 46"/>
                <a:gd name="T1" fmla="*/ 0 h 104"/>
                <a:gd name="T2" fmla="*/ 30 w 46"/>
                <a:gd name="T3" fmla="*/ 71 h 104"/>
                <a:gd name="T4" fmla="*/ 15 w 46"/>
                <a:gd name="T5" fmla="*/ 71 h 104"/>
                <a:gd name="T6" fmla="*/ 16 w 46"/>
                <a:gd name="T7" fmla="*/ 0 h 104"/>
                <a:gd name="T8" fmla="*/ 31 w 46"/>
                <a:gd name="T9" fmla="*/ 0 h 104"/>
                <a:gd name="T10" fmla="*/ 46 w 46"/>
                <a:gd name="T11" fmla="*/ 64 h 104"/>
                <a:gd name="T12" fmla="*/ 22 w 46"/>
                <a:gd name="T13" fmla="*/ 104 h 104"/>
                <a:gd name="T14" fmla="*/ 0 w 46"/>
                <a:gd name="T15" fmla="*/ 64 h 104"/>
                <a:gd name="T16" fmla="*/ 46 w 46"/>
                <a:gd name="T17" fmla="*/ 6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104">
                  <a:moveTo>
                    <a:pt x="31" y="0"/>
                  </a:moveTo>
                  <a:lnTo>
                    <a:pt x="30" y="71"/>
                  </a:lnTo>
                  <a:lnTo>
                    <a:pt x="15" y="71"/>
                  </a:lnTo>
                  <a:lnTo>
                    <a:pt x="16" y="0"/>
                  </a:lnTo>
                  <a:lnTo>
                    <a:pt x="31" y="0"/>
                  </a:lnTo>
                  <a:close/>
                  <a:moveTo>
                    <a:pt x="46" y="64"/>
                  </a:moveTo>
                  <a:lnTo>
                    <a:pt x="22" y="104"/>
                  </a:lnTo>
                  <a:lnTo>
                    <a:pt x="0" y="64"/>
                  </a:lnTo>
                  <a:lnTo>
                    <a:pt x="46" y="64"/>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213" name="Group 437"/>
            <p:cNvGrpSpPr>
              <a:grpSpLocks/>
            </p:cNvGrpSpPr>
            <p:nvPr/>
          </p:nvGrpSpPr>
          <p:grpSpPr bwMode="auto">
            <a:xfrm>
              <a:off x="2909888" y="2677071"/>
              <a:ext cx="488950" cy="211137"/>
              <a:chOff x="2141" y="1540"/>
              <a:chExt cx="308" cy="133"/>
            </a:xfrm>
          </p:grpSpPr>
          <p:sp>
            <p:nvSpPr>
              <p:cNvPr id="214" name="Rectangle 435"/>
              <p:cNvSpPr>
                <a:spLocks noChangeArrowheads="1"/>
              </p:cNvSpPr>
              <p:nvPr/>
            </p:nvSpPr>
            <p:spPr bwMode="auto">
              <a:xfrm>
                <a:off x="2141" y="1540"/>
                <a:ext cx="308" cy="13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15" name="Rectangle 436"/>
              <p:cNvSpPr>
                <a:spLocks noChangeArrowheads="1"/>
              </p:cNvSpPr>
              <p:nvPr/>
            </p:nvSpPr>
            <p:spPr bwMode="auto">
              <a:xfrm>
                <a:off x="2141" y="1540"/>
                <a:ext cx="308" cy="133"/>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216" name="Rectangle 438"/>
            <p:cNvSpPr>
              <a:spLocks noChangeArrowheads="1"/>
            </p:cNvSpPr>
            <p:nvPr/>
          </p:nvSpPr>
          <p:spPr bwMode="auto">
            <a:xfrm>
              <a:off x="2960688" y="2685009"/>
              <a:ext cx="383118"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a:ln>
                    <a:noFill/>
                  </a:ln>
                  <a:solidFill>
                    <a:srgbClr val="000000"/>
                  </a:solidFill>
                  <a:effectLst/>
                </a:rPr>
                <a:t>Readout </a:t>
              </a:r>
              <a:endParaRPr kumimoji="0" lang="en-US" altLang="en-US" sz="1800" b="1" i="0" u="none" strike="noStrike" cap="none" normalizeH="0" baseline="0">
                <a:ln>
                  <a:noFill/>
                </a:ln>
                <a:solidFill>
                  <a:schemeClr val="tx1"/>
                </a:solidFill>
                <a:effectLst/>
              </a:endParaRPr>
            </a:p>
          </p:txBody>
        </p:sp>
        <p:sp>
          <p:nvSpPr>
            <p:cNvPr id="217" name="Rectangle 439"/>
            <p:cNvSpPr>
              <a:spLocks noChangeArrowheads="1"/>
            </p:cNvSpPr>
            <p:nvPr/>
          </p:nvSpPr>
          <p:spPr bwMode="auto">
            <a:xfrm>
              <a:off x="3013075" y="2786609"/>
              <a:ext cx="25808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a:ln>
                    <a:noFill/>
                  </a:ln>
                  <a:solidFill>
                    <a:srgbClr val="000000"/>
                  </a:solidFill>
                  <a:effectLst/>
                </a:rPr>
                <a:t>Board</a:t>
              </a:r>
              <a:endParaRPr kumimoji="0" lang="en-US" altLang="en-US" sz="1800" b="1" i="0" u="none" strike="noStrike" cap="none" normalizeH="0" baseline="0">
                <a:ln>
                  <a:noFill/>
                </a:ln>
                <a:solidFill>
                  <a:schemeClr val="tx1"/>
                </a:solidFill>
                <a:effectLst/>
              </a:endParaRPr>
            </a:p>
          </p:txBody>
        </p:sp>
        <p:sp>
          <p:nvSpPr>
            <p:cNvPr id="218" name="Rectangle 440"/>
            <p:cNvSpPr>
              <a:spLocks noChangeArrowheads="1"/>
            </p:cNvSpPr>
            <p:nvPr/>
          </p:nvSpPr>
          <p:spPr bwMode="auto">
            <a:xfrm rot="16200000">
              <a:off x="5960201" y="3237136"/>
              <a:ext cx="264014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0" u="none" strike="noStrike" cap="none" normalizeH="0" baseline="0" dirty="0">
                  <a:ln>
                    <a:noFill/>
                  </a:ln>
                  <a:solidFill>
                    <a:srgbClr val="000000"/>
                  </a:solidFill>
                  <a:effectLst/>
                </a:rPr>
                <a:t>Experiment Control System </a:t>
              </a:r>
              <a:endParaRPr kumimoji="0" lang="en-US" altLang="en-US" sz="1800" b="0" i="0" u="none" strike="noStrike" cap="none" normalizeH="0" baseline="0" dirty="0">
                <a:ln>
                  <a:noFill/>
                </a:ln>
                <a:solidFill>
                  <a:schemeClr val="tx1"/>
                </a:solidFill>
                <a:effectLst/>
              </a:endParaRPr>
            </a:p>
          </p:txBody>
        </p:sp>
        <p:sp>
          <p:nvSpPr>
            <p:cNvPr id="219" name="Freeform 441"/>
            <p:cNvSpPr>
              <a:spLocks noEditPoints="1"/>
            </p:cNvSpPr>
            <p:nvPr/>
          </p:nvSpPr>
          <p:spPr bwMode="auto">
            <a:xfrm>
              <a:off x="2994025" y="2318296"/>
              <a:ext cx="4075113" cy="63500"/>
            </a:xfrm>
            <a:custGeom>
              <a:avLst/>
              <a:gdLst>
                <a:gd name="T0" fmla="*/ 0 w 2567"/>
                <a:gd name="T1" fmla="*/ 13 h 40"/>
                <a:gd name="T2" fmla="*/ 2529 w 2567"/>
                <a:gd name="T3" fmla="*/ 13 h 40"/>
                <a:gd name="T4" fmla="*/ 2529 w 2567"/>
                <a:gd name="T5" fmla="*/ 27 h 40"/>
                <a:gd name="T6" fmla="*/ 0 w 2567"/>
                <a:gd name="T7" fmla="*/ 27 h 40"/>
                <a:gd name="T8" fmla="*/ 0 w 2567"/>
                <a:gd name="T9" fmla="*/ 13 h 40"/>
                <a:gd name="T10" fmla="*/ 2521 w 2567"/>
                <a:gd name="T11" fmla="*/ 0 h 40"/>
                <a:gd name="T12" fmla="*/ 2567 w 2567"/>
                <a:gd name="T13" fmla="*/ 20 h 40"/>
                <a:gd name="T14" fmla="*/ 2521 w 2567"/>
                <a:gd name="T15" fmla="*/ 40 h 40"/>
                <a:gd name="T16" fmla="*/ 2521 w 2567"/>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7" h="40">
                  <a:moveTo>
                    <a:pt x="0" y="13"/>
                  </a:moveTo>
                  <a:lnTo>
                    <a:pt x="2529" y="13"/>
                  </a:lnTo>
                  <a:lnTo>
                    <a:pt x="2529" y="27"/>
                  </a:lnTo>
                  <a:lnTo>
                    <a:pt x="0" y="27"/>
                  </a:lnTo>
                  <a:lnTo>
                    <a:pt x="0" y="13"/>
                  </a:lnTo>
                  <a:close/>
                  <a:moveTo>
                    <a:pt x="2521" y="0"/>
                  </a:moveTo>
                  <a:lnTo>
                    <a:pt x="2567" y="20"/>
                  </a:lnTo>
                  <a:lnTo>
                    <a:pt x="2521" y="40"/>
                  </a:lnTo>
                  <a:lnTo>
                    <a:pt x="2521" y="0"/>
                  </a:lnTo>
                  <a:close/>
                </a:path>
              </a:pathLst>
            </a:custGeom>
            <a:solidFill>
              <a:srgbClr val="00CC99"/>
            </a:solidFill>
            <a:ln w="3175" cap="flat">
              <a:solidFill>
                <a:srgbClr val="00CC99"/>
              </a:solidFill>
              <a:prstDash val="solid"/>
              <a:bevel/>
              <a:headEnd/>
              <a:tailEnd/>
            </a:ln>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220" name="Line 442"/>
            <p:cNvSpPr>
              <a:spLocks noChangeShapeType="1"/>
            </p:cNvSpPr>
            <p:nvPr/>
          </p:nvSpPr>
          <p:spPr bwMode="auto">
            <a:xfrm>
              <a:off x="2873375" y="2411959"/>
              <a:ext cx="3544888" cy="0"/>
            </a:xfrm>
            <a:prstGeom prst="line">
              <a:avLst/>
            </a:prstGeom>
            <a:noFill/>
            <a:ln w="17463" cap="flat">
              <a:solidFill>
                <a:srgbClr val="3366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21" name="Freeform 443"/>
            <p:cNvSpPr>
              <a:spLocks noEditPoints="1"/>
            </p:cNvSpPr>
            <p:nvPr/>
          </p:nvSpPr>
          <p:spPr bwMode="auto">
            <a:xfrm>
              <a:off x="2994025" y="1748384"/>
              <a:ext cx="4075113" cy="63500"/>
            </a:xfrm>
            <a:custGeom>
              <a:avLst/>
              <a:gdLst>
                <a:gd name="T0" fmla="*/ 0 w 2567"/>
                <a:gd name="T1" fmla="*/ 14 h 40"/>
                <a:gd name="T2" fmla="*/ 2529 w 2567"/>
                <a:gd name="T3" fmla="*/ 14 h 40"/>
                <a:gd name="T4" fmla="*/ 2529 w 2567"/>
                <a:gd name="T5" fmla="*/ 27 h 40"/>
                <a:gd name="T6" fmla="*/ 0 w 2567"/>
                <a:gd name="T7" fmla="*/ 27 h 40"/>
                <a:gd name="T8" fmla="*/ 0 w 2567"/>
                <a:gd name="T9" fmla="*/ 14 h 40"/>
                <a:gd name="T10" fmla="*/ 2521 w 2567"/>
                <a:gd name="T11" fmla="*/ 0 h 40"/>
                <a:gd name="T12" fmla="*/ 2567 w 2567"/>
                <a:gd name="T13" fmla="*/ 20 h 40"/>
                <a:gd name="T14" fmla="*/ 2521 w 2567"/>
                <a:gd name="T15" fmla="*/ 40 h 40"/>
                <a:gd name="T16" fmla="*/ 2521 w 2567"/>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7" h="40">
                  <a:moveTo>
                    <a:pt x="0" y="14"/>
                  </a:moveTo>
                  <a:lnTo>
                    <a:pt x="2529" y="14"/>
                  </a:lnTo>
                  <a:lnTo>
                    <a:pt x="2529" y="27"/>
                  </a:lnTo>
                  <a:lnTo>
                    <a:pt x="0" y="27"/>
                  </a:lnTo>
                  <a:lnTo>
                    <a:pt x="0" y="14"/>
                  </a:lnTo>
                  <a:close/>
                  <a:moveTo>
                    <a:pt x="2521" y="0"/>
                  </a:moveTo>
                  <a:lnTo>
                    <a:pt x="2567" y="20"/>
                  </a:lnTo>
                  <a:lnTo>
                    <a:pt x="2521" y="40"/>
                  </a:lnTo>
                  <a:lnTo>
                    <a:pt x="2521" y="0"/>
                  </a:lnTo>
                  <a:close/>
                </a:path>
              </a:pathLst>
            </a:custGeom>
            <a:solidFill>
              <a:srgbClr val="00CC99"/>
            </a:solidFill>
            <a:ln w="3175" cap="flat">
              <a:solidFill>
                <a:srgbClr val="00CC99"/>
              </a:solidFill>
              <a:prstDash val="solid"/>
              <a:bevel/>
              <a:headEnd/>
              <a:tailEnd/>
            </a:ln>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grpSp>
          <p:nvGrpSpPr>
            <p:cNvPr id="222" name="Group 446"/>
            <p:cNvGrpSpPr>
              <a:grpSpLocks/>
            </p:cNvGrpSpPr>
            <p:nvPr/>
          </p:nvGrpSpPr>
          <p:grpSpPr bwMode="auto">
            <a:xfrm>
              <a:off x="2930525" y="1676946"/>
              <a:ext cx="447675" cy="212725"/>
              <a:chOff x="2154" y="910"/>
              <a:chExt cx="282" cy="134"/>
            </a:xfrm>
          </p:grpSpPr>
          <p:sp>
            <p:nvSpPr>
              <p:cNvPr id="223" name="Rectangle 444"/>
              <p:cNvSpPr>
                <a:spLocks noChangeArrowheads="1"/>
              </p:cNvSpPr>
              <p:nvPr/>
            </p:nvSpPr>
            <p:spPr bwMode="auto">
              <a:xfrm>
                <a:off x="2154" y="910"/>
                <a:ext cx="282" cy="134"/>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24" name="Rectangle 445"/>
              <p:cNvSpPr>
                <a:spLocks noChangeArrowheads="1"/>
              </p:cNvSpPr>
              <p:nvPr/>
            </p:nvSpPr>
            <p:spPr bwMode="auto">
              <a:xfrm>
                <a:off x="2154" y="910"/>
                <a:ext cx="282" cy="134"/>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225" name="Rectangle 447"/>
            <p:cNvSpPr>
              <a:spLocks noChangeArrowheads="1"/>
            </p:cNvSpPr>
            <p:nvPr/>
          </p:nvSpPr>
          <p:spPr bwMode="auto">
            <a:xfrm>
              <a:off x="2995613" y="1721396"/>
              <a:ext cx="34785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dirty="0">
                  <a:ln>
                    <a:noFill/>
                  </a:ln>
                  <a:solidFill>
                    <a:srgbClr val="000000"/>
                  </a:solidFill>
                  <a:effectLst/>
                </a:rPr>
                <a:t>VELO</a:t>
              </a:r>
              <a:endParaRPr kumimoji="0" lang="en-US" altLang="en-US" sz="1000" b="1" i="0" u="none" strike="noStrike" cap="none" normalizeH="0" baseline="0" dirty="0">
                <a:ln>
                  <a:noFill/>
                </a:ln>
                <a:solidFill>
                  <a:schemeClr val="tx1"/>
                </a:solidFill>
                <a:effectLst/>
              </a:endParaRPr>
            </a:p>
          </p:txBody>
        </p:sp>
        <p:grpSp>
          <p:nvGrpSpPr>
            <p:cNvPr id="226" name="Group 450"/>
            <p:cNvGrpSpPr>
              <a:grpSpLocks/>
            </p:cNvGrpSpPr>
            <p:nvPr/>
          </p:nvGrpSpPr>
          <p:grpSpPr bwMode="auto">
            <a:xfrm>
              <a:off x="3443288" y="1681709"/>
              <a:ext cx="446088" cy="212725"/>
              <a:chOff x="2477" y="913"/>
              <a:chExt cx="281" cy="134"/>
            </a:xfrm>
          </p:grpSpPr>
          <p:sp>
            <p:nvSpPr>
              <p:cNvPr id="227" name="Rectangle 448"/>
              <p:cNvSpPr>
                <a:spLocks noChangeArrowheads="1"/>
              </p:cNvSpPr>
              <p:nvPr/>
            </p:nvSpPr>
            <p:spPr bwMode="auto">
              <a:xfrm>
                <a:off x="2477" y="913"/>
                <a:ext cx="281" cy="134"/>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28" name="Rectangle 449"/>
              <p:cNvSpPr>
                <a:spLocks noChangeArrowheads="1"/>
              </p:cNvSpPr>
              <p:nvPr/>
            </p:nvSpPr>
            <p:spPr bwMode="auto">
              <a:xfrm>
                <a:off x="2477" y="913"/>
                <a:ext cx="281" cy="134"/>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229" name="Rectangle 451"/>
            <p:cNvSpPr>
              <a:spLocks noChangeArrowheads="1"/>
            </p:cNvSpPr>
            <p:nvPr/>
          </p:nvSpPr>
          <p:spPr bwMode="auto">
            <a:xfrm>
              <a:off x="3576638" y="1721396"/>
              <a:ext cx="163506"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dirty="0">
                  <a:ln>
                    <a:noFill/>
                  </a:ln>
                  <a:solidFill>
                    <a:srgbClr val="000000"/>
                  </a:solidFill>
                  <a:effectLst/>
                </a:rPr>
                <a:t>ST</a:t>
              </a:r>
              <a:endParaRPr kumimoji="0" lang="en-US" altLang="en-US" sz="1800" b="1" i="0" u="none" strike="noStrike" cap="none" normalizeH="0" baseline="0" dirty="0">
                <a:ln>
                  <a:noFill/>
                </a:ln>
                <a:solidFill>
                  <a:schemeClr val="tx1"/>
                </a:solidFill>
                <a:effectLst/>
              </a:endParaRPr>
            </a:p>
          </p:txBody>
        </p:sp>
        <p:grpSp>
          <p:nvGrpSpPr>
            <p:cNvPr id="230" name="Group 454"/>
            <p:cNvGrpSpPr>
              <a:grpSpLocks/>
            </p:cNvGrpSpPr>
            <p:nvPr/>
          </p:nvGrpSpPr>
          <p:grpSpPr bwMode="auto">
            <a:xfrm>
              <a:off x="3956050" y="1681709"/>
              <a:ext cx="447675" cy="212725"/>
              <a:chOff x="2800" y="913"/>
              <a:chExt cx="282" cy="134"/>
            </a:xfrm>
          </p:grpSpPr>
          <p:sp>
            <p:nvSpPr>
              <p:cNvPr id="231" name="Rectangle 452"/>
              <p:cNvSpPr>
                <a:spLocks noChangeArrowheads="1"/>
              </p:cNvSpPr>
              <p:nvPr/>
            </p:nvSpPr>
            <p:spPr bwMode="auto">
              <a:xfrm>
                <a:off x="2800" y="913"/>
                <a:ext cx="282" cy="134"/>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32" name="Rectangle 453"/>
              <p:cNvSpPr>
                <a:spLocks noChangeArrowheads="1"/>
              </p:cNvSpPr>
              <p:nvPr/>
            </p:nvSpPr>
            <p:spPr bwMode="auto">
              <a:xfrm>
                <a:off x="2800" y="913"/>
                <a:ext cx="282" cy="134"/>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233" name="Rectangle 455"/>
            <p:cNvSpPr>
              <a:spLocks noChangeArrowheads="1"/>
            </p:cNvSpPr>
            <p:nvPr/>
          </p:nvSpPr>
          <p:spPr bwMode="auto">
            <a:xfrm>
              <a:off x="4078288" y="1721396"/>
              <a:ext cx="17793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dirty="0">
                  <a:ln>
                    <a:noFill/>
                  </a:ln>
                  <a:solidFill>
                    <a:srgbClr val="000000"/>
                  </a:solidFill>
                  <a:effectLst/>
                </a:rPr>
                <a:t>OT</a:t>
              </a:r>
              <a:endParaRPr kumimoji="0" lang="en-US" altLang="en-US" sz="1800" b="1" i="0" u="none" strike="noStrike" cap="none" normalizeH="0" baseline="0" dirty="0">
                <a:ln>
                  <a:noFill/>
                </a:ln>
                <a:solidFill>
                  <a:schemeClr val="tx1"/>
                </a:solidFill>
                <a:effectLst/>
              </a:endParaRPr>
            </a:p>
          </p:txBody>
        </p:sp>
        <p:grpSp>
          <p:nvGrpSpPr>
            <p:cNvPr id="234" name="Group 458"/>
            <p:cNvGrpSpPr>
              <a:grpSpLocks/>
            </p:cNvGrpSpPr>
            <p:nvPr/>
          </p:nvGrpSpPr>
          <p:grpSpPr bwMode="auto">
            <a:xfrm>
              <a:off x="4468813" y="1678534"/>
              <a:ext cx="447675" cy="214312"/>
              <a:chOff x="3123" y="911"/>
              <a:chExt cx="282" cy="135"/>
            </a:xfrm>
          </p:grpSpPr>
          <p:sp>
            <p:nvSpPr>
              <p:cNvPr id="235" name="Rectangle 456"/>
              <p:cNvSpPr>
                <a:spLocks noChangeArrowheads="1"/>
              </p:cNvSpPr>
              <p:nvPr/>
            </p:nvSpPr>
            <p:spPr bwMode="auto">
              <a:xfrm>
                <a:off x="3123" y="911"/>
                <a:ext cx="282" cy="135"/>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36" name="Rectangle 457"/>
              <p:cNvSpPr>
                <a:spLocks noChangeArrowheads="1"/>
              </p:cNvSpPr>
              <p:nvPr/>
            </p:nvSpPr>
            <p:spPr bwMode="auto">
              <a:xfrm>
                <a:off x="3123" y="911"/>
                <a:ext cx="282" cy="135"/>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237" name="Rectangle 459"/>
            <p:cNvSpPr>
              <a:spLocks noChangeArrowheads="1"/>
            </p:cNvSpPr>
            <p:nvPr/>
          </p:nvSpPr>
          <p:spPr bwMode="auto">
            <a:xfrm>
              <a:off x="4519613" y="1721396"/>
              <a:ext cx="314189"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a:ln>
                    <a:noFill/>
                  </a:ln>
                  <a:solidFill>
                    <a:srgbClr val="000000"/>
                  </a:solidFill>
                  <a:effectLst/>
                </a:rPr>
                <a:t>RICH</a:t>
              </a:r>
              <a:endParaRPr kumimoji="0" lang="en-US" altLang="en-US" sz="1800" b="1" i="0" u="none" strike="noStrike" cap="none" normalizeH="0" baseline="0">
                <a:ln>
                  <a:noFill/>
                </a:ln>
                <a:solidFill>
                  <a:schemeClr val="tx1"/>
                </a:solidFill>
                <a:effectLst/>
              </a:endParaRPr>
            </a:p>
          </p:txBody>
        </p:sp>
        <p:grpSp>
          <p:nvGrpSpPr>
            <p:cNvPr id="238" name="Group 462"/>
            <p:cNvGrpSpPr>
              <a:grpSpLocks/>
            </p:cNvGrpSpPr>
            <p:nvPr/>
          </p:nvGrpSpPr>
          <p:grpSpPr bwMode="auto">
            <a:xfrm>
              <a:off x="4981575" y="1676946"/>
              <a:ext cx="447675" cy="212725"/>
              <a:chOff x="3446" y="910"/>
              <a:chExt cx="282" cy="134"/>
            </a:xfrm>
          </p:grpSpPr>
          <p:sp>
            <p:nvSpPr>
              <p:cNvPr id="239" name="Rectangle 460"/>
              <p:cNvSpPr>
                <a:spLocks noChangeArrowheads="1"/>
              </p:cNvSpPr>
              <p:nvPr/>
            </p:nvSpPr>
            <p:spPr bwMode="auto">
              <a:xfrm>
                <a:off x="3446" y="910"/>
                <a:ext cx="282" cy="134"/>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40" name="Rectangle 461"/>
              <p:cNvSpPr>
                <a:spLocks noChangeArrowheads="1"/>
              </p:cNvSpPr>
              <p:nvPr/>
            </p:nvSpPr>
            <p:spPr bwMode="auto">
              <a:xfrm>
                <a:off x="3446" y="910"/>
                <a:ext cx="282" cy="134"/>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241" name="Rectangle 463"/>
            <p:cNvSpPr>
              <a:spLocks noChangeArrowheads="1"/>
            </p:cNvSpPr>
            <p:nvPr/>
          </p:nvSpPr>
          <p:spPr bwMode="auto">
            <a:xfrm>
              <a:off x="5053013" y="1721396"/>
              <a:ext cx="28373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a:ln>
                    <a:noFill/>
                  </a:ln>
                  <a:solidFill>
                    <a:srgbClr val="000000"/>
                  </a:solidFill>
                  <a:effectLst/>
                </a:rPr>
                <a:t>ECal</a:t>
              </a:r>
              <a:endParaRPr kumimoji="0" lang="en-US" altLang="en-US" sz="1800" b="1" i="0" u="none" strike="noStrike" cap="none" normalizeH="0" baseline="0">
                <a:ln>
                  <a:noFill/>
                </a:ln>
                <a:solidFill>
                  <a:schemeClr val="tx1"/>
                </a:solidFill>
                <a:effectLst/>
              </a:endParaRPr>
            </a:p>
          </p:txBody>
        </p:sp>
        <p:grpSp>
          <p:nvGrpSpPr>
            <p:cNvPr id="242" name="Group 466"/>
            <p:cNvGrpSpPr>
              <a:grpSpLocks/>
            </p:cNvGrpSpPr>
            <p:nvPr/>
          </p:nvGrpSpPr>
          <p:grpSpPr bwMode="auto">
            <a:xfrm>
              <a:off x="5494338" y="1676946"/>
              <a:ext cx="447675" cy="212725"/>
              <a:chOff x="3769" y="910"/>
              <a:chExt cx="282" cy="134"/>
            </a:xfrm>
          </p:grpSpPr>
          <p:sp>
            <p:nvSpPr>
              <p:cNvPr id="243" name="Rectangle 464"/>
              <p:cNvSpPr>
                <a:spLocks noChangeArrowheads="1"/>
              </p:cNvSpPr>
              <p:nvPr/>
            </p:nvSpPr>
            <p:spPr bwMode="auto">
              <a:xfrm>
                <a:off x="3769" y="910"/>
                <a:ext cx="282" cy="134"/>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44" name="Rectangle 465"/>
              <p:cNvSpPr>
                <a:spLocks noChangeArrowheads="1"/>
              </p:cNvSpPr>
              <p:nvPr/>
            </p:nvSpPr>
            <p:spPr bwMode="auto">
              <a:xfrm>
                <a:off x="3769" y="910"/>
                <a:ext cx="282" cy="134"/>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245" name="Rectangle 467"/>
            <p:cNvSpPr>
              <a:spLocks noChangeArrowheads="1"/>
            </p:cNvSpPr>
            <p:nvPr/>
          </p:nvSpPr>
          <p:spPr bwMode="auto">
            <a:xfrm>
              <a:off x="5559425" y="1721396"/>
              <a:ext cx="291747"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a:ln>
                    <a:noFill/>
                  </a:ln>
                  <a:solidFill>
                    <a:srgbClr val="000000"/>
                  </a:solidFill>
                  <a:effectLst/>
                </a:rPr>
                <a:t>HCal</a:t>
              </a:r>
              <a:endParaRPr kumimoji="0" lang="en-US" altLang="en-US" sz="1800" b="1" i="0" u="none" strike="noStrike" cap="none" normalizeH="0" baseline="0">
                <a:ln>
                  <a:noFill/>
                </a:ln>
                <a:solidFill>
                  <a:schemeClr val="tx1"/>
                </a:solidFill>
                <a:effectLst/>
              </a:endParaRPr>
            </a:p>
          </p:txBody>
        </p:sp>
        <p:grpSp>
          <p:nvGrpSpPr>
            <p:cNvPr id="246" name="Group 470"/>
            <p:cNvGrpSpPr>
              <a:grpSpLocks/>
            </p:cNvGrpSpPr>
            <p:nvPr/>
          </p:nvGrpSpPr>
          <p:grpSpPr bwMode="auto">
            <a:xfrm>
              <a:off x="6007100" y="1676946"/>
              <a:ext cx="446088" cy="212725"/>
              <a:chOff x="4092" y="910"/>
              <a:chExt cx="281" cy="134"/>
            </a:xfrm>
          </p:grpSpPr>
          <p:sp>
            <p:nvSpPr>
              <p:cNvPr id="247" name="Rectangle 468"/>
              <p:cNvSpPr>
                <a:spLocks noChangeArrowheads="1"/>
              </p:cNvSpPr>
              <p:nvPr/>
            </p:nvSpPr>
            <p:spPr bwMode="auto">
              <a:xfrm>
                <a:off x="4092" y="910"/>
                <a:ext cx="281" cy="134"/>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48" name="Rectangle 469"/>
              <p:cNvSpPr>
                <a:spLocks noChangeArrowheads="1"/>
              </p:cNvSpPr>
              <p:nvPr/>
            </p:nvSpPr>
            <p:spPr bwMode="auto">
              <a:xfrm>
                <a:off x="4092" y="910"/>
                <a:ext cx="281" cy="134"/>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249" name="Rectangle 471"/>
            <p:cNvSpPr>
              <a:spLocks noChangeArrowheads="1"/>
            </p:cNvSpPr>
            <p:nvPr/>
          </p:nvSpPr>
          <p:spPr bwMode="auto">
            <a:xfrm>
              <a:off x="6053138" y="1721396"/>
              <a:ext cx="34304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a:ln>
                    <a:noFill/>
                  </a:ln>
                  <a:solidFill>
                    <a:srgbClr val="000000"/>
                  </a:solidFill>
                  <a:effectLst/>
                </a:rPr>
                <a:t>Muon</a:t>
              </a:r>
              <a:endParaRPr kumimoji="0" lang="en-US" altLang="en-US" sz="1800" b="1" i="0" u="none" strike="noStrike" cap="none" normalizeH="0" baseline="0">
                <a:ln>
                  <a:noFill/>
                </a:ln>
                <a:solidFill>
                  <a:schemeClr val="tx1"/>
                </a:solidFill>
                <a:effectLst/>
              </a:endParaRPr>
            </a:p>
          </p:txBody>
        </p:sp>
        <p:sp>
          <p:nvSpPr>
            <p:cNvPr id="250" name="Freeform 473"/>
            <p:cNvSpPr>
              <a:spLocks noEditPoints="1"/>
            </p:cNvSpPr>
            <p:nvPr/>
          </p:nvSpPr>
          <p:spPr bwMode="auto">
            <a:xfrm>
              <a:off x="2484438" y="2951709"/>
              <a:ext cx="4584700" cy="63500"/>
            </a:xfrm>
            <a:custGeom>
              <a:avLst/>
              <a:gdLst>
                <a:gd name="T0" fmla="*/ 38 w 2888"/>
                <a:gd name="T1" fmla="*/ 13 h 40"/>
                <a:gd name="T2" fmla="*/ 2850 w 2888"/>
                <a:gd name="T3" fmla="*/ 13 h 40"/>
                <a:gd name="T4" fmla="*/ 2850 w 2888"/>
                <a:gd name="T5" fmla="*/ 26 h 40"/>
                <a:gd name="T6" fmla="*/ 38 w 2888"/>
                <a:gd name="T7" fmla="*/ 26 h 40"/>
                <a:gd name="T8" fmla="*/ 38 w 2888"/>
                <a:gd name="T9" fmla="*/ 13 h 40"/>
                <a:gd name="T10" fmla="*/ 46 w 2888"/>
                <a:gd name="T11" fmla="*/ 40 h 40"/>
                <a:gd name="T12" fmla="*/ 0 w 2888"/>
                <a:gd name="T13" fmla="*/ 20 h 40"/>
                <a:gd name="T14" fmla="*/ 46 w 2888"/>
                <a:gd name="T15" fmla="*/ 0 h 40"/>
                <a:gd name="T16" fmla="*/ 46 w 2888"/>
                <a:gd name="T17" fmla="*/ 40 h 40"/>
                <a:gd name="T18" fmla="*/ 2842 w 2888"/>
                <a:gd name="T19" fmla="*/ 0 h 40"/>
                <a:gd name="T20" fmla="*/ 2888 w 2888"/>
                <a:gd name="T21" fmla="*/ 20 h 40"/>
                <a:gd name="T22" fmla="*/ 2842 w 2888"/>
                <a:gd name="T23" fmla="*/ 40 h 40"/>
                <a:gd name="T24" fmla="*/ 2842 w 2888"/>
                <a:gd name="T2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8" h="40">
                  <a:moveTo>
                    <a:pt x="38" y="13"/>
                  </a:moveTo>
                  <a:lnTo>
                    <a:pt x="2850" y="13"/>
                  </a:lnTo>
                  <a:lnTo>
                    <a:pt x="2850" y="26"/>
                  </a:lnTo>
                  <a:lnTo>
                    <a:pt x="38" y="26"/>
                  </a:lnTo>
                  <a:lnTo>
                    <a:pt x="38" y="13"/>
                  </a:lnTo>
                  <a:close/>
                  <a:moveTo>
                    <a:pt x="46" y="40"/>
                  </a:moveTo>
                  <a:lnTo>
                    <a:pt x="0" y="20"/>
                  </a:lnTo>
                  <a:lnTo>
                    <a:pt x="46" y="0"/>
                  </a:lnTo>
                  <a:lnTo>
                    <a:pt x="46" y="40"/>
                  </a:lnTo>
                  <a:close/>
                  <a:moveTo>
                    <a:pt x="2842" y="0"/>
                  </a:moveTo>
                  <a:lnTo>
                    <a:pt x="2888" y="20"/>
                  </a:lnTo>
                  <a:lnTo>
                    <a:pt x="2842" y="40"/>
                  </a:lnTo>
                  <a:lnTo>
                    <a:pt x="2842" y="0"/>
                  </a:lnTo>
                  <a:close/>
                </a:path>
              </a:pathLst>
            </a:custGeom>
            <a:solidFill>
              <a:srgbClr val="00CC99"/>
            </a:solidFill>
            <a:ln w="3175" cap="flat">
              <a:solidFill>
                <a:srgbClr val="00CC99"/>
              </a:solidFill>
              <a:prstDash val="solid"/>
              <a:bevel/>
              <a:headEnd/>
              <a:tailEnd/>
            </a:ln>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251" name="Freeform 472"/>
            <p:cNvSpPr>
              <a:spLocks noEditPoints="1"/>
            </p:cNvSpPr>
            <p:nvPr/>
          </p:nvSpPr>
          <p:spPr bwMode="auto">
            <a:xfrm>
              <a:off x="5759450" y="3583534"/>
              <a:ext cx="1309688" cy="63500"/>
            </a:xfrm>
            <a:custGeom>
              <a:avLst/>
              <a:gdLst>
                <a:gd name="T0" fmla="*/ 38 w 825"/>
                <a:gd name="T1" fmla="*/ 14 h 40"/>
                <a:gd name="T2" fmla="*/ 787 w 825"/>
                <a:gd name="T3" fmla="*/ 14 h 40"/>
                <a:gd name="T4" fmla="*/ 787 w 825"/>
                <a:gd name="T5" fmla="*/ 27 h 40"/>
                <a:gd name="T6" fmla="*/ 38 w 825"/>
                <a:gd name="T7" fmla="*/ 27 h 40"/>
                <a:gd name="T8" fmla="*/ 38 w 825"/>
                <a:gd name="T9" fmla="*/ 14 h 40"/>
                <a:gd name="T10" fmla="*/ 46 w 825"/>
                <a:gd name="T11" fmla="*/ 40 h 40"/>
                <a:gd name="T12" fmla="*/ 0 w 825"/>
                <a:gd name="T13" fmla="*/ 20 h 40"/>
                <a:gd name="T14" fmla="*/ 46 w 825"/>
                <a:gd name="T15" fmla="*/ 0 h 40"/>
                <a:gd name="T16" fmla="*/ 46 w 825"/>
                <a:gd name="T17" fmla="*/ 40 h 40"/>
                <a:gd name="T18" fmla="*/ 779 w 825"/>
                <a:gd name="T19" fmla="*/ 0 h 40"/>
                <a:gd name="T20" fmla="*/ 825 w 825"/>
                <a:gd name="T21" fmla="*/ 20 h 40"/>
                <a:gd name="T22" fmla="*/ 779 w 825"/>
                <a:gd name="T23" fmla="*/ 40 h 40"/>
                <a:gd name="T24" fmla="*/ 779 w 825"/>
                <a:gd name="T2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25" h="40">
                  <a:moveTo>
                    <a:pt x="38" y="14"/>
                  </a:moveTo>
                  <a:lnTo>
                    <a:pt x="787" y="14"/>
                  </a:lnTo>
                  <a:lnTo>
                    <a:pt x="787" y="27"/>
                  </a:lnTo>
                  <a:lnTo>
                    <a:pt x="38" y="27"/>
                  </a:lnTo>
                  <a:lnTo>
                    <a:pt x="38" y="14"/>
                  </a:lnTo>
                  <a:close/>
                  <a:moveTo>
                    <a:pt x="46" y="40"/>
                  </a:moveTo>
                  <a:lnTo>
                    <a:pt x="0" y="20"/>
                  </a:lnTo>
                  <a:lnTo>
                    <a:pt x="46" y="0"/>
                  </a:lnTo>
                  <a:lnTo>
                    <a:pt x="46" y="40"/>
                  </a:lnTo>
                  <a:close/>
                  <a:moveTo>
                    <a:pt x="779" y="0"/>
                  </a:moveTo>
                  <a:lnTo>
                    <a:pt x="825" y="20"/>
                  </a:lnTo>
                  <a:lnTo>
                    <a:pt x="779" y="40"/>
                  </a:lnTo>
                  <a:lnTo>
                    <a:pt x="779" y="0"/>
                  </a:lnTo>
                  <a:close/>
                </a:path>
              </a:pathLst>
            </a:custGeom>
            <a:solidFill>
              <a:srgbClr val="00CC99"/>
            </a:solidFill>
            <a:ln w="3175" cap="flat">
              <a:solidFill>
                <a:srgbClr val="00CC99"/>
              </a:solidFill>
              <a:prstDash val="solid"/>
              <a:bevel/>
              <a:headEnd/>
              <a:tailEnd/>
            </a:ln>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252" name="Freeform 474"/>
            <p:cNvSpPr>
              <a:spLocks noEditPoints="1"/>
            </p:cNvSpPr>
            <p:nvPr/>
          </p:nvSpPr>
          <p:spPr bwMode="auto">
            <a:xfrm>
              <a:off x="1320800" y="1938884"/>
              <a:ext cx="5748338" cy="63500"/>
            </a:xfrm>
            <a:custGeom>
              <a:avLst/>
              <a:gdLst>
                <a:gd name="T0" fmla="*/ 38 w 3621"/>
                <a:gd name="T1" fmla="*/ 13 h 40"/>
                <a:gd name="T2" fmla="*/ 3583 w 3621"/>
                <a:gd name="T3" fmla="*/ 13 h 40"/>
                <a:gd name="T4" fmla="*/ 3583 w 3621"/>
                <a:gd name="T5" fmla="*/ 27 h 40"/>
                <a:gd name="T6" fmla="*/ 38 w 3621"/>
                <a:gd name="T7" fmla="*/ 27 h 40"/>
                <a:gd name="T8" fmla="*/ 38 w 3621"/>
                <a:gd name="T9" fmla="*/ 13 h 40"/>
                <a:gd name="T10" fmla="*/ 45 w 3621"/>
                <a:gd name="T11" fmla="*/ 40 h 40"/>
                <a:gd name="T12" fmla="*/ 0 w 3621"/>
                <a:gd name="T13" fmla="*/ 20 h 40"/>
                <a:gd name="T14" fmla="*/ 45 w 3621"/>
                <a:gd name="T15" fmla="*/ 0 h 40"/>
                <a:gd name="T16" fmla="*/ 45 w 3621"/>
                <a:gd name="T17" fmla="*/ 40 h 40"/>
                <a:gd name="T18" fmla="*/ 3575 w 3621"/>
                <a:gd name="T19" fmla="*/ 0 h 40"/>
                <a:gd name="T20" fmla="*/ 3621 w 3621"/>
                <a:gd name="T21" fmla="*/ 20 h 40"/>
                <a:gd name="T22" fmla="*/ 3575 w 3621"/>
                <a:gd name="T23" fmla="*/ 40 h 40"/>
                <a:gd name="T24" fmla="*/ 3575 w 3621"/>
                <a:gd name="T2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21" h="40">
                  <a:moveTo>
                    <a:pt x="38" y="13"/>
                  </a:moveTo>
                  <a:lnTo>
                    <a:pt x="3583" y="13"/>
                  </a:lnTo>
                  <a:lnTo>
                    <a:pt x="3583" y="27"/>
                  </a:lnTo>
                  <a:lnTo>
                    <a:pt x="38" y="27"/>
                  </a:lnTo>
                  <a:lnTo>
                    <a:pt x="38" y="13"/>
                  </a:lnTo>
                  <a:close/>
                  <a:moveTo>
                    <a:pt x="45" y="40"/>
                  </a:moveTo>
                  <a:lnTo>
                    <a:pt x="0" y="20"/>
                  </a:lnTo>
                  <a:lnTo>
                    <a:pt x="45" y="0"/>
                  </a:lnTo>
                  <a:lnTo>
                    <a:pt x="45" y="40"/>
                  </a:lnTo>
                  <a:close/>
                  <a:moveTo>
                    <a:pt x="3575" y="0"/>
                  </a:moveTo>
                  <a:lnTo>
                    <a:pt x="3621" y="20"/>
                  </a:lnTo>
                  <a:lnTo>
                    <a:pt x="3575" y="40"/>
                  </a:lnTo>
                  <a:lnTo>
                    <a:pt x="3575" y="0"/>
                  </a:lnTo>
                  <a:close/>
                </a:path>
              </a:pathLst>
            </a:custGeom>
            <a:solidFill>
              <a:srgbClr val="00CC99"/>
            </a:solidFill>
            <a:ln w="3175" cap="flat">
              <a:solidFill>
                <a:srgbClr val="00CC99"/>
              </a:solidFill>
              <a:prstDash val="solid"/>
              <a:bevel/>
              <a:headEnd/>
              <a:tailEnd/>
            </a:ln>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253" name="Rectangle 510"/>
            <p:cNvSpPr>
              <a:spLocks noChangeArrowheads="1"/>
            </p:cNvSpPr>
            <p:nvPr/>
          </p:nvSpPr>
          <p:spPr bwMode="auto">
            <a:xfrm>
              <a:off x="730250" y="1819821"/>
              <a:ext cx="25808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rPr>
                <a:t>L0 </a:t>
              </a:r>
              <a:endParaRPr kumimoji="0" lang="en-US" altLang="en-US" sz="1400" b="1" i="0" u="none" strike="noStrike" cap="none" normalizeH="0" baseline="0" dirty="0">
                <a:ln>
                  <a:noFill/>
                </a:ln>
                <a:solidFill>
                  <a:schemeClr val="tx1"/>
                </a:solidFill>
                <a:effectLst/>
              </a:endParaRPr>
            </a:p>
          </p:txBody>
        </p:sp>
        <p:sp>
          <p:nvSpPr>
            <p:cNvPr id="254" name="Rectangle 511"/>
            <p:cNvSpPr>
              <a:spLocks noChangeArrowheads="1"/>
            </p:cNvSpPr>
            <p:nvPr/>
          </p:nvSpPr>
          <p:spPr bwMode="auto">
            <a:xfrm>
              <a:off x="528638" y="1956346"/>
              <a:ext cx="60728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rPr>
                <a:t>Trigger</a:t>
              </a:r>
              <a:endParaRPr kumimoji="0" lang="en-US" altLang="en-US" sz="1400" b="1" i="0" u="none" strike="noStrike" cap="none" normalizeH="0" baseline="0" dirty="0">
                <a:ln>
                  <a:noFill/>
                </a:ln>
                <a:solidFill>
                  <a:schemeClr val="tx1"/>
                </a:solidFill>
                <a:effectLst/>
              </a:endParaRPr>
            </a:p>
          </p:txBody>
        </p:sp>
        <p:sp>
          <p:nvSpPr>
            <p:cNvPr id="255" name="Freeform 517"/>
            <p:cNvSpPr>
              <a:spLocks/>
            </p:cNvSpPr>
            <p:nvPr/>
          </p:nvSpPr>
          <p:spPr bwMode="auto">
            <a:xfrm>
              <a:off x="1490018" y="4529684"/>
              <a:ext cx="979274" cy="976312"/>
            </a:xfrm>
            <a:custGeom>
              <a:avLst/>
              <a:gdLst>
                <a:gd name="T0" fmla="*/ 533 w 3200"/>
                <a:gd name="T1" fmla="*/ 0 h 4112"/>
                <a:gd name="T2" fmla="*/ 0 w 3200"/>
                <a:gd name="T3" fmla="*/ 534 h 4112"/>
                <a:gd name="T4" fmla="*/ 0 w 3200"/>
                <a:gd name="T5" fmla="*/ 3578 h 4112"/>
                <a:gd name="T6" fmla="*/ 533 w 3200"/>
                <a:gd name="T7" fmla="*/ 4112 h 4112"/>
                <a:gd name="T8" fmla="*/ 2666 w 3200"/>
                <a:gd name="T9" fmla="*/ 4112 h 4112"/>
                <a:gd name="T10" fmla="*/ 3200 w 3200"/>
                <a:gd name="T11" fmla="*/ 3578 h 4112"/>
                <a:gd name="T12" fmla="*/ 3200 w 3200"/>
                <a:gd name="T13" fmla="*/ 534 h 4112"/>
                <a:gd name="T14" fmla="*/ 2666 w 3200"/>
                <a:gd name="T15" fmla="*/ 0 h 4112"/>
                <a:gd name="T16" fmla="*/ 533 w 3200"/>
                <a:gd name="T17" fmla="*/ 0 h 4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0" h="4112">
                  <a:moveTo>
                    <a:pt x="533" y="0"/>
                  </a:moveTo>
                  <a:cubicBezTo>
                    <a:pt x="239" y="0"/>
                    <a:pt x="0" y="239"/>
                    <a:pt x="0" y="534"/>
                  </a:cubicBezTo>
                  <a:lnTo>
                    <a:pt x="0" y="3578"/>
                  </a:lnTo>
                  <a:cubicBezTo>
                    <a:pt x="0" y="3873"/>
                    <a:pt x="239" y="4112"/>
                    <a:pt x="533" y="4112"/>
                  </a:cubicBezTo>
                  <a:lnTo>
                    <a:pt x="2666" y="4112"/>
                  </a:lnTo>
                  <a:cubicBezTo>
                    <a:pt x="2961" y="4112"/>
                    <a:pt x="3200" y="3873"/>
                    <a:pt x="3200" y="3578"/>
                  </a:cubicBezTo>
                  <a:lnTo>
                    <a:pt x="3200" y="534"/>
                  </a:lnTo>
                  <a:cubicBezTo>
                    <a:pt x="3200" y="239"/>
                    <a:pt x="2961" y="0"/>
                    <a:pt x="2666" y="0"/>
                  </a:cubicBezTo>
                  <a:lnTo>
                    <a:pt x="533" y="0"/>
                  </a:lnTo>
                  <a:close/>
                </a:path>
              </a:pathLst>
            </a:custGeom>
            <a:solidFill>
              <a:srgbClr val="FF996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56" name="Oval 518"/>
            <p:cNvSpPr>
              <a:spLocks noChangeArrowheads="1"/>
            </p:cNvSpPr>
            <p:nvPr/>
          </p:nvSpPr>
          <p:spPr bwMode="auto">
            <a:xfrm>
              <a:off x="2136775" y="4475709"/>
              <a:ext cx="9525" cy="6350"/>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57" name="Oval 519"/>
            <p:cNvSpPr>
              <a:spLocks noChangeArrowheads="1"/>
            </p:cNvSpPr>
            <p:nvPr/>
          </p:nvSpPr>
          <p:spPr bwMode="auto">
            <a:xfrm>
              <a:off x="1978025" y="4477296"/>
              <a:ext cx="9525" cy="6350"/>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58" name="Freeform 520"/>
            <p:cNvSpPr>
              <a:spLocks noEditPoints="1"/>
            </p:cNvSpPr>
            <p:nvPr/>
          </p:nvSpPr>
          <p:spPr bwMode="auto">
            <a:xfrm>
              <a:off x="1944688" y="4477296"/>
              <a:ext cx="73025" cy="136525"/>
            </a:xfrm>
            <a:custGeom>
              <a:avLst/>
              <a:gdLst>
                <a:gd name="T0" fmla="*/ 29 w 46"/>
                <a:gd name="T1" fmla="*/ 0 h 86"/>
                <a:gd name="T2" fmla="*/ 31 w 46"/>
                <a:gd name="T3" fmla="*/ 53 h 86"/>
                <a:gd name="T4" fmla="*/ 15 w 46"/>
                <a:gd name="T5" fmla="*/ 53 h 86"/>
                <a:gd name="T6" fmla="*/ 13 w 46"/>
                <a:gd name="T7" fmla="*/ 1 h 86"/>
                <a:gd name="T8" fmla="*/ 29 w 46"/>
                <a:gd name="T9" fmla="*/ 0 h 86"/>
                <a:gd name="T10" fmla="*/ 46 w 46"/>
                <a:gd name="T11" fmla="*/ 46 h 86"/>
                <a:gd name="T12" fmla="*/ 24 w 46"/>
                <a:gd name="T13" fmla="*/ 86 h 86"/>
                <a:gd name="T14" fmla="*/ 0 w 46"/>
                <a:gd name="T15" fmla="*/ 47 h 86"/>
                <a:gd name="T16" fmla="*/ 46 w 46"/>
                <a:gd name="T17" fmla="*/ 4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86">
                  <a:moveTo>
                    <a:pt x="29" y="0"/>
                  </a:moveTo>
                  <a:lnTo>
                    <a:pt x="31" y="53"/>
                  </a:lnTo>
                  <a:lnTo>
                    <a:pt x="15" y="53"/>
                  </a:lnTo>
                  <a:lnTo>
                    <a:pt x="13" y="1"/>
                  </a:lnTo>
                  <a:lnTo>
                    <a:pt x="29" y="0"/>
                  </a:lnTo>
                  <a:close/>
                  <a:moveTo>
                    <a:pt x="46" y="46"/>
                  </a:moveTo>
                  <a:lnTo>
                    <a:pt x="24" y="86"/>
                  </a:lnTo>
                  <a:lnTo>
                    <a:pt x="0" y="47"/>
                  </a:lnTo>
                  <a:lnTo>
                    <a:pt x="46" y="46"/>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259" name="Group 524"/>
            <p:cNvGrpSpPr>
              <a:grpSpLocks/>
            </p:cNvGrpSpPr>
            <p:nvPr/>
          </p:nvGrpSpPr>
          <p:grpSpPr bwMode="auto">
            <a:xfrm>
              <a:off x="1912938" y="4607471"/>
              <a:ext cx="12700" cy="14287"/>
              <a:chOff x="1513" y="2756"/>
              <a:chExt cx="8" cy="9"/>
            </a:xfrm>
          </p:grpSpPr>
          <p:sp>
            <p:nvSpPr>
              <p:cNvPr id="260" name="Rectangle 521"/>
              <p:cNvSpPr>
                <a:spLocks noChangeArrowheads="1"/>
              </p:cNvSpPr>
              <p:nvPr/>
            </p:nvSpPr>
            <p:spPr bwMode="auto">
              <a:xfrm>
                <a:off x="1513" y="2756"/>
                <a:ext cx="8" cy="9"/>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61" name="Oval 522"/>
              <p:cNvSpPr>
                <a:spLocks noChangeArrowheads="1"/>
              </p:cNvSpPr>
              <p:nvPr/>
            </p:nvSpPr>
            <p:spPr bwMode="auto">
              <a:xfrm>
                <a:off x="1514" y="2756"/>
                <a:ext cx="5" cy="6"/>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62" name="Rectangle 523"/>
              <p:cNvSpPr>
                <a:spLocks noChangeArrowheads="1"/>
              </p:cNvSpPr>
              <p:nvPr/>
            </p:nvSpPr>
            <p:spPr bwMode="auto">
              <a:xfrm>
                <a:off x="1513" y="2756"/>
                <a:ext cx="8" cy="9"/>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263" name="Oval 525"/>
            <p:cNvSpPr>
              <a:spLocks noChangeArrowheads="1"/>
            </p:cNvSpPr>
            <p:nvPr/>
          </p:nvSpPr>
          <p:spPr bwMode="auto">
            <a:xfrm>
              <a:off x="1784350" y="4610646"/>
              <a:ext cx="7938" cy="7937"/>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64" name="Oval 526"/>
            <p:cNvSpPr>
              <a:spLocks noChangeArrowheads="1"/>
            </p:cNvSpPr>
            <p:nvPr/>
          </p:nvSpPr>
          <p:spPr bwMode="auto">
            <a:xfrm>
              <a:off x="2151063" y="4609059"/>
              <a:ext cx="9525" cy="9525"/>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65" name="Oval 527"/>
            <p:cNvSpPr>
              <a:spLocks noChangeArrowheads="1"/>
            </p:cNvSpPr>
            <p:nvPr/>
          </p:nvSpPr>
          <p:spPr bwMode="auto">
            <a:xfrm>
              <a:off x="2022475" y="4610646"/>
              <a:ext cx="9525" cy="9525"/>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66" name="Oval 528"/>
            <p:cNvSpPr>
              <a:spLocks noChangeArrowheads="1"/>
            </p:cNvSpPr>
            <p:nvPr/>
          </p:nvSpPr>
          <p:spPr bwMode="auto">
            <a:xfrm>
              <a:off x="1900238" y="4775746"/>
              <a:ext cx="9525" cy="11112"/>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67" name="Oval 529"/>
            <p:cNvSpPr>
              <a:spLocks noChangeArrowheads="1"/>
            </p:cNvSpPr>
            <p:nvPr/>
          </p:nvSpPr>
          <p:spPr bwMode="auto">
            <a:xfrm>
              <a:off x="1770063" y="4778921"/>
              <a:ext cx="9525" cy="9525"/>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68" name="Oval 530"/>
            <p:cNvSpPr>
              <a:spLocks noChangeArrowheads="1"/>
            </p:cNvSpPr>
            <p:nvPr/>
          </p:nvSpPr>
          <p:spPr bwMode="auto">
            <a:xfrm>
              <a:off x="1968500" y="4775746"/>
              <a:ext cx="7938" cy="11112"/>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69" name="Oval 531"/>
            <p:cNvSpPr>
              <a:spLocks noChangeArrowheads="1"/>
            </p:cNvSpPr>
            <p:nvPr/>
          </p:nvSpPr>
          <p:spPr bwMode="auto">
            <a:xfrm>
              <a:off x="1836738" y="4778921"/>
              <a:ext cx="9525" cy="9525"/>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70" name="Oval 532"/>
            <p:cNvSpPr>
              <a:spLocks noChangeArrowheads="1"/>
            </p:cNvSpPr>
            <p:nvPr/>
          </p:nvSpPr>
          <p:spPr bwMode="auto">
            <a:xfrm>
              <a:off x="2168525" y="4777334"/>
              <a:ext cx="9525" cy="11112"/>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71" name="Oval 533"/>
            <p:cNvSpPr>
              <a:spLocks noChangeArrowheads="1"/>
            </p:cNvSpPr>
            <p:nvPr/>
          </p:nvSpPr>
          <p:spPr bwMode="auto">
            <a:xfrm>
              <a:off x="2038350" y="4780509"/>
              <a:ext cx="9525" cy="9525"/>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72" name="Oval 534"/>
            <p:cNvSpPr>
              <a:spLocks noChangeArrowheads="1"/>
            </p:cNvSpPr>
            <p:nvPr/>
          </p:nvSpPr>
          <p:spPr bwMode="auto">
            <a:xfrm>
              <a:off x="2105025" y="4778921"/>
              <a:ext cx="9525" cy="9525"/>
            </a:xfrm>
            <a:prstGeom prst="ellipse">
              <a:avLst/>
            </a:prstGeom>
            <a:solidFill>
              <a:srgbClr val="F8F8F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73" name="Freeform 535"/>
            <p:cNvSpPr>
              <a:spLocks noEditPoints="1"/>
            </p:cNvSpPr>
            <p:nvPr/>
          </p:nvSpPr>
          <p:spPr bwMode="auto">
            <a:xfrm>
              <a:off x="1785938" y="4609059"/>
              <a:ext cx="207963" cy="346075"/>
            </a:xfrm>
            <a:custGeom>
              <a:avLst/>
              <a:gdLst>
                <a:gd name="T0" fmla="*/ 131 w 131"/>
                <a:gd name="T1" fmla="*/ 6 h 218"/>
                <a:gd name="T2" fmla="*/ 24 w 131"/>
                <a:gd name="T3" fmla="*/ 191 h 218"/>
                <a:gd name="T4" fmla="*/ 10 w 131"/>
                <a:gd name="T5" fmla="*/ 185 h 218"/>
                <a:gd name="T6" fmla="*/ 117 w 131"/>
                <a:gd name="T7" fmla="*/ 0 h 218"/>
                <a:gd name="T8" fmla="*/ 131 w 131"/>
                <a:gd name="T9" fmla="*/ 6 h 218"/>
                <a:gd name="T10" fmla="*/ 41 w 131"/>
                <a:gd name="T11" fmla="*/ 191 h 218"/>
                <a:gd name="T12" fmla="*/ 0 w 131"/>
                <a:gd name="T13" fmla="*/ 218 h 218"/>
                <a:gd name="T14" fmla="*/ 0 w 131"/>
                <a:gd name="T15" fmla="*/ 174 h 218"/>
                <a:gd name="T16" fmla="*/ 41 w 131"/>
                <a:gd name="T17" fmla="*/ 19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 h="218">
                  <a:moveTo>
                    <a:pt x="131" y="6"/>
                  </a:moveTo>
                  <a:lnTo>
                    <a:pt x="24" y="191"/>
                  </a:lnTo>
                  <a:lnTo>
                    <a:pt x="10" y="185"/>
                  </a:lnTo>
                  <a:lnTo>
                    <a:pt x="117" y="0"/>
                  </a:lnTo>
                  <a:lnTo>
                    <a:pt x="131" y="6"/>
                  </a:lnTo>
                  <a:close/>
                  <a:moveTo>
                    <a:pt x="41" y="191"/>
                  </a:moveTo>
                  <a:lnTo>
                    <a:pt x="0" y="218"/>
                  </a:lnTo>
                  <a:lnTo>
                    <a:pt x="0" y="174"/>
                  </a:lnTo>
                  <a:lnTo>
                    <a:pt x="41" y="191"/>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74" name="Freeform 536"/>
            <p:cNvSpPr>
              <a:spLocks noEditPoints="1"/>
            </p:cNvSpPr>
            <p:nvPr/>
          </p:nvSpPr>
          <p:spPr bwMode="auto">
            <a:xfrm>
              <a:off x="1887538" y="4612234"/>
              <a:ext cx="107950" cy="342900"/>
            </a:xfrm>
            <a:custGeom>
              <a:avLst/>
              <a:gdLst>
                <a:gd name="T0" fmla="*/ 68 w 68"/>
                <a:gd name="T1" fmla="*/ 2 h 216"/>
                <a:gd name="T2" fmla="*/ 29 w 68"/>
                <a:gd name="T3" fmla="*/ 185 h 216"/>
                <a:gd name="T4" fmla="*/ 14 w 68"/>
                <a:gd name="T5" fmla="*/ 182 h 216"/>
                <a:gd name="T6" fmla="*/ 52 w 68"/>
                <a:gd name="T7" fmla="*/ 0 h 216"/>
                <a:gd name="T8" fmla="*/ 68 w 68"/>
                <a:gd name="T9" fmla="*/ 2 h 216"/>
                <a:gd name="T10" fmla="*/ 45 w 68"/>
                <a:gd name="T11" fmla="*/ 181 h 216"/>
                <a:gd name="T12" fmla="*/ 14 w 68"/>
                <a:gd name="T13" fmla="*/ 216 h 216"/>
                <a:gd name="T14" fmla="*/ 0 w 68"/>
                <a:gd name="T15" fmla="*/ 173 h 216"/>
                <a:gd name="T16" fmla="*/ 45 w 68"/>
                <a:gd name="T17" fmla="*/ 18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16">
                  <a:moveTo>
                    <a:pt x="68" y="2"/>
                  </a:moveTo>
                  <a:lnTo>
                    <a:pt x="29" y="185"/>
                  </a:lnTo>
                  <a:lnTo>
                    <a:pt x="14" y="182"/>
                  </a:lnTo>
                  <a:lnTo>
                    <a:pt x="52" y="0"/>
                  </a:lnTo>
                  <a:lnTo>
                    <a:pt x="68" y="2"/>
                  </a:lnTo>
                  <a:close/>
                  <a:moveTo>
                    <a:pt x="45" y="181"/>
                  </a:moveTo>
                  <a:lnTo>
                    <a:pt x="14" y="216"/>
                  </a:lnTo>
                  <a:lnTo>
                    <a:pt x="0" y="173"/>
                  </a:lnTo>
                  <a:lnTo>
                    <a:pt x="45" y="181"/>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75" name="Freeform 537"/>
            <p:cNvSpPr>
              <a:spLocks noEditPoints="1"/>
            </p:cNvSpPr>
            <p:nvPr/>
          </p:nvSpPr>
          <p:spPr bwMode="auto">
            <a:xfrm>
              <a:off x="1970088" y="4612234"/>
              <a:ext cx="87313" cy="342900"/>
            </a:xfrm>
            <a:custGeom>
              <a:avLst/>
              <a:gdLst>
                <a:gd name="T0" fmla="*/ 16 w 55"/>
                <a:gd name="T1" fmla="*/ 0 h 216"/>
                <a:gd name="T2" fmla="*/ 41 w 55"/>
                <a:gd name="T3" fmla="*/ 182 h 216"/>
                <a:gd name="T4" fmla="*/ 26 w 55"/>
                <a:gd name="T5" fmla="*/ 184 h 216"/>
                <a:gd name="T6" fmla="*/ 0 w 55"/>
                <a:gd name="T7" fmla="*/ 2 h 216"/>
                <a:gd name="T8" fmla="*/ 16 w 55"/>
                <a:gd name="T9" fmla="*/ 0 h 216"/>
                <a:gd name="T10" fmla="*/ 55 w 55"/>
                <a:gd name="T11" fmla="*/ 174 h 216"/>
                <a:gd name="T12" fmla="*/ 38 w 55"/>
                <a:gd name="T13" fmla="*/ 216 h 216"/>
                <a:gd name="T14" fmla="*/ 9 w 55"/>
                <a:gd name="T15" fmla="*/ 179 h 216"/>
                <a:gd name="T16" fmla="*/ 55 w 55"/>
                <a:gd name="T17" fmla="*/ 17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216">
                  <a:moveTo>
                    <a:pt x="16" y="0"/>
                  </a:moveTo>
                  <a:lnTo>
                    <a:pt x="41" y="182"/>
                  </a:lnTo>
                  <a:lnTo>
                    <a:pt x="26" y="184"/>
                  </a:lnTo>
                  <a:lnTo>
                    <a:pt x="0" y="2"/>
                  </a:lnTo>
                  <a:lnTo>
                    <a:pt x="16" y="0"/>
                  </a:lnTo>
                  <a:close/>
                  <a:moveTo>
                    <a:pt x="55" y="174"/>
                  </a:moveTo>
                  <a:lnTo>
                    <a:pt x="38" y="216"/>
                  </a:lnTo>
                  <a:lnTo>
                    <a:pt x="9" y="179"/>
                  </a:lnTo>
                  <a:lnTo>
                    <a:pt x="55" y="174"/>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76" name="Freeform 538"/>
            <p:cNvSpPr>
              <a:spLocks noEditPoints="1"/>
            </p:cNvSpPr>
            <p:nvPr/>
          </p:nvSpPr>
          <p:spPr bwMode="auto">
            <a:xfrm>
              <a:off x="1971675" y="4610646"/>
              <a:ext cx="184150" cy="344487"/>
            </a:xfrm>
            <a:custGeom>
              <a:avLst/>
              <a:gdLst>
                <a:gd name="T0" fmla="*/ 14 w 116"/>
                <a:gd name="T1" fmla="*/ 0 h 217"/>
                <a:gd name="T2" fmla="*/ 105 w 116"/>
                <a:gd name="T3" fmla="*/ 184 h 217"/>
                <a:gd name="T4" fmla="*/ 91 w 116"/>
                <a:gd name="T5" fmla="*/ 189 h 217"/>
                <a:gd name="T6" fmla="*/ 0 w 116"/>
                <a:gd name="T7" fmla="*/ 5 h 217"/>
                <a:gd name="T8" fmla="*/ 14 w 116"/>
                <a:gd name="T9" fmla="*/ 0 h 217"/>
                <a:gd name="T10" fmla="*/ 116 w 116"/>
                <a:gd name="T11" fmla="*/ 173 h 217"/>
                <a:gd name="T12" fmla="*/ 113 w 116"/>
                <a:gd name="T13" fmla="*/ 217 h 217"/>
                <a:gd name="T14" fmla="*/ 74 w 116"/>
                <a:gd name="T15" fmla="*/ 188 h 217"/>
                <a:gd name="T16" fmla="*/ 116 w 116"/>
                <a:gd name="T17" fmla="*/ 17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217">
                  <a:moveTo>
                    <a:pt x="14" y="0"/>
                  </a:moveTo>
                  <a:lnTo>
                    <a:pt x="105" y="184"/>
                  </a:lnTo>
                  <a:lnTo>
                    <a:pt x="91" y="189"/>
                  </a:lnTo>
                  <a:lnTo>
                    <a:pt x="0" y="5"/>
                  </a:lnTo>
                  <a:lnTo>
                    <a:pt x="14" y="0"/>
                  </a:lnTo>
                  <a:close/>
                  <a:moveTo>
                    <a:pt x="116" y="173"/>
                  </a:moveTo>
                  <a:lnTo>
                    <a:pt x="113" y="217"/>
                  </a:lnTo>
                  <a:lnTo>
                    <a:pt x="74" y="188"/>
                  </a:lnTo>
                  <a:lnTo>
                    <a:pt x="116" y="173"/>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277" name="Group 541"/>
            <p:cNvGrpSpPr>
              <a:grpSpLocks/>
            </p:cNvGrpSpPr>
            <p:nvPr/>
          </p:nvGrpSpPr>
          <p:grpSpPr bwMode="auto">
            <a:xfrm>
              <a:off x="1741488" y="4613821"/>
              <a:ext cx="481013" cy="171450"/>
              <a:chOff x="1405" y="2760"/>
              <a:chExt cx="303" cy="108"/>
            </a:xfrm>
          </p:grpSpPr>
          <p:sp>
            <p:nvSpPr>
              <p:cNvPr id="278" name="Rectangle 539"/>
              <p:cNvSpPr>
                <a:spLocks noChangeArrowheads="1"/>
              </p:cNvSpPr>
              <p:nvPr/>
            </p:nvSpPr>
            <p:spPr bwMode="auto">
              <a:xfrm>
                <a:off x="1405" y="2760"/>
                <a:ext cx="303" cy="108"/>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79" name="Rectangle 540"/>
              <p:cNvSpPr>
                <a:spLocks noChangeArrowheads="1"/>
              </p:cNvSpPr>
              <p:nvPr/>
            </p:nvSpPr>
            <p:spPr bwMode="auto">
              <a:xfrm>
                <a:off x="1405" y="2760"/>
                <a:ext cx="303" cy="108"/>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280" name="Rectangle 542"/>
            <p:cNvSpPr>
              <a:spLocks noChangeArrowheads="1"/>
            </p:cNvSpPr>
            <p:nvPr/>
          </p:nvSpPr>
          <p:spPr bwMode="auto">
            <a:xfrm>
              <a:off x="1760538" y="4643984"/>
              <a:ext cx="40395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SWITCH</a:t>
              </a:r>
              <a:endParaRPr kumimoji="0" lang="en-US" altLang="en-US" sz="1800" b="1" i="0" u="none" strike="noStrike" cap="none" normalizeH="0" baseline="0">
                <a:ln>
                  <a:noFill/>
                </a:ln>
                <a:solidFill>
                  <a:schemeClr val="tx1"/>
                </a:solidFill>
                <a:effectLst/>
              </a:endParaRPr>
            </a:p>
          </p:txBody>
        </p:sp>
        <p:sp>
          <p:nvSpPr>
            <p:cNvPr id="281" name="Rectangle 543"/>
            <p:cNvSpPr>
              <a:spLocks noChangeArrowheads="1"/>
            </p:cNvSpPr>
            <p:nvPr/>
          </p:nvSpPr>
          <p:spPr bwMode="auto">
            <a:xfrm>
              <a:off x="1524000" y="5312321"/>
              <a:ext cx="85760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rPr>
                <a:t>MON farm</a:t>
              </a:r>
              <a:endParaRPr kumimoji="0" lang="en-US" altLang="en-US" sz="1400" b="1" i="0" u="none" strike="noStrike" cap="none" normalizeH="0" baseline="0" dirty="0">
                <a:ln>
                  <a:noFill/>
                </a:ln>
                <a:solidFill>
                  <a:schemeClr val="tx1"/>
                </a:solidFill>
                <a:effectLst/>
              </a:endParaRPr>
            </a:p>
          </p:txBody>
        </p:sp>
        <p:sp>
          <p:nvSpPr>
            <p:cNvPr id="282" name="Freeform 544"/>
            <p:cNvSpPr>
              <a:spLocks noEditPoints="1"/>
            </p:cNvSpPr>
            <p:nvPr/>
          </p:nvSpPr>
          <p:spPr bwMode="auto">
            <a:xfrm>
              <a:off x="2469292" y="5229770"/>
              <a:ext cx="4599846" cy="87313"/>
            </a:xfrm>
            <a:custGeom>
              <a:avLst/>
              <a:gdLst>
                <a:gd name="T0" fmla="*/ 0 w 3346"/>
                <a:gd name="T1" fmla="*/ 13 h 40"/>
                <a:gd name="T2" fmla="*/ 3308 w 3346"/>
                <a:gd name="T3" fmla="*/ 13 h 40"/>
                <a:gd name="T4" fmla="*/ 3308 w 3346"/>
                <a:gd name="T5" fmla="*/ 26 h 40"/>
                <a:gd name="T6" fmla="*/ 0 w 3346"/>
                <a:gd name="T7" fmla="*/ 26 h 40"/>
                <a:gd name="T8" fmla="*/ 0 w 3346"/>
                <a:gd name="T9" fmla="*/ 13 h 40"/>
                <a:gd name="T10" fmla="*/ 3300 w 3346"/>
                <a:gd name="T11" fmla="*/ 0 h 40"/>
                <a:gd name="T12" fmla="*/ 3346 w 3346"/>
                <a:gd name="T13" fmla="*/ 20 h 40"/>
                <a:gd name="T14" fmla="*/ 3300 w 3346"/>
                <a:gd name="T15" fmla="*/ 40 h 40"/>
                <a:gd name="T16" fmla="*/ 3300 w 334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6" h="40">
                  <a:moveTo>
                    <a:pt x="0" y="13"/>
                  </a:moveTo>
                  <a:lnTo>
                    <a:pt x="3308" y="13"/>
                  </a:lnTo>
                  <a:lnTo>
                    <a:pt x="3308" y="26"/>
                  </a:lnTo>
                  <a:lnTo>
                    <a:pt x="0" y="26"/>
                  </a:lnTo>
                  <a:lnTo>
                    <a:pt x="0" y="13"/>
                  </a:lnTo>
                  <a:close/>
                  <a:moveTo>
                    <a:pt x="3300" y="0"/>
                  </a:moveTo>
                  <a:lnTo>
                    <a:pt x="3346" y="20"/>
                  </a:lnTo>
                  <a:lnTo>
                    <a:pt x="3300" y="40"/>
                  </a:lnTo>
                  <a:lnTo>
                    <a:pt x="3300" y="0"/>
                  </a:lnTo>
                  <a:close/>
                </a:path>
              </a:pathLst>
            </a:custGeom>
            <a:solidFill>
              <a:srgbClr val="00CC99"/>
            </a:solidFill>
            <a:ln w="3175" cap="flat">
              <a:solidFill>
                <a:srgbClr val="00CC99"/>
              </a:solidFill>
              <a:prstDash val="solid"/>
              <a:bevel/>
              <a:headEnd/>
              <a:tailEnd/>
            </a:ln>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grpSp>
          <p:nvGrpSpPr>
            <p:cNvPr id="283" name="Group 547"/>
            <p:cNvGrpSpPr>
              <a:grpSpLocks/>
            </p:cNvGrpSpPr>
            <p:nvPr/>
          </p:nvGrpSpPr>
          <p:grpSpPr bwMode="auto">
            <a:xfrm>
              <a:off x="1724025" y="4955134"/>
              <a:ext cx="122238" cy="361950"/>
              <a:chOff x="1394" y="2975"/>
              <a:chExt cx="77" cy="228"/>
            </a:xfrm>
          </p:grpSpPr>
          <p:sp>
            <p:nvSpPr>
              <p:cNvPr id="284" name="Rectangle 545"/>
              <p:cNvSpPr>
                <a:spLocks noChangeArrowheads="1"/>
              </p:cNvSpPr>
              <p:nvPr/>
            </p:nvSpPr>
            <p:spPr bwMode="auto">
              <a:xfrm>
                <a:off x="1394" y="2975"/>
                <a:ext cx="77" cy="228"/>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85" name="Rectangle 546"/>
              <p:cNvSpPr>
                <a:spLocks noChangeArrowheads="1"/>
              </p:cNvSpPr>
              <p:nvPr/>
            </p:nvSpPr>
            <p:spPr bwMode="auto">
              <a:xfrm>
                <a:off x="1394" y="2975"/>
                <a:ext cx="77" cy="228"/>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grpSp>
          <p:nvGrpSpPr>
            <p:cNvPr id="286" name="Group 550"/>
            <p:cNvGrpSpPr>
              <a:grpSpLocks/>
            </p:cNvGrpSpPr>
            <p:nvPr/>
          </p:nvGrpSpPr>
          <p:grpSpPr bwMode="auto">
            <a:xfrm>
              <a:off x="1852613" y="4955134"/>
              <a:ext cx="112713" cy="361950"/>
              <a:chOff x="1475" y="2975"/>
              <a:chExt cx="71" cy="228"/>
            </a:xfrm>
          </p:grpSpPr>
          <p:sp>
            <p:nvSpPr>
              <p:cNvPr id="287" name="Rectangle 548"/>
              <p:cNvSpPr>
                <a:spLocks noChangeArrowheads="1"/>
              </p:cNvSpPr>
              <p:nvPr/>
            </p:nvSpPr>
            <p:spPr bwMode="auto">
              <a:xfrm>
                <a:off x="1475" y="2975"/>
                <a:ext cx="71" cy="228"/>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88" name="Rectangle 549"/>
              <p:cNvSpPr>
                <a:spLocks noChangeArrowheads="1"/>
              </p:cNvSpPr>
              <p:nvPr/>
            </p:nvSpPr>
            <p:spPr bwMode="auto">
              <a:xfrm>
                <a:off x="1475" y="2975"/>
                <a:ext cx="71" cy="228"/>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289" name="Rectangle 551"/>
            <p:cNvSpPr>
              <a:spLocks noChangeArrowheads="1"/>
            </p:cNvSpPr>
            <p:nvPr/>
          </p:nvSpPr>
          <p:spPr bwMode="auto">
            <a:xfrm>
              <a:off x="1751013" y="49789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290" name="Rectangle 552"/>
            <p:cNvSpPr>
              <a:spLocks noChangeArrowheads="1"/>
            </p:cNvSpPr>
            <p:nvPr/>
          </p:nvSpPr>
          <p:spPr bwMode="auto">
            <a:xfrm>
              <a:off x="1751013" y="5077371"/>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291" name="Rectangle 553"/>
            <p:cNvSpPr>
              <a:spLocks noChangeArrowheads="1"/>
            </p:cNvSpPr>
            <p:nvPr/>
          </p:nvSpPr>
          <p:spPr bwMode="auto">
            <a:xfrm>
              <a:off x="1751013" y="5178971"/>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grpSp>
          <p:nvGrpSpPr>
            <p:cNvPr id="292" name="Group 556"/>
            <p:cNvGrpSpPr>
              <a:grpSpLocks/>
            </p:cNvGrpSpPr>
            <p:nvPr/>
          </p:nvGrpSpPr>
          <p:grpSpPr bwMode="auto">
            <a:xfrm>
              <a:off x="1971675" y="4955134"/>
              <a:ext cx="114300" cy="361950"/>
              <a:chOff x="1550" y="2975"/>
              <a:chExt cx="72" cy="228"/>
            </a:xfrm>
          </p:grpSpPr>
          <p:sp>
            <p:nvSpPr>
              <p:cNvPr id="293" name="Rectangle 554"/>
              <p:cNvSpPr>
                <a:spLocks noChangeArrowheads="1"/>
              </p:cNvSpPr>
              <p:nvPr/>
            </p:nvSpPr>
            <p:spPr bwMode="auto">
              <a:xfrm>
                <a:off x="1550" y="2975"/>
                <a:ext cx="72" cy="228"/>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94" name="Rectangle 555"/>
              <p:cNvSpPr>
                <a:spLocks noChangeArrowheads="1"/>
              </p:cNvSpPr>
              <p:nvPr/>
            </p:nvSpPr>
            <p:spPr bwMode="auto">
              <a:xfrm>
                <a:off x="1550" y="2975"/>
                <a:ext cx="72" cy="228"/>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grpSp>
          <p:nvGrpSpPr>
            <p:cNvPr id="295" name="Group 559"/>
            <p:cNvGrpSpPr>
              <a:grpSpLocks/>
            </p:cNvGrpSpPr>
            <p:nvPr/>
          </p:nvGrpSpPr>
          <p:grpSpPr bwMode="auto">
            <a:xfrm>
              <a:off x="2093913" y="4955134"/>
              <a:ext cx="112713" cy="361950"/>
              <a:chOff x="1627" y="2975"/>
              <a:chExt cx="71" cy="228"/>
            </a:xfrm>
          </p:grpSpPr>
          <p:sp>
            <p:nvSpPr>
              <p:cNvPr id="296" name="Rectangle 557"/>
              <p:cNvSpPr>
                <a:spLocks noChangeArrowheads="1"/>
              </p:cNvSpPr>
              <p:nvPr/>
            </p:nvSpPr>
            <p:spPr bwMode="auto">
              <a:xfrm>
                <a:off x="1627" y="2975"/>
                <a:ext cx="71" cy="228"/>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297" name="Rectangle 558"/>
              <p:cNvSpPr>
                <a:spLocks noChangeArrowheads="1"/>
              </p:cNvSpPr>
              <p:nvPr/>
            </p:nvSpPr>
            <p:spPr bwMode="auto">
              <a:xfrm>
                <a:off x="1627" y="2975"/>
                <a:ext cx="71" cy="228"/>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298" name="Rectangle 560"/>
            <p:cNvSpPr>
              <a:spLocks noChangeArrowheads="1"/>
            </p:cNvSpPr>
            <p:nvPr/>
          </p:nvSpPr>
          <p:spPr bwMode="auto">
            <a:xfrm>
              <a:off x="1870075" y="49789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299" name="Rectangle 561"/>
            <p:cNvSpPr>
              <a:spLocks noChangeArrowheads="1"/>
            </p:cNvSpPr>
            <p:nvPr/>
          </p:nvSpPr>
          <p:spPr bwMode="auto">
            <a:xfrm>
              <a:off x="1870075" y="5077371"/>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300" name="Rectangle 562"/>
            <p:cNvSpPr>
              <a:spLocks noChangeArrowheads="1"/>
            </p:cNvSpPr>
            <p:nvPr/>
          </p:nvSpPr>
          <p:spPr bwMode="auto">
            <a:xfrm>
              <a:off x="1870075" y="5178971"/>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sp>
          <p:nvSpPr>
            <p:cNvPr id="301" name="Rectangle 563"/>
            <p:cNvSpPr>
              <a:spLocks noChangeArrowheads="1"/>
            </p:cNvSpPr>
            <p:nvPr/>
          </p:nvSpPr>
          <p:spPr bwMode="auto">
            <a:xfrm>
              <a:off x="1995488" y="49789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302" name="Rectangle 564"/>
            <p:cNvSpPr>
              <a:spLocks noChangeArrowheads="1"/>
            </p:cNvSpPr>
            <p:nvPr/>
          </p:nvSpPr>
          <p:spPr bwMode="auto">
            <a:xfrm>
              <a:off x="1995488" y="5077371"/>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303" name="Rectangle 565"/>
            <p:cNvSpPr>
              <a:spLocks noChangeArrowheads="1"/>
            </p:cNvSpPr>
            <p:nvPr/>
          </p:nvSpPr>
          <p:spPr bwMode="auto">
            <a:xfrm>
              <a:off x="1995488" y="5178971"/>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sp>
          <p:nvSpPr>
            <p:cNvPr id="304" name="Rectangle 566"/>
            <p:cNvSpPr>
              <a:spLocks noChangeArrowheads="1"/>
            </p:cNvSpPr>
            <p:nvPr/>
          </p:nvSpPr>
          <p:spPr bwMode="auto">
            <a:xfrm>
              <a:off x="2117725" y="4978946"/>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C</a:t>
              </a:r>
              <a:endParaRPr kumimoji="0" lang="en-US" altLang="en-US" sz="1800" b="1" i="0" u="none" strike="noStrike" cap="none" normalizeH="0" baseline="0">
                <a:ln>
                  <a:noFill/>
                </a:ln>
                <a:solidFill>
                  <a:schemeClr val="tx1"/>
                </a:solidFill>
                <a:effectLst/>
              </a:endParaRPr>
            </a:p>
          </p:txBody>
        </p:sp>
        <p:sp>
          <p:nvSpPr>
            <p:cNvPr id="305" name="Rectangle 567"/>
            <p:cNvSpPr>
              <a:spLocks noChangeArrowheads="1"/>
            </p:cNvSpPr>
            <p:nvPr/>
          </p:nvSpPr>
          <p:spPr bwMode="auto">
            <a:xfrm>
              <a:off x="2117725" y="5077371"/>
              <a:ext cx="6893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P</a:t>
              </a:r>
              <a:endParaRPr kumimoji="0" lang="en-US" altLang="en-US" sz="1800" b="1" i="0" u="none" strike="noStrike" cap="none" normalizeH="0" baseline="0">
                <a:ln>
                  <a:noFill/>
                </a:ln>
                <a:solidFill>
                  <a:schemeClr val="tx1"/>
                </a:solidFill>
                <a:effectLst/>
              </a:endParaRPr>
            </a:p>
          </p:txBody>
        </p:sp>
        <p:sp>
          <p:nvSpPr>
            <p:cNvPr id="306" name="Rectangle 568"/>
            <p:cNvSpPr>
              <a:spLocks noChangeArrowheads="1"/>
            </p:cNvSpPr>
            <p:nvPr/>
          </p:nvSpPr>
          <p:spPr bwMode="auto">
            <a:xfrm>
              <a:off x="2117725" y="5178971"/>
              <a:ext cx="737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U</a:t>
              </a:r>
              <a:endParaRPr kumimoji="0" lang="en-US" altLang="en-US" sz="1800" b="1" i="0" u="none" strike="noStrike" cap="none" normalizeH="0" baseline="0">
                <a:ln>
                  <a:noFill/>
                </a:ln>
                <a:solidFill>
                  <a:schemeClr val="tx1"/>
                </a:solidFill>
                <a:effectLst/>
              </a:endParaRPr>
            </a:p>
          </p:txBody>
        </p:sp>
        <p:sp>
          <p:nvSpPr>
            <p:cNvPr id="307" name="Freeform 569"/>
            <p:cNvSpPr>
              <a:spLocks noEditPoints="1"/>
            </p:cNvSpPr>
            <p:nvPr/>
          </p:nvSpPr>
          <p:spPr bwMode="auto">
            <a:xfrm>
              <a:off x="3630613" y="2511971"/>
              <a:ext cx="73025" cy="165100"/>
            </a:xfrm>
            <a:custGeom>
              <a:avLst/>
              <a:gdLst>
                <a:gd name="T0" fmla="*/ 31 w 46"/>
                <a:gd name="T1" fmla="*/ 0 h 104"/>
                <a:gd name="T2" fmla="*/ 31 w 46"/>
                <a:gd name="T3" fmla="*/ 71 h 104"/>
                <a:gd name="T4" fmla="*/ 15 w 46"/>
                <a:gd name="T5" fmla="*/ 71 h 104"/>
                <a:gd name="T6" fmla="*/ 15 w 46"/>
                <a:gd name="T7" fmla="*/ 0 h 104"/>
                <a:gd name="T8" fmla="*/ 31 w 46"/>
                <a:gd name="T9" fmla="*/ 0 h 104"/>
                <a:gd name="T10" fmla="*/ 46 w 46"/>
                <a:gd name="T11" fmla="*/ 64 h 104"/>
                <a:gd name="T12" fmla="*/ 23 w 46"/>
                <a:gd name="T13" fmla="*/ 104 h 104"/>
                <a:gd name="T14" fmla="*/ 0 w 46"/>
                <a:gd name="T15" fmla="*/ 64 h 104"/>
                <a:gd name="T16" fmla="*/ 46 w 46"/>
                <a:gd name="T17" fmla="*/ 6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104">
                  <a:moveTo>
                    <a:pt x="31" y="0"/>
                  </a:moveTo>
                  <a:lnTo>
                    <a:pt x="31" y="71"/>
                  </a:lnTo>
                  <a:lnTo>
                    <a:pt x="15" y="71"/>
                  </a:lnTo>
                  <a:lnTo>
                    <a:pt x="15" y="0"/>
                  </a:lnTo>
                  <a:lnTo>
                    <a:pt x="31" y="0"/>
                  </a:lnTo>
                  <a:close/>
                  <a:moveTo>
                    <a:pt x="46" y="64"/>
                  </a:moveTo>
                  <a:lnTo>
                    <a:pt x="23" y="104"/>
                  </a:lnTo>
                  <a:lnTo>
                    <a:pt x="0" y="64"/>
                  </a:lnTo>
                  <a:lnTo>
                    <a:pt x="46" y="64"/>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308" name="Group 572"/>
            <p:cNvGrpSpPr>
              <a:grpSpLocks/>
            </p:cNvGrpSpPr>
            <p:nvPr/>
          </p:nvGrpSpPr>
          <p:grpSpPr bwMode="auto">
            <a:xfrm>
              <a:off x="3422650" y="2677071"/>
              <a:ext cx="488950" cy="211137"/>
              <a:chOff x="2464" y="1540"/>
              <a:chExt cx="308" cy="133"/>
            </a:xfrm>
          </p:grpSpPr>
          <p:sp>
            <p:nvSpPr>
              <p:cNvPr id="309" name="Rectangle 570"/>
              <p:cNvSpPr>
                <a:spLocks noChangeArrowheads="1"/>
              </p:cNvSpPr>
              <p:nvPr/>
            </p:nvSpPr>
            <p:spPr bwMode="auto">
              <a:xfrm>
                <a:off x="2464" y="1540"/>
                <a:ext cx="308" cy="13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10" name="Rectangle 571"/>
              <p:cNvSpPr>
                <a:spLocks noChangeArrowheads="1"/>
              </p:cNvSpPr>
              <p:nvPr/>
            </p:nvSpPr>
            <p:spPr bwMode="auto">
              <a:xfrm>
                <a:off x="2464" y="1540"/>
                <a:ext cx="308" cy="133"/>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311" name="Rectangle 573"/>
            <p:cNvSpPr>
              <a:spLocks noChangeArrowheads="1"/>
            </p:cNvSpPr>
            <p:nvPr/>
          </p:nvSpPr>
          <p:spPr bwMode="auto">
            <a:xfrm>
              <a:off x="3471863" y="2685009"/>
              <a:ext cx="383118"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a:ln>
                    <a:noFill/>
                  </a:ln>
                  <a:solidFill>
                    <a:srgbClr val="000000"/>
                  </a:solidFill>
                  <a:effectLst/>
                </a:rPr>
                <a:t>Readout </a:t>
              </a:r>
              <a:endParaRPr kumimoji="0" lang="en-US" altLang="en-US" sz="1800" b="1" i="0" u="none" strike="noStrike" cap="none" normalizeH="0" baseline="0">
                <a:ln>
                  <a:noFill/>
                </a:ln>
                <a:solidFill>
                  <a:schemeClr val="tx1"/>
                </a:solidFill>
                <a:effectLst/>
              </a:endParaRPr>
            </a:p>
          </p:txBody>
        </p:sp>
        <p:sp>
          <p:nvSpPr>
            <p:cNvPr id="312" name="Rectangle 574"/>
            <p:cNvSpPr>
              <a:spLocks noChangeArrowheads="1"/>
            </p:cNvSpPr>
            <p:nvPr/>
          </p:nvSpPr>
          <p:spPr bwMode="auto">
            <a:xfrm>
              <a:off x="3524250" y="2786609"/>
              <a:ext cx="25808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a:ln>
                    <a:noFill/>
                  </a:ln>
                  <a:solidFill>
                    <a:srgbClr val="000000"/>
                  </a:solidFill>
                  <a:effectLst/>
                </a:rPr>
                <a:t>Board</a:t>
              </a:r>
              <a:endParaRPr kumimoji="0" lang="en-US" altLang="en-US" sz="1800" b="1" i="0" u="none" strike="noStrike" cap="none" normalizeH="0" baseline="0">
                <a:ln>
                  <a:noFill/>
                </a:ln>
                <a:solidFill>
                  <a:schemeClr val="tx1"/>
                </a:solidFill>
                <a:effectLst/>
              </a:endParaRPr>
            </a:p>
          </p:txBody>
        </p:sp>
        <p:sp>
          <p:nvSpPr>
            <p:cNvPr id="313" name="Freeform 575"/>
            <p:cNvSpPr>
              <a:spLocks noEditPoints="1"/>
            </p:cNvSpPr>
            <p:nvPr/>
          </p:nvSpPr>
          <p:spPr bwMode="auto">
            <a:xfrm>
              <a:off x="4144963" y="2511971"/>
              <a:ext cx="73025" cy="165100"/>
            </a:xfrm>
            <a:custGeom>
              <a:avLst/>
              <a:gdLst>
                <a:gd name="T0" fmla="*/ 30 w 46"/>
                <a:gd name="T1" fmla="*/ 0 h 104"/>
                <a:gd name="T2" fmla="*/ 30 w 46"/>
                <a:gd name="T3" fmla="*/ 71 h 104"/>
                <a:gd name="T4" fmla="*/ 15 w 46"/>
                <a:gd name="T5" fmla="*/ 71 h 104"/>
                <a:gd name="T6" fmla="*/ 15 w 46"/>
                <a:gd name="T7" fmla="*/ 0 h 104"/>
                <a:gd name="T8" fmla="*/ 30 w 46"/>
                <a:gd name="T9" fmla="*/ 0 h 104"/>
                <a:gd name="T10" fmla="*/ 46 w 46"/>
                <a:gd name="T11" fmla="*/ 64 h 104"/>
                <a:gd name="T12" fmla="*/ 23 w 46"/>
                <a:gd name="T13" fmla="*/ 104 h 104"/>
                <a:gd name="T14" fmla="*/ 0 w 46"/>
                <a:gd name="T15" fmla="*/ 64 h 104"/>
                <a:gd name="T16" fmla="*/ 46 w 46"/>
                <a:gd name="T17" fmla="*/ 6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104">
                  <a:moveTo>
                    <a:pt x="30" y="0"/>
                  </a:moveTo>
                  <a:lnTo>
                    <a:pt x="30" y="71"/>
                  </a:lnTo>
                  <a:lnTo>
                    <a:pt x="15" y="71"/>
                  </a:lnTo>
                  <a:lnTo>
                    <a:pt x="15" y="0"/>
                  </a:lnTo>
                  <a:lnTo>
                    <a:pt x="30" y="0"/>
                  </a:lnTo>
                  <a:close/>
                  <a:moveTo>
                    <a:pt x="46" y="64"/>
                  </a:moveTo>
                  <a:lnTo>
                    <a:pt x="23" y="104"/>
                  </a:lnTo>
                  <a:lnTo>
                    <a:pt x="0" y="64"/>
                  </a:lnTo>
                  <a:lnTo>
                    <a:pt x="46" y="64"/>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314" name="Group 578"/>
            <p:cNvGrpSpPr>
              <a:grpSpLocks/>
            </p:cNvGrpSpPr>
            <p:nvPr/>
          </p:nvGrpSpPr>
          <p:grpSpPr bwMode="auto">
            <a:xfrm>
              <a:off x="3937000" y="2677071"/>
              <a:ext cx="488950" cy="211137"/>
              <a:chOff x="2788" y="1540"/>
              <a:chExt cx="308" cy="133"/>
            </a:xfrm>
          </p:grpSpPr>
          <p:sp>
            <p:nvSpPr>
              <p:cNvPr id="315" name="Rectangle 576"/>
              <p:cNvSpPr>
                <a:spLocks noChangeArrowheads="1"/>
              </p:cNvSpPr>
              <p:nvPr/>
            </p:nvSpPr>
            <p:spPr bwMode="auto">
              <a:xfrm>
                <a:off x="2788" y="1540"/>
                <a:ext cx="308" cy="13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16" name="Rectangle 577"/>
              <p:cNvSpPr>
                <a:spLocks noChangeArrowheads="1"/>
              </p:cNvSpPr>
              <p:nvPr/>
            </p:nvSpPr>
            <p:spPr bwMode="auto">
              <a:xfrm>
                <a:off x="2788" y="1540"/>
                <a:ext cx="308" cy="133"/>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317" name="Rectangle 579"/>
            <p:cNvSpPr>
              <a:spLocks noChangeArrowheads="1"/>
            </p:cNvSpPr>
            <p:nvPr/>
          </p:nvSpPr>
          <p:spPr bwMode="auto">
            <a:xfrm>
              <a:off x="3987800" y="2685009"/>
              <a:ext cx="383118"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a:ln>
                    <a:noFill/>
                  </a:ln>
                  <a:solidFill>
                    <a:srgbClr val="000000"/>
                  </a:solidFill>
                  <a:effectLst/>
                </a:rPr>
                <a:t>Readout </a:t>
              </a:r>
              <a:endParaRPr kumimoji="0" lang="en-US" altLang="en-US" sz="1800" b="1" i="0" u="none" strike="noStrike" cap="none" normalizeH="0" baseline="0">
                <a:ln>
                  <a:noFill/>
                </a:ln>
                <a:solidFill>
                  <a:schemeClr val="tx1"/>
                </a:solidFill>
                <a:effectLst/>
              </a:endParaRPr>
            </a:p>
          </p:txBody>
        </p:sp>
        <p:sp>
          <p:nvSpPr>
            <p:cNvPr id="318" name="Rectangle 580"/>
            <p:cNvSpPr>
              <a:spLocks noChangeArrowheads="1"/>
            </p:cNvSpPr>
            <p:nvPr/>
          </p:nvSpPr>
          <p:spPr bwMode="auto">
            <a:xfrm>
              <a:off x="4040188" y="2786609"/>
              <a:ext cx="25808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a:ln>
                    <a:noFill/>
                  </a:ln>
                  <a:solidFill>
                    <a:srgbClr val="000000"/>
                  </a:solidFill>
                  <a:effectLst/>
                </a:rPr>
                <a:t>Board</a:t>
              </a:r>
              <a:endParaRPr kumimoji="0" lang="en-US" altLang="en-US" sz="1800" b="1" i="0" u="none" strike="noStrike" cap="none" normalizeH="0" baseline="0">
                <a:ln>
                  <a:noFill/>
                </a:ln>
                <a:solidFill>
                  <a:schemeClr val="tx1"/>
                </a:solidFill>
                <a:effectLst/>
              </a:endParaRPr>
            </a:p>
          </p:txBody>
        </p:sp>
        <p:sp>
          <p:nvSpPr>
            <p:cNvPr id="319" name="Freeform 581"/>
            <p:cNvSpPr>
              <a:spLocks noEditPoints="1"/>
            </p:cNvSpPr>
            <p:nvPr/>
          </p:nvSpPr>
          <p:spPr bwMode="auto">
            <a:xfrm>
              <a:off x="4657725" y="2511971"/>
              <a:ext cx="73025" cy="165100"/>
            </a:xfrm>
            <a:custGeom>
              <a:avLst/>
              <a:gdLst>
                <a:gd name="T0" fmla="*/ 30 w 46"/>
                <a:gd name="T1" fmla="*/ 0 h 104"/>
                <a:gd name="T2" fmla="*/ 30 w 46"/>
                <a:gd name="T3" fmla="*/ 71 h 104"/>
                <a:gd name="T4" fmla="*/ 15 w 46"/>
                <a:gd name="T5" fmla="*/ 71 h 104"/>
                <a:gd name="T6" fmla="*/ 15 w 46"/>
                <a:gd name="T7" fmla="*/ 0 h 104"/>
                <a:gd name="T8" fmla="*/ 30 w 46"/>
                <a:gd name="T9" fmla="*/ 0 h 104"/>
                <a:gd name="T10" fmla="*/ 46 w 46"/>
                <a:gd name="T11" fmla="*/ 64 h 104"/>
                <a:gd name="T12" fmla="*/ 23 w 46"/>
                <a:gd name="T13" fmla="*/ 104 h 104"/>
                <a:gd name="T14" fmla="*/ 0 w 46"/>
                <a:gd name="T15" fmla="*/ 64 h 104"/>
                <a:gd name="T16" fmla="*/ 46 w 46"/>
                <a:gd name="T17" fmla="*/ 6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104">
                  <a:moveTo>
                    <a:pt x="30" y="0"/>
                  </a:moveTo>
                  <a:lnTo>
                    <a:pt x="30" y="71"/>
                  </a:lnTo>
                  <a:lnTo>
                    <a:pt x="15" y="71"/>
                  </a:lnTo>
                  <a:lnTo>
                    <a:pt x="15" y="0"/>
                  </a:lnTo>
                  <a:lnTo>
                    <a:pt x="30" y="0"/>
                  </a:lnTo>
                  <a:close/>
                  <a:moveTo>
                    <a:pt x="46" y="64"/>
                  </a:moveTo>
                  <a:lnTo>
                    <a:pt x="23" y="104"/>
                  </a:lnTo>
                  <a:lnTo>
                    <a:pt x="0" y="64"/>
                  </a:lnTo>
                  <a:lnTo>
                    <a:pt x="46" y="64"/>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320" name="Group 584"/>
            <p:cNvGrpSpPr>
              <a:grpSpLocks/>
            </p:cNvGrpSpPr>
            <p:nvPr/>
          </p:nvGrpSpPr>
          <p:grpSpPr bwMode="auto">
            <a:xfrm>
              <a:off x="4449763" y="2677071"/>
              <a:ext cx="487363" cy="211137"/>
              <a:chOff x="3111" y="1540"/>
              <a:chExt cx="307" cy="133"/>
            </a:xfrm>
          </p:grpSpPr>
          <p:sp>
            <p:nvSpPr>
              <p:cNvPr id="321" name="Rectangle 582"/>
              <p:cNvSpPr>
                <a:spLocks noChangeArrowheads="1"/>
              </p:cNvSpPr>
              <p:nvPr/>
            </p:nvSpPr>
            <p:spPr bwMode="auto">
              <a:xfrm>
                <a:off x="3111" y="1540"/>
                <a:ext cx="307" cy="13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22" name="Rectangle 583"/>
              <p:cNvSpPr>
                <a:spLocks noChangeArrowheads="1"/>
              </p:cNvSpPr>
              <p:nvPr/>
            </p:nvSpPr>
            <p:spPr bwMode="auto">
              <a:xfrm>
                <a:off x="3111" y="1540"/>
                <a:ext cx="307" cy="133"/>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323" name="Rectangle 585"/>
            <p:cNvSpPr>
              <a:spLocks noChangeArrowheads="1"/>
            </p:cNvSpPr>
            <p:nvPr/>
          </p:nvSpPr>
          <p:spPr bwMode="auto">
            <a:xfrm>
              <a:off x="4497388" y="2685009"/>
              <a:ext cx="383118"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a:ln>
                    <a:noFill/>
                  </a:ln>
                  <a:solidFill>
                    <a:srgbClr val="000000"/>
                  </a:solidFill>
                  <a:effectLst/>
                </a:rPr>
                <a:t>Readout </a:t>
              </a:r>
              <a:endParaRPr kumimoji="0" lang="en-US" altLang="en-US" sz="1800" b="1" i="0" u="none" strike="noStrike" cap="none" normalizeH="0" baseline="0">
                <a:ln>
                  <a:noFill/>
                </a:ln>
                <a:solidFill>
                  <a:schemeClr val="tx1"/>
                </a:solidFill>
                <a:effectLst/>
              </a:endParaRPr>
            </a:p>
          </p:txBody>
        </p:sp>
        <p:sp>
          <p:nvSpPr>
            <p:cNvPr id="324" name="Rectangle 586"/>
            <p:cNvSpPr>
              <a:spLocks noChangeArrowheads="1"/>
            </p:cNvSpPr>
            <p:nvPr/>
          </p:nvSpPr>
          <p:spPr bwMode="auto">
            <a:xfrm>
              <a:off x="4549775" y="2786609"/>
              <a:ext cx="25808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a:ln>
                    <a:noFill/>
                  </a:ln>
                  <a:solidFill>
                    <a:srgbClr val="000000"/>
                  </a:solidFill>
                  <a:effectLst/>
                </a:rPr>
                <a:t>Board</a:t>
              </a:r>
              <a:endParaRPr kumimoji="0" lang="en-US" altLang="en-US" sz="1800" b="1" i="0" u="none" strike="noStrike" cap="none" normalizeH="0" baseline="0">
                <a:ln>
                  <a:noFill/>
                </a:ln>
                <a:solidFill>
                  <a:schemeClr val="tx1"/>
                </a:solidFill>
                <a:effectLst/>
              </a:endParaRPr>
            </a:p>
          </p:txBody>
        </p:sp>
        <p:sp>
          <p:nvSpPr>
            <p:cNvPr id="325" name="Freeform 587"/>
            <p:cNvSpPr>
              <a:spLocks noEditPoints="1"/>
            </p:cNvSpPr>
            <p:nvPr/>
          </p:nvSpPr>
          <p:spPr bwMode="auto">
            <a:xfrm>
              <a:off x="5168900" y="2511971"/>
              <a:ext cx="73025" cy="165100"/>
            </a:xfrm>
            <a:custGeom>
              <a:avLst/>
              <a:gdLst>
                <a:gd name="T0" fmla="*/ 31 w 46"/>
                <a:gd name="T1" fmla="*/ 0 h 104"/>
                <a:gd name="T2" fmla="*/ 31 w 46"/>
                <a:gd name="T3" fmla="*/ 71 h 104"/>
                <a:gd name="T4" fmla="*/ 16 w 46"/>
                <a:gd name="T5" fmla="*/ 71 h 104"/>
                <a:gd name="T6" fmla="*/ 16 w 46"/>
                <a:gd name="T7" fmla="*/ 0 h 104"/>
                <a:gd name="T8" fmla="*/ 31 w 46"/>
                <a:gd name="T9" fmla="*/ 0 h 104"/>
                <a:gd name="T10" fmla="*/ 46 w 46"/>
                <a:gd name="T11" fmla="*/ 64 h 104"/>
                <a:gd name="T12" fmla="*/ 23 w 46"/>
                <a:gd name="T13" fmla="*/ 104 h 104"/>
                <a:gd name="T14" fmla="*/ 0 w 46"/>
                <a:gd name="T15" fmla="*/ 64 h 104"/>
                <a:gd name="T16" fmla="*/ 46 w 46"/>
                <a:gd name="T17" fmla="*/ 6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104">
                  <a:moveTo>
                    <a:pt x="31" y="0"/>
                  </a:moveTo>
                  <a:lnTo>
                    <a:pt x="31" y="71"/>
                  </a:lnTo>
                  <a:lnTo>
                    <a:pt x="16" y="71"/>
                  </a:lnTo>
                  <a:lnTo>
                    <a:pt x="16" y="0"/>
                  </a:lnTo>
                  <a:lnTo>
                    <a:pt x="31" y="0"/>
                  </a:lnTo>
                  <a:close/>
                  <a:moveTo>
                    <a:pt x="46" y="64"/>
                  </a:moveTo>
                  <a:lnTo>
                    <a:pt x="23" y="104"/>
                  </a:lnTo>
                  <a:lnTo>
                    <a:pt x="0" y="64"/>
                  </a:lnTo>
                  <a:lnTo>
                    <a:pt x="46" y="64"/>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326" name="Group 590"/>
            <p:cNvGrpSpPr>
              <a:grpSpLocks/>
            </p:cNvGrpSpPr>
            <p:nvPr/>
          </p:nvGrpSpPr>
          <p:grpSpPr bwMode="auto">
            <a:xfrm>
              <a:off x="4962525" y="2677071"/>
              <a:ext cx="487363" cy="211137"/>
              <a:chOff x="3434" y="1540"/>
              <a:chExt cx="307" cy="133"/>
            </a:xfrm>
          </p:grpSpPr>
          <p:sp>
            <p:nvSpPr>
              <p:cNvPr id="327" name="Rectangle 588"/>
              <p:cNvSpPr>
                <a:spLocks noChangeArrowheads="1"/>
              </p:cNvSpPr>
              <p:nvPr/>
            </p:nvSpPr>
            <p:spPr bwMode="auto">
              <a:xfrm>
                <a:off x="3434" y="1540"/>
                <a:ext cx="307" cy="13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28" name="Rectangle 589"/>
              <p:cNvSpPr>
                <a:spLocks noChangeArrowheads="1"/>
              </p:cNvSpPr>
              <p:nvPr/>
            </p:nvSpPr>
            <p:spPr bwMode="auto">
              <a:xfrm>
                <a:off x="3434" y="1540"/>
                <a:ext cx="307" cy="133"/>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329" name="Rectangle 591"/>
            <p:cNvSpPr>
              <a:spLocks noChangeArrowheads="1"/>
            </p:cNvSpPr>
            <p:nvPr/>
          </p:nvSpPr>
          <p:spPr bwMode="auto">
            <a:xfrm>
              <a:off x="5013325" y="2685009"/>
              <a:ext cx="383118"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a:ln>
                    <a:noFill/>
                  </a:ln>
                  <a:solidFill>
                    <a:srgbClr val="000000"/>
                  </a:solidFill>
                  <a:effectLst/>
                </a:rPr>
                <a:t>Readout </a:t>
              </a:r>
              <a:endParaRPr kumimoji="0" lang="en-US" altLang="en-US" sz="1800" b="1" i="0" u="none" strike="noStrike" cap="none" normalizeH="0" baseline="0">
                <a:ln>
                  <a:noFill/>
                </a:ln>
                <a:solidFill>
                  <a:schemeClr val="tx1"/>
                </a:solidFill>
                <a:effectLst/>
              </a:endParaRPr>
            </a:p>
          </p:txBody>
        </p:sp>
        <p:sp>
          <p:nvSpPr>
            <p:cNvPr id="330" name="Rectangle 592"/>
            <p:cNvSpPr>
              <a:spLocks noChangeArrowheads="1"/>
            </p:cNvSpPr>
            <p:nvPr/>
          </p:nvSpPr>
          <p:spPr bwMode="auto">
            <a:xfrm>
              <a:off x="5065713" y="2786609"/>
              <a:ext cx="25808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a:ln>
                    <a:noFill/>
                  </a:ln>
                  <a:solidFill>
                    <a:srgbClr val="000000"/>
                  </a:solidFill>
                  <a:effectLst/>
                </a:rPr>
                <a:t>Board</a:t>
              </a:r>
              <a:endParaRPr kumimoji="0" lang="en-US" altLang="en-US" sz="1800" b="1" i="0" u="none" strike="noStrike" cap="none" normalizeH="0" baseline="0">
                <a:ln>
                  <a:noFill/>
                </a:ln>
                <a:solidFill>
                  <a:schemeClr val="tx1"/>
                </a:solidFill>
                <a:effectLst/>
              </a:endParaRPr>
            </a:p>
          </p:txBody>
        </p:sp>
        <p:sp>
          <p:nvSpPr>
            <p:cNvPr id="331" name="Freeform 593"/>
            <p:cNvSpPr>
              <a:spLocks noEditPoints="1"/>
            </p:cNvSpPr>
            <p:nvPr/>
          </p:nvSpPr>
          <p:spPr bwMode="auto">
            <a:xfrm>
              <a:off x="5681663" y="2511971"/>
              <a:ext cx="73025" cy="165100"/>
            </a:xfrm>
            <a:custGeom>
              <a:avLst/>
              <a:gdLst>
                <a:gd name="T0" fmla="*/ 31 w 46"/>
                <a:gd name="T1" fmla="*/ 0 h 104"/>
                <a:gd name="T2" fmla="*/ 31 w 46"/>
                <a:gd name="T3" fmla="*/ 71 h 104"/>
                <a:gd name="T4" fmla="*/ 16 w 46"/>
                <a:gd name="T5" fmla="*/ 71 h 104"/>
                <a:gd name="T6" fmla="*/ 16 w 46"/>
                <a:gd name="T7" fmla="*/ 0 h 104"/>
                <a:gd name="T8" fmla="*/ 31 w 46"/>
                <a:gd name="T9" fmla="*/ 0 h 104"/>
                <a:gd name="T10" fmla="*/ 46 w 46"/>
                <a:gd name="T11" fmla="*/ 64 h 104"/>
                <a:gd name="T12" fmla="*/ 23 w 46"/>
                <a:gd name="T13" fmla="*/ 104 h 104"/>
                <a:gd name="T14" fmla="*/ 0 w 46"/>
                <a:gd name="T15" fmla="*/ 64 h 104"/>
                <a:gd name="T16" fmla="*/ 46 w 46"/>
                <a:gd name="T17" fmla="*/ 6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104">
                  <a:moveTo>
                    <a:pt x="31" y="0"/>
                  </a:moveTo>
                  <a:lnTo>
                    <a:pt x="31" y="71"/>
                  </a:lnTo>
                  <a:lnTo>
                    <a:pt x="16" y="71"/>
                  </a:lnTo>
                  <a:lnTo>
                    <a:pt x="16" y="0"/>
                  </a:lnTo>
                  <a:lnTo>
                    <a:pt x="31" y="0"/>
                  </a:lnTo>
                  <a:close/>
                  <a:moveTo>
                    <a:pt x="46" y="64"/>
                  </a:moveTo>
                  <a:lnTo>
                    <a:pt x="23" y="104"/>
                  </a:lnTo>
                  <a:lnTo>
                    <a:pt x="0" y="64"/>
                  </a:lnTo>
                  <a:lnTo>
                    <a:pt x="46" y="64"/>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332" name="Group 596"/>
            <p:cNvGrpSpPr>
              <a:grpSpLocks/>
            </p:cNvGrpSpPr>
            <p:nvPr/>
          </p:nvGrpSpPr>
          <p:grpSpPr bwMode="auto">
            <a:xfrm>
              <a:off x="5475288" y="2677071"/>
              <a:ext cx="487363" cy="211137"/>
              <a:chOff x="3757" y="1540"/>
              <a:chExt cx="307" cy="133"/>
            </a:xfrm>
          </p:grpSpPr>
          <p:sp>
            <p:nvSpPr>
              <p:cNvPr id="333" name="Rectangle 594"/>
              <p:cNvSpPr>
                <a:spLocks noChangeArrowheads="1"/>
              </p:cNvSpPr>
              <p:nvPr/>
            </p:nvSpPr>
            <p:spPr bwMode="auto">
              <a:xfrm>
                <a:off x="3757" y="1540"/>
                <a:ext cx="307" cy="13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34" name="Rectangle 595"/>
              <p:cNvSpPr>
                <a:spLocks noChangeArrowheads="1"/>
              </p:cNvSpPr>
              <p:nvPr/>
            </p:nvSpPr>
            <p:spPr bwMode="auto">
              <a:xfrm>
                <a:off x="3757" y="1540"/>
                <a:ext cx="307" cy="133"/>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335" name="Rectangle 597"/>
            <p:cNvSpPr>
              <a:spLocks noChangeArrowheads="1"/>
            </p:cNvSpPr>
            <p:nvPr/>
          </p:nvSpPr>
          <p:spPr bwMode="auto">
            <a:xfrm>
              <a:off x="5524500" y="2685009"/>
              <a:ext cx="383118"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a:ln>
                    <a:noFill/>
                  </a:ln>
                  <a:solidFill>
                    <a:srgbClr val="000000"/>
                  </a:solidFill>
                  <a:effectLst/>
                </a:rPr>
                <a:t>Readout </a:t>
              </a:r>
              <a:endParaRPr kumimoji="0" lang="en-US" altLang="en-US" sz="1800" b="1" i="0" u="none" strike="noStrike" cap="none" normalizeH="0" baseline="0">
                <a:ln>
                  <a:noFill/>
                </a:ln>
                <a:solidFill>
                  <a:schemeClr val="tx1"/>
                </a:solidFill>
                <a:effectLst/>
              </a:endParaRPr>
            </a:p>
          </p:txBody>
        </p:sp>
        <p:sp>
          <p:nvSpPr>
            <p:cNvPr id="336" name="Rectangle 598"/>
            <p:cNvSpPr>
              <a:spLocks noChangeArrowheads="1"/>
            </p:cNvSpPr>
            <p:nvPr/>
          </p:nvSpPr>
          <p:spPr bwMode="auto">
            <a:xfrm>
              <a:off x="5576888" y="2786609"/>
              <a:ext cx="25808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a:ln>
                    <a:noFill/>
                  </a:ln>
                  <a:solidFill>
                    <a:srgbClr val="000000"/>
                  </a:solidFill>
                  <a:effectLst/>
                </a:rPr>
                <a:t>Board</a:t>
              </a:r>
              <a:endParaRPr kumimoji="0" lang="en-US" altLang="en-US" sz="1800" b="1" i="0" u="none" strike="noStrike" cap="none" normalizeH="0" baseline="0">
                <a:ln>
                  <a:noFill/>
                </a:ln>
                <a:solidFill>
                  <a:schemeClr val="tx1"/>
                </a:solidFill>
                <a:effectLst/>
              </a:endParaRPr>
            </a:p>
          </p:txBody>
        </p:sp>
        <p:sp>
          <p:nvSpPr>
            <p:cNvPr id="337" name="Freeform 599"/>
            <p:cNvSpPr>
              <a:spLocks noEditPoints="1"/>
            </p:cNvSpPr>
            <p:nvPr/>
          </p:nvSpPr>
          <p:spPr bwMode="auto">
            <a:xfrm>
              <a:off x="6194425" y="2511971"/>
              <a:ext cx="73025" cy="165100"/>
            </a:xfrm>
            <a:custGeom>
              <a:avLst/>
              <a:gdLst>
                <a:gd name="T0" fmla="*/ 31 w 46"/>
                <a:gd name="T1" fmla="*/ 0 h 104"/>
                <a:gd name="T2" fmla="*/ 31 w 46"/>
                <a:gd name="T3" fmla="*/ 71 h 104"/>
                <a:gd name="T4" fmla="*/ 15 w 46"/>
                <a:gd name="T5" fmla="*/ 71 h 104"/>
                <a:gd name="T6" fmla="*/ 15 w 46"/>
                <a:gd name="T7" fmla="*/ 0 h 104"/>
                <a:gd name="T8" fmla="*/ 31 w 46"/>
                <a:gd name="T9" fmla="*/ 0 h 104"/>
                <a:gd name="T10" fmla="*/ 46 w 46"/>
                <a:gd name="T11" fmla="*/ 64 h 104"/>
                <a:gd name="T12" fmla="*/ 23 w 46"/>
                <a:gd name="T13" fmla="*/ 104 h 104"/>
                <a:gd name="T14" fmla="*/ 0 w 46"/>
                <a:gd name="T15" fmla="*/ 64 h 104"/>
                <a:gd name="T16" fmla="*/ 46 w 46"/>
                <a:gd name="T17" fmla="*/ 6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104">
                  <a:moveTo>
                    <a:pt x="31" y="0"/>
                  </a:moveTo>
                  <a:lnTo>
                    <a:pt x="31" y="71"/>
                  </a:lnTo>
                  <a:lnTo>
                    <a:pt x="15" y="71"/>
                  </a:lnTo>
                  <a:lnTo>
                    <a:pt x="15" y="0"/>
                  </a:lnTo>
                  <a:lnTo>
                    <a:pt x="31" y="0"/>
                  </a:lnTo>
                  <a:close/>
                  <a:moveTo>
                    <a:pt x="46" y="64"/>
                  </a:moveTo>
                  <a:lnTo>
                    <a:pt x="23" y="104"/>
                  </a:lnTo>
                  <a:lnTo>
                    <a:pt x="0" y="64"/>
                  </a:lnTo>
                  <a:lnTo>
                    <a:pt x="46" y="64"/>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338" name="Group 602"/>
            <p:cNvGrpSpPr>
              <a:grpSpLocks/>
            </p:cNvGrpSpPr>
            <p:nvPr/>
          </p:nvGrpSpPr>
          <p:grpSpPr bwMode="auto">
            <a:xfrm>
              <a:off x="5986463" y="2677071"/>
              <a:ext cx="488950" cy="211137"/>
              <a:chOff x="4079" y="1540"/>
              <a:chExt cx="308" cy="133"/>
            </a:xfrm>
          </p:grpSpPr>
          <p:sp>
            <p:nvSpPr>
              <p:cNvPr id="339" name="Rectangle 600"/>
              <p:cNvSpPr>
                <a:spLocks noChangeArrowheads="1"/>
              </p:cNvSpPr>
              <p:nvPr/>
            </p:nvSpPr>
            <p:spPr bwMode="auto">
              <a:xfrm>
                <a:off x="4079" y="1540"/>
                <a:ext cx="308" cy="13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40" name="Rectangle 601"/>
              <p:cNvSpPr>
                <a:spLocks noChangeArrowheads="1"/>
              </p:cNvSpPr>
              <p:nvPr/>
            </p:nvSpPr>
            <p:spPr bwMode="auto">
              <a:xfrm>
                <a:off x="4079" y="1540"/>
                <a:ext cx="308" cy="133"/>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341" name="Rectangle 603"/>
            <p:cNvSpPr>
              <a:spLocks noChangeArrowheads="1"/>
            </p:cNvSpPr>
            <p:nvPr/>
          </p:nvSpPr>
          <p:spPr bwMode="auto">
            <a:xfrm>
              <a:off x="6035675" y="2685009"/>
              <a:ext cx="383118"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a:ln>
                    <a:noFill/>
                  </a:ln>
                  <a:solidFill>
                    <a:srgbClr val="000000"/>
                  </a:solidFill>
                  <a:effectLst/>
                </a:rPr>
                <a:t>Readout </a:t>
              </a:r>
              <a:endParaRPr kumimoji="0" lang="en-US" altLang="en-US" sz="1800" b="1" i="0" u="none" strike="noStrike" cap="none" normalizeH="0" baseline="0">
                <a:ln>
                  <a:noFill/>
                </a:ln>
                <a:solidFill>
                  <a:schemeClr val="tx1"/>
                </a:solidFill>
                <a:effectLst/>
              </a:endParaRPr>
            </a:p>
          </p:txBody>
        </p:sp>
        <p:sp>
          <p:nvSpPr>
            <p:cNvPr id="342" name="Rectangle 604"/>
            <p:cNvSpPr>
              <a:spLocks noChangeArrowheads="1"/>
            </p:cNvSpPr>
            <p:nvPr/>
          </p:nvSpPr>
          <p:spPr bwMode="auto">
            <a:xfrm>
              <a:off x="6088063" y="2786609"/>
              <a:ext cx="25808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a:ln>
                    <a:noFill/>
                  </a:ln>
                  <a:solidFill>
                    <a:srgbClr val="000000"/>
                  </a:solidFill>
                  <a:effectLst/>
                </a:rPr>
                <a:t>Board</a:t>
              </a:r>
              <a:endParaRPr kumimoji="0" lang="en-US" altLang="en-US" sz="1800" b="1" i="0" u="none" strike="noStrike" cap="none" normalizeH="0" baseline="0">
                <a:ln>
                  <a:noFill/>
                </a:ln>
                <a:solidFill>
                  <a:schemeClr val="tx1"/>
                </a:solidFill>
                <a:effectLst/>
              </a:endParaRPr>
            </a:p>
          </p:txBody>
        </p:sp>
        <p:sp>
          <p:nvSpPr>
            <p:cNvPr id="343" name="Freeform 605"/>
            <p:cNvSpPr>
              <a:spLocks noEditPoints="1"/>
            </p:cNvSpPr>
            <p:nvPr/>
          </p:nvSpPr>
          <p:spPr bwMode="auto">
            <a:xfrm>
              <a:off x="3119438" y="1889671"/>
              <a:ext cx="73025" cy="417512"/>
            </a:xfrm>
            <a:custGeom>
              <a:avLst/>
              <a:gdLst>
                <a:gd name="T0" fmla="*/ 30 w 46"/>
                <a:gd name="T1" fmla="*/ 0 h 263"/>
                <a:gd name="T2" fmla="*/ 31 w 46"/>
                <a:gd name="T3" fmla="*/ 229 h 263"/>
                <a:gd name="T4" fmla="*/ 15 w 46"/>
                <a:gd name="T5" fmla="*/ 229 h 263"/>
                <a:gd name="T6" fmla="*/ 15 w 46"/>
                <a:gd name="T7" fmla="*/ 0 h 263"/>
                <a:gd name="T8" fmla="*/ 30 w 46"/>
                <a:gd name="T9" fmla="*/ 0 h 263"/>
                <a:gd name="T10" fmla="*/ 46 w 46"/>
                <a:gd name="T11" fmla="*/ 223 h 263"/>
                <a:gd name="T12" fmla="*/ 23 w 46"/>
                <a:gd name="T13" fmla="*/ 263 h 263"/>
                <a:gd name="T14" fmla="*/ 0 w 46"/>
                <a:gd name="T15" fmla="*/ 223 h 263"/>
                <a:gd name="T16" fmla="*/ 46 w 46"/>
                <a:gd name="T17" fmla="*/ 223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63">
                  <a:moveTo>
                    <a:pt x="30" y="0"/>
                  </a:moveTo>
                  <a:lnTo>
                    <a:pt x="31" y="229"/>
                  </a:lnTo>
                  <a:lnTo>
                    <a:pt x="15" y="229"/>
                  </a:lnTo>
                  <a:lnTo>
                    <a:pt x="15" y="0"/>
                  </a:lnTo>
                  <a:lnTo>
                    <a:pt x="30" y="0"/>
                  </a:lnTo>
                  <a:close/>
                  <a:moveTo>
                    <a:pt x="46" y="223"/>
                  </a:moveTo>
                  <a:lnTo>
                    <a:pt x="23" y="263"/>
                  </a:lnTo>
                  <a:lnTo>
                    <a:pt x="0" y="223"/>
                  </a:lnTo>
                  <a:lnTo>
                    <a:pt x="46" y="223"/>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344" name="Group 608"/>
            <p:cNvGrpSpPr>
              <a:grpSpLocks/>
            </p:cNvGrpSpPr>
            <p:nvPr/>
          </p:nvGrpSpPr>
          <p:grpSpPr bwMode="auto">
            <a:xfrm>
              <a:off x="2914650" y="2307184"/>
              <a:ext cx="481013" cy="204787"/>
              <a:chOff x="2144" y="1307"/>
              <a:chExt cx="303" cy="129"/>
            </a:xfrm>
          </p:grpSpPr>
          <p:sp>
            <p:nvSpPr>
              <p:cNvPr id="345" name="Rectangle 606"/>
              <p:cNvSpPr>
                <a:spLocks noChangeArrowheads="1"/>
              </p:cNvSpPr>
              <p:nvPr/>
            </p:nvSpPr>
            <p:spPr bwMode="auto">
              <a:xfrm>
                <a:off x="2144" y="1307"/>
                <a:ext cx="303" cy="1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46" name="Rectangle 607"/>
              <p:cNvSpPr>
                <a:spLocks noChangeArrowheads="1"/>
              </p:cNvSpPr>
              <p:nvPr/>
            </p:nvSpPr>
            <p:spPr bwMode="auto">
              <a:xfrm>
                <a:off x="2144" y="1307"/>
                <a:ext cx="303" cy="129"/>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347" name="Rectangle 609"/>
            <p:cNvSpPr>
              <a:spLocks noChangeArrowheads="1"/>
            </p:cNvSpPr>
            <p:nvPr/>
          </p:nvSpPr>
          <p:spPr bwMode="auto">
            <a:xfrm>
              <a:off x="3105150" y="2329409"/>
              <a:ext cx="9778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1" i="0" u="none" strike="noStrike" cap="none" normalizeH="0" baseline="0" dirty="0">
                  <a:ln>
                    <a:noFill/>
                  </a:ln>
                  <a:solidFill>
                    <a:srgbClr val="000000"/>
                  </a:solidFill>
                  <a:effectLst/>
                </a:rPr>
                <a:t>FE</a:t>
              </a:r>
              <a:endParaRPr kumimoji="0" lang="en-US" altLang="en-US" sz="1800" b="1" i="0" u="none" strike="noStrike" cap="none" normalizeH="0" baseline="0" dirty="0">
                <a:ln>
                  <a:noFill/>
                </a:ln>
                <a:solidFill>
                  <a:schemeClr val="tx1"/>
                </a:solidFill>
                <a:effectLst/>
              </a:endParaRPr>
            </a:p>
          </p:txBody>
        </p:sp>
        <p:sp>
          <p:nvSpPr>
            <p:cNvPr id="348" name="Rectangle 610"/>
            <p:cNvSpPr>
              <a:spLocks noChangeArrowheads="1"/>
            </p:cNvSpPr>
            <p:nvPr/>
          </p:nvSpPr>
          <p:spPr bwMode="auto">
            <a:xfrm>
              <a:off x="2977310" y="2416721"/>
              <a:ext cx="41517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1" i="0" u="none" strike="noStrike" cap="none" normalizeH="0" baseline="0" dirty="0">
                  <a:ln>
                    <a:noFill/>
                  </a:ln>
                  <a:solidFill>
                    <a:srgbClr val="000000"/>
                  </a:solidFill>
                  <a:effectLst/>
                </a:rPr>
                <a:t>Electronics</a:t>
              </a:r>
              <a:endParaRPr kumimoji="0" lang="en-US" altLang="en-US" sz="1800" b="1" i="0" u="none" strike="noStrike" cap="none" normalizeH="0" baseline="0" dirty="0">
                <a:ln>
                  <a:noFill/>
                </a:ln>
                <a:solidFill>
                  <a:schemeClr val="tx1"/>
                </a:solidFill>
                <a:effectLst/>
              </a:endParaRPr>
            </a:p>
          </p:txBody>
        </p:sp>
        <p:sp>
          <p:nvSpPr>
            <p:cNvPr id="349" name="Freeform 611"/>
            <p:cNvSpPr>
              <a:spLocks noEditPoints="1"/>
            </p:cNvSpPr>
            <p:nvPr/>
          </p:nvSpPr>
          <p:spPr bwMode="auto">
            <a:xfrm>
              <a:off x="3630613" y="1894434"/>
              <a:ext cx="73025" cy="412750"/>
            </a:xfrm>
            <a:custGeom>
              <a:avLst/>
              <a:gdLst>
                <a:gd name="T0" fmla="*/ 31 w 46"/>
                <a:gd name="T1" fmla="*/ 0 h 260"/>
                <a:gd name="T2" fmla="*/ 31 w 46"/>
                <a:gd name="T3" fmla="*/ 226 h 260"/>
                <a:gd name="T4" fmla="*/ 15 w 46"/>
                <a:gd name="T5" fmla="*/ 226 h 260"/>
                <a:gd name="T6" fmla="*/ 15 w 46"/>
                <a:gd name="T7" fmla="*/ 0 h 260"/>
                <a:gd name="T8" fmla="*/ 31 w 46"/>
                <a:gd name="T9" fmla="*/ 0 h 260"/>
                <a:gd name="T10" fmla="*/ 46 w 46"/>
                <a:gd name="T11" fmla="*/ 220 h 260"/>
                <a:gd name="T12" fmla="*/ 23 w 46"/>
                <a:gd name="T13" fmla="*/ 260 h 260"/>
                <a:gd name="T14" fmla="*/ 0 w 46"/>
                <a:gd name="T15" fmla="*/ 220 h 260"/>
                <a:gd name="T16" fmla="*/ 46 w 46"/>
                <a:gd name="T17" fmla="*/ 22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60">
                  <a:moveTo>
                    <a:pt x="31" y="0"/>
                  </a:moveTo>
                  <a:lnTo>
                    <a:pt x="31" y="226"/>
                  </a:lnTo>
                  <a:lnTo>
                    <a:pt x="15" y="226"/>
                  </a:lnTo>
                  <a:lnTo>
                    <a:pt x="15" y="0"/>
                  </a:lnTo>
                  <a:lnTo>
                    <a:pt x="31" y="0"/>
                  </a:lnTo>
                  <a:close/>
                  <a:moveTo>
                    <a:pt x="46" y="220"/>
                  </a:moveTo>
                  <a:lnTo>
                    <a:pt x="23" y="260"/>
                  </a:lnTo>
                  <a:lnTo>
                    <a:pt x="0" y="220"/>
                  </a:lnTo>
                  <a:lnTo>
                    <a:pt x="46" y="22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350" name="Group 614"/>
            <p:cNvGrpSpPr>
              <a:grpSpLocks/>
            </p:cNvGrpSpPr>
            <p:nvPr/>
          </p:nvGrpSpPr>
          <p:grpSpPr bwMode="auto">
            <a:xfrm>
              <a:off x="3425825" y="2307184"/>
              <a:ext cx="481013" cy="204787"/>
              <a:chOff x="2466" y="1307"/>
              <a:chExt cx="303" cy="129"/>
            </a:xfrm>
          </p:grpSpPr>
          <p:sp>
            <p:nvSpPr>
              <p:cNvPr id="351" name="Rectangle 612"/>
              <p:cNvSpPr>
                <a:spLocks noChangeArrowheads="1"/>
              </p:cNvSpPr>
              <p:nvPr/>
            </p:nvSpPr>
            <p:spPr bwMode="auto">
              <a:xfrm>
                <a:off x="2466" y="1307"/>
                <a:ext cx="303" cy="1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52" name="Rectangle 613"/>
              <p:cNvSpPr>
                <a:spLocks noChangeArrowheads="1"/>
              </p:cNvSpPr>
              <p:nvPr/>
            </p:nvSpPr>
            <p:spPr bwMode="auto">
              <a:xfrm>
                <a:off x="2466" y="1307"/>
                <a:ext cx="303" cy="129"/>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353" name="Rectangle 615"/>
            <p:cNvSpPr>
              <a:spLocks noChangeArrowheads="1"/>
            </p:cNvSpPr>
            <p:nvPr/>
          </p:nvSpPr>
          <p:spPr bwMode="auto">
            <a:xfrm>
              <a:off x="3616325" y="2329409"/>
              <a:ext cx="9778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1" i="0" u="none" strike="noStrike" cap="none" normalizeH="0" baseline="0">
                  <a:ln>
                    <a:noFill/>
                  </a:ln>
                  <a:solidFill>
                    <a:srgbClr val="000000"/>
                  </a:solidFill>
                  <a:effectLst/>
                </a:rPr>
                <a:t>FE</a:t>
              </a:r>
              <a:endParaRPr kumimoji="0" lang="en-US" altLang="en-US" sz="1800" b="1" i="0" u="none" strike="noStrike" cap="none" normalizeH="0" baseline="0">
                <a:ln>
                  <a:noFill/>
                </a:ln>
                <a:solidFill>
                  <a:schemeClr val="tx1"/>
                </a:solidFill>
                <a:effectLst/>
              </a:endParaRPr>
            </a:p>
          </p:txBody>
        </p:sp>
        <p:sp>
          <p:nvSpPr>
            <p:cNvPr id="354" name="Rectangle 616"/>
            <p:cNvSpPr>
              <a:spLocks noChangeArrowheads="1"/>
            </p:cNvSpPr>
            <p:nvPr/>
          </p:nvSpPr>
          <p:spPr bwMode="auto">
            <a:xfrm>
              <a:off x="3488485" y="2416721"/>
              <a:ext cx="41517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1" i="0" u="none" strike="noStrike" cap="none" normalizeH="0" baseline="0">
                  <a:ln>
                    <a:noFill/>
                  </a:ln>
                  <a:solidFill>
                    <a:srgbClr val="000000"/>
                  </a:solidFill>
                  <a:effectLst/>
                </a:rPr>
                <a:t>Electronics</a:t>
              </a:r>
              <a:endParaRPr kumimoji="0" lang="en-US" altLang="en-US" sz="1800" b="1" i="0" u="none" strike="noStrike" cap="none" normalizeH="0" baseline="0">
                <a:ln>
                  <a:noFill/>
                </a:ln>
                <a:solidFill>
                  <a:schemeClr val="tx1"/>
                </a:solidFill>
                <a:effectLst/>
              </a:endParaRPr>
            </a:p>
          </p:txBody>
        </p:sp>
        <p:sp>
          <p:nvSpPr>
            <p:cNvPr id="355" name="Freeform 617"/>
            <p:cNvSpPr>
              <a:spLocks noEditPoints="1"/>
            </p:cNvSpPr>
            <p:nvPr/>
          </p:nvSpPr>
          <p:spPr bwMode="auto">
            <a:xfrm>
              <a:off x="4144963" y="1894434"/>
              <a:ext cx="73025" cy="412750"/>
            </a:xfrm>
            <a:custGeom>
              <a:avLst/>
              <a:gdLst>
                <a:gd name="T0" fmla="*/ 30 w 46"/>
                <a:gd name="T1" fmla="*/ 0 h 260"/>
                <a:gd name="T2" fmla="*/ 30 w 46"/>
                <a:gd name="T3" fmla="*/ 226 h 260"/>
                <a:gd name="T4" fmla="*/ 15 w 46"/>
                <a:gd name="T5" fmla="*/ 226 h 260"/>
                <a:gd name="T6" fmla="*/ 15 w 46"/>
                <a:gd name="T7" fmla="*/ 0 h 260"/>
                <a:gd name="T8" fmla="*/ 30 w 46"/>
                <a:gd name="T9" fmla="*/ 0 h 260"/>
                <a:gd name="T10" fmla="*/ 46 w 46"/>
                <a:gd name="T11" fmla="*/ 220 h 260"/>
                <a:gd name="T12" fmla="*/ 23 w 46"/>
                <a:gd name="T13" fmla="*/ 260 h 260"/>
                <a:gd name="T14" fmla="*/ 0 w 46"/>
                <a:gd name="T15" fmla="*/ 220 h 260"/>
                <a:gd name="T16" fmla="*/ 46 w 46"/>
                <a:gd name="T17" fmla="*/ 22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60">
                  <a:moveTo>
                    <a:pt x="30" y="0"/>
                  </a:moveTo>
                  <a:lnTo>
                    <a:pt x="30" y="226"/>
                  </a:lnTo>
                  <a:lnTo>
                    <a:pt x="15" y="226"/>
                  </a:lnTo>
                  <a:lnTo>
                    <a:pt x="15" y="0"/>
                  </a:lnTo>
                  <a:lnTo>
                    <a:pt x="30" y="0"/>
                  </a:lnTo>
                  <a:close/>
                  <a:moveTo>
                    <a:pt x="46" y="220"/>
                  </a:moveTo>
                  <a:lnTo>
                    <a:pt x="23" y="260"/>
                  </a:lnTo>
                  <a:lnTo>
                    <a:pt x="0" y="220"/>
                  </a:lnTo>
                  <a:lnTo>
                    <a:pt x="46" y="22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356" name="Group 620"/>
            <p:cNvGrpSpPr>
              <a:grpSpLocks/>
            </p:cNvGrpSpPr>
            <p:nvPr/>
          </p:nvGrpSpPr>
          <p:grpSpPr bwMode="auto">
            <a:xfrm>
              <a:off x="3940175" y="2307184"/>
              <a:ext cx="481013" cy="204787"/>
              <a:chOff x="2790" y="1307"/>
              <a:chExt cx="303" cy="129"/>
            </a:xfrm>
          </p:grpSpPr>
          <p:sp>
            <p:nvSpPr>
              <p:cNvPr id="357" name="Rectangle 618"/>
              <p:cNvSpPr>
                <a:spLocks noChangeArrowheads="1"/>
              </p:cNvSpPr>
              <p:nvPr/>
            </p:nvSpPr>
            <p:spPr bwMode="auto">
              <a:xfrm>
                <a:off x="2790" y="1307"/>
                <a:ext cx="303" cy="1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58" name="Rectangle 619"/>
              <p:cNvSpPr>
                <a:spLocks noChangeArrowheads="1"/>
              </p:cNvSpPr>
              <p:nvPr/>
            </p:nvSpPr>
            <p:spPr bwMode="auto">
              <a:xfrm>
                <a:off x="2790" y="1307"/>
                <a:ext cx="303" cy="129"/>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359" name="Rectangle 621"/>
            <p:cNvSpPr>
              <a:spLocks noChangeArrowheads="1"/>
            </p:cNvSpPr>
            <p:nvPr/>
          </p:nvSpPr>
          <p:spPr bwMode="auto">
            <a:xfrm>
              <a:off x="4130675" y="2329409"/>
              <a:ext cx="9778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1" i="0" u="none" strike="noStrike" cap="none" normalizeH="0" baseline="0">
                  <a:ln>
                    <a:noFill/>
                  </a:ln>
                  <a:solidFill>
                    <a:srgbClr val="000000"/>
                  </a:solidFill>
                  <a:effectLst/>
                </a:rPr>
                <a:t>FE</a:t>
              </a:r>
              <a:endParaRPr kumimoji="0" lang="en-US" altLang="en-US" sz="1800" b="1" i="0" u="none" strike="noStrike" cap="none" normalizeH="0" baseline="0">
                <a:ln>
                  <a:noFill/>
                </a:ln>
                <a:solidFill>
                  <a:schemeClr val="tx1"/>
                </a:solidFill>
                <a:effectLst/>
              </a:endParaRPr>
            </a:p>
          </p:txBody>
        </p:sp>
        <p:sp>
          <p:nvSpPr>
            <p:cNvPr id="360" name="Rectangle 622"/>
            <p:cNvSpPr>
              <a:spLocks noChangeArrowheads="1"/>
            </p:cNvSpPr>
            <p:nvPr/>
          </p:nvSpPr>
          <p:spPr bwMode="auto">
            <a:xfrm>
              <a:off x="4004422" y="2416721"/>
              <a:ext cx="41517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1" i="0" u="none" strike="noStrike" cap="none" normalizeH="0" baseline="0">
                  <a:ln>
                    <a:noFill/>
                  </a:ln>
                  <a:solidFill>
                    <a:srgbClr val="000000"/>
                  </a:solidFill>
                  <a:effectLst/>
                </a:rPr>
                <a:t>Electronics</a:t>
              </a:r>
              <a:endParaRPr kumimoji="0" lang="en-US" altLang="en-US" sz="1800" b="1" i="0" u="none" strike="noStrike" cap="none" normalizeH="0" baseline="0">
                <a:ln>
                  <a:noFill/>
                </a:ln>
                <a:solidFill>
                  <a:schemeClr val="tx1"/>
                </a:solidFill>
                <a:effectLst/>
              </a:endParaRPr>
            </a:p>
          </p:txBody>
        </p:sp>
        <p:sp>
          <p:nvSpPr>
            <p:cNvPr id="361" name="Freeform 623"/>
            <p:cNvSpPr>
              <a:spLocks noEditPoints="1"/>
            </p:cNvSpPr>
            <p:nvPr/>
          </p:nvSpPr>
          <p:spPr bwMode="auto">
            <a:xfrm>
              <a:off x="4657725" y="1892846"/>
              <a:ext cx="73025" cy="414337"/>
            </a:xfrm>
            <a:custGeom>
              <a:avLst/>
              <a:gdLst>
                <a:gd name="T0" fmla="*/ 30 w 46"/>
                <a:gd name="T1" fmla="*/ 0 h 261"/>
                <a:gd name="T2" fmla="*/ 30 w 46"/>
                <a:gd name="T3" fmla="*/ 227 h 261"/>
                <a:gd name="T4" fmla="*/ 15 w 46"/>
                <a:gd name="T5" fmla="*/ 227 h 261"/>
                <a:gd name="T6" fmla="*/ 15 w 46"/>
                <a:gd name="T7" fmla="*/ 0 h 261"/>
                <a:gd name="T8" fmla="*/ 30 w 46"/>
                <a:gd name="T9" fmla="*/ 0 h 261"/>
                <a:gd name="T10" fmla="*/ 46 w 46"/>
                <a:gd name="T11" fmla="*/ 221 h 261"/>
                <a:gd name="T12" fmla="*/ 23 w 46"/>
                <a:gd name="T13" fmla="*/ 261 h 261"/>
                <a:gd name="T14" fmla="*/ 0 w 46"/>
                <a:gd name="T15" fmla="*/ 221 h 261"/>
                <a:gd name="T16" fmla="*/ 46 w 46"/>
                <a:gd name="T17" fmla="*/ 22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61">
                  <a:moveTo>
                    <a:pt x="30" y="0"/>
                  </a:moveTo>
                  <a:lnTo>
                    <a:pt x="30" y="227"/>
                  </a:lnTo>
                  <a:lnTo>
                    <a:pt x="15" y="227"/>
                  </a:lnTo>
                  <a:lnTo>
                    <a:pt x="15" y="0"/>
                  </a:lnTo>
                  <a:lnTo>
                    <a:pt x="30" y="0"/>
                  </a:lnTo>
                  <a:close/>
                  <a:moveTo>
                    <a:pt x="46" y="221"/>
                  </a:moveTo>
                  <a:lnTo>
                    <a:pt x="23" y="261"/>
                  </a:lnTo>
                  <a:lnTo>
                    <a:pt x="0" y="221"/>
                  </a:lnTo>
                  <a:lnTo>
                    <a:pt x="46" y="221"/>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362" name="Group 626"/>
            <p:cNvGrpSpPr>
              <a:grpSpLocks/>
            </p:cNvGrpSpPr>
            <p:nvPr/>
          </p:nvGrpSpPr>
          <p:grpSpPr bwMode="auto">
            <a:xfrm>
              <a:off x="4452938" y="2307184"/>
              <a:ext cx="479425" cy="204787"/>
              <a:chOff x="3113" y="1307"/>
              <a:chExt cx="302" cy="129"/>
            </a:xfrm>
          </p:grpSpPr>
          <p:sp>
            <p:nvSpPr>
              <p:cNvPr id="363" name="Rectangle 624"/>
              <p:cNvSpPr>
                <a:spLocks noChangeArrowheads="1"/>
              </p:cNvSpPr>
              <p:nvPr/>
            </p:nvSpPr>
            <p:spPr bwMode="auto">
              <a:xfrm>
                <a:off x="3113" y="1307"/>
                <a:ext cx="302" cy="1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64" name="Rectangle 625"/>
              <p:cNvSpPr>
                <a:spLocks noChangeArrowheads="1"/>
              </p:cNvSpPr>
              <p:nvPr/>
            </p:nvSpPr>
            <p:spPr bwMode="auto">
              <a:xfrm>
                <a:off x="3113" y="1307"/>
                <a:ext cx="302" cy="129"/>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365" name="Rectangle 627"/>
            <p:cNvSpPr>
              <a:spLocks noChangeArrowheads="1"/>
            </p:cNvSpPr>
            <p:nvPr/>
          </p:nvSpPr>
          <p:spPr bwMode="auto">
            <a:xfrm>
              <a:off x="4641850" y="2329409"/>
              <a:ext cx="9778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1" i="0" u="none" strike="noStrike" cap="none" normalizeH="0" baseline="0">
                  <a:ln>
                    <a:noFill/>
                  </a:ln>
                  <a:solidFill>
                    <a:srgbClr val="000000"/>
                  </a:solidFill>
                  <a:effectLst/>
                </a:rPr>
                <a:t>FE</a:t>
              </a:r>
              <a:endParaRPr kumimoji="0" lang="en-US" altLang="en-US" sz="1800" b="1" i="0" u="none" strike="noStrike" cap="none" normalizeH="0" baseline="0">
                <a:ln>
                  <a:noFill/>
                </a:ln>
                <a:solidFill>
                  <a:schemeClr val="tx1"/>
                </a:solidFill>
                <a:effectLst/>
              </a:endParaRPr>
            </a:p>
          </p:txBody>
        </p:sp>
        <p:sp>
          <p:nvSpPr>
            <p:cNvPr id="366" name="Rectangle 628"/>
            <p:cNvSpPr>
              <a:spLocks noChangeArrowheads="1"/>
            </p:cNvSpPr>
            <p:nvPr/>
          </p:nvSpPr>
          <p:spPr bwMode="auto">
            <a:xfrm>
              <a:off x="4514010" y="2416721"/>
              <a:ext cx="41517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1" i="0" u="none" strike="noStrike" cap="none" normalizeH="0" baseline="0">
                  <a:ln>
                    <a:noFill/>
                  </a:ln>
                  <a:solidFill>
                    <a:srgbClr val="000000"/>
                  </a:solidFill>
                  <a:effectLst/>
                </a:rPr>
                <a:t>Electronics</a:t>
              </a:r>
              <a:endParaRPr kumimoji="0" lang="en-US" altLang="en-US" sz="1800" b="1" i="0" u="none" strike="noStrike" cap="none" normalizeH="0" baseline="0">
                <a:ln>
                  <a:noFill/>
                </a:ln>
                <a:solidFill>
                  <a:schemeClr val="tx1"/>
                </a:solidFill>
                <a:effectLst/>
              </a:endParaRPr>
            </a:p>
          </p:txBody>
        </p:sp>
        <p:sp>
          <p:nvSpPr>
            <p:cNvPr id="367" name="Freeform 629"/>
            <p:cNvSpPr>
              <a:spLocks noEditPoints="1"/>
            </p:cNvSpPr>
            <p:nvPr/>
          </p:nvSpPr>
          <p:spPr bwMode="auto">
            <a:xfrm>
              <a:off x="5168900" y="1889671"/>
              <a:ext cx="73025" cy="417512"/>
            </a:xfrm>
            <a:custGeom>
              <a:avLst/>
              <a:gdLst>
                <a:gd name="T0" fmla="*/ 31 w 46"/>
                <a:gd name="T1" fmla="*/ 0 h 263"/>
                <a:gd name="T2" fmla="*/ 31 w 46"/>
                <a:gd name="T3" fmla="*/ 229 h 263"/>
                <a:gd name="T4" fmla="*/ 16 w 46"/>
                <a:gd name="T5" fmla="*/ 229 h 263"/>
                <a:gd name="T6" fmla="*/ 16 w 46"/>
                <a:gd name="T7" fmla="*/ 0 h 263"/>
                <a:gd name="T8" fmla="*/ 31 w 46"/>
                <a:gd name="T9" fmla="*/ 0 h 263"/>
                <a:gd name="T10" fmla="*/ 46 w 46"/>
                <a:gd name="T11" fmla="*/ 223 h 263"/>
                <a:gd name="T12" fmla="*/ 23 w 46"/>
                <a:gd name="T13" fmla="*/ 263 h 263"/>
                <a:gd name="T14" fmla="*/ 0 w 46"/>
                <a:gd name="T15" fmla="*/ 223 h 263"/>
                <a:gd name="T16" fmla="*/ 46 w 46"/>
                <a:gd name="T17" fmla="*/ 223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63">
                  <a:moveTo>
                    <a:pt x="31" y="0"/>
                  </a:moveTo>
                  <a:lnTo>
                    <a:pt x="31" y="229"/>
                  </a:lnTo>
                  <a:lnTo>
                    <a:pt x="16" y="229"/>
                  </a:lnTo>
                  <a:lnTo>
                    <a:pt x="16" y="0"/>
                  </a:lnTo>
                  <a:lnTo>
                    <a:pt x="31" y="0"/>
                  </a:lnTo>
                  <a:close/>
                  <a:moveTo>
                    <a:pt x="46" y="223"/>
                  </a:moveTo>
                  <a:lnTo>
                    <a:pt x="23" y="263"/>
                  </a:lnTo>
                  <a:lnTo>
                    <a:pt x="0" y="223"/>
                  </a:lnTo>
                  <a:lnTo>
                    <a:pt x="46" y="223"/>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368" name="Group 632"/>
            <p:cNvGrpSpPr>
              <a:grpSpLocks/>
            </p:cNvGrpSpPr>
            <p:nvPr/>
          </p:nvGrpSpPr>
          <p:grpSpPr bwMode="auto">
            <a:xfrm>
              <a:off x="4965700" y="2307184"/>
              <a:ext cx="479425" cy="204787"/>
              <a:chOff x="3436" y="1307"/>
              <a:chExt cx="302" cy="129"/>
            </a:xfrm>
          </p:grpSpPr>
          <p:sp>
            <p:nvSpPr>
              <p:cNvPr id="369" name="Rectangle 630"/>
              <p:cNvSpPr>
                <a:spLocks noChangeArrowheads="1"/>
              </p:cNvSpPr>
              <p:nvPr/>
            </p:nvSpPr>
            <p:spPr bwMode="auto">
              <a:xfrm>
                <a:off x="3436" y="1307"/>
                <a:ext cx="302" cy="1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70" name="Rectangle 631"/>
              <p:cNvSpPr>
                <a:spLocks noChangeArrowheads="1"/>
              </p:cNvSpPr>
              <p:nvPr/>
            </p:nvSpPr>
            <p:spPr bwMode="auto">
              <a:xfrm>
                <a:off x="3436" y="1307"/>
                <a:ext cx="302" cy="129"/>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371" name="Rectangle 633"/>
            <p:cNvSpPr>
              <a:spLocks noChangeArrowheads="1"/>
            </p:cNvSpPr>
            <p:nvPr/>
          </p:nvSpPr>
          <p:spPr bwMode="auto">
            <a:xfrm>
              <a:off x="5153025" y="2329409"/>
              <a:ext cx="9778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1" i="0" u="none" strike="noStrike" cap="none" normalizeH="0" baseline="0">
                  <a:ln>
                    <a:noFill/>
                  </a:ln>
                  <a:solidFill>
                    <a:srgbClr val="000000"/>
                  </a:solidFill>
                  <a:effectLst/>
                </a:rPr>
                <a:t>FE</a:t>
              </a:r>
              <a:endParaRPr kumimoji="0" lang="en-US" altLang="en-US" sz="1800" b="1" i="0" u="none" strike="noStrike" cap="none" normalizeH="0" baseline="0">
                <a:ln>
                  <a:noFill/>
                </a:ln>
                <a:solidFill>
                  <a:schemeClr val="tx1"/>
                </a:solidFill>
                <a:effectLst/>
              </a:endParaRPr>
            </a:p>
          </p:txBody>
        </p:sp>
        <p:sp>
          <p:nvSpPr>
            <p:cNvPr id="372" name="Rectangle 634"/>
            <p:cNvSpPr>
              <a:spLocks noChangeArrowheads="1"/>
            </p:cNvSpPr>
            <p:nvPr/>
          </p:nvSpPr>
          <p:spPr bwMode="auto">
            <a:xfrm>
              <a:off x="5025185" y="2416721"/>
              <a:ext cx="41517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1" i="0" u="none" strike="noStrike" cap="none" normalizeH="0" baseline="0">
                  <a:ln>
                    <a:noFill/>
                  </a:ln>
                  <a:solidFill>
                    <a:srgbClr val="000000"/>
                  </a:solidFill>
                  <a:effectLst/>
                </a:rPr>
                <a:t>Electronics</a:t>
              </a:r>
              <a:endParaRPr kumimoji="0" lang="en-US" altLang="en-US" sz="1800" b="1" i="0" u="none" strike="noStrike" cap="none" normalizeH="0" baseline="0">
                <a:ln>
                  <a:noFill/>
                </a:ln>
                <a:solidFill>
                  <a:schemeClr val="tx1"/>
                </a:solidFill>
                <a:effectLst/>
              </a:endParaRPr>
            </a:p>
          </p:txBody>
        </p:sp>
        <p:sp>
          <p:nvSpPr>
            <p:cNvPr id="373" name="Freeform 635"/>
            <p:cNvSpPr>
              <a:spLocks noEditPoints="1"/>
            </p:cNvSpPr>
            <p:nvPr/>
          </p:nvSpPr>
          <p:spPr bwMode="auto">
            <a:xfrm>
              <a:off x="5681663" y="1889671"/>
              <a:ext cx="73025" cy="417512"/>
            </a:xfrm>
            <a:custGeom>
              <a:avLst/>
              <a:gdLst>
                <a:gd name="T0" fmla="*/ 31 w 46"/>
                <a:gd name="T1" fmla="*/ 0 h 263"/>
                <a:gd name="T2" fmla="*/ 31 w 46"/>
                <a:gd name="T3" fmla="*/ 229 h 263"/>
                <a:gd name="T4" fmla="*/ 16 w 46"/>
                <a:gd name="T5" fmla="*/ 229 h 263"/>
                <a:gd name="T6" fmla="*/ 16 w 46"/>
                <a:gd name="T7" fmla="*/ 0 h 263"/>
                <a:gd name="T8" fmla="*/ 31 w 46"/>
                <a:gd name="T9" fmla="*/ 0 h 263"/>
                <a:gd name="T10" fmla="*/ 46 w 46"/>
                <a:gd name="T11" fmla="*/ 223 h 263"/>
                <a:gd name="T12" fmla="*/ 23 w 46"/>
                <a:gd name="T13" fmla="*/ 263 h 263"/>
                <a:gd name="T14" fmla="*/ 0 w 46"/>
                <a:gd name="T15" fmla="*/ 223 h 263"/>
                <a:gd name="T16" fmla="*/ 46 w 46"/>
                <a:gd name="T17" fmla="*/ 223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63">
                  <a:moveTo>
                    <a:pt x="31" y="0"/>
                  </a:moveTo>
                  <a:lnTo>
                    <a:pt x="31" y="229"/>
                  </a:lnTo>
                  <a:lnTo>
                    <a:pt x="16" y="229"/>
                  </a:lnTo>
                  <a:lnTo>
                    <a:pt x="16" y="0"/>
                  </a:lnTo>
                  <a:lnTo>
                    <a:pt x="31" y="0"/>
                  </a:lnTo>
                  <a:close/>
                  <a:moveTo>
                    <a:pt x="46" y="223"/>
                  </a:moveTo>
                  <a:lnTo>
                    <a:pt x="23" y="263"/>
                  </a:lnTo>
                  <a:lnTo>
                    <a:pt x="0" y="223"/>
                  </a:lnTo>
                  <a:lnTo>
                    <a:pt x="46" y="223"/>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374" name="Group 638"/>
            <p:cNvGrpSpPr>
              <a:grpSpLocks/>
            </p:cNvGrpSpPr>
            <p:nvPr/>
          </p:nvGrpSpPr>
          <p:grpSpPr bwMode="auto">
            <a:xfrm>
              <a:off x="5476875" y="2307184"/>
              <a:ext cx="481013" cy="204787"/>
              <a:chOff x="3758" y="1307"/>
              <a:chExt cx="303" cy="129"/>
            </a:xfrm>
          </p:grpSpPr>
          <p:sp>
            <p:nvSpPr>
              <p:cNvPr id="375" name="Rectangle 636"/>
              <p:cNvSpPr>
                <a:spLocks noChangeArrowheads="1"/>
              </p:cNvSpPr>
              <p:nvPr/>
            </p:nvSpPr>
            <p:spPr bwMode="auto">
              <a:xfrm>
                <a:off x="3758" y="1307"/>
                <a:ext cx="303" cy="1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76" name="Rectangle 637"/>
              <p:cNvSpPr>
                <a:spLocks noChangeArrowheads="1"/>
              </p:cNvSpPr>
              <p:nvPr/>
            </p:nvSpPr>
            <p:spPr bwMode="auto">
              <a:xfrm>
                <a:off x="3758" y="1307"/>
                <a:ext cx="303" cy="129"/>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377" name="Rectangle 639"/>
            <p:cNvSpPr>
              <a:spLocks noChangeArrowheads="1"/>
            </p:cNvSpPr>
            <p:nvPr/>
          </p:nvSpPr>
          <p:spPr bwMode="auto">
            <a:xfrm>
              <a:off x="5668963" y="2329409"/>
              <a:ext cx="9778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1" i="0" u="none" strike="noStrike" cap="none" normalizeH="0" baseline="0">
                  <a:ln>
                    <a:noFill/>
                  </a:ln>
                  <a:solidFill>
                    <a:srgbClr val="000000"/>
                  </a:solidFill>
                  <a:effectLst/>
                </a:rPr>
                <a:t>FE</a:t>
              </a:r>
              <a:endParaRPr kumimoji="0" lang="en-US" altLang="en-US" sz="1800" b="1" i="0" u="none" strike="noStrike" cap="none" normalizeH="0" baseline="0">
                <a:ln>
                  <a:noFill/>
                </a:ln>
                <a:solidFill>
                  <a:schemeClr val="tx1"/>
                </a:solidFill>
                <a:effectLst/>
              </a:endParaRPr>
            </a:p>
          </p:txBody>
        </p:sp>
        <p:sp>
          <p:nvSpPr>
            <p:cNvPr id="378" name="Rectangle 640"/>
            <p:cNvSpPr>
              <a:spLocks noChangeArrowheads="1"/>
            </p:cNvSpPr>
            <p:nvPr/>
          </p:nvSpPr>
          <p:spPr bwMode="auto">
            <a:xfrm>
              <a:off x="5541122" y="2416721"/>
              <a:ext cx="41517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1" i="0" u="none" strike="noStrike" cap="none" normalizeH="0" baseline="0">
                  <a:ln>
                    <a:noFill/>
                  </a:ln>
                  <a:solidFill>
                    <a:srgbClr val="000000"/>
                  </a:solidFill>
                  <a:effectLst/>
                </a:rPr>
                <a:t>Electronics</a:t>
              </a:r>
              <a:endParaRPr kumimoji="0" lang="en-US" altLang="en-US" sz="1800" b="1" i="0" u="none" strike="noStrike" cap="none" normalizeH="0" baseline="0">
                <a:ln>
                  <a:noFill/>
                </a:ln>
                <a:solidFill>
                  <a:schemeClr val="tx1"/>
                </a:solidFill>
                <a:effectLst/>
              </a:endParaRPr>
            </a:p>
          </p:txBody>
        </p:sp>
        <p:sp>
          <p:nvSpPr>
            <p:cNvPr id="379" name="Freeform 641"/>
            <p:cNvSpPr>
              <a:spLocks noEditPoints="1"/>
            </p:cNvSpPr>
            <p:nvPr/>
          </p:nvSpPr>
          <p:spPr bwMode="auto">
            <a:xfrm>
              <a:off x="6194425" y="1889671"/>
              <a:ext cx="73025" cy="417512"/>
            </a:xfrm>
            <a:custGeom>
              <a:avLst/>
              <a:gdLst>
                <a:gd name="T0" fmla="*/ 31 w 46"/>
                <a:gd name="T1" fmla="*/ 0 h 263"/>
                <a:gd name="T2" fmla="*/ 31 w 46"/>
                <a:gd name="T3" fmla="*/ 229 h 263"/>
                <a:gd name="T4" fmla="*/ 15 w 46"/>
                <a:gd name="T5" fmla="*/ 229 h 263"/>
                <a:gd name="T6" fmla="*/ 15 w 46"/>
                <a:gd name="T7" fmla="*/ 0 h 263"/>
                <a:gd name="T8" fmla="*/ 31 w 46"/>
                <a:gd name="T9" fmla="*/ 0 h 263"/>
                <a:gd name="T10" fmla="*/ 46 w 46"/>
                <a:gd name="T11" fmla="*/ 223 h 263"/>
                <a:gd name="T12" fmla="*/ 23 w 46"/>
                <a:gd name="T13" fmla="*/ 263 h 263"/>
                <a:gd name="T14" fmla="*/ 0 w 46"/>
                <a:gd name="T15" fmla="*/ 223 h 263"/>
                <a:gd name="T16" fmla="*/ 46 w 46"/>
                <a:gd name="T17" fmla="*/ 223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63">
                  <a:moveTo>
                    <a:pt x="31" y="0"/>
                  </a:moveTo>
                  <a:lnTo>
                    <a:pt x="31" y="229"/>
                  </a:lnTo>
                  <a:lnTo>
                    <a:pt x="15" y="229"/>
                  </a:lnTo>
                  <a:lnTo>
                    <a:pt x="15" y="0"/>
                  </a:lnTo>
                  <a:lnTo>
                    <a:pt x="31" y="0"/>
                  </a:lnTo>
                  <a:close/>
                  <a:moveTo>
                    <a:pt x="46" y="223"/>
                  </a:moveTo>
                  <a:lnTo>
                    <a:pt x="23" y="263"/>
                  </a:lnTo>
                  <a:lnTo>
                    <a:pt x="0" y="223"/>
                  </a:lnTo>
                  <a:lnTo>
                    <a:pt x="46" y="223"/>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nvGrpSpPr>
            <p:cNvPr id="380" name="Group 644"/>
            <p:cNvGrpSpPr>
              <a:grpSpLocks/>
            </p:cNvGrpSpPr>
            <p:nvPr/>
          </p:nvGrpSpPr>
          <p:grpSpPr bwMode="auto">
            <a:xfrm>
              <a:off x="5989638" y="2307184"/>
              <a:ext cx="481013" cy="204787"/>
              <a:chOff x="4081" y="1307"/>
              <a:chExt cx="303" cy="129"/>
            </a:xfrm>
          </p:grpSpPr>
          <p:sp>
            <p:nvSpPr>
              <p:cNvPr id="381" name="Rectangle 642"/>
              <p:cNvSpPr>
                <a:spLocks noChangeArrowheads="1"/>
              </p:cNvSpPr>
              <p:nvPr/>
            </p:nvSpPr>
            <p:spPr bwMode="auto">
              <a:xfrm>
                <a:off x="4081" y="1307"/>
                <a:ext cx="303" cy="1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82" name="Rectangle 643"/>
              <p:cNvSpPr>
                <a:spLocks noChangeArrowheads="1"/>
              </p:cNvSpPr>
              <p:nvPr/>
            </p:nvSpPr>
            <p:spPr bwMode="auto">
              <a:xfrm>
                <a:off x="4081" y="1307"/>
                <a:ext cx="303" cy="129"/>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383" name="Rectangle 645"/>
            <p:cNvSpPr>
              <a:spLocks noChangeArrowheads="1"/>
            </p:cNvSpPr>
            <p:nvPr/>
          </p:nvSpPr>
          <p:spPr bwMode="auto">
            <a:xfrm>
              <a:off x="6178550" y="2329409"/>
              <a:ext cx="9778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1" i="0" u="none" strike="noStrike" cap="none" normalizeH="0" baseline="0">
                  <a:ln>
                    <a:noFill/>
                  </a:ln>
                  <a:solidFill>
                    <a:srgbClr val="000000"/>
                  </a:solidFill>
                  <a:effectLst/>
                </a:rPr>
                <a:t>FE</a:t>
              </a:r>
              <a:endParaRPr kumimoji="0" lang="en-US" altLang="en-US" sz="1800" b="1" i="0" u="none" strike="noStrike" cap="none" normalizeH="0" baseline="0">
                <a:ln>
                  <a:noFill/>
                </a:ln>
                <a:solidFill>
                  <a:schemeClr val="tx1"/>
                </a:solidFill>
                <a:effectLst/>
              </a:endParaRPr>
            </a:p>
          </p:txBody>
        </p:sp>
        <p:sp>
          <p:nvSpPr>
            <p:cNvPr id="384" name="Rectangle 646"/>
            <p:cNvSpPr>
              <a:spLocks noChangeArrowheads="1"/>
            </p:cNvSpPr>
            <p:nvPr/>
          </p:nvSpPr>
          <p:spPr bwMode="auto">
            <a:xfrm>
              <a:off x="6052297" y="2416721"/>
              <a:ext cx="41517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1" i="0" u="none" strike="noStrike" cap="none" normalizeH="0" baseline="0">
                  <a:ln>
                    <a:noFill/>
                  </a:ln>
                  <a:solidFill>
                    <a:srgbClr val="000000"/>
                  </a:solidFill>
                  <a:effectLst/>
                </a:rPr>
                <a:t>Electronics</a:t>
              </a:r>
              <a:endParaRPr kumimoji="0" lang="en-US" altLang="en-US" sz="1800" b="1" i="0" u="none" strike="noStrike" cap="none" normalizeH="0" baseline="0">
                <a:ln>
                  <a:noFill/>
                </a:ln>
                <a:solidFill>
                  <a:schemeClr val="tx1"/>
                </a:solidFill>
                <a:effectLst/>
              </a:endParaRPr>
            </a:p>
          </p:txBody>
        </p:sp>
        <p:sp>
          <p:nvSpPr>
            <p:cNvPr id="385" name="Freeform 183"/>
            <p:cNvSpPr>
              <a:spLocks noEditPoints="1"/>
            </p:cNvSpPr>
            <p:nvPr/>
          </p:nvSpPr>
          <p:spPr bwMode="auto">
            <a:xfrm>
              <a:off x="3146425" y="2880271"/>
              <a:ext cx="644525" cy="587375"/>
            </a:xfrm>
            <a:custGeom>
              <a:avLst/>
              <a:gdLst>
                <a:gd name="T0" fmla="*/ 11 w 406"/>
                <a:gd name="T1" fmla="*/ 0 h 370"/>
                <a:gd name="T2" fmla="*/ 386 w 406"/>
                <a:gd name="T3" fmla="*/ 342 h 370"/>
                <a:gd name="T4" fmla="*/ 374 w 406"/>
                <a:gd name="T5" fmla="*/ 351 h 370"/>
                <a:gd name="T6" fmla="*/ 0 w 406"/>
                <a:gd name="T7" fmla="*/ 9 h 370"/>
                <a:gd name="T8" fmla="*/ 11 w 406"/>
                <a:gd name="T9" fmla="*/ 0 h 370"/>
                <a:gd name="T10" fmla="*/ 391 w 406"/>
                <a:gd name="T11" fmla="*/ 328 h 370"/>
                <a:gd name="T12" fmla="*/ 406 w 406"/>
                <a:gd name="T13" fmla="*/ 370 h 370"/>
                <a:gd name="T14" fmla="*/ 358 w 406"/>
                <a:gd name="T15" fmla="*/ 355 h 370"/>
                <a:gd name="T16" fmla="*/ 391 w 406"/>
                <a:gd name="T17" fmla="*/ 328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 h="370">
                  <a:moveTo>
                    <a:pt x="11" y="0"/>
                  </a:moveTo>
                  <a:lnTo>
                    <a:pt x="386" y="342"/>
                  </a:lnTo>
                  <a:lnTo>
                    <a:pt x="374" y="351"/>
                  </a:lnTo>
                  <a:lnTo>
                    <a:pt x="0" y="9"/>
                  </a:lnTo>
                  <a:lnTo>
                    <a:pt x="11" y="0"/>
                  </a:lnTo>
                  <a:close/>
                  <a:moveTo>
                    <a:pt x="391" y="328"/>
                  </a:moveTo>
                  <a:lnTo>
                    <a:pt x="406" y="370"/>
                  </a:lnTo>
                  <a:lnTo>
                    <a:pt x="358" y="355"/>
                  </a:lnTo>
                  <a:lnTo>
                    <a:pt x="391" y="328"/>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86" name="Freeform 184"/>
            <p:cNvSpPr>
              <a:spLocks noEditPoints="1"/>
            </p:cNvSpPr>
            <p:nvPr/>
          </p:nvSpPr>
          <p:spPr bwMode="auto">
            <a:xfrm>
              <a:off x="3656013" y="2881859"/>
              <a:ext cx="400050" cy="587375"/>
            </a:xfrm>
            <a:custGeom>
              <a:avLst/>
              <a:gdLst>
                <a:gd name="T0" fmla="*/ 14 w 252"/>
                <a:gd name="T1" fmla="*/ 0 h 370"/>
                <a:gd name="T2" fmla="*/ 240 w 252"/>
                <a:gd name="T3" fmla="*/ 338 h 370"/>
                <a:gd name="T4" fmla="*/ 227 w 252"/>
                <a:gd name="T5" fmla="*/ 345 h 370"/>
                <a:gd name="T6" fmla="*/ 0 w 252"/>
                <a:gd name="T7" fmla="*/ 7 h 370"/>
                <a:gd name="T8" fmla="*/ 14 w 252"/>
                <a:gd name="T9" fmla="*/ 0 h 370"/>
                <a:gd name="T10" fmla="*/ 249 w 252"/>
                <a:gd name="T11" fmla="*/ 326 h 370"/>
                <a:gd name="T12" fmla="*/ 252 w 252"/>
                <a:gd name="T13" fmla="*/ 370 h 370"/>
                <a:gd name="T14" fmla="*/ 210 w 252"/>
                <a:gd name="T15" fmla="*/ 346 h 370"/>
                <a:gd name="T16" fmla="*/ 249 w 252"/>
                <a:gd name="T17" fmla="*/ 326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2" h="370">
                  <a:moveTo>
                    <a:pt x="14" y="0"/>
                  </a:moveTo>
                  <a:lnTo>
                    <a:pt x="240" y="338"/>
                  </a:lnTo>
                  <a:lnTo>
                    <a:pt x="227" y="345"/>
                  </a:lnTo>
                  <a:lnTo>
                    <a:pt x="0" y="7"/>
                  </a:lnTo>
                  <a:lnTo>
                    <a:pt x="14" y="0"/>
                  </a:lnTo>
                  <a:close/>
                  <a:moveTo>
                    <a:pt x="249" y="326"/>
                  </a:moveTo>
                  <a:lnTo>
                    <a:pt x="252" y="370"/>
                  </a:lnTo>
                  <a:lnTo>
                    <a:pt x="210" y="346"/>
                  </a:lnTo>
                  <a:lnTo>
                    <a:pt x="249" y="326"/>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87" name="Freeform 185"/>
            <p:cNvSpPr>
              <a:spLocks noEditPoints="1"/>
            </p:cNvSpPr>
            <p:nvPr/>
          </p:nvSpPr>
          <p:spPr bwMode="auto">
            <a:xfrm>
              <a:off x="4168775" y="2886621"/>
              <a:ext cx="173038" cy="585787"/>
            </a:xfrm>
            <a:custGeom>
              <a:avLst/>
              <a:gdLst>
                <a:gd name="T0" fmla="*/ 15 w 109"/>
                <a:gd name="T1" fmla="*/ 0 h 369"/>
                <a:gd name="T2" fmla="*/ 95 w 109"/>
                <a:gd name="T3" fmla="*/ 335 h 369"/>
                <a:gd name="T4" fmla="*/ 80 w 109"/>
                <a:gd name="T5" fmla="*/ 338 h 369"/>
                <a:gd name="T6" fmla="*/ 0 w 109"/>
                <a:gd name="T7" fmla="*/ 2 h 369"/>
                <a:gd name="T8" fmla="*/ 15 w 109"/>
                <a:gd name="T9" fmla="*/ 0 h 369"/>
                <a:gd name="T10" fmla="*/ 109 w 109"/>
                <a:gd name="T11" fmla="*/ 326 h 369"/>
                <a:gd name="T12" fmla="*/ 96 w 109"/>
                <a:gd name="T13" fmla="*/ 369 h 369"/>
                <a:gd name="T14" fmla="*/ 64 w 109"/>
                <a:gd name="T15" fmla="*/ 334 h 369"/>
                <a:gd name="T16" fmla="*/ 109 w 109"/>
                <a:gd name="T17" fmla="*/ 326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369">
                  <a:moveTo>
                    <a:pt x="15" y="0"/>
                  </a:moveTo>
                  <a:lnTo>
                    <a:pt x="95" y="335"/>
                  </a:lnTo>
                  <a:lnTo>
                    <a:pt x="80" y="338"/>
                  </a:lnTo>
                  <a:lnTo>
                    <a:pt x="0" y="2"/>
                  </a:lnTo>
                  <a:lnTo>
                    <a:pt x="15" y="0"/>
                  </a:lnTo>
                  <a:close/>
                  <a:moveTo>
                    <a:pt x="109" y="326"/>
                  </a:moveTo>
                  <a:lnTo>
                    <a:pt x="96" y="369"/>
                  </a:lnTo>
                  <a:lnTo>
                    <a:pt x="64" y="334"/>
                  </a:lnTo>
                  <a:lnTo>
                    <a:pt x="109" y="326"/>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88" name="Freeform 186"/>
            <p:cNvSpPr>
              <a:spLocks noEditPoints="1"/>
            </p:cNvSpPr>
            <p:nvPr/>
          </p:nvSpPr>
          <p:spPr bwMode="auto">
            <a:xfrm>
              <a:off x="4579938" y="2886621"/>
              <a:ext cx="125413" cy="587375"/>
            </a:xfrm>
            <a:custGeom>
              <a:avLst/>
              <a:gdLst>
                <a:gd name="T0" fmla="*/ 79 w 79"/>
                <a:gd name="T1" fmla="*/ 2 h 370"/>
                <a:gd name="T2" fmla="*/ 30 w 79"/>
                <a:gd name="T3" fmla="*/ 338 h 370"/>
                <a:gd name="T4" fmla="*/ 14 w 79"/>
                <a:gd name="T5" fmla="*/ 336 h 370"/>
                <a:gd name="T6" fmla="*/ 64 w 79"/>
                <a:gd name="T7" fmla="*/ 0 h 370"/>
                <a:gd name="T8" fmla="*/ 79 w 79"/>
                <a:gd name="T9" fmla="*/ 2 h 370"/>
                <a:gd name="T10" fmla="*/ 46 w 79"/>
                <a:gd name="T11" fmla="*/ 333 h 370"/>
                <a:gd name="T12" fmla="*/ 17 w 79"/>
                <a:gd name="T13" fmla="*/ 370 h 370"/>
                <a:gd name="T14" fmla="*/ 0 w 79"/>
                <a:gd name="T15" fmla="*/ 328 h 370"/>
                <a:gd name="T16" fmla="*/ 46 w 79"/>
                <a:gd name="T17" fmla="*/ 333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370">
                  <a:moveTo>
                    <a:pt x="79" y="2"/>
                  </a:moveTo>
                  <a:lnTo>
                    <a:pt x="30" y="338"/>
                  </a:lnTo>
                  <a:lnTo>
                    <a:pt x="14" y="336"/>
                  </a:lnTo>
                  <a:lnTo>
                    <a:pt x="64" y="0"/>
                  </a:lnTo>
                  <a:lnTo>
                    <a:pt x="79" y="2"/>
                  </a:lnTo>
                  <a:close/>
                  <a:moveTo>
                    <a:pt x="46" y="333"/>
                  </a:moveTo>
                  <a:lnTo>
                    <a:pt x="17" y="370"/>
                  </a:lnTo>
                  <a:lnTo>
                    <a:pt x="0" y="328"/>
                  </a:lnTo>
                  <a:lnTo>
                    <a:pt x="46" y="333"/>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89" name="Freeform 187"/>
            <p:cNvSpPr>
              <a:spLocks noEditPoints="1"/>
            </p:cNvSpPr>
            <p:nvPr/>
          </p:nvSpPr>
          <p:spPr bwMode="auto">
            <a:xfrm>
              <a:off x="5180013" y="2881859"/>
              <a:ext cx="547688" cy="587375"/>
            </a:xfrm>
            <a:custGeom>
              <a:avLst/>
              <a:gdLst>
                <a:gd name="T0" fmla="*/ 345 w 345"/>
                <a:gd name="T1" fmla="*/ 8 h 370"/>
                <a:gd name="T2" fmla="*/ 30 w 345"/>
                <a:gd name="T3" fmla="*/ 348 h 370"/>
                <a:gd name="T4" fmla="*/ 18 w 345"/>
                <a:gd name="T5" fmla="*/ 340 h 370"/>
                <a:gd name="T6" fmla="*/ 333 w 345"/>
                <a:gd name="T7" fmla="*/ 0 h 370"/>
                <a:gd name="T8" fmla="*/ 345 w 345"/>
                <a:gd name="T9" fmla="*/ 8 h 370"/>
                <a:gd name="T10" fmla="*/ 47 w 345"/>
                <a:gd name="T11" fmla="*/ 352 h 370"/>
                <a:gd name="T12" fmla="*/ 0 w 345"/>
                <a:gd name="T13" fmla="*/ 370 h 370"/>
                <a:gd name="T14" fmla="*/ 11 w 345"/>
                <a:gd name="T15" fmla="*/ 327 h 370"/>
                <a:gd name="T16" fmla="*/ 47 w 345"/>
                <a:gd name="T17" fmla="*/ 352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0">
                  <a:moveTo>
                    <a:pt x="345" y="8"/>
                  </a:moveTo>
                  <a:lnTo>
                    <a:pt x="30" y="348"/>
                  </a:lnTo>
                  <a:lnTo>
                    <a:pt x="18" y="340"/>
                  </a:lnTo>
                  <a:lnTo>
                    <a:pt x="333" y="0"/>
                  </a:lnTo>
                  <a:lnTo>
                    <a:pt x="345" y="8"/>
                  </a:lnTo>
                  <a:close/>
                  <a:moveTo>
                    <a:pt x="47" y="352"/>
                  </a:moveTo>
                  <a:lnTo>
                    <a:pt x="0" y="370"/>
                  </a:lnTo>
                  <a:lnTo>
                    <a:pt x="11" y="327"/>
                  </a:lnTo>
                  <a:lnTo>
                    <a:pt x="47" y="352"/>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90" name="Freeform 188"/>
            <p:cNvSpPr>
              <a:spLocks noEditPoints="1"/>
            </p:cNvSpPr>
            <p:nvPr/>
          </p:nvSpPr>
          <p:spPr bwMode="auto">
            <a:xfrm>
              <a:off x="5475288" y="2880271"/>
              <a:ext cx="763588" cy="598487"/>
            </a:xfrm>
            <a:custGeom>
              <a:avLst/>
              <a:gdLst>
                <a:gd name="T0" fmla="*/ 481 w 481"/>
                <a:gd name="T1" fmla="*/ 10 h 377"/>
                <a:gd name="T2" fmla="*/ 33 w 481"/>
                <a:gd name="T3" fmla="*/ 360 h 377"/>
                <a:gd name="T4" fmla="*/ 23 w 481"/>
                <a:gd name="T5" fmla="*/ 350 h 377"/>
                <a:gd name="T6" fmla="*/ 471 w 481"/>
                <a:gd name="T7" fmla="*/ 0 h 377"/>
                <a:gd name="T8" fmla="*/ 481 w 481"/>
                <a:gd name="T9" fmla="*/ 10 h 377"/>
                <a:gd name="T10" fmla="*/ 49 w 481"/>
                <a:gd name="T11" fmla="*/ 365 h 377"/>
                <a:gd name="T12" fmla="*/ 0 w 481"/>
                <a:gd name="T13" fmla="*/ 377 h 377"/>
                <a:gd name="T14" fmla="*/ 18 w 481"/>
                <a:gd name="T15" fmla="*/ 335 h 377"/>
                <a:gd name="T16" fmla="*/ 49 w 481"/>
                <a:gd name="T17" fmla="*/ 36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1" h="377">
                  <a:moveTo>
                    <a:pt x="481" y="10"/>
                  </a:moveTo>
                  <a:lnTo>
                    <a:pt x="33" y="360"/>
                  </a:lnTo>
                  <a:lnTo>
                    <a:pt x="23" y="350"/>
                  </a:lnTo>
                  <a:lnTo>
                    <a:pt x="471" y="0"/>
                  </a:lnTo>
                  <a:lnTo>
                    <a:pt x="481" y="10"/>
                  </a:lnTo>
                  <a:close/>
                  <a:moveTo>
                    <a:pt x="49" y="365"/>
                  </a:moveTo>
                  <a:lnTo>
                    <a:pt x="0" y="377"/>
                  </a:lnTo>
                  <a:lnTo>
                    <a:pt x="18" y="335"/>
                  </a:lnTo>
                  <a:lnTo>
                    <a:pt x="49" y="365"/>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91" name="Freeform 189"/>
            <p:cNvSpPr>
              <a:spLocks noEditPoints="1"/>
            </p:cNvSpPr>
            <p:nvPr/>
          </p:nvSpPr>
          <p:spPr bwMode="auto">
            <a:xfrm>
              <a:off x="4867275" y="2883446"/>
              <a:ext cx="349250" cy="585787"/>
            </a:xfrm>
            <a:custGeom>
              <a:avLst/>
              <a:gdLst>
                <a:gd name="T0" fmla="*/ 220 w 220"/>
                <a:gd name="T1" fmla="*/ 6 h 369"/>
                <a:gd name="T2" fmla="*/ 24 w 220"/>
                <a:gd name="T3" fmla="*/ 343 h 369"/>
                <a:gd name="T4" fmla="*/ 10 w 220"/>
                <a:gd name="T5" fmla="*/ 337 h 369"/>
                <a:gd name="T6" fmla="*/ 207 w 220"/>
                <a:gd name="T7" fmla="*/ 0 h 369"/>
                <a:gd name="T8" fmla="*/ 220 w 220"/>
                <a:gd name="T9" fmla="*/ 6 h 369"/>
                <a:gd name="T10" fmla="*/ 41 w 220"/>
                <a:gd name="T11" fmla="*/ 343 h 369"/>
                <a:gd name="T12" fmla="*/ 0 w 220"/>
                <a:gd name="T13" fmla="*/ 369 h 369"/>
                <a:gd name="T14" fmla="*/ 0 w 220"/>
                <a:gd name="T15" fmla="*/ 325 h 369"/>
                <a:gd name="T16" fmla="*/ 41 w 220"/>
                <a:gd name="T17" fmla="*/ 343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369">
                  <a:moveTo>
                    <a:pt x="220" y="6"/>
                  </a:moveTo>
                  <a:lnTo>
                    <a:pt x="24" y="343"/>
                  </a:lnTo>
                  <a:lnTo>
                    <a:pt x="10" y="337"/>
                  </a:lnTo>
                  <a:lnTo>
                    <a:pt x="207" y="0"/>
                  </a:lnTo>
                  <a:lnTo>
                    <a:pt x="220" y="6"/>
                  </a:lnTo>
                  <a:close/>
                  <a:moveTo>
                    <a:pt x="41" y="343"/>
                  </a:moveTo>
                  <a:lnTo>
                    <a:pt x="0" y="369"/>
                  </a:lnTo>
                  <a:lnTo>
                    <a:pt x="0" y="325"/>
                  </a:lnTo>
                  <a:lnTo>
                    <a:pt x="41" y="343"/>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392" name="Rectangle 284"/>
            <p:cNvSpPr>
              <a:spLocks noChangeArrowheads="1"/>
            </p:cNvSpPr>
            <p:nvPr/>
          </p:nvSpPr>
          <p:spPr bwMode="auto">
            <a:xfrm>
              <a:off x="4151613" y="3029496"/>
              <a:ext cx="95378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rPr>
                <a:t>Front - End</a:t>
              </a:r>
              <a:endParaRPr kumimoji="0" lang="en-US" altLang="en-US" sz="1400" b="1" i="0" u="none" strike="noStrike" cap="none" normalizeH="0" baseline="0" dirty="0">
                <a:ln>
                  <a:noFill/>
                </a:ln>
                <a:solidFill>
                  <a:schemeClr val="tx1"/>
                </a:solidFill>
                <a:effectLst/>
              </a:endParaRPr>
            </a:p>
          </p:txBody>
        </p:sp>
        <p:cxnSp>
          <p:nvCxnSpPr>
            <p:cNvPr id="393" name="Straight Arrow Connector 392"/>
            <p:cNvCxnSpPr>
              <a:endCxn id="435" idx="0"/>
            </p:cNvCxnSpPr>
            <p:nvPr/>
          </p:nvCxnSpPr>
          <p:spPr bwMode="auto">
            <a:xfrm>
              <a:off x="4862513" y="3735933"/>
              <a:ext cx="130175" cy="625476"/>
            </a:xfrm>
            <a:prstGeom prst="straightConnector1">
              <a:avLst/>
            </a:prstGeom>
            <a:noFill/>
            <a:ln w="28575" cap="flat" cmpd="sng" algn="ctr">
              <a:solidFill>
                <a:srgbClr val="000000"/>
              </a:solidFill>
              <a:prstDash val="solid"/>
              <a:round/>
              <a:headEnd type="none" w="med" len="med"/>
              <a:tailEnd type="triangle"/>
            </a:ln>
            <a:effectLst/>
          </p:spPr>
        </p:cxnSp>
        <p:cxnSp>
          <p:nvCxnSpPr>
            <p:cNvPr id="394" name="Straight Arrow Connector 393"/>
            <p:cNvCxnSpPr>
              <a:endCxn id="432" idx="0"/>
            </p:cNvCxnSpPr>
            <p:nvPr/>
          </p:nvCxnSpPr>
          <p:spPr bwMode="auto">
            <a:xfrm flipH="1">
              <a:off x="4333876" y="3735933"/>
              <a:ext cx="180975" cy="625476"/>
            </a:xfrm>
            <a:prstGeom prst="straightConnector1">
              <a:avLst/>
            </a:prstGeom>
            <a:noFill/>
            <a:ln w="28575" cap="flat" cmpd="sng" algn="ctr">
              <a:solidFill>
                <a:srgbClr val="000000"/>
              </a:solidFill>
              <a:prstDash val="solid"/>
              <a:round/>
              <a:headEnd type="none" w="med" len="med"/>
              <a:tailEnd type="triangle"/>
            </a:ln>
            <a:effectLst/>
          </p:spPr>
        </p:cxnSp>
        <p:sp>
          <p:nvSpPr>
            <p:cNvPr id="395" name="Rectangle 283"/>
            <p:cNvSpPr>
              <a:spLocks noChangeArrowheads="1"/>
            </p:cNvSpPr>
            <p:nvPr/>
          </p:nvSpPr>
          <p:spPr bwMode="auto">
            <a:xfrm>
              <a:off x="4029075" y="3899446"/>
              <a:ext cx="125194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rPr>
                <a:t>Event Building</a:t>
              </a:r>
              <a:endParaRPr kumimoji="0" lang="en-US" altLang="en-US" sz="1400" b="1" i="0" u="none" strike="noStrike" cap="none" normalizeH="0" baseline="0" dirty="0">
                <a:ln>
                  <a:noFill/>
                </a:ln>
                <a:solidFill>
                  <a:schemeClr val="tx1"/>
                </a:solidFill>
                <a:effectLst/>
              </a:endParaRPr>
            </a:p>
          </p:txBody>
        </p:sp>
        <p:cxnSp>
          <p:nvCxnSpPr>
            <p:cNvPr id="396" name="Straight Arrow Connector 395"/>
            <p:cNvCxnSpPr>
              <a:stCxn id="428" idx="0"/>
              <a:endCxn id="67" idx="0"/>
            </p:cNvCxnSpPr>
            <p:nvPr/>
          </p:nvCxnSpPr>
          <p:spPr bwMode="auto">
            <a:xfrm flipH="1">
              <a:off x="2843213" y="4362996"/>
              <a:ext cx="230981" cy="419100"/>
            </a:xfrm>
            <a:prstGeom prst="straightConnector1">
              <a:avLst/>
            </a:prstGeom>
            <a:noFill/>
            <a:ln w="28575" cap="flat" cmpd="sng" algn="ctr">
              <a:solidFill>
                <a:srgbClr val="000000"/>
              </a:solidFill>
              <a:prstDash val="solid"/>
              <a:round/>
              <a:headEnd type="none" w="med" len="med"/>
              <a:tailEnd type="triangle"/>
            </a:ln>
            <a:effectLst/>
          </p:spPr>
        </p:cxnSp>
        <p:cxnSp>
          <p:nvCxnSpPr>
            <p:cNvPr id="397" name="Straight Arrow Connector 396"/>
            <p:cNvCxnSpPr>
              <a:stCxn id="428" idx="0"/>
              <a:endCxn id="73" idx="0"/>
            </p:cNvCxnSpPr>
            <p:nvPr/>
          </p:nvCxnSpPr>
          <p:spPr bwMode="auto">
            <a:xfrm flipH="1">
              <a:off x="2989263" y="4362996"/>
              <a:ext cx="84931" cy="419100"/>
            </a:xfrm>
            <a:prstGeom prst="straightConnector1">
              <a:avLst/>
            </a:prstGeom>
            <a:noFill/>
            <a:ln w="28575" cap="flat" cmpd="sng" algn="ctr">
              <a:solidFill>
                <a:srgbClr val="000000"/>
              </a:solidFill>
              <a:prstDash val="solid"/>
              <a:round/>
              <a:headEnd type="none" w="med" len="med"/>
              <a:tailEnd type="triangle"/>
            </a:ln>
            <a:effectLst/>
          </p:spPr>
        </p:cxnSp>
        <p:cxnSp>
          <p:nvCxnSpPr>
            <p:cNvPr id="398" name="Straight Arrow Connector 397"/>
            <p:cNvCxnSpPr>
              <a:stCxn id="428" idx="0"/>
              <a:endCxn id="78" idx="0"/>
            </p:cNvCxnSpPr>
            <p:nvPr/>
          </p:nvCxnSpPr>
          <p:spPr bwMode="auto">
            <a:xfrm>
              <a:off x="3074194" y="4362996"/>
              <a:ext cx="53181" cy="419100"/>
            </a:xfrm>
            <a:prstGeom prst="straightConnector1">
              <a:avLst/>
            </a:prstGeom>
            <a:noFill/>
            <a:ln w="28575" cap="flat" cmpd="sng" algn="ctr">
              <a:solidFill>
                <a:srgbClr val="000000"/>
              </a:solidFill>
              <a:prstDash val="solid"/>
              <a:round/>
              <a:headEnd type="none" w="med" len="med"/>
              <a:tailEnd type="triangle"/>
            </a:ln>
            <a:effectLst/>
          </p:spPr>
        </p:cxnSp>
        <p:cxnSp>
          <p:nvCxnSpPr>
            <p:cNvPr id="399" name="Straight Arrow Connector 398"/>
            <p:cNvCxnSpPr>
              <a:stCxn id="428" idx="0"/>
              <a:endCxn id="85" idx="0"/>
            </p:cNvCxnSpPr>
            <p:nvPr/>
          </p:nvCxnSpPr>
          <p:spPr bwMode="auto">
            <a:xfrm>
              <a:off x="3074194" y="4362996"/>
              <a:ext cx="191294" cy="419100"/>
            </a:xfrm>
            <a:prstGeom prst="straightConnector1">
              <a:avLst/>
            </a:prstGeom>
            <a:noFill/>
            <a:ln w="28575" cap="flat" cmpd="sng" algn="ctr">
              <a:solidFill>
                <a:srgbClr val="000000"/>
              </a:solidFill>
              <a:prstDash val="solid"/>
              <a:round/>
              <a:headEnd type="none" w="med" len="med"/>
              <a:tailEnd type="triangle"/>
            </a:ln>
            <a:effectLst/>
          </p:spPr>
        </p:cxnSp>
        <p:cxnSp>
          <p:nvCxnSpPr>
            <p:cNvPr id="400" name="Straight Arrow Connector 399"/>
            <p:cNvCxnSpPr>
              <a:stCxn id="425" idx="0"/>
              <a:endCxn id="90" idx="0"/>
            </p:cNvCxnSpPr>
            <p:nvPr/>
          </p:nvCxnSpPr>
          <p:spPr bwMode="auto">
            <a:xfrm flipH="1">
              <a:off x="3472657" y="4409034"/>
              <a:ext cx="206919" cy="373062"/>
            </a:xfrm>
            <a:prstGeom prst="straightConnector1">
              <a:avLst/>
            </a:prstGeom>
            <a:noFill/>
            <a:ln w="28575" cap="flat" cmpd="sng" algn="ctr">
              <a:solidFill>
                <a:srgbClr val="000000"/>
              </a:solidFill>
              <a:prstDash val="solid"/>
              <a:round/>
              <a:headEnd type="none" w="med" len="med"/>
              <a:tailEnd type="triangle"/>
            </a:ln>
            <a:effectLst/>
          </p:spPr>
        </p:cxnSp>
        <p:cxnSp>
          <p:nvCxnSpPr>
            <p:cNvPr id="401" name="Straight Arrow Connector 400"/>
            <p:cNvCxnSpPr>
              <a:stCxn id="424" idx="0"/>
              <a:endCxn id="97" idx="0"/>
            </p:cNvCxnSpPr>
            <p:nvPr/>
          </p:nvCxnSpPr>
          <p:spPr bwMode="auto">
            <a:xfrm flipH="1">
              <a:off x="3622675" y="4361409"/>
              <a:ext cx="80169" cy="420687"/>
            </a:xfrm>
            <a:prstGeom prst="straightConnector1">
              <a:avLst/>
            </a:prstGeom>
            <a:noFill/>
            <a:ln w="28575" cap="flat" cmpd="sng" algn="ctr">
              <a:solidFill>
                <a:srgbClr val="000000"/>
              </a:solidFill>
              <a:prstDash val="solid"/>
              <a:round/>
              <a:headEnd type="none" w="med" len="med"/>
              <a:tailEnd type="triangle"/>
            </a:ln>
            <a:effectLst/>
          </p:spPr>
        </p:cxnSp>
        <p:cxnSp>
          <p:nvCxnSpPr>
            <p:cNvPr id="402" name="Straight Arrow Connector 401"/>
            <p:cNvCxnSpPr>
              <a:stCxn id="424" idx="0"/>
              <a:endCxn id="102" idx="0"/>
            </p:cNvCxnSpPr>
            <p:nvPr/>
          </p:nvCxnSpPr>
          <p:spPr bwMode="auto">
            <a:xfrm>
              <a:off x="3702844" y="4361409"/>
              <a:ext cx="57944" cy="420687"/>
            </a:xfrm>
            <a:prstGeom prst="straightConnector1">
              <a:avLst/>
            </a:prstGeom>
            <a:noFill/>
            <a:ln w="28575" cap="flat" cmpd="sng" algn="ctr">
              <a:solidFill>
                <a:srgbClr val="000000"/>
              </a:solidFill>
              <a:prstDash val="solid"/>
              <a:round/>
              <a:headEnd type="none" w="med" len="med"/>
              <a:tailEnd type="triangle"/>
            </a:ln>
            <a:effectLst/>
          </p:spPr>
        </p:cxnSp>
        <p:cxnSp>
          <p:nvCxnSpPr>
            <p:cNvPr id="403" name="Straight Arrow Connector 402"/>
            <p:cNvCxnSpPr>
              <a:endCxn id="109" idx="0"/>
            </p:cNvCxnSpPr>
            <p:nvPr/>
          </p:nvCxnSpPr>
          <p:spPr bwMode="auto">
            <a:xfrm>
              <a:off x="3726656" y="4385221"/>
              <a:ext cx="172244" cy="396875"/>
            </a:xfrm>
            <a:prstGeom prst="straightConnector1">
              <a:avLst/>
            </a:prstGeom>
            <a:noFill/>
            <a:ln w="28575" cap="flat" cmpd="sng" algn="ctr">
              <a:solidFill>
                <a:srgbClr val="000000"/>
              </a:solidFill>
              <a:prstDash val="solid"/>
              <a:round/>
              <a:headEnd type="none" w="med" len="med"/>
              <a:tailEnd type="triangle"/>
            </a:ln>
            <a:effectLst/>
          </p:spPr>
        </p:cxnSp>
        <p:cxnSp>
          <p:nvCxnSpPr>
            <p:cNvPr id="404" name="Straight Arrow Connector 403"/>
            <p:cNvCxnSpPr>
              <a:stCxn id="431" idx="0"/>
              <a:endCxn id="115" idx="0"/>
            </p:cNvCxnSpPr>
            <p:nvPr/>
          </p:nvCxnSpPr>
          <p:spPr bwMode="auto">
            <a:xfrm flipH="1">
              <a:off x="4125119" y="4361409"/>
              <a:ext cx="208757" cy="420687"/>
            </a:xfrm>
            <a:prstGeom prst="straightConnector1">
              <a:avLst/>
            </a:prstGeom>
            <a:noFill/>
            <a:ln w="28575" cap="flat" cmpd="sng" algn="ctr">
              <a:solidFill>
                <a:srgbClr val="000000"/>
              </a:solidFill>
              <a:prstDash val="solid"/>
              <a:round/>
              <a:headEnd type="none" w="med" len="med"/>
              <a:tailEnd type="triangle"/>
            </a:ln>
            <a:effectLst/>
          </p:spPr>
        </p:cxnSp>
        <p:cxnSp>
          <p:nvCxnSpPr>
            <p:cNvPr id="405" name="Straight Arrow Connector 404"/>
            <p:cNvCxnSpPr>
              <a:stCxn id="431" idx="0"/>
              <a:endCxn id="121" idx="0"/>
            </p:cNvCxnSpPr>
            <p:nvPr/>
          </p:nvCxnSpPr>
          <p:spPr bwMode="auto">
            <a:xfrm flipH="1">
              <a:off x="4270375" y="4361409"/>
              <a:ext cx="63501" cy="420687"/>
            </a:xfrm>
            <a:prstGeom prst="straightConnector1">
              <a:avLst/>
            </a:prstGeom>
            <a:noFill/>
            <a:ln w="28575" cap="flat" cmpd="sng" algn="ctr">
              <a:solidFill>
                <a:srgbClr val="000000"/>
              </a:solidFill>
              <a:prstDash val="solid"/>
              <a:round/>
              <a:headEnd type="none" w="med" len="med"/>
              <a:tailEnd type="triangle"/>
            </a:ln>
            <a:effectLst/>
          </p:spPr>
        </p:cxnSp>
        <p:cxnSp>
          <p:nvCxnSpPr>
            <p:cNvPr id="406" name="Straight Arrow Connector 405"/>
            <p:cNvCxnSpPr>
              <a:stCxn id="431" idx="0"/>
              <a:endCxn id="127" idx="0"/>
            </p:cNvCxnSpPr>
            <p:nvPr/>
          </p:nvCxnSpPr>
          <p:spPr bwMode="auto">
            <a:xfrm>
              <a:off x="4333876" y="4361409"/>
              <a:ext cx="74612" cy="420687"/>
            </a:xfrm>
            <a:prstGeom prst="straightConnector1">
              <a:avLst/>
            </a:prstGeom>
            <a:noFill/>
            <a:ln w="28575" cap="flat" cmpd="sng" algn="ctr">
              <a:solidFill>
                <a:srgbClr val="000000"/>
              </a:solidFill>
              <a:prstDash val="solid"/>
              <a:round/>
              <a:headEnd type="none" w="med" len="med"/>
              <a:tailEnd type="triangle"/>
            </a:ln>
            <a:effectLst/>
          </p:spPr>
        </p:cxnSp>
        <p:cxnSp>
          <p:nvCxnSpPr>
            <p:cNvPr id="407" name="Straight Arrow Connector 406"/>
            <p:cNvCxnSpPr>
              <a:stCxn id="432" idx="0"/>
              <a:endCxn id="133" idx="0"/>
            </p:cNvCxnSpPr>
            <p:nvPr/>
          </p:nvCxnSpPr>
          <p:spPr bwMode="auto">
            <a:xfrm>
              <a:off x="4333876" y="4361409"/>
              <a:ext cx="212724" cy="420687"/>
            </a:xfrm>
            <a:prstGeom prst="straightConnector1">
              <a:avLst/>
            </a:prstGeom>
            <a:noFill/>
            <a:ln w="28575" cap="flat" cmpd="sng" algn="ctr">
              <a:solidFill>
                <a:srgbClr val="000000"/>
              </a:solidFill>
              <a:prstDash val="solid"/>
              <a:round/>
              <a:headEnd type="none" w="med" len="med"/>
              <a:tailEnd type="triangle"/>
            </a:ln>
            <a:effectLst/>
          </p:spPr>
        </p:cxnSp>
        <p:cxnSp>
          <p:nvCxnSpPr>
            <p:cNvPr id="408" name="Straight Arrow Connector 407"/>
            <p:cNvCxnSpPr>
              <a:stCxn id="435" idx="0"/>
              <a:endCxn id="139" idx="0"/>
            </p:cNvCxnSpPr>
            <p:nvPr/>
          </p:nvCxnSpPr>
          <p:spPr bwMode="auto">
            <a:xfrm flipH="1">
              <a:off x="4783138" y="4361409"/>
              <a:ext cx="209550" cy="420687"/>
            </a:xfrm>
            <a:prstGeom prst="straightConnector1">
              <a:avLst/>
            </a:prstGeom>
            <a:noFill/>
            <a:ln w="28575" cap="flat" cmpd="sng" algn="ctr">
              <a:solidFill>
                <a:srgbClr val="000000"/>
              </a:solidFill>
              <a:prstDash val="solid"/>
              <a:round/>
              <a:headEnd type="none" w="med" len="med"/>
              <a:tailEnd type="triangle"/>
            </a:ln>
            <a:effectLst/>
          </p:spPr>
        </p:cxnSp>
        <p:cxnSp>
          <p:nvCxnSpPr>
            <p:cNvPr id="409" name="Straight Arrow Connector 408"/>
            <p:cNvCxnSpPr>
              <a:stCxn id="436" idx="0"/>
              <a:endCxn id="145" idx="0"/>
            </p:cNvCxnSpPr>
            <p:nvPr/>
          </p:nvCxnSpPr>
          <p:spPr bwMode="auto">
            <a:xfrm flipH="1">
              <a:off x="4929188" y="4361409"/>
              <a:ext cx="63500" cy="420687"/>
            </a:xfrm>
            <a:prstGeom prst="straightConnector1">
              <a:avLst/>
            </a:prstGeom>
            <a:noFill/>
            <a:ln w="28575" cap="flat" cmpd="sng" algn="ctr">
              <a:solidFill>
                <a:srgbClr val="000000"/>
              </a:solidFill>
              <a:prstDash val="solid"/>
              <a:round/>
              <a:headEnd type="none" w="med" len="med"/>
              <a:tailEnd type="triangle"/>
            </a:ln>
            <a:effectLst/>
          </p:spPr>
        </p:cxnSp>
        <p:cxnSp>
          <p:nvCxnSpPr>
            <p:cNvPr id="410" name="Straight Arrow Connector 409"/>
            <p:cNvCxnSpPr>
              <a:stCxn id="436" idx="0"/>
              <a:endCxn id="151" idx="0"/>
            </p:cNvCxnSpPr>
            <p:nvPr/>
          </p:nvCxnSpPr>
          <p:spPr bwMode="auto">
            <a:xfrm>
              <a:off x="4992688" y="4361409"/>
              <a:ext cx="74612" cy="420687"/>
            </a:xfrm>
            <a:prstGeom prst="straightConnector1">
              <a:avLst/>
            </a:prstGeom>
            <a:noFill/>
            <a:ln w="28575" cap="flat" cmpd="sng" algn="ctr">
              <a:solidFill>
                <a:srgbClr val="000000"/>
              </a:solidFill>
              <a:prstDash val="solid"/>
              <a:round/>
              <a:headEnd type="none" w="med" len="med"/>
              <a:tailEnd type="triangle"/>
            </a:ln>
            <a:effectLst/>
          </p:spPr>
        </p:cxnSp>
        <p:cxnSp>
          <p:nvCxnSpPr>
            <p:cNvPr id="411" name="Straight Arrow Connector 410"/>
            <p:cNvCxnSpPr>
              <a:stCxn id="436" idx="0"/>
              <a:endCxn id="157" idx="0"/>
            </p:cNvCxnSpPr>
            <p:nvPr/>
          </p:nvCxnSpPr>
          <p:spPr bwMode="auto">
            <a:xfrm>
              <a:off x="4992688" y="4361409"/>
              <a:ext cx="211137" cy="420687"/>
            </a:xfrm>
            <a:prstGeom prst="straightConnector1">
              <a:avLst/>
            </a:prstGeom>
            <a:noFill/>
            <a:ln w="28575" cap="flat" cmpd="sng" algn="ctr">
              <a:solidFill>
                <a:srgbClr val="000000"/>
              </a:solidFill>
              <a:prstDash val="solid"/>
              <a:round/>
              <a:headEnd type="none" w="med" len="med"/>
              <a:tailEnd type="triangle"/>
            </a:ln>
            <a:effectLst/>
          </p:spPr>
        </p:cxnSp>
        <p:cxnSp>
          <p:nvCxnSpPr>
            <p:cNvPr id="412" name="Straight Arrow Connector 411"/>
            <p:cNvCxnSpPr>
              <a:stCxn id="440" idx="0"/>
              <a:endCxn id="163" idx="0"/>
            </p:cNvCxnSpPr>
            <p:nvPr/>
          </p:nvCxnSpPr>
          <p:spPr bwMode="auto">
            <a:xfrm flipH="1">
              <a:off x="5440363" y="4361409"/>
              <a:ext cx="209550" cy="420687"/>
            </a:xfrm>
            <a:prstGeom prst="straightConnector1">
              <a:avLst/>
            </a:prstGeom>
            <a:noFill/>
            <a:ln w="28575" cap="flat" cmpd="sng" algn="ctr">
              <a:solidFill>
                <a:srgbClr val="000000"/>
              </a:solidFill>
              <a:prstDash val="solid"/>
              <a:round/>
              <a:headEnd type="none" w="med" len="med"/>
              <a:tailEnd type="triangle"/>
            </a:ln>
            <a:effectLst/>
          </p:spPr>
        </p:cxnSp>
        <p:cxnSp>
          <p:nvCxnSpPr>
            <p:cNvPr id="413" name="Straight Arrow Connector 412"/>
            <p:cNvCxnSpPr>
              <a:stCxn id="440" idx="0"/>
              <a:endCxn id="169" idx="0"/>
            </p:cNvCxnSpPr>
            <p:nvPr/>
          </p:nvCxnSpPr>
          <p:spPr bwMode="auto">
            <a:xfrm flipH="1">
              <a:off x="5586413" y="4361409"/>
              <a:ext cx="63500" cy="420687"/>
            </a:xfrm>
            <a:prstGeom prst="straightConnector1">
              <a:avLst/>
            </a:prstGeom>
            <a:noFill/>
            <a:ln w="28575" cap="flat" cmpd="sng" algn="ctr">
              <a:solidFill>
                <a:srgbClr val="000000"/>
              </a:solidFill>
              <a:prstDash val="solid"/>
              <a:round/>
              <a:headEnd type="none" w="med" len="med"/>
              <a:tailEnd type="triangle"/>
            </a:ln>
            <a:effectLst/>
          </p:spPr>
        </p:cxnSp>
        <p:cxnSp>
          <p:nvCxnSpPr>
            <p:cNvPr id="414" name="Straight Arrow Connector 413"/>
            <p:cNvCxnSpPr>
              <a:stCxn id="440" idx="0"/>
              <a:endCxn id="175" idx="0"/>
            </p:cNvCxnSpPr>
            <p:nvPr/>
          </p:nvCxnSpPr>
          <p:spPr bwMode="auto">
            <a:xfrm>
              <a:off x="5649913" y="4361409"/>
              <a:ext cx="74612" cy="420687"/>
            </a:xfrm>
            <a:prstGeom prst="straightConnector1">
              <a:avLst/>
            </a:prstGeom>
            <a:noFill/>
            <a:ln w="28575" cap="flat" cmpd="sng" algn="ctr">
              <a:solidFill>
                <a:srgbClr val="000000"/>
              </a:solidFill>
              <a:prstDash val="solid"/>
              <a:round/>
              <a:headEnd type="none" w="med" len="med"/>
              <a:tailEnd type="triangle"/>
            </a:ln>
            <a:effectLst/>
          </p:spPr>
        </p:cxnSp>
        <p:cxnSp>
          <p:nvCxnSpPr>
            <p:cNvPr id="415" name="Straight Arrow Connector 414"/>
            <p:cNvCxnSpPr>
              <a:stCxn id="440" idx="0"/>
              <a:endCxn id="181" idx="0"/>
            </p:cNvCxnSpPr>
            <p:nvPr/>
          </p:nvCxnSpPr>
          <p:spPr bwMode="auto">
            <a:xfrm>
              <a:off x="5649913" y="4361409"/>
              <a:ext cx="212725" cy="420687"/>
            </a:xfrm>
            <a:prstGeom prst="straightConnector1">
              <a:avLst/>
            </a:prstGeom>
            <a:noFill/>
            <a:ln w="28575" cap="flat" cmpd="sng" algn="ctr">
              <a:solidFill>
                <a:srgbClr val="000000"/>
              </a:solidFill>
              <a:prstDash val="solid"/>
              <a:round/>
              <a:headEnd type="none" w="med" len="med"/>
              <a:tailEnd type="triangle"/>
            </a:ln>
            <a:effectLst/>
          </p:spPr>
        </p:cxnSp>
        <p:cxnSp>
          <p:nvCxnSpPr>
            <p:cNvPr id="416" name="Straight Arrow Connector 415"/>
            <p:cNvCxnSpPr>
              <a:stCxn id="444" idx="0"/>
              <a:endCxn id="186" idx="0"/>
            </p:cNvCxnSpPr>
            <p:nvPr/>
          </p:nvCxnSpPr>
          <p:spPr bwMode="auto">
            <a:xfrm flipH="1">
              <a:off x="6104732" y="4361409"/>
              <a:ext cx="203994" cy="420687"/>
            </a:xfrm>
            <a:prstGeom prst="straightConnector1">
              <a:avLst/>
            </a:prstGeom>
            <a:noFill/>
            <a:ln w="28575" cap="flat" cmpd="sng" algn="ctr">
              <a:solidFill>
                <a:srgbClr val="000000"/>
              </a:solidFill>
              <a:prstDash val="solid"/>
              <a:round/>
              <a:headEnd type="none" w="med" len="med"/>
              <a:tailEnd type="triangle"/>
            </a:ln>
            <a:effectLst/>
          </p:spPr>
        </p:cxnSp>
        <p:cxnSp>
          <p:nvCxnSpPr>
            <p:cNvPr id="417" name="Straight Arrow Connector 416"/>
            <p:cNvCxnSpPr>
              <a:stCxn id="444" idx="0"/>
              <a:endCxn id="192" idx="0"/>
            </p:cNvCxnSpPr>
            <p:nvPr/>
          </p:nvCxnSpPr>
          <p:spPr bwMode="auto">
            <a:xfrm flipH="1">
              <a:off x="6234113" y="4361409"/>
              <a:ext cx="74613" cy="420687"/>
            </a:xfrm>
            <a:prstGeom prst="straightConnector1">
              <a:avLst/>
            </a:prstGeom>
            <a:noFill/>
            <a:ln w="28575" cap="flat" cmpd="sng" algn="ctr">
              <a:solidFill>
                <a:srgbClr val="000000"/>
              </a:solidFill>
              <a:prstDash val="solid"/>
              <a:round/>
              <a:headEnd type="none" w="med" len="med"/>
              <a:tailEnd type="triangle"/>
            </a:ln>
            <a:effectLst/>
          </p:spPr>
        </p:cxnSp>
        <p:cxnSp>
          <p:nvCxnSpPr>
            <p:cNvPr id="418" name="Straight Arrow Connector 417"/>
            <p:cNvCxnSpPr>
              <a:stCxn id="443" idx="0"/>
              <a:endCxn id="198" idx="0"/>
            </p:cNvCxnSpPr>
            <p:nvPr/>
          </p:nvCxnSpPr>
          <p:spPr bwMode="auto">
            <a:xfrm>
              <a:off x="6308726" y="4361409"/>
              <a:ext cx="63499" cy="420687"/>
            </a:xfrm>
            <a:prstGeom prst="straightConnector1">
              <a:avLst/>
            </a:prstGeom>
            <a:noFill/>
            <a:ln w="28575" cap="flat" cmpd="sng" algn="ctr">
              <a:solidFill>
                <a:srgbClr val="000000"/>
              </a:solidFill>
              <a:prstDash val="solid"/>
              <a:round/>
              <a:headEnd type="none" w="med" len="med"/>
              <a:tailEnd type="triangle"/>
            </a:ln>
            <a:effectLst/>
          </p:spPr>
        </p:cxnSp>
        <p:cxnSp>
          <p:nvCxnSpPr>
            <p:cNvPr id="419" name="Straight Arrow Connector 418"/>
            <p:cNvCxnSpPr>
              <a:stCxn id="443" idx="0"/>
              <a:endCxn id="205" idx="0"/>
            </p:cNvCxnSpPr>
            <p:nvPr/>
          </p:nvCxnSpPr>
          <p:spPr bwMode="auto">
            <a:xfrm>
              <a:off x="6308726" y="4361409"/>
              <a:ext cx="201612" cy="420687"/>
            </a:xfrm>
            <a:prstGeom prst="straightConnector1">
              <a:avLst/>
            </a:prstGeom>
            <a:noFill/>
            <a:ln w="28575" cap="flat" cmpd="sng" algn="ctr">
              <a:solidFill>
                <a:srgbClr val="000000"/>
              </a:solidFill>
              <a:prstDash val="solid"/>
              <a:round/>
              <a:headEnd type="none" w="med" len="med"/>
              <a:tailEnd type="triangle"/>
            </a:ln>
            <a:effectLst/>
          </p:spPr>
        </p:cxnSp>
        <p:sp>
          <p:nvSpPr>
            <p:cNvPr id="420" name="Rectangle 30"/>
            <p:cNvSpPr>
              <a:spLocks noChangeArrowheads="1"/>
            </p:cNvSpPr>
            <p:nvPr/>
          </p:nvSpPr>
          <p:spPr bwMode="auto">
            <a:xfrm>
              <a:off x="2809875" y="4362996"/>
              <a:ext cx="547688" cy="212725"/>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21" name="Rectangle 31"/>
            <p:cNvSpPr>
              <a:spLocks noChangeArrowheads="1"/>
            </p:cNvSpPr>
            <p:nvPr/>
          </p:nvSpPr>
          <p:spPr bwMode="auto">
            <a:xfrm>
              <a:off x="2803525" y="4405859"/>
              <a:ext cx="40395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rgbClr val="000000"/>
                  </a:solidFill>
                  <a:effectLst/>
                </a:rPr>
                <a:t>SWITCH</a:t>
              </a:r>
              <a:endParaRPr kumimoji="0" lang="en-US" altLang="en-US" sz="1800" b="1" i="0" u="none" strike="noStrike" cap="none" normalizeH="0" baseline="0">
                <a:ln>
                  <a:noFill/>
                </a:ln>
                <a:solidFill>
                  <a:schemeClr val="tx1"/>
                </a:solidFill>
                <a:effectLst/>
              </a:endParaRPr>
            </a:p>
          </p:txBody>
        </p:sp>
        <p:grpSp>
          <p:nvGrpSpPr>
            <p:cNvPr id="422" name="Group 248"/>
            <p:cNvGrpSpPr>
              <a:grpSpLocks/>
            </p:cNvGrpSpPr>
            <p:nvPr/>
          </p:nvGrpSpPr>
          <p:grpSpPr bwMode="auto">
            <a:xfrm>
              <a:off x="3422650" y="4361409"/>
              <a:ext cx="560388" cy="211137"/>
              <a:chOff x="2464" y="2601"/>
              <a:chExt cx="353" cy="133"/>
            </a:xfrm>
          </p:grpSpPr>
          <p:sp>
            <p:nvSpPr>
              <p:cNvPr id="423" name="Rectangle 246"/>
              <p:cNvSpPr>
                <a:spLocks noChangeArrowheads="1"/>
              </p:cNvSpPr>
              <p:nvPr/>
            </p:nvSpPr>
            <p:spPr bwMode="auto">
              <a:xfrm>
                <a:off x="2464" y="2601"/>
                <a:ext cx="353" cy="133"/>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24" name="Rectangle 247"/>
              <p:cNvSpPr>
                <a:spLocks noChangeArrowheads="1"/>
              </p:cNvSpPr>
              <p:nvPr/>
            </p:nvSpPr>
            <p:spPr bwMode="auto">
              <a:xfrm>
                <a:off x="2464" y="2601"/>
                <a:ext cx="353" cy="133"/>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425" name="Rectangle 249"/>
            <p:cNvSpPr>
              <a:spLocks noChangeArrowheads="1"/>
            </p:cNvSpPr>
            <p:nvPr/>
          </p:nvSpPr>
          <p:spPr bwMode="auto">
            <a:xfrm>
              <a:off x="3459163" y="4409034"/>
              <a:ext cx="44082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000000"/>
                  </a:solidFill>
                  <a:effectLst/>
                </a:rPr>
                <a:t> SWITCH</a:t>
              </a:r>
              <a:endParaRPr kumimoji="0" lang="en-US" altLang="en-US" sz="1800" b="1" i="0" u="none" strike="noStrike" cap="none" normalizeH="0" baseline="0" dirty="0">
                <a:ln>
                  <a:noFill/>
                </a:ln>
                <a:solidFill>
                  <a:schemeClr val="tx1"/>
                </a:solidFill>
                <a:effectLst/>
              </a:endParaRPr>
            </a:p>
          </p:txBody>
        </p:sp>
        <p:grpSp>
          <p:nvGrpSpPr>
            <p:cNvPr id="426" name="Group 252"/>
            <p:cNvGrpSpPr>
              <a:grpSpLocks/>
            </p:cNvGrpSpPr>
            <p:nvPr/>
          </p:nvGrpSpPr>
          <p:grpSpPr bwMode="auto">
            <a:xfrm>
              <a:off x="2768600" y="4362996"/>
              <a:ext cx="611188" cy="212725"/>
              <a:chOff x="2052" y="2602"/>
              <a:chExt cx="385" cy="134"/>
            </a:xfrm>
          </p:grpSpPr>
          <p:sp>
            <p:nvSpPr>
              <p:cNvPr id="427" name="Rectangle 250"/>
              <p:cNvSpPr>
                <a:spLocks noChangeArrowheads="1"/>
              </p:cNvSpPr>
              <p:nvPr/>
            </p:nvSpPr>
            <p:spPr bwMode="auto">
              <a:xfrm>
                <a:off x="2052" y="2602"/>
                <a:ext cx="385" cy="134"/>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28" name="Rectangle 251"/>
              <p:cNvSpPr>
                <a:spLocks noChangeArrowheads="1"/>
              </p:cNvSpPr>
              <p:nvPr/>
            </p:nvSpPr>
            <p:spPr bwMode="auto">
              <a:xfrm>
                <a:off x="2052" y="2602"/>
                <a:ext cx="385" cy="134"/>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429" name="Rectangle 253"/>
            <p:cNvSpPr>
              <a:spLocks noChangeArrowheads="1"/>
            </p:cNvSpPr>
            <p:nvPr/>
          </p:nvSpPr>
          <p:spPr bwMode="auto">
            <a:xfrm>
              <a:off x="2830513" y="4412209"/>
              <a:ext cx="44082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000000"/>
                  </a:solidFill>
                  <a:effectLst/>
                </a:rPr>
                <a:t> SWITCH</a:t>
              </a:r>
              <a:endParaRPr kumimoji="0" lang="en-US" altLang="en-US" sz="1800" b="1" i="0" u="none" strike="noStrike" cap="none" normalizeH="0" baseline="0" dirty="0">
                <a:ln>
                  <a:noFill/>
                </a:ln>
                <a:solidFill>
                  <a:schemeClr val="tx1"/>
                </a:solidFill>
                <a:effectLst/>
              </a:endParaRPr>
            </a:p>
          </p:txBody>
        </p:sp>
        <p:grpSp>
          <p:nvGrpSpPr>
            <p:cNvPr id="430" name="Group 256"/>
            <p:cNvGrpSpPr>
              <a:grpSpLocks/>
            </p:cNvGrpSpPr>
            <p:nvPr/>
          </p:nvGrpSpPr>
          <p:grpSpPr bwMode="auto">
            <a:xfrm>
              <a:off x="4027488" y="4361409"/>
              <a:ext cx="612775" cy="211137"/>
              <a:chOff x="2845" y="2601"/>
              <a:chExt cx="386" cy="133"/>
            </a:xfrm>
          </p:grpSpPr>
          <p:sp>
            <p:nvSpPr>
              <p:cNvPr id="431" name="Rectangle 254"/>
              <p:cNvSpPr>
                <a:spLocks noChangeArrowheads="1"/>
              </p:cNvSpPr>
              <p:nvPr/>
            </p:nvSpPr>
            <p:spPr bwMode="auto">
              <a:xfrm>
                <a:off x="2845" y="2601"/>
                <a:ext cx="386" cy="133"/>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32" name="Rectangle 255"/>
              <p:cNvSpPr>
                <a:spLocks noChangeArrowheads="1"/>
              </p:cNvSpPr>
              <p:nvPr/>
            </p:nvSpPr>
            <p:spPr bwMode="auto">
              <a:xfrm>
                <a:off x="2845" y="2601"/>
                <a:ext cx="386" cy="133"/>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433" name="Rectangle 257"/>
            <p:cNvSpPr>
              <a:spLocks noChangeArrowheads="1"/>
            </p:cNvSpPr>
            <p:nvPr/>
          </p:nvSpPr>
          <p:spPr bwMode="auto">
            <a:xfrm>
              <a:off x="4092575" y="4409034"/>
              <a:ext cx="44082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000000"/>
                  </a:solidFill>
                  <a:effectLst/>
                </a:rPr>
                <a:t> SWITCH</a:t>
              </a:r>
              <a:endParaRPr kumimoji="0" lang="en-US" altLang="en-US" sz="1800" b="1" i="0" u="none" strike="noStrike" cap="none" normalizeH="0" baseline="0" dirty="0">
                <a:ln>
                  <a:noFill/>
                </a:ln>
                <a:solidFill>
                  <a:schemeClr val="tx1"/>
                </a:solidFill>
                <a:effectLst/>
              </a:endParaRPr>
            </a:p>
          </p:txBody>
        </p:sp>
        <p:grpSp>
          <p:nvGrpSpPr>
            <p:cNvPr id="434" name="Group 260"/>
            <p:cNvGrpSpPr>
              <a:grpSpLocks/>
            </p:cNvGrpSpPr>
            <p:nvPr/>
          </p:nvGrpSpPr>
          <p:grpSpPr bwMode="auto">
            <a:xfrm>
              <a:off x="4686300" y="4361409"/>
              <a:ext cx="612775" cy="211137"/>
              <a:chOff x="3260" y="2601"/>
              <a:chExt cx="386" cy="133"/>
            </a:xfrm>
          </p:grpSpPr>
          <p:sp>
            <p:nvSpPr>
              <p:cNvPr id="435" name="Rectangle 258"/>
              <p:cNvSpPr>
                <a:spLocks noChangeArrowheads="1"/>
              </p:cNvSpPr>
              <p:nvPr/>
            </p:nvSpPr>
            <p:spPr bwMode="auto">
              <a:xfrm>
                <a:off x="3260" y="2601"/>
                <a:ext cx="386" cy="133"/>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36" name="Rectangle 259"/>
              <p:cNvSpPr>
                <a:spLocks noChangeArrowheads="1"/>
              </p:cNvSpPr>
              <p:nvPr/>
            </p:nvSpPr>
            <p:spPr bwMode="auto">
              <a:xfrm>
                <a:off x="3260" y="2601"/>
                <a:ext cx="386" cy="133"/>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437" name="Rectangle 261"/>
            <p:cNvSpPr>
              <a:spLocks noChangeArrowheads="1"/>
            </p:cNvSpPr>
            <p:nvPr/>
          </p:nvSpPr>
          <p:spPr bwMode="auto">
            <a:xfrm>
              <a:off x="4746625" y="4409034"/>
              <a:ext cx="44082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000000"/>
                  </a:solidFill>
                  <a:effectLst/>
                </a:rPr>
                <a:t> SWITCH</a:t>
              </a:r>
              <a:endParaRPr kumimoji="0" lang="en-US" altLang="en-US" sz="1800" b="1" i="0" u="none" strike="noStrike" cap="none" normalizeH="0" baseline="0" dirty="0">
                <a:ln>
                  <a:noFill/>
                </a:ln>
                <a:solidFill>
                  <a:schemeClr val="tx1"/>
                </a:solidFill>
                <a:effectLst/>
              </a:endParaRPr>
            </a:p>
          </p:txBody>
        </p:sp>
        <p:grpSp>
          <p:nvGrpSpPr>
            <p:cNvPr id="438" name="Group 264"/>
            <p:cNvGrpSpPr>
              <a:grpSpLocks/>
            </p:cNvGrpSpPr>
            <p:nvPr/>
          </p:nvGrpSpPr>
          <p:grpSpPr bwMode="auto">
            <a:xfrm>
              <a:off x="5343525" y="4361409"/>
              <a:ext cx="612775" cy="211137"/>
              <a:chOff x="3674" y="2601"/>
              <a:chExt cx="386" cy="133"/>
            </a:xfrm>
          </p:grpSpPr>
          <p:sp>
            <p:nvSpPr>
              <p:cNvPr id="439" name="Rectangle 262"/>
              <p:cNvSpPr>
                <a:spLocks noChangeArrowheads="1"/>
              </p:cNvSpPr>
              <p:nvPr/>
            </p:nvSpPr>
            <p:spPr bwMode="auto">
              <a:xfrm>
                <a:off x="3674" y="2601"/>
                <a:ext cx="386" cy="133"/>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40" name="Rectangle 263"/>
              <p:cNvSpPr>
                <a:spLocks noChangeArrowheads="1"/>
              </p:cNvSpPr>
              <p:nvPr/>
            </p:nvSpPr>
            <p:spPr bwMode="auto">
              <a:xfrm>
                <a:off x="3674" y="2601"/>
                <a:ext cx="386" cy="133"/>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441" name="Rectangle 265"/>
            <p:cNvSpPr>
              <a:spLocks noChangeArrowheads="1"/>
            </p:cNvSpPr>
            <p:nvPr/>
          </p:nvSpPr>
          <p:spPr bwMode="auto">
            <a:xfrm>
              <a:off x="5407025" y="4409034"/>
              <a:ext cx="44082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000000"/>
                  </a:solidFill>
                  <a:effectLst/>
                </a:rPr>
                <a:t> SWITCH</a:t>
              </a:r>
              <a:endParaRPr kumimoji="0" lang="en-US" altLang="en-US" sz="1800" b="1" i="0" u="none" strike="noStrike" cap="none" normalizeH="0" baseline="0" dirty="0">
                <a:ln>
                  <a:noFill/>
                </a:ln>
                <a:solidFill>
                  <a:schemeClr val="tx1"/>
                </a:solidFill>
                <a:effectLst/>
              </a:endParaRPr>
            </a:p>
          </p:txBody>
        </p:sp>
        <p:grpSp>
          <p:nvGrpSpPr>
            <p:cNvPr id="442" name="Group 268"/>
            <p:cNvGrpSpPr>
              <a:grpSpLocks/>
            </p:cNvGrpSpPr>
            <p:nvPr/>
          </p:nvGrpSpPr>
          <p:grpSpPr bwMode="auto">
            <a:xfrm>
              <a:off x="6002338" y="4361409"/>
              <a:ext cx="612775" cy="211137"/>
              <a:chOff x="4089" y="2601"/>
              <a:chExt cx="386" cy="133"/>
            </a:xfrm>
          </p:grpSpPr>
          <p:sp>
            <p:nvSpPr>
              <p:cNvPr id="443" name="Rectangle 266"/>
              <p:cNvSpPr>
                <a:spLocks noChangeArrowheads="1"/>
              </p:cNvSpPr>
              <p:nvPr/>
            </p:nvSpPr>
            <p:spPr bwMode="auto">
              <a:xfrm>
                <a:off x="4089" y="2601"/>
                <a:ext cx="386" cy="133"/>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44" name="Rectangle 267"/>
              <p:cNvSpPr>
                <a:spLocks noChangeArrowheads="1"/>
              </p:cNvSpPr>
              <p:nvPr/>
            </p:nvSpPr>
            <p:spPr bwMode="auto">
              <a:xfrm>
                <a:off x="4089" y="2601"/>
                <a:ext cx="386" cy="133"/>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445" name="Rectangle 269"/>
            <p:cNvSpPr>
              <a:spLocks noChangeArrowheads="1"/>
            </p:cNvSpPr>
            <p:nvPr/>
          </p:nvSpPr>
          <p:spPr bwMode="auto">
            <a:xfrm>
              <a:off x="6065838" y="4409034"/>
              <a:ext cx="44082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000000"/>
                  </a:solidFill>
                  <a:effectLst/>
                </a:rPr>
                <a:t> SWITCH</a:t>
              </a:r>
              <a:endParaRPr kumimoji="0" lang="en-US" altLang="en-US" sz="1800" b="1" i="0" u="none" strike="noStrike" cap="none" normalizeH="0" baseline="0" dirty="0">
                <a:ln>
                  <a:noFill/>
                </a:ln>
                <a:solidFill>
                  <a:schemeClr val="tx1"/>
                </a:solidFill>
                <a:effectLst/>
              </a:endParaRPr>
            </a:p>
          </p:txBody>
        </p:sp>
        <p:grpSp>
          <p:nvGrpSpPr>
            <p:cNvPr id="446" name="Group 445"/>
            <p:cNvGrpSpPr>
              <a:grpSpLocks noChangeAspect="1"/>
            </p:cNvGrpSpPr>
            <p:nvPr/>
          </p:nvGrpSpPr>
          <p:grpSpPr>
            <a:xfrm>
              <a:off x="7619565" y="2746921"/>
              <a:ext cx="1097399" cy="1120847"/>
              <a:chOff x="309045" y="4800600"/>
              <a:chExt cx="1218324" cy="1244356"/>
            </a:xfrm>
            <a:scene3d>
              <a:camera prst="orthographicFront">
                <a:rot lat="0" lon="21299999" rev="0"/>
              </a:camera>
              <a:lightRig rig="threePt" dir="t"/>
            </a:scene3d>
          </p:grpSpPr>
          <p:pic>
            <p:nvPicPr>
              <p:cNvPr id="447" name="Picture 7" descr="C:\Program Files\Microsoft Office\MEDIA\CAGCAT10\j0195384.wmf"/>
              <p:cNvPicPr>
                <a:picLocks noChangeAspect="1" noChangeArrowheads="1"/>
              </p:cNvPicPr>
              <p:nvPr/>
            </p:nvPicPr>
            <p:blipFill>
              <a:blip r:embed="rId2" cstate="print">
                <a:biLevel thresh="50000"/>
              </a:blip>
              <a:srcRect/>
              <a:stretch>
                <a:fillRect/>
              </a:stretch>
            </p:blipFill>
            <p:spPr bwMode="auto">
              <a:xfrm>
                <a:off x="309045" y="4801199"/>
                <a:ext cx="1218324" cy="1243757"/>
              </a:xfrm>
              <a:prstGeom prst="rect">
                <a:avLst/>
              </a:prstGeom>
              <a:noFill/>
            </p:spPr>
          </p:pic>
          <p:pic>
            <p:nvPicPr>
              <p:cNvPr id="448" name="Picture 7" descr="C:\Program Files\Microsoft Office\MEDIA\CAGCAT10\j0195384.wmf"/>
              <p:cNvPicPr>
                <a:picLocks noChangeAspect="1" noChangeArrowheads="1"/>
              </p:cNvPicPr>
              <p:nvPr/>
            </p:nvPicPr>
            <p:blipFill>
              <a:blip r:embed="rId2" cstate="print"/>
              <a:srcRect r="52716" b="57658"/>
              <a:stretch>
                <a:fillRect/>
              </a:stretch>
            </p:blipFill>
            <p:spPr bwMode="auto">
              <a:xfrm>
                <a:off x="310819" y="4800600"/>
                <a:ext cx="576075" cy="526629"/>
              </a:xfrm>
              <a:prstGeom prst="rect">
                <a:avLst/>
              </a:prstGeom>
              <a:noFill/>
            </p:spPr>
          </p:pic>
        </p:grpSp>
        <p:sp>
          <p:nvSpPr>
            <p:cNvPr id="449" name="Freeform 508"/>
            <p:cNvSpPr>
              <a:spLocks noEditPoints="1"/>
            </p:cNvSpPr>
            <p:nvPr/>
          </p:nvSpPr>
          <p:spPr bwMode="auto">
            <a:xfrm>
              <a:off x="7432675" y="3331121"/>
              <a:ext cx="292100" cy="63500"/>
            </a:xfrm>
            <a:custGeom>
              <a:avLst/>
              <a:gdLst>
                <a:gd name="T0" fmla="*/ 39 w 184"/>
                <a:gd name="T1" fmla="*/ 13 h 40"/>
                <a:gd name="T2" fmla="*/ 146 w 184"/>
                <a:gd name="T3" fmla="*/ 13 h 40"/>
                <a:gd name="T4" fmla="*/ 146 w 184"/>
                <a:gd name="T5" fmla="*/ 26 h 40"/>
                <a:gd name="T6" fmla="*/ 39 w 184"/>
                <a:gd name="T7" fmla="*/ 26 h 40"/>
                <a:gd name="T8" fmla="*/ 39 w 184"/>
                <a:gd name="T9" fmla="*/ 13 h 40"/>
                <a:gd name="T10" fmla="*/ 46 w 184"/>
                <a:gd name="T11" fmla="*/ 40 h 40"/>
                <a:gd name="T12" fmla="*/ 0 w 184"/>
                <a:gd name="T13" fmla="*/ 20 h 40"/>
                <a:gd name="T14" fmla="*/ 46 w 184"/>
                <a:gd name="T15" fmla="*/ 0 h 40"/>
                <a:gd name="T16" fmla="*/ 46 w 184"/>
                <a:gd name="T17" fmla="*/ 40 h 40"/>
                <a:gd name="T18" fmla="*/ 138 w 184"/>
                <a:gd name="T19" fmla="*/ 0 h 40"/>
                <a:gd name="T20" fmla="*/ 184 w 184"/>
                <a:gd name="T21" fmla="*/ 20 h 40"/>
                <a:gd name="T22" fmla="*/ 138 w 184"/>
                <a:gd name="T23" fmla="*/ 40 h 40"/>
                <a:gd name="T24" fmla="*/ 138 w 184"/>
                <a:gd name="T2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40">
                  <a:moveTo>
                    <a:pt x="39" y="13"/>
                  </a:moveTo>
                  <a:lnTo>
                    <a:pt x="146" y="13"/>
                  </a:lnTo>
                  <a:lnTo>
                    <a:pt x="146" y="26"/>
                  </a:lnTo>
                  <a:lnTo>
                    <a:pt x="39" y="26"/>
                  </a:lnTo>
                  <a:lnTo>
                    <a:pt x="39" y="13"/>
                  </a:lnTo>
                  <a:close/>
                  <a:moveTo>
                    <a:pt x="46" y="40"/>
                  </a:moveTo>
                  <a:lnTo>
                    <a:pt x="0" y="20"/>
                  </a:lnTo>
                  <a:lnTo>
                    <a:pt x="46" y="0"/>
                  </a:lnTo>
                  <a:lnTo>
                    <a:pt x="46" y="40"/>
                  </a:lnTo>
                  <a:close/>
                  <a:moveTo>
                    <a:pt x="138" y="0"/>
                  </a:moveTo>
                  <a:lnTo>
                    <a:pt x="184" y="20"/>
                  </a:lnTo>
                  <a:lnTo>
                    <a:pt x="138" y="40"/>
                  </a:lnTo>
                  <a:lnTo>
                    <a:pt x="138" y="0"/>
                  </a:lnTo>
                  <a:close/>
                </a:path>
              </a:pathLst>
            </a:custGeom>
            <a:solidFill>
              <a:srgbClr val="008080"/>
            </a:solidFill>
            <a:ln w="3175" cap="flat">
              <a:solidFill>
                <a:srgbClr val="008080"/>
              </a:solidFill>
              <a:prstDash val="solid"/>
              <a:bevel/>
              <a:headEnd/>
              <a:tailEnd/>
            </a:ln>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cxnSp>
          <p:nvCxnSpPr>
            <p:cNvPr id="450" name="Straight Arrow Connector 449"/>
            <p:cNvCxnSpPr>
              <a:endCxn id="424" idx="0"/>
            </p:cNvCxnSpPr>
            <p:nvPr/>
          </p:nvCxnSpPr>
          <p:spPr bwMode="auto">
            <a:xfrm flipH="1">
              <a:off x="3702844" y="3735933"/>
              <a:ext cx="476515" cy="625476"/>
            </a:xfrm>
            <a:prstGeom prst="straightConnector1">
              <a:avLst/>
            </a:prstGeom>
            <a:noFill/>
            <a:ln w="28575" cap="flat" cmpd="sng" algn="ctr">
              <a:solidFill>
                <a:srgbClr val="000000"/>
              </a:solidFill>
              <a:prstDash val="solid"/>
              <a:round/>
              <a:headEnd type="none" w="med" len="med"/>
              <a:tailEnd type="triangle"/>
            </a:ln>
            <a:effectLst/>
          </p:spPr>
        </p:cxnSp>
        <p:grpSp>
          <p:nvGrpSpPr>
            <p:cNvPr id="451" name="Group 272"/>
            <p:cNvGrpSpPr>
              <a:grpSpLocks/>
            </p:cNvGrpSpPr>
            <p:nvPr/>
          </p:nvGrpSpPr>
          <p:grpSpPr bwMode="auto">
            <a:xfrm>
              <a:off x="3570288" y="3472409"/>
              <a:ext cx="2189163" cy="301625"/>
              <a:chOff x="2557" y="2041"/>
              <a:chExt cx="1379" cy="190"/>
            </a:xfrm>
          </p:grpSpPr>
          <p:sp>
            <p:nvSpPr>
              <p:cNvPr id="452" name="Rectangle 270"/>
              <p:cNvSpPr>
                <a:spLocks noChangeArrowheads="1"/>
              </p:cNvSpPr>
              <p:nvPr/>
            </p:nvSpPr>
            <p:spPr bwMode="auto">
              <a:xfrm>
                <a:off x="2557" y="2041"/>
                <a:ext cx="1379" cy="190"/>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53" name="Rectangle 271"/>
              <p:cNvSpPr>
                <a:spLocks noChangeArrowheads="1"/>
              </p:cNvSpPr>
              <p:nvPr/>
            </p:nvSpPr>
            <p:spPr bwMode="auto">
              <a:xfrm>
                <a:off x="2557" y="2041"/>
                <a:ext cx="1379" cy="190"/>
              </a:xfrm>
              <a:prstGeom prst="rect">
                <a:avLst/>
              </a:prstGeom>
              <a:noFill/>
              <a:ln w="7938"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grpSp>
        <p:sp>
          <p:nvSpPr>
            <p:cNvPr id="454" name="Rectangle 273"/>
            <p:cNvSpPr>
              <a:spLocks noChangeArrowheads="1"/>
            </p:cNvSpPr>
            <p:nvPr/>
          </p:nvSpPr>
          <p:spPr bwMode="auto">
            <a:xfrm>
              <a:off x="4116387" y="3577184"/>
              <a:ext cx="105477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1" i="0" u="none" strike="noStrike" cap="none" normalizeH="0" baseline="0" dirty="0">
                  <a:ln>
                    <a:noFill/>
                  </a:ln>
                  <a:solidFill>
                    <a:srgbClr val="000000"/>
                  </a:solidFill>
                  <a:effectLst/>
                </a:rPr>
                <a:t>READOUT NETWORK</a:t>
              </a:r>
              <a:endParaRPr kumimoji="0" lang="en-US" altLang="en-US" sz="1800" b="1" i="0" u="none" strike="noStrike" cap="none" normalizeH="0" baseline="0" dirty="0">
                <a:ln>
                  <a:noFill/>
                </a:ln>
                <a:solidFill>
                  <a:schemeClr val="tx1"/>
                </a:solidFill>
                <a:effectLst/>
              </a:endParaRPr>
            </a:p>
          </p:txBody>
        </p:sp>
      </p:grpSp>
      <p:sp>
        <p:nvSpPr>
          <p:cNvPr id="458" name="Text Box 7"/>
          <p:cNvSpPr txBox="1">
            <a:spLocks noChangeArrowheads="1"/>
          </p:cNvSpPr>
          <p:nvPr/>
        </p:nvSpPr>
        <p:spPr bwMode="auto">
          <a:xfrm>
            <a:off x="5535458" y="5579680"/>
            <a:ext cx="3414712"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eaLnBrk="1" hangingPunct="1">
              <a:spcBef>
                <a:spcPct val="0"/>
              </a:spcBef>
              <a:buFontTx/>
              <a:buNone/>
            </a:pPr>
            <a:r>
              <a:rPr kumimoji="0" lang="en-US" sz="1600" dirty="0">
                <a:latin typeface="Century Gothic" pitchFamily="34" charset="0"/>
                <a:ea typeface="MS Pゴシック" pitchFamily="-92" charset="-128"/>
              </a:rPr>
              <a:t>Average event size 50 kB</a:t>
            </a:r>
          </a:p>
          <a:p>
            <a:pPr algn="l" eaLnBrk="1" hangingPunct="1">
              <a:spcBef>
                <a:spcPct val="0"/>
              </a:spcBef>
              <a:buFontTx/>
              <a:buNone/>
            </a:pPr>
            <a:r>
              <a:rPr kumimoji="0" lang="en-US" sz="1600" dirty="0">
                <a:latin typeface="Century Gothic" pitchFamily="34" charset="0"/>
                <a:ea typeface="MS Pゴシック" pitchFamily="-92" charset="-128"/>
              </a:rPr>
              <a:t>Average rate into farm 1 MHz</a:t>
            </a:r>
          </a:p>
          <a:p>
            <a:pPr algn="l" eaLnBrk="1" hangingPunct="1">
              <a:spcBef>
                <a:spcPct val="0"/>
              </a:spcBef>
              <a:buFontTx/>
              <a:buNone/>
            </a:pPr>
            <a:r>
              <a:rPr kumimoji="0" lang="en-US" sz="1600" dirty="0">
                <a:latin typeface="Century Gothic" pitchFamily="34" charset="0"/>
                <a:ea typeface="MS Pゴシック" pitchFamily="-92" charset="-128"/>
              </a:rPr>
              <a:t>Average rate to tape 5 kHz</a:t>
            </a:r>
          </a:p>
          <a:p>
            <a:pPr algn="l" eaLnBrk="1" hangingPunct="1">
              <a:spcBef>
                <a:spcPct val="0"/>
              </a:spcBef>
              <a:buFontTx/>
              <a:buNone/>
            </a:pPr>
            <a:endParaRPr kumimoji="0" lang="en-US" sz="1600" dirty="0">
              <a:latin typeface="Century Gothic" pitchFamily="34" charset="0"/>
              <a:ea typeface="MS Pゴシック" pitchFamily="-92" charset="-128"/>
            </a:endParaRPr>
          </a:p>
        </p:txBody>
      </p:sp>
      <p:sp>
        <p:nvSpPr>
          <p:cNvPr id="460" name="Line 509"/>
          <p:cNvSpPr>
            <a:spLocks noChangeShapeType="1"/>
          </p:cNvSpPr>
          <p:nvPr/>
        </p:nvSpPr>
        <p:spPr bwMode="auto">
          <a:xfrm>
            <a:off x="347450" y="5878563"/>
            <a:ext cx="363538" cy="0"/>
          </a:xfrm>
          <a:prstGeom prst="line">
            <a:avLst/>
          </a:prstGeom>
          <a:noFill/>
          <a:ln w="254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b="1">
              <a:latin typeface="Arial" panose="020B0604020202020204" pitchFamily="34" charset="0"/>
              <a:cs typeface="Arial" panose="020B0604020202020204" pitchFamily="34" charset="0"/>
            </a:endParaRPr>
          </a:p>
        </p:txBody>
      </p:sp>
      <p:sp>
        <p:nvSpPr>
          <p:cNvPr id="461" name="Rectangle 512"/>
          <p:cNvSpPr>
            <a:spLocks noChangeArrowheads="1"/>
          </p:cNvSpPr>
          <p:nvPr/>
        </p:nvSpPr>
        <p:spPr bwMode="auto">
          <a:xfrm>
            <a:off x="777663" y="5771705"/>
            <a:ext cx="64601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dirty="0">
                <a:ln>
                  <a:noFill/>
                </a:ln>
                <a:solidFill>
                  <a:srgbClr val="000000"/>
                </a:solidFill>
                <a:effectLst/>
              </a:rPr>
              <a:t>Event data</a:t>
            </a:r>
            <a:endParaRPr kumimoji="0" lang="en-US" altLang="en-US" sz="1800" b="0" i="0" u="none" strike="noStrike" cap="none" normalizeH="0" baseline="0" dirty="0">
              <a:ln>
                <a:noFill/>
              </a:ln>
              <a:solidFill>
                <a:schemeClr val="tx1"/>
              </a:solidFill>
              <a:effectLst/>
            </a:endParaRPr>
          </a:p>
        </p:txBody>
      </p:sp>
      <p:sp>
        <p:nvSpPr>
          <p:cNvPr id="462" name="Freeform 513"/>
          <p:cNvSpPr>
            <a:spLocks noEditPoints="1"/>
          </p:cNvSpPr>
          <p:nvPr/>
        </p:nvSpPr>
        <p:spPr bwMode="auto">
          <a:xfrm>
            <a:off x="383963" y="6048065"/>
            <a:ext cx="327025" cy="15875"/>
          </a:xfrm>
          <a:custGeom>
            <a:avLst/>
            <a:gdLst>
              <a:gd name="T0" fmla="*/ 0 w 206"/>
              <a:gd name="T1" fmla="*/ 0 h 10"/>
              <a:gd name="T2" fmla="*/ 46 w 206"/>
              <a:gd name="T3" fmla="*/ 0 h 10"/>
              <a:gd name="T4" fmla="*/ 46 w 206"/>
              <a:gd name="T5" fmla="*/ 10 h 10"/>
              <a:gd name="T6" fmla="*/ 0 w 206"/>
              <a:gd name="T7" fmla="*/ 10 h 10"/>
              <a:gd name="T8" fmla="*/ 0 w 206"/>
              <a:gd name="T9" fmla="*/ 0 h 10"/>
              <a:gd name="T10" fmla="*/ 80 w 206"/>
              <a:gd name="T11" fmla="*/ 0 h 10"/>
              <a:gd name="T12" fmla="*/ 126 w 206"/>
              <a:gd name="T13" fmla="*/ 0 h 10"/>
              <a:gd name="T14" fmla="*/ 126 w 206"/>
              <a:gd name="T15" fmla="*/ 10 h 10"/>
              <a:gd name="T16" fmla="*/ 80 w 206"/>
              <a:gd name="T17" fmla="*/ 10 h 10"/>
              <a:gd name="T18" fmla="*/ 80 w 206"/>
              <a:gd name="T19" fmla="*/ 0 h 10"/>
              <a:gd name="T20" fmla="*/ 161 w 206"/>
              <a:gd name="T21" fmla="*/ 0 h 10"/>
              <a:gd name="T22" fmla="*/ 206 w 206"/>
              <a:gd name="T23" fmla="*/ 0 h 10"/>
              <a:gd name="T24" fmla="*/ 206 w 206"/>
              <a:gd name="T25" fmla="*/ 10 h 10"/>
              <a:gd name="T26" fmla="*/ 161 w 206"/>
              <a:gd name="T27" fmla="*/ 10 h 10"/>
              <a:gd name="T28" fmla="*/ 161 w 206"/>
              <a:gd name="T2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6" h="10">
                <a:moveTo>
                  <a:pt x="0" y="0"/>
                </a:moveTo>
                <a:lnTo>
                  <a:pt x="46" y="0"/>
                </a:lnTo>
                <a:lnTo>
                  <a:pt x="46" y="10"/>
                </a:lnTo>
                <a:lnTo>
                  <a:pt x="0" y="10"/>
                </a:lnTo>
                <a:lnTo>
                  <a:pt x="0" y="0"/>
                </a:lnTo>
                <a:close/>
                <a:moveTo>
                  <a:pt x="80" y="0"/>
                </a:moveTo>
                <a:lnTo>
                  <a:pt x="126" y="0"/>
                </a:lnTo>
                <a:lnTo>
                  <a:pt x="126" y="10"/>
                </a:lnTo>
                <a:lnTo>
                  <a:pt x="80" y="10"/>
                </a:lnTo>
                <a:lnTo>
                  <a:pt x="80" y="0"/>
                </a:lnTo>
                <a:close/>
                <a:moveTo>
                  <a:pt x="161" y="0"/>
                </a:moveTo>
                <a:lnTo>
                  <a:pt x="206" y="0"/>
                </a:lnTo>
                <a:lnTo>
                  <a:pt x="206" y="10"/>
                </a:lnTo>
                <a:lnTo>
                  <a:pt x="161" y="10"/>
                </a:lnTo>
                <a:lnTo>
                  <a:pt x="161" y="0"/>
                </a:lnTo>
                <a:close/>
              </a:path>
            </a:pathLst>
          </a:custGeom>
          <a:solidFill>
            <a:srgbClr val="3366FF"/>
          </a:solidFill>
          <a:ln w="3175" cap="flat">
            <a:solidFill>
              <a:srgbClr val="3366FF"/>
            </a:solidFill>
            <a:prstDash val="solid"/>
            <a:bevel/>
            <a:headEnd/>
            <a:tailEnd/>
          </a:ln>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463" name="Rectangle 514"/>
          <p:cNvSpPr>
            <a:spLocks noChangeArrowheads="1"/>
          </p:cNvSpPr>
          <p:nvPr/>
        </p:nvSpPr>
        <p:spPr bwMode="auto">
          <a:xfrm>
            <a:off x="777663" y="5963730"/>
            <a:ext cx="1962076"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dirty="0">
                <a:solidFill>
                  <a:srgbClr val="000000"/>
                </a:solidFill>
              </a:rPr>
              <a:t>Timing and Fast Control Signals</a:t>
            </a:r>
            <a:endParaRPr kumimoji="0" lang="en-US" altLang="en-US" sz="1800" b="0" i="0" u="none" strike="noStrike" cap="none" normalizeH="0" baseline="0" dirty="0">
              <a:ln>
                <a:noFill/>
              </a:ln>
              <a:solidFill>
                <a:schemeClr val="tx1"/>
              </a:solidFill>
              <a:effectLst/>
            </a:endParaRPr>
          </a:p>
        </p:txBody>
      </p:sp>
      <p:sp>
        <p:nvSpPr>
          <p:cNvPr id="464" name="Line 515"/>
          <p:cNvSpPr>
            <a:spLocks noChangeShapeType="1"/>
          </p:cNvSpPr>
          <p:nvPr/>
        </p:nvSpPr>
        <p:spPr bwMode="auto">
          <a:xfrm>
            <a:off x="347450" y="6233175"/>
            <a:ext cx="363538" cy="0"/>
          </a:xfrm>
          <a:prstGeom prst="line">
            <a:avLst/>
          </a:prstGeom>
          <a:noFill/>
          <a:ln w="25400" cap="flat">
            <a:solidFill>
              <a:srgbClr val="00CC9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465" name="Rectangle 516"/>
          <p:cNvSpPr>
            <a:spLocks noChangeArrowheads="1"/>
          </p:cNvSpPr>
          <p:nvPr/>
        </p:nvSpPr>
        <p:spPr bwMode="auto">
          <a:xfrm>
            <a:off x="777663" y="6155487"/>
            <a:ext cx="1716817"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lgn="l">
              <a:spcBef>
                <a:spcPct val="0"/>
              </a:spcBef>
              <a:defRPr>
                <a:solidFill>
                  <a:schemeClr val="tx1"/>
                </a:solidFill>
                <a:latin typeface="Arial" pitchFamily="34" charset="0"/>
                <a:cs typeface="Arial" pitchFamily="34" charset="0"/>
              </a:defRPr>
            </a:lvl1pPr>
            <a:lvl2pPr algn="l">
              <a:spcBef>
                <a:spcPct val="0"/>
              </a:spcBef>
              <a:defRPr>
                <a:solidFill>
                  <a:schemeClr val="tx1"/>
                </a:solidFill>
                <a:latin typeface="Arial" pitchFamily="34" charset="0"/>
                <a:cs typeface="Arial" pitchFamily="34" charset="0"/>
              </a:defRPr>
            </a:lvl2pPr>
            <a:lvl3pPr algn="l">
              <a:spcBef>
                <a:spcPct val="0"/>
              </a:spcBef>
              <a:defRPr>
                <a:solidFill>
                  <a:schemeClr val="tx1"/>
                </a:solidFill>
                <a:latin typeface="Arial" pitchFamily="34" charset="0"/>
                <a:cs typeface="Arial" pitchFamily="34" charset="0"/>
              </a:defRPr>
            </a:lvl3pPr>
            <a:lvl4pPr algn="l">
              <a:spcBef>
                <a:spcPct val="0"/>
              </a:spcBef>
              <a:defRPr>
                <a:solidFill>
                  <a:schemeClr val="tx1"/>
                </a:solidFill>
                <a:latin typeface="Arial" pitchFamily="34" charset="0"/>
                <a:cs typeface="Arial" pitchFamily="34" charset="0"/>
              </a:defRPr>
            </a:lvl4pPr>
            <a:lvl5pPr algn="l">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1" i="0" u="none" strike="noStrike" cap="none" normalizeH="0" baseline="0" dirty="0">
                <a:ln>
                  <a:noFill/>
                </a:ln>
                <a:solidFill>
                  <a:srgbClr val="000000"/>
                </a:solidFill>
                <a:effectLst/>
              </a:rPr>
              <a:t>Control and Monitoring data</a:t>
            </a:r>
            <a:endParaRPr kumimoji="0" lang="en-US" altLang="en-US" sz="1800" b="0" i="0" u="none" strike="noStrike" cap="none" normalizeH="0" baseline="0" dirty="0">
              <a:ln>
                <a:noFill/>
              </a:ln>
              <a:solidFill>
                <a:schemeClr val="tx1"/>
              </a:solidFill>
              <a:effectLst/>
            </a:endParaRPr>
          </a:p>
        </p:txBody>
      </p:sp>
      <p:sp>
        <p:nvSpPr>
          <p:cNvPr id="467" name="Text Box 5"/>
          <p:cNvSpPr txBox="1">
            <a:spLocks noChangeArrowheads="1"/>
          </p:cNvSpPr>
          <p:nvPr/>
        </p:nvSpPr>
        <p:spPr bwMode="auto">
          <a:xfrm>
            <a:off x="2132788" y="3390595"/>
            <a:ext cx="10182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eaLnBrk="1" hangingPunct="1">
              <a:spcBef>
                <a:spcPct val="0"/>
              </a:spcBef>
              <a:buFontTx/>
              <a:buNone/>
            </a:pPr>
            <a:r>
              <a:rPr kumimoji="0" lang="en-US" sz="1800" dirty="0">
                <a:latin typeface="Arial" charset="0"/>
                <a:ea typeface="MS Pゴシック" pitchFamily="-92" charset="-128"/>
              </a:rPr>
              <a:t>50 GB/s</a:t>
            </a:r>
          </a:p>
        </p:txBody>
      </p:sp>
      <p:sp>
        <p:nvSpPr>
          <p:cNvPr id="468" name="Text Box 6"/>
          <p:cNvSpPr txBox="1">
            <a:spLocks noChangeArrowheads="1"/>
          </p:cNvSpPr>
          <p:nvPr/>
        </p:nvSpPr>
        <p:spPr bwMode="auto">
          <a:xfrm>
            <a:off x="885120" y="4043238"/>
            <a:ext cx="11592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eaLnBrk="1" hangingPunct="1">
              <a:spcBef>
                <a:spcPct val="0"/>
              </a:spcBef>
              <a:buFontTx/>
              <a:buNone/>
            </a:pPr>
            <a:r>
              <a:rPr kumimoji="0" lang="en-US" sz="1800" dirty="0">
                <a:latin typeface="Arial" charset="0"/>
                <a:ea typeface="MS Pゴシック" pitchFamily="-92" charset="-128"/>
              </a:rPr>
              <a:t>250 MB/s</a:t>
            </a:r>
          </a:p>
        </p:txBody>
      </p:sp>
      <p:sp>
        <p:nvSpPr>
          <p:cNvPr id="471" name="Rectangle 10"/>
          <p:cNvSpPr>
            <a:spLocks noChangeArrowheads="1"/>
          </p:cNvSpPr>
          <p:nvPr/>
        </p:nvSpPr>
        <p:spPr bwMode="auto">
          <a:xfrm>
            <a:off x="1143000" y="228600"/>
            <a:ext cx="7696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p>
            <a:pPr algn="l">
              <a:spcBef>
                <a:spcPct val="0"/>
              </a:spcBef>
              <a:buFontTx/>
              <a:buNone/>
            </a:pPr>
            <a:r>
              <a:rPr lang="en-US" sz="4400" b="1" dirty="0">
                <a:solidFill>
                  <a:srgbClr val="0000FF"/>
                </a:solidFill>
                <a:latin typeface="Arial" panose="020B0604020202020204" pitchFamily="34" charset="0"/>
                <a:cs typeface="Arial" panose="020B0604020202020204" pitchFamily="34" charset="0"/>
              </a:rPr>
              <a:t>LHCb DAQ (up to 2020)</a:t>
            </a:r>
          </a:p>
        </p:txBody>
      </p:sp>
    </p:spTree>
    <p:extLst>
      <p:ext uri="{BB962C8B-B14F-4D97-AF65-F5344CB8AC3E}">
        <p14:creationId xmlns:p14="http://schemas.microsoft.com/office/powerpoint/2010/main" val="1575785339"/>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ctrTitle"/>
          </p:nvPr>
        </p:nvSpPr>
        <p:spPr>
          <a:xfrm>
            <a:off x="685800" y="1219200"/>
            <a:ext cx="7772400" cy="3124200"/>
          </a:xfrm>
          <a:noFill/>
        </p:spPr>
        <p:txBody>
          <a:bodyPr lIns="92075" tIns="46038" rIns="92075" bIns="46038" anchor="b"/>
          <a:lstStyle/>
          <a:p>
            <a:r>
              <a:rPr lang="en-US" dirty="0"/>
              <a:t>Operations</a:t>
            </a:r>
          </a:p>
        </p:txBody>
      </p:sp>
      <p:sp>
        <p:nvSpPr>
          <p:cNvPr id="38915" name="Rectangle 3"/>
          <p:cNvSpPr>
            <a:spLocks noGrp="1" noChangeArrowheads="1"/>
          </p:cNvSpPr>
          <p:nvPr>
            <p:ph type="subTitle" idx="1"/>
          </p:nvPr>
        </p:nvSpPr>
        <p:spPr>
          <a:xfrm>
            <a:off x="1320800" y="3903663"/>
            <a:ext cx="6502400" cy="1741487"/>
          </a:xfrm>
          <a:ln w="9525"/>
        </p:spPr>
        <p:txBody>
          <a:bodyPr lIns="92075" tIns="46038" rIns="92075" bIns="46038"/>
          <a:lstStyle/>
          <a:p>
            <a:endParaRPr lang="en-US" dirty="0"/>
          </a:p>
        </p:txBody>
      </p:sp>
    </p:spTree>
    <p:extLst>
      <p:ext uri="{BB962C8B-B14F-4D97-AF65-F5344CB8AC3E}">
        <p14:creationId xmlns:p14="http://schemas.microsoft.com/office/powerpoint/2010/main" val="2387510106"/>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AA0EDADF-1DBF-4D00-899F-1B242A7FC26B}" type="slidenum">
              <a:rPr lang="en-US"/>
              <a:pPr>
                <a:defRPr/>
              </a:pPr>
              <a:t>38</a:t>
            </a:fld>
            <a:endParaRPr lang="en-US" sz="2000" b="1"/>
          </a:p>
        </p:txBody>
      </p:sp>
      <p:sp>
        <p:nvSpPr>
          <p:cNvPr id="41987" name="Rectangle 2"/>
          <p:cNvSpPr>
            <a:spLocks noGrp="1" noChangeArrowheads="1"/>
          </p:cNvSpPr>
          <p:nvPr>
            <p:ph type="title"/>
          </p:nvPr>
        </p:nvSpPr>
        <p:spPr/>
        <p:txBody>
          <a:bodyPr/>
          <a:lstStyle/>
          <a:p>
            <a:r>
              <a:rPr lang="en-US" dirty="0"/>
              <a:t>Operations</a:t>
            </a:r>
          </a:p>
        </p:txBody>
      </p:sp>
      <p:sp>
        <p:nvSpPr>
          <p:cNvPr id="41988" name="Rectangle 3"/>
          <p:cNvSpPr>
            <a:spLocks noGrp="1" noChangeArrowheads="1"/>
          </p:cNvSpPr>
          <p:nvPr>
            <p:ph type="body" idx="1"/>
          </p:nvPr>
        </p:nvSpPr>
        <p:spPr/>
        <p:txBody>
          <a:bodyPr/>
          <a:lstStyle/>
          <a:p>
            <a:pPr>
              <a:lnSpc>
                <a:spcPct val="90000"/>
              </a:lnSpc>
            </a:pPr>
            <a:r>
              <a:rPr lang="en-US" sz="2800" dirty="0"/>
              <a:t>Experiments run 24/24 7/7</a:t>
            </a:r>
          </a:p>
          <a:p>
            <a:pPr>
              <a:lnSpc>
                <a:spcPct val="90000"/>
              </a:lnSpc>
            </a:pPr>
            <a:r>
              <a:rPr lang="en-US" sz="2800" dirty="0"/>
              <a:t>In LHCb Only 2 (non-expert) operators</a:t>
            </a:r>
          </a:p>
          <a:p>
            <a:pPr>
              <a:lnSpc>
                <a:spcPct val="90000"/>
              </a:lnSpc>
            </a:pPr>
            <a:r>
              <a:rPr lang="en-US" sz="2800" dirty="0"/>
              <a:t>Monitoring</a:t>
            </a:r>
          </a:p>
          <a:p>
            <a:pPr lvl="1">
              <a:lnSpc>
                <a:spcPct val="90000"/>
              </a:lnSpc>
            </a:pPr>
            <a:r>
              <a:rPr lang="en-US" sz="2400" dirty="0"/>
              <a:t>Detect any problems</a:t>
            </a:r>
            <a:br>
              <a:rPr lang="en-US" sz="2400" dirty="0"/>
            </a:br>
            <a:r>
              <a:rPr lang="en-US" sz="2400" dirty="0"/>
              <a:t>as soon as possible</a:t>
            </a:r>
          </a:p>
          <a:p>
            <a:pPr>
              <a:lnSpc>
                <a:spcPct val="90000"/>
              </a:lnSpc>
            </a:pPr>
            <a:r>
              <a:rPr lang="en-US" sz="2800" dirty="0"/>
              <a:t>Configuration</a:t>
            </a:r>
          </a:p>
          <a:p>
            <a:pPr lvl="1">
              <a:lnSpc>
                <a:spcPct val="90000"/>
              </a:lnSpc>
            </a:pPr>
            <a:r>
              <a:rPr lang="en-US" sz="2400" dirty="0"/>
              <a:t>Prepare for a particular </a:t>
            </a:r>
            <a:br>
              <a:rPr lang="en-US" sz="2400" dirty="0"/>
            </a:br>
            <a:r>
              <a:rPr lang="en-US" sz="2400" dirty="0"/>
              <a:t>running mode</a:t>
            </a:r>
          </a:p>
          <a:p>
            <a:pPr>
              <a:lnSpc>
                <a:spcPct val="90000"/>
              </a:lnSpc>
            </a:pPr>
            <a:r>
              <a:rPr lang="en-US" sz="2800" dirty="0"/>
              <a:t>Automation</a:t>
            </a:r>
          </a:p>
          <a:p>
            <a:pPr lvl="1">
              <a:lnSpc>
                <a:spcPct val="90000"/>
              </a:lnSpc>
            </a:pPr>
            <a:r>
              <a:rPr lang="en-US" sz="2400" dirty="0"/>
              <a:t>Avoid human </a:t>
            </a:r>
            <a:br>
              <a:rPr lang="en-US" sz="2400" dirty="0"/>
            </a:br>
            <a:r>
              <a:rPr lang="en-US" sz="2400" dirty="0"/>
              <a:t>mistakes</a:t>
            </a:r>
          </a:p>
          <a:p>
            <a:pPr lvl="1">
              <a:lnSpc>
                <a:spcPct val="90000"/>
              </a:lnSpc>
            </a:pPr>
            <a:r>
              <a:rPr lang="en-US" sz="2400" dirty="0"/>
              <a:t>Speed up standard </a:t>
            </a:r>
            <a:br>
              <a:rPr lang="en-US" sz="2400" dirty="0"/>
            </a:br>
            <a:r>
              <a:rPr lang="en-US" sz="2400" dirty="0"/>
              <a:t>procedures</a:t>
            </a:r>
          </a:p>
        </p:txBody>
      </p:sp>
      <p:pic>
        <p:nvPicPr>
          <p:cNvPr id="11268" name="Picture 4" descr="http://cds.cern.ch/record/2205814/files/_MA22351.jpg?subformat=icon-640&amp;version=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3850" y="2723706"/>
            <a:ext cx="4453302" cy="2971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0549855"/>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Left-Up Arrow 139"/>
          <p:cNvSpPr/>
          <p:nvPr/>
        </p:nvSpPr>
        <p:spPr bwMode="auto">
          <a:xfrm rot="10800000">
            <a:off x="1719340" y="3630351"/>
            <a:ext cx="741517" cy="1149826"/>
          </a:xfrm>
          <a:prstGeom prst="leftUpArrow">
            <a:avLst>
              <a:gd name="adj1" fmla="val 10217"/>
              <a:gd name="adj2" fmla="val 9280"/>
              <a:gd name="adj3" fmla="val 12826"/>
            </a:avLst>
          </a:prstGeom>
          <a:noFill/>
          <a:ln w="12700" cap="flat" cmpd="sng" algn="ctr">
            <a:solidFill>
              <a:schemeClr val="tx1"/>
            </a:solidFill>
            <a:prstDash val="solid"/>
            <a:round/>
            <a:headEnd type="none" w="med" len="med"/>
            <a:tailEnd type="none" w="med" len="med"/>
          </a:ln>
          <a:effectLst/>
          <a:scene3d>
            <a:camera prst="orthographicFront">
              <a:rot lat="0" lon="0" rev="10799999"/>
            </a:camera>
            <a:lightRig rig="threePt" dir="t"/>
          </a:scene3d>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41" name="Up-Down Arrow 140"/>
          <p:cNvSpPr/>
          <p:nvPr/>
        </p:nvSpPr>
        <p:spPr bwMode="auto">
          <a:xfrm>
            <a:off x="2306105" y="5684623"/>
            <a:ext cx="141447" cy="263873"/>
          </a:xfrm>
          <a:prstGeom prst="upDownArrow">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38" name="Bent-Up Arrow 137"/>
          <p:cNvSpPr/>
          <p:nvPr/>
        </p:nvSpPr>
        <p:spPr bwMode="auto">
          <a:xfrm rot="16200000">
            <a:off x="1931973" y="4814947"/>
            <a:ext cx="272615" cy="691543"/>
          </a:xfrm>
          <a:prstGeom prst="bentUpArrow">
            <a:avLst>
              <a:gd name="adj1" fmla="val 21036"/>
              <a:gd name="adj2" fmla="val 25000"/>
              <a:gd name="adj3" fmla="val 25000"/>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2" name="Title 1"/>
          <p:cNvSpPr>
            <a:spLocks noGrp="1"/>
          </p:cNvSpPr>
          <p:nvPr>
            <p:ph type="title"/>
          </p:nvPr>
        </p:nvSpPr>
        <p:spPr/>
        <p:txBody>
          <a:bodyPr/>
          <a:lstStyle/>
          <a:p>
            <a:r>
              <a:rPr lang="en-GB" dirty="0"/>
              <a:t>Monitoring Dataflow</a:t>
            </a:r>
          </a:p>
        </p:txBody>
      </p:sp>
      <p:sp>
        <p:nvSpPr>
          <p:cNvPr id="3" name="Content Placeholder 2"/>
          <p:cNvSpPr>
            <a:spLocks noGrp="1"/>
          </p:cNvSpPr>
          <p:nvPr>
            <p:ph idx="1"/>
          </p:nvPr>
        </p:nvSpPr>
        <p:spPr>
          <a:xfrm>
            <a:off x="49086" y="1073948"/>
            <a:ext cx="8534400" cy="549945"/>
          </a:xfrm>
        </p:spPr>
        <p:txBody>
          <a:bodyPr/>
          <a:lstStyle/>
          <a:p>
            <a:r>
              <a:rPr lang="en-GB" sz="2800" dirty="0"/>
              <a:t>The other DAQ</a:t>
            </a:r>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39</a:t>
            </a:fld>
            <a:endParaRPr lang="en-US" sz="2000" b="1"/>
          </a:p>
        </p:txBody>
      </p:sp>
      <p:sp>
        <p:nvSpPr>
          <p:cNvPr id="6" name="Circular Arrow 5"/>
          <p:cNvSpPr/>
          <p:nvPr/>
        </p:nvSpPr>
        <p:spPr bwMode="auto">
          <a:xfrm rot="12446045">
            <a:off x="2105493" y="1655783"/>
            <a:ext cx="502922" cy="675240"/>
          </a:xfrm>
          <a:prstGeom prst="circularArrow">
            <a:avLst/>
          </a:prstGeom>
          <a:noFill/>
          <a:ln w="12700" cap="flat" cmpd="sng" algn="ctr">
            <a:solidFill>
              <a:schemeClr val="tx1"/>
            </a:solidFill>
            <a:prstDash val="solid"/>
            <a:round/>
            <a:headEnd type="none" w="med" len="med"/>
            <a:tailEnd type="none" w="med" len="med"/>
          </a:ln>
          <a:effectLst/>
          <a:scene3d>
            <a:camera prst="orthographicFront">
              <a:rot lat="0" lon="0" rev="12900001"/>
            </a:camera>
            <a:lightRig rig="threePt" dir="t"/>
          </a:scene3d>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9" name="Right Arrow 8"/>
          <p:cNvSpPr/>
          <p:nvPr/>
        </p:nvSpPr>
        <p:spPr bwMode="auto">
          <a:xfrm flipH="1">
            <a:off x="2692389" y="5529424"/>
            <a:ext cx="655658" cy="129585"/>
          </a:xfrm>
          <a:prstGeom prst="rightArrow">
            <a:avLst/>
          </a:prstGeom>
          <a:solidFill>
            <a:srgbClr val="00CC99"/>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0" name="Rectangle 9"/>
          <p:cNvSpPr/>
          <p:nvPr/>
        </p:nvSpPr>
        <p:spPr bwMode="auto">
          <a:xfrm>
            <a:off x="5503427" y="3008023"/>
            <a:ext cx="3376760" cy="107769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1" name="Rectangle 10"/>
          <p:cNvSpPr/>
          <p:nvPr/>
        </p:nvSpPr>
        <p:spPr bwMode="auto">
          <a:xfrm>
            <a:off x="5431581" y="2936177"/>
            <a:ext cx="3376760" cy="107769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2" name="Rectangle 11"/>
          <p:cNvSpPr/>
          <p:nvPr/>
        </p:nvSpPr>
        <p:spPr bwMode="auto">
          <a:xfrm>
            <a:off x="5359736" y="2792485"/>
            <a:ext cx="3376760" cy="1149536"/>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3" name="Rectangle 12"/>
          <p:cNvSpPr/>
          <p:nvPr/>
        </p:nvSpPr>
        <p:spPr bwMode="auto">
          <a:xfrm>
            <a:off x="7586960" y="3269195"/>
            <a:ext cx="790305" cy="574768"/>
          </a:xfrm>
          <a:prstGeom prst="rect">
            <a:avLst/>
          </a:pr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4" name="Rectangle 13"/>
          <p:cNvSpPr/>
          <p:nvPr/>
        </p:nvSpPr>
        <p:spPr bwMode="auto">
          <a:xfrm>
            <a:off x="7515114" y="3197349"/>
            <a:ext cx="790305" cy="57476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5" name="Rectangle 14"/>
          <p:cNvSpPr/>
          <p:nvPr/>
        </p:nvSpPr>
        <p:spPr bwMode="auto">
          <a:xfrm>
            <a:off x="7586960" y="1865280"/>
            <a:ext cx="790305" cy="574768"/>
          </a:xfrm>
          <a:prstGeom prst="rect">
            <a:avLst/>
          </a:pr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6" name="Left Arrow 15"/>
          <p:cNvSpPr/>
          <p:nvPr/>
        </p:nvSpPr>
        <p:spPr bwMode="auto">
          <a:xfrm>
            <a:off x="1695591" y="2296356"/>
            <a:ext cx="574768" cy="143692"/>
          </a:xfrm>
          <a:prstGeom prst="leftArrow">
            <a:avLst/>
          </a:prstGeom>
          <a:noFill/>
          <a:ln w="12700" cap="flat" cmpd="sng" algn="ctr">
            <a:solidFill>
              <a:schemeClr val="tx1"/>
            </a:solidFill>
            <a:prstDash val="solid"/>
            <a:round/>
            <a:headEnd type="none" w="med" len="med"/>
            <a:tailEnd type="none" w="med" len="med"/>
          </a:ln>
          <a:effectLst/>
          <a:scene3d>
            <a:camera prst="orthographicFront">
              <a:rot lat="0" lon="0" rev="20699999"/>
            </a:camera>
            <a:lightRig rig="threePt" dir="t"/>
          </a:scene3d>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7" name="Left Arrow 16"/>
          <p:cNvSpPr/>
          <p:nvPr/>
        </p:nvSpPr>
        <p:spPr bwMode="auto">
          <a:xfrm>
            <a:off x="1767437" y="2727432"/>
            <a:ext cx="574768" cy="143692"/>
          </a:xfrm>
          <a:prstGeom prst="leftArrow">
            <a:avLst/>
          </a:prstGeom>
          <a:noFill/>
          <a:ln w="12700" cap="flat" cmpd="sng" algn="ctr">
            <a:solidFill>
              <a:schemeClr val="tx1"/>
            </a:solidFill>
            <a:prstDash val="solid"/>
            <a:round/>
            <a:headEnd type="none" w="med" len="med"/>
            <a:tailEnd type="none" w="med" len="med"/>
          </a:ln>
          <a:effectLst/>
          <a:scene3d>
            <a:camera prst="orthographicFront">
              <a:rot lat="0" lon="0" rev="1200000"/>
            </a:camera>
            <a:lightRig rig="threePt" dir="t"/>
          </a:scene3d>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8" name="Left Arrow 17"/>
          <p:cNvSpPr/>
          <p:nvPr/>
        </p:nvSpPr>
        <p:spPr bwMode="auto">
          <a:xfrm>
            <a:off x="1701317" y="4810964"/>
            <a:ext cx="1646732" cy="159160"/>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9" name="Rectangle 18"/>
          <p:cNvSpPr/>
          <p:nvPr/>
        </p:nvSpPr>
        <p:spPr>
          <a:xfrm>
            <a:off x="1231875" y="2753644"/>
            <a:ext cx="354046" cy="284351"/>
          </a:xfrm>
          <a:prstGeom prst="rect">
            <a:avLst/>
          </a:prstGeom>
        </p:spPr>
        <p:txBody>
          <a:bodyPr wrap="none">
            <a:spAutoFit/>
          </a:bodyPr>
          <a:lstStyle/>
          <a:p>
            <a:r>
              <a:rPr lang="en-US" sz="1100" dirty="0">
                <a:latin typeface="Arial" panose="020B0604020202020204" pitchFamily="34" charset="0"/>
                <a:cs typeface="Arial" panose="020B0604020202020204" pitchFamily="34" charset="0"/>
              </a:rPr>
              <a:t>UI</a:t>
            </a:r>
          </a:p>
        </p:txBody>
      </p:sp>
      <p:sp>
        <p:nvSpPr>
          <p:cNvPr id="20" name="Rectangle 19"/>
          <p:cNvSpPr/>
          <p:nvPr/>
        </p:nvSpPr>
        <p:spPr bwMode="auto">
          <a:xfrm>
            <a:off x="977132" y="2655586"/>
            <a:ext cx="790305" cy="502922"/>
          </a:xfrm>
          <a:prstGeom prst="rect">
            <a:avLst/>
          </a:pr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21" name="Can 20"/>
          <p:cNvSpPr/>
          <p:nvPr/>
        </p:nvSpPr>
        <p:spPr bwMode="auto">
          <a:xfrm>
            <a:off x="1982976" y="3230354"/>
            <a:ext cx="718459" cy="502922"/>
          </a:xfrm>
          <a:prstGeom prst="can">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22" name="Rectangle 21"/>
          <p:cNvSpPr/>
          <p:nvPr/>
        </p:nvSpPr>
        <p:spPr>
          <a:xfrm>
            <a:off x="1982976" y="3374046"/>
            <a:ext cx="709414" cy="284351"/>
          </a:xfrm>
          <a:prstGeom prst="rect">
            <a:avLst/>
          </a:prstGeom>
        </p:spPr>
        <p:txBody>
          <a:bodyPr wrap="square">
            <a:spAutoFit/>
          </a:bodyPr>
          <a:lstStyle/>
          <a:p>
            <a:r>
              <a:rPr lang="en-US" sz="1100" dirty="0">
                <a:latin typeface="Arial" panose="020B0604020202020204" pitchFamily="34" charset="0"/>
                <a:cs typeface="Arial" panose="020B0604020202020204" pitchFamily="34" charset="0"/>
              </a:rPr>
              <a:t>Archive</a:t>
            </a:r>
          </a:p>
        </p:txBody>
      </p:sp>
      <p:sp>
        <p:nvSpPr>
          <p:cNvPr id="23" name="Up-Down Arrow 22"/>
          <p:cNvSpPr/>
          <p:nvPr/>
        </p:nvSpPr>
        <p:spPr bwMode="auto">
          <a:xfrm>
            <a:off x="2270359" y="2942969"/>
            <a:ext cx="143692" cy="301753"/>
          </a:xfrm>
          <a:prstGeom prst="upDownArrow">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24" name="Left Arrow 23"/>
          <p:cNvSpPr/>
          <p:nvPr/>
        </p:nvSpPr>
        <p:spPr bwMode="auto">
          <a:xfrm>
            <a:off x="2773281" y="2511894"/>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25" name="Cloud 24"/>
          <p:cNvSpPr/>
          <p:nvPr/>
        </p:nvSpPr>
        <p:spPr bwMode="auto">
          <a:xfrm>
            <a:off x="1839283" y="2224510"/>
            <a:ext cx="933997" cy="718459"/>
          </a:xfrm>
          <a:prstGeom prst="cloud">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26" name="Rectangle 25"/>
          <p:cNvSpPr/>
          <p:nvPr/>
        </p:nvSpPr>
        <p:spPr bwMode="auto">
          <a:xfrm>
            <a:off x="905286" y="2008972"/>
            <a:ext cx="790305" cy="502922"/>
          </a:xfrm>
          <a:prstGeom prst="rect">
            <a:avLst/>
          </a:pr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27" name="Rectangle 26"/>
          <p:cNvSpPr/>
          <p:nvPr/>
        </p:nvSpPr>
        <p:spPr>
          <a:xfrm>
            <a:off x="975187" y="2076608"/>
            <a:ext cx="601459" cy="468342"/>
          </a:xfrm>
          <a:prstGeom prst="rect">
            <a:avLst/>
          </a:prstGeom>
        </p:spPr>
        <p:txBody>
          <a:bodyPr wrap="none">
            <a:spAutoFit/>
          </a:bodyPr>
          <a:lstStyle/>
          <a:p>
            <a:r>
              <a:rPr lang="en-US" sz="1100" dirty="0">
                <a:latin typeface="Arial" panose="020B0604020202020204" pitchFamily="34" charset="0"/>
                <a:cs typeface="Arial" panose="020B0604020202020204" pitchFamily="34" charset="0"/>
              </a:rPr>
              <a:t>Alarm</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UI</a:t>
            </a:r>
          </a:p>
        </p:txBody>
      </p:sp>
      <p:sp>
        <p:nvSpPr>
          <p:cNvPr id="28" name="Rectangle 27"/>
          <p:cNvSpPr/>
          <p:nvPr/>
        </p:nvSpPr>
        <p:spPr bwMode="auto">
          <a:xfrm>
            <a:off x="905286" y="2583740"/>
            <a:ext cx="790305" cy="50292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29" name="Rectangle 28"/>
          <p:cNvSpPr/>
          <p:nvPr/>
        </p:nvSpPr>
        <p:spPr>
          <a:xfrm>
            <a:off x="786513" y="2620953"/>
            <a:ext cx="1038788" cy="669061"/>
          </a:xfrm>
          <a:prstGeom prst="rect">
            <a:avLst/>
          </a:prstGeom>
        </p:spPr>
        <p:txBody>
          <a:bodyPr wrap="none">
            <a:spAutoFit/>
          </a:bodyPr>
          <a:lstStyle/>
          <a:p>
            <a:r>
              <a:rPr lang="en-US" sz="1100" dirty="0">
                <a:latin typeface="Arial" panose="020B0604020202020204" pitchFamily="34" charset="0"/>
                <a:cs typeface="Arial" panose="020B0604020202020204" pitchFamily="34" charset="0"/>
              </a:rPr>
              <a:t>UIs</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Run Control)</a:t>
            </a:r>
            <a:r>
              <a:rPr lang="en-US" sz="1100" dirty="0">
                <a:latin typeface="Arial" panose="020B0604020202020204" pitchFamily="34" charset="0"/>
                <a:cs typeface="Arial" panose="020B0604020202020204" pitchFamily="34" charset="0"/>
              </a:rPr>
              <a:t/>
            </a:r>
            <a:br>
              <a:rPr lang="en-US" sz="1100" dirty="0">
                <a:latin typeface="Arial" panose="020B0604020202020204" pitchFamily="34" charset="0"/>
                <a:cs typeface="Arial" panose="020B0604020202020204" pitchFamily="34" charset="0"/>
              </a:rPr>
            </a:br>
            <a:endParaRPr lang="en-US" sz="1100" dirty="0">
              <a:latin typeface="Arial" panose="020B0604020202020204" pitchFamily="34" charset="0"/>
              <a:cs typeface="Arial" panose="020B0604020202020204" pitchFamily="34" charset="0"/>
            </a:endParaRPr>
          </a:p>
        </p:txBody>
      </p:sp>
      <p:sp>
        <p:nvSpPr>
          <p:cNvPr id="30" name="Up-Down Arrow 29"/>
          <p:cNvSpPr/>
          <p:nvPr/>
        </p:nvSpPr>
        <p:spPr bwMode="auto">
          <a:xfrm>
            <a:off x="3227348" y="1399550"/>
            <a:ext cx="431076" cy="5135718"/>
          </a:xfrm>
          <a:prstGeom prst="upDownArrow">
            <a:avLst/>
          </a:prstGeom>
          <a:solidFill>
            <a:srgbClr val="00CC99"/>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34" name="Rectangle 33"/>
          <p:cNvSpPr/>
          <p:nvPr/>
        </p:nvSpPr>
        <p:spPr>
          <a:xfrm>
            <a:off x="2671241" y="1872487"/>
            <a:ext cx="763496" cy="769420"/>
          </a:xfrm>
          <a:prstGeom prst="rect">
            <a:avLst/>
          </a:prstGeom>
        </p:spPr>
        <p:txBody>
          <a:bodyPr wrap="none">
            <a:spAutoFit/>
          </a:bodyPr>
          <a:lstStyle/>
          <a:p>
            <a:r>
              <a:rPr lang="en-US" sz="1000" dirty="0">
                <a:latin typeface="Arial" panose="020B0604020202020204" pitchFamily="34" charset="0"/>
                <a:cs typeface="Arial" panose="020B0604020202020204" pitchFamily="34" charset="0"/>
              </a:rPr>
              <a:t>Status</a:t>
            </a:r>
            <a:br>
              <a:rPr lang="en-US" sz="1000" dirty="0">
                <a:latin typeface="Arial" panose="020B0604020202020204" pitchFamily="34" charset="0"/>
                <a:cs typeface="Arial" panose="020B0604020202020204" pitchFamily="34" charset="0"/>
              </a:rPr>
            </a:br>
            <a:r>
              <a:rPr lang="en-US" sz="1000" dirty="0">
                <a:latin typeface="Arial" panose="020B0604020202020204" pitchFamily="34" charset="0"/>
                <a:cs typeface="Arial" panose="020B0604020202020204" pitchFamily="34" charset="0"/>
              </a:rPr>
              <a:t>Counters</a:t>
            </a:r>
            <a:br>
              <a:rPr lang="en-US" sz="1000" dirty="0">
                <a:latin typeface="Arial" panose="020B0604020202020204" pitchFamily="34" charset="0"/>
                <a:cs typeface="Arial" panose="020B0604020202020204" pitchFamily="34" charset="0"/>
              </a:rPr>
            </a:br>
            <a:r>
              <a:rPr lang="en-US" sz="1000" dirty="0">
                <a:latin typeface="Arial" panose="020B0604020202020204" pitchFamily="34" charset="0"/>
                <a:cs typeface="Arial" panose="020B0604020202020204" pitchFamily="34" charset="0"/>
              </a:rPr>
              <a:t>Rates</a:t>
            </a:r>
            <a:br>
              <a:rPr lang="en-US" sz="1000" dirty="0">
                <a:latin typeface="Arial" panose="020B0604020202020204" pitchFamily="34" charset="0"/>
                <a:cs typeface="Arial" panose="020B0604020202020204" pitchFamily="34" charset="0"/>
              </a:rPr>
            </a:br>
            <a:r>
              <a:rPr lang="en-US" sz="1000" dirty="0">
                <a:latin typeface="Arial" panose="020B0604020202020204" pitchFamily="34" charset="0"/>
                <a:cs typeface="Arial" panose="020B0604020202020204" pitchFamily="34" charset="0"/>
              </a:rPr>
              <a:t>Alarms</a:t>
            </a:r>
          </a:p>
        </p:txBody>
      </p:sp>
      <p:sp>
        <p:nvSpPr>
          <p:cNvPr id="35" name="Rectangle 34"/>
          <p:cNvSpPr/>
          <p:nvPr/>
        </p:nvSpPr>
        <p:spPr>
          <a:xfrm>
            <a:off x="2735707" y="4484062"/>
            <a:ext cx="634563" cy="434890"/>
          </a:xfrm>
          <a:prstGeom prst="rect">
            <a:avLst/>
          </a:prstGeom>
        </p:spPr>
        <p:txBody>
          <a:bodyPr wrap="none">
            <a:spAutoFit/>
          </a:bodyPr>
          <a:lstStyle/>
          <a:p>
            <a:r>
              <a:rPr lang="en-US" sz="1000" dirty="0" err="1">
                <a:latin typeface="Arial" panose="020B0604020202020204" pitchFamily="34" charset="0"/>
                <a:cs typeface="Arial" panose="020B0604020202020204" pitchFamily="34" charset="0"/>
              </a:rPr>
              <a:t>Histos</a:t>
            </a:r>
            <a:r>
              <a:rPr lang="en-US" sz="1000" dirty="0">
                <a:latin typeface="Arial" panose="020B0604020202020204" pitchFamily="34" charset="0"/>
                <a:cs typeface="Arial" panose="020B0604020202020204" pitchFamily="34" charset="0"/>
              </a:rPr>
              <a:t/>
            </a:r>
            <a:br>
              <a:rPr lang="en-US" sz="1000" dirty="0">
                <a:latin typeface="Arial" panose="020B0604020202020204" pitchFamily="34" charset="0"/>
                <a:cs typeface="Arial" panose="020B0604020202020204" pitchFamily="34" charset="0"/>
              </a:rPr>
            </a:br>
            <a:r>
              <a:rPr lang="en-US" sz="1000" dirty="0">
                <a:latin typeface="Arial" panose="020B0604020202020204" pitchFamily="34" charset="0"/>
                <a:cs typeface="Arial" panose="020B0604020202020204" pitchFamily="34" charset="0"/>
              </a:rPr>
              <a:t>Alarms</a:t>
            </a:r>
          </a:p>
        </p:txBody>
      </p:sp>
      <p:sp>
        <p:nvSpPr>
          <p:cNvPr id="36" name="Rectangle 35"/>
          <p:cNvSpPr/>
          <p:nvPr/>
        </p:nvSpPr>
        <p:spPr>
          <a:xfrm>
            <a:off x="1982976" y="2363992"/>
            <a:ext cx="711594" cy="468342"/>
          </a:xfrm>
          <a:prstGeom prst="rect">
            <a:avLst/>
          </a:prstGeom>
        </p:spPr>
        <p:txBody>
          <a:bodyPr wrap="square">
            <a:spAutoFit/>
          </a:bodyPr>
          <a:lstStyle/>
          <a:p>
            <a:r>
              <a:rPr lang="en-US" sz="1100" dirty="0">
                <a:latin typeface="Arial" panose="020B0604020202020204" pitchFamily="34" charset="0"/>
                <a:cs typeface="Arial" panose="020B0604020202020204" pitchFamily="34" charset="0"/>
              </a:rPr>
              <a:t>Control</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System</a:t>
            </a:r>
          </a:p>
        </p:txBody>
      </p:sp>
      <p:sp>
        <p:nvSpPr>
          <p:cNvPr id="37" name="Rectangle 36"/>
          <p:cNvSpPr/>
          <p:nvPr/>
        </p:nvSpPr>
        <p:spPr>
          <a:xfrm>
            <a:off x="7769856" y="1891493"/>
            <a:ext cx="354046" cy="284351"/>
          </a:xfrm>
          <a:prstGeom prst="rect">
            <a:avLst/>
          </a:prstGeom>
        </p:spPr>
        <p:txBody>
          <a:bodyPr wrap="none">
            <a:spAutoFit/>
          </a:bodyPr>
          <a:lstStyle/>
          <a:p>
            <a:r>
              <a:rPr lang="en-US" sz="1100" dirty="0">
                <a:latin typeface="Arial" panose="020B0604020202020204" pitchFamily="34" charset="0"/>
                <a:cs typeface="Arial" panose="020B0604020202020204" pitchFamily="34" charset="0"/>
              </a:rPr>
              <a:t>UI</a:t>
            </a:r>
          </a:p>
        </p:txBody>
      </p:sp>
      <p:sp>
        <p:nvSpPr>
          <p:cNvPr id="38" name="Rectangle 37"/>
          <p:cNvSpPr/>
          <p:nvPr/>
        </p:nvSpPr>
        <p:spPr bwMode="auto">
          <a:xfrm>
            <a:off x="7515114" y="1793435"/>
            <a:ext cx="790305" cy="57476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39" name="Rectangle 38"/>
          <p:cNvSpPr/>
          <p:nvPr/>
        </p:nvSpPr>
        <p:spPr bwMode="auto">
          <a:xfrm>
            <a:off x="7443268" y="1721589"/>
            <a:ext cx="790305" cy="57476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40" name="Rectangle 39"/>
          <p:cNvSpPr/>
          <p:nvPr/>
        </p:nvSpPr>
        <p:spPr>
          <a:xfrm>
            <a:off x="7443268" y="1789224"/>
            <a:ext cx="790305" cy="430887"/>
          </a:xfrm>
          <a:prstGeom prst="rect">
            <a:avLst/>
          </a:prstGeom>
        </p:spPr>
        <p:txBody>
          <a:bodyPr wrap="square">
            <a:spAutoFit/>
          </a:bodyPr>
          <a:lstStyle/>
          <a:p>
            <a:r>
              <a:rPr lang="en-US" sz="1100" dirty="0">
                <a:latin typeface="Arial" panose="020B0604020202020204" pitchFamily="34" charset="0"/>
                <a:cs typeface="Arial" panose="020B0604020202020204" pitchFamily="34" charset="0"/>
              </a:rPr>
              <a:t>RO/EB</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Units</a:t>
            </a:r>
          </a:p>
        </p:txBody>
      </p:sp>
      <p:sp>
        <p:nvSpPr>
          <p:cNvPr id="41" name="Left Arrow 40"/>
          <p:cNvSpPr/>
          <p:nvPr/>
        </p:nvSpPr>
        <p:spPr bwMode="auto">
          <a:xfrm>
            <a:off x="3563586" y="2296356"/>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42" name="Rectangle 41"/>
          <p:cNvSpPr/>
          <p:nvPr/>
        </p:nvSpPr>
        <p:spPr>
          <a:xfrm>
            <a:off x="4393096" y="2222492"/>
            <a:ext cx="354046" cy="284351"/>
          </a:xfrm>
          <a:prstGeom prst="rect">
            <a:avLst/>
          </a:prstGeom>
        </p:spPr>
        <p:txBody>
          <a:bodyPr wrap="none">
            <a:spAutoFit/>
          </a:bodyPr>
          <a:lstStyle/>
          <a:p>
            <a:r>
              <a:rPr lang="en-US" sz="1100" dirty="0">
                <a:latin typeface="Arial" panose="020B0604020202020204" pitchFamily="34" charset="0"/>
                <a:cs typeface="Arial" panose="020B0604020202020204" pitchFamily="34" charset="0"/>
              </a:rPr>
              <a:t>UI</a:t>
            </a:r>
          </a:p>
        </p:txBody>
      </p:sp>
      <p:sp>
        <p:nvSpPr>
          <p:cNvPr id="43" name="Rectangle 42"/>
          <p:cNvSpPr/>
          <p:nvPr/>
        </p:nvSpPr>
        <p:spPr bwMode="auto">
          <a:xfrm>
            <a:off x="4138354" y="2080818"/>
            <a:ext cx="790305" cy="57476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44" name="Rectangle 43"/>
          <p:cNvSpPr/>
          <p:nvPr/>
        </p:nvSpPr>
        <p:spPr>
          <a:xfrm>
            <a:off x="4146391" y="2148454"/>
            <a:ext cx="827756" cy="468342"/>
          </a:xfrm>
          <a:prstGeom prst="rect">
            <a:avLst/>
          </a:prstGeom>
        </p:spPr>
        <p:txBody>
          <a:bodyPr wrap="square">
            <a:spAutoFit/>
          </a:bodyPr>
          <a:lstStyle/>
          <a:p>
            <a:r>
              <a:rPr lang="en-US" sz="1100" dirty="0">
                <a:latin typeface="Arial" panose="020B0604020202020204" pitchFamily="34" charset="0"/>
                <a:cs typeface="Arial" panose="020B0604020202020204" pitchFamily="34" charset="0"/>
              </a:rPr>
              <a:t>Timing </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&amp; Trigger</a:t>
            </a:r>
          </a:p>
        </p:txBody>
      </p:sp>
      <p:sp>
        <p:nvSpPr>
          <p:cNvPr id="45" name="Rectangle 44"/>
          <p:cNvSpPr/>
          <p:nvPr/>
        </p:nvSpPr>
        <p:spPr>
          <a:xfrm>
            <a:off x="3461546" y="1611530"/>
            <a:ext cx="763496" cy="434890"/>
          </a:xfrm>
          <a:prstGeom prst="rect">
            <a:avLst/>
          </a:prstGeom>
        </p:spPr>
        <p:txBody>
          <a:bodyPr wrap="none">
            <a:spAutoFit/>
          </a:bodyPr>
          <a:lstStyle/>
          <a:p>
            <a:r>
              <a:rPr lang="en-US" sz="1000" dirty="0">
                <a:latin typeface="Arial" panose="020B0604020202020204" pitchFamily="34" charset="0"/>
                <a:cs typeface="Arial" panose="020B0604020202020204" pitchFamily="34" charset="0"/>
              </a:rPr>
              <a:t>Counters</a:t>
            </a:r>
            <a:br>
              <a:rPr lang="en-US" sz="1000" dirty="0">
                <a:latin typeface="Arial" panose="020B0604020202020204" pitchFamily="34" charset="0"/>
                <a:cs typeface="Arial" panose="020B0604020202020204" pitchFamily="34" charset="0"/>
              </a:rPr>
            </a:br>
            <a:r>
              <a:rPr lang="en-US" sz="1000" dirty="0">
                <a:latin typeface="Arial" panose="020B0604020202020204" pitchFamily="34" charset="0"/>
                <a:cs typeface="Arial" panose="020B0604020202020204" pitchFamily="34" charset="0"/>
              </a:rPr>
              <a:t>Rates</a:t>
            </a:r>
          </a:p>
        </p:txBody>
      </p:sp>
      <p:sp>
        <p:nvSpPr>
          <p:cNvPr id="46" name="Rectangle 45"/>
          <p:cNvSpPr/>
          <p:nvPr/>
        </p:nvSpPr>
        <p:spPr>
          <a:xfrm>
            <a:off x="3461546" y="1995580"/>
            <a:ext cx="763496" cy="434890"/>
          </a:xfrm>
          <a:prstGeom prst="rect">
            <a:avLst/>
          </a:prstGeom>
        </p:spPr>
        <p:txBody>
          <a:bodyPr wrap="none">
            <a:spAutoFit/>
          </a:bodyPr>
          <a:lstStyle/>
          <a:p>
            <a:r>
              <a:rPr lang="en-US" sz="1000" dirty="0">
                <a:latin typeface="Arial" panose="020B0604020202020204" pitchFamily="34" charset="0"/>
                <a:cs typeface="Arial" panose="020B0604020202020204" pitchFamily="34" charset="0"/>
              </a:rPr>
              <a:t>Counters</a:t>
            </a:r>
            <a:br>
              <a:rPr lang="en-US" sz="1000" dirty="0">
                <a:latin typeface="Arial" panose="020B0604020202020204" pitchFamily="34" charset="0"/>
                <a:cs typeface="Arial" panose="020B0604020202020204" pitchFamily="34" charset="0"/>
              </a:rPr>
            </a:br>
            <a:r>
              <a:rPr lang="en-US" sz="1000" dirty="0">
                <a:latin typeface="Arial" panose="020B0604020202020204" pitchFamily="34" charset="0"/>
                <a:cs typeface="Arial" panose="020B0604020202020204" pitchFamily="34" charset="0"/>
              </a:rPr>
              <a:t>Rates</a:t>
            </a:r>
          </a:p>
        </p:txBody>
      </p:sp>
      <p:sp>
        <p:nvSpPr>
          <p:cNvPr id="47" name="Rectangle 46"/>
          <p:cNvSpPr/>
          <p:nvPr/>
        </p:nvSpPr>
        <p:spPr bwMode="auto">
          <a:xfrm>
            <a:off x="4138354" y="2864331"/>
            <a:ext cx="790305" cy="57476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48" name="Left Arrow 47"/>
          <p:cNvSpPr/>
          <p:nvPr/>
        </p:nvSpPr>
        <p:spPr bwMode="auto">
          <a:xfrm>
            <a:off x="3563586" y="2864331"/>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49" name="Left Arrow 48"/>
          <p:cNvSpPr/>
          <p:nvPr/>
        </p:nvSpPr>
        <p:spPr bwMode="auto">
          <a:xfrm>
            <a:off x="3563586" y="3079869"/>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50" name="Left Arrow 49"/>
          <p:cNvSpPr/>
          <p:nvPr/>
        </p:nvSpPr>
        <p:spPr bwMode="auto">
          <a:xfrm>
            <a:off x="3563586" y="3295407"/>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51" name="Oval 50"/>
          <p:cNvSpPr/>
          <p:nvPr/>
        </p:nvSpPr>
        <p:spPr bwMode="auto">
          <a:xfrm>
            <a:off x="4138354" y="2875838"/>
            <a:ext cx="718459" cy="132185"/>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US"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Infrastr</a:t>
            </a:r>
            <a:endParaRPr kumimoji="1" 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52" name="Oval 51"/>
          <p:cNvSpPr/>
          <p:nvPr/>
        </p:nvSpPr>
        <p:spPr bwMode="auto">
          <a:xfrm>
            <a:off x="4138354" y="3079869"/>
            <a:ext cx="743499" cy="143692"/>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US" sz="900" dirty="0">
                <a:latin typeface="Arial" panose="020B0604020202020204" pitchFamily="34" charset="0"/>
                <a:cs typeface="Arial" panose="020B0604020202020204" pitchFamily="34" charset="0"/>
              </a:rPr>
              <a:t>Dataflow</a:t>
            </a:r>
            <a:endParaRPr kumimoji="1" 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53" name="Oval 52"/>
          <p:cNvSpPr/>
          <p:nvPr/>
        </p:nvSpPr>
        <p:spPr bwMode="auto">
          <a:xfrm>
            <a:off x="4138354" y="3295407"/>
            <a:ext cx="718459" cy="143692"/>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US"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DQHisto</a:t>
            </a:r>
            <a:endParaRPr kumimoji="1" 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54" name="Rectangle 53"/>
          <p:cNvSpPr/>
          <p:nvPr/>
        </p:nvSpPr>
        <p:spPr>
          <a:xfrm>
            <a:off x="4057589" y="2641907"/>
            <a:ext cx="502921" cy="284351"/>
          </a:xfrm>
          <a:prstGeom prst="rect">
            <a:avLst/>
          </a:prstGeom>
        </p:spPr>
        <p:txBody>
          <a:bodyPr wrap="square">
            <a:spAutoFit/>
          </a:bodyPr>
          <a:lstStyle/>
          <a:p>
            <a:r>
              <a:rPr lang="en-US" sz="1100" dirty="0">
                <a:latin typeface="Arial" panose="020B0604020202020204" pitchFamily="34" charset="0"/>
                <a:cs typeface="Arial" panose="020B0604020202020204" pitchFamily="34" charset="0"/>
              </a:rPr>
              <a:t>HLT</a:t>
            </a:r>
          </a:p>
        </p:txBody>
      </p:sp>
      <p:sp>
        <p:nvSpPr>
          <p:cNvPr id="55" name="Rectangle 54"/>
          <p:cNvSpPr/>
          <p:nvPr/>
        </p:nvSpPr>
        <p:spPr bwMode="auto">
          <a:xfrm>
            <a:off x="4138353" y="4882810"/>
            <a:ext cx="790305" cy="57476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56" name="Left Arrow 55"/>
          <p:cNvSpPr/>
          <p:nvPr/>
        </p:nvSpPr>
        <p:spPr bwMode="auto">
          <a:xfrm>
            <a:off x="3563586" y="4882810"/>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57" name="Left Arrow 56"/>
          <p:cNvSpPr/>
          <p:nvPr/>
        </p:nvSpPr>
        <p:spPr bwMode="auto">
          <a:xfrm>
            <a:off x="3563586" y="5098349"/>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58" name="Left Arrow 57"/>
          <p:cNvSpPr/>
          <p:nvPr/>
        </p:nvSpPr>
        <p:spPr bwMode="auto">
          <a:xfrm>
            <a:off x="3563586" y="5313886"/>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59" name="Oval 58"/>
          <p:cNvSpPr/>
          <p:nvPr/>
        </p:nvSpPr>
        <p:spPr bwMode="auto">
          <a:xfrm>
            <a:off x="4138353" y="4894317"/>
            <a:ext cx="718459" cy="132185"/>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US"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Infrastr</a:t>
            </a:r>
            <a:endParaRPr kumimoji="1" 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60" name="Oval 59"/>
          <p:cNvSpPr/>
          <p:nvPr/>
        </p:nvSpPr>
        <p:spPr bwMode="auto">
          <a:xfrm>
            <a:off x="4138353" y="5098349"/>
            <a:ext cx="743499" cy="143692"/>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US" sz="900" dirty="0">
                <a:latin typeface="Arial" panose="020B0604020202020204" pitchFamily="34" charset="0"/>
                <a:cs typeface="Arial" panose="020B0604020202020204" pitchFamily="34" charset="0"/>
              </a:rPr>
              <a:t>Dataflow</a:t>
            </a:r>
            <a:endParaRPr kumimoji="1" 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61" name="Oval 60"/>
          <p:cNvSpPr/>
          <p:nvPr/>
        </p:nvSpPr>
        <p:spPr bwMode="auto">
          <a:xfrm>
            <a:off x="4138353" y="5313886"/>
            <a:ext cx="718459" cy="143692"/>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US"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DQHisto</a:t>
            </a:r>
            <a:endParaRPr kumimoji="1" 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62" name="Rectangle 61"/>
          <p:cNvSpPr/>
          <p:nvPr/>
        </p:nvSpPr>
        <p:spPr>
          <a:xfrm>
            <a:off x="4040632" y="4676622"/>
            <a:ext cx="933997" cy="284351"/>
          </a:xfrm>
          <a:prstGeom prst="rect">
            <a:avLst/>
          </a:prstGeom>
        </p:spPr>
        <p:txBody>
          <a:bodyPr wrap="square">
            <a:spAutoFit/>
          </a:bodyPr>
          <a:lstStyle/>
          <a:p>
            <a:r>
              <a:rPr lang="en-US" sz="1100" dirty="0">
                <a:latin typeface="Arial" panose="020B0604020202020204" pitchFamily="34" charset="0"/>
                <a:cs typeface="Arial" panose="020B0604020202020204" pitchFamily="34" charset="0"/>
              </a:rPr>
              <a:t>Monitoring</a:t>
            </a:r>
          </a:p>
        </p:txBody>
      </p:sp>
      <p:sp>
        <p:nvSpPr>
          <p:cNvPr id="63" name="Rectangle 62"/>
          <p:cNvSpPr/>
          <p:nvPr/>
        </p:nvSpPr>
        <p:spPr bwMode="auto">
          <a:xfrm>
            <a:off x="4138353" y="5673116"/>
            <a:ext cx="790305" cy="57476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64" name="Left Arrow 63"/>
          <p:cNvSpPr/>
          <p:nvPr/>
        </p:nvSpPr>
        <p:spPr bwMode="auto">
          <a:xfrm>
            <a:off x="3563586" y="5673116"/>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65" name="Left Arrow 64"/>
          <p:cNvSpPr/>
          <p:nvPr/>
        </p:nvSpPr>
        <p:spPr bwMode="auto">
          <a:xfrm>
            <a:off x="3563586" y="5888654"/>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66" name="Left Arrow 65"/>
          <p:cNvSpPr/>
          <p:nvPr/>
        </p:nvSpPr>
        <p:spPr bwMode="auto">
          <a:xfrm>
            <a:off x="3563586" y="6104192"/>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67" name="Oval 66"/>
          <p:cNvSpPr/>
          <p:nvPr/>
        </p:nvSpPr>
        <p:spPr bwMode="auto">
          <a:xfrm>
            <a:off x="4138353" y="5684623"/>
            <a:ext cx="718459" cy="132185"/>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US"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Infrastr</a:t>
            </a:r>
            <a:endParaRPr kumimoji="1" 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68" name="Oval 67"/>
          <p:cNvSpPr/>
          <p:nvPr/>
        </p:nvSpPr>
        <p:spPr bwMode="auto">
          <a:xfrm>
            <a:off x="4138353" y="5888654"/>
            <a:ext cx="743499" cy="143692"/>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US" sz="900" dirty="0">
                <a:latin typeface="Arial" panose="020B0604020202020204" pitchFamily="34" charset="0"/>
                <a:cs typeface="Arial" panose="020B0604020202020204" pitchFamily="34" charset="0"/>
              </a:rPr>
              <a:t>Dataflow</a:t>
            </a:r>
            <a:endParaRPr kumimoji="1" 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69" name="Oval 68"/>
          <p:cNvSpPr/>
          <p:nvPr/>
        </p:nvSpPr>
        <p:spPr bwMode="auto">
          <a:xfrm>
            <a:off x="4138353" y="6104192"/>
            <a:ext cx="718459" cy="143692"/>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US"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DQHisto</a:t>
            </a:r>
            <a:endParaRPr kumimoji="1" 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70" name="Rectangle 69"/>
          <p:cNvSpPr/>
          <p:nvPr/>
        </p:nvSpPr>
        <p:spPr>
          <a:xfrm>
            <a:off x="3847050" y="5457916"/>
            <a:ext cx="1293226" cy="284351"/>
          </a:xfrm>
          <a:prstGeom prst="rect">
            <a:avLst/>
          </a:prstGeom>
        </p:spPr>
        <p:txBody>
          <a:bodyPr wrap="square">
            <a:spAutoFit/>
          </a:bodyPr>
          <a:lstStyle/>
          <a:p>
            <a:r>
              <a:rPr lang="en-US" sz="1100" dirty="0" err="1">
                <a:latin typeface="Arial" panose="020B0604020202020204" pitchFamily="34" charset="0"/>
                <a:cs typeface="Arial" panose="020B0604020202020204" pitchFamily="34" charset="0"/>
              </a:rPr>
              <a:t>Reconstr</a:t>
            </a:r>
            <a:r>
              <a:rPr lang="en-US" sz="1100" dirty="0">
                <a:latin typeface="Arial" panose="020B0604020202020204" pitchFamily="34" charset="0"/>
                <a:cs typeface="Arial" panose="020B0604020202020204" pitchFamily="34" charset="0"/>
              </a:rPr>
              <a:t>.</a:t>
            </a:r>
          </a:p>
        </p:txBody>
      </p:sp>
      <p:sp>
        <p:nvSpPr>
          <p:cNvPr id="71" name="Rectangle 70"/>
          <p:cNvSpPr/>
          <p:nvPr/>
        </p:nvSpPr>
        <p:spPr>
          <a:xfrm>
            <a:off x="3549588" y="3132225"/>
            <a:ext cx="587520" cy="267624"/>
          </a:xfrm>
          <a:prstGeom prst="rect">
            <a:avLst/>
          </a:prstGeom>
        </p:spPr>
        <p:txBody>
          <a:bodyPr wrap="none">
            <a:spAutoFit/>
          </a:bodyPr>
          <a:lstStyle/>
          <a:p>
            <a:r>
              <a:rPr lang="en-US" sz="1000" dirty="0" err="1">
                <a:latin typeface="Arial" panose="020B0604020202020204" pitchFamily="34" charset="0"/>
                <a:cs typeface="Arial" panose="020B0604020202020204" pitchFamily="34" charset="0"/>
              </a:rPr>
              <a:t>Histos</a:t>
            </a:r>
            <a:endParaRPr lang="en-US" sz="1000" dirty="0">
              <a:latin typeface="Arial" panose="020B0604020202020204" pitchFamily="34" charset="0"/>
              <a:cs typeface="Arial" panose="020B0604020202020204" pitchFamily="34" charset="0"/>
            </a:endParaRPr>
          </a:p>
        </p:txBody>
      </p:sp>
      <p:sp>
        <p:nvSpPr>
          <p:cNvPr id="72" name="Rectangle 71"/>
          <p:cNvSpPr/>
          <p:nvPr/>
        </p:nvSpPr>
        <p:spPr>
          <a:xfrm>
            <a:off x="3549588" y="5150704"/>
            <a:ext cx="587520" cy="267624"/>
          </a:xfrm>
          <a:prstGeom prst="rect">
            <a:avLst/>
          </a:prstGeom>
        </p:spPr>
        <p:txBody>
          <a:bodyPr wrap="none">
            <a:spAutoFit/>
          </a:bodyPr>
          <a:lstStyle/>
          <a:p>
            <a:r>
              <a:rPr lang="en-US" sz="1000" dirty="0" err="1">
                <a:latin typeface="Arial" panose="020B0604020202020204" pitchFamily="34" charset="0"/>
                <a:cs typeface="Arial" panose="020B0604020202020204" pitchFamily="34" charset="0"/>
              </a:rPr>
              <a:t>Histos</a:t>
            </a:r>
            <a:endParaRPr lang="en-US" sz="1000" dirty="0">
              <a:latin typeface="Arial" panose="020B0604020202020204" pitchFamily="34" charset="0"/>
              <a:cs typeface="Arial" panose="020B0604020202020204" pitchFamily="34" charset="0"/>
            </a:endParaRPr>
          </a:p>
        </p:txBody>
      </p:sp>
      <p:sp>
        <p:nvSpPr>
          <p:cNvPr id="73" name="Rectangle 72"/>
          <p:cNvSpPr/>
          <p:nvPr/>
        </p:nvSpPr>
        <p:spPr>
          <a:xfrm>
            <a:off x="3549588" y="5941009"/>
            <a:ext cx="587520" cy="267624"/>
          </a:xfrm>
          <a:prstGeom prst="rect">
            <a:avLst/>
          </a:prstGeom>
        </p:spPr>
        <p:txBody>
          <a:bodyPr wrap="none">
            <a:spAutoFit/>
          </a:bodyPr>
          <a:lstStyle/>
          <a:p>
            <a:r>
              <a:rPr lang="en-US" sz="1000" dirty="0" err="1">
                <a:latin typeface="Arial" panose="020B0604020202020204" pitchFamily="34" charset="0"/>
                <a:cs typeface="Arial" panose="020B0604020202020204" pitchFamily="34" charset="0"/>
              </a:rPr>
              <a:t>Histos</a:t>
            </a:r>
            <a:endParaRPr lang="en-US" sz="1000" dirty="0">
              <a:latin typeface="Arial" panose="020B0604020202020204" pitchFamily="34" charset="0"/>
              <a:cs typeface="Arial" panose="020B0604020202020204" pitchFamily="34" charset="0"/>
            </a:endParaRPr>
          </a:p>
        </p:txBody>
      </p:sp>
      <p:sp>
        <p:nvSpPr>
          <p:cNvPr id="74" name="Left Arrow 73"/>
          <p:cNvSpPr/>
          <p:nvPr/>
        </p:nvSpPr>
        <p:spPr bwMode="auto">
          <a:xfrm>
            <a:off x="3563586" y="1904599"/>
            <a:ext cx="3879682"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75" name="Rectangle 74"/>
          <p:cNvSpPr/>
          <p:nvPr/>
        </p:nvSpPr>
        <p:spPr>
          <a:xfrm>
            <a:off x="5057453" y="2559083"/>
            <a:ext cx="1652458" cy="284351"/>
          </a:xfrm>
          <a:prstGeom prst="rect">
            <a:avLst/>
          </a:prstGeom>
        </p:spPr>
        <p:txBody>
          <a:bodyPr wrap="square">
            <a:spAutoFit/>
          </a:bodyPr>
          <a:lstStyle/>
          <a:p>
            <a:r>
              <a:rPr lang="en-US" sz="1100" dirty="0">
                <a:latin typeface="Arial" panose="020B0604020202020204" pitchFamily="34" charset="0"/>
                <a:cs typeface="Arial" panose="020B0604020202020204" pitchFamily="34" charset="0"/>
              </a:rPr>
              <a:t>HLT </a:t>
            </a:r>
            <a:r>
              <a:rPr lang="en-US" sz="1100" dirty="0" err="1">
                <a:latin typeface="Arial" panose="020B0604020202020204" pitchFamily="34" charset="0"/>
                <a:cs typeface="Arial" panose="020B0604020202020204" pitchFamily="34" charset="0"/>
              </a:rPr>
              <a:t>SubFarms</a:t>
            </a:r>
            <a:endParaRPr lang="en-US" sz="1100" dirty="0">
              <a:latin typeface="Arial" panose="020B0604020202020204" pitchFamily="34" charset="0"/>
              <a:cs typeface="Arial" panose="020B0604020202020204" pitchFamily="34" charset="0"/>
            </a:endParaRPr>
          </a:p>
        </p:txBody>
      </p:sp>
      <p:sp>
        <p:nvSpPr>
          <p:cNvPr id="76" name="Left Arrow 75"/>
          <p:cNvSpPr/>
          <p:nvPr/>
        </p:nvSpPr>
        <p:spPr bwMode="auto">
          <a:xfrm>
            <a:off x="4928659" y="2864331"/>
            <a:ext cx="21553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77" name="Left Arrow 76"/>
          <p:cNvSpPr/>
          <p:nvPr/>
        </p:nvSpPr>
        <p:spPr bwMode="auto">
          <a:xfrm>
            <a:off x="4928659" y="3079869"/>
            <a:ext cx="21553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78" name="Left Arrow 77"/>
          <p:cNvSpPr/>
          <p:nvPr/>
        </p:nvSpPr>
        <p:spPr bwMode="auto">
          <a:xfrm>
            <a:off x="4928659" y="3295407"/>
            <a:ext cx="21553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79" name="TextBox 78"/>
          <p:cNvSpPr txBox="1"/>
          <p:nvPr/>
        </p:nvSpPr>
        <p:spPr>
          <a:xfrm>
            <a:off x="3204356" y="3230354"/>
            <a:ext cx="502922" cy="802873"/>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D</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I</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M</a:t>
            </a:r>
          </a:p>
        </p:txBody>
      </p:sp>
      <p:sp>
        <p:nvSpPr>
          <p:cNvPr id="80" name="Up-Down Arrow 79"/>
          <p:cNvSpPr/>
          <p:nvPr/>
        </p:nvSpPr>
        <p:spPr bwMode="auto">
          <a:xfrm>
            <a:off x="5063730" y="2720639"/>
            <a:ext cx="224159" cy="1365073"/>
          </a:xfrm>
          <a:prstGeom prst="upDownArrow">
            <a:avLst/>
          </a:prstGeom>
          <a:solidFill>
            <a:srgbClr val="00CC99"/>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81" name="Rectangle 80"/>
          <p:cNvSpPr/>
          <p:nvPr/>
        </p:nvSpPr>
        <p:spPr bwMode="auto">
          <a:xfrm>
            <a:off x="5790811" y="3008023"/>
            <a:ext cx="790305" cy="57476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82" name="Oval 81"/>
          <p:cNvSpPr/>
          <p:nvPr/>
        </p:nvSpPr>
        <p:spPr bwMode="auto">
          <a:xfrm>
            <a:off x="5790811" y="3019530"/>
            <a:ext cx="718459" cy="132185"/>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US"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Infrastr</a:t>
            </a:r>
            <a:endParaRPr kumimoji="1" 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83" name="Oval 82"/>
          <p:cNvSpPr/>
          <p:nvPr/>
        </p:nvSpPr>
        <p:spPr bwMode="auto">
          <a:xfrm>
            <a:off x="5790811" y="3223561"/>
            <a:ext cx="743499" cy="143692"/>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US" sz="900" dirty="0">
                <a:latin typeface="Arial" panose="020B0604020202020204" pitchFamily="34" charset="0"/>
                <a:cs typeface="Arial" panose="020B0604020202020204" pitchFamily="34" charset="0"/>
              </a:rPr>
              <a:t>Dataflow</a:t>
            </a:r>
            <a:endParaRPr kumimoji="1" 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84" name="Oval 83"/>
          <p:cNvSpPr/>
          <p:nvPr/>
        </p:nvSpPr>
        <p:spPr bwMode="auto">
          <a:xfrm>
            <a:off x="5790811" y="3439099"/>
            <a:ext cx="718459" cy="143692"/>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US"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DQHisto</a:t>
            </a:r>
            <a:endParaRPr kumimoji="1" 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85" name="Left Arrow 84"/>
          <p:cNvSpPr/>
          <p:nvPr/>
        </p:nvSpPr>
        <p:spPr bwMode="auto">
          <a:xfrm>
            <a:off x="5216043" y="3008023"/>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86" name="Left Arrow 85"/>
          <p:cNvSpPr/>
          <p:nvPr/>
        </p:nvSpPr>
        <p:spPr bwMode="auto">
          <a:xfrm>
            <a:off x="5216043" y="3223561"/>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87" name="Left Arrow 86"/>
          <p:cNvSpPr/>
          <p:nvPr/>
        </p:nvSpPr>
        <p:spPr bwMode="auto">
          <a:xfrm>
            <a:off x="5216043" y="3439099"/>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88" name="Left Arrow 87"/>
          <p:cNvSpPr/>
          <p:nvPr/>
        </p:nvSpPr>
        <p:spPr bwMode="auto">
          <a:xfrm>
            <a:off x="6581116" y="3008023"/>
            <a:ext cx="21553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89" name="Left Arrow 88"/>
          <p:cNvSpPr/>
          <p:nvPr/>
        </p:nvSpPr>
        <p:spPr bwMode="auto">
          <a:xfrm>
            <a:off x="6581116" y="3223561"/>
            <a:ext cx="21553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90" name="Left Arrow 89"/>
          <p:cNvSpPr/>
          <p:nvPr/>
        </p:nvSpPr>
        <p:spPr bwMode="auto">
          <a:xfrm>
            <a:off x="6581116" y="3439099"/>
            <a:ext cx="21553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91" name="Up-Down Arrow 90"/>
          <p:cNvSpPr/>
          <p:nvPr/>
        </p:nvSpPr>
        <p:spPr bwMode="auto">
          <a:xfrm>
            <a:off x="6724809" y="2864331"/>
            <a:ext cx="215538" cy="1005844"/>
          </a:xfrm>
          <a:prstGeom prst="upDownArrow">
            <a:avLst/>
          </a:prstGeom>
          <a:solidFill>
            <a:srgbClr val="00CC99"/>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92" name="Rectangle 91"/>
          <p:cNvSpPr/>
          <p:nvPr/>
        </p:nvSpPr>
        <p:spPr bwMode="auto">
          <a:xfrm>
            <a:off x="7443268" y="3125502"/>
            <a:ext cx="790305" cy="57476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93" name="Oval 92"/>
          <p:cNvSpPr/>
          <p:nvPr/>
        </p:nvSpPr>
        <p:spPr bwMode="auto">
          <a:xfrm>
            <a:off x="7443268" y="3137009"/>
            <a:ext cx="718459" cy="132185"/>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US"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Infrastr</a:t>
            </a:r>
            <a:endParaRPr kumimoji="1" 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94" name="Oval 93"/>
          <p:cNvSpPr/>
          <p:nvPr/>
        </p:nvSpPr>
        <p:spPr bwMode="auto">
          <a:xfrm>
            <a:off x="7443268" y="3341041"/>
            <a:ext cx="743499" cy="143692"/>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US" sz="900" dirty="0">
                <a:latin typeface="Arial" panose="020B0604020202020204" pitchFamily="34" charset="0"/>
                <a:cs typeface="Arial" panose="020B0604020202020204" pitchFamily="34" charset="0"/>
              </a:rPr>
              <a:t>Dataflow</a:t>
            </a:r>
            <a:endParaRPr kumimoji="1" 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95" name="Oval 94"/>
          <p:cNvSpPr/>
          <p:nvPr/>
        </p:nvSpPr>
        <p:spPr bwMode="auto">
          <a:xfrm>
            <a:off x="7443268" y="3556578"/>
            <a:ext cx="718459" cy="143692"/>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US"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DQHisto</a:t>
            </a:r>
            <a:endParaRPr kumimoji="1" 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96" name="Left Arrow 95"/>
          <p:cNvSpPr/>
          <p:nvPr/>
        </p:nvSpPr>
        <p:spPr bwMode="auto">
          <a:xfrm>
            <a:off x="6868500" y="3125502"/>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97" name="Left Arrow 96"/>
          <p:cNvSpPr/>
          <p:nvPr/>
        </p:nvSpPr>
        <p:spPr bwMode="auto">
          <a:xfrm>
            <a:off x="6868500" y="3341041"/>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98" name="Left Arrow 97"/>
          <p:cNvSpPr/>
          <p:nvPr/>
        </p:nvSpPr>
        <p:spPr bwMode="auto">
          <a:xfrm>
            <a:off x="6868500" y="3556578"/>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99" name="Rectangle 98"/>
          <p:cNvSpPr/>
          <p:nvPr/>
        </p:nvSpPr>
        <p:spPr>
          <a:xfrm>
            <a:off x="7033594" y="2890181"/>
            <a:ext cx="1580611" cy="284351"/>
          </a:xfrm>
          <a:prstGeom prst="rect">
            <a:avLst/>
          </a:prstGeom>
        </p:spPr>
        <p:txBody>
          <a:bodyPr wrap="square">
            <a:spAutoFit/>
          </a:bodyPr>
          <a:lstStyle/>
          <a:p>
            <a:r>
              <a:rPr lang="en-US" sz="1100" dirty="0">
                <a:latin typeface="Arial" panose="020B0604020202020204" pitchFamily="34" charset="0"/>
                <a:cs typeface="Arial" panose="020B0604020202020204" pitchFamily="34" charset="0"/>
              </a:rPr>
              <a:t>HLT Nodes</a:t>
            </a:r>
          </a:p>
        </p:txBody>
      </p:sp>
      <p:sp>
        <p:nvSpPr>
          <p:cNvPr id="100" name="TextBox 99"/>
          <p:cNvSpPr txBox="1"/>
          <p:nvPr/>
        </p:nvSpPr>
        <p:spPr>
          <a:xfrm>
            <a:off x="5010573" y="3008023"/>
            <a:ext cx="322682" cy="627245"/>
          </a:xfrm>
          <a:prstGeom prst="rect">
            <a:avLst/>
          </a:prstGeom>
          <a:noFill/>
        </p:spPr>
        <p:txBody>
          <a:bodyPr wrap="none" rtlCol="0">
            <a:spAutoFit/>
          </a:bodyPr>
          <a:lstStyle/>
          <a:p>
            <a:r>
              <a:rPr lang="en-US" sz="1050" dirty="0">
                <a:latin typeface="Arial" panose="020B0604020202020204" pitchFamily="34" charset="0"/>
                <a:cs typeface="Arial" panose="020B0604020202020204" pitchFamily="34" charset="0"/>
              </a:rPr>
              <a:t>D</a:t>
            </a:r>
            <a:br>
              <a:rPr lang="en-US" sz="1050" dirty="0">
                <a:latin typeface="Arial" panose="020B0604020202020204" pitchFamily="34" charset="0"/>
                <a:cs typeface="Arial" panose="020B0604020202020204" pitchFamily="34" charset="0"/>
              </a:rPr>
            </a:br>
            <a:r>
              <a:rPr lang="en-US" sz="1050" dirty="0">
                <a:latin typeface="Arial" panose="020B0604020202020204" pitchFamily="34" charset="0"/>
                <a:cs typeface="Arial" panose="020B0604020202020204" pitchFamily="34" charset="0"/>
              </a:rPr>
              <a:t>I</a:t>
            </a:r>
            <a:br>
              <a:rPr lang="en-US" sz="1050" dirty="0">
                <a:latin typeface="Arial" panose="020B0604020202020204" pitchFamily="34" charset="0"/>
                <a:cs typeface="Arial" panose="020B0604020202020204" pitchFamily="34" charset="0"/>
              </a:rPr>
            </a:br>
            <a:r>
              <a:rPr lang="en-US" sz="1050" dirty="0">
                <a:latin typeface="Arial" panose="020B0604020202020204" pitchFamily="34" charset="0"/>
                <a:cs typeface="Arial" panose="020B0604020202020204" pitchFamily="34" charset="0"/>
              </a:rPr>
              <a:t>M</a:t>
            </a:r>
          </a:p>
        </p:txBody>
      </p:sp>
      <p:sp>
        <p:nvSpPr>
          <p:cNvPr id="101" name="TextBox 100"/>
          <p:cNvSpPr txBox="1"/>
          <p:nvPr/>
        </p:nvSpPr>
        <p:spPr>
          <a:xfrm>
            <a:off x="6652963" y="3079869"/>
            <a:ext cx="359230" cy="627245"/>
          </a:xfrm>
          <a:prstGeom prst="rect">
            <a:avLst/>
          </a:prstGeom>
          <a:noFill/>
        </p:spPr>
        <p:txBody>
          <a:bodyPr wrap="square" rtlCol="0">
            <a:spAutoFit/>
          </a:bodyPr>
          <a:lstStyle/>
          <a:p>
            <a:r>
              <a:rPr lang="en-US" sz="1050" dirty="0">
                <a:latin typeface="Arial" panose="020B0604020202020204" pitchFamily="34" charset="0"/>
                <a:cs typeface="Arial" panose="020B0604020202020204" pitchFamily="34" charset="0"/>
              </a:rPr>
              <a:t>D</a:t>
            </a:r>
            <a:br>
              <a:rPr lang="en-US" sz="1050" dirty="0">
                <a:latin typeface="Arial" panose="020B0604020202020204" pitchFamily="34" charset="0"/>
                <a:cs typeface="Arial" panose="020B0604020202020204" pitchFamily="34" charset="0"/>
              </a:rPr>
            </a:br>
            <a:r>
              <a:rPr lang="en-US" sz="1050" dirty="0">
                <a:latin typeface="Arial" panose="020B0604020202020204" pitchFamily="34" charset="0"/>
                <a:cs typeface="Arial" panose="020B0604020202020204" pitchFamily="34" charset="0"/>
              </a:rPr>
              <a:t>I</a:t>
            </a:r>
            <a:br>
              <a:rPr lang="en-US" sz="1050" dirty="0">
                <a:latin typeface="Arial" panose="020B0604020202020204" pitchFamily="34" charset="0"/>
                <a:cs typeface="Arial" panose="020B0604020202020204" pitchFamily="34" charset="0"/>
              </a:rPr>
            </a:br>
            <a:r>
              <a:rPr lang="en-US" sz="1050" dirty="0">
                <a:latin typeface="Arial" panose="020B0604020202020204" pitchFamily="34" charset="0"/>
                <a:cs typeface="Arial" panose="020B0604020202020204" pitchFamily="34" charset="0"/>
              </a:rPr>
              <a:t>M</a:t>
            </a:r>
          </a:p>
        </p:txBody>
      </p:sp>
      <p:sp>
        <p:nvSpPr>
          <p:cNvPr id="102" name="Rectangle 101"/>
          <p:cNvSpPr/>
          <p:nvPr/>
        </p:nvSpPr>
        <p:spPr>
          <a:xfrm>
            <a:off x="5606885" y="2771675"/>
            <a:ext cx="1149536" cy="284351"/>
          </a:xfrm>
          <a:prstGeom prst="rect">
            <a:avLst/>
          </a:prstGeom>
        </p:spPr>
        <p:txBody>
          <a:bodyPr wrap="square">
            <a:spAutoFit/>
          </a:bodyPr>
          <a:lstStyle/>
          <a:p>
            <a:r>
              <a:rPr lang="en-US" sz="1100" dirty="0">
                <a:latin typeface="Arial" panose="020B0604020202020204" pitchFamily="34" charset="0"/>
                <a:cs typeface="Arial" panose="020B0604020202020204" pitchFamily="34" charset="0"/>
              </a:rPr>
              <a:t>HLT SF Ctrl</a:t>
            </a:r>
          </a:p>
        </p:txBody>
      </p:sp>
      <p:sp>
        <p:nvSpPr>
          <p:cNvPr id="103" name="Can 102"/>
          <p:cNvSpPr/>
          <p:nvPr/>
        </p:nvSpPr>
        <p:spPr bwMode="auto">
          <a:xfrm>
            <a:off x="1960460" y="5272440"/>
            <a:ext cx="741797" cy="502922"/>
          </a:xfrm>
          <a:prstGeom prst="can">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04" name="Rectangle 103"/>
          <p:cNvSpPr/>
          <p:nvPr/>
        </p:nvSpPr>
        <p:spPr>
          <a:xfrm>
            <a:off x="1922055" y="5344286"/>
            <a:ext cx="831449" cy="468342"/>
          </a:xfrm>
          <a:prstGeom prst="rect">
            <a:avLst/>
          </a:prstGeom>
        </p:spPr>
        <p:txBody>
          <a:bodyPr wrap="none">
            <a:spAutoFit/>
          </a:bodyPr>
          <a:lstStyle/>
          <a:p>
            <a:r>
              <a:rPr lang="en-US" sz="1100" dirty="0" err="1">
                <a:latin typeface="Arial" panose="020B0604020202020204" pitchFamily="34" charset="0"/>
                <a:cs typeface="Arial" panose="020B0604020202020204" pitchFamily="34" charset="0"/>
              </a:rPr>
              <a:t>Histo</a:t>
            </a:r>
            <a:r>
              <a:rPr lang="en-US" sz="1100" dirty="0">
                <a:latin typeface="Arial" panose="020B0604020202020204" pitchFamily="34" charset="0"/>
                <a:cs typeface="Arial" panose="020B0604020202020204" pitchFamily="34" charset="0"/>
              </a:rPr>
              <a:t/>
            </a:r>
            <a:br>
              <a:rPr lang="en-US" sz="1100" dirty="0">
                <a:latin typeface="Arial" panose="020B0604020202020204" pitchFamily="34" charset="0"/>
                <a:cs typeface="Arial" panose="020B0604020202020204" pitchFamily="34" charset="0"/>
              </a:rPr>
            </a:br>
            <a:r>
              <a:rPr lang="en-US" sz="1100" dirty="0" err="1">
                <a:latin typeface="Arial" panose="020B0604020202020204" pitchFamily="34" charset="0"/>
                <a:cs typeface="Arial" panose="020B0604020202020204" pitchFamily="34" charset="0"/>
              </a:rPr>
              <a:t>Savesets</a:t>
            </a:r>
            <a:endParaRPr lang="en-US" sz="1100" dirty="0">
              <a:latin typeface="Arial" panose="020B0604020202020204" pitchFamily="34" charset="0"/>
              <a:cs typeface="Arial" panose="020B0604020202020204" pitchFamily="34" charset="0"/>
            </a:endParaRPr>
          </a:p>
        </p:txBody>
      </p:sp>
      <p:sp>
        <p:nvSpPr>
          <p:cNvPr id="108" name="Left Arrow 107"/>
          <p:cNvSpPr/>
          <p:nvPr/>
        </p:nvSpPr>
        <p:spPr bwMode="auto">
          <a:xfrm flipH="1">
            <a:off x="2773281" y="6143752"/>
            <a:ext cx="574768"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09" name="Rectangle 108"/>
          <p:cNvSpPr/>
          <p:nvPr/>
        </p:nvSpPr>
        <p:spPr bwMode="auto">
          <a:xfrm>
            <a:off x="7443268" y="4379889"/>
            <a:ext cx="790305" cy="57476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10" name="Left Arrow 109"/>
          <p:cNvSpPr/>
          <p:nvPr/>
        </p:nvSpPr>
        <p:spPr bwMode="auto">
          <a:xfrm>
            <a:off x="3563586" y="4379889"/>
            <a:ext cx="3879683"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11" name="Left Arrow 110"/>
          <p:cNvSpPr/>
          <p:nvPr/>
        </p:nvSpPr>
        <p:spPr bwMode="auto">
          <a:xfrm>
            <a:off x="3563586" y="4595427"/>
            <a:ext cx="3879683" cy="143692"/>
          </a:xfrm>
          <a:prstGeom prst="leftArrow">
            <a:avLst/>
          </a:prstGeom>
          <a:solidFill>
            <a:srgbClr val="00CC9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12" name="Oval 111"/>
          <p:cNvSpPr/>
          <p:nvPr/>
        </p:nvSpPr>
        <p:spPr bwMode="auto">
          <a:xfrm>
            <a:off x="7443268" y="4379889"/>
            <a:ext cx="718459" cy="132185"/>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US"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Infrastr</a:t>
            </a:r>
            <a:endParaRPr kumimoji="1" 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13" name="Oval 112"/>
          <p:cNvSpPr/>
          <p:nvPr/>
        </p:nvSpPr>
        <p:spPr bwMode="auto">
          <a:xfrm>
            <a:off x="7443268" y="4595427"/>
            <a:ext cx="743499" cy="143692"/>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US" sz="900" dirty="0">
                <a:latin typeface="Arial" panose="020B0604020202020204" pitchFamily="34" charset="0"/>
                <a:cs typeface="Arial" panose="020B0604020202020204" pitchFamily="34" charset="0"/>
              </a:rPr>
              <a:t>Dataflow</a:t>
            </a:r>
            <a:endParaRPr kumimoji="1" 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14" name="Rectangle 113"/>
          <p:cNvSpPr/>
          <p:nvPr/>
        </p:nvSpPr>
        <p:spPr>
          <a:xfrm>
            <a:off x="7227730" y="4164351"/>
            <a:ext cx="933997" cy="284351"/>
          </a:xfrm>
          <a:prstGeom prst="rect">
            <a:avLst/>
          </a:prstGeom>
        </p:spPr>
        <p:txBody>
          <a:bodyPr wrap="square">
            <a:spAutoFit/>
          </a:bodyPr>
          <a:lstStyle/>
          <a:p>
            <a:r>
              <a:rPr lang="en-US" sz="1100" dirty="0">
                <a:latin typeface="Arial" panose="020B0604020202020204" pitchFamily="34" charset="0"/>
                <a:cs typeface="Arial" panose="020B0604020202020204" pitchFamily="34" charset="0"/>
              </a:rPr>
              <a:t>Storage</a:t>
            </a:r>
          </a:p>
        </p:txBody>
      </p:sp>
      <p:sp>
        <p:nvSpPr>
          <p:cNvPr id="115" name="Can 114"/>
          <p:cNvSpPr/>
          <p:nvPr/>
        </p:nvSpPr>
        <p:spPr bwMode="auto">
          <a:xfrm>
            <a:off x="7443268" y="6032346"/>
            <a:ext cx="790305" cy="502922"/>
          </a:xfrm>
          <a:prstGeom prst="can">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116" name="Rectangle 115"/>
          <p:cNvSpPr/>
          <p:nvPr/>
        </p:nvSpPr>
        <p:spPr>
          <a:xfrm>
            <a:off x="7542280" y="6104192"/>
            <a:ext cx="592747" cy="468342"/>
          </a:xfrm>
          <a:prstGeom prst="rect">
            <a:avLst/>
          </a:prstGeom>
        </p:spPr>
        <p:txBody>
          <a:bodyPr wrap="none">
            <a:spAutoFit/>
          </a:bodyPr>
          <a:lstStyle/>
          <a:p>
            <a:r>
              <a:rPr lang="en-US" sz="1100" dirty="0">
                <a:latin typeface="Arial" panose="020B0604020202020204" pitchFamily="34" charset="0"/>
                <a:cs typeface="Arial" panose="020B0604020202020204" pitchFamily="34" charset="0"/>
              </a:rPr>
              <a:t>Event</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Data</a:t>
            </a:r>
          </a:p>
        </p:txBody>
      </p:sp>
      <p:sp>
        <p:nvSpPr>
          <p:cNvPr id="117" name="Rectangle 116"/>
          <p:cNvSpPr/>
          <p:nvPr/>
        </p:nvSpPr>
        <p:spPr>
          <a:xfrm>
            <a:off x="3507620" y="4216706"/>
            <a:ext cx="1232189" cy="267624"/>
          </a:xfrm>
          <a:prstGeom prst="rect">
            <a:avLst/>
          </a:prstGeom>
        </p:spPr>
        <p:txBody>
          <a:bodyPr wrap="none">
            <a:spAutoFit/>
          </a:bodyPr>
          <a:lstStyle/>
          <a:p>
            <a:r>
              <a:rPr lang="en-US" sz="1000" dirty="0">
                <a:latin typeface="Arial" panose="020B0604020202020204" pitchFamily="34" charset="0"/>
                <a:cs typeface="Arial" panose="020B0604020202020204" pitchFamily="34" charset="0"/>
              </a:rPr>
              <a:t>Status, Counters</a:t>
            </a:r>
          </a:p>
        </p:txBody>
      </p:sp>
      <p:sp>
        <p:nvSpPr>
          <p:cNvPr id="118" name="Rectangle 117"/>
          <p:cNvSpPr/>
          <p:nvPr/>
        </p:nvSpPr>
        <p:spPr>
          <a:xfrm>
            <a:off x="3508828" y="4432244"/>
            <a:ext cx="1202568" cy="267624"/>
          </a:xfrm>
          <a:prstGeom prst="rect">
            <a:avLst/>
          </a:prstGeom>
        </p:spPr>
        <p:txBody>
          <a:bodyPr wrap="none">
            <a:spAutoFit/>
          </a:bodyPr>
          <a:lstStyle/>
          <a:p>
            <a:r>
              <a:rPr lang="en-US" sz="1000" dirty="0">
                <a:latin typeface="Arial" panose="020B0604020202020204" pitchFamily="34" charset="0"/>
                <a:cs typeface="Arial" panose="020B0604020202020204" pitchFamily="34" charset="0"/>
              </a:rPr>
              <a:t>Counters, Rates</a:t>
            </a:r>
          </a:p>
        </p:txBody>
      </p:sp>
      <p:sp>
        <p:nvSpPr>
          <p:cNvPr id="119" name="Rectangle 118"/>
          <p:cNvSpPr/>
          <p:nvPr/>
        </p:nvSpPr>
        <p:spPr>
          <a:xfrm>
            <a:off x="7946188" y="1316725"/>
            <a:ext cx="1003982" cy="284351"/>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Event Data</a:t>
            </a:r>
          </a:p>
        </p:txBody>
      </p:sp>
      <p:cxnSp>
        <p:nvCxnSpPr>
          <p:cNvPr id="120" name="Straight Arrow Connector 119"/>
          <p:cNvCxnSpPr/>
          <p:nvPr/>
        </p:nvCxnSpPr>
        <p:spPr bwMode="auto">
          <a:xfrm>
            <a:off x="7874343" y="1316725"/>
            <a:ext cx="0" cy="404864"/>
          </a:xfrm>
          <a:prstGeom prst="straightConnector1">
            <a:avLst/>
          </a:prstGeom>
          <a:noFill/>
          <a:ln w="111125" cap="flat" cmpd="sng" algn="ctr">
            <a:solidFill>
              <a:schemeClr val="tx1"/>
            </a:solidFill>
            <a:prstDash val="solid"/>
            <a:round/>
            <a:headEnd type="none" w="med" len="med"/>
            <a:tailEnd type="triangle"/>
          </a:ln>
          <a:effectLst/>
        </p:spPr>
      </p:cxnSp>
      <p:cxnSp>
        <p:nvCxnSpPr>
          <p:cNvPr id="121" name="Straight Arrow Connector 120"/>
          <p:cNvCxnSpPr/>
          <p:nvPr/>
        </p:nvCxnSpPr>
        <p:spPr bwMode="auto">
          <a:xfrm>
            <a:off x="7874343" y="2296356"/>
            <a:ext cx="0" cy="718459"/>
          </a:xfrm>
          <a:prstGeom prst="straightConnector1">
            <a:avLst/>
          </a:prstGeom>
          <a:noFill/>
          <a:ln w="111125" cap="flat" cmpd="sng" algn="ctr">
            <a:solidFill>
              <a:schemeClr val="tx1"/>
            </a:solidFill>
            <a:prstDash val="solid"/>
            <a:round/>
            <a:headEnd type="none" w="med" len="med"/>
            <a:tailEnd type="triangle"/>
          </a:ln>
          <a:effectLst/>
        </p:spPr>
      </p:cxnSp>
      <p:cxnSp>
        <p:nvCxnSpPr>
          <p:cNvPr id="122" name="Straight Arrow Connector 121"/>
          <p:cNvCxnSpPr/>
          <p:nvPr/>
        </p:nvCxnSpPr>
        <p:spPr bwMode="auto">
          <a:xfrm>
            <a:off x="7874343" y="3772116"/>
            <a:ext cx="0" cy="464081"/>
          </a:xfrm>
          <a:prstGeom prst="straightConnector1">
            <a:avLst/>
          </a:prstGeom>
          <a:noFill/>
          <a:ln w="82550" cap="flat" cmpd="sng" algn="ctr">
            <a:solidFill>
              <a:schemeClr val="tx1"/>
            </a:solidFill>
            <a:prstDash val="solid"/>
            <a:round/>
            <a:headEnd type="none" w="med" len="med"/>
            <a:tailEnd type="triangle"/>
          </a:ln>
          <a:effectLst/>
        </p:spPr>
      </p:cxnSp>
      <p:cxnSp>
        <p:nvCxnSpPr>
          <p:cNvPr id="123" name="Straight Arrow Connector 122"/>
          <p:cNvCxnSpPr/>
          <p:nvPr/>
        </p:nvCxnSpPr>
        <p:spPr bwMode="auto">
          <a:xfrm>
            <a:off x="7874343" y="4954656"/>
            <a:ext cx="0" cy="1149536"/>
          </a:xfrm>
          <a:prstGeom prst="straightConnector1">
            <a:avLst/>
          </a:prstGeom>
          <a:noFill/>
          <a:ln w="85725" cap="flat" cmpd="sng" algn="ctr">
            <a:solidFill>
              <a:schemeClr val="tx1"/>
            </a:solidFill>
            <a:prstDash val="solid"/>
            <a:round/>
            <a:headEnd type="none" w="med" len="med"/>
            <a:tailEnd type="triangle"/>
          </a:ln>
          <a:effectLst/>
        </p:spPr>
      </p:cxnSp>
      <p:cxnSp>
        <p:nvCxnSpPr>
          <p:cNvPr id="124" name="Straight Arrow Connector 123"/>
          <p:cNvCxnSpPr/>
          <p:nvPr/>
        </p:nvCxnSpPr>
        <p:spPr bwMode="auto">
          <a:xfrm flipH="1">
            <a:off x="4928659" y="5026503"/>
            <a:ext cx="2945686" cy="0"/>
          </a:xfrm>
          <a:prstGeom prst="straightConnector1">
            <a:avLst/>
          </a:prstGeom>
          <a:noFill/>
          <a:ln w="38100" cap="flat" cmpd="sng" algn="ctr">
            <a:solidFill>
              <a:schemeClr val="tx1"/>
            </a:solidFill>
            <a:prstDash val="solid"/>
            <a:round/>
            <a:headEnd type="none" w="med" len="med"/>
            <a:tailEnd type="triangle"/>
          </a:ln>
          <a:effectLst/>
        </p:spPr>
      </p:cxnSp>
      <p:cxnSp>
        <p:nvCxnSpPr>
          <p:cNvPr id="125" name="Straight Arrow Connector 124"/>
          <p:cNvCxnSpPr/>
          <p:nvPr/>
        </p:nvCxnSpPr>
        <p:spPr bwMode="auto">
          <a:xfrm flipH="1">
            <a:off x="4928659" y="5816808"/>
            <a:ext cx="2945686" cy="0"/>
          </a:xfrm>
          <a:prstGeom prst="straightConnector1">
            <a:avLst/>
          </a:prstGeom>
          <a:noFill/>
          <a:ln w="28575" cap="flat" cmpd="sng" algn="ctr">
            <a:solidFill>
              <a:schemeClr val="tx1"/>
            </a:solidFill>
            <a:prstDash val="solid"/>
            <a:round/>
            <a:headEnd type="none" w="med" len="med"/>
            <a:tailEnd type="triangle"/>
          </a:ln>
          <a:effectLst/>
        </p:spPr>
      </p:cxnSp>
      <p:sp>
        <p:nvSpPr>
          <p:cNvPr id="126" name="Rectangle 125"/>
          <p:cNvSpPr/>
          <p:nvPr/>
        </p:nvSpPr>
        <p:spPr>
          <a:xfrm>
            <a:off x="2759282" y="5355939"/>
            <a:ext cx="587520" cy="267624"/>
          </a:xfrm>
          <a:prstGeom prst="rect">
            <a:avLst/>
          </a:prstGeom>
        </p:spPr>
        <p:txBody>
          <a:bodyPr wrap="none">
            <a:spAutoFit/>
          </a:bodyPr>
          <a:lstStyle/>
          <a:p>
            <a:r>
              <a:rPr lang="en-US" sz="1000" dirty="0" err="1">
                <a:latin typeface="Arial" panose="020B0604020202020204" pitchFamily="34" charset="0"/>
                <a:cs typeface="Arial" panose="020B0604020202020204" pitchFamily="34" charset="0"/>
              </a:rPr>
              <a:t>Histos</a:t>
            </a:r>
            <a:endParaRPr lang="en-US" sz="1000" dirty="0">
              <a:latin typeface="Arial" panose="020B0604020202020204" pitchFamily="34" charset="0"/>
              <a:cs typeface="Arial" panose="020B0604020202020204" pitchFamily="34" charset="0"/>
            </a:endParaRPr>
          </a:p>
        </p:txBody>
      </p:sp>
      <p:sp>
        <p:nvSpPr>
          <p:cNvPr id="127" name="Rectangle 126"/>
          <p:cNvSpPr/>
          <p:nvPr/>
        </p:nvSpPr>
        <p:spPr>
          <a:xfrm>
            <a:off x="2749364" y="5836080"/>
            <a:ext cx="634563" cy="434890"/>
          </a:xfrm>
          <a:prstGeom prst="rect">
            <a:avLst/>
          </a:prstGeom>
        </p:spPr>
        <p:txBody>
          <a:bodyPr wrap="none">
            <a:spAutoFit/>
          </a:bodyPr>
          <a:lstStyle/>
          <a:p>
            <a:r>
              <a:rPr lang="en-US" sz="1000" dirty="0" err="1">
                <a:latin typeface="Arial" panose="020B0604020202020204" pitchFamily="34" charset="0"/>
                <a:cs typeface="Arial" panose="020B0604020202020204" pitchFamily="34" charset="0"/>
              </a:rPr>
              <a:t>Histos</a:t>
            </a:r>
            <a:r>
              <a:rPr lang="en-US" sz="1000" dirty="0">
                <a:latin typeface="Arial" panose="020B0604020202020204" pitchFamily="34" charset="0"/>
                <a:cs typeface="Arial" panose="020B0604020202020204" pitchFamily="34" charset="0"/>
              </a:rPr>
              <a:t/>
            </a:r>
            <a:br>
              <a:rPr lang="en-US" sz="1000" dirty="0">
                <a:latin typeface="Arial" panose="020B0604020202020204" pitchFamily="34" charset="0"/>
                <a:cs typeface="Arial" panose="020B0604020202020204" pitchFamily="34" charset="0"/>
              </a:rPr>
            </a:br>
            <a:r>
              <a:rPr lang="en-US" sz="1000" dirty="0">
                <a:latin typeface="Arial" panose="020B0604020202020204" pitchFamily="34" charset="0"/>
                <a:cs typeface="Arial" panose="020B0604020202020204" pitchFamily="34" charset="0"/>
              </a:rPr>
              <a:t>Alarms</a:t>
            </a:r>
          </a:p>
        </p:txBody>
      </p:sp>
      <p:sp>
        <p:nvSpPr>
          <p:cNvPr id="129" name="Rectangle 128"/>
          <p:cNvSpPr/>
          <p:nvPr/>
        </p:nvSpPr>
        <p:spPr>
          <a:xfrm>
            <a:off x="1820874" y="1577896"/>
            <a:ext cx="852357" cy="451616"/>
          </a:xfrm>
          <a:prstGeom prst="rect">
            <a:avLst/>
          </a:prstGeom>
        </p:spPr>
        <p:txBody>
          <a:bodyPr wrap="none">
            <a:spAutoFit/>
          </a:bodyPr>
          <a:lstStyle/>
          <a:p>
            <a:r>
              <a:rPr lang="en-US" sz="1050" dirty="0">
                <a:latin typeface="Arial" panose="020B0604020202020204" pitchFamily="34" charset="0"/>
                <a:cs typeface="Arial" panose="020B0604020202020204" pitchFamily="34" charset="0"/>
              </a:rPr>
              <a:t>Automatic</a:t>
            </a:r>
            <a:br>
              <a:rPr lang="en-US" sz="1050" dirty="0">
                <a:latin typeface="Arial" panose="020B0604020202020204" pitchFamily="34" charset="0"/>
                <a:cs typeface="Arial" panose="020B0604020202020204" pitchFamily="34" charset="0"/>
              </a:rPr>
            </a:br>
            <a:r>
              <a:rPr lang="en-US" sz="1050" dirty="0">
                <a:latin typeface="Arial" panose="020B0604020202020204" pitchFamily="34" charset="0"/>
                <a:cs typeface="Arial" panose="020B0604020202020204" pitchFamily="34" charset="0"/>
              </a:rPr>
              <a:t>Actions</a:t>
            </a:r>
          </a:p>
        </p:txBody>
      </p:sp>
      <p:sp>
        <p:nvSpPr>
          <p:cNvPr id="130" name="Rectangle 129"/>
          <p:cNvSpPr/>
          <p:nvPr/>
        </p:nvSpPr>
        <p:spPr>
          <a:xfrm>
            <a:off x="4034863" y="3422022"/>
            <a:ext cx="1024849" cy="267624"/>
          </a:xfrm>
          <a:prstGeom prst="rect">
            <a:avLst/>
          </a:prstGeom>
        </p:spPr>
        <p:txBody>
          <a:bodyPr wrap="none">
            <a:spAutoFit/>
          </a:bodyPr>
          <a:lstStyle/>
          <a:p>
            <a:r>
              <a:rPr lang="en-US" sz="1000" dirty="0">
                <a:latin typeface="Arial" panose="020B0604020202020204" pitchFamily="34" charset="0"/>
                <a:cs typeface="Arial" panose="020B0604020202020204" pitchFamily="34" charset="0"/>
              </a:rPr>
              <a:t>(aggregation)</a:t>
            </a:r>
          </a:p>
        </p:txBody>
      </p:sp>
      <p:sp>
        <p:nvSpPr>
          <p:cNvPr id="131" name="Rectangle 130"/>
          <p:cNvSpPr/>
          <p:nvPr/>
        </p:nvSpPr>
        <p:spPr>
          <a:xfrm>
            <a:off x="5687320" y="3565714"/>
            <a:ext cx="1024849" cy="267624"/>
          </a:xfrm>
          <a:prstGeom prst="rect">
            <a:avLst/>
          </a:prstGeom>
        </p:spPr>
        <p:txBody>
          <a:bodyPr wrap="none">
            <a:spAutoFit/>
          </a:bodyPr>
          <a:lstStyle/>
          <a:p>
            <a:r>
              <a:rPr lang="en-US" sz="1000" dirty="0">
                <a:latin typeface="Arial" panose="020B0604020202020204" pitchFamily="34" charset="0"/>
                <a:cs typeface="Arial" panose="020B0604020202020204" pitchFamily="34" charset="0"/>
              </a:rPr>
              <a:t>(aggregation)</a:t>
            </a:r>
          </a:p>
        </p:txBody>
      </p:sp>
      <p:sp>
        <p:nvSpPr>
          <p:cNvPr id="133" name="Rectangle 132"/>
          <p:cNvSpPr/>
          <p:nvPr/>
        </p:nvSpPr>
        <p:spPr>
          <a:xfrm>
            <a:off x="2310709" y="3774645"/>
            <a:ext cx="763496" cy="769420"/>
          </a:xfrm>
          <a:prstGeom prst="rect">
            <a:avLst/>
          </a:prstGeom>
        </p:spPr>
        <p:txBody>
          <a:bodyPr wrap="none">
            <a:spAutoFit/>
          </a:bodyPr>
          <a:lstStyle/>
          <a:p>
            <a:r>
              <a:rPr lang="en-US" sz="1000" dirty="0">
                <a:latin typeface="Arial" panose="020B0604020202020204" pitchFamily="34" charset="0"/>
                <a:cs typeface="Arial" panose="020B0604020202020204" pitchFamily="34" charset="0"/>
              </a:rPr>
              <a:t>History</a:t>
            </a:r>
            <a:br>
              <a:rPr lang="en-US" sz="1000" dirty="0">
                <a:latin typeface="Arial" panose="020B0604020202020204" pitchFamily="34" charset="0"/>
                <a:cs typeface="Arial" panose="020B0604020202020204" pitchFamily="34" charset="0"/>
              </a:rPr>
            </a:br>
            <a:r>
              <a:rPr lang="en-US" sz="1000" dirty="0">
                <a:latin typeface="Arial" panose="020B0604020202020204" pitchFamily="34" charset="0"/>
                <a:cs typeface="Arial" panose="020B0604020202020204" pitchFamily="34" charset="0"/>
              </a:rPr>
              <a:t>Counters</a:t>
            </a:r>
            <a:br>
              <a:rPr lang="en-US" sz="1000" dirty="0">
                <a:latin typeface="Arial" panose="020B0604020202020204" pitchFamily="34" charset="0"/>
                <a:cs typeface="Arial" panose="020B0604020202020204" pitchFamily="34" charset="0"/>
              </a:rPr>
            </a:br>
            <a:r>
              <a:rPr lang="en-US" sz="1000" dirty="0">
                <a:latin typeface="Arial" panose="020B0604020202020204" pitchFamily="34" charset="0"/>
                <a:cs typeface="Arial" panose="020B0604020202020204" pitchFamily="34" charset="0"/>
              </a:rPr>
              <a:t>Rates</a:t>
            </a:r>
            <a:br>
              <a:rPr lang="en-US" sz="1000" dirty="0">
                <a:latin typeface="Arial" panose="020B0604020202020204" pitchFamily="34" charset="0"/>
                <a:cs typeface="Arial" panose="020B0604020202020204" pitchFamily="34" charset="0"/>
              </a:rPr>
            </a:br>
            <a:r>
              <a:rPr lang="en-US" sz="1000" dirty="0">
                <a:latin typeface="Arial" panose="020B0604020202020204" pitchFamily="34" charset="0"/>
                <a:cs typeface="Arial" panose="020B0604020202020204" pitchFamily="34" charset="0"/>
              </a:rPr>
              <a:t>Alarms</a:t>
            </a:r>
          </a:p>
        </p:txBody>
      </p:sp>
      <p:sp>
        <p:nvSpPr>
          <p:cNvPr id="135" name="Freeform 134"/>
          <p:cNvSpPr/>
          <p:nvPr/>
        </p:nvSpPr>
        <p:spPr bwMode="auto">
          <a:xfrm>
            <a:off x="4327084" y="2378564"/>
            <a:ext cx="529729" cy="138157"/>
          </a:xfrm>
          <a:custGeom>
            <a:avLst/>
            <a:gdLst>
              <a:gd name="connsiteX0" fmla="*/ 0 w 407773"/>
              <a:gd name="connsiteY0" fmla="*/ 74822 h 74822"/>
              <a:gd name="connsiteX1" fmla="*/ 160638 w 407773"/>
              <a:gd name="connsiteY1" fmla="*/ 62465 h 74822"/>
              <a:gd name="connsiteX2" fmla="*/ 234778 w 407773"/>
              <a:gd name="connsiteY2" fmla="*/ 37751 h 74822"/>
              <a:gd name="connsiteX3" fmla="*/ 271848 w 407773"/>
              <a:gd name="connsiteY3" fmla="*/ 25395 h 74822"/>
              <a:gd name="connsiteX4" fmla="*/ 308919 w 407773"/>
              <a:gd name="connsiteY4" fmla="*/ 13038 h 74822"/>
              <a:gd name="connsiteX5" fmla="*/ 370702 w 407773"/>
              <a:gd name="connsiteY5" fmla="*/ 681 h 74822"/>
              <a:gd name="connsiteX6" fmla="*/ 407773 w 407773"/>
              <a:gd name="connsiteY6" fmla="*/ 681 h 74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773" h="74822">
                <a:moveTo>
                  <a:pt x="0" y="74822"/>
                </a:moveTo>
                <a:cubicBezTo>
                  <a:pt x="53546" y="70703"/>
                  <a:pt x="107591" y="70841"/>
                  <a:pt x="160638" y="62465"/>
                </a:cubicBezTo>
                <a:cubicBezTo>
                  <a:pt x="186369" y="58402"/>
                  <a:pt x="210065" y="45989"/>
                  <a:pt x="234778" y="37751"/>
                </a:cubicBezTo>
                <a:lnTo>
                  <a:pt x="271848" y="25395"/>
                </a:lnTo>
                <a:cubicBezTo>
                  <a:pt x="284205" y="21276"/>
                  <a:pt x="296147" y="15593"/>
                  <a:pt x="308919" y="13038"/>
                </a:cubicBezTo>
                <a:cubicBezTo>
                  <a:pt x="329513" y="8919"/>
                  <a:pt x="349862" y="3286"/>
                  <a:pt x="370702" y="681"/>
                </a:cubicBezTo>
                <a:cubicBezTo>
                  <a:pt x="382964" y="-852"/>
                  <a:pt x="395416" y="681"/>
                  <a:pt x="407773" y="681"/>
                </a:cubicBezTo>
              </a:path>
            </a:pathLst>
          </a:cu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000" b="0" i="0" u="none" strike="noStrike" cap="none" normalizeH="0" baseline="0">
              <a:ln>
                <a:noFill/>
              </a:ln>
              <a:solidFill>
                <a:schemeClr val="tx1"/>
              </a:solidFill>
              <a:effectLst/>
              <a:latin typeface="Comic Sans MS" pitchFamily="66" charset="0"/>
            </a:endParaRPr>
          </a:p>
        </p:txBody>
      </p:sp>
      <p:sp>
        <p:nvSpPr>
          <p:cNvPr id="136" name="Freeform 135"/>
          <p:cNvSpPr/>
          <p:nvPr/>
        </p:nvSpPr>
        <p:spPr bwMode="auto">
          <a:xfrm>
            <a:off x="4305038" y="2408059"/>
            <a:ext cx="513950" cy="137626"/>
          </a:xfrm>
          <a:custGeom>
            <a:avLst/>
            <a:gdLst>
              <a:gd name="connsiteX0" fmla="*/ 0 w 420129"/>
              <a:gd name="connsiteY0" fmla="*/ 0 h 111469"/>
              <a:gd name="connsiteX1" fmla="*/ 111211 w 420129"/>
              <a:gd name="connsiteY1" fmla="*/ 24714 h 111469"/>
              <a:gd name="connsiteX2" fmla="*/ 185351 w 420129"/>
              <a:gd name="connsiteY2" fmla="*/ 49428 h 111469"/>
              <a:gd name="connsiteX3" fmla="*/ 259492 w 420129"/>
              <a:gd name="connsiteY3" fmla="*/ 61784 h 111469"/>
              <a:gd name="connsiteX4" fmla="*/ 296562 w 420129"/>
              <a:gd name="connsiteY4" fmla="*/ 74141 h 111469"/>
              <a:gd name="connsiteX5" fmla="*/ 358346 w 420129"/>
              <a:gd name="connsiteY5" fmla="*/ 86498 h 111469"/>
              <a:gd name="connsiteX6" fmla="*/ 420129 w 420129"/>
              <a:gd name="connsiteY6" fmla="*/ 111211 h 111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0129" h="111469">
                <a:moveTo>
                  <a:pt x="0" y="0"/>
                </a:moveTo>
                <a:cubicBezTo>
                  <a:pt x="35270" y="7054"/>
                  <a:pt x="76313" y="14245"/>
                  <a:pt x="111211" y="24714"/>
                </a:cubicBezTo>
                <a:cubicBezTo>
                  <a:pt x="136163" y="32200"/>
                  <a:pt x="159655" y="45146"/>
                  <a:pt x="185351" y="49428"/>
                </a:cubicBezTo>
                <a:lnTo>
                  <a:pt x="259492" y="61784"/>
                </a:lnTo>
                <a:cubicBezTo>
                  <a:pt x="271849" y="65903"/>
                  <a:pt x="283926" y="70982"/>
                  <a:pt x="296562" y="74141"/>
                </a:cubicBezTo>
                <a:cubicBezTo>
                  <a:pt x="316937" y="79235"/>
                  <a:pt x="338681" y="79124"/>
                  <a:pt x="358346" y="86498"/>
                </a:cubicBezTo>
                <a:cubicBezTo>
                  <a:pt x="436433" y="115780"/>
                  <a:pt x="361615" y="111211"/>
                  <a:pt x="420129" y="111211"/>
                </a:cubicBezTo>
              </a:path>
            </a:pathLst>
          </a:cu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000" b="0" i="0" u="none" strike="noStrike" cap="none" normalizeH="0" baseline="0">
              <a:ln>
                <a:noFill/>
              </a:ln>
              <a:solidFill>
                <a:schemeClr val="tx1"/>
              </a:solidFill>
              <a:effectLst/>
              <a:latin typeface="Comic Sans MS" pitchFamily="66" charset="0"/>
            </a:endParaRPr>
          </a:p>
        </p:txBody>
      </p:sp>
      <p:sp>
        <p:nvSpPr>
          <p:cNvPr id="137" name="Oval 136"/>
          <p:cNvSpPr/>
          <p:nvPr/>
        </p:nvSpPr>
        <p:spPr bwMode="auto">
          <a:xfrm>
            <a:off x="1922055" y="5948496"/>
            <a:ext cx="839728" cy="514499"/>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1440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US" sz="1050" dirty="0">
                <a:latin typeface="Arial" panose="020B0604020202020204" pitchFamily="34" charset="0"/>
                <a:cs typeface="Arial" panose="020B0604020202020204" pitchFamily="34" charset="0"/>
              </a:rPr>
              <a:t>Automatic</a:t>
            </a:r>
            <a:br>
              <a:rPr lang="en-US" sz="1050" dirty="0">
                <a:latin typeface="Arial" panose="020B0604020202020204" pitchFamily="34" charset="0"/>
                <a:cs typeface="Arial" panose="020B0604020202020204" pitchFamily="34" charset="0"/>
              </a:rPr>
            </a:br>
            <a:r>
              <a:rPr lang="en-US" sz="1050" dirty="0">
                <a:latin typeface="Arial" panose="020B0604020202020204" pitchFamily="34" charset="0"/>
                <a:cs typeface="Arial" panose="020B0604020202020204" pitchFamily="34" charset="0"/>
              </a:rPr>
              <a:t>Analyses</a:t>
            </a:r>
          </a:p>
        </p:txBody>
      </p:sp>
      <p:sp>
        <p:nvSpPr>
          <p:cNvPr id="31" name="Rectangle 30"/>
          <p:cNvSpPr/>
          <p:nvPr/>
        </p:nvSpPr>
        <p:spPr>
          <a:xfrm>
            <a:off x="1153955" y="4911279"/>
            <a:ext cx="354046" cy="284351"/>
          </a:xfrm>
          <a:prstGeom prst="rect">
            <a:avLst/>
          </a:prstGeom>
        </p:spPr>
        <p:txBody>
          <a:bodyPr wrap="none">
            <a:spAutoFit/>
          </a:bodyPr>
          <a:lstStyle/>
          <a:p>
            <a:r>
              <a:rPr lang="en-US" sz="1100" dirty="0">
                <a:latin typeface="Arial" panose="020B0604020202020204" pitchFamily="34" charset="0"/>
                <a:cs typeface="Arial" panose="020B0604020202020204" pitchFamily="34" charset="0"/>
              </a:rPr>
              <a:t>UI</a:t>
            </a:r>
          </a:p>
        </p:txBody>
      </p:sp>
      <p:sp>
        <p:nvSpPr>
          <p:cNvPr id="32" name="Rectangle 31"/>
          <p:cNvSpPr/>
          <p:nvPr/>
        </p:nvSpPr>
        <p:spPr bwMode="auto">
          <a:xfrm>
            <a:off x="901320" y="4628868"/>
            <a:ext cx="790305" cy="513196"/>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0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33" name="Rectangle 32"/>
          <p:cNvSpPr/>
          <p:nvPr/>
        </p:nvSpPr>
        <p:spPr>
          <a:xfrm>
            <a:off x="863501" y="4581150"/>
            <a:ext cx="904934" cy="600164"/>
          </a:xfrm>
          <a:prstGeom prst="rect">
            <a:avLst/>
          </a:prstGeom>
        </p:spPr>
        <p:txBody>
          <a:bodyPr wrap="square">
            <a:spAutoFit/>
          </a:bodyPr>
          <a:lstStyle/>
          <a:p>
            <a:r>
              <a:rPr lang="en-US" sz="1100" dirty="0">
                <a:latin typeface="Arial" panose="020B0604020202020204" pitchFamily="34" charset="0"/>
                <a:cs typeface="Arial" panose="020B0604020202020204" pitchFamily="34" charset="0"/>
              </a:rPr>
              <a:t>Data</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Quality</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UI</a:t>
            </a:r>
          </a:p>
        </p:txBody>
      </p:sp>
      <p:sp>
        <p:nvSpPr>
          <p:cNvPr id="128" name="Rectangle 127"/>
          <p:cNvSpPr/>
          <p:nvPr/>
        </p:nvSpPr>
        <p:spPr>
          <a:xfrm>
            <a:off x="2349802" y="4978281"/>
            <a:ext cx="583813" cy="400110"/>
          </a:xfrm>
          <a:prstGeom prst="rect">
            <a:avLst/>
          </a:prstGeom>
        </p:spPr>
        <p:txBody>
          <a:bodyPr wrap="none">
            <a:spAutoFit/>
          </a:bodyPr>
          <a:lstStyle/>
          <a:p>
            <a:r>
              <a:rPr lang="en-US" sz="1000" dirty="0">
                <a:latin typeface="Arial" panose="020B0604020202020204" pitchFamily="34" charset="0"/>
                <a:cs typeface="Arial" panose="020B0604020202020204" pitchFamily="34" charset="0"/>
              </a:rPr>
              <a:t>History</a:t>
            </a:r>
            <a:br>
              <a:rPr lang="en-US" sz="1000" dirty="0">
                <a:latin typeface="Arial" panose="020B0604020202020204" pitchFamily="34" charset="0"/>
                <a:cs typeface="Arial" panose="020B0604020202020204" pitchFamily="34" charset="0"/>
              </a:rPr>
            </a:br>
            <a:r>
              <a:rPr lang="en-US" sz="1000" dirty="0" err="1">
                <a:latin typeface="Arial" panose="020B0604020202020204" pitchFamily="34" charset="0"/>
                <a:cs typeface="Arial" panose="020B0604020202020204" pitchFamily="34" charset="0"/>
              </a:rPr>
              <a:t>Histos</a:t>
            </a:r>
            <a:endParaRPr lang="en-US" sz="1000" dirty="0">
              <a:latin typeface="Arial" panose="020B0604020202020204" pitchFamily="34" charset="0"/>
              <a:cs typeface="Arial" panose="020B0604020202020204" pitchFamily="34" charset="0"/>
            </a:endParaRPr>
          </a:p>
        </p:txBody>
      </p:sp>
      <p:cxnSp>
        <p:nvCxnSpPr>
          <p:cNvPr id="143" name="Straight Connector 142"/>
          <p:cNvCxnSpPr/>
          <p:nvPr/>
        </p:nvCxnSpPr>
        <p:spPr bwMode="auto">
          <a:xfrm>
            <a:off x="1837724" y="1565197"/>
            <a:ext cx="45926" cy="5007337"/>
          </a:xfrm>
          <a:prstGeom prst="line">
            <a:avLst/>
          </a:prstGeom>
          <a:noFill/>
          <a:ln w="28575" cap="flat" cmpd="sng" algn="ctr">
            <a:solidFill>
              <a:srgbClr val="0066FF"/>
            </a:solidFill>
            <a:prstDash val="dash"/>
            <a:round/>
            <a:headEnd type="none" w="med" len="med"/>
            <a:tailEnd type="none" w="med" len="med"/>
          </a:ln>
          <a:effectLst/>
        </p:spPr>
      </p:cxnSp>
      <p:sp>
        <p:nvSpPr>
          <p:cNvPr id="144" name="TextBox 143"/>
          <p:cNvSpPr txBox="1"/>
          <p:nvPr/>
        </p:nvSpPr>
        <p:spPr>
          <a:xfrm>
            <a:off x="145963" y="6001330"/>
            <a:ext cx="1553630" cy="461665"/>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Operators</a:t>
            </a:r>
          </a:p>
        </p:txBody>
      </p:sp>
      <p:pic>
        <p:nvPicPr>
          <p:cNvPr id="145" name="Picture 7" descr="C:\Program Files\Microsoft Office\MEDIA\CAGCAT10\j0195384.wmf"/>
          <p:cNvPicPr>
            <a:picLocks noChangeAspect="1" noChangeArrowheads="1"/>
          </p:cNvPicPr>
          <p:nvPr/>
        </p:nvPicPr>
        <p:blipFill>
          <a:blip r:embed="rId2" cstate="print">
            <a:biLevel thresh="50000"/>
          </a:blip>
          <a:srcRect/>
          <a:stretch>
            <a:fillRect/>
          </a:stretch>
        </p:blipFill>
        <p:spPr bwMode="auto">
          <a:xfrm>
            <a:off x="36730" y="2000087"/>
            <a:ext cx="989175" cy="1012774"/>
          </a:xfrm>
          <a:prstGeom prst="rect">
            <a:avLst/>
          </a:prstGeom>
          <a:noFill/>
          <a:scene3d>
            <a:camera prst="orthographicFront">
              <a:rot lat="0" lon="10799978" rev="0"/>
            </a:camera>
            <a:lightRig rig="threePt" dir="t"/>
          </a:scene3d>
        </p:spPr>
      </p:pic>
      <p:pic>
        <p:nvPicPr>
          <p:cNvPr id="146" name="Picture 7" descr="C:\Program Files\Microsoft Office\MEDIA\CAGCAT10\j0195384.wmf"/>
          <p:cNvPicPr>
            <a:picLocks noChangeAspect="1" noChangeArrowheads="1"/>
          </p:cNvPicPr>
          <p:nvPr/>
        </p:nvPicPr>
        <p:blipFill>
          <a:blip r:embed="rId2" cstate="print">
            <a:biLevel thresh="50000"/>
          </a:blip>
          <a:srcRect/>
          <a:stretch>
            <a:fillRect/>
          </a:stretch>
        </p:blipFill>
        <p:spPr bwMode="auto">
          <a:xfrm>
            <a:off x="52023" y="4924178"/>
            <a:ext cx="989175" cy="1012774"/>
          </a:xfrm>
          <a:prstGeom prst="rect">
            <a:avLst/>
          </a:prstGeom>
          <a:noFill/>
          <a:scene3d>
            <a:camera prst="orthographicFront">
              <a:rot lat="0" lon="10799978" rev="0"/>
            </a:camera>
            <a:lightRig rig="threePt" dir="t"/>
          </a:scene3d>
        </p:spPr>
      </p:pic>
      <p:sp>
        <p:nvSpPr>
          <p:cNvPr id="8" name="Freeform 7"/>
          <p:cNvSpPr/>
          <p:nvPr/>
        </p:nvSpPr>
        <p:spPr bwMode="auto">
          <a:xfrm>
            <a:off x="-13090" y="4924233"/>
            <a:ext cx="232031" cy="425017"/>
          </a:xfrm>
          <a:custGeom>
            <a:avLst/>
            <a:gdLst>
              <a:gd name="connsiteX0" fmla="*/ 206273 w 232031"/>
              <a:gd name="connsiteY0" fmla="*/ 64408 h 425017"/>
              <a:gd name="connsiteX1" fmla="*/ 206273 w 232031"/>
              <a:gd name="connsiteY1" fmla="*/ 64408 h 425017"/>
              <a:gd name="connsiteX2" fmla="*/ 180515 w 232031"/>
              <a:gd name="connsiteY2" fmla="*/ 180318 h 425017"/>
              <a:gd name="connsiteX3" fmla="*/ 206273 w 232031"/>
              <a:gd name="connsiteY3" fmla="*/ 296228 h 425017"/>
              <a:gd name="connsiteX4" fmla="*/ 232031 w 232031"/>
              <a:gd name="connsiteY4" fmla="*/ 334865 h 425017"/>
              <a:gd name="connsiteX5" fmla="*/ 219152 w 232031"/>
              <a:gd name="connsiteY5" fmla="*/ 386380 h 425017"/>
              <a:gd name="connsiteX6" fmla="*/ 141879 w 232031"/>
              <a:gd name="connsiteY6" fmla="*/ 425017 h 425017"/>
              <a:gd name="connsiteX7" fmla="*/ 77484 w 232031"/>
              <a:gd name="connsiteY7" fmla="*/ 412138 h 425017"/>
              <a:gd name="connsiteX8" fmla="*/ 64605 w 232031"/>
              <a:gd name="connsiteY8" fmla="*/ 373501 h 425017"/>
              <a:gd name="connsiteX9" fmla="*/ 25969 w 232031"/>
              <a:gd name="connsiteY9" fmla="*/ 347743 h 425017"/>
              <a:gd name="connsiteX10" fmla="*/ 211 w 232031"/>
              <a:gd name="connsiteY10" fmla="*/ 270470 h 425017"/>
              <a:gd name="connsiteX11" fmla="*/ 25969 w 232031"/>
              <a:gd name="connsiteY11" fmla="*/ 90166 h 425017"/>
              <a:gd name="connsiteX12" fmla="*/ 51727 w 232031"/>
              <a:gd name="connsiteY12" fmla="*/ 51529 h 425017"/>
              <a:gd name="connsiteX13" fmla="*/ 64605 w 232031"/>
              <a:gd name="connsiteY13" fmla="*/ 12893 h 425017"/>
              <a:gd name="connsiteX14" fmla="*/ 180515 w 232031"/>
              <a:gd name="connsiteY14" fmla="*/ 12893 h 425017"/>
              <a:gd name="connsiteX15" fmla="*/ 206273 w 232031"/>
              <a:gd name="connsiteY15" fmla="*/ 64408 h 425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2031" h="425017">
                <a:moveTo>
                  <a:pt x="206273" y="64408"/>
                </a:moveTo>
                <a:lnTo>
                  <a:pt x="206273" y="64408"/>
                </a:lnTo>
                <a:cubicBezTo>
                  <a:pt x="197687" y="103045"/>
                  <a:pt x="183148" y="140826"/>
                  <a:pt x="180515" y="180318"/>
                </a:cubicBezTo>
                <a:cubicBezTo>
                  <a:pt x="179351" y="197776"/>
                  <a:pt x="193597" y="270877"/>
                  <a:pt x="206273" y="296228"/>
                </a:cubicBezTo>
                <a:cubicBezTo>
                  <a:pt x="213195" y="310073"/>
                  <a:pt x="223445" y="321986"/>
                  <a:pt x="232031" y="334865"/>
                </a:cubicBezTo>
                <a:cubicBezTo>
                  <a:pt x="227738" y="352037"/>
                  <a:pt x="228970" y="371653"/>
                  <a:pt x="219152" y="386380"/>
                </a:cubicBezTo>
                <a:cubicBezTo>
                  <a:pt x="204886" y="407779"/>
                  <a:pt x="163919" y="417670"/>
                  <a:pt x="141879" y="425017"/>
                </a:cubicBezTo>
                <a:cubicBezTo>
                  <a:pt x="120414" y="420724"/>
                  <a:pt x="95698" y="424280"/>
                  <a:pt x="77484" y="412138"/>
                </a:cubicBezTo>
                <a:cubicBezTo>
                  <a:pt x="66188" y="404608"/>
                  <a:pt x="73086" y="384102"/>
                  <a:pt x="64605" y="373501"/>
                </a:cubicBezTo>
                <a:cubicBezTo>
                  <a:pt x="54936" y="361414"/>
                  <a:pt x="38848" y="356329"/>
                  <a:pt x="25969" y="347743"/>
                </a:cubicBezTo>
                <a:cubicBezTo>
                  <a:pt x="17383" y="321985"/>
                  <a:pt x="-2247" y="297509"/>
                  <a:pt x="211" y="270470"/>
                </a:cubicBezTo>
                <a:cubicBezTo>
                  <a:pt x="3501" y="234275"/>
                  <a:pt x="1193" y="139719"/>
                  <a:pt x="25969" y="90166"/>
                </a:cubicBezTo>
                <a:cubicBezTo>
                  <a:pt x="32891" y="76321"/>
                  <a:pt x="43141" y="64408"/>
                  <a:pt x="51727" y="51529"/>
                </a:cubicBezTo>
                <a:cubicBezTo>
                  <a:pt x="56020" y="38650"/>
                  <a:pt x="55006" y="22492"/>
                  <a:pt x="64605" y="12893"/>
                </a:cubicBezTo>
                <a:cubicBezTo>
                  <a:pt x="91781" y="-14283"/>
                  <a:pt x="159548" y="9398"/>
                  <a:pt x="180515" y="12893"/>
                </a:cubicBezTo>
                <a:cubicBezTo>
                  <a:pt x="213417" y="62245"/>
                  <a:pt x="201980" y="55822"/>
                  <a:pt x="206273" y="64408"/>
                </a:cubicBezTo>
                <a:close/>
              </a:path>
            </a:pathLst>
          </a:custGeom>
          <a:solidFill>
            <a:schemeClr val="bg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Tree>
    <p:extLst>
      <p:ext uri="{BB962C8B-B14F-4D97-AF65-F5344CB8AC3E}">
        <p14:creationId xmlns:p14="http://schemas.microsoft.com/office/powerpoint/2010/main" val="3502581456"/>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lide Number Placeholder 2"/>
          <p:cNvSpPr>
            <a:spLocks noGrp="1"/>
          </p:cNvSpPr>
          <p:nvPr>
            <p:ph type="sldNum" sz="quarter" idx="10"/>
          </p:nvPr>
        </p:nvSpPr>
        <p:spPr/>
        <p:txBody>
          <a:bodyPr/>
          <a:lstStyle/>
          <a:p>
            <a:pPr>
              <a:defRPr/>
            </a:pPr>
            <a:fld id="{88088B36-5239-4C9D-BCC2-6CA6D2A8B3C3}" type="slidenum">
              <a:rPr lang="en-US"/>
              <a:pPr>
                <a:defRPr/>
              </a:pPr>
              <a:t>4</a:t>
            </a:fld>
            <a:endParaRPr lang="en-US" sz="2000" b="1"/>
          </a:p>
        </p:txBody>
      </p:sp>
      <p:sp>
        <p:nvSpPr>
          <p:cNvPr id="1029" name="Rectangle 3"/>
          <p:cNvSpPr>
            <a:spLocks noGrp="1" noChangeArrowheads="1"/>
          </p:cNvSpPr>
          <p:nvPr>
            <p:ph type="title"/>
          </p:nvPr>
        </p:nvSpPr>
        <p:spPr/>
        <p:txBody>
          <a:bodyPr/>
          <a:lstStyle/>
          <a:p>
            <a:r>
              <a:rPr lang="en-US"/>
              <a:t>Trigger, DAQ &amp; Control</a:t>
            </a:r>
          </a:p>
        </p:txBody>
      </p:sp>
      <p:sp>
        <p:nvSpPr>
          <p:cNvPr id="149" name="Rectangle 2"/>
          <p:cNvSpPr>
            <a:spLocks noChangeArrowheads="1"/>
          </p:cNvSpPr>
          <p:nvPr/>
        </p:nvSpPr>
        <p:spPr bwMode="auto">
          <a:xfrm>
            <a:off x="4054475" y="2308225"/>
            <a:ext cx="4800600" cy="3733800"/>
          </a:xfrm>
          <a:prstGeom prst="rect">
            <a:avLst/>
          </a:prstGeom>
          <a:solidFill>
            <a:srgbClr val="EAEAEA"/>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50" name="Text Box 4"/>
          <p:cNvSpPr txBox="1">
            <a:spLocks noChangeArrowheads="1"/>
          </p:cNvSpPr>
          <p:nvPr/>
        </p:nvSpPr>
        <p:spPr bwMode="auto">
          <a:xfrm>
            <a:off x="2514600" y="1676400"/>
            <a:ext cx="6111875" cy="369332"/>
          </a:xfrm>
          <a:prstGeom prst="rect">
            <a:avLst/>
          </a:prstGeom>
          <a:solidFill>
            <a:srgbClr val="FFFFCC"/>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800" dirty="0">
                <a:latin typeface="Arial" panose="020B0604020202020204" pitchFamily="34" charset="0"/>
                <a:cs typeface="Arial" panose="020B0604020202020204" pitchFamily="34" charset="0"/>
              </a:rPr>
              <a:t>Detector Channels/Front-End Electronics</a:t>
            </a:r>
          </a:p>
        </p:txBody>
      </p:sp>
      <p:sp>
        <p:nvSpPr>
          <p:cNvPr id="151" name="Text Box 5"/>
          <p:cNvSpPr txBox="1">
            <a:spLocks noChangeArrowheads="1"/>
          </p:cNvSpPr>
          <p:nvPr/>
        </p:nvSpPr>
        <p:spPr bwMode="auto">
          <a:xfrm>
            <a:off x="4359275" y="2689225"/>
            <a:ext cx="4283075" cy="369332"/>
          </a:xfrm>
          <a:prstGeom prst="rect">
            <a:avLst/>
          </a:prstGeom>
          <a:solidFill>
            <a:srgbClr val="FFCC99"/>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800" dirty="0">
                <a:latin typeface="Arial" panose="020B0604020202020204" pitchFamily="34" charset="0"/>
                <a:cs typeface="Arial" panose="020B0604020202020204" pitchFamily="34" charset="0"/>
              </a:rPr>
              <a:t>Readout Units</a:t>
            </a:r>
          </a:p>
        </p:txBody>
      </p:sp>
      <p:sp>
        <p:nvSpPr>
          <p:cNvPr id="152" name="Text Box 6"/>
          <p:cNvSpPr txBox="1">
            <a:spLocks noChangeArrowheads="1"/>
          </p:cNvSpPr>
          <p:nvPr/>
        </p:nvSpPr>
        <p:spPr bwMode="auto">
          <a:xfrm>
            <a:off x="4359275" y="3525838"/>
            <a:ext cx="4283075" cy="369332"/>
          </a:xfrm>
          <a:prstGeom prst="rect">
            <a:avLst/>
          </a:prstGeom>
          <a:solidFill>
            <a:srgbClr val="FF9933"/>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800">
                <a:latin typeface="Arial" panose="020B0604020202020204" pitchFamily="34" charset="0"/>
                <a:cs typeface="Arial" panose="020B0604020202020204" pitchFamily="34" charset="0"/>
              </a:rPr>
              <a:t>Event Building</a:t>
            </a:r>
          </a:p>
        </p:txBody>
      </p:sp>
      <p:sp>
        <p:nvSpPr>
          <p:cNvPr id="153" name="Text Box 7"/>
          <p:cNvSpPr txBox="1">
            <a:spLocks noChangeArrowheads="1"/>
          </p:cNvSpPr>
          <p:nvPr/>
        </p:nvSpPr>
        <p:spPr bwMode="auto">
          <a:xfrm>
            <a:off x="4359275" y="4360863"/>
            <a:ext cx="4283075" cy="369332"/>
          </a:xfrm>
          <a:prstGeom prst="rect">
            <a:avLst/>
          </a:prstGeom>
          <a:solidFill>
            <a:srgbClr val="FF7C80"/>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800">
                <a:latin typeface="Arial" panose="020B0604020202020204" pitchFamily="34" charset="0"/>
                <a:cs typeface="Arial" panose="020B0604020202020204" pitchFamily="34" charset="0"/>
              </a:rPr>
              <a:t>High Level Trigger</a:t>
            </a:r>
          </a:p>
        </p:txBody>
      </p:sp>
      <p:sp>
        <p:nvSpPr>
          <p:cNvPr id="154" name="Line 8"/>
          <p:cNvSpPr>
            <a:spLocks noChangeShapeType="1"/>
          </p:cNvSpPr>
          <p:nvPr/>
        </p:nvSpPr>
        <p:spPr bwMode="auto">
          <a:xfrm>
            <a:off x="6492875" y="4722813"/>
            <a:ext cx="0" cy="473075"/>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55" name="Text Box 9"/>
          <p:cNvSpPr txBox="1">
            <a:spLocks noChangeArrowheads="1"/>
          </p:cNvSpPr>
          <p:nvPr/>
        </p:nvSpPr>
        <p:spPr bwMode="auto">
          <a:xfrm>
            <a:off x="4359275" y="5195888"/>
            <a:ext cx="4283075" cy="369332"/>
          </a:xfrm>
          <a:prstGeom prst="rect">
            <a:avLst/>
          </a:prstGeom>
          <a:solidFill>
            <a:srgbClr val="FF5050"/>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800">
                <a:latin typeface="Arial" panose="020B0604020202020204" pitchFamily="34" charset="0"/>
                <a:cs typeface="Arial" panose="020B0604020202020204" pitchFamily="34" charset="0"/>
              </a:rPr>
              <a:t>Storage</a:t>
            </a:r>
          </a:p>
        </p:txBody>
      </p:sp>
      <p:sp>
        <p:nvSpPr>
          <p:cNvPr id="156" name="Text Box 10"/>
          <p:cNvSpPr txBox="1">
            <a:spLocks noChangeArrowheads="1"/>
          </p:cNvSpPr>
          <p:nvPr/>
        </p:nvSpPr>
        <p:spPr bwMode="auto">
          <a:xfrm>
            <a:off x="2530475" y="2536825"/>
            <a:ext cx="1387475" cy="369332"/>
          </a:xfrm>
          <a:prstGeom prst="rect">
            <a:avLst/>
          </a:prstGeom>
          <a:solidFill>
            <a:srgbClr val="CCFFFF"/>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800">
                <a:latin typeface="Arial" panose="020B0604020202020204" pitchFamily="34" charset="0"/>
                <a:cs typeface="Arial" panose="020B0604020202020204" pitchFamily="34" charset="0"/>
              </a:rPr>
              <a:t>HwTrigger</a:t>
            </a:r>
          </a:p>
        </p:txBody>
      </p:sp>
      <p:sp>
        <p:nvSpPr>
          <p:cNvPr id="157" name="Line 11"/>
          <p:cNvSpPr>
            <a:spLocks noChangeShapeType="1"/>
          </p:cNvSpPr>
          <p:nvPr/>
        </p:nvSpPr>
        <p:spPr bwMode="auto">
          <a:xfrm flipH="1">
            <a:off x="3902075" y="2765425"/>
            <a:ext cx="457200" cy="0"/>
          </a:xfrm>
          <a:prstGeom prst="line">
            <a:avLst/>
          </a:prstGeom>
          <a:noFill/>
          <a:ln w="1905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58" name="Text Box 12"/>
          <p:cNvSpPr txBox="1">
            <a:spLocks noChangeArrowheads="1"/>
          </p:cNvSpPr>
          <p:nvPr/>
        </p:nvSpPr>
        <p:spPr bwMode="auto">
          <a:xfrm rot="16200000">
            <a:off x="-277812" y="3600727"/>
            <a:ext cx="4351338" cy="369332"/>
          </a:xfrm>
          <a:prstGeom prst="rect">
            <a:avLst/>
          </a:prstGeom>
          <a:solidFill>
            <a:srgbClr val="99FFCC"/>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800" dirty="0">
                <a:latin typeface="Arial" panose="020B0604020202020204" pitchFamily="34" charset="0"/>
                <a:cs typeface="Arial" panose="020B0604020202020204" pitchFamily="34" charset="0"/>
              </a:rPr>
              <a:t>Monitoring, Control &amp; Operations</a:t>
            </a:r>
          </a:p>
        </p:txBody>
      </p:sp>
      <p:sp>
        <p:nvSpPr>
          <p:cNvPr id="159" name="Line 13"/>
          <p:cNvSpPr>
            <a:spLocks noChangeShapeType="1"/>
          </p:cNvSpPr>
          <p:nvPr/>
        </p:nvSpPr>
        <p:spPr bwMode="auto">
          <a:xfrm>
            <a:off x="2073275" y="1851025"/>
            <a:ext cx="457200" cy="0"/>
          </a:xfrm>
          <a:prstGeom prst="line">
            <a:avLst/>
          </a:prstGeom>
          <a:noFill/>
          <a:ln w="127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0" name="Line 14"/>
          <p:cNvSpPr>
            <a:spLocks noChangeShapeType="1"/>
          </p:cNvSpPr>
          <p:nvPr/>
        </p:nvSpPr>
        <p:spPr bwMode="auto">
          <a:xfrm>
            <a:off x="2073275" y="2689225"/>
            <a:ext cx="457200" cy="0"/>
          </a:xfrm>
          <a:prstGeom prst="line">
            <a:avLst/>
          </a:prstGeom>
          <a:noFill/>
          <a:ln w="127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1" name="Line 15"/>
          <p:cNvSpPr>
            <a:spLocks noChangeShapeType="1"/>
          </p:cNvSpPr>
          <p:nvPr/>
        </p:nvSpPr>
        <p:spPr bwMode="auto">
          <a:xfrm>
            <a:off x="2073275" y="3756025"/>
            <a:ext cx="2286000" cy="0"/>
          </a:xfrm>
          <a:prstGeom prst="line">
            <a:avLst/>
          </a:prstGeom>
          <a:noFill/>
          <a:ln w="127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2" name="Line 16"/>
          <p:cNvSpPr>
            <a:spLocks noChangeShapeType="1"/>
          </p:cNvSpPr>
          <p:nvPr/>
        </p:nvSpPr>
        <p:spPr bwMode="auto">
          <a:xfrm flipV="1">
            <a:off x="2073275" y="4594225"/>
            <a:ext cx="2286000" cy="3175"/>
          </a:xfrm>
          <a:prstGeom prst="line">
            <a:avLst/>
          </a:prstGeom>
          <a:noFill/>
          <a:ln w="127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3" name="Line 17"/>
          <p:cNvSpPr>
            <a:spLocks noChangeShapeType="1"/>
          </p:cNvSpPr>
          <p:nvPr/>
        </p:nvSpPr>
        <p:spPr bwMode="auto">
          <a:xfrm>
            <a:off x="2073275" y="5432425"/>
            <a:ext cx="2286000" cy="0"/>
          </a:xfrm>
          <a:prstGeom prst="line">
            <a:avLst/>
          </a:prstGeom>
          <a:noFill/>
          <a:ln w="127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 name="Line 18"/>
          <p:cNvSpPr>
            <a:spLocks noChangeShapeType="1"/>
          </p:cNvSpPr>
          <p:nvPr/>
        </p:nvSpPr>
        <p:spPr bwMode="auto">
          <a:xfrm>
            <a:off x="4511675" y="3046413"/>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5" name="Line 19"/>
          <p:cNvSpPr>
            <a:spLocks noChangeShapeType="1"/>
          </p:cNvSpPr>
          <p:nvPr/>
        </p:nvSpPr>
        <p:spPr bwMode="auto">
          <a:xfrm>
            <a:off x="4816475" y="3046413"/>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6" name="Line 20"/>
          <p:cNvSpPr>
            <a:spLocks noChangeShapeType="1"/>
          </p:cNvSpPr>
          <p:nvPr/>
        </p:nvSpPr>
        <p:spPr bwMode="auto">
          <a:xfrm>
            <a:off x="5121275" y="3046413"/>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7" name="Line 21"/>
          <p:cNvSpPr>
            <a:spLocks noChangeShapeType="1"/>
          </p:cNvSpPr>
          <p:nvPr/>
        </p:nvSpPr>
        <p:spPr bwMode="auto">
          <a:xfrm>
            <a:off x="5426075" y="3046413"/>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8" name="Line 22"/>
          <p:cNvSpPr>
            <a:spLocks noChangeShapeType="1"/>
          </p:cNvSpPr>
          <p:nvPr/>
        </p:nvSpPr>
        <p:spPr bwMode="auto">
          <a:xfrm>
            <a:off x="5730875" y="3046413"/>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9" name="Line 23"/>
          <p:cNvSpPr>
            <a:spLocks noChangeShapeType="1"/>
          </p:cNvSpPr>
          <p:nvPr/>
        </p:nvSpPr>
        <p:spPr bwMode="auto">
          <a:xfrm>
            <a:off x="6035675" y="3046413"/>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0" name="Line 24"/>
          <p:cNvSpPr>
            <a:spLocks noChangeShapeType="1"/>
          </p:cNvSpPr>
          <p:nvPr/>
        </p:nvSpPr>
        <p:spPr bwMode="auto">
          <a:xfrm>
            <a:off x="6340475" y="3046413"/>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1" name="Line 25"/>
          <p:cNvSpPr>
            <a:spLocks noChangeShapeType="1"/>
          </p:cNvSpPr>
          <p:nvPr/>
        </p:nvSpPr>
        <p:spPr bwMode="auto">
          <a:xfrm>
            <a:off x="6645275" y="3046413"/>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2" name="Line 26"/>
          <p:cNvSpPr>
            <a:spLocks noChangeShapeType="1"/>
          </p:cNvSpPr>
          <p:nvPr/>
        </p:nvSpPr>
        <p:spPr bwMode="auto">
          <a:xfrm>
            <a:off x="6950075" y="3046413"/>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3" name="Line 27"/>
          <p:cNvSpPr>
            <a:spLocks noChangeShapeType="1"/>
          </p:cNvSpPr>
          <p:nvPr/>
        </p:nvSpPr>
        <p:spPr bwMode="auto">
          <a:xfrm>
            <a:off x="7254875" y="3046413"/>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 name="Line 28"/>
          <p:cNvSpPr>
            <a:spLocks noChangeShapeType="1"/>
          </p:cNvSpPr>
          <p:nvPr/>
        </p:nvSpPr>
        <p:spPr bwMode="auto">
          <a:xfrm>
            <a:off x="7559675" y="3046413"/>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5" name="Line 29"/>
          <p:cNvSpPr>
            <a:spLocks noChangeShapeType="1"/>
          </p:cNvSpPr>
          <p:nvPr/>
        </p:nvSpPr>
        <p:spPr bwMode="auto">
          <a:xfrm>
            <a:off x="7864475" y="3046413"/>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6" name="Line 30"/>
          <p:cNvSpPr>
            <a:spLocks noChangeShapeType="1"/>
          </p:cNvSpPr>
          <p:nvPr/>
        </p:nvSpPr>
        <p:spPr bwMode="auto">
          <a:xfrm>
            <a:off x="8169275" y="3046413"/>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7" name="Line 31"/>
          <p:cNvSpPr>
            <a:spLocks noChangeShapeType="1"/>
          </p:cNvSpPr>
          <p:nvPr/>
        </p:nvSpPr>
        <p:spPr bwMode="auto">
          <a:xfrm>
            <a:off x="8474075" y="3046413"/>
            <a:ext cx="0" cy="47942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8" name="Line 32"/>
          <p:cNvSpPr>
            <a:spLocks noChangeShapeType="1"/>
          </p:cNvSpPr>
          <p:nvPr/>
        </p:nvSpPr>
        <p:spPr bwMode="auto">
          <a:xfrm>
            <a:off x="6492875" y="3884613"/>
            <a:ext cx="0" cy="47625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nvGrpSpPr>
          <p:cNvPr id="179" name="Group 33"/>
          <p:cNvGrpSpPr>
            <a:grpSpLocks/>
          </p:cNvGrpSpPr>
          <p:nvPr/>
        </p:nvGrpSpPr>
        <p:grpSpPr bwMode="auto">
          <a:xfrm>
            <a:off x="4511675" y="2055813"/>
            <a:ext cx="3962400" cy="633412"/>
            <a:chOff x="2400" y="1281"/>
            <a:chExt cx="2496" cy="305"/>
          </a:xfrm>
        </p:grpSpPr>
        <p:sp>
          <p:nvSpPr>
            <p:cNvPr id="180" name="Line 34"/>
            <p:cNvSpPr>
              <a:spLocks noChangeShapeType="1"/>
            </p:cNvSpPr>
            <p:nvPr/>
          </p:nvSpPr>
          <p:spPr bwMode="auto">
            <a:xfrm>
              <a:off x="240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1" name="Line 35"/>
            <p:cNvSpPr>
              <a:spLocks noChangeShapeType="1"/>
            </p:cNvSpPr>
            <p:nvPr/>
          </p:nvSpPr>
          <p:spPr bwMode="auto">
            <a:xfrm>
              <a:off x="249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2" name="Line 36"/>
            <p:cNvSpPr>
              <a:spLocks noChangeShapeType="1"/>
            </p:cNvSpPr>
            <p:nvPr/>
          </p:nvSpPr>
          <p:spPr bwMode="auto">
            <a:xfrm>
              <a:off x="259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3" name="Line 37"/>
            <p:cNvSpPr>
              <a:spLocks noChangeShapeType="1"/>
            </p:cNvSpPr>
            <p:nvPr/>
          </p:nvSpPr>
          <p:spPr bwMode="auto">
            <a:xfrm>
              <a:off x="268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4" name="Line 38"/>
            <p:cNvSpPr>
              <a:spLocks noChangeShapeType="1"/>
            </p:cNvSpPr>
            <p:nvPr/>
          </p:nvSpPr>
          <p:spPr bwMode="auto">
            <a:xfrm>
              <a:off x="278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5" name="Line 39"/>
            <p:cNvSpPr>
              <a:spLocks noChangeShapeType="1"/>
            </p:cNvSpPr>
            <p:nvPr/>
          </p:nvSpPr>
          <p:spPr bwMode="auto">
            <a:xfrm>
              <a:off x="288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6" name="Line 40"/>
            <p:cNvSpPr>
              <a:spLocks noChangeShapeType="1"/>
            </p:cNvSpPr>
            <p:nvPr/>
          </p:nvSpPr>
          <p:spPr bwMode="auto">
            <a:xfrm>
              <a:off x="297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7" name="Line 41"/>
            <p:cNvSpPr>
              <a:spLocks noChangeShapeType="1"/>
            </p:cNvSpPr>
            <p:nvPr/>
          </p:nvSpPr>
          <p:spPr bwMode="auto">
            <a:xfrm>
              <a:off x="307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8" name="Line 42"/>
            <p:cNvSpPr>
              <a:spLocks noChangeShapeType="1"/>
            </p:cNvSpPr>
            <p:nvPr/>
          </p:nvSpPr>
          <p:spPr bwMode="auto">
            <a:xfrm>
              <a:off x="316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9" name="Line 43"/>
            <p:cNvSpPr>
              <a:spLocks noChangeShapeType="1"/>
            </p:cNvSpPr>
            <p:nvPr/>
          </p:nvSpPr>
          <p:spPr bwMode="auto">
            <a:xfrm>
              <a:off x="326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0" name="Line 44"/>
            <p:cNvSpPr>
              <a:spLocks noChangeShapeType="1"/>
            </p:cNvSpPr>
            <p:nvPr/>
          </p:nvSpPr>
          <p:spPr bwMode="auto">
            <a:xfrm>
              <a:off x="336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1" name="Line 45"/>
            <p:cNvSpPr>
              <a:spLocks noChangeShapeType="1"/>
            </p:cNvSpPr>
            <p:nvPr/>
          </p:nvSpPr>
          <p:spPr bwMode="auto">
            <a:xfrm>
              <a:off x="345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2" name="Line 46"/>
            <p:cNvSpPr>
              <a:spLocks noChangeShapeType="1"/>
            </p:cNvSpPr>
            <p:nvPr/>
          </p:nvSpPr>
          <p:spPr bwMode="auto">
            <a:xfrm>
              <a:off x="355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3" name="Line 47"/>
            <p:cNvSpPr>
              <a:spLocks noChangeShapeType="1"/>
            </p:cNvSpPr>
            <p:nvPr/>
          </p:nvSpPr>
          <p:spPr bwMode="auto">
            <a:xfrm>
              <a:off x="364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4" name="Line 48"/>
            <p:cNvSpPr>
              <a:spLocks noChangeShapeType="1"/>
            </p:cNvSpPr>
            <p:nvPr/>
          </p:nvSpPr>
          <p:spPr bwMode="auto">
            <a:xfrm>
              <a:off x="374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5" name="Line 49"/>
            <p:cNvSpPr>
              <a:spLocks noChangeShapeType="1"/>
            </p:cNvSpPr>
            <p:nvPr/>
          </p:nvSpPr>
          <p:spPr bwMode="auto">
            <a:xfrm>
              <a:off x="384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6" name="Line 50"/>
            <p:cNvSpPr>
              <a:spLocks noChangeShapeType="1"/>
            </p:cNvSpPr>
            <p:nvPr/>
          </p:nvSpPr>
          <p:spPr bwMode="auto">
            <a:xfrm>
              <a:off x="393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7" name="Line 51"/>
            <p:cNvSpPr>
              <a:spLocks noChangeShapeType="1"/>
            </p:cNvSpPr>
            <p:nvPr/>
          </p:nvSpPr>
          <p:spPr bwMode="auto">
            <a:xfrm>
              <a:off x="403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8" name="Line 52"/>
            <p:cNvSpPr>
              <a:spLocks noChangeShapeType="1"/>
            </p:cNvSpPr>
            <p:nvPr/>
          </p:nvSpPr>
          <p:spPr bwMode="auto">
            <a:xfrm>
              <a:off x="412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9" name="Line 53"/>
            <p:cNvSpPr>
              <a:spLocks noChangeShapeType="1"/>
            </p:cNvSpPr>
            <p:nvPr/>
          </p:nvSpPr>
          <p:spPr bwMode="auto">
            <a:xfrm>
              <a:off x="422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0" name="Line 54"/>
            <p:cNvSpPr>
              <a:spLocks noChangeShapeType="1"/>
            </p:cNvSpPr>
            <p:nvPr/>
          </p:nvSpPr>
          <p:spPr bwMode="auto">
            <a:xfrm>
              <a:off x="432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1" name="Line 55"/>
            <p:cNvSpPr>
              <a:spLocks noChangeShapeType="1"/>
            </p:cNvSpPr>
            <p:nvPr/>
          </p:nvSpPr>
          <p:spPr bwMode="auto">
            <a:xfrm>
              <a:off x="441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2" name="Line 56"/>
            <p:cNvSpPr>
              <a:spLocks noChangeShapeType="1"/>
            </p:cNvSpPr>
            <p:nvPr/>
          </p:nvSpPr>
          <p:spPr bwMode="auto">
            <a:xfrm>
              <a:off x="451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3" name="Line 57"/>
            <p:cNvSpPr>
              <a:spLocks noChangeShapeType="1"/>
            </p:cNvSpPr>
            <p:nvPr/>
          </p:nvSpPr>
          <p:spPr bwMode="auto">
            <a:xfrm>
              <a:off x="460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4" name="Line 58"/>
            <p:cNvSpPr>
              <a:spLocks noChangeShapeType="1"/>
            </p:cNvSpPr>
            <p:nvPr/>
          </p:nvSpPr>
          <p:spPr bwMode="auto">
            <a:xfrm>
              <a:off x="470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5" name="Line 59"/>
            <p:cNvSpPr>
              <a:spLocks noChangeShapeType="1"/>
            </p:cNvSpPr>
            <p:nvPr/>
          </p:nvSpPr>
          <p:spPr bwMode="auto">
            <a:xfrm>
              <a:off x="480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6" name="Line 60"/>
            <p:cNvSpPr>
              <a:spLocks noChangeShapeType="1"/>
            </p:cNvSpPr>
            <p:nvPr/>
          </p:nvSpPr>
          <p:spPr bwMode="auto">
            <a:xfrm>
              <a:off x="489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207" name="Line 61"/>
          <p:cNvSpPr>
            <a:spLocks noChangeShapeType="1"/>
          </p:cNvSpPr>
          <p:nvPr/>
        </p:nvSpPr>
        <p:spPr bwMode="auto">
          <a:xfrm>
            <a:off x="2835275" y="2055813"/>
            <a:ext cx="0" cy="484187"/>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8" name="Line 62"/>
          <p:cNvSpPr>
            <a:spLocks noChangeShapeType="1"/>
          </p:cNvSpPr>
          <p:nvPr/>
        </p:nvSpPr>
        <p:spPr bwMode="auto">
          <a:xfrm>
            <a:off x="2987675" y="2055813"/>
            <a:ext cx="0" cy="484187"/>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9" name="Line 63"/>
          <p:cNvSpPr>
            <a:spLocks noChangeShapeType="1"/>
          </p:cNvSpPr>
          <p:nvPr/>
        </p:nvSpPr>
        <p:spPr bwMode="auto">
          <a:xfrm>
            <a:off x="3140075" y="2055813"/>
            <a:ext cx="0" cy="484187"/>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10" name="Line 64"/>
          <p:cNvSpPr>
            <a:spLocks noChangeShapeType="1"/>
          </p:cNvSpPr>
          <p:nvPr/>
        </p:nvSpPr>
        <p:spPr bwMode="auto">
          <a:xfrm>
            <a:off x="3292475" y="2055813"/>
            <a:ext cx="0" cy="484187"/>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11" name="Line 65"/>
          <p:cNvSpPr>
            <a:spLocks noChangeShapeType="1"/>
          </p:cNvSpPr>
          <p:nvPr/>
        </p:nvSpPr>
        <p:spPr bwMode="auto">
          <a:xfrm>
            <a:off x="3444875" y="2055813"/>
            <a:ext cx="0" cy="484187"/>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12" name="Line 66"/>
          <p:cNvSpPr>
            <a:spLocks noChangeShapeType="1"/>
          </p:cNvSpPr>
          <p:nvPr/>
        </p:nvSpPr>
        <p:spPr bwMode="auto">
          <a:xfrm>
            <a:off x="3597275" y="2055813"/>
            <a:ext cx="0" cy="484187"/>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13" name="Line 67"/>
          <p:cNvSpPr>
            <a:spLocks noChangeShapeType="1"/>
          </p:cNvSpPr>
          <p:nvPr/>
        </p:nvSpPr>
        <p:spPr bwMode="auto">
          <a:xfrm>
            <a:off x="3749675" y="2055813"/>
            <a:ext cx="0" cy="484187"/>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14" name="Line 68"/>
          <p:cNvSpPr>
            <a:spLocks noChangeShapeType="1"/>
          </p:cNvSpPr>
          <p:nvPr/>
        </p:nvSpPr>
        <p:spPr bwMode="auto">
          <a:xfrm>
            <a:off x="2682875" y="2055813"/>
            <a:ext cx="0" cy="484187"/>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15" name="Line 69"/>
          <p:cNvSpPr>
            <a:spLocks noChangeShapeType="1"/>
          </p:cNvSpPr>
          <p:nvPr/>
        </p:nvSpPr>
        <p:spPr bwMode="auto">
          <a:xfrm>
            <a:off x="2073275" y="2994025"/>
            <a:ext cx="2286000" cy="0"/>
          </a:xfrm>
          <a:prstGeom prst="line">
            <a:avLst/>
          </a:prstGeom>
          <a:noFill/>
          <a:ln w="127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16" name="Text Box 70"/>
          <p:cNvSpPr txBox="1">
            <a:spLocks noChangeArrowheads="1"/>
          </p:cNvSpPr>
          <p:nvPr/>
        </p:nvSpPr>
        <p:spPr bwMode="auto">
          <a:xfrm>
            <a:off x="8093075" y="5661025"/>
            <a:ext cx="6848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a:spcBef>
                <a:spcPct val="0"/>
              </a:spcBef>
              <a:buFontTx/>
              <a:buNone/>
            </a:pPr>
            <a:r>
              <a:rPr kumimoji="0" lang="en-US" sz="1800">
                <a:latin typeface="Arial" panose="020B0604020202020204" pitchFamily="34" charset="0"/>
                <a:cs typeface="Arial" panose="020B0604020202020204" pitchFamily="34" charset="0"/>
              </a:rPr>
              <a:t>DAQ</a:t>
            </a:r>
          </a:p>
        </p:txBody>
      </p:sp>
      <p:sp>
        <p:nvSpPr>
          <p:cNvPr id="217" name="Line 72"/>
          <p:cNvSpPr>
            <a:spLocks noChangeShapeType="1"/>
          </p:cNvSpPr>
          <p:nvPr/>
        </p:nvSpPr>
        <p:spPr bwMode="auto">
          <a:xfrm>
            <a:off x="1447800" y="3733800"/>
            <a:ext cx="2286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nvGrpSpPr>
          <p:cNvPr id="218" name="Group 217"/>
          <p:cNvGrpSpPr/>
          <p:nvPr/>
        </p:nvGrpSpPr>
        <p:grpSpPr>
          <a:xfrm>
            <a:off x="270640" y="3006545"/>
            <a:ext cx="1228960" cy="1244356"/>
            <a:chOff x="309045" y="4800600"/>
            <a:chExt cx="1228960" cy="1244356"/>
          </a:xfrm>
        </p:grpSpPr>
        <p:pic>
          <p:nvPicPr>
            <p:cNvPr id="219" name="Picture 7" descr="C:\Program Files\Microsoft Office\MEDIA\CAGCAT10\j0195384.wmf"/>
            <p:cNvPicPr>
              <a:picLocks noChangeAspect="1" noChangeArrowheads="1"/>
            </p:cNvPicPr>
            <p:nvPr/>
          </p:nvPicPr>
          <p:blipFill>
            <a:blip r:embed="rId2" cstate="print">
              <a:biLevel thresh="50000"/>
            </a:blip>
            <a:srcRect/>
            <a:stretch>
              <a:fillRect/>
            </a:stretch>
          </p:blipFill>
          <p:spPr bwMode="auto">
            <a:xfrm>
              <a:off x="309045" y="4801199"/>
              <a:ext cx="1218324" cy="1243757"/>
            </a:xfrm>
            <a:prstGeom prst="rect">
              <a:avLst/>
            </a:prstGeom>
            <a:noFill/>
            <a:scene3d>
              <a:camera prst="orthographicFront">
                <a:rot lat="0" lon="10799978" rev="0"/>
              </a:camera>
              <a:lightRig rig="threePt" dir="t"/>
            </a:scene3d>
          </p:spPr>
        </p:pic>
        <p:pic>
          <p:nvPicPr>
            <p:cNvPr id="220" name="Picture 7" descr="C:\Program Files\Microsoft Office\MEDIA\CAGCAT10\j0195384.wmf"/>
            <p:cNvPicPr>
              <a:picLocks noChangeAspect="1" noChangeArrowheads="1"/>
            </p:cNvPicPr>
            <p:nvPr/>
          </p:nvPicPr>
          <p:blipFill>
            <a:blip r:embed="rId2" cstate="print"/>
            <a:srcRect r="52716" b="57658"/>
            <a:stretch>
              <a:fillRect/>
            </a:stretch>
          </p:blipFill>
          <p:spPr bwMode="auto">
            <a:xfrm>
              <a:off x="961930" y="4800600"/>
              <a:ext cx="576075" cy="526629"/>
            </a:xfrm>
            <a:prstGeom prst="rect">
              <a:avLst/>
            </a:prstGeom>
            <a:noFill/>
            <a:scene3d>
              <a:camera prst="orthographicFront">
                <a:rot lat="0" lon="10799978" rev="0"/>
              </a:camera>
              <a:lightRig rig="threePt" dir="t"/>
            </a:scene3d>
          </p:spPr>
        </p:pic>
      </p:grpSp>
    </p:spTree>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pPr>
              <a:defRPr/>
            </a:pPr>
            <a:fld id="{BDBCDF4B-D21C-461C-B3BD-83A38C8DFA2A}" type="slidenum">
              <a:rPr lang="en-US"/>
              <a:pPr>
                <a:defRPr/>
              </a:pPr>
              <a:t>40</a:t>
            </a:fld>
            <a:endParaRPr lang="en-US" sz="2000" b="1"/>
          </a:p>
        </p:txBody>
      </p:sp>
      <p:sp>
        <p:nvSpPr>
          <p:cNvPr id="46083" name="Rectangle 2"/>
          <p:cNvSpPr>
            <a:spLocks noGrp="1" noChangeArrowheads="1"/>
          </p:cNvSpPr>
          <p:nvPr>
            <p:ph type="title"/>
          </p:nvPr>
        </p:nvSpPr>
        <p:spPr/>
        <p:txBody>
          <a:bodyPr/>
          <a:lstStyle/>
          <a:p>
            <a:r>
              <a:rPr lang="en-US" dirty="0" err="1"/>
              <a:t>LHCb</a:t>
            </a:r>
            <a:r>
              <a:rPr lang="en-US" dirty="0"/>
              <a:t> Data Quality (old)</a:t>
            </a:r>
          </a:p>
        </p:txBody>
      </p:sp>
      <p:sp>
        <p:nvSpPr>
          <p:cNvPr id="46085" name="Rectangle 6"/>
          <p:cNvSpPr>
            <a:spLocks noGrp="1" noChangeArrowheads="1"/>
          </p:cNvSpPr>
          <p:nvPr>
            <p:ph type="body" idx="1"/>
          </p:nvPr>
        </p:nvSpPr>
        <p:spPr>
          <a:xfrm>
            <a:off x="6553200" y="990600"/>
            <a:ext cx="2590800" cy="4800600"/>
          </a:xfrm>
          <a:noFill/>
        </p:spPr>
        <p:txBody>
          <a:bodyPr/>
          <a:lstStyle/>
          <a:p>
            <a:pPr lvl="1"/>
            <a:r>
              <a:rPr lang="en-US" sz="2400"/>
              <a:t>Monitor the quality of the data being acquired</a:t>
            </a:r>
          </a:p>
          <a:p>
            <a:pPr lvl="1"/>
            <a:r>
              <a:rPr lang="en-US" sz="2400"/>
              <a:t>Compare with reference</a:t>
            </a:r>
          </a:p>
          <a:p>
            <a:pPr lvl="1"/>
            <a:r>
              <a:rPr lang="en-US" sz="2400"/>
              <a:t>Automatic analyses</a:t>
            </a:r>
          </a:p>
          <a:p>
            <a:endParaRPr lang="en-US" sz="2800"/>
          </a:p>
        </p:txBody>
      </p:sp>
      <p:pic>
        <p:nvPicPr>
          <p:cNvPr id="6" name="Image 6"/>
          <p:cNvPicPr>
            <a:picLocks noChangeAspect="1"/>
          </p:cNvPicPr>
          <p:nvPr/>
        </p:nvPicPr>
        <p:blipFill>
          <a:blip r:embed="rId2"/>
          <a:stretch>
            <a:fillRect/>
          </a:stretch>
        </p:blipFill>
        <p:spPr>
          <a:xfrm>
            <a:off x="155425" y="1124701"/>
            <a:ext cx="6836090" cy="5057638"/>
          </a:xfrm>
          <a:prstGeom prst="rect">
            <a:avLst/>
          </a:prstGeom>
        </p:spPr>
      </p:pic>
      <p:pic>
        <p:nvPicPr>
          <p:cNvPr id="8194" name="Picture 2" descr="C:\Users\clara\AppData\Local\Microsoft\Windows\Temporary Internet Files\Content.Outlook\JL2SL446\Presenter_OT.jpg"/>
          <p:cNvPicPr>
            <a:picLocks noChangeAspect="1" noChangeArrowheads="1"/>
          </p:cNvPicPr>
          <p:nvPr/>
        </p:nvPicPr>
        <p:blipFill rotWithShape="1">
          <a:blip r:embed="rId3">
            <a:extLst>
              <a:ext uri="{28A0092B-C50C-407E-A947-70E740481C1C}">
                <a14:useLocalDpi xmlns:a14="http://schemas.microsoft.com/office/drawing/2010/main" val="0"/>
              </a:ext>
            </a:extLst>
          </a:blip>
          <a:srcRect b="9852"/>
          <a:stretch/>
        </p:blipFill>
        <p:spPr bwMode="auto">
          <a:xfrm>
            <a:off x="155425" y="1124703"/>
            <a:ext cx="6829543" cy="4925348"/>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clara\AppData\Local\Microsoft\Windows\Temporary Internet Files\Content.Outlook\JL2SL446\Presenter_alarm.jpg"/>
          <p:cNvPicPr>
            <a:picLocks noChangeAspect="1" noChangeArrowheads="1"/>
          </p:cNvPicPr>
          <p:nvPr/>
        </p:nvPicPr>
        <p:blipFill rotWithShape="1">
          <a:blip r:embed="rId4">
            <a:extLst>
              <a:ext uri="{28A0092B-C50C-407E-A947-70E740481C1C}">
                <a14:useLocalDpi xmlns:a14="http://schemas.microsoft.com/office/drawing/2010/main" val="0"/>
              </a:ext>
            </a:extLst>
          </a:blip>
          <a:srcRect b="7514"/>
          <a:stretch/>
        </p:blipFill>
        <p:spPr bwMode="auto">
          <a:xfrm>
            <a:off x="155425" y="1118783"/>
            <a:ext cx="6797684" cy="50295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059803"/>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5F22E0B-99D1-31AD-0C08-C982BBAF6E9A}"/>
              </a:ext>
            </a:extLst>
          </p:cNvPr>
          <p:cNvSpPr>
            <a:spLocks noGrp="1"/>
          </p:cNvSpPr>
          <p:nvPr>
            <p:ph type="title"/>
          </p:nvPr>
        </p:nvSpPr>
        <p:spPr/>
        <p:txBody>
          <a:bodyPr/>
          <a:lstStyle/>
          <a:p>
            <a:r>
              <a:rPr lang="en-GB" dirty="0"/>
              <a:t>LHCb Data Quality: Monet</a:t>
            </a:r>
          </a:p>
        </p:txBody>
      </p:sp>
      <p:sp>
        <p:nvSpPr>
          <p:cNvPr id="3" name="Content Placeholder 2">
            <a:extLst>
              <a:ext uri="{FF2B5EF4-FFF2-40B4-BE49-F238E27FC236}">
                <a16:creationId xmlns="" xmlns:a16="http://schemas.microsoft.com/office/drawing/2014/main" id="{E440BE56-82C5-B078-5C23-2A4405B7BF5F}"/>
              </a:ext>
            </a:extLst>
          </p:cNvPr>
          <p:cNvSpPr>
            <a:spLocks noGrp="1"/>
          </p:cNvSpPr>
          <p:nvPr>
            <p:ph idx="1"/>
          </p:nvPr>
        </p:nvSpPr>
        <p:spPr/>
        <p:txBody>
          <a:bodyPr/>
          <a:lstStyle/>
          <a:p>
            <a:endParaRPr lang="en-GB"/>
          </a:p>
        </p:txBody>
      </p:sp>
      <p:sp>
        <p:nvSpPr>
          <p:cNvPr id="4" name="Slide Number Placeholder 3">
            <a:extLst>
              <a:ext uri="{FF2B5EF4-FFF2-40B4-BE49-F238E27FC236}">
                <a16:creationId xmlns="" xmlns:a16="http://schemas.microsoft.com/office/drawing/2014/main" id="{E16DB758-8203-A9CA-44F6-DACCB6CCB7F2}"/>
              </a:ext>
            </a:extLst>
          </p:cNvPr>
          <p:cNvSpPr>
            <a:spLocks noGrp="1"/>
          </p:cNvSpPr>
          <p:nvPr>
            <p:ph type="sldNum" sz="quarter" idx="10"/>
          </p:nvPr>
        </p:nvSpPr>
        <p:spPr/>
        <p:txBody>
          <a:bodyPr/>
          <a:lstStyle/>
          <a:p>
            <a:pPr>
              <a:defRPr/>
            </a:pPr>
            <a:fld id="{1C5ABD80-71D2-4672-ACCA-3727F8F80658}" type="slidenum">
              <a:rPr lang="en-US" smtClean="0"/>
              <a:pPr>
                <a:defRPr/>
              </a:pPr>
              <a:t>41</a:t>
            </a:fld>
            <a:endParaRPr lang="en-US" sz="2000" b="1"/>
          </a:p>
        </p:txBody>
      </p:sp>
      <p:pic>
        <p:nvPicPr>
          <p:cNvPr id="6" name="Picture 5">
            <a:extLst>
              <a:ext uri="{FF2B5EF4-FFF2-40B4-BE49-F238E27FC236}">
                <a16:creationId xmlns="" xmlns:a16="http://schemas.microsoft.com/office/drawing/2014/main" id="{09F2439C-2F7D-5741-A231-C8922B3F9866}"/>
              </a:ext>
            </a:extLst>
          </p:cNvPr>
          <p:cNvPicPr>
            <a:picLocks noChangeAspect="1"/>
          </p:cNvPicPr>
          <p:nvPr/>
        </p:nvPicPr>
        <p:blipFill rotWithShape="1">
          <a:blip r:embed="rId2"/>
          <a:srcRect l="13026" t="10333" r="13302" b="8864"/>
          <a:stretch/>
        </p:blipFill>
        <p:spPr>
          <a:xfrm>
            <a:off x="270640" y="1124700"/>
            <a:ext cx="8534400" cy="5309555"/>
          </a:xfrm>
          <a:prstGeom prst="rect">
            <a:avLst/>
          </a:prstGeom>
        </p:spPr>
      </p:pic>
    </p:spTree>
    <p:extLst>
      <p:ext uri="{BB962C8B-B14F-4D97-AF65-F5344CB8AC3E}">
        <p14:creationId xmlns:p14="http://schemas.microsoft.com/office/powerpoint/2010/main" val="3267560857"/>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634668E-62B4-4C0B-5D7A-7E3F11378615}"/>
              </a:ext>
            </a:extLst>
          </p:cNvPr>
          <p:cNvSpPr>
            <a:spLocks noGrp="1"/>
          </p:cNvSpPr>
          <p:nvPr>
            <p:ph type="title"/>
          </p:nvPr>
        </p:nvSpPr>
        <p:spPr/>
        <p:txBody>
          <a:bodyPr/>
          <a:lstStyle/>
          <a:p>
            <a:r>
              <a:rPr lang="en-GB" dirty="0"/>
              <a:t>LHCb Alarm Screen</a:t>
            </a:r>
          </a:p>
        </p:txBody>
      </p:sp>
      <p:sp>
        <p:nvSpPr>
          <p:cNvPr id="3" name="Content Placeholder 2">
            <a:extLst>
              <a:ext uri="{FF2B5EF4-FFF2-40B4-BE49-F238E27FC236}">
                <a16:creationId xmlns="" xmlns:a16="http://schemas.microsoft.com/office/drawing/2014/main" id="{654FE672-DF64-CA08-A614-00B27B9EAF99}"/>
              </a:ext>
            </a:extLst>
          </p:cNvPr>
          <p:cNvSpPr>
            <a:spLocks noGrp="1"/>
          </p:cNvSpPr>
          <p:nvPr>
            <p:ph idx="1"/>
          </p:nvPr>
        </p:nvSpPr>
        <p:spPr/>
        <p:txBody>
          <a:bodyPr/>
          <a:lstStyle/>
          <a:p>
            <a:endParaRPr lang="en-GB"/>
          </a:p>
        </p:txBody>
      </p:sp>
      <p:sp>
        <p:nvSpPr>
          <p:cNvPr id="4" name="Slide Number Placeholder 3">
            <a:extLst>
              <a:ext uri="{FF2B5EF4-FFF2-40B4-BE49-F238E27FC236}">
                <a16:creationId xmlns="" xmlns:a16="http://schemas.microsoft.com/office/drawing/2014/main" id="{5E643100-4D2F-6F9E-C5B0-DFDB8DA69BC8}"/>
              </a:ext>
            </a:extLst>
          </p:cNvPr>
          <p:cNvSpPr>
            <a:spLocks noGrp="1"/>
          </p:cNvSpPr>
          <p:nvPr>
            <p:ph type="sldNum" sz="quarter" idx="10"/>
          </p:nvPr>
        </p:nvSpPr>
        <p:spPr/>
        <p:txBody>
          <a:bodyPr/>
          <a:lstStyle/>
          <a:p>
            <a:pPr>
              <a:defRPr/>
            </a:pPr>
            <a:fld id="{1C5ABD80-71D2-4672-ACCA-3727F8F80658}" type="slidenum">
              <a:rPr lang="en-US" smtClean="0"/>
              <a:pPr>
                <a:defRPr/>
              </a:pPr>
              <a:t>42</a:t>
            </a:fld>
            <a:endParaRPr lang="en-US" sz="2000" b="1"/>
          </a:p>
        </p:txBody>
      </p:sp>
      <p:pic>
        <p:nvPicPr>
          <p:cNvPr id="6" name="Picture 5">
            <a:extLst>
              <a:ext uri="{FF2B5EF4-FFF2-40B4-BE49-F238E27FC236}">
                <a16:creationId xmlns="" xmlns:a16="http://schemas.microsoft.com/office/drawing/2014/main" id="{660AEC33-5658-F3E3-C525-FB580797B8F0}"/>
              </a:ext>
            </a:extLst>
          </p:cNvPr>
          <p:cNvPicPr>
            <a:picLocks noChangeAspect="1"/>
          </p:cNvPicPr>
          <p:nvPr/>
        </p:nvPicPr>
        <p:blipFill rotWithShape="1">
          <a:blip r:embed="rId2"/>
          <a:srcRect l="1312" t="8560" r="-125" b="18888"/>
          <a:stretch/>
        </p:blipFill>
        <p:spPr>
          <a:xfrm>
            <a:off x="441035" y="1207915"/>
            <a:ext cx="8261930" cy="4975570"/>
          </a:xfrm>
          <a:prstGeom prst="rect">
            <a:avLst/>
          </a:prstGeom>
        </p:spPr>
      </p:pic>
    </p:spTree>
    <p:extLst>
      <p:ext uri="{BB962C8B-B14F-4D97-AF65-F5344CB8AC3E}">
        <p14:creationId xmlns:p14="http://schemas.microsoft.com/office/powerpoint/2010/main" val="1651047236"/>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2"/>
          <p:cNvSpPr>
            <a:spLocks noGrp="1"/>
          </p:cNvSpPr>
          <p:nvPr>
            <p:ph type="sldNum" sz="quarter" idx="10"/>
          </p:nvPr>
        </p:nvSpPr>
        <p:spPr/>
        <p:txBody>
          <a:bodyPr/>
          <a:lstStyle/>
          <a:p>
            <a:pPr>
              <a:defRPr/>
            </a:pPr>
            <a:fld id="{8A63A93F-A283-4FA5-8703-3A89C4D4CFA1}" type="slidenum">
              <a:rPr lang="en-US"/>
              <a:pPr>
                <a:defRPr/>
              </a:pPr>
              <a:t>43</a:t>
            </a:fld>
            <a:endParaRPr lang="en-US" sz="2000" b="1"/>
          </a:p>
        </p:txBody>
      </p:sp>
      <p:sp>
        <p:nvSpPr>
          <p:cNvPr id="47107" name="Rectangle 2"/>
          <p:cNvSpPr>
            <a:spLocks noGrp="1" noChangeArrowheads="1"/>
          </p:cNvSpPr>
          <p:nvPr>
            <p:ph type="title"/>
          </p:nvPr>
        </p:nvSpPr>
        <p:spPr/>
        <p:txBody>
          <a:bodyPr/>
          <a:lstStyle/>
          <a:p>
            <a:r>
              <a:rPr lang="en-US"/>
              <a:t>LHCb Online Event Display</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349" y="1362216"/>
            <a:ext cx="8589382" cy="4563109"/>
          </a:xfrm>
          <a:prstGeom prst="rect">
            <a:avLst/>
          </a:prstGeom>
        </p:spPr>
      </p:pic>
    </p:spTree>
    <p:extLst>
      <p:ext uri="{BB962C8B-B14F-4D97-AF65-F5344CB8AC3E}">
        <p14:creationId xmlns:p14="http://schemas.microsoft.com/office/powerpoint/2010/main" val="2554830182"/>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Operator Interfaces</a:t>
            </a:r>
          </a:p>
        </p:txBody>
      </p:sp>
      <p:sp>
        <p:nvSpPr>
          <p:cNvPr id="3" name="Content Placeholder 2"/>
          <p:cNvSpPr>
            <a:spLocks noGrp="1"/>
          </p:cNvSpPr>
          <p:nvPr>
            <p:ph idx="1"/>
          </p:nvPr>
        </p:nvSpPr>
        <p:spPr/>
        <p:txBody>
          <a:bodyPr/>
          <a:lstStyle/>
          <a:p>
            <a:r>
              <a:rPr lang="en-US" sz="2800" dirty="0"/>
              <a:t>Types of User Interfaces</a:t>
            </a:r>
          </a:p>
          <a:p>
            <a:pPr lvl="1"/>
            <a:r>
              <a:rPr lang="en-US" sz="2400" dirty="0"/>
              <a:t>Alarm Screens and/or</a:t>
            </a:r>
            <a:br>
              <a:rPr lang="en-US" sz="2400" dirty="0"/>
            </a:br>
            <a:r>
              <a:rPr lang="en-US" sz="2400" dirty="0"/>
              <a:t>Message Displays</a:t>
            </a:r>
          </a:p>
          <a:p>
            <a:pPr lvl="1"/>
            <a:r>
              <a:rPr lang="en-US" sz="2400" dirty="0"/>
              <a:t>Monitoring Displays</a:t>
            </a:r>
          </a:p>
          <a:p>
            <a:pPr lvl="1"/>
            <a:r>
              <a:rPr lang="en-US" sz="2400" dirty="0"/>
              <a:t>Run Control &amp; DCS Control</a:t>
            </a:r>
          </a:p>
          <a:p>
            <a:pPr lvl="1"/>
            <a:endParaRPr lang="en-US" dirty="0"/>
          </a:p>
          <a:p>
            <a:pPr lvl="2"/>
            <a:endParaRPr lang="en-US" dirty="0"/>
          </a:p>
        </p:txBody>
      </p:sp>
      <p:sp>
        <p:nvSpPr>
          <p:cNvPr id="4" name="Slide Number Placeholder 3"/>
          <p:cNvSpPr>
            <a:spLocks noGrp="1"/>
          </p:cNvSpPr>
          <p:nvPr>
            <p:ph type="sldNum" sz="quarter" idx="10"/>
          </p:nvPr>
        </p:nvSpPr>
        <p:spPr/>
        <p:txBody>
          <a:bodyPr/>
          <a:lstStyle/>
          <a:p>
            <a:pPr>
              <a:defRPr/>
            </a:pPr>
            <a:fld id="{B26411C9-16B6-47F5-B1FF-EAB8F8692D29}" type="slidenum">
              <a:rPr lang="en-US" smtClean="0"/>
              <a:pPr>
                <a:defRPr/>
              </a:pPr>
              <a:t>44</a:t>
            </a:fld>
            <a:endParaRPr lang="en-US" sz="2000" b="1"/>
          </a:p>
        </p:txBody>
      </p:sp>
      <p:pic>
        <p:nvPicPr>
          <p:cNvPr id="5" name="Picture 4" descr="AlarmScreen.jpg"/>
          <p:cNvPicPr>
            <a:picLocks noChangeAspect="1"/>
          </p:cNvPicPr>
          <p:nvPr/>
        </p:nvPicPr>
        <p:blipFill>
          <a:blip r:embed="rId2" cstate="print"/>
          <a:stretch>
            <a:fillRect/>
          </a:stretch>
        </p:blipFill>
        <p:spPr>
          <a:xfrm>
            <a:off x="40210" y="3582619"/>
            <a:ext cx="3496938" cy="3044949"/>
          </a:xfrm>
          <a:prstGeom prst="rect">
            <a:avLst/>
          </a:prstGeom>
        </p:spPr>
      </p:pic>
      <p:pic>
        <p:nvPicPr>
          <p:cNvPr id="6" name="Picture 5" descr="AlarmOptions.jpg"/>
          <p:cNvPicPr>
            <a:picLocks noChangeAspect="1"/>
          </p:cNvPicPr>
          <p:nvPr/>
        </p:nvPicPr>
        <p:blipFill>
          <a:blip r:embed="rId3" cstate="print"/>
          <a:stretch>
            <a:fillRect/>
          </a:stretch>
        </p:blipFill>
        <p:spPr>
          <a:xfrm>
            <a:off x="1653220" y="4449660"/>
            <a:ext cx="571349" cy="528197"/>
          </a:xfrm>
          <a:prstGeom prst="rect">
            <a:avLst/>
          </a:prstGeom>
        </p:spPr>
      </p:pic>
      <p:pic>
        <p:nvPicPr>
          <p:cNvPr id="8" name="Picture 7" descr="AlarmScreenPlot.jpg"/>
          <p:cNvPicPr>
            <a:picLocks noChangeAspect="1"/>
          </p:cNvPicPr>
          <p:nvPr/>
        </p:nvPicPr>
        <p:blipFill>
          <a:blip r:embed="rId4" cstate="print"/>
          <a:srcRect t="14444" b="11111"/>
          <a:stretch>
            <a:fillRect/>
          </a:stretch>
        </p:blipFill>
        <p:spPr>
          <a:xfrm>
            <a:off x="577880" y="4773175"/>
            <a:ext cx="2747304" cy="1777473"/>
          </a:xfrm>
          <a:prstGeom prst="rect">
            <a:avLst/>
          </a:prstGeom>
        </p:spPr>
      </p:pic>
      <p:pic>
        <p:nvPicPr>
          <p:cNvPr id="10" name="Picture 9" descr="DeferredHLTPage.jpg"/>
          <p:cNvPicPr>
            <a:picLocks noChangeAspect="1"/>
          </p:cNvPicPr>
          <p:nvPr/>
        </p:nvPicPr>
        <p:blipFill>
          <a:blip r:embed="rId5" cstate="print"/>
          <a:stretch>
            <a:fillRect/>
          </a:stretch>
        </p:blipFill>
        <p:spPr>
          <a:xfrm>
            <a:off x="5102778" y="1047890"/>
            <a:ext cx="3994120" cy="2825644"/>
          </a:xfrm>
          <a:prstGeom prst="rect">
            <a:avLst/>
          </a:prstGeom>
        </p:spPr>
      </p:pic>
      <p:grpSp>
        <p:nvGrpSpPr>
          <p:cNvPr id="11" name="Group 10"/>
          <p:cNvGrpSpPr>
            <a:grpSpLocks noChangeAspect="1"/>
          </p:cNvGrpSpPr>
          <p:nvPr/>
        </p:nvGrpSpPr>
        <p:grpSpPr>
          <a:xfrm>
            <a:off x="45567" y="3505810"/>
            <a:ext cx="4162905" cy="3106005"/>
            <a:chOff x="1143000" y="431799"/>
            <a:chExt cx="7506324" cy="6197601"/>
          </a:xfrm>
        </p:grpSpPr>
        <p:pic>
          <p:nvPicPr>
            <p:cNvPr id="12" name="Content Placeholder 3" descr="RunControlTree2013.jpg"/>
            <p:cNvPicPr>
              <a:picLocks noChangeAspect="1"/>
            </p:cNvPicPr>
            <p:nvPr/>
          </p:nvPicPr>
          <p:blipFill>
            <a:blip r:embed="rId6" cstate="print"/>
            <a:stretch>
              <a:fillRect/>
            </a:stretch>
          </p:blipFill>
          <p:spPr bwMode="auto">
            <a:xfrm>
              <a:off x="1143000" y="431799"/>
              <a:ext cx="3810000" cy="6197601"/>
            </a:xfrm>
            <a:prstGeom prst="rect">
              <a:avLst/>
            </a:prstGeom>
            <a:noFill/>
            <a:ln w="9525">
              <a:noFill/>
              <a:miter lim="800000"/>
              <a:headEnd/>
              <a:tailEnd/>
            </a:ln>
          </p:spPr>
        </p:pic>
        <p:pic>
          <p:nvPicPr>
            <p:cNvPr id="13" name="Picture 12" descr="RunControlMain2013.jpg"/>
            <p:cNvPicPr>
              <a:picLocks noChangeAspect="1"/>
            </p:cNvPicPr>
            <p:nvPr/>
          </p:nvPicPr>
          <p:blipFill>
            <a:blip r:embed="rId7" cstate="print"/>
            <a:stretch>
              <a:fillRect/>
            </a:stretch>
          </p:blipFill>
          <p:spPr>
            <a:xfrm>
              <a:off x="2756524" y="431799"/>
              <a:ext cx="5892800" cy="6197601"/>
            </a:xfrm>
            <a:prstGeom prst="rect">
              <a:avLst/>
            </a:prstGeom>
          </p:spPr>
        </p:pic>
      </p:grpSp>
      <p:pic>
        <p:nvPicPr>
          <p:cNvPr id="1026" name="a94a0427-4e63-4972-bbac-8cf95b9a9eb6" descr="3D598D52-4005-4BD3-9936-BCBBA89E8F7C@cern"/>
          <p:cNvPicPr>
            <a:picLocks noChangeAspect="1" noChangeArrowheads="1"/>
          </p:cNvPicPr>
          <p:nvPr/>
        </p:nvPicPr>
        <p:blipFill>
          <a:blip r:embed="rId8" cstate="print"/>
          <a:srcRect/>
          <a:stretch>
            <a:fillRect/>
          </a:stretch>
        </p:blipFill>
        <p:spPr bwMode="auto">
          <a:xfrm>
            <a:off x="3512952" y="3505810"/>
            <a:ext cx="6051697" cy="3072400"/>
          </a:xfrm>
          <a:prstGeom prst="rect">
            <a:avLst/>
          </a:prstGeom>
          <a:noFill/>
          <a:ln w="9525">
            <a:noFill/>
            <a:miter lim="800000"/>
            <a:headEnd/>
            <a:tailEnd/>
          </a:ln>
        </p:spPr>
      </p:pic>
      <p:pic>
        <p:nvPicPr>
          <p:cNvPr id="23" name="Picture 22" descr="BeamPos.jpg"/>
          <p:cNvPicPr>
            <a:picLocks noChangeAspect="1"/>
          </p:cNvPicPr>
          <p:nvPr/>
        </p:nvPicPr>
        <p:blipFill>
          <a:blip r:embed="rId9" cstate="print"/>
          <a:stretch>
            <a:fillRect/>
          </a:stretch>
        </p:blipFill>
        <p:spPr>
          <a:xfrm>
            <a:off x="5974755" y="2500346"/>
            <a:ext cx="3194588" cy="2503259"/>
          </a:xfrm>
          <a:prstGeom prst="rect">
            <a:avLst/>
          </a:prstGeom>
        </p:spPr>
      </p:pic>
    </p:spTree>
    <p:extLst>
      <p:ext uri="{BB962C8B-B14F-4D97-AF65-F5344CB8AC3E}">
        <p14:creationId xmlns:p14="http://schemas.microsoft.com/office/powerpoint/2010/main" val="3911185783"/>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ctrTitle"/>
          </p:nvPr>
        </p:nvSpPr>
        <p:spPr>
          <a:xfrm>
            <a:off x="685800" y="1219200"/>
            <a:ext cx="7772400" cy="2209800"/>
          </a:xfrm>
          <a:noFill/>
        </p:spPr>
        <p:txBody>
          <a:bodyPr lIns="92075" tIns="46038" rIns="92075" bIns="46038" anchor="b"/>
          <a:lstStyle/>
          <a:p>
            <a:r>
              <a:rPr lang="en-US" dirty="0"/>
              <a:t>DAQ Upgrades</a:t>
            </a:r>
          </a:p>
        </p:txBody>
      </p:sp>
      <p:sp>
        <p:nvSpPr>
          <p:cNvPr id="38915" name="Rectangle 3"/>
          <p:cNvSpPr>
            <a:spLocks noGrp="1" noChangeArrowheads="1"/>
          </p:cNvSpPr>
          <p:nvPr>
            <p:ph type="subTitle" idx="1"/>
          </p:nvPr>
        </p:nvSpPr>
        <p:spPr>
          <a:xfrm>
            <a:off x="1320800" y="3903663"/>
            <a:ext cx="6502400" cy="1741487"/>
          </a:xfrm>
          <a:ln w="9525"/>
        </p:spPr>
        <p:txBody>
          <a:bodyPr lIns="92075" tIns="46038" rIns="92075" bIns="46038"/>
          <a:lstStyle/>
          <a:p>
            <a:endParaRPr lang="en-US"/>
          </a:p>
        </p:txBody>
      </p:sp>
    </p:spTree>
    <p:extLst>
      <p:ext uri="{BB962C8B-B14F-4D97-AF65-F5344CB8AC3E}">
        <p14:creationId xmlns:p14="http://schemas.microsoft.com/office/powerpoint/2010/main" val="3873445132"/>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EB928B76-A60B-4D2E-A625-E44FA86B9C1D}" type="slidenum">
              <a:rPr lang="en-US" smtClean="0"/>
              <a:pPr>
                <a:defRPr/>
              </a:pPr>
              <a:t>46</a:t>
            </a:fld>
            <a:endParaRPr lang="en-US" sz="2000" b="1"/>
          </a:p>
        </p:txBody>
      </p:sp>
      <p:graphicFrame>
        <p:nvGraphicFramePr>
          <p:cNvPr id="3" name="Table 2"/>
          <p:cNvGraphicFramePr>
            <a:graphicFrameLocks noGrp="1"/>
          </p:cNvGraphicFramePr>
          <p:nvPr/>
        </p:nvGraphicFramePr>
        <p:xfrm>
          <a:off x="424263" y="1396996"/>
          <a:ext cx="8491140" cy="4893154"/>
        </p:xfrm>
        <a:graphic>
          <a:graphicData uri="http://schemas.openxmlformats.org/drawingml/2006/table">
            <a:tbl>
              <a:tblPr firstRow="1" bandRow="1">
                <a:tableStyleId>{2D5ABB26-0587-4C30-8999-92F81FD0307C}</a:tableStyleId>
              </a:tblPr>
              <a:tblGrid>
                <a:gridCol w="1213020">
                  <a:extLst>
                    <a:ext uri="{9D8B030D-6E8A-4147-A177-3AD203B41FA5}">
                      <a16:colId xmlns="" xmlns:a16="http://schemas.microsoft.com/office/drawing/2014/main" val="20000"/>
                    </a:ext>
                  </a:extLst>
                </a:gridCol>
                <a:gridCol w="1213020">
                  <a:extLst>
                    <a:ext uri="{9D8B030D-6E8A-4147-A177-3AD203B41FA5}">
                      <a16:colId xmlns="" xmlns:a16="http://schemas.microsoft.com/office/drawing/2014/main" val="20001"/>
                    </a:ext>
                  </a:extLst>
                </a:gridCol>
                <a:gridCol w="1213020">
                  <a:extLst>
                    <a:ext uri="{9D8B030D-6E8A-4147-A177-3AD203B41FA5}">
                      <a16:colId xmlns="" xmlns:a16="http://schemas.microsoft.com/office/drawing/2014/main" val="20002"/>
                    </a:ext>
                  </a:extLst>
                </a:gridCol>
                <a:gridCol w="1213020">
                  <a:extLst>
                    <a:ext uri="{9D8B030D-6E8A-4147-A177-3AD203B41FA5}">
                      <a16:colId xmlns="" xmlns:a16="http://schemas.microsoft.com/office/drawing/2014/main" val="20003"/>
                    </a:ext>
                  </a:extLst>
                </a:gridCol>
                <a:gridCol w="1213020">
                  <a:extLst>
                    <a:ext uri="{9D8B030D-6E8A-4147-A177-3AD203B41FA5}">
                      <a16:colId xmlns="" xmlns:a16="http://schemas.microsoft.com/office/drawing/2014/main" val="20004"/>
                    </a:ext>
                  </a:extLst>
                </a:gridCol>
                <a:gridCol w="1213020">
                  <a:extLst>
                    <a:ext uri="{9D8B030D-6E8A-4147-A177-3AD203B41FA5}">
                      <a16:colId xmlns="" xmlns:a16="http://schemas.microsoft.com/office/drawing/2014/main" val="20005"/>
                    </a:ext>
                  </a:extLst>
                </a:gridCol>
                <a:gridCol w="1213020">
                  <a:extLst>
                    <a:ext uri="{9D8B030D-6E8A-4147-A177-3AD203B41FA5}">
                      <a16:colId xmlns="" xmlns:a16="http://schemas.microsoft.com/office/drawing/2014/main" val="20006"/>
                    </a:ext>
                  </a:extLst>
                </a:gridCol>
              </a:tblGrid>
              <a:tr h="409570">
                <a:tc rowSpan="2">
                  <a:txBody>
                    <a:bodyPr/>
                    <a:lstStyle/>
                    <a:p>
                      <a:pPr algn="ctr"/>
                      <a:endParaRPr lang="en-GB" sz="1800" b="0" i="0" baseline="0" dirty="0">
                        <a:solidFill>
                          <a:schemeClr val="tx1"/>
                        </a:solidFill>
                        <a:latin typeface="Arial"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GB" sz="1800" b="1" dirty="0">
                          <a:latin typeface="Arial" panose="020B0604020202020204" pitchFamily="34" charset="0"/>
                          <a:cs typeface="Arial" panose="020B0604020202020204" pitchFamily="34" charset="0"/>
                        </a:rPr>
                        <a:t>Up to Yesterday</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gridSpan="3">
                  <a:txBody>
                    <a:bodyPr/>
                    <a:lstStyle/>
                    <a:p>
                      <a:pPr algn="ctr"/>
                      <a:r>
                        <a:rPr lang="en-GB" sz="1800" b="1" i="0" baseline="0" dirty="0">
                          <a:solidFill>
                            <a:schemeClr val="tx1"/>
                          </a:solidFill>
                          <a:latin typeface="Arial" panose="020B0604020202020204" pitchFamily="34" charset="0"/>
                          <a:cs typeface="Arial" panose="020B0604020202020204" pitchFamily="34" charset="0"/>
                        </a:rPr>
                        <a:t>Upgrade (2022-2026)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b="0" i="0" baseline="0" dirty="0">
                        <a:solidFill>
                          <a:schemeClr val="tx1"/>
                        </a:solidFill>
                        <a:latin typeface="Arial" panose="020B0604020202020204" pitchFamily="34" charset="0"/>
                      </a:endParaRPr>
                    </a:p>
                  </a:txBody>
                  <a:tcPr/>
                </a:tc>
                <a:tc hMerge="1">
                  <a:txBody>
                    <a:bodyPr/>
                    <a:lstStyle/>
                    <a:p>
                      <a:endParaRPr lang="en-GB" b="0" i="0" baseline="0" dirty="0">
                        <a:solidFill>
                          <a:schemeClr val="tx1"/>
                        </a:solidFill>
                        <a:latin typeface="Arial" panose="020B0604020202020204" pitchFamily="34" charset="0"/>
                      </a:endParaRPr>
                    </a:p>
                  </a:txBody>
                  <a:tcPr/>
                </a:tc>
                <a:extLst>
                  <a:ext uri="{0D108BD9-81ED-4DB2-BD59-A6C34878D82A}">
                    <a16:rowId xmlns="" xmlns:a16="http://schemas.microsoft.com/office/drawing/2014/main" val="10000"/>
                  </a:ext>
                </a:extLst>
              </a:tr>
              <a:tr h="547094">
                <a:tc vMerge="1">
                  <a:txBody>
                    <a:bodyPr/>
                    <a:lstStyle/>
                    <a:p>
                      <a:pPr algn="ctr"/>
                      <a:endParaRPr lang="en-GB" sz="1800" b="0" i="0" baseline="0" dirty="0">
                        <a:solidFill>
                          <a:schemeClr val="tx1"/>
                        </a:solidFill>
                        <a:latin typeface="Arial"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baseline="0" dirty="0">
                          <a:latin typeface="Arial" panose="020B0604020202020204" pitchFamily="34" charset="0"/>
                          <a:cs typeface="Arial" panose="020B0604020202020204" pitchFamily="34" charset="0"/>
                        </a:rPr>
                        <a:t>L1 Rate </a:t>
                      </a:r>
                      <a:br>
                        <a:rPr lang="en-GB" sz="1800" baseline="0" dirty="0">
                          <a:latin typeface="Arial" panose="020B0604020202020204" pitchFamily="34" charset="0"/>
                          <a:cs typeface="Arial" panose="020B0604020202020204" pitchFamily="34" charset="0"/>
                        </a:rPr>
                      </a:br>
                      <a:r>
                        <a:rPr lang="en-GB" sz="1800" baseline="0" dirty="0">
                          <a:latin typeface="Arial" panose="020B0604020202020204" pitchFamily="34" charset="0"/>
                          <a:cs typeface="Arial" panose="020B0604020202020204" pitchFamily="34" charset="0"/>
                        </a:rPr>
                        <a:t>(KHz)</a:t>
                      </a:r>
                      <a:endParaRPr lang="en-GB" sz="1800" b="0" i="0" baseline="0" dirty="0">
                        <a:solidFill>
                          <a:schemeClr val="tx1"/>
                        </a:solidFill>
                        <a:latin typeface="Arial"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baseline="0" dirty="0">
                          <a:latin typeface="Arial" panose="020B0604020202020204" pitchFamily="34" charset="0"/>
                          <a:cs typeface="Arial" panose="020B0604020202020204" pitchFamily="34" charset="0"/>
                        </a:rPr>
                        <a:t>Event Size (</a:t>
                      </a:r>
                      <a:r>
                        <a:rPr lang="en-GB" sz="1800" baseline="0" dirty="0" err="1">
                          <a:latin typeface="Arial" panose="020B0604020202020204" pitchFamily="34" charset="0"/>
                          <a:cs typeface="Arial" panose="020B0604020202020204" pitchFamily="34" charset="0"/>
                        </a:rPr>
                        <a:t>MByte</a:t>
                      </a:r>
                      <a:r>
                        <a:rPr lang="en-GB" sz="1800" baseline="0" dirty="0">
                          <a:latin typeface="Arial" panose="020B0604020202020204" pitchFamily="34" charset="0"/>
                          <a:cs typeface="Arial" panose="020B0604020202020204" pitchFamily="34" charset="0"/>
                        </a:rPr>
                        <a:t>)</a:t>
                      </a:r>
                      <a:endParaRPr lang="en-GB" sz="1800" b="0" i="0" baseline="0" dirty="0">
                        <a:solidFill>
                          <a:schemeClr val="tx1"/>
                        </a:solidFill>
                        <a:latin typeface="Arial"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baseline="0" dirty="0">
                          <a:latin typeface="Arial" panose="020B0604020202020204" pitchFamily="34" charset="0"/>
                          <a:cs typeface="Arial" panose="020B0604020202020204" pitchFamily="34" charset="0"/>
                        </a:rPr>
                        <a:t>Bandwidth (</a:t>
                      </a:r>
                      <a:r>
                        <a:rPr lang="en-GB" sz="1800" baseline="0" dirty="0" err="1">
                          <a:latin typeface="Arial" panose="020B0604020202020204" pitchFamily="34" charset="0"/>
                          <a:cs typeface="Arial" panose="020B0604020202020204" pitchFamily="34" charset="0"/>
                        </a:rPr>
                        <a:t>GByte</a:t>
                      </a:r>
                      <a:r>
                        <a:rPr lang="en-GB" sz="1800" baseline="0" dirty="0">
                          <a:latin typeface="Arial" panose="020B0604020202020204" pitchFamily="34" charset="0"/>
                          <a:cs typeface="Arial" panose="020B0604020202020204" pitchFamily="34" charset="0"/>
                        </a:rPr>
                        <a:t>/s)</a:t>
                      </a:r>
                      <a:endParaRPr lang="en-GB" sz="1800" b="0" i="0" baseline="0" dirty="0">
                        <a:solidFill>
                          <a:schemeClr val="tx1"/>
                        </a:solidFill>
                        <a:latin typeface="Arial"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baseline="0" dirty="0">
                          <a:latin typeface="Arial" panose="020B0604020202020204" pitchFamily="34" charset="0"/>
                          <a:cs typeface="Arial" panose="020B0604020202020204" pitchFamily="34" charset="0"/>
                        </a:rPr>
                        <a:t>L1 Rate </a:t>
                      </a:r>
                      <a:br>
                        <a:rPr lang="en-GB" sz="1800" baseline="0" dirty="0">
                          <a:latin typeface="Arial" panose="020B0604020202020204" pitchFamily="34" charset="0"/>
                          <a:cs typeface="Arial" panose="020B0604020202020204" pitchFamily="34" charset="0"/>
                        </a:rPr>
                      </a:br>
                      <a:r>
                        <a:rPr lang="en-GB" sz="1800" baseline="0" dirty="0">
                          <a:latin typeface="Arial" panose="020B0604020202020204" pitchFamily="34" charset="0"/>
                          <a:cs typeface="Arial" panose="020B0604020202020204" pitchFamily="34" charset="0"/>
                        </a:rPr>
                        <a:t>(KHz)</a:t>
                      </a:r>
                      <a:endParaRPr lang="en-GB" sz="1800" b="0" i="0" baseline="0" dirty="0">
                        <a:solidFill>
                          <a:schemeClr val="tx1"/>
                        </a:solidFill>
                        <a:latin typeface="Arial"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baseline="0" dirty="0">
                          <a:latin typeface="Arial" panose="020B0604020202020204" pitchFamily="34" charset="0"/>
                          <a:cs typeface="Arial" panose="020B0604020202020204" pitchFamily="34" charset="0"/>
                        </a:rPr>
                        <a:t>Event Size (</a:t>
                      </a:r>
                      <a:r>
                        <a:rPr lang="en-GB" sz="1800" baseline="0" dirty="0" err="1">
                          <a:latin typeface="Arial" panose="020B0604020202020204" pitchFamily="34" charset="0"/>
                          <a:cs typeface="Arial" panose="020B0604020202020204" pitchFamily="34" charset="0"/>
                        </a:rPr>
                        <a:t>MByte</a:t>
                      </a:r>
                      <a:r>
                        <a:rPr lang="en-GB" sz="1800" baseline="0" dirty="0">
                          <a:latin typeface="Arial" panose="020B0604020202020204" pitchFamily="34" charset="0"/>
                          <a:cs typeface="Arial" panose="020B0604020202020204" pitchFamily="34" charset="0"/>
                        </a:rPr>
                        <a:t>)</a:t>
                      </a:r>
                      <a:endParaRPr lang="en-GB" sz="1800" b="0" i="0" baseline="0" dirty="0">
                        <a:solidFill>
                          <a:schemeClr val="tx1"/>
                        </a:solidFill>
                        <a:latin typeface="Arial"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baseline="0" dirty="0">
                          <a:latin typeface="Arial" panose="020B0604020202020204" pitchFamily="34" charset="0"/>
                          <a:cs typeface="Arial" panose="020B0604020202020204" pitchFamily="34" charset="0"/>
                        </a:rPr>
                        <a:t>Bandwidth (</a:t>
                      </a:r>
                      <a:r>
                        <a:rPr lang="en-GB" sz="1800" baseline="0" dirty="0" err="1">
                          <a:latin typeface="Arial" panose="020B0604020202020204" pitchFamily="34" charset="0"/>
                          <a:cs typeface="Arial" panose="020B0604020202020204" pitchFamily="34" charset="0"/>
                        </a:rPr>
                        <a:t>GByte</a:t>
                      </a:r>
                      <a:r>
                        <a:rPr lang="en-GB" sz="1800" baseline="0" dirty="0">
                          <a:latin typeface="Arial" panose="020B0604020202020204" pitchFamily="34" charset="0"/>
                          <a:cs typeface="Arial" panose="020B0604020202020204" pitchFamily="34" charset="0"/>
                        </a:rPr>
                        <a:t>/s)</a:t>
                      </a:r>
                      <a:endParaRPr lang="en-GB" sz="1800" b="0" i="0" baseline="0" dirty="0">
                        <a:solidFill>
                          <a:schemeClr val="tx1"/>
                        </a:solidFill>
                        <a:latin typeface="Arial"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983736">
                <a:tc>
                  <a:txBody>
                    <a:bodyPr/>
                    <a:lstStyle/>
                    <a:p>
                      <a:r>
                        <a:rPr lang="en-GB" sz="1800" b="0" i="0" baseline="0" dirty="0">
                          <a:solidFill>
                            <a:schemeClr val="tx1"/>
                          </a:solidFill>
                          <a:latin typeface="Arial" panose="020B0604020202020204" pitchFamily="34" charset="0"/>
                          <a:cs typeface="Arial" panose="020B0604020202020204" pitchFamily="34" charset="0"/>
                        </a:rPr>
                        <a:t>ALICE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dirty="0">
                          <a:latin typeface="Arial" panose="020B0604020202020204" pitchFamily="34" charset="0"/>
                          <a:cs typeface="Arial" panose="020B0604020202020204" pitchFamily="34" charset="0"/>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dirty="0">
                          <a:latin typeface="Arial" panose="020B0604020202020204" pitchFamily="34" charset="0"/>
                          <a:cs typeface="Arial" panose="020B0604020202020204" pitchFamily="34" charset="0"/>
                        </a:rPr>
                        <a:t>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dirty="0">
                          <a:latin typeface="Arial" panose="020B0604020202020204" pitchFamily="34" charset="0"/>
                          <a:cs typeface="Arial" panose="020B0604020202020204" pitchFamily="34" charset="0"/>
                        </a:rPr>
                        <a:t>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20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1000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983736">
                <a:tc>
                  <a:txBody>
                    <a:bodyPr/>
                    <a:lstStyle/>
                    <a:p>
                      <a:r>
                        <a:rPr lang="en-GB" sz="1800" b="0" i="0" baseline="0" dirty="0">
                          <a:solidFill>
                            <a:schemeClr val="tx1"/>
                          </a:solidFill>
                          <a:latin typeface="Arial" panose="020B0604020202020204" pitchFamily="34" charset="0"/>
                          <a:cs typeface="Arial" panose="020B0604020202020204" pitchFamily="34" charset="0"/>
                        </a:rPr>
                        <a:t>ATLAS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200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800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983736">
                <a:tc>
                  <a:txBody>
                    <a:bodyPr/>
                    <a:lstStyle/>
                    <a:p>
                      <a:r>
                        <a:rPr lang="en-GB" sz="1800" b="0" i="0" baseline="0" dirty="0">
                          <a:solidFill>
                            <a:schemeClr val="tx1"/>
                          </a:solidFill>
                          <a:latin typeface="Arial" panose="020B0604020202020204" pitchFamily="34" charset="0"/>
                          <a:cs typeface="Arial" panose="020B0604020202020204" pitchFamily="34" charset="0"/>
                        </a:rPr>
                        <a:t>CMS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1000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4000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r h="983736">
                <a:tc>
                  <a:txBody>
                    <a:bodyPr/>
                    <a:lstStyle/>
                    <a:p>
                      <a:r>
                        <a:rPr lang="en-GB" sz="1800" b="0" i="0" baseline="0" dirty="0">
                          <a:solidFill>
                            <a:schemeClr val="tx1"/>
                          </a:solidFill>
                          <a:latin typeface="Arial" panose="020B0604020202020204" pitchFamily="34" charset="0"/>
                          <a:cs typeface="Arial" panose="020B0604020202020204" pitchFamily="34" charset="0"/>
                        </a:rPr>
                        <a:t>LHCb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1000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0.05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40000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0.1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4000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5"/>
                  </a:ext>
                </a:extLst>
              </a:tr>
            </a:tbl>
          </a:graphicData>
        </a:graphic>
      </p:graphicFrame>
      <p:pic>
        <p:nvPicPr>
          <p:cNvPr id="4" name="Picture 73"/>
          <p:cNvPicPr>
            <a:picLocks noChangeAspect="1" noChangeArrowheads="1"/>
          </p:cNvPicPr>
          <p:nvPr/>
        </p:nvPicPr>
        <p:blipFill>
          <a:blip r:embed="rId2"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501074" y="2705155"/>
            <a:ext cx="921718" cy="608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0"/>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19193" y="3586489"/>
            <a:ext cx="1042002" cy="802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1"/>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3338" y="4633951"/>
            <a:ext cx="959454" cy="753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8718" y="5618085"/>
            <a:ext cx="917262" cy="760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bwMode="auto">
          <a:xfrm>
            <a:off x="1143000" y="228600"/>
            <a:ext cx="7696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4400" b="1">
                <a:solidFill>
                  <a:srgbClr val="0000FF"/>
                </a:solidFill>
                <a:latin typeface="+mj-lt"/>
                <a:ea typeface="+mj-ea"/>
                <a:cs typeface="+mj-cs"/>
              </a:defRPr>
            </a:lvl1pPr>
            <a:lvl2pPr algn="l" rtl="0" eaLnBrk="0" fontAlgn="base" hangingPunct="0">
              <a:spcBef>
                <a:spcPct val="0"/>
              </a:spcBef>
              <a:spcAft>
                <a:spcPct val="0"/>
              </a:spcAft>
              <a:defRPr kumimoji="1" sz="4400" b="1">
                <a:solidFill>
                  <a:srgbClr val="0000FF"/>
                </a:solidFill>
                <a:latin typeface="Comic Sans MS" pitchFamily="66" charset="0"/>
              </a:defRPr>
            </a:lvl2pPr>
            <a:lvl3pPr algn="l" rtl="0" eaLnBrk="0" fontAlgn="base" hangingPunct="0">
              <a:spcBef>
                <a:spcPct val="0"/>
              </a:spcBef>
              <a:spcAft>
                <a:spcPct val="0"/>
              </a:spcAft>
              <a:defRPr kumimoji="1" sz="4400" b="1">
                <a:solidFill>
                  <a:srgbClr val="0000FF"/>
                </a:solidFill>
                <a:latin typeface="Comic Sans MS" pitchFamily="66" charset="0"/>
              </a:defRPr>
            </a:lvl3pPr>
            <a:lvl4pPr algn="l" rtl="0" eaLnBrk="0" fontAlgn="base" hangingPunct="0">
              <a:spcBef>
                <a:spcPct val="0"/>
              </a:spcBef>
              <a:spcAft>
                <a:spcPct val="0"/>
              </a:spcAft>
              <a:defRPr kumimoji="1" sz="4400" b="1">
                <a:solidFill>
                  <a:srgbClr val="0000FF"/>
                </a:solidFill>
                <a:latin typeface="Comic Sans MS" pitchFamily="66" charset="0"/>
              </a:defRPr>
            </a:lvl4pPr>
            <a:lvl5pPr algn="l" rtl="0" eaLnBrk="0" fontAlgn="base" hangingPunct="0">
              <a:spcBef>
                <a:spcPct val="0"/>
              </a:spcBef>
              <a:spcAft>
                <a:spcPct val="0"/>
              </a:spcAft>
              <a:defRPr kumimoji="1" sz="4400" b="1">
                <a:solidFill>
                  <a:srgbClr val="0000FF"/>
                </a:solidFill>
                <a:latin typeface="Comic Sans MS" pitchFamily="66" charset="0"/>
              </a:defRPr>
            </a:lvl5pPr>
            <a:lvl6pPr marL="457200" algn="l" rtl="0" eaLnBrk="0" fontAlgn="base" hangingPunct="0">
              <a:spcBef>
                <a:spcPct val="0"/>
              </a:spcBef>
              <a:spcAft>
                <a:spcPct val="0"/>
              </a:spcAft>
              <a:defRPr kumimoji="1" sz="4400" b="1">
                <a:solidFill>
                  <a:srgbClr val="0000FF"/>
                </a:solidFill>
                <a:latin typeface="Comic Sans MS" pitchFamily="66" charset="0"/>
              </a:defRPr>
            </a:lvl6pPr>
            <a:lvl7pPr marL="914400" algn="l" rtl="0" eaLnBrk="0" fontAlgn="base" hangingPunct="0">
              <a:spcBef>
                <a:spcPct val="0"/>
              </a:spcBef>
              <a:spcAft>
                <a:spcPct val="0"/>
              </a:spcAft>
              <a:defRPr kumimoji="1" sz="4400" b="1">
                <a:solidFill>
                  <a:srgbClr val="0000FF"/>
                </a:solidFill>
                <a:latin typeface="Comic Sans MS" pitchFamily="66" charset="0"/>
              </a:defRPr>
            </a:lvl7pPr>
            <a:lvl8pPr marL="1371600" algn="l" rtl="0" eaLnBrk="0" fontAlgn="base" hangingPunct="0">
              <a:spcBef>
                <a:spcPct val="0"/>
              </a:spcBef>
              <a:spcAft>
                <a:spcPct val="0"/>
              </a:spcAft>
              <a:defRPr kumimoji="1" sz="4400" b="1">
                <a:solidFill>
                  <a:srgbClr val="0000FF"/>
                </a:solidFill>
                <a:latin typeface="Comic Sans MS" pitchFamily="66" charset="0"/>
              </a:defRPr>
            </a:lvl8pPr>
            <a:lvl9pPr marL="1828800" algn="l" rtl="0" eaLnBrk="0" fontAlgn="base" hangingPunct="0">
              <a:spcBef>
                <a:spcPct val="0"/>
              </a:spcBef>
              <a:spcAft>
                <a:spcPct val="0"/>
              </a:spcAft>
              <a:defRPr kumimoji="1" sz="4400" b="1">
                <a:solidFill>
                  <a:srgbClr val="0000FF"/>
                </a:solidFill>
                <a:latin typeface="Comic Sans MS" pitchFamily="66" charset="0"/>
              </a:defRPr>
            </a:lvl9pPr>
          </a:lstStyle>
          <a:p>
            <a:pPr eaLnBrk="1" hangingPunct="1">
              <a:buFontTx/>
              <a:defRPr/>
            </a:pPr>
            <a:r>
              <a:rPr lang="de-CH" kern="0" dirty="0">
                <a:effectLst>
                  <a:outerShdw blurRad="38100" dist="38100" dir="2700000" algn="tl">
                    <a:srgbClr val="C0C0C0"/>
                  </a:outerShdw>
                </a:effectLst>
                <a:latin typeface="Arial" panose="020B0604020202020204" pitchFamily="34" charset="0"/>
                <a:cs typeface="Arial" panose="020B0604020202020204" pitchFamily="34" charset="0"/>
              </a:rPr>
              <a:t>LHC DAQ Upgrades</a:t>
            </a:r>
          </a:p>
        </p:txBody>
      </p:sp>
      <p:cxnSp>
        <p:nvCxnSpPr>
          <p:cNvPr id="10" name="Straight Connector 9"/>
          <p:cNvCxnSpPr/>
          <p:nvPr/>
        </p:nvCxnSpPr>
        <p:spPr bwMode="auto">
          <a:xfrm>
            <a:off x="5263290" y="1396996"/>
            <a:ext cx="0" cy="4893154"/>
          </a:xfrm>
          <a:prstGeom prst="line">
            <a:avLst/>
          </a:prstGeom>
          <a:noFill/>
          <a:ln w="38100"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1653220" y="1393535"/>
            <a:ext cx="0" cy="4893154"/>
          </a:xfrm>
          <a:prstGeom prst="line">
            <a:avLst/>
          </a:prstGeom>
          <a:noFill/>
          <a:ln w="38100"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8911765" y="1393535"/>
            <a:ext cx="0" cy="4893154"/>
          </a:xfrm>
          <a:prstGeom prst="line">
            <a:avLst/>
          </a:prstGeom>
          <a:noFill/>
          <a:ln w="38100"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flipH="1">
            <a:off x="424260" y="1393535"/>
            <a:ext cx="4458" cy="4931559"/>
          </a:xfrm>
          <a:prstGeom prst="line">
            <a:avLst/>
          </a:prstGeom>
          <a:noFill/>
          <a:ln w="38100"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flipH="1">
            <a:off x="419193" y="1393535"/>
            <a:ext cx="8492572" cy="1"/>
          </a:xfrm>
          <a:prstGeom prst="line">
            <a:avLst/>
          </a:prstGeom>
          <a:noFill/>
          <a:ln w="38100"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flipH="1">
            <a:off x="424260" y="2353659"/>
            <a:ext cx="8492572" cy="1"/>
          </a:xfrm>
          <a:prstGeom prst="line">
            <a:avLst/>
          </a:prstGeom>
          <a:noFill/>
          <a:ln w="38100" cap="flat" cmpd="sng" algn="ctr">
            <a:solidFill>
              <a:schemeClr val="tx1"/>
            </a:solidFill>
            <a:prstDash val="solid"/>
            <a:round/>
            <a:headEnd type="none" w="med" len="med"/>
            <a:tailEnd type="none" w="med" len="med"/>
          </a:ln>
          <a:effectLst/>
        </p:spPr>
      </p:cxnSp>
      <p:cxnSp>
        <p:nvCxnSpPr>
          <p:cNvPr id="19" name="Straight Connector 18"/>
          <p:cNvCxnSpPr/>
          <p:nvPr/>
        </p:nvCxnSpPr>
        <p:spPr bwMode="auto">
          <a:xfrm flipH="1">
            <a:off x="424260" y="6309374"/>
            <a:ext cx="8492572" cy="1"/>
          </a:xfrm>
          <a:prstGeom prst="line">
            <a:avLst/>
          </a:prstGeom>
          <a:noFill/>
          <a:ln w="38100"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flipH="1">
            <a:off x="1653220" y="1777585"/>
            <a:ext cx="7263612" cy="0"/>
          </a:xfrm>
          <a:prstGeom prst="line">
            <a:avLst/>
          </a:prstGeom>
          <a:noFill/>
          <a:ln w="3810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374085973"/>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Upgrades</a:t>
            </a:r>
            <a:endParaRPr lang="en-GB" dirty="0"/>
          </a:p>
        </p:txBody>
      </p:sp>
      <p:sp>
        <p:nvSpPr>
          <p:cNvPr id="3" name="Content Placeholder 2"/>
          <p:cNvSpPr>
            <a:spLocks noGrp="1"/>
          </p:cNvSpPr>
          <p:nvPr>
            <p:ph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47</a:t>
            </a:fld>
            <a:endParaRPr lang="en-US" sz="2000" b="1"/>
          </a:p>
        </p:txBody>
      </p:sp>
      <p:pic>
        <p:nvPicPr>
          <p:cNvPr id="5" name="Picture 4"/>
          <p:cNvPicPr>
            <a:picLocks noChangeAspect="1"/>
          </p:cNvPicPr>
          <p:nvPr/>
        </p:nvPicPr>
        <p:blipFill rotWithShape="1">
          <a:blip r:embed="rId2"/>
          <a:srcRect l="47044" t="39858" r="2350" b="13899"/>
          <a:stretch/>
        </p:blipFill>
        <p:spPr>
          <a:xfrm>
            <a:off x="769905" y="1280773"/>
            <a:ext cx="6797685" cy="5032052"/>
          </a:xfrm>
          <a:prstGeom prst="rect">
            <a:avLst/>
          </a:prstGeom>
        </p:spPr>
      </p:pic>
      <p:sp>
        <p:nvSpPr>
          <p:cNvPr id="7" name="TextBox 6"/>
          <p:cNvSpPr txBox="1"/>
          <p:nvPr/>
        </p:nvSpPr>
        <p:spPr>
          <a:xfrm>
            <a:off x="5007640" y="3166273"/>
            <a:ext cx="697627" cy="369332"/>
          </a:xfrm>
          <a:prstGeom prst="rect">
            <a:avLst/>
          </a:prstGeom>
          <a:noFill/>
        </p:spPr>
        <p:txBody>
          <a:bodyPr wrap="none" rtlCol="0">
            <a:spAutoFit/>
          </a:bodyPr>
          <a:lstStyle/>
          <a:p>
            <a:r>
              <a:rPr lang="en-GB" sz="1800" b="1" dirty="0">
                <a:latin typeface="Arial" panose="020B0604020202020204" pitchFamily="34" charset="0"/>
                <a:cs typeface="Arial" panose="020B0604020202020204" pitchFamily="34" charset="0"/>
              </a:rPr>
              <a:t>2022</a:t>
            </a:r>
          </a:p>
        </p:txBody>
      </p:sp>
      <p:cxnSp>
        <p:nvCxnSpPr>
          <p:cNvPr id="9" name="Straight Connector 8"/>
          <p:cNvCxnSpPr/>
          <p:nvPr/>
        </p:nvCxnSpPr>
        <p:spPr bwMode="auto">
          <a:xfrm>
            <a:off x="9144000" y="2852925"/>
            <a:ext cx="914400" cy="914400"/>
          </a:xfrm>
          <a:prstGeom prst="line">
            <a:avLst/>
          </a:prstGeom>
          <a:noFill/>
          <a:ln w="12700" cap="flat" cmpd="sng" algn="ctr">
            <a:noFill/>
            <a:prstDash val="solid"/>
            <a:round/>
            <a:headEnd type="none" w="med" len="med"/>
            <a:tailEnd type="none" w="med" len="med"/>
          </a:ln>
          <a:effectLst/>
        </p:spPr>
      </p:cxnSp>
      <p:cxnSp>
        <p:nvCxnSpPr>
          <p:cNvPr id="11" name="Straight Connector 10"/>
          <p:cNvCxnSpPr/>
          <p:nvPr/>
        </p:nvCxnSpPr>
        <p:spPr bwMode="auto">
          <a:xfrm flipV="1">
            <a:off x="5007640" y="3044950"/>
            <a:ext cx="601295" cy="23043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007350" y="5886920"/>
            <a:ext cx="1154482" cy="338554"/>
          </a:xfrm>
          <a:prstGeom prst="rect">
            <a:avLst/>
          </a:prstGeom>
          <a:solidFill>
            <a:schemeClr val="bg1"/>
          </a:solidFill>
        </p:spPr>
        <p:txBody>
          <a:bodyPr wrap="none" rtlCol="0">
            <a:spAutoFit/>
          </a:bodyPr>
          <a:lstStyle/>
          <a:p>
            <a:r>
              <a:rPr lang="en-GB" sz="1600" dirty="0">
                <a:latin typeface="Arial" panose="020B0604020202020204" pitchFamily="34" charset="0"/>
                <a:cs typeface="Arial" panose="020B0604020202020204" pitchFamily="34" charset="0"/>
              </a:rPr>
              <a:t>up to 2022</a:t>
            </a:r>
          </a:p>
        </p:txBody>
      </p:sp>
      <p:sp>
        <p:nvSpPr>
          <p:cNvPr id="10" name="TextBox 9"/>
          <p:cNvSpPr txBox="1"/>
          <p:nvPr/>
        </p:nvSpPr>
        <p:spPr>
          <a:xfrm>
            <a:off x="1806840" y="4787893"/>
            <a:ext cx="697627" cy="369332"/>
          </a:xfrm>
          <a:prstGeom prst="rect">
            <a:avLst/>
          </a:prstGeom>
          <a:noFill/>
        </p:spPr>
        <p:txBody>
          <a:bodyPr wrap="none" rtlCol="0">
            <a:spAutoFit/>
          </a:bodyPr>
          <a:lstStyle/>
          <a:p>
            <a:r>
              <a:rPr lang="en-GB" sz="1800" b="1" dirty="0">
                <a:latin typeface="Arial" panose="020B0604020202020204" pitchFamily="34" charset="0"/>
                <a:cs typeface="Arial" panose="020B0604020202020204" pitchFamily="34" charset="0"/>
              </a:rPr>
              <a:t>2022</a:t>
            </a:r>
          </a:p>
        </p:txBody>
      </p:sp>
      <p:cxnSp>
        <p:nvCxnSpPr>
          <p:cNvPr id="12" name="Straight Connector 11"/>
          <p:cNvCxnSpPr/>
          <p:nvPr/>
        </p:nvCxnSpPr>
        <p:spPr bwMode="auto">
          <a:xfrm flipV="1">
            <a:off x="1806840" y="4666570"/>
            <a:ext cx="601295" cy="23043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7134188"/>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LHC Exp. Upgrades</a:t>
            </a:r>
          </a:p>
        </p:txBody>
      </p:sp>
      <p:sp>
        <p:nvSpPr>
          <p:cNvPr id="3" name="Content Placeholder 2"/>
          <p:cNvSpPr>
            <a:spLocks noGrp="1"/>
          </p:cNvSpPr>
          <p:nvPr>
            <p:ph idx="1"/>
          </p:nvPr>
        </p:nvSpPr>
        <p:spPr>
          <a:xfrm>
            <a:off x="381000" y="1295400"/>
            <a:ext cx="8645980" cy="4800600"/>
          </a:xfrm>
        </p:spPr>
        <p:txBody>
          <a:bodyPr/>
          <a:lstStyle/>
          <a:p>
            <a:r>
              <a:rPr lang="en-GB" dirty="0"/>
              <a:t>Reasons:</a:t>
            </a:r>
          </a:p>
          <a:p>
            <a:pPr lvl="1"/>
            <a:r>
              <a:rPr lang="en-GB" dirty="0"/>
              <a:t>More Physics/Faster Physics/Better Physics</a:t>
            </a:r>
          </a:p>
          <a:p>
            <a:pPr lvl="1"/>
            <a:r>
              <a:rPr lang="en-GB" dirty="0"/>
              <a:t>(Improved Detectors)</a:t>
            </a:r>
          </a:p>
          <a:p>
            <a:pPr lvl="1"/>
            <a:r>
              <a:rPr lang="en-GB" dirty="0"/>
              <a:t>Reduce impact of </a:t>
            </a:r>
            <a:r>
              <a:rPr lang="en-GB" dirty="0" err="1"/>
              <a:t>Hw</a:t>
            </a:r>
            <a:r>
              <a:rPr lang="en-GB" dirty="0"/>
              <a:t> Triggers:</a:t>
            </a:r>
          </a:p>
          <a:p>
            <a:pPr lvl="2"/>
            <a:r>
              <a:rPr lang="en-GB" dirty="0"/>
              <a:t>Working with partial information and with drastic simplifications has a price:</a:t>
            </a:r>
          </a:p>
          <a:p>
            <a:pPr lvl="3"/>
            <a:r>
              <a:rPr lang="en-GB" dirty="0"/>
              <a:t>Potentially interesting and valuable events are lost</a:t>
            </a:r>
          </a:p>
          <a:p>
            <a:pPr lvl="2"/>
            <a:r>
              <a:rPr lang="en-GB" dirty="0"/>
              <a:t>Directions:</a:t>
            </a:r>
          </a:p>
          <a:p>
            <a:pPr lvl="3"/>
            <a:r>
              <a:rPr lang="en-GB" dirty="0"/>
              <a:t>Eliminate / reduce hardware Level-1 (ALICE, LHCb)</a:t>
            </a:r>
          </a:p>
          <a:p>
            <a:pPr lvl="3"/>
            <a:r>
              <a:rPr lang="en-GB" dirty="0"/>
              <a:t>Substantially upgrade Level-1 (ATLAS, CMS)</a:t>
            </a:r>
          </a:p>
          <a:p>
            <a:pPr lvl="1"/>
            <a:r>
              <a:rPr lang="en-GB" dirty="0"/>
              <a:t>Emphasize Real-Time Alignment and Calibration</a:t>
            </a:r>
          </a:p>
          <a:p>
            <a:endParaRPr lang="en-GB" dirty="0"/>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48</a:t>
            </a:fld>
            <a:endParaRPr lang="en-US" sz="2000" b="1"/>
          </a:p>
        </p:txBody>
      </p:sp>
    </p:spTree>
    <p:extLst>
      <p:ext uri="{BB962C8B-B14F-4D97-AF65-F5344CB8AC3E}">
        <p14:creationId xmlns:p14="http://schemas.microsoft.com/office/powerpoint/2010/main" val="1327177527"/>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a:p>
        </p:txBody>
      </p:sp>
      <p:sp>
        <p:nvSpPr>
          <p:cNvPr id="3" name="Slide Number Placeholder 2"/>
          <p:cNvSpPr>
            <a:spLocks noGrp="1"/>
          </p:cNvSpPr>
          <p:nvPr>
            <p:ph type="sldNum" sz="quarter" idx="10"/>
          </p:nvPr>
        </p:nvSpPr>
        <p:spPr/>
        <p:txBody>
          <a:bodyPr/>
          <a:lstStyle/>
          <a:p>
            <a:pPr>
              <a:defRPr/>
            </a:pPr>
            <a:fld id="{873E23BB-1CA6-49B2-BE3C-96FEA4166F8F}" type="slidenum">
              <a:rPr lang="en-US" smtClean="0"/>
              <a:pPr>
                <a:defRPr/>
              </a:pPr>
              <a:t>49</a:t>
            </a:fld>
            <a:endParaRPr lang="en-US" sz="2400" b="1" dirty="0"/>
          </a:p>
        </p:txBody>
      </p:sp>
      <p:sp>
        <p:nvSpPr>
          <p:cNvPr id="4" name="Title 3"/>
          <p:cNvSpPr>
            <a:spLocks noGrp="1"/>
          </p:cNvSpPr>
          <p:nvPr>
            <p:ph type="title"/>
          </p:nvPr>
        </p:nvSpPr>
        <p:spPr/>
        <p:txBody>
          <a:bodyPr/>
          <a:lstStyle/>
          <a:p>
            <a:r>
              <a:rPr lang="en-US" dirty="0"/>
              <a:t>LHCb Upgrade</a:t>
            </a:r>
            <a:endParaRPr lang="en-GB" dirty="0"/>
          </a:p>
        </p:txBody>
      </p:sp>
      <p:pic>
        <p:nvPicPr>
          <p:cNvPr id="5" name="Content Placeholder 6">
            <a:extLst>
              <a:ext uri="{FF2B5EF4-FFF2-40B4-BE49-F238E27FC236}">
                <a16:creationId xmlns="" xmlns:a16="http://schemas.microsoft.com/office/drawing/2014/main" id="{13D119E4-AEFA-2149-A983-D0ED09F0E517}"/>
              </a:ext>
            </a:extLst>
          </p:cNvPr>
          <p:cNvPicPr>
            <a:picLocks noChangeAspect="1"/>
          </p:cNvPicPr>
          <p:nvPr/>
        </p:nvPicPr>
        <p:blipFill>
          <a:blip r:embed="rId2"/>
          <a:stretch>
            <a:fillRect/>
          </a:stretch>
        </p:blipFill>
        <p:spPr bwMode="auto">
          <a:xfrm>
            <a:off x="22815" y="1052736"/>
            <a:ext cx="5006385" cy="2281517"/>
          </a:xfrm>
          <a:prstGeom prst="rect">
            <a:avLst/>
          </a:prstGeom>
          <a:noFill/>
          <a:ln w="9525">
            <a:noFill/>
            <a:miter lim="800000"/>
            <a:headEnd/>
            <a:tailEnd/>
          </a:ln>
        </p:spPr>
      </p:pic>
      <p:grpSp>
        <p:nvGrpSpPr>
          <p:cNvPr id="22" name="Group 21"/>
          <p:cNvGrpSpPr>
            <a:grpSpLocks noChangeAspect="1"/>
          </p:cNvGrpSpPr>
          <p:nvPr/>
        </p:nvGrpSpPr>
        <p:grpSpPr>
          <a:xfrm>
            <a:off x="599740" y="3657600"/>
            <a:ext cx="8012337" cy="2654808"/>
            <a:chOff x="448195" y="3810000"/>
            <a:chExt cx="6714502" cy="2224784"/>
          </a:xfrm>
        </p:grpSpPr>
        <p:sp>
          <p:nvSpPr>
            <p:cNvPr id="6" name="TextBox 5"/>
            <p:cNvSpPr txBox="1"/>
            <p:nvPr/>
          </p:nvSpPr>
          <p:spPr>
            <a:xfrm>
              <a:off x="448195" y="3810000"/>
              <a:ext cx="1863495" cy="309508"/>
            </a:xfrm>
            <a:prstGeom prst="rect">
              <a:avLst/>
            </a:prstGeom>
            <a:noFill/>
            <a:ln>
              <a:noFill/>
            </a:ln>
          </p:spPr>
          <p:style>
            <a:lnRef idx="3">
              <a:schemeClr val="lt1"/>
            </a:lnRef>
            <a:fillRef idx="1">
              <a:schemeClr val="dk1"/>
            </a:fillRef>
            <a:effectRef idx="1">
              <a:schemeClr val="dk1"/>
            </a:effectRef>
            <a:fontRef idx="minor">
              <a:schemeClr val="lt1"/>
            </a:fontRef>
          </p:style>
          <p:txBody>
            <a:bodyPr wrap="none" rtlCol="0">
              <a:spAutoFit/>
            </a:bodyPr>
            <a:lstStyle/>
            <a:p>
              <a:r>
                <a:rPr lang="en-GB" sz="1800" b="1" dirty="0">
                  <a:solidFill>
                    <a:schemeClr val="tx1"/>
                  </a:solidFill>
                  <a:latin typeface="Arial" panose="020B0604020202020204" pitchFamily="34" charset="0"/>
                  <a:cs typeface="Arial" panose="020B0604020202020204" pitchFamily="34" charset="0"/>
                </a:rPr>
                <a:t>Detector Channels</a:t>
              </a:r>
            </a:p>
          </p:txBody>
        </p:sp>
        <p:sp>
          <p:nvSpPr>
            <p:cNvPr id="7" name="TextBox 6"/>
            <p:cNvSpPr txBox="1"/>
            <p:nvPr/>
          </p:nvSpPr>
          <p:spPr>
            <a:xfrm>
              <a:off x="2791648" y="3832757"/>
              <a:ext cx="1594824" cy="309508"/>
            </a:xfrm>
            <a:prstGeom prst="rect">
              <a:avLst/>
            </a:prstGeom>
            <a:noFill/>
            <a:ln>
              <a:noFill/>
            </a:ln>
          </p:spPr>
          <p:style>
            <a:lnRef idx="3">
              <a:schemeClr val="lt1"/>
            </a:lnRef>
            <a:fillRef idx="1">
              <a:schemeClr val="dk1"/>
            </a:fillRef>
            <a:effectRef idx="1">
              <a:schemeClr val="dk1"/>
            </a:effectRef>
            <a:fontRef idx="minor">
              <a:schemeClr val="lt1"/>
            </a:fontRef>
          </p:style>
          <p:txBody>
            <a:bodyPr wrap="none" rtlCol="0">
              <a:spAutoFit/>
            </a:bodyPr>
            <a:lstStyle/>
            <a:p>
              <a:r>
                <a:rPr lang="en-GB" sz="1800" b="1" dirty="0">
                  <a:solidFill>
                    <a:schemeClr val="tx1"/>
                  </a:solidFill>
                  <a:latin typeface="Arial" panose="020B0604020202020204" pitchFamily="34" charset="0"/>
                  <a:cs typeface="Arial" panose="020B0604020202020204" pitchFamily="34" charset="0"/>
                </a:rPr>
                <a:t>R/O Electronics</a:t>
              </a:r>
            </a:p>
          </p:txBody>
        </p:sp>
        <p:sp>
          <p:nvSpPr>
            <p:cNvPr id="8" name="TextBox 7"/>
            <p:cNvSpPr txBox="1"/>
            <p:nvPr/>
          </p:nvSpPr>
          <p:spPr>
            <a:xfrm>
              <a:off x="5558219" y="3869218"/>
              <a:ext cx="1604478" cy="461665"/>
            </a:xfrm>
            <a:prstGeom prst="rect">
              <a:avLst/>
            </a:prstGeom>
            <a:solidFill>
              <a:schemeClr val="accent3"/>
            </a:solidFill>
          </p:spPr>
          <p:txBody>
            <a:bodyPr wrap="none" rtlCol="0">
              <a:spAutoFit/>
            </a:bodyPr>
            <a:lstStyle/>
            <a:p>
              <a:r>
                <a:rPr lang="en-GB" dirty="0">
                  <a:solidFill>
                    <a:schemeClr val="bg1"/>
                  </a:solidFill>
                  <a:latin typeface="Arial" panose="020B0604020202020204" pitchFamily="34" charset="0"/>
                  <a:cs typeface="Arial" panose="020B0604020202020204" pitchFamily="34" charset="0"/>
                </a:rPr>
                <a:t>To be kept</a:t>
              </a:r>
            </a:p>
          </p:txBody>
        </p:sp>
        <p:pic>
          <p:nvPicPr>
            <p:cNvPr id="11" name="Picture 10"/>
            <p:cNvPicPr>
              <a:picLocks noChangeAspect="1"/>
            </p:cNvPicPr>
            <p:nvPr/>
          </p:nvPicPr>
          <p:blipFill rotWithShape="1">
            <a:blip r:embed="rId3"/>
            <a:srcRect l="4064"/>
            <a:stretch/>
          </p:blipFill>
          <p:spPr>
            <a:xfrm>
              <a:off x="457200" y="4171660"/>
              <a:ext cx="1960267" cy="1863124"/>
            </a:xfrm>
            <a:prstGeom prst="rect">
              <a:avLst/>
            </a:prstGeom>
          </p:spPr>
        </p:pic>
        <p:sp>
          <p:nvSpPr>
            <p:cNvPr id="12" name="TextBox 11"/>
            <p:cNvSpPr txBox="1"/>
            <p:nvPr/>
          </p:nvSpPr>
          <p:spPr>
            <a:xfrm>
              <a:off x="5456296" y="3832757"/>
              <a:ext cx="584626" cy="309508"/>
            </a:xfrm>
            <a:prstGeom prst="rect">
              <a:avLst/>
            </a:prstGeom>
            <a:noFill/>
            <a:ln>
              <a:noFill/>
            </a:ln>
          </p:spPr>
          <p:style>
            <a:lnRef idx="3">
              <a:schemeClr val="lt1"/>
            </a:lnRef>
            <a:fillRef idx="1">
              <a:schemeClr val="dk1"/>
            </a:fillRef>
            <a:effectRef idx="1">
              <a:schemeClr val="dk1"/>
            </a:effectRef>
            <a:fontRef idx="minor">
              <a:schemeClr val="lt1"/>
            </a:fontRef>
          </p:style>
          <p:txBody>
            <a:bodyPr wrap="none" rtlCol="0">
              <a:spAutoFit/>
            </a:bodyPr>
            <a:lstStyle/>
            <a:p>
              <a:r>
                <a:rPr lang="en-GB" sz="1800" b="1" dirty="0">
                  <a:solidFill>
                    <a:schemeClr val="tx1"/>
                  </a:solidFill>
                  <a:latin typeface="Arial" panose="020B0604020202020204" pitchFamily="34" charset="0"/>
                  <a:cs typeface="Arial" panose="020B0604020202020204" pitchFamily="34" charset="0"/>
                </a:rPr>
                <a:t>DAQ</a:t>
              </a:r>
            </a:p>
          </p:txBody>
        </p:sp>
        <p:pic>
          <p:nvPicPr>
            <p:cNvPr id="13" name="Picture 12"/>
            <p:cNvPicPr>
              <a:picLocks noChangeAspect="1"/>
            </p:cNvPicPr>
            <p:nvPr/>
          </p:nvPicPr>
          <p:blipFill rotWithShape="1">
            <a:blip r:embed="rId4"/>
            <a:srcRect l="10543" t="1174" r="115" b="952"/>
            <a:stretch/>
          </p:blipFill>
          <p:spPr>
            <a:xfrm>
              <a:off x="2670703" y="4240691"/>
              <a:ext cx="1932725" cy="1794092"/>
            </a:xfrm>
            <a:prstGeom prst="rect">
              <a:avLst/>
            </a:prstGeom>
          </p:spPr>
        </p:pic>
        <p:pic>
          <p:nvPicPr>
            <p:cNvPr id="14" name="Picture 13"/>
            <p:cNvPicPr>
              <a:picLocks noChangeAspect="1"/>
            </p:cNvPicPr>
            <p:nvPr/>
          </p:nvPicPr>
          <p:blipFill>
            <a:blip r:embed="rId5"/>
            <a:stretch>
              <a:fillRect/>
            </a:stretch>
          </p:blipFill>
          <p:spPr>
            <a:xfrm>
              <a:off x="4876800" y="4330883"/>
              <a:ext cx="1931698" cy="1653851"/>
            </a:xfrm>
            <a:prstGeom prst="rect">
              <a:avLst/>
            </a:prstGeom>
          </p:spPr>
        </p:pic>
      </p:grpSp>
      <p:sp>
        <p:nvSpPr>
          <p:cNvPr id="19" name="Content Placeholder 1"/>
          <p:cNvSpPr txBox="1">
            <a:spLocks/>
          </p:cNvSpPr>
          <p:nvPr/>
        </p:nvSpPr>
        <p:spPr bwMode="auto">
          <a:xfrm>
            <a:off x="4876800" y="1048451"/>
            <a:ext cx="5334000" cy="22858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Font typeface="Arial Unicode MS" pitchFamily="34" charset="-128"/>
              <a:buChar char="❚"/>
              <a:defRPr kumimoji="1" sz="3200" b="1">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0000FF"/>
              </a:buClr>
              <a:buFont typeface="Arial Unicode MS" pitchFamily="34" charset="-128"/>
              <a:buChar char="❙"/>
              <a:defRPr kumimoji="1" sz="2800">
                <a:solidFill>
                  <a:schemeClr val="tx1"/>
                </a:solidFill>
                <a:latin typeface="Arial" panose="020B0604020202020204" pitchFamily="34" charset="0"/>
                <a:cs typeface="Arial" panose="020B0604020202020204" pitchFamily="34" charset="0"/>
              </a:defRPr>
            </a:lvl2pPr>
            <a:lvl3pPr marL="1143000" indent="-228600" algn="l" rtl="0" eaLnBrk="0" fontAlgn="base" hangingPunct="0">
              <a:spcBef>
                <a:spcPct val="20000"/>
              </a:spcBef>
              <a:spcAft>
                <a:spcPct val="0"/>
              </a:spcAft>
              <a:buClr>
                <a:srgbClr val="0000FF"/>
              </a:buClr>
              <a:buFont typeface="Arial Unicode MS" pitchFamily="34" charset="-128"/>
              <a:buChar char="❘"/>
              <a:defRPr kumimoji="1" sz="2400">
                <a:solidFill>
                  <a:schemeClr val="tx1"/>
                </a:solidFill>
                <a:latin typeface="Arial" panose="020B0604020202020204" pitchFamily="34" charset="0"/>
                <a:cs typeface="Arial" panose="020B0604020202020204" pitchFamily="34" charset="0"/>
              </a:defRPr>
            </a:lvl3pPr>
            <a:lvl4pPr marL="1600200" indent="-228600" algn="l" rtl="0" eaLnBrk="0" fontAlgn="base" hangingPunct="0">
              <a:spcBef>
                <a:spcPct val="20000"/>
              </a:spcBef>
              <a:spcAft>
                <a:spcPct val="0"/>
              </a:spcAft>
              <a:buClr>
                <a:srgbClr val="0000FF"/>
              </a:buClr>
              <a:buFont typeface="Arial Unicode MS" pitchFamily="34" charset="-128"/>
              <a:buChar char="〡"/>
              <a:defRPr kumimoji="1" sz="2000">
                <a:solidFill>
                  <a:schemeClr val="tx1"/>
                </a:solidFill>
                <a:latin typeface="Arial" panose="020B0604020202020204" pitchFamily="34" charset="0"/>
                <a:cs typeface="Arial" panose="020B0604020202020204" pitchFamily="34" charset="0"/>
              </a:defRPr>
            </a:lvl4pPr>
            <a:lvl5pPr marL="20574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6pPr>
            <a:lvl7pPr marL="29718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7pPr>
            <a:lvl8pPr marL="34290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8pPr>
            <a:lvl9pPr marL="38862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9pPr>
          </a:lstStyle>
          <a:p>
            <a:pPr>
              <a:lnSpc>
                <a:spcPct val="150000"/>
              </a:lnSpc>
            </a:pPr>
            <a:r>
              <a:rPr lang="en-US" sz="2000" kern="0" dirty="0"/>
              <a:t>40 MHz Trigger-less Readout</a:t>
            </a:r>
          </a:p>
          <a:p>
            <a:pPr lvl="1">
              <a:lnSpc>
                <a:spcPct val="150000"/>
              </a:lnSpc>
            </a:pPr>
            <a:r>
              <a:rPr lang="en-US" sz="1600" b="1" kern="0" dirty="0"/>
              <a:t>&lt; 10% detector channels kept</a:t>
            </a:r>
          </a:p>
          <a:p>
            <a:pPr lvl="1">
              <a:lnSpc>
                <a:spcPct val="150000"/>
              </a:lnSpc>
            </a:pPr>
            <a:r>
              <a:rPr lang="en-US" sz="1600" b="1" kern="0" dirty="0"/>
              <a:t>100% or R/O electronics replaced</a:t>
            </a:r>
          </a:p>
          <a:p>
            <a:pPr lvl="1">
              <a:lnSpc>
                <a:spcPct val="150000"/>
              </a:lnSpc>
            </a:pPr>
            <a:r>
              <a:rPr lang="en-US" sz="1600" b="1" kern="0" dirty="0"/>
              <a:t>New DAQ system</a:t>
            </a:r>
          </a:p>
          <a:p>
            <a:pPr lvl="1">
              <a:lnSpc>
                <a:spcPct val="150000"/>
              </a:lnSpc>
            </a:pPr>
            <a:r>
              <a:rPr lang="en-US" sz="1600" b="1" kern="0" dirty="0"/>
              <a:t>New Data Center</a:t>
            </a:r>
          </a:p>
        </p:txBody>
      </p:sp>
    </p:spTree>
    <p:extLst>
      <p:ext uri="{BB962C8B-B14F-4D97-AF65-F5344CB8AC3E}">
        <p14:creationId xmlns:p14="http://schemas.microsoft.com/office/powerpoint/2010/main" val="2620916378"/>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2"/>
          <p:cNvSpPr>
            <a:spLocks noGrp="1"/>
          </p:cNvSpPr>
          <p:nvPr>
            <p:ph type="sldNum" sz="quarter" idx="10"/>
          </p:nvPr>
        </p:nvSpPr>
        <p:spPr/>
        <p:txBody>
          <a:bodyPr/>
          <a:lstStyle/>
          <a:p>
            <a:pPr>
              <a:defRPr/>
            </a:pPr>
            <a:fld id="{27799F44-15D6-402A-AA8A-09645846BCD6}" type="slidenum">
              <a:rPr lang="en-US"/>
              <a:pPr>
                <a:defRPr/>
              </a:pPr>
              <a:t>5</a:t>
            </a:fld>
            <a:endParaRPr lang="en-US" sz="2000" b="1"/>
          </a:p>
        </p:txBody>
      </p:sp>
      <p:sp>
        <p:nvSpPr>
          <p:cNvPr id="2052" name="Rectangle 2"/>
          <p:cNvSpPr>
            <a:spLocks noGrp="1" noChangeArrowheads="1"/>
          </p:cNvSpPr>
          <p:nvPr>
            <p:ph type="title"/>
          </p:nvPr>
        </p:nvSpPr>
        <p:spPr>
          <a:noFill/>
        </p:spPr>
        <p:txBody>
          <a:bodyPr lIns="92075" tIns="46038" rIns="92075" bIns="46038"/>
          <a:lstStyle/>
          <a:p>
            <a:r>
              <a:rPr lang="en-US" dirty="0"/>
              <a:t>LHC in Numbers</a:t>
            </a:r>
          </a:p>
        </p:txBody>
      </p:sp>
      <p:graphicFrame>
        <p:nvGraphicFramePr>
          <p:cNvPr id="2050" name="Object 3"/>
          <p:cNvGraphicFramePr>
            <a:graphicFrameLocks/>
          </p:cNvGraphicFramePr>
          <p:nvPr>
            <p:extLst>
              <p:ext uri="{D42A27DB-BD31-4B8C-83A1-F6EECF244321}">
                <p14:modId xmlns:p14="http://schemas.microsoft.com/office/powerpoint/2010/main" val="2223559368"/>
              </p:ext>
            </p:extLst>
          </p:nvPr>
        </p:nvGraphicFramePr>
        <p:xfrm>
          <a:off x="447675" y="1219200"/>
          <a:ext cx="8797925" cy="5719763"/>
        </p:xfrm>
        <a:graphic>
          <a:graphicData uri="http://schemas.openxmlformats.org/presentationml/2006/ole">
            <mc:AlternateContent xmlns:mc="http://schemas.openxmlformats.org/markup-compatibility/2006">
              <mc:Choice xmlns:v="urn:schemas-microsoft-com:vml" Requires="v">
                <p:oleObj spid="_x0000_s1028" name="Document" r:id="rId4" imgW="8419894" imgH="5476875" progId="Word.Document.8">
                  <p:embed/>
                </p:oleObj>
              </mc:Choice>
              <mc:Fallback>
                <p:oleObj name="Document" r:id="rId4" imgW="8419894" imgH="5476875" progId="Word.Document.8">
                  <p:embed/>
                  <p:pic>
                    <p:nvPicPr>
                      <p:cNvPr id="2050" name="Object 3"/>
                      <p:cNvPicPr>
                        <a:picLocks noChangeArrowheads="1"/>
                      </p:cNvPicPr>
                      <p:nvPr/>
                    </p:nvPicPr>
                    <p:blipFill>
                      <a:blip r:embed="rId5"/>
                      <a:srcRect r="5818" b="6081"/>
                      <a:stretch>
                        <a:fillRect/>
                      </a:stretch>
                    </p:blipFill>
                    <p:spPr bwMode="auto">
                      <a:xfrm>
                        <a:off x="447675" y="1219200"/>
                        <a:ext cx="8797925" cy="571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203351310"/>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lide Number Placeholder 2"/>
          <p:cNvSpPr>
            <a:spLocks noGrp="1"/>
          </p:cNvSpPr>
          <p:nvPr>
            <p:ph type="sldNum" sz="quarter" idx="10"/>
          </p:nvPr>
        </p:nvSpPr>
        <p:spPr/>
        <p:txBody>
          <a:bodyPr/>
          <a:lstStyle/>
          <a:p>
            <a:pPr>
              <a:defRPr/>
            </a:pPr>
            <a:fld id="{88088B36-5239-4C9D-BCC2-6CA6D2A8B3C3}" type="slidenum">
              <a:rPr lang="en-US"/>
              <a:pPr>
                <a:defRPr/>
              </a:pPr>
              <a:t>50</a:t>
            </a:fld>
            <a:endParaRPr lang="en-US" sz="2000" b="1" dirty="0"/>
          </a:p>
        </p:txBody>
      </p:sp>
      <p:sp>
        <p:nvSpPr>
          <p:cNvPr id="1029" name="Rectangle 3"/>
          <p:cNvSpPr>
            <a:spLocks noGrp="1" noChangeArrowheads="1"/>
          </p:cNvSpPr>
          <p:nvPr>
            <p:ph type="title"/>
          </p:nvPr>
        </p:nvSpPr>
        <p:spPr/>
        <p:txBody>
          <a:bodyPr/>
          <a:lstStyle/>
          <a:p>
            <a:r>
              <a:rPr lang="en-US" dirty="0"/>
              <a:t>The LHCb Example</a:t>
            </a:r>
          </a:p>
        </p:txBody>
      </p:sp>
      <p:grpSp>
        <p:nvGrpSpPr>
          <p:cNvPr id="4" name="Group 3"/>
          <p:cNvGrpSpPr/>
          <p:nvPr/>
        </p:nvGrpSpPr>
        <p:grpSpPr>
          <a:xfrm>
            <a:off x="135510" y="2637288"/>
            <a:ext cx="4429459" cy="2731658"/>
            <a:chOff x="109015" y="1112572"/>
            <a:chExt cx="4429459" cy="2731658"/>
          </a:xfrm>
        </p:grpSpPr>
        <p:sp>
          <p:nvSpPr>
            <p:cNvPr id="149" name="Rectangle 2"/>
            <p:cNvSpPr>
              <a:spLocks noChangeArrowheads="1"/>
            </p:cNvSpPr>
            <p:nvPr/>
          </p:nvSpPr>
          <p:spPr bwMode="auto">
            <a:xfrm>
              <a:off x="1562568" y="1540994"/>
              <a:ext cx="2944419" cy="2290102"/>
            </a:xfrm>
            <a:prstGeom prst="rect">
              <a:avLst/>
            </a:prstGeom>
            <a:solidFill>
              <a:srgbClr val="EAEAEA"/>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154" name="Line 8"/>
            <p:cNvSpPr>
              <a:spLocks noChangeShapeType="1"/>
            </p:cNvSpPr>
            <p:nvPr/>
          </p:nvSpPr>
          <p:spPr bwMode="auto">
            <a:xfrm>
              <a:off x="3058146" y="3021966"/>
              <a:ext cx="0" cy="290158"/>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55" name="Text Box 9"/>
            <p:cNvSpPr txBox="1">
              <a:spLocks noChangeArrowheads="1"/>
            </p:cNvSpPr>
            <p:nvPr/>
          </p:nvSpPr>
          <p:spPr bwMode="auto">
            <a:xfrm>
              <a:off x="1749515" y="3312124"/>
              <a:ext cx="2626998" cy="261610"/>
            </a:xfrm>
            <a:prstGeom prst="rect">
              <a:avLst/>
            </a:prstGeom>
            <a:solidFill>
              <a:srgbClr val="FF5050"/>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100" b="1">
                  <a:latin typeface="Arial" panose="020B0604020202020204" pitchFamily="34" charset="0"/>
                  <a:cs typeface="Arial" panose="020B0604020202020204" pitchFamily="34" charset="0"/>
                </a:rPr>
                <a:t>Storage</a:t>
              </a:r>
            </a:p>
          </p:txBody>
        </p:sp>
        <p:sp>
          <p:nvSpPr>
            <p:cNvPr id="156" name="Text Box 10"/>
            <p:cNvSpPr txBox="1">
              <a:spLocks noChangeArrowheads="1"/>
            </p:cNvSpPr>
            <p:nvPr/>
          </p:nvSpPr>
          <p:spPr bwMode="auto">
            <a:xfrm>
              <a:off x="627832" y="1681205"/>
              <a:ext cx="850999" cy="253916"/>
            </a:xfrm>
            <a:prstGeom prst="rect">
              <a:avLst/>
            </a:prstGeom>
            <a:solidFill>
              <a:srgbClr val="CCFFFF"/>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050" b="1" dirty="0" err="1">
                  <a:latin typeface="Arial" panose="020B0604020202020204" pitchFamily="34" charset="0"/>
                  <a:cs typeface="Arial" panose="020B0604020202020204" pitchFamily="34" charset="0"/>
                </a:rPr>
                <a:t>HwTrigger</a:t>
              </a:r>
              <a:endParaRPr kumimoji="0" lang="en-US" sz="1100" b="1" dirty="0">
                <a:latin typeface="Arial" panose="020B0604020202020204" pitchFamily="34" charset="0"/>
                <a:cs typeface="Arial" panose="020B0604020202020204" pitchFamily="34" charset="0"/>
              </a:endParaRPr>
            </a:p>
          </p:txBody>
        </p:sp>
        <p:sp>
          <p:nvSpPr>
            <p:cNvPr id="157" name="Line 11"/>
            <p:cNvSpPr>
              <a:spLocks noChangeShapeType="1"/>
            </p:cNvSpPr>
            <p:nvPr/>
          </p:nvSpPr>
          <p:spPr bwMode="auto">
            <a:xfrm flipH="1">
              <a:off x="1469094" y="1821414"/>
              <a:ext cx="280421" cy="0"/>
            </a:xfrm>
            <a:prstGeom prst="line">
              <a:avLst/>
            </a:prstGeom>
            <a:noFill/>
            <a:ln w="1905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58" name="Text Box 12"/>
            <p:cNvSpPr txBox="1">
              <a:spLocks noChangeArrowheads="1"/>
            </p:cNvSpPr>
            <p:nvPr/>
          </p:nvSpPr>
          <p:spPr bwMode="auto">
            <a:xfrm rot="16200000">
              <a:off x="-1094613" y="2316200"/>
              <a:ext cx="2668866" cy="261610"/>
            </a:xfrm>
            <a:prstGeom prst="rect">
              <a:avLst/>
            </a:prstGeom>
            <a:solidFill>
              <a:srgbClr val="99FFCC"/>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100" b="1" dirty="0">
                  <a:latin typeface="Arial" panose="020B0604020202020204" pitchFamily="34" charset="0"/>
                  <a:cs typeface="Arial" panose="020B0604020202020204" pitchFamily="34" charset="0"/>
                </a:rPr>
                <a:t>Monitoring &amp; Control</a:t>
              </a:r>
            </a:p>
          </p:txBody>
        </p:sp>
        <p:sp>
          <p:nvSpPr>
            <p:cNvPr id="159" name="Line 13"/>
            <p:cNvSpPr>
              <a:spLocks noChangeShapeType="1"/>
            </p:cNvSpPr>
            <p:nvPr/>
          </p:nvSpPr>
          <p:spPr bwMode="auto">
            <a:xfrm>
              <a:off x="347411" y="1260573"/>
              <a:ext cx="280421" cy="0"/>
            </a:xfrm>
            <a:prstGeom prst="line">
              <a:avLst/>
            </a:prstGeom>
            <a:noFill/>
            <a:ln w="127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0" name="Line 14"/>
            <p:cNvSpPr>
              <a:spLocks noChangeShapeType="1"/>
            </p:cNvSpPr>
            <p:nvPr/>
          </p:nvSpPr>
          <p:spPr bwMode="auto">
            <a:xfrm>
              <a:off x="347411" y="1774677"/>
              <a:ext cx="280421" cy="0"/>
            </a:xfrm>
            <a:prstGeom prst="line">
              <a:avLst/>
            </a:prstGeom>
            <a:noFill/>
            <a:ln w="127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1" name="Line 15"/>
            <p:cNvSpPr>
              <a:spLocks noChangeShapeType="1"/>
            </p:cNvSpPr>
            <p:nvPr/>
          </p:nvSpPr>
          <p:spPr bwMode="auto">
            <a:xfrm>
              <a:off x="347411" y="2428992"/>
              <a:ext cx="1402104" cy="0"/>
            </a:xfrm>
            <a:prstGeom prst="line">
              <a:avLst/>
            </a:prstGeom>
            <a:noFill/>
            <a:ln w="127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2" name="Line 16"/>
            <p:cNvSpPr>
              <a:spLocks noChangeShapeType="1"/>
            </p:cNvSpPr>
            <p:nvPr/>
          </p:nvSpPr>
          <p:spPr bwMode="auto">
            <a:xfrm flipV="1">
              <a:off x="347411" y="2943097"/>
              <a:ext cx="1402104" cy="1947"/>
            </a:xfrm>
            <a:prstGeom prst="line">
              <a:avLst/>
            </a:prstGeom>
            <a:noFill/>
            <a:ln w="127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3" name="Line 17"/>
            <p:cNvSpPr>
              <a:spLocks noChangeShapeType="1"/>
            </p:cNvSpPr>
            <p:nvPr/>
          </p:nvSpPr>
          <p:spPr bwMode="auto">
            <a:xfrm>
              <a:off x="347411" y="3457202"/>
              <a:ext cx="1402104" cy="0"/>
            </a:xfrm>
            <a:prstGeom prst="line">
              <a:avLst/>
            </a:prstGeom>
            <a:noFill/>
            <a:ln w="127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4" name="Line 18"/>
            <p:cNvSpPr>
              <a:spLocks noChangeShapeType="1"/>
            </p:cNvSpPr>
            <p:nvPr/>
          </p:nvSpPr>
          <p:spPr bwMode="auto">
            <a:xfrm>
              <a:off x="1842989" y="1993756"/>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5" name="Line 19"/>
            <p:cNvSpPr>
              <a:spLocks noChangeShapeType="1"/>
            </p:cNvSpPr>
            <p:nvPr/>
          </p:nvSpPr>
          <p:spPr bwMode="auto">
            <a:xfrm>
              <a:off x="2029936" y="1993756"/>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6" name="Line 20"/>
            <p:cNvSpPr>
              <a:spLocks noChangeShapeType="1"/>
            </p:cNvSpPr>
            <p:nvPr/>
          </p:nvSpPr>
          <p:spPr bwMode="auto">
            <a:xfrm>
              <a:off x="2216883" y="1993756"/>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7" name="Line 21"/>
            <p:cNvSpPr>
              <a:spLocks noChangeShapeType="1"/>
            </p:cNvSpPr>
            <p:nvPr/>
          </p:nvSpPr>
          <p:spPr bwMode="auto">
            <a:xfrm>
              <a:off x="2403830" y="1993756"/>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8" name="Line 22"/>
            <p:cNvSpPr>
              <a:spLocks noChangeShapeType="1"/>
            </p:cNvSpPr>
            <p:nvPr/>
          </p:nvSpPr>
          <p:spPr bwMode="auto">
            <a:xfrm>
              <a:off x="2590778" y="1993756"/>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69" name="Line 23"/>
            <p:cNvSpPr>
              <a:spLocks noChangeShapeType="1"/>
            </p:cNvSpPr>
            <p:nvPr/>
          </p:nvSpPr>
          <p:spPr bwMode="auto">
            <a:xfrm>
              <a:off x="2777725" y="1993756"/>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0" name="Line 24"/>
            <p:cNvSpPr>
              <a:spLocks noChangeShapeType="1"/>
            </p:cNvSpPr>
            <p:nvPr/>
          </p:nvSpPr>
          <p:spPr bwMode="auto">
            <a:xfrm>
              <a:off x="2964672" y="1993756"/>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1" name="Line 25"/>
            <p:cNvSpPr>
              <a:spLocks noChangeShapeType="1"/>
            </p:cNvSpPr>
            <p:nvPr/>
          </p:nvSpPr>
          <p:spPr bwMode="auto">
            <a:xfrm>
              <a:off x="3151619" y="1993756"/>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2" name="Line 26"/>
            <p:cNvSpPr>
              <a:spLocks noChangeShapeType="1"/>
            </p:cNvSpPr>
            <p:nvPr/>
          </p:nvSpPr>
          <p:spPr bwMode="auto">
            <a:xfrm>
              <a:off x="3338567" y="1993756"/>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3" name="Line 27"/>
            <p:cNvSpPr>
              <a:spLocks noChangeShapeType="1"/>
            </p:cNvSpPr>
            <p:nvPr/>
          </p:nvSpPr>
          <p:spPr bwMode="auto">
            <a:xfrm>
              <a:off x="3525514" y="1993756"/>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4" name="Line 28"/>
            <p:cNvSpPr>
              <a:spLocks noChangeShapeType="1"/>
            </p:cNvSpPr>
            <p:nvPr/>
          </p:nvSpPr>
          <p:spPr bwMode="auto">
            <a:xfrm>
              <a:off x="3712461" y="1993756"/>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5" name="Line 29"/>
            <p:cNvSpPr>
              <a:spLocks noChangeShapeType="1"/>
            </p:cNvSpPr>
            <p:nvPr/>
          </p:nvSpPr>
          <p:spPr bwMode="auto">
            <a:xfrm>
              <a:off x="3899408" y="1993756"/>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6" name="Line 30"/>
            <p:cNvSpPr>
              <a:spLocks noChangeShapeType="1"/>
            </p:cNvSpPr>
            <p:nvPr/>
          </p:nvSpPr>
          <p:spPr bwMode="auto">
            <a:xfrm>
              <a:off x="4086356" y="1993756"/>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7" name="Line 31"/>
            <p:cNvSpPr>
              <a:spLocks noChangeShapeType="1"/>
            </p:cNvSpPr>
            <p:nvPr/>
          </p:nvSpPr>
          <p:spPr bwMode="auto">
            <a:xfrm>
              <a:off x="4273303" y="1993756"/>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78" name="Line 32"/>
            <p:cNvSpPr>
              <a:spLocks noChangeShapeType="1"/>
            </p:cNvSpPr>
            <p:nvPr/>
          </p:nvSpPr>
          <p:spPr bwMode="auto">
            <a:xfrm>
              <a:off x="3058146" y="2507861"/>
              <a:ext cx="0" cy="292105"/>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nvGrpSpPr>
            <p:cNvPr id="179" name="Group 33"/>
            <p:cNvGrpSpPr>
              <a:grpSpLocks/>
            </p:cNvGrpSpPr>
            <p:nvPr/>
          </p:nvGrpSpPr>
          <p:grpSpPr bwMode="auto">
            <a:xfrm>
              <a:off x="1842989" y="1386178"/>
              <a:ext cx="2430314" cy="388499"/>
              <a:chOff x="2400" y="1281"/>
              <a:chExt cx="2496" cy="305"/>
            </a:xfrm>
          </p:grpSpPr>
          <p:sp>
            <p:nvSpPr>
              <p:cNvPr id="180" name="Line 34"/>
              <p:cNvSpPr>
                <a:spLocks noChangeShapeType="1"/>
              </p:cNvSpPr>
              <p:nvPr/>
            </p:nvSpPr>
            <p:spPr bwMode="auto">
              <a:xfrm>
                <a:off x="240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1" name="Line 35"/>
              <p:cNvSpPr>
                <a:spLocks noChangeShapeType="1"/>
              </p:cNvSpPr>
              <p:nvPr/>
            </p:nvSpPr>
            <p:spPr bwMode="auto">
              <a:xfrm>
                <a:off x="249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2" name="Line 36"/>
              <p:cNvSpPr>
                <a:spLocks noChangeShapeType="1"/>
              </p:cNvSpPr>
              <p:nvPr/>
            </p:nvSpPr>
            <p:spPr bwMode="auto">
              <a:xfrm>
                <a:off x="259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3" name="Line 37"/>
              <p:cNvSpPr>
                <a:spLocks noChangeShapeType="1"/>
              </p:cNvSpPr>
              <p:nvPr/>
            </p:nvSpPr>
            <p:spPr bwMode="auto">
              <a:xfrm>
                <a:off x="268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4" name="Line 38"/>
              <p:cNvSpPr>
                <a:spLocks noChangeShapeType="1"/>
              </p:cNvSpPr>
              <p:nvPr/>
            </p:nvSpPr>
            <p:spPr bwMode="auto">
              <a:xfrm>
                <a:off x="278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5" name="Line 39"/>
              <p:cNvSpPr>
                <a:spLocks noChangeShapeType="1"/>
              </p:cNvSpPr>
              <p:nvPr/>
            </p:nvSpPr>
            <p:spPr bwMode="auto">
              <a:xfrm>
                <a:off x="288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6" name="Line 40"/>
              <p:cNvSpPr>
                <a:spLocks noChangeShapeType="1"/>
              </p:cNvSpPr>
              <p:nvPr/>
            </p:nvSpPr>
            <p:spPr bwMode="auto">
              <a:xfrm>
                <a:off x="297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7" name="Line 41"/>
              <p:cNvSpPr>
                <a:spLocks noChangeShapeType="1"/>
              </p:cNvSpPr>
              <p:nvPr/>
            </p:nvSpPr>
            <p:spPr bwMode="auto">
              <a:xfrm>
                <a:off x="307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8" name="Line 42"/>
              <p:cNvSpPr>
                <a:spLocks noChangeShapeType="1"/>
              </p:cNvSpPr>
              <p:nvPr/>
            </p:nvSpPr>
            <p:spPr bwMode="auto">
              <a:xfrm>
                <a:off x="316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89" name="Line 43"/>
              <p:cNvSpPr>
                <a:spLocks noChangeShapeType="1"/>
              </p:cNvSpPr>
              <p:nvPr/>
            </p:nvSpPr>
            <p:spPr bwMode="auto">
              <a:xfrm>
                <a:off x="326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0" name="Line 44"/>
              <p:cNvSpPr>
                <a:spLocks noChangeShapeType="1"/>
              </p:cNvSpPr>
              <p:nvPr/>
            </p:nvSpPr>
            <p:spPr bwMode="auto">
              <a:xfrm>
                <a:off x="336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1" name="Line 45"/>
              <p:cNvSpPr>
                <a:spLocks noChangeShapeType="1"/>
              </p:cNvSpPr>
              <p:nvPr/>
            </p:nvSpPr>
            <p:spPr bwMode="auto">
              <a:xfrm>
                <a:off x="345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2" name="Line 46"/>
              <p:cNvSpPr>
                <a:spLocks noChangeShapeType="1"/>
              </p:cNvSpPr>
              <p:nvPr/>
            </p:nvSpPr>
            <p:spPr bwMode="auto">
              <a:xfrm>
                <a:off x="355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3" name="Line 47"/>
              <p:cNvSpPr>
                <a:spLocks noChangeShapeType="1"/>
              </p:cNvSpPr>
              <p:nvPr/>
            </p:nvSpPr>
            <p:spPr bwMode="auto">
              <a:xfrm>
                <a:off x="364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4" name="Line 48"/>
              <p:cNvSpPr>
                <a:spLocks noChangeShapeType="1"/>
              </p:cNvSpPr>
              <p:nvPr/>
            </p:nvSpPr>
            <p:spPr bwMode="auto">
              <a:xfrm>
                <a:off x="374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5" name="Line 49"/>
              <p:cNvSpPr>
                <a:spLocks noChangeShapeType="1"/>
              </p:cNvSpPr>
              <p:nvPr/>
            </p:nvSpPr>
            <p:spPr bwMode="auto">
              <a:xfrm>
                <a:off x="384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6" name="Line 50"/>
              <p:cNvSpPr>
                <a:spLocks noChangeShapeType="1"/>
              </p:cNvSpPr>
              <p:nvPr/>
            </p:nvSpPr>
            <p:spPr bwMode="auto">
              <a:xfrm>
                <a:off x="393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7" name="Line 51"/>
              <p:cNvSpPr>
                <a:spLocks noChangeShapeType="1"/>
              </p:cNvSpPr>
              <p:nvPr/>
            </p:nvSpPr>
            <p:spPr bwMode="auto">
              <a:xfrm>
                <a:off x="403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8" name="Line 52"/>
              <p:cNvSpPr>
                <a:spLocks noChangeShapeType="1"/>
              </p:cNvSpPr>
              <p:nvPr/>
            </p:nvSpPr>
            <p:spPr bwMode="auto">
              <a:xfrm>
                <a:off x="412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99" name="Line 53"/>
              <p:cNvSpPr>
                <a:spLocks noChangeShapeType="1"/>
              </p:cNvSpPr>
              <p:nvPr/>
            </p:nvSpPr>
            <p:spPr bwMode="auto">
              <a:xfrm>
                <a:off x="422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0" name="Line 54"/>
              <p:cNvSpPr>
                <a:spLocks noChangeShapeType="1"/>
              </p:cNvSpPr>
              <p:nvPr/>
            </p:nvSpPr>
            <p:spPr bwMode="auto">
              <a:xfrm>
                <a:off x="432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1" name="Line 55"/>
              <p:cNvSpPr>
                <a:spLocks noChangeShapeType="1"/>
              </p:cNvSpPr>
              <p:nvPr/>
            </p:nvSpPr>
            <p:spPr bwMode="auto">
              <a:xfrm>
                <a:off x="441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2" name="Line 56"/>
              <p:cNvSpPr>
                <a:spLocks noChangeShapeType="1"/>
              </p:cNvSpPr>
              <p:nvPr/>
            </p:nvSpPr>
            <p:spPr bwMode="auto">
              <a:xfrm>
                <a:off x="451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3" name="Line 57"/>
              <p:cNvSpPr>
                <a:spLocks noChangeShapeType="1"/>
              </p:cNvSpPr>
              <p:nvPr/>
            </p:nvSpPr>
            <p:spPr bwMode="auto">
              <a:xfrm>
                <a:off x="460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4" name="Line 58"/>
              <p:cNvSpPr>
                <a:spLocks noChangeShapeType="1"/>
              </p:cNvSpPr>
              <p:nvPr/>
            </p:nvSpPr>
            <p:spPr bwMode="auto">
              <a:xfrm>
                <a:off x="470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5" name="Line 59"/>
              <p:cNvSpPr>
                <a:spLocks noChangeShapeType="1"/>
              </p:cNvSpPr>
              <p:nvPr/>
            </p:nvSpPr>
            <p:spPr bwMode="auto">
              <a:xfrm>
                <a:off x="480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6" name="Line 60"/>
              <p:cNvSpPr>
                <a:spLocks noChangeShapeType="1"/>
              </p:cNvSpPr>
              <p:nvPr/>
            </p:nvSpPr>
            <p:spPr bwMode="auto">
              <a:xfrm>
                <a:off x="489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207" name="Line 61"/>
            <p:cNvSpPr>
              <a:spLocks noChangeShapeType="1"/>
            </p:cNvSpPr>
            <p:nvPr/>
          </p:nvSpPr>
          <p:spPr bwMode="auto">
            <a:xfrm>
              <a:off x="814779" y="1386178"/>
              <a:ext cx="0" cy="296973"/>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8" name="Line 62"/>
            <p:cNvSpPr>
              <a:spLocks noChangeShapeType="1"/>
            </p:cNvSpPr>
            <p:nvPr/>
          </p:nvSpPr>
          <p:spPr bwMode="auto">
            <a:xfrm>
              <a:off x="908252" y="1386178"/>
              <a:ext cx="0" cy="296973"/>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09" name="Line 63"/>
            <p:cNvSpPr>
              <a:spLocks noChangeShapeType="1"/>
            </p:cNvSpPr>
            <p:nvPr/>
          </p:nvSpPr>
          <p:spPr bwMode="auto">
            <a:xfrm>
              <a:off x="1001726" y="1386178"/>
              <a:ext cx="0" cy="296973"/>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10" name="Line 64"/>
            <p:cNvSpPr>
              <a:spLocks noChangeShapeType="1"/>
            </p:cNvSpPr>
            <p:nvPr/>
          </p:nvSpPr>
          <p:spPr bwMode="auto">
            <a:xfrm>
              <a:off x="1095200" y="1386178"/>
              <a:ext cx="0" cy="296973"/>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11" name="Line 65"/>
            <p:cNvSpPr>
              <a:spLocks noChangeShapeType="1"/>
            </p:cNvSpPr>
            <p:nvPr/>
          </p:nvSpPr>
          <p:spPr bwMode="auto">
            <a:xfrm>
              <a:off x="1188673" y="1386178"/>
              <a:ext cx="0" cy="296973"/>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12" name="Line 66"/>
            <p:cNvSpPr>
              <a:spLocks noChangeShapeType="1"/>
            </p:cNvSpPr>
            <p:nvPr/>
          </p:nvSpPr>
          <p:spPr bwMode="auto">
            <a:xfrm>
              <a:off x="1282147" y="1386178"/>
              <a:ext cx="0" cy="296973"/>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13" name="Line 67"/>
            <p:cNvSpPr>
              <a:spLocks noChangeShapeType="1"/>
            </p:cNvSpPr>
            <p:nvPr/>
          </p:nvSpPr>
          <p:spPr bwMode="auto">
            <a:xfrm>
              <a:off x="1375621" y="1386178"/>
              <a:ext cx="0" cy="296973"/>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14" name="Line 68"/>
            <p:cNvSpPr>
              <a:spLocks noChangeShapeType="1"/>
            </p:cNvSpPr>
            <p:nvPr/>
          </p:nvSpPr>
          <p:spPr bwMode="auto">
            <a:xfrm>
              <a:off x="721305" y="1386178"/>
              <a:ext cx="0" cy="296973"/>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15" name="Line 69"/>
            <p:cNvSpPr>
              <a:spLocks noChangeShapeType="1"/>
            </p:cNvSpPr>
            <p:nvPr/>
          </p:nvSpPr>
          <p:spPr bwMode="auto">
            <a:xfrm>
              <a:off x="347411" y="1961625"/>
              <a:ext cx="1402104" cy="0"/>
            </a:xfrm>
            <a:prstGeom prst="line">
              <a:avLst/>
            </a:prstGeom>
            <a:noFill/>
            <a:ln w="127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216" name="Text Box 70"/>
            <p:cNvSpPr txBox="1">
              <a:spLocks noChangeArrowheads="1"/>
            </p:cNvSpPr>
            <p:nvPr/>
          </p:nvSpPr>
          <p:spPr bwMode="auto">
            <a:xfrm>
              <a:off x="4039619" y="3582620"/>
              <a:ext cx="49885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a:spcBef>
                  <a:spcPct val="0"/>
                </a:spcBef>
                <a:buFontTx/>
                <a:buNone/>
              </a:pPr>
              <a:r>
                <a:rPr kumimoji="0" lang="en-US" sz="1100" b="1" dirty="0">
                  <a:latin typeface="Arial" panose="020B0604020202020204" pitchFamily="34" charset="0"/>
                  <a:cs typeface="Arial" panose="020B0604020202020204" pitchFamily="34" charset="0"/>
                </a:rPr>
                <a:t>DAQ</a:t>
              </a:r>
            </a:p>
          </p:txBody>
        </p:sp>
        <p:sp>
          <p:nvSpPr>
            <p:cNvPr id="150" name="Text Box 4"/>
            <p:cNvSpPr txBox="1">
              <a:spLocks noChangeArrowheads="1"/>
            </p:cNvSpPr>
            <p:nvPr/>
          </p:nvSpPr>
          <p:spPr bwMode="auto">
            <a:xfrm>
              <a:off x="618095" y="1153468"/>
              <a:ext cx="3748681" cy="261610"/>
            </a:xfrm>
            <a:prstGeom prst="rect">
              <a:avLst/>
            </a:prstGeom>
            <a:solidFill>
              <a:srgbClr val="FFFFCC"/>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100" b="1" dirty="0">
                  <a:latin typeface="Arial" panose="020B0604020202020204" pitchFamily="34" charset="0"/>
                  <a:cs typeface="Arial" panose="020B0604020202020204" pitchFamily="34" charset="0"/>
                </a:rPr>
                <a:t>Detector Channels/Front-Ends</a:t>
              </a:r>
            </a:p>
          </p:txBody>
        </p:sp>
        <p:sp>
          <p:nvSpPr>
            <p:cNvPr id="151" name="Text Box 5"/>
            <p:cNvSpPr txBox="1">
              <a:spLocks noChangeArrowheads="1"/>
            </p:cNvSpPr>
            <p:nvPr/>
          </p:nvSpPr>
          <p:spPr bwMode="auto">
            <a:xfrm>
              <a:off x="1749515" y="1774678"/>
              <a:ext cx="2626998" cy="261610"/>
            </a:xfrm>
            <a:prstGeom prst="rect">
              <a:avLst/>
            </a:prstGeom>
            <a:solidFill>
              <a:srgbClr val="FFCC99"/>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100" b="1" dirty="0">
                  <a:latin typeface="Arial" panose="020B0604020202020204" pitchFamily="34" charset="0"/>
                  <a:cs typeface="Arial" panose="020B0604020202020204" pitchFamily="34" charset="0"/>
                </a:rPr>
                <a:t>Readout Units</a:t>
              </a:r>
            </a:p>
          </p:txBody>
        </p:sp>
        <p:sp>
          <p:nvSpPr>
            <p:cNvPr id="152" name="Text Box 6"/>
            <p:cNvSpPr txBox="1">
              <a:spLocks noChangeArrowheads="1"/>
            </p:cNvSpPr>
            <p:nvPr/>
          </p:nvSpPr>
          <p:spPr bwMode="auto">
            <a:xfrm>
              <a:off x="1749515" y="2287809"/>
              <a:ext cx="2626998" cy="261610"/>
            </a:xfrm>
            <a:prstGeom prst="rect">
              <a:avLst/>
            </a:prstGeom>
            <a:solidFill>
              <a:srgbClr val="FF9933"/>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100" b="1" dirty="0">
                  <a:latin typeface="Arial" panose="020B0604020202020204" pitchFamily="34" charset="0"/>
                  <a:cs typeface="Arial" panose="020B0604020202020204" pitchFamily="34" charset="0"/>
                </a:rPr>
                <a:t>Event Building</a:t>
              </a:r>
            </a:p>
          </p:txBody>
        </p:sp>
        <p:sp>
          <p:nvSpPr>
            <p:cNvPr id="153" name="Text Box 7"/>
            <p:cNvSpPr txBox="1">
              <a:spLocks noChangeArrowheads="1"/>
            </p:cNvSpPr>
            <p:nvPr/>
          </p:nvSpPr>
          <p:spPr bwMode="auto">
            <a:xfrm>
              <a:off x="1749515" y="2799967"/>
              <a:ext cx="2626998" cy="261610"/>
            </a:xfrm>
            <a:prstGeom prst="rect">
              <a:avLst/>
            </a:prstGeom>
            <a:solidFill>
              <a:srgbClr val="FF7C80"/>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100" b="1">
                  <a:latin typeface="Arial" panose="020B0604020202020204" pitchFamily="34" charset="0"/>
                  <a:cs typeface="Arial" panose="020B0604020202020204" pitchFamily="34" charset="0"/>
                </a:rPr>
                <a:t>High Level Trigger</a:t>
              </a:r>
            </a:p>
          </p:txBody>
        </p:sp>
        <p:sp>
          <p:nvSpPr>
            <p:cNvPr id="2" name="TextBox 1"/>
            <p:cNvSpPr txBox="1"/>
            <p:nvPr/>
          </p:nvSpPr>
          <p:spPr>
            <a:xfrm rot="21027043">
              <a:off x="716841" y="1252741"/>
              <a:ext cx="706925" cy="246221"/>
            </a:xfrm>
            <a:prstGeom prst="rect">
              <a:avLst/>
            </a:prstGeom>
            <a:solidFill>
              <a:schemeClr val="bg1"/>
            </a:solidFill>
          </p:spPr>
          <p:txBody>
            <a:bodyPr wrap="none" lIns="0" tIns="0" rIns="0" bIns="0" rtlCol="0">
              <a:spAutoFit/>
            </a:bodyPr>
            <a:lstStyle/>
            <a:p>
              <a:r>
                <a:rPr lang="en-GB" sz="1600" dirty="0">
                  <a:solidFill>
                    <a:srgbClr val="FF0000"/>
                  </a:solidFill>
                  <a:latin typeface="Arial" panose="020B0604020202020204" pitchFamily="34" charset="0"/>
                  <a:cs typeface="Arial" panose="020B0604020202020204" pitchFamily="34" charset="0"/>
                </a:rPr>
                <a:t>40 MHz</a:t>
              </a:r>
            </a:p>
          </p:txBody>
        </p:sp>
        <p:sp>
          <p:nvSpPr>
            <p:cNvPr id="77" name="TextBox 76"/>
            <p:cNvSpPr txBox="1"/>
            <p:nvPr/>
          </p:nvSpPr>
          <p:spPr>
            <a:xfrm rot="21027043">
              <a:off x="3495004" y="1284622"/>
              <a:ext cx="593111" cy="246221"/>
            </a:xfrm>
            <a:prstGeom prst="rect">
              <a:avLst/>
            </a:prstGeom>
            <a:solidFill>
              <a:schemeClr val="bg1"/>
            </a:solidFill>
          </p:spPr>
          <p:txBody>
            <a:bodyPr wrap="none" lIns="0" tIns="0" rIns="0" bIns="0" rtlCol="0">
              <a:spAutoFit/>
            </a:bodyPr>
            <a:lstStyle/>
            <a:p>
              <a:r>
                <a:rPr lang="en-GB" sz="1600" dirty="0">
                  <a:solidFill>
                    <a:srgbClr val="FF0000"/>
                  </a:solidFill>
                  <a:latin typeface="Arial" panose="020B0604020202020204" pitchFamily="34" charset="0"/>
                  <a:cs typeface="Arial" panose="020B0604020202020204" pitchFamily="34" charset="0"/>
                </a:rPr>
                <a:t>1 MHz</a:t>
              </a:r>
            </a:p>
          </p:txBody>
        </p:sp>
      </p:grpSp>
      <p:sp>
        <p:nvSpPr>
          <p:cNvPr id="79" name="Rectangle 2"/>
          <p:cNvSpPr>
            <a:spLocks noChangeArrowheads="1"/>
          </p:cNvSpPr>
          <p:nvPr/>
        </p:nvSpPr>
        <p:spPr bwMode="auto">
          <a:xfrm>
            <a:off x="5935859" y="3050918"/>
            <a:ext cx="2944419" cy="2290102"/>
          </a:xfrm>
          <a:prstGeom prst="rect">
            <a:avLst/>
          </a:prstGeom>
          <a:solidFill>
            <a:srgbClr val="EAEAEA"/>
          </a:solidFill>
          <a:ln w="19050">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80" name="Line 8"/>
          <p:cNvSpPr>
            <a:spLocks noChangeShapeType="1"/>
          </p:cNvSpPr>
          <p:nvPr/>
        </p:nvSpPr>
        <p:spPr bwMode="auto">
          <a:xfrm>
            <a:off x="7431437" y="4531890"/>
            <a:ext cx="0" cy="290158"/>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81" name="Text Box 9"/>
          <p:cNvSpPr txBox="1">
            <a:spLocks noChangeArrowheads="1"/>
          </p:cNvSpPr>
          <p:nvPr/>
        </p:nvSpPr>
        <p:spPr bwMode="auto">
          <a:xfrm>
            <a:off x="6122806" y="4822048"/>
            <a:ext cx="2626998" cy="261610"/>
          </a:xfrm>
          <a:prstGeom prst="rect">
            <a:avLst/>
          </a:prstGeom>
          <a:solidFill>
            <a:srgbClr val="FF5050"/>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100" b="1">
                <a:latin typeface="Arial" panose="020B0604020202020204" pitchFamily="34" charset="0"/>
                <a:cs typeface="Arial" panose="020B0604020202020204" pitchFamily="34" charset="0"/>
              </a:rPr>
              <a:t>Storage</a:t>
            </a:r>
          </a:p>
        </p:txBody>
      </p:sp>
      <p:sp>
        <p:nvSpPr>
          <p:cNvPr id="84" name="Text Box 12"/>
          <p:cNvSpPr txBox="1">
            <a:spLocks noChangeArrowheads="1"/>
          </p:cNvSpPr>
          <p:nvPr/>
        </p:nvSpPr>
        <p:spPr bwMode="auto">
          <a:xfrm rot="16200000">
            <a:off x="4181820" y="3826124"/>
            <a:ext cx="2668866" cy="261610"/>
          </a:xfrm>
          <a:prstGeom prst="rect">
            <a:avLst/>
          </a:prstGeom>
          <a:solidFill>
            <a:srgbClr val="99FFCC"/>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100" b="1" dirty="0">
                <a:latin typeface="Arial" panose="020B0604020202020204" pitchFamily="34" charset="0"/>
                <a:cs typeface="Arial" panose="020B0604020202020204" pitchFamily="34" charset="0"/>
              </a:rPr>
              <a:t>Monitoring &amp; Control</a:t>
            </a:r>
          </a:p>
        </p:txBody>
      </p:sp>
      <p:sp>
        <p:nvSpPr>
          <p:cNvPr id="85" name="Line 13"/>
          <p:cNvSpPr>
            <a:spLocks noChangeShapeType="1"/>
          </p:cNvSpPr>
          <p:nvPr/>
        </p:nvSpPr>
        <p:spPr bwMode="auto">
          <a:xfrm>
            <a:off x="5623844" y="2770497"/>
            <a:ext cx="280421" cy="0"/>
          </a:xfrm>
          <a:prstGeom prst="line">
            <a:avLst/>
          </a:prstGeom>
          <a:noFill/>
          <a:ln w="127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87" name="Line 15"/>
          <p:cNvSpPr>
            <a:spLocks noChangeShapeType="1"/>
          </p:cNvSpPr>
          <p:nvPr/>
        </p:nvSpPr>
        <p:spPr bwMode="auto">
          <a:xfrm>
            <a:off x="5623844" y="3938916"/>
            <a:ext cx="498962" cy="0"/>
          </a:xfrm>
          <a:prstGeom prst="line">
            <a:avLst/>
          </a:prstGeom>
          <a:noFill/>
          <a:ln w="127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88" name="Line 16"/>
          <p:cNvSpPr>
            <a:spLocks noChangeShapeType="1"/>
          </p:cNvSpPr>
          <p:nvPr/>
        </p:nvSpPr>
        <p:spPr bwMode="auto">
          <a:xfrm flipV="1">
            <a:off x="5623844" y="4453020"/>
            <a:ext cx="498962" cy="11883"/>
          </a:xfrm>
          <a:prstGeom prst="line">
            <a:avLst/>
          </a:prstGeom>
          <a:noFill/>
          <a:ln w="127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89" name="Line 17"/>
          <p:cNvSpPr>
            <a:spLocks noChangeShapeType="1"/>
          </p:cNvSpPr>
          <p:nvPr/>
        </p:nvSpPr>
        <p:spPr bwMode="auto">
          <a:xfrm>
            <a:off x="5623844" y="4967126"/>
            <a:ext cx="498962" cy="0"/>
          </a:xfrm>
          <a:prstGeom prst="line">
            <a:avLst/>
          </a:prstGeom>
          <a:noFill/>
          <a:ln w="127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0" name="Line 18"/>
          <p:cNvSpPr>
            <a:spLocks noChangeShapeType="1"/>
          </p:cNvSpPr>
          <p:nvPr/>
        </p:nvSpPr>
        <p:spPr bwMode="auto">
          <a:xfrm>
            <a:off x="6216280" y="3503680"/>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1" name="Line 19"/>
          <p:cNvSpPr>
            <a:spLocks noChangeShapeType="1"/>
          </p:cNvSpPr>
          <p:nvPr/>
        </p:nvSpPr>
        <p:spPr bwMode="auto">
          <a:xfrm>
            <a:off x="6403227" y="3503680"/>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2" name="Line 20"/>
          <p:cNvSpPr>
            <a:spLocks noChangeShapeType="1"/>
          </p:cNvSpPr>
          <p:nvPr/>
        </p:nvSpPr>
        <p:spPr bwMode="auto">
          <a:xfrm>
            <a:off x="6590174" y="3503680"/>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3" name="Line 21"/>
          <p:cNvSpPr>
            <a:spLocks noChangeShapeType="1"/>
          </p:cNvSpPr>
          <p:nvPr/>
        </p:nvSpPr>
        <p:spPr bwMode="auto">
          <a:xfrm>
            <a:off x="6777121" y="3503680"/>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4" name="Line 22"/>
          <p:cNvSpPr>
            <a:spLocks noChangeShapeType="1"/>
          </p:cNvSpPr>
          <p:nvPr/>
        </p:nvSpPr>
        <p:spPr bwMode="auto">
          <a:xfrm>
            <a:off x="6964069" y="3503680"/>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5" name="Line 23"/>
          <p:cNvSpPr>
            <a:spLocks noChangeShapeType="1"/>
          </p:cNvSpPr>
          <p:nvPr/>
        </p:nvSpPr>
        <p:spPr bwMode="auto">
          <a:xfrm>
            <a:off x="7151016" y="3503680"/>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6" name="Line 24"/>
          <p:cNvSpPr>
            <a:spLocks noChangeShapeType="1"/>
          </p:cNvSpPr>
          <p:nvPr/>
        </p:nvSpPr>
        <p:spPr bwMode="auto">
          <a:xfrm>
            <a:off x="7337963" y="3503680"/>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7" name="Line 25"/>
          <p:cNvSpPr>
            <a:spLocks noChangeShapeType="1"/>
          </p:cNvSpPr>
          <p:nvPr/>
        </p:nvSpPr>
        <p:spPr bwMode="auto">
          <a:xfrm>
            <a:off x="7524910" y="3503680"/>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8" name="Line 26"/>
          <p:cNvSpPr>
            <a:spLocks noChangeShapeType="1"/>
          </p:cNvSpPr>
          <p:nvPr/>
        </p:nvSpPr>
        <p:spPr bwMode="auto">
          <a:xfrm>
            <a:off x="7711858" y="3503680"/>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99" name="Line 27"/>
          <p:cNvSpPr>
            <a:spLocks noChangeShapeType="1"/>
          </p:cNvSpPr>
          <p:nvPr/>
        </p:nvSpPr>
        <p:spPr bwMode="auto">
          <a:xfrm>
            <a:off x="7898805" y="3503680"/>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00" name="Line 28"/>
          <p:cNvSpPr>
            <a:spLocks noChangeShapeType="1"/>
          </p:cNvSpPr>
          <p:nvPr/>
        </p:nvSpPr>
        <p:spPr bwMode="auto">
          <a:xfrm>
            <a:off x="8085752" y="3503680"/>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01" name="Line 29"/>
          <p:cNvSpPr>
            <a:spLocks noChangeShapeType="1"/>
          </p:cNvSpPr>
          <p:nvPr/>
        </p:nvSpPr>
        <p:spPr bwMode="auto">
          <a:xfrm>
            <a:off x="8272699" y="3503680"/>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02" name="Line 30"/>
          <p:cNvSpPr>
            <a:spLocks noChangeShapeType="1"/>
          </p:cNvSpPr>
          <p:nvPr/>
        </p:nvSpPr>
        <p:spPr bwMode="auto">
          <a:xfrm>
            <a:off x="8459647" y="3503680"/>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03" name="Line 31"/>
          <p:cNvSpPr>
            <a:spLocks noChangeShapeType="1"/>
          </p:cNvSpPr>
          <p:nvPr/>
        </p:nvSpPr>
        <p:spPr bwMode="auto">
          <a:xfrm>
            <a:off x="8646594" y="3503680"/>
            <a:ext cx="0" cy="294052"/>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04" name="Line 32"/>
          <p:cNvSpPr>
            <a:spLocks noChangeShapeType="1"/>
          </p:cNvSpPr>
          <p:nvPr/>
        </p:nvSpPr>
        <p:spPr bwMode="auto">
          <a:xfrm>
            <a:off x="7431437" y="4017785"/>
            <a:ext cx="0" cy="292105"/>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nvGrpSpPr>
          <p:cNvPr id="105" name="Group 33"/>
          <p:cNvGrpSpPr>
            <a:grpSpLocks/>
          </p:cNvGrpSpPr>
          <p:nvPr/>
        </p:nvGrpSpPr>
        <p:grpSpPr bwMode="auto">
          <a:xfrm>
            <a:off x="6216280" y="2896102"/>
            <a:ext cx="2430314" cy="388499"/>
            <a:chOff x="2400" y="1281"/>
            <a:chExt cx="2496" cy="305"/>
          </a:xfrm>
        </p:grpSpPr>
        <p:sp>
          <p:nvSpPr>
            <p:cNvPr id="106" name="Line 34"/>
            <p:cNvSpPr>
              <a:spLocks noChangeShapeType="1"/>
            </p:cNvSpPr>
            <p:nvPr/>
          </p:nvSpPr>
          <p:spPr bwMode="auto">
            <a:xfrm>
              <a:off x="240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07" name="Line 35"/>
            <p:cNvSpPr>
              <a:spLocks noChangeShapeType="1"/>
            </p:cNvSpPr>
            <p:nvPr/>
          </p:nvSpPr>
          <p:spPr bwMode="auto">
            <a:xfrm>
              <a:off x="249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08" name="Line 36"/>
            <p:cNvSpPr>
              <a:spLocks noChangeShapeType="1"/>
            </p:cNvSpPr>
            <p:nvPr/>
          </p:nvSpPr>
          <p:spPr bwMode="auto">
            <a:xfrm>
              <a:off x="259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09" name="Line 37"/>
            <p:cNvSpPr>
              <a:spLocks noChangeShapeType="1"/>
            </p:cNvSpPr>
            <p:nvPr/>
          </p:nvSpPr>
          <p:spPr bwMode="auto">
            <a:xfrm>
              <a:off x="268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0" name="Line 38"/>
            <p:cNvSpPr>
              <a:spLocks noChangeShapeType="1"/>
            </p:cNvSpPr>
            <p:nvPr/>
          </p:nvSpPr>
          <p:spPr bwMode="auto">
            <a:xfrm>
              <a:off x="278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1" name="Line 39"/>
            <p:cNvSpPr>
              <a:spLocks noChangeShapeType="1"/>
            </p:cNvSpPr>
            <p:nvPr/>
          </p:nvSpPr>
          <p:spPr bwMode="auto">
            <a:xfrm>
              <a:off x="288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2" name="Line 40"/>
            <p:cNvSpPr>
              <a:spLocks noChangeShapeType="1"/>
            </p:cNvSpPr>
            <p:nvPr/>
          </p:nvSpPr>
          <p:spPr bwMode="auto">
            <a:xfrm>
              <a:off x="297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3" name="Line 41"/>
            <p:cNvSpPr>
              <a:spLocks noChangeShapeType="1"/>
            </p:cNvSpPr>
            <p:nvPr/>
          </p:nvSpPr>
          <p:spPr bwMode="auto">
            <a:xfrm>
              <a:off x="307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4" name="Line 42"/>
            <p:cNvSpPr>
              <a:spLocks noChangeShapeType="1"/>
            </p:cNvSpPr>
            <p:nvPr/>
          </p:nvSpPr>
          <p:spPr bwMode="auto">
            <a:xfrm>
              <a:off x="316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5" name="Line 43"/>
            <p:cNvSpPr>
              <a:spLocks noChangeShapeType="1"/>
            </p:cNvSpPr>
            <p:nvPr/>
          </p:nvSpPr>
          <p:spPr bwMode="auto">
            <a:xfrm>
              <a:off x="326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6" name="Line 44"/>
            <p:cNvSpPr>
              <a:spLocks noChangeShapeType="1"/>
            </p:cNvSpPr>
            <p:nvPr/>
          </p:nvSpPr>
          <p:spPr bwMode="auto">
            <a:xfrm>
              <a:off x="336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7" name="Line 45"/>
            <p:cNvSpPr>
              <a:spLocks noChangeShapeType="1"/>
            </p:cNvSpPr>
            <p:nvPr/>
          </p:nvSpPr>
          <p:spPr bwMode="auto">
            <a:xfrm>
              <a:off x="345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8" name="Line 46"/>
            <p:cNvSpPr>
              <a:spLocks noChangeShapeType="1"/>
            </p:cNvSpPr>
            <p:nvPr/>
          </p:nvSpPr>
          <p:spPr bwMode="auto">
            <a:xfrm>
              <a:off x="355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19" name="Line 47"/>
            <p:cNvSpPr>
              <a:spLocks noChangeShapeType="1"/>
            </p:cNvSpPr>
            <p:nvPr/>
          </p:nvSpPr>
          <p:spPr bwMode="auto">
            <a:xfrm>
              <a:off x="364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0" name="Line 48"/>
            <p:cNvSpPr>
              <a:spLocks noChangeShapeType="1"/>
            </p:cNvSpPr>
            <p:nvPr/>
          </p:nvSpPr>
          <p:spPr bwMode="auto">
            <a:xfrm>
              <a:off x="374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1" name="Line 49"/>
            <p:cNvSpPr>
              <a:spLocks noChangeShapeType="1"/>
            </p:cNvSpPr>
            <p:nvPr/>
          </p:nvSpPr>
          <p:spPr bwMode="auto">
            <a:xfrm>
              <a:off x="384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2" name="Line 50"/>
            <p:cNvSpPr>
              <a:spLocks noChangeShapeType="1"/>
            </p:cNvSpPr>
            <p:nvPr/>
          </p:nvSpPr>
          <p:spPr bwMode="auto">
            <a:xfrm>
              <a:off x="393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3" name="Line 51"/>
            <p:cNvSpPr>
              <a:spLocks noChangeShapeType="1"/>
            </p:cNvSpPr>
            <p:nvPr/>
          </p:nvSpPr>
          <p:spPr bwMode="auto">
            <a:xfrm>
              <a:off x="403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4" name="Line 52"/>
            <p:cNvSpPr>
              <a:spLocks noChangeShapeType="1"/>
            </p:cNvSpPr>
            <p:nvPr/>
          </p:nvSpPr>
          <p:spPr bwMode="auto">
            <a:xfrm>
              <a:off x="412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5" name="Line 53"/>
            <p:cNvSpPr>
              <a:spLocks noChangeShapeType="1"/>
            </p:cNvSpPr>
            <p:nvPr/>
          </p:nvSpPr>
          <p:spPr bwMode="auto">
            <a:xfrm>
              <a:off x="422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6" name="Line 54"/>
            <p:cNvSpPr>
              <a:spLocks noChangeShapeType="1"/>
            </p:cNvSpPr>
            <p:nvPr/>
          </p:nvSpPr>
          <p:spPr bwMode="auto">
            <a:xfrm>
              <a:off x="432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7" name="Line 55"/>
            <p:cNvSpPr>
              <a:spLocks noChangeShapeType="1"/>
            </p:cNvSpPr>
            <p:nvPr/>
          </p:nvSpPr>
          <p:spPr bwMode="auto">
            <a:xfrm>
              <a:off x="441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8" name="Line 56"/>
            <p:cNvSpPr>
              <a:spLocks noChangeShapeType="1"/>
            </p:cNvSpPr>
            <p:nvPr/>
          </p:nvSpPr>
          <p:spPr bwMode="auto">
            <a:xfrm>
              <a:off x="4512"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29" name="Line 57"/>
            <p:cNvSpPr>
              <a:spLocks noChangeShapeType="1"/>
            </p:cNvSpPr>
            <p:nvPr/>
          </p:nvSpPr>
          <p:spPr bwMode="auto">
            <a:xfrm>
              <a:off x="4608"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0" name="Line 58"/>
            <p:cNvSpPr>
              <a:spLocks noChangeShapeType="1"/>
            </p:cNvSpPr>
            <p:nvPr/>
          </p:nvSpPr>
          <p:spPr bwMode="auto">
            <a:xfrm>
              <a:off x="4704"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1" name="Line 59"/>
            <p:cNvSpPr>
              <a:spLocks noChangeShapeType="1"/>
            </p:cNvSpPr>
            <p:nvPr/>
          </p:nvSpPr>
          <p:spPr bwMode="auto">
            <a:xfrm>
              <a:off x="4800"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32" name="Line 60"/>
            <p:cNvSpPr>
              <a:spLocks noChangeShapeType="1"/>
            </p:cNvSpPr>
            <p:nvPr/>
          </p:nvSpPr>
          <p:spPr bwMode="auto">
            <a:xfrm>
              <a:off x="4896" y="1281"/>
              <a:ext cx="0" cy="30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141" name="Line 69"/>
          <p:cNvSpPr>
            <a:spLocks noChangeShapeType="1"/>
          </p:cNvSpPr>
          <p:nvPr/>
        </p:nvSpPr>
        <p:spPr bwMode="auto">
          <a:xfrm>
            <a:off x="5623844" y="3471549"/>
            <a:ext cx="498962" cy="0"/>
          </a:xfrm>
          <a:prstGeom prst="line">
            <a:avLst/>
          </a:prstGeom>
          <a:noFill/>
          <a:ln w="127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142" name="Text Box 70"/>
          <p:cNvSpPr txBox="1">
            <a:spLocks noChangeArrowheads="1"/>
          </p:cNvSpPr>
          <p:nvPr/>
        </p:nvSpPr>
        <p:spPr bwMode="auto">
          <a:xfrm>
            <a:off x="8412910" y="5107336"/>
            <a:ext cx="49885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lgn="l">
              <a:spcBef>
                <a:spcPct val="0"/>
              </a:spcBef>
              <a:buFontTx/>
              <a:buNone/>
            </a:pPr>
            <a:r>
              <a:rPr kumimoji="0" lang="en-US" sz="1100" b="1" dirty="0">
                <a:latin typeface="Arial" panose="020B0604020202020204" pitchFamily="34" charset="0"/>
                <a:cs typeface="Arial" panose="020B0604020202020204" pitchFamily="34" charset="0"/>
              </a:rPr>
              <a:t>DAQ</a:t>
            </a:r>
          </a:p>
        </p:txBody>
      </p:sp>
      <p:sp>
        <p:nvSpPr>
          <p:cNvPr id="145" name="Text Box 4"/>
          <p:cNvSpPr txBox="1">
            <a:spLocks noChangeArrowheads="1"/>
          </p:cNvSpPr>
          <p:nvPr/>
        </p:nvSpPr>
        <p:spPr bwMode="auto">
          <a:xfrm>
            <a:off x="5921419" y="2642218"/>
            <a:ext cx="2818648" cy="261610"/>
          </a:xfrm>
          <a:prstGeom prst="rect">
            <a:avLst/>
          </a:prstGeom>
          <a:solidFill>
            <a:srgbClr val="FFFFCC"/>
          </a:solidFill>
          <a:ln w="19050">
            <a:solidFill>
              <a:schemeClr val="tx1"/>
            </a:solidFill>
            <a:miter lim="800000"/>
            <a:headEnd/>
            <a:tailEnd/>
          </a:ln>
        </p:spPr>
        <p:txBody>
          <a:bodyPr wrap="square">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100" b="1" dirty="0">
                <a:latin typeface="Arial" panose="020B0604020202020204" pitchFamily="34" charset="0"/>
                <a:cs typeface="Arial" panose="020B0604020202020204" pitchFamily="34" charset="0"/>
              </a:rPr>
              <a:t>Detector Channels/Front-Ends</a:t>
            </a:r>
          </a:p>
        </p:txBody>
      </p:sp>
      <p:sp>
        <p:nvSpPr>
          <p:cNvPr id="146" name="Text Box 5"/>
          <p:cNvSpPr txBox="1">
            <a:spLocks noChangeArrowheads="1"/>
          </p:cNvSpPr>
          <p:nvPr/>
        </p:nvSpPr>
        <p:spPr bwMode="auto">
          <a:xfrm>
            <a:off x="6122806" y="3284602"/>
            <a:ext cx="2626998" cy="261610"/>
          </a:xfrm>
          <a:prstGeom prst="rect">
            <a:avLst/>
          </a:prstGeom>
          <a:solidFill>
            <a:srgbClr val="FFCC99"/>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100" b="1" dirty="0">
                <a:latin typeface="Arial" panose="020B0604020202020204" pitchFamily="34" charset="0"/>
                <a:cs typeface="Arial" panose="020B0604020202020204" pitchFamily="34" charset="0"/>
              </a:rPr>
              <a:t>Readout Units</a:t>
            </a:r>
          </a:p>
        </p:txBody>
      </p:sp>
      <p:sp>
        <p:nvSpPr>
          <p:cNvPr id="147" name="Text Box 6"/>
          <p:cNvSpPr txBox="1">
            <a:spLocks noChangeArrowheads="1"/>
          </p:cNvSpPr>
          <p:nvPr/>
        </p:nvSpPr>
        <p:spPr bwMode="auto">
          <a:xfrm>
            <a:off x="6122806" y="3797733"/>
            <a:ext cx="2626998" cy="261610"/>
          </a:xfrm>
          <a:prstGeom prst="rect">
            <a:avLst/>
          </a:prstGeom>
          <a:solidFill>
            <a:srgbClr val="FF9933"/>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100" b="1" dirty="0">
                <a:latin typeface="Arial" panose="020B0604020202020204" pitchFamily="34" charset="0"/>
                <a:cs typeface="Arial" panose="020B0604020202020204" pitchFamily="34" charset="0"/>
              </a:rPr>
              <a:t>Event Building</a:t>
            </a:r>
          </a:p>
        </p:txBody>
      </p:sp>
      <p:sp>
        <p:nvSpPr>
          <p:cNvPr id="148" name="Text Box 7"/>
          <p:cNvSpPr txBox="1">
            <a:spLocks noChangeArrowheads="1"/>
          </p:cNvSpPr>
          <p:nvPr/>
        </p:nvSpPr>
        <p:spPr bwMode="auto">
          <a:xfrm>
            <a:off x="6122806" y="4309891"/>
            <a:ext cx="2626998" cy="261610"/>
          </a:xfrm>
          <a:prstGeom prst="rect">
            <a:avLst/>
          </a:prstGeom>
          <a:solidFill>
            <a:srgbClr val="FF7C80"/>
          </a:solidFill>
          <a:ln w="19050">
            <a:solidFill>
              <a:schemeClr val="tx1"/>
            </a:solidFill>
            <a:miter lim="800000"/>
            <a:headEnd/>
            <a:tailEnd/>
          </a:ln>
        </p:spPr>
        <p:txBody>
          <a:bodyPr>
            <a:spAutoFit/>
          </a:bodyPr>
          <a:lstStyle>
            <a:lvl1pPr>
              <a:defRPr kumimoji="1" sz="2400">
                <a:solidFill>
                  <a:schemeClr val="tx1"/>
                </a:solidFill>
                <a:latin typeface="Comic Sans MS" pitchFamily="66" charset="0"/>
              </a:defRPr>
            </a:lvl1pPr>
            <a:lvl2pPr marL="742950" indent="-285750">
              <a:defRPr kumimoji="1" sz="2400">
                <a:solidFill>
                  <a:schemeClr val="tx1"/>
                </a:solidFill>
                <a:latin typeface="Comic Sans MS" pitchFamily="66" charset="0"/>
              </a:defRPr>
            </a:lvl2pPr>
            <a:lvl3pPr marL="1143000" indent="-228600">
              <a:defRPr kumimoji="1" sz="2400">
                <a:solidFill>
                  <a:schemeClr val="tx1"/>
                </a:solidFill>
                <a:latin typeface="Comic Sans MS" pitchFamily="66" charset="0"/>
              </a:defRPr>
            </a:lvl3pPr>
            <a:lvl4pPr marL="1600200" indent="-228600">
              <a:defRPr kumimoji="1" sz="2400">
                <a:solidFill>
                  <a:schemeClr val="tx1"/>
                </a:solidFill>
                <a:latin typeface="Comic Sans MS" pitchFamily="66" charset="0"/>
              </a:defRPr>
            </a:lvl4pPr>
            <a:lvl5pPr marL="2057400" indent="-228600">
              <a:defRPr kumimoji="1" sz="2400">
                <a:solidFill>
                  <a:schemeClr val="tx1"/>
                </a:solidFill>
                <a:latin typeface="Comic Sans MS" pitchFamily="66" charset="0"/>
              </a:defRPr>
            </a:lvl5pPr>
            <a:lvl6pPr marL="25146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6pPr>
            <a:lvl7pPr marL="29718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7pPr>
            <a:lvl8pPr marL="34290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8pPr>
            <a:lvl9pPr marL="3886200" indent="-228600" algn="ctr" eaLnBrk="0" fontAlgn="base" hangingPunct="0">
              <a:spcBef>
                <a:spcPct val="50000"/>
              </a:spcBef>
              <a:spcAft>
                <a:spcPct val="0"/>
              </a:spcAft>
              <a:buFont typeface="Monotype Sorts" pitchFamily="2" charset="2"/>
              <a:defRPr kumimoji="1" sz="2400">
                <a:solidFill>
                  <a:schemeClr val="tx1"/>
                </a:solidFill>
                <a:latin typeface="Comic Sans MS" pitchFamily="66" charset="0"/>
              </a:defRPr>
            </a:lvl9pPr>
          </a:lstStyle>
          <a:p>
            <a:pPr>
              <a:spcBef>
                <a:spcPct val="0"/>
              </a:spcBef>
              <a:buFontTx/>
              <a:buNone/>
            </a:pPr>
            <a:r>
              <a:rPr kumimoji="0" lang="en-US" sz="1100" b="1">
                <a:latin typeface="Arial" panose="020B0604020202020204" pitchFamily="34" charset="0"/>
                <a:cs typeface="Arial" panose="020B0604020202020204" pitchFamily="34" charset="0"/>
              </a:rPr>
              <a:t>High Level Trigger</a:t>
            </a:r>
          </a:p>
        </p:txBody>
      </p:sp>
      <p:sp>
        <p:nvSpPr>
          <p:cNvPr id="5" name="Right Arrow 4"/>
          <p:cNvSpPr/>
          <p:nvPr/>
        </p:nvSpPr>
        <p:spPr bwMode="auto">
          <a:xfrm>
            <a:off x="4640741" y="3971721"/>
            <a:ext cx="572234" cy="224248"/>
          </a:xfrm>
          <a:prstGeom prst="rightArrow">
            <a:avLst/>
          </a:prstGeom>
          <a:solidFill>
            <a:schemeClr val="tx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221" name="TextBox 220"/>
          <p:cNvSpPr txBox="1"/>
          <p:nvPr/>
        </p:nvSpPr>
        <p:spPr>
          <a:xfrm rot="21027043">
            <a:off x="7985379" y="2775934"/>
            <a:ext cx="706925" cy="246221"/>
          </a:xfrm>
          <a:prstGeom prst="rect">
            <a:avLst/>
          </a:prstGeom>
          <a:solidFill>
            <a:schemeClr val="bg1"/>
          </a:solidFill>
        </p:spPr>
        <p:txBody>
          <a:bodyPr wrap="none" lIns="0" tIns="0" rIns="0" bIns="0" rtlCol="0">
            <a:spAutoFit/>
          </a:bodyPr>
          <a:lstStyle/>
          <a:p>
            <a:r>
              <a:rPr lang="en-GB" sz="1600" dirty="0">
                <a:solidFill>
                  <a:srgbClr val="FF0000"/>
                </a:solidFill>
                <a:latin typeface="Arial" panose="020B0604020202020204" pitchFamily="34" charset="0"/>
                <a:cs typeface="Arial" panose="020B0604020202020204" pitchFamily="34" charset="0"/>
              </a:rPr>
              <a:t>40 MHz</a:t>
            </a:r>
          </a:p>
        </p:txBody>
      </p:sp>
      <p:sp>
        <p:nvSpPr>
          <p:cNvPr id="134" name="TextBox 133"/>
          <p:cNvSpPr txBox="1"/>
          <p:nvPr/>
        </p:nvSpPr>
        <p:spPr>
          <a:xfrm rot="5400000">
            <a:off x="808210" y="2805970"/>
            <a:ext cx="684804" cy="1107996"/>
          </a:xfrm>
          <a:prstGeom prst="rect">
            <a:avLst/>
          </a:prstGeom>
          <a:noFill/>
        </p:spPr>
        <p:txBody>
          <a:bodyPr wrap="none" rtlCol="0">
            <a:spAutoFit/>
          </a:bodyPr>
          <a:lstStyle/>
          <a:p>
            <a:r>
              <a:rPr lang="en-GB" sz="6600" dirty="0">
                <a:solidFill>
                  <a:srgbClr val="C00000"/>
                </a:solidFill>
              </a:rPr>
              <a:t>x</a:t>
            </a:r>
          </a:p>
        </p:txBody>
      </p:sp>
      <p:sp>
        <p:nvSpPr>
          <p:cNvPr id="135" name="Content Placeholder 2"/>
          <p:cNvSpPr txBox="1">
            <a:spLocks/>
          </p:cNvSpPr>
          <p:nvPr/>
        </p:nvSpPr>
        <p:spPr>
          <a:xfrm>
            <a:off x="381000" y="1295400"/>
            <a:ext cx="8534400" cy="4800600"/>
          </a:xfrm>
          <a:prstGeom prst="rect">
            <a:avLst/>
          </a:prstGeom>
        </p:spPr>
        <p:txBody>
          <a:bodyPr/>
          <a:lstStyle>
            <a:lvl1pPr marL="342900" indent="-342900" algn="l" rtl="0" eaLnBrk="0" fontAlgn="base" hangingPunct="0">
              <a:spcBef>
                <a:spcPct val="20000"/>
              </a:spcBef>
              <a:spcAft>
                <a:spcPct val="0"/>
              </a:spcAft>
              <a:buClr>
                <a:srgbClr val="0000FF"/>
              </a:buClr>
              <a:buFont typeface="Arial Unicode MS" pitchFamily="34" charset="-128"/>
              <a:buChar char="❚"/>
              <a:defRPr kumimoji="1" sz="3200" b="1">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0000FF"/>
              </a:buClr>
              <a:buFont typeface="Arial Unicode MS" pitchFamily="34" charset="-128"/>
              <a:buChar char="❙"/>
              <a:defRPr kumimoji="1" sz="2800">
                <a:solidFill>
                  <a:schemeClr val="tx1"/>
                </a:solidFill>
                <a:latin typeface="Arial" panose="020B0604020202020204" pitchFamily="34" charset="0"/>
                <a:cs typeface="Arial" panose="020B0604020202020204" pitchFamily="34" charset="0"/>
              </a:defRPr>
            </a:lvl2pPr>
            <a:lvl3pPr marL="1143000" indent="-228600" algn="l" rtl="0" eaLnBrk="0" fontAlgn="base" hangingPunct="0">
              <a:spcBef>
                <a:spcPct val="20000"/>
              </a:spcBef>
              <a:spcAft>
                <a:spcPct val="0"/>
              </a:spcAft>
              <a:buClr>
                <a:srgbClr val="0000FF"/>
              </a:buClr>
              <a:buFont typeface="Arial Unicode MS" pitchFamily="34" charset="-128"/>
              <a:buChar char="❘"/>
              <a:defRPr kumimoji="1" sz="2400">
                <a:solidFill>
                  <a:schemeClr val="tx1"/>
                </a:solidFill>
                <a:latin typeface="Arial" panose="020B0604020202020204" pitchFamily="34" charset="0"/>
                <a:cs typeface="Arial" panose="020B0604020202020204" pitchFamily="34" charset="0"/>
              </a:defRPr>
            </a:lvl3pPr>
            <a:lvl4pPr marL="1600200" indent="-228600" algn="l" rtl="0" eaLnBrk="0" fontAlgn="base" hangingPunct="0">
              <a:spcBef>
                <a:spcPct val="20000"/>
              </a:spcBef>
              <a:spcAft>
                <a:spcPct val="0"/>
              </a:spcAft>
              <a:buClr>
                <a:srgbClr val="0000FF"/>
              </a:buClr>
              <a:buFont typeface="Arial Unicode MS" pitchFamily="34" charset="-128"/>
              <a:buChar char="〡"/>
              <a:defRPr kumimoji="1" sz="2000">
                <a:solidFill>
                  <a:schemeClr val="tx1"/>
                </a:solidFill>
                <a:latin typeface="Arial" panose="020B0604020202020204" pitchFamily="34" charset="0"/>
                <a:cs typeface="Arial" panose="020B0604020202020204" pitchFamily="34" charset="0"/>
              </a:defRPr>
            </a:lvl4pPr>
            <a:lvl5pPr marL="20574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6pPr>
            <a:lvl7pPr marL="29718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7pPr>
            <a:lvl8pPr marL="34290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8pPr>
            <a:lvl9pPr marL="38862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9pPr>
          </a:lstStyle>
          <a:p>
            <a:r>
              <a:rPr lang="en-US" sz="2400" kern="0" dirty="0"/>
              <a:t>1</a:t>
            </a:r>
            <a:r>
              <a:rPr lang="en-US" sz="2400" kern="0" baseline="30000" dirty="0"/>
              <a:t>st</a:t>
            </a:r>
            <a:r>
              <a:rPr lang="en-US" sz="2400" kern="0" dirty="0"/>
              <a:t> Large Physics Experiment to completely abolish the Hardware Trigger -&gt; Probably the largest Data Acquisition System in the world today</a:t>
            </a:r>
          </a:p>
          <a:p>
            <a:endParaRPr lang="en-US" sz="2400" kern="0" dirty="0"/>
          </a:p>
          <a:p>
            <a:endParaRPr lang="en-US" sz="2400" kern="0" dirty="0"/>
          </a:p>
          <a:p>
            <a:endParaRPr lang="en-US" sz="2400" kern="0" dirty="0"/>
          </a:p>
          <a:p>
            <a:endParaRPr lang="en-US" sz="2400" kern="0" dirty="0"/>
          </a:p>
          <a:p>
            <a:endParaRPr lang="en-US" sz="2400" kern="0" dirty="0"/>
          </a:p>
          <a:p>
            <a:endParaRPr lang="en-US" sz="2400" kern="0" dirty="0"/>
          </a:p>
          <a:p>
            <a:endParaRPr lang="en-US" sz="2400" kern="0" dirty="0"/>
          </a:p>
          <a:p>
            <a:r>
              <a:rPr lang="en-US" sz="2400" kern="0" dirty="0"/>
              <a:t>Spoiler: Commissioned last year -&gt; And it works!!</a:t>
            </a:r>
          </a:p>
        </p:txBody>
      </p:sp>
    </p:spTree>
    <p:extLst>
      <p:ext uri="{BB962C8B-B14F-4D97-AF65-F5344CB8AC3E}">
        <p14:creationId xmlns:p14="http://schemas.microsoft.com/office/powerpoint/2010/main" val="1899904966"/>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Line 72"/>
          <p:cNvSpPr>
            <a:spLocks noChangeAspect="1" noChangeShapeType="1"/>
          </p:cNvSpPr>
          <p:nvPr/>
        </p:nvSpPr>
        <p:spPr bwMode="auto">
          <a:xfrm>
            <a:off x="963228" y="2666963"/>
            <a:ext cx="294441" cy="109152"/>
          </a:xfrm>
          <a:prstGeom prst="line">
            <a:avLst/>
          </a:prstGeom>
          <a:noFill/>
          <a:ln w="9525">
            <a:solidFill>
              <a:schemeClr val="tx1"/>
            </a:solidFill>
            <a:round/>
            <a:headEnd/>
            <a:tailEnd/>
          </a:ln>
        </p:spPr>
        <p:txBody>
          <a:bodyPr wrap="none" anchor="ctr"/>
          <a:lstStyle/>
          <a:p>
            <a:endParaRPr lang="en-US" sz="1400" b="1">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0"/>
          </p:nvPr>
        </p:nvSpPr>
        <p:spPr/>
        <p:txBody>
          <a:bodyPr/>
          <a:lstStyle/>
          <a:p>
            <a:pPr>
              <a:defRPr/>
            </a:pPr>
            <a:fld id="{873E23BB-1CA6-49B2-BE3C-96FEA4166F8F}" type="slidenum">
              <a:rPr lang="en-US" smtClean="0"/>
              <a:pPr>
                <a:defRPr/>
              </a:pPr>
              <a:t>51</a:t>
            </a:fld>
            <a:endParaRPr lang="en-US" sz="2400" b="1" dirty="0"/>
          </a:p>
        </p:txBody>
      </p:sp>
      <p:sp>
        <p:nvSpPr>
          <p:cNvPr id="4" name="Title 3"/>
          <p:cNvSpPr>
            <a:spLocks noGrp="1"/>
          </p:cNvSpPr>
          <p:nvPr>
            <p:ph type="title"/>
          </p:nvPr>
        </p:nvSpPr>
        <p:spPr/>
        <p:txBody>
          <a:bodyPr/>
          <a:lstStyle/>
          <a:p>
            <a:r>
              <a:rPr lang="en-US" dirty="0"/>
              <a:t>The New LHCb DAQ</a:t>
            </a:r>
            <a:endParaRPr lang="en-GB" dirty="0"/>
          </a:p>
        </p:txBody>
      </p:sp>
      <p:sp>
        <p:nvSpPr>
          <p:cNvPr id="6" name="Rectangle 5"/>
          <p:cNvSpPr>
            <a:spLocks noChangeArrowheads="1"/>
          </p:cNvSpPr>
          <p:nvPr/>
        </p:nvSpPr>
        <p:spPr bwMode="auto">
          <a:xfrm>
            <a:off x="2163052" y="1828783"/>
            <a:ext cx="5473943" cy="3332957"/>
          </a:xfrm>
          <a:prstGeom prst="rect">
            <a:avLst/>
          </a:prstGeom>
          <a:solidFill>
            <a:srgbClr val="EAEAEA"/>
          </a:solidFill>
          <a:ln w="19050">
            <a:solidFill>
              <a:schemeClr val="tx1"/>
            </a:solidFill>
            <a:miter lim="800000"/>
            <a:headEnd/>
            <a:tailEn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7" name="Line 17"/>
          <p:cNvSpPr>
            <a:spLocks noChangeShapeType="1"/>
          </p:cNvSpPr>
          <p:nvPr/>
        </p:nvSpPr>
        <p:spPr bwMode="auto">
          <a:xfrm>
            <a:off x="1671481" y="3643997"/>
            <a:ext cx="4343733" cy="33694"/>
          </a:xfrm>
          <a:prstGeom prst="line">
            <a:avLst/>
          </a:prstGeom>
          <a:noFill/>
          <a:ln w="25400">
            <a:solidFill>
              <a:srgbClr val="009999"/>
            </a:solidFill>
            <a:round/>
            <a:headEnd type="triangle" w="med" len="med"/>
            <a:tailEnd type="triangle" w="med" len="med"/>
          </a:ln>
        </p:spPr>
        <p:txBody>
          <a:bodyPr wrap="none" anchor="ctr"/>
          <a:lstStyle/>
          <a:p>
            <a:endParaRPr lang="en-US" sz="1400" b="1">
              <a:latin typeface="Arial" panose="020B0604020202020204" pitchFamily="34" charset="0"/>
              <a:cs typeface="Arial" panose="020B0604020202020204" pitchFamily="34" charset="0"/>
            </a:endParaRPr>
          </a:p>
        </p:txBody>
      </p:sp>
      <p:sp>
        <p:nvSpPr>
          <p:cNvPr id="8" name="Text Box 6" descr="Light upward diagonal"/>
          <p:cNvSpPr txBox="1">
            <a:spLocks noChangeArrowheads="1"/>
          </p:cNvSpPr>
          <p:nvPr/>
        </p:nvSpPr>
        <p:spPr bwMode="auto">
          <a:xfrm>
            <a:off x="2163051" y="1258089"/>
            <a:ext cx="5473944" cy="372478"/>
          </a:xfrm>
          <a:prstGeom prst="rect">
            <a:avLst/>
          </a:prstGeom>
          <a:pattFill prst="ltUpDiag">
            <a:fgClr>
              <a:srgbClr val="B2B2B2"/>
            </a:fgClr>
            <a:bgClr>
              <a:srgbClr val="FFFFFF"/>
            </a:bgClr>
          </a:pattFill>
          <a:ln w="19050">
            <a:solidFill>
              <a:schemeClr val="tx1"/>
            </a:solidFill>
            <a:miter lim="800000"/>
            <a:headEnd/>
            <a:tailEnd/>
          </a:ln>
        </p:spPr>
        <p:txBody>
          <a:bodyPr wrap="square">
            <a:no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Detector Channels</a:t>
            </a:r>
          </a:p>
        </p:txBody>
      </p:sp>
      <p:sp>
        <p:nvSpPr>
          <p:cNvPr id="9" name="Text Box 7"/>
          <p:cNvSpPr txBox="1">
            <a:spLocks noChangeArrowheads="1"/>
          </p:cNvSpPr>
          <p:nvPr/>
        </p:nvSpPr>
        <p:spPr bwMode="auto">
          <a:xfrm>
            <a:off x="3191978" y="2104464"/>
            <a:ext cx="4241095" cy="357497"/>
          </a:xfrm>
          <a:prstGeom prst="rect">
            <a:avLst/>
          </a:prstGeom>
          <a:solidFill>
            <a:srgbClr val="FFCC99"/>
          </a:solidFill>
          <a:ln w="19050">
            <a:solidFill>
              <a:schemeClr val="tx1"/>
            </a:solidFill>
            <a:miter lim="800000"/>
            <a:headEnd/>
            <a:tailEnd/>
          </a:ln>
        </p:spPr>
        <p:txBody>
          <a:bodyPr>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Front End Electronics</a:t>
            </a:r>
          </a:p>
        </p:txBody>
      </p:sp>
      <p:sp>
        <p:nvSpPr>
          <p:cNvPr id="10" name="Text Box 8"/>
          <p:cNvSpPr txBox="1">
            <a:spLocks noChangeArrowheads="1"/>
          </p:cNvSpPr>
          <p:nvPr/>
        </p:nvSpPr>
        <p:spPr bwMode="auto">
          <a:xfrm>
            <a:off x="3191978" y="2771975"/>
            <a:ext cx="4241095" cy="357497"/>
          </a:xfrm>
          <a:prstGeom prst="rect">
            <a:avLst/>
          </a:prstGeom>
          <a:solidFill>
            <a:srgbClr val="FBB39D"/>
          </a:solidFill>
          <a:ln w="19050">
            <a:solidFill>
              <a:schemeClr val="tx1"/>
            </a:solidFill>
            <a:miter lim="800000"/>
            <a:headEnd/>
            <a:tailEnd/>
          </a:ln>
        </p:spPr>
        <p:txBody>
          <a:bodyPr>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Readout Boards/Event Builder/HLT1</a:t>
            </a:r>
          </a:p>
        </p:txBody>
      </p:sp>
      <p:sp>
        <p:nvSpPr>
          <p:cNvPr id="12" name="Line 12"/>
          <p:cNvSpPr>
            <a:spLocks noChangeShapeType="1"/>
          </p:cNvSpPr>
          <p:nvPr/>
        </p:nvSpPr>
        <p:spPr bwMode="auto">
          <a:xfrm flipH="1">
            <a:off x="2738365" y="2174534"/>
            <a:ext cx="453613" cy="0"/>
          </a:xfrm>
          <a:prstGeom prst="line">
            <a:avLst/>
          </a:prstGeom>
          <a:noFill/>
          <a:ln w="19050">
            <a:solidFill>
              <a:srgbClr val="0066CC"/>
            </a:solidFill>
            <a:round/>
            <a:headEnd type="triangle" w="med" len="med"/>
            <a:tailEn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3" name="Text Box 13"/>
          <p:cNvSpPr txBox="1">
            <a:spLocks noChangeArrowheads="1"/>
          </p:cNvSpPr>
          <p:nvPr/>
        </p:nvSpPr>
        <p:spPr bwMode="auto">
          <a:xfrm rot="16200000">
            <a:off x="-447887" y="3033009"/>
            <a:ext cx="3907337" cy="357497"/>
          </a:xfrm>
          <a:prstGeom prst="rect">
            <a:avLst/>
          </a:prstGeom>
          <a:solidFill>
            <a:srgbClr val="00CC99"/>
          </a:solidFill>
          <a:ln w="19050">
            <a:solidFill>
              <a:schemeClr val="tx1"/>
            </a:solidFill>
            <a:miter lim="800000"/>
            <a:headEnd/>
            <a:tailEnd/>
          </a:ln>
        </p:spPr>
        <p:txBody>
          <a:bodyPr wrap="square">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Experiment Control System</a:t>
            </a:r>
          </a:p>
        </p:txBody>
      </p:sp>
      <p:sp>
        <p:nvSpPr>
          <p:cNvPr id="15" name="Line 15"/>
          <p:cNvSpPr>
            <a:spLocks noChangeShapeType="1"/>
          </p:cNvSpPr>
          <p:nvPr/>
        </p:nvSpPr>
        <p:spPr bwMode="auto">
          <a:xfrm flipV="1">
            <a:off x="1671481" y="2125047"/>
            <a:ext cx="620125" cy="4832"/>
          </a:xfrm>
          <a:prstGeom prst="line">
            <a:avLst/>
          </a:prstGeom>
          <a:noFill/>
          <a:ln w="25400">
            <a:solidFill>
              <a:srgbClr val="009999"/>
            </a:solidFill>
            <a:round/>
            <a:headEnd type="triangle" w="med" len="med"/>
            <a:tailEnd type="triangle" w="med" len="med"/>
          </a:ln>
        </p:spPr>
        <p:txBody>
          <a:bodyPr wrap="none" anchor="ctr"/>
          <a:lstStyle/>
          <a:p>
            <a:endParaRPr lang="en-US" sz="1400" b="1">
              <a:latin typeface="Arial" panose="020B0604020202020204" pitchFamily="34" charset="0"/>
              <a:cs typeface="Arial" panose="020B0604020202020204" pitchFamily="34" charset="0"/>
            </a:endParaRPr>
          </a:p>
        </p:txBody>
      </p:sp>
      <p:sp>
        <p:nvSpPr>
          <p:cNvPr id="16" name="Line 16"/>
          <p:cNvSpPr>
            <a:spLocks noChangeShapeType="1"/>
          </p:cNvSpPr>
          <p:nvPr/>
        </p:nvSpPr>
        <p:spPr bwMode="auto">
          <a:xfrm>
            <a:off x="1652169" y="2981245"/>
            <a:ext cx="1539809" cy="0"/>
          </a:xfrm>
          <a:prstGeom prst="line">
            <a:avLst/>
          </a:prstGeom>
          <a:noFill/>
          <a:ln w="25400">
            <a:solidFill>
              <a:srgbClr val="009999"/>
            </a:solidFill>
            <a:round/>
            <a:headEnd type="triangle" w="med" len="med"/>
            <a:tailEnd type="triangle" w="med" len="med"/>
          </a:ln>
        </p:spPr>
        <p:txBody>
          <a:bodyPr wrap="none" anchor="ctr"/>
          <a:lstStyle/>
          <a:p>
            <a:endParaRPr lang="en-US" sz="1400" b="1">
              <a:latin typeface="Arial" panose="020B0604020202020204" pitchFamily="34" charset="0"/>
              <a:cs typeface="Arial" panose="020B0604020202020204" pitchFamily="34" charset="0"/>
            </a:endParaRPr>
          </a:p>
        </p:txBody>
      </p:sp>
      <p:sp>
        <p:nvSpPr>
          <p:cNvPr id="17" name="Line 17"/>
          <p:cNvSpPr>
            <a:spLocks noChangeShapeType="1"/>
          </p:cNvSpPr>
          <p:nvPr/>
        </p:nvSpPr>
        <p:spPr bwMode="auto">
          <a:xfrm>
            <a:off x="1671481" y="3467142"/>
            <a:ext cx="1514257" cy="4520"/>
          </a:xfrm>
          <a:prstGeom prst="line">
            <a:avLst/>
          </a:prstGeom>
          <a:noFill/>
          <a:ln w="25400">
            <a:solidFill>
              <a:srgbClr val="009999"/>
            </a:solidFill>
            <a:round/>
            <a:headEnd type="triangle" w="med" len="med"/>
            <a:tailEnd type="triangle" w="med" len="med"/>
          </a:ln>
        </p:spPr>
        <p:txBody>
          <a:bodyPr wrap="none" anchor="ctr"/>
          <a:lstStyle/>
          <a:p>
            <a:endParaRPr lang="en-US" sz="1400" b="1">
              <a:latin typeface="Arial" panose="020B0604020202020204" pitchFamily="34" charset="0"/>
              <a:cs typeface="Arial" panose="020B0604020202020204" pitchFamily="34" charset="0"/>
            </a:endParaRPr>
          </a:p>
        </p:txBody>
      </p:sp>
      <p:sp>
        <p:nvSpPr>
          <p:cNvPr id="18" name="Line 18"/>
          <p:cNvSpPr>
            <a:spLocks noChangeShapeType="1"/>
          </p:cNvSpPr>
          <p:nvPr/>
        </p:nvSpPr>
        <p:spPr bwMode="auto">
          <a:xfrm>
            <a:off x="1671480" y="4159341"/>
            <a:ext cx="1520497" cy="0"/>
          </a:xfrm>
          <a:prstGeom prst="line">
            <a:avLst/>
          </a:prstGeom>
          <a:noFill/>
          <a:ln w="25400">
            <a:solidFill>
              <a:srgbClr val="009999"/>
            </a:solidFill>
            <a:round/>
            <a:headEnd type="triangle" w="med" len="med"/>
            <a:tailEnd type="triangle" w="med" len="med"/>
          </a:ln>
        </p:spPr>
        <p:txBody>
          <a:bodyPr wrap="none" anchor="ctr"/>
          <a:lstStyle/>
          <a:p>
            <a:endParaRPr lang="en-US" sz="1400" b="1">
              <a:latin typeface="Arial" panose="020B0604020202020204" pitchFamily="34" charset="0"/>
              <a:cs typeface="Arial" panose="020B0604020202020204" pitchFamily="34" charset="0"/>
            </a:endParaRPr>
          </a:p>
        </p:txBody>
      </p:sp>
      <p:grpSp>
        <p:nvGrpSpPr>
          <p:cNvPr id="19" name="Group 19"/>
          <p:cNvGrpSpPr>
            <a:grpSpLocks/>
          </p:cNvGrpSpPr>
          <p:nvPr/>
        </p:nvGrpSpPr>
        <p:grpSpPr bwMode="auto">
          <a:xfrm>
            <a:off x="3343182" y="2473255"/>
            <a:ext cx="3922091" cy="298721"/>
            <a:chOff x="2880" y="2052"/>
            <a:chExt cx="2496" cy="302"/>
          </a:xfrm>
        </p:grpSpPr>
        <p:sp>
          <p:nvSpPr>
            <p:cNvPr id="108" name="Line 20"/>
            <p:cNvSpPr>
              <a:spLocks noChangeShapeType="1"/>
            </p:cNvSpPr>
            <p:nvPr/>
          </p:nvSpPr>
          <p:spPr bwMode="auto">
            <a:xfrm>
              <a:off x="2880"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9" name="Line 21"/>
            <p:cNvSpPr>
              <a:spLocks noChangeShapeType="1"/>
            </p:cNvSpPr>
            <p:nvPr/>
          </p:nvSpPr>
          <p:spPr bwMode="auto">
            <a:xfrm>
              <a:off x="3072"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0" name="Line 22"/>
            <p:cNvSpPr>
              <a:spLocks noChangeShapeType="1"/>
            </p:cNvSpPr>
            <p:nvPr/>
          </p:nvSpPr>
          <p:spPr bwMode="auto">
            <a:xfrm>
              <a:off x="3264"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1" name="Line 23"/>
            <p:cNvSpPr>
              <a:spLocks noChangeShapeType="1"/>
            </p:cNvSpPr>
            <p:nvPr/>
          </p:nvSpPr>
          <p:spPr bwMode="auto">
            <a:xfrm>
              <a:off x="3456"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2" name="Line 24"/>
            <p:cNvSpPr>
              <a:spLocks noChangeShapeType="1"/>
            </p:cNvSpPr>
            <p:nvPr/>
          </p:nvSpPr>
          <p:spPr bwMode="auto">
            <a:xfrm>
              <a:off x="3648"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3" name="Line 25"/>
            <p:cNvSpPr>
              <a:spLocks noChangeShapeType="1"/>
            </p:cNvSpPr>
            <p:nvPr/>
          </p:nvSpPr>
          <p:spPr bwMode="auto">
            <a:xfrm>
              <a:off x="3840"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4" name="Line 26"/>
            <p:cNvSpPr>
              <a:spLocks noChangeShapeType="1"/>
            </p:cNvSpPr>
            <p:nvPr/>
          </p:nvSpPr>
          <p:spPr bwMode="auto">
            <a:xfrm>
              <a:off x="4032"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5" name="Line 27"/>
            <p:cNvSpPr>
              <a:spLocks noChangeShapeType="1"/>
            </p:cNvSpPr>
            <p:nvPr/>
          </p:nvSpPr>
          <p:spPr bwMode="auto">
            <a:xfrm>
              <a:off x="4224"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6" name="Line 28"/>
            <p:cNvSpPr>
              <a:spLocks noChangeShapeType="1"/>
            </p:cNvSpPr>
            <p:nvPr/>
          </p:nvSpPr>
          <p:spPr bwMode="auto">
            <a:xfrm>
              <a:off x="4416"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7" name="Line 29"/>
            <p:cNvSpPr>
              <a:spLocks noChangeShapeType="1"/>
            </p:cNvSpPr>
            <p:nvPr/>
          </p:nvSpPr>
          <p:spPr bwMode="auto">
            <a:xfrm>
              <a:off x="4608"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8" name="Line 30"/>
            <p:cNvSpPr>
              <a:spLocks noChangeShapeType="1"/>
            </p:cNvSpPr>
            <p:nvPr/>
          </p:nvSpPr>
          <p:spPr bwMode="auto">
            <a:xfrm>
              <a:off x="4800"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9" name="Line 31"/>
            <p:cNvSpPr>
              <a:spLocks noChangeShapeType="1"/>
            </p:cNvSpPr>
            <p:nvPr/>
          </p:nvSpPr>
          <p:spPr bwMode="auto">
            <a:xfrm>
              <a:off x="4992"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20" name="Line 32"/>
            <p:cNvSpPr>
              <a:spLocks noChangeShapeType="1"/>
            </p:cNvSpPr>
            <p:nvPr/>
          </p:nvSpPr>
          <p:spPr bwMode="auto">
            <a:xfrm>
              <a:off x="5184"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21" name="Line 33"/>
            <p:cNvSpPr>
              <a:spLocks noChangeShapeType="1"/>
            </p:cNvSpPr>
            <p:nvPr/>
          </p:nvSpPr>
          <p:spPr bwMode="auto">
            <a:xfrm>
              <a:off x="5376"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grpSp>
      <p:grpSp>
        <p:nvGrpSpPr>
          <p:cNvPr id="20" name="Group 35"/>
          <p:cNvGrpSpPr>
            <a:grpSpLocks/>
          </p:cNvGrpSpPr>
          <p:nvPr/>
        </p:nvGrpSpPr>
        <p:grpSpPr bwMode="auto">
          <a:xfrm>
            <a:off x="3343182" y="1630567"/>
            <a:ext cx="3922091" cy="468364"/>
            <a:chOff x="2400" y="1281"/>
            <a:chExt cx="2496" cy="305"/>
          </a:xfrm>
        </p:grpSpPr>
        <p:sp>
          <p:nvSpPr>
            <p:cNvPr id="81" name="Line 36"/>
            <p:cNvSpPr>
              <a:spLocks noChangeShapeType="1"/>
            </p:cNvSpPr>
            <p:nvPr/>
          </p:nvSpPr>
          <p:spPr bwMode="auto">
            <a:xfrm>
              <a:off x="2400"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82" name="Line 37"/>
            <p:cNvSpPr>
              <a:spLocks noChangeShapeType="1"/>
            </p:cNvSpPr>
            <p:nvPr/>
          </p:nvSpPr>
          <p:spPr bwMode="auto">
            <a:xfrm>
              <a:off x="2496"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83" name="Line 38"/>
            <p:cNvSpPr>
              <a:spLocks noChangeShapeType="1"/>
            </p:cNvSpPr>
            <p:nvPr/>
          </p:nvSpPr>
          <p:spPr bwMode="auto">
            <a:xfrm>
              <a:off x="2592"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84" name="Line 39"/>
            <p:cNvSpPr>
              <a:spLocks noChangeShapeType="1"/>
            </p:cNvSpPr>
            <p:nvPr/>
          </p:nvSpPr>
          <p:spPr bwMode="auto">
            <a:xfrm>
              <a:off x="2688"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85" name="Line 40"/>
            <p:cNvSpPr>
              <a:spLocks noChangeShapeType="1"/>
            </p:cNvSpPr>
            <p:nvPr/>
          </p:nvSpPr>
          <p:spPr bwMode="auto">
            <a:xfrm>
              <a:off x="2784"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86" name="Line 41"/>
            <p:cNvSpPr>
              <a:spLocks noChangeShapeType="1"/>
            </p:cNvSpPr>
            <p:nvPr/>
          </p:nvSpPr>
          <p:spPr bwMode="auto">
            <a:xfrm>
              <a:off x="2880"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87" name="Line 42"/>
            <p:cNvSpPr>
              <a:spLocks noChangeShapeType="1"/>
            </p:cNvSpPr>
            <p:nvPr/>
          </p:nvSpPr>
          <p:spPr bwMode="auto">
            <a:xfrm>
              <a:off x="2976"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88" name="Line 43"/>
            <p:cNvSpPr>
              <a:spLocks noChangeShapeType="1"/>
            </p:cNvSpPr>
            <p:nvPr/>
          </p:nvSpPr>
          <p:spPr bwMode="auto">
            <a:xfrm>
              <a:off x="3072"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89" name="Line 44"/>
            <p:cNvSpPr>
              <a:spLocks noChangeShapeType="1"/>
            </p:cNvSpPr>
            <p:nvPr/>
          </p:nvSpPr>
          <p:spPr bwMode="auto">
            <a:xfrm>
              <a:off x="3168"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0" name="Line 45"/>
            <p:cNvSpPr>
              <a:spLocks noChangeShapeType="1"/>
            </p:cNvSpPr>
            <p:nvPr/>
          </p:nvSpPr>
          <p:spPr bwMode="auto">
            <a:xfrm>
              <a:off x="3264"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1" name="Line 46"/>
            <p:cNvSpPr>
              <a:spLocks noChangeShapeType="1"/>
            </p:cNvSpPr>
            <p:nvPr/>
          </p:nvSpPr>
          <p:spPr bwMode="auto">
            <a:xfrm>
              <a:off x="3360"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2" name="Line 47"/>
            <p:cNvSpPr>
              <a:spLocks noChangeShapeType="1"/>
            </p:cNvSpPr>
            <p:nvPr/>
          </p:nvSpPr>
          <p:spPr bwMode="auto">
            <a:xfrm>
              <a:off x="3456"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3" name="Line 48"/>
            <p:cNvSpPr>
              <a:spLocks noChangeShapeType="1"/>
            </p:cNvSpPr>
            <p:nvPr/>
          </p:nvSpPr>
          <p:spPr bwMode="auto">
            <a:xfrm>
              <a:off x="3552"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4" name="Line 49"/>
            <p:cNvSpPr>
              <a:spLocks noChangeShapeType="1"/>
            </p:cNvSpPr>
            <p:nvPr/>
          </p:nvSpPr>
          <p:spPr bwMode="auto">
            <a:xfrm>
              <a:off x="3648"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5" name="Line 50"/>
            <p:cNvSpPr>
              <a:spLocks noChangeShapeType="1"/>
            </p:cNvSpPr>
            <p:nvPr/>
          </p:nvSpPr>
          <p:spPr bwMode="auto">
            <a:xfrm>
              <a:off x="3744"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6" name="Line 51"/>
            <p:cNvSpPr>
              <a:spLocks noChangeShapeType="1"/>
            </p:cNvSpPr>
            <p:nvPr/>
          </p:nvSpPr>
          <p:spPr bwMode="auto">
            <a:xfrm>
              <a:off x="3840"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7" name="Line 52"/>
            <p:cNvSpPr>
              <a:spLocks noChangeShapeType="1"/>
            </p:cNvSpPr>
            <p:nvPr/>
          </p:nvSpPr>
          <p:spPr bwMode="auto">
            <a:xfrm>
              <a:off x="3936"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8" name="Line 53"/>
            <p:cNvSpPr>
              <a:spLocks noChangeShapeType="1"/>
            </p:cNvSpPr>
            <p:nvPr/>
          </p:nvSpPr>
          <p:spPr bwMode="auto">
            <a:xfrm>
              <a:off x="4032"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9" name="Line 54"/>
            <p:cNvSpPr>
              <a:spLocks noChangeShapeType="1"/>
            </p:cNvSpPr>
            <p:nvPr/>
          </p:nvSpPr>
          <p:spPr bwMode="auto">
            <a:xfrm>
              <a:off x="4128"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0" name="Line 55"/>
            <p:cNvSpPr>
              <a:spLocks noChangeShapeType="1"/>
            </p:cNvSpPr>
            <p:nvPr/>
          </p:nvSpPr>
          <p:spPr bwMode="auto">
            <a:xfrm>
              <a:off x="4224"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1" name="Line 56"/>
            <p:cNvSpPr>
              <a:spLocks noChangeShapeType="1"/>
            </p:cNvSpPr>
            <p:nvPr/>
          </p:nvSpPr>
          <p:spPr bwMode="auto">
            <a:xfrm>
              <a:off x="4320"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2" name="Line 57"/>
            <p:cNvSpPr>
              <a:spLocks noChangeShapeType="1"/>
            </p:cNvSpPr>
            <p:nvPr/>
          </p:nvSpPr>
          <p:spPr bwMode="auto">
            <a:xfrm>
              <a:off x="4416"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3" name="Line 58"/>
            <p:cNvSpPr>
              <a:spLocks noChangeShapeType="1"/>
            </p:cNvSpPr>
            <p:nvPr/>
          </p:nvSpPr>
          <p:spPr bwMode="auto">
            <a:xfrm>
              <a:off x="4512"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4" name="Line 59"/>
            <p:cNvSpPr>
              <a:spLocks noChangeShapeType="1"/>
            </p:cNvSpPr>
            <p:nvPr/>
          </p:nvSpPr>
          <p:spPr bwMode="auto">
            <a:xfrm>
              <a:off x="4608"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5" name="Line 60"/>
            <p:cNvSpPr>
              <a:spLocks noChangeShapeType="1"/>
            </p:cNvSpPr>
            <p:nvPr/>
          </p:nvSpPr>
          <p:spPr bwMode="auto">
            <a:xfrm>
              <a:off x="4704"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6" name="Line 61"/>
            <p:cNvSpPr>
              <a:spLocks noChangeShapeType="1"/>
            </p:cNvSpPr>
            <p:nvPr/>
          </p:nvSpPr>
          <p:spPr bwMode="auto">
            <a:xfrm>
              <a:off x="4800"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7" name="Line 62"/>
            <p:cNvSpPr>
              <a:spLocks noChangeShapeType="1"/>
            </p:cNvSpPr>
            <p:nvPr/>
          </p:nvSpPr>
          <p:spPr bwMode="auto">
            <a:xfrm>
              <a:off x="4896"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grpSp>
      <p:sp>
        <p:nvSpPr>
          <p:cNvPr id="21" name="Line 69"/>
          <p:cNvSpPr>
            <a:spLocks noChangeShapeType="1"/>
          </p:cNvSpPr>
          <p:nvPr/>
        </p:nvSpPr>
        <p:spPr bwMode="auto">
          <a:xfrm flipV="1">
            <a:off x="1671481" y="2395407"/>
            <a:ext cx="1520495" cy="6815"/>
          </a:xfrm>
          <a:prstGeom prst="line">
            <a:avLst/>
          </a:prstGeom>
          <a:noFill/>
          <a:ln w="25400">
            <a:solidFill>
              <a:srgbClr val="009999"/>
            </a:solidFill>
            <a:round/>
            <a:headEnd type="triangle" w="med" len="med"/>
            <a:tailEnd type="triangle" w="med" len="med"/>
          </a:ln>
        </p:spPr>
        <p:txBody>
          <a:bodyPr wrap="none" anchor="ctr"/>
          <a:lstStyle/>
          <a:p>
            <a:endParaRPr lang="en-US" sz="1400" b="1">
              <a:latin typeface="Arial" panose="020B0604020202020204" pitchFamily="34" charset="0"/>
              <a:cs typeface="Arial" panose="020B0604020202020204" pitchFamily="34" charset="0"/>
            </a:endParaRPr>
          </a:p>
        </p:txBody>
      </p:sp>
      <p:sp>
        <p:nvSpPr>
          <p:cNvPr id="22" name="Text Box 70"/>
          <p:cNvSpPr txBox="1">
            <a:spLocks noChangeArrowheads="1"/>
          </p:cNvSpPr>
          <p:nvPr/>
        </p:nvSpPr>
        <p:spPr bwMode="auto">
          <a:xfrm>
            <a:off x="7029920" y="4844094"/>
            <a:ext cx="678126" cy="357497"/>
          </a:xfrm>
          <a:prstGeom prst="rect">
            <a:avLst/>
          </a:prstGeom>
          <a:noFill/>
          <a:ln w="9525">
            <a:noFill/>
            <a:miter lim="800000"/>
            <a:headEnd/>
            <a:tailEnd/>
          </a:ln>
        </p:spPr>
        <p:txBody>
          <a:bodyPr wrap="none">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DAQ</a:t>
            </a:r>
          </a:p>
        </p:txBody>
      </p:sp>
      <p:sp>
        <p:nvSpPr>
          <p:cNvPr id="53" name="Text Box 103"/>
          <p:cNvSpPr txBox="1">
            <a:spLocks noChangeArrowheads="1"/>
          </p:cNvSpPr>
          <p:nvPr/>
        </p:nvSpPr>
        <p:spPr bwMode="auto">
          <a:xfrm>
            <a:off x="2300638" y="1959020"/>
            <a:ext cx="680419" cy="357497"/>
          </a:xfrm>
          <a:prstGeom prst="rect">
            <a:avLst/>
          </a:prstGeom>
          <a:solidFill>
            <a:srgbClr val="0099CC"/>
          </a:solidFill>
          <a:ln w="19050">
            <a:solidFill>
              <a:schemeClr val="tx1"/>
            </a:solidFill>
            <a:miter lim="800000"/>
            <a:headEnd/>
            <a:tailEnd/>
          </a:ln>
        </p:spPr>
        <p:txBody>
          <a:bodyPr lIns="0" rIns="0">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TFC</a:t>
            </a:r>
          </a:p>
        </p:txBody>
      </p:sp>
      <p:sp>
        <p:nvSpPr>
          <p:cNvPr id="54" name="Text Box 107"/>
          <p:cNvSpPr txBox="1">
            <a:spLocks noChangeArrowheads="1"/>
          </p:cNvSpPr>
          <p:nvPr/>
        </p:nvSpPr>
        <p:spPr bwMode="auto">
          <a:xfrm>
            <a:off x="3185738" y="3378634"/>
            <a:ext cx="1364243" cy="357497"/>
          </a:xfrm>
          <a:prstGeom prst="rect">
            <a:avLst/>
          </a:prstGeom>
          <a:solidFill>
            <a:srgbClr val="FF9966"/>
          </a:solidFill>
          <a:ln w="19050">
            <a:solidFill>
              <a:schemeClr val="tx1"/>
            </a:solidFill>
            <a:miter lim="800000"/>
            <a:headEnd/>
            <a:tailEnd/>
          </a:ln>
        </p:spPr>
        <p:txBody>
          <a:bodyPr wrap="square">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Monitoring</a:t>
            </a:r>
          </a:p>
        </p:txBody>
      </p:sp>
      <p:sp>
        <p:nvSpPr>
          <p:cNvPr id="55" name="Line 108"/>
          <p:cNvSpPr>
            <a:spLocks noChangeShapeType="1"/>
          </p:cNvSpPr>
          <p:nvPr/>
        </p:nvSpPr>
        <p:spPr bwMode="auto">
          <a:xfrm>
            <a:off x="3893815" y="3126011"/>
            <a:ext cx="0" cy="298725"/>
          </a:xfrm>
          <a:prstGeom prst="line">
            <a:avLst/>
          </a:prstGeom>
          <a:noFill/>
          <a:ln w="317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grpSp>
        <p:nvGrpSpPr>
          <p:cNvPr id="56" name="Group 111"/>
          <p:cNvGrpSpPr>
            <a:grpSpLocks/>
          </p:cNvGrpSpPr>
          <p:nvPr/>
        </p:nvGrpSpPr>
        <p:grpSpPr bwMode="auto">
          <a:xfrm>
            <a:off x="4768551" y="3358352"/>
            <a:ext cx="895460" cy="334471"/>
            <a:chOff x="2589" y="793"/>
            <a:chExt cx="365" cy="507"/>
          </a:xfrm>
        </p:grpSpPr>
        <p:sp>
          <p:nvSpPr>
            <p:cNvPr id="76" name="Freeform 112"/>
            <p:cNvSpPr>
              <a:spLocks/>
            </p:cNvSpPr>
            <p:nvPr/>
          </p:nvSpPr>
          <p:spPr bwMode="auto">
            <a:xfrm>
              <a:off x="2589" y="793"/>
              <a:ext cx="365" cy="117"/>
            </a:xfrm>
            <a:custGeom>
              <a:avLst/>
              <a:gdLst>
                <a:gd name="T0" fmla="*/ 361 w 365"/>
                <a:gd name="T1" fmla="*/ 112 h 117"/>
                <a:gd name="T2" fmla="*/ 359 w 365"/>
                <a:gd name="T3" fmla="*/ 101 h 117"/>
                <a:gd name="T4" fmla="*/ 353 w 365"/>
                <a:gd name="T5" fmla="*/ 85 h 117"/>
                <a:gd name="T6" fmla="*/ 342 w 365"/>
                <a:gd name="T7" fmla="*/ 69 h 117"/>
                <a:gd name="T8" fmla="*/ 328 w 365"/>
                <a:gd name="T9" fmla="*/ 54 h 117"/>
                <a:gd name="T10" fmla="*/ 311 w 365"/>
                <a:gd name="T11" fmla="*/ 41 h 117"/>
                <a:gd name="T12" fmla="*/ 291 w 365"/>
                <a:gd name="T13" fmla="*/ 29 h 117"/>
                <a:gd name="T14" fmla="*/ 268 w 365"/>
                <a:gd name="T15" fmla="*/ 20 h 117"/>
                <a:gd name="T16" fmla="*/ 243 w 365"/>
                <a:gd name="T17" fmla="*/ 13 h 117"/>
                <a:gd name="T18" fmla="*/ 217 w 365"/>
                <a:gd name="T19" fmla="*/ 8 h 117"/>
                <a:gd name="T20" fmla="*/ 190 w 365"/>
                <a:gd name="T21" fmla="*/ 6 h 117"/>
                <a:gd name="T22" fmla="*/ 163 w 365"/>
                <a:gd name="T23" fmla="*/ 7 h 117"/>
                <a:gd name="T24" fmla="*/ 137 w 365"/>
                <a:gd name="T25" fmla="*/ 10 h 117"/>
                <a:gd name="T26" fmla="*/ 111 w 365"/>
                <a:gd name="T27" fmla="*/ 15 h 117"/>
                <a:gd name="T28" fmla="*/ 87 w 365"/>
                <a:gd name="T29" fmla="*/ 23 h 117"/>
                <a:gd name="T30" fmla="*/ 65 w 365"/>
                <a:gd name="T31" fmla="*/ 34 h 117"/>
                <a:gd name="T32" fmla="*/ 46 w 365"/>
                <a:gd name="T33" fmla="*/ 46 h 117"/>
                <a:gd name="T34" fmla="*/ 30 w 365"/>
                <a:gd name="T35" fmla="*/ 60 h 117"/>
                <a:gd name="T36" fmla="*/ 18 w 365"/>
                <a:gd name="T37" fmla="*/ 75 h 117"/>
                <a:gd name="T38" fmla="*/ 9 w 365"/>
                <a:gd name="T39" fmla="*/ 91 h 117"/>
                <a:gd name="T40" fmla="*/ 4 w 365"/>
                <a:gd name="T41" fmla="*/ 107 h 117"/>
                <a:gd name="T42" fmla="*/ 3 w 365"/>
                <a:gd name="T43" fmla="*/ 117 h 117"/>
                <a:gd name="T44" fmla="*/ 0 w 365"/>
                <a:gd name="T45" fmla="*/ 109 h 117"/>
                <a:gd name="T46" fmla="*/ 4 w 365"/>
                <a:gd name="T47" fmla="*/ 92 h 117"/>
                <a:gd name="T48" fmla="*/ 12 w 365"/>
                <a:gd name="T49" fmla="*/ 75 h 117"/>
                <a:gd name="T50" fmla="*/ 24 w 365"/>
                <a:gd name="T51" fmla="*/ 59 h 117"/>
                <a:gd name="T52" fmla="*/ 39 w 365"/>
                <a:gd name="T53" fmla="*/ 45 h 117"/>
                <a:gd name="T54" fmla="*/ 58 w 365"/>
                <a:gd name="T55" fmla="*/ 32 h 117"/>
                <a:gd name="T56" fmla="*/ 79 w 365"/>
                <a:gd name="T57" fmla="*/ 21 h 117"/>
                <a:gd name="T58" fmla="*/ 102 w 365"/>
                <a:gd name="T59" fmla="*/ 12 h 117"/>
                <a:gd name="T60" fmla="*/ 128 w 365"/>
                <a:gd name="T61" fmla="*/ 6 h 117"/>
                <a:gd name="T62" fmla="*/ 154 w 365"/>
                <a:gd name="T63" fmla="*/ 2 h 117"/>
                <a:gd name="T64" fmla="*/ 181 w 365"/>
                <a:gd name="T65" fmla="*/ 0 h 117"/>
                <a:gd name="T66" fmla="*/ 208 w 365"/>
                <a:gd name="T67" fmla="*/ 1 h 117"/>
                <a:gd name="T68" fmla="*/ 235 w 365"/>
                <a:gd name="T69" fmla="*/ 5 h 117"/>
                <a:gd name="T70" fmla="*/ 260 w 365"/>
                <a:gd name="T71" fmla="*/ 12 h 117"/>
                <a:gd name="T72" fmla="*/ 284 w 365"/>
                <a:gd name="T73" fmla="*/ 20 h 117"/>
                <a:gd name="T74" fmla="*/ 305 w 365"/>
                <a:gd name="T75" fmla="*/ 31 h 117"/>
                <a:gd name="T76" fmla="*/ 324 w 365"/>
                <a:gd name="T77" fmla="*/ 44 h 117"/>
                <a:gd name="T78" fmla="*/ 340 w 365"/>
                <a:gd name="T79" fmla="*/ 58 h 117"/>
                <a:gd name="T80" fmla="*/ 352 w 365"/>
                <a:gd name="T81" fmla="*/ 74 h 117"/>
                <a:gd name="T82" fmla="*/ 360 w 365"/>
                <a:gd name="T83" fmla="*/ 91 h 117"/>
                <a:gd name="T84" fmla="*/ 364 w 365"/>
                <a:gd name="T85" fmla="*/ 106 h 117"/>
                <a:gd name="T86" fmla="*/ 365 w 365"/>
                <a:gd name="T87" fmla="*/ 116 h 11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65"/>
                <a:gd name="T133" fmla="*/ 0 h 117"/>
                <a:gd name="T134" fmla="*/ 365 w 365"/>
                <a:gd name="T135" fmla="*/ 117 h 11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65" h="117">
                  <a:moveTo>
                    <a:pt x="361" y="116"/>
                  </a:moveTo>
                  <a:lnTo>
                    <a:pt x="361" y="112"/>
                  </a:lnTo>
                  <a:lnTo>
                    <a:pt x="361" y="107"/>
                  </a:lnTo>
                  <a:lnTo>
                    <a:pt x="359" y="101"/>
                  </a:lnTo>
                  <a:lnTo>
                    <a:pt x="357" y="93"/>
                  </a:lnTo>
                  <a:lnTo>
                    <a:pt x="353" y="85"/>
                  </a:lnTo>
                  <a:lnTo>
                    <a:pt x="348" y="77"/>
                  </a:lnTo>
                  <a:lnTo>
                    <a:pt x="342" y="69"/>
                  </a:lnTo>
                  <a:lnTo>
                    <a:pt x="336" y="61"/>
                  </a:lnTo>
                  <a:lnTo>
                    <a:pt x="328" y="54"/>
                  </a:lnTo>
                  <a:lnTo>
                    <a:pt x="320" y="47"/>
                  </a:lnTo>
                  <a:lnTo>
                    <a:pt x="311" y="41"/>
                  </a:lnTo>
                  <a:lnTo>
                    <a:pt x="301" y="35"/>
                  </a:lnTo>
                  <a:lnTo>
                    <a:pt x="291" y="29"/>
                  </a:lnTo>
                  <a:lnTo>
                    <a:pt x="280" y="25"/>
                  </a:lnTo>
                  <a:lnTo>
                    <a:pt x="268" y="20"/>
                  </a:lnTo>
                  <a:lnTo>
                    <a:pt x="256" y="16"/>
                  </a:lnTo>
                  <a:lnTo>
                    <a:pt x="243" y="13"/>
                  </a:lnTo>
                  <a:lnTo>
                    <a:pt x="230" y="10"/>
                  </a:lnTo>
                  <a:lnTo>
                    <a:pt x="217" y="8"/>
                  </a:lnTo>
                  <a:lnTo>
                    <a:pt x="204" y="7"/>
                  </a:lnTo>
                  <a:lnTo>
                    <a:pt x="190" y="6"/>
                  </a:lnTo>
                  <a:lnTo>
                    <a:pt x="177" y="6"/>
                  </a:lnTo>
                  <a:lnTo>
                    <a:pt x="163" y="7"/>
                  </a:lnTo>
                  <a:lnTo>
                    <a:pt x="150" y="8"/>
                  </a:lnTo>
                  <a:lnTo>
                    <a:pt x="137" y="10"/>
                  </a:lnTo>
                  <a:lnTo>
                    <a:pt x="124" y="12"/>
                  </a:lnTo>
                  <a:lnTo>
                    <a:pt x="111" y="15"/>
                  </a:lnTo>
                  <a:lnTo>
                    <a:pt x="99" y="19"/>
                  </a:lnTo>
                  <a:lnTo>
                    <a:pt x="87" y="23"/>
                  </a:lnTo>
                  <a:lnTo>
                    <a:pt x="76" y="28"/>
                  </a:lnTo>
                  <a:lnTo>
                    <a:pt x="65" y="34"/>
                  </a:lnTo>
                  <a:lnTo>
                    <a:pt x="55" y="40"/>
                  </a:lnTo>
                  <a:lnTo>
                    <a:pt x="46" y="46"/>
                  </a:lnTo>
                  <a:lnTo>
                    <a:pt x="38" y="53"/>
                  </a:lnTo>
                  <a:lnTo>
                    <a:pt x="30" y="60"/>
                  </a:lnTo>
                  <a:lnTo>
                    <a:pt x="23" y="67"/>
                  </a:lnTo>
                  <a:lnTo>
                    <a:pt x="18" y="75"/>
                  </a:lnTo>
                  <a:lnTo>
                    <a:pt x="13" y="83"/>
                  </a:lnTo>
                  <a:lnTo>
                    <a:pt x="9" y="91"/>
                  </a:lnTo>
                  <a:lnTo>
                    <a:pt x="6" y="100"/>
                  </a:lnTo>
                  <a:lnTo>
                    <a:pt x="4" y="107"/>
                  </a:lnTo>
                  <a:lnTo>
                    <a:pt x="3" y="113"/>
                  </a:lnTo>
                  <a:lnTo>
                    <a:pt x="3" y="117"/>
                  </a:lnTo>
                  <a:lnTo>
                    <a:pt x="0" y="117"/>
                  </a:lnTo>
                  <a:lnTo>
                    <a:pt x="0" y="109"/>
                  </a:lnTo>
                  <a:lnTo>
                    <a:pt x="2" y="101"/>
                  </a:lnTo>
                  <a:lnTo>
                    <a:pt x="4" y="92"/>
                  </a:lnTo>
                  <a:lnTo>
                    <a:pt x="8" y="84"/>
                  </a:lnTo>
                  <a:lnTo>
                    <a:pt x="12" y="75"/>
                  </a:lnTo>
                  <a:lnTo>
                    <a:pt x="18" y="67"/>
                  </a:lnTo>
                  <a:lnTo>
                    <a:pt x="24" y="59"/>
                  </a:lnTo>
                  <a:lnTo>
                    <a:pt x="31" y="52"/>
                  </a:lnTo>
                  <a:lnTo>
                    <a:pt x="39" y="45"/>
                  </a:lnTo>
                  <a:lnTo>
                    <a:pt x="48" y="38"/>
                  </a:lnTo>
                  <a:lnTo>
                    <a:pt x="58" y="32"/>
                  </a:lnTo>
                  <a:lnTo>
                    <a:pt x="68" y="26"/>
                  </a:lnTo>
                  <a:lnTo>
                    <a:pt x="79" y="21"/>
                  </a:lnTo>
                  <a:lnTo>
                    <a:pt x="90" y="16"/>
                  </a:lnTo>
                  <a:lnTo>
                    <a:pt x="102" y="12"/>
                  </a:lnTo>
                  <a:lnTo>
                    <a:pt x="115" y="9"/>
                  </a:lnTo>
                  <a:lnTo>
                    <a:pt x="128" y="6"/>
                  </a:lnTo>
                  <a:lnTo>
                    <a:pt x="141" y="3"/>
                  </a:lnTo>
                  <a:lnTo>
                    <a:pt x="154" y="2"/>
                  </a:lnTo>
                  <a:lnTo>
                    <a:pt x="168" y="1"/>
                  </a:lnTo>
                  <a:lnTo>
                    <a:pt x="181" y="0"/>
                  </a:lnTo>
                  <a:lnTo>
                    <a:pt x="195" y="1"/>
                  </a:lnTo>
                  <a:lnTo>
                    <a:pt x="208" y="1"/>
                  </a:lnTo>
                  <a:lnTo>
                    <a:pt x="222" y="3"/>
                  </a:lnTo>
                  <a:lnTo>
                    <a:pt x="235" y="5"/>
                  </a:lnTo>
                  <a:lnTo>
                    <a:pt x="248" y="8"/>
                  </a:lnTo>
                  <a:lnTo>
                    <a:pt x="260" y="12"/>
                  </a:lnTo>
                  <a:lnTo>
                    <a:pt x="272" y="15"/>
                  </a:lnTo>
                  <a:lnTo>
                    <a:pt x="284" y="20"/>
                  </a:lnTo>
                  <a:lnTo>
                    <a:pt x="295" y="25"/>
                  </a:lnTo>
                  <a:lnTo>
                    <a:pt x="305" y="31"/>
                  </a:lnTo>
                  <a:lnTo>
                    <a:pt x="315" y="37"/>
                  </a:lnTo>
                  <a:lnTo>
                    <a:pt x="324" y="44"/>
                  </a:lnTo>
                  <a:lnTo>
                    <a:pt x="332" y="51"/>
                  </a:lnTo>
                  <a:lnTo>
                    <a:pt x="340" y="58"/>
                  </a:lnTo>
                  <a:lnTo>
                    <a:pt x="346" y="66"/>
                  </a:lnTo>
                  <a:lnTo>
                    <a:pt x="352" y="74"/>
                  </a:lnTo>
                  <a:lnTo>
                    <a:pt x="356" y="82"/>
                  </a:lnTo>
                  <a:lnTo>
                    <a:pt x="360" y="91"/>
                  </a:lnTo>
                  <a:lnTo>
                    <a:pt x="362" y="99"/>
                  </a:lnTo>
                  <a:lnTo>
                    <a:pt x="364" y="106"/>
                  </a:lnTo>
                  <a:lnTo>
                    <a:pt x="365" y="112"/>
                  </a:lnTo>
                  <a:lnTo>
                    <a:pt x="365" y="116"/>
                  </a:lnTo>
                  <a:lnTo>
                    <a:pt x="361" y="116"/>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sp>
          <p:nvSpPr>
            <p:cNvPr id="77" name="Freeform 113"/>
            <p:cNvSpPr>
              <a:spLocks/>
            </p:cNvSpPr>
            <p:nvPr/>
          </p:nvSpPr>
          <p:spPr bwMode="auto">
            <a:xfrm>
              <a:off x="2589" y="909"/>
              <a:ext cx="365" cy="119"/>
            </a:xfrm>
            <a:custGeom>
              <a:avLst/>
              <a:gdLst>
                <a:gd name="T0" fmla="*/ 365 w 365"/>
                <a:gd name="T1" fmla="*/ 0 h 119"/>
                <a:gd name="T2" fmla="*/ 361 w 365"/>
                <a:gd name="T3" fmla="*/ 5 h 119"/>
                <a:gd name="T4" fmla="*/ 360 w 365"/>
                <a:gd name="T5" fmla="*/ 16 h 119"/>
                <a:gd name="T6" fmla="*/ 357 w 365"/>
                <a:gd name="T7" fmla="*/ 26 h 119"/>
                <a:gd name="T8" fmla="*/ 348 w 365"/>
                <a:gd name="T9" fmla="*/ 42 h 119"/>
                <a:gd name="T10" fmla="*/ 336 w 365"/>
                <a:gd name="T11" fmla="*/ 58 h 119"/>
                <a:gd name="T12" fmla="*/ 320 w 365"/>
                <a:gd name="T13" fmla="*/ 72 h 119"/>
                <a:gd name="T14" fmla="*/ 301 w 365"/>
                <a:gd name="T15" fmla="*/ 84 h 119"/>
                <a:gd name="T16" fmla="*/ 280 w 365"/>
                <a:gd name="T17" fmla="*/ 95 h 119"/>
                <a:gd name="T18" fmla="*/ 256 w 365"/>
                <a:gd name="T19" fmla="*/ 103 h 119"/>
                <a:gd name="T20" fmla="*/ 230 w 365"/>
                <a:gd name="T21" fmla="*/ 109 h 119"/>
                <a:gd name="T22" fmla="*/ 204 w 365"/>
                <a:gd name="T23" fmla="*/ 112 h 119"/>
                <a:gd name="T24" fmla="*/ 177 w 365"/>
                <a:gd name="T25" fmla="*/ 113 h 119"/>
                <a:gd name="T26" fmla="*/ 150 w 365"/>
                <a:gd name="T27" fmla="*/ 111 h 119"/>
                <a:gd name="T28" fmla="*/ 124 w 365"/>
                <a:gd name="T29" fmla="*/ 107 h 119"/>
                <a:gd name="T30" fmla="*/ 99 w 365"/>
                <a:gd name="T31" fmla="*/ 100 h 119"/>
                <a:gd name="T32" fmla="*/ 76 w 365"/>
                <a:gd name="T33" fmla="*/ 91 h 119"/>
                <a:gd name="T34" fmla="*/ 55 w 365"/>
                <a:gd name="T35" fmla="*/ 79 h 119"/>
                <a:gd name="T36" fmla="*/ 38 w 365"/>
                <a:gd name="T37" fmla="*/ 66 h 119"/>
                <a:gd name="T38" fmla="*/ 23 w 365"/>
                <a:gd name="T39" fmla="*/ 52 h 119"/>
                <a:gd name="T40" fmla="*/ 13 w 365"/>
                <a:gd name="T41" fmla="*/ 36 h 119"/>
                <a:gd name="T42" fmla="*/ 6 w 365"/>
                <a:gd name="T43" fmla="*/ 19 h 119"/>
                <a:gd name="T44" fmla="*/ 3 w 365"/>
                <a:gd name="T45" fmla="*/ 6 h 119"/>
                <a:gd name="T46" fmla="*/ 0 w 365"/>
                <a:gd name="T47" fmla="*/ 1 h 119"/>
                <a:gd name="T48" fmla="*/ 2 w 365"/>
                <a:gd name="T49" fmla="*/ 16 h 119"/>
                <a:gd name="T50" fmla="*/ 4 w 365"/>
                <a:gd name="T51" fmla="*/ 27 h 119"/>
                <a:gd name="T52" fmla="*/ 12 w 365"/>
                <a:gd name="T53" fmla="*/ 44 h 119"/>
                <a:gd name="T54" fmla="*/ 24 w 365"/>
                <a:gd name="T55" fmla="*/ 60 h 119"/>
                <a:gd name="T56" fmla="*/ 39 w 365"/>
                <a:gd name="T57" fmla="*/ 74 h 119"/>
                <a:gd name="T58" fmla="*/ 58 w 365"/>
                <a:gd name="T59" fmla="*/ 87 h 119"/>
                <a:gd name="T60" fmla="*/ 79 w 365"/>
                <a:gd name="T61" fmla="*/ 98 h 119"/>
                <a:gd name="T62" fmla="*/ 102 w 365"/>
                <a:gd name="T63" fmla="*/ 107 h 119"/>
                <a:gd name="T64" fmla="*/ 128 w 365"/>
                <a:gd name="T65" fmla="*/ 113 h 119"/>
                <a:gd name="T66" fmla="*/ 154 w 365"/>
                <a:gd name="T67" fmla="*/ 117 h 119"/>
                <a:gd name="T68" fmla="*/ 181 w 365"/>
                <a:gd name="T69" fmla="*/ 119 h 119"/>
                <a:gd name="T70" fmla="*/ 208 w 365"/>
                <a:gd name="T71" fmla="*/ 117 h 119"/>
                <a:gd name="T72" fmla="*/ 235 w 365"/>
                <a:gd name="T73" fmla="*/ 114 h 119"/>
                <a:gd name="T74" fmla="*/ 260 w 365"/>
                <a:gd name="T75" fmla="*/ 107 h 119"/>
                <a:gd name="T76" fmla="*/ 284 w 365"/>
                <a:gd name="T77" fmla="*/ 99 h 119"/>
                <a:gd name="T78" fmla="*/ 305 w 365"/>
                <a:gd name="T79" fmla="*/ 88 h 119"/>
                <a:gd name="T80" fmla="*/ 324 w 365"/>
                <a:gd name="T81" fmla="*/ 75 h 119"/>
                <a:gd name="T82" fmla="*/ 340 w 365"/>
                <a:gd name="T83" fmla="*/ 61 h 119"/>
                <a:gd name="T84" fmla="*/ 352 w 365"/>
                <a:gd name="T85" fmla="*/ 45 h 119"/>
                <a:gd name="T86" fmla="*/ 360 w 365"/>
                <a:gd name="T87" fmla="*/ 29 h 119"/>
                <a:gd name="T88" fmla="*/ 363 w 365"/>
                <a:gd name="T89" fmla="*/ 17 h 11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65"/>
                <a:gd name="T136" fmla="*/ 0 h 119"/>
                <a:gd name="T137" fmla="*/ 365 w 365"/>
                <a:gd name="T138" fmla="*/ 119 h 11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65" h="119">
                  <a:moveTo>
                    <a:pt x="364" y="9"/>
                  </a:moveTo>
                  <a:lnTo>
                    <a:pt x="365" y="0"/>
                  </a:lnTo>
                  <a:lnTo>
                    <a:pt x="361" y="0"/>
                  </a:lnTo>
                  <a:lnTo>
                    <a:pt x="361" y="5"/>
                  </a:lnTo>
                  <a:lnTo>
                    <a:pt x="361" y="11"/>
                  </a:lnTo>
                  <a:lnTo>
                    <a:pt x="360" y="16"/>
                  </a:lnTo>
                  <a:lnTo>
                    <a:pt x="358" y="22"/>
                  </a:lnTo>
                  <a:lnTo>
                    <a:pt x="357" y="26"/>
                  </a:lnTo>
                  <a:lnTo>
                    <a:pt x="353" y="34"/>
                  </a:lnTo>
                  <a:lnTo>
                    <a:pt x="348" y="42"/>
                  </a:lnTo>
                  <a:lnTo>
                    <a:pt x="342" y="50"/>
                  </a:lnTo>
                  <a:lnTo>
                    <a:pt x="336" y="58"/>
                  </a:lnTo>
                  <a:lnTo>
                    <a:pt x="328" y="65"/>
                  </a:lnTo>
                  <a:lnTo>
                    <a:pt x="320" y="72"/>
                  </a:lnTo>
                  <a:lnTo>
                    <a:pt x="311" y="78"/>
                  </a:lnTo>
                  <a:lnTo>
                    <a:pt x="301" y="84"/>
                  </a:lnTo>
                  <a:lnTo>
                    <a:pt x="291" y="90"/>
                  </a:lnTo>
                  <a:lnTo>
                    <a:pt x="280" y="95"/>
                  </a:lnTo>
                  <a:lnTo>
                    <a:pt x="268" y="99"/>
                  </a:lnTo>
                  <a:lnTo>
                    <a:pt x="256" y="103"/>
                  </a:lnTo>
                  <a:lnTo>
                    <a:pt x="243" y="106"/>
                  </a:lnTo>
                  <a:lnTo>
                    <a:pt x="230" y="109"/>
                  </a:lnTo>
                  <a:lnTo>
                    <a:pt x="217" y="111"/>
                  </a:lnTo>
                  <a:lnTo>
                    <a:pt x="204" y="112"/>
                  </a:lnTo>
                  <a:lnTo>
                    <a:pt x="190" y="113"/>
                  </a:lnTo>
                  <a:lnTo>
                    <a:pt x="177" y="113"/>
                  </a:lnTo>
                  <a:lnTo>
                    <a:pt x="163" y="112"/>
                  </a:lnTo>
                  <a:lnTo>
                    <a:pt x="150" y="111"/>
                  </a:lnTo>
                  <a:lnTo>
                    <a:pt x="137" y="109"/>
                  </a:lnTo>
                  <a:lnTo>
                    <a:pt x="124" y="107"/>
                  </a:lnTo>
                  <a:lnTo>
                    <a:pt x="111" y="103"/>
                  </a:lnTo>
                  <a:lnTo>
                    <a:pt x="99" y="100"/>
                  </a:lnTo>
                  <a:lnTo>
                    <a:pt x="87" y="95"/>
                  </a:lnTo>
                  <a:lnTo>
                    <a:pt x="76" y="91"/>
                  </a:lnTo>
                  <a:lnTo>
                    <a:pt x="65" y="85"/>
                  </a:lnTo>
                  <a:lnTo>
                    <a:pt x="55" y="79"/>
                  </a:lnTo>
                  <a:lnTo>
                    <a:pt x="46" y="73"/>
                  </a:lnTo>
                  <a:lnTo>
                    <a:pt x="38" y="66"/>
                  </a:lnTo>
                  <a:lnTo>
                    <a:pt x="30" y="59"/>
                  </a:lnTo>
                  <a:lnTo>
                    <a:pt x="23" y="52"/>
                  </a:lnTo>
                  <a:lnTo>
                    <a:pt x="18" y="44"/>
                  </a:lnTo>
                  <a:lnTo>
                    <a:pt x="13" y="36"/>
                  </a:lnTo>
                  <a:lnTo>
                    <a:pt x="9" y="27"/>
                  </a:lnTo>
                  <a:lnTo>
                    <a:pt x="6" y="19"/>
                  </a:lnTo>
                  <a:lnTo>
                    <a:pt x="4" y="12"/>
                  </a:lnTo>
                  <a:lnTo>
                    <a:pt x="3" y="6"/>
                  </a:lnTo>
                  <a:lnTo>
                    <a:pt x="3" y="1"/>
                  </a:lnTo>
                  <a:lnTo>
                    <a:pt x="0" y="1"/>
                  </a:lnTo>
                  <a:lnTo>
                    <a:pt x="1" y="10"/>
                  </a:lnTo>
                  <a:lnTo>
                    <a:pt x="2" y="16"/>
                  </a:lnTo>
                  <a:lnTo>
                    <a:pt x="3" y="23"/>
                  </a:lnTo>
                  <a:lnTo>
                    <a:pt x="4" y="27"/>
                  </a:lnTo>
                  <a:lnTo>
                    <a:pt x="8" y="36"/>
                  </a:lnTo>
                  <a:lnTo>
                    <a:pt x="12" y="44"/>
                  </a:lnTo>
                  <a:lnTo>
                    <a:pt x="18" y="52"/>
                  </a:lnTo>
                  <a:lnTo>
                    <a:pt x="24" y="60"/>
                  </a:lnTo>
                  <a:lnTo>
                    <a:pt x="31" y="67"/>
                  </a:lnTo>
                  <a:lnTo>
                    <a:pt x="39" y="74"/>
                  </a:lnTo>
                  <a:lnTo>
                    <a:pt x="48" y="81"/>
                  </a:lnTo>
                  <a:lnTo>
                    <a:pt x="58" y="87"/>
                  </a:lnTo>
                  <a:lnTo>
                    <a:pt x="68" y="93"/>
                  </a:lnTo>
                  <a:lnTo>
                    <a:pt x="79" y="98"/>
                  </a:lnTo>
                  <a:lnTo>
                    <a:pt x="90" y="103"/>
                  </a:lnTo>
                  <a:lnTo>
                    <a:pt x="102" y="107"/>
                  </a:lnTo>
                  <a:lnTo>
                    <a:pt x="115" y="110"/>
                  </a:lnTo>
                  <a:lnTo>
                    <a:pt x="128" y="113"/>
                  </a:lnTo>
                  <a:lnTo>
                    <a:pt x="141" y="116"/>
                  </a:lnTo>
                  <a:lnTo>
                    <a:pt x="154" y="117"/>
                  </a:lnTo>
                  <a:lnTo>
                    <a:pt x="168" y="118"/>
                  </a:lnTo>
                  <a:lnTo>
                    <a:pt x="181" y="119"/>
                  </a:lnTo>
                  <a:lnTo>
                    <a:pt x="195" y="118"/>
                  </a:lnTo>
                  <a:lnTo>
                    <a:pt x="208" y="117"/>
                  </a:lnTo>
                  <a:lnTo>
                    <a:pt x="222" y="116"/>
                  </a:lnTo>
                  <a:lnTo>
                    <a:pt x="235" y="114"/>
                  </a:lnTo>
                  <a:lnTo>
                    <a:pt x="248" y="111"/>
                  </a:lnTo>
                  <a:lnTo>
                    <a:pt x="260" y="107"/>
                  </a:lnTo>
                  <a:lnTo>
                    <a:pt x="272" y="103"/>
                  </a:lnTo>
                  <a:lnTo>
                    <a:pt x="284" y="99"/>
                  </a:lnTo>
                  <a:lnTo>
                    <a:pt x="295" y="94"/>
                  </a:lnTo>
                  <a:lnTo>
                    <a:pt x="305" y="88"/>
                  </a:lnTo>
                  <a:lnTo>
                    <a:pt x="315" y="82"/>
                  </a:lnTo>
                  <a:lnTo>
                    <a:pt x="324" y="75"/>
                  </a:lnTo>
                  <a:lnTo>
                    <a:pt x="332" y="68"/>
                  </a:lnTo>
                  <a:lnTo>
                    <a:pt x="340" y="61"/>
                  </a:lnTo>
                  <a:lnTo>
                    <a:pt x="346" y="53"/>
                  </a:lnTo>
                  <a:lnTo>
                    <a:pt x="352" y="45"/>
                  </a:lnTo>
                  <a:lnTo>
                    <a:pt x="356" y="37"/>
                  </a:lnTo>
                  <a:lnTo>
                    <a:pt x="360" y="29"/>
                  </a:lnTo>
                  <a:lnTo>
                    <a:pt x="361" y="24"/>
                  </a:lnTo>
                  <a:lnTo>
                    <a:pt x="363" y="17"/>
                  </a:lnTo>
                  <a:lnTo>
                    <a:pt x="364" y="9"/>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sp>
          <p:nvSpPr>
            <p:cNvPr id="78" name="Freeform 114"/>
            <p:cNvSpPr>
              <a:spLocks/>
            </p:cNvSpPr>
            <p:nvPr/>
          </p:nvSpPr>
          <p:spPr bwMode="auto">
            <a:xfrm>
              <a:off x="2589" y="909"/>
              <a:ext cx="365" cy="391"/>
            </a:xfrm>
            <a:custGeom>
              <a:avLst/>
              <a:gdLst>
                <a:gd name="T0" fmla="*/ 364 w 365"/>
                <a:gd name="T1" fmla="*/ 9 h 391"/>
                <a:gd name="T2" fmla="*/ 361 w 365"/>
                <a:gd name="T3" fmla="*/ 24 h 391"/>
                <a:gd name="T4" fmla="*/ 361 w 365"/>
                <a:gd name="T5" fmla="*/ 281 h 391"/>
                <a:gd name="T6" fmla="*/ 359 w 365"/>
                <a:gd name="T7" fmla="*/ 291 h 391"/>
                <a:gd name="T8" fmla="*/ 353 w 365"/>
                <a:gd name="T9" fmla="*/ 307 h 391"/>
                <a:gd name="T10" fmla="*/ 342 w 365"/>
                <a:gd name="T11" fmla="*/ 323 h 391"/>
                <a:gd name="T12" fmla="*/ 328 w 365"/>
                <a:gd name="T13" fmla="*/ 338 h 391"/>
                <a:gd name="T14" fmla="*/ 311 w 365"/>
                <a:gd name="T15" fmla="*/ 351 h 391"/>
                <a:gd name="T16" fmla="*/ 291 w 365"/>
                <a:gd name="T17" fmla="*/ 362 h 391"/>
                <a:gd name="T18" fmla="*/ 268 w 365"/>
                <a:gd name="T19" fmla="*/ 371 h 391"/>
                <a:gd name="T20" fmla="*/ 243 w 365"/>
                <a:gd name="T21" fmla="*/ 379 h 391"/>
                <a:gd name="T22" fmla="*/ 217 w 365"/>
                <a:gd name="T23" fmla="*/ 383 h 391"/>
                <a:gd name="T24" fmla="*/ 190 w 365"/>
                <a:gd name="T25" fmla="*/ 385 h 391"/>
                <a:gd name="T26" fmla="*/ 163 w 365"/>
                <a:gd name="T27" fmla="*/ 385 h 391"/>
                <a:gd name="T28" fmla="*/ 137 w 365"/>
                <a:gd name="T29" fmla="*/ 382 h 391"/>
                <a:gd name="T30" fmla="*/ 111 w 365"/>
                <a:gd name="T31" fmla="*/ 376 h 391"/>
                <a:gd name="T32" fmla="*/ 87 w 365"/>
                <a:gd name="T33" fmla="*/ 368 h 391"/>
                <a:gd name="T34" fmla="*/ 65 w 365"/>
                <a:gd name="T35" fmla="*/ 358 h 391"/>
                <a:gd name="T36" fmla="*/ 46 w 365"/>
                <a:gd name="T37" fmla="*/ 346 h 391"/>
                <a:gd name="T38" fmla="*/ 30 w 365"/>
                <a:gd name="T39" fmla="*/ 332 h 391"/>
                <a:gd name="T40" fmla="*/ 18 w 365"/>
                <a:gd name="T41" fmla="*/ 316 h 391"/>
                <a:gd name="T42" fmla="*/ 9 w 365"/>
                <a:gd name="T43" fmla="*/ 300 h 391"/>
                <a:gd name="T44" fmla="*/ 5 w 365"/>
                <a:gd name="T45" fmla="*/ 290 h 391"/>
                <a:gd name="T46" fmla="*/ 3 w 365"/>
                <a:gd name="T47" fmla="*/ 280 h 391"/>
                <a:gd name="T48" fmla="*/ 3 w 365"/>
                <a:gd name="T49" fmla="*/ 23 h 391"/>
                <a:gd name="T50" fmla="*/ 1 w 365"/>
                <a:gd name="T51" fmla="*/ 10 h 391"/>
                <a:gd name="T52" fmla="*/ 0 w 365"/>
                <a:gd name="T53" fmla="*/ 274 h 391"/>
                <a:gd name="T54" fmla="*/ 1 w 365"/>
                <a:gd name="T55" fmla="*/ 284 h 391"/>
                <a:gd name="T56" fmla="*/ 2 w 365"/>
                <a:gd name="T57" fmla="*/ 291 h 391"/>
                <a:gd name="T58" fmla="*/ 4 w 365"/>
                <a:gd name="T59" fmla="*/ 300 h 391"/>
                <a:gd name="T60" fmla="*/ 12 w 365"/>
                <a:gd name="T61" fmla="*/ 316 h 391"/>
                <a:gd name="T62" fmla="*/ 24 w 365"/>
                <a:gd name="T63" fmla="*/ 332 h 391"/>
                <a:gd name="T64" fmla="*/ 39 w 365"/>
                <a:gd name="T65" fmla="*/ 346 h 391"/>
                <a:gd name="T66" fmla="*/ 58 w 365"/>
                <a:gd name="T67" fmla="*/ 359 h 391"/>
                <a:gd name="T68" fmla="*/ 79 w 365"/>
                <a:gd name="T69" fmla="*/ 370 h 391"/>
                <a:gd name="T70" fmla="*/ 102 w 365"/>
                <a:gd name="T71" fmla="*/ 379 h 391"/>
                <a:gd name="T72" fmla="*/ 128 w 365"/>
                <a:gd name="T73" fmla="*/ 386 h 391"/>
                <a:gd name="T74" fmla="*/ 154 w 365"/>
                <a:gd name="T75" fmla="*/ 390 h 391"/>
                <a:gd name="T76" fmla="*/ 181 w 365"/>
                <a:gd name="T77" fmla="*/ 391 h 391"/>
                <a:gd name="T78" fmla="*/ 208 w 365"/>
                <a:gd name="T79" fmla="*/ 390 h 391"/>
                <a:gd name="T80" fmla="*/ 235 w 365"/>
                <a:gd name="T81" fmla="*/ 386 h 391"/>
                <a:gd name="T82" fmla="*/ 260 w 365"/>
                <a:gd name="T83" fmla="*/ 380 h 391"/>
                <a:gd name="T84" fmla="*/ 284 w 365"/>
                <a:gd name="T85" fmla="*/ 371 h 391"/>
                <a:gd name="T86" fmla="*/ 305 w 365"/>
                <a:gd name="T87" fmla="*/ 361 h 391"/>
                <a:gd name="T88" fmla="*/ 324 w 365"/>
                <a:gd name="T89" fmla="*/ 348 h 391"/>
                <a:gd name="T90" fmla="*/ 340 w 365"/>
                <a:gd name="T91" fmla="*/ 334 h 391"/>
                <a:gd name="T92" fmla="*/ 352 w 365"/>
                <a:gd name="T93" fmla="*/ 318 h 391"/>
                <a:gd name="T94" fmla="*/ 360 w 365"/>
                <a:gd name="T95" fmla="*/ 301 h 391"/>
                <a:gd name="T96" fmla="*/ 363 w 365"/>
                <a:gd name="T97" fmla="*/ 289 h 391"/>
                <a:gd name="T98" fmla="*/ 365 w 365"/>
                <a:gd name="T99" fmla="*/ 278 h 3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5"/>
                <a:gd name="T151" fmla="*/ 0 h 391"/>
                <a:gd name="T152" fmla="*/ 365 w 365"/>
                <a:gd name="T153" fmla="*/ 391 h 3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5" h="391">
                  <a:moveTo>
                    <a:pt x="365" y="0"/>
                  </a:moveTo>
                  <a:lnTo>
                    <a:pt x="364" y="9"/>
                  </a:lnTo>
                  <a:lnTo>
                    <a:pt x="363" y="17"/>
                  </a:lnTo>
                  <a:lnTo>
                    <a:pt x="361" y="24"/>
                  </a:lnTo>
                  <a:lnTo>
                    <a:pt x="361" y="278"/>
                  </a:lnTo>
                  <a:lnTo>
                    <a:pt x="361" y="281"/>
                  </a:lnTo>
                  <a:lnTo>
                    <a:pt x="361" y="284"/>
                  </a:lnTo>
                  <a:lnTo>
                    <a:pt x="359" y="291"/>
                  </a:lnTo>
                  <a:lnTo>
                    <a:pt x="357" y="299"/>
                  </a:lnTo>
                  <a:lnTo>
                    <a:pt x="353" y="307"/>
                  </a:lnTo>
                  <a:lnTo>
                    <a:pt x="348" y="315"/>
                  </a:lnTo>
                  <a:lnTo>
                    <a:pt x="342" y="323"/>
                  </a:lnTo>
                  <a:lnTo>
                    <a:pt x="336" y="331"/>
                  </a:lnTo>
                  <a:lnTo>
                    <a:pt x="328" y="338"/>
                  </a:lnTo>
                  <a:lnTo>
                    <a:pt x="320" y="344"/>
                  </a:lnTo>
                  <a:lnTo>
                    <a:pt x="311" y="351"/>
                  </a:lnTo>
                  <a:lnTo>
                    <a:pt x="301" y="357"/>
                  </a:lnTo>
                  <a:lnTo>
                    <a:pt x="291" y="362"/>
                  </a:lnTo>
                  <a:lnTo>
                    <a:pt x="280" y="367"/>
                  </a:lnTo>
                  <a:lnTo>
                    <a:pt x="268" y="371"/>
                  </a:lnTo>
                  <a:lnTo>
                    <a:pt x="256" y="375"/>
                  </a:lnTo>
                  <a:lnTo>
                    <a:pt x="243" y="379"/>
                  </a:lnTo>
                  <a:lnTo>
                    <a:pt x="230" y="381"/>
                  </a:lnTo>
                  <a:lnTo>
                    <a:pt x="217" y="383"/>
                  </a:lnTo>
                  <a:lnTo>
                    <a:pt x="204" y="385"/>
                  </a:lnTo>
                  <a:lnTo>
                    <a:pt x="190" y="385"/>
                  </a:lnTo>
                  <a:lnTo>
                    <a:pt x="177" y="385"/>
                  </a:lnTo>
                  <a:lnTo>
                    <a:pt x="163" y="385"/>
                  </a:lnTo>
                  <a:lnTo>
                    <a:pt x="150" y="383"/>
                  </a:lnTo>
                  <a:lnTo>
                    <a:pt x="137" y="382"/>
                  </a:lnTo>
                  <a:lnTo>
                    <a:pt x="124" y="379"/>
                  </a:lnTo>
                  <a:lnTo>
                    <a:pt x="111" y="376"/>
                  </a:lnTo>
                  <a:lnTo>
                    <a:pt x="99" y="372"/>
                  </a:lnTo>
                  <a:lnTo>
                    <a:pt x="87" y="368"/>
                  </a:lnTo>
                  <a:lnTo>
                    <a:pt x="76" y="363"/>
                  </a:lnTo>
                  <a:lnTo>
                    <a:pt x="65" y="358"/>
                  </a:lnTo>
                  <a:lnTo>
                    <a:pt x="55" y="352"/>
                  </a:lnTo>
                  <a:lnTo>
                    <a:pt x="46" y="346"/>
                  </a:lnTo>
                  <a:lnTo>
                    <a:pt x="38" y="339"/>
                  </a:lnTo>
                  <a:lnTo>
                    <a:pt x="30" y="332"/>
                  </a:lnTo>
                  <a:lnTo>
                    <a:pt x="23" y="324"/>
                  </a:lnTo>
                  <a:lnTo>
                    <a:pt x="18" y="316"/>
                  </a:lnTo>
                  <a:lnTo>
                    <a:pt x="13" y="308"/>
                  </a:lnTo>
                  <a:lnTo>
                    <a:pt x="9" y="300"/>
                  </a:lnTo>
                  <a:lnTo>
                    <a:pt x="7" y="294"/>
                  </a:lnTo>
                  <a:lnTo>
                    <a:pt x="5" y="290"/>
                  </a:lnTo>
                  <a:lnTo>
                    <a:pt x="4" y="285"/>
                  </a:lnTo>
                  <a:lnTo>
                    <a:pt x="3" y="280"/>
                  </a:lnTo>
                  <a:lnTo>
                    <a:pt x="3" y="276"/>
                  </a:lnTo>
                  <a:lnTo>
                    <a:pt x="3" y="23"/>
                  </a:lnTo>
                  <a:lnTo>
                    <a:pt x="2" y="16"/>
                  </a:lnTo>
                  <a:lnTo>
                    <a:pt x="1" y="10"/>
                  </a:lnTo>
                  <a:lnTo>
                    <a:pt x="0" y="1"/>
                  </a:lnTo>
                  <a:lnTo>
                    <a:pt x="0" y="274"/>
                  </a:lnTo>
                  <a:lnTo>
                    <a:pt x="0" y="279"/>
                  </a:lnTo>
                  <a:lnTo>
                    <a:pt x="1" y="284"/>
                  </a:lnTo>
                  <a:lnTo>
                    <a:pt x="1" y="287"/>
                  </a:lnTo>
                  <a:lnTo>
                    <a:pt x="2" y="291"/>
                  </a:lnTo>
                  <a:lnTo>
                    <a:pt x="3" y="296"/>
                  </a:lnTo>
                  <a:lnTo>
                    <a:pt x="4" y="300"/>
                  </a:lnTo>
                  <a:lnTo>
                    <a:pt x="8" y="308"/>
                  </a:lnTo>
                  <a:lnTo>
                    <a:pt x="12" y="316"/>
                  </a:lnTo>
                  <a:lnTo>
                    <a:pt x="18" y="324"/>
                  </a:lnTo>
                  <a:lnTo>
                    <a:pt x="24" y="332"/>
                  </a:lnTo>
                  <a:lnTo>
                    <a:pt x="31" y="340"/>
                  </a:lnTo>
                  <a:lnTo>
                    <a:pt x="39" y="346"/>
                  </a:lnTo>
                  <a:lnTo>
                    <a:pt x="48" y="353"/>
                  </a:lnTo>
                  <a:lnTo>
                    <a:pt x="58" y="359"/>
                  </a:lnTo>
                  <a:lnTo>
                    <a:pt x="68" y="365"/>
                  </a:lnTo>
                  <a:lnTo>
                    <a:pt x="79" y="370"/>
                  </a:lnTo>
                  <a:lnTo>
                    <a:pt x="90" y="375"/>
                  </a:lnTo>
                  <a:lnTo>
                    <a:pt x="102" y="379"/>
                  </a:lnTo>
                  <a:lnTo>
                    <a:pt x="115" y="383"/>
                  </a:lnTo>
                  <a:lnTo>
                    <a:pt x="128" y="386"/>
                  </a:lnTo>
                  <a:lnTo>
                    <a:pt x="141" y="388"/>
                  </a:lnTo>
                  <a:lnTo>
                    <a:pt x="154" y="390"/>
                  </a:lnTo>
                  <a:lnTo>
                    <a:pt x="168" y="391"/>
                  </a:lnTo>
                  <a:lnTo>
                    <a:pt x="181" y="391"/>
                  </a:lnTo>
                  <a:lnTo>
                    <a:pt x="195" y="391"/>
                  </a:lnTo>
                  <a:lnTo>
                    <a:pt x="208" y="390"/>
                  </a:lnTo>
                  <a:lnTo>
                    <a:pt x="222" y="388"/>
                  </a:lnTo>
                  <a:lnTo>
                    <a:pt x="235" y="386"/>
                  </a:lnTo>
                  <a:lnTo>
                    <a:pt x="248" y="383"/>
                  </a:lnTo>
                  <a:lnTo>
                    <a:pt x="260" y="380"/>
                  </a:lnTo>
                  <a:lnTo>
                    <a:pt x="272" y="376"/>
                  </a:lnTo>
                  <a:lnTo>
                    <a:pt x="284" y="371"/>
                  </a:lnTo>
                  <a:lnTo>
                    <a:pt x="295" y="366"/>
                  </a:lnTo>
                  <a:lnTo>
                    <a:pt x="305" y="361"/>
                  </a:lnTo>
                  <a:lnTo>
                    <a:pt x="315" y="354"/>
                  </a:lnTo>
                  <a:lnTo>
                    <a:pt x="324" y="348"/>
                  </a:lnTo>
                  <a:lnTo>
                    <a:pt x="332" y="341"/>
                  </a:lnTo>
                  <a:lnTo>
                    <a:pt x="340" y="334"/>
                  </a:lnTo>
                  <a:lnTo>
                    <a:pt x="346" y="326"/>
                  </a:lnTo>
                  <a:lnTo>
                    <a:pt x="352" y="318"/>
                  </a:lnTo>
                  <a:lnTo>
                    <a:pt x="356" y="309"/>
                  </a:lnTo>
                  <a:lnTo>
                    <a:pt x="360" y="301"/>
                  </a:lnTo>
                  <a:lnTo>
                    <a:pt x="362" y="295"/>
                  </a:lnTo>
                  <a:lnTo>
                    <a:pt x="363" y="289"/>
                  </a:lnTo>
                  <a:lnTo>
                    <a:pt x="364" y="284"/>
                  </a:lnTo>
                  <a:lnTo>
                    <a:pt x="365" y="278"/>
                  </a:lnTo>
                  <a:lnTo>
                    <a:pt x="365" y="0"/>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sp>
          <p:nvSpPr>
            <p:cNvPr id="79" name="Freeform 115"/>
            <p:cNvSpPr>
              <a:spLocks/>
            </p:cNvSpPr>
            <p:nvPr/>
          </p:nvSpPr>
          <p:spPr bwMode="auto">
            <a:xfrm>
              <a:off x="2592" y="799"/>
              <a:ext cx="358" cy="223"/>
            </a:xfrm>
            <a:custGeom>
              <a:avLst/>
              <a:gdLst>
                <a:gd name="T0" fmla="*/ 1 w 358"/>
                <a:gd name="T1" fmla="*/ 122 h 223"/>
                <a:gd name="T2" fmla="*/ 6 w 358"/>
                <a:gd name="T3" fmla="*/ 137 h 223"/>
                <a:gd name="T4" fmla="*/ 15 w 358"/>
                <a:gd name="T5" fmla="*/ 154 h 223"/>
                <a:gd name="T6" fmla="*/ 27 w 358"/>
                <a:gd name="T7" fmla="*/ 169 h 223"/>
                <a:gd name="T8" fmla="*/ 43 w 358"/>
                <a:gd name="T9" fmla="*/ 183 h 223"/>
                <a:gd name="T10" fmla="*/ 62 w 358"/>
                <a:gd name="T11" fmla="*/ 195 h 223"/>
                <a:gd name="T12" fmla="*/ 84 w 358"/>
                <a:gd name="T13" fmla="*/ 205 h 223"/>
                <a:gd name="T14" fmla="*/ 108 w 358"/>
                <a:gd name="T15" fmla="*/ 213 h 223"/>
                <a:gd name="T16" fmla="*/ 134 w 358"/>
                <a:gd name="T17" fmla="*/ 219 h 223"/>
                <a:gd name="T18" fmla="*/ 160 w 358"/>
                <a:gd name="T19" fmla="*/ 222 h 223"/>
                <a:gd name="T20" fmla="*/ 187 w 358"/>
                <a:gd name="T21" fmla="*/ 223 h 223"/>
                <a:gd name="T22" fmla="*/ 214 w 358"/>
                <a:gd name="T23" fmla="*/ 221 h 223"/>
                <a:gd name="T24" fmla="*/ 240 w 358"/>
                <a:gd name="T25" fmla="*/ 216 h 223"/>
                <a:gd name="T26" fmla="*/ 265 w 358"/>
                <a:gd name="T27" fmla="*/ 209 h 223"/>
                <a:gd name="T28" fmla="*/ 288 w 358"/>
                <a:gd name="T29" fmla="*/ 200 h 223"/>
                <a:gd name="T30" fmla="*/ 308 w 358"/>
                <a:gd name="T31" fmla="*/ 188 h 223"/>
                <a:gd name="T32" fmla="*/ 325 w 358"/>
                <a:gd name="T33" fmla="*/ 175 h 223"/>
                <a:gd name="T34" fmla="*/ 339 w 358"/>
                <a:gd name="T35" fmla="*/ 160 h 223"/>
                <a:gd name="T36" fmla="*/ 350 w 358"/>
                <a:gd name="T37" fmla="*/ 144 h 223"/>
                <a:gd name="T38" fmla="*/ 355 w 358"/>
                <a:gd name="T39" fmla="*/ 132 h 223"/>
                <a:gd name="T40" fmla="*/ 358 w 358"/>
                <a:gd name="T41" fmla="*/ 121 h 223"/>
                <a:gd name="T42" fmla="*/ 358 w 358"/>
                <a:gd name="T43" fmla="*/ 110 h 223"/>
                <a:gd name="T44" fmla="*/ 358 w 358"/>
                <a:gd name="T45" fmla="*/ 101 h 223"/>
                <a:gd name="T46" fmla="*/ 354 w 358"/>
                <a:gd name="T47" fmla="*/ 87 h 223"/>
                <a:gd name="T48" fmla="*/ 345 w 358"/>
                <a:gd name="T49" fmla="*/ 71 h 223"/>
                <a:gd name="T50" fmla="*/ 333 w 358"/>
                <a:gd name="T51" fmla="*/ 55 h 223"/>
                <a:gd name="T52" fmla="*/ 317 w 358"/>
                <a:gd name="T53" fmla="*/ 41 h 223"/>
                <a:gd name="T54" fmla="*/ 298 w 358"/>
                <a:gd name="T55" fmla="*/ 29 h 223"/>
                <a:gd name="T56" fmla="*/ 277 w 358"/>
                <a:gd name="T57" fmla="*/ 19 h 223"/>
                <a:gd name="T58" fmla="*/ 253 w 358"/>
                <a:gd name="T59" fmla="*/ 10 h 223"/>
                <a:gd name="T60" fmla="*/ 227 w 358"/>
                <a:gd name="T61" fmla="*/ 4 h 223"/>
                <a:gd name="T62" fmla="*/ 201 w 358"/>
                <a:gd name="T63" fmla="*/ 1 h 223"/>
                <a:gd name="T64" fmla="*/ 174 w 358"/>
                <a:gd name="T65" fmla="*/ 0 h 223"/>
                <a:gd name="T66" fmla="*/ 147 w 358"/>
                <a:gd name="T67" fmla="*/ 2 h 223"/>
                <a:gd name="T68" fmla="*/ 121 w 358"/>
                <a:gd name="T69" fmla="*/ 6 h 223"/>
                <a:gd name="T70" fmla="*/ 96 w 358"/>
                <a:gd name="T71" fmla="*/ 13 h 223"/>
                <a:gd name="T72" fmla="*/ 73 w 358"/>
                <a:gd name="T73" fmla="*/ 22 h 223"/>
                <a:gd name="T74" fmla="*/ 52 w 358"/>
                <a:gd name="T75" fmla="*/ 34 h 223"/>
                <a:gd name="T76" fmla="*/ 35 w 358"/>
                <a:gd name="T77" fmla="*/ 47 h 223"/>
                <a:gd name="T78" fmla="*/ 20 w 358"/>
                <a:gd name="T79" fmla="*/ 61 h 223"/>
                <a:gd name="T80" fmla="*/ 10 w 358"/>
                <a:gd name="T81" fmla="*/ 77 h 223"/>
                <a:gd name="T82" fmla="*/ 3 w 358"/>
                <a:gd name="T83" fmla="*/ 94 h 223"/>
                <a:gd name="T84" fmla="*/ 0 w 358"/>
                <a:gd name="T85" fmla="*/ 107 h 223"/>
                <a:gd name="T86" fmla="*/ 0 w 358"/>
                <a:gd name="T87" fmla="*/ 116 h 2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58"/>
                <a:gd name="T133" fmla="*/ 0 h 223"/>
                <a:gd name="T134" fmla="*/ 358 w 358"/>
                <a:gd name="T135" fmla="*/ 223 h 2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58" h="223">
                  <a:moveTo>
                    <a:pt x="0" y="116"/>
                  </a:moveTo>
                  <a:lnTo>
                    <a:pt x="1" y="122"/>
                  </a:lnTo>
                  <a:lnTo>
                    <a:pt x="3" y="129"/>
                  </a:lnTo>
                  <a:lnTo>
                    <a:pt x="6" y="137"/>
                  </a:lnTo>
                  <a:lnTo>
                    <a:pt x="10" y="146"/>
                  </a:lnTo>
                  <a:lnTo>
                    <a:pt x="15" y="154"/>
                  </a:lnTo>
                  <a:lnTo>
                    <a:pt x="20" y="162"/>
                  </a:lnTo>
                  <a:lnTo>
                    <a:pt x="27" y="169"/>
                  </a:lnTo>
                  <a:lnTo>
                    <a:pt x="35" y="176"/>
                  </a:lnTo>
                  <a:lnTo>
                    <a:pt x="43" y="183"/>
                  </a:lnTo>
                  <a:lnTo>
                    <a:pt x="52" y="189"/>
                  </a:lnTo>
                  <a:lnTo>
                    <a:pt x="62" y="195"/>
                  </a:lnTo>
                  <a:lnTo>
                    <a:pt x="73" y="201"/>
                  </a:lnTo>
                  <a:lnTo>
                    <a:pt x="84" y="205"/>
                  </a:lnTo>
                  <a:lnTo>
                    <a:pt x="96" y="210"/>
                  </a:lnTo>
                  <a:lnTo>
                    <a:pt x="108" y="213"/>
                  </a:lnTo>
                  <a:lnTo>
                    <a:pt x="121" y="217"/>
                  </a:lnTo>
                  <a:lnTo>
                    <a:pt x="134" y="219"/>
                  </a:lnTo>
                  <a:lnTo>
                    <a:pt x="147" y="221"/>
                  </a:lnTo>
                  <a:lnTo>
                    <a:pt x="160" y="222"/>
                  </a:lnTo>
                  <a:lnTo>
                    <a:pt x="174" y="223"/>
                  </a:lnTo>
                  <a:lnTo>
                    <a:pt x="187" y="223"/>
                  </a:lnTo>
                  <a:lnTo>
                    <a:pt x="201" y="222"/>
                  </a:lnTo>
                  <a:lnTo>
                    <a:pt x="214" y="221"/>
                  </a:lnTo>
                  <a:lnTo>
                    <a:pt x="227" y="219"/>
                  </a:lnTo>
                  <a:lnTo>
                    <a:pt x="240" y="216"/>
                  </a:lnTo>
                  <a:lnTo>
                    <a:pt x="253" y="213"/>
                  </a:lnTo>
                  <a:lnTo>
                    <a:pt x="265" y="209"/>
                  </a:lnTo>
                  <a:lnTo>
                    <a:pt x="277" y="205"/>
                  </a:lnTo>
                  <a:lnTo>
                    <a:pt x="288" y="200"/>
                  </a:lnTo>
                  <a:lnTo>
                    <a:pt x="298" y="194"/>
                  </a:lnTo>
                  <a:lnTo>
                    <a:pt x="308" y="188"/>
                  </a:lnTo>
                  <a:lnTo>
                    <a:pt x="317" y="182"/>
                  </a:lnTo>
                  <a:lnTo>
                    <a:pt x="325" y="175"/>
                  </a:lnTo>
                  <a:lnTo>
                    <a:pt x="333" y="168"/>
                  </a:lnTo>
                  <a:lnTo>
                    <a:pt x="339" y="160"/>
                  </a:lnTo>
                  <a:lnTo>
                    <a:pt x="345" y="152"/>
                  </a:lnTo>
                  <a:lnTo>
                    <a:pt x="350" y="144"/>
                  </a:lnTo>
                  <a:lnTo>
                    <a:pt x="354" y="136"/>
                  </a:lnTo>
                  <a:lnTo>
                    <a:pt x="355" y="132"/>
                  </a:lnTo>
                  <a:lnTo>
                    <a:pt x="357" y="126"/>
                  </a:lnTo>
                  <a:lnTo>
                    <a:pt x="358" y="121"/>
                  </a:lnTo>
                  <a:lnTo>
                    <a:pt x="358" y="115"/>
                  </a:lnTo>
                  <a:lnTo>
                    <a:pt x="358" y="110"/>
                  </a:lnTo>
                  <a:lnTo>
                    <a:pt x="358" y="106"/>
                  </a:lnTo>
                  <a:lnTo>
                    <a:pt x="358" y="101"/>
                  </a:lnTo>
                  <a:lnTo>
                    <a:pt x="356" y="95"/>
                  </a:lnTo>
                  <a:lnTo>
                    <a:pt x="354" y="87"/>
                  </a:lnTo>
                  <a:lnTo>
                    <a:pt x="350" y="79"/>
                  </a:lnTo>
                  <a:lnTo>
                    <a:pt x="345" y="71"/>
                  </a:lnTo>
                  <a:lnTo>
                    <a:pt x="339" y="63"/>
                  </a:lnTo>
                  <a:lnTo>
                    <a:pt x="333" y="55"/>
                  </a:lnTo>
                  <a:lnTo>
                    <a:pt x="325" y="48"/>
                  </a:lnTo>
                  <a:lnTo>
                    <a:pt x="317" y="41"/>
                  </a:lnTo>
                  <a:lnTo>
                    <a:pt x="308" y="35"/>
                  </a:lnTo>
                  <a:lnTo>
                    <a:pt x="298" y="29"/>
                  </a:lnTo>
                  <a:lnTo>
                    <a:pt x="288" y="23"/>
                  </a:lnTo>
                  <a:lnTo>
                    <a:pt x="277" y="19"/>
                  </a:lnTo>
                  <a:lnTo>
                    <a:pt x="265" y="14"/>
                  </a:lnTo>
                  <a:lnTo>
                    <a:pt x="253" y="10"/>
                  </a:lnTo>
                  <a:lnTo>
                    <a:pt x="240" y="7"/>
                  </a:lnTo>
                  <a:lnTo>
                    <a:pt x="227" y="4"/>
                  </a:lnTo>
                  <a:lnTo>
                    <a:pt x="214" y="2"/>
                  </a:lnTo>
                  <a:lnTo>
                    <a:pt x="201" y="1"/>
                  </a:lnTo>
                  <a:lnTo>
                    <a:pt x="187" y="0"/>
                  </a:lnTo>
                  <a:lnTo>
                    <a:pt x="174" y="0"/>
                  </a:lnTo>
                  <a:lnTo>
                    <a:pt x="160" y="1"/>
                  </a:lnTo>
                  <a:lnTo>
                    <a:pt x="147" y="2"/>
                  </a:lnTo>
                  <a:lnTo>
                    <a:pt x="134" y="4"/>
                  </a:lnTo>
                  <a:lnTo>
                    <a:pt x="121" y="6"/>
                  </a:lnTo>
                  <a:lnTo>
                    <a:pt x="108" y="9"/>
                  </a:lnTo>
                  <a:lnTo>
                    <a:pt x="96" y="13"/>
                  </a:lnTo>
                  <a:lnTo>
                    <a:pt x="84" y="17"/>
                  </a:lnTo>
                  <a:lnTo>
                    <a:pt x="73" y="22"/>
                  </a:lnTo>
                  <a:lnTo>
                    <a:pt x="62" y="28"/>
                  </a:lnTo>
                  <a:lnTo>
                    <a:pt x="52" y="34"/>
                  </a:lnTo>
                  <a:lnTo>
                    <a:pt x="43" y="40"/>
                  </a:lnTo>
                  <a:lnTo>
                    <a:pt x="35" y="47"/>
                  </a:lnTo>
                  <a:lnTo>
                    <a:pt x="27" y="54"/>
                  </a:lnTo>
                  <a:lnTo>
                    <a:pt x="20" y="61"/>
                  </a:lnTo>
                  <a:lnTo>
                    <a:pt x="15" y="69"/>
                  </a:lnTo>
                  <a:lnTo>
                    <a:pt x="10" y="77"/>
                  </a:lnTo>
                  <a:lnTo>
                    <a:pt x="6" y="85"/>
                  </a:lnTo>
                  <a:lnTo>
                    <a:pt x="3" y="94"/>
                  </a:lnTo>
                  <a:lnTo>
                    <a:pt x="1" y="101"/>
                  </a:lnTo>
                  <a:lnTo>
                    <a:pt x="0" y="107"/>
                  </a:lnTo>
                  <a:lnTo>
                    <a:pt x="0" y="111"/>
                  </a:lnTo>
                  <a:lnTo>
                    <a:pt x="0" y="116"/>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sp>
          <p:nvSpPr>
            <p:cNvPr id="80" name="Freeform 116"/>
            <p:cNvSpPr>
              <a:spLocks/>
            </p:cNvSpPr>
            <p:nvPr/>
          </p:nvSpPr>
          <p:spPr bwMode="auto">
            <a:xfrm>
              <a:off x="2592" y="932"/>
              <a:ext cx="358" cy="362"/>
            </a:xfrm>
            <a:custGeom>
              <a:avLst/>
              <a:gdLst>
                <a:gd name="T0" fmla="*/ 353 w 358"/>
                <a:gd name="T1" fmla="*/ 14 h 362"/>
                <a:gd name="T2" fmla="*/ 343 w 358"/>
                <a:gd name="T3" fmla="*/ 30 h 362"/>
                <a:gd name="T4" fmla="*/ 329 w 358"/>
                <a:gd name="T5" fmla="*/ 45 h 362"/>
                <a:gd name="T6" fmla="*/ 312 w 358"/>
                <a:gd name="T7" fmla="*/ 59 h 362"/>
                <a:gd name="T8" fmla="*/ 292 w 358"/>
                <a:gd name="T9" fmla="*/ 71 h 362"/>
                <a:gd name="T10" fmla="*/ 269 w 358"/>
                <a:gd name="T11" fmla="*/ 80 h 362"/>
                <a:gd name="T12" fmla="*/ 245 w 358"/>
                <a:gd name="T13" fmla="*/ 88 h 362"/>
                <a:gd name="T14" fmla="*/ 219 w 358"/>
                <a:gd name="T15" fmla="*/ 93 h 362"/>
                <a:gd name="T16" fmla="*/ 192 w 358"/>
                <a:gd name="T17" fmla="*/ 95 h 362"/>
                <a:gd name="T18" fmla="*/ 165 w 358"/>
                <a:gd name="T19" fmla="*/ 95 h 362"/>
                <a:gd name="T20" fmla="*/ 138 w 358"/>
                <a:gd name="T21" fmla="*/ 93 h 362"/>
                <a:gd name="T22" fmla="*/ 112 w 358"/>
                <a:gd name="T23" fmla="*/ 87 h 362"/>
                <a:gd name="T24" fmla="*/ 87 w 358"/>
                <a:gd name="T25" fmla="*/ 80 h 362"/>
                <a:gd name="T26" fmla="*/ 65 w 358"/>
                <a:gd name="T27" fmla="*/ 70 h 362"/>
                <a:gd name="T28" fmla="*/ 45 w 358"/>
                <a:gd name="T29" fmla="*/ 58 h 362"/>
                <a:gd name="T30" fmla="*/ 28 w 358"/>
                <a:gd name="T31" fmla="*/ 44 h 362"/>
                <a:gd name="T32" fmla="*/ 15 w 358"/>
                <a:gd name="T33" fmla="*/ 29 h 362"/>
                <a:gd name="T34" fmla="*/ 5 w 358"/>
                <a:gd name="T35" fmla="*/ 13 h 362"/>
                <a:gd name="T36" fmla="*/ 0 w 358"/>
                <a:gd name="T37" fmla="*/ 0 h 362"/>
                <a:gd name="T38" fmla="*/ 0 w 358"/>
                <a:gd name="T39" fmla="*/ 257 h 362"/>
                <a:gd name="T40" fmla="*/ 2 w 358"/>
                <a:gd name="T41" fmla="*/ 267 h 362"/>
                <a:gd name="T42" fmla="*/ 6 w 358"/>
                <a:gd name="T43" fmla="*/ 277 h 362"/>
                <a:gd name="T44" fmla="*/ 15 w 358"/>
                <a:gd name="T45" fmla="*/ 293 h 362"/>
                <a:gd name="T46" fmla="*/ 27 w 358"/>
                <a:gd name="T47" fmla="*/ 309 h 362"/>
                <a:gd name="T48" fmla="*/ 43 w 358"/>
                <a:gd name="T49" fmla="*/ 323 h 362"/>
                <a:gd name="T50" fmla="*/ 62 w 358"/>
                <a:gd name="T51" fmla="*/ 335 h 362"/>
                <a:gd name="T52" fmla="*/ 84 w 358"/>
                <a:gd name="T53" fmla="*/ 345 h 362"/>
                <a:gd name="T54" fmla="*/ 108 w 358"/>
                <a:gd name="T55" fmla="*/ 353 h 362"/>
                <a:gd name="T56" fmla="*/ 134 w 358"/>
                <a:gd name="T57" fmla="*/ 359 h 362"/>
                <a:gd name="T58" fmla="*/ 160 w 358"/>
                <a:gd name="T59" fmla="*/ 362 h 362"/>
                <a:gd name="T60" fmla="*/ 187 w 358"/>
                <a:gd name="T61" fmla="*/ 362 h 362"/>
                <a:gd name="T62" fmla="*/ 214 w 358"/>
                <a:gd name="T63" fmla="*/ 360 h 362"/>
                <a:gd name="T64" fmla="*/ 240 w 358"/>
                <a:gd name="T65" fmla="*/ 356 h 362"/>
                <a:gd name="T66" fmla="*/ 265 w 358"/>
                <a:gd name="T67" fmla="*/ 348 h 362"/>
                <a:gd name="T68" fmla="*/ 288 w 358"/>
                <a:gd name="T69" fmla="*/ 339 h 362"/>
                <a:gd name="T70" fmla="*/ 308 w 358"/>
                <a:gd name="T71" fmla="*/ 328 h 362"/>
                <a:gd name="T72" fmla="*/ 325 w 358"/>
                <a:gd name="T73" fmla="*/ 315 h 362"/>
                <a:gd name="T74" fmla="*/ 339 w 358"/>
                <a:gd name="T75" fmla="*/ 300 h 362"/>
                <a:gd name="T76" fmla="*/ 350 w 358"/>
                <a:gd name="T77" fmla="*/ 284 h 362"/>
                <a:gd name="T78" fmla="*/ 356 w 358"/>
                <a:gd name="T79" fmla="*/ 268 h 362"/>
                <a:gd name="T80" fmla="*/ 358 w 358"/>
                <a:gd name="T81" fmla="*/ 258 h 362"/>
                <a:gd name="T82" fmla="*/ 358 w 358"/>
                <a:gd name="T83" fmla="*/ 1 h 36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58"/>
                <a:gd name="T127" fmla="*/ 0 h 362"/>
                <a:gd name="T128" fmla="*/ 358 w 358"/>
                <a:gd name="T129" fmla="*/ 362 h 36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58" h="362">
                  <a:moveTo>
                    <a:pt x="357" y="6"/>
                  </a:moveTo>
                  <a:lnTo>
                    <a:pt x="353" y="14"/>
                  </a:lnTo>
                  <a:lnTo>
                    <a:pt x="349" y="22"/>
                  </a:lnTo>
                  <a:lnTo>
                    <a:pt x="343" y="30"/>
                  </a:lnTo>
                  <a:lnTo>
                    <a:pt x="337" y="38"/>
                  </a:lnTo>
                  <a:lnTo>
                    <a:pt x="329" y="45"/>
                  </a:lnTo>
                  <a:lnTo>
                    <a:pt x="321" y="52"/>
                  </a:lnTo>
                  <a:lnTo>
                    <a:pt x="312" y="59"/>
                  </a:lnTo>
                  <a:lnTo>
                    <a:pt x="302" y="65"/>
                  </a:lnTo>
                  <a:lnTo>
                    <a:pt x="292" y="71"/>
                  </a:lnTo>
                  <a:lnTo>
                    <a:pt x="281" y="76"/>
                  </a:lnTo>
                  <a:lnTo>
                    <a:pt x="269" y="80"/>
                  </a:lnTo>
                  <a:lnTo>
                    <a:pt x="257" y="84"/>
                  </a:lnTo>
                  <a:lnTo>
                    <a:pt x="245" y="88"/>
                  </a:lnTo>
                  <a:lnTo>
                    <a:pt x="232" y="91"/>
                  </a:lnTo>
                  <a:lnTo>
                    <a:pt x="219" y="93"/>
                  </a:lnTo>
                  <a:lnTo>
                    <a:pt x="205" y="94"/>
                  </a:lnTo>
                  <a:lnTo>
                    <a:pt x="192" y="95"/>
                  </a:lnTo>
                  <a:lnTo>
                    <a:pt x="178" y="96"/>
                  </a:lnTo>
                  <a:lnTo>
                    <a:pt x="165" y="95"/>
                  </a:lnTo>
                  <a:lnTo>
                    <a:pt x="151" y="94"/>
                  </a:lnTo>
                  <a:lnTo>
                    <a:pt x="138" y="93"/>
                  </a:lnTo>
                  <a:lnTo>
                    <a:pt x="125" y="90"/>
                  </a:lnTo>
                  <a:lnTo>
                    <a:pt x="112" y="87"/>
                  </a:lnTo>
                  <a:lnTo>
                    <a:pt x="99" y="84"/>
                  </a:lnTo>
                  <a:lnTo>
                    <a:pt x="87" y="80"/>
                  </a:lnTo>
                  <a:lnTo>
                    <a:pt x="76" y="75"/>
                  </a:lnTo>
                  <a:lnTo>
                    <a:pt x="65" y="70"/>
                  </a:lnTo>
                  <a:lnTo>
                    <a:pt x="55" y="64"/>
                  </a:lnTo>
                  <a:lnTo>
                    <a:pt x="45" y="58"/>
                  </a:lnTo>
                  <a:lnTo>
                    <a:pt x="36" y="51"/>
                  </a:lnTo>
                  <a:lnTo>
                    <a:pt x="28" y="44"/>
                  </a:lnTo>
                  <a:lnTo>
                    <a:pt x="21" y="37"/>
                  </a:lnTo>
                  <a:lnTo>
                    <a:pt x="15" y="29"/>
                  </a:lnTo>
                  <a:lnTo>
                    <a:pt x="9" y="21"/>
                  </a:lnTo>
                  <a:lnTo>
                    <a:pt x="5" y="13"/>
                  </a:lnTo>
                  <a:lnTo>
                    <a:pt x="1" y="4"/>
                  </a:lnTo>
                  <a:lnTo>
                    <a:pt x="0" y="0"/>
                  </a:lnTo>
                  <a:lnTo>
                    <a:pt x="0" y="253"/>
                  </a:lnTo>
                  <a:lnTo>
                    <a:pt x="0" y="257"/>
                  </a:lnTo>
                  <a:lnTo>
                    <a:pt x="1" y="262"/>
                  </a:lnTo>
                  <a:lnTo>
                    <a:pt x="2" y="267"/>
                  </a:lnTo>
                  <a:lnTo>
                    <a:pt x="4" y="271"/>
                  </a:lnTo>
                  <a:lnTo>
                    <a:pt x="6" y="277"/>
                  </a:lnTo>
                  <a:lnTo>
                    <a:pt x="10" y="285"/>
                  </a:lnTo>
                  <a:lnTo>
                    <a:pt x="15" y="293"/>
                  </a:lnTo>
                  <a:lnTo>
                    <a:pt x="20" y="301"/>
                  </a:lnTo>
                  <a:lnTo>
                    <a:pt x="27" y="309"/>
                  </a:lnTo>
                  <a:lnTo>
                    <a:pt x="35" y="316"/>
                  </a:lnTo>
                  <a:lnTo>
                    <a:pt x="43" y="323"/>
                  </a:lnTo>
                  <a:lnTo>
                    <a:pt x="52" y="329"/>
                  </a:lnTo>
                  <a:lnTo>
                    <a:pt x="62" y="335"/>
                  </a:lnTo>
                  <a:lnTo>
                    <a:pt x="73" y="340"/>
                  </a:lnTo>
                  <a:lnTo>
                    <a:pt x="84" y="345"/>
                  </a:lnTo>
                  <a:lnTo>
                    <a:pt x="96" y="349"/>
                  </a:lnTo>
                  <a:lnTo>
                    <a:pt x="108" y="353"/>
                  </a:lnTo>
                  <a:lnTo>
                    <a:pt x="121" y="356"/>
                  </a:lnTo>
                  <a:lnTo>
                    <a:pt x="134" y="359"/>
                  </a:lnTo>
                  <a:lnTo>
                    <a:pt x="147" y="360"/>
                  </a:lnTo>
                  <a:lnTo>
                    <a:pt x="160" y="362"/>
                  </a:lnTo>
                  <a:lnTo>
                    <a:pt x="174" y="362"/>
                  </a:lnTo>
                  <a:lnTo>
                    <a:pt x="187" y="362"/>
                  </a:lnTo>
                  <a:lnTo>
                    <a:pt x="201" y="362"/>
                  </a:lnTo>
                  <a:lnTo>
                    <a:pt x="214" y="360"/>
                  </a:lnTo>
                  <a:lnTo>
                    <a:pt x="227" y="358"/>
                  </a:lnTo>
                  <a:lnTo>
                    <a:pt x="240" y="356"/>
                  </a:lnTo>
                  <a:lnTo>
                    <a:pt x="253" y="352"/>
                  </a:lnTo>
                  <a:lnTo>
                    <a:pt x="265" y="348"/>
                  </a:lnTo>
                  <a:lnTo>
                    <a:pt x="277" y="344"/>
                  </a:lnTo>
                  <a:lnTo>
                    <a:pt x="288" y="339"/>
                  </a:lnTo>
                  <a:lnTo>
                    <a:pt x="298" y="334"/>
                  </a:lnTo>
                  <a:lnTo>
                    <a:pt x="308" y="328"/>
                  </a:lnTo>
                  <a:lnTo>
                    <a:pt x="317" y="321"/>
                  </a:lnTo>
                  <a:lnTo>
                    <a:pt x="325" y="315"/>
                  </a:lnTo>
                  <a:lnTo>
                    <a:pt x="333" y="308"/>
                  </a:lnTo>
                  <a:lnTo>
                    <a:pt x="339" y="300"/>
                  </a:lnTo>
                  <a:lnTo>
                    <a:pt x="345" y="292"/>
                  </a:lnTo>
                  <a:lnTo>
                    <a:pt x="350" y="284"/>
                  </a:lnTo>
                  <a:lnTo>
                    <a:pt x="354" y="276"/>
                  </a:lnTo>
                  <a:lnTo>
                    <a:pt x="356" y="268"/>
                  </a:lnTo>
                  <a:lnTo>
                    <a:pt x="358" y="261"/>
                  </a:lnTo>
                  <a:lnTo>
                    <a:pt x="358" y="258"/>
                  </a:lnTo>
                  <a:lnTo>
                    <a:pt x="358" y="255"/>
                  </a:lnTo>
                  <a:lnTo>
                    <a:pt x="358" y="1"/>
                  </a:lnTo>
                  <a:lnTo>
                    <a:pt x="357" y="6"/>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grpSp>
      <p:sp>
        <p:nvSpPr>
          <p:cNvPr id="57" name="Line 117"/>
          <p:cNvSpPr>
            <a:spLocks noChangeShapeType="1"/>
          </p:cNvSpPr>
          <p:nvPr/>
        </p:nvSpPr>
        <p:spPr bwMode="auto">
          <a:xfrm>
            <a:off x="5219332" y="3133690"/>
            <a:ext cx="986" cy="348208"/>
          </a:xfrm>
          <a:prstGeom prst="line">
            <a:avLst/>
          </a:prstGeom>
          <a:noFill/>
          <a:ln w="6350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grpSp>
        <p:nvGrpSpPr>
          <p:cNvPr id="58" name="Group 57"/>
          <p:cNvGrpSpPr>
            <a:grpSpLocks noChangeAspect="1"/>
          </p:cNvGrpSpPr>
          <p:nvPr/>
        </p:nvGrpSpPr>
        <p:grpSpPr>
          <a:xfrm>
            <a:off x="117020" y="2115564"/>
            <a:ext cx="955817" cy="967791"/>
            <a:chOff x="309045" y="4800600"/>
            <a:chExt cx="1228960" cy="1244356"/>
          </a:xfrm>
        </p:grpSpPr>
        <p:pic>
          <p:nvPicPr>
            <p:cNvPr id="74" name="Picture 7" descr="C:\Program Files\Microsoft Office\MEDIA\CAGCAT10\j0195384.wmf"/>
            <p:cNvPicPr>
              <a:picLocks noChangeAspect="1" noChangeArrowheads="1"/>
            </p:cNvPicPr>
            <p:nvPr/>
          </p:nvPicPr>
          <p:blipFill>
            <a:blip r:embed="rId2" cstate="print">
              <a:biLevel thresh="50000"/>
            </a:blip>
            <a:srcRect/>
            <a:stretch>
              <a:fillRect/>
            </a:stretch>
          </p:blipFill>
          <p:spPr bwMode="auto">
            <a:xfrm>
              <a:off x="309045" y="4801199"/>
              <a:ext cx="1218325" cy="1243757"/>
            </a:xfrm>
            <a:prstGeom prst="rect">
              <a:avLst/>
            </a:prstGeom>
            <a:noFill/>
            <a:scene3d>
              <a:camera prst="orthographicFront">
                <a:rot lat="0" lon="10799978" rev="0"/>
              </a:camera>
              <a:lightRig rig="threePt" dir="t"/>
            </a:scene3d>
          </p:spPr>
        </p:pic>
        <p:pic>
          <p:nvPicPr>
            <p:cNvPr id="75" name="Picture 7" descr="C:\Program Files\Microsoft Office\MEDIA\CAGCAT10\j0195384.wmf"/>
            <p:cNvPicPr>
              <a:picLocks noChangeAspect="1" noChangeArrowheads="1"/>
            </p:cNvPicPr>
            <p:nvPr/>
          </p:nvPicPr>
          <p:blipFill>
            <a:blip r:embed="rId2" cstate="print"/>
            <a:srcRect r="52716" b="57658"/>
            <a:stretch>
              <a:fillRect/>
            </a:stretch>
          </p:blipFill>
          <p:spPr bwMode="auto">
            <a:xfrm>
              <a:off x="961930" y="4800600"/>
              <a:ext cx="576075" cy="526629"/>
            </a:xfrm>
            <a:prstGeom prst="rect">
              <a:avLst/>
            </a:prstGeom>
            <a:noFill/>
            <a:scene3d>
              <a:camera prst="orthographicFront">
                <a:rot lat="0" lon="10799978" rev="0"/>
              </a:camera>
              <a:lightRig rig="threePt" dir="t"/>
            </a:scene3d>
          </p:spPr>
        </p:pic>
      </p:grpSp>
      <p:sp>
        <p:nvSpPr>
          <p:cNvPr id="60" name="Line 105"/>
          <p:cNvSpPr>
            <a:spLocks noChangeShapeType="1"/>
          </p:cNvSpPr>
          <p:nvPr/>
        </p:nvSpPr>
        <p:spPr bwMode="auto">
          <a:xfrm>
            <a:off x="2831696" y="2847576"/>
            <a:ext cx="360280" cy="0"/>
          </a:xfrm>
          <a:prstGeom prst="line">
            <a:avLst/>
          </a:prstGeom>
          <a:noFill/>
          <a:ln w="19050">
            <a:solidFill>
              <a:srgbClr val="0066CC"/>
            </a:solidFill>
            <a:round/>
            <a:headEnd/>
            <a:tailEnd type="triangle"/>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61" name="Line 106"/>
          <p:cNvSpPr>
            <a:spLocks noChangeShapeType="1"/>
          </p:cNvSpPr>
          <p:nvPr/>
        </p:nvSpPr>
        <p:spPr bwMode="auto">
          <a:xfrm>
            <a:off x="2831699" y="2283207"/>
            <a:ext cx="0" cy="550102"/>
          </a:xfrm>
          <a:prstGeom prst="line">
            <a:avLst/>
          </a:prstGeom>
          <a:noFill/>
          <a:ln w="19050">
            <a:solidFill>
              <a:srgbClr val="0066CC"/>
            </a:solidFill>
            <a:round/>
            <a:headEnd type="triangle" w="med" len="med"/>
            <a:tailEnd/>
          </a:ln>
        </p:spPr>
        <p:txBody>
          <a:bodyPr wrap="none" anchor="ctr"/>
          <a:lstStyle/>
          <a:p>
            <a:pPr algn="ctr"/>
            <a:endParaRPr lang="en-US" sz="1400" b="1">
              <a:latin typeface="Arial" panose="020B0604020202020204" pitchFamily="34" charset="0"/>
              <a:cs typeface="Arial" panose="020B0604020202020204" pitchFamily="34" charset="0"/>
            </a:endParaRPr>
          </a:p>
        </p:txBody>
      </p:sp>
      <p:grpSp>
        <p:nvGrpSpPr>
          <p:cNvPr id="62" name="Group 111"/>
          <p:cNvGrpSpPr>
            <a:grpSpLocks/>
          </p:cNvGrpSpPr>
          <p:nvPr/>
        </p:nvGrpSpPr>
        <p:grpSpPr bwMode="auto">
          <a:xfrm>
            <a:off x="4662248" y="4466569"/>
            <a:ext cx="1070628" cy="505242"/>
            <a:chOff x="2589" y="793"/>
            <a:chExt cx="365" cy="507"/>
          </a:xfrm>
        </p:grpSpPr>
        <p:sp>
          <p:nvSpPr>
            <p:cNvPr id="69" name="Freeform 112"/>
            <p:cNvSpPr>
              <a:spLocks/>
            </p:cNvSpPr>
            <p:nvPr/>
          </p:nvSpPr>
          <p:spPr bwMode="auto">
            <a:xfrm>
              <a:off x="2589" y="793"/>
              <a:ext cx="365" cy="117"/>
            </a:xfrm>
            <a:custGeom>
              <a:avLst/>
              <a:gdLst>
                <a:gd name="T0" fmla="*/ 361 w 365"/>
                <a:gd name="T1" fmla="*/ 112 h 117"/>
                <a:gd name="T2" fmla="*/ 359 w 365"/>
                <a:gd name="T3" fmla="*/ 101 h 117"/>
                <a:gd name="T4" fmla="*/ 353 w 365"/>
                <a:gd name="T5" fmla="*/ 85 h 117"/>
                <a:gd name="T6" fmla="*/ 342 w 365"/>
                <a:gd name="T7" fmla="*/ 69 h 117"/>
                <a:gd name="T8" fmla="*/ 328 w 365"/>
                <a:gd name="T9" fmla="*/ 54 h 117"/>
                <a:gd name="T10" fmla="*/ 311 w 365"/>
                <a:gd name="T11" fmla="*/ 41 h 117"/>
                <a:gd name="T12" fmla="*/ 291 w 365"/>
                <a:gd name="T13" fmla="*/ 29 h 117"/>
                <a:gd name="T14" fmla="*/ 268 w 365"/>
                <a:gd name="T15" fmla="*/ 20 h 117"/>
                <a:gd name="T16" fmla="*/ 243 w 365"/>
                <a:gd name="T17" fmla="*/ 13 h 117"/>
                <a:gd name="T18" fmla="*/ 217 w 365"/>
                <a:gd name="T19" fmla="*/ 8 h 117"/>
                <a:gd name="T20" fmla="*/ 190 w 365"/>
                <a:gd name="T21" fmla="*/ 6 h 117"/>
                <a:gd name="T22" fmla="*/ 163 w 365"/>
                <a:gd name="T23" fmla="*/ 7 h 117"/>
                <a:gd name="T24" fmla="*/ 137 w 365"/>
                <a:gd name="T25" fmla="*/ 10 h 117"/>
                <a:gd name="T26" fmla="*/ 111 w 365"/>
                <a:gd name="T27" fmla="*/ 15 h 117"/>
                <a:gd name="T28" fmla="*/ 87 w 365"/>
                <a:gd name="T29" fmla="*/ 23 h 117"/>
                <a:gd name="T30" fmla="*/ 65 w 365"/>
                <a:gd name="T31" fmla="*/ 34 h 117"/>
                <a:gd name="T32" fmla="*/ 46 w 365"/>
                <a:gd name="T33" fmla="*/ 46 h 117"/>
                <a:gd name="T34" fmla="*/ 30 w 365"/>
                <a:gd name="T35" fmla="*/ 60 h 117"/>
                <a:gd name="T36" fmla="*/ 18 w 365"/>
                <a:gd name="T37" fmla="*/ 75 h 117"/>
                <a:gd name="T38" fmla="*/ 9 w 365"/>
                <a:gd name="T39" fmla="*/ 91 h 117"/>
                <a:gd name="T40" fmla="*/ 4 w 365"/>
                <a:gd name="T41" fmla="*/ 107 h 117"/>
                <a:gd name="T42" fmla="*/ 3 w 365"/>
                <a:gd name="T43" fmla="*/ 117 h 117"/>
                <a:gd name="T44" fmla="*/ 0 w 365"/>
                <a:gd name="T45" fmla="*/ 109 h 117"/>
                <a:gd name="T46" fmla="*/ 4 w 365"/>
                <a:gd name="T47" fmla="*/ 92 h 117"/>
                <a:gd name="T48" fmla="*/ 12 w 365"/>
                <a:gd name="T49" fmla="*/ 75 h 117"/>
                <a:gd name="T50" fmla="*/ 24 w 365"/>
                <a:gd name="T51" fmla="*/ 59 h 117"/>
                <a:gd name="T52" fmla="*/ 39 w 365"/>
                <a:gd name="T53" fmla="*/ 45 h 117"/>
                <a:gd name="T54" fmla="*/ 58 w 365"/>
                <a:gd name="T55" fmla="*/ 32 h 117"/>
                <a:gd name="T56" fmla="*/ 79 w 365"/>
                <a:gd name="T57" fmla="*/ 21 h 117"/>
                <a:gd name="T58" fmla="*/ 102 w 365"/>
                <a:gd name="T59" fmla="*/ 12 h 117"/>
                <a:gd name="T60" fmla="*/ 128 w 365"/>
                <a:gd name="T61" fmla="*/ 6 h 117"/>
                <a:gd name="T62" fmla="*/ 154 w 365"/>
                <a:gd name="T63" fmla="*/ 2 h 117"/>
                <a:gd name="T64" fmla="*/ 181 w 365"/>
                <a:gd name="T65" fmla="*/ 0 h 117"/>
                <a:gd name="T66" fmla="*/ 208 w 365"/>
                <a:gd name="T67" fmla="*/ 1 h 117"/>
                <a:gd name="T68" fmla="*/ 235 w 365"/>
                <a:gd name="T69" fmla="*/ 5 h 117"/>
                <a:gd name="T70" fmla="*/ 260 w 365"/>
                <a:gd name="T71" fmla="*/ 12 h 117"/>
                <a:gd name="T72" fmla="*/ 284 w 365"/>
                <a:gd name="T73" fmla="*/ 20 h 117"/>
                <a:gd name="T74" fmla="*/ 305 w 365"/>
                <a:gd name="T75" fmla="*/ 31 h 117"/>
                <a:gd name="T76" fmla="*/ 324 w 365"/>
                <a:gd name="T77" fmla="*/ 44 h 117"/>
                <a:gd name="T78" fmla="*/ 340 w 365"/>
                <a:gd name="T79" fmla="*/ 58 h 117"/>
                <a:gd name="T80" fmla="*/ 352 w 365"/>
                <a:gd name="T81" fmla="*/ 74 h 117"/>
                <a:gd name="T82" fmla="*/ 360 w 365"/>
                <a:gd name="T83" fmla="*/ 91 h 117"/>
                <a:gd name="T84" fmla="*/ 364 w 365"/>
                <a:gd name="T85" fmla="*/ 106 h 117"/>
                <a:gd name="T86" fmla="*/ 365 w 365"/>
                <a:gd name="T87" fmla="*/ 116 h 11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65"/>
                <a:gd name="T133" fmla="*/ 0 h 117"/>
                <a:gd name="T134" fmla="*/ 365 w 365"/>
                <a:gd name="T135" fmla="*/ 117 h 11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65" h="117">
                  <a:moveTo>
                    <a:pt x="361" y="116"/>
                  </a:moveTo>
                  <a:lnTo>
                    <a:pt x="361" y="112"/>
                  </a:lnTo>
                  <a:lnTo>
                    <a:pt x="361" y="107"/>
                  </a:lnTo>
                  <a:lnTo>
                    <a:pt x="359" y="101"/>
                  </a:lnTo>
                  <a:lnTo>
                    <a:pt x="357" y="93"/>
                  </a:lnTo>
                  <a:lnTo>
                    <a:pt x="353" y="85"/>
                  </a:lnTo>
                  <a:lnTo>
                    <a:pt x="348" y="77"/>
                  </a:lnTo>
                  <a:lnTo>
                    <a:pt x="342" y="69"/>
                  </a:lnTo>
                  <a:lnTo>
                    <a:pt x="336" y="61"/>
                  </a:lnTo>
                  <a:lnTo>
                    <a:pt x="328" y="54"/>
                  </a:lnTo>
                  <a:lnTo>
                    <a:pt x="320" y="47"/>
                  </a:lnTo>
                  <a:lnTo>
                    <a:pt x="311" y="41"/>
                  </a:lnTo>
                  <a:lnTo>
                    <a:pt x="301" y="35"/>
                  </a:lnTo>
                  <a:lnTo>
                    <a:pt x="291" y="29"/>
                  </a:lnTo>
                  <a:lnTo>
                    <a:pt x="280" y="25"/>
                  </a:lnTo>
                  <a:lnTo>
                    <a:pt x="268" y="20"/>
                  </a:lnTo>
                  <a:lnTo>
                    <a:pt x="256" y="16"/>
                  </a:lnTo>
                  <a:lnTo>
                    <a:pt x="243" y="13"/>
                  </a:lnTo>
                  <a:lnTo>
                    <a:pt x="230" y="10"/>
                  </a:lnTo>
                  <a:lnTo>
                    <a:pt x="217" y="8"/>
                  </a:lnTo>
                  <a:lnTo>
                    <a:pt x="204" y="7"/>
                  </a:lnTo>
                  <a:lnTo>
                    <a:pt x="190" y="6"/>
                  </a:lnTo>
                  <a:lnTo>
                    <a:pt x="177" y="6"/>
                  </a:lnTo>
                  <a:lnTo>
                    <a:pt x="163" y="7"/>
                  </a:lnTo>
                  <a:lnTo>
                    <a:pt x="150" y="8"/>
                  </a:lnTo>
                  <a:lnTo>
                    <a:pt x="137" y="10"/>
                  </a:lnTo>
                  <a:lnTo>
                    <a:pt x="124" y="12"/>
                  </a:lnTo>
                  <a:lnTo>
                    <a:pt x="111" y="15"/>
                  </a:lnTo>
                  <a:lnTo>
                    <a:pt x="99" y="19"/>
                  </a:lnTo>
                  <a:lnTo>
                    <a:pt x="87" y="23"/>
                  </a:lnTo>
                  <a:lnTo>
                    <a:pt x="76" y="28"/>
                  </a:lnTo>
                  <a:lnTo>
                    <a:pt x="65" y="34"/>
                  </a:lnTo>
                  <a:lnTo>
                    <a:pt x="55" y="40"/>
                  </a:lnTo>
                  <a:lnTo>
                    <a:pt x="46" y="46"/>
                  </a:lnTo>
                  <a:lnTo>
                    <a:pt x="38" y="53"/>
                  </a:lnTo>
                  <a:lnTo>
                    <a:pt x="30" y="60"/>
                  </a:lnTo>
                  <a:lnTo>
                    <a:pt x="23" y="67"/>
                  </a:lnTo>
                  <a:lnTo>
                    <a:pt x="18" y="75"/>
                  </a:lnTo>
                  <a:lnTo>
                    <a:pt x="13" y="83"/>
                  </a:lnTo>
                  <a:lnTo>
                    <a:pt x="9" y="91"/>
                  </a:lnTo>
                  <a:lnTo>
                    <a:pt x="6" y="100"/>
                  </a:lnTo>
                  <a:lnTo>
                    <a:pt x="4" y="107"/>
                  </a:lnTo>
                  <a:lnTo>
                    <a:pt x="3" y="113"/>
                  </a:lnTo>
                  <a:lnTo>
                    <a:pt x="3" y="117"/>
                  </a:lnTo>
                  <a:lnTo>
                    <a:pt x="0" y="117"/>
                  </a:lnTo>
                  <a:lnTo>
                    <a:pt x="0" y="109"/>
                  </a:lnTo>
                  <a:lnTo>
                    <a:pt x="2" y="101"/>
                  </a:lnTo>
                  <a:lnTo>
                    <a:pt x="4" y="92"/>
                  </a:lnTo>
                  <a:lnTo>
                    <a:pt x="8" y="84"/>
                  </a:lnTo>
                  <a:lnTo>
                    <a:pt x="12" y="75"/>
                  </a:lnTo>
                  <a:lnTo>
                    <a:pt x="18" y="67"/>
                  </a:lnTo>
                  <a:lnTo>
                    <a:pt x="24" y="59"/>
                  </a:lnTo>
                  <a:lnTo>
                    <a:pt x="31" y="52"/>
                  </a:lnTo>
                  <a:lnTo>
                    <a:pt x="39" y="45"/>
                  </a:lnTo>
                  <a:lnTo>
                    <a:pt x="48" y="38"/>
                  </a:lnTo>
                  <a:lnTo>
                    <a:pt x="58" y="32"/>
                  </a:lnTo>
                  <a:lnTo>
                    <a:pt x="68" y="26"/>
                  </a:lnTo>
                  <a:lnTo>
                    <a:pt x="79" y="21"/>
                  </a:lnTo>
                  <a:lnTo>
                    <a:pt x="90" y="16"/>
                  </a:lnTo>
                  <a:lnTo>
                    <a:pt x="102" y="12"/>
                  </a:lnTo>
                  <a:lnTo>
                    <a:pt x="115" y="9"/>
                  </a:lnTo>
                  <a:lnTo>
                    <a:pt x="128" y="6"/>
                  </a:lnTo>
                  <a:lnTo>
                    <a:pt x="141" y="3"/>
                  </a:lnTo>
                  <a:lnTo>
                    <a:pt x="154" y="2"/>
                  </a:lnTo>
                  <a:lnTo>
                    <a:pt x="168" y="1"/>
                  </a:lnTo>
                  <a:lnTo>
                    <a:pt x="181" y="0"/>
                  </a:lnTo>
                  <a:lnTo>
                    <a:pt x="195" y="1"/>
                  </a:lnTo>
                  <a:lnTo>
                    <a:pt x="208" y="1"/>
                  </a:lnTo>
                  <a:lnTo>
                    <a:pt x="222" y="3"/>
                  </a:lnTo>
                  <a:lnTo>
                    <a:pt x="235" y="5"/>
                  </a:lnTo>
                  <a:lnTo>
                    <a:pt x="248" y="8"/>
                  </a:lnTo>
                  <a:lnTo>
                    <a:pt x="260" y="12"/>
                  </a:lnTo>
                  <a:lnTo>
                    <a:pt x="272" y="15"/>
                  </a:lnTo>
                  <a:lnTo>
                    <a:pt x="284" y="20"/>
                  </a:lnTo>
                  <a:lnTo>
                    <a:pt x="295" y="25"/>
                  </a:lnTo>
                  <a:lnTo>
                    <a:pt x="305" y="31"/>
                  </a:lnTo>
                  <a:lnTo>
                    <a:pt x="315" y="37"/>
                  </a:lnTo>
                  <a:lnTo>
                    <a:pt x="324" y="44"/>
                  </a:lnTo>
                  <a:lnTo>
                    <a:pt x="332" y="51"/>
                  </a:lnTo>
                  <a:lnTo>
                    <a:pt x="340" y="58"/>
                  </a:lnTo>
                  <a:lnTo>
                    <a:pt x="346" y="66"/>
                  </a:lnTo>
                  <a:lnTo>
                    <a:pt x="352" y="74"/>
                  </a:lnTo>
                  <a:lnTo>
                    <a:pt x="356" y="82"/>
                  </a:lnTo>
                  <a:lnTo>
                    <a:pt x="360" y="91"/>
                  </a:lnTo>
                  <a:lnTo>
                    <a:pt x="362" y="99"/>
                  </a:lnTo>
                  <a:lnTo>
                    <a:pt x="364" y="106"/>
                  </a:lnTo>
                  <a:lnTo>
                    <a:pt x="365" y="112"/>
                  </a:lnTo>
                  <a:lnTo>
                    <a:pt x="365" y="116"/>
                  </a:lnTo>
                  <a:lnTo>
                    <a:pt x="361" y="116"/>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sp>
          <p:nvSpPr>
            <p:cNvPr id="70" name="Freeform 113"/>
            <p:cNvSpPr>
              <a:spLocks/>
            </p:cNvSpPr>
            <p:nvPr/>
          </p:nvSpPr>
          <p:spPr bwMode="auto">
            <a:xfrm>
              <a:off x="2589" y="909"/>
              <a:ext cx="365" cy="119"/>
            </a:xfrm>
            <a:custGeom>
              <a:avLst/>
              <a:gdLst>
                <a:gd name="T0" fmla="*/ 365 w 365"/>
                <a:gd name="T1" fmla="*/ 0 h 119"/>
                <a:gd name="T2" fmla="*/ 361 w 365"/>
                <a:gd name="T3" fmla="*/ 5 h 119"/>
                <a:gd name="T4" fmla="*/ 360 w 365"/>
                <a:gd name="T5" fmla="*/ 16 h 119"/>
                <a:gd name="T6" fmla="*/ 357 w 365"/>
                <a:gd name="T7" fmla="*/ 26 h 119"/>
                <a:gd name="T8" fmla="*/ 348 w 365"/>
                <a:gd name="T9" fmla="*/ 42 h 119"/>
                <a:gd name="T10" fmla="*/ 336 w 365"/>
                <a:gd name="T11" fmla="*/ 58 h 119"/>
                <a:gd name="T12" fmla="*/ 320 w 365"/>
                <a:gd name="T13" fmla="*/ 72 h 119"/>
                <a:gd name="T14" fmla="*/ 301 w 365"/>
                <a:gd name="T15" fmla="*/ 84 h 119"/>
                <a:gd name="T16" fmla="*/ 280 w 365"/>
                <a:gd name="T17" fmla="*/ 95 h 119"/>
                <a:gd name="T18" fmla="*/ 256 w 365"/>
                <a:gd name="T19" fmla="*/ 103 h 119"/>
                <a:gd name="T20" fmla="*/ 230 w 365"/>
                <a:gd name="T21" fmla="*/ 109 h 119"/>
                <a:gd name="T22" fmla="*/ 204 w 365"/>
                <a:gd name="T23" fmla="*/ 112 h 119"/>
                <a:gd name="T24" fmla="*/ 177 w 365"/>
                <a:gd name="T25" fmla="*/ 113 h 119"/>
                <a:gd name="T26" fmla="*/ 150 w 365"/>
                <a:gd name="T27" fmla="*/ 111 h 119"/>
                <a:gd name="T28" fmla="*/ 124 w 365"/>
                <a:gd name="T29" fmla="*/ 107 h 119"/>
                <a:gd name="T30" fmla="*/ 99 w 365"/>
                <a:gd name="T31" fmla="*/ 100 h 119"/>
                <a:gd name="T32" fmla="*/ 76 w 365"/>
                <a:gd name="T33" fmla="*/ 91 h 119"/>
                <a:gd name="T34" fmla="*/ 55 w 365"/>
                <a:gd name="T35" fmla="*/ 79 h 119"/>
                <a:gd name="T36" fmla="*/ 38 w 365"/>
                <a:gd name="T37" fmla="*/ 66 h 119"/>
                <a:gd name="T38" fmla="*/ 23 w 365"/>
                <a:gd name="T39" fmla="*/ 52 h 119"/>
                <a:gd name="T40" fmla="*/ 13 w 365"/>
                <a:gd name="T41" fmla="*/ 36 h 119"/>
                <a:gd name="T42" fmla="*/ 6 w 365"/>
                <a:gd name="T43" fmla="*/ 19 h 119"/>
                <a:gd name="T44" fmla="*/ 3 w 365"/>
                <a:gd name="T45" fmla="*/ 6 h 119"/>
                <a:gd name="T46" fmla="*/ 0 w 365"/>
                <a:gd name="T47" fmla="*/ 1 h 119"/>
                <a:gd name="T48" fmla="*/ 2 w 365"/>
                <a:gd name="T49" fmla="*/ 16 h 119"/>
                <a:gd name="T50" fmla="*/ 4 w 365"/>
                <a:gd name="T51" fmla="*/ 27 h 119"/>
                <a:gd name="T52" fmla="*/ 12 w 365"/>
                <a:gd name="T53" fmla="*/ 44 h 119"/>
                <a:gd name="T54" fmla="*/ 24 w 365"/>
                <a:gd name="T55" fmla="*/ 60 h 119"/>
                <a:gd name="T56" fmla="*/ 39 w 365"/>
                <a:gd name="T57" fmla="*/ 74 h 119"/>
                <a:gd name="T58" fmla="*/ 58 w 365"/>
                <a:gd name="T59" fmla="*/ 87 h 119"/>
                <a:gd name="T60" fmla="*/ 79 w 365"/>
                <a:gd name="T61" fmla="*/ 98 h 119"/>
                <a:gd name="T62" fmla="*/ 102 w 365"/>
                <a:gd name="T63" fmla="*/ 107 h 119"/>
                <a:gd name="T64" fmla="*/ 128 w 365"/>
                <a:gd name="T65" fmla="*/ 113 h 119"/>
                <a:gd name="T66" fmla="*/ 154 w 365"/>
                <a:gd name="T67" fmla="*/ 117 h 119"/>
                <a:gd name="T68" fmla="*/ 181 w 365"/>
                <a:gd name="T69" fmla="*/ 119 h 119"/>
                <a:gd name="T70" fmla="*/ 208 w 365"/>
                <a:gd name="T71" fmla="*/ 117 h 119"/>
                <a:gd name="T72" fmla="*/ 235 w 365"/>
                <a:gd name="T73" fmla="*/ 114 h 119"/>
                <a:gd name="T74" fmla="*/ 260 w 365"/>
                <a:gd name="T75" fmla="*/ 107 h 119"/>
                <a:gd name="T76" fmla="*/ 284 w 365"/>
                <a:gd name="T77" fmla="*/ 99 h 119"/>
                <a:gd name="T78" fmla="*/ 305 w 365"/>
                <a:gd name="T79" fmla="*/ 88 h 119"/>
                <a:gd name="T80" fmla="*/ 324 w 365"/>
                <a:gd name="T81" fmla="*/ 75 h 119"/>
                <a:gd name="T82" fmla="*/ 340 w 365"/>
                <a:gd name="T83" fmla="*/ 61 h 119"/>
                <a:gd name="T84" fmla="*/ 352 w 365"/>
                <a:gd name="T85" fmla="*/ 45 h 119"/>
                <a:gd name="T86" fmla="*/ 360 w 365"/>
                <a:gd name="T87" fmla="*/ 29 h 119"/>
                <a:gd name="T88" fmla="*/ 363 w 365"/>
                <a:gd name="T89" fmla="*/ 17 h 11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65"/>
                <a:gd name="T136" fmla="*/ 0 h 119"/>
                <a:gd name="T137" fmla="*/ 365 w 365"/>
                <a:gd name="T138" fmla="*/ 119 h 11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65" h="119">
                  <a:moveTo>
                    <a:pt x="364" y="9"/>
                  </a:moveTo>
                  <a:lnTo>
                    <a:pt x="365" y="0"/>
                  </a:lnTo>
                  <a:lnTo>
                    <a:pt x="361" y="0"/>
                  </a:lnTo>
                  <a:lnTo>
                    <a:pt x="361" y="5"/>
                  </a:lnTo>
                  <a:lnTo>
                    <a:pt x="361" y="11"/>
                  </a:lnTo>
                  <a:lnTo>
                    <a:pt x="360" y="16"/>
                  </a:lnTo>
                  <a:lnTo>
                    <a:pt x="358" y="22"/>
                  </a:lnTo>
                  <a:lnTo>
                    <a:pt x="357" y="26"/>
                  </a:lnTo>
                  <a:lnTo>
                    <a:pt x="353" y="34"/>
                  </a:lnTo>
                  <a:lnTo>
                    <a:pt x="348" y="42"/>
                  </a:lnTo>
                  <a:lnTo>
                    <a:pt x="342" y="50"/>
                  </a:lnTo>
                  <a:lnTo>
                    <a:pt x="336" y="58"/>
                  </a:lnTo>
                  <a:lnTo>
                    <a:pt x="328" y="65"/>
                  </a:lnTo>
                  <a:lnTo>
                    <a:pt x="320" y="72"/>
                  </a:lnTo>
                  <a:lnTo>
                    <a:pt x="311" y="78"/>
                  </a:lnTo>
                  <a:lnTo>
                    <a:pt x="301" y="84"/>
                  </a:lnTo>
                  <a:lnTo>
                    <a:pt x="291" y="90"/>
                  </a:lnTo>
                  <a:lnTo>
                    <a:pt x="280" y="95"/>
                  </a:lnTo>
                  <a:lnTo>
                    <a:pt x="268" y="99"/>
                  </a:lnTo>
                  <a:lnTo>
                    <a:pt x="256" y="103"/>
                  </a:lnTo>
                  <a:lnTo>
                    <a:pt x="243" y="106"/>
                  </a:lnTo>
                  <a:lnTo>
                    <a:pt x="230" y="109"/>
                  </a:lnTo>
                  <a:lnTo>
                    <a:pt x="217" y="111"/>
                  </a:lnTo>
                  <a:lnTo>
                    <a:pt x="204" y="112"/>
                  </a:lnTo>
                  <a:lnTo>
                    <a:pt x="190" y="113"/>
                  </a:lnTo>
                  <a:lnTo>
                    <a:pt x="177" y="113"/>
                  </a:lnTo>
                  <a:lnTo>
                    <a:pt x="163" y="112"/>
                  </a:lnTo>
                  <a:lnTo>
                    <a:pt x="150" y="111"/>
                  </a:lnTo>
                  <a:lnTo>
                    <a:pt x="137" y="109"/>
                  </a:lnTo>
                  <a:lnTo>
                    <a:pt x="124" y="107"/>
                  </a:lnTo>
                  <a:lnTo>
                    <a:pt x="111" y="103"/>
                  </a:lnTo>
                  <a:lnTo>
                    <a:pt x="99" y="100"/>
                  </a:lnTo>
                  <a:lnTo>
                    <a:pt x="87" y="95"/>
                  </a:lnTo>
                  <a:lnTo>
                    <a:pt x="76" y="91"/>
                  </a:lnTo>
                  <a:lnTo>
                    <a:pt x="65" y="85"/>
                  </a:lnTo>
                  <a:lnTo>
                    <a:pt x="55" y="79"/>
                  </a:lnTo>
                  <a:lnTo>
                    <a:pt x="46" y="73"/>
                  </a:lnTo>
                  <a:lnTo>
                    <a:pt x="38" y="66"/>
                  </a:lnTo>
                  <a:lnTo>
                    <a:pt x="30" y="59"/>
                  </a:lnTo>
                  <a:lnTo>
                    <a:pt x="23" y="52"/>
                  </a:lnTo>
                  <a:lnTo>
                    <a:pt x="18" y="44"/>
                  </a:lnTo>
                  <a:lnTo>
                    <a:pt x="13" y="36"/>
                  </a:lnTo>
                  <a:lnTo>
                    <a:pt x="9" y="27"/>
                  </a:lnTo>
                  <a:lnTo>
                    <a:pt x="6" y="19"/>
                  </a:lnTo>
                  <a:lnTo>
                    <a:pt x="4" y="12"/>
                  </a:lnTo>
                  <a:lnTo>
                    <a:pt x="3" y="6"/>
                  </a:lnTo>
                  <a:lnTo>
                    <a:pt x="3" y="1"/>
                  </a:lnTo>
                  <a:lnTo>
                    <a:pt x="0" y="1"/>
                  </a:lnTo>
                  <a:lnTo>
                    <a:pt x="1" y="10"/>
                  </a:lnTo>
                  <a:lnTo>
                    <a:pt x="2" y="16"/>
                  </a:lnTo>
                  <a:lnTo>
                    <a:pt x="3" y="23"/>
                  </a:lnTo>
                  <a:lnTo>
                    <a:pt x="4" y="27"/>
                  </a:lnTo>
                  <a:lnTo>
                    <a:pt x="8" y="36"/>
                  </a:lnTo>
                  <a:lnTo>
                    <a:pt x="12" y="44"/>
                  </a:lnTo>
                  <a:lnTo>
                    <a:pt x="18" y="52"/>
                  </a:lnTo>
                  <a:lnTo>
                    <a:pt x="24" y="60"/>
                  </a:lnTo>
                  <a:lnTo>
                    <a:pt x="31" y="67"/>
                  </a:lnTo>
                  <a:lnTo>
                    <a:pt x="39" y="74"/>
                  </a:lnTo>
                  <a:lnTo>
                    <a:pt x="48" y="81"/>
                  </a:lnTo>
                  <a:lnTo>
                    <a:pt x="58" y="87"/>
                  </a:lnTo>
                  <a:lnTo>
                    <a:pt x="68" y="93"/>
                  </a:lnTo>
                  <a:lnTo>
                    <a:pt x="79" y="98"/>
                  </a:lnTo>
                  <a:lnTo>
                    <a:pt x="90" y="103"/>
                  </a:lnTo>
                  <a:lnTo>
                    <a:pt x="102" y="107"/>
                  </a:lnTo>
                  <a:lnTo>
                    <a:pt x="115" y="110"/>
                  </a:lnTo>
                  <a:lnTo>
                    <a:pt x="128" y="113"/>
                  </a:lnTo>
                  <a:lnTo>
                    <a:pt x="141" y="116"/>
                  </a:lnTo>
                  <a:lnTo>
                    <a:pt x="154" y="117"/>
                  </a:lnTo>
                  <a:lnTo>
                    <a:pt x="168" y="118"/>
                  </a:lnTo>
                  <a:lnTo>
                    <a:pt x="181" y="119"/>
                  </a:lnTo>
                  <a:lnTo>
                    <a:pt x="195" y="118"/>
                  </a:lnTo>
                  <a:lnTo>
                    <a:pt x="208" y="117"/>
                  </a:lnTo>
                  <a:lnTo>
                    <a:pt x="222" y="116"/>
                  </a:lnTo>
                  <a:lnTo>
                    <a:pt x="235" y="114"/>
                  </a:lnTo>
                  <a:lnTo>
                    <a:pt x="248" y="111"/>
                  </a:lnTo>
                  <a:lnTo>
                    <a:pt x="260" y="107"/>
                  </a:lnTo>
                  <a:lnTo>
                    <a:pt x="272" y="103"/>
                  </a:lnTo>
                  <a:lnTo>
                    <a:pt x="284" y="99"/>
                  </a:lnTo>
                  <a:lnTo>
                    <a:pt x="295" y="94"/>
                  </a:lnTo>
                  <a:lnTo>
                    <a:pt x="305" y="88"/>
                  </a:lnTo>
                  <a:lnTo>
                    <a:pt x="315" y="82"/>
                  </a:lnTo>
                  <a:lnTo>
                    <a:pt x="324" y="75"/>
                  </a:lnTo>
                  <a:lnTo>
                    <a:pt x="332" y="68"/>
                  </a:lnTo>
                  <a:lnTo>
                    <a:pt x="340" y="61"/>
                  </a:lnTo>
                  <a:lnTo>
                    <a:pt x="346" y="53"/>
                  </a:lnTo>
                  <a:lnTo>
                    <a:pt x="352" y="45"/>
                  </a:lnTo>
                  <a:lnTo>
                    <a:pt x="356" y="37"/>
                  </a:lnTo>
                  <a:lnTo>
                    <a:pt x="360" y="29"/>
                  </a:lnTo>
                  <a:lnTo>
                    <a:pt x="361" y="24"/>
                  </a:lnTo>
                  <a:lnTo>
                    <a:pt x="363" y="17"/>
                  </a:lnTo>
                  <a:lnTo>
                    <a:pt x="364" y="9"/>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sp>
          <p:nvSpPr>
            <p:cNvPr id="71" name="Freeform 114"/>
            <p:cNvSpPr>
              <a:spLocks/>
            </p:cNvSpPr>
            <p:nvPr/>
          </p:nvSpPr>
          <p:spPr bwMode="auto">
            <a:xfrm>
              <a:off x="2589" y="909"/>
              <a:ext cx="365" cy="391"/>
            </a:xfrm>
            <a:custGeom>
              <a:avLst/>
              <a:gdLst>
                <a:gd name="T0" fmla="*/ 364 w 365"/>
                <a:gd name="T1" fmla="*/ 9 h 391"/>
                <a:gd name="T2" fmla="*/ 361 w 365"/>
                <a:gd name="T3" fmla="*/ 24 h 391"/>
                <a:gd name="T4" fmla="*/ 361 w 365"/>
                <a:gd name="T5" fmla="*/ 281 h 391"/>
                <a:gd name="T6" fmla="*/ 359 w 365"/>
                <a:gd name="T7" fmla="*/ 291 h 391"/>
                <a:gd name="T8" fmla="*/ 353 w 365"/>
                <a:gd name="T9" fmla="*/ 307 h 391"/>
                <a:gd name="T10" fmla="*/ 342 w 365"/>
                <a:gd name="T11" fmla="*/ 323 h 391"/>
                <a:gd name="T12" fmla="*/ 328 w 365"/>
                <a:gd name="T13" fmla="*/ 338 h 391"/>
                <a:gd name="T14" fmla="*/ 311 w 365"/>
                <a:gd name="T15" fmla="*/ 351 h 391"/>
                <a:gd name="T16" fmla="*/ 291 w 365"/>
                <a:gd name="T17" fmla="*/ 362 h 391"/>
                <a:gd name="T18" fmla="*/ 268 w 365"/>
                <a:gd name="T19" fmla="*/ 371 h 391"/>
                <a:gd name="T20" fmla="*/ 243 w 365"/>
                <a:gd name="T21" fmla="*/ 379 h 391"/>
                <a:gd name="T22" fmla="*/ 217 w 365"/>
                <a:gd name="T23" fmla="*/ 383 h 391"/>
                <a:gd name="T24" fmla="*/ 190 w 365"/>
                <a:gd name="T25" fmla="*/ 385 h 391"/>
                <a:gd name="T26" fmla="*/ 163 w 365"/>
                <a:gd name="T27" fmla="*/ 385 h 391"/>
                <a:gd name="T28" fmla="*/ 137 w 365"/>
                <a:gd name="T29" fmla="*/ 382 h 391"/>
                <a:gd name="T30" fmla="*/ 111 w 365"/>
                <a:gd name="T31" fmla="*/ 376 h 391"/>
                <a:gd name="T32" fmla="*/ 87 w 365"/>
                <a:gd name="T33" fmla="*/ 368 h 391"/>
                <a:gd name="T34" fmla="*/ 65 w 365"/>
                <a:gd name="T35" fmla="*/ 358 h 391"/>
                <a:gd name="T36" fmla="*/ 46 w 365"/>
                <a:gd name="T37" fmla="*/ 346 h 391"/>
                <a:gd name="T38" fmla="*/ 30 w 365"/>
                <a:gd name="T39" fmla="*/ 332 h 391"/>
                <a:gd name="T40" fmla="*/ 18 w 365"/>
                <a:gd name="T41" fmla="*/ 316 h 391"/>
                <a:gd name="T42" fmla="*/ 9 w 365"/>
                <a:gd name="T43" fmla="*/ 300 h 391"/>
                <a:gd name="T44" fmla="*/ 5 w 365"/>
                <a:gd name="T45" fmla="*/ 290 h 391"/>
                <a:gd name="T46" fmla="*/ 3 w 365"/>
                <a:gd name="T47" fmla="*/ 280 h 391"/>
                <a:gd name="T48" fmla="*/ 3 w 365"/>
                <a:gd name="T49" fmla="*/ 23 h 391"/>
                <a:gd name="T50" fmla="*/ 1 w 365"/>
                <a:gd name="T51" fmla="*/ 10 h 391"/>
                <a:gd name="T52" fmla="*/ 0 w 365"/>
                <a:gd name="T53" fmla="*/ 274 h 391"/>
                <a:gd name="T54" fmla="*/ 1 w 365"/>
                <a:gd name="T55" fmla="*/ 284 h 391"/>
                <a:gd name="T56" fmla="*/ 2 w 365"/>
                <a:gd name="T57" fmla="*/ 291 h 391"/>
                <a:gd name="T58" fmla="*/ 4 w 365"/>
                <a:gd name="T59" fmla="*/ 300 h 391"/>
                <a:gd name="T60" fmla="*/ 12 w 365"/>
                <a:gd name="T61" fmla="*/ 316 h 391"/>
                <a:gd name="T62" fmla="*/ 24 w 365"/>
                <a:gd name="T63" fmla="*/ 332 h 391"/>
                <a:gd name="T64" fmla="*/ 39 w 365"/>
                <a:gd name="T65" fmla="*/ 346 h 391"/>
                <a:gd name="T66" fmla="*/ 58 w 365"/>
                <a:gd name="T67" fmla="*/ 359 h 391"/>
                <a:gd name="T68" fmla="*/ 79 w 365"/>
                <a:gd name="T69" fmla="*/ 370 h 391"/>
                <a:gd name="T70" fmla="*/ 102 w 365"/>
                <a:gd name="T71" fmla="*/ 379 h 391"/>
                <a:gd name="T72" fmla="*/ 128 w 365"/>
                <a:gd name="T73" fmla="*/ 386 h 391"/>
                <a:gd name="T74" fmla="*/ 154 w 365"/>
                <a:gd name="T75" fmla="*/ 390 h 391"/>
                <a:gd name="T76" fmla="*/ 181 w 365"/>
                <a:gd name="T77" fmla="*/ 391 h 391"/>
                <a:gd name="T78" fmla="*/ 208 w 365"/>
                <a:gd name="T79" fmla="*/ 390 h 391"/>
                <a:gd name="T80" fmla="*/ 235 w 365"/>
                <a:gd name="T81" fmla="*/ 386 h 391"/>
                <a:gd name="T82" fmla="*/ 260 w 365"/>
                <a:gd name="T83" fmla="*/ 380 h 391"/>
                <a:gd name="T84" fmla="*/ 284 w 365"/>
                <a:gd name="T85" fmla="*/ 371 h 391"/>
                <a:gd name="T86" fmla="*/ 305 w 365"/>
                <a:gd name="T87" fmla="*/ 361 h 391"/>
                <a:gd name="T88" fmla="*/ 324 w 365"/>
                <a:gd name="T89" fmla="*/ 348 h 391"/>
                <a:gd name="T90" fmla="*/ 340 w 365"/>
                <a:gd name="T91" fmla="*/ 334 h 391"/>
                <a:gd name="T92" fmla="*/ 352 w 365"/>
                <a:gd name="T93" fmla="*/ 318 h 391"/>
                <a:gd name="T94" fmla="*/ 360 w 365"/>
                <a:gd name="T95" fmla="*/ 301 h 391"/>
                <a:gd name="T96" fmla="*/ 363 w 365"/>
                <a:gd name="T97" fmla="*/ 289 h 391"/>
                <a:gd name="T98" fmla="*/ 365 w 365"/>
                <a:gd name="T99" fmla="*/ 278 h 3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5"/>
                <a:gd name="T151" fmla="*/ 0 h 391"/>
                <a:gd name="T152" fmla="*/ 365 w 365"/>
                <a:gd name="T153" fmla="*/ 391 h 3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5" h="391">
                  <a:moveTo>
                    <a:pt x="365" y="0"/>
                  </a:moveTo>
                  <a:lnTo>
                    <a:pt x="364" y="9"/>
                  </a:lnTo>
                  <a:lnTo>
                    <a:pt x="363" y="17"/>
                  </a:lnTo>
                  <a:lnTo>
                    <a:pt x="361" y="24"/>
                  </a:lnTo>
                  <a:lnTo>
                    <a:pt x="361" y="278"/>
                  </a:lnTo>
                  <a:lnTo>
                    <a:pt x="361" y="281"/>
                  </a:lnTo>
                  <a:lnTo>
                    <a:pt x="361" y="284"/>
                  </a:lnTo>
                  <a:lnTo>
                    <a:pt x="359" y="291"/>
                  </a:lnTo>
                  <a:lnTo>
                    <a:pt x="357" y="299"/>
                  </a:lnTo>
                  <a:lnTo>
                    <a:pt x="353" y="307"/>
                  </a:lnTo>
                  <a:lnTo>
                    <a:pt x="348" y="315"/>
                  </a:lnTo>
                  <a:lnTo>
                    <a:pt x="342" y="323"/>
                  </a:lnTo>
                  <a:lnTo>
                    <a:pt x="336" y="331"/>
                  </a:lnTo>
                  <a:lnTo>
                    <a:pt x="328" y="338"/>
                  </a:lnTo>
                  <a:lnTo>
                    <a:pt x="320" y="344"/>
                  </a:lnTo>
                  <a:lnTo>
                    <a:pt x="311" y="351"/>
                  </a:lnTo>
                  <a:lnTo>
                    <a:pt x="301" y="357"/>
                  </a:lnTo>
                  <a:lnTo>
                    <a:pt x="291" y="362"/>
                  </a:lnTo>
                  <a:lnTo>
                    <a:pt x="280" y="367"/>
                  </a:lnTo>
                  <a:lnTo>
                    <a:pt x="268" y="371"/>
                  </a:lnTo>
                  <a:lnTo>
                    <a:pt x="256" y="375"/>
                  </a:lnTo>
                  <a:lnTo>
                    <a:pt x="243" y="379"/>
                  </a:lnTo>
                  <a:lnTo>
                    <a:pt x="230" y="381"/>
                  </a:lnTo>
                  <a:lnTo>
                    <a:pt x="217" y="383"/>
                  </a:lnTo>
                  <a:lnTo>
                    <a:pt x="204" y="385"/>
                  </a:lnTo>
                  <a:lnTo>
                    <a:pt x="190" y="385"/>
                  </a:lnTo>
                  <a:lnTo>
                    <a:pt x="177" y="385"/>
                  </a:lnTo>
                  <a:lnTo>
                    <a:pt x="163" y="385"/>
                  </a:lnTo>
                  <a:lnTo>
                    <a:pt x="150" y="383"/>
                  </a:lnTo>
                  <a:lnTo>
                    <a:pt x="137" y="382"/>
                  </a:lnTo>
                  <a:lnTo>
                    <a:pt x="124" y="379"/>
                  </a:lnTo>
                  <a:lnTo>
                    <a:pt x="111" y="376"/>
                  </a:lnTo>
                  <a:lnTo>
                    <a:pt x="99" y="372"/>
                  </a:lnTo>
                  <a:lnTo>
                    <a:pt x="87" y="368"/>
                  </a:lnTo>
                  <a:lnTo>
                    <a:pt x="76" y="363"/>
                  </a:lnTo>
                  <a:lnTo>
                    <a:pt x="65" y="358"/>
                  </a:lnTo>
                  <a:lnTo>
                    <a:pt x="55" y="352"/>
                  </a:lnTo>
                  <a:lnTo>
                    <a:pt x="46" y="346"/>
                  </a:lnTo>
                  <a:lnTo>
                    <a:pt x="38" y="339"/>
                  </a:lnTo>
                  <a:lnTo>
                    <a:pt x="30" y="332"/>
                  </a:lnTo>
                  <a:lnTo>
                    <a:pt x="23" y="324"/>
                  </a:lnTo>
                  <a:lnTo>
                    <a:pt x="18" y="316"/>
                  </a:lnTo>
                  <a:lnTo>
                    <a:pt x="13" y="308"/>
                  </a:lnTo>
                  <a:lnTo>
                    <a:pt x="9" y="300"/>
                  </a:lnTo>
                  <a:lnTo>
                    <a:pt x="7" y="294"/>
                  </a:lnTo>
                  <a:lnTo>
                    <a:pt x="5" y="290"/>
                  </a:lnTo>
                  <a:lnTo>
                    <a:pt x="4" y="285"/>
                  </a:lnTo>
                  <a:lnTo>
                    <a:pt x="3" y="280"/>
                  </a:lnTo>
                  <a:lnTo>
                    <a:pt x="3" y="276"/>
                  </a:lnTo>
                  <a:lnTo>
                    <a:pt x="3" y="23"/>
                  </a:lnTo>
                  <a:lnTo>
                    <a:pt x="2" y="16"/>
                  </a:lnTo>
                  <a:lnTo>
                    <a:pt x="1" y="10"/>
                  </a:lnTo>
                  <a:lnTo>
                    <a:pt x="0" y="1"/>
                  </a:lnTo>
                  <a:lnTo>
                    <a:pt x="0" y="274"/>
                  </a:lnTo>
                  <a:lnTo>
                    <a:pt x="0" y="279"/>
                  </a:lnTo>
                  <a:lnTo>
                    <a:pt x="1" y="284"/>
                  </a:lnTo>
                  <a:lnTo>
                    <a:pt x="1" y="287"/>
                  </a:lnTo>
                  <a:lnTo>
                    <a:pt x="2" y="291"/>
                  </a:lnTo>
                  <a:lnTo>
                    <a:pt x="3" y="296"/>
                  </a:lnTo>
                  <a:lnTo>
                    <a:pt x="4" y="300"/>
                  </a:lnTo>
                  <a:lnTo>
                    <a:pt x="8" y="308"/>
                  </a:lnTo>
                  <a:lnTo>
                    <a:pt x="12" y="316"/>
                  </a:lnTo>
                  <a:lnTo>
                    <a:pt x="18" y="324"/>
                  </a:lnTo>
                  <a:lnTo>
                    <a:pt x="24" y="332"/>
                  </a:lnTo>
                  <a:lnTo>
                    <a:pt x="31" y="340"/>
                  </a:lnTo>
                  <a:lnTo>
                    <a:pt x="39" y="346"/>
                  </a:lnTo>
                  <a:lnTo>
                    <a:pt x="48" y="353"/>
                  </a:lnTo>
                  <a:lnTo>
                    <a:pt x="58" y="359"/>
                  </a:lnTo>
                  <a:lnTo>
                    <a:pt x="68" y="365"/>
                  </a:lnTo>
                  <a:lnTo>
                    <a:pt x="79" y="370"/>
                  </a:lnTo>
                  <a:lnTo>
                    <a:pt x="90" y="375"/>
                  </a:lnTo>
                  <a:lnTo>
                    <a:pt x="102" y="379"/>
                  </a:lnTo>
                  <a:lnTo>
                    <a:pt x="115" y="383"/>
                  </a:lnTo>
                  <a:lnTo>
                    <a:pt x="128" y="386"/>
                  </a:lnTo>
                  <a:lnTo>
                    <a:pt x="141" y="388"/>
                  </a:lnTo>
                  <a:lnTo>
                    <a:pt x="154" y="390"/>
                  </a:lnTo>
                  <a:lnTo>
                    <a:pt x="168" y="391"/>
                  </a:lnTo>
                  <a:lnTo>
                    <a:pt x="181" y="391"/>
                  </a:lnTo>
                  <a:lnTo>
                    <a:pt x="195" y="391"/>
                  </a:lnTo>
                  <a:lnTo>
                    <a:pt x="208" y="390"/>
                  </a:lnTo>
                  <a:lnTo>
                    <a:pt x="222" y="388"/>
                  </a:lnTo>
                  <a:lnTo>
                    <a:pt x="235" y="386"/>
                  </a:lnTo>
                  <a:lnTo>
                    <a:pt x="248" y="383"/>
                  </a:lnTo>
                  <a:lnTo>
                    <a:pt x="260" y="380"/>
                  </a:lnTo>
                  <a:lnTo>
                    <a:pt x="272" y="376"/>
                  </a:lnTo>
                  <a:lnTo>
                    <a:pt x="284" y="371"/>
                  </a:lnTo>
                  <a:lnTo>
                    <a:pt x="295" y="366"/>
                  </a:lnTo>
                  <a:lnTo>
                    <a:pt x="305" y="361"/>
                  </a:lnTo>
                  <a:lnTo>
                    <a:pt x="315" y="354"/>
                  </a:lnTo>
                  <a:lnTo>
                    <a:pt x="324" y="348"/>
                  </a:lnTo>
                  <a:lnTo>
                    <a:pt x="332" y="341"/>
                  </a:lnTo>
                  <a:lnTo>
                    <a:pt x="340" y="334"/>
                  </a:lnTo>
                  <a:lnTo>
                    <a:pt x="346" y="326"/>
                  </a:lnTo>
                  <a:lnTo>
                    <a:pt x="352" y="318"/>
                  </a:lnTo>
                  <a:lnTo>
                    <a:pt x="356" y="309"/>
                  </a:lnTo>
                  <a:lnTo>
                    <a:pt x="360" y="301"/>
                  </a:lnTo>
                  <a:lnTo>
                    <a:pt x="362" y="295"/>
                  </a:lnTo>
                  <a:lnTo>
                    <a:pt x="363" y="289"/>
                  </a:lnTo>
                  <a:lnTo>
                    <a:pt x="364" y="284"/>
                  </a:lnTo>
                  <a:lnTo>
                    <a:pt x="365" y="278"/>
                  </a:lnTo>
                  <a:lnTo>
                    <a:pt x="365" y="0"/>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sp>
          <p:nvSpPr>
            <p:cNvPr id="72" name="Freeform 115"/>
            <p:cNvSpPr>
              <a:spLocks/>
            </p:cNvSpPr>
            <p:nvPr/>
          </p:nvSpPr>
          <p:spPr bwMode="auto">
            <a:xfrm>
              <a:off x="2592" y="799"/>
              <a:ext cx="358" cy="223"/>
            </a:xfrm>
            <a:custGeom>
              <a:avLst/>
              <a:gdLst>
                <a:gd name="T0" fmla="*/ 1 w 358"/>
                <a:gd name="T1" fmla="*/ 122 h 223"/>
                <a:gd name="T2" fmla="*/ 6 w 358"/>
                <a:gd name="T3" fmla="*/ 137 h 223"/>
                <a:gd name="T4" fmla="*/ 15 w 358"/>
                <a:gd name="T5" fmla="*/ 154 h 223"/>
                <a:gd name="T6" fmla="*/ 27 w 358"/>
                <a:gd name="T7" fmla="*/ 169 h 223"/>
                <a:gd name="T8" fmla="*/ 43 w 358"/>
                <a:gd name="T9" fmla="*/ 183 h 223"/>
                <a:gd name="T10" fmla="*/ 62 w 358"/>
                <a:gd name="T11" fmla="*/ 195 h 223"/>
                <a:gd name="T12" fmla="*/ 84 w 358"/>
                <a:gd name="T13" fmla="*/ 205 h 223"/>
                <a:gd name="T14" fmla="*/ 108 w 358"/>
                <a:gd name="T15" fmla="*/ 213 h 223"/>
                <a:gd name="T16" fmla="*/ 134 w 358"/>
                <a:gd name="T17" fmla="*/ 219 h 223"/>
                <a:gd name="T18" fmla="*/ 160 w 358"/>
                <a:gd name="T19" fmla="*/ 222 h 223"/>
                <a:gd name="T20" fmla="*/ 187 w 358"/>
                <a:gd name="T21" fmla="*/ 223 h 223"/>
                <a:gd name="T22" fmla="*/ 214 w 358"/>
                <a:gd name="T23" fmla="*/ 221 h 223"/>
                <a:gd name="T24" fmla="*/ 240 w 358"/>
                <a:gd name="T25" fmla="*/ 216 h 223"/>
                <a:gd name="T26" fmla="*/ 265 w 358"/>
                <a:gd name="T27" fmla="*/ 209 h 223"/>
                <a:gd name="T28" fmla="*/ 288 w 358"/>
                <a:gd name="T29" fmla="*/ 200 h 223"/>
                <a:gd name="T30" fmla="*/ 308 w 358"/>
                <a:gd name="T31" fmla="*/ 188 h 223"/>
                <a:gd name="T32" fmla="*/ 325 w 358"/>
                <a:gd name="T33" fmla="*/ 175 h 223"/>
                <a:gd name="T34" fmla="*/ 339 w 358"/>
                <a:gd name="T35" fmla="*/ 160 h 223"/>
                <a:gd name="T36" fmla="*/ 350 w 358"/>
                <a:gd name="T37" fmla="*/ 144 h 223"/>
                <a:gd name="T38" fmla="*/ 355 w 358"/>
                <a:gd name="T39" fmla="*/ 132 h 223"/>
                <a:gd name="T40" fmla="*/ 358 w 358"/>
                <a:gd name="T41" fmla="*/ 121 h 223"/>
                <a:gd name="T42" fmla="*/ 358 w 358"/>
                <a:gd name="T43" fmla="*/ 110 h 223"/>
                <a:gd name="T44" fmla="*/ 358 w 358"/>
                <a:gd name="T45" fmla="*/ 101 h 223"/>
                <a:gd name="T46" fmla="*/ 354 w 358"/>
                <a:gd name="T47" fmla="*/ 87 h 223"/>
                <a:gd name="T48" fmla="*/ 345 w 358"/>
                <a:gd name="T49" fmla="*/ 71 h 223"/>
                <a:gd name="T50" fmla="*/ 333 w 358"/>
                <a:gd name="T51" fmla="*/ 55 h 223"/>
                <a:gd name="T52" fmla="*/ 317 w 358"/>
                <a:gd name="T53" fmla="*/ 41 h 223"/>
                <a:gd name="T54" fmla="*/ 298 w 358"/>
                <a:gd name="T55" fmla="*/ 29 h 223"/>
                <a:gd name="T56" fmla="*/ 277 w 358"/>
                <a:gd name="T57" fmla="*/ 19 h 223"/>
                <a:gd name="T58" fmla="*/ 253 w 358"/>
                <a:gd name="T59" fmla="*/ 10 h 223"/>
                <a:gd name="T60" fmla="*/ 227 w 358"/>
                <a:gd name="T61" fmla="*/ 4 h 223"/>
                <a:gd name="T62" fmla="*/ 201 w 358"/>
                <a:gd name="T63" fmla="*/ 1 h 223"/>
                <a:gd name="T64" fmla="*/ 174 w 358"/>
                <a:gd name="T65" fmla="*/ 0 h 223"/>
                <a:gd name="T66" fmla="*/ 147 w 358"/>
                <a:gd name="T67" fmla="*/ 2 h 223"/>
                <a:gd name="T68" fmla="*/ 121 w 358"/>
                <a:gd name="T69" fmla="*/ 6 h 223"/>
                <a:gd name="T70" fmla="*/ 96 w 358"/>
                <a:gd name="T71" fmla="*/ 13 h 223"/>
                <a:gd name="T72" fmla="*/ 73 w 358"/>
                <a:gd name="T73" fmla="*/ 22 h 223"/>
                <a:gd name="T74" fmla="*/ 52 w 358"/>
                <a:gd name="T75" fmla="*/ 34 h 223"/>
                <a:gd name="T76" fmla="*/ 35 w 358"/>
                <a:gd name="T77" fmla="*/ 47 h 223"/>
                <a:gd name="T78" fmla="*/ 20 w 358"/>
                <a:gd name="T79" fmla="*/ 61 h 223"/>
                <a:gd name="T80" fmla="*/ 10 w 358"/>
                <a:gd name="T81" fmla="*/ 77 h 223"/>
                <a:gd name="T82" fmla="*/ 3 w 358"/>
                <a:gd name="T83" fmla="*/ 94 h 223"/>
                <a:gd name="T84" fmla="*/ 0 w 358"/>
                <a:gd name="T85" fmla="*/ 107 h 223"/>
                <a:gd name="T86" fmla="*/ 0 w 358"/>
                <a:gd name="T87" fmla="*/ 116 h 2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58"/>
                <a:gd name="T133" fmla="*/ 0 h 223"/>
                <a:gd name="T134" fmla="*/ 358 w 358"/>
                <a:gd name="T135" fmla="*/ 223 h 2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58" h="223">
                  <a:moveTo>
                    <a:pt x="0" y="116"/>
                  </a:moveTo>
                  <a:lnTo>
                    <a:pt x="1" y="122"/>
                  </a:lnTo>
                  <a:lnTo>
                    <a:pt x="3" y="129"/>
                  </a:lnTo>
                  <a:lnTo>
                    <a:pt x="6" y="137"/>
                  </a:lnTo>
                  <a:lnTo>
                    <a:pt x="10" y="146"/>
                  </a:lnTo>
                  <a:lnTo>
                    <a:pt x="15" y="154"/>
                  </a:lnTo>
                  <a:lnTo>
                    <a:pt x="20" y="162"/>
                  </a:lnTo>
                  <a:lnTo>
                    <a:pt x="27" y="169"/>
                  </a:lnTo>
                  <a:lnTo>
                    <a:pt x="35" y="176"/>
                  </a:lnTo>
                  <a:lnTo>
                    <a:pt x="43" y="183"/>
                  </a:lnTo>
                  <a:lnTo>
                    <a:pt x="52" y="189"/>
                  </a:lnTo>
                  <a:lnTo>
                    <a:pt x="62" y="195"/>
                  </a:lnTo>
                  <a:lnTo>
                    <a:pt x="73" y="201"/>
                  </a:lnTo>
                  <a:lnTo>
                    <a:pt x="84" y="205"/>
                  </a:lnTo>
                  <a:lnTo>
                    <a:pt x="96" y="210"/>
                  </a:lnTo>
                  <a:lnTo>
                    <a:pt x="108" y="213"/>
                  </a:lnTo>
                  <a:lnTo>
                    <a:pt x="121" y="217"/>
                  </a:lnTo>
                  <a:lnTo>
                    <a:pt x="134" y="219"/>
                  </a:lnTo>
                  <a:lnTo>
                    <a:pt x="147" y="221"/>
                  </a:lnTo>
                  <a:lnTo>
                    <a:pt x="160" y="222"/>
                  </a:lnTo>
                  <a:lnTo>
                    <a:pt x="174" y="223"/>
                  </a:lnTo>
                  <a:lnTo>
                    <a:pt x="187" y="223"/>
                  </a:lnTo>
                  <a:lnTo>
                    <a:pt x="201" y="222"/>
                  </a:lnTo>
                  <a:lnTo>
                    <a:pt x="214" y="221"/>
                  </a:lnTo>
                  <a:lnTo>
                    <a:pt x="227" y="219"/>
                  </a:lnTo>
                  <a:lnTo>
                    <a:pt x="240" y="216"/>
                  </a:lnTo>
                  <a:lnTo>
                    <a:pt x="253" y="213"/>
                  </a:lnTo>
                  <a:lnTo>
                    <a:pt x="265" y="209"/>
                  </a:lnTo>
                  <a:lnTo>
                    <a:pt x="277" y="205"/>
                  </a:lnTo>
                  <a:lnTo>
                    <a:pt x="288" y="200"/>
                  </a:lnTo>
                  <a:lnTo>
                    <a:pt x="298" y="194"/>
                  </a:lnTo>
                  <a:lnTo>
                    <a:pt x="308" y="188"/>
                  </a:lnTo>
                  <a:lnTo>
                    <a:pt x="317" y="182"/>
                  </a:lnTo>
                  <a:lnTo>
                    <a:pt x="325" y="175"/>
                  </a:lnTo>
                  <a:lnTo>
                    <a:pt x="333" y="168"/>
                  </a:lnTo>
                  <a:lnTo>
                    <a:pt x="339" y="160"/>
                  </a:lnTo>
                  <a:lnTo>
                    <a:pt x="345" y="152"/>
                  </a:lnTo>
                  <a:lnTo>
                    <a:pt x="350" y="144"/>
                  </a:lnTo>
                  <a:lnTo>
                    <a:pt x="354" y="136"/>
                  </a:lnTo>
                  <a:lnTo>
                    <a:pt x="355" y="132"/>
                  </a:lnTo>
                  <a:lnTo>
                    <a:pt x="357" y="126"/>
                  </a:lnTo>
                  <a:lnTo>
                    <a:pt x="358" y="121"/>
                  </a:lnTo>
                  <a:lnTo>
                    <a:pt x="358" y="115"/>
                  </a:lnTo>
                  <a:lnTo>
                    <a:pt x="358" y="110"/>
                  </a:lnTo>
                  <a:lnTo>
                    <a:pt x="358" y="106"/>
                  </a:lnTo>
                  <a:lnTo>
                    <a:pt x="358" y="101"/>
                  </a:lnTo>
                  <a:lnTo>
                    <a:pt x="356" y="95"/>
                  </a:lnTo>
                  <a:lnTo>
                    <a:pt x="354" y="87"/>
                  </a:lnTo>
                  <a:lnTo>
                    <a:pt x="350" y="79"/>
                  </a:lnTo>
                  <a:lnTo>
                    <a:pt x="345" y="71"/>
                  </a:lnTo>
                  <a:lnTo>
                    <a:pt x="339" y="63"/>
                  </a:lnTo>
                  <a:lnTo>
                    <a:pt x="333" y="55"/>
                  </a:lnTo>
                  <a:lnTo>
                    <a:pt x="325" y="48"/>
                  </a:lnTo>
                  <a:lnTo>
                    <a:pt x="317" y="41"/>
                  </a:lnTo>
                  <a:lnTo>
                    <a:pt x="308" y="35"/>
                  </a:lnTo>
                  <a:lnTo>
                    <a:pt x="298" y="29"/>
                  </a:lnTo>
                  <a:lnTo>
                    <a:pt x="288" y="23"/>
                  </a:lnTo>
                  <a:lnTo>
                    <a:pt x="277" y="19"/>
                  </a:lnTo>
                  <a:lnTo>
                    <a:pt x="265" y="14"/>
                  </a:lnTo>
                  <a:lnTo>
                    <a:pt x="253" y="10"/>
                  </a:lnTo>
                  <a:lnTo>
                    <a:pt x="240" y="7"/>
                  </a:lnTo>
                  <a:lnTo>
                    <a:pt x="227" y="4"/>
                  </a:lnTo>
                  <a:lnTo>
                    <a:pt x="214" y="2"/>
                  </a:lnTo>
                  <a:lnTo>
                    <a:pt x="201" y="1"/>
                  </a:lnTo>
                  <a:lnTo>
                    <a:pt x="187" y="0"/>
                  </a:lnTo>
                  <a:lnTo>
                    <a:pt x="174" y="0"/>
                  </a:lnTo>
                  <a:lnTo>
                    <a:pt x="160" y="1"/>
                  </a:lnTo>
                  <a:lnTo>
                    <a:pt x="147" y="2"/>
                  </a:lnTo>
                  <a:lnTo>
                    <a:pt x="134" y="4"/>
                  </a:lnTo>
                  <a:lnTo>
                    <a:pt x="121" y="6"/>
                  </a:lnTo>
                  <a:lnTo>
                    <a:pt x="108" y="9"/>
                  </a:lnTo>
                  <a:lnTo>
                    <a:pt x="96" y="13"/>
                  </a:lnTo>
                  <a:lnTo>
                    <a:pt x="84" y="17"/>
                  </a:lnTo>
                  <a:lnTo>
                    <a:pt x="73" y="22"/>
                  </a:lnTo>
                  <a:lnTo>
                    <a:pt x="62" y="28"/>
                  </a:lnTo>
                  <a:lnTo>
                    <a:pt x="52" y="34"/>
                  </a:lnTo>
                  <a:lnTo>
                    <a:pt x="43" y="40"/>
                  </a:lnTo>
                  <a:lnTo>
                    <a:pt x="35" y="47"/>
                  </a:lnTo>
                  <a:lnTo>
                    <a:pt x="27" y="54"/>
                  </a:lnTo>
                  <a:lnTo>
                    <a:pt x="20" y="61"/>
                  </a:lnTo>
                  <a:lnTo>
                    <a:pt x="15" y="69"/>
                  </a:lnTo>
                  <a:lnTo>
                    <a:pt x="10" y="77"/>
                  </a:lnTo>
                  <a:lnTo>
                    <a:pt x="6" y="85"/>
                  </a:lnTo>
                  <a:lnTo>
                    <a:pt x="3" y="94"/>
                  </a:lnTo>
                  <a:lnTo>
                    <a:pt x="1" y="101"/>
                  </a:lnTo>
                  <a:lnTo>
                    <a:pt x="0" y="107"/>
                  </a:lnTo>
                  <a:lnTo>
                    <a:pt x="0" y="111"/>
                  </a:lnTo>
                  <a:lnTo>
                    <a:pt x="0" y="116"/>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sp>
          <p:nvSpPr>
            <p:cNvPr id="73" name="Freeform 116"/>
            <p:cNvSpPr>
              <a:spLocks/>
            </p:cNvSpPr>
            <p:nvPr/>
          </p:nvSpPr>
          <p:spPr bwMode="auto">
            <a:xfrm>
              <a:off x="2592" y="932"/>
              <a:ext cx="358" cy="362"/>
            </a:xfrm>
            <a:custGeom>
              <a:avLst/>
              <a:gdLst>
                <a:gd name="T0" fmla="*/ 353 w 358"/>
                <a:gd name="T1" fmla="*/ 14 h 362"/>
                <a:gd name="T2" fmla="*/ 343 w 358"/>
                <a:gd name="T3" fmla="*/ 30 h 362"/>
                <a:gd name="T4" fmla="*/ 329 w 358"/>
                <a:gd name="T5" fmla="*/ 45 h 362"/>
                <a:gd name="T6" fmla="*/ 312 w 358"/>
                <a:gd name="T7" fmla="*/ 59 h 362"/>
                <a:gd name="T8" fmla="*/ 292 w 358"/>
                <a:gd name="T9" fmla="*/ 71 h 362"/>
                <a:gd name="T10" fmla="*/ 269 w 358"/>
                <a:gd name="T11" fmla="*/ 80 h 362"/>
                <a:gd name="T12" fmla="*/ 245 w 358"/>
                <a:gd name="T13" fmla="*/ 88 h 362"/>
                <a:gd name="T14" fmla="*/ 219 w 358"/>
                <a:gd name="T15" fmla="*/ 93 h 362"/>
                <a:gd name="T16" fmla="*/ 192 w 358"/>
                <a:gd name="T17" fmla="*/ 95 h 362"/>
                <a:gd name="T18" fmla="*/ 165 w 358"/>
                <a:gd name="T19" fmla="*/ 95 h 362"/>
                <a:gd name="T20" fmla="*/ 138 w 358"/>
                <a:gd name="T21" fmla="*/ 93 h 362"/>
                <a:gd name="T22" fmla="*/ 112 w 358"/>
                <a:gd name="T23" fmla="*/ 87 h 362"/>
                <a:gd name="T24" fmla="*/ 87 w 358"/>
                <a:gd name="T25" fmla="*/ 80 h 362"/>
                <a:gd name="T26" fmla="*/ 65 w 358"/>
                <a:gd name="T27" fmla="*/ 70 h 362"/>
                <a:gd name="T28" fmla="*/ 45 w 358"/>
                <a:gd name="T29" fmla="*/ 58 h 362"/>
                <a:gd name="T30" fmla="*/ 28 w 358"/>
                <a:gd name="T31" fmla="*/ 44 h 362"/>
                <a:gd name="T32" fmla="*/ 15 w 358"/>
                <a:gd name="T33" fmla="*/ 29 h 362"/>
                <a:gd name="T34" fmla="*/ 5 w 358"/>
                <a:gd name="T35" fmla="*/ 13 h 362"/>
                <a:gd name="T36" fmla="*/ 0 w 358"/>
                <a:gd name="T37" fmla="*/ 0 h 362"/>
                <a:gd name="T38" fmla="*/ 0 w 358"/>
                <a:gd name="T39" fmla="*/ 257 h 362"/>
                <a:gd name="T40" fmla="*/ 2 w 358"/>
                <a:gd name="T41" fmla="*/ 267 h 362"/>
                <a:gd name="T42" fmla="*/ 6 w 358"/>
                <a:gd name="T43" fmla="*/ 277 h 362"/>
                <a:gd name="T44" fmla="*/ 15 w 358"/>
                <a:gd name="T45" fmla="*/ 293 h 362"/>
                <a:gd name="T46" fmla="*/ 27 w 358"/>
                <a:gd name="T47" fmla="*/ 309 h 362"/>
                <a:gd name="T48" fmla="*/ 43 w 358"/>
                <a:gd name="T49" fmla="*/ 323 h 362"/>
                <a:gd name="T50" fmla="*/ 62 w 358"/>
                <a:gd name="T51" fmla="*/ 335 h 362"/>
                <a:gd name="T52" fmla="*/ 84 w 358"/>
                <a:gd name="T53" fmla="*/ 345 h 362"/>
                <a:gd name="T54" fmla="*/ 108 w 358"/>
                <a:gd name="T55" fmla="*/ 353 h 362"/>
                <a:gd name="T56" fmla="*/ 134 w 358"/>
                <a:gd name="T57" fmla="*/ 359 h 362"/>
                <a:gd name="T58" fmla="*/ 160 w 358"/>
                <a:gd name="T59" fmla="*/ 362 h 362"/>
                <a:gd name="T60" fmla="*/ 187 w 358"/>
                <a:gd name="T61" fmla="*/ 362 h 362"/>
                <a:gd name="T62" fmla="*/ 214 w 358"/>
                <a:gd name="T63" fmla="*/ 360 h 362"/>
                <a:gd name="T64" fmla="*/ 240 w 358"/>
                <a:gd name="T65" fmla="*/ 356 h 362"/>
                <a:gd name="T66" fmla="*/ 265 w 358"/>
                <a:gd name="T67" fmla="*/ 348 h 362"/>
                <a:gd name="T68" fmla="*/ 288 w 358"/>
                <a:gd name="T69" fmla="*/ 339 h 362"/>
                <a:gd name="T70" fmla="*/ 308 w 358"/>
                <a:gd name="T71" fmla="*/ 328 h 362"/>
                <a:gd name="T72" fmla="*/ 325 w 358"/>
                <a:gd name="T73" fmla="*/ 315 h 362"/>
                <a:gd name="T74" fmla="*/ 339 w 358"/>
                <a:gd name="T75" fmla="*/ 300 h 362"/>
                <a:gd name="T76" fmla="*/ 350 w 358"/>
                <a:gd name="T77" fmla="*/ 284 h 362"/>
                <a:gd name="T78" fmla="*/ 356 w 358"/>
                <a:gd name="T79" fmla="*/ 268 h 362"/>
                <a:gd name="T80" fmla="*/ 358 w 358"/>
                <a:gd name="T81" fmla="*/ 258 h 362"/>
                <a:gd name="T82" fmla="*/ 358 w 358"/>
                <a:gd name="T83" fmla="*/ 1 h 36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58"/>
                <a:gd name="T127" fmla="*/ 0 h 362"/>
                <a:gd name="T128" fmla="*/ 358 w 358"/>
                <a:gd name="T129" fmla="*/ 362 h 36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58" h="362">
                  <a:moveTo>
                    <a:pt x="357" y="6"/>
                  </a:moveTo>
                  <a:lnTo>
                    <a:pt x="353" y="14"/>
                  </a:lnTo>
                  <a:lnTo>
                    <a:pt x="349" y="22"/>
                  </a:lnTo>
                  <a:lnTo>
                    <a:pt x="343" y="30"/>
                  </a:lnTo>
                  <a:lnTo>
                    <a:pt x="337" y="38"/>
                  </a:lnTo>
                  <a:lnTo>
                    <a:pt x="329" y="45"/>
                  </a:lnTo>
                  <a:lnTo>
                    <a:pt x="321" y="52"/>
                  </a:lnTo>
                  <a:lnTo>
                    <a:pt x="312" y="59"/>
                  </a:lnTo>
                  <a:lnTo>
                    <a:pt x="302" y="65"/>
                  </a:lnTo>
                  <a:lnTo>
                    <a:pt x="292" y="71"/>
                  </a:lnTo>
                  <a:lnTo>
                    <a:pt x="281" y="76"/>
                  </a:lnTo>
                  <a:lnTo>
                    <a:pt x="269" y="80"/>
                  </a:lnTo>
                  <a:lnTo>
                    <a:pt x="257" y="84"/>
                  </a:lnTo>
                  <a:lnTo>
                    <a:pt x="245" y="88"/>
                  </a:lnTo>
                  <a:lnTo>
                    <a:pt x="232" y="91"/>
                  </a:lnTo>
                  <a:lnTo>
                    <a:pt x="219" y="93"/>
                  </a:lnTo>
                  <a:lnTo>
                    <a:pt x="205" y="94"/>
                  </a:lnTo>
                  <a:lnTo>
                    <a:pt x="192" y="95"/>
                  </a:lnTo>
                  <a:lnTo>
                    <a:pt x="178" y="96"/>
                  </a:lnTo>
                  <a:lnTo>
                    <a:pt x="165" y="95"/>
                  </a:lnTo>
                  <a:lnTo>
                    <a:pt x="151" y="94"/>
                  </a:lnTo>
                  <a:lnTo>
                    <a:pt x="138" y="93"/>
                  </a:lnTo>
                  <a:lnTo>
                    <a:pt x="125" y="90"/>
                  </a:lnTo>
                  <a:lnTo>
                    <a:pt x="112" y="87"/>
                  </a:lnTo>
                  <a:lnTo>
                    <a:pt x="99" y="84"/>
                  </a:lnTo>
                  <a:lnTo>
                    <a:pt x="87" y="80"/>
                  </a:lnTo>
                  <a:lnTo>
                    <a:pt x="76" y="75"/>
                  </a:lnTo>
                  <a:lnTo>
                    <a:pt x="65" y="70"/>
                  </a:lnTo>
                  <a:lnTo>
                    <a:pt x="55" y="64"/>
                  </a:lnTo>
                  <a:lnTo>
                    <a:pt x="45" y="58"/>
                  </a:lnTo>
                  <a:lnTo>
                    <a:pt x="36" y="51"/>
                  </a:lnTo>
                  <a:lnTo>
                    <a:pt x="28" y="44"/>
                  </a:lnTo>
                  <a:lnTo>
                    <a:pt x="21" y="37"/>
                  </a:lnTo>
                  <a:lnTo>
                    <a:pt x="15" y="29"/>
                  </a:lnTo>
                  <a:lnTo>
                    <a:pt x="9" y="21"/>
                  </a:lnTo>
                  <a:lnTo>
                    <a:pt x="5" y="13"/>
                  </a:lnTo>
                  <a:lnTo>
                    <a:pt x="1" y="4"/>
                  </a:lnTo>
                  <a:lnTo>
                    <a:pt x="0" y="0"/>
                  </a:lnTo>
                  <a:lnTo>
                    <a:pt x="0" y="253"/>
                  </a:lnTo>
                  <a:lnTo>
                    <a:pt x="0" y="257"/>
                  </a:lnTo>
                  <a:lnTo>
                    <a:pt x="1" y="262"/>
                  </a:lnTo>
                  <a:lnTo>
                    <a:pt x="2" y="267"/>
                  </a:lnTo>
                  <a:lnTo>
                    <a:pt x="4" y="271"/>
                  </a:lnTo>
                  <a:lnTo>
                    <a:pt x="6" y="277"/>
                  </a:lnTo>
                  <a:lnTo>
                    <a:pt x="10" y="285"/>
                  </a:lnTo>
                  <a:lnTo>
                    <a:pt x="15" y="293"/>
                  </a:lnTo>
                  <a:lnTo>
                    <a:pt x="20" y="301"/>
                  </a:lnTo>
                  <a:lnTo>
                    <a:pt x="27" y="309"/>
                  </a:lnTo>
                  <a:lnTo>
                    <a:pt x="35" y="316"/>
                  </a:lnTo>
                  <a:lnTo>
                    <a:pt x="43" y="323"/>
                  </a:lnTo>
                  <a:lnTo>
                    <a:pt x="52" y="329"/>
                  </a:lnTo>
                  <a:lnTo>
                    <a:pt x="62" y="335"/>
                  </a:lnTo>
                  <a:lnTo>
                    <a:pt x="73" y="340"/>
                  </a:lnTo>
                  <a:lnTo>
                    <a:pt x="84" y="345"/>
                  </a:lnTo>
                  <a:lnTo>
                    <a:pt x="96" y="349"/>
                  </a:lnTo>
                  <a:lnTo>
                    <a:pt x="108" y="353"/>
                  </a:lnTo>
                  <a:lnTo>
                    <a:pt x="121" y="356"/>
                  </a:lnTo>
                  <a:lnTo>
                    <a:pt x="134" y="359"/>
                  </a:lnTo>
                  <a:lnTo>
                    <a:pt x="147" y="360"/>
                  </a:lnTo>
                  <a:lnTo>
                    <a:pt x="160" y="362"/>
                  </a:lnTo>
                  <a:lnTo>
                    <a:pt x="174" y="362"/>
                  </a:lnTo>
                  <a:lnTo>
                    <a:pt x="187" y="362"/>
                  </a:lnTo>
                  <a:lnTo>
                    <a:pt x="201" y="362"/>
                  </a:lnTo>
                  <a:lnTo>
                    <a:pt x="214" y="360"/>
                  </a:lnTo>
                  <a:lnTo>
                    <a:pt x="227" y="358"/>
                  </a:lnTo>
                  <a:lnTo>
                    <a:pt x="240" y="356"/>
                  </a:lnTo>
                  <a:lnTo>
                    <a:pt x="253" y="352"/>
                  </a:lnTo>
                  <a:lnTo>
                    <a:pt x="265" y="348"/>
                  </a:lnTo>
                  <a:lnTo>
                    <a:pt x="277" y="344"/>
                  </a:lnTo>
                  <a:lnTo>
                    <a:pt x="288" y="339"/>
                  </a:lnTo>
                  <a:lnTo>
                    <a:pt x="298" y="334"/>
                  </a:lnTo>
                  <a:lnTo>
                    <a:pt x="308" y="328"/>
                  </a:lnTo>
                  <a:lnTo>
                    <a:pt x="317" y="321"/>
                  </a:lnTo>
                  <a:lnTo>
                    <a:pt x="325" y="315"/>
                  </a:lnTo>
                  <a:lnTo>
                    <a:pt x="333" y="308"/>
                  </a:lnTo>
                  <a:lnTo>
                    <a:pt x="339" y="300"/>
                  </a:lnTo>
                  <a:lnTo>
                    <a:pt x="345" y="292"/>
                  </a:lnTo>
                  <a:lnTo>
                    <a:pt x="350" y="284"/>
                  </a:lnTo>
                  <a:lnTo>
                    <a:pt x="354" y="276"/>
                  </a:lnTo>
                  <a:lnTo>
                    <a:pt x="356" y="268"/>
                  </a:lnTo>
                  <a:lnTo>
                    <a:pt x="358" y="261"/>
                  </a:lnTo>
                  <a:lnTo>
                    <a:pt x="358" y="258"/>
                  </a:lnTo>
                  <a:lnTo>
                    <a:pt x="358" y="255"/>
                  </a:lnTo>
                  <a:lnTo>
                    <a:pt x="358" y="1"/>
                  </a:lnTo>
                  <a:lnTo>
                    <a:pt x="357" y="6"/>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grpSp>
      <p:sp>
        <p:nvSpPr>
          <p:cNvPr id="63" name="Rectangle 62"/>
          <p:cNvSpPr/>
          <p:nvPr/>
        </p:nvSpPr>
        <p:spPr bwMode="auto">
          <a:xfrm>
            <a:off x="4662902" y="3439965"/>
            <a:ext cx="1089620" cy="303872"/>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GB" sz="11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HLT1 Store</a:t>
            </a:r>
          </a:p>
        </p:txBody>
      </p:sp>
      <p:sp>
        <p:nvSpPr>
          <p:cNvPr id="64" name="Rectangle 63"/>
          <p:cNvSpPr/>
          <p:nvPr/>
        </p:nvSpPr>
        <p:spPr bwMode="auto">
          <a:xfrm>
            <a:off x="4662675" y="4667939"/>
            <a:ext cx="1089620" cy="303872"/>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GB" sz="11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HLT2 Store</a:t>
            </a:r>
          </a:p>
        </p:txBody>
      </p:sp>
      <p:sp>
        <p:nvSpPr>
          <p:cNvPr id="65" name="Line 117"/>
          <p:cNvSpPr>
            <a:spLocks noChangeShapeType="1"/>
          </p:cNvSpPr>
          <p:nvPr/>
        </p:nvSpPr>
        <p:spPr bwMode="auto">
          <a:xfrm flipH="1">
            <a:off x="5219332" y="3675482"/>
            <a:ext cx="0" cy="327834"/>
          </a:xfrm>
          <a:prstGeom prst="line">
            <a:avLst/>
          </a:prstGeom>
          <a:noFill/>
          <a:ln w="6350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66" name="Line 117"/>
          <p:cNvSpPr>
            <a:spLocks noChangeShapeType="1"/>
          </p:cNvSpPr>
          <p:nvPr/>
        </p:nvSpPr>
        <p:spPr bwMode="auto">
          <a:xfrm>
            <a:off x="5221462" y="4263733"/>
            <a:ext cx="986" cy="348208"/>
          </a:xfrm>
          <a:prstGeom prst="line">
            <a:avLst/>
          </a:prstGeom>
          <a:noFill/>
          <a:ln w="6350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67" name="Text Box 107"/>
          <p:cNvSpPr txBox="1">
            <a:spLocks noChangeArrowheads="1"/>
          </p:cNvSpPr>
          <p:nvPr/>
        </p:nvSpPr>
        <p:spPr bwMode="auto">
          <a:xfrm>
            <a:off x="6015214" y="3378634"/>
            <a:ext cx="1418994" cy="357497"/>
          </a:xfrm>
          <a:prstGeom prst="rect">
            <a:avLst/>
          </a:prstGeom>
          <a:solidFill>
            <a:srgbClr val="FF9999"/>
          </a:solidFill>
          <a:ln w="19050">
            <a:solidFill>
              <a:schemeClr val="tx1"/>
            </a:solidFill>
            <a:miter lim="800000"/>
            <a:headEnd/>
            <a:tailEnd/>
          </a:ln>
        </p:spPr>
        <p:txBody>
          <a:bodyPr wrap="square">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Alignment</a:t>
            </a:r>
          </a:p>
        </p:txBody>
      </p:sp>
      <p:sp>
        <p:nvSpPr>
          <p:cNvPr id="68" name="Line 108"/>
          <p:cNvSpPr>
            <a:spLocks noChangeShapeType="1"/>
          </p:cNvSpPr>
          <p:nvPr/>
        </p:nvSpPr>
        <p:spPr bwMode="auto">
          <a:xfrm>
            <a:off x="5654196" y="3555654"/>
            <a:ext cx="361018" cy="0"/>
          </a:xfrm>
          <a:prstGeom prst="line">
            <a:avLst/>
          </a:prstGeom>
          <a:noFill/>
          <a:ln w="317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22" name="Line 117"/>
          <p:cNvSpPr>
            <a:spLocks noChangeShapeType="1"/>
          </p:cNvSpPr>
          <p:nvPr/>
        </p:nvSpPr>
        <p:spPr bwMode="auto">
          <a:xfrm flipH="1">
            <a:off x="5219333" y="4977641"/>
            <a:ext cx="2130" cy="444516"/>
          </a:xfrm>
          <a:prstGeom prst="line">
            <a:avLst/>
          </a:prstGeom>
          <a:noFill/>
          <a:ln w="6350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24" name="TextBox 123"/>
          <p:cNvSpPr txBox="1"/>
          <p:nvPr/>
        </p:nvSpPr>
        <p:spPr>
          <a:xfrm>
            <a:off x="5221462" y="5198998"/>
            <a:ext cx="1087758" cy="303872"/>
          </a:xfrm>
          <a:prstGeom prst="rect">
            <a:avLst/>
          </a:prstGeom>
          <a:noFill/>
        </p:spPr>
        <p:txBody>
          <a:bodyPr wrap="none" rtlCol="0">
            <a:spAutoFit/>
          </a:bodyPr>
          <a:lstStyle/>
          <a:p>
            <a:r>
              <a:rPr lang="en-US" sz="1100" dirty="0">
                <a:latin typeface="Arial Black" panose="020B0A04020102020204" pitchFamily="34" charset="0"/>
              </a:rPr>
              <a:t>To Offline</a:t>
            </a:r>
            <a:endParaRPr lang="en-GB" sz="1100" dirty="0">
              <a:latin typeface="Arial Black" panose="020B0A04020102020204" pitchFamily="34" charset="0"/>
            </a:endParaRPr>
          </a:p>
        </p:txBody>
      </p:sp>
      <p:sp>
        <p:nvSpPr>
          <p:cNvPr id="11" name="Text Box 9"/>
          <p:cNvSpPr txBox="1">
            <a:spLocks noChangeArrowheads="1"/>
          </p:cNvSpPr>
          <p:nvPr/>
        </p:nvSpPr>
        <p:spPr bwMode="auto">
          <a:xfrm>
            <a:off x="3185737" y="3976077"/>
            <a:ext cx="4225208" cy="357497"/>
          </a:xfrm>
          <a:prstGeom prst="rect">
            <a:avLst/>
          </a:prstGeom>
          <a:solidFill>
            <a:srgbClr val="FF7C80"/>
          </a:solidFill>
          <a:ln w="19050">
            <a:solidFill>
              <a:schemeClr val="tx1"/>
            </a:solidFill>
            <a:miter lim="800000"/>
            <a:headEnd/>
            <a:tailEnd/>
          </a:ln>
        </p:spPr>
        <p:txBody>
          <a:bodyPr wrap="square">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HLT2 Farm</a:t>
            </a:r>
          </a:p>
        </p:txBody>
      </p:sp>
      <p:sp>
        <p:nvSpPr>
          <p:cNvPr id="126" name="Line 15"/>
          <p:cNvSpPr>
            <a:spLocks noChangeShapeType="1"/>
          </p:cNvSpPr>
          <p:nvPr/>
        </p:nvSpPr>
        <p:spPr bwMode="auto">
          <a:xfrm flipV="1">
            <a:off x="1658396" y="1429874"/>
            <a:ext cx="504656" cy="0"/>
          </a:xfrm>
          <a:prstGeom prst="line">
            <a:avLst/>
          </a:prstGeom>
          <a:noFill/>
          <a:ln w="25400">
            <a:solidFill>
              <a:srgbClr val="009999"/>
            </a:solidFill>
            <a:round/>
            <a:headEnd type="triangle" w="med" len="med"/>
            <a:tailEnd type="triangle" w="med" len="med"/>
          </a:ln>
        </p:spPr>
        <p:txBody>
          <a:bodyPr wrap="none" anchor="ctr"/>
          <a:lstStyle/>
          <a:p>
            <a:endParaRPr lang="en-US" sz="1400" b="1">
              <a:latin typeface="Arial" panose="020B0604020202020204" pitchFamily="34" charset="0"/>
              <a:cs typeface="Arial" panose="020B0604020202020204" pitchFamily="34" charset="0"/>
            </a:endParaRPr>
          </a:p>
        </p:txBody>
      </p:sp>
      <p:sp>
        <p:nvSpPr>
          <p:cNvPr id="5" name="Oval Callout 4"/>
          <p:cNvSpPr/>
          <p:nvPr/>
        </p:nvSpPr>
        <p:spPr bwMode="auto">
          <a:xfrm>
            <a:off x="7775964" y="1077872"/>
            <a:ext cx="1317143" cy="853333"/>
          </a:xfrm>
          <a:prstGeom prst="wedgeEllipseCallout">
            <a:avLst>
              <a:gd name="adj1" fmla="val -75926"/>
              <a:gd name="adj2" fmla="val 148334"/>
            </a:avLst>
          </a:prstGeom>
          <a:noFill/>
          <a:ln w="12700"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123" name="TextBox 122"/>
          <p:cNvSpPr txBox="1"/>
          <p:nvPr/>
        </p:nvSpPr>
        <p:spPr>
          <a:xfrm>
            <a:off x="7833734" y="1079938"/>
            <a:ext cx="1178528" cy="830997"/>
          </a:xfrm>
          <a:prstGeom prst="rect">
            <a:avLst/>
          </a:prstGeom>
          <a:noFill/>
        </p:spPr>
        <p:txBody>
          <a:bodyPr wrap="none" rtlCol="0">
            <a:spAutoFit/>
          </a:bodyPr>
          <a:lstStyle/>
          <a:p>
            <a:pPr>
              <a:spcBef>
                <a:spcPts val="0"/>
              </a:spcBef>
            </a:pPr>
            <a:r>
              <a:rPr lang="en-GB" sz="1600" dirty="0">
                <a:latin typeface="Arial" panose="020B0604020202020204" pitchFamily="34" charset="0"/>
                <a:cs typeface="Arial" panose="020B0604020202020204" pitchFamily="34" charset="0"/>
              </a:rPr>
              <a:t>Collapsed</a:t>
            </a:r>
            <a:br>
              <a:rPr lang="en-GB" sz="1600" dirty="0">
                <a:latin typeface="Arial" panose="020B0604020202020204" pitchFamily="34" charset="0"/>
                <a:cs typeface="Arial" panose="020B0604020202020204" pitchFamily="34" charset="0"/>
              </a:rPr>
            </a:br>
            <a:r>
              <a:rPr lang="en-GB" sz="1600" dirty="0">
                <a:latin typeface="Arial" panose="020B0604020202020204" pitchFamily="34" charset="0"/>
                <a:cs typeface="Arial" panose="020B0604020202020204" pitchFamily="34" charset="0"/>
              </a:rPr>
              <a:t>Layers</a:t>
            </a:r>
            <a:br>
              <a:rPr lang="en-GB" sz="1600" dirty="0">
                <a:latin typeface="Arial" panose="020B0604020202020204" pitchFamily="34" charset="0"/>
                <a:cs typeface="Arial" panose="020B0604020202020204" pitchFamily="34" charset="0"/>
              </a:rPr>
            </a:br>
            <a:r>
              <a:rPr lang="en-GB" sz="1600" dirty="0">
                <a:latin typeface="Arial" panose="020B0604020202020204" pitchFamily="34" charset="0"/>
                <a:cs typeface="Arial" panose="020B0604020202020204" pitchFamily="34" charset="0"/>
              </a:rPr>
              <a:t>(price/perf)</a:t>
            </a:r>
          </a:p>
        </p:txBody>
      </p:sp>
      <p:sp>
        <p:nvSpPr>
          <p:cNvPr id="128" name="Oval Callout 127"/>
          <p:cNvSpPr/>
          <p:nvPr/>
        </p:nvSpPr>
        <p:spPr bwMode="auto">
          <a:xfrm>
            <a:off x="7790280" y="3113337"/>
            <a:ext cx="1317143" cy="853333"/>
          </a:xfrm>
          <a:prstGeom prst="wedgeEllipseCallout">
            <a:avLst>
              <a:gd name="adj1" fmla="val -77706"/>
              <a:gd name="adj2" fmla="val 3116"/>
            </a:avLst>
          </a:prstGeom>
          <a:noFill/>
          <a:ln w="12700"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129" name="TextBox 128"/>
          <p:cNvSpPr txBox="1"/>
          <p:nvPr/>
        </p:nvSpPr>
        <p:spPr>
          <a:xfrm>
            <a:off x="7787337" y="3236975"/>
            <a:ext cx="1354858" cy="584775"/>
          </a:xfrm>
          <a:prstGeom prst="rect">
            <a:avLst/>
          </a:prstGeom>
          <a:noFill/>
        </p:spPr>
        <p:txBody>
          <a:bodyPr wrap="none" rtlCol="0">
            <a:spAutoFit/>
          </a:bodyPr>
          <a:lstStyle/>
          <a:p>
            <a:pPr>
              <a:spcBef>
                <a:spcPts val="0"/>
              </a:spcBef>
            </a:pPr>
            <a:r>
              <a:rPr lang="en-GB" sz="1600" dirty="0">
                <a:latin typeface="Arial" panose="020B0604020202020204" pitchFamily="34" charset="0"/>
                <a:cs typeface="Arial" panose="020B0604020202020204" pitchFamily="34" charset="0"/>
              </a:rPr>
              <a:t>Real-Time</a:t>
            </a:r>
            <a:br>
              <a:rPr lang="en-GB" sz="1600" dirty="0">
                <a:latin typeface="Arial" panose="020B0604020202020204" pitchFamily="34" charset="0"/>
                <a:cs typeface="Arial" panose="020B0604020202020204" pitchFamily="34" charset="0"/>
              </a:rPr>
            </a:br>
            <a:r>
              <a:rPr lang="en-GB" sz="1600" dirty="0">
                <a:latin typeface="Arial" panose="020B0604020202020204" pitchFamily="34" charset="0"/>
                <a:cs typeface="Arial" panose="020B0604020202020204" pitchFamily="34" charset="0"/>
              </a:rPr>
              <a:t>Align &amp; </a:t>
            </a:r>
            <a:r>
              <a:rPr lang="en-GB" sz="1600" dirty="0" err="1">
                <a:latin typeface="Arial" panose="020B0604020202020204" pitchFamily="34" charset="0"/>
                <a:cs typeface="Arial" panose="020B0604020202020204" pitchFamily="34" charset="0"/>
              </a:rPr>
              <a:t>Calib</a:t>
            </a:r>
            <a:endParaRPr lang="en-GB" sz="1600" dirty="0">
              <a:latin typeface="Arial" panose="020B0604020202020204" pitchFamily="34" charset="0"/>
              <a:cs typeface="Arial" panose="020B0604020202020204" pitchFamily="34" charset="0"/>
            </a:endParaRPr>
          </a:p>
        </p:txBody>
      </p:sp>
      <p:sp>
        <p:nvSpPr>
          <p:cNvPr id="130" name="Oval Callout 129"/>
          <p:cNvSpPr/>
          <p:nvPr/>
        </p:nvSpPr>
        <p:spPr bwMode="auto">
          <a:xfrm>
            <a:off x="7787337" y="4342297"/>
            <a:ext cx="1317143" cy="853333"/>
          </a:xfrm>
          <a:prstGeom prst="wedgeEllipseCallout">
            <a:avLst>
              <a:gd name="adj1" fmla="val -78202"/>
              <a:gd name="adj2" fmla="val -55395"/>
            </a:avLst>
          </a:prstGeom>
          <a:noFill/>
          <a:ln w="12700"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131" name="TextBox 130"/>
          <p:cNvSpPr txBox="1"/>
          <p:nvPr/>
        </p:nvSpPr>
        <p:spPr>
          <a:xfrm>
            <a:off x="7710839" y="4504340"/>
            <a:ext cx="1469761" cy="584775"/>
          </a:xfrm>
          <a:prstGeom prst="rect">
            <a:avLst/>
          </a:prstGeom>
          <a:noFill/>
        </p:spPr>
        <p:txBody>
          <a:bodyPr wrap="none" rtlCol="0">
            <a:spAutoFit/>
          </a:bodyPr>
          <a:lstStyle/>
          <a:p>
            <a:pPr>
              <a:spcBef>
                <a:spcPts val="0"/>
              </a:spcBef>
            </a:pPr>
            <a:r>
              <a:rPr lang="en-GB" sz="1600" dirty="0">
                <a:latin typeface="Arial" panose="020B0604020202020204" pitchFamily="34" charset="0"/>
                <a:cs typeface="Arial" panose="020B0604020202020204" pitchFamily="34" charset="0"/>
              </a:rPr>
              <a:t>Offline Quality</a:t>
            </a:r>
            <a:br>
              <a:rPr lang="en-GB" sz="1600" dirty="0">
                <a:latin typeface="Arial" panose="020B0604020202020204" pitchFamily="34" charset="0"/>
                <a:cs typeface="Arial" panose="020B0604020202020204" pitchFamily="34" charset="0"/>
              </a:rPr>
            </a:br>
            <a:r>
              <a:rPr lang="en-GB" sz="1600" dirty="0">
                <a:latin typeface="Arial" panose="020B0604020202020204" pitchFamily="34" charset="0"/>
                <a:cs typeface="Arial" panose="020B0604020202020204" pitchFamily="34" charset="0"/>
              </a:rPr>
              <a:t>Output data</a:t>
            </a:r>
          </a:p>
        </p:txBody>
      </p:sp>
      <p:cxnSp>
        <p:nvCxnSpPr>
          <p:cNvPr id="134" name="Straight Connector 133"/>
          <p:cNvCxnSpPr/>
          <p:nvPr/>
        </p:nvCxnSpPr>
        <p:spPr bwMode="auto">
          <a:xfrm>
            <a:off x="1960460" y="3083355"/>
            <a:ext cx="5873274" cy="0"/>
          </a:xfrm>
          <a:prstGeom prst="line">
            <a:avLst/>
          </a:prstGeom>
          <a:noFill/>
          <a:ln w="31750" cap="flat" cmpd="sng" algn="ctr">
            <a:solidFill>
              <a:srgbClr val="C00000"/>
            </a:solidFill>
            <a:prstDash val="dash"/>
            <a:round/>
            <a:headEnd type="none" w="med" len="med"/>
            <a:tailEnd type="none" w="med" len="med"/>
          </a:ln>
          <a:effectLst/>
        </p:spPr>
      </p:cxnSp>
      <p:sp>
        <p:nvSpPr>
          <p:cNvPr id="135" name="TextBox 134"/>
          <p:cNvSpPr txBox="1"/>
          <p:nvPr/>
        </p:nvSpPr>
        <p:spPr>
          <a:xfrm rot="21027043">
            <a:off x="7486125" y="2752589"/>
            <a:ext cx="706925" cy="246221"/>
          </a:xfrm>
          <a:prstGeom prst="rect">
            <a:avLst/>
          </a:prstGeom>
          <a:solidFill>
            <a:schemeClr val="bg1"/>
          </a:solidFill>
        </p:spPr>
        <p:txBody>
          <a:bodyPr wrap="none" lIns="0" tIns="0" rIns="0" bIns="0" rtlCol="0">
            <a:spAutoFit/>
          </a:bodyPr>
          <a:lstStyle/>
          <a:p>
            <a:r>
              <a:rPr lang="en-GB" sz="1600" dirty="0">
                <a:solidFill>
                  <a:srgbClr val="FF0000"/>
                </a:solidFill>
                <a:latin typeface="Arial" panose="020B0604020202020204" pitchFamily="34" charset="0"/>
                <a:cs typeface="Arial" panose="020B0604020202020204" pitchFamily="34" charset="0"/>
              </a:rPr>
              <a:t>40 MHz</a:t>
            </a:r>
          </a:p>
        </p:txBody>
      </p:sp>
      <p:sp>
        <p:nvSpPr>
          <p:cNvPr id="136" name="Oval 135"/>
          <p:cNvSpPr/>
          <p:nvPr/>
        </p:nvSpPr>
        <p:spPr bwMode="auto">
          <a:xfrm>
            <a:off x="7911933" y="2332101"/>
            <a:ext cx="1115047" cy="444014"/>
          </a:xfrm>
          <a:prstGeom prst="ellipse">
            <a:avLst/>
          </a:prstGeom>
          <a:noFill/>
          <a:ln w="12700"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138" name="TextBox 137"/>
          <p:cNvSpPr txBox="1"/>
          <p:nvPr/>
        </p:nvSpPr>
        <p:spPr>
          <a:xfrm>
            <a:off x="7973348" y="2399155"/>
            <a:ext cx="1010982" cy="338554"/>
          </a:xfrm>
          <a:prstGeom prst="rect">
            <a:avLst/>
          </a:prstGeom>
          <a:noFill/>
        </p:spPr>
        <p:txBody>
          <a:bodyPr wrap="none" rtlCol="0">
            <a:spAutoFit/>
          </a:bodyPr>
          <a:lstStyle/>
          <a:p>
            <a:pPr>
              <a:spcBef>
                <a:spcPts val="0"/>
              </a:spcBef>
            </a:pPr>
            <a:r>
              <a:rPr lang="en-GB" sz="1600" dirty="0">
                <a:latin typeface="Arial" panose="020B0604020202020204" pitchFamily="34" charset="0"/>
                <a:cs typeface="Arial" panose="020B0604020202020204" pitchFamily="34" charset="0"/>
              </a:rPr>
              <a:t>Split HLT</a:t>
            </a:r>
          </a:p>
        </p:txBody>
      </p:sp>
    </p:spTree>
    <p:extLst>
      <p:ext uri="{BB962C8B-B14F-4D97-AF65-F5344CB8AC3E}">
        <p14:creationId xmlns:p14="http://schemas.microsoft.com/office/powerpoint/2010/main" val="3353008414"/>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LHCb Dataflow Evolution</a:t>
            </a:r>
          </a:p>
        </p:txBody>
      </p:sp>
      <p:sp>
        <p:nvSpPr>
          <p:cNvPr id="3" name="Content Placeholder 2"/>
          <p:cNvSpPr>
            <a:spLocks noGrp="1"/>
          </p:cNvSpPr>
          <p:nvPr>
            <p:ph idx="1"/>
          </p:nvPr>
        </p:nvSpPr>
        <p:spPr>
          <a:xfrm>
            <a:off x="381000" y="5490225"/>
            <a:ext cx="8534400" cy="897320"/>
          </a:xfrm>
        </p:spPr>
        <p:txBody>
          <a:bodyPr/>
          <a:lstStyle/>
          <a:p>
            <a:r>
              <a:rPr lang="en-GB" sz="2800" dirty="0"/>
              <a:t>In 2012: More CPU needed for better Trigger</a:t>
            </a:r>
          </a:p>
          <a:p>
            <a:pPr lvl="1"/>
            <a:r>
              <a:rPr lang="en-GB" sz="2400" dirty="0"/>
              <a:t>Since: unused </a:t>
            </a:r>
            <a:r>
              <a:rPr lang="en-GB" sz="2400" dirty="0" err="1"/>
              <a:t>interfill</a:t>
            </a:r>
            <a:r>
              <a:rPr lang="en-GB" sz="2400" dirty="0"/>
              <a:t> CPU + free disk space</a:t>
            </a:r>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52</a:t>
            </a:fld>
            <a:endParaRPr lang="en-US" sz="2000" b="1"/>
          </a:p>
        </p:txBody>
      </p:sp>
      <p:pic>
        <p:nvPicPr>
          <p:cNvPr id="5" name="Picture 2" descr="LHCb_2012_Trigger_Plot_NewColourScheme.pd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450" y="1201510"/>
            <a:ext cx="2826202" cy="430053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LHCb_2012_Deferred_Trigger_Plot_NewColourScheme.pd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7463" y="1201511"/>
            <a:ext cx="2826202" cy="4300538"/>
          </a:xfrm>
          <a:prstGeom prst="rect">
            <a:avLst/>
          </a:prstGeom>
          <a:noFill/>
          <a:extLst>
            <a:ext uri="{909E8E84-426E-40dd-AFC4-6F175D3DCCD1}">
              <a14:hiddenFill xmlns:a14="http://schemas.microsoft.com/office/drawing/2010/main">
                <a:solidFill>
                  <a:srgbClr val="FFFFFF"/>
                </a:solidFill>
              </a14:hiddenFill>
            </a:ext>
          </a:extLst>
        </p:spPr>
      </p:pic>
      <p:sp>
        <p:nvSpPr>
          <p:cNvPr id="7" name="Right Arrow 6"/>
          <p:cNvSpPr/>
          <p:nvPr/>
        </p:nvSpPr>
        <p:spPr bwMode="auto">
          <a:xfrm>
            <a:off x="3842305" y="3429000"/>
            <a:ext cx="691290" cy="268835"/>
          </a:xfrm>
          <a:prstGeom prst="rightArrow">
            <a:avLst/>
          </a:prstGeom>
          <a:solidFill>
            <a:srgbClr val="0066FF"/>
          </a:solidFill>
          <a:ln w="12700" cap="flat" cmpd="sng" algn="ctr">
            <a:solidFill>
              <a:srgbClr val="0066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Tree>
    <p:extLst>
      <p:ext uri="{BB962C8B-B14F-4D97-AF65-F5344CB8AC3E}">
        <p14:creationId xmlns:p14="http://schemas.microsoft.com/office/powerpoint/2010/main" val="1446961205"/>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p:cNvGrpSpPr/>
          <p:nvPr/>
        </p:nvGrpSpPr>
        <p:grpSpPr>
          <a:xfrm>
            <a:off x="676124" y="3228201"/>
            <a:ext cx="1788872" cy="3401199"/>
            <a:chOff x="371324" y="3152001"/>
            <a:chExt cx="1788872" cy="3401199"/>
          </a:xfrm>
        </p:grpSpPr>
        <p:pic>
          <p:nvPicPr>
            <p:cNvPr id="39" name="Picture 3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221" y="3209925"/>
              <a:ext cx="1704975" cy="3171825"/>
            </a:xfrm>
            <a:prstGeom prst="rect">
              <a:avLst/>
            </a:prstGeom>
          </p:spPr>
        </p:pic>
        <p:sp>
          <p:nvSpPr>
            <p:cNvPr id="40" name="Rectangle 39"/>
            <p:cNvSpPr/>
            <p:nvPr/>
          </p:nvSpPr>
          <p:spPr bwMode="auto">
            <a:xfrm>
              <a:off x="371324" y="3152001"/>
              <a:ext cx="987771" cy="276999"/>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GB" sz="1200" b="1" dirty="0">
                  <a:latin typeface="Arial" panose="020B0604020202020204" pitchFamily="34" charset="0"/>
                  <a:cs typeface="Arial" panose="020B0604020202020204" pitchFamily="34" charset="0"/>
                </a:rPr>
                <a:t>Farm Node</a:t>
              </a:r>
              <a:endParaRPr kumimoji="1" lang="en-GB" sz="12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41" name="Straight Arrow Connector 40"/>
            <p:cNvCxnSpPr/>
            <p:nvPr/>
          </p:nvCxnSpPr>
          <p:spPr bwMode="auto">
            <a:xfrm>
              <a:off x="1307707" y="6248400"/>
              <a:ext cx="0" cy="304800"/>
            </a:xfrm>
            <a:prstGeom prst="straightConnector1">
              <a:avLst/>
            </a:prstGeom>
            <a:noFill/>
            <a:ln w="19050" cap="flat" cmpd="sng" algn="ctr">
              <a:solidFill>
                <a:schemeClr val="tx1"/>
              </a:solidFill>
              <a:prstDash val="solid"/>
              <a:round/>
              <a:headEnd type="none" w="med" len="med"/>
              <a:tailEnd type="triangle"/>
            </a:ln>
            <a:effectLst/>
          </p:spPr>
        </p:cxnSp>
        <p:sp>
          <p:nvSpPr>
            <p:cNvPr id="42" name="Rectangle 41"/>
            <p:cNvSpPr/>
            <p:nvPr/>
          </p:nvSpPr>
          <p:spPr bwMode="auto">
            <a:xfrm>
              <a:off x="455221" y="3209925"/>
              <a:ext cx="1704975" cy="3171825"/>
            </a:xfrm>
            <a:prstGeom prst="rect">
              <a:avLst/>
            </a:pr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grpSp>
      <p:grpSp>
        <p:nvGrpSpPr>
          <p:cNvPr id="37" name="Group 36"/>
          <p:cNvGrpSpPr/>
          <p:nvPr/>
        </p:nvGrpSpPr>
        <p:grpSpPr>
          <a:xfrm>
            <a:off x="523724" y="3124200"/>
            <a:ext cx="1788872" cy="3401199"/>
            <a:chOff x="371324" y="3152001"/>
            <a:chExt cx="1788872" cy="3401199"/>
          </a:xfrm>
        </p:grpSpPr>
        <p:pic>
          <p:nvPicPr>
            <p:cNvPr id="32" name="Picture 3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221" y="3209925"/>
              <a:ext cx="1704975" cy="3171825"/>
            </a:xfrm>
            <a:prstGeom prst="rect">
              <a:avLst/>
            </a:prstGeom>
          </p:spPr>
        </p:pic>
        <p:sp>
          <p:nvSpPr>
            <p:cNvPr id="33" name="Rectangle 32"/>
            <p:cNvSpPr/>
            <p:nvPr/>
          </p:nvSpPr>
          <p:spPr bwMode="auto">
            <a:xfrm>
              <a:off x="371324" y="3152001"/>
              <a:ext cx="987771" cy="276999"/>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GB" sz="1200" b="1" dirty="0">
                  <a:latin typeface="Arial" panose="020B0604020202020204" pitchFamily="34" charset="0"/>
                  <a:cs typeface="Arial" panose="020B0604020202020204" pitchFamily="34" charset="0"/>
                </a:rPr>
                <a:t>Farm Node</a:t>
              </a:r>
              <a:endParaRPr kumimoji="1" lang="en-GB" sz="12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34" name="Straight Arrow Connector 33"/>
            <p:cNvCxnSpPr/>
            <p:nvPr/>
          </p:nvCxnSpPr>
          <p:spPr bwMode="auto">
            <a:xfrm>
              <a:off x="1307707" y="6248400"/>
              <a:ext cx="0" cy="304800"/>
            </a:xfrm>
            <a:prstGeom prst="straightConnector1">
              <a:avLst/>
            </a:prstGeom>
            <a:noFill/>
            <a:ln w="19050" cap="flat" cmpd="sng" algn="ctr">
              <a:solidFill>
                <a:schemeClr val="tx1"/>
              </a:solidFill>
              <a:prstDash val="solid"/>
              <a:round/>
              <a:headEnd type="none" w="med" len="med"/>
              <a:tailEnd type="triangle"/>
            </a:ln>
            <a:effectLst/>
          </p:spPr>
        </p:cxnSp>
        <p:sp>
          <p:nvSpPr>
            <p:cNvPr id="35" name="Rectangle 34"/>
            <p:cNvSpPr/>
            <p:nvPr/>
          </p:nvSpPr>
          <p:spPr bwMode="auto">
            <a:xfrm>
              <a:off x="455221" y="3209925"/>
              <a:ext cx="1704975" cy="3171825"/>
            </a:xfrm>
            <a:prstGeom prst="rect">
              <a:avLst/>
            </a:pr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grpSp>
      <p:sp>
        <p:nvSpPr>
          <p:cNvPr id="2" name="Title 1"/>
          <p:cNvSpPr>
            <a:spLocks noGrp="1"/>
          </p:cNvSpPr>
          <p:nvPr>
            <p:ph type="title"/>
          </p:nvPr>
        </p:nvSpPr>
        <p:spPr/>
        <p:txBody>
          <a:bodyPr/>
          <a:lstStyle/>
          <a:p>
            <a:r>
              <a:rPr lang="en-GB" dirty="0"/>
              <a:t>HLT Farm Usage Evolution</a:t>
            </a:r>
          </a:p>
        </p:txBody>
      </p:sp>
      <p:sp>
        <p:nvSpPr>
          <p:cNvPr id="3" name="Content Placeholder 2"/>
          <p:cNvSpPr>
            <a:spLocks noGrp="1"/>
          </p:cNvSpPr>
          <p:nvPr>
            <p:ph idx="1"/>
          </p:nvPr>
        </p:nvSpPr>
        <p:spPr/>
        <p:txBody>
          <a:bodyPr/>
          <a:lstStyle/>
          <a:p>
            <a:r>
              <a:rPr lang="en-GB" sz="2400" dirty="0"/>
              <a:t>Resource Optimization in 2012 -&gt; Deferred HLT</a:t>
            </a:r>
          </a:p>
          <a:p>
            <a:pPr lvl="1"/>
            <a:r>
              <a:rPr lang="en-GB" sz="2000" dirty="0"/>
              <a:t>Idea: Buffer data to disk when HLT busy / Process in inter-fill gap</a:t>
            </a:r>
          </a:p>
          <a:p>
            <a:pPr lvl="1">
              <a:buFont typeface="Arial Unicode MS" panose="020B0604020202020204" pitchFamily="34" charset="-128"/>
              <a:buChar char="➨"/>
            </a:pPr>
            <a:r>
              <a:rPr lang="en-US" sz="2000" dirty="0"/>
              <a:t>More time for more complex algorithms</a:t>
            </a:r>
            <a:endParaRPr lang="en-GB" sz="2000" dirty="0"/>
          </a:p>
        </p:txBody>
      </p:sp>
      <p:sp>
        <p:nvSpPr>
          <p:cNvPr id="4" name="Slide Number Placeholder 3"/>
          <p:cNvSpPr>
            <a:spLocks noGrp="1"/>
          </p:cNvSpPr>
          <p:nvPr>
            <p:ph type="sldNum" sz="quarter" idx="10"/>
          </p:nvPr>
        </p:nvSpPr>
        <p:spPr/>
        <p:txBody>
          <a:bodyPr/>
          <a:lstStyle/>
          <a:p>
            <a:pPr>
              <a:defRPr/>
            </a:pPr>
            <a:fld id="{873E23BB-1CA6-49B2-BE3C-96FEA4166F8F}" type="slidenum">
              <a:rPr lang="en-US" smtClean="0"/>
              <a:pPr>
                <a:defRPr/>
              </a:pPr>
              <a:t>53</a:t>
            </a:fld>
            <a:endParaRPr lang="en-US" sz="2400"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221" y="3057525"/>
            <a:ext cx="1704975" cy="3171825"/>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7575" y="3048000"/>
            <a:ext cx="2962275" cy="318135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5175" y="3048000"/>
            <a:ext cx="1724025" cy="3200400"/>
          </a:xfrm>
          <a:prstGeom prst="rect">
            <a:avLst/>
          </a:prstGeom>
        </p:spPr>
      </p:pic>
      <p:sp>
        <p:nvSpPr>
          <p:cNvPr id="8" name="Rectangle 7"/>
          <p:cNvSpPr/>
          <p:nvPr/>
        </p:nvSpPr>
        <p:spPr bwMode="auto">
          <a:xfrm>
            <a:off x="426601" y="2491220"/>
            <a:ext cx="1762213" cy="400110"/>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GB" sz="2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Standard HLT</a:t>
            </a:r>
          </a:p>
        </p:txBody>
      </p:sp>
      <p:sp>
        <p:nvSpPr>
          <p:cNvPr id="9" name="Rectangle 8"/>
          <p:cNvSpPr/>
          <p:nvPr/>
        </p:nvSpPr>
        <p:spPr bwMode="auto">
          <a:xfrm>
            <a:off x="5150809" y="2486755"/>
            <a:ext cx="1718932" cy="400110"/>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GB" sz="2000" dirty="0">
                <a:latin typeface="Arial" panose="020B0604020202020204" pitchFamily="34" charset="0"/>
                <a:cs typeface="Arial" panose="020B0604020202020204" pitchFamily="34" charset="0"/>
              </a:rPr>
              <a:t>Deferred</a:t>
            </a:r>
            <a:r>
              <a:rPr kumimoji="1" lang="en-GB" sz="2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HLT</a:t>
            </a:r>
          </a:p>
        </p:txBody>
      </p:sp>
      <p:sp>
        <p:nvSpPr>
          <p:cNvPr id="10" name="Rectangle 9"/>
          <p:cNvSpPr/>
          <p:nvPr/>
        </p:nvSpPr>
        <p:spPr bwMode="auto">
          <a:xfrm>
            <a:off x="371324" y="2999601"/>
            <a:ext cx="987771" cy="276999"/>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GB" sz="1200" b="1" dirty="0">
                <a:latin typeface="Arial" panose="020B0604020202020204" pitchFamily="34" charset="0"/>
                <a:cs typeface="Arial" panose="020B0604020202020204" pitchFamily="34" charset="0"/>
              </a:rPr>
              <a:t>Farm Node</a:t>
            </a:r>
            <a:endParaRPr kumimoji="1" lang="en-GB" sz="12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12" name="Straight Arrow Connector 11"/>
          <p:cNvCxnSpPr/>
          <p:nvPr/>
        </p:nvCxnSpPr>
        <p:spPr bwMode="auto">
          <a:xfrm>
            <a:off x="1307707" y="6096000"/>
            <a:ext cx="0" cy="304800"/>
          </a:xfrm>
          <a:prstGeom prst="straightConnector1">
            <a:avLst/>
          </a:prstGeom>
          <a:noFill/>
          <a:ln w="19050" cap="flat" cmpd="sng" algn="ctr">
            <a:solidFill>
              <a:schemeClr val="tx1"/>
            </a:solidFill>
            <a:prstDash val="solid"/>
            <a:round/>
            <a:headEnd type="none" w="med" len="med"/>
            <a:tailEnd type="triangle"/>
          </a:ln>
          <a:effectLst/>
        </p:spPr>
      </p:cxnSp>
      <p:sp>
        <p:nvSpPr>
          <p:cNvPr id="13" name="Rectangle 12"/>
          <p:cNvSpPr/>
          <p:nvPr/>
        </p:nvSpPr>
        <p:spPr bwMode="auto">
          <a:xfrm>
            <a:off x="3381375" y="2999601"/>
            <a:ext cx="2135521" cy="276999"/>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GB" sz="1200" b="1" dirty="0">
                <a:latin typeface="Arial" panose="020B0604020202020204" pitchFamily="34" charset="0"/>
                <a:cs typeface="Arial" panose="020B0604020202020204" pitchFamily="34" charset="0"/>
              </a:rPr>
              <a:t>Farm Node during Physics</a:t>
            </a:r>
            <a:endParaRPr kumimoji="1" lang="en-GB" sz="12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4" name="Rectangle 13"/>
          <p:cNvSpPr/>
          <p:nvPr/>
        </p:nvSpPr>
        <p:spPr bwMode="auto">
          <a:xfrm>
            <a:off x="7038975" y="2971800"/>
            <a:ext cx="1588898" cy="276999"/>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GB" sz="1200" b="1" dirty="0">
                <a:latin typeface="Arial" panose="020B0604020202020204" pitchFamily="34" charset="0"/>
                <a:cs typeface="Arial" panose="020B0604020202020204" pitchFamily="34" charset="0"/>
              </a:rPr>
              <a:t>Farm Node Inter-fill</a:t>
            </a:r>
            <a:endParaRPr kumimoji="1" lang="en-GB" sz="12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15" name="Straight Arrow Connector 14"/>
          <p:cNvCxnSpPr/>
          <p:nvPr/>
        </p:nvCxnSpPr>
        <p:spPr bwMode="auto">
          <a:xfrm>
            <a:off x="4295775" y="6096000"/>
            <a:ext cx="0" cy="304800"/>
          </a:xfrm>
          <a:prstGeom prst="straightConnector1">
            <a:avLst/>
          </a:prstGeom>
          <a:noFill/>
          <a:ln w="19050" cap="flat" cmpd="sng" algn="ctr">
            <a:solidFill>
              <a:schemeClr val="tx1"/>
            </a:solidFill>
            <a:prstDash val="solid"/>
            <a:round/>
            <a:headEnd type="none" w="med" len="med"/>
            <a:tailEnd type="triangle"/>
          </a:ln>
          <a:effectLst/>
        </p:spPr>
      </p:cxnSp>
      <p:cxnSp>
        <p:nvCxnSpPr>
          <p:cNvPr id="16" name="Straight Arrow Connector 15"/>
          <p:cNvCxnSpPr/>
          <p:nvPr/>
        </p:nvCxnSpPr>
        <p:spPr bwMode="auto">
          <a:xfrm>
            <a:off x="8029575" y="6096000"/>
            <a:ext cx="0" cy="304800"/>
          </a:xfrm>
          <a:prstGeom prst="straightConnector1">
            <a:avLst/>
          </a:prstGeom>
          <a:noFill/>
          <a:ln w="19050" cap="flat" cmpd="sng" algn="ctr">
            <a:solidFill>
              <a:schemeClr val="tx1"/>
            </a:solidFill>
            <a:prstDash val="solid"/>
            <a:round/>
            <a:headEnd type="none" w="med" len="med"/>
            <a:tailEnd type="triangle"/>
          </a:ln>
          <a:effectLst/>
        </p:spPr>
      </p:cxnSp>
      <p:sp>
        <p:nvSpPr>
          <p:cNvPr id="17" name="Can 16"/>
          <p:cNvSpPr/>
          <p:nvPr/>
        </p:nvSpPr>
        <p:spPr bwMode="auto">
          <a:xfrm>
            <a:off x="5591175" y="5181600"/>
            <a:ext cx="457200" cy="304800"/>
          </a:xfrm>
          <a:prstGeom prst="can">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cxnSp>
        <p:nvCxnSpPr>
          <p:cNvPr id="18" name="Straight Arrow Connector 17"/>
          <p:cNvCxnSpPr/>
          <p:nvPr/>
        </p:nvCxnSpPr>
        <p:spPr bwMode="auto">
          <a:xfrm>
            <a:off x="5819775" y="4953000"/>
            <a:ext cx="0" cy="304800"/>
          </a:xfrm>
          <a:prstGeom prst="straightConnector1">
            <a:avLst/>
          </a:prstGeom>
          <a:noFill/>
          <a:ln w="19050" cap="flat" cmpd="sng" algn="ctr">
            <a:solidFill>
              <a:schemeClr val="tx1"/>
            </a:solidFill>
            <a:prstDash val="solid"/>
            <a:round/>
            <a:headEnd type="none" w="med" len="med"/>
            <a:tailEnd type="triangle"/>
          </a:ln>
          <a:effectLst/>
        </p:spPr>
      </p:cxnSp>
      <p:cxnSp>
        <p:nvCxnSpPr>
          <p:cNvPr id="20" name="Straight Connector 19"/>
          <p:cNvCxnSpPr>
            <a:stCxn id="17" idx="4"/>
          </p:cNvCxnSpPr>
          <p:nvPr/>
        </p:nvCxnSpPr>
        <p:spPr bwMode="auto">
          <a:xfrm>
            <a:off x="6048375" y="5334000"/>
            <a:ext cx="762000" cy="0"/>
          </a:xfrm>
          <a:prstGeom prst="line">
            <a:avLst/>
          </a:prstGeom>
          <a:noFill/>
          <a:ln w="19050" cap="flat" cmpd="sng" algn="ctr">
            <a:solidFill>
              <a:schemeClr val="tx1"/>
            </a:solidFill>
            <a:prstDash val="solid"/>
            <a:round/>
            <a:headEnd type="none" w="med" len="med"/>
            <a:tailEnd type="none" w="med" len="med"/>
          </a:ln>
          <a:effectLst/>
        </p:spPr>
      </p:cxnSp>
      <p:cxnSp>
        <p:nvCxnSpPr>
          <p:cNvPr id="21" name="Straight Connector 20"/>
          <p:cNvCxnSpPr/>
          <p:nvPr/>
        </p:nvCxnSpPr>
        <p:spPr bwMode="auto">
          <a:xfrm flipV="1">
            <a:off x="6810375" y="3200400"/>
            <a:ext cx="0" cy="2133600"/>
          </a:xfrm>
          <a:prstGeom prst="line">
            <a:avLst/>
          </a:prstGeom>
          <a:noFill/>
          <a:ln w="19050"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a:off x="6810375" y="3200400"/>
            <a:ext cx="1166812" cy="0"/>
          </a:xfrm>
          <a:prstGeom prst="line">
            <a:avLst/>
          </a:prstGeom>
          <a:noFill/>
          <a:ln w="19050" cap="flat" cmpd="sng" algn="ctr">
            <a:solidFill>
              <a:schemeClr val="tx1"/>
            </a:solidFill>
            <a:prstDash val="solid"/>
            <a:round/>
            <a:headEnd type="none" w="med" len="med"/>
            <a:tailEnd type="none" w="med" len="med"/>
          </a:ln>
          <a:effectLst/>
        </p:spPr>
      </p:cxnSp>
      <p:sp>
        <p:nvSpPr>
          <p:cNvPr id="19" name="Rectangle 18"/>
          <p:cNvSpPr/>
          <p:nvPr/>
        </p:nvSpPr>
        <p:spPr bwMode="auto">
          <a:xfrm>
            <a:off x="455221" y="3057525"/>
            <a:ext cx="1704975" cy="3171825"/>
          </a:xfrm>
          <a:prstGeom prst="rect">
            <a:avLst/>
          </a:pr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48" name="Rectangle 47"/>
          <p:cNvSpPr/>
          <p:nvPr/>
        </p:nvSpPr>
        <p:spPr bwMode="auto">
          <a:xfrm>
            <a:off x="1077145" y="2844761"/>
            <a:ext cx="628698" cy="276999"/>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GB" sz="1200" b="1" dirty="0">
                <a:latin typeface="Arial" panose="020B0604020202020204" pitchFamily="34" charset="0"/>
                <a:cs typeface="Arial" panose="020B0604020202020204" pitchFamily="34" charset="0"/>
              </a:rPr>
              <a:t>1 MHz</a:t>
            </a:r>
            <a:endParaRPr kumimoji="1" lang="en-GB" sz="12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49" name="Rectangle 48"/>
          <p:cNvSpPr/>
          <p:nvPr/>
        </p:nvSpPr>
        <p:spPr bwMode="auto">
          <a:xfrm>
            <a:off x="1065334" y="6457950"/>
            <a:ext cx="611066" cy="276999"/>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GB" sz="1200" b="1" dirty="0">
                <a:latin typeface="Arial" panose="020B0604020202020204" pitchFamily="34" charset="0"/>
                <a:cs typeface="Arial" panose="020B0604020202020204" pitchFamily="34" charset="0"/>
              </a:rPr>
              <a:t>5 KHz</a:t>
            </a:r>
            <a:endParaRPr kumimoji="1" lang="en-GB" sz="12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51" name="Straight Connector 50"/>
          <p:cNvCxnSpPr/>
          <p:nvPr/>
        </p:nvCxnSpPr>
        <p:spPr bwMode="auto">
          <a:xfrm>
            <a:off x="304800" y="4724400"/>
            <a:ext cx="2703608" cy="0"/>
          </a:xfrm>
          <a:prstGeom prst="line">
            <a:avLst/>
          </a:prstGeom>
          <a:noFill/>
          <a:ln w="12700" cap="flat" cmpd="sng" algn="ctr">
            <a:solidFill>
              <a:schemeClr val="tx1"/>
            </a:solidFill>
            <a:prstDash val="dash"/>
            <a:round/>
            <a:headEnd type="none" w="med" len="med"/>
            <a:tailEnd type="none" w="med" len="med"/>
          </a:ln>
          <a:effectLst/>
        </p:spPr>
      </p:cxnSp>
      <p:sp>
        <p:nvSpPr>
          <p:cNvPr id="53" name="Rectangle 52"/>
          <p:cNvSpPr/>
          <p:nvPr/>
        </p:nvSpPr>
        <p:spPr bwMode="auto">
          <a:xfrm>
            <a:off x="2428176" y="4676001"/>
            <a:ext cx="696024" cy="276999"/>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GB" sz="1200" b="1" dirty="0">
                <a:latin typeface="Arial" panose="020B0604020202020204" pitchFamily="34" charset="0"/>
                <a:cs typeface="Arial" panose="020B0604020202020204" pitchFamily="34" charset="0"/>
              </a:rPr>
              <a:t>70 KHz</a:t>
            </a:r>
            <a:endParaRPr kumimoji="1" lang="en-GB" sz="12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56" name="Rectangle 55"/>
          <p:cNvSpPr/>
          <p:nvPr/>
        </p:nvSpPr>
        <p:spPr bwMode="auto">
          <a:xfrm>
            <a:off x="3457575" y="3048000"/>
            <a:ext cx="2962275" cy="3171825"/>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57" name="Rectangle 56"/>
          <p:cNvSpPr/>
          <p:nvPr/>
        </p:nvSpPr>
        <p:spPr bwMode="auto">
          <a:xfrm>
            <a:off x="7115175" y="3048000"/>
            <a:ext cx="1724025" cy="3171825"/>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58" name="TextBox 57"/>
          <p:cNvSpPr txBox="1"/>
          <p:nvPr/>
        </p:nvSpPr>
        <p:spPr>
          <a:xfrm>
            <a:off x="3962400" y="4676400"/>
            <a:ext cx="838200" cy="130805"/>
          </a:xfrm>
          <a:prstGeom prst="rect">
            <a:avLst/>
          </a:prstGeom>
          <a:solidFill>
            <a:srgbClr val="0099FF"/>
          </a:solidFill>
        </p:spPr>
        <p:txBody>
          <a:bodyPr wrap="none" lIns="0" tIns="0" rIns="0" bIns="0" rtlCol="0">
            <a:noAutofit/>
          </a:bodyPr>
          <a:lstStyle/>
          <a:p>
            <a:r>
              <a:rPr lang="en-GB" sz="1000" dirty="0">
                <a:latin typeface="Arial" panose="020B0604020202020204" pitchFamily="34" charset="0"/>
                <a:cs typeface="Arial" panose="020B0604020202020204" pitchFamily="34" charset="0"/>
              </a:rPr>
              <a:t>HLT</a:t>
            </a:r>
            <a:endParaRPr lang="en-GB" sz="1100" dirty="0">
              <a:latin typeface="Arial" panose="020B0604020202020204" pitchFamily="34" charset="0"/>
              <a:cs typeface="Arial" panose="020B0604020202020204" pitchFamily="34" charset="0"/>
            </a:endParaRPr>
          </a:p>
        </p:txBody>
      </p:sp>
      <p:sp>
        <p:nvSpPr>
          <p:cNvPr id="59" name="TextBox 58"/>
          <p:cNvSpPr txBox="1"/>
          <p:nvPr/>
        </p:nvSpPr>
        <p:spPr>
          <a:xfrm>
            <a:off x="990600" y="4669795"/>
            <a:ext cx="838200" cy="130805"/>
          </a:xfrm>
          <a:prstGeom prst="rect">
            <a:avLst/>
          </a:prstGeom>
          <a:solidFill>
            <a:srgbClr val="0099FF"/>
          </a:solidFill>
        </p:spPr>
        <p:txBody>
          <a:bodyPr wrap="none" lIns="0" tIns="0" rIns="0" bIns="0" rtlCol="0">
            <a:noAutofit/>
          </a:bodyPr>
          <a:lstStyle/>
          <a:p>
            <a:r>
              <a:rPr lang="en-GB" sz="1000" dirty="0">
                <a:latin typeface="Arial" panose="020B0604020202020204" pitchFamily="34" charset="0"/>
                <a:cs typeface="Arial" panose="020B0604020202020204" pitchFamily="34" charset="0"/>
              </a:rPr>
              <a:t>HLT</a:t>
            </a:r>
            <a:endParaRPr lang="en-GB" sz="1100" dirty="0">
              <a:latin typeface="Arial" panose="020B0604020202020204" pitchFamily="34" charset="0"/>
              <a:cs typeface="Arial" panose="020B0604020202020204" pitchFamily="34" charset="0"/>
            </a:endParaRPr>
          </a:p>
        </p:txBody>
      </p:sp>
      <p:sp>
        <p:nvSpPr>
          <p:cNvPr id="60" name="TextBox 59"/>
          <p:cNvSpPr txBox="1"/>
          <p:nvPr/>
        </p:nvSpPr>
        <p:spPr>
          <a:xfrm>
            <a:off x="7620000" y="4698000"/>
            <a:ext cx="838200" cy="130805"/>
          </a:xfrm>
          <a:prstGeom prst="rect">
            <a:avLst/>
          </a:prstGeom>
          <a:solidFill>
            <a:srgbClr val="0099FF"/>
          </a:solidFill>
        </p:spPr>
        <p:txBody>
          <a:bodyPr wrap="none" lIns="0" tIns="0" rIns="0" bIns="0" rtlCol="0">
            <a:noAutofit/>
          </a:bodyPr>
          <a:lstStyle/>
          <a:p>
            <a:r>
              <a:rPr lang="en-GB" sz="1000" dirty="0">
                <a:latin typeface="Arial" panose="020B0604020202020204" pitchFamily="34" charset="0"/>
                <a:cs typeface="Arial" panose="020B0604020202020204" pitchFamily="34" charset="0"/>
              </a:rPr>
              <a:t>HLT</a:t>
            </a:r>
            <a:endParaRPr lang="en-GB" sz="1100" dirty="0">
              <a:latin typeface="Arial" panose="020B0604020202020204" pitchFamily="34" charset="0"/>
              <a:cs typeface="Arial" panose="020B0604020202020204" pitchFamily="34" charset="0"/>
            </a:endParaRPr>
          </a:p>
        </p:txBody>
      </p:sp>
      <p:sp>
        <p:nvSpPr>
          <p:cNvPr id="61" name="TextBox 60"/>
          <p:cNvSpPr txBox="1"/>
          <p:nvPr/>
        </p:nvSpPr>
        <p:spPr>
          <a:xfrm>
            <a:off x="914400" y="3526795"/>
            <a:ext cx="838200" cy="130805"/>
          </a:xfrm>
          <a:prstGeom prst="rect">
            <a:avLst/>
          </a:prstGeom>
          <a:solidFill>
            <a:srgbClr val="0099FF"/>
          </a:solidFill>
        </p:spPr>
        <p:txBody>
          <a:bodyPr wrap="none" lIns="0" tIns="0" rIns="0" bIns="0" rtlCol="0">
            <a:noAutofit/>
          </a:bodyPr>
          <a:lstStyle/>
          <a:p>
            <a:r>
              <a:rPr lang="en-GB" sz="1000" dirty="0" err="1">
                <a:latin typeface="Arial" panose="020B0604020202020204" pitchFamily="34" charset="0"/>
                <a:cs typeface="Arial" panose="020B0604020202020204" pitchFamily="34" charset="0"/>
              </a:rPr>
              <a:t>EvtBuilder</a:t>
            </a:r>
            <a:endParaRPr lang="en-GB" sz="1100" dirty="0">
              <a:latin typeface="Arial" panose="020B0604020202020204" pitchFamily="34" charset="0"/>
              <a:cs typeface="Arial" panose="020B0604020202020204" pitchFamily="34" charset="0"/>
            </a:endParaRPr>
          </a:p>
        </p:txBody>
      </p:sp>
      <p:sp>
        <p:nvSpPr>
          <p:cNvPr id="62" name="TextBox 61"/>
          <p:cNvSpPr txBox="1"/>
          <p:nvPr/>
        </p:nvSpPr>
        <p:spPr>
          <a:xfrm>
            <a:off x="3886200" y="3526795"/>
            <a:ext cx="838200" cy="130805"/>
          </a:xfrm>
          <a:prstGeom prst="rect">
            <a:avLst/>
          </a:prstGeom>
          <a:solidFill>
            <a:srgbClr val="0099FF"/>
          </a:solidFill>
        </p:spPr>
        <p:txBody>
          <a:bodyPr wrap="none" lIns="0" tIns="0" rIns="0" bIns="0" rtlCol="0">
            <a:noAutofit/>
          </a:bodyPr>
          <a:lstStyle/>
          <a:p>
            <a:r>
              <a:rPr lang="en-GB" sz="1000" dirty="0" err="1">
                <a:latin typeface="Arial" panose="020B0604020202020204" pitchFamily="34" charset="0"/>
                <a:cs typeface="Arial" panose="020B0604020202020204" pitchFamily="34" charset="0"/>
              </a:rPr>
              <a:t>EvtBuilder</a:t>
            </a:r>
            <a:endParaRPr lang="en-GB" sz="1100" dirty="0">
              <a:latin typeface="Arial" panose="020B0604020202020204" pitchFamily="34" charset="0"/>
              <a:cs typeface="Arial" panose="020B0604020202020204" pitchFamily="34" charset="0"/>
            </a:endParaRPr>
          </a:p>
        </p:txBody>
      </p:sp>
      <p:sp>
        <p:nvSpPr>
          <p:cNvPr id="45" name="Rectangle 44"/>
          <p:cNvSpPr/>
          <p:nvPr/>
        </p:nvSpPr>
        <p:spPr bwMode="auto">
          <a:xfrm>
            <a:off x="4936288" y="3695700"/>
            <a:ext cx="580608" cy="276999"/>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US" sz="1200" b="1" dirty="0">
                <a:latin typeface="Arial" panose="020B0604020202020204" pitchFamily="34" charset="0"/>
                <a:cs typeface="Arial" panose="020B0604020202020204" pitchFamily="34" charset="0"/>
              </a:rPr>
              <a:t>~20%</a:t>
            </a:r>
            <a:endParaRPr kumimoji="1" lang="en-GB" sz="12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44" name="Rectangle 43"/>
          <p:cNvSpPr/>
          <p:nvPr/>
        </p:nvSpPr>
        <p:spPr bwMode="auto">
          <a:xfrm>
            <a:off x="4020112" y="2852925"/>
            <a:ext cx="628698" cy="276999"/>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GB" sz="1200" b="1" dirty="0">
                <a:latin typeface="Arial" panose="020B0604020202020204" pitchFamily="34" charset="0"/>
                <a:cs typeface="Arial" panose="020B0604020202020204" pitchFamily="34" charset="0"/>
              </a:rPr>
              <a:t>1 MHz</a:t>
            </a:r>
            <a:endParaRPr kumimoji="1" lang="en-GB" sz="12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1334650"/>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LHCb Dataflow Evolution</a:t>
            </a:r>
          </a:p>
        </p:txBody>
      </p:sp>
      <p:sp>
        <p:nvSpPr>
          <p:cNvPr id="3" name="Content Placeholder 2"/>
          <p:cNvSpPr>
            <a:spLocks noGrp="1"/>
          </p:cNvSpPr>
          <p:nvPr>
            <p:ph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54</a:t>
            </a:fld>
            <a:endParaRPr lang="en-US" sz="2000" b="1"/>
          </a:p>
        </p:txBody>
      </p:sp>
      <p:pic>
        <p:nvPicPr>
          <p:cNvPr id="9220" name="Picture 4" descr="LHCb_2012_Deferred_Trigger_Plot_NewColourScheme.pd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682" y="1163105"/>
            <a:ext cx="2826202" cy="4300538"/>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LHCb_Split_Trigger_Plot_2015_NewColourScheme.pd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0100" y="1264547"/>
            <a:ext cx="2826203" cy="4300539"/>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p:cNvSpPr txBox="1">
            <a:spLocks/>
          </p:cNvSpPr>
          <p:nvPr/>
        </p:nvSpPr>
        <p:spPr bwMode="auto">
          <a:xfrm>
            <a:off x="381000" y="5490225"/>
            <a:ext cx="8534400" cy="897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Font typeface="Arial Unicode MS" pitchFamily="34" charset="-128"/>
              <a:buChar char="❚"/>
              <a:defRPr kumimoji="1" sz="3200" b="1">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0000FF"/>
              </a:buClr>
              <a:buFont typeface="Arial Unicode MS" pitchFamily="34" charset="-128"/>
              <a:buChar char="❙"/>
              <a:defRPr kumimoji="1" sz="2800">
                <a:solidFill>
                  <a:schemeClr val="tx1"/>
                </a:solidFill>
                <a:latin typeface="Arial" panose="020B0604020202020204" pitchFamily="34" charset="0"/>
                <a:cs typeface="Arial" panose="020B0604020202020204" pitchFamily="34" charset="0"/>
              </a:defRPr>
            </a:lvl2pPr>
            <a:lvl3pPr marL="1143000" indent="-228600" algn="l" rtl="0" eaLnBrk="0" fontAlgn="base" hangingPunct="0">
              <a:spcBef>
                <a:spcPct val="20000"/>
              </a:spcBef>
              <a:spcAft>
                <a:spcPct val="0"/>
              </a:spcAft>
              <a:buClr>
                <a:srgbClr val="0000FF"/>
              </a:buClr>
              <a:buFont typeface="Arial Unicode MS" pitchFamily="34" charset="-128"/>
              <a:buChar char="❘"/>
              <a:defRPr kumimoji="1" sz="2400">
                <a:solidFill>
                  <a:schemeClr val="tx1"/>
                </a:solidFill>
                <a:latin typeface="Arial" panose="020B0604020202020204" pitchFamily="34" charset="0"/>
                <a:cs typeface="Arial" panose="020B0604020202020204" pitchFamily="34" charset="0"/>
              </a:defRPr>
            </a:lvl3pPr>
            <a:lvl4pPr marL="1600200" indent="-228600" algn="l" rtl="0" eaLnBrk="0" fontAlgn="base" hangingPunct="0">
              <a:spcBef>
                <a:spcPct val="20000"/>
              </a:spcBef>
              <a:spcAft>
                <a:spcPct val="0"/>
              </a:spcAft>
              <a:buClr>
                <a:srgbClr val="0000FF"/>
              </a:buClr>
              <a:buFont typeface="Arial Unicode MS" pitchFamily="34" charset="-128"/>
              <a:buChar char="〡"/>
              <a:defRPr kumimoji="1" sz="2000">
                <a:solidFill>
                  <a:schemeClr val="tx1"/>
                </a:solidFill>
                <a:latin typeface="Arial" panose="020B0604020202020204" pitchFamily="34" charset="0"/>
                <a:cs typeface="Arial" panose="020B0604020202020204" pitchFamily="34" charset="0"/>
              </a:defRPr>
            </a:lvl4pPr>
            <a:lvl5pPr marL="20574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6pPr>
            <a:lvl7pPr marL="29718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7pPr>
            <a:lvl8pPr marL="34290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8pPr>
            <a:lvl9pPr marL="38862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9pPr>
          </a:lstStyle>
          <a:p>
            <a:r>
              <a:rPr lang="en-GB" sz="2400" kern="0" dirty="0"/>
              <a:t>In 2015: Better Trigger and Trigger output data</a:t>
            </a:r>
          </a:p>
          <a:p>
            <a:pPr lvl="1"/>
            <a:r>
              <a:rPr lang="en-GB" sz="2000" kern="0" dirty="0"/>
              <a:t>Since: HLT anyway composed of two steps</a:t>
            </a:r>
          </a:p>
        </p:txBody>
      </p:sp>
      <p:sp>
        <p:nvSpPr>
          <p:cNvPr id="9" name="Right Arrow 8"/>
          <p:cNvSpPr/>
          <p:nvPr/>
        </p:nvSpPr>
        <p:spPr bwMode="auto">
          <a:xfrm>
            <a:off x="3880710" y="3429000"/>
            <a:ext cx="691290" cy="268835"/>
          </a:xfrm>
          <a:prstGeom prst="rightArrow">
            <a:avLst/>
          </a:prstGeom>
          <a:solidFill>
            <a:srgbClr val="0066FF"/>
          </a:solidFill>
          <a:ln w="12700" cap="flat" cmpd="sng" algn="ctr">
            <a:solidFill>
              <a:srgbClr val="0066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Tree>
    <p:extLst>
      <p:ext uri="{BB962C8B-B14F-4D97-AF65-F5344CB8AC3E}">
        <p14:creationId xmlns:p14="http://schemas.microsoft.com/office/powerpoint/2010/main" val="911825296"/>
      </p:ext>
    </p:extLst>
  </p:cSld>
  <p:clrMapOvr>
    <a:masterClrMapping/>
  </p:clrMapOvr>
  <p:transition xmlns:p14="http://schemas.microsoft.com/office/powerpoint/2010/main">
    <p:strips dir="rd"/>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bwMode="auto">
          <a:xfrm>
            <a:off x="1453846" y="2715399"/>
            <a:ext cx="6337537" cy="3276600"/>
          </a:xfrm>
          <a:prstGeom prst="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39" name="Rectangle 38"/>
          <p:cNvSpPr/>
          <p:nvPr/>
        </p:nvSpPr>
        <p:spPr bwMode="auto">
          <a:xfrm>
            <a:off x="1301446" y="2823865"/>
            <a:ext cx="6337537" cy="3276600"/>
          </a:xfrm>
          <a:prstGeom prst="rect">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2" name="Title 1"/>
          <p:cNvSpPr>
            <a:spLocks noGrp="1"/>
          </p:cNvSpPr>
          <p:nvPr>
            <p:ph type="title"/>
          </p:nvPr>
        </p:nvSpPr>
        <p:spPr/>
        <p:txBody>
          <a:bodyPr/>
          <a:lstStyle/>
          <a:p>
            <a:r>
              <a:rPr lang="en-GB" dirty="0"/>
              <a:t>HLT Farm Usage Evolution</a:t>
            </a:r>
          </a:p>
        </p:txBody>
      </p:sp>
      <p:sp>
        <p:nvSpPr>
          <p:cNvPr id="3" name="Content Placeholder 2"/>
          <p:cNvSpPr>
            <a:spLocks noGrp="1"/>
          </p:cNvSpPr>
          <p:nvPr>
            <p:ph idx="1"/>
          </p:nvPr>
        </p:nvSpPr>
        <p:spPr/>
        <p:txBody>
          <a:bodyPr/>
          <a:lstStyle/>
          <a:p>
            <a:r>
              <a:rPr lang="en-GB" sz="2000" dirty="0"/>
              <a:t>Even better Resource Optimization in 2015 -&gt; Split HLT</a:t>
            </a:r>
          </a:p>
          <a:p>
            <a:pPr lvl="1"/>
            <a:r>
              <a:rPr lang="en-GB" sz="1800" dirty="0"/>
              <a:t>Idea: Buffer ALL data to disk after HLT1 / Perform Calibration &amp; Alignment / Run HLT2 permanently in background</a:t>
            </a:r>
          </a:p>
          <a:p>
            <a:pPr lvl="1">
              <a:buFont typeface="Arial Unicode MS" panose="020B0604020202020204" pitchFamily="34" charset="-128"/>
              <a:buChar char="➨"/>
            </a:pPr>
            <a:r>
              <a:rPr lang="en-GB" sz="1800" dirty="0"/>
              <a:t>Calibration and Alignment previously done </a:t>
            </a:r>
            <a:r>
              <a:rPr lang="en-GB" sz="1800" dirty="0" err="1"/>
              <a:t>Offine</a:t>
            </a:r>
            <a:r>
              <a:rPr lang="en-GB" sz="1800" dirty="0"/>
              <a:t> -&gt; Better data!</a:t>
            </a:r>
          </a:p>
          <a:p>
            <a:endParaRPr lang="en-GB" dirty="0"/>
          </a:p>
        </p:txBody>
      </p:sp>
      <p:sp>
        <p:nvSpPr>
          <p:cNvPr id="4" name="Slide Number Placeholder 3"/>
          <p:cNvSpPr>
            <a:spLocks noGrp="1"/>
          </p:cNvSpPr>
          <p:nvPr>
            <p:ph type="sldNum" sz="quarter" idx="10"/>
          </p:nvPr>
        </p:nvSpPr>
        <p:spPr>
          <a:xfrm>
            <a:off x="8077200" y="6477000"/>
            <a:ext cx="838200" cy="381000"/>
          </a:xfrm>
        </p:spPr>
        <p:txBody>
          <a:bodyPr/>
          <a:lstStyle/>
          <a:p>
            <a:pPr>
              <a:defRPr/>
            </a:pPr>
            <a:fld id="{873E23BB-1CA6-49B2-BE3C-96FEA4166F8F}" type="slidenum">
              <a:rPr lang="en-US" smtClean="0"/>
              <a:pPr>
                <a:defRPr/>
              </a:pPr>
              <a:t>55</a:t>
            </a:fld>
            <a:endParaRPr lang="en-US" sz="2400" b="1"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87261" t="10350" r="5035" b="5304"/>
          <a:stretch/>
        </p:blipFill>
        <p:spPr>
          <a:xfrm>
            <a:off x="4190933" y="2867799"/>
            <a:ext cx="1790700" cy="3204865"/>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4858" y="2872264"/>
            <a:ext cx="2962275" cy="3209925"/>
          </a:xfrm>
          <a:prstGeom prst="rect">
            <a:avLst/>
          </a:prstGeom>
        </p:spPr>
      </p:pic>
      <p:sp>
        <p:nvSpPr>
          <p:cNvPr id="8" name="Rectangle 7"/>
          <p:cNvSpPr/>
          <p:nvPr/>
        </p:nvSpPr>
        <p:spPr bwMode="auto">
          <a:xfrm>
            <a:off x="1241012" y="2791599"/>
            <a:ext cx="987771" cy="276999"/>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GB" sz="1200" b="1" dirty="0">
                <a:latin typeface="Arial" panose="020B0604020202020204" pitchFamily="34" charset="0"/>
                <a:cs typeface="Arial" panose="020B0604020202020204" pitchFamily="34" charset="0"/>
              </a:rPr>
              <a:t>Farm Node</a:t>
            </a:r>
            <a:endParaRPr kumimoji="1" lang="en-GB" sz="12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9" name="Straight Arrow Connector 8"/>
          <p:cNvCxnSpPr/>
          <p:nvPr/>
        </p:nvCxnSpPr>
        <p:spPr bwMode="auto">
          <a:xfrm>
            <a:off x="2145840" y="5920264"/>
            <a:ext cx="0" cy="304800"/>
          </a:xfrm>
          <a:prstGeom prst="straightConnector1">
            <a:avLst/>
          </a:prstGeom>
          <a:noFill/>
          <a:ln w="19050" cap="flat" cmpd="sng" algn="ctr">
            <a:solidFill>
              <a:schemeClr val="tx1"/>
            </a:solidFill>
            <a:prstDash val="solid"/>
            <a:round/>
            <a:headEnd type="none" w="med" len="med"/>
            <a:tailEnd type="triangle"/>
          </a:ln>
          <a:effectLst/>
        </p:spPr>
      </p:cxnSp>
      <p:sp>
        <p:nvSpPr>
          <p:cNvPr id="10" name="Rectangle 9"/>
          <p:cNvSpPr/>
          <p:nvPr/>
        </p:nvSpPr>
        <p:spPr bwMode="auto">
          <a:xfrm>
            <a:off x="2868225" y="5153799"/>
            <a:ext cx="545341" cy="261610"/>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GB" sz="11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100%</a:t>
            </a:r>
          </a:p>
        </p:txBody>
      </p:sp>
      <p:sp>
        <p:nvSpPr>
          <p:cNvPr id="11" name="Rectangle 10"/>
          <p:cNvSpPr/>
          <p:nvPr/>
        </p:nvSpPr>
        <p:spPr bwMode="auto">
          <a:xfrm>
            <a:off x="1611879" y="6172200"/>
            <a:ext cx="1067920" cy="276999"/>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GB" sz="1200" b="1" dirty="0">
                <a:latin typeface="Arial" panose="020B0604020202020204" pitchFamily="34" charset="0"/>
                <a:cs typeface="Arial" panose="020B0604020202020204" pitchFamily="34" charset="0"/>
              </a:rPr>
              <a:t>For DQ only</a:t>
            </a:r>
            <a:endParaRPr kumimoji="1" lang="en-GB" sz="12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cxnSp>
        <p:nvCxnSpPr>
          <p:cNvPr id="12" name="Straight Arrow Connector 11"/>
          <p:cNvCxnSpPr/>
          <p:nvPr/>
        </p:nvCxnSpPr>
        <p:spPr bwMode="auto">
          <a:xfrm flipV="1">
            <a:off x="3733733" y="4687074"/>
            <a:ext cx="457200" cy="847725"/>
          </a:xfrm>
          <a:prstGeom prst="straightConnector1">
            <a:avLst/>
          </a:prstGeom>
          <a:noFill/>
          <a:ln w="19050" cap="flat" cmpd="sng" algn="ctr">
            <a:solidFill>
              <a:schemeClr val="tx1"/>
            </a:solidFill>
            <a:prstDash val="solid"/>
            <a:round/>
            <a:headEnd type="none" w="med" len="med"/>
            <a:tailEnd type="triangle"/>
          </a:ln>
          <a:effectLst/>
        </p:spPr>
      </p:cxnSp>
      <p:grpSp>
        <p:nvGrpSpPr>
          <p:cNvPr id="13" name="Group 12"/>
          <p:cNvGrpSpPr/>
          <p:nvPr/>
        </p:nvGrpSpPr>
        <p:grpSpPr>
          <a:xfrm>
            <a:off x="5562533" y="6153923"/>
            <a:ext cx="838200" cy="523876"/>
            <a:chOff x="4933950" y="4930258"/>
            <a:chExt cx="838200" cy="523876"/>
          </a:xfrm>
        </p:grpSpPr>
        <p:sp>
          <p:nvSpPr>
            <p:cNvPr id="14" name="TextBox 13"/>
            <p:cNvSpPr txBox="1"/>
            <p:nvPr/>
          </p:nvSpPr>
          <p:spPr>
            <a:xfrm>
              <a:off x="4933950" y="5088612"/>
              <a:ext cx="838200" cy="298847"/>
            </a:xfrm>
            <a:prstGeom prst="rect">
              <a:avLst/>
            </a:prstGeom>
            <a:noFill/>
          </p:spPr>
          <p:txBody>
            <a:bodyPr wrap="none" lIns="0" tIns="0" rIns="0" bIns="0" rtlCol="0">
              <a:noAutofit/>
            </a:bodyPr>
            <a:lstStyle/>
            <a:p>
              <a:r>
                <a:rPr lang="en-GB" sz="1000" b="1" dirty="0">
                  <a:latin typeface="Arial" panose="020B0604020202020204" pitchFamily="34" charset="0"/>
                  <a:cs typeface="Arial" panose="020B0604020202020204" pitchFamily="34" charset="0"/>
                </a:rPr>
                <a:t>Conditions</a:t>
              </a:r>
              <a:br>
                <a:rPr lang="en-GB" sz="1000" b="1" dirty="0">
                  <a:latin typeface="Arial" panose="020B0604020202020204" pitchFamily="34" charset="0"/>
                  <a:cs typeface="Arial" panose="020B0604020202020204" pitchFamily="34" charset="0"/>
                </a:rPr>
              </a:br>
              <a:r>
                <a:rPr lang="en-GB" sz="1000" b="1" dirty="0">
                  <a:latin typeface="Arial" panose="020B0604020202020204" pitchFamily="34" charset="0"/>
                  <a:cs typeface="Arial" panose="020B0604020202020204" pitchFamily="34" charset="0"/>
                </a:rPr>
                <a:t>DB</a:t>
              </a:r>
              <a:endParaRPr lang="en-GB" sz="1100" b="1" dirty="0">
                <a:latin typeface="Arial" panose="020B0604020202020204" pitchFamily="34" charset="0"/>
                <a:cs typeface="Arial" panose="020B0604020202020204" pitchFamily="34" charset="0"/>
              </a:endParaRPr>
            </a:p>
          </p:txBody>
        </p:sp>
        <p:sp>
          <p:nvSpPr>
            <p:cNvPr id="15" name="Can 14"/>
            <p:cNvSpPr/>
            <p:nvPr/>
          </p:nvSpPr>
          <p:spPr bwMode="auto">
            <a:xfrm>
              <a:off x="5010150" y="4930258"/>
              <a:ext cx="685800" cy="523876"/>
            </a:xfrm>
            <a:prstGeom prst="can">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grpSp>
      <p:grpSp>
        <p:nvGrpSpPr>
          <p:cNvPr id="16" name="Group 15"/>
          <p:cNvGrpSpPr/>
          <p:nvPr/>
        </p:nvGrpSpPr>
        <p:grpSpPr>
          <a:xfrm>
            <a:off x="4250986" y="2867799"/>
            <a:ext cx="1711597" cy="3357265"/>
            <a:chOff x="4155803" y="2438400"/>
            <a:chExt cx="1711597" cy="3357265"/>
          </a:xfrm>
        </p:grpSpPr>
        <p:grpSp>
          <p:nvGrpSpPr>
            <p:cNvPr id="17" name="Group 16"/>
            <p:cNvGrpSpPr/>
            <p:nvPr/>
          </p:nvGrpSpPr>
          <p:grpSpPr>
            <a:xfrm>
              <a:off x="4171950" y="2438400"/>
              <a:ext cx="1695450" cy="3357265"/>
              <a:chOff x="3638550" y="1644134"/>
              <a:chExt cx="1695450" cy="3357265"/>
            </a:xfrm>
          </p:grpSpPr>
          <p:pic>
            <p:nvPicPr>
              <p:cNvPr id="19" name="Picture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8550" y="1644134"/>
                <a:ext cx="1695450" cy="3214390"/>
              </a:xfrm>
              <a:prstGeom prst="rect">
                <a:avLst/>
              </a:prstGeom>
            </p:spPr>
          </p:pic>
          <p:sp>
            <p:nvSpPr>
              <p:cNvPr id="20" name="TextBox 19"/>
              <p:cNvSpPr txBox="1"/>
              <p:nvPr/>
            </p:nvSpPr>
            <p:spPr>
              <a:xfrm>
                <a:off x="4114800" y="2122929"/>
                <a:ext cx="838200" cy="130805"/>
              </a:xfrm>
              <a:prstGeom prst="rect">
                <a:avLst/>
              </a:prstGeom>
              <a:solidFill>
                <a:srgbClr val="0099FF"/>
              </a:solidFill>
            </p:spPr>
            <p:txBody>
              <a:bodyPr wrap="none" lIns="0" tIns="0" rIns="0" bIns="0" rtlCol="0">
                <a:noAutofit/>
              </a:bodyPr>
              <a:lstStyle/>
              <a:p>
                <a:r>
                  <a:rPr lang="en-GB" sz="1000" dirty="0" err="1">
                    <a:latin typeface="Arial" panose="020B0604020202020204" pitchFamily="34" charset="0"/>
                    <a:cs typeface="Arial" panose="020B0604020202020204" pitchFamily="34" charset="0"/>
                  </a:rPr>
                  <a:t>Calib&amp;Align</a:t>
                </a:r>
                <a:endParaRPr lang="en-GB" sz="1100" dirty="0">
                  <a:latin typeface="Arial" panose="020B0604020202020204" pitchFamily="34" charset="0"/>
                  <a:cs typeface="Arial" panose="020B0604020202020204" pitchFamily="34" charset="0"/>
                </a:endParaRPr>
              </a:p>
            </p:txBody>
          </p:sp>
          <p:pic>
            <p:nvPicPr>
              <p:cNvPr id="21" name="Picture 20"/>
              <p:cNvPicPr>
                <a:picLocks noChangeAspect="1"/>
              </p:cNvPicPr>
              <p:nvPr/>
            </p:nvPicPr>
            <p:blipFill rotWithShape="1">
              <a:blip r:embed="rId2">
                <a:extLst>
                  <a:ext uri="{28A0092B-C50C-407E-A947-70E740481C1C}">
                    <a14:useLocalDpi xmlns:a14="http://schemas.microsoft.com/office/drawing/2010/main" val="0"/>
                  </a:ext>
                </a:extLst>
              </a:blip>
              <a:srcRect l="87261" t="10350" r="5035" b="5304"/>
              <a:stretch/>
            </p:blipFill>
            <p:spPr>
              <a:xfrm>
                <a:off x="4019550" y="1648599"/>
                <a:ext cx="1209675" cy="339800"/>
              </a:xfrm>
              <a:prstGeom prst="rect">
                <a:avLst/>
              </a:prstGeom>
            </p:spPr>
          </p:pic>
          <p:pic>
            <p:nvPicPr>
              <p:cNvPr id="22" name="Picture 21"/>
              <p:cNvPicPr>
                <a:picLocks noChangeAspect="1"/>
              </p:cNvPicPr>
              <p:nvPr/>
            </p:nvPicPr>
            <p:blipFill rotWithShape="1">
              <a:blip r:embed="rId2">
                <a:extLst>
                  <a:ext uri="{28A0092B-C50C-407E-A947-70E740481C1C}">
                    <a14:useLocalDpi xmlns:a14="http://schemas.microsoft.com/office/drawing/2010/main" val="0"/>
                  </a:ext>
                </a:extLst>
              </a:blip>
              <a:srcRect l="87261" t="10350" r="5035" b="5304"/>
              <a:stretch/>
            </p:blipFill>
            <p:spPr>
              <a:xfrm>
                <a:off x="3714750" y="2406133"/>
                <a:ext cx="1362075" cy="2428876"/>
              </a:xfrm>
              <a:prstGeom prst="rect">
                <a:avLst/>
              </a:prstGeom>
            </p:spPr>
          </p:pic>
          <p:cxnSp>
            <p:nvCxnSpPr>
              <p:cNvPr id="23" name="Straight Arrow Connector 22"/>
              <p:cNvCxnSpPr/>
              <p:nvPr/>
            </p:nvCxnSpPr>
            <p:spPr bwMode="auto">
              <a:xfrm flipV="1">
                <a:off x="3790950" y="2406133"/>
                <a:ext cx="457200" cy="542928"/>
              </a:xfrm>
              <a:prstGeom prst="straightConnector1">
                <a:avLst/>
              </a:prstGeom>
              <a:noFill/>
              <a:ln w="19050" cap="flat" cmpd="sng" algn="ctr">
                <a:solidFill>
                  <a:schemeClr val="tx1"/>
                </a:solidFill>
                <a:prstDash val="solid"/>
                <a:round/>
                <a:headEnd type="none" w="med" len="med"/>
                <a:tailEnd type="triangle"/>
              </a:ln>
              <a:effectLst/>
            </p:spPr>
          </p:cxnSp>
          <p:cxnSp>
            <p:nvCxnSpPr>
              <p:cNvPr id="24" name="Straight Arrow Connector 23"/>
              <p:cNvCxnSpPr/>
              <p:nvPr/>
            </p:nvCxnSpPr>
            <p:spPr bwMode="auto">
              <a:xfrm>
                <a:off x="4624388" y="2406133"/>
                <a:ext cx="604837" cy="2595266"/>
              </a:xfrm>
              <a:prstGeom prst="straightConnector1">
                <a:avLst/>
              </a:prstGeom>
              <a:noFill/>
              <a:ln w="19050" cap="flat" cmpd="sng" algn="ctr">
                <a:solidFill>
                  <a:schemeClr val="tx1"/>
                </a:solidFill>
                <a:prstDash val="dash"/>
                <a:round/>
                <a:headEnd type="none" w="med" len="med"/>
                <a:tailEnd type="triangle"/>
              </a:ln>
              <a:effectLst/>
            </p:spPr>
          </p:cxnSp>
        </p:grpSp>
        <p:sp>
          <p:nvSpPr>
            <p:cNvPr id="18" name="TextBox 17"/>
            <p:cNvSpPr txBox="1"/>
            <p:nvPr/>
          </p:nvSpPr>
          <p:spPr>
            <a:xfrm>
              <a:off x="4155803" y="3048000"/>
              <a:ext cx="679993" cy="400110"/>
            </a:xfrm>
            <a:prstGeom prst="rect">
              <a:avLst/>
            </a:prstGeom>
            <a:noFill/>
          </p:spPr>
          <p:txBody>
            <a:bodyPr wrap="none" rtlCol="0">
              <a:spAutoFit/>
            </a:bodyPr>
            <a:lstStyle/>
            <a:p>
              <a:pPr algn="l"/>
              <a:r>
                <a:rPr lang="en-GB" sz="1000" dirty="0">
                  <a:latin typeface="Arial" panose="020B0604020202020204" pitchFamily="34" charset="0"/>
                  <a:cs typeface="Arial" panose="020B0604020202020204" pitchFamily="34" charset="0"/>
                </a:rPr>
                <a:t>Selected</a:t>
              </a:r>
              <a:br>
                <a:rPr lang="en-GB" sz="1000" dirty="0">
                  <a:latin typeface="Arial" panose="020B0604020202020204" pitchFamily="34" charset="0"/>
                  <a:cs typeface="Arial" panose="020B0604020202020204" pitchFamily="34" charset="0"/>
                </a:rPr>
              </a:br>
              <a:r>
                <a:rPr lang="en-GB" sz="1000" dirty="0">
                  <a:latin typeface="Arial" panose="020B0604020202020204" pitchFamily="34" charset="0"/>
                  <a:cs typeface="Arial" panose="020B0604020202020204" pitchFamily="34" charset="0"/>
                </a:rPr>
                <a:t>Events</a:t>
              </a:r>
            </a:p>
          </p:txBody>
        </p:sp>
      </p:grpSp>
      <p:cxnSp>
        <p:nvCxnSpPr>
          <p:cNvPr id="25" name="Straight Connector 24"/>
          <p:cNvCxnSpPr/>
          <p:nvPr/>
        </p:nvCxnSpPr>
        <p:spPr bwMode="auto">
          <a:xfrm>
            <a:off x="4267133" y="2909589"/>
            <a:ext cx="0" cy="3190876"/>
          </a:xfrm>
          <a:prstGeom prst="line">
            <a:avLst/>
          </a:prstGeom>
          <a:noFill/>
          <a:ln w="31750" cap="flat" cmpd="sng" algn="ctr">
            <a:solidFill>
              <a:srgbClr val="0099FF"/>
            </a:solidFill>
            <a:prstDash val="dash"/>
            <a:round/>
            <a:headEnd type="none" w="med" len="med"/>
            <a:tailEnd type="none" w="med" len="med"/>
          </a:ln>
          <a:effectLst/>
        </p:spPr>
      </p:cxnSp>
      <p:sp>
        <p:nvSpPr>
          <p:cNvPr id="26" name="Can 25"/>
          <p:cNvSpPr/>
          <p:nvPr/>
        </p:nvSpPr>
        <p:spPr bwMode="auto">
          <a:xfrm>
            <a:off x="3905183" y="4163198"/>
            <a:ext cx="685800" cy="523876"/>
          </a:xfrm>
          <a:prstGeom prst="can">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27" name="TextBox 26"/>
          <p:cNvSpPr txBox="1"/>
          <p:nvPr/>
        </p:nvSpPr>
        <p:spPr>
          <a:xfrm>
            <a:off x="3828983" y="4321552"/>
            <a:ext cx="838200" cy="298847"/>
          </a:xfrm>
          <a:prstGeom prst="rect">
            <a:avLst/>
          </a:prstGeom>
          <a:noFill/>
        </p:spPr>
        <p:txBody>
          <a:bodyPr wrap="none" lIns="0" tIns="0" rIns="0" bIns="0" rtlCol="0">
            <a:noAutofit/>
          </a:bodyPr>
          <a:lstStyle/>
          <a:p>
            <a:r>
              <a:rPr lang="en-GB" sz="1000" b="1" dirty="0">
                <a:latin typeface="Arial" panose="020B0604020202020204" pitchFamily="34" charset="0"/>
                <a:cs typeface="Arial" panose="020B0604020202020204" pitchFamily="34" charset="0"/>
              </a:rPr>
              <a:t>Local disk</a:t>
            </a:r>
            <a:br>
              <a:rPr lang="en-GB" sz="1000" b="1" dirty="0">
                <a:latin typeface="Arial" panose="020B0604020202020204" pitchFamily="34" charset="0"/>
                <a:cs typeface="Arial" panose="020B0604020202020204" pitchFamily="34" charset="0"/>
              </a:rPr>
            </a:br>
            <a:r>
              <a:rPr lang="en-GB" sz="1000" b="1" dirty="0">
                <a:latin typeface="Arial" panose="020B0604020202020204" pitchFamily="34" charset="0"/>
                <a:cs typeface="Arial" panose="020B0604020202020204" pitchFamily="34" charset="0"/>
              </a:rPr>
              <a:t>Buffer</a:t>
            </a:r>
            <a:endParaRPr lang="en-GB" sz="1100" b="1" dirty="0">
              <a:latin typeface="Arial" panose="020B0604020202020204" pitchFamily="34" charset="0"/>
              <a:cs typeface="Arial" panose="020B0604020202020204" pitchFamily="34" charset="0"/>
            </a:endParaRPr>
          </a:p>
        </p:txBody>
      </p:sp>
      <p:grpSp>
        <p:nvGrpSpPr>
          <p:cNvPr id="28" name="Group 27"/>
          <p:cNvGrpSpPr/>
          <p:nvPr/>
        </p:nvGrpSpPr>
        <p:grpSpPr>
          <a:xfrm>
            <a:off x="4571933" y="2867799"/>
            <a:ext cx="3067050" cy="3357265"/>
            <a:chOff x="3943350" y="1644134"/>
            <a:chExt cx="3067050" cy="3357265"/>
          </a:xfrm>
        </p:grpSpPr>
        <p:pic>
          <p:nvPicPr>
            <p:cNvPr id="29" name="Picture 2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4950" y="1644134"/>
              <a:ext cx="1695450" cy="3214390"/>
            </a:xfrm>
            <a:prstGeom prst="rect">
              <a:avLst/>
            </a:prstGeom>
          </p:spPr>
        </p:pic>
        <p:cxnSp>
          <p:nvCxnSpPr>
            <p:cNvPr id="30" name="Straight Arrow Connector 29"/>
            <p:cNvCxnSpPr/>
            <p:nvPr/>
          </p:nvCxnSpPr>
          <p:spPr bwMode="auto">
            <a:xfrm>
              <a:off x="6229350" y="4696599"/>
              <a:ext cx="0" cy="304800"/>
            </a:xfrm>
            <a:prstGeom prst="straightConnector1">
              <a:avLst/>
            </a:prstGeom>
            <a:noFill/>
            <a:ln w="19050" cap="flat" cmpd="sng" algn="ctr">
              <a:solidFill>
                <a:schemeClr val="tx1"/>
              </a:solidFill>
              <a:prstDash val="solid"/>
              <a:round/>
              <a:headEnd type="none" w="med" len="med"/>
              <a:tailEnd type="triangle"/>
            </a:ln>
            <a:effectLst/>
          </p:spPr>
        </p:cxnSp>
        <p:pic>
          <p:nvPicPr>
            <p:cNvPr id="31" name="Picture 30"/>
            <p:cNvPicPr>
              <a:picLocks noChangeAspect="1"/>
            </p:cNvPicPr>
            <p:nvPr/>
          </p:nvPicPr>
          <p:blipFill rotWithShape="1">
            <a:blip r:embed="rId2">
              <a:extLst>
                <a:ext uri="{28A0092B-C50C-407E-A947-70E740481C1C}">
                  <a14:useLocalDpi xmlns:a14="http://schemas.microsoft.com/office/drawing/2010/main" val="0"/>
                </a:ext>
              </a:extLst>
            </a:blip>
            <a:srcRect l="87261" t="10350" r="5035" b="5304"/>
            <a:stretch/>
          </p:blipFill>
          <p:spPr>
            <a:xfrm>
              <a:off x="5553075" y="1644134"/>
              <a:ext cx="1209675" cy="339800"/>
            </a:xfrm>
            <a:prstGeom prst="rect">
              <a:avLst/>
            </a:prstGeom>
          </p:spPr>
        </p:pic>
        <p:cxnSp>
          <p:nvCxnSpPr>
            <p:cNvPr id="32" name="Straight Arrow Connector 31"/>
            <p:cNvCxnSpPr/>
            <p:nvPr/>
          </p:nvCxnSpPr>
          <p:spPr bwMode="auto">
            <a:xfrm flipV="1">
              <a:off x="5467350" y="3477400"/>
              <a:ext cx="304800" cy="1452858"/>
            </a:xfrm>
            <a:prstGeom prst="straightConnector1">
              <a:avLst/>
            </a:prstGeom>
            <a:noFill/>
            <a:ln w="19050" cap="flat" cmpd="sng" algn="ctr">
              <a:solidFill>
                <a:schemeClr val="tx1"/>
              </a:solidFill>
              <a:prstDash val="dash"/>
              <a:round/>
              <a:headEnd type="none" w="med" len="med"/>
              <a:tailEnd type="triangle"/>
            </a:ln>
            <a:effectLst/>
          </p:spPr>
        </p:cxnSp>
        <p:cxnSp>
          <p:nvCxnSpPr>
            <p:cNvPr id="33" name="Straight Arrow Connector 32"/>
            <p:cNvCxnSpPr/>
            <p:nvPr/>
          </p:nvCxnSpPr>
          <p:spPr bwMode="auto">
            <a:xfrm flipV="1">
              <a:off x="3943350" y="2253734"/>
              <a:ext cx="1752600" cy="695327"/>
            </a:xfrm>
            <a:prstGeom prst="straightConnector1">
              <a:avLst/>
            </a:prstGeom>
            <a:noFill/>
            <a:ln w="19050" cap="flat" cmpd="sng" algn="ctr">
              <a:solidFill>
                <a:schemeClr val="tx1"/>
              </a:solidFill>
              <a:prstDash val="solid"/>
              <a:round/>
              <a:headEnd type="none" w="med" len="med"/>
              <a:tailEnd type="triangle"/>
            </a:ln>
            <a:effectLst/>
          </p:spPr>
        </p:cxnSp>
      </p:grpSp>
      <p:cxnSp>
        <p:nvCxnSpPr>
          <p:cNvPr id="34" name="Straight Connector 33"/>
          <p:cNvCxnSpPr/>
          <p:nvPr/>
        </p:nvCxnSpPr>
        <p:spPr bwMode="auto">
          <a:xfrm>
            <a:off x="5962583" y="2909589"/>
            <a:ext cx="0" cy="3190876"/>
          </a:xfrm>
          <a:prstGeom prst="line">
            <a:avLst/>
          </a:prstGeom>
          <a:noFill/>
          <a:ln w="31750" cap="flat" cmpd="sng" algn="ctr">
            <a:solidFill>
              <a:srgbClr val="0099FF"/>
            </a:solidFill>
            <a:prstDash val="dash"/>
            <a:round/>
            <a:headEnd type="none" w="med" len="med"/>
            <a:tailEnd type="none" w="med" len="med"/>
          </a:ln>
          <a:effectLst/>
        </p:spPr>
      </p:cxnSp>
      <p:sp>
        <p:nvSpPr>
          <p:cNvPr id="35" name="Rectangle 34"/>
          <p:cNvSpPr/>
          <p:nvPr/>
        </p:nvSpPr>
        <p:spPr bwMode="auto">
          <a:xfrm>
            <a:off x="1828685" y="2514600"/>
            <a:ext cx="628698" cy="276999"/>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GB" sz="1200" b="1" dirty="0">
                <a:latin typeface="Arial" panose="020B0604020202020204" pitchFamily="34" charset="0"/>
                <a:cs typeface="Arial" panose="020B0604020202020204" pitchFamily="34" charset="0"/>
              </a:rPr>
              <a:t>1 MHz</a:t>
            </a:r>
            <a:endParaRPr kumimoji="1" lang="en-GB" sz="12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36" name="Rectangle 35"/>
          <p:cNvSpPr/>
          <p:nvPr/>
        </p:nvSpPr>
        <p:spPr bwMode="auto">
          <a:xfrm>
            <a:off x="6509918" y="6220599"/>
            <a:ext cx="824265" cy="276999"/>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GB" sz="1200" b="1" dirty="0">
                <a:latin typeface="Arial" panose="020B0604020202020204" pitchFamily="34" charset="0"/>
                <a:cs typeface="Arial" panose="020B0604020202020204" pitchFamily="34" charset="0"/>
              </a:rPr>
              <a:t>12.5 KHz</a:t>
            </a:r>
            <a:endParaRPr kumimoji="1" lang="en-GB" sz="12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54" name="TextBox 53"/>
          <p:cNvSpPr txBox="1"/>
          <p:nvPr/>
        </p:nvSpPr>
        <p:spPr>
          <a:xfrm>
            <a:off x="1828800" y="4489594"/>
            <a:ext cx="838200" cy="130805"/>
          </a:xfrm>
          <a:prstGeom prst="rect">
            <a:avLst/>
          </a:prstGeom>
          <a:solidFill>
            <a:srgbClr val="0099FF"/>
          </a:solidFill>
        </p:spPr>
        <p:txBody>
          <a:bodyPr wrap="none" lIns="0" tIns="0" rIns="0" bIns="0" rtlCol="0">
            <a:noAutofit/>
          </a:bodyPr>
          <a:lstStyle/>
          <a:p>
            <a:r>
              <a:rPr lang="en-GB" sz="1000" dirty="0">
                <a:latin typeface="Arial" panose="020B0604020202020204" pitchFamily="34" charset="0"/>
                <a:cs typeface="Arial" panose="020B0604020202020204" pitchFamily="34" charset="0"/>
              </a:rPr>
              <a:t>HLT1</a:t>
            </a:r>
            <a:endParaRPr lang="en-GB" sz="1100" dirty="0">
              <a:latin typeface="Arial" panose="020B0604020202020204" pitchFamily="34" charset="0"/>
              <a:cs typeface="Arial" panose="020B0604020202020204" pitchFamily="34" charset="0"/>
            </a:endParaRPr>
          </a:p>
        </p:txBody>
      </p:sp>
      <p:sp>
        <p:nvSpPr>
          <p:cNvPr id="55" name="TextBox 54"/>
          <p:cNvSpPr txBox="1"/>
          <p:nvPr/>
        </p:nvSpPr>
        <p:spPr>
          <a:xfrm>
            <a:off x="6477000" y="4502799"/>
            <a:ext cx="838200" cy="130805"/>
          </a:xfrm>
          <a:prstGeom prst="rect">
            <a:avLst/>
          </a:prstGeom>
          <a:solidFill>
            <a:srgbClr val="0099FF"/>
          </a:solidFill>
        </p:spPr>
        <p:txBody>
          <a:bodyPr wrap="none" lIns="0" tIns="0" rIns="0" bIns="0" rtlCol="0">
            <a:noAutofit/>
          </a:bodyPr>
          <a:lstStyle/>
          <a:p>
            <a:r>
              <a:rPr lang="en-GB" sz="1000" dirty="0">
                <a:latin typeface="Arial" panose="020B0604020202020204" pitchFamily="34" charset="0"/>
                <a:cs typeface="Arial" panose="020B0604020202020204" pitchFamily="34" charset="0"/>
              </a:rPr>
              <a:t>HLT2</a:t>
            </a:r>
            <a:endParaRPr lang="en-GB" sz="1100" dirty="0">
              <a:latin typeface="Arial" panose="020B0604020202020204" pitchFamily="34" charset="0"/>
              <a:cs typeface="Arial" panose="020B0604020202020204" pitchFamily="34" charset="0"/>
            </a:endParaRPr>
          </a:p>
        </p:txBody>
      </p:sp>
      <p:sp>
        <p:nvSpPr>
          <p:cNvPr id="56" name="TextBox 55"/>
          <p:cNvSpPr txBox="1"/>
          <p:nvPr/>
        </p:nvSpPr>
        <p:spPr>
          <a:xfrm>
            <a:off x="1752600" y="3346594"/>
            <a:ext cx="838200" cy="130805"/>
          </a:xfrm>
          <a:prstGeom prst="rect">
            <a:avLst/>
          </a:prstGeom>
          <a:solidFill>
            <a:srgbClr val="0099FF"/>
          </a:solidFill>
        </p:spPr>
        <p:txBody>
          <a:bodyPr wrap="none" lIns="0" tIns="0" rIns="0" bIns="0" rtlCol="0">
            <a:noAutofit/>
          </a:bodyPr>
          <a:lstStyle/>
          <a:p>
            <a:r>
              <a:rPr lang="en-GB" sz="1000" dirty="0" err="1">
                <a:latin typeface="Arial" panose="020B0604020202020204" pitchFamily="34" charset="0"/>
                <a:cs typeface="Arial" panose="020B0604020202020204" pitchFamily="34" charset="0"/>
              </a:rPr>
              <a:t>EvtBuilder</a:t>
            </a:r>
            <a:endParaRPr lang="en-GB" sz="1100" dirty="0">
              <a:latin typeface="Arial" panose="020B0604020202020204" pitchFamily="34" charset="0"/>
              <a:cs typeface="Arial" panose="020B0604020202020204" pitchFamily="34" charset="0"/>
            </a:endParaRPr>
          </a:p>
        </p:txBody>
      </p:sp>
      <p:cxnSp>
        <p:nvCxnSpPr>
          <p:cNvPr id="44" name="Elbow Connector 43"/>
          <p:cNvCxnSpPr>
            <a:stCxn id="15" idx="2"/>
          </p:cNvCxnSpPr>
          <p:nvPr/>
        </p:nvCxnSpPr>
        <p:spPr bwMode="auto">
          <a:xfrm rot="10800000">
            <a:off x="1611879" y="4502799"/>
            <a:ext cx="4026854" cy="1913062"/>
          </a:xfrm>
          <a:prstGeom prst="bentConnector3">
            <a:avLst>
              <a:gd name="adj1" fmla="val 114969"/>
            </a:avLst>
          </a:prstGeom>
          <a:noFill/>
          <a:ln w="19050" cap="flat" cmpd="sng" algn="ctr">
            <a:solidFill>
              <a:schemeClr val="tx1"/>
            </a:solidFill>
            <a:prstDash val="dash"/>
            <a:round/>
            <a:headEnd type="none" w="med" len="med"/>
            <a:tailEnd type="triangle"/>
          </a:ln>
          <a:effectLst/>
        </p:spPr>
      </p:cxnSp>
      <p:sp>
        <p:nvSpPr>
          <p:cNvPr id="52" name="Rectangle 51"/>
          <p:cNvSpPr/>
          <p:nvPr/>
        </p:nvSpPr>
        <p:spPr bwMode="auto">
          <a:xfrm>
            <a:off x="2190817" y="4724400"/>
            <a:ext cx="780983" cy="276999"/>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lang="en-GB" sz="1200" b="1" dirty="0">
                <a:latin typeface="Arial" panose="020B0604020202020204" pitchFamily="34" charset="0"/>
                <a:cs typeface="Arial" panose="020B0604020202020204" pitchFamily="34" charset="0"/>
              </a:rPr>
              <a:t>100 KHz</a:t>
            </a:r>
            <a:endParaRPr kumimoji="1" lang="en-GB" sz="12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4513291"/>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16"/>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55"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873E23BB-1CA6-49B2-BE3C-96FEA4166F8F}" type="slidenum">
              <a:rPr lang="en-US" smtClean="0"/>
              <a:pPr>
                <a:defRPr/>
              </a:pPr>
              <a:t>56</a:t>
            </a:fld>
            <a:endParaRPr lang="en-US" sz="2400" b="1" dirty="0"/>
          </a:p>
        </p:txBody>
      </p:sp>
      <p:sp>
        <p:nvSpPr>
          <p:cNvPr id="4" name="Title 3"/>
          <p:cNvSpPr>
            <a:spLocks noGrp="1"/>
          </p:cNvSpPr>
          <p:nvPr>
            <p:ph type="title"/>
          </p:nvPr>
        </p:nvSpPr>
        <p:spPr/>
        <p:txBody>
          <a:bodyPr/>
          <a:lstStyle/>
          <a:p>
            <a:r>
              <a:rPr lang="en-US" dirty="0"/>
              <a:t>Farm Usage in 2018</a:t>
            </a:r>
            <a:endParaRPr lang="en-GB" dirty="0"/>
          </a:p>
        </p:txBody>
      </p:sp>
      <p:pic>
        <p:nvPicPr>
          <p:cNvPr id="7" name="Content Placeholder 4"/>
          <p:cNvPicPr>
            <a:picLocks noChangeAspect="1"/>
          </p:cNvPicPr>
          <p:nvPr/>
        </p:nvPicPr>
        <p:blipFill rotWithShape="1">
          <a:blip r:embed="rId2">
            <a:extLst>
              <a:ext uri="{28A0092B-C50C-407E-A947-70E740481C1C}">
                <a14:useLocalDpi xmlns:a14="http://schemas.microsoft.com/office/drawing/2010/main" val="0"/>
              </a:ext>
            </a:extLst>
          </a:blip>
          <a:srcRect l="1555" t="73134" r="81927" b="14926"/>
          <a:stretch/>
        </p:blipFill>
        <p:spPr bwMode="auto">
          <a:xfrm>
            <a:off x="7665259" y="4360243"/>
            <a:ext cx="1326341" cy="732457"/>
          </a:xfrm>
          <a:prstGeom prst="rect">
            <a:avLst/>
          </a:prstGeom>
          <a:noFill/>
          <a:ln w="9525">
            <a:noFill/>
            <a:miter lim="800000"/>
            <a:headEnd/>
            <a:tailEnd/>
          </a:ln>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5932" r="12018" b="72673"/>
          <a:stretch/>
        </p:blipFill>
        <p:spPr>
          <a:xfrm>
            <a:off x="140939" y="5045074"/>
            <a:ext cx="7360459" cy="1431926"/>
          </a:xfrm>
          <a:prstGeom prst="rect">
            <a:avLst/>
          </a:prstGeom>
        </p:spPr>
      </p:pic>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t="4628" b="26864"/>
          <a:stretch/>
        </p:blipFill>
        <p:spPr>
          <a:xfrm>
            <a:off x="76200" y="1219200"/>
            <a:ext cx="7425198" cy="3886200"/>
          </a:xfrm>
        </p:spPr>
      </p:pic>
      <p:sp>
        <p:nvSpPr>
          <p:cNvPr id="10" name="Content Placeholder 1"/>
          <p:cNvSpPr txBox="1">
            <a:spLocks/>
          </p:cNvSpPr>
          <p:nvPr/>
        </p:nvSpPr>
        <p:spPr bwMode="auto">
          <a:xfrm>
            <a:off x="7023100" y="1219200"/>
            <a:ext cx="2273300" cy="510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Font typeface="Arial Unicode MS" pitchFamily="34" charset="-128"/>
              <a:buChar char="❚"/>
              <a:defRPr kumimoji="1" sz="3200" b="1">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0000FF"/>
              </a:buClr>
              <a:buFont typeface="Arial Unicode MS" pitchFamily="34" charset="-128"/>
              <a:buChar char="❙"/>
              <a:defRPr kumimoji="1" sz="2800">
                <a:solidFill>
                  <a:schemeClr val="tx1"/>
                </a:solidFill>
                <a:latin typeface="Arial" panose="020B0604020202020204" pitchFamily="34" charset="0"/>
                <a:cs typeface="Arial" panose="020B0604020202020204" pitchFamily="34" charset="0"/>
              </a:defRPr>
            </a:lvl2pPr>
            <a:lvl3pPr marL="1143000" indent="-228600" algn="l" rtl="0" eaLnBrk="0" fontAlgn="base" hangingPunct="0">
              <a:spcBef>
                <a:spcPct val="20000"/>
              </a:spcBef>
              <a:spcAft>
                <a:spcPct val="0"/>
              </a:spcAft>
              <a:buClr>
                <a:srgbClr val="0000FF"/>
              </a:buClr>
              <a:buFont typeface="Arial Unicode MS" pitchFamily="34" charset="-128"/>
              <a:buChar char="❘"/>
              <a:defRPr kumimoji="1" sz="2400">
                <a:solidFill>
                  <a:schemeClr val="tx1"/>
                </a:solidFill>
                <a:latin typeface="Arial" panose="020B0604020202020204" pitchFamily="34" charset="0"/>
                <a:cs typeface="Arial" panose="020B0604020202020204" pitchFamily="34" charset="0"/>
              </a:defRPr>
            </a:lvl3pPr>
            <a:lvl4pPr marL="1600200" indent="-228600" algn="l" rtl="0" eaLnBrk="0" fontAlgn="base" hangingPunct="0">
              <a:spcBef>
                <a:spcPct val="20000"/>
              </a:spcBef>
              <a:spcAft>
                <a:spcPct val="0"/>
              </a:spcAft>
              <a:buClr>
                <a:srgbClr val="0000FF"/>
              </a:buClr>
              <a:buFont typeface="Arial Unicode MS" pitchFamily="34" charset="-128"/>
              <a:buChar char="〡"/>
              <a:defRPr kumimoji="1" sz="2000">
                <a:solidFill>
                  <a:schemeClr val="tx1"/>
                </a:solidFill>
                <a:latin typeface="Arial" panose="020B0604020202020204" pitchFamily="34" charset="0"/>
                <a:cs typeface="Arial" panose="020B0604020202020204" pitchFamily="34" charset="0"/>
              </a:defRPr>
            </a:lvl4pPr>
            <a:lvl5pPr marL="20574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6pPr>
            <a:lvl7pPr marL="29718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7pPr>
            <a:lvl8pPr marL="34290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8pPr>
            <a:lvl9pPr marL="38862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9pPr>
          </a:lstStyle>
          <a:p>
            <a:pPr lvl="1"/>
            <a:r>
              <a:rPr lang="en-US" sz="1800" b="1" kern="0" dirty="0"/>
              <a:t>Keeping </a:t>
            </a:r>
            <a:br>
              <a:rPr lang="en-US" sz="1800" b="1" kern="0" dirty="0"/>
            </a:br>
            <a:r>
              <a:rPr lang="en-US" sz="1800" b="1" kern="0" dirty="0"/>
              <a:t>farm busy</a:t>
            </a:r>
          </a:p>
          <a:p>
            <a:pPr lvl="1"/>
            <a:endParaRPr lang="en-US" sz="1800" b="1" kern="0" dirty="0"/>
          </a:p>
          <a:p>
            <a:pPr lvl="1"/>
            <a:r>
              <a:rPr lang="en-US" sz="1800" b="1" kern="0" dirty="0"/>
              <a:t>Simulation when less physics</a:t>
            </a:r>
          </a:p>
          <a:p>
            <a:pPr lvl="1"/>
            <a:endParaRPr lang="en-US" sz="1800" b="1" kern="0" dirty="0"/>
          </a:p>
          <a:p>
            <a:pPr lvl="1"/>
            <a:endParaRPr lang="en-US" sz="1800" b="1" kern="0" dirty="0"/>
          </a:p>
          <a:p>
            <a:pPr lvl="1"/>
            <a:endParaRPr lang="en-US" sz="1800" b="1" kern="0" dirty="0"/>
          </a:p>
          <a:p>
            <a:pPr lvl="1"/>
            <a:endParaRPr lang="en-US" sz="1800" b="1" kern="0" dirty="0"/>
          </a:p>
          <a:p>
            <a:pPr lvl="1"/>
            <a:endParaRPr lang="en-US" sz="1800" b="1" kern="0" dirty="0"/>
          </a:p>
          <a:p>
            <a:pPr marL="457200" lvl="1" indent="0">
              <a:buNone/>
            </a:pPr>
            <a:endParaRPr lang="en-US" sz="1800" b="1" kern="0" dirty="0"/>
          </a:p>
          <a:p>
            <a:pPr lvl="1"/>
            <a:endParaRPr lang="en-US" sz="1800" b="1" kern="0" dirty="0"/>
          </a:p>
          <a:p>
            <a:pPr lvl="1"/>
            <a:endParaRPr lang="en-US" sz="1800" b="1" kern="0" dirty="0"/>
          </a:p>
          <a:p>
            <a:pPr lvl="1"/>
            <a:r>
              <a:rPr lang="en-US" sz="1800" b="1" kern="0" dirty="0"/>
              <a:t>Disk Usage</a:t>
            </a:r>
            <a:br>
              <a:rPr lang="en-US" sz="1800" b="1" kern="0" dirty="0"/>
            </a:br>
            <a:r>
              <a:rPr lang="en-US" sz="1800" b="1" kern="0" dirty="0"/>
              <a:t>&lt; 25%</a:t>
            </a:r>
          </a:p>
          <a:p>
            <a:pPr lvl="2"/>
            <a:endParaRPr lang="en-GB" kern="0" dirty="0"/>
          </a:p>
        </p:txBody>
      </p:sp>
    </p:spTree>
    <p:extLst>
      <p:ext uri="{BB962C8B-B14F-4D97-AF65-F5344CB8AC3E}">
        <p14:creationId xmlns:p14="http://schemas.microsoft.com/office/powerpoint/2010/main" val="2092817701"/>
      </p:ext>
    </p:extLst>
  </p:cSld>
  <p:clrMapOvr>
    <a:masterClrMapping/>
  </p:clrMapOvr>
  <p:transition xmlns:p14="http://schemas.microsoft.com/office/powerpoint/2010/main">
    <p:strips dir="rd"/>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LHCb Dataflow Evolution</a:t>
            </a:r>
          </a:p>
        </p:txBody>
      </p:sp>
      <p:sp>
        <p:nvSpPr>
          <p:cNvPr id="3" name="Content Placeholder 2"/>
          <p:cNvSpPr>
            <a:spLocks noGrp="1"/>
          </p:cNvSpPr>
          <p:nvPr>
            <p:ph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57</a:t>
            </a:fld>
            <a:endParaRPr lang="en-US" sz="2000" b="1"/>
          </a:p>
        </p:txBody>
      </p:sp>
      <p:pic>
        <p:nvPicPr>
          <p:cNvPr id="9222" name="Picture 6" descr="LHCb_Split_Trigger_Plot_2015_NewColourScheme.pd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045" y="1201510"/>
            <a:ext cx="2826203" cy="4300539"/>
          </a:xfrm>
          <a:prstGeom prst="rect">
            <a:avLst/>
          </a:prstGeom>
          <a:noFill/>
          <a:extLst>
            <a:ext uri="{909E8E84-426E-40dd-AFC4-6F175D3DCCD1}">
              <a14:hiddenFill xmlns:a14="http://schemas.microsoft.com/office/drawing/2010/main">
                <a:solidFill>
                  <a:srgbClr val="FFFFFF"/>
                </a:solidFill>
              </a14:hiddenFill>
            </a:ext>
          </a:extLst>
        </p:spPr>
      </p:pic>
      <p:pic>
        <p:nvPicPr>
          <p:cNvPr id="14338" name="Picture 2" descr="LHCb_Split_Trigger_Plot_Upgrade_noLLT_NewName_NewColourScheme.pd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1695" y="1295400"/>
            <a:ext cx="2765160" cy="4207652"/>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p:cNvSpPr txBox="1">
            <a:spLocks/>
          </p:cNvSpPr>
          <p:nvPr/>
        </p:nvSpPr>
        <p:spPr bwMode="auto">
          <a:xfrm>
            <a:off x="381000" y="5490225"/>
            <a:ext cx="8534400" cy="897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Font typeface="Arial Unicode MS" pitchFamily="34" charset="-128"/>
              <a:buChar char="❚"/>
              <a:defRPr kumimoji="1" sz="3200" b="1">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0000FF"/>
              </a:buClr>
              <a:buFont typeface="Arial Unicode MS" pitchFamily="34" charset="-128"/>
              <a:buChar char="❙"/>
              <a:defRPr kumimoji="1" sz="2800">
                <a:solidFill>
                  <a:schemeClr val="tx1"/>
                </a:solidFill>
                <a:latin typeface="Arial" panose="020B0604020202020204" pitchFamily="34" charset="0"/>
                <a:cs typeface="Arial" panose="020B0604020202020204" pitchFamily="34" charset="0"/>
              </a:defRPr>
            </a:lvl2pPr>
            <a:lvl3pPr marL="1143000" indent="-228600" algn="l" rtl="0" eaLnBrk="0" fontAlgn="base" hangingPunct="0">
              <a:spcBef>
                <a:spcPct val="20000"/>
              </a:spcBef>
              <a:spcAft>
                <a:spcPct val="0"/>
              </a:spcAft>
              <a:buClr>
                <a:srgbClr val="0000FF"/>
              </a:buClr>
              <a:buFont typeface="Arial Unicode MS" pitchFamily="34" charset="-128"/>
              <a:buChar char="❘"/>
              <a:defRPr kumimoji="1" sz="2400">
                <a:solidFill>
                  <a:schemeClr val="tx1"/>
                </a:solidFill>
                <a:latin typeface="Arial" panose="020B0604020202020204" pitchFamily="34" charset="0"/>
                <a:cs typeface="Arial" panose="020B0604020202020204" pitchFamily="34" charset="0"/>
              </a:defRPr>
            </a:lvl3pPr>
            <a:lvl4pPr marL="1600200" indent="-228600" algn="l" rtl="0" eaLnBrk="0" fontAlgn="base" hangingPunct="0">
              <a:spcBef>
                <a:spcPct val="20000"/>
              </a:spcBef>
              <a:spcAft>
                <a:spcPct val="0"/>
              </a:spcAft>
              <a:buClr>
                <a:srgbClr val="0000FF"/>
              </a:buClr>
              <a:buFont typeface="Arial Unicode MS" pitchFamily="34" charset="-128"/>
              <a:buChar char="〡"/>
              <a:defRPr kumimoji="1" sz="2000">
                <a:solidFill>
                  <a:schemeClr val="tx1"/>
                </a:solidFill>
                <a:latin typeface="Arial" panose="020B0604020202020204" pitchFamily="34" charset="0"/>
                <a:cs typeface="Arial" panose="020B0604020202020204" pitchFamily="34" charset="0"/>
              </a:defRPr>
            </a:lvl4pPr>
            <a:lvl5pPr marL="20574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6pPr>
            <a:lvl7pPr marL="29718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7pPr>
            <a:lvl8pPr marL="34290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8pPr>
            <a:lvl9pPr marL="38862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9pPr>
          </a:lstStyle>
          <a:p>
            <a:r>
              <a:rPr lang="en-GB" sz="2800" kern="0" dirty="0"/>
              <a:t>In 2022: Even better -&gt; No HW Trigger</a:t>
            </a:r>
          </a:p>
          <a:p>
            <a:pPr lvl="1"/>
            <a:r>
              <a:rPr lang="en-GB" sz="2400" kern="0" dirty="0"/>
              <a:t>Since: Better readout and network technology available</a:t>
            </a:r>
          </a:p>
        </p:txBody>
      </p:sp>
      <p:sp>
        <p:nvSpPr>
          <p:cNvPr id="8" name="Right Arrow 7"/>
          <p:cNvSpPr/>
          <p:nvPr/>
        </p:nvSpPr>
        <p:spPr bwMode="auto">
          <a:xfrm>
            <a:off x="3880710" y="3429000"/>
            <a:ext cx="691290" cy="268835"/>
          </a:xfrm>
          <a:prstGeom prst="rightArrow">
            <a:avLst/>
          </a:prstGeom>
          <a:solidFill>
            <a:srgbClr val="0066FF"/>
          </a:solidFill>
          <a:ln w="12700" cap="flat" cmpd="sng" algn="ctr">
            <a:solidFill>
              <a:srgbClr val="0066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9" name="TextBox 8"/>
          <p:cNvSpPr txBox="1"/>
          <p:nvPr/>
        </p:nvSpPr>
        <p:spPr>
          <a:xfrm rot="5400000">
            <a:off x="1175657" y="1213261"/>
            <a:ext cx="1441420" cy="2646878"/>
          </a:xfrm>
          <a:prstGeom prst="rect">
            <a:avLst/>
          </a:prstGeom>
          <a:noFill/>
        </p:spPr>
        <p:txBody>
          <a:bodyPr wrap="none" rtlCol="0">
            <a:spAutoFit/>
          </a:bodyPr>
          <a:lstStyle/>
          <a:p>
            <a:r>
              <a:rPr lang="en-GB" sz="16600" dirty="0">
                <a:solidFill>
                  <a:srgbClr val="C00000"/>
                </a:solidFill>
              </a:rPr>
              <a:t>x</a:t>
            </a:r>
          </a:p>
        </p:txBody>
      </p:sp>
    </p:spTree>
    <p:extLst>
      <p:ext uri="{BB962C8B-B14F-4D97-AF65-F5344CB8AC3E}">
        <p14:creationId xmlns:p14="http://schemas.microsoft.com/office/powerpoint/2010/main" val="3807161565"/>
      </p:ext>
    </p:extLst>
  </p:cSld>
  <p:clrMapOvr>
    <a:masterClrMapping/>
  </p:clrMapOvr>
  <p:transition xmlns:p14="http://schemas.microsoft.com/office/powerpoint/2010/main">
    <p:strips dir="rd"/>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New DAQ Design Principles</a:t>
            </a:r>
          </a:p>
        </p:txBody>
      </p:sp>
      <p:sp>
        <p:nvSpPr>
          <p:cNvPr id="3" name="Content Placeholder 2"/>
          <p:cNvSpPr>
            <a:spLocks noGrp="1"/>
          </p:cNvSpPr>
          <p:nvPr>
            <p:ph idx="1"/>
          </p:nvPr>
        </p:nvSpPr>
        <p:spPr/>
        <p:txBody>
          <a:bodyPr/>
          <a:lstStyle/>
          <a:p>
            <a:r>
              <a:rPr lang="en-US" dirty="0"/>
              <a:t>Selected Concepts:</a:t>
            </a:r>
          </a:p>
          <a:p>
            <a:pPr lvl="1"/>
            <a:r>
              <a:rPr lang="en-US" sz="2400" b="1" dirty="0"/>
              <a:t>Simplicity (whenever possible)</a:t>
            </a:r>
          </a:p>
          <a:p>
            <a:pPr lvl="1"/>
            <a:r>
              <a:rPr lang="en-US" sz="2400" b="1" dirty="0"/>
              <a:t>Integration &amp; Homogeneity</a:t>
            </a:r>
          </a:p>
          <a:p>
            <a:pPr lvl="1"/>
            <a:r>
              <a:rPr lang="en-US" sz="2400" b="1" dirty="0"/>
              <a:t>Promote HW Standardization</a:t>
            </a:r>
          </a:p>
          <a:p>
            <a:pPr lvl="2"/>
            <a:r>
              <a:rPr lang="en-US" dirty="0"/>
              <a:t>Same hardware components for all sub-systems</a:t>
            </a:r>
          </a:p>
          <a:p>
            <a:pPr lvl="1"/>
            <a:r>
              <a:rPr lang="en-US" sz="2400" b="1" dirty="0"/>
              <a:t>Promote SW Uniformity</a:t>
            </a:r>
          </a:p>
          <a:p>
            <a:pPr lvl="2"/>
            <a:r>
              <a:rPr lang="en-US" dirty="0"/>
              <a:t>Guidelines, Framework Components, Templates</a:t>
            </a:r>
          </a:p>
          <a:p>
            <a:pPr lvl="1"/>
            <a:r>
              <a:rPr lang="en-US" sz="2400" b="1" dirty="0"/>
              <a:t>Separate Data/Control paths</a:t>
            </a:r>
          </a:p>
          <a:p>
            <a:pPr lvl="2"/>
            <a:r>
              <a:rPr lang="en-US" dirty="0"/>
              <a:t>From the Front Ends to the High Level Trigger</a:t>
            </a:r>
          </a:p>
          <a:p>
            <a:pPr marL="457200" lvl="1" indent="0">
              <a:buNone/>
            </a:pPr>
            <a:endParaRPr lang="en-US" dirty="0"/>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58</a:t>
            </a:fld>
            <a:endParaRPr lang="en-US" sz="2000" b="1"/>
          </a:p>
        </p:txBody>
      </p:sp>
    </p:spTree>
    <p:extLst>
      <p:ext uri="{BB962C8B-B14F-4D97-AF65-F5344CB8AC3E}">
        <p14:creationId xmlns:p14="http://schemas.microsoft.com/office/powerpoint/2010/main" val="1043146669"/>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3331" y="1524000"/>
            <a:ext cx="3068269" cy="4439508"/>
          </a:xfrm>
          <a:prstGeom prst="rect">
            <a:avLst/>
          </a:prstGeom>
        </p:spPr>
      </p:pic>
      <p:sp>
        <p:nvSpPr>
          <p:cNvPr id="2" name="Content Placeholder 1"/>
          <p:cNvSpPr>
            <a:spLocks noGrp="1"/>
          </p:cNvSpPr>
          <p:nvPr>
            <p:ph idx="1"/>
          </p:nvPr>
        </p:nvSpPr>
        <p:spPr/>
        <p:txBody>
          <a:bodyPr/>
          <a:lstStyle/>
          <a:p>
            <a:r>
              <a:rPr lang="en-US" sz="2400" dirty="0"/>
              <a:t>New Data Acquisition Hardware and Dataflow Software</a:t>
            </a:r>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1400" dirty="0"/>
          </a:p>
          <a:p>
            <a:r>
              <a:rPr lang="en-US" sz="2400" dirty="0"/>
              <a:t>New Infrastructure &amp; Sub-Detector Equipment</a:t>
            </a:r>
            <a:endParaRPr lang="en-GB" sz="2400" dirty="0"/>
          </a:p>
        </p:txBody>
      </p:sp>
      <p:sp>
        <p:nvSpPr>
          <p:cNvPr id="3" name="Slide Number Placeholder 2"/>
          <p:cNvSpPr>
            <a:spLocks noGrp="1"/>
          </p:cNvSpPr>
          <p:nvPr>
            <p:ph type="sldNum" sz="quarter" idx="10"/>
          </p:nvPr>
        </p:nvSpPr>
        <p:spPr/>
        <p:txBody>
          <a:bodyPr/>
          <a:lstStyle/>
          <a:p>
            <a:pPr>
              <a:defRPr/>
            </a:pPr>
            <a:fld id="{873E23BB-1CA6-49B2-BE3C-96FEA4166F8F}" type="slidenum">
              <a:rPr lang="en-US" smtClean="0"/>
              <a:pPr>
                <a:defRPr/>
              </a:pPr>
              <a:t>59</a:t>
            </a:fld>
            <a:endParaRPr lang="en-US" sz="2400" b="1" dirty="0"/>
          </a:p>
        </p:txBody>
      </p:sp>
      <p:sp>
        <p:nvSpPr>
          <p:cNvPr id="4" name="Title 3"/>
          <p:cNvSpPr>
            <a:spLocks noGrp="1"/>
          </p:cNvSpPr>
          <p:nvPr>
            <p:ph type="title"/>
          </p:nvPr>
        </p:nvSpPr>
        <p:spPr/>
        <p:txBody>
          <a:bodyPr/>
          <a:lstStyle/>
          <a:p>
            <a:r>
              <a:rPr lang="en-US" dirty="0"/>
              <a:t>Online System Upgrade</a:t>
            </a:r>
            <a:endParaRPr lang="en-GB"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6689" t="10101" r="5113" b="11150"/>
          <a:stretch/>
        </p:blipFill>
        <p:spPr>
          <a:xfrm>
            <a:off x="76200" y="1765096"/>
            <a:ext cx="5670940" cy="3797504"/>
          </a:xfrm>
          <a:prstGeom prst="rect">
            <a:avLst/>
          </a:prstGeom>
        </p:spPr>
      </p:pic>
    </p:spTree>
    <p:extLst>
      <p:ext uri="{BB962C8B-B14F-4D97-AF65-F5344CB8AC3E}">
        <p14:creationId xmlns:p14="http://schemas.microsoft.com/office/powerpoint/2010/main" val="2742253713"/>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EB928B76-A60B-4D2E-A625-E44FA86B9C1D}" type="slidenum">
              <a:rPr lang="en-US" smtClean="0"/>
              <a:pPr>
                <a:defRPr/>
              </a:pPr>
              <a:t>6</a:t>
            </a:fld>
            <a:endParaRPr lang="en-US" sz="2000" b="1"/>
          </a:p>
        </p:txBody>
      </p:sp>
      <p:graphicFrame>
        <p:nvGraphicFramePr>
          <p:cNvPr id="3" name="Table 2"/>
          <p:cNvGraphicFramePr>
            <a:graphicFrameLocks noGrp="1"/>
          </p:cNvGraphicFramePr>
          <p:nvPr/>
        </p:nvGraphicFramePr>
        <p:xfrm>
          <a:off x="424259" y="1396994"/>
          <a:ext cx="8291022" cy="4758760"/>
        </p:xfrm>
        <a:graphic>
          <a:graphicData uri="http://schemas.openxmlformats.org/drawingml/2006/table">
            <a:tbl>
              <a:tblPr firstRow="1" bandRow="1">
                <a:tableStyleId>{2D5ABB26-0587-4C30-8999-92F81FD0307C}</a:tableStyleId>
              </a:tblPr>
              <a:tblGrid>
                <a:gridCol w="1381837">
                  <a:extLst>
                    <a:ext uri="{9D8B030D-6E8A-4147-A177-3AD203B41FA5}">
                      <a16:colId xmlns="" xmlns:a16="http://schemas.microsoft.com/office/drawing/2014/main" val="20000"/>
                    </a:ext>
                  </a:extLst>
                </a:gridCol>
                <a:gridCol w="1381837">
                  <a:extLst>
                    <a:ext uri="{9D8B030D-6E8A-4147-A177-3AD203B41FA5}">
                      <a16:colId xmlns="" xmlns:a16="http://schemas.microsoft.com/office/drawing/2014/main" val="20001"/>
                    </a:ext>
                  </a:extLst>
                </a:gridCol>
                <a:gridCol w="1381837">
                  <a:extLst>
                    <a:ext uri="{9D8B030D-6E8A-4147-A177-3AD203B41FA5}">
                      <a16:colId xmlns="" xmlns:a16="http://schemas.microsoft.com/office/drawing/2014/main" val="20002"/>
                    </a:ext>
                  </a:extLst>
                </a:gridCol>
                <a:gridCol w="1381837">
                  <a:extLst>
                    <a:ext uri="{9D8B030D-6E8A-4147-A177-3AD203B41FA5}">
                      <a16:colId xmlns="" xmlns:a16="http://schemas.microsoft.com/office/drawing/2014/main" val="20003"/>
                    </a:ext>
                  </a:extLst>
                </a:gridCol>
                <a:gridCol w="1381837">
                  <a:extLst>
                    <a:ext uri="{9D8B030D-6E8A-4147-A177-3AD203B41FA5}">
                      <a16:colId xmlns="" xmlns:a16="http://schemas.microsoft.com/office/drawing/2014/main" val="20004"/>
                    </a:ext>
                  </a:extLst>
                </a:gridCol>
                <a:gridCol w="1381837">
                  <a:extLst>
                    <a:ext uri="{9D8B030D-6E8A-4147-A177-3AD203B41FA5}">
                      <a16:colId xmlns="" xmlns:a16="http://schemas.microsoft.com/office/drawing/2014/main" val="20005"/>
                    </a:ext>
                  </a:extLst>
                </a:gridCol>
              </a:tblGrid>
              <a:tr h="581920">
                <a:tc>
                  <a:txBody>
                    <a:bodyPr/>
                    <a:lstStyle/>
                    <a:p>
                      <a:pPr algn="ctr"/>
                      <a:endParaRPr lang="en-GB" sz="1800" b="0" i="0" baseline="0" dirty="0">
                        <a:solidFill>
                          <a:schemeClr val="tx1"/>
                        </a:solidFill>
                        <a:latin typeface="Arial"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baseline="0" dirty="0">
                          <a:latin typeface="Arial" panose="020B0604020202020204" pitchFamily="34" charset="0"/>
                          <a:cs typeface="Arial" panose="020B0604020202020204" pitchFamily="34" charset="0"/>
                        </a:rPr>
                        <a:t>Event Size (</a:t>
                      </a:r>
                      <a:r>
                        <a:rPr lang="en-GB" sz="1800" baseline="0" dirty="0" err="1">
                          <a:latin typeface="Arial" panose="020B0604020202020204" pitchFamily="34" charset="0"/>
                          <a:cs typeface="Arial" panose="020B0604020202020204" pitchFamily="34" charset="0"/>
                        </a:rPr>
                        <a:t>MByte</a:t>
                      </a:r>
                      <a:r>
                        <a:rPr lang="en-GB" sz="1800" baseline="0" dirty="0">
                          <a:latin typeface="Arial" panose="020B0604020202020204" pitchFamily="34" charset="0"/>
                          <a:cs typeface="Arial" panose="020B0604020202020204" pitchFamily="34" charset="0"/>
                        </a:rPr>
                        <a:t>)</a:t>
                      </a:r>
                      <a:endParaRPr lang="en-GB" sz="1800" b="0" i="0" baseline="0" dirty="0">
                        <a:solidFill>
                          <a:schemeClr val="tx1"/>
                        </a:solidFill>
                        <a:latin typeface="Arial"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baseline="0" dirty="0">
                          <a:latin typeface="Arial" panose="020B0604020202020204" pitchFamily="34" charset="0"/>
                          <a:cs typeface="Arial" panose="020B0604020202020204" pitchFamily="34" charset="0"/>
                        </a:rPr>
                        <a:t>L1 Rate </a:t>
                      </a:r>
                      <a:br>
                        <a:rPr lang="en-GB" sz="1800" baseline="0" dirty="0">
                          <a:latin typeface="Arial" panose="020B0604020202020204" pitchFamily="34" charset="0"/>
                          <a:cs typeface="Arial" panose="020B0604020202020204" pitchFamily="34" charset="0"/>
                        </a:rPr>
                      </a:br>
                      <a:r>
                        <a:rPr lang="en-GB" sz="1800" baseline="0" dirty="0">
                          <a:latin typeface="Arial" panose="020B0604020202020204" pitchFamily="34" charset="0"/>
                          <a:cs typeface="Arial" panose="020B0604020202020204" pitchFamily="34" charset="0"/>
                        </a:rPr>
                        <a:t>(KHz)</a:t>
                      </a:r>
                      <a:endParaRPr lang="en-GB" sz="1800" b="0" i="0" baseline="0" dirty="0">
                        <a:solidFill>
                          <a:schemeClr val="tx1"/>
                        </a:solidFill>
                        <a:latin typeface="Arial"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baseline="0" dirty="0">
                          <a:latin typeface="Arial" panose="020B0604020202020204" pitchFamily="34" charset="0"/>
                          <a:cs typeface="Arial" panose="020B0604020202020204" pitchFamily="34" charset="0"/>
                        </a:rPr>
                        <a:t>Bandwidth (</a:t>
                      </a:r>
                      <a:r>
                        <a:rPr lang="en-GB" sz="1800" baseline="0" dirty="0" err="1">
                          <a:latin typeface="Arial" panose="020B0604020202020204" pitchFamily="34" charset="0"/>
                          <a:cs typeface="Arial" panose="020B0604020202020204" pitchFamily="34" charset="0"/>
                        </a:rPr>
                        <a:t>GByte</a:t>
                      </a:r>
                      <a:r>
                        <a:rPr lang="en-GB" sz="1800" baseline="0" dirty="0">
                          <a:latin typeface="Arial" panose="020B0604020202020204" pitchFamily="34" charset="0"/>
                          <a:cs typeface="Arial" panose="020B0604020202020204" pitchFamily="34" charset="0"/>
                        </a:rPr>
                        <a:t>/s)</a:t>
                      </a:r>
                      <a:endParaRPr lang="en-GB" sz="1800" b="0" i="0" baseline="0" dirty="0">
                        <a:solidFill>
                          <a:schemeClr val="tx1"/>
                        </a:solidFill>
                        <a:latin typeface="Arial"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aseline="0" dirty="0">
                          <a:latin typeface="Arial" panose="020B0604020202020204" pitchFamily="34" charset="0"/>
                          <a:cs typeface="Arial" panose="020B0604020202020204" pitchFamily="34" charset="0"/>
                        </a:rPr>
                        <a:t>Storage Rate</a:t>
                      </a:r>
                      <a:br>
                        <a:rPr lang="en-GB" sz="1800" baseline="0" dirty="0">
                          <a:latin typeface="Arial" panose="020B0604020202020204" pitchFamily="34" charset="0"/>
                          <a:cs typeface="Arial" panose="020B0604020202020204" pitchFamily="34" charset="0"/>
                        </a:rPr>
                      </a:br>
                      <a:r>
                        <a:rPr lang="en-GB" sz="1800" baseline="0" dirty="0">
                          <a:latin typeface="Arial" panose="020B0604020202020204" pitchFamily="34" charset="0"/>
                          <a:cs typeface="Arial" panose="020B0604020202020204" pitchFamily="34" charset="0"/>
                        </a:rPr>
                        <a:t>(KHz)</a:t>
                      </a:r>
                      <a:endParaRPr lang="en-GB" sz="1800" b="0" i="0" baseline="0" dirty="0">
                        <a:solidFill>
                          <a:schemeClr val="tx1"/>
                        </a:solidFill>
                        <a:latin typeface="Arial"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baseline="0" dirty="0">
                          <a:latin typeface="Arial" panose="020B0604020202020204" pitchFamily="34" charset="0"/>
                          <a:cs typeface="Arial" panose="020B0604020202020204" pitchFamily="34" charset="0"/>
                        </a:rPr>
                        <a:t>Storage</a:t>
                      </a:r>
                      <a:br>
                        <a:rPr lang="en-GB" sz="1800" baseline="0" dirty="0">
                          <a:latin typeface="Arial" panose="020B0604020202020204" pitchFamily="34" charset="0"/>
                          <a:cs typeface="Arial" panose="020B0604020202020204" pitchFamily="34" charset="0"/>
                        </a:rPr>
                      </a:br>
                      <a:r>
                        <a:rPr lang="en-GB" sz="1800" baseline="0" dirty="0">
                          <a:latin typeface="Arial" panose="020B0604020202020204" pitchFamily="34" charset="0"/>
                          <a:cs typeface="Arial" panose="020B0604020202020204" pitchFamily="34" charset="0"/>
                        </a:rPr>
                        <a:t>(</a:t>
                      </a:r>
                      <a:r>
                        <a:rPr lang="en-GB" sz="1800" baseline="0" dirty="0" err="1">
                          <a:latin typeface="Arial" panose="020B0604020202020204" pitchFamily="34" charset="0"/>
                          <a:cs typeface="Arial" panose="020B0604020202020204" pitchFamily="34" charset="0"/>
                        </a:rPr>
                        <a:t>GBytes</a:t>
                      </a:r>
                      <a:r>
                        <a:rPr lang="en-GB" sz="1800" baseline="0" dirty="0">
                          <a:latin typeface="Arial" panose="020B0604020202020204" pitchFamily="34" charset="0"/>
                          <a:cs typeface="Arial" panose="020B0604020202020204" pitchFamily="34" charset="0"/>
                        </a:rPr>
                        <a:t>/s)</a:t>
                      </a:r>
                      <a:endParaRPr lang="en-GB" sz="1800" b="0" i="0" baseline="0" dirty="0">
                        <a:solidFill>
                          <a:schemeClr val="tx1"/>
                        </a:solidFill>
                        <a:latin typeface="Arial"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1044210">
                <a:tc>
                  <a:txBody>
                    <a:bodyPr/>
                    <a:lstStyle/>
                    <a:p>
                      <a:r>
                        <a:rPr lang="en-GB" sz="1800" b="0" i="0" baseline="0" dirty="0">
                          <a:solidFill>
                            <a:schemeClr val="tx1"/>
                          </a:solidFill>
                          <a:latin typeface="Arial" panose="020B0604020202020204" pitchFamily="34" charset="0"/>
                          <a:cs typeface="Arial" panose="020B0604020202020204" pitchFamily="34" charset="0"/>
                        </a:rPr>
                        <a:t>ALICE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dirty="0">
                          <a:latin typeface="Arial" panose="020B0604020202020204" pitchFamily="34" charset="0"/>
                          <a:cs typeface="Arial" panose="020B0604020202020204" pitchFamily="34" charset="0"/>
                        </a:rPr>
                        <a:t>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dirty="0">
                          <a:latin typeface="Arial" panose="020B0604020202020204" pitchFamily="34" charset="0"/>
                          <a:cs typeface="Arial" panose="020B0604020202020204" pitchFamily="34" charset="0"/>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dirty="0">
                          <a:latin typeface="Arial" panose="020B0604020202020204" pitchFamily="34" charset="0"/>
                          <a:cs typeface="Arial" panose="020B0604020202020204" pitchFamily="34" charset="0"/>
                        </a:rPr>
                        <a:t>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dirty="0">
                          <a:latin typeface="Arial" panose="020B0604020202020204" pitchFamily="34" charset="0"/>
                          <a:cs typeface="Arial" panose="020B0604020202020204" pitchFamily="34" charset="0"/>
                        </a:rPr>
                        <a:t>0.050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1.250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1044210">
                <a:tc>
                  <a:txBody>
                    <a:bodyPr/>
                    <a:lstStyle/>
                    <a:p>
                      <a:r>
                        <a:rPr lang="en-GB" sz="1800" b="0" i="0" baseline="0" dirty="0">
                          <a:solidFill>
                            <a:schemeClr val="tx1"/>
                          </a:solidFill>
                          <a:latin typeface="Arial" panose="020B0604020202020204" pitchFamily="34" charset="0"/>
                          <a:cs typeface="Arial" panose="020B0604020202020204" pitchFamily="34" charset="0"/>
                        </a:rPr>
                        <a:t>ATLAS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0.200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0.200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1044210">
                <a:tc>
                  <a:txBody>
                    <a:bodyPr/>
                    <a:lstStyle/>
                    <a:p>
                      <a:r>
                        <a:rPr lang="en-GB" sz="1800" b="0" i="0" baseline="0" dirty="0">
                          <a:solidFill>
                            <a:schemeClr val="tx1"/>
                          </a:solidFill>
                          <a:latin typeface="Arial" panose="020B0604020202020204" pitchFamily="34" charset="0"/>
                          <a:cs typeface="Arial" panose="020B0604020202020204" pitchFamily="34" charset="0"/>
                        </a:rPr>
                        <a:t>CMS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0.200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0.200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1044210">
                <a:tc>
                  <a:txBody>
                    <a:bodyPr/>
                    <a:lstStyle/>
                    <a:p>
                      <a:r>
                        <a:rPr lang="en-GB" sz="1800" b="0" i="0" baseline="0" dirty="0">
                          <a:solidFill>
                            <a:schemeClr val="tx1"/>
                          </a:solidFill>
                          <a:latin typeface="Arial" panose="020B0604020202020204" pitchFamily="34" charset="0"/>
                          <a:cs typeface="Arial" panose="020B0604020202020204" pitchFamily="34" charset="0"/>
                        </a:rPr>
                        <a:t>LHCb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0.05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1000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800" b="0" i="0" baseline="0" dirty="0">
                          <a:solidFill>
                            <a:schemeClr val="tx1"/>
                          </a:solidFill>
                          <a:latin typeface="Arial" panose="020B0604020202020204" pitchFamily="34" charset="0"/>
                          <a:cs typeface="Arial" panose="020B0604020202020204" pitchFamily="34" charset="0"/>
                        </a:rPr>
                        <a:t>0.250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bl>
          </a:graphicData>
        </a:graphic>
      </p:graphicFrame>
      <p:pic>
        <p:nvPicPr>
          <p:cNvPr id="4" name="Picture 73"/>
          <p:cNvPicPr>
            <a:picLocks noChangeAspect="1" noChangeArrowheads="1"/>
          </p:cNvPicPr>
          <p:nvPr/>
        </p:nvPicPr>
        <p:blipFill>
          <a:blip r:embed="rId2"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693097" y="2321105"/>
            <a:ext cx="921718" cy="608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0"/>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2813" y="3279249"/>
            <a:ext cx="1042002" cy="802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1"/>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8551" y="4326711"/>
            <a:ext cx="959454" cy="753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2338" y="5395453"/>
            <a:ext cx="917262" cy="760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bwMode="auto">
          <a:xfrm>
            <a:off x="1143000" y="228600"/>
            <a:ext cx="7696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4400" b="1">
                <a:solidFill>
                  <a:srgbClr val="0000FF"/>
                </a:solidFill>
                <a:latin typeface="+mj-lt"/>
                <a:ea typeface="+mj-ea"/>
                <a:cs typeface="+mj-cs"/>
              </a:defRPr>
            </a:lvl1pPr>
            <a:lvl2pPr algn="l" rtl="0" eaLnBrk="0" fontAlgn="base" hangingPunct="0">
              <a:spcBef>
                <a:spcPct val="0"/>
              </a:spcBef>
              <a:spcAft>
                <a:spcPct val="0"/>
              </a:spcAft>
              <a:defRPr kumimoji="1" sz="4400" b="1">
                <a:solidFill>
                  <a:srgbClr val="0000FF"/>
                </a:solidFill>
                <a:latin typeface="Comic Sans MS" pitchFamily="66" charset="0"/>
              </a:defRPr>
            </a:lvl2pPr>
            <a:lvl3pPr algn="l" rtl="0" eaLnBrk="0" fontAlgn="base" hangingPunct="0">
              <a:spcBef>
                <a:spcPct val="0"/>
              </a:spcBef>
              <a:spcAft>
                <a:spcPct val="0"/>
              </a:spcAft>
              <a:defRPr kumimoji="1" sz="4400" b="1">
                <a:solidFill>
                  <a:srgbClr val="0000FF"/>
                </a:solidFill>
                <a:latin typeface="Comic Sans MS" pitchFamily="66" charset="0"/>
              </a:defRPr>
            </a:lvl3pPr>
            <a:lvl4pPr algn="l" rtl="0" eaLnBrk="0" fontAlgn="base" hangingPunct="0">
              <a:spcBef>
                <a:spcPct val="0"/>
              </a:spcBef>
              <a:spcAft>
                <a:spcPct val="0"/>
              </a:spcAft>
              <a:defRPr kumimoji="1" sz="4400" b="1">
                <a:solidFill>
                  <a:srgbClr val="0000FF"/>
                </a:solidFill>
                <a:latin typeface="Comic Sans MS" pitchFamily="66" charset="0"/>
              </a:defRPr>
            </a:lvl4pPr>
            <a:lvl5pPr algn="l" rtl="0" eaLnBrk="0" fontAlgn="base" hangingPunct="0">
              <a:spcBef>
                <a:spcPct val="0"/>
              </a:spcBef>
              <a:spcAft>
                <a:spcPct val="0"/>
              </a:spcAft>
              <a:defRPr kumimoji="1" sz="4400" b="1">
                <a:solidFill>
                  <a:srgbClr val="0000FF"/>
                </a:solidFill>
                <a:latin typeface="Comic Sans MS" pitchFamily="66" charset="0"/>
              </a:defRPr>
            </a:lvl5pPr>
            <a:lvl6pPr marL="457200" algn="l" rtl="0" eaLnBrk="0" fontAlgn="base" hangingPunct="0">
              <a:spcBef>
                <a:spcPct val="0"/>
              </a:spcBef>
              <a:spcAft>
                <a:spcPct val="0"/>
              </a:spcAft>
              <a:defRPr kumimoji="1" sz="4400" b="1">
                <a:solidFill>
                  <a:srgbClr val="0000FF"/>
                </a:solidFill>
                <a:latin typeface="Comic Sans MS" pitchFamily="66" charset="0"/>
              </a:defRPr>
            </a:lvl6pPr>
            <a:lvl7pPr marL="914400" algn="l" rtl="0" eaLnBrk="0" fontAlgn="base" hangingPunct="0">
              <a:spcBef>
                <a:spcPct val="0"/>
              </a:spcBef>
              <a:spcAft>
                <a:spcPct val="0"/>
              </a:spcAft>
              <a:defRPr kumimoji="1" sz="4400" b="1">
                <a:solidFill>
                  <a:srgbClr val="0000FF"/>
                </a:solidFill>
                <a:latin typeface="Comic Sans MS" pitchFamily="66" charset="0"/>
              </a:defRPr>
            </a:lvl7pPr>
            <a:lvl8pPr marL="1371600" algn="l" rtl="0" eaLnBrk="0" fontAlgn="base" hangingPunct="0">
              <a:spcBef>
                <a:spcPct val="0"/>
              </a:spcBef>
              <a:spcAft>
                <a:spcPct val="0"/>
              </a:spcAft>
              <a:defRPr kumimoji="1" sz="4400" b="1">
                <a:solidFill>
                  <a:srgbClr val="0000FF"/>
                </a:solidFill>
                <a:latin typeface="Comic Sans MS" pitchFamily="66" charset="0"/>
              </a:defRPr>
            </a:lvl8pPr>
            <a:lvl9pPr marL="1828800" algn="l" rtl="0" eaLnBrk="0" fontAlgn="base" hangingPunct="0">
              <a:spcBef>
                <a:spcPct val="0"/>
              </a:spcBef>
              <a:spcAft>
                <a:spcPct val="0"/>
              </a:spcAft>
              <a:defRPr kumimoji="1" sz="4400" b="1">
                <a:solidFill>
                  <a:srgbClr val="0000FF"/>
                </a:solidFill>
                <a:latin typeface="Comic Sans MS" pitchFamily="66" charset="0"/>
              </a:defRPr>
            </a:lvl9pPr>
          </a:lstStyle>
          <a:p>
            <a:pPr eaLnBrk="1" hangingPunct="1">
              <a:buFontTx/>
              <a:defRPr/>
            </a:pPr>
            <a:r>
              <a:rPr lang="de-CH" dirty="0">
                <a:effectLst>
                  <a:outerShdw blurRad="38100" dist="38100" dir="2700000" algn="tl">
                    <a:srgbClr val="C0C0C0"/>
                  </a:outerShdw>
                </a:effectLst>
                <a:latin typeface="Arial" panose="020B0604020202020204" pitchFamily="34" charset="0"/>
                <a:cs typeface="Arial" panose="020B0604020202020204" pitchFamily="34" charset="0"/>
              </a:rPr>
              <a:t>LHC Exp DAQ (until 2020)</a:t>
            </a:r>
            <a:endParaRPr lang="de-CH" kern="0" dirty="0">
              <a:effectLst>
                <a:outerShdw blurRad="38100" dist="38100" dir="2700000" algn="tl">
                  <a:srgbClr val="C0C0C0"/>
                </a:outerShdw>
              </a:effectLst>
              <a:latin typeface="Arial" panose="020B0604020202020204" pitchFamily="34" charset="0"/>
              <a:cs typeface="Arial" panose="020B0604020202020204" pitchFamily="34" charset="0"/>
            </a:endParaRPr>
          </a:p>
        </p:txBody>
      </p:sp>
      <p:cxnSp>
        <p:nvCxnSpPr>
          <p:cNvPr id="9" name="Straight Connector 8"/>
          <p:cNvCxnSpPr/>
          <p:nvPr/>
        </p:nvCxnSpPr>
        <p:spPr bwMode="auto">
          <a:xfrm flipH="1">
            <a:off x="424260" y="1393535"/>
            <a:ext cx="4458" cy="4762219"/>
          </a:xfrm>
          <a:prstGeom prst="line">
            <a:avLst/>
          </a:prstGeom>
          <a:noFill/>
          <a:ln w="38100"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flipH="1">
            <a:off x="1806840" y="1393535"/>
            <a:ext cx="4458" cy="4762219"/>
          </a:xfrm>
          <a:prstGeom prst="line">
            <a:avLst/>
          </a:prstGeom>
          <a:noFill/>
          <a:ln w="38100"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flipH="1">
            <a:off x="8715282" y="1393535"/>
            <a:ext cx="4458" cy="4762219"/>
          </a:xfrm>
          <a:prstGeom prst="line">
            <a:avLst/>
          </a:prstGeom>
          <a:noFill/>
          <a:ln w="38100"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flipH="1" flipV="1">
            <a:off x="419193" y="1393536"/>
            <a:ext cx="8300547" cy="3458"/>
          </a:xfrm>
          <a:prstGeom prst="line">
            <a:avLst/>
          </a:prstGeom>
          <a:noFill/>
          <a:ln w="38100"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flipH="1">
            <a:off x="424260" y="1969610"/>
            <a:ext cx="8295480" cy="0"/>
          </a:xfrm>
          <a:prstGeom prst="line">
            <a:avLst/>
          </a:prstGeom>
          <a:noFill/>
          <a:ln w="3810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flipH="1">
            <a:off x="424260" y="6155754"/>
            <a:ext cx="8291022" cy="1"/>
          </a:xfrm>
          <a:prstGeom prst="line">
            <a:avLst/>
          </a:prstGeom>
          <a:noFill/>
          <a:ln w="38100"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flipH="1">
            <a:off x="5950122" y="1393535"/>
            <a:ext cx="4458" cy="4762219"/>
          </a:xfrm>
          <a:prstGeom prst="line">
            <a:avLst/>
          </a:prstGeom>
          <a:noFill/>
          <a:ln w="38100" cap="flat" cmpd="sng" algn="ctr">
            <a:solidFill>
              <a:schemeClr val="tx1"/>
            </a:solidFill>
            <a:prstDash val="solid"/>
            <a:round/>
            <a:headEnd type="none" w="med" len="med"/>
            <a:tailEnd type="none" w="med" len="med"/>
          </a:ln>
          <a:effectLst/>
        </p:spPr>
      </p:cxnSp>
      <p:cxnSp>
        <p:nvCxnSpPr>
          <p:cNvPr id="21" name="Straight Connector 20"/>
          <p:cNvCxnSpPr/>
          <p:nvPr/>
        </p:nvCxnSpPr>
        <p:spPr bwMode="auto">
          <a:xfrm flipH="1">
            <a:off x="3184962" y="1393535"/>
            <a:ext cx="4458" cy="4762219"/>
          </a:xfrm>
          <a:prstGeom prst="line">
            <a:avLst/>
          </a:prstGeom>
          <a:noFill/>
          <a:ln w="3810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691755945"/>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FE Electronics</a:t>
            </a:r>
          </a:p>
        </p:txBody>
      </p:sp>
      <p:sp>
        <p:nvSpPr>
          <p:cNvPr id="3" name="Content Placeholder 2"/>
          <p:cNvSpPr>
            <a:spLocks noGrp="1"/>
          </p:cNvSpPr>
          <p:nvPr>
            <p:ph idx="1"/>
          </p:nvPr>
        </p:nvSpPr>
        <p:spPr>
          <a:xfrm>
            <a:off x="380999" y="1295400"/>
            <a:ext cx="8761195" cy="5181600"/>
          </a:xfrm>
        </p:spPr>
        <p:txBody>
          <a:bodyPr/>
          <a:lstStyle/>
          <a:p>
            <a:r>
              <a:rPr lang="en-GB" sz="2800" dirty="0"/>
              <a:t>Front-end electronics</a:t>
            </a:r>
          </a:p>
          <a:p>
            <a:pPr lvl="1"/>
            <a:r>
              <a:rPr lang="en-GB" sz="2400" dirty="0"/>
              <a:t> Use CERN GBT chip</a:t>
            </a:r>
            <a:br>
              <a:rPr lang="en-GB" sz="2400" dirty="0"/>
            </a:br>
            <a:r>
              <a:rPr lang="en-GB" sz="2400" dirty="0"/>
              <a:t>(Gigabit Transceiver)</a:t>
            </a:r>
          </a:p>
          <a:p>
            <a:pPr lvl="1"/>
            <a:r>
              <a:rPr lang="en-GB" sz="2400" dirty="0"/>
              <a:t>A radiation hard ASIC </a:t>
            </a:r>
            <a:r>
              <a:rPr lang="en-GB" sz="2000" dirty="0"/>
              <a:t>(Application Specific Integrated Circuit)</a:t>
            </a:r>
          </a:p>
          <a:p>
            <a:pPr lvl="1"/>
            <a:endParaRPr lang="en-GB" sz="2000" dirty="0"/>
          </a:p>
          <a:p>
            <a:pPr lvl="1"/>
            <a:endParaRPr lang="en-GB" sz="2000" dirty="0"/>
          </a:p>
          <a:p>
            <a:pPr lvl="1"/>
            <a:endParaRPr lang="en-GB" sz="2000" dirty="0"/>
          </a:p>
          <a:p>
            <a:pPr lvl="1"/>
            <a:endParaRPr lang="en-GB" sz="2000" dirty="0"/>
          </a:p>
          <a:p>
            <a:pPr lvl="1"/>
            <a:endParaRPr lang="en-GB" sz="2000" dirty="0"/>
          </a:p>
          <a:p>
            <a:pPr lvl="1"/>
            <a:endParaRPr lang="en-GB" sz="2000" dirty="0"/>
          </a:p>
          <a:p>
            <a:pPr lvl="1"/>
            <a:endParaRPr lang="en-GB" sz="2000" dirty="0"/>
          </a:p>
          <a:p>
            <a:pPr lvl="1"/>
            <a:endParaRPr lang="en-GB" sz="2000" dirty="0"/>
          </a:p>
          <a:p>
            <a:pPr lvl="1"/>
            <a:r>
              <a:rPr lang="en-GB" sz="2000" dirty="0"/>
              <a:t>But unlike the drawing: separately for DAQ and for Timing &amp; Control</a:t>
            </a:r>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60</a:t>
            </a:fld>
            <a:endParaRPr lang="en-US" sz="2000" b="1"/>
          </a:p>
        </p:txBody>
      </p:sp>
      <p:pic>
        <p:nvPicPr>
          <p:cNvPr id="6" name="Picture 5"/>
          <p:cNvPicPr>
            <a:picLocks noChangeAspect="1"/>
          </p:cNvPicPr>
          <p:nvPr/>
        </p:nvPicPr>
        <p:blipFill rotWithShape="1">
          <a:blip r:embed="rId2"/>
          <a:srcRect l="38214" t="46318" r="3930" b="21923"/>
          <a:stretch/>
        </p:blipFill>
        <p:spPr>
          <a:xfrm>
            <a:off x="1384385" y="3083342"/>
            <a:ext cx="6221610" cy="2649945"/>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6689" t="10101" r="5113" b="11150"/>
          <a:stretch/>
        </p:blipFill>
        <p:spPr>
          <a:xfrm>
            <a:off x="5153098" y="49360"/>
            <a:ext cx="3989097" cy="2671270"/>
          </a:xfrm>
          <a:prstGeom prst="rect">
            <a:avLst/>
          </a:prstGeom>
        </p:spPr>
      </p:pic>
      <p:sp>
        <p:nvSpPr>
          <p:cNvPr id="8" name="Rounded Rectangle 7"/>
          <p:cNvSpPr/>
          <p:nvPr/>
        </p:nvSpPr>
        <p:spPr bwMode="auto">
          <a:xfrm>
            <a:off x="5912752" y="228600"/>
            <a:ext cx="2112275" cy="320025"/>
          </a:xfrm>
          <a:prstGeom prst="roundRect">
            <a:avLst/>
          </a:prstGeom>
          <a:solidFill>
            <a:srgbClr val="FF0000">
              <a:alpha val="44000"/>
            </a:srgbClr>
          </a:solidFill>
          <a:ln w="41275"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9" name="Down Arrow 8"/>
          <p:cNvSpPr/>
          <p:nvPr/>
        </p:nvSpPr>
        <p:spPr bwMode="auto">
          <a:xfrm>
            <a:off x="6185010" y="548625"/>
            <a:ext cx="153620" cy="621215"/>
          </a:xfrm>
          <a:prstGeom prst="downArrow">
            <a:avLst/>
          </a:prstGeom>
          <a:solidFill>
            <a:srgbClr val="FF0000">
              <a:alpha val="30000"/>
            </a:srgbClr>
          </a:solidFill>
          <a:ln w="12700"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11" name="Left-Up Arrow 10"/>
          <p:cNvSpPr/>
          <p:nvPr/>
        </p:nvSpPr>
        <p:spPr bwMode="auto">
          <a:xfrm flipV="1">
            <a:off x="8009243" y="234650"/>
            <a:ext cx="553200" cy="966860"/>
          </a:xfrm>
          <a:prstGeom prst="leftUpArrow">
            <a:avLst>
              <a:gd name="adj1" fmla="val 10526"/>
              <a:gd name="adj2" fmla="val 15350"/>
              <a:gd name="adj3" fmla="val 25000"/>
            </a:avLst>
          </a:prstGeom>
          <a:solidFill>
            <a:srgbClr val="FF0000">
              <a:alpha val="42000"/>
            </a:srgbClr>
          </a:solidFill>
          <a:ln w="12700"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12" name="TextBox 11"/>
          <p:cNvSpPr txBox="1"/>
          <p:nvPr/>
        </p:nvSpPr>
        <p:spPr>
          <a:xfrm rot="20957725">
            <a:off x="5837538" y="557845"/>
            <a:ext cx="851515" cy="461665"/>
          </a:xfrm>
          <a:prstGeom prst="rect">
            <a:avLst/>
          </a:prstGeom>
          <a:noFill/>
        </p:spPr>
        <p:txBody>
          <a:bodyPr wrap="none" rtlCol="0">
            <a:spAutoFit/>
          </a:bodyPr>
          <a:lstStyle/>
          <a:p>
            <a:r>
              <a:rPr lang="en-GB" dirty="0">
                <a:solidFill>
                  <a:srgbClr val="C00000"/>
                </a:solidFill>
                <a:latin typeface="Arial" panose="020B0604020202020204" pitchFamily="34" charset="0"/>
                <a:cs typeface="Arial" panose="020B0604020202020204" pitchFamily="34" charset="0"/>
              </a:rPr>
              <a:t>DAQ</a:t>
            </a:r>
          </a:p>
        </p:txBody>
      </p:sp>
      <p:sp>
        <p:nvSpPr>
          <p:cNvPr id="13" name="TextBox 12"/>
          <p:cNvSpPr txBox="1"/>
          <p:nvPr/>
        </p:nvSpPr>
        <p:spPr>
          <a:xfrm rot="20957725">
            <a:off x="7774164" y="507977"/>
            <a:ext cx="1242648" cy="369332"/>
          </a:xfrm>
          <a:prstGeom prst="rect">
            <a:avLst/>
          </a:prstGeom>
          <a:noFill/>
        </p:spPr>
        <p:txBody>
          <a:bodyPr wrap="none" rtlCol="0">
            <a:spAutoFit/>
          </a:bodyPr>
          <a:lstStyle/>
          <a:p>
            <a:r>
              <a:rPr lang="en-GB" sz="1800" dirty="0">
                <a:solidFill>
                  <a:srgbClr val="C00000"/>
                </a:solidFill>
                <a:latin typeface="Arial" panose="020B0604020202020204" pitchFamily="34" charset="0"/>
                <a:cs typeface="Arial" panose="020B0604020202020204" pitchFamily="34" charset="0"/>
              </a:rPr>
              <a:t>TFC+ECS</a:t>
            </a:r>
            <a:endParaRPr lang="en-GB"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9422640"/>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l="53889" t="14638" r="2955" b="32889"/>
          <a:stretch/>
        </p:blipFill>
        <p:spPr>
          <a:xfrm>
            <a:off x="5163947" y="3190711"/>
            <a:ext cx="3964979" cy="3286289"/>
          </a:xfrm>
          <a:prstGeom prst="rect">
            <a:avLst/>
          </a:prstGeom>
        </p:spPr>
      </p:pic>
      <p:sp>
        <p:nvSpPr>
          <p:cNvPr id="2" name="Title 1"/>
          <p:cNvSpPr>
            <a:spLocks noGrp="1"/>
          </p:cNvSpPr>
          <p:nvPr>
            <p:ph type="title"/>
          </p:nvPr>
        </p:nvSpPr>
        <p:spPr/>
        <p:txBody>
          <a:bodyPr/>
          <a:lstStyle/>
          <a:p>
            <a:r>
              <a:rPr lang="en-GB" dirty="0"/>
              <a:t>Readout Units</a:t>
            </a:r>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61</a:t>
            </a:fld>
            <a:endParaRPr lang="en-US" sz="2000" b="1"/>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6689" t="10101" r="5113" b="11150"/>
          <a:stretch/>
        </p:blipFill>
        <p:spPr>
          <a:xfrm>
            <a:off x="5153098" y="49360"/>
            <a:ext cx="3989097" cy="2671270"/>
          </a:xfrm>
          <a:prstGeom prst="rect">
            <a:avLst/>
          </a:prstGeom>
        </p:spPr>
      </p:pic>
      <p:sp>
        <p:nvSpPr>
          <p:cNvPr id="8" name="Rectangle 7"/>
          <p:cNvSpPr/>
          <p:nvPr/>
        </p:nvSpPr>
        <p:spPr bwMode="auto">
          <a:xfrm>
            <a:off x="4994455" y="5810110"/>
            <a:ext cx="918297" cy="666890"/>
          </a:xfrm>
          <a:prstGeom prst="rect">
            <a:avLst/>
          </a:prstGeom>
          <a:solidFill>
            <a:schemeClr val="bg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6" name="Rounded Rectangle 5"/>
          <p:cNvSpPr/>
          <p:nvPr/>
        </p:nvSpPr>
        <p:spPr bwMode="auto">
          <a:xfrm>
            <a:off x="5912752" y="990600"/>
            <a:ext cx="2730178" cy="276059"/>
          </a:xfrm>
          <a:prstGeom prst="roundRect">
            <a:avLst/>
          </a:prstGeom>
          <a:solidFill>
            <a:srgbClr val="FF0000">
              <a:alpha val="44000"/>
            </a:srgbClr>
          </a:solidFill>
          <a:ln w="41275"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3" name="Content Placeholder 2"/>
          <p:cNvSpPr>
            <a:spLocks noGrp="1"/>
          </p:cNvSpPr>
          <p:nvPr>
            <p:ph idx="1"/>
          </p:nvPr>
        </p:nvSpPr>
        <p:spPr/>
        <p:txBody>
          <a:bodyPr/>
          <a:lstStyle/>
          <a:p>
            <a:r>
              <a:rPr lang="en-GB" sz="2400" dirty="0"/>
              <a:t>PCIe40 cards in EB PCs</a:t>
            </a:r>
          </a:p>
          <a:p>
            <a:pPr lvl="1"/>
            <a:r>
              <a:rPr lang="en-GB" sz="2000" dirty="0" err="1"/>
              <a:t>PCIexpress</a:t>
            </a:r>
            <a:r>
              <a:rPr lang="en-GB" sz="2000" dirty="0"/>
              <a:t> card</a:t>
            </a:r>
          </a:p>
          <a:p>
            <a:pPr lvl="1"/>
            <a:r>
              <a:rPr lang="en-GB" sz="2000" dirty="0"/>
              <a:t>Large FPGA </a:t>
            </a:r>
          </a:p>
          <a:p>
            <a:pPr lvl="1"/>
            <a:r>
              <a:rPr lang="en-GB" sz="2000" dirty="0"/>
              <a:t>48 GBT links, 10 Gb/s each</a:t>
            </a:r>
          </a:p>
          <a:p>
            <a:pPr lvl="1"/>
            <a:r>
              <a:rPr lang="en-GB" sz="2000" dirty="0"/>
              <a:t>Versatile via the firmware</a:t>
            </a:r>
            <a:endParaRPr lang="en-GB" sz="1600" dirty="0"/>
          </a:p>
          <a:p>
            <a:r>
              <a:rPr lang="en-GB" sz="2400" dirty="0"/>
              <a:t>Located on surface</a:t>
            </a:r>
          </a:p>
          <a:p>
            <a:pPr lvl="1"/>
            <a:r>
              <a:rPr lang="en-GB" sz="2000" dirty="0"/>
              <a:t>Distance from FE: ~350m</a:t>
            </a:r>
          </a:p>
          <a:p>
            <a:r>
              <a:rPr lang="en-GB" sz="2800" dirty="0"/>
              <a:t>In total:</a:t>
            </a:r>
          </a:p>
          <a:p>
            <a:pPr lvl="1"/>
            <a:r>
              <a:rPr lang="en-GB" sz="2000" dirty="0"/>
              <a:t>~ 10000 optical links</a:t>
            </a:r>
          </a:p>
          <a:p>
            <a:pPr lvl="1"/>
            <a:r>
              <a:rPr lang="en-GB" sz="2000" dirty="0"/>
              <a:t>~ 500 readout boards</a:t>
            </a:r>
          </a:p>
          <a:p>
            <a:pPr lvl="1"/>
            <a:r>
              <a:rPr lang="en-GB" sz="2000" dirty="0"/>
              <a:t>~ 100 TFC/ECS cards</a:t>
            </a:r>
            <a:br>
              <a:rPr lang="en-GB" sz="2000" dirty="0"/>
            </a:br>
            <a:r>
              <a:rPr lang="en-GB" sz="2000" dirty="0"/>
              <a:t>(separated from data path)</a:t>
            </a:r>
          </a:p>
          <a:p>
            <a:r>
              <a:rPr lang="en-GB" sz="2400" dirty="0"/>
              <a:t>Used also by ALICE (and others)</a:t>
            </a:r>
          </a:p>
        </p:txBody>
      </p:sp>
    </p:spTree>
    <p:extLst>
      <p:ext uri="{BB962C8B-B14F-4D97-AF65-F5344CB8AC3E}">
        <p14:creationId xmlns:p14="http://schemas.microsoft.com/office/powerpoint/2010/main" val="2032417772"/>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Networking</a:t>
            </a:r>
          </a:p>
        </p:txBody>
      </p:sp>
      <p:sp>
        <p:nvSpPr>
          <p:cNvPr id="3" name="Content Placeholder 2"/>
          <p:cNvSpPr>
            <a:spLocks noGrp="1"/>
          </p:cNvSpPr>
          <p:nvPr>
            <p:ph idx="1"/>
          </p:nvPr>
        </p:nvSpPr>
        <p:spPr>
          <a:xfrm>
            <a:off x="381000" y="1295400"/>
            <a:ext cx="4575050" cy="4800600"/>
          </a:xfrm>
        </p:spPr>
        <p:txBody>
          <a:bodyPr/>
          <a:lstStyle/>
          <a:p>
            <a:r>
              <a:rPr lang="en-GB" sz="2400" dirty="0"/>
              <a:t>Again, use what is popular </a:t>
            </a:r>
            <a:br>
              <a:rPr lang="en-GB" sz="2400" dirty="0"/>
            </a:br>
            <a:r>
              <a:rPr lang="en-GB" sz="2400" dirty="0"/>
              <a:t>-&gt; best price</a:t>
            </a:r>
          </a:p>
          <a:p>
            <a:r>
              <a:rPr lang="en-GB" sz="2400" dirty="0"/>
              <a:t>Basically the choice was</a:t>
            </a:r>
            <a:br>
              <a:rPr lang="en-GB" sz="2400" dirty="0"/>
            </a:br>
            <a:r>
              <a:rPr lang="en-GB" sz="2400" dirty="0" err="1"/>
              <a:t>Infiniband</a:t>
            </a:r>
            <a:r>
              <a:rPr lang="en-GB" sz="2400" dirty="0"/>
              <a:t> and/or Ethernet</a:t>
            </a:r>
          </a:p>
          <a:p>
            <a:endParaRPr lang="en-GB" sz="2400" dirty="0"/>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62</a:t>
            </a:fld>
            <a:endParaRPr lang="en-US" sz="2000" b="1"/>
          </a:p>
        </p:txBody>
      </p:sp>
      <p:pic>
        <p:nvPicPr>
          <p:cNvPr id="5" name="Picture 4"/>
          <p:cNvPicPr>
            <a:picLocks noChangeAspect="1"/>
          </p:cNvPicPr>
          <p:nvPr/>
        </p:nvPicPr>
        <p:blipFill rotWithShape="1">
          <a:blip r:embed="rId2"/>
          <a:srcRect l="57637" t="35803" r="2584" b="10248"/>
          <a:stretch/>
        </p:blipFill>
        <p:spPr>
          <a:xfrm>
            <a:off x="4725620" y="2683204"/>
            <a:ext cx="3661013" cy="3895318"/>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6689" t="10101" r="5113" b="11150"/>
          <a:stretch/>
        </p:blipFill>
        <p:spPr>
          <a:xfrm>
            <a:off x="5153098" y="49360"/>
            <a:ext cx="3989097" cy="2671270"/>
          </a:xfrm>
          <a:prstGeom prst="rect">
            <a:avLst/>
          </a:prstGeom>
        </p:spPr>
      </p:pic>
      <p:sp>
        <p:nvSpPr>
          <p:cNvPr id="7" name="Rounded Rectangle 6"/>
          <p:cNvSpPr/>
          <p:nvPr/>
        </p:nvSpPr>
        <p:spPr bwMode="auto">
          <a:xfrm>
            <a:off x="5912752" y="1151444"/>
            <a:ext cx="2112275" cy="1010191"/>
          </a:xfrm>
          <a:prstGeom prst="roundRect">
            <a:avLst/>
          </a:prstGeom>
          <a:solidFill>
            <a:srgbClr val="FF0000">
              <a:alpha val="44000"/>
            </a:srgbClr>
          </a:solidFill>
          <a:ln w="41275"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Tree>
    <p:extLst>
      <p:ext uri="{BB962C8B-B14F-4D97-AF65-F5344CB8AC3E}">
        <p14:creationId xmlns:p14="http://schemas.microsoft.com/office/powerpoint/2010/main" val="1910166549"/>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Event Builder</a:t>
            </a:r>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63</a:t>
            </a:fld>
            <a:endParaRPr lang="en-US" sz="2000" b="1"/>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6689" t="10101" r="5113" b="11150"/>
          <a:stretch/>
        </p:blipFill>
        <p:spPr>
          <a:xfrm>
            <a:off x="5153098" y="49360"/>
            <a:ext cx="3989097" cy="2671270"/>
          </a:xfrm>
          <a:prstGeom prst="rect">
            <a:avLst/>
          </a:prstGeom>
        </p:spPr>
      </p:pic>
      <p:sp>
        <p:nvSpPr>
          <p:cNvPr id="8" name="Rectangle 7"/>
          <p:cNvSpPr/>
          <p:nvPr/>
        </p:nvSpPr>
        <p:spPr bwMode="auto">
          <a:xfrm>
            <a:off x="4994455" y="5810110"/>
            <a:ext cx="918297" cy="666890"/>
          </a:xfrm>
          <a:prstGeom prst="rect">
            <a:avLst/>
          </a:prstGeom>
          <a:solidFill>
            <a:schemeClr val="bg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6" name="Rounded Rectangle 5"/>
          <p:cNvSpPr/>
          <p:nvPr/>
        </p:nvSpPr>
        <p:spPr bwMode="auto">
          <a:xfrm>
            <a:off x="5912752" y="1151444"/>
            <a:ext cx="2112275" cy="576075"/>
          </a:xfrm>
          <a:prstGeom prst="roundRect">
            <a:avLst/>
          </a:prstGeom>
          <a:solidFill>
            <a:srgbClr val="FF0000">
              <a:alpha val="44000"/>
            </a:srgbClr>
          </a:solidFill>
          <a:ln w="41275"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3" name="Content Placeholder 2"/>
          <p:cNvSpPr>
            <a:spLocks noGrp="1"/>
          </p:cNvSpPr>
          <p:nvPr>
            <p:ph idx="1"/>
          </p:nvPr>
        </p:nvSpPr>
        <p:spPr/>
        <p:txBody>
          <a:bodyPr/>
          <a:lstStyle/>
          <a:p>
            <a:r>
              <a:rPr lang="en-GB" sz="2800" dirty="0"/>
              <a:t>Two options tested</a:t>
            </a:r>
          </a:p>
          <a:p>
            <a:pPr lvl="1"/>
            <a:r>
              <a:rPr lang="en-GB" sz="2400" dirty="0"/>
              <a:t>Only one worked well </a:t>
            </a:r>
            <a:br>
              <a:rPr lang="en-GB" sz="2400" dirty="0"/>
            </a:br>
            <a:r>
              <a:rPr lang="en-GB" sz="2000" dirty="0"/>
              <a:t>within our time and budget</a:t>
            </a:r>
            <a:r>
              <a:rPr lang="en-GB" sz="2400" dirty="0"/>
              <a:t/>
            </a:r>
            <a:br>
              <a:rPr lang="en-GB" sz="2400" dirty="0"/>
            </a:br>
            <a:r>
              <a:rPr lang="en-GB" sz="1600" dirty="0"/>
              <a:t>(traffic pattern: All to One/flow control</a:t>
            </a:r>
            <a:br>
              <a:rPr lang="en-GB" sz="1600" dirty="0"/>
            </a:br>
            <a:r>
              <a:rPr lang="en-GB" sz="1600" dirty="0"/>
              <a:t>/switch buffering very expensive)</a:t>
            </a:r>
            <a:endParaRPr lang="en-GB" sz="2400"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3121760"/>
            <a:ext cx="4191000" cy="2554138"/>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8200" y="3126792"/>
            <a:ext cx="4191000" cy="2555875"/>
          </a:xfrm>
          <a:prstGeom prst="rect">
            <a:avLst/>
          </a:prstGeom>
        </p:spPr>
      </p:pic>
      <p:sp>
        <p:nvSpPr>
          <p:cNvPr id="11" name="TextBox 10"/>
          <p:cNvSpPr txBox="1"/>
          <p:nvPr/>
        </p:nvSpPr>
        <p:spPr>
          <a:xfrm>
            <a:off x="857229" y="5682667"/>
            <a:ext cx="2807179" cy="646331"/>
          </a:xfrm>
          <a:prstGeom prst="rect">
            <a:avLst/>
          </a:prstGeom>
          <a:noFill/>
        </p:spPr>
        <p:txBody>
          <a:bodyPr wrap="none" rtlCol="0">
            <a:spAutoFit/>
          </a:bodyPr>
          <a:lstStyle/>
          <a:p>
            <a:r>
              <a:rPr lang="en-GB" sz="1800" dirty="0">
                <a:latin typeface="Arial" panose="020B0604020202020204" pitchFamily="34" charset="0"/>
                <a:cs typeface="Arial" panose="020B0604020202020204" pitchFamily="34" charset="0"/>
              </a:rPr>
              <a:t>Technology: </a:t>
            </a:r>
            <a:r>
              <a:rPr lang="en-GB" sz="1800" b="1" dirty="0" err="1">
                <a:latin typeface="Arial" panose="020B0604020202020204" pitchFamily="34" charset="0"/>
                <a:cs typeface="Arial" panose="020B0604020202020204" pitchFamily="34" charset="0"/>
              </a:rPr>
              <a:t>Infiniband</a:t>
            </a:r>
            <a:r>
              <a:rPr lang="en-GB" sz="1800" dirty="0">
                <a:latin typeface="Arial" panose="020B0604020202020204" pitchFamily="34" charset="0"/>
                <a:cs typeface="Arial" panose="020B0604020202020204" pitchFamily="34" charset="0"/>
              </a:rPr>
              <a:t/>
            </a:r>
            <a:br>
              <a:rPr lang="en-GB" sz="1800" dirty="0">
                <a:latin typeface="Arial" panose="020B0604020202020204" pitchFamily="34" charset="0"/>
                <a:cs typeface="Arial" panose="020B0604020202020204" pitchFamily="34" charset="0"/>
              </a:rPr>
            </a:br>
            <a:r>
              <a:rPr lang="en-GB" sz="1800" dirty="0">
                <a:latin typeface="Arial" panose="020B0604020202020204" pitchFamily="34" charset="0"/>
                <a:cs typeface="Arial" panose="020B0604020202020204" pitchFamily="34" charset="0"/>
              </a:rPr>
              <a:t>+ Ethernet for Distribution</a:t>
            </a:r>
          </a:p>
        </p:txBody>
      </p:sp>
      <p:sp>
        <p:nvSpPr>
          <p:cNvPr id="12" name="TextBox 11"/>
          <p:cNvSpPr txBox="1"/>
          <p:nvPr/>
        </p:nvSpPr>
        <p:spPr>
          <a:xfrm>
            <a:off x="4648200" y="5682667"/>
            <a:ext cx="4191000" cy="923330"/>
          </a:xfrm>
          <a:prstGeom prst="rect">
            <a:avLst/>
          </a:prstGeom>
          <a:noFill/>
        </p:spPr>
        <p:txBody>
          <a:bodyPr wrap="square" rtlCol="0">
            <a:spAutoFit/>
          </a:bodyPr>
          <a:lstStyle/>
          <a:p>
            <a:r>
              <a:rPr lang="en-GB" sz="1800" dirty="0">
                <a:latin typeface="Arial" panose="020B0604020202020204" pitchFamily="34" charset="0"/>
                <a:cs typeface="Arial" panose="020B0604020202020204" pitchFamily="34" charset="0"/>
              </a:rPr>
              <a:t>Technology: </a:t>
            </a:r>
            <a:r>
              <a:rPr lang="en-GB" sz="1800" b="1" dirty="0">
                <a:latin typeface="Arial" panose="020B0604020202020204" pitchFamily="34" charset="0"/>
                <a:cs typeface="Arial" panose="020B0604020202020204" pitchFamily="34" charset="0"/>
              </a:rPr>
              <a:t>Ethernet</a:t>
            </a:r>
            <a:br>
              <a:rPr lang="en-GB" sz="1800" b="1" dirty="0">
                <a:latin typeface="Arial" panose="020B0604020202020204" pitchFamily="34" charset="0"/>
                <a:cs typeface="Arial" panose="020B0604020202020204" pitchFamily="34" charset="0"/>
              </a:rPr>
            </a:br>
            <a:r>
              <a:rPr lang="en-GB" sz="1800" dirty="0">
                <a:latin typeface="Arial" panose="020B0604020202020204" pitchFamily="34" charset="0"/>
                <a:cs typeface="Arial" panose="020B0604020202020204" pitchFamily="34" charset="0"/>
              </a:rPr>
              <a:t>(Would have been simpler and known)</a:t>
            </a:r>
            <a:br>
              <a:rPr lang="en-GB" sz="1800" dirty="0">
                <a:latin typeface="Arial" panose="020B0604020202020204" pitchFamily="34" charset="0"/>
                <a:cs typeface="Arial" panose="020B0604020202020204" pitchFamily="34" charset="0"/>
              </a:rPr>
            </a:br>
            <a:endParaRPr lang="en-GB" sz="1800" dirty="0">
              <a:latin typeface="Arial" panose="020B0604020202020204" pitchFamily="34" charset="0"/>
              <a:cs typeface="Arial" panose="020B0604020202020204" pitchFamily="34" charset="0"/>
            </a:endParaRPr>
          </a:p>
        </p:txBody>
      </p:sp>
      <p:sp>
        <p:nvSpPr>
          <p:cNvPr id="13" name="TextBox 12"/>
          <p:cNvSpPr txBox="1"/>
          <p:nvPr/>
        </p:nvSpPr>
        <p:spPr>
          <a:xfrm>
            <a:off x="181761" y="6169967"/>
            <a:ext cx="4225837" cy="461665"/>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Dedicated EB (TDR baseline)</a:t>
            </a:r>
          </a:p>
        </p:txBody>
      </p:sp>
      <p:sp>
        <p:nvSpPr>
          <p:cNvPr id="14" name="TextBox 13"/>
          <p:cNvSpPr txBox="1"/>
          <p:nvPr/>
        </p:nvSpPr>
        <p:spPr>
          <a:xfrm>
            <a:off x="5574463" y="6185133"/>
            <a:ext cx="2153154" cy="461665"/>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Distributed EB</a:t>
            </a:r>
          </a:p>
        </p:txBody>
      </p:sp>
      <p:sp>
        <p:nvSpPr>
          <p:cNvPr id="16" name="Rounded Rectangle 15"/>
          <p:cNvSpPr/>
          <p:nvPr/>
        </p:nvSpPr>
        <p:spPr bwMode="auto">
          <a:xfrm>
            <a:off x="1653220" y="6477000"/>
            <a:ext cx="914400" cy="914400"/>
          </a:xfrm>
          <a:prstGeom prst="roundRect">
            <a:avLst/>
          </a:prstGeom>
          <a:no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17" name="Rounded Rectangle 16"/>
          <p:cNvSpPr/>
          <p:nvPr/>
        </p:nvSpPr>
        <p:spPr bwMode="auto">
          <a:xfrm>
            <a:off x="591371" y="3953565"/>
            <a:ext cx="3319880" cy="510778"/>
          </a:xfrm>
          <a:prstGeom prst="roundRect">
            <a:avLst/>
          </a:prstGeom>
          <a:solidFill>
            <a:schemeClr val="accent2">
              <a:lumMod val="20000"/>
              <a:lumOff val="80000"/>
              <a:alpha val="36000"/>
            </a:schemeClr>
          </a:solidFill>
          <a:ln w="22225" cap="flat" cmpd="sng" algn="ctr">
            <a:solidFill>
              <a:schemeClr val="accent2">
                <a:lumMod val="40000"/>
                <a:lumOff val="6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GB" sz="24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Complete events here</a:t>
            </a:r>
          </a:p>
        </p:txBody>
      </p:sp>
      <p:sp>
        <p:nvSpPr>
          <p:cNvPr id="18" name="Rounded Rectangle 17"/>
          <p:cNvSpPr/>
          <p:nvPr/>
        </p:nvSpPr>
        <p:spPr bwMode="auto">
          <a:xfrm>
            <a:off x="5092620" y="4791047"/>
            <a:ext cx="3319880" cy="510778"/>
          </a:xfrm>
          <a:prstGeom prst="roundRect">
            <a:avLst/>
          </a:prstGeom>
          <a:solidFill>
            <a:schemeClr val="accent2">
              <a:lumMod val="20000"/>
              <a:lumOff val="80000"/>
              <a:alpha val="36000"/>
            </a:schemeClr>
          </a:solidFill>
          <a:ln w="22225" cap="flat" cmpd="sng" algn="ctr">
            <a:solidFill>
              <a:schemeClr val="accent2">
                <a:lumMod val="40000"/>
                <a:lumOff val="6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GB" sz="24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Complete events here</a:t>
            </a:r>
          </a:p>
        </p:txBody>
      </p:sp>
      <p:sp>
        <p:nvSpPr>
          <p:cNvPr id="15" name="TextBox 14"/>
          <p:cNvSpPr txBox="1"/>
          <p:nvPr/>
        </p:nvSpPr>
        <p:spPr>
          <a:xfrm>
            <a:off x="5647340" y="1838853"/>
            <a:ext cx="1100615" cy="4508927"/>
          </a:xfrm>
          <a:prstGeom prst="rect">
            <a:avLst/>
          </a:prstGeom>
          <a:noFill/>
        </p:spPr>
        <p:txBody>
          <a:bodyPr wrap="square" rtlCol="0">
            <a:spAutoFit/>
          </a:bodyPr>
          <a:lstStyle/>
          <a:p>
            <a:r>
              <a:rPr lang="en-GB" sz="28700" dirty="0">
                <a:solidFill>
                  <a:srgbClr val="C00000"/>
                </a:solidFill>
              </a:rPr>
              <a:t>x</a:t>
            </a:r>
          </a:p>
        </p:txBody>
      </p:sp>
    </p:spTree>
    <p:extLst>
      <p:ext uri="{BB962C8B-B14F-4D97-AF65-F5344CB8AC3E}">
        <p14:creationId xmlns:p14="http://schemas.microsoft.com/office/powerpoint/2010/main" val="3154217387"/>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r="19417"/>
          <a:stretch/>
        </p:blipFill>
        <p:spPr>
          <a:xfrm>
            <a:off x="7582429" y="13889"/>
            <a:ext cx="1559765" cy="2800632"/>
          </a:xfrm>
          <a:prstGeom prst="rect">
            <a:avLst/>
          </a:prstGeom>
        </p:spPr>
      </p:pic>
      <p:sp>
        <p:nvSpPr>
          <p:cNvPr id="2" name="Title 1"/>
          <p:cNvSpPr>
            <a:spLocks noGrp="1"/>
          </p:cNvSpPr>
          <p:nvPr>
            <p:ph type="title"/>
          </p:nvPr>
        </p:nvSpPr>
        <p:spPr/>
        <p:txBody>
          <a:bodyPr/>
          <a:lstStyle/>
          <a:p>
            <a:r>
              <a:rPr lang="en-GB" dirty="0"/>
              <a:t>High Level Trigger</a:t>
            </a:r>
          </a:p>
        </p:txBody>
      </p:sp>
      <p:sp>
        <p:nvSpPr>
          <p:cNvPr id="3" name="Content Placeholder 2"/>
          <p:cNvSpPr>
            <a:spLocks noGrp="1"/>
          </p:cNvSpPr>
          <p:nvPr>
            <p:ph idx="1"/>
          </p:nvPr>
        </p:nvSpPr>
        <p:spPr/>
        <p:txBody>
          <a:bodyPr/>
          <a:lstStyle/>
          <a:p>
            <a:r>
              <a:rPr lang="en-GB" dirty="0"/>
              <a:t>Processing Options (HLT1)</a:t>
            </a:r>
          </a:p>
          <a:p>
            <a:endParaRPr lang="en-GB" dirty="0"/>
          </a:p>
          <a:p>
            <a:endParaRPr lang="en-GB" dirty="0"/>
          </a:p>
          <a:p>
            <a:endParaRPr lang="en-GB" dirty="0"/>
          </a:p>
          <a:p>
            <a:endParaRPr lang="en-GB" dirty="0"/>
          </a:p>
          <a:p>
            <a:endParaRPr lang="en-GB" dirty="0"/>
          </a:p>
          <a:p>
            <a:endParaRPr lang="en-GB" dirty="0"/>
          </a:p>
          <a:p>
            <a:endParaRPr lang="en-GB" dirty="0"/>
          </a:p>
          <a:p>
            <a:pPr lvl="1"/>
            <a:r>
              <a:rPr lang="en-GB" dirty="0"/>
              <a:t>Several R&amp;D Projects in all these areas</a:t>
            </a:r>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64</a:t>
            </a:fld>
            <a:endParaRPr lang="en-US" sz="2000" b="1"/>
          </a:p>
        </p:txBody>
      </p:sp>
      <p:pic>
        <p:nvPicPr>
          <p:cNvPr id="6" name="Picture 5"/>
          <p:cNvPicPr>
            <a:picLocks noChangeAspect="1"/>
          </p:cNvPicPr>
          <p:nvPr/>
        </p:nvPicPr>
        <p:blipFill rotWithShape="1">
          <a:blip r:embed="rId4"/>
          <a:srcRect l="24644" t="39405" r="17397" b="21248"/>
          <a:stretch/>
        </p:blipFill>
        <p:spPr>
          <a:xfrm>
            <a:off x="270640" y="1994512"/>
            <a:ext cx="7308447" cy="3892408"/>
          </a:xfrm>
          <a:prstGeom prst="rect">
            <a:avLst/>
          </a:prstGeom>
        </p:spPr>
      </p:pic>
      <p:sp>
        <p:nvSpPr>
          <p:cNvPr id="7" name="Rectangle 6"/>
          <p:cNvSpPr/>
          <p:nvPr/>
        </p:nvSpPr>
        <p:spPr bwMode="auto">
          <a:xfrm>
            <a:off x="6837895" y="4273910"/>
            <a:ext cx="1152150" cy="1822090"/>
          </a:xfrm>
          <a:prstGeom prst="rect">
            <a:avLst/>
          </a:prstGeom>
          <a:solidFill>
            <a:schemeClr val="bg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Tree>
    <p:extLst>
      <p:ext uri="{BB962C8B-B14F-4D97-AF65-F5344CB8AC3E}">
        <p14:creationId xmlns:p14="http://schemas.microsoft.com/office/powerpoint/2010/main" val="3761534947"/>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HLT1</a:t>
            </a:r>
          </a:p>
        </p:txBody>
      </p:sp>
      <p:sp>
        <p:nvSpPr>
          <p:cNvPr id="3" name="Content Placeholder 2"/>
          <p:cNvSpPr>
            <a:spLocks noGrp="1"/>
          </p:cNvSpPr>
          <p:nvPr>
            <p:ph idx="1"/>
          </p:nvPr>
        </p:nvSpPr>
        <p:spPr>
          <a:xfrm>
            <a:off x="320495" y="5415869"/>
            <a:ext cx="8534400" cy="1023327"/>
          </a:xfrm>
        </p:spPr>
        <p:txBody>
          <a:bodyPr/>
          <a:lstStyle/>
          <a:p>
            <a:r>
              <a:rPr lang="en-GB" sz="2400" dirty="0"/>
              <a:t>Two options: CPU vs GPU</a:t>
            </a:r>
          </a:p>
          <a:p>
            <a:pPr lvl="1"/>
            <a:r>
              <a:rPr lang="en-GB" sz="2000" dirty="0"/>
              <a:t>Both worked: Cost (and politics/sociology) made the difference</a:t>
            </a:r>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65</a:t>
            </a:fld>
            <a:endParaRPr lang="en-US" sz="2000" b="1"/>
          </a:p>
        </p:txBody>
      </p:sp>
      <p:pic>
        <p:nvPicPr>
          <p:cNvPr id="5" name="Picture 4"/>
          <p:cNvPicPr>
            <a:picLocks noChangeAspect="1"/>
          </p:cNvPicPr>
          <p:nvPr/>
        </p:nvPicPr>
        <p:blipFill rotWithShape="1">
          <a:blip r:embed="rId2"/>
          <a:srcRect l="21740" t="21200" r="32583" b="21200"/>
          <a:stretch/>
        </p:blipFill>
        <p:spPr>
          <a:xfrm>
            <a:off x="117021" y="1086295"/>
            <a:ext cx="4302816" cy="4395683"/>
          </a:xfrm>
          <a:prstGeom prst="rect">
            <a:avLst/>
          </a:prstGeom>
        </p:spPr>
      </p:pic>
      <p:pic>
        <p:nvPicPr>
          <p:cNvPr id="6" name="Picture 5"/>
          <p:cNvPicPr>
            <a:picLocks noChangeAspect="1"/>
          </p:cNvPicPr>
          <p:nvPr/>
        </p:nvPicPr>
        <p:blipFill rotWithShape="1">
          <a:blip r:embed="rId3"/>
          <a:srcRect l="21740" t="27690" r="31598" b="14304"/>
          <a:stretch/>
        </p:blipFill>
        <p:spPr>
          <a:xfrm>
            <a:off x="4483283" y="1089357"/>
            <a:ext cx="4292470" cy="4322698"/>
          </a:xfrm>
          <a:prstGeom prst="rect">
            <a:avLst/>
          </a:prstGeom>
        </p:spPr>
      </p:pic>
      <p:sp>
        <p:nvSpPr>
          <p:cNvPr id="8" name="Rounded Rectangle 7"/>
          <p:cNvSpPr/>
          <p:nvPr/>
        </p:nvSpPr>
        <p:spPr bwMode="auto">
          <a:xfrm>
            <a:off x="677588" y="4427530"/>
            <a:ext cx="795499" cy="715089"/>
          </a:xfrm>
          <a:prstGeom prst="roundRect">
            <a:avLst/>
          </a:prstGeom>
          <a:solidFill>
            <a:srgbClr val="FFC000">
              <a:alpha val="36000"/>
            </a:srgbClr>
          </a:solidFill>
          <a:ln w="22225"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HLT1</a:t>
            </a:r>
            <a:br>
              <a:rPr kumimoji="1"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br>
            <a:r>
              <a:rPr kumimoji="1"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here</a:t>
            </a:r>
          </a:p>
        </p:txBody>
      </p:sp>
      <p:sp>
        <p:nvSpPr>
          <p:cNvPr id="11" name="TextBox 10"/>
          <p:cNvSpPr txBox="1"/>
          <p:nvPr/>
        </p:nvSpPr>
        <p:spPr>
          <a:xfrm>
            <a:off x="368247" y="-1285996"/>
            <a:ext cx="3938899" cy="7725192"/>
          </a:xfrm>
          <a:prstGeom prst="rect">
            <a:avLst/>
          </a:prstGeom>
          <a:noFill/>
        </p:spPr>
        <p:txBody>
          <a:bodyPr wrap="none" rtlCol="0">
            <a:spAutoFit/>
          </a:bodyPr>
          <a:lstStyle/>
          <a:p>
            <a:r>
              <a:rPr lang="en-GB" sz="49600" dirty="0">
                <a:solidFill>
                  <a:srgbClr val="C00000"/>
                </a:solidFill>
              </a:rPr>
              <a:t>x</a:t>
            </a:r>
          </a:p>
        </p:txBody>
      </p:sp>
      <p:sp>
        <p:nvSpPr>
          <p:cNvPr id="13" name="Rounded Rectangle 7">
            <a:extLst>
              <a:ext uri="{FF2B5EF4-FFF2-40B4-BE49-F238E27FC236}">
                <a16:creationId xmlns="" xmlns:a16="http://schemas.microsoft.com/office/drawing/2014/main" id="{3303AFEC-C77B-2EAA-367D-58F81A7A2791}"/>
              </a:ext>
            </a:extLst>
          </p:cNvPr>
          <p:cNvSpPr/>
          <p:nvPr/>
        </p:nvSpPr>
        <p:spPr bwMode="auto">
          <a:xfrm>
            <a:off x="4736626" y="2128803"/>
            <a:ext cx="795499" cy="715089"/>
          </a:xfrm>
          <a:prstGeom prst="roundRect">
            <a:avLst/>
          </a:prstGeom>
          <a:solidFill>
            <a:srgbClr val="FFC000">
              <a:alpha val="36000"/>
            </a:srgbClr>
          </a:solidFill>
          <a:ln w="22225"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HLT1</a:t>
            </a:r>
            <a:br>
              <a:rPr kumimoji="1"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br>
            <a:r>
              <a:rPr kumimoji="1"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here</a:t>
            </a:r>
          </a:p>
        </p:txBody>
      </p:sp>
    </p:spTree>
    <p:extLst>
      <p:ext uri="{BB962C8B-B14F-4D97-AF65-F5344CB8AC3E}">
        <p14:creationId xmlns:p14="http://schemas.microsoft.com/office/powerpoint/2010/main" val="2910211000"/>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LHCb Current DAQ Core</a:t>
            </a:r>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66</a:t>
            </a:fld>
            <a:endParaRPr lang="en-US" sz="2000" b="1"/>
          </a:p>
        </p:txBody>
      </p:sp>
      <p:pic>
        <p:nvPicPr>
          <p:cNvPr id="5" name="Picture 4"/>
          <p:cNvPicPr>
            <a:picLocks noChangeAspect="1"/>
          </p:cNvPicPr>
          <p:nvPr/>
        </p:nvPicPr>
        <p:blipFill rotWithShape="1">
          <a:blip r:embed="rId2"/>
          <a:srcRect b="394"/>
          <a:stretch/>
        </p:blipFill>
        <p:spPr>
          <a:xfrm>
            <a:off x="-113410" y="1047891"/>
            <a:ext cx="6701202" cy="5530319"/>
          </a:xfrm>
          <a:prstGeom prst="rect">
            <a:avLst/>
          </a:prstGeom>
        </p:spPr>
      </p:pic>
      <p:pic>
        <p:nvPicPr>
          <p:cNvPr id="6" name="Picture 5"/>
          <p:cNvPicPr>
            <a:picLocks noChangeAspect="1"/>
          </p:cNvPicPr>
          <p:nvPr/>
        </p:nvPicPr>
        <p:blipFill rotWithShape="1">
          <a:blip r:embed="rId2"/>
          <a:srcRect l="17286" t="22826" r="79772" b="74162"/>
          <a:stretch/>
        </p:blipFill>
        <p:spPr>
          <a:xfrm>
            <a:off x="6684275" y="1956004"/>
            <a:ext cx="197171" cy="167226"/>
          </a:xfrm>
          <a:prstGeom prst="rect">
            <a:avLst/>
          </a:prstGeom>
        </p:spPr>
      </p:pic>
      <p:pic>
        <p:nvPicPr>
          <p:cNvPr id="9" name="Picture 8"/>
          <p:cNvPicPr>
            <a:picLocks noChangeAspect="1"/>
          </p:cNvPicPr>
          <p:nvPr/>
        </p:nvPicPr>
        <p:blipFill rotWithShape="1">
          <a:blip r:embed="rId2"/>
          <a:srcRect l="17286" t="31821" r="79276" b="65412"/>
          <a:stretch/>
        </p:blipFill>
        <p:spPr>
          <a:xfrm>
            <a:off x="6684275" y="3006545"/>
            <a:ext cx="230430" cy="153620"/>
          </a:xfrm>
          <a:prstGeom prst="rect">
            <a:avLst/>
          </a:prstGeom>
        </p:spPr>
      </p:pic>
      <p:sp>
        <p:nvSpPr>
          <p:cNvPr id="10" name="Content Placeholder 2"/>
          <p:cNvSpPr txBox="1">
            <a:spLocks/>
          </p:cNvSpPr>
          <p:nvPr/>
        </p:nvSpPr>
        <p:spPr bwMode="auto">
          <a:xfrm>
            <a:off x="6492250" y="1047890"/>
            <a:ext cx="2726755" cy="553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Font typeface="Arial Unicode MS" pitchFamily="34" charset="-128"/>
              <a:buChar char="❚"/>
              <a:defRPr kumimoji="1" sz="3200" b="1">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0000FF"/>
              </a:buClr>
              <a:buFont typeface="Arial Unicode MS" pitchFamily="34" charset="-128"/>
              <a:buChar char="❙"/>
              <a:defRPr kumimoji="1" sz="2800">
                <a:solidFill>
                  <a:schemeClr val="tx1"/>
                </a:solidFill>
                <a:latin typeface="Arial" panose="020B0604020202020204" pitchFamily="34" charset="0"/>
                <a:cs typeface="Arial" panose="020B0604020202020204" pitchFamily="34" charset="0"/>
              </a:defRPr>
            </a:lvl2pPr>
            <a:lvl3pPr marL="1143000" indent="-228600" algn="l" rtl="0" eaLnBrk="0" fontAlgn="base" hangingPunct="0">
              <a:spcBef>
                <a:spcPct val="20000"/>
              </a:spcBef>
              <a:spcAft>
                <a:spcPct val="0"/>
              </a:spcAft>
              <a:buClr>
                <a:srgbClr val="0000FF"/>
              </a:buClr>
              <a:buFont typeface="Arial Unicode MS" pitchFamily="34" charset="-128"/>
              <a:buChar char="❘"/>
              <a:defRPr kumimoji="1" sz="2400">
                <a:solidFill>
                  <a:schemeClr val="tx1"/>
                </a:solidFill>
                <a:latin typeface="Arial" panose="020B0604020202020204" pitchFamily="34" charset="0"/>
                <a:cs typeface="Arial" panose="020B0604020202020204" pitchFamily="34" charset="0"/>
              </a:defRPr>
            </a:lvl3pPr>
            <a:lvl4pPr marL="1600200" indent="-228600" algn="l" rtl="0" eaLnBrk="0" fontAlgn="base" hangingPunct="0">
              <a:spcBef>
                <a:spcPct val="20000"/>
              </a:spcBef>
              <a:spcAft>
                <a:spcPct val="0"/>
              </a:spcAft>
              <a:buClr>
                <a:srgbClr val="0000FF"/>
              </a:buClr>
              <a:buFont typeface="Arial Unicode MS" pitchFamily="34" charset="-128"/>
              <a:buChar char="〡"/>
              <a:defRPr kumimoji="1" sz="2000">
                <a:solidFill>
                  <a:schemeClr val="tx1"/>
                </a:solidFill>
                <a:latin typeface="Arial" panose="020B0604020202020204" pitchFamily="34" charset="0"/>
                <a:cs typeface="Arial" panose="020B0604020202020204" pitchFamily="34" charset="0"/>
              </a:defRPr>
            </a:lvl4pPr>
            <a:lvl5pPr marL="20574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6pPr>
            <a:lvl7pPr marL="29718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7pPr>
            <a:lvl8pPr marL="34290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8pPr>
            <a:lvl9pPr marL="38862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9pPr>
          </a:lstStyle>
          <a:p>
            <a:pPr>
              <a:spcBef>
                <a:spcPts val="0"/>
              </a:spcBef>
            </a:pPr>
            <a:r>
              <a:rPr lang="en-GB" sz="2000" kern="0" dirty="0"/>
              <a:t>EB Servers</a:t>
            </a:r>
          </a:p>
          <a:p>
            <a:pPr lvl="1">
              <a:spcBef>
                <a:spcPts val="0"/>
              </a:spcBef>
            </a:pPr>
            <a:r>
              <a:rPr lang="en-GB" sz="1600" kern="0" dirty="0"/>
              <a:t>~160</a:t>
            </a:r>
          </a:p>
          <a:p>
            <a:pPr lvl="1">
              <a:spcBef>
                <a:spcPts val="0"/>
              </a:spcBef>
            </a:pPr>
            <a:r>
              <a:rPr lang="en-GB" sz="1600" kern="0" dirty="0"/>
              <a:t>Hosting PCIe cards</a:t>
            </a:r>
          </a:p>
          <a:p>
            <a:pPr>
              <a:spcBef>
                <a:spcPts val="0"/>
              </a:spcBef>
            </a:pPr>
            <a:r>
              <a:rPr lang="en-GB" sz="2000" kern="0" dirty="0"/>
              <a:t>Readout Units:</a:t>
            </a:r>
            <a:endParaRPr lang="en-GB" sz="1600" kern="0" dirty="0"/>
          </a:p>
          <a:p>
            <a:pPr lvl="1">
              <a:spcBef>
                <a:spcPts val="0"/>
              </a:spcBef>
            </a:pPr>
            <a:r>
              <a:rPr lang="en-GB" sz="1600" kern="0" dirty="0"/>
              <a:t>~500</a:t>
            </a:r>
          </a:p>
          <a:p>
            <a:pPr lvl="1">
              <a:spcBef>
                <a:spcPts val="0"/>
              </a:spcBef>
            </a:pPr>
            <a:r>
              <a:rPr lang="en-GB" sz="1600" kern="0" dirty="0"/>
              <a:t>Powerful FPGA</a:t>
            </a:r>
          </a:p>
          <a:p>
            <a:pPr lvl="1">
              <a:spcBef>
                <a:spcPts val="0"/>
              </a:spcBef>
            </a:pPr>
            <a:r>
              <a:rPr lang="en-GB" sz="1600" kern="0" dirty="0"/>
              <a:t>48 FE links (1Gb)</a:t>
            </a:r>
          </a:p>
          <a:p>
            <a:pPr>
              <a:spcBef>
                <a:spcPts val="0"/>
              </a:spcBef>
            </a:pPr>
            <a:r>
              <a:rPr lang="en-GB" sz="2000" kern="0" dirty="0"/>
              <a:t>GPUs:</a:t>
            </a:r>
          </a:p>
          <a:p>
            <a:pPr lvl="1">
              <a:spcBef>
                <a:spcPts val="0"/>
              </a:spcBef>
            </a:pPr>
            <a:r>
              <a:rPr lang="en-GB" sz="1600" kern="0" dirty="0"/>
              <a:t>~160 -&gt; ~320</a:t>
            </a:r>
          </a:p>
          <a:p>
            <a:pPr lvl="1">
              <a:spcBef>
                <a:spcPts val="0"/>
              </a:spcBef>
            </a:pPr>
            <a:r>
              <a:rPr lang="en-GB" sz="1600" kern="0" dirty="0"/>
              <a:t>Fast HLT1 Pass</a:t>
            </a:r>
          </a:p>
          <a:p>
            <a:pPr>
              <a:spcBef>
                <a:spcPts val="0"/>
              </a:spcBef>
            </a:pPr>
            <a:r>
              <a:rPr lang="en-GB" sz="2000" kern="0" dirty="0"/>
              <a:t>CPUs</a:t>
            </a:r>
          </a:p>
          <a:p>
            <a:pPr lvl="1">
              <a:spcBef>
                <a:spcPts val="0"/>
              </a:spcBef>
            </a:pPr>
            <a:r>
              <a:rPr lang="en-GB" sz="1600" kern="0" dirty="0"/>
              <a:t>~4000 (donated)</a:t>
            </a:r>
          </a:p>
          <a:p>
            <a:pPr lvl="1">
              <a:spcBef>
                <a:spcPts val="0"/>
              </a:spcBef>
            </a:pPr>
            <a:r>
              <a:rPr lang="en-GB" sz="1600" kern="0" dirty="0"/>
              <a:t>Thorough HLT2</a:t>
            </a:r>
          </a:p>
          <a:p>
            <a:pPr lvl="1"/>
            <a:endParaRPr lang="en-GB" sz="1600" kern="0" dirty="0"/>
          </a:p>
          <a:p>
            <a:pPr lvl="1"/>
            <a:endParaRPr lang="en-GB" sz="1600" kern="0" dirty="0"/>
          </a:p>
          <a:p>
            <a:endParaRPr lang="en-GB" sz="2400" kern="0" dirty="0"/>
          </a:p>
        </p:txBody>
      </p:sp>
    </p:spTree>
    <p:extLst>
      <p:ext uri="{BB962C8B-B14F-4D97-AF65-F5344CB8AC3E}">
        <p14:creationId xmlns:p14="http://schemas.microsoft.com/office/powerpoint/2010/main" val="3659101632"/>
      </p:ext>
    </p:extLst>
  </p:cSld>
  <p:clrMapOvr>
    <a:masterClrMapping/>
  </p:clrMapOvr>
  <p:transition xmlns:p14="http://schemas.microsoft.com/office/powerpoint/2010/main">
    <p:strips dir="rd"/>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Data Processing</a:t>
            </a:r>
          </a:p>
        </p:txBody>
      </p:sp>
      <p:sp>
        <p:nvSpPr>
          <p:cNvPr id="3" name="Content Placeholder 2"/>
          <p:cNvSpPr>
            <a:spLocks noGrp="1"/>
          </p:cNvSpPr>
          <p:nvPr>
            <p:ph idx="1"/>
          </p:nvPr>
        </p:nvSpPr>
        <p:spPr/>
        <p:txBody>
          <a:bodyPr/>
          <a:lstStyle/>
          <a:p>
            <a:r>
              <a:rPr lang="en-GB" sz="2000" dirty="0"/>
              <a:t>Improvements all the way to analysis strategy: Turbo stream</a:t>
            </a:r>
          </a:p>
          <a:p>
            <a:pPr lvl="1"/>
            <a:r>
              <a:rPr lang="en-GB" sz="1600" dirty="0"/>
              <a:t>Since we can automatically perform final alignment and calibration online</a:t>
            </a:r>
          </a:p>
          <a:p>
            <a:pPr lvl="1"/>
            <a:r>
              <a:rPr lang="en-GB" sz="1600" dirty="0"/>
              <a:t>So we can achieve offline quality alignment and calibration in the trigger</a:t>
            </a:r>
          </a:p>
          <a:p>
            <a:pPr lvl="1"/>
            <a:r>
              <a:rPr lang="en-GB" sz="1600" dirty="0"/>
              <a:t>Store only part of the event → allows for higher output bandwidth</a:t>
            </a:r>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67</a:t>
            </a:fld>
            <a:endParaRPr lang="en-US" sz="2000" b="1"/>
          </a:p>
        </p:txBody>
      </p:sp>
      <p:pic>
        <p:nvPicPr>
          <p:cNvPr id="5" name="Picture 4"/>
          <p:cNvPicPr>
            <a:picLocks noChangeAspect="1"/>
          </p:cNvPicPr>
          <p:nvPr/>
        </p:nvPicPr>
        <p:blipFill rotWithShape="1">
          <a:blip r:embed="rId2"/>
          <a:srcRect l="949" t="19161" r="1073" b="7655"/>
          <a:stretch/>
        </p:blipFill>
        <p:spPr>
          <a:xfrm>
            <a:off x="1384385" y="2744451"/>
            <a:ext cx="6308810" cy="3656349"/>
          </a:xfrm>
          <a:prstGeom prst="rect">
            <a:avLst/>
          </a:prstGeom>
        </p:spPr>
      </p:pic>
    </p:spTree>
    <p:extLst>
      <p:ext uri="{BB962C8B-B14F-4D97-AF65-F5344CB8AC3E}">
        <p14:creationId xmlns:p14="http://schemas.microsoft.com/office/powerpoint/2010/main" val="2839832535"/>
      </p:ext>
    </p:extLst>
  </p:cSld>
  <p:clrMapOvr>
    <a:masterClrMapping/>
  </p:clrMapOvr>
  <p:transition xmlns:p14="http://schemas.microsoft.com/office/powerpoint/2010/main">
    <p:strips dir="rd"/>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36452" t="49028" r="12583" b="17463"/>
          <a:stretch/>
        </p:blipFill>
        <p:spPr>
          <a:xfrm>
            <a:off x="964415" y="3519815"/>
            <a:ext cx="6948820" cy="3033696"/>
          </a:xfrm>
          <a:prstGeom prst="rect">
            <a:avLst/>
          </a:prstGeom>
        </p:spPr>
      </p:pic>
      <p:sp>
        <p:nvSpPr>
          <p:cNvPr id="2" name="Title 1"/>
          <p:cNvSpPr>
            <a:spLocks noGrp="1"/>
          </p:cNvSpPr>
          <p:nvPr>
            <p:ph type="title"/>
          </p:nvPr>
        </p:nvSpPr>
        <p:spPr/>
        <p:txBody>
          <a:bodyPr/>
          <a:lstStyle/>
          <a:p>
            <a:r>
              <a:rPr lang="en-GB" dirty="0"/>
              <a:t>Alignment and Calibration</a:t>
            </a:r>
          </a:p>
        </p:txBody>
      </p:sp>
      <p:sp>
        <p:nvSpPr>
          <p:cNvPr id="3" name="Content Placeholder 2"/>
          <p:cNvSpPr>
            <a:spLocks noGrp="1"/>
          </p:cNvSpPr>
          <p:nvPr>
            <p:ph idx="1"/>
          </p:nvPr>
        </p:nvSpPr>
        <p:spPr/>
        <p:txBody>
          <a:bodyPr/>
          <a:lstStyle/>
          <a:p>
            <a:r>
              <a:rPr lang="en-GB" sz="2400" dirty="0"/>
              <a:t>Why do we need alignment &amp; Calibration?</a:t>
            </a:r>
          </a:p>
          <a:p>
            <a:pPr lvl="1"/>
            <a:r>
              <a:rPr lang="en-GB" sz="2000" dirty="0"/>
              <a:t>Physical movements, magnetic field, temperature, pressure effects</a:t>
            </a:r>
          </a:p>
          <a:p>
            <a:pPr lvl="1"/>
            <a:r>
              <a:rPr lang="en-GB" sz="2000" dirty="0"/>
              <a:t>Better mass resolution</a:t>
            </a:r>
          </a:p>
          <a:p>
            <a:pPr lvl="1"/>
            <a:r>
              <a:rPr lang="en-GB" sz="2000" dirty="0"/>
              <a:t>Better particle identification (PID)</a:t>
            </a:r>
          </a:p>
          <a:p>
            <a:pPr lvl="1"/>
            <a:r>
              <a:rPr lang="en-GB" sz="2000" dirty="0"/>
              <a:t>Store less background → More bandwidth for physics!</a:t>
            </a:r>
          </a:p>
          <a:p>
            <a:r>
              <a:rPr lang="en-GB" sz="2400" dirty="0"/>
              <a:t>What and when do we align? </a:t>
            </a:r>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68</a:t>
            </a:fld>
            <a:endParaRPr lang="en-US" sz="2000" b="1"/>
          </a:p>
        </p:txBody>
      </p:sp>
    </p:spTree>
    <p:extLst>
      <p:ext uri="{BB962C8B-B14F-4D97-AF65-F5344CB8AC3E}">
        <p14:creationId xmlns:p14="http://schemas.microsoft.com/office/powerpoint/2010/main" val="843812659"/>
      </p:ext>
    </p:extLst>
  </p:cSld>
  <p:clrMapOvr>
    <a:masterClrMapping/>
  </p:clrMapOvr>
  <p:transition xmlns:p14="http://schemas.microsoft.com/office/powerpoint/2010/main">
    <p:strips dir="rd"/>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HLT2</a:t>
            </a:r>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69</a:t>
            </a:fld>
            <a:endParaRPr lang="en-US" sz="2000" b="1"/>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6689" t="10101" r="5113" b="11150"/>
          <a:stretch/>
        </p:blipFill>
        <p:spPr>
          <a:xfrm>
            <a:off x="5153098" y="49360"/>
            <a:ext cx="3989097" cy="2671270"/>
          </a:xfrm>
          <a:prstGeom prst="rect">
            <a:avLst/>
          </a:prstGeom>
        </p:spPr>
      </p:pic>
      <p:sp>
        <p:nvSpPr>
          <p:cNvPr id="8" name="Rectangle 7"/>
          <p:cNvSpPr/>
          <p:nvPr/>
        </p:nvSpPr>
        <p:spPr bwMode="auto">
          <a:xfrm>
            <a:off x="4994455" y="5810110"/>
            <a:ext cx="918297" cy="666890"/>
          </a:xfrm>
          <a:prstGeom prst="rect">
            <a:avLst/>
          </a:prstGeom>
          <a:solidFill>
            <a:schemeClr val="bg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6" name="Rounded Rectangle 5"/>
          <p:cNvSpPr/>
          <p:nvPr/>
        </p:nvSpPr>
        <p:spPr bwMode="auto">
          <a:xfrm>
            <a:off x="5724150" y="1777585"/>
            <a:ext cx="2457920" cy="844910"/>
          </a:xfrm>
          <a:prstGeom prst="roundRect">
            <a:avLst/>
          </a:prstGeom>
          <a:solidFill>
            <a:srgbClr val="FF0000">
              <a:alpha val="44000"/>
            </a:srgbClr>
          </a:solidFill>
          <a:ln w="41275"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a:ln>
                <a:noFill/>
              </a:ln>
              <a:solidFill>
                <a:schemeClr val="tx1"/>
              </a:solidFill>
              <a:effectLst/>
              <a:latin typeface="Comic Sans MS" pitchFamily="66" charset="0"/>
            </a:endParaRPr>
          </a:p>
        </p:txBody>
      </p:sp>
      <p:sp>
        <p:nvSpPr>
          <p:cNvPr id="3" name="Content Placeholder 2"/>
          <p:cNvSpPr>
            <a:spLocks noGrp="1"/>
          </p:cNvSpPr>
          <p:nvPr>
            <p:ph idx="1"/>
          </p:nvPr>
        </p:nvSpPr>
        <p:spPr/>
        <p:txBody>
          <a:bodyPr/>
          <a:lstStyle/>
          <a:p>
            <a:r>
              <a:rPr lang="en-GB" dirty="0"/>
              <a:t>A large CPU Farm</a:t>
            </a:r>
          </a:p>
          <a:p>
            <a:pPr lvl="1"/>
            <a:r>
              <a:rPr lang="en-GB" dirty="0"/>
              <a:t>Around 4000 PCs</a:t>
            </a:r>
            <a:br>
              <a:rPr lang="en-GB" dirty="0"/>
            </a:br>
            <a:r>
              <a:rPr lang="en-GB" sz="2400" dirty="0"/>
              <a:t>(many inherited for free)</a:t>
            </a:r>
          </a:p>
          <a:p>
            <a:pPr lvl="1"/>
            <a:r>
              <a:rPr lang="en-GB" sz="2400" dirty="0"/>
              <a:t>Also runs Calibration and Alignment tasks</a:t>
            </a:r>
          </a:p>
          <a:p>
            <a:r>
              <a:rPr lang="en-GB" sz="2800" dirty="0"/>
              <a:t>A brand new Computer </a:t>
            </a:r>
            <a:r>
              <a:rPr lang="en-GB" sz="2800" dirty="0" err="1"/>
              <a:t>Center</a:t>
            </a:r>
            <a:endParaRPr lang="en-GB" sz="2800" dirty="0"/>
          </a:p>
        </p:txBody>
      </p:sp>
      <p:pic>
        <p:nvPicPr>
          <p:cNvPr id="10" name="Picture 9"/>
          <p:cNvPicPr>
            <a:picLocks noChangeAspect="1"/>
          </p:cNvPicPr>
          <p:nvPr/>
        </p:nvPicPr>
        <p:blipFill rotWithShape="1">
          <a:blip r:embed="rId3"/>
          <a:srcRect l="28215" t="54603" r="8216" b="23764"/>
          <a:stretch/>
        </p:blipFill>
        <p:spPr>
          <a:xfrm>
            <a:off x="-241632" y="4804865"/>
            <a:ext cx="4889832" cy="1291135"/>
          </a:xfrm>
          <a:prstGeom prst="rect">
            <a:avLst/>
          </a:prstGeom>
        </p:spPr>
      </p:pic>
      <p:pic>
        <p:nvPicPr>
          <p:cNvPr id="9" name="Picture 1" descr="page2image3968048">
            <a:extLst>
              <a:ext uri="{FF2B5EF4-FFF2-40B4-BE49-F238E27FC236}">
                <a16:creationId xmlns="" xmlns:a16="http://schemas.microsoft.com/office/drawing/2014/main" id="{AAA32592-4FC2-C34A-AC38-510BAA5E458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13500" y="3851455"/>
            <a:ext cx="4515297" cy="2543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1950622"/>
      </p:ext>
    </p:extLst>
  </p:cSld>
  <p:clrMapOvr>
    <a:masterClrMapping/>
  </p:clrMapOvr>
  <p:transition xmlns:p14="http://schemas.microsoft.com/office/powerpoint/2010/main">
    <p:strips dir="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EB928B76-A60B-4D2E-A625-E44FA86B9C1D}" type="slidenum">
              <a:rPr lang="en-US" smtClean="0"/>
              <a:pPr>
                <a:defRPr/>
              </a:pPr>
              <a:t>7</a:t>
            </a:fld>
            <a:endParaRPr lang="en-US" sz="2000" b="1"/>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315" y="1201510"/>
            <a:ext cx="6876300" cy="5259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10"/>
          <p:cNvSpPr>
            <a:spLocks noChangeArrowheads="1"/>
          </p:cNvSpPr>
          <p:nvPr/>
        </p:nvSpPr>
        <p:spPr bwMode="auto">
          <a:xfrm>
            <a:off x="1143000" y="228600"/>
            <a:ext cx="7696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p>
            <a:pPr algn="l">
              <a:spcBef>
                <a:spcPct val="0"/>
              </a:spcBef>
              <a:buFontTx/>
              <a:buNone/>
            </a:pPr>
            <a:r>
              <a:rPr lang="en-US" sz="4400" b="1" dirty="0">
                <a:solidFill>
                  <a:srgbClr val="0000FF"/>
                </a:solidFill>
                <a:latin typeface="Arial" panose="020B0604020202020204" pitchFamily="34" charset="0"/>
                <a:cs typeface="Arial" panose="020B0604020202020204" pitchFamily="34" charset="0"/>
              </a:rPr>
              <a:t>LHC DAQ Phase-space</a:t>
            </a:r>
          </a:p>
        </p:txBody>
      </p:sp>
    </p:spTree>
    <p:extLst>
      <p:ext uri="{BB962C8B-B14F-4D97-AF65-F5344CB8AC3E}">
        <p14:creationId xmlns:p14="http://schemas.microsoft.com/office/powerpoint/2010/main" val="3715487762"/>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ctrTitle"/>
          </p:nvPr>
        </p:nvSpPr>
        <p:spPr>
          <a:xfrm>
            <a:off x="685800" y="1219200"/>
            <a:ext cx="7772400" cy="3124200"/>
          </a:xfrm>
          <a:noFill/>
        </p:spPr>
        <p:txBody>
          <a:bodyPr lIns="92075" tIns="46038" rIns="92075" bIns="46038" anchor="b"/>
          <a:lstStyle/>
          <a:p>
            <a:r>
              <a:rPr lang="en-US"/>
              <a:t>Configuration, Control and Monitoring</a:t>
            </a:r>
          </a:p>
        </p:txBody>
      </p:sp>
      <p:sp>
        <p:nvSpPr>
          <p:cNvPr id="38915" name="Rectangle 3"/>
          <p:cNvSpPr>
            <a:spLocks noGrp="1" noChangeArrowheads="1"/>
          </p:cNvSpPr>
          <p:nvPr>
            <p:ph type="subTitle" idx="1"/>
          </p:nvPr>
        </p:nvSpPr>
        <p:spPr>
          <a:xfrm>
            <a:off x="1320800" y="3903663"/>
            <a:ext cx="6502400" cy="1741487"/>
          </a:xfrm>
          <a:ln w="9525"/>
        </p:spPr>
        <p:txBody>
          <a:bodyPr lIns="92075" tIns="46038" rIns="92075" bIns="46038"/>
          <a:lstStyle/>
          <a:p>
            <a:endParaRPr lang="en-US"/>
          </a:p>
        </p:txBody>
      </p:sp>
    </p:spTree>
    <p:extLst>
      <p:ext uri="{BB962C8B-B14F-4D97-AF65-F5344CB8AC3E}">
        <p14:creationId xmlns:p14="http://schemas.microsoft.com/office/powerpoint/2010/main" val="422695534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Control System Tasks</a:t>
            </a:r>
          </a:p>
        </p:txBody>
      </p:sp>
      <p:sp>
        <p:nvSpPr>
          <p:cNvPr id="3" name="Content Placeholder 2"/>
          <p:cNvSpPr>
            <a:spLocks noGrp="1"/>
          </p:cNvSpPr>
          <p:nvPr>
            <p:ph idx="1"/>
          </p:nvPr>
        </p:nvSpPr>
        <p:spPr/>
        <p:txBody>
          <a:bodyPr/>
          <a:lstStyle/>
          <a:p>
            <a:r>
              <a:rPr lang="en-US" sz="2400" dirty="0"/>
              <a:t>Configuration </a:t>
            </a:r>
          </a:p>
          <a:p>
            <a:pPr lvl="1"/>
            <a:r>
              <a:rPr lang="en-US" sz="2000" dirty="0"/>
              <a:t>Selecting which components take part in a certain “Activity”</a:t>
            </a:r>
          </a:p>
          <a:p>
            <a:pPr lvl="1"/>
            <a:r>
              <a:rPr lang="en-US" sz="2000" dirty="0"/>
              <a:t>Loading several millions of parameters (according to the “Activity”)</a:t>
            </a:r>
          </a:p>
          <a:p>
            <a:r>
              <a:rPr lang="en-US" sz="2400" dirty="0"/>
              <a:t>Control core</a:t>
            </a:r>
          </a:p>
          <a:p>
            <a:pPr lvl="1"/>
            <a:r>
              <a:rPr lang="en-US" sz="2000" dirty="0"/>
              <a:t>Sequencing and Synchronization of operations across the various components</a:t>
            </a:r>
          </a:p>
          <a:p>
            <a:r>
              <a:rPr lang="en-US" sz="2400" dirty="0"/>
              <a:t>Monitoring, Error Reporting &amp; Recovery</a:t>
            </a:r>
          </a:p>
          <a:p>
            <a:pPr lvl="1"/>
            <a:r>
              <a:rPr lang="en-US" sz="2000" dirty="0"/>
              <a:t>Detect and recover problems as fast as possible</a:t>
            </a:r>
          </a:p>
          <a:p>
            <a:pPr lvl="1"/>
            <a:r>
              <a:rPr lang="en-US" sz="2000" dirty="0"/>
              <a:t>Automate Standard Operations</a:t>
            </a:r>
          </a:p>
          <a:p>
            <a:r>
              <a:rPr lang="en-US" sz="2400" dirty="0"/>
              <a:t>User Interfacing</a:t>
            </a:r>
          </a:p>
          <a:p>
            <a:pPr lvl="1"/>
            <a:r>
              <a:rPr lang="en-US" sz="2000" dirty="0"/>
              <a:t>Allow the operator to visualize and interact with the system</a:t>
            </a:r>
          </a:p>
        </p:txBody>
      </p:sp>
      <p:sp>
        <p:nvSpPr>
          <p:cNvPr id="4" name="Slide Number Placeholder 3"/>
          <p:cNvSpPr>
            <a:spLocks noGrp="1"/>
          </p:cNvSpPr>
          <p:nvPr>
            <p:ph type="sldNum" sz="quarter" idx="10"/>
          </p:nvPr>
        </p:nvSpPr>
        <p:spPr/>
        <p:txBody>
          <a:bodyPr/>
          <a:lstStyle/>
          <a:p>
            <a:pPr>
              <a:defRPr/>
            </a:pPr>
            <a:fld id="{B26411C9-16B6-47F5-B1FF-EAB8F8692D29}" type="slidenum">
              <a:rPr lang="en-US" smtClean="0"/>
              <a:pPr>
                <a:defRPr/>
              </a:pPr>
              <a:t>71</a:t>
            </a:fld>
            <a:endParaRPr lang="en-US" sz="2000" b="1"/>
          </a:p>
        </p:txBody>
      </p:sp>
    </p:spTree>
    <p:extLst>
      <p:ext uri="{BB962C8B-B14F-4D97-AF65-F5344CB8AC3E}">
        <p14:creationId xmlns:p14="http://schemas.microsoft.com/office/powerpoint/2010/main" val="3267050555"/>
      </p:ext>
    </p:extLst>
  </p:cSld>
  <p:clrMapOvr>
    <a:masterClrMapping/>
  </p:clrMapOvr>
  <p:transition xmlns:p14="http://schemas.microsoft.com/office/powerpoint/2010/main">
    <p:strips dir="rd"/>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0"/>
          </p:nvPr>
        </p:nvSpPr>
        <p:spPr/>
        <p:txBody>
          <a:bodyPr/>
          <a:lstStyle/>
          <a:p>
            <a:pPr>
              <a:defRPr/>
            </a:pPr>
            <a:fld id="{C3A77161-FE53-4B12-A631-E0A5396C01B3}" type="slidenum">
              <a:rPr lang="en-US"/>
              <a:pPr>
                <a:defRPr/>
              </a:pPr>
              <a:t>72</a:t>
            </a:fld>
            <a:endParaRPr lang="en-US" sz="2000" b="1"/>
          </a:p>
        </p:txBody>
      </p:sp>
      <p:sp>
        <p:nvSpPr>
          <p:cNvPr id="40963" name="Rectangle 2"/>
          <p:cNvSpPr>
            <a:spLocks noGrp="1" noChangeArrowheads="1"/>
          </p:cNvSpPr>
          <p:nvPr>
            <p:ph type="title"/>
          </p:nvPr>
        </p:nvSpPr>
        <p:spPr/>
        <p:txBody>
          <a:bodyPr/>
          <a:lstStyle/>
          <a:p>
            <a:r>
              <a:rPr lang="en-US" dirty="0"/>
              <a:t>Control Framework</a:t>
            </a:r>
          </a:p>
        </p:txBody>
      </p:sp>
      <p:sp>
        <p:nvSpPr>
          <p:cNvPr id="40964" name="Rectangle 3"/>
          <p:cNvSpPr>
            <a:spLocks noGrp="1" noChangeArrowheads="1"/>
          </p:cNvSpPr>
          <p:nvPr>
            <p:ph type="body" idx="1"/>
          </p:nvPr>
        </p:nvSpPr>
        <p:spPr/>
        <p:txBody>
          <a:bodyPr/>
          <a:lstStyle/>
          <a:p>
            <a:r>
              <a:rPr lang="en-US" sz="2800" dirty="0"/>
              <a:t>Can be based on Commercial SCADA Systems </a:t>
            </a:r>
            <a:r>
              <a:rPr lang="en-US" sz="2000" dirty="0"/>
              <a:t>(Supervisory Control and Data Acquisition)</a:t>
            </a:r>
          </a:p>
          <a:p>
            <a:pPr lvl="1"/>
            <a:r>
              <a:rPr lang="en-US" sz="2400" dirty="0"/>
              <a:t>Commonly used for:</a:t>
            </a:r>
          </a:p>
          <a:p>
            <a:pPr lvl="2"/>
            <a:r>
              <a:rPr lang="en-US" sz="2000" dirty="0"/>
              <a:t>Industrial Automation</a:t>
            </a:r>
          </a:p>
          <a:p>
            <a:pPr lvl="2"/>
            <a:r>
              <a:rPr lang="en-US" sz="2000" dirty="0"/>
              <a:t>Control of Power Plants, etc.</a:t>
            </a:r>
          </a:p>
          <a:p>
            <a:pPr lvl="1"/>
            <a:r>
              <a:rPr lang="en-US" sz="2400" dirty="0"/>
              <a:t>Providing:</a:t>
            </a:r>
          </a:p>
          <a:p>
            <a:pPr lvl="2"/>
            <a:r>
              <a:rPr lang="en-US" sz="2000" dirty="0"/>
              <a:t>Run-time Database and Tools</a:t>
            </a:r>
          </a:p>
          <a:p>
            <a:pPr lvl="2"/>
            <a:r>
              <a:rPr lang="en-US" sz="2000" dirty="0"/>
              <a:t>Archiving of Monitoring Data including display and trending Tools.</a:t>
            </a:r>
          </a:p>
          <a:p>
            <a:pPr lvl="2"/>
            <a:r>
              <a:rPr lang="en-US" sz="2000" dirty="0"/>
              <a:t>Alarm definition and reporting tools</a:t>
            </a:r>
          </a:p>
          <a:p>
            <a:pPr lvl="2"/>
            <a:r>
              <a:rPr lang="en-US" sz="2000" dirty="0"/>
              <a:t>User Interface design tools</a:t>
            </a:r>
          </a:p>
          <a:p>
            <a:pPr lvl="1"/>
            <a:r>
              <a:rPr lang="en-US" sz="2400" dirty="0"/>
              <a:t>Used in LHC experiments DCS and LHCb for everything</a:t>
            </a:r>
          </a:p>
          <a:p>
            <a:r>
              <a:rPr lang="en-US" sz="2800" dirty="0"/>
              <a:t>Or can be home made</a:t>
            </a:r>
          </a:p>
        </p:txBody>
      </p:sp>
      <p:pic>
        <p:nvPicPr>
          <p:cNvPr id="40965" name="Picture 4" descr="b_wasser_k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7056" y="2126280"/>
            <a:ext cx="1752600" cy="140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6" name="Picture 5" descr="b_benckiser_k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5420" y="2392065"/>
            <a:ext cx="1752600"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7" name="Picture 6" descr="b_excel_k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2680" y="2616990"/>
            <a:ext cx="17526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8" name="Picture 7" descr="b_trend_k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3175" y="3083355"/>
            <a:ext cx="1295400"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9798872"/>
      </p:ext>
    </p:extLst>
  </p:cSld>
  <p:clrMapOvr>
    <a:masterClrMapping/>
  </p:clrMapOvr>
  <p:transition xmlns:p14="http://schemas.microsoft.com/office/powerpoint/2010/main">
    <p:strips dir="rd"/>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873E23BB-1CA6-49B2-BE3C-96FEA4166F8F}" type="slidenum">
              <a:rPr lang="en-US" smtClean="0"/>
              <a:pPr>
                <a:defRPr/>
              </a:pPr>
              <a:t>73</a:t>
            </a:fld>
            <a:endParaRPr lang="en-US" sz="2400" b="1" dirty="0"/>
          </a:p>
        </p:txBody>
      </p:sp>
      <p:sp>
        <p:nvSpPr>
          <p:cNvPr id="4" name="Title 3"/>
          <p:cNvSpPr>
            <a:spLocks noGrp="1"/>
          </p:cNvSpPr>
          <p:nvPr>
            <p:ph type="title"/>
          </p:nvPr>
        </p:nvSpPr>
        <p:spPr/>
        <p:txBody>
          <a:bodyPr/>
          <a:lstStyle/>
          <a:p>
            <a:r>
              <a:rPr lang="en-US" dirty="0"/>
              <a:t>The Control System</a:t>
            </a:r>
            <a:endParaRPr lang="en-GB" dirty="0"/>
          </a:p>
        </p:txBody>
      </p:sp>
      <p:grpSp>
        <p:nvGrpSpPr>
          <p:cNvPr id="127" name="Group 126"/>
          <p:cNvGrpSpPr/>
          <p:nvPr/>
        </p:nvGrpSpPr>
        <p:grpSpPr>
          <a:xfrm>
            <a:off x="381000" y="1524000"/>
            <a:ext cx="7478891" cy="4724400"/>
            <a:chOff x="381000" y="1524000"/>
            <a:chExt cx="7478891" cy="4724400"/>
          </a:xfrm>
        </p:grpSpPr>
        <p:sp>
          <p:nvSpPr>
            <p:cNvPr id="6" name="Rectangle 5"/>
            <p:cNvSpPr>
              <a:spLocks noChangeArrowheads="1"/>
            </p:cNvSpPr>
            <p:nvPr/>
          </p:nvSpPr>
          <p:spPr bwMode="auto">
            <a:xfrm>
              <a:off x="2548549" y="3085300"/>
              <a:ext cx="5311342" cy="2869414"/>
            </a:xfrm>
            <a:prstGeom prst="rect">
              <a:avLst/>
            </a:prstGeom>
            <a:solidFill>
              <a:srgbClr val="EAEAEA"/>
            </a:solidFill>
            <a:ln w="19050">
              <a:solidFill>
                <a:schemeClr val="tx1"/>
              </a:solidFill>
              <a:miter lim="800000"/>
              <a:headEnd/>
              <a:tailEn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7" name="Line 17"/>
            <p:cNvSpPr>
              <a:spLocks noChangeShapeType="1"/>
            </p:cNvSpPr>
            <p:nvPr/>
          </p:nvSpPr>
          <p:spPr bwMode="auto">
            <a:xfrm>
              <a:off x="2125345" y="4648056"/>
              <a:ext cx="3739613" cy="29008"/>
            </a:xfrm>
            <a:prstGeom prst="line">
              <a:avLst/>
            </a:prstGeom>
            <a:noFill/>
            <a:ln w="25400">
              <a:solidFill>
                <a:srgbClr val="009999"/>
              </a:solidFill>
              <a:round/>
              <a:headEnd type="triangle" w="med" len="med"/>
              <a:tailEnd type="triangle" w="med" len="med"/>
            </a:ln>
          </p:spPr>
          <p:txBody>
            <a:bodyPr wrap="none" anchor="ctr"/>
            <a:lstStyle/>
            <a:p>
              <a:endParaRPr lang="en-US" sz="1400" b="1">
                <a:latin typeface="Arial" panose="020B0604020202020204" pitchFamily="34" charset="0"/>
                <a:cs typeface="Arial" panose="020B0604020202020204" pitchFamily="34" charset="0"/>
              </a:endParaRPr>
            </a:p>
          </p:txBody>
        </p:sp>
        <p:sp>
          <p:nvSpPr>
            <p:cNvPr id="8" name="Text Box 6" descr="Light upward diagonal"/>
            <p:cNvSpPr txBox="1">
              <a:spLocks noChangeArrowheads="1"/>
            </p:cNvSpPr>
            <p:nvPr/>
          </p:nvSpPr>
          <p:spPr bwMode="auto">
            <a:xfrm>
              <a:off x="2548548" y="2593976"/>
              <a:ext cx="5311343" cy="307777"/>
            </a:xfrm>
            <a:prstGeom prst="rect">
              <a:avLst/>
            </a:prstGeom>
            <a:pattFill prst="ltUpDiag">
              <a:fgClr>
                <a:srgbClr val="B2B2B2"/>
              </a:fgClr>
              <a:bgClr>
                <a:srgbClr val="FFFFFF"/>
              </a:bgClr>
            </a:pattFill>
            <a:ln w="19050">
              <a:solidFill>
                <a:schemeClr val="tx1"/>
              </a:solidFill>
              <a:miter lim="800000"/>
              <a:headEnd/>
              <a:tailEnd/>
            </a:ln>
          </p:spPr>
          <p:txBody>
            <a:bodyPr wrap="square">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Detector Channels</a:t>
              </a:r>
            </a:p>
          </p:txBody>
        </p:sp>
        <p:sp>
          <p:nvSpPr>
            <p:cNvPr id="9" name="Text Box 7"/>
            <p:cNvSpPr txBox="1">
              <a:spLocks noChangeArrowheads="1"/>
            </p:cNvSpPr>
            <p:nvPr/>
          </p:nvSpPr>
          <p:spPr bwMode="auto">
            <a:xfrm>
              <a:off x="3434373" y="3322639"/>
              <a:ext cx="3651250" cy="307777"/>
            </a:xfrm>
            <a:prstGeom prst="rect">
              <a:avLst/>
            </a:prstGeom>
            <a:solidFill>
              <a:srgbClr val="FFCC99"/>
            </a:solidFill>
            <a:ln w="19050">
              <a:solidFill>
                <a:schemeClr val="tx1"/>
              </a:solidFill>
              <a:miter lim="800000"/>
              <a:headEnd/>
              <a:tailEnd/>
            </a:ln>
          </p:spPr>
          <p:txBody>
            <a:bodyPr>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Front End Electronics</a:t>
              </a:r>
            </a:p>
          </p:txBody>
        </p:sp>
        <p:sp>
          <p:nvSpPr>
            <p:cNvPr id="10" name="Text Box 8"/>
            <p:cNvSpPr txBox="1">
              <a:spLocks noChangeArrowheads="1"/>
            </p:cNvSpPr>
            <p:nvPr/>
          </p:nvSpPr>
          <p:spPr bwMode="auto">
            <a:xfrm>
              <a:off x="3434373" y="3897314"/>
              <a:ext cx="3651250" cy="307777"/>
            </a:xfrm>
            <a:prstGeom prst="rect">
              <a:avLst/>
            </a:prstGeom>
            <a:solidFill>
              <a:srgbClr val="FBB39D"/>
            </a:solidFill>
            <a:ln w="19050">
              <a:solidFill>
                <a:schemeClr val="tx1"/>
              </a:solidFill>
              <a:miter lim="800000"/>
              <a:headEnd/>
              <a:tailEnd/>
            </a:ln>
          </p:spPr>
          <p:txBody>
            <a:bodyPr>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Readout Boards/Event Builder/HLT1</a:t>
              </a:r>
            </a:p>
          </p:txBody>
        </p:sp>
        <p:sp>
          <p:nvSpPr>
            <p:cNvPr id="12" name="Line 12"/>
            <p:cNvSpPr>
              <a:spLocks noChangeShapeType="1"/>
            </p:cNvSpPr>
            <p:nvPr/>
          </p:nvSpPr>
          <p:spPr bwMode="auto">
            <a:xfrm flipH="1">
              <a:off x="3043848" y="3382964"/>
              <a:ext cx="390525" cy="0"/>
            </a:xfrm>
            <a:prstGeom prst="line">
              <a:avLst/>
            </a:prstGeom>
            <a:noFill/>
            <a:ln w="19050">
              <a:solidFill>
                <a:srgbClr val="0066CC"/>
              </a:solidFill>
              <a:round/>
              <a:headEnd type="triangle" w="med" len="med"/>
              <a:tailEn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3" name="Text Box 13"/>
            <p:cNvSpPr txBox="1">
              <a:spLocks noChangeArrowheads="1"/>
            </p:cNvSpPr>
            <p:nvPr/>
          </p:nvSpPr>
          <p:spPr bwMode="auto">
            <a:xfrm rot="16200000">
              <a:off x="-234255" y="3587055"/>
              <a:ext cx="4433888" cy="307777"/>
            </a:xfrm>
            <a:prstGeom prst="rect">
              <a:avLst/>
            </a:prstGeom>
            <a:solidFill>
              <a:srgbClr val="00CC99"/>
            </a:solidFill>
            <a:ln w="19050">
              <a:solidFill>
                <a:schemeClr val="tx1"/>
              </a:solidFill>
              <a:miter lim="800000"/>
              <a:headEnd/>
              <a:tailEnd/>
            </a:ln>
          </p:spPr>
          <p:txBody>
            <a:bodyPr>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Experiment Control System</a:t>
              </a:r>
            </a:p>
          </p:txBody>
        </p:sp>
        <p:sp>
          <p:nvSpPr>
            <p:cNvPr id="14" name="Line 14"/>
            <p:cNvSpPr>
              <a:spLocks noChangeShapeType="1"/>
            </p:cNvSpPr>
            <p:nvPr/>
          </p:nvSpPr>
          <p:spPr bwMode="auto">
            <a:xfrm flipV="1">
              <a:off x="2136578" y="2060232"/>
              <a:ext cx="378022" cy="143"/>
            </a:xfrm>
            <a:prstGeom prst="line">
              <a:avLst/>
            </a:prstGeom>
            <a:noFill/>
            <a:ln w="25400">
              <a:solidFill>
                <a:srgbClr val="009999"/>
              </a:solidFill>
              <a:round/>
              <a:headEnd type="triangle" w="med" len="med"/>
              <a:tailEnd type="triangle" w="med" len="med"/>
            </a:ln>
          </p:spPr>
          <p:txBody>
            <a:bodyPr wrap="none" anchor="ctr"/>
            <a:lstStyle/>
            <a:p>
              <a:endParaRPr lang="en-US" sz="1400" b="1">
                <a:latin typeface="Arial" panose="020B0604020202020204" pitchFamily="34" charset="0"/>
                <a:cs typeface="Arial" panose="020B0604020202020204" pitchFamily="34" charset="0"/>
              </a:endParaRPr>
            </a:p>
          </p:txBody>
        </p:sp>
        <p:sp>
          <p:nvSpPr>
            <p:cNvPr id="15" name="Line 15"/>
            <p:cNvSpPr>
              <a:spLocks noChangeShapeType="1"/>
            </p:cNvSpPr>
            <p:nvPr/>
          </p:nvSpPr>
          <p:spPr bwMode="auto">
            <a:xfrm flipV="1">
              <a:off x="2125345" y="3340360"/>
              <a:ext cx="533879" cy="4160"/>
            </a:xfrm>
            <a:prstGeom prst="line">
              <a:avLst/>
            </a:prstGeom>
            <a:noFill/>
            <a:ln w="25400">
              <a:solidFill>
                <a:srgbClr val="009999"/>
              </a:solidFill>
              <a:round/>
              <a:headEnd type="triangle" w="med" len="med"/>
              <a:tailEnd type="triangle" w="med" len="med"/>
            </a:ln>
          </p:spPr>
          <p:txBody>
            <a:bodyPr wrap="none" anchor="ctr"/>
            <a:lstStyle/>
            <a:p>
              <a:endParaRPr lang="en-US" sz="1400" b="1">
                <a:latin typeface="Arial" panose="020B0604020202020204" pitchFamily="34" charset="0"/>
                <a:cs typeface="Arial" panose="020B0604020202020204" pitchFamily="34" charset="0"/>
              </a:endParaRPr>
            </a:p>
          </p:txBody>
        </p:sp>
        <p:sp>
          <p:nvSpPr>
            <p:cNvPr id="16" name="Line 16"/>
            <p:cNvSpPr>
              <a:spLocks noChangeShapeType="1"/>
            </p:cNvSpPr>
            <p:nvPr/>
          </p:nvSpPr>
          <p:spPr bwMode="auto">
            <a:xfrm>
              <a:off x="2108719" y="4077478"/>
              <a:ext cx="1311926" cy="7157"/>
            </a:xfrm>
            <a:prstGeom prst="line">
              <a:avLst/>
            </a:prstGeom>
            <a:noFill/>
            <a:ln w="25400">
              <a:solidFill>
                <a:srgbClr val="009999"/>
              </a:solidFill>
              <a:round/>
              <a:headEnd type="triangle" w="med" len="med"/>
              <a:tailEnd type="triangle" w="med" len="med"/>
            </a:ln>
          </p:spPr>
          <p:txBody>
            <a:bodyPr wrap="none" anchor="ctr"/>
            <a:lstStyle/>
            <a:p>
              <a:endParaRPr lang="en-US" sz="1400" b="1">
                <a:latin typeface="Arial" panose="020B0604020202020204" pitchFamily="34" charset="0"/>
                <a:cs typeface="Arial" panose="020B0604020202020204" pitchFamily="34" charset="0"/>
              </a:endParaRPr>
            </a:p>
          </p:txBody>
        </p:sp>
        <p:sp>
          <p:nvSpPr>
            <p:cNvPr id="17" name="Line 17"/>
            <p:cNvSpPr>
              <a:spLocks noChangeShapeType="1"/>
            </p:cNvSpPr>
            <p:nvPr/>
          </p:nvSpPr>
          <p:spPr bwMode="auto">
            <a:xfrm>
              <a:off x="2125345" y="4495798"/>
              <a:ext cx="1303656" cy="3891"/>
            </a:xfrm>
            <a:prstGeom prst="line">
              <a:avLst/>
            </a:prstGeom>
            <a:noFill/>
            <a:ln w="25400">
              <a:solidFill>
                <a:srgbClr val="009999"/>
              </a:solidFill>
              <a:round/>
              <a:headEnd type="triangle" w="med" len="med"/>
              <a:tailEnd type="triangle" w="med" len="med"/>
            </a:ln>
          </p:spPr>
          <p:txBody>
            <a:bodyPr wrap="none" anchor="ctr"/>
            <a:lstStyle/>
            <a:p>
              <a:endParaRPr lang="en-US" sz="1400" b="1">
                <a:latin typeface="Arial" panose="020B0604020202020204" pitchFamily="34" charset="0"/>
                <a:cs typeface="Arial" panose="020B0604020202020204" pitchFamily="34" charset="0"/>
              </a:endParaRPr>
            </a:p>
          </p:txBody>
        </p:sp>
        <p:sp>
          <p:nvSpPr>
            <p:cNvPr id="18" name="Line 18"/>
            <p:cNvSpPr>
              <a:spLocks noChangeShapeType="1"/>
            </p:cNvSpPr>
            <p:nvPr/>
          </p:nvSpPr>
          <p:spPr bwMode="auto">
            <a:xfrm>
              <a:off x="2125345" y="5091727"/>
              <a:ext cx="1298927" cy="13673"/>
            </a:xfrm>
            <a:prstGeom prst="line">
              <a:avLst/>
            </a:prstGeom>
            <a:noFill/>
            <a:ln w="25400">
              <a:solidFill>
                <a:srgbClr val="009999"/>
              </a:solidFill>
              <a:round/>
              <a:headEnd type="triangle" w="med" len="med"/>
              <a:tailEnd type="triangle" w="med" len="med"/>
            </a:ln>
          </p:spPr>
          <p:txBody>
            <a:bodyPr wrap="none" anchor="ctr"/>
            <a:lstStyle/>
            <a:p>
              <a:endParaRPr lang="en-US" sz="1400" b="1">
                <a:latin typeface="Arial" panose="020B0604020202020204" pitchFamily="34" charset="0"/>
                <a:cs typeface="Arial" panose="020B0604020202020204" pitchFamily="34" charset="0"/>
              </a:endParaRPr>
            </a:p>
          </p:txBody>
        </p:sp>
        <p:grpSp>
          <p:nvGrpSpPr>
            <p:cNvPr id="19" name="Group 19"/>
            <p:cNvGrpSpPr>
              <a:grpSpLocks/>
            </p:cNvGrpSpPr>
            <p:nvPr/>
          </p:nvGrpSpPr>
          <p:grpSpPr bwMode="auto">
            <a:xfrm>
              <a:off x="3564548" y="3640139"/>
              <a:ext cx="3376612" cy="257175"/>
              <a:chOff x="2880" y="2052"/>
              <a:chExt cx="2496" cy="302"/>
            </a:xfrm>
          </p:grpSpPr>
          <p:sp>
            <p:nvSpPr>
              <p:cNvPr id="108" name="Line 20"/>
              <p:cNvSpPr>
                <a:spLocks noChangeShapeType="1"/>
              </p:cNvSpPr>
              <p:nvPr/>
            </p:nvSpPr>
            <p:spPr bwMode="auto">
              <a:xfrm>
                <a:off x="2880"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9" name="Line 21"/>
              <p:cNvSpPr>
                <a:spLocks noChangeShapeType="1"/>
              </p:cNvSpPr>
              <p:nvPr/>
            </p:nvSpPr>
            <p:spPr bwMode="auto">
              <a:xfrm>
                <a:off x="3072"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0" name="Line 22"/>
              <p:cNvSpPr>
                <a:spLocks noChangeShapeType="1"/>
              </p:cNvSpPr>
              <p:nvPr/>
            </p:nvSpPr>
            <p:spPr bwMode="auto">
              <a:xfrm>
                <a:off x="3264"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1" name="Line 23"/>
              <p:cNvSpPr>
                <a:spLocks noChangeShapeType="1"/>
              </p:cNvSpPr>
              <p:nvPr/>
            </p:nvSpPr>
            <p:spPr bwMode="auto">
              <a:xfrm>
                <a:off x="3456"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2" name="Line 24"/>
              <p:cNvSpPr>
                <a:spLocks noChangeShapeType="1"/>
              </p:cNvSpPr>
              <p:nvPr/>
            </p:nvSpPr>
            <p:spPr bwMode="auto">
              <a:xfrm>
                <a:off x="3648"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3" name="Line 25"/>
              <p:cNvSpPr>
                <a:spLocks noChangeShapeType="1"/>
              </p:cNvSpPr>
              <p:nvPr/>
            </p:nvSpPr>
            <p:spPr bwMode="auto">
              <a:xfrm>
                <a:off x="3840"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4" name="Line 26"/>
              <p:cNvSpPr>
                <a:spLocks noChangeShapeType="1"/>
              </p:cNvSpPr>
              <p:nvPr/>
            </p:nvSpPr>
            <p:spPr bwMode="auto">
              <a:xfrm>
                <a:off x="4032"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5" name="Line 27"/>
              <p:cNvSpPr>
                <a:spLocks noChangeShapeType="1"/>
              </p:cNvSpPr>
              <p:nvPr/>
            </p:nvSpPr>
            <p:spPr bwMode="auto">
              <a:xfrm>
                <a:off x="4224"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6" name="Line 28"/>
              <p:cNvSpPr>
                <a:spLocks noChangeShapeType="1"/>
              </p:cNvSpPr>
              <p:nvPr/>
            </p:nvSpPr>
            <p:spPr bwMode="auto">
              <a:xfrm>
                <a:off x="4416"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7" name="Line 29"/>
              <p:cNvSpPr>
                <a:spLocks noChangeShapeType="1"/>
              </p:cNvSpPr>
              <p:nvPr/>
            </p:nvSpPr>
            <p:spPr bwMode="auto">
              <a:xfrm>
                <a:off x="4608"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8" name="Line 30"/>
              <p:cNvSpPr>
                <a:spLocks noChangeShapeType="1"/>
              </p:cNvSpPr>
              <p:nvPr/>
            </p:nvSpPr>
            <p:spPr bwMode="auto">
              <a:xfrm>
                <a:off x="4800"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19" name="Line 31"/>
              <p:cNvSpPr>
                <a:spLocks noChangeShapeType="1"/>
              </p:cNvSpPr>
              <p:nvPr/>
            </p:nvSpPr>
            <p:spPr bwMode="auto">
              <a:xfrm>
                <a:off x="4992"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20" name="Line 32"/>
              <p:cNvSpPr>
                <a:spLocks noChangeShapeType="1"/>
              </p:cNvSpPr>
              <p:nvPr/>
            </p:nvSpPr>
            <p:spPr bwMode="auto">
              <a:xfrm>
                <a:off x="5184"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21" name="Line 33"/>
              <p:cNvSpPr>
                <a:spLocks noChangeShapeType="1"/>
              </p:cNvSpPr>
              <p:nvPr/>
            </p:nvSpPr>
            <p:spPr bwMode="auto">
              <a:xfrm>
                <a:off x="5376" y="2052"/>
                <a:ext cx="0" cy="302"/>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grpSp>
        <p:grpSp>
          <p:nvGrpSpPr>
            <p:cNvPr id="20" name="Group 35"/>
            <p:cNvGrpSpPr>
              <a:grpSpLocks/>
            </p:cNvGrpSpPr>
            <p:nvPr/>
          </p:nvGrpSpPr>
          <p:grpSpPr bwMode="auto">
            <a:xfrm>
              <a:off x="3564548" y="2914651"/>
              <a:ext cx="3376612" cy="403225"/>
              <a:chOff x="2400" y="1281"/>
              <a:chExt cx="2496" cy="305"/>
            </a:xfrm>
          </p:grpSpPr>
          <p:sp>
            <p:nvSpPr>
              <p:cNvPr id="81" name="Line 36"/>
              <p:cNvSpPr>
                <a:spLocks noChangeShapeType="1"/>
              </p:cNvSpPr>
              <p:nvPr/>
            </p:nvSpPr>
            <p:spPr bwMode="auto">
              <a:xfrm>
                <a:off x="2400"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82" name="Line 37"/>
              <p:cNvSpPr>
                <a:spLocks noChangeShapeType="1"/>
              </p:cNvSpPr>
              <p:nvPr/>
            </p:nvSpPr>
            <p:spPr bwMode="auto">
              <a:xfrm>
                <a:off x="2496"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83" name="Line 38"/>
              <p:cNvSpPr>
                <a:spLocks noChangeShapeType="1"/>
              </p:cNvSpPr>
              <p:nvPr/>
            </p:nvSpPr>
            <p:spPr bwMode="auto">
              <a:xfrm>
                <a:off x="2592"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84" name="Line 39"/>
              <p:cNvSpPr>
                <a:spLocks noChangeShapeType="1"/>
              </p:cNvSpPr>
              <p:nvPr/>
            </p:nvSpPr>
            <p:spPr bwMode="auto">
              <a:xfrm>
                <a:off x="2688"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85" name="Line 40"/>
              <p:cNvSpPr>
                <a:spLocks noChangeShapeType="1"/>
              </p:cNvSpPr>
              <p:nvPr/>
            </p:nvSpPr>
            <p:spPr bwMode="auto">
              <a:xfrm>
                <a:off x="2784"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86" name="Line 41"/>
              <p:cNvSpPr>
                <a:spLocks noChangeShapeType="1"/>
              </p:cNvSpPr>
              <p:nvPr/>
            </p:nvSpPr>
            <p:spPr bwMode="auto">
              <a:xfrm>
                <a:off x="2880"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87" name="Line 42"/>
              <p:cNvSpPr>
                <a:spLocks noChangeShapeType="1"/>
              </p:cNvSpPr>
              <p:nvPr/>
            </p:nvSpPr>
            <p:spPr bwMode="auto">
              <a:xfrm>
                <a:off x="2976"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88" name="Line 43"/>
              <p:cNvSpPr>
                <a:spLocks noChangeShapeType="1"/>
              </p:cNvSpPr>
              <p:nvPr/>
            </p:nvSpPr>
            <p:spPr bwMode="auto">
              <a:xfrm>
                <a:off x="3072"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89" name="Line 44"/>
              <p:cNvSpPr>
                <a:spLocks noChangeShapeType="1"/>
              </p:cNvSpPr>
              <p:nvPr/>
            </p:nvSpPr>
            <p:spPr bwMode="auto">
              <a:xfrm>
                <a:off x="3168"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0" name="Line 45"/>
              <p:cNvSpPr>
                <a:spLocks noChangeShapeType="1"/>
              </p:cNvSpPr>
              <p:nvPr/>
            </p:nvSpPr>
            <p:spPr bwMode="auto">
              <a:xfrm>
                <a:off x="3264"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1" name="Line 46"/>
              <p:cNvSpPr>
                <a:spLocks noChangeShapeType="1"/>
              </p:cNvSpPr>
              <p:nvPr/>
            </p:nvSpPr>
            <p:spPr bwMode="auto">
              <a:xfrm>
                <a:off x="3360"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2" name="Line 47"/>
              <p:cNvSpPr>
                <a:spLocks noChangeShapeType="1"/>
              </p:cNvSpPr>
              <p:nvPr/>
            </p:nvSpPr>
            <p:spPr bwMode="auto">
              <a:xfrm>
                <a:off x="3456"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3" name="Line 48"/>
              <p:cNvSpPr>
                <a:spLocks noChangeShapeType="1"/>
              </p:cNvSpPr>
              <p:nvPr/>
            </p:nvSpPr>
            <p:spPr bwMode="auto">
              <a:xfrm>
                <a:off x="3552"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4" name="Line 49"/>
              <p:cNvSpPr>
                <a:spLocks noChangeShapeType="1"/>
              </p:cNvSpPr>
              <p:nvPr/>
            </p:nvSpPr>
            <p:spPr bwMode="auto">
              <a:xfrm>
                <a:off x="3648"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5" name="Line 50"/>
              <p:cNvSpPr>
                <a:spLocks noChangeShapeType="1"/>
              </p:cNvSpPr>
              <p:nvPr/>
            </p:nvSpPr>
            <p:spPr bwMode="auto">
              <a:xfrm>
                <a:off x="3744"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6" name="Line 51"/>
              <p:cNvSpPr>
                <a:spLocks noChangeShapeType="1"/>
              </p:cNvSpPr>
              <p:nvPr/>
            </p:nvSpPr>
            <p:spPr bwMode="auto">
              <a:xfrm>
                <a:off x="3840"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7" name="Line 52"/>
              <p:cNvSpPr>
                <a:spLocks noChangeShapeType="1"/>
              </p:cNvSpPr>
              <p:nvPr/>
            </p:nvSpPr>
            <p:spPr bwMode="auto">
              <a:xfrm>
                <a:off x="3936"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8" name="Line 53"/>
              <p:cNvSpPr>
                <a:spLocks noChangeShapeType="1"/>
              </p:cNvSpPr>
              <p:nvPr/>
            </p:nvSpPr>
            <p:spPr bwMode="auto">
              <a:xfrm>
                <a:off x="4032"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99" name="Line 54"/>
              <p:cNvSpPr>
                <a:spLocks noChangeShapeType="1"/>
              </p:cNvSpPr>
              <p:nvPr/>
            </p:nvSpPr>
            <p:spPr bwMode="auto">
              <a:xfrm>
                <a:off x="4128"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0" name="Line 55"/>
              <p:cNvSpPr>
                <a:spLocks noChangeShapeType="1"/>
              </p:cNvSpPr>
              <p:nvPr/>
            </p:nvSpPr>
            <p:spPr bwMode="auto">
              <a:xfrm>
                <a:off x="4224"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1" name="Line 56"/>
              <p:cNvSpPr>
                <a:spLocks noChangeShapeType="1"/>
              </p:cNvSpPr>
              <p:nvPr/>
            </p:nvSpPr>
            <p:spPr bwMode="auto">
              <a:xfrm>
                <a:off x="4320"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2" name="Line 57"/>
              <p:cNvSpPr>
                <a:spLocks noChangeShapeType="1"/>
              </p:cNvSpPr>
              <p:nvPr/>
            </p:nvSpPr>
            <p:spPr bwMode="auto">
              <a:xfrm>
                <a:off x="4416"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3" name="Line 58"/>
              <p:cNvSpPr>
                <a:spLocks noChangeShapeType="1"/>
              </p:cNvSpPr>
              <p:nvPr/>
            </p:nvSpPr>
            <p:spPr bwMode="auto">
              <a:xfrm>
                <a:off x="4512"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4" name="Line 59"/>
              <p:cNvSpPr>
                <a:spLocks noChangeShapeType="1"/>
              </p:cNvSpPr>
              <p:nvPr/>
            </p:nvSpPr>
            <p:spPr bwMode="auto">
              <a:xfrm>
                <a:off x="4608"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5" name="Line 60"/>
              <p:cNvSpPr>
                <a:spLocks noChangeShapeType="1"/>
              </p:cNvSpPr>
              <p:nvPr/>
            </p:nvSpPr>
            <p:spPr bwMode="auto">
              <a:xfrm>
                <a:off x="4704"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6" name="Line 61"/>
              <p:cNvSpPr>
                <a:spLocks noChangeShapeType="1"/>
              </p:cNvSpPr>
              <p:nvPr/>
            </p:nvSpPr>
            <p:spPr bwMode="auto">
              <a:xfrm>
                <a:off x="4800"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07" name="Line 62"/>
              <p:cNvSpPr>
                <a:spLocks noChangeShapeType="1"/>
              </p:cNvSpPr>
              <p:nvPr/>
            </p:nvSpPr>
            <p:spPr bwMode="auto">
              <a:xfrm>
                <a:off x="4896" y="1281"/>
                <a:ext cx="0" cy="30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grpSp>
        <p:sp>
          <p:nvSpPr>
            <p:cNvPr id="21" name="Line 69"/>
            <p:cNvSpPr>
              <a:spLocks noChangeShapeType="1"/>
            </p:cNvSpPr>
            <p:nvPr/>
          </p:nvSpPr>
          <p:spPr bwMode="auto">
            <a:xfrm flipV="1">
              <a:off x="2125345" y="3573118"/>
              <a:ext cx="1309027" cy="5867"/>
            </a:xfrm>
            <a:prstGeom prst="line">
              <a:avLst/>
            </a:prstGeom>
            <a:noFill/>
            <a:ln w="25400">
              <a:solidFill>
                <a:srgbClr val="009999"/>
              </a:solidFill>
              <a:round/>
              <a:headEnd type="triangle" w="med" len="med"/>
              <a:tailEnd type="triangle" w="med" len="med"/>
            </a:ln>
          </p:spPr>
          <p:txBody>
            <a:bodyPr wrap="none" anchor="ctr"/>
            <a:lstStyle/>
            <a:p>
              <a:endParaRPr lang="en-US" sz="1400" b="1">
                <a:latin typeface="Arial" panose="020B0604020202020204" pitchFamily="34" charset="0"/>
                <a:cs typeface="Arial" panose="020B0604020202020204" pitchFamily="34" charset="0"/>
              </a:endParaRPr>
            </a:p>
          </p:txBody>
        </p:sp>
        <p:sp>
          <p:nvSpPr>
            <p:cNvPr id="22" name="Text Box 70"/>
            <p:cNvSpPr txBox="1">
              <a:spLocks noChangeArrowheads="1"/>
            </p:cNvSpPr>
            <p:nvPr/>
          </p:nvSpPr>
          <p:spPr bwMode="auto">
            <a:xfrm>
              <a:off x="7264787" y="5681246"/>
              <a:ext cx="583813" cy="307777"/>
            </a:xfrm>
            <a:prstGeom prst="rect">
              <a:avLst/>
            </a:prstGeom>
            <a:noFill/>
            <a:ln w="9525">
              <a:noFill/>
              <a:miter lim="800000"/>
              <a:headEnd/>
              <a:tailEnd/>
            </a:ln>
          </p:spPr>
          <p:txBody>
            <a:bodyPr wrap="none">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DAQ</a:t>
              </a:r>
            </a:p>
          </p:txBody>
        </p:sp>
        <p:sp>
          <p:nvSpPr>
            <p:cNvPr id="23" name="Text Box 73"/>
            <p:cNvSpPr txBox="1">
              <a:spLocks noChangeArrowheads="1"/>
            </p:cNvSpPr>
            <p:nvPr/>
          </p:nvSpPr>
          <p:spPr bwMode="auto">
            <a:xfrm>
              <a:off x="2514600" y="1905001"/>
              <a:ext cx="5334000" cy="307777"/>
            </a:xfrm>
            <a:prstGeom prst="rect">
              <a:avLst/>
            </a:prstGeom>
            <a:solidFill>
              <a:srgbClr val="F7ECC5"/>
            </a:solidFill>
            <a:ln w="19050">
              <a:solidFill>
                <a:schemeClr val="tx1"/>
              </a:solidFill>
              <a:miter lim="800000"/>
              <a:headEnd/>
              <a:tailEnd/>
            </a:ln>
          </p:spPr>
          <p:txBody>
            <a:bodyPr wrap="square">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Detector &amp; General Infrastructure (Power, Gas, Cooling, etc.)</a:t>
              </a:r>
            </a:p>
          </p:txBody>
        </p:sp>
        <p:sp>
          <p:nvSpPr>
            <p:cNvPr id="24" name="Line 74"/>
            <p:cNvSpPr>
              <a:spLocks noChangeShapeType="1"/>
            </p:cNvSpPr>
            <p:nvPr/>
          </p:nvSpPr>
          <p:spPr bwMode="auto">
            <a:xfrm>
              <a:off x="2754923" y="2227264"/>
              <a:ext cx="0" cy="38417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25" name="Line 75"/>
            <p:cNvSpPr>
              <a:spLocks noChangeShapeType="1"/>
            </p:cNvSpPr>
            <p:nvPr/>
          </p:nvSpPr>
          <p:spPr bwMode="auto">
            <a:xfrm>
              <a:off x="2942248" y="2227264"/>
              <a:ext cx="0" cy="38417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26" name="Line 76"/>
            <p:cNvSpPr>
              <a:spLocks noChangeShapeType="1"/>
            </p:cNvSpPr>
            <p:nvPr/>
          </p:nvSpPr>
          <p:spPr bwMode="auto">
            <a:xfrm>
              <a:off x="3129573" y="2227264"/>
              <a:ext cx="0" cy="38417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27" name="Line 77"/>
            <p:cNvSpPr>
              <a:spLocks noChangeShapeType="1"/>
            </p:cNvSpPr>
            <p:nvPr/>
          </p:nvSpPr>
          <p:spPr bwMode="auto">
            <a:xfrm>
              <a:off x="3316898" y="2227264"/>
              <a:ext cx="0" cy="38417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28" name="Line 78"/>
            <p:cNvSpPr>
              <a:spLocks noChangeShapeType="1"/>
            </p:cNvSpPr>
            <p:nvPr/>
          </p:nvSpPr>
          <p:spPr bwMode="auto">
            <a:xfrm>
              <a:off x="3505810" y="2227264"/>
              <a:ext cx="0" cy="38417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29" name="Line 79"/>
            <p:cNvSpPr>
              <a:spLocks noChangeShapeType="1"/>
            </p:cNvSpPr>
            <p:nvPr/>
          </p:nvSpPr>
          <p:spPr bwMode="auto">
            <a:xfrm>
              <a:off x="3691548" y="2227264"/>
              <a:ext cx="0" cy="38417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30" name="Line 80"/>
            <p:cNvSpPr>
              <a:spLocks noChangeShapeType="1"/>
            </p:cNvSpPr>
            <p:nvPr/>
          </p:nvSpPr>
          <p:spPr bwMode="auto">
            <a:xfrm>
              <a:off x="3880460" y="2227264"/>
              <a:ext cx="0" cy="38417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31" name="Line 81"/>
            <p:cNvSpPr>
              <a:spLocks noChangeShapeType="1"/>
            </p:cNvSpPr>
            <p:nvPr/>
          </p:nvSpPr>
          <p:spPr bwMode="auto">
            <a:xfrm>
              <a:off x="4066198" y="2227264"/>
              <a:ext cx="0" cy="38417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32" name="Line 82"/>
            <p:cNvSpPr>
              <a:spLocks noChangeShapeType="1"/>
            </p:cNvSpPr>
            <p:nvPr/>
          </p:nvSpPr>
          <p:spPr bwMode="auto">
            <a:xfrm>
              <a:off x="4255110" y="2227264"/>
              <a:ext cx="0" cy="38417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33" name="Line 83"/>
            <p:cNvSpPr>
              <a:spLocks noChangeShapeType="1"/>
            </p:cNvSpPr>
            <p:nvPr/>
          </p:nvSpPr>
          <p:spPr bwMode="auto">
            <a:xfrm>
              <a:off x="4442435" y="2227264"/>
              <a:ext cx="0" cy="38417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34" name="Line 84"/>
            <p:cNvSpPr>
              <a:spLocks noChangeShapeType="1"/>
            </p:cNvSpPr>
            <p:nvPr/>
          </p:nvSpPr>
          <p:spPr bwMode="auto">
            <a:xfrm>
              <a:off x="4629760" y="2227264"/>
              <a:ext cx="0" cy="38417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35" name="Line 85"/>
            <p:cNvSpPr>
              <a:spLocks noChangeShapeType="1"/>
            </p:cNvSpPr>
            <p:nvPr/>
          </p:nvSpPr>
          <p:spPr bwMode="auto">
            <a:xfrm>
              <a:off x="4817085" y="2227264"/>
              <a:ext cx="0" cy="38417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36" name="Line 86"/>
            <p:cNvSpPr>
              <a:spLocks noChangeShapeType="1"/>
            </p:cNvSpPr>
            <p:nvPr/>
          </p:nvSpPr>
          <p:spPr bwMode="auto">
            <a:xfrm>
              <a:off x="5004410" y="2227264"/>
              <a:ext cx="0" cy="38417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37" name="Line 87"/>
            <p:cNvSpPr>
              <a:spLocks noChangeShapeType="1"/>
            </p:cNvSpPr>
            <p:nvPr/>
          </p:nvSpPr>
          <p:spPr bwMode="auto">
            <a:xfrm>
              <a:off x="5191735" y="2227264"/>
              <a:ext cx="0" cy="38417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38" name="Line 88"/>
            <p:cNvSpPr>
              <a:spLocks noChangeShapeType="1"/>
            </p:cNvSpPr>
            <p:nvPr/>
          </p:nvSpPr>
          <p:spPr bwMode="auto">
            <a:xfrm>
              <a:off x="5377473" y="2227264"/>
              <a:ext cx="0" cy="38417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39" name="Line 89"/>
            <p:cNvSpPr>
              <a:spLocks noChangeShapeType="1"/>
            </p:cNvSpPr>
            <p:nvPr/>
          </p:nvSpPr>
          <p:spPr bwMode="auto">
            <a:xfrm>
              <a:off x="5566385" y="2227264"/>
              <a:ext cx="0" cy="38417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40" name="Line 90"/>
            <p:cNvSpPr>
              <a:spLocks noChangeShapeType="1"/>
            </p:cNvSpPr>
            <p:nvPr/>
          </p:nvSpPr>
          <p:spPr bwMode="auto">
            <a:xfrm>
              <a:off x="5753710" y="2227264"/>
              <a:ext cx="0" cy="384175"/>
            </a:xfrm>
            <a:prstGeom prst="line">
              <a:avLst/>
            </a:prstGeom>
            <a:noFill/>
            <a:ln w="190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41" name="Line 91"/>
            <p:cNvSpPr>
              <a:spLocks noChangeShapeType="1"/>
            </p:cNvSpPr>
            <p:nvPr/>
          </p:nvSpPr>
          <p:spPr bwMode="auto">
            <a:xfrm>
              <a:off x="5941035" y="2227264"/>
              <a:ext cx="0" cy="384175"/>
            </a:xfrm>
            <a:prstGeom prst="line">
              <a:avLst/>
            </a:prstGeom>
            <a:noFill/>
            <a:ln w="19050">
              <a:solidFill>
                <a:schemeClr val="tx1"/>
              </a:solidFill>
              <a:round/>
              <a:headEnd type="triangle" w="med" len="med"/>
              <a:tailEn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42" name="Line 92"/>
            <p:cNvSpPr>
              <a:spLocks noChangeShapeType="1"/>
            </p:cNvSpPr>
            <p:nvPr/>
          </p:nvSpPr>
          <p:spPr bwMode="auto">
            <a:xfrm>
              <a:off x="6128360" y="2227264"/>
              <a:ext cx="0" cy="384175"/>
            </a:xfrm>
            <a:prstGeom prst="line">
              <a:avLst/>
            </a:prstGeom>
            <a:noFill/>
            <a:ln w="19050">
              <a:solidFill>
                <a:schemeClr val="tx1"/>
              </a:solidFill>
              <a:round/>
              <a:headEnd type="triangle" w="med" len="med"/>
              <a:tailEn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43" name="Line 93"/>
            <p:cNvSpPr>
              <a:spLocks noChangeShapeType="1"/>
            </p:cNvSpPr>
            <p:nvPr/>
          </p:nvSpPr>
          <p:spPr bwMode="auto">
            <a:xfrm>
              <a:off x="6315685" y="2227264"/>
              <a:ext cx="0" cy="384175"/>
            </a:xfrm>
            <a:prstGeom prst="line">
              <a:avLst/>
            </a:prstGeom>
            <a:noFill/>
            <a:ln w="19050">
              <a:solidFill>
                <a:schemeClr val="tx1"/>
              </a:solidFill>
              <a:round/>
              <a:headEnd type="triangle" w="med" len="med"/>
              <a:tailEn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44" name="Line 94"/>
            <p:cNvSpPr>
              <a:spLocks noChangeShapeType="1"/>
            </p:cNvSpPr>
            <p:nvPr/>
          </p:nvSpPr>
          <p:spPr bwMode="auto">
            <a:xfrm>
              <a:off x="6503010" y="2227264"/>
              <a:ext cx="0" cy="384175"/>
            </a:xfrm>
            <a:prstGeom prst="line">
              <a:avLst/>
            </a:prstGeom>
            <a:noFill/>
            <a:ln w="19050">
              <a:solidFill>
                <a:schemeClr val="tx1"/>
              </a:solidFill>
              <a:round/>
              <a:headEnd type="triangle" w="med" len="med"/>
              <a:tailEn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45" name="Line 95"/>
            <p:cNvSpPr>
              <a:spLocks noChangeShapeType="1"/>
            </p:cNvSpPr>
            <p:nvPr/>
          </p:nvSpPr>
          <p:spPr bwMode="auto">
            <a:xfrm>
              <a:off x="6691923" y="2227264"/>
              <a:ext cx="0" cy="384175"/>
            </a:xfrm>
            <a:prstGeom prst="line">
              <a:avLst/>
            </a:prstGeom>
            <a:noFill/>
            <a:ln w="19050">
              <a:solidFill>
                <a:schemeClr val="tx1"/>
              </a:solidFill>
              <a:round/>
              <a:headEnd type="triangle" w="med" len="med"/>
              <a:tailEn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46" name="Line 96"/>
            <p:cNvSpPr>
              <a:spLocks noChangeShapeType="1"/>
            </p:cNvSpPr>
            <p:nvPr/>
          </p:nvSpPr>
          <p:spPr bwMode="auto">
            <a:xfrm>
              <a:off x="6877660" y="2227264"/>
              <a:ext cx="0" cy="384175"/>
            </a:xfrm>
            <a:prstGeom prst="line">
              <a:avLst/>
            </a:prstGeom>
            <a:noFill/>
            <a:ln w="19050">
              <a:solidFill>
                <a:schemeClr val="tx1"/>
              </a:solidFill>
              <a:round/>
              <a:headEnd type="triangle" w="med" len="med"/>
              <a:tailEn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47" name="Line 97"/>
            <p:cNvSpPr>
              <a:spLocks noChangeShapeType="1"/>
            </p:cNvSpPr>
            <p:nvPr/>
          </p:nvSpPr>
          <p:spPr bwMode="auto">
            <a:xfrm>
              <a:off x="7066573" y="2227264"/>
              <a:ext cx="0" cy="384175"/>
            </a:xfrm>
            <a:prstGeom prst="line">
              <a:avLst/>
            </a:prstGeom>
            <a:noFill/>
            <a:ln w="19050">
              <a:solidFill>
                <a:schemeClr val="tx1"/>
              </a:solidFill>
              <a:round/>
              <a:headEnd type="triangle" w="med" len="med"/>
              <a:tailEn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48" name="Line 98"/>
            <p:cNvSpPr>
              <a:spLocks noChangeShapeType="1"/>
            </p:cNvSpPr>
            <p:nvPr/>
          </p:nvSpPr>
          <p:spPr bwMode="auto">
            <a:xfrm>
              <a:off x="7252310" y="2227264"/>
              <a:ext cx="0" cy="384175"/>
            </a:xfrm>
            <a:prstGeom prst="line">
              <a:avLst/>
            </a:prstGeom>
            <a:noFill/>
            <a:ln w="19050">
              <a:solidFill>
                <a:schemeClr val="tx1"/>
              </a:solidFill>
              <a:round/>
              <a:headEnd type="triangle" w="med" len="med"/>
              <a:tailEn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49" name="Line 99"/>
            <p:cNvSpPr>
              <a:spLocks noChangeShapeType="1"/>
            </p:cNvSpPr>
            <p:nvPr/>
          </p:nvSpPr>
          <p:spPr bwMode="auto">
            <a:xfrm>
              <a:off x="7441223" y="2227264"/>
              <a:ext cx="0" cy="384175"/>
            </a:xfrm>
            <a:prstGeom prst="line">
              <a:avLst/>
            </a:prstGeom>
            <a:noFill/>
            <a:ln w="19050">
              <a:solidFill>
                <a:schemeClr val="tx1"/>
              </a:solidFill>
              <a:round/>
              <a:headEnd type="triangle" w="med" len="med"/>
              <a:tailEn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50" name="Line 100"/>
            <p:cNvSpPr>
              <a:spLocks noChangeShapeType="1"/>
            </p:cNvSpPr>
            <p:nvPr/>
          </p:nvSpPr>
          <p:spPr bwMode="auto">
            <a:xfrm>
              <a:off x="7626960" y="2227264"/>
              <a:ext cx="0" cy="384175"/>
            </a:xfrm>
            <a:prstGeom prst="line">
              <a:avLst/>
            </a:prstGeom>
            <a:noFill/>
            <a:ln w="19050">
              <a:solidFill>
                <a:schemeClr val="tx1"/>
              </a:solidFill>
              <a:round/>
              <a:headEnd type="triangle" w="med" len="med"/>
              <a:tailEn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51" name="Text Box 101"/>
            <p:cNvSpPr txBox="1">
              <a:spLocks noChangeArrowheads="1"/>
            </p:cNvSpPr>
            <p:nvPr/>
          </p:nvSpPr>
          <p:spPr bwMode="auto">
            <a:xfrm>
              <a:off x="2514600" y="1524000"/>
              <a:ext cx="5345291" cy="307777"/>
            </a:xfrm>
            <a:prstGeom prst="rect">
              <a:avLst/>
            </a:prstGeom>
            <a:solidFill>
              <a:schemeClr val="bg1"/>
            </a:solidFill>
            <a:ln w="19050">
              <a:solidFill>
                <a:schemeClr val="tx1"/>
              </a:solidFill>
              <a:miter lim="800000"/>
              <a:headEnd/>
              <a:tailEnd/>
            </a:ln>
          </p:spPr>
          <p:txBody>
            <a:bodyPr wrap="square">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External Systems (LHC, Technical Services, Safety, etc.)</a:t>
              </a:r>
            </a:p>
          </p:txBody>
        </p:sp>
        <p:sp>
          <p:nvSpPr>
            <p:cNvPr id="52" name="Line 102"/>
            <p:cNvSpPr>
              <a:spLocks noChangeShapeType="1"/>
            </p:cNvSpPr>
            <p:nvPr/>
          </p:nvSpPr>
          <p:spPr bwMode="auto">
            <a:xfrm flipV="1">
              <a:off x="2136579" y="1674814"/>
              <a:ext cx="378022" cy="0"/>
            </a:xfrm>
            <a:prstGeom prst="line">
              <a:avLst/>
            </a:prstGeom>
            <a:noFill/>
            <a:ln w="25400">
              <a:solidFill>
                <a:srgbClr val="009999"/>
              </a:solidFill>
              <a:round/>
              <a:headEnd type="triangle" w="med" len="med"/>
              <a:tailEnd type="triangle" w="med" len="med"/>
            </a:ln>
          </p:spPr>
          <p:txBody>
            <a:bodyPr wrap="none" anchor="ctr"/>
            <a:lstStyle/>
            <a:p>
              <a:endParaRPr lang="en-US" sz="1400" b="1">
                <a:latin typeface="Arial" panose="020B0604020202020204" pitchFamily="34" charset="0"/>
                <a:cs typeface="Arial" panose="020B0604020202020204" pitchFamily="34" charset="0"/>
              </a:endParaRPr>
            </a:p>
          </p:txBody>
        </p:sp>
        <p:sp>
          <p:nvSpPr>
            <p:cNvPr id="53" name="Text Box 103"/>
            <p:cNvSpPr txBox="1">
              <a:spLocks noChangeArrowheads="1"/>
            </p:cNvSpPr>
            <p:nvPr/>
          </p:nvSpPr>
          <p:spPr bwMode="auto">
            <a:xfrm>
              <a:off x="2667000" y="3197423"/>
              <a:ext cx="585787" cy="307777"/>
            </a:xfrm>
            <a:prstGeom prst="rect">
              <a:avLst/>
            </a:prstGeom>
            <a:solidFill>
              <a:srgbClr val="0099CC"/>
            </a:solidFill>
            <a:ln w="19050">
              <a:solidFill>
                <a:schemeClr val="tx1"/>
              </a:solidFill>
              <a:miter lim="800000"/>
              <a:headEnd/>
              <a:tailEnd/>
            </a:ln>
          </p:spPr>
          <p:txBody>
            <a:bodyPr lIns="0" rIns="0">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TFC</a:t>
              </a:r>
            </a:p>
          </p:txBody>
        </p:sp>
        <p:sp>
          <p:nvSpPr>
            <p:cNvPr id="54" name="Text Box 107"/>
            <p:cNvSpPr txBox="1">
              <a:spLocks noChangeArrowheads="1"/>
            </p:cNvSpPr>
            <p:nvPr/>
          </p:nvSpPr>
          <p:spPr bwMode="auto">
            <a:xfrm>
              <a:off x="3429001" y="4419600"/>
              <a:ext cx="1174506" cy="307777"/>
            </a:xfrm>
            <a:prstGeom prst="rect">
              <a:avLst/>
            </a:prstGeom>
            <a:solidFill>
              <a:srgbClr val="FF9966"/>
            </a:solidFill>
            <a:ln w="19050">
              <a:solidFill>
                <a:schemeClr val="tx1"/>
              </a:solidFill>
              <a:miter lim="800000"/>
              <a:headEnd/>
              <a:tailEnd/>
            </a:ln>
          </p:spPr>
          <p:txBody>
            <a:bodyPr wrap="square">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Monitoring</a:t>
              </a:r>
            </a:p>
          </p:txBody>
        </p:sp>
        <p:sp>
          <p:nvSpPr>
            <p:cNvPr id="55" name="Line 108"/>
            <p:cNvSpPr>
              <a:spLocks noChangeShapeType="1"/>
            </p:cNvSpPr>
            <p:nvPr/>
          </p:nvSpPr>
          <p:spPr bwMode="auto">
            <a:xfrm>
              <a:off x="4038600" y="4202111"/>
              <a:ext cx="0" cy="257179"/>
            </a:xfrm>
            <a:prstGeom prst="line">
              <a:avLst/>
            </a:prstGeom>
            <a:noFill/>
            <a:ln w="317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grpSp>
          <p:nvGrpSpPr>
            <p:cNvPr id="56" name="Group 111"/>
            <p:cNvGrpSpPr>
              <a:grpSpLocks/>
            </p:cNvGrpSpPr>
            <p:nvPr/>
          </p:nvGrpSpPr>
          <p:grpSpPr bwMode="auto">
            <a:xfrm>
              <a:off x="4791679" y="4402138"/>
              <a:ext cx="770921" cy="287953"/>
              <a:chOff x="2589" y="793"/>
              <a:chExt cx="365" cy="507"/>
            </a:xfrm>
          </p:grpSpPr>
          <p:sp>
            <p:nvSpPr>
              <p:cNvPr id="76" name="Freeform 112"/>
              <p:cNvSpPr>
                <a:spLocks/>
              </p:cNvSpPr>
              <p:nvPr/>
            </p:nvSpPr>
            <p:spPr bwMode="auto">
              <a:xfrm>
                <a:off x="2589" y="793"/>
                <a:ext cx="365" cy="117"/>
              </a:xfrm>
              <a:custGeom>
                <a:avLst/>
                <a:gdLst>
                  <a:gd name="T0" fmla="*/ 361 w 365"/>
                  <a:gd name="T1" fmla="*/ 112 h 117"/>
                  <a:gd name="T2" fmla="*/ 359 w 365"/>
                  <a:gd name="T3" fmla="*/ 101 h 117"/>
                  <a:gd name="T4" fmla="*/ 353 w 365"/>
                  <a:gd name="T5" fmla="*/ 85 h 117"/>
                  <a:gd name="T6" fmla="*/ 342 w 365"/>
                  <a:gd name="T7" fmla="*/ 69 h 117"/>
                  <a:gd name="T8" fmla="*/ 328 w 365"/>
                  <a:gd name="T9" fmla="*/ 54 h 117"/>
                  <a:gd name="T10" fmla="*/ 311 w 365"/>
                  <a:gd name="T11" fmla="*/ 41 h 117"/>
                  <a:gd name="T12" fmla="*/ 291 w 365"/>
                  <a:gd name="T13" fmla="*/ 29 h 117"/>
                  <a:gd name="T14" fmla="*/ 268 w 365"/>
                  <a:gd name="T15" fmla="*/ 20 h 117"/>
                  <a:gd name="T16" fmla="*/ 243 w 365"/>
                  <a:gd name="T17" fmla="*/ 13 h 117"/>
                  <a:gd name="T18" fmla="*/ 217 w 365"/>
                  <a:gd name="T19" fmla="*/ 8 h 117"/>
                  <a:gd name="T20" fmla="*/ 190 w 365"/>
                  <a:gd name="T21" fmla="*/ 6 h 117"/>
                  <a:gd name="T22" fmla="*/ 163 w 365"/>
                  <a:gd name="T23" fmla="*/ 7 h 117"/>
                  <a:gd name="T24" fmla="*/ 137 w 365"/>
                  <a:gd name="T25" fmla="*/ 10 h 117"/>
                  <a:gd name="T26" fmla="*/ 111 w 365"/>
                  <a:gd name="T27" fmla="*/ 15 h 117"/>
                  <a:gd name="T28" fmla="*/ 87 w 365"/>
                  <a:gd name="T29" fmla="*/ 23 h 117"/>
                  <a:gd name="T30" fmla="*/ 65 w 365"/>
                  <a:gd name="T31" fmla="*/ 34 h 117"/>
                  <a:gd name="T32" fmla="*/ 46 w 365"/>
                  <a:gd name="T33" fmla="*/ 46 h 117"/>
                  <a:gd name="T34" fmla="*/ 30 w 365"/>
                  <a:gd name="T35" fmla="*/ 60 h 117"/>
                  <a:gd name="T36" fmla="*/ 18 w 365"/>
                  <a:gd name="T37" fmla="*/ 75 h 117"/>
                  <a:gd name="T38" fmla="*/ 9 w 365"/>
                  <a:gd name="T39" fmla="*/ 91 h 117"/>
                  <a:gd name="T40" fmla="*/ 4 w 365"/>
                  <a:gd name="T41" fmla="*/ 107 h 117"/>
                  <a:gd name="T42" fmla="*/ 3 w 365"/>
                  <a:gd name="T43" fmla="*/ 117 h 117"/>
                  <a:gd name="T44" fmla="*/ 0 w 365"/>
                  <a:gd name="T45" fmla="*/ 109 h 117"/>
                  <a:gd name="T46" fmla="*/ 4 w 365"/>
                  <a:gd name="T47" fmla="*/ 92 h 117"/>
                  <a:gd name="T48" fmla="*/ 12 w 365"/>
                  <a:gd name="T49" fmla="*/ 75 h 117"/>
                  <a:gd name="T50" fmla="*/ 24 w 365"/>
                  <a:gd name="T51" fmla="*/ 59 h 117"/>
                  <a:gd name="T52" fmla="*/ 39 w 365"/>
                  <a:gd name="T53" fmla="*/ 45 h 117"/>
                  <a:gd name="T54" fmla="*/ 58 w 365"/>
                  <a:gd name="T55" fmla="*/ 32 h 117"/>
                  <a:gd name="T56" fmla="*/ 79 w 365"/>
                  <a:gd name="T57" fmla="*/ 21 h 117"/>
                  <a:gd name="T58" fmla="*/ 102 w 365"/>
                  <a:gd name="T59" fmla="*/ 12 h 117"/>
                  <a:gd name="T60" fmla="*/ 128 w 365"/>
                  <a:gd name="T61" fmla="*/ 6 h 117"/>
                  <a:gd name="T62" fmla="*/ 154 w 365"/>
                  <a:gd name="T63" fmla="*/ 2 h 117"/>
                  <a:gd name="T64" fmla="*/ 181 w 365"/>
                  <a:gd name="T65" fmla="*/ 0 h 117"/>
                  <a:gd name="T66" fmla="*/ 208 w 365"/>
                  <a:gd name="T67" fmla="*/ 1 h 117"/>
                  <a:gd name="T68" fmla="*/ 235 w 365"/>
                  <a:gd name="T69" fmla="*/ 5 h 117"/>
                  <a:gd name="T70" fmla="*/ 260 w 365"/>
                  <a:gd name="T71" fmla="*/ 12 h 117"/>
                  <a:gd name="T72" fmla="*/ 284 w 365"/>
                  <a:gd name="T73" fmla="*/ 20 h 117"/>
                  <a:gd name="T74" fmla="*/ 305 w 365"/>
                  <a:gd name="T75" fmla="*/ 31 h 117"/>
                  <a:gd name="T76" fmla="*/ 324 w 365"/>
                  <a:gd name="T77" fmla="*/ 44 h 117"/>
                  <a:gd name="T78" fmla="*/ 340 w 365"/>
                  <a:gd name="T79" fmla="*/ 58 h 117"/>
                  <a:gd name="T80" fmla="*/ 352 w 365"/>
                  <a:gd name="T81" fmla="*/ 74 h 117"/>
                  <a:gd name="T82" fmla="*/ 360 w 365"/>
                  <a:gd name="T83" fmla="*/ 91 h 117"/>
                  <a:gd name="T84" fmla="*/ 364 w 365"/>
                  <a:gd name="T85" fmla="*/ 106 h 117"/>
                  <a:gd name="T86" fmla="*/ 365 w 365"/>
                  <a:gd name="T87" fmla="*/ 116 h 11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65"/>
                  <a:gd name="T133" fmla="*/ 0 h 117"/>
                  <a:gd name="T134" fmla="*/ 365 w 365"/>
                  <a:gd name="T135" fmla="*/ 117 h 11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65" h="117">
                    <a:moveTo>
                      <a:pt x="361" y="116"/>
                    </a:moveTo>
                    <a:lnTo>
                      <a:pt x="361" y="112"/>
                    </a:lnTo>
                    <a:lnTo>
                      <a:pt x="361" y="107"/>
                    </a:lnTo>
                    <a:lnTo>
                      <a:pt x="359" y="101"/>
                    </a:lnTo>
                    <a:lnTo>
                      <a:pt x="357" y="93"/>
                    </a:lnTo>
                    <a:lnTo>
                      <a:pt x="353" y="85"/>
                    </a:lnTo>
                    <a:lnTo>
                      <a:pt x="348" y="77"/>
                    </a:lnTo>
                    <a:lnTo>
                      <a:pt x="342" y="69"/>
                    </a:lnTo>
                    <a:lnTo>
                      <a:pt x="336" y="61"/>
                    </a:lnTo>
                    <a:lnTo>
                      <a:pt x="328" y="54"/>
                    </a:lnTo>
                    <a:lnTo>
                      <a:pt x="320" y="47"/>
                    </a:lnTo>
                    <a:lnTo>
                      <a:pt x="311" y="41"/>
                    </a:lnTo>
                    <a:lnTo>
                      <a:pt x="301" y="35"/>
                    </a:lnTo>
                    <a:lnTo>
                      <a:pt x="291" y="29"/>
                    </a:lnTo>
                    <a:lnTo>
                      <a:pt x="280" y="25"/>
                    </a:lnTo>
                    <a:lnTo>
                      <a:pt x="268" y="20"/>
                    </a:lnTo>
                    <a:lnTo>
                      <a:pt x="256" y="16"/>
                    </a:lnTo>
                    <a:lnTo>
                      <a:pt x="243" y="13"/>
                    </a:lnTo>
                    <a:lnTo>
                      <a:pt x="230" y="10"/>
                    </a:lnTo>
                    <a:lnTo>
                      <a:pt x="217" y="8"/>
                    </a:lnTo>
                    <a:lnTo>
                      <a:pt x="204" y="7"/>
                    </a:lnTo>
                    <a:lnTo>
                      <a:pt x="190" y="6"/>
                    </a:lnTo>
                    <a:lnTo>
                      <a:pt x="177" y="6"/>
                    </a:lnTo>
                    <a:lnTo>
                      <a:pt x="163" y="7"/>
                    </a:lnTo>
                    <a:lnTo>
                      <a:pt x="150" y="8"/>
                    </a:lnTo>
                    <a:lnTo>
                      <a:pt x="137" y="10"/>
                    </a:lnTo>
                    <a:lnTo>
                      <a:pt x="124" y="12"/>
                    </a:lnTo>
                    <a:lnTo>
                      <a:pt x="111" y="15"/>
                    </a:lnTo>
                    <a:lnTo>
                      <a:pt x="99" y="19"/>
                    </a:lnTo>
                    <a:lnTo>
                      <a:pt x="87" y="23"/>
                    </a:lnTo>
                    <a:lnTo>
                      <a:pt x="76" y="28"/>
                    </a:lnTo>
                    <a:lnTo>
                      <a:pt x="65" y="34"/>
                    </a:lnTo>
                    <a:lnTo>
                      <a:pt x="55" y="40"/>
                    </a:lnTo>
                    <a:lnTo>
                      <a:pt x="46" y="46"/>
                    </a:lnTo>
                    <a:lnTo>
                      <a:pt x="38" y="53"/>
                    </a:lnTo>
                    <a:lnTo>
                      <a:pt x="30" y="60"/>
                    </a:lnTo>
                    <a:lnTo>
                      <a:pt x="23" y="67"/>
                    </a:lnTo>
                    <a:lnTo>
                      <a:pt x="18" y="75"/>
                    </a:lnTo>
                    <a:lnTo>
                      <a:pt x="13" y="83"/>
                    </a:lnTo>
                    <a:lnTo>
                      <a:pt x="9" y="91"/>
                    </a:lnTo>
                    <a:lnTo>
                      <a:pt x="6" y="100"/>
                    </a:lnTo>
                    <a:lnTo>
                      <a:pt x="4" y="107"/>
                    </a:lnTo>
                    <a:lnTo>
                      <a:pt x="3" y="113"/>
                    </a:lnTo>
                    <a:lnTo>
                      <a:pt x="3" y="117"/>
                    </a:lnTo>
                    <a:lnTo>
                      <a:pt x="0" y="117"/>
                    </a:lnTo>
                    <a:lnTo>
                      <a:pt x="0" y="109"/>
                    </a:lnTo>
                    <a:lnTo>
                      <a:pt x="2" y="101"/>
                    </a:lnTo>
                    <a:lnTo>
                      <a:pt x="4" y="92"/>
                    </a:lnTo>
                    <a:lnTo>
                      <a:pt x="8" y="84"/>
                    </a:lnTo>
                    <a:lnTo>
                      <a:pt x="12" y="75"/>
                    </a:lnTo>
                    <a:lnTo>
                      <a:pt x="18" y="67"/>
                    </a:lnTo>
                    <a:lnTo>
                      <a:pt x="24" y="59"/>
                    </a:lnTo>
                    <a:lnTo>
                      <a:pt x="31" y="52"/>
                    </a:lnTo>
                    <a:lnTo>
                      <a:pt x="39" y="45"/>
                    </a:lnTo>
                    <a:lnTo>
                      <a:pt x="48" y="38"/>
                    </a:lnTo>
                    <a:lnTo>
                      <a:pt x="58" y="32"/>
                    </a:lnTo>
                    <a:lnTo>
                      <a:pt x="68" y="26"/>
                    </a:lnTo>
                    <a:lnTo>
                      <a:pt x="79" y="21"/>
                    </a:lnTo>
                    <a:lnTo>
                      <a:pt x="90" y="16"/>
                    </a:lnTo>
                    <a:lnTo>
                      <a:pt x="102" y="12"/>
                    </a:lnTo>
                    <a:lnTo>
                      <a:pt x="115" y="9"/>
                    </a:lnTo>
                    <a:lnTo>
                      <a:pt x="128" y="6"/>
                    </a:lnTo>
                    <a:lnTo>
                      <a:pt x="141" y="3"/>
                    </a:lnTo>
                    <a:lnTo>
                      <a:pt x="154" y="2"/>
                    </a:lnTo>
                    <a:lnTo>
                      <a:pt x="168" y="1"/>
                    </a:lnTo>
                    <a:lnTo>
                      <a:pt x="181" y="0"/>
                    </a:lnTo>
                    <a:lnTo>
                      <a:pt x="195" y="1"/>
                    </a:lnTo>
                    <a:lnTo>
                      <a:pt x="208" y="1"/>
                    </a:lnTo>
                    <a:lnTo>
                      <a:pt x="222" y="3"/>
                    </a:lnTo>
                    <a:lnTo>
                      <a:pt x="235" y="5"/>
                    </a:lnTo>
                    <a:lnTo>
                      <a:pt x="248" y="8"/>
                    </a:lnTo>
                    <a:lnTo>
                      <a:pt x="260" y="12"/>
                    </a:lnTo>
                    <a:lnTo>
                      <a:pt x="272" y="15"/>
                    </a:lnTo>
                    <a:lnTo>
                      <a:pt x="284" y="20"/>
                    </a:lnTo>
                    <a:lnTo>
                      <a:pt x="295" y="25"/>
                    </a:lnTo>
                    <a:lnTo>
                      <a:pt x="305" y="31"/>
                    </a:lnTo>
                    <a:lnTo>
                      <a:pt x="315" y="37"/>
                    </a:lnTo>
                    <a:lnTo>
                      <a:pt x="324" y="44"/>
                    </a:lnTo>
                    <a:lnTo>
                      <a:pt x="332" y="51"/>
                    </a:lnTo>
                    <a:lnTo>
                      <a:pt x="340" y="58"/>
                    </a:lnTo>
                    <a:lnTo>
                      <a:pt x="346" y="66"/>
                    </a:lnTo>
                    <a:lnTo>
                      <a:pt x="352" y="74"/>
                    </a:lnTo>
                    <a:lnTo>
                      <a:pt x="356" y="82"/>
                    </a:lnTo>
                    <a:lnTo>
                      <a:pt x="360" y="91"/>
                    </a:lnTo>
                    <a:lnTo>
                      <a:pt x="362" y="99"/>
                    </a:lnTo>
                    <a:lnTo>
                      <a:pt x="364" y="106"/>
                    </a:lnTo>
                    <a:lnTo>
                      <a:pt x="365" y="112"/>
                    </a:lnTo>
                    <a:lnTo>
                      <a:pt x="365" y="116"/>
                    </a:lnTo>
                    <a:lnTo>
                      <a:pt x="361" y="116"/>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sp>
            <p:nvSpPr>
              <p:cNvPr id="77" name="Freeform 113"/>
              <p:cNvSpPr>
                <a:spLocks/>
              </p:cNvSpPr>
              <p:nvPr/>
            </p:nvSpPr>
            <p:spPr bwMode="auto">
              <a:xfrm>
                <a:off x="2589" y="909"/>
                <a:ext cx="365" cy="119"/>
              </a:xfrm>
              <a:custGeom>
                <a:avLst/>
                <a:gdLst>
                  <a:gd name="T0" fmla="*/ 365 w 365"/>
                  <a:gd name="T1" fmla="*/ 0 h 119"/>
                  <a:gd name="T2" fmla="*/ 361 w 365"/>
                  <a:gd name="T3" fmla="*/ 5 h 119"/>
                  <a:gd name="T4" fmla="*/ 360 w 365"/>
                  <a:gd name="T5" fmla="*/ 16 h 119"/>
                  <a:gd name="T6" fmla="*/ 357 w 365"/>
                  <a:gd name="T7" fmla="*/ 26 h 119"/>
                  <a:gd name="T8" fmla="*/ 348 w 365"/>
                  <a:gd name="T9" fmla="*/ 42 h 119"/>
                  <a:gd name="T10" fmla="*/ 336 w 365"/>
                  <a:gd name="T11" fmla="*/ 58 h 119"/>
                  <a:gd name="T12" fmla="*/ 320 w 365"/>
                  <a:gd name="T13" fmla="*/ 72 h 119"/>
                  <a:gd name="T14" fmla="*/ 301 w 365"/>
                  <a:gd name="T15" fmla="*/ 84 h 119"/>
                  <a:gd name="T16" fmla="*/ 280 w 365"/>
                  <a:gd name="T17" fmla="*/ 95 h 119"/>
                  <a:gd name="T18" fmla="*/ 256 w 365"/>
                  <a:gd name="T19" fmla="*/ 103 h 119"/>
                  <a:gd name="T20" fmla="*/ 230 w 365"/>
                  <a:gd name="T21" fmla="*/ 109 h 119"/>
                  <a:gd name="T22" fmla="*/ 204 w 365"/>
                  <a:gd name="T23" fmla="*/ 112 h 119"/>
                  <a:gd name="T24" fmla="*/ 177 w 365"/>
                  <a:gd name="T25" fmla="*/ 113 h 119"/>
                  <a:gd name="T26" fmla="*/ 150 w 365"/>
                  <a:gd name="T27" fmla="*/ 111 h 119"/>
                  <a:gd name="T28" fmla="*/ 124 w 365"/>
                  <a:gd name="T29" fmla="*/ 107 h 119"/>
                  <a:gd name="T30" fmla="*/ 99 w 365"/>
                  <a:gd name="T31" fmla="*/ 100 h 119"/>
                  <a:gd name="T32" fmla="*/ 76 w 365"/>
                  <a:gd name="T33" fmla="*/ 91 h 119"/>
                  <a:gd name="T34" fmla="*/ 55 w 365"/>
                  <a:gd name="T35" fmla="*/ 79 h 119"/>
                  <a:gd name="T36" fmla="*/ 38 w 365"/>
                  <a:gd name="T37" fmla="*/ 66 h 119"/>
                  <a:gd name="T38" fmla="*/ 23 w 365"/>
                  <a:gd name="T39" fmla="*/ 52 h 119"/>
                  <a:gd name="T40" fmla="*/ 13 w 365"/>
                  <a:gd name="T41" fmla="*/ 36 h 119"/>
                  <a:gd name="T42" fmla="*/ 6 w 365"/>
                  <a:gd name="T43" fmla="*/ 19 h 119"/>
                  <a:gd name="T44" fmla="*/ 3 w 365"/>
                  <a:gd name="T45" fmla="*/ 6 h 119"/>
                  <a:gd name="T46" fmla="*/ 0 w 365"/>
                  <a:gd name="T47" fmla="*/ 1 h 119"/>
                  <a:gd name="T48" fmla="*/ 2 w 365"/>
                  <a:gd name="T49" fmla="*/ 16 h 119"/>
                  <a:gd name="T50" fmla="*/ 4 w 365"/>
                  <a:gd name="T51" fmla="*/ 27 h 119"/>
                  <a:gd name="T52" fmla="*/ 12 w 365"/>
                  <a:gd name="T53" fmla="*/ 44 h 119"/>
                  <a:gd name="T54" fmla="*/ 24 w 365"/>
                  <a:gd name="T55" fmla="*/ 60 h 119"/>
                  <a:gd name="T56" fmla="*/ 39 w 365"/>
                  <a:gd name="T57" fmla="*/ 74 h 119"/>
                  <a:gd name="T58" fmla="*/ 58 w 365"/>
                  <a:gd name="T59" fmla="*/ 87 h 119"/>
                  <a:gd name="T60" fmla="*/ 79 w 365"/>
                  <a:gd name="T61" fmla="*/ 98 h 119"/>
                  <a:gd name="T62" fmla="*/ 102 w 365"/>
                  <a:gd name="T63" fmla="*/ 107 h 119"/>
                  <a:gd name="T64" fmla="*/ 128 w 365"/>
                  <a:gd name="T65" fmla="*/ 113 h 119"/>
                  <a:gd name="T66" fmla="*/ 154 w 365"/>
                  <a:gd name="T67" fmla="*/ 117 h 119"/>
                  <a:gd name="T68" fmla="*/ 181 w 365"/>
                  <a:gd name="T69" fmla="*/ 119 h 119"/>
                  <a:gd name="T70" fmla="*/ 208 w 365"/>
                  <a:gd name="T71" fmla="*/ 117 h 119"/>
                  <a:gd name="T72" fmla="*/ 235 w 365"/>
                  <a:gd name="T73" fmla="*/ 114 h 119"/>
                  <a:gd name="T74" fmla="*/ 260 w 365"/>
                  <a:gd name="T75" fmla="*/ 107 h 119"/>
                  <a:gd name="T76" fmla="*/ 284 w 365"/>
                  <a:gd name="T77" fmla="*/ 99 h 119"/>
                  <a:gd name="T78" fmla="*/ 305 w 365"/>
                  <a:gd name="T79" fmla="*/ 88 h 119"/>
                  <a:gd name="T80" fmla="*/ 324 w 365"/>
                  <a:gd name="T81" fmla="*/ 75 h 119"/>
                  <a:gd name="T82" fmla="*/ 340 w 365"/>
                  <a:gd name="T83" fmla="*/ 61 h 119"/>
                  <a:gd name="T84" fmla="*/ 352 w 365"/>
                  <a:gd name="T85" fmla="*/ 45 h 119"/>
                  <a:gd name="T86" fmla="*/ 360 w 365"/>
                  <a:gd name="T87" fmla="*/ 29 h 119"/>
                  <a:gd name="T88" fmla="*/ 363 w 365"/>
                  <a:gd name="T89" fmla="*/ 17 h 11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65"/>
                  <a:gd name="T136" fmla="*/ 0 h 119"/>
                  <a:gd name="T137" fmla="*/ 365 w 365"/>
                  <a:gd name="T138" fmla="*/ 119 h 11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65" h="119">
                    <a:moveTo>
                      <a:pt x="364" y="9"/>
                    </a:moveTo>
                    <a:lnTo>
                      <a:pt x="365" y="0"/>
                    </a:lnTo>
                    <a:lnTo>
                      <a:pt x="361" y="0"/>
                    </a:lnTo>
                    <a:lnTo>
                      <a:pt x="361" y="5"/>
                    </a:lnTo>
                    <a:lnTo>
                      <a:pt x="361" y="11"/>
                    </a:lnTo>
                    <a:lnTo>
                      <a:pt x="360" y="16"/>
                    </a:lnTo>
                    <a:lnTo>
                      <a:pt x="358" y="22"/>
                    </a:lnTo>
                    <a:lnTo>
                      <a:pt x="357" y="26"/>
                    </a:lnTo>
                    <a:lnTo>
                      <a:pt x="353" y="34"/>
                    </a:lnTo>
                    <a:lnTo>
                      <a:pt x="348" y="42"/>
                    </a:lnTo>
                    <a:lnTo>
                      <a:pt x="342" y="50"/>
                    </a:lnTo>
                    <a:lnTo>
                      <a:pt x="336" y="58"/>
                    </a:lnTo>
                    <a:lnTo>
                      <a:pt x="328" y="65"/>
                    </a:lnTo>
                    <a:lnTo>
                      <a:pt x="320" y="72"/>
                    </a:lnTo>
                    <a:lnTo>
                      <a:pt x="311" y="78"/>
                    </a:lnTo>
                    <a:lnTo>
                      <a:pt x="301" y="84"/>
                    </a:lnTo>
                    <a:lnTo>
                      <a:pt x="291" y="90"/>
                    </a:lnTo>
                    <a:lnTo>
                      <a:pt x="280" y="95"/>
                    </a:lnTo>
                    <a:lnTo>
                      <a:pt x="268" y="99"/>
                    </a:lnTo>
                    <a:lnTo>
                      <a:pt x="256" y="103"/>
                    </a:lnTo>
                    <a:lnTo>
                      <a:pt x="243" y="106"/>
                    </a:lnTo>
                    <a:lnTo>
                      <a:pt x="230" y="109"/>
                    </a:lnTo>
                    <a:lnTo>
                      <a:pt x="217" y="111"/>
                    </a:lnTo>
                    <a:lnTo>
                      <a:pt x="204" y="112"/>
                    </a:lnTo>
                    <a:lnTo>
                      <a:pt x="190" y="113"/>
                    </a:lnTo>
                    <a:lnTo>
                      <a:pt x="177" y="113"/>
                    </a:lnTo>
                    <a:lnTo>
                      <a:pt x="163" y="112"/>
                    </a:lnTo>
                    <a:lnTo>
                      <a:pt x="150" y="111"/>
                    </a:lnTo>
                    <a:lnTo>
                      <a:pt x="137" y="109"/>
                    </a:lnTo>
                    <a:lnTo>
                      <a:pt x="124" y="107"/>
                    </a:lnTo>
                    <a:lnTo>
                      <a:pt x="111" y="103"/>
                    </a:lnTo>
                    <a:lnTo>
                      <a:pt x="99" y="100"/>
                    </a:lnTo>
                    <a:lnTo>
                      <a:pt x="87" y="95"/>
                    </a:lnTo>
                    <a:lnTo>
                      <a:pt x="76" y="91"/>
                    </a:lnTo>
                    <a:lnTo>
                      <a:pt x="65" y="85"/>
                    </a:lnTo>
                    <a:lnTo>
                      <a:pt x="55" y="79"/>
                    </a:lnTo>
                    <a:lnTo>
                      <a:pt x="46" y="73"/>
                    </a:lnTo>
                    <a:lnTo>
                      <a:pt x="38" y="66"/>
                    </a:lnTo>
                    <a:lnTo>
                      <a:pt x="30" y="59"/>
                    </a:lnTo>
                    <a:lnTo>
                      <a:pt x="23" y="52"/>
                    </a:lnTo>
                    <a:lnTo>
                      <a:pt x="18" y="44"/>
                    </a:lnTo>
                    <a:lnTo>
                      <a:pt x="13" y="36"/>
                    </a:lnTo>
                    <a:lnTo>
                      <a:pt x="9" y="27"/>
                    </a:lnTo>
                    <a:lnTo>
                      <a:pt x="6" y="19"/>
                    </a:lnTo>
                    <a:lnTo>
                      <a:pt x="4" y="12"/>
                    </a:lnTo>
                    <a:lnTo>
                      <a:pt x="3" y="6"/>
                    </a:lnTo>
                    <a:lnTo>
                      <a:pt x="3" y="1"/>
                    </a:lnTo>
                    <a:lnTo>
                      <a:pt x="0" y="1"/>
                    </a:lnTo>
                    <a:lnTo>
                      <a:pt x="1" y="10"/>
                    </a:lnTo>
                    <a:lnTo>
                      <a:pt x="2" y="16"/>
                    </a:lnTo>
                    <a:lnTo>
                      <a:pt x="3" y="23"/>
                    </a:lnTo>
                    <a:lnTo>
                      <a:pt x="4" y="27"/>
                    </a:lnTo>
                    <a:lnTo>
                      <a:pt x="8" y="36"/>
                    </a:lnTo>
                    <a:lnTo>
                      <a:pt x="12" y="44"/>
                    </a:lnTo>
                    <a:lnTo>
                      <a:pt x="18" y="52"/>
                    </a:lnTo>
                    <a:lnTo>
                      <a:pt x="24" y="60"/>
                    </a:lnTo>
                    <a:lnTo>
                      <a:pt x="31" y="67"/>
                    </a:lnTo>
                    <a:lnTo>
                      <a:pt x="39" y="74"/>
                    </a:lnTo>
                    <a:lnTo>
                      <a:pt x="48" y="81"/>
                    </a:lnTo>
                    <a:lnTo>
                      <a:pt x="58" y="87"/>
                    </a:lnTo>
                    <a:lnTo>
                      <a:pt x="68" y="93"/>
                    </a:lnTo>
                    <a:lnTo>
                      <a:pt x="79" y="98"/>
                    </a:lnTo>
                    <a:lnTo>
                      <a:pt x="90" y="103"/>
                    </a:lnTo>
                    <a:lnTo>
                      <a:pt x="102" y="107"/>
                    </a:lnTo>
                    <a:lnTo>
                      <a:pt x="115" y="110"/>
                    </a:lnTo>
                    <a:lnTo>
                      <a:pt x="128" y="113"/>
                    </a:lnTo>
                    <a:lnTo>
                      <a:pt x="141" y="116"/>
                    </a:lnTo>
                    <a:lnTo>
                      <a:pt x="154" y="117"/>
                    </a:lnTo>
                    <a:lnTo>
                      <a:pt x="168" y="118"/>
                    </a:lnTo>
                    <a:lnTo>
                      <a:pt x="181" y="119"/>
                    </a:lnTo>
                    <a:lnTo>
                      <a:pt x="195" y="118"/>
                    </a:lnTo>
                    <a:lnTo>
                      <a:pt x="208" y="117"/>
                    </a:lnTo>
                    <a:lnTo>
                      <a:pt x="222" y="116"/>
                    </a:lnTo>
                    <a:lnTo>
                      <a:pt x="235" y="114"/>
                    </a:lnTo>
                    <a:lnTo>
                      <a:pt x="248" y="111"/>
                    </a:lnTo>
                    <a:lnTo>
                      <a:pt x="260" y="107"/>
                    </a:lnTo>
                    <a:lnTo>
                      <a:pt x="272" y="103"/>
                    </a:lnTo>
                    <a:lnTo>
                      <a:pt x="284" y="99"/>
                    </a:lnTo>
                    <a:lnTo>
                      <a:pt x="295" y="94"/>
                    </a:lnTo>
                    <a:lnTo>
                      <a:pt x="305" y="88"/>
                    </a:lnTo>
                    <a:lnTo>
                      <a:pt x="315" y="82"/>
                    </a:lnTo>
                    <a:lnTo>
                      <a:pt x="324" y="75"/>
                    </a:lnTo>
                    <a:lnTo>
                      <a:pt x="332" y="68"/>
                    </a:lnTo>
                    <a:lnTo>
                      <a:pt x="340" y="61"/>
                    </a:lnTo>
                    <a:lnTo>
                      <a:pt x="346" y="53"/>
                    </a:lnTo>
                    <a:lnTo>
                      <a:pt x="352" y="45"/>
                    </a:lnTo>
                    <a:lnTo>
                      <a:pt x="356" y="37"/>
                    </a:lnTo>
                    <a:lnTo>
                      <a:pt x="360" y="29"/>
                    </a:lnTo>
                    <a:lnTo>
                      <a:pt x="361" y="24"/>
                    </a:lnTo>
                    <a:lnTo>
                      <a:pt x="363" y="17"/>
                    </a:lnTo>
                    <a:lnTo>
                      <a:pt x="364" y="9"/>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sp>
            <p:nvSpPr>
              <p:cNvPr id="78" name="Freeform 114"/>
              <p:cNvSpPr>
                <a:spLocks/>
              </p:cNvSpPr>
              <p:nvPr/>
            </p:nvSpPr>
            <p:spPr bwMode="auto">
              <a:xfrm>
                <a:off x="2589" y="909"/>
                <a:ext cx="365" cy="391"/>
              </a:xfrm>
              <a:custGeom>
                <a:avLst/>
                <a:gdLst>
                  <a:gd name="T0" fmla="*/ 364 w 365"/>
                  <a:gd name="T1" fmla="*/ 9 h 391"/>
                  <a:gd name="T2" fmla="*/ 361 w 365"/>
                  <a:gd name="T3" fmla="*/ 24 h 391"/>
                  <a:gd name="T4" fmla="*/ 361 w 365"/>
                  <a:gd name="T5" fmla="*/ 281 h 391"/>
                  <a:gd name="T6" fmla="*/ 359 w 365"/>
                  <a:gd name="T7" fmla="*/ 291 h 391"/>
                  <a:gd name="T8" fmla="*/ 353 w 365"/>
                  <a:gd name="T9" fmla="*/ 307 h 391"/>
                  <a:gd name="T10" fmla="*/ 342 w 365"/>
                  <a:gd name="T11" fmla="*/ 323 h 391"/>
                  <a:gd name="T12" fmla="*/ 328 w 365"/>
                  <a:gd name="T13" fmla="*/ 338 h 391"/>
                  <a:gd name="T14" fmla="*/ 311 w 365"/>
                  <a:gd name="T15" fmla="*/ 351 h 391"/>
                  <a:gd name="T16" fmla="*/ 291 w 365"/>
                  <a:gd name="T17" fmla="*/ 362 h 391"/>
                  <a:gd name="T18" fmla="*/ 268 w 365"/>
                  <a:gd name="T19" fmla="*/ 371 h 391"/>
                  <a:gd name="T20" fmla="*/ 243 w 365"/>
                  <a:gd name="T21" fmla="*/ 379 h 391"/>
                  <a:gd name="T22" fmla="*/ 217 w 365"/>
                  <a:gd name="T23" fmla="*/ 383 h 391"/>
                  <a:gd name="T24" fmla="*/ 190 w 365"/>
                  <a:gd name="T25" fmla="*/ 385 h 391"/>
                  <a:gd name="T26" fmla="*/ 163 w 365"/>
                  <a:gd name="T27" fmla="*/ 385 h 391"/>
                  <a:gd name="T28" fmla="*/ 137 w 365"/>
                  <a:gd name="T29" fmla="*/ 382 h 391"/>
                  <a:gd name="T30" fmla="*/ 111 w 365"/>
                  <a:gd name="T31" fmla="*/ 376 h 391"/>
                  <a:gd name="T32" fmla="*/ 87 w 365"/>
                  <a:gd name="T33" fmla="*/ 368 h 391"/>
                  <a:gd name="T34" fmla="*/ 65 w 365"/>
                  <a:gd name="T35" fmla="*/ 358 h 391"/>
                  <a:gd name="T36" fmla="*/ 46 w 365"/>
                  <a:gd name="T37" fmla="*/ 346 h 391"/>
                  <a:gd name="T38" fmla="*/ 30 w 365"/>
                  <a:gd name="T39" fmla="*/ 332 h 391"/>
                  <a:gd name="T40" fmla="*/ 18 w 365"/>
                  <a:gd name="T41" fmla="*/ 316 h 391"/>
                  <a:gd name="T42" fmla="*/ 9 w 365"/>
                  <a:gd name="T43" fmla="*/ 300 h 391"/>
                  <a:gd name="T44" fmla="*/ 5 w 365"/>
                  <a:gd name="T45" fmla="*/ 290 h 391"/>
                  <a:gd name="T46" fmla="*/ 3 w 365"/>
                  <a:gd name="T47" fmla="*/ 280 h 391"/>
                  <a:gd name="T48" fmla="*/ 3 w 365"/>
                  <a:gd name="T49" fmla="*/ 23 h 391"/>
                  <a:gd name="T50" fmla="*/ 1 w 365"/>
                  <a:gd name="T51" fmla="*/ 10 h 391"/>
                  <a:gd name="T52" fmla="*/ 0 w 365"/>
                  <a:gd name="T53" fmla="*/ 274 h 391"/>
                  <a:gd name="T54" fmla="*/ 1 w 365"/>
                  <a:gd name="T55" fmla="*/ 284 h 391"/>
                  <a:gd name="T56" fmla="*/ 2 w 365"/>
                  <a:gd name="T57" fmla="*/ 291 h 391"/>
                  <a:gd name="T58" fmla="*/ 4 w 365"/>
                  <a:gd name="T59" fmla="*/ 300 h 391"/>
                  <a:gd name="T60" fmla="*/ 12 w 365"/>
                  <a:gd name="T61" fmla="*/ 316 h 391"/>
                  <a:gd name="T62" fmla="*/ 24 w 365"/>
                  <a:gd name="T63" fmla="*/ 332 h 391"/>
                  <a:gd name="T64" fmla="*/ 39 w 365"/>
                  <a:gd name="T65" fmla="*/ 346 h 391"/>
                  <a:gd name="T66" fmla="*/ 58 w 365"/>
                  <a:gd name="T67" fmla="*/ 359 h 391"/>
                  <a:gd name="T68" fmla="*/ 79 w 365"/>
                  <a:gd name="T69" fmla="*/ 370 h 391"/>
                  <a:gd name="T70" fmla="*/ 102 w 365"/>
                  <a:gd name="T71" fmla="*/ 379 h 391"/>
                  <a:gd name="T72" fmla="*/ 128 w 365"/>
                  <a:gd name="T73" fmla="*/ 386 h 391"/>
                  <a:gd name="T74" fmla="*/ 154 w 365"/>
                  <a:gd name="T75" fmla="*/ 390 h 391"/>
                  <a:gd name="T76" fmla="*/ 181 w 365"/>
                  <a:gd name="T77" fmla="*/ 391 h 391"/>
                  <a:gd name="T78" fmla="*/ 208 w 365"/>
                  <a:gd name="T79" fmla="*/ 390 h 391"/>
                  <a:gd name="T80" fmla="*/ 235 w 365"/>
                  <a:gd name="T81" fmla="*/ 386 h 391"/>
                  <a:gd name="T82" fmla="*/ 260 w 365"/>
                  <a:gd name="T83" fmla="*/ 380 h 391"/>
                  <a:gd name="T84" fmla="*/ 284 w 365"/>
                  <a:gd name="T85" fmla="*/ 371 h 391"/>
                  <a:gd name="T86" fmla="*/ 305 w 365"/>
                  <a:gd name="T87" fmla="*/ 361 h 391"/>
                  <a:gd name="T88" fmla="*/ 324 w 365"/>
                  <a:gd name="T89" fmla="*/ 348 h 391"/>
                  <a:gd name="T90" fmla="*/ 340 w 365"/>
                  <a:gd name="T91" fmla="*/ 334 h 391"/>
                  <a:gd name="T92" fmla="*/ 352 w 365"/>
                  <a:gd name="T93" fmla="*/ 318 h 391"/>
                  <a:gd name="T94" fmla="*/ 360 w 365"/>
                  <a:gd name="T95" fmla="*/ 301 h 391"/>
                  <a:gd name="T96" fmla="*/ 363 w 365"/>
                  <a:gd name="T97" fmla="*/ 289 h 391"/>
                  <a:gd name="T98" fmla="*/ 365 w 365"/>
                  <a:gd name="T99" fmla="*/ 278 h 3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5"/>
                  <a:gd name="T151" fmla="*/ 0 h 391"/>
                  <a:gd name="T152" fmla="*/ 365 w 365"/>
                  <a:gd name="T153" fmla="*/ 391 h 3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5" h="391">
                    <a:moveTo>
                      <a:pt x="365" y="0"/>
                    </a:moveTo>
                    <a:lnTo>
                      <a:pt x="364" y="9"/>
                    </a:lnTo>
                    <a:lnTo>
                      <a:pt x="363" y="17"/>
                    </a:lnTo>
                    <a:lnTo>
                      <a:pt x="361" y="24"/>
                    </a:lnTo>
                    <a:lnTo>
                      <a:pt x="361" y="278"/>
                    </a:lnTo>
                    <a:lnTo>
                      <a:pt x="361" y="281"/>
                    </a:lnTo>
                    <a:lnTo>
                      <a:pt x="361" y="284"/>
                    </a:lnTo>
                    <a:lnTo>
                      <a:pt x="359" y="291"/>
                    </a:lnTo>
                    <a:lnTo>
                      <a:pt x="357" y="299"/>
                    </a:lnTo>
                    <a:lnTo>
                      <a:pt x="353" y="307"/>
                    </a:lnTo>
                    <a:lnTo>
                      <a:pt x="348" y="315"/>
                    </a:lnTo>
                    <a:lnTo>
                      <a:pt x="342" y="323"/>
                    </a:lnTo>
                    <a:lnTo>
                      <a:pt x="336" y="331"/>
                    </a:lnTo>
                    <a:lnTo>
                      <a:pt x="328" y="338"/>
                    </a:lnTo>
                    <a:lnTo>
                      <a:pt x="320" y="344"/>
                    </a:lnTo>
                    <a:lnTo>
                      <a:pt x="311" y="351"/>
                    </a:lnTo>
                    <a:lnTo>
                      <a:pt x="301" y="357"/>
                    </a:lnTo>
                    <a:lnTo>
                      <a:pt x="291" y="362"/>
                    </a:lnTo>
                    <a:lnTo>
                      <a:pt x="280" y="367"/>
                    </a:lnTo>
                    <a:lnTo>
                      <a:pt x="268" y="371"/>
                    </a:lnTo>
                    <a:lnTo>
                      <a:pt x="256" y="375"/>
                    </a:lnTo>
                    <a:lnTo>
                      <a:pt x="243" y="379"/>
                    </a:lnTo>
                    <a:lnTo>
                      <a:pt x="230" y="381"/>
                    </a:lnTo>
                    <a:lnTo>
                      <a:pt x="217" y="383"/>
                    </a:lnTo>
                    <a:lnTo>
                      <a:pt x="204" y="385"/>
                    </a:lnTo>
                    <a:lnTo>
                      <a:pt x="190" y="385"/>
                    </a:lnTo>
                    <a:lnTo>
                      <a:pt x="177" y="385"/>
                    </a:lnTo>
                    <a:lnTo>
                      <a:pt x="163" y="385"/>
                    </a:lnTo>
                    <a:lnTo>
                      <a:pt x="150" y="383"/>
                    </a:lnTo>
                    <a:lnTo>
                      <a:pt x="137" y="382"/>
                    </a:lnTo>
                    <a:lnTo>
                      <a:pt x="124" y="379"/>
                    </a:lnTo>
                    <a:lnTo>
                      <a:pt x="111" y="376"/>
                    </a:lnTo>
                    <a:lnTo>
                      <a:pt x="99" y="372"/>
                    </a:lnTo>
                    <a:lnTo>
                      <a:pt x="87" y="368"/>
                    </a:lnTo>
                    <a:lnTo>
                      <a:pt x="76" y="363"/>
                    </a:lnTo>
                    <a:lnTo>
                      <a:pt x="65" y="358"/>
                    </a:lnTo>
                    <a:lnTo>
                      <a:pt x="55" y="352"/>
                    </a:lnTo>
                    <a:lnTo>
                      <a:pt x="46" y="346"/>
                    </a:lnTo>
                    <a:lnTo>
                      <a:pt x="38" y="339"/>
                    </a:lnTo>
                    <a:lnTo>
                      <a:pt x="30" y="332"/>
                    </a:lnTo>
                    <a:lnTo>
                      <a:pt x="23" y="324"/>
                    </a:lnTo>
                    <a:lnTo>
                      <a:pt x="18" y="316"/>
                    </a:lnTo>
                    <a:lnTo>
                      <a:pt x="13" y="308"/>
                    </a:lnTo>
                    <a:lnTo>
                      <a:pt x="9" y="300"/>
                    </a:lnTo>
                    <a:lnTo>
                      <a:pt x="7" y="294"/>
                    </a:lnTo>
                    <a:lnTo>
                      <a:pt x="5" y="290"/>
                    </a:lnTo>
                    <a:lnTo>
                      <a:pt x="4" y="285"/>
                    </a:lnTo>
                    <a:lnTo>
                      <a:pt x="3" y="280"/>
                    </a:lnTo>
                    <a:lnTo>
                      <a:pt x="3" y="276"/>
                    </a:lnTo>
                    <a:lnTo>
                      <a:pt x="3" y="23"/>
                    </a:lnTo>
                    <a:lnTo>
                      <a:pt x="2" y="16"/>
                    </a:lnTo>
                    <a:lnTo>
                      <a:pt x="1" y="10"/>
                    </a:lnTo>
                    <a:lnTo>
                      <a:pt x="0" y="1"/>
                    </a:lnTo>
                    <a:lnTo>
                      <a:pt x="0" y="274"/>
                    </a:lnTo>
                    <a:lnTo>
                      <a:pt x="0" y="279"/>
                    </a:lnTo>
                    <a:lnTo>
                      <a:pt x="1" y="284"/>
                    </a:lnTo>
                    <a:lnTo>
                      <a:pt x="1" y="287"/>
                    </a:lnTo>
                    <a:lnTo>
                      <a:pt x="2" y="291"/>
                    </a:lnTo>
                    <a:lnTo>
                      <a:pt x="3" y="296"/>
                    </a:lnTo>
                    <a:lnTo>
                      <a:pt x="4" y="300"/>
                    </a:lnTo>
                    <a:lnTo>
                      <a:pt x="8" y="308"/>
                    </a:lnTo>
                    <a:lnTo>
                      <a:pt x="12" y="316"/>
                    </a:lnTo>
                    <a:lnTo>
                      <a:pt x="18" y="324"/>
                    </a:lnTo>
                    <a:lnTo>
                      <a:pt x="24" y="332"/>
                    </a:lnTo>
                    <a:lnTo>
                      <a:pt x="31" y="340"/>
                    </a:lnTo>
                    <a:lnTo>
                      <a:pt x="39" y="346"/>
                    </a:lnTo>
                    <a:lnTo>
                      <a:pt x="48" y="353"/>
                    </a:lnTo>
                    <a:lnTo>
                      <a:pt x="58" y="359"/>
                    </a:lnTo>
                    <a:lnTo>
                      <a:pt x="68" y="365"/>
                    </a:lnTo>
                    <a:lnTo>
                      <a:pt x="79" y="370"/>
                    </a:lnTo>
                    <a:lnTo>
                      <a:pt x="90" y="375"/>
                    </a:lnTo>
                    <a:lnTo>
                      <a:pt x="102" y="379"/>
                    </a:lnTo>
                    <a:lnTo>
                      <a:pt x="115" y="383"/>
                    </a:lnTo>
                    <a:lnTo>
                      <a:pt x="128" y="386"/>
                    </a:lnTo>
                    <a:lnTo>
                      <a:pt x="141" y="388"/>
                    </a:lnTo>
                    <a:lnTo>
                      <a:pt x="154" y="390"/>
                    </a:lnTo>
                    <a:lnTo>
                      <a:pt x="168" y="391"/>
                    </a:lnTo>
                    <a:lnTo>
                      <a:pt x="181" y="391"/>
                    </a:lnTo>
                    <a:lnTo>
                      <a:pt x="195" y="391"/>
                    </a:lnTo>
                    <a:lnTo>
                      <a:pt x="208" y="390"/>
                    </a:lnTo>
                    <a:lnTo>
                      <a:pt x="222" y="388"/>
                    </a:lnTo>
                    <a:lnTo>
                      <a:pt x="235" y="386"/>
                    </a:lnTo>
                    <a:lnTo>
                      <a:pt x="248" y="383"/>
                    </a:lnTo>
                    <a:lnTo>
                      <a:pt x="260" y="380"/>
                    </a:lnTo>
                    <a:lnTo>
                      <a:pt x="272" y="376"/>
                    </a:lnTo>
                    <a:lnTo>
                      <a:pt x="284" y="371"/>
                    </a:lnTo>
                    <a:lnTo>
                      <a:pt x="295" y="366"/>
                    </a:lnTo>
                    <a:lnTo>
                      <a:pt x="305" y="361"/>
                    </a:lnTo>
                    <a:lnTo>
                      <a:pt x="315" y="354"/>
                    </a:lnTo>
                    <a:lnTo>
                      <a:pt x="324" y="348"/>
                    </a:lnTo>
                    <a:lnTo>
                      <a:pt x="332" y="341"/>
                    </a:lnTo>
                    <a:lnTo>
                      <a:pt x="340" y="334"/>
                    </a:lnTo>
                    <a:lnTo>
                      <a:pt x="346" y="326"/>
                    </a:lnTo>
                    <a:lnTo>
                      <a:pt x="352" y="318"/>
                    </a:lnTo>
                    <a:lnTo>
                      <a:pt x="356" y="309"/>
                    </a:lnTo>
                    <a:lnTo>
                      <a:pt x="360" y="301"/>
                    </a:lnTo>
                    <a:lnTo>
                      <a:pt x="362" y="295"/>
                    </a:lnTo>
                    <a:lnTo>
                      <a:pt x="363" y="289"/>
                    </a:lnTo>
                    <a:lnTo>
                      <a:pt x="364" y="284"/>
                    </a:lnTo>
                    <a:lnTo>
                      <a:pt x="365" y="278"/>
                    </a:lnTo>
                    <a:lnTo>
                      <a:pt x="365" y="0"/>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sp>
            <p:nvSpPr>
              <p:cNvPr id="79" name="Freeform 115"/>
              <p:cNvSpPr>
                <a:spLocks/>
              </p:cNvSpPr>
              <p:nvPr/>
            </p:nvSpPr>
            <p:spPr bwMode="auto">
              <a:xfrm>
                <a:off x="2592" y="799"/>
                <a:ext cx="358" cy="223"/>
              </a:xfrm>
              <a:custGeom>
                <a:avLst/>
                <a:gdLst>
                  <a:gd name="T0" fmla="*/ 1 w 358"/>
                  <a:gd name="T1" fmla="*/ 122 h 223"/>
                  <a:gd name="T2" fmla="*/ 6 w 358"/>
                  <a:gd name="T3" fmla="*/ 137 h 223"/>
                  <a:gd name="T4" fmla="*/ 15 w 358"/>
                  <a:gd name="T5" fmla="*/ 154 h 223"/>
                  <a:gd name="T6" fmla="*/ 27 w 358"/>
                  <a:gd name="T7" fmla="*/ 169 h 223"/>
                  <a:gd name="T8" fmla="*/ 43 w 358"/>
                  <a:gd name="T9" fmla="*/ 183 h 223"/>
                  <a:gd name="T10" fmla="*/ 62 w 358"/>
                  <a:gd name="T11" fmla="*/ 195 h 223"/>
                  <a:gd name="T12" fmla="*/ 84 w 358"/>
                  <a:gd name="T13" fmla="*/ 205 h 223"/>
                  <a:gd name="T14" fmla="*/ 108 w 358"/>
                  <a:gd name="T15" fmla="*/ 213 h 223"/>
                  <a:gd name="T16" fmla="*/ 134 w 358"/>
                  <a:gd name="T17" fmla="*/ 219 h 223"/>
                  <a:gd name="T18" fmla="*/ 160 w 358"/>
                  <a:gd name="T19" fmla="*/ 222 h 223"/>
                  <a:gd name="T20" fmla="*/ 187 w 358"/>
                  <a:gd name="T21" fmla="*/ 223 h 223"/>
                  <a:gd name="T22" fmla="*/ 214 w 358"/>
                  <a:gd name="T23" fmla="*/ 221 h 223"/>
                  <a:gd name="T24" fmla="*/ 240 w 358"/>
                  <a:gd name="T25" fmla="*/ 216 h 223"/>
                  <a:gd name="T26" fmla="*/ 265 w 358"/>
                  <a:gd name="T27" fmla="*/ 209 h 223"/>
                  <a:gd name="T28" fmla="*/ 288 w 358"/>
                  <a:gd name="T29" fmla="*/ 200 h 223"/>
                  <a:gd name="T30" fmla="*/ 308 w 358"/>
                  <a:gd name="T31" fmla="*/ 188 h 223"/>
                  <a:gd name="T32" fmla="*/ 325 w 358"/>
                  <a:gd name="T33" fmla="*/ 175 h 223"/>
                  <a:gd name="T34" fmla="*/ 339 w 358"/>
                  <a:gd name="T35" fmla="*/ 160 h 223"/>
                  <a:gd name="T36" fmla="*/ 350 w 358"/>
                  <a:gd name="T37" fmla="*/ 144 h 223"/>
                  <a:gd name="T38" fmla="*/ 355 w 358"/>
                  <a:gd name="T39" fmla="*/ 132 h 223"/>
                  <a:gd name="T40" fmla="*/ 358 w 358"/>
                  <a:gd name="T41" fmla="*/ 121 h 223"/>
                  <a:gd name="T42" fmla="*/ 358 w 358"/>
                  <a:gd name="T43" fmla="*/ 110 h 223"/>
                  <a:gd name="T44" fmla="*/ 358 w 358"/>
                  <a:gd name="T45" fmla="*/ 101 h 223"/>
                  <a:gd name="T46" fmla="*/ 354 w 358"/>
                  <a:gd name="T47" fmla="*/ 87 h 223"/>
                  <a:gd name="T48" fmla="*/ 345 w 358"/>
                  <a:gd name="T49" fmla="*/ 71 h 223"/>
                  <a:gd name="T50" fmla="*/ 333 w 358"/>
                  <a:gd name="T51" fmla="*/ 55 h 223"/>
                  <a:gd name="T52" fmla="*/ 317 w 358"/>
                  <a:gd name="T53" fmla="*/ 41 h 223"/>
                  <a:gd name="T54" fmla="*/ 298 w 358"/>
                  <a:gd name="T55" fmla="*/ 29 h 223"/>
                  <a:gd name="T56" fmla="*/ 277 w 358"/>
                  <a:gd name="T57" fmla="*/ 19 h 223"/>
                  <a:gd name="T58" fmla="*/ 253 w 358"/>
                  <a:gd name="T59" fmla="*/ 10 h 223"/>
                  <a:gd name="T60" fmla="*/ 227 w 358"/>
                  <a:gd name="T61" fmla="*/ 4 h 223"/>
                  <a:gd name="T62" fmla="*/ 201 w 358"/>
                  <a:gd name="T63" fmla="*/ 1 h 223"/>
                  <a:gd name="T64" fmla="*/ 174 w 358"/>
                  <a:gd name="T65" fmla="*/ 0 h 223"/>
                  <a:gd name="T66" fmla="*/ 147 w 358"/>
                  <a:gd name="T67" fmla="*/ 2 h 223"/>
                  <a:gd name="T68" fmla="*/ 121 w 358"/>
                  <a:gd name="T69" fmla="*/ 6 h 223"/>
                  <a:gd name="T70" fmla="*/ 96 w 358"/>
                  <a:gd name="T71" fmla="*/ 13 h 223"/>
                  <a:gd name="T72" fmla="*/ 73 w 358"/>
                  <a:gd name="T73" fmla="*/ 22 h 223"/>
                  <a:gd name="T74" fmla="*/ 52 w 358"/>
                  <a:gd name="T75" fmla="*/ 34 h 223"/>
                  <a:gd name="T76" fmla="*/ 35 w 358"/>
                  <a:gd name="T77" fmla="*/ 47 h 223"/>
                  <a:gd name="T78" fmla="*/ 20 w 358"/>
                  <a:gd name="T79" fmla="*/ 61 h 223"/>
                  <a:gd name="T80" fmla="*/ 10 w 358"/>
                  <a:gd name="T81" fmla="*/ 77 h 223"/>
                  <a:gd name="T82" fmla="*/ 3 w 358"/>
                  <a:gd name="T83" fmla="*/ 94 h 223"/>
                  <a:gd name="T84" fmla="*/ 0 w 358"/>
                  <a:gd name="T85" fmla="*/ 107 h 223"/>
                  <a:gd name="T86" fmla="*/ 0 w 358"/>
                  <a:gd name="T87" fmla="*/ 116 h 2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58"/>
                  <a:gd name="T133" fmla="*/ 0 h 223"/>
                  <a:gd name="T134" fmla="*/ 358 w 358"/>
                  <a:gd name="T135" fmla="*/ 223 h 2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58" h="223">
                    <a:moveTo>
                      <a:pt x="0" y="116"/>
                    </a:moveTo>
                    <a:lnTo>
                      <a:pt x="1" y="122"/>
                    </a:lnTo>
                    <a:lnTo>
                      <a:pt x="3" y="129"/>
                    </a:lnTo>
                    <a:lnTo>
                      <a:pt x="6" y="137"/>
                    </a:lnTo>
                    <a:lnTo>
                      <a:pt x="10" y="146"/>
                    </a:lnTo>
                    <a:lnTo>
                      <a:pt x="15" y="154"/>
                    </a:lnTo>
                    <a:lnTo>
                      <a:pt x="20" y="162"/>
                    </a:lnTo>
                    <a:lnTo>
                      <a:pt x="27" y="169"/>
                    </a:lnTo>
                    <a:lnTo>
                      <a:pt x="35" y="176"/>
                    </a:lnTo>
                    <a:lnTo>
                      <a:pt x="43" y="183"/>
                    </a:lnTo>
                    <a:lnTo>
                      <a:pt x="52" y="189"/>
                    </a:lnTo>
                    <a:lnTo>
                      <a:pt x="62" y="195"/>
                    </a:lnTo>
                    <a:lnTo>
                      <a:pt x="73" y="201"/>
                    </a:lnTo>
                    <a:lnTo>
                      <a:pt x="84" y="205"/>
                    </a:lnTo>
                    <a:lnTo>
                      <a:pt x="96" y="210"/>
                    </a:lnTo>
                    <a:lnTo>
                      <a:pt x="108" y="213"/>
                    </a:lnTo>
                    <a:lnTo>
                      <a:pt x="121" y="217"/>
                    </a:lnTo>
                    <a:lnTo>
                      <a:pt x="134" y="219"/>
                    </a:lnTo>
                    <a:lnTo>
                      <a:pt x="147" y="221"/>
                    </a:lnTo>
                    <a:lnTo>
                      <a:pt x="160" y="222"/>
                    </a:lnTo>
                    <a:lnTo>
                      <a:pt x="174" y="223"/>
                    </a:lnTo>
                    <a:lnTo>
                      <a:pt x="187" y="223"/>
                    </a:lnTo>
                    <a:lnTo>
                      <a:pt x="201" y="222"/>
                    </a:lnTo>
                    <a:lnTo>
                      <a:pt x="214" y="221"/>
                    </a:lnTo>
                    <a:lnTo>
                      <a:pt x="227" y="219"/>
                    </a:lnTo>
                    <a:lnTo>
                      <a:pt x="240" y="216"/>
                    </a:lnTo>
                    <a:lnTo>
                      <a:pt x="253" y="213"/>
                    </a:lnTo>
                    <a:lnTo>
                      <a:pt x="265" y="209"/>
                    </a:lnTo>
                    <a:lnTo>
                      <a:pt x="277" y="205"/>
                    </a:lnTo>
                    <a:lnTo>
                      <a:pt x="288" y="200"/>
                    </a:lnTo>
                    <a:lnTo>
                      <a:pt x="298" y="194"/>
                    </a:lnTo>
                    <a:lnTo>
                      <a:pt x="308" y="188"/>
                    </a:lnTo>
                    <a:lnTo>
                      <a:pt x="317" y="182"/>
                    </a:lnTo>
                    <a:lnTo>
                      <a:pt x="325" y="175"/>
                    </a:lnTo>
                    <a:lnTo>
                      <a:pt x="333" y="168"/>
                    </a:lnTo>
                    <a:lnTo>
                      <a:pt x="339" y="160"/>
                    </a:lnTo>
                    <a:lnTo>
                      <a:pt x="345" y="152"/>
                    </a:lnTo>
                    <a:lnTo>
                      <a:pt x="350" y="144"/>
                    </a:lnTo>
                    <a:lnTo>
                      <a:pt x="354" y="136"/>
                    </a:lnTo>
                    <a:lnTo>
                      <a:pt x="355" y="132"/>
                    </a:lnTo>
                    <a:lnTo>
                      <a:pt x="357" y="126"/>
                    </a:lnTo>
                    <a:lnTo>
                      <a:pt x="358" y="121"/>
                    </a:lnTo>
                    <a:lnTo>
                      <a:pt x="358" y="115"/>
                    </a:lnTo>
                    <a:lnTo>
                      <a:pt x="358" y="110"/>
                    </a:lnTo>
                    <a:lnTo>
                      <a:pt x="358" y="106"/>
                    </a:lnTo>
                    <a:lnTo>
                      <a:pt x="358" y="101"/>
                    </a:lnTo>
                    <a:lnTo>
                      <a:pt x="356" y="95"/>
                    </a:lnTo>
                    <a:lnTo>
                      <a:pt x="354" y="87"/>
                    </a:lnTo>
                    <a:lnTo>
                      <a:pt x="350" y="79"/>
                    </a:lnTo>
                    <a:lnTo>
                      <a:pt x="345" y="71"/>
                    </a:lnTo>
                    <a:lnTo>
                      <a:pt x="339" y="63"/>
                    </a:lnTo>
                    <a:lnTo>
                      <a:pt x="333" y="55"/>
                    </a:lnTo>
                    <a:lnTo>
                      <a:pt x="325" y="48"/>
                    </a:lnTo>
                    <a:lnTo>
                      <a:pt x="317" y="41"/>
                    </a:lnTo>
                    <a:lnTo>
                      <a:pt x="308" y="35"/>
                    </a:lnTo>
                    <a:lnTo>
                      <a:pt x="298" y="29"/>
                    </a:lnTo>
                    <a:lnTo>
                      <a:pt x="288" y="23"/>
                    </a:lnTo>
                    <a:lnTo>
                      <a:pt x="277" y="19"/>
                    </a:lnTo>
                    <a:lnTo>
                      <a:pt x="265" y="14"/>
                    </a:lnTo>
                    <a:lnTo>
                      <a:pt x="253" y="10"/>
                    </a:lnTo>
                    <a:lnTo>
                      <a:pt x="240" y="7"/>
                    </a:lnTo>
                    <a:lnTo>
                      <a:pt x="227" y="4"/>
                    </a:lnTo>
                    <a:lnTo>
                      <a:pt x="214" y="2"/>
                    </a:lnTo>
                    <a:lnTo>
                      <a:pt x="201" y="1"/>
                    </a:lnTo>
                    <a:lnTo>
                      <a:pt x="187" y="0"/>
                    </a:lnTo>
                    <a:lnTo>
                      <a:pt x="174" y="0"/>
                    </a:lnTo>
                    <a:lnTo>
                      <a:pt x="160" y="1"/>
                    </a:lnTo>
                    <a:lnTo>
                      <a:pt x="147" y="2"/>
                    </a:lnTo>
                    <a:lnTo>
                      <a:pt x="134" y="4"/>
                    </a:lnTo>
                    <a:lnTo>
                      <a:pt x="121" y="6"/>
                    </a:lnTo>
                    <a:lnTo>
                      <a:pt x="108" y="9"/>
                    </a:lnTo>
                    <a:lnTo>
                      <a:pt x="96" y="13"/>
                    </a:lnTo>
                    <a:lnTo>
                      <a:pt x="84" y="17"/>
                    </a:lnTo>
                    <a:lnTo>
                      <a:pt x="73" y="22"/>
                    </a:lnTo>
                    <a:lnTo>
                      <a:pt x="62" y="28"/>
                    </a:lnTo>
                    <a:lnTo>
                      <a:pt x="52" y="34"/>
                    </a:lnTo>
                    <a:lnTo>
                      <a:pt x="43" y="40"/>
                    </a:lnTo>
                    <a:lnTo>
                      <a:pt x="35" y="47"/>
                    </a:lnTo>
                    <a:lnTo>
                      <a:pt x="27" y="54"/>
                    </a:lnTo>
                    <a:lnTo>
                      <a:pt x="20" y="61"/>
                    </a:lnTo>
                    <a:lnTo>
                      <a:pt x="15" y="69"/>
                    </a:lnTo>
                    <a:lnTo>
                      <a:pt x="10" y="77"/>
                    </a:lnTo>
                    <a:lnTo>
                      <a:pt x="6" y="85"/>
                    </a:lnTo>
                    <a:lnTo>
                      <a:pt x="3" y="94"/>
                    </a:lnTo>
                    <a:lnTo>
                      <a:pt x="1" y="101"/>
                    </a:lnTo>
                    <a:lnTo>
                      <a:pt x="0" y="107"/>
                    </a:lnTo>
                    <a:lnTo>
                      <a:pt x="0" y="111"/>
                    </a:lnTo>
                    <a:lnTo>
                      <a:pt x="0" y="116"/>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sp>
            <p:nvSpPr>
              <p:cNvPr id="80" name="Freeform 116"/>
              <p:cNvSpPr>
                <a:spLocks/>
              </p:cNvSpPr>
              <p:nvPr/>
            </p:nvSpPr>
            <p:spPr bwMode="auto">
              <a:xfrm>
                <a:off x="2592" y="932"/>
                <a:ext cx="358" cy="362"/>
              </a:xfrm>
              <a:custGeom>
                <a:avLst/>
                <a:gdLst>
                  <a:gd name="T0" fmla="*/ 353 w 358"/>
                  <a:gd name="T1" fmla="*/ 14 h 362"/>
                  <a:gd name="T2" fmla="*/ 343 w 358"/>
                  <a:gd name="T3" fmla="*/ 30 h 362"/>
                  <a:gd name="T4" fmla="*/ 329 w 358"/>
                  <a:gd name="T5" fmla="*/ 45 h 362"/>
                  <a:gd name="T6" fmla="*/ 312 w 358"/>
                  <a:gd name="T7" fmla="*/ 59 h 362"/>
                  <a:gd name="T8" fmla="*/ 292 w 358"/>
                  <a:gd name="T9" fmla="*/ 71 h 362"/>
                  <a:gd name="T10" fmla="*/ 269 w 358"/>
                  <a:gd name="T11" fmla="*/ 80 h 362"/>
                  <a:gd name="T12" fmla="*/ 245 w 358"/>
                  <a:gd name="T13" fmla="*/ 88 h 362"/>
                  <a:gd name="T14" fmla="*/ 219 w 358"/>
                  <a:gd name="T15" fmla="*/ 93 h 362"/>
                  <a:gd name="T16" fmla="*/ 192 w 358"/>
                  <a:gd name="T17" fmla="*/ 95 h 362"/>
                  <a:gd name="T18" fmla="*/ 165 w 358"/>
                  <a:gd name="T19" fmla="*/ 95 h 362"/>
                  <a:gd name="T20" fmla="*/ 138 w 358"/>
                  <a:gd name="T21" fmla="*/ 93 h 362"/>
                  <a:gd name="T22" fmla="*/ 112 w 358"/>
                  <a:gd name="T23" fmla="*/ 87 h 362"/>
                  <a:gd name="T24" fmla="*/ 87 w 358"/>
                  <a:gd name="T25" fmla="*/ 80 h 362"/>
                  <a:gd name="T26" fmla="*/ 65 w 358"/>
                  <a:gd name="T27" fmla="*/ 70 h 362"/>
                  <a:gd name="T28" fmla="*/ 45 w 358"/>
                  <a:gd name="T29" fmla="*/ 58 h 362"/>
                  <a:gd name="T30" fmla="*/ 28 w 358"/>
                  <a:gd name="T31" fmla="*/ 44 h 362"/>
                  <a:gd name="T32" fmla="*/ 15 w 358"/>
                  <a:gd name="T33" fmla="*/ 29 h 362"/>
                  <a:gd name="T34" fmla="*/ 5 w 358"/>
                  <a:gd name="T35" fmla="*/ 13 h 362"/>
                  <a:gd name="T36" fmla="*/ 0 w 358"/>
                  <a:gd name="T37" fmla="*/ 0 h 362"/>
                  <a:gd name="T38" fmla="*/ 0 w 358"/>
                  <a:gd name="T39" fmla="*/ 257 h 362"/>
                  <a:gd name="T40" fmla="*/ 2 w 358"/>
                  <a:gd name="T41" fmla="*/ 267 h 362"/>
                  <a:gd name="T42" fmla="*/ 6 w 358"/>
                  <a:gd name="T43" fmla="*/ 277 h 362"/>
                  <a:gd name="T44" fmla="*/ 15 w 358"/>
                  <a:gd name="T45" fmla="*/ 293 h 362"/>
                  <a:gd name="T46" fmla="*/ 27 w 358"/>
                  <a:gd name="T47" fmla="*/ 309 h 362"/>
                  <a:gd name="T48" fmla="*/ 43 w 358"/>
                  <a:gd name="T49" fmla="*/ 323 h 362"/>
                  <a:gd name="T50" fmla="*/ 62 w 358"/>
                  <a:gd name="T51" fmla="*/ 335 h 362"/>
                  <a:gd name="T52" fmla="*/ 84 w 358"/>
                  <a:gd name="T53" fmla="*/ 345 h 362"/>
                  <a:gd name="T54" fmla="*/ 108 w 358"/>
                  <a:gd name="T55" fmla="*/ 353 h 362"/>
                  <a:gd name="T56" fmla="*/ 134 w 358"/>
                  <a:gd name="T57" fmla="*/ 359 h 362"/>
                  <a:gd name="T58" fmla="*/ 160 w 358"/>
                  <a:gd name="T59" fmla="*/ 362 h 362"/>
                  <a:gd name="T60" fmla="*/ 187 w 358"/>
                  <a:gd name="T61" fmla="*/ 362 h 362"/>
                  <a:gd name="T62" fmla="*/ 214 w 358"/>
                  <a:gd name="T63" fmla="*/ 360 h 362"/>
                  <a:gd name="T64" fmla="*/ 240 w 358"/>
                  <a:gd name="T65" fmla="*/ 356 h 362"/>
                  <a:gd name="T66" fmla="*/ 265 w 358"/>
                  <a:gd name="T67" fmla="*/ 348 h 362"/>
                  <a:gd name="T68" fmla="*/ 288 w 358"/>
                  <a:gd name="T69" fmla="*/ 339 h 362"/>
                  <a:gd name="T70" fmla="*/ 308 w 358"/>
                  <a:gd name="T71" fmla="*/ 328 h 362"/>
                  <a:gd name="T72" fmla="*/ 325 w 358"/>
                  <a:gd name="T73" fmla="*/ 315 h 362"/>
                  <a:gd name="T74" fmla="*/ 339 w 358"/>
                  <a:gd name="T75" fmla="*/ 300 h 362"/>
                  <a:gd name="T76" fmla="*/ 350 w 358"/>
                  <a:gd name="T77" fmla="*/ 284 h 362"/>
                  <a:gd name="T78" fmla="*/ 356 w 358"/>
                  <a:gd name="T79" fmla="*/ 268 h 362"/>
                  <a:gd name="T80" fmla="*/ 358 w 358"/>
                  <a:gd name="T81" fmla="*/ 258 h 362"/>
                  <a:gd name="T82" fmla="*/ 358 w 358"/>
                  <a:gd name="T83" fmla="*/ 1 h 36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58"/>
                  <a:gd name="T127" fmla="*/ 0 h 362"/>
                  <a:gd name="T128" fmla="*/ 358 w 358"/>
                  <a:gd name="T129" fmla="*/ 362 h 36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58" h="362">
                    <a:moveTo>
                      <a:pt x="357" y="6"/>
                    </a:moveTo>
                    <a:lnTo>
                      <a:pt x="353" y="14"/>
                    </a:lnTo>
                    <a:lnTo>
                      <a:pt x="349" y="22"/>
                    </a:lnTo>
                    <a:lnTo>
                      <a:pt x="343" y="30"/>
                    </a:lnTo>
                    <a:lnTo>
                      <a:pt x="337" y="38"/>
                    </a:lnTo>
                    <a:lnTo>
                      <a:pt x="329" y="45"/>
                    </a:lnTo>
                    <a:lnTo>
                      <a:pt x="321" y="52"/>
                    </a:lnTo>
                    <a:lnTo>
                      <a:pt x="312" y="59"/>
                    </a:lnTo>
                    <a:lnTo>
                      <a:pt x="302" y="65"/>
                    </a:lnTo>
                    <a:lnTo>
                      <a:pt x="292" y="71"/>
                    </a:lnTo>
                    <a:lnTo>
                      <a:pt x="281" y="76"/>
                    </a:lnTo>
                    <a:lnTo>
                      <a:pt x="269" y="80"/>
                    </a:lnTo>
                    <a:lnTo>
                      <a:pt x="257" y="84"/>
                    </a:lnTo>
                    <a:lnTo>
                      <a:pt x="245" y="88"/>
                    </a:lnTo>
                    <a:lnTo>
                      <a:pt x="232" y="91"/>
                    </a:lnTo>
                    <a:lnTo>
                      <a:pt x="219" y="93"/>
                    </a:lnTo>
                    <a:lnTo>
                      <a:pt x="205" y="94"/>
                    </a:lnTo>
                    <a:lnTo>
                      <a:pt x="192" y="95"/>
                    </a:lnTo>
                    <a:lnTo>
                      <a:pt x="178" y="96"/>
                    </a:lnTo>
                    <a:lnTo>
                      <a:pt x="165" y="95"/>
                    </a:lnTo>
                    <a:lnTo>
                      <a:pt x="151" y="94"/>
                    </a:lnTo>
                    <a:lnTo>
                      <a:pt x="138" y="93"/>
                    </a:lnTo>
                    <a:lnTo>
                      <a:pt x="125" y="90"/>
                    </a:lnTo>
                    <a:lnTo>
                      <a:pt x="112" y="87"/>
                    </a:lnTo>
                    <a:lnTo>
                      <a:pt x="99" y="84"/>
                    </a:lnTo>
                    <a:lnTo>
                      <a:pt x="87" y="80"/>
                    </a:lnTo>
                    <a:lnTo>
                      <a:pt x="76" y="75"/>
                    </a:lnTo>
                    <a:lnTo>
                      <a:pt x="65" y="70"/>
                    </a:lnTo>
                    <a:lnTo>
                      <a:pt x="55" y="64"/>
                    </a:lnTo>
                    <a:lnTo>
                      <a:pt x="45" y="58"/>
                    </a:lnTo>
                    <a:lnTo>
                      <a:pt x="36" y="51"/>
                    </a:lnTo>
                    <a:lnTo>
                      <a:pt x="28" y="44"/>
                    </a:lnTo>
                    <a:lnTo>
                      <a:pt x="21" y="37"/>
                    </a:lnTo>
                    <a:lnTo>
                      <a:pt x="15" y="29"/>
                    </a:lnTo>
                    <a:lnTo>
                      <a:pt x="9" y="21"/>
                    </a:lnTo>
                    <a:lnTo>
                      <a:pt x="5" y="13"/>
                    </a:lnTo>
                    <a:lnTo>
                      <a:pt x="1" y="4"/>
                    </a:lnTo>
                    <a:lnTo>
                      <a:pt x="0" y="0"/>
                    </a:lnTo>
                    <a:lnTo>
                      <a:pt x="0" y="253"/>
                    </a:lnTo>
                    <a:lnTo>
                      <a:pt x="0" y="257"/>
                    </a:lnTo>
                    <a:lnTo>
                      <a:pt x="1" y="262"/>
                    </a:lnTo>
                    <a:lnTo>
                      <a:pt x="2" y="267"/>
                    </a:lnTo>
                    <a:lnTo>
                      <a:pt x="4" y="271"/>
                    </a:lnTo>
                    <a:lnTo>
                      <a:pt x="6" y="277"/>
                    </a:lnTo>
                    <a:lnTo>
                      <a:pt x="10" y="285"/>
                    </a:lnTo>
                    <a:lnTo>
                      <a:pt x="15" y="293"/>
                    </a:lnTo>
                    <a:lnTo>
                      <a:pt x="20" y="301"/>
                    </a:lnTo>
                    <a:lnTo>
                      <a:pt x="27" y="309"/>
                    </a:lnTo>
                    <a:lnTo>
                      <a:pt x="35" y="316"/>
                    </a:lnTo>
                    <a:lnTo>
                      <a:pt x="43" y="323"/>
                    </a:lnTo>
                    <a:lnTo>
                      <a:pt x="52" y="329"/>
                    </a:lnTo>
                    <a:lnTo>
                      <a:pt x="62" y="335"/>
                    </a:lnTo>
                    <a:lnTo>
                      <a:pt x="73" y="340"/>
                    </a:lnTo>
                    <a:lnTo>
                      <a:pt x="84" y="345"/>
                    </a:lnTo>
                    <a:lnTo>
                      <a:pt x="96" y="349"/>
                    </a:lnTo>
                    <a:lnTo>
                      <a:pt x="108" y="353"/>
                    </a:lnTo>
                    <a:lnTo>
                      <a:pt x="121" y="356"/>
                    </a:lnTo>
                    <a:lnTo>
                      <a:pt x="134" y="359"/>
                    </a:lnTo>
                    <a:lnTo>
                      <a:pt x="147" y="360"/>
                    </a:lnTo>
                    <a:lnTo>
                      <a:pt x="160" y="362"/>
                    </a:lnTo>
                    <a:lnTo>
                      <a:pt x="174" y="362"/>
                    </a:lnTo>
                    <a:lnTo>
                      <a:pt x="187" y="362"/>
                    </a:lnTo>
                    <a:lnTo>
                      <a:pt x="201" y="362"/>
                    </a:lnTo>
                    <a:lnTo>
                      <a:pt x="214" y="360"/>
                    </a:lnTo>
                    <a:lnTo>
                      <a:pt x="227" y="358"/>
                    </a:lnTo>
                    <a:lnTo>
                      <a:pt x="240" y="356"/>
                    </a:lnTo>
                    <a:lnTo>
                      <a:pt x="253" y="352"/>
                    </a:lnTo>
                    <a:lnTo>
                      <a:pt x="265" y="348"/>
                    </a:lnTo>
                    <a:lnTo>
                      <a:pt x="277" y="344"/>
                    </a:lnTo>
                    <a:lnTo>
                      <a:pt x="288" y="339"/>
                    </a:lnTo>
                    <a:lnTo>
                      <a:pt x="298" y="334"/>
                    </a:lnTo>
                    <a:lnTo>
                      <a:pt x="308" y="328"/>
                    </a:lnTo>
                    <a:lnTo>
                      <a:pt x="317" y="321"/>
                    </a:lnTo>
                    <a:lnTo>
                      <a:pt x="325" y="315"/>
                    </a:lnTo>
                    <a:lnTo>
                      <a:pt x="333" y="308"/>
                    </a:lnTo>
                    <a:lnTo>
                      <a:pt x="339" y="300"/>
                    </a:lnTo>
                    <a:lnTo>
                      <a:pt x="345" y="292"/>
                    </a:lnTo>
                    <a:lnTo>
                      <a:pt x="350" y="284"/>
                    </a:lnTo>
                    <a:lnTo>
                      <a:pt x="354" y="276"/>
                    </a:lnTo>
                    <a:lnTo>
                      <a:pt x="356" y="268"/>
                    </a:lnTo>
                    <a:lnTo>
                      <a:pt x="358" y="261"/>
                    </a:lnTo>
                    <a:lnTo>
                      <a:pt x="358" y="258"/>
                    </a:lnTo>
                    <a:lnTo>
                      <a:pt x="358" y="255"/>
                    </a:lnTo>
                    <a:lnTo>
                      <a:pt x="358" y="1"/>
                    </a:lnTo>
                    <a:lnTo>
                      <a:pt x="357" y="6"/>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grpSp>
        <p:sp>
          <p:nvSpPr>
            <p:cNvPr id="57" name="Line 117"/>
            <p:cNvSpPr>
              <a:spLocks noChangeShapeType="1"/>
            </p:cNvSpPr>
            <p:nvPr/>
          </p:nvSpPr>
          <p:spPr bwMode="auto">
            <a:xfrm>
              <a:off x="5179766" y="4208722"/>
              <a:ext cx="849" cy="299780"/>
            </a:xfrm>
            <a:prstGeom prst="line">
              <a:avLst/>
            </a:prstGeom>
            <a:noFill/>
            <a:ln w="6350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grpSp>
          <p:nvGrpSpPr>
            <p:cNvPr id="58" name="Group 57"/>
            <p:cNvGrpSpPr/>
            <p:nvPr/>
          </p:nvGrpSpPr>
          <p:grpSpPr>
            <a:xfrm>
              <a:off x="381000" y="2971800"/>
              <a:ext cx="1228960" cy="1244356"/>
              <a:chOff x="309045" y="4800600"/>
              <a:chExt cx="1228960" cy="1244356"/>
            </a:xfrm>
          </p:grpSpPr>
          <p:pic>
            <p:nvPicPr>
              <p:cNvPr id="74" name="Picture 7" descr="C:\Program Files\Microsoft Office\MEDIA\CAGCAT10\j0195384.wmf"/>
              <p:cNvPicPr>
                <a:picLocks noChangeAspect="1" noChangeArrowheads="1"/>
              </p:cNvPicPr>
              <p:nvPr/>
            </p:nvPicPr>
            <p:blipFill>
              <a:blip r:embed="rId2" cstate="print">
                <a:biLevel thresh="50000"/>
              </a:blip>
              <a:srcRect/>
              <a:stretch>
                <a:fillRect/>
              </a:stretch>
            </p:blipFill>
            <p:spPr bwMode="auto">
              <a:xfrm>
                <a:off x="309045" y="4801199"/>
                <a:ext cx="1218324" cy="1243757"/>
              </a:xfrm>
              <a:prstGeom prst="rect">
                <a:avLst/>
              </a:prstGeom>
              <a:noFill/>
              <a:scene3d>
                <a:camera prst="orthographicFront">
                  <a:rot lat="0" lon="10799978" rev="0"/>
                </a:camera>
                <a:lightRig rig="threePt" dir="t"/>
              </a:scene3d>
            </p:spPr>
          </p:pic>
          <p:pic>
            <p:nvPicPr>
              <p:cNvPr id="75" name="Picture 7" descr="C:\Program Files\Microsoft Office\MEDIA\CAGCAT10\j0195384.wmf"/>
              <p:cNvPicPr>
                <a:picLocks noChangeAspect="1" noChangeArrowheads="1"/>
              </p:cNvPicPr>
              <p:nvPr/>
            </p:nvPicPr>
            <p:blipFill>
              <a:blip r:embed="rId2" cstate="print"/>
              <a:srcRect r="52716" b="57658"/>
              <a:stretch>
                <a:fillRect/>
              </a:stretch>
            </p:blipFill>
            <p:spPr bwMode="auto">
              <a:xfrm>
                <a:off x="961930" y="4800600"/>
                <a:ext cx="576075" cy="526629"/>
              </a:xfrm>
              <a:prstGeom prst="rect">
                <a:avLst/>
              </a:prstGeom>
              <a:noFill/>
              <a:scene3d>
                <a:camera prst="orthographicFront">
                  <a:rot lat="0" lon="10799978" rev="0"/>
                </a:camera>
                <a:lightRig rig="threePt" dir="t"/>
              </a:scene3d>
            </p:spPr>
          </p:pic>
        </p:grpSp>
        <p:sp>
          <p:nvSpPr>
            <p:cNvPr id="59" name="Line 72"/>
            <p:cNvSpPr>
              <a:spLocks noChangeShapeType="1"/>
            </p:cNvSpPr>
            <p:nvPr/>
          </p:nvSpPr>
          <p:spPr bwMode="auto">
            <a:xfrm>
              <a:off x="1417935" y="3667689"/>
              <a:ext cx="351150" cy="130175"/>
            </a:xfrm>
            <a:prstGeom prst="line">
              <a:avLst/>
            </a:prstGeom>
            <a:noFill/>
            <a:ln w="9525">
              <a:solidFill>
                <a:schemeClr val="tx1"/>
              </a:solidFill>
              <a:round/>
              <a:headEnd/>
              <a:tailEnd/>
            </a:ln>
          </p:spPr>
          <p:txBody>
            <a:bodyPr wrap="none" anchor="ctr"/>
            <a:lstStyle/>
            <a:p>
              <a:endParaRPr lang="en-US" sz="1400" b="1">
                <a:latin typeface="Arial" panose="020B0604020202020204" pitchFamily="34" charset="0"/>
                <a:cs typeface="Arial" panose="020B0604020202020204" pitchFamily="34" charset="0"/>
              </a:endParaRPr>
            </a:p>
          </p:txBody>
        </p:sp>
        <p:sp>
          <p:nvSpPr>
            <p:cNvPr id="60" name="Line 105"/>
            <p:cNvSpPr>
              <a:spLocks noChangeShapeType="1"/>
            </p:cNvSpPr>
            <p:nvPr/>
          </p:nvSpPr>
          <p:spPr bwMode="auto">
            <a:xfrm>
              <a:off x="3124199" y="3962400"/>
              <a:ext cx="310173" cy="0"/>
            </a:xfrm>
            <a:prstGeom prst="line">
              <a:avLst/>
            </a:prstGeom>
            <a:noFill/>
            <a:ln w="19050">
              <a:solidFill>
                <a:srgbClr val="0066CC"/>
              </a:solidFill>
              <a:round/>
              <a:headEnd/>
              <a:tailEn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61" name="Line 106"/>
            <p:cNvSpPr>
              <a:spLocks noChangeShapeType="1"/>
            </p:cNvSpPr>
            <p:nvPr/>
          </p:nvSpPr>
          <p:spPr bwMode="auto">
            <a:xfrm>
              <a:off x="3124198" y="3471301"/>
              <a:ext cx="3" cy="491098"/>
            </a:xfrm>
            <a:prstGeom prst="line">
              <a:avLst/>
            </a:prstGeom>
            <a:noFill/>
            <a:ln w="19050">
              <a:solidFill>
                <a:srgbClr val="0066CC"/>
              </a:solidFill>
              <a:round/>
              <a:headEnd type="triangle" w="med" len="med"/>
              <a:tailEnd/>
            </a:ln>
          </p:spPr>
          <p:txBody>
            <a:bodyPr wrap="none" anchor="ctr"/>
            <a:lstStyle/>
            <a:p>
              <a:pPr algn="ctr"/>
              <a:endParaRPr lang="en-US" sz="1400" b="1">
                <a:latin typeface="Arial" panose="020B0604020202020204" pitchFamily="34" charset="0"/>
                <a:cs typeface="Arial" panose="020B0604020202020204" pitchFamily="34" charset="0"/>
              </a:endParaRPr>
            </a:p>
          </p:txBody>
        </p:sp>
        <p:grpSp>
          <p:nvGrpSpPr>
            <p:cNvPr id="62" name="Group 111"/>
            <p:cNvGrpSpPr>
              <a:grpSpLocks/>
            </p:cNvGrpSpPr>
            <p:nvPr/>
          </p:nvGrpSpPr>
          <p:grpSpPr bwMode="auto">
            <a:xfrm>
              <a:off x="4700160" y="5356226"/>
              <a:ext cx="921727" cy="434974"/>
              <a:chOff x="2589" y="793"/>
              <a:chExt cx="365" cy="507"/>
            </a:xfrm>
          </p:grpSpPr>
          <p:sp>
            <p:nvSpPr>
              <p:cNvPr id="69" name="Freeform 112"/>
              <p:cNvSpPr>
                <a:spLocks/>
              </p:cNvSpPr>
              <p:nvPr/>
            </p:nvSpPr>
            <p:spPr bwMode="auto">
              <a:xfrm>
                <a:off x="2589" y="793"/>
                <a:ext cx="365" cy="117"/>
              </a:xfrm>
              <a:custGeom>
                <a:avLst/>
                <a:gdLst>
                  <a:gd name="T0" fmla="*/ 361 w 365"/>
                  <a:gd name="T1" fmla="*/ 112 h 117"/>
                  <a:gd name="T2" fmla="*/ 359 w 365"/>
                  <a:gd name="T3" fmla="*/ 101 h 117"/>
                  <a:gd name="T4" fmla="*/ 353 w 365"/>
                  <a:gd name="T5" fmla="*/ 85 h 117"/>
                  <a:gd name="T6" fmla="*/ 342 w 365"/>
                  <a:gd name="T7" fmla="*/ 69 h 117"/>
                  <a:gd name="T8" fmla="*/ 328 w 365"/>
                  <a:gd name="T9" fmla="*/ 54 h 117"/>
                  <a:gd name="T10" fmla="*/ 311 w 365"/>
                  <a:gd name="T11" fmla="*/ 41 h 117"/>
                  <a:gd name="T12" fmla="*/ 291 w 365"/>
                  <a:gd name="T13" fmla="*/ 29 h 117"/>
                  <a:gd name="T14" fmla="*/ 268 w 365"/>
                  <a:gd name="T15" fmla="*/ 20 h 117"/>
                  <a:gd name="T16" fmla="*/ 243 w 365"/>
                  <a:gd name="T17" fmla="*/ 13 h 117"/>
                  <a:gd name="T18" fmla="*/ 217 w 365"/>
                  <a:gd name="T19" fmla="*/ 8 h 117"/>
                  <a:gd name="T20" fmla="*/ 190 w 365"/>
                  <a:gd name="T21" fmla="*/ 6 h 117"/>
                  <a:gd name="T22" fmla="*/ 163 w 365"/>
                  <a:gd name="T23" fmla="*/ 7 h 117"/>
                  <a:gd name="T24" fmla="*/ 137 w 365"/>
                  <a:gd name="T25" fmla="*/ 10 h 117"/>
                  <a:gd name="T26" fmla="*/ 111 w 365"/>
                  <a:gd name="T27" fmla="*/ 15 h 117"/>
                  <a:gd name="T28" fmla="*/ 87 w 365"/>
                  <a:gd name="T29" fmla="*/ 23 h 117"/>
                  <a:gd name="T30" fmla="*/ 65 w 365"/>
                  <a:gd name="T31" fmla="*/ 34 h 117"/>
                  <a:gd name="T32" fmla="*/ 46 w 365"/>
                  <a:gd name="T33" fmla="*/ 46 h 117"/>
                  <a:gd name="T34" fmla="*/ 30 w 365"/>
                  <a:gd name="T35" fmla="*/ 60 h 117"/>
                  <a:gd name="T36" fmla="*/ 18 w 365"/>
                  <a:gd name="T37" fmla="*/ 75 h 117"/>
                  <a:gd name="T38" fmla="*/ 9 w 365"/>
                  <a:gd name="T39" fmla="*/ 91 h 117"/>
                  <a:gd name="T40" fmla="*/ 4 w 365"/>
                  <a:gd name="T41" fmla="*/ 107 h 117"/>
                  <a:gd name="T42" fmla="*/ 3 w 365"/>
                  <a:gd name="T43" fmla="*/ 117 h 117"/>
                  <a:gd name="T44" fmla="*/ 0 w 365"/>
                  <a:gd name="T45" fmla="*/ 109 h 117"/>
                  <a:gd name="T46" fmla="*/ 4 w 365"/>
                  <a:gd name="T47" fmla="*/ 92 h 117"/>
                  <a:gd name="T48" fmla="*/ 12 w 365"/>
                  <a:gd name="T49" fmla="*/ 75 h 117"/>
                  <a:gd name="T50" fmla="*/ 24 w 365"/>
                  <a:gd name="T51" fmla="*/ 59 h 117"/>
                  <a:gd name="T52" fmla="*/ 39 w 365"/>
                  <a:gd name="T53" fmla="*/ 45 h 117"/>
                  <a:gd name="T54" fmla="*/ 58 w 365"/>
                  <a:gd name="T55" fmla="*/ 32 h 117"/>
                  <a:gd name="T56" fmla="*/ 79 w 365"/>
                  <a:gd name="T57" fmla="*/ 21 h 117"/>
                  <a:gd name="T58" fmla="*/ 102 w 365"/>
                  <a:gd name="T59" fmla="*/ 12 h 117"/>
                  <a:gd name="T60" fmla="*/ 128 w 365"/>
                  <a:gd name="T61" fmla="*/ 6 h 117"/>
                  <a:gd name="T62" fmla="*/ 154 w 365"/>
                  <a:gd name="T63" fmla="*/ 2 h 117"/>
                  <a:gd name="T64" fmla="*/ 181 w 365"/>
                  <a:gd name="T65" fmla="*/ 0 h 117"/>
                  <a:gd name="T66" fmla="*/ 208 w 365"/>
                  <a:gd name="T67" fmla="*/ 1 h 117"/>
                  <a:gd name="T68" fmla="*/ 235 w 365"/>
                  <a:gd name="T69" fmla="*/ 5 h 117"/>
                  <a:gd name="T70" fmla="*/ 260 w 365"/>
                  <a:gd name="T71" fmla="*/ 12 h 117"/>
                  <a:gd name="T72" fmla="*/ 284 w 365"/>
                  <a:gd name="T73" fmla="*/ 20 h 117"/>
                  <a:gd name="T74" fmla="*/ 305 w 365"/>
                  <a:gd name="T75" fmla="*/ 31 h 117"/>
                  <a:gd name="T76" fmla="*/ 324 w 365"/>
                  <a:gd name="T77" fmla="*/ 44 h 117"/>
                  <a:gd name="T78" fmla="*/ 340 w 365"/>
                  <a:gd name="T79" fmla="*/ 58 h 117"/>
                  <a:gd name="T80" fmla="*/ 352 w 365"/>
                  <a:gd name="T81" fmla="*/ 74 h 117"/>
                  <a:gd name="T82" fmla="*/ 360 w 365"/>
                  <a:gd name="T83" fmla="*/ 91 h 117"/>
                  <a:gd name="T84" fmla="*/ 364 w 365"/>
                  <a:gd name="T85" fmla="*/ 106 h 117"/>
                  <a:gd name="T86" fmla="*/ 365 w 365"/>
                  <a:gd name="T87" fmla="*/ 116 h 11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65"/>
                  <a:gd name="T133" fmla="*/ 0 h 117"/>
                  <a:gd name="T134" fmla="*/ 365 w 365"/>
                  <a:gd name="T135" fmla="*/ 117 h 11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65" h="117">
                    <a:moveTo>
                      <a:pt x="361" y="116"/>
                    </a:moveTo>
                    <a:lnTo>
                      <a:pt x="361" y="112"/>
                    </a:lnTo>
                    <a:lnTo>
                      <a:pt x="361" y="107"/>
                    </a:lnTo>
                    <a:lnTo>
                      <a:pt x="359" y="101"/>
                    </a:lnTo>
                    <a:lnTo>
                      <a:pt x="357" y="93"/>
                    </a:lnTo>
                    <a:lnTo>
                      <a:pt x="353" y="85"/>
                    </a:lnTo>
                    <a:lnTo>
                      <a:pt x="348" y="77"/>
                    </a:lnTo>
                    <a:lnTo>
                      <a:pt x="342" y="69"/>
                    </a:lnTo>
                    <a:lnTo>
                      <a:pt x="336" y="61"/>
                    </a:lnTo>
                    <a:lnTo>
                      <a:pt x="328" y="54"/>
                    </a:lnTo>
                    <a:lnTo>
                      <a:pt x="320" y="47"/>
                    </a:lnTo>
                    <a:lnTo>
                      <a:pt x="311" y="41"/>
                    </a:lnTo>
                    <a:lnTo>
                      <a:pt x="301" y="35"/>
                    </a:lnTo>
                    <a:lnTo>
                      <a:pt x="291" y="29"/>
                    </a:lnTo>
                    <a:lnTo>
                      <a:pt x="280" y="25"/>
                    </a:lnTo>
                    <a:lnTo>
                      <a:pt x="268" y="20"/>
                    </a:lnTo>
                    <a:lnTo>
                      <a:pt x="256" y="16"/>
                    </a:lnTo>
                    <a:lnTo>
                      <a:pt x="243" y="13"/>
                    </a:lnTo>
                    <a:lnTo>
                      <a:pt x="230" y="10"/>
                    </a:lnTo>
                    <a:lnTo>
                      <a:pt x="217" y="8"/>
                    </a:lnTo>
                    <a:lnTo>
                      <a:pt x="204" y="7"/>
                    </a:lnTo>
                    <a:lnTo>
                      <a:pt x="190" y="6"/>
                    </a:lnTo>
                    <a:lnTo>
                      <a:pt x="177" y="6"/>
                    </a:lnTo>
                    <a:lnTo>
                      <a:pt x="163" y="7"/>
                    </a:lnTo>
                    <a:lnTo>
                      <a:pt x="150" y="8"/>
                    </a:lnTo>
                    <a:lnTo>
                      <a:pt x="137" y="10"/>
                    </a:lnTo>
                    <a:lnTo>
                      <a:pt x="124" y="12"/>
                    </a:lnTo>
                    <a:lnTo>
                      <a:pt x="111" y="15"/>
                    </a:lnTo>
                    <a:lnTo>
                      <a:pt x="99" y="19"/>
                    </a:lnTo>
                    <a:lnTo>
                      <a:pt x="87" y="23"/>
                    </a:lnTo>
                    <a:lnTo>
                      <a:pt x="76" y="28"/>
                    </a:lnTo>
                    <a:lnTo>
                      <a:pt x="65" y="34"/>
                    </a:lnTo>
                    <a:lnTo>
                      <a:pt x="55" y="40"/>
                    </a:lnTo>
                    <a:lnTo>
                      <a:pt x="46" y="46"/>
                    </a:lnTo>
                    <a:lnTo>
                      <a:pt x="38" y="53"/>
                    </a:lnTo>
                    <a:lnTo>
                      <a:pt x="30" y="60"/>
                    </a:lnTo>
                    <a:lnTo>
                      <a:pt x="23" y="67"/>
                    </a:lnTo>
                    <a:lnTo>
                      <a:pt x="18" y="75"/>
                    </a:lnTo>
                    <a:lnTo>
                      <a:pt x="13" y="83"/>
                    </a:lnTo>
                    <a:lnTo>
                      <a:pt x="9" y="91"/>
                    </a:lnTo>
                    <a:lnTo>
                      <a:pt x="6" y="100"/>
                    </a:lnTo>
                    <a:lnTo>
                      <a:pt x="4" y="107"/>
                    </a:lnTo>
                    <a:lnTo>
                      <a:pt x="3" y="113"/>
                    </a:lnTo>
                    <a:lnTo>
                      <a:pt x="3" y="117"/>
                    </a:lnTo>
                    <a:lnTo>
                      <a:pt x="0" y="117"/>
                    </a:lnTo>
                    <a:lnTo>
                      <a:pt x="0" y="109"/>
                    </a:lnTo>
                    <a:lnTo>
                      <a:pt x="2" y="101"/>
                    </a:lnTo>
                    <a:lnTo>
                      <a:pt x="4" y="92"/>
                    </a:lnTo>
                    <a:lnTo>
                      <a:pt x="8" y="84"/>
                    </a:lnTo>
                    <a:lnTo>
                      <a:pt x="12" y="75"/>
                    </a:lnTo>
                    <a:lnTo>
                      <a:pt x="18" y="67"/>
                    </a:lnTo>
                    <a:lnTo>
                      <a:pt x="24" y="59"/>
                    </a:lnTo>
                    <a:lnTo>
                      <a:pt x="31" y="52"/>
                    </a:lnTo>
                    <a:lnTo>
                      <a:pt x="39" y="45"/>
                    </a:lnTo>
                    <a:lnTo>
                      <a:pt x="48" y="38"/>
                    </a:lnTo>
                    <a:lnTo>
                      <a:pt x="58" y="32"/>
                    </a:lnTo>
                    <a:lnTo>
                      <a:pt x="68" y="26"/>
                    </a:lnTo>
                    <a:lnTo>
                      <a:pt x="79" y="21"/>
                    </a:lnTo>
                    <a:lnTo>
                      <a:pt x="90" y="16"/>
                    </a:lnTo>
                    <a:lnTo>
                      <a:pt x="102" y="12"/>
                    </a:lnTo>
                    <a:lnTo>
                      <a:pt x="115" y="9"/>
                    </a:lnTo>
                    <a:lnTo>
                      <a:pt x="128" y="6"/>
                    </a:lnTo>
                    <a:lnTo>
                      <a:pt x="141" y="3"/>
                    </a:lnTo>
                    <a:lnTo>
                      <a:pt x="154" y="2"/>
                    </a:lnTo>
                    <a:lnTo>
                      <a:pt x="168" y="1"/>
                    </a:lnTo>
                    <a:lnTo>
                      <a:pt x="181" y="0"/>
                    </a:lnTo>
                    <a:lnTo>
                      <a:pt x="195" y="1"/>
                    </a:lnTo>
                    <a:lnTo>
                      <a:pt x="208" y="1"/>
                    </a:lnTo>
                    <a:lnTo>
                      <a:pt x="222" y="3"/>
                    </a:lnTo>
                    <a:lnTo>
                      <a:pt x="235" y="5"/>
                    </a:lnTo>
                    <a:lnTo>
                      <a:pt x="248" y="8"/>
                    </a:lnTo>
                    <a:lnTo>
                      <a:pt x="260" y="12"/>
                    </a:lnTo>
                    <a:lnTo>
                      <a:pt x="272" y="15"/>
                    </a:lnTo>
                    <a:lnTo>
                      <a:pt x="284" y="20"/>
                    </a:lnTo>
                    <a:lnTo>
                      <a:pt x="295" y="25"/>
                    </a:lnTo>
                    <a:lnTo>
                      <a:pt x="305" y="31"/>
                    </a:lnTo>
                    <a:lnTo>
                      <a:pt x="315" y="37"/>
                    </a:lnTo>
                    <a:lnTo>
                      <a:pt x="324" y="44"/>
                    </a:lnTo>
                    <a:lnTo>
                      <a:pt x="332" y="51"/>
                    </a:lnTo>
                    <a:lnTo>
                      <a:pt x="340" y="58"/>
                    </a:lnTo>
                    <a:lnTo>
                      <a:pt x="346" y="66"/>
                    </a:lnTo>
                    <a:lnTo>
                      <a:pt x="352" y="74"/>
                    </a:lnTo>
                    <a:lnTo>
                      <a:pt x="356" y="82"/>
                    </a:lnTo>
                    <a:lnTo>
                      <a:pt x="360" y="91"/>
                    </a:lnTo>
                    <a:lnTo>
                      <a:pt x="362" y="99"/>
                    </a:lnTo>
                    <a:lnTo>
                      <a:pt x="364" y="106"/>
                    </a:lnTo>
                    <a:lnTo>
                      <a:pt x="365" y="112"/>
                    </a:lnTo>
                    <a:lnTo>
                      <a:pt x="365" y="116"/>
                    </a:lnTo>
                    <a:lnTo>
                      <a:pt x="361" y="116"/>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sp>
            <p:nvSpPr>
              <p:cNvPr id="70" name="Freeform 113"/>
              <p:cNvSpPr>
                <a:spLocks/>
              </p:cNvSpPr>
              <p:nvPr/>
            </p:nvSpPr>
            <p:spPr bwMode="auto">
              <a:xfrm>
                <a:off x="2589" y="909"/>
                <a:ext cx="365" cy="119"/>
              </a:xfrm>
              <a:custGeom>
                <a:avLst/>
                <a:gdLst>
                  <a:gd name="T0" fmla="*/ 365 w 365"/>
                  <a:gd name="T1" fmla="*/ 0 h 119"/>
                  <a:gd name="T2" fmla="*/ 361 w 365"/>
                  <a:gd name="T3" fmla="*/ 5 h 119"/>
                  <a:gd name="T4" fmla="*/ 360 w 365"/>
                  <a:gd name="T5" fmla="*/ 16 h 119"/>
                  <a:gd name="T6" fmla="*/ 357 w 365"/>
                  <a:gd name="T7" fmla="*/ 26 h 119"/>
                  <a:gd name="T8" fmla="*/ 348 w 365"/>
                  <a:gd name="T9" fmla="*/ 42 h 119"/>
                  <a:gd name="T10" fmla="*/ 336 w 365"/>
                  <a:gd name="T11" fmla="*/ 58 h 119"/>
                  <a:gd name="T12" fmla="*/ 320 w 365"/>
                  <a:gd name="T13" fmla="*/ 72 h 119"/>
                  <a:gd name="T14" fmla="*/ 301 w 365"/>
                  <a:gd name="T15" fmla="*/ 84 h 119"/>
                  <a:gd name="T16" fmla="*/ 280 w 365"/>
                  <a:gd name="T17" fmla="*/ 95 h 119"/>
                  <a:gd name="T18" fmla="*/ 256 w 365"/>
                  <a:gd name="T19" fmla="*/ 103 h 119"/>
                  <a:gd name="T20" fmla="*/ 230 w 365"/>
                  <a:gd name="T21" fmla="*/ 109 h 119"/>
                  <a:gd name="T22" fmla="*/ 204 w 365"/>
                  <a:gd name="T23" fmla="*/ 112 h 119"/>
                  <a:gd name="T24" fmla="*/ 177 w 365"/>
                  <a:gd name="T25" fmla="*/ 113 h 119"/>
                  <a:gd name="T26" fmla="*/ 150 w 365"/>
                  <a:gd name="T27" fmla="*/ 111 h 119"/>
                  <a:gd name="T28" fmla="*/ 124 w 365"/>
                  <a:gd name="T29" fmla="*/ 107 h 119"/>
                  <a:gd name="T30" fmla="*/ 99 w 365"/>
                  <a:gd name="T31" fmla="*/ 100 h 119"/>
                  <a:gd name="T32" fmla="*/ 76 w 365"/>
                  <a:gd name="T33" fmla="*/ 91 h 119"/>
                  <a:gd name="T34" fmla="*/ 55 w 365"/>
                  <a:gd name="T35" fmla="*/ 79 h 119"/>
                  <a:gd name="T36" fmla="*/ 38 w 365"/>
                  <a:gd name="T37" fmla="*/ 66 h 119"/>
                  <a:gd name="T38" fmla="*/ 23 w 365"/>
                  <a:gd name="T39" fmla="*/ 52 h 119"/>
                  <a:gd name="T40" fmla="*/ 13 w 365"/>
                  <a:gd name="T41" fmla="*/ 36 h 119"/>
                  <a:gd name="T42" fmla="*/ 6 w 365"/>
                  <a:gd name="T43" fmla="*/ 19 h 119"/>
                  <a:gd name="T44" fmla="*/ 3 w 365"/>
                  <a:gd name="T45" fmla="*/ 6 h 119"/>
                  <a:gd name="T46" fmla="*/ 0 w 365"/>
                  <a:gd name="T47" fmla="*/ 1 h 119"/>
                  <a:gd name="T48" fmla="*/ 2 w 365"/>
                  <a:gd name="T49" fmla="*/ 16 h 119"/>
                  <a:gd name="T50" fmla="*/ 4 w 365"/>
                  <a:gd name="T51" fmla="*/ 27 h 119"/>
                  <a:gd name="T52" fmla="*/ 12 w 365"/>
                  <a:gd name="T53" fmla="*/ 44 h 119"/>
                  <a:gd name="T54" fmla="*/ 24 w 365"/>
                  <a:gd name="T55" fmla="*/ 60 h 119"/>
                  <a:gd name="T56" fmla="*/ 39 w 365"/>
                  <a:gd name="T57" fmla="*/ 74 h 119"/>
                  <a:gd name="T58" fmla="*/ 58 w 365"/>
                  <a:gd name="T59" fmla="*/ 87 h 119"/>
                  <a:gd name="T60" fmla="*/ 79 w 365"/>
                  <a:gd name="T61" fmla="*/ 98 h 119"/>
                  <a:gd name="T62" fmla="*/ 102 w 365"/>
                  <a:gd name="T63" fmla="*/ 107 h 119"/>
                  <a:gd name="T64" fmla="*/ 128 w 365"/>
                  <a:gd name="T65" fmla="*/ 113 h 119"/>
                  <a:gd name="T66" fmla="*/ 154 w 365"/>
                  <a:gd name="T67" fmla="*/ 117 h 119"/>
                  <a:gd name="T68" fmla="*/ 181 w 365"/>
                  <a:gd name="T69" fmla="*/ 119 h 119"/>
                  <a:gd name="T70" fmla="*/ 208 w 365"/>
                  <a:gd name="T71" fmla="*/ 117 h 119"/>
                  <a:gd name="T72" fmla="*/ 235 w 365"/>
                  <a:gd name="T73" fmla="*/ 114 h 119"/>
                  <a:gd name="T74" fmla="*/ 260 w 365"/>
                  <a:gd name="T75" fmla="*/ 107 h 119"/>
                  <a:gd name="T76" fmla="*/ 284 w 365"/>
                  <a:gd name="T77" fmla="*/ 99 h 119"/>
                  <a:gd name="T78" fmla="*/ 305 w 365"/>
                  <a:gd name="T79" fmla="*/ 88 h 119"/>
                  <a:gd name="T80" fmla="*/ 324 w 365"/>
                  <a:gd name="T81" fmla="*/ 75 h 119"/>
                  <a:gd name="T82" fmla="*/ 340 w 365"/>
                  <a:gd name="T83" fmla="*/ 61 h 119"/>
                  <a:gd name="T84" fmla="*/ 352 w 365"/>
                  <a:gd name="T85" fmla="*/ 45 h 119"/>
                  <a:gd name="T86" fmla="*/ 360 w 365"/>
                  <a:gd name="T87" fmla="*/ 29 h 119"/>
                  <a:gd name="T88" fmla="*/ 363 w 365"/>
                  <a:gd name="T89" fmla="*/ 17 h 11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65"/>
                  <a:gd name="T136" fmla="*/ 0 h 119"/>
                  <a:gd name="T137" fmla="*/ 365 w 365"/>
                  <a:gd name="T138" fmla="*/ 119 h 11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65" h="119">
                    <a:moveTo>
                      <a:pt x="364" y="9"/>
                    </a:moveTo>
                    <a:lnTo>
                      <a:pt x="365" y="0"/>
                    </a:lnTo>
                    <a:lnTo>
                      <a:pt x="361" y="0"/>
                    </a:lnTo>
                    <a:lnTo>
                      <a:pt x="361" y="5"/>
                    </a:lnTo>
                    <a:lnTo>
                      <a:pt x="361" y="11"/>
                    </a:lnTo>
                    <a:lnTo>
                      <a:pt x="360" y="16"/>
                    </a:lnTo>
                    <a:lnTo>
                      <a:pt x="358" y="22"/>
                    </a:lnTo>
                    <a:lnTo>
                      <a:pt x="357" y="26"/>
                    </a:lnTo>
                    <a:lnTo>
                      <a:pt x="353" y="34"/>
                    </a:lnTo>
                    <a:lnTo>
                      <a:pt x="348" y="42"/>
                    </a:lnTo>
                    <a:lnTo>
                      <a:pt x="342" y="50"/>
                    </a:lnTo>
                    <a:lnTo>
                      <a:pt x="336" y="58"/>
                    </a:lnTo>
                    <a:lnTo>
                      <a:pt x="328" y="65"/>
                    </a:lnTo>
                    <a:lnTo>
                      <a:pt x="320" y="72"/>
                    </a:lnTo>
                    <a:lnTo>
                      <a:pt x="311" y="78"/>
                    </a:lnTo>
                    <a:lnTo>
                      <a:pt x="301" y="84"/>
                    </a:lnTo>
                    <a:lnTo>
                      <a:pt x="291" y="90"/>
                    </a:lnTo>
                    <a:lnTo>
                      <a:pt x="280" y="95"/>
                    </a:lnTo>
                    <a:lnTo>
                      <a:pt x="268" y="99"/>
                    </a:lnTo>
                    <a:lnTo>
                      <a:pt x="256" y="103"/>
                    </a:lnTo>
                    <a:lnTo>
                      <a:pt x="243" y="106"/>
                    </a:lnTo>
                    <a:lnTo>
                      <a:pt x="230" y="109"/>
                    </a:lnTo>
                    <a:lnTo>
                      <a:pt x="217" y="111"/>
                    </a:lnTo>
                    <a:lnTo>
                      <a:pt x="204" y="112"/>
                    </a:lnTo>
                    <a:lnTo>
                      <a:pt x="190" y="113"/>
                    </a:lnTo>
                    <a:lnTo>
                      <a:pt x="177" y="113"/>
                    </a:lnTo>
                    <a:lnTo>
                      <a:pt x="163" y="112"/>
                    </a:lnTo>
                    <a:lnTo>
                      <a:pt x="150" y="111"/>
                    </a:lnTo>
                    <a:lnTo>
                      <a:pt x="137" y="109"/>
                    </a:lnTo>
                    <a:lnTo>
                      <a:pt x="124" y="107"/>
                    </a:lnTo>
                    <a:lnTo>
                      <a:pt x="111" y="103"/>
                    </a:lnTo>
                    <a:lnTo>
                      <a:pt x="99" y="100"/>
                    </a:lnTo>
                    <a:lnTo>
                      <a:pt x="87" y="95"/>
                    </a:lnTo>
                    <a:lnTo>
                      <a:pt x="76" y="91"/>
                    </a:lnTo>
                    <a:lnTo>
                      <a:pt x="65" y="85"/>
                    </a:lnTo>
                    <a:lnTo>
                      <a:pt x="55" y="79"/>
                    </a:lnTo>
                    <a:lnTo>
                      <a:pt x="46" y="73"/>
                    </a:lnTo>
                    <a:lnTo>
                      <a:pt x="38" y="66"/>
                    </a:lnTo>
                    <a:lnTo>
                      <a:pt x="30" y="59"/>
                    </a:lnTo>
                    <a:lnTo>
                      <a:pt x="23" y="52"/>
                    </a:lnTo>
                    <a:lnTo>
                      <a:pt x="18" y="44"/>
                    </a:lnTo>
                    <a:lnTo>
                      <a:pt x="13" y="36"/>
                    </a:lnTo>
                    <a:lnTo>
                      <a:pt x="9" y="27"/>
                    </a:lnTo>
                    <a:lnTo>
                      <a:pt x="6" y="19"/>
                    </a:lnTo>
                    <a:lnTo>
                      <a:pt x="4" y="12"/>
                    </a:lnTo>
                    <a:lnTo>
                      <a:pt x="3" y="6"/>
                    </a:lnTo>
                    <a:lnTo>
                      <a:pt x="3" y="1"/>
                    </a:lnTo>
                    <a:lnTo>
                      <a:pt x="0" y="1"/>
                    </a:lnTo>
                    <a:lnTo>
                      <a:pt x="1" y="10"/>
                    </a:lnTo>
                    <a:lnTo>
                      <a:pt x="2" y="16"/>
                    </a:lnTo>
                    <a:lnTo>
                      <a:pt x="3" y="23"/>
                    </a:lnTo>
                    <a:lnTo>
                      <a:pt x="4" y="27"/>
                    </a:lnTo>
                    <a:lnTo>
                      <a:pt x="8" y="36"/>
                    </a:lnTo>
                    <a:lnTo>
                      <a:pt x="12" y="44"/>
                    </a:lnTo>
                    <a:lnTo>
                      <a:pt x="18" y="52"/>
                    </a:lnTo>
                    <a:lnTo>
                      <a:pt x="24" y="60"/>
                    </a:lnTo>
                    <a:lnTo>
                      <a:pt x="31" y="67"/>
                    </a:lnTo>
                    <a:lnTo>
                      <a:pt x="39" y="74"/>
                    </a:lnTo>
                    <a:lnTo>
                      <a:pt x="48" y="81"/>
                    </a:lnTo>
                    <a:lnTo>
                      <a:pt x="58" y="87"/>
                    </a:lnTo>
                    <a:lnTo>
                      <a:pt x="68" y="93"/>
                    </a:lnTo>
                    <a:lnTo>
                      <a:pt x="79" y="98"/>
                    </a:lnTo>
                    <a:lnTo>
                      <a:pt x="90" y="103"/>
                    </a:lnTo>
                    <a:lnTo>
                      <a:pt x="102" y="107"/>
                    </a:lnTo>
                    <a:lnTo>
                      <a:pt x="115" y="110"/>
                    </a:lnTo>
                    <a:lnTo>
                      <a:pt x="128" y="113"/>
                    </a:lnTo>
                    <a:lnTo>
                      <a:pt x="141" y="116"/>
                    </a:lnTo>
                    <a:lnTo>
                      <a:pt x="154" y="117"/>
                    </a:lnTo>
                    <a:lnTo>
                      <a:pt x="168" y="118"/>
                    </a:lnTo>
                    <a:lnTo>
                      <a:pt x="181" y="119"/>
                    </a:lnTo>
                    <a:lnTo>
                      <a:pt x="195" y="118"/>
                    </a:lnTo>
                    <a:lnTo>
                      <a:pt x="208" y="117"/>
                    </a:lnTo>
                    <a:lnTo>
                      <a:pt x="222" y="116"/>
                    </a:lnTo>
                    <a:lnTo>
                      <a:pt x="235" y="114"/>
                    </a:lnTo>
                    <a:lnTo>
                      <a:pt x="248" y="111"/>
                    </a:lnTo>
                    <a:lnTo>
                      <a:pt x="260" y="107"/>
                    </a:lnTo>
                    <a:lnTo>
                      <a:pt x="272" y="103"/>
                    </a:lnTo>
                    <a:lnTo>
                      <a:pt x="284" y="99"/>
                    </a:lnTo>
                    <a:lnTo>
                      <a:pt x="295" y="94"/>
                    </a:lnTo>
                    <a:lnTo>
                      <a:pt x="305" y="88"/>
                    </a:lnTo>
                    <a:lnTo>
                      <a:pt x="315" y="82"/>
                    </a:lnTo>
                    <a:lnTo>
                      <a:pt x="324" y="75"/>
                    </a:lnTo>
                    <a:lnTo>
                      <a:pt x="332" y="68"/>
                    </a:lnTo>
                    <a:lnTo>
                      <a:pt x="340" y="61"/>
                    </a:lnTo>
                    <a:lnTo>
                      <a:pt x="346" y="53"/>
                    </a:lnTo>
                    <a:lnTo>
                      <a:pt x="352" y="45"/>
                    </a:lnTo>
                    <a:lnTo>
                      <a:pt x="356" y="37"/>
                    </a:lnTo>
                    <a:lnTo>
                      <a:pt x="360" y="29"/>
                    </a:lnTo>
                    <a:lnTo>
                      <a:pt x="361" y="24"/>
                    </a:lnTo>
                    <a:lnTo>
                      <a:pt x="363" y="17"/>
                    </a:lnTo>
                    <a:lnTo>
                      <a:pt x="364" y="9"/>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sp>
            <p:nvSpPr>
              <p:cNvPr id="71" name="Freeform 114"/>
              <p:cNvSpPr>
                <a:spLocks/>
              </p:cNvSpPr>
              <p:nvPr/>
            </p:nvSpPr>
            <p:spPr bwMode="auto">
              <a:xfrm>
                <a:off x="2589" y="909"/>
                <a:ext cx="365" cy="391"/>
              </a:xfrm>
              <a:custGeom>
                <a:avLst/>
                <a:gdLst>
                  <a:gd name="T0" fmla="*/ 364 w 365"/>
                  <a:gd name="T1" fmla="*/ 9 h 391"/>
                  <a:gd name="T2" fmla="*/ 361 w 365"/>
                  <a:gd name="T3" fmla="*/ 24 h 391"/>
                  <a:gd name="T4" fmla="*/ 361 w 365"/>
                  <a:gd name="T5" fmla="*/ 281 h 391"/>
                  <a:gd name="T6" fmla="*/ 359 w 365"/>
                  <a:gd name="T7" fmla="*/ 291 h 391"/>
                  <a:gd name="T8" fmla="*/ 353 w 365"/>
                  <a:gd name="T9" fmla="*/ 307 h 391"/>
                  <a:gd name="T10" fmla="*/ 342 w 365"/>
                  <a:gd name="T11" fmla="*/ 323 h 391"/>
                  <a:gd name="T12" fmla="*/ 328 w 365"/>
                  <a:gd name="T13" fmla="*/ 338 h 391"/>
                  <a:gd name="T14" fmla="*/ 311 w 365"/>
                  <a:gd name="T15" fmla="*/ 351 h 391"/>
                  <a:gd name="T16" fmla="*/ 291 w 365"/>
                  <a:gd name="T17" fmla="*/ 362 h 391"/>
                  <a:gd name="T18" fmla="*/ 268 w 365"/>
                  <a:gd name="T19" fmla="*/ 371 h 391"/>
                  <a:gd name="T20" fmla="*/ 243 w 365"/>
                  <a:gd name="T21" fmla="*/ 379 h 391"/>
                  <a:gd name="T22" fmla="*/ 217 w 365"/>
                  <a:gd name="T23" fmla="*/ 383 h 391"/>
                  <a:gd name="T24" fmla="*/ 190 w 365"/>
                  <a:gd name="T25" fmla="*/ 385 h 391"/>
                  <a:gd name="T26" fmla="*/ 163 w 365"/>
                  <a:gd name="T27" fmla="*/ 385 h 391"/>
                  <a:gd name="T28" fmla="*/ 137 w 365"/>
                  <a:gd name="T29" fmla="*/ 382 h 391"/>
                  <a:gd name="T30" fmla="*/ 111 w 365"/>
                  <a:gd name="T31" fmla="*/ 376 h 391"/>
                  <a:gd name="T32" fmla="*/ 87 w 365"/>
                  <a:gd name="T33" fmla="*/ 368 h 391"/>
                  <a:gd name="T34" fmla="*/ 65 w 365"/>
                  <a:gd name="T35" fmla="*/ 358 h 391"/>
                  <a:gd name="T36" fmla="*/ 46 w 365"/>
                  <a:gd name="T37" fmla="*/ 346 h 391"/>
                  <a:gd name="T38" fmla="*/ 30 w 365"/>
                  <a:gd name="T39" fmla="*/ 332 h 391"/>
                  <a:gd name="T40" fmla="*/ 18 w 365"/>
                  <a:gd name="T41" fmla="*/ 316 h 391"/>
                  <a:gd name="T42" fmla="*/ 9 w 365"/>
                  <a:gd name="T43" fmla="*/ 300 h 391"/>
                  <a:gd name="T44" fmla="*/ 5 w 365"/>
                  <a:gd name="T45" fmla="*/ 290 h 391"/>
                  <a:gd name="T46" fmla="*/ 3 w 365"/>
                  <a:gd name="T47" fmla="*/ 280 h 391"/>
                  <a:gd name="T48" fmla="*/ 3 w 365"/>
                  <a:gd name="T49" fmla="*/ 23 h 391"/>
                  <a:gd name="T50" fmla="*/ 1 w 365"/>
                  <a:gd name="T51" fmla="*/ 10 h 391"/>
                  <a:gd name="T52" fmla="*/ 0 w 365"/>
                  <a:gd name="T53" fmla="*/ 274 h 391"/>
                  <a:gd name="T54" fmla="*/ 1 w 365"/>
                  <a:gd name="T55" fmla="*/ 284 h 391"/>
                  <a:gd name="T56" fmla="*/ 2 w 365"/>
                  <a:gd name="T57" fmla="*/ 291 h 391"/>
                  <a:gd name="T58" fmla="*/ 4 w 365"/>
                  <a:gd name="T59" fmla="*/ 300 h 391"/>
                  <a:gd name="T60" fmla="*/ 12 w 365"/>
                  <a:gd name="T61" fmla="*/ 316 h 391"/>
                  <a:gd name="T62" fmla="*/ 24 w 365"/>
                  <a:gd name="T63" fmla="*/ 332 h 391"/>
                  <a:gd name="T64" fmla="*/ 39 w 365"/>
                  <a:gd name="T65" fmla="*/ 346 h 391"/>
                  <a:gd name="T66" fmla="*/ 58 w 365"/>
                  <a:gd name="T67" fmla="*/ 359 h 391"/>
                  <a:gd name="T68" fmla="*/ 79 w 365"/>
                  <a:gd name="T69" fmla="*/ 370 h 391"/>
                  <a:gd name="T70" fmla="*/ 102 w 365"/>
                  <a:gd name="T71" fmla="*/ 379 h 391"/>
                  <a:gd name="T72" fmla="*/ 128 w 365"/>
                  <a:gd name="T73" fmla="*/ 386 h 391"/>
                  <a:gd name="T74" fmla="*/ 154 w 365"/>
                  <a:gd name="T75" fmla="*/ 390 h 391"/>
                  <a:gd name="T76" fmla="*/ 181 w 365"/>
                  <a:gd name="T77" fmla="*/ 391 h 391"/>
                  <a:gd name="T78" fmla="*/ 208 w 365"/>
                  <a:gd name="T79" fmla="*/ 390 h 391"/>
                  <a:gd name="T80" fmla="*/ 235 w 365"/>
                  <a:gd name="T81" fmla="*/ 386 h 391"/>
                  <a:gd name="T82" fmla="*/ 260 w 365"/>
                  <a:gd name="T83" fmla="*/ 380 h 391"/>
                  <a:gd name="T84" fmla="*/ 284 w 365"/>
                  <a:gd name="T85" fmla="*/ 371 h 391"/>
                  <a:gd name="T86" fmla="*/ 305 w 365"/>
                  <a:gd name="T87" fmla="*/ 361 h 391"/>
                  <a:gd name="T88" fmla="*/ 324 w 365"/>
                  <a:gd name="T89" fmla="*/ 348 h 391"/>
                  <a:gd name="T90" fmla="*/ 340 w 365"/>
                  <a:gd name="T91" fmla="*/ 334 h 391"/>
                  <a:gd name="T92" fmla="*/ 352 w 365"/>
                  <a:gd name="T93" fmla="*/ 318 h 391"/>
                  <a:gd name="T94" fmla="*/ 360 w 365"/>
                  <a:gd name="T95" fmla="*/ 301 h 391"/>
                  <a:gd name="T96" fmla="*/ 363 w 365"/>
                  <a:gd name="T97" fmla="*/ 289 h 391"/>
                  <a:gd name="T98" fmla="*/ 365 w 365"/>
                  <a:gd name="T99" fmla="*/ 278 h 3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5"/>
                  <a:gd name="T151" fmla="*/ 0 h 391"/>
                  <a:gd name="T152" fmla="*/ 365 w 365"/>
                  <a:gd name="T153" fmla="*/ 391 h 3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5" h="391">
                    <a:moveTo>
                      <a:pt x="365" y="0"/>
                    </a:moveTo>
                    <a:lnTo>
                      <a:pt x="364" y="9"/>
                    </a:lnTo>
                    <a:lnTo>
                      <a:pt x="363" y="17"/>
                    </a:lnTo>
                    <a:lnTo>
                      <a:pt x="361" y="24"/>
                    </a:lnTo>
                    <a:lnTo>
                      <a:pt x="361" y="278"/>
                    </a:lnTo>
                    <a:lnTo>
                      <a:pt x="361" y="281"/>
                    </a:lnTo>
                    <a:lnTo>
                      <a:pt x="361" y="284"/>
                    </a:lnTo>
                    <a:lnTo>
                      <a:pt x="359" y="291"/>
                    </a:lnTo>
                    <a:lnTo>
                      <a:pt x="357" y="299"/>
                    </a:lnTo>
                    <a:lnTo>
                      <a:pt x="353" y="307"/>
                    </a:lnTo>
                    <a:lnTo>
                      <a:pt x="348" y="315"/>
                    </a:lnTo>
                    <a:lnTo>
                      <a:pt x="342" y="323"/>
                    </a:lnTo>
                    <a:lnTo>
                      <a:pt x="336" y="331"/>
                    </a:lnTo>
                    <a:lnTo>
                      <a:pt x="328" y="338"/>
                    </a:lnTo>
                    <a:lnTo>
                      <a:pt x="320" y="344"/>
                    </a:lnTo>
                    <a:lnTo>
                      <a:pt x="311" y="351"/>
                    </a:lnTo>
                    <a:lnTo>
                      <a:pt x="301" y="357"/>
                    </a:lnTo>
                    <a:lnTo>
                      <a:pt x="291" y="362"/>
                    </a:lnTo>
                    <a:lnTo>
                      <a:pt x="280" y="367"/>
                    </a:lnTo>
                    <a:lnTo>
                      <a:pt x="268" y="371"/>
                    </a:lnTo>
                    <a:lnTo>
                      <a:pt x="256" y="375"/>
                    </a:lnTo>
                    <a:lnTo>
                      <a:pt x="243" y="379"/>
                    </a:lnTo>
                    <a:lnTo>
                      <a:pt x="230" y="381"/>
                    </a:lnTo>
                    <a:lnTo>
                      <a:pt x="217" y="383"/>
                    </a:lnTo>
                    <a:lnTo>
                      <a:pt x="204" y="385"/>
                    </a:lnTo>
                    <a:lnTo>
                      <a:pt x="190" y="385"/>
                    </a:lnTo>
                    <a:lnTo>
                      <a:pt x="177" y="385"/>
                    </a:lnTo>
                    <a:lnTo>
                      <a:pt x="163" y="385"/>
                    </a:lnTo>
                    <a:lnTo>
                      <a:pt x="150" y="383"/>
                    </a:lnTo>
                    <a:lnTo>
                      <a:pt x="137" y="382"/>
                    </a:lnTo>
                    <a:lnTo>
                      <a:pt x="124" y="379"/>
                    </a:lnTo>
                    <a:lnTo>
                      <a:pt x="111" y="376"/>
                    </a:lnTo>
                    <a:lnTo>
                      <a:pt x="99" y="372"/>
                    </a:lnTo>
                    <a:lnTo>
                      <a:pt x="87" y="368"/>
                    </a:lnTo>
                    <a:lnTo>
                      <a:pt x="76" y="363"/>
                    </a:lnTo>
                    <a:lnTo>
                      <a:pt x="65" y="358"/>
                    </a:lnTo>
                    <a:lnTo>
                      <a:pt x="55" y="352"/>
                    </a:lnTo>
                    <a:lnTo>
                      <a:pt x="46" y="346"/>
                    </a:lnTo>
                    <a:lnTo>
                      <a:pt x="38" y="339"/>
                    </a:lnTo>
                    <a:lnTo>
                      <a:pt x="30" y="332"/>
                    </a:lnTo>
                    <a:lnTo>
                      <a:pt x="23" y="324"/>
                    </a:lnTo>
                    <a:lnTo>
                      <a:pt x="18" y="316"/>
                    </a:lnTo>
                    <a:lnTo>
                      <a:pt x="13" y="308"/>
                    </a:lnTo>
                    <a:lnTo>
                      <a:pt x="9" y="300"/>
                    </a:lnTo>
                    <a:lnTo>
                      <a:pt x="7" y="294"/>
                    </a:lnTo>
                    <a:lnTo>
                      <a:pt x="5" y="290"/>
                    </a:lnTo>
                    <a:lnTo>
                      <a:pt x="4" y="285"/>
                    </a:lnTo>
                    <a:lnTo>
                      <a:pt x="3" y="280"/>
                    </a:lnTo>
                    <a:lnTo>
                      <a:pt x="3" y="276"/>
                    </a:lnTo>
                    <a:lnTo>
                      <a:pt x="3" y="23"/>
                    </a:lnTo>
                    <a:lnTo>
                      <a:pt x="2" y="16"/>
                    </a:lnTo>
                    <a:lnTo>
                      <a:pt x="1" y="10"/>
                    </a:lnTo>
                    <a:lnTo>
                      <a:pt x="0" y="1"/>
                    </a:lnTo>
                    <a:lnTo>
                      <a:pt x="0" y="274"/>
                    </a:lnTo>
                    <a:lnTo>
                      <a:pt x="0" y="279"/>
                    </a:lnTo>
                    <a:lnTo>
                      <a:pt x="1" y="284"/>
                    </a:lnTo>
                    <a:lnTo>
                      <a:pt x="1" y="287"/>
                    </a:lnTo>
                    <a:lnTo>
                      <a:pt x="2" y="291"/>
                    </a:lnTo>
                    <a:lnTo>
                      <a:pt x="3" y="296"/>
                    </a:lnTo>
                    <a:lnTo>
                      <a:pt x="4" y="300"/>
                    </a:lnTo>
                    <a:lnTo>
                      <a:pt x="8" y="308"/>
                    </a:lnTo>
                    <a:lnTo>
                      <a:pt x="12" y="316"/>
                    </a:lnTo>
                    <a:lnTo>
                      <a:pt x="18" y="324"/>
                    </a:lnTo>
                    <a:lnTo>
                      <a:pt x="24" y="332"/>
                    </a:lnTo>
                    <a:lnTo>
                      <a:pt x="31" y="340"/>
                    </a:lnTo>
                    <a:lnTo>
                      <a:pt x="39" y="346"/>
                    </a:lnTo>
                    <a:lnTo>
                      <a:pt x="48" y="353"/>
                    </a:lnTo>
                    <a:lnTo>
                      <a:pt x="58" y="359"/>
                    </a:lnTo>
                    <a:lnTo>
                      <a:pt x="68" y="365"/>
                    </a:lnTo>
                    <a:lnTo>
                      <a:pt x="79" y="370"/>
                    </a:lnTo>
                    <a:lnTo>
                      <a:pt x="90" y="375"/>
                    </a:lnTo>
                    <a:lnTo>
                      <a:pt x="102" y="379"/>
                    </a:lnTo>
                    <a:lnTo>
                      <a:pt x="115" y="383"/>
                    </a:lnTo>
                    <a:lnTo>
                      <a:pt x="128" y="386"/>
                    </a:lnTo>
                    <a:lnTo>
                      <a:pt x="141" y="388"/>
                    </a:lnTo>
                    <a:lnTo>
                      <a:pt x="154" y="390"/>
                    </a:lnTo>
                    <a:lnTo>
                      <a:pt x="168" y="391"/>
                    </a:lnTo>
                    <a:lnTo>
                      <a:pt x="181" y="391"/>
                    </a:lnTo>
                    <a:lnTo>
                      <a:pt x="195" y="391"/>
                    </a:lnTo>
                    <a:lnTo>
                      <a:pt x="208" y="390"/>
                    </a:lnTo>
                    <a:lnTo>
                      <a:pt x="222" y="388"/>
                    </a:lnTo>
                    <a:lnTo>
                      <a:pt x="235" y="386"/>
                    </a:lnTo>
                    <a:lnTo>
                      <a:pt x="248" y="383"/>
                    </a:lnTo>
                    <a:lnTo>
                      <a:pt x="260" y="380"/>
                    </a:lnTo>
                    <a:lnTo>
                      <a:pt x="272" y="376"/>
                    </a:lnTo>
                    <a:lnTo>
                      <a:pt x="284" y="371"/>
                    </a:lnTo>
                    <a:lnTo>
                      <a:pt x="295" y="366"/>
                    </a:lnTo>
                    <a:lnTo>
                      <a:pt x="305" y="361"/>
                    </a:lnTo>
                    <a:lnTo>
                      <a:pt x="315" y="354"/>
                    </a:lnTo>
                    <a:lnTo>
                      <a:pt x="324" y="348"/>
                    </a:lnTo>
                    <a:lnTo>
                      <a:pt x="332" y="341"/>
                    </a:lnTo>
                    <a:lnTo>
                      <a:pt x="340" y="334"/>
                    </a:lnTo>
                    <a:lnTo>
                      <a:pt x="346" y="326"/>
                    </a:lnTo>
                    <a:lnTo>
                      <a:pt x="352" y="318"/>
                    </a:lnTo>
                    <a:lnTo>
                      <a:pt x="356" y="309"/>
                    </a:lnTo>
                    <a:lnTo>
                      <a:pt x="360" y="301"/>
                    </a:lnTo>
                    <a:lnTo>
                      <a:pt x="362" y="295"/>
                    </a:lnTo>
                    <a:lnTo>
                      <a:pt x="363" y="289"/>
                    </a:lnTo>
                    <a:lnTo>
                      <a:pt x="364" y="284"/>
                    </a:lnTo>
                    <a:lnTo>
                      <a:pt x="365" y="278"/>
                    </a:lnTo>
                    <a:lnTo>
                      <a:pt x="365" y="0"/>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sp>
            <p:nvSpPr>
              <p:cNvPr id="72" name="Freeform 115"/>
              <p:cNvSpPr>
                <a:spLocks/>
              </p:cNvSpPr>
              <p:nvPr/>
            </p:nvSpPr>
            <p:spPr bwMode="auto">
              <a:xfrm>
                <a:off x="2592" y="799"/>
                <a:ext cx="358" cy="223"/>
              </a:xfrm>
              <a:custGeom>
                <a:avLst/>
                <a:gdLst>
                  <a:gd name="T0" fmla="*/ 1 w 358"/>
                  <a:gd name="T1" fmla="*/ 122 h 223"/>
                  <a:gd name="T2" fmla="*/ 6 w 358"/>
                  <a:gd name="T3" fmla="*/ 137 h 223"/>
                  <a:gd name="T4" fmla="*/ 15 w 358"/>
                  <a:gd name="T5" fmla="*/ 154 h 223"/>
                  <a:gd name="T6" fmla="*/ 27 w 358"/>
                  <a:gd name="T7" fmla="*/ 169 h 223"/>
                  <a:gd name="T8" fmla="*/ 43 w 358"/>
                  <a:gd name="T9" fmla="*/ 183 h 223"/>
                  <a:gd name="T10" fmla="*/ 62 w 358"/>
                  <a:gd name="T11" fmla="*/ 195 h 223"/>
                  <a:gd name="T12" fmla="*/ 84 w 358"/>
                  <a:gd name="T13" fmla="*/ 205 h 223"/>
                  <a:gd name="T14" fmla="*/ 108 w 358"/>
                  <a:gd name="T15" fmla="*/ 213 h 223"/>
                  <a:gd name="T16" fmla="*/ 134 w 358"/>
                  <a:gd name="T17" fmla="*/ 219 h 223"/>
                  <a:gd name="T18" fmla="*/ 160 w 358"/>
                  <a:gd name="T19" fmla="*/ 222 h 223"/>
                  <a:gd name="T20" fmla="*/ 187 w 358"/>
                  <a:gd name="T21" fmla="*/ 223 h 223"/>
                  <a:gd name="T22" fmla="*/ 214 w 358"/>
                  <a:gd name="T23" fmla="*/ 221 h 223"/>
                  <a:gd name="T24" fmla="*/ 240 w 358"/>
                  <a:gd name="T25" fmla="*/ 216 h 223"/>
                  <a:gd name="T26" fmla="*/ 265 w 358"/>
                  <a:gd name="T27" fmla="*/ 209 h 223"/>
                  <a:gd name="T28" fmla="*/ 288 w 358"/>
                  <a:gd name="T29" fmla="*/ 200 h 223"/>
                  <a:gd name="T30" fmla="*/ 308 w 358"/>
                  <a:gd name="T31" fmla="*/ 188 h 223"/>
                  <a:gd name="T32" fmla="*/ 325 w 358"/>
                  <a:gd name="T33" fmla="*/ 175 h 223"/>
                  <a:gd name="T34" fmla="*/ 339 w 358"/>
                  <a:gd name="T35" fmla="*/ 160 h 223"/>
                  <a:gd name="T36" fmla="*/ 350 w 358"/>
                  <a:gd name="T37" fmla="*/ 144 h 223"/>
                  <a:gd name="T38" fmla="*/ 355 w 358"/>
                  <a:gd name="T39" fmla="*/ 132 h 223"/>
                  <a:gd name="T40" fmla="*/ 358 w 358"/>
                  <a:gd name="T41" fmla="*/ 121 h 223"/>
                  <a:gd name="T42" fmla="*/ 358 w 358"/>
                  <a:gd name="T43" fmla="*/ 110 h 223"/>
                  <a:gd name="T44" fmla="*/ 358 w 358"/>
                  <a:gd name="T45" fmla="*/ 101 h 223"/>
                  <a:gd name="T46" fmla="*/ 354 w 358"/>
                  <a:gd name="T47" fmla="*/ 87 h 223"/>
                  <a:gd name="T48" fmla="*/ 345 w 358"/>
                  <a:gd name="T49" fmla="*/ 71 h 223"/>
                  <a:gd name="T50" fmla="*/ 333 w 358"/>
                  <a:gd name="T51" fmla="*/ 55 h 223"/>
                  <a:gd name="T52" fmla="*/ 317 w 358"/>
                  <a:gd name="T53" fmla="*/ 41 h 223"/>
                  <a:gd name="T54" fmla="*/ 298 w 358"/>
                  <a:gd name="T55" fmla="*/ 29 h 223"/>
                  <a:gd name="T56" fmla="*/ 277 w 358"/>
                  <a:gd name="T57" fmla="*/ 19 h 223"/>
                  <a:gd name="T58" fmla="*/ 253 w 358"/>
                  <a:gd name="T59" fmla="*/ 10 h 223"/>
                  <a:gd name="T60" fmla="*/ 227 w 358"/>
                  <a:gd name="T61" fmla="*/ 4 h 223"/>
                  <a:gd name="T62" fmla="*/ 201 w 358"/>
                  <a:gd name="T63" fmla="*/ 1 h 223"/>
                  <a:gd name="T64" fmla="*/ 174 w 358"/>
                  <a:gd name="T65" fmla="*/ 0 h 223"/>
                  <a:gd name="T66" fmla="*/ 147 w 358"/>
                  <a:gd name="T67" fmla="*/ 2 h 223"/>
                  <a:gd name="T68" fmla="*/ 121 w 358"/>
                  <a:gd name="T69" fmla="*/ 6 h 223"/>
                  <a:gd name="T70" fmla="*/ 96 w 358"/>
                  <a:gd name="T71" fmla="*/ 13 h 223"/>
                  <a:gd name="T72" fmla="*/ 73 w 358"/>
                  <a:gd name="T73" fmla="*/ 22 h 223"/>
                  <a:gd name="T74" fmla="*/ 52 w 358"/>
                  <a:gd name="T75" fmla="*/ 34 h 223"/>
                  <a:gd name="T76" fmla="*/ 35 w 358"/>
                  <a:gd name="T77" fmla="*/ 47 h 223"/>
                  <a:gd name="T78" fmla="*/ 20 w 358"/>
                  <a:gd name="T79" fmla="*/ 61 h 223"/>
                  <a:gd name="T80" fmla="*/ 10 w 358"/>
                  <a:gd name="T81" fmla="*/ 77 h 223"/>
                  <a:gd name="T82" fmla="*/ 3 w 358"/>
                  <a:gd name="T83" fmla="*/ 94 h 223"/>
                  <a:gd name="T84" fmla="*/ 0 w 358"/>
                  <a:gd name="T85" fmla="*/ 107 h 223"/>
                  <a:gd name="T86" fmla="*/ 0 w 358"/>
                  <a:gd name="T87" fmla="*/ 116 h 2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58"/>
                  <a:gd name="T133" fmla="*/ 0 h 223"/>
                  <a:gd name="T134" fmla="*/ 358 w 358"/>
                  <a:gd name="T135" fmla="*/ 223 h 2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58" h="223">
                    <a:moveTo>
                      <a:pt x="0" y="116"/>
                    </a:moveTo>
                    <a:lnTo>
                      <a:pt x="1" y="122"/>
                    </a:lnTo>
                    <a:lnTo>
                      <a:pt x="3" y="129"/>
                    </a:lnTo>
                    <a:lnTo>
                      <a:pt x="6" y="137"/>
                    </a:lnTo>
                    <a:lnTo>
                      <a:pt x="10" y="146"/>
                    </a:lnTo>
                    <a:lnTo>
                      <a:pt x="15" y="154"/>
                    </a:lnTo>
                    <a:lnTo>
                      <a:pt x="20" y="162"/>
                    </a:lnTo>
                    <a:lnTo>
                      <a:pt x="27" y="169"/>
                    </a:lnTo>
                    <a:lnTo>
                      <a:pt x="35" y="176"/>
                    </a:lnTo>
                    <a:lnTo>
                      <a:pt x="43" y="183"/>
                    </a:lnTo>
                    <a:lnTo>
                      <a:pt x="52" y="189"/>
                    </a:lnTo>
                    <a:lnTo>
                      <a:pt x="62" y="195"/>
                    </a:lnTo>
                    <a:lnTo>
                      <a:pt x="73" y="201"/>
                    </a:lnTo>
                    <a:lnTo>
                      <a:pt x="84" y="205"/>
                    </a:lnTo>
                    <a:lnTo>
                      <a:pt x="96" y="210"/>
                    </a:lnTo>
                    <a:lnTo>
                      <a:pt x="108" y="213"/>
                    </a:lnTo>
                    <a:lnTo>
                      <a:pt x="121" y="217"/>
                    </a:lnTo>
                    <a:lnTo>
                      <a:pt x="134" y="219"/>
                    </a:lnTo>
                    <a:lnTo>
                      <a:pt x="147" y="221"/>
                    </a:lnTo>
                    <a:lnTo>
                      <a:pt x="160" y="222"/>
                    </a:lnTo>
                    <a:lnTo>
                      <a:pt x="174" y="223"/>
                    </a:lnTo>
                    <a:lnTo>
                      <a:pt x="187" y="223"/>
                    </a:lnTo>
                    <a:lnTo>
                      <a:pt x="201" y="222"/>
                    </a:lnTo>
                    <a:lnTo>
                      <a:pt x="214" y="221"/>
                    </a:lnTo>
                    <a:lnTo>
                      <a:pt x="227" y="219"/>
                    </a:lnTo>
                    <a:lnTo>
                      <a:pt x="240" y="216"/>
                    </a:lnTo>
                    <a:lnTo>
                      <a:pt x="253" y="213"/>
                    </a:lnTo>
                    <a:lnTo>
                      <a:pt x="265" y="209"/>
                    </a:lnTo>
                    <a:lnTo>
                      <a:pt x="277" y="205"/>
                    </a:lnTo>
                    <a:lnTo>
                      <a:pt x="288" y="200"/>
                    </a:lnTo>
                    <a:lnTo>
                      <a:pt x="298" y="194"/>
                    </a:lnTo>
                    <a:lnTo>
                      <a:pt x="308" y="188"/>
                    </a:lnTo>
                    <a:lnTo>
                      <a:pt x="317" y="182"/>
                    </a:lnTo>
                    <a:lnTo>
                      <a:pt x="325" y="175"/>
                    </a:lnTo>
                    <a:lnTo>
                      <a:pt x="333" y="168"/>
                    </a:lnTo>
                    <a:lnTo>
                      <a:pt x="339" y="160"/>
                    </a:lnTo>
                    <a:lnTo>
                      <a:pt x="345" y="152"/>
                    </a:lnTo>
                    <a:lnTo>
                      <a:pt x="350" y="144"/>
                    </a:lnTo>
                    <a:lnTo>
                      <a:pt x="354" y="136"/>
                    </a:lnTo>
                    <a:lnTo>
                      <a:pt x="355" y="132"/>
                    </a:lnTo>
                    <a:lnTo>
                      <a:pt x="357" y="126"/>
                    </a:lnTo>
                    <a:lnTo>
                      <a:pt x="358" y="121"/>
                    </a:lnTo>
                    <a:lnTo>
                      <a:pt x="358" y="115"/>
                    </a:lnTo>
                    <a:lnTo>
                      <a:pt x="358" y="110"/>
                    </a:lnTo>
                    <a:lnTo>
                      <a:pt x="358" y="106"/>
                    </a:lnTo>
                    <a:lnTo>
                      <a:pt x="358" y="101"/>
                    </a:lnTo>
                    <a:lnTo>
                      <a:pt x="356" y="95"/>
                    </a:lnTo>
                    <a:lnTo>
                      <a:pt x="354" y="87"/>
                    </a:lnTo>
                    <a:lnTo>
                      <a:pt x="350" y="79"/>
                    </a:lnTo>
                    <a:lnTo>
                      <a:pt x="345" y="71"/>
                    </a:lnTo>
                    <a:lnTo>
                      <a:pt x="339" y="63"/>
                    </a:lnTo>
                    <a:lnTo>
                      <a:pt x="333" y="55"/>
                    </a:lnTo>
                    <a:lnTo>
                      <a:pt x="325" y="48"/>
                    </a:lnTo>
                    <a:lnTo>
                      <a:pt x="317" y="41"/>
                    </a:lnTo>
                    <a:lnTo>
                      <a:pt x="308" y="35"/>
                    </a:lnTo>
                    <a:lnTo>
                      <a:pt x="298" y="29"/>
                    </a:lnTo>
                    <a:lnTo>
                      <a:pt x="288" y="23"/>
                    </a:lnTo>
                    <a:lnTo>
                      <a:pt x="277" y="19"/>
                    </a:lnTo>
                    <a:lnTo>
                      <a:pt x="265" y="14"/>
                    </a:lnTo>
                    <a:lnTo>
                      <a:pt x="253" y="10"/>
                    </a:lnTo>
                    <a:lnTo>
                      <a:pt x="240" y="7"/>
                    </a:lnTo>
                    <a:lnTo>
                      <a:pt x="227" y="4"/>
                    </a:lnTo>
                    <a:lnTo>
                      <a:pt x="214" y="2"/>
                    </a:lnTo>
                    <a:lnTo>
                      <a:pt x="201" y="1"/>
                    </a:lnTo>
                    <a:lnTo>
                      <a:pt x="187" y="0"/>
                    </a:lnTo>
                    <a:lnTo>
                      <a:pt x="174" y="0"/>
                    </a:lnTo>
                    <a:lnTo>
                      <a:pt x="160" y="1"/>
                    </a:lnTo>
                    <a:lnTo>
                      <a:pt x="147" y="2"/>
                    </a:lnTo>
                    <a:lnTo>
                      <a:pt x="134" y="4"/>
                    </a:lnTo>
                    <a:lnTo>
                      <a:pt x="121" y="6"/>
                    </a:lnTo>
                    <a:lnTo>
                      <a:pt x="108" y="9"/>
                    </a:lnTo>
                    <a:lnTo>
                      <a:pt x="96" y="13"/>
                    </a:lnTo>
                    <a:lnTo>
                      <a:pt x="84" y="17"/>
                    </a:lnTo>
                    <a:lnTo>
                      <a:pt x="73" y="22"/>
                    </a:lnTo>
                    <a:lnTo>
                      <a:pt x="62" y="28"/>
                    </a:lnTo>
                    <a:lnTo>
                      <a:pt x="52" y="34"/>
                    </a:lnTo>
                    <a:lnTo>
                      <a:pt x="43" y="40"/>
                    </a:lnTo>
                    <a:lnTo>
                      <a:pt x="35" y="47"/>
                    </a:lnTo>
                    <a:lnTo>
                      <a:pt x="27" y="54"/>
                    </a:lnTo>
                    <a:lnTo>
                      <a:pt x="20" y="61"/>
                    </a:lnTo>
                    <a:lnTo>
                      <a:pt x="15" y="69"/>
                    </a:lnTo>
                    <a:lnTo>
                      <a:pt x="10" y="77"/>
                    </a:lnTo>
                    <a:lnTo>
                      <a:pt x="6" y="85"/>
                    </a:lnTo>
                    <a:lnTo>
                      <a:pt x="3" y="94"/>
                    </a:lnTo>
                    <a:lnTo>
                      <a:pt x="1" y="101"/>
                    </a:lnTo>
                    <a:lnTo>
                      <a:pt x="0" y="107"/>
                    </a:lnTo>
                    <a:lnTo>
                      <a:pt x="0" y="111"/>
                    </a:lnTo>
                    <a:lnTo>
                      <a:pt x="0" y="116"/>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sp>
            <p:nvSpPr>
              <p:cNvPr id="73" name="Freeform 116"/>
              <p:cNvSpPr>
                <a:spLocks/>
              </p:cNvSpPr>
              <p:nvPr/>
            </p:nvSpPr>
            <p:spPr bwMode="auto">
              <a:xfrm>
                <a:off x="2592" y="932"/>
                <a:ext cx="358" cy="362"/>
              </a:xfrm>
              <a:custGeom>
                <a:avLst/>
                <a:gdLst>
                  <a:gd name="T0" fmla="*/ 353 w 358"/>
                  <a:gd name="T1" fmla="*/ 14 h 362"/>
                  <a:gd name="T2" fmla="*/ 343 w 358"/>
                  <a:gd name="T3" fmla="*/ 30 h 362"/>
                  <a:gd name="T4" fmla="*/ 329 w 358"/>
                  <a:gd name="T5" fmla="*/ 45 h 362"/>
                  <a:gd name="T6" fmla="*/ 312 w 358"/>
                  <a:gd name="T7" fmla="*/ 59 h 362"/>
                  <a:gd name="T8" fmla="*/ 292 w 358"/>
                  <a:gd name="T9" fmla="*/ 71 h 362"/>
                  <a:gd name="T10" fmla="*/ 269 w 358"/>
                  <a:gd name="T11" fmla="*/ 80 h 362"/>
                  <a:gd name="T12" fmla="*/ 245 w 358"/>
                  <a:gd name="T13" fmla="*/ 88 h 362"/>
                  <a:gd name="T14" fmla="*/ 219 w 358"/>
                  <a:gd name="T15" fmla="*/ 93 h 362"/>
                  <a:gd name="T16" fmla="*/ 192 w 358"/>
                  <a:gd name="T17" fmla="*/ 95 h 362"/>
                  <a:gd name="T18" fmla="*/ 165 w 358"/>
                  <a:gd name="T19" fmla="*/ 95 h 362"/>
                  <a:gd name="T20" fmla="*/ 138 w 358"/>
                  <a:gd name="T21" fmla="*/ 93 h 362"/>
                  <a:gd name="T22" fmla="*/ 112 w 358"/>
                  <a:gd name="T23" fmla="*/ 87 h 362"/>
                  <a:gd name="T24" fmla="*/ 87 w 358"/>
                  <a:gd name="T25" fmla="*/ 80 h 362"/>
                  <a:gd name="T26" fmla="*/ 65 w 358"/>
                  <a:gd name="T27" fmla="*/ 70 h 362"/>
                  <a:gd name="T28" fmla="*/ 45 w 358"/>
                  <a:gd name="T29" fmla="*/ 58 h 362"/>
                  <a:gd name="T30" fmla="*/ 28 w 358"/>
                  <a:gd name="T31" fmla="*/ 44 h 362"/>
                  <a:gd name="T32" fmla="*/ 15 w 358"/>
                  <a:gd name="T33" fmla="*/ 29 h 362"/>
                  <a:gd name="T34" fmla="*/ 5 w 358"/>
                  <a:gd name="T35" fmla="*/ 13 h 362"/>
                  <a:gd name="T36" fmla="*/ 0 w 358"/>
                  <a:gd name="T37" fmla="*/ 0 h 362"/>
                  <a:gd name="T38" fmla="*/ 0 w 358"/>
                  <a:gd name="T39" fmla="*/ 257 h 362"/>
                  <a:gd name="T40" fmla="*/ 2 w 358"/>
                  <a:gd name="T41" fmla="*/ 267 h 362"/>
                  <a:gd name="T42" fmla="*/ 6 w 358"/>
                  <a:gd name="T43" fmla="*/ 277 h 362"/>
                  <a:gd name="T44" fmla="*/ 15 w 358"/>
                  <a:gd name="T45" fmla="*/ 293 h 362"/>
                  <a:gd name="T46" fmla="*/ 27 w 358"/>
                  <a:gd name="T47" fmla="*/ 309 h 362"/>
                  <a:gd name="T48" fmla="*/ 43 w 358"/>
                  <a:gd name="T49" fmla="*/ 323 h 362"/>
                  <a:gd name="T50" fmla="*/ 62 w 358"/>
                  <a:gd name="T51" fmla="*/ 335 h 362"/>
                  <a:gd name="T52" fmla="*/ 84 w 358"/>
                  <a:gd name="T53" fmla="*/ 345 h 362"/>
                  <a:gd name="T54" fmla="*/ 108 w 358"/>
                  <a:gd name="T55" fmla="*/ 353 h 362"/>
                  <a:gd name="T56" fmla="*/ 134 w 358"/>
                  <a:gd name="T57" fmla="*/ 359 h 362"/>
                  <a:gd name="T58" fmla="*/ 160 w 358"/>
                  <a:gd name="T59" fmla="*/ 362 h 362"/>
                  <a:gd name="T60" fmla="*/ 187 w 358"/>
                  <a:gd name="T61" fmla="*/ 362 h 362"/>
                  <a:gd name="T62" fmla="*/ 214 w 358"/>
                  <a:gd name="T63" fmla="*/ 360 h 362"/>
                  <a:gd name="T64" fmla="*/ 240 w 358"/>
                  <a:gd name="T65" fmla="*/ 356 h 362"/>
                  <a:gd name="T66" fmla="*/ 265 w 358"/>
                  <a:gd name="T67" fmla="*/ 348 h 362"/>
                  <a:gd name="T68" fmla="*/ 288 w 358"/>
                  <a:gd name="T69" fmla="*/ 339 h 362"/>
                  <a:gd name="T70" fmla="*/ 308 w 358"/>
                  <a:gd name="T71" fmla="*/ 328 h 362"/>
                  <a:gd name="T72" fmla="*/ 325 w 358"/>
                  <a:gd name="T73" fmla="*/ 315 h 362"/>
                  <a:gd name="T74" fmla="*/ 339 w 358"/>
                  <a:gd name="T75" fmla="*/ 300 h 362"/>
                  <a:gd name="T76" fmla="*/ 350 w 358"/>
                  <a:gd name="T77" fmla="*/ 284 h 362"/>
                  <a:gd name="T78" fmla="*/ 356 w 358"/>
                  <a:gd name="T79" fmla="*/ 268 h 362"/>
                  <a:gd name="T80" fmla="*/ 358 w 358"/>
                  <a:gd name="T81" fmla="*/ 258 h 362"/>
                  <a:gd name="T82" fmla="*/ 358 w 358"/>
                  <a:gd name="T83" fmla="*/ 1 h 36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58"/>
                  <a:gd name="T127" fmla="*/ 0 h 362"/>
                  <a:gd name="T128" fmla="*/ 358 w 358"/>
                  <a:gd name="T129" fmla="*/ 362 h 36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58" h="362">
                    <a:moveTo>
                      <a:pt x="357" y="6"/>
                    </a:moveTo>
                    <a:lnTo>
                      <a:pt x="353" y="14"/>
                    </a:lnTo>
                    <a:lnTo>
                      <a:pt x="349" y="22"/>
                    </a:lnTo>
                    <a:lnTo>
                      <a:pt x="343" y="30"/>
                    </a:lnTo>
                    <a:lnTo>
                      <a:pt x="337" y="38"/>
                    </a:lnTo>
                    <a:lnTo>
                      <a:pt x="329" y="45"/>
                    </a:lnTo>
                    <a:lnTo>
                      <a:pt x="321" y="52"/>
                    </a:lnTo>
                    <a:lnTo>
                      <a:pt x="312" y="59"/>
                    </a:lnTo>
                    <a:lnTo>
                      <a:pt x="302" y="65"/>
                    </a:lnTo>
                    <a:lnTo>
                      <a:pt x="292" y="71"/>
                    </a:lnTo>
                    <a:lnTo>
                      <a:pt x="281" y="76"/>
                    </a:lnTo>
                    <a:lnTo>
                      <a:pt x="269" y="80"/>
                    </a:lnTo>
                    <a:lnTo>
                      <a:pt x="257" y="84"/>
                    </a:lnTo>
                    <a:lnTo>
                      <a:pt x="245" y="88"/>
                    </a:lnTo>
                    <a:lnTo>
                      <a:pt x="232" y="91"/>
                    </a:lnTo>
                    <a:lnTo>
                      <a:pt x="219" y="93"/>
                    </a:lnTo>
                    <a:lnTo>
                      <a:pt x="205" y="94"/>
                    </a:lnTo>
                    <a:lnTo>
                      <a:pt x="192" y="95"/>
                    </a:lnTo>
                    <a:lnTo>
                      <a:pt x="178" y="96"/>
                    </a:lnTo>
                    <a:lnTo>
                      <a:pt x="165" y="95"/>
                    </a:lnTo>
                    <a:lnTo>
                      <a:pt x="151" y="94"/>
                    </a:lnTo>
                    <a:lnTo>
                      <a:pt x="138" y="93"/>
                    </a:lnTo>
                    <a:lnTo>
                      <a:pt x="125" y="90"/>
                    </a:lnTo>
                    <a:lnTo>
                      <a:pt x="112" y="87"/>
                    </a:lnTo>
                    <a:lnTo>
                      <a:pt x="99" y="84"/>
                    </a:lnTo>
                    <a:lnTo>
                      <a:pt x="87" y="80"/>
                    </a:lnTo>
                    <a:lnTo>
                      <a:pt x="76" y="75"/>
                    </a:lnTo>
                    <a:lnTo>
                      <a:pt x="65" y="70"/>
                    </a:lnTo>
                    <a:lnTo>
                      <a:pt x="55" y="64"/>
                    </a:lnTo>
                    <a:lnTo>
                      <a:pt x="45" y="58"/>
                    </a:lnTo>
                    <a:lnTo>
                      <a:pt x="36" y="51"/>
                    </a:lnTo>
                    <a:lnTo>
                      <a:pt x="28" y="44"/>
                    </a:lnTo>
                    <a:lnTo>
                      <a:pt x="21" y="37"/>
                    </a:lnTo>
                    <a:lnTo>
                      <a:pt x="15" y="29"/>
                    </a:lnTo>
                    <a:lnTo>
                      <a:pt x="9" y="21"/>
                    </a:lnTo>
                    <a:lnTo>
                      <a:pt x="5" y="13"/>
                    </a:lnTo>
                    <a:lnTo>
                      <a:pt x="1" y="4"/>
                    </a:lnTo>
                    <a:lnTo>
                      <a:pt x="0" y="0"/>
                    </a:lnTo>
                    <a:lnTo>
                      <a:pt x="0" y="253"/>
                    </a:lnTo>
                    <a:lnTo>
                      <a:pt x="0" y="257"/>
                    </a:lnTo>
                    <a:lnTo>
                      <a:pt x="1" y="262"/>
                    </a:lnTo>
                    <a:lnTo>
                      <a:pt x="2" y="267"/>
                    </a:lnTo>
                    <a:lnTo>
                      <a:pt x="4" y="271"/>
                    </a:lnTo>
                    <a:lnTo>
                      <a:pt x="6" y="277"/>
                    </a:lnTo>
                    <a:lnTo>
                      <a:pt x="10" y="285"/>
                    </a:lnTo>
                    <a:lnTo>
                      <a:pt x="15" y="293"/>
                    </a:lnTo>
                    <a:lnTo>
                      <a:pt x="20" y="301"/>
                    </a:lnTo>
                    <a:lnTo>
                      <a:pt x="27" y="309"/>
                    </a:lnTo>
                    <a:lnTo>
                      <a:pt x="35" y="316"/>
                    </a:lnTo>
                    <a:lnTo>
                      <a:pt x="43" y="323"/>
                    </a:lnTo>
                    <a:lnTo>
                      <a:pt x="52" y="329"/>
                    </a:lnTo>
                    <a:lnTo>
                      <a:pt x="62" y="335"/>
                    </a:lnTo>
                    <a:lnTo>
                      <a:pt x="73" y="340"/>
                    </a:lnTo>
                    <a:lnTo>
                      <a:pt x="84" y="345"/>
                    </a:lnTo>
                    <a:lnTo>
                      <a:pt x="96" y="349"/>
                    </a:lnTo>
                    <a:lnTo>
                      <a:pt x="108" y="353"/>
                    </a:lnTo>
                    <a:lnTo>
                      <a:pt x="121" y="356"/>
                    </a:lnTo>
                    <a:lnTo>
                      <a:pt x="134" y="359"/>
                    </a:lnTo>
                    <a:lnTo>
                      <a:pt x="147" y="360"/>
                    </a:lnTo>
                    <a:lnTo>
                      <a:pt x="160" y="362"/>
                    </a:lnTo>
                    <a:lnTo>
                      <a:pt x="174" y="362"/>
                    </a:lnTo>
                    <a:lnTo>
                      <a:pt x="187" y="362"/>
                    </a:lnTo>
                    <a:lnTo>
                      <a:pt x="201" y="362"/>
                    </a:lnTo>
                    <a:lnTo>
                      <a:pt x="214" y="360"/>
                    </a:lnTo>
                    <a:lnTo>
                      <a:pt x="227" y="358"/>
                    </a:lnTo>
                    <a:lnTo>
                      <a:pt x="240" y="356"/>
                    </a:lnTo>
                    <a:lnTo>
                      <a:pt x="253" y="352"/>
                    </a:lnTo>
                    <a:lnTo>
                      <a:pt x="265" y="348"/>
                    </a:lnTo>
                    <a:lnTo>
                      <a:pt x="277" y="344"/>
                    </a:lnTo>
                    <a:lnTo>
                      <a:pt x="288" y="339"/>
                    </a:lnTo>
                    <a:lnTo>
                      <a:pt x="298" y="334"/>
                    </a:lnTo>
                    <a:lnTo>
                      <a:pt x="308" y="328"/>
                    </a:lnTo>
                    <a:lnTo>
                      <a:pt x="317" y="321"/>
                    </a:lnTo>
                    <a:lnTo>
                      <a:pt x="325" y="315"/>
                    </a:lnTo>
                    <a:lnTo>
                      <a:pt x="333" y="308"/>
                    </a:lnTo>
                    <a:lnTo>
                      <a:pt x="339" y="300"/>
                    </a:lnTo>
                    <a:lnTo>
                      <a:pt x="345" y="292"/>
                    </a:lnTo>
                    <a:lnTo>
                      <a:pt x="350" y="284"/>
                    </a:lnTo>
                    <a:lnTo>
                      <a:pt x="354" y="276"/>
                    </a:lnTo>
                    <a:lnTo>
                      <a:pt x="356" y="268"/>
                    </a:lnTo>
                    <a:lnTo>
                      <a:pt x="358" y="261"/>
                    </a:lnTo>
                    <a:lnTo>
                      <a:pt x="358" y="258"/>
                    </a:lnTo>
                    <a:lnTo>
                      <a:pt x="358" y="255"/>
                    </a:lnTo>
                    <a:lnTo>
                      <a:pt x="358" y="1"/>
                    </a:lnTo>
                    <a:lnTo>
                      <a:pt x="357" y="6"/>
                    </a:lnTo>
                    <a:close/>
                  </a:path>
                </a:pathLst>
              </a:custGeom>
              <a:solidFill>
                <a:srgbClr val="FF5050"/>
              </a:solidFill>
              <a:ln w="0">
                <a:solidFill>
                  <a:srgbClr val="000000"/>
                </a:solidFill>
                <a:prstDash val="solid"/>
                <a:round/>
                <a:headEnd/>
                <a:tailEnd/>
              </a:ln>
            </p:spPr>
            <p:txBody>
              <a:bodyPr/>
              <a:lstStyle/>
              <a:p>
                <a:pPr algn="ctr"/>
                <a:endParaRPr lang="en-US" sz="1400" b="1">
                  <a:latin typeface="Arial" panose="020B0604020202020204" pitchFamily="34" charset="0"/>
                  <a:cs typeface="Arial" panose="020B0604020202020204" pitchFamily="34" charset="0"/>
                </a:endParaRPr>
              </a:p>
            </p:txBody>
          </p:sp>
        </p:grpSp>
        <p:sp>
          <p:nvSpPr>
            <p:cNvPr id="63" name="Rectangle 62"/>
            <p:cNvSpPr/>
            <p:nvPr/>
          </p:nvSpPr>
          <p:spPr bwMode="auto">
            <a:xfrm>
              <a:off x="4700723" y="4472401"/>
              <a:ext cx="938077" cy="261610"/>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GB" sz="11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HLT1 Store</a:t>
              </a:r>
            </a:p>
          </p:txBody>
        </p:sp>
        <p:sp>
          <p:nvSpPr>
            <p:cNvPr id="64" name="Rectangle 63"/>
            <p:cNvSpPr/>
            <p:nvPr/>
          </p:nvSpPr>
          <p:spPr bwMode="auto">
            <a:xfrm>
              <a:off x="4700528" y="5529590"/>
              <a:ext cx="938077" cy="261610"/>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r>
                <a:rPr kumimoji="1" lang="en-GB" sz="11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HLT2 Store</a:t>
              </a:r>
            </a:p>
          </p:txBody>
        </p:sp>
        <p:sp>
          <p:nvSpPr>
            <p:cNvPr id="65" name="Line 117"/>
            <p:cNvSpPr>
              <a:spLocks noChangeShapeType="1"/>
            </p:cNvSpPr>
            <p:nvPr/>
          </p:nvSpPr>
          <p:spPr bwMode="auto">
            <a:xfrm flipH="1">
              <a:off x="5179766" y="4675162"/>
              <a:ext cx="0" cy="282239"/>
            </a:xfrm>
            <a:prstGeom prst="line">
              <a:avLst/>
            </a:prstGeom>
            <a:noFill/>
            <a:ln w="6350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66" name="Line 117"/>
            <p:cNvSpPr>
              <a:spLocks noChangeShapeType="1"/>
            </p:cNvSpPr>
            <p:nvPr/>
          </p:nvSpPr>
          <p:spPr bwMode="auto">
            <a:xfrm>
              <a:off x="5181600" y="5181600"/>
              <a:ext cx="849" cy="299780"/>
            </a:xfrm>
            <a:prstGeom prst="line">
              <a:avLst/>
            </a:prstGeom>
            <a:noFill/>
            <a:ln w="6350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67" name="Text Box 107"/>
            <p:cNvSpPr txBox="1">
              <a:spLocks noChangeArrowheads="1"/>
            </p:cNvSpPr>
            <p:nvPr/>
          </p:nvSpPr>
          <p:spPr bwMode="auto">
            <a:xfrm>
              <a:off x="5864958" y="4419600"/>
              <a:ext cx="1221642" cy="307777"/>
            </a:xfrm>
            <a:prstGeom prst="rect">
              <a:avLst/>
            </a:prstGeom>
            <a:solidFill>
              <a:srgbClr val="FF9999"/>
            </a:solidFill>
            <a:ln w="19050">
              <a:solidFill>
                <a:schemeClr val="tx1"/>
              </a:solidFill>
              <a:miter lim="800000"/>
              <a:headEnd/>
              <a:tailEnd/>
            </a:ln>
          </p:spPr>
          <p:txBody>
            <a:bodyPr wrap="square">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Alignment</a:t>
              </a:r>
            </a:p>
          </p:txBody>
        </p:sp>
        <p:sp>
          <p:nvSpPr>
            <p:cNvPr id="68" name="Line 108"/>
            <p:cNvSpPr>
              <a:spLocks noChangeShapeType="1"/>
            </p:cNvSpPr>
            <p:nvPr/>
          </p:nvSpPr>
          <p:spPr bwMode="auto">
            <a:xfrm>
              <a:off x="5554150" y="4572000"/>
              <a:ext cx="310808" cy="0"/>
            </a:xfrm>
            <a:prstGeom prst="line">
              <a:avLst/>
            </a:prstGeom>
            <a:noFill/>
            <a:ln w="3175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22" name="Line 117"/>
            <p:cNvSpPr>
              <a:spLocks noChangeShapeType="1"/>
            </p:cNvSpPr>
            <p:nvPr/>
          </p:nvSpPr>
          <p:spPr bwMode="auto">
            <a:xfrm flipH="1">
              <a:off x="5179767" y="5796219"/>
              <a:ext cx="1834" cy="382693"/>
            </a:xfrm>
            <a:prstGeom prst="line">
              <a:avLst/>
            </a:prstGeom>
            <a:noFill/>
            <a:ln w="63500">
              <a:solidFill>
                <a:schemeClr val="tx1"/>
              </a:solidFill>
              <a:round/>
              <a:headEnd/>
              <a:tailEnd type="triangle" w="med" len="med"/>
            </a:ln>
          </p:spPr>
          <p:txBody>
            <a:bodyPr wrap="none" anchor="ctr"/>
            <a:lstStyle/>
            <a:p>
              <a:pPr algn="ctr"/>
              <a:endParaRPr lang="en-US" sz="1400" b="1">
                <a:latin typeface="Arial" panose="020B0604020202020204" pitchFamily="34" charset="0"/>
                <a:cs typeface="Arial" panose="020B0604020202020204" pitchFamily="34" charset="0"/>
              </a:endParaRPr>
            </a:p>
          </p:txBody>
        </p:sp>
        <p:sp>
          <p:nvSpPr>
            <p:cNvPr id="124" name="TextBox 123"/>
            <p:cNvSpPr txBox="1"/>
            <p:nvPr/>
          </p:nvSpPr>
          <p:spPr>
            <a:xfrm>
              <a:off x="5181600" y="5986790"/>
              <a:ext cx="936474" cy="261610"/>
            </a:xfrm>
            <a:prstGeom prst="rect">
              <a:avLst/>
            </a:prstGeom>
            <a:noFill/>
          </p:spPr>
          <p:txBody>
            <a:bodyPr wrap="none" rtlCol="0">
              <a:spAutoFit/>
            </a:bodyPr>
            <a:lstStyle/>
            <a:p>
              <a:r>
                <a:rPr lang="en-US" sz="1100" dirty="0">
                  <a:latin typeface="Arial Black" panose="020B0A04020102020204" pitchFamily="34" charset="0"/>
                </a:rPr>
                <a:t>To Offline</a:t>
              </a:r>
              <a:endParaRPr lang="en-GB" sz="1100" dirty="0">
                <a:latin typeface="Arial Black" panose="020B0A04020102020204" pitchFamily="34" charset="0"/>
              </a:endParaRPr>
            </a:p>
          </p:txBody>
        </p:sp>
        <p:sp>
          <p:nvSpPr>
            <p:cNvPr id="11" name="Text Box 9"/>
            <p:cNvSpPr txBox="1">
              <a:spLocks noChangeArrowheads="1"/>
            </p:cNvSpPr>
            <p:nvPr/>
          </p:nvSpPr>
          <p:spPr bwMode="auto">
            <a:xfrm>
              <a:off x="3429000" y="4933951"/>
              <a:ext cx="3637572" cy="307777"/>
            </a:xfrm>
            <a:prstGeom prst="rect">
              <a:avLst/>
            </a:prstGeom>
            <a:solidFill>
              <a:srgbClr val="FF7C80"/>
            </a:solidFill>
            <a:ln w="19050">
              <a:solidFill>
                <a:schemeClr val="tx1"/>
              </a:solidFill>
              <a:miter lim="800000"/>
              <a:headEnd/>
              <a:tailEnd/>
            </a:ln>
          </p:spPr>
          <p:txBody>
            <a:bodyPr wrap="square">
              <a:spAutoFit/>
            </a:bodyPr>
            <a:lstStyle/>
            <a:p>
              <a:pPr algn="ctr">
                <a:spcBef>
                  <a:spcPct val="0"/>
                </a:spcBef>
                <a:buFontTx/>
                <a:buNone/>
              </a:pPr>
              <a:r>
                <a:rPr kumimoji="0" lang="en-US" sz="1400" b="1" dirty="0">
                  <a:latin typeface="Arial" panose="020B0604020202020204" pitchFamily="34" charset="0"/>
                  <a:cs typeface="Arial" panose="020B0604020202020204" pitchFamily="34" charset="0"/>
                </a:rPr>
                <a:t>HLT2 Farm</a:t>
              </a:r>
            </a:p>
          </p:txBody>
        </p:sp>
      </p:grpSp>
    </p:spTree>
    <p:extLst>
      <p:ext uri="{BB962C8B-B14F-4D97-AF65-F5344CB8AC3E}">
        <p14:creationId xmlns:p14="http://schemas.microsoft.com/office/powerpoint/2010/main" val="3165431345"/>
      </p:ext>
    </p:extLst>
  </p:cSld>
  <p:clrMapOvr>
    <a:masterClrMapping/>
  </p:clrMapOvr>
  <p:transition xmlns:p14="http://schemas.microsoft.com/office/powerpoint/2010/main">
    <p:strips dir="rd"/>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957" y="228600"/>
            <a:ext cx="8025443" cy="762000"/>
          </a:xfrm>
        </p:spPr>
        <p:txBody>
          <a:bodyPr/>
          <a:lstStyle/>
          <a:p>
            <a:r>
              <a:rPr lang="en-GB" sz="4000" dirty="0"/>
              <a:t>Experiment Control System</a:t>
            </a:r>
          </a:p>
        </p:txBody>
      </p:sp>
      <p:sp>
        <p:nvSpPr>
          <p:cNvPr id="4" name="Slide Number Placeholder 3"/>
          <p:cNvSpPr>
            <a:spLocks noGrp="1"/>
          </p:cNvSpPr>
          <p:nvPr>
            <p:ph type="sldNum" sz="quarter" idx="10"/>
          </p:nvPr>
        </p:nvSpPr>
        <p:spPr/>
        <p:txBody>
          <a:bodyPr/>
          <a:lstStyle/>
          <a:p>
            <a:pPr>
              <a:defRPr/>
            </a:pPr>
            <a:fld id="{873E23BB-1CA6-49B2-BE3C-96FEA4166F8F}" type="slidenum">
              <a:rPr lang="en-US" smtClean="0"/>
              <a:pPr>
                <a:defRPr/>
              </a:pPr>
              <a:t>74</a:t>
            </a:fld>
            <a:endParaRPr lang="en-US" sz="2400" b="1"/>
          </a:p>
        </p:txBody>
      </p:sp>
      <p:grpSp>
        <p:nvGrpSpPr>
          <p:cNvPr id="74" name="Group 70"/>
          <p:cNvGrpSpPr>
            <a:grpSpLocks/>
          </p:cNvGrpSpPr>
          <p:nvPr/>
        </p:nvGrpSpPr>
        <p:grpSpPr bwMode="auto">
          <a:xfrm>
            <a:off x="633924" y="1653687"/>
            <a:ext cx="2867565" cy="2461113"/>
            <a:chOff x="624" y="1341"/>
            <a:chExt cx="2688" cy="2307"/>
          </a:xfrm>
        </p:grpSpPr>
        <p:sp>
          <p:nvSpPr>
            <p:cNvPr id="120" name="Oval 40"/>
            <p:cNvSpPr>
              <a:spLocks noChangeArrowheads="1"/>
            </p:cNvSpPr>
            <p:nvPr/>
          </p:nvSpPr>
          <p:spPr bwMode="auto">
            <a:xfrm>
              <a:off x="624" y="3405"/>
              <a:ext cx="480" cy="243"/>
            </a:xfrm>
            <a:prstGeom prst="ellipse">
              <a:avLst/>
            </a:prstGeom>
            <a:solidFill>
              <a:srgbClr val="FFCC99"/>
            </a:solidFill>
            <a:ln w="12700" algn="ctr">
              <a:solidFill>
                <a:schemeClr val="tx1"/>
              </a:solidFill>
              <a:round/>
              <a:headEnd/>
              <a:tailEnd/>
            </a:ln>
          </p:spPr>
          <p:txBody>
            <a:bodyPr wrap="none" lIns="0" tIns="0" rIns="0" bIns="0" anchor="ctr"/>
            <a:lstStyle/>
            <a:p>
              <a:r>
                <a:rPr lang="en-US" sz="700" b="1">
                  <a:latin typeface="Arial" pitchFamily="34" charset="0"/>
                </a:rPr>
                <a:t>LV</a:t>
              </a:r>
              <a:br>
                <a:rPr lang="en-US" sz="700" b="1">
                  <a:latin typeface="Arial" pitchFamily="34" charset="0"/>
                </a:rPr>
              </a:br>
              <a:r>
                <a:rPr lang="en-US" sz="700" b="1">
                  <a:latin typeface="Arial" pitchFamily="34" charset="0"/>
                </a:rPr>
                <a:t>Dev1</a:t>
              </a:r>
            </a:p>
          </p:txBody>
        </p:sp>
        <p:sp>
          <p:nvSpPr>
            <p:cNvPr id="121" name="Oval 41"/>
            <p:cNvSpPr>
              <a:spLocks noChangeArrowheads="1"/>
            </p:cNvSpPr>
            <p:nvPr/>
          </p:nvSpPr>
          <p:spPr bwMode="auto">
            <a:xfrm>
              <a:off x="1152" y="3405"/>
              <a:ext cx="480" cy="243"/>
            </a:xfrm>
            <a:prstGeom prst="ellipse">
              <a:avLst/>
            </a:prstGeom>
            <a:solidFill>
              <a:srgbClr val="FFCC99"/>
            </a:solidFill>
            <a:ln w="12700" algn="ctr">
              <a:solidFill>
                <a:schemeClr val="tx1"/>
              </a:solidFill>
              <a:round/>
              <a:headEnd/>
              <a:tailEnd/>
            </a:ln>
          </p:spPr>
          <p:txBody>
            <a:bodyPr wrap="none" lIns="0" tIns="0" rIns="0" bIns="0" anchor="ctr"/>
            <a:lstStyle/>
            <a:p>
              <a:r>
                <a:rPr lang="en-US" sz="700" b="1">
                  <a:latin typeface="Arial" pitchFamily="34" charset="0"/>
                </a:rPr>
                <a:t>LV</a:t>
              </a:r>
              <a:br>
                <a:rPr lang="en-US" sz="700" b="1">
                  <a:latin typeface="Arial" pitchFamily="34" charset="0"/>
                </a:rPr>
              </a:br>
              <a:r>
                <a:rPr lang="en-US" sz="700" b="1">
                  <a:latin typeface="Arial" pitchFamily="34" charset="0"/>
                </a:rPr>
                <a:t>Dev2</a:t>
              </a:r>
            </a:p>
          </p:txBody>
        </p:sp>
        <p:sp>
          <p:nvSpPr>
            <p:cNvPr id="122" name="Oval 42"/>
            <p:cNvSpPr>
              <a:spLocks noChangeArrowheads="1"/>
            </p:cNvSpPr>
            <p:nvPr/>
          </p:nvSpPr>
          <p:spPr bwMode="auto">
            <a:xfrm>
              <a:off x="1776" y="3405"/>
              <a:ext cx="480" cy="243"/>
            </a:xfrm>
            <a:prstGeom prst="ellipse">
              <a:avLst/>
            </a:prstGeom>
            <a:solidFill>
              <a:srgbClr val="FFCC99"/>
            </a:solidFill>
            <a:ln w="12700" algn="ctr">
              <a:solidFill>
                <a:schemeClr val="tx1"/>
              </a:solidFill>
              <a:round/>
              <a:headEnd/>
              <a:tailEnd/>
            </a:ln>
          </p:spPr>
          <p:txBody>
            <a:bodyPr wrap="none" lIns="0" tIns="0" rIns="0" bIns="0" anchor="ctr"/>
            <a:lstStyle/>
            <a:p>
              <a:r>
                <a:rPr lang="en-US" sz="700" b="1">
                  <a:latin typeface="Arial" pitchFamily="34" charset="0"/>
                </a:rPr>
                <a:t>LV</a:t>
              </a:r>
              <a:br>
                <a:rPr lang="en-US" sz="700" b="1">
                  <a:latin typeface="Arial" pitchFamily="34" charset="0"/>
                </a:rPr>
              </a:br>
              <a:r>
                <a:rPr lang="en-US" sz="700" b="1">
                  <a:latin typeface="Arial" pitchFamily="34" charset="0"/>
                </a:rPr>
                <a:t>DevN</a:t>
              </a:r>
            </a:p>
          </p:txBody>
        </p:sp>
        <p:grpSp>
          <p:nvGrpSpPr>
            <p:cNvPr id="123" name="Group 68"/>
            <p:cNvGrpSpPr>
              <a:grpSpLocks/>
            </p:cNvGrpSpPr>
            <p:nvPr/>
          </p:nvGrpSpPr>
          <p:grpSpPr bwMode="auto">
            <a:xfrm>
              <a:off x="864" y="1341"/>
              <a:ext cx="2448" cy="2064"/>
              <a:chOff x="864" y="1341"/>
              <a:chExt cx="2448" cy="2064"/>
            </a:xfrm>
          </p:grpSpPr>
          <p:sp>
            <p:nvSpPr>
              <p:cNvPr id="125" name="Oval 5"/>
              <p:cNvSpPr>
                <a:spLocks noChangeArrowheads="1"/>
              </p:cNvSpPr>
              <p:nvPr/>
            </p:nvSpPr>
            <p:spPr bwMode="auto">
              <a:xfrm>
                <a:off x="2390" y="1341"/>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000" b="1">
                    <a:latin typeface="Arial" pitchFamily="34" charset="0"/>
                  </a:rPr>
                  <a:t>DCS</a:t>
                </a:r>
              </a:p>
            </p:txBody>
          </p:sp>
          <p:cxnSp>
            <p:nvCxnSpPr>
              <p:cNvPr id="126" name="AutoShape 20"/>
              <p:cNvCxnSpPr>
                <a:cxnSpLocks noChangeShapeType="1"/>
                <a:stCxn id="127" idx="0"/>
                <a:endCxn id="125" idx="4"/>
              </p:cNvCxnSpPr>
              <p:nvPr/>
            </p:nvCxnSpPr>
            <p:spPr bwMode="auto">
              <a:xfrm flipH="1" flipV="1">
                <a:off x="2630" y="1584"/>
                <a:ext cx="442" cy="429"/>
              </a:xfrm>
              <a:prstGeom prst="straightConnector1">
                <a:avLst/>
              </a:prstGeom>
              <a:noFill/>
              <a:ln w="12700">
                <a:solidFill>
                  <a:schemeClr val="tx1"/>
                </a:solidFill>
                <a:round/>
                <a:headEnd/>
                <a:tailEnd/>
              </a:ln>
            </p:spPr>
          </p:cxnSp>
          <p:sp>
            <p:nvSpPr>
              <p:cNvPr id="127" name="Oval 22"/>
              <p:cNvSpPr>
                <a:spLocks noChangeArrowheads="1"/>
              </p:cNvSpPr>
              <p:nvPr/>
            </p:nvSpPr>
            <p:spPr bwMode="auto">
              <a:xfrm>
                <a:off x="2832" y="201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700" b="1">
                    <a:latin typeface="Arial" pitchFamily="34" charset="0"/>
                  </a:rPr>
                  <a:t>SubDetN</a:t>
                </a:r>
                <a:br>
                  <a:rPr lang="en-US" sz="700" b="1">
                    <a:latin typeface="Arial" pitchFamily="34" charset="0"/>
                  </a:rPr>
                </a:br>
                <a:r>
                  <a:rPr lang="en-US" sz="700" b="1">
                    <a:latin typeface="Arial" pitchFamily="34" charset="0"/>
                  </a:rPr>
                  <a:t>DCS</a:t>
                </a:r>
              </a:p>
            </p:txBody>
          </p:sp>
          <p:sp>
            <p:nvSpPr>
              <p:cNvPr id="128" name="Oval 24"/>
              <p:cNvSpPr>
                <a:spLocks noChangeArrowheads="1"/>
              </p:cNvSpPr>
              <p:nvPr/>
            </p:nvSpPr>
            <p:spPr bwMode="auto">
              <a:xfrm>
                <a:off x="2208" y="201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700" b="1">
                    <a:latin typeface="Arial" pitchFamily="34" charset="0"/>
                  </a:rPr>
                  <a:t>SubDet2</a:t>
                </a:r>
                <a:br>
                  <a:rPr lang="en-US" sz="700" b="1">
                    <a:latin typeface="Arial" pitchFamily="34" charset="0"/>
                  </a:rPr>
                </a:br>
                <a:r>
                  <a:rPr lang="en-US" sz="700" b="1">
                    <a:latin typeface="Arial" pitchFamily="34" charset="0"/>
                  </a:rPr>
                  <a:t>DCS</a:t>
                </a:r>
              </a:p>
            </p:txBody>
          </p:sp>
          <p:cxnSp>
            <p:nvCxnSpPr>
              <p:cNvPr id="129" name="AutoShape 26"/>
              <p:cNvCxnSpPr>
                <a:cxnSpLocks noChangeShapeType="1"/>
                <a:stCxn id="125" idx="4"/>
                <a:endCxn id="128" idx="0"/>
              </p:cNvCxnSpPr>
              <p:nvPr/>
            </p:nvCxnSpPr>
            <p:spPr bwMode="auto">
              <a:xfrm flipH="1">
                <a:off x="2448" y="1584"/>
                <a:ext cx="182" cy="429"/>
              </a:xfrm>
              <a:prstGeom prst="straightConnector1">
                <a:avLst/>
              </a:prstGeom>
              <a:noFill/>
              <a:ln w="12700">
                <a:solidFill>
                  <a:schemeClr val="tx1"/>
                </a:solidFill>
                <a:round/>
                <a:headEnd/>
                <a:tailEnd/>
              </a:ln>
            </p:spPr>
          </p:cxnSp>
          <p:sp>
            <p:nvSpPr>
              <p:cNvPr id="130" name="Oval 28"/>
              <p:cNvSpPr>
                <a:spLocks noChangeArrowheads="1"/>
              </p:cNvSpPr>
              <p:nvPr/>
            </p:nvSpPr>
            <p:spPr bwMode="auto">
              <a:xfrm>
                <a:off x="1680" y="201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700" b="1">
                    <a:latin typeface="Arial" pitchFamily="34" charset="0"/>
                  </a:rPr>
                  <a:t>SubDet1</a:t>
                </a:r>
                <a:br>
                  <a:rPr lang="en-US" sz="700" b="1">
                    <a:latin typeface="Arial" pitchFamily="34" charset="0"/>
                  </a:rPr>
                </a:br>
                <a:r>
                  <a:rPr lang="en-US" sz="700" b="1">
                    <a:latin typeface="Arial" pitchFamily="34" charset="0"/>
                  </a:rPr>
                  <a:t>DCS</a:t>
                </a:r>
              </a:p>
            </p:txBody>
          </p:sp>
          <p:sp>
            <p:nvSpPr>
              <p:cNvPr id="131" name="Oval 30"/>
              <p:cNvSpPr>
                <a:spLocks noChangeArrowheads="1"/>
              </p:cNvSpPr>
              <p:nvPr/>
            </p:nvSpPr>
            <p:spPr bwMode="auto">
              <a:xfrm>
                <a:off x="1152" y="273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700" b="1">
                    <a:latin typeface="Arial" pitchFamily="34" charset="0"/>
                  </a:rPr>
                  <a:t>SubDet1</a:t>
                </a:r>
                <a:br>
                  <a:rPr lang="en-US" sz="700" b="1">
                    <a:latin typeface="Arial" pitchFamily="34" charset="0"/>
                  </a:rPr>
                </a:br>
                <a:r>
                  <a:rPr lang="en-US" sz="700" b="1">
                    <a:latin typeface="Arial" pitchFamily="34" charset="0"/>
                  </a:rPr>
                  <a:t>LV</a:t>
                </a:r>
              </a:p>
            </p:txBody>
          </p:sp>
          <p:sp>
            <p:nvSpPr>
              <p:cNvPr id="132" name="Oval 31"/>
              <p:cNvSpPr>
                <a:spLocks noChangeArrowheads="1"/>
              </p:cNvSpPr>
              <p:nvPr/>
            </p:nvSpPr>
            <p:spPr bwMode="auto">
              <a:xfrm>
                <a:off x="1680" y="273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700" b="1">
                    <a:latin typeface="Arial" pitchFamily="34" charset="0"/>
                  </a:rPr>
                  <a:t>SubDet1</a:t>
                </a:r>
                <a:br>
                  <a:rPr lang="en-US" sz="700" b="1">
                    <a:latin typeface="Arial" pitchFamily="34" charset="0"/>
                  </a:rPr>
                </a:br>
                <a:r>
                  <a:rPr lang="en-US" sz="700" b="1">
                    <a:latin typeface="Arial" pitchFamily="34" charset="0"/>
                  </a:rPr>
                  <a:t>TEMP</a:t>
                </a:r>
              </a:p>
            </p:txBody>
          </p:sp>
          <p:cxnSp>
            <p:nvCxnSpPr>
              <p:cNvPr id="133" name="AutoShape 34"/>
              <p:cNvCxnSpPr>
                <a:cxnSpLocks noChangeShapeType="1"/>
                <a:stCxn id="130" idx="4"/>
                <a:endCxn id="131" idx="0"/>
              </p:cNvCxnSpPr>
              <p:nvPr/>
            </p:nvCxnSpPr>
            <p:spPr bwMode="auto">
              <a:xfrm flipH="1">
                <a:off x="1392" y="2256"/>
                <a:ext cx="528" cy="477"/>
              </a:xfrm>
              <a:prstGeom prst="straightConnector1">
                <a:avLst/>
              </a:prstGeom>
              <a:noFill/>
              <a:ln w="12700">
                <a:solidFill>
                  <a:schemeClr val="tx1"/>
                </a:solidFill>
                <a:round/>
                <a:headEnd/>
                <a:tailEnd/>
              </a:ln>
            </p:spPr>
          </p:cxnSp>
          <p:cxnSp>
            <p:nvCxnSpPr>
              <p:cNvPr id="134" name="AutoShape 35"/>
              <p:cNvCxnSpPr>
                <a:cxnSpLocks noChangeShapeType="1"/>
                <a:stCxn id="130" idx="4"/>
                <a:endCxn id="132" idx="0"/>
              </p:cNvCxnSpPr>
              <p:nvPr/>
            </p:nvCxnSpPr>
            <p:spPr bwMode="auto">
              <a:xfrm>
                <a:off x="1920" y="2256"/>
                <a:ext cx="0" cy="477"/>
              </a:xfrm>
              <a:prstGeom prst="straightConnector1">
                <a:avLst/>
              </a:prstGeom>
              <a:noFill/>
              <a:ln w="12700">
                <a:solidFill>
                  <a:schemeClr val="tx1"/>
                </a:solidFill>
                <a:round/>
                <a:headEnd/>
                <a:tailEnd/>
              </a:ln>
            </p:spPr>
          </p:cxnSp>
          <p:cxnSp>
            <p:nvCxnSpPr>
              <p:cNvPr id="135" name="AutoShape 38"/>
              <p:cNvCxnSpPr>
                <a:cxnSpLocks noChangeShapeType="1"/>
                <a:stCxn id="125" idx="4"/>
                <a:endCxn id="130" idx="0"/>
              </p:cNvCxnSpPr>
              <p:nvPr/>
            </p:nvCxnSpPr>
            <p:spPr bwMode="auto">
              <a:xfrm flipH="1">
                <a:off x="1920" y="1584"/>
                <a:ext cx="710" cy="429"/>
              </a:xfrm>
              <a:prstGeom prst="straightConnector1">
                <a:avLst/>
              </a:prstGeom>
              <a:noFill/>
              <a:ln w="12700">
                <a:solidFill>
                  <a:schemeClr val="tx1"/>
                </a:solidFill>
                <a:round/>
                <a:headEnd/>
                <a:tailEnd/>
              </a:ln>
            </p:spPr>
          </p:cxnSp>
          <p:cxnSp>
            <p:nvCxnSpPr>
              <p:cNvPr id="136" name="AutoShape 43"/>
              <p:cNvCxnSpPr>
                <a:cxnSpLocks noChangeShapeType="1"/>
                <a:stCxn id="131" idx="4"/>
                <a:endCxn id="120" idx="0"/>
              </p:cNvCxnSpPr>
              <p:nvPr/>
            </p:nvCxnSpPr>
            <p:spPr bwMode="auto">
              <a:xfrm flipH="1">
                <a:off x="864" y="2976"/>
                <a:ext cx="528" cy="429"/>
              </a:xfrm>
              <a:prstGeom prst="straightConnector1">
                <a:avLst/>
              </a:prstGeom>
              <a:noFill/>
              <a:ln w="12700">
                <a:solidFill>
                  <a:schemeClr val="tx1"/>
                </a:solidFill>
                <a:round/>
                <a:headEnd/>
                <a:tailEnd/>
              </a:ln>
            </p:spPr>
          </p:cxnSp>
          <p:cxnSp>
            <p:nvCxnSpPr>
              <p:cNvPr id="137" name="AutoShape 44"/>
              <p:cNvCxnSpPr>
                <a:cxnSpLocks noChangeShapeType="1"/>
                <a:stCxn id="131" idx="4"/>
                <a:endCxn id="121" idx="0"/>
              </p:cNvCxnSpPr>
              <p:nvPr/>
            </p:nvCxnSpPr>
            <p:spPr bwMode="auto">
              <a:xfrm>
                <a:off x="1392" y="2976"/>
                <a:ext cx="0" cy="429"/>
              </a:xfrm>
              <a:prstGeom prst="straightConnector1">
                <a:avLst/>
              </a:prstGeom>
              <a:noFill/>
              <a:ln w="12700">
                <a:solidFill>
                  <a:schemeClr val="tx1"/>
                </a:solidFill>
                <a:round/>
                <a:headEnd/>
                <a:tailEnd/>
              </a:ln>
            </p:spPr>
          </p:cxnSp>
          <p:cxnSp>
            <p:nvCxnSpPr>
              <p:cNvPr id="138" name="AutoShape 45"/>
              <p:cNvCxnSpPr>
                <a:cxnSpLocks noChangeShapeType="1"/>
                <a:stCxn id="131" idx="4"/>
                <a:endCxn id="122" idx="0"/>
              </p:cNvCxnSpPr>
              <p:nvPr/>
            </p:nvCxnSpPr>
            <p:spPr bwMode="auto">
              <a:xfrm>
                <a:off x="1392" y="2976"/>
                <a:ext cx="624" cy="429"/>
              </a:xfrm>
              <a:prstGeom prst="straightConnector1">
                <a:avLst/>
              </a:prstGeom>
              <a:noFill/>
              <a:ln w="12700">
                <a:solidFill>
                  <a:schemeClr val="tx1"/>
                </a:solidFill>
                <a:round/>
                <a:headEnd/>
                <a:tailEnd/>
              </a:ln>
            </p:spPr>
          </p:cxnSp>
          <p:sp>
            <p:nvSpPr>
              <p:cNvPr id="139" name="Oval 46"/>
              <p:cNvSpPr>
                <a:spLocks noChangeArrowheads="1"/>
              </p:cNvSpPr>
              <p:nvPr/>
            </p:nvSpPr>
            <p:spPr bwMode="auto">
              <a:xfrm>
                <a:off x="2208" y="2733"/>
                <a:ext cx="480" cy="243"/>
              </a:xfrm>
              <a:prstGeom prst="ellipse">
                <a:avLst/>
              </a:prstGeom>
              <a:solidFill>
                <a:srgbClr val="FFCC99"/>
              </a:solidFill>
              <a:ln w="12700" algn="ctr">
                <a:solidFill>
                  <a:schemeClr val="tx1"/>
                </a:solidFill>
                <a:round/>
                <a:headEnd/>
                <a:tailEnd/>
              </a:ln>
            </p:spPr>
            <p:txBody>
              <a:bodyPr wrap="none" lIns="0" tIns="0" rIns="0" bIns="0" anchor="ctr"/>
              <a:lstStyle/>
              <a:p>
                <a:r>
                  <a:rPr lang="en-US" sz="700" b="1">
                    <a:latin typeface="Arial" pitchFamily="34" charset="0"/>
                  </a:rPr>
                  <a:t>SubDet1</a:t>
                </a:r>
                <a:br>
                  <a:rPr lang="en-US" sz="700" b="1">
                    <a:latin typeface="Arial" pitchFamily="34" charset="0"/>
                  </a:rPr>
                </a:br>
                <a:r>
                  <a:rPr lang="en-US" sz="700" b="1">
                    <a:latin typeface="Arial" pitchFamily="34" charset="0"/>
                  </a:rPr>
                  <a:t>GAS</a:t>
                </a:r>
              </a:p>
            </p:txBody>
          </p:sp>
          <p:cxnSp>
            <p:nvCxnSpPr>
              <p:cNvPr id="140" name="AutoShape 47"/>
              <p:cNvCxnSpPr>
                <a:cxnSpLocks noChangeShapeType="1"/>
                <a:stCxn id="130" idx="4"/>
                <a:endCxn id="139" idx="0"/>
              </p:cNvCxnSpPr>
              <p:nvPr/>
            </p:nvCxnSpPr>
            <p:spPr bwMode="auto">
              <a:xfrm>
                <a:off x="1920" y="2256"/>
                <a:ext cx="528" cy="477"/>
              </a:xfrm>
              <a:prstGeom prst="straightConnector1">
                <a:avLst/>
              </a:prstGeom>
              <a:noFill/>
              <a:ln w="12700">
                <a:solidFill>
                  <a:schemeClr val="tx1"/>
                </a:solidFill>
                <a:round/>
                <a:headEnd/>
                <a:tailEnd/>
              </a:ln>
            </p:spPr>
          </p:cxnSp>
          <p:sp>
            <p:nvSpPr>
              <p:cNvPr id="141" name="Text Box 56"/>
              <p:cNvSpPr txBox="1">
                <a:spLocks noChangeArrowheads="1"/>
              </p:cNvSpPr>
              <p:nvPr/>
            </p:nvSpPr>
            <p:spPr bwMode="auto">
              <a:xfrm>
                <a:off x="2611" y="1917"/>
                <a:ext cx="302" cy="317"/>
              </a:xfrm>
              <a:prstGeom prst="rect">
                <a:avLst/>
              </a:prstGeom>
              <a:noFill/>
              <a:ln w="12700" algn="ctr">
                <a:noFill/>
                <a:miter lim="800000"/>
                <a:headEnd/>
                <a:tailEnd/>
              </a:ln>
            </p:spPr>
            <p:txBody>
              <a:bodyPr wrap="none">
                <a:spAutoFit/>
              </a:bodyPr>
              <a:lstStyle/>
              <a:p>
                <a:r>
                  <a:rPr lang="en-US" sz="1600"/>
                  <a:t>…</a:t>
                </a:r>
              </a:p>
            </p:txBody>
          </p:sp>
        </p:grpSp>
        <p:sp>
          <p:nvSpPr>
            <p:cNvPr id="124" name="Text Box 59"/>
            <p:cNvSpPr txBox="1">
              <a:spLocks noChangeArrowheads="1"/>
            </p:cNvSpPr>
            <p:nvPr/>
          </p:nvSpPr>
          <p:spPr bwMode="auto">
            <a:xfrm>
              <a:off x="1555" y="3309"/>
              <a:ext cx="302" cy="317"/>
            </a:xfrm>
            <a:prstGeom prst="rect">
              <a:avLst/>
            </a:prstGeom>
            <a:noFill/>
            <a:ln w="12700" algn="ctr">
              <a:noFill/>
              <a:miter lim="800000"/>
              <a:headEnd/>
              <a:tailEnd/>
            </a:ln>
          </p:spPr>
          <p:txBody>
            <a:bodyPr wrap="none">
              <a:spAutoFit/>
            </a:bodyPr>
            <a:lstStyle/>
            <a:p>
              <a:r>
                <a:rPr lang="en-US" sz="1600"/>
                <a:t>…</a:t>
              </a:r>
            </a:p>
          </p:txBody>
        </p:sp>
      </p:grpSp>
      <p:sp>
        <p:nvSpPr>
          <p:cNvPr id="75" name="Line 62"/>
          <p:cNvSpPr>
            <a:spLocks noChangeShapeType="1"/>
          </p:cNvSpPr>
          <p:nvPr/>
        </p:nvSpPr>
        <p:spPr bwMode="auto">
          <a:xfrm>
            <a:off x="377891" y="1244035"/>
            <a:ext cx="0" cy="2713945"/>
          </a:xfrm>
          <a:prstGeom prst="line">
            <a:avLst/>
          </a:prstGeom>
          <a:noFill/>
          <a:ln w="19050">
            <a:solidFill>
              <a:schemeClr val="tx1"/>
            </a:solidFill>
            <a:round/>
            <a:headEnd/>
            <a:tailEnd type="triangle" w="med" len="med"/>
          </a:ln>
        </p:spPr>
        <p:txBody>
          <a:bodyPr anchor="ctr">
            <a:spAutoFit/>
          </a:bodyPr>
          <a:lstStyle/>
          <a:p>
            <a:endParaRPr lang="en-US" sz="1600"/>
          </a:p>
        </p:txBody>
      </p:sp>
      <p:sp>
        <p:nvSpPr>
          <p:cNvPr id="76" name="Text Box 63"/>
          <p:cNvSpPr txBox="1">
            <a:spLocks noChangeArrowheads="1"/>
          </p:cNvSpPr>
          <p:nvPr/>
        </p:nvSpPr>
        <p:spPr bwMode="auto">
          <a:xfrm rot="16200000">
            <a:off x="-92186" y="2484605"/>
            <a:ext cx="906017" cy="261610"/>
          </a:xfrm>
          <a:prstGeom prst="rect">
            <a:avLst/>
          </a:prstGeom>
          <a:solidFill>
            <a:schemeClr val="bg1"/>
          </a:solidFill>
          <a:ln w="12700">
            <a:noFill/>
            <a:miter lim="800000"/>
            <a:headEnd/>
            <a:tailEnd/>
          </a:ln>
        </p:spPr>
        <p:txBody>
          <a:bodyPr wrap="none">
            <a:spAutoFit/>
          </a:bodyPr>
          <a:lstStyle/>
          <a:p>
            <a:r>
              <a:rPr lang="en-US" sz="1050">
                <a:latin typeface="Arial" pitchFamily="34" charset="0"/>
              </a:rPr>
              <a:t>Commands</a:t>
            </a:r>
          </a:p>
        </p:txBody>
      </p:sp>
      <p:sp>
        <p:nvSpPr>
          <p:cNvPr id="77" name="Line 64"/>
          <p:cNvSpPr>
            <a:spLocks noChangeShapeType="1"/>
          </p:cNvSpPr>
          <p:nvPr/>
        </p:nvSpPr>
        <p:spPr bwMode="auto">
          <a:xfrm>
            <a:off x="180533" y="1244035"/>
            <a:ext cx="0" cy="2713945"/>
          </a:xfrm>
          <a:prstGeom prst="line">
            <a:avLst/>
          </a:prstGeom>
          <a:noFill/>
          <a:ln w="19050">
            <a:solidFill>
              <a:schemeClr val="tx1"/>
            </a:solidFill>
            <a:round/>
            <a:headEnd type="triangle" w="med" len="med"/>
            <a:tailEnd/>
          </a:ln>
        </p:spPr>
        <p:txBody>
          <a:bodyPr anchor="ctr">
            <a:spAutoFit/>
          </a:bodyPr>
          <a:lstStyle/>
          <a:p>
            <a:endParaRPr lang="en-US" sz="1600"/>
          </a:p>
        </p:txBody>
      </p:sp>
      <p:grpSp>
        <p:nvGrpSpPr>
          <p:cNvPr id="78" name="Group 73"/>
          <p:cNvGrpSpPr>
            <a:grpSpLocks/>
          </p:cNvGrpSpPr>
          <p:nvPr/>
        </p:nvGrpSpPr>
        <p:grpSpPr bwMode="auto">
          <a:xfrm>
            <a:off x="2733391" y="1653687"/>
            <a:ext cx="2611532" cy="2461112"/>
            <a:chOff x="2592" y="1341"/>
            <a:chExt cx="2448" cy="2307"/>
          </a:xfrm>
        </p:grpSpPr>
        <p:sp>
          <p:nvSpPr>
            <p:cNvPr id="103" name="Oval 6"/>
            <p:cNvSpPr>
              <a:spLocks noChangeArrowheads="1"/>
            </p:cNvSpPr>
            <p:nvPr/>
          </p:nvSpPr>
          <p:spPr bwMode="auto">
            <a:xfrm>
              <a:off x="3715" y="1341"/>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000" b="1">
                  <a:latin typeface="Arial" pitchFamily="34" charset="0"/>
                </a:rPr>
                <a:t>DAQ</a:t>
              </a:r>
            </a:p>
          </p:txBody>
        </p:sp>
        <p:cxnSp>
          <p:nvCxnSpPr>
            <p:cNvPr id="104" name="AutoShape 21"/>
            <p:cNvCxnSpPr>
              <a:cxnSpLocks noChangeShapeType="1"/>
              <a:stCxn id="105" idx="0"/>
              <a:endCxn id="103" idx="4"/>
            </p:cNvCxnSpPr>
            <p:nvPr/>
          </p:nvCxnSpPr>
          <p:spPr bwMode="auto">
            <a:xfrm flipH="1" flipV="1">
              <a:off x="3955" y="1584"/>
              <a:ext cx="845" cy="429"/>
            </a:xfrm>
            <a:prstGeom prst="straightConnector1">
              <a:avLst/>
            </a:prstGeom>
            <a:noFill/>
            <a:ln w="12700">
              <a:solidFill>
                <a:schemeClr val="tx1"/>
              </a:solidFill>
              <a:round/>
              <a:headEnd/>
              <a:tailEnd/>
            </a:ln>
          </p:spPr>
        </p:cxnSp>
        <p:sp>
          <p:nvSpPr>
            <p:cNvPr id="105" name="Oval 23"/>
            <p:cNvSpPr>
              <a:spLocks noChangeArrowheads="1"/>
            </p:cNvSpPr>
            <p:nvPr/>
          </p:nvSpPr>
          <p:spPr bwMode="auto">
            <a:xfrm>
              <a:off x="4560" y="201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700" b="1">
                  <a:latin typeface="Arial" pitchFamily="34" charset="0"/>
                </a:rPr>
                <a:t>SubDetN</a:t>
              </a:r>
              <a:br>
                <a:rPr lang="en-US" sz="700" b="1">
                  <a:latin typeface="Arial" pitchFamily="34" charset="0"/>
                </a:rPr>
              </a:br>
              <a:r>
                <a:rPr lang="en-US" sz="700" b="1">
                  <a:latin typeface="Arial" pitchFamily="34" charset="0"/>
                </a:rPr>
                <a:t>DAQ</a:t>
              </a:r>
            </a:p>
          </p:txBody>
        </p:sp>
        <p:sp>
          <p:nvSpPr>
            <p:cNvPr id="106" name="Oval 25"/>
            <p:cNvSpPr>
              <a:spLocks noChangeArrowheads="1"/>
            </p:cNvSpPr>
            <p:nvPr/>
          </p:nvSpPr>
          <p:spPr bwMode="auto">
            <a:xfrm>
              <a:off x="3936" y="201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700" b="1">
                  <a:latin typeface="Arial" pitchFamily="34" charset="0"/>
                </a:rPr>
                <a:t>SubDet2</a:t>
              </a:r>
              <a:br>
                <a:rPr lang="en-US" sz="700" b="1">
                  <a:latin typeface="Arial" pitchFamily="34" charset="0"/>
                </a:rPr>
              </a:br>
              <a:r>
                <a:rPr lang="en-US" sz="700" b="1">
                  <a:latin typeface="Arial" pitchFamily="34" charset="0"/>
                </a:rPr>
                <a:t>DAQ</a:t>
              </a:r>
            </a:p>
          </p:txBody>
        </p:sp>
        <p:cxnSp>
          <p:nvCxnSpPr>
            <p:cNvPr id="107" name="AutoShape 27"/>
            <p:cNvCxnSpPr>
              <a:cxnSpLocks noChangeShapeType="1"/>
              <a:stCxn id="103" idx="4"/>
              <a:endCxn id="106" idx="0"/>
            </p:cNvCxnSpPr>
            <p:nvPr/>
          </p:nvCxnSpPr>
          <p:spPr bwMode="auto">
            <a:xfrm>
              <a:off x="3955" y="1584"/>
              <a:ext cx="221" cy="429"/>
            </a:xfrm>
            <a:prstGeom prst="straightConnector1">
              <a:avLst/>
            </a:prstGeom>
            <a:noFill/>
            <a:ln w="12700">
              <a:solidFill>
                <a:schemeClr val="tx1"/>
              </a:solidFill>
              <a:round/>
              <a:headEnd/>
              <a:tailEnd/>
            </a:ln>
          </p:spPr>
        </p:cxnSp>
        <p:sp>
          <p:nvSpPr>
            <p:cNvPr id="108" name="Oval 29"/>
            <p:cNvSpPr>
              <a:spLocks noChangeArrowheads="1"/>
            </p:cNvSpPr>
            <p:nvPr/>
          </p:nvSpPr>
          <p:spPr bwMode="auto">
            <a:xfrm>
              <a:off x="3408" y="201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700" b="1">
                  <a:latin typeface="Arial" pitchFamily="34" charset="0"/>
                </a:rPr>
                <a:t>SubDet1</a:t>
              </a:r>
              <a:br>
                <a:rPr lang="en-US" sz="700" b="1">
                  <a:latin typeface="Arial" pitchFamily="34" charset="0"/>
                </a:rPr>
              </a:br>
              <a:r>
                <a:rPr lang="en-US" sz="700" b="1">
                  <a:latin typeface="Arial" pitchFamily="34" charset="0"/>
                </a:rPr>
                <a:t>DAQ</a:t>
              </a:r>
            </a:p>
          </p:txBody>
        </p:sp>
        <p:sp>
          <p:nvSpPr>
            <p:cNvPr id="109" name="Oval 32"/>
            <p:cNvSpPr>
              <a:spLocks noChangeArrowheads="1"/>
            </p:cNvSpPr>
            <p:nvPr/>
          </p:nvSpPr>
          <p:spPr bwMode="auto">
            <a:xfrm>
              <a:off x="3120" y="273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700" b="1">
                  <a:latin typeface="Arial" pitchFamily="34" charset="0"/>
                </a:rPr>
                <a:t>SubDet1</a:t>
              </a:r>
              <a:br>
                <a:rPr lang="en-US" sz="700" b="1">
                  <a:latin typeface="Arial" pitchFamily="34" charset="0"/>
                </a:rPr>
              </a:br>
              <a:r>
                <a:rPr lang="en-US" sz="700" b="1">
                  <a:latin typeface="Arial" pitchFamily="34" charset="0"/>
                </a:rPr>
                <a:t>FEE</a:t>
              </a:r>
            </a:p>
          </p:txBody>
        </p:sp>
        <p:sp>
          <p:nvSpPr>
            <p:cNvPr id="110" name="Oval 33"/>
            <p:cNvSpPr>
              <a:spLocks noChangeArrowheads="1"/>
            </p:cNvSpPr>
            <p:nvPr/>
          </p:nvSpPr>
          <p:spPr bwMode="auto">
            <a:xfrm>
              <a:off x="3696" y="273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700" b="1">
                  <a:latin typeface="Arial" pitchFamily="34" charset="0"/>
                </a:rPr>
                <a:t>SubDet1</a:t>
              </a:r>
              <a:br>
                <a:rPr lang="en-US" sz="700" b="1">
                  <a:latin typeface="Arial" pitchFamily="34" charset="0"/>
                </a:rPr>
              </a:br>
              <a:r>
                <a:rPr lang="en-US" sz="700" b="1">
                  <a:latin typeface="Arial" pitchFamily="34" charset="0"/>
                </a:rPr>
                <a:t>RO</a:t>
              </a:r>
            </a:p>
          </p:txBody>
        </p:sp>
        <p:cxnSp>
          <p:nvCxnSpPr>
            <p:cNvPr id="111" name="AutoShape 36"/>
            <p:cNvCxnSpPr>
              <a:cxnSpLocks noChangeShapeType="1"/>
              <a:stCxn id="108" idx="4"/>
              <a:endCxn id="109" idx="0"/>
            </p:cNvCxnSpPr>
            <p:nvPr/>
          </p:nvCxnSpPr>
          <p:spPr bwMode="auto">
            <a:xfrm flipH="1">
              <a:off x="3360" y="2256"/>
              <a:ext cx="288" cy="477"/>
            </a:xfrm>
            <a:prstGeom prst="straightConnector1">
              <a:avLst/>
            </a:prstGeom>
            <a:noFill/>
            <a:ln w="12700">
              <a:solidFill>
                <a:schemeClr val="tx1"/>
              </a:solidFill>
              <a:round/>
              <a:headEnd/>
              <a:tailEnd/>
            </a:ln>
          </p:spPr>
        </p:cxnSp>
        <p:cxnSp>
          <p:nvCxnSpPr>
            <p:cNvPr id="112" name="AutoShape 37"/>
            <p:cNvCxnSpPr>
              <a:cxnSpLocks noChangeShapeType="1"/>
              <a:stCxn id="108" idx="4"/>
              <a:endCxn id="110" idx="0"/>
            </p:cNvCxnSpPr>
            <p:nvPr/>
          </p:nvCxnSpPr>
          <p:spPr bwMode="auto">
            <a:xfrm>
              <a:off x="3648" y="2256"/>
              <a:ext cx="288" cy="477"/>
            </a:xfrm>
            <a:prstGeom prst="straightConnector1">
              <a:avLst/>
            </a:prstGeom>
            <a:noFill/>
            <a:ln w="12700">
              <a:solidFill>
                <a:schemeClr val="tx1"/>
              </a:solidFill>
              <a:round/>
              <a:headEnd/>
              <a:tailEnd/>
            </a:ln>
          </p:spPr>
        </p:cxnSp>
        <p:cxnSp>
          <p:nvCxnSpPr>
            <p:cNvPr id="113" name="AutoShape 39"/>
            <p:cNvCxnSpPr>
              <a:cxnSpLocks noChangeShapeType="1"/>
              <a:stCxn id="103" idx="4"/>
              <a:endCxn id="108" idx="0"/>
            </p:cNvCxnSpPr>
            <p:nvPr/>
          </p:nvCxnSpPr>
          <p:spPr bwMode="auto">
            <a:xfrm flipH="1">
              <a:off x="3648" y="1584"/>
              <a:ext cx="307" cy="429"/>
            </a:xfrm>
            <a:prstGeom prst="straightConnector1">
              <a:avLst/>
            </a:prstGeom>
            <a:noFill/>
            <a:ln w="12700">
              <a:solidFill>
                <a:schemeClr val="tx1"/>
              </a:solidFill>
              <a:round/>
              <a:headEnd/>
              <a:tailEnd/>
            </a:ln>
          </p:spPr>
        </p:cxnSp>
        <p:sp>
          <p:nvSpPr>
            <p:cNvPr id="114" name="Oval 48"/>
            <p:cNvSpPr>
              <a:spLocks noChangeArrowheads="1"/>
            </p:cNvSpPr>
            <p:nvPr/>
          </p:nvSpPr>
          <p:spPr bwMode="auto">
            <a:xfrm>
              <a:off x="2592" y="3405"/>
              <a:ext cx="480" cy="243"/>
            </a:xfrm>
            <a:prstGeom prst="ellipse">
              <a:avLst/>
            </a:prstGeom>
            <a:solidFill>
              <a:srgbClr val="FFCC99"/>
            </a:solidFill>
            <a:ln w="12700" algn="ctr">
              <a:solidFill>
                <a:schemeClr val="tx1"/>
              </a:solidFill>
              <a:round/>
              <a:headEnd/>
              <a:tailEnd/>
            </a:ln>
          </p:spPr>
          <p:txBody>
            <a:bodyPr wrap="none" lIns="0" tIns="0" rIns="0" bIns="0" anchor="ctr"/>
            <a:lstStyle/>
            <a:p>
              <a:r>
                <a:rPr lang="en-US" sz="700" b="1">
                  <a:latin typeface="Arial" pitchFamily="34" charset="0"/>
                </a:rPr>
                <a:t>FEE</a:t>
              </a:r>
              <a:br>
                <a:rPr lang="en-US" sz="700" b="1">
                  <a:latin typeface="Arial" pitchFamily="34" charset="0"/>
                </a:rPr>
              </a:br>
              <a:r>
                <a:rPr lang="en-US" sz="700" b="1">
                  <a:latin typeface="Arial" pitchFamily="34" charset="0"/>
                </a:rPr>
                <a:t>Dev1</a:t>
              </a:r>
            </a:p>
          </p:txBody>
        </p:sp>
        <p:sp>
          <p:nvSpPr>
            <p:cNvPr id="115" name="Oval 49"/>
            <p:cNvSpPr>
              <a:spLocks noChangeArrowheads="1"/>
            </p:cNvSpPr>
            <p:nvPr/>
          </p:nvSpPr>
          <p:spPr bwMode="auto">
            <a:xfrm>
              <a:off x="3120" y="3405"/>
              <a:ext cx="480" cy="243"/>
            </a:xfrm>
            <a:prstGeom prst="ellipse">
              <a:avLst/>
            </a:prstGeom>
            <a:solidFill>
              <a:srgbClr val="FFCC99"/>
            </a:solidFill>
            <a:ln w="12700" algn="ctr">
              <a:solidFill>
                <a:schemeClr val="tx1"/>
              </a:solidFill>
              <a:round/>
              <a:headEnd/>
              <a:tailEnd/>
            </a:ln>
          </p:spPr>
          <p:txBody>
            <a:bodyPr wrap="none" lIns="0" tIns="0" rIns="0" bIns="0" anchor="ctr"/>
            <a:lstStyle/>
            <a:p>
              <a:r>
                <a:rPr lang="en-US" sz="700" b="1">
                  <a:latin typeface="Arial" pitchFamily="34" charset="0"/>
                </a:rPr>
                <a:t>FEE</a:t>
              </a:r>
              <a:br>
                <a:rPr lang="en-US" sz="700" b="1">
                  <a:latin typeface="Arial" pitchFamily="34" charset="0"/>
                </a:rPr>
              </a:br>
              <a:r>
                <a:rPr lang="en-US" sz="700" b="1">
                  <a:latin typeface="Arial" pitchFamily="34" charset="0"/>
                </a:rPr>
                <a:t>Dev2</a:t>
              </a:r>
            </a:p>
          </p:txBody>
        </p:sp>
        <p:sp>
          <p:nvSpPr>
            <p:cNvPr id="116" name="Oval 50"/>
            <p:cNvSpPr>
              <a:spLocks noChangeArrowheads="1"/>
            </p:cNvSpPr>
            <p:nvPr/>
          </p:nvSpPr>
          <p:spPr bwMode="auto">
            <a:xfrm>
              <a:off x="3744" y="3405"/>
              <a:ext cx="480" cy="243"/>
            </a:xfrm>
            <a:prstGeom prst="ellipse">
              <a:avLst/>
            </a:prstGeom>
            <a:solidFill>
              <a:srgbClr val="FFCC99"/>
            </a:solidFill>
            <a:ln w="12700" algn="ctr">
              <a:solidFill>
                <a:schemeClr val="tx1"/>
              </a:solidFill>
              <a:round/>
              <a:headEnd/>
              <a:tailEnd/>
            </a:ln>
          </p:spPr>
          <p:txBody>
            <a:bodyPr wrap="none" lIns="0" tIns="0" rIns="0" bIns="0" anchor="ctr"/>
            <a:lstStyle/>
            <a:p>
              <a:r>
                <a:rPr lang="en-US" sz="700" b="1">
                  <a:latin typeface="Arial" pitchFamily="34" charset="0"/>
                </a:rPr>
                <a:t>FEE</a:t>
              </a:r>
              <a:br>
                <a:rPr lang="en-US" sz="700" b="1">
                  <a:latin typeface="Arial" pitchFamily="34" charset="0"/>
                </a:rPr>
              </a:br>
              <a:r>
                <a:rPr lang="en-US" sz="700" b="1">
                  <a:latin typeface="Arial" pitchFamily="34" charset="0"/>
                </a:rPr>
                <a:t>DevN</a:t>
              </a:r>
            </a:p>
          </p:txBody>
        </p:sp>
        <p:cxnSp>
          <p:nvCxnSpPr>
            <p:cNvPr id="117" name="AutoShape 51"/>
            <p:cNvCxnSpPr>
              <a:cxnSpLocks noChangeShapeType="1"/>
              <a:stCxn id="109" idx="4"/>
              <a:endCxn id="114" idx="0"/>
            </p:cNvCxnSpPr>
            <p:nvPr/>
          </p:nvCxnSpPr>
          <p:spPr bwMode="auto">
            <a:xfrm flipH="1">
              <a:off x="2832" y="2976"/>
              <a:ext cx="528" cy="429"/>
            </a:xfrm>
            <a:prstGeom prst="straightConnector1">
              <a:avLst/>
            </a:prstGeom>
            <a:noFill/>
            <a:ln w="12700">
              <a:solidFill>
                <a:schemeClr val="tx1"/>
              </a:solidFill>
              <a:round/>
              <a:headEnd/>
              <a:tailEnd/>
            </a:ln>
          </p:spPr>
        </p:cxnSp>
        <p:cxnSp>
          <p:nvCxnSpPr>
            <p:cNvPr id="118" name="AutoShape 52"/>
            <p:cNvCxnSpPr>
              <a:cxnSpLocks noChangeShapeType="1"/>
              <a:stCxn id="109" idx="4"/>
              <a:endCxn id="115" idx="0"/>
            </p:cNvCxnSpPr>
            <p:nvPr/>
          </p:nvCxnSpPr>
          <p:spPr bwMode="auto">
            <a:xfrm>
              <a:off x="3360" y="2976"/>
              <a:ext cx="0" cy="429"/>
            </a:xfrm>
            <a:prstGeom prst="straightConnector1">
              <a:avLst/>
            </a:prstGeom>
            <a:noFill/>
            <a:ln w="12700">
              <a:solidFill>
                <a:schemeClr val="tx1"/>
              </a:solidFill>
              <a:round/>
              <a:headEnd/>
              <a:tailEnd/>
            </a:ln>
          </p:spPr>
        </p:cxnSp>
        <p:cxnSp>
          <p:nvCxnSpPr>
            <p:cNvPr id="119" name="AutoShape 53"/>
            <p:cNvCxnSpPr>
              <a:cxnSpLocks noChangeShapeType="1"/>
              <a:stCxn id="109" idx="4"/>
              <a:endCxn id="116" idx="0"/>
            </p:cNvCxnSpPr>
            <p:nvPr/>
          </p:nvCxnSpPr>
          <p:spPr bwMode="auto">
            <a:xfrm>
              <a:off x="3360" y="2976"/>
              <a:ext cx="624" cy="429"/>
            </a:xfrm>
            <a:prstGeom prst="straightConnector1">
              <a:avLst/>
            </a:prstGeom>
            <a:noFill/>
            <a:ln w="12700">
              <a:solidFill>
                <a:schemeClr val="tx1"/>
              </a:solidFill>
              <a:round/>
              <a:headEnd/>
              <a:tailEnd/>
            </a:ln>
          </p:spPr>
        </p:cxnSp>
      </p:grpSp>
      <p:sp>
        <p:nvSpPr>
          <p:cNvPr id="79" name="Oval 54"/>
          <p:cNvSpPr>
            <a:spLocks noChangeArrowheads="1"/>
          </p:cNvSpPr>
          <p:nvPr/>
        </p:nvSpPr>
        <p:spPr bwMode="auto">
          <a:xfrm>
            <a:off x="5242510" y="3394708"/>
            <a:ext cx="512065" cy="259233"/>
          </a:xfrm>
          <a:prstGeom prst="ellipse">
            <a:avLst/>
          </a:prstGeom>
          <a:solidFill>
            <a:srgbClr val="00CC99"/>
          </a:solidFill>
          <a:ln w="12700" algn="ctr">
            <a:solidFill>
              <a:schemeClr val="tx1"/>
            </a:solidFill>
            <a:round/>
            <a:headEnd/>
            <a:tailEnd/>
          </a:ln>
        </p:spPr>
        <p:txBody>
          <a:bodyPr wrap="none" lIns="0" tIns="0" rIns="0" bIns="0" anchor="ctr"/>
          <a:lstStyle/>
          <a:p>
            <a:r>
              <a:rPr lang="en-US" sz="700" b="1">
                <a:latin typeface="Arial" pitchFamily="34" charset="0"/>
              </a:rPr>
              <a:t>Control</a:t>
            </a:r>
            <a:br>
              <a:rPr lang="en-US" sz="700" b="1">
                <a:latin typeface="Arial" pitchFamily="34" charset="0"/>
              </a:rPr>
            </a:br>
            <a:r>
              <a:rPr lang="en-US" sz="700" b="1">
                <a:latin typeface="Arial" pitchFamily="34" charset="0"/>
              </a:rPr>
              <a:t>Unit</a:t>
            </a:r>
          </a:p>
        </p:txBody>
      </p:sp>
      <p:sp>
        <p:nvSpPr>
          <p:cNvPr id="80" name="Oval 55"/>
          <p:cNvSpPr>
            <a:spLocks noChangeArrowheads="1"/>
          </p:cNvSpPr>
          <p:nvPr/>
        </p:nvSpPr>
        <p:spPr bwMode="auto">
          <a:xfrm>
            <a:off x="5242510" y="3749953"/>
            <a:ext cx="512065" cy="259233"/>
          </a:xfrm>
          <a:prstGeom prst="ellipse">
            <a:avLst/>
          </a:prstGeom>
          <a:solidFill>
            <a:srgbClr val="FFCC99"/>
          </a:solidFill>
          <a:ln w="12700" algn="ctr">
            <a:solidFill>
              <a:schemeClr val="tx1"/>
            </a:solidFill>
            <a:round/>
            <a:headEnd/>
            <a:tailEnd/>
          </a:ln>
        </p:spPr>
        <p:txBody>
          <a:bodyPr wrap="none" lIns="0" tIns="0" rIns="0" bIns="0" anchor="ctr"/>
          <a:lstStyle/>
          <a:p>
            <a:r>
              <a:rPr lang="en-US" sz="700" b="1">
                <a:latin typeface="Arial" pitchFamily="34" charset="0"/>
              </a:rPr>
              <a:t>Device</a:t>
            </a:r>
            <a:br>
              <a:rPr lang="en-US" sz="700" b="1">
                <a:latin typeface="Arial" pitchFamily="34" charset="0"/>
              </a:rPr>
            </a:br>
            <a:r>
              <a:rPr lang="en-US" sz="700" b="1">
                <a:latin typeface="Arial" pitchFamily="34" charset="0"/>
              </a:rPr>
              <a:t>Unit</a:t>
            </a:r>
          </a:p>
        </p:txBody>
      </p:sp>
      <p:sp>
        <p:nvSpPr>
          <p:cNvPr id="81" name="Text Box 57"/>
          <p:cNvSpPr txBox="1">
            <a:spLocks noChangeArrowheads="1"/>
          </p:cNvSpPr>
          <p:nvPr/>
        </p:nvSpPr>
        <p:spPr bwMode="auto">
          <a:xfrm>
            <a:off x="4597986" y="2268165"/>
            <a:ext cx="322524" cy="338554"/>
          </a:xfrm>
          <a:prstGeom prst="rect">
            <a:avLst/>
          </a:prstGeom>
          <a:noFill/>
          <a:ln w="12700" algn="ctr">
            <a:noFill/>
            <a:miter lim="800000"/>
            <a:headEnd/>
            <a:tailEnd/>
          </a:ln>
        </p:spPr>
        <p:txBody>
          <a:bodyPr wrap="none">
            <a:spAutoFit/>
          </a:bodyPr>
          <a:lstStyle/>
          <a:p>
            <a:r>
              <a:rPr lang="en-US" sz="1600"/>
              <a:t>…</a:t>
            </a:r>
          </a:p>
        </p:txBody>
      </p:sp>
      <p:sp>
        <p:nvSpPr>
          <p:cNvPr id="82" name="Text Box 58"/>
          <p:cNvSpPr txBox="1">
            <a:spLocks noChangeArrowheads="1"/>
          </p:cNvSpPr>
          <p:nvPr/>
        </p:nvSpPr>
        <p:spPr bwMode="auto">
          <a:xfrm>
            <a:off x="3727475" y="3753154"/>
            <a:ext cx="322524" cy="338554"/>
          </a:xfrm>
          <a:prstGeom prst="rect">
            <a:avLst/>
          </a:prstGeom>
          <a:noFill/>
          <a:ln w="12700" algn="ctr">
            <a:noFill/>
            <a:miter lim="800000"/>
            <a:headEnd/>
            <a:tailEnd/>
          </a:ln>
        </p:spPr>
        <p:txBody>
          <a:bodyPr wrap="none">
            <a:spAutoFit/>
          </a:bodyPr>
          <a:lstStyle/>
          <a:p>
            <a:r>
              <a:rPr lang="en-US" sz="1600"/>
              <a:t>…</a:t>
            </a:r>
          </a:p>
        </p:txBody>
      </p:sp>
      <p:sp>
        <p:nvSpPr>
          <p:cNvPr id="83" name="Text Box 60"/>
          <p:cNvSpPr txBox="1">
            <a:spLocks noChangeArrowheads="1"/>
          </p:cNvSpPr>
          <p:nvPr/>
        </p:nvSpPr>
        <p:spPr bwMode="auto">
          <a:xfrm>
            <a:off x="4781651" y="3138676"/>
            <a:ext cx="921717" cy="261610"/>
          </a:xfrm>
          <a:prstGeom prst="rect">
            <a:avLst/>
          </a:prstGeom>
          <a:noFill/>
          <a:ln w="12700" algn="ctr">
            <a:noFill/>
            <a:miter lim="800000"/>
            <a:headEnd/>
            <a:tailEnd/>
          </a:ln>
        </p:spPr>
        <p:txBody>
          <a:bodyPr>
            <a:spAutoFit/>
          </a:bodyPr>
          <a:lstStyle/>
          <a:p>
            <a:r>
              <a:rPr lang="en-US" sz="1050">
                <a:latin typeface="Arial" pitchFamily="34" charset="0"/>
              </a:rPr>
              <a:t>Legend</a:t>
            </a:r>
            <a:r>
              <a:rPr lang="en-US" sz="1050" b="1">
                <a:latin typeface="Arial" pitchFamily="34" charset="0"/>
              </a:rPr>
              <a:t>:</a:t>
            </a:r>
          </a:p>
        </p:txBody>
      </p:sp>
      <p:sp>
        <p:nvSpPr>
          <p:cNvPr id="84" name="Rectangle 61"/>
          <p:cNvSpPr>
            <a:spLocks noChangeArrowheads="1"/>
          </p:cNvSpPr>
          <p:nvPr/>
        </p:nvSpPr>
        <p:spPr bwMode="auto">
          <a:xfrm>
            <a:off x="4920510" y="3161768"/>
            <a:ext cx="936478" cy="908368"/>
          </a:xfrm>
          <a:prstGeom prst="rect">
            <a:avLst/>
          </a:prstGeom>
          <a:noFill/>
          <a:ln w="12700" algn="ctr">
            <a:solidFill>
              <a:schemeClr val="tx1"/>
            </a:solidFill>
            <a:miter lim="800000"/>
            <a:headEnd/>
            <a:tailEnd/>
          </a:ln>
        </p:spPr>
        <p:txBody>
          <a:bodyPr wrap="square" anchor="ctr">
            <a:spAutoFit/>
          </a:bodyPr>
          <a:lstStyle/>
          <a:p>
            <a:endParaRPr lang="en-US" sz="1600"/>
          </a:p>
        </p:txBody>
      </p:sp>
      <p:grpSp>
        <p:nvGrpSpPr>
          <p:cNvPr id="85" name="Group 74"/>
          <p:cNvGrpSpPr>
            <a:grpSpLocks/>
          </p:cNvGrpSpPr>
          <p:nvPr/>
        </p:nvGrpSpPr>
        <p:grpSpPr bwMode="auto">
          <a:xfrm>
            <a:off x="1811673" y="1090416"/>
            <a:ext cx="4045315" cy="822505"/>
            <a:chOff x="1728" y="813"/>
            <a:chExt cx="3792" cy="771"/>
          </a:xfrm>
        </p:grpSpPr>
        <p:sp>
          <p:nvSpPr>
            <p:cNvPr id="87" name="Oval 4"/>
            <p:cNvSpPr>
              <a:spLocks noChangeArrowheads="1"/>
            </p:cNvSpPr>
            <p:nvPr/>
          </p:nvSpPr>
          <p:spPr bwMode="auto">
            <a:xfrm>
              <a:off x="1728" y="1341"/>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000" b="1" dirty="0">
                  <a:latin typeface="Arial" pitchFamily="34" charset="0"/>
                </a:rPr>
                <a:t>INFR.</a:t>
              </a:r>
            </a:p>
          </p:txBody>
        </p:sp>
        <p:sp>
          <p:nvSpPr>
            <p:cNvPr id="88" name="Oval 7"/>
            <p:cNvSpPr>
              <a:spLocks noChangeArrowheads="1"/>
            </p:cNvSpPr>
            <p:nvPr/>
          </p:nvSpPr>
          <p:spPr bwMode="auto">
            <a:xfrm>
              <a:off x="3052" y="1341"/>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000" b="1">
                  <a:latin typeface="Arial" pitchFamily="34" charset="0"/>
                </a:rPr>
                <a:t>TFC</a:t>
              </a:r>
            </a:p>
          </p:txBody>
        </p:sp>
        <p:sp>
          <p:nvSpPr>
            <p:cNvPr id="89" name="Oval 8"/>
            <p:cNvSpPr>
              <a:spLocks noChangeArrowheads="1"/>
            </p:cNvSpPr>
            <p:nvPr/>
          </p:nvSpPr>
          <p:spPr bwMode="auto">
            <a:xfrm>
              <a:off x="5040" y="1341"/>
              <a:ext cx="480" cy="243"/>
            </a:xfrm>
            <a:prstGeom prst="ellipse">
              <a:avLst/>
            </a:prstGeom>
            <a:solidFill>
              <a:srgbClr val="FFCC99"/>
            </a:solidFill>
            <a:ln w="12700" algn="ctr">
              <a:solidFill>
                <a:schemeClr val="tx1"/>
              </a:solidFill>
              <a:round/>
              <a:headEnd/>
              <a:tailEnd/>
            </a:ln>
          </p:spPr>
          <p:txBody>
            <a:bodyPr wrap="none" lIns="0" tIns="0" rIns="0" bIns="0" anchor="ctr"/>
            <a:lstStyle/>
            <a:p>
              <a:r>
                <a:rPr lang="en-US" sz="1000" b="1">
                  <a:latin typeface="Arial" pitchFamily="34" charset="0"/>
                </a:rPr>
                <a:t>LHC</a:t>
              </a:r>
            </a:p>
          </p:txBody>
        </p:sp>
        <p:cxnSp>
          <p:nvCxnSpPr>
            <p:cNvPr id="90" name="AutoShape 9"/>
            <p:cNvCxnSpPr>
              <a:cxnSpLocks noChangeShapeType="1"/>
              <a:stCxn id="102" idx="4"/>
              <a:endCxn id="87" idx="0"/>
            </p:cNvCxnSpPr>
            <p:nvPr/>
          </p:nvCxnSpPr>
          <p:spPr bwMode="auto">
            <a:xfrm flipH="1">
              <a:off x="1968" y="1056"/>
              <a:ext cx="1680" cy="285"/>
            </a:xfrm>
            <a:prstGeom prst="straightConnector1">
              <a:avLst/>
            </a:prstGeom>
            <a:noFill/>
            <a:ln w="12700">
              <a:solidFill>
                <a:schemeClr val="tx1"/>
              </a:solidFill>
              <a:round/>
              <a:headEnd/>
              <a:tailEnd/>
            </a:ln>
          </p:spPr>
        </p:cxnSp>
        <p:cxnSp>
          <p:nvCxnSpPr>
            <p:cNvPr id="91" name="AutoShape 10"/>
            <p:cNvCxnSpPr>
              <a:cxnSpLocks noChangeShapeType="1"/>
              <a:stCxn id="102" idx="4"/>
              <a:endCxn id="103" idx="0"/>
            </p:cNvCxnSpPr>
            <p:nvPr/>
          </p:nvCxnSpPr>
          <p:spPr bwMode="auto">
            <a:xfrm>
              <a:off x="3648" y="1056"/>
              <a:ext cx="307" cy="285"/>
            </a:xfrm>
            <a:prstGeom prst="straightConnector1">
              <a:avLst/>
            </a:prstGeom>
            <a:noFill/>
            <a:ln w="12700">
              <a:solidFill>
                <a:schemeClr val="tx1"/>
              </a:solidFill>
              <a:round/>
              <a:headEnd/>
              <a:tailEnd/>
            </a:ln>
          </p:spPr>
        </p:cxnSp>
        <p:cxnSp>
          <p:nvCxnSpPr>
            <p:cNvPr id="92" name="AutoShape 11"/>
            <p:cNvCxnSpPr>
              <a:cxnSpLocks noChangeShapeType="1"/>
              <a:stCxn id="102" idx="4"/>
              <a:endCxn id="88" idx="0"/>
            </p:cNvCxnSpPr>
            <p:nvPr/>
          </p:nvCxnSpPr>
          <p:spPr bwMode="auto">
            <a:xfrm flipH="1">
              <a:off x="3292" y="1056"/>
              <a:ext cx="356" cy="285"/>
            </a:xfrm>
            <a:prstGeom prst="straightConnector1">
              <a:avLst/>
            </a:prstGeom>
            <a:noFill/>
            <a:ln w="12700">
              <a:solidFill>
                <a:schemeClr val="tx1"/>
              </a:solidFill>
              <a:round/>
              <a:headEnd/>
              <a:tailEnd/>
            </a:ln>
          </p:spPr>
        </p:cxnSp>
        <p:cxnSp>
          <p:nvCxnSpPr>
            <p:cNvPr id="93" name="AutoShape 12"/>
            <p:cNvCxnSpPr>
              <a:cxnSpLocks noChangeShapeType="1"/>
              <a:stCxn id="102" idx="4"/>
              <a:endCxn id="89" idx="0"/>
            </p:cNvCxnSpPr>
            <p:nvPr/>
          </p:nvCxnSpPr>
          <p:spPr bwMode="auto">
            <a:xfrm>
              <a:off x="3648" y="1056"/>
              <a:ext cx="1632" cy="285"/>
            </a:xfrm>
            <a:prstGeom prst="straightConnector1">
              <a:avLst/>
            </a:prstGeom>
            <a:noFill/>
            <a:ln w="12700">
              <a:solidFill>
                <a:schemeClr val="tx1"/>
              </a:solidFill>
              <a:round/>
              <a:headEnd/>
              <a:tailEnd/>
            </a:ln>
          </p:spPr>
        </p:cxnSp>
        <p:cxnSp>
          <p:nvCxnSpPr>
            <p:cNvPr id="94" name="AutoShape 13"/>
            <p:cNvCxnSpPr>
              <a:cxnSpLocks noChangeShapeType="1"/>
              <a:stCxn id="102" idx="4"/>
              <a:endCxn id="125" idx="0"/>
            </p:cNvCxnSpPr>
            <p:nvPr/>
          </p:nvCxnSpPr>
          <p:spPr bwMode="auto">
            <a:xfrm flipH="1">
              <a:off x="2630" y="1056"/>
              <a:ext cx="1018" cy="285"/>
            </a:xfrm>
            <a:prstGeom prst="straightConnector1">
              <a:avLst/>
            </a:prstGeom>
            <a:noFill/>
            <a:ln w="12700">
              <a:solidFill>
                <a:schemeClr val="tx1"/>
              </a:solidFill>
              <a:round/>
              <a:headEnd/>
              <a:tailEnd/>
            </a:ln>
          </p:spPr>
        </p:cxnSp>
        <p:sp>
          <p:nvSpPr>
            <p:cNvPr id="102" name="Oval 19"/>
            <p:cNvSpPr>
              <a:spLocks noChangeArrowheads="1"/>
            </p:cNvSpPr>
            <p:nvPr/>
          </p:nvSpPr>
          <p:spPr bwMode="auto">
            <a:xfrm>
              <a:off x="3408" y="81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000" b="1" dirty="0">
                  <a:latin typeface="Arial" pitchFamily="34" charset="0"/>
                </a:rPr>
                <a:t>ECS</a:t>
              </a:r>
            </a:p>
          </p:txBody>
        </p:sp>
        <p:sp>
          <p:nvSpPr>
            <p:cNvPr id="96" name="Oval 66"/>
            <p:cNvSpPr>
              <a:spLocks noChangeArrowheads="1"/>
            </p:cNvSpPr>
            <p:nvPr/>
          </p:nvSpPr>
          <p:spPr bwMode="auto">
            <a:xfrm>
              <a:off x="4377" y="1341"/>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000" b="1">
                  <a:latin typeface="Arial" pitchFamily="34" charset="0"/>
                </a:rPr>
                <a:t>HLT</a:t>
              </a:r>
            </a:p>
          </p:txBody>
        </p:sp>
        <p:cxnSp>
          <p:nvCxnSpPr>
            <p:cNvPr id="97" name="AutoShape 67"/>
            <p:cNvCxnSpPr>
              <a:cxnSpLocks noChangeShapeType="1"/>
              <a:stCxn id="102" idx="4"/>
              <a:endCxn id="96" idx="0"/>
            </p:cNvCxnSpPr>
            <p:nvPr/>
          </p:nvCxnSpPr>
          <p:spPr bwMode="auto">
            <a:xfrm>
              <a:off x="3648" y="1056"/>
              <a:ext cx="969" cy="285"/>
            </a:xfrm>
            <a:prstGeom prst="straightConnector1">
              <a:avLst/>
            </a:prstGeom>
            <a:noFill/>
            <a:ln w="12700">
              <a:solidFill>
                <a:schemeClr val="tx1"/>
              </a:solidFill>
              <a:round/>
              <a:headEnd/>
              <a:tailEnd/>
            </a:ln>
          </p:spPr>
        </p:cxnSp>
      </p:grpSp>
      <p:sp>
        <p:nvSpPr>
          <p:cNvPr id="86" name="Text Box 65"/>
          <p:cNvSpPr txBox="1">
            <a:spLocks noChangeArrowheads="1"/>
          </p:cNvSpPr>
          <p:nvPr/>
        </p:nvSpPr>
        <p:spPr bwMode="auto">
          <a:xfrm rot="16200000">
            <a:off x="-461682" y="2374603"/>
            <a:ext cx="1225755" cy="302390"/>
          </a:xfrm>
          <a:prstGeom prst="rect">
            <a:avLst/>
          </a:prstGeom>
          <a:solidFill>
            <a:schemeClr val="bg1"/>
          </a:solidFill>
          <a:ln w="12700">
            <a:noFill/>
            <a:miter lim="800000"/>
            <a:headEnd/>
            <a:tailEnd/>
          </a:ln>
        </p:spPr>
        <p:txBody>
          <a:bodyPr wrap="square">
            <a:spAutoFit/>
          </a:bodyPr>
          <a:lstStyle/>
          <a:p>
            <a:pPr>
              <a:lnSpc>
                <a:spcPct val="40000"/>
              </a:lnSpc>
            </a:pPr>
            <a:endParaRPr lang="en-US" sz="1050" dirty="0">
              <a:latin typeface="Arial" pitchFamily="34" charset="0"/>
            </a:endParaRPr>
          </a:p>
          <a:p>
            <a:pPr>
              <a:lnSpc>
                <a:spcPct val="40000"/>
              </a:lnSpc>
            </a:pPr>
            <a:r>
              <a:rPr lang="en-US" sz="1050" dirty="0">
                <a:latin typeface="Arial" pitchFamily="34" charset="0"/>
              </a:rPr>
              <a:t>Status &amp; Alarms</a:t>
            </a:r>
          </a:p>
        </p:txBody>
      </p:sp>
      <p:sp>
        <p:nvSpPr>
          <p:cNvPr id="142" name="Content Placeholder 1"/>
          <p:cNvSpPr>
            <a:spLocks noGrp="1"/>
          </p:cNvSpPr>
          <p:nvPr>
            <p:ph idx="1"/>
          </p:nvPr>
        </p:nvSpPr>
        <p:spPr>
          <a:xfrm>
            <a:off x="381000" y="4267200"/>
            <a:ext cx="8534400" cy="2209800"/>
          </a:xfrm>
        </p:spPr>
        <p:txBody>
          <a:bodyPr/>
          <a:lstStyle/>
          <a:p>
            <a:r>
              <a:rPr lang="en-US" sz="2400" dirty="0"/>
              <a:t>Control Units are logical entities:</a:t>
            </a:r>
          </a:p>
          <a:p>
            <a:pPr lvl="1"/>
            <a:r>
              <a:rPr lang="en-US" sz="2000" dirty="0"/>
              <a:t>Behave as a Finite State Machine / Rule Based system:</a:t>
            </a:r>
          </a:p>
          <a:p>
            <a:pPr lvl="2"/>
            <a:r>
              <a:rPr lang="en-US" sz="1600" dirty="0"/>
              <a:t>Capable of Partitioning: Exclude/Include children</a:t>
            </a:r>
          </a:p>
          <a:p>
            <a:pPr lvl="2"/>
            <a:r>
              <a:rPr lang="en-US" sz="1600" dirty="0"/>
              <a:t>Can take local decisions: Sequence &amp; Automate Operations or Recover Errors</a:t>
            </a:r>
          </a:p>
          <a:p>
            <a:r>
              <a:rPr lang="en-US" sz="2400" dirty="0"/>
              <a:t>Device Units </a:t>
            </a:r>
          </a:p>
          <a:p>
            <a:pPr lvl="1"/>
            <a:r>
              <a:rPr lang="en-US" sz="2000" dirty="0"/>
              <a:t>Provide the interface to the device (hardware or software)</a:t>
            </a:r>
            <a:endParaRPr lang="en-GB" sz="2000" dirty="0"/>
          </a:p>
        </p:txBody>
      </p:sp>
      <p:sp>
        <p:nvSpPr>
          <p:cNvPr id="143" name="Content Placeholder 1"/>
          <p:cNvSpPr txBox="1">
            <a:spLocks/>
          </p:cNvSpPr>
          <p:nvPr/>
        </p:nvSpPr>
        <p:spPr bwMode="auto">
          <a:xfrm>
            <a:off x="6035600" y="1137818"/>
            <a:ext cx="3032200" cy="31057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Font typeface="Arial Unicode MS" pitchFamily="34" charset="-128"/>
              <a:buChar char="❚"/>
              <a:defRPr kumimoji="1" sz="3200" b="1">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0000FF"/>
              </a:buClr>
              <a:buFont typeface="Arial Unicode MS" pitchFamily="34" charset="-128"/>
              <a:buChar char="❙"/>
              <a:defRPr kumimoji="1" sz="2800">
                <a:solidFill>
                  <a:schemeClr val="tx1"/>
                </a:solidFill>
                <a:latin typeface="Arial" panose="020B0604020202020204" pitchFamily="34" charset="0"/>
                <a:cs typeface="Arial" panose="020B0604020202020204" pitchFamily="34" charset="0"/>
              </a:defRPr>
            </a:lvl2pPr>
            <a:lvl3pPr marL="1143000" indent="-228600" algn="l" rtl="0" eaLnBrk="0" fontAlgn="base" hangingPunct="0">
              <a:spcBef>
                <a:spcPct val="20000"/>
              </a:spcBef>
              <a:spcAft>
                <a:spcPct val="0"/>
              </a:spcAft>
              <a:buClr>
                <a:srgbClr val="0000FF"/>
              </a:buClr>
              <a:buFont typeface="Arial Unicode MS" pitchFamily="34" charset="-128"/>
              <a:buChar char="❘"/>
              <a:defRPr kumimoji="1" sz="2400">
                <a:solidFill>
                  <a:schemeClr val="tx1"/>
                </a:solidFill>
                <a:latin typeface="Arial" panose="020B0604020202020204" pitchFamily="34" charset="0"/>
                <a:cs typeface="Arial" panose="020B0604020202020204" pitchFamily="34" charset="0"/>
              </a:defRPr>
            </a:lvl3pPr>
            <a:lvl4pPr marL="1600200" indent="-228600" algn="l" rtl="0" eaLnBrk="0" fontAlgn="base" hangingPunct="0">
              <a:spcBef>
                <a:spcPct val="20000"/>
              </a:spcBef>
              <a:spcAft>
                <a:spcPct val="0"/>
              </a:spcAft>
              <a:buClr>
                <a:srgbClr val="0000FF"/>
              </a:buClr>
              <a:buFont typeface="Arial Unicode MS" pitchFamily="34" charset="-128"/>
              <a:buChar char="〡"/>
              <a:defRPr kumimoji="1" sz="2000">
                <a:solidFill>
                  <a:schemeClr val="tx1"/>
                </a:solidFill>
                <a:latin typeface="Arial" panose="020B0604020202020204" pitchFamily="34" charset="0"/>
                <a:cs typeface="Arial" panose="020B0604020202020204" pitchFamily="34" charset="0"/>
              </a:defRPr>
            </a:lvl4pPr>
            <a:lvl5pPr marL="20574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6pPr>
            <a:lvl7pPr marL="29718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7pPr>
            <a:lvl8pPr marL="34290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8pPr>
            <a:lvl9pPr marL="38862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9pPr>
          </a:lstStyle>
          <a:p>
            <a:r>
              <a:rPr lang="en-US" sz="2400" kern="0" dirty="0"/>
              <a:t>Implementation:</a:t>
            </a:r>
            <a:br>
              <a:rPr lang="en-US" sz="2400" kern="0" dirty="0"/>
            </a:br>
            <a:r>
              <a:rPr lang="en-US" sz="2400" kern="0" dirty="0"/>
              <a:t>(</a:t>
            </a:r>
            <a:r>
              <a:rPr lang="en-US" sz="2000" kern="0" dirty="0"/>
              <a:t>JCOP project)</a:t>
            </a:r>
          </a:p>
          <a:p>
            <a:pPr lvl="1"/>
            <a:r>
              <a:rPr lang="en-US" sz="2000" kern="0" dirty="0"/>
              <a:t>Framework</a:t>
            </a:r>
          </a:p>
          <a:p>
            <a:r>
              <a:rPr lang="en-US" sz="2400" kern="0" dirty="0"/>
              <a:t>Deployment:</a:t>
            </a:r>
          </a:p>
          <a:p>
            <a:pPr lvl="1"/>
            <a:r>
              <a:rPr lang="en-US" sz="2000" kern="0" dirty="0"/>
              <a:t>Runs distributed over &gt;100 PCs</a:t>
            </a:r>
            <a:br>
              <a:rPr lang="en-US" sz="2000" kern="0" dirty="0"/>
            </a:br>
            <a:r>
              <a:rPr lang="en-US" sz="2000" kern="0" dirty="0"/>
              <a:t>(Virtual Machines)</a:t>
            </a:r>
            <a:endParaRPr lang="en-GB" sz="2000" kern="0" dirty="0"/>
          </a:p>
        </p:txBody>
      </p:sp>
    </p:spTree>
    <p:extLst>
      <p:ext uri="{BB962C8B-B14F-4D97-AF65-F5344CB8AC3E}">
        <p14:creationId xmlns:p14="http://schemas.microsoft.com/office/powerpoint/2010/main" val="1027393855"/>
      </p:ext>
    </p:extLst>
  </p:cSld>
  <p:clrMapOvr>
    <a:masterClrMapping/>
  </p:clrMapOvr>
  <p:transition xmlns:p14="http://schemas.microsoft.com/office/powerpoint/2010/main">
    <p:strips dir="rd"/>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Rectangle 3"/>
          <p:cNvSpPr>
            <a:spLocks noChangeArrowheads="1"/>
          </p:cNvSpPr>
          <p:nvPr/>
        </p:nvSpPr>
        <p:spPr bwMode="auto">
          <a:xfrm>
            <a:off x="2234141" y="1777585"/>
            <a:ext cx="3012781" cy="591435"/>
          </a:xfrm>
          <a:prstGeom prst="rect">
            <a:avLst/>
          </a:prstGeom>
          <a:solidFill>
            <a:srgbClr val="EAEAEA"/>
          </a:solidFill>
          <a:ln w="12700">
            <a:solidFill>
              <a:schemeClr val="tx1"/>
            </a:solidFill>
            <a:miter lim="800000"/>
            <a:headEnd/>
            <a:tailEnd/>
          </a:ln>
          <a:effectLst/>
        </p:spPr>
        <p:txBody>
          <a:bodyPr anchor="ctr">
            <a:noAutofit/>
          </a:bodyPr>
          <a:lstStyle/>
          <a:p>
            <a:endParaRPr lang="en-US"/>
          </a:p>
        </p:txBody>
      </p:sp>
      <p:sp>
        <p:nvSpPr>
          <p:cNvPr id="71" name="Slide Number Placeholder 3"/>
          <p:cNvSpPr>
            <a:spLocks noGrp="1"/>
          </p:cNvSpPr>
          <p:nvPr>
            <p:ph type="sldNum" sz="quarter" idx="10"/>
          </p:nvPr>
        </p:nvSpPr>
        <p:spPr/>
        <p:txBody>
          <a:bodyPr/>
          <a:lstStyle/>
          <a:p>
            <a:pPr>
              <a:defRPr/>
            </a:pPr>
            <a:fld id="{00C25398-5CEF-4BE1-B4D6-10DC143ADADA}" type="slidenum">
              <a:rPr lang="en-US"/>
              <a:pPr>
                <a:defRPr/>
              </a:pPr>
              <a:t>75</a:t>
            </a:fld>
            <a:endParaRPr lang="en-US" sz="2400" b="1"/>
          </a:p>
        </p:txBody>
      </p:sp>
      <p:sp>
        <p:nvSpPr>
          <p:cNvPr id="17411" name="Rectangle 2"/>
          <p:cNvSpPr>
            <a:spLocks noGrp="1" noChangeArrowheads="1"/>
          </p:cNvSpPr>
          <p:nvPr>
            <p:ph type="title"/>
          </p:nvPr>
        </p:nvSpPr>
        <p:spPr/>
        <p:txBody>
          <a:bodyPr/>
          <a:lstStyle/>
          <a:p>
            <a:r>
              <a:rPr lang="en-US" dirty="0"/>
              <a:t>Control System </a:t>
            </a:r>
            <a:r>
              <a:rPr lang="en-US" dirty="0" err="1"/>
              <a:t>Behaviour</a:t>
            </a:r>
            <a:endParaRPr lang="en-US" dirty="0"/>
          </a:p>
        </p:txBody>
      </p:sp>
      <p:grpSp>
        <p:nvGrpSpPr>
          <p:cNvPr id="2" name="Group 70"/>
          <p:cNvGrpSpPr>
            <a:grpSpLocks/>
          </p:cNvGrpSpPr>
          <p:nvPr/>
        </p:nvGrpSpPr>
        <p:grpSpPr bwMode="auto">
          <a:xfrm>
            <a:off x="990600" y="2762228"/>
            <a:ext cx="4267200" cy="3662362"/>
            <a:chOff x="624" y="1341"/>
            <a:chExt cx="2688" cy="2307"/>
          </a:xfrm>
        </p:grpSpPr>
        <p:sp>
          <p:nvSpPr>
            <p:cNvPr id="17458" name="Oval 40"/>
            <p:cNvSpPr>
              <a:spLocks noChangeArrowheads="1"/>
            </p:cNvSpPr>
            <p:nvPr/>
          </p:nvSpPr>
          <p:spPr bwMode="auto">
            <a:xfrm>
              <a:off x="624" y="3405"/>
              <a:ext cx="480" cy="243"/>
            </a:xfrm>
            <a:prstGeom prst="ellipse">
              <a:avLst/>
            </a:prstGeom>
            <a:solidFill>
              <a:srgbClr val="FFCC99"/>
            </a:solidFill>
            <a:ln w="12700" algn="ctr">
              <a:solidFill>
                <a:schemeClr val="tx1"/>
              </a:solidFill>
              <a:round/>
              <a:headEnd/>
              <a:tailEnd/>
            </a:ln>
          </p:spPr>
          <p:txBody>
            <a:bodyPr wrap="none" lIns="0" tIns="0" rIns="0" bIns="0" anchor="ctr"/>
            <a:lstStyle/>
            <a:p>
              <a:r>
                <a:rPr lang="en-US" sz="1000" b="1">
                  <a:latin typeface="Arial" pitchFamily="34" charset="0"/>
                </a:rPr>
                <a:t>LV</a:t>
              </a:r>
              <a:br>
                <a:rPr lang="en-US" sz="1000" b="1">
                  <a:latin typeface="Arial" pitchFamily="34" charset="0"/>
                </a:rPr>
              </a:br>
              <a:r>
                <a:rPr lang="en-US" sz="1000" b="1">
                  <a:latin typeface="Arial" pitchFamily="34" charset="0"/>
                </a:rPr>
                <a:t>Dev1</a:t>
              </a:r>
            </a:p>
          </p:txBody>
        </p:sp>
        <p:sp>
          <p:nvSpPr>
            <p:cNvPr id="17459" name="Oval 41"/>
            <p:cNvSpPr>
              <a:spLocks noChangeArrowheads="1"/>
            </p:cNvSpPr>
            <p:nvPr/>
          </p:nvSpPr>
          <p:spPr bwMode="auto">
            <a:xfrm>
              <a:off x="1152" y="3405"/>
              <a:ext cx="480" cy="243"/>
            </a:xfrm>
            <a:prstGeom prst="ellipse">
              <a:avLst/>
            </a:prstGeom>
            <a:solidFill>
              <a:srgbClr val="FFCC99"/>
            </a:solidFill>
            <a:ln w="12700" algn="ctr">
              <a:solidFill>
                <a:schemeClr val="tx1"/>
              </a:solidFill>
              <a:round/>
              <a:headEnd/>
              <a:tailEnd/>
            </a:ln>
          </p:spPr>
          <p:txBody>
            <a:bodyPr wrap="none" lIns="0" tIns="0" rIns="0" bIns="0" anchor="ctr"/>
            <a:lstStyle/>
            <a:p>
              <a:r>
                <a:rPr lang="en-US" sz="1000" b="1">
                  <a:latin typeface="Arial" pitchFamily="34" charset="0"/>
                </a:rPr>
                <a:t>LV</a:t>
              </a:r>
              <a:br>
                <a:rPr lang="en-US" sz="1000" b="1">
                  <a:latin typeface="Arial" pitchFamily="34" charset="0"/>
                </a:rPr>
              </a:br>
              <a:r>
                <a:rPr lang="en-US" sz="1000" b="1">
                  <a:latin typeface="Arial" pitchFamily="34" charset="0"/>
                </a:rPr>
                <a:t>Dev2</a:t>
              </a:r>
            </a:p>
          </p:txBody>
        </p:sp>
        <p:sp>
          <p:nvSpPr>
            <p:cNvPr id="17460" name="Oval 42"/>
            <p:cNvSpPr>
              <a:spLocks noChangeArrowheads="1"/>
            </p:cNvSpPr>
            <p:nvPr/>
          </p:nvSpPr>
          <p:spPr bwMode="auto">
            <a:xfrm>
              <a:off x="1776" y="3405"/>
              <a:ext cx="480" cy="243"/>
            </a:xfrm>
            <a:prstGeom prst="ellipse">
              <a:avLst/>
            </a:prstGeom>
            <a:solidFill>
              <a:srgbClr val="FFCC99"/>
            </a:solidFill>
            <a:ln w="12700" algn="ctr">
              <a:solidFill>
                <a:schemeClr val="tx1"/>
              </a:solidFill>
              <a:round/>
              <a:headEnd/>
              <a:tailEnd/>
            </a:ln>
          </p:spPr>
          <p:txBody>
            <a:bodyPr wrap="none" lIns="0" tIns="0" rIns="0" bIns="0" anchor="ctr"/>
            <a:lstStyle/>
            <a:p>
              <a:r>
                <a:rPr lang="en-US" sz="1000" b="1">
                  <a:latin typeface="Arial" pitchFamily="34" charset="0"/>
                </a:rPr>
                <a:t>LV</a:t>
              </a:r>
              <a:br>
                <a:rPr lang="en-US" sz="1000" b="1">
                  <a:latin typeface="Arial" pitchFamily="34" charset="0"/>
                </a:rPr>
              </a:br>
              <a:r>
                <a:rPr lang="en-US" sz="1000" b="1">
                  <a:latin typeface="Arial" pitchFamily="34" charset="0"/>
                </a:rPr>
                <a:t>DevN</a:t>
              </a:r>
            </a:p>
          </p:txBody>
        </p:sp>
        <p:grpSp>
          <p:nvGrpSpPr>
            <p:cNvPr id="3" name="Group 68"/>
            <p:cNvGrpSpPr>
              <a:grpSpLocks/>
            </p:cNvGrpSpPr>
            <p:nvPr/>
          </p:nvGrpSpPr>
          <p:grpSpPr bwMode="auto">
            <a:xfrm>
              <a:off x="864" y="1341"/>
              <a:ext cx="2448" cy="2064"/>
              <a:chOff x="864" y="1341"/>
              <a:chExt cx="2448" cy="2064"/>
            </a:xfrm>
          </p:grpSpPr>
          <p:sp>
            <p:nvSpPr>
              <p:cNvPr id="17463" name="Oval 5"/>
              <p:cNvSpPr>
                <a:spLocks noChangeArrowheads="1"/>
              </p:cNvSpPr>
              <p:nvPr/>
            </p:nvSpPr>
            <p:spPr bwMode="auto">
              <a:xfrm>
                <a:off x="2390" y="1341"/>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200" b="1">
                    <a:latin typeface="Arial" pitchFamily="34" charset="0"/>
                  </a:rPr>
                  <a:t>DCS</a:t>
                </a:r>
              </a:p>
            </p:txBody>
          </p:sp>
          <p:cxnSp>
            <p:nvCxnSpPr>
              <p:cNvPr id="17464" name="AutoShape 20"/>
              <p:cNvCxnSpPr>
                <a:cxnSpLocks noChangeShapeType="1"/>
                <a:stCxn id="17465" idx="0"/>
                <a:endCxn id="17463" idx="4"/>
              </p:cNvCxnSpPr>
              <p:nvPr/>
            </p:nvCxnSpPr>
            <p:spPr bwMode="auto">
              <a:xfrm flipH="1" flipV="1">
                <a:off x="2630" y="1584"/>
                <a:ext cx="442" cy="429"/>
              </a:xfrm>
              <a:prstGeom prst="straightConnector1">
                <a:avLst/>
              </a:prstGeom>
              <a:noFill/>
              <a:ln w="12700">
                <a:solidFill>
                  <a:schemeClr val="tx1"/>
                </a:solidFill>
                <a:round/>
                <a:headEnd/>
                <a:tailEnd/>
              </a:ln>
            </p:spPr>
          </p:cxnSp>
          <p:sp>
            <p:nvSpPr>
              <p:cNvPr id="17465" name="Oval 22"/>
              <p:cNvSpPr>
                <a:spLocks noChangeArrowheads="1"/>
              </p:cNvSpPr>
              <p:nvPr/>
            </p:nvSpPr>
            <p:spPr bwMode="auto">
              <a:xfrm>
                <a:off x="2832" y="201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000" b="1">
                    <a:latin typeface="Arial" pitchFamily="34" charset="0"/>
                  </a:rPr>
                  <a:t>SubDetN</a:t>
                </a:r>
                <a:br>
                  <a:rPr lang="en-US" sz="1000" b="1">
                    <a:latin typeface="Arial" pitchFamily="34" charset="0"/>
                  </a:rPr>
                </a:br>
                <a:r>
                  <a:rPr lang="en-US" sz="1000" b="1">
                    <a:latin typeface="Arial" pitchFamily="34" charset="0"/>
                  </a:rPr>
                  <a:t>DCS</a:t>
                </a:r>
              </a:p>
            </p:txBody>
          </p:sp>
          <p:sp>
            <p:nvSpPr>
              <p:cNvPr id="17466" name="Oval 24"/>
              <p:cNvSpPr>
                <a:spLocks noChangeArrowheads="1"/>
              </p:cNvSpPr>
              <p:nvPr/>
            </p:nvSpPr>
            <p:spPr bwMode="auto">
              <a:xfrm>
                <a:off x="2208" y="201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000" b="1">
                    <a:latin typeface="Arial" pitchFamily="34" charset="0"/>
                  </a:rPr>
                  <a:t>SubDet2</a:t>
                </a:r>
                <a:br>
                  <a:rPr lang="en-US" sz="1000" b="1">
                    <a:latin typeface="Arial" pitchFamily="34" charset="0"/>
                  </a:rPr>
                </a:br>
                <a:r>
                  <a:rPr lang="en-US" sz="1000" b="1">
                    <a:latin typeface="Arial" pitchFamily="34" charset="0"/>
                  </a:rPr>
                  <a:t>DCS</a:t>
                </a:r>
              </a:p>
            </p:txBody>
          </p:sp>
          <p:cxnSp>
            <p:nvCxnSpPr>
              <p:cNvPr id="17467" name="AutoShape 26"/>
              <p:cNvCxnSpPr>
                <a:cxnSpLocks noChangeShapeType="1"/>
                <a:stCxn id="17463" idx="4"/>
                <a:endCxn id="17466" idx="0"/>
              </p:cNvCxnSpPr>
              <p:nvPr/>
            </p:nvCxnSpPr>
            <p:spPr bwMode="auto">
              <a:xfrm flipH="1">
                <a:off x="2448" y="1584"/>
                <a:ext cx="182" cy="429"/>
              </a:xfrm>
              <a:prstGeom prst="straightConnector1">
                <a:avLst/>
              </a:prstGeom>
              <a:noFill/>
              <a:ln w="12700">
                <a:solidFill>
                  <a:schemeClr val="tx1"/>
                </a:solidFill>
                <a:round/>
                <a:headEnd/>
                <a:tailEnd/>
              </a:ln>
            </p:spPr>
          </p:cxnSp>
          <p:sp>
            <p:nvSpPr>
              <p:cNvPr id="17468" name="Oval 28"/>
              <p:cNvSpPr>
                <a:spLocks noChangeArrowheads="1"/>
              </p:cNvSpPr>
              <p:nvPr/>
            </p:nvSpPr>
            <p:spPr bwMode="auto">
              <a:xfrm>
                <a:off x="1680" y="201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000" b="1">
                    <a:latin typeface="Arial" pitchFamily="34" charset="0"/>
                  </a:rPr>
                  <a:t>SubDet1</a:t>
                </a:r>
                <a:br>
                  <a:rPr lang="en-US" sz="1000" b="1">
                    <a:latin typeface="Arial" pitchFamily="34" charset="0"/>
                  </a:rPr>
                </a:br>
                <a:r>
                  <a:rPr lang="en-US" sz="1000" b="1">
                    <a:latin typeface="Arial" pitchFamily="34" charset="0"/>
                  </a:rPr>
                  <a:t>DCS</a:t>
                </a:r>
              </a:p>
            </p:txBody>
          </p:sp>
          <p:sp>
            <p:nvSpPr>
              <p:cNvPr id="17469" name="Oval 30"/>
              <p:cNvSpPr>
                <a:spLocks noChangeArrowheads="1"/>
              </p:cNvSpPr>
              <p:nvPr/>
            </p:nvSpPr>
            <p:spPr bwMode="auto">
              <a:xfrm>
                <a:off x="1152" y="273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000" b="1">
                    <a:latin typeface="Arial" pitchFamily="34" charset="0"/>
                  </a:rPr>
                  <a:t>SubDet1</a:t>
                </a:r>
                <a:br>
                  <a:rPr lang="en-US" sz="1000" b="1">
                    <a:latin typeface="Arial" pitchFamily="34" charset="0"/>
                  </a:rPr>
                </a:br>
                <a:r>
                  <a:rPr lang="en-US" sz="1000" b="1">
                    <a:latin typeface="Arial" pitchFamily="34" charset="0"/>
                  </a:rPr>
                  <a:t>LV</a:t>
                </a:r>
              </a:p>
            </p:txBody>
          </p:sp>
          <p:sp>
            <p:nvSpPr>
              <p:cNvPr id="17470" name="Oval 31"/>
              <p:cNvSpPr>
                <a:spLocks noChangeArrowheads="1"/>
              </p:cNvSpPr>
              <p:nvPr/>
            </p:nvSpPr>
            <p:spPr bwMode="auto">
              <a:xfrm>
                <a:off x="1680" y="273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000" b="1">
                    <a:latin typeface="Arial" pitchFamily="34" charset="0"/>
                  </a:rPr>
                  <a:t>SubDet1</a:t>
                </a:r>
                <a:br>
                  <a:rPr lang="en-US" sz="1000" b="1">
                    <a:latin typeface="Arial" pitchFamily="34" charset="0"/>
                  </a:rPr>
                </a:br>
                <a:r>
                  <a:rPr lang="en-US" sz="1000" b="1">
                    <a:latin typeface="Arial" pitchFamily="34" charset="0"/>
                  </a:rPr>
                  <a:t>TEMP</a:t>
                </a:r>
              </a:p>
            </p:txBody>
          </p:sp>
          <p:cxnSp>
            <p:nvCxnSpPr>
              <p:cNvPr id="17471" name="AutoShape 34"/>
              <p:cNvCxnSpPr>
                <a:cxnSpLocks noChangeShapeType="1"/>
                <a:stCxn id="17468" idx="4"/>
                <a:endCxn id="17469" idx="0"/>
              </p:cNvCxnSpPr>
              <p:nvPr/>
            </p:nvCxnSpPr>
            <p:spPr bwMode="auto">
              <a:xfrm flipH="1">
                <a:off x="1392" y="2256"/>
                <a:ext cx="528" cy="477"/>
              </a:xfrm>
              <a:prstGeom prst="straightConnector1">
                <a:avLst/>
              </a:prstGeom>
              <a:noFill/>
              <a:ln w="12700">
                <a:solidFill>
                  <a:schemeClr val="tx1"/>
                </a:solidFill>
                <a:round/>
                <a:headEnd/>
                <a:tailEnd/>
              </a:ln>
            </p:spPr>
          </p:cxnSp>
          <p:cxnSp>
            <p:nvCxnSpPr>
              <p:cNvPr id="17472" name="AutoShape 35"/>
              <p:cNvCxnSpPr>
                <a:cxnSpLocks noChangeShapeType="1"/>
                <a:stCxn id="17468" idx="4"/>
                <a:endCxn id="17470" idx="0"/>
              </p:cNvCxnSpPr>
              <p:nvPr/>
            </p:nvCxnSpPr>
            <p:spPr bwMode="auto">
              <a:xfrm>
                <a:off x="1920" y="2256"/>
                <a:ext cx="0" cy="477"/>
              </a:xfrm>
              <a:prstGeom prst="straightConnector1">
                <a:avLst/>
              </a:prstGeom>
              <a:noFill/>
              <a:ln w="12700">
                <a:solidFill>
                  <a:schemeClr val="tx1"/>
                </a:solidFill>
                <a:round/>
                <a:headEnd/>
                <a:tailEnd/>
              </a:ln>
            </p:spPr>
          </p:cxnSp>
          <p:cxnSp>
            <p:nvCxnSpPr>
              <p:cNvPr id="17473" name="AutoShape 38"/>
              <p:cNvCxnSpPr>
                <a:cxnSpLocks noChangeShapeType="1"/>
                <a:stCxn id="17463" idx="4"/>
                <a:endCxn id="17468" idx="0"/>
              </p:cNvCxnSpPr>
              <p:nvPr/>
            </p:nvCxnSpPr>
            <p:spPr bwMode="auto">
              <a:xfrm flipH="1">
                <a:off x="1920" y="1584"/>
                <a:ext cx="710" cy="429"/>
              </a:xfrm>
              <a:prstGeom prst="straightConnector1">
                <a:avLst/>
              </a:prstGeom>
              <a:noFill/>
              <a:ln w="12700">
                <a:solidFill>
                  <a:schemeClr val="tx1"/>
                </a:solidFill>
                <a:round/>
                <a:headEnd/>
                <a:tailEnd/>
              </a:ln>
            </p:spPr>
          </p:cxnSp>
          <p:cxnSp>
            <p:nvCxnSpPr>
              <p:cNvPr id="17474" name="AutoShape 43"/>
              <p:cNvCxnSpPr>
                <a:cxnSpLocks noChangeShapeType="1"/>
                <a:stCxn id="17469" idx="4"/>
                <a:endCxn id="17458" idx="0"/>
              </p:cNvCxnSpPr>
              <p:nvPr/>
            </p:nvCxnSpPr>
            <p:spPr bwMode="auto">
              <a:xfrm flipH="1">
                <a:off x="864" y="2976"/>
                <a:ext cx="528" cy="429"/>
              </a:xfrm>
              <a:prstGeom prst="straightConnector1">
                <a:avLst/>
              </a:prstGeom>
              <a:noFill/>
              <a:ln w="12700">
                <a:solidFill>
                  <a:schemeClr val="tx1"/>
                </a:solidFill>
                <a:round/>
                <a:headEnd/>
                <a:tailEnd/>
              </a:ln>
            </p:spPr>
          </p:cxnSp>
          <p:cxnSp>
            <p:nvCxnSpPr>
              <p:cNvPr id="17475" name="AutoShape 44"/>
              <p:cNvCxnSpPr>
                <a:cxnSpLocks noChangeShapeType="1"/>
                <a:stCxn id="17469" idx="4"/>
                <a:endCxn id="17459" idx="0"/>
              </p:cNvCxnSpPr>
              <p:nvPr/>
            </p:nvCxnSpPr>
            <p:spPr bwMode="auto">
              <a:xfrm>
                <a:off x="1392" y="2976"/>
                <a:ext cx="0" cy="429"/>
              </a:xfrm>
              <a:prstGeom prst="straightConnector1">
                <a:avLst/>
              </a:prstGeom>
              <a:noFill/>
              <a:ln w="12700">
                <a:solidFill>
                  <a:schemeClr val="tx1"/>
                </a:solidFill>
                <a:round/>
                <a:headEnd/>
                <a:tailEnd/>
              </a:ln>
            </p:spPr>
          </p:cxnSp>
          <p:cxnSp>
            <p:nvCxnSpPr>
              <p:cNvPr id="17476" name="AutoShape 45"/>
              <p:cNvCxnSpPr>
                <a:cxnSpLocks noChangeShapeType="1"/>
                <a:stCxn id="17469" idx="4"/>
                <a:endCxn id="17460" idx="0"/>
              </p:cNvCxnSpPr>
              <p:nvPr/>
            </p:nvCxnSpPr>
            <p:spPr bwMode="auto">
              <a:xfrm>
                <a:off x="1392" y="2976"/>
                <a:ext cx="624" cy="429"/>
              </a:xfrm>
              <a:prstGeom prst="straightConnector1">
                <a:avLst/>
              </a:prstGeom>
              <a:noFill/>
              <a:ln w="12700">
                <a:solidFill>
                  <a:schemeClr val="tx1"/>
                </a:solidFill>
                <a:round/>
                <a:headEnd/>
                <a:tailEnd/>
              </a:ln>
            </p:spPr>
          </p:cxnSp>
          <p:sp>
            <p:nvSpPr>
              <p:cNvPr id="17477" name="Oval 46"/>
              <p:cNvSpPr>
                <a:spLocks noChangeArrowheads="1"/>
              </p:cNvSpPr>
              <p:nvPr/>
            </p:nvSpPr>
            <p:spPr bwMode="auto">
              <a:xfrm>
                <a:off x="2208" y="2733"/>
                <a:ext cx="480" cy="243"/>
              </a:xfrm>
              <a:prstGeom prst="ellipse">
                <a:avLst/>
              </a:prstGeom>
              <a:solidFill>
                <a:srgbClr val="FFCC99"/>
              </a:solidFill>
              <a:ln w="12700" algn="ctr">
                <a:solidFill>
                  <a:schemeClr val="tx1"/>
                </a:solidFill>
                <a:round/>
                <a:headEnd/>
                <a:tailEnd/>
              </a:ln>
            </p:spPr>
            <p:txBody>
              <a:bodyPr wrap="none" lIns="0" tIns="0" rIns="0" bIns="0" anchor="ctr"/>
              <a:lstStyle/>
              <a:p>
                <a:r>
                  <a:rPr lang="en-US" sz="1000" b="1">
                    <a:latin typeface="Arial" pitchFamily="34" charset="0"/>
                  </a:rPr>
                  <a:t>SubDet1</a:t>
                </a:r>
                <a:br>
                  <a:rPr lang="en-US" sz="1000" b="1">
                    <a:latin typeface="Arial" pitchFamily="34" charset="0"/>
                  </a:rPr>
                </a:br>
                <a:r>
                  <a:rPr lang="en-US" sz="1000" b="1">
                    <a:latin typeface="Arial" pitchFamily="34" charset="0"/>
                  </a:rPr>
                  <a:t>GAS</a:t>
                </a:r>
              </a:p>
            </p:txBody>
          </p:sp>
          <p:cxnSp>
            <p:nvCxnSpPr>
              <p:cNvPr id="17478" name="AutoShape 47"/>
              <p:cNvCxnSpPr>
                <a:cxnSpLocks noChangeShapeType="1"/>
                <a:stCxn id="17468" idx="4"/>
                <a:endCxn id="17477" idx="0"/>
              </p:cNvCxnSpPr>
              <p:nvPr/>
            </p:nvCxnSpPr>
            <p:spPr bwMode="auto">
              <a:xfrm>
                <a:off x="1920" y="2256"/>
                <a:ext cx="528" cy="477"/>
              </a:xfrm>
              <a:prstGeom prst="straightConnector1">
                <a:avLst/>
              </a:prstGeom>
              <a:noFill/>
              <a:ln w="12700">
                <a:solidFill>
                  <a:schemeClr val="tx1"/>
                </a:solidFill>
                <a:round/>
                <a:headEnd/>
                <a:tailEnd/>
              </a:ln>
            </p:spPr>
          </p:cxnSp>
          <p:sp>
            <p:nvSpPr>
              <p:cNvPr id="17479" name="Text Box 56"/>
              <p:cNvSpPr txBox="1">
                <a:spLocks noChangeArrowheads="1"/>
              </p:cNvSpPr>
              <p:nvPr/>
            </p:nvSpPr>
            <p:spPr bwMode="auto">
              <a:xfrm>
                <a:off x="2640" y="1917"/>
                <a:ext cx="246" cy="288"/>
              </a:xfrm>
              <a:prstGeom prst="rect">
                <a:avLst/>
              </a:prstGeom>
              <a:noFill/>
              <a:ln w="12700" algn="ctr">
                <a:noFill/>
                <a:miter lim="800000"/>
                <a:headEnd/>
                <a:tailEnd/>
              </a:ln>
            </p:spPr>
            <p:txBody>
              <a:bodyPr wrap="none">
                <a:spAutoFit/>
              </a:bodyPr>
              <a:lstStyle/>
              <a:p>
                <a:r>
                  <a:rPr lang="en-US"/>
                  <a:t>…</a:t>
                </a:r>
              </a:p>
            </p:txBody>
          </p:sp>
        </p:grpSp>
        <p:sp>
          <p:nvSpPr>
            <p:cNvPr id="17462" name="Text Box 59"/>
            <p:cNvSpPr txBox="1">
              <a:spLocks noChangeArrowheads="1"/>
            </p:cNvSpPr>
            <p:nvPr/>
          </p:nvSpPr>
          <p:spPr bwMode="auto">
            <a:xfrm>
              <a:off x="1584" y="3309"/>
              <a:ext cx="246" cy="288"/>
            </a:xfrm>
            <a:prstGeom prst="rect">
              <a:avLst/>
            </a:prstGeom>
            <a:noFill/>
            <a:ln w="12700" algn="ctr">
              <a:noFill/>
              <a:miter lim="800000"/>
              <a:headEnd/>
              <a:tailEnd/>
            </a:ln>
          </p:spPr>
          <p:txBody>
            <a:bodyPr wrap="none">
              <a:spAutoFit/>
            </a:bodyPr>
            <a:lstStyle/>
            <a:p>
              <a:r>
                <a:rPr lang="en-US"/>
                <a:t>…</a:t>
              </a:r>
            </a:p>
          </p:txBody>
        </p:sp>
      </p:grpSp>
      <p:sp>
        <p:nvSpPr>
          <p:cNvPr id="17413" name="Line 62"/>
          <p:cNvSpPr>
            <a:spLocks noChangeShapeType="1"/>
          </p:cNvSpPr>
          <p:nvPr/>
        </p:nvSpPr>
        <p:spPr bwMode="auto">
          <a:xfrm>
            <a:off x="609600" y="2152628"/>
            <a:ext cx="0" cy="4038600"/>
          </a:xfrm>
          <a:prstGeom prst="line">
            <a:avLst/>
          </a:prstGeom>
          <a:noFill/>
          <a:ln w="19050">
            <a:solidFill>
              <a:schemeClr val="tx1"/>
            </a:solidFill>
            <a:round/>
            <a:headEnd/>
            <a:tailEnd type="triangle" w="med" len="med"/>
          </a:ln>
        </p:spPr>
        <p:txBody>
          <a:bodyPr anchor="ctr">
            <a:spAutoFit/>
          </a:bodyPr>
          <a:lstStyle/>
          <a:p>
            <a:endParaRPr lang="en-US"/>
          </a:p>
        </p:txBody>
      </p:sp>
      <p:sp>
        <p:nvSpPr>
          <p:cNvPr id="17414" name="Text Box 63"/>
          <p:cNvSpPr txBox="1">
            <a:spLocks noChangeArrowheads="1"/>
          </p:cNvSpPr>
          <p:nvPr/>
        </p:nvSpPr>
        <p:spPr bwMode="auto">
          <a:xfrm rot="-5400000">
            <a:off x="38894" y="4040959"/>
            <a:ext cx="1090612" cy="304800"/>
          </a:xfrm>
          <a:prstGeom prst="rect">
            <a:avLst/>
          </a:prstGeom>
          <a:solidFill>
            <a:schemeClr val="bg1"/>
          </a:solidFill>
          <a:ln w="12700">
            <a:noFill/>
            <a:miter lim="800000"/>
            <a:headEnd/>
            <a:tailEnd/>
          </a:ln>
        </p:spPr>
        <p:txBody>
          <a:bodyPr wrap="none">
            <a:spAutoFit/>
          </a:bodyPr>
          <a:lstStyle/>
          <a:p>
            <a:r>
              <a:rPr lang="en-US" sz="1400">
                <a:latin typeface="Arial" pitchFamily="34" charset="0"/>
              </a:rPr>
              <a:t>Commands</a:t>
            </a:r>
          </a:p>
        </p:txBody>
      </p:sp>
      <p:sp>
        <p:nvSpPr>
          <p:cNvPr id="17415" name="Line 64"/>
          <p:cNvSpPr>
            <a:spLocks noChangeShapeType="1"/>
          </p:cNvSpPr>
          <p:nvPr/>
        </p:nvSpPr>
        <p:spPr bwMode="auto">
          <a:xfrm>
            <a:off x="315913" y="2152628"/>
            <a:ext cx="0" cy="4038600"/>
          </a:xfrm>
          <a:prstGeom prst="line">
            <a:avLst/>
          </a:prstGeom>
          <a:noFill/>
          <a:ln w="19050">
            <a:solidFill>
              <a:schemeClr val="tx1"/>
            </a:solidFill>
            <a:round/>
            <a:headEnd type="triangle" w="med" len="med"/>
            <a:tailEnd/>
          </a:ln>
        </p:spPr>
        <p:txBody>
          <a:bodyPr anchor="ctr">
            <a:spAutoFit/>
          </a:bodyPr>
          <a:lstStyle/>
          <a:p>
            <a:endParaRPr lang="en-US"/>
          </a:p>
        </p:txBody>
      </p:sp>
      <p:grpSp>
        <p:nvGrpSpPr>
          <p:cNvPr id="4" name="Group 73"/>
          <p:cNvGrpSpPr>
            <a:grpSpLocks/>
          </p:cNvGrpSpPr>
          <p:nvPr/>
        </p:nvGrpSpPr>
        <p:grpSpPr bwMode="auto">
          <a:xfrm>
            <a:off x="4114800" y="2762228"/>
            <a:ext cx="3886200" cy="3662362"/>
            <a:chOff x="2592" y="1341"/>
            <a:chExt cx="2448" cy="2307"/>
          </a:xfrm>
        </p:grpSpPr>
        <p:sp>
          <p:nvSpPr>
            <p:cNvPr id="17441" name="Oval 6"/>
            <p:cNvSpPr>
              <a:spLocks noChangeArrowheads="1"/>
            </p:cNvSpPr>
            <p:nvPr/>
          </p:nvSpPr>
          <p:spPr bwMode="auto">
            <a:xfrm>
              <a:off x="3715" y="1341"/>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200" b="1">
                  <a:latin typeface="Arial" pitchFamily="34" charset="0"/>
                </a:rPr>
                <a:t>DAQ</a:t>
              </a:r>
            </a:p>
          </p:txBody>
        </p:sp>
        <p:cxnSp>
          <p:nvCxnSpPr>
            <p:cNvPr id="17442" name="AutoShape 21"/>
            <p:cNvCxnSpPr>
              <a:cxnSpLocks noChangeShapeType="1"/>
              <a:stCxn id="17443" idx="0"/>
              <a:endCxn id="17441" idx="4"/>
            </p:cNvCxnSpPr>
            <p:nvPr/>
          </p:nvCxnSpPr>
          <p:spPr bwMode="auto">
            <a:xfrm flipH="1" flipV="1">
              <a:off x="3955" y="1584"/>
              <a:ext cx="845" cy="429"/>
            </a:xfrm>
            <a:prstGeom prst="straightConnector1">
              <a:avLst/>
            </a:prstGeom>
            <a:noFill/>
            <a:ln w="12700">
              <a:solidFill>
                <a:schemeClr val="tx1"/>
              </a:solidFill>
              <a:round/>
              <a:headEnd/>
              <a:tailEnd/>
            </a:ln>
          </p:spPr>
        </p:cxnSp>
        <p:sp>
          <p:nvSpPr>
            <p:cNvPr id="17443" name="Oval 23"/>
            <p:cNvSpPr>
              <a:spLocks noChangeArrowheads="1"/>
            </p:cNvSpPr>
            <p:nvPr/>
          </p:nvSpPr>
          <p:spPr bwMode="auto">
            <a:xfrm>
              <a:off x="4560" y="201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000" b="1">
                  <a:latin typeface="Arial" pitchFamily="34" charset="0"/>
                </a:rPr>
                <a:t>SubDetN</a:t>
              </a:r>
              <a:br>
                <a:rPr lang="en-US" sz="1000" b="1">
                  <a:latin typeface="Arial" pitchFamily="34" charset="0"/>
                </a:rPr>
              </a:br>
              <a:r>
                <a:rPr lang="en-US" sz="1000" b="1">
                  <a:latin typeface="Arial" pitchFamily="34" charset="0"/>
                </a:rPr>
                <a:t>DAQ</a:t>
              </a:r>
            </a:p>
          </p:txBody>
        </p:sp>
        <p:sp>
          <p:nvSpPr>
            <p:cNvPr id="17444" name="Oval 25"/>
            <p:cNvSpPr>
              <a:spLocks noChangeArrowheads="1"/>
            </p:cNvSpPr>
            <p:nvPr/>
          </p:nvSpPr>
          <p:spPr bwMode="auto">
            <a:xfrm>
              <a:off x="3936" y="201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000" b="1">
                  <a:latin typeface="Arial" pitchFamily="34" charset="0"/>
                </a:rPr>
                <a:t>SubDet2</a:t>
              </a:r>
              <a:br>
                <a:rPr lang="en-US" sz="1000" b="1">
                  <a:latin typeface="Arial" pitchFamily="34" charset="0"/>
                </a:rPr>
              </a:br>
              <a:r>
                <a:rPr lang="en-US" sz="1000" b="1">
                  <a:latin typeface="Arial" pitchFamily="34" charset="0"/>
                </a:rPr>
                <a:t>DAQ</a:t>
              </a:r>
            </a:p>
          </p:txBody>
        </p:sp>
        <p:cxnSp>
          <p:nvCxnSpPr>
            <p:cNvPr id="17445" name="AutoShape 27"/>
            <p:cNvCxnSpPr>
              <a:cxnSpLocks noChangeShapeType="1"/>
              <a:stCxn id="17441" idx="4"/>
              <a:endCxn id="17444" idx="0"/>
            </p:cNvCxnSpPr>
            <p:nvPr/>
          </p:nvCxnSpPr>
          <p:spPr bwMode="auto">
            <a:xfrm>
              <a:off x="3955" y="1584"/>
              <a:ext cx="221" cy="429"/>
            </a:xfrm>
            <a:prstGeom prst="straightConnector1">
              <a:avLst/>
            </a:prstGeom>
            <a:noFill/>
            <a:ln w="12700">
              <a:solidFill>
                <a:schemeClr val="tx1"/>
              </a:solidFill>
              <a:round/>
              <a:headEnd/>
              <a:tailEnd/>
            </a:ln>
          </p:spPr>
        </p:cxnSp>
        <p:sp>
          <p:nvSpPr>
            <p:cNvPr id="17446" name="Oval 29"/>
            <p:cNvSpPr>
              <a:spLocks noChangeArrowheads="1"/>
            </p:cNvSpPr>
            <p:nvPr/>
          </p:nvSpPr>
          <p:spPr bwMode="auto">
            <a:xfrm>
              <a:off x="3408" y="201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000" b="1">
                  <a:latin typeface="Arial" pitchFamily="34" charset="0"/>
                </a:rPr>
                <a:t>SubDet1</a:t>
              </a:r>
              <a:br>
                <a:rPr lang="en-US" sz="1000" b="1">
                  <a:latin typeface="Arial" pitchFamily="34" charset="0"/>
                </a:rPr>
              </a:br>
              <a:r>
                <a:rPr lang="en-US" sz="1000" b="1">
                  <a:latin typeface="Arial" pitchFamily="34" charset="0"/>
                </a:rPr>
                <a:t>DAQ</a:t>
              </a:r>
            </a:p>
          </p:txBody>
        </p:sp>
        <p:sp>
          <p:nvSpPr>
            <p:cNvPr id="17447" name="Oval 32"/>
            <p:cNvSpPr>
              <a:spLocks noChangeArrowheads="1"/>
            </p:cNvSpPr>
            <p:nvPr/>
          </p:nvSpPr>
          <p:spPr bwMode="auto">
            <a:xfrm>
              <a:off x="3120" y="273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000" b="1" dirty="0">
                  <a:latin typeface="Arial" pitchFamily="34" charset="0"/>
                </a:rPr>
                <a:t>SubDet1</a:t>
              </a:r>
              <a:br>
                <a:rPr lang="en-US" sz="1000" b="1" dirty="0">
                  <a:latin typeface="Arial" pitchFamily="34" charset="0"/>
                </a:rPr>
              </a:br>
              <a:r>
                <a:rPr lang="en-US" sz="1000" b="1" dirty="0">
                  <a:latin typeface="Arial" pitchFamily="34" charset="0"/>
                </a:rPr>
                <a:t>FE</a:t>
              </a:r>
            </a:p>
          </p:txBody>
        </p:sp>
        <p:sp>
          <p:nvSpPr>
            <p:cNvPr id="17448" name="Oval 33"/>
            <p:cNvSpPr>
              <a:spLocks noChangeArrowheads="1"/>
            </p:cNvSpPr>
            <p:nvPr/>
          </p:nvSpPr>
          <p:spPr bwMode="auto">
            <a:xfrm>
              <a:off x="3696" y="2733"/>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000" b="1" dirty="0">
                  <a:latin typeface="Arial" pitchFamily="34" charset="0"/>
                </a:rPr>
                <a:t>SubDet1</a:t>
              </a:r>
              <a:br>
                <a:rPr lang="en-US" sz="1000" b="1" dirty="0">
                  <a:latin typeface="Arial" pitchFamily="34" charset="0"/>
                </a:rPr>
              </a:br>
              <a:r>
                <a:rPr lang="en-US" sz="1000" b="1" dirty="0">
                  <a:latin typeface="Arial" pitchFamily="34" charset="0"/>
                </a:rPr>
                <a:t>RU</a:t>
              </a:r>
            </a:p>
          </p:txBody>
        </p:sp>
        <p:cxnSp>
          <p:nvCxnSpPr>
            <p:cNvPr id="17449" name="AutoShape 36"/>
            <p:cNvCxnSpPr>
              <a:cxnSpLocks noChangeShapeType="1"/>
              <a:stCxn id="17446" idx="4"/>
              <a:endCxn id="17447" idx="0"/>
            </p:cNvCxnSpPr>
            <p:nvPr/>
          </p:nvCxnSpPr>
          <p:spPr bwMode="auto">
            <a:xfrm flipH="1">
              <a:off x="3360" y="2256"/>
              <a:ext cx="288" cy="477"/>
            </a:xfrm>
            <a:prstGeom prst="straightConnector1">
              <a:avLst/>
            </a:prstGeom>
            <a:noFill/>
            <a:ln w="12700">
              <a:solidFill>
                <a:schemeClr val="tx1"/>
              </a:solidFill>
              <a:round/>
              <a:headEnd/>
              <a:tailEnd/>
            </a:ln>
          </p:spPr>
        </p:cxnSp>
        <p:cxnSp>
          <p:nvCxnSpPr>
            <p:cNvPr id="17450" name="AutoShape 37"/>
            <p:cNvCxnSpPr>
              <a:cxnSpLocks noChangeShapeType="1"/>
              <a:stCxn id="17446" idx="4"/>
              <a:endCxn id="17448" idx="0"/>
            </p:cNvCxnSpPr>
            <p:nvPr/>
          </p:nvCxnSpPr>
          <p:spPr bwMode="auto">
            <a:xfrm>
              <a:off x="3648" y="2256"/>
              <a:ext cx="288" cy="477"/>
            </a:xfrm>
            <a:prstGeom prst="straightConnector1">
              <a:avLst/>
            </a:prstGeom>
            <a:noFill/>
            <a:ln w="12700">
              <a:solidFill>
                <a:schemeClr val="tx1"/>
              </a:solidFill>
              <a:round/>
              <a:headEnd/>
              <a:tailEnd/>
            </a:ln>
          </p:spPr>
        </p:cxnSp>
        <p:cxnSp>
          <p:nvCxnSpPr>
            <p:cNvPr id="17451" name="AutoShape 39"/>
            <p:cNvCxnSpPr>
              <a:cxnSpLocks noChangeShapeType="1"/>
              <a:stCxn id="17441" idx="4"/>
              <a:endCxn id="17446" idx="0"/>
            </p:cNvCxnSpPr>
            <p:nvPr/>
          </p:nvCxnSpPr>
          <p:spPr bwMode="auto">
            <a:xfrm flipH="1">
              <a:off x="3648" y="1584"/>
              <a:ext cx="307" cy="429"/>
            </a:xfrm>
            <a:prstGeom prst="straightConnector1">
              <a:avLst/>
            </a:prstGeom>
            <a:noFill/>
            <a:ln w="12700">
              <a:solidFill>
                <a:schemeClr val="tx1"/>
              </a:solidFill>
              <a:round/>
              <a:headEnd/>
              <a:tailEnd/>
            </a:ln>
          </p:spPr>
        </p:cxnSp>
        <p:sp>
          <p:nvSpPr>
            <p:cNvPr id="17452" name="Oval 48"/>
            <p:cNvSpPr>
              <a:spLocks noChangeArrowheads="1"/>
            </p:cNvSpPr>
            <p:nvPr/>
          </p:nvSpPr>
          <p:spPr bwMode="auto">
            <a:xfrm>
              <a:off x="2592" y="3405"/>
              <a:ext cx="480" cy="243"/>
            </a:xfrm>
            <a:prstGeom prst="ellipse">
              <a:avLst/>
            </a:prstGeom>
            <a:solidFill>
              <a:srgbClr val="FFCC99"/>
            </a:solidFill>
            <a:ln w="12700" algn="ctr">
              <a:solidFill>
                <a:schemeClr val="tx1"/>
              </a:solidFill>
              <a:round/>
              <a:headEnd/>
              <a:tailEnd/>
            </a:ln>
          </p:spPr>
          <p:txBody>
            <a:bodyPr wrap="none" lIns="0" tIns="0" rIns="0" bIns="0" anchor="ctr"/>
            <a:lstStyle/>
            <a:p>
              <a:r>
                <a:rPr lang="en-US" sz="1000" b="1" dirty="0">
                  <a:latin typeface="Arial" pitchFamily="34" charset="0"/>
                </a:rPr>
                <a:t>FE</a:t>
              </a:r>
              <a:br>
                <a:rPr lang="en-US" sz="1000" b="1" dirty="0">
                  <a:latin typeface="Arial" pitchFamily="34" charset="0"/>
                </a:rPr>
              </a:br>
              <a:r>
                <a:rPr lang="en-US" sz="1000" b="1" dirty="0">
                  <a:latin typeface="Arial" pitchFamily="34" charset="0"/>
                </a:rPr>
                <a:t>Dev1</a:t>
              </a:r>
            </a:p>
          </p:txBody>
        </p:sp>
        <p:sp>
          <p:nvSpPr>
            <p:cNvPr id="17453" name="Oval 49"/>
            <p:cNvSpPr>
              <a:spLocks noChangeArrowheads="1"/>
            </p:cNvSpPr>
            <p:nvPr/>
          </p:nvSpPr>
          <p:spPr bwMode="auto">
            <a:xfrm>
              <a:off x="3120" y="3405"/>
              <a:ext cx="480" cy="243"/>
            </a:xfrm>
            <a:prstGeom prst="ellipse">
              <a:avLst/>
            </a:prstGeom>
            <a:solidFill>
              <a:srgbClr val="FFCC99"/>
            </a:solidFill>
            <a:ln w="12700" algn="ctr">
              <a:solidFill>
                <a:schemeClr val="tx1"/>
              </a:solidFill>
              <a:round/>
              <a:headEnd/>
              <a:tailEnd/>
            </a:ln>
          </p:spPr>
          <p:txBody>
            <a:bodyPr wrap="none" lIns="0" tIns="0" rIns="0" bIns="0" anchor="ctr"/>
            <a:lstStyle/>
            <a:p>
              <a:r>
                <a:rPr lang="en-US" sz="1000" b="1" dirty="0">
                  <a:latin typeface="Arial" pitchFamily="34" charset="0"/>
                </a:rPr>
                <a:t>FE</a:t>
              </a:r>
              <a:br>
                <a:rPr lang="en-US" sz="1000" b="1" dirty="0">
                  <a:latin typeface="Arial" pitchFamily="34" charset="0"/>
                </a:rPr>
              </a:br>
              <a:r>
                <a:rPr lang="en-US" sz="1000" b="1" dirty="0">
                  <a:latin typeface="Arial" pitchFamily="34" charset="0"/>
                </a:rPr>
                <a:t>Dev2</a:t>
              </a:r>
            </a:p>
          </p:txBody>
        </p:sp>
        <p:sp>
          <p:nvSpPr>
            <p:cNvPr id="17454" name="Oval 50"/>
            <p:cNvSpPr>
              <a:spLocks noChangeArrowheads="1"/>
            </p:cNvSpPr>
            <p:nvPr/>
          </p:nvSpPr>
          <p:spPr bwMode="auto">
            <a:xfrm>
              <a:off x="3744" y="3405"/>
              <a:ext cx="480" cy="243"/>
            </a:xfrm>
            <a:prstGeom prst="ellipse">
              <a:avLst/>
            </a:prstGeom>
            <a:solidFill>
              <a:srgbClr val="FFCC99"/>
            </a:solidFill>
            <a:ln w="12700" algn="ctr">
              <a:solidFill>
                <a:schemeClr val="tx1"/>
              </a:solidFill>
              <a:round/>
              <a:headEnd/>
              <a:tailEnd/>
            </a:ln>
          </p:spPr>
          <p:txBody>
            <a:bodyPr wrap="none" lIns="0" tIns="0" rIns="0" bIns="0" anchor="ctr"/>
            <a:lstStyle/>
            <a:p>
              <a:r>
                <a:rPr lang="en-US" sz="1000" b="1" dirty="0">
                  <a:latin typeface="Arial" pitchFamily="34" charset="0"/>
                </a:rPr>
                <a:t>FE</a:t>
              </a:r>
              <a:br>
                <a:rPr lang="en-US" sz="1000" b="1" dirty="0">
                  <a:latin typeface="Arial" pitchFamily="34" charset="0"/>
                </a:rPr>
              </a:br>
              <a:r>
                <a:rPr lang="en-US" sz="1000" b="1" dirty="0" err="1">
                  <a:latin typeface="Arial" pitchFamily="34" charset="0"/>
                </a:rPr>
                <a:t>DevN</a:t>
              </a:r>
              <a:endParaRPr lang="en-US" sz="1000" b="1" dirty="0">
                <a:latin typeface="Arial" pitchFamily="34" charset="0"/>
              </a:endParaRPr>
            </a:p>
          </p:txBody>
        </p:sp>
        <p:cxnSp>
          <p:nvCxnSpPr>
            <p:cNvPr id="17455" name="AutoShape 51"/>
            <p:cNvCxnSpPr>
              <a:cxnSpLocks noChangeShapeType="1"/>
              <a:stCxn id="17447" idx="4"/>
              <a:endCxn id="17452" idx="0"/>
            </p:cNvCxnSpPr>
            <p:nvPr/>
          </p:nvCxnSpPr>
          <p:spPr bwMode="auto">
            <a:xfrm flipH="1">
              <a:off x="2832" y="2976"/>
              <a:ext cx="528" cy="429"/>
            </a:xfrm>
            <a:prstGeom prst="straightConnector1">
              <a:avLst/>
            </a:prstGeom>
            <a:noFill/>
            <a:ln w="12700">
              <a:solidFill>
                <a:schemeClr val="tx1"/>
              </a:solidFill>
              <a:round/>
              <a:headEnd/>
              <a:tailEnd/>
            </a:ln>
          </p:spPr>
        </p:cxnSp>
        <p:cxnSp>
          <p:nvCxnSpPr>
            <p:cNvPr id="17456" name="AutoShape 52"/>
            <p:cNvCxnSpPr>
              <a:cxnSpLocks noChangeShapeType="1"/>
              <a:stCxn id="17447" idx="4"/>
              <a:endCxn id="17453" idx="0"/>
            </p:cNvCxnSpPr>
            <p:nvPr/>
          </p:nvCxnSpPr>
          <p:spPr bwMode="auto">
            <a:xfrm>
              <a:off x="3360" y="2976"/>
              <a:ext cx="0" cy="429"/>
            </a:xfrm>
            <a:prstGeom prst="straightConnector1">
              <a:avLst/>
            </a:prstGeom>
            <a:noFill/>
            <a:ln w="12700">
              <a:solidFill>
                <a:schemeClr val="tx1"/>
              </a:solidFill>
              <a:round/>
              <a:headEnd/>
              <a:tailEnd/>
            </a:ln>
          </p:spPr>
        </p:cxnSp>
        <p:cxnSp>
          <p:nvCxnSpPr>
            <p:cNvPr id="17457" name="AutoShape 53"/>
            <p:cNvCxnSpPr>
              <a:cxnSpLocks noChangeShapeType="1"/>
              <a:stCxn id="17447" idx="4"/>
              <a:endCxn id="17454" idx="0"/>
            </p:cNvCxnSpPr>
            <p:nvPr/>
          </p:nvCxnSpPr>
          <p:spPr bwMode="auto">
            <a:xfrm>
              <a:off x="3360" y="2976"/>
              <a:ext cx="624" cy="429"/>
            </a:xfrm>
            <a:prstGeom prst="straightConnector1">
              <a:avLst/>
            </a:prstGeom>
            <a:noFill/>
            <a:ln w="12700">
              <a:solidFill>
                <a:schemeClr val="tx1"/>
              </a:solidFill>
              <a:round/>
              <a:headEnd/>
              <a:tailEnd/>
            </a:ln>
          </p:spPr>
        </p:cxnSp>
      </p:grpSp>
      <p:sp>
        <p:nvSpPr>
          <p:cNvPr id="17417" name="Oval 54"/>
          <p:cNvSpPr>
            <a:spLocks noChangeArrowheads="1"/>
          </p:cNvSpPr>
          <p:nvPr/>
        </p:nvSpPr>
        <p:spPr bwMode="auto">
          <a:xfrm>
            <a:off x="7848600" y="5353028"/>
            <a:ext cx="762000" cy="385762"/>
          </a:xfrm>
          <a:prstGeom prst="ellipse">
            <a:avLst/>
          </a:prstGeom>
          <a:solidFill>
            <a:srgbClr val="00CC99"/>
          </a:solidFill>
          <a:ln w="12700" algn="ctr">
            <a:solidFill>
              <a:schemeClr val="tx1"/>
            </a:solidFill>
            <a:round/>
            <a:headEnd/>
            <a:tailEnd/>
          </a:ln>
        </p:spPr>
        <p:txBody>
          <a:bodyPr wrap="none" lIns="0" tIns="0" rIns="0" bIns="0" anchor="ctr"/>
          <a:lstStyle/>
          <a:p>
            <a:r>
              <a:rPr lang="en-US" sz="1000" b="1">
                <a:latin typeface="Arial" pitchFamily="34" charset="0"/>
              </a:rPr>
              <a:t>Control</a:t>
            </a:r>
            <a:br>
              <a:rPr lang="en-US" sz="1000" b="1">
                <a:latin typeface="Arial" pitchFamily="34" charset="0"/>
              </a:rPr>
            </a:br>
            <a:r>
              <a:rPr lang="en-US" sz="1000" b="1">
                <a:latin typeface="Arial" pitchFamily="34" charset="0"/>
              </a:rPr>
              <a:t>Unit</a:t>
            </a:r>
          </a:p>
        </p:txBody>
      </p:sp>
      <p:sp>
        <p:nvSpPr>
          <p:cNvPr id="17418" name="Oval 55"/>
          <p:cNvSpPr>
            <a:spLocks noChangeArrowheads="1"/>
          </p:cNvSpPr>
          <p:nvPr/>
        </p:nvSpPr>
        <p:spPr bwMode="auto">
          <a:xfrm>
            <a:off x="7848600" y="5881665"/>
            <a:ext cx="762000" cy="385763"/>
          </a:xfrm>
          <a:prstGeom prst="ellipse">
            <a:avLst/>
          </a:prstGeom>
          <a:solidFill>
            <a:srgbClr val="FFCC99"/>
          </a:solidFill>
          <a:ln w="12700" algn="ctr">
            <a:solidFill>
              <a:schemeClr val="tx1"/>
            </a:solidFill>
            <a:round/>
            <a:headEnd/>
            <a:tailEnd/>
          </a:ln>
        </p:spPr>
        <p:txBody>
          <a:bodyPr wrap="none" lIns="0" tIns="0" rIns="0" bIns="0" anchor="ctr"/>
          <a:lstStyle/>
          <a:p>
            <a:r>
              <a:rPr lang="en-US" sz="1000" b="1">
                <a:latin typeface="Arial" pitchFamily="34" charset="0"/>
              </a:rPr>
              <a:t>Device</a:t>
            </a:r>
            <a:br>
              <a:rPr lang="en-US" sz="1000" b="1">
                <a:latin typeface="Arial" pitchFamily="34" charset="0"/>
              </a:rPr>
            </a:br>
            <a:r>
              <a:rPr lang="en-US" sz="1000" b="1">
                <a:latin typeface="Arial" pitchFamily="34" charset="0"/>
              </a:rPr>
              <a:t>Unit</a:t>
            </a:r>
          </a:p>
        </p:txBody>
      </p:sp>
      <p:sp>
        <p:nvSpPr>
          <p:cNvPr id="17419" name="Text Box 57"/>
          <p:cNvSpPr txBox="1">
            <a:spLocks noChangeArrowheads="1"/>
          </p:cNvSpPr>
          <p:nvPr/>
        </p:nvSpPr>
        <p:spPr bwMode="auto">
          <a:xfrm>
            <a:off x="6934200" y="3676628"/>
            <a:ext cx="390525" cy="457200"/>
          </a:xfrm>
          <a:prstGeom prst="rect">
            <a:avLst/>
          </a:prstGeom>
          <a:noFill/>
          <a:ln w="12700" algn="ctr">
            <a:noFill/>
            <a:miter lim="800000"/>
            <a:headEnd/>
            <a:tailEnd/>
          </a:ln>
        </p:spPr>
        <p:txBody>
          <a:bodyPr wrap="none">
            <a:spAutoFit/>
          </a:bodyPr>
          <a:lstStyle/>
          <a:p>
            <a:r>
              <a:rPr lang="en-US"/>
              <a:t>…</a:t>
            </a:r>
          </a:p>
        </p:txBody>
      </p:sp>
      <p:sp>
        <p:nvSpPr>
          <p:cNvPr id="17420" name="Text Box 58"/>
          <p:cNvSpPr txBox="1">
            <a:spLocks noChangeArrowheads="1"/>
          </p:cNvSpPr>
          <p:nvPr/>
        </p:nvSpPr>
        <p:spPr bwMode="auto">
          <a:xfrm>
            <a:off x="5638800" y="5886428"/>
            <a:ext cx="390525" cy="457200"/>
          </a:xfrm>
          <a:prstGeom prst="rect">
            <a:avLst/>
          </a:prstGeom>
          <a:noFill/>
          <a:ln w="12700" algn="ctr">
            <a:noFill/>
            <a:miter lim="800000"/>
            <a:headEnd/>
            <a:tailEnd/>
          </a:ln>
        </p:spPr>
        <p:txBody>
          <a:bodyPr wrap="none">
            <a:spAutoFit/>
          </a:bodyPr>
          <a:lstStyle/>
          <a:p>
            <a:r>
              <a:rPr lang="en-US"/>
              <a:t>…</a:t>
            </a:r>
          </a:p>
        </p:txBody>
      </p:sp>
      <p:sp>
        <p:nvSpPr>
          <p:cNvPr id="17421" name="Text Box 60"/>
          <p:cNvSpPr txBox="1">
            <a:spLocks noChangeArrowheads="1"/>
          </p:cNvSpPr>
          <p:nvPr/>
        </p:nvSpPr>
        <p:spPr bwMode="auto">
          <a:xfrm>
            <a:off x="7162800" y="4972028"/>
            <a:ext cx="1371600" cy="304800"/>
          </a:xfrm>
          <a:prstGeom prst="rect">
            <a:avLst/>
          </a:prstGeom>
          <a:noFill/>
          <a:ln w="12700" algn="ctr">
            <a:noFill/>
            <a:miter lim="800000"/>
            <a:headEnd/>
            <a:tailEnd/>
          </a:ln>
        </p:spPr>
        <p:txBody>
          <a:bodyPr>
            <a:spAutoFit/>
          </a:bodyPr>
          <a:lstStyle/>
          <a:p>
            <a:r>
              <a:rPr lang="en-US" sz="1400">
                <a:latin typeface="Arial" pitchFamily="34" charset="0"/>
              </a:rPr>
              <a:t>Legend</a:t>
            </a:r>
            <a:r>
              <a:rPr lang="en-US" sz="1400" b="1">
                <a:latin typeface="Arial" pitchFamily="34" charset="0"/>
              </a:rPr>
              <a:t>:</a:t>
            </a:r>
          </a:p>
        </p:txBody>
      </p:sp>
      <p:sp>
        <p:nvSpPr>
          <p:cNvPr id="17422" name="Rectangle 61"/>
          <p:cNvSpPr>
            <a:spLocks noChangeArrowheads="1"/>
          </p:cNvSpPr>
          <p:nvPr/>
        </p:nvSpPr>
        <p:spPr bwMode="auto">
          <a:xfrm>
            <a:off x="7391400" y="4972028"/>
            <a:ext cx="1524000" cy="1447800"/>
          </a:xfrm>
          <a:prstGeom prst="rect">
            <a:avLst/>
          </a:prstGeom>
          <a:noFill/>
          <a:ln w="12700" algn="ctr">
            <a:solidFill>
              <a:schemeClr val="tx1"/>
            </a:solidFill>
            <a:miter lim="800000"/>
            <a:headEnd/>
            <a:tailEnd/>
          </a:ln>
        </p:spPr>
        <p:txBody>
          <a:bodyPr wrap="none" anchor="ctr">
            <a:spAutoFit/>
          </a:bodyPr>
          <a:lstStyle/>
          <a:p>
            <a:endParaRPr lang="en-US"/>
          </a:p>
        </p:txBody>
      </p:sp>
      <p:grpSp>
        <p:nvGrpSpPr>
          <p:cNvPr id="5" name="Group 74"/>
          <p:cNvGrpSpPr>
            <a:grpSpLocks/>
          </p:cNvGrpSpPr>
          <p:nvPr/>
        </p:nvGrpSpPr>
        <p:grpSpPr bwMode="auto">
          <a:xfrm>
            <a:off x="2743200" y="1924028"/>
            <a:ext cx="6019800" cy="1223962"/>
            <a:chOff x="1728" y="813"/>
            <a:chExt cx="3792" cy="771"/>
          </a:xfrm>
        </p:grpSpPr>
        <p:sp>
          <p:nvSpPr>
            <p:cNvPr id="17425" name="Oval 4"/>
            <p:cNvSpPr>
              <a:spLocks noChangeArrowheads="1"/>
            </p:cNvSpPr>
            <p:nvPr/>
          </p:nvSpPr>
          <p:spPr bwMode="auto">
            <a:xfrm>
              <a:off x="1728" y="1341"/>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200" b="1">
                  <a:latin typeface="Arial" pitchFamily="34" charset="0"/>
                </a:rPr>
                <a:t>INFR.</a:t>
              </a:r>
            </a:p>
          </p:txBody>
        </p:sp>
        <p:sp>
          <p:nvSpPr>
            <p:cNvPr id="17426" name="Oval 7"/>
            <p:cNvSpPr>
              <a:spLocks noChangeArrowheads="1"/>
            </p:cNvSpPr>
            <p:nvPr/>
          </p:nvSpPr>
          <p:spPr bwMode="auto">
            <a:xfrm>
              <a:off x="3052" y="1341"/>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200" b="1">
                  <a:latin typeface="Arial" pitchFamily="34" charset="0"/>
                </a:rPr>
                <a:t>TFC</a:t>
              </a:r>
            </a:p>
          </p:txBody>
        </p:sp>
        <p:sp>
          <p:nvSpPr>
            <p:cNvPr id="17427" name="Oval 8"/>
            <p:cNvSpPr>
              <a:spLocks noChangeArrowheads="1"/>
            </p:cNvSpPr>
            <p:nvPr/>
          </p:nvSpPr>
          <p:spPr bwMode="auto">
            <a:xfrm>
              <a:off x="5040" y="1341"/>
              <a:ext cx="480" cy="243"/>
            </a:xfrm>
            <a:prstGeom prst="ellipse">
              <a:avLst/>
            </a:prstGeom>
            <a:solidFill>
              <a:srgbClr val="FFCC99"/>
            </a:solidFill>
            <a:ln w="12700" algn="ctr">
              <a:solidFill>
                <a:schemeClr val="tx1"/>
              </a:solidFill>
              <a:round/>
              <a:headEnd/>
              <a:tailEnd/>
            </a:ln>
          </p:spPr>
          <p:txBody>
            <a:bodyPr wrap="none" lIns="0" tIns="0" rIns="0" bIns="0" anchor="ctr"/>
            <a:lstStyle/>
            <a:p>
              <a:r>
                <a:rPr lang="en-US" sz="1200" b="1">
                  <a:latin typeface="Arial" pitchFamily="34" charset="0"/>
                </a:rPr>
                <a:t>LHC</a:t>
              </a:r>
            </a:p>
          </p:txBody>
        </p:sp>
        <p:cxnSp>
          <p:nvCxnSpPr>
            <p:cNvPr id="17428" name="AutoShape 9"/>
            <p:cNvCxnSpPr>
              <a:cxnSpLocks noChangeShapeType="1"/>
              <a:stCxn id="17440" idx="4"/>
              <a:endCxn id="17425" idx="0"/>
            </p:cNvCxnSpPr>
            <p:nvPr/>
          </p:nvCxnSpPr>
          <p:spPr bwMode="auto">
            <a:xfrm flipH="1">
              <a:off x="1968" y="1056"/>
              <a:ext cx="1680" cy="285"/>
            </a:xfrm>
            <a:prstGeom prst="straightConnector1">
              <a:avLst/>
            </a:prstGeom>
            <a:noFill/>
            <a:ln w="12700">
              <a:solidFill>
                <a:schemeClr val="tx1"/>
              </a:solidFill>
              <a:round/>
              <a:headEnd/>
              <a:tailEnd/>
            </a:ln>
          </p:spPr>
        </p:cxnSp>
        <p:cxnSp>
          <p:nvCxnSpPr>
            <p:cNvPr id="17429" name="AutoShape 10"/>
            <p:cNvCxnSpPr>
              <a:cxnSpLocks noChangeShapeType="1"/>
              <a:stCxn id="17440" idx="4"/>
              <a:endCxn id="17441" idx="0"/>
            </p:cNvCxnSpPr>
            <p:nvPr/>
          </p:nvCxnSpPr>
          <p:spPr bwMode="auto">
            <a:xfrm>
              <a:off x="3648" y="1056"/>
              <a:ext cx="307" cy="285"/>
            </a:xfrm>
            <a:prstGeom prst="straightConnector1">
              <a:avLst/>
            </a:prstGeom>
            <a:noFill/>
            <a:ln w="12700">
              <a:solidFill>
                <a:schemeClr val="tx1"/>
              </a:solidFill>
              <a:round/>
              <a:headEnd/>
              <a:tailEnd/>
            </a:ln>
          </p:spPr>
        </p:cxnSp>
        <p:cxnSp>
          <p:nvCxnSpPr>
            <p:cNvPr id="17430" name="AutoShape 11"/>
            <p:cNvCxnSpPr>
              <a:cxnSpLocks noChangeShapeType="1"/>
              <a:stCxn id="17440" idx="4"/>
              <a:endCxn id="17426" idx="0"/>
            </p:cNvCxnSpPr>
            <p:nvPr/>
          </p:nvCxnSpPr>
          <p:spPr bwMode="auto">
            <a:xfrm flipH="1">
              <a:off x="3292" y="1056"/>
              <a:ext cx="356" cy="285"/>
            </a:xfrm>
            <a:prstGeom prst="straightConnector1">
              <a:avLst/>
            </a:prstGeom>
            <a:noFill/>
            <a:ln w="12700">
              <a:solidFill>
                <a:schemeClr val="tx1"/>
              </a:solidFill>
              <a:round/>
              <a:headEnd/>
              <a:tailEnd/>
            </a:ln>
          </p:spPr>
        </p:cxnSp>
        <p:cxnSp>
          <p:nvCxnSpPr>
            <p:cNvPr id="17431" name="AutoShape 12"/>
            <p:cNvCxnSpPr>
              <a:cxnSpLocks noChangeShapeType="1"/>
              <a:stCxn id="17440" idx="4"/>
              <a:endCxn id="17427" idx="0"/>
            </p:cNvCxnSpPr>
            <p:nvPr/>
          </p:nvCxnSpPr>
          <p:spPr bwMode="auto">
            <a:xfrm>
              <a:off x="3648" y="1056"/>
              <a:ext cx="1632" cy="285"/>
            </a:xfrm>
            <a:prstGeom prst="straightConnector1">
              <a:avLst/>
            </a:prstGeom>
            <a:noFill/>
            <a:ln w="12700">
              <a:solidFill>
                <a:schemeClr val="tx1"/>
              </a:solidFill>
              <a:round/>
              <a:headEnd/>
              <a:tailEnd/>
            </a:ln>
          </p:spPr>
        </p:cxnSp>
        <p:cxnSp>
          <p:nvCxnSpPr>
            <p:cNvPr id="17432" name="AutoShape 13"/>
            <p:cNvCxnSpPr>
              <a:cxnSpLocks noChangeShapeType="1"/>
              <a:stCxn id="17440" idx="4"/>
              <a:endCxn id="17463" idx="0"/>
            </p:cNvCxnSpPr>
            <p:nvPr/>
          </p:nvCxnSpPr>
          <p:spPr bwMode="auto">
            <a:xfrm flipH="1">
              <a:off x="2630" y="1056"/>
              <a:ext cx="1018" cy="285"/>
            </a:xfrm>
            <a:prstGeom prst="straightConnector1">
              <a:avLst/>
            </a:prstGeom>
            <a:noFill/>
            <a:ln w="12700">
              <a:solidFill>
                <a:schemeClr val="tx1"/>
              </a:solidFill>
              <a:round/>
              <a:headEnd/>
              <a:tailEnd/>
            </a:ln>
          </p:spPr>
        </p:cxnSp>
        <p:grpSp>
          <p:nvGrpSpPr>
            <p:cNvPr id="6" name="Group 14"/>
            <p:cNvGrpSpPr>
              <a:grpSpLocks/>
            </p:cNvGrpSpPr>
            <p:nvPr/>
          </p:nvGrpSpPr>
          <p:grpSpPr bwMode="auto">
            <a:xfrm>
              <a:off x="3408" y="813"/>
              <a:ext cx="480" cy="243"/>
              <a:chOff x="2592" y="672"/>
              <a:chExt cx="480" cy="243"/>
            </a:xfrm>
          </p:grpSpPr>
          <p:sp>
            <p:nvSpPr>
              <p:cNvPr id="17436" name="Oval 15"/>
              <p:cNvSpPr>
                <a:spLocks noChangeArrowheads="1"/>
              </p:cNvSpPr>
              <p:nvPr/>
            </p:nvSpPr>
            <p:spPr bwMode="auto">
              <a:xfrm>
                <a:off x="2976" y="768"/>
                <a:ext cx="48" cy="48"/>
              </a:xfrm>
              <a:prstGeom prst="ellipse">
                <a:avLst/>
              </a:prstGeom>
              <a:noFill/>
              <a:ln w="12700" algn="ctr">
                <a:solidFill>
                  <a:schemeClr val="tx1"/>
                </a:solidFill>
                <a:round/>
                <a:headEnd/>
                <a:tailEnd/>
              </a:ln>
            </p:spPr>
            <p:txBody>
              <a:bodyPr anchor="ctr">
                <a:spAutoFit/>
              </a:bodyPr>
              <a:lstStyle/>
              <a:p>
                <a:endParaRPr lang="en-US"/>
              </a:p>
            </p:txBody>
          </p:sp>
          <p:sp>
            <p:nvSpPr>
              <p:cNvPr id="17437" name="Oval 16"/>
              <p:cNvSpPr>
                <a:spLocks noChangeArrowheads="1"/>
              </p:cNvSpPr>
              <p:nvPr/>
            </p:nvSpPr>
            <p:spPr bwMode="auto">
              <a:xfrm>
                <a:off x="2880" y="864"/>
                <a:ext cx="48" cy="48"/>
              </a:xfrm>
              <a:prstGeom prst="ellipse">
                <a:avLst/>
              </a:prstGeom>
              <a:noFill/>
              <a:ln w="12700" algn="ctr">
                <a:solidFill>
                  <a:schemeClr val="tx1"/>
                </a:solidFill>
                <a:round/>
                <a:headEnd/>
                <a:tailEnd/>
              </a:ln>
            </p:spPr>
            <p:txBody>
              <a:bodyPr anchor="ctr">
                <a:spAutoFit/>
              </a:bodyPr>
              <a:lstStyle/>
              <a:p>
                <a:endParaRPr lang="en-US"/>
              </a:p>
            </p:txBody>
          </p:sp>
          <p:sp>
            <p:nvSpPr>
              <p:cNvPr id="17438" name="Oval 17"/>
              <p:cNvSpPr>
                <a:spLocks noChangeArrowheads="1"/>
              </p:cNvSpPr>
              <p:nvPr/>
            </p:nvSpPr>
            <p:spPr bwMode="auto">
              <a:xfrm>
                <a:off x="2736" y="864"/>
                <a:ext cx="48" cy="48"/>
              </a:xfrm>
              <a:prstGeom prst="ellipse">
                <a:avLst/>
              </a:prstGeom>
              <a:noFill/>
              <a:ln w="12700" algn="ctr">
                <a:solidFill>
                  <a:schemeClr val="tx1"/>
                </a:solidFill>
                <a:round/>
                <a:headEnd/>
                <a:tailEnd/>
              </a:ln>
            </p:spPr>
            <p:txBody>
              <a:bodyPr anchor="ctr">
                <a:spAutoFit/>
              </a:bodyPr>
              <a:lstStyle/>
              <a:p>
                <a:endParaRPr lang="en-US"/>
              </a:p>
            </p:txBody>
          </p:sp>
          <p:sp>
            <p:nvSpPr>
              <p:cNvPr id="17439" name="Oval 18"/>
              <p:cNvSpPr>
                <a:spLocks noChangeArrowheads="1"/>
              </p:cNvSpPr>
              <p:nvPr/>
            </p:nvSpPr>
            <p:spPr bwMode="auto">
              <a:xfrm>
                <a:off x="2640" y="768"/>
                <a:ext cx="48" cy="48"/>
              </a:xfrm>
              <a:prstGeom prst="ellipse">
                <a:avLst/>
              </a:prstGeom>
              <a:noFill/>
              <a:ln w="12700" algn="ctr">
                <a:solidFill>
                  <a:schemeClr val="tx1"/>
                </a:solidFill>
                <a:round/>
                <a:headEnd/>
                <a:tailEnd/>
              </a:ln>
            </p:spPr>
            <p:txBody>
              <a:bodyPr anchor="ctr">
                <a:spAutoFit/>
              </a:bodyPr>
              <a:lstStyle/>
              <a:p>
                <a:endParaRPr lang="en-US"/>
              </a:p>
            </p:txBody>
          </p:sp>
          <p:sp>
            <p:nvSpPr>
              <p:cNvPr id="17440" name="Oval 19"/>
              <p:cNvSpPr>
                <a:spLocks noChangeArrowheads="1"/>
              </p:cNvSpPr>
              <p:nvPr/>
            </p:nvSpPr>
            <p:spPr bwMode="auto">
              <a:xfrm>
                <a:off x="2592" y="672"/>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200" b="1">
                    <a:latin typeface="Arial" pitchFamily="34" charset="0"/>
                  </a:rPr>
                  <a:t>ECS</a:t>
                </a:r>
              </a:p>
            </p:txBody>
          </p:sp>
        </p:grpSp>
        <p:sp>
          <p:nvSpPr>
            <p:cNvPr id="17434" name="Oval 66"/>
            <p:cNvSpPr>
              <a:spLocks noChangeArrowheads="1"/>
            </p:cNvSpPr>
            <p:nvPr/>
          </p:nvSpPr>
          <p:spPr bwMode="auto">
            <a:xfrm>
              <a:off x="4377" y="1341"/>
              <a:ext cx="480" cy="243"/>
            </a:xfrm>
            <a:prstGeom prst="ellipse">
              <a:avLst/>
            </a:prstGeom>
            <a:solidFill>
              <a:srgbClr val="00CC99"/>
            </a:solidFill>
            <a:ln w="12700" algn="ctr">
              <a:solidFill>
                <a:schemeClr val="tx1"/>
              </a:solidFill>
              <a:round/>
              <a:headEnd/>
              <a:tailEnd/>
            </a:ln>
          </p:spPr>
          <p:txBody>
            <a:bodyPr wrap="none" lIns="0" tIns="0" rIns="0" bIns="0" anchor="ctr"/>
            <a:lstStyle/>
            <a:p>
              <a:r>
                <a:rPr lang="en-US" sz="1200" b="1">
                  <a:latin typeface="Arial" pitchFamily="34" charset="0"/>
                </a:rPr>
                <a:t>HLT</a:t>
              </a:r>
            </a:p>
          </p:txBody>
        </p:sp>
        <p:cxnSp>
          <p:nvCxnSpPr>
            <p:cNvPr id="17435" name="AutoShape 67"/>
            <p:cNvCxnSpPr>
              <a:cxnSpLocks noChangeShapeType="1"/>
              <a:stCxn id="17440" idx="4"/>
              <a:endCxn id="17434" idx="0"/>
            </p:cNvCxnSpPr>
            <p:nvPr/>
          </p:nvCxnSpPr>
          <p:spPr bwMode="auto">
            <a:xfrm>
              <a:off x="3648" y="1056"/>
              <a:ext cx="969" cy="285"/>
            </a:xfrm>
            <a:prstGeom prst="straightConnector1">
              <a:avLst/>
            </a:prstGeom>
            <a:noFill/>
            <a:ln w="12700">
              <a:solidFill>
                <a:schemeClr val="tx1"/>
              </a:solidFill>
              <a:round/>
              <a:headEnd/>
              <a:tailEnd/>
            </a:ln>
          </p:spPr>
        </p:cxnSp>
      </p:grpSp>
      <p:sp>
        <p:nvSpPr>
          <p:cNvPr id="17424" name="Text Box 65"/>
          <p:cNvSpPr txBox="1">
            <a:spLocks noChangeArrowheads="1"/>
          </p:cNvSpPr>
          <p:nvPr/>
        </p:nvSpPr>
        <p:spPr bwMode="auto">
          <a:xfrm rot="-5400000">
            <a:off x="-489743" y="4025084"/>
            <a:ext cx="1524000" cy="369887"/>
          </a:xfrm>
          <a:prstGeom prst="rect">
            <a:avLst/>
          </a:prstGeom>
          <a:solidFill>
            <a:schemeClr val="bg1"/>
          </a:solidFill>
          <a:ln w="12700">
            <a:noFill/>
            <a:miter lim="800000"/>
            <a:headEnd/>
            <a:tailEnd/>
          </a:ln>
        </p:spPr>
        <p:txBody>
          <a:bodyPr>
            <a:spAutoFit/>
          </a:bodyPr>
          <a:lstStyle/>
          <a:p>
            <a:pPr>
              <a:lnSpc>
                <a:spcPct val="40000"/>
              </a:lnSpc>
            </a:pPr>
            <a:endParaRPr lang="en-US" sz="1400">
              <a:latin typeface="Arial" pitchFamily="34" charset="0"/>
            </a:endParaRPr>
          </a:p>
          <a:p>
            <a:pPr>
              <a:lnSpc>
                <a:spcPct val="40000"/>
              </a:lnSpc>
            </a:pPr>
            <a:r>
              <a:rPr lang="en-US" sz="1400">
                <a:latin typeface="Arial" pitchFamily="34" charset="0"/>
              </a:rPr>
              <a:t>Status &amp; Alarms</a:t>
            </a:r>
          </a:p>
        </p:txBody>
      </p:sp>
      <p:sp>
        <p:nvSpPr>
          <p:cNvPr id="7" name="Content Placeholder 6"/>
          <p:cNvSpPr>
            <a:spLocks noGrp="1"/>
          </p:cNvSpPr>
          <p:nvPr>
            <p:ph idx="1"/>
          </p:nvPr>
        </p:nvSpPr>
        <p:spPr/>
        <p:txBody>
          <a:bodyPr/>
          <a:lstStyle/>
          <a:p>
            <a:r>
              <a:rPr lang="en-GB" sz="2800" dirty="0"/>
              <a:t>Distributed “Intelligent” Hierarchical System</a:t>
            </a:r>
          </a:p>
        </p:txBody>
      </p:sp>
      <p:grpSp>
        <p:nvGrpSpPr>
          <p:cNvPr id="8" name="Group 7"/>
          <p:cNvGrpSpPr/>
          <p:nvPr/>
        </p:nvGrpSpPr>
        <p:grpSpPr>
          <a:xfrm>
            <a:off x="7048373" y="2117027"/>
            <a:ext cx="1706398" cy="1043138"/>
            <a:chOff x="7048373" y="1746539"/>
            <a:chExt cx="1706398" cy="1043138"/>
          </a:xfrm>
        </p:grpSpPr>
        <p:sp>
          <p:nvSpPr>
            <p:cNvPr id="74" name="Rectangle 42"/>
            <p:cNvSpPr>
              <a:spLocks noChangeArrowheads="1"/>
            </p:cNvSpPr>
            <p:nvPr/>
          </p:nvSpPr>
          <p:spPr bwMode="auto">
            <a:xfrm>
              <a:off x="7645563" y="2685915"/>
              <a:ext cx="533806" cy="103762"/>
            </a:xfrm>
            <a:prstGeom prst="rect">
              <a:avLst/>
            </a:prstGeom>
            <a:solidFill>
              <a:srgbClr val="00CC99"/>
            </a:solidFill>
            <a:ln w="12700" algn="ctr">
              <a:solidFill>
                <a:schemeClr val="tx1"/>
              </a:solidFill>
              <a:miter lim="800000"/>
              <a:headEnd/>
              <a:tailEnd/>
            </a:ln>
          </p:spPr>
          <p:txBody>
            <a:bodyPr wrap="none" anchor="ctr"/>
            <a:lstStyle/>
            <a:p>
              <a:r>
                <a:rPr lang="en-US" sz="600" b="1">
                  <a:latin typeface="Arial" charset="0"/>
                </a:rPr>
                <a:t>RUNNING</a:t>
              </a:r>
            </a:p>
          </p:txBody>
        </p:sp>
        <p:sp>
          <p:nvSpPr>
            <p:cNvPr id="75" name="Rectangle 43"/>
            <p:cNvSpPr>
              <a:spLocks noChangeArrowheads="1"/>
            </p:cNvSpPr>
            <p:nvPr/>
          </p:nvSpPr>
          <p:spPr bwMode="auto">
            <a:xfrm>
              <a:off x="7645563" y="2408734"/>
              <a:ext cx="533806" cy="103762"/>
            </a:xfrm>
            <a:prstGeom prst="rect">
              <a:avLst/>
            </a:prstGeom>
            <a:solidFill>
              <a:srgbClr val="3399FF"/>
            </a:solidFill>
            <a:ln w="12700" algn="ctr">
              <a:solidFill>
                <a:schemeClr val="tx1"/>
              </a:solidFill>
              <a:miter lim="800000"/>
              <a:headEnd/>
              <a:tailEnd/>
            </a:ln>
          </p:spPr>
          <p:txBody>
            <a:bodyPr wrap="none" anchor="ctr"/>
            <a:lstStyle/>
            <a:p>
              <a:r>
                <a:rPr lang="en-US" sz="600" b="1">
                  <a:latin typeface="Arial" charset="0"/>
                </a:rPr>
                <a:t>READY</a:t>
              </a:r>
            </a:p>
          </p:txBody>
        </p:sp>
        <p:sp>
          <p:nvSpPr>
            <p:cNvPr id="76" name="Rectangle 44"/>
            <p:cNvSpPr>
              <a:spLocks noChangeArrowheads="1"/>
            </p:cNvSpPr>
            <p:nvPr/>
          </p:nvSpPr>
          <p:spPr bwMode="auto">
            <a:xfrm>
              <a:off x="7645563" y="1958858"/>
              <a:ext cx="533806" cy="103762"/>
            </a:xfrm>
            <a:prstGeom prst="rect">
              <a:avLst/>
            </a:prstGeom>
            <a:solidFill>
              <a:srgbClr val="FFFF99"/>
            </a:solidFill>
            <a:ln w="12700" algn="ctr">
              <a:solidFill>
                <a:schemeClr val="tx1"/>
              </a:solidFill>
              <a:miter lim="800000"/>
              <a:headEnd/>
              <a:tailEnd/>
            </a:ln>
          </p:spPr>
          <p:txBody>
            <a:bodyPr wrap="none" anchor="ctr"/>
            <a:lstStyle/>
            <a:p>
              <a:r>
                <a:rPr lang="en-US" sz="600" b="1">
                  <a:latin typeface="Arial" charset="0"/>
                </a:rPr>
                <a:t>NOT_READY</a:t>
              </a:r>
            </a:p>
          </p:txBody>
        </p:sp>
        <p:sp>
          <p:nvSpPr>
            <p:cNvPr id="77" name="Line 45"/>
            <p:cNvSpPr>
              <a:spLocks noChangeShapeType="1"/>
            </p:cNvSpPr>
            <p:nvPr/>
          </p:nvSpPr>
          <p:spPr bwMode="auto">
            <a:xfrm>
              <a:off x="7795108" y="2512495"/>
              <a:ext cx="0" cy="173420"/>
            </a:xfrm>
            <a:prstGeom prst="line">
              <a:avLst/>
            </a:prstGeom>
            <a:noFill/>
            <a:ln w="22225">
              <a:solidFill>
                <a:schemeClr val="tx1"/>
              </a:solidFill>
              <a:round/>
              <a:headEnd/>
              <a:tailEnd type="triangle" w="med" len="med"/>
            </a:ln>
          </p:spPr>
          <p:txBody>
            <a:bodyPr anchor="ctr">
              <a:spAutoFit/>
            </a:bodyPr>
            <a:lstStyle/>
            <a:p>
              <a:endParaRPr lang="en-US" sz="1800"/>
            </a:p>
          </p:txBody>
        </p:sp>
        <p:sp>
          <p:nvSpPr>
            <p:cNvPr id="78" name="Line 46"/>
            <p:cNvSpPr>
              <a:spLocks noChangeShapeType="1"/>
            </p:cNvSpPr>
            <p:nvPr/>
          </p:nvSpPr>
          <p:spPr bwMode="auto">
            <a:xfrm rot="10800000">
              <a:off x="8028834" y="2512495"/>
              <a:ext cx="0" cy="173420"/>
            </a:xfrm>
            <a:prstGeom prst="line">
              <a:avLst/>
            </a:prstGeom>
            <a:noFill/>
            <a:ln w="22225">
              <a:solidFill>
                <a:schemeClr val="tx1"/>
              </a:solidFill>
              <a:round/>
              <a:headEnd/>
              <a:tailEnd type="triangle" w="med" len="med"/>
            </a:ln>
          </p:spPr>
          <p:txBody>
            <a:bodyPr anchor="ctr">
              <a:spAutoFit/>
            </a:bodyPr>
            <a:lstStyle/>
            <a:p>
              <a:endParaRPr lang="en-US" sz="1800"/>
            </a:p>
          </p:txBody>
        </p:sp>
        <p:sp>
          <p:nvSpPr>
            <p:cNvPr id="79" name="Text Box 47"/>
            <p:cNvSpPr txBox="1">
              <a:spLocks noChangeArrowheads="1"/>
            </p:cNvSpPr>
            <p:nvPr/>
          </p:nvSpPr>
          <p:spPr bwMode="auto">
            <a:xfrm>
              <a:off x="7510622" y="2507280"/>
              <a:ext cx="360996" cy="184666"/>
            </a:xfrm>
            <a:prstGeom prst="rect">
              <a:avLst/>
            </a:prstGeom>
            <a:noFill/>
            <a:ln w="12700" algn="ctr">
              <a:noFill/>
              <a:miter lim="800000"/>
              <a:headEnd/>
              <a:tailEnd/>
            </a:ln>
          </p:spPr>
          <p:txBody>
            <a:bodyPr wrap="none">
              <a:spAutoFit/>
            </a:bodyPr>
            <a:lstStyle/>
            <a:p>
              <a:r>
                <a:rPr lang="en-US" sz="600" b="1">
                  <a:latin typeface="Arial" charset="0"/>
                </a:rPr>
                <a:t>Start</a:t>
              </a:r>
            </a:p>
          </p:txBody>
        </p:sp>
        <p:sp>
          <p:nvSpPr>
            <p:cNvPr id="80" name="Text Box 48"/>
            <p:cNvSpPr txBox="1">
              <a:spLocks noChangeArrowheads="1"/>
            </p:cNvSpPr>
            <p:nvPr/>
          </p:nvSpPr>
          <p:spPr bwMode="auto">
            <a:xfrm>
              <a:off x="7954540" y="2511225"/>
              <a:ext cx="354584" cy="184666"/>
            </a:xfrm>
            <a:prstGeom prst="rect">
              <a:avLst/>
            </a:prstGeom>
            <a:noFill/>
            <a:ln w="12700" algn="ctr">
              <a:noFill/>
              <a:miter lim="800000"/>
              <a:headEnd/>
              <a:tailEnd/>
            </a:ln>
          </p:spPr>
          <p:txBody>
            <a:bodyPr wrap="none">
              <a:spAutoFit/>
            </a:bodyPr>
            <a:lstStyle/>
            <a:p>
              <a:r>
                <a:rPr lang="en-US" sz="600" b="1">
                  <a:latin typeface="Arial" charset="0"/>
                </a:rPr>
                <a:t>Stop</a:t>
              </a:r>
            </a:p>
          </p:txBody>
        </p:sp>
        <p:sp>
          <p:nvSpPr>
            <p:cNvPr id="81" name="Rectangle 49"/>
            <p:cNvSpPr>
              <a:spLocks noChangeArrowheads="1"/>
            </p:cNvSpPr>
            <p:nvPr/>
          </p:nvSpPr>
          <p:spPr bwMode="auto">
            <a:xfrm>
              <a:off x="7048373" y="1820992"/>
              <a:ext cx="532816" cy="103036"/>
            </a:xfrm>
            <a:prstGeom prst="rect">
              <a:avLst/>
            </a:prstGeom>
            <a:solidFill>
              <a:srgbClr val="FF0000"/>
            </a:solidFill>
            <a:ln w="12700" algn="ctr">
              <a:solidFill>
                <a:schemeClr val="tx1"/>
              </a:solidFill>
              <a:miter lim="800000"/>
              <a:headEnd/>
              <a:tailEnd/>
            </a:ln>
          </p:spPr>
          <p:txBody>
            <a:bodyPr wrap="none" anchor="ctr"/>
            <a:lstStyle/>
            <a:p>
              <a:r>
                <a:rPr lang="en-US" sz="600" b="1">
                  <a:latin typeface="Arial" charset="0"/>
                </a:rPr>
                <a:t>ERROR</a:t>
              </a:r>
            </a:p>
          </p:txBody>
        </p:sp>
        <p:sp>
          <p:nvSpPr>
            <p:cNvPr id="82" name="Rectangle 50"/>
            <p:cNvSpPr>
              <a:spLocks noChangeArrowheads="1"/>
            </p:cNvSpPr>
            <p:nvPr/>
          </p:nvSpPr>
          <p:spPr bwMode="auto">
            <a:xfrm>
              <a:off x="8221955" y="1820992"/>
              <a:ext cx="532816" cy="103036"/>
            </a:xfrm>
            <a:prstGeom prst="rect">
              <a:avLst/>
            </a:prstGeom>
            <a:solidFill>
              <a:srgbClr val="FF9900"/>
            </a:solidFill>
            <a:ln w="12700" algn="ctr">
              <a:solidFill>
                <a:schemeClr val="tx1"/>
              </a:solidFill>
              <a:miter lim="800000"/>
              <a:headEnd/>
              <a:tailEnd/>
            </a:ln>
          </p:spPr>
          <p:txBody>
            <a:bodyPr wrap="none" anchor="ctr"/>
            <a:lstStyle/>
            <a:p>
              <a:r>
                <a:rPr lang="en-US" sz="600" b="1" dirty="0">
                  <a:latin typeface="Arial" charset="0"/>
                </a:rPr>
                <a:t>UNKNOWN</a:t>
              </a:r>
            </a:p>
          </p:txBody>
        </p:sp>
        <p:sp>
          <p:nvSpPr>
            <p:cNvPr id="83" name="Line 51"/>
            <p:cNvSpPr>
              <a:spLocks noChangeShapeType="1"/>
            </p:cNvSpPr>
            <p:nvPr/>
          </p:nvSpPr>
          <p:spPr bwMode="auto">
            <a:xfrm>
              <a:off x="7795108" y="2062619"/>
              <a:ext cx="0" cy="121176"/>
            </a:xfrm>
            <a:prstGeom prst="line">
              <a:avLst/>
            </a:prstGeom>
            <a:noFill/>
            <a:ln w="22225">
              <a:solidFill>
                <a:schemeClr val="tx1"/>
              </a:solidFill>
              <a:round/>
              <a:headEnd/>
              <a:tailEnd type="triangle" w="med" len="med"/>
            </a:ln>
          </p:spPr>
          <p:txBody>
            <a:bodyPr anchor="ctr">
              <a:spAutoFit/>
            </a:bodyPr>
            <a:lstStyle/>
            <a:p>
              <a:endParaRPr lang="en-US" sz="1800"/>
            </a:p>
          </p:txBody>
        </p:sp>
        <p:sp>
          <p:nvSpPr>
            <p:cNvPr id="84" name="Line 52"/>
            <p:cNvSpPr>
              <a:spLocks noChangeShapeType="1"/>
            </p:cNvSpPr>
            <p:nvPr/>
          </p:nvSpPr>
          <p:spPr bwMode="auto">
            <a:xfrm rot="10800000">
              <a:off x="8028834" y="2062619"/>
              <a:ext cx="0" cy="346114"/>
            </a:xfrm>
            <a:prstGeom prst="line">
              <a:avLst/>
            </a:prstGeom>
            <a:noFill/>
            <a:ln w="22225">
              <a:solidFill>
                <a:schemeClr val="tx1"/>
              </a:solidFill>
              <a:round/>
              <a:headEnd/>
              <a:tailEnd type="triangle" w="med" len="med"/>
            </a:ln>
          </p:spPr>
          <p:txBody>
            <a:bodyPr anchor="ctr">
              <a:spAutoFit/>
            </a:bodyPr>
            <a:lstStyle/>
            <a:p>
              <a:endParaRPr lang="en-US" sz="1800"/>
            </a:p>
          </p:txBody>
        </p:sp>
        <p:sp>
          <p:nvSpPr>
            <p:cNvPr id="85" name="Text Box 53"/>
            <p:cNvSpPr txBox="1">
              <a:spLocks noChangeArrowheads="1"/>
            </p:cNvSpPr>
            <p:nvPr/>
          </p:nvSpPr>
          <p:spPr bwMode="auto">
            <a:xfrm>
              <a:off x="7298755" y="2030874"/>
              <a:ext cx="546945" cy="184666"/>
            </a:xfrm>
            <a:prstGeom prst="rect">
              <a:avLst/>
            </a:prstGeom>
            <a:noFill/>
            <a:ln w="12700" algn="ctr">
              <a:noFill/>
              <a:miter lim="800000"/>
              <a:headEnd/>
              <a:tailEnd/>
            </a:ln>
          </p:spPr>
          <p:txBody>
            <a:bodyPr wrap="none">
              <a:spAutoFit/>
            </a:bodyPr>
            <a:lstStyle/>
            <a:p>
              <a:r>
                <a:rPr lang="en-US" sz="600" b="1">
                  <a:latin typeface="Arial" charset="0"/>
                </a:rPr>
                <a:t>Configure</a:t>
              </a:r>
            </a:p>
          </p:txBody>
        </p:sp>
        <p:sp>
          <p:nvSpPr>
            <p:cNvPr id="86" name="Text Box 54"/>
            <p:cNvSpPr txBox="1">
              <a:spLocks noChangeArrowheads="1"/>
            </p:cNvSpPr>
            <p:nvPr/>
          </p:nvSpPr>
          <p:spPr bwMode="auto">
            <a:xfrm>
              <a:off x="7954994" y="2240574"/>
              <a:ext cx="396262" cy="184666"/>
            </a:xfrm>
            <a:prstGeom prst="rect">
              <a:avLst/>
            </a:prstGeom>
            <a:noFill/>
            <a:ln w="12700" algn="ctr">
              <a:noFill/>
              <a:miter lim="800000"/>
              <a:headEnd/>
              <a:tailEnd/>
            </a:ln>
          </p:spPr>
          <p:txBody>
            <a:bodyPr wrap="none">
              <a:spAutoFit/>
            </a:bodyPr>
            <a:lstStyle/>
            <a:p>
              <a:r>
                <a:rPr lang="en-US" sz="600" b="1">
                  <a:latin typeface="Arial" charset="0"/>
                </a:rPr>
                <a:t>Reset</a:t>
              </a:r>
            </a:p>
          </p:txBody>
        </p:sp>
        <p:cxnSp>
          <p:nvCxnSpPr>
            <p:cNvPr id="87" name="AutoShape 55"/>
            <p:cNvCxnSpPr>
              <a:cxnSpLocks noChangeShapeType="1"/>
              <a:stCxn id="74" idx="3"/>
              <a:endCxn id="82" idx="2"/>
            </p:cNvCxnSpPr>
            <p:nvPr/>
          </p:nvCxnSpPr>
          <p:spPr bwMode="auto">
            <a:xfrm flipV="1">
              <a:off x="8179369" y="1924029"/>
              <a:ext cx="308003" cy="813405"/>
            </a:xfrm>
            <a:prstGeom prst="bentConnector2">
              <a:avLst/>
            </a:prstGeom>
            <a:noFill/>
            <a:ln w="12700">
              <a:solidFill>
                <a:schemeClr val="tx1"/>
              </a:solidFill>
              <a:prstDash val="dash"/>
              <a:miter lim="800000"/>
              <a:headEnd/>
              <a:tailEnd type="triangle" w="med" len="med"/>
            </a:ln>
          </p:spPr>
        </p:cxnSp>
        <p:cxnSp>
          <p:nvCxnSpPr>
            <p:cNvPr id="88" name="AutoShape 56"/>
            <p:cNvCxnSpPr>
              <a:cxnSpLocks noChangeShapeType="1"/>
              <a:stCxn id="75" idx="3"/>
              <a:endCxn id="82" idx="2"/>
            </p:cNvCxnSpPr>
            <p:nvPr/>
          </p:nvCxnSpPr>
          <p:spPr bwMode="auto">
            <a:xfrm flipV="1">
              <a:off x="8179369" y="1924029"/>
              <a:ext cx="308003" cy="536949"/>
            </a:xfrm>
            <a:prstGeom prst="bentConnector2">
              <a:avLst/>
            </a:prstGeom>
            <a:noFill/>
            <a:ln w="12700">
              <a:solidFill>
                <a:schemeClr val="tx1"/>
              </a:solidFill>
              <a:prstDash val="dash"/>
              <a:miter lim="800000"/>
              <a:headEnd/>
              <a:tailEnd type="triangle" w="med" len="med"/>
            </a:ln>
          </p:spPr>
        </p:cxnSp>
        <p:cxnSp>
          <p:nvCxnSpPr>
            <p:cNvPr id="89" name="AutoShape 57"/>
            <p:cNvCxnSpPr>
              <a:cxnSpLocks noChangeShapeType="1"/>
              <a:stCxn id="76" idx="3"/>
              <a:endCxn id="82" idx="2"/>
            </p:cNvCxnSpPr>
            <p:nvPr/>
          </p:nvCxnSpPr>
          <p:spPr bwMode="auto">
            <a:xfrm flipV="1">
              <a:off x="8179369" y="1924029"/>
              <a:ext cx="308003" cy="87073"/>
            </a:xfrm>
            <a:prstGeom prst="bentConnector2">
              <a:avLst/>
            </a:prstGeom>
            <a:noFill/>
            <a:ln w="12700">
              <a:solidFill>
                <a:schemeClr val="tx1"/>
              </a:solidFill>
              <a:prstDash val="dash"/>
              <a:miter lim="800000"/>
              <a:headEnd/>
              <a:tailEnd type="triangle" w="med" len="med"/>
            </a:ln>
          </p:spPr>
        </p:cxnSp>
        <p:cxnSp>
          <p:nvCxnSpPr>
            <p:cNvPr id="90" name="AutoShape 58"/>
            <p:cNvCxnSpPr>
              <a:cxnSpLocks noChangeShapeType="1"/>
              <a:stCxn id="74" idx="1"/>
              <a:endCxn id="81" idx="2"/>
            </p:cNvCxnSpPr>
            <p:nvPr/>
          </p:nvCxnSpPr>
          <p:spPr bwMode="auto">
            <a:xfrm rot="10800000">
              <a:off x="7315771" y="1924029"/>
              <a:ext cx="329791" cy="813405"/>
            </a:xfrm>
            <a:prstGeom prst="bentConnector2">
              <a:avLst/>
            </a:prstGeom>
            <a:noFill/>
            <a:ln w="12700">
              <a:solidFill>
                <a:schemeClr val="tx1"/>
              </a:solidFill>
              <a:prstDash val="dash"/>
              <a:miter lim="800000"/>
              <a:headEnd/>
              <a:tailEnd type="triangle" w="med" len="med"/>
            </a:ln>
          </p:spPr>
        </p:cxnSp>
        <p:cxnSp>
          <p:nvCxnSpPr>
            <p:cNvPr id="91" name="AutoShape 59"/>
            <p:cNvCxnSpPr>
              <a:cxnSpLocks noChangeShapeType="1"/>
              <a:stCxn id="75" idx="1"/>
              <a:endCxn id="81" idx="2"/>
            </p:cNvCxnSpPr>
            <p:nvPr/>
          </p:nvCxnSpPr>
          <p:spPr bwMode="auto">
            <a:xfrm rot="10800000">
              <a:off x="7315771" y="1924029"/>
              <a:ext cx="329791" cy="536949"/>
            </a:xfrm>
            <a:prstGeom prst="bentConnector2">
              <a:avLst/>
            </a:prstGeom>
            <a:noFill/>
            <a:ln w="12700">
              <a:solidFill>
                <a:schemeClr val="tx1"/>
              </a:solidFill>
              <a:prstDash val="dash"/>
              <a:miter lim="800000"/>
              <a:headEnd/>
              <a:tailEnd type="triangle" w="med" len="med"/>
            </a:ln>
          </p:spPr>
        </p:cxnSp>
        <p:cxnSp>
          <p:nvCxnSpPr>
            <p:cNvPr id="92" name="AutoShape 60"/>
            <p:cNvCxnSpPr>
              <a:cxnSpLocks noChangeShapeType="1"/>
              <a:stCxn id="76" idx="1"/>
              <a:endCxn id="81" idx="2"/>
            </p:cNvCxnSpPr>
            <p:nvPr/>
          </p:nvCxnSpPr>
          <p:spPr bwMode="auto">
            <a:xfrm rot="10800000">
              <a:off x="7315771" y="1924029"/>
              <a:ext cx="329791" cy="87073"/>
            </a:xfrm>
            <a:prstGeom prst="bentConnector2">
              <a:avLst/>
            </a:prstGeom>
            <a:noFill/>
            <a:ln w="12700">
              <a:solidFill>
                <a:schemeClr val="tx1"/>
              </a:solidFill>
              <a:prstDash val="dash"/>
              <a:miter lim="800000"/>
              <a:headEnd/>
              <a:tailEnd type="triangle" w="med" len="med"/>
            </a:ln>
          </p:spPr>
        </p:cxnSp>
        <p:cxnSp>
          <p:nvCxnSpPr>
            <p:cNvPr id="93" name="AutoShape 61"/>
            <p:cNvCxnSpPr>
              <a:cxnSpLocks noChangeShapeType="1"/>
              <a:stCxn id="81" idx="3"/>
              <a:endCxn id="76" idx="0"/>
            </p:cNvCxnSpPr>
            <p:nvPr/>
          </p:nvCxnSpPr>
          <p:spPr bwMode="auto">
            <a:xfrm>
              <a:off x="7581189" y="1872511"/>
              <a:ext cx="330782" cy="86347"/>
            </a:xfrm>
            <a:prstGeom prst="bentConnector2">
              <a:avLst/>
            </a:prstGeom>
            <a:noFill/>
            <a:ln w="22225">
              <a:solidFill>
                <a:schemeClr val="tx1"/>
              </a:solidFill>
              <a:miter lim="800000"/>
              <a:headEnd/>
              <a:tailEnd type="triangle" w="med" len="med"/>
            </a:ln>
          </p:spPr>
        </p:cxnSp>
        <p:sp>
          <p:nvSpPr>
            <p:cNvPr id="94" name="Text Box 62"/>
            <p:cNvSpPr txBox="1">
              <a:spLocks noChangeArrowheads="1"/>
            </p:cNvSpPr>
            <p:nvPr/>
          </p:nvSpPr>
          <p:spPr bwMode="auto">
            <a:xfrm>
              <a:off x="7504131" y="1746539"/>
              <a:ext cx="490840" cy="184666"/>
            </a:xfrm>
            <a:prstGeom prst="rect">
              <a:avLst/>
            </a:prstGeom>
            <a:noFill/>
            <a:ln w="12700" algn="ctr">
              <a:noFill/>
              <a:miter lim="800000"/>
              <a:headEnd/>
              <a:tailEnd/>
            </a:ln>
          </p:spPr>
          <p:txBody>
            <a:bodyPr wrap="none">
              <a:spAutoFit/>
            </a:bodyPr>
            <a:lstStyle/>
            <a:p>
              <a:r>
                <a:rPr lang="en-US" sz="600" b="1" dirty="0">
                  <a:latin typeface="Arial" charset="0"/>
                </a:rPr>
                <a:t>Recover</a:t>
              </a:r>
            </a:p>
          </p:txBody>
        </p:sp>
        <p:sp>
          <p:nvSpPr>
            <p:cNvPr id="95" name="Rectangle 63"/>
            <p:cNvSpPr>
              <a:spLocks noChangeArrowheads="1"/>
            </p:cNvSpPr>
            <p:nvPr/>
          </p:nvSpPr>
          <p:spPr bwMode="auto">
            <a:xfrm>
              <a:off x="7410846" y="2183796"/>
              <a:ext cx="532816" cy="103762"/>
            </a:xfrm>
            <a:prstGeom prst="rect">
              <a:avLst/>
            </a:prstGeom>
            <a:solidFill>
              <a:srgbClr val="FFFF99"/>
            </a:solidFill>
            <a:ln w="12700" algn="ctr">
              <a:solidFill>
                <a:schemeClr val="tx1"/>
              </a:solidFill>
              <a:miter lim="800000"/>
              <a:headEnd/>
              <a:tailEnd/>
            </a:ln>
          </p:spPr>
          <p:txBody>
            <a:bodyPr wrap="none" anchor="ctr"/>
            <a:lstStyle/>
            <a:p>
              <a:r>
                <a:rPr lang="en-US" sz="600" b="1">
                  <a:latin typeface="Arial" charset="0"/>
                </a:rPr>
                <a:t>CONFIGURING</a:t>
              </a:r>
            </a:p>
          </p:txBody>
        </p:sp>
        <p:sp>
          <p:nvSpPr>
            <p:cNvPr id="96" name="Line 64"/>
            <p:cNvSpPr>
              <a:spLocks noChangeShapeType="1"/>
            </p:cNvSpPr>
            <p:nvPr/>
          </p:nvSpPr>
          <p:spPr bwMode="auto">
            <a:xfrm>
              <a:off x="7795108" y="2287557"/>
              <a:ext cx="0" cy="121176"/>
            </a:xfrm>
            <a:prstGeom prst="line">
              <a:avLst/>
            </a:prstGeom>
            <a:noFill/>
            <a:ln w="12700">
              <a:solidFill>
                <a:schemeClr val="tx1"/>
              </a:solidFill>
              <a:prstDash val="dash"/>
              <a:round/>
              <a:headEnd/>
              <a:tailEnd type="triangle" w="med" len="med"/>
            </a:ln>
          </p:spPr>
          <p:txBody>
            <a:bodyPr anchor="ctr">
              <a:spAutoFit/>
            </a:bodyPr>
            <a:lstStyle/>
            <a:p>
              <a:endParaRPr lang="en-US" sz="1800"/>
            </a:p>
          </p:txBody>
        </p:sp>
        <p:cxnSp>
          <p:nvCxnSpPr>
            <p:cNvPr id="97" name="AutoShape 65"/>
            <p:cNvCxnSpPr>
              <a:cxnSpLocks noChangeShapeType="1"/>
            </p:cNvCxnSpPr>
            <p:nvPr/>
          </p:nvCxnSpPr>
          <p:spPr bwMode="auto">
            <a:xfrm rot="10800000" flipV="1">
              <a:off x="7965451" y="1872511"/>
              <a:ext cx="256504" cy="86347"/>
            </a:xfrm>
            <a:prstGeom prst="bentConnector3">
              <a:avLst>
                <a:gd name="adj1" fmla="val 100171"/>
              </a:avLst>
            </a:prstGeom>
            <a:noFill/>
            <a:ln w="12700">
              <a:solidFill>
                <a:schemeClr val="tx1"/>
              </a:solidFill>
              <a:prstDash val="dash"/>
              <a:miter lim="800000"/>
              <a:headEnd/>
              <a:tailEnd type="triangle" w="med" len="med"/>
            </a:ln>
          </p:spPr>
        </p:cxnSp>
      </p:grpSp>
      <p:graphicFrame>
        <p:nvGraphicFramePr>
          <p:cNvPr id="141" name="Object 4"/>
          <p:cNvGraphicFramePr>
            <a:graphicFrameLocks noChangeAspect="1"/>
          </p:cNvGraphicFramePr>
          <p:nvPr>
            <p:extLst>
              <p:ext uri="{D42A27DB-BD31-4B8C-83A1-F6EECF244321}">
                <p14:modId xmlns:p14="http://schemas.microsoft.com/office/powerpoint/2010/main" val="3306877348"/>
              </p:ext>
            </p:extLst>
          </p:nvPr>
        </p:nvGraphicFramePr>
        <p:xfrm>
          <a:off x="2239963" y="1900238"/>
          <a:ext cx="3533775" cy="1727200"/>
        </p:xfrm>
        <a:graphic>
          <a:graphicData uri="http://schemas.openxmlformats.org/presentationml/2006/ole">
            <mc:AlternateContent xmlns:mc="http://schemas.openxmlformats.org/markup-compatibility/2006">
              <mc:Choice xmlns:v="urn:schemas-microsoft-com:vml" Requires="v">
                <p:oleObj spid="_x0000_s4100" name="Document" r:id="rId3" imgW="5861731" imgH="2873734" progId="Word.Document.8">
                  <p:embed/>
                </p:oleObj>
              </mc:Choice>
              <mc:Fallback>
                <p:oleObj name="Document" r:id="rId3" imgW="5861731" imgH="2873734" progId="Word.Document.8">
                  <p:embed/>
                  <p:pic>
                    <p:nvPicPr>
                      <p:cNvPr id="141" name="Object 4"/>
                      <p:cNvPicPr>
                        <a:picLocks noChangeAspect="1" noChangeArrowheads="1"/>
                      </p:cNvPicPr>
                      <p:nvPr/>
                    </p:nvPicPr>
                    <p:blipFill>
                      <a:blip r:embed="rId4"/>
                      <a:srcRect/>
                      <a:stretch>
                        <a:fillRect/>
                      </a:stretch>
                    </p:blipFill>
                    <p:spPr bwMode="auto">
                      <a:xfrm>
                        <a:off x="2239963" y="1900238"/>
                        <a:ext cx="3533775" cy="172720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067452027"/>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8"/>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14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a:t>Operations</a:t>
            </a:r>
          </a:p>
        </p:txBody>
      </p:sp>
      <p:sp>
        <p:nvSpPr>
          <p:cNvPr id="4" name="Slide Number Placeholder 3"/>
          <p:cNvSpPr>
            <a:spLocks noGrp="1"/>
          </p:cNvSpPr>
          <p:nvPr>
            <p:ph type="sldNum" sz="quarter" idx="10"/>
          </p:nvPr>
        </p:nvSpPr>
        <p:spPr/>
        <p:txBody>
          <a:bodyPr/>
          <a:lstStyle/>
          <a:p>
            <a:pPr>
              <a:defRPr/>
            </a:pPr>
            <a:fld id="{4F32191B-108C-434D-A98E-8F9FB1016CFE}" type="slidenum">
              <a:rPr lang="en-US" smtClean="0"/>
              <a:pPr>
                <a:defRPr/>
              </a:pPr>
              <a:t>76</a:t>
            </a:fld>
            <a:endParaRPr lang="en-US" sz="2400" b="1"/>
          </a:p>
        </p:txBody>
      </p:sp>
      <p:pic>
        <p:nvPicPr>
          <p:cNvPr id="21509" name="Content Placeholder 4" descr="ECS_bubbles.jpg"/>
          <p:cNvPicPr>
            <a:picLocks noChangeAspect="1"/>
          </p:cNvPicPr>
          <p:nvPr/>
        </p:nvPicPr>
        <p:blipFill>
          <a:blip r:embed="rId2" cstate="print"/>
          <a:srcRect/>
          <a:stretch>
            <a:fillRect/>
          </a:stretch>
        </p:blipFill>
        <p:spPr bwMode="auto">
          <a:xfrm>
            <a:off x="152400" y="2438400"/>
            <a:ext cx="4828032" cy="2514600"/>
          </a:xfrm>
          <a:prstGeom prst="rect">
            <a:avLst/>
          </a:prstGeom>
          <a:noFill/>
          <a:ln w="9525">
            <a:noFill/>
            <a:miter lim="800000"/>
            <a:headEnd/>
            <a:tailEnd/>
          </a:ln>
        </p:spPr>
      </p:pic>
      <p:sp>
        <p:nvSpPr>
          <p:cNvPr id="6" name="Content Placeholder 2"/>
          <p:cNvSpPr txBox="1">
            <a:spLocks/>
          </p:cNvSpPr>
          <p:nvPr/>
        </p:nvSpPr>
        <p:spPr bwMode="auto">
          <a:xfrm>
            <a:off x="4495800" y="1447800"/>
            <a:ext cx="4572000" cy="5105400"/>
          </a:xfrm>
          <a:prstGeom prst="rect">
            <a:avLst/>
          </a:prstGeom>
          <a:noFill/>
          <a:ln w="9525">
            <a:noFill/>
            <a:miter lim="800000"/>
            <a:headEnd/>
            <a:tailEnd/>
          </a:ln>
        </p:spPr>
        <p:txBody>
          <a:bodyPr/>
          <a:lstStyle/>
          <a:p>
            <a:pPr marL="742950" lvl="1" indent="-285750" algn="l">
              <a:spcBef>
                <a:spcPct val="20000"/>
              </a:spcBef>
              <a:buClr>
                <a:srgbClr val="0000FF"/>
              </a:buClr>
              <a:buFont typeface="Arial Unicode MS" pitchFamily="34" charset="-128"/>
              <a:buChar char="❙"/>
              <a:defRPr/>
            </a:pPr>
            <a:r>
              <a:rPr lang="en-US" b="1" kern="0" dirty="0" err="1">
                <a:latin typeface="Arial" panose="020B0604020202020204" pitchFamily="34" charset="0"/>
                <a:cs typeface="Arial" panose="020B0604020202020204" pitchFamily="34" charset="0"/>
              </a:rPr>
              <a:t>RunControl</a:t>
            </a:r>
            <a:endParaRPr lang="en-US" b="1" kern="0" dirty="0">
              <a:latin typeface="Arial" panose="020B0604020202020204" pitchFamily="34" charset="0"/>
              <a:cs typeface="Arial" panose="020B0604020202020204" pitchFamily="34" charset="0"/>
            </a:endParaRPr>
          </a:p>
          <a:p>
            <a:pPr marL="1143000" lvl="2" indent="-228600" algn="l">
              <a:spcBef>
                <a:spcPct val="20000"/>
              </a:spcBef>
              <a:buClr>
                <a:srgbClr val="0000FF"/>
              </a:buClr>
              <a:buFont typeface="Arial Unicode MS" pitchFamily="34" charset="-128"/>
              <a:buChar char="❘"/>
              <a:defRPr/>
            </a:pPr>
            <a:r>
              <a:rPr lang="en-US" sz="1800" b="1" kern="0" dirty="0">
                <a:latin typeface="Arial" panose="020B0604020202020204" pitchFamily="34" charset="0"/>
                <a:cs typeface="Arial" panose="020B0604020202020204" pitchFamily="34" charset="0"/>
              </a:rPr>
              <a:t>Handles the DAQ &amp; Dataflow</a:t>
            </a:r>
          </a:p>
          <a:p>
            <a:pPr marL="1143000" lvl="2" indent="-228600" algn="l">
              <a:spcBef>
                <a:spcPct val="20000"/>
              </a:spcBef>
              <a:buClr>
                <a:srgbClr val="0000FF"/>
              </a:buClr>
              <a:buFont typeface="Arial Unicode MS" pitchFamily="34" charset="-128"/>
              <a:buChar char="❘"/>
              <a:defRPr/>
            </a:pPr>
            <a:r>
              <a:rPr lang="en-US" sz="1800" b="1" kern="0" dirty="0">
                <a:latin typeface="Arial" panose="020B0604020202020204" pitchFamily="34" charset="0"/>
                <a:cs typeface="Arial" panose="020B0604020202020204" pitchFamily="34" charset="0"/>
              </a:rPr>
              <a:t>Allows to:</a:t>
            </a:r>
          </a:p>
          <a:p>
            <a:pPr marL="1600200" lvl="3" indent="-228600" algn="l">
              <a:spcBef>
                <a:spcPct val="20000"/>
              </a:spcBef>
              <a:buClr>
                <a:srgbClr val="0000FF"/>
              </a:buClr>
              <a:buFont typeface="Arial Unicode MS" pitchFamily="34" charset="-128"/>
              <a:buChar char="❘"/>
              <a:defRPr/>
            </a:pPr>
            <a:r>
              <a:rPr lang="en-US" sz="1800" b="1" kern="0" dirty="0">
                <a:latin typeface="Arial" panose="020B0604020202020204" pitchFamily="34" charset="0"/>
                <a:cs typeface="Arial" panose="020B0604020202020204" pitchFamily="34" charset="0"/>
              </a:rPr>
              <a:t>Configure the system</a:t>
            </a:r>
          </a:p>
          <a:p>
            <a:pPr marL="1600200" lvl="3" indent="-228600" algn="l">
              <a:spcBef>
                <a:spcPct val="20000"/>
              </a:spcBef>
              <a:buClr>
                <a:srgbClr val="0000FF"/>
              </a:buClr>
              <a:buFont typeface="Arial Unicode MS" pitchFamily="34" charset="-128"/>
              <a:buChar char="❘"/>
              <a:defRPr/>
            </a:pPr>
            <a:r>
              <a:rPr lang="en-US" sz="1800" b="1" kern="0" dirty="0">
                <a:latin typeface="Arial" panose="020B0604020202020204" pitchFamily="34" charset="0"/>
                <a:cs typeface="Arial" panose="020B0604020202020204" pitchFamily="34" charset="0"/>
              </a:rPr>
              <a:t>Start &amp; Stop runs</a:t>
            </a:r>
          </a:p>
          <a:p>
            <a:pPr marL="742950" lvl="1" indent="-285750" algn="l">
              <a:spcBef>
                <a:spcPct val="20000"/>
              </a:spcBef>
              <a:buClr>
                <a:srgbClr val="0000FF"/>
              </a:buClr>
              <a:buFont typeface="Arial Unicode MS" pitchFamily="34" charset="-128"/>
              <a:buChar char="❙"/>
              <a:defRPr/>
            </a:pPr>
            <a:r>
              <a:rPr lang="en-US" b="1" kern="0" dirty="0" err="1">
                <a:latin typeface="Arial" panose="020B0604020202020204" pitchFamily="34" charset="0"/>
                <a:cs typeface="Arial" panose="020B0604020202020204" pitchFamily="34" charset="0"/>
              </a:rPr>
              <a:t>AutoPilot</a:t>
            </a:r>
            <a:endParaRPr lang="en-US" b="1" kern="0" dirty="0">
              <a:latin typeface="Arial" panose="020B0604020202020204" pitchFamily="34" charset="0"/>
              <a:cs typeface="Arial" panose="020B0604020202020204" pitchFamily="34" charset="0"/>
            </a:endParaRPr>
          </a:p>
          <a:p>
            <a:pPr marL="1143000" lvl="2" indent="-228600" algn="l">
              <a:spcBef>
                <a:spcPct val="20000"/>
              </a:spcBef>
              <a:buClr>
                <a:srgbClr val="0000FF"/>
              </a:buClr>
              <a:buFont typeface="Arial Unicode MS" pitchFamily="34" charset="-128"/>
              <a:buChar char="❘"/>
              <a:defRPr/>
            </a:pPr>
            <a:r>
              <a:rPr lang="en-US" sz="1800" b="1" kern="0" dirty="0">
                <a:latin typeface="Arial" panose="020B0604020202020204" pitchFamily="34" charset="0"/>
                <a:cs typeface="Arial" panose="020B0604020202020204" pitchFamily="34" charset="0"/>
              </a:rPr>
              <a:t>Knows how to start and keep a run going from any state.</a:t>
            </a:r>
          </a:p>
          <a:p>
            <a:pPr marL="742950" lvl="1" indent="-285750" algn="l">
              <a:spcBef>
                <a:spcPct val="20000"/>
              </a:spcBef>
              <a:buClr>
                <a:srgbClr val="0000FF"/>
              </a:buClr>
              <a:buFont typeface="Arial Unicode MS" pitchFamily="34" charset="-128"/>
              <a:buChar char="❙"/>
              <a:defRPr/>
            </a:pPr>
            <a:r>
              <a:rPr lang="en-US" b="1" kern="0" dirty="0" err="1">
                <a:latin typeface="Arial" panose="020B0604020202020204" pitchFamily="34" charset="0"/>
                <a:cs typeface="Arial" panose="020B0604020202020204" pitchFamily="34" charset="0"/>
              </a:rPr>
              <a:t>BigBrother</a:t>
            </a:r>
            <a:endParaRPr lang="en-US" b="1" kern="0" dirty="0">
              <a:latin typeface="Arial" panose="020B0604020202020204" pitchFamily="34" charset="0"/>
              <a:cs typeface="Arial" panose="020B0604020202020204" pitchFamily="34" charset="0"/>
            </a:endParaRPr>
          </a:p>
          <a:p>
            <a:pPr marL="1143000" lvl="2" indent="-228600" algn="l">
              <a:spcBef>
                <a:spcPct val="20000"/>
              </a:spcBef>
              <a:buClr>
                <a:srgbClr val="0000FF"/>
              </a:buClr>
              <a:buFont typeface="Arial Unicode MS" pitchFamily="34" charset="-128"/>
              <a:buChar char="❘"/>
              <a:defRPr/>
            </a:pPr>
            <a:r>
              <a:rPr lang="en-US" sz="1800" b="1" kern="0" dirty="0">
                <a:latin typeface="Arial" panose="020B0604020202020204" pitchFamily="34" charset="0"/>
                <a:cs typeface="Arial" panose="020B0604020202020204" pitchFamily="34" charset="0"/>
              </a:rPr>
              <a:t>Based on the LHC state:</a:t>
            </a:r>
          </a:p>
          <a:p>
            <a:pPr marL="1600200" lvl="3" indent="-228600" algn="l">
              <a:spcBef>
                <a:spcPct val="20000"/>
              </a:spcBef>
              <a:buClr>
                <a:srgbClr val="0000FF"/>
              </a:buClr>
              <a:buFont typeface="Arial Unicode MS" pitchFamily="34" charset="-128"/>
              <a:buChar char="❘"/>
              <a:defRPr/>
            </a:pPr>
            <a:r>
              <a:rPr lang="en-US" sz="1800" b="1" kern="0" dirty="0">
                <a:latin typeface="Arial" panose="020B0604020202020204" pitchFamily="34" charset="0"/>
                <a:cs typeface="Arial" panose="020B0604020202020204" pitchFamily="34" charset="0"/>
              </a:rPr>
              <a:t>Controls SD Voltages</a:t>
            </a:r>
          </a:p>
          <a:p>
            <a:pPr marL="1600200" lvl="3" indent="-228600" algn="l">
              <a:spcBef>
                <a:spcPct val="20000"/>
              </a:spcBef>
              <a:buClr>
                <a:srgbClr val="0000FF"/>
              </a:buClr>
              <a:buFont typeface="Arial Unicode MS" pitchFamily="34" charset="-128"/>
              <a:buChar char="❘"/>
              <a:defRPr/>
            </a:pPr>
            <a:r>
              <a:rPr lang="en-US" sz="1800" b="1" kern="0" dirty="0">
                <a:latin typeface="Arial" panose="020B0604020202020204" pitchFamily="34" charset="0"/>
                <a:cs typeface="Arial" panose="020B0604020202020204" pitchFamily="34" charset="0"/>
              </a:rPr>
              <a:t>VELO Closure</a:t>
            </a:r>
          </a:p>
          <a:p>
            <a:pPr marL="1600200" lvl="3" indent="-228600" algn="l">
              <a:spcBef>
                <a:spcPct val="20000"/>
              </a:spcBef>
              <a:buClr>
                <a:srgbClr val="0000FF"/>
              </a:buClr>
              <a:buFont typeface="Arial Unicode MS" pitchFamily="34" charset="-128"/>
              <a:buChar char="❘"/>
              <a:defRPr/>
            </a:pPr>
            <a:r>
              <a:rPr lang="en-US" sz="1800" b="1" kern="0" dirty="0" err="1">
                <a:latin typeface="Arial" panose="020B0604020202020204" pitchFamily="34" charset="0"/>
                <a:cs typeface="Arial" panose="020B0604020202020204" pitchFamily="34" charset="0"/>
              </a:rPr>
              <a:t>RunControl</a:t>
            </a:r>
            <a:endParaRPr lang="en-US" sz="2800" b="1" kern="0" dirty="0">
              <a:latin typeface="Arial" panose="020B0604020202020204" pitchFamily="34" charset="0"/>
              <a:cs typeface="Arial" panose="020B0604020202020204" pitchFamily="34" charset="0"/>
            </a:endParaRPr>
          </a:p>
        </p:txBody>
      </p:sp>
      <p:sp>
        <p:nvSpPr>
          <p:cNvPr id="2" name="Content Placeholder 1"/>
          <p:cNvSpPr>
            <a:spLocks noGrp="1"/>
          </p:cNvSpPr>
          <p:nvPr>
            <p:ph idx="1"/>
          </p:nvPr>
        </p:nvSpPr>
        <p:spPr>
          <a:xfrm>
            <a:off x="381000" y="1143000"/>
            <a:ext cx="4267200" cy="5105400"/>
          </a:xfrm>
        </p:spPr>
        <p:txBody>
          <a:bodyPr/>
          <a:lstStyle/>
          <a:p>
            <a:r>
              <a:rPr lang="en-GB" dirty="0"/>
              <a:t>Main Tools:</a:t>
            </a:r>
          </a:p>
        </p:txBody>
      </p:sp>
    </p:spTree>
    <p:extLst>
      <p:ext uri="{BB962C8B-B14F-4D97-AF65-F5344CB8AC3E}">
        <p14:creationId xmlns:p14="http://schemas.microsoft.com/office/powerpoint/2010/main" val="3374123296"/>
      </p:ext>
    </p:extLst>
  </p:cSld>
  <p:clrMapOvr>
    <a:masterClrMapping/>
  </p:clrMapOvr>
  <p:transition xmlns:p14="http://schemas.microsoft.com/office/powerpoint/2010/main">
    <p:strips dir="rd"/>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FF30CAF-934E-7730-EE74-FE5ED0DE68EE}"/>
              </a:ext>
            </a:extLst>
          </p:cNvPr>
          <p:cNvSpPr>
            <a:spLocks noGrp="1"/>
          </p:cNvSpPr>
          <p:nvPr>
            <p:ph type="title"/>
          </p:nvPr>
        </p:nvSpPr>
        <p:spPr/>
        <p:txBody>
          <a:bodyPr/>
          <a:lstStyle/>
          <a:p>
            <a:r>
              <a:rPr lang="en-GB" dirty="0"/>
              <a:t>Run Control</a:t>
            </a:r>
          </a:p>
        </p:txBody>
      </p:sp>
      <p:pic>
        <p:nvPicPr>
          <p:cNvPr id="6" name="Content Placeholder 5" descr="A screenshot of a computer&#10;&#10;Description automatically generated">
            <a:extLst>
              <a:ext uri="{FF2B5EF4-FFF2-40B4-BE49-F238E27FC236}">
                <a16:creationId xmlns="" xmlns:a16="http://schemas.microsoft.com/office/drawing/2014/main" id="{3E9A31E8-1E73-9F50-219C-027EAFE0BFF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4593" y="1033404"/>
            <a:ext cx="5352747" cy="5539538"/>
          </a:xfrm>
        </p:spPr>
      </p:pic>
      <p:sp>
        <p:nvSpPr>
          <p:cNvPr id="4" name="Slide Number Placeholder 3">
            <a:extLst>
              <a:ext uri="{FF2B5EF4-FFF2-40B4-BE49-F238E27FC236}">
                <a16:creationId xmlns="" xmlns:a16="http://schemas.microsoft.com/office/drawing/2014/main" id="{37F97D8D-8106-2C1E-8323-E31AD703DC7E}"/>
              </a:ext>
            </a:extLst>
          </p:cNvPr>
          <p:cNvSpPr>
            <a:spLocks noGrp="1"/>
          </p:cNvSpPr>
          <p:nvPr>
            <p:ph type="sldNum" sz="quarter" idx="10"/>
          </p:nvPr>
        </p:nvSpPr>
        <p:spPr/>
        <p:txBody>
          <a:bodyPr/>
          <a:lstStyle/>
          <a:p>
            <a:pPr>
              <a:defRPr/>
            </a:pPr>
            <a:fld id="{1C5ABD80-71D2-4672-ACCA-3727F8F80658}" type="slidenum">
              <a:rPr lang="en-US" smtClean="0"/>
              <a:pPr>
                <a:defRPr/>
              </a:pPr>
              <a:t>77</a:t>
            </a:fld>
            <a:endParaRPr lang="en-US" sz="2000" b="1"/>
          </a:p>
        </p:txBody>
      </p:sp>
      <p:sp>
        <p:nvSpPr>
          <p:cNvPr id="7" name="Content Placeholder 2">
            <a:extLst>
              <a:ext uri="{FF2B5EF4-FFF2-40B4-BE49-F238E27FC236}">
                <a16:creationId xmlns="" xmlns:a16="http://schemas.microsoft.com/office/drawing/2014/main" id="{0A0D439B-7EA9-600D-0A19-B890C900E123}"/>
              </a:ext>
            </a:extLst>
          </p:cNvPr>
          <p:cNvSpPr txBox="1">
            <a:spLocks/>
          </p:cNvSpPr>
          <p:nvPr/>
        </p:nvSpPr>
        <p:spPr bwMode="auto">
          <a:xfrm>
            <a:off x="5829299" y="1201510"/>
            <a:ext cx="3020107"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Font typeface="Arial Unicode MS" pitchFamily="34" charset="-128"/>
              <a:buChar char="❚"/>
              <a:defRPr kumimoji="1" sz="3200" b="1">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0000FF"/>
              </a:buClr>
              <a:buFont typeface="Arial Unicode MS" pitchFamily="34" charset="-128"/>
              <a:buChar char="❙"/>
              <a:defRPr kumimoji="1" sz="2800">
                <a:solidFill>
                  <a:schemeClr val="tx1"/>
                </a:solidFill>
                <a:latin typeface="Arial" panose="020B0604020202020204" pitchFamily="34" charset="0"/>
                <a:cs typeface="Arial" panose="020B0604020202020204" pitchFamily="34" charset="0"/>
              </a:defRPr>
            </a:lvl2pPr>
            <a:lvl3pPr marL="1143000" indent="-228600" algn="l" rtl="0" eaLnBrk="0" fontAlgn="base" hangingPunct="0">
              <a:spcBef>
                <a:spcPct val="20000"/>
              </a:spcBef>
              <a:spcAft>
                <a:spcPct val="0"/>
              </a:spcAft>
              <a:buClr>
                <a:srgbClr val="0000FF"/>
              </a:buClr>
              <a:buFont typeface="Arial Unicode MS" pitchFamily="34" charset="-128"/>
              <a:buChar char="❘"/>
              <a:defRPr kumimoji="1" sz="2400">
                <a:solidFill>
                  <a:schemeClr val="tx1"/>
                </a:solidFill>
                <a:latin typeface="Arial" panose="020B0604020202020204" pitchFamily="34" charset="0"/>
                <a:cs typeface="Arial" panose="020B0604020202020204" pitchFamily="34" charset="0"/>
              </a:defRPr>
            </a:lvl3pPr>
            <a:lvl4pPr marL="1600200" indent="-228600" algn="l" rtl="0" eaLnBrk="0" fontAlgn="base" hangingPunct="0">
              <a:spcBef>
                <a:spcPct val="20000"/>
              </a:spcBef>
              <a:spcAft>
                <a:spcPct val="0"/>
              </a:spcAft>
              <a:buClr>
                <a:srgbClr val="0000FF"/>
              </a:buClr>
              <a:buFont typeface="Arial Unicode MS" pitchFamily="34" charset="-128"/>
              <a:buChar char="〡"/>
              <a:defRPr kumimoji="1" sz="2000">
                <a:solidFill>
                  <a:schemeClr val="tx1"/>
                </a:solidFill>
                <a:latin typeface="Arial" panose="020B0604020202020204" pitchFamily="34" charset="0"/>
                <a:cs typeface="Arial" panose="020B0604020202020204" pitchFamily="34" charset="0"/>
              </a:defRPr>
            </a:lvl4pPr>
            <a:lvl5pPr marL="20574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6pPr>
            <a:lvl7pPr marL="29718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7pPr>
            <a:lvl8pPr marL="34290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8pPr>
            <a:lvl9pPr marL="38862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9pPr>
          </a:lstStyle>
          <a:p>
            <a:pPr marL="342900" lvl="1" indent="-342900">
              <a:buFont typeface="Arial Unicode MS" pitchFamily="34" charset="-128"/>
              <a:buChar char="❚"/>
            </a:pPr>
            <a:r>
              <a:rPr lang="en-GB" sz="2400" dirty="0"/>
              <a:t>Run Control &amp; The Autopilot:</a:t>
            </a:r>
          </a:p>
          <a:p>
            <a:pPr marL="742950" lvl="2" indent="-342900">
              <a:buFont typeface="Arial Unicode MS" pitchFamily="34" charset="-128"/>
              <a:buChar char="❚"/>
            </a:pPr>
            <a:r>
              <a:rPr lang="en-GB" sz="2000" dirty="0"/>
              <a:t>Configures, </a:t>
            </a:r>
            <a:br>
              <a:rPr lang="en-GB" sz="2000" dirty="0"/>
            </a:br>
            <a:r>
              <a:rPr lang="en-GB" sz="2000" dirty="0"/>
              <a:t>Starts and Keeps the RUN going.</a:t>
            </a:r>
          </a:p>
          <a:p>
            <a:pPr marL="742950" lvl="2" indent="-342900">
              <a:buFont typeface="Arial Unicode MS" pitchFamily="34" charset="-128"/>
              <a:buChar char="❚"/>
            </a:pPr>
            <a:r>
              <a:rPr lang="en-GB" sz="2000" dirty="0"/>
              <a:t>Configuration Driven by an “Activity”</a:t>
            </a:r>
          </a:p>
          <a:p>
            <a:pPr marL="400050" lvl="2" indent="0">
              <a:buNone/>
            </a:pPr>
            <a:endParaRPr lang="en-GB" sz="2000" dirty="0"/>
          </a:p>
        </p:txBody>
      </p:sp>
      <p:pic>
        <p:nvPicPr>
          <p:cNvPr id="8" name="Picture 4" descr="http://cds.cern.ch/record/2205814/files/_MA22351.jpg?subformat=icon-640&amp;version=1">
            <a:extLst>
              <a:ext uri="{FF2B5EF4-FFF2-40B4-BE49-F238E27FC236}">
                <a16:creationId xmlns="" xmlns:a16="http://schemas.microsoft.com/office/drawing/2014/main" id="{E7518D86-6491-B76E-1311-E0928A1510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1233" y="4120290"/>
            <a:ext cx="3134167" cy="2091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3936189"/>
      </p:ext>
    </p:extLst>
  </p:cSld>
  <p:clrMapOvr>
    <a:masterClrMapping/>
  </p:clrMapOvr>
  <p:transition xmlns:p14="http://schemas.microsoft.com/office/powerpoint/2010/main">
    <p:strips dir="rd"/>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Run Control</a:t>
            </a:r>
          </a:p>
        </p:txBody>
      </p:sp>
      <p:sp>
        <p:nvSpPr>
          <p:cNvPr id="4" name="Slide Number Placeholder 3"/>
          <p:cNvSpPr>
            <a:spLocks noGrp="1"/>
          </p:cNvSpPr>
          <p:nvPr>
            <p:ph type="sldNum" sz="quarter" idx="10"/>
          </p:nvPr>
        </p:nvSpPr>
        <p:spPr/>
        <p:txBody>
          <a:bodyPr/>
          <a:lstStyle/>
          <a:p>
            <a:pPr>
              <a:defRPr/>
            </a:pPr>
            <a:fld id="{B26411C9-16B6-47F5-B1FF-EAB8F8692D29}" type="slidenum">
              <a:rPr lang="en-US" smtClean="0"/>
              <a:pPr>
                <a:defRPr/>
              </a:pPr>
              <a:t>78</a:t>
            </a:fld>
            <a:endParaRPr lang="en-US" sz="2000" b="1"/>
          </a:p>
        </p:txBody>
      </p:sp>
      <p:pic>
        <p:nvPicPr>
          <p:cNvPr id="5" name="Content Placeholder 3" descr="ALICE_RunControl.JPG"/>
          <p:cNvPicPr>
            <a:picLocks noChangeAspect="1"/>
          </p:cNvPicPr>
          <p:nvPr/>
        </p:nvPicPr>
        <p:blipFill>
          <a:blip r:embed="rId2" cstate="print"/>
          <a:stretch>
            <a:fillRect/>
          </a:stretch>
        </p:blipFill>
        <p:spPr bwMode="auto">
          <a:xfrm>
            <a:off x="90817" y="1070209"/>
            <a:ext cx="3367438" cy="2676550"/>
          </a:xfrm>
          <a:prstGeom prst="rect">
            <a:avLst/>
          </a:prstGeom>
          <a:noFill/>
          <a:ln w="9525">
            <a:noFill/>
            <a:miter lim="800000"/>
            <a:headEnd/>
            <a:tailEnd/>
          </a:ln>
        </p:spPr>
      </p:pic>
      <p:pic>
        <p:nvPicPr>
          <p:cNvPr id="9" name="9bb188b3-3688-491b-8d0f-a94ba395db32" descr="4383D897-E645-4649-94F4-311977411BC5@cern"/>
          <p:cNvPicPr>
            <a:picLocks noChangeAspect="1" noChangeArrowheads="1"/>
          </p:cNvPicPr>
          <p:nvPr/>
        </p:nvPicPr>
        <p:blipFill>
          <a:blip r:embed="rId3" cstate="print"/>
          <a:srcRect/>
          <a:stretch>
            <a:fillRect/>
          </a:stretch>
        </p:blipFill>
        <p:spPr bwMode="auto">
          <a:xfrm>
            <a:off x="4341570" y="1047891"/>
            <a:ext cx="3630043" cy="2841969"/>
          </a:xfrm>
          <a:prstGeom prst="rect">
            <a:avLst/>
          </a:prstGeom>
          <a:noFill/>
          <a:ln w="9525">
            <a:noFill/>
            <a:miter lim="800000"/>
            <a:headEnd/>
            <a:tailEnd/>
          </a:ln>
        </p:spPr>
      </p:pic>
      <p:pic>
        <p:nvPicPr>
          <p:cNvPr id="11" name="Content Placeholder 3" descr="CMSRunControl.TIF"/>
          <p:cNvPicPr>
            <a:picLocks noChangeAspect="1"/>
          </p:cNvPicPr>
          <p:nvPr/>
        </p:nvPicPr>
        <p:blipFill>
          <a:blip r:embed="rId4" cstate="print"/>
          <a:stretch>
            <a:fillRect/>
          </a:stretch>
        </p:blipFill>
        <p:spPr bwMode="auto">
          <a:xfrm>
            <a:off x="90818" y="3889860"/>
            <a:ext cx="4442778" cy="2351639"/>
          </a:xfrm>
          <a:prstGeom prst="rect">
            <a:avLst/>
          </a:prstGeom>
          <a:noFill/>
          <a:ln w="9525">
            <a:noFill/>
            <a:miter lim="800000"/>
            <a:headEnd/>
            <a:tailEnd/>
          </a:ln>
        </p:spPr>
      </p:pic>
      <p:grpSp>
        <p:nvGrpSpPr>
          <p:cNvPr id="12" name="Group 11"/>
          <p:cNvGrpSpPr/>
          <p:nvPr/>
        </p:nvGrpSpPr>
        <p:grpSpPr>
          <a:xfrm>
            <a:off x="4572000" y="3928265"/>
            <a:ext cx="3648475" cy="2649945"/>
            <a:chOff x="1143000" y="431799"/>
            <a:chExt cx="7506324" cy="6197601"/>
          </a:xfrm>
        </p:grpSpPr>
        <p:pic>
          <p:nvPicPr>
            <p:cNvPr id="13" name="Content Placeholder 3" descr="RunControlTree2013.jpg"/>
            <p:cNvPicPr>
              <a:picLocks noChangeAspect="1"/>
            </p:cNvPicPr>
            <p:nvPr/>
          </p:nvPicPr>
          <p:blipFill>
            <a:blip r:embed="rId5" cstate="print"/>
            <a:stretch>
              <a:fillRect/>
            </a:stretch>
          </p:blipFill>
          <p:spPr bwMode="auto">
            <a:xfrm>
              <a:off x="1143000" y="431799"/>
              <a:ext cx="3810000" cy="6197601"/>
            </a:xfrm>
            <a:prstGeom prst="rect">
              <a:avLst/>
            </a:prstGeom>
            <a:noFill/>
            <a:ln w="9525">
              <a:noFill/>
              <a:miter lim="800000"/>
              <a:headEnd/>
              <a:tailEnd/>
            </a:ln>
          </p:spPr>
        </p:pic>
        <p:pic>
          <p:nvPicPr>
            <p:cNvPr id="14" name="Picture 13" descr="RunControlMain2013.jpg"/>
            <p:cNvPicPr>
              <a:picLocks noChangeAspect="1"/>
            </p:cNvPicPr>
            <p:nvPr/>
          </p:nvPicPr>
          <p:blipFill>
            <a:blip r:embed="rId6" cstate="print"/>
            <a:stretch>
              <a:fillRect/>
            </a:stretch>
          </p:blipFill>
          <p:spPr>
            <a:xfrm>
              <a:off x="2756524" y="431799"/>
              <a:ext cx="5892800" cy="6197601"/>
            </a:xfrm>
            <a:prstGeom prst="rect">
              <a:avLst/>
            </a:prstGeom>
          </p:spPr>
        </p:pic>
      </p:grpSp>
      <p:sp>
        <p:nvSpPr>
          <p:cNvPr id="17" name="TextBox 16"/>
          <p:cNvSpPr txBox="1"/>
          <p:nvPr/>
        </p:nvSpPr>
        <p:spPr>
          <a:xfrm>
            <a:off x="3381445" y="1009485"/>
            <a:ext cx="867545" cy="584775"/>
          </a:xfrm>
          <a:prstGeom prst="rect">
            <a:avLst/>
          </a:prstGeom>
          <a:noFill/>
        </p:spPr>
        <p:txBody>
          <a:bodyPr wrap="none" rtlCol="0">
            <a:spAutoFit/>
          </a:bodyPr>
          <a:lstStyle/>
          <a:p>
            <a:r>
              <a:rPr lang="en-GB" sz="1600" b="1" dirty="0">
                <a:latin typeface="Arial" pitchFamily="34" charset="0"/>
                <a:cs typeface="Arial" pitchFamily="34" charset="0"/>
              </a:rPr>
              <a:t>ALICE:</a:t>
            </a:r>
            <a:br>
              <a:rPr lang="en-GB" sz="1600" b="1" dirty="0">
                <a:latin typeface="Arial" pitchFamily="34" charset="0"/>
                <a:cs typeface="Arial" pitchFamily="34" charset="0"/>
              </a:rPr>
            </a:br>
            <a:r>
              <a:rPr lang="en-GB" sz="1600" b="1" dirty="0" err="1">
                <a:latin typeface="Arial" pitchFamily="34" charset="0"/>
                <a:cs typeface="Arial" pitchFamily="34" charset="0"/>
              </a:rPr>
              <a:t>Tcl</a:t>
            </a:r>
            <a:r>
              <a:rPr lang="en-GB" sz="1600" b="1" dirty="0">
                <a:latin typeface="Arial" pitchFamily="34" charset="0"/>
                <a:cs typeface="Arial" pitchFamily="34" charset="0"/>
              </a:rPr>
              <a:t>/</a:t>
            </a:r>
            <a:r>
              <a:rPr lang="en-GB" sz="1600" b="1" dirty="0" err="1">
                <a:latin typeface="Arial" pitchFamily="34" charset="0"/>
                <a:cs typeface="Arial" pitchFamily="34" charset="0"/>
              </a:rPr>
              <a:t>Tk</a:t>
            </a:r>
            <a:endParaRPr lang="en-GB" sz="1600" b="1" dirty="0">
              <a:latin typeface="Arial" pitchFamily="34" charset="0"/>
              <a:cs typeface="Arial" pitchFamily="34" charset="0"/>
            </a:endParaRPr>
          </a:p>
        </p:txBody>
      </p:sp>
      <p:sp>
        <p:nvSpPr>
          <p:cNvPr id="19" name="TextBox 18"/>
          <p:cNvSpPr txBox="1"/>
          <p:nvPr/>
        </p:nvSpPr>
        <p:spPr>
          <a:xfrm>
            <a:off x="7913235" y="984993"/>
            <a:ext cx="1132041" cy="830997"/>
          </a:xfrm>
          <a:prstGeom prst="rect">
            <a:avLst/>
          </a:prstGeom>
          <a:noFill/>
        </p:spPr>
        <p:txBody>
          <a:bodyPr wrap="none" rtlCol="0">
            <a:spAutoFit/>
          </a:bodyPr>
          <a:lstStyle/>
          <a:p>
            <a:r>
              <a:rPr lang="en-GB" sz="1600" b="1" dirty="0">
                <a:latin typeface="Arial" pitchFamily="34" charset="0"/>
                <a:cs typeface="Arial" pitchFamily="34" charset="0"/>
              </a:rPr>
              <a:t>ATLAS:</a:t>
            </a:r>
            <a:br>
              <a:rPr lang="en-GB" sz="1600" b="1" dirty="0">
                <a:latin typeface="Arial" pitchFamily="34" charset="0"/>
                <a:cs typeface="Arial" pitchFamily="34" charset="0"/>
              </a:rPr>
            </a:br>
            <a:r>
              <a:rPr lang="en-GB" sz="1600" b="1" dirty="0">
                <a:latin typeface="Arial" pitchFamily="34" charset="0"/>
                <a:cs typeface="Arial" pitchFamily="34" charset="0"/>
              </a:rPr>
              <a:t>Java</a:t>
            </a:r>
            <a:br>
              <a:rPr lang="en-GB" sz="1600" b="1" dirty="0">
                <a:latin typeface="Arial" pitchFamily="34" charset="0"/>
                <a:cs typeface="Arial" pitchFamily="34" charset="0"/>
              </a:rPr>
            </a:br>
            <a:r>
              <a:rPr lang="en-GB" sz="1600" b="1" dirty="0">
                <a:latin typeface="Arial" pitchFamily="34" charset="0"/>
                <a:cs typeface="Arial" pitchFamily="34" charset="0"/>
              </a:rPr>
              <a:t>(modular)</a:t>
            </a:r>
          </a:p>
        </p:txBody>
      </p:sp>
      <p:sp>
        <p:nvSpPr>
          <p:cNvPr id="21" name="TextBox 20"/>
          <p:cNvSpPr txBox="1"/>
          <p:nvPr/>
        </p:nvSpPr>
        <p:spPr>
          <a:xfrm>
            <a:off x="1805" y="6232565"/>
            <a:ext cx="3706720" cy="338554"/>
          </a:xfrm>
          <a:prstGeom prst="rect">
            <a:avLst/>
          </a:prstGeom>
          <a:noFill/>
        </p:spPr>
        <p:txBody>
          <a:bodyPr wrap="none" rtlCol="0">
            <a:spAutoFit/>
          </a:bodyPr>
          <a:lstStyle/>
          <a:p>
            <a:r>
              <a:rPr lang="en-GB" sz="1600" b="1" dirty="0">
                <a:latin typeface="Arial" pitchFamily="34" charset="0"/>
                <a:cs typeface="Arial" pitchFamily="34" charset="0"/>
              </a:rPr>
              <a:t>CMS: Web Tools (</a:t>
            </a:r>
            <a:r>
              <a:rPr lang="en-GB" sz="1600" b="1" dirty="0" err="1">
                <a:latin typeface="Arial" pitchFamily="34" charset="0"/>
                <a:cs typeface="Arial" pitchFamily="34" charset="0"/>
              </a:rPr>
              <a:t>JavaScript+HTML</a:t>
            </a:r>
            <a:r>
              <a:rPr lang="en-GB" sz="1600" b="1" dirty="0">
                <a:latin typeface="Arial" pitchFamily="34" charset="0"/>
                <a:cs typeface="Arial" pitchFamily="34" charset="0"/>
              </a:rPr>
              <a:t>)</a:t>
            </a:r>
          </a:p>
        </p:txBody>
      </p:sp>
      <p:sp>
        <p:nvSpPr>
          <p:cNvPr id="22" name="TextBox 21"/>
          <p:cNvSpPr txBox="1"/>
          <p:nvPr/>
        </p:nvSpPr>
        <p:spPr>
          <a:xfrm>
            <a:off x="7971613" y="3889860"/>
            <a:ext cx="1269899" cy="830997"/>
          </a:xfrm>
          <a:prstGeom prst="rect">
            <a:avLst/>
          </a:prstGeom>
          <a:noFill/>
        </p:spPr>
        <p:txBody>
          <a:bodyPr wrap="none" rtlCol="0">
            <a:spAutoFit/>
          </a:bodyPr>
          <a:lstStyle/>
          <a:p>
            <a:r>
              <a:rPr lang="en-GB" sz="1600" b="1" dirty="0">
                <a:latin typeface="Arial" pitchFamily="34" charset="0"/>
                <a:cs typeface="Arial" pitchFamily="34" charset="0"/>
              </a:rPr>
              <a:t>LHCb:</a:t>
            </a:r>
            <a:br>
              <a:rPr lang="en-GB" sz="1600" b="1" dirty="0">
                <a:latin typeface="Arial" pitchFamily="34" charset="0"/>
                <a:cs typeface="Arial" pitchFamily="34" charset="0"/>
              </a:rPr>
            </a:br>
            <a:r>
              <a:rPr lang="en-GB" sz="1600" b="1" dirty="0">
                <a:latin typeface="Arial" pitchFamily="34" charset="0"/>
                <a:cs typeface="Arial" pitchFamily="34" charset="0"/>
              </a:rPr>
              <a:t>JCOP FW</a:t>
            </a:r>
            <a:br>
              <a:rPr lang="en-GB" sz="1600" b="1" dirty="0">
                <a:latin typeface="Arial" pitchFamily="34" charset="0"/>
                <a:cs typeface="Arial" pitchFamily="34" charset="0"/>
              </a:rPr>
            </a:br>
            <a:r>
              <a:rPr lang="en-GB" sz="1600" b="1" dirty="0">
                <a:latin typeface="Arial" pitchFamily="34" charset="0"/>
                <a:cs typeface="Arial" pitchFamily="34" charset="0"/>
              </a:rPr>
              <a:t>(UI builder)</a:t>
            </a:r>
          </a:p>
        </p:txBody>
      </p:sp>
    </p:spTree>
    <p:extLst>
      <p:ext uri="{BB962C8B-B14F-4D97-AF65-F5344CB8AC3E}">
        <p14:creationId xmlns:p14="http://schemas.microsoft.com/office/powerpoint/2010/main" val="2531444805"/>
      </p:ext>
    </p:extLst>
  </p:cSld>
  <p:clrMapOvr>
    <a:masterClrMapping/>
  </p:clrMapOvr>
  <p:transition xmlns:p14="http://schemas.microsoft.com/office/powerpoint/2010/main">
    <p:strips dir="rd"/>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8F80766-8582-0AC5-0CC8-26AD17DEE44B}"/>
              </a:ext>
            </a:extLst>
          </p:cNvPr>
          <p:cNvSpPr>
            <a:spLocks noGrp="1"/>
          </p:cNvSpPr>
          <p:nvPr>
            <p:ph type="title"/>
          </p:nvPr>
        </p:nvSpPr>
        <p:spPr/>
        <p:txBody>
          <a:bodyPr/>
          <a:lstStyle/>
          <a:p>
            <a:r>
              <a:rPr lang="en-GB" dirty="0"/>
              <a:t>Big Brother</a:t>
            </a:r>
          </a:p>
        </p:txBody>
      </p:sp>
      <p:pic>
        <p:nvPicPr>
          <p:cNvPr id="6" name="Content Placeholder 5" descr="A computer screen shot of a computer&#10;&#10;Description automatically generated">
            <a:extLst>
              <a:ext uri="{FF2B5EF4-FFF2-40B4-BE49-F238E27FC236}">
                <a16:creationId xmlns="" xmlns:a16="http://schemas.microsoft.com/office/drawing/2014/main" id="{4CBD6723-AE1B-3748-A625-95354EFF307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25" y="1389290"/>
            <a:ext cx="6042431" cy="4267200"/>
          </a:xfrm>
        </p:spPr>
      </p:pic>
      <p:sp>
        <p:nvSpPr>
          <p:cNvPr id="4" name="Slide Number Placeholder 3">
            <a:extLst>
              <a:ext uri="{FF2B5EF4-FFF2-40B4-BE49-F238E27FC236}">
                <a16:creationId xmlns="" xmlns:a16="http://schemas.microsoft.com/office/drawing/2014/main" id="{A288CC78-6266-C28F-3071-BC2D60274E70}"/>
              </a:ext>
            </a:extLst>
          </p:cNvPr>
          <p:cNvSpPr>
            <a:spLocks noGrp="1"/>
          </p:cNvSpPr>
          <p:nvPr>
            <p:ph type="sldNum" sz="quarter" idx="10"/>
          </p:nvPr>
        </p:nvSpPr>
        <p:spPr/>
        <p:txBody>
          <a:bodyPr/>
          <a:lstStyle/>
          <a:p>
            <a:pPr>
              <a:defRPr/>
            </a:pPr>
            <a:fld id="{1C5ABD80-71D2-4672-ACCA-3727F8F80658}" type="slidenum">
              <a:rPr lang="en-US" smtClean="0"/>
              <a:pPr>
                <a:defRPr/>
              </a:pPr>
              <a:t>79</a:t>
            </a:fld>
            <a:endParaRPr lang="en-US" sz="2000" b="1"/>
          </a:p>
        </p:txBody>
      </p:sp>
      <p:sp>
        <p:nvSpPr>
          <p:cNvPr id="7" name="Content Placeholder 2">
            <a:extLst>
              <a:ext uri="{FF2B5EF4-FFF2-40B4-BE49-F238E27FC236}">
                <a16:creationId xmlns="" xmlns:a16="http://schemas.microsoft.com/office/drawing/2014/main" id="{EFBCCD36-FC68-9184-DBF5-BF2FECD685AC}"/>
              </a:ext>
            </a:extLst>
          </p:cNvPr>
          <p:cNvSpPr txBox="1">
            <a:spLocks/>
          </p:cNvSpPr>
          <p:nvPr/>
        </p:nvSpPr>
        <p:spPr bwMode="auto">
          <a:xfrm>
            <a:off x="6172200" y="1295400"/>
            <a:ext cx="2895601"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Font typeface="Arial Unicode MS" pitchFamily="34" charset="-128"/>
              <a:buChar char="❚"/>
              <a:defRPr kumimoji="1" sz="3200" b="1">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0000FF"/>
              </a:buClr>
              <a:buFont typeface="Arial Unicode MS" pitchFamily="34" charset="-128"/>
              <a:buChar char="❙"/>
              <a:defRPr kumimoji="1" sz="2800">
                <a:solidFill>
                  <a:schemeClr val="tx1"/>
                </a:solidFill>
                <a:latin typeface="Arial" panose="020B0604020202020204" pitchFamily="34" charset="0"/>
                <a:cs typeface="Arial" panose="020B0604020202020204" pitchFamily="34" charset="0"/>
              </a:defRPr>
            </a:lvl2pPr>
            <a:lvl3pPr marL="1143000" indent="-228600" algn="l" rtl="0" eaLnBrk="0" fontAlgn="base" hangingPunct="0">
              <a:spcBef>
                <a:spcPct val="20000"/>
              </a:spcBef>
              <a:spcAft>
                <a:spcPct val="0"/>
              </a:spcAft>
              <a:buClr>
                <a:srgbClr val="0000FF"/>
              </a:buClr>
              <a:buFont typeface="Arial Unicode MS" pitchFamily="34" charset="-128"/>
              <a:buChar char="❘"/>
              <a:defRPr kumimoji="1" sz="2400">
                <a:solidFill>
                  <a:schemeClr val="tx1"/>
                </a:solidFill>
                <a:latin typeface="Arial" panose="020B0604020202020204" pitchFamily="34" charset="0"/>
                <a:cs typeface="Arial" panose="020B0604020202020204" pitchFamily="34" charset="0"/>
              </a:defRPr>
            </a:lvl3pPr>
            <a:lvl4pPr marL="1600200" indent="-228600" algn="l" rtl="0" eaLnBrk="0" fontAlgn="base" hangingPunct="0">
              <a:spcBef>
                <a:spcPct val="20000"/>
              </a:spcBef>
              <a:spcAft>
                <a:spcPct val="0"/>
              </a:spcAft>
              <a:buClr>
                <a:srgbClr val="0000FF"/>
              </a:buClr>
              <a:buFont typeface="Arial Unicode MS" pitchFamily="34" charset="-128"/>
              <a:buChar char="〡"/>
              <a:defRPr kumimoji="1" sz="2000">
                <a:solidFill>
                  <a:schemeClr val="tx1"/>
                </a:solidFill>
                <a:latin typeface="Arial" panose="020B0604020202020204" pitchFamily="34" charset="0"/>
                <a:cs typeface="Arial" panose="020B0604020202020204" pitchFamily="34" charset="0"/>
              </a:defRPr>
            </a:lvl4pPr>
            <a:lvl5pPr marL="20574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6pPr>
            <a:lvl7pPr marL="29718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7pPr>
            <a:lvl8pPr marL="34290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8pPr>
            <a:lvl9pPr marL="38862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9pPr>
          </a:lstStyle>
          <a:p>
            <a:r>
              <a:rPr lang="en-GB" sz="2400" b="0" kern="0" dirty="0"/>
              <a:t>Based on LHC state, controls:</a:t>
            </a:r>
          </a:p>
          <a:p>
            <a:pPr lvl="1"/>
            <a:r>
              <a:rPr lang="en-GB" sz="2000" kern="0" dirty="0"/>
              <a:t>Voltages</a:t>
            </a:r>
          </a:p>
          <a:p>
            <a:pPr lvl="1"/>
            <a:r>
              <a:rPr lang="en-GB" sz="2000" kern="0" dirty="0"/>
              <a:t>VELO Closure</a:t>
            </a:r>
          </a:p>
          <a:p>
            <a:pPr lvl="1"/>
            <a:r>
              <a:rPr lang="en-GB" sz="2000" kern="0" dirty="0"/>
              <a:t>Run Control</a:t>
            </a:r>
          </a:p>
          <a:p>
            <a:r>
              <a:rPr lang="en-GB" sz="2400" b="0" kern="0" dirty="0"/>
              <a:t>Can sequence activities, ex.:</a:t>
            </a:r>
          </a:p>
          <a:p>
            <a:pPr lvl="1"/>
            <a:r>
              <a:rPr lang="en-GB" sz="2000" kern="0" dirty="0"/>
              <a:t>End-of-fill Calibration</a:t>
            </a:r>
          </a:p>
          <a:p>
            <a:r>
              <a:rPr lang="en-GB" sz="2400" b="0" kern="0" dirty="0"/>
              <a:t>Confirmation requests and Information</a:t>
            </a:r>
          </a:p>
          <a:p>
            <a:pPr lvl="1"/>
            <a:r>
              <a:rPr lang="en-GB" sz="2000" b="0" kern="0" dirty="0"/>
              <a:t>Voice Messages</a:t>
            </a:r>
          </a:p>
        </p:txBody>
      </p:sp>
      <p:pic>
        <p:nvPicPr>
          <p:cNvPr id="8" name="Content Placeholder 4">
            <a:extLst>
              <a:ext uri="{FF2B5EF4-FFF2-40B4-BE49-F238E27FC236}">
                <a16:creationId xmlns="" xmlns:a16="http://schemas.microsoft.com/office/drawing/2014/main" id="{E13677A2-F043-4285-7DD3-34DB37D85A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2728560" y="5042010"/>
            <a:ext cx="3048000" cy="2430614"/>
          </a:xfrm>
          <a:prstGeom prst="rect">
            <a:avLst/>
          </a:prstGeom>
          <a:noFill/>
          <a:ln w="9525">
            <a:noFill/>
            <a:miter lim="800000"/>
            <a:headEnd/>
            <a:tailEnd/>
          </a:ln>
        </p:spPr>
      </p:pic>
    </p:spTree>
    <p:extLst>
      <p:ext uri="{BB962C8B-B14F-4D97-AF65-F5344CB8AC3E}">
        <p14:creationId xmlns:p14="http://schemas.microsoft.com/office/powerpoint/2010/main" val="2432632361"/>
      </p:ext>
    </p:extLst>
  </p:cSld>
  <p:clrMapOvr>
    <a:masterClrMapping/>
  </p:clrMapOvr>
  <p:transition xmlns:p14="http://schemas.microsoft.com/office/powerpoint/2010/main">
    <p:strips dir="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p:txBody>
          <a:bodyPr/>
          <a:lstStyle/>
          <a:p>
            <a:r>
              <a:rPr lang="en-US"/>
              <a:t>Basic Concepts</a:t>
            </a:r>
          </a:p>
        </p:txBody>
      </p:sp>
      <p:sp>
        <p:nvSpPr>
          <p:cNvPr id="10243" name="Rectangle 3"/>
          <p:cNvSpPr>
            <a:spLocks noGrp="1" noChangeArrowheads="1"/>
          </p:cNvSpPr>
          <p:nvPr>
            <p:ph type="subTitle" idx="1"/>
          </p:nvPr>
        </p:nvSpPr>
        <p:spPr>
          <a:xfrm>
            <a:off x="1371600" y="3886200"/>
            <a:ext cx="6400800" cy="579438"/>
          </a:xfrm>
          <a:ln w="9525"/>
        </p:spPr>
        <p:txBody>
          <a:bodyPr/>
          <a:lstStyle/>
          <a:p>
            <a:r>
              <a:rPr lang="en-US"/>
              <a:t> </a:t>
            </a:r>
          </a:p>
        </p:txBody>
      </p:sp>
    </p:spTree>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Detector Control System</a:t>
            </a:r>
          </a:p>
        </p:txBody>
      </p:sp>
      <p:sp>
        <p:nvSpPr>
          <p:cNvPr id="4" name="Slide Number Placeholder 3"/>
          <p:cNvSpPr>
            <a:spLocks noGrp="1"/>
          </p:cNvSpPr>
          <p:nvPr>
            <p:ph type="sldNum" sz="quarter" idx="10"/>
          </p:nvPr>
        </p:nvSpPr>
        <p:spPr/>
        <p:txBody>
          <a:bodyPr/>
          <a:lstStyle/>
          <a:p>
            <a:pPr>
              <a:defRPr/>
            </a:pPr>
            <a:fld id="{B26411C9-16B6-47F5-B1FF-EAB8F8692D29}" type="slidenum">
              <a:rPr lang="en-US" smtClean="0"/>
              <a:pPr>
                <a:defRPr/>
              </a:pPr>
              <a:t>80</a:t>
            </a:fld>
            <a:endParaRPr lang="en-US" sz="2000" b="1"/>
          </a:p>
        </p:txBody>
      </p:sp>
      <p:pic>
        <p:nvPicPr>
          <p:cNvPr id="6" name="Picture 5" descr="fsm_screen_READY.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48075" y="1047890"/>
            <a:ext cx="3917310" cy="3078987"/>
          </a:xfrm>
          <a:prstGeom prst="rect">
            <a:avLst/>
          </a:prstGeom>
        </p:spPr>
      </p:pic>
      <p:pic>
        <p:nvPicPr>
          <p:cNvPr id="7" name="Picture 2" descr="C:\Users\clara\AppData\Local\Microsoft\Windows\Temporary Internet Files\Content.Outlook\JL2SL446\MainDCSCore (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020" y="3879132"/>
            <a:ext cx="3764941" cy="2814293"/>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3" descr="BigBrother2013.jpg"/>
          <p:cNvPicPr>
            <a:picLocks noChangeAspect="1"/>
          </p:cNvPicPr>
          <p:nvPr/>
        </p:nvPicPr>
        <p:blipFill>
          <a:blip r:embed="rId4" cstate="print"/>
          <a:stretch>
            <a:fillRect/>
          </a:stretch>
        </p:blipFill>
        <p:spPr bwMode="auto">
          <a:xfrm>
            <a:off x="5050504" y="3714770"/>
            <a:ext cx="3822856" cy="2978655"/>
          </a:xfrm>
          <a:prstGeom prst="rect">
            <a:avLst/>
          </a:prstGeom>
          <a:noFill/>
          <a:ln w="9525">
            <a:noFill/>
            <a:miter lim="800000"/>
            <a:headEnd/>
            <a:tailEnd/>
          </a:ln>
        </p:spPr>
      </p:pic>
      <p:pic>
        <p:nvPicPr>
          <p:cNvPr id="5" name="Picture 2" descr="C:\Users\clara\AppData\Local\Microsoft\Windows\Temporary Internet Files\Content.Outlook\JL2SL446\alice_ui (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7020" y="1047890"/>
            <a:ext cx="3722830" cy="285625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3859076" y="971080"/>
            <a:ext cx="1232069" cy="3693319"/>
          </a:xfrm>
          <a:prstGeom prst="rect">
            <a:avLst/>
          </a:prstGeom>
          <a:noFill/>
        </p:spPr>
        <p:txBody>
          <a:bodyPr wrap="none" rtlCol="0">
            <a:spAutoFit/>
          </a:bodyPr>
          <a:lstStyle/>
          <a:p>
            <a:r>
              <a:rPr lang="en-GB" sz="1800" b="1" dirty="0">
                <a:latin typeface="Arial" pitchFamily="34" charset="0"/>
                <a:cs typeface="Arial" pitchFamily="34" charset="0"/>
              </a:rPr>
              <a:t>JCOP FW</a:t>
            </a:r>
          </a:p>
          <a:p>
            <a:r>
              <a:rPr lang="en-GB" sz="1600" b="1" dirty="0">
                <a:latin typeface="Arial" pitchFamily="34" charset="0"/>
                <a:cs typeface="Arial" pitchFamily="34" charset="0"/>
              </a:rPr>
              <a:t>ALICE</a:t>
            </a:r>
          </a:p>
          <a:p>
            <a:r>
              <a:rPr lang="en-GB" sz="1600" b="1" dirty="0">
                <a:latin typeface="Arial" pitchFamily="34" charset="0"/>
                <a:cs typeface="Arial" pitchFamily="34" charset="0"/>
              </a:rPr>
              <a:t>ATLAS</a:t>
            </a:r>
          </a:p>
          <a:p>
            <a:endParaRPr lang="en-GB" sz="1600" b="1" dirty="0">
              <a:latin typeface="Arial" pitchFamily="34" charset="0"/>
              <a:cs typeface="Arial" pitchFamily="34" charset="0"/>
            </a:endParaRPr>
          </a:p>
          <a:p>
            <a:endParaRPr lang="en-GB" sz="1600" b="1" dirty="0">
              <a:latin typeface="Arial" pitchFamily="34" charset="0"/>
              <a:cs typeface="Arial" pitchFamily="34" charset="0"/>
            </a:endParaRPr>
          </a:p>
          <a:p>
            <a:endParaRPr lang="en-GB" sz="1600" b="1" dirty="0">
              <a:latin typeface="Arial" pitchFamily="34" charset="0"/>
              <a:cs typeface="Arial" pitchFamily="34" charset="0"/>
            </a:endParaRPr>
          </a:p>
          <a:p>
            <a:endParaRPr lang="en-GB" sz="1600" b="1" dirty="0">
              <a:latin typeface="Arial" pitchFamily="34" charset="0"/>
              <a:cs typeface="Arial" pitchFamily="34" charset="0"/>
            </a:endParaRPr>
          </a:p>
          <a:p>
            <a:endParaRPr lang="en-GB" sz="1600" b="1" dirty="0">
              <a:latin typeface="Arial" pitchFamily="34" charset="0"/>
              <a:cs typeface="Arial" pitchFamily="34" charset="0"/>
            </a:endParaRPr>
          </a:p>
          <a:p>
            <a:r>
              <a:rPr lang="en-GB" sz="1600" b="1" dirty="0">
                <a:latin typeface="Arial" pitchFamily="34" charset="0"/>
                <a:cs typeface="Arial" pitchFamily="34" charset="0"/>
              </a:rPr>
              <a:t>CMS</a:t>
            </a:r>
          </a:p>
          <a:p>
            <a:r>
              <a:rPr lang="en-GB" sz="1600" b="1" dirty="0">
                <a:latin typeface="Arial" pitchFamily="34" charset="0"/>
                <a:cs typeface="Arial" pitchFamily="34" charset="0"/>
              </a:rPr>
              <a:t>LHCb</a:t>
            </a:r>
          </a:p>
        </p:txBody>
      </p:sp>
      <p:cxnSp>
        <p:nvCxnSpPr>
          <p:cNvPr id="12" name="Straight Arrow Connector 11"/>
          <p:cNvCxnSpPr/>
          <p:nvPr/>
        </p:nvCxnSpPr>
        <p:spPr bwMode="auto">
          <a:xfrm flipH="1">
            <a:off x="3839850" y="1508750"/>
            <a:ext cx="271290" cy="0"/>
          </a:xfrm>
          <a:prstGeom prst="straightConnector1">
            <a:avLst/>
          </a:prstGeom>
          <a:noFill/>
          <a:ln w="22225" cap="flat" cmpd="sng" algn="ctr">
            <a:solidFill>
              <a:schemeClr val="tx1"/>
            </a:solidFill>
            <a:prstDash val="solid"/>
            <a:round/>
            <a:headEnd type="none" w="med" len="med"/>
            <a:tailEnd type="triangle"/>
          </a:ln>
          <a:effectLst/>
        </p:spPr>
      </p:cxnSp>
      <p:cxnSp>
        <p:nvCxnSpPr>
          <p:cNvPr id="15" name="Straight Arrow Connector 14"/>
          <p:cNvCxnSpPr/>
          <p:nvPr/>
        </p:nvCxnSpPr>
        <p:spPr bwMode="auto">
          <a:xfrm flipH="1">
            <a:off x="4876785" y="1854395"/>
            <a:ext cx="271290" cy="0"/>
          </a:xfrm>
          <a:prstGeom prst="straightConnector1">
            <a:avLst/>
          </a:prstGeom>
          <a:noFill/>
          <a:ln w="22225" cap="flat" cmpd="sng" algn="ctr">
            <a:solidFill>
              <a:schemeClr val="tx1"/>
            </a:solidFill>
            <a:prstDash val="solid"/>
            <a:round/>
            <a:headEnd type="triangle" w="med" len="med"/>
            <a:tailEnd type="none"/>
          </a:ln>
          <a:effectLst/>
        </p:spPr>
      </p:cxnSp>
      <p:cxnSp>
        <p:nvCxnSpPr>
          <p:cNvPr id="18" name="Straight Arrow Connector 17"/>
          <p:cNvCxnSpPr/>
          <p:nvPr/>
        </p:nvCxnSpPr>
        <p:spPr bwMode="auto">
          <a:xfrm flipH="1">
            <a:off x="3878255" y="4081885"/>
            <a:ext cx="271290" cy="0"/>
          </a:xfrm>
          <a:prstGeom prst="straightConnector1">
            <a:avLst/>
          </a:prstGeom>
          <a:noFill/>
          <a:ln w="22225" cap="flat" cmpd="sng" algn="ctr">
            <a:solidFill>
              <a:schemeClr val="tx1"/>
            </a:solidFill>
            <a:prstDash val="solid"/>
            <a:round/>
            <a:headEnd type="none" w="med" len="med"/>
            <a:tailEnd type="triangle"/>
          </a:ln>
          <a:effectLst/>
        </p:spPr>
      </p:cxnSp>
      <p:cxnSp>
        <p:nvCxnSpPr>
          <p:cNvPr id="19" name="Straight Arrow Connector 18"/>
          <p:cNvCxnSpPr/>
          <p:nvPr/>
        </p:nvCxnSpPr>
        <p:spPr bwMode="auto">
          <a:xfrm flipH="1">
            <a:off x="4802430" y="4427530"/>
            <a:ext cx="271290" cy="0"/>
          </a:xfrm>
          <a:prstGeom prst="straightConnector1">
            <a:avLst/>
          </a:prstGeom>
          <a:noFill/>
          <a:ln w="22225" cap="flat" cmpd="sng" algn="ctr">
            <a:solidFill>
              <a:schemeClr val="tx1"/>
            </a:solidFill>
            <a:prstDash val="solid"/>
            <a:round/>
            <a:headEnd type="triangle" w="med" len="med"/>
            <a:tailEnd type="none"/>
          </a:ln>
          <a:effectLst/>
        </p:spPr>
      </p:cxnSp>
    </p:spTree>
    <p:extLst>
      <p:ext uri="{BB962C8B-B14F-4D97-AF65-F5344CB8AC3E}">
        <p14:creationId xmlns:p14="http://schemas.microsoft.com/office/powerpoint/2010/main" val="2815565757"/>
      </p:ext>
    </p:extLst>
  </p:cSld>
  <p:clrMapOvr>
    <a:masterClrMapping/>
  </p:clrMapOvr>
  <p:transition xmlns:p14="http://schemas.microsoft.com/office/powerpoint/2010/main">
    <p:strips dir="rd"/>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LHCb_flower.JPG"/>
          <p:cNvPicPr>
            <a:picLocks noChangeAspect="1"/>
          </p:cNvPicPr>
          <p:nvPr/>
        </p:nvPicPr>
        <p:blipFill>
          <a:blip r:embed="rId2" cstate="print"/>
          <a:srcRect t="2398" b="1893"/>
          <a:stretch>
            <a:fillRect/>
          </a:stretch>
        </p:blipFill>
        <p:spPr bwMode="auto">
          <a:xfrm>
            <a:off x="839257" y="1047890"/>
            <a:ext cx="7534838" cy="53523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a:t>LHCb Control System</a:t>
            </a:r>
          </a:p>
        </p:txBody>
      </p:sp>
      <p:sp>
        <p:nvSpPr>
          <p:cNvPr id="3" name="Content Placeholder 2"/>
          <p:cNvSpPr>
            <a:spLocks noGrp="1"/>
          </p:cNvSpPr>
          <p:nvPr>
            <p:ph idx="1"/>
          </p:nvPr>
        </p:nvSpPr>
        <p:spPr>
          <a:xfrm>
            <a:off x="193830" y="6194160"/>
            <a:ext cx="8534400" cy="384050"/>
          </a:xfrm>
        </p:spPr>
        <p:txBody>
          <a:bodyPr/>
          <a:lstStyle/>
          <a:p>
            <a:r>
              <a:rPr lang="en-US" sz="1800" dirty="0"/>
              <a:t>Courtesy of CMS DCS Team (by analyzing our FSM tree)</a:t>
            </a:r>
          </a:p>
        </p:txBody>
      </p:sp>
      <p:sp>
        <p:nvSpPr>
          <p:cNvPr id="4" name="Slide Number Placeholder 3"/>
          <p:cNvSpPr>
            <a:spLocks noGrp="1"/>
          </p:cNvSpPr>
          <p:nvPr>
            <p:ph type="sldNum" sz="quarter" idx="10"/>
          </p:nvPr>
        </p:nvSpPr>
        <p:spPr/>
        <p:txBody>
          <a:bodyPr/>
          <a:lstStyle/>
          <a:p>
            <a:pPr>
              <a:defRPr/>
            </a:pPr>
            <a:fld id="{B26411C9-16B6-47F5-B1FF-EAB8F8692D29}" type="slidenum">
              <a:rPr lang="en-US" smtClean="0"/>
              <a:pPr>
                <a:defRPr/>
              </a:pPr>
              <a:t>81</a:t>
            </a:fld>
            <a:endParaRPr lang="en-US" sz="2000" b="1"/>
          </a:p>
        </p:txBody>
      </p:sp>
    </p:spTree>
    <p:extLst>
      <p:ext uri="{BB962C8B-B14F-4D97-AF65-F5344CB8AC3E}">
        <p14:creationId xmlns:p14="http://schemas.microsoft.com/office/powerpoint/2010/main" val="1031549147"/>
      </p:ext>
    </p:extLst>
  </p:cSld>
  <p:clrMapOvr>
    <a:masterClrMapping/>
  </p:clrMapOvr>
  <p:transition xmlns:p14="http://schemas.microsoft.com/office/powerpoint/2010/main">
    <p:strips dir="rd"/>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8942ECBB-0580-4AD1-8F3C-D9FA9062F4FB}" type="slidenum">
              <a:rPr lang="en-US"/>
              <a:pPr>
                <a:defRPr/>
              </a:pPr>
              <a:t>82</a:t>
            </a:fld>
            <a:endParaRPr lang="en-US" sz="2000" b="1"/>
          </a:p>
        </p:txBody>
      </p:sp>
      <p:sp>
        <p:nvSpPr>
          <p:cNvPr id="48131" name="Rectangle 2"/>
          <p:cNvSpPr>
            <a:spLocks noGrp="1" noChangeArrowheads="1"/>
          </p:cNvSpPr>
          <p:nvPr>
            <p:ph type="title"/>
          </p:nvPr>
        </p:nvSpPr>
        <p:spPr/>
        <p:txBody>
          <a:bodyPr/>
          <a:lstStyle/>
          <a:p>
            <a:r>
              <a:rPr lang="en-US"/>
              <a:t>Concluding Remarks</a:t>
            </a:r>
          </a:p>
        </p:txBody>
      </p:sp>
      <p:sp>
        <p:nvSpPr>
          <p:cNvPr id="48132" name="Rectangle 3"/>
          <p:cNvSpPr>
            <a:spLocks noGrp="1" noChangeArrowheads="1"/>
          </p:cNvSpPr>
          <p:nvPr>
            <p:ph type="body" idx="1"/>
          </p:nvPr>
        </p:nvSpPr>
        <p:spPr>
          <a:xfrm>
            <a:off x="381000" y="1143000"/>
            <a:ext cx="8534400" cy="5257800"/>
          </a:xfrm>
        </p:spPr>
        <p:txBody>
          <a:bodyPr/>
          <a:lstStyle/>
          <a:p>
            <a:r>
              <a:rPr lang="en-US" sz="2400" b="0" dirty="0"/>
              <a:t>Trigger and Data Acquisition systems have become increasingly complex. </a:t>
            </a:r>
          </a:p>
          <a:p>
            <a:r>
              <a:rPr lang="en-US" sz="2400" b="0" dirty="0"/>
              <a:t>Luckily the requirements of telecommunications and computing in general have strongly contributed to the development of standard technologies:</a:t>
            </a:r>
          </a:p>
          <a:p>
            <a:pPr lvl="1"/>
            <a:r>
              <a:rPr lang="en-US" sz="1800" dirty="0"/>
              <a:t>Hardware: Fast ADCs, Field-Programmable Gate Arrays, Analog memories, multi-core PCs, Networks,  Helical scan recording, Data compression, Image processing (GPUs), ...</a:t>
            </a:r>
          </a:p>
          <a:p>
            <a:pPr lvl="1"/>
            <a:r>
              <a:rPr lang="en-US" sz="1800" dirty="0"/>
              <a:t>Software: Distributed computing, Software development environments, Supervisory systems, Artificial Intelligence tools...</a:t>
            </a:r>
            <a:endParaRPr lang="en-US" sz="1800" b="1" dirty="0"/>
          </a:p>
          <a:p>
            <a:r>
              <a:rPr lang="en-US" sz="2400" b="0" dirty="0"/>
              <a:t>We can now build a large fraction of our systems using commercial components (customization will still be needed in the front-end).</a:t>
            </a:r>
          </a:p>
          <a:p>
            <a:r>
              <a:rPr lang="en-US" sz="2400" b="0" dirty="0"/>
              <a:t>It is essential that we keep up-to-date with the progress being made by industry.</a:t>
            </a:r>
            <a:endParaRPr lang="en-US" dirty="0"/>
          </a:p>
        </p:txBody>
      </p:sp>
    </p:spTree>
    <p:extLst>
      <p:ext uri="{BB962C8B-B14F-4D97-AF65-F5344CB8AC3E}">
        <p14:creationId xmlns:p14="http://schemas.microsoft.com/office/powerpoint/2010/main" val="3811268155"/>
      </p:ext>
    </p:extLst>
  </p:cSld>
  <p:clrMapOvr>
    <a:masterClrMapping/>
  </p:clrMapOvr>
  <p:transition xmlns:p14="http://schemas.microsoft.com/office/powerpoint/2010/main">
    <p:strips dir="rd"/>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LHC/LHCb Fill Sequence</a:t>
            </a:r>
          </a:p>
        </p:txBody>
      </p:sp>
      <p:sp>
        <p:nvSpPr>
          <p:cNvPr id="4" name="Slide Number Placeholder 3"/>
          <p:cNvSpPr>
            <a:spLocks noGrp="1"/>
          </p:cNvSpPr>
          <p:nvPr>
            <p:ph type="sldNum" sz="quarter" idx="10"/>
          </p:nvPr>
        </p:nvSpPr>
        <p:spPr/>
        <p:txBody>
          <a:bodyPr/>
          <a:lstStyle/>
          <a:p>
            <a:pPr>
              <a:defRPr/>
            </a:pPr>
            <a:fld id="{873E23BB-1CA6-49B2-BE3C-96FEA4166F8F}" type="slidenum">
              <a:rPr lang="en-US" smtClean="0"/>
              <a:pPr>
                <a:defRPr/>
              </a:pPr>
              <a:t>83</a:t>
            </a:fld>
            <a:endParaRPr lang="en-US" sz="2400" b="1"/>
          </a:p>
        </p:txBody>
      </p:sp>
      <p:cxnSp>
        <p:nvCxnSpPr>
          <p:cNvPr id="5" name="Straight Arrow Connector 4"/>
          <p:cNvCxnSpPr>
            <a:stCxn id="12" idx="2"/>
            <a:endCxn id="13" idx="0"/>
          </p:cNvCxnSpPr>
          <p:nvPr/>
        </p:nvCxnSpPr>
        <p:spPr>
          <a:xfrm>
            <a:off x="1182652" y="1492728"/>
            <a:ext cx="0" cy="44706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a:stCxn id="13" idx="2"/>
            <a:endCxn id="14" idx="0"/>
          </p:cNvCxnSpPr>
          <p:nvPr/>
        </p:nvCxnSpPr>
        <p:spPr>
          <a:xfrm>
            <a:off x="1182652" y="2175185"/>
            <a:ext cx="0" cy="455538"/>
          </a:xfrm>
          <a:prstGeom prst="straightConnector1">
            <a:avLst/>
          </a:prstGeom>
          <a:ln w="38100">
            <a:solidFill>
              <a:srgbClr val="00CC99"/>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14" idx="2"/>
            <a:endCxn id="15" idx="0"/>
          </p:cNvCxnSpPr>
          <p:nvPr/>
        </p:nvCxnSpPr>
        <p:spPr>
          <a:xfrm>
            <a:off x="1182652" y="2856403"/>
            <a:ext cx="0" cy="433336"/>
          </a:xfrm>
          <a:prstGeom prst="straightConnector1">
            <a:avLst/>
          </a:prstGeom>
          <a:ln w="38100">
            <a:solidFill>
              <a:srgbClr val="00CC99"/>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15" idx="2"/>
            <a:endCxn id="16" idx="0"/>
          </p:cNvCxnSpPr>
          <p:nvPr/>
        </p:nvCxnSpPr>
        <p:spPr>
          <a:xfrm>
            <a:off x="1182652" y="3530655"/>
            <a:ext cx="0" cy="436209"/>
          </a:xfrm>
          <a:prstGeom prst="straightConnector1">
            <a:avLst/>
          </a:prstGeom>
          <a:ln w="38100">
            <a:solidFill>
              <a:srgbClr val="00CC99"/>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1763883" y="4409792"/>
            <a:ext cx="434570" cy="6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16" idx="2"/>
            <a:endCxn id="18" idx="0"/>
          </p:cNvCxnSpPr>
          <p:nvPr/>
        </p:nvCxnSpPr>
        <p:spPr>
          <a:xfrm>
            <a:off x="1182652" y="4202256"/>
            <a:ext cx="0" cy="1075403"/>
          </a:xfrm>
          <a:prstGeom prst="straightConnector1">
            <a:avLst/>
          </a:prstGeom>
          <a:ln w="38100">
            <a:solidFill>
              <a:srgbClr val="00CC99"/>
            </a:solidFill>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28600" y="1205104"/>
            <a:ext cx="1908104" cy="287624"/>
          </a:xfrm>
          <a:prstGeom prst="rect">
            <a:avLst/>
          </a:prstGeom>
          <a:solidFill>
            <a:srgbClr val="0099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b="1" dirty="0">
                <a:solidFill>
                  <a:schemeClr val="tx1"/>
                </a:solidFill>
                <a:latin typeface="Arial" panose="020B0604020202020204" pitchFamily="34" charset="0"/>
                <a:cs typeface="Arial" panose="020B0604020202020204" pitchFamily="34" charset="0"/>
              </a:rPr>
              <a:t>NO_BEAM</a:t>
            </a:r>
          </a:p>
        </p:txBody>
      </p:sp>
      <p:sp>
        <p:nvSpPr>
          <p:cNvPr id="13" name="Rectangle 12"/>
          <p:cNvSpPr/>
          <p:nvPr/>
        </p:nvSpPr>
        <p:spPr>
          <a:xfrm>
            <a:off x="228600" y="1939793"/>
            <a:ext cx="1908104" cy="235392"/>
          </a:xfrm>
          <a:prstGeom prst="rect">
            <a:avLst/>
          </a:prstGeom>
          <a:solidFill>
            <a:srgbClr val="0099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b="1" dirty="0">
                <a:solidFill>
                  <a:schemeClr val="tx1"/>
                </a:solidFill>
                <a:latin typeface="Arial" panose="020B0604020202020204" pitchFamily="34" charset="0"/>
                <a:cs typeface="Arial" panose="020B0604020202020204" pitchFamily="34" charset="0"/>
              </a:rPr>
              <a:t>INJECTION</a:t>
            </a:r>
          </a:p>
        </p:txBody>
      </p:sp>
      <p:sp>
        <p:nvSpPr>
          <p:cNvPr id="14" name="Rectangle 13"/>
          <p:cNvSpPr/>
          <p:nvPr/>
        </p:nvSpPr>
        <p:spPr>
          <a:xfrm>
            <a:off x="228600" y="2630723"/>
            <a:ext cx="1908104" cy="225680"/>
          </a:xfrm>
          <a:prstGeom prst="rect">
            <a:avLst/>
          </a:prstGeom>
          <a:solidFill>
            <a:srgbClr val="0099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b="1" dirty="0">
                <a:solidFill>
                  <a:schemeClr val="tx1"/>
                </a:solidFill>
                <a:latin typeface="Arial" panose="020B0604020202020204" pitchFamily="34" charset="0"/>
                <a:cs typeface="Arial" panose="020B0604020202020204" pitchFamily="34" charset="0"/>
              </a:rPr>
              <a:t>RAMP</a:t>
            </a:r>
          </a:p>
        </p:txBody>
      </p:sp>
      <p:sp>
        <p:nvSpPr>
          <p:cNvPr id="15" name="Rectangle 14"/>
          <p:cNvSpPr/>
          <p:nvPr/>
        </p:nvSpPr>
        <p:spPr>
          <a:xfrm>
            <a:off x="228600" y="3289739"/>
            <a:ext cx="1908104" cy="240916"/>
          </a:xfrm>
          <a:prstGeom prst="rect">
            <a:avLst/>
          </a:prstGeom>
          <a:solidFill>
            <a:srgbClr val="0099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b="1" dirty="0">
                <a:solidFill>
                  <a:schemeClr val="tx1"/>
                </a:solidFill>
                <a:latin typeface="Arial" panose="020B0604020202020204" pitchFamily="34" charset="0"/>
                <a:cs typeface="Arial" panose="020B0604020202020204" pitchFamily="34" charset="0"/>
              </a:rPr>
              <a:t>PHYS_ADJUST</a:t>
            </a:r>
          </a:p>
        </p:txBody>
      </p:sp>
      <p:sp>
        <p:nvSpPr>
          <p:cNvPr id="16" name="Rectangle 15"/>
          <p:cNvSpPr/>
          <p:nvPr/>
        </p:nvSpPr>
        <p:spPr>
          <a:xfrm>
            <a:off x="228600" y="3966864"/>
            <a:ext cx="1908104" cy="235392"/>
          </a:xfrm>
          <a:prstGeom prst="rect">
            <a:avLst/>
          </a:prstGeom>
          <a:solidFill>
            <a:srgbClr val="0099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b="1" dirty="0">
                <a:solidFill>
                  <a:schemeClr val="tx1"/>
                </a:solidFill>
                <a:latin typeface="Arial" panose="020B0604020202020204" pitchFamily="34" charset="0"/>
                <a:cs typeface="Arial" panose="020B0604020202020204" pitchFamily="34" charset="0"/>
              </a:rPr>
              <a:t>PHYSICS</a:t>
            </a:r>
          </a:p>
        </p:txBody>
      </p:sp>
      <p:sp>
        <p:nvSpPr>
          <p:cNvPr id="17" name="Rectangle 16"/>
          <p:cNvSpPr/>
          <p:nvPr/>
        </p:nvSpPr>
        <p:spPr>
          <a:xfrm>
            <a:off x="1295400" y="4627314"/>
            <a:ext cx="1908104" cy="235392"/>
          </a:xfrm>
          <a:prstGeom prst="rect">
            <a:avLst/>
          </a:prstGeom>
          <a:solidFill>
            <a:srgbClr val="0099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b="1" dirty="0">
                <a:solidFill>
                  <a:schemeClr val="tx1"/>
                </a:solidFill>
                <a:latin typeface="Arial" panose="020B0604020202020204" pitchFamily="34" charset="0"/>
                <a:cs typeface="Arial" panose="020B0604020202020204" pitchFamily="34" charset="0"/>
              </a:rPr>
              <a:t>(ADJUST)</a:t>
            </a:r>
          </a:p>
        </p:txBody>
      </p:sp>
      <p:sp>
        <p:nvSpPr>
          <p:cNvPr id="18" name="Rectangle 17"/>
          <p:cNvSpPr/>
          <p:nvPr/>
        </p:nvSpPr>
        <p:spPr>
          <a:xfrm>
            <a:off x="228600" y="5277659"/>
            <a:ext cx="1908104" cy="235392"/>
          </a:xfrm>
          <a:prstGeom prst="rect">
            <a:avLst/>
          </a:prstGeom>
          <a:solidFill>
            <a:srgbClr val="0099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b="1" dirty="0">
                <a:solidFill>
                  <a:schemeClr val="tx1"/>
                </a:solidFill>
                <a:latin typeface="Arial" panose="020B0604020202020204" pitchFamily="34" charset="0"/>
                <a:cs typeface="Arial" panose="020B0604020202020204" pitchFamily="34" charset="0"/>
              </a:rPr>
              <a:t>DUMP/EOF</a:t>
            </a:r>
          </a:p>
        </p:txBody>
      </p:sp>
      <p:sp>
        <p:nvSpPr>
          <p:cNvPr id="20" name="Rectangle 19"/>
          <p:cNvSpPr/>
          <p:nvPr/>
        </p:nvSpPr>
        <p:spPr>
          <a:xfrm>
            <a:off x="1371600" y="1544450"/>
            <a:ext cx="3048473" cy="307777"/>
          </a:xfrm>
          <a:prstGeom prst="rect">
            <a:avLst/>
          </a:prstGeom>
          <a:ln>
            <a:solidFill>
              <a:schemeClr val="tx1"/>
            </a:solidFill>
          </a:ln>
        </p:spPr>
        <p:txBody>
          <a:bodyPr wrap="square">
            <a:spAutoFit/>
          </a:bodyPr>
          <a:lstStyle/>
          <a:p>
            <a:r>
              <a:rPr lang="en-US" sz="1400" i="1" u="none" dirty="0">
                <a:solidFill>
                  <a:schemeClr val="tx1"/>
                </a:solidFill>
                <a:latin typeface="Arial" panose="020B0604020202020204" pitchFamily="34" charset="0"/>
                <a:cs typeface="Arial" panose="020B0604020202020204" pitchFamily="34" charset="0"/>
              </a:rPr>
              <a:t>Handshake for Injection(</a:t>
            </a:r>
            <a:r>
              <a:rPr lang="en-US" sz="1400" i="1" u="none" dirty="0">
                <a:latin typeface="Arial" panose="020B0604020202020204" pitchFamily="34" charset="0"/>
                <a:cs typeface="Arial" panose="020B0604020202020204" pitchFamily="34" charset="0"/>
              </a:rPr>
              <a:t>TI8_Setup)</a:t>
            </a:r>
            <a:endParaRPr lang="en-US" sz="1400" u="none" dirty="0">
              <a:latin typeface="Arial" panose="020B0604020202020204" pitchFamily="34" charset="0"/>
              <a:cs typeface="Arial" panose="020B0604020202020204" pitchFamily="34" charset="0"/>
            </a:endParaRPr>
          </a:p>
        </p:txBody>
      </p:sp>
      <p:sp>
        <p:nvSpPr>
          <p:cNvPr id="22" name="Rectangle 21"/>
          <p:cNvSpPr/>
          <p:nvPr/>
        </p:nvSpPr>
        <p:spPr>
          <a:xfrm>
            <a:off x="2136705" y="4245703"/>
            <a:ext cx="2130496" cy="310456"/>
          </a:xfrm>
          <a:prstGeom prst="rect">
            <a:avLst/>
          </a:prstGeom>
          <a:ln>
            <a:solidFill>
              <a:schemeClr val="tx1"/>
            </a:solidFill>
          </a:ln>
        </p:spPr>
        <p:txBody>
          <a:bodyPr wrap="square">
            <a:spAutoFit/>
          </a:bodyPr>
          <a:lstStyle/>
          <a:p>
            <a:r>
              <a:rPr lang="en-US" sz="1400" i="1" u="none" dirty="0">
                <a:solidFill>
                  <a:schemeClr val="tx1"/>
                </a:solidFill>
                <a:latin typeface="Arial" panose="020B0604020202020204" pitchFamily="34" charset="0"/>
                <a:cs typeface="Arial" panose="020B0604020202020204" pitchFamily="34" charset="0"/>
              </a:rPr>
              <a:t>Handshake for Adjust</a:t>
            </a:r>
            <a:endParaRPr lang="en-US" sz="1400" u="none" dirty="0">
              <a:solidFill>
                <a:schemeClr val="tx1"/>
              </a:solidFill>
              <a:latin typeface="Arial" panose="020B0604020202020204" pitchFamily="34" charset="0"/>
              <a:cs typeface="Arial" panose="020B0604020202020204" pitchFamily="34" charset="0"/>
            </a:endParaRPr>
          </a:p>
        </p:txBody>
      </p:sp>
      <p:sp>
        <p:nvSpPr>
          <p:cNvPr id="44" name="TextBox 43"/>
          <p:cNvSpPr txBox="1"/>
          <p:nvPr/>
        </p:nvSpPr>
        <p:spPr>
          <a:xfrm>
            <a:off x="5229920" y="1531594"/>
            <a:ext cx="3203890"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Act: Lower Voltages, VELO Out</a:t>
            </a:r>
          </a:p>
        </p:txBody>
      </p:sp>
      <p:sp>
        <p:nvSpPr>
          <p:cNvPr id="45" name="TextBox 44"/>
          <p:cNvSpPr txBox="1"/>
          <p:nvPr/>
        </p:nvSpPr>
        <p:spPr>
          <a:xfrm>
            <a:off x="2197385" y="1162262"/>
            <a:ext cx="6152903"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Injection Permit = FALSE, Internal Clock, Any state of LHCb</a:t>
            </a:r>
          </a:p>
        </p:txBody>
      </p:sp>
      <p:sp>
        <p:nvSpPr>
          <p:cNvPr id="46" name="TextBox 45"/>
          <p:cNvSpPr txBox="1"/>
          <p:nvPr/>
        </p:nvSpPr>
        <p:spPr>
          <a:xfrm>
            <a:off x="2196145" y="1905000"/>
            <a:ext cx="2518638"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Injection Permit = TRUE</a:t>
            </a:r>
          </a:p>
        </p:txBody>
      </p:sp>
      <p:sp>
        <p:nvSpPr>
          <p:cNvPr id="47" name="TextBox 46"/>
          <p:cNvSpPr txBox="1"/>
          <p:nvPr/>
        </p:nvSpPr>
        <p:spPr>
          <a:xfrm>
            <a:off x="2179498" y="2514600"/>
            <a:ext cx="6303713" cy="785343"/>
          </a:xfrm>
          <a:prstGeom prst="rect">
            <a:avLst/>
          </a:prstGeom>
          <a:noFill/>
        </p:spPr>
        <p:txBody>
          <a:bodyPr wrap="none" rtlCol="0">
            <a:spAutoFit/>
          </a:bodyPr>
          <a:lstStyle/>
          <a:p>
            <a:pPr algn="l">
              <a:lnSpc>
                <a:spcPct val="150000"/>
              </a:lnSpc>
            </a:pPr>
            <a:r>
              <a:rPr lang="en-GB" sz="1600" b="1" dirty="0">
                <a:latin typeface="Arial" panose="020B0604020202020204" pitchFamily="34" charset="0"/>
                <a:cs typeface="Arial" panose="020B0604020202020204" pitchFamily="34" charset="0"/>
              </a:rPr>
              <a:t>Injection Permit = FALSE	     Act: Start Raising Voltages</a:t>
            </a:r>
            <a:br>
              <a:rPr lang="en-GB" sz="1600" b="1" dirty="0">
                <a:latin typeface="Arial" panose="020B0604020202020204" pitchFamily="34" charset="0"/>
                <a:cs typeface="Arial" panose="020B0604020202020204" pitchFamily="34" charset="0"/>
              </a:rPr>
            </a:br>
            <a:r>
              <a:rPr lang="en-GB" sz="1600" b="1" dirty="0">
                <a:latin typeface="Arial" panose="020B0604020202020204" pitchFamily="34" charset="0"/>
                <a:cs typeface="Arial" panose="020B0604020202020204" pitchFamily="34" charset="0"/>
              </a:rPr>
              <a:t>At FLAT_TOP: 		     Act: External Clock, Reset DAQ</a:t>
            </a:r>
          </a:p>
        </p:txBody>
      </p:sp>
      <p:sp>
        <p:nvSpPr>
          <p:cNvPr id="50" name="TextBox 49"/>
          <p:cNvSpPr txBox="1"/>
          <p:nvPr/>
        </p:nvSpPr>
        <p:spPr>
          <a:xfrm>
            <a:off x="5212747" y="3900464"/>
            <a:ext cx="3056414"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Act: Raise Voltages, VELO In</a:t>
            </a:r>
          </a:p>
        </p:txBody>
      </p:sp>
      <p:sp>
        <p:nvSpPr>
          <p:cNvPr id="51" name="TextBox 50"/>
          <p:cNvSpPr txBox="1"/>
          <p:nvPr/>
        </p:nvSpPr>
        <p:spPr>
          <a:xfrm>
            <a:off x="5220958" y="5224046"/>
            <a:ext cx="3084499" cy="584775"/>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Act: VELO Out, Internal Clock</a:t>
            </a:r>
            <a:br>
              <a:rPr lang="en-GB" sz="1600" b="1" dirty="0">
                <a:latin typeface="Arial" panose="020B0604020202020204" pitchFamily="34" charset="0"/>
                <a:cs typeface="Arial" panose="020B0604020202020204" pitchFamily="34" charset="0"/>
              </a:rPr>
            </a:br>
            <a:r>
              <a:rPr lang="en-GB" sz="1600" b="1" dirty="0">
                <a:latin typeface="Arial" panose="020B0604020202020204" pitchFamily="34" charset="0"/>
                <a:cs typeface="Arial" panose="020B0604020202020204" pitchFamily="34" charset="0"/>
              </a:rPr>
              <a:t>Act: EOF Calibrations</a:t>
            </a:r>
          </a:p>
        </p:txBody>
      </p:sp>
      <p:sp>
        <p:nvSpPr>
          <p:cNvPr id="52" name="TextBox 51"/>
          <p:cNvSpPr txBox="1"/>
          <p:nvPr/>
        </p:nvSpPr>
        <p:spPr>
          <a:xfrm>
            <a:off x="5181600" y="4217605"/>
            <a:ext cx="3365793"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(Act: Lower Voltages, VELO Out)</a:t>
            </a:r>
          </a:p>
        </p:txBody>
      </p:sp>
      <p:cxnSp>
        <p:nvCxnSpPr>
          <p:cNvPr id="53" name="Straight Arrow Connector 52"/>
          <p:cNvCxnSpPr/>
          <p:nvPr/>
        </p:nvCxnSpPr>
        <p:spPr>
          <a:xfrm>
            <a:off x="381000" y="5909846"/>
            <a:ext cx="0" cy="223533"/>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595660" y="5852335"/>
            <a:ext cx="7037504" cy="338554"/>
          </a:xfrm>
          <a:prstGeom prst="rect">
            <a:avLst/>
          </a:prstGeom>
          <a:noFill/>
        </p:spPr>
        <p:txBody>
          <a:bodyPr wrap="none" rtlCol="0">
            <a:spAutoFit/>
          </a:bodyPr>
          <a:lstStyle/>
          <a:p>
            <a:pPr algn="l"/>
            <a:r>
              <a:rPr lang="en-GB" sz="1600" b="1" i="1" dirty="0">
                <a:latin typeface="Arial" panose="020B0604020202020204" pitchFamily="34" charset="0"/>
                <a:cs typeface="Arial" panose="020B0604020202020204" pitchFamily="34" charset="0"/>
              </a:rPr>
              <a:t>Handshake: Confirm Handshake -&gt; Prepare detector -&gt; Confirm Ready</a:t>
            </a:r>
          </a:p>
        </p:txBody>
      </p:sp>
      <p:cxnSp>
        <p:nvCxnSpPr>
          <p:cNvPr id="57" name="Straight Arrow Connector 56"/>
          <p:cNvCxnSpPr/>
          <p:nvPr/>
        </p:nvCxnSpPr>
        <p:spPr>
          <a:xfrm>
            <a:off x="381000" y="6214646"/>
            <a:ext cx="0" cy="218105"/>
          </a:xfrm>
          <a:prstGeom prst="straightConnector1">
            <a:avLst/>
          </a:prstGeom>
          <a:ln w="38100">
            <a:solidFill>
              <a:srgbClr val="00CC99"/>
            </a:solidFill>
            <a:tailEnd type="arrow"/>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609600" y="6214646"/>
            <a:ext cx="2193229" cy="338554"/>
          </a:xfrm>
          <a:prstGeom prst="rect">
            <a:avLst/>
          </a:prstGeom>
          <a:noFill/>
        </p:spPr>
        <p:txBody>
          <a:bodyPr wrap="none" rtlCol="0">
            <a:spAutoFit/>
          </a:bodyPr>
          <a:lstStyle/>
          <a:p>
            <a:pPr algn="l"/>
            <a:r>
              <a:rPr lang="en-GB" sz="1600" b="1" i="1" dirty="0">
                <a:latin typeface="Arial" panose="020B0604020202020204" pitchFamily="34" charset="0"/>
                <a:cs typeface="Arial" panose="020B0604020202020204" pitchFamily="34" charset="0"/>
              </a:rPr>
              <a:t>Simple Confirmation</a:t>
            </a:r>
          </a:p>
        </p:txBody>
      </p:sp>
      <p:cxnSp>
        <p:nvCxnSpPr>
          <p:cNvPr id="62" name="Straight Arrow Connector 61"/>
          <p:cNvCxnSpPr/>
          <p:nvPr/>
        </p:nvCxnSpPr>
        <p:spPr>
          <a:xfrm flipV="1">
            <a:off x="1752600" y="4217605"/>
            <a:ext cx="0" cy="409709"/>
          </a:xfrm>
          <a:prstGeom prst="straightConnector1">
            <a:avLst/>
          </a:prstGeom>
          <a:ln w="38100">
            <a:solidFill>
              <a:srgbClr val="00CC99"/>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3987055"/>
      </p:ext>
    </p:extLst>
  </p:cSld>
  <p:clrMapOvr>
    <a:masterClrMapping/>
  </p:clrMapOvr>
  <p:transition xmlns:p14="http://schemas.microsoft.com/office/powerpoint/2010/main">
    <p:strips dir="rd"/>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Tools &amp; Components</a:t>
            </a:r>
          </a:p>
        </p:txBody>
      </p:sp>
      <p:sp>
        <p:nvSpPr>
          <p:cNvPr id="3" name="Content Placeholder 2"/>
          <p:cNvSpPr>
            <a:spLocks noGrp="1"/>
          </p:cNvSpPr>
          <p:nvPr>
            <p:ph idx="1"/>
          </p:nvPr>
        </p:nvSpPr>
        <p:spPr>
          <a:xfrm>
            <a:off x="381000" y="1295400"/>
            <a:ext cx="8763000" cy="4800600"/>
          </a:xfrm>
        </p:spPr>
        <p:txBody>
          <a:bodyPr/>
          <a:lstStyle/>
          <a:p>
            <a:r>
              <a:rPr lang="en-US" sz="2400" dirty="0"/>
              <a:t>Main Framework Components:</a:t>
            </a:r>
          </a:p>
          <a:p>
            <a:pPr lvl="1"/>
            <a:r>
              <a:rPr lang="en-US" sz="2000" dirty="0"/>
              <a:t>Communications</a:t>
            </a:r>
          </a:p>
          <a:p>
            <a:pPr lvl="2"/>
            <a:r>
              <a:rPr lang="en-US" sz="1600" dirty="0"/>
              <a:t>Device Access and Message Exchange between processes</a:t>
            </a:r>
          </a:p>
          <a:p>
            <a:pPr lvl="1"/>
            <a:r>
              <a:rPr lang="en-US" sz="2000" dirty="0"/>
              <a:t>Intelligence: Finite State Machines/Expert System Functionality</a:t>
            </a:r>
          </a:p>
          <a:p>
            <a:pPr lvl="2"/>
            <a:r>
              <a:rPr lang="en-US" sz="1600" dirty="0"/>
              <a:t>System Description, Synchronization and Sequencing</a:t>
            </a:r>
          </a:p>
          <a:p>
            <a:pPr lvl="2"/>
            <a:r>
              <a:rPr lang="en-US" sz="1600" dirty="0"/>
              <a:t>Error Recovery, Assistance and Automation</a:t>
            </a:r>
          </a:p>
          <a:p>
            <a:pPr lvl="1"/>
            <a:r>
              <a:rPr lang="en-US" sz="2000" dirty="0"/>
              <a:t>Databases</a:t>
            </a:r>
          </a:p>
          <a:p>
            <a:pPr lvl="2"/>
            <a:r>
              <a:rPr lang="en-US" sz="1600" dirty="0"/>
              <a:t>Configuration, Archive, Conditions, etc.</a:t>
            </a:r>
            <a:endParaRPr lang="en-US" sz="2000" dirty="0"/>
          </a:p>
          <a:p>
            <a:pPr lvl="1"/>
            <a:r>
              <a:rPr lang="en-US" sz="2000" dirty="0"/>
              <a:t>User Interfaces</a:t>
            </a:r>
          </a:p>
          <a:p>
            <a:pPr lvl="2"/>
            <a:r>
              <a:rPr lang="en-US" sz="1600" dirty="0"/>
              <a:t>Visualization and Operation</a:t>
            </a:r>
            <a:endParaRPr lang="en-US" sz="2000" dirty="0"/>
          </a:p>
          <a:p>
            <a:pPr lvl="1"/>
            <a:r>
              <a:rPr lang="en-US" sz="2000" dirty="0"/>
              <a:t>Other Services:</a:t>
            </a:r>
          </a:p>
          <a:p>
            <a:pPr lvl="2"/>
            <a:r>
              <a:rPr lang="en-US" sz="1600" dirty="0"/>
              <a:t>Process Management (start/stop processes across machines)</a:t>
            </a:r>
          </a:p>
          <a:p>
            <a:pPr lvl="2"/>
            <a:r>
              <a:rPr lang="en-US" sz="1600" dirty="0"/>
              <a:t>Resource Management (allocate/de-allocate common resources)</a:t>
            </a:r>
          </a:p>
          <a:p>
            <a:pPr lvl="2"/>
            <a:r>
              <a:rPr lang="en-US" sz="1600" dirty="0"/>
              <a:t>Logging, etc.</a:t>
            </a:r>
          </a:p>
        </p:txBody>
      </p:sp>
      <p:sp>
        <p:nvSpPr>
          <p:cNvPr id="4" name="Slide Number Placeholder 3"/>
          <p:cNvSpPr>
            <a:spLocks noGrp="1"/>
          </p:cNvSpPr>
          <p:nvPr>
            <p:ph type="sldNum" sz="quarter" idx="10"/>
          </p:nvPr>
        </p:nvSpPr>
        <p:spPr/>
        <p:txBody>
          <a:bodyPr/>
          <a:lstStyle/>
          <a:p>
            <a:pPr>
              <a:defRPr/>
            </a:pPr>
            <a:fld id="{B26411C9-16B6-47F5-B1FF-EAB8F8692D29}" type="slidenum">
              <a:rPr lang="en-US" smtClean="0"/>
              <a:pPr>
                <a:defRPr/>
              </a:pPr>
              <a:t>84</a:t>
            </a:fld>
            <a:endParaRPr lang="en-US" sz="2000" b="1"/>
          </a:p>
        </p:txBody>
      </p:sp>
    </p:spTree>
    <p:extLst>
      <p:ext uri="{BB962C8B-B14F-4D97-AF65-F5344CB8AC3E}">
        <p14:creationId xmlns:p14="http://schemas.microsoft.com/office/powerpoint/2010/main" val="3831186753"/>
      </p:ext>
    </p:extLst>
  </p:cSld>
  <p:clrMapOvr>
    <a:masterClrMapping/>
  </p:clrMapOvr>
  <p:transition xmlns:p14="http://schemas.microsoft.com/office/powerpoint/2010/main">
    <p:strips dir="rd"/>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Communications (example)</a:t>
            </a:r>
            <a:endParaRPr lang="en-GB" dirty="0"/>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85</a:t>
            </a:fld>
            <a:endParaRPr lang="en-US" sz="2000" b="1"/>
          </a:p>
        </p:txBody>
      </p:sp>
      <p:pic>
        <p:nvPicPr>
          <p:cNvPr id="5" name="Picture 4" descr="TH_DFD"/>
          <p:cNvPicPr>
            <a:picLocks noChangeAspect="1" noChangeArrowheads="1"/>
          </p:cNvPicPr>
          <p:nvPr/>
        </p:nvPicPr>
        <p:blipFill>
          <a:blip r:embed="rId2">
            <a:extLst>
              <a:ext uri="{28A0092B-C50C-407E-A947-70E740481C1C}">
                <a14:useLocalDpi xmlns:a14="http://schemas.microsoft.com/office/drawing/2010/main" val="0"/>
              </a:ext>
            </a:extLst>
          </a:blip>
          <a:srcRect l="8472" t="13675" r="9229" b="50427"/>
          <a:stretch>
            <a:fillRect/>
          </a:stretch>
        </p:blipFill>
        <p:spPr bwMode="auto">
          <a:xfrm>
            <a:off x="4828034" y="2123230"/>
            <a:ext cx="4352566" cy="268835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3"/>
          <p:cNvSpPr txBox="1">
            <a:spLocks noGrp="1" noChangeArrowheads="1"/>
          </p:cNvSpPr>
          <p:nvPr>
            <p:ph idx="1"/>
          </p:nvPr>
        </p:nvSpPr>
        <p:spPr bwMode="auto">
          <a:xfrm>
            <a:off x="381000" y="1295400"/>
            <a:ext cx="8146715"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Font typeface="Arial Unicode MS" pitchFamily="34" charset="-128"/>
              <a:buChar char="❚"/>
              <a:defRPr kumimoji="1" sz="3200" b="1">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0000FF"/>
              </a:buClr>
              <a:buFont typeface="Arial Unicode MS" pitchFamily="34" charset="-128"/>
              <a:buChar char="❙"/>
              <a:defRPr kumimoji="1" sz="2800">
                <a:solidFill>
                  <a:schemeClr val="tx1"/>
                </a:solidFill>
                <a:latin typeface="Arial" panose="020B0604020202020204" pitchFamily="34" charset="0"/>
                <a:cs typeface="Arial" panose="020B0604020202020204" pitchFamily="34" charset="0"/>
              </a:defRPr>
            </a:lvl2pPr>
            <a:lvl3pPr marL="1143000" indent="-228600" algn="l" rtl="0" eaLnBrk="0" fontAlgn="base" hangingPunct="0">
              <a:spcBef>
                <a:spcPct val="20000"/>
              </a:spcBef>
              <a:spcAft>
                <a:spcPct val="0"/>
              </a:spcAft>
              <a:buClr>
                <a:srgbClr val="0000FF"/>
              </a:buClr>
              <a:buFont typeface="Arial Unicode MS" pitchFamily="34" charset="-128"/>
              <a:buChar char="❘"/>
              <a:defRPr kumimoji="1" sz="2400">
                <a:solidFill>
                  <a:schemeClr val="tx1"/>
                </a:solidFill>
                <a:latin typeface="Arial" panose="020B0604020202020204" pitchFamily="34" charset="0"/>
                <a:cs typeface="Arial" panose="020B0604020202020204" pitchFamily="34" charset="0"/>
              </a:defRPr>
            </a:lvl3pPr>
            <a:lvl4pPr marL="1600200" indent="-228600" algn="l" rtl="0" eaLnBrk="0" fontAlgn="base" hangingPunct="0">
              <a:spcBef>
                <a:spcPct val="20000"/>
              </a:spcBef>
              <a:spcAft>
                <a:spcPct val="0"/>
              </a:spcAft>
              <a:buClr>
                <a:srgbClr val="0000FF"/>
              </a:buClr>
              <a:buFont typeface="Arial Unicode MS" pitchFamily="34" charset="-128"/>
              <a:buChar char="〡"/>
              <a:defRPr kumimoji="1" sz="2000">
                <a:solidFill>
                  <a:schemeClr val="tx1"/>
                </a:solidFill>
                <a:latin typeface="Arial" panose="020B0604020202020204" pitchFamily="34" charset="0"/>
                <a:cs typeface="Arial" panose="020B0604020202020204" pitchFamily="34" charset="0"/>
              </a:defRPr>
            </a:lvl4pPr>
            <a:lvl5pPr marL="20574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6pPr>
            <a:lvl7pPr marL="29718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7pPr>
            <a:lvl8pPr marL="34290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8pPr>
            <a:lvl9pPr marL="38862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9pPr>
          </a:lstStyle>
          <a:p>
            <a:pPr>
              <a:lnSpc>
                <a:spcPct val="90000"/>
              </a:lnSpc>
            </a:pPr>
            <a:r>
              <a:rPr lang="en-US" altLang="en-US" sz="2400" kern="0" dirty="0"/>
              <a:t>DIM – Distributed Information Management System</a:t>
            </a:r>
          </a:p>
          <a:p>
            <a:pPr lvl="1">
              <a:lnSpc>
                <a:spcPct val="90000"/>
              </a:lnSpc>
            </a:pPr>
            <a:r>
              <a:rPr lang="en-US" altLang="en-US" sz="2000" dirty="0"/>
              <a:t>Efficient and light weight data exchange across processes </a:t>
            </a:r>
            <a:br>
              <a:rPr lang="en-US" altLang="en-US" sz="2000" dirty="0"/>
            </a:br>
            <a:r>
              <a:rPr lang="en-US" altLang="en-US" sz="2000" dirty="0"/>
              <a:t>(and machines)</a:t>
            </a:r>
          </a:p>
          <a:p>
            <a:pPr lvl="1">
              <a:lnSpc>
                <a:spcPct val="90000"/>
              </a:lnSpc>
            </a:pPr>
            <a:r>
              <a:rPr lang="en-US" altLang="en-US" sz="2000" dirty="0"/>
              <a:t>Available for:</a:t>
            </a:r>
          </a:p>
          <a:p>
            <a:pPr lvl="2">
              <a:lnSpc>
                <a:spcPct val="90000"/>
              </a:lnSpc>
            </a:pPr>
            <a:r>
              <a:rPr lang="en-US" altLang="en-US" sz="1600" dirty="0"/>
              <a:t>C, C++, Java, Python</a:t>
            </a:r>
          </a:p>
          <a:p>
            <a:pPr lvl="2">
              <a:lnSpc>
                <a:spcPct val="90000"/>
              </a:lnSpc>
            </a:pPr>
            <a:r>
              <a:rPr lang="en-US" altLang="en-US" sz="1600" dirty="0"/>
              <a:t>Linux, Windows, etc.</a:t>
            </a:r>
            <a:endParaRPr lang="en-US" altLang="en-US" sz="2400" kern="0" dirty="0"/>
          </a:p>
          <a:p>
            <a:pPr lvl="1">
              <a:lnSpc>
                <a:spcPct val="90000"/>
              </a:lnSpc>
            </a:pPr>
            <a:r>
              <a:rPr lang="en-US" altLang="en-US" sz="2000" kern="0" dirty="0"/>
              <a:t>Client/Server (Publish/Subscribe)</a:t>
            </a:r>
          </a:p>
          <a:p>
            <a:pPr lvl="1">
              <a:lnSpc>
                <a:spcPct val="90000"/>
              </a:lnSpc>
            </a:pPr>
            <a:r>
              <a:rPr lang="en-US" altLang="en-US" sz="2000" kern="0" dirty="0"/>
              <a:t>Services</a:t>
            </a:r>
          </a:p>
          <a:p>
            <a:pPr lvl="2">
              <a:lnSpc>
                <a:spcPct val="90000"/>
              </a:lnSpc>
            </a:pPr>
            <a:r>
              <a:rPr lang="en-US" altLang="en-US" sz="1600" kern="0" dirty="0"/>
              <a:t>Set of data, any type or size</a:t>
            </a:r>
            <a:endParaRPr lang="en-US" altLang="en-US" sz="1600" dirty="0"/>
          </a:p>
          <a:p>
            <a:pPr lvl="3">
              <a:lnSpc>
                <a:spcPct val="90000"/>
              </a:lnSpc>
            </a:pPr>
            <a:r>
              <a:rPr lang="en-US" altLang="en-US" sz="1400" dirty="0"/>
              <a:t>S</a:t>
            </a:r>
            <a:r>
              <a:rPr lang="en-US" altLang="en-US" sz="1400" kern="0" dirty="0"/>
              <a:t>ingle items, arrays or structures</a:t>
            </a:r>
          </a:p>
          <a:p>
            <a:pPr lvl="2">
              <a:lnSpc>
                <a:spcPct val="90000"/>
              </a:lnSpc>
            </a:pPr>
            <a:r>
              <a:rPr lang="en-US" altLang="en-US" sz="1600" kern="0" dirty="0"/>
              <a:t>Free name space </a:t>
            </a:r>
            <a:endParaRPr lang="en-US" altLang="en-US" sz="1600" dirty="0"/>
          </a:p>
          <a:p>
            <a:pPr lvl="3">
              <a:lnSpc>
                <a:spcPct val="90000"/>
              </a:lnSpc>
            </a:pPr>
            <a:r>
              <a:rPr lang="en-US" altLang="en-US" sz="1400" dirty="0"/>
              <a:t>But b</a:t>
            </a:r>
            <a:r>
              <a:rPr lang="en-US" altLang="en-US" sz="1400" kern="0" dirty="0"/>
              <a:t>etter use a naming convention</a:t>
            </a:r>
          </a:p>
          <a:p>
            <a:pPr lvl="2">
              <a:lnSpc>
                <a:spcPct val="90000"/>
              </a:lnSpc>
            </a:pPr>
            <a:r>
              <a:rPr lang="en-US" altLang="en-US" sz="1600" kern="0" dirty="0"/>
              <a:t>Servers publish Services.</a:t>
            </a:r>
          </a:p>
          <a:p>
            <a:pPr lvl="2">
              <a:lnSpc>
                <a:spcPct val="90000"/>
              </a:lnSpc>
            </a:pPr>
            <a:r>
              <a:rPr lang="en-US" altLang="en-US" sz="1600" kern="0" dirty="0"/>
              <a:t>Clients subscribe to Services.</a:t>
            </a:r>
          </a:p>
          <a:p>
            <a:pPr lvl="3">
              <a:lnSpc>
                <a:spcPct val="90000"/>
              </a:lnSpc>
            </a:pPr>
            <a:r>
              <a:rPr lang="en-US" altLang="en-US" sz="1400" kern="0" dirty="0"/>
              <a:t>Once, at regular intervals or on change</a:t>
            </a:r>
          </a:p>
          <a:p>
            <a:pPr lvl="2">
              <a:lnSpc>
                <a:spcPct val="90000"/>
              </a:lnSpc>
            </a:pPr>
            <a:r>
              <a:rPr lang="en-US" altLang="en-US" sz="1600" kern="0" dirty="0"/>
              <a:t>Clients can also send Commands to Servers</a:t>
            </a:r>
          </a:p>
          <a:p>
            <a:pPr lvl="1">
              <a:lnSpc>
                <a:spcPct val="90000"/>
              </a:lnSpc>
            </a:pPr>
            <a:r>
              <a:rPr lang="en-US" altLang="en-US" sz="2000" kern="0" dirty="0"/>
              <a:t>Name Server</a:t>
            </a:r>
          </a:p>
          <a:p>
            <a:pPr lvl="2">
              <a:lnSpc>
                <a:spcPct val="90000"/>
              </a:lnSpc>
            </a:pPr>
            <a:r>
              <a:rPr lang="en-US" altLang="en-US" sz="1600" kern="0" dirty="0"/>
              <a:t>Keeps the coordinates of available Services</a:t>
            </a:r>
          </a:p>
        </p:txBody>
      </p:sp>
    </p:spTree>
    <p:extLst>
      <p:ext uri="{BB962C8B-B14F-4D97-AF65-F5344CB8AC3E}">
        <p14:creationId xmlns:p14="http://schemas.microsoft.com/office/powerpoint/2010/main" val="1096241153"/>
      </p:ext>
    </p:extLst>
  </p:cSld>
  <p:clrMapOvr>
    <a:masterClrMapping/>
  </p:clrMapOvr>
  <p:transition xmlns:p14="http://schemas.microsoft.com/office/powerpoint/2010/main">
    <p:strips dir="rd"/>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Automation (example)</a:t>
            </a:r>
            <a:endParaRPr lang="en-GB" dirty="0"/>
          </a:p>
        </p:txBody>
      </p:sp>
      <p:sp>
        <p:nvSpPr>
          <p:cNvPr id="3" name="Content Placeholder 2"/>
          <p:cNvSpPr>
            <a:spLocks noGrp="1"/>
          </p:cNvSpPr>
          <p:nvPr>
            <p:ph idx="1"/>
          </p:nvPr>
        </p:nvSpPr>
        <p:spPr>
          <a:xfrm>
            <a:off x="378431" y="1295400"/>
            <a:ext cx="6075414" cy="4800600"/>
          </a:xfrm>
        </p:spPr>
        <p:txBody>
          <a:bodyPr/>
          <a:lstStyle/>
          <a:p>
            <a:r>
              <a:rPr lang="en-US" sz="2400" dirty="0"/>
              <a:t>SMI++ - State Management Interface</a:t>
            </a:r>
          </a:p>
          <a:p>
            <a:pPr lvl="1"/>
            <a:r>
              <a:rPr lang="en-US" sz="2000" dirty="0"/>
              <a:t>A Tool for the Automation of large distributed </a:t>
            </a:r>
            <a:br>
              <a:rPr lang="en-US" sz="2000" dirty="0"/>
            </a:br>
            <a:r>
              <a:rPr lang="en-US" sz="2000" dirty="0"/>
              <a:t>control systems</a:t>
            </a:r>
          </a:p>
          <a:p>
            <a:pPr lvl="1"/>
            <a:r>
              <a:rPr lang="en-US" sz="2000" dirty="0"/>
              <a:t>Method:</a:t>
            </a:r>
          </a:p>
          <a:p>
            <a:pPr lvl="2">
              <a:lnSpc>
                <a:spcPct val="110000"/>
              </a:lnSpc>
            </a:pPr>
            <a:r>
              <a:rPr lang="en-US" sz="1800" dirty="0"/>
              <a:t>Classes and Objects</a:t>
            </a:r>
          </a:p>
          <a:p>
            <a:pPr lvl="3">
              <a:lnSpc>
                <a:spcPct val="110000"/>
              </a:lnSpc>
            </a:pPr>
            <a:r>
              <a:rPr lang="en-GB" sz="1600" dirty="0"/>
              <a:t>Allow the decomposition of a complex system into smaller manageable entities</a:t>
            </a:r>
          </a:p>
          <a:p>
            <a:pPr lvl="2">
              <a:lnSpc>
                <a:spcPct val="110000"/>
              </a:lnSpc>
            </a:pPr>
            <a:r>
              <a:rPr lang="en-US" sz="1800" dirty="0"/>
              <a:t>Finite State Machines</a:t>
            </a:r>
          </a:p>
          <a:p>
            <a:pPr lvl="3">
              <a:lnSpc>
                <a:spcPct val="110000"/>
              </a:lnSpc>
            </a:pPr>
            <a:r>
              <a:rPr lang="en-US" sz="1600" dirty="0"/>
              <a:t>Allow the modeling of the behavior of each entity and of the interaction between entities in terms of STATES and ACTIONS</a:t>
            </a:r>
          </a:p>
          <a:p>
            <a:pPr lvl="2">
              <a:lnSpc>
                <a:spcPct val="110000"/>
              </a:lnSpc>
            </a:pPr>
            <a:r>
              <a:rPr lang="en-US" sz="1800" dirty="0"/>
              <a:t>Rule-based reasoning</a:t>
            </a:r>
          </a:p>
          <a:p>
            <a:pPr lvl="3">
              <a:lnSpc>
                <a:spcPct val="110000"/>
              </a:lnSpc>
            </a:pPr>
            <a:r>
              <a:rPr lang="en-US" sz="1600" dirty="0"/>
              <a:t>React to asynchronous events</a:t>
            </a:r>
            <a:br>
              <a:rPr lang="en-US" sz="1600" dirty="0"/>
            </a:br>
            <a:r>
              <a:rPr lang="en-US" sz="1600" dirty="0"/>
              <a:t>(allow Automation and Error Recovery)</a:t>
            </a:r>
          </a:p>
          <a:p>
            <a:pPr lvl="2"/>
            <a:endParaRPr lang="en-GB" sz="1200" dirty="0"/>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86</a:t>
            </a:fld>
            <a:endParaRPr lang="en-US" sz="2000" b="1"/>
          </a:p>
        </p:txBody>
      </p:sp>
      <p:grpSp>
        <p:nvGrpSpPr>
          <p:cNvPr id="6" name="Group 3"/>
          <p:cNvGrpSpPr>
            <a:grpSpLocks/>
          </p:cNvGrpSpPr>
          <p:nvPr/>
        </p:nvGrpSpPr>
        <p:grpSpPr bwMode="auto">
          <a:xfrm>
            <a:off x="7131279" y="5515813"/>
            <a:ext cx="690834" cy="345417"/>
            <a:chOff x="576" y="3552"/>
            <a:chExt cx="480" cy="240"/>
          </a:xfrm>
        </p:grpSpPr>
        <p:sp>
          <p:nvSpPr>
            <p:cNvPr id="177" name="Oval 4"/>
            <p:cNvSpPr>
              <a:spLocks noChangeArrowheads="1"/>
            </p:cNvSpPr>
            <p:nvPr/>
          </p:nvSpPr>
          <p:spPr bwMode="auto">
            <a:xfrm>
              <a:off x="576" y="3552"/>
              <a:ext cx="480" cy="240"/>
            </a:xfrm>
            <a:prstGeom prst="ellipse">
              <a:avLst/>
            </a:prstGeom>
            <a:solidFill>
              <a:srgbClr val="FFFF99"/>
            </a:solidFill>
            <a:ln w="12700">
              <a:solidFill>
                <a:schemeClr val="tx1"/>
              </a:solidFill>
              <a:round/>
              <a:headEnd/>
              <a:tailEnd/>
            </a:ln>
            <a:effectLst/>
          </p:spPr>
          <p:txBody>
            <a:bodyPr anchor="ctr">
              <a:spAutoFit/>
            </a:bodyPr>
            <a:lstStyle/>
            <a:p>
              <a:endParaRPr lang="en-US"/>
            </a:p>
          </p:txBody>
        </p:sp>
        <p:sp>
          <p:nvSpPr>
            <p:cNvPr id="178" name="Text Box 5"/>
            <p:cNvSpPr txBox="1">
              <a:spLocks noChangeArrowheads="1"/>
            </p:cNvSpPr>
            <p:nvPr/>
          </p:nvSpPr>
          <p:spPr bwMode="auto">
            <a:xfrm>
              <a:off x="576" y="3552"/>
              <a:ext cx="471" cy="212"/>
            </a:xfrm>
            <a:prstGeom prst="rect">
              <a:avLst/>
            </a:prstGeom>
            <a:noFill/>
            <a:ln w="12700">
              <a:noFill/>
              <a:miter lim="800000"/>
              <a:headEnd/>
              <a:tailEnd/>
            </a:ln>
            <a:effectLst/>
          </p:spPr>
          <p:txBody>
            <a:bodyPr wrap="none">
              <a:spAutoFit/>
            </a:bodyPr>
            <a:lstStyle/>
            <a:p>
              <a:r>
                <a:rPr lang="en-US" sz="1600" b="1">
                  <a:latin typeface="Arial" charset="0"/>
                </a:rPr>
                <a:t>Proxy</a:t>
              </a:r>
            </a:p>
          </p:txBody>
        </p:sp>
      </p:grpSp>
      <p:grpSp>
        <p:nvGrpSpPr>
          <p:cNvPr id="7" name="Group 6"/>
          <p:cNvGrpSpPr>
            <a:grpSpLocks/>
          </p:cNvGrpSpPr>
          <p:nvPr/>
        </p:nvGrpSpPr>
        <p:grpSpPr bwMode="auto">
          <a:xfrm>
            <a:off x="6993112" y="5515813"/>
            <a:ext cx="690834" cy="345417"/>
            <a:chOff x="576" y="3552"/>
            <a:chExt cx="480" cy="240"/>
          </a:xfrm>
        </p:grpSpPr>
        <p:sp>
          <p:nvSpPr>
            <p:cNvPr id="175" name="Oval 7"/>
            <p:cNvSpPr>
              <a:spLocks noChangeArrowheads="1"/>
            </p:cNvSpPr>
            <p:nvPr/>
          </p:nvSpPr>
          <p:spPr bwMode="auto">
            <a:xfrm>
              <a:off x="576" y="3552"/>
              <a:ext cx="480" cy="240"/>
            </a:xfrm>
            <a:prstGeom prst="ellipse">
              <a:avLst/>
            </a:prstGeom>
            <a:solidFill>
              <a:srgbClr val="FFFF99"/>
            </a:solidFill>
            <a:ln w="12700">
              <a:solidFill>
                <a:schemeClr val="tx1"/>
              </a:solidFill>
              <a:round/>
              <a:headEnd/>
              <a:tailEnd/>
            </a:ln>
            <a:effectLst/>
          </p:spPr>
          <p:txBody>
            <a:bodyPr anchor="ctr">
              <a:spAutoFit/>
            </a:bodyPr>
            <a:lstStyle/>
            <a:p>
              <a:endParaRPr lang="en-US"/>
            </a:p>
          </p:txBody>
        </p:sp>
        <p:sp>
          <p:nvSpPr>
            <p:cNvPr id="176" name="Text Box 8"/>
            <p:cNvSpPr txBox="1">
              <a:spLocks noChangeArrowheads="1"/>
            </p:cNvSpPr>
            <p:nvPr/>
          </p:nvSpPr>
          <p:spPr bwMode="auto">
            <a:xfrm>
              <a:off x="576" y="3552"/>
              <a:ext cx="471" cy="212"/>
            </a:xfrm>
            <a:prstGeom prst="rect">
              <a:avLst/>
            </a:prstGeom>
            <a:noFill/>
            <a:ln w="12700">
              <a:noFill/>
              <a:miter lim="800000"/>
              <a:headEnd/>
              <a:tailEnd/>
            </a:ln>
            <a:effectLst/>
          </p:spPr>
          <p:txBody>
            <a:bodyPr wrap="none">
              <a:spAutoFit/>
            </a:bodyPr>
            <a:lstStyle/>
            <a:p>
              <a:r>
                <a:rPr lang="en-US" sz="1600" b="1">
                  <a:latin typeface="Arial" charset="0"/>
                </a:rPr>
                <a:t>Proxy</a:t>
              </a:r>
            </a:p>
          </p:txBody>
        </p:sp>
      </p:grpSp>
      <p:grpSp>
        <p:nvGrpSpPr>
          <p:cNvPr id="8" name="Group 9"/>
          <p:cNvGrpSpPr>
            <a:grpSpLocks/>
          </p:cNvGrpSpPr>
          <p:nvPr/>
        </p:nvGrpSpPr>
        <p:grpSpPr bwMode="auto">
          <a:xfrm>
            <a:off x="6854946" y="5515813"/>
            <a:ext cx="690834" cy="345417"/>
            <a:chOff x="576" y="3552"/>
            <a:chExt cx="480" cy="240"/>
          </a:xfrm>
        </p:grpSpPr>
        <p:sp>
          <p:nvSpPr>
            <p:cNvPr id="173" name="Oval 10"/>
            <p:cNvSpPr>
              <a:spLocks noChangeArrowheads="1"/>
            </p:cNvSpPr>
            <p:nvPr/>
          </p:nvSpPr>
          <p:spPr bwMode="auto">
            <a:xfrm>
              <a:off x="576" y="3552"/>
              <a:ext cx="480" cy="240"/>
            </a:xfrm>
            <a:prstGeom prst="ellipse">
              <a:avLst/>
            </a:prstGeom>
            <a:solidFill>
              <a:srgbClr val="FFFF99"/>
            </a:solidFill>
            <a:ln w="12700">
              <a:solidFill>
                <a:schemeClr val="tx1"/>
              </a:solidFill>
              <a:round/>
              <a:headEnd/>
              <a:tailEnd/>
            </a:ln>
            <a:effectLst/>
          </p:spPr>
          <p:txBody>
            <a:bodyPr anchor="ctr">
              <a:spAutoFit/>
            </a:bodyPr>
            <a:lstStyle/>
            <a:p>
              <a:endParaRPr lang="en-US"/>
            </a:p>
          </p:txBody>
        </p:sp>
        <p:sp>
          <p:nvSpPr>
            <p:cNvPr id="174" name="Text Box 11"/>
            <p:cNvSpPr txBox="1">
              <a:spLocks noChangeArrowheads="1"/>
            </p:cNvSpPr>
            <p:nvPr/>
          </p:nvSpPr>
          <p:spPr bwMode="auto">
            <a:xfrm>
              <a:off x="576" y="3552"/>
              <a:ext cx="471" cy="212"/>
            </a:xfrm>
            <a:prstGeom prst="rect">
              <a:avLst/>
            </a:prstGeom>
            <a:noFill/>
            <a:ln w="12700">
              <a:noFill/>
              <a:miter lim="800000"/>
              <a:headEnd/>
              <a:tailEnd/>
            </a:ln>
            <a:effectLst/>
          </p:spPr>
          <p:txBody>
            <a:bodyPr wrap="none">
              <a:spAutoFit/>
            </a:bodyPr>
            <a:lstStyle/>
            <a:p>
              <a:r>
                <a:rPr lang="en-US" sz="1600" b="1">
                  <a:latin typeface="Arial" charset="0"/>
                </a:rPr>
                <a:t>Proxy</a:t>
              </a:r>
            </a:p>
          </p:txBody>
        </p:sp>
      </p:grpSp>
      <p:sp>
        <p:nvSpPr>
          <p:cNvPr id="9" name="Text Box 12" descr="Dark upward diagonal"/>
          <p:cNvSpPr txBox="1">
            <a:spLocks noChangeArrowheads="1"/>
          </p:cNvSpPr>
          <p:nvPr/>
        </p:nvSpPr>
        <p:spPr bwMode="auto">
          <a:xfrm>
            <a:off x="6095029" y="6206647"/>
            <a:ext cx="2417918" cy="316632"/>
          </a:xfrm>
          <a:prstGeom prst="rect">
            <a:avLst/>
          </a:prstGeom>
          <a:pattFill prst="dkUpDiag">
            <a:fgClr>
              <a:srgbClr val="B2B2B2"/>
            </a:fgClr>
            <a:bgClr>
              <a:srgbClr val="FFFFFF"/>
            </a:bgClr>
          </a:pattFill>
          <a:ln w="12700">
            <a:solidFill>
              <a:schemeClr val="tx1"/>
            </a:solidFill>
            <a:miter lim="800000"/>
            <a:headEnd/>
            <a:tailEnd/>
          </a:ln>
          <a:effectLst/>
        </p:spPr>
        <p:txBody>
          <a:bodyPr>
            <a:spAutoFit/>
          </a:bodyPr>
          <a:lstStyle/>
          <a:p>
            <a:r>
              <a:rPr lang="en-US" sz="1600" b="1">
                <a:latin typeface="Arial" charset="0"/>
              </a:rPr>
              <a:t>Hardware Devices</a:t>
            </a:r>
          </a:p>
        </p:txBody>
      </p:sp>
      <p:sp>
        <p:nvSpPr>
          <p:cNvPr id="10" name="Line 13"/>
          <p:cNvSpPr>
            <a:spLocks noChangeShapeType="1"/>
          </p:cNvSpPr>
          <p:nvPr/>
        </p:nvSpPr>
        <p:spPr bwMode="auto">
          <a:xfrm flipV="1">
            <a:off x="7200363" y="5861230"/>
            <a:ext cx="0" cy="345417"/>
          </a:xfrm>
          <a:prstGeom prst="line">
            <a:avLst/>
          </a:prstGeom>
          <a:noFill/>
          <a:ln w="12700">
            <a:solidFill>
              <a:schemeClr val="tx1"/>
            </a:solidFill>
            <a:round/>
            <a:headEnd type="triangle" w="med" len="med"/>
            <a:tailEnd type="triangle" w="med" len="med"/>
          </a:ln>
          <a:effectLst/>
        </p:spPr>
        <p:txBody>
          <a:bodyPr>
            <a:spAutoFit/>
          </a:bodyPr>
          <a:lstStyle/>
          <a:p>
            <a:endParaRPr lang="en-US"/>
          </a:p>
        </p:txBody>
      </p:sp>
      <p:sp>
        <p:nvSpPr>
          <p:cNvPr id="11" name="Line 14"/>
          <p:cNvSpPr>
            <a:spLocks noChangeShapeType="1"/>
          </p:cNvSpPr>
          <p:nvPr/>
        </p:nvSpPr>
        <p:spPr bwMode="auto">
          <a:xfrm flipV="1">
            <a:off x="7338529" y="5861230"/>
            <a:ext cx="0" cy="345417"/>
          </a:xfrm>
          <a:prstGeom prst="line">
            <a:avLst/>
          </a:prstGeom>
          <a:noFill/>
          <a:ln w="12700">
            <a:solidFill>
              <a:schemeClr val="tx1"/>
            </a:solidFill>
            <a:round/>
            <a:headEnd type="triangle" w="med" len="med"/>
            <a:tailEnd type="triangle" w="med" len="med"/>
          </a:ln>
          <a:effectLst/>
        </p:spPr>
        <p:txBody>
          <a:bodyPr>
            <a:spAutoFit/>
          </a:bodyPr>
          <a:lstStyle/>
          <a:p>
            <a:endParaRPr lang="en-US"/>
          </a:p>
        </p:txBody>
      </p:sp>
      <p:sp>
        <p:nvSpPr>
          <p:cNvPr id="12" name="Line 15"/>
          <p:cNvSpPr>
            <a:spLocks noChangeShapeType="1"/>
          </p:cNvSpPr>
          <p:nvPr/>
        </p:nvSpPr>
        <p:spPr bwMode="auto">
          <a:xfrm flipV="1">
            <a:off x="7476696" y="5861230"/>
            <a:ext cx="0" cy="345417"/>
          </a:xfrm>
          <a:prstGeom prst="line">
            <a:avLst/>
          </a:prstGeom>
          <a:noFill/>
          <a:ln w="12700">
            <a:solidFill>
              <a:schemeClr val="tx1"/>
            </a:solidFill>
            <a:round/>
            <a:headEnd type="triangle" w="med" len="med"/>
            <a:tailEnd type="triangle" w="med" len="med"/>
          </a:ln>
          <a:effectLst/>
        </p:spPr>
        <p:txBody>
          <a:bodyPr>
            <a:spAutoFit/>
          </a:bodyPr>
          <a:lstStyle/>
          <a:p>
            <a:endParaRPr lang="en-US"/>
          </a:p>
        </p:txBody>
      </p:sp>
      <p:grpSp>
        <p:nvGrpSpPr>
          <p:cNvPr id="13" name="Group 16"/>
          <p:cNvGrpSpPr>
            <a:grpSpLocks/>
          </p:cNvGrpSpPr>
          <p:nvPr/>
        </p:nvGrpSpPr>
        <p:grpSpPr bwMode="auto">
          <a:xfrm>
            <a:off x="6108200" y="2968140"/>
            <a:ext cx="793020" cy="1106774"/>
            <a:chOff x="2691" y="1104"/>
            <a:chExt cx="551" cy="769"/>
          </a:xfrm>
        </p:grpSpPr>
        <p:sp>
          <p:nvSpPr>
            <p:cNvPr id="114" name="Freeform 17"/>
            <p:cNvSpPr>
              <a:spLocks/>
            </p:cNvSpPr>
            <p:nvPr/>
          </p:nvSpPr>
          <p:spPr bwMode="auto">
            <a:xfrm>
              <a:off x="2847" y="1209"/>
              <a:ext cx="354" cy="387"/>
            </a:xfrm>
            <a:custGeom>
              <a:avLst/>
              <a:gdLst/>
              <a:ahLst/>
              <a:cxnLst>
                <a:cxn ang="0">
                  <a:pos x="0" y="747"/>
                </a:cxn>
                <a:cxn ang="0">
                  <a:pos x="14" y="111"/>
                </a:cxn>
                <a:cxn ang="0">
                  <a:pos x="282" y="27"/>
                </a:cxn>
                <a:cxn ang="0">
                  <a:pos x="461" y="85"/>
                </a:cxn>
                <a:cxn ang="0">
                  <a:pos x="787" y="0"/>
                </a:cxn>
                <a:cxn ang="0">
                  <a:pos x="1062" y="92"/>
                </a:cxn>
                <a:cxn ang="0">
                  <a:pos x="1058" y="483"/>
                </a:cxn>
                <a:cxn ang="0">
                  <a:pos x="950" y="545"/>
                </a:cxn>
                <a:cxn ang="0">
                  <a:pos x="882" y="752"/>
                </a:cxn>
                <a:cxn ang="0">
                  <a:pos x="699" y="858"/>
                </a:cxn>
                <a:cxn ang="0">
                  <a:pos x="787" y="940"/>
                </a:cxn>
                <a:cxn ang="0">
                  <a:pos x="736" y="1090"/>
                </a:cxn>
                <a:cxn ang="0">
                  <a:pos x="624" y="1161"/>
                </a:cxn>
                <a:cxn ang="0">
                  <a:pos x="417" y="1161"/>
                </a:cxn>
                <a:cxn ang="0">
                  <a:pos x="294" y="1153"/>
                </a:cxn>
                <a:cxn ang="0">
                  <a:pos x="204" y="1054"/>
                </a:cxn>
                <a:cxn ang="0">
                  <a:pos x="266" y="940"/>
                </a:cxn>
                <a:cxn ang="0">
                  <a:pos x="139" y="914"/>
                </a:cxn>
                <a:cxn ang="0">
                  <a:pos x="137" y="781"/>
                </a:cxn>
                <a:cxn ang="0">
                  <a:pos x="0" y="747"/>
                </a:cxn>
                <a:cxn ang="0">
                  <a:pos x="0" y="747"/>
                </a:cxn>
              </a:cxnLst>
              <a:rect l="0" t="0" r="r" b="b"/>
              <a:pathLst>
                <a:path w="1062" h="1161">
                  <a:moveTo>
                    <a:pt x="0" y="747"/>
                  </a:moveTo>
                  <a:lnTo>
                    <a:pt x="14" y="111"/>
                  </a:lnTo>
                  <a:lnTo>
                    <a:pt x="282" y="27"/>
                  </a:lnTo>
                  <a:lnTo>
                    <a:pt x="461" y="85"/>
                  </a:lnTo>
                  <a:lnTo>
                    <a:pt x="787" y="0"/>
                  </a:lnTo>
                  <a:lnTo>
                    <a:pt x="1062" y="92"/>
                  </a:lnTo>
                  <a:lnTo>
                    <a:pt x="1058" y="483"/>
                  </a:lnTo>
                  <a:lnTo>
                    <a:pt x="950" y="545"/>
                  </a:lnTo>
                  <a:lnTo>
                    <a:pt x="882" y="752"/>
                  </a:lnTo>
                  <a:lnTo>
                    <a:pt x="699" y="858"/>
                  </a:lnTo>
                  <a:lnTo>
                    <a:pt x="787" y="940"/>
                  </a:lnTo>
                  <a:lnTo>
                    <a:pt x="736" y="1090"/>
                  </a:lnTo>
                  <a:lnTo>
                    <a:pt x="624" y="1161"/>
                  </a:lnTo>
                  <a:lnTo>
                    <a:pt x="417" y="1161"/>
                  </a:lnTo>
                  <a:lnTo>
                    <a:pt x="294" y="1153"/>
                  </a:lnTo>
                  <a:lnTo>
                    <a:pt x="204" y="1054"/>
                  </a:lnTo>
                  <a:lnTo>
                    <a:pt x="266" y="940"/>
                  </a:lnTo>
                  <a:lnTo>
                    <a:pt x="139" y="914"/>
                  </a:lnTo>
                  <a:lnTo>
                    <a:pt x="137" y="781"/>
                  </a:lnTo>
                  <a:lnTo>
                    <a:pt x="0" y="747"/>
                  </a:lnTo>
                  <a:lnTo>
                    <a:pt x="0" y="747"/>
                  </a:lnTo>
                  <a:close/>
                </a:path>
              </a:pathLst>
            </a:custGeom>
            <a:solidFill>
              <a:srgbClr val="FFFFFF"/>
            </a:solidFill>
            <a:ln w="9525">
              <a:noFill/>
              <a:round/>
              <a:headEnd/>
              <a:tailEnd/>
            </a:ln>
          </p:spPr>
          <p:txBody>
            <a:bodyPr/>
            <a:lstStyle/>
            <a:p>
              <a:endParaRPr lang="en-US"/>
            </a:p>
          </p:txBody>
        </p:sp>
        <p:sp>
          <p:nvSpPr>
            <p:cNvPr id="115" name="Freeform 18"/>
            <p:cNvSpPr>
              <a:spLocks/>
            </p:cNvSpPr>
            <p:nvPr/>
          </p:nvSpPr>
          <p:spPr bwMode="auto">
            <a:xfrm>
              <a:off x="2805" y="1765"/>
              <a:ext cx="141" cy="99"/>
            </a:xfrm>
            <a:custGeom>
              <a:avLst/>
              <a:gdLst/>
              <a:ahLst/>
              <a:cxnLst>
                <a:cxn ang="0">
                  <a:pos x="339" y="0"/>
                </a:cxn>
                <a:cxn ang="0">
                  <a:pos x="424" y="140"/>
                </a:cxn>
                <a:cxn ang="0">
                  <a:pos x="325" y="232"/>
                </a:cxn>
                <a:cxn ang="0">
                  <a:pos x="135" y="298"/>
                </a:cxn>
                <a:cxn ang="0">
                  <a:pos x="37" y="283"/>
                </a:cxn>
                <a:cxn ang="0">
                  <a:pos x="0" y="183"/>
                </a:cxn>
                <a:cxn ang="0">
                  <a:pos x="34" y="84"/>
                </a:cxn>
                <a:cxn ang="0">
                  <a:pos x="142" y="26"/>
                </a:cxn>
                <a:cxn ang="0">
                  <a:pos x="339" y="0"/>
                </a:cxn>
                <a:cxn ang="0">
                  <a:pos x="339" y="0"/>
                </a:cxn>
              </a:cxnLst>
              <a:rect l="0" t="0" r="r" b="b"/>
              <a:pathLst>
                <a:path w="424" h="298">
                  <a:moveTo>
                    <a:pt x="339" y="0"/>
                  </a:moveTo>
                  <a:lnTo>
                    <a:pt x="424" y="140"/>
                  </a:lnTo>
                  <a:lnTo>
                    <a:pt x="325" y="232"/>
                  </a:lnTo>
                  <a:lnTo>
                    <a:pt x="135" y="298"/>
                  </a:lnTo>
                  <a:lnTo>
                    <a:pt x="37" y="283"/>
                  </a:lnTo>
                  <a:lnTo>
                    <a:pt x="0" y="183"/>
                  </a:lnTo>
                  <a:lnTo>
                    <a:pt x="34" y="84"/>
                  </a:lnTo>
                  <a:lnTo>
                    <a:pt x="142" y="26"/>
                  </a:lnTo>
                  <a:lnTo>
                    <a:pt x="339" y="0"/>
                  </a:lnTo>
                  <a:lnTo>
                    <a:pt x="339" y="0"/>
                  </a:lnTo>
                  <a:close/>
                </a:path>
              </a:pathLst>
            </a:custGeom>
            <a:solidFill>
              <a:srgbClr val="FFFFFF"/>
            </a:solidFill>
            <a:ln w="9525">
              <a:noFill/>
              <a:round/>
              <a:headEnd/>
              <a:tailEnd/>
            </a:ln>
          </p:spPr>
          <p:txBody>
            <a:bodyPr/>
            <a:lstStyle/>
            <a:p>
              <a:endParaRPr lang="en-US"/>
            </a:p>
          </p:txBody>
        </p:sp>
        <p:sp>
          <p:nvSpPr>
            <p:cNvPr id="116" name="Freeform 19"/>
            <p:cNvSpPr>
              <a:spLocks/>
            </p:cNvSpPr>
            <p:nvPr/>
          </p:nvSpPr>
          <p:spPr bwMode="auto">
            <a:xfrm>
              <a:off x="2695" y="1562"/>
              <a:ext cx="342" cy="183"/>
            </a:xfrm>
            <a:custGeom>
              <a:avLst/>
              <a:gdLst/>
              <a:ahLst/>
              <a:cxnLst>
                <a:cxn ang="0">
                  <a:pos x="0" y="223"/>
                </a:cxn>
                <a:cxn ang="0">
                  <a:pos x="227" y="0"/>
                </a:cxn>
                <a:cxn ang="0">
                  <a:pos x="442" y="36"/>
                </a:cxn>
                <a:cxn ang="0">
                  <a:pos x="1026" y="283"/>
                </a:cxn>
                <a:cxn ang="0">
                  <a:pos x="844" y="548"/>
                </a:cxn>
                <a:cxn ang="0">
                  <a:pos x="7" y="298"/>
                </a:cxn>
                <a:cxn ang="0">
                  <a:pos x="0" y="223"/>
                </a:cxn>
                <a:cxn ang="0">
                  <a:pos x="0" y="223"/>
                </a:cxn>
              </a:cxnLst>
              <a:rect l="0" t="0" r="r" b="b"/>
              <a:pathLst>
                <a:path w="1026" h="548">
                  <a:moveTo>
                    <a:pt x="0" y="223"/>
                  </a:moveTo>
                  <a:lnTo>
                    <a:pt x="227" y="0"/>
                  </a:lnTo>
                  <a:lnTo>
                    <a:pt x="442" y="36"/>
                  </a:lnTo>
                  <a:lnTo>
                    <a:pt x="1026" y="283"/>
                  </a:lnTo>
                  <a:lnTo>
                    <a:pt x="844" y="548"/>
                  </a:lnTo>
                  <a:lnTo>
                    <a:pt x="7" y="298"/>
                  </a:lnTo>
                  <a:lnTo>
                    <a:pt x="0" y="223"/>
                  </a:lnTo>
                  <a:lnTo>
                    <a:pt x="0" y="223"/>
                  </a:lnTo>
                  <a:close/>
                </a:path>
              </a:pathLst>
            </a:custGeom>
            <a:solidFill>
              <a:srgbClr val="FFFFFF"/>
            </a:solidFill>
            <a:ln w="9525">
              <a:noFill/>
              <a:round/>
              <a:headEnd/>
              <a:tailEnd/>
            </a:ln>
          </p:spPr>
          <p:txBody>
            <a:bodyPr/>
            <a:lstStyle/>
            <a:p>
              <a:endParaRPr lang="en-US"/>
            </a:p>
          </p:txBody>
        </p:sp>
        <p:sp>
          <p:nvSpPr>
            <p:cNvPr id="117" name="Freeform 20"/>
            <p:cNvSpPr>
              <a:spLocks/>
            </p:cNvSpPr>
            <p:nvPr/>
          </p:nvSpPr>
          <p:spPr bwMode="auto">
            <a:xfrm>
              <a:off x="2705" y="1577"/>
              <a:ext cx="307" cy="158"/>
            </a:xfrm>
            <a:custGeom>
              <a:avLst/>
              <a:gdLst/>
              <a:ahLst/>
              <a:cxnLst>
                <a:cxn ang="0">
                  <a:pos x="15" y="166"/>
                </a:cxn>
                <a:cxn ang="0">
                  <a:pos x="0" y="220"/>
                </a:cxn>
                <a:cxn ang="0">
                  <a:pos x="780" y="475"/>
                </a:cxn>
                <a:cxn ang="0">
                  <a:pos x="919" y="243"/>
                </a:cxn>
                <a:cxn ang="0">
                  <a:pos x="241" y="0"/>
                </a:cxn>
                <a:cxn ang="0">
                  <a:pos x="15" y="166"/>
                </a:cxn>
                <a:cxn ang="0">
                  <a:pos x="15" y="166"/>
                </a:cxn>
              </a:cxnLst>
              <a:rect l="0" t="0" r="r" b="b"/>
              <a:pathLst>
                <a:path w="919" h="475">
                  <a:moveTo>
                    <a:pt x="15" y="166"/>
                  </a:moveTo>
                  <a:lnTo>
                    <a:pt x="0" y="220"/>
                  </a:lnTo>
                  <a:lnTo>
                    <a:pt x="780" y="475"/>
                  </a:lnTo>
                  <a:lnTo>
                    <a:pt x="919" y="243"/>
                  </a:lnTo>
                  <a:lnTo>
                    <a:pt x="241" y="0"/>
                  </a:lnTo>
                  <a:lnTo>
                    <a:pt x="15" y="166"/>
                  </a:lnTo>
                  <a:lnTo>
                    <a:pt x="15" y="166"/>
                  </a:lnTo>
                  <a:close/>
                </a:path>
              </a:pathLst>
            </a:custGeom>
            <a:solidFill>
              <a:srgbClr val="D1BABA"/>
            </a:solidFill>
            <a:ln w="9525">
              <a:noFill/>
              <a:round/>
              <a:headEnd/>
              <a:tailEnd/>
            </a:ln>
          </p:spPr>
          <p:txBody>
            <a:bodyPr/>
            <a:lstStyle/>
            <a:p>
              <a:endParaRPr lang="en-US"/>
            </a:p>
          </p:txBody>
        </p:sp>
        <p:sp>
          <p:nvSpPr>
            <p:cNvPr id="118" name="Freeform 21"/>
            <p:cNvSpPr>
              <a:spLocks/>
            </p:cNvSpPr>
            <p:nvPr/>
          </p:nvSpPr>
          <p:spPr bwMode="auto">
            <a:xfrm>
              <a:off x="2732" y="1610"/>
              <a:ext cx="28" cy="16"/>
            </a:xfrm>
            <a:custGeom>
              <a:avLst/>
              <a:gdLst/>
              <a:ahLst/>
              <a:cxnLst>
                <a:cxn ang="0">
                  <a:pos x="32" y="0"/>
                </a:cxn>
                <a:cxn ang="0">
                  <a:pos x="0" y="31"/>
                </a:cxn>
                <a:cxn ang="0">
                  <a:pos x="74" y="48"/>
                </a:cxn>
                <a:cxn ang="0">
                  <a:pos x="85" y="9"/>
                </a:cxn>
                <a:cxn ang="0">
                  <a:pos x="32" y="0"/>
                </a:cxn>
                <a:cxn ang="0">
                  <a:pos x="32" y="0"/>
                </a:cxn>
              </a:cxnLst>
              <a:rect l="0" t="0" r="r" b="b"/>
              <a:pathLst>
                <a:path w="85" h="48">
                  <a:moveTo>
                    <a:pt x="32" y="0"/>
                  </a:moveTo>
                  <a:lnTo>
                    <a:pt x="0" y="31"/>
                  </a:lnTo>
                  <a:lnTo>
                    <a:pt x="74" y="48"/>
                  </a:lnTo>
                  <a:lnTo>
                    <a:pt x="85" y="9"/>
                  </a:lnTo>
                  <a:lnTo>
                    <a:pt x="32" y="0"/>
                  </a:lnTo>
                  <a:lnTo>
                    <a:pt x="32" y="0"/>
                  </a:lnTo>
                  <a:close/>
                </a:path>
              </a:pathLst>
            </a:custGeom>
            <a:solidFill>
              <a:srgbClr val="FFFFFF"/>
            </a:solidFill>
            <a:ln w="9525">
              <a:noFill/>
              <a:round/>
              <a:headEnd/>
              <a:tailEnd/>
            </a:ln>
          </p:spPr>
          <p:txBody>
            <a:bodyPr/>
            <a:lstStyle/>
            <a:p>
              <a:endParaRPr lang="en-US"/>
            </a:p>
          </p:txBody>
        </p:sp>
        <p:sp>
          <p:nvSpPr>
            <p:cNvPr id="119" name="Freeform 22"/>
            <p:cNvSpPr>
              <a:spLocks/>
            </p:cNvSpPr>
            <p:nvPr/>
          </p:nvSpPr>
          <p:spPr bwMode="auto">
            <a:xfrm>
              <a:off x="2772" y="1619"/>
              <a:ext cx="32" cy="21"/>
            </a:xfrm>
            <a:custGeom>
              <a:avLst/>
              <a:gdLst/>
              <a:ahLst/>
              <a:cxnLst>
                <a:cxn ang="0">
                  <a:pos x="21" y="0"/>
                </a:cxn>
                <a:cxn ang="0">
                  <a:pos x="0" y="35"/>
                </a:cxn>
                <a:cxn ang="0">
                  <a:pos x="75" y="62"/>
                </a:cxn>
                <a:cxn ang="0">
                  <a:pos x="98" y="30"/>
                </a:cxn>
                <a:cxn ang="0">
                  <a:pos x="21" y="0"/>
                </a:cxn>
                <a:cxn ang="0">
                  <a:pos x="21" y="0"/>
                </a:cxn>
              </a:cxnLst>
              <a:rect l="0" t="0" r="r" b="b"/>
              <a:pathLst>
                <a:path w="98" h="62">
                  <a:moveTo>
                    <a:pt x="21" y="0"/>
                  </a:moveTo>
                  <a:lnTo>
                    <a:pt x="0" y="35"/>
                  </a:lnTo>
                  <a:lnTo>
                    <a:pt x="75" y="62"/>
                  </a:lnTo>
                  <a:lnTo>
                    <a:pt x="98" y="30"/>
                  </a:lnTo>
                  <a:lnTo>
                    <a:pt x="21" y="0"/>
                  </a:lnTo>
                  <a:lnTo>
                    <a:pt x="21" y="0"/>
                  </a:lnTo>
                  <a:close/>
                </a:path>
              </a:pathLst>
            </a:custGeom>
            <a:solidFill>
              <a:srgbClr val="FFFFFF"/>
            </a:solidFill>
            <a:ln w="9525">
              <a:noFill/>
              <a:round/>
              <a:headEnd/>
              <a:tailEnd/>
            </a:ln>
          </p:spPr>
          <p:txBody>
            <a:bodyPr/>
            <a:lstStyle/>
            <a:p>
              <a:endParaRPr lang="en-US"/>
            </a:p>
          </p:txBody>
        </p:sp>
        <p:sp>
          <p:nvSpPr>
            <p:cNvPr id="120" name="Freeform 23"/>
            <p:cNvSpPr>
              <a:spLocks/>
            </p:cNvSpPr>
            <p:nvPr/>
          </p:nvSpPr>
          <p:spPr bwMode="auto">
            <a:xfrm>
              <a:off x="2821" y="1636"/>
              <a:ext cx="40" cy="25"/>
            </a:xfrm>
            <a:custGeom>
              <a:avLst/>
              <a:gdLst/>
              <a:ahLst/>
              <a:cxnLst>
                <a:cxn ang="0">
                  <a:pos x="31" y="0"/>
                </a:cxn>
                <a:cxn ang="0">
                  <a:pos x="0" y="38"/>
                </a:cxn>
                <a:cxn ang="0">
                  <a:pos x="101" y="75"/>
                </a:cxn>
                <a:cxn ang="0">
                  <a:pos x="121" y="43"/>
                </a:cxn>
                <a:cxn ang="0">
                  <a:pos x="31" y="0"/>
                </a:cxn>
                <a:cxn ang="0">
                  <a:pos x="31" y="0"/>
                </a:cxn>
              </a:cxnLst>
              <a:rect l="0" t="0" r="r" b="b"/>
              <a:pathLst>
                <a:path w="121" h="75">
                  <a:moveTo>
                    <a:pt x="31" y="0"/>
                  </a:moveTo>
                  <a:lnTo>
                    <a:pt x="0" y="38"/>
                  </a:lnTo>
                  <a:lnTo>
                    <a:pt x="101" y="75"/>
                  </a:lnTo>
                  <a:lnTo>
                    <a:pt x="121" y="43"/>
                  </a:lnTo>
                  <a:lnTo>
                    <a:pt x="31" y="0"/>
                  </a:lnTo>
                  <a:lnTo>
                    <a:pt x="31" y="0"/>
                  </a:lnTo>
                  <a:close/>
                </a:path>
              </a:pathLst>
            </a:custGeom>
            <a:solidFill>
              <a:srgbClr val="FFFFFF"/>
            </a:solidFill>
            <a:ln w="9525">
              <a:noFill/>
              <a:round/>
              <a:headEnd/>
              <a:tailEnd/>
            </a:ln>
          </p:spPr>
          <p:txBody>
            <a:bodyPr/>
            <a:lstStyle/>
            <a:p>
              <a:endParaRPr lang="en-US"/>
            </a:p>
          </p:txBody>
        </p:sp>
        <p:sp>
          <p:nvSpPr>
            <p:cNvPr id="121" name="Freeform 24"/>
            <p:cNvSpPr>
              <a:spLocks/>
            </p:cNvSpPr>
            <p:nvPr/>
          </p:nvSpPr>
          <p:spPr bwMode="auto">
            <a:xfrm>
              <a:off x="2882" y="1662"/>
              <a:ext cx="37" cy="21"/>
            </a:xfrm>
            <a:custGeom>
              <a:avLst/>
              <a:gdLst/>
              <a:ahLst/>
              <a:cxnLst>
                <a:cxn ang="0">
                  <a:pos x="22" y="0"/>
                </a:cxn>
                <a:cxn ang="0">
                  <a:pos x="0" y="32"/>
                </a:cxn>
                <a:cxn ang="0">
                  <a:pos x="89" y="65"/>
                </a:cxn>
                <a:cxn ang="0">
                  <a:pos x="109" y="33"/>
                </a:cxn>
                <a:cxn ang="0">
                  <a:pos x="22" y="0"/>
                </a:cxn>
                <a:cxn ang="0">
                  <a:pos x="22" y="0"/>
                </a:cxn>
              </a:cxnLst>
              <a:rect l="0" t="0" r="r" b="b"/>
              <a:pathLst>
                <a:path w="109" h="65">
                  <a:moveTo>
                    <a:pt x="22" y="0"/>
                  </a:moveTo>
                  <a:lnTo>
                    <a:pt x="0" y="32"/>
                  </a:lnTo>
                  <a:lnTo>
                    <a:pt x="89" y="65"/>
                  </a:lnTo>
                  <a:lnTo>
                    <a:pt x="109" y="33"/>
                  </a:lnTo>
                  <a:lnTo>
                    <a:pt x="22" y="0"/>
                  </a:lnTo>
                  <a:lnTo>
                    <a:pt x="22" y="0"/>
                  </a:lnTo>
                  <a:close/>
                </a:path>
              </a:pathLst>
            </a:custGeom>
            <a:solidFill>
              <a:srgbClr val="FFFFFF"/>
            </a:solidFill>
            <a:ln w="9525">
              <a:noFill/>
              <a:round/>
              <a:headEnd/>
              <a:tailEnd/>
            </a:ln>
          </p:spPr>
          <p:txBody>
            <a:bodyPr/>
            <a:lstStyle/>
            <a:p>
              <a:endParaRPr lang="en-US"/>
            </a:p>
          </p:txBody>
        </p:sp>
        <p:sp>
          <p:nvSpPr>
            <p:cNvPr id="122" name="Freeform 25"/>
            <p:cNvSpPr>
              <a:spLocks/>
            </p:cNvSpPr>
            <p:nvPr/>
          </p:nvSpPr>
          <p:spPr bwMode="auto">
            <a:xfrm>
              <a:off x="2933" y="1680"/>
              <a:ext cx="34" cy="20"/>
            </a:xfrm>
            <a:custGeom>
              <a:avLst/>
              <a:gdLst/>
              <a:ahLst/>
              <a:cxnLst>
                <a:cxn ang="0">
                  <a:pos x="27" y="0"/>
                </a:cxn>
                <a:cxn ang="0">
                  <a:pos x="0" y="32"/>
                </a:cxn>
                <a:cxn ang="0">
                  <a:pos x="68" y="61"/>
                </a:cxn>
                <a:cxn ang="0">
                  <a:pos x="101" y="33"/>
                </a:cxn>
                <a:cxn ang="0">
                  <a:pos x="27" y="0"/>
                </a:cxn>
                <a:cxn ang="0">
                  <a:pos x="27" y="0"/>
                </a:cxn>
              </a:cxnLst>
              <a:rect l="0" t="0" r="r" b="b"/>
              <a:pathLst>
                <a:path w="101" h="61">
                  <a:moveTo>
                    <a:pt x="27" y="0"/>
                  </a:moveTo>
                  <a:lnTo>
                    <a:pt x="0" y="32"/>
                  </a:lnTo>
                  <a:lnTo>
                    <a:pt x="68" y="61"/>
                  </a:lnTo>
                  <a:lnTo>
                    <a:pt x="101" y="33"/>
                  </a:lnTo>
                  <a:lnTo>
                    <a:pt x="27" y="0"/>
                  </a:lnTo>
                  <a:lnTo>
                    <a:pt x="27" y="0"/>
                  </a:lnTo>
                  <a:close/>
                </a:path>
              </a:pathLst>
            </a:custGeom>
            <a:solidFill>
              <a:srgbClr val="FFFFFF"/>
            </a:solidFill>
            <a:ln w="9525">
              <a:noFill/>
              <a:round/>
              <a:headEnd/>
              <a:tailEnd/>
            </a:ln>
          </p:spPr>
          <p:txBody>
            <a:bodyPr/>
            <a:lstStyle/>
            <a:p>
              <a:endParaRPr lang="en-US"/>
            </a:p>
          </p:txBody>
        </p:sp>
        <p:sp>
          <p:nvSpPr>
            <p:cNvPr id="123" name="Freeform 26"/>
            <p:cNvSpPr>
              <a:spLocks/>
            </p:cNvSpPr>
            <p:nvPr/>
          </p:nvSpPr>
          <p:spPr bwMode="auto">
            <a:xfrm>
              <a:off x="2757" y="1592"/>
              <a:ext cx="31" cy="17"/>
            </a:xfrm>
            <a:custGeom>
              <a:avLst/>
              <a:gdLst/>
              <a:ahLst/>
              <a:cxnLst>
                <a:cxn ang="0">
                  <a:pos x="34" y="0"/>
                </a:cxn>
                <a:cxn ang="0">
                  <a:pos x="0" y="29"/>
                </a:cxn>
                <a:cxn ang="0">
                  <a:pos x="73" y="51"/>
                </a:cxn>
                <a:cxn ang="0">
                  <a:pos x="95" y="24"/>
                </a:cxn>
                <a:cxn ang="0">
                  <a:pos x="34" y="0"/>
                </a:cxn>
                <a:cxn ang="0">
                  <a:pos x="34" y="0"/>
                </a:cxn>
              </a:cxnLst>
              <a:rect l="0" t="0" r="r" b="b"/>
              <a:pathLst>
                <a:path w="95" h="51">
                  <a:moveTo>
                    <a:pt x="34" y="0"/>
                  </a:moveTo>
                  <a:lnTo>
                    <a:pt x="0" y="29"/>
                  </a:lnTo>
                  <a:lnTo>
                    <a:pt x="73" y="51"/>
                  </a:lnTo>
                  <a:lnTo>
                    <a:pt x="95" y="24"/>
                  </a:lnTo>
                  <a:lnTo>
                    <a:pt x="34" y="0"/>
                  </a:lnTo>
                  <a:lnTo>
                    <a:pt x="34" y="0"/>
                  </a:lnTo>
                  <a:close/>
                </a:path>
              </a:pathLst>
            </a:custGeom>
            <a:solidFill>
              <a:srgbClr val="FFFFFF"/>
            </a:solidFill>
            <a:ln w="9525">
              <a:noFill/>
              <a:round/>
              <a:headEnd/>
              <a:tailEnd/>
            </a:ln>
          </p:spPr>
          <p:txBody>
            <a:bodyPr/>
            <a:lstStyle/>
            <a:p>
              <a:endParaRPr lang="en-US"/>
            </a:p>
          </p:txBody>
        </p:sp>
        <p:sp>
          <p:nvSpPr>
            <p:cNvPr id="124" name="Freeform 27"/>
            <p:cNvSpPr>
              <a:spLocks/>
            </p:cNvSpPr>
            <p:nvPr/>
          </p:nvSpPr>
          <p:spPr bwMode="auto">
            <a:xfrm>
              <a:off x="2805" y="1604"/>
              <a:ext cx="37" cy="20"/>
            </a:xfrm>
            <a:custGeom>
              <a:avLst/>
              <a:gdLst/>
              <a:ahLst/>
              <a:cxnLst>
                <a:cxn ang="0">
                  <a:pos x="25" y="0"/>
                </a:cxn>
                <a:cxn ang="0">
                  <a:pos x="0" y="31"/>
                </a:cxn>
                <a:cxn ang="0">
                  <a:pos x="86" y="60"/>
                </a:cxn>
                <a:cxn ang="0">
                  <a:pos x="111" y="29"/>
                </a:cxn>
                <a:cxn ang="0">
                  <a:pos x="25" y="0"/>
                </a:cxn>
                <a:cxn ang="0">
                  <a:pos x="25" y="0"/>
                </a:cxn>
              </a:cxnLst>
              <a:rect l="0" t="0" r="r" b="b"/>
              <a:pathLst>
                <a:path w="111" h="60">
                  <a:moveTo>
                    <a:pt x="25" y="0"/>
                  </a:moveTo>
                  <a:lnTo>
                    <a:pt x="0" y="31"/>
                  </a:lnTo>
                  <a:lnTo>
                    <a:pt x="86" y="60"/>
                  </a:lnTo>
                  <a:lnTo>
                    <a:pt x="111" y="29"/>
                  </a:lnTo>
                  <a:lnTo>
                    <a:pt x="25" y="0"/>
                  </a:lnTo>
                  <a:lnTo>
                    <a:pt x="25" y="0"/>
                  </a:lnTo>
                  <a:close/>
                </a:path>
              </a:pathLst>
            </a:custGeom>
            <a:solidFill>
              <a:srgbClr val="FFFFFF"/>
            </a:solidFill>
            <a:ln w="9525">
              <a:noFill/>
              <a:round/>
              <a:headEnd/>
              <a:tailEnd/>
            </a:ln>
          </p:spPr>
          <p:txBody>
            <a:bodyPr/>
            <a:lstStyle/>
            <a:p>
              <a:endParaRPr lang="en-US"/>
            </a:p>
          </p:txBody>
        </p:sp>
        <p:sp>
          <p:nvSpPr>
            <p:cNvPr id="125" name="Freeform 28"/>
            <p:cNvSpPr>
              <a:spLocks/>
            </p:cNvSpPr>
            <p:nvPr/>
          </p:nvSpPr>
          <p:spPr bwMode="auto">
            <a:xfrm>
              <a:off x="2854" y="1621"/>
              <a:ext cx="33" cy="17"/>
            </a:xfrm>
            <a:custGeom>
              <a:avLst/>
              <a:gdLst/>
              <a:ahLst/>
              <a:cxnLst>
                <a:cxn ang="0">
                  <a:pos x="28" y="0"/>
                </a:cxn>
                <a:cxn ang="0">
                  <a:pos x="0" y="27"/>
                </a:cxn>
                <a:cxn ang="0">
                  <a:pos x="90" y="52"/>
                </a:cxn>
                <a:cxn ang="0">
                  <a:pos x="100" y="20"/>
                </a:cxn>
                <a:cxn ang="0">
                  <a:pos x="28" y="0"/>
                </a:cxn>
                <a:cxn ang="0">
                  <a:pos x="28" y="0"/>
                </a:cxn>
              </a:cxnLst>
              <a:rect l="0" t="0" r="r" b="b"/>
              <a:pathLst>
                <a:path w="100" h="52">
                  <a:moveTo>
                    <a:pt x="28" y="0"/>
                  </a:moveTo>
                  <a:lnTo>
                    <a:pt x="0" y="27"/>
                  </a:lnTo>
                  <a:lnTo>
                    <a:pt x="90" y="52"/>
                  </a:lnTo>
                  <a:lnTo>
                    <a:pt x="100" y="20"/>
                  </a:lnTo>
                  <a:lnTo>
                    <a:pt x="28" y="0"/>
                  </a:lnTo>
                  <a:lnTo>
                    <a:pt x="28" y="0"/>
                  </a:lnTo>
                  <a:close/>
                </a:path>
              </a:pathLst>
            </a:custGeom>
            <a:solidFill>
              <a:srgbClr val="FFFFFF"/>
            </a:solidFill>
            <a:ln w="9525">
              <a:noFill/>
              <a:round/>
              <a:headEnd/>
              <a:tailEnd/>
            </a:ln>
          </p:spPr>
          <p:txBody>
            <a:bodyPr/>
            <a:lstStyle/>
            <a:p>
              <a:endParaRPr lang="en-US"/>
            </a:p>
          </p:txBody>
        </p:sp>
        <p:sp>
          <p:nvSpPr>
            <p:cNvPr id="126" name="Freeform 29"/>
            <p:cNvSpPr>
              <a:spLocks/>
            </p:cNvSpPr>
            <p:nvPr/>
          </p:nvSpPr>
          <p:spPr bwMode="auto">
            <a:xfrm>
              <a:off x="2899" y="1637"/>
              <a:ext cx="32" cy="19"/>
            </a:xfrm>
            <a:custGeom>
              <a:avLst/>
              <a:gdLst/>
              <a:ahLst/>
              <a:cxnLst>
                <a:cxn ang="0">
                  <a:pos x="13" y="0"/>
                </a:cxn>
                <a:cxn ang="0">
                  <a:pos x="0" y="34"/>
                </a:cxn>
                <a:cxn ang="0">
                  <a:pos x="82" y="59"/>
                </a:cxn>
                <a:cxn ang="0">
                  <a:pos x="95" y="26"/>
                </a:cxn>
                <a:cxn ang="0">
                  <a:pos x="13" y="0"/>
                </a:cxn>
                <a:cxn ang="0">
                  <a:pos x="13" y="0"/>
                </a:cxn>
              </a:cxnLst>
              <a:rect l="0" t="0" r="r" b="b"/>
              <a:pathLst>
                <a:path w="95" h="59">
                  <a:moveTo>
                    <a:pt x="13" y="0"/>
                  </a:moveTo>
                  <a:lnTo>
                    <a:pt x="0" y="34"/>
                  </a:lnTo>
                  <a:lnTo>
                    <a:pt x="82" y="59"/>
                  </a:lnTo>
                  <a:lnTo>
                    <a:pt x="95" y="26"/>
                  </a:lnTo>
                  <a:lnTo>
                    <a:pt x="13" y="0"/>
                  </a:lnTo>
                  <a:lnTo>
                    <a:pt x="13" y="0"/>
                  </a:lnTo>
                  <a:close/>
                </a:path>
              </a:pathLst>
            </a:custGeom>
            <a:solidFill>
              <a:srgbClr val="FFFFFF"/>
            </a:solidFill>
            <a:ln w="9525">
              <a:noFill/>
              <a:round/>
              <a:headEnd/>
              <a:tailEnd/>
            </a:ln>
          </p:spPr>
          <p:txBody>
            <a:bodyPr/>
            <a:lstStyle/>
            <a:p>
              <a:endParaRPr lang="en-US"/>
            </a:p>
          </p:txBody>
        </p:sp>
        <p:sp>
          <p:nvSpPr>
            <p:cNvPr id="127" name="Freeform 30"/>
            <p:cNvSpPr>
              <a:spLocks/>
            </p:cNvSpPr>
            <p:nvPr/>
          </p:nvSpPr>
          <p:spPr bwMode="auto">
            <a:xfrm>
              <a:off x="2948" y="1650"/>
              <a:ext cx="25" cy="21"/>
            </a:xfrm>
            <a:custGeom>
              <a:avLst/>
              <a:gdLst/>
              <a:ahLst/>
              <a:cxnLst>
                <a:cxn ang="0">
                  <a:pos x="0" y="0"/>
                </a:cxn>
                <a:cxn ang="0">
                  <a:pos x="0" y="45"/>
                </a:cxn>
                <a:cxn ang="0">
                  <a:pos x="69" y="64"/>
                </a:cxn>
                <a:cxn ang="0">
                  <a:pos x="75" y="28"/>
                </a:cxn>
                <a:cxn ang="0">
                  <a:pos x="0" y="0"/>
                </a:cxn>
                <a:cxn ang="0">
                  <a:pos x="0" y="0"/>
                </a:cxn>
              </a:cxnLst>
              <a:rect l="0" t="0" r="r" b="b"/>
              <a:pathLst>
                <a:path w="75" h="64">
                  <a:moveTo>
                    <a:pt x="0" y="0"/>
                  </a:moveTo>
                  <a:lnTo>
                    <a:pt x="0" y="45"/>
                  </a:lnTo>
                  <a:lnTo>
                    <a:pt x="69" y="64"/>
                  </a:lnTo>
                  <a:lnTo>
                    <a:pt x="75" y="28"/>
                  </a:lnTo>
                  <a:lnTo>
                    <a:pt x="0" y="0"/>
                  </a:lnTo>
                  <a:lnTo>
                    <a:pt x="0" y="0"/>
                  </a:lnTo>
                  <a:close/>
                </a:path>
              </a:pathLst>
            </a:custGeom>
            <a:solidFill>
              <a:srgbClr val="FFFFFF"/>
            </a:solidFill>
            <a:ln w="9525">
              <a:noFill/>
              <a:round/>
              <a:headEnd/>
              <a:tailEnd/>
            </a:ln>
          </p:spPr>
          <p:txBody>
            <a:bodyPr/>
            <a:lstStyle/>
            <a:p>
              <a:endParaRPr lang="en-US"/>
            </a:p>
          </p:txBody>
        </p:sp>
        <p:sp>
          <p:nvSpPr>
            <p:cNvPr id="128" name="Freeform 31"/>
            <p:cNvSpPr>
              <a:spLocks/>
            </p:cNvSpPr>
            <p:nvPr/>
          </p:nvSpPr>
          <p:spPr bwMode="auto">
            <a:xfrm>
              <a:off x="2835" y="1773"/>
              <a:ext cx="110" cy="81"/>
            </a:xfrm>
            <a:custGeom>
              <a:avLst/>
              <a:gdLst/>
              <a:ahLst/>
              <a:cxnLst>
                <a:cxn ang="0">
                  <a:pos x="0" y="191"/>
                </a:cxn>
                <a:cxn ang="0">
                  <a:pos x="27" y="99"/>
                </a:cxn>
                <a:cxn ang="0">
                  <a:pos x="112" y="33"/>
                </a:cxn>
                <a:cxn ang="0">
                  <a:pos x="265" y="0"/>
                </a:cxn>
                <a:cxn ang="0">
                  <a:pos x="285" y="47"/>
                </a:cxn>
                <a:cxn ang="0">
                  <a:pos x="189" y="62"/>
                </a:cxn>
                <a:cxn ang="0">
                  <a:pos x="310" y="85"/>
                </a:cxn>
                <a:cxn ang="0">
                  <a:pos x="328" y="143"/>
                </a:cxn>
                <a:cxn ang="0">
                  <a:pos x="214" y="221"/>
                </a:cxn>
                <a:cxn ang="0">
                  <a:pos x="85" y="242"/>
                </a:cxn>
                <a:cxn ang="0">
                  <a:pos x="0" y="191"/>
                </a:cxn>
                <a:cxn ang="0">
                  <a:pos x="0" y="191"/>
                </a:cxn>
              </a:cxnLst>
              <a:rect l="0" t="0" r="r" b="b"/>
              <a:pathLst>
                <a:path w="328" h="242">
                  <a:moveTo>
                    <a:pt x="0" y="191"/>
                  </a:moveTo>
                  <a:lnTo>
                    <a:pt x="27" y="99"/>
                  </a:lnTo>
                  <a:lnTo>
                    <a:pt x="112" y="33"/>
                  </a:lnTo>
                  <a:lnTo>
                    <a:pt x="265" y="0"/>
                  </a:lnTo>
                  <a:lnTo>
                    <a:pt x="285" y="47"/>
                  </a:lnTo>
                  <a:lnTo>
                    <a:pt x="189" y="62"/>
                  </a:lnTo>
                  <a:lnTo>
                    <a:pt x="310" y="85"/>
                  </a:lnTo>
                  <a:lnTo>
                    <a:pt x="328" y="143"/>
                  </a:lnTo>
                  <a:lnTo>
                    <a:pt x="214" y="221"/>
                  </a:lnTo>
                  <a:lnTo>
                    <a:pt x="85" y="242"/>
                  </a:lnTo>
                  <a:lnTo>
                    <a:pt x="0" y="191"/>
                  </a:lnTo>
                  <a:lnTo>
                    <a:pt x="0" y="191"/>
                  </a:lnTo>
                  <a:close/>
                </a:path>
              </a:pathLst>
            </a:custGeom>
            <a:solidFill>
              <a:srgbClr val="CCCCFF"/>
            </a:solidFill>
            <a:ln w="9525">
              <a:noFill/>
              <a:round/>
              <a:headEnd/>
              <a:tailEnd/>
            </a:ln>
          </p:spPr>
          <p:txBody>
            <a:bodyPr/>
            <a:lstStyle/>
            <a:p>
              <a:endParaRPr lang="en-US"/>
            </a:p>
          </p:txBody>
        </p:sp>
        <p:sp>
          <p:nvSpPr>
            <p:cNvPr id="129" name="Freeform 32"/>
            <p:cNvSpPr>
              <a:spLocks/>
            </p:cNvSpPr>
            <p:nvPr/>
          </p:nvSpPr>
          <p:spPr bwMode="auto">
            <a:xfrm>
              <a:off x="2800" y="1761"/>
              <a:ext cx="150" cy="112"/>
            </a:xfrm>
            <a:custGeom>
              <a:avLst/>
              <a:gdLst/>
              <a:ahLst/>
              <a:cxnLst>
                <a:cxn ang="0">
                  <a:pos x="449" y="162"/>
                </a:cxn>
                <a:cxn ang="0">
                  <a:pos x="372" y="0"/>
                </a:cxn>
                <a:cxn ang="0">
                  <a:pos x="223" y="20"/>
                </a:cxn>
                <a:cxn ang="0">
                  <a:pos x="126" y="46"/>
                </a:cxn>
                <a:cxn ang="0">
                  <a:pos x="62" y="82"/>
                </a:cxn>
                <a:cxn ang="0">
                  <a:pos x="24" y="120"/>
                </a:cxn>
                <a:cxn ang="0">
                  <a:pos x="0" y="167"/>
                </a:cxn>
                <a:cxn ang="0">
                  <a:pos x="0" y="224"/>
                </a:cxn>
                <a:cxn ang="0">
                  <a:pos x="35" y="295"/>
                </a:cxn>
                <a:cxn ang="0">
                  <a:pos x="75" y="324"/>
                </a:cxn>
                <a:cxn ang="0">
                  <a:pos x="151" y="337"/>
                </a:cxn>
                <a:cxn ang="0">
                  <a:pos x="260" y="322"/>
                </a:cxn>
                <a:cxn ang="0">
                  <a:pos x="339" y="285"/>
                </a:cxn>
                <a:cxn ang="0">
                  <a:pos x="423" y="220"/>
                </a:cxn>
                <a:cxn ang="0">
                  <a:pos x="390" y="200"/>
                </a:cxn>
                <a:cxn ang="0">
                  <a:pos x="261" y="264"/>
                </a:cxn>
                <a:cxn ang="0">
                  <a:pos x="151" y="282"/>
                </a:cxn>
                <a:cxn ang="0">
                  <a:pos x="93" y="275"/>
                </a:cxn>
                <a:cxn ang="0">
                  <a:pos x="53" y="235"/>
                </a:cxn>
                <a:cxn ang="0">
                  <a:pos x="45" y="185"/>
                </a:cxn>
                <a:cxn ang="0">
                  <a:pos x="65" y="123"/>
                </a:cxn>
                <a:cxn ang="0">
                  <a:pos x="133" y="77"/>
                </a:cxn>
                <a:cxn ang="0">
                  <a:pos x="239" y="37"/>
                </a:cxn>
                <a:cxn ang="0">
                  <a:pos x="357" y="27"/>
                </a:cxn>
                <a:cxn ang="0">
                  <a:pos x="416" y="153"/>
                </a:cxn>
                <a:cxn ang="0">
                  <a:pos x="449" y="162"/>
                </a:cxn>
                <a:cxn ang="0">
                  <a:pos x="449" y="162"/>
                </a:cxn>
              </a:cxnLst>
              <a:rect l="0" t="0" r="r" b="b"/>
              <a:pathLst>
                <a:path w="449" h="337">
                  <a:moveTo>
                    <a:pt x="449" y="162"/>
                  </a:moveTo>
                  <a:lnTo>
                    <a:pt x="372" y="0"/>
                  </a:lnTo>
                  <a:lnTo>
                    <a:pt x="223" y="20"/>
                  </a:lnTo>
                  <a:lnTo>
                    <a:pt x="126" y="46"/>
                  </a:lnTo>
                  <a:lnTo>
                    <a:pt x="62" y="82"/>
                  </a:lnTo>
                  <a:lnTo>
                    <a:pt x="24" y="120"/>
                  </a:lnTo>
                  <a:lnTo>
                    <a:pt x="0" y="167"/>
                  </a:lnTo>
                  <a:lnTo>
                    <a:pt x="0" y="224"/>
                  </a:lnTo>
                  <a:lnTo>
                    <a:pt x="35" y="295"/>
                  </a:lnTo>
                  <a:lnTo>
                    <a:pt x="75" y="324"/>
                  </a:lnTo>
                  <a:lnTo>
                    <a:pt x="151" y="337"/>
                  </a:lnTo>
                  <a:lnTo>
                    <a:pt x="260" y="322"/>
                  </a:lnTo>
                  <a:lnTo>
                    <a:pt x="339" y="285"/>
                  </a:lnTo>
                  <a:lnTo>
                    <a:pt x="423" y="220"/>
                  </a:lnTo>
                  <a:lnTo>
                    <a:pt x="390" y="200"/>
                  </a:lnTo>
                  <a:lnTo>
                    <a:pt x="261" y="264"/>
                  </a:lnTo>
                  <a:lnTo>
                    <a:pt x="151" y="282"/>
                  </a:lnTo>
                  <a:lnTo>
                    <a:pt x="93" y="275"/>
                  </a:lnTo>
                  <a:lnTo>
                    <a:pt x="53" y="235"/>
                  </a:lnTo>
                  <a:lnTo>
                    <a:pt x="45" y="185"/>
                  </a:lnTo>
                  <a:lnTo>
                    <a:pt x="65" y="123"/>
                  </a:lnTo>
                  <a:lnTo>
                    <a:pt x="133" y="77"/>
                  </a:lnTo>
                  <a:lnTo>
                    <a:pt x="239" y="37"/>
                  </a:lnTo>
                  <a:lnTo>
                    <a:pt x="357" y="27"/>
                  </a:lnTo>
                  <a:lnTo>
                    <a:pt x="416" y="153"/>
                  </a:lnTo>
                  <a:lnTo>
                    <a:pt x="449" y="162"/>
                  </a:lnTo>
                  <a:lnTo>
                    <a:pt x="449" y="162"/>
                  </a:lnTo>
                  <a:close/>
                </a:path>
              </a:pathLst>
            </a:custGeom>
            <a:solidFill>
              <a:srgbClr val="000000"/>
            </a:solidFill>
            <a:ln w="9525">
              <a:noFill/>
              <a:round/>
              <a:headEnd/>
              <a:tailEnd/>
            </a:ln>
          </p:spPr>
          <p:txBody>
            <a:bodyPr/>
            <a:lstStyle/>
            <a:p>
              <a:endParaRPr lang="en-US"/>
            </a:p>
          </p:txBody>
        </p:sp>
        <p:sp>
          <p:nvSpPr>
            <p:cNvPr id="130" name="Freeform 33"/>
            <p:cNvSpPr>
              <a:spLocks/>
            </p:cNvSpPr>
            <p:nvPr/>
          </p:nvSpPr>
          <p:spPr bwMode="auto">
            <a:xfrm>
              <a:off x="2888" y="1782"/>
              <a:ext cx="44" cy="16"/>
            </a:xfrm>
            <a:custGeom>
              <a:avLst/>
              <a:gdLst/>
              <a:ahLst/>
              <a:cxnLst>
                <a:cxn ang="0">
                  <a:pos x="124" y="0"/>
                </a:cxn>
                <a:cxn ang="0">
                  <a:pos x="0" y="18"/>
                </a:cxn>
                <a:cxn ang="0">
                  <a:pos x="8" y="47"/>
                </a:cxn>
                <a:cxn ang="0">
                  <a:pos x="132" y="27"/>
                </a:cxn>
                <a:cxn ang="0">
                  <a:pos x="124" y="0"/>
                </a:cxn>
                <a:cxn ang="0">
                  <a:pos x="124" y="0"/>
                </a:cxn>
              </a:cxnLst>
              <a:rect l="0" t="0" r="r" b="b"/>
              <a:pathLst>
                <a:path w="132" h="47">
                  <a:moveTo>
                    <a:pt x="124" y="0"/>
                  </a:moveTo>
                  <a:lnTo>
                    <a:pt x="0" y="18"/>
                  </a:lnTo>
                  <a:lnTo>
                    <a:pt x="8" y="47"/>
                  </a:lnTo>
                  <a:lnTo>
                    <a:pt x="132" y="27"/>
                  </a:lnTo>
                  <a:lnTo>
                    <a:pt x="124" y="0"/>
                  </a:lnTo>
                  <a:lnTo>
                    <a:pt x="124" y="0"/>
                  </a:lnTo>
                  <a:close/>
                </a:path>
              </a:pathLst>
            </a:custGeom>
            <a:solidFill>
              <a:srgbClr val="000000"/>
            </a:solidFill>
            <a:ln w="9525">
              <a:noFill/>
              <a:round/>
              <a:headEnd/>
              <a:tailEnd/>
            </a:ln>
          </p:spPr>
          <p:txBody>
            <a:bodyPr/>
            <a:lstStyle/>
            <a:p>
              <a:endParaRPr lang="en-US"/>
            </a:p>
          </p:txBody>
        </p:sp>
        <p:sp>
          <p:nvSpPr>
            <p:cNvPr id="131" name="Freeform 34"/>
            <p:cNvSpPr>
              <a:spLocks/>
            </p:cNvSpPr>
            <p:nvPr/>
          </p:nvSpPr>
          <p:spPr bwMode="auto">
            <a:xfrm>
              <a:off x="2874" y="1770"/>
              <a:ext cx="74" cy="54"/>
            </a:xfrm>
            <a:custGeom>
              <a:avLst/>
              <a:gdLst/>
              <a:ahLst/>
              <a:cxnLst>
                <a:cxn ang="0">
                  <a:pos x="0" y="8"/>
                </a:cxn>
                <a:cxn ang="0">
                  <a:pos x="68" y="162"/>
                </a:cxn>
                <a:cxn ang="0">
                  <a:pos x="139" y="144"/>
                </a:cxn>
                <a:cxn ang="0">
                  <a:pos x="211" y="150"/>
                </a:cxn>
                <a:cxn ang="0">
                  <a:pos x="221" y="126"/>
                </a:cxn>
                <a:cxn ang="0">
                  <a:pos x="178" y="113"/>
                </a:cxn>
                <a:cxn ang="0">
                  <a:pos x="85" y="124"/>
                </a:cxn>
                <a:cxn ang="0">
                  <a:pos x="20" y="0"/>
                </a:cxn>
                <a:cxn ang="0">
                  <a:pos x="0" y="8"/>
                </a:cxn>
                <a:cxn ang="0">
                  <a:pos x="0" y="8"/>
                </a:cxn>
              </a:cxnLst>
              <a:rect l="0" t="0" r="r" b="b"/>
              <a:pathLst>
                <a:path w="221" h="162">
                  <a:moveTo>
                    <a:pt x="0" y="8"/>
                  </a:moveTo>
                  <a:lnTo>
                    <a:pt x="68" y="162"/>
                  </a:lnTo>
                  <a:lnTo>
                    <a:pt x="139" y="144"/>
                  </a:lnTo>
                  <a:lnTo>
                    <a:pt x="211" y="150"/>
                  </a:lnTo>
                  <a:lnTo>
                    <a:pt x="221" y="126"/>
                  </a:lnTo>
                  <a:lnTo>
                    <a:pt x="178" y="113"/>
                  </a:lnTo>
                  <a:lnTo>
                    <a:pt x="85" y="124"/>
                  </a:lnTo>
                  <a:lnTo>
                    <a:pt x="20" y="0"/>
                  </a:lnTo>
                  <a:lnTo>
                    <a:pt x="0" y="8"/>
                  </a:lnTo>
                  <a:lnTo>
                    <a:pt x="0" y="8"/>
                  </a:lnTo>
                  <a:close/>
                </a:path>
              </a:pathLst>
            </a:custGeom>
            <a:solidFill>
              <a:srgbClr val="000000"/>
            </a:solidFill>
            <a:ln w="9525">
              <a:noFill/>
              <a:round/>
              <a:headEnd/>
              <a:tailEnd/>
            </a:ln>
          </p:spPr>
          <p:txBody>
            <a:bodyPr/>
            <a:lstStyle/>
            <a:p>
              <a:endParaRPr lang="en-US"/>
            </a:p>
          </p:txBody>
        </p:sp>
        <p:sp>
          <p:nvSpPr>
            <p:cNvPr id="132" name="Freeform 35"/>
            <p:cNvSpPr>
              <a:spLocks/>
            </p:cNvSpPr>
            <p:nvPr/>
          </p:nvSpPr>
          <p:spPr bwMode="auto">
            <a:xfrm>
              <a:off x="2823" y="1830"/>
              <a:ext cx="48" cy="15"/>
            </a:xfrm>
            <a:custGeom>
              <a:avLst/>
              <a:gdLst/>
              <a:ahLst/>
              <a:cxnLst>
                <a:cxn ang="0">
                  <a:pos x="0" y="2"/>
                </a:cxn>
                <a:cxn ang="0">
                  <a:pos x="33" y="39"/>
                </a:cxn>
                <a:cxn ang="0">
                  <a:pos x="75" y="46"/>
                </a:cxn>
                <a:cxn ang="0">
                  <a:pos x="144" y="22"/>
                </a:cxn>
                <a:cxn ang="0">
                  <a:pos x="117" y="0"/>
                </a:cxn>
                <a:cxn ang="0">
                  <a:pos x="51" y="12"/>
                </a:cxn>
                <a:cxn ang="0">
                  <a:pos x="0" y="2"/>
                </a:cxn>
                <a:cxn ang="0">
                  <a:pos x="0" y="2"/>
                </a:cxn>
              </a:cxnLst>
              <a:rect l="0" t="0" r="r" b="b"/>
              <a:pathLst>
                <a:path w="144" h="46">
                  <a:moveTo>
                    <a:pt x="0" y="2"/>
                  </a:moveTo>
                  <a:lnTo>
                    <a:pt x="33" y="39"/>
                  </a:lnTo>
                  <a:lnTo>
                    <a:pt x="75" y="46"/>
                  </a:lnTo>
                  <a:lnTo>
                    <a:pt x="144" y="22"/>
                  </a:lnTo>
                  <a:lnTo>
                    <a:pt x="117" y="0"/>
                  </a:lnTo>
                  <a:lnTo>
                    <a:pt x="51" y="12"/>
                  </a:lnTo>
                  <a:lnTo>
                    <a:pt x="0" y="2"/>
                  </a:lnTo>
                  <a:lnTo>
                    <a:pt x="0" y="2"/>
                  </a:lnTo>
                  <a:close/>
                </a:path>
              </a:pathLst>
            </a:custGeom>
            <a:solidFill>
              <a:srgbClr val="000000"/>
            </a:solidFill>
            <a:ln w="9525">
              <a:noFill/>
              <a:round/>
              <a:headEnd/>
              <a:tailEnd/>
            </a:ln>
          </p:spPr>
          <p:txBody>
            <a:bodyPr/>
            <a:lstStyle/>
            <a:p>
              <a:endParaRPr lang="en-US"/>
            </a:p>
          </p:txBody>
        </p:sp>
        <p:sp>
          <p:nvSpPr>
            <p:cNvPr id="133" name="Freeform 36"/>
            <p:cNvSpPr>
              <a:spLocks/>
            </p:cNvSpPr>
            <p:nvPr/>
          </p:nvSpPr>
          <p:spPr bwMode="auto">
            <a:xfrm>
              <a:off x="2691" y="1556"/>
              <a:ext cx="348" cy="196"/>
            </a:xfrm>
            <a:custGeom>
              <a:avLst/>
              <a:gdLst/>
              <a:ahLst/>
              <a:cxnLst>
                <a:cxn ang="0">
                  <a:pos x="276" y="0"/>
                </a:cxn>
                <a:cxn ang="0">
                  <a:pos x="225" y="2"/>
                </a:cxn>
                <a:cxn ang="0">
                  <a:pos x="0" y="241"/>
                </a:cxn>
                <a:cxn ang="0">
                  <a:pos x="2" y="311"/>
                </a:cxn>
                <a:cxn ang="0">
                  <a:pos x="844" y="588"/>
                </a:cxn>
                <a:cxn ang="0">
                  <a:pos x="885" y="565"/>
                </a:cxn>
                <a:cxn ang="0">
                  <a:pos x="1036" y="367"/>
                </a:cxn>
                <a:cxn ang="0">
                  <a:pos x="1042" y="271"/>
                </a:cxn>
                <a:cxn ang="0">
                  <a:pos x="414" y="35"/>
                </a:cxn>
                <a:cxn ang="0">
                  <a:pos x="283" y="31"/>
                </a:cxn>
                <a:cxn ang="0">
                  <a:pos x="1002" y="296"/>
                </a:cxn>
                <a:cxn ang="0">
                  <a:pos x="857" y="506"/>
                </a:cxn>
                <a:cxn ang="0">
                  <a:pos x="83" y="233"/>
                </a:cxn>
                <a:cxn ang="0">
                  <a:pos x="56" y="258"/>
                </a:cxn>
                <a:cxn ang="0">
                  <a:pos x="545" y="436"/>
                </a:cxn>
                <a:cxn ang="0">
                  <a:pos x="28" y="292"/>
                </a:cxn>
                <a:cxn ang="0">
                  <a:pos x="30" y="240"/>
                </a:cxn>
                <a:cxn ang="0">
                  <a:pos x="276" y="0"/>
                </a:cxn>
                <a:cxn ang="0">
                  <a:pos x="276" y="0"/>
                </a:cxn>
              </a:cxnLst>
              <a:rect l="0" t="0" r="r" b="b"/>
              <a:pathLst>
                <a:path w="1042" h="588">
                  <a:moveTo>
                    <a:pt x="276" y="0"/>
                  </a:moveTo>
                  <a:lnTo>
                    <a:pt x="225" y="2"/>
                  </a:lnTo>
                  <a:lnTo>
                    <a:pt x="0" y="241"/>
                  </a:lnTo>
                  <a:lnTo>
                    <a:pt x="2" y="311"/>
                  </a:lnTo>
                  <a:lnTo>
                    <a:pt x="844" y="588"/>
                  </a:lnTo>
                  <a:lnTo>
                    <a:pt x="885" y="565"/>
                  </a:lnTo>
                  <a:lnTo>
                    <a:pt x="1036" y="367"/>
                  </a:lnTo>
                  <a:lnTo>
                    <a:pt x="1042" y="271"/>
                  </a:lnTo>
                  <a:lnTo>
                    <a:pt x="414" y="35"/>
                  </a:lnTo>
                  <a:lnTo>
                    <a:pt x="283" y="31"/>
                  </a:lnTo>
                  <a:lnTo>
                    <a:pt x="1002" y="296"/>
                  </a:lnTo>
                  <a:lnTo>
                    <a:pt x="857" y="506"/>
                  </a:lnTo>
                  <a:lnTo>
                    <a:pt x="83" y="233"/>
                  </a:lnTo>
                  <a:lnTo>
                    <a:pt x="56" y="258"/>
                  </a:lnTo>
                  <a:lnTo>
                    <a:pt x="545" y="436"/>
                  </a:lnTo>
                  <a:lnTo>
                    <a:pt x="28" y="292"/>
                  </a:lnTo>
                  <a:lnTo>
                    <a:pt x="30" y="240"/>
                  </a:lnTo>
                  <a:lnTo>
                    <a:pt x="276" y="0"/>
                  </a:lnTo>
                  <a:lnTo>
                    <a:pt x="276" y="0"/>
                  </a:lnTo>
                  <a:close/>
                </a:path>
              </a:pathLst>
            </a:custGeom>
            <a:solidFill>
              <a:srgbClr val="000000"/>
            </a:solidFill>
            <a:ln w="9525">
              <a:noFill/>
              <a:round/>
              <a:headEnd/>
              <a:tailEnd/>
            </a:ln>
          </p:spPr>
          <p:txBody>
            <a:bodyPr/>
            <a:lstStyle/>
            <a:p>
              <a:endParaRPr lang="en-US"/>
            </a:p>
          </p:txBody>
        </p:sp>
        <p:sp>
          <p:nvSpPr>
            <p:cNvPr id="134" name="Freeform 37"/>
            <p:cNvSpPr>
              <a:spLocks/>
            </p:cNvSpPr>
            <p:nvPr/>
          </p:nvSpPr>
          <p:spPr bwMode="auto">
            <a:xfrm>
              <a:off x="2732" y="1617"/>
              <a:ext cx="28" cy="16"/>
            </a:xfrm>
            <a:custGeom>
              <a:avLst/>
              <a:gdLst/>
              <a:ahLst/>
              <a:cxnLst>
                <a:cxn ang="0">
                  <a:pos x="32" y="0"/>
                </a:cxn>
                <a:cxn ang="0">
                  <a:pos x="0" y="31"/>
                </a:cxn>
                <a:cxn ang="0">
                  <a:pos x="74" y="48"/>
                </a:cxn>
                <a:cxn ang="0">
                  <a:pos x="86" y="9"/>
                </a:cxn>
                <a:cxn ang="0">
                  <a:pos x="32" y="0"/>
                </a:cxn>
                <a:cxn ang="0">
                  <a:pos x="32" y="0"/>
                </a:cxn>
              </a:cxnLst>
              <a:rect l="0" t="0" r="r" b="b"/>
              <a:pathLst>
                <a:path w="86" h="48">
                  <a:moveTo>
                    <a:pt x="32" y="0"/>
                  </a:moveTo>
                  <a:lnTo>
                    <a:pt x="0" y="31"/>
                  </a:lnTo>
                  <a:lnTo>
                    <a:pt x="74" y="48"/>
                  </a:lnTo>
                  <a:lnTo>
                    <a:pt x="86" y="9"/>
                  </a:lnTo>
                  <a:lnTo>
                    <a:pt x="32" y="0"/>
                  </a:lnTo>
                  <a:lnTo>
                    <a:pt x="32" y="0"/>
                  </a:lnTo>
                  <a:close/>
                </a:path>
              </a:pathLst>
            </a:custGeom>
            <a:solidFill>
              <a:srgbClr val="000000"/>
            </a:solidFill>
            <a:ln w="9525">
              <a:noFill/>
              <a:round/>
              <a:headEnd/>
              <a:tailEnd/>
            </a:ln>
          </p:spPr>
          <p:txBody>
            <a:bodyPr/>
            <a:lstStyle/>
            <a:p>
              <a:endParaRPr lang="en-US"/>
            </a:p>
          </p:txBody>
        </p:sp>
        <p:sp>
          <p:nvSpPr>
            <p:cNvPr id="135" name="Freeform 38"/>
            <p:cNvSpPr>
              <a:spLocks/>
            </p:cNvSpPr>
            <p:nvPr/>
          </p:nvSpPr>
          <p:spPr bwMode="auto">
            <a:xfrm>
              <a:off x="2772" y="1627"/>
              <a:ext cx="33" cy="20"/>
            </a:xfrm>
            <a:custGeom>
              <a:avLst/>
              <a:gdLst/>
              <a:ahLst/>
              <a:cxnLst>
                <a:cxn ang="0">
                  <a:pos x="21" y="0"/>
                </a:cxn>
                <a:cxn ang="0">
                  <a:pos x="0" y="36"/>
                </a:cxn>
                <a:cxn ang="0">
                  <a:pos x="75" y="62"/>
                </a:cxn>
                <a:cxn ang="0">
                  <a:pos x="99" y="30"/>
                </a:cxn>
                <a:cxn ang="0">
                  <a:pos x="21" y="0"/>
                </a:cxn>
                <a:cxn ang="0">
                  <a:pos x="21" y="0"/>
                </a:cxn>
              </a:cxnLst>
              <a:rect l="0" t="0" r="r" b="b"/>
              <a:pathLst>
                <a:path w="99" h="62">
                  <a:moveTo>
                    <a:pt x="21" y="0"/>
                  </a:moveTo>
                  <a:lnTo>
                    <a:pt x="0" y="36"/>
                  </a:lnTo>
                  <a:lnTo>
                    <a:pt x="75" y="62"/>
                  </a:lnTo>
                  <a:lnTo>
                    <a:pt x="99" y="30"/>
                  </a:lnTo>
                  <a:lnTo>
                    <a:pt x="21" y="0"/>
                  </a:lnTo>
                  <a:lnTo>
                    <a:pt x="21" y="0"/>
                  </a:lnTo>
                  <a:close/>
                </a:path>
              </a:pathLst>
            </a:custGeom>
            <a:solidFill>
              <a:srgbClr val="000000"/>
            </a:solidFill>
            <a:ln w="9525">
              <a:noFill/>
              <a:round/>
              <a:headEnd/>
              <a:tailEnd/>
            </a:ln>
          </p:spPr>
          <p:txBody>
            <a:bodyPr/>
            <a:lstStyle/>
            <a:p>
              <a:endParaRPr lang="en-US"/>
            </a:p>
          </p:txBody>
        </p:sp>
        <p:sp>
          <p:nvSpPr>
            <p:cNvPr id="136" name="Freeform 39"/>
            <p:cNvSpPr>
              <a:spLocks/>
            </p:cNvSpPr>
            <p:nvPr/>
          </p:nvSpPr>
          <p:spPr bwMode="auto">
            <a:xfrm>
              <a:off x="2821" y="1643"/>
              <a:ext cx="40" cy="25"/>
            </a:xfrm>
            <a:custGeom>
              <a:avLst/>
              <a:gdLst/>
              <a:ahLst/>
              <a:cxnLst>
                <a:cxn ang="0">
                  <a:pos x="31" y="0"/>
                </a:cxn>
                <a:cxn ang="0">
                  <a:pos x="0" y="38"/>
                </a:cxn>
                <a:cxn ang="0">
                  <a:pos x="101" y="76"/>
                </a:cxn>
                <a:cxn ang="0">
                  <a:pos x="121" y="43"/>
                </a:cxn>
                <a:cxn ang="0">
                  <a:pos x="31" y="0"/>
                </a:cxn>
                <a:cxn ang="0">
                  <a:pos x="31" y="0"/>
                </a:cxn>
              </a:cxnLst>
              <a:rect l="0" t="0" r="r" b="b"/>
              <a:pathLst>
                <a:path w="121" h="76">
                  <a:moveTo>
                    <a:pt x="31" y="0"/>
                  </a:moveTo>
                  <a:lnTo>
                    <a:pt x="0" y="38"/>
                  </a:lnTo>
                  <a:lnTo>
                    <a:pt x="101" y="76"/>
                  </a:lnTo>
                  <a:lnTo>
                    <a:pt x="121" y="43"/>
                  </a:lnTo>
                  <a:lnTo>
                    <a:pt x="31" y="0"/>
                  </a:lnTo>
                  <a:lnTo>
                    <a:pt x="31" y="0"/>
                  </a:lnTo>
                  <a:close/>
                </a:path>
              </a:pathLst>
            </a:custGeom>
            <a:solidFill>
              <a:srgbClr val="000000"/>
            </a:solidFill>
            <a:ln w="9525">
              <a:noFill/>
              <a:round/>
              <a:headEnd/>
              <a:tailEnd/>
            </a:ln>
          </p:spPr>
          <p:txBody>
            <a:bodyPr/>
            <a:lstStyle/>
            <a:p>
              <a:endParaRPr lang="en-US"/>
            </a:p>
          </p:txBody>
        </p:sp>
        <p:sp>
          <p:nvSpPr>
            <p:cNvPr id="137" name="Freeform 40"/>
            <p:cNvSpPr>
              <a:spLocks/>
            </p:cNvSpPr>
            <p:nvPr/>
          </p:nvSpPr>
          <p:spPr bwMode="auto">
            <a:xfrm>
              <a:off x="2882" y="1669"/>
              <a:ext cx="37" cy="22"/>
            </a:xfrm>
            <a:custGeom>
              <a:avLst/>
              <a:gdLst/>
              <a:ahLst/>
              <a:cxnLst>
                <a:cxn ang="0">
                  <a:pos x="22" y="0"/>
                </a:cxn>
                <a:cxn ang="0">
                  <a:pos x="0" y="32"/>
                </a:cxn>
                <a:cxn ang="0">
                  <a:pos x="90" y="65"/>
                </a:cxn>
                <a:cxn ang="0">
                  <a:pos x="109" y="33"/>
                </a:cxn>
                <a:cxn ang="0">
                  <a:pos x="22" y="0"/>
                </a:cxn>
                <a:cxn ang="0">
                  <a:pos x="22" y="0"/>
                </a:cxn>
              </a:cxnLst>
              <a:rect l="0" t="0" r="r" b="b"/>
              <a:pathLst>
                <a:path w="109" h="65">
                  <a:moveTo>
                    <a:pt x="22" y="0"/>
                  </a:moveTo>
                  <a:lnTo>
                    <a:pt x="0" y="32"/>
                  </a:lnTo>
                  <a:lnTo>
                    <a:pt x="90" y="65"/>
                  </a:lnTo>
                  <a:lnTo>
                    <a:pt x="109" y="33"/>
                  </a:lnTo>
                  <a:lnTo>
                    <a:pt x="22" y="0"/>
                  </a:lnTo>
                  <a:lnTo>
                    <a:pt x="22" y="0"/>
                  </a:lnTo>
                  <a:close/>
                </a:path>
              </a:pathLst>
            </a:custGeom>
            <a:solidFill>
              <a:srgbClr val="000000"/>
            </a:solidFill>
            <a:ln w="9525">
              <a:noFill/>
              <a:round/>
              <a:headEnd/>
              <a:tailEnd/>
            </a:ln>
          </p:spPr>
          <p:txBody>
            <a:bodyPr/>
            <a:lstStyle/>
            <a:p>
              <a:endParaRPr lang="en-US"/>
            </a:p>
          </p:txBody>
        </p:sp>
        <p:sp>
          <p:nvSpPr>
            <p:cNvPr id="138" name="Freeform 41"/>
            <p:cNvSpPr>
              <a:spLocks/>
            </p:cNvSpPr>
            <p:nvPr/>
          </p:nvSpPr>
          <p:spPr bwMode="auto">
            <a:xfrm>
              <a:off x="2933" y="1687"/>
              <a:ext cx="34" cy="21"/>
            </a:xfrm>
            <a:custGeom>
              <a:avLst/>
              <a:gdLst/>
              <a:ahLst/>
              <a:cxnLst>
                <a:cxn ang="0">
                  <a:pos x="28" y="0"/>
                </a:cxn>
                <a:cxn ang="0">
                  <a:pos x="0" y="33"/>
                </a:cxn>
                <a:cxn ang="0">
                  <a:pos x="68" y="62"/>
                </a:cxn>
                <a:cxn ang="0">
                  <a:pos x="101" y="34"/>
                </a:cxn>
                <a:cxn ang="0">
                  <a:pos x="28" y="0"/>
                </a:cxn>
                <a:cxn ang="0">
                  <a:pos x="28" y="0"/>
                </a:cxn>
              </a:cxnLst>
              <a:rect l="0" t="0" r="r" b="b"/>
              <a:pathLst>
                <a:path w="101" h="62">
                  <a:moveTo>
                    <a:pt x="28" y="0"/>
                  </a:moveTo>
                  <a:lnTo>
                    <a:pt x="0" y="33"/>
                  </a:lnTo>
                  <a:lnTo>
                    <a:pt x="68" y="62"/>
                  </a:lnTo>
                  <a:lnTo>
                    <a:pt x="101" y="34"/>
                  </a:lnTo>
                  <a:lnTo>
                    <a:pt x="28" y="0"/>
                  </a:lnTo>
                  <a:lnTo>
                    <a:pt x="28" y="0"/>
                  </a:lnTo>
                  <a:close/>
                </a:path>
              </a:pathLst>
            </a:custGeom>
            <a:solidFill>
              <a:srgbClr val="000000"/>
            </a:solidFill>
            <a:ln w="9525">
              <a:noFill/>
              <a:round/>
              <a:headEnd/>
              <a:tailEnd/>
            </a:ln>
          </p:spPr>
          <p:txBody>
            <a:bodyPr/>
            <a:lstStyle/>
            <a:p>
              <a:endParaRPr lang="en-US"/>
            </a:p>
          </p:txBody>
        </p:sp>
        <p:sp>
          <p:nvSpPr>
            <p:cNvPr id="139" name="Freeform 42"/>
            <p:cNvSpPr>
              <a:spLocks/>
            </p:cNvSpPr>
            <p:nvPr/>
          </p:nvSpPr>
          <p:spPr bwMode="auto">
            <a:xfrm>
              <a:off x="2757" y="1599"/>
              <a:ext cx="31" cy="17"/>
            </a:xfrm>
            <a:custGeom>
              <a:avLst/>
              <a:gdLst/>
              <a:ahLst/>
              <a:cxnLst>
                <a:cxn ang="0">
                  <a:pos x="33" y="0"/>
                </a:cxn>
                <a:cxn ang="0">
                  <a:pos x="0" y="29"/>
                </a:cxn>
                <a:cxn ang="0">
                  <a:pos x="73" y="51"/>
                </a:cxn>
                <a:cxn ang="0">
                  <a:pos x="94" y="24"/>
                </a:cxn>
                <a:cxn ang="0">
                  <a:pos x="33" y="0"/>
                </a:cxn>
                <a:cxn ang="0">
                  <a:pos x="33" y="0"/>
                </a:cxn>
              </a:cxnLst>
              <a:rect l="0" t="0" r="r" b="b"/>
              <a:pathLst>
                <a:path w="94" h="51">
                  <a:moveTo>
                    <a:pt x="33" y="0"/>
                  </a:moveTo>
                  <a:lnTo>
                    <a:pt x="0" y="29"/>
                  </a:lnTo>
                  <a:lnTo>
                    <a:pt x="73" y="51"/>
                  </a:lnTo>
                  <a:lnTo>
                    <a:pt x="94" y="24"/>
                  </a:lnTo>
                  <a:lnTo>
                    <a:pt x="33" y="0"/>
                  </a:lnTo>
                  <a:lnTo>
                    <a:pt x="33" y="0"/>
                  </a:lnTo>
                  <a:close/>
                </a:path>
              </a:pathLst>
            </a:custGeom>
            <a:solidFill>
              <a:srgbClr val="000000"/>
            </a:solidFill>
            <a:ln w="9525">
              <a:noFill/>
              <a:round/>
              <a:headEnd/>
              <a:tailEnd/>
            </a:ln>
          </p:spPr>
          <p:txBody>
            <a:bodyPr/>
            <a:lstStyle/>
            <a:p>
              <a:endParaRPr lang="en-US"/>
            </a:p>
          </p:txBody>
        </p:sp>
        <p:sp>
          <p:nvSpPr>
            <p:cNvPr id="140" name="Freeform 43"/>
            <p:cNvSpPr>
              <a:spLocks/>
            </p:cNvSpPr>
            <p:nvPr/>
          </p:nvSpPr>
          <p:spPr bwMode="auto">
            <a:xfrm>
              <a:off x="2780" y="1583"/>
              <a:ext cx="31" cy="14"/>
            </a:xfrm>
            <a:custGeom>
              <a:avLst/>
              <a:gdLst/>
              <a:ahLst/>
              <a:cxnLst>
                <a:cxn ang="0">
                  <a:pos x="31" y="0"/>
                </a:cxn>
                <a:cxn ang="0">
                  <a:pos x="0" y="23"/>
                </a:cxn>
                <a:cxn ang="0">
                  <a:pos x="69" y="44"/>
                </a:cxn>
                <a:cxn ang="0">
                  <a:pos x="91" y="22"/>
                </a:cxn>
                <a:cxn ang="0">
                  <a:pos x="31" y="0"/>
                </a:cxn>
                <a:cxn ang="0">
                  <a:pos x="31" y="0"/>
                </a:cxn>
              </a:cxnLst>
              <a:rect l="0" t="0" r="r" b="b"/>
              <a:pathLst>
                <a:path w="91" h="44">
                  <a:moveTo>
                    <a:pt x="31" y="0"/>
                  </a:moveTo>
                  <a:lnTo>
                    <a:pt x="0" y="23"/>
                  </a:lnTo>
                  <a:lnTo>
                    <a:pt x="69" y="44"/>
                  </a:lnTo>
                  <a:lnTo>
                    <a:pt x="91" y="22"/>
                  </a:lnTo>
                  <a:lnTo>
                    <a:pt x="31" y="0"/>
                  </a:lnTo>
                  <a:lnTo>
                    <a:pt x="31" y="0"/>
                  </a:lnTo>
                  <a:close/>
                </a:path>
              </a:pathLst>
            </a:custGeom>
            <a:solidFill>
              <a:srgbClr val="000000"/>
            </a:solidFill>
            <a:ln w="9525">
              <a:noFill/>
              <a:round/>
              <a:headEnd/>
              <a:tailEnd/>
            </a:ln>
          </p:spPr>
          <p:txBody>
            <a:bodyPr/>
            <a:lstStyle/>
            <a:p>
              <a:endParaRPr lang="en-US"/>
            </a:p>
          </p:txBody>
        </p:sp>
        <p:sp>
          <p:nvSpPr>
            <p:cNvPr id="141" name="Freeform 44"/>
            <p:cNvSpPr>
              <a:spLocks/>
            </p:cNvSpPr>
            <p:nvPr/>
          </p:nvSpPr>
          <p:spPr bwMode="auto">
            <a:xfrm>
              <a:off x="2805" y="1611"/>
              <a:ext cx="37" cy="20"/>
            </a:xfrm>
            <a:custGeom>
              <a:avLst/>
              <a:gdLst/>
              <a:ahLst/>
              <a:cxnLst>
                <a:cxn ang="0">
                  <a:pos x="25" y="0"/>
                </a:cxn>
                <a:cxn ang="0">
                  <a:pos x="0" y="32"/>
                </a:cxn>
                <a:cxn ang="0">
                  <a:pos x="86" y="60"/>
                </a:cxn>
                <a:cxn ang="0">
                  <a:pos x="111" y="29"/>
                </a:cxn>
                <a:cxn ang="0">
                  <a:pos x="25" y="0"/>
                </a:cxn>
                <a:cxn ang="0">
                  <a:pos x="25" y="0"/>
                </a:cxn>
              </a:cxnLst>
              <a:rect l="0" t="0" r="r" b="b"/>
              <a:pathLst>
                <a:path w="111" h="60">
                  <a:moveTo>
                    <a:pt x="25" y="0"/>
                  </a:moveTo>
                  <a:lnTo>
                    <a:pt x="0" y="32"/>
                  </a:lnTo>
                  <a:lnTo>
                    <a:pt x="86" y="60"/>
                  </a:lnTo>
                  <a:lnTo>
                    <a:pt x="111" y="29"/>
                  </a:lnTo>
                  <a:lnTo>
                    <a:pt x="25" y="0"/>
                  </a:lnTo>
                  <a:lnTo>
                    <a:pt x="25" y="0"/>
                  </a:lnTo>
                  <a:close/>
                </a:path>
              </a:pathLst>
            </a:custGeom>
            <a:solidFill>
              <a:srgbClr val="000000"/>
            </a:solidFill>
            <a:ln w="9525">
              <a:noFill/>
              <a:round/>
              <a:headEnd/>
              <a:tailEnd/>
            </a:ln>
          </p:spPr>
          <p:txBody>
            <a:bodyPr/>
            <a:lstStyle/>
            <a:p>
              <a:endParaRPr lang="en-US"/>
            </a:p>
          </p:txBody>
        </p:sp>
        <p:sp>
          <p:nvSpPr>
            <p:cNvPr id="142" name="Freeform 45"/>
            <p:cNvSpPr>
              <a:spLocks/>
            </p:cNvSpPr>
            <p:nvPr/>
          </p:nvSpPr>
          <p:spPr bwMode="auto">
            <a:xfrm>
              <a:off x="2854" y="1628"/>
              <a:ext cx="33" cy="17"/>
            </a:xfrm>
            <a:custGeom>
              <a:avLst/>
              <a:gdLst/>
              <a:ahLst/>
              <a:cxnLst>
                <a:cxn ang="0">
                  <a:pos x="28" y="0"/>
                </a:cxn>
                <a:cxn ang="0">
                  <a:pos x="0" y="26"/>
                </a:cxn>
                <a:cxn ang="0">
                  <a:pos x="90" y="51"/>
                </a:cxn>
                <a:cxn ang="0">
                  <a:pos x="100" y="20"/>
                </a:cxn>
                <a:cxn ang="0">
                  <a:pos x="28" y="0"/>
                </a:cxn>
                <a:cxn ang="0">
                  <a:pos x="28" y="0"/>
                </a:cxn>
              </a:cxnLst>
              <a:rect l="0" t="0" r="r" b="b"/>
              <a:pathLst>
                <a:path w="100" h="51">
                  <a:moveTo>
                    <a:pt x="28" y="0"/>
                  </a:moveTo>
                  <a:lnTo>
                    <a:pt x="0" y="26"/>
                  </a:lnTo>
                  <a:lnTo>
                    <a:pt x="90" y="51"/>
                  </a:lnTo>
                  <a:lnTo>
                    <a:pt x="100" y="20"/>
                  </a:lnTo>
                  <a:lnTo>
                    <a:pt x="28" y="0"/>
                  </a:lnTo>
                  <a:lnTo>
                    <a:pt x="28" y="0"/>
                  </a:lnTo>
                  <a:close/>
                </a:path>
              </a:pathLst>
            </a:custGeom>
            <a:solidFill>
              <a:srgbClr val="000000"/>
            </a:solidFill>
            <a:ln w="9525">
              <a:noFill/>
              <a:round/>
              <a:headEnd/>
              <a:tailEnd/>
            </a:ln>
          </p:spPr>
          <p:txBody>
            <a:bodyPr/>
            <a:lstStyle/>
            <a:p>
              <a:endParaRPr lang="en-US"/>
            </a:p>
          </p:txBody>
        </p:sp>
        <p:sp>
          <p:nvSpPr>
            <p:cNvPr id="143" name="Freeform 46"/>
            <p:cNvSpPr>
              <a:spLocks/>
            </p:cNvSpPr>
            <p:nvPr/>
          </p:nvSpPr>
          <p:spPr bwMode="auto">
            <a:xfrm>
              <a:off x="2828" y="1597"/>
              <a:ext cx="26" cy="17"/>
            </a:xfrm>
            <a:custGeom>
              <a:avLst/>
              <a:gdLst/>
              <a:ahLst/>
              <a:cxnLst>
                <a:cxn ang="0">
                  <a:pos x="27" y="0"/>
                </a:cxn>
                <a:cxn ang="0">
                  <a:pos x="0" y="21"/>
                </a:cxn>
                <a:cxn ang="0">
                  <a:pos x="67" y="50"/>
                </a:cxn>
                <a:cxn ang="0">
                  <a:pos x="79" y="21"/>
                </a:cxn>
                <a:cxn ang="0">
                  <a:pos x="27" y="0"/>
                </a:cxn>
                <a:cxn ang="0">
                  <a:pos x="27" y="0"/>
                </a:cxn>
              </a:cxnLst>
              <a:rect l="0" t="0" r="r" b="b"/>
              <a:pathLst>
                <a:path w="79" h="50">
                  <a:moveTo>
                    <a:pt x="27" y="0"/>
                  </a:moveTo>
                  <a:lnTo>
                    <a:pt x="0" y="21"/>
                  </a:lnTo>
                  <a:lnTo>
                    <a:pt x="67" y="50"/>
                  </a:lnTo>
                  <a:lnTo>
                    <a:pt x="79" y="21"/>
                  </a:lnTo>
                  <a:lnTo>
                    <a:pt x="27" y="0"/>
                  </a:lnTo>
                  <a:lnTo>
                    <a:pt x="27" y="0"/>
                  </a:lnTo>
                  <a:close/>
                </a:path>
              </a:pathLst>
            </a:custGeom>
            <a:solidFill>
              <a:srgbClr val="000000"/>
            </a:solidFill>
            <a:ln w="9525">
              <a:noFill/>
              <a:round/>
              <a:headEnd/>
              <a:tailEnd/>
            </a:ln>
          </p:spPr>
          <p:txBody>
            <a:bodyPr/>
            <a:lstStyle/>
            <a:p>
              <a:endParaRPr lang="en-US"/>
            </a:p>
          </p:txBody>
        </p:sp>
        <p:sp>
          <p:nvSpPr>
            <p:cNvPr id="144" name="Freeform 47"/>
            <p:cNvSpPr>
              <a:spLocks/>
            </p:cNvSpPr>
            <p:nvPr/>
          </p:nvSpPr>
          <p:spPr bwMode="auto">
            <a:xfrm>
              <a:off x="2871" y="1608"/>
              <a:ext cx="29" cy="19"/>
            </a:xfrm>
            <a:custGeom>
              <a:avLst/>
              <a:gdLst/>
              <a:ahLst/>
              <a:cxnLst>
                <a:cxn ang="0">
                  <a:pos x="26" y="0"/>
                </a:cxn>
                <a:cxn ang="0">
                  <a:pos x="0" y="31"/>
                </a:cxn>
                <a:cxn ang="0">
                  <a:pos x="70" y="55"/>
                </a:cxn>
                <a:cxn ang="0">
                  <a:pos x="88" y="24"/>
                </a:cxn>
                <a:cxn ang="0">
                  <a:pos x="26" y="0"/>
                </a:cxn>
                <a:cxn ang="0">
                  <a:pos x="26" y="0"/>
                </a:cxn>
              </a:cxnLst>
              <a:rect l="0" t="0" r="r" b="b"/>
              <a:pathLst>
                <a:path w="88" h="55">
                  <a:moveTo>
                    <a:pt x="26" y="0"/>
                  </a:moveTo>
                  <a:lnTo>
                    <a:pt x="0" y="31"/>
                  </a:lnTo>
                  <a:lnTo>
                    <a:pt x="70" y="55"/>
                  </a:lnTo>
                  <a:lnTo>
                    <a:pt x="88" y="24"/>
                  </a:lnTo>
                  <a:lnTo>
                    <a:pt x="26" y="0"/>
                  </a:lnTo>
                  <a:lnTo>
                    <a:pt x="26" y="0"/>
                  </a:lnTo>
                  <a:close/>
                </a:path>
              </a:pathLst>
            </a:custGeom>
            <a:solidFill>
              <a:srgbClr val="000000"/>
            </a:solidFill>
            <a:ln w="9525">
              <a:noFill/>
              <a:round/>
              <a:headEnd/>
              <a:tailEnd/>
            </a:ln>
          </p:spPr>
          <p:txBody>
            <a:bodyPr/>
            <a:lstStyle/>
            <a:p>
              <a:endParaRPr lang="en-US"/>
            </a:p>
          </p:txBody>
        </p:sp>
        <p:sp>
          <p:nvSpPr>
            <p:cNvPr id="145" name="Freeform 48"/>
            <p:cNvSpPr>
              <a:spLocks/>
            </p:cNvSpPr>
            <p:nvPr/>
          </p:nvSpPr>
          <p:spPr bwMode="auto">
            <a:xfrm>
              <a:off x="2899" y="1645"/>
              <a:ext cx="32" cy="19"/>
            </a:xfrm>
            <a:custGeom>
              <a:avLst/>
              <a:gdLst/>
              <a:ahLst/>
              <a:cxnLst>
                <a:cxn ang="0">
                  <a:pos x="13" y="0"/>
                </a:cxn>
                <a:cxn ang="0">
                  <a:pos x="0" y="33"/>
                </a:cxn>
                <a:cxn ang="0">
                  <a:pos x="82" y="57"/>
                </a:cxn>
                <a:cxn ang="0">
                  <a:pos x="95" y="24"/>
                </a:cxn>
                <a:cxn ang="0">
                  <a:pos x="13" y="0"/>
                </a:cxn>
                <a:cxn ang="0">
                  <a:pos x="13" y="0"/>
                </a:cxn>
              </a:cxnLst>
              <a:rect l="0" t="0" r="r" b="b"/>
              <a:pathLst>
                <a:path w="95" h="57">
                  <a:moveTo>
                    <a:pt x="13" y="0"/>
                  </a:moveTo>
                  <a:lnTo>
                    <a:pt x="0" y="33"/>
                  </a:lnTo>
                  <a:lnTo>
                    <a:pt x="82" y="57"/>
                  </a:lnTo>
                  <a:lnTo>
                    <a:pt x="95" y="24"/>
                  </a:lnTo>
                  <a:lnTo>
                    <a:pt x="13" y="0"/>
                  </a:lnTo>
                  <a:lnTo>
                    <a:pt x="13" y="0"/>
                  </a:lnTo>
                  <a:close/>
                </a:path>
              </a:pathLst>
            </a:custGeom>
            <a:solidFill>
              <a:srgbClr val="000000"/>
            </a:solidFill>
            <a:ln w="9525">
              <a:noFill/>
              <a:round/>
              <a:headEnd/>
              <a:tailEnd/>
            </a:ln>
          </p:spPr>
          <p:txBody>
            <a:bodyPr/>
            <a:lstStyle/>
            <a:p>
              <a:endParaRPr lang="en-US"/>
            </a:p>
          </p:txBody>
        </p:sp>
        <p:sp>
          <p:nvSpPr>
            <p:cNvPr id="146" name="Freeform 49"/>
            <p:cNvSpPr>
              <a:spLocks/>
            </p:cNvSpPr>
            <p:nvPr/>
          </p:nvSpPr>
          <p:spPr bwMode="auto">
            <a:xfrm>
              <a:off x="2916" y="1625"/>
              <a:ext cx="24" cy="20"/>
            </a:xfrm>
            <a:custGeom>
              <a:avLst/>
              <a:gdLst/>
              <a:ahLst/>
              <a:cxnLst>
                <a:cxn ang="0">
                  <a:pos x="5" y="0"/>
                </a:cxn>
                <a:cxn ang="0">
                  <a:pos x="0" y="29"/>
                </a:cxn>
                <a:cxn ang="0">
                  <a:pos x="72" y="60"/>
                </a:cxn>
                <a:cxn ang="0">
                  <a:pos x="72" y="20"/>
                </a:cxn>
                <a:cxn ang="0">
                  <a:pos x="5" y="0"/>
                </a:cxn>
                <a:cxn ang="0">
                  <a:pos x="5" y="0"/>
                </a:cxn>
              </a:cxnLst>
              <a:rect l="0" t="0" r="r" b="b"/>
              <a:pathLst>
                <a:path w="72" h="60">
                  <a:moveTo>
                    <a:pt x="5" y="0"/>
                  </a:moveTo>
                  <a:lnTo>
                    <a:pt x="0" y="29"/>
                  </a:lnTo>
                  <a:lnTo>
                    <a:pt x="72" y="60"/>
                  </a:lnTo>
                  <a:lnTo>
                    <a:pt x="72" y="20"/>
                  </a:lnTo>
                  <a:lnTo>
                    <a:pt x="5" y="0"/>
                  </a:lnTo>
                  <a:lnTo>
                    <a:pt x="5" y="0"/>
                  </a:lnTo>
                  <a:close/>
                </a:path>
              </a:pathLst>
            </a:custGeom>
            <a:solidFill>
              <a:srgbClr val="000000"/>
            </a:solidFill>
            <a:ln w="9525">
              <a:noFill/>
              <a:round/>
              <a:headEnd/>
              <a:tailEnd/>
            </a:ln>
          </p:spPr>
          <p:txBody>
            <a:bodyPr/>
            <a:lstStyle/>
            <a:p>
              <a:endParaRPr lang="en-US"/>
            </a:p>
          </p:txBody>
        </p:sp>
        <p:sp>
          <p:nvSpPr>
            <p:cNvPr id="147" name="Freeform 50"/>
            <p:cNvSpPr>
              <a:spLocks/>
            </p:cNvSpPr>
            <p:nvPr/>
          </p:nvSpPr>
          <p:spPr bwMode="auto">
            <a:xfrm>
              <a:off x="2948" y="1657"/>
              <a:ext cx="25" cy="22"/>
            </a:xfrm>
            <a:custGeom>
              <a:avLst/>
              <a:gdLst/>
              <a:ahLst/>
              <a:cxnLst>
                <a:cxn ang="0">
                  <a:pos x="0" y="0"/>
                </a:cxn>
                <a:cxn ang="0">
                  <a:pos x="0" y="45"/>
                </a:cxn>
                <a:cxn ang="0">
                  <a:pos x="69" y="64"/>
                </a:cxn>
                <a:cxn ang="0">
                  <a:pos x="75" y="28"/>
                </a:cxn>
                <a:cxn ang="0">
                  <a:pos x="0" y="0"/>
                </a:cxn>
                <a:cxn ang="0">
                  <a:pos x="0" y="0"/>
                </a:cxn>
              </a:cxnLst>
              <a:rect l="0" t="0" r="r" b="b"/>
              <a:pathLst>
                <a:path w="75" h="64">
                  <a:moveTo>
                    <a:pt x="0" y="0"/>
                  </a:moveTo>
                  <a:lnTo>
                    <a:pt x="0" y="45"/>
                  </a:lnTo>
                  <a:lnTo>
                    <a:pt x="69" y="64"/>
                  </a:lnTo>
                  <a:lnTo>
                    <a:pt x="75" y="28"/>
                  </a:lnTo>
                  <a:lnTo>
                    <a:pt x="0" y="0"/>
                  </a:lnTo>
                  <a:lnTo>
                    <a:pt x="0" y="0"/>
                  </a:lnTo>
                  <a:close/>
                </a:path>
              </a:pathLst>
            </a:custGeom>
            <a:solidFill>
              <a:srgbClr val="000000"/>
            </a:solidFill>
            <a:ln w="9525">
              <a:noFill/>
              <a:round/>
              <a:headEnd/>
              <a:tailEnd/>
            </a:ln>
          </p:spPr>
          <p:txBody>
            <a:bodyPr/>
            <a:lstStyle/>
            <a:p>
              <a:endParaRPr lang="en-US"/>
            </a:p>
          </p:txBody>
        </p:sp>
        <p:sp>
          <p:nvSpPr>
            <p:cNvPr id="148" name="Freeform 51"/>
            <p:cNvSpPr>
              <a:spLocks/>
            </p:cNvSpPr>
            <p:nvPr/>
          </p:nvSpPr>
          <p:spPr bwMode="auto">
            <a:xfrm>
              <a:off x="2960" y="1645"/>
              <a:ext cx="26" cy="18"/>
            </a:xfrm>
            <a:custGeom>
              <a:avLst/>
              <a:gdLst/>
              <a:ahLst/>
              <a:cxnLst>
                <a:cxn ang="0">
                  <a:pos x="0" y="0"/>
                </a:cxn>
                <a:cxn ang="0">
                  <a:pos x="2" y="33"/>
                </a:cxn>
                <a:cxn ang="0">
                  <a:pos x="60" y="55"/>
                </a:cxn>
                <a:cxn ang="0">
                  <a:pos x="80" y="27"/>
                </a:cxn>
                <a:cxn ang="0">
                  <a:pos x="0" y="0"/>
                </a:cxn>
                <a:cxn ang="0">
                  <a:pos x="0" y="0"/>
                </a:cxn>
              </a:cxnLst>
              <a:rect l="0" t="0" r="r" b="b"/>
              <a:pathLst>
                <a:path w="80" h="55">
                  <a:moveTo>
                    <a:pt x="0" y="0"/>
                  </a:moveTo>
                  <a:lnTo>
                    <a:pt x="2" y="33"/>
                  </a:lnTo>
                  <a:lnTo>
                    <a:pt x="60" y="55"/>
                  </a:lnTo>
                  <a:lnTo>
                    <a:pt x="80" y="27"/>
                  </a:lnTo>
                  <a:lnTo>
                    <a:pt x="0" y="0"/>
                  </a:lnTo>
                  <a:lnTo>
                    <a:pt x="0" y="0"/>
                  </a:lnTo>
                  <a:close/>
                </a:path>
              </a:pathLst>
            </a:custGeom>
            <a:solidFill>
              <a:srgbClr val="000000"/>
            </a:solidFill>
            <a:ln w="9525">
              <a:noFill/>
              <a:round/>
              <a:headEnd/>
              <a:tailEnd/>
            </a:ln>
          </p:spPr>
          <p:txBody>
            <a:bodyPr/>
            <a:lstStyle/>
            <a:p>
              <a:endParaRPr lang="en-US"/>
            </a:p>
          </p:txBody>
        </p:sp>
        <p:sp>
          <p:nvSpPr>
            <p:cNvPr id="149" name="Freeform 52"/>
            <p:cNvSpPr>
              <a:spLocks/>
            </p:cNvSpPr>
            <p:nvPr/>
          </p:nvSpPr>
          <p:spPr bwMode="auto">
            <a:xfrm>
              <a:off x="2933" y="1556"/>
              <a:ext cx="231" cy="247"/>
            </a:xfrm>
            <a:custGeom>
              <a:avLst/>
              <a:gdLst/>
              <a:ahLst/>
              <a:cxnLst>
                <a:cxn ang="0">
                  <a:pos x="0" y="701"/>
                </a:cxn>
                <a:cxn ang="0">
                  <a:pos x="344" y="632"/>
                </a:cxn>
                <a:cxn ang="0">
                  <a:pos x="483" y="569"/>
                </a:cxn>
                <a:cxn ang="0">
                  <a:pos x="575" y="477"/>
                </a:cxn>
                <a:cxn ang="0">
                  <a:pos x="638" y="363"/>
                </a:cxn>
                <a:cxn ang="0">
                  <a:pos x="664" y="250"/>
                </a:cxn>
                <a:cxn ang="0">
                  <a:pos x="642" y="144"/>
                </a:cxn>
                <a:cxn ang="0">
                  <a:pos x="586" y="72"/>
                </a:cxn>
                <a:cxn ang="0">
                  <a:pos x="496" y="46"/>
                </a:cxn>
                <a:cxn ang="0">
                  <a:pos x="499" y="0"/>
                </a:cxn>
                <a:cxn ang="0">
                  <a:pos x="596" y="36"/>
                </a:cxn>
                <a:cxn ang="0">
                  <a:pos x="647" y="93"/>
                </a:cxn>
                <a:cxn ang="0">
                  <a:pos x="682" y="154"/>
                </a:cxn>
                <a:cxn ang="0">
                  <a:pos x="692" y="261"/>
                </a:cxn>
                <a:cxn ang="0">
                  <a:pos x="667" y="384"/>
                </a:cxn>
                <a:cxn ang="0">
                  <a:pos x="616" y="479"/>
                </a:cxn>
                <a:cxn ang="0">
                  <a:pos x="563" y="536"/>
                </a:cxn>
                <a:cxn ang="0">
                  <a:pos x="477" y="613"/>
                </a:cxn>
                <a:cxn ang="0">
                  <a:pos x="354" y="669"/>
                </a:cxn>
                <a:cxn ang="0">
                  <a:pos x="16" y="743"/>
                </a:cxn>
                <a:cxn ang="0">
                  <a:pos x="0" y="701"/>
                </a:cxn>
                <a:cxn ang="0">
                  <a:pos x="0" y="701"/>
                </a:cxn>
              </a:cxnLst>
              <a:rect l="0" t="0" r="r" b="b"/>
              <a:pathLst>
                <a:path w="692" h="743">
                  <a:moveTo>
                    <a:pt x="0" y="701"/>
                  </a:moveTo>
                  <a:lnTo>
                    <a:pt x="344" y="632"/>
                  </a:lnTo>
                  <a:lnTo>
                    <a:pt x="483" y="569"/>
                  </a:lnTo>
                  <a:lnTo>
                    <a:pt x="575" y="477"/>
                  </a:lnTo>
                  <a:lnTo>
                    <a:pt x="638" y="363"/>
                  </a:lnTo>
                  <a:lnTo>
                    <a:pt x="664" y="250"/>
                  </a:lnTo>
                  <a:lnTo>
                    <a:pt x="642" y="144"/>
                  </a:lnTo>
                  <a:lnTo>
                    <a:pt x="586" y="72"/>
                  </a:lnTo>
                  <a:lnTo>
                    <a:pt x="496" y="46"/>
                  </a:lnTo>
                  <a:lnTo>
                    <a:pt x="499" y="0"/>
                  </a:lnTo>
                  <a:lnTo>
                    <a:pt x="596" y="36"/>
                  </a:lnTo>
                  <a:lnTo>
                    <a:pt x="647" y="93"/>
                  </a:lnTo>
                  <a:lnTo>
                    <a:pt x="682" y="154"/>
                  </a:lnTo>
                  <a:lnTo>
                    <a:pt x="692" y="261"/>
                  </a:lnTo>
                  <a:lnTo>
                    <a:pt x="667" y="384"/>
                  </a:lnTo>
                  <a:lnTo>
                    <a:pt x="616" y="479"/>
                  </a:lnTo>
                  <a:lnTo>
                    <a:pt x="563" y="536"/>
                  </a:lnTo>
                  <a:lnTo>
                    <a:pt x="477" y="613"/>
                  </a:lnTo>
                  <a:lnTo>
                    <a:pt x="354" y="669"/>
                  </a:lnTo>
                  <a:lnTo>
                    <a:pt x="16" y="743"/>
                  </a:lnTo>
                  <a:lnTo>
                    <a:pt x="0" y="701"/>
                  </a:lnTo>
                  <a:lnTo>
                    <a:pt x="0" y="701"/>
                  </a:lnTo>
                  <a:close/>
                </a:path>
              </a:pathLst>
            </a:custGeom>
            <a:solidFill>
              <a:srgbClr val="FFFFFF"/>
            </a:solidFill>
            <a:ln w="9525">
              <a:noFill/>
              <a:round/>
              <a:headEnd/>
              <a:tailEnd/>
            </a:ln>
          </p:spPr>
          <p:txBody>
            <a:bodyPr/>
            <a:lstStyle/>
            <a:p>
              <a:endParaRPr lang="en-US"/>
            </a:p>
          </p:txBody>
        </p:sp>
        <p:sp>
          <p:nvSpPr>
            <p:cNvPr id="150" name="Freeform 53"/>
            <p:cNvSpPr>
              <a:spLocks/>
            </p:cNvSpPr>
            <p:nvPr/>
          </p:nvSpPr>
          <p:spPr bwMode="auto">
            <a:xfrm>
              <a:off x="2928" y="1584"/>
              <a:ext cx="288" cy="201"/>
            </a:xfrm>
            <a:custGeom>
              <a:avLst/>
              <a:gdLst/>
              <a:ahLst/>
              <a:cxnLst>
                <a:cxn ang="0">
                  <a:pos x="0" y="704"/>
                </a:cxn>
                <a:cxn ang="0">
                  <a:pos x="344" y="635"/>
                </a:cxn>
                <a:cxn ang="0">
                  <a:pos x="483" y="570"/>
                </a:cxn>
                <a:cxn ang="0">
                  <a:pos x="575" y="479"/>
                </a:cxn>
                <a:cxn ang="0">
                  <a:pos x="639" y="366"/>
                </a:cxn>
                <a:cxn ang="0">
                  <a:pos x="664" y="252"/>
                </a:cxn>
                <a:cxn ang="0">
                  <a:pos x="642" y="146"/>
                </a:cxn>
                <a:cxn ang="0">
                  <a:pos x="586" y="74"/>
                </a:cxn>
                <a:cxn ang="0">
                  <a:pos x="516" y="42"/>
                </a:cxn>
                <a:cxn ang="0">
                  <a:pos x="521" y="0"/>
                </a:cxn>
                <a:cxn ang="0">
                  <a:pos x="596" y="38"/>
                </a:cxn>
                <a:cxn ang="0">
                  <a:pos x="648" y="96"/>
                </a:cxn>
                <a:cxn ang="0">
                  <a:pos x="682" y="156"/>
                </a:cxn>
                <a:cxn ang="0">
                  <a:pos x="692" y="263"/>
                </a:cxn>
                <a:cxn ang="0">
                  <a:pos x="668" y="386"/>
                </a:cxn>
                <a:cxn ang="0">
                  <a:pos x="616" y="480"/>
                </a:cxn>
                <a:cxn ang="0">
                  <a:pos x="563" y="537"/>
                </a:cxn>
                <a:cxn ang="0">
                  <a:pos x="477" y="615"/>
                </a:cxn>
                <a:cxn ang="0">
                  <a:pos x="354" y="670"/>
                </a:cxn>
                <a:cxn ang="0">
                  <a:pos x="16" y="746"/>
                </a:cxn>
                <a:cxn ang="0">
                  <a:pos x="0" y="704"/>
                </a:cxn>
                <a:cxn ang="0">
                  <a:pos x="0" y="704"/>
                </a:cxn>
              </a:cxnLst>
              <a:rect l="0" t="0" r="r" b="b"/>
              <a:pathLst>
                <a:path w="692" h="746">
                  <a:moveTo>
                    <a:pt x="0" y="704"/>
                  </a:moveTo>
                  <a:lnTo>
                    <a:pt x="344" y="635"/>
                  </a:lnTo>
                  <a:lnTo>
                    <a:pt x="483" y="570"/>
                  </a:lnTo>
                  <a:lnTo>
                    <a:pt x="575" y="479"/>
                  </a:lnTo>
                  <a:lnTo>
                    <a:pt x="639" y="366"/>
                  </a:lnTo>
                  <a:lnTo>
                    <a:pt x="664" y="252"/>
                  </a:lnTo>
                  <a:lnTo>
                    <a:pt x="642" y="146"/>
                  </a:lnTo>
                  <a:lnTo>
                    <a:pt x="586" y="74"/>
                  </a:lnTo>
                  <a:lnTo>
                    <a:pt x="516" y="42"/>
                  </a:lnTo>
                  <a:lnTo>
                    <a:pt x="521" y="0"/>
                  </a:lnTo>
                  <a:lnTo>
                    <a:pt x="596" y="38"/>
                  </a:lnTo>
                  <a:lnTo>
                    <a:pt x="648" y="96"/>
                  </a:lnTo>
                  <a:lnTo>
                    <a:pt x="682" y="156"/>
                  </a:lnTo>
                  <a:lnTo>
                    <a:pt x="692" y="263"/>
                  </a:lnTo>
                  <a:lnTo>
                    <a:pt x="668" y="386"/>
                  </a:lnTo>
                  <a:lnTo>
                    <a:pt x="616" y="480"/>
                  </a:lnTo>
                  <a:lnTo>
                    <a:pt x="563" y="537"/>
                  </a:lnTo>
                  <a:lnTo>
                    <a:pt x="477" y="615"/>
                  </a:lnTo>
                  <a:lnTo>
                    <a:pt x="354" y="670"/>
                  </a:lnTo>
                  <a:lnTo>
                    <a:pt x="16" y="746"/>
                  </a:lnTo>
                  <a:lnTo>
                    <a:pt x="0" y="704"/>
                  </a:lnTo>
                  <a:lnTo>
                    <a:pt x="0" y="704"/>
                  </a:lnTo>
                  <a:close/>
                </a:path>
              </a:pathLst>
            </a:custGeom>
            <a:solidFill>
              <a:srgbClr val="000000"/>
            </a:solidFill>
            <a:ln w="9525">
              <a:noFill/>
              <a:round/>
              <a:headEnd/>
              <a:tailEnd/>
            </a:ln>
          </p:spPr>
          <p:txBody>
            <a:bodyPr/>
            <a:lstStyle/>
            <a:p>
              <a:endParaRPr lang="en-US"/>
            </a:p>
          </p:txBody>
        </p:sp>
        <p:grpSp>
          <p:nvGrpSpPr>
            <p:cNvPr id="151" name="Group 54"/>
            <p:cNvGrpSpPr>
              <a:grpSpLocks/>
            </p:cNvGrpSpPr>
            <p:nvPr/>
          </p:nvGrpSpPr>
          <p:grpSpPr bwMode="auto">
            <a:xfrm>
              <a:off x="2880" y="1104"/>
              <a:ext cx="362" cy="517"/>
              <a:chOff x="2928" y="1104"/>
              <a:chExt cx="362" cy="517"/>
            </a:xfrm>
          </p:grpSpPr>
          <p:sp>
            <p:nvSpPr>
              <p:cNvPr id="152" name="Freeform 55"/>
              <p:cNvSpPr>
                <a:spLocks/>
              </p:cNvSpPr>
              <p:nvPr/>
            </p:nvSpPr>
            <p:spPr bwMode="auto">
              <a:xfrm>
                <a:off x="2928" y="1104"/>
                <a:ext cx="362" cy="517"/>
              </a:xfrm>
              <a:custGeom>
                <a:avLst/>
                <a:gdLst/>
                <a:ahLst/>
                <a:cxnLst>
                  <a:cxn ang="0">
                    <a:pos x="152" y="56"/>
                  </a:cxn>
                  <a:cxn ang="0">
                    <a:pos x="31" y="642"/>
                  </a:cxn>
                  <a:cxn ang="0">
                    <a:pos x="132" y="719"/>
                  </a:cxn>
                  <a:cxn ang="0">
                    <a:pos x="143" y="720"/>
                  </a:cxn>
                  <a:cxn ang="0">
                    <a:pos x="169" y="721"/>
                  </a:cxn>
                  <a:cxn ang="0">
                    <a:pos x="209" y="725"/>
                  </a:cxn>
                  <a:cxn ang="0">
                    <a:pos x="255" y="728"/>
                  </a:cxn>
                  <a:cxn ang="0">
                    <a:pos x="302" y="733"/>
                  </a:cxn>
                  <a:cxn ang="0">
                    <a:pos x="348" y="736"/>
                  </a:cxn>
                  <a:cxn ang="0">
                    <a:pos x="387" y="740"/>
                  </a:cxn>
                  <a:cxn ang="0">
                    <a:pos x="414" y="743"/>
                  </a:cxn>
                  <a:cxn ang="0">
                    <a:pos x="415" y="752"/>
                  </a:cxn>
                  <a:cxn ang="0">
                    <a:pos x="414" y="777"/>
                  </a:cxn>
                  <a:cxn ang="0">
                    <a:pos x="407" y="811"/>
                  </a:cxn>
                  <a:cxn ang="0">
                    <a:pos x="387" y="853"/>
                  </a:cxn>
                  <a:cxn ang="0">
                    <a:pos x="377" y="854"/>
                  </a:cxn>
                  <a:cxn ang="0">
                    <a:pos x="350" y="857"/>
                  </a:cxn>
                  <a:cxn ang="0">
                    <a:pos x="313" y="862"/>
                  </a:cxn>
                  <a:cxn ang="0">
                    <a:pos x="268" y="869"/>
                  </a:cxn>
                  <a:cxn ang="0">
                    <a:pos x="222" y="876"/>
                  </a:cxn>
                  <a:cxn ang="0">
                    <a:pos x="181" y="884"/>
                  </a:cxn>
                  <a:cxn ang="0">
                    <a:pos x="146" y="891"/>
                  </a:cxn>
                  <a:cxn ang="0">
                    <a:pos x="127" y="899"/>
                  </a:cxn>
                  <a:cxn ang="0">
                    <a:pos x="113" y="914"/>
                  </a:cxn>
                  <a:cxn ang="0">
                    <a:pos x="109" y="930"/>
                  </a:cxn>
                  <a:cxn ang="0">
                    <a:pos x="118" y="951"/>
                  </a:cxn>
                  <a:cxn ang="0">
                    <a:pos x="136" y="963"/>
                  </a:cxn>
                  <a:cxn ang="0">
                    <a:pos x="156" y="969"/>
                  </a:cxn>
                  <a:cxn ang="0">
                    <a:pos x="190" y="978"/>
                  </a:cxn>
                  <a:cxn ang="0">
                    <a:pos x="235" y="990"/>
                  </a:cxn>
                  <a:cxn ang="0">
                    <a:pos x="285" y="1001"/>
                  </a:cxn>
                  <a:cxn ang="0">
                    <a:pos x="335" y="1014"/>
                  </a:cxn>
                  <a:cxn ang="0">
                    <a:pos x="384" y="1024"/>
                  </a:cxn>
                  <a:cxn ang="0">
                    <a:pos x="425" y="1031"/>
                  </a:cxn>
                  <a:cxn ang="0">
                    <a:pos x="455" y="1033"/>
                  </a:cxn>
                  <a:cxn ang="0">
                    <a:pos x="483" y="1030"/>
                  </a:cxn>
                  <a:cxn ang="0">
                    <a:pos x="517" y="1020"/>
                  </a:cxn>
                  <a:cxn ang="0">
                    <a:pos x="555" y="1005"/>
                  </a:cxn>
                  <a:cxn ang="0">
                    <a:pos x="594" y="987"/>
                  </a:cxn>
                  <a:cxn ang="0">
                    <a:pos x="631" y="969"/>
                  </a:cxn>
                  <a:cxn ang="0">
                    <a:pos x="664" y="952"/>
                  </a:cxn>
                  <a:cxn ang="0">
                    <a:pos x="687" y="936"/>
                  </a:cxn>
                  <a:cxn ang="0">
                    <a:pos x="699" y="925"/>
                  </a:cxn>
                  <a:cxn ang="0">
                    <a:pos x="699" y="910"/>
                  </a:cxn>
                  <a:cxn ang="0">
                    <a:pos x="682" y="900"/>
                  </a:cxn>
                  <a:cxn ang="0">
                    <a:pos x="657" y="892"/>
                  </a:cxn>
                  <a:cxn ang="0">
                    <a:pos x="634" y="886"/>
                  </a:cxn>
                  <a:cxn ang="0">
                    <a:pos x="631" y="861"/>
                  </a:cxn>
                  <a:cxn ang="0">
                    <a:pos x="623" y="798"/>
                  </a:cxn>
                  <a:cxn ang="0">
                    <a:pos x="611" y="720"/>
                  </a:cxn>
                  <a:cxn ang="0">
                    <a:pos x="592" y="647"/>
                  </a:cxn>
                  <a:cxn ang="0">
                    <a:pos x="697" y="86"/>
                  </a:cxn>
                  <a:cxn ang="0">
                    <a:pos x="643" y="0"/>
                  </a:cxn>
                  <a:cxn ang="0">
                    <a:pos x="179" y="62"/>
                  </a:cxn>
                </a:cxnLst>
                <a:rect l="0" t="0" r="r" b="b"/>
                <a:pathLst>
                  <a:path w="724" h="1033">
                    <a:moveTo>
                      <a:pt x="179" y="62"/>
                    </a:moveTo>
                    <a:lnTo>
                      <a:pt x="152" y="56"/>
                    </a:lnTo>
                    <a:lnTo>
                      <a:pt x="0" y="623"/>
                    </a:lnTo>
                    <a:lnTo>
                      <a:pt x="31" y="642"/>
                    </a:lnTo>
                    <a:lnTo>
                      <a:pt x="31" y="671"/>
                    </a:lnTo>
                    <a:lnTo>
                      <a:pt x="132" y="719"/>
                    </a:lnTo>
                    <a:lnTo>
                      <a:pt x="135" y="719"/>
                    </a:lnTo>
                    <a:lnTo>
                      <a:pt x="143" y="720"/>
                    </a:lnTo>
                    <a:lnTo>
                      <a:pt x="154" y="720"/>
                    </a:lnTo>
                    <a:lnTo>
                      <a:pt x="169" y="721"/>
                    </a:lnTo>
                    <a:lnTo>
                      <a:pt x="188" y="724"/>
                    </a:lnTo>
                    <a:lnTo>
                      <a:pt x="209" y="725"/>
                    </a:lnTo>
                    <a:lnTo>
                      <a:pt x="230" y="727"/>
                    </a:lnTo>
                    <a:lnTo>
                      <a:pt x="255" y="728"/>
                    </a:lnTo>
                    <a:lnTo>
                      <a:pt x="278" y="730"/>
                    </a:lnTo>
                    <a:lnTo>
                      <a:pt x="302" y="733"/>
                    </a:lnTo>
                    <a:lnTo>
                      <a:pt x="326" y="734"/>
                    </a:lnTo>
                    <a:lnTo>
                      <a:pt x="348" y="736"/>
                    </a:lnTo>
                    <a:lnTo>
                      <a:pt x="369" y="739"/>
                    </a:lnTo>
                    <a:lnTo>
                      <a:pt x="387" y="740"/>
                    </a:lnTo>
                    <a:lnTo>
                      <a:pt x="402" y="742"/>
                    </a:lnTo>
                    <a:lnTo>
                      <a:pt x="414" y="743"/>
                    </a:lnTo>
                    <a:lnTo>
                      <a:pt x="414" y="745"/>
                    </a:lnTo>
                    <a:lnTo>
                      <a:pt x="415" y="752"/>
                    </a:lnTo>
                    <a:lnTo>
                      <a:pt x="415" y="763"/>
                    </a:lnTo>
                    <a:lnTo>
                      <a:pt x="414" y="777"/>
                    </a:lnTo>
                    <a:lnTo>
                      <a:pt x="411" y="793"/>
                    </a:lnTo>
                    <a:lnTo>
                      <a:pt x="407" y="811"/>
                    </a:lnTo>
                    <a:lnTo>
                      <a:pt x="399" y="832"/>
                    </a:lnTo>
                    <a:lnTo>
                      <a:pt x="387" y="853"/>
                    </a:lnTo>
                    <a:lnTo>
                      <a:pt x="385" y="853"/>
                    </a:lnTo>
                    <a:lnTo>
                      <a:pt x="377" y="854"/>
                    </a:lnTo>
                    <a:lnTo>
                      <a:pt x="365" y="855"/>
                    </a:lnTo>
                    <a:lnTo>
                      <a:pt x="350" y="857"/>
                    </a:lnTo>
                    <a:lnTo>
                      <a:pt x="333" y="859"/>
                    </a:lnTo>
                    <a:lnTo>
                      <a:pt x="313" y="862"/>
                    </a:lnTo>
                    <a:lnTo>
                      <a:pt x="291" y="865"/>
                    </a:lnTo>
                    <a:lnTo>
                      <a:pt x="268" y="869"/>
                    </a:lnTo>
                    <a:lnTo>
                      <a:pt x="245" y="872"/>
                    </a:lnTo>
                    <a:lnTo>
                      <a:pt x="222" y="876"/>
                    </a:lnTo>
                    <a:lnTo>
                      <a:pt x="200" y="879"/>
                    </a:lnTo>
                    <a:lnTo>
                      <a:pt x="181" y="884"/>
                    </a:lnTo>
                    <a:lnTo>
                      <a:pt x="162" y="887"/>
                    </a:lnTo>
                    <a:lnTo>
                      <a:pt x="146" y="891"/>
                    </a:lnTo>
                    <a:lnTo>
                      <a:pt x="135" y="895"/>
                    </a:lnTo>
                    <a:lnTo>
                      <a:pt x="127" y="899"/>
                    </a:lnTo>
                    <a:lnTo>
                      <a:pt x="119" y="906"/>
                    </a:lnTo>
                    <a:lnTo>
                      <a:pt x="113" y="914"/>
                    </a:lnTo>
                    <a:lnTo>
                      <a:pt x="111" y="922"/>
                    </a:lnTo>
                    <a:lnTo>
                      <a:pt x="109" y="930"/>
                    </a:lnTo>
                    <a:lnTo>
                      <a:pt x="112" y="940"/>
                    </a:lnTo>
                    <a:lnTo>
                      <a:pt x="118" y="951"/>
                    </a:lnTo>
                    <a:lnTo>
                      <a:pt x="126" y="959"/>
                    </a:lnTo>
                    <a:lnTo>
                      <a:pt x="136" y="963"/>
                    </a:lnTo>
                    <a:lnTo>
                      <a:pt x="144" y="965"/>
                    </a:lnTo>
                    <a:lnTo>
                      <a:pt x="156" y="969"/>
                    </a:lnTo>
                    <a:lnTo>
                      <a:pt x="172" y="974"/>
                    </a:lnTo>
                    <a:lnTo>
                      <a:pt x="190" y="978"/>
                    </a:lnTo>
                    <a:lnTo>
                      <a:pt x="212" y="984"/>
                    </a:lnTo>
                    <a:lnTo>
                      <a:pt x="235" y="990"/>
                    </a:lnTo>
                    <a:lnTo>
                      <a:pt x="259" y="995"/>
                    </a:lnTo>
                    <a:lnTo>
                      <a:pt x="285" y="1001"/>
                    </a:lnTo>
                    <a:lnTo>
                      <a:pt x="310" y="1008"/>
                    </a:lnTo>
                    <a:lnTo>
                      <a:pt x="335" y="1014"/>
                    </a:lnTo>
                    <a:lnTo>
                      <a:pt x="361" y="1018"/>
                    </a:lnTo>
                    <a:lnTo>
                      <a:pt x="384" y="1024"/>
                    </a:lnTo>
                    <a:lnTo>
                      <a:pt x="406" y="1028"/>
                    </a:lnTo>
                    <a:lnTo>
                      <a:pt x="425" y="1031"/>
                    </a:lnTo>
                    <a:lnTo>
                      <a:pt x="441" y="1032"/>
                    </a:lnTo>
                    <a:lnTo>
                      <a:pt x="455" y="1033"/>
                    </a:lnTo>
                    <a:lnTo>
                      <a:pt x="468" y="1032"/>
                    </a:lnTo>
                    <a:lnTo>
                      <a:pt x="483" y="1030"/>
                    </a:lnTo>
                    <a:lnTo>
                      <a:pt x="500" y="1025"/>
                    </a:lnTo>
                    <a:lnTo>
                      <a:pt x="517" y="1020"/>
                    </a:lnTo>
                    <a:lnTo>
                      <a:pt x="536" y="1013"/>
                    </a:lnTo>
                    <a:lnTo>
                      <a:pt x="555" y="1005"/>
                    </a:lnTo>
                    <a:lnTo>
                      <a:pt x="575" y="997"/>
                    </a:lnTo>
                    <a:lnTo>
                      <a:pt x="594" y="987"/>
                    </a:lnTo>
                    <a:lnTo>
                      <a:pt x="614" y="978"/>
                    </a:lnTo>
                    <a:lnTo>
                      <a:pt x="631" y="969"/>
                    </a:lnTo>
                    <a:lnTo>
                      <a:pt x="649" y="960"/>
                    </a:lnTo>
                    <a:lnTo>
                      <a:pt x="664" y="952"/>
                    </a:lnTo>
                    <a:lnTo>
                      <a:pt x="676" y="944"/>
                    </a:lnTo>
                    <a:lnTo>
                      <a:pt x="687" y="936"/>
                    </a:lnTo>
                    <a:lnTo>
                      <a:pt x="695" y="930"/>
                    </a:lnTo>
                    <a:lnTo>
                      <a:pt x="699" y="925"/>
                    </a:lnTo>
                    <a:lnTo>
                      <a:pt x="702" y="917"/>
                    </a:lnTo>
                    <a:lnTo>
                      <a:pt x="699" y="910"/>
                    </a:lnTo>
                    <a:lnTo>
                      <a:pt x="692" y="904"/>
                    </a:lnTo>
                    <a:lnTo>
                      <a:pt x="682" y="900"/>
                    </a:lnTo>
                    <a:lnTo>
                      <a:pt x="669" y="895"/>
                    </a:lnTo>
                    <a:lnTo>
                      <a:pt x="657" y="892"/>
                    </a:lnTo>
                    <a:lnTo>
                      <a:pt x="644" y="888"/>
                    </a:lnTo>
                    <a:lnTo>
                      <a:pt x="634" y="886"/>
                    </a:lnTo>
                    <a:lnTo>
                      <a:pt x="633" y="879"/>
                    </a:lnTo>
                    <a:lnTo>
                      <a:pt x="631" y="861"/>
                    </a:lnTo>
                    <a:lnTo>
                      <a:pt x="628" y="833"/>
                    </a:lnTo>
                    <a:lnTo>
                      <a:pt x="623" y="798"/>
                    </a:lnTo>
                    <a:lnTo>
                      <a:pt x="618" y="760"/>
                    </a:lnTo>
                    <a:lnTo>
                      <a:pt x="611" y="720"/>
                    </a:lnTo>
                    <a:lnTo>
                      <a:pt x="603" y="682"/>
                    </a:lnTo>
                    <a:lnTo>
                      <a:pt x="592" y="647"/>
                    </a:lnTo>
                    <a:lnTo>
                      <a:pt x="724" y="137"/>
                    </a:lnTo>
                    <a:lnTo>
                      <a:pt x="697" y="86"/>
                    </a:lnTo>
                    <a:lnTo>
                      <a:pt x="712" y="52"/>
                    </a:lnTo>
                    <a:lnTo>
                      <a:pt x="643" y="0"/>
                    </a:lnTo>
                    <a:lnTo>
                      <a:pt x="627" y="9"/>
                    </a:lnTo>
                    <a:lnTo>
                      <a:pt x="179" y="62"/>
                    </a:lnTo>
                    <a:close/>
                  </a:path>
                </a:pathLst>
              </a:custGeom>
              <a:solidFill>
                <a:srgbClr val="000000"/>
              </a:solidFill>
              <a:ln w="9525">
                <a:noFill/>
                <a:round/>
                <a:headEnd/>
                <a:tailEnd/>
              </a:ln>
            </p:spPr>
            <p:txBody>
              <a:bodyPr/>
              <a:lstStyle/>
              <a:p>
                <a:endParaRPr lang="en-US"/>
              </a:p>
            </p:txBody>
          </p:sp>
          <p:sp>
            <p:nvSpPr>
              <p:cNvPr id="153" name="Freeform 56"/>
              <p:cNvSpPr>
                <a:spLocks/>
              </p:cNvSpPr>
              <p:nvPr/>
            </p:nvSpPr>
            <p:spPr bwMode="auto">
              <a:xfrm>
                <a:off x="2947" y="1120"/>
                <a:ext cx="299" cy="300"/>
              </a:xfrm>
              <a:custGeom>
                <a:avLst/>
                <a:gdLst/>
                <a:ahLst/>
                <a:cxnLst>
                  <a:cxn ang="0">
                    <a:pos x="0" y="573"/>
                  </a:cxn>
                  <a:cxn ang="0">
                    <a:pos x="436" y="602"/>
                  </a:cxn>
                  <a:cxn ang="0">
                    <a:pos x="598" y="0"/>
                  </a:cxn>
                  <a:cxn ang="0">
                    <a:pos x="578" y="9"/>
                  </a:cxn>
                  <a:cxn ang="0">
                    <a:pos x="147" y="54"/>
                  </a:cxn>
                  <a:cxn ang="0">
                    <a:pos x="131" y="51"/>
                  </a:cxn>
                  <a:cxn ang="0">
                    <a:pos x="0" y="573"/>
                  </a:cxn>
                </a:cxnLst>
                <a:rect l="0" t="0" r="r" b="b"/>
                <a:pathLst>
                  <a:path w="598" h="602">
                    <a:moveTo>
                      <a:pt x="0" y="573"/>
                    </a:moveTo>
                    <a:lnTo>
                      <a:pt x="436" y="602"/>
                    </a:lnTo>
                    <a:lnTo>
                      <a:pt x="598" y="0"/>
                    </a:lnTo>
                    <a:lnTo>
                      <a:pt x="578" y="9"/>
                    </a:lnTo>
                    <a:lnTo>
                      <a:pt x="147" y="54"/>
                    </a:lnTo>
                    <a:lnTo>
                      <a:pt x="131" y="51"/>
                    </a:lnTo>
                    <a:lnTo>
                      <a:pt x="0" y="573"/>
                    </a:lnTo>
                    <a:close/>
                  </a:path>
                </a:pathLst>
              </a:custGeom>
              <a:solidFill>
                <a:srgbClr val="E5E0BA"/>
              </a:solidFill>
              <a:ln w="9525">
                <a:noFill/>
                <a:round/>
                <a:headEnd/>
                <a:tailEnd/>
              </a:ln>
            </p:spPr>
            <p:txBody>
              <a:bodyPr/>
              <a:lstStyle/>
              <a:p>
                <a:endParaRPr lang="en-US"/>
              </a:p>
            </p:txBody>
          </p:sp>
          <p:sp>
            <p:nvSpPr>
              <p:cNvPr id="154" name="Freeform 57"/>
              <p:cNvSpPr>
                <a:spLocks/>
              </p:cNvSpPr>
              <p:nvPr/>
            </p:nvSpPr>
            <p:spPr bwMode="auto">
              <a:xfrm>
                <a:off x="3172" y="1121"/>
                <a:ext cx="88" cy="308"/>
              </a:xfrm>
              <a:custGeom>
                <a:avLst/>
                <a:gdLst/>
                <a:ahLst/>
                <a:cxnLst>
                  <a:cxn ang="0">
                    <a:pos x="165" y="0"/>
                  </a:cxn>
                  <a:cxn ang="0">
                    <a:pos x="177" y="5"/>
                  </a:cxn>
                  <a:cxn ang="0">
                    <a:pos x="10" y="617"/>
                  </a:cxn>
                  <a:cxn ang="0">
                    <a:pos x="0" y="609"/>
                  </a:cxn>
                  <a:cxn ang="0">
                    <a:pos x="165" y="0"/>
                  </a:cxn>
                </a:cxnLst>
                <a:rect l="0" t="0" r="r" b="b"/>
                <a:pathLst>
                  <a:path w="177" h="617">
                    <a:moveTo>
                      <a:pt x="165" y="0"/>
                    </a:moveTo>
                    <a:lnTo>
                      <a:pt x="177" y="5"/>
                    </a:lnTo>
                    <a:lnTo>
                      <a:pt x="10" y="617"/>
                    </a:lnTo>
                    <a:lnTo>
                      <a:pt x="0" y="609"/>
                    </a:lnTo>
                    <a:lnTo>
                      <a:pt x="165" y="0"/>
                    </a:lnTo>
                    <a:close/>
                  </a:path>
                </a:pathLst>
              </a:custGeom>
              <a:solidFill>
                <a:srgbClr val="F2EDD6"/>
              </a:solidFill>
              <a:ln w="9525">
                <a:noFill/>
                <a:round/>
                <a:headEnd/>
                <a:tailEnd/>
              </a:ln>
            </p:spPr>
            <p:txBody>
              <a:bodyPr/>
              <a:lstStyle/>
              <a:p>
                <a:endParaRPr lang="en-US"/>
              </a:p>
            </p:txBody>
          </p:sp>
          <p:sp>
            <p:nvSpPr>
              <p:cNvPr id="155" name="Freeform 58"/>
              <p:cNvSpPr>
                <a:spLocks/>
              </p:cNvSpPr>
              <p:nvPr/>
            </p:nvSpPr>
            <p:spPr bwMode="auto">
              <a:xfrm>
                <a:off x="3183" y="1127"/>
                <a:ext cx="88" cy="311"/>
              </a:xfrm>
              <a:custGeom>
                <a:avLst/>
                <a:gdLst/>
                <a:ahLst/>
                <a:cxnLst>
                  <a:cxn ang="0">
                    <a:pos x="167" y="0"/>
                  </a:cxn>
                  <a:cxn ang="0">
                    <a:pos x="178" y="12"/>
                  </a:cxn>
                  <a:cxn ang="0">
                    <a:pos x="9" y="621"/>
                  </a:cxn>
                  <a:cxn ang="0">
                    <a:pos x="0" y="612"/>
                  </a:cxn>
                  <a:cxn ang="0">
                    <a:pos x="167" y="0"/>
                  </a:cxn>
                </a:cxnLst>
                <a:rect l="0" t="0" r="r" b="b"/>
                <a:pathLst>
                  <a:path w="178" h="621">
                    <a:moveTo>
                      <a:pt x="167" y="0"/>
                    </a:moveTo>
                    <a:lnTo>
                      <a:pt x="178" y="12"/>
                    </a:lnTo>
                    <a:lnTo>
                      <a:pt x="9" y="621"/>
                    </a:lnTo>
                    <a:lnTo>
                      <a:pt x="0" y="612"/>
                    </a:lnTo>
                    <a:lnTo>
                      <a:pt x="167" y="0"/>
                    </a:lnTo>
                    <a:close/>
                  </a:path>
                </a:pathLst>
              </a:custGeom>
              <a:solidFill>
                <a:srgbClr val="F2EDD6"/>
              </a:solidFill>
              <a:ln w="9525">
                <a:noFill/>
                <a:round/>
                <a:headEnd/>
                <a:tailEnd/>
              </a:ln>
            </p:spPr>
            <p:txBody>
              <a:bodyPr/>
              <a:lstStyle/>
              <a:p>
                <a:endParaRPr lang="en-US"/>
              </a:p>
            </p:txBody>
          </p:sp>
          <p:sp>
            <p:nvSpPr>
              <p:cNvPr id="156" name="Freeform 59"/>
              <p:cNvSpPr>
                <a:spLocks/>
              </p:cNvSpPr>
              <p:nvPr/>
            </p:nvSpPr>
            <p:spPr bwMode="auto">
              <a:xfrm>
                <a:off x="3158" y="1429"/>
                <a:ext cx="14" cy="11"/>
              </a:xfrm>
              <a:custGeom>
                <a:avLst/>
                <a:gdLst/>
                <a:ahLst/>
                <a:cxnLst>
                  <a:cxn ang="0">
                    <a:pos x="18" y="0"/>
                  </a:cxn>
                  <a:cxn ang="0">
                    <a:pos x="0" y="12"/>
                  </a:cxn>
                  <a:cxn ang="0">
                    <a:pos x="8" y="22"/>
                  </a:cxn>
                  <a:cxn ang="0">
                    <a:pos x="27" y="9"/>
                  </a:cxn>
                  <a:cxn ang="0">
                    <a:pos x="18" y="0"/>
                  </a:cxn>
                </a:cxnLst>
                <a:rect l="0" t="0" r="r" b="b"/>
                <a:pathLst>
                  <a:path w="27" h="22">
                    <a:moveTo>
                      <a:pt x="18" y="0"/>
                    </a:moveTo>
                    <a:lnTo>
                      <a:pt x="0" y="12"/>
                    </a:lnTo>
                    <a:lnTo>
                      <a:pt x="8" y="22"/>
                    </a:lnTo>
                    <a:lnTo>
                      <a:pt x="27" y="9"/>
                    </a:lnTo>
                    <a:lnTo>
                      <a:pt x="18" y="0"/>
                    </a:lnTo>
                    <a:close/>
                  </a:path>
                </a:pathLst>
              </a:custGeom>
              <a:solidFill>
                <a:srgbClr val="F2EDD6"/>
              </a:solidFill>
              <a:ln w="9525">
                <a:noFill/>
                <a:round/>
                <a:headEnd/>
                <a:tailEnd/>
              </a:ln>
            </p:spPr>
            <p:txBody>
              <a:bodyPr/>
              <a:lstStyle/>
              <a:p>
                <a:endParaRPr lang="en-US"/>
              </a:p>
            </p:txBody>
          </p:sp>
          <p:sp>
            <p:nvSpPr>
              <p:cNvPr id="157" name="Freeform 60"/>
              <p:cNvSpPr>
                <a:spLocks/>
              </p:cNvSpPr>
              <p:nvPr/>
            </p:nvSpPr>
            <p:spPr bwMode="auto">
              <a:xfrm>
                <a:off x="3167" y="1437"/>
                <a:ext cx="14" cy="11"/>
              </a:xfrm>
              <a:custGeom>
                <a:avLst/>
                <a:gdLst/>
                <a:ahLst/>
                <a:cxnLst>
                  <a:cxn ang="0">
                    <a:pos x="19" y="0"/>
                  </a:cxn>
                  <a:cxn ang="0">
                    <a:pos x="0" y="13"/>
                  </a:cxn>
                  <a:cxn ang="0">
                    <a:pos x="8" y="22"/>
                  </a:cxn>
                  <a:cxn ang="0">
                    <a:pos x="28" y="8"/>
                  </a:cxn>
                  <a:cxn ang="0">
                    <a:pos x="19" y="0"/>
                  </a:cxn>
                </a:cxnLst>
                <a:rect l="0" t="0" r="r" b="b"/>
                <a:pathLst>
                  <a:path w="28" h="22">
                    <a:moveTo>
                      <a:pt x="19" y="0"/>
                    </a:moveTo>
                    <a:lnTo>
                      <a:pt x="0" y="13"/>
                    </a:lnTo>
                    <a:lnTo>
                      <a:pt x="8" y="22"/>
                    </a:lnTo>
                    <a:lnTo>
                      <a:pt x="28" y="8"/>
                    </a:lnTo>
                    <a:lnTo>
                      <a:pt x="19" y="0"/>
                    </a:lnTo>
                    <a:close/>
                  </a:path>
                </a:pathLst>
              </a:custGeom>
              <a:solidFill>
                <a:srgbClr val="F2EDD6"/>
              </a:solidFill>
              <a:ln w="9525">
                <a:noFill/>
                <a:round/>
                <a:headEnd/>
                <a:tailEnd/>
              </a:ln>
            </p:spPr>
            <p:txBody>
              <a:bodyPr/>
              <a:lstStyle/>
              <a:p>
                <a:endParaRPr lang="en-US"/>
              </a:p>
            </p:txBody>
          </p:sp>
          <p:sp>
            <p:nvSpPr>
              <p:cNvPr id="158" name="Freeform 61"/>
              <p:cNvSpPr>
                <a:spLocks/>
              </p:cNvSpPr>
              <p:nvPr/>
            </p:nvSpPr>
            <p:spPr bwMode="auto">
              <a:xfrm>
                <a:off x="2962" y="1424"/>
                <a:ext cx="183" cy="22"/>
              </a:xfrm>
              <a:custGeom>
                <a:avLst/>
                <a:gdLst/>
                <a:ahLst/>
                <a:cxnLst>
                  <a:cxn ang="0">
                    <a:pos x="366" y="23"/>
                  </a:cxn>
                  <a:cxn ang="0">
                    <a:pos x="364" y="45"/>
                  </a:cxn>
                  <a:cxn ang="0">
                    <a:pos x="362" y="45"/>
                  </a:cxn>
                  <a:cxn ang="0">
                    <a:pos x="356" y="44"/>
                  </a:cxn>
                  <a:cxn ang="0">
                    <a:pos x="346" y="42"/>
                  </a:cxn>
                  <a:cxn ang="0">
                    <a:pos x="332" y="41"/>
                  </a:cxn>
                  <a:cxn ang="0">
                    <a:pos x="316" y="38"/>
                  </a:cxn>
                  <a:cxn ang="0">
                    <a:pos x="295" y="36"/>
                  </a:cxn>
                  <a:cxn ang="0">
                    <a:pos x="273" y="33"/>
                  </a:cxn>
                  <a:cxn ang="0">
                    <a:pos x="248" y="30"/>
                  </a:cxn>
                  <a:cxn ang="0">
                    <a:pos x="221" y="28"/>
                  </a:cxn>
                  <a:cxn ang="0">
                    <a:pos x="192" y="26"/>
                  </a:cxn>
                  <a:cxn ang="0">
                    <a:pos x="162" y="23"/>
                  </a:cxn>
                  <a:cxn ang="0">
                    <a:pos x="131" y="22"/>
                  </a:cxn>
                  <a:cxn ang="0">
                    <a:pos x="99" y="21"/>
                  </a:cxn>
                  <a:cxn ang="0">
                    <a:pos x="67" y="21"/>
                  </a:cxn>
                  <a:cxn ang="0">
                    <a:pos x="33" y="21"/>
                  </a:cxn>
                  <a:cxn ang="0">
                    <a:pos x="0" y="22"/>
                  </a:cxn>
                  <a:cxn ang="0">
                    <a:pos x="5" y="5"/>
                  </a:cxn>
                  <a:cxn ang="0">
                    <a:pos x="6" y="5"/>
                  </a:cxn>
                  <a:cxn ang="0">
                    <a:pos x="9" y="4"/>
                  </a:cxn>
                  <a:cxn ang="0">
                    <a:pos x="15" y="4"/>
                  </a:cxn>
                  <a:cxn ang="0">
                    <a:pos x="23" y="3"/>
                  </a:cxn>
                  <a:cxn ang="0">
                    <a:pos x="35" y="2"/>
                  </a:cxn>
                  <a:cxn ang="0">
                    <a:pos x="48" y="2"/>
                  </a:cxn>
                  <a:cxn ang="0">
                    <a:pos x="64" y="0"/>
                  </a:cxn>
                  <a:cxn ang="0">
                    <a:pos x="84" y="0"/>
                  </a:cxn>
                  <a:cxn ang="0">
                    <a:pos x="107" y="0"/>
                  </a:cxn>
                  <a:cxn ang="0">
                    <a:pos x="134" y="2"/>
                  </a:cxn>
                  <a:cxn ang="0">
                    <a:pos x="162" y="3"/>
                  </a:cxn>
                  <a:cxn ang="0">
                    <a:pos x="196" y="5"/>
                  </a:cxn>
                  <a:cxn ang="0">
                    <a:pos x="233" y="8"/>
                  </a:cxn>
                  <a:cxn ang="0">
                    <a:pos x="273" y="12"/>
                  </a:cxn>
                  <a:cxn ang="0">
                    <a:pos x="318" y="18"/>
                  </a:cxn>
                  <a:cxn ang="0">
                    <a:pos x="366" y="23"/>
                  </a:cxn>
                </a:cxnLst>
                <a:rect l="0" t="0" r="r" b="b"/>
                <a:pathLst>
                  <a:path w="366" h="45">
                    <a:moveTo>
                      <a:pt x="366" y="23"/>
                    </a:moveTo>
                    <a:lnTo>
                      <a:pt x="364" y="45"/>
                    </a:lnTo>
                    <a:lnTo>
                      <a:pt x="362" y="45"/>
                    </a:lnTo>
                    <a:lnTo>
                      <a:pt x="356" y="44"/>
                    </a:lnTo>
                    <a:lnTo>
                      <a:pt x="346" y="42"/>
                    </a:lnTo>
                    <a:lnTo>
                      <a:pt x="332" y="41"/>
                    </a:lnTo>
                    <a:lnTo>
                      <a:pt x="316" y="38"/>
                    </a:lnTo>
                    <a:lnTo>
                      <a:pt x="295" y="36"/>
                    </a:lnTo>
                    <a:lnTo>
                      <a:pt x="273" y="33"/>
                    </a:lnTo>
                    <a:lnTo>
                      <a:pt x="248" y="30"/>
                    </a:lnTo>
                    <a:lnTo>
                      <a:pt x="221" y="28"/>
                    </a:lnTo>
                    <a:lnTo>
                      <a:pt x="192" y="26"/>
                    </a:lnTo>
                    <a:lnTo>
                      <a:pt x="162" y="23"/>
                    </a:lnTo>
                    <a:lnTo>
                      <a:pt x="131" y="22"/>
                    </a:lnTo>
                    <a:lnTo>
                      <a:pt x="99" y="21"/>
                    </a:lnTo>
                    <a:lnTo>
                      <a:pt x="67" y="21"/>
                    </a:lnTo>
                    <a:lnTo>
                      <a:pt x="33" y="21"/>
                    </a:lnTo>
                    <a:lnTo>
                      <a:pt x="0" y="22"/>
                    </a:lnTo>
                    <a:lnTo>
                      <a:pt x="5" y="5"/>
                    </a:lnTo>
                    <a:lnTo>
                      <a:pt x="6" y="5"/>
                    </a:lnTo>
                    <a:lnTo>
                      <a:pt x="9" y="4"/>
                    </a:lnTo>
                    <a:lnTo>
                      <a:pt x="15" y="4"/>
                    </a:lnTo>
                    <a:lnTo>
                      <a:pt x="23" y="3"/>
                    </a:lnTo>
                    <a:lnTo>
                      <a:pt x="35" y="2"/>
                    </a:lnTo>
                    <a:lnTo>
                      <a:pt x="48" y="2"/>
                    </a:lnTo>
                    <a:lnTo>
                      <a:pt x="64" y="0"/>
                    </a:lnTo>
                    <a:lnTo>
                      <a:pt x="84" y="0"/>
                    </a:lnTo>
                    <a:lnTo>
                      <a:pt x="107" y="0"/>
                    </a:lnTo>
                    <a:lnTo>
                      <a:pt x="134" y="2"/>
                    </a:lnTo>
                    <a:lnTo>
                      <a:pt x="162" y="3"/>
                    </a:lnTo>
                    <a:lnTo>
                      <a:pt x="196" y="5"/>
                    </a:lnTo>
                    <a:lnTo>
                      <a:pt x="233" y="8"/>
                    </a:lnTo>
                    <a:lnTo>
                      <a:pt x="273" y="12"/>
                    </a:lnTo>
                    <a:lnTo>
                      <a:pt x="318" y="18"/>
                    </a:lnTo>
                    <a:lnTo>
                      <a:pt x="366" y="23"/>
                    </a:lnTo>
                    <a:close/>
                  </a:path>
                </a:pathLst>
              </a:custGeom>
              <a:solidFill>
                <a:srgbClr val="6BADC9"/>
              </a:solidFill>
              <a:ln w="9525">
                <a:noFill/>
                <a:round/>
                <a:headEnd/>
                <a:tailEnd/>
              </a:ln>
            </p:spPr>
            <p:txBody>
              <a:bodyPr/>
              <a:lstStyle/>
              <a:p>
                <a:endParaRPr lang="en-US"/>
              </a:p>
            </p:txBody>
          </p:sp>
          <p:sp>
            <p:nvSpPr>
              <p:cNvPr id="159" name="Freeform 62"/>
              <p:cNvSpPr>
                <a:spLocks/>
              </p:cNvSpPr>
              <p:nvPr/>
            </p:nvSpPr>
            <p:spPr bwMode="auto">
              <a:xfrm>
                <a:off x="2976" y="1150"/>
                <a:ext cx="234" cy="229"/>
              </a:xfrm>
              <a:custGeom>
                <a:avLst/>
                <a:gdLst/>
                <a:ahLst/>
                <a:cxnLst>
                  <a:cxn ang="0">
                    <a:pos x="464" y="7"/>
                  </a:cxn>
                  <a:cxn ang="0">
                    <a:pos x="466" y="0"/>
                  </a:cxn>
                  <a:cxn ang="0">
                    <a:pos x="108" y="30"/>
                  </a:cxn>
                  <a:cxn ang="0">
                    <a:pos x="0" y="459"/>
                  </a:cxn>
                  <a:cxn ang="0">
                    <a:pos x="14" y="457"/>
                  </a:cxn>
                  <a:cxn ang="0">
                    <a:pos x="118" y="38"/>
                  </a:cxn>
                  <a:cxn ang="0">
                    <a:pos x="464" y="7"/>
                  </a:cxn>
                </a:cxnLst>
                <a:rect l="0" t="0" r="r" b="b"/>
                <a:pathLst>
                  <a:path w="466" h="459">
                    <a:moveTo>
                      <a:pt x="464" y="7"/>
                    </a:moveTo>
                    <a:lnTo>
                      <a:pt x="466" y="0"/>
                    </a:lnTo>
                    <a:lnTo>
                      <a:pt x="108" y="30"/>
                    </a:lnTo>
                    <a:lnTo>
                      <a:pt x="0" y="459"/>
                    </a:lnTo>
                    <a:lnTo>
                      <a:pt x="14" y="457"/>
                    </a:lnTo>
                    <a:lnTo>
                      <a:pt x="118" y="38"/>
                    </a:lnTo>
                    <a:lnTo>
                      <a:pt x="464" y="7"/>
                    </a:lnTo>
                    <a:close/>
                  </a:path>
                </a:pathLst>
              </a:custGeom>
              <a:solidFill>
                <a:srgbClr val="000000"/>
              </a:solidFill>
              <a:ln w="9525">
                <a:noFill/>
                <a:round/>
                <a:headEnd/>
                <a:tailEnd/>
              </a:ln>
            </p:spPr>
            <p:txBody>
              <a:bodyPr/>
              <a:lstStyle/>
              <a:p>
                <a:endParaRPr lang="en-US"/>
              </a:p>
            </p:txBody>
          </p:sp>
          <p:sp>
            <p:nvSpPr>
              <p:cNvPr id="160" name="Freeform 63"/>
              <p:cNvSpPr>
                <a:spLocks/>
              </p:cNvSpPr>
              <p:nvPr/>
            </p:nvSpPr>
            <p:spPr bwMode="auto">
              <a:xfrm>
                <a:off x="2982" y="1158"/>
                <a:ext cx="225" cy="223"/>
              </a:xfrm>
              <a:custGeom>
                <a:avLst/>
                <a:gdLst/>
                <a:ahLst/>
                <a:cxnLst>
                  <a:cxn ang="0">
                    <a:pos x="445" y="24"/>
                  </a:cxn>
                  <a:cxn ang="0">
                    <a:pos x="451" y="0"/>
                  </a:cxn>
                  <a:cxn ang="0">
                    <a:pos x="439" y="1"/>
                  </a:cxn>
                  <a:cxn ang="0">
                    <a:pos x="424" y="3"/>
                  </a:cxn>
                  <a:cxn ang="0">
                    <a:pos x="407" y="6"/>
                  </a:cxn>
                  <a:cxn ang="0">
                    <a:pos x="386" y="10"/>
                  </a:cxn>
                  <a:cxn ang="0">
                    <a:pos x="363" y="15"/>
                  </a:cxn>
                  <a:cxn ang="0">
                    <a:pos x="338" y="22"/>
                  </a:cxn>
                  <a:cxn ang="0">
                    <a:pos x="311" y="31"/>
                  </a:cxn>
                  <a:cxn ang="0">
                    <a:pos x="284" y="43"/>
                  </a:cxn>
                  <a:cxn ang="0">
                    <a:pos x="254" y="57"/>
                  </a:cxn>
                  <a:cxn ang="0">
                    <a:pos x="224" y="73"/>
                  </a:cxn>
                  <a:cxn ang="0">
                    <a:pos x="194" y="92"/>
                  </a:cxn>
                  <a:cxn ang="0">
                    <a:pos x="164" y="116"/>
                  </a:cxn>
                  <a:cxn ang="0">
                    <a:pos x="134" y="141"/>
                  </a:cxn>
                  <a:cxn ang="0">
                    <a:pos x="105" y="171"/>
                  </a:cxn>
                  <a:cxn ang="0">
                    <a:pos x="77" y="204"/>
                  </a:cxn>
                  <a:cxn ang="0">
                    <a:pos x="51" y="242"/>
                  </a:cxn>
                  <a:cxn ang="0">
                    <a:pos x="0" y="442"/>
                  </a:cxn>
                  <a:cxn ang="0">
                    <a:pos x="121" y="445"/>
                  </a:cxn>
                  <a:cxn ang="0">
                    <a:pos x="126" y="423"/>
                  </a:cxn>
                  <a:cxn ang="0">
                    <a:pos x="130" y="399"/>
                  </a:cxn>
                  <a:cxn ang="0">
                    <a:pos x="136" y="374"/>
                  </a:cxn>
                  <a:cxn ang="0">
                    <a:pos x="142" y="345"/>
                  </a:cxn>
                  <a:cxn ang="0">
                    <a:pos x="149" y="316"/>
                  </a:cxn>
                  <a:cxn ang="0">
                    <a:pos x="158" y="286"/>
                  </a:cxn>
                  <a:cxn ang="0">
                    <a:pos x="170" y="255"/>
                  </a:cxn>
                  <a:cxn ang="0">
                    <a:pos x="183" y="224"/>
                  </a:cxn>
                  <a:cxn ang="0">
                    <a:pos x="201" y="194"/>
                  </a:cxn>
                  <a:cxn ang="0">
                    <a:pos x="221" y="164"/>
                  </a:cxn>
                  <a:cxn ang="0">
                    <a:pos x="246" y="135"/>
                  </a:cxn>
                  <a:cxn ang="0">
                    <a:pos x="276" y="109"/>
                  </a:cxn>
                  <a:cxn ang="0">
                    <a:pos x="309" y="83"/>
                  </a:cxn>
                  <a:cxn ang="0">
                    <a:pos x="348" y="60"/>
                  </a:cxn>
                  <a:cxn ang="0">
                    <a:pos x="393" y="41"/>
                  </a:cxn>
                  <a:cxn ang="0">
                    <a:pos x="445" y="24"/>
                  </a:cxn>
                </a:cxnLst>
                <a:rect l="0" t="0" r="r" b="b"/>
                <a:pathLst>
                  <a:path w="451" h="445">
                    <a:moveTo>
                      <a:pt x="445" y="24"/>
                    </a:moveTo>
                    <a:lnTo>
                      <a:pt x="451" y="0"/>
                    </a:lnTo>
                    <a:lnTo>
                      <a:pt x="439" y="1"/>
                    </a:lnTo>
                    <a:lnTo>
                      <a:pt x="424" y="3"/>
                    </a:lnTo>
                    <a:lnTo>
                      <a:pt x="407" y="6"/>
                    </a:lnTo>
                    <a:lnTo>
                      <a:pt x="386" y="10"/>
                    </a:lnTo>
                    <a:lnTo>
                      <a:pt x="363" y="15"/>
                    </a:lnTo>
                    <a:lnTo>
                      <a:pt x="338" y="22"/>
                    </a:lnTo>
                    <a:lnTo>
                      <a:pt x="311" y="31"/>
                    </a:lnTo>
                    <a:lnTo>
                      <a:pt x="284" y="43"/>
                    </a:lnTo>
                    <a:lnTo>
                      <a:pt x="254" y="57"/>
                    </a:lnTo>
                    <a:lnTo>
                      <a:pt x="224" y="73"/>
                    </a:lnTo>
                    <a:lnTo>
                      <a:pt x="194" y="92"/>
                    </a:lnTo>
                    <a:lnTo>
                      <a:pt x="164" y="116"/>
                    </a:lnTo>
                    <a:lnTo>
                      <a:pt x="134" y="141"/>
                    </a:lnTo>
                    <a:lnTo>
                      <a:pt x="105" y="171"/>
                    </a:lnTo>
                    <a:lnTo>
                      <a:pt x="77" y="204"/>
                    </a:lnTo>
                    <a:lnTo>
                      <a:pt x="51" y="242"/>
                    </a:lnTo>
                    <a:lnTo>
                      <a:pt x="0" y="442"/>
                    </a:lnTo>
                    <a:lnTo>
                      <a:pt x="121" y="445"/>
                    </a:lnTo>
                    <a:lnTo>
                      <a:pt x="126" y="423"/>
                    </a:lnTo>
                    <a:lnTo>
                      <a:pt x="130" y="399"/>
                    </a:lnTo>
                    <a:lnTo>
                      <a:pt x="136" y="374"/>
                    </a:lnTo>
                    <a:lnTo>
                      <a:pt x="142" y="345"/>
                    </a:lnTo>
                    <a:lnTo>
                      <a:pt x="149" y="316"/>
                    </a:lnTo>
                    <a:lnTo>
                      <a:pt x="158" y="286"/>
                    </a:lnTo>
                    <a:lnTo>
                      <a:pt x="170" y="255"/>
                    </a:lnTo>
                    <a:lnTo>
                      <a:pt x="183" y="224"/>
                    </a:lnTo>
                    <a:lnTo>
                      <a:pt x="201" y="194"/>
                    </a:lnTo>
                    <a:lnTo>
                      <a:pt x="221" y="164"/>
                    </a:lnTo>
                    <a:lnTo>
                      <a:pt x="246" y="135"/>
                    </a:lnTo>
                    <a:lnTo>
                      <a:pt x="276" y="109"/>
                    </a:lnTo>
                    <a:lnTo>
                      <a:pt x="309" y="83"/>
                    </a:lnTo>
                    <a:lnTo>
                      <a:pt x="348" y="60"/>
                    </a:lnTo>
                    <a:lnTo>
                      <a:pt x="393" y="41"/>
                    </a:lnTo>
                    <a:lnTo>
                      <a:pt x="445" y="24"/>
                    </a:lnTo>
                    <a:close/>
                  </a:path>
                </a:pathLst>
              </a:custGeom>
              <a:solidFill>
                <a:srgbClr val="8ED3ED"/>
              </a:solidFill>
              <a:ln w="9525">
                <a:noFill/>
                <a:round/>
                <a:headEnd/>
                <a:tailEnd/>
              </a:ln>
            </p:spPr>
            <p:txBody>
              <a:bodyPr/>
              <a:lstStyle/>
              <a:p>
                <a:endParaRPr lang="en-US"/>
              </a:p>
            </p:txBody>
          </p:sp>
          <p:sp>
            <p:nvSpPr>
              <p:cNvPr id="161" name="Freeform 64"/>
              <p:cNvSpPr>
                <a:spLocks/>
              </p:cNvSpPr>
              <p:nvPr/>
            </p:nvSpPr>
            <p:spPr bwMode="auto">
              <a:xfrm>
                <a:off x="3007" y="1153"/>
                <a:ext cx="202" cy="126"/>
              </a:xfrm>
              <a:custGeom>
                <a:avLst/>
                <a:gdLst/>
                <a:ahLst/>
                <a:cxnLst>
                  <a:cxn ang="0">
                    <a:pos x="400" y="10"/>
                  </a:cxn>
                  <a:cxn ang="0">
                    <a:pos x="402" y="0"/>
                  </a:cxn>
                  <a:cxn ang="0">
                    <a:pos x="55" y="32"/>
                  </a:cxn>
                  <a:cxn ang="0">
                    <a:pos x="0" y="252"/>
                  </a:cxn>
                  <a:cxn ang="0">
                    <a:pos x="26" y="214"/>
                  </a:cxn>
                  <a:cxn ang="0">
                    <a:pos x="54" y="181"/>
                  </a:cxn>
                  <a:cxn ang="0">
                    <a:pos x="83" y="151"/>
                  </a:cxn>
                  <a:cxn ang="0">
                    <a:pos x="113" y="126"/>
                  </a:cxn>
                  <a:cxn ang="0">
                    <a:pos x="143" y="102"/>
                  </a:cxn>
                  <a:cxn ang="0">
                    <a:pos x="173" y="83"/>
                  </a:cxn>
                  <a:cxn ang="0">
                    <a:pos x="203" y="67"/>
                  </a:cxn>
                  <a:cxn ang="0">
                    <a:pos x="233" y="53"/>
                  </a:cxn>
                  <a:cxn ang="0">
                    <a:pos x="260" y="41"/>
                  </a:cxn>
                  <a:cxn ang="0">
                    <a:pos x="287" y="32"/>
                  </a:cxn>
                  <a:cxn ang="0">
                    <a:pos x="312" y="25"/>
                  </a:cxn>
                  <a:cxn ang="0">
                    <a:pos x="335" y="20"/>
                  </a:cxn>
                  <a:cxn ang="0">
                    <a:pos x="356" y="16"/>
                  </a:cxn>
                  <a:cxn ang="0">
                    <a:pos x="373" y="13"/>
                  </a:cxn>
                  <a:cxn ang="0">
                    <a:pos x="388" y="11"/>
                  </a:cxn>
                  <a:cxn ang="0">
                    <a:pos x="400" y="10"/>
                  </a:cxn>
                </a:cxnLst>
                <a:rect l="0" t="0" r="r" b="b"/>
                <a:pathLst>
                  <a:path w="402" h="252">
                    <a:moveTo>
                      <a:pt x="400" y="10"/>
                    </a:moveTo>
                    <a:lnTo>
                      <a:pt x="402" y="0"/>
                    </a:lnTo>
                    <a:lnTo>
                      <a:pt x="55" y="32"/>
                    </a:lnTo>
                    <a:lnTo>
                      <a:pt x="0" y="252"/>
                    </a:lnTo>
                    <a:lnTo>
                      <a:pt x="26" y="214"/>
                    </a:lnTo>
                    <a:lnTo>
                      <a:pt x="54" y="181"/>
                    </a:lnTo>
                    <a:lnTo>
                      <a:pt x="83" y="151"/>
                    </a:lnTo>
                    <a:lnTo>
                      <a:pt x="113" y="126"/>
                    </a:lnTo>
                    <a:lnTo>
                      <a:pt x="143" y="102"/>
                    </a:lnTo>
                    <a:lnTo>
                      <a:pt x="173" y="83"/>
                    </a:lnTo>
                    <a:lnTo>
                      <a:pt x="203" y="67"/>
                    </a:lnTo>
                    <a:lnTo>
                      <a:pt x="233" y="53"/>
                    </a:lnTo>
                    <a:lnTo>
                      <a:pt x="260" y="41"/>
                    </a:lnTo>
                    <a:lnTo>
                      <a:pt x="287" y="32"/>
                    </a:lnTo>
                    <a:lnTo>
                      <a:pt x="312" y="25"/>
                    </a:lnTo>
                    <a:lnTo>
                      <a:pt x="335" y="20"/>
                    </a:lnTo>
                    <a:lnTo>
                      <a:pt x="356" y="16"/>
                    </a:lnTo>
                    <a:lnTo>
                      <a:pt x="373" y="13"/>
                    </a:lnTo>
                    <a:lnTo>
                      <a:pt x="388" y="11"/>
                    </a:lnTo>
                    <a:lnTo>
                      <a:pt x="400" y="10"/>
                    </a:lnTo>
                    <a:close/>
                  </a:path>
                </a:pathLst>
              </a:custGeom>
              <a:solidFill>
                <a:srgbClr val="005E9E"/>
              </a:solidFill>
              <a:ln w="9525">
                <a:noFill/>
                <a:round/>
                <a:headEnd/>
                <a:tailEnd/>
              </a:ln>
            </p:spPr>
            <p:txBody>
              <a:bodyPr/>
              <a:lstStyle/>
              <a:p>
                <a:endParaRPr lang="en-US"/>
              </a:p>
            </p:txBody>
          </p:sp>
          <p:sp>
            <p:nvSpPr>
              <p:cNvPr id="162" name="Freeform 65"/>
              <p:cNvSpPr>
                <a:spLocks/>
              </p:cNvSpPr>
              <p:nvPr/>
            </p:nvSpPr>
            <p:spPr bwMode="auto">
              <a:xfrm>
                <a:off x="3077" y="1201"/>
                <a:ext cx="119" cy="183"/>
              </a:xfrm>
              <a:custGeom>
                <a:avLst/>
                <a:gdLst/>
                <a:ahLst/>
                <a:cxnLst>
                  <a:cxn ang="0">
                    <a:pos x="0" y="360"/>
                  </a:cxn>
                  <a:cxn ang="0">
                    <a:pos x="144" y="365"/>
                  </a:cxn>
                  <a:cxn ang="0">
                    <a:pos x="239" y="0"/>
                  </a:cxn>
                  <a:cxn ang="0">
                    <a:pos x="229" y="8"/>
                  </a:cxn>
                  <a:cxn ang="0">
                    <a:pos x="217" y="17"/>
                  </a:cxn>
                  <a:cxn ang="0">
                    <a:pos x="203" y="30"/>
                  </a:cxn>
                  <a:cxn ang="0">
                    <a:pos x="188" y="42"/>
                  </a:cxn>
                  <a:cxn ang="0">
                    <a:pos x="173" y="58"/>
                  </a:cxn>
                  <a:cxn ang="0">
                    <a:pos x="157" y="76"/>
                  </a:cxn>
                  <a:cxn ang="0">
                    <a:pos x="140" y="95"/>
                  </a:cxn>
                  <a:cxn ang="0">
                    <a:pos x="124" y="116"/>
                  </a:cxn>
                  <a:cxn ang="0">
                    <a:pos x="106" y="139"/>
                  </a:cxn>
                  <a:cxn ang="0">
                    <a:pos x="89" y="164"/>
                  </a:cxn>
                  <a:cxn ang="0">
                    <a:pos x="72" y="192"/>
                  </a:cxn>
                  <a:cxn ang="0">
                    <a:pos x="56" y="221"/>
                  </a:cxn>
                  <a:cxn ang="0">
                    <a:pos x="41" y="253"/>
                  </a:cxn>
                  <a:cxn ang="0">
                    <a:pos x="26" y="287"/>
                  </a:cxn>
                  <a:cxn ang="0">
                    <a:pos x="12" y="322"/>
                  </a:cxn>
                  <a:cxn ang="0">
                    <a:pos x="0" y="360"/>
                  </a:cxn>
                </a:cxnLst>
                <a:rect l="0" t="0" r="r" b="b"/>
                <a:pathLst>
                  <a:path w="239" h="365">
                    <a:moveTo>
                      <a:pt x="0" y="360"/>
                    </a:moveTo>
                    <a:lnTo>
                      <a:pt x="144" y="365"/>
                    </a:lnTo>
                    <a:lnTo>
                      <a:pt x="239" y="0"/>
                    </a:lnTo>
                    <a:lnTo>
                      <a:pt x="229" y="8"/>
                    </a:lnTo>
                    <a:lnTo>
                      <a:pt x="217" y="17"/>
                    </a:lnTo>
                    <a:lnTo>
                      <a:pt x="203" y="30"/>
                    </a:lnTo>
                    <a:lnTo>
                      <a:pt x="188" y="42"/>
                    </a:lnTo>
                    <a:lnTo>
                      <a:pt x="173" y="58"/>
                    </a:lnTo>
                    <a:lnTo>
                      <a:pt x="157" y="76"/>
                    </a:lnTo>
                    <a:lnTo>
                      <a:pt x="140" y="95"/>
                    </a:lnTo>
                    <a:lnTo>
                      <a:pt x="124" y="116"/>
                    </a:lnTo>
                    <a:lnTo>
                      <a:pt x="106" y="139"/>
                    </a:lnTo>
                    <a:lnTo>
                      <a:pt x="89" y="164"/>
                    </a:lnTo>
                    <a:lnTo>
                      <a:pt x="72" y="192"/>
                    </a:lnTo>
                    <a:lnTo>
                      <a:pt x="56" y="221"/>
                    </a:lnTo>
                    <a:lnTo>
                      <a:pt x="41" y="253"/>
                    </a:lnTo>
                    <a:lnTo>
                      <a:pt x="26" y="287"/>
                    </a:lnTo>
                    <a:lnTo>
                      <a:pt x="12" y="322"/>
                    </a:lnTo>
                    <a:lnTo>
                      <a:pt x="0" y="360"/>
                    </a:lnTo>
                    <a:close/>
                  </a:path>
                </a:pathLst>
              </a:custGeom>
              <a:solidFill>
                <a:srgbClr val="8ED3ED"/>
              </a:solidFill>
              <a:ln w="9525">
                <a:noFill/>
                <a:round/>
                <a:headEnd/>
                <a:tailEnd/>
              </a:ln>
            </p:spPr>
            <p:txBody>
              <a:bodyPr/>
              <a:lstStyle/>
              <a:p>
                <a:endParaRPr lang="en-US"/>
              </a:p>
            </p:txBody>
          </p:sp>
          <p:sp>
            <p:nvSpPr>
              <p:cNvPr id="163" name="Freeform 66"/>
              <p:cNvSpPr>
                <a:spLocks/>
              </p:cNvSpPr>
              <p:nvPr/>
            </p:nvSpPr>
            <p:spPr bwMode="auto">
              <a:xfrm>
                <a:off x="3043" y="1170"/>
                <a:ext cx="162" cy="212"/>
              </a:xfrm>
              <a:custGeom>
                <a:avLst/>
                <a:gdLst/>
                <a:ahLst/>
                <a:cxnLst>
                  <a:cxn ang="0">
                    <a:pos x="0" y="421"/>
                  </a:cxn>
                  <a:cxn ang="0">
                    <a:pos x="69" y="423"/>
                  </a:cxn>
                  <a:cxn ang="0">
                    <a:pos x="81" y="385"/>
                  </a:cxn>
                  <a:cxn ang="0">
                    <a:pos x="95" y="350"/>
                  </a:cxn>
                  <a:cxn ang="0">
                    <a:pos x="110" y="316"/>
                  </a:cxn>
                  <a:cxn ang="0">
                    <a:pos x="125" y="284"/>
                  </a:cxn>
                  <a:cxn ang="0">
                    <a:pos x="141" y="255"/>
                  </a:cxn>
                  <a:cxn ang="0">
                    <a:pos x="158" y="227"/>
                  </a:cxn>
                  <a:cxn ang="0">
                    <a:pos x="175" y="202"/>
                  </a:cxn>
                  <a:cxn ang="0">
                    <a:pos x="193" y="179"/>
                  </a:cxn>
                  <a:cxn ang="0">
                    <a:pos x="209" y="158"/>
                  </a:cxn>
                  <a:cxn ang="0">
                    <a:pos x="226" y="139"/>
                  </a:cxn>
                  <a:cxn ang="0">
                    <a:pos x="242" y="121"/>
                  </a:cxn>
                  <a:cxn ang="0">
                    <a:pos x="257" y="105"/>
                  </a:cxn>
                  <a:cxn ang="0">
                    <a:pos x="272" y="93"/>
                  </a:cxn>
                  <a:cxn ang="0">
                    <a:pos x="286" y="80"/>
                  </a:cxn>
                  <a:cxn ang="0">
                    <a:pos x="298" y="71"/>
                  </a:cxn>
                  <a:cxn ang="0">
                    <a:pos x="308" y="63"/>
                  </a:cxn>
                  <a:cxn ang="0">
                    <a:pos x="324" y="0"/>
                  </a:cxn>
                  <a:cxn ang="0">
                    <a:pos x="272" y="17"/>
                  </a:cxn>
                  <a:cxn ang="0">
                    <a:pos x="227" y="36"/>
                  </a:cxn>
                  <a:cxn ang="0">
                    <a:pos x="188" y="59"/>
                  </a:cxn>
                  <a:cxn ang="0">
                    <a:pos x="155" y="85"/>
                  </a:cxn>
                  <a:cxn ang="0">
                    <a:pos x="125" y="111"/>
                  </a:cxn>
                  <a:cxn ang="0">
                    <a:pos x="100" y="140"/>
                  </a:cxn>
                  <a:cxn ang="0">
                    <a:pos x="80" y="170"/>
                  </a:cxn>
                  <a:cxn ang="0">
                    <a:pos x="62" y="200"/>
                  </a:cxn>
                  <a:cxn ang="0">
                    <a:pos x="49" y="231"/>
                  </a:cxn>
                  <a:cxn ang="0">
                    <a:pos x="37" y="262"/>
                  </a:cxn>
                  <a:cxn ang="0">
                    <a:pos x="28" y="292"/>
                  </a:cxn>
                  <a:cxn ang="0">
                    <a:pos x="21" y="321"/>
                  </a:cxn>
                  <a:cxn ang="0">
                    <a:pos x="15" y="350"/>
                  </a:cxn>
                  <a:cxn ang="0">
                    <a:pos x="9" y="375"/>
                  </a:cxn>
                  <a:cxn ang="0">
                    <a:pos x="5" y="399"/>
                  </a:cxn>
                  <a:cxn ang="0">
                    <a:pos x="0" y="421"/>
                  </a:cxn>
                </a:cxnLst>
                <a:rect l="0" t="0" r="r" b="b"/>
                <a:pathLst>
                  <a:path w="324" h="423">
                    <a:moveTo>
                      <a:pt x="0" y="421"/>
                    </a:moveTo>
                    <a:lnTo>
                      <a:pt x="69" y="423"/>
                    </a:lnTo>
                    <a:lnTo>
                      <a:pt x="81" y="385"/>
                    </a:lnTo>
                    <a:lnTo>
                      <a:pt x="95" y="350"/>
                    </a:lnTo>
                    <a:lnTo>
                      <a:pt x="110" y="316"/>
                    </a:lnTo>
                    <a:lnTo>
                      <a:pt x="125" y="284"/>
                    </a:lnTo>
                    <a:lnTo>
                      <a:pt x="141" y="255"/>
                    </a:lnTo>
                    <a:lnTo>
                      <a:pt x="158" y="227"/>
                    </a:lnTo>
                    <a:lnTo>
                      <a:pt x="175" y="202"/>
                    </a:lnTo>
                    <a:lnTo>
                      <a:pt x="193" y="179"/>
                    </a:lnTo>
                    <a:lnTo>
                      <a:pt x="209" y="158"/>
                    </a:lnTo>
                    <a:lnTo>
                      <a:pt x="226" y="139"/>
                    </a:lnTo>
                    <a:lnTo>
                      <a:pt x="242" y="121"/>
                    </a:lnTo>
                    <a:lnTo>
                      <a:pt x="257" y="105"/>
                    </a:lnTo>
                    <a:lnTo>
                      <a:pt x="272" y="93"/>
                    </a:lnTo>
                    <a:lnTo>
                      <a:pt x="286" y="80"/>
                    </a:lnTo>
                    <a:lnTo>
                      <a:pt x="298" y="71"/>
                    </a:lnTo>
                    <a:lnTo>
                      <a:pt x="308" y="63"/>
                    </a:lnTo>
                    <a:lnTo>
                      <a:pt x="324" y="0"/>
                    </a:lnTo>
                    <a:lnTo>
                      <a:pt x="272" y="17"/>
                    </a:lnTo>
                    <a:lnTo>
                      <a:pt x="227" y="36"/>
                    </a:lnTo>
                    <a:lnTo>
                      <a:pt x="188" y="59"/>
                    </a:lnTo>
                    <a:lnTo>
                      <a:pt x="155" y="85"/>
                    </a:lnTo>
                    <a:lnTo>
                      <a:pt x="125" y="111"/>
                    </a:lnTo>
                    <a:lnTo>
                      <a:pt x="100" y="140"/>
                    </a:lnTo>
                    <a:lnTo>
                      <a:pt x="80" y="170"/>
                    </a:lnTo>
                    <a:lnTo>
                      <a:pt x="62" y="200"/>
                    </a:lnTo>
                    <a:lnTo>
                      <a:pt x="49" y="231"/>
                    </a:lnTo>
                    <a:lnTo>
                      <a:pt x="37" y="262"/>
                    </a:lnTo>
                    <a:lnTo>
                      <a:pt x="28" y="292"/>
                    </a:lnTo>
                    <a:lnTo>
                      <a:pt x="21" y="321"/>
                    </a:lnTo>
                    <a:lnTo>
                      <a:pt x="15" y="350"/>
                    </a:lnTo>
                    <a:lnTo>
                      <a:pt x="9" y="375"/>
                    </a:lnTo>
                    <a:lnTo>
                      <a:pt x="5" y="399"/>
                    </a:lnTo>
                    <a:lnTo>
                      <a:pt x="0" y="421"/>
                    </a:lnTo>
                    <a:close/>
                  </a:path>
                </a:pathLst>
              </a:custGeom>
              <a:solidFill>
                <a:srgbClr val="0099D8"/>
              </a:solidFill>
              <a:ln w="9525">
                <a:noFill/>
                <a:round/>
                <a:headEnd/>
                <a:tailEnd/>
              </a:ln>
            </p:spPr>
            <p:txBody>
              <a:bodyPr/>
              <a:lstStyle/>
              <a:p>
                <a:endParaRPr lang="en-US"/>
              </a:p>
            </p:txBody>
          </p:sp>
          <p:sp>
            <p:nvSpPr>
              <p:cNvPr id="164" name="Freeform 67"/>
              <p:cNvSpPr>
                <a:spLocks/>
              </p:cNvSpPr>
              <p:nvPr/>
            </p:nvSpPr>
            <p:spPr bwMode="auto">
              <a:xfrm>
                <a:off x="3196" y="1156"/>
                <a:ext cx="79" cy="280"/>
              </a:xfrm>
              <a:custGeom>
                <a:avLst/>
                <a:gdLst/>
                <a:ahLst/>
                <a:cxnLst>
                  <a:cxn ang="0">
                    <a:pos x="157" y="15"/>
                  </a:cxn>
                  <a:cxn ang="0">
                    <a:pos x="15" y="553"/>
                  </a:cxn>
                  <a:cxn ang="0">
                    <a:pos x="0" y="560"/>
                  </a:cxn>
                  <a:cxn ang="0">
                    <a:pos x="154" y="0"/>
                  </a:cxn>
                  <a:cxn ang="0">
                    <a:pos x="157" y="15"/>
                  </a:cxn>
                </a:cxnLst>
                <a:rect l="0" t="0" r="r" b="b"/>
                <a:pathLst>
                  <a:path w="157" h="560">
                    <a:moveTo>
                      <a:pt x="157" y="15"/>
                    </a:moveTo>
                    <a:lnTo>
                      <a:pt x="15" y="553"/>
                    </a:lnTo>
                    <a:lnTo>
                      <a:pt x="0" y="560"/>
                    </a:lnTo>
                    <a:lnTo>
                      <a:pt x="154" y="0"/>
                    </a:lnTo>
                    <a:lnTo>
                      <a:pt x="157" y="15"/>
                    </a:lnTo>
                    <a:close/>
                  </a:path>
                </a:pathLst>
              </a:custGeom>
              <a:solidFill>
                <a:srgbClr val="AA9911"/>
              </a:solidFill>
              <a:ln w="9525">
                <a:noFill/>
                <a:round/>
                <a:headEnd/>
                <a:tailEnd/>
              </a:ln>
            </p:spPr>
            <p:txBody>
              <a:bodyPr/>
              <a:lstStyle/>
              <a:p>
                <a:endParaRPr lang="en-US"/>
              </a:p>
            </p:txBody>
          </p:sp>
          <p:sp>
            <p:nvSpPr>
              <p:cNvPr id="165" name="Freeform 68"/>
              <p:cNvSpPr>
                <a:spLocks/>
              </p:cNvSpPr>
              <p:nvPr/>
            </p:nvSpPr>
            <p:spPr bwMode="auto">
              <a:xfrm>
                <a:off x="2995" y="1441"/>
                <a:ext cx="143" cy="21"/>
              </a:xfrm>
              <a:custGeom>
                <a:avLst/>
                <a:gdLst/>
                <a:ahLst/>
                <a:cxnLst>
                  <a:cxn ang="0">
                    <a:pos x="18" y="0"/>
                  </a:cxn>
                  <a:cxn ang="0">
                    <a:pos x="17" y="0"/>
                  </a:cxn>
                  <a:cxn ang="0">
                    <a:pos x="13" y="1"/>
                  </a:cxn>
                  <a:cxn ang="0">
                    <a:pos x="8" y="3"/>
                  </a:cxn>
                  <a:cxn ang="0">
                    <a:pos x="3" y="7"/>
                  </a:cxn>
                  <a:cxn ang="0">
                    <a:pos x="0" y="10"/>
                  </a:cxn>
                  <a:cxn ang="0">
                    <a:pos x="0" y="14"/>
                  </a:cxn>
                  <a:cxn ang="0">
                    <a:pos x="2" y="18"/>
                  </a:cxn>
                  <a:cxn ang="0">
                    <a:pos x="9" y="24"/>
                  </a:cxn>
                  <a:cxn ang="0">
                    <a:pos x="16" y="26"/>
                  </a:cxn>
                  <a:cxn ang="0">
                    <a:pos x="28" y="30"/>
                  </a:cxn>
                  <a:cxn ang="0">
                    <a:pos x="45" y="32"/>
                  </a:cxn>
                  <a:cxn ang="0">
                    <a:pos x="63" y="33"/>
                  </a:cxn>
                  <a:cxn ang="0">
                    <a:pos x="85" y="36"/>
                  </a:cxn>
                  <a:cxn ang="0">
                    <a:pos x="108" y="37"/>
                  </a:cxn>
                  <a:cxn ang="0">
                    <a:pos x="133" y="38"/>
                  </a:cxn>
                  <a:cxn ang="0">
                    <a:pos x="157" y="39"/>
                  </a:cxn>
                  <a:cxn ang="0">
                    <a:pos x="182" y="40"/>
                  </a:cxn>
                  <a:cxn ang="0">
                    <a:pos x="206" y="41"/>
                  </a:cxn>
                  <a:cxn ang="0">
                    <a:pos x="228" y="41"/>
                  </a:cxn>
                  <a:cxn ang="0">
                    <a:pos x="247" y="41"/>
                  </a:cxn>
                  <a:cxn ang="0">
                    <a:pos x="263" y="43"/>
                  </a:cxn>
                  <a:cxn ang="0">
                    <a:pos x="276" y="43"/>
                  </a:cxn>
                  <a:cxn ang="0">
                    <a:pos x="284" y="43"/>
                  </a:cxn>
                  <a:cxn ang="0">
                    <a:pos x="287" y="43"/>
                  </a:cxn>
                  <a:cxn ang="0">
                    <a:pos x="284" y="43"/>
                  </a:cxn>
                  <a:cxn ang="0">
                    <a:pos x="276" y="41"/>
                  </a:cxn>
                  <a:cxn ang="0">
                    <a:pos x="266" y="41"/>
                  </a:cxn>
                  <a:cxn ang="0">
                    <a:pos x="251" y="39"/>
                  </a:cxn>
                  <a:cxn ang="0">
                    <a:pos x="232" y="38"/>
                  </a:cxn>
                  <a:cxn ang="0">
                    <a:pos x="213" y="37"/>
                  </a:cxn>
                  <a:cxn ang="0">
                    <a:pos x="192" y="35"/>
                  </a:cxn>
                  <a:cxn ang="0">
                    <a:pos x="170" y="33"/>
                  </a:cxn>
                  <a:cxn ang="0">
                    <a:pos x="147" y="31"/>
                  </a:cxn>
                  <a:cxn ang="0">
                    <a:pos x="125" y="29"/>
                  </a:cxn>
                  <a:cxn ang="0">
                    <a:pos x="103" y="28"/>
                  </a:cxn>
                  <a:cxn ang="0">
                    <a:pos x="85" y="25"/>
                  </a:cxn>
                  <a:cxn ang="0">
                    <a:pos x="68" y="24"/>
                  </a:cxn>
                  <a:cxn ang="0">
                    <a:pos x="53" y="23"/>
                  </a:cxn>
                  <a:cxn ang="0">
                    <a:pos x="42" y="22"/>
                  </a:cxn>
                  <a:cxn ang="0">
                    <a:pos x="35" y="21"/>
                  </a:cxn>
                  <a:cxn ang="0">
                    <a:pos x="24" y="15"/>
                  </a:cxn>
                  <a:cxn ang="0">
                    <a:pos x="18" y="8"/>
                  </a:cxn>
                  <a:cxn ang="0">
                    <a:pos x="18" y="2"/>
                  </a:cxn>
                  <a:cxn ang="0">
                    <a:pos x="18" y="0"/>
                  </a:cxn>
                </a:cxnLst>
                <a:rect l="0" t="0" r="r" b="b"/>
                <a:pathLst>
                  <a:path w="287" h="43">
                    <a:moveTo>
                      <a:pt x="18" y="0"/>
                    </a:moveTo>
                    <a:lnTo>
                      <a:pt x="17" y="0"/>
                    </a:lnTo>
                    <a:lnTo>
                      <a:pt x="13" y="1"/>
                    </a:lnTo>
                    <a:lnTo>
                      <a:pt x="8" y="3"/>
                    </a:lnTo>
                    <a:lnTo>
                      <a:pt x="3" y="7"/>
                    </a:lnTo>
                    <a:lnTo>
                      <a:pt x="0" y="10"/>
                    </a:lnTo>
                    <a:lnTo>
                      <a:pt x="0" y="14"/>
                    </a:lnTo>
                    <a:lnTo>
                      <a:pt x="2" y="18"/>
                    </a:lnTo>
                    <a:lnTo>
                      <a:pt x="9" y="24"/>
                    </a:lnTo>
                    <a:lnTo>
                      <a:pt x="16" y="26"/>
                    </a:lnTo>
                    <a:lnTo>
                      <a:pt x="28" y="30"/>
                    </a:lnTo>
                    <a:lnTo>
                      <a:pt x="45" y="32"/>
                    </a:lnTo>
                    <a:lnTo>
                      <a:pt x="63" y="33"/>
                    </a:lnTo>
                    <a:lnTo>
                      <a:pt x="85" y="36"/>
                    </a:lnTo>
                    <a:lnTo>
                      <a:pt x="108" y="37"/>
                    </a:lnTo>
                    <a:lnTo>
                      <a:pt x="133" y="38"/>
                    </a:lnTo>
                    <a:lnTo>
                      <a:pt x="157" y="39"/>
                    </a:lnTo>
                    <a:lnTo>
                      <a:pt x="182" y="40"/>
                    </a:lnTo>
                    <a:lnTo>
                      <a:pt x="206" y="41"/>
                    </a:lnTo>
                    <a:lnTo>
                      <a:pt x="228" y="41"/>
                    </a:lnTo>
                    <a:lnTo>
                      <a:pt x="247" y="41"/>
                    </a:lnTo>
                    <a:lnTo>
                      <a:pt x="263" y="43"/>
                    </a:lnTo>
                    <a:lnTo>
                      <a:pt x="276" y="43"/>
                    </a:lnTo>
                    <a:lnTo>
                      <a:pt x="284" y="43"/>
                    </a:lnTo>
                    <a:lnTo>
                      <a:pt x="287" y="43"/>
                    </a:lnTo>
                    <a:lnTo>
                      <a:pt x="284" y="43"/>
                    </a:lnTo>
                    <a:lnTo>
                      <a:pt x="276" y="41"/>
                    </a:lnTo>
                    <a:lnTo>
                      <a:pt x="266" y="41"/>
                    </a:lnTo>
                    <a:lnTo>
                      <a:pt x="251" y="39"/>
                    </a:lnTo>
                    <a:lnTo>
                      <a:pt x="232" y="38"/>
                    </a:lnTo>
                    <a:lnTo>
                      <a:pt x="213" y="37"/>
                    </a:lnTo>
                    <a:lnTo>
                      <a:pt x="192" y="35"/>
                    </a:lnTo>
                    <a:lnTo>
                      <a:pt x="170" y="33"/>
                    </a:lnTo>
                    <a:lnTo>
                      <a:pt x="147" y="31"/>
                    </a:lnTo>
                    <a:lnTo>
                      <a:pt x="125" y="29"/>
                    </a:lnTo>
                    <a:lnTo>
                      <a:pt x="103" y="28"/>
                    </a:lnTo>
                    <a:lnTo>
                      <a:pt x="85" y="25"/>
                    </a:lnTo>
                    <a:lnTo>
                      <a:pt x="68" y="24"/>
                    </a:lnTo>
                    <a:lnTo>
                      <a:pt x="53" y="23"/>
                    </a:lnTo>
                    <a:lnTo>
                      <a:pt x="42" y="22"/>
                    </a:lnTo>
                    <a:lnTo>
                      <a:pt x="35" y="21"/>
                    </a:lnTo>
                    <a:lnTo>
                      <a:pt x="24" y="15"/>
                    </a:lnTo>
                    <a:lnTo>
                      <a:pt x="18" y="8"/>
                    </a:lnTo>
                    <a:lnTo>
                      <a:pt x="18" y="2"/>
                    </a:lnTo>
                    <a:lnTo>
                      <a:pt x="18" y="0"/>
                    </a:lnTo>
                    <a:close/>
                  </a:path>
                </a:pathLst>
              </a:custGeom>
              <a:solidFill>
                <a:srgbClr val="AA9911"/>
              </a:solidFill>
              <a:ln w="9525">
                <a:noFill/>
                <a:round/>
                <a:headEnd/>
                <a:tailEnd/>
              </a:ln>
            </p:spPr>
            <p:txBody>
              <a:bodyPr/>
              <a:lstStyle/>
              <a:p>
                <a:endParaRPr lang="en-US"/>
              </a:p>
            </p:txBody>
          </p:sp>
          <p:sp>
            <p:nvSpPr>
              <p:cNvPr id="166" name="Freeform 69"/>
              <p:cNvSpPr>
                <a:spLocks/>
              </p:cNvSpPr>
              <p:nvPr/>
            </p:nvSpPr>
            <p:spPr bwMode="auto">
              <a:xfrm>
                <a:off x="3147" y="1476"/>
                <a:ext cx="52" cy="30"/>
              </a:xfrm>
              <a:custGeom>
                <a:avLst/>
                <a:gdLst/>
                <a:ahLst/>
                <a:cxnLst>
                  <a:cxn ang="0">
                    <a:pos x="94" y="5"/>
                  </a:cxn>
                  <a:cxn ang="0">
                    <a:pos x="0" y="0"/>
                  </a:cxn>
                  <a:cxn ang="0">
                    <a:pos x="1" y="11"/>
                  </a:cxn>
                  <a:cxn ang="0">
                    <a:pos x="1" y="20"/>
                  </a:cxn>
                  <a:cxn ang="0">
                    <a:pos x="1" y="29"/>
                  </a:cxn>
                  <a:cxn ang="0">
                    <a:pos x="1" y="38"/>
                  </a:cxn>
                  <a:cxn ang="0">
                    <a:pos x="103" y="60"/>
                  </a:cxn>
                  <a:cxn ang="0">
                    <a:pos x="100" y="37"/>
                  </a:cxn>
                  <a:cxn ang="0">
                    <a:pos x="98" y="20"/>
                  </a:cxn>
                  <a:cxn ang="0">
                    <a:pos x="95" y="8"/>
                  </a:cxn>
                  <a:cxn ang="0">
                    <a:pos x="94" y="5"/>
                  </a:cxn>
                </a:cxnLst>
                <a:rect l="0" t="0" r="r" b="b"/>
                <a:pathLst>
                  <a:path w="103" h="60">
                    <a:moveTo>
                      <a:pt x="94" y="5"/>
                    </a:moveTo>
                    <a:lnTo>
                      <a:pt x="0" y="0"/>
                    </a:lnTo>
                    <a:lnTo>
                      <a:pt x="1" y="11"/>
                    </a:lnTo>
                    <a:lnTo>
                      <a:pt x="1" y="20"/>
                    </a:lnTo>
                    <a:lnTo>
                      <a:pt x="1" y="29"/>
                    </a:lnTo>
                    <a:lnTo>
                      <a:pt x="1" y="38"/>
                    </a:lnTo>
                    <a:lnTo>
                      <a:pt x="103" y="60"/>
                    </a:lnTo>
                    <a:lnTo>
                      <a:pt x="100" y="37"/>
                    </a:lnTo>
                    <a:lnTo>
                      <a:pt x="98" y="20"/>
                    </a:lnTo>
                    <a:lnTo>
                      <a:pt x="95" y="8"/>
                    </a:lnTo>
                    <a:lnTo>
                      <a:pt x="94" y="5"/>
                    </a:lnTo>
                    <a:close/>
                  </a:path>
                </a:pathLst>
              </a:custGeom>
              <a:solidFill>
                <a:srgbClr val="AA9911"/>
              </a:solidFill>
              <a:ln w="9525">
                <a:noFill/>
                <a:round/>
                <a:headEnd/>
                <a:tailEnd/>
              </a:ln>
            </p:spPr>
            <p:txBody>
              <a:bodyPr/>
              <a:lstStyle/>
              <a:p>
                <a:endParaRPr lang="en-US"/>
              </a:p>
            </p:txBody>
          </p:sp>
          <p:sp>
            <p:nvSpPr>
              <p:cNvPr id="167" name="Freeform 70"/>
              <p:cNvSpPr>
                <a:spLocks/>
              </p:cNvSpPr>
              <p:nvPr/>
            </p:nvSpPr>
            <p:spPr bwMode="auto">
              <a:xfrm>
                <a:off x="3132" y="1495"/>
                <a:ext cx="67" cy="65"/>
              </a:xfrm>
              <a:custGeom>
                <a:avLst/>
                <a:gdLst/>
                <a:ahLst/>
                <a:cxnLst>
                  <a:cxn ang="0">
                    <a:pos x="30" y="0"/>
                  </a:cxn>
                  <a:cxn ang="0">
                    <a:pos x="24" y="43"/>
                  </a:cxn>
                  <a:cxn ang="0">
                    <a:pos x="14" y="73"/>
                  </a:cxn>
                  <a:cxn ang="0">
                    <a:pos x="5" y="91"/>
                  </a:cxn>
                  <a:cxn ang="0">
                    <a:pos x="0" y="97"/>
                  </a:cxn>
                  <a:cxn ang="0">
                    <a:pos x="130" y="129"/>
                  </a:cxn>
                  <a:cxn ang="0">
                    <a:pos x="132" y="98"/>
                  </a:cxn>
                  <a:cxn ang="0">
                    <a:pos x="134" y="71"/>
                  </a:cxn>
                  <a:cxn ang="0">
                    <a:pos x="134" y="44"/>
                  </a:cxn>
                  <a:cxn ang="0">
                    <a:pos x="132" y="22"/>
                  </a:cxn>
                  <a:cxn ang="0">
                    <a:pos x="30" y="0"/>
                  </a:cxn>
                </a:cxnLst>
                <a:rect l="0" t="0" r="r" b="b"/>
                <a:pathLst>
                  <a:path w="134" h="129">
                    <a:moveTo>
                      <a:pt x="30" y="0"/>
                    </a:moveTo>
                    <a:lnTo>
                      <a:pt x="24" y="43"/>
                    </a:lnTo>
                    <a:lnTo>
                      <a:pt x="14" y="73"/>
                    </a:lnTo>
                    <a:lnTo>
                      <a:pt x="5" y="91"/>
                    </a:lnTo>
                    <a:lnTo>
                      <a:pt x="0" y="97"/>
                    </a:lnTo>
                    <a:lnTo>
                      <a:pt x="130" y="129"/>
                    </a:lnTo>
                    <a:lnTo>
                      <a:pt x="132" y="98"/>
                    </a:lnTo>
                    <a:lnTo>
                      <a:pt x="134" y="71"/>
                    </a:lnTo>
                    <a:lnTo>
                      <a:pt x="134" y="44"/>
                    </a:lnTo>
                    <a:lnTo>
                      <a:pt x="132" y="22"/>
                    </a:lnTo>
                    <a:lnTo>
                      <a:pt x="30" y="0"/>
                    </a:lnTo>
                    <a:close/>
                  </a:path>
                </a:pathLst>
              </a:custGeom>
              <a:solidFill>
                <a:srgbClr val="DDD8A3"/>
              </a:solidFill>
              <a:ln w="9525">
                <a:noFill/>
                <a:round/>
                <a:headEnd/>
                <a:tailEnd/>
              </a:ln>
            </p:spPr>
            <p:txBody>
              <a:bodyPr/>
              <a:lstStyle/>
              <a:p>
                <a:endParaRPr lang="en-US"/>
              </a:p>
            </p:txBody>
          </p:sp>
          <p:sp>
            <p:nvSpPr>
              <p:cNvPr id="168" name="Freeform 71"/>
              <p:cNvSpPr>
                <a:spLocks/>
              </p:cNvSpPr>
              <p:nvPr/>
            </p:nvSpPr>
            <p:spPr bwMode="auto">
              <a:xfrm>
                <a:off x="3207" y="1480"/>
                <a:ext cx="30" cy="79"/>
              </a:xfrm>
              <a:custGeom>
                <a:avLst/>
                <a:gdLst/>
                <a:ahLst/>
                <a:cxnLst>
                  <a:cxn ang="0">
                    <a:pos x="0" y="0"/>
                  </a:cxn>
                  <a:cxn ang="0">
                    <a:pos x="2" y="4"/>
                  </a:cxn>
                  <a:cxn ang="0">
                    <a:pos x="7" y="14"/>
                  </a:cxn>
                  <a:cxn ang="0">
                    <a:pos x="15" y="28"/>
                  </a:cxn>
                  <a:cxn ang="0">
                    <a:pos x="24" y="46"/>
                  </a:cxn>
                  <a:cxn ang="0">
                    <a:pos x="33" y="68"/>
                  </a:cxn>
                  <a:cxn ang="0">
                    <a:pos x="44" y="90"/>
                  </a:cxn>
                  <a:cxn ang="0">
                    <a:pos x="53" y="113"/>
                  </a:cxn>
                  <a:cxn ang="0">
                    <a:pos x="60" y="135"/>
                  </a:cxn>
                  <a:cxn ang="0">
                    <a:pos x="59" y="136"/>
                  </a:cxn>
                  <a:cxn ang="0">
                    <a:pos x="54" y="138"/>
                  </a:cxn>
                  <a:cxn ang="0">
                    <a:pos x="48" y="142"/>
                  </a:cxn>
                  <a:cxn ang="0">
                    <a:pos x="40" y="145"/>
                  </a:cxn>
                  <a:cxn ang="0">
                    <a:pos x="32" y="150"/>
                  </a:cxn>
                  <a:cxn ang="0">
                    <a:pos x="23" y="153"/>
                  </a:cxn>
                  <a:cxn ang="0">
                    <a:pos x="15" y="157"/>
                  </a:cxn>
                  <a:cxn ang="0">
                    <a:pos x="7" y="159"/>
                  </a:cxn>
                  <a:cxn ang="0">
                    <a:pos x="8" y="144"/>
                  </a:cxn>
                  <a:cxn ang="0">
                    <a:pos x="10" y="105"/>
                  </a:cxn>
                  <a:cxn ang="0">
                    <a:pos x="9" y="53"/>
                  </a:cxn>
                  <a:cxn ang="0">
                    <a:pos x="0" y="0"/>
                  </a:cxn>
                </a:cxnLst>
                <a:rect l="0" t="0" r="r" b="b"/>
                <a:pathLst>
                  <a:path w="60" h="159">
                    <a:moveTo>
                      <a:pt x="0" y="0"/>
                    </a:moveTo>
                    <a:lnTo>
                      <a:pt x="2" y="4"/>
                    </a:lnTo>
                    <a:lnTo>
                      <a:pt x="7" y="14"/>
                    </a:lnTo>
                    <a:lnTo>
                      <a:pt x="15" y="28"/>
                    </a:lnTo>
                    <a:lnTo>
                      <a:pt x="24" y="46"/>
                    </a:lnTo>
                    <a:lnTo>
                      <a:pt x="33" y="68"/>
                    </a:lnTo>
                    <a:lnTo>
                      <a:pt x="44" y="90"/>
                    </a:lnTo>
                    <a:lnTo>
                      <a:pt x="53" y="113"/>
                    </a:lnTo>
                    <a:lnTo>
                      <a:pt x="60" y="135"/>
                    </a:lnTo>
                    <a:lnTo>
                      <a:pt x="59" y="136"/>
                    </a:lnTo>
                    <a:lnTo>
                      <a:pt x="54" y="138"/>
                    </a:lnTo>
                    <a:lnTo>
                      <a:pt x="48" y="142"/>
                    </a:lnTo>
                    <a:lnTo>
                      <a:pt x="40" y="145"/>
                    </a:lnTo>
                    <a:lnTo>
                      <a:pt x="32" y="150"/>
                    </a:lnTo>
                    <a:lnTo>
                      <a:pt x="23" y="153"/>
                    </a:lnTo>
                    <a:lnTo>
                      <a:pt x="15" y="157"/>
                    </a:lnTo>
                    <a:lnTo>
                      <a:pt x="7" y="159"/>
                    </a:lnTo>
                    <a:lnTo>
                      <a:pt x="8" y="144"/>
                    </a:lnTo>
                    <a:lnTo>
                      <a:pt x="10" y="105"/>
                    </a:lnTo>
                    <a:lnTo>
                      <a:pt x="9" y="53"/>
                    </a:lnTo>
                    <a:lnTo>
                      <a:pt x="0" y="0"/>
                    </a:lnTo>
                    <a:close/>
                  </a:path>
                </a:pathLst>
              </a:custGeom>
              <a:solidFill>
                <a:srgbClr val="AA9911"/>
              </a:solidFill>
              <a:ln w="9525">
                <a:noFill/>
                <a:round/>
                <a:headEnd/>
                <a:tailEnd/>
              </a:ln>
            </p:spPr>
            <p:txBody>
              <a:bodyPr/>
              <a:lstStyle/>
              <a:p>
                <a:endParaRPr lang="en-US"/>
              </a:p>
            </p:txBody>
          </p:sp>
          <p:sp>
            <p:nvSpPr>
              <p:cNvPr id="169" name="Freeform 72"/>
              <p:cNvSpPr>
                <a:spLocks/>
              </p:cNvSpPr>
              <p:nvPr/>
            </p:nvSpPr>
            <p:spPr bwMode="auto">
              <a:xfrm>
                <a:off x="3007" y="1547"/>
                <a:ext cx="149" cy="51"/>
              </a:xfrm>
              <a:custGeom>
                <a:avLst/>
                <a:gdLst/>
                <a:ahLst/>
                <a:cxnLst>
                  <a:cxn ang="0">
                    <a:pos x="199" y="7"/>
                  </a:cxn>
                  <a:cxn ang="0">
                    <a:pos x="169" y="0"/>
                  </a:cxn>
                  <a:cxn ang="0">
                    <a:pos x="162" y="1"/>
                  </a:cxn>
                  <a:cxn ang="0">
                    <a:pos x="143" y="3"/>
                  </a:cxn>
                  <a:cxn ang="0">
                    <a:pos x="116" y="8"/>
                  </a:cxn>
                  <a:cxn ang="0">
                    <a:pos x="85" y="13"/>
                  </a:cxn>
                  <a:cxn ang="0">
                    <a:pos x="54" y="18"/>
                  </a:cxn>
                  <a:cxn ang="0">
                    <a:pos x="26" y="24"/>
                  </a:cxn>
                  <a:cxn ang="0">
                    <a:pos x="8" y="30"/>
                  </a:cxn>
                  <a:cxn ang="0">
                    <a:pos x="0" y="35"/>
                  </a:cxn>
                  <a:cxn ang="0">
                    <a:pos x="2" y="38"/>
                  </a:cxn>
                  <a:cxn ang="0">
                    <a:pos x="9" y="41"/>
                  </a:cxn>
                  <a:cxn ang="0">
                    <a:pos x="21" y="46"/>
                  </a:cxn>
                  <a:cxn ang="0">
                    <a:pos x="36" y="51"/>
                  </a:cxn>
                  <a:cxn ang="0">
                    <a:pos x="53" y="56"/>
                  </a:cxn>
                  <a:cxn ang="0">
                    <a:pos x="74" y="61"/>
                  </a:cxn>
                  <a:cxn ang="0">
                    <a:pos x="97" y="67"/>
                  </a:cxn>
                  <a:cxn ang="0">
                    <a:pos x="121" y="73"/>
                  </a:cxn>
                  <a:cxn ang="0">
                    <a:pos x="146" y="77"/>
                  </a:cxn>
                  <a:cxn ang="0">
                    <a:pos x="172" y="83"/>
                  </a:cxn>
                  <a:cxn ang="0">
                    <a:pos x="196" y="88"/>
                  </a:cxn>
                  <a:cxn ang="0">
                    <a:pos x="220" y="91"/>
                  </a:cxn>
                  <a:cxn ang="0">
                    <a:pos x="243" y="96"/>
                  </a:cxn>
                  <a:cxn ang="0">
                    <a:pos x="264" y="98"/>
                  </a:cxn>
                  <a:cxn ang="0">
                    <a:pos x="282" y="100"/>
                  </a:cxn>
                  <a:cxn ang="0">
                    <a:pos x="297" y="101"/>
                  </a:cxn>
                  <a:cxn ang="0">
                    <a:pos x="177" y="37"/>
                  </a:cxn>
                  <a:cxn ang="0">
                    <a:pos x="199" y="7"/>
                  </a:cxn>
                </a:cxnLst>
                <a:rect l="0" t="0" r="r" b="b"/>
                <a:pathLst>
                  <a:path w="297" h="101">
                    <a:moveTo>
                      <a:pt x="199" y="7"/>
                    </a:moveTo>
                    <a:lnTo>
                      <a:pt x="169" y="0"/>
                    </a:lnTo>
                    <a:lnTo>
                      <a:pt x="162" y="1"/>
                    </a:lnTo>
                    <a:lnTo>
                      <a:pt x="143" y="3"/>
                    </a:lnTo>
                    <a:lnTo>
                      <a:pt x="116" y="8"/>
                    </a:lnTo>
                    <a:lnTo>
                      <a:pt x="85" y="13"/>
                    </a:lnTo>
                    <a:lnTo>
                      <a:pt x="54" y="18"/>
                    </a:lnTo>
                    <a:lnTo>
                      <a:pt x="26" y="24"/>
                    </a:lnTo>
                    <a:lnTo>
                      <a:pt x="8" y="30"/>
                    </a:lnTo>
                    <a:lnTo>
                      <a:pt x="0" y="35"/>
                    </a:lnTo>
                    <a:lnTo>
                      <a:pt x="2" y="38"/>
                    </a:lnTo>
                    <a:lnTo>
                      <a:pt x="9" y="41"/>
                    </a:lnTo>
                    <a:lnTo>
                      <a:pt x="21" y="46"/>
                    </a:lnTo>
                    <a:lnTo>
                      <a:pt x="36" y="51"/>
                    </a:lnTo>
                    <a:lnTo>
                      <a:pt x="53" y="56"/>
                    </a:lnTo>
                    <a:lnTo>
                      <a:pt x="74" y="61"/>
                    </a:lnTo>
                    <a:lnTo>
                      <a:pt x="97" y="67"/>
                    </a:lnTo>
                    <a:lnTo>
                      <a:pt x="121" y="73"/>
                    </a:lnTo>
                    <a:lnTo>
                      <a:pt x="146" y="77"/>
                    </a:lnTo>
                    <a:lnTo>
                      <a:pt x="172" y="83"/>
                    </a:lnTo>
                    <a:lnTo>
                      <a:pt x="196" y="88"/>
                    </a:lnTo>
                    <a:lnTo>
                      <a:pt x="220" y="91"/>
                    </a:lnTo>
                    <a:lnTo>
                      <a:pt x="243" y="96"/>
                    </a:lnTo>
                    <a:lnTo>
                      <a:pt x="264" y="98"/>
                    </a:lnTo>
                    <a:lnTo>
                      <a:pt x="282" y="100"/>
                    </a:lnTo>
                    <a:lnTo>
                      <a:pt x="297" y="101"/>
                    </a:lnTo>
                    <a:lnTo>
                      <a:pt x="177" y="37"/>
                    </a:lnTo>
                    <a:lnTo>
                      <a:pt x="199" y="7"/>
                    </a:lnTo>
                    <a:close/>
                  </a:path>
                </a:pathLst>
              </a:custGeom>
              <a:solidFill>
                <a:srgbClr val="E5E0BA"/>
              </a:solidFill>
              <a:ln w="9525">
                <a:noFill/>
                <a:round/>
                <a:headEnd/>
                <a:tailEnd/>
              </a:ln>
            </p:spPr>
            <p:txBody>
              <a:bodyPr/>
              <a:lstStyle/>
              <a:p>
                <a:endParaRPr lang="en-US"/>
              </a:p>
            </p:txBody>
          </p:sp>
          <p:sp>
            <p:nvSpPr>
              <p:cNvPr id="170" name="Freeform 73"/>
              <p:cNvSpPr>
                <a:spLocks/>
              </p:cNvSpPr>
              <p:nvPr/>
            </p:nvSpPr>
            <p:spPr bwMode="auto">
              <a:xfrm>
                <a:off x="3096" y="1550"/>
                <a:ext cx="167" cy="48"/>
              </a:xfrm>
              <a:custGeom>
                <a:avLst/>
                <a:gdLst/>
                <a:ahLst/>
                <a:cxnLst>
                  <a:cxn ang="0">
                    <a:pos x="129" y="94"/>
                  </a:cxn>
                  <a:cxn ang="0">
                    <a:pos x="142" y="93"/>
                  </a:cxn>
                  <a:cxn ang="0">
                    <a:pos x="157" y="91"/>
                  </a:cxn>
                  <a:cxn ang="0">
                    <a:pos x="172" y="86"/>
                  </a:cxn>
                  <a:cxn ang="0">
                    <a:pos x="188" y="82"/>
                  </a:cxn>
                  <a:cxn ang="0">
                    <a:pos x="205" y="76"/>
                  </a:cxn>
                  <a:cxn ang="0">
                    <a:pos x="223" y="70"/>
                  </a:cxn>
                  <a:cxn ang="0">
                    <a:pos x="240" y="63"/>
                  </a:cxn>
                  <a:cxn ang="0">
                    <a:pos x="256" y="56"/>
                  </a:cxn>
                  <a:cxn ang="0">
                    <a:pos x="272" y="49"/>
                  </a:cxn>
                  <a:cxn ang="0">
                    <a:pos x="286" y="44"/>
                  </a:cxn>
                  <a:cxn ang="0">
                    <a:pos x="300" y="37"/>
                  </a:cxn>
                  <a:cxn ang="0">
                    <a:pos x="311" y="32"/>
                  </a:cxn>
                  <a:cxn ang="0">
                    <a:pos x="321" y="28"/>
                  </a:cxn>
                  <a:cxn ang="0">
                    <a:pos x="329" y="24"/>
                  </a:cxn>
                  <a:cxn ang="0">
                    <a:pos x="333" y="22"/>
                  </a:cxn>
                  <a:cxn ang="0">
                    <a:pos x="335" y="21"/>
                  </a:cxn>
                  <a:cxn ang="0">
                    <a:pos x="267" y="25"/>
                  </a:cxn>
                  <a:cxn ang="0">
                    <a:pos x="210" y="46"/>
                  </a:cxn>
                  <a:cxn ang="0">
                    <a:pos x="22" y="0"/>
                  </a:cxn>
                  <a:cxn ang="0">
                    <a:pos x="0" y="30"/>
                  </a:cxn>
                  <a:cxn ang="0">
                    <a:pos x="120" y="94"/>
                  </a:cxn>
                  <a:cxn ang="0">
                    <a:pos x="123" y="94"/>
                  </a:cxn>
                  <a:cxn ang="0">
                    <a:pos x="125" y="94"/>
                  </a:cxn>
                  <a:cxn ang="0">
                    <a:pos x="127" y="94"/>
                  </a:cxn>
                  <a:cxn ang="0">
                    <a:pos x="129" y="94"/>
                  </a:cxn>
                </a:cxnLst>
                <a:rect l="0" t="0" r="r" b="b"/>
                <a:pathLst>
                  <a:path w="335" h="94">
                    <a:moveTo>
                      <a:pt x="129" y="94"/>
                    </a:moveTo>
                    <a:lnTo>
                      <a:pt x="142" y="93"/>
                    </a:lnTo>
                    <a:lnTo>
                      <a:pt x="157" y="91"/>
                    </a:lnTo>
                    <a:lnTo>
                      <a:pt x="172" y="86"/>
                    </a:lnTo>
                    <a:lnTo>
                      <a:pt x="188" y="82"/>
                    </a:lnTo>
                    <a:lnTo>
                      <a:pt x="205" y="76"/>
                    </a:lnTo>
                    <a:lnTo>
                      <a:pt x="223" y="70"/>
                    </a:lnTo>
                    <a:lnTo>
                      <a:pt x="240" y="63"/>
                    </a:lnTo>
                    <a:lnTo>
                      <a:pt x="256" y="56"/>
                    </a:lnTo>
                    <a:lnTo>
                      <a:pt x="272" y="49"/>
                    </a:lnTo>
                    <a:lnTo>
                      <a:pt x="286" y="44"/>
                    </a:lnTo>
                    <a:lnTo>
                      <a:pt x="300" y="37"/>
                    </a:lnTo>
                    <a:lnTo>
                      <a:pt x="311" y="32"/>
                    </a:lnTo>
                    <a:lnTo>
                      <a:pt x="321" y="28"/>
                    </a:lnTo>
                    <a:lnTo>
                      <a:pt x="329" y="24"/>
                    </a:lnTo>
                    <a:lnTo>
                      <a:pt x="333" y="22"/>
                    </a:lnTo>
                    <a:lnTo>
                      <a:pt x="335" y="21"/>
                    </a:lnTo>
                    <a:lnTo>
                      <a:pt x="267" y="25"/>
                    </a:lnTo>
                    <a:lnTo>
                      <a:pt x="210" y="46"/>
                    </a:lnTo>
                    <a:lnTo>
                      <a:pt x="22" y="0"/>
                    </a:lnTo>
                    <a:lnTo>
                      <a:pt x="0" y="30"/>
                    </a:lnTo>
                    <a:lnTo>
                      <a:pt x="120" y="94"/>
                    </a:lnTo>
                    <a:lnTo>
                      <a:pt x="123" y="94"/>
                    </a:lnTo>
                    <a:lnTo>
                      <a:pt x="125" y="94"/>
                    </a:lnTo>
                    <a:lnTo>
                      <a:pt x="127" y="94"/>
                    </a:lnTo>
                    <a:lnTo>
                      <a:pt x="129" y="94"/>
                    </a:lnTo>
                    <a:close/>
                  </a:path>
                </a:pathLst>
              </a:custGeom>
              <a:solidFill>
                <a:srgbClr val="AA9911"/>
              </a:solidFill>
              <a:ln w="9525">
                <a:noFill/>
                <a:round/>
                <a:headEnd/>
                <a:tailEnd/>
              </a:ln>
            </p:spPr>
            <p:txBody>
              <a:bodyPr/>
              <a:lstStyle/>
              <a:p>
                <a:endParaRPr lang="en-US"/>
              </a:p>
            </p:txBody>
          </p:sp>
          <p:sp>
            <p:nvSpPr>
              <p:cNvPr id="171" name="Freeform 74"/>
              <p:cNvSpPr>
                <a:spLocks/>
              </p:cNvSpPr>
              <p:nvPr/>
            </p:nvSpPr>
            <p:spPr bwMode="auto">
              <a:xfrm>
                <a:off x="2993" y="1567"/>
                <a:ext cx="139" cy="41"/>
              </a:xfrm>
              <a:custGeom>
                <a:avLst/>
                <a:gdLst/>
                <a:ahLst/>
                <a:cxnLst>
                  <a:cxn ang="0">
                    <a:pos x="2" y="0"/>
                  </a:cxn>
                  <a:cxn ang="0">
                    <a:pos x="1" y="1"/>
                  </a:cxn>
                  <a:cxn ang="0">
                    <a:pos x="0" y="6"/>
                  </a:cxn>
                  <a:cxn ang="0">
                    <a:pos x="1" y="11"/>
                  </a:cxn>
                  <a:cxn ang="0">
                    <a:pos x="7" y="15"/>
                  </a:cxn>
                  <a:cxn ang="0">
                    <a:pos x="22" y="22"/>
                  </a:cxn>
                  <a:cxn ang="0">
                    <a:pos x="38" y="29"/>
                  </a:cxn>
                  <a:cxn ang="0">
                    <a:pos x="55" y="36"/>
                  </a:cxn>
                  <a:cxn ang="0">
                    <a:pos x="74" y="43"/>
                  </a:cxn>
                  <a:cxn ang="0">
                    <a:pos x="92" y="50"/>
                  </a:cxn>
                  <a:cxn ang="0">
                    <a:pos x="112" y="55"/>
                  </a:cxn>
                  <a:cxn ang="0">
                    <a:pos x="130" y="61"/>
                  </a:cxn>
                  <a:cxn ang="0">
                    <a:pos x="150" y="67"/>
                  </a:cxn>
                  <a:cxn ang="0">
                    <a:pos x="168" y="72"/>
                  </a:cxn>
                  <a:cxn ang="0">
                    <a:pos x="187" y="75"/>
                  </a:cxn>
                  <a:cxn ang="0">
                    <a:pos x="204" y="79"/>
                  </a:cxn>
                  <a:cxn ang="0">
                    <a:pos x="221" y="81"/>
                  </a:cxn>
                  <a:cxn ang="0">
                    <a:pos x="238" y="83"/>
                  </a:cxn>
                  <a:cxn ang="0">
                    <a:pos x="252" y="83"/>
                  </a:cxn>
                  <a:cxn ang="0">
                    <a:pos x="266" y="83"/>
                  </a:cxn>
                  <a:cxn ang="0">
                    <a:pos x="279" y="82"/>
                  </a:cxn>
                  <a:cxn ang="0">
                    <a:pos x="276" y="81"/>
                  </a:cxn>
                  <a:cxn ang="0">
                    <a:pos x="267" y="80"/>
                  </a:cxn>
                  <a:cxn ang="0">
                    <a:pos x="255" y="77"/>
                  </a:cxn>
                  <a:cxn ang="0">
                    <a:pos x="238" y="73"/>
                  </a:cxn>
                  <a:cxn ang="0">
                    <a:pos x="218" y="69"/>
                  </a:cxn>
                  <a:cxn ang="0">
                    <a:pos x="195" y="64"/>
                  </a:cxn>
                  <a:cxn ang="0">
                    <a:pos x="172" y="58"/>
                  </a:cxn>
                  <a:cxn ang="0">
                    <a:pos x="147" y="52"/>
                  </a:cxn>
                  <a:cxn ang="0">
                    <a:pos x="121" y="45"/>
                  </a:cxn>
                  <a:cxn ang="0">
                    <a:pos x="97" y="38"/>
                  </a:cxn>
                  <a:cxn ang="0">
                    <a:pos x="73" y="32"/>
                  </a:cxn>
                  <a:cxn ang="0">
                    <a:pos x="52" y="26"/>
                  </a:cxn>
                  <a:cxn ang="0">
                    <a:pos x="34" y="19"/>
                  </a:cxn>
                  <a:cxn ang="0">
                    <a:pos x="19" y="12"/>
                  </a:cxn>
                  <a:cxn ang="0">
                    <a:pos x="8" y="6"/>
                  </a:cxn>
                  <a:cxn ang="0">
                    <a:pos x="2" y="0"/>
                  </a:cxn>
                </a:cxnLst>
                <a:rect l="0" t="0" r="r" b="b"/>
                <a:pathLst>
                  <a:path w="279" h="83">
                    <a:moveTo>
                      <a:pt x="2" y="0"/>
                    </a:moveTo>
                    <a:lnTo>
                      <a:pt x="1" y="1"/>
                    </a:lnTo>
                    <a:lnTo>
                      <a:pt x="0" y="6"/>
                    </a:lnTo>
                    <a:lnTo>
                      <a:pt x="1" y="11"/>
                    </a:lnTo>
                    <a:lnTo>
                      <a:pt x="7" y="15"/>
                    </a:lnTo>
                    <a:lnTo>
                      <a:pt x="22" y="22"/>
                    </a:lnTo>
                    <a:lnTo>
                      <a:pt x="38" y="29"/>
                    </a:lnTo>
                    <a:lnTo>
                      <a:pt x="55" y="36"/>
                    </a:lnTo>
                    <a:lnTo>
                      <a:pt x="74" y="43"/>
                    </a:lnTo>
                    <a:lnTo>
                      <a:pt x="92" y="50"/>
                    </a:lnTo>
                    <a:lnTo>
                      <a:pt x="112" y="55"/>
                    </a:lnTo>
                    <a:lnTo>
                      <a:pt x="130" y="61"/>
                    </a:lnTo>
                    <a:lnTo>
                      <a:pt x="150" y="67"/>
                    </a:lnTo>
                    <a:lnTo>
                      <a:pt x="168" y="72"/>
                    </a:lnTo>
                    <a:lnTo>
                      <a:pt x="187" y="75"/>
                    </a:lnTo>
                    <a:lnTo>
                      <a:pt x="204" y="79"/>
                    </a:lnTo>
                    <a:lnTo>
                      <a:pt x="221" y="81"/>
                    </a:lnTo>
                    <a:lnTo>
                      <a:pt x="238" y="83"/>
                    </a:lnTo>
                    <a:lnTo>
                      <a:pt x="252" y="83"/>
                    </a:lnTo>
                    <a:lnTo>
                      <a:pt x="266" y="83"/>
                    </a:lnTo>
                    <a:lnTo>
                      <a:pt x="279" y="82"/>
                    </a:lnTo>
                    <a:lnTo>
                      <a:pt x="276" y="81"/>
                    </a:lnTo>
                    <a:lnTo>
                      <a:pt x="267" y="80"/>
                    </a:lnTo>
                    <a:lnTo>
                      <a:pt x="255" y="77"/>
                    </a:lnTo>
                    <a:lnTo>
                      <a:pt x="238" y="73"/>
                    </a:lnTo>
                    <a:lnTo>
                      <a:pt x="218" y="69"/>
                    </a:lnTo>
                    <a:lnTo>
                      <a:pt x="195" y="64"/>
                    </a:lnTo>
                    <a:lnTo>
                      <a:pt x="172" y="58"/>
                    </a:lnTo>
                    <a:lnTo>
                      <a:pt x="147" y="52"/>
                    </a:lnTo>
                    <a:lnTo>
                      <a:pt x="121" y="45"/>
                    </a:lnTo>
                    <a:lnTo>
                      <a:pt x="97" y="38"/>
                    </a:lnTo>
                    <a:lnTo>
                      <a:pt x="73" y="32"/>
                    </a:lnTo>
                    <a:lnTo>
                      <a:pt x="52" y="26"/>
                    </a:lnTo>
                    <a:lnTo>
                      <a:pt x="34" y="19"/>
                    </a:lnTo>
                    <a:lnTo>
                      <a:pt x="19" y="12"/>
                    </a:lnTo>
                    <a:lnTo>
                      <a:pt x="8" y="6"/>
                    </a:lnTo>
                    <a:lnTo>
                      <a:pt x="2" y="0"/>
                    </a:lnTo>
                    <a:close/>
                  </a:path>
                </a:pathLst>
              </a:custGeom>
              <a:solidFill>
                <a:srgbClr val="E5E0BA"/>
              </a:solidFill>
              <a:ln w="9525">
                <a:noFill/>
                <a:round/>
                <a:headEnd/>
                <a:tailEnd/>
              </a:ln>
            </p:spPr>
            <p:txBody>
              <a:bodyPr/>
              <a:lstStyle/>
              <a:p>
                <a:endParaRPr lang="en-US"/>
              </a:p>
            </p:txBody>
          </p:sp>
          <p:sp>
            <p:nvSpPr>
              <p:cNvPr id="172" name="Freeform 75"/>
              <p:cNvSpPr>
                <a:spLocks/>
              </p:cNvSpPr>
              <p:nvPr/>
            </p:nvSpPr>
            <p:spPr bwMode="auto">
              <a:xfrm>
                <a:off x="3160" y="1177"/>
                <a:ext cx="19" cy="17"/>
              </a:xfrm>
              <a:custGeom>
                <a:avLst/>
                <a:gdLst/>
                <a:ahLst/>
                <a:cxnLst>
                  <a:cxn ang="0">
                    <a:pos x="20" y="36"/>
                  </a:cxn>
                  <a:cxn ang="0">
                    <a:pos x="27" y="35"/>
                  </a:cxn>
                  <a:cxn ang="0">
                    <a:pos x="34" y="30"/>
                  </a:cxn>
                  <a:cxn ang="0">
                    <a:pos x="38" y="26"/>
                  </a:cxn>
                  <a:cxn ang="0">
                    <a:pos x="39" y="19"/>
                  </a:cxn>
                  <a:cxn ang="0">
                    <a:pos x="38" y="12"/>
                  </a:cxn>
                  <a:cxn ang="0">
                    <a:pos x="34" y="6"/>
                  </a:cxn>
                  <a:cxn ang="0">
                    <a:pos x="27" y="1"/>
                  </a:cxn>
                  <a:cxn ang="0">
                    <a:pos x="20" y="0"/>
                  </a:cxn>
                  <a:cxn ang="0">
                    <a:pos x="12" y="1"/>
                  </a:cxn>
                  <a:cxn ang="0">
                    <a:pos x="6" y="6"/>
                  </a:cxn>
                  <a:cxn ang="0">
                    <a:pos x="1" y="12"/>
                  </a:cxn>
                  <a:cxn ang="0">
                    <a:pos x="0" y="19"/>
                  </a:cxn>
                  <a:cxn ang="0">
                    <a:pos x="1" y="26"/>
                  </a:cxn>
                  <a:cxn ang="0">
                    <a:pos x="6" y="30"/>
                  </a:cxn>
                  <a:cxn ang="0">
                    <a:pos x="12" y="35"/>
                  </a:cxn>
                  <a:cxn ang="0">
                    <a:pos x="20" y="36"/>
                  </a:cxn>
                </a:cxnLst>
                <a:rect l="0" t="0" r="r" b="b"/>
                <a:pathLst>
                  <a:path w="39" h="36">
                    <a:moveTo>
                      <a:pt x="20" y="36"/>
                    </a:moveTo>
                    <a:lnTo>
                      <a:pt x="27" y="35"/>
                    </a:lnTo>
                    <a:lnTo>
                      <a:pt x="34" y="30"/>
                    </a:lnTo>
                    <a:lnTo>
                      <a:pt x="38" y="26"/>
                    </a:lnTo>
                    <a:lnTo>
                      <a:pt x="39" y="19"/>
                    </a:lnTo>
                    <a:lnTo>
                      <a:pt x="38" y="12"/>
                    </a:lnTo>
                    <a:lnTo>
                      <a:pt x="34" y="6"/>
                    </a:lnTo>
                    <a:lnTo>
                      <a:pt x="27" y="1"/>
                    </a:lnTo>
                    <a:lnTo>
                      <a:pt x="20" y="0"/>
                    </a:lnTo>
                    <a:lnTo>
                      <a:pt x="12" y="1"/>
                    </a:lnTo>
                    <a:lnTo>
                      <a:pt x="6" y="6"/>
                    </a:lnTo>
                    <a:lnTo>
                      <a:pt x="1" y="12"/>
                    </a:lnTo>
                    <a:lnTo>
                      <a:pt x="0" y="19"/>
                    </a:lnTo>
                    <a:lnTo>
                      <a:pt x="1" y="26"/>
                    </a:lnTo>
                    <a:lnTo>
                      <a:pt x="6" y="30"/>
                    </a:lnTo>
                    <a:lnTo>
                      <a:pt x="12" y="35"/>
                    </a:lnTo>
                    <a:lnTo>
                      <a:pt x="20" y="36"/>
                    </a:lnTo>
                    <a:close/>
                  </a:path>
                </a:pathLst>
              </a:custGeom>
              <a:solidFill>
                <a:srgbClr val="FFFFFF"/>
              </a:solidFill>
              <a:ln w="9525">
                <a:noFill/>
                <a:round/>
                <a:headEnd/>
                <a:tailEnd/>
              </a:ln>
            </p:spPr>
            <p:txBody>
              <a:bodyPr/>
              <a:lstStyle/>
              <a:p>
                <a:endParaRPr lang="en-US"/>
              </a:p>
            </p:txBody>
          </p:sp>
        </p:grpSp>
      </p:grpSp>
      <p:grpSp>
        <p:nvGrpSpPr>
          <p:cNvPr id="15" name="Group 136"/>
          <p:cNvGrpSpPr>
            <a:grpSpLocks/>
          </p:cNvGrpSpPr>
          <p:nvPr/>
        </p:nvGrpSpPr>
        <p:grpSpPr bwMode="auto">
          <a:xfrm>
            <a:off x="7582815" y="2699077"/>
            <a:ext cx="1519834" cy="1243501"/>
            <a:chOff x="1824" y="1392"/>
            <a:chExt cx="1056" cy="864"/>
          </a:xfrm>
        </p:grpSpPr>
        <p:sp>
          <p:nvSpPr>
            <p:cNvPr id="42" name="AutoShape 137"/>
            <p:cNvSpPr>
              <a:spLocks noChangeArrowheads="1"/>
            </p:cNvSpPr>
            <p:nvPr/>
          </p:nvSpPr>
          <p:spPr bwMode="auto">
            <a:xfrm>
              <a:off x="1824" y="1440"/>
              <a:ext cx="1056" cy="816"/>
            </a:xfrm>
            <a:prstGeom prst="octagon">
              <a:avLst>
                <a:gd name="adj" fmla="val 29287"/>
              </a:avLst>
            </a:prstGeom>
            <a:solidFill>
              <a:srgbClr val="FF5050"/>
            </a:solidFill>
            <a:ln w="12700">
              <a:solidFill>
                <a:schemeClr val="tx1"/>
              </a:solidFill>
              <a:miter lim="800000"/>
              <a:headEnd/>
              <a:tailEnd/>
            </a:ln>
            <a:effectLst/>
          </p:spPr>
          <p:txBody>
            <a:bodyPr anchor="ctr">
              <a:spAutoFit/>
            </a:bodyPr>
            <a:lstStyle/>
            <a:p>
              <a:endParaRPr lang="en-US"/>
            </a:p>
          </p:txBody>
        </p:sp>
        <p:grpSp>
          <p:nvGrpSpPr>
            <p:cNvPr id="43" name="Group 138"/>
            <p:cNvGrpSpPr>
              <a:grpSpLocks/>
            </p:cNvGrpSpPr>
            <p:nvPr/>
          </p:nvGrpSpPr>
          <p:grpSpPr bwMode="auto">
            <a:xfrm>
              <a:off x="2496" y="1632"/>
              <a:ext cx="370" cy="355"/>
              <a:chOff x="624" y="2909"/>
              <a:chExt cx="370" cy="355"/>
            </a:xfrm>
          </p:grpSpPr>
          <p:sp>
            <p:nvSpPr>
              <p:cNvPr id="52" name="Oval 139"/>
              <p:cNvSpPr>
                <a:spLocks noChangeArrowheads="1"/>
              </p:cNvSpPr>
              <p:nvPr/>
            </p:nvSpPr>
            <p:spPr bwMode="auto">
              <a:xfrm>
                <a:off x="672" y="2976"/>
                <a:ext cx="288" cy="288"/>
              </a:xfrm>
              <a:prstGeom prst="ellipse">
                <a:avLst/>
              </a:prstGeom>
              <a:solidFill>
                <a:schemeClr val="bg1"/>
              </a:solidFill>
              <a:ln w="12700">
                <a:solidFill>
                  <a:schemeClr val="tx1"/>
                </a:solidFill>
                <a:round/>
                <a:headEnd/>
                <a:tailEnd/>
              </a:ln>
              <a:effectLst/>
            </p:spPr>
            <p:txBody>
              <a:bodyPr wrap="none" anchor="ctr">
                <a:spAutoFit/>
              </a:bodyPr>
              <a:lstStyle/>
              <a:p>
                <a:endParaRPr lang="en-US"/>
              </a:p>
            </p:txBody>
          </p:sp>
          <p:sp>
            <p:nvSpPr>
              <p:cNvPr id="53" name="Text Box 140"/>
              <p:cNvSpPr txBox="1">
                <a:spLocks noChangeArrowheads="1"/>
              </p:cNvSpPr>
              <p:nvPr/>
            </p:nvSpPr>
            <p:spPr bwMode="auto">
              <a:xfrm>
                <a:off x="710" y="2909"/>
                <a:ext cx="116" cy="288"/>
              </a:xfrm>
              <a:prstGeom prst="rect">
                <a:avLst/>
              </a:prstGeom>
              <a:noFill/>
              <a:ln w="12700">
                <a:noFill/>
                <a:miter lim="800000"/>
                <a:headEnd/>
                <a:tailEnd/>
              </a:ln>
              <a:effectLst/>
            </p:spPr>
            <p:txBody>
              <a:bodyPr wrap="none">
                <a:spAutoFit/>
              </a:bodyPr>
              <a:lstStyle/>
              <a:p>
                <a:endParaRPr lang="en-US"/>
              </a:p>
            </p:txBody>
          </p:sp>
          <p:sp>
            <p:nvSpPr>
              <p:cNvPr id="54" name="Text Box 141"/>
              <p:cNvSpPr txBox="1">
                <a:spLocks noChangeArrowheads="1"/>
              </p:cNvSpPr>
              <p:nvPr/>
            </p:nvSpPr>
            <p:spPr bwMode="auto">
              <a:xfrm>
                <a:off x="624" y="3024"/>
                <a:ext cx="370" cy="212"/>
              </a:xfrm>
              <a:prstGeom prst="rect">
                <a:avLst/>
              </a:prstGeom>
              <a:noFill/>
              <a:ln w="12700">
                <a:noFill/>
                <a:miter lim="800000"/>
                <a:headEnd/>
                <a:tailEnd/>
              </a:ln>
              <a:effectLst/>
            </p:spPr>
            <p:txBody>
              <a:bodyPr>
                <a:spAutoFit/>
              </a:bodyPr>
              <a:lstStyle/>
              <a:p>
                <a:r>
                  <a:rPr lang="en-US" sz="1600" b="1">
                    <a:latin typeface="Arial" charset="0"/>
                  </a:rPr>
                  <a:t>Obj</a:t>
                </a:r>
              </a:p>
            </p:txBody>
          </p:sp>
        </p:grpSp>
        <p:grpSp>
          <p:nvGrpSpPr>
            <p:cNvPr id="44" name="Group 142"/>
            <p:cNvGrpSpPr>
              <a:grpSpLocks/>
            </p:cNvGrpSpPr>
            <p:nvPr/>
          </p:nvGrpSpPr>
          <p:grpSpPr bwMode="auto">
            <a:xfrm>
              <a:off x="2160" y="1392"/>
              <a:ext cx="370" cy="355"/>
              <a:chOff x="624" y="2909"/>
              <a:chExt cx="370" cy="355"/>
            </a:xfrm>
          </p:grpSpPr>
          <p:sp>
            <p:nvSpPr>
              <p:cNvPr id="49" name="Oval 143"/>
              <p:cNvSpPr>
                <a:spLocks noChangeArrowheads="1"/>
              </p:cNvSpPr>
              <p:nvPr/>
            </p:nvSpPr>
            <p:spPr bwMode="auto">
              <a:xfrm>
                <a:off x="672" y="2976"/>
                <a:ext cx="288" cy="288"/>
              </a:xfrm>
              <a:prstGeom prst="ellipse">
                <a:avLst/>
              </a:prstGeom>
              <a:solidFill>
                <a:schemeClr val="bg1"/>
              </a:solidFill>
              <a:ln w="12700">
                <a:solidFill>
                  <a:schemeClr val="tx1"/>
                </a:solidFill>
                <a:round/>
                <a:headEnd/>
                <a:tailEnd/>
              </a:ln>
              <a:effectLst/>
            </p:spPr>
            <p:txBody>
              <a:bodyPr wrap="none" anchor="ctr">
                <a:spAutoFit/>
              </a:bodyPr>
              <a:lstStyle/>
              <a:p>
                <a:endParaRPr lang="en-US"/>
              </a:p>
            </p:txBody>
          </p:sp>
          <p:sp>
            <p:nvSpPr>
              <p:cNvPr id="50" name="Text Box 144"/>
              <p:cNvSpPr txBox="1">
                <a:spLocks noChangeArrowheads="1"/>
              </p:cNvSpPr>
              <p:nvPr/>
            </p:nvSpPr>
            <p:spPr bwMode="auto">
              <a:xfrm>
                <a:off x="710" y="2909"/>
                <a:ext cx="116" cy="288"/>
              </a:xfrm>
              <a:prstGeom prst="rect">
                <a:avLst/>
              </a:prstGeom>
              <a:noFill/>
              <a:ln w="12700">
                <a:noFill/>
                <a:miter lim="800000"/>
                <a:headEnd/>
                <a:tailEnd/>
              </a:ln>
              <a:effectLst/>
            </p:spPr>
            <p:txBody>
              <a:bodyPr wrap="none">
                <a:spAutoFit/>
              </a:bodyPr>
              <a:lstStyle/>
              <a:p>
                <a:endParaRPr lang="en-US"/>
              </a:p>
            </p:txBody>
          </p:sp>
          <p:sp>
            <p:nvSpPr>
              <p:cNvPr id="51" name="Text Box 145"/>
              <p:cNvSpPr txBox="1">
                <a:spLocks noChangeArrowheads="1"/>
              </p:cNvSpPr>
              <p:nvPr/>
            </p:nvSpPr>
            <p:spPr bwMode="auto">
              <a:xfrm>
                <a:off x="624" y="3024"/>
                <a:ext cx="370" cy="212"/>
              </a:xfrm>
              <a:prstGeom prst="rect">
                <a:avLst/>
              </a:prstGeom>
              <a:noFill/>
              <a:ln w="12700">
                <a:noFill/>
                <a:miter lim="800000"/>
                <a:headEnd/>
                <a:tailEnd/>
              </a:ln>
              <a:effectLst/>
            </p:spPr>
            <p:txBody>
              <a:bodyPr>
                <a:spAutoFit/>
              </a:bodyPr>
              <a:lstStyle/>
              <a:p>
                <a:r>
                  <a:rPr lang="en-US" sz="1600" b="1">
                    <a:latin typeface="Arial" charset="0"/>
                  </a:rPr>
                  <a:t>Obj</a:t>
                </a:r>
              </a:p>
            </p:txBody>
          </p:sp>
        </p:grpSp>
        <p:sp>
          <p:nvSpPr>
            <p:cNvPr id="45" name="Oval 146"/>
            <p:cNvSpPr>
              <a:spLocks noChangeArrowheads="1"/>
            </p:cNvSpPr>
            <p:nvPr/>
          </p:nvSpPr>
          <p:spPr bwMode="auto">
            <a:xfrm>
              <a:off x="2016" y="1891"/>
              <a:ext cx="288" cy="288"/>
            </a:xfrm>
            <a:prstGeom prst="ellipse">
              <a:avLst/>
            </a:prstGeom>
            <a:solidFill>
              <a:srgbClr val="FFFFCC"/>
            </a:solidFill>
            <a:ln w="12700">
              <a:solidFill>
                <a:schemeClr val="tx1"/>
              </a:solidFill>
              <a:round/>
              <a:headEnd/>
              <a:tailEnd/>
            </a:ln>
            <a:effectLst/>
          </p:spPr>
          <p:txBody>
            <a:bodyPr wrap="none" anchor="ctr">
              <a:spAutoFit/>
            </a:bodyPr>
            <a:lstStyle/>
            <a:p>
              <a:endParaRPr lang="en-US"/>
            </a:p>
          </p:txBody>
        </p:sp>
        <p:sp>
          <p:nvSpPr>
            <p:cNvPr id="46" name="Text Box 147"/>
            <p:cNvSpPr txBox="1">
              <a:spLocks noChangeArrowheads="1"/>
            </p:cNvSpPr>
            <p:nvPr/>
          </p:nvSpPr>
          <p:spPr bwMode="auto">
            <a:xfrm>
              <a:off x="2054" y="1824"/>
              <a:ext cx="116" cy="288"/>
            </a:xfrm>
            <a:prstGeom prst="rect">
              <a:avLst/>
            </a:prstGeom>
            <a:noFill/>
            <a:ln w="12700">
              <a:noFill/>
              <a:miter lim="800000"/>
              <a:headEnd/>
              <a:tailEnd/>
            </a:ln>
            <a:effectLst/>
          </p:spPr>
          <p:txBody>
            <a:bodyPr wrap="none">
              <a:spAutoFit/>
            </a:bodyPr>
            <a:lstStyle/>
            <a:p>
              <a:endParaRPr lang="en-US"/>
            </a:p>
          </p:txBody>
        </p:sp>
        <p:sp>
          <p:nvSpPr>
            <p:cNvPr id="47" name="Text Box 148"/>
            <p:cNvSpPr txBox="1">
              <a:spLocks noChangeArrowheads="1"/>
            </p:cNvSpPr>
            <p:nvPr/>
          </p:nvSpPr>
          <p:spPr bwMode="auto">
            <a:xfrm>
              <a:off x="1968" y="1939"/>
              <a:ext cx="370" cy="212"/>
            </a:xfrm>
            <a:prstGeom prst="rect">
              <a:avLst/>
            </a:prstGeom>
            <a:noFill/>
            <a:ln w="12700">
              <a:noFill/>
              <a:miter lim="800000"/>
              <a:headEnd/>
              <a:tailEnd/>
            </a:ln>
            <a:effectLst/>
          </p:spPr>
          <p:txBody>
            <a:bodyPr>
              <a:spAutoFit/>
            </a:bodyPr>
            <a:lstStyle/>
            <a:p>
              <a:r>
                <a:rPr lang="en-US" sz="1600" b="1">
                  <a:latin typeface="Arial" charset="0"/>
                </a:rPr>
                <a:t>Obj</a:t>
              </a:r>
            </a:p>
          </p:txBody>
        </p:sp>
        <p:sp>
          <p:nvSpPr>
            <p:cNvPr id="48" name="Text Box 149"/>
            <p:cNvSpPr txBox="1">
              <a:spLocks noChangeArrowheads="1"/>
            </p:cNvSpPr>
            <p:nvPr/>
          </p:nvSpPr>
          <p:spPr bwMode="auto">
            <a:xfrm>
              <a:off x="1824" y="1728"/>
              <a:ext cx="756" cy="192"/>
            </a:xfrm>
            <a:prstGeom prst="rect">
              <a:avLst/>
            </a:prstGeom>
            <a:noFill/>
            <a:ln w="12700">
              <a:noFill/>
              <a:miter lim="800000"/>
              <a:headEnd/>
              <a:tailEnd/>
            </a:ln>
            <a:effectLst/>
          </p:spPr>
          <p:txBody>
            <a:bodyPr wrap="none">
              <a:spAutoFit/>
            </a:bodyPr>
            <a:lstStyle/>
            <a:p>
              <a:r>
                <a:rPr lang="en-US" sz="1400" b="1">
                  <a:latin typeface="Arial" charset="0"/>
                </a:rPr>
                <a:t>SMI Domain</a:t>
              </a:r>
            </a:p>
          </p:txBody>
        </p:sp>
      </p:grpSp>
      <p:grpSp>
        <p:nvGrpSpPr>
          <p:cNvPr id="16" name="Group 150"/>
          <p:cNvGrpSpPr>
            <a:grpSpLocks/>
          </p:cNvGrpSpPr>
          <p:nvPr/>
        </p:nvGrpSpPr>
        <p:grpSpPr bwMode="auto">
          <a:xfrm>
            <a:off x="6509529" y="3995979"/>
            <a:ext cx="1571646" cy="1243501"/>
            <a:chOff x="864" y="2208"/>
            <a:chExt cx="1092" cy="864"/>
          </a:xfrm>
        </p:grpSpPr>
        <p:sp>
          <p:nvSpPr>
            <p:cNvPr id="23" name="AutoShape 151"/>
            <p:cNvSpPr>
              <a:spLocks noChangeArrowheads="1"/>
            </p:cNvSpPr>
            <p:nvPr/>
          </p:nvSpPr>
          <p:spPr bwMode="auto">
            <a:xfrm>
              <a:off x="864" y="2256"/>
              <a:ext cx="1056" cy="816"/>
            </a:xfrm>
            <a:prstGeom prst="octagon">
              <a:avLst>
                <a:gd name="adj" fmla="val 29287"/>
              </a:avLst>
            </a:prstGeom>
            <a:solidFill>
              <a:srgbClr val="FF7C80"/>
            </a:solidFill>
            <a:ln w="12700">
              <a:solidFill>
                <a:schemeClr val="tx1"/>
              </a:solidFill>
              <a:miter lim="800000"/>
              <a:headEnd/>
              <a:tailEnd/>
            </a:ln>
            <a:effectLst/>
          </p:spPr>
          <p:txBody>
            <a:bodyPr anchor="ctr">
              <a:spAutoFit/>
            </a:bodyPr>
            <a:lstStyle/>
            <a:p>
              <a:endParaRPr lang="en-US"/>
            </a:p>
          </p:txBody>
        </p:sp>
        <p:sp>
          <p:nvSpPr>
            <p:cNvPr id="24" name="Oval 152"/>
            <p:cNvSpPr>
              <a:spLocks noChangeArrowheads="1"/>
            </p:cNvSpPr>
            <p:nvPr/>
          </p:nvSpPr>
          <p:spPr bwMode="auto">
            <a:xfrm>
              <a:off x="1392" y="2755"/>
              <a:ext cx="288" cy="288"/>
            </a:xfrm>
            <a:prstGeom prst="ellipse">
              <a:avLst/>
            </a:prstGeom>
            <a:solidFill>
              <a:srgbClr val="FFFFCC"/>
            </a:solidFill>
            <a:ln w="12700">
              <a:solidFill>
                <a:schemeClr val="tx1"/>
              </a:solidFill>
              <a:round/>
              <a:headEnd/>
              <a:tailEnd/>
            </a:ln>
            <a:effectLst/>
          </p:spPr>
          <p:txBody>
            <a:bodyPr wrap="none" anchor="ctr">
              <a:spAutoFit/>
            </a:bodyPr>
            <a:lstStyle/>
            <a:p>
              <a:endParaRPr lang="en-US"/>
            </a:p>
          </p:txBody>
        </p:sp>
        <p:sp>
          <p:nvSpPr>
            <p:cNvPr id="25" name="Text Box 153"/>
            <p:cNvSpPr txBox="1">
              <a:spLocks noChangeArrowheads="1"/>
            </p:cNvSpPr>
            <p:nvPr/>
          </p:nvSpPr>
          <p:spPr bwMode="auto">
            <a:xfrm>
              <a:off x="1430" y="2688"/>
              <a:ext cx="116" cy="288"/>
            </a:xfrm>
            <a:prstGeom prst="rect">
              <a:avLst/>
            </a:prstGeom>
            <a:noFill/>
            <a:ln w="12700">
              <a:noFill/>
              <a:miter lim="800000"/>
              <a:headEnd/>
              <a:tailEnd/>
            </a:ln>
            <a:effectLst/>
          </p:spPr>
          <p:txBody>
            <a:bodyPr wrap="none">
              <a:spAutoFit/>
            </a:bodyPr>
            <a:lstStyle/>
            <a:p>
              <a:endParaRPr lang="en-US"/>
            </a:p>
          </p:txBody>
        </p:sp>
        <p:sp>
          <p:nvSpPr>
            <p:cNvPr id="26" name="Text Box 154"/>
            <p:cNvSpPr txBox="1">
              <a:spLocks noChangeArrowheads="1"/>
            </p:cNvSpPr>
            <p:nvPr/>
          </p:nvSpPr>
          <p:spPr bwMode="auto">
            <a:xfrm>
              <a:off x="1344" y="2803"/>
              <a:ext cx="370" cy="212"/>
            </a:xfrm>
            <a:prstGeom prst="rect">
              <a:avLst/>
            </a:prstGeom>
            <a:noFill/>
            <a:ln w="12700">
              <a:noFill/>
              <a:miter lim="800000"/>
              <a:headEnd/>
              <a:tailEnd/>
            </a:ln>
            <a:effectLst/>
          </p:spPr>
          <p:txBody>
            <a:bodyPr>
              <a:spAutoFit/>
            </a:bodyPr>
            <a:lstStyle/>
            <a:p>
              <a:r>
                <a:rPr lang="en-US" sz="1600" b="1">
                  <a:latin typeface="Arial" charset="0"/>
                </a:rPr>
                <a:t>Obj</a:t>
              </a:r>
            </a:p>
          </p:txBody>
        </p:sp>
        <p:sp>
          <p:nvSpPr>
            <p:cNvPr id="27" name="Oval 155"/>
            <p:cNvSpPr>
              <a:spLocks noChangeArrowheads="1"/>
            </p:cNvSpPr>
            <p:nvPr/>
          </p:nvSpPr>
          <p:spPr bwMode="auto">
            <a:xfrm>
              <a:off x="1296" y="2755"/>
              <a:ext cx="288" cy="288"/>
            </a:xfrm>
            <a:prstGeom prst="ellipse">
              <a:avLst/>
            </a:prstGeom>
            <a:solidFill>
              <a:srgbClr val="FFFFCC"/>
            </a:solidFill>
            <a:ln w="12700">
              <a:solidFill>
                <a:schemeClr val="tx1"/>
              </a:solidFill>
              <a:round/>
              <a:headEnd/>
              <a:tailEnd/>
            </a:ln>
            <a:effectLst/>
          </p:spPr>
          <p:txBody>
            <a:bodyPr wrap="none" anchor="ctr">
              <a:spAutoFit/>
            </a:bodyPr>
            <a:lstStyle/>
            <a:p>
              <a:endParaRPr lang="en-US"/>
            </a:p>
          </p:txBody>
        </p:sp>
        <p:sp>
          <p:nvSpPr>
            <p:cNvPr id="28" name="Text Box 156"/>
            <p:cNvSpPr txBox="1">
              <a:spLocks noChangeArrowheads="1"/>
            </p:cNvSpPr>
            <p:nvPr/>
          </p:nvSpPr>
          <p:spPr bwMode="auto">
            <a:xfrm>
              <a:off x="1334" y="2688"/>
              <a:ext cx="116" cy="288"/>
            </a:xfrm>
            <a:prstGeom prst="rect">
              <a:avLst/>
            </a:prstGeom>
            <a:noFill/>
            <a:ln w="12700">
              <a:noFill/>
              <a:miter lim="800000"/>
              <a:headEnd/>
              <a:tailEnd/>
            </a:ln>
            <a:effectLst/>
          </p:spPr>
          <p:txBody>
            <a:bodyPr wrap="none">
              <a:spAutoFit/>
            </a:bodyPr>
            <a:lstStyle/>
            <a:p>
              <a:endParaRPr lang="en-US"/>
            </a:p>
          </p:txBody>
        </p:sp>
        <p:sp>
          <p:nvSpPr>
            <p:cNvPr id="29" name="Text Box 157"/>
            <p:cNvSpPr txBox="1">
              <a:spLocks noChangeArrowheads="1"/>
            </p:cNvSpPr>
            <p:nvPr/>
          </p:nvSpPr>
          <p:spPr bwMode="auto">
            <a:xfrm>
              <a:off x="1248" y="2803"/>
              <a:ext cx="370" cy="212"/>
            </a:xfrm>
            <a:prstGeom prst="rect">
              <a:avLst/>
            </a:prstGeom>
            <a:noFill/>
            <a:ln w="12700">
              <a:noFill/>
              <a:miter lim="800000"/>
              <a:headEnd/>
              <a:tailEnd/>
            </a:ln>
            <a:effectLst/>
          </p:spPr>
          <p:txBody>
            <a:bodyPr>
              <a:spAutoFit/>
            </a:bodyPr>
            <a:lstStyle/>
            <a:p>
              <a:r>
                <a:rPr lang="en-US" sz="1600" b="1">
                  <a:latin typeface="Arial" charset="0"/>
                </a:rPr>
                <a:t>Obj</a:t>
              </a:r>
            </a:p>
          </p:txBody>
        </p:sp>
        <p:grpSp>
          <p:nvGrpSpPr>
            <p:cNvPr id="30" name="Group 158"/>
            <p:cNvGrpSpPr>
              <a:grpSpLocks/>
            </p:cNvGrpSpPr>
            <p:nvPr/>
          </p:nvGrpSpPr>
          <p:grpSpPr bwMode="auto">
            <a:xfrm>
              <a:off x="1152" y="2755"/>
              <a:ext cx="370" cy="288"/>
              <a:chOff x="816" y="2803"/>
              <a:chExt cx="370" cy="288"/>
            </a:xfrm>
          </p:grpSpPr>
          <p:sp>
            <p:nvSpPr>
              <p:cNvPr id="40" name="Oval 159"/>
              <p:cNvSpPr>
                <a:spLocks noChangeArrowheads="1"/>
              </p:cNvSpPr>
              <p:nvPr/>
            </p:nvSpPr>
            <p:spPr bwMode="auto">
              <a:xfrm>
                <a:off x="864" y="2803"/>
                <a:ext cx="288" cy="288"/>
              </a:xfrm>
              <a:prstGeom prst="ellipse">
                <a:avLst/>
              </a:prstGeom>
              <a:solidFill>
                <a:srgbClr val="FFFFCC"/>
              </a:solidFill>
              <a:ln w="12700">
                <a:solidFill>
                  <a:schemeClr val="tx1"/>
                </a:solidFill>
                <a:round/>
                <a:headEnd/>
                <a:tailEnd/>
              </a:ln>
              <a:effectLst/>
            </p:spPr>
            <p:txBody>
              <a:bodyPr wrap="none" anchor="ctr">
                <a:spAutoFit/>
              </a:bodyPr>
              <a:lstStyle/>
              <a:p>
                <a:endParaRPr lang="en-US"/>
              </a:p>
            </p:txBody>
          </p:sp>
          <p:sp>
            <p:nvSpPr>
              <p:cNvPr id="41" name="Text Box 160"/>
              <p:cNvSpPr txBox="1">
                <a:spLocks noChangeArrowheads="1"/>
              </p:cNvSpPr>
              <p:nvPr/>
            </p:nvSpPr>
            <p:spPr bwMode="auto">
              <a:xfrm>
                <a:off x="816" y="2851"/>
                <a:ext cx="370" cy="212"/>
              </a:xfrm>
              <a:prstGeom prst="rect">
                <a:avLst/>
              </a:prstGeom>
              <a:noFill/>
              <a:ln w="12700">
                <a:noFill/>
                <a:miter lim="800000"/>
                <a:headEnd/>
                <a:tailEnd/>
              </a:ln>
              <a:effectLst/>
            </p:spPr>
            <p:txBody>
              <a:bodyPr>
                <a:spAutoFit/>
              </a:bodyPr>
              <a:lstStyle/>
              <a:p>
                <a:r>
                  <a:rPr lang="en-US" sz="1600" b="1">
                    <a:latin typeface="Arial" charset="0"/>
                  </a:rPr>
                  <a:t>Obj</a:t>
                </a:r>
              </a:p>
            </p:txBody>
          </p:sp>
        </p:grpSp>
        <p:grpSp>
          <p:nvGrpSpPr>
            <p:cNvPr id="31" name="Group 161"/>
            <p:cNvGrpSpPr>
              <a:grpSpLocks/>
            </p:cNvGrpSpPr>
            <p:nvPr/>
          </p:nvGrpSpPr>
          <p:grpSpPr bwMode="auto">
            <a:xfrm>
              <a:off x="1248" y="2208"/>
              <a:ext cx="370" cy="355"/>
              <a:chOff x="624" y="2909"/>
              <a:chExt cx="370" cy="355"/>
            </a:xfrm>
          </p:grpSpPr>
          <p:sp>
            <p:nvSpPr>
              <p:cNvPr id="37" name="Oval 162"/>
              <p:cNvSpPr>
                <a:spLocks noChangeArrowheads="1"/>
              </p:cNvSpPr>
              <p:nvPr/>
            </p:nvSpPr>
            <p:spPr bwMode="auto">
              <a:xfrm>
                <a:off x="672" y="2976"/>
                <a:ext cx="288" cy="288"/>
              </a:xfrm>
              <a:prstGeom prst="ellipse">
                <a:avLst/>
              </a:prstGeom>
              <a:solidFill>
                <a:schemeClr val="bg1"/>
              </a:solidFill>
              <a:ln w="12700">
                <a:solidFill>
                  <a:schemeClr val="tx1"/>
                </a:solidFill>
                <a:round/>
                <a:headEnd/>
                <a:tailEnd/>
              </a:ln>
              <a:effectLst/>
            </p:spPr>
            <p:txBody>
              <a:bodyPr wrap="none" anchor="ctr">
                <a:spAutoFit/>
              </a:bodyPr>
              <a:lstStyle/>
              <a:p>
                <a:endParaRPr lang="en-US"/>
              </a:p>
            </p:txBody>
          </p:sp>
          <p:sp>
            <p:nvSpPr>
              <p:cNvPr id="38" name="Text Box 163"/>
              <p:cNvSpPr txBox="1">
                <a:spLocks noChangeArrowheads="1"/>
              </p:cNvSpPr>
              <p:nvPr/>
            </p:nvSpPr>
            <p:spPr bwMode="auto">
              <a:xfrm>
                <a:off x="710" y="2909"/>
                <a:ext cx="116" cy="288"/>
              </a:xfrm>
              <a:prstGeom prst="rect">
                <a:avLst/>
              </a:prstGeom>
              <a:noFill/>
              <a:ln w="12700">
                <a:noFill/>
                <a:miter lim="800000"/>
                <a:headEnd/>
                <a:tailEnd/>
              </a:ln>
              <a:effectLst/>
            </p:spPr>
            <p:txBody>
              <a:bodyPr wrap="none">
                <a:spAutoFit/>
              </a:bodyPr>
              <a:lstStyle/>
              <a:p>
                <a:endParaRPr lang="en-US"/>
              </a:p>
            </p:txBody>
          </p:sp>
          <p:sp>
            <p:nvSpPr>
              <p:cNvPr id="39" name="Text Box 164"/>
              <p:cNvSpPr txBox="1">
                <a:spLocks noChangeArrowheads="1"/>
              </p:cNvSpPr>
              <p:nvPr/>
            </p:nvSpPr>
            <p:spPr bwMode="auto">
              <a:xfrm>
                <a:off x="624" y="3024"/>
                <a:ext cx="370" cy="212"/>
              </a:xfrm>
              <a:prstGeom prst="rect">
                <a:avLst/>
              </a:prstGeom>
              <a:noFill/>
              <a:ln w="12700">
                <a:noFill/>
                <a:miter lim="800000"/>
                <a:headEnd/>
                <a:tailEnd/>
              </a:ln>
              <a:effectLst/>
            </p:spPr>
            <p:txBody>
              <a:bodyPr>
                <a:spAutoFit/>
              </a:bodyPr>
              <a:lstStyle/>
              <a:p>
                <a:r>
                  <a:rPr lang="en-US" sz="1600" b="1" dirty="0" err="1">
                    <a:latin typeface="Arial" charset="0"/>
                  </a:rPr>
                  <a:t>Obj</a:t>
                </a:r>
                <a:endParaRPr lang="en-US" sz="1600" b="1" dirty="0">
                  <a:latin typeface="Arial" charset="0"/>
                </a:endParaRPr>
              </a:p>
            </p:txBody>
          </p:sp>
        </p:grpSp>
        <p:grpSp>
          <p:nvGrpSpPr>
            <p:cNvPr id="32" name="Group 165"/>
            <p:cNvGrpSpPr>
              <a:grpSpLocks/>
            </p:cNvGrpSpPr>
            <p:nvPr/>
          </p:nvGrpSpPr>
          <p:grpSpPr bwMode="auto">
            <a:xfrm>
              <a:off x="864" y="2448"/>
              <a:ext cx="370" cy="355"/>
              <a:chOff x="624" y="2909"/>
              <a:chExt cx="370" cy="355"/>
            </a:xfrm>
          </p:grpSpPr>
          <p:sp>
            <p:nvSpPr>
              <p:cNvPr id="34" name="Oval 166"/>
              <p:cNvSpPr>
                <a:spLocks noChangeArrowheads="1"/>
              </p:cNvSpPr>
              <p:nvPr/>
            </p:nvSpPr>
            <p:spPr bwMode="auto">
              <a:xfrm>
                <a:off x="672" y="2976"/>
                <a:ext cx="288" cy="288"/>
              </a:xfrm>
              <a:prstGeom prst="ellipse">
                <a:avLst/>
              </a:prstGeom>
              <a:solidFill>
                <a:schemeClr val="bg1"/>
              </a:solidFill>
              <a:ln w="12700">
                <a:solidFill>
                  <a:schemeClr val="tx1"/>
                </a:solidFill>
                <a:round/>
                <a:headEnd/>
                <a:tailEnd/>
              </a:ln>
              <a:effectLst/>
            </p:spPr>
            <p:txBody>
              <a:bodyPr wrap="none" anchor="ctr">
                <a:spAutoFit/>
              </a:bodyPr>
              <a:lstStyle/>
              <a:p>
                <a:endParaRPr lang="en-US"/>
              </a:p>
            </p:txBody>
          </p:sp>
          <p:sp>
            <p:nvSpPr>
              <p:cNvPr id="35" name="Text Box 167"/>
              <p:cNvSpPr txBox="1">
                <a:spLocks noChangeArrowheads="1"/>
              </p:cNvSpPr>
              <p:nvPr/>
            </p:nvSpPr>
            <p:spPr bwMode="auto">
              <a:xfrm>
                <a:off x="710" y="2909"/>
                <a:ext cx="116" cy="288"/>
              </a:xfrm>
              <a:prstGeom prst="rect">
                <a:avLst/>
              </a:prstGeom>
              <a:noFill/>
              <a:ln w="12700">
                <a:noFill/>
                <a:miter lim="800000"/>
                <a:headEnd/>
                <a:tailEnd/>
              </a:ln>
              <a:effectLst/>
            </p:spPr>
            <p:txBody>
              <a:bodyPr wrap="none">
                <a:spAutoFit/>
              </a:bodyPr>
              <a:lstStyle/>
              <a:p>
                <a:endParaRPr lang="en-US"/>
              </a:p>
            </p:txBody>
          </p:sp>
          <p:sp>
            <p:nvSpPr>
              <p:cNvPr id="36" name="Text Box 168"/>
              <p:cNvSpPr txBox="1">
                <a:spLocks noChangeArrowheads="1"/>
              </p:cNvSpPr>
              <p:nvPr/>
            </p:nvSpPr>
            <p:spPr bwMode="auto">
              <a:xfrm>
                <a:off x="624" y="3024"/>
                <a:ext cx="370" cy="212"/>
              </a:xfrm>
              <a:prstGeom prst="rect">
                <a:avLst/>
              </a:prstGeom>
              <a:noFill/>
              <a:ln w="12700">
                <a:noFill/>
                <a:miter lim="800000"/>
                <a:headEnd/>
                <a:tailEnd/>
              </a:ln>
              <a:effectLst/>
            </p:spPr>
            <p:txBody>
              <a:bodyPr>
                <a:spAutoFit/>
              </a:bodyPr>
              <a:lstStyle/>
              <a:p>
                <a:r>
                  <a:rPr lang="en-US" sz="1600" b="1">
                    <a:latin typeface="Arial" charset="0"/>
                  </a:rPr>
                  <a:t>Obj</a:t>
                </a:r>
              </a:p>
            </p:txBody>
          </p:sp>
        </p:grpSp>
        <p:sp>
          <p:nvSpPr>
            <p:cNvPr id="33" name="Text Box 169"/>
            <p:cNvSpPr txBox="1">
              <a:spLocks noChangeArrowheads="1"/>
            </p:cNvSpPr>
            <p:nvPr/>
          </p:nvSpPr>
          <p:spPr bwMode="auto">
            <a:xfrm>
              <a:off x="1200" y="2544"/>
              <a:ext cx="756" cy="192"/>
            </a:xfrm>
            <a:prstGeom prst="rect">
              <a:avLst/>
            </a:prstGeom>
            <a:noFill/>
            <a:ln w="12700">
              <a:noFill/>
              <a:miter lim="800000"/>
              <a:headEnd/>
              <a:tailEnd/>
            </a:ln>
            <a:effectLst/>
          </p:spPr>
          <p:txBody>
            <a:bodyPr wrap="none">
              <a:spAutoFit/>
            </a:bodyPr>
            <a:lstStyle/>
            <a:p>
              <a:r>
                <a:rPr lang="en-US" sz="1400" b="1">
                  <a:latin typeface="Arial" charset="0"/>
                </a:rPr>
                <a:t>SMI Domain</a:t>
              </a:r>
            </a:p>
          </p:txBody>
        </p:sp>
      </p:grpSp>
      <p:sp>
        <p:nvSpPr>
          <p:cNvPr id="17" name="Line 171"/>
          <p:cNvSpPr>
            <a:spLocks noChangeShapeType="1"/>
          </p:cNvSpPr>
          <p:nvPr/>
        </p:nvSpPr>
        <p:spPr bwMode="auto">
          <a:xfrm flipV="1">
            <a:off x="7200363" y="5170396"/>
            <a:ext cx="0" cy="345417"/>
          </a:xfrm>
          <a:prstGeom prst="line">
            <a:avLst/>
          </a:prstGeom>
          <a:noFill/>
          <a:ln w="12700">
            <a:solidFill>
              <a:schemeClr val="tx1"/>
            </a:solidFill>
            <a:round/>
            <a:headEnd type="triangle" w="med" len="med"/>
            <a:tailEnd type="triangle" w="med" len="med"/>
          </a:ln>
          <a:effectLst/>
        </p:spPr>
        <p:txBody>
          <a:bodyPr wrap="none">
            <a:spAutoFit/>
          </a:bodyPr>
          <a:lstStyle/>
          <a:p>
            <a:endParaRPr lang="en-US"/>
          </a:p>
        </p:txBody>
      </p:sp>
      <p:sp>
        <p:nvSpPr>
          <p:cNvPr id="18" name="Line 172"/>
          <p:cNvSpPr>
            <a:spLocks noChangeShapeType="1"/>
          </p:cNvSpPr>
          <p:nvPr/>
        </p:nvSpPr>
        <p:spPr bwMode="auto">
          <a:xfrm flipV="1">
            <a:off x="7338529" y="5170396"/>
            <a:ext cx="0" cy="345417"/>
          </a:xfrm>
          <a:prstGeom prst="line">
            <a:avLst/>
          </a:prstGeom>
          <a:noFill/>
          <a:ln w="12700">
            <a:solidFill>
              <a:schemeClr val="tx1"/>
            </a:solidFill>
            <a:round/>
            <a:headEnd type="triangle" w="med" len="med"/>
            <a:tailEnd type="triangle" w="med" len="med"/>
          </a:ln>
          <a:effectLst/>
        </p:spPr>
        <p:txBody>
          <a:bodyPr wrap="none">
            <a:spAutoFit/>
          </a:bodyPr>
          <a:lstStyle/>
          <a:p>
            <a:endParaRPr lang="en-US"/>
          </a:p>
        </p:txBody>
      </p:sp>
      <p:sp>
        <p:nvSpPr>
          <p:cNvPr id="19" name="Line 173"/>
          <p:cNvSpPr>
            <a:spLocks noChangeShapeType="1"/>
          </p:cNvSpPr>
          <p:nvPr/>
        </p:nvSpPr>
        <p:spPr bwMode="auto">
          <a:xfrm flipV="1">
            <a:off x="7476696" y="5170396"/>
            <a:ext cx="0" cy="345417"/>
          </a:xfrm>
          <a:prstGeom prst="line">
            <a:avLst/>
          </a:prstGeom>
          <a:noFill/>
          <a:ln w="12700">
            <a:solidFill>
              <a:schemeClr val="tx1"/>
            </a:solidFill>
            <a:round/>
            <a:headEnd type="triangle" w="med" len="med"/>
            <a:tailEnd type="triangle" w="med" len="med"/>
          </a:ln>
          <a:effectLst/>
        </p:spPr>
        <p:txBody>
          <a:bodyPr>
            <a:spAutoFit/>
          </a:bodyPr>
          <a:lstStyle/>
          <a:p>
            <a:endParaRPr lang="en-US"/>
          </a:p>
        </p:txBody>
      </p:sp>
      <p:sp>
        <p:nvSpPr>
          <p:cNvPr id="20" name="Line 174"/>
          <p:cNvSpPr>
            <a:spLocks noChangeShapeType="1"/>
          </p:cNvSpPr>
          <p:nvPr/>
        </p:nvSpPr>
        <p:spPr bwMode="auto">
          <a:xfrm>
            <a:off x="6914705" y="3659430"/>
            <a:ext cx="364816" cy="464279"/>
          </a:xfrm>
          <a:prstGeom prst="line">
            <a:avLst/>
          </a:prstGeom>
          <a:noFill/>
          <a:ln w="12700">
            <a:solidFill>
              <a:schemeClr val="tx1"/>
            </a:solidFill>
            <a:round/>
            <a:headEnd type="triangle" w="med" len="med"/>
            <a:tailEnd type="triangle" w="med" len="med"/>
          </a:ln>
          <a:effectLst/>
        </p:spPr>
        <p:txBody>
          <a:bodyPr wrap="square">
            <a:spAutoFit/>
          </a:bodyPr>
          <a:lstStyle/>
          <a:p>
            <a:endParaRPr lang="en-US"/>
          </a:p>
        </p:txBody>
      </p:sp>
      <p:sp>
        <p:nvSpPr>
          <p:cNvPr id="21" name="Line 175"/>
          <p:cNvSpPr>
            <a:spLocks noChangeShapeType="1"/>
          </p:cNvSpPr>
          <p:nvPr/>
        </p:nvSpPr>
        <p:spPr bwMode="auto">
          <a:xfrm flipH="1">
            <a:off x="7507976" y="3804562"/>
            <a:ext cx="441843" cy="372612"/>
          </a:xfrm>
          <a:prstGeom prst="line">
            <a:avLst/>
          </a:prstGeom>
          <a:noFill/>
          <a:ln w="12700">
            <a:solidFill>
              <a:schemeClr val="tx1"/>
            </a:solidFill>
            <a:round/>
            <a:headEnd type="triangle" w="med" len="med"/>
            <a:tailEnd type="triangle" w="med" len="med"/>
          </a:ln>
          <a:effectLst/>
        </p:spPr>
        <p:txBody>
          <a:bodyPr wrap="square">
            <a:spAutoFit/>
          </a:bodyPr>
          <a:lstStyle/>
          <a:p>
            <a:endParaRPr lang="en-US"/>
          </a:p>
        </p:txBody>
      </p:sp>
      <p:grpSp>
        <p:nvGrpSpPr>
          <p:cNvPr id="179" name="Group 16"/>
          <p:cNvGrpSpPr>
            <a:grpSpLocks/>
          </p:cNvGrpSpPr>
          <p:nvPr/>
        </p:nvGrpSpPr>
        <p:grpSpPr bwMode="auto">
          <a:xfrm>
            <a:off x="7106730" y="1676223"/>
            <a:ext cx="793020" cy="1106774"/>
            <a:chOff x="2691" y="1104"/>
            <a:chExt cx="551" cy="769"/>
          </a:xfrm>
        </p:grpSpPr>
        <p:sp>
          <p:nvSpPr>
            <p:cNvPr id="180" name="Freeform 17"/>
            <p:cNvSpPr>
              <a:spLocks/>
            </p:cNvSpPr>
            <p:nvPr/>
          </p:nvSpPr>
          <p:spPr bwMode="auto">
            <a:xfrm>
              <a:off x="2847" y="1209"/>
              <a:ext cx="354" cy="387"/>
            </a:xfrm>
            <a:custGeom>
              <a:avLst/>
              <a:gdLst/>
              <a:ahLst/>
              <a:cxnLst>
                <a:cxn ang="0">
                  <a:pos x="0" y="747"/>
                </a:cxn>
                <a:cxn ang="0">
                  <a:pos x="14" y="111"/>
                </a:cxn>
                <a:cxn ang="0">
                  <a:pos x="282" y="27"/>
                </a:cxn>
                <a:cxn ang="0">
                  <a:pos x="461" y="85"/>
                </a:cxn>
                <a:cxn ang="0">
                  <a:pos x="787" y="0"/>
                </a:cxn>
                <a:cxn ang="0">
                  <a:pos x="1062" y="92"/>
                </a:cxn>
                <a:cxn ang="0">
                  <a:pos x="1058" y="483"/>
                </a:cxn>
                <a:cxn ang="0">
                  <a:pos x="950" y="545"/>
                </a:cxn>
                <a:cxn ang="0">
                  <a:pos x="882" y="752"/>
                </a:cxn>
                <a:cxn ang="0">
                  <a:pos x="699" y="858"/>
                </a:cxn>
                <a:cxn ang="0">
                  <a:pos x="787" y="940"/>
                </a:cxn>
                <a:cxn ang="0">
                  <a:pos x="736" y="1090"/>
                </a:cxn>
                <a:cxn ang="0">
                  <a:pos x="624" y="1161"/>
                </a:cxn>
                <a:cxn ang="0">
                  <a:pos x="417" y="1161"/>
                </a:cxn>
                <a:cxn ang="0">
                  <a:pos x="294" y="1153"/>
                </a:cxn>
                <a:cxn ang="0">
                  <a:pos x="204" y="1054"/>
                </a:cxn>
                <a:cxn ang="0">
                  <a:pos x="266" y="940"/>
                </a:cxn>
                <a:cxn ang="0">
                  <a:pos x="139" y="914"/>
                </a:cxn>
                <a:cxn ang="0">
                  <a:pos x="137" y="781"/>
                </a:cxn>
                <a:cxn ang="0">
                  <a:pos x="0" y="747"/>
                </a:cxn>
                <a:cxn ang="0">
                  <a:pos x="0" y="747"/>
                </a:cxn>
              </a:cxnLst>
              <a:rect l="0" t="0" r="r" b="b"/>
              <a:pathLst>
                <a:path w="1062" h="1161">
                  <a:moveTo>
                    <a:pt x="0" y="747"/>
                  </a:moveTo>
                  <a:lnTo>
                    <a:pt x="14" y="111"/>
                  </a:lnTo>
                  <a:lnTo>
                    <a:pt x="282" y="27"/>
                  </a:lnTo>
                  <a:lnTo>
                    <a:pt x="461" y="85"/>
                  </a:lnTo>
                  <a:lnTo>
                    <a:pt x="787" y="0"/>
                  </a:lnTo>
                  <a:lnTo>
                    <a:pt x="1062" y="92"/>
                  </a:lnTo>
                  <a:lnTo>
                    <a:pt x="1058" y="483"/>
                  </a:lnTo>
                  <a:lnTo>
                    <a:pt x="950" y="545"/>
                  </a:lnTo>
                  <a:lnTo>
                    <a:pt x="882" y="752"/>
                  </a:lnTo>
                  <a:lnTo>
                    <a:pt x="699" y="858"/>
                  </a:lnTo>
                  <a:lnTo>
                    <a:pt x="787" y="940"/>
                  </a:lnTo>
                  <a:lnTo>
                    <a:pt x="736" y="1090"/>
                  </a:lnTo>
                  <a:lnTo>
                    <a:pt x="624" y="1161"/>
                  </a:lnTo>
                  <a:lnTo>
                    <a:pt x="417" y="1161"/>
                  </a:lnTo>
                  <a:lnTo>
                    <a:pt x="294" y="1153"/>
                  </a:lnTo>
                  <a:lnTo>
                    <a:pt x="204" y="1054"/>
                  </a:lnTo>
                  <a:lnTo>
                    <a:pt x="266" y="940"/>
                  </a:lnTo>
                  <a:lnTo>
                    <a:pt x="139" y="914"/>
                  </a:lnTo>
                  <a:lnTo>
                    <a:pt x="137" y="781"/>
                  </a:lnTo>
                  <a:lnTo>
                    <a:pt x="0" y="747"/>
                  </a:lnTo>
                  <a:lnTo>
                    <a:pt x="0" y="747"/>
                  </a:lnTo>
                  <a:close/>
                </a:path>
              </a:pathLst>
            </a:custGeom>
            <a:solidFill>
              <a:srgbClr val="FFFFFF"/>
            </a:solidFill>
            <a:ln w="9525">
              <a:noFill/>
              <a:round/>
              <a:headEnd/>
              <a:tailEnd/>
            </a:ln>
          </p:spPr>
          <p:txBody>
            <a:bodyPr/>
            <a:lstStyle/>
            <a:p>
              <a:endParaRPr lang="en-US"/>
            </a:p>
          </p:txBody>
        </p:sp>
        <p:sp>
          <p:nvSpPr>
            <p:cNvPr id="181" name="Freeform 18"/>
            <p:cNvSpPr>
              <a:spLocks/>
            </p:cNvSpPr>
            <p:nvPr/>
          </p:nvSpPr>
          <p:spPr bwMode="auto">
            <a:xfrm>
              <a:off x="2805" y="1765"/>
              <a:ext cx="141" cy="99"/>
            </a:xfrm>
            <a:custGeom>
              <a:avLst/>
              <a:gdLst/>
              <a:ahLst/>
              <a:cxnLst>
                <a:cxn ang="0">
                  <a:pos x="339" y="0"/>
                </a:cxn>
                <a:cxn ang="0">
                  <a:pos x="424" y="140"/>
                </a:cxn>
                <a:cxn ang="0">
                  <a:pos x="325" y="232"/>
                </a:cxn>
                <a:cxn ang="0">
                  <a:pos x="135" y="298"/>
                </a:cxn>
                <a:cxn ang="0">
                  <a:pos x="37" y="283"/>
                </a:cxn>
                <a:cxn ang="0">
                  <a:pos x="0" y="183"/>
                </a:cxn>
                <a:cxn ang="0">
                  <a:pos x="34" y="84"/>
                </a:cxn>
                <a:cxn ang="0">
                  <a:pos x="142" y="26"/>
                </a:cxn>
                <a:cxn ang="0">
                  <a:pos x="339" y="0"/>
                </a:cxn>
                <a:cxn ang="0">
                  <a:pos x="339" y="0"/>
                </a:cxn>
              </a:cxnLst>
              <a:rect l="0" t="0" r="r" b="b"/>
              <a:pathLst>
                <a:path w="424" h="298">
                  <a:moveTo>
                    <a:pt x="339" y="0"/>
                  </a:moveTo>
                  <a:lnTo>
                    <a:pt x="424" y="140"/>
                  </a:lnTo>
                  <a:lnTo>
                    <a:pt x="325" y="232"/>
                  </a:lnTo>
                  <a:lnTo>
                    <a:pt x="135" y="298"/>
                  </a:lnTo>
                  <a:lnTo>
                    <a:pt x="37" y="283"/>
                  </a:lnTo>
                  <a:lnTo>
                    <a:pt x="0" y="183"/>
                  </a:lnTo>
                  <a:lnTo>
                    <a:pt x="34" y="84"/>
                  </a:lnTo>
                  <a:lnTo>
                    <a:pt x="142" y="26"/>
                  </a:lnTo>
                  <a:lnTo>
                    <a:pt x="339" y="0"/>
                  </a:lnTo>
                  <a:lnTo>
                    <a:pt x="339" y="0"/>
                  </a:lnTo>
                  <a:close/>
                </a:path>
              </a:pathLst>
            </a:custGeom>
            <a:solidFill>
              <a:srgbClr val="FFFFFF"/>
            </a:solidFill>
            <a:ln w="9525">
              <a:noFill/>
              <a:round/>
              <a:headEnd/>
              <a:tailEnd/>
            </a:ln>
          </p:spPr>
          <p:txBody>
            <a:bodyPr/>
            <a:lstStyle/>
            <a:p>
              <a:endParaRPr lang="en-US"/>
            </a:p>
          </p:txBody>
        </p:sp>
        <p:sp>
          <p:nvSpPr>
            <p:cNvPr id="182" name="Freeform 19"/>
            <p:cNvSpPr>
              <a:spLocks/>
            </p:cNvSpPr>
            <p:nvPr/>
          </p:nvSpPr>
          <p:spPr bwMode="auto">
            <a:xfrm>
              <a:off x="2695" y="1562"/>
              <a:ext cx="342" cy="183"/>
            </a:xfrm>
            <a:custGeom>
              <a:avLst/>
              <a:gdLst/>
              <a:ahLst/>
              <a:cxnLst>
                <a:cxn ang="0">
                  <a:pos x="0" y="223"/>
                </a:cxn>
                <a:cxn ang="0">
                  <a:pos x="227" y="0"/>
                </a:cxn>
                <a:cxn ang="0">
                  <a:pos x="442" y="36"/>
                </a:cxn>
                <a:cxn ang="0">
                  <a:pos x="1026" y="283"/>
                </a:cxn>
                <a:cxn ang="0">
                  <a:pos x="844" y="548"/>
                </a:cxn>
                <a:cxn ang="0">
                  <a:pos x="7" y="298"/>
                </a:cxn>
                <a:cxn ang="0">
                  <a:pos x="0" y="223"/>
                </a:cxn>
                <a:cxn ang="0">
                  <a:pos x="0" y="223"/>
                </a:cxn>
              </a:cxnLst>
              <a:rect l="0" t="0" r="r" b="b"/>
              <a:pathLst>
                <a:path w="1026" h="548">
                  <a:moveTo>
                    <a:pt x="0" y="223"/>
                  </a:moveTo>
                  <a:lnTo>
                    <a:pt x="227" y="0"/>
                  </a:lnTo>
                  <a:lnTo>
                    <a:pt x="442" y="36"/>
                  </a:lnTo>
                  <a:lnTo>
                    <a:pt x="1026" y="283"/>
                  </a:lnTo>
                  <a:lnTo>
                    <a:pt x="844" y="548"/>
                  </a:lnTo>
                  <a:lnTo>
                    <a:pt x="7" y="298"/>
                  </a:lnTo>
                  <a:lnTo>
                    <a:pt x="0" y="223"/>
                  </a:lnTo>
                  <a:lnTo>
                    <a:pt x="0" y="223"/>
                  </a:lnTo>
                  <a:close/>
                </a:path>
              </a:pathLst>
            </a:custGeom>
            <a:solidFill>
              <a:srgbClr val="FFFFFF"/>
            </a:solidFill>
            <a:ln w="9525">
              <a:noFill/>
              <a:round/>
              <a:headEnd/>
              <a:tailEnd/>
            </a:ln>
          </p:spPr>
          <p:txBody>
            <a:bodyPr/>
            <a:lstStyle/>
            <a:p>
              <a:endParaRPr lang="en-US"/>
            </a:p>
          </p:txBody>
        </p:sp>
        <p:sp>
          <p:nvSpPr>
            <p:cNvPr id="183" name="Freeform 20"/>
            <p:cNvSpPr>
              <a:spLocks/>
            </p:cNvSpPr>
            <p:nvPr/>
          </p:nvSpPr>
          <p:spPr bwMode="auto">
            <a:xfrm>
              <a:off x="2705" y="1577"/>
              <a:ext cx="307" cy="158"/>
            </a:xfrm>
            <a:custGeom>
              <a:avLst/>
              <a:gdLst/>
              <a:ahLst/>
              <a:cxnLst>
                <a:cxn ang="0">
                  <a:pos x="15" y="166"/>
                </a:cxn>
                <a:cxn ang="0">
                  <a:pos x="0" y="220"/>
                </a:cxn>
                <a:cxn ang="0">
                  <a:pos x="780" y="475"/>
                </a:cxn>
                <a:cxn ang="0">
                  <a:pos x="919" y="243"/>
                </a:cxn>
                <a:cxn ang="0">
                  <a:pos x="241" y="0"/>
                </a:cxn>
                <a:cxn ang="0">
                  <a:pos x="15" y="166"/>
                </a:cxn>
                <a:cxn ang="0">
                  <a:pos x="15" y="166"/>
                </a:cxn>
              </a:cxnLst>
              <a:rect l="0" t="0" r="r" b="b"/>
              <a:pathLst>
                <a:path w="919" h="475">
                  <a:moveTo>
                    <a:pt x="15" y="166"/>
                  </a:moveTo>
                  <a:lnTo>
                    <a:pt x="0" y="220"/>
                  </a:lnTo>
                  <a:lnTo>
                    <a:pt x="780" y="475"/>
                  </a:lnTo>
                  <a:lnTo>
                    <a:pt x="919" y="243"/>
                  </a:lnTo>
                  <a:lnTo>
                    <a:pt x="241" y="0"/>
                  </a:lnTo>
                  <a:lnTo>
                    <a:pt x="15" y="166"/>
                  </a:lnTo>
                  <a:lnTo>
                    <a:pt x="15" y="166"/>
                  </a:lnTo>
                  <a:close/>
                </a:path>
              </a:pathLst>
            </a:custGeom>
            <a:solidFill>
              <a:srgbClr val="D1BABA"/>
            </a:solidFill>
            <a:ln w="9525">
              <a:noFill/>
              <a:round/>
              <a:headEnd/>
              <a:tailEnd/>
            </a:ln>
          </p:spPr>
          <p:txBody>
            <a:bodyPr/>
            <a:lstStyle/>
            <a:p>
              <a:endParaRPr lang="en-US"/>
            </a:p>
          </p:txBody>
        </p:sp>
        <p:sp>
          <p:nvSpPr>
            <p:cNvPr id="184" name="Freeform 21"/>
            <p:cNvSpPr>
              <a:spLocks/>
            </p:cNvSpPr>
            <p:nvPr/>
          </p:nvSpPr>
          <p:spPr bwMode="auto">
            <a:xfrm>
              <a:off x="2732" y="1610"/>
              <a:ext cx="28" cy="16"/>
            </a:xfrm>
            <a:custGeom>
              <a:avLst/>
              <a:gdLst/>
              <a:ahLst/>
              <a:cxnLst>
                <a:cxn ang="0">
                  <a:pos x="32" y="0"/>
                </a:cxn>
                <a:cxn ang="0">
                  <a:pos x="0" y="31"/>
                </a:cxn>
                <a:cxn ang="0">
                  <a:pos x="74" y="48"/>
                </a:cxn>
                <a:cxn ang="0">
                  <a:pos x="85" y="9"/>
                </a:cxn>
                <a:cxn ang="0">
                  <a:pos x="32" y="0"/>
                </a:cxn>
                <a:cxn ang="0">
                  <a:pos x="32" y="0"/>
                </a:cxn>
              </a:cxnLst>
              <a:rect l="0" t="0" r="r" b="b"/>
              <a:pathLst>
                <a:path w="85" h="48">
                  <a:moveTo>
                    <a:pt x="32" y="0"/>
                  </a:moveTo>
                  <a:lnTo>
                    <a:pt x="0" y="31"/>
                  </a:lnTo>
                  <a:lnTo>
                    <a:pt x="74" y="48"/>
                  </a:lnTo>
                  <a:lnTo>
                    <a:pt x="85" y="9"/>
                  </a:lnTo>
                  <a:lnTo>
                    <a:pt x="32" y="0"/>
                  </a:lnTo>
                  <a:lnTo>
                    <a:pt x="32" y="0"/>
                  </a:lnTo>
                  <a:close/>
                </a:path>
              </a:pathLst>
            </a:custGeom>
            <a:solidFill>
              <a:srgbClr val="FFFFFF"/>
            </a:solidFill>
            <a:ln w="9525">
              <a:noFill/>
              <a:round/>
              <a:headEnd/>
              <a:tailEnd/>
            </a:ln>
          </p:spPr>
          <p:txBody>
            <a:bodyPr/>
            <a:lstStyle/>
            <a:p>
              <a:endParaRPr lang="en-US"/>
            </a:p>
          </p:txBody>
        </p:sp>
        <p:sp>
          <p:nvSpPr>
            <p:cNvPr id="185" name="Freeform 22"/>
            <p:cNvSpPr>
              <a:spLocks/>
            </p:cNvSpPr>
            <p:nvPr/>
          </p:nvSpPr>
          <p:spPr bwMode="auto">
            <a:xfrm>
              <a:off x="2772" y="1619"/>
              <a:ext cx="32" cy="21"/>
            </a:xfrm>
            <a:custGeom>
              <a:avLst/>
              <a:gdLst/>
              <a:ahLst/>
              <a:cxnLst>
                <a:cxn ang="0">
                  <a:pos x="21" y="0"/>
                </a:cxn>
                <a:cxn ang="0">
                  <a:pos x="0" y="35"/>
                </a:cxn>
                <a:cxn ang="0">
                  <a:pos x="75" y="62"/>
                </a:cxn>
                <a:cxn ang="0">
                  <a:pos x="98" y="30"/>
                </a:cxn>
                <a:cxn ang="0">
                  <a:pos x="21" y="0"/>
                </a:cxn>
                <a:cxn ang="0">
                  <a:pos x="21" y="0"/>
                </a:cxn>
              </a:cxnLst>
              <a:rect l="0" t="0" r="r" b="b"/>
              <a:pathLst>
                <a:path w="98" h="62">
                  <a:moveTo>
                    <a:pt x="21" y="0"/>
                  </a:moveTo>
                  <a:lnTo>
                    <a:pt x="0" y="35"/>
                  </a:lnTo>
                  <a:lnTo>
                    <a:pt x="75" y="62"/>
                  </a:lnTo>
                  <a:lnTo>
                    <a:pt x="98" y="30"/>
                  </a:lnTo>
                  <a:lnTo>
                    <a:pt x="21" y="0"/>
                  </a:lnTo>
                  <a:lnTo>
                    <a:pt x="21" y="0"/>
                  </a:lnTo>
                  <a:close/>
                </a:path>
              </a:pathLst>
            </a:custGeom>
            <a:solidFill>
              <a:srgbClr val="FFFFFF"/>
            </a:solidFill>
            <a:ln w="9525">
              <a:noFill/>
              <a:round/>
              <a:headEnd/>
              <a:tailEnd/>
            </a:ln>
          </p:spPr>
          <p:txBody>
            <a:bodyPr/>
            <a:lstStyle/>
            <a:p>
              <a:endParaRPr lang="en-US"/>
            </a:p>
          </p:txBody>
        </p:sp>
        <p:sp>
          <p:nvSpPr>
            <p:cNvPr id="186" name="Freeform 23"/>
            <p:cNvSpPr>
              <a:spLocks/>
            </p:cNvSpPr>
            <p:nvPr/>
          </p:nvSpPr>
          <p:spPr bwMode="auto">
            <a:xfrm>
              <a:off x="2821" y="1636"/>
              <a:ext cx="40" cy="25"/>
            </a:xfrm>
            <a:custGeom>
              <a:avLst/>
              <a:gdLst/>
              <a:ahLst/>
              <a:cxnLst>
                <a:cxn ang="0">
                  <a:pos x="31" y="0"/>
                </a:cxn>
                <a:cxn ang="0">
                  <a:pos x="0" y="38"/>
                </a:cxn>
                <a:cxn ang="0">
                  <a:pos x="101" y="75"/>
                </a:cxn>
                <a:cxn ang="0">
                  <a:pos x="121" y="43"/>
                </a:cxn>
                <a:cxn ang="0">
                  <a:pos x="31" y="0"/>
                </a:cxn>
                <a:cxn ang="0">
                  <a:pos x="31" y="0"/>
                </a:cxn>
              </a:cxnLst>
              <a:rect l="0" t="0" r="r" b="b"/>
              <a:pathLst>
                <a:path w="121" h="75">
                  <a:moveTo>
                    <a:pt x="31" y="0"/>
                  </a:moveTo>
                  <a:lnTo>
                    <a:pt x="0" y="38"/>
                  </a:lnTo>
                  <a:lnTo>
                    <a:pt x="101" y="75"/>
                  </a:lnTo>
                  <a:lnTo>
                    <a:pt x="121" y="43"/>
                  </a:lnTo>
                  <a:lnTo>
                    <a:pt x="31" y="0"/>
                  </a:lnTo>
                  <a:lnTo>
                    <a:pt x="31" y="0"/>
                  </a:lnTo>
                  <a:close/>
                </a:path>
              </a:pathLst>
            </a:custGeom>
            <a:solidFill>
              <a:srgbClr val="FFFFFF"/>
            </a:solidFill>
            <a:ln w="9525">
              <a:noFill/>
              <a:round/>
              <a:headEnd/>
              <a:tailEnd/>
            </a:ln>
          </p:spPr>
          <p:txBody>
            <a:bodyPr/>
            <a:lstStyle/>
            <a:p>
              <a:endParaRPr lang="en-US"/>
            </a:p>
          </p:txBody>
        </p:sp>
        <p:sp>
          <p:nvSpPr>
            <p:cNvPr id="187" name="Freeform 24"/>
            <p:cNvSpPr>
              <a:spLocks/>
            </p:cNvSpPr>
            <p:nvPr/>
          </p:nvSpPr>
          <p:spPr bwMode="auto">
            <a:xfrm>
              <a:off x="2882" y="1662"/>
              <a:ext cx="37" cy="21"/>
            </a:xfrm>
            <a:custGeom>
              <a:avLst/>
              <a:gdLst/>
              <a:ahLst/>
              <a:cxnLst>
                <a:cxn ang="0">
                  <a:pos x="22" y="0"/>
                </a:cxn>
                <a:cxn ang="0">
                  <a:pos x="0" y="32"/>
                </a:cxn>
                <a:cxn ang="0">
                  <a:pos x="89" y="65"/>
                </a:cxn>
                <a:cxn ang="0">
                  <a:pos x="109" y="33"/>
                </a:cxn>
                <a:cxn ang="0">
                  <a:pos x="22" y="0"/>
                </a:cxn>
                <a:cxn ang="0">
                  <a:pos x="22" y="0"/>
                </a:cxn>
              </a:cxnLst>
              <a:rect l="0" t="0" r="r" b="b"/>
              <a:pathLst>
                <a:path w="109" h="65">
                  <a:moveTo>
                    <a:pt x="22" y="0"/>
                  </a:moveTo>
                  <a:lnTo>
                    <a:pt x="0" y="32"/>
                  </a:lnTo>
                  <a:lnTo>
                    <a:pt x="89" y="65"/>
                  </a:lnTo>
                  <a:lnTo>
                    <a:pt x="109" y="33"/>
                  </a:lnTo>
                  <a:lnTo>
                    <a:pt x="22" y="0"/>
                  </a:lnTo>
                  <a:lnTo>
                    <a:pt x="22" y="0"/>
                  </a:lnTo>
                  <a:close/>
                </a:path>
              </a:pathLst>
            </a:custGeom>
            <a:solidFill>
              <a:srgbClr val="FFFFFF"/>
            </a:solidFill>
            <a:ln w="9525">
              <a:noFill/>
              <a:round/>
              <a:headEnd/>
              <a:tailEnd/>
            </a:ln>
          </p:spPr>
          <p:txBody>
            <a:bodyPr/>
            <a:lstStyle/>
            <a:p>
              <a:endParaRPr lang="en-US"/>
            </a:p>
          </p:txBody>
        </p:sp>
        <p:sp>
          <p:nvSpPr>
            <p:cNvPr id="188" name="Freeform 25"/>
            <p:cNvSpPr>
              <a:spLocks/>
            </p:cNvSpPr>
            <p:nvPr/>
          </p:nvSpPr>
          <p:spPr bwMode="auto">
            <a:xfrm>
              <a:off x="2933" y="1680"/>
              <a:ext cx="34" cy="20"/>
            </a:xfrm>
            <a:custGeom>
              <a:avLst/>
              <a:gdLst/>
              <a:ahLst/>
              <a:cxnLst>
                <a:cxn ang="0">
                  <a:pos x="27" y="0"/>
                </a:cxn>
                <a:cxn ang="0">
                  <a:pos x="0" y="32"/>
                </a:cxn>
                <a:cxn ang="0">
                  <a:pos x="68" y="61"/>
                </a:cxn>
                <a:cxn ang="0">
                  <a:pos x="101" y="33"/>
                </a:cxn>
                <a:cxn ang="0">
                  <a:pos x="27" y="0"/>
                </a:cxn>
                <a:cxn ang="0">
                  <a:pos x="27" y="0"/>
                </a:cxn>
              </a:cxnLst>
              <a:rect l="0" t="0" r="r" b="b"/>
              <a:pathLst>
                <a:path w="101" h="61">
                  <a:moveTo>
                    <a:pt x="27" y="0"/>
                  </a:moveTo>
                  <a:lnTo>
                    <a:pt x="0" y="32"/>
                  </a:lnTo>
                  <a:lnTo>
                    <a:pt x="68" y="61"/>
                  </a:lnTo>
                  <a:lnTo>
                    <a:pt x="101" y="33"/>
                  </a:lnTo>
                  <a:lnTo>
                    <a:pt x="27" y="0"/>
                  </a:lnTo>
                  <a:lnTo>
                    <a:pt x="27" y="0"/>
                  </a:lnTo>
                  <a:close/>
                </a:path>
              </a:pathLst>
            </a:custGeom>
            <a:solidFill>
              <a:srgbClr val="FFFFFF"/>
            </a:solidFill>
            <a:ln w="9525">
              <a:noFill/>
              <a:round/>
              <a:headEnd/>
              <a:tailEnd/>
            </a:ln>
          </p:spPr>
          <p:txBody>
            <a:bodyPr/>
            <a:lstStyle/>
            <a:p>
              <a:endParaRPr lang="en-US"/>
            </a:p>
          </p:txBody>
        </p:sp>
        <p:sp>
          <p:nvSpPr>
            <p:cNvPr id="189" name="Freeform 26"/>
            <p:cNvSpPr>
              <a:spLocks/>
            </p:cNvSpPr>
            <p:nvPr/>
          </p:nvSpPr>
          <p:spPr bwMode="auto">
            <a:xfrm>
              <a:off x="2757" y="1592"/>
              <a:ext cx="31" cy="17"/>
            </a:xfrm>
            <a:custGeom>
              <a:avLst/>
              <a:gdLst/>
              <a:ahLst/>
              <a:cxnLst>
                <a:cxn ang="0">
                  <a:pos x="34" y="0"/>
                </a:cxn>
                <a:cxn ang="0">
                  <a:pos x="0" y="29"/>
                </a:cxn>
                <a:cxn ang="0">
                  <a:pos x="73" y="51"/>
                </a:cxn>
                <a:cxn ang="0">
                  <a:pos x="95" y="24"/>
                </a:cxn>
                <a:cxn ang="0">
                  <a:pos x="34" y="0"/>
                </a:cxn>
                <a:cxn ang="0">
                  <a:pos x="34" y="0"/>
                </a:cxn>
              </a:cxnLst>
              <a:rect l="0" t="0" r="r" b="b"/>
              <a:pathLst>
                <a:path w="95" h="51">
                  <a:moveTo>
                    <a:pt x="34" y="0"/>
                  </a:moveTo>
                  <a:lnTo>
                    <a:pt x="0" y="29"/>
                  </a:lnTo>
                  <a:lnTo>
                    <a:pt x="73" y="51"/>
                  </a:lnTo>
                  <a:lnTo>
                    <a:pt x="95" y="24"/>
                  </a:lnTo>
                  <a:lnTo>
                    <a:pt x="34" y="0"/>
                  </a:lnTo>
                  <a:lnTo>
                    <a:pt x="34" y="0"/>
                  </a:lnTo>
                  <a:close/>
                </a:path>
              </a:pathLst>
            </a:custGeom>
            <a:solidFill>
              <a:srgbClr val="FFFFFF"/>
            </a:solidFill>
            <a:ln w="9525">
              <a:noFill/>
              <a:round/>
              <a:headEnd/>
              <a:tailEnd/>
            </a:ln>
          </p:spPr>
          <p:txBody>
            <a:bodyPr/>
            <a:lstStyle/>
            <a:p>
              <a:endParaRPr lang="en-US"/>
            </a:p>
          </p:txBody>
        </p:sp>
        <p:sp>
          <p:nvSpPr>
            <p:cNvPr id="190" name="Freeform 27"/>
            <p:cNvSpPr>
              <a:spLocks/>
            </p:cNvSpPr>
            <p:nvPr/>
          </p:nvSpPr>
          <p:spPr bwMode="auto">
            <a:xfrm>
              <a:off x="2805" y="1604"/>
              <a:ext cx="37" cy="20"/>
            </a:xfrm>
            <a:custGeom>
              <a:avLst/>
              <a:gdLst/>
              <a:ahLst/>
              <a:cxnLst>
                <a:cxn ang="0">
                  <a:pos x="25" y="0"/>
                </a:cxn>
                <a:cxn ang="0">
                  <a:pos x="0" y="31"/>
                </a:cxn>
                <a:cxn ang="0">
                  <a:pos x="86" y="60"/>
                </a:cxn>
                <a:cxn ang="0">
                  <a:pos x="111" y="29"/>
                </a:cxn>
                <a:cxn ang="0">
                  <a:pos x="25" y="0"/>
                </a:cxn>
                <a:cxn ang="0">
                  <a:pos x="25" y="0"/>
                </a:cxn>
              </a:cxnLst>
              <a:rect l="0" t="0" r="r" b="b"/>
              <a:pathLst>
                <a:path w="111" h="60">
                  <a:moveTo>
                    <a:pt x="25" y="0"/>
                  </a:moveTo>
                  <a:lnTo>
                    <a:pt x="0" y="31"/>
                  </a:lnTo>
                  <a:lnTo>
                    <a:pt x="86" y="60"/>
                  </a:lnTo>
                  <a:lnTo>
                    <a:pt x="111" y="29"/>
                  </a:lnTo>
                  <a:lnTo>
                    <a:pt x="25" y="0"/>
                  </a:lnTo>
                  <a:lnTo>
                    <a:pt x="25" y="0"/>
                  </a:lnTo>
                  <a:close/>
                </a:path>
              </a:pathLst>
            </a:custGeom>
            <a:solidFill>
              <a:srgbClr val="FFFFFF"/>
            </a:solidFill>
            <a:ln w="9525">
              <a:noFill/>
              <a:round/>
              <a:headEnd/>
              <a:tailEnd/>
            </a:ln>
          </p:spPr>
          <p:txBody>
            <a:bodyPr/>
            <a:lstStyle/>
            <a:p>
              <a:endParaRPr lang="en-US"/>
            </a:p>
          </p:txBody>
        </p:sp>
        <p:sp>
          <p:nvSpPr>
            <p:cNvPr id="191" name="Freeform 28"/>
            <p:cNvSpPr>
              <a:spLocks/>
            </p:cNvSpPr>
            <p:nvPr/>
          </p:nvSpPr>
          <p:spPr bwMode="auto">
            <a:xfrm>
              <a:off x="2854" y="1621"/>
              <a:ext cx="33" cy="17"/>
            </a:xfrm>
            <a:custGeom>
              <a:avLst/>
              <a:gdLst/>
              <a:ahLst/>
              <a:cxnLst>
                <a:cxn ang="0">
                  <a:pos x="28" y="0"/>
                </a:cxn>
                <a:cxn ang="0">
                  <a:pos x="0" y="27"/>
                </a:cxn>
                <a:cxn ang="0">
                  <a:pos x="90" y="52"/>
                </a:cxn>
                <a:cxn ang="0">
                  <a:pos x="100" y="20"/>
                </a:cxn>
                <a:cxn ang="0">
                  <a:pos x="28" y="0"/>
                </a:cxn>
                <a:cxn ang="0">
                  <a:pos x="28" y="0"/>
                </a:cxn>
              </a:cxnLst>
              <a:rect l="0" t="0" r="r" b="b"/>
              <a:pathLst>
                <a:path w="100" h="52">
                  <a:moveTo>
                    <a:pt x="28" y="0"/>
                  </a:moveTo>
                  <a:lnTo>
                    <a:pt x="0" y="27"/>
                  </a:lnTo>
                  <a:lnTo>
                    <a:pt x="90" y="52"/>
                  </a:lnTo>
                  <a:lnTo>
                    <a:pt x="100" y="20"/>
                  </a:lnTo>
                  <a:lnTo>
                    <a:pt x="28" y="0"/>
                  </a:lnTo>
                  <a:lnTo>
                    <a:pt x="28" y="0"/>
                  </a:lnTo>
                  <a:close/>
                </a:path>
              </a:pathLst>
            </a:custGeom>
            <a:solidFill>
              <a:srgbClr val="FFFFFF"/>
            </a:solidFill>
            <a:ln w="9525">
              <a:noFill/>
              <a:round/>
              <a:headEnd/>
              <a:tailEnd/>
            </a:ln>
          </p:spPr>
          <p:txBody>
            <a:bodyPr/>
            <a:lstStyle/>
            <a:p>
              <a:endParaRPr lang="en-US"/>
            </a:p>
          </p:txBody>
        </p:sp>
        <p:sp>
          <p:nvSpPr>
            <p:cNvPr id="192" name="Freeform 29"/>
            <p:cNvSpPr>
              <a:spLocks/>
            </p:cNvSpPr>
            <p:nvPr/>
          </p:nvSpPr>
          <p:spPr bwMode="auto">
            <a:xfrm>
              <a:off x="2899" y="1637"/>
              <a:ext cx="32" cy="19"/>
            </a:xfrm>
            <a:custGeom>
              <a:avLst/>
              <a:gdLst/>
              <a:ahLst/>
              <a:cxnLst>
                <a:cxn ang="0">
                  <a:pos x="13" y="0"/>
                </a:cxn>
                <a:cxn ang="0">
                  <a:pos x="0" y="34"/>
                </a:cxn>
                <a:cxn ang="0">
                  <a:pos x="82" y="59"/>
                </a:cxn>
                <a:cxn ang="0">
                  <a:pos x="95" y="26"/>
                </a:cxn>
                <a:cxn ang="0">
                  <a:pos x="13" y="0"/>
                </a:cxn>
                <a:cxn ang="0">
                  <a:pos x="13" y="0"/>
                </a:cxn>
              </a:cxnLst>
              <a:rect l="0" t="0" r="r" b="b"/>
              <a:pathLst>
                <a:path w="95" h="59">
                  <a:moveTo>
                    <a:pt x="13" y="0"/>
                  </a:moveTo>
                  <a:lnTo>
                    <a:pt x="0" y="34"/>
                  </a:lnTo>
                  <a:lnTo>
                    <a:pt x="82" y="59"/>
                  </a:lnTo>
                  <a:lnTo>
                    <a:pt x="95" y="26"/>
                  </a:lnTo>
                  <a:lnTo>
                    <a:pt x="13" y="0"/>
                  </a:lnTo>
                  <a:lnTo>
                    <a:pt x="13" y="0"/>
                  </a:lnTo>
                  <a:close/>
                </a:path>
              </a:pathLst>
            </a:custGeom>
            <a:solidFill>
              <a:srgbClr val="FFFFFF"/>
            </a:solidFill>
            <a:ln w="9525">
              <a:noFill/>
              <a:round/>
              <a:headEnd/>
              <a:tailEnd/>
            </a:ln>
          </p:spPr>
          <p:txBody>
            <a:bodyPr/>
            <a:lstStyle/>
            <a:p>
              <a:endParaRPr lang="en-US"/>
            </a:p>
          </p:txBody>
        </p:sp>
        <p:sp>
          <p:nvSpPr>
            <p:cNvPr id="193" name="Freeform 30"/>
            <p:cNvSpPr>
              <a:spLocks/>
            </p:cNvSpPr>
            <p:nvPr/>
          </p:nvSpPr>
          <p:spPr bwMode="auto">
            <a:xfrm>
              <a:off x="2948" y="1650"/>
              <a:ext cx="25" cy="21"/>
            </a:xfrm>
            <a:custGeom>
              <a:avLst/>
              <a:gdLst/>
              <a:ahLst/>
              <a:cxnLst>
                <a:cxn ang="0">
                  <a:pos x="0" y="0"/>
                </a:cxn>
                <a:cxn ang="0">
                  <a:pos x="0" y="45"/>
                </a:cxn>
                <a:cxn ang="0">
                  <a:pos x="69" y="64"/>
                </a:cxn>
                <a:cxn ang="0">
                  <a:pos x="75" y="28"/>
                </a:cxn>
                <a:cxn ang="0">
                  <a:pos x="0" y="0"/>
                </a:cxn>
                <a:cxn ang="0">
                  <a:pos x="0" y="0"/>
                </a:cxn>
              </a:cxnLst>
              <a:rect l="0" t="0" r="r" b="b"/>
              <a:pathLst>
                <a:path w="75" h="64">
                  <a:moveTo>
                    <a:pt x="0" y="0"/>
                  </a:moveTo>
                  <a:lnTo>
                    <a:pt x="0" y="45"/>
                  </a:lnTo>
                  <a:lnTo>
                    <a:pt x="69" y="64"/>
                  </a:lnTo>
                  <a:lnTo>
                    <a:pt x="75" y="28"/>
                  </a:lnTo>
                  <a:lnTo>
                    <a:pt x="0" y="0"/>
                  </a:lnTo>
                  <a:lnTo>
                    <a:pt x="0" y="0"/>
                  </a:lnTo>
                  <a:close/>
                </a:path>
              </a:pathLst>
            </a:custGeom>
            <a:solidFill>
              <a:srgbClr val="FFFFFF"/>
            </a:solidFill>
            <a:ln w="9525">
              <a:noFill/>
              <a:round/>
              <a:headEnd/>
              <a:tailEnd/>
            </a:ln>
          </p:spPr>
          <p:txBody>
            <a:bodyPr/>
            <a:lstStyle/>
            <a:p>
              <a:endParaRPr lang="en-US"/>
            </a:p>
          </p:txBody>
        </p:sp>
        <p:sp>
          <p:nvSpPr>
            <p:cNvPr id="194" name="Freeform 31"/>
            <p:cNvSpPr>
              <a:spLocks/>
            </p:cNvSpPr>
            <p:nvPr/>
          </p:nvSpPr>
          <p:spPr bwMode="auto">
            <a:xfrm>
              <a:off x="2835" y="1773"/>
              <a:ext cx="110" cy="81"/>
            </a:xfrm>
            <a:custGeom>
              <a:avLst/>
              <a:gdLst/>
              <a:ahLst/>
              <a:cxnLst>
                <a:cxn ang="0">
                  <a:pos x="0" y="191"/>
                </a:cxn>
                <a:cxn ang="0">
                  <a:pos x="27" y="99"/>
                </a:cxn>
                <a:cxn ang="0">
                  <a:pos x="112" y="33"/>
                </a:cxn>
                <a:cxn ang="0">
                  <a:pos x="265" y="0"/>
                </a:cxn>
                <a:cxn ang="0">
                  <a:pos x="285" y="47"/>
                </a:cxn>
                <a:cxn ang="0">
                  <a:pos x="189" y="62"/>
                </a:cxn>
                <a:cxn ang="0">
                  <a:pos x="310" y="85"/>
                </a:cxn>
                <a:cxn ang="0">
                  <a:pos x="328" y="143"/>
                </a:cxn>
                <a:cxn ang="0">
                  <a:pos x="214" y="221"/>
                </a:cxn>
                <a:cxn ang="0">
                  <a:pos x="85" y="242"/>
                </a:cxn>
                <a:cxn ang="0">
                  <a:pos x="0" y="191"/>
                </a:cxn>
                <a:cxn ang="0">
                  <a:pos x="0" y="191"/>
                </a:cxn>
              </a:cxnLst>
              <a:rect l="0" t="0" r="r" b="b"/>
              <a:pathLst>
                <a:path w="328" h="242">
                  <a:moveTo>
                    <a:pt x="0" y="191"/>
                  </a:moveTo>
                  <a:lnTo>
                    <a:pt x="27" y="99"/>
                  </a:lnTo>
                  <a:lnTo>
                    <a:pt x="112" y="33"/>
                  </a:lnTo>
                  <a:lnTo>
                    <a:pt x="265" y="0"/>
                  </a:lnTo>
                  <a:lnTo>
                    <a:pt x="285" y="47"/>
                  </a:lnTo>
                  <a:lnTo>
                    <a:pt x="189" y="62"/>
                  </a:lnTo>
                  <a:lnTo>
                    <a:pt x="310" y="85"/>
                  </a:lnTo>
                  <a:lnTo>
                    <a:pt x="328" y="143"/>
                  </a:lnTo>
                  <a:lnTo>
                    <a:pt x="214" y="221"/>
                  </a:lnTo>
                  <a:lnTo>
                    <a:pt x="85" y="242"/>
                  </a:lnTo>
                  <a:lnTo>
                    <a:pt x="0" y="191"/>
                  </a:lnTo>
                  <a:lnTo>
                    <a:pt x="0" y="191"/>
                  </a:lnTo>
                  <a:close/>
                </a:path>
              </a:pathLst>
            </a:custGeom>
            <a:solidFill>
              <a:srgbClr val="CCCCFF"/>
            </a:solidFill>
            <a:ln w="9525">
              <a:noFill/>
              <a:round/>
              <a:headEnd/>
              <a:tailEnd/>
            </a:ln>
          </p:spPr>
          <p:txBody>
            <a:bodyPr/>
            <a:lstStyle/>
            <a:p>
              <a:endParaRPr lang="en-US"/>
            </a:p>
          </p:txBody>
        </p:sp>
        <p:sp>
          <p:nvSpPr>
            <p:cNvPr id="195" name="Freeform 32"/>
            <p:cNvSpPr>
              <a:spLocks/>
            </p:cNvSpPr>
            <p:nvPr/>
          </p:nvSpPr>
          <p:spPr bwMode="auto">
            <a:xfrm>
              <a:off x="2800" y="1761"/>
              <a:ext cx="150" cy="112"/>
            </a:xfrm>
            <a:custGeom>
              <a:avLst/>
              <a:gdLst/>
              <a:ahLst/>
              <a:cxnLst>
                <a:cxn ang="0">
                  <a:pos x="449" y="162"/>
                </a:cxn>
                <a:cxn ang="0">
                  <a:pos x="372" y="0"/>
                </a:cxn>
                <a:cxn ang="0">
                  <a:pos x="223" y="20"/>
                </a:cxn>
                <a:cxn ang="0">
                  <a:pos x="126" y="46"/>
                </a:cxn>
                <a:cxn ang="0">
                  <a:pos x="62" y="82"/>
                </a:cxn>
                <a:cxn ang="0">
                  <a:pos x="24" y="120"/>
                </a:cxn>
                <a:cxn ang="0">
                  <a:pos x="0" y="167"/>
                </a:cxn>
                <a:cxn ang="0">
                  <a:pos x="0" y="224"/>
                </a:cxn>
                <a:cxn ang="0">
                  <a:pos x="35" y="295"/>
                </a:cxn>
                <a:cxn ang="0">
                  <a:pos x="75" y="324"/>
                </a:cxn>
                <a:cxn ang="0">
                  <a:pos x="151" y="337"/>
                </a:cxn>
                <a:cxn ang="0">
                  <a:pos x="260" y="322"/>
                </a:cxn>
                <a:cxn ang="0">
                  <a:pos x="339" y="285"/>
                </a:cxn>
                <a:cxn ang="0">
                  <a:pos x="423" y="220"/>
                </a:cxn>
                <a:cxn ang="0">
                  <a:pos x="390" y="200"/>
                </a:cxn>
                <a:cxn ang="0">
                  <a:pos x="261" y="264"/>
                </a:cxn>
                <a:cxn ang="0">
                  <a:pos x="151" y="282"/>
                </a:cxn>
                <a:cxn ang="0">
                  <a:pos x="93" y="275"/>
                </a:cxn>
                <a:cxn ang="0">
                  <a:pos x="53" y="235"/>
                </a:cxn>
                <a:cxn ang="0">
                  <a:pos x="45" y="185"/>
                </a:cxn>
                <a:cxn ang="0">
                  <a:pos x="65" y="123"/>
                </a:cxn>
                <a:cxn ang="0">
                  <a:pos x="133" y="77"/>
                </a:cxn>
                <a:cxn ang="0">
                  <a:pos x="239" y="37"/>
                </a:cxn>
                <a:cxn ang="0">
                  <a:pos x="357" y="27"/>
                </a:cxn>
                <a:cxn ang="0">
                  <a:pos x="416" y="153"/>
                </a:cxn>
                <a:cxn ang="0">
                  <a:pos x="449" y="162"/>
                </a:cxn>
                <a:cxn ang="0">
                  <a:pos x="449" y="162"/>
                </a:cxn>
              </a:cxnLst>
              <a:rect l="0" t="0" r="r" b="b"/>
              <a:pathLst>
                <a:path w="449" h="337">
                  <a:moveTo>
                    <a:pt x="449" y="162"/>
                  </a:moveTo>
                  <a:lnTo>
                    <a:pt x="372" y="0"/>
                  </a:lnTo>
                  <a:lnTo>
                    <a:pt x="223" y="20"/>
                  </a:lnTo>
                  <a:lnTo>
                    <a:pt x="126" y="46"/>
                  </a:lnTo>
                  <a:lnTo>
                    <a:pt x="62" y="82"/>
                  </a:lnTo>
                  <a:lnTo>
                    <a:pt x="24" y="120"/>
                  </a:lnTo>
                  <a:lnTo>
                    <a:pt x="0" y="167"/>
                  </a:lnTo>
                  <a:lnTo>
                    <a:pt x="0" y="224"/>
                  </a:lnTo>
                  <a:lnTo>
                    <a:pt x="35" y="295"/>
                  </a:lnTo>
                  <a:lnTo>
                    <a:pt x="75" y="324"/>
                  </a:lnTo>
                  <a:lnTo>
                    <a:pt x="151" y="337"/>
                  </a:lnTo>
                  <a:lnTo>
                    <a:pt x="260" y="322"/>
                  </a:lnTo>
                  <a:lnTo>
                    <a:pt x="339" y="285"/>
                  </a:lnTo>
                  <a:lnTo>
                    <a:pt x="423" y="220"/>
                  </a:lnTo>
                  <a:lnTo>
                    <a:pt x="390" y="200"/>
                  </a:lnTo>
                  <a:lnTo>
                    <a:pt x="261" y="264"/>
                  </a:lnTo>
                  <a:lnTo>
                    <a:pt x="151" y="282"/>
                  </a:lnTo>
                  <a:lnTo>
                    <a:pt x="93" y="275"/>
                  </a:lnTo>
                  <a:lnTo>
                    <a:pt x="53" y="235"/>
                  </a:lnTo>
                  <a:lnTo>
                    <a:pt x="45" y="185"/>
                  </a:lnTo>
                  <a:lnTo>
                    <a:pt x="65" y="123"/>
                  </a:lnTo>
                  <a:lnTo>
                    <a:pt x="133" y="77"/>
                  </a:lnTo>
                  <a:lnTo>
                    <a:pt x="239" y="37"/>
                  </a:lnTo>
                  <a:lnTo>
                    <a:pt x="357" y="27"/>
                  </a:lnTo>
                  <a:lnTo>
                    <a:pt x="416" y="153"/>
                  </a:lnTo>
                  <a:lnTo>
                    <a:pt x="449" y="162"/>
                  </a:lnTo>
                  <a:lnTo>
                    <a:pt x="449" y="162"/>
                  </a:lnTo>
                  <a:close/>
                </a:path>
              </a:pathLst>
            </a:custGeom>
            <a:solidFill>
              <a:srgbClr val="000000"/>
            </a:solidFill>
            <a:ln w="9525">
              <a:noFill/>
              <a:round/>
              <a:headEnd/>
              <a:tailEnd/>
            </a:ln>
          </p:spPr>
          <p:txBody>
            <a:bodyPr/>
            <a:lstStyle/>
            <a:p>
              <a:endParaRPr lang="en-US"/>
            </a:p>
          </p:txBody>
        </p:sp>
        <p:sp>
          <p:nvSpPr>
            <p:cNvPr id="196" name="Freeform 33"/>
            <p:cNvSpPr>
              <a:spLocks/>
            </p:cNvSpPr>
            <p:nvPr/>
          </p:nvSpPr>
          <p:spPr bwMode="auto">
            <a:xfrm>
              <a:off x="2888" y="1782"/>
              <a:ext cx="44" cy="16"/>
            </a:xfrm>
            <a:custGeom>
              <a:avLst/>
              <a:gdLst/>
              <a:ahLst/>
              <a:cxnLst>
                <a:cxn ang="0">
                  <a:pos x="124" y="0"/>
                </a:cxn>
                <a:cxn ang="0">
                  <a:pos x="0" y="18"/>
                </a:cxn>
                <a:cxn ang="0">
                  <a:pos x="8" y="47"/>
                </a:cxn>
                <a:cxn ang="0">
                  <a:pos x="132" y="27"/>
                </a:cxn>
                <a:cxn ang="0">
                  <a:pos x="124" y="0"/>
                </a:cxn>
                <a:cxn ang="0">
                  <a:pos x="124" y="0"/>
                </a:cxn>
              </a:cxnLst>
              <a:rect l="0" t="0" r="r" b="b"/>
              <a:pathLst>
                <a:path w="132" h="47">
                  <a:moveTo>
                    <a:pt x="124" y="0"/>
                  </a:moveTo>
                  <a:lnTo>
                    <a:pt x="0" y="18"/>
                  </a:lnTo>
                  <a:lnTo>
                    <a:pt x="8" y="47"/>
                  </a:lnTo>
                  <a:lnTo>
                    <a:pt x="132" y="27"/>
                  </a:lnTo>
                  <a:lnTo>
                    <a:pt x="124" y="0"/>
                  </a:lnTo>
                  <a:lnTo>
                    <a:pt x="124" y="0"/>
                  </a:lnTo>
                  <a:close/>
                </a:path>
              </a:pathLst>
            </a:custGeom>
            <a:solidFill>
              <a:srgbClr val="000000"/>
            </a:solidFill>
            <a:ln w="9525">
              <a:noFill/>
              <a:round/>
              <a:headEnd/>
              <a:tailEnd/>
            </a:ln>
          </p:spPr>
          <p:txBody>
            <a:bodyPr/>
            <a:lstStyle/>
            <a:p>
              <a:endParaRPr lang="en-US"/>
            </a:p>
          </p:txBody>
        </p:sp>
        <p:sp>
          <p:nvSpPr>
            <p:cNvPr id="197" name="Freeform 34"/>
            <p:cNvSpPr>
              <a:spLocks/>
            </p:cNvSpPr>
            <p:nvPr/>
          </p:nvSpPr>
          <p:spPr bwMode="auto">
            <a:xfrm>
              <a:off x="2874" y="1770"/>
              <a:ext cx="74" cy="54"/>
            </a:xfrm>
            <a:custGeom>
              <a:avLst/>
              <a:gdLst/>
              <a:ahLst/>
              <a:cxnLst>
                <a:cxn ang="0">
                  <a:pos x="0" y="8"/>
                </a:cxn>
                <a:cxn ang="0">
                  <a:pos x="68" y="162"/>
                </a:cxn>
                <a:cxn ang="0">
                  <a:pos x="139" y="144"/>
                </a:cxn>
                <a:cxn ang="0">
                  <a:pos x="211" y="150"/>
                </a:cxn>
                <a:cxn ang="0">
                  <a:pos x="221" y="126"/>
                </a:cxn>
                <a:cxn ang="0">
                  <a:pos x="178" y="113"/>
                </a:cxn>
                <a:cxn ang="0">
                  <a:pos x="85" y="124"/>
                </a:cxn>
                <a:cxn ang="0">
                  <a:pos x="20" y="0"/>
                </a:cxn>
                <a:cxn ang="0">
                  <a:pos x="0" y="8"/>
                </a:cxn>
                <a:cxn ang="0">
                  <a:pos x="0" y="8"/>
                </a:cxn>
              </a:cxnLst>
              <a:rect l="0" t="0" r="r" b="b"/>
              <a:pathLst>
                <a:path w="221" h="162">
                  <a:moveTo>
                    <a:pt x="0" y="8"/>
                  </a:moveTo>
                  <a:lnTo>
                    <a:pt x="68" y="162"/>
                  </a:lnTo>
                  <a:lnTo>
                    <a:pt x="139" y="144"/>
                  </a:lnTo>
                  <a:lnTo>
                    <a:pt x="211" y="150"/>
                  </a:lnTo>
                  <a:lnTo>
                    <a:pt x="221" y="126"/>
                  </a:lnTo>
                  <a:lnTo>
                    <a:pt x="178" y="113"/>
                  </a:lnTo>
                  <a:lnTo>
                    <a:pt x="85" y="124"/>
                  </a:lnTo>
                  <a:lnTo>
                    <a:pt x="20" y="0"/>
                  </a:lnTo>
                  <a:lnTo>
                    <a:pt x="0" y="8"/>
                  </a:lnTo>
                  <a:lnTo>
                    <a:pt x="0" y="8"/>
                  </a:lnTo>
                  <a:close/>
                </a:path>
              </a:pathLst>
            </a:custGeom>
            <a:solidFill>
              <a:srgbClr val="000000"/>
            </a:solidFill>
            <a:ln w="9525">
              <a:noFill/>
              <a:round/>
              <a:headEnd/>
              <a:tailEnd/>
            </a:ln>
          </p:spPr>
          <p:txBody>
            <a:bodyPr/>
            <a:lstStyle/>
            <a:p>
              <a:endParaRPr lang="en-US"/>
            </a:p>
          </p:txBody>
        </p:sp>
        <p:sp>
          <p:nvSpPr>
            <p:cNvPr id="198" name="Freeform 35"/>
            <p:cNvSpPr>
              <a:spLocks/>
            </p:cNvSpPr>
            <p:nvPr/>
          </p:nvSpPr>
          <p:spPr bwMode="auto">
            <a:xfrm>
              <a:off x="2823" y="1830"/>
              <a:ext cx="48" cy="15"/>
            </a:xfrm>
            <a:custGeom>
              <a:avLst/>
              <a:gdLst/>
              <a:ahLst/>
              <a:cxnLst>
                <a:cxn ang="0">
                  <a:pos x="0" y="2"/>
                </a:cxn>
                <a:cxn ang="0">
                  <a:pos x="33" y="39"/>
                </a:cxn>
                <a:cxn ang="0">
                  <a:pos x="75" y="46"/>
                </a:cxn>
                <a:cxn ang="0">
                  <a:pos x="144" y="22"/>
                </a:cxn>
                <a:cxn ang="0">
                  <a:pos x="117" y="0"/>
                </a:cxn>
                <a:cxn ang="0">
                  <a:pos x="51" y="12"/>
                </a:cxn>
                <a:cxn ang="0">
                  <a:pos x="0" y="2"/>
                </a:cxn>
                <a:cxn ang="0">
                  <a:pos x="0" y="2"/>
                </a:cxn>
              </a:cxnLst>
              <a:rect l="0" t="0" r="r" b="b"/>
              <a:pathLst>
                <a:path w="144" h="46">
                  <a:moveTo>
                    <a:pt x="0" y="2"/>
                  </a:moveTo>
                  <a:lnTo>
                    <a:pt x="33" y="39"/>
                  </a:lnTo>
                  <a:lnTo>
                    <a:pt x="75" y="46"/>
                  </a:lnTo>
                  <a:lnTo>
                    <a:pt x="144" y="22"/>
                  </a:lnTo>
                  <a:lnTo>
                    <a:pt x="117" y="0"/>
                  </a:lnTo>
                  <a:lnTo>
                    <a:pt x="51" y="12"/>
                  </a:lnTo>
                  <a:lnTo>
                    <a:pt x="0" y="2"/>
                  </a:lnTo>
                  <a:lnTo>
                    <a:pt x="0" y="2"/>
                  </a:lnTo>
                  <a:close/>
                </a:path>
              </a:pathLst>
            </a:custGeom>
            <a:solidFill>
              <a:srgbClr val="000000"/>
            </a:solidFill>
            <a:ln w="9525">
              <a:noFill/>
              <a:round/>
              <a:headEnd/>
              <a:tailEnd/>
            </a:ln>
          </p:spPr>
          <p:txBody>
            <a:bodyPr/>
            <a:lstStyle/>
            <a:p>
              <a:endParaRPr lang="en-US"/>
            </a:p>
          </p:txBody>
        </p:sp>
        <p:sp>
          <p:nvSpPr>
            <p:cNvPr id="199" name="Freeform 36"/>
            <p:cNvSpPr>
              <a:spLocks/>
            </p:cNvSpPr>
            <p:nvPr/>
          </p:nvSpPr>
          <p:spPr bwMode="auto">
            <a:xfrm>
              <a:off x="2691" y="1556"/>
              <a:ext cx="348" cy="196"/>
            </a:xfrm>
            <a:custGeom>
              <a:avLst/>
              <a:gdLst/>
              <a:ahLst/>
              <a:cxnLst>
                <a:cxn ang="0">
                  <a:pos x="276" y="0"/>
                </a:cxn>
                <a:cxn ang="0">
                  <a:pos x="225" y="2"/>
                </a:cxn>
                <a:cxn ang="0">
                  <a:pos x="0" y="241"/>
                </a:cxn>
                <a:cxn ang="0">
                  <a:pos x="2" y="311"/>
                </a:cxn>
                <a:cxn ang="0">
                  <a:pos x="844" y="588"/>
                </a:cxn>
                <a:cxn ang="0">
                  <a:pos x="885" y="565"/>
                </a:cxn>
                <a:cxn ang="0">
                  <a:pos x="1036" y="367"/>
                </a:cxn>
                <a:cxn ang="0">
                  <a:pos x="1042" y="271"/>
                </a:cxn>
                <a:cxn ang="0">
                  <a:pos x="414" y="35"/>
                </a:cxn>
                <a:cxn ang="0">
                  <a:pos x="283" y="31"/>
                </a:cxn>
                <a:cxn ang="0">
                  <a:pos x="1002" y="296"/>
                </a:cxn>
                <a:cxn ang="0">
                  <a:pos x="857" y="506"/>
                </a:cxn>
                <a:cxn ang="0">
                  <a:pos x="83" y="233"/>
                </a:cxn>
                <a:cxn ang="0">
                  <a:pos x="56" y="258"/>
                </a:cxn>
                <a:cxn ang="0">
                  <a:pos x="545" y="436"/>
                </a:cxn>
                <a:cxn ang="0">
                  <a:pos x="28" y="292"/>
                </a:cxn>
                <a:cxn ang="0">
                  <a:pos x="30" y="240"/>
                </a:cxn>
                <a:cxn ang="0">
                  <a:pos x="276" y="0"/>
                </a:cxn>
                <a:cxn ang="0">
                  <a:pos x="276" y="0"/>
                </a:cxn>
              </a:cxnLst>
              <a:rect l="0" t="0" r="r" b="b"/>
              <a:pathLst>
                <a:path w="1042" h="588">
                  <a:moveTo>
                    <a:pt x="276" y="0"/>
                  </a:moveTo>
                  <a:lnTo>
                    <a:pt x="225" y="2"/>
                  </a:lnTo>
                  <a:lnTo>
                    <a:pt x="0" y="241"/>
                  </a:lnTo>
                  <a:lnTo>
                    <a:pt x="2" y="311"/>
                  </a:lnTo>
                  <a:lnTo>
                    <a:pt x="844" y="588"/>
                  </a:lnTo>
                  <a:lnTo>
                    <a:pt x="885" y="565"/>
                  </a:lnTo>
                  <a:lnTo>
                    <a:pt x="1036" y="367"/>
                  </a:lnTo>
                  <a:lnTo>
                    <a:pt x="1042" y="271"/>
                  </a:lnTo>
                  <a:lnTo>
                    <a:pt x="414" y="35"/>
                  </a:lnTo>
                  <a:lnTo>
                    <a:pt x="283" y="31"/>
                  </a:lnTo>
                  <a:lnTo>
                    <a:pt x="1002" y="296"/>
                  </a:lnTo>
                  <a:lnTo>
                    <a:pt x="857" y="506"/>
                  </a:lnTo>
                  <a:lnTo>
                    <a:pt x="83" y="233"/>
                  </a:lnTo>
                  <a:lnTo>
                    <a:pt x="56" y="258"/>
                  </a:lnTo>
                  <a:lnTo>
                    <a:pt x="545" y="436"/>
                  </a:lnTo>
                  <a:lnTo>
                    <a:pt x="28" y="292"/>
                  </a:lnTo>
                  <a:lnTo>
                    <a:pt x="30" y="240"/>
                  </a:lnTo>
                  <a:lnTo>
                    <a:pt x="276" y="0"/>
                  </a:lnTo>
                  <a:lnTo>
                    <a:pt x="276" y="0"/>
                  </a:lnTo>
                  <a:close/>
                </a:path>
              </a:pathLst>
            </a:custGeom>
            <a:solidFill>
              <a:srgbClr val="000000"/>
            </a:solidFill>
            <a:ln w="9525">
              <a:noFill/>
              <a:round/>
              <a:headEnd/>
              <a:tailEnd/>
            </a:ln>
          </p:spPr>
          <p:txBody>
            <a:bodyPr/>
            <a:lstStyle/>
            <a:p>
              <a:endParaRPr lang="en-US"/>
            </a:p>
          </p:txBody>
        </p:sp>
        <p:sp>
          <p:nvSpPr>
            <p:cNvPr id="200" name="Freeform 37"/>
            <p:cNvSpPr>
              <a:spLocks/>
            </p:cNvSpPr>
            <p:nvPr/>
          </p:nvSpPr>
          <p:spPr bwMode="auto">
            <a:xfrm>
              <a:off x="2732" y="1617"/>
              <a:ext cx="28" cy="16"/>
            </a:xfrm>
            <a:custGeom>
              <a:avLst/>
              <a:gdLst/>
              <a:ahLst/>
              <a:cxnLst>
                <a:cxn ang="0">
                  <a:pos x="32" y="0"/>
                </a:cxn>
                <a:cxn ang="0">
                  <a:pos x="0" y="31"/>
                </a:cxn>
                <a:cxn ang="0">
                  <a:pos x="74" y="48"/>
                </a:cxn>
                <a:cxn ang="0">
                  <a:pos x="86" y="9"/>
                </a:cxn>
                <a:cxn ang="0">
                  <a:pos x="32" y="0"/>
                </a:cxn>
                <a:cxn ang="0">
                  <a:pos x="32" y="0"/>
                </a:cxn>
              </a:cxnLst>
              <a:rect l="0" t="0" r="r" b="b"/>
              <a:pathLst>
                <a:path w="86" h="48">
                  <a:moveTo>
                    <a:pt x="32" y="0"/>
                  </a:moveTo>
                  <a:lnTo>
                    <a:pt x="0" y="31"/>
                  </a:lnTo>
                  <a:lnTo>
                    <a:pt x="74" y="48"/>
                  </a:lnTo>
                  <a:lnTo>
                    <a:pt x="86" y="9"/>
                  </a:lnTo>
                  <a:lnTo>
                    <a:pt x="32" y="0"/>
                  </a:lnTo>
                  <a:lnTo>
                    <a:pt x="32" y="0"/>
                  </a:lnTo>
                  <a:close/>
                </a:path>
              </a:pathLst>
            </a:custGeom>
            <a:solidFill>
              <a:srgbClr val="000000"/>
            </a:solidFill>
            <a:ln w="9525">
              <a:noFill/>
              <a:round/>
              <a:headEnd/>
              <a:tailEnd/>
            </a:ln>
          </p:spPr>
          <p:txBody>
            <a:bodyPr/>
            <a:lstStyle/>
            <a:p>
              <a:endParaRPr lang="en-US"/>
            </a:p>
          </p:txBody>
        </p:sp>
        <p:sp>
          <p:nvSpPr>
            <p:cNvPr id="201" name="Freeform 38"/>
            <p:cNvSpPr>
              <a:spLocks/>
            </p:cNvSpPr>
            <p:nvPr/>
          </p:nvSpPr>
          <p:spPr bwMode="auto">
            <a:xfrm>
              <a:off x="2772" y="1627"/>
              <a:ext cx="33" cy="20"/>
            </a:xfrm>
            <a:custGeom>
              <a:avLst/>
              <a:gdLst/>
              <a:ahLst/>
              <a:cxnLst>
                <a:cxn ang="0">
                  <a:pos x="21" y="0"/>
                </a:cxn>
                <a:cxn ang="0">
                  <a:pos x="0" y="36"/>
                </a:cxn>
                <a:cxn ang="0">
                  <a:pos x="75" y="62"/>
                </a:cxn>
                <a:cxn ang="0">
                  <a:pos x="99" y="30"/>
                </a:cxn>
                <a:cxn ang="0">
                  <a:pos x="21" y="0"/>
                </a:cxn>
                <a:cxn ang="0">
                  <a:pos x="21" y="0"/>
                </a:cxn>
              </a:cxnLst>
              <a:rect l="0" t="0" r="r" b="b"/>
              <a:pathLst>
                <a:path w="99" h="62">
                  <a:moveTo>
                    <a:pt x="21" y="0"/>
                  </a:moveTo>
                  <a:lnTo>
                    <a:pt x="0" y="36"/>
                  </a:lnTo>
                  <a:lnTo>
                    <a:pt x="75" y="62"/>
                  </a:lnTo>
                  <a:lnTo>
                    <a:pt x="99" y="30"/>
                  </a:lnTo>
                  <a:lnTo>
                    <a:pt x="21" y="0"/>
                  </a:lnTo>
                  <a:lnTo>
                    <a:pt x="21" y="0"/>
                  </a:lnTo>
                  <a:close/>
                </a:path>
              </a:pathLst>
            </a:custGeom>
            <a:solidFill>
              <a:srgbClr val="000000"/>
            </a:solidFill>
            <a:ln w="9525">
              <a:noFill/>
              <a:round/>
              <a:headEnd/>
              <a:tailEnd/>
            </a:ln>
          </p:spPr>
          <p:txBody>
            <a:bodyPr/>
            <a:lstStyle/>
            <a:p>
              <a:endParaRPr lang="en-US"/>
            </a:p>
          </p:txBody>
        </p:sp>
        <p:sp>
          <p:nvSpPr>
            <p:cNvPr id="202" name="Freeform 39"/>
            <p:cNvSpPr>
              <a:spLocks/>
            </p:cNvSpPr>
            <p:nvPr/>
          </p:nvSpPr>
          <p:spPr bwMode="auto">
            <a:xfrm>
              <a:off x="2821" y="1643"/>
              <a:ext cx="40" cy="25"/>
            </a:xfrm>
            <a:custGeom>
              <a:avLst/>
              <a:gdLst/>
              <a:ahLst/>
              <a:cxnLst>
                <a:cxn ang="0">
                  <a:pos x="31" y="0"/>
                </a:cxn>
                <a:cxn ang="0">
                  <a:pos x="0" y="38"/>
                </a:cxn>
                <a:cxn ang="0">
                  <a:pos x="101" y="76"/>
                </a:cxn>
                <a:cxn ang="0">
                  <a:pos x="121" y="43"/>
                </a:cxn>
                <a:cxn ang="0">
                  <a:pos x="31" y="0"/>
                </a:cxn>
                <a:cxn ang="0">
                  <a:pos x="31" y="0"/>
                </a:cxn>
              </a:cxnLst>
              <a:rect l="0" t="0" r="r" b="b"/>
              <a:pathLst>
                <a:path w="121" h="76">
                  <a:moveTo>
                    <a:pt x="31" y="0"/>
                  </a:moveTo>
                  <a:lnTo>
                    <a:pt x="0" y="38"/>
                  </a:lnTo>
                  <a:lnTo>
                    <a:pt x="101" y="76"/>
                  </a:lnTo>
                  <a:lnTo>
                    <a:pt x="121" y="43"/>
                  </a:lnTo>
                  <a:lnTo>
                    <a:pt x="31" y="0"/>
                  </a:lnTo>
                  <a:lnTo>
                    <a:pt x="31" y="0"/>
                  </a:lnTo>
                  <a:close/>
                </a:path>
              </a:pathLst>
            </a:custGeom>
            <a:solidFill>
              <a:srgbClr val="000000"/>
            </a:solidFill>
            <a:ln w="9525">
              <a:noFill/>
              <a:round/>
              <a:headEnd/>
              <a:tailEnd/>
            </a:ln>
          </p:spPr>
          <p:txBody>
            <a:bodyPr/>
            <a:lstStyle/>
            <a:p>
              <a:endParaRPr lang="en-US"/>
            </a:p>
          </p:txBody>
        </p:sp>
        <p:sp>
          <p:nvSpPr>
            <p:cNvPr id="203" name="Freeform 40"/>
            <p:cNvSpPr>
              <a:spLocks/>
            </p:cNvSpPr>
            <p:nvPr/>
          </p:nvSpPr>
          <p:spPr bwMode="auto">
            <a:xfrm>
              <a:off x="2882" y="1669"/>
              <a:ext cx="37" cy="22"/>
            </a:xfrm>
            <a:custGeom>
              <a:avLst/>
              <a:gdLst/>
              <a:ahLst/>
              <a:cxnLst>
                <a:cxn ang="0">
                  <a:pos x="22" y="0"/>
                </a:cxn>
                <a:cxn ang="0">
                  <a:pos x="0" y="32"/>
                </a:cxn>
                <a:cxn ang="0">
                  <a:pos x="90" y="65"/>
                </a:cxn>
                <a:cxn ang="0">
                  <a:pos x="109" y="33"/>
                </a:cxn>
                <a:cxn ang="0">
                  <a:pos x="22" y="0"/>
                </a:cxn>
                <a:cxn ang="0">
                  <a:pos x="22" y="0"/>
                </a:cxn>
              </a:cxnLst>
              <a:rect l="0" t="0" r="r" b="b"/>
              <a:pathLst>
                <a:path w="109" h="65">
                  <a:moveTo>
                    <a:pt x="22" y="0"/>
                  </a:moveTo>
                  <a:lnTo>
                    <a:pt x="0" y="32"/>
                  </a:lnTo>
                  <a:lnTo>
                    <a:pt x="90" y="65"/>
                  </a:lnTo>
                  <a:lnTo>
                    <a:pt x="109" y="33"/>
                  </a:lnTo>
                  <a:lnTo>
                    <a:pt x="22" y="0"/>
                  </a:lnTo>
                  <a:lnTo>
                    <a:pt x="22" y="0"/>
                  </a:lnTo>
                  <a:close/>
                </a:path>
              </a:pathLst>
            </a:custGeom>
            <a:solidFill>
              <a:srgbClr val="000000"/>
            </a:solidFill>
            <a:ln w="9525">
              <a:noFill/>
              <a:round/>
              <a:headEnd/>
              <a:tailEnd/>
            </a:ln>
          </p:spPr>
          <p:txBody>
            <a:bodyPr/>
            <a:lstStyle/>
            <a:p>
              <a:endParaRPr lang="en-US"/>
            </a:p>
          </p:txBody>
        </p:sp>
        <p:sp>
          <p:nvSpPr>
            <p:cNvPr id="204" name="Freeform 41"/>
            <p:cNvSpPr>
              <a:spLocks/>
            </p:cNvSpPr>
            <p:nvPr/>
          </p:nvSpPr>
          <p:spPr bwMode="auto">
            <a:xfrm>
              <a:off x="2933" y="1687"/>
              <a:ext cx="34" cy="21"/>
            </a:xfrm>
            <a:custGeom>
              <a:avLst/>
              <a:gdLst/>
              <a:ahLst/>
              <a:cxnLst>
                <a:cxn ang="0">
                  <a:pos x="28" y="0"/>
                </a:cxn>
                <a:cxn ang="0">
                  <a:pos x="0" y="33"/>
                </a:cxn>
                <a:cxn ang="0">
                  <a:pos x="68" y="62"/>
                </a:cxn>
                <a:cxn ang="0">
                  <a:pos x="101" y="34"/>
                </a:cxn>
                <a:cxn ang="0">
                  <a:pos x="28" y="0"/>
                </a:cxn>
                <a:cxn ang="0">
                  <a:pos x="28" y="0"/>
                </a:cxn>
              </a:cxnLst>
              <a:rect l="0" t="0" r="r" b="b"/>
              <a:pathLst>
                <a:path w="101" h="62">
                  <a:moveTo>
                    <a:pt x="28" y="0"/>
                  </a:moveTo>
                  <a:lnTo>
                    <a:pt x="0" y="33"/>
                  </a:lnTo>
                  <a:lnTo>
                    <a:pt x="68" y="62"/>
                  </a:lnTo>
                  <a:lnTo>
                    <a:pt x="101" y="34"/>
                  </a:lnTo>
                  <a:lnTo>
                    <a:pt x="28" y="0"/>
                  </a:lnTo>
                  <a:lnTo>
                    <a:pt x="28" y="0"/>
                  </a:lnTo>
                  <a:close/>
                </a:path>
              </a:pathLst>
            </a:custGeom>
            <a:solidFill>
              <a:srgbClr val="000000"/>
            </a:solidFill>
            <a:ln w="9525">
              <a:noFill/>
              <a:round/>
              <a:headEnd/>
              <a:tailEnd/>
            </a:ln>
          </p:spPr>
          <p:txBody>
            <a:bodyPr/>
            <a:lstStyle/>
            <a:p>
              <a:endParaRPr lang="en-US"/>
            </a:p>
          </p:txBody>
        </p:sp>
        <p:sp>
          <p:nvSpPr>
            <p:cNvPr id="205" name="Freeform 42"/>
            <p:cNvSpPr>
              <a:spLocks/>
            </p:cNvSpPr>
            <p:nvPr/>
          </p:nvSpPr>
          <p:spPr bwMode="auto">
            <a:xfrm>
              <a:off x="2757" y="1599"/>
              <a:ext cx="31" cy="17"/>
            </a:xfrm>
            <a:custGeom>
              <a:avLst/>
              <a:gdLst/>
              <a:ahLst/>
              <a:cxnLst>
                <a:cxn ang="0">
                  <a:pos x="33" y="0"/>
                </a:cxn>
                <a:cxn ang="0">
                  <a:pos x="0" y="29"/>
                </a:cxn>
                <a:cxn ang="0">
                  <a:pos x="73" y="51"/>
                </a:cxn>
                <a:cxn ang="0">
                  <a:pos x="94" y="24"/>
                </a:cxn>
                <a:cxn ang="0">
                  <a:pos x="33" y="0"/>
                </a:cxn>
                <a:cxn ang="0">
                  <a:pos x="33" y="0"/>
                </a:cxn>
              </a:cxnLst>
              <a:rect l="0" t="0" r="r" b="b"/>
              <a:pathLst>
                <a:path w="94" h="51">
                  <a:moveTo>
                    <a:pt x="33" y="0"/>
                  </a:moveTo>
                  <a:lnTo>
                    <a:pt x="0" y="29"/>
                  </a:lnTo>
                  <a:lnTo>
                    <a:pt x="73" y="51"/>
                  </a:lnTo>
                  <a:lnTo>
                    <a:pt x="94" y="24"/>
                  </a:lnTo>
                  <a:lnTo>
                    <a:pt x="33" y="0"/>
                  </a:lnTo>
                  <a:lnTo>
                    <a:pt x="33" y="0"/>
                  </a:lnTo>
                  <a:close/>
                </a:path>
              </a:pathLst>
            </a:custGeom>
            <a:solidFill>
              <a:srgbClr val="000000"/>
            </a:solidFill>
            <a:ln w="9525">
              <a:noFill/>
              <a:round/>
              <a:headEnd/>
              <a:tailEnd/>
            </a:ln>
          </p:spPr>
          <p:txBody>
            <a:bodyPr/>
            <a:lstStyle/>
            <a:p>
              <a:endParaRPr lang="en-US"/>
            </a:p>
          </p:txBody>
        </p:sp>
        <p:sp>
          <p:nvSpPr>
            <p:cNvPr id="206" name="Freeform 43"/>
            <p:cNvSpPr>
              <a:spLocks/>
            </p:cNvSpPr>
            <p:nvPr/>
          </p:nvSpPr>
          <p:spPr bwMode="auto">
            <a:xfrm>
              <a:off x="2780" y="1583"/>
              <a:ext cx="31" cy="14"/>
            </a:xfrm>
            <a:custGeom>
              <a:avLst/>
              <a:gdLst/>
              <a:ahLst/>
              <a:cxnLst>
                <a:cxn ang="0">
                  <a:pos x="31" y="0"/>
                </a:cxn>
                <a:cxn ang="0">
                  <a:pos x="0" y="23"/>
                </a:cxn>
                <a:cxn ang="0">
                  <a:pos x="69" y="44"/>
                </a:cxn>
                <a:cxn ang="0">
                  <a:pos x="91" y="22"/>
                </a:cxn>
                <a:cxn ang="0">
                  <a:pos x="31" y="0"/>
                </a:cxn>
                <a:cxn ang="0">
                  <a:pos x="31" y="0"/>
                </a:cxn>
              </a:cxnLst>
              <a:rect l="0" t="0" r="r" b="b"/>
              <a:pathLst>
                <a:path w="91" h="44">
                  <a:moveTo>
                    <a:pt x="31" y="0"/>
                  </a:moveTo>
                  <a:lnTo>
                    <a:pt x="0" y="23"/>
                  </a:lnTo>
                  <a:lnTo>
                    <a:pt x="69" y="44"/>
                  </a:lnTo>
                  <a:lnTo>
                    <a:pt x="91" y="22"/>
                  </a:lnTo>
                  <a:lnTo>
                    <a:pt x="31" y="0"/>
                  </a:lnTo>
                  <a:lnTo>
                    <a:pt x="31" y="0"/>
                  </a:lnTo>
                  <a:close/>
                </a:path>
              </a:pathLst>
            </a:custGeom>
            <a:solidFill>
              <a:srgbClr val="000000"/>
            </a:solidFill>
            <a:ln w="9525">
              <a:noFill/>
              <a:round/>
              <a:headEnd/>
              <a:tailEnd/>
            </a:ln>
          </p:spPr>
          <p:txBody>
            <a:bodyPr/>
            <a:lstStyle/>
            <a:p>
              <a:endParaRPr lang="en-US"/>
            </a:p>
          </p:txBody>
        </p:sp>
        <p:sp>
          <p:nvSpPr>
            <p:cNvPr id="207" name="Freeform 44"/>
            <p:cNvSpPr>
              <a:spLocks/>
            </p:cNvSpPr>
            <p:nvPr/>
          </p:nvSpPr>
          <p:spPr bwMode="auto">
            <a:xfrm>
              <a:off x="2805" y="1611"/>
              <a:ext cx="37" cy="20"/>
            </a:xfrm>
            <a:custGeom>
              <a:avLst/>
              <a:gdLst/>
              <a:ahLst/>
              <a:cxnLst>
                <a:cxn ang="0">
                  <a:pos x="25" y="0"/>
                </a:cxn>
                <a:cxn ang="0">
                  <a:pos x="0" y="32"/>
                </a:cxn>
                <a:cxn ang="0">
                  <a:pos x="86" y="60"/>
                </a:cxn>
                <a:cxn ang="0">
                  <a:pos x="111" y="29"/>
                </a:cxn>
                <a:cxn ang="0">
                  <a:pos x="25" y="0"/>
                </a:cxn>
                <a:cxn ang="0">
                  <a:pos x="25" y="0"/>
                </a:cxn>
              </a:cxnLst>
              <a:rect l="0" t="0" r="r" b="b"/>
              <a:pathLst>
                <a:path w="111" h="60">
                  <a:moveTo>
                    <a:pt x="25" y="0"/>
                  </a:moveTo>
                  <a:lnTo>
                    <a:pt x="0" y="32"/>
                  </a:lnTo>
                  <a:lnTo>
                    <a:pt x="86" y="60"/>
                  </a:lnTo>
                  <a:lnTo>
                    <a:pt x="111" y="29"/>
                  </a:lnTo>
                  <a:lnTo>
                    <a:pt x="25" y="0"/>
                  </a:lnTo>
                  <a:lnTo>
                    <a:pt x="25" y="0"/>
                  </a:lnTo>
                  <a:close/>
                </a:path>
              </a:pathLst>
            </a:custGeom>
            <a:solidFill>
              <a:srgbClr val="000000"/>
            </a:solidFill>
            <a:ln w="9525">
              <a:noFill/>
              <a:round/>
              <a:headEnd/>
              <a:tailEnd/>
            </a:ln>
          </p:spPr>
          <p:txBody>
            <a:bodyPr/>
            <a:lstStyle/>
            <a:p>
              <a:endParaRPr lang="en-US"/>
            </a:p>
          </p:txBody>
        </p:sp>
        <p:sp>
          <p:nvSpPr>
            <p:cNvPr id="208" name="Freeform 45"/>
            <p:cNvSpPr>
              <a:spLocks/>
            </p:cNvSpPr>
            <p:nvPr/>
          </p:nvSpPr>
          <p:spPr bwMode="auto">
            <a:xfrm>
              <a:off x="2854" y="1628"/>
              <a:ext cx="33" cy="17"/>
            </a:xfrm>
            <a:custGeom>
              <a:avLst/>
              <a:gdLst/>
              <a:ahLst/>
              <a:cxnLst>
                <a:cxn ang="0">
                  <a:pos x="28" y="0"/>
                </a:cxn>
                <a:cxn ang="0">
                  <a:pos x="0" y="26"/>
                </a:cxn>
                <a:cxn ang="0">
                  <a:pos x="90" y="51"/>
                </a:cxn>
                <a:cxn ang="0">
                  <a:pos x="100" y="20"/>
                </a:cxn>
                <a:cxn ang="0">
                  <a:pos x="28" y="0"/>
                </a:cxn>
                <a:cxn ang="0">
                  <a:pos x="28" y="0"/>
                </a:cxn>
              </a:cxnLst>
              <a:rect l="0" t="0" r="r" b="b"/>
              <a:pathLst>
                <a:path w="100" h="51">
                  <a:moveTo>
                    <a:pt x="28" y="0"/>
                  </a:moveTo>
                  <a:lnTo>
                    <a:pt x="0" y="26"/>
                  </a:lnTo>
                  <a:lnTo>
                    <a:pt x="90" y="51"/>
                  </a:lnTo>
                  <a:lnTo>
                    <a:pt x="100" y="20"/>
                  </a:lnTo>
                  <a:lnTo>
                    <a:pt x="28" y="0"/>
                  </a:lnTo>
                  <a:lnTo>
                    <a:pt x="28" y="0"/>
                  </a:lnTo>
                  <a:close/>
                </a:path>
              </a:pathLst>
            </a:custGeom>
            <a:solidFill>
              <a:srgbClr val="000000"/>
            </a:solidFill>
            <a:ln w="9525">
              <a:noFill/>
              <a:round/>
              <a:headEnd/>
              <a:tailEnd/>
            </a:ln>
          </p:spPr>
          <p:txBody>
            <a:bodyPr/>
            <a:lstStyle/>
            <a:p>
              <a:endParaRPr lang="en-US"/>
            </a:p>
          </p:txBody>
        </p:sp>
        <p:sp>
          <p:nvSpPr>
            <p:cNvPr id="209" name="Freeform 46"/>
            <p:cNvSpPr>
              <a:spLocks/>
            </p:cNvSpPr>
            <p:nvPr/>
          </p:nvSpPr>
          <p:spPr bwMode="auto">
            <a:xfrm>
              <a:off x="2828" y="1597"/>
              <a:ext cx="26" cy="17"/>
            </a:xfrm>
            <a:custGeom>
              <a:avLst/>
              <a:gdLst/>
              <a:ahLst/>
              <a:cxnLst>
                <a:cxn ang="0">
                  <a:pos x="27" y="0"/>
                </a:cxn>
                <a:cxn ang="0">
                  <a:pos x="0" y="21"/>
                </a:cxn>
                <a:cxn ang="0">
                  <a:pos x="67" y="50"/>
                </a:cxn>
                <a:cxn ang="0">
                  <a:pos x="79" y="21"/>
                </a:cxn>
                <a:cxn ang="0">
                  <a:pos x="27" y="0"/>
                </a:cxn>
                <a:cxn ang="0">
                  <a:pos x="27" y="0"/>
                </a:cxn>
              </a:cxnLst>
              <a:rect l="0" t="0" r="r" b="b"/>
              <a:pathLst>
                <a:path w="79" h="50">
                  <a:moveTo>
                    <a:pt x="27" y="0"/>
                  </a:moveTo>
                  <a:lnTo>
                    <a:pt x="0" y="21"/>
                  </a:lnTo>
                  <a:lnTo>
                    <a:pt x="67" y="50"/>
                  </a:lnTo>
                  <a:lnTo>
                    <a:pt x="79" y="21"/>
                  </a:lnTo>
                  <a:lnTo>
                    <a:pt x="27" y="0"/>
                  </a:lnTo>
                  <a:lnTo>
                    <a:pt x="27" y="0"/>
                  </a:lnTo>
                  <a:close/>
                </a:path>
              </a:pathLst>
            </a:custGeom>
            <a:solidFill>
              <a:srgbClr val="000000"/>
            </a:solidFill>
            <a:ln w="9525">
              <a:noFill/>
              <a:round/>
              <a:headEnd/>
              <a:tailEnd/>
            </a:ln>
          </p:spPr>
          <p:txBody>
            <a:bodyPr/>
            <a:lstStyle/>
            <a:p>
              <a:endParaRPr lang="en-US"/>
            </a:p>
          </p:txBody>
        </p:sp>
        <p:sp>
          <p:nvSpPr>
            <p:cNvPr id="210" name="Freeform 47"/>
            <p:cNvSpPr>
              <a:spLocks/>
            </p:cNvSpPr>
            <p:nvPr/>
          </p:nvSpPr>
          <p:spPr bwMode="auto">
            <a:xfrm>
              <a:off x="2871" y="1608"/>
              <a:ext cx="29" cy="19"/>
            </a:xfrm>
            <a:custGeom>
              <a:avLst/>
              <a:gdLst/>
              <a:ahLst/>
              <a:cxnLst>
                <a:cxn ang="0">
                  <a:pos x="26" y="0"/>
                </a:cxn>
                <a:cxn ang="0">
                  <a:pos x="0" y="31"/>
                </a:cxn>
                <a:cxn ang="0">
                  <a:pos x="70" y="55"/>
                </a:cxn>
                <a:cxn ang="0">
                  <a:pos x="88" y="24"/>
                </a:cxn>
                <a:cxn ang="0">
                  <a:pos x="26" y="0"/>
                </a:cxn>
                <a:cxn ang="0">
                  <a:pos x="26" y="0"/>
                </a:cxn>
              </a:cxnLst>
              <a:rect l="0" t="0" r="r" b="b"/>
              <a:pathLst>
                <a:path w="88" h="55">
                  <a:moveTo>
                    <a:pt x="26" y="0"/>
                  </a:moveTo>
                  <a:lnTo>
                    <a:pt x="0" y="31"/>
                  </a:lnTo>
                  <a:lnTo>
                    <a:pt x="70" y="55"/>
                  </a:lnTo>
                  <a:lnTo>
                    <a:pt x="88" y="24"/>
                  </a:lnTo>
                  <a:lnTo>
                    <a:pt x="26" y="0"/>
                  </a:lnTo>
                  <a:lnTo>
                    <a:pt x="26" y="0"/>
                  </a:lnTo>
                  <a:close/>
                </a:path>
              </a:pathLst>
            </a:custGeom>
            <a:solidFill>
              <a:srgbClr val="000000"/>
            </a:solidFill>
            <a:ln w="9525">
              <a:noFill/>
              <a:round/>
              <a:headEnd/>
              <a:tailEnd/>
            </a:ln>
          </p:spPr>
          <p:txBody>
            <a:bodyPr/>
            <a:lstStyle/>
            <a:p>
              <a:endParaRPr lang="en-US"/>
            </a:p>
          </p:txBody>
        </p:sp>
        <p:sp>
          <p:nvSpPr>
            <p:cNvPr id="211" name="Freeform 48"/>
            <p:cNvSpPr>
              <a:spLocks/>
            </p:cNvSpPr>
            <p:nvPr/>
          </p:nvSpPr>
          <p:spPr bwMode="auto">
            <a:xfrm>
              <a:off x="2899" y="1645"/>
              <a:ext cx="32" cy="19"/>
            </a:xfrm>
            <a:custGeom>
              <a:avLst/>
              <a:gdLst/>
              <a:ahLst/>
              <a:cxnLst>
                <a:cxn ang="0">
                  <a:pos x="13" y="0"/>
                </a:cxn>
                <a:cxn ang="0">
                  <a:pos x="0" y="33"/>
                </a:cxn>
                <a:cxn ang="0">
                  <a:pos x="82" y="57"/>
                </a:cxn>
                <a:cxn ang="0">
                  <a:pos x="95" y="24"/>
                </a:cxn>
                <a:cxn ang="0">
                  <a:pos x="13" y="0"/>
                </a:cxn>
                <a:cxn ang="0">
                  <a:pos x="13" y="0"/>
                </a:cxn>
              </a:cxnLst>
              <a:rect l="0" t="0" r="r" b="b"/>
              <a:pathLst>
                <a:path w="95" h="57">
                  <a:moveTo>
                    <a:pt x="13" y="0"/>
                  </a:moveTo>
                  <a:lnTo>
                    <a:pt x="0" y="33"/>
                  </a:lnTo>
                  <a:lnTo>
                    <a:pt x="82" y="57"/>
                  </a:lnTo>
                  <a:lnTo>
                    <a:pt x="95" y="24"/>
                  </a:lnTo>
                  <a:lnTo>
                    <a:pt x="13" y="0"/>
                  </a:lnTo>
                  <a:lnTo>
                    <a:pt x="13" y="0"/>
                  </a:lnTo>
                  <a:close/>
                </a:path>
              </a:pathLst>
            </a:custGeom>
            <a:solidFill>
              <a:srgbClr val="000000"/>
            </a:solidFill>
            <a:ln w="9525">
              <a:noFill/>
              <a:round/>
              <a:headEnd/>
              <a:tailEnd/>
            </a:ln>
          </p:spPr>
          <p:txBody>
            <a:bodyPr/>
            <a:lstStyle/>
            <a:p>
              <a:endParaRPr lang="en-US"/>
            </a:p>
          </p:txBody>
        </p:sp>
        <p:sp>
          <p:nvSpPr>
            <p:cNvPr id="212" name="Freeform 49"/>
            <p:cNvSpPr>
              <a:spLocks/>
            </p:cNvSpPr>
            <p:nvPr/>
          </p:nvSpPr>
          <p:spPr bwMode="auto">
            <a:xfrm>
              <a:off x="2916" y="1625"/>
              <a:ext cx="24" cy="20"/>
            </a:xfrm>
            <a:custGeom>
              <a:avLst/>
              <a:gdLst/>
              <a:ahLst/>
              <a:cxnLst>
                <a:cxn ang="0">
                  <a:pos x="5" y="0"/>
                </a:cxn>
                <a:cxn ang="0">
                  <a:pos x="0" y="29"/>
                </a:cxn>
                <a:cxn ang="0">
                  <a:pos x="72" y="60"/>
                </a:cxn>
                <a:cxn ang="0">
                  <a:pos x="72" y="20"/>
                </a:cxn>
                <a:cxn ang="0">
                  <a:pos x="5" y="0"/>
                </a:cxn>
                <a:cxn ang="0">
                  <a:pos x="5" y="0"/>
                </a:cxn>
              </a:cxnLst>
              <a:rect l="0" t="0" r="r" b="b"/>
              <a:pathLst>
                <a:path w="72" h="60">
                  <a:moveTo>
                    <a:pt x="5" y="0"/>
                  </a:moveTo>
                  <a:lnTo>
                    <a:pt x="0" y="29"/>
                  </a:lnTo>
                  <a:lnTo>
                    <a:pt x="72" y="60"/>
                  </a:lnTo>
                  <a:lnTo>
                    <a:pt x="72" y="20"/>
                  </a:lnTo>
                  <a:lnTo>
                    <a:pt x="5" y="0"/>
                  </a:lnTo>
                  <a:lnTo>
                    <a:pt x="5" y="0"/>
                  </a:lnTo>
                  <a:close/>
                </a:path>
              </a:pathLst>
            </a:custGeom>
            <a:solidFill>
              <a:srgbClr val="000000"/>
            </a:solidFill>
            <a:ln w="9525">
              <a:noFill/>
              <a:round/>
              <a:headEnd/>
              <a:tailEnd/>
            </a:ln>
          </p:spPr>
          <p:txBody>
            <a:bodyPr/>
            <a:lstStyle/>
            <a:p>
              <a:endParaRPr lang="en-US"/>
            </a:p>
          </p:txBody>
        </p:sp>
        <p:sp>
          <p:nvSpPr>
            <p:cNvPr id="213" name="Freeform 50"/>
            <p:cNvSpPr>
              <a:spLocks/>
            </p:cNvSpPr>
            <p:nvPr/>
          </p:nvSpPr>
          <p:spPr bwMode="auto">
            <a:xfrm>
              <a:off x="2948" y="1657"/>
              <a:ext cx="25" cy="22"/>
            </a:xfrm>
            <a:custGeom>
              <a:avLst/>
              <a:gdLst/>
              <a:ahLst/>
              <a:cxnLst>
                <a:cxn ang="0">
                  <a:pos x="0" y="0"/>
                </a:cxn>
                <a:cxn ang="0">
                  <a:pos x="0" y="45"/>
                </a:cxn>
                <a:cxn ang="0">
                  <a:pos x="69" y="64"/>
                </a:cxn>
                <a:cxn ang="0">
                  <a:pos x="75" y="28"/>
                </a:cxn>
                <a:cxn ang="0">
                  <a:pos x="0" y="0"/>
                </a:cxn>
                <a:cxn ang="0">
                  <a:pos x="0" y="0"/>
                </a:cxn>
              </a:cxnLst>
              <a:rect l="0" t="0" r="r" b="b"/>
              <a:pathLst>
                <a:path w="75" h="64">
                  <a:moveTo>
                    <a:pt x="0" y="0"/>
                  </a:moveTo>
                  <a:lnTo>
                    <a:pt x="0" y="45"/>
                  </a:lnTo>
                  <a:lnTo>
                    <a:pt x="69" y="64"/>
                  </a:lnTo>
                  <a:lnTo>
                    <a:pt x="75" y="28"/>
                  </a:lnTo>
                  <a:lnTo>
                    <a:pt x="0" y="0"/>
                  </a:lnTo>
                  <a:lnTo>
                    <a:pt x="0" y="0"/>
                  </a:lnTo>
                  <a:close/>
                </a:path>
              </a:pathLst>
            </a:custGeom>
            <a:solidFill>
              <a:srgbClr val="000000"/>
            </a:solidFill>
            <a:ln w="9525">
              <a:noFill/>
              <a:round/>
              <a:headEnd/>
              <a:tailEnd/>
            </a:ln>
          </p:spPr>
          <p:txBody>
            <a:bodyPr/>
            <a:lstStyle/>
            <a:p>
              <a:endParaRPr lang="en-US"/>
            </a:p>
          </p:txBody>
        </p:sp>
        <p:sp>
          <p:nvSpPr>
            <p:cNvPr id="214" name="Freeform 51"/>
            <p:cNvSpPr>
              <a:spLocks/>
            </p:cNvSpPr>
            <p:nvPr/>
          </p:nvSpPr>
          <p:spPr bwMode="auto">
            <a:xfrm>
              <a:off x="2960" y="1645"/>
              <a:ext cx="26" cy="18"/>
            </a:xfrm>
            <a:custGeom>
              <a:avLst/>
              <a:gdLst/>
              <a:ahLst/>
              <a:cxnLst>
                <a:cxn ang="0">
                  <a:pos x="0" y="0"/>
                </a:cxn>
                <a:cxn ang="0">
                  <a:pos x="2" y="33"/>
                </a:cxn>
                <a:cxn ang="0">
                  <a:pos x="60" y="55"/>
                </a:cxn>
                <a:cxn ang="0">
                  <a:pos x="80" y="27"/>
                </a:cxn>
                <a:cxn ang="0">
                  <a:pos x="0" y="0"/>
                </a:cxn>
                <a:cxn ang="0">
                  <a:pos x="0" y="0"/>
                </a:cxn>
              </a:cxnLst>
              <a:rect l="0" t="0" r="r" b="b"/>
              <a:pathLst>
                <a:path w="80" h="55">
                  <a:moveTo>
                    <a:pt x="0" y="0"/>
                  </a:moveTo>
                  <a:lnTo>
                    <a:pt x="2" y="33"/>
                  </a:lnTo>
                  <a:lnTo>
                    <a:pt x="60" y="55"/>
                  </a:lnTo>
                  <a:lnTo>
                    <a:pt x="80" y="27"/>
                  </a:lnTo>
                  <a:lnTo>
                    <a:pt x="0" y="0"/>
                  </a:lnTo>
                  <a:lnTo>
                    <a:pt x="0" y="0"/>
                  </a:lnTo>
                  <a:close/>
                </a:path>
              </a:pathLst>
            </a:custGeom>
            <a:solidFill>
              <a:srgbClr val="000000"/>
            </a:solidFill>
            <a:ln w="9525">
              <a:noFill/>
              <a:round/>
              <a:headEnd/>
              <a:tailEnd/>
            </a:ln>
          </p:spPr>
          <p:txBody>
            <a:bodyPr/>
            <a:lstStyle/>
            <a:p>
              <a:endParaRPr lang="en-US"/>
            </a:p>
          </p:txBody>
        </p:sp>
        <p:sp>
          <p:nvSpPr>
            <p:cNvPr id="215" name="Freeform 52"/>
            <p:cNvSpPr>
              <a:spLocks/>
            </p:cNvSpPr>
            <p:nvPr/>
          </p:nvSpPr>
          <p:spPr bwMode="auto">
            <a:xfrm>
              <a:off x="2933" y="1556"/>
              <a:ext cx="231" cy="247"/>
            </a:xfrm>
            <a:custGeom>
              <a:avLst/>
              <a:gdLst/>
              <a:ahLst/>
              <a:cxnLst>
                <a:cxn ang="0">
                  <a:pos x="0" y="701"/>
                </a:cxn>
                <a:cxn ang="0">
                  <a:pos x="344" y="632"/>
                </a:cxn>
                <a:cxn ang="0">
                  <a:pos x="483" y="569"/>
                </a:cxn>
                <a:cxn ang="0">
                  <a:pos x="575" y="477"/>
                </a:cxn>
                <a:cxn ang="0">
                  <a:pos x="638" y="363"/>
                </a:cxn>
                <a:cxn ang="0">
                  <a:pos x="664" y="250"/>
                </a:cxn>
                <a:cxn ang="0">
                  <a:pos x="642" y="144"/>
                </a:cxn>
                <a:cxn ang="0">
                  <a:pos x="586" y="72"/>
                </a:cxn>
                <a:cxn ang="0">
                  <a:pos x="496" y="46"/>
                </a:cxn>
                <a:cxn ang="0">
                  <a:pos x="499" y="0"/>
                </a:cxn>
                <a:cxn ang="0">
                  <a:pos x="596" y="36"/>
                </a:cxn>
                <a:cxn ang="0">
                  <a:pos x="647" y="93"/>
                </a:cxn>
                <a:cxn ang="0">
                  <a:pos x="682" y="154"/>
                </a:cxn>
                <a:cxn ang="0">
                  <a:pos x="692" y="261"/>
                </a:cxn>
                <a:cxn ang="0">
                  <a:pos x="667" y="384"/>
                </a:cxn>
                <a:cxn ang="0">
                  <a:pos x="616" y="479"/>
                </a:cxn>
                <a:cxn ang="0">
                  <a:pos x="563" y="536"/>
                </a:cxn>
                <a:cxn ang="0">
                  <a:pos x="477" y="613"/>
                </a:cxn>
                <a:cxn ang="0">
                  <a:pos x="354" y="669"/>
                </a:cxn>
                <a:cxn ang="0">
                  <a:pos x="16" y="743"/>
                </a:cxn>
                <a:cxn ang="0">
                  <a:pos x="0" y="701"/>
                </a:cxn>
                <a:cxn ang="0">
                  <a:pos x="0" y="701"/>
                </a:cxn>
              </a:cxnLst>
              <a:rect l="0" t="0" r="r" b="b"/>
              <a:pathLst>
                <a:path w="692" h="743">
                  <a:moveTo>
                    <a:pt x="0" y="701"/>
                  </a:moveTo>
                  <a:lnTo>
                    <a:pt x="344" y="632"/>
                  </a:lnTo>
                  <a:lnTo>
                    <a:pt x="483" y="569"/>
                  </a:lnTo>
                  <a:lnTo>
                    <a:pt x="575" y="477"/>
                  </a:lnTo>
                  <a:lnTo>
                    <a:pt x="638" y="363"/>
                  </a:lnTo>
                  <a:lnTo>
                    <a:pt x="664" y="250"/>
                  </a:lnTo>
                  <a:lnTo>
                    <a:pt x="642" y="144"/>
                  </a:lnTo>
                  <a:lnTo>
                    <a:pt x="586" y="72"/>
                  </a:lnTo>
                  <a:lnTo>
                    <a:pt x="496" y="46"/>
                  </a:lnTo>
                  <a:lnTo>
                    <a:pt x="499" y="0"/>
                  </a:lnTo>
                  <a:lnTo>
                    <a:pt x="596" y="36"/>
                  </a:lnTo>
                  <a:lnTo>
                    <a:pt x="647" y="93"/>
                  </a:lnTo>
                  <a:lnTo>
                    <a:pt x="682" y="154"/>
                  </a:lnTo>
                  <a:lnTo>
                    <a:pt x="692" y="261"/>
                  </a:lnTo>
                  <a:lnTo>
                    <a:pt x="667" y="384"/>
                  </a:lnTo>
                  <a:lnTo>
                    <a:pt x="616" y="479"/>
                  </a:lnTo>
                  <a:lnTo>
                    <a:pt x="563" y="536"/>
                  </a:lnTo>
                  <a:lnTo>
                    <a:pt x="477" y="613"/>
                  </a:lnTo>
                  <a:lnTo>
                    <a:pt x="354" y="669"/>
                  </a:lnTo>
                  <a:lnTo>
                    <a:pt x="16" y="743"/>
                  </a:lnTo>
                  <a:lnTo>
                    <a:pt x="0" y="701"/>
                  </a:lnTo>
                  <a:lnTo>
                    <a:pt x="0" y="701"/>
                  </a:lnTo>
                  <a:close/>
                </a:path>
              </a:pathLst>
            </a:custGeom>
            <a:solidFill>
              <a:srgbClr val="FFFFFF"/>
            </a:solidFill>
            <a:ln w="9525">
              <a:noFill/>
              <a:round/>
              <a:headEnd/>
              <a:tailEnd/>
            </a:ln>
          </p:spPr>
          <p:txBody>
            <a:bodyPr/>
            <a:lstStyle/>
            <a:p>
              <a:endParaRPr lang="en-US"/>
            </a:p>
          </p:txBody>
        </p:sp>
        <p:sp>
          <p:nvSpPr>
            <p:cNvPr id="216" name="Freeform 53"/>
            <p:cNvSpPr>
              <a:spLocks/>
            </p:cNvSpPr>
            <p:nvPr/>
          </p:nvSpPr>
          <p:spPr bwMode="auto">
            <a:xfrm>
              <a:off x="2928" y="1584"/>
              <a:ext cx="288" cy="201"/>
            </a:xfrm>
            <a:custGeom>
              <a:avLst/>
              <a:gdLst/>
              <a:ahLst/>
              <a:cxnLst>
                <a:cxn ang="0">
                  <a:pos x="0" y="704"/>
                </a:cxn>
                <a:cxn ang="0">
                  <a:pos x="344" y="635"/>
                </a:cxn>
                <a:cxn ang="0">
                  <a:pos x="483" y="570"/>
                </a:cxn>
                <a:cxn ang="0">
                  <a:pos x="575" y="479"/>
                </a:cxn>
                <a:cxn ang="0">
                  <a:pos x="639" y="366"/>
                </a:cxn>
                <a:cxn ang="0">
                  <a:pos x="664" y="252"/>
                </a:cxn>
                <a:cxn ang="0">
                  <a:pos x="642" y="146"/>
                </a:cxn>
                <a:cxn ang="0">
                  <a:pos x="586" y="74"/>
                </a:cxn>
                <a:cxn ang="0">
                  <a:pos x="516" y="42"/>
                </a:cxn>
                <a:cxn ang="0">
                  <a:pos x="521" y="0"/>
                </a:cxn>
                <a:cxn ang="0">
                  <a:pos x="596" y="38"/>
                </a:cxn>
                <a:cxn ang="0">
                  <a:pos x="648" y="96"/>
                </a:cxn>
                <a:cxn ang="0">
                  <a:pos x="682" y="156"/>
                </a:cxn>
                <a:cxn ang="0">
                  <a:pos x="692" y="263"/>
                </a:cxn>
                <a:cxn ang="0">
                  <a:pos x="668" y="386"/>
                </a:cxn>
                <a:cxn ang="0">
                  <a:pos x="616" y="480"/>
                </a:cxn>
                <a:cxn ang="0">
                  <a:pos x="563" y="537"/>
                </a:cxn>
                <a:cxn ang="0">
                  <a:pos x="477" y="615"/>
                </a:cxn>
                <a:cxn ang="0">
                  <a:pos x="354" y="670"/>
                </a:cxn>
                <a:cxn ang="0">
                  <a:pos x="16" y="746"/>
                </a:cxn>
                <a:cxn ang="0">
                  <a:pos x="0" y="704"/>
                </a:cxn>
                <a:cxn ang="0">
                  <a:pos x="0" y="704"/>
                </a:cxn>
              </a:cxnLst>
              <a:rect l="0" t="0" r="r" b="b"/>
              <a:pathLst>
                <a:path w="692" h="746">
                  <a:moveTo>
                    <a:pt x="0" y="704"/>
                  </a:moveTo>
                  <a:lnTo>
                    <a:pt x="344" y="635"/>
                  </a:lnTo>
                  <a:lnTo>
                    <a:pt x="483" y="570"/>
                  </a:lnTo>
                  <a:lnTo>
                    <a:pt x="575" y="479"/>
                  </a:lnTo>
                  <a:lnTo>
                    <a:pt x="639" y="366"/>
                  </a:lnTo>
                  <a:lnTo>
                    <a:pt x="664" y="252"/>
                  </a:lnTo>
                  <a:lnTo>
                    <a:pt x="642" y="146"/>
                  </a:lnTo>
                  <a:lnTo>
                    <a:pt x="586" y="74"/>
                  </a:lnTo>
                  <a:lnTo>
                    <a:pt x="516" y="42"/>
                  </a:lnTo>
                  <a:lnTo>
                    <a:pt x="521" y="0"/>
                  </a:lnTo>
                  <a:lnTo>
                    <a:pt x="596" y="38"/>
                  </a:lnTo>
                  <a:lnTo>
                    <a:pt x="648" y="96"/>
                  </a:lnTo>
                  <a:lnTo>
                    <a:pt x="682" y="156"/>
                  </a:lnTo>
                  <a:lnTo>
                    <a:pt x="692" y="263"/>
                  </a:lnTo>
                  <a:lnTo>
                    <a:pt x="668" y="386"/>
                  </a:lnTo>
                  <a:lnTo>
                    <a:pt x="616" y="480"/>
                  </a:lnTo>
                  <a:lnTo>
                    <a:pt x="563" y="537"/>
                  </a:lnTo>
                  <a:lnTo>
                    <a:pt x="477" y="615"/>
                  </a:lnTo>
                  <a:lnTo>
                    <a:pt x="354" y="670"/>
                  </a:lnTo>
                  <a:lnTo>
                    <a:pt x="16" y="746"/>
                  </a:lnTo>
                  <a:lnTo>
                    <a:pt x="0" y="704"/>
                  </a:lnTo>
                  <a:lnTo>
                    <a:pt x="0" y="704"/>
                  </a:lnTo>
                  <a:close/>
                </a:path>
              </a:pathLst>
            </a:custGeom>
            <a:solidFill>
              <a:srgbClr val="000000"/>
            </a:solidFill>
            <a:ln w="9525">
              <a:noFill/>
              <a:round/>
              <a:headEnd/>
              <a:tailEnd/>
            </a:ln>
          </p:spPr>
          <p:txBody>
            <a:bodyPr/>
            <a:lstStyle/>
            <a:p>
              <a:endParaRPr lang="en-US"/>
            </a:p>
          </p:txBody>
        </p:sp>
        <p:grpSp>
          <p:nvGrpSpPr>
            <p:cNvPr id="217" name="Group 54"/>
            <p:cNvGrpSpPr>
              <a:grpSpLocks/>
            </p:cNvGrpSpPr>
            <p:nvPr/>
          </p:nvGrpSpPr>
          <p:grpSpPr bwMode="auto">
            <a:xfrm>
              <a:off x="2880" y="1104"/>
              <a:ext cx="362" cy="517"/>
              <a:chOff x="2928" y="1104"/>
              <a:chExt cx="362" cy="517"/>
            </a:xfrm>
          </p:grpSpPr>
          <p:sp>
            <p:nvSpPr>
              <p:cNvPr id="218" name="Freeform 55"/>
              <p:cNvSpPr>
                <a:spLocks/>
              </p:cNvSpPr>
              <p:nvPr/>
            </p:nvSpPr>
            <p:spPr bwMode="auto">
              <a:xfrm>
                <a:off x="2928" y="1104"/>
                <a:ext cx="362" cy="517"/>
              </a:xfrm>
              <a:custGeom>
                <a:avLst/>
                <a:gdLst/>
                <a:ahLst/>
                <a:cxnLst>
                  <a:cxn ang="0">
                    <a:pos x="152" y="56"/>
                  </a:cxn>
                  <a:cxn ang="0">
                    <a:pos x="31" y="642"/>
                  </a:cxn>
                  <a:cxn ang="0">
                    <a:pos x="132" y="719"/>
                  </a:cxn>
                  <a:cxn ang="0">
                    <a:pos x="143" y="720"/>
                  </a:cxn>
                  <a:cxn ang="0">
                    <a:pos x="169" y="721"/>
                  </a:cxn>
                  <a:cxn ang="0">
                    <a:pos x="209" y="725"/>
                  </a:cxn>
                  <a:cxn ang="0">
                    <a:pos x="255" y="728"/>
                  </a:cxn>
                  <a:cxn ang="0">
                    <a:pos x="302" y="733"/>
                  </a:cxn>
                  <a:cxn ang="0">
                    <a:pos x="348" y="736"/>
                  </a:cxn>
                  <a:cxn ang="0">
                    <a:pos x="387" y="740"/>
                  </a:cxn>
                  <a:cxn ang="0">
                    <a:pos x="414" y="743"/>
                  </a:cxn>
                  <a:cxn ang="0">
                    <a:pos x="415" y="752"/>
                  </a:cxn>
                  <a:cxn ang="0">
                    <a:pos x="414" y="777"/>
                  </a:cxn>
                  <a:cxn ang="0">
                    <a:pos x="407" y="811"/>
                  </a:cxn>
                  <a:cxn ang="0">
                    <a:pos x="387" y="853"/>
                  </a:cxn>
                  <a:cxn ang="0">
                    <a:pos x="377" y="854"/>
                  </a:cxn>
                  <a:cxn ang="0">
                    <a:pos x="350" y="857"/>
                  </a:cxn>
                  <a:cxn ang="0">
                    <a:pos x="313" y="862"/>
                  </a:cxn>
                  <a:cxn ang="0">
                    <a:pos x="268" y="869"/>
                  </a:cxn>
                  <a:cxn ang="0">
                    <a:pos x="222" y="876"/>
                  </a:cxn>
                  <a:cxn ang="0">
                    <a:pos x="181" y="884"/>
                  </a:cxn>
                  <a:cxn ang="0">
                    <a:pos x="146" y="891"/>
                  </a:cxn>
                  <a:cxn ang="0">
                    <a:pos x="127" y="899"/>
                  </a:cxn>
                  <a:cxn ang="0">
                    <a:pos x="113" y="914"/>
                  </a:cxn>
                  <a:cxn ang="0">
                    <a:pos x="109" y="930"/>
                  </a:cxn>
                  <a:cxn ang="0">
                    <a:pos x="118" y="951"/>
                  </a:cxn>
                  <a:cxn ang="0">
                    <a:pos x="136" y="963"/>
                  </a:cxn>
                  <a:cxn ang="0">
                    <a:pos x="156" y="969"/>
                  </a:cxn>
                  <a:cxn ang="0">
                    <a:pos x="190" y="978"/>
                  </a:cxn>
                  <a:cxn ang="0">
                    <a:pos x="235" y="990"/>
                  </a:cxn>
                  <a:cxn ang="0">
                    <a:pos x="285" y="1001"/>
                  </a:cxn>
                  <a:cxn ang="0">
                    <a:pos x="335" y="1014"/>
                  </a:cxn>
                  <a:cxn ang="0">
                    <a:pos x="384" y="1024"/>
                  </a:cxn>
                  <a:cxn ang="0">
                    <a:pos x="425" y="1031"/>
                  </a:cxn>
                  <a:cxn ang="0">
                    <a:pos x="455" y="1033"/>
                  </a:cxn>
                  <a:cxn ang="0">
                    <a:pos x="483" y="1030"/>
                  </a:cxn>
                  <a:cxn ang="0">
                    <a:pos x="517" y="1020"/>
                  </a:cxn>
                  <a:cxn ang="0">
                    <a:pos x="555" y="1005"/>
                  </a:cxn>
                  <a:cxn ang="0">
                    <a:pos x="594" y="987"/>
                  </a:cxn>
                  <a:cxn ang="0">
                    <a:pos x="631" y="969"/>
                  </a:cxn>
                  <a:cxn ang="0">
                    <a:pos x="664" y="952"/>
                  </a:cxn>
                  <a:cxn ang="0">
                    <a:pos x="687" y="936"/>
                  </a:cxn>
                  <a:cxn ang="0">
                    <a:pos x="699" y="925"/>
                  </a:cxn>
                  <a:cxn ang="0">
                    <a:pos x="699" y="910"/>
                  </a:cxn>
                  <a:cxn ang="0">
                    <a:pos x="682" y="900"/>
                  </a:cxn>
                  <a:cxn ang="0">
                    <a:pos x="657" y="892"/>
                  </a:cxn>
                  <a:cxn ang="0">
                    <a:pos x="634" y="886"/>
                  </a:cxn>
                  <a:cxn ang="0">
                    <a:pos x="631" y="861"/>
                  </a:cxn>
                  <a:cxn ang="0">
                    <a:pos x="623" y="798"/>
                  </a:cxn>
                  <a:cxn ang="0">
                    <a:pos x="611" y="720"/>
                  </a:cxn>
                  <a:cxn ang="0">
                    <a:pos x="592" y="647"/>
                  </a:cxn>
                  <a:cxn ang="0">
                    <a:pos x="697" y="86"/>
                  </a:cxn>
                  <a:cxn ang="0">
                    <a:pos x="643" y="0"/>
                  </a:cxn>
                  <a:cxn ang="0">
                    <a:pos x="179" y="62"/>
                  </a:cxn>
                </a:cxnLst>
                <a:rect l="0" t="0" r="r" b="b"/>
                <a:pathLst>
                  <a:path w="724" h="1033">
                    <a:moveTo>
                      <a:pt x="179" y="62"/>
                    </a:moveTo>
                    <a:lnTo>
                      <a:pt x="152" y="56"/>
                    </a:lnTo>
                    <a:lnTo>
                      <a:pt x="0" y="623"/>
                    </a:lnTo>
                    <a:lnTo>
                      <a:pt x="31" y="642"/>
                    </a:lnTo>
                    <a:lnTo>
                      <a:pt x="31" y="671"/>
                    </a:lnTo>
                    <a:lnTo>
                      <a:pt x="132" y="719"/>
                    </a:lnTo>
                    <a:lnTo>
                      <a:pt x="135" y="719"/>
                    </a:lnTo>
                    <a:lnTo>
                      <a:pt x="143" y="720"/>
                    </a:lnTo>
                    <a:lnTo>
                      <a:pt x="154" y="720"/>
                    </a:lnTo>
                    <a:lnTo>
                      <a:pt x="169" y="721"/>
                    </a:lnTo>
                    <a:lnTo>
                      <a:pt x="188" y="724"/>
                    </a:lnTo>
                    <a:lnTo>
                      <a:pt x="209" y="725"/>
                    </a:lnTo>
                    <a:lnTo>
                      <a:pt x="230" y="727"/>
                    </a:lnTo>
                    <a:lnTo>
                      <a:pt x="255" y="728"/>
                    </a:lnTo>
                    <a:lnTo>
                      <a:pt x="278" y="730"/>
                    </a:lnTo>
                    <a:lnTo>
                      <a:pt x="302" y="733"/>
                    </a:lnTo>
                    <a:lnTo>
                      <a:pt x="326" y="734"/>
                    </a:lnTo>
                    <a:lnTo>
                      <a:pt x="348" y="736"/>
                    </a:lnTo>
                    <a:lnTo>
                      <a:pt x="369" y="739"/>
                    </a:lnTo>
                    <a:lnTo>
                      <a:pt x="387" y="740"/>
                    </a:lnTo>
                    <a:lnTo>
                      <a:pt x="402" y="742"/>
                    </a:lnTo>
                    <a:lnTo>
                      <a:pt x="414" y="743"/>
                    </a:lnTo>
                    <a:lnTo>
                      <a:pt x="414" y="745"/>
                    </a:lnTo>
                    <a:lnTo>
                      <a:pt x="415" y="752"/>
                    </a:lnTo>
                    <a:lnTo>
                      <a:pt x="415" y="763"/>
                    </a:lnTo>
                    <a:lnTo>
                      <a:pt x="414" y="777"/>
                    </a:lnTo>
                    <a:lnTo>
                      <a:pt x="411" y="793"/>
                    </a:lnTo>
                    <a:lnTo>
                      <a:pt x="407" y="811"/>
                    </a:lnTo>
                    <a:lnTo>
                      <a:pt x="399" y="832"/>
                    </a:lnTo>
                    <a:lnTo>
                      <a:pt x="387" y="853"/>
                    </a:lnTo>
                    <a:lnTo>
                      <a:pt x="385" y="853"/>
                    </a:lnTo>
                    <a:lnTo>
                      <a:pt x="377" y="854"/>
                    </a:lnTo>
                    <a:lnTo>
                      <a:pt x="365" y="855"/>
                    </a:lnTo>
                    <a:lnTo>
                      <a:pt x="350" y="857"/>
                    </a:lnTo>
                    <a:lnTo>
                      <a:pt x="333" y="859"/>
                    </a:lnTo>
                    <a:lnTo>
                      <a:pt x="313" y="862"/>
                    </a:lnTo>
                    <a:lnTo>
                      <a:pt x="291" y="865"/>
                    </a:lnTo>
                    <a:lnTo>
                      <a:pt x="268" y="869"/>
                    </a:lnTo>
                    <a:lnTo>
                      <a:pt x="245" y="872"/>
                    </a:lnTo>
                    <a:lnTo>
                      <a:pt x="222" y="876"/>
                    </a:lnTo>
                    <a:lnTo>
                      <a:pt x="200" y="879"/>
                    </a:lnTo>
                    <a:lnTo>
                      <a:pt x="181" y="884"/>
                    </a:lnTo>
                    <a:lnTo>
                      <a:pt x="162" y="887"/>
                    </a:lnTo>
                    <a:lnTo>
                      <a:pt x="146" y="891"/>
                    </a:lnTo>
                    <a:lnTo>
                      <a:pt x="135" y="895"/>
                    </a:lnTo>
                    <a:lnTo>
                      <a:pt x="127" y="899"/>
                    </a:lnTo>
                    <a:lnTo>
                      <a:pt x="119" y="906"/>
                    </a:lnTo>
                    <a:lnTo>
                      <a:pt x="113" y="914"/>
                    </a:lnTo>
                    <a:lnTo>
                      <a:pt x="111" y="922"/>
                    </a:lnTo>
                    <a:lnTo>
                      <a:pt x="109" y="930"/>
                    </a:lnTo>
                    <a:lnTo>
                      <a:pt x="112" y="940"/>
                    </a:lnTo>
                    <a:lnTo>
                      <a:pt x="118" y="951"/>
                    </a:lnTo>
                    <a:lnTo>
                      <a:pt x="126" y="959"/>
                    </a:lnTo>
                    <a:lnTo>
                      <a:pt x="136" y="963"/>
                    </a:lnTo>
                    <a:lnTo>
                      <a:pt x="144" y="965"/>
                    </a:lnTo>
                    <a:lnTo>
                      <a:pt x="156" y="969"/>
                    </a:lnTo>
                    <a:lnTo>
                      <a:pt x="172" y="974"/>
                    </a:lnTo>
                    <a:lnTo>
                      <a:pt x="190" y="978"/>
                    </a:lnTo>
                    <a:lnTo>
                      <a:pt x="212" y="984"/>
                    </a:lnTo>
                    <a:lnTo>
                      <a:pt x="235" y="990"/>
                    </a:lnTo>
                    <a:lnTo>
                      <a:pt x="259" y="995"/>
                    </a:lnTo>
                    <a:lnTo>
                      <a:pt x="285" y="1001"/>
                    </a:lnTo>
                    <a:lnTo>
                      <a:pt x="310" y="1008"/>
                    </a:lnTo>
                    <a:lnTo>
                      <a:pt x="335" y="1014"/>
                    </a:lnTo>
                    <a:lnTo>
                      <a:pt x="361" y="1018"/>
                    </a:lnTo>
                    <a:lnTo>
                      <a:pt x="384" y="1024"/>
                    </a:lnTo>
                    <a:lnTo>
                      <a:pt x="406" y="1028"/>
                    </a:lnTo>
                    <a:lnTo>
                      <a:pt x="425" y="1031"/>
                    </a:lnTo>
                    <a:lnTo>
                      <a:pt x="441" y="1032"/>
                    </a:lnTo>
                    <a:lnTo>
                      <a:pt x="455" y="1033"/>
                    </a:lnTo>
                    <a:lnTo>
                      <a:pt x="468" y="1032"/>
                    </a:lnTo>
                    <a:lnTo>
                      <a:pt x="483" y="1030"/>
                    </a:lnTo>
                    <a:lnTo>
                      <a:pt x="500" y="1025"/>
                    </a:lnTo>
                    <a:lnTo>
                      <a:pt x="517" y="1020"/>
                    </a:lnTo>
                    <a:lnTo>
                      <a:pt x="536" y="1013"/>
                    </a:lnTo>
                    <a:lnTo>
                      <a:pt x="555" y="1005"/>
                    </a:lnTo>
                    <a:lnTo>
                      <a:pt x="575" y="997"/>
                    </a:lnTo>
                    <a:lnTo>
                      <a:pt x="594" y="987"/>
                    </a:lnTo>
                    <a:lnTo>
                      <a:pt x="614" y="978"/>
                    </a:lnTo>
                    <a:lnTo>
                      <a:pt x="631" y="969"/>
                    </a:lnTo>
                    <a:lnTo>
                      <a:pt x="649" y="960"/>
                    </a:lnTo>
                    <a:lnTo>
                      <a:pt x="664" y="952"/>
                    </a:lnTo>
                    <a:lnTo>
                      <a:pt x="676" y="944"/>
                    </a:lnTo>
                    <a:lnTo>
                      <a:pt x="687" y="936"/>
                    </a:lnTo>
                    <a:lnTo>
                      <a:pt x="695" y="930"/>
                    </a:lnTo>
                    <a:lnTo>
                      <a:pt x="699" y="925"/>
                    </a:lnTo>
                    <a:lnTo>
                      <a:pt x="702" y="917"/>
                    </a:lnTo>
                    <a:lnTo>
                      <a:pt x="699" y="910"/>
                    </a:lnTo>
                    <a:lnTo>
                      <a:pt x="692" y="904"/>
                    </a:lnTo>
                    <a:lnTo>
                      <a:pt x="682" y="900"/>
                    </a:lnTo>
                    <a:lnTo>
                      <a:pt x="669" y="895"/>
                    </a:lnTo>
                    <a:lnTo>
                      <a:pt x="657" y="892"/>
                    </a:lnTo>
                    <a:lnTo>
                      <a:pt x="644" y="888"/>
                    </a:lnTo>
                    <a:lnTo>
                      <a:pt x="634" y="886"/>
                    </a:lnTo>
                    <a:lnTo>
                      <a:pt x="633" y="879"/>
                    </a:lnTo>
                    <a:lnTo>
                      <a:pt x="631" y="861"/>
                    </a:lnTo>
                    <a:lnTo>
                      <a:pt x="628" y="833"/>
                    </a:lnTo>
                    <a:lnTo>
                      <a:pt x="623" y="798"/>
                    </a:lnTo>
                    <a:lnTo>
                      <a:pt x="618" y="760"/>
                    </a:lnTo>
                    <a:lnTo>
                      <a:pt x="611" y="720"/>
                    </a:lnTo>
                    <a:lnTo>
                      <a:pt x="603" y="682"/>
                    </a:lnTo>
                    <a:lnTo>
                      <a:pt x="592" y="647"/>
                    </a:lnTo>
                    <a:lnTo>
                      <a:pt x="724" y="137"/>
                    </a:lnTo>
                    <a:lnTo>
                      <a:pt x="697" y="86"/>
                    </a:lnTo>
                    <a:lnTo>
                      <a:pt x="712" y="52"/>
                    </a:lnTo>
                    <a:lnTo>
                      <a:pt x="643" y="0"/>
                    </a:lnTo>
                    <a:lnTo>
                      <a:pt x="627" y="9"/>
                    </a:lnTo>
                    <a:lnTo>
                      <a:pt x="179" y="62"/>
                    </a:lnTo>
                    <a:close/>
                  </a:path>
                </a:pathLst>
              </a:custGeom>
              <a:solidFill>
                <a:srgbClr val="000000"/>
              </a:solidFill>
              <a:ln w="9525">
                <a:noFill/>
                <a:round/>
                <a:headEnd/>
                <a:tailEnd/>
              </a:ln>
            </p:spPr>
            <p:txBody>
              <a:bodyPr/>
              <a:lstStyle/>
              <a:p>
                <a:endParaRPr lang="en-US"/>
              </a:p>
            </p:txBody>
          </p:sp>
          <p:sp>
            <p:nvSpPr>
              <p:cNvPr id="219" name="Freeform 56"/>
              <p:cNvSpPr>
                <a:spLocks/>
              </p:cNvSpPr>
              <p:nvPr/>
            </p:nvSpPr>
            <p:spPr bwMode="auto">
              <a:xfrm>
                <a:off x="2947" y="1120"/>
                <a:ext cx="299" cy="300"/>
              </a:xfrm>
              <a:custGeom>
                <a:avLst/>
                <a:gdLst/>
                <a:ahLst/>
                <a:cxnLst>
                  <a:cxn ang="0">
                    <a:pos x="0" y="573"/>
                  </a:cxn>
                  <a:cxn ang="0">
                    <a:pos x="436" y="602"/>
                  </a:cxn>
                  <a:cxn ang="0">
                    <a:pos x="598" y="0"/>
                  </a:cxn>
                  <a:cxn ang="0">
                    <a:pos x="578" y="9"/>
                  </a:cxn>
                  <a:cxn ang="0">
                    <a:pos x="147" y="54"/>
                  </a:cxn>
                  <a:cxn ang="0">
                    <a:pos x="131" y="51"/>
                  </a:cxn>
                  <a:cxn ang="0">
                    <a:pos x="0" y="573"/>
                  </a:cxn>
                </a:cxnLst>
                <a:rect l="0" t="0" r="r" b="b"/>
                <a:pathLst>
                  <a:path w="598" h="602">
                    <a:moveTo>
                      <a:pt x="0" y="573"/>
                    </a:moveTo>
                    <a:lnTo>
                      <a:pt x="436" y="602"/>
                    </a:lnTo>
                    <a:lnTo>
                      <a:pt x="598" y="0"/>
                    </a:lnTo>
                    <a:lnTo>
                      <a:pt x="578" y="9"/>
                    </a:lnTo>
                    <a:lnTo>
                      <a:pt x="147" y="54"/>
                    </a:lnTo>
                    <a:lnTo>
                      <a:pt x="131" y="51"/>
                    </a:lnTo>
                    <a:lnTo>
                      <a:pt x="0" y="573"/>
                    </a:lnTo>
                    <a:close/>
                  </a:path>
                </a:pathLst>
              </a:custGeom>
              <a:solidFill>
                <a:srgbClr val="E5E0BA"/>
              </a:solidFill>
              <a:ln w="9525">
                <a:noFill/>
                <a:round/>
                <a:headEnd/>
                <a:tailEnd/>
              </a:ln>
            </p:spPr>
            <p:txBody>
              <a:bodyPr/>
              <a:lstStyle/>
              <a:p>
                <a:endParaRPr lang="en-US"/>
              </a:p>
            </p:txBody>
          </p:sp>
          <p:sp>
            <p:nvSpPr>
              <p:cNvPr id="220" name="Freeform 57"/>
              <p:cNvSpPr>
                <a:spLocks/>
              </p:cNvSpPr>
              <p:nvPr/>
            </p:nvSpPr>
            <p:spPr bwMode="auto">
              <a:xfrm>
                <a:off x="3172" y="1121"/>
                <a:ext cx="88" cy="308"/>
              </a:xfrm>
              <a:custGeom>
                <a:avLst/>
                <a:gdLst/>
                <a:ahLst/>
                <a:cxnLst>
                  <a:cxn ang="0">
                    <a:pos x="165" y="0"/>
                  </a:cxn>
                  <a:cxn ang="0">
                    <a:pos x="177" y="5"/>
                  </a:cxn>
                  <a:cxn ang="0">
                    <a:pos x="10" y="617"/>
                  </a:cxn>
                  <a:cxn ang="0">
                    <a:pos x="0" y="609"/>
                  </a:cxn>
                  <a:cxn ang="0">
                    <a:pos x="165" y="0"/>
                  </a:cxn>
                </a:cxnLst>
                <a:rect l="0" t="0" r="r" b="b"/>
                <a:pathLst>
                  <a:path w="177" h="617">
                    <a:moveTo>
                      <a:pt x="165" y="0"/>
                    </a:moveTo>
                    <a:lnTo>
                      <a:pt x="177" y="5"/>
                    </a:lnTo>
                    <a:lnTo>
                      <a:pt x="10" y="617"/>
                    </a:lnTo>
                    <a:lnTo>
                      <a:pt x="0" y="609"/>
                    </a:lnTo>
                    <a:lnTo>
                      <a:pt x="165" y="0"/>
                    </a:lnTo>
                    <a:close/>
                  </a:path>
                </a:pathLst>
              </a:custGeom>
              <a:solidFill>
                <a:srgbClr val="F2EDD6"/>
              </a:solidFill>
              <a:ln w="9525">
                <a:noFill/>
                <a:round/>
                <a:headEnd/>
                <a:tailEnd/>
              </a:ln>
            </p:spPr>
            <p:txBody>
              <a:bodyPr/>
              <a:lstStyle/>
              <a:p>
                <a:endParaRPr lang="en-US"/>
              </a:p>
            </p:txBody>
          </p:sp>
          <p:sp>
            <p:nvSpPr>
              <p:cNvPr id="221" name="Freeform 58"/>
              <p:cNvSpPr>
                <a:spLocks/>
              </p:cNvSpPr>
              <p:nvPr/>
            </p:nvSpPr>
            <p:spPr bwMode="auto">
              <a:xfrm>
                <a:off x="3183" y="1127"/>
                <a:ext cx="88" cy="311"/>
              </a:xfrm>
              <a:custGeom>
                <a:avLst/>
                <a:gdLst/>
                <a:ahLst/>
                <a:cxnLst>
                  <a:cxn ang="0">
                    <a:pos x="167" y="0"/>
                  </a:cxn>
                  <a:cxn ang="0">
                    <a:pos x="178" y="12"/>
                  </a:cxn>
                  <a:cxn ang="0">
                    <a:pos x="9" y="621"/>
                  </a:cxn>
                  <a:cxn ang="0">
                    <a:pos x="0" y="612"/>
                  </a:cxn>
                  <a:cxn ang="0">
                    <a:pos x="167" y="0"/>
                  </a:cxn>
                </a:cxnLst>
                <a:rect l="0" t="0" r="r" b="b"/>
                <a:pathLst>
                  <a:path w="178" h="621">
                    <a:moveTo>
                      <a:pt x="167" y="0"/>
                    </a:moveTo>
                    <a:lnTo>
                      <a:pt x="178" y="12"/>
                    </a:lnTo>
                    <a:lnTo>
                      <a:pt x="9" y="621"/>
                    </a:lnTo>
                    <a:lnTo>
                      <a:pt x="0" y="612"/>
                    </a:lnTo>
                    <a:lnTo>
                      <a:pt x="167" y="0"/>
                    </a:lnTo>
                    <a:close/>
                  </a:path>
                </a:pathLst>
              </a:custGeom>
              <a:solidFill>
                <a:srgbClr val="F2EDD6"/>
              </a:solidFill>
              <a:ln w="9525">
                <a:noFill/>
                <a:round/>
                <a:headEnd/>
                <a:tailEnd/>
              </a:ln>
            </p:spPr>
            <p:txBody>
              <a:bodyPr/>
              <a:lstStyle/>
              <a:p>
                <a:endParaRPr lang="en-US"/>
              </a:p>
            </p:txBody>
          </p:sp>
          <p:sp>
            <p:nvSpPr>
              <p:cNvPr id="222" name="Freeform 59"/>
              <p:cNvSpPr>
                <a:spLocks/>
              </p:cNvSpPr>
              <p:nvPr/>
            </p:nvSpPr>
            <p:spPr bwMode="auto">
              <a:xfrm>
                <a:off x="3158" y="1429"/>
                <a:ext cx="14" cy="11"/>
              </a:xfrm>
              <a:custGeom>
                <a:avLst/>
                <a:gdLst/>
                <a:ahLst/>
                <a:cxnLst>
                  <a:cxn ang="0">
                    <a:pos x="18" y="0"/>
                  </a:cxn>
                  <a:cxn ang="0">
                    <a:pos x="0" y="12"/>
                  </a:cxn>
                  <a:cxn ang="0">
                    <a:pos x="8" y="22"/>
                  </a:cxn>
                  <a:cxn ang="0">
                    <a:pos x="27" y="9"/>
                  </a:cxn>
                  <a:cxn ang="0">
                    <a:pos x="18" y="0"/>
                  </a:cxn>
                </a:cxnLst>
                <a:rect l="0" t="0" r="r" b="b"/>
                <a:pathLst>
                  <a:path w="27" h="22">
                    <a:moveTo>
                      <a:pt x="18" y="0"/>
                    </a:moveTo>
                    <a:lnTo>
                      <a:pt x="0" y="12"/>
                    </a:lnTo>
                    <a:lnTo>
                      <a:pt x="8" y="22"/>
                    </a:lnTo>
                    <a:lnTo>
                      <a:pt x="27" y="9"/>
                    </a:lnTo>
                    <a:lnTo>
                      <a:pt x="18" y="0"/>
                    </a:lnTo>
                    <a:close/>
                  </a:path>
                </a:pathLst>
              </a:custGeom>
              <a:solidFill>
                <a:srgbClr val="F2EDD6"/>
              </a:solidFill>
              <a:ln w="9525">
                <a:noFill/>
                <a:round/>
                <a:headEnd/>
                <a:tailEnd/>
              </a:ln>
            </p:spPr>
            <p:txBody>
              <a:bodyPr/>
              <a:lstStyle/>
              <a:p>
                <a:endParaRPr lang="en-US"/>
              </a:p>
            </p:txBody>
          </p:sp>
          <p:sp>
            <p:nvSpPr>
              <p:cNvPr id="223" name="Freeform 60"/>
              <p:cNvSpPr>
                <a:spLocks/>
              </p:cNvSpPr>
              <p:nvPr/>
            </p:nvSpPr>
            <p:spPr bwMode="auto">
              <a:xfrm>
                <a:off x="3167" y="1437"/>
                <a:ext cx="14" cy="11"/>
              </a:xfrm>
              <a:custGeom>
                <a:avLst/>
                <a:gdLst/>
                <a:ahLst/>
                <a:cxnLst>
                  <a:cxn ang="0">
                    <a:pos x="19" y="0"/>
                  </a:cxn>
                  <a:cxn ang="0">
                    <a:pos x="0" y="13"/>
                  </a:cxn>
                  <a:cxn ang="0">
                    <a:pos x="8" y="22"/>
                  </a:cxn>
                  <a:cxn ang="0">
                    <a:pos x="28" y="8"/>
                  </a:cxn>
                  <a:cxn ang="0">
                    <a:pos x="19" y="0"/>
                  </a:cxn>
                </a:cxnLst>
                <a:rect l="0" t="0" r="r" b="b"/>
                <a:pathLst>
                  <a:path w="28" h="22">
                    <a:moveTo>
                      <a:pt x="19" y="0"/>
                    </a:moveTo>
                    <a:lnTo>
                      <a:pt x="0" y="13"/>
                    </a:lnTo>
                    <a:lnTo>
                      <a:pt x="8" y="22"/>
                    </a:lnTo>
                    <a:lnTo>
                      <a:pt x="28" y="8"/>
                    </a:lnTo>
                    <a:lnTo>
                      <a:pt x="19" y="0"/>
                    </a:lnTo>
                    <a:close/>
                  </a:path>
                </a:pathLst>
              </a:custGeom>
              <a:solidFill>
                <a:srgbClr val="F2EDD6"/>
              </a:solidFill>
              <a:ln w="9525">
                <a:noFill/>
                <a:round/>
                <a:headEnd/>
                <a:tailEnd/>
              </a:ln>
            </p:spPr>
            <p:txBody>
              <a:bodyPr/>
              <a:lstStyle/>
              <a:p>
                <a:endParaRPr lang="en-US"/>
              </a:p>
            </p:txBody>
          </p:sp>
          <p:sp>
            <p:nvSpPr>
              <p:cNvPr id="224" name="Freeform 61"/>
              <p:cNvSpPr>
                <a:spLocks/>
              </p:cNvSpPr>
              <p:nvPr/>
            </p:nvSpPr>
            <p:spPr bwMode="auto">
              <a:xfrm>
                <a:off x="2962" y="1424"/>
                <a:ext cx="183" cy="22"/>
              </a:xfrm>
              <a:custGeom>
                <a:avLst/>
                <a:gdLst/>
                <a:ahLst/>
                <a:cxnLst>
                  <a:cxn ang="0">
                    <a:pos x="366" y="23"/>
                  </a:cxn>
                  <a:cxn ang="0">
                    <a:pos x="364" y="45"/>
                  </a:cxn>
                  <a:cxn ang="0">
                    <a:pos x="362" y="45"/>
                  </a:cxn>
                  <a:cxn ang="0">
                    <a:pos x="356" y="44"/>
                  </a:cxn>
                  <a:cxn ang="0">
                    <a:pos x="346" y="42"/>
                  </a:cxn>
                  <a:cxn ang="0">
                    <a:pos x="332" y="41"/>
                  </a:cxn>
                  <a:cxn ang="0">
                    <a:pos x="316" y="38"/>
                  </a:cxn>
                  <a:cxn ang="0">
                    <a:pos x="295" y="36"/>
                  </a:cxn>
                  <a:cxn ang="0">
                    <a:pos x="273" y="33"/>
                  </a:cxn>
                  <a:cxn ang="0">
                    <a:pos x="248" y="30"/>
                  </a:cxn>
                  <a:cxn ang="0">
                    <a:pos x="221" y="28"/>
                  </a:cxn>
                  <a:cxn ang="0">
                    <a:pos x="192" y="26"/>
                  </a:cxn>
                  <a:cxn ang="0">
                    <a:pos x="162" y="23"/>
                  </a:cxn>
                  <a:cxn ang="0">
                    <a:pos x="131" y="22"/>
                  </a:cxn>
                  <a:cxn ang="0">
                    <a:pos x="99" y="21"/>
                  </a:cxn>
                  <a:cxn ang="0">
                    <a:pos x="67" y="21"/>
                  </a:cxn>
                  <a:cxn ang="0">
                    <a:pos x="33" y="21"/>
                  </a:cxn>
                  <a:cxn ang="0">
                    <a:pos x="0" y="22"/>
                  </a:cxn>
                  <a:cxn ang="0">
                    <a:pos x="5" y="5"/>
                  </a:cxn>
                  <a:cxn ang="0">
                    <a:pos x="6" y="5"/>
                  </a:cxn>
                  <a:cxn ang="0">
                    <a:pos x="9" y="4"/>
                  </a:cxn>
                  <a:cxn ang="0">
                    <a:pos x="15" y="4"/>
                  </a:cxn>
                  <a:cxn ang="0">
                    <a:pos x="23" y="3"/>
                  </a:cxn>
                  <a:cxn ang="0">
                    <a:pos x="35" y="2"/>
                  </a:cxn>
                  <a:cxn ang="0">
                    <a:pos x="48" y="2"/>
                  </a:cxn>
                  <a:cxn ang="0">
                    <a:pos x="64" y="0"/>
                  </a:cxn>
                  <a:cxn ang="0">
                    <a:pos x="84" y="0"/>
                  </a:cxn>
                  <a:cxn ang="0">
                    <a:pos x="107" y="0"/>
                  </a:cxn>
                  <a:cxn ang="0">
                    <a:pos x="134" y="2"/>
                  </a:cxn>
                  <a:cxn ang="0">
                    <a:pos x="162" y="3"/>
                  </a:cxn>
                  <a:cxn ang="0">
                    <a:pos x="196" y="5"/>
                  </a:cxn>
                  <a:cxn ang="0">
                    <a:pos x="233" y="8"/>
                  </a:cxn>
                  <a:cxn ang="0">
                    <a:pos x="273" y="12"/>
                  </a:cxn>
                  <a:cxn ang="0">
                    <a:pos x="318" y="18"/>
                  </a:cxn>
                  <a:cxn ang="0">
                    <a:pos x="366" y="23"/>
                  </a:cxn>
                </a:cxnLst>
                <a:rect l="0" t="0" r="r" b="b"/>
                <a:pathLst>
                  <a:path w="366" h="45">
                    <a:moveTo>
                      <a:pt x="366" y="23"/>
                    </a:moveTo>
                    <a:lnTo>
                      <a:pt x="364" y="45"/>
                    </a:lnTo>
                    <a:lnTo>
                      <a:pt x="362" y="45"/>
                    </a:lnTo>
                    <a:lnTo>
                      <a:pt x="356" y="44"/>
                    </a:lnTo>
                    <a:lnTo>
                      <a:pt x="346" y="42"/>
                    </a:lnTo>
                    <a:lnTo>
                      <a:pt x="332" y="41"/>
                    </a:lnTo>
                    <a:lnTo>
                      <a:pt x="316" y="38"/>
                    </a:lnTo>
                    <a:lnTo>
                      <a:pt x="295" y="36"/>
                    </a:lnTo>
                    <a:lnTo>
                      <a:pt x="273" y="33"/>
                    </a:lnTo>
                    <a:lnTo>
                      <a:pt x="248" y="30"/>
                    </a:lnTo>
                    <a:lnTo>
                      <a:pt x="221" y="28"/>
                    </a:lnTo>
                    <a:lnTo>
                      <a:pt x="192" y="26"/>
                    </a:lnTo>
                    <a:lnTo>
                      <a:pt x="162" y="23"/>
                    </a:lnTo>
                    <a:lnTo>
                      <a:pt x="131" y="22"/>
                    </a:lnTo>
                    <a:lnTo>
                      <a:pt x="99" y="21"/>
                    </a:lnTo>
                    <a:lnTo>
                      <a:pt x="67" y="21"/>
                    </a:lnTo>
                    <a:lnTo>
                      <a:pt x="33" y="21"/>
                    </a:lnTo>
                    <a:lnTo>
                      <a:pt x="0" y="22"/>
                    </a:lnTo>
                    <a:lnTo>
                      <a:pt x="5" y="5"/>
                    </a:lnTo>
                    <a:lnTo>
                      <a:pt x="6" y="5"/>
                    </a:lnTo>
                    <a:lnTo>
                      <a:pt x="9" y="4"/>
                    </a:lnTo>
                    <a:lnTo>
                      <a:pt x="15" y="4"/>
                    </a:lnTo>
                    <a:lnTo>
                      <a:pt x="23" y="3"/>
                    </a:lnTo>
                    <a:lnTo>
                      <a:pt x="35" y="2"/>
                    </a:lnTo>
                    <a:lnTo>
                      <a:pt x="48" y="2"/>
                    </a:lnTo>
                    <a:lnTo>
                      <a:pt x="64" y="0"/>
                    </a:lnTo>
                    <a:lnTo>
                      <a:pt x="84" y="0"/>
                    </a:lnTo>
                    <a:lnTo>
                      <a:pt x="107" y="0"/>
                    </a:lnTo>
                    <a:lnTo>
                      <a:pt x="134" y="2"/>
                    </a:lnTo>
                    <a:lnTo>
                      <a:pt x="162" y="3"/>
                    </a:lnTo>
                    <a:lnTo>
                      <a:pt x="196" y="5"/>
                    </a:lnTo>
                    <a:lnTo>
                      <a:pt x="233" y="8"/>
                    </a:lnTo>
                    <a:lnTo>
                      <a:pt x="273" y="12"/>
                    </a:lnTo>
                    <a:lnTo>
                      <a:pt x="318" y="18"/>
                    </a:lnTo>
                    <a:lnTo>
                      <a:pt x="366" y="23"/>
                    </a:lnTo>
                    <a:close/>
                  </a:path>
                </a:pathLst>
              </a:custGeom>
              <a:solidFill>
                <a:srgbClr val="6BADC9"/>
              </a:solidFill>
              <a:ln w="9525">
                <a:noFill/>
                <a:round/>
                <a:headEnd/>
                <a:tailEnd/>
              </a:ln>
            </p:spPr>
            <p:txBody>
              <a:bodyPr/>
              <a:lstStyle/>
              <a:p>
                <a:endParaRPr lang="en-US"/>
              </a:p>
            </p:txBody>
          </p:sp>
          <p:sp>
            <p:nvSpPr>
              <p:cNvPr id="225" name="Freeform 62"/>
              <p:cNvSpPr>
                <a:spLocks/>
              </p:cNvSpPr>
              <p:nvPr/>
            </p:nvSpPr>
            <p:spPr bwMode="auto">
              <a:xfrm>
                <a:off x="2976" y="1150"/>
                <a:ext cx="234" cy="229"/>
              </a:xfrm>
              <a:custGeom>
                <a:avLst/>
                <a:gdLst/>
                <a:ahLst/>
                <a:cxnLst>
                  <a:cxn ang="0">
                    <a:pos x="464" y="7"/>
                  </a:cxn>
                  <a:cxn ang="0">
                    <a:pos x="466" y="0"/>
                  </a:cxn>
                  <a:cxn ang="0">
                    <a:pos x="108" y="30"/>
                  </a:cxn>
                  <a:cxn ang="0">
                    <a:pos x="0" y="459"/>
                  </a:cxn>
                  <a:cxn ang="0">
                    <a:pos x="14" y="457"/>
                  </a:cxn>
                  <a:cxn ang="0">
                    <a:pos x="118" y="38"/>
                  </a:cxn>
                  <a:cxn ang="0">
                    <a:pos x="464" y="7"/>
                  </a:cxn>
                </a:cxnLst>
                <a:rect l="0" t="0" r="r" b="b"/>
                <a:pathLst>
                  <a:path w="466" h="459">
                    <a:moveTo>
                      <a:pt x="464" y="7"/>
                    </a:moveTo>
                    <a:lnTo>
                      <a:pt x="466" y="0"/>
                    </a:lnTo>
                    <a:lnTo>
                      <a:pt x="108" y="30"/>
                    </a:lnTo>
                    <a:lnTo>
                      <a:pt x="0" y="459"/>
                    </a:lnTo>
                    <a:lnTo>
                      <a:pt x="14" y="457"/>
                    </a:lnTo>
                    <a:lnTo>
                      <a:pt x="118" y="38"/>
                    </a:lnTo>
                    <a:lnTo>
                      <a:pt x="464" y="7"/>
                    </a:lnTo>
                    <a:close/>
                  </a:path>
                </a:pathLst>
              </a:custGeom>
              <a:solidFill>
                <a:srgbClr val="000000"/>
              </a:solidFill>
              <a:ln w="9525">
                <a:noFill/>
                <a:round/>
                <a:headEnd/>
                <a:tailEnd/>
              </a:ln>
            </p:spPr>
            <p:txBody>
              <a:bodyPr/>
              <a:lstStyle/>
              <a:p>
                <a:endParaRPr lang="en-US"/>
              </a:p>
            </p:txBody>
          </p:sp>
          <p:sp>
            <p:nvSpPr>
              <p:cNvPr id="226" name="Freeform 63"/>
              <p:cNvSpPr>
                <a:spLocks/>
              </p:cNvSpPr>
              <p:nvPr/>
            </p:nvSpPr>
            <p:spPr bwMode="auto">
              <a:xfrm>
                <a:off x="2982" y="1158"/>
                <a:ext cx="225" cy="223"/>
              </a:xfrm>
              <a:custGeom>
                <a:avLst/>
                <a:gdLst/>
                <a:ahLst/>
                <a:cxnLst>
                  <a:cxn ang="0">
                    <a:pos x="445" y="24"/>
                  </a:cxn>
                  <a:cxn ang="0">
                    <a:pos x="451" y="0"/>
                  </a:cxn>
                  <a:cxn ang="0">
                    <a:pos x="439" y="1"/>
                  </a:cxn>
                  <a:cxn ang="0">
                    <a:pos x="424" y="3"/>
                  </a:cxn>
                  <a:cxn ang="0">
                    <a:pos x="407" y="6"/>
                  </a:cxn>
                  <a:cxn ang="0">
                    <a:pos x="386" y="10"/>
                  </a:cxn>
                  <a:cxn ang="0">
                    <a:pos x="363" y="15"/>
                  </a:cxn>
                  <a:cxn ang="0">
                    <a:pos x="338" y="22"/>
                  </a:cxn>
                  <a:cxn ang="0">
                    <a:pos x="311" y="31"/>
                  </a:cxn>
                  <a:cxn ang="0">
                    <a:pos x="284" y="43"/>
                  </a:cxn>
                  <a:cxn ang="0">
                    <a:pos x="254" y="57"/>
                  </a:cxn>
                  <a:cxn ang="0">
                    <a:pos x="224" y="73"/>
                  </a:cxn>
                  <a:cxn ang="0">
                    <a:pos x="194" y="92"/>
                  </a:cxn>
                  <a:cxn ang="0">
                    <a:pos x="164" y="116"/>
                  </a:cxn>
                  <a:cxn ang="0">
                    <a:pos x="134" y="141"/>
                  </a:cxn>
                  <a:cxn ang="0">
                    <a:pos x="105" y="171"/>
                  </a:cxn>
                  <a:cxn ang="0">
                    <a:pos x="77" y="204"/>
                  </a:cxn>
                  <a:cxn ang="0">
                    <a:pos x="51" y="242"/>
                  </a:cxn>
                  <a:cxn ang="0">
                    <a:pos x="0" y="442"/>
                  </a:cxn>
                  <a:cxn ang="0">
                    <a:pos x="121" y="445"/>
                  </a:cxn>
                  <a:cxn ang="0">
                    <a:pos x="126" y="423"/>
                  </a:cxn>
                  <a:cxn ang="0">
                    <a:pos x="130" y="399"/>
                  </a:cxn>
                  <a:cxn ang="0">
                    <a:pos x="136" y="374"/>
                  </a:cxn>
                  <a:cxn ang="0">
                    <a:pos x="142" y="345"/>
                  </a:cxn>
                  <a:cxn ang="0">
                    <a:pos x="149" y="316"/>
                  </a:cxn>
                  <a:cxn ang="0">
                    <a:pos x="158" y="286"/>
                  </a:cxn>
                  <a:cxn ang="0">
                    <a:pos x="170" y="255"/>
                  </a:cxn>
                  <a:cxn ang="0">
                    <a:pos x="183" y="224"/>
                  </a:cxn>
                  <a:cxn ang="0">
                    <a:pos x="201" y="194"/>
                  </a:cxn>
                  <a:cxn ang="0">
                    <a:pos x="221" y="164"/>
                  </a:cxn>
                  <a:cxn ang="0">
                    <a:pos x="246" y="135"/>
                  </a:cxn>
                  <a:cxn ang="0">
                    <a:pos x="276" y="109"/>
                  </a:cxn>
                  <a:cxn ang="0">
                    <a:pos x="309" y="83"/>
                  </a:cxn>
                  <a:cxn ang="0">
                    <a:pos x="348" y="60"/>
                  </a:cxn>
                  <a:cxn ang="0">
                    <a:pos x="393" y="41"/>
                  </a:cxn>
                  <a:cxn ang="0">
                    <a:pos x="445" y="24"/>
                  </a:cxn>
                </a:cxnLst>
                <a:rect l="0" t="0" r="r" b="b"/>
                <a:pathLst>
                  <a:path w="451" h="445">
                    <a:moveTo>
                      <a:pt x="445" y="24"/>
                    </a:moveTo>
                    <a:lnTo>
                      <a:pt x="451" y="0"/>
                    </a:lnTo>
                    <a:lnTo>
                      <a:pt x="439" y="1"/>
                    </a:lnTo>
                    <a:lnTo>
                      <a:pt x="424" y="3"/>
                    </a:lnTo>
                    <a:lnTo>
                      <a:pt x="407" y="6"/>
                    </a:lnTo>
                    <a:lnTo>
                      <a:pt x="386" y="10"/>
                    </a:lnTo>
                    <a:lnTo>
                      <a:pt x="363" y="15"/>
                    </a:lnTo>
                    <a:lnTo>
                      <a:pt x="338" y="22"/>
                    </a:lnTo>
                    <a:lnTo>
                      <a:pt x="311" y="31"/>
                    </a:lnTo>
                    <a:lnTo>
                      <a:pt x="284" y="43"/>
                    </a:lnTo>
                    <a:lnTo>
                      <a:pt x="254" y="57"/>
                    </a:lnTo>
                    <a:lnTo>
                      <a:pt x="224" y="73"/>
                    </a:lnTo>
                    <a:lnTo>
                      <a:pt x="194" y="92"/>
                    </a:lnTo>
                    <a:lnTo>
                      <a:pt x="164" y="116"/>
                    </a:lnTo>
                    <a:lnTo>
                      <a:pt x="134" y="141"/>
                    </a:lnTo>
                    <a:lnTo>
                      <a:pt x="105" y="171"/>
                    </a:lnTo>
                    <a:lnTo>
                      <a:pt x="77" y="204"/>
                    </a:lnTo>
                    <a:lnTo>
                      <a:pt x="51" y="242"/>
                    </a:lnTo>
                    <a:lnTo>
                      <a:pt x="0" y="442"/>
                    </a:lnTo>
                    <a:lnTo>
                      <a:pt x="121" y="445"/>
                    </a:lnTo>
                    <a:lnTo>
                      <a:pt x="126" y="423"/>
                    </a:lnTo>
                    <a:lnTo>
                      <a:pt x="130" y="399"/>
                    </a:lnTo>
                    <a:lnTo>
                      <a:pt x="136" y="374"/>
                    </a:lnTo>
                    <a:lnTo>
                      <a:pt x="142" y="345"/>
                    </a:lnTo>
                    <a:lnTo>
                      <a:pt x="149" y="316"/>
                    </a:lnTo>
                    <a:lnTo>
                      <a:pt x="158" y="286"/>
                    </a:lnTo>
                    <a:lnTo>
                      <a:pt x="170" y="255"/>
                    </a:lnTo>
                    <a:lnTo>
                      <a:pt x="183" y="224"/>
                    </a:lnTo>
                    <a:lnTo>
                      <a:pt x="201" y="194"/>
                    </a:lnTo>
                    <a:lnTo>
                      <a:pt x="221" y="164"/>
                    </a:lnTo>
                    <a:lnTo>
                      <a:pt x="246" y="135"/>
                    </a:lnTo>
                    <a:lnTo>
                      <a:pt x="276" y="109"/>
                    </a:lnTo>
                    <a:lnTo>
                      <a:pt x="309" y="83"/>
                    </a:lnTo>
                    <a:lnTo>
                      <a:pt x="348" y="60"/>
                    </a:lnTo>
                    <a:lnTo>
                      <a:pt x="393" y="41"/>
                    </a:lnTo>
                    <a:lnTo>
                      <a:pt x="445" y="24"/>
                    </a:lnTo>
                    <a:close/>
                  </a:path>
                </a:pathLst>
              </a:custGeom>
              <a:solidFill>
                <a:srgbClr val="8ED3ED"/>
              </a:solidFill>
              <a:ln w="9525">
                <a:noFill/>
                <a:round/>
                <a:headEnd/>
                <a:tailEnd/>
              </a:ln>
            </p:spPr>
            <p:txBody>
              <a:bodyPr/>
              <a:lstStyle/>
              <a:p>
                <a:endParaRPr lang="en-US"/>
              </a:p>
            </p:txBody>
          </p:sp>
          <p:sp>
            <p:nvSpPr>
              <p:cNvPr id="227" name="Freeform 64"/>
              <p:cNvSpPr>
                <a:spLocks/>
              </p:cNvSpPr>
              <p:nvPr/>
            </p:nvSpPr>
            <p:spPr bwMode="auto">
              <a:xfrm>
                <a:off x="3007" y="1153"/>
                <a:ext cx="202" cy="126"/>
              </a:xfrm>
              <a:custGeom>
                <a:avLst/>
                <a:gdLst/>
                <a:ahLst/>
                <a:cxnLst>
                  <a:cxn ang="0">
                    <a:pos x="400" y="10"/>
                  </a:cxn>
                  <a:cxn ang="0">
                    <a:pos x="402" y="0"/>
                  </a:cxn>
                  <a:cxn ang="0">
                    <a:pos x="55" y="32"/>
                  </a:cxn>
                  <a:cxn ang="0">
                    <a:pos x="0" y="252"/>
                  </a:cxn>
                  <a:cxn ang="0">
                    <a:pos x="26" y="214"/>
                  </a:cxn>
                  <a:cxn ang="0">
                    <a:pos x="54" y="181"/>
                  </a:cxn>
                  <a:cxn ang="0">
                    <a:pos x="83" y="151"/>
                  </a:cxn>
                  <a:cxn ang="0">
                    <a:pos x="113" y="126"/>
                  </a:cxn>
                  <a:cxn ang="0">
                    <a:pos x="143" y="102"/>
                  </a:cxn>
                  <a:cxn ang="0">
                    <a:pos x="173" y="83"/>
                  </a:cxn>
                  <a:cxn ang="0">
                    <a:pos x="203" y="67"/>
                  </a:cxn>
                  <a:cxn ang="0">
                    <a:pos x="233" y="53"/>
                  </a:cxn>
                  <a:cxn ang="0">
                    <a:pos x="260" y="41"/>
                  </a:cxn>
                  <a:cxn ang="0">
                    <a:pos x="287" y="32"/>
                  </a:cxn>
                  <a:cxn ang="0">
                    <a:pos x="312" y="25"/>
                  </a:cxn>
                  <a:cxn ang="0">
                    <a:pos x="335" y="20"/>
                  </a:cxn>
                  <a:cxn ang="0">
                    <a:pos x="356" y="16"/>
                  </a:cxn>
                  <a:cxn ang="0">
                    <a:pos x="373" y="13"/>
                  </a:cxn>
                  <a:cxn ang="0">
                    <a:pos x="388" y="11"/>
                  </a:cxn>
                  <a:cxn ang="0">
                    <a:pos x="400" y="10"/>
                  </a:cxn>
                </a:cxnLst>
                <a:rect l="0" t="0" r="r" b="b"/>
                <a:pathLst>
                  <a:path w="402" h="252">
                    <a:moveTo>
                      <a:pt x="400" y="10"/>
                    </a:moveTo>
                    <a:lnTo>
                      <a:pt x="402" y="0"/>
                    </a:lnTo>
                    <a:lnTo>
                      <a:pt x="55" y="32"/>
                    </a:lnTo>
                    <a:lnTo>
                      <a:pt x="0" y="252"/>
                    </a:lnTo>
                    <a:lnTo>
                      <a:pt x="26" y="214"/>
                    </a:lnTo>
                    <a:lnTo>
                      <a:pt x="54" y="181"/>
                    </a:lnTo>
                    <a:lnTo>
                      <a:pt x="83" y="151"/>
                    </a:lnTo>
                    <a:lnTo>
                      <a:pt x="113" y="126"/>
                    </a:lnTo>
                    <a:lnTo>
                      <a:pt x="143" y="102"/>
                    </a:lnTo>
                    <a:lnTo>
                      <a:pt x="173" y="83"/>
                    </a:lnTo>
                    <a:lnTo>
                      <a:pt x="203" y="67"/>
                    </a:lnTo>
                    <a:lnTo>
                      <a:pt x="233" y="53"/>
                    </a:lnTo>
                    <a:lnTo>
                      <a:pt x="260" y="41"/>
                    </a:lnTo>
                    <a:lnTo>
                      <a:pt x="287" y="32"/>
                    </a:lnTo>
                    <a:lnTo>
                      <a:pt x="312" y="25"/>
                    </a:lnTo>
                    <a:lnTo>
                      <a:pt x="335" y="20"/>
                    </a:lnTo>
                    <a:lnTo>
                      <a:pt x="356" y="16"/>
                    </a:lnTo>
                    <a:lnTo>
                      <a:pt x="373" y="13"/>
                    </a:lnTo>
                    <a:lnTo>
                      <a:pt x="388" y="11"/>
                    </a:lnTo>
                    <a:lnTo>
                      <a:pt x="400" y="10"/>
                    </a:lnTo>
                    <a:close/>
                  </a:path>
                </a:pathLst>
              </a:custGeom>
              <a:solidFill>
                <a:srgbClr val="005E9E"/>
              </a:solidFill>
              <a:ln w="9525">
                <a:noFill/>
                <a:round/>
                <a:headEnd/>
                <a:tailEnd/>
              </a:ln>
            </p:spPr>
            <p:txBody>
              <a:bodyPr/>
              <a:lstStyle/>
              <a:p>
                <a:endParaRPr lang="en-US"/>
              </a:p>
            </p:txBody>
          </p:sp>
          <p:sp>
            <p:nvSpPr>
              <p:cNvPr id="228" name="Freeform 65"/>
              <p:cNvSpPr>
                <a:spLocks/>
              </p:cNvSpPr>
              <p:nvPr/>
            </p:nvSpPr>
            <p:spPr bwMode="auto">
              <a:xfrm>
                <a:off x="3077" y="1201"/>
                <a:ext cx="119" cy="183"/>
              </a:xfrm>
              <a:custGeom>
                <a:avLst/>
                <a:gdLst/>
                <a:ahLst/>
                <a:cxnLst>
                  <a:cxn ang="0">
                    <a:pos x="0" y="360"/>
                  </a:cxn>
                  <a:cxn ang="0">
                    <a:pos x="144" y="365"/>
                  </a:cxn>
                  <a:cxn ang="0">
                    <a:pos x="239" y="0"/>
                  </a:cxn>
                  <a:cxn ang="0">
                    <a:pos x="229" y="8"/>
                  </a:cxn>
                  <a:cxn ang="0">
                    <a:pos x="217" y="17"/>
                  </a:cxn>
                  <a:cxn ang="0">
                    <a:pos x="203" y="30"/>
                  </a:cxn>
                  <a:cxn ang="0">
                    <a:pos x="188" y="42"/>
                  </a:cxn>
                  <a:cxn ang="0">
                    <a:pos x="173" y="58"/>
                  </a:cxn>
                  <a:cxn ang="0">
                    <a:pos x="157" y="76"/>
                  </a:cxn>
                  <a:cxn ang="0">
                    <a:pos x="140" y="95"/>
                  </a:cxn>
                  <a:cxn ang="0">
                    <a:pos x="124" y="116"/>
                  </a:cxn>
                  <a:cxn ang="0">
                    <a:pos x="106" y="139"/>
                  </a:cxn>
                  <a:cxn ang="0">
                    <a:pos x="89" y="164"/>
                  </a:cxn>
                  <a:cxn ang="0">
                    <a:pos x="72" y="192"/>
                  </a:cxn>
                  <a:cxn ang="0">
                    <a:pos x="56" y="221"/>
                  </a:cxn>
                  <a:cxn ang="0">
                    <a:pos x="41" y="253"/>
                  </a:cxn>
                  <a:cxn ang="0">
                    <a:pos x="26" y="287"/>
                  </a:cxn>
                  <a:cxn ang="0">
                    <a:pos x="12" y="322"/>
                  </a:cxn>
                  <a:cxn ang="0">
                    <a:pos x="0" y="360"/>
                  </a:cxn>
                </a:cxnLst>
                <a:rect l="0" t="0" r="r" b="b"/>
                <a:pathLst>
                  <a:path w="239" h="365">
                    <a:moveTo>
                      <a:pt x="0" y="360"/>
                    </a:moveTo>
                    <a:lnTo>
                      <a:pt x="144" y="365"/>
                    </a:lnTo>
                    <a:lnTo>
                      <a:pt x="239" y="0"/>
                    </a:lnTo>
                    <a:lnTo>
                      <a:pt x="229" y="8"/>
                    </a:lnTo>
                    <a:lnTo>
                      <a:pt x="217" y="17"/>
                    </a:lnTo>
                    <a:lnTo>
                      <a:pt x="203" y="30"/>
                    </a:lnTo>
                    <a:lnTo>
                      <a:pt x="188" y="42"/>
                    </a:lnTo>
                    <a:lnTo>
                      <a:pt x="173" y="58"/>
                    </a:lnTo>
                    <a:lnTo>
                      <a:pt x="157" y="76"/>
                    </a:lnTo>
                    <a:lnTo>
                      <a:pt x="140" y="95"/>
                    </a:lnTo>
                    <a:lnTo>
                      <a:pt x="124" y="116"/>
                    </a:lnTo>
                    <a:lnTo>
                      <a:pt x="106" y="139"/>
                    </a:lnTo>
                    <a:lnTo>
                      <a:pt x="89" y="164"/>
                    </a:lnTo>
                    <a:lnTo>
                      <a:pt x="72" y="192"/>
                    </a:lnTo>
                    <a:lnTo>
                      <a:pt x="56" y="221"/>
                    </a:lnTo>
                    <a:lnTo>
                      <a:pt x="41" y="253"/>
                    </a:lnTo>
                    <a:lnTo>
                      <a:pt x="26" y="287"/>
                    </a:lnTo>
                    <a:lnTo>
                      <a:pt x="12" y="322"/>
                    </a:lnTo>
                    <a:lnTo>
                      <a:pt x="0" y="360"/>
                    </a:lnTo>
                    <a:close/>
                  </a:path>
                </a:pathLst>
              </a:custGeom>
              <a:solidFill>
                <a:srgbClr val="8ED3ED"/>
              </a:solidFill>
              <a:ln w="9525">
                <a:noFill/>
                <a:round/>
                <a:headEnd/>
                <a:tailEnd/>
              </a:ln>
            </p:spPr>
            <p:txBody>
              <a:bodyPr/>
              <a:lstStyle/>
              <a:p>
                <a:endParaRPr lang="en-US"/>
              </a:p>
            </p:txBody>
          </p:sp>
          <p:sp>
            <p:nvSpPr>
              <p:cNvPr id="229" name="Freeform 66"/>
              <p:cNvSpPr>
                <a:spLocks/>
              </p:cNvSpPr>
              <p:nvPr/>
            </p:nvSpPr>
            <p:spPr bwMode="auto">
              <a:xfrm>
                <a:off x="3043" y="1170"/>
                <a:ext cx="162" cy="212"/>
              </a:xfrm>
              <a:custGeom>
                <a:avLst/>
                <a:gdLst/>
                <a:ahLst/>
                <a:cxnLst>
                  <a:cxn ang="0">
                    <a:pos x="0" y="421"/>
                  </a:cxn>
                  <a:cxn ang="0">
                    <a:pos x="69" y="423"/>
                  </a:cxn>
                  <a:cxn ang="0">
                    <a:pos x="81" y="385"/>
                  </a:cxn>
                  <a:cxn ang="0">
                    <a:pos x="95" y="350"/>
                  </a:cxn>
                  <a:cxn ang="0">
                    <a:pos x="110" y="316"/>
                  </a:cxn>
                  <a:cxn ang="0">
                    <a:pos x="125" y="284"/>
                  </a:cxn>
                  <a:cxn ang="0">
                    <a:pos x="141" y="255"/>
                  </a:cxn>
                  <a:cxn ang="0">
                    <a:pos x="158" y="227"/>
                  </a:cxn>
                  <a:cxn ang="0">
                    <a:pos x="175" y="202"/>
                  </a:cxn>
                  <a:cxn ang="0">
                    <a:pos x="193" y="179"/>
                  </a:cxn>
                  <a:cxn ang="0">
                    <a:pos x="209" y="158"/>
                  </a:cxn>
                  <a:cxn ang="0">
                    <a:pos x="226" y="139"/>
                  </a:cxn>
                  <a:cxn ang="0">
                    <a:pos x="242" y="121"/>
                  </a:cxn>
                  <a:cxn ang="0">
                    <a:pos x="257" y="105"/>
                  </a:cxn>
                  <a:cxn ang="0">
                    <a:pos x="272" y="93"/>
                  </a:cxn>
                  <a:cxn ang="0">
                    <a:pos x="286" y="80"/>
                  </a:cxn>
                  <a:cxn ang="0">
                    <a:pos x="298" y="71"/>
                  </a:cxn>
                  <a:cxn ang="0">
                    <a:pos x="308" y="63"/>
                  </a:cxn>
                  <a:cxn ang="0">
                    <a:pos x="324" y="0"/>
                  </a:cxn>
                  <a:cxn ang="0">
                    <a:pos x="272" y="17"/>
                  </a:cxn>
                  <a:cxn ang="0">
                    <a:pos x="227" y="36"/>
                  </a:cxn>
                  <a:cxn ang="0">
                    <a:pos x="188" y="59"/>
                  </a:cxn>
                  <a:cxn ang="0">
                    <a:pos x="155" y="85"/>
                  </a:cxn>
                  <a:cxn ang="0">
                    <a:pos x="125" y="111"/>
                  </a:cxn>
                  <a:cxn ang="0">
                    <a:pos x="100" y="140"/>
                  </a:cxn>
                  <a:cxn ang="0">
                    <a:pos x="80" y="170"/>
                  </a:cxn>
                  <a:cxn ang="0">
                    <a:pos x="62" y="200"/>
                  </a:cxn>
                  <a:cxn ang="0">
                    <a:pos x="49" y="231"/>
                  </a:cxn>
                  <a:cxn ang="0">
                    <a:pos x="37" y="262"/>
                  </a:cxn>
                  <a:cxn ang="0">
                    <a:pos x="28" y="292"/>
                  </a:cxn>
                  <a:cxn ang="0">
                    <a:pos x="21" y="321"/>
                  </a:cxn>
                  <a:cxn ang="0">
                    <a:pos x="15" y="350"/>
                  </a:cxn>
                  <a:cxn ang="0">
                    <a:pos x="9" y="375"/>
                  </a:cxn>
                  <a:cxn ang="0">
                    <a:pos x="5" y="399"/>
                  </a:cxn>
                  <a:cxn ang="0">
                    <a:pos x="0" y="421"/>
                  </a:cxn>
                </a:cxnLst>
                <a:rect l="0" t="0" r="r" b="b"/>
                <a:pathLst>
                  <a:path w="324" h="423">
                    <a:moveTo>
                      <a:pt x="0" y="421"/>
                    </a:moveTo>
                    <a:lnTo>
                      <a:pt x="69" y="423"/>
                    </a:lnTo>
                    <a:lnTo>
                      <a:pt x="81" y="385"/>
                    </a:lnTo>
                    <a:lnTo>
                      <a:pt x="95" y="350"/>
                    </a:lnTo>
                    <a:lnTo>
                      <a:pt x="110" y="316"/>
                    </a:lnTo>
                    <a:lnTo>
                      <a:pt x="125" y="284"/>
                    </a:lnTo>
                    <a:lnTo>
                      <a:pt x="141" y="255"/>
                    </a:lnTo>
                    <a:lnTo>
                      <a:pt x="158" y="227"/>
                    </a:lnTo>
                    <a:lnTo>
                      <a:pt x="175" y="202"/>
                    </a:lnTo>
                    <a:lnTo>
                      <a:pt x="193" y="179"/>
                    </a:lnTo>
                    <a:lnTo>
                      <a:pt x="209" y="158"/>
                    </a:lnTo>
                    <a:lnTo>
                      <a:pt x="226" y="139"/>
                    </a:lnTo>
                    <a:lnTo>
                      <a:pt x="242" y="121"/>
                    </a:lnTo>
                    <a:lnTo>
                      <a:pt x="257" y="105"/>
                    </a:lnTo>
                    <a:lnTo>
                      <a:pt x="272" y="93"/>
                    </a:lnTo>
                    <a:lnTo>
                      <a:pt x="286" y="80"/>
                    </a:lnTo>
                    <a:lnTo>
                      <a:pt x="298" y="71"/>
                    </a:lnTo>
                    <a:lnTo>
                      <a:pt x="308" y="63"/>
                    </a:lnTo>
                    <a:lnTo>
                      <a:pt x="324" y="0"/>
                    </a:lnTo>
                    <a:lnTo>
                      <a:pt x="272" y="17"/>
                    </a:lnTo>
                    <a:lnTo>
                      <a:pt x="227" y="36"/>
                    </a:lnTo>
                    <a:lnTo>
                      <a:pt x="188" y="59"/>
                    </a:lnTo>
                    <a:lnTo>
                      <a:pt x="155" y="85"/>
                    </a:lnTo>
                    <a:lnTo>
                      <a:pt x="125" y="111"/>
                    </a:lnTo>
                    <a:lnTo>
                      <a:pt x="100" y="140"/>
                    </a:lnTo>
                    <a:lnTo>
                      <a:pt x="80" y="170"/>
                    </a:lnTo>
                    <a:lnTo>
                      <a:pt x="62" y="200"/>
                    </a:lnTo>
                    <a:lnTo>
                      <a:pt x="49" y="231"/>
                    </a:lnTo>
                    <a:lnTo>
                      <a:pt x="37" y="262"/>
                    </a:lnTo>
                    <a:lnTo>
                      <a:pt x="28" y="292"/>
                    </a:lnTo>
                    <a:lnTo>
                      <a:pt x="21" y="321"/>
                    </a:lnTo>
                    <a:lnTo>
                      <a:pt x="15" y="350"/>
                    </a:lnTo>
                    <a:lnTo>
                      <a:pt x="9" y="375"/>
                    </a:lnTo>
                    <a:lnTo>
                      <a:pt x="5" y="399"/>
                    </a:lnTo>
                    <a:lnTo>
                      <a:pt x="0" y="421"/>
                    </a:lnTo>
                    <a:close/>
                  </a:path>
                </a:pathLst>
              </a:custGeom>
              <a:solidFill>
                <a:srgbClr val="0099D8"/>
              </a:solidFill>
              <a:ln w="9525">
                <a:noFill/>
                <a:round/>
                <a:headEnd/>
                <a:tailEnd/>
              </a:ln>
            </p:spPr>
            <p:txBody>
              <a:bodyPr/>
              <a:lstStyle/>
              <a:p>
                <a:endParaRPr lang="en-US"/>
              </a:p>
            </p:txBody>
          </p:sp>
          <p:sp>
            <p:nvSpPr>
              <p:cNvPr id="230" name="Freeform 67"/>
              <p:cNvSpPr>
                <a:spLocks/>
              </p:cNvSpPr>
              <p:nvPr/>
            </p:nvSpPr>
            <p:spPr bwMode="auto">
              <a:xfrm>
                <a:off x="3196" y="1156"/>
                <a:ext cx="79" cy="280"/>
              </a:xfrm>
              <a:custGeom>
                <a:avLst/>
                <a:gdLst/>
                <a:ahLst/>
                <a:cxnLst>
                  <a:cxn ang="0">
                    <a:pos x="157" y="15"/>
                  </a:cxn>
                  <a:cxn ang="0">
                    <a:pos x="15" y="553"/>
                  </a:cxn>
                  <a:cxn ang="0">
                    <a:pos x="0" y="560"/>
                  </a:cxn>
                  <a:cxn ang="0">
                    <a:pos x="154" y="0"/>
                  </a:cxn>
                  <a:cxn ang="0">
                    <a:pos x="157" y="15"/>
                  </a:cxn>
                </a:cxnLst>
                <a:rect l="0" t="0" r="r" b="b"/>
                <a:pathLst>
                  <a:path w="157" h="560">
                    <a:moveTo>
                      <a:pt x="157" y="15"/>
                    </a:moveTo>
                    <a:lnTo>
                      <a:pt x="15" y="553"/>
                    </a:lnTo>
                    <a:lnTo>
                      <a:pt x="0" y="560"/>
                    </a:lnTo>
                    <a:lnTo>
                      <a:pt x="154" y="0"/>
                    </a:lnTo>
                    <a:lnTo>
                      <a:pt x="157" y="15"/>
                    </a:lnTo>
                    <a:close/>
                  </a:path>
                </a:pathLst>
              </a:custGeom>
              <a:solidFill>
                <a:srgbClr val="AA9911"/>
              </a:solidFill>
              <a:ln w="9525">
                <a:noFill/>
                <a:round/>
                <a:headEnd/>
                <a:tailEnd/>
              </a:ln>
            </p:spPr>
            <p:txBody>
              <a:bodyPr/>
              <a:lstStyle/>
              <a:p>
                <a:endParaRPr lang="en-US"/>
              </a:p>
            </p:txBody>
          </p:sp>
          <p:sp>
            <p:nvSpPr>
              <p:cNvPr id="231" name="Freeform 68"/>
              <p:cNvSpPr>
                <a:spLocks/>
              </p:cNvSpPr>
              <p:nvPr/>
            </p:nvSpPr>
            <p:spPr bwMode="auto">
              <a:xfrm>
                <a:off x="2995" y="1441"/>
                <a:ext cx="143" cy="21"/>
              </a:xfrm>
              <a:custGeom>
                <a:avLst/>
                <a:gdLst/>
                <a:ahLst/>
                <a:cxnLst>
                  <a:cxn ang="0">
                    <a:pos x="18" y="0"/>
                  </a:cxn>
                  <a:cxn ang="0">
                    <a:pos x="17" y="0"/>
                  </a:cxn>
                  <a:cxn ang="0">
                    <a:pos x="13" y="1"/>
                  </a:cxn>
                  <a:cxn ang="0">
                    <a:pos x="8" y="3"/>
                  </a:cxn>
                  <a:cxn ang="0">
                    <a:pos x="3" y="7"/>
                  </a:cxn>
                  <a:cxn ang="0">
                    <a:pos x="0" y="10"/>
                  </a:cxn>
                  <a:cxn ang="0">
                    <a:pos x="0" y="14"/>
                  </a:cxn>
                  <a:cxn ang="0">
                    <a:pos x="2" y="18"/>
                  </a:cxn>
                  <a:cxn ang="0">
                    <a:pos x="9" y="24"/>
                  </a:cxn>
                  <a:cxn ang="0">
                    <a:pos x="16" y="26"/>
                  </a:cxn>
                  <a:cxn ang="0">
                    <a:pos x="28" y="30"/>
                  </a:cxn>
                  <a:cxn ang="0">
                    <a:pos x="45" y="32"/>
                  </a:cxn>
                  <a:cxn ang="0">
                    <a:pos x="63" y="33"/>
                  </a:cxn>
                  <a:cxn ang="0">
                    <a:pos x="85" y="36"/>
                  </a:cxn>
                  <a:cxn ang="0">
                    <a:pos x="108" y="37"/>
                  </a:cxn>
                  <a:cxn ang="0">
                    <a:pos x="133" y="38"/>
                  </a:cxn>
                  <a:cxn ang="0">
                    <a:pos x="157" y="39"/>
                  </a:cxn>
                  <a:cxn ang="0">
                    <a:pos x="182" y="40"/>
                  </a:cxn>
                  <a:cxn ang="0">
                    <a:pos x="206" y="41"/>
                  </a:cxn>
                  <a:cxn ang="0">
                    <a:pos x="228" y="41"/>
                  </a:cxn>
                  <a:cxn ang="0">
                    <a:pos x="247" y="41"/>
                  </a:cxn>
                  <a:cxn ang="0">
                    <a:pos x="263" y="43"/>
                  </a:cxn>
                  <a:cxn ang="0">
                    <a:pos x="276" y="43"/>
                  </a:cxn>
                  <a:cxn ang="0">
                    <a:pos x="284" y="43"/>
                  </a:cxn>
                  <a:cxn ang="0">
                    <a:pos x="287" y="43"/>
                  </a:cxn>
                  <a:cxn ang="0">
                    <a:pos x="284" y="43"/>
                  </a:cxn>
                  <a:cxn ang="0">
                    <a:pos x="276" y="41"/>
                  </a:cxn>
                  <a:cxn ang="0">
                    <a:pos x="266" y="41"/>
                  </a:cxn>
                  <a:cxn ang="0">
                    <a:pos x="251" y="39"/>
                  </a:cxn>
                  <a:cxn ang="0">
                    <a:pos x="232" y="38"/>
                  </a:cxn>
                  <a:cxn ang="0">
                    <a:pos x="213" y="37"/>
                  </a:cxn>
                  <a:cxn ang="0">
                    <a:pos x="192" y="35"/>
                  </a:cxn>
                  <a:cxn ang="0">
                    <a:pos x="170" y="33"/>
                  </a:cxn>
                  <a:cxn ang="0">
                    <a:pos x="147" y="31"/>
                  </a:cxn>
                  <a:cxn ang="0">
                    <a:pos x="125" y="29"/>
                  </a:cxn>
                  <a:cxn ang="0">
                    <a:pos x="103" y="28"/>
                  </a:cxn>
                  <a:cxn ang="0">
                    <a:pos x="85" y="25"/>
                  </a:cxn>
                  <a:cxn ang="0">
                    <a:pos x="68" y="24"/>
                  </a:cxn>
                  <a:cxn ang="0">
                    <a:pos x="53" y="23"/>
                  </a:cxn>
                  <a:cxn ang="0">
                    <a:pos x="42" y="22"/>
                  </a:cxn>
                  <a:cxn ang="0">
                    <a:pos x="35" y="21"/>
                  </a:cxn>
                  <a:cxn ang="0">
                    <a:pos x="24" y="15"/>
                  </a:cxn>
                  <a:cxn ang="0">
                    <a:pos x="18" y="8"/>
                  </a:cxn>
                  <a:cxn ang="0">
                    <a:pos x="18" y="2"/>
                  </a:cxn>
                  <a:cxn ang="0">
                    <a:pos x="18" y="0"/>
                  </a:cxn>
                </a:cxnLst>
                <a:rect l="0" t="0" r="r" b="b"/>
                <a:pathLst>
                  <a:path w="287" h="43">
                    <a:moveTo>
                      <a:pt x="18" y="0"/>
                    </a:moveTo>
                    <a:lnTo>
                      <a:pt x="17" y="0"/>
                    </a:lnTo>
                    <a:lnTo>
                      <a:pt x="13" y="1"/>
                    </a:lnTo>
                    <a:lnTo>
                      <a:pt x="8" y="3"/>
                    </a:lnTo>
                    <a:lnTo>
                      <a:pt x="3" y="7"/>
                    </a:lnTo>
                    <a:lnTo>
                      <a:pt x="0" y="10"/>
                    </a:lnTo>
                    <a:lnTo>
                      <a:pt x="0" y="14"/>
                    </a:lnTo>
                    <a:lnTo>
                      <a:pt x="2" y="18"/>
                    </a:lnTo>
                    <a:lnTo>
                      <a:pt x="9" y="24"/>
                    </a:lnTo>
                    <a:lnTo>
                      <a:pt x="16" y="26"/>
                    </a:lnTo>
                    <a:lnTo>
                      <a:pt x="28" y="30"/>
                    </a:lnTo>
                    <a:lnTo>
                      <a:pt x="45" y="32"/>
                    </a:lnTo>
                    <a:lnTo>
                      <a:pt x="63" y="33"/>
                    </a:lnTo>
                    <a:lnTo>
                      <a:pt x="85" y="36"/>
                    </a:lnTo>
                    <a:lnTo>
                      <a:pt x="108" y="37"/>
                    </a:lnTo>
                    <a:lnTo>
                      <a:pt x="133" y="38"/>
                    </a:lnTo>
                    <a:lnTo>
                      <a:pt x="157" y="39"/>
                    </a:lnTo>
                    <a:lnTo>
                      <a:pt x="182" y="40"/>
                    </a:lnTo>
                    <a:lnTo>
                      <a:pt x="206" y="41"/>
                    </a:lnTo>
                    <a:lnTo>
                      <a:pt x="228" y="41"/>
                    </a:lnTo>
                    <a:lnTo>
                      <a:pt x="247" y="41"/>
                    </a:lnTo>
                    <a:lnTo>
                      <a:pt x="263" y="43"/>
                    </a:lnTo>
                    <a:lnTo>
                      <a:pt x="276" y="43"/>
                    </a:lnTo>
                    <a:lnTo>
                      <a:pt x="284" y="43"/>
                    </a:lnTo>
                    <a:lnTo>
                      <a:pt x="287" y="43"/>
                    </a:lnTo>
                    <a:lnTo>
                      <a:pt x="284" y="43"/>
                    </a:lnTo>
                    <a:lnTo>
                      <a:pt x="276" y="41"/>
                    </a:lnTo>
                    <a:lnTo>
                      <a:pt x="266" y="41"/>
                    </a:lnTo>
                    <a:lnTo>
                      <a:pt x="251" y="39"/>
                    </a:lnTo>
                    <a:lnTo>
                      <a:pt x="232" y="38"/>
                    </a:lnTo>
                    <a:lnTo>
                      <a:pt x="213" y="37"/>
                    </a:lnTo>
                    <a:lnTo>
                      <a:pt x="192" y="35"/>
                    </a:lnTo>
                    <a:lnTo>
                      <a:pt x="170" y="33"/>
                    </a:lnTo>
                    <a:lnTo>
                      <a:pt x="147" y="31"/>
                    </a:lnTo>
                    <a:lnTo>
                      <a:pt x="125" y="29"/>
                    </a:lnTo>
                    <a:lnTo>
                      <a:pt x="103" y="28"/>
                    </a:lnTo>
                    <a:lnTo>
                      <a:pt x="85" y="25"/>
                    </a:lnTo>
                    <a:lnTo>
                      <a:pt x="68" y="24"/>
                    </a:lnTo>
                    <a:lnTo>
                      <a:pt x="53" y="23"/>
                    </a:lnTo>
                    <a:lnTo>
                      <a:pt x="42" y="22"/>
                    </a:lnTo>
                    <a:lnTo>
                      <a:pt x="35" y="21"/>
                    </a:lnTo>
                    <a:lnTo>
                      <a:pt x="24" y="15"/>
                    </a:lnTo>
                    <a:lnTo>
                      <a:pt x="18" y="8"/>
                    </a:lnTo>
                    <a:lnTo>
                      <a:pt x="18" y="2"/>
                    </a:lnTo>
                    <a:lnTo>
                      <a:pt x="18" y="0"/>
                    </a:lnTo>
                    <a:close/>
                  </a:path>
                </a:pathLst>
              </a:custGeom>
              <a:solidFill>
                <a:srgbClr val="AA9911"/>
              </a:solidFill>
              <a:ln w="9525">
                <a:noFill/>
                <a:round/>
                <a:headEnd/>
                <a:tailEnd/>
              </a:ln>
            </p:spPr>
            <p:txBody>
              <a:bodyPr/>
              <a:lstStyle/>
              <a:p>
                <a:endParaRPr lang="en-US"/>
              </a:p>
            </p:txBody>
          </p:sp>
          <p:sp>
            <p:nvSpPr>
              <p:cNvPr id="232" name="Freeform 69"/>
              <p:cNvSpPr>
                <a:spLocks/>
              </p:cNvSpPr>
              <p:nvPr/>
            </p:nvSpPr>
            <p:spPr bwMode="auto">
              <a:xfrm>
                <a:off x="3147" y="1476"/>
                <a:ext cx="52" cy="30"/>
              </a:xfrm>
              <a:custGeom>
                <a:avLst/>
                <a:gdLst/>
                <a:ahLst/>
                <a:cxnLst>
                  <a:cxn ang="0">
                    <a:pos x="94" y="5"/>
                  </a:cxn>
                  <a:cxn ang="0">
                    <a:pos x="0" y="0"/>
                  </a:cxn>
                  <a:cxn ang="0">
                    <a:pos x="1" y="11"/>
                  </a:cxn>
                  <a:cxn ang="0">
                    <a:pos x="1" y="20"/>
                  </a:cxn>
                  <a:cxn ang="0">
                    <a:pos x="1" y="29"/>
                  </a:cxn>
                  <a:cxn ang="0">
                    <a:pos x="1" y="38"/>
                  </a:cxn>
                  <a:cxn ang="0">
                    <a:pos x="103" y="60"/>
                  </a:cxn>
                  <a:cxn ang="0">
                    <a:pos x="100" y="37"/>
                  </a:cxn>
                  <a:cxn ang="0">
                    <a:pos x="98" y="20"/>
                  </a:cxn>
                  <a:cxn ang="0">
                    <a:pos x="95" y="8"/>
                  </a:cxn>
                  <a:cxn ang="0">
                    <a:pos x="94" y="5"/>
                  </a:cxn>
                </a:cxnLst>
                <a:rect l="0" t="0" r="r" b="b"/>
                <a:pathLst>
                  <a:path w="103" h="60">
                    <a:moveTo>
                      <a:pt x="94" y="5"/>
                    </a:moveTo>
                    <a:lnTo>
                      <a:pt x="0" y="0"/>
                    </a:lnTo>
                    <a:lnTo>
                      <a:pt x="1" y="11"/>
                    </a:lnTo>
                    <a:lnTo>
                      <a:pt x="1" y="20"/>
                    </a:lnTo>
                    <a:lnTo>
                      <a:pt x="1" y="29"/>
                    </a:lnTo>
                    <a:lnTo>
                      <a:pt x="1" y="38"/>
                    </a:lnTo>
                    <a:lnTo>
                      <a:pt x="103" y="60"/>
                    </a:lnTo>
                    <a:lnTo>
                      <a:pt x="100" y="37"/>
                    </a:lnTo>
                    <a:lnTo>
                      <a:pt x="98" y="20"/>
                    </a:lnTo>
                    <a:lnTo>
                      <a:pt x="95" y="8"/>
                    </a:lnTo>
                    <a:lnTo>
                      <a:pt x="94" y="5"/>
                    </a:lnTo>
                    <a:close/>
                  </a:path>
                </a:pathLst>
              </a:custGeom>
              <a:solidFill>
                <a:srgbClr val="AA9911"/>
              </a:solidFill>
              <a:ln w="9525">
                <a:noFill/>
                <a:round/>
                <a:headEnd/>
                <a:tailEnd/>
              </a:ln>
            </p:spPr>
            <p:txBody>
              <a:bodyPr/>
              <a:lstStyle/>
              <a:p>
                <a:endParaRPr lang="en-US"/>
              </a:p>
            </p:txBody>
          </p:sp>
          <p:sp>
            <p:nvSpPr>
              <p:cNvPr id="233" name="Freeform 70"/>
              <p:cNvSpPr>
                <a:spLocks/>
              </p:cNvSpPr>
              <p:nvPr/>
            </p:nvSpPr>
            <p:spPr bwMode="auto">
              <a:xfrm>
                <a:off x="3132" y="1495"/>
                <a:ext cx="67" cy="65"/>
              </a:xfrm>
              <a:custGeom>
                <a:avLst/>
                <a:gdLst/>
                <a:ahLst/>
                <a:cxnLst>
                  <a:cxn ang="0">
                    <a:pos x="30" y="0"/>
                  </a:cxn>
                  <a:cxn ang="0">
                    <a:pos x="24" y="43"/>
                  </a:cxn>
                  <a:cxn ang="0">
                    <a:pos x="14" y="73"/>
                  </a:cxn>
                  <a:cxn ang="0">
                    <a:pos x="5" y="91"/>
                  </a:cxn>
                  <a:cxn ang="0">
                    <a:pos x="0" y="97"/>
                  </a:cxn>
                  <a:cxn ang="0">
                    <a:pos x="130" y="129"/>
                  </a:cxn>
                  <a:cxn ang="0">
                    <a:pos x="132" y="98"/>
                  </a:cxn>
                  <a:cxn ang="0">
                    <a:pos x="134" y="71"/>
                  </a:cxn>
                  <a:cxn ang="0">
                    <a:pos x="134" y="44"/>
                  </a:cxn>
                  <a:cxn ang="0">
                    <a:pos x="132" y="22"/>
                  </a:cxn>
                  <a:cxn ang="0">
                    <a:pos x="30" y="0"/>
                  </a:cxn>
                </a:cxnLst>
                <a:rect l="0" t="0" r="r" b="b"/>
                <a:pathLst>
                  <a:path w="134" h="129">
                    <a:moveTo>
                      <a:pt x="30" y="0"/>
                    </a:moveTo>
                    <a:lnTo>
                      <a:pt x="24" y="43"/>
                    </a:lnTo>
                    <a:lnTo>
                      <a:pt x="14" y="73"/>
                    </a:lnTo>
                    <a:lnTo>
                      <a:pt x="5" y="91"/>
                    </a:lnTo>
                    <a:lnTo>
                      <a:pt x="0" y="97"/>
                    </a:lnTo>
                    <a:lnTo>
                      <a:pt x="130" y="129"/>
                    </a:lnTo>
                    <a:lnTo>
                      <a:pt x="132" y="98"/>
                    </a:lnTo>
                    <a:lnTo>
                      <a:pt x="134" y="71"/>
                    </a:lnTo>
                    <a:lnTo>
                      <a:pt x="134" y="44"/>
                    </a:lnTo>
                    <a:lnTo>
                      <a:pt x="132" y="22"/>
                    </a:lnTo>
                    <a:lnTo>
                      <a:pt x="30" y="0"/>
                    </a:lnTo>
                    <a:close/>
                  </a:path>
                </a:pathLst>
              </a:custGeom>
              <a:solidFill>
                <a:srgbClr val="DDD8A3"/>
              </a:solidFill>
              <a:ln w="9525">
                <a:noFill/>
                <a:round/>
                <a:headEnd/>
                <a:tailEnd/>
              </a:ln>
            </p:spPr>
            <p:txBody>
              <a:bodyPr/>
              <a:lstStyle/>
              <a:p>
                <a:endParaRPr lang="en-US"/>
              </a:p>
            </p:txBody>
          </p:sp>
          <p:sp>
            <p:nvSpPr>
              <p:cNvPr id="234" name="Freeform 71"/>
              <p:cNvSpPr>
                <a:spLocks/>
              </p:cNvSpPr>
              <p:nvPr/>
            </p:nvSpPr>
            <p:spPr bwMode="auto">
              <a:xfrm>
                <a:off x="3207" y="1480"/>
                <a:ext cx="30" cy="79"/>
              </a:xfrm>
              <a:custGeom>
                <a:avLst/>
                <a:gdLst/>
                <a:ahLst/>
                <a:cxnLst>
                  <a:cxn ang="0">
                    <a:pos x="0" y="0"/>
                  </a:cxn>
                  <a:cxn ang="0">
                    <a:pos x="2" y="4"/>
                  </a:cxn>
                  <a:cxn ang="0">
                    <a:pos x="7" y="14"/>
                  </a:cxn>
                  <a:cxn ang="0">
                    <a:pos x="15" y="28"/>
                  </a:cxn>
                  <a:cxn ang="0">
                    <a:pos x="24" y="46"/>
                  </a:cxn>
                  <a:cxn ang="0">
                    <a:pos x="33" y="68"/>
                  </a:cxn>
                  <a:cxn ang="0">
                    <a:pos x="44" y="90"/>
                  </a:cxn>
                  <a:cxn ang="0">
                    <a:pos x="53" y="113"/>
                  </a:cxn>
                  <a:cxn ang="0">
                    <a:pos x="60" y="135"/>
                  </a:cxn>
                  <a:cxn ang="0">
                    <a:pos x="59" y="136"/>
                  </a:cxn>
                  <a:cxn ang="0">
                    <a:pos x="54" y="138"/>
                  </a:cxn>
                  <a:cxn ang="0">
                    <a:pos x="48" y="142"/>
                  </a:cxn>
                  <a:cxn ang="0">
                    <a:pos x="40" y="145"/>
                  </a:cxn>
                  <a:cxn ang="0">
                    <a:pos x="32" y="150"/>
                  </a:cxn>
                  <a:cxn ang="0">
                    <a:pos x="23" y="153"/>
                  </a:cxn>
                  <a:cxn ang="0">
                    <a:pos x="15" y="157"/>
                  </a:cxn>
                  <a:cxn ang="0">
                    <a:pos x="7" y="159"/>
                  </a:cxn>
                  <a:cxn ang="0">
                    <a:pos x="8" y="144"/>
                  </a:cxn>
                  <a:cxn ang="0">
                    <a:pos x="10" y="105"/>
                  </a:cxn>
                  <a:cxn ang="0">
                    <a:pos x="9" y="53"/>
                  </a:cxn>
                  <a:cxn ang="0">
                    <a:pos x="0" y="0"/>
                  </a:cxn>
                </a:cxnLst>
                <a:rect l="0" t="0" r="r" b="b"/>
                <a:pathLst>
                  <a:path w="60" h="159">
                    <a:moveTo>
                      <a:pt x="0" y="0"/>
                    </a:moveTo>
                    <a:lnTo>
                      <a:pt x="2" y="4"/>
                    </a:lnTo>
                    <a:lnTo>
                      <a:pt x="7" y="14"/>
                    </a:lnTo>
                    <a:lnTo>
                      <a:pt x="15" y="28"/>
                    </a:lnTo>
                    <a:lnTo>
                      <a:pt x="24" y="46"/>
                    </a:lnTo>
                    <a:lnTo>
                      <a:pt x="33" y="68"/>
                    </a:lnTo>
                    <a:lnTo>
                      <a:pt x="44" y="90"/>
                    </a:lnTo>
                    <a:lnTo>
                      <a:pt x="53" y="113"/>
                    </a:lnTo>
                    <a:lnTo>
                      <a:pt x="60" y="135"/>
                    </a:lnTo>
                    <a:lnTo>
                      <a:pt x="59" y="136"/>
                    </a:lnTo>
                    <a:lnTo>
                      <a:pt x="54" y="138"/>
                    </a:lnTo>
                    <a:lnTo>
                      <a:pt x="48" y="142"/>
                    </a:lnTo>
                    <a:lnTo>
                      <a:pt x="40" y="145"/>
                    </a:lnTo>
                    <a:lnTo>
                      <a:pt x="32" y="150"/>
                    </a:lnTo>
                    <a:lnTo>
                      <a:pt x="23" y="153"/>
                    </a:lnTo>
                    <a:lnTo>
                      <a:pt x="15" y="157"/>
                    </a:lnTo>
                    <a:lnTo>
                      <a:pt x="7" y="159"/>
                    </a:lnTo>
                    <a:lnTo>
                      <a:pt x="8" y="144"/>
                    </a:lnTo>
                    <a:lnTo>
                      <a:pt x="10" y="105"/>
                    </a:lnTo>
                    <a:lnTo>
                      <a:pt x="9" y="53"/>
                    </a:lnTo>
                    <a:lnTo>
                      <a:pt x="0" y="0"/>
                    </a:lnTo>
                    <a:close/>
                  </a:path>
                </a:pathLst>
              </a:custGeom>
              <a:solidFill>
                <a:srgbClr val="AA9911"/>
              </a:solidFill>
              <a:ln w="9525">
                <a:noFill/>
                <a:round/>
                <a:headEnd/>
                <a:tailEnd/>
              </a:ln>
            </p:spPr>
            <p:txBody>
              <a:bodyPr/>
              <a:lstStyle/>
              <a:p>
                <a:endParaRPr lang="en-US"/>
              </a:p>
            </p:txBody>
          </p:sp>
          <p:sp>
            <p:nvSpPr>
              <p:cNvPr id="235" name="Freeform 72"/>
              <p:cNvSpPr>
                <a:spLocks/>
              </p:cNvSpPr>
              <p:nvPr/>
            </p:nvSpPr>
            <p:spPr bwMode="auto">
              <a:xfrm>
                <a:off x="3007" y="1547"/>
                <a:ext cx="149" cy="51"/>
              </a:xfrm>
              <a:custGeom>
                <a:avLst/>
                <a:gdLst/>
                <a:ahLst/>
                <a:cxnLst>
                  <a:cxn ang="0">
                    <a:pos x="199" y="7"/>
                  </a:cxn>
                  <a:cxn ang="0">
                    <a:pos x="169" y="0"/>
                  </a:cxn>
                  <a:cxn ang="0">
                    <a:pos x="162" y="1"/>
                  </a:cxn>
                  <a:cxn ang="0">
                    <a:pos x="143" y="3"/>
                  </a:cxn>
                  <a:cxn ang="0">
                    <a:pos x="116" y="8"/>
                  </a:cxn>
                  <a:cxn ang="0">
                    <a:pos x="85" y="13"/>
                  </a:cxn>
                  <a:cxn ang="0">
                    <a:pos x="54" y="18"/>
                  </a:cxn>
                  <a:cxn ang="0">
                    <a:pos x="26" y="24"/>
                  </a:cxn>
                  <a:cxn ang="0">
                    <a:pos x="8" y="30"/>
                  </a:cxn>
                  <a:cxn ang="0">
                    <a:pos x="0" y="35"/>
                  </a:cxn>
                  <a:cxn ang="0">
                    <a:pos x="2" y="38"/>
                  </a:cxn>
                  <a:cxn ang="0">
                    <a:pos x="9" y="41"/>
                  </a:cxn>
                  <a:cxn ang="0">
                    <a:pos x="21" y="46"/>
                  </a:cxn>
                  <a:cxn ang="0">
                    <a:pos x="36" y="51"/>
                  </a:cxn>
                  <a:cxn ang="0">
                    <a:pos x="53" y="56"/>
                  </a:cxn>
                  <a:cxn ang="0">
                    <a:pos x="74" y="61"/>
                  </a:cxn>
                  <a:cxn ang="0">
                    <a:pos x="97" y="67"/>
                  </a:cxn>
                  <a:cxn ang="0">
                    <a:pos x="121" y="73"/>
                  </a:cxn>
                  <a:cxn ang="0">
                    <a:pos x="146" y="77"/>
                  </a:cxn>
                  <a:cxn ang="0">
                    <a:pos x="172" y="83"/>
                  </a:cxn>
                  <a:cxn ang="0">
                    <a:pos x="196" y="88"/>
                  </a:cxn>
                  <a:cxn ang="0">
                    <a:pos x="220" y="91"/>
                  </a:cxn>
                  <a:cxn ang="0">
                    <a:pos x="243" y="96"/>
                  </a:cxn>
                  <a:cxn ang="0">
                    <a:pos x="264" y="98"/>
                  </a:cxn>
                  <a:cxn ang="0">
                    <a:pos x="282" y="100"/>
                  </a:cxn>
                  <a:cxn ang="0">
                    <a:pos x="297" y="101"/>
                  </a:cxn>
                  <a:cxn ang="0">
                    <a:pos x="177" y="37"/>
                  </a:cxn>
                  <a:cxn ang="0">
                    <a:pos x="199" y="7"/>
                  </a:cxn>
                </a:cxnLst>
                <a:rect l="0" t="0" r="r" b="b"/>
                <a:pathLst>
                  <a:path w="297" h="101">
                    <a:moveTo>
                      <a:pt x="199" y="7"/>
                    </a:moveTo>
                    <a:lnTo>
                      <a:pt x="169" y="0"/>
                    </a:lnTo>
                    <a:lnTo>
                      <a:pt x="162" y="1"/>
                    </a:lnTo>
                    <a:lnTo>
                      <a:pt x="143" y="3"/>
                    </a:lnTo>
                    <a:lnTo>
                      <a:pt x="116" y="8"/>
                    </a:lnTo>
                    <a:lnTo>
                      <a:pt x="85" y="13"/>
                    </a:lnTo>
                    <a:lnTo>
                      <a:pt x="54" y="18"/>
                    </a:lnTo>
                    <a:lnTo>
                      <a:pt x="26" y="24"/>
                    </a:lnTo>
                    <a:lnTo>
                      <a:pt x="8" y="30"/>
                    </a:lnTo>
                    <a:lnTo>
                      <a:pt x="0" y="35"/>
                    </a:lnTo>
                    <a:lnTo>
                      <a:pt x="2" y="38"/>
                    </a:lnTo>
                    <a:lnTo>
                      <a:pt x="9" y="41"/>
                    </a:lnTo>
                    <a:lnTo>
                      <a:pt x="21" y="46"/>
                    </a:lnTo>
                    <a:lnTo>
                      <a:pt x="36" y="51"/>
                    </a:lnTo>
                    <a:lnTo>
                      <a:pt x="53" y="56"/>
                    </a:lnTo>
                    <a:lnTo>
                      <a:pt x="74" y="61"/>
                    </a:lnTo>
                    <a:lnTo>
                      <a:pt x="97" y="67"/>
                    </a:lnTo>
                    <a:lnTo>
                      <a:pt x="121" y="73"/>
                    </a:lnTo>
                    <a:lnTo>
                      <a:pt x="146" y="77"/>
                    </a:lnTo>
                    <a:lnTo>
                      <a:pt x="172" y="83"/>
                    </a:lnTo>
                    <a:lnTo>
                      <a:pt x="196" y="88"/>
                    </a:lnTo>
                    <a:lnTo>
                      <a:pt x="220" y="91"/>
                    </a:lnTo>
                    <a:lnTo>
                      <a:pt x="243" y="96"/>
                    </a:lnTo>
                    <a:lnTo>
                      <a:pt x="264" y="98"/>
                    </a:lnTo>
                    <a:lnTo>
                      <a:pt x="282" y="100"/>
                    </a:lnTo>
                    <a:lnTo>
                      <a:pt x="297" y="101"/>
                    </a:lnTo>
                    <a:lnTo>
                      <a:pt x="177" y="37"/>
                    </a:lnTo>
                    <a:lnTo>
                      <a:pt x="199" y="7"/>
                    </a:lnTo>
                    <a:close/>
                  </a:path>
                </a:pathLst>
              </a:custGeom>
              <a:solidFill>
                <a:srgbClr val="E5E0BA"/>
              </a:solidFill>
              <a:ln w="9525">
                <a:noFill/>
                <a:round/>
                <a:headEnd/>
                <a:tailEnd/>
              </a:ln>
            </p:spPr>
            <p:txBody>
              <a:bodyPr/>
              <a:lstStyle/>
              <a:p>
                <a:endParaRPr lang="en-US"/>
              </a:p>
            </p:txBody>
          </p:sp>
          <p:sp>
            <p:nvSpPr>
              <p:cNvPr id="236" name="Freeform 73"/>
              <p:cNvSpPr>
                <a:spLocks/>
              </p:cNvSpPr>
              <p:nvPr/>
            </p:nvSpPr>
            <p:spPr bwMode="auto">
              <a:xfrm>
                <a:off x="3096" y="1550"/>
                <a:ext cx="167" cy="48"/>
              </a:xfrm>
              <a:custGeom>
                <a:avLst/>
                <a:gdLst/>
                <a:ahLst/>
                <a:cxnLst>
                  <a:cxn ang="0">
                    <a:pos x="129" y="94"/>
                  </a:cxn>
                  <a:cxn ang="0">
                    <a:pos x="142" y="93"/>
                  </a:cxn>
                  <a:cxn ang="0">
                    <a:pos x="157" y="91"/>
                  </a:cxn>
                  <a:cxn ang="0">
                    <a:pos x="172" y="86"/>
                  </a:cxn>
                  <a:cxn ang="0">
                    <a:pos x="188" y="82"/>
                  </a:cxn>
                  <a:cxn ang="0">
                    <a:pos x="205" y="76"/>
                  </a:cxn>
                  <a:cxn ang="0">
                    <a:pos x="223" y="70"/>
                  </a:cxn>
                  <a:cxn ang="0">
                    <a:pos x="240" y="63"/>
                  </a:cxn>
                  <a:cxn ang="0">
                    <a:pos x="256" y="56"/>
                  </a:cxn>
                  <a:cxn ang="0">
                    <a:pos x="272" y="49"/>
                  </a:cxn>
                  <a:cxn ang="0">
                    <a:pos x="286" y="44"/>
                  </a:cxn>
                  <a:cxn ang="0">
                    <a:pos x="300" y="37"/>
                  </a:cxn>
                  <a:cxn ang="0">
                    <a:pos x="311" y="32"/>
                  </a:cxn>
                  <a:cxn ang="0">
                    <a:pos x="321" y="28"/>
                  </a:cxn>
                  <a:cxn ang="0">
                    <a:pos x="329" y="24"/>
                  </a:cxn>
                  <a:cxn ang="0">
                    <a:pos x="333" y="22"/>
                  </a:cxn>
                  <a:cxn ang="0">
                    <a:pos x="335" y="21"/>
                  </a:cxn>
                  <a:cxn ang="0">
                    <a:pos x="267" y="25"/>
                  </a:cxn>
                  <a:cxn ang="0">
                    <a:pos x="210" y="46"/>
                  </a:cxn>
                  <a:cxn ang="0">
                    <a:pos x="22" y="0"/>
                  </a:cxn>
                  <a:cxn ang="0">
                    <a:pos x="0" y="30"/>
                  </a:cxn>
                  <a:cxn ang="0">
                    <a:pos x="120" y="94"/>
                  </a:cxn>
                  <a:cxn ang="0">
                    <a:pos x="123" y="94"/>
                  </a:cxn>
                  <a:cxn ang="0">
                    <a:pos x="125" y="94"/>
                  </a:cxn>
                  <a:cxn ang="0">
                    <a:pos x="127" y="94"/>
                  </a:cxn>
                  <a:cxn ang="0">
                    <a:pos x="129" y="94"/>
                  </a:cxn>
                </a:cxnLst>
                <a:rect l="0" t="0" r="r" b="b"/>
                <a:pathLst>
                  <a:path w="335" h="94">
                    <a:moveTo>
                      <a:pt x="129" y="94"/>
                    </a:moveTo>
                    <a:lnTo>
                      <a:pt x="142" y="93"/>
                    </a:lnTo>
                    <a:lnTo>
                      <a:pt x="157" y="91"/>
                    </a:lnTo>
                    <a:lnTo>
                      <a:pt x="172" y="86"/>
                    </a:lnTo>
                    <a:lnTo>
                      <a:pt x="188" y="82"/>
                    </a:lnTo>
                    <a:lnTo>
                      <a:pt x="205" y="76"/>
                    </a:lnTo>
                    <a:lnTo>
                      <a:pt x="223" y="70"/>
                    </a:lnTo>
                    <a:lnTo>
                      <a:pt x="240" y="63"/>
                    </a:lnTo>
                    <a:lnTo>
                      <a:pt x="256" y="56"/>
                    </a:lnTo>
                    <a:lnTo>
                      <a:pt x="272" y="49"/>
                    </a:lnTo>
                    <a:lnTo>
                      <a:pt x="286" y="44"/>
                    </a:lnTo>
                    <a:lnTo>
                      <a:pt x="300" y="37"/>
                    </a:lnTo>
                    <a:lnTo>
                      <a:pt x="311" y="32"/>
                    </a:lnTo>
                    <a:lnTo>
                      <a:pt x="321" y="28"/>
                    </a:lnTo>
                    <a:lnTo>
                      <a:pt x="329" y="24"/>
                    </a:lnTo>
                    <a:lnTo>
                      <a:pt x="333" y="22"/>
                    </a:lnTo>
                    <a:lnTo>
                      <a:pt x="335" y="21"/>
                    </a:lnTo>
                    <a:lnTo>
                      <a:pt x="267" y="25"/>
                    </a:lnTo>
                    <a:lnTo>
                      <a:pt x="210" y="46"/>
                    </a:lnTo>
                    <a:lnTo>
                      <a:pt x="22" y="0"/>
                    </a:lnTo>
                    <a:lnTo>
                      <a:pt x="0" y="30"/>
                    </a:lnTo>
                    <a:lnTo>
                      <a:pt x="120" y="94"/>
                    </a:lnTo>
                    <a:lnTo>
                      <a:pt x="123" y="94"/>
                    </a:lnTo>
                    <a:lnTo>
                      <a:pt x="125" y="94"/>
                    </a:lnTo>
                    <a:lnTo>
                      <a:pt x="127" y="94"/>
                    </a:lnTo>
                    <a:lnTo>
                      <a:pt x="129" y="94"/>
                    </a:lnTo>
                    <a:close/>
                  </a:path>
                </a:pathLst>
              </a:custGeom>
              <a:solidFill>
                <a:srgbClr val="AA9911"/>
              </a:solidFill>
              <a:ln w="9525">
                <a:noFill/>
                <a:round/>
                <a:headEnd/>
                <a:tailEnd/>
              </a:ln>
            </p:spPr>
            <p:txBody>
              <a:bodyPr/>
              <a:lstStyle/>
              <a:p>
                <a:endParaRPr lang="en-US"/>
              </a:p>
            </p:txBody>
          </p:sp>
          <p:sp>
            <p:nvSpPr>
              <p:cNvPr id="237" name="Freeform 74"/>
              <p:cNvSpPr>
                <a:spLocks/>
              </p:cNvSpPr>
              <p:nvPr/>
            </p:nvSpPr>
            <p:spPr bwMode="auto">
              <a:xfrm>
                <a:off x="2993" y="1567"/>
                <a:ext cx="139" cy="41"/>
              </a:xfrm>
              <a:custGeom>
                <a:avLst/>
                <a:gdLst/>
                <a:ahLst/>
                <a:cxnLst>
                  <a:cxn ang="0">
                    <a:pos x="2" y="0"/>
                  </a:cxn>
                  <a:cxn ang="0">
                    <a:pos x="1" y="1"/>
                  </a:cxn>
                  <a:cxn ang="0">
                    <a:pos x="0" y="6"/>
                  </a:cxn>
                  <a:cxn ang="0">
                    <a:pos x="1" y="11"/>
                  </a:cxn>
                  <a:cxn ang="0">
                    <a:pos x="7" y="15"/>
                  </a:cxn>
                  <a:cxn ang="0">
                    <a:pos x="22" y="22"/>
                  </a:cxn>
                  <a:cxn ang="0">
                    <a:pos x="38" y="29"/>
                  </a:cxn>
                  <a:cxn ang="0">
                    <a:pos x="55" y="36"/>
                  </a:cxn>
                  <a:cxn ang="0">
                    <a:pos x="74" y="43"/>
                  </a:cxn>
                  <a:cxn ang="0">
                    <a:pos x="92" y="50"/>
                  </a:cxn>
                  <a:cxn ang="0">
                    <a:pos x="112" y="55"/>
                  </a:cxn>
                  <a:cxn ang="0">
                    <a:pos x="130" y="61"/>
                  </a:cxn>
                  <a:cxn ang="0">
                    <a:pos x="150" y="67"/>
                  </a:cxn>
                  <a:cxn ang="0">
                    <a:pos x="168" y="72"/>
                  </a:cxn>
                  <a:cxn ang="0">
                    <a:pos x="187" y="75"/>
                  </a:cxn>
                  <a:cxn ang="0">
                    <a:pos x="204" y="79"/>
                  </a:cxn>
                  <a:cxn ang="0">
                    <a:pos x="221" y="81"/>
                  </a:cxn>
                  <a:cxn ang="0">
                    <a:pos x="238" y="83"/>
                  </a:cxn>
                  <a:cxn ang="0">
                    <a:pos x="252" y="83"/>
                  </a:cxn>
                  <a:cxn ang="0">
                    <a:pos x="266" y="83"/>
                  </a:cxn>
                  <a:cxn ang="0">
                    <a:pos x="279" y="82"/>
                  </a:cxn>
                  <a:cxn ang="0">
                    <a:pos x="276" y="81"/>
                  </a:cxn>
                  <a:cxn ang="0">
                    <a:pos x="267" y="80"/>
                  </a:cxn>
                  <a:cxn ang="0">
                    <a:pos x="255" y="77"/>
                  </a:cxn>
                  <a:cxn ang="0">
                    <a:pos x="238" y="73"/>
                  </a:cxn>
                  <a:cxn ang="0">
                    <a:pos x="218" y="69"/>
                  </a:cxn>
                  <a:cxn ang="0">
                    <a:pos x="195" y="64"/>
                  </a:cxn>
                  <a:cxn ang="0">
                    <a:pos x="172" y="58"/>
                  </a:cxn>
                  <a:cxn ang="0">
                    <a:pos x="147" y="52"/>
                  </a:cxn>
                  <a:cxn ang="0">
                    <a:pos x="121" y="45"/>
                  </a:cxn>
                  <a:cxn ang="0">
                    <a:pos x="97" y="38"/>
                  </a:cxn>
                  <a:cxn ang="0">
                    <a:pos x="73" y="32"/>
                  </a:cxn>
                  <a:cxn ang="0">
                    <a:pos x="52" y="26"/>
                  </a:cxn>
                  <a:cxn ang="0">
                    <a:pos x="34" y="19"/>
                  </a:cxn>
                  <a:cxn ang="0">
                    <a:pos x="19" y="12"/>
                  </a:cxn>
                  <a:cxn ang="0">
                    <a:pos x="8" y="6"/>
                  </a:cxn>
                  <a:cxn ang="0">
                    <a:pos x="2" y="0"/>
                  </a:cxn>
                </a:cxnLst>
                <a:rect l="0" t="0" r="r" b="b"/>
                <a:pathLst>
                  <a:path w="279" h="83">
                    <a:moveTo>
                      <a:pt x="2" y="0"/>
                    </a:moveTo>
                    <a:lnTo>
                      <a:pt x="1" y="1"/>
                    </a:lnTo>
                    <a:lnTo>
                      <a:pt x="0" y="6"/>
                    </a:lnTo>
                    <a:lnTo>
                      <a:pt x="1" y="11"/>
                    </a:lnTo>
                    <a:lnTo>
                      <a:pt x="7" y="15"/>
                    </a:lnTo>
                    <a:lnTo>
                      <a:pt x="22" y="22"/>
                    </a:lnTo>
                    <a:lnTo>
                      <a:pt x="38" y="29"/>
                    </a:lnTo>
                    <a:lnTo>
                      <a:pt x="55" y="36"/>
                    </a:lnTo>
                    <a:lnTo>
                      <a:pt x="74" y="43"/>
                    </a:lnTo>
                    <a:lnTo>
                      <a:pt x="92" y="50"/>
                    </a:lnTo>
                    <a:lnTo>
                      <a:pt x="112" y="55"/>
                    </a:lnTo>
                    <a:lnTo>
                      <a:pt x="130" y="61"/>
                    </a:lnTo>
                    <a:lnTo>
                      <a:pt x="150" y="67"/>
                    </a:lnTo>
                    <a:lnTo>
                      <a:pt x="168" y="72"/>
                    </a:lnTo>
                    <a:lnTo>
                      <a:pt x="187" y="75"/>
                    </a:lnTo>
                    <a:lnTo>
                      <a:pt x="204" y="79"/>
                    </a:lnTo>
                    <a:lnTo>
                      <a:pt x="221" y="81"/>
                    </a:lnTo>
                    <a:lnTo>
                      <a:pt x="238" y="83"/>
                    </a:lnTo>
                    <a:lnTo>
                      <a:pt x="252" y="83"/>
                    </a:lnTo>
                    <a:lnTo>
                      <a:pt x="266" y="83"/>
                    </a:lnTo>
                    <a:lnTo>
                      <a:pt x="279" y="82"/>
                    </a:lnTo>
                    <a:lnTo>
                      <a:pt x="276" y="81"/>
                    </a:lnTo>
                    <a:lnTo>
                      <a:pt x="267" y="80"/>
                    </a:lnTo>
                    <a:lnTo>
                      <a:pt x="255" y="77"/>
                    </a:lnTo>
                    <a:lnTo>
                      <a:pt x="238" y="73"/>
                    </a:lnTo>
                    <a:lnTo>
                      <a:pt x="218" y="69"/>
                    </a:lnTo>
                    <a:lnTo>
                      <a:pt x="195" y="64"/>
                    </a:lnTo>
                    <a:lnTo>
                      <a:pt x="172" y="58"/>
                    </a:lnTo>
                    <a:lnTo>
                      <a:pt x="147" y="52"/>
                    </a:lnTo>
                    <a:lnTo>
                      <a:pt x="121" y="45"/>
                    </a:lnTo>
                    <a:lnTo>
                      <a:pt x="97" y="38"/>
                    </a:lnTo>
                    <a:lnTo>
                      <a:pt x="73" y="32"/>
                    </a:lnTo>
                    <a:lnTo>
                      <a:pt x="52" y="26"/>
                    </a:lnTo>
                    <a:lnTo>
                      <a:pt x="34" y="19"/>
                    </a:lnTo>
                    <a:lnTo>
                      <a:pt x="19" y="12"/>
                    </a:lnTo>
                    <a:lnTo>
                      <a:pt x="8" y="6"/>
                    </a:lnTo>
                    <a:lnTo>
                      <a:pt x="2" y="0"/>
                    </a:lnTo>
                    <a:close/>
                  </a:path>
                </a:pathLst>
              </a:custGeom>
              <a:solidFill>
                <a:srgbClr val="E5E0BA"/>
              </a:solidFill>
              <a:ln w="9525">
                <a:noFill/>
                <a:round/>
                <a:headEnd/>
                <a:tailEnd/>
              </a:ln>
            </p:spPr>
            <p:txBody>
              <a:bodyPr/>
              <a:lstStyle/>
              <a:p>
                <a:endParaRPr lang="en-US"/>
              </a:p>
            </p:txBody>
          </p:sp>
          <p:sp>
            <p:nvSpPr>
              <p:cNvPr id="238" name="Freeform 75"/>
              <p:cNvSpPr>
                <a:spLocks/>
              </p:cNvSpPr>
              <p:nvPr/>
            </p:nvSpPr>
            <p:spPr bwMode="auto">
              <a:xfrm>
                <a:off x="3160" y="1177"/>
                <a:ext cx="19" cy="17"/>
              </a:xfrm>
              <a:custGeom>
                <a:avLst/>
                <a:gdLst/>
                <a:ahLst/>
                <a:cxnLst>
                  <a:cxn ang="0">
                    <a:pos x="20" y="36"/>
                  </a:cxn>
                  <a:cxn ang="0">
                    <a:pos x="27" y="35"/>
                  </a:cxn>
                  <a:cxn ang="0">
                    <a:pos x="34" y="30"/>
                  </a:cxn>
                  <a:cxn ang="0">
                    <a:pos x="38" y="26"/>
                  </a:cxn>
                  <a:cxn ang="0">
                    <a:pos x="39" y="19"/>
                  </a:cxn>
                  <a:cxn ang="0">
                    <a:pos x="38" y="12"/>
                  </a:cxn>
                  <a:cxn ang="0">
                    <a:pos x="34" y="6"/>
                  </a:cxn>
                  <a:cxn ang="0">
                    <a:pos x="27" y="1"/>
                  </a:cxn>
                  <a:cxn ang="0">
                    <a:pos x="20" y="0"/>
                  </a:cxn>
                  <a:cxn ang="0">
                    <a:pos x="12" y="1"/>
                  </a:cxn>
                  <a:cxn ang="0">
                    <a:pos x="6" y="6"/>
                  </a:cxn>
                  <a:cxn ang="0">
                    <a:pos x="1" y="12"/>
                  </a:cxn>
                  <a:cxn ang="0">
                    <a:pos x="0" y="19"/>
                  </a:cxn>
                  <a:cxn ang="0">
                    <a:pos x="1" y="26"/>
                  </a:cxn>
                  <a:cxn ang="0">
                    <a:pos x="6" y="30"/>
                  </a:cxn>
                  <a:cxn ang="0">
                    <a:pos x="12" y="35"/>
                  </a:cxn>
                  <a:cxn ang="0">
                    <a:pos x="20" y="36"/>
                  </a:cxn>
                </a:cxnLst>
                <a:rect l="0" t="0" r="r" b="b"/>
                <a:pathLst>
                  <a:path w="39" h="36">
                    <a:moveTo>
                      <a:pt x="20" y="36"/>
                    </a:moveTo>
                    <a:lnTo>
                      <a:pt x="27" y="35"/>
                    </a:lnTo>
                    <a:lnTo>
                      <a:pt x="34" y="30"/>
                    </a:lnTo>
                    <a:lnTo>
                      <a:pt x="38" y="26"/>
                    </a:lnTo>
                    <a:lnTo>
                      <a:pt x="39" y="19"/>
                    </a:lnTo>
                    <a:lnTo>
                      <a:pt x="38" y="12"/>
                    </a:lnTo>
                    <a:lnTo>
                      <a:pt x="34" y="6"/>
                    </a:lnTo>
                    <a:lnTo>
                      <a:pt x="27" y="1"/>
                    </a:lnTo>
                    <a:lnTo>
                      <a:pt x="20" y="0"/>
                    </a:lnTo>
                    <a:lnTo>
                      <a:pt x="12" y="1"/>
                    </a:lnTo>
                    <a:lnTo>
                      <a:pt x="6" y="6"/>
                    </a:lnTo>
                    <a:lnTo>
                      <a:pt x="1" y="12"/>
                    </a:lnTo>
                    <a:lnTo>
                      <a:pt x="0" y="19"/>
                    </a:lnTo>
                    <a:lnTo>
                      <a:pt x="1" y="26"/>
                    </a:lnTo>
                    <a:lnTo>
                      <a:pt x="6" y="30"/>
                    </a:lnTo>
                    <a:lnTo>
                      <a:pt x="12" y="35"/>
                    </a:lnTo>
                    <a:lnTo>
                      <a:pt x="20" y="36"/>
                    </a:lnTo>
                    <a:close/>
                  </a:path>
                </a:pathLst>
              </a:custGeom>
              <a:solidFill>
                <a:srgbClr val="FFFFFF"/>
              </a:solidFill>
              <a:ln w="9525">
                <a:noFill/>
                <a:round/>
                <a:headEnd/>
                <a:tailEnd/>
              </a:ln>
            </p:spPr>
            <p:txBody>
              <a:bodyPr/>
              <a:lstStyle/>
              <a:p>
                <a:endParaRPr lang="en-US"/>
              </a:p>
            </p:txBody>
          </p:sp>
        </p:grpSp>
      </p:grpSp>
      <p:sp>
        <p:nvSpPr>
          <p:cNvPr id="239" name="Line 174"/>
          <p:cNvSpPr>
            <a:spLocks noChangeShapeType="1"/>
          </p:cNvSpPr>
          <p:nvPr/>
        </p:nvSpPr>
        <p:spPr bwMode="auto">
          <a:xfrm>
            <a:off x="7913235" y="2353660"/>
            <a:ext cx="364816" cy="464279"/>
          </a:xfrm>
          <a:prstGeom prst="line">
            <a:avLst/>
          </a:prstGeom>
          <a:noFill/>
          <a:ln w="12700">
            <a:solidFill>
              <a:schemeClr val="tx1"/>
            </a:solidFill>
            <a:round/>
            <a:headEnd type="triangle" w="med" len="med"/>
            <a:tailEnd type="triangle" w="med" len="med"/>
          </a:ln>
          <a:effectLst/>
        </p:spPr>
        <p:txBody>
          <a:bodyPr wrap="square">
            <a:spAutoFit/>
          </a:bodyPr>
          <a:lstStyle/>
          <a:p>
            <a:endParaRPr lang="en-US"/>
          </a:p>
        </p:txBody>
      </p:sp>
      <p:pic>
        <p:nvPicPr>
          <p:cNvPr id="240" name="Picture 4" descr="SMI_LOGO"/>
          <p:cNvPicPr>
            <a:picLocks noChangeAspect="1" noChangeArrowheads="1"/>
          </p:cNvPicPr>
          <p:nvPr/>
        </p:nvPicPr>
        <p:blipFill>
          <a:blip r:embed="rId2" cstate="print"/>
          <a:srcRect l="6052" t="10257" r="8018" b="31624"/>
          <a:stretch>
            <a:fillRect/>
          </a:stretch>
        </p:blipFill>
        <p:spPr bwMode="auto">
          <a:xfrm>
            <a:off x="8128817" y="1030082"/>
            <a:ext cx="821353" cy="785908"/>
          </a:xfrm>
          <a:prstGeom prst="rect">
            <a:avLst/>
          </a:prstGeom>
          <a:noFill/>
        </p:spPr>
      </p:pic>
      <p:sp>
        <p:nvSpPr>
          <p:cNvPr id="241" name="Rectangle 43"/>
          <p:cNvSpPr>
            <a:spLocks noChangeArrowheads="1"/>
          </p:cNvSpPr>
          <p:nvPr/>
        </p:nvSpPr>
        <p:spPr bwMode="auto">
          <a:xfrm>
            <a:off x="964934" y="4399280"/>
            <a:ext cx="538005" cy="129680"/>
          </a:xfrm>
          <a:prstGeom prst="rect">
            <a:avLst/>
          </a:prstGeom>
          <a:solidFill>
            <a:srgbClr val="00B0F0"/>
          </a:solidFill>
          <a:ln w="12700" algn="ctr">
            <a:solidFill>
              <a:schemeClr val="tx1"/>
            </a:solidFill>
            <a:miter lim="800000"/>
            <a:headEnd/>
            <a:tailEnd/>
          </a:ln>
        </p:spPr>
        <p:txBody>
          <a:bodyPr wrap="none" anchor="ctr"/>
          <a:lstStyle/>
          <a:p>
            <a:r>
              <a:rPr lang="en-US" sz="600" b="1" dirty="0">
                <a:latin typeface="Arial" pitchFamily="34" charset="0"/>
                <a:cs typeface="Arial" pitchFamily="34" charset="0"/>
              </a:rPr>
              <a:t>READY</a:t>
            </a:r>
          </a:p>
        </p:txBody>
      </p:sp>
      <p:sp>
        <p:nvSpPr>
          <p:cNvPr id="242" name="Rectangle 44"/>
          <p:cNvSpPr>
            <a:spLocks noChangeArrowheads="1"/>
          </p:cNvSpPr>
          <p:nvPr/>
        </p:nvSpPr>
        <p:spPr bwMode="auto">
          <a:xfrm>
            <a:off x="964933" y="4057330"/>
            <a:ext cx="538005" cy="129680"/>
          </a:xfrm>
          <a:prstGeom prst="rect">
            <a:avLst/>
          </a:prstGeom>
          <a:solidFill>
            <a:srgbClr val="FFFF99"/>
          </a:solidFill>
          <a:ln w="12700" algn="ctr">
            <a:solidFill>
              <a:schemeClr val="tx1"/>
            </a:solidFill>
            <a:miter lim="800000"/>
            <a:headEnd/>
            <a:tailEnd/>
          </a:ln>
        </p:spPr>
        <p:txBody>
          <a:bodyPr wrap="none" anchor="ctr"/>
          <a:lstStyle/>
          <a:p>
            <a:r>
              <a:rPr lang="en-US" sz="600" b="1" dirty="0">
                <a:latin typeface="Arial" pitchFamily="34" charset="0"/>
                <a:cs typeface="Arial" pitchFamily="34" charset="0"/>
              </a:rPr>
              <a:t>NOT_READY</a:t>
            </a:r>
          </a:p>
        </p:txBody>
      </p:sp>
      <p:sp>
        <p:nvSpPr>
          <p:cNvPr id="243" name="Line 45"/>
          <p:cNvSpPr>
            <a:spLocks noChangeShapeType="1"/>
          </p:cNvSpPr>
          <p:nvPr/>
        </p:nvSpPr>
        <p:spPr bwMode="auto">
          <a:xfrm>
            <a:off x="1144545" y="4528959"/>
            <a:ext cx="0" cy="216738"/>
          </a:xfrm>
          <a:prstGeom prst="line">
            <a:avLst/>
          </a:prstGeom>
          <a:noFill/>
          <a:ln w="22225">
            <a:solidFill>
              <a:schemeClr val="tx1"/>
            </a:solidFill>
            <a:round/>
            <a:headEnd/>
            <a:tailEnd type="triangle" w="med" len="med"/>
          </a:ln>
        </p:spPr>
        <p:txBody>
          <a:bodyPr anchor="ctr">
            <a:spAutoFit/>
          </a:bodyPr>
          <a:lstStyle/>
          <a:p>
            <a:endParaRPr lang="en-US" sz="600" b="1">
              <a:latin typeface="Arial" pitchFamily="34" charset="0"/>
              <a:cs typeface="Arial" pitchFamily="34" charset="0"/>
            </a:endParaRPr>
          </a:p>
        </p:txBody>
      </p:sp>
      <p:sp>
        <p:nvSpPr>
          <p:cNvPr id="244" name="Line 46"/>
          <p:cNvSpPr>
            <a:spLocks noChangeShapeType="1"/>
          </p:cNvSpPr>
          <p:nvPr/>
        </p:nvSpPr>
        <p:spPr bwMode="auto">
          <a:xfrm rot="10800000">
            <a:off x="1340789" y="4528959"/>
            <a:ext cx="0" cy="216738"/>
          </a:xfrm>
          <a:prstGeom prst="line">
            <a:avLst/>
          </a:prstGeom>
          <a:noFill/>
          <a:ln w="22225">
            <a:solidFill>
              <a:schemeClr val="tx1"/>
            </a:solidFill>
            <a:round/>
            <a:headEnd/>
            <a:tailEnd type="triangle" w="med" len="med"/>
          </a:ln>
        </p:spPr>
        <p:txBody>
          <a:bodyPr anchor="ctr">
            <a:spAutoFit/>
          </a:bodyPr>
          <a:lstStyle/>
          <a:p>
            <a:endParaRPr lang="en-US" sz="600" b="1">
              <a:latin typeface="Arial" pitchFamily="34" charset="0"/>
              <a:cs typeface="Arial" pitchFamily="34" charset="0"/>
            </a:endParaRPr>
          </a:p>
        </p:txBody>
      </p:sp>
      <p:sp>
        <p:nvSpPr>
          <p:cNvPr id="245" name="Text Box 47"/>
          <p:cNvSpPr txBox="1">
            <a:spLocks noChangeArrowheads="1"/>
          </p:cNvSpPr>
          <p:nvPr/>
        </p:nvSpPr>
        <p:spPr bwMode="auto">
          <a:xfrm>
            <a:off x="782981" y="4542745"/>
            <a:ext cx="436337" cy="169277"/>
          </a:xfrm>
          <a:prstGeom prst="rect">
            <a:avLst/>
          </a:prstGeom>
          <a:noFill/>
          <a:ln w="12700" algn="ctr">
            <a:noFill/>
            <a:miter lim="800000"/>
            <a:headEnd/>
            <a:tailEnd/>
          </a:ln>
        </p:spPr>
        <p:txBody>
          <a:bodyPr wrap="none">
            <a:spAutoFit/>
          </a:bodyPr>
          <a:lstStyle/>
          <a:p>
            <a:r>
              <a:rPr lang="en-US" sz="500" dirty="0" err="1">
                <a:latin typeface="Arial" pitchFamily="34" charset="0"/>
                <a:cs typeface="Arial" pitchFamily="34" charset="0"/>
              </a:rPr>
              <a:t>StartRun</a:t>
            </a:r>
            <a:endParaRPr lang="en-US" sz="500" dirty="0">
              <a:latin typeface="Arial" pitchFamily="34" charset="0"/>
              <a:cs typeface="Arial" pitchFamily="34" charset="0"/>
            </a:endParaRPr>
          </a:p>
        </p:txBody>
      </p:sp>
      <p:sp>
        <p:nvSpPr>
          <p:cNvPr id="246" name="Text Box 48"/>
          <p:cNvSpPr txBox="1">
            <a:spLocks noChangeArrowheads="1"/>
          </p:cNvSpPr>
          <p:nvPr/>
        </p:nvSpPr>
        <p:spPr bwMode="auto">
          <a:xfrm>
            <a:off x="1258494" y="4565493"/>
            <a:ext cx="433131" cy="169277"/>
          </a:xfrm>
          <a:prstGeom prst="rect">
            <a:avLst/>
          </a:prstGeom>
          <a:noFill/>
          <a:ln w="12700" algn="ctr">
            <a:noFill/>
            <a:miter lim="800000"/>
            <a:headEnd/>
            <a:tailEnd/>
          </a:ln>
        </p:spPr>
        <p:txBody>
          <a:bodyPr wrap="none">
            <a:spAutoFit/>
          </a:bodyPr>
          <a:lstStyle/>
          <a:p>
            <a:r>
              <a:rPr lang="en-US" sz="500" dirty="0" err="1">
                <a:latin typeface="Arial" pitchFamily="34" charset="0"/>
                <a:cs typeface="Arial" pitchFamily="34" charset="0"/>
              </a:rPr>
              <a:t>StopRun</a:t>
            </a:r>
            <a:endParaRPr lang="en-US" sz="500" dirty="0">
              <a:latin typeface="Arial" pitchFamily="34" charset="0"/>
              <a:cs typeface="Arial" pitchFamily="34" charset="0"/>
            </a:endParaRPr>
          </a:p>
        </p:txBody>
      </p:sp>
      <p:sp>
        <p:nvSpPr>
          <p:cNvPr id="247" name="Rectangle 49"/>
          <p:cNvSpPr>
            <a:spLocks noChangeArrowheads="1"/>
          </p:cNvSpPr>
          <p:nvPr/>
        </p:nvSpPr>
        <p:spPr bwMode="auto">
          <a:xfrm>
            <a:off x="215813" y="4058238"/>
            <a:ext cx="447369" cy="128773"/>
          </a:xfrm>
          <a:prstGeom prst="rect">
            <a:avLst/>
          </a:prstGeom>
          <a:solidFill>
            <a:srgbClr val="FF0000"/>
          </a:solidFill>
          <a:ln w="12700" algn="ctr">
            <a:solidFill>
              <a:schemeClr val="tx1"/>
            </a:solidFill>
            <a:miter lim="800000"/>
            <a:headEnd/>
            <a:tailEnd/>
          </a:ln>
        </p:spPr>
        <p:txBody>
          <a:bodyPr wrap="none" anchor="ctr"/>
          <a:lstStyle/>
          <a:p>
            <a:r>
              <a:rPr lang="en-US" sz="600" b="1" dirty="0">
                <a:latin typeface="Arial" pitchFamily="34" charset="0"/>
                <a:cs typeface="Arial" pitchFamily="34" charset="0"/>
              </a:rPr>
              <a:t>ERROR</a:t>
            </a:r>
          </a:p>
        </p:txBody>
      </p:sp>
      <p:sp>
        <p:nvSpPr>
          <p:cNvPr id="248" name="Line 51"/>
          <p:cNvSpPr>
            <a:spLocks noChangeShapeType="1"/>
          </p:cNvSpPr>
          <p:nvPr/>
        </p:nvSpPr>
        <p:spPr bwMode="auto">
          <a:xfrm>
            <a:off x="1144545" y="4197631"/>
            <a:ext cx="0" cy="205674"/>
          </a:xfrm>
          <a:prstGeom prst="line">
            <a:avLst/>
          </a:prstGeom>
          <a:noFill/>
          <a:ln w="22225">
            <a:solidFill>
              <a:schemeClr val="tx1"/>
            </a:solidFill>
            <a:round/>
            <a:headEnd/>
            <a:tailEnd type="triangle" w="med" len="med"/>
          </a:ln>
        </p:spPr>
        <p:txBody>
          <a:bodyPr wrap="square" anchor="ctr">
            <a:spAutoFit/>
          </a:bodyPr>
          <a:lstStyle/>
          <a:p>
            <a:endParaRPr lang="en-US" sz="600" b="1">
              <a:latin typeface="Arial" pitchFamily="34" charset="0"/>
              <a:cs typeface="Arial" pitchFamily="34" charset="0"/>
            </a:endParaRPr>
          </a:p>
        </p:txBody>
      </p:sp>
      <p:sp>
        <p:nvSpPr>
          <p:cNvPr id="249" name="Line 52"/>
          <p:cNvSpPr>
            <a:spLocks noChangeShapeType="1"/>
          </p:cNvSpPr>
          <p:nvPr/>
        </p:nvSpPr>
        <p:spPr bwMode="auto">
          <a:xfrm rot="10800000">
            <a:off x="1341549" y="4187011"/>
            <a:ext cx="0" cy="216294"/>
          </a:xfrm>
          <a:prstGeom prst="line">
            <a:avLst/>
          </a:prstGeom>
          <a:noFill/>
          <a:ln w="22225">
            <a:solidFill>
              <a:schemeClr val="tx1"/>
            </a:solidFill>
            <a:round/>
            <a:headEnd/>
            <a:tailEnd type="triangle" w="med" len="med"/>
          </a:ln>
        </p:spPr>
        <p:txBody>
          <a:bodyPr wrap="square" anchor="ctr">
            <a:spAutoFit/>
          </a:bodyPr>
          <a:lstStyle/>
          <a:p>
            <a:endParaRPr lang="en-US" sz="600" b="1">
              <a:latin typeface="Arial" pitchFamily="34" charset="0"/>
              <a:cs typeface="Arial" pitchFamily="34" charset="0"/>
            </a:endParaRPr>
          </a:p>
        </p:txBody>
      </p:sp>
      <p:sp>
        <p:nvSpPr>
          <p:cNvPr id="250" name="Text Box 53"/>
          <p:cNvSpPr txBox="1">
            <a:spLocks noChangeArrowheads="1"/>
          </p:cNvSpPr>
          <p:nvPr/>
        </p:nvSpPr>
        <p:spPr bwMode="auto">
          <a:xfrm>
            <a:off x="762916" y="4194375"/>
            <a:ext cx="460382" cy="169277"/>
          </a:xfrm>
          <a:prstGeom prst="rect">
            <a:avLst/>
          </a:prstGeom>
          <a:noFill/>
          <a:ln w="12700" algn="ctr">
            <a:noFill/>
            <a:miter lim="800000"/>
            <a:headEnd/>
            <a:tailEnd/>
          </a:ln>
        </p:spPr>
        <p:txBody>
          <a:bodyPr wrap="none">
            <a:spAutoFit/>
          </a:bodyPr>
          <a:lstStyle/>
          <a:p>
            <a:r>
              <a:rPr lang="en-US" sz="500" dirty="0">
                <a:latin typeface="Arial" pitchFamily="34" charset="0"/>
                <a:cs typeface="Arial" pitchFamily="34" charset="0"/>
              </a:rPr>
              <a:t>Configure</a:t>
            </a:r>
          </a:p>
        </p:txBody>
      </p:sp>
      <p:sp>
        <p:nvSpPr>
          <p:cNvPr id="251" name="Text Box 54"/>
          <p:cNvSpPr txBox="1">
            <a:spLocks noChangeArrowheads="1"/>
          </p:cNvSpPr>
          <p:nvPr/>
        </p:nvSpPr>
        <p:spPr bwMode="auto">
          <a:xfrm>
            <a:off x="1269458" y="4197100"/>
            <a:ext cx="351378" cy="169277"/>
          </a:xfrm>
          <a:prstGeom prst="rect">
            <a:avLst/>
          </a:prstGeom>
          <a:noFill/>
          <a:ln w="12700" algn="ctr">
            <a:noFill/>
            <a:miter lim="800000"/>
            <a:headEnd/>
            <a:tailEnd/>
          </a:ln>
        </p:spPr>
        <p:txBody>
          <a:bodyPr wrap="none">
            <a:spAutoFit/>
          </a:bodyPr>
          <a:lstStyle/>
          <a:p>
            <a:r>
              <a:rPr lang="en-US" sz="500" dirty="0">
                <a:latin typeface="Arial" pitchFamily="34" charset="0"/>
                <a:cs typeface="Arial" pitchFamily="34" charset="0"/>
              </a:rPr>
              <a:t>Reset</a:t>
            </a:r>
          </a:p>
        </p:txBody>
      </p:sp>
      <p:cxnSp>
        <p:nvCxnSpPr>
          <p:cNvPr id="252" name="AutoShape 59"/>
          <p:cNvCxnSpPr>
            <a:cxnSpLocks noChangeShapeType="1"/>
            <a:stCxn id="241" idx="1"/>
            <a:endCxn id="247" idx="2"/>
          </p:cNvCxnSpPr>
          <p:nvPr/>
        </p:nvCxnSpPr>
        <p:spPr bwMode="auto">
          <a:xfrm rot="10800000">
            <a:off x="439498" y="4187011"/>
            <a:ext cx="525436" cy="277109"/>
          </a:xfrm>
          <a:prstGeom prst="bentConnector2">
            <a:avLst/>
          </a:prstGeom>
          <a:noFill/>
          <a:ln w="12700">
            <a:solidFill>
              <a:schemeClr val="tx1"/>
            </a:solidFill>
            <a:prstDash val="dash"/>
            <a:miter lim="800000"/>
            <a:headEnd/>
            <a:tailEnd type="triangle" w="med" len="med"/>
          </a:ln>
        </p:spPr>
      </p:cxnSp>
      <p:sp>
        <p:nvSpPr>
          <p:cNvPr id="253" name="Rectangle 252"/>
          <p:cNvSpPr>
            <a:spLocks noChangeArrowheads="1"/>
          </p:cNvSpPr>
          <p:nvPr/>
        </p:nvSpPr>
        <p:spPr bwMode="auto">
          <a:xfrm>
            <a:off x="973915" y="4750091"/>
            <a:ext cx="538003" cy="129680"/>
          </a:xfrm>
          <a:prstGeom prst="rect">
            <a:avLst/>
          </a:prstGeom>
          <a:solidFill>
            <a:srgbClr val="00CC99"/>
          </a:solidFill>
          <a:ln w="12700" algn="ctr">
            <a:solidFill>
              <a:schemeClr val="tx1"/>
            </a:solidFill>
            <a:miter lim="800000"/>
            <a:headEnd/>
            <a:tailEnd/>
          </a:ln>
        </p:spPr>
        <p:txBody>
          <a:bodyPr wrap="none" anchor="ctr"/>
          <a:lstStyle/>
          <a:p>
            <a:r>
              <a:rPr lang="en-US" sz="600" b="1" dirty="0">
                <a:latin typeface="Arial" pitchFamily="34" charset="0"/>
                <a:cs typeface="Arial" pitchFamily="34" charset="0"/>
              </a:rPr>
              <a:t>RUNNING</a:t>
            </a:r>
          </a:p>
        </p:txBody>
      </p:sp>
      <p:cxnSp>
        <p:nvCxnSpPr>
          <p:cNvPr id="254" name="AutoShape 58"/>
          <p:cNvCxnSpPr>
            <a:cxnSpLocks noChangeShapeType="1"/>
            <a:stCxn id="253" idx="1"/>
            <a:endCxn id="247" idx="2"/>
          </p:cNvCxnSpPr>
          <p:nvPr/>
        </p:nvCxnSpPr>
        <p:spPr bwMode="auto">
          <a:xfrm rot="10800000">
            <a:off x="439497" y="4187011"/>
            <a:ext cx="534417" cy="627920"/>
          </a:xfrm>
          <a:prstGeom prst="bentConnector2">
            <a:avLst/>
          </a:prstGeom>
          <a:noFill/>
          <a:ln w="12700">
            <a:solidFill>
              <a:schemeClr val="tx1"/>
            </a:solidFill>
            <a:prstDash val="dash"/>
            <a:miter lim="800000"/>
            <a:headEnd/>
            <a:tailEnd type="triangle" w="med" len="med"/>
          </a:ln>
        </p:spPr>
      </p:cxnSp>
      <p:cxnSp>
        <p:nvCxnSpPr>
          <p:cNvPr id="255" name="AutoShape 14"/>
          <p:cNvCxnSpPr>
            <a:cxnSpLocks noChangeShapeType="1"/>
            <a:stCxn id="247" idx="3"/>
            <a:endCxn id="242" idx="1"/>
          </p:cNvCxnSpPr>
          <p:nvPr/>
        </p:nvCxnSpPr>
        <p:spPr bwMode="auto">
          <a:xfrm flipV="1">
            <a:off x="663182" y="4122171"/>
            <a:ext cx="301751" cy="454"/>
          </a:xfrm>
          <a:prstGeom prst="bentConnector3">
            <a:avLst>
              <a:gd name="adj1" fmla="val 50000"/>
            </a:avLst>
          </a:prstGeom>
          <a:noFill/>
          <a:ln w="22225">
            <a:solidFill>
              <a:schemeClr val="tx1"/>
            </a:solidFill>
            <a:miter lim="800000"/>
            <a:headEnd/>
            <a:tailEnd type="triangle" w="med" len="med"/>
          </a:ln>
        </p:spPr>
      </p:cxnSp>
      <p:sp>
        <p:nvSpPr>
          <p:cNvPr id="256" name="Oval 255"/>
          <p:cNvSpPr/>
          <p:nvPr/>
        </p:nvSpPr>
        <p:spPr bwMode="auto">
          <a:xfrm>
            <a:off x="983913" y="4005075"/>
            <a:ext cx="195239" cy="195170"/>
          </a:xfrm>
          <a:prstGeom prst="ellipse">
            <a:avLst/>
          </a:prstGeom>
          <a:no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600" b="1" i="0" u="none" strike="noStrike" cap="none" normalizeH="0" baseline="0">
              <a:ln>
                <a:noFill/>
              </a:ln>
              <a:solidFill>
                <a:schemeClr val="tx1"/>
              </a:solidFill>
              <a:effectLst/>
              <a:latin typeface="Arial" pitchFamily="34" charset="0"/>
              <a:cs typeface="Arial" pitchFamily="34" charset="0"/>
            </a:endParaRPr>
          </a:p>
        </p:txBody>
      </p:sp>
      <p:sp>
        <p:nvSpPr>
          <p:cNvPr id="257" name="Text Box 62"/>
          <p:cNvSpPr txBox="1">
            <a:spLocks noChangeArrowheads="1"/>
          </p:cNvSpPr>
          <p:nvPr/>
        </p:nvSpPr>
        <p:spPr bwMode="auto">
          <a:xfrm>
            <a:off x="593424" y="3966670"/>
            <a:ext cx="421910" cy="169277"/>
          </a:xfrm>
          <a:prstGeom prst="rect">
            <a:avLst/>
          </a:prstGeom>
          <a:noFill/>
          <a:ln w="12700" algn="ctr">
            <a:noFill/>
            <a:miter lim="800000"/>
            <a:headEnd/>
            <a:tailEnd/>
          </a:ln>
        </p:spPr>
        <p:txBody>
          <a:bodyPr wrap="none">
            <a:spAutoFit/>
          </a:bodyPr>
          <a:lstStyle/>
          <a:p>
            <a:r>
              <a:rPr lang="en-US" sz="500" dirty="0">
                <a:latin typeface="Arial" pitchFamily="34" charset="0"/>
                <a:cs typeface="Arial" pitchFamily="34" charset="0"/>
              </a:rPr>
              <a:t>Recover</a:t>
            </a:r>
          </a:p>
        </p:txBody>
      </p:sp>
    </p:spTree>
    <p:extLst>
      <p:ext uri="{BB962C8B-B14F-4D97-AF65-F5344CB8AC3E}">
        <p14:creationId xmlns:p14="http://schemas.microsoft.com/office/powerpoint/2010/main" val="3345874342"/>
      </p:ext>
    </p:extLst>
  </p:cSld>
  <p:clrMapOvr>
    <a:masterClrMapping/>
  </p:clrMapOvr>
  <p:transition xmlns:p14="http://schemas.microsoft.com/office/powerpoint/2010/main">
    <p:strips dir="rd"/>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SMI++ - The Language: SML</a:t>
            </a:r>
            <a:endParaRPr lang="en-GB" dirty="0"/>
          </a:p>
        </p:txBody>
      </p:sp>
      <p:sp>
        <p:nvSpPr>
          <p:cNvPr id="3" name="Content Placeholder 2"/>
          <p:cNvSpPr>
            <a:spLocks noGrp="1"/>
          </p:cNvSpPr>
          <p:nvPr>
            <p:ph idx="1"/>
          </p:nvPr>
        </p:nvSpPr>
        <p:spPr>
          <a:xfrm>
            <a:off x="33882" y="1201510"/>
            <a:ext cx="4252203" cy="1920250"/>
          </a:xfrm>
        </p:spPr>
        <p:txBody>
          <a:bodyPr/>
          <a:lstStyle/>
          <a:p>
            <a:pPr lvl="1">
              <a:lnSpc>
                <a:spcPct val="110000"/>
              </a:lnSpc>
            </a:pPr>
            <a:r>
              <a:rPr lang="en-US" sz="1800" dirty="0"/>
              <a:t>Finite State Logic</a:t>
            </a:r>
          </a:p>
          <a:p>
            <a:pPr lvl="2"/>
            <a:r>
              <a:rPr lang="en-US" sz="1600" dirty="0"/>
              <a:t>Objects are described as FSMs</a:t>
            </a:r>
            <a:br>
              <a:rPr lang="en-US" sz="1600" dirty="0"/>
            </a:br>
            <a:r>
              <a:rPr lang="en-US" sz="1600" dirty="0"/>
              <a:t>their main attribute is a STATE</a:t>
            </a:r>
          </a:p>
          <a:p>
            <a:pPr lvl="1"/>
            <a:r>
              <a:rPr lang="en-US" sz="1800" dirty="0"/>
              <a:t>Parallelism</a:t>
            </a:r>
          </a:p>
          <a:p>
            <a:pPr lvl="2"/>
            <a:r>
              <a:rPr lang="en-US" sz="1600" dirty="0"/>
              <a:t>Actions can be sent in parallel to </a:t>
            </a:r>
            <a:br>
              <a:rPr lang="en-US" sz="1600" dirty="0"/>
            </a:br>
            <a:r>
              <a:rPr lang="en-US" sz="1600" dirty="0"/>
              <a:t>several objects. </a:t>
            </a:r>
            <a:endParaRPr lang="en-GB" sz="2000" dirty="0"/>
          </a:p>
        </p:txBody>
      </p:sp>
      <p:sp>
        <p:nvSpPr>
          <p:cNvPr id="4" name="Slide Number Placeholder 3"/>
          <p:cNvSpPr>
            <a:spLocks noGrp="1"/>
          </p:cNvSpPr>
          <p:nvPr>
            <p:ph type="sldNum" sz="quarter" idx="10"/>
          </p:nvPr>
        </p:nvSpPr>
        <p:spPr/>
        <p:txBody>
          <a:bodyPr/>
          <a:lstStyle/>
          <a:p>
            <a:pPr>
              <a:defRPr/>
            </a:pPr>
            <a:fld id="{1C5ABD80-71D2-4672-ACCA-3727F8F80658}" type="slidenum">
              <a:rPr lang="en-US" smtClean="0"/>
              <a:pPr>
                <a:defRPr/>
              </a:pPr>
              <a:t>87</a:t>
            </a:fld>
            <a:endParaRPr lang="en-US" sz="2000" b="1"/>
          </a:p>
        </p:txBody>
      </p:sp>
      <p:sp>
        <p:nvSpPr>
          <p:cNvPr id="5" name="Rectangle 3"/>
          <p:cNvSpPr>
            <a:spLocks noChangeArrowheads="1"/>
          </p:cNvSpPr>
          <p:nvPr/>
        </p:nvSpPr>
        <p:spPr bwMode="auto">
          <a:xfrm>
            <a:off x="2536535" y="3121760"/>
            <a:ext cx="4262955" cy="3418045"/>
          </a:xfrm>
          <a:prstGeom prst="rect">
            <a:avLst/>
          </a:prstGeom>
          <a:solidFill>
            <a:srgbClr val="EAEAEA"/>
          </a:solidFill>
          <a:ln w="12700">
            <a:solidFill>
              <a:schemeClr val="tx1"/>
            </a:solidFill>
            <a:miter lim="800000"/>
            <a:headEnd/>
            <a:tailEnd/>
          </a:ln>
          <a:effectLst/>
        </p:spPr>
        <p:txBody>
          <a:bodyPr anchor="ctr">
            <a:noAutofit/>
          </a:bodyPr>
          <a:lstStyle/>
          <a:p>
            <a:endParaRPr lang="en-US"/>
          </a:p>
        </p:txBody>
      </p:sp>
      <p:graphicFrame>
        <p:nvGraphicFramePr>
          <p:cNvPr id="6" name="Object 4"/>
          <p:cNvGraphicFramePr>
            <a:graphicFrameLocks noChangeAspect="1"/>
          </p:cNvGraphicFramePr>
          <p:nvPr/>
        </p:nvGraphicFramePr>
        <p:xfrm>
          <a:off x="2577248" y="3169840"/>
          <a:ext cx="4337050" cy="4406900"/>
        </p:xfrm>
        <a:graphic>
          <a:graphicData uri="http://schemas.openxmlformats.org/presentationml/2006/ole">
            <mc:AlternateContent xmlns:mc="http://schemas.openxmlformats.org/markup-compatibility/2006">
              <mc:Choice xmlns:v="urn:schemas-microsoft-com:vml" Requires="v">
                <p:oleObj spid="_x0000_s5128" name="Document" r:id="rId3" imgW="6918008" imgH="7024902" progId="Word.Document.8">
                  <p:embed/>
                </p:oleObj>
              </mc:Choice>
              <mc:Fallback>
                <p:oleObj name="Document" r:id="rId3" imgW="6918008" imgH="7024902" progId="Word.Document.8">
                  <p:embed/>
                  <p:pic>
                    <p:nvPicPr>
                      <p:cNvPr id="6" name="Object 4"/>
                      <p:cNvPicPr>
                        <a:picLocks noChangeAspect="1" noChangeArrowheads="1"/>
                      </p:cNvPicPr>
                      <p:nvPr/>
                    </p:nvPicPr>
                    <p:blipFill>
                      <a:blip r:embed="rId4"/>
                      <a:srcRect/>
                      <a:stretch>
                        <a:fillRect/>
                      </a:stretch>
                    </p:blipFill>
                    <p:spPr bwMode="auto">
                      <a:xfrm>
                        <a:off x="2577248" y="3169840"/>
                        <a:ext cx="4337050" cy="4406900"/>
                      </a:xfrm>
                      <a:prstGeom prst="rect">
                        <a:avLst/>
                      </a:prstGeom>
                      <a:noFill/>
                      <a:ln>
                        <a:noFill/>
                      </a:ln>
                      <a:effectLst/>
                    </p:spPr>
                  </p:pic>
                </p:oleObj>
              </mc:Fallback>
            </mc:AlternateContent>
          </a:graphicData>
        </a:graphic>
      </p:graphicFrame>
      <p:sp>
        <p:nvSpPr>
          <p:cNvPr id="7" name="Rectangle 5"/>
          <p:cNvSpPr>
            <a:spLocks noChangeArrowheads="1"/>
          </p:cNvSpPr>
          <p:nvPr/>
        </p:nvSpPr>
        <p:spPr bwMode="auto">
          <a:xfrm>
            <a:off x="117020" y="3121760"/>
            <a:ext cx="2423760" cy="3418045"/>
          </a:xfrm>
          <a:prstGeom prst="rect">
            <a:avLst/>
          </a:prstGeom>
          <a:solidFill>
            <a:srgbClr val="EAEAEA"/>
          </a:solidFill>
          <a:ln w="12700">
            <a:solidFill>
              <a:schemeClr val="tx1"/>
            </a:solidFill>
            <a:miter lim="800000"/>
            <a:headEnd/>
            <a:tailEnd/>
          </a:ln>
          <a:effectLst/>
        </p:spPr>
        <p:txBody>
          <a:bodyPr anchor="ctr">
            <a:noAutofit/>
          </a:bodyPr>
          <a:lstStyle/>
          <a:p>
            <a:endParaRPr lang="en-US"/>
          </a:p>
        </p:txBody>
      </p:sp>
      <p:graphicFrame>
        <p:nvGraphicFramePr>
          <p:cNvPr id="8" name="Object 6"/>
          <p:cNvGraphicFramePr>
            <a:graphicFrameLocks noChangeAspect="1"/>
          </p:cNvGraphicFramePr>
          <p:nvPr/>
        </p:nvGraphicFramePr>
        <p:xfrm>
          <a:off x="164645" y="3185965"/>
          <a:ext cx="2824163" cy="3622675"/>
        </p:xfrm>
        <a:graphic>
          <a:graphicData uri="http://schemas.openxmlformats.org/presentationml/2006/ole">
            <mc:AlternateContent xmlns:mc="http://schemas.openxmlformats.org/markup-compatibility/2006">
              <mc:Choice xmlns:v="urn:schemas-microsoft-com:vml" Requires="v">
                <p:oleObj spid="_x0000_s5129" name="Document" r:id="rId5" imgW="3616442" imgH="4750731" progId="Word.Document.8">
                  <p:embed/>
                </p:oleObj>
              </mc:Choice>
              <mc:Fallback>
                <p:oleObj name="Document" r:id="rId5" imgW="3616442" imgH="4750731" progId="Word.Document.8">
                  <p:embed/>
                  <p:pic>
                    <p:nvPicPr>
                      <p:cNvPr id="8" name="Object 6"/>
                      <p:cNvPicPr>
                        <a:picLocks noChangeAspect="1" noChangeArrowheads="1"/>
                      </p:cNvPicPr>
                      <p:nvPr/>
                    </p:nvPicPr>
                    <p:blipFill>
                      <a:blip r:embed="rId6"/>
                      <a:srcRect/>
                      <a:stretch>
                        <a:fillRect/>
                      </a:stretch>
                    </p:blipFill>
                    <p:spPr bwMode="auto">
                      <a:xfrm>
                        <a:off x="164645" y="3185965"/>
                        <a:ext cx="2824163" cy="3622675"/>
                      </a:xfrm>
                      <a:prstGeom prst="rect">
                        <a:avLst/>
                      </a:prstGeom>
                      <a:noFill/>
                      <a:ln>
                        <a:noFill/>
                      </a:ln>
                      <a:effectLst/>
                      <a:extLst>
                        <a:ext uri="{909E8E84-426E-40dd-AFC4-6F175D3DCCD1}">
                          <a14:hiddenFill xmlns:a14="http://schemas.microsoft.com/office/drawing/2010/main">
                            <a:solidFill>
                              <a:srgbClr val="B2B2B2"/>
                            </a:solidFill>
                          </a14:hiddenFill>
                        </a:ext>
                        <a:ext uri="{91240B29-F687-4f45-9708-019B960494DF}">
                          <a14:hiddenLine xmlns:a14="http://schemas.microsoft.com/office/drawing/2010/main" w="12700">
                            <a:solidFill>
                              <a:srgbClr val="4D4D4D"/>
                            </a:solidFill>
                            <a:miter lim="800000"/>
                            <a:headEnd/>
                            <a:tailEnd/>
                          </a14:hiddenLine>
                        </a:ext>
                        <a:ext uri="{AF507438-7753-43e0-B8FC-AC1667EBCBE1}">
                          <a14:hiddenEffects xmlns:a14="http://schemas.microsoft.com/office/drawing/2010/main">
                            <a:effectLst>
                              <a:outerShdw dist="125724" dir="18900000" algn="ctr" rotWithShape="0">
                                <a:srgbClr val="000099"/>
                              </a:outerShdw>
                            </a:effectLst>
                          </a14:hiddenEffects>
                        </a:ext>
                      </a:extLst>
                    </p:spPr>
                  </p:pic>
                </p:oleObj>
              </mc:Fallback>
            </mc:AlternateContent>
          </a:graphicData>
        </a:graphic>
      </p:graphicFrame>
      <p:sp>
        <p:nvSpPr>
          <p:cNvPr id="9" name="Rectangle 3"/>
          <p:cNvSpPr>
            <a:spLocks noChangeArrowheads="1"/>
          </p:cNvSpPr>
          <p:nvPr/>
        </p:nvSpPr>
        <p:spPr bwMode="auto">
          <a:xfrm>
            <a:off x="6031390" y="3121760"/>
            <a:ext cx="3080665" cy="1611539"/>
          </a:xfrm>
          <a:prstGeom prst="rect">
            <a:avLst/>
          </a:prstGeom>
          <a:solidFill>
            <a:srgbClr val="EAEAEA"/>
          </a:solidFill>
          <a:ln w="12700">
            <a:solidFill>
              <a:schemeClr val="tx1"/>
            </a:solidFill>
            <a:miter lim="800000"/>
            <a:headEnd/>
            <a:tailEnd/>
          </a:ln>
          <a:effectLst/>
        </p:spPr>
        <p:txBody>
          <a:bodyPr anchor="ctr">
            <a:noAutofit/>
          </a:bodyPr>
          <a:lstStyle/>
          <a:p>
            <a:endParaRPr lang="en-US"/>
          </a:p>
        </p:txBody>
      </p:sp>
      <p:graphicFrame>
        <p:nvGraphicFramePr>
          <p:cNvPr id="10" name="Object 4"/>
          <p:cNvGraphicFramePr>
            <a:graphicFrameLocks noChangeAspect="1"/>
          </p:cNvGraphicFramePr>
          <p:nvPr/>
        </p:nvGraphicFramePr>
        <p:xfrm>
          <a:off x="6146605" y="3209300"/>
          <a:ext cx="2965450" cy="1524000"/>
        </p:xfrm>
        <a:graphic>
          <a:graphicData uri="http://schemas.openxmlformats.org/presentationml/2006/ole">
            <mc:AlternateContent xmlns:mc="http://schemas.openxmlformats.org/markup-compatibility/2006">
              <mc:Choice xmlns:v="urn:schemas-microsoft-com:vml" Requires="v">
                <p:oleObj spid="_x0000_s5130" name="Document" r:id="rId7" imgW="4826480" imgH="2477609" progId="Word.Document.8">
                  <p:embed/>
                </p:oleObj>
              </mc:Choice>
              <mc:Fallback>
                <p:oleObj name="Document" r:id="rId7" imgW="4826480" imgH="2477609" progId="Word.Document.8">
                  <p:embed/>
                  <p:pic>
                    <p:nvPicPr>
                      <p:cNvPr id="10" name="Object 4"/>
                      <p:cNvPicPr>
                        <a:picLocks noChangeAspect="1" noChangeArrowheads="1"/>
                      </p:cNvPicPr>
                      <p:nvPr/>
                    </p:nvPicPr>
                    <p:blipFill>
                      <a:blip r:embed="rId8"/>
                      <a:srcRect/>
                      <a:stretch>
                        <a:fillRect/>
                      </a:stretch>
                    </p:blipFill>
                    <p:spPr bwMode="auto">
                      <a:xfrm>
                        <a:off x="6146605" y="3209300"/>
                        <a:ext cx="2965450" cy="1524000"/>
                      </a:xfrm>
                      <a:prstGeom prst="rect">
                        <a:avLst/>
                      </a:prstGeom>
                      <a:noFill/>
                      <a:ln>
                        <a:noFill/>
                      </a:ln>
                      <a:effectLst/>
                    </p:spPr>
                  </p:pic>
                </p:oleObj>
              </mc:Fallback>
            </mc:AlternateContent>
          </a:graphicData>
        </a:graphic>
      </p:graphicFrame>
      <p:sp>
        <p:nvSpPr>
          <p:cNvPr id="11" name="Content Placeholder 2"/>
          <p:cNvSpPr txBox="1">
            <a:spLocks/>
          </p:cNvSpPr>
          <p:nvPr/>
        </p:nvSpPr>
        <p:spPr bwMode="auto">
          <a:xfrm>
            <a:off x="4072735" y="1201510"/>
            <a:ext cx="5039319" cy="1920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Font typeface="Arial Unicode MS" pitchFamily="34" charset="-128"/>
              <a:buChar char="❚"/>
              <a:defRPr kumimoji="1" sz="3200" b="1">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0000FF"/>
              </a:buClr>
              <a:buFont typeface="Arial Unicode MS" pitchFamily="34" charset="-128"/>
              <a:buChar char="❙"/>
              <a:defRPr kumimoji="1" sz="2800">
                <a:solidFill>
                  <a:schemeClr val="tx1"/>
                </a:solidFill>
                <a:latin typeface="Arial" panose="020B0604020202020204" pitchFamily="34" charset="0"/>
                <a:cs typeface="Arial" panose="020B0604020202020204" pitchFamily="34" charset="0"/>
              </a:defRPr>
            </a:lvl2pPr>
            <a:lvl3pPr marL="1143000" indent="-228600" algn="l" rtl="0" eaLnBrk="0" fontAlgn="base" hangingPunct="0">
              <a:spcBef>
                <a:spcPct val="20000"/>
              </a:spcBef>
              <a:spcAft>
                <a:spcPct val="0"/>
              </a:spcAft>
              <a:buClr>
                <a:srgbClr val="0000FF"/>
              </a:buClr>
              <a:buFont typeface="Arial Unicode MS" pitchFamily="34" charset="-128"/>
              <a:buChar char="❘"/>
              <a:defRPr kumimoji="1" sz="2400">
                <a:solidFill>
                  <a:schemeClr val="tx1"/>
                </a:solidFill>
                <a:latin typeface="Arial" panose="020B0604020202020204" pitchFamily="34" charset="0"/>
                <a:cs typeface="Arial" panose="020B0604020202020204" pitchFamily="34" charset="0"/>
              </a:defRPr>
            </a:lvl3pPr>
            <a:lvl4pPr marL="1600200" indent="-228600" algn="l" rtl="0" eaLnBrk="0" fontAlgn="base" hangingPunct="0">
              <a:spcBef>
                <a:spcPct val="20000"/>
              </a:spcBef>
              <a:spcAft>
                <a:spcPct val="0"/>
              </a:spcAft>
              <a:buClr>
                <a:srgbClr val="0000FF"/>
              </a:buClr>
              <a:buFont typeface="Arial Unicode MS" pitchFamily="34" charset="-128"/>
              <a:buChar char="〡"/>
              <a:defRPr kumimoji="1" sz="2000">
                <a:solidFill>
                  <a:schemeClr val="tx1"/>
                </a:solidFill>
                <a:latin typeface="Arial" panose="020B0604020202020204" pitchFamily="34" charset="0"/>
                <a:cs typeface="Arial" panose="020B0604020202020204" pitchFamily="34" charset="0"/>
              </a:defRPr>
            </a:lvl4pPr>
            <a:lvl5pPr marL="20574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6pPr>
            <a:lvl7pPr marL="29718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7pPr>
            <a:lvl8pPr marL="34290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8pPr>
            <a:lvl9pPr marL="3886200" indent="-228600" algn="l" rtl="0" eaLnBrk="0" fontAlgn="base" hangingPunct="0">
              <a:spcBef>
                <a:spcPct val="20000"/>
              </a:spcBef>
              <a:spcAft>
                <a:spcPct val="0"/>
              </a:spcAft>
              <a:buClr>
                <a:srgbClr val="0000FF"/>
              </a:buClr>
              <a:buFont typeface="Arial Unicode MS" pitchFamily="34" charset="-128"/>
              <a:buChar char="❘"/>
              <a:defRPr kumimoji="1">
                <a:solidFill>
                  <a:schemeClr val="tx1"/>
                </a:solidFill>
                <a:latin typeface="+mn-lt"/>
              </a:defRPr>
            </a:lvl9pPr>
          </a:lstStyle>
          <a:p>
            <a:pPr lvl="1"/>
            <a:r>
              <a:rPr lang="en-US" sz="1800" kern="0" dirty="0"/>
              <a:t>Synchronization and </a:t>
            </a:r>
            <a:r>
              <a:rPr lang="en-US" sz="2000" kern="0" dirty="0"/>
              <a:t>Sequencing</a:t>
            </a:r>
          </a:p>
          <a:p>
            <a:pPr lvl="2"/>
            <a:r>
              <a:rPr lang="en-US" sz="1600" kern="0" dirty="0"/>
              <a:t>The user can also wait until actions </a:t>
            </a:r>
            <a:br>
              <a:rPr lang="en-US" sz="1600" kern="0" dirty="0"/>
            </a:br>
            <a:r>
              <a:rPr lang="en-US" sz="1600" kern="0" dirty="0"/>
              <a:t>finish before sending the next one.</a:t>
            </a:r>
          </a:p>
          <a:p>
            <a:pPr lvl="1"/>
            <a:r>
              <a:rPr lang="en-US" sz="1800" kern="0" dirty="0"/>
              <a:t>Asynchronous Rules</a:t>
            </a:r>
          </a:p>
          <a:p>
            <a:pPr lvl="2"/>
            <a:r>
              <a:rPr lang="en-US" sz="1600" kern="0" dirty="0"/>
              <a:t>Actions can be triggered by logical </a:t>
            </a:r>
            <a:br>
              <a:rPr lang="en-US" sz="1600" kern="0" dirty="0"/>
            </a:br>
            <a:r>
              <a:rPr lang="en-US" sz="1600" kern="0" dirty="0"/>
              <a:t>conditions on the state of other objects.</a:t>
            </a:r>
          </a:p>
          <a:p>
            <a:endParaRPr lang="en-GB" sz="2000" kern="0" dirty="0"/>
          </a:p>
        </p:txBody>
      </p:sp>
    </p:spTree>
    <p:extLst>
      <p:ext uri="{BB962C8B-B14F-4D97-AF65-F5344CB8AC3E}">
        <p14:creationId xmlns:p14="http://schemas.microsoft.com/office/powerpoint/2010/main" val="3216701742"/>
      </p:ext>
    </p:extLst>
  </p:cSld>
  <p:clrMapOvr>
    <a:masterClrMapping/>
  </p:clrMapOvr>
  <p:transition xmlns:p14="http://schemas.microsoft.com/office/powerpoint/2010/main">
    <p:strips dir="rd"/>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Slide Number Placeholder 2"/>
          <p:cNvSpPr>
            <a:spLocks noGrp="1"/>
          </p:cNvSpPr>
          <p:nvPr>
            <p:ph type="sldNum" sz="quarter" idx="10"/>
          </p:nvPr>
        </p:nvSpPr>
        <p:spPr/>
        <p:txBody>
          <a:bodyPr/>
          <a:lstStyle/>
          <a:p>
            <a:fld id="{07F9E9CA-4DDB-4956-8747-C05923A91490}" type="slidenum">
              <a:rPr lang="en-US"/>
              <a:pPr/>
              <a:t>88</a:t>
            </a:fld>
            <a:endParaRPr lang="en-US" sz="2400" b="1"/>
          </a:p>
        </p:txBody>
      </p:sp>
      <p:sp>
        <p:nvSpPr>
          <p:cNvPr id="420870" name="Rectangle 6"/>
          <p:cNvSpPr>
            <a:spLocks noGrp="1" noChangeArrowheads="1"/>
          </p:cNvSpPr>
          <p:nvPr>
            <p:ph type="title"/>
          </p:nvPr>
        </p:nvSpPr>
        <p:spPr/>
        <p:txBody>
          <a:bodyPr/>
          <a:lstStyle/>
          <a:p>
            <a:r>
              <a:rPr lang="en-US"/>
              <a:t>Online Databases</a:t>
            </a:r>
          </a:p>
        </p:txBody>
      </p:sp>
      <p:sp>
        <p:nvSpPr>
          <p:cNvPr id="420871" name="Rectangle 7"/>
          <p:cNvSpPr>
            <a:spLocks noChangeArrowheads="1"/>
          </p:cNvSpPr>
          <p:nvPr/>
        </p:nvSpPr>
        <p:spPr bwMode="auto">
          <a:xfrm>
            <a:off x="1938338" y="1314450"/>
            <a:ext cx="9144000" cy="0"/>
          </a:xfrm>
          <a:prstGeom prst="rect">
            <a:avLst/>
          </a:prstGeom>
          <a:noFill/>
          <a:ln w="12700">
            <a:noFill/>
            <a:miter lim="800000"/>
            <a:headEnd/>
            <a:tailEnd/>
          </a:ln>
          <a:effectLst/>
        </p:spPr>
        <p:txBody>
          <a:bodyPr>
            <a:spAutoFit/>
          </a:bodyPr>
          <a:lstStyle/>
          <a:p>
            <a:endParaRPr lang="en-US"/>
          </a:p>
        </p:txBody>
      </p:sp>
      <p:sp>
        <p:nvSpPr>
          <p:cNvPr id="420874" name="Rectangle 10"/>
          <p:cNvSpPr>
            <a:spLocks noChangeArrowheads="1"/>
          </p:cNvSpPr>
          <p:nvPr/>
        </p:nvSpPr>
        <p:spPr bwMode="auto">
          <a:xfrm>
            <a:off x="1938338" y="1314450"/>
            <a:ext cx="9144000" cy="0"/>
          </a:xfrm>
          <a:prstGeom prst="rect">
            <a:avLst/>
          </a:prstGeom>
          <a:noFill/>
          <a:ln w="12700">
            <a:noFill/>
            <a:miter lim="800000"/>
            <a:headEnd/>
            <a:tailEnd/>
          </a:ln>
          <a:effectLst/>
        </p:spPr>
        <p:txBody>
          <a:bodyPr>
            <a:spAutoFit/>
          </a:bodyPr>
          <a:lstStyle/>
          <a:p>
            <a:endParaRPr lang="en-US"/>
          </a:p>
        </p:txBody>
      </p:sp>
      <p:sp>
        <p:nvSpPr>
          <p:cNvPr id="420983" name="Rectangle 119"/>
          <p:cNvSpPr>
            <a:spLocks noChangeArrowheads="1"/>
          </p:cNvSpPr>
          <p:nvPr/>
        </p:nvSpPr>
        <p:spPr bwMode="auto">
          <a:xfrm>
            <a:off x="304800" y="1143000"/>
            <a:ext cx="8610600" cy="4953000"/>
          </a:xfrm>
          <a:prstGeom prst="rect">
            <a:avLst/>
          </a:prstGeom>
          <a:noFill/>
          <a:ln w="9525">
            <a:noFill/>
            <a:miter lim="800000"/>
            <a:headEnd/>
            <a:tailEnd/>
          </a:ln>
        </p:spPr>
        <p:txBody>
          <a:bodyPr/>
          <a:lstStyle/>
          <a:p>
            <a:pPr marL="342900" indent="-342900" algn="l">
              <a:lnSpc>
                <a:spcPct val="90000"/>
              </a:lnSpc>
              <a:spcBef>
                <a:spcPct val="20000"/>
              </a:spcBef>
              <a:buClr>
                <a:srgbClr val="0000FF"/>
              </a:buClr>
              <a:buFont typeface="Arial Unicode MS" pitchFamily="34" charset="-128"/>
              <a:buChar char="❚"/>
            </a:pPr>
            <a:r>
              <a:rPr lang="en-US" b="1" dirty="0">
                <a:latin typeface="Arial" pitchFamily="34" charset="0"/>
                <a:cs typeface="Arial" pitchFamily="34" charset="0"/>
              </a:rPr>
              <a:t>Three main logical Database concepts in the Online System</a:t>
            </a:r>
          </a:p>
          <a:p>
            <a:pPr marL="342900" indent="-342900" algn="l">
              <a:lnSpc>
                <a:spcPct val="90000"/>
              </a:lnSpc>
              <a:spcBef>
                <a:spcPct val="20000"/>
              </a:spcBef>
              <a:buClr>
                <a:srgbClr val="0000FF"/>
              </a:buClr>
              <a:buFont typeface="Arial Unicode MS" pitchFamily="34" charset="-128"/>
              <a:buChar char="❚"/>
            </a:pPr>
            <a:endParaRPr lang="en-US" sz="2800" b="1" dirty="0">
              <a:latin typeface="Arial" pitchFamily="34" charset="0"/>
              <a:cs typeface="Arial" pitchFamily="34" charset="0"/>
            </a:endParaRPr>
          </a:p>
          <a:p>
            <a:pPr marL="342900" indent="-342900" algn="l">
              <a:lnSpc>
                <a:spcPct val="90000"/>
              </a:lnSpc>
              <a:spcBef>
                <a:spcPct val="20000"/>
              </a:spcBef>
              <a:buClr>
                <a:srgbClr val="0000FF"/>
              </a:buClr>
              <a:buFont typeface="Arial Unicode MS" pitchFamily="34" charset="-128"/>
              <a:buChar char="❚"/>
            </a:pPr>
            <a:endParaRPr lang="en-US" sz="2800" b="1" dirty="0">
              <a:latin typeface="Arial" pitchFamily="34" charset="0"/>
              <a:cs typeface="Arial" pitchFamily="34" charset="0"/>
            </a:endParaRPr>
          </a:p>
          <a:p>
            <a:pPr marL="342900" indent="-342900" algn="l">
              <a:lnSpc>
                <a:spcPct val="90000"/>
              </a:lnSpc>
              <a:spcBef>
                <a:spcPct val="20000"/>
              </a:spcBef>
              <a:buClr>
                <a:srgbClr val="0000FF"/>
              </a:buClr>
              <a:buFont typeface="Arial Unicode MS" pitchFamily="34" charset="-128"/>
              <a:buChar char="❚"/>
            </a:pPr>
            <a:endParaRPr lang="en-US" sz="2800" b="1" dirty="0">
              <a:latin typeface="Arial" pitchFamily="34" charset="0"/>
              <a:cs typeface="Arial" pitchFamily="34" charset="0"/>
            </a:endParaRPr>
          </a:p>
          <a:p>
            <a:pPr marL="342900" indent="-342900" algn="l">
              <a:lnSpc>
                <a:spcPct val="90000"/>
              </a:lnSpc>
              <a:spcBef>
                <a:spcPct val="20000"/>
              </a:spcBef>
              <a:buClr>
                <a:srgbClr val="0000FF"/>
              </a:buClr>
              <a:buFont typeface="Arial Unicode MS" pitchFamily="34" charset="-128"/>
              <a:buChar char="❚"/>
            </a:pPr>
            <a:endParaRPr lang="en-US" sz="2800" b="1" dirty="0">
              <a:latin typeface="Arial" pitchFamily="34" charset="0"/>
              <a:cs typeface="Arial" pitchFamily="34" charset="0"/>
            </a:endParaRPr>
          </a:p>
          <a:p>
            <a:pPr marL="342900" indent="-342900" algn="l">
              <a:lnSpc>
                <a:spcPct val="90000"/>
              </a:lnSpc>
              <a:spcBef>
                <a:spcPct val="20000"/>
              </a:spcBef>
              <a:buClr>
                <a:srgbClr val="0000FF"/>
              </a:buClr>
              <a:buFont typeface="Arial Unicode MS" pitchFamily="34" charset="-128"/>
              <a:buChar char="❚"/>
            </a:pPr>
            <a:endParaRPr lang="en-US" sz="2800" b="1" dirty="0">
              <a:latin typeface="Arial" pitchFamily="34" charset="0"/>
              <a:cs typeface="Arial" pitchFamily="34" charset="0"/>
            </a:endParaRPr>
          </a:p>
          <a:p>
            <a:pPr marL="342900" indent="-342900" algn="l">
              <a:lnSpc>
                <a:spcPct val="90000"/>
              </a:lnSpc>
              <a:spcBef>
                <a:spcPct val="20000"/>
              </a:spcBef>
              <a:buClr>
                <a:srgbClr val="0000FF"/>
              </a:buClr>
              <a:buFont typeface="Arial Unicode MS" pitchFamily="34" charset="-128"/>
              <a:buChar char="❚"/>
            </a:pPr>
            <a:endParaRPr lang="en-US" sz="2800" b="1" dirty="0">
              <a:latin typeface="Arial" pitchFamily="34" charset="0"/>
              <a:cs typeface="Arial" pitchFamily="34" charset="0"/>
            </a:endParaRPr>
          </a:p>
          <a:p>
            <a:pPr marL="342900" indent="-342900" algn="l">
              <a:lnSpc>
                <a:spcPct val="90000"/>
              </a:lnSpc>
              <a:spcBef>
                <a:spcPct val="20000"/>
              </a:spcBef>
              <a:buClr>
                <a:srgbClr val="0000FF"/>
              </a:buClr>
              <a:buFont typeface="Arial Unicode MS" pitchFamily="34" charset="-128"/>
              <a:buChar char="❚"/>
            </a:pPr>
            <a:endParaRPr lang="en-US" sz="2800" b="1" dirty="0">
              <a:latin typeface="Arial" pitchFamily="34" charset="0"/>
              <a:cs typeface="Arial" pitchFamily="34" charset="0"/>
            </a:endParaRPr>
          </a:p>
          <a:p>
            <a:pPr marL="342900" indent="-342900" algn="l">
              <a:lnSpc>
                <a:spcPct val="90000"/>
              </a:lnSpc>
              <a:spcBef>
                <a:spcPct val="20000"/>
              </a:spcBef>
              <a:buClr>
                <a:srgbClr val="0000FF"/>
              </a:buClr>
              <a:buFont typeface="Arial Unicode MS" pitchFamily="34" charset="-128"/>
              <a:buChar char="❚"/>
            </a:pPr>
            <a:endParaRPr lang="en-US" sz="2800" b="1" dirty="0">
              <a:latin typeface="Arial" pitchFamily="34" charset="0"/>
              <a:cs typeface="Arial" pitchFamily="34" charset="0"/>
            </a:endParaRPr>
          </a:p>
          <a:p>
            <a:pPr algn="l">
              <a:lnSpc>
                <a:spcPct val="90000"/>
              </a:lnSpc>
              <a:spcBef>
                <a:spcPct val="20000"/>
              </a:spcBef>
              <a:buClr>
                <a:srgbClr val="0000FF"/>
              </a:buClr>
            </a:pPr>
            <a:endParaRPr lang="en-US" sz="3200" b="1" dirty="0">
              <a:latin typeface="Arial" pitchFamily="34" charset="0"/>
              <a:cs typeface="Arial" pitchFamily="34" charset="0"/>
            </a:endParaRPr>
          </a:p>
          <a:p>
            <a:pPr marL="342900" indent="-342900" algn="l">
              <a:lnSpc>
                <a:spcPct val="90000"/>
              </a:lnSpc>
              <a:spcBef>
                <a:spcPct val="20000"/>
              </a:spcBef>
              <a:buClr>
                <a:srgbClr val="0000FF"/>
              </a:buClr>
              <a:buFont typeface="Arial Unicode MS" pitchFamily="34" charset="-128"/>
              <a:buChar char="➨"/>
            </a:pPr>
            <a:r>
              <a:rPr lang="en-US" sz="1800" b="1" dirty="0">
                <a:latin typeface="Arial" pitchFamily="34" charset="0"/>
                <a:cs typeface="Arial" pitchFamily="34" charset="0"/>
              </a:rPr>
              <a:t>But naming, grouping and technology can be different in the different experiments…</a:t>
            </a:r>
          </a:p>
        </p:txBody>
      </p:sp>
      <p:sp>
        <p:nvSpPr>
          <p:cNvPr id="145" name="Freeform 3"/>
          <p:cNvSpPr>
            <a:spLocks/>
          </p:cNvSpPr>
          <p:nvPr/>
        </p:nvSpPr>
        <p:spPr bwMode="auto">
          <a:xfrm rot="16200000">
            <a:off x="5535612" y="3273543"/>
            <a:ext cx="136525" cy="1676400"/>
          </a:xfrm>
          <a:custGeom>
            <a:avLst/>
            <a:gdLst/>
            <a:ahLst/>
            <a:cxnLst>
              <a:cxn ang="0">
                <a:pos x="44" y="0"/>
              </a:cxn>
              <a:cxn ang="0">
                <a:pos x="89" y="162"/>
              </a:cxn>
              <a:cxn ang="0">
                <a:pos x="67" y="162"/>
              </a:cxn>
              <a:cxn ang="0">
                <a:pos x="67" y="641"/>
              </a:cxn>
              <a:cxn ang="0">
                <a:pos x="89" y="641"/>
              </a:cxn>
              <a:cxn ang="0">
                <a:pos x="44" y="803"/>
              </a:cxn>
              <a:cxn ang="0">
                <a:pos x="0" y="641"/>
              </a:cxn>
              <a:cxn ang="0">
                <a:pos x="22" y="641"/>
              </a:cxn>
              <a:cxn ang="0">
                <a:pos x="22" y="162"/>
              </a:cxn>
              <a:cxn ang="0">
                <a:pos x="0" y="162"/>
              </a:cxn>
              <a:cxn ang="0">
                <a:pos x="44" y="0"/>
              </a:cxn>
            </a:cxnLst>
            <a:rect l="0" t="0" r="r" b="b"/>
            <a:pathLst>
              <a:path w="89" h="803">
                <a:moveTo>
                  <a:pt x="44" y="0"/>
                </a:moveTo>
                <a:lnTo>
                  <a:pt x="89" y="162"/>
                </a:lnTo>
                <a:lnTo>
                  <a:pt x="67" y="162"/>
                </a:lnTo>
                <a:lnTo>
                  <a:pt x="67" y="641"/>
                </a:lnTo>
                <a:lnTo>
                  <a:pt x="89" y="641"/>
                </a:lnTo>
                <a:lnTo>
                  <a:pt x="44" y="803"/>
                </a:lnTo>
                <a:lnTo>
                  <a:pt x="0" y="641"/>
                </a:lnTo>
                <a:lnTo>
                  <a:pt x="22" y="641"/>
                </a:lnTo>
                <a:lnTo>
                  <a:pt x="22" y="162"/>
                </a:lnTo>
                <a:lnTo>
                  <a:pt x="0" y="162"/>
                </a:lnTo>
                <a:lnTo>
                  <a:pt x="44" y="0"/>
                </a:lnTo>
                <a:close/>
              </a:path>
            </a:pathLst>
          </a:custGeom>
          <a:solidFill>
            <a:srgbClr val="FFFFFF"/>
          </a:solidFill>
          <a:ln w="9525" cap="rnd">
            <a:solidFill>
              <a:srgbClr val="000000"/>
            </a:solidFill>
            <a:prstDash val="solid"/>
            <a:round/>
            <a:headEnd/>
            <a:tailEnd/>
          </a:ln>
        </p:spPr>
        <p:txBody>
          <a:bodyPr/>
          <a:lstStyle/>
          <a:p>
            <a:endParaRPr lang="en-US">
              <a:latin typeface="Arial" pitchFamily="34" charset="0"/>
              <a:cs typeface="Arial" pitchFamily="34" charset="0"/>
            </a:endParaRPr>
          </a:p>
        </p:txBody>
      </p:sp>
      <p:sp>
        <p:nvSpPr>
          <p:cNvPr id="146" name="Rectangle 4"/>
          <p:cNvSpPr>
            <a:spLocks noChangeArrowheads="1"/>
          </p:cNvSpPr>
          <p:nvPr/>
        </p:nvSpPr>
        <p:spPr bwMode="auto">
          <a:xfrm>
            <a:off x="3960813" y="2096054"/>
            <a:ext cx="601662" cy="411163"/>
          </a:xfrm>
          <a:prstGeom prst="rect">
            <a:avLst/>
          </a:prstGeom>
          <a:noFill/>
          <a:ln w="9525">
            <a:noFill/>
            <a:miter lim="800000"/>
            <a:headEnd/>
            <a:tailEnd/>
          </a:ln>
        </p:spPr>
        <p:txBody>
          <a:bodyPr/>
          <a:lstStyle/>
          <a:p>
            <a:endParaRPr lang="en-US">
              <a:latin typeface="Arial" pitchFamily="34" charset="0"/>
              <a:cs typeface="Arial" pitchFamily="34" charset="0"/>
            </a:endParaRPr>
          </a:p>
        </p:txBody>
      </p:sp>
      <p:sp>
        <p:nvSpPr>
          <p:cNvPr id="147" name="Rectangle 5"/>
          <p:cNvSpPr>
            <a:spLocks noChangeArrowheads="1"/>
          </p:cNvSpPr>
          <p:nvPr/>
        </p:nvSpPr>
        <p:spPr bwMode="auto">
          <a:xfrm>
            <a:off x="3960813" y="2096054"/>
            <a:ext cx="601662" cy="411163"/>
          </a:xfrm>
          <a:prstGeom prst="rect">
            <a:avLst/>
          </a:prstGeom>
          <a:noFill/>
          <a:ln w="9525">
            <a:noFill/>
            <a:miter lim="800000"/>
            <a:headEnd/>
            <a:tailEnd/>
          </a:ln>
        </p:spPr>
        <p:txBody>
          <a:bodyPr/>
          <a:lstStyle/>
          <a:p>
            <a:endParaRPr lang="en-US">
              <a:latin typeface="Arial" pitchFamily="34" charset="0"/>
              <a:cs typeface="Arial" pitchFamily="34" charset="0"/>
            </a:endParaRPr>
          </a:p>
        </p:txBody>
      </p:sp>
      <p:sp>
        <p:nvSpPr>
          <p:cNvPr id="148" name="Rectangle 6"/>
          <p:cNvSpPr>
            <a:spLocks noChangeArrowheads="1"/>
          </p:cNvSpPr>
          <p:nvPr/>
        </p:nvSpPr>
        <p:spPr bwMode="auto">
          <a:xfrm rot="16200000">
            <a:off x="-172176" y="3924030"/>
            <a:ext cx="2887522" cy="400110"/>
          </a:xfrm>
          <a:prstGeom prst="rect">
            <a:avLst/>
          </a:prstGeom>
          <a:noFill/>
          <a:ln w="12700">
            <a:solidFill>
              <a:schemeClr val="tx1"/>
            </a:solidFill>
            <a:miter lim="800000"/>
            <a:headEnd/>
            <a:tailEnd/>
          </a:ln>
          <a:effectLst/>
        </p:spPr>
        <p:txBody>
          <a:bodyPr wrap="none" anchor="ctr">
            <a:spAutoFit/>
          </a:bodyPr>
          <a:lstStyle/>
          <a:p>
            <a:r>
              <a:rPr lang="en-US" sz="2000" dirty="0">
                <a:latin typeface="Arial" pitchFamily="34" charset="0"/>
                <a:cs typeface="Arial" pitchFamily="34" charset="0"/>
              </a:rPr>
              <a:t>Experiment’s HW &amp; SW</a:t>
            </a:r>
          </a:p>
        </p:txBody>
      </p:sp>
      <p:grpSp>
        <p:nvGrpSpPr>
          <p:cNvPr id="149" name="Group 7"/>
          <p:cNvGrpSpPr>
            <a:grpSpLocks/>
          </p:cNvGrpSpPr>
          <p:nvPr/>
        </p:nvGrpSpPr>
        <p:grpSpPr bwMode="auto">
          <a:xfrm>
            <a:off x="1461195" y="4038655"/>
            <a:ext cx="2395537" cy="196850"/>
            <a:chOff x="3904" y="2472"/>
            <a:chExt cx="519" cy="92"/>
          </a:xfrm>
        </p:grpSpPr>
        <p:sp>
          <p:nvSpPr>
            <p:cNvPr id="150" name="Line 8"/>
            <p:cNvSpPr>
              <a:spLocks noChangeShapeType="1"/>
            </p:cNvSpPr>
            <p:nvPr/>
          </p:nvSpPr>
          <p:spPr bwMode="auto">
            <a:xfrm>
              <a:off x="3979" y="2516"/>
              <a:ext cx="368" cy="1"/>
            </a:xfrm>
            <a:prstGeom prst="line">
              <a:avLst/>
            </a:prstGeom>
            <a:noFill/>
            <a:ln w="25400">
              <a:solidFill>
                <a:srgbClr val="000000"/>
              </a:solidFill>
              <a:round/>
              <a:headEnd/>
              <a:tailEnd/>
            </a:ln>
          </p:spPr>
          <p:txBody>
            <a:bodyPr/>
            <a:lstStyle/>
            <a:p>
              <a:endParaRPr lang="en-US">
                <a:latin typeface="Arial" pitchFamily="34" charset="0"/>
                <a:cs typeface="Arial" pitchFamily="34" charset="0"/>
              </a:endParaRPr>
            </a:p>
          </p:txBody>
        </p:sp>
        <p:sp>
          <p:nvSpPr>
            <p:cNvPr id="151" name="Freeform 9"/>
            <p:cNvSpPr>
              <a:spLocks/>
            </p:cNvSpPr>
            <p:nvPr/>
          </p:nvSpPr>
          <p:spPr bwMode="auto">
            <a:xfrm>
              <a:off x="3904" y="2472"/>
              <a:ext cx="92" cy="92"/>
            </a:xfrm>
            <a:custGeom>
              <a:avLst/>
              <a:gdLst/>
              <a:ahLst/>
              <a:cxnLst>
                <a:cxn ang="0">
                  <a:pos x="92" y="0"/>
                </a:cxn>
                <a:cxn ang="0">
                  <a:pos x="0" y="44"/>
                </a:cxn>
                <a:cxn ang="0">
                  <a:pos x="92" y="92"/>
                </a:cxn>
                <a:cxn ang="0">
                  <a:pos x="92" y="0"/>
                </a:cxn>
              </a:cxnLst>
              <a:rect l="0" t="0" r="r" b="b"/>
              <a:pathLst>
                <a:path w="92" h="92">
                  <a:moveTo>
                    <a:pt x="92" y="0"/>
                  </a:moveTo>
                  <a:lnTo>
                    <a:pt x="0" y="44"/>
                  </a:lnTo>
                  <a:lnTo>
                    <a:pt x="92" y="92"/>
                  </a:lnTo>
                  <a:lnTo>
                    <a:pt x="92" y="0"/>
                  </a:lnTo>
                  <a:close/>
                </a:path>
              </a:pathLst>
            </a:custGeom>
            <a:solidFill>
              <a:srgbClr val="000000"/>
            </a:solidFill>
            <a:ln w="9525">
              <a:noFill/>
              <a:round/>
              <a:headEnd/>
              <a:tailEnd/>
            </a:ln>
          </p:spPr>
          <p:txBody>
            <a:bodyPr/>
            <a:lstStyle/>
            <a:p>
              <a:endParaRPr lang="en-US">
                <a:latin typeface="Arial" pitchFamily="34" charset="0"/>
                <a:cs typeface="Arial" pitchFamily="34" charset="0"/>
              </a:endParaRPr>
            </a:p>
          </p:txBody>
        </p:sp>
        <p:sp>
          <p:nvSpPr>
            <p:cNvPr id="152" name="Freeform 10"/>
            <p:cNvSpPr>
              <a:spLocks/>
            </p:cNvSpPr>
            <p:nvPr/>
          </p:nvSpPr>
          <p:spPr bwMode="auto">
            <a:xfrm>
              <a:off x="4336" y="2472"/>
              <a:ext cx="87" cy="92"/>
            </a:xfrm>
            <a:custGeom>
              <a:avLst/>
              <a:gdLst/>
              <a:ahLst/>
              <a:cxnLst>
                <a:cxn ang="0">
                  <a:pos x="0" y="92"/>
                </a:cxn>
                <a:cxn ang="0">
                  <a:pos x="87" y="44"/>
                </a:cxn>
                <a:cxn ang="0">
                  <a:pos x="0" y="0"/>
                </a:cxn>
                <a:cxn ang="0">
                  <a:pos x="0" y="92"/>
                </a:cxn>
              </a:cxnLst>
              <a:rect l="0" t="0" r="r" b="b"/>
              <a:pathLst>
                <a:path w="87" h="92">
                  <a:moveTo>
                    <a:pt x="0" y="92"/>
                  </a:moveTo>
                  <a:lnTo>
                    <a:pt x="87" y="44"/>
                  </a:lnTo>
                  <a:lnTo>
                    <a:pt x="0" y="0"/>
                  </a:lnTo>
                  <a:lnTo>
                    <a:pt x="0" y="92"/>
                  </a:lnTo>
                  <a:close/>
                </a:path>
              </a:pathLst>
            </a:custGeom>
            <a:solidFill>
              <a:srgbClr val="000000"/>
            </a:solidFill>
            <a:ln w="9525">
              <a:noFill/>
              <a:round/>
              <a:headEnd/>
              <a:tailEnd/>
            </a:ln>
          </p:spPr>
          <p:txBody>
            <a:bodyPr/>
            <a:lstStyle/>
            <a:p>
              <a:endParaRPr lang="en-US">
                <a:latin typeface="Arial" pitchFamily="34" charset="0"/>
                <a:cs typeface="Arial" pitchFamily="34" charset="0"/>
              </a:endParaRPr>
            </a:p>
          </p:txBody>
        </p:sp>
      </p:grpSp>
      <p:sp>
        <p:nvSpPr>
          <p:cNvPr id="153" name="Freeform 11"/>
          <p:cNvSpPr>
            <a:spLocks/>
          </p:cNvSpPr>
          <p:nvPr/>
        </p:nvSpPr>
        <p:spPr bwMode="auto">
          <a:xfrm>
            <a:off x="4227513" y="2450067"/>
            <a:ext cx="141287" cy="1203326"/>
          </a:xfrm>
          <a:custGeom>
            <a:avLst/>
            <a:gdLst/>
            <a:ahLst/>
            <a:cxnLst>
              <a:cxn ang="0">
                <a:pos x="44" y="0"/>
              </a:cxn>
              <a:cxn ang="0">
                <a:pos x="89" y="162"/>
              </a:cxn>
              <a:cxn ang="0">
                <a:pos x="67" y="162"/>
              </a:cxn>
              <a:cxn ang="0">
                <a:pos x="67" y="641"/>
              </a:cxn>
              <a:cxn ang="0">
                <a:pos x="89" y="641"/>
              </a:cxn>
              <a:cxn ang="0">
                <a:pos x="44" y="803"/>
              </a:cxn>
              <a:cxn ang="0">
                <a:pos x="0" y="641"/>
              </a:cxn>
              <a:cxn ang="0">
                <a:pos x="22" y="641"/>
              </a:cxn>
              <a:cxn ang="0">
                <a:pos x="22" y="162"/>
              </a:cxn>
              <a:cxn ang="0">
                <a:pos x="0" y="162"/>
              </a:cxn>
              <a:cxn ang="0">
                <a:pos x="44" y="0"/>
              </a:cxn>
            </a:cxnLst>
            <a:rect l="0" t="0" r="r" b="b"/>
            <a:pathLst>
              <a:path w="89" h="803">
                <a:moveTo>
                  <a:pt x="44" y="0"/>
                </a:moveTo>
                <a:lnTo>
                  <a:pt x="89" y="162"/>
                </a:lnTo>
                <a:lnTo>
                  <a:pt x="67" y="162"/>
                </a:lnTo>
                <a:lnTo>
                  <a:pt x="67" y="641"/>
                </a:lnTo>
                <a:lnTo>
                  <a:pt x="89" y="641"/>
                </a:lnTo>
                <a:lnTo>
                  <a:pt x="44" y="803"/>
                </a:lnTo>
                <a:lnTo>
                  <a:pt x="0" y="641"/>
                </a:lnTo>
                <a:lnTo>
                  <a:pt x="22" y="641"/>
                </a:lnTo>
                <a:lnTo>
                  <a:pt x="22" y="162"/>
                </a:lnTo>
                <a:lnTo>
                  <a:pt x="0" y="162"/>
                </a:lnTo>
                <a:lnTo>
                  <a:pt x="44" y="0"/>
                </a:lnTo>
                <a:close/>
              </a:path>
            </a:pathLst>
          </a:custGeom>
          <a:solidFill>
            <a:srgbClr val="FFFFFF"/>
          </a:solidFill>
          <a:ln w="9525" cap="rnd">
            <a:solidFill>
              <a:srgbClr val="000000"/>
            </a:solidFill>
            <a:prstDash val="solid"/>
            <a:round/>
            <a:headEnd/>
            <a:tailEnd/>
          </a:ln>
        </p:spPr>
        <p:txBody>
          <a:bodyPr/>
          <a:lstStyle/>
          <a:p>
            <a:endParaRPr lang="en-US">
              <a:latin typeface="Arial" pitchFamily="34" charset="0"/>
              <a:cs typeface="Arial" pitchFamily="34" charset="0"/>
            </a:endParaRPr>
          </a:p>
        </p:txBody>
      </p:sp>
      <p:sp>
        <p:nvSpPr>
          <p:cNvPr id="154" name="Oval 12"/>
          <p:cNvSpPr>
            <a:spLocks noChangeArrowheads="1"/>
          </p:cNvSpPr>
          <p:nvPr/>
        </p:nvSpPr>
        <p:spPr bwMode="auto">
          <a:xfrm>
            <a:off x="3802063" y="3653392"/>
            <a:ext cx="990600" cy="920750"/>
          </a:xfrm>
          <a:prstGeom prst="ellipse">
            <a:avLst/>
          </a:prstGeom>
          <a:solidFill>
            <a:srgbClr val="FFFFFF"/>
          </a:solidFill>
          <a:ln w="17463">
            <a:solidFill>
              <a:srgbClr val="000000"/>
            </a:solidFill>
            <a:round/>
            <a:headEnd/>
            <a:tailEnd/>
          </a:ln>
        </p:spPr>
        <p:txBody>
          <a:bodyPr/>
          <a:lstStyle/>
          <a:p>
            <a:endParaRPr lang="en-US">
              <a:latin typeface="Arial" pitchFamily="34" charset="0"/>
              <a:cs typeface="Arial" pitchFamily="34" charset="0"/>
            </a:endParaRPr>
          </a:p>
        </p:txBody>
      </p:sp>
      <p:sp>
        <p:nvSpPr>
          <p:cNvPr id="155" name="Rectangle 13"/>
          <p:cNvSpPr>
            <a:spLocks noChangeArrowheads="1"/>
          </p:cNvSpPr>
          <p:nvPr/>
        </p:nvSpPr>
        <p:spPr bwMode="auto">
          <a:xfrm>
            <a:off x="3997666" y="3956604"/>
            <a:ext cx="750206" cy="338554"/>
          </a:xfrm>
          <a:prstGeom prst="rect">
            <a:avLst/>
          </a:prstGeom>
          <a:noFill/>
          <a:ln w="9525">
            <a:noFill/>
            <a:miter lim="800000"/>
            <a:headEnd/>
            <a:tailEnd/>
          </a:ln>
        </p:spPr>
        <p:txBody>
          <a:bodyPr wrap="none" lIns="0" tIns="0" rIns="0" bIns="0">
            <a:spAutoFit/>
          </a:bodyPr>
          <a:lstStyle/>
          <a:p>
            <a:r>
              <a:rPr lang="en-US" sz="2200" b="1">
                <a:solidFill>
                  <a:srgbClr val="000000"/>
                </a:solidFill>
                <a:latin typeface="Arial" pitchFamily="34" charset="0"/>
                <a:cs typeface="Arial" pitchFamily="34" charset="0"/>
              </a:rPr>
              <a:t>PVSS</a:t>
            </a:r>
            <a:endParaRPr lang="en-US">
              <a:latin typeface="Arial" pitchFamily="34" charset="0"/>
              <a:cs typeface="Arial" pitchFamily="34" charset="0"/>
            </a:endParaRPr>
          </a:p>
        </p:txBody>
      </p:sp>
      <p:sp>
        <p:nvSpPr>
          <p:cNvPr id="162" name="Rectangle 20"/>
          <p:cNvSpPr>
            <a:spLocks noChangeArrowheads="1"/>
          </p:cNvSpPr>
          <p:nvPr/>
        </p:nvSpPr>
        <p:spPr bwMode="auto">
          <a:xfrm>
            <a:off x="3940175" y="5672692"/>
            <a:ext cx="655638" cy="425450"/>
          </a:xfrm>
          <a:prstGeom prst="rect">
            <a:avLst/>
          </a:prstGeom>
          <a:noFill/>
          <a:ln w="9525">
            <a:noFill/>
            <a:miter lim="800000"/>
            <a:headEnd/>
            <a:tailEnd/>
          </a:ln>
        </p:spPr>
        <p:txBody>
          <a:bodyPr/>
          <a:lstStyle/>
          <a:p>
            <a:endParaRPr lang="en-US" sz="1600" b="1">
              <a:latin typeface="Arial" pitchFamily="34" charset="0"/>
              <a:cs typeface="Arial" pitchFamily="34" charset="0"/>
            </a:endParaRPr>
          </a:p>
        </p:txBody>
      </p:sp>
      <p:sp>
        <p:nvSpPr>
          <p:cNvPr id="170" name="Rectangle 28"/>
          <p:cNvSpPr>
            <a:spLocks noChangeArrowheads="1"/>
          </p:cNvSpPr>
          <p:nvPr/>
        </p:nvSpPr>
        <p:spPr bwMode="auto">
          <a:xfrm>
            <a:off x="3992563" y="2013504"/>
            <a:ext cx="619125" cy="423863"/>
          </a:xfrm>
          <a:prstGeom prst="rect">
            <a:avLst/>
          </a:prstGeom>
          <a:noFill/>
          <a:ln w="9525">
            <a:noFill/>
            <a:miter lim="800000"/>
            <a:headEnd/>
            <a:tailEnd/>
          </a:ln>
        </p:spPr>
        <p:txBody>
          <a:bodyPr/>
          <a:lstStyle/>
          <a:p>
            <a:endParaRPr lang="en-US" sz="1600" b="1">
              <a:latin typeface="Arial" pitchFamily="34" charset="0"/>
              <a:cs typeface="Arial" pitchFamily="34" charset="0"/>
            </a:endParaRPr>
          </a:p>
        </p:txBody>
      </p:sp>
      <p:grpSp>
        <p:nvGrpSpPr>
          <p:cNvPr id="171" name="Group 29"/>
          <p:cNvGrpSpPr>
            <a:grpSpLocks/>
          </p:cNvGrpSpPr>
          <p:nvPr/>
        </p:nvGrpSpPr>
        <p:grpSpPr bwMode="auto">
          <a:xfrm>
            <a:off x="4747872" y="5674195"/>
            <a:ext cx="1527516" cy="212725"/>
            <a:chOff x="3028" y="3673"/>
            <a:chExt cx="1069" cy="83"/>
          </a:xfrm>
        </p:grpSpPr>
        <p:sp>
          <p:nvSpPr>
            <p:cNvPr id="172" name="Line 30"/>
            <p:cNvSpPr>
              <a:spLocks noChangeShapeType="1"/>
            </p:cNvSpPr>
            <p:nvPr/>
          </p:nvSpPr>
          <p:spPr bwMode="auto">
            <a:xfrm flipH="1">
              <a:off x="3028" y="3712"/>
              <a:ext cx="1003" cy="1"/>
            </a:xfrm>
            <a:prstGeom prst="line">
              <a:avLst/>
            </a:prstGeom>
            <a:noFill/>
            <a:ln w="26988">
              <a:solidFill>
                <a:srgbClr val="000000"/>
              </a:solidFill>
              <a:round/>
              <a:headEnd/>
              <a:tailEnd/>
            </a:ln>
          </p:spPr>
          <p:txBody>
            <a:bodyPr/>
            <a:lstStyle/>
            <a:p>
              <a:endParaRPr lang="en-US">
                <a:latin typeface="Arial" pitchFamily="34" charset="0"/>
                <a:cs typeface="Arial" pitchFamily="34" charset="0"/>
              </a:endParaRPr>
            </a:p>
          </p:txBody>
        </p:sp>
        <p:sp>
          <p:nvSpPr>
            <p:cNvPr id="173" name="Freeform 31"/>
            <p:cNvSpPr>
              <a:spLocks/>
            </p:cNvSpPr>
            <p:nvPr/>
          </p:nvSpPr>
          <p:spPr bwMode="auto">
            <a:xfrm>
              <a:off x="4019" y="3673"/>
              <a:ext cx="78" cy="83"/>
            </a:xfrm>
            <a:custGeom>
              <a:avLst/>
              <a:gdLst/>
              <a:ahLst/>
              <a:cxnLst>
                <a:cxn ang="0">
                  <a:pos x="0" y="83"/>
                </a:cxn>
                <a:cxn ang="0">
                  <a:pos x="78" y="39"/>
                </a:cxn>
                <a:cxn ang="0">
                  <a:pos x="0" y="0"/>
                </a:cxn>
                <a:cxn ang="0">
                  <a:pos x="0" y="83"/>
                </a:cxn>
              </a:cxnLst>
              <a:rect l="0" t="0" r="r" b="b"/>
              <a:pathLst>
                <a:path w="78" h="83">
                  <a:moveTo>
                    <a:pt x="0" y="83"/>
                  </a:moveTo>
                  <a:lnTo>
                    <a:pt x="78" y="39"/>
                  </a:lnTo>
                  <a:lnTo>
                    <a:pt x="0" y="0"/>
                  </a:lnTo>
                  <a:lnTo>
                    <a:pt x="0" y="83"/>
                  </a:lnTo>
                  <a:close/>
                </a:path>
              </a:pathLst>
            </a:custGeom>
            <a:solidFill>
              <a:srgbClr val="000000"/>
            </a:solidFill>
            <a:ln w="9525">
              <a:noFill/>
              <a:round/>
              <a:headEnd/>
              <a:tailEnd/>
            </a:ln>
          </p:spPr>
          <p:txBody>
            <a:bodyPr/>
            <a:lstStyle/>
            <a:p>
              <a:endParaRPr lang="en-US">
                <a:latin typeface="Arial" pitchFamily="34" charset="0"/>
                <a:cs typeface="Arial" pitchFamily="34" charset="0"/>
              </a:endParaRPr>
            </a:p>
          </p:txBody>
        </p:sp>
      </p:grpSp>
      <p:sp>
        <p:nvSpPr>
          <p:cNvPr id="174" name="Rectangle 32"/>
          <p:cNvSpPr>
            <a:spLocks noChangeArrowheads="1"/>
          </p:cNvSpPr>
          <p:nvPr/>
        </p:nvSpPr>
        <p:spPr bwMode="auto">
          <a:xfrm>
            <a:off x="6275388" y="5601254"/>
            <a:ext cx="1106487" cy="346075"/>
          </a:xfrm>
          <a:prstGeom prst="rect">
            <a:avLst/>
          </a:prstGeom>
          <a:noFill/>
          <a:ln w="9525">
            <a:noFill/>
            <a:miter lim="800000"/>
            <a:headEnd/>
            <a:tailEnd/>
          </a:ln>
        </p:spPr>
        <p:txBody>
          <a:bodyPr/>
          <a:lstStyle/>
          <a:p>
            <a:endParaRPr lang="en-US">
              <a:latin typeface="Arial" pitchFamily="34" charset="0"/>
              <a:cs typeface="Arial" pitchFamily="34" charset="0"/>
            </a:endParaRPr>
          </a:p>
        </p:txBody>
      </p:sp>
      <p:sp>
        <p:nvSpPr>
          <p:cNvPr id="175" name="Rectangle 33"/>
          <p:cNvSpPr>
            <a:spLocks noChangeArrowheads="1"/>
          </p:cNvSpPr>
          <p:nvPr/>
        </p:nvSpPr>
        <p:spPr bwMode="auto">
          <a:xfrm>
            <a:off x="6376970" y="5656817"/>
            <a:ext cx="1001749" cy="261610"/>
          </a:xfrm>
          <a:prstGeom prst="rect">
            <a:avLst/>
          </a:prstGeom>
          <a:noFill/>
          <a:ln w="9525">
            <a:noFill/>
            <a:miter lim="800000"/>
            <a:headEnd/>
            <a:tailEnd/>
          </a:ln>
        </p:spPr>
        <p:txBody>
          <a:bodyPr wrap="none" lIns="0" tIns="0" rIns="0" bIns="0">
            <a:spAutoFit/>
          </a:bodyPr>
          <a:lstStyle/>
          <a:p>
            <a:r>
              <a:rPr lang="en-US" sz="1700" b="1">
                <a:solidFill>
                  <a:srgbClr val="000000"/>
                </a:solidFill>
                <a:latin typeface="Arial" pitchFamily="34" charset="0"/>
                <a:cs typeface="Arial" pitchFamily="34" charset="0"/>
              </a:rPr>
              <a:t>To Offline</a:t>
            </a:r>
            <a:endParaRPr lang="en-US">
              <a:latin typeface="Arial" pitchFamily="34" charset="0"/>
              <a:cs typeface="Arial" pitchFamily="34" charset="0"/>
            </a:endParaRPr>
          </a:p>
        </p:txBody>
      </p:sp>
      <p:sp>
        <p:nvSpPr>
          <p:cNvPr id="177" name="Oval 35"/>
          <p:cNvSpPr>
            <a:spLocks noChangeArrowheads="1"/>
          </p:cNvSpPr>
          <p:nvPr/>
        </p:nvSpPr>
        <p:spPr bwMode="auto">
          <a:xfrm>
            <a:off x="3802064" y="3653393"/>
            <a:ext cx="982662" cy="912812"/>
          </a:xfrm>
          <a:prstGeom prst="ellipse">
            <a:avLst/>
          </a:prstGeom>
          <a:solidFill>
            <a:srgbClr val="00CC99"/>
          </a:solidFill>
          <a:ln w="17463">
            <a:solidFill>
              <a:srgbClr val="000000"/>
            </a:solidFill>
            <a:round/>
            <a:headEnd/>
            <a:tailEnd/>
          </a:ln>
        </p:spPr>
        <p:txBody>
          <a:bodyPr/>
          <a:lstStyle/>
          <a:p>
            <a:endParaRPr lang="en-US">
              <a:latin typeface="Arial" pitchFamily="34" charset="0"/>
              <a:cs typeface="Arial" pitchFamily="34" charset="0"/>
            </a:endParaRPr>
          </a:p>
        </p:txBody>
      </p:sp>
      <p:grpSp>
        <p:nvGrpSpPr>
          <p:cNvPr id="178" name="Group 37"/>
          <p:cNvGrpSpPr>
            <a:grpSpLocks/>
          </p:cNvGrpSpPr>
          <p:nvPr/>
        </p:nvGrpSpPr>
        <p:grpSpPr bwMode="auto">
          <a:xfrm>
            <a:off x="3844785" y="5288517"/>
            <a:ext cx="859869" cy="804862"/>
            <a:chOff x="2645" y="3425"/>
            <a:chExt cx="364" cy="507"/>
          </a:xfrm>
        </p:grpSpPr>
        <p:sp>
          <p:nvSpPr>
            <p:cNvPr id="179" name="Freeform 38"/>
            <p:cNvSpPr>
              <a:spLocks/>
            </p:cNvSpPr>
            <p:nvPr/>
          </p:nvSpPr>
          <p:spPr bwMode="auto">
            <a:xfrm>
              <a:off x="2645" y="3425"/>
              <a:ext cx="364" cy="116"/>
            </a:xfrm>
            <a:custGeom>
              <a:avLst/>
              <a:gdLst/>
              <a:ahLst/>
              <a:cxnLst>
                <a:cxn ang="0">
                  <a:pos x="361" y="111"/>
                </a:cxn>
                <a:cxn ang="0">
                  <a:pos x="359" y="101"/>
                </a:cxn>
                <a:cxn ang="0">
                  <a:pos x="353" y="84"/>
                </a:cxn>
                <a:cxn ang="0">
                  <a:pos x="342" y="68"/>
                </a:cxn>
                <a:cxn ang="0">
                  <a:pos x="328" y="54"/>
                </a:cxn>
                <a:cxn ang="0">
                  <a:pos x="311" y="40"/>
                </a:cxn>
                <a:cxn ang="0">
                  <a:pos x="290" y="29"/>
                </a:cxn>
                <a:cxn ang="0">
                  <a:pos x="268" y="19"/>
                </a:cxn>
                <a:cxn ang="0">
                  <a:pos x="243" y="12"/>
                </a:cxn>
                <a:cxn ang="0">
                  <a:pos x="217" y="8"/>
                </a:cxn>
                <a:cxn ang="0">
                  <a:pos x="190" y="5"/>
                </a:cxn>
                <a:cxn ang="0">
                  <a:pos x="163" y="6"/>
                </a:cxn>
                <a:cxn ang="0">
                  <a:pos x="136" y="9"/>
                </a:cxn>
                <a:cxn ang="0">
                  <a:pos x="111" y="15"/>
                </a:cxn>
                <a:cxn ang="0">
                  <a:pos x="87" y="23"/>
                </a:cxn>
                <a:cxn ang="0">
                  <a:pos x="65" y="33"/>
                </a:cxn>
                <a:cxn ang="0">
                  <a:pos x="46" y="45"/>
                </a:cxn>
                <a:cxn ang="0">
                  <a:pos x="30" y="59"/>
                </a:cxn>
                <a:cxn ang="0">
                  <a:pos x="17" y="74"/>
                </a:cxn>
                <a:cxn ang="0">
                  <a:pos x="8" y="91"/>
                </a:cxn>
                <a:cxn ang="0">
                  <a:pos x="4" y="107"/>
                </a:cxn>
                <a:cxn ang="0">
                  <a:pos x="3" y="116"/>
                </a:cxn>
                <a:cxn ang="0">
                  <a:pos x="0" y="109"/>
                </a:cxn>
                <a:cxn ang="0">
                  <a:pos x="4" y="91"/>
                </a:cxn>
                <a:cxn ang="0">
                  <a:pos x="12" y="75"/>
                </a:cxn>
                <a:cxn ang="0">
                  <a:pos x="24" y="59"/>
                </a:cxn>
                <a:cxn ang="0">
                  <a:pos x="39" y="44"/>
                </a:cxn>
                <a:cxn ang="0">
                  <a:pos x="57" y="31"/>
                </a:cxn>
                <a:cxn ang="0">
                  <a:pos x="79" y="20"/>
                </a:cxn>
                <a:cxn ang="0">
                  <a:pos x="102" y="12"/>
                </a:cxn>
                <a:cxn ang="0">
                  <a:pos x="127" y="5"/>
                </a:cxn>
                <a:cxn ang="0">
                  <a:pos x="154" y="1"/>
                </a:cxn>
                <a:cxn ang="0">
                  <a:pos x="181" y="0"/>
                </a:cxn>
                <a:cxn ang="0">
                  <a:pos x="208" y="1"/>
                </a:cxn>
                <a:cxn ang="0">
                  <a:pos x="235" y="5"/>
                </a:cxn>
                <a:cxn ang="0">
                  <a:pos x="260" y="11"/>
                </a:cxn>
                <a:cxn ang="0">
                  <a:pos x="284" y="20"/>
                </a:cxn>
                <a:cxn ang="0">
                  <a:pos x="305" y="30"/>
                </a:cxn>
                <a:cxn ang="0">
                  <a:pos x="324" y="43"/>
                </a:cxn>
                <a:cxn ang="0">
                  <a:pos x="339" y="58"/>
                </a:cxn>
                <a:cxn ang="0">
                  <a:pos x="351" y="73"/>
                </a:cxn>
                <a:cxn ang="0">
                  <a:pos x="359" y="90"/>
                </a:cxn>
                <a:cxn ang="0">
                  <a:pos x="364" y="106"/>
                </a:cxn>
                <a:cxn ang="0">
                  <a:pos x="364" y="116"/>
                </a:cxn>
              </a:cxnLst>
              <a:rect l="0" t="0" r="r" b="b"/>
              <a:pathLst>
                <a:path w="364" h="116">
                  <a:moveTo>
                    <a:pt x="361" y="116"/>
                  </a:moveTo>
                  <a:lnTo>
                    <a:pt x="361" y="111"/>
                  </a:lnTo>
                  <a:lnTo>
                    <a:pt x="360" y="107"/>
                  </a:lnTo>
                  <a:lnTo>
                    <a:pt x="359" y="101"/>
                  </a:lnTo>
                  <a:lnTo>
                    <a:pt x="356" y="92"/>
                  </a:lnTo>
                  <a:lnTo>
                    <a:pt x="353" y="84"/>
                  </a:lnTo>
                  <a:lnTo>
                    <a:pt x="348" y="76"/>
                  </a:lnTo>
                  <a:lnTo>
                    <a:pt x="342" y="68"/>
                  </a:lnTo>
                  <a:lnTo>
                    <a:pt x="336" y="61"/>
                  </a:lnTo>
                  <a:lnTo>
                    <a:pt x="328" y="54"/>
                  </a:lnTo>
                  <a:lnTo>
                    <a:pt x="320" y="47"/>
                  </a:lnTo>
                  <a:lnTo>
                    <a:pt x="311" y="40"/>
                  </a:lnTo>
                  <a:lnTo>
                    <a:pt x="301" y="34"/>
                  </a:lnTo>
                  <a:lnTo>
                    <a:pt x="290" y="29"/>
                  </a:lnTo>
                  <a:lnTo>
                    <a:pt x="279" y="24"/>
                  </a:lnTo>
                  <a:lnTo>
                    <a:pt x="268" y="19"/>
                  </a:lnTo>
                  <a:lnTo>
                    <a:pt x="256" y="16"/>
                  </a:lnTo>
                  <a:lnTo>
                    <a:pt x="243" y="12"/>
                  </a:lnTo>
                  <a:lnTo>
                    <a:pt x="230" y="10"/>
                  </a:lnTo>
                  <a:lnTo>
                    <a:pt x="217" y="8"/>
                  </a:lnTo>
                  <a:lnTo>
                    <a:pt x="203" y="6"/>
                  </a:lnTo>
                  <a:lnTo>
                    <a:pt x="190" y="5"/>
                  </a:lnTo>
                  <a:lnTo>
                    <a:pt x="176" y="5"/>
                  </a:lnTo>
                  <a:lnTo>
                    <a:pt x="163" y="6"/>
                  </a:lnTo>
                  <a:lnTo>
                    <a:pt x="150" y="7"/>
                  </a:lnTo>
                  <a:lnTo>
                    <a:pt x="136" y="9"/>
                  </a:lnTo>
                  <a:lnTo>
                    <a:pt x="123" y="12"/>
                  </a:lnTo>
                  <a:lnTo>
                    <a:pt x="111" y="15"/>
                  </a:lnTo>
                  <a:lnTo>
                    <a:pt x="98" y="19"/>
                  </a:lnTo>
                  <a:lnTo>
                    <a:pt x="87" y="23"/>
                  </a:lnTo>
                  <a:lnTo>
                    <a:pt x="75" y="28"/>
                  </a:lnTo>
                  <a:lnTo>
                    <a:pt x="65" y="33"/>
                  </a:lnTo>
                  <a:lnTo>
                    <a:pt x="55" y="39"/>
                  </a:lnTo>
                  <a:lnTo>
                    <a:pt x="46" y="45"/>
                  </a:lnTo>
                  <a:lnTo>
                    <a:pt x="37" y="52"/>
                  </a:lnTo>
                  <a:lnTo>
                    <a:pt x="30" y="59"/>
                  </a:lnTo>
                  <a:lnTo>
                    <a:pt x="23" y="67"/>
                  </a:lnTo>
                  <a:lnTo>
                    <a:pt x="17" y="74"/>
                  </a:lnTo>
                  <a:lnTo>
                    <a:pt x="12" y="83"/>
                  </a:lnTo>
                  <a:lnTo>
                    <a:pt x="8" y="91"/>
                  </a:lnTo>
                  <a:lnTo>
                    <a:pt x="5" y="99"/>
                  </a:lnTo>
                  <a:lnTo>
                    <a:pt x="4" y="107"/>
                  </a:lnTo>
                  <a:lnTo>
                    <a:pt x="3" y="112"/>
                  </a:lnTo>
                  <a:lnTo>
                    <a:pt x="3" y="116"/>
                  </a:lnTo>
                  <a:lnTo>
                    <a:pt x="0" y="116"/>
                  </a:lnTo>
                  <a:lnTo>
                    <a:pt x="0" y="109"/>
                  </a:lnTo>
                  <a:lnTo>
                    <a:pt x="2" y="100"/>
                  </a:lnTo>
                  <a:lnTo>
                    <a:pt x="4" y="91"/>
                  </a:lnTo>
                  <a:lnTo>
                    <a:pt x="8" y="83"/>
                  </a:lnTo>
                  <a:lnTo>
                    <a:pt x="12" y="75"/>
                  </a:lnTo>
                  <a:lnTo>
                    <a:pt x="17" y="66"/>
                  </a:lnTo>
                  <a:lnTo>
                    <a:pt x="24" y="59"/>
                  </a:lnTo>
                  <a:lnTo>
                    <a:pt x="31" y="52"/>
                  </a:lnTo>
                  <a:lnTo>
                    <a:pt x="39" y="44"/>
                  </a:lnTo>
                  <a:lnTo>
                    <a:pt x="48" y="38"/>
                  </a:lnTo>
                  <a:lnTo>
                    <a:pt x="57" y="31"/>
                  </a:lnTo>
                  <a:lnTo>
                    <a:pt x="68" y="26"/>
                  </a:lnTo>
                  <a:lnTo>
                    <a:pt x="79" y="20"/>
                  </a:lnTo>
                  <a:lnTo>
                    <a:pt x="90" y="16"/>
                  </a:lnTo>
                  <a:lnTo>
                    <a:pt x="102" y="12"/>
                  </a:lnTo>
                  <a:lnTo>
                    <a:pt x="114" y="8"/>
                  </a:lnTo>
                  <a:lnTo>
                    <a:pt x="127" y="5"/>
                  </a:lnTo>
                  <a:lnTo>
                    <a:pt x="140" y="3"/>
                  </a:lnTo>
                  <a:lnTo>
                    <a:pt x="154" y="1"/>
                  </a:lnTo>
                  <a:lnTo>
                    <a:pt x="167" y="0"/>
                  </a:lnTo>
                  <a:lnTo>
                    <a:pt x="181" y="0"/>
                  </a:lnTo>
                  <a:lnTo>
                    <a:pt x="194" y="0"/>
                  </a:lnTo>
                  <a:lnTo>
                    <a:pt x="208" y="1"/>
                  </a:lnTo>
                  <a:lnTo>
                    <a:pt x="221" y="3"/>
                  </a:lnTo>
                  <a:lnTo>
                    <a:pt x="235" y="5"/>
                  </a:lnTo>
                  <a:lnTo>
                    <a:pt x="248" y="8"/>
                  </a:lnTo>
                  <a:lnTo>
                    <a:pt x="260" y="11"/>
                  </a:lnTo>
                  <a:lnTo>
                    <a:pt x="272" y="15"/>
                  </a:lnTo>
                  <a:lnTo>
                    <a:pt x="284" y="20"/>
                  </a:lnTo>
                  <a:lnTo>
                    <a:pt x="295" y="25"/>
                  </a:lnTo>
                  <a:lnTo>
                    <a:pt x="305" y="30"/>
                  </a:lnTo>
                  <a:lnTo>
                    <a:pt x="315" y="37"/>
                  </a:lnTo>
                  <a:lnTo>
                    <a:pt x="324" y="43"/>
                  </a:lnTo>
                  <a:lnTo>
                    <a:pt x="332" y="50"/>
                  </a:lnTo>
                  <a:lnTo>
                    <a:pt x="339" y="58"/>
                  </a:lnTo>
                  <a:lnTo>
                    <a:pt x="346" y="65"/>
                  </a:lnTo>
                  <a:lnTo>
                    <a:pt x="351" y="73"/>
                  </a:lnTo>
                  <a:lnTo>
                    <a:pt x="356" y="81"/>
                  </a:lnTo>
                  <a:lnTo>
                    <a:pt x="359" y="90"/>
                  </a:lnTo>
                  <a:lnTo>
                    <a:pt x="362" y="98"/>
                  </a:lnTo>
                  <a:lnTo>
                    <a:pt x="364" y="106"/>
                  </a:lnTo>
                  <a:lnTo>
                    <a:pt x="364" y="111"/>
                  </a:lnTo>
                  <a:lnTo>
                    <a:pt x="364" y="116"/>
                  </a:lnTo>
                  <a:lnTo>
                    <a:pt x="361" y="116"/>
                  </a:lnTo>
                  <a:close/>
                </a:path>
              </a:pathLst>
            </a:custGeom>
            <a:solidFill>
              <a:srgbClr val="000000"/>
            </a:solidFill>
            <a:ln w="0">
              <a:solidFill>
                <a:srgbClr val="000000"/>
              </a:solidFill>
              <a:prstDash val="solid"/>
              <a:round/>
              <a:headEnd/>
              <a:tailEnd/>
            </a:ln>
          </p:spPr>
          <p:txBody>
            <a:bodyPr/>
            <a:lstStyle/>
            <a:p>
              <a:endParaRPr lang="en-US">
                <a:latin typeface="Arial" pitchFamily="34" charset="0"/>
                <a:cs typeface="Arial" pitchFamily="34" charset="0"/>
              </a:endParaRPr>
            </a:p>
          </p:txBody>
        </p:sp>
        <p:sp>
          <p:nvSpPr>
            <p:cNvPr id="180" name="Freeform 39"/>
            <p:cNvSpPr>
              <a:spLocks/>
            </p:cNvSpPr>
            <p:nvPr/>
          </p:nvSpPr>
          <p:spPr bwMode="auto">
            <a:xfrm>
              <a:off x="2645" y="3541"/>
              <a:ext cx="364" cy="118"/>
            </a:xfrm>
            <a:custGeom>
              <a:avLst/>
              <a:gdLst/>
              <a:ahLst/>
              <a:cxnLst>
                <a:cxn ang="0">
                  <a:pos x="364" y="0"/>
                </a:cxn>
                <a:cxn ang="0">
                  <a:pos x="361" y="5"/>
                </a:cxn>
                <a:cxn ang="0">
                  <a:pos x="359" y="15"/>
                </a:cxn>
                <a:cxn ang="0">
                  <a:pos x="356" y="25"/>
                </a:cxn>
                <a:cxn ang="0">
                  <a:pos x="348" y="42"/>
                </a:cxn>
                <a:cxn ang="0">
                  <a:pos x="336" y="57"/>
                </a:cxn>
                <a:cxn ang="0">
                  <a:pos x="320" y="71"/>
                </a:cxn>
                <a:cxn ang="0">
                  <a:pos x="301" y="84"/>
                </a:cxn>
                <a:cxn ang="0">
                  <a:pos x="279" y="94"/>
                </a:cxn>
                <a:cxn ang="0">
                  <a:pos x="256" y="102"/>
                </a:cxn>
                <a:cxn ang="0">
                  <a:pos x="230" y="108"/>
                </a:cxn>
                <a:cxn ang="0">
                  <a:pos x="203" y="111"/>
                </a:cxn>
                <a:cxn ang="0">
                  <a:pos x="176" y="112"/>
                </a:cxn>
                <a:cxn ang="0">
                  <a:pos x="150" y="110"/>
                </a:cxn>
                <a:cxn ang="0">
                  <a:pos x="123" y="106"/>
                </a:cxn>
                <a:cxn ang="0">
                  <a:pos x="98" y="99"/>
                </a:cxn>
                <a:cxn ang="0">
                  <a:pos x="75" y="90"/>
                </a:cxn>
                <a:cxn ang="0">
                  <a:pos x="55" y="79"/>
                </a:cxn>
                <a:cxn ang="0">
                  <a:pos x="37" y="66"/>
                </a:cxn>
                <a:cxn ang="0">
                  <a:pos x="23" y="51"/>
                </a:cxn>
                <a:cxn ang="0">
                  <a:pos x="12" y="35"/>
                </a:cxn>
                <a:cxn ang="0">
                  <a:pos x="5" y="18"/>
                </a:cxn>
                <a:cxn ang="0">
                  <a:pos x="3" y="5"/>
                </a:cxn>
                <a:cxn ang="0">
                  <a:pos x="0" y="0"/>
                </a:cxn>
                <a:cxn ang="0">
                  <a:pos x="1" y="15"/>
                </a:cxn>
                <a:cxn ang="0">
                  <a:pos x="4" y="27"/>
                </a:cxn>
                <a:cxn ang="0">
                  <a:pos x="12" y="43"/>
                </a:cxn>
                <a:cxn ang="0">
                  <a:pos x="24" y="59"/>
                </a:cxn>
                <a:cxn ang="0">
                  <a:pos x="39" y="73"/>
                </a:cxn>
                <a:cxn ang="0">
                  <a:pos x="57" y="86"/>
                </a:cxn>
                <a:cxn ang="0">
                  <a:pos x="79" y="97"/>
                </a:cxn>
                <a:cxn ang="0">
                  <a:pos x="102" y="106"/>
                </a:cxn>
                <a:cxn ang="0">
                  <a:pos x="127" y="113"/>
                </a:cxn>
                <a:cxn ang="0">
                  <a:pos x="154" y="117"/>
                </a:cxn>
                <a:cxn ang="0">
                  <a:pos x="181" y="118"/>
                </a:cxn>
                <a:cxn ang="0">
                  <a:pos x="208" y="117"/>
                </a:cxn>
                <a:cxn ang="0">
                  <a:pos x="235" y="113"/>
                </a:cxn>
                <a:cxn ang="0">
                  <a:pos x="260" y="107"/>
                </a:cxn>
                <a:cxn ang="0">
                  <a:pos x="284" y="98"/>
                </a:cxn>
                <a:cxn ang="0">
                  <a:pos x="305" y="87"/>
                </a:cxn>
                <a:cxn ang="0">
                  <a:pos x="324" y="75"/>
                </a:cxn>
                <a:cxn ang="0">
                  <a:pos x="339" y="60"/>
                </a:cxn>
                <a:cxn ang="0">
                  <a:pos x="351" y="45"/>
                </a:cxn>
                <a:cxn ang="0">
                  <a:pos x="359" y="28"/>
                </a:cxn>
                <a:cxn ang="0">
                  <a:pos x="363" y="16"/>
                </a:cxn>
              </a:cxnLst>
              <a:rect l="0" t="0" r="r" b="b"/>
              <a:pathLst>
                <a:path w="364" h="118">
                  <a:moveTo>
                    <a:pt x="364" y="8"/>
                  </a:moveTo>
                  <a:lnTo>
                    <a:pt x="364" y="0"/>
                  </a:lnTo>
                  <a:lnTo>
                    <a:pt x="361" y="0"/>
                  </a:lnTo>
                  <a:lnTo>
                    <a:pt x="361" y="5"/>
                  </a:lnTo>
                  <a:lnTo>
                    <a:pt x="360" y="10"/>
                  </a:lnTo>
                  <a:lnTo>
                    <a:pt x="359" y="15"/>
                  </a:lnTo>
                  <a:lnTo>
                    <a:pt x="358" y="21"/>
                  </a:lnTo>
                  <a:lnTo>
                    <a:pt x="356" y="25"/>
                  </a:lnTo>
                  <a:lnTo>
                    <a:pt x="353" y="34"/>
                  </a:lnTo>
                  <a:lnTo>
                    <a:pt x="348" y="42"/>
                  </a:lnTo>
                  <a:lnTo>
                    <a:pt x="342" y="50"/>
                  </a:lnTo>
                  <a:lnTo>
                    <a:pt x="336" y="57"/>
                  </a:lnTo>
                  <a:lnTo>
                    <a:pt x="328" y="64"/>
                  </a:lnTo>
                  <a:lnTo>
                    <a:pt x="320" y="71"/>
                  </a:lnTo>
                  <a:lnTo>
                    <a:pt x="311" y="78"/>
                  </a:lnTo>
                  <a:lnTo>
                    <a:pt x="301" y="84"/>
                  </a:lnTo>
                  <a:lnTo>
                    <a:pt x="290" y="89"/>
                  </a:lnTo>
                  <a:lnTo>
                    <a:pt x="279" y="94"/>
                  </a:lnTo>
                  <a:lnTo>
                    <a:pt x="268" y="98"/>
                  </a:lnTo>
                  <a:lnTo>
                    <a:pt x="256" y="102"/>
                  </a:lnTo>
                  <a:lnTo>
                    <a:pt x="243" y="105"/>
                  </a:lnTo>
                  <a:lnTo>
                    <a:pt x="230" y="108"/>
                  </a:lnTo>
                  <a:lnTo>
                    <a:pt x="217" y="110"/>
                  </a:lnTo>
                  <a:lnTo>
                    <a:pt x="203" y="111"/>
                  </a:lnTo>
                  <a:lnTo>
                    <a:pt x="190" y="112"/>
                  </a:lnTo>
                  <a:lnTo>
                    <a:pt x="176" y="112"/>
                  </a:lnTo>
                  <a:lnTo>
                    <a:pt x="163" y="112"/>
                  </a:lnTo>
                  <a:lnTo>
                    <a:pt x="150" y="110"/>
                  </a:lnTo>
                  <a:lnTo>
                    <a:pt x="136" y="109"/>
                  </a:lnTo>
                  <a:lnTo>
                    <a:pt x="123" y="106"/>
                  </a:lnTo>
                  <a:lnTo>
                    <a:pt x="111" y="103"/>
                  </a:lnTo>
                  <a:lnTo>
                    <a:pt x="98" y="99"/>
                  </a:lnTo>
                  <a:lnTo>
                    <a:pt x="87" y="95"/>
                  </a:lnTo>
                  <a:lnTo>
                    <a:pt x="75" y="90"/>
                  </a:lnTo>
                  <a:lnTo>
                    <a:pt x="65" y="85"/>
                  </a:lnTo>
                  <a:lnTo>
                    <a:pt x="55" y="79"/>
                  </a:lnTo>
                  <a:lnTo>
                    <a:pt x="46" y="72"/>
                  </a:lnTo>
                  <a:lnTo>
                    <a:pt x="37" y="66"/>
                  </a:lnTo>
                  <a:lnTo>
                    <a:pt x="30" y="59"/>
                  </a:lnTo>
                  <a:lnTo>
                    <a:pt x="23" y="51"/>
                  </a:lnTo>
                  <a:lnTo>
                    <a:pt x="17" y="43"/>
                  </a:lnTo>
                  <a:lnTo>
                    <a:pt x="12" y="35"/>
                  </a:lnTo>
                  <a:lnTo>
                    <a:pt x="8" y="27"/>
                  </a:lnTo>
                  <a:lnTo>
                    <a:pt x="5" y="18"/>
                  </a:lnTo>
                  <a:lnTo>
                    <a:pt x="4" y="12"/>
                  </a:lnTo>
                  <a:lnTo>
                    <a:pt x="3" y="5"/>
                  </a:lnTo>
                  <a:lnTo>
                    <a:pt x="3" y="0"/>
                  </a:lnTo>
                  <a:lnTo>
                    <a:pt x="0" y="0"/>
                  </a:lnTo>
                  <a:lnTo>
                    <a:pt x="0" y="9"/>
                  </a:lnTo>
                  <a:lnTo>
                    <a:pt x="1" y="15"/>
                  </a:lnTo>
                  <a:lnTo>
                    <a:pt x="3" y="23"/>
                  </a:lnTo>
                  <a:lnTo>
                    <a:pt x="4" y="27"/>
                  </a:lnTo>
                  <a:lnTo>
                    <a:pt x="8" y="35"/>
                  </a:lnTo>
                  <a:lnTo>
                    <a:pt x="12" y="43"/>
                  </a:lnTo>
                  <a:lnTo>
                    <a:pt x="17" y="51"/>
                  </a:lnTo>
                  <a:lnTo>
                    <a:pt x="24" y="59"/>
                  </a:lnTo>
                  <a:lnTo>
                    <a:pt x="31" y="66"/>
                  </a:lnTo>
                  <a:lnTo>
                    <a:pt x="39" y="73"/>
                  </a:lnTo>
                  <a:lnTo>
                    <a:pt x="48" y="80"/>
                  </a:lnTo>
                  <a:lnTo>
                    <a:pt x="57" y="86"/>
                  </a:lnTo>
                  <a:lnTo>
                    <a:pt x="68" y="92"/>
                  </a:lnTo>
                  <a:lnTo>
                    <a:pt x="79" y="97"/>
                  </a:lnTo>
                  <a:lnTo>
                    <a:pt x="90" y="102"/>
                  </a:lnTo>
                  <a:lnTo>
                    <a:pt x="102" y="106"/>
                  </a:lnTo>
                  <a:lnTo>
                    <a:pt x="114" y="110"/>
                  </a:lnTo>
                  <a:lnTo>
                    <a:pt x="127" y="113"/>
                  </a:lnTo>
                  <a:lnTo>
                    <a:pt x="140" y="115"/>
                  </a:lnTo>
                  <a:lnTo>
                    <a:pt x="154" y="117"/>
                  </a:lnTo>
                  <a:lnTo>
                    <a:pt x="167" y="117"/>
                  </a:lnTo>
                  <a:lnTo>
                    <a:pt x="181" y="118"/>
                  </a:lnTo>
                  <a:lnTo>
                    <a:pt x="194" y="118"/>
                  </a:lnTo>
                  <a:lnTo>
                    <a:pt x="208" y="117"/>
                  </a:lnTo>
                  <a:lnTo>
                    <a:pt x="221" y="115"/>
                  </a:lnTo>
                  <a:lnTo>
                    <a:pt x="235" y="113"/>
                  </a:lnTo>
                  <a:lnTo>
                    <a:pt x="248" y="110"/>
                  </a:lnTo>
                  <a:lnTo>
                    <a:pt x="260" y="107"/>
                  </a:lnTo>
                  <a:lnTo>
                    <a:pt x="272" y="103"/>
                  </a:lnTo>
                  <a:lnTo>
                    <a:pt x="284" y="98"/>
                  </a:lnTo>
                  <a:lnTo>
                    <a:pt x="295" y="93"/>
                  </a:lnTo>
                  <a:lnTo>
                    <a:pt x="305" y="87"/>
                  </a:lnTo>
                  <a:lnTo>
                    <a:pt x="315" y="81"/>
                  </a:lnTo>
                  <a:lnTo>
                    <a:pt x="324" y="75"/>
                  </a:lnTo>
                  <a:lnTo>
                    <a:pt x="332" y="68"/>
                  </a:lnTo>
                  <a:lnTo>
                    <a:pt x="339" y="60"/>
                  </a:lnTo>
                  <a:lnTo>
                    <a:pt x="346" y="53"/>
                  </a:lnTo>
                  <a:lnTo>
                    <a:pt x="351" y="45"/>
                  </a:lnTo>
                  <a:lnTo>
                    <a:pt x="356" y="36"/>
                  </a:lnTo>
                  <a:lnTo>
                    <a:pt x="359" y="28"/>
                  </a:lnTo>
                  <a:lnTo>
                    <a:pt x="361" y="23"/>
                  </a:lnTo>
                  <a:lnTo>
                    <a:pt x="363" y="16"/>
                  </a:lnTo>
                  <a:lnTo>
                    <a:pt x="364" y="8"/>
                  </a:lnTo>
                  <a:close/>
                </a:path>
              </a:pathLst>
            </a:custGeom>
            <a:solidFill>
              <a:srgbClr val="000000"/>
            </a:solidFill>
            <a:ln w="0">
              <a:solidFill>
                <a:srgbClr val="000000"/>
              </a:solidFill>
              <a:prstDash val="solid"/>
              <a:round/>
              <a:headEnd/>
              <a:tailEnd/>
            </a:ln>
          </p:spPr>
          <p:txBody>
            <a:bodyPr/>
            <a:lstStyle/>
            <a:p>
              <a:endParaRPr lang="en-US">
                <a:latin typeface="Arial" pitchFamily="34" charset="0"/>
                <a:cs typeface="Arial" pitchFamily="34" charset="0"/>
              </a:endParaRPr>
            </a:p>
          </p:txBody>
        </p:sp>
        <p:sp>
          <p:nvSpPr>
            <p:cNvPr id="181" name="Freeform 40"/>
            <p:cNvSpPr>
              <a:spLocks/>
            </p:cNvSpPr>
            <p:nvPr/>
          </p:nvSpPr>
          <p:spPr bwMode="auto">
            <a:xfrm>
              <a:off x="2645" y="3541"/>
              <a:ext cx="364" cy="391"/>
            </a:xfrm>
            <a:custGeom>
              <a:avLst/>
              <a:gdLst/>
              <a:ahLst/>
              <a:cxnLst>
                <a:cxn ang="0">
                  <a:pos x="364" y="9"/>
                </a:cxn>
                <a:cxn ang="0">
                  <a:pos x="361" y="23"/>
                </a:cxn>
                <a:cxn ang="0">
                  <a:pos x="361" y="281"/>
                </a:cxn>
                <a:cxn ang="0">
                  <a:pos x="359" y="290"/>
                </a:cxn>
                <a:cxn ang="0">
                  <a:pos x="353" y="306"/>
                </a:cxn>
                <a:cxn ang="0">
                  <a:pos x="342" y="322"/>
                </a:cxn>
                <a:cxn ang="0">
                  <a:pos x="328" y="337"/>
                </a:cxn>
                <a:cxn ang="0">
                  <a:pos x="311" y="350"/>
                </a:cxn>
                <a:cxn ang="0">
                  <a:pos x="290" y="361"/>
                </a:cxn>
                <a:cxn ang="0">
                  <a:pos x="268" y="371"/>
                </a:cxn>
                <a:cxn ang="0">
                  <a:pos x="243" y="378"/>
                </a:cxn>
                <a:cxn ang="0">
                  <a:pos x="217" y="383"/>
                </a:cxn>
                <a:cxn ang="0">
                  <a:pos x="190" y="385"/>
                </a:cxn>
                <a:cxn ang="0">
                  <a:pos x="163" y="384"/>
                </a:cxn>
                <a:cxn ang="0">
                  <a:pos x="136" y="381"/>
                </a:cxn>
                <a:cxn ang="0">
                  <a:pos x="111" y="375"/>
                </a:cxn>
                <a:cxn ang="0">
                  <a:pos x="87" y="367"/>
                </a:cxn>
                <a:cxn ang="0">
                  <a:pos x="65" y="357"/>
                </a:cxn>
                <a:cxn ang="0">
                  <a:pos x="46" y="345"/>
                </a:cxn>
                <a:cxn ang="0">
                  <a:pos x="30" y="331"/>
                </a:cxn>
                <a:cxn ang="0">
                  <a:pos x="17" y="316"/>
                </a:cxn>
                <a:cxn ang="0">
                  <a:pos x="8" y="299"/>
                </a:cxn>
                <a:cxn ang="0">
                  <a:pos x="5" y="290"/>
                </a:cxn>
                <a:cxn ang="0">
                  <a:pos x="3" y="279"/>
                </a:cxn>
                <a:cxn ang="0">
                  <a:pos x="3" y="23"/>
                </a:cxn>
                <a:cxn ang="0">
                  <a:pos x="0" y="9"/>
                </a:cxn>
                <a:cxn ang="0">
                  <a:pos x="0" y="273"/>
                </a:cxn>
                <a:cxn ang="0">
                  <a:pos x="0" y="283"/>
                </a:cxn>
                <a:cxn ang="0">
                  <a:pos x="1" y="291"/>
                </a:cxn>
                <a:cxn ang="0">
                  <a:pos x="4" y="299"/>
                </a:cxn>
                <a:cxn ang="0">
                  <a:pos x="12" y="316"/>
                </a:cxn>
                <a:cxn ang="0">
                  <a:pos x="24" y="332"/>
                </a:cxn>
                <a:cxn ang="0">
                  <a:pos x="39" y="346"/>
                </a:cxn>
                <a:cxn ang="0">
                  <a:pos x="57" y="359"/>
                </a:cxn>
                <a:cxn ang="0">
                  <a:pos x="79" y="370"/>
                </a:cxn>
                <a:cxn ang="0">
                  <a:pos x="102" y="379"/>
                </a:cxn>
                <a:cxn ang="0">
                  <a:pos x="127" y="385"/>
                </a:cxn>
                <a:cxn ang="0">
                  <a:pos x="154" y="389"/>
                </a:cxn>
                <a:cxn ang="0">
                  <a:pos x="181" y="391"/>
                </a:cxn>
                <a:cxn ang="0">
                  <a:pos x="208" y="389"/>
                </a:cxn>
                <a:cxn ang="0">
                  <a:pos x="235" y="386"/>
                </a:cxn>
                <a:cxn ang="0">
                  <a:pos x="260" y="379"/>
                </a:cxn>
                <a:cxn ang="0">
                  <a:pos x="284" y="371"/>
                </a:cxn>
                <a:cxn ang="0">
                  <a:pos x="305" y="360"/>
                </a:cxn>
                <a:cxn ang="0">
                  <a:pos x="324" y="347"/>
                </a:cxn>
                <a:cxn ang="0">
                  <a:pos x="339" y="333"/>
                </a:cxn>
                <a:cxn ang="0">
                  <a:pos x="351" y="317"/>
                </a:cxn>
                <a:cxn ang="0">
                  <a:pos x="359" y="300"/>
                </a:cxn>
                <a:cxn ang="0">
                  <a:pos x="363" y="289"/>
                </a:cxn>
                <a:cxn ang="0">
                  <a:pos x="364" y="277"/>
                </a:cxn>
              </a:cxnLst>
              <a:rect l="0" t="0" r="r" b="b"/>
              <a:pathLst>
                <a:path w="364" h="391">
                  <a:moveTo>
                    <a:pt x="364" y="0"/>
                  </a:moveTo>
                  <a:lnTo>
                    <a:pt x="364" y="9"/>
                  </a:lnTo>
                  <a:lnTo>
                    <a:pt x="363" y="16"/>
                  </a:lnTo>
                  <a:lnTo>
                    <a:pt x="361" y="23"/>
                  </a:lnTo>
                  <a:lnTo>
                    <a:pt x="361" y="278"/>
                  </a:lnTo>
                  <a:lnTo>
                    <a:pt x="361" y="281"/>
                  </a:lnTo>
                  <a:lnTo>
                    <a:pt x="361" y="283"/>
                  </a:lnTo>
                  <a:lnTo>
                    <a:pt x="359" y="290"/>
                  </a:lnTo>
                  <a:lnTo>
                    <a:pt x="356" y="298"/>
                  </a:lnTo>
                  <a:lnTo>
                    <a:pt x="353" y="306"/>
                  </a:lnTo>
                  <a:lnTo>
                    <a:pt x="348" y="314"/>
                  </a:lnTo>
                  <a:lnTo>
                    <a:pt x="342" y="322"/>
                  </a:lnTo>
                  <a:lnTo>
                    <a:pt x="336" y="330"/>
                  </a:lnTo>
                  <a:lnTo>
                    <a:pt x="328" y="337"/>
                  </a:lnTo>
                  <a:lnTo>
                    <a:pt x="320" y="344"/>
                  </a:lnTo>
                  <a:lnTo>
                    <a:pt x="311" y="350"/>
                  </a:lnTo>
                  <a:lnTo>
                    <a:pt x="301" y="356"/>
                  </a:lnTo>
                  <a:lnTo>
                    <a:pt x="290" y="361"/>
                  </a:lnTo>
                  <a:lnTo>
                    <a:pt x="279" y="366"/>
                  </a:lnTo>
                  <a:lnTo>
                    <a:pt x="268" y="371"/>
                  </a:lnTo>
                  <a:lnTo>
                    <a:pt x="256" y="375"/>
                  </a:lnTo>
                  <a:lnTo>
                    <a:pt x="243" y="378"/>
                  </a:lnTo>
                  <a:lnTo>
                    <a:pt x="230" y="380"/>
                  </a:lnTo>
                  <a:lnTo>
                    <a:pt x="217" y="383"/>
                  </a:lnTo>
                  <a:lnTo>
                    <a:pt x="203" y="384"/>
                  </a:lnTo>
                  <a:lnTo>
                    <a:pt x="190" y="385"/>
                  </a:lnTo>
                  <a:lnTo>
                    <a:pt x="176" y="385"/>
                  </a:lnTo>
                  <a:lnTo>
                    <a:pt x="163" y="384"/>
                  </a:lnTo>
                  <a:lnTo>
                    <a:pt x="150" y="383"/>
                  </a:lnTo>
                  <a:lnTo>
                    <a:pt x="136" y="381"/>
                  </a:lnTo>
                  <a:lnTo>
                    <a:pt x="123" y="378"/>
                  </a:lnTo>
                  <a:lnTo>
                    <a:pt x="111" y="375"/>
                  </a:lnTo>
                  <a:lnTo>
                    <a:pt x="98" y="372"/>
                  </a:lnTo>
                  <a:lnTo>
                    <a:pt x="87" y="367"/>
                  </a:lnTo>
                  <a:lnTo>
                    <a:pt x="75" y="362"/>
                  </a:lnTo>
                  <a:lnTo>
                    <a:pt x="65" y="357"/>
                  </a:lnTo>
                  <a:lnTo>
                    <a:pt x="55" y="351"/>
                  </a:lnTo>
                  <a:lnTo>
                    <a:pt x="46" y="345"/>
                  </a:lnTo>
                  <a:lnTo>
                    <a:pt x="37" y="338"/>
                  </a:lnTo>
                  <a:lnTo>
                    <a:pt x="30" y="331"/>
                  </a:lnTo>
                  <a:lnTo>
                    <a:pt x="23" y="324"/>
                  </a:lnTo>
                  <a:lnTo>
                    <a:pt x="17" y="316"/>
                  </a:lnTo>
                  <a:lnTo>
                    <a:pt x="12" y="308"/>
                  </a:lnTo>
                  <a:lnTo>
                    <a:pt x="8" y="299"/>
                  </a:lnTo>
                  <a:lnTo>
                    <a:pt x="6" y="294"/>
                  </a:lnTo>
                  <a:lnTo>
                    <a:pt x="5" y="290"/>
                  </a:lnTo>
                  <a:lnTo>
                    <a:pt x="4" y="285"/>
                  </a:lnTo>
                  <a:lnTo>
                    <a:pt x="3" y="279"/>
                  </a:lnTo>
                  <a:lnTo>
                    <a:pt x="3" y="276"/>
                  </a:lnTo>
                  <a:lnTo>
                    <a:pt x="3" y="23"/>
                  </a:lnTo>
                  <a:lnTo>
                    <a:pt x="1" y="15"/>
                  </a:lnTo>
                  <a:lnTo>
                    <a:pt x="0" y="9"/>
                  </a:lnTo>
                  <a:lnTo>
                    <a:pt x="0" y="0"/>
                  </a:lnTo>
                  <a:lnTo>
                    <a:pt x="0" y="273"/>
                  </a:lnTo>
                  <a:lnTo>
                    <a:pt x="0" y="278"/>
                  </a:lnTo>
                  <a:lnTo>
                    <a:pt x="0" y="283"/>
                  </a:lnTo>
                  <a:lnTo>
                    <a:pt x="1" y="286"/>
                  </a:lnTo>
                  <a:lnTo>
                    <a:pt x="1" y="291"/>
                  </a:lnTo>
                  <a:lnTo>
                    <a:pt x="3" y="295"/>
                  </a:lnTo>
                  <a:lnTo>
                    <a:pt x="4" y="299"/>
                  </a:lnTo>
                  <a:lnTo>
                    <a:pt x="8" y="307"/>
                  </a:lnTo>
                  <a:lnTo>
                    <a:pt x="12" y="316"/>
                  </a:lnTo>
                  <a:lnTo>
                    <a:pt x="17" y="324"/>
                  </a:lnTo>
                  <a:lnTo>
                    <a:pt x="24" y="332"/>
                  </a:lnTo>
                  <a:lnTo>
                    <a:pt x="31" y="339"/>
                  </a:lnTo>
                  <a:lnTo>
                    <a:pt x="39" y="346"/>
                  </a:lnTo>
                  <a:lnTo>
                    <a:pt x="48" y="353"/>
                  </a:lnTo>
                  <a:lnTo>
                    <a:pt x="57" y="359"/>
                  </a:lnTo>
                  <a:lnTo>
                    <a:pt x="68" y="365"/>
                  </a:lnTo>
                  <a:lnTo>
                    <a:pt x="79" y="370"/>
                  </a:lnTo>
                  <a:lnTo>
                    <a:pt x="90" y="374"/>
                  </a:lnTo>
                  <a:lnTo>
                    <a:pt x="102" y="379"/>
                  </a:lnTo>
                  <a:lnTo>
                    <a:pt x="114" y="382"/>
                  </a:lnTo>
                  <a:lnTo>
                    <a:pt x="127" y="385"/>
                  </a:lnTo>
                  <a:lnTo>
                    <a:pt x="140" y="388"/>
                  </a:lnTo>
                  <a:lnTo>
                    <a:pt x="154" y="389"/>
                  </a:lnTo>
                  <a:lnTo>
                    <a:pt x="167" y="390"/>
                  </a:lnTo>
                  <a:lnTo>
                    <a:pt x="181" y="391"/>
                  </a:lnTo>
                  <a:lnTo>
                    <a:pt x="194" y="390"/>
                  </a:lnTo>
                  <a:lnTo>
                    <a:pt x="208" y="389"/>
                  </a:lnTo>
                  <a:lnTo>
                    <a:pt x="221" y="388"/>
                  </a:lnTo>
                  <a:lnTo>
                    <a:pt x="235" y="386"/>
                  </a:lnTo>
                  <a:lnTo>
                    <a:pt x="248" y="383"/>
                  </a:lnTo>
                  <a:lnTo>
                    <a:pt x="260" y="379"/>
                  </a:lnTo>
                  <a:lnTo>
                    <a:pt x="272" y="375"/>
                  </a:lnTo>
                  <a:lnTo>
                    <a:pt x="284" y="371"/>
                  </a:lnTo>
                  <a:lnTo>
                    <a:pt x="295" y="365"/>
                  </a:lnTo>
                  <a:lnTo>
                    <a:pt x="305" y="360"/>
                  </a:lnTo>
                  <a:lnTo>
                    <a:pt x="315" y="354"/>
                  </a:lnTo>
                  <a:lnTo>
                    <a:pt x="324" y="347"/>
                  </a:lnTo>
                  <a:lnTo>
                    <a:pt x="332" y="340"/>
                  </a:lnTo>
                  <a:lnTo>
                    <a:pt x="339" y="333"/>
                  </a:lnTo>
                  <a:lnTo>
                    <a:pt x="346" y="325"/>
                  </a:lnTo>
                  <a:lnTo>
                    <a:pt x="351" y="317"/>
                  </a:lnTo>
                  <a:lnTo>
                    <a:pt x="356" y="309"/>
                  </a:lnTo>
                  <a:lnTo>
                    <a:pt x="359" y="300"/>
                  </a:lnTo>
                  <a:lnTo>
                    <a:pt x="362" y="295"/>
                  </a:lnTo>
                  <a:lnTo>
                    <a:pt x="363" y="289"/>
                  </a:lnTo>
                  <a:lnTo>
                    <a:pt x="364" y="283"/>
                  </a:lnTo>
                  <a:lnTo>
                    <a:pt x="364" y="277"/>
                  </a:lnTo>
                  <a:lnTo>
                    <a:pt x="364" y="0"/>
                  </a:lnTo>
                  <a:close/>
                </a:path>
              </a:pathLst>
            </a:custGeom>
            <a:solidFill>
              <a:srgbClr val="000000"/>
            </a:solidFill>
            <a:ln w="0">
              <a:solidFill>
                <a:srgbClr val="000000"/>
              </a:solidFill>
              <a:prstDash val="solid"/>
              <a:round/>
              <a:headEnd/>
              <a:tailEnd/>
            </a:ln>
          </p:spPr>
          <p:txBody>
            <a:bodyPr/>
            <a:lstStyle/>
            <a:p>
              <a:endParaRPr lang="en-US">
                <a:latin typeface="Arial" pitchFamily="34" charset="0"/>
                <a:cs typeface="Arial" pitchFamily="34" charset="0"/>
              </a:endParaRPr>
            </a:p>
          </p:txBody>
        </p:sp>
        <p:sp>
          <p:nvSpPr>
            <p:cNvPr id="182" name="Freeform 41"/>
            <p:cNvSpPr>
              <a:spLocks/>
            </p:cNvSpPr>
            <p:nvPr/>
          </p:nvSpPr>
          <p:spPr bwMode="auto">
            <a:xfrm>
              <a:off x="2648" y="3430"/>
              <a:ext cx="358" cy="223"/>
            </a:xfrm>
            <a:custGeom>
              <a:avLst/>
              <a:gdLst/>
              <a:ahLst/>
              <a:cxnLst>
                <a:cxn ang="0">
                  <a:pos x="1" y="123"/>
                </a:cxn>
                <a:cxn ang="0">
                  <a:pos x="5" y="138"/>
                </a:cxn>
                <a:cxn ang="0">
                  <a:pos x="14" y="154"/>
                </a:cxn>
                <a:cxn ang="0">
                  <a:pos x="27" y="170"/>
                </a:cxn>
                <a:cxn ang="0">
                  <a:pos x="43" y="183"/>
                </a:cxn>
                <a:cxn ang="0">
                  <a:pos x="62" y="196"/>
                </a:cxn>
                <a:cxn ang="0">
                  <a:pos x="84" y="206"/>
                </a:cxn>
                <a:cxn ang="0">
                  <a:pos x="108" y="214"/>
                </a:cxn>
                <a:cxn ang="0">
                  <a:pos x="133" y="220"/>
                </a:cxn>
                <a:cxn ang="0">
                  <a:pos x="160" y="223"/>
                </a:cxn>
                <a:cxn ang="0">
                  <a:pos x="187" y="223"/>
                </a:cxn>
                <a:cxn ang="0">
                  <a:pos x="214" y="221"/>
                </a:cxn>
                <a:cxn ang="0">
                  <a:pos x="240" y="216"/>
                </a:cxn>
                <a:cxn ang="0">
                  <a:pos x="265" y="209"/>
                </a:cxn>
                <a:cxn ang="0">
                  <a:pos x="287" y="200"/>
                </a:cxn>
                <a:cxn ang="0">
                  <a:pos x="308" y="189"/>
                </a:cxn>
                <a:cxn ang="0">
                  <a:pos x="325" y="175"/>
                </a:cxn>
                <a:cxn ang="0">
                  <a:pos x="339" y="161"/>
                </a:cxn>
                <a:cxn ang="0">
                  <a:pos x="350" y="145"/>
                </a:cxn>
                <a:cxn ang="0">
                  <a:pos x="355" y="132"/>
                </a:cxn>
                <a:cxn ang="0">
                  <a:pos x="357" y="121"/>
                </a:cxn>
                <a:cxn ang="0">
                  <a:pos x="358" y="111"/>
                </a:cxn>
                <a:cxn ang="0">
                  <a:pos x="357" y="102"/>
                </a:cxn>
                <a:cxn ang="0">
                  <a:pos x="353" y="87"/>
                </a:cxn>
                <a:cxn ang="0">
                  <a:pos x="345" y="71"/>
                </a:cxn>
                <a:cxn ang="0">
                  <a:pos x="333" y="56"/>
                </a:cxn>
                <a:cxn ang="0">
                  <a:pos x="317" y="42"/>
                </a:cxn>
                <a:cxn ang="0">
                  <a:pos x="298" y="29"/>
                </a:cxn>
                <a:cxn ang="0">
                  <a:pos x="276" y="19"/>
                </a:cxn>
                <a:cxn ang="0">
                  <a:pos x="253" y="11"/>
                </a:cxn>
                <a:cxn ang="0">
                  <a:pos x="227" y="5"/>
                </a:cxn>
                <a:cxn ang="0">
                  <a:pos x="200" y="1"/>
                </a:cxn>
                <a:cxn ang="0">
                  <a:pos x="173" y="0"/>
                </a:cxn>
                <a:cxn ang="0">
                  <a:pos x="147" y="2"/>
                </a:cxn>
                <a:cxn ang="0">
                  <a:pos x="120" y="7"/>
                </a:cxn>
                <a:cxn ang="0">
                  <a:pos x="95" y="14"/>
                </a:cxn>
                <a:cxn ang="0">
                  <a:pos x="72" y="23"/>
                </a:cxn>
                <a:cxn ang="0">
                  <a:pos x="52" y="34"/>
                </a:cxn>
                <a:cxn ang="0">
                  <a:pos x="34" y="47"/>
                </a:cxn>
                <a:cxn ang="0">
                  <a:pos x="20" y="62"/>
                </a:cxn>
                <a:cxn ang="0">
                  <a:pos x="9" y="78"/>
                </a:cxn>
                <a:cxn ang="0">
                  <a:pos x="2" y="94"/>
                </a:cxn>
                <a:cxn ang="0">
                  <a:pos x="0" y="107"/>
                </a:cxn>
                <a:cxn ang="0">
                  <a:pos x="0" y="116"/>
                </a:cxn>
              </a:cxnLst>
              <a:rect l="0" t="0" r="r" b="b"/>
              <a:pathLst>
                <a:path w="358" h="223">
                  <a:moveTo>
                    <a:pt x="0" y="116"/>
                  </a:moveTo>
                  <a:lnTo>
                    <a:pt x="1" y="123"/>
                  </a:lnTo>
                  <a:lnTo>
                    <a:pt x="2" y="129"/>
                  </a:lnTo>
                  <a:lnTo>
                    <a:pt x="5" y="138"/>
                  </a:lnTo>
                  <a:lnTo>
                    <a:pt x="9" y="146"/>
                  </a:lnTo>
                  <a:lnTo>
                    <a:pt x="14" y="154"/>
                  </a:lnTo>
                  <a:lnTo>
                    <a:pt x="20" y="162"/>
                  </a:lnTo>
                  <a:lnTo>
                    <a:pt x="27" y="170"/>
                  </a:lnTo>
                  <a:lnTo>
                    <a:pt x="34" y="177"/>
                  </a:lnTo>
                  <a:lnTo>
                    <a:pt x="43" y="183"/>
                  </a:lnTo>
                  <a:lnTo>
                    <a:pt x="52" y="190"/>
                  </a:lnTo>
                  <a:lnTo>
                    <a:pt x="62" y="196"/>
                  </a:lnTo>
                  <a:lnTo>
                    <a:pt x="72" y="201"/>
                  </a:lnTo>
                  <a:lnTo>
                    <a:pt x="84" y="206"/>
                  </a:lnTo>
                  <a:lnTo>
                    <a:pt x="95" y="210"/>
                  </a:lnTo>
                  <a:lnTo>
                    <a:pt x="108" y="214"/>
                  </a:lnTo>
                  <a:lnTo>
                    <a:pt x="120" y="217"/>
                  </a:lnTo>
                  <a:lnTo>
                    <a:pt x="133" y="220"/>
                  </a:lnTo>
                  <a:lnTo>
                    <a:pt x="147" y="221"/>
                  </a:lnTo>
                  <a:lnTo>
                    <a:pt x="160" y="223"/>
                  </a:lnTo>
                  <a:lnTo>
                    <a:pt x="173" y="223"/>
                  </a:lnTo>
                  <a:lnTo>
                    <a:pt x="187" y="223"/>
                  </a:lnTo>
                  <a:lnTo>
                    <a:pt x="200" y="222"/>
                  </a:lnTo>
                  <a:lnTo>
                    <a:pt x="214" y="221"/>
                  </a:lnTo>
                  <a:lnTo>
                    <a:pt x="227" y="219"/>
                  </a:lnTo>
                  <a:lnTo>
                    <a:pt x="240" y="216"/>
                  </a:lnTo>
                  <a:lnTo>
                    <a:pt x="253" y="213"/>
                  </a:lnTo>
                  <a:lnTo>
                    <a:pt x="265" y="209"/>
                  </a:lnTo>
                  <a:lnTo>
                    <a:pt x="276" y="205"/>
                  </a:lnTo>
                  <a:lnTo>
                    <a:pt x="287" y="200"/>
                  </a:lnTo>
                  <a:lnTo>
                    <a:pt x="298" y="195"/>
                  </a:lnTo>
                  <a:lnTo>
                    <a:pt x="308" y="189"/>
                  </a:lnTo>
                  <a:lnTo>
                    <a:pt x="317" y="182"/>
                  </a:lnTo>
                  <a:lnTo>
                    <a:pt x="325" y="175"/>
                  </a:lnTo>
                  <a:lnTo>
                    <a:pt x="333" y="168"/>
                  </a:lnTo>
                  <a:lnTo>
                    <a:pt x="339" y="161"/>
                  </a:lnTo>
                  <a:lnTo>
                    <a:pt x="345" y="153"/>
                  </a:lnTo>
                  <a:lnTo>
                    <a:pt x="350" y="145"/>
                  </a:lnTo>
                  <a:lnTo>
                    <a:pt x="353" y="136"/>
                  </a:lnTo>
                  <a:lnTo>
                    <a:pt x="355" y="132"/>
                  </a:lnTo>
                  <a:lnTo>
                    <a:pt x="356" y="126"/>
                  </a:lnTo>
                  <a:lnTo>
                    <a:pt x="357" y="121"/>
                  </a:lnTo>
                  <a:lnTo>
                    <a:pt x="358" y="116"/>
                  </a:lnTo>
                  <a:lnTo>
                    <a:pt x="358" y="111"/>
                  </a:lnTo>
                  <a:lnTo>
                    <a:pt x="358" y="106"/>
                  </a:lnTo>
                  <a:lnTo>
                    <a:pt x="357" y="102"/>
                  </a:lnTo>
                  <a:lnTo>
                    <a:pt x="356" y="96"/>
                  </a:lnTo>
                  <a:lnTo>
                    <a:pt x="353" y="87"/>
                  </a:lnTo>
                  <a:lnTo>
                    <a:pt x="350" y="79"/>
                  </a:lnTo>
                  <a:lnTo>
                    <a:pt x="345" y="71"/>
                  </a:lnTo>
                  <a:lnTo>
                    <a:pt x="339" y="63"/>
                  </a:lnTo>
                  <a:lnTo>
                    <a:pt x="333" y="56"/>
                  </a:lnTo>
                  <a:lnTo>
                    <a:pt x="325" y="49"/>
                  </a:lnTo>
                  <a:lnTo>
                    <a:pt x="317" y="42"/>
                  </a:lnTo>
                  <a:lnTo>
                    <a:pt x="308" y="35"/>
                  </a:lnTo>
                  <a:lnTo>
                    <a:pt x="298" y="29"/>
                  </a:lnTo>
                  <a:lnTo>
                    <a:pt x="287" y="24"/>
                  </a:lnTo>
                  <a:lnTo>
                    <a:pt x="276" y="19"/>
                  </a:lnTo>
                  <a:lnTo>
                    <a:pt x="265" y="14"/>
                  </a:lnTo>
                  <a:lnTo>
                    <a:pt x="253" y="11"/>
                  </a:lnTo>
                  <a:lnTo>
                    <a:pt x="240" y="7"/>
                  </a:lnTo>
                  <a:lnTo>
                    <a:pt x="227" y="5"/>
                  </a:lnTo>
                  <a:lnTo>
                    <a:pt x="214" y="3"/>
                  </a:lnTo>
                  <a:lnTo>
                    <a:pt x="200" y="1"/>
                  </a:lnTo>
                  <a:lnTo>
                    <a:pt x="187" y="0"/>
                  </a:lnTo>
                  <a:lnTo>
                    <a:pt x="173" y="0"/>
                  </a:lnTo>
                  <a:lnTo>
                    <a:pt x="160" y="1"/>
                  </a:lnTo>
                  <a:lnTo>
                    <a:pt x="147" y="2"/>
                  </a:lnTo>
                  <a:lnTo>
                    <a:pt x="133" y="4"/>
                  </a:lnTo>
                  <a:lnTo>
                    <a:pt x="120" y="7"/>
                  </a:lnTo>
                  <a:lnTo>
                    <a:pt x="108" y="10"/>
                  </a:lnTo>
                  <a:lnTo>
                    <a:pt x="95" y="14"/>
                  </a:lnTo>
                  <a:lnTo>
                    <a:pt x="84" y="18"/>
                  </a:lnTo>
                  <a:lnTo>
                    <a:pt x="72" y="23"/>
                  </a:lnTo>
                  <a:lnTo>
                    <a:pt x="62" y="28"/>
                  </a:lnTo>
                  <a:lnTo>
                    <a:pt x="52" y="34"/>
                  </a:lnTo>
                  <a:lnTo>
                    <a:pt x="43" y="40"/>
                  </a:lnTo>
                  <a:lnTo>
                    <a:pt x="34" y="47"/>
                  </a:lnTo>
                  <a:lnTo>
                    <a:pt x="27" y="54"/>
                  </a:lnTo>
                  <a:lnTo>
                    <a:pt x="20" y="62"/>
                  </a:lnTo>
                  <a:lnTo>
                    <a:pt x="14" y="69"/>
                  </a:lnTo>
                  <a:lnTo>
                    <a:pt x="9" y="78"/>
                  </a:lnTo>
                  <a:lnTo>
                    <a:pt x="5" y="86"/>
                  </a:lnTo>
                  <a:lnTo>
                    <a:pt x="2" y="94"/>
                  </a:lnTo>
                  <a:lnTo>
                    <a:pt x="1" y="102"/>
                  </a:lnTo>
                  <a:lnTo>
                    <a:pt x="0" y="107"/>
                  </a:lnTo>
                  <a:lnTo>
                    <a:pt x="0" y="111"/>
                  </a:lnTo>
                  <a:lnTo>
                    <a:pt x="0" y="116"/>
                  </a:lnTo>
                  <a:close/>
                </a:path>
              </a:pathLst>
            </a:custGeom>
            <a:noFill/>
            <a:ln w="0">
              <a:solidFill>
                <a:srgbClr val="000000"/>
              </a:solidFill>
              <a:prstDash val="solid"/>
              <a:round/>
              <a:headEnd/>
              <a:tailEnd/>
            </a:ln>
          </p:spPr>
          <p:txBody>
            <a:bodyPr/>
            <a:lstStyle/>
            <a:p>
              <a:endParaRPr lang="en-US">
                <a:latin typeface="Arial" pitchFamily="34" charset="0"/>
                <a:cs typeface="Arial" pitchFamily="34" charset="0"/>
              </a:endParaRPr>
            </a:p>
          </p:txBody>
        </p:sp>
        <p:sp>
          <p:nvSpPr>
            <p:cNvPr id="183" name="Freeform 42"/>
            <p:cNvSpPr>
              <a:spLocks/>
            </p:cNvSpPr>
            <p:nvPr/>
          </p:nvSpPr>
          <p:spPr bwMode="auto">
            <a:xfrm>
              <a:off x="2648" y="3564"/>
              <a:ext cx="358" cy="362"/>
            </a:xfrm>
            <a:custGeom>
              <a:avLst/>
              <a:gdLst/>
              <a:ahLst/>
              <a:cxnLst>
                <a:cxn ang="0">
                  <a:pos x="353" y="13"/>
                </a:cxn>
                <a:cxn ang="0">
                  <a:pos x="343" y="30"/>
                </a:cxn>
                <a:cxn ang="0">
                  <a:pos x="329" y="45"/>
                </a:cxn>
                <a:cxn ang="0">
                  <a:pos x="312" y="58"/>
                </a:cxn>
                <a:cxn ang="0">
                  <a:pos x="292" y="70"/>
                </a:cxn>
                <a:cxn ang="0">
                  <a:pos x="269" y="80"/>
                </a:cxn>
                <a:cxn ang="0">
                  <a:pos x="245" y="87"/>
                </a:cxn>
                <a:cxn ang="0">
                  <a:pos x="218" y="92"/>
                </a:cxn>
                <a:cxn ang="0">
                  <a:pos x="191" y="95"/>
                </a:cxn>
                <a:cxn ang="0">
                  <a:pos x="164" y="94"/>
                </a:cxn>
                <a:cxn ang="0">
                  <a:pos x="137" y="92"/>
                </a:cxn>
                <a:cxn ang="0">
                  <a:pos x="111" y="87"/>
                </a:cxn>
                <a:cxn ang="0">
                  <a:pos x="87" y="79"/>
                </a:cxn>
                <a:cxn ang="0">
                  <a:pos x="65" y="69"/>
                </a:cxn>
                <a:cxn ang="0">
                  <a:pos x="45" y="57"/>
                </a:cxn>
                <a:cxn ang="0">
                  <a:pos x="28" y="43"/>
                </a:cxn>
                <a:cxn ang="0">
                  <a:pos x="14" y="28"/>
                </a:cxn>
                <a:cxn ang="0">
                  <a:pos x="5" y="12"/>
                </a:cxn>
                <a:cxn ang="0">
                  <a:pos x="0" y="0"/>
                </a:cxn>
                <a:cxn ang="0">
                  <a:pos x="0" y="256"/>
                </a:cxn>
                <a:cxn ang="0">
                  <a:pos x="2" y="267"/>
                </a:cxn>
                <a:cxn ang="0">
                  <a:pos x="5" y="276"/>
                </a:cxn>
                <a:cxn ang="0">
                  <a:pos x="14" y="293"/>
                </a:cxn>
                <a:cxn ang="0">
                  <a:pos x="27" y="308"/>
                </a:cxn>
                <a:cxn ang="0">
                  <a:pos x="43" y="322"/>
                </a:cxn>
                <a:cxn ang="0">
                  <a:pos x="62" y="334"/>
                </a:cxn>
                <a:cxn ang="0">
                  <a:pos x="84" y="344"/>
                </a:cxn>
                <a:cxn ang="0">
                  <a:pos x="108" y="352"/>
                </a:cxn>
                <a:cxn ang="0">
                  <a:pos x="133" y="358"/>
                </a:cxn>
                <a:cxn ang="0">
                  <a:pos x="160" y="361"/>
                </a:cxn>
                <a:cxn ang="0">
                  <a:pos x="187" y="362"/>
                </a:cxn>
                <a:cxn ang="0">
                  <a:pos x="214" y="360"/>
                </a:cxn>
                <a:cxn ang="0">
                  <a:pos x="240" y="355"/>
                </a:cxn>
                <a:cxn ang="0">
                  <a:pos x="265" y="348"/>
                </a:cxn>
                <a:cxn ang="0">
                  <a:pos x="287" y="338"/>
                </a:cxn>
                <a:cxn ang="0">
                  <a:pos x="308" y="327"/>
                </a:cxn>
                <a:cxn ang="0">
                  <a:pos x="325" y="314"/>
                </a:cxn>
                <a:cxn ang="0">
                  <a:pos x="339" y="299"/>
                </a:cxn>
                <a:cxn ang="0">
                  <a:pos x="350" y="283"/>
                </a:cxn>
                <a:cxn ang="0">
                  <a:pos x="356" y="267"/>
                </a:cxn>
                <a:cxn ang="0">
                  <a:pos x="358" y="258"/>
                </a:cxn>
                <a:cxn ang="0">
                  <a:pos x="358" y="0"/>
                </a:cxn>
              </a:cxnLst>
              <a:rect l="0" t="0" r="r" b="b"/>
              <a:pathLst>
                <a:path w="358" h="362">
                  <a:moveTo>
                    <a:pt x="356" y="5"/>
                  </a:moveTo>
                  <a:lnTo>
                    <a:pt x="353" y="13"/>
                  </a:lnTo>
                  <a:lnTo>
                    <a:pt x="348" y="22"/>
                  </a:lnTo>
                  <a:lnTo>
                    <a:pt x="343" y="30"/>
                  </a:lnTo>
                  <a:lnTo>
                    <a:pt x="336" y="37"/>
                  </a:lnTo>
                  <a:lnTo>
                    <a:pt x="329" y="45"/>
                  </a:lnTo>
                  <a:lnTo>
                    <a:pt x="321" y="52"/>
                  </a:lnTo>
                  <a:lnTo>
                    <a:pt x="312" y="58"/>
                  </a:lnTo>
                  <a:lnTo>
                    <a:pt x="302" y="64"/>
                  </a:lnTo>
                  <a:lnTo>
                    <a:pt x="292" y="70"/>
                  </a:lnTo>
                  <a:lnTo>
                    <a:pt x="281" y="75"/>
                  </a:lnTo>
                  <a:lnTo>
                    <a:pt x="269" y="80"/>
                  </a:lnTo>
                  <a:lnTo>
                    <a:pt x="257" y="84"/>
                  </a:lnTo>
                  <a:lnTo>
                    <a:pt x="245" y="87"/>
                  </a:lnTo>
                  <a:lnTo>
                    <a:pt x="232" y="90"/>
                  </a:lnTo>
                  <a:lnTo>
                    <a:pt x="218" y="92"/>
                  </a:lnTo>
                  <a:lnTo>
                    <a:pt x="205" y="94"/>
                  </a:lnTo>
                  <a:lnTo>
                    <a:pt x="191" y="95"/>
                  </a:lnTo>
                  <a:lnTo>
                    <a:pt x="178" y="95"/>
                  </a:lnTo>
                  <a:lnTo>
                    <a:pt x="164" y="94"/>
                  </a:lnTo>
                  <a:lnTo>
                    <a:pt x="151" y="94"/>
                  </a:lnTo>
                  <a:lnTo>
                    <a:pt x="137" y="92"/>
                  </a:lnTo>
                  <a:lnTo>
                    <a:pt x="124" y="90"/>
                  </a:lnTo>
                  <a:lnTo>
                    <a:pt x="111" y="87"/>
                  </a:lnTo>
                  <a:lnTo>
                    <a:pt x="99" y="83"/>
                  </a:lnTo>
                  <a:lnTo>
                    <a:pt x="87" y="79"/>
                  </a:lnTo>
                  <a:lnTo>
                    <a:pt x="76" y="74"/>
                  </a:lnTo>
                  <a:lnTo>
                    <a:pt x="65" y="69"/>
                  </a:lnTo>
                  <a:lnTo>
                    <a:pt x="54" y="63"/>
                  </a:lnTo>
                  <a:lnTo>
                    <a:pt x="45" y="57"/>
                  </a:lnTo>
                  <a:lnTo>
                    <a:pt x="36" y="50"/>
                  </a:lnTo>
                  <a:lnTo>
                    <a:pt x="28" y="43"/>
                  </a:lnTo>
                  <a:lnTo>
                    <a:pt x="21" y="36"/>
                  </a:lnTo>
                  <a:lnTo>
                    <a:pt x="14" y="28"/>
                  </a:lnTo>
                  <a:lnTo>
                    <a:pt x="9" y="20"/>
                  </a:lnTo>
                  <a:lnTo>
                    <a:pt x="5" y="12"/>
                  </a:lnTo>
                  <a:lnTo>
                    <a:pt x="1" y="4"/>
                  </a:lnTo>
                  <a:lnTo>
                    <a:pt x="0" y="0"/>
                  </a:lnTo>
                  <a:lnTo>
                    <a:pt x="0" y="253"/>
                  </a:lnTo>
                  <a:lnTo>
                    <a:pt x="0" y="256"/>
                  </a:lnTo>
                  <a:lnTo>
                    <a:pt x="1" y="262"/>
                  </a:lnTo>
                  <a:lnTo>
                    <a:pt x="2" y="267"/>
                  </a:lnTo>
                  <a:lnTo>
                    <a:pt x="3" y="271"/>
                  </a:lnTo>
                  <a:lnTo>
                    <a:pt x="5" y="276"/>
                  </a:lnTo>
                  <a:lnTo>
                    <a:pt x="9" y="285"/>
                  </a:lnTo>
                  <a:lnTo>
                    <a:pt x="14" y="293"/>
                  </a:lnTo>
                  <a:lnTo>
                    <a:pt x="20" y="301"/>
                  </a:lnTo>
                  <a:lnTo>
                    <a:pt x="27" y="308"/>
                  </a:lnTo>
                  <a:lnTo>
                    <a:pt x="34" y="315"/>
                  </a:lnTo>
                  <a:lnTo>
                    <a:pt x="43" y="322"/>
                  </a:lnTo>
                  <a:lnTo>
                    <a:pt x="52" y="328"/>
                  </a:lnTo>
                  <a:lnTo>
                    <a:pt x="62" y="334"/>
                  </a:lnTo>
                  <a:lnTo>
                    <a:pt x="72" y="339"/>
                  </a:lnTo>
                  <a:lnTo>
                    <a:pt x="84" y="344"/>
                  </a:lnTo>
                  <a:lnTo>
                    <a:pt x="95" y="349"/>
                  </a:lnTo>
                  <a:lnTo>
                    <a:pt x="108" y="352"/>
                  </a:lnTo>
                  <a:lnTo>
                    <a:pt x="120" y="355"/>
                  </a:lnTo>
                  <a:lnTo>
                    <a:pt x="133" y="358"/>
                  </a:lnTo>
                  <a:lnTo>
                    <a:pt x="147" y="360"/>
                  </a:lnTo>
                  <a:lnTo>
                    <a:pt x="160" y="361"/>
                  </a:lnTo>
                  <a:lnTo>
                    <a:pt x="173" y="362"/>
                  </a:lnTo>
                  <a:lnTo>
                    <a:pt x="187" y="362"/>
                  </a:lnTo>
                  <a:lnTo>
                    <a:pt x="200" y="361"/>
                  </a:lnTo>
                  <a:lnTo>
                    <a:pt x="214" y="360"/>
                  </a:lnTo>
                  <a:lnTo>
                    <a:pt x="227" y="357"/>
                  </a:lnTo>
                  <a:lnTo>
                    <a:pt x="240" y="355"/>
                  </a:lnTo>
                  <a:lnTo>
                    <a:pt x="253" y="352"/>
                  </a:lnTo>
                  <a:lnTo>
                    <a:pt x="265" y="348"/>
                  </a:lnTo>
                  <a:lnTo>
                    <a:pt x="276" y="343"/>
                  </a:lnTo>
                  <a:lnTo>
                    <a:pt x="287" y="338"/>
                  </a:lnTo>
                  <a:lnTo>
                    <a:pt x="298" y="333"/>
                  </a:lnTo>
                  <a:lnTo>
                    <a:pt x="308" y="327"/>
                  </a:lnTo>
                  <a:lnTo>
                    <a:pt x="317" y="321"/>
                  </a:lnTo>
                  <a:lnTo>
                    <a:pt x="325" y="314"/>
                  </a:lnTo>
                  <a:lnTo>
                    <a:pt x="333" y="307"/>
                  </a:lnTo>
                  <a:lnTo>
                    <a:pt x="339" y="299"/>
                  </a:lnTo>
                  <a:lnTo>
                    <a:pt x="345" y="291"/>
                  </a:lnTo>
                  <a:lnTo>
                    <a:pt x="350" y="283"/>
                  </a:lnTo>
                  <a:lnTo>
                    <a:pt x="353" y="275"/>
                  </a:lnTo>
                  <a:lnTo>
                    <a:pt x="356" y="267"/>
                  </a:lnTo>
                  <a:lnTo>
                    <a:pt x="358" y="260"/>
                  </a:lnTo>
                  <a:lnTo>
                    <a:pt x="358" y="258"/>
                  </a:lnTo>
                  <a:lnTo>
                    <a:pt x="358" y="255"/>
                  </a:lnTo>
                  <a:lnTo>
                    <a:pt x="358" y="0"/>
                  </a:lnTo>
                  <a:lnTo>
                    <a:pt x="356" y="5"/>
                  </a:lnTo>
                  <a:close/>
                </a:path>
              </a:pathLst>
            </a:custGeom>
            <a:noFill/>
            <a:ln w="0">
              <a:solidFill>
                <a:srgbClr val="000000"/>
              </a:solidFill>
              <a:prstDash val="solid"/>
              <a:round/>
              <a:headEnd/>
              <a:tailEnd/>
            </a:ln>
          </p:spPr>
          <p:txBody>
            <a:bodyPr/>
            <a:lstStyle/>
            <a:p>
              <a:endParaRPr lang="en-US">
                <a:latin typeface="Arial" pitchFamily="34" charset="0"/>
                <a:cs typeface="Arial" pitchFamily="34" charset="0"/>
              </a:endParaRPr>
            </a:p>
          </p:txBody>
        </p:sp>
      </p:grpSp>
      <p:sp>
        <p:nvSpPr>
          <p:cNvPr id="184" name="Rectangle 43"/>
          <p:cNvSpPr>
            <a:spLocks noChangeArrowheads="1"/>
          </p:cNvSpPr>
          <p:nvPr/>
        </p:nvSpPr>
        <p:spPr bwMode="auto">
          <a:xfrm>
            <a:off x="3940175" y="5672692"/>
            <a:ext cx="655638" cy="425450"/>
          </a:xfrm>
          <a:prstGeom prst="rect">
            <a:avLst/>
          </a:prstGeom>
          <a:noFill/>
          <a:ln w="9525">
            <a:noFill/>
            <a:miter lim="800000"/>
            <a:headEnd/>
            <a:tailEnd/>
          </a:ln>
        </p:spPr>
        <p:txBody>
          <a:bodyPr/>
          <a:lstStyle/>
          <a:p>
            <a:endParaRPr lang="en-US" sz="1600" b="1">
              <a:latin typeface="Arial" pitchFamily="34" charset="0"/>
              <a:cs typeface="Arial" pitchFamily="34" charset="0"/>
            </a:endParaRPr>
          </a:p>
        </p:txBody>
      </p:sp>
      <p:sp>
        <p:nvSpPr>
          <p:cNvPr id="185" name="Rectangle 44"/>
          <p:cNvSpPr>
            <a:spLocks noChangeArrowheads="1"/>
          </p:cNvSpPr>
          <p:nvPr/>
        </p:nvSpPr>
        <p:spPr bwMode="auto">
          <a:xfrm>
            <a:off x="3995313" y="5640699"/>
            <a:ext cx="580287" cy="246221"/>
          </a:xfrm>
          <a:prstGeom prst="rect">
            <a:avLst/>
          </a:prstGeom>
          <a:noFill/>
          <a:ln w="9525">
            <a:noFill/>
            <a:miter lim="800000"/>
            <a:headEnd/>
            <a:tailEnd/>
          </a:ln>
        </p:spPr>
        <p:txBody>
          <a:bodyPr wrap="none" lIns="0" tIns="0" rIns="0" bIns="0">
            <a:spAutoFit/>
          </a:bodyPr>
          <a:lstStyle/>
          <a:p>
            <a:r>
              <a:rPr lang="en-US" sz="1600" b="1" dirty="0">
                <a:solidFill>
                  <a:srgbClr val="000000"/>
                </a:solidFill>
                <a:latin typeface="Arial" pitchFamily="34" charset="0"/>
                <a:cs typeface="Arial" pitchFamily="34" charset="0"/>
              </a:rPr>
              <a:t>Cond.</a:t>
            </a:r>
            <a:endParaRPr lang="en-US" sz="1600" b="1" dirty="0">
              <a:latin typeface="Arial" pitchFamily="34" charset="0"/>
              <a:cs typeface="Arial" pitchFamily="34" charset="0"/>
            </a:endParaRPr>
          </a:p>
        </p:txBody>
      </p:sp>
      <p:sp>
        <p:nvSpPr>
          <p:cNvPr id="187" name="Rectangle 46"/>
          <p:cNvSpPr>
            <a:spLocks noChangeArrowheads="1"/>
          </p:cNvSpPr>
          <p:nvPr/>
        </p:nvSpPr>
        <p:spPr bwMode="auto">
          <a:xfrm>
            <a:off x="4123426" y="5871129"/>
            <a:ext cx="294954" cy="246221"/>
          </a:xfrm>
          <a:prstGeom prst="rect">
            <a:avLst/>
          </a:prstGeom>
          <a:noFill/>
          <a:ln w="9525">
            <a:noFill/>
            <a:miter lim="800000"/>
            <a:headEnd/>
            <a:tailEnd/>
          </a:ln>
        </p:spPr>
        <p:txBody>
          <a:bodyPr wrap="none" lIns="0" tIns="0" rIns="0" bIns="0">
            <a:spAutoFit/>
          </a:bodyPr>
          <a:lstStyle/>
          <a:p>
            <a:r>
              <a:rPr lang="en-US" sz="1600" b="1" dirty="0">
                <a:solidFill>
                  <a:srgbClr val="000000"/>
                </a:solidFill>
                <a:latin typeface="Arial" pitchFamily="34" charset="0"/>
                <a:cs typeface="Arial" pitchFamily="34" charset="0"/>
              </a:rPr>
              <a:t>DB</a:t>
            </a:r>
            <a:endParaRPr lang="en-US" sz="1600" b="1" dirty="0">
              <a:latin typeface="Arial" pitchFamily="34" charset="0"/>
              <a:cs typeface="Arial" pitchFamily="34" charset="0"/>
            </a:endParaRPr>
          </a:p>
        </p:txBody>
      </p:sp>
      <p:sp>
        <p:nvSpPr>
          <p:cNvPr id="188" name="Freeform 47"/>
          <p:cNvSpPr>
            <a:spLocks/>
          </p:cNvSpPr>
          <p:nvPr/>
        </p:nvSpPr>
        <p:spPr bwMode="auto">
          <a:xfrm>
            <a:off x="4227513" y="4574142"/>
            <a:ext cx="115887" cy="915987"/>
          </a:xfrm>
          <a:custGeom>
            <a:avLst/>
            <a:gdLst/>
            <a:ahLst/>
            <a:cxnLst>
              <a:cxn ang="0">
                <a:pos x="0" y="268"/>
              </a:cxn>
              <a:cxn ang="0">
                <a:pos x="22" y="268"/>
              </a:cxn>
              <a:cxn ang="0">
                <a:pos x="22" y="0"/>
              </a:cxn>
              <a:cxn ang="0">
                <a:pos x="67" y="0"/>
              </a:cxn>
              <a:cxn ang="0">
                <a:pos x="67" y="268"/>
              </a:cxn>
              <a:cxn ang="0">
                <a:pos x="89" y="268"/>
              </a:cxn>
              <a:cxn ang="0">
                <a:pos x="44" y="357"/>
              </a:cxn>
              <a:cxn ang="0">
                <a:pos x="0" y="268"/>
              </a:cxn>
            </a:cxnLst>
            <a:rect l="0" t="0" r="r" b="b"/>
            <a:pathLst>
              <a:path w="89" h="357">
                <a:moveTo>
                  <a:pt x="0" y="268"/>
                </a:moveTo>
                <a:lnTo>
                  <a:pt x="22" y="268"/>
                </a:lnTo>
                <a:lnTo>
                  <a:pt x="22" y="0"/>
                </a:lnTo>
                <a:lnTo>
                  <a:pt x="67" y="0"/>
                </a:lnTo>
                <a:lnTo>
                  <a:pt x="67" y="268"/>
                </a:lnTo>
                <a:lnTo>
                  <a:pt x="89" y="268"/>
                </a:lnTo>
                <a:lnTo>
                  <a:pt x="44" y="357"/>
                </a:lnTo>
                <a:lnTo>
                  <a:pt x="0" y="268"/>
                </a:lnTo>
                <a:close/>
              </a:path>
            </a:pathLst>
          </a:custGeom>
          <a:solidFill>
            <a:srgbClr val="FFFFFF"/>
          </a:solidFill>
          <a:ln w="9525" cap="rnd">
            <a:solidFill>
              <a:srgbClr val="000000"/>
            </a:solidFill>
            <a:prstDash val="solid"/>
            <a:round/>
            <a:headEnd/>
            <a:tailEnd/>
          </a:ln>
        </p:spPr>
        <p:txBody>
          <a:bodyPr/>
          <a:lstStyle/>
          <a:p>
            <a:endParaRPr lang="en-US">
              <a:latin typeface="Arial" pitchFamily="34" charset="0"/>
              <a:cs typeface="Arial" pitchFamily="34" charset="0"/>
            </a:endParaRPr>
          </a:p>
        </p:txBody>
      </p:sp>
      <p:grpSp>
        <p:nvGrpSpPr>
          <p:cNvPr id="189" name="Group 48"/>
          <p:cNvGrpSpPr>
            <a:grpSpLocks/>
          </p:cNvGrpSpPr>
          <p:nvPr/>
        </p:nvGrpSpPr>
        <p:grpSpPr bwMode="auto">
          <a:xfrm>
            <a:off x="3844786" y="1627742"/>
            <a:ext cx="859869" cy="804862"/>
            <a:chOff x="2589" y="793"/>
            <a:chExt cx="365" cy="507"/>
          </a:xfrm>
        </p:grpSpPr>
        <p:sp>
          <p:nvSpPr>
            <p:cNvPr id="190" name="Freeform 49"/>
            <p:cNvSpPr>
              <a:spLocks/>
            </p:cNvSpPr>
            <p:nvPr/>
          </p:nvSpPr>
          <p:spPr bwMode="auto">
            <a:xfrm>
              <a:off x="2589" y="793"/>
              <a:ext cx="365" cy="117"/>
            </a:xfrm>
            <a:custGeom>
              <a:avLst/>
              <a:gdLst/>
              <a:ahLst/>
              <a:cxnLst>
                <a:cxn ang="0">
                  <a:pos x="361" y="112"/>
                </a:cxn>
                <a:cxn ang="0">
                  <a:pos x="359" y="101"/>
                </a:cxn>
                <a:cxn ang="0">
                  <a:pos x="353" y="85"/>
                </a:cxn>
                <a:cxn ang="0">
                  <a:pos x="342" y="69"/>
                </a:cxn>
                <a:cxn ang="0">
                  <a:pos x="328" y="54"/>
                </a:cxn>
                <a:cxn ang="0">
                  <a:pos x="311" y="41"/>
                </a:cxn>
                <a:cxn ang="0">
                  <a:pos x="291" y="29"/>
                </a:cxn>
                <a:cxn ang="0">
                  <a:pos x="268" y="20"/>
                </a:cxn>
                <a:cxn ang="0">
                  <a:pos x="243" y="13"/>
                </a:cxn>
                <a:cxn ang="0">
                  <a:pos x="217" y="8"/>
                </a:cxn>
                <a:cxn ang="0">
                  <a:pos x="190" y="6"/>
                </a:cxn>
                <a:cxn ang="0">
                  <a:pos x="163" y="7"/>
                </a:cxn>
                <a:cxn ang="0">
                  <a:pos x="137" y="10"/>
                </a:cxn>
                <a:cxn ang="0">
                  <a:pos x="111" y="15"/>
                </a:cxn>
                <a:cxn ang="0">
                  <a:pos x="87" y="23"/>
                </a:cxn>
                <a:cxn ang="0">
                  <a:pos x="65" y="34"/>
                </a:cxn>
                <a:cxn ang="0">
                  <a:pos x="46" y="46"/>
                </a:cxn>
                <a:cxn ang="0">
                  <a:pos x="30" y="60"/>
                </a:cxn>
                <a:cxn ang="0">
                  <a:pos x="18" y="75"/>
                </a:cxn>
                <a:cxn ang="0">
                  <a:pos x="9" y="91"/>
                </a:cxn>
                <a:cxn ang="0">
                  <a:pos x="4" y="107"/>
                </a:cxn>
                <a:cxn ang="0">
                  <a:pos x="3" y="117"/>
                </a:cxn>
                <a:cxn ang="0">
                  <a:pos x="0" y="109"/>
                </a:cxn>
                <a:cxn ang="0">
                  <a:pos x="4" y="92"/>
                </a:cxn>
                <a:cxn ang="0">
                  <a:pos x="12" y="75"/>
                </a:cxn>
                <a:cxn ang="0">
                  <a:pos x="24" y="59"/>
                </a:cxn>
                <a:cxn ang="0">
                  <a:pos x="39" y="45"/>
                </a:cxn>
                <a:cxn ang="0">
                  <a:pos x="58" y="32"/>
                </a:cxn>
                <a:cxn ang="0">
                  <a:pos x="79" y="21"/>
                </a:cxn>
                <a:cxn ang="0">
                  <a:pos x="102" y="12"/>
                </a:cxn>
                <a:cxn ang="0">
                  <a:pos x="128" y="6"/>
                </a:cxn>
                <a:cxn ang="0">
                  <a:pos x="154" y="2"/>
                </a:cxn>
                <a:cxn ang="0">
                  <a:pos x="181" y="0"/>
                </a:cxn>
                <a:cxn ang="0">
                  <a:pos x="208" y="1"/>
                </a:cxn>
                <a:cxn ang="0">
                  <a:pos x="235" y="5"/>
                </a:cxn>
                <a:cxn ang="0">
                  <a:pos x="260" y="12"/>
                </a:cxn>
                <a:cxn ang="0">
                  <a:pos x="284" y="20"/>
                </a:cxn>
                <a:cxn ang="0">
                  <a:pos x="305" y="31"/>
                </a:cxn>
                <a:cxn ang="0">
                  <a:pos x="324" y="44"/>
                </a:cxn>
                <a:cxn ang="0">
                  <a:pos x="340" y="58"/>
                </a:cxn>
                <a:cxn ang="0">
                  <a:pos x="352" y="74"/>
                </a:cxn>
                <a:cxn ang="0">
                  <a:pos x="360" y="91"/>
                </a:cxn>
                <a:cxn ang="0">
                  <a:pos x="364" y="106"/>
                </a:cxn>
                <a:cxn ang="0">
                  <a:pos x="365" y="116"/>
                </a:cxn>
              </a:cxnLst>
              <a:rect l="0" t="0" r="r" b="b"/>
              <a:pathLst>
                <a:path w="365" h="117">
                  <a:moveTo>
                    <a:pt x="361" y="116"/>
                  </a:moveTo>
                  <a:lnTo>
                    <a:pt x="361" y="112"/>
                  </a:lnTo>
                  <a:lnTo>
                    <a:pt x="361" y="107"/>
                  </a:lnTo>
                  <a:lnTo>
                    <a:pt x="359" y="101"/>
                  </a:lnTo>
                  <a:lnTo>
                    <a:pt x="357" y="93"/>
                  </a:lnTo>
                  <a:lnTo>
                    <a:pt x="353" y="85"/>
                  </a:lnTo>
                  <a:lnTo>
                    <a:pt x="348" y="77"/>
                  </a:lnTo>
                  <a:lnTo>
                    <a:pt x="342" y="69"/>
                  </a:lnTo>
                  <a:lnTo>
                    <a:pt x="336" y="61"/>
                  </a:lnTo>
                  <a:lnTo>
                    <a:pt x="328" y="54"/>
                  </a:lnTo>
                  <a:lnTo>
                    <a:pt x="320" y="47"/>
                  </a:lnTo>
                  <a:lnTo>
                    <a:pt x="311" y="41"/>
                  </a:lnTo>
                  <a:lnTo>
                    <a:pt x="301" y="35"/>
                  </a:lnTo>
                  <a:lnTo>
                    <a:pt x="291" y="29"/>
                  </a:lnTo>
                  <a:lnTo>
                    <a:pt x="280" y="25"/>
                  </a:lnTo>
                  <a:lnTo>
                    <a:pt x="268" y="20"/>
                  </a:lnTo>
                  <a:lnTo>
                    <a:pt x="256" y="16"/>
                  </a:lnTo>
                  <a:lnTo>
                    <a:pt x="243" y="13"/>
                  </a:lnTo>
                  <a:lnTo>
                    <a:pt x="230" y="10"/>
                  </a:lnTo>
                  <a:lnTo>
                    <a:pt x="217" y="8"/>
                  </a:lnTo>
                  <a:lnTo>
                    <a:pt x="204" y="7"/>
                  </a:lnTo>
                  <a:lnTo>
                    <a:pt x="190" y="6"/>
                  </a:lnTo>
                  <a:lnTo>
                    <a:pt x="177" y="6"/>
                  </a:lnTo>
                  <a:lnTo>
                    <a:pt x="163" y="7"/>
                  </a:lnTo>
                  <a:lnTo>
                    <a:pt x="150" y="8"/>
                  </a:lnTo>
                  <a:lnTo>
                    <a:pt x="137" y="10"/>
                  </a:lnTo>
                  <a:lnTo>
                    <a:pt x="124" y="12"/>
                  </a:lnTo>
                  <a:lnTo>
                    <a:pt x="111" y="15"/>
                  </a:lnTo>
                  <a:lnTo>
                    <a:pt x="99" y="19"/>
                  </a:lnTo>
                  <a:lnTo>
                    <a:pt x="87" y="23"/>
                  </a:lnTo>
                  <a:lnTo>
                    <a:pt x="76" y="28"/>
                  </a:lnTo>
                  <a:lnTo>
                    <a:pt x="65" y="34"/>
                  </a:lnTo>
                  <a:lnTo>
                    <a:pt x="55" y="40"/>
                  </a:lnTo>
                  <a:lnTo>
                    <a:pt x="46" y="46"/>
                  </a:lnTo>
                  <a:lnTo>
                    <a:pt x="38" y="53"/>
                  </a:lnTo>
                  <a:lnTo>
                    <a:pt x="30" y="60"/>
                  </a:lnTo>
                  <a:lnTo>
                    <a:pt x="23" y="67"/>
                  </a:lnTo>
                  <a:lnTo>
                    <a:pt x="18" y="75"/>
                  </a:lnTo>
                  <a:lnTo>
                    <a:pt x="13" y="83"/>
                  </a:lnTo>
                  <a:lnTo>
                    <a:pt x="9" y="91"/>
                  </a:lnTo>
                  <a:lnTo>
                    <a:pt x="6" y="100"/>
                  </a:lnTo>
                  <a:lnTo>
                    <a:pt x="4" y="107"/>
                  </a:lnTo>
                  <a:lnTo>
                    <a:pt x="3" y="113"/>
                  </a:lnTo>
                  <a:lnTo>
                    <a:pt x="3" y="117"/>
                  </a:lnTo>
                  <a:lnTo>
                    <a:pt x="0" y="117"/>
                  </a:lnTo>
                  <a:lnTo>
                    <a:pt x="0" y="109"/>
                  </a:lnTo>
                  <a:lnTo>
                    <a:pt x="2" y="101"/>
                  </a:lnTo>
                  <a:lnTo>
                    <a:pt x="4" y="92"/>
                  </a:lnTo>
                  <a:lnTo>
                    <a:pt x="8" y="84"/>
                  </a:lnTo>
                  <a:lnTo>
                    <a:pt x="12" y="75"/>
                  </a:lnTo>
                  <a:lnTo>
                    <a:pt x="18" y="67"/>
                  </a:lnTo>
                  <a:lnTo>
                    <a:pt x="24" y="59"/>
                  </a:lnTo>
                  <a:lnTo>
                    <a:pt x="31" y="52"/>
                  </a:lnTo>
                  <a:lnTo>
                    <a:pt x="39" y="45"/>
                  </a:lnTo>
                  <a:lnTo>
                    <a:pt x="48" y="38"/>
                  </a:lnTo>
                  <a:lnTo>
                    <a:pt x="58" y="32"/>
                  </a:lnTo>
                  <a:lnTo>
                    <a:pt x="68" y="26"/>
                  </a:lnTo>
                  <a:lnTo>
                    <a:pt x="79" y="21"/>
                  </a:lnTo>
                  <a:lnTo>
                    <a:pt x="90" y="16"/>
                  </a:lnTo>
                  <a:lnTo>
                    <a:pt x="102" y="12"/>
                  </a:lnTo>
                  <a:lnTo>
                    <a:pt x="115" y="9"/>
                  </a:lnTo>
                  <a:lnTo>
                    <a:pt x="128" y="6"/>
                  </a:lnTo>
                  <a:lnTo>
                    <a:pt x="141" y="3"/>
                  </a:lnTo>
                  <a:lnTo>
                    <a:pt x="154" y="2"/>
                  </a:lnTo>
                  <a:lnTo>
                    <a:pt x="168" y="1"/>
                  </a:lnTo>
                  <a:lnTo>
                    <a:pt x="181" y="0"/>
                  </a:lnTo>
                  <a:lnTo>
                    <a:pt x="195" y="1"/>
                  </a:lnTo>
                  <a:lnTo>
                    <a:pt x="208" y="1"/>
                  </a:lnTo>
                  <a:lnTo>
                    <a:pt x="222" y="3"/>
                  </a:lnTo>
                  <a:lnTo>
                    <a:pt x="235" y="5"/>
                  </a:lnTo>
                  <a:lnTo>
                    <a:pt x="248" y="8"/>
                  </a:lnTo>
                  <a:lnTo>
                    <a:pt x="260" y="12"/>
                  </a:lnTo>
                  <a:lnTo>
                    <a:pt x="272" y="15"/>
                  </a:lnTo>
                  <a:lnTo>
                    <a:pt x="284" y="20"/>
                  </a:lnTo>
                  <a:lnTo>
                    <a:pt x="295" y="25"/>
                  </a:lnTo>
                  <a:lnTo>
                    <a:pt x="305" y="31"/>
                  </a:lnTo>
                  <a:lnTo>
                    <a:pt x="315" y="37"/>
                  </a:lnTo>
                  <a:lnTo>
                    <a:pt x="324" y="44"/>
                  </a:lnTo>
                  <a:lnTo>
                    <a:pt x="332" y="51"/>
                  </a:lnTo>
                  <a:lnTo>
                    <a:pt x="340" y="58"/>
                  </a:lnTo>
                  <a:lnTo>
                    <a:pt x="346" y="66"/>
                  </a:lnTo>
                  <a:lnTo>
                    <a:pt x="352" y="74"/>
                  </a:lnTo>
                  <a:lnTo>
                    <a:pt x="356" y="82"/>
                  </a:lnTo>
                  <a:lnTo>
                    <a:pt x="360" y="91"/>
                  </a:lnTo>
                  <a:lnTo>
                    <a:pt x="362" y="99"/>
                  </a:lnTo>
                  <a:lnTo>
                    <a:pt x="364" y="106"/>
                  </a:lnTo>
                  <a:lnTo>
                    <a:pt x="365" y="112"/>
                  </a:lnTo>
                  <a:lnTo>
                    <a:pt x="365" y="116"/>
                  </a:lnTo>
                  <a:lnTo>
                    <a:pt x="361" y="116"/>
                  </a:lnTo>
                  <a:close/>
                </a:path>
              </a:pathLst>
            </a:custGeom>
            <a:solidFill>
              <a:srgbClr val="000000"/>
            </a:solidFill>
            <a:ln w="0">
              <a:solidFill>
                <a:srgbClr val="000000"/>
              </a:solidFill>
              <a:prstDash val="solid"/>
              <a:round/>
              <a:headEnd/>
              <a:tailEnd/>
            </a:ln>
          </p:spPr>
          <p:txBody>
            <a:bodyPr/>
            <a:lstStyle/>
            <a:p>
              <a:endParaRPr lang="en-US">
                <a:latin typeface="Arial" pitchFamily="34" charset="0"/>
                <a:cs typeface="Arial" pitchFamily="34" charset="0"/>
              </a:endParaRPr>
            </a:p>
          </p:txBody>
        </p:sp>
        <p:sp>
          <p:nvSpPr>
            <p:cNvPr id="191" name="Freeform 50"/>
            <p:cNvSpPr>
              <a:spLocks/>
            </p:cNvSpPr>
            <p:nvPr/>
          </p:nvSpPr>
          <p:spPr bwMode="auto">
            <a:xfrm>
              <a:off x="2589" y="909"/>
              <a:ext cx="365" cy="119"/>
            </a:xfrm>
            <a:custGeom>
              <a:avLst/>
              <a:gdLst/>
              <a:ahLst/>
              <a:cxnLst>
                <a:cxn ang="0">
                  <a:pos x="365" y="0"/>
                </a:cxn>
                <a:cxn ang="0">
                  <a:pos x="361" y="5"/>
                </a:cxn>
                <a:cxn ang="0">
                  <a:pos x="360" y="16"/>
                </a:cxn>
                <a:cxn ang="0">
                  <a:pos x="357" y="26"/>
                </a:cxn>
                <a:cxn ang="0">
                  <a:pos x="348" y="42"/>
                </a:cxn>
                <a:cxn ang="0">
                  <a:pos x="336" y="58"/>
                </a:cxn>
                <a:cxn ang="0">
                  <a:pos x="320" y="72"/>
                </a:cxn>
                <a:cxn ang="0">
                  <a:pos x="301" y="84"/>
                </a:cxn>
                <a:cxn ang="0">
                  <a:pos x="280" y="95"/>
                </a:cxn>
                <a:cxn ang="0">
                  <a:pos x="256" y="103"/>
                </a:cxn>
                <a:cxn ang="0">
                  <a:pos x="230" y="109"/>
                </a:cxn>
                <a:cxn ang="0">
                  <a:pos x="204" y="112"/>
                </a:cxn>
                <a:cxn ang="0">
                  <a:pos x="177" y="113"/>
                </a:cxn>
                <a:cxn ang="0">
                  <a:pos x="150" y="111"/>
                </a:cxn>
                <a:cxn ang="0">
                  <a:pos x="124" y="107"/>
                </a:cxn>
                <a:cxn ang="0">
                  <a:pos x="99" y="100"/>
                </a:cxn>
                <a:cxn ang="0">
                  <a:pos x="76" y="91"/>
                </a:cxn>
                <a:cxn ang="0">
                  <a:pos x="55" y="79"/>
                </a:cxn>
                <a:cxn ang="0">
                  <a:pos x="38" y="66"/>
                </a:cxn>
                <a:cxn ang="0">
                  <a:pos x="23" y="52"/>
                </a:cxn>
                <a:cxn ang="0">
                  <a:pos x="13" y="36"/>
                </a:cxn>
                <a:cxn ang="0">
                  <a:pos x="6" y="19"/>
                </a:cxn>
                <a:cxn ang="0">
                  <a:pos x="3" y="6"/>
                </a:cxn>
                <a:cxn ang="0">
                  <a:pos x="0" y="1"/>
                </a:cxn>
                <a:cxn ang="0">
                  <a:pos x="2" y="16"/>
                </a:cxn>
                <a:cxn ang="0">
                  <a:pos x="4" y="27"/>
                </a:cxn>
                <a:cxn ang="0">
                  <a:pos x="12" y="44"/>
                </a:cxn>
                <a:cxn ang="0">
                  <a:pos x="24" y="60"/>
                </a:cxn>
                <a:cxn ang="0">
                  <a:pos x="39" y="74"/>
                </a:cxn>
                <a:cxn ang="0">
                  <a:pos x="58" y="87"/>
                </a:cxn>
                <a:cxn ang="0">
                  <a:pos x="79" y="98"/>
                </a:cxn>
                <a:cxn ang="0">
                  <a:pos x="102" y="107"/>
                </a:cxn>
                <a:cxn ang="0">
                  <a:pos x="128" y="113"/>
                </a:cxn>
                <a:cxn ang="0">
                  <a:pos x="154" y="117"/>
                </a:cxn>
                <a:cxn ang="0">
                  <a:pos x="181" y="119"/>
                </a:cxn>
                <a:cxn ang="0">
                  <a:pos x="208" y="117"/>
                </a:cxn>
                <a:cxn ang="0">
                  <a:pos x="235" y="114"/>
                </a:cxn>
                <a:cxn ang="0">
                  <a:pos x="260" y="107"/>
                </a:cxn>
                <a:cxn ang="0">
                  <a:pos x="284" y="99"/>
                </a:cxn>
                <a:cxn ang="0">
                  <a:pos x="305" y="88"/>
                </a:cxn>
                <a:cxn ang="0">
                  <a:pos x="324" y="75"/>
                </a:cxn>
                <a:cxn ang="0">
                  <a:pos x="340" y="61"/>
                </a:cxn>
                <a:cxn ang="0">
                  <a:pos x="352" y="45"/>
                </a:cxn>
                <a:cxn ang="0">
                  <a:pos x="360" y="29"/>
                </a:cxn>
                <a:cxn ang="0">
                  <a:pos x="363" y="17"/>
                </a:cxn>
              </a:cxnLst>
              <a:rect l="0" t="0" r="r" b="b"/>
              <a:pathLst>
                <a:path w="365" h="119">
                  <a:moveTo>
                    <a:pt x="364" y="9"/>
                  </a:moveTo>
                  <a:lnTo>
                    <a:pt x="365" y="0"/>
                  </a:lnTo>
                  <a:lnTo>
                    <a:pt x="361" y="0"/>
                  </a:lnTo>
                  <a:lnTo>
                    <a:pt x="361" y="5"/>
                  </a:lnTo>
                  <a:lnTo>
                    <a:pt x="361" y="11"/>
                  </a:lnTo>
                  <a:lnTo>
                    <a:pt x="360" y="16"/>
                  </a:lnTo>
                  <a:lnTo>
                    <a:pt x="358" y="22"/>
                  </a:lnTo>
                  <a:lnTo>
                    <a:pt x="357" y="26"/>
                  </a:lnTo>
                  <a:lnTo>
                    <a:pt x="353" y="34"/>
                  </a:lnTo>
                  <a:lnTo>
                    <a:pt x="348" y="42"/>
                  </a:lnTo>
                  <a:lnTo>
                    <a:pt x="342" y="50"/>
                  </a:lnTo>
                  <a:lnTo>
                    <a:pt x="336" y="58"/>
                  </a:lnTo>
                  <a:lnTo>
                    <a:pt x="328" y="65"/>
                  </a:lnTo>
                  <a:lnTo>
                    <a:pt x="320" y="72"/>
                  </a:lnTo>
                  <a:lnTo>
                    <a:pt x="311" y="78"/>
                  </a:lnTo>
                  <a:lnTo>
                    <a:pt x="301" y="84"/>
                  </a:lnTo>
                  <a:lnTo>
                    <a:pt x="291" y="90"/>
                  </a:lnTo>
                  <a:lnTo>
                    <a:pt x="280" y="95"/>
                  </a:lnTo>
                  <a:lnTo>
                    <a:pt x="268" y="99"/>
                  </a:lnTo>
                  <a:lnTo>
                    <a:pt x="256" y="103"/>
                  </a:lnTo>
                  <a:lnTo>
                    <a:pt x="243" y="106"/>
                  </a:lnTo>
                  <a:lnTo>
                    <a:pt x="230" y="109"/>
                  </a:lnTo>
                  <a:lnTo>
                    <a:pt x="217" y="111"/>
                  </a:lnTo>
                  <a:lnTo>
                    <a:pt x="204" y="112"/>
                  </a:lnTo>
                  <a:lnTo>
                    <a:pt x="190" y="113"/>
                  </a:lnTo>
                  <a:lnTo>
                    <a:pt x="177" y="113"/>
                  </a:lnTo>
                  <a:lnTo>
                    <a:pt x="163" y="112"/>
                  </a:lnTo>
                  <a:lnTo>
                    <a:pt x="150" y="111"/>
                  </a:lnTo>
                  <a:lnTo>
                    <a:pt x="137" y="109"/>
                  </a:lnTo>
                  <a:lnTo>
                    <a:pt x="124" y="107"/>
                  </a:lnTo>
                  <a:lnTo>
                    <a:pt x="111" y="103"/>
                  </a:lnTo>
                  <a:lnTo>
                    <a:pt x="99" y="100"/>
                  </a:lnTo>
                  <a:lnTo>
                    <a:pt x="87" y="95"/>
                  </a:lnTo>
                  <a:lnTo>
                    <a:pt x="76" y="91"/>
                  </a:lnTo>
                  <a:lnTo>
                    <a:pt x="65" y="85"/>
                  </a:lnTo>
                  <a:lnTo>
                    <a:pt x="55" y="79"/>
                  </a:lnTo>
                  <a:lnTo>
                    <a:pt x="46" y="73"/>
                  </a:lnTo>
                  <a:lnTo>
                    <a:pt x="38" y="66"/>
                  </a:lnTo>
                  <a:lnTo>
                    <a:pt x="30" y="59"/>
                  </a:lnTo>
                  <a:lnTo>
                    <a:pt x="23" y="52"/>
                  </a:lnTo>
                  <a:lnTo>
                    <a:pt x="18" y="44"/>
                  </a:lnTo>
                  <a:lnTo>
                    <a:pt x="13" y="36"/>
                  </a:lnTo>
                  <a:lnTo>
                    <a:pt x="9" y="27"/>
                  </a:lnTo>
                  <a:lnTo>
                    <a:pt x="6" y="19"/>
                  </a:lnTo>
                  <a:lnTo>
                    <a:pt x="4" y="12"/>
                  </a:lnTo>
                  <a:lnTo>
                    <a:pt x="3" y="6"/>
                  </a:lnTo>
                  <a:lnTo>
                    <a:pt x="3" y="1"/>
                  </a:lnTo>
                  <a:lnTo>
                    <a:pt x="0" y="1"/>
                  </a:lnTo>
                  <a:lnTo>
                    <a:pt x="1" y="10"/>
                  </a:lnTo>
                  <a:lnTo>
                    <a:pt x="2" y="16"/>
                  </a:lnTo>
                  <a:lnTo>
                    <a:pt x="3" y="23"/>
                  </a:lnTo>
                  <a:lnTo>
                    <a:pt x="4" y="27"/>
                  </a:lnTo>
                  <a:lnTo>
                    <a:pt x="8" y="36"/>
                  </a:lnTo>
                  <a:lnTo>
                    <a:pt x="12" y="44"/>
                  </a:lnTo>
                  <a:lnTo>
                    <a:pt x="18" y="52"/>
                  </a:lnTo>
                  <a:lnTo>
                    <a:pt x="24" y="60"/>
                  </a:lnTo>
                  <a:lnTo>
                    <a:pt x="31" y="67"/>
                  </a:lnTo>
                  <a:lnTo>
                    <a:pt x="39" y="74"/>
                  </a:lnTo>
                  <a:lnTo>
                    <a:pt x="48" y="81"/>
                  </a:lnTo>
                  <a:lnTo>
                    <a:pt x="58" y="87"/>
                  </a:lnTo>
                  <a:lnTo>
                    <a:pt x="68" y="93"/>
                  </a:lnTo>
                  <a:lnTo>
                    <a:pt x="79" y="98"/>
                  </a:lnTo>
                  <a:lnTo>
                    <a:pt x="90" y="103"/>
                  </a:lnTo>
                  <a:lnTo>
                    <a:pt x="102" y="107"/>
                  </a:lnTo>
                  <a:lnTo>
                    <a:pt x="115" y="110"/>
                  </a:lnTo>
                  <a:lnTo>
                    <a:pt x="128" y="113"/>
                  </a:lnTo>
                  <a:lnTo>
                    <a:pt x="141" y="116"/>
                  </a:lnTo>
                  <a:lnTo>
                    <a:pt x="154" y="117"/>
                  </a:lnTo>
                  <a:lnTo>
                    <a:pt x="168" y="118"/>
                  </a:lnTo>
                  <a:lnTo>
                    <a:pt x="181" y="119"/>
                  </a:lnTo>
                  <a:lnTo>
                    <a:pt x="195" y="118"/>
                  </a:lnTo>
                  <a:lnTo>
                    <a:pt x="208" y="117"/>
                  </a:lnTo>
                  <a:lnTo>
                    <a:pt x="222" y="116"/>
                  </a:lnTo>
                  <a:lnTo>
                    <a:pt x="235" y="114"/>
                  </a:lnTo>
                  <a:lnTo>
                    <a:pt x="248" y="111"/>
                  </a:lnTo>
                  <a:lnTo>
                    <a:pt x="260" y="107"/>
                  </a:lnTo>
                  <a:lnTo>
                    <a:pt x="272" y="103"/>
                  </a:lnTo>
                  <a:lnTo>
                    <a:pt x="284" y="99"/>
                  </a:lnTo>
                  <a:lnTo>
                    <a:pt x="295" y="94"/>
                  </a:lnTo>
                  <a:lnTo>
                    <a:pt x="305" y="88"/>
                  </a:lnTo>
                  <a:lnTo>
                    <a:pt x="315" y="82"/>
                  </a:lnTo>
                  <a:lnTo>
                    <a:pt x="324" y="75"/>
                  </a:lnTo>
                  <a:lnTo>
                    <a:pt x="332" y="68"/>
                  </a:lnTo>
                  <a:lnTo>
                    <a:pt x="340" y="61"/>
                  </a:lnTo>
                  <a:lnTo>
                    <a:pt x="346" y="53"/>
                  </a:lnTo>
                  <a:lnTo>
                    <a:pt x="352" y="45"/>
                  </a:lnTo>
                  <a:lnTo>
                    <a:pt x="356" y="37"/>
                  </a:lnTo>
                  <a:lnTo>
                    <a:pt x="360" y="29"/>
                  </a:lnTo>
                  <a:lnTo>
                    <a:pt x="361" y="24"/>
                  </a:lnTo>
                  <a:lnTo>
                    <a:pt x="363" y="17"/>
                  </a:lnTo>
                  <a:lnTo>
                    <a:pt x="364" y="9"/>
                  </a:lnTo>
                  <a:close/>
                </a:path>
              </a:pathLst>
            </a:custGeom>
            <a:solidFill>
              <a:srgbClr val="000000"/>
            </a:solidFill>
            <a:ln w="0">
              <a:solidFill>
                <a:srgbClr val="000000"/>
              </a:solidFill>
              <a:prstDash val="solid"/>
              <a:round/>
              <a:headEnd/>
              <a:tailEnd/>
            </a:ln>
          </p:spPr>
          <p:txBody>
            <a:bodyPr/>
            <a:lstStyle/>
            <a:p>
              <a:endParaRPr lang="en-US">
                <a:latin typeface="Arial" pitchFamily="34" charset="0"/>
                <a:cs typeface="Arial" pitchFamily="34" charset="0"/>
              </a:endParaRPr>
            </a:p>
          </p:txBody>
        </p:sp>
        <p:sp>
          <p:nvSpPr>
            <p:cNvPr id="192" name="Freeform 51"/>
            <p:cNvSpPr>
              <a:spLocks/>
            </p:cNvSpPr>
            <p:nvPr/>
          </p:nvSpPr>
          <p:spPr bwMode="auto">
            <a:xfrm>
              <a:off x="2589" y="909"/>
              <a:ext cx="365" cy="391"/>
            </a:xfrm>
            <a:custGeom>
              <a:avLst/>
              <a:gdLst/>
              <a:ahLst/>
              <a:cxnLst>
                <a:cxn ang="0">
                  <a:pos x="364" y="9"/>
                </a:cxn>
                <a:cxn ang="0">
                  <a:pos x="361" y="24"/>
                </a:cxn>
                <a:cxn ang="0">
                  <a:pos x="361" y="281"/>
                </a:cxn>
                <a:cxn ang="0">
                  <a:pos x="359" y="291"/>
                </a:cxn>
                <a:cxn ang="0">
                  <a:pos x="353" y="307"/>
                </a:cxn>
                <a:cxn ang="0">
                  <a:pos x="342" y="323"/>
                </a:cxn>
                <a:cxn ang="0">
                  <a:pos x="328" y="338"/>
                </a:cxn>
                <a:cxn ang="0">
                  <a:pos x="311" y="351"/>
                </a:cxn>
                <a:cxn ang="0">
                  <a:pos x="291" y="362"/>
                </a:cxn>
                <a:cxn ang="0">
                  <a:pos x="268" y="371"/>
                </a:cxn>
                <a:cxn ang="0">
                  <a:pos x="243" y="379"/>
                </a:cxn>
                <a:cxn ang="0">
                  <a:pos x="217" y="383"/>
                </a:cxn>
                <a:cxn ang="0">
                  <a:pos x="190" y="385"/>
                </a:cxn>
                <a:cxn ang="0">
                  <a:pos x="163" y="385"/>
                </a:cxn>
                <a:cxn ang="0">
                  <a:pos x="137" y="382"/>
                </a:cxn>
                <a:cxn ang="0">
                  <a:pos x="111" y="376"/>
                </a:cxn>
                <a:cxn ang="0">
                  <a:pos x="87" y="368"/>
                </a:cxn>
                <a:cxn ang="0">
                  <a:pos x="65" y="358"/>
                </a:cxn>
                <a:cxn ang="0">
                  <a:pos x="46" y="346"/>
                </a:cxn>
                <a:cxn ang="0">
                  <a:pos x="30" y="332"/>
                </a:cxn>
                <a:cxn ang="0">
                  <a:pos x="18" y="316"/>
                </a:cxn>
                <a:cxn ang="0">
                  <a:pos x="9" y="300"/>
                </a:cxn>
                <a:cxn ang="0">
                  <a:pos x="5" y="290"/>
                </a:cxn>
                <a:cxn ang="0">
                  <a:pos x="3" y="280"/>
                </a:cxn>
                <a:cxn ang="0">
                  <a:pos x="3" y="23"/>
                </a:cxn>
                <a:cxn ang="0">
                  <a:pos x="1" y="10"/>
                </a:cxn>
                <a:cxn ang="0">
                  <a:pos x="0" y="274"/>
                </a:cxn>
                <a:cxn ang="0">
                  <a:pos x="1" y="284"/>
                </a:cxn>
                <a:cxn ang="0">
                  <a:pos x="2" y="291"/>
                </a:cxn>
                <a:cxn ang="0">
                  <a:pos x="4" y="300"/>
                </a:cxn>
                <a:cxn ang="0">
                  <a:pos x="12" y="316"/>
                </a:cxn>
                <a:cxn ang="0">
                  <a:pos x="24" y="332"/>
                </a:cxn>
                <a:cxn ang="0">
                  <a:pos x="39" y="346"/>
                </a:cxn>
                <a:cxn ang="0">
                  <a:pos x="58" y="359"/>
                </a:cxn>
                <a:cxn ang="0">
                  <a:pos x="79" y="370"/>
                </a:cxn>
                <a:cxn ang="0">
                  <a:pos x="102" y="379"/>
                </a:cxn>
                <a:cxn ang="0">
                  <a:pos x="128" y="386"/>
                </a:cxn>
                <a:cxn ang="0">
                  <a:pos x="154" y="390"/>
                </a:cxn>
                <a:cxn ang="0">
                  <a:pos x="181" y="391"/>
                </a:cxn>
                <a:cxn ang="0">
                  <a:pos x="208" y="390"/>
                </a:cxn>
                <a:cxn ang="0">
                  <a:pos x="235" y="386"/>
                </a:cxn>
                <a:cxn ang="0">
                  <a:pos x="260" y="380"/>
                </a:cxn>
                <a:cxn ang="0">
                  <a:pos x="284" y="371"/>
                </a:cxn>
                <a:cxn ang="0">
                  <a:pos x="305" y="361"/>
                </a:cxn>
                <a:cxn ang="0">
                  <a:pos x="324" y="348"/>
                </a:cxn>
                <a:cxn ang="0">
                  <a:pos x="340" y="334"/>
                </a:cxn>
                <a:cxn ang="0">
                  <a:pos x="352" y="318"/>
                </a:cxn>
                <a:cxn ang="0">
                  <a:pos x="360" y="301"/>
                </a:cxn>
                <a:cxn ang="0">
                  <a:pos x="363" y="289"/>
                </a:cxn>
                <a:cxn ang="0">
                  <a:pos x="365" y="278"/>
                </a:cxn>
              </a:cxnLst>
              <a:rect l="0" t="0" r="r" b="b"/>
              <a:pathLst>
                <a:path w="365" h="391">
                  <a:moveTo>
                    <a:pt x="365" y="0"/>
                  </a:moveTo>
                  <a:lnTo>
                    <a:pt x="364" y="9"/>
                  </a:lnTo>
                  <a:lnTo>
                    <a:pt x="363" y="17"/>
                  </a:lnTo>
                  <a:lnTo>
                    <a:pt x="361" y="24"/>
                  </a:lnTo>
                  <a:lnTo>
                    <a:pt x="361" y="278"/>
                  </a:lnTo>
                  <a:lnTo>
                    <a:pt x="361" y="281"/>
                  </a:lnTo>
                  <a:lnTo>
                    <a:pt x="361" y="284"/>
                  </a:lnTo>
                  <a:lnTo>
                    <a:pt x="359" y="291"/>
                  </a:lnTo>
                  <a:lnTo>
                    <a:pt x="357" y="299"/>
                  </a:lnTo>
                  <a:lnTo>
                    <a:pt x="353" y="307"/>
                  </a:lnTo>
                  <a:lnTo>
                    <a:pt x="348" y="315"/>
                  </a:lnTo>
                  <a:lnTo>
                    <a:pt x="342" y="323"/>
                  </a:lnTo>
                  <a:lnTo>
                    <a:pt x="336" y="331"/>
                  </a:lnTo>
                  <a:lnTo>
                    <a:pt x="328" y="338"/>
                  </a:lnTo>
                  <a:lnTo>
                    <a:pt x="320" y="344"/>
                  </a:lnTo>
                  <a:lnTo>
                    <a:pt x="311" y="351"/>
                  </a:lnTo>
                  <a:lnTo>
                    <a:pt x="301" y="357"/>
                  </a:lnTo>
                  <a:lnTo>
                    <a:pt x="291" y="362"/>
                  </a:lnTo>
                  <a:lnTo>
                    <a:pt x="280" y="367"/>
                  </a:lnTo>
                  <a:lnTo>
                    <a:pt x="268" y="371"/>
                  </a:lnTo>
                  <a:lnTo>
                    <a:pt x="256" y="375"/>
                  </a:lnTo>
                  <a:lnTo>
                    <a:pt x="243" y="379"/>
                  </a:lnTo>
                  <a:lnTo>
                    <a:pt x="230" y="381"/>
                  </a:lnTo>
                  <a:lnTo>
                    <a:pt x="217" y="383"/>
                  </a:lnTo>
                  <a:lnTo>
                    <a:pt x="204" y="385"/>
                  </a:lnTo>
                  <a:lnTo>
                    <a:pt x="190" y="385"/>
                  </a:lnTo>
                  <a:lnTo>
                    <a:pt x="177" y="385"/>
                  </a:lnTo>
                  <a:lnTo>
                    <a:pt x="163" y="385"/>
                  </a:lnTo>
                  <a:lnTo>
                    <a:pt x="150" y="383"/>
                  </a:lnTo>
                  <a:lnTo>
                    <a:pt x="137" y="382"/>
                  </a:lnTo>
                  <a:lnTo>
                    <a:pt x="124" y="379"/>
                  </a:lnTo>
                  <a:lnTo>
                    <a:pt x="111" y="376"/>
                  </a:lnTo>
                  <a:lnTo>
                    <a:pt x="99" y="372"/>
                  </a:lnTo>
                  <a:lnTo>
                    <a:pt x="87" y="368"/>
                  </a:lnTo>
                  <a:lnTo>
                    <a:pt x="76" y="363"/>
                  </a:lnTo>
                  <a:lnTo>
                    <a:pt x="65" y="358"/>
                  </a:lnTo>
                  <a:lnTo>
                    <a:pt x="55" y="352"/>
                  </a:lnTo>
                  <a:lnTo>
                    <a:pt x="46" y="346"/>
                  </a:lnTo>
                  <a:lnTo>
                    <a:pt x="38" y="339"/>
                  </a:lnTo>
                  <a:lnTo>
                    <a:pt x="30" y="332"/>
                  </a:lnTo>
                  <a:lnTo>
                    <a:pt x="23" y="324"/>
                  </a:lnTo>
                  <a:lnTo>
                    <a:pt x="18" y="316"/>
                  </a:lnTo>
                  <a:lnTo>
                    <a:pt x="13" y="308"/>
                  </a:lnTo>
                  <a:lnTo>
                    <a:pt x="9" y="300"/>
                  </a:lnTo>
                  <a:lnTo>
                    <a:pt x="7" y="294"/>
                  </a:lnTo>
                  <a:lnTo>
                    <a:pt x="5" y="290"/>
                  </a:lnTo>
                  <a:lnTo>
                    <a:pt x="4" y="285"/>
                  </a:lnTo>
                  <a:lnTo>
                    <a:pt x="3" y="280"/>
                  </a:lnTo>
                  <a:lnTo>
                    <a:pt x="3" y="276"/>
                  </a:lnTo>
                  <a:lnTo>
                    <a:pt x="3" y="23"/>
                  </a:lnTo>
                  <a:lnTo>
                    <a:pt x="2" y="16"/>
                  </a:lnTo>
                  <a:lnTo>
                    <a:pt x="1" y="10"/>
                  </a:lnTo>
                  <a:lnTo>
                    <a:pt x="0" y="1"/>
                  </a:lnTo>
                  <a:lnTo>
                    <a:pt x="0" y="274"/>
                  </a:lnTo>
                  <a:lnTo>
                    <a:pt x="0" y="279"/>
                  </a:lnTo>
                  <a:lnTo>
                    <a:pt x="1" y="284"/>
                  </a:lnTo>
                  <a:lnTo>
                    <a:pt x="1" y="287"/>
                  </a:lnTo>
                  <a:lnTo>
                    <a:pt x="2" y="291"/>
                  </a:lnTo>
                  <a:lnTo>
                    <a:pt x="3" y="296"/>
                  </a:lnTo>
                  <a:lnTo>
                    <a:pt x="4" y="300"/>
                  </a:lnTo>
                  <a:lnTo>
                    <a:pt x="8" y="308"/>
                  </a:lnTo>
                  <a:lnTo>
                    <a:pt x="12" y="316"/>
                  </a:lnTo>
                  <a:lnTo>
                    <a:pt x="18" y="324"/>
                  </a:lnTo>
                  <a:lnTo>
                    <a:pt x="24" y="332"/>
                  </a:lnTo>
                  <a:lnTo>
                    <a:pt x="31" y="340"/>
                  </a:lnTo>
                  <a:lnTo>
                    <a:pt x="39" y="346"/>
                  </a:lnTo>
                  <a:lnTo>
                    <a:pt x="48" y="353"/>
                  </a:lnTo>
                  <a:lnTo>
                    <a:pt x="58" y="359"/>
                  </a:lnTo>
                  <a:lnTo>
                    <a:pt x="68" y="365"/>
                  </a:lnTo>
                  <a:lnTo>
                    <a:pt x="79" y="370"/>
                  </a:lnTo>
                  <a:lnTo>
                    <a:pt x="90" y="375"/>
                  </a:lnTo>
                  <a:lnTo>
                    <a:pt x="102" y="379"/>
                  </a:lnTo>
                  <a:lnTo>
                    <a:pt x="115" y="383"/>
                  </a:lnTo>
                  <a:lnTo>
                    <a:pt x="128" y="386"/>
                  </a:lnTo>
                  <a:lnTo>
                    <a:pt x="141" y="388"/>
                  </a:lnTo>
                  <a:lnTo>
                    <a:pt x="154" y="390"/>
                  </a:lnTo>
                  <a:lnTo>
                    <a:pt x="168" y="391"/>
                  </a:lnTo>
                  <a:lnTo>
                    <a:pt x="181" y="391"/>
                  </a:lnTo>
                  <a:lnTo>
                    <a:pt x="195" y="391"/>
                  </a:lnTo>
                  <a:lnTo>
                    <a:pt x="208" y="390"/>
                  </a:lnTo>
                  <a:lnTo>
                    <a:pt x="222" y="388"/>
                  </a:lnTo>
                  <a:lnTo>
                    <a:pt x="235" y="386"/>
                  </a:lnTo>
                  <a:lnTo>
                    <a:pt x="248" y="383"/>
                  </a:lnTo>
                  <a:lnTo>
                    <a:pt x="260" y="380"/>
                  </a:lnTo>
                  <a:lnTo>
                    <a:pt x="272" y="376"/>
                  </a:lnTo>
                  <a:lnTo>
                    <a:pt x="284" y="371"/>
                  </a:lnTo>
                  <a:lnTo>
                    <a:pt x="295" y="366"/>
                  </a:lnTo>
                  <a:lnTo>
                    <a:pt x="305" y="361"/>
                  </a:lnTo>
                  <a:lnTo>
                    <a:pt x="315" y="354"/>
                  </a:lnTo>
                  <a:lnTo>
                    <a:pt x="324" y="348"/>
                  </a:lnTo>
                  <a:lnTo>
                    <a:pt x="332" y="341"/>
                  </a:lnTo>
                  <a:lnTo>
                    <a:pt x="340" y="334"/>
                  </a:lnTo>
                  <a:lnTo>
                    <a:pt x="346" y="326"/>
                  </a:lnTo>
                  <a:lnTo>
                    <a:pt x="352" y="318"/>
                  </a:lnTo>
                  <a:lnTo>
                    <a:pt x="356" y="309"/>
                  </a:lnTo>
                  <a:lnTo>
                    <a:pt x="360" y="301"/>
                  </a:lnTo>
                  <a:lnTo>
                    <a:pt x="362" y="295"/>
                  </a:lnTo>
                  <a:lnTo>
                    <a:pt x="363" y="289"/>
                  </a:lnTo>
                  <a:lnTo>
                    <a:pt x="364" y="284"/>
                  </a:lnTo>
                  <a:lnTo>
                    <a:pt x="365" y="278"/>
                  </a:lnTo>
                  <a:lnTo>
                    <a:pt x="365" y="0"/>
                  </a:lnTo>
                  <a:close/>
                </a:path>
              </a:pathLst>
            </a:custGeom>
            <a:solidFill>
              <a:srgbClr val="000000"/>
            </a:solidFill>
            <a:ln w="0">
              <a:solidFill>
                <a:srgbClr val="000000"/>
              </a:solidFill>
              <a:prstDash val="solid"/>
              <a:round/>
              <a:headEnd/>
              <a:tailEnd/>
            </a:ln>
          </p:spPr>
          <p:txBody>
            <a:bodyPr/>
            <a:lstStyle/>
            <a:p>
              <a:endParaRPr lang="en-US">
                <a:latin typeface="Arial" pitchFamily="34" charset="0"/>
                <a:cs typeface="Arial" pitchFamily="34" charset="0"/>
              </a:endParaRPr>
            </a:p>
          </p:txBody>
        </p:sp>
        <p:sp>
          <p:nvSpPr>
            <p:cNvPr id="193" name="Freeform 52"/>
            <p:cNvSpPr>
              <a:spLocks/>
            </p:cNvSpPr>
            <p:nvPr/>
          </p:nvSpPr>
          <p:spPr bwMode="auto">
            <a:xfrm>
              <a:off x="2592" y="799"/>
              <a:ext cx="358" cy="223"/>
            </a:xfrm>
            <a:custGeom>
              <a:avLst/>
              <a:gdLst/>
              <a:ahLst/>
              <a:cxnLst>
                <a:cxn ang="0">
                  <a:pos x="1" y="122"/>
                </a:cxn>
                <a:cxn ang="0">
                  <a:pos x="6" y="137"/>
                </a:cxn>
                <a:cxn ang="0">
                  <a:pos x="15" y="154"/>
                </a:cxn>
                <a:cxn ang="0">
                  <a:pos x="27" y="169"/>
                </a:cxn>
                <a:cxn ang="0">
                  <a:pos x="43" y="183"/>
                </a:cxn>
                <a:cxn ang="0">
                  <a:pos x="62" y="195"/>
                </a:cxn>
                <a:cxn ang="0">
                  <a:pos x="84" y="205"/>
                </a:cxn>
                <a:cxn ang="0">
                  <a:pos x="108" y="213"/>
                </a:cxn>
                <a:cxn ang="0">
                  <a:pos x="134" y="219"/>
                </a:cxn>
                <a:cxn ang="0">
                  <a:pos x="160" y="222"/>
                </a:cxn>
                <a:cxn ang="0">
                  <a:pos x="187" y="223"/>
                </a:cxn>
                <a:cxn ang="0">
                  <a:pos x="214" y="221"/>
                </a:cxn>
                <a:cxn ang="0">
                  <a:pos x="240" y="216"/>
                </a:cxn>
                <a:cxn ang="0">
                  <a:pos x="265" y="209"/>
                </a:cxn>
                <a:cxn ang="0">
                  <a:pos x="288" y="200"/>
                </a:cxn>
                <a:cxn ang="0">
                  <a:pos x="308" y="188"/>
                </a:cxn>
                <a:cxn ang="0">
                  <a:pos x="325" y="175"/>
                </a:cxn>
                <a:cxn ang="0">
                  <a:pos x="339" y="160"/>
                </a:cxn>
                <a:cxn ang="0">
                  <a:pos x="350" y="144"/>
                </a:cxn>
                <a:cxn ang="0">
                  <a:pos x="355" y="132"/>
                </a:cxn>
                <a:cxn ang="0">
                  <a:pos x="358" y="121"/>
                </a:cxn>
                <a:cxn ang="0">
                  <a:pos x="358" y="110"/>
                </a:cxn>
                <a:cxn ang="0">
                  <a:pos x="358" y="101"/>
                </a:cxn>
                <a:cxn ang="0">
                  <a:pos x="354" y="87"/>
                </a:cxn>
                <a:cxn ang="0">
                  <a:pos x="345" y="71"/>
                </a:cxn>
                <a:cxn ang="0">
                  <a:pos x="333" y="55"/>
                </a:cxn>
                <a:cxn ang="0">
                  <a:pos x="317" y="41"/>
                </a:cxn>
                <a:cxn ang="0">
                  <a:pos x="298" y="29"/>
                </a:cxn>
                <a:cxn ang="0">
                  <a:pos x="277" y="19"/>
                </a:cxn>
                <a:cxn ang="0">
                  <a:pos x="253" y="10"/>
                </a:cxn>
                <a:cxn ang="0">
                  <a:pos x="227" y="4"/>
                </a:cxn>
                <a:cxn ang="0">
                  <a:pos x="201" y="1"/>
                </a:cxn>
                <a:cxn ang="0">
                  <a:pos x="174" y="0"/>
                </a:cxn>
                <a:cxn ang="0">
                  <a:pos x="147" y="2"/>
                </a:cxn>
                <a:cxn ang="0">
                  <a:pos x="121" y="6"/>
                </a:cxn>
                <a:cxn ang="0">
                  <a:pos x="96" y="13"/>
                </a:cxn>
                <a:cxn ang="0">
                  <a:pos x="73" y="22"/>
                </a:cxn>
                <a:cxn ang="0">
                  <a:pos x="52" y="34"/>
                </a:cxn>
                <a:cxn ang="0">
                  <a:pos x="35" y="47"/>
                </a:cxn>
                <a:cxn ang="0">
                  <a:pos x="20" y="61"/>
                </a:cxn>
                <a:cxn ang="0">
                  <a:pos x="10" y="77"/>
                </a:cxn>
                <a:cxn ang="0">
                  <a:pos x="3" y="94"/>
                </a:cxn>
                <a:cxn ang="0">
                  <a:pos x="0" y="107"/>
                </a:cxn>
                <a:cxn ang="0">
                  <a:pos x="0" y="116"/>
                </a:cxn>
              </a:cxnLst>
              <a:rect l="0" t="0" r="r" b="b"/>
              <a:pathLst>
                <a:path w="358" h="223">
                  <a:moveTo>
                    <a:pt x="0" y="116"/>
                  </a:moveTo>
                  <a:lnTo>
                    <a:pt x="1" y="122"/>
                  </a:lnTo>
                  <a:lnTo>
                    <a:pt x="3" y="129"/>
                  </a:lnTo>
                  <a:lnTo>
                    <a:pt x="6" y="137"/>
                  </a:lnTo>
                  <a:lnTo>
                    <a:pt x="10" y="146"/>
                  </a:lnTo>
                  <a:lnTo>
                    <a:pt x="15" y="154"/>
                  </a:lnTo>
                  <a:lnTo>
                    <a:pt x="20" y="162"/>
                  </a:lnTo>
                  <a:lnTo>
                    <a:pt x="27" y="169"/>
                  </a:lnTo>
                  <a:lnTo>
                    <a:pt x="35" y="176"/>
                  </a:lnTo>
                  <a:lnTo>
                    <a:pt x="43" y="183"/>
                  </a:lnTo>
                  <a:lnTo>
                    <a:pt x="52" y="189"/>
                  </a:lnTo>
                  <a:lnTo>
                    <a:pt x="62" y="195"/>
                  </a:lnTo>
                  <a:lnTo>
                    <a:pt x="73" y="201"/>
                  </a:lnTo>
                  <a:lnTo>
                    <a:pt x="84" y="205"/>
                  </a:lnTo>
                  <a:lnTo>
                    <a:pt x="96" y="210"/>
                  </a:lnTo>
                  <a:lnTo>
                    <a:pt x="108" y="213"/>
                  </a:lnTo>
                  <a:lnTo>
                    <a:pt x="121" y="217"/>
                  </a:lnTo>
                  <a:lnTo>
                    <a:pt x="134" y="219"/>
                  </a:lnTo>
                  <a:lnTo>
                    <a:pt x="147" y="221"/>
                  </a:lnTo>
                  <a:lnTo>
                    <a:pt x="160" y="222"/>
                  </a:lnTo>
                  <a:lnTo>
                    <a:pt x="174" y="223"/>
                  </a:lnTo>
                  <a:lnTo>
                    <a:pt x="187" y="223"/>
                  </a:lnTo>
                  <a:lnTo>
                    <a:pt x="201" y="222"/>
                  </a:lnTo>
                  <a:lnTo>
                    <a:pt x="214" y="221"/>
                  </a:lnTo>
                  <a:lnTo>
                    <a:pt x="227" y="219"/>
                  </a:lnTo>
                  <a:lnTo>
                    <a:pt x="240" y="216"/>
                  </a:lnTo>
                  <a:lnTo>
                    <a:pt x="253" y="213"/>
                  </a:lnTo>
                  <a:lnTo>
                    <a:pt x="265" y="209"/>
                  </a:lnTo>
                  <a:lnTo>
                    <a:pt x="277" y="205"/>
                  </a:lnTo>
                  <a:lnTo>
                    <a:pt x="288" y="200"/>
                  </a:lnTo>
                  <a:lnTo>
                    <a:pt x="298" y="194"/>
                  </a:lnTo>
                  <a:lnTo>
                    <a:pt x="308" y="188"/>
                  </a:lnTo>
                  <a:lnTo>
                    <a:pt x="317" y="182"/>
                  </a:lnTo>
                  <a:lnTo>
                    <a:pt x="325" y="175"/>
                  </a:lnTo>
                  <a:lnTo>
                    <a:pt x="333" y="168"/>
                  </a:lnTo>
                  <a:lnTo>
                    <a:pt x="339" y="160"/>
                  </a:lnTo>
                  <a:lnTo>
                    <a:pt x="345" y="152"/>
                  </a:lnTo>
                  <a:lnTo>
                    <a:pt x="350" y="144"/>
                  </a:lnTo>
                  <a:lnTo>
                    <a:pt x="354" y="136"/>
                  </a:lnTo>
                  <a:lnTo>
                    <a:pt x="355" y="132"/>
                  </a:lnTo>
                  <a:lnTo>
                    <a:pt x="357" y="126"/>
                  </a:lnTo>
                  <a:lnTo>
                    <a:pt x="358" y="121"/>
                  </a:lnTo>
                  <a:lnTo>
                    <a:pt x="358" y="115"/>
                  </a:lnTo>
                  <a:lnTo>
                    <a:pt x="358" y="110"/>
                  </a:lnTo>
                  <a:lnTo>
                    <a:pt x="358" y="106"/>
                  </a:lnTo>
                  <a:lnTo>
                    <a:pt x="358" y="101"/>
                  </a:lnTo>
                  <a:lnTo>
                    <a:pt x="356" y="95"/>
                  </a:lnTo>
                  <a:lnTo>
                    <a:pt x="354" y="87"/>
                  </a:lnTo>
                  <a:lnTo>
                    <a:pt x="350" y="79"/>
                  </a:lnTo>
                  <a:lnTo>
                    <a:pt x="345" y="71"/>
                  </a:lnTo>
                  <a:lnTo>
                    <a:pt x="339" y="63"/>
                  </a:lnTo>
                  <a:lnTo>
                    <a:pt x="333" y="55"/>
                  </a:lnTo>
                  <a:lnTo>
                    <a:pt x="325" y="48"/>
                  </a:lnTo>
                  <a:lnTo>
                    <a:pt x="317" y="41"/>
                  </a:lnTo>
                  <a:lnTo>
                    <a:pt x="308" y="35"/>
                  </a:lnTo>
                  <a:lnTo>
                    <a:pt x="298" y="29"/>
                  </a:lnTo>
                  <a:lnTo>
                    <a:pt x="288" y="23"/>
                  </a:lnTo>
                  <a:lnTo>
                    <a:pt x="277" y="19"/>
                  </a:lnTo>
                  <a:lnTo>
                    <a:pt x="265" y="14"/>
                  </a:lnTo>
                  <a:lnTo>
                    <a:pt x="253" y="10"/>
                  </a:lnTo>
                  <a:lnTo>
                    <a:pt x="240" y="7"/>
                  </a:lnTo>
                  <a:lnTo>
                    <a:pt x="227" y="4"/>
                  </a:lnTo>
                  <a:lnTo>
                    <a:pt x="214" y="2"/>
                  </a:lnTo>
                  <a:lnTo>
                    <a:pt x="201" y="1"/>
                  </a:lnTo>
                  <a:lnTo>
                    <a:pt x="187" y="0"/>
                  </a:lnTo>
                  <a:lnTo>
                    <a:pt x="174" y="0"/>
                  </a:lnTo>
                  <a:lnTo>
                    <a:pt x="160" y="1"/>
                  </a:lnTo>
                  <a:lnTo>
                    <a:pt x="147" y="2"/>
                  </a:lnTo>
                  <a:lnTo>
                    <a:pt x="134" y="4"/>
                  </a:lnTo>
                  <a:lnTo>
                    <a:pt x="121" y="6"/>
                  </a:lnTo>
                  <a:lnTo>
                    <a:pt x="108" y="9"/>
                  </a:lnTo>
                  <a:lnTo>
                    <a:pt x="96" y="13"/>
                  </a:lnTo>
                  <a:lnTo>
                    <a:pt x="84" y="17"/>
                  </a:lnTo>
                  <a:lnTo>
                    <a:pt x="73" y="22"/>
                  </a:lnTo>
                  <a:lnTo>
                    <a:pt x="62" y="28"/>
                  </a:lnTo>
                  <a:lnTo>
                    <a:pt x="52" y="34"/>
                  </a:lnTo>
                  <a:lnTo>
                    <a:pt x="43" y="40"/>
                  </a:lnTo>
                  <a:lnTo>
                    <a:pt x="35" y="47"/>
                  </a:lnTo>
                  <a:lnTo>
                    <a:pt x="27" y="54"/>
                  </a:lnTo>
                  <a:lnTo>
                    <a:pt x="20" y="61"/>
                  </a:lnTo>
                  <a:lnTo>
                    <a:pt x="15" y="69"/>
                  </a:lnTo>
                  <a:lnTo>
                    <a:pt x="10" y="77"/>
                  </a:lnTo>
                  <a:lnTo>
                    <a:pt x="6" y="85"/>
                  </a:lnTo>
                  <a:lnTo>
                    <a:pt x="3" y="94"/>
                  </a:lnTo>
                  <a:lnTo>
                    <a:pt x="1" y="101"/>
                  </a:lnTo>
                  <a:lnTo>
                    <a:pt x="0" y="107"/>
                  </a:lnTo>
                  <a:lnTo>
                    <a:pt x="0" y="111"/>
                  </a:lnTo>
                  <a:lnTo>
                    <a:pt x="0" y="116"/>
                  </a:lnTo>
                  <a:close/>
                </a:path>
              </a:pathLst>
            </a:custGeom>
            <a:noFill/>
            <a:ln w="0">
              <a:solidFill>
                <a:srgbClr val="000000"/>
              </a:solidFill>
              <a:prstDash val="solid"/>
              <a:round/>
              <a:headEnd/>
              <a:tailEnd/>
            </a:ln>
          </p:spPr>
          <p:txBody>
            <a:bodyPr/>
            <a:lstStyle/>
            <a:p>
              <a:endParaRPr lang="en-US">
                <a:latin typeface="Arial" pitchFamily="34" charset="0"/>
                <a:cs typeface="Arial" pitchFamily="34" charset="0"/>
              </a:endParaRPr>
            </a:p>
          </p:txBody>
        </p:sp>
        <p:sp>
          <p:nvSpPr>
            <p:cNvPr id="194" name="Freeform 53"/>
            <p:cNvSpPr>
              <a:spLocks/>
            </p:cNvSpPr>
            <p:nvPr/>
          </p:nvSpPr>
          <p:spPr bwMode="auto">
            <a:xfrm>
              <a:off x="2592" y="932"/>
              <a:ext cx="358" cy="362"/>
            </a:xfrm>
            <a:custGeom>
              <a:avLst/>
              <a:gdLst/>
              <a:ahLst/>
              <a:cxnLst>
                <a:cxn ang="0">
                  <a:pos x="353" y="14"/>
                </a:cxn>
                <a:cxn ang="0">
                  <a:pos x="343" y="30"/>
                </a:cxn>
                <a:cxn ang="0">
                  <a:pos x="329" y="45"/>
                </a:cxn>
                <a:cxn ang="0">
                  <a:pos x="312" y="59"/>
                </a:cxn>
                <a:cxn ang="0">
                  <a:pos x="292" y="71"/>
                </a:cxn>
                <a:cxn ang="0">
                  <a:pos x="269" y="80"/>
                </a:cxn>
                <a:cxn ang="0">
                  <a:pos x="245" y="88"/>
                </a:cxn>
                <a:cxn ang="0">
                  <a:pos x="219" y="93"/>
                </a:cxn>
                <a:cxn ang="0">
                  <a:pos x="192" y="95"/>
                </a:cxn>
                <a:cxn ang="0">
                  <a:pos x="165" y="95"/>
                </a:cxn>
                <a:cxn ang="0">
                  <a:pos x="138" y="93"/>
                </a:cxn>
                <a:cxn ang="0">
                  <a:pos x="112" y="87"/>
                </a:cxn>
                <a:cxn ang="0">
                  <a:pos x="87" y="80"/>
                </a:cxn>
                <a:cxn ang="0">
                  <a:pos x="65" y="70"/>
                </a:cxn>
                <a:cxn ang="0">
                  <a:pos x="45" y="58"/>
                </a:cxn>
                <a:cxn ang="0">
                  <a:pos x="28" y="44"/>
                </a:cxn>
                <a:cxn ang="0">
                  <a:pos x="15" y="29"/>
                </a:cxn>
                <a:cxn ang="0">
                  <a:pos x="5" y="13"/>
                </a:cxn>
                <a:cxn ang="0">
                  <a:pos x="0" y="0"/>
                </a:cxn>
                <a:cxn ang="0">
                  <a:pos x="0" y="257"/>
                </a:cxn>
                <a:cxn ang="0">
                  <a:pos x="2" y="267"/>
                </a:cxn>
                <a:cxn ang="0">
                  <a:pos x="6" y="277"/>
                </a:cxn>
                <a:cxn ang="0">
                  <a:pos x="15" y="293"/>
                </a:cxn>
                <a:cxn ang="0">
                  <a:pos x="27" y="309"/>
                </a:cxn>
                <a:cxn ang="0">
                  <a:pos x="43" y="323"/>
                </a:cxn>
                <a:cxn ang="0">
                  <a:pos x="62" y="335"/>
                </a:cxn>
                <a:cxn ang="0">
                  <a:pos x="84" y="345"/>
                </a:cxn>
                <a:cxn ang="0">
                  <a:pos x="108" y="353"/>
                </a:cxn>
                <a:cxn ang="0">
                  <a:pos x="134" y="359"/>
                </a:cxn>
                <a:cxn ang="0">
                  <a:pos x="160" y="362"/>
                </a:cxn>
                <a:cxn ang="0">
                  <a:pos x="187" y="362"/>
                </a:cxn>
                <a:cxn ang="0">
                  <a:pos x="214" y="360"/>
                </a:cxn>
                <a:cxn ang="0">
                  <a:pos x="240" y="356"/>
                </a:cxn>
                <a:cxn ang="0">
                  <a:pos x="265" y="348"/>
                </a:cxn>
                <a:cxn ang="0">
                  <a:pos x="288" y="339"/>
                </a:cxn>
                <a:cxn ang="0">
                  <a:pos x="308" y="328"/>
                </a:cxn>
                <a:cxn ang="0">
                  <a:pos x="325" y="315"/>
                </a:cxn>
                <a:cxn ang="0">
                  <a:pos x="339" y="300"/>
                </a:cxn>
                <a:cxn ang="0">
                  <a:pos x="350" y="284"/>
                </a:cxn>
                <a:cxn ang="0">
                  <a:pos x="356" y="268"/>
                </a:cxn>
                <a:cxn ang="0">
                  <a:pos x="358" y="258"/>
                </a:cxn>
                <a:cxn ang="0">
                  <a:pos x="358" y="1"/>
                </a:cxn>
              </a:cxnLst>
              <a:rect l="0" t="0" r="r" b="b"/>
              <a:pathLst>
                <a:path w="358" h="362">
                  <a:moveTo>
                    <a:pt x="357" y="6"/>
                  </a:moveTo>
                  <a:lnTo>
                    <a:pt x="353" y="14"/>
                  </a:lnTo>
                  <a:lnTo>
                    <a:pt x="349" y="22"/>
                  </a:lnTo>
                  <a:lnTo>
                    <a:pt x="343" y="30"/>
                  </a:lnTo>
                  <a:lnTo>
                    <a:pt x="337" y="38"/>
                  </a:lnTo>
                  <a:lnTo>
                    <a:pt x="329" y="45"/>
                  </a:lnTo>
                  <a:lnTo>
                    <a:pt x="321" y="52"/>
                  </a:lnTo>
                  <a:lnTo>
                    <a:pt x="312" y="59"/>
                  </a:lnTo>
                  <a:lnTo>
                    <a:pt x="302" y="65"/>
                  </a:lnTo>
                  <a:lnTo>
                    <a:pt x="292" y="71"/>
                  </a:lnTo>
                  <a:lnTo>
                    <a:pt x="281" y="76"/>
                  </a:lnTo>
                  <a:lnTo>
                    <a:pt x="269" y="80"/>
                  </a:lnTo>
                  <a:lnTo>
                    <a:pt x="257" y="84"/>
                  </a:lnTo>
                  <a:lnTo>
                    <a:pt x="245" y="88"/>
                  </a:lnTo>
                  <a:lnTo>
                    <a:pt x="232" y="91"/>
                  </a:lnTo>
                  <a:lnTo>
                    <a:pt x="219" y="93"/>
                  </a:lnTo>
                  <a:lnTo>
                    <a:pt x="205" y="94"/>
                  </a:lnTo>
                  <a:lnTo>
                    <a:pt x="192" y="95"/>
                  </a:lnTo>
                  <a:lnTo>
                    <a:pt x="178" y="96"/>
                  </a:lnTo>
                  <a:lnTo>
                    <a:pt x="165" y="95"/>
                  </a:lnTo>
                  <a:lnTo>
                    <a:pt x="151" y="94"/>
                  </a:lnTo>
                  <a:lnTo>
                    <a:pt x="138" y="93"/>
                  </a:lnTo>
                  <a:lnTo>
                    <a:pt x="125" y="90"/>
                  </a:lnTo>
                  <a:lnTo>
                    <a:pt x="112" y="87"/>
                  </a:lnTo>
                  <a:lnTo>
                    <a:pt x="99" y="84"/>
                  </a:lnTo>
                  <a:lnTo>
                    <a:pt x="87" y="80"/>
                  </a:lnTo>
                  <a:lnTo>
                    <a:pt x="76" y="75"/>
                  </a:lnTo>
                  <a:lnTo>
                    <a:pt x="65" y="70"/>
                  </a:lnTo>
                  <a:lnTo>
                    <a:pt x="55" y="64"/>
                  </a:lnTo>
                  <a:lnTo>
                    <a:pt x="45" y="58"/>
                  </a:lnTo>
                  <a:lnTo>
                    <a:pt x="36" y="51"/>
                  </a:lnTo>
                  <a:lnTo>
                    <a:pt x="28" y="44"/>
                  </a:lnTo>
                  <a:lnTo>
                    <a:pt x="21" y="37"/>
                  </a:lnTo>
                  <a:lnTo>
                    <a:pt x="15" y="29"/>
                  </a:lnTo>
                  <a:lnTo>
                    <a:pt x="9" y="21"/>
                  </a:lnTo>
                  <a:lnTo>
                    <a:pt x="5" y="13"/>
                  </a:lnTo>
                  <a:lnTo>
                    <a:pt x="1" y="4"/>
                  </a:lnTo>
                  <a:lnTo>
                    <a:pt x="0" y="0"/>
                  </a:lnTo>
                  <a:lnTo>
                    <a:pt x="0" y="253"/>
                  </a:lnTo>
                  <a:lnTo>
                    <a:pt x="0" y="257"/>
                  </a:lnTo>
                  <a:lnTo>
                    <a:pt x="1" y="262"/>
                  </a:lnTo>
                  <a:lnTo>
                    <a:pt x="2" y="267"/>
                  </a:lnTo>
                  <a:lnTo>
                    <a:pt x="4" y="271"/>
                  </a:lnTo>
                  <a:lnTo>
                    <a:pt x="6" y="277"/>
                  </a:lnTo>
                  <a:lnTo>
                    <a:pt x="10" y="285"/>
                  </a:lnTo>
                  <a:lnTo>
                    <a:pt x="15" y="293"/>
                  </a:lnTo>
                  <a:lnTo>
                    <a:pt x="20" y="301"/>
                  </a:lnTo>
                  <a:lnTo>
                    <a:pt x="27" y="309"/>
                  </a:lnTo>
                  <a:lnTo>
                    <a:pt x="35" y="316"/>
                  </a:lnTo>
                  <a:lnTo>
                    <a:pt x="43" y="323"/>
                  </a:lnTo>
                  <a:lnTo>
                    <a:pt x="52" y="329"/>
                  </a:lnTo>
                  <a:lnTo>
                    <a:pt x="62" y="335"/>
                  </a:lnTo>
                  <a:lnTo>
                    <a:pt x="73" y="340"/>
                  </a:lnTo>
                  <a:lnTo>
                    <a:pt x="84" y="345"/>
                  </a:lnTo>
                  <a:lnTo>
                    <a:pt x="96" y="349"/>
                  </a:lnTo>
                  <a:lnTo>
                    <a:pt x="108" y="353"/>
                  </a:lnTo>
                  <a:lnTo>
                    <a:pt x="121" y="356"/>
                  </a:lnTo>
                  <a:lnTo>
                    <a:pt x="134" y="359"/>
                  </a:lnTo>
                  <a:lnTo>
                    <a:pt x="147" y="360"/>
                  </a:lnTo>
                  <a:lnTo>
                    <a:pt x="160" y="362"/>
                  </a:lnTo>
                  <a:lnTo>
                    <a:pt x="174" y="362"/>
                  </a:lnTo>
                  <a:lnTo>
                    <a:pt x="187" y="362"/>
                  </a:lnTo>
                  <a:lnTo>
                    <a:pt x="201" y="362"/>
                  </a:lnTo>
                  <a:lnTo>
                    <a:pt x="214" y="360"/>
                  </a:lnTo>
                  <a:lnTo>
                    <a:pt x="227" y="358"/>
                  </a:lnTo>
                  <a:lnTo>
                    <a:pt x="240" y="356"/>
                  </a:lnTo>
                  <a:lnTo>
                    <a:pt x="253" y="352"/>
                  </a:lnTo>
                  <a:lnTo>
                    <a:pt x="265" y="348"/>
                  </a:lnTo>
                  <a:lnTo>
                    <a:pt x="277" y="344"/>
                  </a:lnTo>
                  <a:lnTo>
                    <a:pt x="288" y="339"/>
                  </a:lnTo>
                  <a:lnTo>
                    <a:pt x="298" y="334"/>
                  </a:lnTo>
                  <a:lnTo>
                    <a:pt x="308" y="328"/>
                  </a:lnTo>
                  <a:lnTo>
                    <a:pt x="317" y="321"/>
                  </a:lnTo>
                  <a:lnTo>
                    <a:pt x="325" y="315"/>
                  </a:lnTo>
                  <a:lnTo>
                    <a:pt x="333" y="308"/>
                  </a:lnTo>
                  <a:lnTo>
                    <a:pt x="339" y="300"/>
                  </a:lnTo>
                  <a:lnTo>
                    <a:pt x="345" y="292"/>
                  </a:lnTo>
                  <a:lnTo>
                    <a:pt x="350" y="284"/>
                  </a:lnTo>
                  <a:lnTo>
                    <a:pt x="354" y="276"/>
                  </a:lnTo>
                  <a:lnTo>
                    <a:pt x="356" y="268"/>
                  </a:lnTo>
                  <a:lnTo>
                    <a:pt x="358" y="261"/>
                  </a:lnTo>
                  <a:lnTo>
                    <a:pt x="358" y="258"/>
                  </a:lnTo>
                  <a:lnTo>
                    <a:pt x="358" y="255"/>
                  </a:lnTo>
                  <a:lnTo>
                    <a:pt x="358" y="1"/>
                  </a:lnTo>
                  <a:lnTo>
                    <a:pt x="357" y="6"/>
                  </a:lnTo>
                  <a:close/>
                </a:path>
              </a:pathLst>
            </a:custGeom>
            <a:noFill/>
            <a:ln w="0">
              <a:solidFill>
                <a:srgbClr val="000000"/>
              </a:solidFill>
              <a:prstDash val="solid"/>
              <a:round/>
              <a:headEnd/>
              <a:tailEnd/>
            </a:ln>
          </p:spPr>
          <p:txBody>
            <a:bodyPr/>
            <a:lstStyle/>
            <a:p>
              <a:endParaRPr lang="en-US">
                <a:latin typeface="Arial" pitchFamily="34" charset="0"/>
                <a:cs typeface="Arial" pitchFamily="34" charset="0"/>
              </a:endParaRPr>
            </a:p>
          </p:txBody>
        </p:sp>
      </p:grpSp>
      <p:sp>
        <p:nvSpPr>
          <p:cNvPr id="195" name="Rectangle 54"/>
          <p:cNvSpPr>
            <a:spLocks noChangeArrowheads="1"/>
          </p:cNvSpPr>
          <p:nvPr/>
        </p:nvSpPr>
        <p:spPr bwMode="auto">
          <a:xfrm>
            <a:off x="3992563" y="2013504"/>
            <a:ext cx="619125" cy="423863"/>
          </a:xfrm>
          <a:prstGeom prst="rect">
            <a:avLst/>
          </a:prstGeom>
          <a:noFill/>
          <a:ln w="9525">
            <a:noFill/>
            <a:miter lim="800000"/>
            <a:headEnd/>
            <a:tailEnd/>
          </a:ln>
        </p:spPr>
        <p:txBody>
          <a:bodyPr/>
          <a:lstStyle/>
          <a:p>
            <a:endParaRPr lang="en-US" sz="1600" b="1">
              <a:latin typeface="Arial" pitchFamily="34" charset="0"/>
              <a:cs typeface="Arial" pitchFamily="34" charset="0"/>
            </a:endParaRPr>
          </a:p>
        </p:txBody>
      </p:sp>
      <p:sp>
        <p:nvSpPr>
          <p:cNvPr id="196" name="Rectangle 55"/>
          <p:cNvSpPr>
            <a:spLocks noChangeArrowheads="1"/>
          </p:cNvSpPr>
          <p:nvPr/>
        </p:nvSpPr>
        <p:spPr bwMode="auto">
          <a:xfrm>
            <a:off x="3956601" y="1969054"/>
            <a:ext cx="706925" cy="246221"/>
          </a:xfrm>
          <a:prstGeom prst="rect">
            <a:avLst/>
          </a:prstGeom>
          <a:noFill/>
          <a:ln w="9525">
            <a:noFill/>
            <a:miter lim="800000"/>
            <a:headEnd/>
            <a:tailEnd/>
          </a:ln>
        </p:spPr>
        <p:txBody>
          <a:bodyPr wrap="none" lIns="0" tIns="0" rIns="0" bIns="0">
            <a:spAutoFit/>
          </a:bodyPr>
          <a:lstStyle/>
          <a:p>
            <a:r>
              <a:rPr lang="en-US" sz="1600" b="1" dirty="0" err="1">
                <a:solidFill>
                  <a:srgbClr val="000000"/>
                </a:solidFill>
                <a:latin typeface="Arial" pitchFamily="34" charset="0"/>
                <a:cs typeface="Arial" pitchFamily="34" charset="0"/>
              </a:rPr>
              <a:t>Config</a:t>
            </a:r>
            <a:r>
              <a:rPr lang="en-US" sz="1600" b="1" dirty="0">
                <a:solidFill>
                  <a:srgbClr val="000000"/>
                </a:solidFill>
                <a:latin typeface="Arial" pitchFamily="34" charset="0"/>
                <a:cs typeface="Arial" pitchFamily="34" charset="0"/>
              </a:rPr>
              <a:t>.</a:t>
            </a:r>
            <a:endParaRPr lang="en-US" sz="1600" b="1" dirty="0">
              <a:latin typeface="Arial" pitchFamily="34" charset="0"/>
              <a:cs typeface="Arial" pitchFamily="34" charset="0"/>
            </a:endParaRPr>
          </a:p>
        </p:txBody>
      </p:sp>
      <p:sp>
        <p:nvSpPr>
          <p:cNvPr id="197" name="Rectangle 56"/>
          <p:cNvSpPr>
            <a:spLocks noChangeArrowheads="1"/>
          </p:cNvSpPr>
          <p:nvPr/>
        </p:nvSpPr>
        <p:spPr bwMode="auto">
          <a:xfrm>
            <a:off x="4145917" y="2197654"/>
            <a:ext cx="294954" cy="246221"/>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cs typeface="Arial" pitchFamily="34" charset="0"/>
              </a:rPr>
              <a:t>DB</a:t>
            </a:r>
            <a:endParaRPr lang="en-US" sz="1600" b="1">
              <a:latin typeface="Arial" pitchFamily="34" charset="0"/>
              <a:cs typeface="Arial" pitchFamily="34" charset="0"/>
            </a:endParaRPr>
          </a:p>
        </p:txBody>
      </p:sp>
      <p:sp>
        <p:nvSpPr>
          <p:cNvPr id="201" name="Rectangle 60"/>
          <p:cNvSpPr>
            <a:spLocks noChangeArrowheads="1"/>
          </p:cNvSpPr>
          <p:nvPr/>
        </p:nvSpPr>
        <p:spPr bwMode="auto">
          <a:xfrm>
            <a:off x="6275388" y="5601254"/>
            <a:ext cx="1106487" cy="346075"/>
          </a:xfrm>
          <a:prstGeom prst="rect">
            <a:avLst/>
          </a:prstGeom>
          <a:noFill/>
          <a:ln w="9525">
            <a:noFill/>
            <a:miter lim="800000"/>
            <a:headEnd/>
            <a:tailEnd/>
          </a:ln>
        </p:spPr>
        <p:txBody>
          <a:bodyPr/>
          <a:lstStyle/>
          <a:p>
            <a:endParaRPr lang="en-US">
              <a:latin typeface="Arial" pitchFamily="34" charset="0"/>
              <a:cs typeface="Arial" pitchFamily="34" charset="0"/>
            </a:endParaRPr>
          </a:p>
        </p:txBody>
      </p:sp>
      <p:sp>
        <p:nvSpPr>
          <p:cNvPr id="202" name="Rectangle 61"/>
          <p:cNvSpPr>
            <a:spLocks noChangeArrowheads="1"/>
          </p:cNvSpPr>
          <p:nvPr/>
        </p:nvSpPr>
        <p:spPr bwMode="auto">
          <a:xfrm>
            <a:off x="6376970" y="5656817"/>
            <a:ext cx="1001749" cy="261610"/>
          </a:xfrm>
          <a:prstGeom prst="rect">
            <a:avLst/>
          </a:prstGeom>
          <a:noFill/>
          <a:ln w="9525">
            <a:noFill/>
            <a:miter lim="800000"/>
            <a:headEnd/>
            <a:tailEnd/>
          </a:ln>
        </p:spPr>
        <p:txBody>
          <a:bodyPr wrap="none" lIns="0" tIns="0" rIns="0" bIns="0">
            <a:spAutoFit/>
          </a:bodyPr>
          <a:lstStyle/>
          <a:p>
            <a:r>
              <a:rPr lang="en-US" sz="1700" b="1">
                <a:solidFill>
                  <a:srgbClr val="000000"/>
                </a:solidFill>
                <a:latin typeface="Arial" pitchFamily="34" charset="0"/>
                <a:cs typeface="Arial" pitchFamily="34" charset="0"/>
              </a:rPr>
              <a:t>To Offline</a:t>
            </a:r>
            <a:endParaRPr lang="en-US">
              <a:latin typeface="Arial" pitchFamily="34" charset="0"/>
              <a:cs typeface="Arial" pitchFamily="34" charset="0"/>
            </a:endParaRPr>
          </a:p>
        </p:txBody>
      </p:sp>
      <p:sp>
        <p:nvSpPr>
          <p:cNvPr id="203" name="Rectangle 62"/>
          <p:cNvSpPr>
            <a:spLocks noChangeArrowheads="1"/>
          </p:cNvSpPr>
          <p:nvPr/>
        </p:nvSpPr>
        <p:spPr bwMode="auto">
          <a:xfrm>
            <a:off x="6399213" y="4229654"/>
            <a:ext cx="601662" cy="411163"/>
          </a:xfrm>
          <a:prstGeom prst="rect">
            <a:avLst/>
          </a:prstGeom>
          <a:noFill/>
          <a:ln w="9525">
            <a:noFill/>
            <a:miter lim="800000"/>
            <a:headEnd/>
            <a:tailEnd/>
          </a:ln>
        </p:spPr>
        <p:txBody>
          <a:bodyPr/>
          <a:lstStyle/>
          <a:p>
            <a:endParaRPr lang="en-US">
              <a:latin typeface="Arial" pitchFamily="34" charset="0"/>
              <a:cs typeface="Arial" pitchFamily="34" charset="0"/>
            </a:endParaRPr>
          </a:p>
        </p:txBody>
      </p:sp>
      <p:sp>
        <p:nvSpPr>
          <p:cNvPr id="204" name="Rectangle 63"/>
          <p:cNvSpPr>
            <a:spLocks noChangeArrowheads="1"/>
          </p:cNvSpPr>
          <p:nvPr/>
        </p:nvSpPr>
        <p:spPr bwMode="auto">
          <a:xfrm>
            <a:off x="6399213" y="4229654"/>
            <a:ext cx="601662" cy="411163"/>
          </a:xfrm>
          <a:prstGeom prst="rect">
            <a:avLst/>
          </a:prstGeom>
          <a:noFill/>
          <a:ln w="9525">
            <a:noFill/>
            <a:miter lim="800000"/>
            <a:headEnd/>
            <a:tailEnd/>
          </a:ln>
        </p:spPr>
        <p:txBody>
          <a:bodyPr/>
          <a:lstStyle/>
          <a:p>
            <a:endParaRPr lang="en-US">
              <a:latin typeface="Arial" pitchFamily="34" charset="0"/>
              <a:cs typeface="Arial" pitchFamily="34" charset="0"/>
            </a:endParaRPr>
          </a:p>
        </p:txBody>
      </p:sp>
      <p:sp>
        <p:nvSpPr>
          <p:cNvPr id="211" name="Rectangle 70"/>
          <p:cNvSpPr>
            <a:spLocks noChangeArrowheads="1"/>
          </p:cNvSpPr>
          <p:nvPr/>
        </p:nvSpPr>
        <p:spPr bwMode="auto">
          <a:xfrm>
            <a:off x="6430963" y="4147104"/>
            <a:ext cx="619125" cy="423863"/>
          </a:xfrm>
          <a:prstGeom prst="rect">
            <a:avLst/>
          </a:prstGeom>
          <a:noFill/>
          <a:ln w="9525">
            <a:noFill/>
            <a:miter lim="800000"/>
            <a:headEnd/>
            <a:tailEnd/>
          </a:ln>
        </p:spPr>
        <p:txBody>
          <a:bodyPr/>
          <a:lstStyle/>
          <a:p>
            <a:endParaRPr lang="en-US">
              <a:latin typeface="Arial" pitchFamily="34" charset="0"/>
              <a:cs typeface="Arial" pitchFamily="34" charset="0"/>
            </a:endParaRPr>
          </a:p>
        </p:txBody>
      </p:sp>
      <p:grpSp>
        <p:nvGrpSpPr>
          <p:cNvPr id="212" name="Group 71"/>
          <p:cNvGrpSpPr>
            <a:grpSpLocks/>
          </p:cNvGrpSpPr>
          <p:nvPr/>
        </p:nvGrpSpPr>
        <p:grpSpPr bwMode="auto">
          <a:xfrm>
            <a:off x="6442075" y="3761342"/>
            <a:ext cx="779870" cy="804862"/>
            <a:chOff x="2589" y="793"/>
            <a:chExt cx="365" cy="507"/>
          </a:xfrm>
        </p:grpSpPr>
        <p:sp>
          <p:nvSpPr>
            <p:cNvPr id="213" name="Freeform 72"/>
            <p:cNvSpPr>
              <a:spLocks/>
            </p:cNvSpPr>
            <p:nvPr/>
          </p:nvSpPr>
          <p:spPr bwMode="auto">
            <a:xfrm>
              <a:off x="2589" y="793"/>
              <a:ext cx="365" cy="117"/>
            </a:xfrm>
            <a:custGeom>
              <a:avLst/>
              <a:gdLst/>
              <a:ahLst/>
              <a:cxnLst>
                <a:cxn ang="0">
                  <a:pos x="361" y="112"/>
                </a:cxn>
                <a:cxn ang="0">
                  <a:pos x="359" y="101"/>
                </a:cxn>
                <a:cxn ang="0">
                  <a:pos x="353" y="85"/>
                </a:cxn>
                <a:cxn ang="0">
                  <a:pos x="342" y="69"/>
                </a:cxn>
                <a:cxn ang="0">
                  <a:pos x="328" y="54"/>
                </a:cxn>
                <a:cxn ang="0">
                  <a:pos x="311" y="41"/>
                </a:cxn>
                <a:cxn ang="0">
                  <a:pos x="291" y="29"/>
                </a:cxn>
                <a:cxn ang="0">
                  <a:pos x="268" y="20"/>
                </a:cxn>
                <a:cxn ang="0">
                  <a:pos x="243" y="13"/>
                </a:cxn>
                <a:cxn ang="0">
                  <a:pos x="217" y="8"/>
                </a:cxn>
                <a:cxn ang="0">
                  <a:pos x="190" y="6"/>
                </a:cxn>
                <a:cxn ang="0">
                  <a:pos x="163" y="7"/>
                </a:cxn>
                <a:cxn ang="0">
                  <a:pos x="137" y="10"/>
                </a:cxn>
                <a:cxn ang="0">
                  <a:pos x="111" y="15"/>
                </a:cxn>
                <a:cxn ang="0">
                  <a:pos x="87" y="23"/>
                </a:cxn>
                <a:cxn ang="0">
                  <a:pos x="65" y="34"/>
                </a:cxn>
                <a:cxn ang="0">
                  <a:pos x="46" y="46"/>
                </a:cxn>
                <a:cxn ang="0">
                  <a:pos x="30" y="60"/>
                </a:cxn>
                <a:cxn ang="0">
                  <a:pos x="18" y="75"/>
                </a:cxn>
                <a:cxn ang="0">
                  <a:pos x="9" y="91"/>
                </a:cxn>
                <a:cxn ang="0">
                  <a:pos x="4" y="107"/>
                </a:cxn>
                <a:cxn ang="0">
                  <a:pos x="3" y="117"/>
                </a:cxn>
                <a:cxn ang="0">
                  <a:pos x="0" y="109"/>
                </a:cxn>
                <a:cxn ang="0">
                  <a:pos x="4" y="92"/>
                </a:cxn>
                <a:cxn ang="0">
                  <a:pos x="12" y="75"/>
                </a:cxn>
                <a:cxn ang="0">
                  <a:pos x="24" y="59"/>
                </a:cxn>
                <a:cxn ang="0">
                  <a:pos x="39" y="45"/>
                </a:cxn>
                <a:cxn ang="0">
                  <a:pos x="58" y="32"/>
                </a:cxn>
                <a:cxn ang="0">
                  <a:pos x="79" y="21"/>
                </a:cxn>
                <a:cxn ang="0">
                  <a:pos x="102" y="12"/>
                </a:cxn>
                <a:cxn ang="0">
                  <a:pos x="128" y="6"/>
                </a:cxn>
                <a:cxn ang="0">
                  <a:pos x="154" y="2"/>
                </a:cxn>
                <a:cxn ang="0">
                  <a:pos x="181" y="0"/>
                </a:cxn>
                <a:cxn ang="0">
                  <a:pos x="208" y="1"/>
                </a:cxn>
                <a:cxn ang="0">
                  <a:pos x="235" y="5"/>
                </a:cxn>
                <a:cxn ang="0">
                  <a:pos x="260" y="12"/>
                </a:cxn>
                <a:cxn ang="0">
                  <a:pos x="284" y="20"/>
                </a:cxn>
                <a:cxn ang="0">
                  <a:pos x="305" y="31"/>
                </a:cxn>
                <a:cxn ang="0">
                  <a:pos x="324" y="44"/>
                </a:cxn>
                <a:cxn ang="0">
                  <a:pos x="340" y="58"/>
                </a:cxn>
                <a:cxn ang="0">
                  <a:pos x="352" y="74"/>
                </a:cxn>
                <a:cxn ang="0">
                  <a:pos x="360" y="91"/>
                </a:cxn>
                <a:cxn ang="0">
                  <a:pos x="364" y="106"/>
                </a:cxn>
                <a:cxn ang="0">
                  <a:pos x="365" y="116"/>
                </a:cxn>
              </a:cxnLst>
              <a:rect l="0" t="0" r="r" b="b"/>
              <a:pathLst>
                <a:path w="365" h="117">
                  <a:moveTo>
                    <a:pt x="361" y="116"/>
                  </a:moveTo>
                  <a:lnTo>
                    <a:pt x="361" y="112"/>
                  </a:lnTo>
                  <a:lnTo>
                    <a:pt x="361" y="107"/>
                  </a:lnTo>
                  <a:lnTo>
                    <a:pt x="359" y="101"/>
                  </a:lnTo>
                  <a:lnTo>
                    <a:pt x="357" y="93"/>
                  </a:lnTo>
                  <a:lnTo>
                    <a:pt x="353" y="85"/>
                  </a:lnTo>
                  <a:lnTo>
                    <a:pt x="348" y="77"/>
                  </a:lnTo>
                  <a:lnTo>
                    <a:pt x="342" y="69"/>
                  </a:lnTo>
                  <a:lnTo>
                    <a:pt x="336" y="61"/>
                  </a:lnTo>
                  <a:lnTo>
                    <a:pt x="328" y="54"/>
                  </a:lnTo>
                  <a:lnTo>
                    <a:pt x="320" y="47"/>
                  </a:lnTo>
                  <a:lnTo>
                    <a:pt x="311" y="41"/>
                  </a:lnTo>
                  <a:lnTo>
                    <a:pt x="301" y="35"/>
                  </a:lnTo>
                  <a:lnTo>
                    <a:pt x="291" y="29"/>
                  </a:lnTo>
                  <a:lnTo>
                    <a:pt x="280" y="25"/>
                  </a:lnTo>
                  <a:lnTo>
                    <a:pt x="268" y="20"/>
                  </a:lnTo>
                  <a:lnTo>
                    <a:pt x="256" y="16"/>
                  </a:lnTo>
                  <a:lnTo>
                    <a:pt x="243" y="13"/>
                  </a:lnTo>
                  <a:lnTo>
                    <a:pt x="230" y="10"/>
                  </a:lnTo>
                  <a:lnTo>
                    <a:pt x="217" y="8"/>
                  </a:lnTo>
                  <a:lnTo>
                    <a:pt x="204" y="7"/>
                  </a:lnTo>
                  <a:lnTo>
                    <a:pt x="190" y="6"/>
                  </a:lnTo>
                  <a:lnTo>
                    <a:pt x="177" y="6"/>
                  </a:lnTo>
                  <a:lnTo>
                    <a:pt x="163" y="7"/>
                  </a:lnTo>
                  <a:lnTo>
                    <a:pt x="150" y="8"/>
                  </a:lnTo>
                  <a:lnTo>
                    <a:pt x="137" y="10"/>
                  </a:lnTo>
                  <a:lnTo>
                    <a:pt x="124" y="12"/>
                  </a:lnTo>
                  <a:lnTo>
                    <a:pt x="111" y="15"/>
                  </a:lnTo>
                  <a:lnTo>
                    <a:pt x="99" y="19"/>
                  </a:lnTo>
                  <a:lnTo>
                    <a:pt x="87" y="23"/>
                  </a:lnTo>
                  <a:lnTo>
                    <a:pt x="76" y="28"/>
                  </a:lnTo>
                  <a:lnTo>
                    <a:pt x="65" y="34"/>
                  </a:lnTo>
                  <a:lnTo>
                    <a:pt x="55" y="40"/>
                  </a:lnTo>
                  <a:lnTo>
                    <a:pt x="46" y="46"/>
                  </a:lnTo>
                  <a:lnTo>
                    <a:pt x="38" y="53"/>
                  </a:lnTo>
                  <a:lnTo>
                    <a:pt x="30" y="60"/>
                  </a:lnTo>
                  <a:lnTo>
                    <a:pt x="23" y="67"/>
                  </a:lnTo>
                  <a:lnTo>
                    <a:pt x="18" y="75"/>
                  </a:lnTo>
                  <a:lnTo>
                    <a:pt x="13" y="83"/>
                  </a:lnTo>
                  <a:lnTo>
                    <a:pt x="9" y="91"/>
                  </a:lnTo>
                  <a:lnTo>
                    <a:pt x="6" y="100"/>
                  </a:lnTo>
                  <a:lnTo>
                    <a:pt x="4" y="107"/>
                  </a:lnTo>
                  <a:lnTo>
                    <a:pt x="3" y="113"/>
                  </a:lnTo>
                  <a:lnTo>
                    <a:pt x="3" y="117"/>
                  </a:lnTo>
                  <a:lnTo>
                    <a:pt x="0" y="117"/>
                  </a:lnTo>
                  <a:lnTo>
                    <a:pt x="0" y="109"/>
                  </a:lnTo>
                  <a:lnTo>
                    <a:pt x="2" y="101"/>
                  </a:lnTo>
                  <a:lnTo>
                    <a:pt x="4" y="92"/>
                  </a:lnTo>
                  <a:lnTo>
                    <a:pt x="8" y="84"/>
                  </a:lnTo>
                  <a:lnTo>
                    <a:pt x="12" y="75"/>
                  </a:lnTo>
                  <a:lnTo>
                    <a:pt x="18" y="67"/>
                  </a:lnTo>
                  <a:lnTo>
                    <a:pt x="24" y="59"/>
                  </a:lnTo>
                  <a:lnTo>
                    <a:pt x="31" y="52"/>
                  </a:lnTo>
                  <a:lnTo>
                    <a:pt x="39" y="45"/>
                  </a:lnTo>
                  <a:lnTo>
                    <a:pt x="48" y="38"/>
                  </a:lnTo>
                  <a:lnTo>
                    <a:pt x="58" y="32"/>
                  </a:lnTo>
                  <a:lnTo>
                    <a:pt x="68" y="26"/>
                  </a:lnTo>
                  <a:lnTo>
                    <a:pt x="79" y="21"/>
                  </a:lnTo>
                  <a:lnTo>
                    <a:pt x="90" y="16"/>
                  </a:lnTo>
                  <a:lnTo>
                    <a:pt x="102" y="12"/>
                  </a:lnTo>
                  <a:lnTo>
                    <a:pt x="115" y="9"/>
                  </a:lnTo>
                  <a:lnTo>
                    <a:pt x="128" y="6"/>
                  </a:lnTo>
                  <a:lnTo>
                    <a:pt x="141" y="3"/>
                  </a:lnTo>
                  <a:lnTo>
                    <a:pt x="154" y="2"/>
                  </a:lnTo>
                  <a:lnTo>
                    <a:pt x="168" y="1"/>
                  </a:lnTo>
                  <a:lnTo>
                    <a:pt x="181" y="0"/>
                  </a:lnTo>
                  <a:lnTo>
                    <a:pt x="195" y="1"/>
                  </a:lnTo>
                  <a:lnTo>
                    <a:pt x="208" y="1"/>
                  </a:lnTo>
                  <a:lnTo>
                    <a:pt x="222" y="3"/>
                  </a:lnTo>
                  <a:lnTo>
                    <a:pt x="235" y="5"/>
                  </a:lnTo>
                  <a:lnTo>
                    <a:pt x="248" y="8"/>
                  </a:lnTo>
                  <a:lnTo>
                    <a:pt x="260" y="12"/>
                  </a:lnTo>
                  <a:lnTo>
                    <a:pt x="272" y="15"/>
                  </a:lnTo>
                  <a:lnTo>
                    <a:pt x="284" y="20"/>
                  </a:lnTo>
                  <a:lnTo>
                    <a:pt x="295" y="25"/>
                  </a:lnTo>
                  <a:lnTo>
                    <a:pt x="305" y="31"/>
                  </a:lnTo>
                  <a:lnTo>
                    <a:pt x="315" y="37"/>
                  </a:lnTo>
                  <a:lnTo>
                    <a:pt x="324" y="44"/>
                  </a:lnTo>
                  <a:lnTo>
                    <a:pt x="332" y="51"/>
                  </a:lnTo>
                  <a:lnTo>
                    <a:pt x="340" y="58"/>
                  </a:lnTo>
                  <a:lnTo>
                    <a:pt x="346" y="66"/>
                  </a:lnTo>
                  <a:lnTo>
                    <a:pt x="352" y="74"/>
                  </a:lnTo>
                  <a:lnTo>
                    <a:pt x="356" y="82"/>
                  </a:lnTo>
                  <a:lnTo>
                    <a:pt x="360" y="91"/>
                  </a:lnTo>
                  <a:lnTo>
                    <a:pt x="362" y="99"/>
                  </a:lnTo>
                  <a:lnTo>
                    <a:pt x="364" y="106"/>
                  </a:lnTo>
                  <a:lnTo>
                    <a:pt x="365" y="112"/>
                  </a:lnTo>
                  <a:lnTo>
                    <a:pt x="365" y="116"/>
                  </a:lnTo>
                  <a:lnTo>
                    <a:pt x="361" y="116"/>
                  </a:lnTo>
                  <a:close/>
                </a:path>
              </a:pathLst>
            </a:custGeom>
            <a:solidFill>
              <a:srgbClr val="000000"/>
            </a:solidFill>
            <a:ln w="0">
              <a:solidFill>
                <a:srgbClr val="000000"/>
              </a:solidFill>
              <a:prstDash val="solid"/>
              <a:round/>
              <a:headEnd/>
              <a:tailEnd/>
            </a:ln>
          </p:spPr>
          <p:txBody>
            <a:bodyPr/>
            <a:lstStyle/>
            <a:p>
              <a:endParaRPr lang="en-US">
                <a:latin typeface="Arial" pitchFamily="34" charset="0"/>
                <a:cs typeface="Arial" pitchFamily="34" charset="0"/>
              </a:endParaRPr>
            </a:p>
          </p:txBody>
        </p:sp>
        <p:sp>
          <p:nvSpPr>
            <p:cNvPr id="214" name="Freeform 73"/>
            <p:cNvSpPr>
              <a:spLocks/>
            </p:cNvSpPr>
            <p:nvPr/>
          </p:nvSpPr>
          <p:spPr bwMode="auto">
            <a:xfrm>
              <a:off x="2589" y="909"/>
              <a:ext cx="365" cy="119"/>
            </a:xfrm>
            <a:custGeom>
              <a:avLst/>
              <a:gdLst/>
              <a:ahLst/>
              <a:cxnLst>
                <a:cxn ang="0">
                  <a:pos x="365" y="0"/>
                </a:cxn>
                <a:cxn ang="0">
                  <a:pos x="361" y="5"/>
                </a:cxn>
                <a:cxn ang="0">
                  <a:pos x="360" y="16"/>
                </a:cxn>
                <a:cxn ang="0">
                  <a:pos x="357" y="26"/>
                </a:cxn>
                <a:cxn ang="0">
                  <a:pos x="348" y="42"/>
                </a:cxn>
                <a:cxn ang="0">
                  <a:pos x="336" y="58"/>
                </a:cxn>
                <a:cxn ang="0">
                  <a:pos x="320" y="72"/>
                </a:cxn>
                <a:cxn ang="0">
                  <a:pos x="301" y="84"/>
                </a:cxn>
                <a:cxn ang="0">
                  <a:pos x="280" y="95"/>
                </a:cxn>
                <a:cxn ang="0">
                  <a:pos x="256" y="103"/>
                </a:cxn>
                <a:cxn ang="0">
                  <a:pos x="230" y="109"/>
                </a:cxn>
                <a:cxn ang="0">
                  <a:pos x="204" y="112"/>
                </a:cxn>
                <a:cxn ang="0">
                  <a:pos x="177" y="113"/>
                </a:cxn>
                <a:cxn ang="0">
                  <a:pos x="150" y="111"/>
                </a:cxn>
                <a:cxn ang="0">
                  <a:pos x="124" y="107"/>
                </a:cxn>
                <a:cxn ang="0">
                  <a:pos x="99" y="100"/>
                </a:cxn>
                <a:cxn ang="0">
                  <a:pos x="76" y="91"/>
                </a:cxn>
                <a:cxn ang="0">
                  <a:pos x="55" y="79"/>
                </a:cxn>
                <a:cxn ang="0">
                  <a:pos x="38" y="66"/>
                </a:cxn>
                <a:cxn ang="0">
                  <a:pos x="23" y="52"/>
                </a:cxn>
                <a:cxn ang="0">
                  <a:pos x="13" y="36"/>
                </a:cxn>
                <a:cxn ang="0">
                  <a:pos x="6" y="19"/>
                </a:cxn>
                <a:cxn ang="0">
                  <a:pos x="3" y="6"/>
                </a:cxn>
                <a:cxn ang="0">
                  <a:pos x="0" y="1"/>
                </a:cxn>
                <a:cxn ang="0">
                  <a:pos x="2" y="16"/>
                </a:cxn>
                <a:cxn ang="0">
                  <a:pos x="4" y="27"/>
                </a:cxn>
                <a:cxn ang="0">
                  <a:pos x="12" y="44"/>
                </a:cxn>
                <a:cxn ang="0">
                  <a:pos x="24" y="60"/>
                </a:cxn>
                <a:cxn ang="0">
                  <a:pos x="39" y="74"/>
                </a:cxn>
                <a:cxn ang="0">
                  <a:pos x="58" y="87"/>
                </a:cxn>
                <a:cxn ang="0">
                  <a:pos x="79" y="98"/>
                </a:cxn>
                <a:cxn ang="0">
                  <a:pos x="102" y="107"/>
                </a:cxn>
                <a:cxn ang="0">
                  <a:pos x="128" y="113"/>
                </a:cxn>
                <a:cxn ang="0">
                  <a:pos x="154" y="117"/>
                </a:cxn>
                <a:cxn ang="0">
                  <a:pos x="181" y="119"/>
                </a:cxn>
                <a:cxn ang="0">
                  <a:pos x="208" y="117"/>
                </a:cxn>
                <a:cxn ang="0">
                  <a:pos x="235" y="114"/>
                </a:cxn>
                <a:cxn ang="0">
                  <a:pos x="260" y="107"/>
                </a:cxn>
                <a:cxn ang="0">
                  <a:pos x="284" y="99"/>
                </a:cxn>
                <a:cxn ang="0">
                  <a:pos x="305" y="88"/>
                </a:cxn>
                <a:cxn ang="0">
                  <a:pos x="324" y="75"/>
                </a:cxn>
                <a:cxn ang="0">
                  <a:pos x="340" y="61"/>
                </a:cxn>
                <a:cxn ang="0">
                  <a:pos x="352" y="45"/>
                </a:cxn>
                <a:cxn ang="0">
                  <a:pos x="360" y="29"/>
                </a:cxn>
                <a:cxn ang="0">
                  <a:pos x="363" y="17"/>
                </a:cxn>
              </a:cxnLst>
              <a:rect l="0" t="0" r="r" b="b"/>
              <a:pathLst>
                <a:path w="365" h="119">
                  <a:moveTo>
                    <a:pt x="364" y="9"/>
                  </a:moveTo>
                  <a:lnTo>
                    <a:pt x="365" y="0"/>
                  </a:lnTo>
                  <a:lnTo>
                    <a:pt x="361" y="0"/>
                  </a:lnTo>
                  <a:lnTo>
                    <a:pt x="361" y="5"/>
                  </a:lnTo>
                  <a:lnTo>
                    <a:pt x="361" y="11"/>
                  </a:lnTo>
                  <a:lnTo>
                    <a:pt x="360" y="16"/>
                  </a:lnTo>
                  <a:lnTo>
                    <a:pt x="358" y="22"/>
                  </a:lnTo>
                  <a:lnTo>
                    <a:pt x="357" y="26"/>
                  </a:lnTo>
                  <a:lnTo>
                    <a:pt x="353" y="34"/>
                  </a:lnTo>
                  <a:lnTo>
                    <a:pt x="348" y="42"/>
                  </a:lnTo>
                  <a:lnTo>
                    <a:pt x="342" y="50"/>
                  </a:lnTo>
                  <a:lnTo>
                    <a:pt x="336" y="58"/>
                  </a:lnTo>
                  <a:lnTo>
                    <a:pt x="328" y="65"/>
                  </a:lnTo>
                  <a:lnTo>
                    <a:pt x="320" y="72"/>
                  </a:lnTo>
                  <a:lnTo>
                    <a:pt x="311" y="78"/>
                  </a:lnTo>
                  <a:lnTo>
                    <a:pt x="301" y="84"/>
                  </a:lnTo>
                  <a:lnTo>
                    <a:pt x="291" y="90"/>
                  </a:lnTo>
                  <a:lnTo>
                    <a:pt x="280" y="95"/>
                  </a:lnTo>
                  <a:lnTo>
                    <a:pt x="268" y="99"/>
                  </a:lnTo>
                  <a:lnTo>
                    <a:pt x="256" y="103"/>
                  </a:lnTo>
                  <a:lnTo>
                    <a:pt x="243" y="106"/>
                  </a:lnTo>
                  <a:lnTo>
                    <a:pt x="230" y="109"/>
                  </a:lnTo>
                  <a:lnTo>
                    <a:pt x="217" y="111"/>
                  </a:lnTo>
                  <a:lnTo>
                    <a:pt x="204" y="112"/>
                  </a:lnTo>
                  <a:lnTo>
                    <a:pt x="190" y="113"/>
                  </a:lnTo>
                  <a:lnTo>
                    <a:pt x="177" y="113"/>
                  </a:lnTo>
                  <a:lnTo>
                    <a:pt x="163" y="112"/>
                  </a:lnTo>
                  <a:lnTo>
                    <a:pt x="150" y="111"/>
                  </a:lnTo>
                  <a:lnTo>
                    <a:pt x="137" y="109"/>
                  </a:lnTo>
                  <a:lnTo>
                    <a:pt x="124" y="107"/>
                  </a:lnTo>
                  <a:lnTo>
                    <a:pt x="111" y="103"/>
                  </a:lnTo>
                  <a:lnTo>
                    <a:pt x="99" y="100"/>
                  </a:lnTo>
                  <a:lnTo>
                    <a:pt x="87" y="95"/>
                  </a:lnTo>
                  <a:lnTo>
                    <a:pt x="76" y="91"/>
                  </a:lnTo>
                  <a:lnTo>
                    <a:pt x="65" y="85"/>
                  </a:lnTo>
                  <a:lnTo>
                    <a:pt x="55" y="79"/>
                  </a:lnTo>
                  <a:lnTo>
                    <a:pt x="46" y="73"/>
                  </a:lnTo>
                  <a:lnTo>
                    <a:pt x="38" y="66"/>
                  </a:lnTo>
                  <a:lnTo>
                    <a:pt x="30" y="59"/>
                  </a:lnTo>
                  <a:lnTo>
                    <a:pt x="23" y="52"/>
                  </a:lnTo>
                  <a:lnTo>
                    <a:pt x="18" y="44"/>
                  </a:lnTo>
                  <a:lnTo>
                    <a:pt x="13" y="36"/>
                  </a:lnTo>
                  <a:lnTo>
                    <a:pt x="9" y="27"/>
                  </a:lnTo>
                  <a:lnTo>
                    <a:pt x="6" y="19"/>
                  </a:lnTo>
                  <a:lnTo>
                    <a:pt x="4" y="12"/>
                  </a:lnTo>
                  <a:lnTo>
                    <a:pt x="3" y="6"/>
                  </a:lnTo>
                  <a:lnTo>
                    <a:pt x="3" y="1"/>
                  </a:lnTo>
                  <a:lnTo>
                    <a:pt x="0" y="1"/>
                  </a:lnTo>
                  <a:lnTo>
                    <a:pt x="1" y="10"/>
                  </a:lnTo>
                  <a:lnTo>
                    <a:pt x="2" y="16"/>
                  </a:lnTo>
                  <a:lnTo>
                    <a:pt x="3" y="23"/>
                  </a:lnTo>
                  <a:lnTo>
                    <a:pt x="4" y="27"/>
                  </a:lnTo>
                  <a:lnTo>
                    <a:pt x="8" y="36"/>
                  </a:lnTo>
                  <a:lnTo>
                    <a:pt x="12" y="44"/>
                  </a:lnTo>
                  <a:lnTo>
                    <a:pt x="18" y="52"/>
                  </a:lnTo>
                  <a:lnTo>
                    <a:pt x="24" y="60"/>
                  </a:lnTo>
                  <a:lnTo>
                    <a:pt x="31" y="67"/>
                  </a:lnTo>
                  <a:lnTo>
                    <a:pt x="39" y="74"/>
                  </a:lnTo>
                  <a:lnTo>
                    <a:pt x="48" y="81"/>
                  </a:lnTo>
                  <a:lnTo>
                    <a:pt x="58" y="87"/>
                  </a:lnTo>
                  <a:lnTo>
                    <a:pt x="68" y="93"/>
                  </a:lnTo>
                  <a:lnTo>
                    <a:pt x="79" y="98"/>
                  </a:lnTo>
                  <a:lnTo>
                    <a:pt x="90" y="103"/>
                  </a:lnTo>
                  <a:lnTo>
                    <a:pt x="102" y="107"/>
                  </a:lnTo>
                  <a:lnTo>
                    <a:pt x="115" y="110"/>
                  </a:lnTo>
                  <a:lnTo>
                    <a:pt x="128" y="113"/>
                  </a:lnTo>
                  <a:lnTo>
                    <a:pt x="141" y="116"/>
                  </a:lnTo>
                  <a:lnTo>
                    <a:pt x="154" y="117"/>
                  </a:lnTo>
                  <a:lnTo>
                    <a:pt x="168" y="118"/>
                  </a:lnTo>
                  <a:lnTo>
                    <a:pt x="181" y="119"/>
                  </a:lnTo>
                  <a:lnTo>
                    <a:pt x="195" y="118"/>
                  </a:lnTo>
                  <a:lnTo>
                    <a:pt x="208" y="117"/>
                  </a:lnTo>
                  <a:lnTo>
                    <a:pt x="222" y="116"/>
                  </a:lnTo>
                  <a:lnTo>
                    <a:pt x="235" y="114"/>
                  </a:lnTo>
                  <a:lnTo>
                    <a:pt x="248" y="111"/>
                  </a:lnTo>
                  <a:lnTo>
                    <a:pt x="260" y="107"/>
                  </a:lnTo>
                  <a:lnTo>
                    <a:pt x="272" y="103"/>
                  </a:lnTo>
                  <a:lnTo>
                    <a:pt x="284" y="99"/>
                  </a:lnTo>
                  <a:lnTo>
                    <a:pt x="295" y="94"/>
                  </a:lnTo>
                  <a:lnTo>
                    <a:pt x="305" y="88"/>
                  </a:lnTo>
                  <a:lnTo>
                    <a:pt x="315" y="82"/>
                  </a:lnTo>
                  <a:lnTo>
                    <a:pt x="324" y="75"/>
                  </a:lnTo>
                  <a:lnTo>
                    <a:pt x="332" y="68"/>
                  </a:lnTo>
                  <a:lnTo>
                    <a:pt x="340" y="61"/>
                  </a:lnTo>
                  <a:lnTo>
                    <a:pt x="346" y="53"/>
                  </a:lnTo>
                  <a:lnTo>
                    <a:pt x="352" y="45"/>
                  </a:lnTo>
                  <a:lnTo>
                    <a:pt x="356" y="37"/>
                  </a:lnTo>
                  <a:lnTo>
                    <a:pt x="360" y="29"/>
                  </a:lnTo>
                  <a:lnTo>
                    <a:pt x="361" y="24"/>
                  </a:lnTo>
                  <a:lnTo>
                    <a:pt x="363" y="17"/>
                  </a:lnTo>
                  <a:lnTo>
                    <a:pt x="364" y="9"/>
                  </a:lnTo>
                  <a:close/>
                </a:path>
              </a:pathLst>
            </a:custGeom>
            <a:solidFill>
              <a:srgbClr val="000000"/>
            </a:solidFill>
            <a:ln w="0">
              <a:solidFill>
                <a:srgbClr val="000000"/>
              </a:solidFill>
              <a:prstDash val="solid"/>
              <a:round/>
              <a:headEnd/>
              <a:tailEnd/>
            </a:ln>
          </p:spPr>
          <p:txBody>
            <a:bodyPr/>
            <a:lstStyle/>
            <a:p>
              <a:endParaRPr lang="en-US">
                <a:latin typeface="Arial" pitchFamily="34" charset="0"/>
                <a:cs typeface="Arial" pitchFamily="34" charset="0"/>
              </a:endParaRPr>
            </a:p>
          </p:txBody>
        </p:sp>
        <p:sp>
          <p:nvSpPr>
            <p:cNvPr id="215" name="Freeform 74"/>
            <p:cNvSpPr>
              <a:spLocks/>
            </p:cNvSpPr>
            <p:nvPr/>
          </p:nvSpPr>
          <p:spPr bwMode="auto">
            <a:xfrm>
              <a:off x="2589" y="909"/>
              <a:ext cx="365" cy="391"/>
            </a:xfrm>
            <a:custGeom>
              <a:avLst/>
              <a:gdLst/>
              <a:ahLst/>
              <a:cxnLst>
                <a:cxn ang="0">
                  <a:pos x="364" y="9"/>
                </a:cxn>
                <a:cxn ang="0">
                  <a:pos x="361" y="24"/>
                </a:cxn>
                <a:cxn ang="0">
                  <a:pos x="361" y="281"/>
                </a:cxn>
                <a:cxn ang="0">
                  <a:pos x="359" y="291"/>
                </a:cxn>
                <a:cxn ang="0">
                  <a:pos x="353" y="307"/>
                </a:cxn>
                <a:cxn ang="0">
                  <a:pos x="342" y="323"/>
                </a:cxn>
                <a:cxn ang="0">
                  <a:pos x="328" y="338"/>
                </a:cxn>
                <a:cxn ang="0">
                  <a:pos x="311" y="351"/>
                </a:cxn>
                <a:cxn ang="0">
                  <a:pos x="291" y="362"/>
                </a:cxn>
                <a:cxn ang="0">
                  <a:pos x="268" y="371"/>
                </a:cxn>
                <a:cxn ang="0">
                  <a:pos x="243" y="379"/>
                </a:cxn>
                <a:cxn ang="0">
                  <a:pos x="217" y="383"/>
                </a:cxn>
                <a:cxn ang="0">
                  <a:pos x="190" y="385"/>
                </a:cxn>
                <a:cxn ang="0">
                  <a:pos x="163" y="385"/>
                </a:cxn>
                <a:cxn ang="0">
                  <a:pos x="137" y="382"/>
                </a:cxn>
                <a:cxn ang="0">
                  <a:pos x="111" y="376"/>
                </a:cxn>
                <a:cxn ang="0">
                  <a:pos x="87" y="368"/>
                </a:cxn>
                <a:cxn ang="0">
                  <a:pos x="65" y="358"/>
                </a:cxn>
                <a:cxn ang="0">
                  <a:pos x="46" y="346"/>
                </a:cxn>
                <a:cxn ang="0">
                  <a:pos x="30" y="332"/>
                </a:cxn>
                <a:cxn ang="0">
                  <a:pos x="18" y="316"/>
                </a:cxn>
                <a:cxn ang="0">
                  <a:pos x="9" y="300"/>
                </a:cxn>
                <a:cxn ang="0">
                  <a:pos x="5" y="290"/>
                </a:cxn>
                <a:cxn ang="0">
                  <a:pos x="3" y="280"/>
                </a:cxn>
                <a:cxn ang="0">
                  <a:pos x="3" y="23"/>
                </a:cxn>
                <a:cxn ang="0">
                  <a:pos x="1" y="10"/>
                </a:cxn>
                <a:cxn ang="0">
                  <a:pos x="0" y="274"/>
                </a:cxn>
                <a:cxn ang="0">
                  <a:pos x="1" y="284"/>
                </a:cxn>
                <a:cxn ang="0">
                  <a:pos x="2" y="291"/>
                </a:cxn>
                <a:cxn ang="0">
                  <a:pos x="4" y="300"/>
                </a:cxn>
                <a:cxn ang="0">
                  <a:pos x="12" y="316"/>
                </a:cxn>
                <a:cxn ang="0">
                  <a:pos x="24" y="332"/>
                </a:cxn>
                <a:cxn ang="0">
                  <a:pos x="39" y="346"/>
                </a:cxn>
                <a:cxn ang="0">
                  <a:pos x="58" y="359"/>
                </a:cxn>
                <a:cxn ang="0">
                  <a:pos x="79" y="370"/>
                </a:cxn>
                <a:cxn ang="0">
                  <a:pos x="102" y="379"/>
                </a:cxn>
                <a:cxn ang="0">
                  <a:pos x="128" y="386"/>
                </a:cxn>
                <a:cxn ang="0">
                  <a:pos x="154" y="390"/>
                </a:cxn>
                <a:cxn ang="0">
                  <a:pos x="181" y="391"/>
                </a:cxn>
                <a:cxn ang="0">
                  <a:pos x="208" y="390"/>
                </a:cxn>
                <a:cxn ang="0">
                  <a:pos x="235" y="386"/>
                </a:cxn>
                <a:cxn ang="0">
                  <a:pos x="260" y="380"/>
                </a:cxn>
                <a:cxn ang="0">
                  <a:pos x="284" y="371"/>
                </a:cxn>
                <a:cxn ang="0">
                  <a:pos x="305" y="361"/>
                </a:cxn>
                <a:cxn ang="0">
                  <a:pos x="324" y="348"/>
                </a:cxn>
                <a:cxn ang="0">
                  <a:pos x="340" y="334"/>
                </a:cxn>
                <a:cxn ang="0">
                  <a:pos x="352" y="318"/>
                </a:cxn>
                <a:cxn ang="0">
                  <a:pos x="360" y="301"/>
                </a:cxn>
                <a:cxn ang="0">
                  <a:pos x="363" y="289"/>
                </a:cxn>
                <a:cxn ang="0">
                  <a:pos x="365" y="278"/>
                </a:cxn>
              </a:cxnLst>
              <a:rect l="0" t="0" r="r" b="b"/>
              <a:pathLst>
                <a:path w="365" h="391">
                  <a:moveTo>
                    <a:pt x="365" y="0"/>
                  </a:moveTo>
                  <a:lnTo>
                    <a:pt x="364" y="9"/>
                  </a:lnTo>
                  <a:lnTo>
                    <a:pt x="363" y="17"/>
                  </a:lnTo>
                  <a:lnTo>
                    <a:pt x="361" y="24"/>
                  </a:lnTo>
                  <a:lnTo>
                    <a:pt x="361" y="278"/>
                  </a:lnTo>
                  <a:lnTo>
                    <a:pt x="361" y="281"/>
                  </a:lnTo>
                  <a:lnTo>
                    <a:pt x="361" y="284"/>
                  </a:lnTo>
                  <a:lnTo>
                    <a:pt x="359" y="291"/>
                  </a:lnTo>
                  <a:lnTo>
                    <a:pt x="357" y="299"/>
                  </a:lnTo>
                  <a:lnTo>
                    <a:pt x="353" y="307"/>
                  </a:lnTo>
                  <a:lnTo>
                    <a:pt x="348" y="315"/>
                  </a:lnTo>
                  <a:lnTo>
                    <a:pt x="342" y="323"/>
                  </a:lnTo>
                  <a:lnTo>
                    <a:pt x="336" y="331"/>
                  </a:lnTo>
                  <a:lnTo>
                    <a:pt x="328" y="338"/>
                  </a:lnTo>
                  <a:lnTo>
                    <a:pt x="320" y="344"/>
                  </a:lnTo>
                  <a:lnTo>
                    <a:pt x="311" y="351"/>
                  </a:lnTo>
                  <a:lnTo>
                    <a:pt x="301" y="357"/>
                  </a:lnTo>
                  <a:lnTo>
                    <a:pt x="291" y="362"/>
                  </a:lnTo>
                  <a:lnTo>
                    <a:pt x="280" y="367"/>
                  </a:lnTo>
                  <a:lnTo>
                    <a:pt x="268" y="371"/>
                  </a:lnTo>
                  <a:lnTo>
                    <a:pt x="256" y="375"/>
                  </a:lnTo>
                  <a:lnTo>
                    <a:pt x="243" y="379"/>
                  </a:lnTo>
                  <a:lnTo>
                    <a:pt x="230" y="381"/>
                  </a:lnTo>
                  <a:lnTo>
                    <a:pt x="217" y="383"/>
                  </a:lnTo>
                  <a:lnTo>
                    <a:pt x="204" y="385"/>
                  </a:lnTo>
                  <a:lnTo>
                    <a:pt x="190" y="385"/>
                  </a:lnTo>
                  <a:lnTo>
                    <a:pt x="177" y="385"/>
                  </a:lnTo>
                  <a:lnTo>
                    <a:pt x="163" y="385"/>
                  </a:lnTo>
                  <a:lnTo>
                    <a:pt x="150" y="383"/>
                  </a:lnTo>
                  <a:lnTo>
                    <a:pt x="137" y="382"/>
                  </a:lnTo>
                  <a:lnTo>
                    <a:pt x="124" y="379"/>
                  </a:lnTo>
                  <a:lnTo>
                    <a:pt x="111" y="376"/>
                  </a:lnTo>
                  <a:lnTo>
                    <a:pt x="99" y="372"/>
                  </a:lnTo>
                  <a:lnTo>
                    <a:pt x="87" y="368"/>
                  </a:lnTo>
                  <a:lnTo>
                    <a:pt x="76" y="363"/>
                  </a:lnTo>
                  <a:lnTo>
                    <a:pt x="65" y="358"/>
                  </a:lnTo>
                  <a:lnTo>
                    <a:pt x="55" y="352"/>
                  </a:lnTo>
                  <a:lnTo>
                    <a:pt x="46" y="346"/>
                  </a:lnTo>
                  <a:lnTo>
                    <a:pt x="38" y="339"/>
                  </a:lnTo>
                  <a:lnTo>
                    <a:pt x="30" y="332"/>
                  </a:lnTo>
                  <a:lnTo>
                    <a:pt x="23" y="324"/>
                  </a:lnTo>
                  <a:lnTo>
                    <a:pt x="18" y="316"/>
                  </a:lnTo>
                  <a:lnTo>
                    <a:pt x="13" y="308"/>
                  </a:lnTo>
                  <a:lnTo>
                    <a:pt x="9" y="300"/>
                  </a:lnTo>
                  <a:lnTo>
                    <a:pt x="7" y="294"/>
                  </a:lnTo>
                  <a:lnTo>
                    <a:pt x="5" y="290"/>
                  </a:lnTo>
                  <a:lnTo>
                    <a:pt x="4" y="285"/>
                  </a:lnTo>
                  <a:lnTo>
                    <a:pt x="3" y="280"/>
                  </a:lnTo>
                  <a:lnTo>
                    <a:pt x="3" y="276"/>
                  </a:lnTo>
                  <a:lnTo>
                    <a:pt x="3" y="23"/>
                  </a:lnTo>
                  <a:lnTo>
                    <a:pt x="2" y="16"/>
                  </a:lnTo>
                  <a:lnTo>
                    <a:pt x="1" y="10"/>
                  </a:lnTo>
                  <a:lnTo>
                    <a:pt x="0" y="1"/>
                  </a:lnTo>
                  <a:lnTo>
                    <a:pt x="0" y="274"/>
                  </a:lnTo>
                  <a:lnTo>
                    <a:pt x="0" y="279"/>
                  </a:lnTo>
                  <a:lnTo>
                    <a:pt x="1" y="284"/>
                  </a:lnTo>
                  <a:lnTo>
                    <a:pt x="1" y="287"/>
                  </a:lnTo>
                  <a:lnTo>
                    <a:pt x="2" y="291"/>
                  </a:lnTo>
                  <a:lnTo>
                    <a:pt x="3" y="296"/>
                  </a:lnTo>
                  <a:lnTo>
                    <a:pt x="4" y="300"/>
                  </a:lnTo>
                  <a:lnTo>
                    <a:pt x="8" y="308"/>
                  </a:lnTo>
                  <a:lnTo>
                    <a:pt x="12" y="316"/>
                  </a:lnTo>
                  <a:lnTo>
                    <a:pt x="18" y="324"/>
                  </a:lnTo>
                  <a:lnTo>
                    <a:pt x="24" y="332"/>
                  </a:lnTo>
                  <a:lnTo>
                    <a:pt x="31" y="340"/>
                  </a:lnTo>
                  <a:lnTo>
                    <a:pt x="39" y="346"/>
                  </a:lnTo>
                  <a:lnTo>
                    <a:pt x="48" y="353"/>
                  </a:lnTo>
                  <a:lnTo>
                    <a:pt x="58" y="359"/>
                  </a:lnTo>
                  <a:lnTo>
                    <a:pt x="68" y="365"/>
                  </a:lnTo>
                  <a:lnTo>
                    <a:pt x="79" y="370"/>
                  </a:lnTo>
                  <a:lnTo>
                    <a:pt x="90" y="375"/>
                  </a:lnTo>
                  <a:lnTo>
                    <a:pt x="102" y="379"/>
                  </a:lnTo>
                  <a:lnTo>
                    <a:pt x="115" y="383"/>
                  </a:lnTo>
                  <a:lnTo>
                    <a:pt x="128" y="386"/>
                  </a:lnTo>
                  <a:lnTo>
                    <a:pt x="141" y="388"/>
                  </a:lnTo>
                  <a:lnTo>
                    <a:pt x="154" y="390"/>
                  </a:lnTo>
                  <a:lnTo>
                    <a:pt x="168" y="391"/>
                  </a:lnTo>
                  <a:lnTo>
                    <a:pt x="181" y="391"/>
                  </a:lnTo>
                  <a:lnTo>
                    <a:pt x="195" y="391"/>
                  </a:lnTo>
                  <a:lnTo>
                    <a:pt x="208" y="390"/>
                  </a:lnTo>
                  <a:lnTo>
                    <a:pt x="222" y="388"/>
                  </a:lnTo>
                  <a:lnTo>
                    <a:pt x="235" y="386"/>
                  </a:lnTo>
                  <a:lnTo>
                    <a:pt x="248" y="383"/>
                  </a:lnTo>
                  <a:lnTo>
                    <a:pt x="260" y="380"/>
                  </a:lnTo>
                  <a:lnTo>
                    <a:pt x="272" y="376"/>
                  </a:lnTo>
                  <a:lnTo>
                    <a:pt x="284" y="371"/>
                  </a:lnTo>
                  <a:lnTo>
                    <a:pt x="295" y="366"/>
                  </a:lnTo>
                  <a:lnTo>
                    <a:pt x="305" y="361"/>
                  </a:lnTo>
                  <a:lnTo>
                    <a:pt x="315" y="354"/>
                  </a:lnTo>
                  <a:lnTo>
                    <a:pt x="324" y="348"/>
                  </a:lnTo>
                  <a:lnTo>
                    <a:pt x="332" y="341"/>
                  </a:lnTo>
                  <a:lnTo>
                    <a:pt x="340" y="334"/>
                  </a:lnTo>
                  <a:lnTo>
                    <a:pt x="346" y="326"/>
                  </a:lnTo>
                  <a:lnTo>
                    <a:pt x="352" y="318"/>
                  </a:lnTo>
                  <a:lnTo>
                    <a:pt x="356" y="309"/>
                  </a:lnTo>
                  <a:lnTo>
                    <a:pt x="360" y="301"/>
                  </a:lnTo>
                  <a:lnTo>
                    <a:pt x="362" y="295"/>
                  </a:lnTo>
                  <a:lnTo>
                    <a:pt x="363" y="289"/>
                  </a:lnTo>
                  <a:lnTo>
                    <a:pt x="364" y="284"/>
                  </a:lnTo>
                  <a:lnTo>
                    <a:pt x="365" y="278"/>
                  </a:lnTo>
                  <a:lnTo>
                    <a:pt x="365" y="0"/>
                  </a:lnTo>
                  <a:close/>
                </a:path>
              </a:pathLst>
            </a:custGeom>
            <a:solidFill>
              <a:srgbClr val="000000"/>
            </a:solidFill>
            <a:ln w="0">
              <a:solidFill>
                <a:srgbClr val="000000"/>
              </a:solidFill>
              <a:prstDash val="solid"/>
              <a:round/>
              <a:headEnd/>
              <a:tailEnd/>
            </a:ln>
          </p:spPr>
          <p:txBody>
            <a:bodyPr/>
            <a:lstStyle/>
            <a:p>
              <a:endParaRPr lang="en-US">
                <a:latin typeface="Arial" pitchFamily="34" charset="0"/>
                <a:cs typeface="Arial" pitchFamily="34" charset="0"/>
              </a:endParaRPr>
            </a:p>
          </p:txBody>
        </p:sp>
        <p:sp>
          <p:nvSpPr>
            <p:cNvPr id="216" name="Freeform 75"/>
            <p:cNvSpPr>
              <a:spLocks/>
            </p:cNvSpPr>
            <p:nvPr/>
          </p:nvSpPr>
          <p:spPr bwMode="auto">
            <a:xfrm>
              <a:off x="2592" y="799"/>
              <a:ext cx="358" cy="223"/>
            </a:xfrm>
            <a:custGeom>
              <a:avLst/>
              <a:gdLst/>
              <a:ahLst/>
              <a:cxnLst>
                <a:cxn ang="0">
                  <a:pos x="1" y="122"/>
                </a:cxn>
                <a:cxn ang="0">
                  <a:pos x="6" y="137"/>
                </a:cxn>
                <a:cxn ang="0">
                  <a:pos x="15" y="154"/>
                </a:cxn>
                <a:cxn ang="0">
                  <a:pos x="27" y="169"/>
                </a:cxn>
                <a:cxn ang="0">
                  <a:pos x="43" y="183"/>
                </a:cxn>
                <a:cxn ang="0">
                  <a:pos x="62" y="195"/>
                </a:cxn>
                <a:cxn ang="0">
                  <a:pos x="84" y="205"/>
                </a:cxn>
                <a:cxn ang="0">
                  <a:pos x="108" y="213"/>
                </a:cxn>
                <a:cxn ang="0">
                  <a:pos x="134" y="219"/>
                </a:cxn>
                <a:cxn ang="0">
                  <a:pos x="160" y="222"/>
                </a:cxn>
                <a:cxn ang="0">
                  <a:pos x="187" y="223"/>
                </a:cxn>
                <a:cxn ang="0">
                  <a:pos x="214" y="221"/>
                </a:cxn>
                <a:cxn ang="0">
                  <a:pos x="240" y="216"/>
                </a:cxn>
                <a:cxn ang="0">
                  <a:pos x="265" y="209"/>
                </a:cxn>
                <a:cxn ang="0">
                  <a:pos x="288" y="200"/>
                </a:cxn>
                <a:cxn ang="0">
                  <a:pos x="308" y="188"/>
                </a:cxn>
                <a:cxn ang="0">
                  <a:pos x="325" y="175"/>
                </a:cxn>
                <a:cxn ang="0">
                  <a:pos x="339" y="160"/>
                </a:cxn>
                <a:cxn ang="0">
                  <a:pos x="350" y="144"/>
                </a:cxn>
                <a:cxn ang="0">
                  <a:pos x="355" y="132"/>
                </a:cxn>
                <a:cxn ang="0">
                  <a:pos x="358" y="121"/>
                </a:cxn>
                <a:cxn ang="0">
                  <a:pos x="358" y="110"/>
                </a:cxn>
                <a:cxn ang="0">
                  <a:pos x="358" y="101"/>
                </a:cxn>
                <a:cxn ang="0">
                  <a:pos x="354" y="87"/>
                </a:cxn>
                <a:cxn ang="0">
                  <a:pos x="345" y="71"/>
                </a:cxn>
                <a:cxn ang="0">
                  <a:pos x="333" y="55"/>
                </a:cxn>
                <a:cxn ang="0">
                  <a:pos x="317" y="41"/>
                </a:cxn>
                <a:cxn ang="0">
                  <a:pos x="298" y="29"/>
                </a:cxn>
                <a:cxn ang="0">
                  <a:pos x="277" y="19"/>
                </a:cxn>
                <a:cxn ang="0">
                  <a:pos x="253" y="10"/>
                </a:cxn>
                <a:cxn ang="0">
                  <a:pos x="227" y="4"/>
                </a:cxn>
                <a:cxn ang="0">
                  <a:pos x="201" y="1"/>
                </a:cxn>
                <a:cxn ang="0">
                  <a:pos x="174" y="0"/>
                </a:cxn>
                <a:cxn ang="0">
                  <a:pos x="147" y="2"/>
                </a:cxn>
                <a:cxn ang="0">
                  <a:pos x="121" y="6"/>
                </a:cxn>
                <a:cxn ang="0">
                  <a:pos x="96" y="13"/>
                </a:cxn>
                <a:cxn ang="0">
                  <a:pos x="73" y="22"/>
                </a:cxn>
                <a:cxn ang="0">
                  <a:pos x="52" y="34"/>
                </a:cxn>
                <a:cxn ang="0">
                  <a:pos x="35" y="47"/>
                </a:cxn>
                <a:cxn ang="0">
                  <a:pos x="20" y="61"/>
                </a:cxn>
                <a:cxn ang="0">
                  <a:pos x="10" y="77"/>
                </a:cxn>
                <a:cxn ang="0">
                  <a:pos x="3" y="94"/>
                </a:cxn>
                <a:cxn ang="0">
                  <a:pos x="0" y="107"/>
                </a:cxn>
                <a:cxn ang="0">
                  <a:pos x="0" y="116"/>
                </a:cxn>
              </a:cxnLst>
              <a:rect l="0" t="0" r="r" b="b"/>
              <a:pathLst>
                <a:path w="358" h="223">
                  <a:moveTo>
                    <a:pt x="0" y="116"/>
                  </a:moveTo>
                  <a:lnTo>
                    <a:pt x="1" y="122"/>
                  </a:lnTo>
                  <a:lnTo>
                    <a:pt x="3" y="129"/>
                  </a:lnTo>
                  <a:lnTo>
                    <a:pt x="6" y="137"/>
                  </a:lnTo>
                  <a:lnTo>
                    <a:pt x="10" y="146"/>
                  </a:lnTo>
                  <a:lnTo>
                    <a:pt x="15" y="154"/>
                  </a:lnTo>
                  <a:lnTo>
                    <a:pt x="20" y="162"/>
                  </a:lnTo>
                  <a:lnTo>
                    <a:pt x="27" y="169"/>
                  </a:lnTo>
                  <a:lnTo>
                    <a:pt x="35" y="176"/>
                  </a:lnTo>
                  <a:lnTo>
                    <a:pt x="43" y="183"/>
                  </a:lnTo>
                  <a:lnTo>
                    <a:pt x="52" y="189"/>
                  </a:lnTo>
                  <a:lnTo>
                    <a:pt x="62" y="195"/>
                  </a:lnTo>
                  <a:lnTo>
                    <a:pt x="73" y="201"/>
                  </a:lnTo>
                  <a:lnTo>
                    <a:pt x="84" y="205"/>
                  </a:lnTo>
                  <a:lnTo>
                    <a:pt x="96" y="210"/>
                  </a:lnTo>
                  <a:lnTo>
                    <a:pt x="108" y="213"/>
                  </a:lnTo>
                  <a:lnTo>
                    <a:pt x="121" y="217"/>
                  </a:lnTo>
                  <a:lnTo>
                    <a:pt x="134" y="219"/>
                  </a:lnTo>
                  <a:lnTo>
                    <a:pt x="147" y="221"/>
                  </a:lnTo>
                  <a:lnTo>
                    <a:pt x="160" y="222"/>
                  </a:lnTo>
                  <a:lnTo>
                    <a:pt x="174" y="223"/>
                  </a:lnTo>
                  <a:lnTo>
                    <a:pt x="187" y="223"/>
                  </a:lnTo>
                  <a:lnTo>
                    <a:pt x="201" y="222"/>
                  </a:lnTo>
                  <a:lnTo>
                    <a:pt x="214" y="221"/>
                  </a:lnTo>
                  <a:lnTo>
                    <a:pt x="227" y="219"/>
                  </a:lnTo>
                  <a:lnTo>
                    <a:pt x="240" y="216"/>
                  </a:lnTo>
                  <a:lnTo>
                    <a:pt x="253" y="213"/>
                  </a:lnTo>
                  <a:lnTo>
                    <a:pt x="265" y="209"/>
                  </a:lnTo>
                  <a:lnTo>
                    <a:pt x="277" y="205"/>
                  </a:lnTo>
                  <a:lnTo>
                    <a:pt x="288" y="200"/>
                  </a:lnTo>
                  <a:lnTo>
                    <a:pt x="298" y="194"/>
                  </a:lnTo>
                  <a:lnTo>
                    <a:pt x="308" y="188"/>
                  </a:lnTo>
                  <a:lnTo>
                    <a:pt x="317" y="182"/>
                  </a:lnTo>
                  <a:lnTo>
                    <a:pt x="325" y="175"/>
                  </a:lnTo>
                  <a:lnTo>
                    <a:pt x="333" y="168"/>
                  </a:lnTo>
                  <a:lnTo>
                    <a:pt x="339" y="160"/>
                  </a:lnTo>
                  <a:lnTo>
                    <a:pt x="345" y="152"/>
                  </a:lnTo>
                  <a:lnTo>
                    <a:pt x="350" y="144"/>
                  </a:lnTo>
                  <a:lnTo>
                    <a:pt x="354" y="136"/>
                  </a:lnTo>
                  <a:lnTo>
                    <a:pt x="355" y="132"/>
                  </a:lnTo>
                  <a:lnTo>
                    <a:pt x="357" y="126"/>
                  </a:lnTo>
                  <a:lnTo>
                    <a:pt x="358" y="121"/>
                  </a:lnTo>
                  <a:lnTo>
                    <a:pt x="358" y="115"/>
                  </a:lnTo>
                  <a:lnTo>
                    <a:pt x="358" y="110"/>
                  </a:lnTo>
                  <a:lnTo>
                    <a:pt x="358" y="106"/>
                  </a:lnTo>
                  <a:lnTo>
                    <a:pt x="358" y="101"/>
                  </a:lnTo>
                  <a:lnTo>
                    <a:pt x="356" y="95"/>
                  </a:lnTo>
                  <a:lnTo>
                    <a:pt x="354" y="87"/>
                  </a:lnTo>
                  <a:lnTo>
                    <a:pt x="350" y="79"/>
                  </a:lnTo>
                  <a:lnTo>
                    <a:pt x="345" y="71"/>
                  </a:lnTo>
                  <a:lnTo>
                    <a:pt x="339" y="63"/>
                  </a:lnTo>
                  <a:lnTo>
                    <a:pt x="333" y="55"/>
                  </a:lnTo>
                  <a:lnTo>
                    <a:pt x="325" y="48"/>
                  </a:lnTo>
                  <a:lnTo>
                    <a:pt x="317" y="41"/>
                  </a:lnTo>
                  <a:lnTo>
                    <a:pt x="308" y="35"/>
                  </a:lnTo>
                  <a:lnTo>
                    <a:pt x="298" y="29"/>
                  </a:lnTo>
                  <a:lnTo>
                    <a:pt x="288" y="23"/>
                  </a:lnTo>
                  <a:lnTo>
                    <a:pt x="277" y="19"/>
                  </a:lnTo>
                  <a:lnTo>
                    <a:pt x="265" y="14"/>
                  </a:lnTo>
                  <a:lnTo>
                    <a:pt x="253" y="10"/>
                  </a:lnTo>
                  <a:lnTo>
                    <a:pt x="240" y="7"/>
                  </a:lnTo>
                  <a:lnTo>
                    <a:pt x="227" y="4"/>
                  </a:lnTo>
                  <a:lnTo>
                    <a:pt x="214" y="2"/>
                  </a:lnTo>
                  <a:lnTo>
                    <a:pt x="201" y="1"/>
                  </a:lnTo>
                  <a:lnTo>
                    <a:pt x="187" y="0"/>
                  </a:lnTo>
                  <a:lnTo>
                    <a:pt x="174" y="0"/>
                  </a:lnTo>
                  <a:lnTo>
                    <a:pt x="160" y="1"/>
                  </a:lnTo>
                  <a:lnTo>
                    <a:pt x="147" y="2"/>
                  </a:lnTo>
                  <a:lnTo>
                    <a:pt x="134" y="4"/>
                  </a:lnTo>
                  <a:lnTo>
                    <a:pt x="121" y="6"/>
                  </a:lnTo>
                  <a:lnTo>
                    <a:pt x="108" y="9"/>
                  </a:lnTo>
                  <a:lnTo>
                    <a:pt x="96" y="13"/>
                  </a:lnTo>
                  <a:lnTo>
                    <a:pt x="84" y="17"/>
                  </a:lnTo>
                  <a:lnTo>
                    <a:pt x="73" y="22"/>
                  </a:lnTo>
                  <a:lnTo>
                    <a:pt x="62" y="28"/>
                  </a:lnTo>
                  <a:lnTo>
                    <a:pt x="52" y="34"/>
                  </a:lnTo>
                  <a:lnTo>
                    <a:pt x="43" y="40"/>
                  </a:lnTo>
                  <a:lnTo>
                    <a:pt x="35" y="47"/>
                  </a:lnTo>
                  <a:lnTo>
                    <a:pt x="27" y="54"/>
                  </a:lnTo>
                  <a:lnTo>
                    <a:pt x="20" y="61"/>
                  </a:lnTo>
                  <a:lnTo>
                    <a:pt x="15" y="69"/>
                  </a:lnTo>
                  <a:lnTo>
                    <a:pt x="10" y="77"/>
                  </a:lnTo>
                  <a:lnTo>
                    <a:pt x="6" y="85"/>
                  </a:lnTo>
                  <a:lnTo>
                    <a:pt x="3" y="94"/>
                  </a:lnTo>
                  <a:lnTo>
                    <a:pt x="1" y="101"/>
                  </a:lnTo>
                  <a:lnTo>
                    <a:pt x="0" y="107"/>
                  </a:lnTo>
                  <a:lnTo>
                    <a:pt x="0" y="111"/>
                  </a:lnTo>
                  <a:lnTo>
                    <a:pt x="0" y="116"/>
                  </a:lnTo>
                  <a:close/>
                </a:path>
              </a:pathLst>
            </a:custGeom>
            <a:noFill/>
            <a:ln w="0">
              <a:solidFill>
                <a:srgbClr val="000000"/>
              </a:solidFill>
              <a:prstDash val="solid"/>
              <a:round/>
              <a:headEnd/>
              <a:tailEnd/>
            </a:ln>
          </p:spPr>
          <p:txBody>
            <a:bodyPr/>
            <a:lstStyle/>
            <a:p>
              <a:endParaRPr lang="en-US">
                <a:latin typeface="Arial" pitchFamily="34" charset="0"/>
                <a:cs typeface="Arial" pitchFamily="34" charset="0"/>
              </a:endParaRPr>
            </a:p>
          </p:txBody>
        </p:sp>
        <p:sp>
          <p:nvSpPr>
            <p:cNvPr id="217" name="Freeform 76"/>
            <p:cNvSpPr>
              <a:spLocks/>
            </p:cNvSpPr>
            <p:nvPr/>
          </p:nvSpPr>
          <p:spPr bwMode="auto">
            <a:xfrm>
              <a:off x="2592" y="932"/>
              <a:ext cx="358" cy="362"/>
            </a:xfrm>
            <a:custGeom>
              <a:avLst/>
              <a:gdLst/>
              <a:ahLst/>
              <a:cxnLst>
                <a:cxn ang="0">
                  <a:pos x="353" y="14"/>
                </a:cxn>
                <a:cxn ang="0">
                  <a:pos x="343" y="30"/>
                </a:cxn>
                <a:cxn ang="0">
                  <a:pos x="329" y="45"/>
                </a:cxn>
                <a:cxn ang="0">
                  <a:pos x="312" y="59"/>
                </a:cxn>
                <a:cxn ang="0">
                  <a:pos x="292" y="71"/>
                </a:cxn>
                <a:cxn ang="0">
                  <a:pos x="269" y="80"/>
                </a:cxn>
                <a:cxn ang="0">
                  <a:pos x="245" y="88"/>
                </a:cxn>
                <a:cxn ang="0">
                  <a:pos x="219" y="93"/>
                </a:cxn>
                <a:cxn ang="0">
                  <a:pos x="192" y="95"/>
                </a:cxn>
                <a:cxn ang="0">
                  <a:pos x="165" y="95"/>
                </a:cxn>
                <a:cxn ang="0">
                  <a:pos x="138" y="93"/>
                </a:cxn>
                <a:cxn ang="0">
                  <a:pos x="112" y="87"/>
                </a:cxn>
                <a:cxn ang="0">
                  <a:pos x="87" y="80"/>
                </a:cxn>
                <a:cxn ang="0">
                  <a:pos x="65" y="70"/>
                </a:cxn>
                <a:cxn ang="0">
                  <a:pos x="45" y="58"/>
                </a:cxn>
                <a:cxn ang="0">
                  <a:pos x="28" y="44"/>
                </a:cxn>
                <a:cxn ang="0">
                  <a:pos x="15" y="29"/>
                </a:cxn>
                <a:cxn ang="0">
                  <a:pos x="5" y="13"/>
                </a:cxn>
                <a:cxn ang="0">
                  <a:pos x="0" y="0"/>
                </a:cxn>
                <a:cxn ang="0">
                  <a:pos x="0" y="257"/>
                </a:cxn>
                <a:cxn ang="0">
                  <a:pos x="2" y="267"/>
                </a:cxn>
                <a:cxn ang="0">
                  <a:pos x="6" y="277"/>
                </a:cxn>
                <a:cxn ang="0">
                  <a:pos x="15" y="293"/>
                </a:cxn>
                <a:cxn ang="0">
                  <a:pos x="27" y="309"/>
                </a:cxn>
                <a:cxn ang="0">
                  <a:pos x="43" y="323"/>
                </a:cxn>
                <a:cxn ang="0">
                  <a:pos x="62" y="335"/>
                </a:cxn>
                <a:cxn ang="0">
                  <a:pos x="84" y="345"/>
                </a:cxn>
                <a:cxn ang="0">
                  <a:pos x="108" y="353"/>
                </a:cxn>
                <a:cxn ang="0">
                  <a:pos x="134" y="359"/>
                </a:cxn>
                <a:cxn ang="0">
                  <a:pos x="160" y="362"/>
                </a:cxn>
                <a:cxn ang="0">
                  <a:pos x="187" y="362"/>
                </a:cxn>
                <a:cxn ang="0">
                  <a:pos x="214" y="360"/>
                </a:cxn>
                <a:cxn ang="0">
                  <a:pos x="240" y="356"/>
                </a:cxn>
                <a:cxn ang="0">
                  <a:pos x="265" y="348"/>
                </a:cxn>
                <a:cxn ang="0">
                  <a:pos x="288" y="339"/>
                </a:cxn>
                <a:cxn ang="0">
                  <a:pos x="308" y="328"/>
                </a:cxn>
                <a:cxn ang="0">
                  <a:pos x="325" y="315"/>
                </a:cxn>
                <a:cxn ang="0">
                  <a:pos x="339" y="300"/>
                </a:cxn>
                <a:cxn ang="0">
                  <a:pos x="350" y="284"/>
                </a:cxn>
                <a:cxn ang="0">
                  <a:pos x="356" y="268"/>
                </a:cxn>
                <a:cxn ang="0">
                  <a:pos x="358" y="258"/>
                </a:cxn>
                <a:cxn ang="0">
                  <a:pos x="358" y="1"/>
                </a:cxn>
              </a:cxnLst>
              <a:rect l="0" t="0" r="r" b="b"/>
              <a:pathLst>
                <a:path w="358" h="362">
                  <a:moveTo>
                    <a:pt x="357" y="6"/>
                  </a:moveTo>
                  <a:lnTo>
                    <a:pt x="353" y="14"/>
                  </a:lnTo>
                  <a:lnTo>
                    <a:pt x="349" y="22"/>
                  </a:lnTo>
                  <a:lnTo>
                    <a:pt x="343" y="30"/>
                  </a:lnTo>
                  <a:lnTo>
                    <a:pt x="337" y="38"/>
                  </a:lnTo>
                  <a:lnTo>
                    <a:pt x="329" y="45"/>
                  </a:lnTo>
                  <a:lnTo>
                    <a:pt x="321" y="52"/>
                  </a:lnTo>
                  <a:lnTo>
                    <a:pt x="312" y="59"/>
                  </a:lnTo>
                  <a:lnTo>
                    <a:pt x="302" y="65"/>
                  </a:lnTo>
                  <a:lnTo>
                    <a:pt x="292" y="71"/>
                  </a:lnTo>
                  <a:lnTo>
                    <a:pt x="281" y="76"/>
                  </a:lnTo>
                  <a:lnTo>
                    <a:pt x="269" y="80"/>
                  </a:lnTo>
                  <a:lnTo>
                    <a:pt x="257" y="84"/>
                  </a:lnTo>
                  <a:lnTo>
                    <a:pt x="245" y="88"/>
                  </a:lnTo>
                  <a:lnTo>
                    <a:pt x="232" y="91"/>
                  </a:lnTo>
                  <a:lnTo>
                    <a:pt x="219" y="93"/>
                  </a:lnTo>
                  <a:lnTo>
                    <a:pt x="205" y="94"/>
                  </a:lnTo>
                  <a:lnTo>
                    <a:pt x="192" y="95"/>
                  </a:lnTo>
                  <a:lnTo>
                    <a:pt x="178" y="96"/>
                  </a:lnTo>
                  <a:lnTo>
                    <a:pt x="165" y="95"/>
                  </a:lnTo>
                  <a:lnTo>
                    <a:pt x="151" y="94"/>
                  </a:lnTo>
                  <a:lnTo>
                    <a:pt x="138" y="93"/>
                  </a:lnTo>
                  <a:lnTo>
                    <a:pt x="125" y="90"/>
                  </a:lnTo>
                  <a:lnTo>
                    <a:pt x="112" y="87"/>
                  </a:lnTo>
                  <a:lnTo>
                    <a:pt x="99" y="84"/>
                  </a:lnTo>
                  <a:lnTo>
                    <a:pt x="87" y="80"/>
                  </a:lnTo>
                  <a:lnTo>
                    <a:pt x="76" y="75"/>
                  </a:lnTo>
                  <a:lnTo>
                    <a:pt x="65" y="70"/>
                  </a:lnTo>
                  <a:lnTo>
                    <a:pt x="55" y="64"/>
                  </a:lnTo>
                  <a:lnTo>
                    <a:pt x="45" y="58"/>
                  </a:lnTo>
                  <a:lnTo>
                    <a:pt x="36" y="51"/>
                  </a:lnTo>
                  <a:lnTo>
                    <a:pt x="28" y="44"/>
                  </a:lnTo>
                  <a:lnTo>
                    <a:pt x="21" y="37"/>
                  </a:lnTo>
                  <a:lnTo>
                    <a:pt x="15" y="29"/>
                  </a:lnTo>
                  <a:lnTo>
                    <a:pt x="9" y="21"/>
                  </a:lnTo>
                  <a:lnTo>
                    <a:pt x="5" y="13"/>
                  </a:lnTo>
                  <a:lnTo>
                    <a:pt x="1" y="4"/>
                  </a:lnTo>
                  <a:lnTo>
                    <a:pt x="0" y="0"/>
                  </a:lnTo>
                  <a:lnTo>
                    <a:pt x="0" y="253"/>
                  </a:lnTo>
                  <a:lnTo>
                    <a:pt x="0" y="257"/>
                  </a:lnTo>
                  <a:lnTo>
                    <a:pt x="1" y="262"/>
                  </a:lnTo>
                  <a:lnTo>
                    <a:pt x="2" y="267"/>
                  </a:lnTo>
                  <a:lnTo>
                    <a:pt x="4" y="271"/>
                  </a:lnTo>
                  <a:lnTo>
                    <a:pt x="6" y="277"/>
                  </a:lnTo>
                  <a:lnTo>
                    <a:pt x="10" y="285"/>
                  </a:lnTo>
                  <a:lnTo>
                    <a:pt x="15" y="293"/>
                  </a:lnTo>
                  <a:lnTo>
                    <a:pt x="20" y="301"/>
                  </a:lnTo>
                  <a:lnTo>
                    <a:pt x="27" y="309"/>
                  </a:lnTo>
                  <a:lnTo>
                    <a:pt x="35" y="316"/>
                  </a:lnTo>
                  <a:lnTo>
                    <a:pt x="43" y="323"/>
                  </a:lnTo>
                  <a:lnTo>
                    <a:pt x="52" y="329"/>
                  </a:lnTo>
                  <a:lnTo>
                    <a:pt x="62" y="335"/>
                  </a:lnTo>
                  <a:lnTo>
                    <a:pt x="73" y="340"/>
                  </a:lnTo>
                  <a:lnTo>
                    <a:pt x="84" y="345"/>
                  </a:lnTo>
                  <a:lnTo>
                    <a:pt x="96" y="349"/>
                  </a:lnTo>
                  <a:lnTo>
                    <a:pt x="108" y="353"/>
                  </a:lnTo>
                  <a:lnTo>
                    <a:pt x="121" y="356"/>
                  </a:lnTo>
                  <a:lnTo>
                    <a:pt x="134" y="359"/>
                  </a:lnTo>
                  <a:lnTo>
                    <a:pt x="147" y="360"/>
                  </a:lnTo>
                  <a:lnTo>
                    <a:pt x="160" y="362"/>
                  </a:lnTo>
                  <a:lnTo>
                    <a:pt x="174" y="362"/>
                  </a:lnTo>
                  <a:lnTo>
                    <a:pt x="187" y="362"/>
                  </a:lnTo>
                  <a:lnTo>
                    <a:pt x="201" y="362"/>
                  </a:lnTo>
                  <a:lnTo>
                    <a:pt x="214" y="360"/>
                  </a:lnTo>
                  <a:lnTo>
                    <a:pt x="227" y="358"/>
                  </a:lnTo>
                  <a:lnTo>
                    <a:pt x="240" y="356"/>
                  </a:lnTo>
                  <a:lnTo>
                    <a:pt x="253" y="352"/>
                  </a:lnTo>
                  <a:lnTo>
                    <a:pt x="265" y="348"/>
                  </a:lnTo>
                  <a:lnTo>
                    <a:pt x="277" y="344"/>
                  </a:lnTo>
                  <a:lnTo>
                    <a:pt x="288" y="339"/>
                  </a:lnTo>
                  <a:lnTo>
                    <a:pt x="298" y="334"/>
                  </a:lnTo>
                  <a:lnTo>
                    <a:pt x="308" y="328"/>
                  </a:lnTo>
                  <a:lnTo>
                    <a:pt x="317" y="321"/>
                  </a:lnTo>
                  <a:lnTo>
                    <a:pt x="325" y="315"/>
                  </a:lnTo>
                  <a:lnTo>
                    <a:pt x="333" y="308"/>
                  </a:lnTo>
                  <a:lnTo>
                    <a:pt x="339" y="300"/>
                  </a:lnTo>
                  <a:lnTo>
                    <a:pt x="345" y="292"/>
                  </a:lnTo>
                  <a:lnTo>
                    <a:pt x="350" y="284"/>
                  </a:lnTo>
                  <a:lnTo>
                    <a:pt x="354" y="276"/>
                  </a:lnTo>
                  <a:lnTo>
                    <a:pt x="356" y="268"/>
                  </a:lnTo>
                  <a:lnTo>
                    <a:pt x="358" y="261"/>
                  </a:lnTo>
                  <a:lnTo>
                    <a:pt x="358" y="258"/>
                  </a:lnTo>
                  <a:lnTo>
                    <a:pt x="358" y="255"/>
                  </a:lnTo>
                  <a:lnTo>
                    <a:pt x="358" y="1"/>
                  </a:lnTo>
                  <a:lnTo>
                    <a:pt x="357" y="6"/>
                  </a:lnTo>
                  <a:close/>
                </a:path>
              </a:pathLst>
            </a:custGeom>
            <a:noFill/>
            <a:ln w="0">
              <a:solidFill>
                <a:srgbClr val="000000"/>
              </a:solidFill>
              <a:prstDash val="solid"/>
              <a:round/>
              <a:headEnd/>
              <a:tailEnd/>
            </a:ln>
          </p:spPr>
          <p:txBody>
            <a:bodyPr/>
            <a:lstStyle/>
            <a:p>
              <a:endParaRPr lang="en-US">
                <a:latin typeface="Arial" pitchFamily="34" charset="0"/>
                <a:cs typeface="Arial" pitchFamily="34" charset="0"/>
              </a:endParaRPr>
            </a:p>
          </p:txBody>
        </p:sp>
      </p:grpSp>
      <p:sp>
        <p:nvSpPr>
          <p:cNvPr id="218" name="Rectangle 77"/>
          <p:cNvSpPr>
            <a:spLocks noChangeArrowheads="1"/>
          </p:cNvSpPr>
          <p:nvPr/>
        </p:nvSpPr>
        <p:spPr bwMode="auto">
          <a:xfrm>
            <a:off x="6430963" y="4147104"/>
            <a:ext cx="619125" cy="423863"/>
          </a:xfrm>
          <a:prstGeom prst="rect">
            <a:avLst/>
          </a:prstGeom>
          <a:noFill/>
          <a:ln w="9525">
            <a:noFill/>
            <a:miter lim="800000"/>
            <a:headEnd/>
            <a:tailEnd/>
          </a:ln>
        </p:spPr>
        <p:txBody>
          <a:bodyPr/>
          <a:lstStyle/>
          <a:p>
            <a:endParaRPr lang="en-US">
              <a:latin typeface="Arial" pitchFamily="34" charset="0"/>
              <a:cs typeface="Arial" pitchFamily="34" charset="0"/>
            </a:endParaRPr>
          </a:p>
        </p:txBody>
      </p:sp>
      <p:sp>
        <p:nvSpPr>
          <p:cNvPr id="219" name="Text Box 80"/>
          <p:cNvSpPr txBox="1">
            <a:spLocks noChangeArrowheads="1"/>
          </p:cNvSpPr>
          <p:nvPr/>
        </p:nvSpPr>
        <p:spPr bwMode="auto">
          <a:xfrm>
            <a:off x="1593121" y="2746929"/>
            <a:ext cx="2416046" cy="646331"/>
          </a:xfrm>
          <a:prstGeom prst="rect">
            <a:avLst/>
          </a:prstGeom>
          <a:noFill/>
          <a:ln w="12700">
            <a:noFill/>
            <a:miter lim="800000"/>
            <a:headEnd/>
            <a:tailEnd/>
          </a:ln>
          <a:effectLst/>
        </p:spPr>
        <p:txBody>
          <a:bodyPr wrap="none">
            <a:spAutoFit/>
          </a:bodyPr>
          <a:lstStyle/>
          <a:p>
            <a:r>
              <a:rPr lang="en-US" sz="1800" dirty="0">
                <a:latin typeface="Arial" pitchFamily="34" charset="0"/>
                <a:cs typeface="Arial" pitchFamily="34" charset="0"/>
              </a:rPr>
              <a:t>Configuration settings</a:t>
            </a:r>
            <a:br>
              <a:rPr lang="en-US" sz="1800" dirty="0">
                <a:latin typeface="Arial" pitchFamily="34" charset="0"/>
                <a:cs typeface="Arial" pitchFamily="34" charset="0"/>
              </a:rPr>
            </a:br>
            <a:r>
              <a:rPr lang="en-US" sz="1800" dirty="0">
                <a:latin typeface="Arial" pitchFamily="34" charset="0"/>
                <a:cs typeface="Arial" pitchFamily="34" charset="0"/>
              </a:rPr>
              <a:t>for a running mode</a:t>
            </a:r>
          </a:p>
        </p:txBody>
      </p:sp>
      <p:sp>
        <p:nvSpPr>
          <p:cNvPr id="220" name="Line 81"/>
          <p:cNvSpPr>
            <a:spLocks noChangeShapeType="1"/>
          </p:cNvSpPr>
          <p:nvPr/>
        </p:nvSpPr>
        <p:spPr bwMode="auto">
          <a:xfrm>
            <a:off x="1600200" y="4347129"/>
            <a:ext cx="2133600" cy="0"/>
          </a:xfrm>
          <a:prstGeom prst="line">
            <a:avLst/>
          </a:prstGeom>
          <a:noFill/>
          <a:ln w="12700">
            <a:solidFill>
              <a:schemeClr val="tx1"/>
            </a:solidFill>
            <a:round/>
            <a:headEnd/>
            <a:tailEnd type="triangle" w="med" len="med"/>
          </a:ln>
          <a:effectLst/>
        </p:spPr>
        <p:txBody>
          <a:bodyPr>
            <a:spAutoFit/>
          </a:bodyPr>
          <a:lstStyle/>
          <a:p>
            <a:endParaRPr lang="en-US">
              <a:latin typeface="Arial" pitchFamily="34" charset="0"/>
              <a:cs typeface="Arial" pitchFamily="34" charset="0"/>
            </a:endParaRPr>
          </a:p>
        </p:txBody>
      </p:sp>
      <p:sp>
        <p:nvSpPr>
          <p:cNvPr id="221" name="Line 82"/>
          <p:cNvSpPr>
            <a:spLocks noChangeShapeType="1"/>
          </p:cNvSpPr>
          <p:nvPr/>
        </p:nvSpPr>
        <p:spPr bwMode="auto">
          <a:xfrm>
            <a:off x="4918075" y="4350720"/>
            <a:ext cx="1447800" cy="0"/>
          </a:xfrm>
          <a:prstGeom prst="line">
            <a:avLst/>
          </a:prstGeom>
          <a:noFill/>
          <a:ln w="12700">
            <a:solidFill>
              <a:schemeClr val="tx1"/>
            </a:solidFill>
            <a:round/>
            <a:headEnd/>
            <a:tailEnd type="triangle" w="med" len="med"/>
          </a:ln>
          <a:effectLst/>
        </p:spPr>
        <p:txBody>
          <a:bodyPr wrap="none">
            <a:spAutoFit/>
          </a:bodyPr>
          <a:lstStyle/>
          <a:p>
            <a:endParaRPr lang="en-US">
              <a:latin typeface="Arial" pitchFamily="34" charset="0"/>
              <a:cs typeface="Arial" pitchFamily="34" charset="0"/>
            </a:endParaRPr>
          </a:p>
        </p:txBody>
      </p:sp>
      <p:sp>
        <p:nvSpPr>
          <p:cNvPr id="222" name="Line 83"/>
          <p:cNvSpPr>
            <a:spLocks noChangeShapeType="1"/>
          </p:cNvSpPr>
          <p:nvPr/>
        </p:nvSpPr>
        <p:spPr bwMode="auto">
          <a:xfrm>
            <a:off x="4495800" y="4651929"/>
            <a:ext cx="0" cy="609600"/>
          </a:xfrm>
          <a:prstGeom prst="line">
            <a:avLst/>
          </a:prstGeom>
          <a:noFill/>
          <a:ln w="12700">
            <a:solidFill>
              <a:schemeClr val="tx1"/>
            </a:solidFill>
            <a:round/>
            <a:headEnd/>
            <a:tailEnd type="triangle" w="med" len="med"/>
          </a:ln>
          <a:effectLst/>
        </p:spPr>
        <p:txBody>
          <a:bodyPr>
            <a:spAutoFit/>
          </a:bodyPr>
          <a:lstStyle/>
          <a:p>
            <a:endParaRPr lang="en-US">
              <a:latin typeface="Arial" pitchFamily="34" charset="0"/>
              <a:cs typeface="Arial" pitchFamily="34" charset="0"/>
            </a:endParaRPr>
          </a:p>
        </p:txBody>
      </p:sp>
      <p:sp>
        <p:nvSpPr>
          <p:cNvPr id="223" name="Text Box 84"/>
          <p:cNvSpPr txBox="1">
            <a:spLocks noChangeArrowheads="1"/>
          </p:cNvSpPr>
          <p:nvPr/>
        </p:nvSpPr>
        <p:spPr bwMode="auto">
          <a:xfrm>
            <a:off x="1608276" y="4347129"/>
            <a:ext cx="2236510" cy="646331"/>
          </a:xfrm>
          <a:prstGeom prst="rect">
            <a:avLst/>
          </a:prstGeom>
          <a:noFill/>
          <a:ln w="12700">
            <a:noFill/>
            <a:miter lim="800000"/>
            <a:headEnd/>
            <a:tailEnd/>
          </a:ln>
          <a:effectLst/>
        </p:spPr>
        <p:txBody>
          <a:bodyPr wrap="none">
            <a:spAutoFit/>
          </a:bodyPr>
          <a:lstStyle/>
          <a:p>
            <a:r>
              <a:rPr lang="en-US" sz="1800">
                <a:latin typeface="Arial" pitchFamily="34" charset="0"/>
                <a:cs typeface="Arial" pitchFamily="34" charset="0"/>
              </a:rPr>
              <a:t>Monitoring data</a:t>
            </a:r>
            <a:br>
              <a:rPr lang="en-US" sz="1800">
                <a:latin typeface="Arial" pitchFamily="34" charset="0"/>
                <a:cs typeface="Arial" pitchFamily="34" charset="0"/>
              </a:rPr>
            </a:br>
            <a:r>
              <a:rPr lang="en-US" sz="1800">
                <a:latin typeface="Arial" pitchFamily="34" charset="0"/>
                <a:cs typeface="Arial" pitchFamily="34" charset="0"/>
              </a:rPr>
              <a:t>(at regular intervals)</a:t>
            </a:r>
          </a:p>
        </p:txBody>
      </p:sp>
      <p:sp>
        <p:nvSpPr>
          <p:cNvPr id="224" name="Text Box 85"/>
          <p:cNvSpPr txBox="1">
            <a:spLocks noChangeArrowheads="1"/>
          </p:cNvSpPr>
          <p:nvPr/>
        </p:nvSpPr>
        <p:spPr bwMode="auto">
          <a:xfrm>
            <a:off x="4630840" y="4347129"/>
            <a:ext cx="1915910" cy="369332"/>
          </a:xfrm>
          <a:prstGeom prst="rect">
            <a:avLst/>
          </a:prstGeom>
          <a:noFill/>
          <a:ln w="12700">
            <a:noFill/>
            <a:miter lim="800000"/>
            <a:headEnd/>
            <a:tailEnd/>
          </a:ln>
          <a:effectLst/>
        </p:spPr>
        <p:txBody>
          <a:bodyPr wrap="none">
            <a:spAutoFit/>
          </a:bodyPr>
          <a:lstStyle/>
          <a:p>
            <a:r>
              <a:rPr lang="en-US" sz="1800" dirty="0">
                <a:latin typeface="Arial" pitchFamily="34" charset="0"/>
                <a:cs typeface="Arial" pitchFamily="34" charset="0"/>
              </a:rPr>
              <a:t>if History needed</a:t>
            </a:r>
          </a:p>
        </p:txBody>
      </p:sp>
      <p:sp>
        <p:nvSpPr>
          <p:cNvPr id="225" name="Text Box 86"/>
          <p:cNvSpPr txBox="1">
            <a:spLocks noChangeArrowheads="1"/>
          </p:cNvSpPr>
          <p:nvPr/>
        </p:nvSpPr>
        <p:spPr bwMode="auto">
          <a:xfrm>
            <a:off x="4629641" y="4880529"/>
            <a:ext cx="2168222" cy="369332"/>
          </a:xfrm>
          <a:prstGeom prst="rect">
            <a:avLst/>
          </a:prstGeom>
          <a:noFill/>
          <a:ln w="12700">
            <a:noFill/>
            <a:miter lim="800000"/>
            <a:headEnd/>
            <a:tailEnd/>
          </a:ln>
          <a:effectLst/>
        </p:spPr>
        <p:txBody>
          <a:bodyPr wrap="none">
            <a:spAutoFit/>
          </a:bodyPr>
          <a:lstStyle/>
          <a:p>
            <a:r>
              <a:rPr lang="en-US" sz="1800" dirty="0">
                <a:latin typeface="Arial" pitchFamily="34" charset="0"/>
                <a:cs typeface="Arial" pitchFamily="34" charset="0"/>
              </a:rPr>
              <a:t>if needed by Offline</a:t>
            </a:r>
          </a:p>
        </p:txBody>
      </p:sp>
      <p:sp>
        <p:nvSpPr>
          <p:cNvPr id="226" name="Line 87"/>
          <p:cNvSpPr>
            <a:spLocks noChangeShapeType="1"/>
          </p:cNvSpPr>
          <p:nvPr/>
        </p:nvSpPr>
        <p:spPr bwMode="auto">
          <a:xfrm flipH="1" flipV="1">
            <a:off x="4495800" y="2594529"/>
            <a:ext cx="0" cy="990600"/>
          </a:xfrm>
          <a:prstGeom prst="line">
            <a:avLst/>
          </a:prstGeom>
          <a:noFill/>
          <a:ln w="12700">
            <a:solidFill>
              <a:schemeClr val="tx1"/>
            </a:solidFill>
            <a:round/>
            <a:headEnd/>
            <a:tailEnd type="triangle" w="med" len="med"/>
          </a:ln>
          <a:effectLst/>
        </p:spPr>
        <p:txBody>
          <a:bodyPr>
            <a:spAutoFit/>
          </a:bodyPr>
          <a:lstStyle/>
          <a:p>
            <a:endParaRPr lang="en-US">
              <a:latin typeface="Arial" pitchFamily="34" charset="0"/>
              <a:cs typeface="Arial" pitchFamily="34" charset="0"/>
            </a:endParaRPr>
          </a:p>
        </p:txBody>
      </p:sp>
      <p:sp>
        <p:nvSpPr>
          <p:cNvPr id="227" name="Text Box 88"/>
          <p:cNvSpPr txBox="1">
            <a:spLocks noChangeArrowheads="1"/>
          </p:cNvSpPr>
          <p:nvPr/>
        </p:nvSpPr>
        <p:spPr bwMode="auto">
          <a:xfrm>
            <a:off x="4552830" y="2814520"/>
            <a:ext cx="3223961" cy="646331"/>
          </a:xfrm>
          <a:prstGeom prst="rect">
            <a:avLst/>
          </a:prstGeom>
          <a:noFill/>
          <a:ln w="12700">
            <a:noFill/>
            <a:miter lim="800000"/>
            <a:headEnd/>
            <a:tailEnd/>
          </a:ln>
          <a:effectLst/>
        </p:spPr>
        <p:txBody>
          <a:bodyPr wrap="none">
            <a:spAutoFit/>
          </a:bodyPr>
          <a:lstStyle/>
          <a:p>
            <a:r>
              <a:rPr lang="en-US" sz="1800" dirty="0">
                <a:latin typeface="Arial" pitchFamily="34" charset="0"/>
                <a:cs typeface="Arial" pitchFamily="34" charset="0"/>
              </a:rPr>
              <a:t>if needed for next run settings</a:t>
            </a:r>
            <a:br>
              <a:rPr lang="en-US" sz="1800" dirty="0">
                <a:latin typeface="Arial" pitchFamily="34" charset="0"/>
                <a:cs typeface="Arial" pitchFamily="34" charset="0"/>
              </a:rPr>
            </a:br>
            <a:r>
              <a:rPr lang="en-US" sz="1800" dirty="0">
                <a:latin typeface="Arial" pitchFamily="34" charset="0"/>
                <a:cs typeface="Arial" pitchFamily="34" charset="0"/>
              </a:rPr>
              <a:t>(Pedestal Followers) </a:t>
            </a:r>
          </a:p>
        </p:txBody>
      </p:sp>
      <p:grpSp>
        <p:nvGrpSpPr>
          <p:cNvPr id="235" name="Group 234"/>
          <p:cNvGrpSpPr/>
          <p:nvPr/>
        </p:nvGrpSpPr>
        <p:grpSpPr>
          <a:xfrm>
            <a:off x="1676400" y="2699305"/>
            <a:ext cx="2476565" cy="1210199"/>
            <a:chOff x="1676400" y="2883713"/>
            <a:chExt cx="2476565" cy="1210199"/>
          </a:xfrm>
        </p:grpSpPr>
        <p:sp>
          <p:nvSpPr>
            <p:cNvPr id="228" name="Arc 89"/>
            <p:cNvSpPr>
              <a:spLocks/>
            </p:cNvSpPr>
            <p:nvPr/>
          </p:nvSpPr>
          <p:spPr bwMode="auto">
            <a:xfrm rot="53299" flipV="1">
              <a:off x="1990660" y="2883713"/>
              <a:ext cx="2162305" cy="1210199"/>
            </a:xfrm>
            <a:custGeom>
              <a:avLst/>
              <a:gdLst>
                <a:gd name="G0" fmla="+- 1301 0 0"/>
                <a:gd name="G1" fmla="+- 21600 0 0"/>
                <a:gd name="G2" fmla="+- 21600 0 0"/>
                <a:gd name="T0" fmla="*/ 0 w 22901"/>
                <a:gd name="T1" fmla="*/ 39 h 21600"/>
                <a:gd name="T2" fmla="*/ 22901 w 22901"/>
                <a:gd name="T3" fmla="*/ 21600 h 21600"/>
                <a:gd name="T4" fmla="*/ 1301 w 22901"/>
                <a:gd name="T5" fmla="*/ 21600 h 21600"/>
              </a:gdLst>
              <a:ahLst/>
              <a:cxnLst>
                <a:cxn ang="0">
                  <a:pos x="T0" y="T1"/>
                </a:cxn>
                <a:cxn ang="0">
                  <a:pos x="T2" y="T3"/>
                </a:cxn>
                <a:cxn ang="0">
                  <a:pos x="T4" y="T5"/>
                </a:cxn>
              </a:cxnLst>
              <a:rect l="0" t="0" r="r" b="b"/>
              <a:pathLst>
                <a:path w="22901" h="21600" fill="none" extrusionOk="0">
                  <a:moveTo>
                    <a:pt x="0" y="39"/>
                  </a:moveTo>
                  <a:cubicBezTo>
                    <a:pt x="433" y="13"/>
                    <a:pt x="867" y="-1"/>
                    <a:pt x="1301" y="0"/>
                  </a:cubicBezTo>
                  <a:cubicBezTo>
                    <a:pt x="13230" y="0"/>
                    <a:pt x="22901" y="9670"/>
                    <a:pt x="22901" y="21600"/>
                  </a:cubicBezTo>
                </a:path>
                <a:path w="22901" h="21600" stroke="0" extrusionOk="0">
                  <a:moveTo>
                    <a:pt x="0" y="39"/>
                  </a:moveTo>
                  <a:cubicBezTo>
                    <a:pt x="433" y="13"/>
                    <a:pt x="867" y="-1"/>
                    <a:pt x="1301" y="0"/>
                  </a:cubicBezTo>
                  <a:cubicBezTo>
                    <a:pt x="13230" y="0"/>
                    <a:pt x="22901" y="9670"/>
                    <a:pt x="22901" y="21600"/>
                  </a:cubicBezTo>
                  <a:lnTo>
                    <a:pt x="1301" y="21600"/>
                  </a:lnTo>
                  <a:close/>
                </a:path>
              </a:pathLst>
            </a:custGeom>
            <a:noFill/>
            <a:ln w="12700">
              <a:solidFill>
                <a:schemeClr val="tx1"/>
              </a:solidFill>
              <a:round/>
              <a:headEnd/>
              <a:tailEnd/>
            </a:ln>
            <a:effectLst/>
          </p:spPr>
          <p:txBody>
            <a:bodyPr wrap="square" anchor="ctr">
              <a:noAutofit/>
            </a:bodyPr>
            <a:lstStyle/>
            <a:p>
              <a:endParaRPr lang="en-US">
                <a:latin typeface="Arial" pitchFamily="34" charset="0"/>
                <a:cs typeface="Arial" pitchFamily="34" charset="0"/>
              </a:endParaRPr>
            </a:p>
          </p:txBody>
        </p:sp>
        <p:sp>
          <p:nvSpPr>
            <p:cNvPr id="229" name="Line 90"/>
            <p:cNvSpPr>
              <a:spLocks noChangeShapeType="1"/>
            </p:cNvSpPr>
            <p:nvPr/>
          </p:nvSpPr>
          <p:spPr bwMode="auto">
            <a:xfrm flipH="1">
              <a:off x="1676400" y="4069080"/>
              <a:ext cx="457200" cy="0"/>
            </a:xfrm>
            <a:prstGeom prst="line">
              <a:avLst/>
            </a:prstGeom>
            <a:noFill/>
            <a:ln w="12700">
              <a:solidFill>
                <a:schemeClr val="tx1"/>
              </a:solidFill>
              <a:round/>
              <a:headEnd/>
              <a:tailEnd type="triangle" w="med" len="med"/>
            </a:ln>
            <a:effectLst/>
          </p:spPr>
          <p:txBody>
            <a:bodyPr>
              <a:spAutoFit/>
            </a:bodyPr>
            <a:lstStyle/>
            <a:p>
              <a:endParaRPr lang="en-US">
                <a:latin typeface="Arial" pitchFamily="34" charset="0"/>
                <a:cs typeface="Arial" pitchFamily="34" charset="0"/>
              </a:endParaRPr>
            </a:p>
          </p:txBody>
        </p:sp>
      </p:grpSp>
      <p:sp>
        <p:nvSpPr>
          <p:cNvPr id="230" name="Rectangle 63"/>
          <p:cNvSpPr>
            <a:spLocks noChangeArrowheads="1"/>
          </p:cNvSpPr>
          <p:nvPr/>
        </p:nvSpPr>
        <p:spPr bwMode="auto">
          <a:xfrm>
            <a:off x="3883917" y="3815706"/>
            <a:ext cx="820738" cy="553998"/>
          </a:xfrm>
          <a:prstGeom prst="rect">
            <a:avLst/>
          </a:prstGeom>
          <a:noFill/>
          <a:ln w="9525">
            <a:noFill/>
            <a:miter lim="800000"/>
            <a:headEnd/>
            <a:tailEnd/>
          </a:ln>
        </p:spPr>
        <p:txBody>
          <a:bodyPr wrap="none" lIns="0" tIns="0" rIns="0" bIns="0">
            <a:spAutoFit/>
          </a:bodyPr>
          <a:lstStyle/>
          <a:p>
            <a:r>
              <a:rPr lang="en-US" sz="1800" b="1" dirty="0">
                <a:solidFill>
                  <a:srgbClr val="000000"/>
                </a:solidFill>
                <a:latin typeface="Arial" pitchFamily="34" charset="0"/>
                <a:cs typeface="Arial" pitchFamily="34" charset="0"/>
              </a:rPr>
              <a:t>Control</a:t>
            </a:r>
            <a:r>
              <a:rPr lang="en-US" sz="1800" b="1" dirty="0">
                <a:latin typeface="Arial" pitchFamily="34" charset="0"/>
                <a:cs typeface="Arial" pitchFamily="34" charset="0"/>
              </a:rPr>
              <a:t/>
            </a:r>
            <a:br>
              <a:rPr lang="en-US" sz="1800" b="1" dirty="0">
                <a:latin typeface="Arial" pitchFamily="34" charset="0"/>
                <a:cs typeface="Arial" pitchFamily="34" charset="0"/>
              </a:rPr>
            </a:br>
            <a:r>
              <a:rPr lang="en-US" sz="1800" b="1" dirty="0">
                <a:latin typeface="Arial" pitchFamily="34" charset="0"/>
                <a:cs typeface="Arial" pitchFamily="34" charset="0"/>
              </a:rPr>
              <a:t>System</a:t>
            </a:r>
            <a:endParaRPr lang="en-US" sz="1800" b="1" dirty="0">
              <a:solidFill>
                <a:srgbClr val="000000"/>
              </a:solidFill>
              <a:latin typeface="Arial" pitchFamily="34" charset="0"/>
              <a:cs typeface="Arial" pitchFamily="34" charset="0"/>
            </a:endParaRPr>
          </a:p>
        </p:txBody>
      </p:sp>
      <p:sp>
        <p:nvSpPr>
          <p:cNvPr id="231" name="Rectangle 20"/>
          <p:cNvSpPr>
            <a:spLocks noChangeArrowheads="1"/>
          </p:cNvSpPr>
          <p:nvPr/>
        </p:nvSpPr>
        <p:spPr bwMode="auto">
          <a:xfrm>
            <a:off x="6451092" y="4140221"/>
            <a:ext cx="655638" cy="425450"/>
          </a:xfrm>
          <a:prstGeom prst="rect">
            <a:avLst/>
          </a:prstGeom>
          <a:noFill/>
          <a:ln w="9525">
            <a:noFill/>
            <a:miter lim="800000"/>
            <a:headEnd/>
            <a:tailEnd/>
          </a:ln>
        </p:spPr>
        <p:txBody>
          <a:bodyPr/>
          <a:lstStyle/>
          <a:p>
            <a:endParaRPr lang="en-US" sz="1600" b="1">
              <a:latin typeface="Arial" pitchFamily="34" charset="0"/>
              <a:cs typeface="Arial" pitchFamily="34" charset="0"/>
            </a:endParaRPr>
          </a:p>
        </p:txBody>
      </p:sp>
      <p:sp>
        <p:nvSpPr>
          <p:cNvPr id="232" name="Rectangle 43"/>
          <p:cNvSpPr>
            <a:spLocks noChangeArrowheads="1"/>
          </p:cNvSpPr>
          <p:nvPr/>
        </p:nvSpPr>
        <p:spPr bwMode="auto">
          <a:xfrm>
            <a:off x="6451092" y="4140221"/>
            <a:ext cx="655638" cy="425450"/>
          </a:xfrm>
          <a:prstGeom prst="rect">
            <a:avLst/>
          </a:prstGeom>
          <a:noFill/>
          <a:ln w="9525">
            <a:noFill/>
            <a:miter lim="800000"/>
            <a:headEnd/>
            <a:tailEnd/>
          </a:ln>
        </p:spPr>
        <p:txBody>
          <a:bodyPr/>
          <a:lstStyle/>
          <a:p>
            <a:endParaRPr lang="en-US" sz="1600" b="1">
              <a:latin typeface="Arial" pitchFamily="34" charset="0"/>
              <a:cs typeface="Arial" pitchFamily="34" charset="0"/>
            </a:endParaRPr>
          </a:p>
        </p:txBody>
      </p:sp>
      <p:sp>
        <p:nvSpPr>
          <p:cNvPr id="233" name="Rectangle 44"/>
          <p:cNvSpPr>
            <a:spLocks noChangeArrowheads="1"/>
          </p:cNvSpPr>
          <p:nvPr/>
        </p:nvSpPr>
        <p:spPr bwMode="auto">
          <a:xfrm>
            <a:off x="6455247" y="4110058"/>
            <a:ext cx="751809" cy="246221"/>
          </a:xfrm>
          <a:prstGeom prst="rect">
            <a:avLst/>
          </a:prstGeom>
          <a:noFill/>
          <a:ln w="9525">
            <a:noFill/>
            <a:miter lim="800000"/>
            <a:headEnd/>
            <a:tailEnd/>
          </a:ln>
        </p:spPr>
        <p:txBody>
          <a:bodyPr wrap="none" lIns="0" tIns="0" rIns="0" bIns="0">
            <a:spAutoFit/>
          </a:bodyPr>
          <a:lstStyle/>
          <a:p>
            <a:r>
              <a:rPr lang="en-US" sz="1600" b="1" dirty="0">
                <a:solidFill>
                  <a:srgbClr val="000000"/>
                </a:solidFill>
                <a:latin typeface="Arial" pitchFamily="34" charset="0"/>
                <a:cs typeface="Arial" pitchFamily="34" charset="0"/>
              </a:rPr>
              <a:t>Archive</a:t>
            </a:r>
            <a:endParaRPr lang="en-US" sz="1600" b="1" dirty="0">
              <a:latin typeface="Arial" pitchFamily="34" charset="0"/>
              <a:cs typeface="Arial" pitchFamily="34" charset="0"/>
            </a:endParaRPr>
          </a:p>
        </p:txBody>
      </p:sp>
      <p:sp>
        <p:nvSpPr>
          <p:cNvPr id="234" name="Rectangle 46"/>
          <p:cNvSpPr>
            <a:spLocks noChangeArrowheads="1"/>
          </p:cNvSpPr>
          <p:nvPr/>
        </p:nvSpPr>
        <p:spPr bwMode="auto">
          <a:xfrm>
            <a:off x="6723607" y="4338658"/>
            <a:ext cx="294954" cy="246221"/>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cs typeface="Arial" pitchFamily="34" charset="0"/>
              </a:rPr>
              <a:t>DB</a:t>
            </a:r>
            <a:endParaRPr lang="en-US" sz="1600" b="1">
              <a:latin typeface="Arial" pitchFamily="34" charset="0"/>
              <a:cs typeface="Arial" pitchFamily="34" charset="0"/>
            </a:endParaRPr>
          </a:p>
        </p:txBody>
      </p:sp>
    </p:spTree>
    <p:extLst>
      <p:ext uri="{BB962C8B-B14F-4D97-AF65-F5344CB8AC3E}">
        <p14:creationId xmlns:p14="http://schemas.microsoft.com/office/powerpoint/2010/main" val="2968762135"/>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 grpId="0"/>
      <p:bldP spid="220" grpId="0" animBg="1"/>
      <p:bldP spid="221" grpId="0" animBg="1"/>
      <p:bldP spid="222" grpId="0" animBg="1"/>
      <p:bldP spid="223" grpId="0"/>
      <p:bldP spid="224" grpId="0"/>
      <p:bldP spid="225" grpId="0"/>
      <p:bldP spid="226" grpId="0" animBg="1"/>
      <p:bldP spid="2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2"/>
          <p:cNvSpPr>
            <a:spLocks noGrp="1"/>
          </p:cNvSpPr>
          <p:nvPr>
            <p:ph type="sldNum" sz="quarter" idx="10"/>
          </p:nvPr>
        </p:nvSpPr>
        <p:spPr/>
        <p:txBody>
          <a:bodyPr/>
          <a:lstStyle/>
          <a:p>
            <a:pPr>
              <a:defRPr/>
            </a:pPr>
            <a:fld id="{A811CBEC-1B7D-4FCC-881C-27DC12D323D5}" type="slidenum">
              <a:rPr lang="en-US"/>
              <a:pPr>
                <a:defRPr/>
              </a:pPr>
              <a:t>9</a:t>
            </a:fld>
            <a:endParaRPr lang="en-US" sz="2000" b="1"/>
          </a:p>
        </p:txBody>
      </p:sp>
      <p:sp>
        <p:nvSpPr>
          <p:cNvPr id="3077" name="Rectangle 2"/>
          <p:cNvSpPr>
            <a:spLocks noGrp="1" noChangeArrowheads="1"/>
          </p:cNvSpPr>
          <p:nvPr>
            <p:ph type="title"/>
          </p:nvPr>
        </p:nvSpPr>
        <p:spPr>
          <a:noFill/>
        </p:spPr>
        <p:txBody>
          <a:bodyPr lIns="92075" tIns="46038" rIns="92075" bIns="46038"/>
          <a:lstStyle/>
          <a:p>
            <a:r>
              <a:rPr lang="en-US"/>
              <a:t>Trivial DAQ</a:t>
            </a:r>
          </a:p>
        </p:txBody>
      </p:sp>
      <p:sp>
        <p:nvSpPr>
          <p:cNvPr id="3112" name="Rectangle 4"/>
          <p:cNvSpPr>
            <a:spLocks noChangeArrowheads="1"/>
          </p:cNvSpPr>
          <p:nvPr/>
        </p:nvSpPr>
        <p:spPr bwMode="auto">
          <a:xfrm>
            <a:off x="1606819" y="1222916"/>
            <a:ext cx="5784581" cy="1596484"/>
          </a:xfrm>
          <a:prstGeom prst="rect">
            <a:avLst/>
          </a:prstGeom>
          <a:solidFill>
            <a:srgbClr val="EAEAEA"/>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113" name="Rectangle 5"/>
          <p:cNvSpPr>
            <a:spLocks noChangeArrowheads="1"/>
          </p:cNvSpPr>
          <p:nvPr/>
        </p:nvSpPr>
        <p:spPr bwMode="auto">
          <a:xfrm>
            <a:off x="1600200" y="1219200"/>
            <a:ext cx="1750672"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External View</a:t>
            </a:r>
          </a:p>
        </p:txBody>
      </p:sp>
      <p:sp>
        <p:nvSpPr>
          <p:cNvPr id="3114" name="AutoShape 6"/>
          <p:cNvSpPr>
            <a:spLocks noChangeArrowheads="1"/>
          </p:cNvSpPr>
          <p:nvPr/>
        </p:nvSpPr>
        <p:spPr bwMode="auto">
          <a:xfrm>
            <a:off x="2553266" y="2527103"/>
            <a:ext cx="383874" cy="49542"/>
          </a:xfrm>
          <a:prstGeom prst="roundRect">
            <a:avLst>
              <a:gd name="adj" fmla="val 50000"/>
            </a:avLst>
          </a:prstGeom>
          <a:solidFill>
            <a:schemeClr val="tx1"/>
          </a:solidFill>
          <a:ln w="126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115" name="Rectangle 7"/>
          <p:cNvSpPr>
            <a:spLocks noChangeArrowheads="1"/>
          </p:cNvSpPr>
          <p:nvPr/>
        </p:nvSpPr>
        <p:spPr bwMode="auto">
          <a:xfrm>
            <a:off x="2298453" y="2210036"/>
            <a:ext cx="881917" cy="366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sensor</a:t>
            </a:r>
          </a:p>
        </p:txBody>
      </p:sp>
      <p:sp>
        <p:nvSpPr>
          <p:cNvPr id="3116" name="Line 8"/>
          <p:cNvSpPr>
            <a:spLocks noChangeShapeType="1"/>
          </p:cNvSpPr>
          <p:nvPr/>
        </p:nvSpPr>
        <p:spPr bwMode="auto">
          <a:xfrm>
            <a:off x="4777087" y="2289303"/>
            <a:ext cx="238267"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117" name="Freeform 9"/>
          <p:cNvSpPr>
            <a:spLocks/>
          </p:cNvSpPr>
          <p:nvPr/>
        </p:nvSpPr>
        <p:spPr bwMode="auto">
          <a:xfrm>
            <a:off x="2950377" y="2229853"/>
            <a:ext cx="1350177" cy="362894"/>
          </a:xfrm>
          <a:custGeom>
            <a:avLst/>
            <a:gdLst>
              <a:gd name="T0" fmla="*/ 0 w 773"/>
              <a:gd name="T1" fmla="*/ 279 h 293"/>
              <a:gd name="T2" fmla="*/ 52 w 773"/>
              <a:gd name="T3" fmla="*/ 292 h 293"/>
              <a:gd name="T4" fmla="*/ 86 w 773"/>
              <a:gd name="T5" fmla="*/ 292 h 293"/>
              <a:gd name="T6" fmla="*/ 113 w 773"/>
              <a:gd name="T7" fmla="*/ 292 h 293"/>
              <a:gd name="T8" fmla="*/ 139 w 773"/>
              <a:gd name="T9" fmla="*/ 292 h 293"/>
              <a:gd name="T10" fmla="*/ 174 w 773"/>
              <a:gd name="T11" fmla="*/ 292 h 293"/>
              <a:gd name="T12" fmla="*/ 219 w 773"/>
              <a:gd name="T13" fmla="*/ 284 h 293"/>
              <a:gd name="T14" fmla="*/ 244 w 773"/>
              <a:gd name="T15" fmla="*/ 268 h 293"/>
              <a:gd name="T16" fmla="*/ 288 w 773"/>
              <a:gd name="T17" fmla="*/ 245 h 293"/>
              <a:gd name="T18" fmla="*/ 306 w 773"/>
              <a:gd name="T19" fmla="*/ 213 h 293"/>
              <a:gd name="T20" fmla="*/ 323 w 773"/>
              <a:gd name="T21" fmla="*/ 182 h 293"/>
              <a:gd name="T22" fmla="*/ 323 w 773"/>
              <a:gd name="T23" fmla="*/ 158 h 293"/>
              <a:gd name="T24" fmla="*/ 333 w 773"/>
              <a:gd name="T25" fmla="*/ 134 h 293"/>
              <a:gd name="T26" fmla="*/ 333 w 773"/>
              <a:gd name="T27" fmla="*/ 110 h 293"/>
              <a:gd name="T28" fmla="*/ 333 w 773"/>
              <a:gd name="T29" fmla="*/ 71 h 293"/>
              <a:gd name="T30" fmla="*/ 333 w 773"/>
              <a:gd name="T31" fmla="*/ 39 h 293"/>
              <a:gd name="T32" fmla="*/ 349 w 773"/>
              <a:gd name="T33" fmla="*/ 16 h 293"/>
              <a:gd name="T34" fmla="*/ 377 w 773"/>
              <a:gd name="T35" fmla="*/ 0 h 293"/>
              <a:gd name="T36" fmla="*/ 412 w 773"/>
              <a:gd name="T37" fmla="*/ 0 h 293"/>
              <a:gd name="T38" fmla="*/ 447 w 773"/>
              <a:gd name="T39" fmla="*/ 8 h 293"/>
              <a:gd name="T40" fmla="*/ 499 w 773"/>
              <a:gd name="T41" fmla="*/ 24 h 293"/>
              <a:gd name="T42" fmla="*/ 544 w 773"/>
              <a:gd name="T43" fmla="*/ 32 h 293"/>
              <a:gd name="T44" fmla="*/ 578 w 773"/>
              <a:gd name="T45" fmla="*/ 47 h 293"/>
              <a:gd name="T46" fmla="*/ 605 w 773"/>
              <a:gd name="T47" fmla="*/ 55 h 293"/>
              <a:gd name="T48" fmla="*/ 641 w 773"/>
              <a:gd name="T49" fmla="*/ 79 h 293"/>
              <a:gd name="T50" fmla="*/ 676 w 773"/>
              <a:gd name="T51" fmla="*/ 103 h 293"/>
              <a:gd name="T52" fmla="*/ 720 w 773"/>
              <a:gd name="T53" fmla="*/ 126 h 293"/>
              <a:gd name="T54" fmla="*/ 755 w 773"/>
              <a:gd name="T55" fmla="*/ 150 h 293"/>
              <a:gd name="T56" fmla="*/ 781 w 773"/>
              <a:gd name="T57" fmla="*/ 150 h 293"/>
              <a:gd name="T58" fmla="*/ 808 w 773"/>
              <a:gd name="T59" fmla="*/ 142 h 293"/>
              <a:gd name="T60" fmla="*/ 834 w 773"/>
              <a:gd name="T61" fmla="*/ 126 h 293"/>
              <a:gd name="T62" fmla="*/ 860 w 773"/>
              <a:gd name="T63" fmla="*/ 118 h 293"/>
              <a:gd name="T64" fmla="*/ 856 w 773"/>
              <a:gd name="T65" fmla="*/ 87 h 29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73"/>
              <a:gd name="T100" fmla="*/ 0 h 293"/>
              <a:gd name="T101" fmla="*/ 773 w 773"/>
              <a:gd name="T102" fmla="*/ 293 h 29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73" h="293">
                <a:moveTo>
                  <a:pt x="0" y="279"/>
                </a:moveTo>
                <a:lnTo>
                  <a:pt x="46" y="292"/>
                </a:lnTo>
                <a:lnTo>
                  <a:pt x="77" y="292"/>
                </a:lnTo>
                <a:lnTo>
                  <a:pt x="101" y="292"/>
                </a:lnTo>
                <a:lnTo>
                  <a:pt x="125" y="292"/>
                </a:lnTo>
                <a:lnTo>
                  <a:pt x="156" y="292"/>
                </a:lnTo>
                <a:lnTo>
                  <a:pt x="196" y="284"/>
                </a:lnTo>
                <a:lnTo>
                  <a:pt x="219" y="268"/>
                </a:lnTo>
                <a:lnTo>
                  <a:pt x="259" y="245"/>
                </a:lnTo>
                <a:lnTo>
                  <a:pt x="275" y="213"/>
                </a:lnTo>
                <a:lnTo>
                  <a:pt x="290" y="182"/>
                </a:lnTo>
                <a:lnTo>
                  <a:pt x="290" y="158"/>
                </a:lnTo>
                <a:lnTo>
                  <a:pt x="298" y="134"/>
                </a:lnTo>
                <a:lnTo>
                  <a:pt x="298" y="110"/>
                </a:lnTo>
                <a:lnTo>
                  <a:pt x="298" y="71"/>
                </a:lnTo>
                <a:lnTo>
                  <a:pt x="298" y="39"/>
                </a:lnTo>
                <a:lnTo>
                  <a:pt x="314" y="16"/>
                </a:lnTo>
                <a:lnTo>
                  <a:pt x="338" y="0"/>
                </a:lnTo>
                <a:lnTo>
                  <a:pt x="369" y="0"/>
                </a:lnTo>
                <a:lnTo>
                  <a:pt x="401" y="8"/>
                </a:lnTo>
                <a:lnTo>
                  <a:pt x="448" y="24"/>
                </a:lnTo>
                <a:lnTo>
                  <a:pt x="488" y="32"/>
                </a:lnTo>
                <a:lnTo>
                  <a:pt x="519" y="47"/>
                </a:lnTo>
                <a:lnTo>
                  <a:pt x="543" y="55"/>
                </a:lnTo>
                <a:lnTo>
                  <a:pt x="575" y="79"/>
                </a:lnTo>
                <a:lnTo>
                  <a:pt x="606" y="103"/>
                </a:lnTo>
                <a:lnTo>
                  <a:pt x="646" y="126"/>
                </a:lnTo>
                <a:lnTo>
                  <a:pt x="677" y="150"/>
                </a:lnTo>
                <a:lnTo>
                  <a:pt x="701" y="150"/>
                </a:lnTo>
                <a:lnTo>
                  <a:pt x="725" y="142"/>
                </a:lnTo>
                <a:lnTo>
                  <a:pt x="748" y="126"/>
                </a:lnTo>
                <a:lnTo>
                  <a:pt x="772" y="118"/>
                </a:lnTo>
                <a:lnTo>
                  <a:pt x="768" y="87"/>
                </a:lnTo>
              </a:path>
            </a:pathLst>
          </a:custGeom>
          <a:noFill/>
          <a:ln w="12699"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GB">
              <a:latin typeface="Arial" panose="020B0604020202020204" pitchFamily="34" charset="0"/>
              <a:cs typeface="Arial" panose="020B0604020202020204" pitchFamily="34" charset="0"/>
            </a:endParaRPr>
          </a:p>
        </p:txBody>
      </p:sp>
      <p:graphicFrame>
        <p:nvGraphicFramePr>
          <p:cNvPr id="3075" name="Object 10"/>
          <p:cNvGraphicFramePr>
            <a:graphicFrameLocks/>
          </p:cNvGraphicFramePr>
          <p:nvPr>
            <p:extLst>
              <p:ext uri="{D42A27DB-BD31-4B8C-83A1-F6EECF244321}">
                <p14:modId xmlns:p14="http://schemas.microsoft.com/office/powerpoint/2010/main" val="3298257213"/>
              </p:ext>
            </p:extLst>
          </p:nvPr>
        </p:nvGraphicFramePr>
        <p:xfrm>
          <a:off x="4255879" y="1622966"/>
          <a:ext cx="1389888" cy="880605"/>
        </p:xfrm>
        <a:graphic>
          <a:graphicData uri="http://schemas.openxmlformats.org/presentationml/2006/ole">
            <mc:AlternateContent xmlns:mc="http://schemas.openxmlformats.org/markup-compatibility/2006">
              <mc:Choice xmlns:v="urn:schemas-microsoft-com:vml" Requires="v">
                <p:oleObj spid="_x0000_s2054" name="ClipArt" r:id="rId4" imgW="382320" imgH="323640" progId="MS_ClipArt_Gallery.2">
                  <p:embed/>
                </p:oleObj>
              </mc:Choice>
              <mc:Fallback>
                <p:oleObj name="ClipArt" r:id="rId4" imgW="382320" imgH="323640" progId="MS_ClipArt_Gallery.2">
                  <p:embed/>
                  <p:pic>
                    <p:nvPicPr>
                      <p:cNvPr id="0" name="Object 10"/>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55879" y="1622966"/>
                        <a:ext cx="1389888" cy="880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93" name="Rectangle 12"/>
          <p:cNvSpPr>
            <a:spLocks noChangeArrowheads="1"/>
          </p:cNvSpPr>
          <p:nvPr/>
        </p:nvSpPr>
        <p:spPr bwMode="auto">
          <a:xfrm>
            <a:off x="1600200" y="3048000"/>
            <a:ext cx="5784850" cy="1593850"/>
          </a:xfrm>
          <a:prstGeom prst="rect">
            <a:avLst/>
          </a:prstGeom>
          <a:solidFill>
            <a:srgbClr val="EAEAEA"/>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094" name="Rectangle 13"/>
          <p:cNvSpPr>
            <a:spLocks noChangeArrowheads="1"/>
          </p:cNvSpPr>
          <p:nvPr/>
        </p:nvSpPr>
        <p:spPr bwMode="auto">
          <a:xfrm>
            <a:off x="3678510" y="3473687"/>
            <a:ext cx="1006061" cy="336589"/>
          </a:xfrm>
          <a:prstGeom prst="rect">
            <a:avLst/>
          </a:prstGeom>
          <a:solidFill>
            <a:srgbClr val="CCECFF"/>
          </a:solidFill>
          <a:ln w="25399">
            <a:solidFill>
              <a:schemeClr val="tx1"/>
            </a:solidFill>
            <a:miter lim="800000"/>
            <a:headEnd/>
            <a:tailEnd/>
          </a:ln>
        </p:spPr>
        <p:txBody>
          <a:bodyPr wrap="none" anchor="ctr"/>
          <a:lstStyle/>
          <a:p>
            <a:pPr>
              <a:spcBef>
                <a:spcPct val="0"/>
              </a:spcBef>
              <a:buFontTx/>
              <a:buNone/>
            </a:pPr>
            <a:r>
              <a:rPr kumimoji="0" lang="en-US" sz="1400" dirty="0">
                <a:latin typeface="Arial" panose="020B0604020202020204" pitchFamily="34" charset="0"/>
                <a:cs typeface="Arial" panose="020B0604020202020204" pitchFamily="34" charset="0"/>
              </a:rPr>
              <a:t>ADC Card</a:t>
            </a:r>
          </a:p>
        </p:txBody>
      </p:sp>
      <p:graphicFrame>
        <p:nvGraphicFramePr>
          <p:cNvPr id="3074" name="Object 14"/>
          <p:cNvGraphicFramePr>
            <a:graphicFrameLocks/>
          </p:cNvGraphicFramePr>
          <p:nvPr>
            <p:extLst>
              <p:ext uri="{D42A27DB-BD31-4B8C-83A1-F6EECF244321}">
                <p14:modId xmlns:p14="http://schemas.microsoft.com/office/powerpoint/2010/main" val="1653770679"/>
              </p:ext>
            </p:extLst>
          </p:nvPr>
        </p:nvGraphicFramePr>
        <p:xfrm>
          <a:off x="6501437" y="3174221"/>
          <a:ext cx="478210" cy="408362"/>
        </p:xfrm>
        <a:graphic>
          <a:graphicData uri="http://schemas.openxmlformats.org/presentationml/2006/ole">
            <mc:AlternateContent xmlns:mc="http://schemas.openxmlformats.org/markup-compatibility/2006">
              <mc:Choice xmlns:v="urn:schemas-microsoft-com:vml" Requires="v">
                <p:oleObj spid="_x0000_s2055" name="ClipArt" r:id="rId6" imgW="644400" imgH="736560" progId="MS_ClipArt_Gallery.2">
                  <p:embed/>
                </p:oleObj>
              </mc:Choice>
              <mc:Fallback>
                <p:oleObj name="ClipArt" r:id="rId6" imgW="644400" imgH="736560" progId="MS_ClipArt_Gallery.2">
                  <p:embed/>
                  <p:pic>
                    <p:nvPicPr>
                      <p:cNvPr id="0" name="Object 14"/>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01437" y="3174221"/>
                        <a:ext cx="478210" cy="408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95" name="Rectangle 15" descr="Light vertical"/>
          <p:cNvSpPr>
            <a:spLocks noChangeArrowheads="1"/>
          </p:cNvSpPr>
          <p:nvPr/>
        </p:nvSpPr>
        <p:spPr bwMode="auto">
          <a:xfrm>
            <a:off x="4313917" y="3830075"/>
            <a:ext cx="370654" cy="39599"/>
          </a:xfrm>
          <a:prstGeom prst="rect">
            <a:avLst/>
          </a:prstGeom>
          <a:pattFill prst="ltVert">
            <a:fgClr>
              <a:schemeClr val="tx1"/>
            </a:fgClr>
            <a:bgClr>
              <a:schemeClr val="bg1"/>
            </a:bgClr>
          </a:pattFill>
          <a:ln w="253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096" name="Freeform 16"/>
          <p:cNvSpPr>
            <a:spLocks/>
          </p:cNvSpPr>
          <p:nvPr/>
        </p:nvSpPr>
        <p:spPr bwMode="auto">
          <a:xfrm>
            <a:off x="2394459" y="3415526"/>
            <a:ext cx="1279087" cy="362576"/>
          </a:xfrm>
          <a:custGeom>
            <a:avLst/>
            <a:gdLst>
              <a:gd name="T0" fmla="*/ 0 w 773"/>
              <a:gd name="T1" fmla="*/ 279 h 293"/>
              <a:gd name="T2" fmla="*/ 46 w 773"/>
              <a:gd name="T3" fmla="*/ 292 h 293"/>
              <a:gd name="T4" fmla="*/ 77 w 773"/>
              <a:gd name="T5" fmla="*/ 292 h 293"/>
              <a:gd name="T6" fmla="*/ 101 w 773"/>
              <a:gd name="T7" fmla="*/ 292 h 293"/>
              <a:gd name="T8" fmla="*/ 125 w 773"/>
              <a:gd name="T9" fmla="*/ 292 h 293"/>
              <a:gd name="T10" fmla="*/ 156 w 773"/>
              <a:gd name="T11" fmla="*/ 292 h 293"/>
              <a:gd name="T12" fmla="*/ 196 w 773"/>
              <a:gd name="T13" fmla="*/ 284 h 293"/>
              <a:gd name="T14" fmla="*/ 219 w 773"/>
              <a:gd name="T15" fmla="*/ 268 h 293"/>
              <a:gd name="T16" fmla="*/ 259 w 773"/>
              <a:gd name="T17" fmla="*/ 245 h 293"/>
              <a:gd name="T18" fmla="*/ 275 w 773"/>
              <a:gd name="T19" fmla="*/ 213 h 293"/>
              <a:gd name="T20" fmla="*/ 290 w 773"/>
              <a:gd name="T21" fmla="*/ 182 h 293"/>
              <a:gd name="T22" fmla="*/ 290 w 773"/>
              <a:gd name="T23" fmla="*/ 158 h 293"/>
              <a:gd name="T24" fmla="*/ 298 w 773"/>
              <a:gd name="T25" fmla="*/ 134 h 293"/>
              <a:gd name="T26" fmla="*/ 298 w 773"/>
              <a:gd name="T27" fmla="*/ 110 h 293"/>
              <a:gd name="T28" fmla="*/ 298 w 773"/>
              <a:gd name="T29" fmla="*/ 71 h 293"/>
              <a:gd name="T30" fmla="*/ 298 w 773"/>
              <a:gd name="T31" fmla="*/ 39 h 293"/>
              <a:gd name="T32" fmla="*/ 314 w 773"/>
              <a:gd name="T33" fmla="*/ 16 h 293"/>
              <a:gd name="T34" fmla="*/ 338 w 773"/>
              <a:gd name="T35" fmla="*/ 0 h 293"/>
              <a:gd name="T36" fmla="*/ 369 w 773"/>
              <a:gd name="T37" fmla="*/ 0 h 293"/>
              <a:gd name="T38" fmla="*/ 401 w 773"/>
              <a:gd name="T39" fmla="*/ 8 h 293"/>
              <a:gd name="T40" fmla="*/ 448 w 773"/>
              <a:gd name="T41" fmla="*/ 24 h 293"/>
              <a:gd name="T42" fmla="*/ 488 w 773"/>
              <a:gd name="T43" fmla="*/ 32 h 293"/>
              <a:gd name="T44" fmla="*/ 519 w 773"/>
              <a:gd name="T45" fmla="*/ 47 h 293"/>
              <a:gd name="T46" fmla="*/ 543 w 773"/>
              <a:gd name="T47" fmla="*/ 55 h 293"/>
              <a:gd name="T48" fmla="*/ 575 w 773"/>
              <a:gd name="T49" fmla="*/ 79 h 293"/>
              <a:gd name="T50" fmla="*/ 606 w 773"/>
              <a:gd name="T51" fmla="*/ 103 h 293"/>
              <a:gd name="T52" fmla="*/ 646 w 773"/>
              <a:gd name="T53" fmla="*/ 126 h 293"/>
              <a:gd name="T54" fmla="*/ 677 w 773"/>
              <a:gd name="T55" fmla="*/ 150 h 293"/>
              <a:gd name="T56" fmla="*/ 701 w 773"/>
              <a:gd name="T57" fmla="*/ 150 h 293"/>
              <a:gd name="T58" fmla="*/ 725 w 773"/>
              <a:gd name="T59" fmla="*/ 142 h 293"/>
              <a:gd name="T60" fmla="*/ 748 w 773"/>
              <a:gd name="T61" fmla="*/ 126 h 293"/>
              <a:gd name="T62" fmla="*/ 772 w 773"/>
              <a:gd name="T63" fmla="*/ 118 h 293"/>
              <a:gd name="T64" fmla="*/ 768 w 773"/>
              <a:gd name="T65" fmla="*/ 87 h 29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73"/>
              <a:gd name="T100" fmla="*/ 0 h 293"/>
              <a:gd name="T101" fmla="*/ 773 w 773"/>
              <a:gd name="T102" fmla="*/ 293 h 29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73" h="293">
                <a:moveTo>
                  <a:pt x="0" y="279"/>
                </a:moveTo>
                <a:lnTo>
                  <a:pt x="46" y="292"/>
                </a:lnTo>
                <a:lnTo>
                  <a:pt x="77" y="292"/>
                </a:lnTo>
                <a:lnTo>
                  <a:pt x="101" y="292"/>
                </a:lnTo>
                <a:lnTo>
                  <a:pt x="125" y="292"/>
                </a:lnTo>
                <a:lnTo>
                  <a:pt x="156" y="292"/>
                </a:lnTo>
                <a:lnTo>
                  <a:pt x="196" y="284"/>
                </a:lnTo>
                <a:lnTo>
                  <a:pt x="219" y="268"/>
                </a:lnTo>
                <a:lnTo>
                  <a:pt x="259" y="245"/>
                </a:lnTo>
                <a:lnTo>
                  <a:pt x="275" y="213"/>
                </a:lnTo>
                <a:lnTo>
                  <a:pt x="290" y="182"/>
                </a:lnTo>
                <a:lnTo>
                  <a:pt x="290" y="158"/>
                </a:lnTo>
                <a:lnTo>
                  <a:pt x="298" y="134"/>
                </a:lnTo>
                <a:lnTo>
                  <a:pt x="298" y="110"/>
                </a:lnTo>
                <a:lnTo>
                  <a:pt x="298" y="71"/>
                </a:lnTo>
                <a:lnTo>
                  <a:pt x="298" y="39"/>
                </a:lnTo>
                <a:lnTo>
                  <a:pt x="314" y="16"/>
                </a:lnTo>
                <a:lnTo>
                  <a:pt x="338" y="0"/>
                </a:lnTo>
                <a:lnTo>
                  <a:pt x="369" y="0"/>
                </a:lnTo>
                <a:lnTo>
                  <a:pt x="401" y="8"/>
                </a:lnTo>
                <a:lnTo>
                  <a:pt x="448" y="24"/>
                </a:lnTo>
                <a:lnTo>
                  <a:pt x="488" y="32"/>
                </a:lnTo>
                <a:lnTo>
                  <a:pt x="519" y="47"/>
                </a:lnTo>
                <a:lnTo>
                  <a:pt x="543" y="55"/>
                </a:lnTo>
                <a:lnTo>
                  <a:pt x="575" y="79"/>
                </a:lnTo>
                <a:lnTo>
                  <a:pt x="606" y="103"/>
                </a:lnTo>
                <a:lnTo>
                  <a:pt x="646" y="126"/>
                </a:lnTo>
                <a:lnTo>
                  <a:pt x="677" y="150"/>
                </a:lnTo>
                <a:lnTo>
                  <a:pt x="701" y="150"/>
                </a:lnTo>
                <a:lnTo>
                  <a:pt x="725" y="142"/>
                </a:lnTo>
                <a:lnTo>
                  <a:pt x="748" y="126"/>
                </a:lnTo>
                <a:lnTo>
                  <a:pt x="772" y="118"/>
                </a:lnTo>
                <a:lnTo>
                  <a:pt x="768" y="87"/>
                </a:lnTo>
              </a:path>
            </a:pathLst>
          </a:custGeom>
          <a:noFill/>
          <a:ln w="12699"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GB">
              <a:latin typeface="Arial" panose="020B0604020202020204" pitchFamily="34" charset="0"/>
              <a:cs typeface="Arial" panose="020B0604020202020204" pitchFamily="34" charset="0"/>
            </a:endParaRPr>
          </a:p>
        </p:txBody>
      </p:sp>
      <p:sp>
        <p:nvSpPr>
          <p:cNvPr id="3097" name="Rectangle 17"/>
          <p:cNvSpPr>
            <a:spLocks noChangeArrowheads="1"/>
          </p:cNvSpPr>
          <p:nvPr/>
        </p:nvSpPr>
        <p:spPr bwMode="auto">
          <a:xfrm>
            <a:off x="1742505" y="3445225"/>
            <a:ext cx="878446"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1800">
                <a:latin typeface="Arial" panose="020B0604020202020204" pitchFamily="34" charset="0"/>
                <a:cs typeface="Arial" panose="020B0604020202020204" pitchFamily="34" charset="0"/>
              </a:rPr>
              <a:t>sensor</a:t>
            </a:r>
          </a:p>
        </p:txBody>
      </p:sp>
      <p:sp>
        <p:nvSpPr>
          <p:cNvPr id="3098" name="Rectangle 18"/>
          <p:cNvSpPr>
            <a:spLocks noChangeArrowheads="1"/>
          </p:cNvSpPr>
          <p:nvPr/>
        </p:nvSpPr>
        <p:spPr bwMode="auto">
          <a:xfrm>
            <a:off x="5108175" y="3295492"/>
            <a:ext cx="847209" cy="455386"/>
          </a:xfrm>
          <a:prstGeom prst="rect">
            <a:avLst/>
          </a:prstGeom>
          <a:solidFill>
            <a:srgbClr val="FFFFCC"/>
          </a:solidFill>
          <a:ln w="25399">
            <a:solidFill>
              <a:schemeClr val="tx1"/>
            </a:solidFill>
            <a:miter lim="800000"/>
            <a:headEnd/>
            <a:tailEnd/>
          </a:ln>
        </p:spPr>
        <p:txBody>
          <a:bodyPr wrap="none" anchor="ctr"/>
          <a:lstStyle/>
          <a:p>
            <a:pPr>
              <a:spcBef>
                <a:spcPct val="0"/>
              </a:spcBef>
              <a:buFontTx/>
              <a:buNone/>
            </a:pPr>
            <a:r>
              <a:rPr kumimoji="0" lang="en-US" sz="2000" dirty="0">
                <a:latin typeface="Arial" panose="020B0604020202020204" pitchFamily="34" charset="0"/>
                <a:cs typeface="Arial" panose="020B0604020202020204" pitchFamily="34" charset="0"/>
              </a:rPr>
              <a:t>CPU</a:t>
            </a:r>
          </a:p>
        </p:txBody>
      </p:sp>
      <p:sp>
        <p:nvSpPr>
          <p:cNvPr id="3099" name="Line 19"/>
          <p:cNvSpPr>
            <a:spLocks noChangeShapeType="1"/>
          </p:cNvSpPr>
          <p:nvPr/>
        </p:nvSpPr>
        <p:spPr bwMode="auto">
          <a:xfrm>
            <a:off x="4141827" y="3879574"/>
            <a:ext cx="3097608" cy="0"/>
          </a:xfrm>
          <a:prstGeom prst="line">
            <a:avLst/>
          </a:prstGeom>
          <a:noFill/>
          <a:ln w="507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100" name="Line 20"/>
          <p:cNvSpPr>
            <a:spLocks noChangeShapeType="1"/>
          </p:cNvSpPr>
          <p:nvPr/>
        </p:nvSpPr>
        <p:spPr bwMode="auto">
          <a:xfrm>
            <a:off x="5492067" y="3760778"/>
            <a:ext cx="0" cy="118796"/>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101" name="Line 21"/>
          <p:cNvSpPr>
            <a:spLocks noChangeShapeType="1"/>
          </p:cNvSpPr>
          <p:nvPr/>
        </p:nvSpPr>
        <p:spPr bwMode="auto">
          <a:xfrm flipH="1">
            <a:off x="5968622" y="3463787"/>
            <a:ext cx="555981" cy="0"/>
          </a:xfrm>
          <a:prstGeom prst="line">
            <a:avLst/>
          </a:prstGeom>
          <a:noFill/>
          <a:ln w="126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nvGrpSpPr>
          <p:cNvPr id="3102" name="Group 22"/>
          <p:cNvGrpSpPr>
            <a:grpSpLocks/>
          </p:cNvGrpSpPr>
          <p:nvPr/>
        </p:nvGrpSpPr>
        <p:grpSpPr bwMode="auto">
          <a:xfrm>
            <a:off x="6393881" y="4127066"/>
            <a:ext cx="766129" cy="395988"/>
            <a:chOff x="3329" y="3560"/>
            <a:chExt cx="463" cy="320"/>
          </a:xfrm>
        </p:grpSpPr>
        <p:sp>
          <p:nvSpPr>
            <p:cNvPr id="3107" name="Oval 23"/>
            <p:cNvSpPr>
              <a:spLocks noChangeArrowheads="1"/>
            </p:cNvSpPr>
            <p:nvPr/>
          </p:nvSpPr>
          <p:spPr bwMode="auto">
            <a:xfrm>
              <a:off x="3337" y="3731"/>
              <a:ext cx="447" cy="149"/>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108" name="Rectangle 24"/>
            <p:cNvSpPr>
              <a:spLocks noChangeArrowheads="1"/>
            </p:cNvSpPr>
            <p:nvPr/>
          </p:nvSpPr>
          <p:spPr bwMode="auto">
            <a:xfrm>
              <a:off x="3329" y="3639"/>
              <a:ext cx="463" cy="170"/>
            </a:xfrm>
            <a:prstGeom prst="rect">
              <a:avLst/>
            </a:prstGeom>
            <a:solidFill>
              <a:srgbClr val="99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panose="020B0604020202020204" pitchFamily="34" charset="0"/>
                <a:cs typeface="Arial" panose="020B0604020202020204" pitchFamily="34" charset="0"/>
              </a:endParaRPr>
            </a:p>
          </p:txBody>
        </p:sp>
        <p:sp>
          <p:nvSpPr>
            <p:cNvPr id="3109" name="Oval 25"/>
            <p:cNvSpPr>
              <a:spLocks noChangeArrowheads="1"/>
            </p:cNvSpPr>
            <p:nvPr/>
          </p:nvSpPr>
          <p:spPr bwMode="auto">
            <a:xfrm>
              <a:off x="3336" y="3560"/>
              <a:ext cx="447" cy="149"/>
            </a:xfrm>
            <a:prstGeom prst="ellipse">
              <a:avLst/>
            </a:prstGeom>
            <a:solidFill>
              <a:srgbClr val="9999FF"/>
            </a:solidFill>
            <a:ln w="253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110" name="Line 26"/>
            <p:cNvSpPr>
              <a:spLocks noChangeShapeType="1"/>
            </p:cNvSpPr>
            <p:nvPr/>
          </p:nvSpPr>
          <p:spPr bwMode="auto">
            <a:xfrm>
              <a:off x="3334" y="3637"/>
              <a:ext cx="0" cy="17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111" name="Line 27"/>
            <p:cNvSpPr>
              <a:spLocks noChangeShapeType="1"/>
            </p:cNvSpPr>
            <p:nvPr/>
          </p:nvSpPr>
          <p:spPr bwMode="auto">
            <a:xfrm>
              <a:off x="3788" y="3640"/>
              <a:ext cx="0" cy="172"/>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grpSp>
      <p:sp>
        <p:nvSpPr>
          <p:cNvPr id="3103" name="Line 28"/>
          <p:cNvSpPr>
            <a:spLocks noChangeShapeType="1"/>
          </p:cNvSpPr>
          <p:nvPr/>
        </p:nvSpPr>
        <p:spPr bwMode="auto">
          <a:xfrm>
            <a:off x="6762881" y="3879574"/>
            <a:ext cx="0" cy="237593"/>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104" name="Rectangle 29"/>
          <p:cNvSpPr>
            <a:spLocks noChangeArrowheads="1"/>
          </p:cNvSpPr>
          <p:nvPr/>
        </p:nvSpPr>
        <p:spPr bwMode="auto">
          <a:xfrm>
            <a:off x="6463925" y="4218803"/>
            <a:ext cx="642805"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dirty="0">
                <a:latin typeface="Arial" panose="020B0604020202020204" pitchFamily="34" charset="0"/>
                <a:cs typeface="Arial" panose="020B0604020202020204" pitchFamily="34" charset="0"/>
              </a:rPr>
              <a:t>disk</a:t>
            </a:r>
          </a:p>
        </p:txBody>
      </p:sp>
      <p:sp>
        <p:nvSpPr>
          <p:cNvPr id="3105" name="Rectangle 30"/>
          <p:cNvSpPr>
            <a:spLocks noChangeArrowheads="1"/>
          </p:cNvSpPr>
          <p:nvPr/>
        </p:nvSpPr>
        <p:spPr bwMode="auto">
          <a:xfrm>
            <a:off x="1600200" y="3048000"/>
            <a:ext cx="1766702"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Physical View</a:t>
            </a:r>
          </a:p>
        </p:txBody>
      </p:sp>
      <p:sp>
        <p:nvSpPr>
          <p:cNvPr id="3106" name="AutoShape 31"/>
          <p:cNvSpPr>
            <a:spLocks noChangeArrowheads="1"/>
          </p:cNvSpPr>
          <p:nvPr/>
        </p:nvSpPr>
        <p:spPr bwMode="auto">
          <a:xfrm>
            <a:off x="2076755" y="3760778"/>
            <a:ext cx="383892" cy="49498"/>
          </a:xfrm>
          <a:prstGeom prst="roundRect">
            <a:avLst>
              <a:gd name="adj" fmla="val 50000"/>
            </a:avLst>
          </a:prstGeom>
          <a:solidFill>
            <a:schemeClr val="tx1"/>
          </a:solidFill>
          <a:ln w="12699">
            <a:solidFill>
              <a:schemeClr val="tx1"/>
            </a:solidFill>
            <a:round/>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081" name="Rectangle 33"/>
          <p:cNvSpPr>
            <a:spLocks noChangeArrowheads="1"/>
          </p:cNvSpPr>
          <p:nvPr/>
        </p:nvSpPr>
        <p:spPr bwMode="auto">
          <a:xfrm>
            <a:off x="1600200" y="4876800"/>
            <a:ext cx="5784850" cy="1595063"/>
          </a:xfrm>
          <a:prstGeom prst="rect">
            <a:avLst/>
          </a:prstGeom>
          <a:solidFill>
            <a:srgbClr val="EAEAEA"/>
          </a:solidFill>
          <a:ln w="12699">
            <a:solidFill>
              <a:schemeClr val="tx1"/>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3082" name="Rectangle 34"/>
          <p:cNvSpPr>
            <a:spLocks noChangeArrowheads="1"/>
          </p:cNvSpPr>
          <p:nvPr/>
        </p:nvSpPr>
        <p:spPr bwMode="auto">
          <a:xfrm>
            <a:off x="2639355" y="5416325"/>
            <a:ext cx="688357" cy="219027"/>
          </a:xfrm>
          <a:prstGeom prst="rect">
            <a:avLst/>
          </a:prstGeom>
          <a:solidFill>
            <a:srgbClr val="CCECFF"/>
          </a:solidFill>
          <a:ln w="25399">
            <a:solidFill>
              <a:schemeClr val="tx1"/>
            </a:solidFill>
            <a:miter lim="800000"/>
            <a:headEnd/>
            <a:tailEnd/>
          </a:ln>
        </p:spPr>
        <p:txBody>
          <a:bodyPr wrap="none" anchor="ctr"/>
          <a:lstStyle/>
          <a:p>
            <a:pPr>
              <a:spcBef>
                <a:spcPct val="0"/>
              </a:spcBef>
              <a:buFontTx/>
              <a:buNone/>
            </a:pPr>
            <a:r>
              <a:rPr kumimoji="0" lang="en-US" sz="2000">
                <a:latin typeface="Arial" panose="020B0604020202020204" pitchFamily="34" charset="0"/>
                <a:cs typeface="Arial" panose="020B0604020202020204" pitchFamily="34" charset="0"/>
              </a:rPr>
              <a:t>ADC</a:t>
            </a:r>
          </a:p>
        </p:txBody>
      </p:sp>
      <p:sp>
        <p:nvSpPr>
          <p:cNvPr id="3083" name="Line 35"/>
          <p:cNvSpPr>
            <a:spLocks noChangeShapeType="1"/>
          </p:cNvSpPr>
          <p:nvPr/>
        </p:nvSpPr>
        <p:spPr bwMode="auto">
          <a:xfrm>
            <a:off x="1911285" y="5526457"/>
            <a:ext cx="714833" cy="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084" name="Line 36"/>
          <p:cNvSpPr>
            <a:spLocks noChangeShapeType="1"/>
          </p:cNvSpPr>
          <p:nvPr/>
        </p:nvSpPr>
        <p:spPr bwMode="auto">
          <a:xfrm>
            <a:off x="4770616" y="5882841"/>
            <a:ext cx="238278" cy="356383"/>
          </a:xfrm>
          <a:prstGeom prst="line">
            <a:avLst/>
          </a:prstGeom>
          <a:noFill/>
          <a:ln w="12699">
            <a:solidFill>
              <a:schemeClr val="tx1"/>
            </a:solidFill>
            <a:prstDash val="dash"/>
            <a:round/>
            <a:headEnd type="stealth" w="med" len="med"/>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085" name="Line 37"/>
          <p:cNvSpPr>
            <a:spLocks noChangeShapeType="1"/>
          </p:cNvSpPr>
          <p:nvPr/>
        </p:nvSpPr>
        <p:spPr bwMode="auto">
          <a:xfrm>
            <a:off x="3340950" y="5526457"/>
            <a:ext cx="635407" cy="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086" name="Line 38"/>
          <p:cNvSpPr>
            <a:spLocks noChangeShapeType="1"/>
          </p:cNvSpPr>
          <p:nvPr/>
        </p:nvSpPr>
        <p:spPr bwMode="auto">
          <a:xfrm>
            <a:off x="5008893" y="5526457"/>
            <a:ext cx="794259" cy="0"/>
          </a:xfrm>
          <a:prstGeom prst="line">
            <a:avLst/>
          </a:prstGeom>
          <a:noFill/>
          <a:ln w="253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087" name="Rectangle 39"/>
          <p:cNvSpPr>
            <a:spLocks noChangeArrowheads="1"/>
          </p:cNvSpPr>
          <p:nvPr/>
        </p:nvSpPr>
        <p:spPr bwMode="auto">
          <a:xfrm>
            <a:off x="5874356" y="5310845"/>
            <a:ext cx="1040349"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dirty="0">
                <a:latin typeface="Arial" panose="020B0604020202020204" pitchFamily="34" charset="0"/>
                <a:cs typeface="Arial" panose="020B0604020202020204" pitchFamily="34" charset="0"/>
              </a:rPr>
              <a:t>storage</a:t>
            </a:r>
          </a:p>
        </p:txBody>
      </p:sp>
      <p:sp>
        <p:nvSpPr>
          <p:cNvPr id="3088" name="Rectangle 40"/>
          <p:cNvSpPr>
            <a:spLocks noChangeArrowheads="1"/>
          </p:cNvSpPr>
          <p:nvPr/>
        </p:nvSpPr>
        <p:spPr bwMode="auto">
          <a:xfrm>
            <a:off x="4992346" y="6084544"/>
            <a:ext cx="2128916"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Trigger (periodic)</a:t>
            </a:r>
          </a:p>
        </p:txBody>
      </p:sp>
      <p:sp>
        <p:nvSpPr>
          <p:cNvPr id="3089" name="Rectangle 41"/>
          <p:cNvSpPr>
            <a:spLocks noChangeArrowheads="1"/>
          </p:cNvSpPr>
          <p:nvPr/>
        </p:nvSpPr>
        <p:spPr bwMode="auto">
          <a:xfrm>
            <a:off x="1656460" y="4895362"/>
            <a:ext cx="1618302" cy="397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spcBef>
                <a:spcPct val="0"/>
              </a:spcBef>
              <a:buFontTx/>
              <a:buNone/>
            </a:pPr>
            <a:r>
              <a:rPr kumimoji="0" lang="en-US" sz="2000">
                <a:latin typeface="Arial" panose="020B0604020202020204" pitchFamily="34" charset="0"/>
                <a:cs typeface="Arial" panose="020B0604020202020204" pitchFamily="34" charset="0"/>
              </a:rPr>
              <a:t>Logical View</a:t>
            </a:r>
          </a:p>
        </p:txBody>
      </p:sp>
      <p:sp>
        <p:nvSpPr>
          <p:cNvPr id="3090" name="Oval 42"/>
          <p:cNvSpPr>
            <a:spLocks noChangeArrowheads="1"/>
          </p:cNvSpPr>
          <p:nvPr/>
        </p:nvSpPr>
        <p:spPr bwMode="auto">
          <a:xfrm>
            <a:off x="3976357" y="5109439"/>
            <a:ext cx="1098724" cy="821662"/>
          </a:xfrm>
          <a:prstGeom prst="ellipse">
            <a:avLst/>
          </a:prstGeom>
          <a:solidFill>
            <a:srgbClr val="FFFFCC"/>
          </a:solidFill>
          <a:ln w="25399">
            <a:solidFill>
              <a:schemeClr val="tx1"/>
            </a:solidFill>
            <a:round/>
            <a:headEnd/>
            <a:tailEnd/>
          </a:ln>
        </p:spPr>
        <p:txBody>
          <a:bodyPr wrap="none" anchor="ctr"/>
          <a:lstStyle/>
          <a:p>
            <a:pPr>
              <a:spcBef>
                <a:spcPct val="0"/>
              </a:spcBef>
              <a:buFontTx/>
              <a:buNone/>
            </a:pPr>
            <a:r>
              <a:rPr kumimoji="0" lang="en-US" sz="2000" dirty="0" err="1">
                <a:latin typeface="Arial" panose="020B0604020202020204" pitchFamily="34" charset="0"/>
                <a:cs typeface="Arial" panose="020B0604020202020204" pitchFamily="34" charset="0"/>
              </a:rPr>
              <a:t>Proces</a:t>
            </a:r>
            <a:r>
              <a:rPr kumimoji="0" lang="en-US" sz="2000" dirty="0">
                <a:latin typeface="Arial" panose="020B0604020202020204" pitchFamily="34" charset="0"/>
                <a:cs typeface="Arial" panose="020B0604020202020204" pitchFamily="34" charset="0"/>
              </a:rPr>
              <a:t>-</a:t>
            </a:r>
          </a:p>
          <a:p>
            <a:pPr>
              <a:spcBef>
                <a:spcPct val="0"/>
              </a:spcBef>
              <a:buFontTx/>
              <a:buNone/>
            </a:pPr>
            <a:r>
              <a:rPr kumimoji="0" lang="en-US" sz="2000" dirty="0">
                <a:latin typeface="Arial" panose="020B0604020202020204" pitchFamily="34" charset="0"/>
                <a:cs typeface="Arial" panose="020B0604020202020204" pitchFamily="34" charset="0"/>
              </a:rPr>
              <a:t>sing</a:t>
            </a:r>
            <a:endParaRPr kumimoji="0" lang="en-US" sz="1400" dirty="0">
              <a:latin typeface="Arial" panose="020B0604020202020204" pitchFamily="34" charset="0"/>
              <a:cs typeface="Arial" panose="020B0604020202020204" pitchFamily="34" charset="0"/>
            </a:endParaRPr>
          </a:p>
        </p:txBody>
      </p:sp>
      <p:sp>
        <p:nvSpPr>
          <p:cNvPr id="3091" name="Line 43"/>
          <p:cNvSpPr>
            <a:spLocks noChangeShapeType="1"/>
          </p:cNvSpPr>
          <p:nvPr/>
        </p:nvSpPr>
        <p:spPr bwMode="auto">
          <a:xfrm>
            <a:off x="5723726" y="5406425"/>
            <a:ext cx="1350240"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
        <p:nvSpPr>
          <p:cNvPr id="3092" name="Line 44"/>
          <p:cNvSpPr>
            <a:spLocks noChangeShapeType="1"/>
          </p:cNvSpPr>
          <p:nvPr/>
        </p:nvSpPr>
        <p:spPr bwMode="auto">
          <a:xfrm>
            <a:off x="5723726" y="5644014"/>
            <a:ext cx="1350240" cy="0"/>
          </a:xfrm>
          <a:prstGeom prst="line">
            <a:avLst/>
          </a:prstGeom>
          <a:noFill/>
          <a:ln w="25399">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latin typeface="Arial" panose="020B0604020202020204" pitchFamily="34" charset="0"/>
              <a:cs typeface="Arial" panose="020B0604020202020204" pitchFamily="34" charset="0"/>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ontport">
  <a:themeElements>
    <a:clrScheme name="Contport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fontScheme name="Contport">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defRPr kumimoji="1" lang="en-US" sz="24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defRPr kumimoji="1" lang="en-US" sz="24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Contport 1">
        <a:dk1>
          <a:srgbClr val="5E574E"/>
        </a:dk1>
        <a:lt1>
          <a:srgbClr val="FFFFCC"/>
        </a:lt1>
        <a:dk2>
          <a:srgbClr val="000000"/>
        </a:dk2>
        <a:lt2>
          <a:srgbClr val="FFCC00"/>
        </a:lt2>
        <a:accent1>
          <a:srgbClr val="CC9900"/>
        </a:accent1>
        <a:accent2>
          <a:srgbClr val="FF6600"/>
        </a:accent2>
        <a:accent3>
          <a:srgbClr val="AA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
      <a:clrScheme name="Contport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clrMap bg1="lt1" tx1="dk1" bg2="lt2" tx2="dk2" accent1="accent1" accent2="accent2" accent3="accent3" accent4="accent4" accent5="accent5" accent6="accent6" hlink="hlink" folHlink="folHlink"/>
    </a:extraClrScheme>
    <a:extraClrScheme>
      <a:clrScheme name="Contport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ntport 4">
        <a:dk1>
          <a:srgbClr val="000000"/>
        </a:dk1>
        <a:lt1>
          <a:srgbClr val="FFFFFF"/>
        </a:lt1>
        <a:dk2>
          <a:srgbClr val="8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FF0000"/>
        </a:hlink>
        <a:folHlink>
          <a:srgbClr val="FFFFCC"/>
        </a:folHlink>
      </a:clrScheme>
      <a:clrMap bg1="lt1" tx1="dk1" bg2="lt2" tx2="dk2" accent1="accent1" accent2="accent2" accent3="accent3" accent4="accent4" accent5="accent5" accent6="accent6" hlink="hlink" folHlink="folHlink"/>
    </a:extraClrScheme>
    <a:extraClrScheme>
      <a:clrScheme name="Contport 5">
        <a:dk1>
          <a:srgbClr val="000066"/>
        </a:dk1>
        <a:lt1>
          <a:srgbClr val="FFFFFF"/>
        </a:lt1>
        <a:dk2>
          <a:srgbClr val="0000FF"/>
        </a:dk2>
        <a:lt2>
          <a:srgbClr val="000000"/>
        </a:lt2>
        <a:accent1>
          <a:srgbClr val="0066FF"/>
        </a:accent1>
        <a:accent2>
          <a:srgbClr val="33CCCC"/>
        </a:accent2>
        <a:accent3>
          <a:srgbClr val="FFFFFF"/>
        </a:accent3>
        <a:accent4>
          <a:srgbClr val="000056"/>
        </a:accent4>
        <a:accent5>
          <a:srgbClr val="AAB8FF"/>
        </a:accent5>
        <a:accent6>
          <a:srgbClr val="2DB9B9"/>
        </a:accent6>
        <a:hlink>
          <a:srgbClr val="FF00FF"/>
        </a:hlink>
        <a:folHlink>
          <a:srgbClr val="9933FF"/>
        </a:folHlink>
      </a:clrScheme>
      <a:clrMap bg1="lt1" tx1="dk1" bg2="lt2" tx2="dk2" accent1="accent1" accent2="accent2" accent3="accent3" accent4="accent4" accent5="accent5" accent6="accent6" hlink="hlink" folHlink="folHlink"/>
    </a:extraClrScheme>
    <a:extraClrScheme>
      <a:clrScheme name="Contport 6">
        <a:dk1>
          <a:srgbClr val="000000"/>
        </a:dk1>
        <a:lt1>
          <a:srgbClr val="FFFFFF"/>
        </a:lt1>
        <a:dk2>
          <a:srgbClr val="000066"/>
        </a:dk2>
        <a:lt2>
          <a:srgbClr val="FFCC00"/>
        </a:lt2>
        <a:accent1>
          <a:srgbClr val="0066FF"/>
        </a:accent1>
        <a:accent2>
          <a:srgbClr val="33CCCC"/>
        </a:accent2>
        <a:accent3>
          <a:srgbClr val="AAAAB8"/>
        </a:accent3>
        <a:accent4>
          <a:srgbClr val="DADADA"/>
        </a:accent4>
        <a:accent5>
          <a:srgbClr val="AAB8FF"/>
        </a:accent5>
        <a:accent6>
          <a:srgbClr val="2DB9B9"/>
        </a:accent6>
        <a:hlink>
          <a:srgbClr val="FF00FF"/>
        </a:hlink>
        <a:folHlink>
          <a:srgbClr val="9933FF"/>
        </a:folHlink>
      </a:clrScheme>
      <a:clrMap bg1="dk2" tx1="lt1" bg2="dk1" tx2="lt2" accent1="accent1" accent2="accent2" accent3="accent3" accent4="accent4" accent5="accent5" accent6="accent6" hlink="hlink" folHlink="folHlink"/>
    </a:extraClrScheme>
    <a:extraClrScheme>
      <a:clrScheme name="Contport 7">
        <a:dk1>
          <a:srgbClr val="5E574E"/>
        </a:dk1>
        <a:lt1>
          <a:srgbClr val="FFFFCC"/>
        </a:lt1>
        <a:dk2>
          <a:srgbClr val="800000"/>
        </a:dk2>
        <a:lt2>
          <a:srgbClr val="FFCC00"/>
        </a:lt2>
        <a:accent1>
          <a:srgbClr val="CC9900"/>
        </a:accent1>
        <a:accent2>
          <a:srgbClr val="FF6600"/>
        </a:accent2>
        <a:accent3>
          <a:srgbClr val="C0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Z:\P32\MSO97PRO\Template\Designs\CONTPORT.POT</Template>
  <TotalTime>191640</TotalTime>
  <Words>3590</Words>
  <Application>Microsoft Macintosh PowerPoint</Application>
  <PresentationFormat>On-screen Show (4:3)</PresentationFormat>
  <Paragraphs>1307</Paragraphs>
  <Slides>88</Slides>
  <Notes>4</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88</vt:i4>
      </vt:variant>
    </vt:vector>
  </HeadingPairs>
  <TitlesOfParts>
    <vt:vector size="92" baseType="lpstr">
      <vt:lpstr>Contport</vt:lpstr>
      <vt:lpstr>Document</vt:lpstr>
      <vt:lpstr>ClipArt</vt:lpstr>
      <vt:lpstr>Visio</vt:lpstr>
      <vt:lpstr>Data Acquisition,  Trigger and Control  (for large Physics Experiments)</vt:lpstr>
      <vt:lpstr>The LHC Experiments</vt:lpstr>
      <vt:lpstr>Data Acquisition at the LHC</vt:lpstr>
      <vt:lpstr>Trigger, DAQ &amp; Control</vt:lpstr>
      <vt:lpstr>LHC in Numbers</vt:lpstr>
      <vt:lpstr>PowerPoint Presentation</vt:lpstr>
      <vt:lpstr>PowerPoint Presentation</vt:lpstr>
      <vt:lpstr>Basic Concepts</vt:lpstr>
      <vt:lpstr>Trivial DAQ</vt:lpstr>
      <vt:lpstr>Trivial DAQ with a real trigger</vt:lpstr>
      <vt:lpstr>Trivial DAQ with a real trigger (2)</vt:lpstr>
      <vt:lpstr>Trivial DAQ with a real trigger (3) </vt:lpstr>
      <vt:lpstr>Trivial DAQ in collider mode</vt:lpstr>
      <vt:lpstr>LHC timing</vt:lpstr>
      <vt:lpstr>Trivial DAQ in LHC</vt:lpstr>
      <vt:lpstr>Less trivial DAQ</vt:lpstr>
      <vt:lpstr>The Real Thing</vt:lpstr>
      <vt:lpstr>Trigger</vt:lpstr>
      <vt:lpstr>Trigger System</vt:lpstr>
      <vt:lpstr>Trigger Levels</vt:lpstr>
      <vt:lpstr>Hardware Trigger</vt:lpstr>
      <vt:lpstr>Example: LHCb Calorimeter Trigger</vt:lpstr>
      <vt:lpstr>LHC: Trigger communication loop</vt:lpstr>
      <vt:lpstr>Trigger Levels in LHCb</vt:lpstr>
      <vt:lpstr>Trigger Levels in ATLAS</vt:lpstr>
      <vt:lpstr>Data Acquisition</vt:lpstr>
      <vt:lpstr>Front-end electronics</vt:lpstr>
      <vt:lpstr>Front-End Electronics</vt:lpstr>
      <vt:lpstr>Data Acquisition proper</vt:lpstr>
      <vt:lpstr>Event Building to a CPU farm</vt:lpstr>
      <vt:lpstr>Network Technology</vt:lpstr>
      <vt:lpstr>Event Filters</vt:lpstr>
      <vt:lpstr>High Level Trigger </vt:lpstr>
      <vt:lpstr>ATLAS HLT Farm</vt:lpstr>
      <vt:lpstr>LHC Readout Architecture</vt:lpstr>
      <vt:lpstr>PowerPoint Presentation</vt:lpstr>
      <vt:lpstr>Operations</vt:lpstr>
      <vt:lpstr>Operations</vt:lpstr>
      <vt:lpstr>Monitoring Dataflow</vt:lpstr>
      <vt:lpstr>LHCb Data Quality (old)</vt:lpstr>
      <vt:lpstr>LHCb Data Quality: Monet</vt:lpstr>
      <vt:lpstr>LHCb Alarm Screen</vt:lpstr>
      <vt:lpstr>LHCb Online Event Display</vt:lpstr>
      <vt:lpstr>Operator Interfaces</vt:lpstr>
      <vt:lpstr>DAQ Upgrades</vt:lpstr>
      <vt:lpstr>PowerPoint Presentation</vt:lpstr>
      <vt:lpstr>The Upgrades</vt:lpstr>
      <vt:lpstr>LHC Exp. Upgrades</vt:lpstr>
      <vt:lpstr>LHCb Upgrade</vt:lpstr>
      <vt:lpstr>The LHCb Example</vt:lpstr>
      <vt:lpstr>The New LHCb DAQ</vt:lpstr>
      <vt:lpstr>LHCb Dataflow Evolution</vt:lpstr>
      <vt:lpstr>HLT Farm Usage Evolution</vt:lpstr>
      <vt:lpstr>LHCb Dataflow Evolution</vt:lpstr>
      <vt:lpstr>HLT Farm Usage Evolution</vt:lpstr>
      <vt:lpstr>Farm Usage in 2018</vt:lpstr>
      <vt:lpstr>LHCb Dataflow Evolution</vt:lpstr>
      <vt:lpstr>New DAQ Design Principles</vt:lpstr>
      <vt:lpstr>Online System Upgrade</vt:lpstr>
      <vt:lpstr>FE Electronics</vt:lpstr>
      <vt:lpstr>Readout Units</vt:lpstr>
      <vt:lpstr>Networking</vt:lpstr>
      <vt:lpstr>Event Builder</vt:lpstr>
      <vt:lpstr>High Level Trigger</vt:lpstr>
      <vt:lpstr>HLT1</vt:lpstr>
      <vt:lpstr>LHCb Current DAQ Core</vt:lpstr>
      <vt:lpstr>Data Processing</vt:lpstr>
      <vt:lpstr>Alignment and Calibration</vt:lpstr>
      <vt:lpstr>HLT2</vt:lpstr>
      <vt:lpstr>Configuration, Control and Monitoring</vt:lpstr>
      <vt:lpstr>Control System Tasks</vt:lpstr>
      <vt:lpstr>Control Framework</vt:lpstr>
      <vt:lpstr>The Control System</vt:lpstr>
      <vt:lpstr>Experiment Control System</vt:lpstr>
      <vt:lpstr>Control System Behaviour</vt:lpstr>
      <vt:lpstr>Operations</vt:lpstr>
      <vt:lpstr>Run Control</vt:lpstr>
      <vt:lpstr>Run Control</vt:lpstr>
      <vt:lpstr>Big Brother</vt:lpstr>
      <vt:lpstr>Detector Control System</vt:lpstr>
      <vt:lpstr>LHCb Control System</vt:lpstr>
      <vt:lpstr>Concluding Remarks</vt:lpstr>
      <vt:lpstr>LHC/LHCb Fill Sequence</vt:lpstr>
      <vt:lpstr>Other Tools &amp; Components</vt:lpstr>
      <vt:lpstr>Communications (example)</vt:lpstr>
      <vt:lpstr>Automation (example)</vt:lpstr>
      <vt:lpstr>SMI++ - The Language: SML</vt:lpstr>
      <vt:lpstr>Online Databases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SMI++ A Finite State Machine Toolkit</dc:title>
  <dc:creator>clara</dc:creator>
  <cp:lastModifiedBy>Clara Gaspar</cp:lastModifiedBy>
  <cp:revision>1374</cp:revision>
  <cp:lastPrinted>2021-09-06T15:55:46Z</cp:lastPrinted>
  <dcterms:created xsi:type="dcterms:W3CDTF">1999-06-22T13:00:13Z</dcterms:created>
  <dcterms:modified xsi:type="dcterms:W3CDTF">2023-07-18T18:56:08Z</dcterms:modified>
</cp:coreProperties>
</file>