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315" r:id="rId3"/>
    <p:sldId id="300" r:id="rId4"/>
    <p:sldId id="301" r:id="rId5"/>
    <p:sldId id="306" r:id="rId6"/>
    <p:sldId id="307" r:id="rId7"/>
    <p:sldId id="312" r:id="rId8"/>
    <p:sldId id="313" r:id="rId9"/>
    <p:sldId id="314" r:id="rId10"/>
    <p:sldId id="310" r:id="rId11"/>
    <p:sldId id="308" r:id="rId12"/>
    <p:sldId id="302" r:id="rId13"/>
    <p:sldId id="311" r:id="rId14"/>
    <p:sldId id="318" r:id="rId15"/>
    <p:sldId id="317" r:id="rId16"/>
    <p:sldId id="319" r:id="rId17"/>
    <p:sldId id="29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DF4"/>
    <a:srgbClr val="1E2AD4"/>
    <a:srgbClr val="151D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591"/>
    <p:restoredTop sz="87363"/>
  </p:normalViewPr>
  <p:slideViewPr>
    <p:cSldViewPr snapToGrid="0">
      <p:cViewPr varScale="1">
        <p:scale>
          <a:sx n="96" d="100"/>
          <a:sy n="96" d="100"/>
        </p:scale>
        <p:origin x="4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34B9F-95D5-804B-A26F-463131537C8E}" type="datetimeFigureOut">
              <a:rPr lang="en-US" smtClean="0"/>
              <a:t>7/25/23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75163A-474C-7E4F-B1D0-8B9728DBC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673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917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974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06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1047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330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204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54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710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01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945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Cant look at every single chamber in person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91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68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83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064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747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200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75163A-474C-7E4F-B1D0-8B9728DBC7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35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65916-EA91-F2D7-3A7B-7CFF17B93F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7B800A-F1D7-77A3-02B9-4C351A9171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8C27F-9FE3-FB0F-E1A0-9DF2E579E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4803-C3A7-7847-9A38-8B846D242650}" type="datetimeFigureOut">
              <a:rPr lang="en-US" smtClean="0"/>
              <a:t>7/25/23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AE4C9-30F3-7B99-7FCC-8EE4E9B73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5AB18-A700-A3D9-D870-8CC6D9D17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EAE75-CA6A-8B4D-8D7F-BAF0C9B28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0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FF612-3BE5-7588-8371-54A2AEF2D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B5742F-4BDB-0D8D-BF99-AFC4A9870D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ED4E9-32F2-FFE0-6F94-0692AAA03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4803-C3A7-7847-9A38-8B846D242650}" type="datetimeFigureOut">
              <a:rPr lang="en-US" smtClean="0"/>
              <a:t>7/25/23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A0295B-9221-EBBE-2AF4-F5DE4C07F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8CDB1-3362-DD9B-E361-8BEF4AD7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EAE75-CA6A-8B4D-8D7F-BAF0C9B28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06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F8CCC6-AD6F-CE49-F13C-8F1D8C372A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BF8309-FFED-B697-A059-ACB716FB26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B1C43-BC75-F580-3E26-0286522FA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4803-C3A7-7847-9A38-8B846D242650}" type="datetimeFigureOut">
              <a:rPr lang="en-US" smtClean="0"/>
              <a:t>7/25/23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7079A-389E-3A69-6FCA-2A1328801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2B04F-9F63-4BAF-72B2-6AA57468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EAE75-CA6A-8B4D-8D7F-BAF0C9B28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262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EFAA7-2D9C-DA75-AA05-3CA961B1F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9E709-F319-C88D-91CD-691AD4F81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39A72-AE09-8505-4958-4DA88CF01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4803-C3A7-7847-9A38-8B846D242650}" type="datetimeFigureOut">
              <a:rPr lang="en-US" smtClean="0"/>
              <a:t>7/25/23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47F39-4A24-629B-EC11-A0B2DDDC5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BA65C-0C92-F603-0540-3FD475F4B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EAE75-CA6A-8B4D-8D7F-BAF0C9B28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3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D3DD9-3276-0B46-2852-5BAF0E42F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12D43-3020-4499-384F-478941AD0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3C2F21-24C0-2DFA-1436-D9D0B2C8A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4803-C3A7-7847-9A38-8B846D242650}" type="datetimeFigureOut">
              <a:rPr lang="en-US" smtClean="0"/>
              <a:t>7/25/23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E9125-140B-F60D-D5F0-95576D61E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4A914-36E1-6685-2B94-F557A90B0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EAE75-CA6A-8B4D-8D7F-BAF0C9B28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230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BE052-C199-0A6C-F6B1-C4966A590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EBC24B-0449-00BF-E079-68007A8592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AC2134-6119-19A8-5B19-D789748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66E7F7-DDB2-BC77-8113-7B5AAED62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4803-C3A7-7847-9A38-8B846D242650}" type="datetimeFigureOut">
              <a:rPr lang="en-US" smtClean="0"/>
              <a:t>7/25/23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6D4979-F4B8-61EE-C104-E6095248C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B28498-BE81-1607-94DA-416644855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EAE75-CA6A-8B4D-8D7F-BAF0C9B28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00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85964-0910-8B7C-546C-C00B0D51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CDB7B7-A668-9E9F-E365-8B72B71F92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0B3271-0082-C3D6-419D-2C311D5618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9F30E0-07DF-F759-B381-7683DCD62D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AF40F0-4533-7CD2-DF9E-F09B151C6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79E69C-3C71-FB9E-F829-A7AFAF480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4803-C3A7-7847-9A38-8B846D242650}" type="datetimeFigureOut">
              <a:rPr lang="en-US" smtClean="0"/>
              <a:t>7/25/23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85A298-610A-879B-B387-F8F4A5EAC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33A7B5-9642-5C50-401E-B7B404C1D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EAE75-CA6A-8B4D-8D7F-BAF0C9B28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8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58FB2-0159-E357-8462-41ECAD1B7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DBFD47-FF99-58B6-BD53-2AD8C87B0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4803-C3A7-7847-9A38-8B846D242650}" type="datetimeFigureOut">
              <a:rPr lang="en-US" smtClean="0"/>
              <a:t>7/25/23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38231C-E403-A15F-E43F-5648FD1EE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E196E8-EBC2-ECE3-6E98-F603A8B67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EAE75-CA6A-8B4D-8D7F-BAF0C9B28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5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8A5D89-65DA-7786-9CD0-C27B6E5FC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4803-C3A7-7847-9A38-8B846D242650}" type="datetimeFigureOut">
              <a:rPr lang="en-US" smtClean="0"/>
              <a:t>7/25/23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2BDB3F-496B-2831-CD5A-030CA23E1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02548B-1B66-21D0-6F4D-5089FE1A7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EAE75-CA6A-8B4D-8D7F-BAF0C9B28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57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EACC7-454F-68AD-0C51-38CD42199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71894-ECC1-79A6-102A-693662F29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DAB406-9A18-C519-1A0F-4AD7F2A8FA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BC638D-3F4A-58E3-BBAC-B9F35E2CB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4803-C3A7-7847-9A38-8B846D242650}" type="datetimeFigureOut">
              <a:rPr lang="en-US" smtClean="0"/>
              <a:t>7/25/23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12DBFD-3189-DC9E-F45C-E94140E8C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2E4CF-36E6-772D-F5B6-EFDC5FFE6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EAE75-CA6A-8B4D-8D7F-BAF0C9B28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07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ECBF5-3487-C2D7-91D2-F24FE2B5D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DED482-3925-32A7-21EE-CA73754B55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953E45-AB7C-2A83-589D-08EF55289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2F0F2F-E090-8EBB-BDD6-12E2AB174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4803-C3A7-7847-9A38-8B846D242650}" type="datetimeFigureOut">
              <a:rPr lang="en-US" smtClean="0"/>
              <a:t>7/25/23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5BA5C-2DD5-BF55-F35F-5D8BB9B7D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34F86E-A898-4926-08A2-1B75E1608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EAE75-CA6A-8B4D-8D7F-BAF0C9B28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25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325A33-C642-8D89-78BC-9C67EE494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591B34-72ED-8078-840B-4B172FE2F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AEF931-5935-E95F-A579-7730DEA82F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94803-C3A7-7847-9A38-8B846D242650}" type="datetimeFigureOut">
              <a:rPr lang="en-US" smtClean="0"/>
              <a:t>7/25/23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BEFC0-4A3C-20F6-115B-9CA918446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183D6-251B-1C45-A0D8-B2C4E49DEE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EAE75-CA6A-8B4D-8D7F-BAF0C9B28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18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mailto:hazeltet@umich.ed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mailto:hazeltet@umich.edu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hazeltet@umich.edu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mailto:hazeltet@umich.edu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hazeltet@umich.edu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hazeltet@umich.edu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hazeltet@umich.edu" TargetMode="External"/><Relationship Id="rId11" Type="http://schemas.openxmlformats.org/officeDocument/2006/relationships/image" Target="../media/image20.jpeg"/><Relationship Id="rId5" Type="http://schemas.openxmlformats.org/officeDocument/2006/relationships/image" Target="../media/image1.png"/><Relationship Id="rId10" Type="http://schemas.openxmlformats.org/officeDocument/2006/relationships/image" Target="../media/image19.JPG"/><Relationship Id="rId4" Type="http://schemas.openxmlformats.org/officeDocument/2006/relationships/image" Target="../media/image15.jpeg"/><Relationship Id="rId9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hazeltet@umich.e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hazeltet@umich.ed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mailto:hazeltet@umich.ed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hyperlink" Target="mailto:hazeltet@umich.edu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hazeltet@umich.edu" TargetMode="Externa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mailto:hazeltet@umich.ed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mailto:hazeltet@umich.edu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mailto:hazeltet@umich.edu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mailto:hazeltet@umich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9CB95732-565A-4D2C-A3AB-CC460C0D38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77F1AF47-AE98-4034-BD91-1976FA4D9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0" name="Rectangle 1036">
            <a:extLst>
              <a:ext uri="{FF2B5EF4-FFF2-40B4-BE49-F238E27FC236}">
                <a16:creationId xmlns:a16="http://schemas.microsoft.com/office/drawing/2014/main" id="{8EC0EE2B-2029-48DD-893D-F528E651B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7200" y="8482"/>
            <a:ext cx="3568276" cy="6858000"/>
          </a:xfrm>
          <a:prstGeom prst="rect">
            <a:avLst/>
          </a:prstGeom>
          <a:gradFill>
            <a:gsLst>
              <a:gs pos="0">
                <a:schemeClr val="accent1">
                  <a:alpha val="32000"/>
                </a:schemeClr>
              </a:gs>
              <a:gs pos="7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45AE1D08-1ED1-4F59-B42F-4D8EA33DC8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9A79B912-88EA-4640-BDEB-51B3B11A0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942AD3-F577-BDBA-0CFB-AD5D3FD472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5061" y="2862471"/>
            <a:ext cx="3241080" cy="2907802"/>
          </a:xfrm>
        </p:spPr>
        <p:txBody>
          <a:bodyPr anchor="t">
            <a:normAutofit/>
          </a:bodyPr>
          <a:lstStyle/>
          <a:p>
            <a:pPr algn="l"/>
            <a:r>
              <a:rPr lang="en-US" sz="4000" b="1" dirty="0">
                <a:solidFill>
                  <a:srgbClr val="FFFFFF"/>
                </a:solidFill>
                <a:latin typeface="+mn-lt"/>
              </a:rPr>
              <a:t>MDT DCS Offline Monitoring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2AB8A9-7BDF-70DD-0D39-C49F0BEF49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2180" y="1087727"/>
            <a:ext cx="3041803" cy="1045873"/>
          </a:xfrm>
        </p:spPr>
        <p:txBody>
          <a:bodyPr anchor="b">
            <a:normAutofit/>
          </a:bodyPr>
          <a:lstStyle/>
          <a:p>
            <a:pPr algn="l"/>
            <a:r>
              <a:rPr lang="en-US" sz="1700" dirty="0">
                <a:solidFill>
                  <a:srgbClr val="FFFFFF"/>
                </a:solidFill>
              </a:rPr>
              <a:t>Ethan Hazelton</a:t>
            </a:r>
          </a:p>
          <a:p>
            <a:pPr algn="l"/>
            <a:r>
              <a:rPr lang="en-US" sz="1700" dirty="0">
                <a:solidFill>
                  <a:srgbClr val="FFFFFF"/>
                </a:solidFill>
              </a:rPr>
              <a:t>University of Michigan</a:t>
            </a:r>
          </a:p>
          <a:p>
            <a:pPr algn="l"/>
            <a:r>
              <a:rPr lang="en-US" sz="1700" dirty="0">
                <a:solidFill>
                  <a:srgbClr val="FFFFFF"/>
                </a:solidFill>
              </a:rPr>
              <a:t>07/27/2023</a:t>
            </a:r>
          </a:p>
          <a:p>
            <a:pPr algn="l"/>
            <a:endParaRPr lang="en-US" sz="1700" dirty="0">
              <a:solidFill>
                <a:srgbClr val="FFFFFF"/>
              </a:solidFill>
            </a:endParaRP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020254E8-8F6A-374A-357A-2C008A75CF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5926886" y="435678"/>
            <a:ext cx="4378969" cy="961743"/>
          </a:xfrm>
          <a:prstGeom prst="rect">
            <a:avLst/>
          </a:prstGeom>
        </p:spPr>
      </p:pic>
      <p:pic>
        <p:nvPicPr>
          <p:cNvPr id="1026" name="Picture 2" descr="CERN Logo, symbol, meaning, history, PNG, brand">
            <a:extLst>
              <a:ext uri="{FF2B5EF4-FFF2-40B4-BE49-F238E27FC236}">
                <a16:creationId xmlns:a16="http://schemas.microsoft.com/office/drawing/2014/main" id="{AE8FD0D3-FC8A-410B-D4AE-F43EA6308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0596" y="1833099"/>
            <a:ext cx="3975259" cy="223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TLAS Logo - CERN Document Server">
            <a:extLst>
              <a:ext uri="{FF2B5EF4-FFF2-40B4-BE49-F238E27FC236}">
                <a16:creationId xmlns:a16="http://schemas.microsoft.com/office/drawing/2014/main" id="{6FE8E101-A17D-5215-90AC-45A65AB86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9318" y="4069181"/>
            <a:ext cx="5670217" cy="235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001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538578" y="6407972"/>
            <a:ext cx="387927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B5C2-E4DA-B060-460E-6E4854C0E37F}"/>
              </a:ext>
            </a:extLst>
          </p:cNvPr>
          <p:cNvSpPr txBox="1"/>
          <p:nvPr/>
        </p:nvSpPr>
        <p:spPr>
          <a:xfrm>
            <a:off x="130336" y="1153310"/>
            <a:ext cx="512032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For use when web server is operational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Every few days a job must be run to grab the new MDT DCS data and run the analysis for each new run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For website to be up to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Unfinished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141933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Cronjob:</a:t>
            </a:r>
          </a:p>
        </p:txBody>
      </p:sp>
      <p:pic>
        <p:nvPicPr>
          <p:cNvPr id="1026" name="Picture 2" descr="Get Started with Cron Jobs: Linux | by Prasad Pawar | Medium">
            <a:extLst>
              <a:ext uri="{FF2B5EF4-FFF2-40B4-BE49-F238E27FC236}">
                <a16:creationId xmlns:a16="http://schemas.microsoft.com/office/drawing/2014/main" id="{05204748-D04A-7B20-59FF-CDC4D7A34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665" y="1089344"/>
            <a:ext cx="6810999" cy="382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008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538578" y="6407972"/>
            <a:ext cx="387927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B5C2-E4DA-B060-460E-6E4854C0E37F}"/>
              </a:ext>
            </a:extLst>
          </p:cNvPr>
          <p:cNvSpPr txBox="1"/>
          <p:nvPr/>
        </p:nvSpPr>
        <p:spPr>
          <a:xfrm>
            <a:off x="130336" y="1032153"/>
            <a:ext cx="470670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Uses Python Flask for backend and to interact with python </a:t>
            </a:r>
            <a:r>
              <a:rPr lang="en-US" sz="2800" dirty="0" err="1"/>
              <a:t>pyspark</a:t>
            </a:r>
            <a:r>
              <a:rPr lang="en-US" sz="2800" dirty="0"/>
              <a:t> and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Web template designed with HTML &amp; CSS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JS used for some frontend functionality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Update HTML updates web home page with links to new run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Can only run on local server as of now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036285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Web &amp; Update HTML: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73170780-0666-62B6-862C-303310BE4E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8232" y="1056304"/>
            <a:ext cx="7063432" cy="356114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09412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6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ATLAS Experiment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+mj-cs"/>
              <a:sym typeface="Helvetica Neue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538578" y="6407972"/>
            <a:ext cx="387927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13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AF34B19-FEA5-D2B3-CD49-0B946FEF82A4}"/>
              </a:ext>
            </a:extLst>
          </p:cNvPr>
          <p:cNvSpPr txBox="1">
            <a:spLocks/>
          </p:cNvSpPr>
          <p:nvPr/>
        </p:nvSpPr>
        <p:spPr>
          <a:xfrm>
            <a:off x="3330503" y="2064777"/>
            <a:ext cx="5530993" cy="2728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Demonstration</a:t>
            </a:r>
          </a:p>
          <a:p>
            <a:pPr algn="ctr"/>
            <a:r>
              <a:rPr lang="en-US" sz="4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(Must share screen)</a:t>
            </a:r>
          </a:p>
        </p:txBody>
      </p:sp>
    </p:spTree>
    <p:extLst>
      <p:ext uri="{BB962C8B-B14F-4D97-AF65-F5344CB8AC3E}">
        <p14:creationId xmlns:p14="http://schemas.microsoft.com/office/powerpoint/2010/main" val="1459835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538578" y="6407972"/>
            <a:ext cx="387927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14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B5C2-E4DA-B060-460E-6E4854C0E37F}"/>
              </a:ext>
            </a:extLst>
          </p:cNvPr>
          <p:cNvSpPr txBox="1"/>
          <p:nvPr/>
        </p:nvSpPr>
        <p:spPr>
          <a:xfrm>
            <a:off x="130336" y="1153310"/>
            <a:ext cx="46536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MDT Online &amp; Offline monitoring exists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 study of the MDT DCS Offline data does not exist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Limited online monitoring for MDT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DCS Data view shows raw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Supplementary study for MDT detector condition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325563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How this adds to MDT monitoring: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43A330F0-518E-47AA-8E77-6545F92936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9117" y="1278899"/>
            <a:ext cx="7082547" cy="458091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192736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538578" y="6407972"/>
            <a:ext cx="387927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15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B5C2-E4DA-B060-460E-6E4854C0E37F}"/>
              </a:ext>
            </a:extLst>
          </p:cNvPr>
          <p:cNvSpPr txBox="1"/>
          <p:nvPr/>
        </p:nvSpPr>
        <p:spPr>
          <a:xfrm>
            <a:off x="1262922" y="1013008"/>
            <a:ext cx="88281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Documentation (README, code comments, code organization, error management)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Optimization (Spark &amp; analysis)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Provide Gitlab with DCS data and analysis from all Run3 ATLAS runs so far (~250 runs)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065207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Still left to do: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C87285E-F175-001A-6F7A-1DAC7B732B91}"/>
              </a:ext>
            </a:extLst>
          </p:cNvPr>
          <p:cNvCxnSpPr>
            <a:cxnSpLocks/>
          </p:cNvCxnSpPr>
          <p:nvPr/>
        </p:nvCxnSpPr>
        <p:spPr>
          <a:xfrm>
            <a:off x="482659" y="3429000"/>
            <a:ext cx="108280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6213EEC-119C-701D-B25D-31938B28D89B}"/>
              </a:ext>
            </a:extLst>
          </p:cNvPr>
          <p:cNvSpPr txBox="1"/>
          <p:nvPr/>
        </p:nvSpPr>
        <p:spPr>
          <a:xfrm>
            <a:off x="1224640" y="3470217"/>
            <a:ext cx="1024891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Chamber selection page =&gt; Chamber 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Home page run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Statistics page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Cronjob and CERN web server launch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Speak with MDT experts about additional plots for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Speak with DCS experts about optimization of Spark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12628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538578" y="6407972"/>
            <a:ext cx="387927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16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B5C2-E4DA-B060-460E-6E4854C0E37F}"/>
              </a:ext>
            </a:extLst>
          </p:cNvPr>
          <p:cNvSpPr txBox="1"/>
          <p:nvPr/>
        </p:nvSpPr>
        <p:spPr>
          <a:xfrm>
            <a:off x="582089" y="1182231"/>
            <a:ext cx="88281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Working with </a:t>
            </a:r>
            <a:r>
              <a:rPr lang="en-US" sz="2800" dirty="0" err="1"/>
              <a:t>dataframes</a:t>
            </a:r>
            <a:r>
              <a:rPr lang="en-US" sz="2800" dirty="0"/>
              <a:t>/databases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SQL (Structured Query Language)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Python pandas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Improved project organization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Web design (frontend &amp; backend)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Improved ROOT skills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065207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What I have gained from this:</a:t>
            </a:r>
          </a:p>
        </p:txBody>
      </p:sp>
    </p:spTree>
    <p:extLst>
      <p:ext uri="{BB962C8B-B14F-4D97-AF65-F5344CB8AC3E}">
        <p14:creationId xmlns:p14="http://schemas.microsoft.com/office/powerpoint/2010/main" val="3233137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sign in front of a building&#10;&#10;Description automatically generated">
            <a:extLst>
              <a:ext uri="{FF2B5EF4-FFF2-40B4-BE49-F238E27FC236}">
                <a16:creationId xmlns:a16="http://schemas.microsoft.com/office/drawing/2014/main" id="{5C617120-1B7E-D29B-7602-7543D3A19A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99" t="22288" r="17744" b="21569"/>
          <a:stretch/>
        </p:blipFill>
        <p:spPr>
          <a:xfrm>
            <a:off x="-6628" y="4013224"/>
            <a:ext cx="3985758" cy="2365223"/>
          </a:xfrm>
          <a:prstGeom prst="rect">
            <a:avLst/>
          </a:prstGeom>
        </p:spPr>
      </p:pic>
      <p:pic>
        <p:nvPicPr>
          <p:cNvPr id="24" name="Picture 23" descr="A road leading to a mountain&#10;&#10;Description automatically generated">
            <a:extLst>
              <a:ext uri="{FF2B5EF4-FFF2-40B4-BE49-F238E27FC236}">
                <a16:creationId xmlns:a16="http://schemas.microsoft.com/office/drawing/2014/main" id="{5648B532-6015-2DAB-7BB7-83DB83EE9D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256"/>
          <a:stretch/>
        </p:blipFill>
        <p:spPr>
          <a:xfrm rot="5400000">
            <a:off x="6765232" y="3659130"/>
            <a:ext cx="2775160" cy="264321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6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538578" y="6407972"/>
            <a:ext cx="387927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17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065207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Travel:</a:t>
            </a:r>
          </a:p>
        </p:txBody>
      </p:sp>
      <p:pic>
        <p:nvPicPr>
          <p:cNvPr id="4" name="Picture 3" descr="A mountain range with clouds in the sky&#10;&#10;Description automatically generated">
            <a:extLst>
              <a:ext uri="{FF2B5EF4-FFF2-40B4-BE49-F238E27FC236}">
                <a16:creationId xmlns:a16="http://schemas.microsoft.com/office/drawing/2014/main" id="{CDEF5887-BCF8-8835-175A-20245799D9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5758" y="6655"/>
            <a:ext cx="4809012" cy="3606759"/>
          </a:xfrm>
          <a:prstGeom prst="rect">
            <a:avLst/>
          </a:prstGeom>
        </p:spPr>
      </p:pic>
      <p:pic>
        <p:nvPicPr>
          <p:cNvPr id="13" name="Picture 12" descr="A person standing on a railing with mountains in the background&#10;&#10;Description automatically generated">
            <a:extLst>
              <a:ext uri="{FF2B5EF4-FFF2-40B4-BE49-F238E27FC236}">
                <a16:creationId xmlns:a16="http://schemas.microsoft.com/office/drawing/2014/main" id="{ACC33D55-E756-D053-3F06-AF954BCA5B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94770" y="6655"/>
            <a:ext cx="3436786" cy="4295983"/>
          </a:xfrm>
          <a:prstGeom prst="rect">
            <a:avLst/>
          </a:prstGeom>
        </p:spPr>
      </p:pic>
      <p:pic>
        <p:nvPicPr>
          <p:cNvPr id="18" name="Picture 17" descr="A large building with a green dome&#10;&#10;Description automatically generated">
            <a:extLst>
              <a:ext uri="{FF2B5EF4-FFF2-40B4-BE49-F238E27FC236}">
                <a16:creationId xmlns:a16="http://schemas.microsoft.com/office/drawing/2014/main" id="{F23C4608-BB03-777A-79FA-26D611D89A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065191"/>
            <a:ext cx="3985758" cy="2988229"/>
          </a:xfrm>
          <a:prstGeom prst="rect">
            <a:avLst/>
          </a:prstGeom>
        </p:spPr>
      </p:pic>
      <p:pic>
        <p:nvPicPr>
          <p:cNvPr id="22" name="Picture 21" descr="A group of people in front of a large stone structure with Brandenburg Gate in the background&#10;&#10;Description automatically generated">
            <a:extLst>
              <a:ext uri="{FF2B5EF4-FFF2-40B4-BE49-F238E27FC236}">
                <a16:creationId xmlns:a16="http://schemas.microsoft.com/office/drawing/2014/main" id="{3AC62867-51ED-5D2B-F5C3-2AC5D4A7223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1642"/>
          <a:stretch/>
        </p:blipFill>
        <p:spPr>
          <a:xfrm>
            <a:off x="3970475" y="3575660"/>
            <a:ext cx="2860731" cy="2792656"/>
          </a:xfrm>
          <a:prstGeom prst="rect">
            <a:avLst/>
          </a:prstGeom>
        </p:spPr>
      </p:pic>
      <p:pic>
        <p:nvPicPr>
          <p:cNvPr id="28" name="Picture 27" descr="A fondue pot with meat and a beer on a table&#10;&#10;Description automatically generated">
            <a:extLst>
              <a:ext uri="{FF2B5EF4-FFF2-40B4-BE49-F238E27FC236}">
                <a16:creationId xmlns:a16="http://schemas.microsoft.com/office/drawing/2014/main" id="{A4758CFE-8DD0-CEEF-FB6B-622177B60225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-768"/>
          <a:stretch/>
        </p:blipFill>
        <p:spPr>
          <a:xfrm>
            <a:off x="9444986" y="4300095"/>
            <a:ext cx="2786570" cy="207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82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6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ATLAS Experiment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+mj-cs"/>
              <a:sym typeface="Helvetica Neue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538578" y="6407972"/>
            <a:ext cx="387927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18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AF34B19-FEA5-D2B3-CD49-0B946FEF82A4}"/>
              </a:ext>
            </a:extLst>
          </p:cNvPr>
          <p:cNvSpPr txBox="1">
            <a:spLocks/>
          </p:cNvSpPr>
          <p:nvPr/>
        </p:nvSpPr>
        <p:spPr>
          <a:xfrm>
            <a:off x="4095365" y="2706445"/>
            <a:ext cx="4001269" cy="14451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6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907235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609911" y="6407972"/>
            <a:ext cx="245260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B5C2-E4DA-B060-460E-6E4854C0E37F}"/>
              </a:ext>
            </a:extLst>
          </p:cNvPr>
          <p:cNvSpPr txBox="1"/>
          <p:nvPr/>
        </p:nvSpPr>
        <p:spPr>
          <a:xfrm>
            <a:off x="718442" y="1180977"/>
            <a:ext cx="903871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Overview of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Explanation of each component of the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Demonstration of web portion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How does this project add to MDT monitoring?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What is still left to do?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What have I learned?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Travels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325563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Presentation Outline:</a:t>
            </a:r>
          </a:p>
        </p:txBody>
      </p:sp>
    </p:spTree>
    <p:extLst>
      <p:ext uri="{BB962C8B-B14F-4D97-AF65-F5344CB8AC3E}">
        <p14:creationId xmlns:p14="http://schemas.microsoft.com/office/powerpoint/2010/main" val="2071325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609911" y="6407972"/>
            <a:ext cx="245260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B5C2-E4DA-B060-460E-6E4854C0E37F}"/>
              </a:ext>
            </a:extLst>
          </p:cNvPr>
          <p:cNvSpPr txBox="1"/>
          <p:nvPr/>
        </p:nvSpPr>
        <p:spPr>
          <a:xfrm>
            <a:off x="479952" y="1150813"/>
            <a:ext cx="56129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Working with Zhen Yan (Boston University) and Tiesheng Dai (University of Michigan)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Goal of the project: </a:t>
            </a:r>
            <a:r>
              <a:rPr lang="en-US" sz="2800" dirty="0"/>
              <a:t>Generate figures using DCS data for offline monitoring of MDT detectors/electronics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Build web application to display data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Purpose:</a:t>
            </a:r>
            <a:r>
              <a:rPr lang="en-US" sz="2800" dirty="0"/>
              <a:t> Important to review detector performance from different runs (more on slide 14)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325563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Project: MDT DCS Offline Monitoring</a:t>
            </a:r>
          </a:p>
        </p:txBody>
      </p:sp>
      <p:pic>
        <p:nvPicPr>
          <p:cNvPr id="16" name="Picture 15" descr="A picture containing circle, screenshot, text, diagram&#10;&#10;Description automatically generated">
            <a:extLst>
              <a:ext uri="{FF2B5EF4-FFF2-40B4-BE49-F238E27FC236}">
                <a16:creationId xmlns:a16="http://schemas.microsoft.com/office/drawing/2014/main" id="{DD0EED80-B5FA-12D7-4A24-1581A465B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1887" y="1245636"/>
            <a:ext cx="5685848" cy="46568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09115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609911" y="6407972"/>
            <a:ext cx="245260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B5C2-E4DA-B060-460E-6E4854C0E37F}"/>
              </a:ext>
            </a:extLst>
          </p:cNvPr>
          <p:cNvSpPr txBox="1"/>
          <p:nvPr/>
        </p:nvSpPr>
        <p:spPr>
          <a:xfrm>
            <a:off x="130337" y="1153310"/>
            <a:ext cx="33143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Will not have time to complete the entire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Most focus 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/>
              <a:t>Spark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/>
              <a:t>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/>
              <a:t>Web Portion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/>
              <a:t>Update HTML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325563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Overview: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9827FB-3EC9-B960-2738-D3D4C624D81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78" t="3617" r="2216" b="20688"/>
          <a:stretch/>
        </p:blipFill>
        <p:spPr>
          <a:xfrm>
            <a:off x="3169938" y="616841"/>
            <a:ext cx="9022062" cy="536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80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39BD2D8D-17A9-DE20-2A4D-572D229EB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707" y="417027"/>
            <a:ext cx="6099077" cy="54246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5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609911" y="6407972"/>
            <a:ext cx="245260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325563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Spark: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8BEAAE-968D-B5A5-F19E-DB7A9BE501E6}"/>
              </a:ext>
            </a:extLst>
          </p:cNvPr>
          <p:cNvSpPr txBox="1"/>
          <p:nvPr/>
        </p:nvSpPr>
        <p:spPr>
          <a:xfrm>
            <a:off x="342000" y="1045034"/>
            <a:ext cx="55327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To query the DCS database: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Apache Spark (</a:t>
            </a:r>
            <a:r>
              <a:rPr lang="en-US" sz="2800" dirty="0" err="1"/>
              <a:t>pyspark</a:t>
            </a:r>
            <a:r>
              <a:rPr lang="en-US" sz="2800" dirty="0"/>
              <a:t>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SQL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Apache Spark is an analytics engine for large-scale data processing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Pyspark</a:t>
            </a:r>
            <a:r>
              <a:rPr lang="en-US" sz="2800" dirty="0"/>
              <a:t> is the python API for the use of Apache Spark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Data from each MDT chamber must be exported to a .parquet file to be read for analysis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Partitioned data by run number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E77F0E-904A-B61E-B79C-790BCE25AE92}"/>
              </a:ext>
            </a:extLst>
          </p:cNvPr>
          <p:cNvSpPr txBox="1"/>
          <p:nvPr/>
        </p:nvSpPr>
        <p:spPr>
          <a:xfrm>
            <a:off x="9648148" y="1065458"/>
            <a:ext cx="1929027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FSM States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(Ex: On, Standby)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EBDD79-F12D-B4DC-E9F3-877BF3675CD9}"/>
              </a:ext>
            </a:extLst>
          </p:cNvPr>
          <p:cNvSpPr txBox="1"/>
          <p:nvPr/>
        </p:nvSpPr>
        <p:spPr>
          <a:xfrm>
            <a:off x="9648148" y="2000509"/>
            <a:ext cx="1929027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Chamber power supply current &amp; voltage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370228-4403-FE0C-AD8B-F53B94D33397}"/>
              </a:ext>
            </a:extLst>
          </p:cNvPr>
          <p:cNvSpPr txBox="1"/>
          <p:nvPr/>
        </p:nvSpPr>
        <p:spPr>
          <a:xfrm>
            <a:off x="9648148" y="3129357"/>
            <a:ext cx="1929027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LV power supply current &amp; voltage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881CF3-6867-8420-4EC9-9CE660E2A6FF}"/>
              </a:ext>
            </a:extLst>
          </p:cNvPr>
          <p:cNvSpPr txBox="1"/>
          <p:nvPr/>
        </p:nvSpPr>
        <p:spPr>
          <a:xfrm>
            <a:off x="9203926" y="4044890"/>
            <a:ext cx="236853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Voltage max threshold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2AD6FC-7AA0-1309-E640-AA2162CB4FF2}"/>
              </a:ext>
            </a:extLst>
          </p:cNvPr>
          <p:cNvSpPr txBox="1"/>
          <p:nvPr/>
        </p:nvSpPr>
        <p:spPr>
          <a:xfrm>
            <a:off x="9479371" y="4442871"/>
            <a:ext cx="209309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Voltage into CSM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2E12B4-44D6-EAD0-8EE6-0389DC3D02FD}"/>
              </a:ext>
            </a:extLst>
          </p:cNvPr>
          <p:cNvSpPr txBox="1"/>
          <p:nvPr/>
        </p:nvSpPr>
        <p:spPr>
          <a:xfrm>
            <a:off x="9391689" y="5054156"/>
            <a:ext cx="218077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LHC instantaneous luminosity</a:t>
            </a:r>
          </a:p>
        </p:txBody>
      </p:sp>
    </p:spTree>
    <p:extLst>
      <p:ext uri="{BB962C8B-B14F-4D97-AF65-F5344CB8AC3E}">
        <p14:creationId xmlns:p14="http://schemas.microsoft.com/office/powerpoint/2010/main" val="3472668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609911" y="6407972"/>
            <a:ext cx="245260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B5C2-E4DA-B060-460E-6E4854C0E37F}"/>
              </a:ext>
            </a:extLst>
          </p:cNvPr>
          <p:cNvSpPr txBox="1"/>
          <p:nvPr/>
        </p:nvSpPr>
        <p:spPr>
          <a:xfrm>
            <a:off x="130335" y="1153310"/>
            <a:ext cx="470471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FSM (Finite State Machine):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Important to monitor JTAG, HV power supply (PS), and LV power supply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Need to see chamber failures and the </a:t>
            </a:r>
            <a:r>
              <a:rPr lang="en-US" sz="2800" dirty="0" err="1"/>
              <a:t>lumiblock</a:t>
            </a:r>
            <a:r>
              <a:rPr lang="en-US" sz="2800" dirty="0"/>
              <a:t> they happened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FSM diagram and table to present information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160631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Python Analysis:</a:t>
            </a:r>
          </a:p>
        </p:txBody>
      </p:sp>
      <p:pic>
        <p:nvPicPr>
          <p:cNvPr id="15" name="Picture 14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22A36D3B-20B9-AC41-B375-783D04BB7B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099"/>
          <a:stretch/>
        </p:blipFill>
        <p:spPr>
          <a:xfrm>
            <a:off x="5591480" y="1153310"/>
            <a:ext cx="5806396" cy="42545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03340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609911" y="6407972"/>
            <a:ext cx="245260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B5C2-E4DA-B060-460E-6E4854C0E37F}"/>
              </a:ext>
            </a:extLst>
          </p:cNvPr>
          <p:cNvSpPr txBox="1"/>
          <p:nvPr/>
        </p:nvSpPr>
        <p:spPr>
          <a:xfrm>
            <a:off x="223950" y="941275"/>
            <a:ext cx="504552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HV(High Voltage) </a:t>
            </a:r>
            <a:r>
              <a:rPr lang="en-US" sz="2800" b="1" dirty="0" err="1"/>
              <a:t>iMon</a:t>
            </a:r>
            <a:r>
              <a:rPr lang="en-US" sz="2800" b="1" dirty="0"/>
              <a:t> &amp; </a:t>
            </a:r>
            <a:r>
              <a:rPr lang="en-US" sz="2800" b="1" dirty="0" err="1"/>
              <a:t>Vmon</a:t>
            </a:r>
            <a:r>
              <a:rPr lang="en-US" sz="2800" b="1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iMon</a:t>
            </a:r>
            <a:r>
              <a:rPr lang="en-US" sz="2800" dirty="0"/>
              <a:t> =  PS current output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Vmon</a:t>
            </a:r>
            <a:r>
              <a:rPr lang="en-US" sz="2800" dirty="0"/>
              <a:t> = PS voltage output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Power sent directly to MDT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LV(Low Voltage) </a:t>
            </a:r>
            <a:r>
              <a:rPr lang="en-US" sz="2800" b="1" dirty="0" err="1"/>
              <a:t>iMon</a:t>
            </a:r>
            <a:r>
              <a:rPr lang="en-US" sz="2800" b="1" dirty="0"/>
              <a:t> &amp; </a:t>
            </a:r>
            <a:r>
              <a:rPr lang="en-US" sz="2800" b="1" dirty="0" err="1"/>
              <a:t>Vmon</a:t>
            </a:r>
            <a:r>
              <a:rPr lang="en-US" sz="2800" b="1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iMon</a:t>
            </a:r>
            <a:r>
              <a:rPr lang="en-US" sz="2800" dirty="0"/>
              <a:t> =  PS current output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Vmon</a:t>
            </a:r>
            <a:r>
              <a:rPr lang="en-US" sz="2800" dirty="0"/>
              <a:t> = PS voltage output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Power sent directly to electronics for MDT readouts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036285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Python Analysis:</a:t>
            </a:r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FAD001DF-50FA-D357-04D5-FC324B8464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5528" y="941275"/>
            <a:ext cx="6922522" cy="489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24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609911" y="6407972"/>
            <a:ext cx="245260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B5C2-E4DA-B060-460E-6E4854C0E37F}"/>
              </a:ext>
            </a:extLst>
          </p:cNvPr>
          <p:cNvSpPr txBox="1"/>
          <p:nvPr/>
        </p:nvSpPr>
        <p:spPr>
          <a:xfrm>
            <a:off x="130336" y="1153310"/>
            <a:ext cx="576472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LV V0 – CSM VCC: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V0 is the maximum voltage threshold for the LV electronics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/>
              <a:t>Causes shutoff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VCC is the voltage read from the CSM (Chamber Service Module)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/>
              <a:t>Receiving power form LV 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Represents how close LV electronics are getting to the 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036285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Python Analysis:</a:t>
            </a:r>
          </a:p>
        </p:txBody>
      </p:sp>
      <p:pic>
        <p:nvPicPr>
          <p:cNvPr id="4" name="Picture 3" descr="A graph with a line&#10;&#10;Description automatically generated">
            <a:extLst>
              <a:ext uri="{FF2B5EF4-FFF2-40B4-BE49-F238E27FC236}">
                <a16:creationId xmlns:a16="http://schemas.microsoft.com/office/drawing/2014/main" id="{B43517D1-3082-4AD3-AE33-721B5CBEAE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5955" y="1409410"/>
            <a:ext cx="5950704" cy="3325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770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5A7301-8F4E-8021-B9E0-0FFD51490D32}"/>
              </a:ext>
            </a:extLst>
          </p:cNvPr>
          <p:cNvSpPr/>
          <p:nvPr/>
        </p:nvSpPr>
        <p:spPr>
          <a:xfrm>
            <a:off x="0" y="6368321"/>
            <a:ext cx="5045528" cy="4896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A63D1-76F0-C475-8585-68D2EE269023}"/>
              </a:ext>
            </a:extLst>
          </p:cNvPr>
          <p:cNvSpPr/>
          <p:nvPr/>
        </p:nvSpPr>
        <p:spPr>
          <a:xfrm>
            <a:off x="5045528" y="6368320"/>
            <a:ext cx="4128451" cy="4896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781B56-C6A3-BCF3-1B90-F878380E6B5E}"/>
              </a:ext>
            </a:extLst>
          </p:cNvPr>
          <p:cNvSpPr/>
          <p:nvPr/>
        </p:nvSpPr>
        <p:spPr>
          <a:xfrm>
            <a:off x="9173979" y="6368321"/>
            <a:ext cx="3018021" cy="489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D05E8E2-F103-4888-D161-2F8D825358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0" b="31585"/>
          <a:stretch/>
        </p:blipFill>
        <p:spPr>
          <a:xfrm>
            <a:off x="9246762" y="6427728"/>
            <a:ext cx="1688588" cy="370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99A092-7AA2-97D0-8591-715548D4B917}"/>
              </a:ext>
            </a:extLst>
          </p:cNvPr>
          <p:cNvSpPr txBox="1"/>
          <p:nvPr/>
        </p:nvSpPr>
        <p:spPr>
          <a:xfrm>
            <a:off x="718442" y="6448880"/>
            <a:ext cx="34368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Ethan Hazelton – </a:t>
            </a:r>
            <a:r>
              <a:rPr lang="en-US" sz="1600" dirty="0" err="1">
                <a:solidFill>
                  <a:srgbClr val="0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  <a:hlinkClick r:id="rId4"/>
              </a:rPr>
              <a:t>hazeltet@umich.edu</a:t>
            </a:r>
            <a:endParaRPr kumimoji="0" lang="en-US" sz="16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6FD3C7-FAED-692C-C78D-97D1EC442A50}"/>
              </a:ext>
            </a:extLst>
          </p:cNvPr>
          <p:cNvSpPr txBox="1"/>
          <p:nvPr/>
        </p:nvSpPr>
        <p:spPr>
          <a:xfrm>
            <a:off x="6231887" y="6438751"/>
            <a:ext cx="1755738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Light" panose="02000403000000020004" pitchFamily="2" charset="0"/>
                <a:ea typeface="Helvetica Neue Light" panose="02000403000000020004" pitchFamily="2" charset="0"/>
                <a:cs typeface="+mj-cs"/>
                <a:sym typeface="Helvetica Neue"/>
              </a:rPr>
              <a:t>ATLAS Experiment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E827CC8-6A7A-D8C2-1E80-BA58D2992573}"/>
              </a:ext>
            </a:extLst>
          </p:cNvPr>
          <p:cNvSpPr txBox="1">
            <a:spLocks/>
          </p:cNvSpPr>
          <p:nvPr/>
        </p:nvSpPr>
        <p:spPr>
          <a:xfrm>
            <a:off x="11609911" y="6407972"/>
            <a:ext cx="245260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B5C2-E4DA-B060-460E-6E4854C0E37F}"/>
              </a:ext>
            </a:extLst>
          </p:cNvPr>
          <p:cNvSpPr txBox="1"/>
          <p:nvPr/>
        </p:nvSpPr>
        <p:spPr>
          <a:xfrm>
            <a:off x="130336" y="1152940"/>
            <a:ext cx="528980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HV </a:t>
            </a:r>
            <a:r>
              <a:rPr lang="en-US" sz="2800" b="1" dirty="0" err="1"/>
              <a:t>iMon</a:t>
            </a:r>
            <a:r>
              <a:rPr lang="en-US" sz="2800" b="1" dirty="0"/>
              <a:t> vs LHC Instantaneous Luminosity: </a:t>
            </a:r>
            <a:endParaRPr lang="en-US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iMon</a:t>
            </a:r>
            <a:r>
              <a:rPr lang="en-US" sz="2800" dirty="0"/>
              <a:t> should increase linearly with luminosity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Lines of very different slopes indicate a problem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Data constrained by stable beam flag and Atlas good physics flag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870BE-7E83-D663-C356-E19DE9E0D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17024"/>
            <a:ext cx="11267911" cy="1325563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Python Analysis:</a:t>
            </a:r>
          </a:p>
        </p:txBody>
      </p:sp>
      <p:pic>
        <p:nvPicPr>
          <p:cNvPr id="4" name="Picture 3" descr="A graph of a graph with red and blue dots&#10;&#10;Description automatically generated">
            <a:extLst>
              <a:ext uri="{FF2B5EF4-FFF2-40B4-BE49-F238E27FC236}">
                <a16:creationId xmlns:a16="http://schemas.microsoft.com/office/drawing/2014/main" id="{B53D890F-5E83-6864-26FC-3D05B74C77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7333" y="967409"/>
            <a:ext cx="6201705" cy="490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193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12542</TotalTime>
  <Words>856</Words>
  <Application>Microsoft Macintosh PowerPoint</Application>
  <PresentationFormat>Widescreen</PresentationFormat>
  <Paragraphs>170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Helvetica Neue</vt:lpstr>
      <vt:lpstr>Helvetica Neue Light</vt:lpstr>
      <vt:lpstr>Office Theme</vt:lpstr>
      <vt:lpstr>MDT DCS Offline Monitoring</vt:lpstr>
      <vt:lpstr>Presentation Outline:</vt:lpstr>
      <vt:lpstr>Project: MDT DCS Offline Monitoring</vt:lpstr>
      <vt:lpstr>Overview:</vt:lpstr>
      <vt:lpstr>Spark:</vt:lpstr>
      <vt:lpstr>Python Analysis:</vt:lpstr>
      <vt:lpstr>Python Analysis:</vt:lpstr>
      <vt:lpstr>Python Analysis:</vt:lpstr>
      <vt:lpstr>Python Analysis:</vt:lpstr>
      <vt:lpstr>Cronjob:</vt:lpstr>
      <vt:lpstr>Web &amp; Update HTML:</vt:lpstr>
      <vt:lpstr>PowerPoint Presentation</vt:lpstr>
      <vt:lpstr>How this adds to MDT monitoring:</vt:lpstr>
      <vt:lpstr>Still left to do:</vt:lpstr>
      <vt:lpstr>What I have gained from this:</vt:lpstr>
      <vt:lpstr>Travel: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SpinQuest Scaler DAQ FPGA Upgrade</dc:title>
  <dc:creator>Hazelton, Ethan</dc:creator>
  <cp:lastModifiedBy>Hazelton, Ethan</cp:lastModifiedBy>
  <cp:revision>62</cp:revision>
  <dcterms:created xsi:type="dcterms:W3CDTF">2022-09-08T01:14:22Z</dcterms:created>
  <dcterms:modified xsi:type="dcterms:W3CDTF">2023-07-27T13:59:56Z</dcterms:modified>
</cp:coreProperties>
</file>