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2" r:id="rId5"/>
    <p:sldId id="276" r:id="rId6"/>
    <p:sldId id="261" r:id="rId7"/>
    <p:sldId id="275" r:id="rId8"/>
    <p:sldId id="260" r:id="rId9"/>
    <p:sldId id="263" r:id="rId10"/>
    <p:sldId id="268" r:id="rId11"/>
    <p:sldId id="269" r:id="rId12"/>
    <p:sldId id="266" r:id="rId13"/>
    <p:sldId id="270" r:id="rId14"/>
    <p:sldId id="271" r:id="rId15"/>
    <p:sldId id="272" r:id="rId16"/>
    <p:sldId id="277" r:id="rId17"/>
    <p:sldId id="273" r:id="rId18"/>
    <p:sldId id="274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2286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4572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6858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9144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11430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13716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16002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18288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80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143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889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889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6"/>
    <p:restoredTop sz="94719"/>
  </p:normalViewPr>
  <p:slideViewPr>
    <p:cSldViewPr snapToGrid="0" snapToObjects="1">
      <p:cViewPr varScale="1">
        <p:scale>
          <a:sx n="58" d="100"/>
          <a:sy n="58" d="100"/>
        </p:scale>
        <p:origin x="288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bufanshi/Desktop/FEB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bufanshi/Desktop/hv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/>
              <a:t>Run</a:t>
            </a:r>
            <a:r>
              <a:rPr lang="en-US" sz="3200" baseline="0" dirty="0"/>
              <a:t> ID vs. FEB down on A and </a:t>
            </a:r>
            <a:r>
              <a:rPr lang="en-US" sz="3200" baseline="0" dirty="0" err="1"/>
              <a:t>C_side</a:t>
            </a:r>
            <a:endParaRPr lang="en-US" sz="3200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8.2310267714495011E-2"/>
          <c:y val="0.1042854718576632"/>
          <c:w val="0.82989979131524727"/>
          <c:h val="0.8188196156331522"/>
        </c:manualLayout>
      </c:layout>
      <c:scatterChart>
        <c:scatterStyle val="lineMarker"/>
        <c:varyColors val="0"/>
        <c:ser>
          <c:idx val="1"/>
          <c:order val="0"/>
          <c:tx>
            <c:v>A_side</c:v>
          </c:tx>
          <c:xVal>
            <c:numRef>
              <c:f>FEB!$A$2:$A$20</c:f>
              <c:numCache>
                <c:formatCode>General</c:formatCode>
                <c:ptCount val="19"/>
                <c:pt idx="0">
                  <c:v>452872</c:v>
                </c:pt>
                <c:pt idx="1">
                  <c:v>453319</c:v>
                </c:pt>
                <c:pt idx="2">
                  <c:v>453353</c:v>
                </c:pt>
                <c:pt idx="3">
                  <c:v>453530</c:v>
                </c:pt>
                <c:pt idx="4">
                  <c:v>453556</c:v>
                </c:pt>
                <c:pt idx="5">
                  <c:v>453617</c:v>
                </c:pt>
                <c:pt idx="6">
                  <c:v>453644</c:v>
                </c:pt>
                <c:pt idx="7">
                  <c:v>453657</c:v>
                </c:pt>
                <c:pt idx="8">
                  <c:v>453713</c:v>
                </c:pt>
                <c:pt idx="9">
                  <c:v>453754</c:v>
                </c:pt>
                <c:pt idx="10">
                  <c:v>453816</c:v>
                </c:pt>
                <c:pt idx="11">
                  <c:v>453858</c:v>
                </c:pt>
                <c:pt idx="12">
                  <c:v>453981</c:v>
                </c:pt>
                <c:pt idx="13">
                  <c:v>454054</c:v>
                </c:pt>
                <c:pt idx="14">
                  <c:v>454083</c:v>
                </c:pt>
                <c:pt idx="15">
                  <c:v>454129</c:v>
                </c:pt>
                <c:pt idx="16">
                  <c:v>454163</c:v>
                </c:pt>
                <c:pt idx="17">
                  <c:v>454222</c:v>
                </c:pt>
                <c:pt idx="18">
                  <c:v>454322</c:v>
                </c:pt>
              </c:numCache>
            </c:numRef>
          </c:xVal>
          <c:yVal>
            <c:numRef>
              <c:f>FEB!$H$2:$H$20</c:f>
              <c:numCache>
                <c:formatCode>General</c:formatCode>
                <c:ptCount val="19"/>
                <c:pt idx="0">
                  <c:v>22</c:v>
                </c:pt>
                <c:pt idx="1">
                  <c:v>26</c:v>
                </c:pt>
                <c:pt idx="2">
                  <c:v>22</c:v>
                </c:pt>
                <c:pt idx="3">
                  <c:v>20</c:v>
                </c:pt>
                <c:pt idx="4">
                  <c:v>20</c:v>
                </c:pt>
                <c:pt idx="5">
                  <c:v>16</c:v>
                </c:pt>
                <c:pt idx="6">
                  <c:v>21</c:v>
                </c:pt>
                <c:pt idx="7">
                  <c:v>39</c:v>
                </c:pt>
                <c:pt idx="8">
                  <c:v>26</c:v>
                </c:pt>
                <c:pt idx="9">
                  <c:v>20</c:v>
                </c:pt>
                <c:pt idx="10">
                  <c:v>21</c:v>
                </c:pt>
                <c:pt idx="11">
                  <c:v>16</c:v>
                </c:pt>
                <c:pt idx="12">
                  <c:v>23</c:v>
                </c:pt>
                <c:pt idx="13">
                  <c:v>22</c:v>
                </c:pt>
                <c:pt idx="14">
                  <c:v>24</c:v>
                </c:pt>
                <c:pt idx="15">
                  <c:v>21</c:v>
                </c:pt>
                <c:pt idx="16">
                  <c:v>18</c:v>
                </c:pt>
                <c:pt idx="17">
                  <c:v>22</c:v>
                </c:pt>
                <c:pt idx="18">
                  <c:v>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BC-A74F-A109-CA88B2A7BC49}"/>
            </c:ext>
          </c:extLst>
        </c:ser>
        <c:ser>
          <c:idx val="0"/>
          <c:order val="1"/>
          <c:tx>
            <c:v>C_side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FEB!$A$2:$A$20</c:f>
              <c:numCache>
                <c:formatCode>General</c:formatCode>
                <c:ptCount val="19"/>
                <c:pt idx="0">
                  <c:v>452872</c:v>
                </c:pt>
                <c:pt idx="1">
                  <c:v>453319</c:v>
                </c:pt>
                <c:pt idx="2">
                  <c:v>453353</c:v>
                </c:pt>
                <c:pt idx="3">
                  <c:v>453530</c:v>
                </c:pt>
                <c:pt idx="4">
                  <c:v>453556</c:v>
                </c:pt>
                <c:pt idx="5">
                  <c:v>453617</c:v>
                </c:pt>
                <c:pt idx="6">
                  <c:v>453644</c:v>
                </c:pt>
                <c:pt idx="7">
                  <c:v>453657</c:v>
                </c:pt>
                <c:pt idx="8">
                  <c:v>453713</c:v>
                </c:pt>
                <c:pt idx="9">
                  <c:v>453754</c:v>
                </c:pt>
                <c:pt idx="10">
                  <c:v>453816</c:v>
                </c:pt>
                <c:pt idx="11">
                  <c:v>453858</c:v>
                </c:pt>
                <c:pt idx="12">
                  <c:v>453981</c:v>
                </c:pt>
                <c:pt idx="13">
                  <c:v>454054</c:v>
                </c:pt>
                <c:pt idx="14">
                  <c:v>454083</c:v>
                </c:pt>
                <c:pt idx="15">
                  <c:v>454129</c:v>
                </c:pt>
                <c:pt idx="16">
                  <c:v>454163</c:v>
                </c:pt>
                <c:pt idx="17">
                  <c:v>454222</c:v>
                </c:pt>
                <c:pt idx="18">
                  <c:v>454322</c:v>
                </c:pt>
              </c:numCache>
            </c:numRef>
          </c:xVal>
          <c:yVal>
            <c:numRef>
              <c:f>FEB!$G$2:$G$20</c:f>
              <c:numCache>
                <c:formatCode>General</c:formatCode>
                <c:ptCount val="19"/>
                <c:pt idx="0">
                  <c:v>14</c:v>
                </c:pt>
                <c:pt idx="1">
                  <c:v>15</c:v>
                </c:pt>
                <c:pt idx="2">
                  <c:v>14</c:v>
                </c:pt>
                <c:pt idx="3">
                  <c:v>15</c:v>
                </c:pt>
                <c:pt idx="4">
                  <c:v>14</c:v>
                </c:pt>
                <c:pt idx="5">
                  <c:v>13</c:v>
                </c:pt>
                <c:pt idx="6">
                  <c:v>17</c:v>
                </c:pt>
                <c:pt idx="7">
                  <c:v>16</c:v>
                </c:pt>
                <c:pt idx="8">
                  <c:v>14</c:v>
                </c:pt>
                <c:pt idx="9">
                  <c:v>15</c:v>
                </c:pt>
                <c:pt idx="10">
                  <c:v>12</c:v>
                </c:pt>
                <c:pt idx="11">
                  <c:v>13</c:v>
                </c:pt>
                <c:pt idx="12">
                  <c:v>15</c:v>
                </c:pt>
                <c:pt idx="13">
                  <c:v>15</c:v>
                </c:pt>
                <c:pt idx="14">
                  <c:v>16</c:v>
                </c:pt>
                <c:pt idx="15">
                  <c:v>14</c:v>
                </c:pt>
                <c:pt idx="16">
                  <c:v>16</c:v>
                </c:pt>
                <c:pt idx="17">
                  <c:v>12</c:v>
                </c:pt>
                <c:pt idx="18">
                  <c:v>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BC-A74F-A109-CA88B2A7BC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8008704"/>
        <c:axId val="1623649024"/>
      </c:scatterChart>
      <c:valAx>
        <c:axId val="1668008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/>
                  <a:t>Run</a:t>
                </a:r>
                <a:r>
                  <a:rPr lang="en-US" sz="2000" baseline="0" dirty="0"/>
                  <a:t> Number</a:t>
                </a:r>
                <a:endParaRPr lang="en-US" sz="20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3649024"/>
        <c:crosses val="autoZero"/>
        <c:crossBetween val="midCat"/>
      </c:valAx>
      <c:valAx>
        <c:axId val="1623649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/>
                  <a:t>Disabled</a:t>
                </a:r>
                <a:r>
                  <a:rPr lang="en-US" sz="2000" baseline="0" dirty="0"/>
                  <a:t> Board Count</a:t>
                </a:r>
                <a:endParaRPr lang="en-US" sz="20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008704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/>
              <a:t>A and C side: Id_num vs. hv defect area</a:t>
            </a:r>
          </a:p>
        </c:rich>
      </c:tx>
      <c:layout>
        <c:manualLayout>
          <c:xMode val="edge"/>
          <c:yMode val="edge"/>
          <c:x val="0.37090761273280998"/>
          <c:y val="1.299639906126887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8.0420838304302869E-2"/>
          <c:y val="7.4956632040427365E-2"/>
          <c:w val="0.86685093114451328"/>
          <c:h val="0.85026794053291777"/>
        </c:manualLayout>
      </c:layout>
      <c:scatterChart>
        <c:scatterStyle val="lineMarker"/>
        <c:varyColors val="0"/>
        <c:ser>
          <c:idx val="1"/>
          <c:order val="0"/>
          <c:tx>
            <c:v>A_side</c:v>
          </c:tx>
          <c:xVal>
            <c:numRef>
              <c:f>hv!$A$2:$A$20</c:f>
              <c:numCache>
                <c:formatCode>General</c:formatCode>
                <c:ptCount val="19"/>
                <c:pt idx="0">
                  <c:v>452872</c:v>
                </c:pt>
                <c:pt idx="1">
                  <c:v>453319</c:v>
                </c:pt>
                <c:pt idx="2">
                  <c:v>453353</c:v>
                </c:pt>
                <c:pt idx="3">
                  <c:v>453530</c:v>
                </c:pt>
                <c:pt idx="4">
                  <c:v>453556</c:v>
                </c:pt>
                <c:pt idx="5">
                  <c:v>453617</c:v>
                </c:pt>
                <c:pt idx="6">
                  <c:v>453644</c:v>
                </c:pt>
                <c:pt idx="7">
                  <c:v>453657</c:v>
                </c:pt>
                <c:pt idx="8">
                  <c:v>453713</c:v>
                </c:pt>
                <c:pt idx="9">
                  <c:v>453754</c:v>
                </c:pt>
                <c:pt idx="10">
                  <c:v>453816</c:v>
                </c:pt>
                <c:pt idx="11">
                  <c:v>453858</c:v>
                </c:pt>
                <c:pt idx="12">
                  <c:v>453981</c:v>
                </c:pt>
                <c:pt idx="13">
                  <c:v>454054</c:v>
                </c:pt>
                <c:pt idx="14">
                  <c:v>454083</c:v>
                </c:pt>
                <c:pt idx="15">
                  <c:v>454129</c:v>
                </c:pt>
                <c:pt idx="16">
                  <c:v>454163</c:v>
                </c:pt>
                <c:pt idx="17">
                  <c:v>454222</c:v>
                </c:pt>
                <c:pt idx="18">
                  <c:v>454322</c:v>
                </c:pt>
              </c:numCache>
            </c:numRef>
          </c:xVal>
          <c:yVal>
            <c:numRef>
              <c:f>hv!$E$2:$E$20</c:f>
              <c:numCache>
                <c:formatCode>General</c:formatCode>
                <c:ptCount val="19"/>
                <c:pt idx="0">
                  <c:v>2.6041666666666598E-2</c:v>
                </c:pt>
                <c:pt idx="1">
                  <c:v>5.2083333333333301E-2</c:v>
                </c:pt>
                <c:pt idx="2">
                  <c:v>4.4270833333333301E-2</c:v>
                </c:pt>
                <c:pt idx="3">
                  <c:v>2.6041666666666598E-2</c:v>
                </c:pt>
                <c:pt idx="4">
                  <c:v>3.125E-2</c:v>
                </c:pt>
                <c:pt idx="5">
                  <c:v>2.6041666666666598E-2</c:v>
                </c:pt>
                <c:pt idx="6">
                  <c:v>2.8645833333333301E-2</c:v>
                </c:pt>
                <c:pt idx="7">
                  <c:v>9.375E-2</c:v>
                </c:pt>
                <c:pt idx="8">
                  <c:v>2.6041666666666598E-2</c:v>
                </c:pt>
                <c:pt idx="9">
                  <c:v>2.6041666666666598E-2</c:v>
                </c:pt>
                <c:pt idx="10">
                  <c:v>2.8645833333333301E-2</c:v>
                </c:pt>
                <c:pt idx="11">
                  <c:v>2.34375E-2</c:v>
                </c:pt>
                <c:pt idx="12">
                  <c:v>3.125E-2</c:v>
                </c:pt>
                <c:pt idx="13">
                  <c:v>2.8645833333333301E-2</c:v>
                </c:pt>
                <c:pt idx="14">
                  <c:v>2.8645833333333301E-2</c:v>
                </c:pt>
                <c:pt idx="15">
                  <c:v>2.34375E-2</c:v>
                </c:pt>
                <c:pt idx="16">
                  <c:v>2.6041666666666598E-2</c:v>
                </c:pt>
                <c:pt idx="17">
                  <c:v>1.8229166666666598E-2</c:v>
                </c:pt>
                <c:pt idx="18">
                  <c:v>2.34375E-2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6FF-094A-8471-BBF76C167427}"/>
            </c:ext>
          </c:extLst>
        </c:ser>
        <c:ser>
          <c:idx val="0"/>
          <c:order val="1"/>
          <c:tx>
            <c:v>C_side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hv!$A$2:$A$20</c:f>
              <c:numCache>
                <c:formatCode>General</c:formatCode>
                <c:ptCount val="19"/>
                <c:pt idx="0">
                  <c:v>452872</c:v>
                </c:pt>
                <c:pt idx="1">
                  <c:v>453319</c:v>
                </c:pt>
                <c:pt idx="2">
                  <c:v>453353</c:v>
                </c:pt>
                <c:pt idx="3">
                  <c:v>453530</c:v>
                </c:pt>
                <c:pt idx="4">
                  <c:v>453556</c:v>
                </c:pt>
                <c:pt idx="5">
                  <c:v>453617</c:v>
                </c:pt>
                <c:pt idx="6">
                  <c:v>453644</c:v>
                </c:pt>
                <c:pt idx="7">
                  <c:v>453657</c:v>
                </c:pt>
                <c:pt idx="8">
                  <c:v>453713</c:v>
                </c:pt>
                <c:pt idx="9">
                  <c:v>453754</c:v>
                </c:pt>
                <c:pt idx="10">
                  <c:v>453816</c:v>
                </c:pt>
                <c:pt idx="11">
                  <c:v>453858</c:v>
                </c:pt>
                <c:pt idx="12">
                  <c:v>453981</c:v>
                </c:pt>
                <c:pt idx="13">
                  <c:v>454054</c:v>
                </c:pt>
                <c:pt idx="14">
                  <c:v>454083</c:v>
                </c:pt>
                <c:pt idx="15">
                  <c:v>454129</c:v>
                </c:pt>
                <c:pt idx="16">
                  <c:v>454163</c:v>
                </c:pt>
                <c:pt idx="17">
                  <c:v>454222</c:v>
                </c:pt>
                <c:pt idx="18">
                  <c:v>454322</c:v>
                </c:pt>
              </c:numCache>
            </c:numRef>
          </c:xVal>
          <c:yVal>
            <c:numRef>
              <c:f>hv!$D$2:$D$20</c:f>
              <c:numCache>
                <c:formatCode>General</c:formatCode>
                <c:ptCount val="19"/>
                <c:pt idx="0">
                  <c:v>5.9895833333333301E-2</c:v>
                </c:pt>
                <c:pt idx="1">
                  <c:v>5.46875E-2</c:v>
                </c:pt>
                <c:pt idx="2">
                  <c:v>5.46875E-2</c:v>
                </c:pt>
                <c:pt idx="3">
                  <c:v>5.46875E-2</c:v>
                </c:pt>
                <c:pt idx="4">
                  <c:v>5.2083333333333301E-2</c:v>
                </c:pt>
                <c:pt idx="5">
                  <c:v>5.2083333333333301E-2</c:v>
                </c:pt>
                <c:pt idx="6">
                  <c:v>5.2083333333333301E-2</c:v>
                </c:pt>
                <c:pt idx="7">
                  <c:v>5.46875E-2</c:v>
                </c:pt>
                <c:pt idx="8">
                  <c:v>5.2083333333333301E-2</c:v>
                </c:pt>
                <c:pt idx="9">
                  <c:v>5.2083333333333301E-2</c:v>
                </c:pt>
                <c:pt idx="10">
                  <c:v>5.2083333333333301E-2</c:v>
                </c:pt>
                <c:pt idx="11">
                  <c:v>5.2083333333333301E-2</c:v>
                </c:pt>
                <c:pt idx="12">
                  <c:v>5.7291666666666602E-2</c:v>
                </c:pt>
                <c:pt idx="13">
                  <c:v>5.9895833333333301E-2</c:v>
                </c:pt>
                <c:pt idx="14">
                  <c:v>5.46875E-2</c:v>
                </c:pt>
                <c:pt idx="15">
                  <c:v>5.46875E-2</c:v>
                </c:pt>
                <c:pt idx="16">
                  <c:v>5.2083333333333301E-2</c:v>
                </c:pt>
                <c:pt idx="17">
                  <c:v>6.25E-2</c:v>
                </c:pt>
                <c:pt idx="18">
                  <c:v>5.2083333333333301E-2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6FF-094A-8471-BBF76C1674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8863520"/>
        <c:axId val="1497982016"/>
      </c:scatterChart>
      <c:valAx>
        <c:axId val="1508863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/>
                  <a:t>Run</a:t>
                </a:r>
                <a:r>
                  <a:rPr lang="en-US" sz="2000" baseline="0" dirty="0"/>
                  <a:t> Number</a:t>
                </a:r>
                <a:endParaRPr lang="en-US" sz="20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7982016"/>
        <c:crosses val="autoZero"/>
        <c:crossBetween val="midCat"/>
      </c:valAx>
      <c:valAx>
        <c:axId val="1497982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/>
                  <a:t>Suspected</a:t>
                </a:r>
                <a:r>
                  <a:rPr lang="en-US" sz="2000" baseline="0" dirty="0"/>
                  <a:t> </a:t>
                </a:r>
                <a:r>
                  <a:rPr lang="en-US" sz="2000" baseline="0" dirty="0" err="1"/>
                  <a:t>HV_region</a:t>
                </a:r>
                <a:r>
                  <a:rPr lang="en-US" sz="2000" baseline="0" dirty="0"/>
                  <a:t> (percentage)</a:t>
                </a:r>
                <a:endParaRPr lang="en-US" sz="2000" dirty="0"/>
              </a:p>
            </c:rich>
          </c:tx>
          <c:layout>
            <c:manualLayout>
              <c:xMode val="edge"/>
              <c:yMode val="edge"/>
              <c:x val="6.5344468305098234E-3"/>
              <c:y val="0.360537094189161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863520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5T13:36:40.5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5T13:36:41.5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703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 flipV="1">
            <a:off x="3619500" y="8635632"/>
            <a:ext cx="17145000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3619500" y="9036843"/>
            <a:ext cx="17145000" cy="380404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3800" baseline="0"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19500" y="6000750"/>
            <a:ext cx="17145000" cy="253603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4681" y="12882157"/>
            <a:ext cx="545704" cy="6127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97" t="19280" r="10934" b="19067"/>
          <a:stretch>
            <a:fillRect/>
          </a:stretch>
        </p:blipFill>
        <p:spPr>
          <a:xfrm>
            <a:off x="871846" y="569398"/>
            <a:ext cx="5564945" cy="2291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600" extrusionOk="0">
                <a:moveTo>
                  <a:pt x="2620" y="0"/>
                </a:moveTo>
                <a:cubicBezTo>
                  <a:pt x="2454" y="0"/>
                  <a:pt x="2325" y="2"/>
                  <a:pt x="2220" y="11"/>
                </a:cubicBezTo>
                <a:cubicBezTo>
                  <a:pt x="2126" y="20"/>
                  <a:pt x="2054" y="35"/>
                  <a:pt x="1986" y="60"/>
                </a:cubicBezTo>
                <a:cubicBezTo>
                  <a:pt x="1986" y="60"/>
                  <a:pt x="1984" y="63"/>
                  <a:pt x="1983" y="64"/>
                </a:cubicBezTo>
                <a:cubicBezTo>
                  <a:pt x="1964" y="71"/>
                  <a:pt x="1946" y="80"/>
                  <a:pt x="1928" y="90"/>
                </a:cubicBezTo>
                <a:cubicBezTo>
                  <a:pt x="1928" y="90"/>
                  <a:pt x="1927" y="90"/>
                  <a:pt x="1926" y="90"/>
                </a:cubicBezTo>
                <a:cubicBezTo>
                  <a:pt x="1926" y="90"/>
                  <a:pt x="1924" y="93"/>
                  <a:pt x="1923" y="94"/>
                </a:cubicBezTo>
                <a:cubicBezTo>
                  <a:pt x="1874" y="119"/>
                  <a:pt x="1825" y="152"/>
                  <a:pt x="1776" y="195"/>
                </a:cubicBezTo>
                <a:cubicBezTo>
                  <a:pt x="1760" y="208"/>
                  <a:pt x="1745" y="220"/>
                  <a:pt x="1728" y="236"/>
                </a:cubicBezTo>
                <a:cubicBezTo>
                  <a:pt x="1663" y="298"/>
                  <a:pt x="1593" y="370"/>
                  <a:pt x="1505" y="471"/>
                </a:cubicBezTo>
                <a:cubicBezTo>
                  <a:pt x="1430" y="558"/>
                  <a:pt x="1357" y="653"/>
                  <a:pt x="1287" y="752"/>
                </a:cubicBezTo>
                <a:cubicBezTo>
                  <a:pt x="1266" y="781"/>
                  <a:pt x="1248" y="812"/>
                  <a:pt x="1228" y="842"/>
                </a:cubicBezTo>
                <a:cubicBezTo>
                  <a:pt x="1186" y="905"/>
                  <a:pt x="1143" y="969"/>
                  <a:pt x="1102" y="1036"/>
                </a:cubicBezTo>
                <a:cubicBezTo>
                  <a:pt x="1053" y="1118"/>
                  <a:pt x="1007" y="1202"/>
                  <a:pt x="961" y="1291"/>
                </a:cubicBezTo>
                <a:cubicBezTo>
                  <a:pt x="949" y="1312"/>
                  <a:pt x="938" y="1336"/>
                  <a:pt x="927" y="1358"/>
                </a:cubicBezTo>
                <a:cubicBezTo>
                  <a:pt x="872" y="1468"/>
                  <a:pt x="820" y="1579"/>
                  <a:pt x="770" y="1699"/>
                </a:cubicBezTo>
                <a:cubicBezTo>
                  <a:pt x="702" y="1861"/>
                  <a:pt x="638" y="2037"/>
                  <a:pt x="578" y="2219"/>
                </a:cubicBezTo>
                <a:cubicBezTo>
                  <a:pt x="566" y="2253"/>
                  <a:pt x="555" y="2288"/>
                  <a:pt x="544" y="2324"/>
                </a:cubicBezTo>
                <a:cubicBezTo>
                  <a:pt x="544" y="2325"/>
                  <a:pt x="543" y="2326"/>
                  <a:pt x="543" y="2327"/>
                </a:cubicBezTo>
                <a:cubicBezTo>
                  <a:pt x="542" y="2328"/>
                  <a:pt x="541" y="2330"/>
                  <a:pt x="541" y="2331"/>
                </a:cubicBezTo>
                <a:cubicBezTo>
                  <a:pt x="540" y="2333"/>
                  <a:pt x="540" y="2336"/>
                  <a:pt x="539" y="2338"/>
                </a:cubicBezTo>
                <a:cubicBezTo>
                  <a:pt x="537" y="2344"/>
                  <a:pt x="535" y="2351"/>
                  <a:pt x="533" y="2357"/>
                </a:cubicBezTo>
                <a:cubicBezTo>
                  <a:pt x="532" y="2362"/>
                  <a:pt x="530" y="2364"/>
                  <a:pt x="529" y="2368"/>
                </a:cubicBezTo>
                <a:cubicBezTo>
                  <a:pt x="528" y="2369"/>
                  <a:pt x="529" y="2371"/>
                  <a:pt x="529" y="2372"/>
                </a:cubicBezTo>
                <a:cubicBezTo>
                  <a:pt x="470" y="2559"/>
                  <a:pt x="413" y="2753"/>
                  <a:pt x="363" y="2960"/>
                </a:cubicBezTo>
                <a:cubicBezTo>
                  <a:pt x="324" y="3116"/>
                  <a:pt x="288" y="3278"/>
                  <a:pt x="253" y="3446"/>
                </a:cubicBezTo>
                <a:cubicBezTo>
                  <a:pt x="221" y="3605"/>
                  <a:pt x="194" y="3763"/>
                  <a:pt x="167" y="3921"/>
                </a:cubicBezTo>
                <a:cubicBezTo>
                  <a:pt x="157" y="3987"/>
                  <a:pt x="146" y="4052"/>
                  <a:pt x="137" y="4119"/>
                </a:cubicBezTo>
                <a:cubicBezTo>
                  <a:pt x="133" y="4141"/>
                  <a:pt x="130" y="4165"/>
                  <a:pt x="127" y="4187"/>
                </a:cubicBezTo>
                <a:cubicBezTo>
                  <a:pt x="-9" y="5225"/>
                  <a:pt x="-38" y="6391"/>
                  <a:pt x="50" y="7633"/>
                </a:cubicBezTo>
                <a:cubicBezTo>
                  <a:pt x="63" y="7800"/>
                  <a:pt x="79" y="7974"/>
                  <a:pt x="95" y="8149"/>
                </a:cubicBezTo>
                <a:cubicBezTo>
                  <a:pt x="101" y="8212"/>
                  <a:pt x="105" y="8273"/>
                  <a:pt x="112" y="8336"/>
                </a:cubicBezTo>
                <a:cubicBezTo>
                  <a:pt x="226" y="9426"/>
                  <a:pt x="341" y="10170"/>
                  <a:pt x="507" y="10738"/>
                </a:cubicBezTo>
                <a:cubicBezTo>
                  <a:pt x="507" y="10739"/>
                  <a:pt x="508" y="10741"/>
                  <a:pt x="509" y="10742"/>
                </a:cubicBezTo>
                <a:cubicBezTo>
                  <a:pt x="517" y="10769"/>
                  <a:pt x="526" y="10791"/>
                  <a:pt x="535" y="10817"/>
                </a:cubicBezTo>
                <a:cubicBezTo>
                  <a:pt x="564" y="10907"/>
                  <a:pt x="592" y="10996"/>
                  <a:pt x="624" y="11079"/>
                </a:cubicBezTo>
                <a:cubicBezTo>
                  <a:pt x="630" y="11094"/>
                  <a:pt x="636" y="11108"/>
                  <a:pt x="641" y="11124"/>
                </a:cubicBezTo>
                <a:cubicBezTo>
                  <a:pt x="642" y="11127"/>
                  <a:pt x="643" y="11131"/>
                  <a:pt x="644" y="11135"/>
                </a:cubicBezTo>
                <a:cubicBezTo>
                  <a:pt x="644" y="11136"/>
                  <a:pt x="645" y="11137"/>
                  <a:pt x="646" y="11139"/>
                </a:cubicBezTo>
                <a:cubicBezTo>
                  <a:pt x="646" y="11139"/>
                  <a:pt x="647" y="11142"/>
                  <a:pt x="647" y="11142"/>
                </a:cubicBezTo>
                <a:cubicBezTo>
                  <a:pt x="692" y="11253"/>
                  <a:pt x="741" y="11356"/>
                  <a:pt x="793" y="11457"/>
                </a:cubicBezTo>
                <a:cubicBezTo>
                  <a:pt x="794" y="11458"/>
                  <a:pt x="794" y="11459"/>
                  <a:pt x="795" y="11460"/>
                </a:cubicBezTo>
                <a:cubicBezTo>
                  <a:pt x="796" y="11462"/>
                  <a:pt x="797" y="11462"/>
                  <a:pt x="798" y="11464"/>
                </a:cubicBezTo>
                <a:cubicBezTo>
                  <a:pt x="813" y="11493"/>
                  <a:pt x="830" y="11522"/>
                  <a:pt x="845" y="11550"/>
                </a:cubicBezTo>
                <a:cubicBezTo>
                  <a:pt x="850" y="11558"/>
                  <a:pt x="853" y="11565"/>
                  <a:pt x="858" y="11573"/>
                </a:cubicBezTo>
                <a:cubicBezTo>
                  <a:pt x="861" y="11578"/>
                  <a:pt x="864" y="11582"/>
                  <a:pt x="867" y="11588"/>
                </a:cubicBezTo>
                <a:cubicBezTo>
                  <a:pt x="868" y="11590"/>
                  <a:pt x="870" y="11593"/>
                  <a:pt x="872" y="11595"/>
                </a:cubicBezTo>
                <a:cubicBezTo>
                  <a:pt x="873" y="11597"/>
                  <a:pt x="875" y="11600"/>
                  <a:pt x="876" y="11603"/>
                </a:cubicBezTo>
                <a:cubicBezTo>
                  <a:pt x="877" y="11604"/>
                  <a:pt x="878" y="11605"/>
                  <a:pt x="879" y="11606"/>
                </a:cubicBezTo>
                <a:cubicBezTo>
                  <a:pt x="880" y="11607"/>
                  <a:pt x="879" y="11610"/>
                  <a:pt x="879" y="11610"/>
                </a:cubicBezTo>
                <a:cubicBezTo>
                  <a:pt x="880" y="11612"/>
                  <a:pt x="881" y="11612"/>
                  <a:pt x="882" y="11614"/>
                </a:cubicBezTo>
                <a:cubicBezTo>
                  <a:pt x="910" y="11662"/>
                  <a:pt x="938" y="11710"/>
                  <a:pt x="968" y="11756"/>
                </a:cubicBezTo>
                <a:cubicBezTo>
                  <a:pt x="971" y="11759"/>
                  <a:pt x="973" y="11764"/>
                  <a:pt x="975" y="11767"/>
                </a:cubicBezTo>
                <a:cubicBezTo>
                  <a:pt x="976" y="11769"/>
                  <a:pt x="978" y="11773"/>
                  <a:pt x="979" y="11775"/>
                </a:cubicBezTo>
                <a:cubicBezTo>
                  <a:pt x="980" y="11776"/>
                  <a:pt x="981" y="11777"/>
                  <a:pt x="982" y="11778"/>
                </a:cubicBezTo>
                <a:cubicBezTo>
                  <a:pt x="995" y="11797"/>
                  <a:pt x="1007" y="11816"/>
                  <a:pt x="1019" y="11835"/>
                </a:cubicBezTo>
                <a:cubicBezTo>
                  <a:pt x="1020" y="11835"/>
                  <a:pt x="1020" y="11838"/>
                  <a:pt x="1021" y="11838"/>
                </a:cubicBezTo>
                <a:cubicBezTo>
                  <a:pt x="1021" y="11839"/>
                  <a:pt x="1022" y="11838"/>
                  <a:pt x="1022" y="11838"/>
                </a:cubicBezTo>
                <a:cubicBezTo>
                  <a:pt x="1023" y="11839"/>
                  <a:pt x="1024" y="11842"/>
                  <a:pt x="1024" y="11842"/>
                </a:cubicBezTo>
                <a:cubicBezTo>
                  <a:pt x="1025" y="11843"/>
                  <a:pt x="1026" y="11844"/>
                  <a:pt x="1027" y="11846"/>
                </a:cubicBezTo>
                <a:cubicBezTo>
                  <a:pt x="1027" y="11846"/>
                  <a:pt x="1028" y="11845"/>
                  <a:pt x="1028" y="11846"/>
                </a:cubicBezTo>
                <a:cubicBezTo>
                  <a:pt x="1091" y="11937"/>
                  <a:pt x="1157" y="12030"/>
                  <a:pt x="1230" y="12119"/>
                </a:cubicBezTo>
                <a:lnTo>
                  <a:pt x="1241" y="12134"/>
                </a:lnTo>
                <a:lnTo>
                  <a:pt x="1550" y="12512"/>
                </a:lnTo>
                <a:lnTo>
                  <a:pt x="1567" y="12725"/>
                </a:lnTo>
                <a:cubicBezTo>
                  <a:pt x="1568" y="12735"/>
                  <a:pt x="1569" y="12749"/>
                  <a:pt x="1570" y="12759"/>
                </a:cubicBezTo>
                <a:lnTo>
                  <a:pt x="1627" y="13496"/>
                </a:lnTo>
                <a:cubicBezTo>
                  <a:pt x="1650" y="13797"/>
                  <a:pt x="1662" y="13999"/>
                  <a:pt x="1668" y="14173"/>
                </a:cubicBezTo>
                <a:cubicBezTo>
                  <a:pt x="1673" y="14248"/>
                  <a:pt x="1675" y="14317"/>
                  <a:pt x="1674" y="14383"/>
                </a:cubicBezTo>
                <a:cubicBezTo>
                  <a:pt x="1674" y="14385"/>
                  <a:pt x="1674" y="14391"/>
                  <a:pt x="1674" y="14394"/>
                </a:cubicBezTo>
                <a:cubicBezTo>
                  <a:pt x="1674" y="14394"/>
                  <a:pt x="1674" y="14397"/>
                  <a:pt x="1674" y="14398"/>
                </a:cubicBezTo>
                <a:cubicBezTo>
                  <a:pt x="1674" y="14416"/>
                  <a:pt x="1675" y="14436"/>
                  <a:pt x="1674" y="14454"/>
                </a:cubicBezTo>
                <a:cubicBezTo>
                  <a:pt x="1672" y="14525"/>
                  <a:pt x="1664" y="14593"/>
                  <a:pt x="1654" y="14667"/>
                </a:cubicBezTo>
                <a:cubicBezTo>
                  <a:pt x="1654" y="14669"/>
                  <a:pt x="1655" y="14673"/>
                  <a:pt x="1654" y="14674"/>
                </a:cubicBezTo>
                <a:cubicBezTo>
                  <a:pt x="1647" y="14727"/>
                  <a:pt x="1635" y="14788"/>
                  <a:pt x="1624" y="14846"/>
                </a:cubicBezTo>
                <a:cubicBezTo>
                  <a:pt x="1617" y="14882"/>
                  <a:pt x="1612" y="14912"/>
                  <a:pt x="1604" y="14951"/>
                </a:cubicBezTo>
                <a:cubicBezTo>
                  <a:pt x="1544" y="15233"/>
                  <a:pt x="1490" y="15988"/>
                  <a:pt x="1467" y="16833"/>
                </a:cubicBezTo>
                <a:lnTo>
                  <a:pt x="1428" y="18240"/>
                </a:lnTo>
                <a:lnTo>
                  <a:pt x="1236" y="18360"/>
                </a:lnTo>
                <a:cubicBezTo>
                  <a:pt x="1130" y="18426"/>
                  <a:pt x="906" y="18782"/>
                  <a:pt x="738" y="19149"/>
                </a:cubicBezTo>
                <a:cubicBezTo>
                  <a:pt x="666" y="19306"/>
                  <a:pt x="605" y="19422"/>
                  <a:pt x="549" y="19520"/>
                </a:cubicBezTo>
                <a:cubicBezTo>
                  <a:pt x="525" y="19560"/>
                  <a:pt x="501" y="19604"/>
                  <a:pt x="479" y="19636"/>
                </a:cubicBezTo>
                <a:cubicBezTo>
                  <a:pt x="478" y="19637"/>
                  <a:pt x="476" y="19638"/>
                  <a:pt x="475" y="19639"/>
                </a:cubicBezTo>
                <a:cubicBezTo>
                  <a:pt x="475" y="19640"/>
                  <a:pt x="475" y="19643"/>
                  <a:pt x="475" y="19643"/>
                </a:cubicBezTo>
                <a:cubicBezTo>
                  <a:pt x="474" y="19644"/>
                  <a:pt x="474" y="19643"/>
                  <a:pt x="473" y="19643"/>
                </a:cubicBezTo>
                <a:cubicBezTo>
                  <a:pt x="473" y="19644"/>
                  <a:pt x="472" y="19647"/>
                  <a:pt x="472" y="19647"/>
                </a:cubicBezTo>
                <a:cubicBezTo>
                  <a:pt x="464" y="19658"/>
                  <a:pt x="457" y="19667"/>
                  <a:pt x="449" y="19677"/>
                </a:cubicBezTo>
                <a:cubicBezTo>
                  <a:pt x="448" y="19677"/>
                  <a:pt x="447" y="19680"/>
                  <a:pt x="447" y="19681"/>
                </a:cubicBezTo>
                <a:cubicBezTo>
                  <a:pt x="447" y="19681"/>
                  <a:pt x="446" y="19680"/>
                  <a:pt x="446" y="19681"/>
                </a:cubicBezTo>
                <a:cubicBezTo>
                  <a:pt x="412" y="19724"/>
                  <a:pt x="378" y="19760"/>
                  <a:pt x="347" y="19782"/>
                </a:cubicBezTo>
                <a:cubicBezTo>
                  <a:pt x="312" y="19806"/>
                  <a:pt x="279" y="19819"/>
                  <a:pt x="244" y="19819"/>
                </a:cubicBezTo>
                <a:lnTo>
                  <a:pt x="55" y="19819"/>
                </a:lnTo>
                <a:lnTo>
                  <a:pt x="90" y="20522"/>
                </a:lnTo>
                <a:cubicBezTo>
                  <a:pt x="109" y="20910"/>
                  <a:pt x="134" y="21311"/>
                  <a:pt x="147" y="21413"/>
                </a:cubicBezTo>
                <a:cubicBezTo>
                  <a:pt x="151" y="21438"/>
                  <a:pt x="157" y="21466"/>
                  <a:pt x="164" y="21488"/>
                </a:cubicBezTo>
                <a:cubicBezTo>
                  <a:pt x="173" y="21514"/>
                  <a:pt x="185" y="21533"/>
                  <a:pt x="198" y="21551"/>
                </a:cubicBezTo>
                <a:cubicBezTo>
                  <a:pt x="198" y="21552"/>
                  <a:pt x="199" y="21551"/>
                  <a:pt x="200" y="21551"/>
                </a:cubicBezTo>
                <a:cubicBezTo>
                  <a:pt x="219" y="21578"/>
                  <a:pt x="240" y="21600"/>
                  <a:pt x="263" y="21600"/>
                </a:cubicBezTo>
                <a:cubicBezTo>
                  <a:pt x="315" y="21600"/>
                  <a:pt x="341" y="21513"/>
                  <a:pt x="323" y="21398"/>
                </a:cubicBezTo>
                <a:cubicBezTo>
                  <a:pt x="315" y="21348"/>
                  <a:pt x="313" y="21294"/>
                  <a:pt x="318" y="21233"/>
                </a:cubicBezTo>
                <a:cubicBezTo>
                  <a:pt x="319" y="21215"/>
                  <a:pt x="325" y="21192"/>
                  <a:pt x="327" y="21173"/>
                </a:cubicBezTo>
                <a:cubicBezTo>
                  <a:pt x="334" y="21121"/>
                  <a:pt x="344" y="21067"/>
                  <a:pt x="360" y="21009"/>
                </a:cubicBezTo>
                <a:cubicBezTo>
                  <a:pt x="375" y="20947"/>
                  <a:pt x="393" y="20885"/>
                  <a:pt x="418" y="20818"/>
                </a:cubicBezTo>
                <a:cubicBezTo>
                  <a:pt x="449" y="20733"/>
                  <a:pt x="488" y="20646"/>
                  <a:pt x="532" y="20556"/>
                </a:cubicBezTo>
                <a:cubicBezTo>
                  <a:pt x="532" y="20556"/>
                  <a:pt x="531" y="20553"/>
                  <a:pt x="532" y="20552"/>
                </a:cubicBezTo>
                <a:cubicBezTo>
                  <a:pt x="535" y="20546"/>
                  <a:pt x="539" y="20540"/>
                  <a:pt x="543" y="20534"/>
                </a:cubicBezTo>
                <a:cubicBezTo>
                  <a:pt x="543" y="20533"/>
                  <a:pt x="544" y="20534"/>
                  <a:pt x="544" y="20534"/>
                </a:cubicBezTo>
                <a:cubicBezTo>
                  <a:pt x="546" y="20530"/>
                  <a:pt x="548" y="20523"/>
                  <a:pt x="550" y="20519"/>
                </a:cubicBezTo>
                <a:cubicBezTo>
                  <a:pt x="561" y="20498"/>
                  <a:pt x="571" y="20476"/>
                  <a:pt x="583" y="20455"/>
                </a:cubicBezTo>
                <a:cubicBezTo>
                  <a:pt x="614" y="20394"/>
                  <a:pt x="648" y="20337"/>
                  <a:pt x="684" y="20275"/>
                </a:cubicBezTo>
                <a:cubicBezTo>
                  <a:pt x="703" y="20244"/>
                  <a:pt x="722" y="20210"/>
                  <a:pt x="742" y="20178"/>
                </a:cubicBezTo>
                <a:cubicBezTo>
                  <a:pt x="784" y="20113"/>
                  <a:pt x="827" y="20051"/>
                  <a:pt x="873" y="19987"/>
                </a:cubicBezTo>
                <a:cubicBezTo>
                  <a:pt x="896" y="19956"/>
                  <a:pt x="918" y="19925"/>
                  <a:pt x="942" y="19894"/>
                </a:cubicBezTo>
                <a:cubicBezTo>
                  <a:pt x="1009" y="19806"/>
                  <a:pt x="1078" y="19717"/>
                  <a:pt x="1151" y="19636"/>
                </a:cubicBezTo>
                <a:cubicBezTo>
                  <a:pt x="1438" y="19320"/>
                  <a:pt x="1711" y="19013"/>
                  <a:pt x="1759" y="18951"/>
                </a:cubicBezTo>
                <a:cubicBezTo>
                  <a:pt x="1771" y="18936"/>
                  <a:pt x="1784" y="18889"/>
                  <a:pt x="1800" y="18824"/>
                </a:cubicBezTo>
                <a:cubicBezTo>
                  <a:pt x="1822" y="18734"/>
                  <a:pt x="1847" y="18597"/>
                  <a:pt x="1873" y="18442"/>
                </a:cubicBezTo>
                <a:cubicBezTo>
                  <a:pt x="1873" y="18441"/>
                  <a:pt x="1874" y="18439"/>
                  <a:pt x="1874" y="18438"/>
                </a:cubicBezTo>
                <a:cubicBezTo>
                  <a:pt x="1879" y="18411"/>
                  <a:pt x="1882" y="18382"/>
                  <a:pt x="1887" y="18352"/>
                </a:cubicBezTo>
                <a:cubicBezTo>
                  <a:pt x="1901" y="18255"/>
                  <a:pt x="1915" y="18143"/>
                  <a:pt x="1930" y="18034"/>
                </a:cubicBezTo>
                <a:cubicBezTo>
                  <a:pt x="1936" y="17976"/>
                  <a:pt x="1945" y="17918"/>
                  <a:pt x="1951" y="17858"/>
                </a:cubicBezTo>
                <a:cubicBezTo>
                  <a:pt x="2058" y="16830"/>
                  <a:pt x="2108" y="16553"/>
                  <a:pt x="2186" y="16553"/>
                </a:cubicBezTo>
                <a:cubicBezTo>
                  <a:pt x="2213" y="16553"/>
                  <a:pt x="2347" y="16753"/>
                  <a:pt x="2486" y="16998"/>
                </a:cubicBezTo>
                <a:lnTo>
                  <a:pt x="2740" y="17443"/>
                </a:lnTo>
                <a:lnTo>
                  <a:pt x="2618" y="17926"/>
                </a:lnTo>
                <a:cubicBezTo>
                  <a:pt x="2600" y="18000"/>
                  <a:pt x="2584" y="18082"/>
                  <a:pt x="2569" y="18173"/>
                </a:cubicBezTo>
                <a:cubicBezTo>
                  <a:pt x="2565" y="18205"/>
                  <a:pt x="2561" y="18227"/>
                  <a:pt x="2557" y="18263"/>
                </a:cubicBezTo>
                <a:cubicBezTo>
                  <a:pt x="2544" y="18385"/>
                  <a:pt x="2532" y="18524"/>
                  <a:pt x="2522" y="18678"/>
                </a:cubicBezTo>
                <a:cubicBezTo>
                  <a:pt x="2511" y="18833"/>
                  <a:pt x="2502" y="19002"/>
                  <a:pt x="2494" y="19183"/>
                </a:cubicBezTo>
                <a:cubicBezTo>
                  <a:pt x="2493" y="19196"/>
                  <a:pt x="2493" y="19211"/>
                  <a:pt x="2492" y="19224"/>
                </a:cubicBezTo>
                <a:cubicBezTo>
                  <a:pt x="2488" y="19492"/>
                  <a:pt x="2467" y="19805"/>
                  <a:pt x="2440" y="20118"/>
                </a:cubicBezTo>
                <a:cubicBezTo>
                  <a:pt x="2440" y="20120"/>
                  <a:pt x="2440" y="20124"/>
                  <a:pt x="2440" y="20126"/>
                </a:cubicBezTo>
                <a:cubicBezTo>
                  <a:pt x="2439" y="20137"/>
                  <a:pt x="2438" y="20145"/>
                  <a:pt x="2437" y="20156"/>
                </a:cubicBezTo>
                <a:cubicBezTo>
                  <a:pt x="2427" y="20272"/>
                  <a:pt x="2418" y="20404"/>
                  <a:pt x="2406" y="20500"/>
                </a:cubicBezTo>
                <a:cubicBezTo>
                  <a:pt x="2400" y="20547"/>
                  <a:pt x="2401" y="20541"/>
                  <a:pt x="2396" y="20586"/>
                </a:cubicBezTo>
                <a:cubicBezTo>
                  <a:pt x="2390" y="20636"/>
                  <a:pt x="2384" y="20736"/>
                  <a:pt x="2379" y="20769"/>
                </a:cubicBezTo>
                <a:cubicBezTo>
                  <a:pt x="2360" y="20887"/>
                  <a:pt x="2345" y="20996"/>
                  <a:pt x="2336" y="21080"/>
                </a:cubicBezTo>
                <a:cubicBezTo>
                  <a:pt x="2326" y="21164"/>
                  <a:pt x="2323" y="21220"/>
                  <a:pt x="2328" y="21230"/>
                </a:cubicBezTo>
                <a:cubicBezTo>
                  <a:pt x="2334" y="21242"/>
                  <a:pt x="2355" y="21252"/>
                  <a:pt x="2371" y="21263"/>
                </a:cubicBezTo>
                <a:cubicBezTo>
                  <a:pt x="2410" y="21282"/>
                  <a:pt x="2497" y="21316"/>
                  <a:pt x="2654" y="21361"/>
                </a:cubicBezTo>
                <a:cubicBezTo>
                  <a:pt x="2693" y="21372"/>
                  <a:pt x="2719" y="21369"/>
                  <a:pt x="2754" y="21376"/>
                </a:cubicBezTo>
                <a:cubicBezTo>
                  <a:pt x="2817" y="21380"/>
                  <a:pt x="2876" y="21381"/>
                  <a:pt x="2928" y="21376"/>
                </a:cubicBezTo>
                <a:cubicBezTo>
                  <a:pt x="2970" y="21371"/>
                  <a:pt x="3012" y="21365"/>
                  <a:pt x="3037" y="21353"/>
                </a:cubicBezTo>
                <a:cubicBezTo>
                  <a:pt x="3051" y="21346"/>
                  <a:pt x="3056" y="21333"/>
                  <a:pt x="3063" y="21323"/>
                </a:cubicBezTo>
                <a:cubicBezTo>
                  <a:pt x="3080" y="21272"/>
                  <a:pt x="3041" y="21198"/>
                  <a:pt x="2937" y="21110"/>
                </a:cubicBezTo>
                <a:cubicBezTo>
                  <a:pt x="2932" y="21106"/>
                  <a:pt x="2929" y="21110"/>
                  <a:pt x="2924" y="21106"/>
                </a:cubicBezTo>
                <a:cubicBezTo>
                  <a:pt x="2924" y="21105"/>
                  <a:pt x="2922" y="21103"/>
                  <a:pt x="2921" y="21102"/>
                </a:cubicBezTo>
                <a:cubicBezTo>
                  <a:pt x="2919" y="21100"/>
                  <a:pt x="2916" y="21097"/>
                  <a:pt x="2914" y="21095"/>
                </a:cubicBezTo>
                <a:cubicBezTo>
                  <a:pt x="2913" y="21094"/>
                  <a:pt x="2913" y="21095"/>
                  <a:pt x="2912" y="21095"/>
                </a:cubicBezTo>
                <a:cubicBezTo>
                  <a:pt x="2908" y="21091"/>
                  <a:pt x="2905" y="21082"/>
                  <a:pt x="2901" y="21076"/>
                </a:cubicBezTo>
                <a:cubicBezTo>
                  <a:pt x="2792" y="20984"/>
                  <a:pt x="2729" y="20865"/>
                  <a:pt x="2711" y="20653"/>
                </a:cubicBezTo>
                <a:cubicBezTo>
                  <a:pt x="2703" y="20626"/>
                  <a:pt x="2693" y="20598"/>
                  <a:pt x="2689" y="20571"/>
                </a:cubicBezTo>
                <a:cubicBezTo>
                  <a:pt x="2684" y="20534"/>
                  <a:pt x="2680" y="20500"/>
                  <a:pt x="2680" y="20466"/>
                </a:cubicBezTo>
                <a:cubicBezTo>
                  <a:pt x="2680" y="20412"/>
                  <a:pt x="2711" y="20189"/>
                  <a:pt x="2761" y="19879"/>
                </a:cubicBezTo>
                <a:cubicBezTo>
                  <a:pt x="2803" y="19585"/>
                  <a:pt x="2866" y="19223"/>
                  <a:pt x="2954" y="18753"/>
                </a:cubicBezTo>
                <a:cubicBezTo>
                  <a:pt x="3132" y="17794"/>
                  <a:pt x="3225" y="17120"/>
                  <a:pt x="3204" y="16912"/>
                </a:cubicBezTo>
                <a:cubicBezTo>
                  <a:pt x="3194" y="16820"/>
                  <a:pt x="3147" y="16654"/>
                  <a:pt x="3078" y="16455"/>
                </a:cubicBezTo>
                <a:cubicBezTo>
                  <a:pt x="3078" y="16455"/>
                  <a:pt x="3078" y="16452"/>
                  <a:pt x="3078" y="16452"/>
                </a:cubicBezTo>
                <a:cubicBezTo>
                  <a:pt x="3044" y="16353"/>
                  <a:pt x="3003" y="16246"/>
                  <a:pt x="2960" y="16137"/>
                </a:cubicBezTo>
                <a:cubicBezTo>
                  <a:pt x="2917" y="16028"/>
                  <a:pt x="2871" y="15918"/>
                  <a:pt x="2823" y="15812"/>
                </a:cubicBezTo>
                <a:lnTo>
                  <a:pt x="2475" y="15041"/>
                </a:lnTo>
                <a:lnTo>
                  <a:pt x="2551" y="14356"/>
                </a:lnTo>
                <a:cubicBezTo>
                  <a:pt x="2573" y="14157"/>
                  <a:pt x="2593" y="14003"/>
                  <a:pt x="2614" y="13870"/>
                </a:cubicBezTo>
                <a:cubicBezTo>
                  <a:pt x="2628" y="13777"/>
                  <a:pt x="2644" y="13685"/>
                  <a:pt x="2660" y="13619"/>
                </a:cubicBezTo>
                <a:cubicBezTo>
                  <a:pt x="2673" y="13566"/>
                  <a:pt x="2686" y="13519"/>
                  <a:pt x="2702" y="13481"/>
                </a:cubicBezTo>
                <a:cubicBezTo>
                  <a:pt x="2717" y="13442"/>
                  <a:pt x="2734" y="13413"/>
                  <a:pt x="2752" y="13387"/>
                </a:cubicBezTo>
                <a:cubicBezTo>
                  <a:pt x="2789" y="13337"/>
                  <a:pt x="2831" y="13306"/>
                  <a:pt x="2885" y="13294"/>
                </a:cubicBezTo>
                <a:cubicBezTo>
                  <a:pt x="2911" y="13288"/>
                  <a:pt x="2941" y="13286"/>
                  <a:pt x="2974" y="13286"/>
                </a:cubicBezTo>
                <a:cubicBezTo>
                  <a:pt x="3062" y="13286"/>
                  <a:pt x="3151" y="13253"/>
                  <a:pt x="3243" y="13182"/>
                </a:cubicBezTo>
                <a:cubicBezTo>
                  <a:pt x="3334" y="13110"/>
                  <a:pt x="3429" y="13000"/>
                  <a:pt x="3530" y="12849"/>
                </a:cubicBezTo>
                <a:cubicBezTo>
                  <a:pt x="3581" y="12773"/>
                  <a:pt x="3633" y="12684"/>
                  <a:pt x="3687" y="12587"/>
                </a:cubicBezTo>
                <a:cubicBezTo>
                  <a:pt x="3687" y="12586"/>
                  <a:pt x="3689" y="12583"/>
                  <a:pt x="3689" y="12583"/>
                </a:cubicBezTo>
                <a:cubicBezTo>
                  <a:pt x="3699" y="12563"/>
                  <a:pt x="3710" y="12539"/>
                  <a:pt x="3721" y="12519"/>
                </a:cubicBezTo>
                <a:cubicBezTo>
                  <a:pt x="3779" y="12411"/>
                  <a:pt x="3843" y="12279"/>
                  <a:pt x="3906" y="12145"/>
                </a:cubicBezTo>
                <a:cubicBezTo>
                  <a:pt x="3997" y="11951"/>
                  <a:pt x="4093" y="11727"/>
                  <a:pt x="4196" y="11479"/>
                </a:cubicBezTo>
                <a:cubicBezTo>
                  <a:pt x="4205" y="11456"/>
                  <a:pt x="4215" y="11439"/>
                  <a:pt x="4224" y="11415"/>
                </a:cubicBezTo>
                <a:cubicBezTo>
                  <a:pt x="4365" y="11065"/>
                  <a:pt x="4484" y="10746"/>
                  <a:pt x="4587" y="10450"/>
                </a:cubicBezTo>
                <a:cubicBezTo>
                  <a:pt x="4588" y="10447"/>
                  <a:pt x="4589" y="10446"/>
                  <a:pt x="4590" y="10443"/>
                </a:cubicBezTo>
                <a:cubicBezTo>
                  <a:pt x="4591" y="10438"/>
                  <a:pt x="4593" y="10432"/>
                  <a:pt x="4594" y="10428"/>
                </a:cubicBezTo>
                <a:cubicBezTo>
                  <a:pt x="4639" y="10298"/>
                  <a:pt x="4679" y="10173"/>
                  <a:pt x="4718" y="10050"/>
                </a:cubicBezTo>
                <a:cubicBezTo>
                  <a:pt x="4732" y="10002"/>
                  <a:pt x="4747" y="9955"/>
                  <a:pt x="4761" y="9908"/>
                </a:cubicBezTo>
                <a:cubicBezTo>
                  <a:pt x="4791" y="9804"/>
                  <a:pt x="4821" y="9703"/>
                  <a:pt x="4848" y="9601"/>
                </a:cubicBezTo>
                <a:cubicBezTo>
                  <a:pt x="4849" y="9598"/>
                  <a:pt x="4849" y="9596"/>
                  <a:pt x="4850" y="9593"/>
                </a:cubicBezTo>
                <a:cubicBezTo>
                  <a:pt x="4852" y="9584"/>
                  <a:pt x="4855" y="9573"/>
                  <a:pt x="4857" y="9563"/>
                </a:cubicBezTo>
                <a:cubicBezTo>
                  <a:pt x="4997" y="9025"/>
                  <a:pt x="5085" y="8500"/>
                  <a:pt x="5153" y="7872"/>
                </a:cubicBezTo>
                <a:cubicBezTo>
                  <a:pt x="5173" y="7685"/>
                  <a:pt x="5189" y="7499"/>
                  <a:pt x="5202" y="7311"/>
                </a:cubicBezTo>
                <a:cubicBezTo>
                  <a:pt x="5203" y="7292"/>
                  <a:pt x="5204" y="7271"/>
                  <a:pt x="5205" y="7251"/>
                </a:cubicBezTo>
                <a:cubicBezTo>
                  <a:pt x="5213" y="7112"/>
                  <a:pt x="5220" y="6975"/>
                  <a:pt x="5225" y="6828"/>
                </a:cubicBezTo>
                <a:cubicBezTo>
                  <a:pt x="5230" y="6653"/>
                  <a:pt x="5234" y="6480"/>
                  <a:pt x="5234" y="6308"/>
                </a:cubicBezTo>
                <a:cubicBezTo>
                  <a:pt x="5234" y="6308"/>
                  <a:pt x="5234" y="6305"/>
                  <a:pt x="5234" y="6305"/>
                </a:cubicBezTo>
                <a:cubicBezTo>
                  <a:pt x="5234" y="6300"/>
                  <a:pt x="5234" y="6298"/>
                  <a:pt x="5234" y="6293"/>
                </a:cubicBezTo>
                <a:cubicBezTo>
                  <a:pt x="5234" y="6286"/>
                  <a:pt x="5233" y="6278"/>
                  <a:pt x="5233" y="6271"/>
                </a:cubicBezTo>
                <a:cubicBezTo>
                  <a:pt x="5233" y="6047"/>
                  <a:pt x="5229" y="5829"/>
                  <a:pt x="5220" y="5612"/>
                </a:cubicBezTo>
                <a:cubicBezTo>
                  <a:pt x="5220" y="5611"/>
                  <a:pt x="5220" y="5610"/>
                  <a:pt x="5220" y="5609"/>
                </a:cubicBezTo>
                <a:cubicBezTo>
                  <a:pt x="5220" y="5608"/>
                  <a:pt x="5220" y="5605"/>
                  <a:pt x="5220" y="5605"/>
                </a:cubicBezTo>
                <a:cubicBezTo>
                  <a:pt x="5219" y="5562"/>
                  <a:pt x="5216" y="5521"/>
                  <a:pt x="5214" y="5478"/>
                </a:cubicBezTo>
                <a:cubicBezTo>
                  <a:pt x="5205" y="5272"/>
                  <a:pt x="5192" y="5070"/>
                  <a:pt x="5176" y="4872"/>
                </a:cubicBezTo>
                <a:cubicBezTo>
                  <a:pt x="5171" y="4820"/>
                  <a:pt x="5167" y="4766"/>
                  <a:pt x="5162" y="4714"/>
                </a:cubicBezTo>
                <a:cubicBezTo>
                  <a:pt x="5154" y="4633"/>
                  <a:pt x="5145" y="4555"/>
                  <a:pt x="5136" y="4475"/>
                </a:cubicBezTo>
                <a:cubicBezTo>
                  <a:pt x="5119" y="4330"/>
                  <a:pt x="5102" y="4186"/>
                  <a:pt x="5080" y="4045"/>
                </a:cubicBezTo>
                <a:cubicBezTo>
                  <a:pt x="4931" y="3051"/>
                  <a:pt x="4678" y="2158"/>
                  <a:pt x="4344" y="1448"/>
                </a:cubicBezTo>
                <a:cubicBezTo>
                  <a:pt x="4326" y="1410"/>
                  <a:pt x="4309" y="1372"/>
                  <a:pt x="4290" y="1336"/>
                </a:cubicBezTo>
                <a:cubicBezTo>
                  <a:pt x="4263" y="1282"/>
                  <a:pt x="4235" y="1234"/>
                  <a:pt x="4207" y="1182"/>
                </a:cubicBezTo>
                <a:cubicBezTo>
                  <a:pt x="4167" y="1110"/>
                  <a:pt x="4128" y="1034"/>
                  <a:pt x="4085" y="965"/>
                </a:cubicBezTo>
                <a:cubicBezTo>
                  <a:pt x="4028" y="873"/>
                  <a:pt x="3970" y="784"/>
                  <a:pt x="3909" y="700"/>
                </a:cubicBezTo>
                <a:cubicBezTo>
                  <a:pt x="3848" y="615"/>
                  <a:pt x="3784" y="539"/>
                  <a:pt x="3720" y="464"/>
                </a:cubicBezTo>
                <a:cubicBezTo>
                  <a:pt x="3559" y="278"/>
                  <a:pt x="3453" y="175"/>
                  <a:pt x="3335" y="109"/>
                </a:cubicBezTo>
                <a:cubicBezTo>
                  <a:pt x="3330" y="106"/>
                  <a:pt x="3326" y="100"/>
                  <a:pt x="3321" y="97"/>
                </a:cubicBezTo>
                <a:cubicBezTo>
                  <a:pt x="3306" y="89"/>
                  <a:pt x="3292" y="74"/>
                  <a:pt x="3277" y="67"/>
                </a:cubicBezTo>
                <a:cubicBezTo>
                  <a:pt x="3271" y="65"/>
                  <a:pt x="3261" y="66"/>
                  <a:pt x="3255" y="64"/>
                </a:cubicBezTo>
                <a:cubicBezTo>
                  <a:pt x="3252" y="62"/>
                  <a:pt x="3246" y="61"/>
                  <a:pt x="3243" y="60"/>
                </a:cubicBezTo>
                <a:cubicBezTo>
                  <a:pt x="3241" y="59"/>
                  <a:pt x="3240" y="60"/>
                  <a:pt x="3238" y="60"/>
                </a:cubicBezTo>
                <a:cubicBezTo>
                  <a:pt x="3098" y="10"/>
                  <a:pt x="2925" y="0"/>
                  <a:pt x="2620" y="0"/>
                </a:cubicBezTo>
                <a:close/>
                <a:moveTo>
                  <a:pt x="2803" y="464"/>
                </a:moveTo>
                <a:cubicBezTo>
                  <a:pt x="3277" y="449"/>
                  <a:pt x="3832" y="994"/>
                  <a:pt x="4145" y="1781"/>
                </a:cubicBezTo>
                <a:cubicBezTo>
                  <a:pt x="4337" y="2260"/>
                  <a:pt x="4339" y="2278"/>
                  <a:pt x="4218" y="2436"/>
                </a:cubicBezTo>
                <a:cubicBezTo>
                  <a:pt x="4149" y="2525"/>
                  <a:pt x="4050" y="2597"/>
                  <a:pt x="3998" y="2597"/>
                </a:cubicBezTo>
                <a:cubicBezTo>
                  <a:pt x="3946" y="2597"/>
                  <a:pt x="3649" y="2803"/>
                  <a:pt x="3338" y="3053"/>
                </a:cubicBezTo>
                <a:cubicBezTo>
                  <a:pt x="3027" y="3303"/>
                  <a:pt x="2737" y="3542"/>
                  <a:pt x="2695" y="3584"/>
                </a:cubicBezTo>
                <a:cubicBezTo>
                  <a:pt x="2664" y="3616"/>
                  <a:pt x="2642" y="3606"/>
                  <a:pt x="2628" y="3573"/>
                </a:cubicBezTo>
                <a:cubicBezTo>
                  <a:pt x="2570" y="3716"/>
                  <a:pt x="2395" y="3983"/>
                  <a:pt x="2179" y="4247"/>
                </a:cubicBezTo>
                <a:cubicBezTo>
                  <a:pt x="1900" y="4586"/>
                  <a:pt x="1599" y="4988"/>
                  <a:pt x="1510" y="5141"/>
                </a:cubicBezTo>
                <a:cubicBezTo>
                  <a:pt x="1301" y="5499"/>
                  <a:pt x="1295" y="5495"/>
                  <a:pt x="1195" y="5010"/>
                </a:cubicBezTo>
                <a:cubicBezTo>
                  <a:pt x="1034" y="4234"/>
                  <a:pt x="957" y="3185"/>
                  <a:pt x="1041" y="2915"/>
                </a:cubicBezTo>
                <a:cubicBezTo>
                  <a:pt x="1223" y="2324"/>
                  <a:pt x="1551" y="1560"/>
                  <a:pt x="1622" y="1560"/>
                </a:cubicBezTo>
                <a:cubicBezTo>
                  <a:pt x="1664" y="1560"/>
                  <a:pt x="1874" y="1961"/>
                  <a:pt x="2089" y="2451"/>
                </a:cubicBezTo>
                <a:cubicBezTo>
                  <a:pt x="2305" y="2941"/>
                  <a:pt x="2510" y="3341"/>
                  <a:pt x="2546" y="3341"/>
                </a:cubicBezTo>
                <a:cubicBezTo>
                  <a:pt x="2567" y="3341"/>
                  <a:pt x="2590" y="3364"/>
                  <a:pt x="2611" y="3397"/>
                </a:cubicBezTo>
                <a:cubicBezTo>
                  <a:pt x="2612" y="3361"/>
                  <a:pt x="2612" y="3328"/>
                  <a:pt x="2615" y="3281"/>
                </a:cubicBezTo>
                <a:cubicBezTo>
                  <a:pt x="2630" y="3098"/>
                  <a:pt x="2279" y="2236"/>
                  <a:pt x="1997" y="1762"/>
                </a:cubicBezTo>
                <a:cubicBezTo>
                  <a:pt x="1870" y="1548"/>
                  <a:pt x="1782" y="1309"/>
                  <a:pt x="1802" y="1231"/>
                </a:cubicBezTo>
                <a:cubicBezTo>
                  <a:pt x="1890" y="883"/>
                  <a:pt x="2421" y="476"/>
                  <a:pt x="2803" y="464"/>
                </a:cubicBezTo>
                <a:close/>
                <a:moveTo>
                  <a:pt x="704" y="2836"/>
                </a:moveTo>
                <a:cubicBezTo>
                  <a:pt x="718" y="2835"/>
                  <a:pt x="731" y="2850"/>
                  <a:pt x="742" y="2877"/>
                </a:cubicBezTo>
                <a:cubicBezTo>
                  <a:pt x="786" y="2983"/>
                  <a:pt x="756" y="3296"/>
                  <a:pt x="647" y="3887"/>
                </a:cubicBezTo>
                <a:cubicBezTo>
                  <a:pt x="464" y="4881"/>
                  <a:pt x="362" y="5852"/>
                  <a:pt x="360" y="6634"/>
                </a:cubicBezTo>
                <a:cubicBezTo>
                  <a:pt x="358" y="7166"/>
                  <a:pt x="294" y="7437"/>
                  <a:pt x="215" y="7244"/>
                </a:cubicBezTo>
                <a:cubicBezTo>
                  <a:pt x="129" y="7035"/>
                  <a:pt x="182" y="5359"/>
                  <a:pt x="303" y="4490"/>
                </a:cubicBezTo>
                <a:cubicBezTo>
                  <a:pt x="438" y="3511"/>
                  <a:pt x="604" y="2842"/>
                  <a:pt x="704" y="2836"/>
                </a:cubicBezTo>
                <a:close/>
                <a:moveTo>
                  <a:pt x="4244" y="3042"/>
                </a:moveTo>
                <a:cubicBezTo>
                  <a:pt x="4496" y="3042"/>
                  <a:pt x="4526" y="3082"/>
                  <a:pt x="4604" y="3525"/>
                </a:cubicBezTo>
                <a:cubicBezTo>
                  <a:pt x="4687" y="3997"/>
                  <a:pt x="4684" y="4022"/>
                  <a:pt x="4433" y="4651"/>
                </a:cubicBezTo>
                <a:cubicBezTo>
                  <a:pt x="4292" y="5004"/>
                  <a:pt x="4049" y="5520"/>
                  <a:pt x="3893" y="5799"/>
                </a:cubicBezTo>
                <a:cubicBezTo>
                  <a:pt x="3738" y="6079"/>
                  <a:pt x="3583" y="6308"/>
                  <a:pt x="3549" y="6308"/>
                </a:cubicBezTo>
                <a:cubicBezTo>
                  <a:pt x="3514" y="6308"/>
                  <a:pt x="3383" y="5879"/>
                  <a:pt x="3257" y="5354"/>
                </a:cubicBezTo>
                <a:cubicBezTo>
                  <a:pt x="3126" y="4814"/>
                  <a:pt x="2972" y="4364"/>
                  <a:pt x="2900" y="4314"/>
                </a:cubicBezTo>
                <a:cubicBezTo>
                  <a:pt x="2773" y="4227"/>
                  <a:pt x="2772" y="4223"/>
                  <a:pt x="2892" y="4000"/>
                </a:cubicBezTo>
                <a:cubicBezTo>
                  <a:pt x="3081" y="3650"/>
                  <a:pt x="3939" y="3042"/>
                  <a:pt x="4244" y="3042"/>
                </a:cubicBezTo>
                <a:close/>
                <a:moveTo>
                  <a:pt x="769" y="4269"/>
                </a:moveTo>
                <a:cubicBezTo>
                  <a:pt x="828" y="4274"/>
                  <a:pt x="892" y="4547"/>
                  <a:pt x="968" y="5074"/>
                </a:cubicBezTo>
                <a:lnTo>
                  <a:pt x="1078" y="5829"/>
                </a:lnTo>
                <a:lnTo>
                  <a:pt x="809" y="6376"/>
                </a:lnTo>
                <a:cubicBezTo>
                  <a:pt x="482" y="7040"/>
                  <a:pt x="423" y="6867"/>
                  <a:pt x="539" y="5590"/>
                </a:cubicBezTo>
                <a:cubicBezTo>
                  <a:pt x="621" y="4695"/>
                  <a:pt x="692" y="4263"/>
                  <a:pt x="769" y="4269"/>
                </a:cubicBezTo>
                <a:close/>
                <a:moveTo>
                  <a:pt x="4721" y="4782"/>
                </a:moveTo>
                <a:cubicBezTo>
                  <a:pt x="4858" y="5116"/>
                  <a:pt x="4684" y="7427"/>
                  <a:pt x="4428" y="8650"/>
                </a:cubicBezTo>
                <a:cubicBezTo>
                  <a:pt x="4247" y="9521"/>
                  <a:pt x="4055" y="10114"/>
                  <a:pt x="4012" y="9934"/>
                </a:cubicBezTo>
                <a:cubicBezTo>
                  <a:pt x="3994" y="9859"/>
                  <a:pt x="3961" y="9555"/>
                  <a:pt x="3939" y="9260"/>
                </a:cubicBezTo>
                <a:cubicBezTo>
                  <a:pt x="3918" y="8966"/>
                  <a:pt x="3831" y="8301"/>
                  <a:pt x="3746" y="7779"/>
                </a:cubicBezTo>
                <a:lnTo>
                  <a:pt x="3590" y="6828"/>
                </a:lnTo>
                <a:lnTo>
                  <a:pt x="3784" y="6458"/>
                </a:lnTo>
                <a:cubicBezTo>
                  <a:pt x="3891" y="6254"/>
                  <a:pt x="4136" y="5775"/>
                  <a:pt x="4330" y="5392"/>
                </a:cubicBezTo>
                <a:cubicBezTo>
                  <a:pt x="4524" y="5008"/>
                  <a:pt x="4700" y="4732"/>
                  <a:pt x="4721" y="4782"/>
                </a:cubicBezTo>
                <a:close/>
                <a:moveTo>
                  <a:pt x="4993" y="5414"/>
                </a:moveTo>
                <a:cubicBezTo>
                  <a:pt x="5020" y="5428"/>
                  <a:pt x="5042" y="5599"/>
                  <a:pt x="5054" y="5938"/>
                </a:cubicBezTo>
                <a:cubicBezTo>
                  <a:pt x="5084" y="6782"/>
                  <a:pt x="4958" y="8028"/>
                  <a:pt x="4747" y="9002"/>
                </a:cubicBezTo>
                <a:cubicBezTo>
                  <a:pt x="4540" y="9952"/>
                  <a:pt x="4244" y="10727"/>
                  <a:pt x="4181" y="10480"/>
                </a:cubicBezTo>
                <a:cubicBezTo>
                  <a:pt x="4158" y="10392"/>
                  <a:pt x="4209" y="10098"/>
                  <a:pt x="4293" y="9829"/>
                </a:cubicBezTo>
                <a:cubicBezTo>
                  <a:pt x="4541" y="9040"/>
                  <a:pt x="4749" y="7795"/>
                  <a:pt x="4833" y="6589"/>
                </a:cubicBezTo>
                <a:cubicBezTo>
                  <a:pt x="4887" y="5806"/>
                  <a:pt x="4947" y="5392"/>
                  <a:pt x="4993" y="5414"/>
                </a:cubicBezTo>
                <a:close/>
                <a:moveTo>
                  <a:pt x="20383" y="6316"/>
                </a:moveTo>
                <a:cubicBezTo>
                  <a:pt x="20217" y="6321"/>
                  <a:pt x="20063" y="6356"/>
                  <a:pt x="19923" y="6424"/>
                </a:cubicBezTo>
                <a:cubicBezTo>
                  <a:pt x="19918" y="6427"/>
                  <a:pt x="19912" y="6429"/>
                  <a:pt x="19907" y="6432"/>
                </a:cubicBezTo>
                <a:cubicBezTo>
                  <a:pt x="19863" y="6454"/>
                  <a:pt x="19820" y="6481"/>
                  <a:pt x="19778" y="6510"/>
                </a:cubicBezTo>
                <a:cubicBezTo>
                  <a:pt x="19727" y="6549"/>
                  <a:pt x="19676" y="6589"/>
                  <a:pt x="19628" y="6638"/>
                </a:cubicBezTo>
                <a:cubicBezTo>
                  <a:pt x="19627" y="6638"/>
                  <a:pt x="19625" y="6640"/>
                  <a:pt x="19624" y="6641"/>
                </a:cubicBezTo>
                <a:cubicBezTo>
                  <a:pt x="19605" y="6661"/>
                  <a:pt x="19587" y="6680"/>
                  <a:pt x="19569" y="6701"/>
                </a:cubicBezTo>
                <a:cubicBezTo>
                  <a:pt x="19512" y="6766"/>
                  <a:pt x="19457" y="6834"/>
                  <a:pt x="19406" y="6914"/>
                </a:cubicBezTo>
                <a:cubicBezTo>
                  <a:pt x="19355" y="6995"/>
                  <a:pt x="19309" y="7088"/>
                  <a:pt x="19265" y="7184"/>
                </a:cubicBezTo>
                <a:cubicBezTo>
                  <a:pt x="19263" y="7186"/>
                  <a:pt x="19263" y="7189"/>
                  <a:pt x="19262" y="7191"/>
                </a:cubicBezTo>
                <a:cubicBezTo>
                  <a:pt x="19250" y="7215"/>
                  <a:pt x="19238" y="7241"/>
                  <a:pt x="19228" y="7266"/>
                </a:cubicBezTo>
                <a:cubicBezTo>
                  <a:pt x="19227" y="7268"/>
                  <a:pt x="19228" y="7268"/>
                  <a:pt x="19228" y="7270"/>
                </a:cubicBezTo>
                <a:cubicBezTo>
                  <a:pt x="19190" y="7360"/>
                  <a:pt x="19153" y="7456"/>
                  <a:pt x="19122" y="7558"/>
                </a:cubicBezTo>
                <a:cubicBezTo>
                  <a:pt x="19121" y="7558"/>
                  <a:pt x="19120" y="7561"/>
                  <a:pt x="19120" y="7562"/>
                </a:cubicBezTo>
                <a:cubicBezTo>
                  <a:pt x="19119" y="7567"/>
                  <a:pt x="19117" y="7568"/>
                  <a:pt x="19115" y="7573"/>
                </a:cubicBezTo>
                <a:cubicBezTo>
                  <a:pt x="19113" y="7581"/>
                  <a:pt x="19110" y="7588"/>
                  <a:pt x="19108" y="7595"/>
                </a:cubicBezTo>
                <a:cubicBezTo>
                  <a:pt x="19108" y="7596"/>
                  <a:pt x="19108" y="7599"/>
                  <a:pt x="19108" y="7599"/>
                </a:cubicBezTo>
                <a:cubicBezTo>
                  <a:pt x="19106" y="7606"/>
                  <a:pt x="19104" y="7614"/>
                  <a:pt x="19102" y="7622"/>
                </a:cubicBezTo>
                <a:cubicBezTo>
                  <a:pt x="19070" y="7729"/>
                  <a:pt x="19044" y="7843"/>
                  <a:pt x="19020" y="7962"/>
                </a:cubicBezTo>
                <a:cubicBezTo>
                  <a:pt x="19020" y="7964"/>
                  <a:pt x="19019" y="7968"/>
                  <a:pt x="19019" y="7970"/>
                </a:cubicBezTo>
                <a:cubicBezTo>
                  <a:pt x="19018" y="7974"/>
                  <a:pt x="19016" y="7977"/>
                  <a:pt x="19015" y="7981"/>
                </a:cubicBezTo>
                <a:cubicBezTo>
                  <a:pt x="18950" y="8336"/>
                  <a:pt x="18916" y="8745"/>
                  <a:pt x="18916" y="9200"/>
                </a:cubicBezTo>
                <a:cubicBezTo>
                  <a:pt x="18916" y="9441"/>
                  <a:pt x="18925" y="9652"/>
                  <a:pt x="18940" y="9852"/>
                </a:cubicBezTo>
                <a:cubicBezTo>
                  <a:pt x="18949" y="9925"/>
                  <a:pt x="18956" y="9997"/>
                  <a:pt x="18966" y="10069"/>
                </a:cubicBezTo>
                <a:cubicBezTo>
                  <a:pt x="18969" y="10089"/>
                  <a:pt x="18971" y="10112"/>
                  <a:pt x="18974" y="10132"/>
                </a:cubicBezTo>
                <a:cubicBezTo>
                  <a:pt x="18987" y="10214"/>
                  <a:pt x="19003" y="10296"/>
                  <a:pt x="19020" y="10375"/>
                </a:cubicBezTo>
                <a:cubicBezTo>
                  <a:pt x="19020" y="10376"/>
                  <a:pt x="19020" y="10379"/>
                  <a:pt x="19020" y="10379"/>
                </a:cubicBezTo>
                <a:cubicBezTo>
                  <a:pt x="19040" y="10472"/>
                  <a:pt x="19064" y="10560"/>
                  <a:pt x="19089" y="10648"/>
                </a:cubicBezTo>
                <a:cubicBezTo>
                  <a:pt x="19129" y="10787"/>
                  <a:pt x="19173" y="10925"/>
                  <a:pt x="19225" y="11053"/>
                </a:cubicBezTo>
                <a:cubicBezTo>
                  <a:pt x="19254" y="11125"/>
                  <a:pt x="19290" y="11190"/>
                  <a:pt x="19323" y="11258"/>
                </a:cubicBezTo>
                <a:cubicBezTo>
                  <a:pt x="19471" y="11527"/>
                  <a:pt x="19662" y="11785"/>
                  <a:pt x="19921" y="12074"/>
                </a:cubicBezTo>
                <a:cubicBezTo>
                  <a:pt x="19972" y="12131"/>
                  <a:pt x="20016" y="12193"/>
                  <a:pt x="20066" y="12254"/>
                </a:cubicBezTo>
                <a:cubicBezTo>
                  <a:pt x="20124" y="12319"/>
                  <a:pt x="20181" y="12385"/>
                  <a:pt x="20233" y="12456"/>
                </a:cubicBezTo>
                <a:cubicBezTo>
                  <a:pt x="20238" y="12462"/>
                  <a:pt x="20242" y="12471"/>
                  <a:pt x="20247" y="12478"/>
                </a:cubicBezTo>
                <a:cubicBezTo>
                  <a:pt x="20404" y="12683"/>
                  <a:pt x="20535" y="12873"/>
                  <a:pt x="20578" y="12976"/>
                </a:cubicBezTo>
                <a:cubicBezTo>
                  <a:pt x="20649" y="13149"/>
                  <a:pt x="20688" y="13340"/>
                  <a:pt x="20696" y="13533"/>
                </a:cubicBezTo>
                <a:cubicBezTo>
                  <a:pt x="20701" y="13572"/>
                  <a:pt x="20705" y="13609"/>
                  <a:pt x="20705" y="13645"/>
                </a:cubicBezTo>
                <a:cubicBezTo>
                  <a:pt x="20705" y="13699"/>
                  <a:pt x="20702" y="13757"/>
                  <a:pt x="20696" y="13810"/>
                </a:cubicBezTo>
                <a:cubicBezTo>
                  <a:pt x="20695" y="13823"/>
                  <a:pt x="20692" y="13835"/>
                  <a:pt x="20690" y="13847"/>
                </a:cubicBezTo>
                <a:cubicBezTo>
                  <a:pt x="20690" y="13850"/>
                  <a:pt x="20689" y="13852"/>
                  <a:pt x="20689" y="13855"/>
                </a:cubicBezTo>
                <a:cubicBezTo>
                  <a:pt x="20687" y="13868"/>
                  <a:pt x="20685" y="13879"/>
                  <a:pt x="20682" y="13892"/>
                </a:cubicBezTo>
                <a:cubicBezTo>
                  <a:pt x="20682" y="13893"/>
                  <a:pt x="20682" y="13896"/>
                  <a:pt x="20682" y="13896"/>
                </a:cubicBezTo>
                <a:cubicBezTo>
                  <a:pt x="20682" y="13897"/>
                  <a:pt x="20681" y="13899"/>
                  <a:pt x="20681" y="13900"/>
                </a:cubicBezTo>
                <a:cubicBezTo>
                  <a:pt x="20681" y="13901"/>
                  <a:pt x="20680" y="13902"/>
                  <a:pt x="20679" y="13904"/>
                </a:cubicBezTo>
                <a:cubicBezTo>
                  <a:pt x="20677" y="13914"/>
                  <a:pt x="20677" y="13926"/>
                  <a:pt x="20675" y="13937"/>
                </a:cubicBezTo>
                <a:cubicBezTo>
                  <a:pt x="20660" y="14013"/>
                  <a:pt x="20641" y="14088"/>
                  <a:pt x="20616" y="14158"/>
                </a:cubicBezTo>
                <a:cubicBezTo>
                  <a:pt x="20615" y="14161"/>
                  <a:pt x="20614" y="14163"/>
                  <a:pt x="20613" y="14166"/>
                </a:cubicBezTo>
                <a:cubicBezTo>
                  <a:pt x="20595" y="14224"/>
                  <a:pt x="20573" y="14281"/>
                  <a:pt x="20549" y="14338"/>
                </a:cubicBezTo>
                <a:cubicBezTo>
                  <a:pt x="20462" y="14535"/>
                  <a:pt x="20394" y="14617"/>
                  <a:pt x="20269" y="14652"/>
                </a:cubicBezTo>
                <a:cubicBezTo>
                  <a:pt x="20241" y="14671"/>
                  <a:pt x="20214" y="14690"/>
                  <a:pt x="20186" y="14701"/>
                </a:cubicBezTo>
                <a:cubicBezTo>
                  <a:pt x="20131" y="14722"/>
                  <a:pt x="20052" y="14724"/>
                  <a:pt x="19960" y="14708"/>
                </a:cubicBezTo>
                <a:cubicBezTo>
                  <a:pt x="19875" y="14694"/>
                  <a:pt x="19778" y="14664"/>
                  <a:pt x="19678" y="14626"/>
                </a:cubicBezTo>
                <a:cubicBezTo>
                  <a:pt x="19677" y="14625"/>
                  <a:pt x="19678" y="14622"/>
                  <a:pt x="19677" y="14622"/>
                </a:cubicBezTo>
                <a:cubicBezTo>
                  <a:pt x="19673" y="14621"/>
                  <a:pt x="19669" y="14620"/>
                  <a:pt x="19666" y="14618"/>
                </a:cubicBezTo>
                <a:cubicBezTo>
                  <a:pt x="19500" y="14570"/>
                  <a:pt x="19339" y="14498"/>
                  <a:pt x="19246" y="14416"/>
                </a:cubicBezTo>
                <a:cubicBezTo>
                  <a:pt x="19140" y="14321"/>
                  <a:pt x="19086" y="14282"/>
                  <a:pt x="19035" y="14244"/>
                </a:cubicBezTo>
                <a:cubicBezTo>
                  <a:pt x="18972" y="14188"/>
                  <a:pt x="18949" y="14235"/>
                  <a:pt x="18940" y="14551"/>
                </a:cubicBezTo>
                <a:cubicBezTo>
                  <a:pt x="18937" y="14709"/>
                  <a:pt x="18934" y="14895"/>
                  <a:pt x="18934" y="15112"/>
                </a:cubicBezTo>
                <a:cubicBezTo>
                  <a:pt x="18934" y="15121"/>
                  <a:pt x="18934" y="15126"/>
                  <a:pt x="18934" y="15135"/>
                </a:cubicBezTo>
                <a:lnTo>
                  <a:pt x="18934" y="16077"/>
                </a:lnTo>
                <a:lnTo>
                  <a:pt x="19122" y="16201"/>
                </a:lnTo>
                <a:lnTo>
                  <a:pt x="19191" y="16238"/>
                </a:lnTo>
                <a:lnTo>
                  <a:pt x="19194" y="16242"/>
                </a:lnTo>
                <a:cubicBezTo>
                  <a:pt x="19195" y="16243"/>
                  <a:pt x="19196" y="16242"/>
                  <a:pt x="19197" y="16242"/>
                </a:cubicBezTo>
                <a:cubicBezTo>
                  <a:pt x="19341" y="16324"/>
                  <a:pt x="19705" y="16372"/>
                  <a:pt x="20010" y="16347"/>
                </a:cubicBezTo>
                <a:cubicBezTo>
                  <a:pt x="20395" y="16315"/>
                  <a:pt x="20681" y="16171"/>
                  <a:pt x="20905" y="15898"/>
                </a:cubicBezTo>
                <a:cubicBezTo>
                  <a:pt x="20929" y="15869"/>
                  <a:pt x="20953" y="15843"/>
                  <a:pt x="20975" y="15812"/>
                </a:cubicBezTo>
                <a:cubicBezTo>
                  <a:pt x="21008" y="15765"/>
                  <a:pt x="21040" y="15713"/>
                  <a:pt x="21070" y="15658"/>
                </a:cubicBezTo>
                <a:cubicBezTo>
                  <a:pt x="21080" y="15641"/>
                  <a:pt x="21090" y="15624"/>
                  <a:pt x="21099" y="15606"/>
                </a:cubicBezTo>
                <a:cubicBezTo>
                  <a:pt x="21174" y="15462"/>
                  <a:pt x="21243" y="15295"/>
                  <a:pt x="21304" y="15101"/>
                </a:cubicBezTo>
                <a:cubicBezTo>
                  <a:pt x="21313" y="15071"/>
                  <a:pt x="21317" y="15047"/>
                  <a:pt x="21325" y="15019"/>
                </a:cubicBezTo>
                <a:cubicBezTo>
                  <a:pt x="21351" y="14923"/>
                  <a:pt x="21375" y="14829"/>
                  <a:pt x="21394" y="14723"/>
                </a:cubicBezTo>
                <a:cubicBezTo>
                  <a:pt x="21397" y="14711"/>
                  <a:pt x="21398" y="14698"/>
                  <a:pt x="21401" y="14686"/>
                </a:cubicBezTo>
                <a:cubicBezTo>
                  <a:pt x="21401" y="14683"/>
                  <a:pt x="21402" y="14681"/>
                  <a:pt x="21402" y="14678"/>
                </a:cubicBezTo>
                <a:cubicBezTo>
                  <a:pt x="21421" y="14570"/>
                  <a:pt x="21437" y="14453"/>
                  <a:pt x="21450" y="14334"/>
                </a:cubicBezTo>
                <a:cubicBezTo>
                  <a:pt x="21464" y="14120"/>
                  <a:pt x="21470" y="13862"/>
                  <a:pt x="21470" y="13447"/>
                </a:cubicBezTo>
                <a:cubicBezTo>
                  <a:pt x="21470" y="12756"/>
                  <a:pt x="21443" y="12307"/>
                  <a:pt x="21353" y="11943"/>
                </a:cubicBezTo>
                <a:cubicBezTo>
                  <a:pt x="21337" y="11885"/>
                  <a:pt x="21323" y="11826"/>
                  <a:pt x="21302" y="11771"/>
                </a:cubicBezTo>
                <a:cubicBezTo>
                  <a:pt x="21269" y="11682"/>
                  <a:pt x="21229" y="11593"/>
                  <a:pt x="21182" y="11505"/>
                </a:cubicBezTo>
                <a:cubicBezTo>
                  <a:pt x="21089" y="11330"/>
                  <a:pt x="20966" y="11155"/>
                  <a:pt x="20804" y="10948"/>
                </a:cubicBezTo>
                <a:cubicBezTo>
                  <a:pt x="20724" y="10846"/>
                  <a:pt x="20636" y="10734"/>
                  <a:pt x="20536" y="10615"/>
                </a:cubicBezTo>
                <a:cubicBezTo>
                  <a:pt x="20534" y="10612"/>
                  <a:pt x="20532" y="10614"/>
                  <a:pt x="20530" y="10611"/>
                </a:cubicBezTo>
                <a:cubicBezTo>
                  <a:pt x="19975" y="9980"/>
                  <a:pt x="19857" y="9821"/>
                  <a:pt x="19804" y="9605"/>
                </a:cubicBezTo>
                <a:cubicBezTo>
                  <a:pt x="19801" y="9596"/>
                  <a:pt x="19789" y="9578"/>
                  <a:pt x="19787" y="9571"/>
                </a:cubicBezTo>
                <a:cubicBezTo>
                  <a:pt x="19768" y="9496"/>
                  <a:pt x="19755" y="9418"/>
                  <a:pt x="19746" y="9339"/>
                </a:cubicBezTo>
                <a:cubicBezTo>
                  <a:pt x="19737" y="9259"/>
                  <a:pt x="19734" y="9180"/>
                  <a:pt x="19735" y="9099"/>
                </a:cubicBezTo>
                <a:cubicBezTo>
                  <a:pt x="19726" y="8694"/>
                  <a:pt x="19826" y="8335"/>
                  <a:pt x="20020" y="8138"/>
                </a:cubicBezTo>
                <a:cubicBezTo>
                  <a:pt x="20035" y="8122"/>
                  <a:pt x="20053" y="8110"/>
                  <a:pt x="20069" y="8097"/>
                </a:cubicBezTo>
                <a:cubicBezTo>
                  <a:pt x="20086" y="8083"/>
                  <a:pt x="20104" y="8066"/>
                  <a:pt x="20123" y="8056"/>
                </a:cubicBezTo>
                <a:cubicBezTo>
                  <a:pt x="20147" y="8037"/>
                  <a:pt x="20169" y="8016"/>
                  <a:pt x="20195" y="8003"/>
                </a:cubicBezTo>
                <a:cubicBezTo>
                  <a:pt x="20275" y="7964"/>
                  <a:pt x="20449" y="7999"/>
                  <a:pt x="20622" y="8078"/>
                </a:cubicBezTo>
                <a:cubicBezTo>
                  <a:pt x="20693" y="8107"/>
                  <a:pt x="20771" y="8148"/>
                  <a:pt x="20853" y="8198"/>
                </a:cubicBezTo>
                <a:cubicBezTo>
                  <a:pt x="20969" y="8262"/>
                  <a:pt x="21078" y="8314"/>
                  <a:pt x="21136" y="8321"/>
                </a:cubicBezTo>
                <a:cubicBezTo>
                  <a:pt x="21189" y="8268"/>
                  <a:pt x="21230" y="8079"/>
                  <a:pt x="21307" y="7633"/>
                </a:cubicBezTo>
                <a:cubicBezTo>
                  <a:pt x="21340" y="7440"/>
                  <a:pt x="21366" y="7267"/>
                  <a:pt x="21387" y="7124"/>
                </a:cubicBezTo>
                <a:cubicBezTo>
                  <a:pt x="21389" y="7103"/>
                  <a:pt x="21395" y="7076"/>
                  <a:pt x="21397" y="7057"/>
                </a:cubicBezTo>
                <a:cubicBezTo>
                  <a:pt x="21398" y="7052"/>
                  <a:pt x="21398" y="7050"/>
                  <a:pt x="21399" y="7045"/>
                </a:cubicBezTo>
                <a:cubicBezTo>
                  <a:pt x="21401" y="7027"/>
                  <a:pt x="21399" y="7032"/>
                  <a:pt x="21401" y="7015"/>
                </a:cubicBezTo>
                <a:cubicBezTo>
                  <a:pt x="21413" y="6910"/>
                  <a:pt x="21423" y="6821"/>
                  <a:pt x="21419" y="6810"/>
                </a:cubicBezTo>
                <a:cubicBezTo>
                  <a:pt x="21418" y="6808"/>
                  <a:pt x="21415" y="6804"/>
                  <a:pt x="21414" y="6802"/>
                </a:cubicBezTo>
                <a:cubicBezTo>
                  <a:pt x="21402" y="6780"/>
                  <a:pt x="21247" y="6672"/>
                  <a:pt x="21071" y="6559"/>
                </a:cubicBezTo>
                <a:cubicBezTo>
                  <a:pt x="20839" y="6435"/>
                  <a:pt x="20566" y="6326"/>
                  <a:pt x="20424" y="6319"/>
                </a:cubicBezTo>
                <a:cubicBezTo>
                  <a:pt x="20410" y="6318"/>
                  <a:pt x="20396" y="6316"/>
                  <a:pt x="20383" y="6316"/>
                </a:cubicBezTo>
                <a:close/>
                <a:moveTo>
                  <a:pt x="6903" y="6458"/>
                </a:moveTo>
                <a:lnTo>
                  <a:pt x="6377" y="6462"/>
                </a:lnTo>
                <a:lnTo>
                  <a:pt x="5689" y="11247"/>
                </a:lnTo>
                <a:cubicBezTo>
                  <a:pt x="5311" y="13879"/>
                  <a:pt x="5002" y="16087"/>
                  <a:pt x="5002" y="16152"/>
                </a:cubicBezTo>
                <a:cubicBezTo>
                  <a:pt x="5002" y="16215"/>
                  <a:pt x="5191" y="16243"/>
                  <a:pt x="5422" y="16223"/>
                </a:cubicBezTo>
                <a:cubicBezTo>
                  <a:pt x="5423" y="16223"/>
                  <a:pt x="5423" y="16223"/>
                  <a:pt x="5423" y="16223"/>
                </a:cubicBezTo>
                <a:lnTo>
                  <a:pt x="5885" y="16182"/>
                </a:lnTo>
                <a:lnTo>
                  <a:pt x="6014" y="15067"/>
                </a:lnTo>
                <a:lnTo>
                  <a:pt x="6145" y="13956"/>
                </a:lnTo>
                <a:lnTo>
                  <a:pt x="6314" y="13956"/>
                </a:lnTo>
                <a:cubicBezTo>
                  <a:pt x="6440" y="13912"/>
                  <a:pt x="6661" y="13893"/>
                  <a:pt x="6961" y="13911"/>
                </a:cubicBezTo>
                <a:lnTo>
                  <a:pt x="7656" y="13956"/>
                </a:lnTo>
                <a:lnTo>
                  <a:pt x="7802" y="15105"/>
                </a:lnTo>
                <a:lnTo>
                  <a:pt x="7948" y="16257"/>
                </a:lnTo>
                <a:lnTo>
                  <a:pt x="8396" y="16257"/>
                </a:lnTo>
                <a:lnTo>
                  <a:pt x="8397" y="16257"/>
                </a:lnTo>
                <a:lnTo>
                  <a:pt x="8848" y="16257"/>
                </a:lnTo>
                <a:lnTo>
                  <a:pt x="8540" y="14139"/>
                </a:lnTo>
                <a:cubicBezTo>
                  <a:pt x="8371" y="12976"/>
                  <a:pt x="8051" y="10773"/>
                  <a:pt x="7830" y="9242"/>
                </a:cubicBezTo>
                <a:lnTo>
                  <a:pt x="7429" y="6458"/>
                </a:lnTo>
                <a:lnTo>
                  <a:pt x="6903" y="6458"/>
                </a:lnTo>
                <a:close/>
                <a:moveTo>
                  <a:pt x="8364" y="6458"/>
                </a:moveTo>
                <a:lnTo>
                  <a:pt x="8364" y="7270"/>
                </a:lnTo>
                <a:lnTo>
                  <a:pt x="8364" y="8078"/>
                </a:lnTo>
                <a:lnTo>
                  <a:pt x="8897" y="8123"/>
                </a:lnTo>
                <a:lnTo>
                  <a:pt x="9432" y="8164"/>
                </a:lnTo>
                <a:lnTo>
                  <a:pt x="9448" y="12209"/>
                </a:lnTo>
                <a:lnTo>
                  <a:pt x="9465" y="16257"/>
                </a:lnTo>
                <a:lnTo>
                  <a:pt x="9860" y="16257"/>
                </a:lnTo>
                <a:lnTo>
                  <a:pt x="10255" y="16257"/>
                </a:lnTo>
                <a:lnTo>
                  <a:pt x="10272" y="12209"/>
                </a:lnTo>
                <a:lnTo>
                  <a:pt x="10287" y="8164"/>
                </a:lnTo>
                <a:lnTo>
                  <a:pt x="10822" y="8123"/>
                </a:lnTo>
                <a:lnTo>
                  <a:pt x="11358" y="8078"/>
                </a:lnTo>
                <a:lnTo>
                  <a:pt x="11358" y="7270"/>
                </a:lnTo>
                <a:lnTo>
                  <a:pt x="11358" y="6458"/>
                </a:lnTo>
                <a:lnTo>
                  <a:pt x="9860" y="6458"/>
                </a:lnTo>
                <a:lnTo>
                  <a:pt x="8364" y="6458"/>
                </a:lnTo>
                <a:close/>
                <a:moveTo>
                  <a:pt x="11908" y="6458"/>
                </a:moveTo>
                <a:lnTo>
                  <a:pt x="11908" y="11356"/>
                </a:lnTo>
                <a:lnTo>
                  <a:pt x="11908" y="16257"/>
                </a:lnTo>
                <a:lnTo>
                  <a:pt x="13160" y="16257"/>
                </a:lnTo>
                <a:lnTo>
                  <a:pt x="14411" y="16257"/>
                </a:lnTo>
                <a:lnTo>
                  <a:pt x="14411" y="15441"/>
                </a:lnTo>
                <a:lnTo>
                  <a:pt x="14411" y="14633"/>
                </a:lnTo>
                <a:lnTo>
                  <a:pt x="13603" y="14592"/>
                </a:lnTo>
                <a:lnTo>
                  <a:pt x="12794" y="14551"/>
                </a:lnTo>
                <a:lnTo>
                  <a:pt x="12777" y="10503"/>
                </a:lnTo>
                <a:lnTo>
                  <a:pt x="12760" y="6458"/>
                </a:lnTo>
                <a:lnTo>
                  <a:pt x="12334" y="6458"/>
                </a:lnTo>
                <a:lnTo>
                  <a:pt x="11908" y="6458"/>
                </a:lnTo>
                <a:close/>
                <a:moveTo>
                  <a:pt x="16323" y="6477"/>
                </a:moveTo>
                <a:cubicBezTo>
                  <a:pt x="16189" y="6479"/>
                  <a:pt x="16124" y="6506"/>
                  <a:pt x="16085" y="6566"/>
                </a:cubicBezTo>
                <a:cubicBezTo>
                  <a:pt x="16072" y="6590"/>
                  <a:pt x="16061" y="6619"/>
                  <a:pt x="16052" y="6652"/>
                </a:cubicBezTo>
                <a:cubicBezTo>
                  <a:pt x="16040" y="6700"/>
                  <a:pt x="16029" y="6760"/>
                  <a:pt x="16017" y="6832"/>
                </a:cubicBezTo>
                <a:cubicBezTo>
                  <a:pt x="15980" y="7071"/>
                  <a:pt x="15698" y="9009"/>
                  <a:pt x="15359" y="11356"/>
                </a:cubicBezTo>
                <a:cubicBezTo>
                  <a:pt x="15093" y="13198"/>
                  <a:pt x="14952" y="14166"/>
                  <a:pt x="14844" y="14906"/>
                </a:cubicBezTo>
                <a:cubicBezTo>
                  <a:pt x="14805" y="15182"/>
                  <a:pt x="14690" y="15969"/>
                  <a:pt x="14684" y="16021"/>
                </a:cubicBezTo>
                <a:cubicBezTo>
                  <a:pt x="14664" y="16167"/>
                  <a:pt x="14687" y="16222"/>
                  <a:pt x="14839" y="16242"/>
                </a:cubicBezTo>
                <a:cubicBezTo>
                  <a:pt x="14913" y="16249"/>
                  <a:pt x="14997" y="16257"/>
                  <a:pt x="15097" y="16257"/>
                </a:cubicBezTo>
                <a:cubicBezTo>
                  <a:pt x="15099" y="16257"/>
                  <a:pt x="15100" y="16257"/>
                  <a:pt x="15102" y="16257"/>
                </a:cubicBezTo>
                <a:lnTo>
                  <a:pt x="15548" y="16257"/>
                </a:lnTo>
                <a:lnTo>
                  <a:pt x="15637" y="15599"/>
                </a:lnTo>
                <a:lnTo>
                  <a:pt x="15700" y="15105"/>
                </a:lnTo>
                <a:lnTo>
                  <a:pt x="15848" y="13956"/>
                </a:lnTo>
                <a:lnTo>
                  <a:pt x="15855" y="13956"/>
                </a:lnTo>
                <a:lnTo>
                  <a:pt x="16546" y="13911"/>
                </a:lnTo>
                <a:cubicBezTo>
                  <a:pt x="16833" y="13894"/>
                  <a:pt x="17063" y="13915"/>
                  <a:pt x="17193" y="13956"/>
                </a:cubicBezTo>
                <a:lnTo>
                  <a:pt x="17315" y="13956"/>
                </a:lnTo>
                <a:lnTo>
                  <a:pt x="17350" y="14222"/>
                </a:lnTo>
                <a:cubicBezTo>
                  <a:pt x="17391" y="14439"/>
                  <a:pt x="17447" y="14794"/>
                  <a:pt x="17496" y="15176"/>
                </a:cubicBezTo>
                <a:lnTo>
                  <a:pt x="17625" y="16182"/>
                </a:lnTo>
                <a:lnTo>
                  <a:pt x="18065" y="16223"/>
                </a:lnTo>
                <a:cubicBezTo>
                  <a:pt x="18186" y="16235"/>
                  <a:pt x="18296" y="16233"/>
                  <a:pt x="18376" y="16220"/>
                </a:cubicBezTo>
                <a:cubicBezTo>
                  <a:pt x="18454" y="16200"/>
                  <a:pt x="18502" y="16175"/>
                  <a:pt x="18503" y="16145"/>
                </a:cubicBezTo>
                <a:cubicBezTo>
                  <a:pt x="18502" y="16073"/>
                  <a:pt x="18191" y="13889"/>
                  <a:pt x="17811" y="11281"/>
                </a:cubicBezTo>
                <a:lnTo>
                  <a:pt x="17119" y="6533"/>
                </a:lnTo>
                <a:lnTo>
                  <a:pt x="16603" y="6492"/>
                </a:lnTo>
                <a:cubicBezTo>
                  <a:pt x="16601" y="6491"/>
                  <a:pt x="16600" y="6492"/>
                  <a:pt x="16598" y="6492"/>
                </a:cubicBezTo>
                <a:cubicBezTo>
                  <a:pt x="16485" y="6482"/>
                  <a:pt x="16394" y="6476"/>
                  <a:pt x="16323" y="6477"/>
                </a:cubicBezTo>
                <a:close/>
                <a:moveTo>
                  <a:pt x="1128" y="6551"/>
                </a:moveTo>
                <a:cubicBezTo>
                  <a:pt x="1149" y="6554"/>
                  <a:pt x="1167" y="6575"/>
                  <a:pt x="1185" y="6611"/>
                </a:cubicBezTo>
                <a:cubicBezTo>
                  <a:pt x="1310" y="6863"/>
                  <a:pt x="1645" y="8404"/>
                  <a:pt x="1607" y="8553"/>
                </a:cubicBezTo>
                <a:cubicBezTo>
                  <a:pt x="1589" y="8622"/>
                  <a:pt x="1473" y="8740"/>
                  <a:pt x="1348" y="8815"/>
                </a:cubicBezTo>
                <a:cubicBezTo>
                  <a:pt x="688" y="9215"/>
                  <a:pt x="590" y="9152"/>
                  <a:pt x="523" y="8291"/>
                </a:cubicBezTo>
                <a:cubicBezTo>
                  <a:pt x="490" y="7873"/>
                  <a:pt x="518" y="7749"/>
                  <a:pt x="792" y="7128"/>
                </a:cubicBezTo>
                <a:cubicBezTo>
                  <a:pt x="978" y="6705"/>
                  <a:pt x="1066" y="6545"/>
                  <a:pt x="1128" y="6551"/>
                </a:cubicBezTo>
                <a:close/>
                <a:moveTo>
                  <a:pt x="3443" y="7053"/>
                </a:moveTo>
                <a:cubicBezTo>
                  <a:pt x="3451" y="7053"/>
                  <a:pt x="3462" y="7072"/>
                  <a:pt x="3475" y="7113"/>
                </a:cubicBezTo>
                <a:cubicBezTo>
                  <a:pt x="3488" y="7153"/>
                  <a:pt x="3502" y="7211"/>
                  <a:pt x="3518" y="7285"/>
                </a:cubicBezTo>
                <a:cubicBezTo>
                  <a:pt x="3549" y="7432"/>
                  <a:pt x="3586" y="7639"/>
                  <a:pt x="3623" y="7876"/>
                </a:cubicBezTo>
                <a:cubicBezTo>
                  <a:pt x="3696" y="8348"/>
                  <a:pt x="3771" y="8942"/>
                  <a:pt x="3813" y="9425"/>
                </a:cubicBezTo>
                <a:cubicBezTo>
                  <a:pt x="3834" y="9657"/>
                  <a:pt x="3849" y="9831"/>
                  <a:pt x="3858" y="9971"/>
                </a:cubicBezTo>
                <a:cubicBezTo>
                  <a:pt x="3858" y="9972"/>
                  <a:pt x="3858" y="9975"/>
                  <a:pt x="3858" y="9975"/>
                </a:cubicBezTo>
                <a:cubicBezTo>
                  <a:pt x="3867" y="10114"/>
                  <a:pt x="3870" y="10216"/>
                  <a:pt x="3867" y="10301"/>
                </a:cubicBezTo>
                <a:cubicBezTo>
                  <a:pt x="3861" y="10471"/>
                  <a:pt x="3828" y="10568"/>
                  <a:pt x="3763" y="10738"/>
                </a:cubicBezTo>
                <a:cubicBezTo>
                  <a:pt x="3688" y="10932"/>
                  <a:pt x="3553" y="11181"/>
                  <a:pt x="3463" y="11296"/>
                </a:cubicBezTo>
                <a:cubicBezTo>
                  <a:pt x="3382" y="11398"/>
                  <a:pt x="3327" y="11464"/>
                  <a:pt x="3280" y="11483"/>
                </a:cubicBezTo>
                <a:cubicBezTo>
                  <a:pt x="3201" y="11515"/>
                  <a:pt x="3143" y="11425"/>
                  <a:pt x="3023" y="11195"/>
                </a:cubicBezTo>
                <a:cubicBezTo>
                  <a:pt x="2892" y="10945"/>
                  <a:pt x="2842" y="10916"/>
                  <a:pt x="2771" y="11060"/>
                </a:cubicBezTo>
                <a:cubicBezTo>
                  <a:pt x="2735" y="11132"/>
                  <a:pt x="2710" y="11166"/>
                  <a:pt x="2692" y="11157"/>
                </a:cubicBezTo>
                <a:cubicBezTo>
                  <a:pt x="2683" y="11153"/>
                  <a:pt x="2676" y="11139"/>
                  <a:pt x="2669" y="11112"/>
                </a:cubicBezTo>
                <a:cubicBezTo>
                  <a:pt x="2662" y="11087"/>
                  <a:pt x="2657" y="11048"/>
                  <a:pt x="2651" y="11000"/>
                </a:cubicBezTo>
                <a:cubicBezTo>
                  <a:pt x="2634" y="10869"/>
                  <a:pt x="2605" y="10661"/>
                  <a:pt x="2589" y="10536"/>
                </a:cubicBezTo>
                <a:cubicBezTo>
                  <a:pt x="2573" y="10412"/>
                  <a:pt x="2526" y="10287"/>
                  <a:pt x="2483" y="10256"/>
                </a:cubicBezTo>
                <a:cubicBezTo>
                  <a:pt x="2337" y="10150"/>
                  <a:pt x="2259" y="10087"/>
                  <a:pt x="2226" y="10031"/>
                </a:cubicBezTo>
                <a:cubicBezTo>
                  <a:pt x="2194" y="9975"/>
                  <a:pt x="2206" y="9925"/>
                  <a:pt x="2240" y="9840"/>
                </a:cubicBezTo>
                <a:cubicBezTo>
                  <a:pt x="2293" y="9712"/>
                  <a:pt x="2272" y="9550"/>
                  <a:pt x="2156" y="9178"/>
                </a:cubicBezTo>
                <a:cubicBezTo>
                  <a:pt x="2036" y="8797"/>
                  <a:pt x="2006" y="8384"/>
                  <a:pt x="2083" y="8411"/>
                </a:cubicBezTo>
                <a:cubicBezTo>
                  <a:pt x="2084" y="8411"/>
                  <a:pt x="2085" y="8411"/>
                  <a:pt x="2085" y="8411"/>
                </a:cubicBezTo>
                <a:cubicBezTo>
                  <a:pt x="2096" y="8415"/>
                  <a:pt x="2109" y="8428"/>
                  <a:pt x="2125" y="8452"/>
                </a:cubicBezTo>
                <a:cubicBezTo>
                  <a:pt x="2131" y="8462"/>
                  <a:pt x="2155" y="8450"/>
                  <a:pt x="2191" y="8422"/>
                </a:cubicBezTo>
                <a:cubicBezTo>
                  <a:pt x="2201" y="8414"/>
                  <a:pt x="2220" y="8395"/>
                  <a:pt x="2233" y="8385"/>
                </a:cubicBezTo>
                <a:cubicBezTo>
                  <a:pt x="2353" y="8281"/>
                  <a:pt x="2557" y="8062"/>
                  <a:pt x="2789" y="7786"/>
                </a:cubicBezTo>
                <a:cubicBezTo>
                  <a:pt x="3129" y="7381"/>
                  <a:pt x="3423" y="7053"/>
                  <a:pt x="3443" y="7053"/>
                </a:cubicBezTo>
                <a:close/>
                <a:moveTo>
                  <a:pt x="16561" y="8288"/>
                </a:moveTo>
                <a:cubicBezTo>
                  <a:pt x="16575" y="8274"/>
                  <a:pt x="16591" y="8285"/>
                  <a:pt x="16606" y="8325"/>
                </a:cubicBezTo>
                <a:cubicBezTo>
                  <a:pt x="16692" y="8553"/>
                  <a:pt x="17108" y="11950"/>
                  <a:pt x="17069" y="12104"/>
                </a:cubicBezTo>
                <a:cubicBezTo>
                  <a:pt x="17041" y="12215"/>
                  <a:pt x="16549" y="12275"/>
                  <a:pt x="16280" y="12239"/>
                </a:cubicBezTo>
                <a:cubicBezTo>
                  <a:pt x="16190" y="12227"/>
                  <a:pt x="16125" y="12203"/>
                  <a:pt x="16111" y="12168"/>
                </a:cubicBezTo>
                <a:cubicBezTo>
                  <a:pt x="16086" y="12106"/>
                  <a:pt x="16316" y="10022"/>
                  <a:pt x="16527" y="8400"/>
                </a:cubicBezTo>
                <a:cubicBezTo>
                  <a:pt x="16535" y="8338"/>
                  <a:pt x="16547" y="8301"/>
                  <a:pt x="16561" y="8288"/>
                </a:cubicBezTo>
                <a:close/>
                <a:moveTo>
                  <a:pt x="6918" y="8482"/>
                </a:moveTo>
                <a:cubicBezTo>
                  <a:pt x="6948" y="8471"/>
                  <a:pt x="7081" y="9342"/>
                  <a:pt x="7199" y="10237"/>
                </a:cubicBezTo>
                <a:cubicBezTo>
                  <a:pt x="7259" y="10684"/>
                  <a:pt x="7314" y="11138"/>
                  <a:pt x="7353" y="11490"/>
                </a:cubicBezTo>
                <a:cubicBezTo>
                  <a:pt x="7392" y="11843"/>
                  <a:pt x="7414" y="12095"/>
                  <a:pt x="7404" y="12138"/>
                </a:cubicBezTo>
                <a:cubicBezTo>
                  <a:pt x="7369" y="12286"/>
                  <a:pt x="6861" y="12282"/>
                  <a:pt x="6595" y="12186"/>
                </a:cubicBezTo>
                <a:cubicBezTo>
                  <a:pt x="6507" y="12154"/>
                  <a:pt x="6445" y="12114"/>
                  <a:pt x="6437" y="12063"/>
                </a:cubicBezTo>
                <a:cubicBezTo>
                  <a:pt x="6428" y="12004"/>
                  <a:pt x="6448" y="11753"/>
                  <a:pt x="6486" y="11408"/>
                </a:cubicBezTo>
                <a:cubicBezTo>
                  <a:pt x="6581" y="10547"/>
                  <a:pt x="6782" y="9101"/>
                  <a:pt x="6877" y="8632"/>
                </a:cubicBezTo>
                <a:cubicBezTo>
                  <a:pt x="6896" y="8538"/>
                  <a:pt x="6909" y="8486"/>
                  <a:pt x="6918" y="8482"/>
                </a:cubicBezTo>
                <a:close/>
                <a:moveTo>
                  <a:pt x="1728" y="8841"/>
                </a:moveTo>
                <a:lnTo>
                  <a:pt x="1983" y="9492"/>
                </a:lnTo>
                <a:cubicBezTo>
                  <a:pt x="2175" y="9979"/>
                  <a:pt x="2222" y="10184"/>
                  <a:pt x="2169" y="10312"/>
                </a:cubicBezTo>
                <a:cubicBezTo>
                  <a:pt x="2131" y="10405"/>
                  <a:pt x="2100" y="10726"/>
                  <a:pt x="2100" y="11026"/>
                </a:cubicBezTo>
                <a:cubicBezTo>
                  <a:pt x="2100" y="11400"/>
                  <a:pt x="2071" y="11586"/>
                  <a:pt x="2008" y="11606"/>
                </a:cubicBezTo>
                <a:cubicBezTo>
                  <a:pt x="1913" y="11637"/>
                  <a:pt x="1242" y="11081"/>
                  <a:pt x="1102" y="10858"/>
                </a:cubicBezTo>
                <a:cubicBezTo>
                  <a:pt x="970" y="10647"/>
                  <a:pt x="664" y="9549"/>
                  <a:pt x="699" y="9410"/>
                </a:cubicBezTo>
                <a:cubicBezTo>
                  <a:pt x="718" y="9339"/>
                  <a:pt x="823" y="9279"/>
                  <a:pt x="933" y="9279"/>
                </a:cubicBezTo>
                <a:cubicBezTo>
                  <a:pt x="1043" y="9279"/>
                  <a:pt x="1268" y="9182"/>
                  <a:pt x="1431" y="9062"/>
                </a:cubicBezTo>
                <a:lnTo>
                  <a:pt x="1728" y="8841"/>
                </a:lnTo>
                <a:close/>
                <a:moveTo>
                  <a:pt x="3766" y="11270"/>
                </a:moveTo>
                <a:cubicBezTo>
                  <a:pt x="3783" y="11279"/>
                  <a:pt x="3797" y="11306"/>
                  <a:pt x="3807" y="11344"/>
                </a:cubicBezTo>
                <a:cubicBezTo>
                  <a:pt x="3827" y="11422"/>
                  <a:pt x="3817" y="11521"/>
                  <a:pt x="3786" y="11569"/>
                </a:cubicBezTo>
                <a:cubicBezTo>
                  <a:pt x="3754" y="11617"/>
                  <a:pt x="3712" y="11594"/>
                  <a:pt x="3692" y="11517"/>
                </a:cubicBezTo>
                <a:cubicBezTo>
                  <a:pt x="3672" y="11439"/>
                  <a:pt x="3682" y="11340"/>
                  <a:pt x="3713" y="11292"/>
                </a:cubicBezTo>
                <a:cubicBezTo>
                  <a:pt x="3729" y="11268"/>
                  <a:pt x="3749" y="11260"/>
                  <a:pt x="3766" y="11270"/>
                </a:cubicBezTo>
                <a:close/>
                <a:moveTo>
                  <a:pt x="4942" y="17888"/>
                </a:moveTo>
                <a:lnTo>
                  <a:pt x="4942" y="19669"/>
                </a:lnTo>
                <a:lnTo>
                  <a:pt x="4942" y="21450"/>
                </a:lnTo>
                <a:lnTo>
                  <a:pt x="5370" y="21450"/>
                </a:lnTo>
                <a:cubicBezTo>
                  <a:pt x="5453" y="21450"/>
                  <a:pt x="5520" y="21450"/>
                  <a:pt x="5576" y="21443"/>
                </a:cubicBezTo>
                <a:cubicBezTo>
                  <a:pt x="5625" y="21437"/>
                  <a:pt x="5660" y="21423"/>
                  <a:pt x="5691" y="21409"/>
                </a:cubicBezTo>
                <a:cubicBezTo>
                  <a:pt x="5702" y="21405"/>
                  <a:pt x="5710" y="21400"/>
                  <a:pt x="5719" y="21394"/>
                </a:cubicBezTo>
                <a:cubicBezTo>
                  <a:pt x="5722" y="21392"/>
                  <a:pt x="5724" y="21389"/>
                  <a:pt x="5726" y="21387"/>
                </a:cubicBezTo>
                <a:cubicBezTo>
                  <a:pt x="5727" y="21386"/>
                  <a:pt x="5728" y="21388"/>
                  <a:pt x="5729" y="21387"/>
                </a:cubicBezTo>
                <a:cubicBezTo>
                  <a:pt x="5730" y="21386"/>
                  <a:pt x="5730" y="21383"/>
                  <a:pt x="5731" y="21383"/>
                </a:cubicBezTo>
                <a:cubicBezTo>
                  <a:pt x="5745" y="21372"/>
                  <a:pt x="5758" y="21363"/>
                  <a:pt x="5766" y="21349"/>
                </a:cubicBezTo>
                <a:cubicBezTo>
                  <a:pt x="5771" y="21342"/>
                  <a:pt x="5777" y="21335"/>
                  <a:pt x="5780" y="21327"/>
                </a:cubicBezTo>
                <a:cubicBezTo>
                  <a:pt x="5781" y="21324"/>
                  <a:pt x="5782" y="21322"/>
                  <a:pt x="5783" y="21319"/>
                </a:cubicBezTo>
                <a:cubicBezTo>
                  <a:pt x="5784" y="21315"/>
                  <a:pt x="5787" y="21312"/>
                  <a:pt x="5788" y="21308"/>
                </a:cubicBezTo>
                <a:cubicBezTo>
                  <a:pt x="5793" y="21287"/>
                  <a:pt x="5797" y="21264"/>
                  <a:pt x="5797" y="21237"/>
                </a:cubicBezTo>
                <a:cubicBezTo>
                  <a:pt x="5797" y="21161"/>
                  <a:pt x="5775" y="21107"/>
                  <a:pt x="5728" y="21065"/>
                </a:cubicBezTo>
                <a:cubicBezTo>
                  <a:pt x="5704" y="21044"/>
                  <a:pt x="5675" y="21023"/>
                  <a:pt x="5639" y="21009"/>
                </a:cubicBezTo>
                <a:cubicBezTo>
                  <a:pt x="5602" y="20995"/>
                  <a:pt x="5557" y="20987"/>
                  <a:pt x="5506" y="20979"/>
                </a:cubicBezTo>
                <a:cubicBezTo>
                  <a:pt x="5363" y="20956"/>
                  <a:pt x="5291" y="20942"/>
                  <a:pt x="5254" y="20870"/>
                </a:cubicBezTo>
                <a:cubicBezTo>
                  <a:pt x="5236" y="20835"/>
                  <a:pt x="5227" y="20783"/>
                  <a:pt x="5222" y="20710"/>
                </a:cubicBezTo>
                <a:cubicBezTo>
                  <a:pt x="5217" y="20636"/>
                  <a:pt x="5216" y="20539"/>
                  <a:pt x="5216" y="20410"/>
                </a:cubicBezTo>
                <a:cubicBezTo>
                  <a:pt x="5216" y="20300"/>
                  <a:pt x="5217" y="20221"/>
                  <a:pt x="5220" y="20152"/>
                </a:cubicBezTo>
                <a:cubicBezTo>
                  <a:pt x="5220" y="20151"/>
                  <a:pt x="5220" y="20149"/>
                  <a:pt x="5220" y="20148"/>
                </a:cubicBezTo>
                <a:cubicBezTo>
                  <a:pt x="5220" y="20148"/>
                  <a:pt x="5220" y="20145"/>
                  <a:pt x="5220" y="20145"/>
                </a:cubicBezTo>
                <a:cubicBezTo>
                  <a:pt x="5220" y="20143"/>
                  <a:pt x="5220" y="20142"/>
                  <a:pt x="5220" y="20141"/>
                </a:cubicBezTo>
                <a:cubicBezTo>
                  <a:pt x="5220" y="20140"/>
                  <a:pt x="5220" y="20138"/>
                  <a:pt x="5220" y="20137"/>
                </a:cubicBezTo>
                <a:cubicBezTo>
                  <a:pt x="5220" y="20137"/>
                  <a:pt x="5222" y="20137"/>
                  <a:pt x="5222" y="20137"/>
                </a:cubicBezTo>
                <a:cubicBezTo>
                  <a:pt x="5222" y="20137"/>
                  <a:pt x="5222" y="20134"/>
                  <a:pt x="5222" y="20133"/>
                </a:cubicBezTo>
                <a:cubicBezTo>
                  <a:pt x="5224" y="20090"/>
                  <a:pt x="5226" y="20055"/>
                  <a:pt x="5231" y="20025"/>
                </a:cubicBezTo>
                <a:cubicBezTo>
                  <a:pt x="5236" y="19998"/>
                  <a:pt x="5243" y="19976"/>
                  <a:pt x="5251" y="19957"/>
                </a:cubicBezTo>
                <a:cubicBezTo>
                  <a:pt x="5284" y="19886"/>
                  <a:pt x="5350" y="19867"/>
                  <a:pt x="5476" y="19845"/>
                </a:cubicBezTo>
                <a:cubicBezTo>
                  <a:pt x="5647" y="19815"/>
                  <a:pt x="5735" y="19730"/>
                  <a:pt x="5735" y="19595"/>
                </a:cubicBezTo>
                <a:cubicBezTo>
                  <a:pt x="5735" y="19459"/>
                  <a:pt x="5647" y="19374"/>
                  <a:pt x="5476" y="19344"/>
                </a:cubicBezTo>
                <a:cubicBezTo>
                  <a:pt x="5232" y="19301"/>
                  <a:pt x="5216" y="19272"/>
                  <a:pt x="5216" y="18854"/>
                </a:cubicBezTo>
                <a:cubicBezTo>
                  <a:pt x="5216" y="18748"/>
                  <a:pt x="5216" y="18665"/>
                  <a:pt x="5222" y="18603"/>
                </a:cubicBezTo>
                <a:cubicBezTo>
                  <a:pt x="5222" y="18601"/>
                  <a:pt x="5223" y="18597"/>
                  <a:pt x="5223" y="18596"/>
                </a:cubicBezTo>
                <a:cubicBezTo>
                  <a:pt x="5224" y="18594"/>
                  <a:pt x="5225" y="18593"/>
                  <a:pt x="5225" y="18592"/>
                </a:cubicBezTo>
                <a:cubicBezTo>
                  <a:pt x="5225" y="18591"/>
                  <a:pt x="5225" y="18589"/>
                  <a:pt x="5225" y="18588"/>
                </a:cubicBezTo>
                <a:cubicBezTo>
                  <a:pt x="5229" y="18554"/>
                  <a:pt x="5234" y="18529"/>
                  <a:pt x="5242" y="18506"/>
                </a:cubicBezTo>
                <a:cubicBezTo>
                  <a:pt x="5244" y="18498"/>
                  <a:pt x="5247" y="18490"/>
                  <a:pt x="5250" y="18483"/>
                </a:cubicBezTo>
                <a:cubicBezTo>
                  <a:pt x="5250" y="18483"/>
                  <a:pt x="5251" y="18480"/>
                  <a:pt x="5251" y="18480"/>
                </a:cubicBezTo>
                <a:cubicBezTo>
                  <a:pt x="5251" y="18479"/>
                  <a:pt x="5252" y="18480"/>
                  <a:pt x="5253" y="18480"/>
                </a:cubicBezTo>
                <a:cubicBezTo>
                  <a:pt x="5257" y="18470"/>
                  <a:pt x="5265" y="18461"/>
                  <a:pt x="5271" y="18453"/>
                </a:cubicBezTo>
                <a:cubicBezTo>
                  <a:pt x="5286" y="18435"/>
                  <a:pt x="5307" y="18420"/>
                  <a:pt x="5331" y="18408"/>
                </a:cubicBezTo>
                <a:cubicBezTo>
                  <a:pt x="5341" y="18404"/>
                  <a:pt x="5350" y="18397"/>
                  <a:pt x="5362" y="18393"/>
                </a:cubicBezTo>
                <a:cubicBezTo>
                  <a:pt x="5400" y="18382"/>
                  <a:pt x="5446" y="18373"/>
                  <a:pt x="5506" y="18364"/>
                </a:cubicBezTo>
                <a:cubicBezTo>
                  <a:pt x="5608" y="18348"/>
                  <a:pt x="5681" y="18319"/>
                  <a:pt x="5728" y="18277"/>
                </a:cubicBezTo>
                <a:cubicBezTo>
                  <a:pt x="5751" y="18256"/>
                  <a:pt x="5769" y="18232"/>
                  <a:pt x="5780" y="18203"/>
                </a:cubicBezTo>
                <a:cubicBezTo>
                  <a:pt x="5791" y="18174"/>
                  <a:pt x="5797" y="18139"/>
                  <a:pt x="5797" y="18102"/>
                </a:cubicBezTo>
                <a:cubicBezTo>
                  <a:pt x="5797" y="18060"/>
                  <a:pt x="5791" y="18029"/>
                  <a:pt x="5777" y="18001"/>
                </a:cubicBezTo>
                <a:cubicBezTo>
                  <a:pt x="5763" y="17973"/>
                  <a:pt x="5741" y="17950"/>
                  <a:pt x="5708" y="17933"/>
                </a:cubicBezTo>
                <a:cubicBezTo>
                  <a:pt x="5642" y="17900"/>
                  <a:pt x="5536" y="17888"/>
                  <a:pt x="5370" y="17888"/>
                </a:cubicBezTo>
                <a:lnTo>
                  <a:pt x="4942" y="17888"/>
                </a:lnTo>
                <a:close/>
                <a:moveTo>
                  <a:pt x="6577" y="17888"/>
                </a:moveTo>
                <a:cubicBezTo>
                  <a:pt x="6571" y="17888"/>
                  <a:pt x="6568" y="17892"/>
                  <a:pt x="6563" y="17892"/>
                </a:cubicBezTo>
                <a:cubicBezTo>
                  <a:pt x="6554" y="17892"/>
                  <a:pt x="6547" y="17891"/>
                  <a:pt x="6540" y="17892"/>
                </a:cubicBezTo>
                <a:cubicBezTo>
                  <a:pt x="6527" y="17896"/>
                  <a:pt x="6517" y="17904"/>
                  <a:pt x="6511" y="17918"/>
                </a:cubicBezTo>
                <a:cubicBezTo>
                  <a:pt x="6509" y="17923"/>
                  <a:pt x="6509" y="17931"/>
                  <a:pt x="6507" y="17937"/>
                </a:cubicBezTo>
                <a:cubicBezTo>
                  <a:pt x="6507" y="17937"/>
                  <a:pt x="6508" y="17940"/>
                  <a:pt x="6507" y="17941"/>
                </a:cubicBezTo>
                <a:cubicBezTo>
                  <a:pt x="6505" y="17956"/>
                  <a:pt x="6504" y="17974"/>
                  <a:pt x="6506" y="18001"/>
                </a:cubicBezTo>
                <a:cubicBezTo>
                  <a:pt x="6507" y="18010"/>
                  <a:pt x="6508" y="18023"/>
                  <a:pt x="6509" y="18034"/>
                </a:cubicBezTo>
                <a:cubicBezTo>
                  <a:pt x="6512" y="18061"/>
                  <a:pt x="6519" y="18098"/>
                  <a:pt x="6526" y="18135"/>
                </a:cubicBezTo>
                <a:cubicBezTo>
                  <a:pt x="6531" y="18160"/>
                  <a:pt x="6543" y="18210"/>
                  <a:pt x="6549" y="18240"/>
                </a:cubicBezTo>
                <a:cubicBezTo>
                  <a:pt x="6554" y="18258"/>
                  <a:pt x="6556" y="18266"/>
                  <a:pt x="6561" y="18285"/>
                </a:cubicBezTo>
                <a:cubicBezTo>
                  <a:pt x="6620" y="18502"/>
                  <a:pt x="6720" y="18890"/>
                  <a:pt x="6783" y="19149"/>
                </a:cubicBezTo>
                <a:lnTo>
                  <a:pt x="6896" y="19624"/>
                </a:lnTo>
                <a:lnTo>
                  <a:pt x="6654" y="20537"/>
                </a:lnTo>
                <a:cubicBezTo>
                  <a:pt x="6601" y="20736"/>
                  <a:pt x="6560" y="20890"/>
                  <a:pt x="6531" y="21013"/>
                </a:cubicBezTo>
                <a:cubicBezTo>
                  <a:pt x="6530" y="21013"/>
                  <a:pt x="6531" y="21015"/>
                  <a:pt x="6531" y="21016"/>
                </a:cubicBezTo>
                <a:cubicBezTo>
                  <a:pt x="6449" y="21352"/>
                  <a:pt x="6455" y="21430"/>
                  <a:pt x="6514" y="21443"/>
                </a:cubicBezTo>
                <a:cubicBezTo>
                  <a:pt x="6520" y="21444"/>
                  <a:pt x="6526" y="21446"/>
                  <a:pt x="6534" y="21447"/>
                </a:cubicBezTo>
                <a:cubicBezTo>
                  <a:pt x="6604" y="21435"/>
                  <a:pt x="6718" y="21185"/>
                  <a:pt x="6827" y="20807"/>
                </a:cubicBezTo>
                <a:cubicBezTo>
                  <a:pt x="6830" y="20798"/>
                  <a:pt x="6833" y="20793"/>
                  <a:pt x="6835" y="20784"/>
                </a:cubicBezTo>
                <a:cubicBezTo>
                  <a:pt x="6862" y="20687"/>
                  <a:pt x="6889" y="20585"/>
                  <a:pt x="6918" y="20496"/>
                </a:cubicBezTo>
                <a:lnTo>
                  <a:pt x="6944" y="20418"/>
                </a:lnTo>
                <a:cubicBezTo>
                  <a:pt x="6978" y="20309"/>
                  <a:pt x="6997" y="20248"/>
                  <a:pt x="7015" y="20201"/>
                </a:cubicBezTo>
                <a:lnTo>
                  <a:pt x="7061" y="20062"/>
                </a:lnTo>
                <a:lnTo>
                  <a:pt x="7190" y="20597"/>
                </a:lnTo>
                <a:cubicBezTo>
                  <a:pt x="7208" y="20663"/>
                  <a:pt x="7223" y="20711"/>
                  <a:pt x="7242" y="20784"/>
                </a:cubicBezTo>
                <a:cubicBezTo>
                  <a:pt x="7362" y="21244"/>
                  <a:pt x="7456" y="21448"/>
                  <a:pt x="7549" y="21450"/>
                </a:cubicBezTo>
                <a:cubicBezTo>
                  <a:pt x="7549" y="21450"/>
                  <a:pt x="7550" y="21450"/>
                  <a:pt x="7550" y="21450"/>
                </a:cubicBezTo>
                <a:cubicBezTo>
                  <a:pt x="7553" y="21450"/>
                  <a:pt x="7555" y="21450"/>
                  <a:pt x="7558" y="21450"/>
                </a:cubicBezTo>
                <a:cubicBezTo>
                  <a:pt x="7674" y="21447"/>
                  <a:pt x="7665" y="21376"/>
                  <a:pt x="7444" y="20567"/>
                </a:cubicBezTo>
                <a:cubicBezTo>
                  <a:pt x="7329" y="20148"/>
                  <a:pt x="7245" y="19812"/>
                  <a:pt x="7221" y="19684"/>
                </a:cubicBezTo>
                <a:cubicBezTo>
                  <a:pt x="7217" y="19665"/>
                  <a:pt x="7202" y="19605"/>
                  <a:pt x="7203" y="19598"/>
                </a:cubicBezTo>
                <a:cubicBezTo>
                  <a:pt x="7203" y="19574"/>
                  <a:pt x="7227" y="19466"/>
                  <a:pt x="7266" y="19310"/>
                </a:cubicBezTo>
                <a:cubicBezTo>
                  <a:pt x="7304" y="19154"/>
                  <a:pt x="7357" y="18950"/>
                  <a:pt x="7416" y="18738"/>
                </a:cubicBezTo>
                <a:cubicBezTo>
                  <a:pt x="7468" y="18550"/>
                  <a:pt x="7504" y="18418"/>
                  <a:pt x="7530" y="18307"/>
                </a:cubicBezTo>
                <a:cubicBezTo>
                  <a:pt x="7531" y="18305"/>
                  <a:pt x="7531" y="18302"/>
                  <a:pt x="7532" y="18300"/>
                </a:cubicBezTo>
                <a:cubicBezTo>
                  <a:pt x="7550" y="18221"/>
                  <a:pt x="7564" y="18155"/>
                  <a:pt x="7572" y="18105"/>
                </a:cubicBezTo>
                <a:cubicBezTo>
                  <a:pt x="7577" y="18070"/>
                  <a:pt x="7580" y="18039"/>
                  <a:pt x="7579" y="18016"/>
                </a:cubicBezTo>
                <a:cubicBezTo>
                  <a:pt x="7579" y="17991"/>
                  <a:pt x="7575" y="17975"/>
                  <a:pt x="7568" y="17959"/>
                </a:cubicBezTo>
                <a:cubicBezTo>
                  <a:pt x="7559" y="17937"/>
                  <a:pt x="7546" y="17921"/>
                  <a:pt x="7525" y="17911"/>
                </a:cubicBezTo>
                <a:cubicBezTo>
                  <a:pt x="7511" y="17903"/>
                  <a:pt x="7494" y="17905"/>
                  <a:pt x="7476" y="17915"/>
                </a:cubicBezTo>
                <a:cubicBezTo>
                  <a:pt x="7424" y="17945"/>
                  <a:pt x="7366" y="18052"/>
                  <a:pt x="7326" y="18199"/>
                </a:cubicBezTo>
                <a:cubicBezTo>
                  <a:pt x="7187" y="18706"/>
                  <a:pt x="7120" y="18950"/>
                  <a:pt x="7061" y="18981"/>
                </a:cubicBezTo>
                <a:cubicBezTo>
                  <a:pt x="7058" y="18984"/>
                  <a:pt x="7055" y="18994"/>
                  <a:pt x="7052" y="18996"/>
                </a:cubicBezTo>
                <a:cubicBezTo>
                  <a:pt x="7015" y="19023"/>
                  <a:pt x="6980" y="18910"/>
                  <a:pt x="6935" y="18741"/>
                </a:cubicBezTo>
                <a:cubicBezTo>
                  <a:pt x="6913" y="18670"/>
                  <a:pt x="6894" y="18614"/>
                  <a:pt x="6866" y="18509"/>
                </a:cubicBezTo>
                <a:cubicBezTo>
                  <a:pt x="6762" y="18128"/>
                  <a:pt x="6651" y="17890"/>
                  <a:pt x="6577" y="17888"/>
                </a:cubicBezTo>
                <a:close/>
                <a:moveTo>
                  <a:pt x="8364" y="17888"/>
                </a:moveTo>
                <a:lnTo>
                  <a:pt x="8364" y="19669"/>
                </a:lnTo>
                <a:cubicBezTo>
                  <a:pt x="8364" y="20255"/>
                  <a:pt x="8368" y="20620"/>
                  <a:pt x="8376" y="20893"/>
                </a:cubicBezTo>
                <a:cubicBezTo>
                  <a:pt x="8377" y="20938"/>
                  <a:pt x="8377" y="21000"/>
                  <a:pt x="8379" y="21039"/>
                </a:cubicBezTo>
                <a:cubicBezTo>
                  <a:pt x="8381" y="21096"/>
                  <a:pt x="8384" y="21134"/>
                  <a:pt x="8387" y="21177"/>
                </a:cubicBezTo>
                <a:cubicBezTo>
                  <a:pt x="8391" y="21241"/>
                  <a:pt x="8397" y="21297"/>
                  <a:pt x="8403" y="21334"/>
                </a:cubicBezTo>
                <a:cubicBezTo>
                  <a:pt x="8411" y="21377"/>
                  <a:pt x="8417" y="21420"/>
                  <a:pt x="8427" y="21435"/>
                </a:cubicBezTo>
                <a:cubicBezTo>
                  <a:pt x="8434" y="21447"/>
                  <a:pt x="8442" y="21450"/>
                  <a:pt x="8451" y="21450"/>
                </a:cubicBezTo>
                <a:cubicBezTo>
                  <a:pt x="8481" y="21450"/>
                  <a:pt x="8504" y="21403"/>
                  <a:pt x="8522" y="21301"/>
                </a:cubicBezTo>
                <a:cubicBezTo>
                  <a:pt x="8522" y="21300"/>
                  <a:pt x="8522" y="21297"/>
                  <a:pt x="8522" y="21297"/>
                </a:cubicBezTo>
                <a:cubicBezTo>
                  <a:pt x="8531" y="21245"/>
                  <a:pt x="8537" y="21181"/>
                  <a:pt x="8543" y="21102"/>
                </a:cubicBezTo>
                <a:cubicBezTo>
                  <a:pt x="8549" y="21024"/>
                  <a:pt x="8556" y="20932"/>
                  <a:pt x="8559" y="20825"/>
                </a:cubicBezTo>
                <a:cubicBezTo>
                  <a:pt x="8568" y="20529"/>
                  <a:pt x="8575" y="20373"/>
                  <a:pt x="8608" y="20275"/>
                </a:cubicBezTo>
                <a:cubicBezTo>
                  <a:pt x="8625" y="20227"/>
                  <a:pt x="8648" y="20192"/>
                  <a:pt x="8680" y="20163"/>
                </a:cubicBezTo>
                <a:cubicBezTo>
                  <a:pt x="8703" y="20143"/>
                  <a:pt x="8738" y="20129"/>
                  <a:pt x="8771" y="20111"/>
                </a:cubicBezTo>
                <a:cubicBezTo>
                  <a:pt x="8803" y="20089"/>
                  <a:pt x="8830" y="20067"/>
                  <a:pt x="8874" y="20040"/>
                </a:cubicBezTo>
                <a:cubicBezTo>
                  <a:pt x="9210" y="19833"/>
                  <a:pt x="9274" y="19657"/>
                  <a:pt x="9277" y="18932"/>
                </a:cubicBezTo>
                <a:cubicBezTo>
                  <a:pt x="9276" y="18857"/>
                  <a:pt x="9276" y="18781"/>
                  <a:pt x="9272" y="18715"/>
                </a:cubicBezTo>
                <a:cubicBezTo>
                  <a:pt x="9267" y="18627"/>
                  <a:pt x="9260" y="18548"/>
                  <a:pt x="9249" y="18476"/>
                </a:cubicBezTo>
                <a:cubicBezTo>
                  <a:pt x="9239" y="18406"/>
                  <a:pt x="9227" y="18344"/>
                  <a:pt x="9211" y="18289"/>
                </a:cubicBezTo>
                <a:cubicBezTo>
                  <a:pt x="9210" y="18287"/>
                  <a:pt x="9210" y="18283"/>
                  <a:pt x="9209" y="18281"/>
                </a:cubicBezTo>
                <a:cubicBezTo>
                  <a:pt x="9200" y="18249"/>
                  <a:pt x="9187" y="18223"/>
                  <a:pt x="9175" y="18195"/>
                </a:cubicBezTo>
                <a:cubicBezTo>
                  <a:pt x="9165" y="18170"/>
                  <a:pt x="9156" y="18146"/>
                  <a:pt x="9143" y="18124"/>
                </a:cubicBezTo>
                <a:cubicBezTo>
                  <a:pt x="9072" y="18003"/>
                  <a:pt x="8970" y="17931"/>
                  <a:pt x="8834" y="17903"/>
                </a:cubicBezTo>
                <a:cubicBezTo>
                  <a:pt x="8789" y="17894"/>
                  <a:pt x="8738" y="17888"/>
                  <a:pt x="8685" y="17888"/>
                </a:cubicBezTo>
                <a:lnTo>
                  <a:pt x="8364" y="17888"/>
                </a:lnTo>
                <a:close/>
                <a:moveTo>
                  <a:pt x="10073" y="17888"/>
                </a:moveTo>
                <a:lnTo>
                  <a:pt x="10073" y="19669"/>
                </a:lnTo>
                <a:lnTo>
                  <a:pt x="10073" y="21450"/>
                </a:lnTo>
                <a:lnTo>
                  <a:pt x="10472" y="21450"/>
                </a:lnTo>
                <a:cubicBezTo>
                  <a:pt x="10548" y="21450"/>
                  <a:pt x="10611" y="21450"/>
                  <a:pt x="10662" y="21443"/>
                </a:cubicBezTo>
                <a:cubicBezTo>
                  <a:pt x="10710" y="21436"/>
                  <a:pt x="10745" y="21424"/>
                  <a:pt x="10775" y="21409"/>
                </a:cubicBezTo>
                <a:cubicBezTo>
                  <a:pt x="10775" y="21409"/>
                  <a:pt x="10776" y="21406"/>
                  <a:pt x="10776" y="21405"/>
                </a:cubicBezTo>
                <a:cubicBezTo>
                  <a:pt x="10782" y="21402"/>
                  <a:pt x="10788" y="21402"/>
                  <a:pt x="10793" y="21398"/>
                </a:cubicBezTo>
                <a:cubicBezTo>
                  <a:pt x="10813" y="21385"/>
                  <a:pt x="10827" y="21368"/>
                  <a:pt x="10838" y="21349"/>
                </a:cubicBezTo>
                <a:cubicBezTo>
                  <a:pt x="10842" y="21342"/>
                  <a:pt x="10848" y="21335"/>
                  <a:pt x="10852" y="21327"/>
                </a:cubicBezTo>
                <a:cubicBezTo>
                  <a:pt x="10862" y="21301"/>
                  <a:pt x="10869" y="21274"/>
                  <a:pt x="10869" y="21237"/>
                </a:cubicBezTo>
                <a:cubicBezTo>
                  <a:pt x="10869" y="21199"/>
                  <a:pt x="10863" y="21165"/>
                  <a:pt x="10852" y="21136"/>
                </a:cubicBezTo>
                <a:cubicBezTo>
                  <a:pt x="10840" y="21107"/>
                  <a:pt x="10824" y="21086"/>
                  <a:pt x="10801" y="21065"/>
                </a:cubicBezTo>
                <a:cubicBezTo>
                  <a:pt x="10801" y="21065"/>
                  <a:pt x="10799" y="21065"/>
                  <a:pt x="10799" y="21065"/>
                </a:cubicBezTo>
                <a:cubicBezTo>
                  <a:pt x="10776" y="21044"/>
                  <a:pt x="10745" y="21023"/>
                  <a:pt x="10709" y="21009"/>
                </a:cubicBezTo>
                <a:cubicBezTo>
                  <a:pt x="10672" y="20995"/>
                  <a:pt x="10629" y="20987"/>
                  <a:pt x="10578" y="20979"/>
                </a:cubicBezTo>
                <a:cubicBezTo>
                  <a:pt x="10290" y="20934"/>
                  <a:pt x="10287" y="20925"/>
                  <a:pt x="10287" y="20410"/>
                </a:cubicBezTo>
                <a:cubicBezTo>
                  <a:pt x="10287" y="19896"/>
                  <a:pt x="10290" y="19894"/>
                  <a:pt x="10578" y="19849"/>
                </a:cubicBezTo>
                <a:cubicBezTo>
                  <a:pt x="10590" y="19847"/>
                  <a:pt x="10599" y="19840"/>
                  <a:pt x="10610" y="19838"/>
                </a:cubicBezTo>
                <a:cubicBezTo>
                  <a:pt x="10693" y="19820"/>
                  <a:pt x="10760" y="19792"/>
                  <a:pt x="10804" y="19752"/>
                </a:cubicBezTo>
                <a:cubicBezTo>
                  <a:pt x="10812" y="19744"/>
                  <a:pt x="10816" y="19737"/>
                  <a:pt x="10822" y="19729"/>
                </a:cubicBezTo>
                <a:cubicBezTo>
                  <a:pt x="10832" y="19716"/>
                  <a:pt x="10844" y="19703"/>
                  <a:pt x="10850" y="19688"/>
                </a:cubicBezTo>
                <a:cubicBezTo>
                  <a:pt x="10862" y="19660"/>
                  <a:pt x="10868" y="19630"/>
                  <a:pt x="10869" y="19595"/>
                </a:cubicBezTo>
                <a:cubicBezTo>
                  <a:pt x="10869" y="19560"/>
                  <a:pt x="10863" y="19528"/>
                  <a:pt x="10852" y="19501"/>
                </a:cubicBezTo>
                <a:cubicBezTo>
                  <a:pt x="10839" y="19479"/>
                  <a:pt x="10825" y="19460"/>
                  <a:pt x="10804" y="19441"/>
                </a:cubicBezTo>
                <a:cubicBezTo>
                  <a:pt x="10758" y="19399"/>
                  <a:pt x="10688" y="19368"/>
                  <a:pt x="10599" y="19351"/>
                </a:cubicBezTo>
                <a:cubicBezTo>
                  <a:pt x="10593" y="19350"/>
                  <a:pt x="10588" y="19345"/>
                  <a:pt x="10581" y="19344"/>
                </a:cubicBezTo>
                <a:cubicBezTo>
                  <a:pt x="10580" y="19344"/>
                  <a:pt x="10579" y="19344"/>
                  <a:pt x="10578" y="19344"/>
                </a:cubicBezTo>
                <a:cubicBezTo>
                  <a:pt x="10300" y="19301"/>
                  <a:pt x="10287" y="19280"/>
                  <a:pt x="10287" y="18854"/>
                </a:cubicBezTo>
                <a:cubicBezTo>
                  <a:pt x="10287" y="18531"/>
                  <a:pt x="10296" y="18441"/>
                  <a:pt x="10419" y="18397"/>
                </a:cubicBezTo>
                <a:cubicBezTo>
                  <a:pt x="10459" y="18383"/>
                  <a:pt x="10510" y="18374"/>
                  <a:pt x="10578" y="18364"/>
                </a:cubicBezTo>
                <a:cubicBezTo>
                  <a:pt x="10583" y="18363"/>
                  <a:pt x="10587" y="18361"/>
                  <a:pt x="10592" y="18360"/>
                </a:cubicBezTo>
                <a:cubicBezTo>
                  <a:pt x="10651" y="18349"/>
                  <a:pt x="10698" y="18335"/>
                  <a:pt x="10738" y="18315"/>
                </a:cubicBezTo>
                <a:cubicBezTo>
                  <a:pt x="10744" y="18312"/>
                  <a:pt x="10749" y="18307"/>
                  <a:pt x="10755" y="18304"/>
                </a:cubicBezTo>
                <a:cubicBezTo>
                  <a:pt x="10760" y="18301"/>
                  <a:pt x="10765" y="18296"/>
                  <a:pt x="10770" y="18292"/>
                </a:cubicBezTo>
                <a:cubicBezTo>
                  <a:pt x="10776" y="18289"/>
                  <a:pt x="10782" y="18289"/>
                  <a:pt x="10787" y="18285"/>
                </a:cubicBezTo>
                <a:cubicBezTo>
                  <a:pt x="10792" y="18281"/>
                  <a:pt x="10798" y="18277"/>
                  <a:pt x="10802" y="18274"/>
                </a:cubicBezTo>
                <a:cubicBezTo>
                  <a:pt x="10803" y="18273"/>
                  <a:pt x="10803" y="18275"/>
                  <a:pt x="10804" y="18274"/>
                </a:cubicBezTo>
                <a:cubicBezTo>
                  <a:pt x="10822" y="18256"/>
                  <a:pt x="10837" y="18233"/>
                  <a:pt x="10847" y="18210"/>
                </a:cubicBezTo>
                <a:cubicBezTo>
                  <a:pt x="10848" y="18208"/>
                  <a:pt x="10851" y="18205"/>
                  <a:pt x="10852" y="18203"/>
                </a:cubicBezTo>
                <a:cubicBezTo>
                  <a:pt x="10863" y="18174"/>
                  <a:pt x="10868" y="18139"/>
                  <a:pt x="10869" y="18102"/>
                </a:cubicBezTo>
                <a:cubicBezTo>
                  <a:pt x="10869" y="17937"/>
                  <a:pt x="10777" y="17888"/>
                  <a:pt x="10472" y="17888"/>
                </a:cubicBezTo>
                <a:lnTo>
                  <a:pt x="10073" y="17888"/>
                </a:lnTo>
                <a:close/>
                <a:moveTo>
                  <a:pt x="11723" y="17888"/>
                </a:moveTo>
                <a:lnTo>
                  <a:pt x="11723" y="19669"/>
                </a:lnTo>
                <a:cubicBezTo>
                  <a:pt x="11723" y="21035"/>
                  <a:pt x="11739" y="21403"/>
                  <a:pt x="11800" y="21443"/>
                </a:cubicBezTo>
                <a:cubicBezTo>
                  <a:pt x="11814" y="21440"/>
                  <a:pt x="11827" y="21435"/>
                  <a:pt x="11837" y="21424"/>
                </a:cubicBezTo>
                <a:cubicBezTo>
                  <a:pt x="11840" y="21421"/>
                  <a:pt x="11843" y="21424"/>
                  <a:pt x="11845" y="21420"/>
                </a:cubicBezTo>
                <a:cubicBezTo>
                  <a:pt x="11853" y="21409"/>
                  <a:pt x="11858" y="21380"/>
                  <a:pt x="11865" y="21361"/>
                </a:cubicBezTo>
                <a:cubicBezTo>
                  <a:pt x="11893" y="21260"/>
                  <a:pt x="11910" y="21070"/>
                  <a:pt x="11919" y="20747"/>
                </a:cubicBezTo>
                <a:cubicBezTo>
                  <a:pt x="11922" y="20624"/>
                  <a:pt x="11927" y="20514"/>
                  <a:pt x="11934" y="20421"/>
                </a:cubicBezTo>
                <a:cubicBezTo>
                  <a:pt x="11941" y="20328"/>
                  <a:pt x="11949" y="20249"/>
                  <a:pt x="11959" y="20186"/>
                </a:cubicBezTo>
                <a:cubicBezTo>
                  <a:pt x="11969" y="20122"/>
                  <a:pt x="11982" y="20076"/>
                  <a:pt x="11996" y="20044"/>
                </a:cubicBezTo>
                <a:cubicBezTo>
                  <a:pt x="12002" y="20028"/>
                  <a:pt x="12011" y="20026"/>
                  <a:pt x="12019" y="20017"/>
                </a:cubicBezTo>
                <a:cubicBezTo>
                  <a:pt x="12083" y="19902"/>
                  <a:pt x="12170" y="20023"/>
                  <a:pt x="12259" y="20418"/>
                </a:cubicBezTo>
                <a:cubicBezTo>
                  <a:pt x="12287" y="20542"/>
                  <a:pt x="12310" y="20635"/>
                  <a:pt x="12336" y="20736"/>
                </a:cubicBezTo>
                <a:cubicBezTo>
                  <a:pt x="12375" y="20886"/>
                  <a:pt x="12412" y="21008"/>
                  <a:pt x="12446" y="21110"/>
                </a:cubicBezTo>
                <a:cubicBezTo>
                  <a:pt x="12457" y="21140"/>
                  <a:pt x="12467" y="21170"/>
                  <a:pt x="12477" y="21196"/>
                </a:cubicBezTo>
                <a:cubicBezTo>
                  <a:pt x="12478" y="21198"/>
                  <a:pt x="12479" y="21205"/>
                  <a:pt x="12480" y="21207"/>
                </a:cubicBezTo>
                <a:cubicBezTo>
                  <a:pt x="12483" y="21215"/>
                  <a:pt x="12485" y="21223"/>
                  <a:pt x="12488" y="21230"/>
                </a:cubicBezTo>
                <a:cubicBezTo>
                  <a:pt x="12488" y="21230"/>
                  <a:pt x="12489" y="21233"/>
                  <a:pt x="12489" y="21233"/>
                </a:cubicBezTo>
                <a:cubicBezTo>
                  <a:pt x="12495" y="21249"/>
                  <a:pt x="12502" y="21264"/>
                  <a:pt x="12508" y="21278"/>
                </a:cubicBezTo>
                <a:cubicBezTo>
                  <a:pt x="12508" y="21279"/>
                  <a:pt x="12508" y="21281"/>
                  <a:pt x="12508" y="21282"/>
                </a:cubicBezTo>
                <a:cubicBezTo>
                  <a:pt x="12531" y="21335"/>
                  <a:pt x="12554" y="21378"/>
                  <a:pt x="12575" y="21405"/>
                </a:cubicBezTo>
                <a:cubicBezTo>
                  <a:pt x="12591" y="21425"/>
                  <a:pt x="12605" y="21428"/>
                  <a:pt x="12620" y="21435"/>
                </a:cubicBezTo>
                <a:cubicBezTo>
                  <a:pt x="12632" y="21438"/>
                  <a:pt x="12643" y="21438"/>
                  <a:pt x="12655" y="21432"/>
                </a:cubicBezTo>
                <a:cubicBezTo>
                  <a:pt x="12721" y="21397"/>
                  <a:pt x="12731" y="21325"/>
                  <a:pt x="12665" y="21031"/>
                </a:cubicBezTo>
                <a:cubicBezTo>
                  <a:pt x="12662" y="21020"/>
                  <a:pt x="12657" y="20998"/>
                  <a:pt x="12654" y="20986"/>
                </a:cubicBezTo>
                <a:cubicBezTo>
                  <a:pt x="12615" y="20833"/>
                  <a:pt x="12583" y="20707"/>
                  <a:pt x="12532" y="20507"/>
                </a:cubicBezTo>
                <a:lnTo>
                  <a:pt x="12386" y="19935"/>
                </a:lnTo>
                <a:lnTo>
                  <a:pt x="12514" y="19647"/>
                </a:lnTo>
                <a:cubicBezTo>
                  <a:pt x="12534" y="19602"/>
                  <a:pt x="12552" y="19551"/>
                  <a:pt x="12568" y="19494"/>
                </a:cubicBezTo>
                <a:cubicBezTo>
                  <a:pt x="12573" y="19474"/>
                  <a:pt x="12575" y="19451"/>
                  <a:pt x="12580" y="19430"/>
                </a:cubicBezTo>
                <a:cubicBezTo>
                  <a:pt x="12580" y="19429"/>
                  <a:pt x="12581" y="19427"/>
                  <a:pt x="12582" y="19426"/>
                </a:cubicBezTo>
                <a:cubicBezTo>
                  <a:pt x="12598" y="19355"/>
                  <a:pt x="12610" y="19276"/>
                  <a:pt x="12620" y="19194"/>
                </a:cubicBezTo>
                <a:cubicBezTo>
                  <a:pt x="12620" y="19194"/>
                  <a:pt x="12620" y="19191"/>
                  <a:pt x="12620" y="19190"/>
                </a:cubicBezTo>
                <a:cubicBezTo>
                  <a:pt x="12620" y="19189"/>
                  <a:pt x="12620" y="19185"/>
                  <a:pt x="12620" y="19183"/>
                </a:cubicBezTo>
                <a:cubicBezTo>
                  <a:pt x="12621" y="19170"/>
                  <a:pt x="12623" y="19155"/>
                  <a:pt x="12625" y="19142"/>
                </a:cubicBezTo>
                <a:cubicBezTo>
                  <a:pt x="12634" y="19050"/>
                  <a:pt x="12640" y="18958"/>
                  <a:pt x="12640" y="18857"/>
                </a:cubicBezTo>
                <a:cubicBezTo>
                  <a:pt x="12640" y="18772"/>
                  <a:pt x="12638" y="18691"/>
                  <a:pt x="12632" y="18618"/>
                </a:cubicBezTo>
                <a:cubicBezTo>
                  <a:pt x="12621" y="18472"/>
                  <a:pt x="12597" y="18351"/>
                  <a:pt x="12562" y="18251"/>
                </a:cubicBezTo>
                <a:cubicBezTo>
                  <a:pt x="12546" y="18208"/>
                  <a:pt x="12528" y="18170"/>
                  <a:pt x="12508" y="18135"/>
                </a:cubicBezTo>
                <a:cubicBezTo>
                  <a:pt x="12504" y="18130"/>
                  <a:pt x="12502" y="18122"/>
                  <a:pt x="12499" y="18117"/>
                </a:cubicBezTo>
                <a:cubicBezTo>
                  <a:pt x="12491" y="18105"/>
                  <a:pt x="12480" y="18094"/>
                  <a:pt x="12472" y="18083"/>
                </a:cubicBezTo>
                <a:cubicBezTo>
                  <a:pt x="12453" y="18057"/>
                  <a:pt x="12434" y="18033"/>
                  <a:pt x="12411" y="18012"/>
                </a:cubicBezTo>
                <a:cubicBezTo>
                  <a:pt x="12379" y="17984"/>
                  <a:pt x="12343" y="17959"/>
                  <a:pt x="12303" y="17941"/>
                </a:cubicBezTo>
                <a:cubicBezTo>
                  <a:pt x="12224" y="17904"/>
                  <a:pt x="12128" y="17888"/>
                  <a:pt x="12016" y="17888"/>
                </a:cubicBezTo>
                <a:lnTo>
                  <a:pt x="11723" y="17888"/>
                </a:lnTo>
                <a:close/>
                <a:moveTo>
                  <a:pt x="13618" y="17888"/>
                </a:moveTo>
                <a:cubicBezTo>
                  <a:pt x="13604" y="17888"/>
                  <a:pt x="13591" y="17890"/>
                  <a:pt x="13580" y="17896"/>
                </a:cubicBezTo>
                <a:cubicBezTo>
                  <a:pt x="13569" y="17902"/>
                  <a:pt x="13559" y="17913"/>
                  <a:pt x="13550" y="17930"/>
                </a:cubicBezTo>
                <a:cubicBezTo>
                  <a:pt x="13548" y="17933"/>
                  <a:pt x="13548" y="17940"/>
                  <a:pt x="13546" y="17945"/>
                </a:cubicBezTo>
                <a:cubicBezTo>
                  <a:pt x="13543" y="17951"/>
                  <a:pt x="13542" y="17963"/>
                  <a:pt x="13540" y="17971"/>
                </a:cubicBezTo>
                <a:cubicBezTo>
                  <a:pt x="13538" y="17975"/>
                  <a:pt x="13538" y="17977"/>
                  <a:pt x="13536" y="17982"/>
                </a:cubicBezTo>
                <a:cubicBezTo>
                  <a:pt x="13536" y="17983"/>
                  <a:pt x="13535" y="17984"/>
                  <a:pt x="13535" y="17986"/>
                </a:cubicBezTo>
                <a:cubicBezTo>
                  <a:pt x="13535" y="17987"/>
                  <a:pt x="13534" y="17988"/>
                  <a:pt x="13533" y="17989"/>
                </a:cubicBezTo>
                <a:cubicBezTo>
                  <a:pt x="13533" y="17991"/>
                  <a:pt x="13534" y="17992"/>
                  <a:pt x="13533" y="17993"/>
                </a:cubicBezTo>
                <a:cubicBezTo>
                  <a:pt x="13524" y="18039"/>
                  <a:pt x="13517" y="18114"/>
                  <a:pt x="13512" y="18210"/>
                </a:cubicBezTo>
                <a:cubicBezTo>
                  <a:pt x="13512" y="18211"/>
                  <a:pt x="13512" y="18214"/>
                  <a:pt x="13512" y="18214"/>
                </a:cubicBezTo>
                <a:cubicBezTo>
                  <a:pt x="13508" y="18290"/>
                  <a:pt x="13505" y="18407"/>
                  <a:pt x="13503" y="18524"/>
                </a:cubicBezTo>
                <a:cubicBezTo>
                  <a:pt x="13503" y="18530"/>
                  <a:pt x="13503" y="18534"/>
                  <a:pt x="13503" y="18539"/>
                </a:cubicBezTo>
                <a:cubicBezTo>
                  <a:pt x="13501" y="18608"/>
                  <a:pt x="13499" y="18662"/>
                  <a:pt x="13498" y="18753"/>
                </a:cubicBezTo>
                <a:cubicBezTo>
                  <a:pt x="13496" y="18991"/>
                  <a:pt x="13496" y="19279"/>
                  <a:pt x="13497" y="19669"/>
                </a:cubicBezTo>
                <a:cubicBezTo>
                  <a:pt x="13497" y="20061"/>
                  <a:pt x="13496" y="20351"/>
                  <a:pt x="13498" y="20590"/>
                </a:cubicBezTo>
                <a:cubicBezTo>
                  <a:pt x="13499" y="20669"/>
                  <a:pt x="13502" y="20711"/>
                  <a:pt x="13503" y="20777"/>
                </a:cubicBezTo>
                <a:cubicBezTo>
                  <a:pt x="13505" y="20920"/>
                  <a:pt x="13507" y="21046"/>
                  <a:pt x="13512" y="21132"/>
                </a:cubicBezTo>
                <a:cubicBezTo>
                  <a:pt x="13517" y="21223"/>
                  <a:pt x="13524" y="21301"/>
                  <a:pt x="13533" y="21346"/>
                </a:cubicBezTo>
                <a:cubicBezTo>
                  <a:pt x="13535" y="21351"/>
                  <a:pt x="13535" y="21356"/>
                  <a:pt x="13536" y="21361"/>
                </a:cubicBezTo>
                <a:cubicBezTo>
                  <a:pt x="13538" y="21365"/>
                  <a:pt x="13540" y="21371"/>
                  <a:pt x="13541" y="21376"/>
                </a:cubicBezTo>
                <a:cubicBezTo>
                  <a:pt x="13542" y="21379"/>
                  <a:pt x="13543" y="21383"/>
                  <a:pt x="13544" y="21387"/>
                </a:cubicBezTo>
                <a:cubicBezTo>
                  <a:pt x="13544" y="21387"/>
                  <a:pt x="13544" y="21390"/>
                  <a:pt x="13544" y="21390"/>
                </a:cubicBezTo>
                <a:cubicBezTo>
                  <a:pt x="13547" y="21398"/>
                  <a:pt x="13549" y="21407"/>
                  <a:pt x="13552" y="21413"/>
                </a:cubicBezTo>
                <a:cubicBezTo>
                  <a:pt x="13560" y="21429"/>
                  <a:pt x="13569" y="21437"/>
                  <a:pt x="13580" y="21443"/>
                </a:cubicBezTo>
                <a:cubicBezTo>
                  <a:pt x="13591" y="21449"/>
                  <a:pt x="13604" y="21450"/>
                  <a:pt x="13618" y="21450"/>
                </a:cubicBezTo>
                <a:cubicBezTo>
                  <a:pt x="13647" y="21450"/>
                  <a:pt x="13669" y="21445"/>
                  <a:pt x="13686" y="21409"/>
                </a:cubicBezTo>
                <a:cubicBezTo>
                  <a:pt x="13697" y="21385"/>
                  <a:pt x="13704" y="21341"/>
                  <a:pt x="13712" y="21282"/>
                </a:cubicBezTo>
                <a:cubicBezTo>
                  <a:pt x="13713" y="21270"/>
                  <a:pt x="13715" y="21258"/>
                  <a:pt x="13716" y="21245"/>
                </a:cubicBezTo>
                <a:cubicBezTo>
                  <a:pt x="13720" y="21210"/>
                  <a:pt x="13722" y="21154"/>
                  <a:pt x="13724" y="21106"/>
                </a:cubicBezTo>
                <a:cubicBezTo>
                  <a:pt x="13726" y="21061"/>
                  <a:pt x="13727" y="20988"/>
                  <a:pt x="13729" y="20927"/>
                </a:cubicBezTo>
                <a:cubicBezTo>
                  <a:pt x="13729" y="20903"/>
                  <a:pt x="13731" y="20879"/>
                  <a:pt x="13732" y="20855"/>
                </a:cubicBezTo>
                <a:cubicBezTo>
                  <a:pt x="13732" y="20846"/>
                  <a:pt x="13731" y="20837"/>
                  <a:pt x="13732" y="20829"/>
                </a:cubicBezTo>
                <a:cubicBezTo>
                  <a:pt x="13732" y="20828"/>
                  <a:pt x="13732" y="20827"/>
                  <a:pt x="13732" y="20825"/>
                </a:cubicBezTo>
                <a:cubicBezTo>
                  <a:pt x="13732" y="20825"/>
                  <a:pt x="13733" y="20822"/>
                  <a:pt x="13733" y="20822"/>
                </a:cubicBezTo>
                <a:cubicBezTo>
                  <a:pt x="13733" y="20820"/>
                  <a:pt x="13733" y="20819"/>
                  <a:pt x="13733" y="20818"/>
                </a:cubicBezTo>
                <a:cubicBezTo>
                  <a:pt x="13733" y="20816"/>
                  <a:pt x="13733" y="20816"/>
                  <a:pt x="13733" y="20814"/>
                </a:cubicBezTo>
                <a:cubicBezTo>
                  <a:pt x="13733" y="20806"/>
                  <a:pt x="13733" y="20800"/>
                  <a:pt x="13733" y="20792"/>
                </a:cubicBezTo>
                <a:cubicBezTo>
                  <a:pt x="13733" y="20789"/>
                  <a:pt x="13733" y="20787"/>
                  <a:pt x="13733" y="20784"/>
                </a:cubicBezTo>
                <a:cubicBezTo>
                  <a:pt x="13738" y="20522"/>
                  <a:pt x="13741" y="20208"/>
                  <a:pt x="13741" y="19669"/>
                </a:cubicBezTo>
                <a:cubicBezTo>
                  <a:pt x="13741" y="19131"/>
                  <a:pt x="13738" y="18819"/>
                  <a:pt x="13733" y="18558"/>
                </a:cubicBezTo>
                <a:cubicBezTo>
                  <a:pt x="13733" y="18557"/>
                  <a:pt x="13733" y="18555"/>
                  <a:pt x="13733" y="18554"/>
                </a:cubicBezTo>
                <a:cubicBezTo>
                  <a:pt x="13733" y="18551"/>
                  <a:pt x="13733" y="18550"/>
                  <a:pt x="13733" y="18547"/>
                </a:cubicBezTo>
                <a:cubicBezTo>
                  <a:pt x="13731" y="18426"/>
                  <a:pt x="13728" y="18315"/>
                  <a:pt x="13724" y="18236"/>
                </a:cubicBezTo>
                <a:cubicBezTo>
                  <a:pt x="13722" y="18189"/>
                  <a:pt x="13720" y="18133"/>
                  <a:pt x="13716" y="18098"/>
                </a:cubicBezTo>
                <a:cubicBezTo>
                  <a:pt x="13715" y="18084"/>
                  <a:pt x="13713" y="18069"/>
                  <a:pt x="13712" y="18057"/>
                </a:cubicBezTo>
                <a:cubicBezTo>
                  <a:pt x="13705" y="17998"/>
                  <a:pt x="13697" y="17954"/>
                  <a:pt x="13686" y="17930"/>
                </a:cubicBezTo>
                <a:cubicBezTo>
                  <a:pt x="13677" y="17912"/>
                  <a:pt x="13668" y="17902"/>
                  <a:pt x="13656" y="17896"/>
                </a:cubicBezTo>
                <a:cubicBezTo>
                  <a:pt x="13645" y="17890"/>
                  <a:pt x="13632" y="17888"/>
                  <a:pt x="13618" y="17888"/>
                </a:cubicBezTo>
                <a:close/>
                <a:moveTo>
                  <a:pt x="14596" y="17888"/>
                </a:moveTo>
                <a:lnTo>
                  <a:pt x="14596" y="19669"/>
                </a:lnTo>
                <a:cubicBezTo>
                  <a:pt x="14596" y="20236"/>
                  <a:pt x="14600" y="20581"/>
                  <a:pt x="14607" y="20852"/>
                </a:cubicBezTo>
                <a:cubicBezTo>
                  <a:pt x="14607" y="20853"/>
                  <a:pt x="14607" y="20854"/>
                  <a:pt x="14607" y="20855"/>
                </a:cubicBezTo>
                <a:cubicBezTo>
                  <a:pt x="14608" y="20921"/>
                  <a:pt x="14609" y="21005"/>
                  <a:pt x="14611" y="21057"/>
                </a:cubicBezTo>
                <a:cubicBezTo>
                  <a:pt x="14611" y="21059"/>
                  <a:pt x="14611" y="21060"/>
                  <a:pt x="14611" y="21061"/>
                </a:cubicBezTo>
                <a:cubicBezTo>
                  <a:pt x="14611" y="21063"/>
                  <a:pt x="14611" y="21063"/>
                  <a:pt x="14611" y="21065"/>
                </a:cubicBezTo>
                <a:cubicBezTo>
                  <a:pt x="14612" y="21068"/>
                  <a:pt x="14611" y="21070"/>
                  <a:pt x="14611" y="21072"/>
                </a:cubicBezTo>
                <a:cubicBezTo>
                  <a:pt x="14613" y="21109"/>
                  <a:pt x="14617" y="21138"/>
                  <a:pt x="14619" y="21170"/>
                </a:cubicBezTo>
                <a:cubicBezTo>
                  <a:pt x="14622" y="21211"/>
                  <a:pt x="14625" y="21241"/>
                  <a:pt x="14628" y="21271"/>
                </a:cubicBezTo>
                <a:cubicBezTo>
                  <a:pt x="14629" y="21279"/>
                  <a:pt x="14630" y="21290"/>
                  <a:pt x="14631" y="21297"/>
                </a:cubicBezTo>
                <a:cubicBezTo>
                  <a:pt x="14632" y="21305"/>
                  <a:pt x="14633" y="21320"/>
                  <a:pt x="14634" y="21327"/>
                </a:cubicBezTo>
                <a:cubicBezTo>
                  <a:pt x="14635" y="21329"/>
                  <a:pt x="14636" y="21333"/>
                  <a:pt x="14636" y="21334"/>
                </a:cubicBezTo>
                <a:cubicBezTo>
                  <a:pt x="14636" y="21335"/>
                  <a:pt x="14636" y="21338"/>
                  <a:pt x="14636" y="21338"/>
                </a:cubicBezTo>
                <a:cubicBezTo>
                  <a:pt x="14643" y="21380"/>
                  <a:pt x="14649" y="21420"/>
                  <a:pt x="14659" y="21435"/>
                </a:cubicBezTo>
                <a:cubicBezTo>
                  <a:pt x="14666" y="21447"/>
                  <a:pt x="14676" y="21450"/>
                  <a:pt x="14685" y="21450"/>
                </a:cubicBezTo>
                <a:cubicBezTo>
                  <a:pt x="14694" y="21450"/>
                  <a:pt x="14701" y="21448"/>
                  <a:pt x="14708" y="21439"/>
                </a:cubicBezTo>
                <a:cubicBezTo>
                  <a:pt x="14716" y="21430"/>
                  <a:pt x="14722" y="21417"/>
                  <a:pt x="14728" y="21398"/>
                </a:cubicBezTo>
                <a:cubicBezTo>
                  <a:pt x="14739" y="21363"/>
                  <a:pt x="14748" y="21304"/>
                  <a:pt x="14756" y="21230"/>
                </a:cubicBezTo>
                <a:cubicBezTo>
                  <a:pt x="14756" y="21229"/>
                  <a:pt x="14756" y="21227"/>
                  <a:pt x="14756" y="21226"/>
                </a:cubicBezTo>
                <a:cubicBezTo>
                  <a:pt x="14758" y="21202"/>
                  <a:pt x="14760" y="21172"/>
                  <a:pt x="14762" y="21144"/>
                </a:cubicBezTo>
                <a:cubicBezTo>
                  <a:pt x="14764" y="21115"/>
                  <a:pt x="14766" y="21078"/>
                  <a:pt x="14768" y="21043"/>
                </a:cubicBezTo>
                <a:cubicBezTo>
                  <a:pt x="14769" y="21034"/>
                  <a:pt x="14769" y="21025"/>
                  <a:pt x="14770" y="21016"/>
                </a:cubicBezTo>
                <a:cubicBezTo>
                  <a:pt x="14770" y="21016"/>
                  <a:pt x="14770" y="21013"/>
                  <a:pt x="14770" y="21013"/>
                </a:cubicBezTo>
                <a:cubicBezTo>
                  <a:pt x="14770" y="21012"/>
                  <a:pt x="14770" y="21009"/>
                  <a:pt x="14770" y="21009"/>
                </a:cubicBezTo>
                <a:cubicBezTo>
                  <a:pt x="14770" y="21000"/>
                  <a:pt x="14771" y="20992"/>
                  <a:pt x="14771" y="20983"/>
                </a:cubicBezTo>
                <a:cubicBezTo>
                  <a:pt x="14771" y="20982"/>
                  <a:pt x="14771" y="20979"/>
                  <a:pt x="14771" y="20979"/>
                </a:cubicBezTo>
                <a:cubicBezTo>
                  <a:pt x="14780" y="20808"/>
                  <a:pt x="14787" y="20603"/>
                  <a:pt x="14791" y="20302"/>
                </a:cubicBezTo>
                <a:cubicBezTo>
                  <a:pt x="14796" y="19986"/>
                  <a:pt x="14807" y="19700"/>
                  <a:pt x="14821" y="19497"/>
                </a:cubicBezTo>
                <a:cubicBezTo>
                  <a:pt x="14821" y="19494"/>
                  <a:pt x="14820" y="19493"/>
                  <a:pt x="14821" y="19490"/>
                </a:cubicBezTo>
                <a:cubicBezTo>
                  <a:pt x="14821" y="19482"/>
                  <a:pt x="14822" y="19479"/>
                  <a:pt x="14822" y="19471"/>
                </a:cubicBezTo>
                <a:cubicBezTo>
                  <a:pt x="14835" y="19276"/>
                  <a:pt x="14851" y="19149"/>
                  <a:pt x="14867" y="19149"/>
                </a:cubicBezTo>
                <a:cubicBezTo>
                  <a:pt x="14898" y="19149"/>
                  <a:pt x="14993" y="19669"/>
                  <a:pt x="15077" y="20302"/>
                </a:cubicBezTo>
                <a:cubicBezTo>
                  <a:pt x="15163" y="20946"/>
                  <a:pt x="15231" y="21315"/>
                  <a:pt x="15297" y="21420"/>
                </a:cubicBezTo>
                <a:cubicBezTo>
                  <a:pt x="15299" y="21423"/>
                  <a:pt x="15300" y="21426"/>
                  <a:pt x="15302" y="21428"/>
                </a:cubicBezTo>
                <a:cubicBezTo>
                  <a:pt x="15308" y="21437"/>
                  <a:pt x="15316" y="21443"/>
                  <a:pt x="15322" y="21447"/>
                </a:cubicBezTo>
                <a:cubicBezTo>
                  <a:pt x="15333" y="21452"/>
                  <a:pt x="15343" y="21456"/>
                  <a:pt x="15354" y="21447"/>
                </a:cubicBezTo>
                <a:cubicBezTo>
                  <a:pt x="15364" y="21438"/>
                  <a:pt x="15373" y="21421"/>
                  <a:pt x="15383" y="21402"/>
                </a:cubicBezTo>
                <a:cubicBezTo>
                  <a:pt x="15385" y="21398"/>
                  <a:pt x="15387" y="21391"/>
                  <a:pt x="15389" y="21387"/>
                </a:cubicBezTo>
                <a:cubicBezTo>
                  <a:pt x="15390" y="21386"/>
                  <a:pt x="15391" y="21383"/>
                  <a:pt x="15391" y="21383"/>
                </a:cubicBezTo>
                <a:cubicBezTo>
                  <a:pt x="15399" y="21366"/>
                  <a:pt x="15406" y="21339"/>
                  <a:pt x="15414" y="21316"/>
                </a:cubicBezTo>
                <a:cubicBezTo>
                  <a:pt x="15422" y="21292"/>
                  <a:pt x="15429" y="21275"/>
                  <a:pt x="15437" y="21245"/>
                </a:cubicBezTo>
                <a:cubicBezTo>
                  <a:pt x="15443" y="21224"/>
                  <a:pt x="15448" y="21198"/>
                  <a:pt x="15454" y="21173"/>
                </a:cubicBezTo>
                <a:cubicBezTo>
                  <a:pt x="15454" y="21172"/>
                  <a:pt x="15455" y="21171"/>
                  <a:pt x="15456" y="21170"/>
                </a:cubicBezTo>
                <a:cubicBezTo>
                  <a:pt x="15458" y="21160"/>
                  <a:pt x="15461" y="21146"/>
                  <a:pt x="15463" y="21136"/>
                </a:cubicBezTo>
                <a:cubicBezTo>
                  <a:pt x="15473" y="21092"/>
                  <a:pt x="15483" y="21043"/>
                  <a:pt x="15493" y="20990"/>
                </a:cubicBezTo>
                <a:cubicBezTo>
                  <a:pt x="15507" y="20917"/>
                  <a:pt x="15523" y="20813"/>
                  <a:pt x="15539" y="20724"/>
                </a:cubicBezTo>
                <a:cubicBezTo>
                  <a:pt x="15553" y="20636"/>
                  <a:pt x="15567" y="20556"/>
                  <a:pt x="15582" y="20451"/>
                </a:cubicBezTo>
                <a:cubicBezTo>
                  <a:pt x="15661" y="19900"/>
                  <a:pt x="15753" y="19449"/>
                  <a:pt x="15786" y="19449"/>
                </a:cubicBezTo>
                <a:cubicBezTo>
                  <a:pt x="15805" y="19449"/>
                  <a:pt x="15823" y="19603"/>
                  <a:pt x="15839" y="19823"/>
                </a:cubicBezTo>
                <a:cubicBezTo>
                  <a:pt x="15851" y="19995"/>
                  <a:pt x="15862" y="20203"/>
                  <a:pt x="15866" y="20451"/>
                </a:cubicBezTo>
                <a:cubicBezTo>
                  <a:pt x="15870" y="20671"/>
                  <a:pt x="15875" y="20844"/>
                  <a:pt x="15880" y="20979"/>
                </a:cubicBezTo>
                <a:cubicBezTo>
                  <a:pt x="15885" y="21114"/>
                  <a:pt x="15892" y="21208"/>
                  <a:pt x="15902" y="21278"/>
                </a:cubicBezTo>
                <a:cubicBezTo>
                  <a:pt x="15902" y="21279"/>
                  <a:pt x="15901" y="21282"/>
                  <a:pt x="15902" y="21282"/>
                </a:cubicBezTo>
                <a:cubicBezTo>
                  <a:pt x="15906" y="21316"/>
                  <a:pt x="15912" y="21342"/>
                  <a:pt x="15918" y="21364"/>
                </a:cubicBezTo>
                <a:cubicBezTo>
                  <a:pt x="15926" y="21393"/>
                  <a:pt x="15937" y="21411"/>
                  <a:pt x="15948" y="21424"/>
                </a:cubicBezTo>
                <a:cubicBezTo>
                  <a:pt x="15963" y="21443"/>
                  <a:pt x="15980" y="21450"/>
                  <a:pt x="16003" y="21450"/>
                </a:cubicBezTo>
                <a:cubicBezTo>
                  <a:pt x="16115" y="21450"/>
                  <a:pt x="16123" y="21338"/>
                  <a:pt x="16123" y="19669"/>
                </a:cubicBezTo>
                <a:lnTo>
                  <a:pt x="16123" y="17888"/>
                </a:lnTo>
                <a:lnTo>
                  <a:pt x="15948" y="17888"/>
                </a:lnTo>
                <a:cubicBezTo>
                  <a:pt x="15918" y="17888"/>
                  <a:pt x="15896" y="17897"/>
                  <a:pt x="15874" y="17907"/>
                </a:cubicBezTo>
                <a:cubicBezTo>
                  <a:pt x="15754" y="17979"/>
                  <a:pt x="15694" y="18363"/>
                  <a:pt x="15417" y="20384"/>
                </a:cubicBezTo>
                <a:cubicBezTo>
                  <a:pt x="15366" y="20760"/>
                  <a:pt x="15272" y="20392"/>
                  <a:pt x="15107" y="19157"/>
                </a:cubicBezTo>
                <a:cubicBezTo>
                  <a:pt x="15106" y="19153"/>
                  <a:pt x="15107" y="19149"/>
                  <a:pt x="15107" y="19146"/>
                </a:cubicBezTo>
                <a:cubicBezTo>
                  <a:pt x="15100" y="19095"/>
                  <a:pt x="15092" y="19060"/>
                  <a:pt x="15085" y="19007"/>
                </a:cubicBezTo>
                <a:cubicBezTo>
                  <a:pt x="15069" y="18886"/>
                  <a:pt x="15058" y="18815"/>
                  <a:pt x="15045" y="18719"/>
                </a:cubicBezTo>
                <a:cubicBezTo>
                  <a:pt x="14942" y="17991"/>
                  <a:pt x="14902" y="17889"/>
                  <a:pt x="14768" y="17888"/>
                </a:cubicBezTo>
                <a:cubicBezTo>
                  <a:pt x="14767" y="17888"/>
                  <a:pt x="14768" y="17888"/>
                  <a:pt x="14767" y="17888"/>
                </a:cubicBezTo>
                <a:lnTo>
                  <a:pt x="14596" y="17888"/>
                </a:lnTo>
                <a:close/>
                <a:moveTo>
                  <a:pt x="16978" y="17888"/>
                </a:moveTo>
                <a:lnTo>
                  <a:pt x="16978" y="19669"/>
                </a:lnTo>
                <a:lnTo>
                  <a:pt x="16978" y="21450"/>
                </a:lnTo>
                <a:lnTo>
                  <a:pt x="17375" y="21450"/>
                </a:lnTo>
                <a:cubicBezTo>
                  <a:pt x="17522" y="21450"/>
                  <a:pt x="17619" y="21440"/>
                  <a:pt x="17681" y="21409"/>
                </a:cubicBezTo>
                <a:cubicBezTo>
                  <a:pt x="17681" y="21409"/>
                  <a:pt x="17682" y="21406"/>
                  <a:pt x="17682" y="21405"/>
                </a:cubicBezTo>
                <a:cubicBezTo>
                  <a:pt x="17683" y="21405"/>
                  <a:pt x="17685" y="21406"/>
                  <a:pt x="17685" y="21405"/>
                </a:cubicBezTo>
                <a:cubicBezTo>
                  <a:pt x="17689" y="21403"/>
                  <a:pt x="17693" y="21401"/>
                  <a:pt x="17696" y="21398"/>
                </a:cubicBezTo>
                <a:cubicBezTo>
                  <a:pt x="17698" y="21397"/>
                  <a:pt x="17699" y="21396"/>
                  <a:pt x="17701" y="21394"/>
                </a:cubicBezTo>
                <a:cubicBezTo>
                  <a:pt x="17720" y="21381"/>
                  <a:pt x="17733" y="21368"/>
                  <a:pt x="17744" y="21349"/>
                </a:cubicBezTo>
                <a:cubicBezTo>
                  <a:pt x="17744" y="21349"/>
                  <a:pt x="17745" y="21350"/>
                  <a:pt x="17745" y="21349"/>
                </a:cubicBezTo>
                <a:cubicBezTo>
                  <a:pt x="17749" y="21343"/>
                  <a:pt x="17753" y="21338"/>
                  <a:pt x="17756" y="21331"/>
                </a:cubicBezTo>
                <a:cubicBezTo>
                  <a:pt x="17760" y="21320"/>
                  <a:pt x="17760" y="21306"/>
                  <a:pt x="17762" y="21293"/>
                </a:cubicBezTo>
                <a:cubicBezTo>
                  <a:pt x="17766" y="21275"/>
                  <a:pt x="17773" y="21256"/>
                  <a:pt x="17773" y="21233"/>
                </a:cubicBezTo>
                <a:cubicBezTo>
                  <a:pt x="17772" y="21129"/>
                  <a:pt x="17726" y="21063"/>
                  <a:pt x="17632" y="21020"/>
                </a:cubicBezTo>
                <a:cubicBezTo>
                  <a:pt x="17631" y="21020"/>
                  <a:pt x="17630" y="21020"/>
                  <a:pt x="17630" y="21020"/>
                </a:cubicBezTo>
                <a:cubicBezTo>
                  <a:pt x="17596" y="21012"/>
                  <a:pt x="17557" y="21005"/>
                  <a:pt x="17508" y="21005"/>
                </a:cubicBezTo>
                <a:cubicBezTo>
                  <a:pt x="17363" y="21005"/>
                  <a:pt x="17228" y="20970"/>
                  <a:pt x="17210" y="20927"/>
                </a:cubicBezTo>
                <a:cubicBezTo>
                  <a:pt x="17202" y="20907"/>
                  <a:pt x="17199" y="20838"/>
                  <a:pt x="17199" y="20751"/>
                </a:cubicBezTo>
                <a:cubicBezTo>
                  <a:pt x="17199" y="20749"/>
                  <a:pt x="17199" y="20749"/>
                  <a:pt x="17199" y="20747"/>
                </a:cubicBezTo>
                <a:cubicBezTo>
                  <a:pt x="17199" y="20745"/>
                  <a:pt x="17199" y="20745"/>
                  <a:pt x="17199" y="20743"/>
                </a:cubicBezTo>
                <a:cubicBezTo>
                  <a:pt x="17199" y="20742"/>
                  <a:pt x="17199" y="20740"/>
                  <a:pt x="17199" y="20739"/>
                </a:cubicBezTo>
                <a:cubicBezTo>
                  <a:pt x="17199" y="20739"/>
                  <a:pt x="17199" y="20737"/>
                  <a:pt x="17199" y="20736"/>
                </a:cubicBezTo>
                <a:cubicBezTo>
                  <a:pt x="17199" y="20734"/>
                  <a:pt x="17199" y="20733"/>
                  <a:pt x="17199" y="20732"/>
                </a:cubicBezTo>
                <a:cubicBezTo>
                  <a:pt x="17200" y="20707"/>
                  <a:pt x="17203" y="20670"/>
                  <a:pt x="17204" y="20642"/>
                </a:cubicBezTo>
                <a:cubicBezTo>
                  <a:pt x="17202" y="20577"/>
                  <a:pt x="17201" y="20509"/>
                  <a:pt x="17201" y="20410"/>
                </a:cubicBezTo>
                <a:cubicBezTo>
                  <a:pt x="17201" y="19897"/>
                  <a:pt x="17204" y="19894"/>
                  <a:pt x="17487" y="19849"/>
                </a:cubicBezTo>
                <a:cubicBezTo>
                  <a:pt x="17585" y="19833"/>
                  <a:pt x="17659" y="19796"/>
                  <a:pt x="17708" y="19752"/>
                </a:cubicBezTo>
                <a:cubicBezTo>
                  <a:pt x="17709" y="19751"/>
                  <a:pt x="17709" y="19752"/>
                  <a:pt x="17710" y="19752"/>
                </a:cubicBezTo>
                <a:cubicBezTo>
                  <a:pt x="17723" y="19740"/>
                  <a:pt x="17730" y="19727"/>
                  <a:pt x="17739" y="19714"/>
                </a:cubicBezTo>
                <a:cubicBezTo>
                  <a:pt x="17740" y="19712"/>
                  <a:pt x="17741" y="19709"/>
                  <a:pt x="17742" y="19707"/>
                </a:cubicBezTo>
                <a:cubicBezTo>
                  <a:pt x="17747" y="19700"/>
                  <a:pt x="17754" y="19693"/>
                  <a:pt x="17758" y="19684"/>
                </a:cubicBezTo>
                <a:cubicBezTo>
                  <a:pt x="17768" y="19656"/>
                  <a:pt x="17773" y="19623"/>
                  <a:pt x="17773" y="19587"/>
                </a:cubicBezTo>
                <a:cubicBezTo>
                  <a:pt x="17773" y="19557"/>
                  <a:pt x="17768" y="19535"/>
                  <a:pt x="17762" y="19512"/>
                </a:cubicBezTo>
                <a:cubicBezTo>
                  <a:pt x="17738" y="19463"/>
                  <a:pt x="17690" y="19417"/>
                  <a:pt x="17622" y="19385"/>
                </a:cubicBezTo>
                <a:cubicBezTo>
                  <a:pt x="17590" y="19378"/>
                  <a:pt x="17553" y="19374"/>
                  <a:pt x="17508" y="19374"/>
                </a:cubicBezTo>
                <a:cubicBezTo>
                  <a:pt x="17437" y="19374"/>
                  <a:pt x="17384" y="19369"/>
                  <a:pt x="17339" y="19359"/>
                </a:cubicBezTo>
                <a:cubicBezTo>
                  <a:pt x="17310" y="19352"/>
                  <a:pt x="17280" y="19343"/>
                  <a:pt x="17261" y="19329"/>
                </a:cubicBezTo>
                <a:cubicBezTo>
                  <a:pt x="17245" y="19317"/>
                  <a:pt x="17232" y="19303"/>
                  <a:pt x="17222" y="19284"/>
                </a:cubicBezTo>
                <a:cubicBezTo>
                  <a:pt x="17196" y="19233"/>
                  <a:pt x="17195" y="19137"/>
                  <a:pt x="17202" y="19015"/>
                </a:cubicBezTo>
                <a:cubicBezTo>
                  <a:pt x="17201" y="18966"/>
                  <a:pt x="17198" y="18921"/>
                  <a:pt x="17198" y="18854"/>
                </a:cubicBezTo>
                <a:cubicBezTo>
                  <a:pt x="17198" y="18428"/>
                  <a:pt x="17211" y="18407"/>
                  <a:pt x="17485" y="18364"/>
                </a:cubicBezTo>
                <a:cubicBezTo>
                  <a:pt x="17625" y="18342"/>
                  <a:pt x="17705" y="18296"/>
                  <a:pt x="17744" y="18221"/>
                </a:cubicBezTo>
                <a:cubicBezTo>
                  <a:pt x="17747" y="18214"/>
                  <a:pt x="17755" y="18207"/>
                  <a:pt x="17758" y="18199"/>
                </a:cubicBezTo>
                <a:cubicBezTo>
                  <a:pt x="17768" y="18171"/>
                  <a:pt x="17773" y="18137"/>
                  <a:pt x="17773" y="18102"/>
                </a:cubicBezTo>
                <a:cubicBezTo>
                  <a:pt x="17773" y="18020"/>
                  <a:pt x="17749" y="17966"/>
                  <a:pt x="17688" y="17933"/>
                </a:cubicBezTo>
                <a:cubicBezTo>
                  <a:pt x="17658" y="17917"/>
                  <a:pt x="17618" y="17907"/>
                  <a:pt x="17567" y="17900"/>
                </a:cubicBezTo>
                <a:cubicBezTo>
                  <a:pt x="17515" y="17892"/>
                  <a:pt x="17451" y="17888"/>
                  <a:pt x="17375" y="17888"/>
                </a:cubicBezTo>
                <a:lnTo>
                  <a:pt x="16978" y="17888"/>
                </a:lnTo>
                <a:close/>
                <a:moveTo>
                  <a:pt x="19697" y="17888"/>
                </a:moveTo>
                <a:cubicBezTo>
                  <a:pt x="19678" y="17888"/>
                  <a:pt x="19664" y="17902"/>
                  <a:pt x="19652" y="17937"/>
                </a:cubicBezTo>
                <a:cubicBezTo>
                  <a:pt x="19641" y="17968"/>
                  <a:pt x="19634" y="18024"/>
                  <a:pt x="19628" y="18094"/>
                </a:cubicBezTo>
                <a:cubicBezTo>
                  <a:pt x="19626" y="18110"/>
                  <a:pt x="19624" y="18127"/>
                  <a:pt x="19623" y="18147"/>
                </a:cubicBezTo>
                <a:cubicBezTo>
                  <a:pt x="19623" y="18147"/>
                  <a:pt x="19623" y="18149"/>
                  <a:pt x="19623" y="18150"/>
                </a:cubicBezTo>
                <a:cubicBezTo>
                  <a:pt x="19623" y="18151"/>
                  <a:pt x="19621" y="18154"/>
                  <a:pt x="19621" y="18154"/>
                </a:cubicBezTo>
                <a:cubicBezTo>
                  <a:pt x="19621" y="18155"/>
                  <a:pt x="19621" y="18157"/>
                  <a:pt x="19621" y="18158"/>
                </a:cubicBezTo>
                <a:cubicBezTo>
                  <a:pt x="19621" y="18158"/>
                  <a:pt x="19621" y="18161"/>
                  <a:pt x="19621" y="18162"/>
                </a:cubicBezTo>
                <a:cubicBezTo>
                  <a:pt x="19621" y="18165"/>
                  <a:pt x="19622" y="18165"/>
                  <a:pt x="19621" y="18169"/>
                </a:cubicBezTo>
                <a:cubicBezTo>
                  <a:pt x="19618" y="18214"/>
                  <a:pt x="19617" y="18277"/>
                  <a:pt x="19615" y="18337"/>
                </a:cubicBezTo>
                <a:cubicBezTo>
                  <a:pt x="19610" y="18501"/>
                  <a:pt x="19606" y="18696"/>
                  <a:pt x="19606" y="18992"/>
                </a:cubicBezTo>
                <a:cubicBezTo>
                  <a:pt x="19606" y="19270"/>
                  <a:pt x="19599" y="19514"/>
                  <a:pt x="19591" y="19722"/>
                </a:cubicBezTo>
                <a:cubicBezTo>
                  <a:pt x="19586" y="19838"/>
                  <a:pt x="19580" y="19941"/>
                  <a:pt x="19574" y="20017"/>
                </a:cubicBezTo>
                <a:cubicBezTo>
                  <a:pt x="19573" y="20029"/>
                  <a:pt x="19573" y="20052"/>
                  <a:pt x="19572" y="20062"/>
                </a:cubicBezTo>
                <a:cubicBezTo>
                  <a:pt x="19565" y="20127"/>
                  <a:pt x="19557" y="20171"/>
                  <a:pt x="19549" y="20182"/>
                </a:cubicBezTo>
                <a:cubicBezTo>
                  <a:pt x="19549" y="20182"/>
                  <a:pt x="19549" y="20185"/>
                  <a:pt x="19549" y="20186"/>
                </a:cubicBezTo>
                <a:cubicBezTo>
                  <a:pt x="19517" y="20233"/>
                  <a:pt x="19358" y="19738"/>
                  <a:pt x="19197" y="19086"/>
                </a:cubicBezTo>
                <a:cubicBezTo>
                  <a:pt x="19084" y="18630"/>
                  <a:pt x="19003" y="18330"/>
                  <a:pt x="18937" y="18147"/>
                </a:cubicBezTo>
                <a:cubicBezTo>
                  <a:pt x="18871" y="17963"/>
                  <a:pt x="18819" y="17894"/>
                  <a:pt x="18766" y="17892"/>
                </a:cubicBezTo>
                <a:cubicBezTo>
                  <a:pt x="18733" y="17891"/>
                  <a:pt x="18707" y="17893"/>
                  <a:pt x="18688" y="17922"/>
                </a:cubicBezTo>
                <a:cubicBezTo>
                  <a:pt x="18669" y="17952"/>
                  <a:pt x="18655" y="18012"/>
                  <a:pt x="18646" y="18124"/>
                </a:cubicBezTo>
                <a:cubicBezTo>
                  <a:pt x="18629" y="18351"/>
                  <a:pt x="18628" y="18796"/>
                  <a:pt x="18628" y="19669"/>
                </a:cubicBezTo>
                <a:cubicBezTo>
                  <a:pt x="18628" y="20268"/>
                  <a:pt x="18632" y="20637"/>
                  <a:pt x="18640" y="20908"/>
                </a:cubicBezTo>
                <a:cubicBezTo>
                  <a:pt x="18642" y="20952"/>
                  <a:pt x="18643" y="21012"/>
                  <a:pt x="18645" y="21050"/>
                </a:cubicBezTo>
                <a:cubicBezTo>
                  <a:pt x="18647" y="21108"/>
                  <a:pt x="18649" y="21149"/>
                  <a:pt x="18653" y="21192"/>
                </a:cubicBezTo>
                <a:cubicBezTo>
                  <a:pt x="18656" y="21233"/>
                  <a:pt x="18659" y="21264"/>
                  <a:pt x="18663" y="21293"/>
                </a:cubicBezTo>
                <a:cubicBezTo>
                  <a:pt x="18666" y="21318"/>
                  <a:pt x="18668" y="21352"/>
                  <a:pt x="18671" y="21368"/>
                </a:cubicBezTo>
                <a:cubicBezTo>
                  <a:pt x="18671" y="21368"/>
                  <a:pt x="18671" y="21371"/>
                  <a:pt x="18671" y="21372"/>
                </a:cubicBezTo>
                <a:cubicBezTo>
                  <a:pt x="18671" y="21373"/>
                  <a:pt x="18672" y="21374"/>
                  <a:pt x="18673" y="21376"/>
                </a:cubicBezTo>
                <a:cubicBezTo>
                  <a:pt x="18673" y="21380"/>
                  <a:pt x="18675" y="21383"/>
                  <a:pt x="18676" y="21387"/>
                </a:cubicBezTo>
                <a:cubicBezTo>
                  <a:pt x="18681" y="21408"/>
                  <a:pt x="18687" y="21425"/>
                  <a:pt x="18694" y="21435"/>
                </a:cubicBezTo>
                <a:cubicBezTo>
                  <a:pt x="18702" y="21446"/>
                  <a:pt x="18711" y="21450"/>
                  <a:pt x="18720" y="21450"/>
                </a:cubicBezTo>
                <a:cubicBezTo>
                  <a:pt x="18794" y="21450"/>
                  <a:pt x="18811" y="21230"/>
                  <a:pt x="18811" y="20347"/>
                </a:cubicBezTo>
                <a:cubicBezTo>
                  <a:pt x="18811" y="19739"/>
                  <a:pt x="18837" y="19203"/>
                  <a:pt x="18868" y="19157"/>
                </a:cubicBezTo>
                <a:cubicBezTo>
                  <a:pt x="18868" y="19156"/>
                  <a:pt x="18869" y="19157"/>
                  <a:pt x="18869" y="19157"/>
                </a:cubicBezTo>
                <a:cubicBezTo>
                  <a:pt x="18898" y="19114"/>
                  <a:pt x="19028" y="19525"/>
                  <a:pt x="19172" y="20085"/>
                </a:cubicBezTo>
                <a:cubicBezTo>
                  <a:pt x="19188" y="20145"/>
                  <a:pt x="19203" y="20197"/>
                  <a:pt x="19218" y="20261"/>
                </a:cubicBezTo>
                <a:cubicBezTo>
                  <a:pt x="19332" y="20716"/>
                  <a:pt x="19415" y="21009"/>
                  <a:pt x="19481" y="21192"/>
                </a:cubicBezTo>
                <a:cubicBezTo>
                  <a:pt x="19514" y="21282"/>
                  <a:pt x="19543" y="21343"/>
                  <a:pt x="19571" y="21383"/>
                </a:cubicBezTo>
                <a:cubicBezTo>
                  <a:pt x="19574" y="21388"/>
                  <a:pt x="19577" y="21393"/>
                  <a:pt x="19580" y="21398"/>
                </a:cubicBezTo>
                <a:cubicBezTo>
                  <a:pt x="19605" y="21431"/>
                  <a:pt x="19628" y="21446"/>
                  <a:pt x="19652" y="21447"/>
                </a:cubicBezTo>
                <a:cubicBezTo>
                  <a:pt x="19669" y="21447"/>
                  <a:pt x="19684" y="21451"/>
                  <a:pt x="19697" y="21447"/>
                </a:cubicBezTo>
                <a:cubicBezTo>
                  <a:pt x="19710" y="21443"/>
                  <a:pt x="19721" y="21432"/>
                  <a:pt x="19731" y="21417"/>
                </a:cubicBezTo>
                <a:cubicBezTo>
                  <a:pt x="19740" y="21402"/>
                  <a:pt x="19748" y="21381"/>
                  <a:pt x="19755" y="21349"/>
                </a:cubicBezTo>
                <a:cubicBezTo>
                  <a:pt x="19762" y="21317"/>
                  <a:pt x="19766" y="21274"/>
                  <a:pt x="19771" y="21218"/>
                </a:cubicBezTo>
                <a:cubicBezTo>
                  <a:pt x="19771" y="21218"/>
                  <a:pt x="19770" y="21215"/>
                  <a:pt x="19771" y="21215"/>
                </a:cubicBezTo>
                <a:cubicBezTo>
                  <a:pt x="19779" y="21102"/>
                  <a:pt x="19784" y="20936"/>
                  <a:pt x="19786" y="20687"/>
                </a:cubicBezTo>
                <a:cubicBezTo>
                  <a:pt x="19788" y="20438"/>
                  <a:pt x="19789" y="20107"/>
                  <a:pt x="19789" y="19669"/>
                </a:cubicBezTo>
                <a:cubicBezTo>
                  <a:pt x="19789" y="18185"/>
                  <a:pt x="19773" y="17888"/>
                  <a:pt x="19697" y="17888"/>
                </a:cubicBezTo>
                <a:close/>
                <a:moveTo>
                  <a:pt x="21011" y="17888"/>
                </a:moveTo>
                <a:cubicBezTo>
                  <a:pt x="20793" y="17888"/>
                  <a:pt x="20656" y="17901"/>
                  <a:pt x="20573" y="17933"/>
                </a:cubicBezTo>
                <a:cubicBezTo>
                  <a:pt x="20532" y="17949"/>
                  <a:pt x="20503" y="17969"/>
                  <a:pt x="20486" y="17997"/>
                </a:cubicBezTo>
                <a:cubicBezTo>
                  <a:pt x="20469" y="18025"/>
                  <a:pt x="20461" y="18060"/>
                  <a:pt x="20461" y="18102"/>
                </a:cubicBezTo>
                <a:cubicBezTo>
                  <a:pt x="20461" y="18168"/>
                  <a:pt x="20481" y="18225"/>
                  <a:pt x="20515" y="18270"/>
                </a:cubicBezTo>
                <a:cubicBezTo>
                  <a:pt x="20532" y="18292"/>
                  <a:pt x="20552" y="18311"/>
                  <a:pt x="20576" y="18326"/>
                </a:cubicBezTo>
                <a:cubicBezTo>
                  <a:pt x="20601" y="18342"/>
                  <a:pt x="20630" y="18352"/>
                  <a:pt x="20661" y="18360"/>
                </a:cubicBezTo>
                <a:lnTo>
                  <a:pt x="20859" y="18408"/>
                </a:lnTo>
                <a:lnTo>
                  <a:pt x="20876" y="19931"/>
                </a:lnTo>
                <a:cubicBezTo>
                  <a:pt x="20880" y="20246"/>
                  <a:pt x="20883" y="20492"/>
                  <a:pt x="20887" y="20691"/>
                </a:cubicBezTo>
                <a:cubicBezTo>
                  <a:pt x="20887" y="20697"/>
                  <a:pt x="20887" y="20700"/>
                  <a:pt x="20887" y="20706"/>
                </a:cubicBezTo>
                <a:cubicBezTo>
                  <a:pt x="20889" y="20776"/>
                  <a:pt x="20892" y="20827"/>
                  <a:pt x="20895" y="20882"/>
                </a:cubicBezTo>
                <a:cubicBezTo>
                  <a:pt x="20895" y="20884"/>
                  <a:pt x="20895" y="20883"/>
                  <a:pt x="20895" y="20885"/>
                </a:cubicBezTo>
                <a:cubicBezTo>
                  <a:pt x="20895" y="20886"/>
                  <a:pt x="20895" y="20888"/>
                  <a:pt x="20895" y="20889"/>
                </a:cubicBezTo>
                <a:cubicBezTo>
                  <a:pt x="20895" y="20895"/>
                  <a:pt x="20894" y="20898"/>
                  <a:pt x="20895" y="20904"/>
                </a:cubicBezTo>
                <a:cubicBezTo>
                  <a:pt x="20898" y="21003"/>
                  <a:pt x="20902" y="21105"/>
                  <a:pt x="20907" y="21170"/>
                </a:cubicBezTo>
                <a:cubicBezTo>
                  <a:pt x="20913" y="21252"/>
                  <a:pt x="20922" y="21316"/>
                  <a:pt x="20932" y="21357"/>
                </a:cubicBezTo>
                <a:cubicBezTo>
                  <a:pt x="20935" y="21373"/>
                  <a:pt x="20939" y="21387"/>
                  <a:pt x="20944" y="21398"/>
                </a:cubicBezTo>
                <a:cubicBezTo>
                  <a:pt x="20946" y="21403"/>
                  <a:pt x="20948" y="21409"/>
                  <a:pt x="20950" y="21413"/>
                </a:cubicBezTo>
                <a:cubicBezTo>
                  <a:pt x="20958" y="21428"/>
                  <a:pt x="20968" y="21441"/>
                  <a:pt x="20979" y="21447"/>
                </a:cubicBezTo>
                <a:cubicBezTo>
                  <a:pt x="20990" y="21452"/>
                  <a:pt x="21003" y="21450"/>
                  <a:pt x="21018" y="21450"/>
                </a:cubicBezTo>
                <a:cubicBezTo>
                  <a:pt x="21032" y="21450"/>
                  <a:pt x="21045" y="21452"/>
                  <a:pt x="21056" y="21447"/>
                </a:cubicBezTo>
                <a:cubicBezTo>
                  <a:pt x="21067" y="21441"/>
                  <a:pt x="21077" y="21432"/>
                  <a:pt x="21085" y="21417"/>
                </a:cubicBezTo>
                <a:cubicBezTo>
                  <a:pt x="21096" y="21398"/>
                  <a:pt x="21103" y="21363"/>
                  <a:pt x="21110" y="21319"/>
                </a:cubicBezTo>
                <a:cubicBezTo>
                  <a:pt x="21110" y="21319"/>
                  <a:pt x="21111" y="21316"/>
                  <a:pt x="21111" y="21316"/>
                </a:cubicBezTo>
                <a:cubicBezTo>
                  <a:pt x="21112" y="21315"/>
                  <a:pt x="21111" y="21313"/>
                  <a:pt x="21111" y="21312"/>
                </a:cubicBezTo>
                <a:cubicBezTo>
                  <a:pt x="21113" y="21299"/>
                  <a:pt x="21115" y="21286"/>
                  <a:pt x="21116" y="21271"/>
                </a:cubicBezTo>
                <a:cubicBezTo>
                  <a:pt x="21119" y="21244"/>
                  <a:pt x="21120" y="21199"/>
                  <a:pt x="21122" y="21162"/>
                </a:cubicBezTo>
                <a:cubicBezTo>
                  <a:pt x="21122" y="21161"/>
                  <a:pt x="21122" y="21160"/>
                  <a:pt x="21122" y="21158"/>
                </a:cubicBezTo>
                <a:cubicBezTo>
                  <a:pt x="21122" y="21158"/>
                  <a:pt x="21122" y="21155"/>
                  <a:pt x="21122" y="21155"/>
                </a:cubicBezTo>
                <a:cubicBezTo>
                  <a:pt x="21126" y="21088"/>
                  <a:pt x="21129" y="20996"/>
                  <a:pt x="21130" y="20893"/>
                </a:cubicBezTo>
                <a:cubicBezTo>
                  <a:pt x="21130" y="20892"/>
                  <a:pt x="21130" y="20890"/>
                  <a:pt x="21130" y="20889"/>
                </a:cubicBezTo>
                <a:cubicBezTo>
                  <a:pt x="21133" y="20665"/>
                  <a:pt x="21132" y="20395"/>
                  <a:pt x="21128" y="19931"/>
                </a:cubicBezTo>
                <a:lnTo>
                  <a:pt x="21116" y="18408"/>
                </a:lnTo>
                <a:lnTo>
                  <a:pt x="21339" y="18360"/>
                </a:lnTo>
                <a:cubicBezTo>
                  <a:pt x="21388" y="18350"/>
                  <a:pt x="21427" y="18331"/>
                  <a:pt x="21461" y="18307"/>
                </a:cubicBezTo>
                <a:cubicBezTo>
                  <a:pt x="21470" y="18301"/>
                  <a:pt x="21479" y="18296"/>
                  <a:pt x="21487" y="18289"/>
                </a:cubicBezTo>
                <a:cubicBezTo>
                  <a:pt x="21495" y="18281"/>
                  <a:pt x="21503" y="18271"/>
                  <a:pt x="21510" y="18263"/>
                </a:cubicBezTo>
                <a:cubicBezTo>
                  <a:pt x="21510" y="18262"/>
                  <a:pt x="21511" y="18263"/>
                  <a:pt x="21511" y="18263"/>
                </a:cubicBezTo>
                <a:cubicBezTo>
                  <a:pt x="21526" y="18243"/>
                  <a:pt x="21539" y="18219"/>
                  <a:pt x="21547" y="18195"/>
                </a:cubicBezTo>
                <a:cubicBezTo>
                  <a:pt x="21556" y="18167"/>
                  <a:pt x="21562" y="18136"/>
                  <a:pt x="21562" y="18102"/>
                </a:cubicBezTo>
                <a:cubicBezTo>
                  <a:pt x="21562" y="18080"/>
                  <a:pt x="21560" y="18059"/>
                  <a:pt x="21556" y="18042"/>
                </a:cubicBezTo>
                <a:cubicBezTo>
                  <a:pt x="21551" y="18021"/>
                  <a:pt x="21540" y="18005"/>
                  <a:pt x="21528" y="17989"/>
                </a:cubicBezTo>
                <a:cubicBezTo>
                  <a:pt x="21526" y="17987"/>
                  <a:pt x="21522" y="17984"/>
                  <a:pt x="21520" y="17982"/>
                </a:cubicBezTo>
                <a:cubicBezTo>
                  <a:pt x="21505" y="17964"/>
                  <a:pt x="21486" y="17949"/>
                  <a:pt x="21459" y="17937"/>
                </a:cubicBezTo>
                <a:cubicBezTo>
                  <a:pt x="21449" y="17933"/>
                  <a:pt x="21437" y="17929"/>
                  <a:pt x="21425" y="17926"/>
                </a:cubicBezTo>
                <a:cubicBezTo>
                  <a:pt x="21424" y="17925"/>
                  <a:pt x="21422" y="17926"/>
                  <a:pt x="21421" y="17926"/>
                </a:cubicBezTo>
                <a:cubicBezTo>
                  <a:pt x="21398" y="17919"/>
                  <a:pt x="21368" y="17915"/>
                  <a:pt x="21337" y="17911"/>
                </a:cubicBezTo>
                <a:cubicBezTo>
                  <a:pt x="21256" y="17898"/>
                  <a:pt x="21157" y="17888"/>
                  <a:pt x="21011" y="17888"/>
                </a:cubicBezTo>
                <a:close/>
                <a:moveTo>
                  <a:pt x="8877" y="18356"/>
                </a:moveTo>
                <a:cubicBezTo>
                  <a:pt x="8962" y="18371"/>
                  <a:pt x="9001" y="18463"/>
                  <a:pt x="9045" y="18697"/>
                </a:cubicBezTo>
                <a:cubicBezTo>
                  <a:pt x="9104" y="19014"/>
                  <a:pt x="9097" y="19125"/>
                  <a:pt x="9005" y="19374"/>
                </a:cubicBezTo>
                <a:cubicBezTo>
                  <a:pt x="8877" y="19717"/>
                  <a:pt x="8618" y="19768"/>
                  <a:pt x="8570" y="19460"/>
                </a:cubicBezTo>
                <a:cubicBezTo>
                  <a:pt x="8551" y="19344"/>
                  <a:pt x="8546" y="19059"/>
                  <a:pt x="8557" y="18828"/>
                </a:cubicBezTo>
                <a:cubicBezTo>
                  <a:pt x="8574" y="18474"/>
                  <a:pt x="8609" y="18399"/>
                  <a:pt x="8776" y="18360"/>
                </a:cubicBezTo>
                <a:cubicBezTo>
                  <a:pt x="8816" y="18350"/>
                  <a:pt x="8849" y="18351"/>
                  <a:pt x="8877" y="18356"/>
                </a:cubicBezTo>
                <a:close/>
                <a:moveTo>
                  <a:pt x="12114" y="18408"/>
                </a:moveTo>
                <a:cubicBezTo>
                  <a:pt x="12332" y="18408"/>
                  <a:pt x="12457" y="18806"/>
                  <a:pt x="12359" y="19187"/>
                </a:cubicBezTo>
                <a:cubicBezTo>
                  <a:pt x="12272" y="19525"/>
                  <a:pt x="11979" y="19618"/>
                  <a:pt x="11933" y="19321"/>
                </a:cubicBezTo>
                <a:cubicBezTo>
                  <a:pt x="11913" y="19199"/>
                  <a:pt x="11906" y="18942"/>
                  <a:pt x="11917" y="18753"/>
                </a:cubicBezTo>
                <a:cubicBezTo>
                  <a:pt x="11933" y="18483"/>
                  <a:pt x="11976" y="18408"/>
                  <a:pt x="12114" y="18408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0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pic>
        <p:nvPicPr>
          <p:cNvPr id="91" name="ATLAS-Logo-Blue-CMYK-M.png" descr="ATLAS-Logo-Blue-CMYK-M.png"/>
          <p:cNvPicPr>
            <a:picLocks noChangeAspect="1"/>
          </p:cNvPicPr>
          <p:nvPr/>
        </p:nvPicPr>
        <p:blipFill>
          <a:blip r:embed="rId2"/>
          <a:srcRect t="10680" b="10680"/>
          <a:stretch>
            <a:fillRect/>
          </a:stretch>
        </p:blipFill>
        <p:spPr>
          <a:xfrm>
            <a:off x="18945628" y="11085475"/>
            <a:ext cx="5175600" cy="2140881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5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19360282" y="11274737"/>
            <a:ext cx="4297747" cy="177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Image"/>
          <p:cNvSpPr>
            <a:spLocks noGrp="1"/>
          </p:cNvSpPr>
          <p:nvPr>
            <p:ph type="pic" sz="quarter" idx="13"/>
          </p:nvPr>
        </p:nvSpPr>
        <p:spPr>
          <a:xfrm>
            <a:off x="12193061" y="0"/>
            <a:ext cx="9144001" cy="68401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sz="quarter" idx="14"/>
          </p:nvPr>
        </p:nvSpPr>
        <p:spPr>
          <a:xfrm>
            <a:off x="12191999" y="6893718"/>
            <a:ext cx="9144001" cy="68401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Image"/>
          <p:cNvSpPr>
            <a:spLocks noGrp="1"/>
          </p:cNvSpPr>
          <p:nvPr>
            <p:ph type="pic" sz="half" idx="15"/>
          </p:nvPr>
        </p:nvSpPr>
        <p:spPr>
          <a:xfrm>
            <a:off x="3048000" y="0"/>
            <a:ext cx="9096375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Image"/>
          <p:cNvSpPr>
            <a:spLocks noGrp="1"/>
          </p:cNvSpPr>
          <p:nvPr>
            <p:ph type="pic" idx="13"/>
          </p:nvPr>
        </p:nvSpPr>
        <p:spPr>
          <a:xfrm>
            <a:off x="3048000" y="0"/>
            <a:ext cx="18288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buClr>
                <a:srgbClr val="0B80C3"/>
              </a:buClr>
              <a:defRPr/>
            </a:lvl1pPr>
          </a:lstStyle>
          <a:p>
            <a:endParaRPr dirty="0"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3619500" y="2160984"/>
            <a:ext cx="17145000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rPr dirty="0"/>
              <a:t>Title Text</a:t>
            </a:r>
          </a:p>
        </p:txBody>
      </p:sp>
      <p:pic>
        <p:nvPicPr>
          <p:cNvPr id="4" name="ATLAS-Logo-Blue-CMYK-M.png" descr="ATLAS-Logo-Blue-CMYK-M.png"/>
          <p:cNvPicPr>
            <a:picLocks noChangeAspect="1"/>
          </p:cNvPicPr>
          <p:nvPr/>
        </p:nvPicPr>
        <p:blipFill>
          <a:blip r:embed="rId9"/>
          <a:srcRect t="10680" b="10680"/>
          <a:stretch>
            <a:fillRect/>
          </a:stretch>
        </p:blipFill>
        <p:spPr>
          <a:xfrm>
            <a:off x="18945628" y="11085475"/>
            <a:ext cx="5175600" cy="214088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3619500" y="3857625"/>
            <a:ext cx="17145000" cy="859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211932" y="607218"/>
            <a:ext cx="545704" cy="6127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32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8" r:id="rId3"/>
    <p:sldLayoutId id="2147483659" r:id="rId4"/>
    <p:sldLayoutId id="2147483662" r:id="rId5"/>
    <p:sldLayoutId id="2147483663" r:id="rId6"/>
    <p:sldLayoutId id="2147483664" r:id="rId7"/>
  </p:sldLayoutIdLst>
  <p:transition spd="med"/>
  <p:txStyles>
    <p:titleStyle>
      <a:lvl1pPr marL="0" marR="0" indent="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0B80C3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601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10458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490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9348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379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8238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268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7128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157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2.xml"/><Relationship Id="rId4" Type="http://schemas.openxmlformats.org/officeDocument/2006/relationships/image" Target="../media/image10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7BBE58-12C8-D37E-086C-F6B9B3525256}"/>
              </a:ext>
            </a:extLst>
          </p:cNvPr>
          <p:cNvSpPr txBox="1"/>
          <p:nvPr/>
        </p:nvSpPr>
        <p:spPr>
          <a:xfrm>
            <a:off x="6155091" y="8598205"/>
            <a:ext cx="12073817" cy="21909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0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Harriet </a:t>
            </a:r>
            <a:r>
              <a:rPr kumimoji="0" lang="en-US" sz="5000" b="0" i="0" u="none" strike="noStrike" cap="none" spc="0" normalizeH="0" baseline="0" dirty="0" err="1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Bufan</a:t>
            </a:r>
            <a:r>
              <a:rPr kumimoji="0" lang="en-US" sz="50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 Shi, University of Michigan</a:t>
            </a:r>
            <a:endParaRPr lang="en-US" dirty="0"/>
          </a:p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err="1"/>
              <a:t>bufan.shi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 @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cern.ch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838787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2A5A14-CE35-65A0-431F-A446189FDEFC}"/>
              </a:ext>
            </a:extLst>
          </p:cNvPr>
          <p:cNvSpPr txBox="1"/>
          <p:nvPr/>
        </p:nvSpPr>
        <p:spPr>
          <a:xfrm>
            <a:off x="3530599" y="4952977"/>
            <a:ext cx="17322800" cy="30296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Operation Report on the New Small Wheel (NSW) of ATLAS Detector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342E350-82FD-21DF-14FF-9ABC5302A8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11233F-FB19-9465-D2E0-0FCD92005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My work -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E3A3BB-BBDF-1C4B-EB1D-F3DF59AA3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44627" y="3585411"/>
            <a:ext cx="8361900" cy="9309142"/>
          </a:xfrm>
        </p:spPr>
        <p:txBody>
          <a:bodyPr/>
          <a:lstStyle/>
          <a:p>
            <a:r>
              <a:rPr lang="en-US" dirty="0" err="1"/>
              <a:t>Gnam</a:t>
            </a:r>
            <a:r>
              <a:rPr lang="en-US" dirty="0"/>
              <a:t> system summarize detector conditions in one run.</a:t>
            </a:r>
          </a:p>
          <a:p>
            <a:r>
              <a:rPr lang="en-US" dirty="0"/>
              <a:t>From the </a:t>
            </a:r>
            <a:r>
              <a:rPr lang="en-US" dirty="0" err="1"/>
              <a:t>Gnam</a:t>
            </a:r>
            <a:r>
              <a:rPr lang="en-US" dirty="0"/>
              <a:t> file we can conclude </a:t>
            </a:r>
            <a:r>
              <a:rPr lang="en-US" dirty="0" err="1"/>
              <a:t>sFEB</a:t>
            </a:r>
            <a:r>
              <a:rPr lang="en-US" dirty="0"/>
              <a:t> boards are completely off during one run.</a:t>
            </a:r>
          </a:p>
          <a:p>
            <a:r>
              <a:rPr lang="en-US" dirty="0"/>
              <a:t>There are 37 FEB boards on record that are permanently disabled. 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7251064-B3BB-EACB-D7EA-12D4EB70AC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4583314"/>
              </p:ext>
            </p:extLst>
          </p:nvPr>
        </p:nvGraphicFramePr>
        <p:xfrm>
          <a:off x="10106528" y="1692317"/>
          <a:ext cx="14101010" cy="967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785880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ED21F98-FF30-46F8-A13B-34D66DEB4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81FF28-AD0A-AADF-9F0B-3B9315DA6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My work -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711DC-2CC0-CA39-3EA5-96D59F14CB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3205" y="3671699"/>
            <a:ext cx="6270458" cy="8800349"/>
          </a:xfrm>
        </p:spPr>
        <p:txBody>
          <a:bodyPr/>
          <a:lstStyle/>
          <a:p>
            <a:r>
              <a:rPr lang="en-US" dirty="0"/>
              <a:t>If both SFEB and PFEB aren’t showing any data. We suspect there is an HV problem, but it might also be the problems of power supply.</a:t>
            </a:r>
          </a:p>
          <a:p>
            <a:r>
              <a:rPr lang="en-US" dirty="0"/>
              <a:t>Over all &lt;5% of region has </a:t>
            </a:r>
            <a:r>
              <a:rPr lang="en-US" dirty="0" err="1"/>
              <a:t>HV_problems</a:t>
            </a:r>
            <a:r>
              <a:rPr lang="en-US" dirty="0"/>
              <a:t>. 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42BDC41-697D-4FF8-9FBF-C25ADA1D54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8865197"/>
              </p:ext>
            </p:extLst>
          </p:nvPr>
        </p:nvGraphicFramePr>
        <p:xfrm>
          <a:off x="8253663" y="2160984"/>
          <a:ext cx="16130338" cy="9394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019226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BD67B7-FE42-7869-8A85-F079C6E696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2C495F-50EC-6AE7-934A-A3346DD71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My work -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D4C5FA-2D90-9648-1791-DBE73764C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55395" y="3657600"/>
            <a:ext cx="7112668" cy="9006953"/>
          </a:xfrm>
        </p:spPr>
        <p:txBody>
          <a:bodyPr/>
          <a:lstStyle/>
          <a:p>
            <a:r>
              <a:rPr lang="en-US" dirty="0"/>
              <a:t>Just now we saw board dynamics from Run to Run, we now shift focus to board dynamics within one Run. </a:t>
            </a:r>
          </a:p>
          <a:p>
            <a:r>
              <a:rPr lang="en-US" dirty="0"/>
              <a:t>Usually lose connection on same sectors</a:t>
            </a:r>
          </a:p>
          <a:p>
            <a:r>
              <a:rPr lang="en-US" dirty="0"/>
              <a:t>Usually, when FEB lose connections, all FEB connected to L1DDC card lose connection. </a:t>
            </a:r>
          </a:p>
        </p:txBody>
      </p:sp>
      <p:pic>
        <p:nvPicPr>
          <p:cNvPr id="6" name="Picture 5" descr="A graph of a pie chart&#10;&#10;Description automatically generated">
            <a:extLst>
              <a:ext uri="{FF2B5EF4-FFF2-40B4-BE49-F238E27FC236}">
                <a16:creationId xmlns:a16="http://schemas.microsoft.com/office/drawing/2014/main" id="{B60BAA49-EA2A-F380-79F7-DDB9A1ABD3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301598"/>
            <a:ext cx="8807003" cy="43867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9BEA24-CCD0-61E9-CAE4-A1351BB4A2F8}"/>
              </a:ext>
            </a:extLst>
          </p:cNvPr>
          <p:cNvSpPr txBox="1"/>
          <p:nvPr/>
        </p:nvSpPr>
        <p:spPr>
          <a:xfrm>
            <a:off x="11655568" y="4354373"/>
            <a:ext cx="10467474" cy="14292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All pads (on C-side) FEBs that indicated to be on and off durin</a:t>
            </a:r>
            <a:r>
              <a:rPr lang="en-US" dirty="0"/>
              <a:t>g the time interval of July 17</a:t>
            </a:r>
            <a:r>
              <a:rPr lang="en-US" baseline="30000" dirty="0"/>
              <a:t>th</a:t>
            </a:r>
            <a:r>
              <a:rPr lang="en-US" dirty="0"/>
              <a:t> – July 19</a:t>
            </a:r>
            <a:r>
              <a:rPr lang="en-US" baseline="30000" dirty="0"/>
              <a:t>th</a:t>
            </a:r>
            <a:r>
              <a:rPr lang="en-US" dirty="0"/>
              <a:t> 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838787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  <p:pic>
        <p:nvPicPr>
          <p:cNvPr id="9" name="Picture 8" descr="A graph of a pie chart&#10;&#10;Description automatically generated">
            <a:extLst>
              <a:ext uri="{FF2B5EF4-FFF2-40B4-BE49-F238E27FC236}">
                <a16:creationId xmlns:a16="http://schemas.microsoft.com/office/drawing/2014/main" id="{69F45A69-1F47-01B2-A2DB-44E2D239BF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5427" y="5861039"/>
            <a:ext cx="9200147" cy="46000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D2647C-F13F-1666-5763-C4C415426596}"/>
              </a:ext>
            </a:extLst>
          </p:cNvPr>
          <p:cNvSpPr txBox="1"/>
          <p:nvPr/>
        </p:nvSpPr>
        <p:spPr>
          <a:xfrm>
            <a:off x="11655568" y="10195035"/>
            <a:ext cx="10467474" cy="14292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All strips (on C-side) FEBs that indicated to be on and off durin</a:t>
            </a:r>
            <a:r>
              <a:rPr lang="en-US" dirty="0"/>
              <a:t>g the time interval of July 17</a:t>
            </a:r>
            <a:r>
              <a:rPr lang="en-US" baseline="30000" dirty="0"/>
              <a:t>th</a:t>
            </a:r>
            <a:r>
              <a:rPr lang="en-US" dirty="0"/>
              <a:t> – July 19</a:t>
            </a:r>
            <a:r>
              <a:rPr lang="en-US" baseline="30000" dirty="0"/>
              <a:t>th</a:t>
            </a:r>
            <a:r>
              <a:rPr lang="en-US" dirty="0"/>
              <a:t> 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838787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  <p:extLst>
      <p:ext uri="{BB962C8B-B14F-4D97-AF65-F5344CB8AC3E}">
        <p14:creationId xmlns:p14="http://schemas.microsoft.com/office/powerpoint/2010/main" val="385768040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a graph&#10;&#10;Description automatically generated">
            <a:extLst>
              <a:ext uri="{FF2B5EF4-FFF2-40B4-BE49-F238E27FC236}">
                <a16:creationId xmlns:a16="http://schemas.microsoft.com/office/drawing/2014/main" id="{33E9C6C8-31B7-2665-5337-4F3CCD676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982" y="0"/>
            <a:ext cx="5861049" cy="1366589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59B62-009A-E7D5-B21C-174B55ECE2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7F5486-E6F0-4E14-5578-D663DF81F2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6905" y="2160984"/>
            <a:ext cx="17145000" cy="85903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SFEB Disabled Count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PFEB Disabled Count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L1DDC Disabled Count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195F69-14DB-1606-0B19-91942F447BB3}"/>
              </a:ext>
            </a:extLst>
          </p:cNvPr>
          <p:cNvSpPr txBox="1"/>
          <p:nvPr/>
        </p:nvSpPr>
        <p:spPr>
          <a:xfrm>
            <a:off x="16204019" y="5236271"/>
            <a:ext cx="7868093" cy="24141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L1DD</a:t>
            </a:r>
            <a:r>
              <a:rPr lang="en-US" sz="4000" dirty="0"/>
              <a:t>C constantly on and off, it usually doesn’t matter until it impact SFEB and PFEB. 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838787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1D1EF2F7-E0E1-7356-A1E2-D91190FEE7BC}"/>
                  </a:ext>
                </a:extLst>
              </p14:cNvPr>
              <p14:cNvContentPartPr/>
              <p14:nvPr/>
            </p14:nvContentPartPr>
            <p14:xfrm>
              <a:off x="13156016" y="2770007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1D1EF2F7-E0E1-7356-A1E2-D91190FEE7B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47016" y="27613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1840A0E8-4E78-3FBB-4550-01403D2335F3}"/>
                  </a:ext>
                </a:extLst>
              </p14:cNvPr>
              <p14:cNvContentPartPr/>
              <p14:nvPr/>
            </p14:nvContentPartPr>
            <p14:xfrm>
              <a:off x="12067736" y="2512607"/>
              <a:ext cx="36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1840A0E8-4E78-3FBB-4550-01403D2335F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59096" y="2503607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9E08090E-5B1C-15DE-BD67-435ABCDBC235}"/>
              </a:ext>
            </a:extLst>
          </p:cNvPr>
          <p:cNvSpPr/>
          <p:nvPr/>
        </p:nvSpPr>
        <p:spPr>
          <a:xfrm>
            <a:off x="13503349" y="0"/>
            <a:ext cx="1041991" cy="13248167"/>
          </a:xfrm>
          <a:prstGeom prst="rect">
            <a:avLst/>
          </a:prstGeom>
          <a:solidFill>
            <a:schemeClr val="accent1">
              <a:alpha val="29241"/>
            </a:schemeClr>
          </a:solidFill>
          <a:ln w="12700" cap="flat">
            <a:solidFill>
              <a:schemeClr val="accent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02467031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524476-362D-7B60-05B9-8886C6ED43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A73E4E-3261-3C91-B1CD-0EEFB4295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About electronics links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05C72C-4E65-A05C-527D-B2F7415D8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0" y="3389901"/>
            <a:ext cx="17145000" cy="8590360"/>
          </a:xfrm>
        </p:spPr>
        <p:txBody>
          <a:bodyPr/>
          <a:lstStyle/>
          <a:p>
            <a:r>
              <a:rPr lang="en-US" dirty="0"/>
              <a:t>To examine e-links, we examine good package percentages.</a:t>
            </a:r>
          </a:p>
          <a:p>
            <a:r>
              <a:rPr lang="en-US" dirty="0"/>
              <a:t>E-links instabilities will corrupt data quality </a:t>
            </a:r>
          </a:p>
        </p:txBody>
      </p:sp>
      <p:sp>
        <p:nvSpPr>
          <p:cNvPr id="8" name="Rounded Rectangular Callout 7">
            <a:extLst>
              <a:ext uri="{FF2B5EF4-FFF2-40B4-BE49-F238E27FC236}">
                <a16:creationId xmlns:a16="http://schemas.microsoft.com/office/drawing/2014/main" id="{DBD680AF-045E-2A60-52C0-9F29581B848D}"/>
              </a:ext>
            </a:extLst>
          </p:cNvPr>
          <p:cNvSpPr/>
          <p:nvPr/>
        </p:nvSpPr>
        <p:spPr>
          <a:xfrm>
            <a:off x="19130211" y="9131305"/>
            <a:ext cx="4114800" cy="1194794"/>
          </a:xfrm>
          <a:prstGeom prst="wedgeRoundRectCallou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800" b="0" i="0" u="none" strike="noStrike" cap="all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DIN Condensed"/>
              </a:rPr>
              <a:t>Recurring issues of </a:t>
            </a:r>
            <a:r>
              <a:rPr kumimoji="0" lang="en-US" sz="3800" b="0" i="0" u="none" strike="noStrike" cap="all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DIN Condensed"/>
              </a:rPr>
              <a:t>elinks</a:t>
            </a:r>
            <a:r>
              <a:rPr kumimoji="0" lang="en-US" sz="3800" b="0" i="0" u="none" strike="noStrike" cap="all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DIN Condensed"/>
              </a:rPr>
              <a:t> on and off </a:t>
            </a:r>
          </a:p>
        </p:txBody>
      </p:sp>
      <p:pic>
        <p:nvPicPr>
          <p:cNvPr id="10" name="Picture 9" descr="A yellow graph with white lines&#10;&#10;Description automatically generated">
            <a:extLst>
              <a:ext uri="{FF2B5EF4-FFF2-40B4-BE49-F238E27FC236}">
                <a16:creationId xmlns:a16="http://schemas.microsoft.com/office/drawing/2014/main" id="{D6CFE24F-82DC-8413-A966-5BCB063EEC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372" y="5741405"/>
            <a:ext cx="16321839" cy="797459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B6BE533-A284-A89F-062D-F2D1A2849422}"/>
              </a:ext>
            </a:extLst>
          </p:cNvPr>
          <p:cNvSpPr/>
          <p:nvPr/>
        </p:nvSpPr>
        <p:spPr>
          <a:xfrm>
            <a:off x="4235116" y="11229685"/>
            <a:ext cx="13355052" cy="1039321"/>
          </a:xfrm>
          <a:prstGeom prst="rect">
            <a:avLst/>
          </a:prstGeom>
          <a:solidFill>
            <a:schemeClr val="accent5">
              <a:alpha val="16158"/>
            </a:schemeClr>
          </a:solidFill>
          <a:ln w="12700" cap="flat">
            <a:solidFill>
              <a:schemeClr val="accent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69528893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circle&#10;&#10;Description automatically generated">
            <a:extLst>
              <a:ext uri="{FF2B5EF4-FFF2-40B4-BE49-F238E27FC236}">
                <a16:creationId xmlns:a16="http://schemas.microsoft.com/office/drawing/2014/main" id="{3175057B-6A77-2D82-A446-8CEAD9877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954" y="6238101"/>
            <a:ext cx="14955796" cy="74778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316B86-AD12-1012-38E0-2133A0297266}"/>
              </a:ext>
            </a:extLst>
          </p:cNvPr>
          <p:cNvSpPr txBox="1"/>
          <p:nvPr/>
        </p:nvSpPr>
        <p:spPr>
          <a:xfrm>
            <a:off x="1731835" y="2743810"/>
            <a:ext cx="2673602" cy="18601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Good package percentage: C10, 452573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473169C-97EF-2F16-7295-89B14488CF03}"/>
              </a:ext>
            </a:extLst>
          </p:cNvPr>
          <p:cNvSpPr/>
          <p:nvPr/>
        </p:nvSpPr>
        <p:spPr>
          <a:xfrm>
            <a:off x="5070380" y="11743985"/>
            <a:ext cx="1612231" cy="969772"/>
          </a:xfrm>
          <a:prstGeom prst="ellipse">
            <a:avLst/>
          </a:prstGeom>
          <a:solidFill>
            <a:schemeClr val="accent4">
              <a:alpha val="73449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42EC13-61A2-058B-A6C0-D535C2AC45DF}"/>
              </a:ext>
            </a:extLst>
          </p:cNvPr>
          <p:cNvSpPr/>
          <p:nvPr/>
        </p:nvSpPr>
        <p:spPr>
          <a:xfrm>
            <a:off x="8638674" y="11591197"/>
            <a:ext cx="1612231" cy="969772"/>
          </a:xfrm>
          <a:prstGeom prst="ellipse">
            <a:avLst/>
          </a:prstGeom>
          <a:solidFill>
            <a:schemeClr val="accent4">
              <a:alpha val="62512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B23E692-B3AB-2992-8958-D7DA6F7E04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4" name="Picture 23" descr="A yellow graph with white lines&#10;&#10;Description automatically generated">
            <a:extLst>
              <a:ext uri="{FF2B5EF4-FFF2-40B4-BE49-F238E27FC236}">
                <a16:creationId xmlns:a16="http://schemas.microsoft.com/office/drawing/2014/main" id="{4DD96188-87C2-2E6B-ABB3-402ED6232D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474" y="0"/>
            <a:ext cx="12836755" cy="630273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AF6873C-0A7C-84FD-CAD1-FB134F9C01BA}"/>
              </a:ext>
            </a:extLst>
          </p:cNvPr>
          <p:cNvSpPr/>
          <p:nvPr/>
        </p:nvSpPr>
        <p:spPr>
          <a:xfrm>
            <a:off x="6061911" y="1809522"/>
            <a:ext cx="11189368" cy="1058779"/>
          </a:xfrm>
          <a:prstGeom prst="rect">
            <a:avLst/>
          </a:prstGeom>
          <a:solidFill>
            <a:schemeClr val="accent1">
              <a:alpha val="25978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742E18-DEB2-20B0-698E-75935C45E8CE}"/>
              </a:ext>
            </a:extLst>
          </p:cNvPr>
          <p:cNvSpPr/>
          <p:nvPr/>
        </p:nvSpPr>
        <p:spPr>
          <a:xfrm>
            <a:off x="6182227" y="2823798"/>
            <a:ext cx="10948736" cy="890337"/>
          </a:xfrm>
          <a:prstGeom prst="rect">
            <a:avLst/>
          </a:prstGeom>
          <a:solidFill>
            <a:schemeClr val="accent1">
              <a:alpha val="19772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94E536D-8D89-D4B6-2E40-1113A1BF43D0}"/>
              </a:ext>
            </a:extLst>
          </p:cNvPr>
          <p:cNvCxnSpPr>
            <a:cxnSpLocks/>
          </p:cNvCxnSpPr>
          <p:nvPr/>
        </p:nvCxnSpPr>
        <p:spPr>
          <a:xfrm flipH="1">
            <a:off x="9444789" y="2453689"/>
            <a:ext cx="4423613" cy="936132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029C6BC-3CF8-2823-2955-D6BC07F881CF}"/>
              </a:ext>
            </a:extLst>
          </p:cNvPr>
          <p:cNvCxnSpPr>
            <a:cxnSpLocks/>
          </p:cNvCxnSpPr>
          <p:nvPr/>
        </p:nvCxnSpPr>
        <p:spPr>
          <a:xfrm flipV="1">
            <a:off x="6407045" y="3391947"/>
            <a:ext cx="3658444" cy="8684136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18D6295-13BE-F8DB-AB4B-6EB83D4272ED}"/>
              </a:ext>
            </a:extLst>
          </p:cNvPr>
          <p:cNvSpPr txBox="1"/>
          <p:nvPr/>
        </p:nvSpPr>
        <p:spPr>
          <a:xfrm>
            <a:off x="449317" y="8169783"/>
            <a:ext cx="3568896" cy="36452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Instability is usually associated with the same L1DDC card.  </a:t>
            </a:r>
          </a:p>
        </p:txBody>
      </p:sp>
    </p:spTree>
    <p:extLst>
      <p:ext uri="{BB962C8B-B14F-4D97-AF65-F5344CB8AC3E}">
        <p14:creationId xmlns:p14="http://schemas.microsoft.com/office/powerpoint/2010/main" val="231640826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BEA988-2736-279A-6590-D1D5F2420D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385ACF-44CF-5900-7E21-9B037E95B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085871-6445-055F-4265-B0D3821940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SFEBs and PFEBs are crucial for data-collecting purposes. Their fluctuations should be avoided as much as possible.</a:t>
            </a:r>
          </a:p>
          <a:p>
            <a:r>
              <a:rPr lang="en-US" dirty="0"/>
              <a:t>L1DDC’s operation is unstable. </a:t>
            </a:r>
          </a:p>
          <a:p>
            <a:r>
              <a:rPr lang="en-US" dirty="0"/>
              <a:t>Suspected L1DDC’s temperature fed up FELIX’s buffer. Impacting SFEBs and PFEBs operation. </a:t>
            </a:r>
          </a:p>
          <a:p>
            <a:r>
              <a:rPr lang="en-US" dirty="0"/>
              <a:t>Those problems could probably be solved by disable temperature control. </a:t>
            </a:r>
          </a:p>
        </p:txBody>
      </p:sp>
    </p:spTree>
    <p:extLst>
      <p:ext uri="{BB962C8B-B14F-4D97-AF65-F5344CB8AC3E}">
        <p14:creationId xmlns:p14="http://schemas.microsoft.com/office/powerpoint/2010/main" val="317795075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B3F31B-03FF-F619-CA02-74DC7CDBA6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537AB6-A9AE-262D-4E79-0F2E1471A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outlook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C0ACD8-AC76-9D73-4CBC-A71A74EAFD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until Aug. 25</a:t>
            </a:r>
            <a:r>
              <a:rPr lang="en-US" baseline="30000" dirty="0"/>
              <a:t>th</a:t>
            </a:r>
            <a:r>
              <a:rPr lang="en-US" dirty="0"/>
              <a:t>. </a:t>
            </a:r>
          </a:p>
          <a:p>
            <a:r>
              <a:rPr lang="en-US" dirty="0"/>
              <a:t>Continue to work closely with the operation team. Continue monitoring the condition of all electronics throughout the runs. </a:t>
            </a:r>
          </a:p>
        </p:txBody>
      </p:sp>
    </p:spTree>
    <p:extLst>
      <p:ext uri="{BB962C8B-B14F-4D97-AF65-F5344CB8AC3E}">
        <p14:creationId xmlns:p14="http://schemas.microsoft.com/office/powerpoint/2010/main" val="103406317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D22BB8-7B8D-5FB1-5AFC-1CD81E4465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446381-1CC0-6B62-0794-FFF090678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B0123-110E-0ECE-109C-76AB05FE31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The ATLAS Collaboration. “Technical Design Report - New Small Wheel.” CERN Records, 2013, doi:CERN-LHCC-2013-006.</a:t>
            </a:r>
          </a:p>
          <a:p>
            <a:r>
              <a:rPr lang="en-US" dirty="0"/>
              <a:t>(2) Guan, Liang. “Development of Trigger and Readout Electronics for the ATLAS New Small Wheel Detector Upgrade, 2017. </a:t>
            </a:r>
          </a:p>
          <a:p>
            <a:r>
              <a:rPr lang="en-US" dirty="0"/>
              <a:t>(3)Guan, Liang. “Performance of ATLAS New Small Wheels in Preparation for LHC Run3 Data Taking”, 2022. </a:t>
            </a:r>
          </a:p>
        </p:txBody>
      </p:sp>
    </p:spTree>
    <p:extLst>
      <p:ext uri="{BB962C8B-B14F-4D97-AF65-F5344CB8AC3E}">
        <p14:creationId xmlns:p14="http://schemas.microsoft.com/office/powerpoint/2010/main" val="148400412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D6A2A2-1CD6-C08E-78D5-1FFA9ABC90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9D72D7-C108-82E4-4D77-7CB2B5844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AA9CF5-5692-33B4-E54E-F812E5B890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Purpose and motivation</a:t>
            </a:r>
          </a:p>
          <a:p>
            <a:r>
              <a:rPr lang="en-US" dirty="0"/>
              <a:t>Structure </a:t>
            </a:r>
          </a:p>
          <a:p>
            <a:r>
              <a:rPr lang="en-US" dirty="0"/>
              <a:t>Trigger</a:t>
            </a:r>
          </a:p>
          <a:p>
            <a:r>
              <a:rPr lang="en-US" dirty="0"/>
              <a:t>Small Thin Gap Chamber (</a:t>
            </a:r>
            <a:r>
              <a:rPr lang="en-US" dirty="0" err="1"/>
              <a:t>sTGC</a:t>
            </a:r>
            <a:r>
              <a:rPr lang="en-US" dirty="0"/>
              <a:t>)</a:t>
            </a:r>
          </a:p>
          <a:p>
            <a:r>
              <a:rPr lang="en-US" dirty="0"/>
              <a:t>Electronics </a:t>
            </a:r>
          </a:p>
          <a:p>
            <a:r>
              <a:rPr lang="en-US" dirty="0"/>
              <a:t>My work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diagram of a circular object&#10;&#10;Description automatically generated">
            <a:extLst>
              <a:ext uri="{FF2B5EF4-FFF2-40B4-BE49-F238E27FC236}">
                <a16:creationId xmlns:a16="http://schemas.microsoft.com/office/drawing/2014/main" id="{B4C5C529-199B-7374-21F4-DC8D388BA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9545" y="3525980"/>
            <a:ext cx="10238305" cy="666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5262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A4D42F-4309-C459-DA1D-6FDEE2D2B4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E2CD6C-FC99-B1E2-BBEF-396FC409D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ATLAS muon new small wheel upgrade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94F40F-F313-C61E-383E-7FE1E53F3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1388" y="5799221"/>
            <a:ext cx="16534086" cy="8598734"/>
          </a:xfrm>
        </p:spPr>
        <p:txBody>
          <a:bodyPr/>
          <a:lstStyle/>
          <a:p>
            <a:r>
              <a:rPr lang="en-US" dirty="0"/>
              <a:t>“Replaced the innermost Muon station in the forward region (Small Wheel) to improve LV1 trigger &amp; maintain good tracking at End-cap towards HL-LHC runs with high background rates. “</a:t>
            </a:r>
          </a:p>
          <a:p>
            <a:r>
              <a:rPr lang="en-US" dirty="0"/>
              <a:t>2 Novel Gaseous Detector Technologies: </a:t>
            </a:r>
          </a:p>
          <a:p>
            <a:pPr marL="0" indent="0">
              <a:buNone/>
            </a:pPr>
            <a:r>
              <a:rPr lang="en-US" dirty="0"/>
              <a:t>	Micromesh Gaseous Structure Detector (Micromegas)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bg1"/>
                </a:solidFill>
              </a:rPr>
              <a:t>Small-strip Thin Gas Chamber (</a:t>
            </a:r>
            <a:r>
              <a:rPr lang="en-US" dirty="0" err="1">
                <a:solidFill>
                  <a:schemeClr val="bg1"/>
                </a:solidFill>
              </a:rPr>
              <a:t>sTGC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04096-7DDB-75F9-BAAA-713E9351FCC3}"/>
              </a:ext>
            </a:extLst>
          </p:cNvPr>
          <p:cNvSpPr txBox="1"/>
          <p:nvPr/>
        </p:nvSpPr>
        <p:spPr>
          <a:xfrm>
            <a:off x="1850800" y="3394831"/>
            <a:ext cx="15378422" cy="17985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000" dirty="0"/>
              <a:t>Goal: despite the fact that Small Wheel cannot withstand such background high rates, people wanted to improve trigger rate. 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838787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  <p:pic>
        <p:nvPicPr>
          <p:cNvPr id="7" name="Picture 6" descr="A diagram of a satellite&#10;&#10;Description automatically generated">
            <a:extLst>
              <a:ext uri="{FF2B5EF4-FFF2-40B4-BE49-F238E27FC236}">
                <a16:creationId xmlns:a16="http://schemas.microsoft.com/office/drawing/2014/main" id="{E0FC7721-EA64-4F69-8E94-531F2C3BD6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9222" y="4884675"/>
            <a:ext cx="7012771" cy="483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7301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B5BCCD9-15FB-3F12-0011-166A34E154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91F071-3137-E684-1037-A92C5A245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0" y="1750237"/>
            <a:ext cx="17145000" cy="101798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stgc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8D4028-4E28-BC37-54DF-71F81EE76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0" y="3742660"/>
            <a:ext cx="10096500" cy="893081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Primarily deployed for triggering given their single bunch crossing identification capability</a:t>
            </a:r>
          </a:p>
          <a:p>
            <a:r>
              <a:rPr lang="en-US" sz="3600" dirty="0">
                <a:solidFill>
                  <a:schemeClr val="bg1"/>
                </a:solidFill>
              </a:rPr>
              <a:t>Complement with Micromegas, in theory, are able to measure track hits with a resolution better than 150 µm (depending on the incident track angle)</a:t>
            </a:r>
            <a:endParaRPr lang="en-US" sz="4800" dirty="0">
              <a:solidFill>
                <a:schemeClr val="bg1"/>
              </a:solidFill>
            </a:endParaRPr>
          </a:p>
          <a:p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6" name="Picture 5" descr="Diagram of a piece of paper&#10;&#10;Description automatically generated">
            <a:extLst>
              <a:ext uri="{FF2B5EF4-FFF2-40B4-BE49-F238E27FC236}">
                <a16:creationId xmlns:a16="http://schemas.microsoft.com/office/drawing/2014/main" id="{71C75BBB-72DF-0BF9-4A98-CAC15793C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0444" y="3956086"/>
            <a:ext cx="9773806" cy="580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3834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CE24F7-AD1D-38F2-CA5C-BF059D8FF8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EA1988-F8D5-4742-ED03-E70377D1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5AAF-26C4-DFC8-0CE2-A6C8F486A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7826" y="3772780"/>
            <a:ext cx="10075235" cy="9003036"/>
          </a:xfrm>
        </p:spPr>
        <p:txBody>
          <a:bodyPr/>
          <a:lstStyle/>
          <a:p>
            <a:r>
              <a:rPr lang="en-US" dirty="0"/>
              <a:t>NSW have 32 Sectors (16 on A-side, 16 on C-side)</a:t>
            </a:r>
          </a:p>
          <a:p>
            <a:r>
              <a:rPr lang="en-US" dirty="0" err="1"/>
              <a:t>sTGC</a:t>
            </a:r>
            <a:r>
              <a:rPr lang="en-US" dirty="0"/>
              <a:t> is filled with CO2 gas</a:t>
            </a:r>
          </a:p>
          <a:p>
            <a:r>
              <a:rPr lang="en-US" dirty="0"/>
              <a:t>Strong HV is applied. So ions can drift to the wires. </a:t>
            </a:r>
          </a:p>
          <a:p>
            <a:r>
              <a:rPr lang="en-US" dirty="0"/>
              <a:t>Induced charge signals will be picked up from electrodes to determine the position of incident particle. </a:t>
            </a:r>
          </a:p>
        </p:txBody>
      </p:sp>
      <p:pic>
        <p:nvPicPr>
          <p:cNvPr id="6" name="Picture 5" descr="A diagram of different types of strips&#10;&#10;Description automatically generated">
            <a:extLst>
              <a:ext uri="{FF2B5EF4-FFF2-40B4-BE49-F238E27FC236}">
                <a16:creationId xmlns:a16="http://schemas.microsoft.com/office/drawing/2014/main" id="{1928B2B3-4609-4AB4-606F-680BE8A59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0"/>
            <a:ext cx="8023561" cy="7545561"/>
          </a:xfrm>
          <a:prstGeom prst="rect">
            <a:avLst/>
          </a:prstGeom>
        </p:spPr>
      </p:pic>
      <p:pic>
        <p:nvPicPr>
          <p:cNvPr id="7" name="Picture 6" descr="A diagram of a double wedge and a quadruple frame&#10;&#10;Description automatically generated">
            <a:extLst>
              <a:ext uri="{FF2B5EF4-FFF2-40B4-BE49-F238E27FC236}">
                <a16:creationId xmlns:a16="http://schemas.microsoft.com/office/drawing/2014/main" id="{0A0EC9DD-0F8D-2141-2400-644A208E8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950" y="7649737"/>
            <a:ext cx="60198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4684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BEF2AA-FC6A-C566-9C62-BBC177EC7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7B6972-C954-A9C7-513A-F04847500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Trigger system of atlas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071-7F55-6713-1B11-9580C505D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49705" y="3831652"/>
            <a:ext cx="8395291" cy="8660938"/>
          </a:xfrm>
        </p:spPr>
        <p:txBody>
          <a:bodyPr>
            <a:normAutofit/>
          </a:bodyPr>
          <a:lstStyle/>
          <a:p>
            <a:r>
              <a:rPr lang="en-US" sz="4000" b="0" i="0" dirty="0">
                <a:solidFill>
                  <a:srgbClr val="374151"/>
                </a:solidFill>
                <a:effectLst/>
                <a:latin typeface="Söhne"/>
              </a:rPr>
              <a:t>A trigger is an event or a condition that initiates or starts a </a:t>
            </a:r>
            <a:r>
              <a:rPr lang="en-US" sz="4000" dirty="0">
                <a:solidFill>
                  <a:srgbClr val="374151"/>
                </a:solidFill>
                <a:latin typeface="Söhne"/>
              </a:rPr>
              <a:t>specific process or action in an experiment or a measurement system.</a:t>
            </a:r>
          </a:p>
          <a:p>
            <a:r>
              <a:rPr lang="en-US" sz="4000" dirty="0">
                <a:solidFill>
                  <a:srgbClr val="374151"/>
                </a:solidFill>
                <a:latin typeface="Söhne"/>
              </a:rPr>
              <a:t>Three-stage system</a:t>
            </a:r>
          </a:p>
          <a:p>
            <a:r>
              <a:rPr lang="en-US" sz="4000" b="1" dirty="0">
                <a:solidFill>
                  <a:srgbClr val="374151"/>
                </a:solidFill>
                <a:latin typeface="Söhne"/>
              </a:rPr>
              <a:t>Level 1 </a:t>
            </a:r>
            <a:r>
              <a:rPr lang="en-US" sz="4000" b="1" dirty="0" err="1">
                <a:solidFill>
                  <a:srgbClr val="374151"/>
                </a:solidFill>
                <a:latin typeface="Söhne"/>
              </a:rPr>
              <a:t>trigger:the</a:t>
            </a:r>
            <a:r>
              <a:rPr lang="en-US" sz="4000" b="1" dirty="0">
                <a:solidFill>
                  <a:srgbClr val="374151"/>
                </a:solidFill>
                <a:latin typeface="Söhne"/>
              </a:rPr>
              <a:t> first stage of event selection for the ATLAS experiment at the LHC</a:t>
            </a:r>
          </a:p>
          <a:p>
            <a:r>
              <a:rPr lang="en-US" sz="4000" dirty="0">
                <a:solidFill>
                  <a:srgbClr val="374151"/>
                </a:solidFill>
                <a:latin typeface="Söhne"/>
              </a:rPr>
              <a:t> New Small Wheel improves on Level-1 trigger – by confirming tracks with </a:t>
            </a:r>
            <a:r>
              <a:rPr lang="en-US" sz="4000" dirty="0" err="1">
                <a:solidFill>
                  <a:srgbClr val="374151"/>
                </a:solidFill>
                <a:latin typeface="Söhne"/>
              </a:rPr>
              <a:t>bigwheel</a:t>
            </a:r>
            <a:r>
              <a:rPr lang="en-US" sz="4000" dirty="0">
                <a:solidFill>
                  <a:srgbClr val="374151"/>
                </a:solidFill>
                <a:latin typeface="Söhne"/>
              </a:rPr>
              <a:t>.  </a:t>
            </a:r>
          </a:p>
        </p:txBody>
      </p:sp>
      <p:pic>
        <p:nvPicPr>
          <p:cNvPr id="6" name="Picture 5" descr="Diagram of a diagram of a wheel&#10;&#10;Description automatically generated">
            <a:extLst>
              <a:ext uri="{FF2B5EF4-FFF2-40B4-BE49-F238E27FC236}">
                <a16:creationId xmlns:a16="http://schemas.microsoft.com/office/drawing/2014/main" id="{E1FC87D3-27E9-4AD9-8AD4-F217EB102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4484" y="702670"/>
            <a:ext cx="7772400" cy="4952597"/>
          </a:xfrm>
          <a:prstGeom prst="rect">
            <a:avLst/>
          </a:prstGeom>
        </p:spPr>
      </p:pic>
      <p:pic>
        <p:nvPicPr>
          <p:cNvPr id="7" name="Picture 6" descr="A diagram of a event recording&#10;&#10;Description automatically generated">
            <a:extLst>
              <a:ext uri="{FF2B5EF4-FFF2-40B4-BE49-F238E27FC236}">
                <a16:creationId xmlns:a16="http://schemas.microsoft.com/office/drawing/2014/main" id="{2A1D8DBB-E0CB-C63C-17B1-0E1854526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3860" y="5655267"/>
            <a:ext cx="9127005" cy="771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66256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3BE9823-4004-700B-7C19-A926C4FE3E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D06738-F43B-1404-2391-9AAF88419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chain of data acquisition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7E7AE4-05CA-AF9F-97EF-F82E6C64C0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/>
              <a:t>Amplify the tiny induced charge current</a:t>
            </a:r>
          </a:p>
          <a:p>
            <a:pPr>
              <a:buFontTx/>
              <a:buChar char="-"/>
            </a:pPr>
            <a:r>
              <a:rPr lang="en-US" dirty="0"/>
              <a:t>Record the induced signal and time</a:t>
            </a:r>
          </a:p>
          <a:p>
            <a:pPr>
              <a:buFontTx/>
              <a:buChar char="-"/>
            </a:pPr>
            <a:r>
              <a:rPr lang="en-US" dirty="0"/>
              <a:t>Digitize them and send to Front-End Boards (FEB) (Right next to detector) and to the back-end (the ATLAS control room)</a:t>
            </a:r>
          </a:p>
        </p:txBody>
      </p:sp>
    </p:spTree>
    <p:extLst>
      <p:ext uri="{BB962C8B-B14F-4D97-AF65-F5344CB8AC3E}">
        <p14:creationId xmlns:p14="http://schemas.microsoft.com/office/powerpoint/2010/main" val="293712985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7610701-451C-FEF9-E78A-A3BA5576FE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01D9FA-B270-74CA-9080-66CBDC311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electronics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3BF632-98EE-5D83-43A2-66E23C10D3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 (Front and End Boards): amplify and digitize detector signals. </a:t>
            </a:r>
          </a:p>
          <a:p>
            <a:r>
              <a:rPr lang="en-US" dirty="0"/>
              <a:t>PFEB (Pads - ): gather and analyze pad triggers</a:t>
            </a:r>
          </a:p>
          <a:p>
            <a:r>
              <a:rPr lang="en-US" dirty="0"/>
              <a:t>SFEB (Strips -): accept pad triggers to define strip readout interest regions. </a:t>
            </a:r>
          </a:p>
          <a:p>
            <a:r>
              <a:rPr lang="en-US" dirty="0"/>
              <a:t>L1DDC (Level-1 Data Driven Card): connected with PFEB or SFEB, also have some hardware monitoring purposes. </a:t>
            </a:r>
          </a:p>
        </p:txBody>
      </p:sp>
    </p:spTree>
    <p:extLst>
      <p:ext uri="{BB962C8B-B14F-4D97-AF65-F5344CB8AC3E}">
        <p14:creationId xmlns:p14="http://schemas.microsoft.com/office/powerpoint/2010/main" val="61431691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8F1595-59E1-7327-A262-1B89036982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3B9BBC-6F77-9069-5CE2-DA571024D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My work – what can go wrong?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729C64-D819-6AD9-D682-F5B9DCAEC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78868" y="6549892"/>
            <a:ext cx="7651012" cy="83939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Things that aren’t on: </a:t>
            </a:r>
          </a:p>
          <a:p>
            <a:pPr>
              <a:buFontTx/>
              <a:buChar char="-"/>
            </a:pPr>
            <a:r>
              <a:rPr lang="en-US" dirty="0"/>
              <a:t>FEB board (known)</a:t>
            </a:r>
          </a:p>
          <a:p>
            <a:pPr>
              <a:buFontTx/>
              <a:buChar char="-"/>
            </a:pPr>
            <a:r>
              <a:rPr lang="en-US" dirty="0"/>
              <a:t>High Voltage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1EB58D-063E-1BD1-D40A-EC3F92CC5387}"/>
              </a:ext>
            </a:extLst>
          </p:cNvPr>
          <p:cNvSpPr txBox="1"/>
          <p:nvPr/>
        </p:nvSpPr>
        <p:spPr>
          <a:xfrm>
            <a:off x="11951369" y="6144947"/>
            <a:ext cx="10760148" cy="41222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Things that are on bu</a:t>
            </a:r>
            <a:r>
              <a:rPr lang="en-US" sz="4400" dirty="0"/>
              <a:t>t are causing problems: </a:t>
            </a:r>
          </a:p>
          <a:p>
            <a:pPr marL="571500" marR="0" indent="-571500" algn="l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US" sz="44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FEB boards/L1DDC on and off</a:t>
            </a:r>
          </a:p>
          <a:p>
            <a:pPr marL="571500" indent="-571500">
              <a:buFontTx/>
              <a:buChar char="-"/>
            </a:pPr>
            <a:r>
              <a:rPr lang="en-US" sz="4400" dirty="0"/>
              <a:t>E-</a:t>
            </a:r>
            <a:r>
              <a:rPr kumimoji="0" lang="en-US" sz="44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link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2AD109-A386-EA7C-15B1-BABBEE001516}"/>
              </a:ext>
            </a:extLst>
          </p:cNvPr>
          <p:cNvSpPr txBox="1"/>
          <p:nvPr/>
        </p:nvSpPr>
        <p:spPr>
          <a:xfrm>
            <a:off x="3619500" y="4272923"/>
            <a:ext cx="16291318" cy="1183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838787"/>
                </a:solidFill>
                <a:effectLst/>
                <a:uFillTx/>
                <a:latin typeface="Avenir Next Medium"/>
                <a:ea typeface="Avenir Next Medium"/>
                <a:cs typeface="Avenir Next Medium"/>
                <a:sym typeface="Avenir Next Medium"/>
              </a:rPr>
              <a:t>I had been working closely with the operation of New Small Wheel…</a:t>
            </a:r>
          </a:p>
        </p:txBody>
      </p:sp>
    </p:spTree>
    <p:extLst>
      <p:ext uri="{BB962C8B-B14F-4D97-AF65-F5344CB8AC3E}">
        <p14:creationId xmlns:p14="http://schemas.microsoft.com/office/powerpoint/2010/main" val="301353905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8723</TotalTime>
  <Words>869</Words>
  <Application>Microsoft Macintosh PowerPoint</Application>
  <PresentationFormat>Custom</PresentationFormat>
  <Paragraphs>92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Söhne</vt:lpstr>
      <vt:lpstr>Avenir Next</vt:lpstr>
      <vt:lpstr>Avenir Next Medium</vt:lpstr>
      <vt:lpstr>DIN Alternate</vt:lpstr>
      <vt:lpstr>DIN Condensed</vt:lpstr>
      <vt:lpstr>Helvetica</vt:lpstr>
      <vt:lpstr>Helvetica Neue</vt:lpstr>
      <vt:lpstr>New_Template7</vt:lpstr>
      <vt:lpstr>PowerPoint Presentation</vt:lpstr>
      <vt:lpstr>agenda</vt:lpstr>
      <vt:lpstr>ATLAS muon new small wheel upgrade</vt:lpstr>
      <vt:lpstr>stgc</vt:lpstr>
      <vt:lpstr>Structure </vt:lpstr>
      <vt:lpstr>Trigger system of atlas</vt:lpstr>
      <vt:lpstr>The chain of data acquisition</vt:lpstr>
      <vt:lpstr>electronics</vt:lpstr>
      <vt:lpstr>My work – what can go wrong?</vt:lpstr>
      <vt:lpstr>My work -  </vt:lpstr>
      <vt:lpstr>My work - </vt:lpstr>
      <vt:lpstr>My work - </vt:lpstr>
      <vt:lpstr>PowerPoint Presentation</vt:lpstr>
      <vt:lpstr>About electronics links</vt:lpstr>
      <vt:lpstr>PowerPoint Presentation</vt:lpstr>
      <vt:lpstr>summary</vt:lpstr>
      <vt:lpstr>outlook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Shi, Harriet</cp:lastModifiedBy>
  <cp:revision>13</cp:revision>
  <dcterms:modified xsi:type="dcterms:W3CDTF">2023-07-27T13:58:17Z</dcterms:modified>
</cp:coreProperties>
</file>