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96" r:id="rId2"/>
    <p:sldId id="315" r:id="rId3"/>
    <p:sldId id="316" r:id="rId4"/>
    <p:sldId id="320" r:id="rId5"/>
    <p:sldId id="333" r:id="rId6"/>
    <p:sldId id="337" r:id="rId7"/>
    <p:sldId id="321" r:id="rId8"/>
    <p:sldId id="323" r:id="rId9"/>
    <p:sldId id="338" r:id="rId10"/>
    <p:sldId id="317" r:id="rId11"/>
    <p:sldId id="318" r:id="rId12"/>
    <p:sldId id="319" r:id="rId13"/>
    <p:sldId id="324" r:id="rId14"/>
    <p:sldId id="330" r:id="rId15"/>
    <p:sldId id="339" r:id="rId16"/>
    <p:sldId id="336" r:id="rId17"/>
    <p:sldId id="332" r:id="rId18"/>
    <p:sldId id="329" r:id="rId19"/>
    <p:sldId id="341" r:id="rId20"/>
    <p:sldId id="325" r:id="rId21"/>
    <p:sldId id="326" r:id="rId22"/>
    <p:sldId id="313" r:id="rId23"/>
    <p:sldId id="340" r:id="rId24"/>
    <p:sldId id="322" r:id="rId25"/>
    <p:sldId id="32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57941F6-E743-8747-24F1-150D91046F36}" name="Rootness, Evan" initials="ER" userId="S::evanroot@umich.edu::8480f004-a76d-46bb-867e-1ccd1e4a55c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E43E"/>
    <a:srgbClr val="EBD92F"/>
    <a:srgbClr val="008B0D"/>
    <a:srgbClr val="00C627"/>
    <a:srgbClr val="195F19"/>
    <a:srgbClr val="1E3600"/>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23"/>
    <p:restoredTop sz="72892"/>
  </p:normalViewPr>
  <p:slideViewPr>
    <p:cSldViewPr snapToGrid="0" snapToObjects="1">
      <p:cViewPr varScale="1">
        <p:scale>
          <a:sx n="163" d="100"/>
          <a:sy n="163" d="100"/>
        </p:scale>
        <p:origin x="3160"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37" d="100"/>
          <a:sy n="137" d="100"/>
        </p:scale>
        <p:origin x="3872"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7/27/23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7/27/23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Alright, so today I’ll talk about the dark photon combination analysis I’ve been working on here at CERN.</a:t>
            </a:r>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629746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thing we did for the combination was rescale the ZH signal first because it originally corresponded to a signal 20 times smaller than the single channel’s published results. Like you can see in these images, the raw workspace was giving limits of around 50%, whereas it should have been around 2.5%. We were able to make a quick fix for this with a simple rescaling, and reproduced the published notes before we combined workspaces.</a:t>
            </a:r>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388364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step I’m showing here is the correlation scheme, which I used to correlate nuisance parameters that are in both the channels we are trying to combine. As I’ve pointed out in my previous slides, there are some nuisance parameters which we will not correlate, even though they are in both channels. I did however create a combined workspace with all possible NPs correlated to compare to other iterations. Therefore, we call this combination scheme the ”maximum correlation scheme”.</a:t>
            </a:r>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737212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results I got from combining VBF and ZH with no correlation scheme and the maximum correlation scheme. You can see that the expected and observed limits are both affected by the correlation scheme, so it’s important to create a correlation scheme which is conservative in not over-correlating nuisance parameters with unhealthy pulls, but also with the most sensitive limits we can get.</a:t>
            </a:r>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3700170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I correlated all nuisance parameters but the over pulled and over-constrained ones, the limits were in between the completely uncorrelated and maximum correlation scheme results as expected. These preliminary results are the first ZH and VBF combined limits we have from ATLAS data, and they look very promising, as theorists predict the branching ratio to be about 1%. </a:t>
            </a:r>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541682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 are just the likelihood scans from ZH, VBF, and the combined workspace, which illustrate how we obtain our limits. The 95% confidence limit we use is just below the 2 sigma. The green, combined workspace obviously gives us a more sensitive, or lower limit than either of the single channels do.</a:t>
            </a:r>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1851847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subject I’ll talk about is our VBF RECAST study, which is what we are doing to prepare for combining more VBF workspaces with ggF workspaces. This is what we are currently working on in the dark photon combination group.</a:t>
            </a:r>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1436751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RECAST stands for request efficiency computation for alternative signal theories, but I just like to think of it in terms of these steps here on the side. There are 4 steps we use which turns DAODS into the workspaces we use for the combination. Basically, its taking events which have gone through a few very broad cuts, and then narrows it down to the specific events we want, the events with dark photon signatures. The reason we are doing this recast on VBF is to get workspaces for multiple Higgs mass points which we also have for ggF. That way we can combine workspaces with more Higgs masses.</a:t>
            </a:r>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18485697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when we run recast without systematics on just the background and not the signal as well, our limits are close to the single channel internal notes limits. However, when we run RECAST with systematics on both background and signal, our results are an order of magnitude higher than that. So there must be some problem causing this large difference. And to find the problem, I am working on fixing specific nuisance parameters and checking their impacts until I find the problem nuisance parameters.</a:t>
            </a:r>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16831903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that was what I’ve done up until now. Just as a summary, I produced the systematic impact plots and pulls, identified the overpulled or over-constrained nuisance parameters, created a correlation scheme using the results from my systematic studies, I combined the VBF and ZH channels for the Higgs mass 125 GeV, and currently I’m working on running RECAST for new VBF workspaces.</a:t>
            </a:r>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13145367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our group’s task list with what I’ve completed so far and what I’m working on.</a:t>
            </a:r>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2662262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first off, what is the dark photon? Well, theorists have proposed the dark photon as a possible connection of the standard model to dark matter and the dark sector, which is an extension of the standard model. The dark photon’s connection to both the dark sector and the standard model is what makes us want to search for them with the proton-proton collisions at the LHC. In fact, there have already been multiple searches at CERN for one form of the dark photon, the massive dark photon. The plot here shows where experiments have searched for this massive dark photon and so far, been able to probe a large parameter space. Now, my project is searching for the massless dark photon, which has been searched for less than the massive dark photon, and why we’re hopeful we might find it. </a:t>
            </a:r>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33636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what we need to do next is as I’ve stated, produce those VBF workspaces for higher Higgs mass points so that we can then combine VBF and ggF together. Also, we will need to redo the VBF and ZH combination with the updated VBF workspace when that becomes available.</a:t>
            </a:r>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41645087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more pictures of my time here in Europe, including a very melted birthday cake for Lynn.</a:t>
            </a:r>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34446603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that’s all, thank you for listening. Does anyone have any questions?</a:t>
            </a:r>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2666924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summer I worked with the dark photon combination analysis team in ATLAS, which is a part of the common dark matter subgroup. My mentor was </a:t>
            </a:r>
            <a:r>
              <a:rPr lang="en-US" dirty="0" err="1"/>
              <a:t>Zirui</a:t>
            </a:r>
            <a:r>
              <a:rPr lang="en-US" dirty="0"/>
              <a:t> Wang who is a post-doc from Michigan. ATLAS has already produced the limits for 3 single channels. And the results from ATLAS are more sensitive than CMS’s limits. Furthermore, we want to use these lower limits to produce an even lower limit. This table is just showing the ZH and VBF channels and their combination, but we will also be combining the VBF and ggF channels as well.</a:t>
            </a:r>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303633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theory behind the dark photon contains new physics. First, as I mentioned before, the dark sector is theorized to connect with the standard model. And the dark sector is thought to contain its own particles and interactions separate to the standard model. The dark photon gives us a way to observe the dark sector even if we can’t observe the other parts of it. More specifically, it’s thought that the kinetic mixing between a photon and a dark photon is what brings about portals in which the standard model and dark sector can interact with each other. This linking of the two is what makes the experimental detection of the dark photon possible. </a:t>
            </a:r>
          </a:p>
          <a:p>
            <a:endParaRPr lang="en-US" dirty="0"/>
          </a:p>
          <a:p>
            <a:r>
              <a:rPr lang="en-US" dirty="0"/>
              <a:t>The event signatures are shown here at the bottom, the first one is vector-boson fusion where two quarks radiate into two vector bosons and two jets, and then the vector bosons annihilate to produce a Higgs Boson. The Higgs Boson’s decay can then be searched for decays into a photon and dark photon. The ggF channel, which stands for gluon-gluon fusion is when two gluons fuse into a Higgs Boson through a top loop. Again, we look for the Higgs’ decay into a photon and dark photon. And finally, the ZH channel starts with a quark and antiquark and becomes a Z boson and Higgs boson. The Z boson then decays in two leptons, and the Higgs decays into a photon and dark photon. Now, in all these channels, the dark photon will not be seen of course, but we look for its missing transverse energy.</a:t>
            </a:r>
          </a:p>
          <a:p>
            <a:endParaRPr lang="en-US" dirty="0"/>
          </a:p>
          <a:p>
            <a:endParaRPr lang="en-US" dirty="0"/>
          </a:p>
          <a:p>
            <a:endParaRPr lang="en-US" dirty="0"/>
          </a:p>
          <a:p>
            <a:r>
              <a:rPr lang="en-US" dirty="0"/>
              <a:t>In the ZH channel, since there are two leptons in the event signature, there is a negligible chance that the VBF or </a:t>
            </a:r>
            <a:r>
              <a:rPr lang="en-US" dirty="0" err="1"/>
              <a:t>ggF</a:t>
            </a:r>
            <a:r>
              <a:rPr lang="en-US" dirty="0"/>
              <a:t> production modes could be seen as ZH, so we don’t need to worry about those when we produce ZH likelihood models. However, because </a:t>
            </a:r>
            <a:r>
              <a:rPr lang="en-US" dirty="0" err="1"/>
              <a:t>ggF</a:t>
            </a:r>
            <a:r>
              <a:rPr lang="en-US" dirty="0"/>
              <a:t> and VBF’s event signatures are only distinguished by the two jets that VBF has, and jets are more likely to be wrongly identified or missed by the detector, we need to account for that. You can see this in the plot here (go to previous slide) that the channel is ggF, but possible VBF events that were misidentified were accounted for.</a:t>
            </a:r>
          </a:p>
          <a:p>
            <a:endParaRPr lang="en-US" dirty="0"/>
          </a:p>
          <a:p>
            <a:endParaRPr lang="en-US" dirty="0"/>
          </a:p>
          <a:p>
            <a:endParaRPr lang="en-US" dirty="0"/>
          </a:p>
          <a:p>
            <a:endParaRPr lang="en-US" dirty="0"/>
          </a:p>
          <a:p>
            <a:r>
              <a:rPr lang="en-US" dirty="0"/>
              <a:t>The dark photon is a part of this dark sector as a U(1) unbroken gauge boson that interacts with photons through kinetic mixing.</a:t>
            </a:r>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277290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list of all the things that the dark photon combination group is working on or has been done recently to work towards our final combination results. What I’ve been doing is highlighted, and now I’ll go into what I’ve done here at CERN for the past two months and a half.</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865427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is the studies I did on the systematics. I’ll only highlight the ZH and VBF channels here because those were the two channels we combined. But I also studied ggF, and we will combine ggF with VBF soon.</a:t>
            </a:r>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486426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lnSpc>
                <a:spcPct val="150000"/>
              </a:lnSpc>
              <a:buFont typeface="+mj-lt"/>
              <a:buNone/>
            </a:pPr>
            <a:r>
              <a:rPr lang="en-US" sz="1200" dirty="0"/>
              <a:t>First is ZH. One of the first things I did was produce these systematic impact plots for different mass points and for both the expected and observed data sets. On the plot, you can see 15 of the nuisance parameters with their impact on signal along with their pulls. Nuisance parameters are parameters which need to be accounted for when we are calculating the main parameter of interest, but they themselves aren’t of much interest to us. There are different types of nuisance parameters, like detector-simulation related uncertainties, which could be calibrations, efficiencies, or resolutions. There are also theoretical uncertainties, like other possible production modes of the event signature. There are also monte </a:t>
            </a:r>
            <a:r>
              <a:rPr lang="en-US" sz="1200" dirty="0" err="1"/>
              <a:t>carlo</a:t>
            </a:r>
            <a:r>
              <a:rPr lang="en-US" sz="1200" dirty="0"/>
              <a:t> uncertainties. Here in blue are quick explanations of some of the nuisance parameters which have the largest impact on the signal of missing transverse energy, or the dark photon that we’re looking for. The most impactful parameter is </a:t>
            </a:r>
            <a:r>
              <a:rPr lang="en-US" sz="1200" dirty="0" err="1"/>
              <a:t>alpha_smooth</a:t>
            </a:r>
            <a:r>
              <a:rPr lang="en-US" sz="1200" dirty="0"/>
              <a:t> which is the parameter which controls the smoothing on all of the other nuisance parameters. Another example is the jet flavor nuisance parameters, which come from the uncertainties on identifying which flavor a jet is, as the name suggests. </a:t>
            </a:r>
          </a:p>
          <a:p>
            <a:pPr marL="0" indent="0" algn="l">
              <a:lnSpc>
                <a:spcPct val="150000"/>
              </a:lnSpc>
              <a:buFont typeface="+mj-lt"/>
              <a:buNone/>
            </a:pPr>
            <a:endParaRPr lang="en-US" sz="1200" dirty="0"/>
          </a:p>
          <a:p>
            <a:pPr marL="0" indent="0" algn="l">
              <a:lnSpc>
                <a:spcPct val="150000"/>
              </a:lnSpc>
              <a:buFont typeface="+mj-lt"/>
              <a:buNone/>
            </a:pPr>
            <a:r>
              <a:rPr lang="en-US" sz="1200" dirty="0"/>
              <a:t>As you can see in the plot, only k1 has a large pull. K1 however is a Monte-Carlo statistical uncertainty, which we can’t correlate with other channels. So, there aren’t any nuisance parameters we need to consider when we make the correlation scheme in the ZH channel.</a:t>
            </a:r>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239431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is the VBF channel, where unfortunately, we did find largely pulled and over-constrained nuisance parameters. The criteria for what we call an unhealthy pull is, if it’s pulled by greater than 0.5 or over-constrained by less than 70% then it shouldn't be correlated. This could cause the other channel’s nuisance parameter, which originally had no problem with its pull, to be largely pulled or over-constrained. You can see in the plot on the right some of these, for example the top one. It might be hard to tell, but the tiny dot in the middle of the horizontal line is greater than 0.5 on the bottom x-axis. </a:t>
            </a:r>
          </a:p>
          <a:p>
            <a:endParaRPr lang="en-US" dirty="0"/>
          </a:p>
          <a:p>
            <a:r>
              <a:rPr lang="en-US" dirty="0"/>
              <a:t>I checked how much effect each of these problematic nuisance parameters had on the signal and we came to the decision not to correlate any of these when we built the correlation scheme. And these results were added to the group internal note.</a:t>
            </a:r>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878194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can move on to the actual combination. </a:t>
            </a:r>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8733092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27 July 2023</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27 July 2023</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27 July 2023</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27 July 2023</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27 July 2023</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27 July 2023</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27 July 2023</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27 July 2023</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27 July 2023</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27 July 2023</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27 July 2023</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27 July 2023</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27 July 2023</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27 July 2023</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27 July 2023</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27 July 2023</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27 July 2023</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3FCF6715-A2B5-A045-B72C-B503686710DB}" type="datetime3">
              <a:rPr lang="en-US" smtClean="0"/>
              <a:pPr/>
              <a:t>27 July 2023</a:t>
            </a:fld>
            <a:endParaRPr lang="en-US"/>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a:t>Slide </a:t>
            </a:r>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US"/>
              <a:t>Presenter | Presentation Title</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 Id="rId9" Type="http://schemas.openxmlformats.org/officeDocument/2006/relationships/image" Target="../media/image39.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7" y="3429001"/>
            <a:ext cx="11376025" cy="1500896"/>
          </a:xfrm>
        </p:spPr>
        <p:txBody>
          <a:bodyPr/>
          <a:lstStyle/>
          <a:p>
            <a:r>
              <a:rPr lang="en-GB" dirty="0"/>
              <a:t>Combination of searches for Higgs Boson decaying into Dark Photons</a:t>
            </a:r>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a:xfrm>
            <a:off x="407988" y="5650824"/>
            <a:ext cx="6106348" cy="549951"/>
          </a:xfrm>
        </p:spPr>
        <p:txBody>
          <a:bodyPr/>
          <a:lstStyle/>
          <a:p>
            <a:r>
              <a:rPr lang="en-GB" dirty="0"/>
              <a:t>Evan Rootness, Zirui Wang, Bing Zhou, Tairan Xu, Tiesheng Dai</a:t>
            </a:r>
          </a:p>
          <a:p>
            <a:r>
              <a:rPr lang="en-GB" dirty="0"/>
              <a:t>27 July 2023</a:t>
            </a:r>
          </a:p>
        </p:txBody>
      </p:sp>
      <p:pic>
        <p:nvPicPr>
          <p:cNvPr id="4" name="Picture 3">
            <a:extLst>
              <a:ext uri="{FF2B5EF4-FFF2-40B4-BE49-F238E27FC236}">
                <a16:creationId xmlns:a16="http://schemas.microsoft.com/office/drawing/2014/main" id="{431B45A3-8186-3934-FA90-C7D1DCE2C991}"/>
              </a:ext>
            </a:extLst>
          </p:cNvPr>
          <p:cNvPicPr>
            <a:picLocks noChangeAspect="1"/>
          </p:cNvPicPr>
          <p:nvPr/>
        </p:nvPicPr>
        <p:blipFill rotWithShape="1">
          <a:blip r:embed="rId3"/>
          <a:srcRect l="18206" r="19062"/>
          <a:stretch/>
        </p:blipFill>
        <p:spPr>
          <a:xfrm>
            <a:off x="10055194" y="4843054"/>
            <a:ext cx="1924555" cy="1737640"/>
          </a:xfrm>
          <a:prstGeom prst="rect">
            <a:avLst/>
          </a:prstGeom>
        </p:spPr>
      </p:pic>
      <p:pic>
        <p:nvPicPr>
          <p:cNvPr id="5" name="Picture 4">
            <a:extLst>
              <a:ext uri="{FF2B5EF4-FFF2-40B4-BE49-F238E27FC236}">
                <a16:creationId xmlns:a16="http://schemas.microsoft.com/office/drawing/2014/main" id="{91A5D3BC-4B00-6E10-5AD3-415628BD7B83}"/>
              </a:ext>
            </a:extLst>
          </p:cNvPr>
          <p:cNvPicPr>
            <a:picLocks noChangeAspect="1"/>
          </p:cNvPicPr>
          <p:nvPr/>
        </p:nvPicPr>
        <p:blipFill>
          <a:blip r:embed="rId4"/>
          <a:stretch>
            <a:fillRect/>
          </a:stretch>
        </p:blipFill>
        <p:spPr>
          <a:xfrm>
            <a:off x="6187932" y="5020309"/>
            <a:ext cx="3625850" cy="1500896"/>
          </a:xfrm>
          <a:prstGeom prst="rect">
            <a:avLst/>
          </a:prstGeom>
        </p:spPr>
      </p:pic>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F7EA96-02A5-FF8B-B892-EED74D60667B}"/>
              </a:ext>
            </a:extLst>
          </p:cNvPr>
          <p:cNvSpPr>
            <a:spLocks noGrp="1"/>
          </p:cNvSpPr>
          <p:nvPr>
            <p:ph idx="1"/>
          </p:nvPr>
        </p:nvSpPr>
        <p:spPr>
          <a:xfrm>
            <a:off x="407989" y="1592263"/>
            <a:ext cx="6860077" cy="3301954"/>
          </a:xfrm>
        </p:spPr>
        <p:txBody>
          <a:bodyPr/>
          <a:lstStyle/>
          <a:p>
            <a:pPr>
              <a:lnSpc>
                <a:spcPct val="150000"/>
              </a:lnSpc>
              <a:buFont typeface="Wingdings" pitchFamily="2" charset="2"/>
              <a:buChar char="§"/>
            </a:pPr>
            <a:r>
              <a:rPr lang="en-US" b="0" dirty="0"/>
              <a:t>Originally, the ZH signal template corresponded to a 5% BR</a:t>
            </a:r>
          </a:p>
          <a:p>
            <a:pPr>
              <a:lnSpc>
                <a:spcPct val="150000"/>
              </a:lnSpc>
              <a:buFont typeface="Wingdings" pitchFamily="2" charset="2"/>
              <a:buChar char="§"/>
            </a:pPr>
            <a:r>
              <a:rPr lang="en-US" b="0" dirty="0"/>
              <a:t>The limit on raw input workspace is 45.6(56.5)%, </a:t>
            </a:r>
            <a:r>
              <a:rPr lang="en-US" dirty="0"/>
              <a:t>20 times</a:t>
            </a:r>
            <a:r>
              <a:rPr lang="en-US" b="0" dirty="0"/>
              <a:t> larger than the published results</a:t>
            </a:r>
          </a:p>
          <a:p>
            <a:pPr>
              <a:lnSpc>
                <a:spcPct val="150000"/>
              </a:lnSpc>
              <a:buFont typeface="Wingdings" pitchFamily="2" charset="2"/>
              <a:buChar char="§"/>
            </a:pPr>
            <a:r>
              <a:rPr lang="en-US" b="0" dirty="0"/>
              <a:t>We rescaled the signal to 100% and reproduced the published results</a:t>
            </a:r>
          </a:p>
        </p:txBody>
      </p:sp>
      <p:sp>
        <p:nvSpPr>
          <p:cNvPr id="3" name="Title 2">
            <a:extLst>
              <a:ext uri="{FF2B5EF4-FFF2-40B4-BE49-F238E27FC236}">
                <a16:creationId xmlns:a16="http://schemas.microsoft.com/office/drawing/2014/main" id="{004B6ECB-9849-477B-C914-C49C38D55795}"/>
              </a:ext>
            </a:extLst>
          </p:cNvPr>
          <p:cNvSpPr>
            <a:spLocks noGrp="1"/>
          </p:cNvSpPr>
          <p:nvPr>
            <p:ph type="title"/>
          </p:nvPr>
        </p:nvSpPr>
        <p:spPr/>
        <p:txBody>
          <a:bodyPr/>
          <a:lstStyle/>
          <a:p>
            <a:r>
              <a:rPr lang="en-US" dirty="0"/>
              <a:t>POI structure harmonization:</a:t>
            </a:r>
            <a:br>
              <a:rPr lang="en-US" dirty="0"/>
            </a:br>
            <a:r>
              <a:rPr lang="en-US" dirty="0"/>
              <a:t>Rescale ZH</a:t>
            </a:r>
          </a:p>
        </p:txBody>
      </p:sp>
      <p:sp>
        <p:nvSpPr>
          <p:cNvPr id="4" name="Date Placeholder 3">
            <a:extLst>
              <a:ext uri="{FF2B5EF4-FFF2-40B4-BE49-F238E27FC236}">
                <a16:creationId xmlns:a16="http://schemas.microsoft.com/office/drawing/2014/main" id="{182C0252-2191-755C-E1C4-1ACE768172F4}"/>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DD4ACE9B-5C1A-76EA-FF48-F4E7859003B5}"/>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F935CE9A-33F8-923B-5931-2F187C1341DB}"/>
              </a:ext>
            </a:extLst>
          </p:cNvPr>
          <p:cNvSpPr>
            <a:spLocks noGrp="1"/>
          </p:cNvSpPr>
          <p:nvPr>
            <p:ph type="sldNum" sz="quarter" idx="12"/>
          </p:nvPr>
        </p:nvSpPr>
        <p:spPr/>
        <p:txBody>
          <a:bodyPr/>
          <a:lstStyle/>
          <a:p>
            <a:fld id="{36B5EA5A-BC32-A742-B11B-8E7414D5B535}" type="slidenum">
              <a:rPr lang="en-US" smtClean="0"/>
              <a:pPr/>
              <a:t>10</a:t>
            </a:fld>
            <a:endParaRPr lang="en-US"/>
          </a:p>
        </p:txBody>
      </p:sp>
      <p:pic>
        <p:nvPicPr>
          <p:cNvPr id="2052" name="Picture 4">
            <a:extLst>
              <a:ext uri="{FF2B5EF4-FFF2-40B4-BE49-F238E27FC236}">
                <a16:creationId xmlns:a16="http://schemas.microsoft.com/office/drawing/2014/main" id="{8CF6B075-4F0E-13B0-9A25-C5E94AE8A7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793"/>
          <a:stretch/>
        </p:blipFill>
        <p:spPr bwMode="auto">
          <a:xfrm>
            <a:off x="7908977" y="633411"/>
            <a:ext cx="3539196" cy="208127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7FA53408-7456-5AB5-D3FC-EC17CEE9273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2830"/>
          <a:stretch/>
        </p:blipFill>
        <p:spPr bwMode="auto">
          <a:xfrm>
            <a:off x="7932738" y="3741629"/>
            <a:ext cx="3556000" cy="2081275"/>
          </a:xfrm>
          <a:prstGeom prst="rect">
            <a:avLst/>
          </a:prstGeom>
          <a:noFill/>
          <a:extLst>
            <a:ext uri="{909E8E84-426E-40DD-AFC4-6F175D3DCCD1}">
              <a14:hiddenFill xmlns:a14="http://schemas.microsoft.com/office/drawing/2010/main">
                <a:solidFill>
                  <a:srgbClr val="FFFFFF"/>
                </a:solidFill>
              </a14:hiddenFill>
            </a:ext>
          </a:extLst>
        </p:spPr>
      </p:pic>
      <p:sp>
        <p:nvSpPr>
          <p:cNvPr id="7" name="Right Arrow 6">
            <a:extLst>
              <a:ext uri="{FF2B5EF4-FFF2-40B4-BE49-F238E27FC236}">
                <a16:creationId xmlns:a16="http://schemas.microsoft.com/office/drawing/2014/main" id="{901DF333-5BAE-1E6A-7AC2-B5DC1B9A100B}"/>
              </a:ext>
            </a:extLst>
          </p:cNvPr>
          <p:cNvSpPr/>
          <p:nvPr/>
        </p:nvSpPr>
        <p:spPr>
          <a:xfrm rot="5400000">
            <a:off x="9413398" y="3013551"/>
            <a:ext cx="579379" cy="407351"/>
          </a:xfrm>
          <a:prstGeom prst="rightArrow">
            <a:avLst/>
          </a:prstGeom>
          <a:gradFill flip="none" rotWithShape="1">
            <a:gsLst>
              <a:gs pos="0">
                <a:srgbClr val="008B0D"/>
              </a:gs>
              <a:gs pos="5000">
                <a:srgbClr val="008B0D"/>
              </a:gs>
              <a:gs pos="97000">
                <a:srgbClr val="195F19"/>
              </a:gs>
            </a:gsLst>
            <a:lin ang="10800000" scaled="1"/>
            <a:tileRect/>
          </a:gradFill>
          <a:ln w="127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white paper with black text&#10;&#10;Description automatically generated">
            <a:extLst>
              <a:ext uri="{FF2B5EF4-FFF2-40B4-BE49-F238E27FC236}">
                <a16:creationId xmlns:a16="http://schemas.microsoft.com/office/drawing/2014/main" id="{BBA91DC7-98AE-8C12-7166-63676BDF9DDE}"/>
              </a:ext>
            </a:extLst>
          </p:cNvPr>
          <p:cNvPicPr>
            <a:picLocks noChangeAspect="1"/>
          </p:cNvPicPr>
          <p:nvPr/>
        </p:nvPicPr>
        <p:blipFill rotWithShape="1">
          <a:blip r:embed="rId5"/>
          <a:srcRect b="3627"/>
          <a:stretch/>
        </p:blipFill>
        <p:spPr>
          <a:xfrm>
            <a:off x="350703" y="4833345"/>
            <a:ext cx="6974648" cy="907668"/>
          </a:xfrm>
          <a:prstGeom prst="rect">
            <a:avLst/>
          </a:prstGeom>
        </p:spPr>
      </p:pic>
      <p:sp>
        <p:nvSpPr>
          <p:cNvPr id="11" name="TextBox 10">
            <a:extLst>
              <a:ext uri="{FF2B5EF4-FFF2-40B4-BE49-F238E27FC236}">
                <a16:creationId xmlns:a16="http://schemas.microsoft.com/office/drawing/2014/main" id="{DE849997-E3FF-4C45-617F-24726936D016}"/>
              </a:ext>
            </a:extLst>
          </p:cNvPr>
          <p:cNvSpPr txBox="1"/>
          <p:nvPr/>
        </p:nvSpPr>
        <p:spPr>
          <a:xfrm>
            <a:off x="2896435" y="5913281"/>
            <a:ext cx="1883184" cy="276999"/>
          </a:xfrm>
          <a:prstGeom prst="rect">
            <a:avLst/>
          </a:prstGeom>
          <a:noFill/>
        </p:spPr>
        <p:txBody>
          <a:bodyPr wrap="square" lIns="0" tIns="0" rIns="0" bIns="0" rtlCol="0">
            <a:spAutoFit/>
          </a:bodyPr>
          <a:lstStyle/>
          <a:p>
            <a:pPr algn="l"/>
            <a:r>
              <a:rPr lang="en-US" dirty="0"/>
              <a:t>Published Results</a:t>
            </a:r>
          </a:p>
        </p:txBody>
      </p:sp>
      <p:sp>
        <p:nvSpPr>
          <p:cNvPr id="12" name="Oval 11">
            <a:extLst>
              <a:ext uri="{FF2B5EF4-FFF2-40B4-BE49-F238E27FC236}">
                <a16:creationId xmlns:a16="http://schemas.microsoft.com/office/drawing/2014/main" id="{7487E625-34C0-3919-5FA4-CC6AB5AAA22E}"/>
              </a:ext>
            </a:extLst>
          </p:cNvPr>
          <p:cNvSpPr/>
          <p:nvPr/>
        </p:nvSpPr>
        <p:spPr>
          <a:xfrm>
            <a:off x="1576252" y="5047145"/>
            <a:ext cx="1628502" cy="775224"/>
          </a:xfrm>
          <a:prstGeom prst="ellipse">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0CF7F542-6AAA-863C-01F2-7E0BFD09BEC0}"/>
              </a:ext>
            </a:extLst>
          </p:cNvPr>
          <p:cNvSpPr/>
          <p:nvPr/>
        </p:nvSpPr>
        <p:spPr>
          <a:xfrm>
            <a:off x="7787995" y="4971617"/>
            <a:ext cx="3781159" cy="850751"/>
          </a:xfrm>
          <a:prstGeom prst="ellipse">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678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500"/>
                            </p:stCondLst>
                            <p:childTnLst>
                              <p:par>
                                <p:cTn id="21" presetID="1" presetClass="entr" presetSubtype="0" fill="hold" nodeType="after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5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35"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2000"/>
                                        <p:tgtEl>
                                          <p:spTgt spid="13"/>
                                        </p:tgtEl>
                                      </p:cBhvr>
                                    </p:animEffect>
                                    <p:anim calcmode="lin" valueType="num">
                                      <p:cBhvr>
                                        <p:cTn id="34" dur="2000" fill="hold"/>
                                        <p:tgtEl>
                                          <p:spTgt spid="13"/>
                                        </p:tgtEl>
                                        <p:attrNameLst>
                                          <p:attrName>style.rotation</p:attrName>
                                        </p:attrNameLst>
                                      </p:cBhvr>
                                      <p:tavLst>
                                        <p:tav tm="0">
                                          <p:val>
                                            <p:fltVal val="720"/>
                                          </p:val>
                                        </p:tav>
                                        <p:tav tm="100000">
                                          <p:val>
                                            <p:fltVal val="0"/>
                                          </p:val>
                                        </p:tav>
                                      </p:tavLst>
                                    </p:anim>
                                    <p:anim calcmode="lin" valueType="num">
                                      <p:cBhvr>
                                        <p:cTn id="35" dur="2000" fill="hold"/>
                                        <p:tgtEl>
                                          <p:spTgt spid="13"/>
                                        </p:tgtEl>
                                        <p:attrNameLst>
                                          <p:attrName>ppt_h</p:attrName>
                                        </p:attrNameLst>
                                      </p:cBhvr>
                                      <p:tavLst>
                                        <p:tav tm="0">
                                          <p:val>
                                            <p:fltVal val="0"/>
                                          </p:val>
                                        </p:tav>
                                        <p:tav tm="100000">
                                          <p:val>
                                            <p:strVal val="#ppt_h"/>
                                          </p:val>
                                        </p:tav>
                                      </p:tavLst>
                                    </p:anim>
                                    <p:anim calcmode="lin" valueType="num">
                                      <p:cBhvr>
                                        <p:cTn id="36" dur="2000" fill="hold"/>
                                        <p:tgtEl>
                                          <p:spTgt spid="13"/>
                                        </p:tgtEl>
                                        <p:attrNameLst>
                                          <p:attrName>ppt_w</p:attrName>
                                        </p:attrNameLst>
                                      </p:cBhvr>
                                      <p:tavLst>
                                        <p:tav tm="0">
                                          <p:val>
                                            <p:fltVal val="0"/>
                                          </p:val>
                                        </p:tav>
                                        <p:tav tm="100000">
                                          <p:val>
                                            <p:strVal val="#ppt_w"/>
                                          </p:val>
                                        </p:tav>
                                      </p:tavLst>
                                    </p:anim>
                                  </p:childTnLst>
                                </p:cTn>
                              </p:par>
                              <p:par>
                                <p:cTn id="37" presetID="35"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2000"/>
                                        <p:tgtEl>
                                          <p:spTgt spid="12"/>
                                        </p:tgtEl>
                                      </p:cBhvr>
                                    </p:animEffect>
                                    <p:anim calcmode="lin" valueType="num">
                                      <p:cBhvr>
                                        <p:cTn id="40" dur="2000" fill="hold"/>
                                        <p:tgtEl>
                                          <p:spTgt spid="12"/>
                                        </p:tgtEl>
                                        <p:attrNameLst>
                                          <p:attrName>style.rotation</p:attrName>
                                        </p:attrNameLst>
                                      </p:cBhvr>
                                      <p:tavLst>
                                        <p:tav tm="0">
                                          <p:val>
                                            <p:fltVal val="720"/>
                                          </p:val>
                                        </p:tav>
                                        <p:tav tm="100000">
                                          <p:val>
                                            <p:fltVal val="0"/>
                                          </p:val>
                                        </p:tav>
                                      </p:tavLst>
                                    </p:anim>
                                    <p:anim calcmode="lin" valueType="num">
                                      <p:cBhvr>
                                        <p:cTn id="41" dur="2000" fill="hold"/>
                                        <p:tgtEl>
                                          <p:spTgt spid="12"/>
                                        </p:tgtEl>
                                        <p:attrNameLst>
                                          <p:attrName>ppt_h</p:attrName>
                                        </p:attrNameLst>
                                      </p:cBhvr>
                                      <p:tavLst>
                                        <p:tav tm="0">
                                          <p:val>
                                            <p:fltVal val="0"/>
                                          </p:val>
                                        </p:tav>
                                        <p:tav tm="100000">
                                          <p:val>
                                            <p:strVal val="#ppt_h"/>
                                          </p:val>
                                        </p:tav>
                                      </p:tavLst>
                                    </p:anim>
                                    <p:anim calcmode="lin" valueType="num">
                                      <p:cBhvr>
                                        <p:cTn id="42" dur="2000" fill="hold"/>
                                        <p:tgtEl>
                                          <p:spTgt spid="1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B3B03B-DFB7-5038-3759-A34CEC388DBC}"/>
              </a:ext>
            </a:extLst>
          </p:cNvPr>
          <p:cNvSpPr>
            <a:spLocks noGrp="1"/>
          </p:cNvSpPr>
          <p:nvPr>
            <p:ph idx="1"/>
          </p:nvPr>
        </p:nvSpPr>
        <p:spPr>
          <a:xfrm>
            <a:off x="407989" y="1592262"/>
            <a:ext cx="3897311" cy="3752735"/>
          </a:xfrm>
        </p:spPr>
        <p:txBody>
          <a:bodyPr/>
          <a:lstStyle/>
          <a:p>
            <a:pPr>
              <a:lnSpc>
                <a:spcPct val="150000"/>
              </a:lnSpc>
              <a:buFont typeface="Wingdings" pitchFamily="2" charset="2"/>
              <a:buChar char="§"/>
            </a:pPr>
            <a:r>
              <a:rPr lang="en-US" b="0" dirty="0"/>
              <a:t>Started combination by correlating </a:t>
            </a:r>
            <a:r>
              <a:rPr lang="en-US" dirty="0"/>
              <a:t>all NPs </a:t>
            </a:r>
            <a:r>
              <a:rPr lang="en-US" b="0" dirty="0"/>
              <a:t>that were in both VBF and ZH channels</a:t>
            </a:r>
          </a:p>
        </p:txBody>
      </p:sp>
      <p:sp>
        <p:nvSpPr>
          <p:cNvPr id="3" name="Title 2">
            <a:extLst>
              <a:ext uri="{FF2B5EF4-FFF2-40B4-BE49-F238E27FC236}">
                <a16:creationId xmlns:a16="http://schemas.microsoft.com/office/drawing/2014/main" id="{592BAB0A-FB6A-A359-678B-3D847FC04A29}"/>
              </a:ext>
            </a:extLst>
          </p:cNvPr>
          <p:cNvSpPr>
            <a:spLocks noGrp="1"/>
          </p:cNvSpPr>
          <p:nvPr>
            <p:ph type="title"/>
          </p:nvPr>
        </p:nvSpPr>
        <p:spPr/>
        <p:txBody>
          <a:bodyPr/>
          <a:lstStyle/>
          <a:p>
            <a:r>
              <a:rPr lang="en-US" dirty="0"/>
              <a:t>Maximum Correlation Scheme</a:t>
            </a:r>
          </a:p>
        </p:txBody>
      </p:sp>
      <p:sp>
        <p:nvSpPr>
          <p:cNvPr id="4" name="Date Placeholder 3">
            <a:extLst>
              <a:ext uri="{FF2B5EF4-FFF2-40B4-BE49-F238E27FC236}">
                <a16:creationId xmlns:a16="http://schemas.microsoft.com/office/drawing/2014/main" id="{0FDC1BE3-3602-9726-9363-250EECFD1472}"/>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92094FFF-C4E9-1362-57CB-5D12D3DD4530}"/>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48B5DC1F-5BA2-94B6-7EE9-B24AB95A8997}"/>
              </a:ext>
            </a:extLst>
          </p:cNvPr>
          <p:cNvSpPr>
            <a:spLocks noGrp="1"/>
          </p:cNvSpPr>
          <p:nvPr>
            <p:ph type="sldNum" sz="quarter" idx="12"/>
          </p:nvPr>
        </p:nvSpPr>
        <p:spPr/>
        <p:txBody>
          <a:bodyPr/>
          <a:lstStyle/>
          <a:p>
            <a:fld id="{36B5EA5A-BC32-A742-B11B-8E7414D5B535}" type="slidenum">
              <a:rPr lang="en-US" smtClean="0"/>
              <a:pPr/>
              <a:t>11</a:t>
            </a:fld>
            <a:endParaRPr lang="en-US"/>
          </a:p>
        </p:txBody>
      </p:sp>
      <p:pic>
        <p:nvPicPr>
          <p:cNvPr id="3074" name="Picture 2">
            <a:extLst>
              <a:ext uri="{FF2B5EF4-FFF2-40B4-BE49-F238E27FC236}">
                <a16:creationId xmlns:a16="http://schemas.microsoft.com/office/drawing/2014/main" id="{A9D9A138-5D8F-1D43-F282-2DDEFD7942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3486" y="1150428"/>
            <a:ext cx="7185939" cy="455714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275D802-ED31-1FAF-5328-1D8010E30299}"/>
              </a:ext>
            </a:extLst>
          </p:cNvPr>
          <p:cNvSpPr txBox="1"/>
          <p:nvPr/>
        </p:nvSpPr>
        <p:spPr>
          <a:xfrm>
            <a:off x="5313705" y="5927782"/>
            <a:ext cx="5905499" cy="276999"/>
          </a:xfrm>
          <a:prstGeom prst="rect">
            <a:avLst/>
          </a:prstGeom>
          <a:noFill/>
        </p:spPr>
        <p:txBody>
          <a:bodyPr wrap="square" lIns="0" tIns="0" rIns="0" bIns="0" rtlCol="0">
            <a:spAutoFit/>
          </a:bodyPr>
          <a:lstStyle/>
          <a:p>
            <a:pPr algn="l"/>
            <a:r>
              <a:rPr lang="en-US" dirty="0"/>
              <a:t>Correlation scheme to match NPs from different channels </a:t>
            </a:r>
          </a:p>
        </p:txBody>
      </p:sp>
    </p:spTree>
    <p:extLst>
      <p:ext uri="{BB962C8B-B14F-4D97-AF65-F5344CB8AC3E}">
        <p14:creationId xmlns:p14="http://schemas.microsoft.com/office/powerpoint/2010/main" val="441103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F6B4397F-AB96-B8AD-7D64-2F54EDC0C2B2}"/>
              </a:ext>
            </a:extLst>
          </p:cNvPr>
          <p:cNvGraphicFramePr>
            <a:graphicFrameLocks noGrp="1"/>
          </p:cNvGraphicFramePr>
          <p:nvPr>
            <p:ph idx="1"/>
            <p:extLst>
              <p:ext uri="{D42A27DB-BD31-4B8C-83A1-F6EECF244321}">
                <p14:modId xmlns:p14="http://schemas.microsoft.com/office/powerpoint/2010/main" val="3720643808"/>
              </p:ext>
            </p:extLst>
          </p:nvPr>
        </p:nvGraphicFramePr>
        <p:xfrm>
          <a:off x="407988" y="1592263"/>
          <a:ext cx="11376022" cy="2199640"/>
        </p:xfrm>
        <a:graphic>
          <a:graphicData uri="http://schemas.openxmlformats.org/drawingml/2006/table">
            <a:tbl>
              <a:tblPr firstRow="1" bandRow="1">
                <a:tableStyleId>{F5AB1C69-6EDB-4FF4-983F-18BD219EF322}</a:tableStyleId>
              </a:tblPr>
              <a:tblGrid>
                <a:gridCol w="1625146">
                  <a:extLst>
                    <a:ext uri="{9D8B030D-6E8A-4147-A177-3AD203B41FA5}">
                      <a16:colId xmlns:a16="http://schemas.microsoft.com/office/drawing/2014/main" val="1333633254"/>
                    </a:ext>
                  </a:extLst>
                </a:gridCol>
                <a:gridCol w="1625146">
                  <a:extLst>
                    <a:ext uri="{9D8B030D-6E8A-4147-A177-3AD203B41FA5}">
                      <a16:colId xmlns:a16="http://schemas.microsoft.com/office/drawing/2014/main" val="3811436464"/>
                    </a:ext>
                  </a:extLst>
                </a:gridCol>
                <a:gridCol w="1625146">
                  <a:extLst>
                    <a:ext uri="{9D8B030D-6E8A-4147-A177-3AD203B41FA5}">
                      <a16:colId xmlns:a16="http://schemas.microsoft.com/office/drawing/2014/main" val="62557864"/>
                    </a:ext>
                  </a:extLst>
                </a:gridCol>
                <a:gridCol w="1625146">
                  <a:extLst>
                    <a:ext uri="{9D8B030D-6E8A-4147-A177-3AD203B41FA5}">
                      <a16:colId xmlns:a16="http://schemas.microsoft.com/office/drawing/2014/main" val="1791735046"/>
                    </a:ext>
                  </a:extLst>
                </a:gridCol>
                <a:gridCol w="1625146">
                  <a:extLst>
                    <a:ext uri="{9D8B030D-6E8A-4147-A177-3AD203B41FA5}">
                      <a16:colId xmlns:a16="http://schemas.microsoft.com/office/drawing/2014/main" val="267891446"/>
                    </a:ext>
                  </a:extLst>
                </a:gridCol>
                <a:gridCol w="1625146">
                  <a:extLst>
                    <a:ext uri="{9D8B030D-6E8A-4147-A177-3AD203B41FA5}">
                      <a16:colId xmlns:a16="http://schemas.microsoft.com/office/drawing/2014/main" val="1185042201"/>
                    </a:ext>
                  </a:extLst>
                </a:gridCol>
                <a:gridCol w="1625146">
                  <a:extLst>
                    <a:ext uri="{9D8B030D-6E8A-4147-A177-3AD203B41FA5}">
                      <a16:colId xmlns:a16="http://schemas.microsoft.com/office/drawing/2014/main" val="3753175928"/>
                    </a:ext>
                  </a:extLst>
                </a:gridCol>
              </a:tblGrid>
              <a:tr h="370840">
                <a:tc>
                  <a:txBody>
                    <a:bodyPr/>
                    <a:lstStyle/>
                    <a:p>
                      <a:endParaRPr lang="en-US" dirty="0"/>
                    </a:p>
                  </a:txBody>
                  <a:tcPr/>
                </a:tc>
                <a:tc>
                  <a:txBody>
                    <a:bodyPr/>
                    <a:lstStyle/>
                    <a:p>
                      <a:r>
                        <a:rPr lang="en-US" dirty="0"/>
                        <a:t>Expected</a:t>
                      </a:r>
                    </a:p>
                  </a:txBody>
                  <a:tcPr/>
                </a:tc>
                <a:tc>
                  <a:txBody>
                    <a:bodyPr/>
                    <a:lstStyle/>
                    <a:p>
                      <a:r>
                        <a:rPr lang="en-US" dirty="0"/>
                        <a:t>Observed</a:t>
                      </a:r>
                    </a:p>
                  </a:txBody>
                  <a:tcPr/>
                </a:tc>
                <a:tc>
                  <a:txBody>
                    <a:bodyPr/>
                    <a:lstStyle/>
                    <a:p>
                      <a:r>
                        <a:rPr lang="en-US" dirty="0"/>
                        <a:t>-2 sigma</a:t>
                      </a:r>
                    </a:p>
                  </a:txBody>
                  <a:tcPr/>
                </a:tc>
                <a:tc>
                  <a:txBody>
                    <a:bodyPr/>
                    <a:lstStyle/>
                    <a:p>
                      <a:r>
                        <a:rPr lang="en-US" dirty="0"/>
                        <a:t>-1 sigma</a:t>
                      </a:r>
                    </a:p>
                  </a:txBody>
                  <a:tcPr/>
                </a:tc>
                <a:tc>
                  <a:txBody>
                    <a:bodyPr/>
                    <a:lstStyle/>
                    <a:p>
                      <a:r>
                        <a:rPr lang="en-US" dirty="0"/>
                        <a:t>+1 sigma</a:t>
                      </a:r>
                    </a:p>
                  </a:txBody>
                  <a:tcPr/>
                </a:tc>
                <a:tc>
                  <a:txBody>
                    <a:bodyPr/>
                    <a:lstStyle/>
                    <a:p>
                      <a:r>
                        <a:rPr lang="en-US" dirty="0"/>
                        <a:t>+2 sigma</a:t>
                      </a:r>
                    </a:p>
                  </a:txBody>
                  <a:tcPr/>
                </a:tc>
                <a:extLst>
                  <a:ext uri="{0D108BD9-81ED-4DB2-BD59-A6C34878D82A}">
                    <a16:rowId xmlns:a16="http://schemas.microsoft.com/office/drawing/2014/main" val="190080651"/>
                  </a:ext>
                </a:extLst>
              </a:tr>
              <a:tr h="370840">
                <a:tc>
                  <a:txBody>
                    <a:bodyPr/>
                    <a:lstStyle/>
                    <a:p>
                      <a:r>
                        <a:rPr lang="en-US" dirty="0"/>
                        <a:t>VBF+ZH </a:t>
                      </a:r>
                    </a:p>
                    <a:p>
                      <a:r>
                        <a:rPr lang="en-US" dirty="0"/>
                        <a:t>(no correlation</a:t>
                      </a:r>
                    </a:p>
                  </a:txBody>
                  <a:tcPr/>
                </a:tc>
                <a:tc>
                  <a:txBody>
                    <a:bodyPr/>
                    <a:lstStyle/>
                    <a:p>
                      <a:r>
                        <a:rPr lang="en-US" dirty="0"/>
                        <a:t>0.0146</a:t>
                      </a:r>
                    </a:p>
                  </a:txBody>
                  <a:tcPr/>
                </a:tc>
                <a:tc>
                  <a:txBody>
                    <a:bodyPr/>
                    <a:lstStyle/>
                    <a:p>
                      <a:r>
                        <a:rPr lang="en-US" dirty="0"/>
                        <a:t>0.0135</a:t>
                      </a:r>
                    </a:p>
                  </a:txBody>
                  <a:tcPr/>
                </a:tc>
                <a:tc>
                  <a:txBody>
                    <a:bodyPr/>
                    <a:lstStyle/>
                    <a:p>
                      <a:r>
                        <a:rPr lang="en-US" dirty="0"/>
                        <a:t>0.0078</a:t>
                      </a:r>
                    </a:p>
                  </a:txBody>
                  <a:tcPr/>
                </a:tc>
                <a:tc>
                  <a:txBody>
                    <a:bodyPr/>
                    <a:lstStyle/>
                    <a:p>
                      <a:r>
                        <a:rPr lang="en-US" dirty="0"/>
                        <a:t>0.0105</a:t>
                      </a:r>
                    </a:p>
                  </a:txBody>
                  <a:tcPr/>
                </a:tc>
                <a:tc>
                  <a:txBody>
                    <a:bodyPr/>
                    <a:lstStyle/>
                    <a:p>
                      <a:r>
                        <a:rPr lang="en-US" dirty="0"/>
                        <a:t>0.0208</a:t>
                      </a:r>
                    </a:p>
                  </a:txBody>
                  <a:tcPr/>
                </a:tc>
                <a:tc>
                  <a:txBody>
                    <a:bodyPr/>
                    <a:lstStyle/>
                    <a:p>
                      <a:r>
                        <a:rPr lang="en-US" dirty="0"/>
                        <a:t>0.0282</a:t>
                      </a:r>
                    </a:p>
                  </a:txBody>
                  <a:tcPr/>
                </a:tc>
                <a:extLst>
                  <a:ext uri="{0D108BD9-81ED-4DB2-BD59-A6C34878D82A}">
                    <a16:rowId xmlns:a16="http://schemas.microsoft.com/office/drawing/2014/main" val="322056964"/>
                  </a:ext>
                </a:extLst>
              </a:tr>
              <a:tr h="370840">
                <a:tc>
                  <a:txBody>
                    <a:bodyPr/>
                    <a:lstStyle/>
                    <a:p>
                      <a:r>
                        <a:rPr lang="en-US" dirty="0"/>
                        <a:t>VBF+ZH</a:t>
                      </a:r>
                    </a:p>
                    <a:p>
                      <a:r>
                        <a:rPr lang="en-US" dirty="0"/>
                        <a:t>(maximum correlation)</a:t>
                      </a:r>
                    </a:p>
                  </a:txBody>
                  <a:tcPr/>
                </a:tc>
                <a:tc>
                  <a:txBody>
                    <a:bodyPr/>
                    <a:lstStyle/>
                    <a:p>
                      <a:r>
                        <a:rPr lang="en-US" dirty="0"/>
                        <a:t>0.0148</a:t>
                      </a:r>
                    </a:p>
                    <a:p>
                      <a:r>
                        <a:rPr lang="en-US" dirty="0"/>
                        <a:t>(+0.2%)</a:t>
                      </a:r>
                    </a:p>
                  </a:txBody>
                  <a:tcPr/>
                </a:tc>
                <a:tc>
                  <a:txBody>
                    <a:bodyPr/>
                    <a:lstStyle/>
                    <a:p>
                      <a:r>
                        <a:rPr lang="en-US" dirty="0"/>
                        <a:t>0.0132</a:t>
                      </a:r>
                    </a:p>
                    <a:p>
                      <a:r>
                        <a:rPr lang="en-US" dirty="0"/>
                        <a:t>(-0.3%)</a:t>
                      </a:r>
                    </a:p>
                  </a:txBody>
                  <a:tcPr/>
                </a:tc>
                <a:tc>
                  <a:txBody>
                    <a:bodyPr/>
                    <a:lstStyle/>
                    <a:p>
                      <a:r>
                        <a:rPr lang="en-US" dirty="0"/>
                        <a:t>0.0079</a:t>
                      </a:r>
                    </a:p>
                  </a:txBody>
                  <a:tcPr/>
                </a:tc>
                <a:tc>
                  <a:txBody>
                    <a:bodyPr/>
                    <a:lstStyle/>
                    <a:p>
                      <a:r>
                        <a:rPr lang="en-US" dirty="0"/>
                        <a:t>0.0107</a:t>
                      </a:r>
                    </a:p>
                  </a:txBody>
                  <a:tcPr/>
                </a:tc>
                <a:tc>
                  <a:txBody>
                    <a:bodyPr/>
                    <a:lstStyle/>
                    <a:p>
                      <a:r>
                        <a:rPr lang="en-US" dirty="0"/>
                        <a:t>0.0212</a:t>
                      </a:r>
                    </a:p>
                  </a:txBody>
                  <a:tcPr/>
                </a:tc>
                <a:tc>
                  <a:txBody>
                    <a:bodyPr/>
                    <a:lstStyle/>
                    <a:p>
                      <a:r>
                        <a:rPr lang="en-US" dirty="0"/>
                        <a:t>0.0287</a:t>
                      </a:r>
                    </a:p>
                  </a:txBody>
                  <a:tcPr/>
                </a:tc>
                <a:extLst>
                  <a:ext uri="{0D108BD9-81ED-4DB2-BD59-A6C34878D82A}">
                    <a16:rowId xmlns:a16="http://schemas.microsoft.com/office/drawing/2014/main" val="827909869"/>
                  </a:ext>
                </a:extLst>
              </a:tr>
            </a:tbl>
          </a:graphicData>
        </a:graphic>
      </p:graphicFrame>
      <p:sp>
        <p:nvSpPr>
          <p:cNvPr id="3" name="Title 2">
            <a:extLst>
              <a:ext uri="{FF2B5EF4-FFF2-40B4-BE49-F238E27FC236}">
                <a16:creationId xmlns:a16="http://schemas.microsoft.com/office/drawing/2014/main" id="{F487280B-2C66-1C25-DF35-8D6DA39BDEE0}"/>
              </a:ext>
            </a:extLst>
          </p:cNvPr>
          <p:cNvSpPr>
            <a:spLocks noGrp="1"/>
          </p:cNvSpPr>
          <p:nvPr>
            <p:ph type="title"/>
          </p:nvPr>
        </p:nvSpPr>
        <p:spPr/>
        <p:txBody>
          <a:bodyPr/>
          <a:lstStyle/>
          <a:p>
            <a:r>
              <a:rPr lang="en-US" dirty="0"/>
              <a:t>Fully Correlated vs. Fully Uncorrelated</a:t>
            </a:r>
          </a:p>
        </p:txBody>
      </p:sp>
      <p:sp>
        <p:nvSpPr>
          <p:cNvPr id="4" name="Date Placeholder 3">
            <a:extLst>
              <a:ext uri="{FF2B5EF4-FFF2-40B4-BE49-F238E27FC236}">
                <a16:creationId xmlns:a16="http://schemas.microsoft.com/office/drawing/2014/main" id="{288A024D-A9B1-20EF-9EB5-BB3D3FFEF5C8}"/>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F8A6BF34-760F-4833-59E2-B27F16B84510}"/>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3BF279C9-A41F-5D83-EC64-8DCE50ABB4E6}"/>
              </a:ext>
            </a:extLst>
          </p:cNvPr>
          <p:cNvSpPr>
            <a:spLocks noGrp="1"/>
          </p:cNvSpPr>
          <p:nvPr>
            <p:ph type="sldNum" sz="quarter" idx="12"/>
          </p:nvPr>
        </p:nvSpPr>
        <p:spPr/>
        <p:txBody>
          <a:bodyPr/>
          <a:lstStyle/>
          <a:p>
            <a:fld id="{36B5EA5A-BC32-A742-B11B-8E7414D5B535}" type="slidenum">
              <a:rPr lang="en-US" smtClean="0"/>
              <a:pPr/>
              <a:t>12</a:t>
            </a:fld>
            <a:endParaRPr lang="en-US"/>
          </a:p>
        </p:txBody>
      </p:sp>
      <p:sp>
        <p:nvSpPr>
          <p:cNvPr id="8" name="TextBox 7">
            <a:extLst>
              <a:ext uri="{FF2B5EF4-FFF2-40B4-BE49-F238E27FC236}">
                <a16:creationId xmlns:a16="http://schemas.microsoft.com/office/drawing/2014/main" id="{F8112D4E-CF03-CDDE-6014-7A61A5BB4AF7}"/>
              </a:ext>
            </a:extLst>
          </p:cNvPr>
          <p:cNvSpPr txBox="1"/>
          <p:nvPr/>
        </p:nvSpPr>
        <p:spPr>
          <a:xfrm>
            <a:off x="407988" y="4336148"/>
            <a:ext cx="9593580" cy="553998"/>
          </a:xfrm>
          <a:prstGeom prst="rect">
            <a:avLst/>
          </a:prstGeom>
          <a:noFill/>
        </p:spPr>
        <p:txBody>
          <a:bodyPr wrap="square" lIns="0" tIns="0" rIns="0" bIns="0" rtlCol="0">
            <a:spAutoFit/>
          </a:bodyPr>
          <a:lstStyle/>
          <a:p>
            <a:pPr marL="285750" indent="-285750" algn="l">
              <a:buFont typeface="Wingdings" pitchFamily="2" charset="2"/>
              <a:buChar char="§"/>
            </a:pPr>
            <a:r>
              <a:rPr lang="en-US" dirty="0">
                <a:solidFill>
                  <a:schemeClr val="tx2"/>
                </a:solidFill>
              </a:rPr>
              <a:t>The correlation scheme has different impacts on the expected and observed results</a:t>
            </a:r>
          </a:p>
          <a:p>
            <a:pPr marL="285750" indent="-285750" algn="l">
              <a:buFont typeface="Wingdings" pitchFamily="2" charset="2"/>
              <a:buChar char="§"/>
            </a:pPr>
            <a:endParaRPr lang="en-US" dirty="0">
              <a:solidFill>
                <a:schemeClr val="tx2"/>
              </a:solidFill>
            </a:endParaRPr>
          </a:p>
        </p:txBody>
      </p:sp>
      <p:sp>
        <p:nvSpPr>
          <p:cNvPr id="2" name="Down Arrow 1">
            <a:extLst>
              <a:ext uri="{FF2B5EF4-FFF2-40B4-BE49-F238E27FC236}">
                <a16:creationId xmlns:a16="http://schemas.microsoft.com/office/drawing/2014/main" id="{A84328E4-E89D-9EA5-C371-C88B970D5D62}"/>
              </a:ext>
            </a:extLst>
          </p:cNvPr>
          <p:cNvSpPr/>
          <p:nvPr/>
        </p:nvSpPr>
        <p:spPr>
          <a:xfrm>
            <a:off x="2448560" y="2356802"/>
            <a:ext cx="284480" cy="559117"/>
          </a:xfrm>
          <a:prstGeom prst="downArrow">
            <a:avLst/>
          </a:prstGeom>
          <a:gradFill>
            <a:gsLst>
              <a:gs pos="0">
                <a:schemeClr val="accent1">
                  <a:lumMod val="5000"/>
                  <a:lumOff val="95000"/>
                </a:schemeClr>
              </a:gs>
              <a:gs pos="61000">
                <a:schemeClr val="accent1">
                  <a:lumMod val="45000"/>
                  <a:lumOff val="55000"/>
                </a:schemeClr>
              </a:gs>
              <a:gs pos="100000">
                <a:schemeClr val="tx1">
                  <a:lumMod val="60000"/>
                  <a:lumOff val="40000"/>
                </a:schemeClr>
              </a:gs>
            </a:gsLst>
            <a:lin ang="162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a:extLst>
              <a:ext uri="{FF2B5EF4-FFF2-40B4-BE49-F238E27FC236}">
                <a16:creationId xmlns:a16="http://schemas.microsoft.com/office/drawing/2014/main" id="{922C6A6A-A44A-B26A-0FDC-0DC1BA7F2884}"/>
              </a:ext>
            </a:extLst>
          </p:cNvPr>
          <p:cNvSpPr/>
          <p:nvPr/>
        </p:nvSpPr>
        <p:spPr>
          <a:xfrm>
            <a:off x="4053840" y="2356803"/>
            <a:ext cx="284480" cy="559116"/>
          </a:xfrm>
          <a:prstGeom prst="downArrow">
            <a:avLst/>
          </a:prstGeom>
          <a:gradFill>
            <a:gsLst>
              <a:gs pos="0">
                <a:schemeClr val="accent1">
                  <a:lumMod val="5000"/>
                  <a:lumOff val="95000"/>
                </a:schemeClr>
              </a:gs>
              <a:gs pos="61000">
                <a:schemeClr val="accent1">
                  <a:lumMod val="45000"/>
                  <a:lumOff val="55000"/>
                </a:schemeClr>
              </a:gs>
              <a:gs pos="100000">
                <a:schemeClr val="tx1">
                  <a:lumMod val="60000"/>
                  <a:lumOff val="40000"/>
                </a:schemeClr>
              </a:gs>
            </a:gsLst>
            <a:lin ang="162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9110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484ECF0C-2FBE-AC90-77FA-1C3248E5E53A}"/>
              </a:ext>
            </a:extLst>
          </p:cNvPr>
          <p:cNvGraphicFramePr>
            <a:graphicFrameLocks noGrp="1"/>
          </p:cNvGraphicFramePr>
          <p:nvPr>
            <p:ph idx="1"/>
            <p:extLst>
              <p:ext uri="{D42A27DB-BD31-4B8C-83A1-F6EECF244321}">
                <p14:modId xmlns:p14="http://schemas.microsoft.com/office/powerpoint/2010/main" val="914391641"/>
              </p:ext>
            </p:extLst>
          </p:nvPr>
        </p:nvGraphicFramePr>
        <p:xfrm>
          <a:off x="407988" y="1592263"/>
          <a:ext cx="11376022" cy="741680"/>
        </p:xfrm>
        <a:graphic>
          <a:graphicData uri="http://schemas.openxmlformats.org/drawingml/2006/table">
            <a:tbl>
              <a:tblPr firstRow="1" bandRow="1">
                <a:tableStyleId>{8EC20E35-A176-4012-BC5E-935CFFF8708E}</a:tableStyleId>
              </a:tblPr>
              <a:tblGrid>
                <a:gridCol w="1625146">
                  <a:extLst>
                    <a:ext uri="{9D8B030D-6E8A-4147-A177-3AD203B41FA5}">
                      <a16:colId xmlns:a16="http://schemas.microsoft.com/office/drawing/2014/main" val="3268772137"/>
                    </a:ext>
                  </a:extLst>
                </a:gridCol>
                <a:gridCol w="1625146">
                  <a:extLst>
                    <a:ext uri="{9D8B030D-6E8A-4147-A177-3AD203B41FA5}">
                      <a16:colId xmlns:a16="http://schemas.microsoft.com/office/drawing/2014/main" val="3695075241"/>
                    </a:ext>
                  </a:extLst>
                </a:gridCol>
                <a:gridCol w="1625146">
                  <a:extLst>
                    <a:ext uri="{9D8B030D-6E8A-4147-A177-3AD203B41FA5}">
                      <a16:colId xmlns:a16="http://schemas.microsoft.com/office/drawing/2014/main" val="1715027884"/>
                    </a:ext>
                  </a:extLst>
                </a:gridCol>
                <a:gridCol w="1625146">
                  <a:extLst>
                    <a:ext uri="{9D8B030D-6E8A-4147-A177-3AD203B41FA5}">
                      <a16:colId xmlns:a16="http://schemas.microsoft.com/office/drawing/2014/main" val="3717897880"/>
                    </a:ext>
                  </a:extLst>
                </a:gridCol>
                <a:gridCol w="1625146">
                  <a:extLst>
                    <a:ext uri="{9D8B030D-6E8A-4147-A177-3AD203B41FA5}">
                      <a16:colId xmlns:a16="http://schemas.microsoft.com/office/drawing/2014/main" val="300820350"/>
                    </a:ext>
                  </a:extLst>
                </a:gridCol>
                <a:gridCol w="1625146">
                  <a:extLst>
                    <a:ext uri="{9D8B030D-6E8A-4147-A177-3AD203B41FA5}">
                      <a16:colId xmlns:a16="http://schemas.microsoft.com/office/drawing/2014/main" val="3728522458"/>
                    </a:ext>
                  </a:extLst>
                </a:gridCol>
                <a:gridCol w="1625146">
                  <a:extLst>
                    <a:ext uri="{9D8B030D-6E8A-4147-A177-3AD203B41FA5}">
                      <a16:colId xmlns:a16="http://schemas.microsoft.com/office/drawing/2014/main" val="3469080682"/>
                    </a:ext>
                  </a:extLst>
                </a:gridCol>
              </a:tblGrid>
              <a:tr h="370840">
                <a:tc>
                  <a:txBody>
                    <a:bodyPr/>
                    <a:lstStyle/>
                    <a:p>
                      <a:endParaRPr lang="en-US" dirty="0"/>
                    </a:p>
                  </a:txBody>
                  <a:tcPr/>
                </a:tc>
                <a:tc>
                  <a:txBody>
                    <a:bodyPr/>
                    <a:lstStyle/>
                    <a:p>
                      <a:r>
                        <a:rPr lang="en-US" dirty="0"/>
                        <a:t>Observed</a:t>
                      </a:r>
                    </a:p>
                  </a:txBody>
                  <a:tcPr/>
                </a:tc>
                <a:tc>
                  <a:txBody>
                    <a:bodyPr/>
                    <a:lstStyle/>
                    <a:p>
                      <a:r>
                        <a:rPr lang="en-US" dirty="0"/>
                        <a:t>Expected</a:t>
                      </a:r>
                    </a:p>
                  </a:txBody>
                  <a:tcPr/>
                </a:tc>
                <a:tc>
                  <a:txBody>
                    <a:bodyPr/>
                    <a:lstStyle/>
                    <a:p>
                      <a:r>
                        <a:rPr lang="en-US" dirty="0"/>
                        <a:t>-2 sigma</a:t>
                      </a:r>
                    </a:p>
                  </a:txBody>
                  <a:tcPr/>
                </a:tc>
                <a:tc>
                  <a:txBody>
                    <a:bodyPr/>
                    <a:lstStyle/>
                    <a:p>
                      <a:r>
                        <a:rPr lang="en-US" dirty="0"/>
                        <a:t>-1 sigma</a:t>
                      </a:r>
                    </a:p>
                  </a:txBody>
                  <a:tcPr/>
                </a:tc>
                <a:tc>
                  <a:txBody>
                    <a:bodyPr/>
                    <a:lstStyle/>
                    <a:p>
                      <a:r>
                        <a:rPr lang="en-US" dirty="0"/>
                        <a:t>+1 sigma</a:t>
                      </a:r>
                    </a:p>
                  </a:txBody>
                  <a:tcPr/>
                </a:tc>
                <a:tc>
                  <a:txBody>
                    <a:bodyPr/>
                    <a:lstStyle/>
                    <a:p>
                      <a:r>
                        <a:rPr lang="en-US" dirty="0"/>
                        <a:t>+2 sigma</a:t>
                      </a:r>
                    </a:p>
                  </a:txBody>
                  <a:tcPr/>
                </a:tc>
                <a:extLst>
                  <a:ext uri="{0D108BD9-81ED-4DB2-BD59-A6C34878D82A}">
                    <a16:rowId xmlns:a16="http://schemas.microsoft.com/office/drawing/2014/main" val="2125642690"/>
                  </a:ext>
                </a:extLst>
              </a:tr>
              <a:tr h="370840">
                <a:tc>
                  <a:txBody>
                    <a:bodyPr/>
                    <a:lstStyle/>
                    <a:p>
                      <a:r>
                        <a:rPr lang="en-US" dirty="0"/>
                        <a:t>VBF+ZH</a:t>
                      </a:r>
                    </a:p>
                  </a:txBody>
                  <a:tcPr/>
                </a:tc>
                <a:tc>
                  <a:txBody>
                    <a:bodyPr/>
                    <a:lstStyle/>
                    <a:p>
                      <a:r>
                        <a:rPr lang="en-US" dirty="0"/>
                        <a:t>0.0133</a:t>
                      </a:r>
                    </a:p>
                  </a:txBody>
                  <a:tcPr/>
                </a:tc>
                <a:tc>
                  <a:txBody>
                    <a:bodyPr/>
                    <a:lstStyle/>
                    <a:p>
                      <a:r>
                        <a:rPr lang="en-US" dirty="0"/>
                        <a:t>0.0147</a:t>
                      </a:r>
                    </a:p>
                  </a:txBody>
                  <a:tcPr/>
                </a:tc>
                <a:tc>
                  <a:txBody>
                    <a:bodyPr/>
                    <a:lstStyle/>
                    <a:p>
                      <a:r>
                        <a:rPr lang="en-US" dirty="0"/>
                        <a:t>0.0079</a:t>
                      </a:r>
                    </a:p>
                  </a:txBody>
                  <a:tcPr/>
                </a:tc>
                <a:tc>
                  <a:txBody>
                    <a:bodyPr/>
                    <a:lstStyle/>
                    <a:p>
                      <a:r>
                        <a:rPr lang="en-US" dirty="0"/>
                        <a:t>0.0106</a:t>
                      </a:r>
                    </a:p>
                  </a:txBody>
                  <a:tcPr/>
                </a:tc>
                <a:tc>
                  <a:txBody>
                    <a:bodyPr/>
                    <a:lstStyle/>
                    <a:p>
                      <a:r>
                        <a:rPr lang="en-US" dirty="0"/>
                        <a:t>0.0211</a:t>
                      </a:r>
                    </a:p>
                  </a:txBody>
                  <a:tcPr/>
                </a:tc>
                <a:tc>
                  <a:txBody>
                    <a:bodyPr/>
                    <a:lstStyle/>
                    <a:p>
                      <a:r>
                        <a:rPr lang="en-US" dirty="0"/>
                        <a:t>0.0286</a:t>
                      </a:r>
                    </a:p>
                  </a:txBody>
                  <a:tcPr/>
                </a:tc>
                <a:extLst>
                  <a:ext uri="{0D108BD9-81ED-4DB2-BD59-A6C34878D82A}">
                    <a16:rowId xmlns:a16="http://schemas.microsoft.com/office/drawing/2014/main" val="205442293"/>
                  </a:ext>
                </a:extLst>
              </a:tr>
            </a:tbl>
          </a:graphicData>
        </a:graphic>
      </p:graphicFrame>
      <p:sp>
        <p:nvSpPr>
          <p:cNvPr id="3" name="Title 2">
            <a:extLst>
              <a:ext uri="{FF2B5EF4-FFF2-40B4-BE49-F238E27FC236}">
                <a16:creationId xmlns:a16="http://schemas.microsoft.com/office/drawing/2014/main" id="{8D86B65C-BB4D-0D72-0B1B-37333C2560F7}"/>
              </a:ext>
            </a:extLst>
          </p:cNvPr>
          <p:cNvSpPr>
            <a:spLocks noGrp="1"/>
          </p:cNvSpPr>
          <p:nvPr>
            <p:ph type="title"/>
          </p:nvPr>
        </p:nvSpPr>
        <p:spPr/>
        <p:txBody>
          <a:bodyPr/>
          <a:lstStyle/>
          <a:p>
            <a:r>
              <a:rPr lang="en-US" dirty="0"/>
              <a:t>Decorrelating all over-constrained/pulled NPs</a:t>
            </a:r>
          </a:p>
        </p:txBody>
      </p:sp>
      <p:sp>
        <p:nvSpPr>
          <p:cNvPr id="4" name="Date Placeholder 3">
            <a:extLst>
              <a:ext uri="{FF2B5EF4-FFF2-40B4-BE49-F238E27FC236}">
                <a16:creationId xmlns:a16="http://schemas.microsoft.com/office/drawing/2014/main" id="{A953CC12-97FC-4DA7-4DE4-A75A65054DBD}"/>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EB593580-A227-5846-CAAE-FBDEE8649AB3}"/>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0C613F9B-4017-5077-4718-DFBC152351CF}"/>
              </a:ext>
            </a:extLst>
          </p:cNvPr>
          <p:cNvSpPr>
            <a:spLocks noGrp="1"/>
          </p:cNvSpPr>
          <p:nvPr>
            <p:ph type="sldNum" sz="quarter" idx="12"/>
          </p:nvPr>
        </p:nvSpPr>
        <p:spPr/>
        <p:txBody>
          <a:bodyPr/>
          <a:lstStyle/>
          <a:p>
            <a:fld id="{36B5EA5A-BC32-A742-B11B-8E7414D5B535}" type="slidenum">
              <a:rPr lang="en-US" smtClean="0"/>
              <a:pPr/>
              <a:t>13</a:t>
            </a:fld>
            <a:endParaRPr lang="en-US"/>
          </a:p>
        </p:txBody>
      </p:sp>
      <p:graphicFrame>
        <p:nvGraphicFramePr>
          <p:cNvPr id="8" name="Table 8">
            <a:extLst>
              <a:ext uri="{FF2B5EF4-FFF2-40B4-BE49-F238E27FC236}">
                <a16:creationId xmlns:a16="http://schemas.microsoft.com/office/drawing/2014/main" id="{CD16632B-EA52-F77B-CF94-EC28246D4EB6}"/>
              </a:ext>
            </a:extLst>
          </p:cNvPr>
          <p:cNvGraphicFramePr>
            <a:graphicFrameLocks noGrp="1"/>
          </p:cNvGraphicFramePr>
          <p:nvPr>
            <p:extLst>
              <p:ext uri="{D42A27DB-BD31-4B8C-83A1-F6EECF244321}">
                <p14:modId xmlns:p14="http://schemas.microsoft.com/office/powerpoint/2010/main" val="67433404"/>
              </p:ext>
            </p:extLst>
          </p:nvPr>
        </p:nvGraphicFramePr>
        <p:xfrm>
          <a:off x="2031999" y="4343400"/>
          <a:ext cx="8128000" cy="1112520"/>
        </p:xfrm>
        <a:graphic>
          <a:graphicData uri="http://schemas.openxmlformats.org/drawingml/2006/table">
            <a:tbl>
              <a:tblPr firstRow="1" bandRow="1">
                <a:tableStyleId>{8EC20E35-A176-4012-BC5E-935CFFF8708E}</a:tableStyleId>
              </a:tblPr>
              <a:tblGrid>
                <a:gridCol w="2032000">
                  <a:extLst>
                    <a:ext uri="{9D8B030D-6E8A-4147-A177-3AD203B41FA5}">
                      <a16:colId xmlns:a16="http://schemas.microsoft.com/office/drawing/2014/main" val="189333891"/>
                    </a:ext>
                  </a:extLst>
                </a:gridCol>
                <a:gridCol w="2032000">
                  <a:extLst>
                    <a:ext uri="{9D8B030D-6E8A-4147-A177-3AD203B41FA5}">
                      <a16:colId xmlns:a16="http://schemas.microsoft.com/office/drawing/2014/main" val="3756587463"/>
                    </a:ext>
                  </a:extLst>
                </a:gridCol>
                <a:gridCol w="2032000">
                  <a:extLst>
                    <a:ext uri="{9D8B030D-6E8A-4147-A177-3AD203B41FA5}">
                      <a16:colId xmlns:a16="http://schemas.microsoft.com/office/drawing/2014/main" val="600547967"/>
                    </a:ext>
                  </a:extLst>
                </a:gridCol>
                <a:gridCol w="2032000">
                  <a:extLst>
                    <a:ext uri="{9D8B030D-6E8A-4147-A177-3AD203B41FA5}">
                      <a16:colId xmlns:a16="http://schemas.microsoft.com/office/drawing/2014/main" val="2148808305"/>
                    </a:ext>
                  </a:extLst>
                </a:gridCol>
              </a:tblGrid>
              <a:tr h="370840">
                <a:tc>
                  <a:txBody>
                    <a:bodyPr/>
                    <a:lstStyle/>
                    <a:p>
                      <a:endParaRPr lang="en-US" dirty="0"/>
                    </a:p>
                  </a:txBody>
                  <a:tcPr/>
                </a:tc>
                <a:tc>
                  <a:txBody>
                    <a:bodyPr/>
                    <a:lstStyle/>
                    <a:p>
                      <a:r>
                        <a:rPr lang="en-US" dirty="0"/>
                        <a:t>ZH</a:t>
                      </a:r>
                    </a:p>
                  </a:txBody>
                  <a:tcPr/>
                </a:tc>
                <a:tc>
                  <a:txBody>
                    <a:bodyPr/>
                    <a:lstStyle/>
                    <a:p>
                      <a:r>
                        <a:rPr lang="en-US" dirty="0"/>
                        <a:t>VBF</a:t>
                      </a:r>
                    </a:p>
                  </a:txBody>
                  <a:tcPr/>
                </a:tc>
                <a:tc>
                  <a:txBody>
                    <a:bodyPr/>
                    <a:lstStyle/>
                    <a:p>
                      <a:r>
                        <a:rPr lang="en-US" dirty="0"/>
                        <a:t>Combined</a:t>
                      </a:r>
                    </a:p>
                  </a:txBody>
                  <a:tcPr/>
                </a:tc>
                <a:extLst>
                  <a:ext uri="{0D108BD9-81ED-4DB2-BD59-A6C34878D82A}">
                    <a16:rowId xmlns:a16="http://schemas.microsoft.com/office/drawing/2014/main" val="1088595470"/>
                  </a:ext>
                </a:extLst>
              </a:tr>
              <a:tr h="370840">
                <a:tc>
                  <a:txBody>
                    <a:bodyPr/>
                    <a:lstStyle/>
                    <a:p>
                      <a:r>
                        <a:rPr lang="en-US" dirty="0"/>
                        <a:t>CMS</a:t>
                      </a:r>
                    </a:p>
                  </a:txBody>
                  <a:tcPr/>
                </a:tc>
                <a:tc>
                  <a:txBody>
                    <a:bodyPr/>
                    <a:lstStyle/>
                    <a:p>
                      <a:r>
                        <a:rPr lang="en-US" dirty="0"/>
                        <a:t>4.6(3.6)%</a:t>
                      </a:r>
                    </a:p>
                  </a:txBody>
                  <a:tcPr/>
                </a:tc>
                <a:tc>
                  <a:txBody>
                    <a:bodyPr/>
                    <a:lstStyle/>
                    <a:p>
                      <a:r>
                        <a:rPr lang="en-US" dirty="0"/>
                        <a:t>3.5(2.8)%</a:t>
                      </a:r>
                    </a:p>
                  </a:txBody>
                  <a:tcPr/>
                </a:tc>
                <a:tc>
                  <a:txBody>
                    <a:bodyPr/>
                    <a:lstStyle/>
                    <a:p>
                      <a:r>
                        <a:rPr lang="en-US" dirty="0"/>
                        <a:t>2.9(2.1)%</a:t>
                      </a:r>
                    </a:p>
                  </a:txBody>
                  <a:tcPr/>
                </a:tc>
                <a:extLst>
                  <a:ext uri="{0D108BD9-81ED-4DB2-BD59-A6C34878D82A}">
                    <a16:rowId xmlns:a16="http://schemas.microsoft.com/office/drawing/2014/main" val="3262896987"/>
                  </a:ext>
                </a:extLst>
              </a:tr>
              <a:tr h="370840">
                <a:tc>
                  <a:txBody>
                    <a:bodyPr/>
                    <a:lstStyle/>
                    <a:p>
                      <a:r>
                        <a:rPr lang="en-US" dirty="0"/>
                        <a:t>ATLAS</a:t>
                      </a:r>
                    </a:p>
                  </a:txBody>
                  <a:tcPr/>
                </a:tc>
                <a:tc>
                  <a:txBody>
                    <a:bodyPr/>
                    <a:lstStyle/>
                    <a:p>
                      <a:r>
                        <a:rPr lang="en-US" dirty="0"/>
                        <a:t>2.3(2.8)%</a:t>
                      </a:r>
                    </a:p>
                  </a:txBody>
                  <a:tcPr/>
                </a:tc>
                <a:tc>
                  <a:txBody>
                    <a:bodyPr/>
                    <a:lstStyle/>
                    <a:p>
                      <a:r>
                        <a:rPr lang="en-US" dirty="0"/>
                        <a:t>1.8(1.7)%</a:t>
                      </a:r>
                    </a:p>
                  </a:txBody>
                  <a:tcPr/>
                </a:tc>
                <a:tc>
                  <a:txBody>
                    <a:bodyPr/>
                    <a:lstStyle/>
                    <a:p>
                      <a:r>
                        <a:rPr lang="en-US" dirty="0"/>
                        <a:t>1.3(1.5)%*</a:t>
                      </a:r>
                    </a:p>
                  </a:txBody>
                  <a:tcPr>
                    <a:solidFill>
                      <a:srgbClr val="FFC000"/>
                    </a:solidFill>
                  </a:tcPr>
                </a:tc>
                <a:extLst>
                  <a:ext uri="{0D108BD9-81ED-4DB2-BD59-A6C34878D82A}">
                    <a16:rowId xmlns:a16="http://schemas.microsoft.com/office/drawing/2014/main" val="82621907"/>
                  </a:ext>
                </a:extLst>
              </a:tr>
            </a:tbl>
          </a:graphicData>
        </a:graphic>
      </p:graphicFrame>
      <p:sp>
        <p:nvSpPr>
          <p:cNvPr id="9" name="TextBox 8">
            <a:extLst>
              <a:ext uri="{FF2B5EF4-FFF2-40B4-BE49-F238E27FC236}">
                <a16:creationId xmlns:a16="http://schemas.microsoft.com/office/drawing/2014/main" id="{36398C39-179E-A196-E0F1-850E86BB6459}"/>
              </a:ext>
            </a:extLst>
          </p:cNvPr>
          <p:cNvSpPr txBox="1"/>
          <p:nvPr/>
        </p:nvSpPr>
        <p:spPr>
          <a:xfrm>
            <a:off x="807720" y="2913197"/>
            <a:ext cx="9250680" cy="779637"/>
          </a:xfrm>
          <a:prstGeom prst="rect">
            <a:avLst/>
          </a:prstGeom>
          <a:noFill/>
        </p:spPr>
        <p:txBody>
          <a:bodyPr wrap="square" lIns="0" tIns="0" rIns="0" bIns="0" rtlCol="0">
            <a:spAutoFit/>
          </a:bodyPr>
          <a:lstStyle/>
          <a:p>
            <a:pPr marL="285750" indent="-285750" algn="l">
              <a:lnSpc>
                <a:spcPct val="150000"/>
              </a:lnSpc>
              <a:buFont typeface="Wingdings" pitchFamily="2" charset="2"/>
              <a:buChar char="§"/>
            </a:pPr>
            <a:r>
              <a:rPr lang="en-US" dirty="0">
                <a:solidFill>
                  <a:schemeClr val="bg2">
                    <a:lumMod val="10000"/>
                  </a:schemeClr>
                </a:solidFill>
              </a:rPr>
              <a:t>Preliminary combined results</a:t>
            </a:r>
          </a:p>
          <a:p>
            <a:pPr marL="285750" indent="-285750" algn="l">
              <a:lnSpc>
                <a:spcPct val="150000"/>
              </a:lnSpc>
              <a:buFont typeface="Wingdings" pitchFamily="2" charset="2"/>
              <a:buChar char="§"/>
            </a:pPr>
            <a:r>
              <a:rPr lang="en-US" dirty="0">
                <a:solidFill>
                  <a:schemeClr val="bg2">
                    <a:lumMod val="10000"/>
                  </a:schemeClr>
                </a:solidFill>
              </a:rPr>
              <a:t>Results lie between the completely uncorrelated and maximum correlation results</a:t>
            </a:r>
          </a:p>
        </p:txBody>
      </p:sp>
    </p:spTree>
    <p:extLst>
      <p:ext uri="{BB962C8B-B14F-4D97-AF65-F5344CB8AC3E}">
        <p14:creationId xmlns:p14="http://schemas.microsoft.com/office/powerpoint/2010/main" val="4243447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graph of a function&#10;&#10;Description automatically generated">
            <a:extLst>
              <a:ext uri="{FF2B5EF4-FFF2-40B4-BE49-F238E27FC236}">
                <a16:creationId xmlns:a16="http://schemas.microsoft.com/office/drawing/2014/main" id="{69445D7D-0B83-7FDE-24E6-4C58E7021FF6}"/>
              </a:ext>
            </a:extLst>
          </p:cNvPr>
          <p:cNvPicPr>
            <a:picLocks noGrp="1" noChangeAspect="1"/>
          </p:cNvPicPr>
          <p:nvPr>
            <p:ph idx="1"/>
          </p:nvPr>
        </p:nvPicPr>
        <p:blipFill rotWithShape="1">
          <a:blip r:embed="rId3"/>
          <a:srcRect l="4047" b="7606"/>
          <a:stretch/>
        </p:blipFill>
        <p:spPr>
          <a:xfrm>
            <a:off x="6283456" y="1430234"/>
            <a:ext cx="5235444" cy="3567307"/>
          </a:xfrm>
        </p:spPr>
      </p:pic>
      <p:sp>
        <p:nvSpPr>
          <p:cNvPr id="3" name="Title 2">
            <a:extLst>
              <a:ext uri="{FF2B5EF4-FFF2-40B4-BE49-F238E27FC236}">
                <a16:creationId xmlns:a16="http://schemas.microsoft.com/office/drawing/2014/main" id="{0DE458BB-3A1B-53CF-EF4E-987753DE93AD}"/>
              </a:ext>
            </a:extLst>
          </p:cNvPr>
          <p:cNvSpPr>
            <a:spLocks noGrp="1"/>
          </p:cNvSpPr>
          <p:nvPr>
            <p:ph type="title"/>
          </p:nvPr>
        </p:nvSpPr>
        <p:spPr/>
        <p:txBody>
          <a:bodyPr/>
          <a:lstStyle/>
          <a:p>
            <a:r>
              <a:rPr lang="en-US" dirty="0"/>
              <a:t>VBF + ZH Likelihood scans</a:t>
            </a:r>
          </a:p>
        </p:txBody>
      </p:sp>
      <p:sp>
        <p:nvSpPr>
          <p:cNvPr id="4" name="Date Placeholder 3">
            <a:extLst>
              <a:ext uri="{FF2B5EF4-FFF2-40B4-BE49-F238E27FC236}">
                <a16:creationId xmlns:a16="http://schemas.microsoft.com/office/drawing/2014/main" id="{6E50010C-05A8-8764-B265-E7DDD63E2B77}"/>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99783BE1-23F4-EB84-F4AB-C7B08B229B26}"/>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12F5F1B1-4813-D911-AFC5-2493F5898CA6}"/>
              </a:ext>
            </a:extLst>
          </p:cNvPr>
          <p:cNvSpPr>
            <a:spLocks noGrp="1"/>
          </p:cNvSpPr>
          <p:nvPr>
            <p:ph type="sldNum" sz="quarter" idx="12"/>
          </p:nvPr>
        </p:nvSpPr>
        <p:spPr/>
        <p:txBody>
          <a:bodyPr/>
          <a:lstStyle/>
          <a:p>
            <a:fld id="{36B5EA5A-BC32-A742-B11B-8E7414D5B535}" type="slidenum">
              <a:rPr lang="en-US" smtClean="0"/>
              <a:pPr/>
              <a:t>14</a:t>
            </a:fld>
            <a:endParaRPr lang="en-US"/>
          </a:p>
        </p:txBody>
      </p:sp>
      <p:pic>
        <p:nvPicPr>
          <p:cNvPr id="10" name="Picture 9" descr="A graph of a function&#10;&#10;Description automatically generated">
            <a:extLst>
              <a:ext uri="{FF2B5EF4-FFF2-40B4-BE49-F238E27FC236}">
                <a16:creationId xmlns:a16="http://schemas.microsoft.com/office/drawing/2014/main" id="{7AEDCAFF-F623-6BF4-80EA-879E13BD5E90}"/>
              </a:ext>
            </a:extLst>
          </p:cNvPr>
          <p:cNvPicPr>
            <a:picLocks noChangeAspect="1"/>
          </p:cNvPicPr>
          <p:nvPr/>
        </p:nvPicPr>
        <p:blipFill rotWithShape="1">
          <a:blip r:embed="rId4"/>
          <a:srcRect l="4881" b="6668"/>
          <a:stretch/>
        </p:blipFill>
        <p:spPr>
          <a:xfrm>
            <a:off x="407987" y="1439335"/>
            <a:ext cx="5122370" cy="3611557"/>
          </a:xfrm>
          <a:prstGeom prst="rect">
            <a:avLst/>
          </a:prstGeom>
        </p:spPr>
      </p:pic>
      <p:sp>
        <p:nvSpPr>
          <p:cNvPr id="2" name="TextBox 1">
            <a:extLst>
              <a:ext uri="{FF2B5EF4-FFF2-40B4-BE49-F238E27FC236}">
                <a16:creationId xmlns:a16="http://schemas.microsoft.com/office/drawing/2014/main" id="{DA3BD758-B525-6A25-380A-5FF8B7DAAAAE}"/>
              </a:ext>
            </a:extLst>
          </p:cNvPr>
          <p:cNvSpPr txBox="1"/>
          <p:nvPr/>
        </p:nvSpPr>
        <p:spPr>
          <a:xfrm>
            <a:off x="8420277" y="5010482"/>
            <a:ext cx="961802" cy="276999"/>
          </a:xfrm>
          <a:prstGeom prst="rect">
            <a:avLst/>
          </a:prstGeom>
          <a:noFill/>
        </p:spPr>
        <p:txBody>
          <a:bodyPr wrap="none" lIns="0" tIns="0" rIns="0" bIns="0" rtlCol="0">
            <a:spAutoFit/>
          </a:bodyPr>
          <a:lstStyle/>
          <a:p>
            <a:pPr algn="l"/>
            <a:r>
              <a:rPr lang="en-US" dirty="0"/>
              <a:t>Expected</a:t>
            </a:r>
          </a:p>
        </p:txBody>
      </p:sp>
      <p:sp>
        <p:nvSpPr>
          <p:cNvPr id="7" name="TextBox 6">
            <a:extLst>
              <a:ext uri="{FF2B5EF4-FFF2-40B4-BE49-F238E27FC236}">
                <a16:creationId xmlns:a16="http://schemas.microsoft.com/office/drawing/2014/main" id="{EBE8D3C5-3A5E-5272-2073-BA0BCB3BC0BD}"/>
              </a:ext>
            </a:extLst>
          </p:cNvPr>
          <p:cNvSpPr txBox="1"/>
          <p:nvPr/>
        </p:nvSpPr>
        <p:spPr>
          <a:xfrm>
            <a:off x="2469035" y="4997541"/>
            <a:ext cx="1000274" cy="276999"/>
          </a:xfrm>
          <a:prstGeom prst="rect">
            <a:avLst/>
          </a:prstGeom>
          <a:noFill/>
        </p:spPr>
        <p:txBody>
          <a:bodyPr wrap="none" lIns="0" tIns="0" rIns="0" bIns="0" rtlCol="0">
            <a:spAutoFit/>
          </a:bodyPr>
          <a:lstStyle/>
          <a:p>
            <a:pPr algn="l"/>
            <a:r>
              <a:rPr lang="en-US" dirty="0"/>
              <a:t>Observed</a:t>
            </a:r>
          </a:p>
        </p:txBody>
      </p:sp>
      <p:sp>
        <p:nvSpPr>
          <p:cNvPr id="12" name="TextBox 11">
            <a:extLst>
              <a:ext uri="{FF2B5EF4-FFF2-40B4-BE49-F238E27FC236}">
                <a16:creationId xmlns:a16="http://schemas.microsoft.com/office/drawing/2014/main" id="{A4389EF2-26ED-4E3C-F9C1-48BB7360EF9F}"/>
              </a:ext>
            </a:extLst>
          </p:cNvPr>
          <p:cNvSpPr txBox="1"/>
          <p:nvPr/>
        </p:nvSpPr>
        <p:spPr>
          <a:xfrm>
            <a:off x="3727048" y="5555200"/>
            <a:ext cx="4737903" cy="553998"/>
          </a:xfrm>
          <a:prstGeom prst="rect">
            <a:avLst/>
          </a:prstGeom>
          <a:noFill/>
        </p:spPr>
        <p:txBody>
          <a:bodyPr wrap="square" lIns="0" tIns="0" rIns="0" bIns="0" rtlCol="0">
            <a:spAutoFit/>
          </a:bodyPr>
          <a:lstStyle/>
          <a:p>
            <a:pPr algn="l"/>
            <a:r>
              <a:rPr lang="en-US" dirty="0"/>
              <a:t>Both observed and expected illustrate that the combination gives a more constrained limit</a:t>
            </a:r>
          </a:p>
        </p:txBody>
      </p:sp>
    </p:spTree>
    <p:extLst>
      <p:ext uri="{BB962C8B-B14F-4D97-AF65-F5344CB8AC3E}">
        <p14:creationId xmlns:p14="http://schemas.microsoft.com/office/powerpoint/2010/main" val="202799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DB464-5B2F-458B-9013-8DA7845E9912}"/>
              </a:ext>
            </a:extLst>
          </p:cNvPr>
          <p:cNvSpPr>
            <a:spLocks noGrp="1"/>
          </p:cNvSpPr>
          <p:nvPr>
            <p:ph type="title"/>
          </p:nvPr>
        </p:nvSpPr>
        <p:spPr/>
        <p:txBody>
          <a:bodyPr/>
          <a:lstStyle/>
          <a:p>
            <a:r>
              <a:rPr lang="en-US" dirty="0"/>
              <a:t>3. VBF RECAST study</a:t>
            </a:r>
          </a:p>
        </p:txBody>
      </p:sp>
      <p:sp>
        <p:nvSpPr>
          <p:cNvPr id="3" name="Text Placeholder 2">
            <a:extLst>
              <a:ext uri="{FF2B5EF4-FFF2-40B4-BE49-F238E27FC236}">
                <a16:creationId xmlns:a16="http://schemas.microsoft.com/office/drawing/2014/main" id="{92495EC5-096E-5318-1B19-8C4EFE9514FE}"/>
              </a:ext>
            </a:extLst>
          </p:cNvPr>
          <p:cNvSpPr>
            <a:spLocks noGrp="1"/>
          </p:cNvSpPr>
          <p:nvPr>
            <p:ph type="body" idx="1"/>
          </p:nvPr>
        </p:nvSpPr>
        <p:spPr/>
        <p:txBody>
          <a:bodyPr/>
          <a:lstStyle/>
          <a:p>
            <a:r>
              <a:rPr lang="en-US" dirty="0"/>
              <a:t>Higher Higgs mass points</a:t>
            </a:r>
          </a:p>
          <a:p>
            <a:r>
              <a:rPr lang="en-US" dirty="0"/>
              <a:t>Systematics issue</a:t>
            </a:r>
          </a:p>
        </p:txBody>
      </p:sp>
      <p:sp>
        <p:nvSpPr>
          <p:cNvPr id="4" name="Date Placeholder 3">
            <a:extLst>
              <a:ext uri="{FF2B5EF4-FFF2-40B4-BE49-F238E27FC236}">
                <a16:creationId xmlns:a16="http://schemas.microsoft.com/office/drawing/2014/main" id="{E010FC46-6E59-2761-F126-BB289EFB2D4C}"/>
              </a:ext>
            </a:extLst>
          </p:cNvPr>
          <p:cNvSpPr>
            <a:spLocks noGrp="1"/>
          </p:cNvSpPr>
          <p:nvPr>
            <p:ph type="dt" sz="half" idx="10"/>
          </p:nvPr>
        </p:nvSpPr>
        <p:spPr/>
        <p:txBody>
          <a:bodyPr/>
          <a:lstStyle/>
          <a:p>
            <a:fld id="{73DE68DD-2BC1-C446-ADB7-76A3823DB7E7}" type="datetime3">
              <a:rPr lang="en-US" smtClean="0"/>
              <a:t>27 July 2023</a:t>
            </a:fld>
            <a:endParaRPr lang="en-US"/>
          </a:p>
        </p:txBody>
      </p:sp>
      <p:sp>
        <p:nvSpPr>
          <p:cNvPr id="5" name="Footer Placeholder 4">
            <a:extLst>
              <a:ext uri="{FF2B5EF4-FFF2-40B4-BE49-F238E27FC236}">
                <a16:creationId xmlns:a16="http://schemas.microsoft.com/office/drawing/2014/main" id="{A164C80B-D9BC-A99B-5E4F-0E70FA375751}"/>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D8A36F6A-A193-6FFB-1DF3-4820417B1D9B}"/>
              </a:ext>
            </a:extLst>
          </p:cNvPr>
          <p:cNvSpPr>
            <a:spLocks noGrp="1"/>
          </p:cNvSpPr>
          <p:nvPr>
            <p:ph type="sldNum" sz="quarter" idx="12"/>
          </p:nvPr>
        </p:nvSpPr>
        <p:spPr/>
        <p:txBody>
          <a:bodyPr/>
          <a:lstStyle/>
          <a:p>
            <a:fld id="{36B5EA5A-BC32-A742-B11B-8E7414D5B535}" type="slidenum">
              <a:rPr lang="en-US" smtClean="0"/>
              <a:pPr/>
              <a:t>15</a:t>
            </a:fld>
            <a:endParaRPr lang="en-US"/>
          </a:p>
        </p:txBody>
      </p:sp>
    </p:spTree>
    <p:extLst>
      <p:ext uri="{BB962C8B-B14F-4D97-AF65-F5344CB8AC3E}">
        <p14:creationId xmlns:p14="http://schemas.microsoft.com/office/powerpoint/2010/main" val="22733629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6C9F7FB4-1767-F4B9-834E-29D7D4635340}"/>
                  </a:ext>
                </a:extLst>
              </p:cNvPr>
              <p:cNvSpPr>
                <a:spLocks noGrp="1"/>
              </p:cNvSpPr>
              <p:nvPr>
                <p:ph idx="1"/>
              </p:nvPr>
            </p:nvSpPr>
            <p:spPr>
              <a:xfrm>
                <a:off x="407989" y="1592263"/>
                <a:ext cx="6061967" cy="4040134"/>
              </a:xfrm>
            </p:spPr>
            <p:txBody>
              <a:bodyPr>
                <a:normAutofit/>
              </a:bodyPr>
              <a:lstStyle/>
              <a:p>
                <a:pPr>
                  <a:buFont typeface="Wingdings" pitchFamily="2" charset="2"/>
                  <a:buChar char="§"/>
                </a:pPr>
                <a:r>
                  <a:rPr lang="en-US" b="0" dirty="0"/>
                  <a:t>Request Efficiency Computation for Alternative Signal Theories (RECAST)</a:t>
                </a:r>
              </a:p>
              <a:p>
                <a:pPr>
                  <a:buFont typeface="Wingdings" pitchFamily="2" charset="2"/>
                  <a:buChar char="§"/>
                </a:pPr>
                <a:r>
                  <a:rPr lang="en-US" b="0" dirty="0"/>
                  <a:t>For high-mass BSM Higgs → </a:t>
                </a:r>
                <a14:m>
                  <m:oMath xmlns:m="http://schemas.openxmlformats.org/officeDocument/2006/math">
                    <m:r>
                      <a:rPr lang="en-US" b="0" i="1" smtClean="0">
                        <a:latin typeface="Cambria Math" panose="02040503050406030204" pitchFamily="18" charset="0"/>
                      </a:rPr>
                      <m:t>𝛾</m:t>
                    </m:r>
                    <m:r>
                      <a:rPr lang="en-US" b="0" i="1">
                        <a:latin typeface="Cambria Math" panose="02040503050406030204" pitchFamily="18" charset="0"/>
                      </a:rPr>
                      <m:t>𝛾</m:t>
                    </m:r>
                  </m:oMath>
                </a14:m>
                <a:r>
                  <a:rPr lang="en-US" b="0" baseline="-25000" dirty="0"/>
                  <a:t>d</a:t>
                </a:r>
                <a:r>
                  <a:rPr lang="en-US" b="0" dirty="0"/>
                  <a:t> searches, VBF channel has fewer mass points probed in the publication.</a:t>
                </a:r>
              </a:p>
              <a:p>
                <a:pPr>
                  <a:buFont typeface="Wingdings" pitchFamily="2" charset="2"/>
                  <a:buChar char="§"/>
                </a:pPr>
                <a:r>
                  <a:rPr lang="en-US" b="0" dirty="0"/>
                  <a:t>For a combination with ggF channel, we would like to harmonize the signal grid</a:t>
                </a:r>
              </a:p>
              <a:p>
                <a:pPr>
                  <a:buFont typeface="Wingdings" pitchFamily="2" charset="2"/>
                  <a:buChar char="§"/>
                </a:pPr>
                <a:r>
                  <a:rPr lang="en-US" b="0" dirty="0"/>
                  <a:t>Production of new signals and derive results from the VBF analysis chain are needed</a:t>
                </a:r>
              </a:p>
              <a:p>
                <a:pPr>
                  <a:buFont typeface="Wingdings" pitchFamily="2" charset="2"/>
                  <a:buChar char="§"/>
                </a:pPr>
                <a:r>
                  <a:rPr lang="en-US" b="0" dirty="0"/>
                  <a:t>Working on the ATLAS RECAST approach to get new VBF results</a:t>
                </a:r>
              </a:p>
            </p:txBody>
          </p:sp>
        </mc:Choice>
        <mc:Fallback xmlns="">
          <p:sp>
            <p:nvSpPr>
              <p:cNvPr id="2" name="Content Placeholder 1">
                <a:extLst>
                  <a:ext uri="{FF2B5EF4-FFF2-40B4-BE49-F238E27FC236}">
                    <a16:creationId xmlns:a16="http://schemas.microsoft.com/office/drawing/2014/main" id="{6C9F7FB4-1767-F4B9-834E-29D7D4635340}"/>
                  </a:ext>
                </a:extLst>
              </p:cNvPr>
              <p:cNvSpPr>
                <a:spLocks noGrp="1" noRot="1" noChangeAspect="1" noMove="1" noResize="1" noEditPoints="1" noAdjustHandles="1" noChangeArrowheads="1" noChangeShapeType="1" noTextEdit="1"/>
              </p:cNvSpPr>
              <p:nvPr>
                <p:ph idx="1"/>
              </p:nvPr>
            </p:nvSpPr>
            <p:spPr>
              <a:xfrm>
                <a:off x="407989" y="1592263"/>
                <a:ext cx="6061967" cy="4040134"/>
              </a:xfrm>
              <a:blipFill>
                <a:blip r:embed="rId3"/>
                <a:stretch>
                  <a:fillRect l="-2510" t="-2508"/>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E4B21850-01EC-1D42-72C2-D773BF2A7E6C}"/>
              </a:ext>
            </a:extLst>
          </p:cNvPr>
          <p:cNvSpPr>
            <a:spLocks noGrp="1"/>
          </p:cNvSpPr>
          <p:nvPr>
            <p:ph type="title"/>
          </p:nvPr>
        </p:nvSpPr>
        <p:spPr/>
        <p:txBody>
          <a:bodyPr/>
          <a:lstStyle/>
          <a:p>
            <a:r>
              <a:rPr lang="en-US" dirty="0"/>
              <a:t>VBF RECAST – Higher Higgs Mass Points</a:t>
            </a:r>
          </a:p>
        </p:txBody>
      </p:sp>
      <p:sp>
        <p:nvSpPr>
          <p:cNvPr id="4" name="Date Placeholder 3">
            <a:extLst>
              <a:ext uri="{FF2B5EF4-FFF2-40B4-BE49-F238E27FC236}">
                <a16:creationId xmlns:a16="http://schemas.microsoft.com/office/drawing/2014/main" id="{9957E644-E4E7-6107-7A6E-256A9C595EEF}"/>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D07BEAFE-5C48-3C3C-5EC1-4E0631BBF28B}"/>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6AB586B4-B4F6-6F5E-2486-6C0E3308B4C5}"/>
              </a:ext>
            </a:extLst>
          </p:cNvPr>
          <p:cNvSpPr>
            <a:spLocks noGrp="1"/>
          </p:cNvSpPr>
          <p:nvPr>
            <p:ph type="sldNum" sz="quarter" idx="12"/>
          </p:nvPr>
        </p:nvSpPr>
        <p:spPr/>
        <p:txBody>
          <a:bodyPr/>
          <a:lstStyle/>
          <a:p>
            <a:fld id="{36B5EA5A-BC32-A742-B11B-8E7414D5B535}" type="slidenum">
              <a:rPr lang="en-US" smtClean="0"/>
              <a:pPr/>
              <a:t>16</a:t>
            </a:fld>
            <a:endParaRPr lang="en-US"/>
          </a:p>
        </p:txBody>
      </p:sp>
      <p:sp>
        <p:nvSpPr>
          <p:cNvPr id="17" name="TextBox 16">
            <a:extLst>
              <a:ext uri="{FF2B5EF4-FFF2-40B4-BE49-F238E27FC236}">
                <a16:creationId xmlns:a16="http://schemas.microsoft.com/office/drawing/2014/main" id="{A7608041-DAD7-A8BE-C04B-35BF9ED22065}"/>
              </a:ext>
            </a:extLst>
          </p:cNvPr>
          <p:cNvSpPr txBox="1"/>
          <p:nvPr/>
        </p:nvSpPr>
        <p:spPr>
          <a:xfrm>
            <a:off x="7117137" y="5198676"/>
            <a:ext cx="4613005" cy="830997"/>
          </a:xfrm>
          <a:prstGeom prst="rect">
            <a:avLst/>
          </a:prstGeom>
          <a:noFill/>
        </p:spPr>
        <p:txBody>
          <a:bodyPr wrap="square" lIns="0" tIns="0" rIns="0" bIns="0" rtlCol="0">
            <a:spAutoFit/>
          </a:bodyPr>
          <a:lstStyle/>
          <a:p>
            <a:pPr algn="l"/>
            <a:r>
              <a:rPr lang="en-US" dirty="0"/>
              <a:t>Takes DAODS with a few broad cuts, but still most events, then makes selections to get the event signature of the channel we want</a:t>
            </a:r>
          </a:p>
        </p:txBody>
      </p:sp>
      <p:sp>
        <p:nvSpPr>
          <p:cNvPr id="20" name="TextBox 19">
            <a:extLst>
              <a:ext uri="{FF2B5EF4-FFF2-40B4-BE49-F238E27FC236}">
                <a16:creationId xmlns:a16="http://schemas.microsoft.com/office/drawing/2014/main" id="{B62C5B41-3897-EFDA-91BB-C5E9C0286182}"/>
              </a:ext>
            </a:extLst>
          </p:cNvPr>
          <p:cNvSpPr txBox="1"/>
          <p:nvPr/>
        </p:nvSpPr>
        <p:spPr>
          <a:xfrm>
            <a:off x="7412903" y="1547177"/>
            <a:ext cx="3565079" cy="276999"/>
          </a:xfrm>
          <a:prstGeom prst="rect">
            <a:avLst/>
          </a:prstGeom>
          <a:noFill/>
        </p:spPr>
        <p:txBody>
          <a:bodyPr wrap="none" lIns="0" tIns="0" rIns="0" bIns="0" rtlCol="0">
            <a:spAutoFit/>
          </a:bodyPr>
          <a:lstStyle/>
          <a:p>
            <a:pPr algn="ctr"/>
            <a:r>
              <a:rPr lang="en-US" dirty="0"/>
              <a:t>DAODS – input derivation samples</a:t>
            </a:r>
          </a:p>
        </p:txBody>
      </p:sp>
      <p:sp>
        <p:nvSpPr>
          <p:cNvPr id="21" name="TextBox 20">
            <a:extLst>
              <a:ext uri="{FF2B5EF4-FFF2-40B4-BE49-F238E27FC236}">
                <a16:creationId xmlns:a16="http://schemas.microsoft.com/office/drawing/2014/main" id="{F821FB12-03AE-2F48-7AD7-30D7BB4E4B82}"/>
              </a:ext>
            </a:extLst>
          </p:cNvPr>
          <p:cNvSpPr txBox="1"/>
          <p:nvPr/>
        </p:nvSpPr>
        <p:spPr>
          <a:xfrm>
            <a:off x="7200557" y="2217324"/>
            <a:ext cx="3989773" cy="553998"/>
          </a:xfrm>
          <a:prstGeom prst="rect">
            <a:avLst/>
          </a:prstGeom>
          <a:noFill/>
        </p:spPr>
        <p:txBody>
          <a:bodyPr wrap="square" lIns="0" tIns="0" rIns="0" bIns="0" rtlCol="0">
            <a:spAutoFit/>
          </a:bodyPr>
          <a:lstStyle/>
          <a:p>
            <a:pPr algn="ctr"/>
            <a:r>
              <a:rPr lang="en-US" dirty="0" err="1"/>
              <a:t>MiniNtuples</a:t>
            </a:r>
            <a:r>
              <a:rPr lang="en-US" dirty="0"/>
              <a:t> – Calculating variable values used in analysis</a:t>
            </a:r>
          </a:p>
        </p:txBody>
      </p:sp>
      <p:sp>
        <p:nvSpPr>
          <p:cNvPr id="22" name="TextBox 21">
            <a:extLst>
              <a:ext uri="{FF2B5EF4-FFF2-40B4-BE49-F238E27FC236}">
                <a16:creationId xmlns:a16="http://schemas.microsoft.com/office/drawing/2014/main" id="{9B008215-DD96-BF4D-CC33-0E9187B47CFF}"/>
              </a:ext>
            </a:extLst>
          </p:cNvPr>
          <p:cNvSpPr txBox="1"/>
          <p:nvPr/>
        </p:nvSpPr>
        <p:spPr>
          <a:xfrm>
            <a:off x="6845819" y="3164470"/>
            <a:ext cx="4699251" cy="553998"/>
          </a:xfrm>
          <a:prstGeom prst="rect">
            <a:avLst/>
          </a:prstGeom>
          <a:noFill/>
        </p:spPr>
        <p:txBody>
          <a:bodyPr wrap="square" lIns="0" tIns="0" rIns="0" bIns="0" rtlCol="0">
            <a:spAutoFit/>
          </a:bodyPr>
          <a:lstStyle/>
          <a:p>
            <a:pPr algn="ctr"/>
            <a:r>
              <a:rPr lang="en-US" dirty="0"/>
              <a:t>Histograms – applying selections and preparing input for last step</a:t>
            </a:r>
          </a:p>
        </p:txBody>
      </p:sp>
      <p:sp>
        <p:nvSpPr>
          <p:cNvPr id="23" name="TextBox 22">
            <a:extLst>
              <a:ext uri="{FF2B5EF4-FFF2-40B4-BE49-F238E27FC236}">
                <a16:creationId xmlns:a16="http://schemas.microsoft.com/office/drawing/2014/main" id="{5D09E45A-92B5-AA17-B4D0-9F5CF1CDE8B6}"/>
              </a:ext>
            </a:extLst>
          </p:cNvPr>
          <p:cNvSpPr txBox="1"/>
          <p:nvPr/>
        </p:nvSpPr>
        <p:spPr>
          <a:xfrm>
            <a:off x="7137188" y="4111616"/>
            <a:ext cx="4116512" cy="276999"/>
          </a:xfrm>
          <a:prstGeom prst="rect">
            <a:avLst/>
          </a:prstGeom>
          <a:noFill/>
        </p:spPr>
        <p:txBody>
          <a:bodyPr wrap="none" lIns="0" tIns="0" rIns="0" bIns="0" rtlCol="0">
            <a:spAutoFit/>
          </a:bodyPr>
          <a:lstStyle/>
          <a:p>
            <a:pPr algn="ctr"/>
            <a:r>
              <a:rPr lang="en-US" dirty="0"/>
              <a:t>WS – Statistical analysis and </a:t>
            </a:r>
            <a:r>
              <a:rPr lang="en-US" dirty="0" err="1"/>
              <a:t>limitsetting</a:t>
            </a:r>
            <a:endParaRPr lang="en-US" dirty="0"/>
          </a:p>
        </p:txBody>
      </p:sp>
    </p:spTree>
    <p:extLst>
      <p:ext uri="{BB962C8B-B14F-4D97-AF65-F5344CB8AC3E}">
        <p14:creationId xmlns:p14="http://schemas.microsoft.com/office/powerpoint/2010/main" val="4251229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1"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2F393D-73E7-5286-034C-73899BDD070A}"/>
              </a:ext>
            </a:extLst>
          </p:cNvPr>
          <p:cNvSpPr>
            <a:spLocks noGrp="1"/>
          </p:cNvSpPr>
          <p:nvPr>
            <p:ph idx="1"/>
          </p:nvPr>
        </p:nvSpPr>
        <p:spPr>
          <a:xfrm>
            <a:off x="407988" y="1592263"/>
            <a:ext cx="6648011" cy="1379537"/>
          </a:xfrm>
        </p:spPr>
        <p:txBody>
          <a:bodyPr/>
          <a:lstStyle/>
          <a:p>
            <a:pPr>
              <a:buFont typeface="Wingdings" pitchFamily="2" charset="2"/>
              <a:buChar char="§"/>
            </a:pPr>
            <a:r>
              <a:rPr lang="en-US" b="0" dirty="0"/>
              <a:t>When RECAST ran without systematics on signal, limits close to internal note results </a:t>
            </a:r>
          </a:p>
        </p:txBody>
      </p:sp>
      <p:sp>
        <p:nvSpPr>
          <p:cNvPr id="3" name="Title 2">
            <a:extLst>
              <a:ext uri="{FF2B5EF4-FFF2-40B4-BE49-F238E27FC236}">
                <a16:creationId xmlns:a16="http://schemas.microsoft.com/office/drawing/2014/main" id="{8F607567-C9BA-E46B-069C-611077EEB251}"/>
              </a:ext>
            </a:extLst>
          </p:cNvPr>
          <p:cNvSpPr>
            <a:spLocks noGrp="1"/>
          </p:cNvSpPr>
          <p:nvPr>
            <p:ph type="title"/>
          </p:nvPr>
        </p:nvSpPr>
        <p:spPr>
          <a:xfrm>
            <a:off x="407988" y="373593"/>
            <a:ext cx="4137613" cy="835826"/>
          </a:xfrm>
        </p:spPr>
        <p:txBody>
          <a:bodyPr/>
          <a:lstStyle/>
          <a:p>
            <a:r>
              <a:rPr lang="en-US" dirty="0"/>
              <a:t>VBF RECAST</a:t>
            </a:r>
          </a:p>
        </p:txBody>
      </p:sp>
      <p:sp>
        <p:nvSpPr>
          <p:cNvPr id="4" name="Date Placeholder 3">
            <a:extLst>
              <a:ext uri="{FF2B5EF4-FFF2-40B4-BE49-F238E27FC236}">
                <a16:creationId xmlns:a16="http://schemas.microsoft.com/office/drawing/2014/main" id="{02CD4894-81BC-3BB9-FFC9-8810E1F2FF3B}"/>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48557367-32C9-A93E-CCBB-EEC8E2D57EEE}"/>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9D5C287C-73CE-D5C9-B7F5-6AFF9FB0F131}"/>
              </a:ext>
            </a:extLst>
          </p:cNvPr>
          <p:cNvSpPr>
            <a:spLocks noGrp="1"/>
          </p:cNvSpPr>
          <p:nvPr>
            <p:ph type="sldNum" sz="quarter" idx="12"/>
          </p:nvPr>
        </p:nvSpPr>
        <p:spPr/>
        <p:txBody>
          <a:bodyPr/>
          <a:lstStyle/>
          <a:p>
            <a:fld id="{36B5EA5A-BC32-A742-B11B-8E7414D5B535}" type="slidenum">
              <a:rPr lang="en-US" smtClean="0"/>
              <a:pPr/>
              <a:t>17</a:t>
            </a:fld>
            <a:endParaRPr lang="en-US"/>
          </a:p>
        </p:txBody>
      </p:sp>
      <p:pic>
        <p:nvPicPr>
          <p:cNvPr id="2054" name="Picture 6" descr="page5image612252816">
            <a:extLst>
              <a:ext uri="{FF2B5EF4-FFF2-40B4-BE49-F238E27FC236}">
                <a16:creationId xmlns:a16="http://schemas.microsoft.com/office/drawing/2014/main" id="{DC3398D8-DFF0-CDC3-8888-A6AC7549BF2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95" b="3587"/>
          <a:stretch/>
        </p:blipFill>
        <p:spPr bwMode="auto">
          <a:xfrm>
            <a:off x="7179654" y="225609"/>
            <a:ext cx="4381158" cy="222662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3C34AB6-AC02-D8C9-673E-9A19F80CBA7F}"/>
              </a:ext>
            </a:extLst>
          </p:cNvPr>
          <p:cNvSpPr txBox="1"/>
          <p:nvPr/>
        </p:nvSpPr>
        <p:spPr>
          <a:xfrm>
            <a:off x="9077206" y="2532310"/>
            <a:ext cx="2483606" cy="553998"/>
          </a:xfrm>
          <a:prstGeom prst="rect">
            <a:avLst/>
          </a:prstGeom>
          <a:noFill/>
        </p:spPr>
        <p:txBody>
          <a:bodyPr wrap="square" lIns="0" tIns="0" rIns="0" bIns="0" rtlCol="0">
            <a:spAutoFit/>
          </a:bodyPr>
          <a:lstStyle/>
          <a:p>
            <a:pPr algn="l"/>
            <a:r>
              <a:rPr lang="en-US" dirty="0">
                <a:solidFill>
                  <a:schemeClr val="tx2"/>
                </a:solidFill>
              </a:rPr>
              <a:t>VBF channel Internal note results</a:t>
            </a:r>
          </a:p>
        </p:txBody>
      </p:sp>
      <p:sp>
        <p:nvSpPr>
          <p:cNvPr id="9" name="TextBox 8">
            <a:extLst>
              <a:ext uri="{FF2B5EF4-FFF2-40B4-BE49-F238E27FC236}">
                <a16:creationId xmlns:a16="http://schemas.microsoft.com/office/drawing/2014/main" id="{EDEBC504-1F1B-875F-B35F-485F4181D3F8}"/>
              </a:ext>
            </a:extLst>
          </p:cNvPr>
          <p:cNvSpPr txBox="1"/>
          <p:nvPr/>
        </p:nvSpPr>
        <p:spPr>
          <a:xfrm>
            <a:off x="11560812" y="719799"/>
            <a:ext cx="749950" cy="492443"/>
          </a:xfrm>
          <a:prstGeom prst="rect">
            <a:avLst/>
          </a:prstGeom>
          <a:noFill/>
        </p:spPr>
        <p:txBody>
          <a:bodyPr wrap="square" lIns="0" tIns="0" rIns="0" bIns="0" rtlCol="0">
            <a:spAutoFit/>
          </a:bodyPr>
          <a:lstStyle/>
          <a:p>
            <a:pPr algn="l"/>
            <a:r>
              <a:rPr lang="en-US" sz="1600" dirty="0"/>
              <a:t>~0.3-0.6</a:t>
            </a:r>
          </a:p>
        </p:txBody>
      </p:sp>
      <p:pic>
        <p:nvPicPr>
          <p:cNvPr id="2050" name="Picture 2" descr="page3image1661519424">
            <a:extLst>
              <a:ext uri="{FF2B5EF4-FFF2-40B4-BE49-F238E27FC236}">
                <a16:creationId xmlns:a16="http://schemas.microsoft.com/office/drawing/2014/main" id="{E91BCCE2-B4D3-53BF-9BAB-C595094C1FD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91" t="14613" r="30407" b="6513"/>
          <a:stretch/>
        </p:blipFill>
        <p:spPr bwMode="auto">
          <a:xfrm>
            <a:off x="4903200" y="2587039"/>
            <a:ext cx="2483606" cy="194839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25DFE92-B9D1-A36F-3250-05F6197B8AD0}"/>
              </a:ext>
            </a:extLst>
          </p:cNvPr>
          <p:cNvSpPr txBox="1"/>
          <p:nvPr/>
        </p:nvSpPr>
        <p:spPr>
          <a:xfrm>
            <a:off x="4792068" y="4647360"/>
            <a:ext cx="2705869" cy="276999"/>
          </a:xfrm>
          <a:prstGeom prst="rect">
            <a:avLst/>
          </a:prstGeom>
          <a:noFill/>
        </p:spPr>
        <p:txBody>
          <a:bodyPr wrap="none" lIns="0" tIns="0" rIns="0" bIns="0" rtlCol="0">
            <a:spAutoFit/>
          </a:bodyPr>
          <a:lstStyle/>
          <a:p>
            <a:pPr algn="l"/>
            <a:r>
              <a:rPr lang="en-US" dirty="0">
                <a:solidFill>
                  <a:schemeClr val="tx2"/>
                </a:solidFill>
              </a:rPr>
              <a:t>Limits with full systematics</a:t>
            </a:r>
          </a:p>
        </p:txBody>
      </p:sp>
      <p:sp>
        <p:nvSpPr>
          <p:cNvPr id="23" name="Oval 22">
            <a:extLst>
              <a:ext uri="{FF2B5EF4-FFF2-40B4-BE49-F238E27FC236}">
                <a16:creationId xmlns:a16="http://schemas.microsoft.com/office/drawing/2014/main" id="{0351FB60-313A-DED5-44CD-E29C44F6EAC9}"/>
              </a:ext>
            </a:extLst>
          </p:cNvPr>
          <p:cNvSpPr/>
          <p:nvPr/>
        </p:nvSpPr>
        <p:spPr>
          <a:xfrm>
            <a:off x="6202092" y="4105045"/>
            <a:ext cx="1116928" cy="398333"/>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DCB51620-7023-AA94-A4EA-2674E1125DF2}"/>
              </a:ext>
            </a:extLst>
          </p:cNvPr>
          <p:cNvSpPr txBox="1"/>
          <p:nvPr/>
        </p:nvSpPr>
        <p:spPr>
          <a:xfrm>
            <a:off x="518507" y="5307204"/>
            <a:ext cx="5294545" cy="830997"/>
          </a:xfrm>
          <a:prstGeom prst="rect">
            <a:avLst/>
          </a:prstGeom>
          <a:noFill/>
        </p:spPr>
        <p:txBody>
          <a:bodyPr wrap="square" lIns="0" tIns="0" rIns="0" bIns="0" rtlCol="0">
            <a:spAutoFit/>
          </a:bodyPr>
          <a:lstStyle/>
          <a:p>
            <a:pPr marL="285750" indent="-285750" algn="l">
              <a:buFont typeface="Wingdings" pitchFamily="2" charset="2"/>
              <a:buChar char="§"/>
            </a:pPr>
            <a:r>
              <a:rPr lang="en-US" dirty="0"/>
              <a:t>When ran with systematics on signal, an order of magnitude higher than internal note results! 150% BR!</a:t>
            </a:r>
          </a:p>
        </p:txBody>
      </p:sp>
      <p:sp>
        <p:nvSpPr>
          <p:cNvPr id="27" name="TextBox 26">
            <a:extLst>
              <a:ext uri="{FF2B5EF4-FFF2-40B4-BE49-F238E27FC236}">
                <a16:creationId xmlns:a16="http://schemas.microsoft.com/office/drawing/2014/main" id="{5B21D5B0-BB6D-AF97-9E66-A63A79D63F29}"/>
              </a:ext>
            </a:extLst>
          </p:cNvPr>
          <p:cNvSpPr txBox="1"/>
          <p:nvPr/>
        </p:nvSpPr>
        <p:spPr>
          <a:xfrm>
            <a:off x="8143837" y="4643113"/>
            <a:ext cx="3529656" cy="830997"/>
          </a:xfrm>
          <a:prstGeom prst="rect">
            <a:avLst/>
          </a:prstGeom>
          <a:noFill/>
        </p:spPr>
        <p:txBody>
          <a:bodyPr wrap="square" lIns="0" tIns="0" rIns="0" bIns="0" rtlCol="0">
            <a:spAutoFit/>
          </a:bodyPr>
          <a:lstStyle/>
          <a:p>
            <a:pPr algn="l"/>
            <a:r>
              <a:rPr lang="en-US" dirty="0"/>
              <a:t>To identify the problematic NPs, we are fixing specific nuisance parameters and checking impacts</a:t>
            </a:r>
          </a:p>
        </p:txBody>
      </p:sp>
      <p:pic>
        <p:nvPicPr>
          <p:cNvPr id="12" name="Picture 11" descr="A screen shot of numbers and letters&#10;&#10;Description automatically generated">
            <a:extLst>
              <a:ext uri="{FF2B5EF4-FFF2-40B4-BE49-F238E27FC236}">
                <a16:creationId xmlns:a16="http://schemas.microsoft.com/office/drawing/2014/main" id="{76F67423-EC0A-11B9-383E-4965783BB1EF}"/>
              </a:ext>
            </a:extLst>
          </p:cNvPr>
          <p:cNvPicPr>
            <a:picLocks noChangeAspect="1"/>
          </p:cNvPicPr>
          <p:nvPr/>
        </p:nvPicPr>
        <p:blipFill rotWithShape="1">
          <a:blip r:embed="rId5"/>
          <a:srcRect l="1658" t="2852" r="2089" b="3044"/>
          <a:stretch/>
        </p:blipFill>
        <p:spPr>
          <a:xfrm>
            <a:off x="1145352" y="2590650"/>
            <a:ext cx="2618580" cy="1941177"/>
          </a:xfrm>
          <a:prstGeom prst="rect">
            <a:avLst/>
          </a:prstGeom>
        </p:spPr>
      </p:pic>
      <p:sp>
        <p:nvSpPr>
          <p:cNvPr id="15" name="Oval 14">
            <a:extLst>
              <a:ext uri="{FF2B5EF4-FFF2-40B4-BE49-F238E27FC236}">
                <a16:creationId xmlns:a16="http://schemas.microsoft.com/office/drawing/2014/main" id="{19D12758-6E6D-E343-44CD-370D76B49437}"/>
              </a:ext>
            </a:extLst>
          </p:cNvPr>
          <p:cNvSpPr/>
          <p:nvPr/>
        </p:nvSpPr>
        <p:spPr>
          <a:xfrm>
            <a:off x="748964" y="5785014"/>
            <a:ext cx="658681" cy="437762"/>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68C9D50-016B-B06A-6D60-A09C025B1BAA}"/>
              </a:ext>
            </a:extLst>
          </p:cNvPr>
          <p:cNvSpPr txBox="1"/>
          <p:nvPr/>
        </p:nvSpPr>
        <p:spPr>
          <a:xfrm>
            <a:off x="627218" y="4647361"/>
            <a:ext cx="3654847" cy="276999"/>
          </a:xfrm>
          <a:prstGeom prst="rect">
            <a:avLst/>
          </a:prstGeom>
          <a:noFill/>
        </p:spPr>
        <p:txBody>
          <a:bodyPr wrap="none" lIns="0" tIns="0" rIns="0" bIns="0" rtlCol="0">
            <a:spAutoFit/>
          </a:bodyPr>
          <a:lstStyle/>
          <a:p>
            <a:pPr algn="l"/>
            <a:r>
              <a:rPr lang="en-US" dirty="0">
                <a:solidFill>
                  <a:schemeClr val="tx2"/>
                </a:solidFill>
              </a:rPr>
              <a:t>Limits without systematics on signal</a:t>
            </a:r>
          </a:p>
        </p:txBody>
      </p:sp>
    </p:spTree>
    <p:extLst>
      <p:ext uri="{BB962C8B-B14F-4D97-AF65-F5344CB8AC3E}">
        <p14:creationId xmlns:p14="http://schemas.microsoft.com/office/powerpoint/2010/main" val="4066319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8" grpId="0"/>
      <p:bldP spid="23" grpId="0" animBg="1"/>
      <p:bldP spid="10" grpId="0"/>
      <p:bldP spid="27" grpId="0"/>
      <p:bldP spid="15" grpId="0" animBg="1"/>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97C90F-AC65-C57B-6B59-F23ACE93B803}"/>
              </a:ext>
            </a:extLst>
          </p:cNvPr>
          <p:cNvSpPr>
            <a:spLocks noGrp="1"/>
          </p:cNvSpPr>
          <p:nvPr>
            <p:ph idx="1"/>
          </p:nvPr>
        </p:nvSpPr>
        <p:spPr>
          <a:xfrm>
            <a:off x="407989" y="1592263"/>
            <a:ext cx="11376024" cy="4608512"/>
          </a:xfrm>
        </p:spPr>
        <p:txBody>
          <a:bodyPr/>
          <a:lstStyle/>
          <a:p>
            <a:pPr>
              <a:lnSpc>
                <a:spcPct val="150000"/>
              </a:lnSpc>
              <a:buFont typeface="Wingdings" pitchFamily="2" charset="2"/>
              <a:buChar char="§"/>
            </a:pPr>
            <a:r>
              <a:rPr lang="en-US" b="0" dirty="0"/>
              <a:t>Derived ranking results of systematic impacts and pulls</a:t>
            </a:r>
          </a:p>
          <a:p>
            <a:pPr>
              <a:lnSpc>
                <a:spcPct val="150000"/>
              </a:lnSpc>
              <a:buFont typeface="Wingdings" pitchFamily="2" charset="2"/>
              <a:buChar char="§"/>
            </a:pPr>
            <a:r>
              <a:rPr lang="en-US" b="0" dirty="0"/>
              <a:t>Identified </a:t>
            </a:r>
            <a:r>
              <a:rPr lang="en-US" dirty="0"/>
              <a:t>problematic pulls </a:t>
            </a:r>
            <a:r>
              <a:rPr lang="en-US" b="0" dirty="0"/>
              <a:t>and high-impact nuisance parameters</a:t>
            </a:r>
          </a:p>
          <a:p>
            <a:pPr>
              <a:lnSpc>
                <a:spcPct val="150000"/>
              </a:lnSpc>
              <a:buFont typeface="Wingdings" pitchFamily="2" charset="2"/>
              <a:buChar char="§"/>
            </a:pPr>
            <a:r>
              <a:rPr lang="en-US" b="0" dirty="0"/>
              <a:t>Created </a:t>
            </a:r>
            <a:r>
              <a:rPr lang="en-US" dirty="0"/>
              <a:t>correlation scheme </a:t>
            </a:r>
            <a:r>
              <a:rPr lang="en-US" b="0" dirty="0"/>
              <a:t>for VBF + ZH combination using systematic impact results</a:t>
            </a:r>
          </a:p>
          <a:p>
            <a:pPr>
              <a:lnSpc>
                <a:spcPct val="150000"/>
              </a:lnSpc>
              <a:buFont typeface="Wingdings" pitchFamily="2" charset="2"/>
              <a:buChar char="§"/>
            </a:pPr>
            <a:r>
              <a:rPr lang="en-US" b="0" dirty="0"/>
              <a:t>Derived input likelihood models for VBF workspaces</a:t>
            </a:r>
          </a:p>
          <a:p>
            <a:pPr>
              <a:lnSpc>
                <a:spcPct val="150000"/>
              </a:lnSpc>
              <a:buFont typeface="Wingdings" pitchFamily="2" charset="2"/>
              <a:buChar char="§"/>
            </a:pPr>
            <a:r>
              <a:rPr lang="en-US" b="0" dirty="0"/>
              <a:t>Produced likelihood scans of workspaces</a:t>
            </a:r>
          </a:p>
          <a:p>
            <a:pPr>
              <a:lnSpc>
                <a:spcPct val="150000"/>
              </a:lnSpc>
              <a:buFont typeface="Wingdings" pitchFamily="2" charset="2"/>
              <a:buChar char="§"/>
            </a:pPr>
            <a:r>
              <a:rPr lang="en-US" dirty="0"/>
              <a:t>Combined VBF and ZH </a:t>
            </a:r>
            <a:r>
              <a:rPr lang="en-US" b="0" dirty="0"/>
              <a:t>workspaces for Higgs mass = 125 GeV</a:t>
            </a:r>
          </a:p>
        </p:txBody>
      </p:sp>
      <p:sp>
        <p:nvSpPr>
          <p:cNvPr id="3" name="Title 2">
            <a:extLst>
              <a:ext uri="{FF2B5EF4-FFF2-40B4-BE49-F238E27FC236}">
                <a16:creationId xmlns:a16="http://schemas.microsoft.com/office/drawing/2014/main" id="{15303E41-F056-6D8B-F030-19CA293A4CB6}"/>
              </a:ext>
            </a:extLst>
          </p:cNvPr>
          <p:cNvSpPr>
            <a:spLocks noGrp="1"/>
          </p:cNvSpPr>
          <p:nvPr>
            <p:ph type="title"/>
          </p:nvPr>
        </p:nvSpPr>
        <p:spPr>
          <a:xfrm>
            <a:off x="407989" y="373593"/>
            <a:ext cx="6172274" cy="994452"/>
          </a:xfrm>
        </p:spPr>
        <p:txBody>
          <a:bodyPr/>
          <a:lstStyle/>
          <a:p>
            <a:r>
              <a:rPr lang="en-US" dirty="0"/>
              <a:t>What I’ve accomplished</a:t>
            </a:r>
          </a:p>
        </p:txBody>
      </p:sp>
      <p:sp>
        <p:nvSpPr>
          <p:cNvPr id="4" name="Date Placeholder 3">
            <a:extLst>
              <a:ext uri="{FF2B5EF4-FFF2-40B4-BE49-F238E27FC236}">
                <a16:creationId xmlns:a16="http://schemas.microsoft.com/office/drawing/2014/main" id="{2184D9AC-27CF-98FF-3743-774E8CF52590}"/>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1633242F-AA5D-C140-A32F-DFC072934329}"/>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08B4C41E-D2F1-4FB6-610B-11AC3CFCC396}"/>
              </a:ext>
            </a:extLst>
          </p:cNvPr>
          <p:cNvSpPr>
            <a:spLocks noGrp="1"/>
          </p:cNvSpPr>
          <p:nvPr>
            <p:ph type="sldNum" sz="quarter" idx="12"/>
          </p:nvPr>
        </p:nvSpPr>
        <p:spPr/>
        <p:txBody>
          <a:bodyPr/>
          <a:lstStyle/>
          <a:p>
            <a:fld id="{36B5EA5A-BC32-A742-B11B-8E7414D5B535}" type="slidenum">
              <a:rPr lang="en-US" smtClean="0"/>
              <a:pPr/>
              <a:t>18</a:t>
            </a:fld>
            <a:endParaRPr lang="en-US"/>
          </a:p>
        </p:txBody>
      </p:sp>
      <p:pic>
        <p:nvPicPr>
          <p:cNvPr id="8" name="Picture 7" descr="A chart of a graph&#10;&#10;Description automatically generated">
            <a:extLst>
              <a:ext uri="{FF2B5EF4-FFF2-40B4-BE49-F238E27FC236}">
                <a16:creationId xmlns:a16="http://schemas.microsoft.com/office/drawing/2014/main" id="{0EFFCF78-735F-8548-F1F8-E8A9523F974C}"/>
              </a:ext>
            </a:extLst>
          </p:cNvPr>
          <p:cNvPicPr>
            <a:picLocks noChangeAspect="1"/>
          </p:cNvPicPr>
          <p:nvPr/>
        </p:nvPicPr>
        <p:blipFill>
          <a:blip r:embed="rId3"/>
          <a:stretch>
            <a:fillRect/>
          </a:stretch>
        </p:blipFill>
        <p:spPr>
          <a:xfrm>
            <a:off x="10093277" y="84949"/>
            <a:ext cx="1790636" cy="2361704"/>
          </a:xfrm>
          <a:prstGeom prst="rect">
            <a:avLst/>
          </a:prstGeom>
        </p:spPr>
      </p:pic>
      <p:pic>
        <p:nvPicPr>
          <p:cNvPr id="10" name="Picture 9" descr="A chart with different colored squares&#10;&#10;Description automatically generated">
            <a:extLst>
              <a:ext uri="{FF2B5EF4-FFF2-40B4-BE49-F238E27FC236}">
                <a16:creationId xmlns:a16="http://schemas.microsoft.com/office/drawing/2014/main" id="{18949FFF-724F-ACE2-44E3-99225624B7AB}"/>
              </a:ext>
            </a:extLst>
          </p:cNvPr>
          <p:cNvPicPr>
            <a:picLocks noChangeAspect="1"/>
          </p:cNvPicPr>
          <p:nvPr/>
        </p:nvPicPr>
        <p:blipFill>
          <a:blip r:embed="rId4"/>
          <a:stretch>
            <a:fillRect/>
          </a:stretch>
        </p:blipFill>
        <p:spPr>
          <a:xfrm>
            <a:off x="9048349" y="417759"/>
            <a:ext cx="1790636" cy="2349007"/>
          </a:xfrm>
          <a:prstGeom prst="rect">
            <a:avLst/>
          </a:prstGeom>
        </p:spPr>
      </p:pic>
      <p:pic>
        <p:nvPicPr>
          <p:cNvPr id="12" name="Picture 11" descr="A screen shot of a computer&#10;&#10;Description automatically generated">
            <a:extLst>
              <a:ext uri="{FF2B5EF4-FFF2-40B4-BE49-F238E27FC236}">
                <a16:creationId xmlns:a16="http://schemas.microsoft.com/office/drawing/2014/main" id="{6C70CC69-F26A-41CE-6962-0F0E8C8D1587}"/>
              </a:ext>
            </a:extLst>
          </p:cNvPr>
          <p:cNvPicPr>
            <a:picLocks noChangeAspect="1"/>
          </p:cNvPicPr>
          <p:nvPr/>
        </p:nvPicPr>
        <p:blipFill>
          <a:blip r:embed="rId5"/>
          <a:stretch>
            <a:fillRect/>
          </a:stretch>
        </p:blipFill>
        <p:spPr>
          <a:xfrm>
            <a:off x="8688472" y="4586868"/>
            <a:ext cx="3113699" cy="1613907"/>
          </a:xfrm>
          <a:prstGeom prst="rect">
            <a:avLst/>
          </a:prstGeom>
        </p:spPr>
      </p:pic>
      <p:sp>
        <p:nvSpPr>
          <p:cNvPr id="13" name="Right Arrow 12">
            <a:extLst>
              <a:ext uri="{FF2B5EF4-FFF2-40B4-BE49-F238E27FC236}">
                <a16:creationId xmlns:a16="http://schemas.microsoft.com/office/drawing/2014/main" id="{4CC5C02B-03C6-4A26-8A56-1076DB930059}"/>
              </a:ext>
            </a:extLst>
          </p:cNvPr>
          <p:cNvSpPr/>
          <p:nvPr/>
        </p:nvSpPr>
        <p:spPr>
          <a:xfrm rot="20010446">
            <a:off x="8731999" y="2024708"/>
            <a:ext cx="801489" cy="356015"/>
          </a:xfrm>
          <a:prstGeom prst="rightArrow">
            <a:avLst/>
          </a:prstGeom>
          <a:gradFill>
            <a:gsLst>
              <a:gs pos="0">
                <a:schemeClr val="accent1">
                  <a:lumMod val="5000"/>
                  <a:lumOff val="95000"/>
                </a:schemeClr>
              </a:gs>
              <a:gs pos="74000">
                <a:schemeClr val="accent1">
                  <a:lumMod val="45000"/>
                  <a:lumOff val="55000"/>
                </a:schemeClr>
              </a:gs>
              <a:gs pos="100000">
                <a:schemeClr val="accent1">
                  <a:lumMod val="45000"/>
                  <a:lumOff val="55000"/>
                </a:schemeClr>
              </a:gs>
              <a:gs pos="100000">
                <a:schemeClr val="accent1">
                  <a:lumMod val="30000"/>
                  <a:lumOff val="70000"/>
                </a:schemeClr>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a:extLst>
              <a:ext uri="{FF2B5EF4-FFF2-40B4-BE49-F238E27FC236}">
                <a16:creationId xmlns:a16="http://schemas.microsoft.com/office/drawing/2014/main" id="{4D82505D-262E-E632-4437-3C98CC2AB968}"/>
              </a:ext>
            </a:extLst>
          </p:cNvPr>
          <p:cNvSpPr/>
          <p:nvPr/>
        </p:nvSpPr>
        <p:spPr>
          <a:xfrm rot="1094527">
            <a:off x="7632657" y="5129226"/>
            <a:ext cx="954025" cy="389967"/>
          </a:xfrm>
          <a:prstGeom prst="rightArrow">
            <a:avLst/>
          </a:prstGeom>
          <a:gradFill flip="none" rotWithShape="1">
            <a:gsLst>
              <a:gs pos="0">
                <a:schemeClr val="accent5">
                  <a:lumMod val="5000"/>
                  <a:lumOff val="95000"/>
                </a:schemeClr>
              </a:gs>
              <a:gs pos="74000">
                <a:schemeClr val="accent5">
                  <a:lumMod val="45000"/>
                  <a:lumOff val="55000"/>
                </a:schemeClr>
              </a:gs>
              <a:gs pos="100000">
                <a:schemeClr val="accent5">
                  <a:lumMod val="45000"/>
                  <a:lumOff val="55000"/>
                </a:schemeClr>
              </a:gs>
              <a:gs pos="100000">
                <a:schemeClr val="accent5">
                  <a:lumMod val="30000"/>
                  <a:lumOff val="70000"/>
                </a:schemeClr>
              </a:gs>
            </a:gsLst>
            <a:lin ang="10800000" scaled="0"/>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8934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par>
                                <p:cTn id="15" presetID="49" presetClass="entr" presetSubtype="0" decel="10000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 calcmode="lin" valueType="num">
                                      <p:cBhvr>
                                        <p:cTn id="19" dur="500" fill="hold"/>
                                        <p:tgtEl>
                                          <p:spTgt spid="13"/>
                                        </p:tgtEl>
                                        <p:attrNameLst>
                                          <p:attrName>style.rotation</p:attrName>
                                        </p:attrNameLst>
                                      </p:cBhvr>
                                      <p:tavLst>
                                        <p:tav tm="0">
                                          <p:val>
                                            <p:fltVal val="360"/>
                                          </p:val>
                                        </p:tav>
                                        <p:tav tm="100000">
                                          <p:val>
                                            <p:fltVal val="0"/>
                                          </p:val>
                                        </p:tav>
                                      </p:tavLst>
                                    </p:anim>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49" presetClass="entr" presetSubtype="0" decel="10000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 calcmode="lin" valueType="num">
                                      <p:cBhvr>
                                        <p:cTn id="43" dur="500" fill="hold"/>
                                        <p:tgtEl>
                                          <p:spTgt spid="14"/>
                                        </p:tgtEl>
                                        <p:attrNameLst>
                                          <p:attrName>style.rotation</p:attrName>
                                        </p:attrNameLst>
                                      </p:cBhvr>
                                      <p:tavLst>
                                        <p:tav tm="0">
                                          <p:val>
                                            <p:fltVal val="360"/>
                                          </p:val>
                                        </p:tav>
                                        <p:tav tm="100000">
                                          <p:val>
                                            <p:fltVal val="0"/>
                                          </p:val>
                                        </p:tav>
                                      </p:tavLst>
                                    </p:anim>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9CEEEC-3D86-950E-EBEA-049FED65C2DD}"/>
              </a:ext>
            </a:extLst>
          </p:cNvPr>
          <p:cNvSpPr>
            <a:spLocks noGrp="1"/>
          </p:cNvSpPr>
          <p:nvPr>
            <p:ph type="title"/>
          </p:nvPr>
        </p:nvSpPr>
        <p:spPr/>
        <p:txBody>
          <a:bodyPr/>
          <a:lstStyle/>
          <a:p>
            <a:r>
              <a:rPr lang="en-US" dirty="0"/>
              <a:t>What I’ve accomplished</a:t>
            </a:r>
          </a:p>
        </p:txBody>
      </p:sp>
      <p:sp>
        <p:nvSpPr>
          <p:cNvPr id="4" name="Date Placeholder 3">
            <a:extLst>
              <a:ext uri="{FF2B5EF4-FFF2-40B4-BE49-F238E27FC236}">
                <a16:creationId xmlns:a16="http://schemas.microsoft.com/office/drawing/2014/main" id="{BED20B27-07E8-699C-FECB-437583E3B451}"/>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C6923C73-7D37-6B1B-B2E0-2A3DC32FE085}"/>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25409A5E-392B-5344-62B0-94A2FA36E520}"/>
              </a:ext>
            </a:extLst>
          </p:cNvPr>
          <p:cNvSpPr>
            <a:spLocks noGrp="1"/>
          </p:cNvSpPr>
          <p:nvPr>
            <p:ph type="sldNum" sz="quarter" idx="12"/>
          </p:nvPr>
        </p:nvSpPr>
        <p:spPr/>
        <p:txBody>
          <a:bodyPr/>
          <a:lstStyle/>
          <a:p>
            <a:fld id="{36B5EA5A-BC32-A742-B11B-8E7414D5B535}" type="slidenum">
              <a:rPr lang="en-US" smtClean="0"/>
              <a:pPr/>
              <a:t>19</a:t>
            </a:fld>
            <a:endParaRPr lang="en-US"/>
          </a:p>
        </p:txBody>
      </p:sp>
      <p:grpSp>
        <p:nvGrpSpPr>
          <p:cNvPr id="17" name="Group 16">
            <a:extLst>
              <a:ext uri="{FF2B5EF4-FFF2-40B4-BE49-F238E27FC236}">
                <a16:creationId xmlns:a16="http://schemas.microsoft.com/office/drawing/2014/main" id="{72D2C888-878B-5622-4254-9B05F01A5E47}"/>
              </a:ext>
            </a:extLst>
          </p:cNvPr>
          <p:cNvGrpSpPr/>
          <p:nvPr/>
        </p:nvGrpSpPr>
        <p:grpSpPr>
          <a:xfrm>
            <a:off x="2459913" y="1144135"/>
            <a:ext cx="7272173" cy="4721089"/>
            <a:chOff x="4465828" y="1439335"/>
            <a:chExt cx="7272173" cy="4721089"/>
          </a:xfrm>
        </p:grpSpPr>
        <p:pic>
          <p:nvPicPr>
            <p:cNvPr id="7" name="Picture 6" descr="A screenshot of a computer&#10;&#10;Description automatically generated">
              <a:extLst>
                <a:ext uri="{FF2B5EF4-FFF2-40B4-BE49-F238E27FC236}">
                  <a16:creationId xmlns:a16="http://schemas.microsoft.com/office/drawing/2014/main" id="{385CF3D8-D6A0-B423-DF33-98248D155FC6}"/>
                </a:ext>
              </a:extLst>
            </p:cNvPr>
            <p:cNvPicPr>
              <a:picLocks noChangeAspect="1"/>
            </p:cNvPicPr>
            <p:nvPr/>
          </p:nvPicPr>
          <p:blipFill rotWithShape="1">
            <a:blip r:embed="rId3"/>
            <a:srcRect t="9680"/>
            <a:stretch/>
          </p:blipFill>
          <p:spPr>
            <a:xfrm>
              <a:off x="4465828" y="1439335"/>
              <a:ext cx="7272173" cy="4721089"/>
            </a:xfrm>
            <a:prstGeom prst="rect">
              <a:avLst/>
            </a:prstGeom>
          </p:spPr>
        </p:pic>
        <p:sp>
          <p:nvSpPr>
            <p:cNvPr id="9" name="5-Point Star 8">
              <a:extLst>
                <a:ext uri="{FF2B5EF4-FFF2-40B4-BE49-F238E27FC236}">
                  <a16:creationId xmlns:a16="http://schemas.microsoft.com/office/drawing/2014/main" id="{655986E5-D4CB-F311-BE3B-ECCBE4F76E79}"/>
                </a:ext>
              </a:extLst>
            </p:cNvPr>
            <p:cNvSpPr/>
            <p:nvPr/>
          </p:nvSpPr>
          <p:spPr>
            <a:xfrm>
              <a:off x="5268784" y="2157378"/>
              <a:ext cx="418034" cy="418034"/>
            </a:xfrm>
            <a:prstGeom prst="star5">
              <a:avLst/>
            </a:prstGeom>
            <a:solidFill>
              <a:srgbClr val="00B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a:extLst>
                <a:ext uri="{FF2B5EF4-FFF2-40B4-BE49-F238E27FC236}">
                  <a16:creationId xmlns:a16="http://schemas.microsoft.com/office/drawing/2014/main" id="{61D88DA2-60F3-1521-21FC-677C4C397466}"/>
                </a:ext>
              </a:extLst>
            </p:cNvPr>
            <p:cNvSpPr/>
            <p:nvPr/>
          </p:nvSpPr>
          <p:spPr>
            <a:xfrm>
              <a:off x="5268784" y="2769646"/>
              <a:ext cx="418034" cy="418034"/>
            </a:xfrm>
            <a:prstGeom prst="star5">
              <a:avLst/>
            </a:prstGeom>
            <a:solidFill>
              <a:srgbClr val="00B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a:extLst>
                <a:ext uri="{FF2B5EF4-FFF2-40B4-BE49-F238E27FC236}">
                  <a16:creationId xmlns:a16="http://schemas.microsoft.com/office/drawing/2014/main" id="{B9C12B6B-F2F4-E345-B2BD-7B7B550905D4}"/>
                </a:ext>
              </a:extLst>
            </p:cNvPr>
            <p:cNvSpPr/>
            <p:nvPr/>
          </p:nvSpPr>
          <p:spPr>
            <a:xfrm>
              <a:off x="5268784" y="3723147"/>
              <a:ext cx="418034" cy="418034"/>
            </a:xfrm>
            <a:prstGeom prst="star5">
              <a:avLst/>
            </a:prstGeom>
            <a:solidFill>
              <a:srgbClr val="00B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a:extLst>
                <a:ext uri="{FF2B5EF4-FFF2-40B4-BE49-F238E27FC236}">
                  <a16:creationId xmlns:a16="http://schemas.microsoft.com/office/drawing/2014/main" id="{A0E68F08-F202-6AF8-FBF0-7718A73C57F4}"/>
                </a:ext>
              </a:extLst>
            </p:cNvPr>
            <p:cNvSpPr/>
            <p:nvPr/>
          </p:nvSpPr>
          <p:spPr>
            <a:xfrm>
              <a:off x="5268784" y="4258614"/>
              <a:ext cx="418034" cy="418034"/>
            </a:xfrm>
            <a:prstGeom prst="star5">
              <a:avLst/>
            </a:prstGeom>
            <a:solidFill>
              <a:srgbClr val="00B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54426D97-3545-A38F-8132-FBC42E138D2B}"/>
                </a:ext>
              </a:extLst>
            </p:cNvPr>
            <p:cNvSpPr/>
            <p:nvPr/>
          </p:nvSpPr>
          <p:spPr>
            <a:xfrm>
              <a:off x="5296993" y="3288588"/>
              <a:ext cx="361615" cy="327322"/>
            </a:xfrm>
            <a:prstGeom prst="triangle">
              <a:avLst/>
            </a:prstGeom>
            <a:solidFill>
              <a:srgbClr val="FFC000"/>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5-Point Star 14">
              <a:extLst>
                <a:ext uri="{FF2B5EF4-FFF2-40B4-BE49-F238E27FC236}">
                  <a16:creationId xmlns:a16="http://schemas.microsoft.com/office/drawing/2014/main" id="{B0C91368-85CC-D67B-FFC5-D00DDE6B58A5}"/>
                </a:ext>
              </a:extLst>
            </p:cNvPr>
            <p:cNvSpPr/>
            <p:nvPr/>
          </p:nvSpPr>
          <p:spPr>
            <a:xfrm>
              <a:off x="5254382" y="5592090"/>
              <a:ext cx="418034" cy="418034"/>
            </a:xfrm>
            <a:prstGeom prst="star5">
              <a:avLst/>
            </a:prstGeom>
            <a:solidFill>
              <a:srgbClr val="00B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34026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DCCAF2-78C6-D028-FBEA-323B68DF6BB3}"/>
              </a:ext>
            </a:extLst>
          </p:cNvPr>
          <p:cNvSpPr>
            <a:spLocks noGrp="1"/>
          </p:cNvSpPr>
          <p:nvPr>
            <p:ph idx="1"/>
          </p:nvPr>
        </p:nvSpPr>
        <p:spPr>
          <a:xfrm>
            <a:off x="407988" y="1618227"/>
            <a:ext cx="6651489" cy="1321418"/>
          </a:xfrm>
        </p:spPr>
        <p:txBody>
          <a:bodyPr>
            <a:normAutofit/>
          </a:bodyPr>
          <a:lstStyle/>
          <a:p>
            <a:pPr>
              <a:buFont typeface="Wingdings" pitchFamily="2" charset="2"/>
              <a:buChar char="§"/>
            </a:pPr>
            <a:r>
              <a:rPr lang="en-US" b="0" dirty="0"/>
              <a:t>Dark matter theory</a:t>
            </a:r>
          </a:p>
          <a:p>
            <a:pPr>
              <a:buFont typeface="Wingdings" pitchFamily="2" charset="2"/>
              <a:buChar char="§"/>
            </a:pPr>
            <a:r>
              <a:rPr lang="en-US" b="0" dirty="0"/>
              <a:t>Several searches in past decade for massive dark photons </a:t>
            </a:r>
          </a:p>
          <a:p>
            <a:endParaRPr lang="en-US" b="0" dirty="0"/>
          </a:p>
          <a:p>
            <a:endParaRPr lang="en-US" b="0" dirty="0"/>
          </a:p>
        </p:txBody>
      </p:sp>
      <p:sp>
        <p:nvSpPr>
          <p:cNvPr id="3" name="Title 2">
            <a:extLst>
              <a:ext uri="{FF2B5EF4-FFF2-40B4-BE49-F238E27FC236}">
                <a16:creationId xmlns:a16="http://schemas.microsoft.com/office/drawing/2014/main" id="{DEDC83C7-78E9-BA10-E8D0-B290D569B8C5}"/>
              </a:ext>
            </a:extLst>
          </p:cNvPr>
          <p:cNvSpPr>
            <a:spLocks noGrp="1"/>
          </p:cNvSpPr>
          <p:nvPr>
            <p:ph type="title"/>
          </p:nvPr>
        </p:nvSpPr>
        <p:spPr>
          <a:xfrm>
            <a:off x="407988" y="373593"/>
            <a:ext cx="11376025" cy="700827"/>
          </a:xfrm>
        </p:spPr>
        <p:txBody>
          <a:bodyPr/>
          <a:lstStyle/>
          <a:p>
            <a:r>
              <a:rPr lang="en-US" dirty="0"/>
              <a:t>Introduction</a:t>
            </a:r>
          </a:p>
        </p:txBody>
      </p:sp>
      <p:sp>
        <p:nvSpPr>
          <p:cNvPr id="4" name="Date Placeholder 3">
            <a:extLst>
              <a:ext uri="{FF2B5EF4-FFF2-40B4-BE49-F238E27FC236}">
                <a16:creationId xmlns:a16="http://schemas.microsoft.com/office/drawing/2014/main" id="{3744E434-D7D6-365C-91A2-9D1C3BA0A749}"/>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8CFB8D36-1C4A-F67D-35CE-C39EB8EA3AD8}"/>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6FB17949-28BF-136D-C113-8202626BD77D}"/>
              </a:ext>
            </a:extLst>
          </p:cNvPr>
          <p:cNvSpPr>
            <a:spLocks noGrp="1"/>
          </p:cNvSpPr>
          <p:nvPr>
            <p:ph type="sldNum" sz="quarter" idx="12"/>
          </p:nvPr>
        </p:nvSpPr>
        <p:spPr/>
        <p:txBody>
          <a:bodyPr/>
          <a:lstStyle/>
          <a:p>
            <a:fld id="{36B5EA5A-BC32-A742-B11B-8E7414D5B535}" type="slidenum">
              <a:rPr lang="en-US" smtClean="0"/>
              <a:pPr/>
              <a:t>2</a:t>
            </a:fld>
            <a:endParaRPr lang="en-US"/>
          </a:p>
        </p:txBody>
      </p:sp>
      <p:pic>
        <p:nvPicPr>
          <p:cNvPr id="8" name="Picture 7">
            <a:extLst>
              <a:ext uri="{FF2B5EF4-FFF2-40B4-BE49-F238E27FC236}">
                <a16:creationId xmlns:a16="http://schemas.microsoft.com/office/drawing/2014/main" id="{DD9DF8B2-3FCF-A8FF-3DB5-EDD60182DDED}"/>
              </a:ext>
            </a:extLst>
          </p:cNvPr>
          <p:cNvPicPr>
            <a:picLocks noChangeAspect="1"/>
          </p:cNvPicPr>
          <p:nvPr/>
        </p:nvPicPr>
        <p:blipFill>
          <a:blip r:embed="rId3"/>
          <a:stretch>
            <a:fillRect/>
          </a:stretch>
        </p:blipFill>
        <p:spPr>
          <a:xfrm>
            <a:off x="7454949" y="255270"/>
            <a:ext cx="4356340" cy="5943600"/>
          </a:xfrm>
          <a:prstGeom prst="rect">
            <a:avLst/>
          </a:prstGeom>
        </p:spPr>
      </p:pic>
      <p:pic>
        <p:nvPicPr>
          <p:cNvPr id="13" name="Picture 1" descr="page10image1878789824">
            <a:extLst>
              <a:ext uri="{FF2B5EF4-FFF2-40B4-BE49-F238E27FC236}">
                <a16:creationId xmlns:a16="http://schemas.microsoft.com/office/drawing/2014/main" id="{D9AE97E0-E5E4-3990-5233-CD15FB02B18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047" t="16328" r="20097" b="19669"/>
          <a:stretch/>
        </p:blipFill>
        <p:spPr bwMode="auto">
          <a:xfrm>
            <a:off x="1384946" y="3096911"/>
            <a:ext cx="4347903" cy="282351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7B06AADB-B28C-884B-A577-9D9FFE7C99C1}"/>
              </a:ext>
            </a:extLst>
          </p:cNvPr>
          <p:cNvSpPr txBox="1"/>
          <p:nvPr/>
        </p:nvSpPr>
        <p:spPr>
          <a:xfrm>
            <a:off x="627681" y="5923776"/>
            <a:ext cx="6145078" cy="276999"/>
          </a:xfrm>
          <a:prstGeom prst="rect">
            <a:avLst/>
          </a:prstGeom>
          <a:noFill/>
        </p:spPr>
        <p:txBody>
          <a:bodyPr wrap="square" lIns="0" tIns="0" rIns="0" bIns="0" rtlCol="0">
            <a:spAutoFit/>
          </a:bodyPr>
          <a:lstStyle/>
          <a:p>
            <a:pPr algn="l"/>
            <a:r>
              <a:rPr lang="en-US" dirty="0"/>
              <a:t>Limits on the massive dark photon from di-lepton searches</a:t>
            </a:r>
          </a:p>
        </p:txBody>
      </p:sp>
      <p:grpSp>
        <p:nvGrpSpPr>
          <p:cNvPr id="23" name="Group 22">
            <a:extLst>
              <a:ext uri="{FF2B5EF4-FFF2-40B4-BE49-F238E27FC236}">
                <a16:creationId xmlns:a16="http://schemas.microsoft.com/office/drawing/2014/main" id="{B27338EC-EF2E-42C3-F0C9-7B56382BB3EB}"/>
              </a:ext>
            </a:extLst>
          </p:cNvPr>
          <p:cNvGrpSpPr/>
          <p:nvPr/>
        </p:nvGrpSpPr>
        <p:grpSpPr>
          <a:xfrm>
            <a:off x="7374381" y="4427248"/>
            <a:ext cx="1116713" cy="997159"/>
            <a:chOff x="6988285" y="4629292"/>
            <a:chExt cx="1116713" cy="997159"/>
          </a:xfrm>
        </p:grpSpPr>
        <p:sp>
          <p:nvSpPr>
            <p:cNvPr id="15" name="Rounded Rectangle 14">
              <a:extLst>
                <a:ext uri="{FF2B5EF4-FFF2-40B4-BE49-F238E27FC236}">
                  <a16:creationId xmlns:a16="http://schemas.microsoft.com/office/drawing/2014/main" id="{FE531A14-797D-B9F0-9B2D-84BD407559BB}"/>
                </a:ext>
              </a:extLst>
            </p:cNvPr>
            <p:cNvSpPr/>
            <p:nvPr/>
          </p:nvSpPr>
          <p:spPr>
            <a:xfrm>
              <a:off x="6988285" y="4629292"/>
              <a:ext cx="996670" cy="997159"/>
            </a:xfrm>
            <a:prstGeom prst="roundRect">
              <a:avLst>
                <a:gd name="adj" fmla="val 12844"/>
              </a:avLst>
            </a:prstGeom>
            <a:noFill/>
            <a:ln w="285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95647082-ED1F-F8E2-1C76-23A0E53C6EE4}"/>
                </a:ext>
              </a:extLst>
            </p:cNvPr>
            <p:cNvSpPr/>
            <p:nvPr/>
          </p:nvSpPr>
          <p:spPr>
            <a:xfrm>
              <a:off x="7309506" y="4778986"/>
              <a:ext cx="540929" cy="540929"/>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DC6DF55C-9C8E-1C2E-85CD-A71B4F322419}"/>
                </a:ext>
              </a:extLst>
            </p:cNvPr>
            <p:cNvSpPr txBox="1"/>
            <p:nvPr/>
          </p:nvSpPr>
          <p:spPr>
            <a:xfrm>
              <a:off x="7078445" y="5380850"/>
              <a:ext cx="1026553" cy="184666"/>
            </a:xfrm>
            <a:prstGeom prst="rect">
              <a:avLst/>
            </a:prstGeom>
            <a:noFill/>
          </p:spPr>
          <p:txBody>
            <a:bodyPr wrap="square" lIns="0" tIns="0" rIns="0" bIns="0" rtlCol="0">
              <a:spAutoFit/>
            </a:bodyPr>
            <a:lstStyle/>
            <a:p>
              <a:pPr algn="l"/>
              <a:r>
                <a:rPr lang="en-US" sz="1200" dirty="0">
                  <a:solidFill>
                    <a:sysClr val="windowText" lastClr="000000"/>
                  </a:solidFill>
                </a:rPr>
                <a:t>dark photon</a:t>
              </a:r>
            </a:p>
          </p:txBody>
        </p:sp>
        <p:sp>
          <p:nvSpPr>
            <p:cNvPr id="18" name="TextBox 17">
              <a:extLst>
                <a:ext uri="{FF2B5EF4-FFF2-40B4-BE49-F238E27FC236}">
                  <a16:creationId xmlns:a16="http://schemas.microsoft.com/office/drawing/2014/main" id="{7568CABA-48CF-2145-21B8-92232B1FE1E5}"/>
                </a:ext>
              </a:extLst>
            </p:cNvPr>
            <p:cNvSpPr txBox="1"/>
            <p:nvPr/>
          </p:nvSpPr>
          <p:spPr>
            <a:xfrm>
              <a:off x="7068962" y="4682904"/>
              <a:ext cx="148501" cy="531171"/>
            </a:xfrm>
            <a:prstGeom prst="rect">
              <a:avLst/>
            </a:prstGeom>
            <a:noFill/>
          </p:spPr>
          <p:txBody>
            <a:bodyPr wrap="square" lIns="0" tIns="0" rIns="0" bIns="0" rtlCol="0">
              <a:spAutoFit/>
            </a:bodyPr>
            <a:lstStyle/>
            <a:p>
              <a:pPr algn="l">
                <a:lnSpc>
                  <a:spcPct val="150000"/>
                </a:lnSpc>
              </a:pPr>
              <a:r>
                <a:rPr lang="en-US" sz="800" dirty="0">
                  <a:solidFill>
                    <a:sysClr val="windowText" lastClr="000000"/>
                  </a:solidFill>
                </a:rPr>
                <a:t>0</a:t>
              </a:r>
            </a:p>
            <a:p>
              <a:pPr algn="l">
                <a:lnSpc>
                  <a:spcPct val="150000"/>
                </a:lnSpc>
              </a:pPr>
              <a:r>
                <a:rPr lang="en-US" sz="800" dirty="0">
                  <a:solidFill>
                    <a:sysClr val="windowText" lastClr="000000"/>
                  </a:solidFill>
                </a:rPr>
                <a:t>0</a:t>
              </a:r>
            </a:p>
            <a:p>
              <a:pPr algn="l">
                <a:lnSpc>
                  <a:spcPct val="150000"/>
                </a:lnSpc>
              </a:pPr>
              <a:r>
                <a:rPr lang="en-US" sz="800" dirty="0">
                  <a:solidFill>
                    <a:sysClr val="windowText" lastClr="000000"/>
                  </a:solidFill>
                </a:rPr>
                <a:t>1</a:t>
              </a:r>
            </a:p>
          </p:txBody>
        </p:sp>
        <p:sp>
          <p:nvSpPr>
            <p:cNvPr id="19" name="TextBox 18">
              <a:extLst>
                <a:ext uri="{FF2B5EF4-FFF2-40B4-BE49-F238E27FC236}">
                  <a16:creationId xmlns:a16="http://schemas.microsoft.com/office/drawing/2014/main" id="{D3E07CB5-3796-1141-BF41-E63B960407EB}"/>
                </a:ext>
              </a:extLst>
            </p:cNvPr>
            <p:cNvSpPr txBox="1"/>
            <p:nvPr/>
          </p:nvSpPr>
          <p:spPr>
            <a:xfrm>
              <a:off x="7455073" y="4806526"/>
              <a:ext cx="394907" cy="369332"/>
            </a:xfrm>
            <a:prstGeom prst="rect">
              <a:avLst/>
            </a:prstGeom>
            <a:noFill/>
          </p:spPr>
          <p:txBody>
            <a:bodyPr wrap="square" lIns="0" tIns="0" rIns="0" bIns="0" rtlCol="0">
              <a:spAutoFit/>
            </a:bodyPr>
            <a:lstStyle/>
            <a:p>
              <a:pPr algn="l"/>
              <a:r>
                <a:rPr lang="en-US" sz="2400" dirty="0">
                  <a:solidFill>
                    <a:sysClr val="windowText" lastClr="000000"/>
                  </a:solidFill>
                </a:rPr>
                <a:t>𝛾</a:t>
              </a:r>
              <a:r>
                <a:rPr lang="en-US" sz="2400" baseline="-25000" dirty="0">
                  <a:solidFill>
                    <a:sysClr val="windowText" lastClr="000000"/>
                  </a:solidFill>
                </a:rPr>
                <a:t>d</a:t>
              </a:r>
              <a:endParaRPr lang="en-US" sz="2400" dirty="0">
                <a:solidFill>
                  <a:sysClr val="windowText" lastClr="000000"/>
                </a:solidFill>
              </a:endParaRPr>
            </a:p>
          </p:txBody>
        </p:sp>
      </p:grpSp>
      <p:sp>
        <p:nvSpPr>
          <p:cNvPr id="7" name="Right Arrow 6">
            <a:extLst>
              <a:ext uri="{FF2B5EF4-FFF2-40B4-BE49-F238E27FC236}">
                <a16:creationId xmlns:a16="http://schemas.microsoft.com/office/drawing/2014/main" id="{2CB689B3-9C5B-6333-0380-479CAB6CAA5A}"/>
              </a:ext>
            </a:extLst>
          </p:cNvPr>
          <p:cNvSpPr/>
          <p:nvPr/>
        </p:nvSpPr>
        <p:spPr>
          <a:xfrm>
            <a:off x="2915336" y="2938702"/>
            <a:ext cx="1437452" cy="27034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1A06048-3228-0722-B33F-D5CDB2DD3764}"/>
              </a:ext>
            </a:extLst>
          </p:cNvPr>
          <p:cNvSpPr txBox="1"/>
          <p:nvPr/>
        </p:nvSpPr>
        <p:spPr>
          <a:xfrm>
            <a:off x="4650884" y="2956735"/>
            <a:ext cx="1437452" cy="276999"/>
          </a:xfrm>
          <a:prstGeom prst="rect">
            <a:avLst/>
          </a:prstGeom>
          <a:noFill/>
        </p:spPr>
        <p:txBody>
          <a:bodyPr wrap="square" lIns="0" tIns="0" rIns="0" bIns="0" rtlCol="0">
            <a:spAutoFit/>
          </a:bodyPr>
          <a:lstStyle/>
          <a:p>
            <a:pPr algn="l"/>
            <a:r>
              <a:rPr lang="en-US" dirty="0"/>
              <a:t>Higher energy</a:t>
            </a:r>
          </a:p>
        </p:txBody>
      </p:sp>
      <p:sp>
        <p:nvSpPr>
          <p:cNvPr id="10" name="TextBox 9">
            <a:extLst>
              <a:ext uri="{FF2B5EF4-FFF2-40B4-BE49-F238E27FC236}">
                <a16:creationId xmlns:a16="http://schemas.microsoft.com/office/drawing/2014/main" id="{B74EFDE1-9CCB-330E-4C60-3C993E61041E}"/>
              </a:ext>
            </a:extLst>
          </p:cNvPr>
          <p:cNvSpPr txBox="1"/>
          <p:nvPr/>
        </p:nvSpPr>
        <p:spPr>
          <a:xfrm>
            <a:off x="1179788" y="2913255"/>
            <a:ext cx="1437452" cy="276999"/>
          </a:xfrm>
          <a:prstGeom prst="rect">
            <a:avLst/>
          </a:prstGeom>
          <a:noFill/>
        </p:spPr>
        <p:txBody>
          <a:bodyPr wrap="square" lIns="0" tIns="0" rIns="0" bIns="0" rtlCol="0">
            <a:spAutoFit/>
          </a:bodyPr>
          <a:lstStyle/>
          <a:p>
            <a:pPr algn="l"/>
            <a:r>
              <a:rPr lang="en-US" dirty="0"/>
              <a:t>Lower energy</a:t>
            </a:r>
          </a:p>
        </p:txBody>
      </p:sp>
      <p:sp>
        <p:nvSpPr>
          <p:cNvPr id="11" name="TextBox 10">
            <a:extLst>
              <a:ext uri="{FF2B5EF4-FFF2-40B4-BE49-F238E27FC236}">
                <a16:creationId xmlns:a16="http://schemas.microsoft.com/office/drawing/2014/main" id="{5EF9FF5A-79B1-B198-B2AA-F9963989135E}"/>
              </a:ext>
            </a:extLst>
          </p:cNvPr>
          <p:cNvSpPr txBox="1"/>
          <p:nvPr/>
        </p:nvSpPr>
        <p:spPr>
          <a:xfrm>
            <a:off x="226131" y="4022221"/>
            <a:ext cx="1158815" cy="830997"/>
          </a:xfrm>
          <a:prstGeom prst="rect">
            <a:avLst/>
          </a:prstGeom>
          <a:noFill/>
        </p:spPr>
        <p:txBody>
          <a:bodyPr wrap="square" lIns="0" tIns="0" rIns="0" bIns="0" rtlCol="0">
            <a:spAutoFit/>
          </a:bodyPr>
          <a:lstStyle/>
          <a:p>
            <a:pPr algn="l"/>
            <a:r>
              <a:rPr lang="en-US" dirty="0"/>
              <a:t>Kinetic mixing parameter</a:t>
            </a:r>
          </a:p>
        </p:txBody>
      </p:sp>
    </p:spTree>
    <p:extLst>
      <p:ext uri="{BB962C8B-B14F-4D97-AF65-F5344CB8AC3E}">
        <p14:creationId xmlns:p14="http://schemas.microsoft.com/office/powerpoint/2010/main" val="3382868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down)">
                                      <p:cBhvr>
                                        <p:cTn id="13" dur="580">
                                          <p:stCondLst>
                                            <p:cond delay="0"/>
                                          </p:stCondLst>
                                        </p:cTn>
                                        <p:tgtEl>
                                          <p:spTgt spid="23"/>
                                        </p:tgtEl>
                                      </p:cBhvr>
                                    </p:animEffect>
                                    <p:anim calcmode="lin" valueType="num">
                                      <p:cBhvr>
                                        <p:cTn id="14"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19" dur="26">
                                          <p:stCondLst>
                                            <p:cond delay="650"/>
                                          </p:stCondLst>
                                        </p:cTn>
                                        <p:tgtEl>
                                          <p:spTgt spid="23"/>
                                        </p:tgtEl>
                                      </p:cBhvr>
                                      <p:to x="100000" y="60000"/>
                                    </p:animScale>
                                    <p:animScale>
                                      <p:cBhvr>
                                        <p:cTn id="20" dur="166" decel="50000">
                                          <p:stCondLst>
                                            <p:cond delay="676"/>
                                          </p:stCondLst>
                                        </p:cTn>
                                        <p:tgtEl>
                                          <p:spTgt spid="23"/>
                                        </p:tgtEl>
                                      </p:cBhvr>
                                      <p:to x="100000" y="100000"/>
                                    </p:animScale>
                                    <p:animScale>
                                      <p:cBhvr>
                                        <p:cTn id="21" dur="26">
                                          <p:stCondLst>
                                            <p:cond delay="1312"/>
                                          </p:stCondLst>
                                        </p:cTn>
                                        <p:tgtEl>
                                          <p:spTgt spid="23"/>
                                        </p:tgtEl>
                                      </p:cBhvr>
                                      <p:to x="100000" y="80000"/>
                                    </p:animScale>
                                    <p:animScale>
                                      <p:cBhvr>
                                        <p:cTn id="22" dur="166" decel="50000">
                                          <p:stCondLst>
                                            <p:cond delay="1338"/>
                                          </p:stCondLst>
                                        </p:cTn>
                                        <p:tgtEl>
                                          <p:spTgt spid="23"/>
                                        </p:tgtEl>
                                      </p:cBhvr>
                                      <p:to x="100000" y="100000"/>
                                    </p:animScale>
                                    <p:animScale>
                                      <p:cBhvr>
                                        <p:cTn id="23" dur="26">
                                          <p:stCondLst>
                                            <p:cond delay="1642"/>
                                          </p:stCondLst>
                                        </p:cTn>
                                        <p:tgtEl>
                                          <p:spTgt spid="23"/>
                                        </p:tgtEl>
                                      </p:cBhvr>
                                      <p:to x="100000" y="90000"/>
                                    </p:animScale>
                                    <p:animScale>
                                      <p:cBhvr>
                                        <p:cTn id="24" dur="166" decel="50000">
                                          <p:stCondLst>
                                            <p:cond delay="1668"/>
                                          </p:stCondLst>
                                        </p:cTn>
                                        <p:tgtEl>
                                          <p:spTgt spid="23"/>
                                        </p:tgtEl>
                                      </p:cBhvr>
                                      <p:to x="100000" y="100000"/>
                                    </p:animScale>
                                    <p:animScale>
                                      <p:cBhvr>
                                        <p:cTn id="25" dur="26">
                                          <p:stCondLst>
                                            <p:cond delay="1808"/>
                                          </p:stCondLst>
                                        </p:cTn>
                                        <p:tgtEl>
                                          <p:spTgt spid="23"/>
                                        </p:tgtEl>
                                      </p:cBhvr>
                                      <p:to x="100000" y="95000"/>
                                    </p:animScale>
                                    <p:animScale>
                                      <p:cBhvr>
                                        <p:cTn id="26" dur="166" decel="50000">
                                          <p:stCondLst>
                                            <p:cond delay="1834"/>
                                          </p:stCondLst>
                                        </p:cTn>
                                        <p:tgtEl>
                                          <p:spTgt spid="23"/>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 end="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7" grpId="0" animBg="1"/>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208683-0B54-8E3B-2AB8-FD6E37233293}"/>
              </a:ext>
            </a:extLst>
          </p:cNvPr>
          <p:cNvSpPr>
            <a:spLocks noGrp="1"/>
          </p:cNvSpPr>
          <p:nvPr>
            <p:ph idx="1"/>
          </p:nvPr>
        </p:nvSpPr>
        <p:spPr>
          <a:xfrm>
            <a:off x="407989" y="1592263"/>
            <a:ext cx="11261497" cy="4608512"/>
          </a:xfrm>
        </p:spPr>
        <p:txBody>
          <a:bodyPr/>
          <a:lstStyle/>
          <a:p>
            <a:pPr>
              <a:lnSpc>
                <a:spcPct val="150000"/>
              </a:lnSpc>
              <a:buFont typeface="Wingdings" pitchFamily="2" charset="2"/>
              <a:buChar char="§"/>
            </a:pPr>
            <a:r>
              <a:rPr lang="en-US" b="0" dirty="0"/>
              <a:t>First, produce VBF workspaces for higher Higgs masses (RECAST)</a:t>
            </a:r>
          </a:p>
          <a:p>
            <a:pPr>
              <a:lnSpc>
                <a:spcPct val="150000"/>
              </a:lnSpc>
              <a:buFont typeface="Wingdings" pitchFamily="2" charset="2"/>
              <a:buChar char="§"/>
            </a:pPr>
            <a:r>
              <a:rPr lang="en-US" b="0" dirty="0"/>
              <a:t>Then </a:t>
            </a:r>
            <a:r>
              <a:rPr lang="en-US" dirty="0"/>
              <a:t>combine VBF + ggF </a:t>
            </a:r>
            <a:r>
              <a:rPr lang="en-US" b="0" dirty="0"/>
              <a:t>for multiple masses (Higgs = 500, 700, … 3000 GeV)</a:t>
            </a:r>
          </a:p>
          <a:p>
            <a:pPr>
              <a:lnSpc>
                <a:spcPct val="150000"/>
              </a:lnSpc>
              <a:buFont typeface="Wingdings" pitchFamily="2" charset="2"/>
              <a:buChar char="§"/>
            </a:pPr>
            <a:r>
              <a:rPr lang="en-US" b="0" dirty="0"/>
              <a:t>Our VBF + ZH combination used a preliminary VBF workspace, we will redo the combination when the updated VBF workspace becomes available</a:t>
            </a:r>
          </a:p>
          <a:p>
            <a:pPr>
              <a:buFont typeface="Wingdings" pitchFamily="2" charset="2"/>
              <a:buChar char="§"/>
            </a:pPr>
            <a:endParaRPr lang="en-US" b="0" dirty="0"/>
          </a:p>
        </p:txBody>
      </p:sp>
      <p:sp>
        <p:nvSpPr>
          <p:cNvPr id="3" name="Title 2">
            <a:extLst>
              <a:ext uri="{FF2B5EF4-FFF2-40B4-BE49-F238E27FC236}">
                <a16:creationId xmlns:a16="http://schemas.microsoft.com/office/drawing/2014/main" id="{D45E0A19-8F48-BAED-20CE-3BB960CC2169}"/>
              </a:ext>
            </a:extLst>
          </p:cNvPr>
          <p:cNvSpPr>
            <a:spLocks noGrp="1"/>
          </p:cNvSpPr>
          <p:nvPr>
            <p:ph type="title"/>
          </p:nvPr>
        </p:nvSpPr>
        <p:spPr/>
        <p:txBody>
          <a:bodyPr/>
          <a:lstStyle/>
          <a:p>
            <a:r>
              <a:rPr lang="en-US" dirty="0"/>
              <a:t>What next?</a:t>
            </a:r>
          </a:p>
        </p:txBody>
      </p:sp>
      <p:sp>
        <p:nvSpPr>
          <p:cNvPr id="4" name="Date Placeholder 3">
            <a:extLst>
              <a:ext uri="{FF2B5EF4-FFF2-40B4-BE49-F238E27FC236}">
                <a16:creationId xmlns:a16="http://schemas.microsoft.com/office/drawing/2014/main" id="{E83B9470-FA55-69E0-8EB0-6F588FF413F5}"/>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7A109134-5B43-20C2-37D2-098B0A34F732}"/>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1D5CE29E-D02D-6985-D0A6-4398FAC04BEC}"/>
              </a:ext>
            </a:extLst>
          </p:cNvPr>
          <p:cNvSpPr>
            <a:spLocks noGrp="1"/>
          </p:cNvSpPr>
          <p:nvPr>
            <p:ph type="sldNum" sz="quarter" idx="12"/>
          </p:nvPr>
        </p:nvSpPr>
        <p:spPr/>
        <p:txBody>
          <a:bodyPr/>
          <a:lstStyle/>
          <a:p>
            <a:fld id="{36B5EA5A-BC32-A742-B11B-8E7414D5B535}" type="slidenum">
              <a:rPr lang="en-US" smtClean="0"/>
              <a:pPr/>
              <a:t>20</a:t>
            </a:fld>
            <a:endParaRPr lang="en-US"/>
          </a:p>
        </p:txBody>
      </p:sp>
    </p:spTree>
    <p:extLst>
      <p:ext uri="{BB962C8B-B14F-4D97-AF65-F5344CB8AC3E}">
        <p14:creationId xmlns:p14="http://schemas.microsoft.com/office/powerpoint/2010/main" val="1872138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table with food on it&#10;&#10;Description automatically generated">
            <a:extLst>
              <a:ext uri="{FF2B5EF4-FFF2-40B4-BE49-F238E27FC236}">
                <a16:creationId xmlns:a16="http://schemas.microsoft.com/office/drawing/2014/main" id="{600F25D4-758D-9B79-6B18-0E74F35AFEA2}"/>
              </a:ext>
            </a:extLst>
          </p:cNvPr>
          <p:cNvPicPr>
            <a:picLocks noGrp="1" noChangeAspect="1"/>
          </p:cNvPicPr>
          <p:nvPr>
            <p:ph idx="1"/>
          </p:nvPr>
        </p:nvPicPr>
        <p:blipFill>
          <a:blip r:embed="rId3"/>
          <a:stretch>
            <a:fillRect/>
          </a:stretch>
        </p:blipFill>
        <p:spPr>
          <a:xfrm>
            <a:off x="407988" y="3289698"/>
            <a:ext cx="3652843" cy="2743200"/>
          </a:xfrm>
        </p:spPr>
      </p:pic>
      <p:sp>
        <p:nvSpPr>
          <p:cNvPr id="3" name="Title 2">
            <a:extLst>
              <a:ext uri="{FF2B5EF4-FFF2-40B4-BE49-F238E27FC236}">
                <a16:creationId xmlns:a16="http://schemas.microsoft.com/office/drawing/2014/main" id="{AA4AF2D3-006A-9673-4623-58CF58866A5A}"/>
              </a:ext>
            </a:extLst>
          </p:cNvPr>
          <p:cNvSpPr>
            <a:spLocks noGrp="1"/>
          </p:cNvSpPr>
          <p:nvPr>
            <p:ph type="title"/>
          </p:nvPr>
        </p:nvSpPr>
        <p:spPr/>
        <p:txBody>
          <a:bodyPr/>
          <a:lstStyle/>
          <a:p>
            <a:r>
              <a:rPr lang="en-US" dirty="0"/>
              <a:t>Pictures</a:t>
            </a:r>
          </a:p>
        </p:txBody>
      </p:sp>
      <p:sp>
        <p:nvSpPr>
          <p:cNvPr id="4" name="Date Placeholder 3">
            <a:extLst>
              <a:ext uri="{FF2B5EF4-FFF2-40B4-BE49-F238E27FC236}">
                <a16:creationId xmlns:a16="http://schemas.microsoft.com/office/drawing/2014/main" id="{3C278CFE-39A3-D9D9-BD1D-9E1814E32C37}"/>
              </a:ext>
            </a:extLst>
          </p:cNvPr>
          <p:cNvSpPr>
            <a:spLocks noGrp="1"/>
          </p:cNvSpPr>
          <p:nvPr>
            <p:ph type="dt" sz="half" idx="10"/>
          </p:nvPr>
        </p:nvSpPr>
        <p:spPr/>
        <p:txBody>
          <a:bodyPr/>
          <a:lstStyle/>
          <a:p>
            <a:fld id="{312CAFC2-26B6-134E-85E5-5D171C2C5E12}" type="datetime3">
              <a:rPr lang="en-US" smtClean="0"/>
              <a:t>27 July 2023</a:t>
            </a:fld>
            <a:endParaRPr lang="en-US" dirty="0"/>
          </a:p>
        </p:txBody>
      </p:sp>
      <p:sp>
        <p:nvSpPr>
          <p:cNvPr id="5" name="Footer Placeholder 4">
            <a:extLst>
              <a:ext uri="{FF2B5EF4-FFF2-40B4-BE49-F238E27FC236}">
                <a16:creationId xmlns:a16="http://schemas.microsoft.com/office/drawing/2014/main" id="{9F15209B-4A55-4EF2-1386-C3B24E4DD832}"/>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EA24D20C-0B7D-9178-DDB4-7C4ABFC2DF15}"/>
              </a:ext>
            </a:extLst>
          </p:cNvPr>
          <p:cNvSpPr>
            <a:spLocks noGrp="1"/>
          </p:cNvSpPr>
          <p:nvPr>
            <p:ph type="sldNum" sz="quarter" idx="12"/>
          </p:nvPr>
        </p:nvSpPr>
        <p:spPr/>
        <p:txBody>
          <a:bodyPr/>
          <a:lstStyle/>
          <a:p>
            <a:fld id="{36B5EA5A-BC32-A742-B11B-8E7414D5B535}" type="slidenum">
              <a:rPr lang="en-US" smtClean="0"/>
              <a:pPr/>
              <a:t>21</a:t>
            </a:fld>
            <a:endParaRPr lang="en-US"/>
          </a:p>
        </p:txBody>
      </p:sp>
      <p:pic>
        <p:nvPicPr>
          <p:cNvPr id="10" name="Picture 9" descr="A box of ice cream and a glass of water&#10;&#10;Description automatically generated">
            <a:extLst>
              <a:ext uri="{FF2B5EF4-FFF2-40B4-BE49-F238E27FC236}">
                <a16:creationId xmlns:a16="http://schemas.microsoft.com/office/drawing/2014/main" id="{96EC11D1-0EE1-D710-3AD6-CCF59064E440}"/>
              </a:ext>
            </a:extLst>
          </p:cNvPr>
          <p:cNvPicPr>
            <a:picLocks noChangeAspect="1"/>
          </p:cNvPicPr>
          <p:nvPr/>
        </p:nvPicPr>
        <p:blipFill rotWithShape="1">
          <a:blip r:embed="rId4"/>
          <a:srcRect b="30191"/>
          <a:stretch/>
        </p:blipFill>
        <p:spPr>
          <a:xfrm>
            <a:off x="3806715" y="3571386"/>
            <a:ext cx="2429213" cy="2258153"/>
          </a:xfrm>
          <a:prstGeom prst="rect">
            <a:avLst/>
          </a:prstGeom>
        </p:spPr>
      </p:pic>
      <p:pic>
        <p:nvPicPr>
          <p:cNvPr id="12" name="Picture 11" descr="A person eating a burger&#10;&#10;Description automatically generated">
            <a:extLst>
              <a:ext uri="{FF2B5EF4-FFF2-40B4-BE49-F238E27FC236}">
                <a16:creationId xmlns:a16="http://schemas.microsoft.com/office/drawing/2014/main" id="{CF99BA8B-3CE6-CD30-E0F2-4494AB3F9C58}"/>
              </a:ext>
            </a:extLst>
          </p:cNvPr>
          <p:cNvPicPr>
            <a:picLocks noChangeAspect="1"/>
          </p:cNvPicPr>
          <p:nvPr/>
        </p:nvPicPr>
        <p:blipFill>
          <a:blip r:embed="rId5"/>
          <a:stretch>
            <a:fillRect/>
          </a:stretch>
        </p:blipFill>
        <p:spPr>
          <a:xfrm>
            <a:off x="9165650" y="2583107"/>
            <a:ext cx="2684250" cy="3579000"/>
          </a:xfrm>
          <a:prstGeom prst="rect">
            <a:avLst/>
          </a:prstGeom>
        </p:spPr>
      </p:pic>
      <p:pic>
        <p:nvPicPr>
          <p:cNvPr id="14" name="Picture 13" descr="A house in a field with mountains in the background&#10;&#10;Description automatically generated">
            <a:extLst>
              <a:ext uri="{FF2B5EF4-FFF2-40B4-BE49-F238E27FC236}">
                <a16:creationId xmlns:a16="http://schemas.microsoft.com/office/drawing/2014/main" id="{0C5D5642-D427-05A2-449C-F404FAAD4620}"/>
              </a:ext>
            </a:extLst>
          </p:cNvPr>
          <p:cNvPicPr>
            <a:picLocks noChangeAspect="1"/>
          </p:cNvPicPr>
          <p:nvPr/>
        </p:nvPicPr>
        <p:blipFill>
          <a:blip r:embed="rId6"/>
          <a:stretch>
            <a:fillRect/>
          </a:stretch>
        </p:blipFill>
        <p:spPr>
          <a:xfrm>
            <a:off x="7932738" y="373103"/>
            <a:ext cx="3543661" cy="2657746"/>
          </a:xfrm>
          <a:prstGeom prst="rect">
            <a:avLst/>
          </a:prstGeom>
        </p:spPr>
      </p:pic>
      <p:pic>
        <p:nvPicPr>
          <p:cNvPr id="16" name="Picture 15" descr="A person sitting on a balcony with a drawing on a book&#10;&#10;Description automatically generated">
            <a:extLst>
              <a:ext uri="{FF2B5EF4-FFF2-40B4-BE49-F238E27FC236}">
                <a16:creationId xmlns:a16="http://schemas.microsoft.com/office/drawing/2014/main" id="{C0C4967C-F56D-1924-4A86-5CCE189F0AFA}"/>
              </a:ext>
            </a:extLst>
          </p:cNvPr>
          <p:cNvPicPr>
            <a:picLocks noChangeAspect="1"/>
          </p:cNvPicPr>
          <p:nvPr/>
        </p:nvPicPr>
        <p:blipFill>
          <a:blip r:embed="rId7"/>
          <a:stretch>
            <a:fillRect/>
          </a:stretch>
        </p:blipFill>
        <p:spPr>
          <a:xfrm>
            <a:off x="4042499" y="587907"/>
            <a:ext cx="3455178" cy="2591384"/>
          </a:xfrm>
          <a:prstGeom prst="rect">
            <a:avLst/>
          </a:prstGeom>
        </p:spPr>
      </p:pic>
      <p:pic>
        <p:nvPicPr>
          <p:cNvPr id="18" name="Picture 17" descr="A painting in a gold frame&#10;&#10;Description automatically generated">
            <a:extLst>
              <a:ext uri="{FF2B5EF4-FFF2-40B4-BE49-F238E27FC236}">
                <a16:creationId xmlns:a16="http://schemas.microsoft.com/office/drawing/2014/main" id="{75C5AE7C-51FE-78E6-7472-01A79FDDC3CE}"/>
              </a:ext>
            </a:extLst>
          </p:cNvPr>
          <p:cNvPicPr>
            <a:picLocks noChangeAspect="1"/>
          </p:cNvPicPr>
          <p:nvPr/>
        </p:nvPicPr>
        <p:blipFill>
          <a:blip r:embed="rId8"/>
          <a:stretch>
            <a:fillRect/>
          </a:stretch>
        </p:blipFill>
        <p:spPr>
          <a:xfrm>
            <a:off x="6163773" y="2792944"/>
            <a:ext cx="3200401" cy="2868371"/>
          </a:xfrm>
          <a:prstGeom prst="rect">
            <a:avLst/>
          </a:prstGeom>
        </p:spPr>
      </p:pic>
      <p:pic>
        <p:nvPicPr>
          <p:cNvPr id="20" name="Picture 19" descr="A group of paintings on a wall&#10;&#10;Description automatically generated">
            <a:extLst>
              <a:ext uri="{FF2B5EF4-FFF2-40B4-BE49-F238E27FC236}">
                <a16:creationId xmlns:a16="http://schemas.microsoft.com/office/drawing/2014/main" id="{FBEAAB42-6A6A-04A0-FB94-98B7568BF157}"/>
              </a:ext>
            </a:extLst>
          </p:cNvPr>
          <p:cNvPicPr>
            <a:picLocks noChangeAspect="1"/>
          </p:cNvPicPr>
          <p:nvPr/>
        </p:nvPicPr>
        <p:blipFill>
          <a:blip r:embed="rId9"/>
          <a:stretch>
            <a:fillRect/>
          </a:stretch>
        </p:blipFill>
        <p:spPr>
          <a:xfrm>
            <a:off x="842957" y="1258817"/>
            <a:ext cx="3652843" cy="2457193"/>
          </a:xfrm>
          <a:prstGeom prst="rect">
            <a:avLst/>
          </a:prstGeom>
        </p:spPr>
      </p:pic>
    </p:spTree>
    <p:extLst>
      <p:ext uri="{BB962C8B-B14F-4D97-AF65-F5344CB8AC3E}">
        <p14:creationId xmlns:p14="http://schemas.microsoft.com/office/powerpoint/2010/main" val="17194274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A5EE2B2-738A-06BD-3D4C-E57DB8BA13EC}"/>
              </a:ext>
            </a:extLst>
          </p:cNvPr>
          <p:cNvSpPr txBox="1">
            <a:spLocks/>
          </p:cNvSpPr>
          <p:nvPr/>
        </p:nvSpPr>
        <p:spPr>
          <a:xfrm>
            <a:off x="3957725" y="2850093"/>
            <a:ext cx="4276549" cy="578907"/>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4400"/>
              <a:t>Thanks!</a:t>
            </a:r>
            <a:endParaRPr lang="en-US" sz="4400" dirty="0"/>
          </a:p>
        </p:txBody>
      </p:sp>
    </p:spTree>
    <p:extLst>
      <p:ext uri="{BB962C8B-B14F-4D97-AF65-F5344CB8AC3E}">
        <p14:creationId xmlns:p14="http://schemas.microsoft.com/office/powerpoint/2010/main" val="1205417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D4CFB-40D6-5461-757A-9D2E3F1301B2}"/>
              </a:ext>
            </a:extLst>
          </p:cNvPr>
          <p:cNvSpPr>
            <a:spLocks noGrp="1"/>
          </p:cNvSpPr>
          <p:nvPr>
            <p:ph type="title"/>
          </p:nvPr>
        </p:nvSpPr>
        <p:spPr/>
        <p:txBody>
          <a:bodyPr/>
          <a:lstStyle/>
          <a:p>
            <a:r>
              <a:rPr lang="en-US" dirty="0"/>
              <a:t>Backup</a:t>
            </a:r>
          </a:p>
        </p:txBody>
      </p:sp>
      <p:sp>
        <p:nvSpPr>
          <p:cNvPr id="4" name="Date Placeholder 3">
            <a:extLst>
              <a:ext uri="{FF2B5EF4-FFF2-40B4-BE49-F238E27FC236}">
                <a16:creationId xmlns:a16="http://schemas.microsoft.com/office/drawing/2014/main" id="{9A863943-D1D5-0B48-229E-10D945BA5309}"/>
              </a:ext>
            </a:extLst>
          </p:cNvPr>
          <p:cNvSpPr>
            <a:spLocks noGrp="1"/>
          </p:cNvSpPr>
          <p:nvPr>
            <p:ph type="dt" sz="half" idx="10"/>
          </p:nvPr>
        </p:nvSpPr>
        <p:spPr/>
        <p:txBody>
          <a:bodyPr/>
          <a:lstStyle/>
          <a:p>
            <a:fld id="{73DE68DD-2BC1-C446-ADB7-76A3823DB7E7}" type="datetime3">
              <a:rPr lang="en-US" smtClean="0"/>
              <a:t>27 July 2023</a:t>
            </a:fld>
            <a:endParaRPr lang="en-US"/>
          </a:p>
        </p:txBody>
      </p:sp>
      <p:sp>
        <p:nvSpPr>
          <p:cNvPr id="5" name="Footer Placeholder 4">
            <a:extLst>
              <a:ext uri="{FF2B5EF4-FFF2-40B4-BE49-F238E27FC236}">
                <a16:creationId xmlns:a16="http://schemas.microsoft.com/office/drawing/2014/main" id="{B7561210-BA4E-C80E-7B1B-9CA7D701E98C}"/>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16128E7B-23B8-F6DB-AF0C-AED08DAC5DB6}"/>
              </a:ext>
            </a:extLst>
          </p:cNvPr>
          <p:cNvSpPr>
            <a:spLocks noGrp="1"/>
          </p:cNvSpPr>
          <p:nvPr>
            <p:ph type="sldNum" sz="quarter" idx="12"/>
          </p:nvPr>
        </p:nvSpPr>
        <p:spPr/>
        <p:txBody>
          <a:bodyPr/>
          <a:lstStyle/>
          <a:p>
            <a:fld id="{36B5EA5A-BC32-A742-B11B-8E7414D5B535}" type="slidenum">
              <a:rPr lang="en-US" smtClean="0"/>
              <a:pPr/>
              <a:t>23</a:t>
            </a:fld>
            <a:endParaRPr lang="en-US"/>
          </a:p>
        </p:txBody>
      </p:sp>
    </p:spTree>
    <p:extLst>
      <p:ext uri="{BB962C8B-B14F-4D97-AF65-F5344CB8AC3E}">
        <p14:creationId xmlns:p14="http://schemas.microsoft.com/office/powerpoint/2010/main" val="1711224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907846-A50D-B7E0-C89A-0A6416A63805}"/>
              </a:ext>
            </a:extLst>
          </p:cNvPr>
          <p:cNvSpPr>
            <a:spLocks noGrp="1"/>
          </p:cNvSpPr>
          <p:nvPr>
            <p:ph idx="1"/>
          </p:nvPr>
        </p:nvSpPr>
        <p:spPr>
          <a:xfrm>
            <a:off x="407989" y="1592263"/>
            <a:ext cx="4275771" cy="734377"/>
          </a:xfrm>
        </p:spPr>
        <p:txBody>
          <a:bodyPr/>
          <a:lstStyle/>
          <a:p>
            <a:pPr>
              <a:buFont typeface="Wingdings" pitchFamily="2" charset="2"/>
              <a:buChar char="§"/>
            </a:pPr>
            <a:r>
              <a:rPr lang="en-US" b="0" dirty="0"/>
              <a:t>Systematic impact plots</a:t>
            </a:r>
          </a:p>
        </p:txBody>
      </p:sp>
      <p:sp>
        <p:nvSpPr>
          <p:cNvPr id="3" name="Title 2">
            <a:extLst>
              <a:ext uri="{FF2B5EF4-FFF2-40B4-BE49-F238E27FC236}">
                <a16:creationId xmlns:a16="http://schemas.microsoft.com/office/drawing/2014/main" id="{8484434B-23FA-3B6A-8931-3F26E6F04476}"/>
              </a:ext>
            </a:extLst>
          </p:cNvPr>
          <p:cNvSpPr>
            <a:spLocks noGrp="1"/>
          </p:cNvSpPr>
          <p:nvPr>
            <p:ph type="title"/>
          </p:nvPr>
        </p:nvSpPr>
        <p:spPr/>
        <p:txBody>
          <a:bodyPr/>
          <a:lstStyle/>
          <a:p>
            <a:r>
              <a:rPr lang="en-US" dirty="0"/>
              <a:t>VBF </a:t>
            </a:r>
          </a:p>
        </p:txBody>
      </p:sp>
      <p:sp>
        <p:nvSpPr>
          <p:cNvPr id="4" name="Date Placeholder 3">
            <a:extLst>
              <a:ext uri="{FF2B5EF4-FFF2-40B4-BE49-F238E27FC236}">
                <a16:creationId xmlns:a16="http://schemas.microsoft.com/office/drawing/2014/main" id="{DAD93714-1635-BC9C-3479-F592B1AB323F}"/>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6D9EBF89-7918-0B8E-B5EB-20493A61BB43}"/>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42640D83-5C6F-69AB-025F-55F956C82552}"/>
              </a:ext>
            </a:extLst>
          </p:cNvPr>
          <p:cNvSpPr>
            <a:spLocks noGrp="1"/>
          </p:cNvSpPr>
          <p:nvPr>
            <p:ph type="sldNum" sz="quarter" idx="12"/>
          </p:nvPr>
        </p:nvSpPr>
        <p:spPr/>
        <p:txBody>
          <a:bodyPr/>
          <a:lstStyle/>
          <a:p>
            <a:fld id="{36B5EA5A-BC32-A742-B11B-8E7414D5B535}" type="slidenum">
              <a:rPr lang="en-US" smtClean="0"/>
              <a:pPr/>
              <a:t>24</a:t>
            </a:fld>
            <a:endParaRPr lang="en-US"/>
          </a:p>
        </p:txBody>
      </p:sp>
      <p:pic>
        <p:nvPicPr>
          <p:cNvPr id="1026" name="Picture 2">
            <a:extLst>
              <a:ext uri="{FF2B5EF4-FFF2-40B4-BE49-F238E27FC236}">
                <a16:creationId xmlns:a16="http://schemas.microsoft.com/office/drawing/2014/main" id="{ADE13752-10D1-A4C7-D645-8B9A104CFF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5414" y="373594"/>
            <a:ext cx="3441065" cy="45432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B51BE3C-217C-9562-763F-B517CA01AF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10834" y="373594"/>
            <a:ext cx="3441065" cy="45432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404C9578-F5AC-4F34-6C6E-43DADB8578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256" y="2058694"/>
            <a:ext cx="3094384" cy="407926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D6CAE58-B946-FED9-E2BD-2D4442C37FB6}"/>
              </a:ext>
            </a:extLst>
          </p:cNvPr>
          <p:cNvSpPr txBox="1"/>
          <p:nvPr/>
        </p:nvSpPr>
        <p:spPr>
          <a:xfrm>
            <a:off x="4394049" y="5222522"/>
            <a:ext cx="6633976" cy="1261884"/>
          </a:xfrm>
          <a:prstGeom prst="rect">
            <a:avLst/>
          </a:prstGeom>
          <a:noFill/>
        </p:spPr>
        <p:txBody>
          <a:bodyPr wrap="square" lIns="0" tIns="0" rIns="0" bIns="0" rtlCol="0">
            <a:spAutoFit/>
          </a:bodyPr>
          <a:lstStyle/>
          <a:p>
            <a:pPr marL="285750" indent="-285750" algn="l">
              <a:spcBef>
                <a:spcPts val="600"/>
              </a:spcBef>
              <a:buFont typeface="Wingdings" pitchFamily="2" charset="2"/>
              <a:buChar char="§"/>
            </a:pPr>
            <a:r>
              <a:rPr lang="en-US" dirty="0">
                <a:solidFill>
                  <a:schemeClr val="accent3"/>
                </a:solidFill>
              </a:rPr>
              <a:t>Leading impacts from theoretical uncertainties</a:t>
            </a:r>
          </a:p>
          <a:p>
            <a:pPr marL="285750" indent="-285750" algn="l">
              <a:spcBef>
                <a:spcPts val="600"/>
              </a:spcBef>
              <a:buFont typeface="Wingdings" pitchFamily="2" charset="2"/>
              <a:buChar char="§"/>
            </a:pPr>
            <a:r>
              <a:rPr lang="en-US" dirty="0">
                <a:solidFill>
                  <a:schemeClr val="accent3"/>
                </a:solidFill>
              </a:rPr>
              <a:t>One-sided effect to be investigated</a:t>
            </a:r>
          </a:p>
          <a:p>
            <a:pPr marL="285750" indent="-285750" algn="l">
              <a:spcBef>
                <a:spcPts val="600"/>
              </a:spcBef>
              <a:buFont typeface="Wingdings" pitchFamily="2" charset="2"/>
              <a:buChar char="§"/>
            </a:pPr>
            <a:r>
              <a:rPr lang="en-US" dirty="0">
                <a:solidFill>
                  <a:schemeClr val="accent3"/>
                </a:solidFill>
              </a:rPr>
              <a:t>JER most important CP experimental uncertainties</a:t>
            </a:r>
          </a:p>
          <a:p>
            <a:pPr algn="l"/>
            <a:endParaRPr lang="en-US" dirty="0"/>
          </a:p>
        </p:txBody>
      </p:sp>
      <p:sp>
        <p:nvSpPr>
          <p:cNvPr id="8" name="Right Arrow 7">
            <a:extLst>
              <a:ext uri="{FF2B5EF4-FFF2-40B4-BE49-F238E27FC236}">
                <a16:creationId xmlns:a16="http://schemas.microsoft.com/office/drawing/2014/main" id="{6452D23A-5DA8-AF5D-0DBD-C8C399B6EE31}"/>
              </a:ext>
            </a:extLst>
          </p:cNvPr>
          <p:cNvSpPr/>
          <p:nvPr/>
        </p:nvSpPr>
        <p:spPr>
          <a:xfrm rot="12765811">
            <a:off x="3479544" y="5217301"/>
            <a:ext cx="827889" cy="269597"/>
          </a:xfrm>
          <a:prstGeom prst="rightArrow">
            <a:avLst/>
          </a:prstGeom>
          <a:solidFill>
            <a:schemeClr val="accent1"/>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69903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graph of a function&#10;&#10;Description automatically generated">
            <a:extLst>
              <a:ext uri="{FF2B5EF4-FFF2-40B4-BE49-F238E27FC236}">
                <a16:creationId xmlns:a16="http://schemas.microsoft.com/office/drawing/2014/main" id="{C6FF362A-EB16-B90F-6F93-2F35D1B5DED8}"/>
              </a:ext>
            </a:extLst>
          </p:cNvPr>
          <p:cNvPicPr>
            <a:picLocks noGrp="1" noChangeAspect="1"/>
          </p:cNvPicPr>
          <p:nvPr>
            <p:ph idx="1"/>
          </p:nvPr>
        </p:nvPicPr>
        <p:blipFill rotWithShape="1">
          <a:blip r:embed="rId2"/>
          <a:srcRect l="5203" t="1292" r="2378" b="7195"/>
          <a:stretch/>
        </p:blipFill>
        <p:spPr>
          <a:xfrm>
            <a:off x="8332895" y="333845"/>
            <a:ext cx="3710014" cy="2638483"/>
          </a:xfrm>
        </p:spPr>
      </p:pic>
      <p:sp>
        <p:nvSpPr>
          <p:cNvPr id="3" name="Title 2">
            <a:extLst>
              <a:ext uri="{FF2B5EF4-FFF2-40B4-BE49-F238E27FC236}">
                <a16:creationId xmlns:a16="http://schemas.microsoft.com/office/drawing/2014/main" id="{ADA15DDE-79B1-428F-1C89-4CA6D2E86529}"/>
              </a:ext>
            </a:extLst>
          </p:cNvPr>
          <p:cNvSpPr>
            <a:spLocks noGrp="1"/>
          </p:cNvSpPr>
          <p:nvPr>
            <p:ph type="title"/>
          </p:nvPr>
        </p:nvSpPr>
        <p:spPr/>
        <p:txBody>
          <a:bodyPr/>
          <a:lstStyle/>
          <a:p>
            <a:r>
              <a:rPr lang="en-US" dirty="0"/>
              <a:t>Likelihood model validation: Scans</a:t>
            </a:r>
          </a:p>
        </p:txBody>
      </p:sp>
      <p:sp>
        <p:nvSpPr>
          <p:cNvPr id="4" name="Date Placeholder 3">
            <a:extLst>
              <a:ext uri="{FF2B5EF4-FFF2-40B4-BE49-F238E27FC236}">
                <a16:creationId xmlns:a16="http://schemas.microsoft.com/office/drawing/2014/main" id="{4B89069F-C5B3-DB80-D62C-88D4276D394B}"/>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D1507130-C661-929B-4CBC-FC099C61D579}"/>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F402406F-7FB5-6777-24E8-7E56E8732315}"/>
              </a:ext>
            </a:extLst>
          </p:cNvPr>
          <p:cNvSpPr>
            <a:spLocks noGrp="1"/>
          </p:cNvSpPr>
          <p:nvPr>
            <p:ph type="sldNum" sz="quarter" idx="12"/>
          </p:nvPr>
        </p:nvSpPr>
        <p:spPr/>
        <p:txBody>
          <a:bodyPr/>
          <a:lstStyle/>
          <a:p>
            <a:fld id="{36B5EA5A-BC32-A742-B11B-8E7414D5B535}" type="slidenum">
              <a:rPr lang="en-US" smtClean="0"/>
              <a:pPr/>
              <a:t>25</a:t>
            </a:fld>
            <a:endParaRPr lang="en-US"/>
          </a:p>
        </p:txBody>
      </p:sp>
      <p:sp>
        <p:nvSpPr>
          <p:cNvPr id="15" name="TextBox 14">
            <a:extLst>
              <a:ext uri="{FF2B5EF4-FFF2-40B4-BE49-F238E27FC236}">
                <a16:creationId xmlns:a16="http://schemas.microsoft.com/office/drawing/2014/main" id="{C2309288-50DA-36E3-121D-2E3AC87F44CD}"/>
              </a:ext>
            </a:extLst>
          </p:cNvPr>
          <p:cNvSpPr txBox="1"/>
          <p:nvPr/>
        </p:nvSpPr>
        <p:spPr>
          <a:xfrm>
            <a:off x="407988" y="1569092"/>
            <a:ext cx="4059934" cy="1610634"/>
          </a:xfrm>
          <a:prstGeom prst="rect">
            <a:avLst/>
          </a:prstGeom>
          <a:noFill/>
        </p:spPr>
        <p:txBody>
          <a:bodyPr wrap="square" lIns="0" tIns="0" rIns="0" bIns="0" rtlCol="0">
            <a:spAutoFit/>
          </a:bodyPr>
          <a:lstStyle/>
          <a:p>
            <a:pPr marL="285750" indent="-285750" algn="l">
              <a:lnSpc>
                <a:spcPct val="150000"/>
              </a:lnSpc>
              <a:buFont typeface="Wingdings" pitchFamily="2" charset="2"/>
              <a:buChar char="§"/>
            </a:pPr>
            <a:r>
              <a:rPr lang="en-US" dirty="0">
                <a:solidFill>
                  <a:schemeClr val="tx2"/>
                </a:solidFill>
              </a:rPr>
              <a:t>Derived likelihood scans for VBF, ZH, ggF, and combined workspaces</a:t>
            </a:r>
          </a:p>
          <a:p>
            <a:pPr marL="285750" indent="-285750" algn="l">
              <a:lnSpc>
                <a:spcPct val="150000"/>
              </a:lnSpc>
              <a:buFont typeface="Wingdings" pitchFamily="2" charset="2"/>
              <a:buChar char="§"/>
            </a:pPr>
            <a:endParaRPr lang="en-US" dirty="0">
              <a:solidFill>
                <a:schemeClr val="tx2"/>
              </a:solidFill>
            </a:endParaRPr>
          </a:p>
          <a:p>
            <a:pPr marL="285750" indent="-285750" algn="l">
              <a:lnSpc>
                <a:spcPct val="150000"/>
              </a:lnSpc>
              <a:buFont typeface="Wingdings" pitchFamily="2" charset="2"/>
              <a:buChar char="§"/>
            </a:pPr>
            <a:endParaRPr lang="en-US" dirty="0">
              <a:solidFill>
                <a:schemeClr val="tx2"/>
              </a:solidFill>
            </a:endParaRPr>
          </a:p>
        </p:txBody>
      </p:sp>
      <p:pic>
        <p:nvPicPr>
          <p:cNvPr id="9" name="Picture 8" descr="A graph of an equation&#10;&#10;Description automatically generated">
            <a:extLst>
              <a:ext uri="{FF2B5EF4-FFF2-40B4-BE49-F238E27FC236}">
                <a16:creationId xmlns:a16="http://schemas.microsoft.com/office/drawing/2014/main" id="{4DF40A6D-C058-C41E-5695-3BF53CD242A0}"/>
              </a:ext>
            </a:extLst>
          </p:cNvPr>
          <p:cNvPicPr>
            <a:picLocks noChangeAspect="1"/>
          </p:cNvPicPr>
          <p:nvPr/>
        </p:nvPicPr>
        <p:blipFill>
          <a:blip r:embed="rId3"/>
          <a:stretch>
            <a:fillRect/>
          </a:stretch>
        </p:blipFill>
        <p:spPr>
          <a:xfrm>
            <a:off x="379762" y="2894249"/>
            <a:ext cx="4307437" cy="2982071"/>
          </a:xfrm>
          <a:prstGeom prst="rect">
            <a:avLst/>
          </a:prstGeom>
        </p:spPr>
      </p:pic>
      <p:pic>
        <p:nvPicPr>
          <p:cNvPr id="12" name="Picture 11" descr="A graph of a function&#10;&#10;Description automatically generated">
            <a:extLst>
              <a:ext uri="{FF2B5EF4-FFF2-40B4-BE49-F238E27FC236}">
                <a16:creationId xmlns:a16="http://schemas.microsoft.com/office/drawing/2014/main" id="{30AC8618-73BE-0728-79C6-FEDB845A6BC1}"/>
              </a:ext>
            </a:extLst>
          </p:cNvPr>
          <p:cNvPicPr>
            <a:picLocks noChangeAspect="1"/>
          </p:cNvPicPr>
          <p:nvPr/>
        </p:nvPicPr>
        <p:blipFill>
          <a:blip r:embed="rId4"/>
          <a:stretch>
            <a:fillRect/>
          </a:stretch>
        </p:blipFill>
        <p:spPr>
          <a:xfrm>
            <a:off x="6815881" y="3096379"/>
            <a:ext cx="4606119" cy="3238413"/>
          </a:xfrm>
          <a:prstGeom prst="rect">
            <a:avLst/>
          </a:prstGeom>
        </p:spPr>
      </p:pic>
      <p:sp>
        <p:nvSpPr>
          <p:cNvPr id="13" name="TextBox 12">
            <a:extLst>
              <a:ext uri="{FF2B5EF4-FFF2-40B4-BE49-F238E27FC236}">
                <a16:creationId xmlns:a16="http://schemas.microsoft.com/office/drawing/2014/main" id="{86F4F2FD-5EE5-9780-5A58-A81F3A9EBC04}"/>
              </a:ext>
            </a:extLst>
          </p:cNvPr>
          <p:cNvSpPr txBox="1"/>
          <p:nvPr/>
        </p:nvSpPr>
        <p:spPr>
          <a:xfrm>
            <a:off x="6693927" y="1651833"/>
            <a:ext cx="1532471" cy="553998"/>
          </a:xfrm>
          <a:prstGeom prst="rect">
            <a:avLst/>
          </a:prstGeom>
          <a:noFill/>
        </p:spPr>
        <p:txBody>
          <a:bodyPr wrap="none" lIns="0" tIns="0" rIns="0" bIns="0" rtlCol="0">
            <a:spAutoFit/>
          </a:bodyPr>
          <a:lstStyle/>
          <a:p>
            <a:pPr algn="l"/>
            <a:r>
              <a:rPr lang="en-US" dirty="0"/>
              <a:t>ggF: </a:t>
            </a:r>
          </a:p>
          <a:p>
            <a:pPr algn="l"/>
            <a:r>
              <a:rPr lang="en-US" dirty="0"/>
              <a:t>mH=1500 GeV</a:t>
            </a:r>
          </a:p>
        </p:txBody>
      </p:sp>
      <p:sp>
        <p:nvSpPr>
          <p:cNvPr id="14" name="TextBox 13">
            <a:extLst>
              <a:ext uri="{FF2B5EF4-FFF2-40B4-BE49-F238E27FC236}">
                <a16:creationId xmlns:a16="http://schemas.microsoft.com/office/drawing/2014/main" id="{C05D19EE-CFA5-47DA-9C56-696A880CB32C}"/>
              </a:ext>
            </a:extLst>
          </p:cNvPr>
          <p:cNvSpPr txBox="1"/>
          <p:nvPr/>
        </p:nvSpPr>
        <p:spPr>
          <a:xfrm>
            <a:off x="5456144" y="4041273"/>
            <a:ext cx="1704792" cy="553998"/>
          </a:xfrm>
          <a:prstGeom prst="rect">
            <a:avLst/>
          </a:prstGeom>
          <a:noFill/>
        </p:spPr>
        <p:txBody>
          <a:bodyPr wrap="square" lIns="0" tIns="0" rIns="0" bIns="0" rtlCol="0">
            <a:spAutoFit/>
          </a:bodyPr>
          <a:lstStyle/>
          <a:p>
            <a:pPr algn="l"/>
            <a:r>
              <a:rPr lang="en-US" dirty="0"/>
              <a:t>ggF: </a:t>
            </a:r>
          </a:p>
          <a:p>
            <a:pPr algn="l"/>
            <a:r>
              <a:rPr lang="en-US" dirty="0"/>
              <a:t>mH=3000 GeV</a:t>
            </a:r>
          </a:p>
        </p:txBody>
      </p:sp>
      <p:sp>
        <p:nvSpPr>
          <p:cNvPr id="16" name="TextBox 15">
            <a:extLst>
              <a:ext uri="{FF2B5EF4-FFF2-40B4-BE49-F238E27FC236}">
                <a16:creationId xmlns:a16="http://schemas.microsoft.com/office/drawing/2014/main" id="{52221FD2-BBA4-2F92-5026-AD34BAC605BC}"/>
              </a:ext>
            </a:extLst>
          </p:cNvPr>
          <p:cNvSpPr txBox="1"/>
          <p:nvPr/>
        </p:nvSpPr>
        <p:spPr>
          <a:xfrm>
            <a:off x="1472947" y="5967593"/>
            <a:ext cx="1930016" cy="276999"/>
          </a:xfrm>
          <a:prstGeom prst="rect">
            <a:avLst/>
          </a:prstGeom>
          <a:noFill/>
        </p:spPr>
        <p:txBody>
          <a:bodyPr wrap="none" lIns="0" tIns="0" rIns="0" bIns="0" rtlCol="0">
            <a:spAutoFit/>
          </a:bodyPr>
          <a:lstStyle/>
          <a:p>
            <a:pPr algn="l"/>
            <a:r>
              <a:rPr lang="en-US" dirty="0"/>
              <a:t>ggF: mH=400 GeV</a:t>
            </a:r>
          </a:p>
        </p:txBody>
      </p:sp>
      <p:cxnSp>
        <p:nvCxnSpPr>
          <p:cNvPr id="7" name="Straight Connector 6">
            <a:extLst>
              <a:ext uri="{FF2B5EF4-FFF2-40B4-BE49-F238E27FC236}">
                <a16:creationId xmlns:a16="http://schemas.microsoft.com/office/drawing/2014/main" id="{6168FEC4-9C3F-E0DA-2970-E459D4394ACD}"/>
              </a:ext>
            </a:extLst>
          </p:cNvPr>
          <p:cNvCxnSpPr>
            <a:cxnSpLocks/>
          </p:cNvCxnSpPr>
          <p:nvPr/>
        </p:nvCxnSpPr>
        <p:spPr>
          <a:xfrm>
            <a:off x="9898140" y="4966010"/>
            <a:ext cx="0" cy="1065742"/>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4872552-DB1C-C8C1-5AF4-0E38F34AB5A0}"/>
              </a:ext>
            </a:extLst>
          </p:cNvPr>
          <p:cNvCxnSpPr>
            <a:cxnSpLocks/>
          </p:cNvCxnSpPr>
          <p:nvPr/>
        </p:nvCxnSpPr>
        <p:spPr>
          <a:xfrm>
            <a:off x="9701135" y="4966010"/>
            <a:ext cx="0" cy="109176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C09D9D5-F718-ADF5-EF7B-04E778888ED1}"/>
              </a:ext>
            </a:extLst>
          </p:cNvPr>
          <p:cNvSpPr txBox="1"/>
          <p:nvPr/>
        </p:nvSpPr>
        <p:spPr>
          <a:xfrm>
            <a:off x="8481438" y="4524470"/>
            <a:ext cx="1620059" cy="276999"/>
          </a:xfrm>
          <a:prstGeom prst="rect">
            <a:avLst/>
          </a:prstGeom>
          <a:noFill/>
        </p:spPr>
        <p:txBody>
          <a:bodyPr wrap="none" lIns="0" tIns="0" rIns="0" bIns="0" rtlCol="0">
            <a:spAutoFit/>
          </a:bodyPr>
          <a:lstStyle/>
          <a:p>
            <a:pPr algn="l"/>
            <a:r>
              <a:rPr lang="en-US" dirty="0"/>
              <a:t>95% CL interval</a:t>
            </a:r>
          </a:p>
        </p:txBody>
      </p:sp>
      <p:cxnSp>
        <p:nvCxnSpPr>
          <p:cNvPr id="2" name="Straight Connector 1">
            <a:extLst>
              <a:ext uri="{FF2B5EF4-FFF2-40B4-BE49-F238E27FC236}">
                <a16:creationId xmlns:a16="http://schemas.microsoft.com/office/drawing/2014/main" id="{E01DCEC9-94A7-BDF8-C9FB-4C50A1A52C2C}"/>
              </a:ext>
            </a:extLst>
          </p:cNvPr>
          <p:cNvCxnSpPr>
            <a:cxnSpLocks/>
          </p:cNvCxnSpPr>
          <p:nvPr/>
        </p:nvCxnSpPr>
        <p:spPr>
          <a:xfrm>
            <a:off x="8481438" y="4966010"/>
            <a:ext cx="0" cy="1065742"/>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1F61501-819D-3305-432F-087FC0E0989B}"/>
              </a:ext>
            </a:extLst>
          </p:cNvPr>
          <p:cNvCxnSpPr>
            <a:cxnSpLocks/>
          </p:cNvCxnSpPr>
          <p:nvPr/>
        </p:nvCxnSpPr>
        <p:spPr>
          <a:xfrm>
            <a:off x="8390495" y="4966010"/>
            <a:ext cx="0" cy="109176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1246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451083-E436-AA5F-C2FC-9600FBF74A90}"/>
              </a:ext>
            </a:extLst>
          </p:cNvPr>
          <p:cNvSpPr>
            <a:spLocks noGrp="1"/>
          </p:cNvSpPr>
          <p:nvPr>
            <p:ph idx="1"/>
          </p:nvPr>
        </p:nvSpPr>
        <p:spPr>
          <a:xfrm>
            <a:off x="407988" y="1592263"/>
            <a:ext cx="6504011" cy="2800911"/>
          </a:xfrm>
        </p:spPr>
        <p:txBody>
          <a:bodyPr>
            <a:normAutofit fontScale="77500" lnSpcReduction="20000"/>
          </a:bodyPr>
          <a:lstStyle/>
          <a:p>
            <a:pPr>
              <a:lnSpc>
                <a:spcPct val="150000"/>
              </a:lnSpc>
              <a:buFont typeface="Wingdings" pitchFamily="2" charset="2"/>
              <a:buChar char="§"/>
            </a:pPr>
            <a:r>
              <a:rPr lang="en-US" b="0" dirty="0"/>
              <a:t>Dark Photon Combination Analysis team in ATLAS’s Common Dark Matter Subgroup (CDM)</a:t>
            </a:r>
          </a:p>
          <a:p>
            <a:pPr>
              <a:lnSpc>
                <a:spcPct val="150000"/>
              </a:lnSpc>
              <a:buFont typeface="Wingdings" pitchFamily="2" charset="2"/>
              <a:buChar char="§"/>
            </a:pPr>
            <a:r>
              <a:rPr lang="en-US" b="0" dirty="0"/>
              <a:t>Atlas has produced single channel limits, more stringent than CMS for mH = 125 GeV</a:t>
            </a:r>
          </a:p>
          <a:p>
            <a:pPr>
              <a:lnSpc>
                <a:spcPct val="150000"/>
              </a:lnSpc>
              <a:buFont typeface="Wingdings" pitchFamily="2" charset="2"/>
              <a:buChar char="§"/>
            </a:pPr>
            <a:r>
              <a:rPr lang="en-US" b="0" dirty="0"/>
              <a:t>ATLAS has also probed dark photons from BSM Higgs decays  </a:t>
            </a:r>
          </a:p>
          <a:p>
            <a:pPr>
              <a:lnSpc>
                <a:spcPct val="150000"/>
              </a:lnSpc>
              <a:buFont typeface="Wingdings" pitchFamily="2" charset="2"/>
              <a:buChar char="§"/>
            </a:pPr>
            <a:r>
              <a:rPr lang="en-US" dirty="0"/>
              <a:t>Our goal: </a:t>
            </a:r>
            <a:r>
              <a:rPr lang="en-US" b="0" dirty="0"/>
              <a:t>combine different channels for a better sensitivity</a:t>
            </a:r>
          </a:p>
        </p:txBody>
      </p:sp>
      <p:sp>
        <p:nvSpPr>
          <p:cNvPr id="3" name="Title 2">
            <a:extLst>
              <a:ext uri="{FF2B5EF4-FFF2-40B4-BE49-F238E27FC236}">
                <a16:creationId xmlns:a16="http://schemas.microsoft.com/office/drawing/2014/main" id="{AD61DE58-CDF6-B02E-4C33-FD2D504C79E2}"/>
              </a:ext>
            </a:extLst>
          </p:cNvPr>
          <p:cNvSpPr>
            <a:spLocks noGrp="1"/>
          </p:cNvSpPr>
          <p:nvPr>
            <p:ph type="title"/>
          </p:nvPr>
        </p:nvSpPr>
        <p:spPr>
          <a:xfrm>
            <a:off x="407989" y="373593"/>
            <a:ext cx="6372520" cy="818263"/>
          </a:xfrm>
        </p:spPr>
        <p:txBody>
          <a:bodyPr/>
          <a:lstStyle/>
          <a:p>
            <a:r>
              <a:rPr lang="en-US" dirty="0"/>
              <a:t>ATLAS Dark Photon Search</a:t>
            </a:r>
          </a:p>
        </p:txBody>
      </p:sp>
      <p:sp>
        <p:nvSpPr>
          <p:cNvPr id="4" name="Date Placeholder 3">
            <a:extLst>
              <a:ext uri="{FF2B5EF4-FFF2-40B4-BE49-F238E27FC236}">
                <a16:creationId xmlns:a16="http://schemas.microsoft.com/office/drawing/2014/main" id="{C010C602-EA52-95CD-DF2B-0BA813517258}"/>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0D936150-355E-B6D8-790C-ACD9EECD89BE}"/>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88D9D1BD-964D-F553-31E7-87EA7D3A0F0D}"/>
              </a:ext>
            </a:extLst>
          </p:cNvPr>
          <p:cNvSpPr>
            <a:spLocks noGrp="1"/>
          </p:cNvSpPr>
          <p:nvPr>
            <p:ph type="sldNum" sz="quarter" idx="12"/>
          </p:nvPr>
        </p:nvSpPr>
        <p:spPr/>
        <p:txBody>
          <a:bodyPr/>
          <a:lstStyle/>
          <a:p>
            <a:fld id="{36B5EA5A-BC32-A742-B11B-8E7414D5B535}" type="slidenum">
              <a:rPr lang="en-US" smtClean="0"/>
              <a:pPr/>
              <a:t>3</a:t>
            </a:fld>
            <a:endParaRPr lang="en-US"/>
          </a:p>
        </p:txBody>
      </p:sp>
      <p:pic>
        <p:nvPicPr>
          <p:cNvPr id="9" name="Picture 8" descr="A screenshot of a graph&#10;&#10;Description automatically generated with low confidence">
            <a:extLst>
              <a:ext uri="{FF2B5EF4-FFF2-40B4-BE49-F238E27FC236}">
                <a16:creationId xmlns:a16="http://schemas.microsoft.com/office/drawing/2014/main" id="{D0E0088B-D24B-CECB-97CB-E0E168D311ED}"/>
              </a:ext>
            </a:extLst>
          </p:cNvPr>
          <p:cNvPicPr>
            <a:picLocks noChangeAspect="1"/>
          </p:cNvPicPr>
          <p:nvPr/>
        </p:nvPicPr>
        <p:blipFill>
          <a:blip r:embed="rId3"/>
          <a:stretch>
            <a:fillRect/>
          </a:stretch>
        </p:blipFill>
        <p:spPr>
          <a:xfrm>
            <a:off x="465554" y="4393174"/>
            <a:ext cx="6137473" cy="1849110"/>
          </a:xfrm>
          <a:prstGeom prst="rect">
            <a:avLst/>
          </a:prstGeom>
        </p:spPr>
      </p:pic>
      <p:sp>
        <p:nvSpPr>
          <p:cNvPr id="10" name="Oval 9">
            <a:extLst>
              <a:ext uri="{FF2B5EF4-FFF2-40B4-BE49-F238E27FC236}">
                <a16:creationId xmlns:a16="http://schemas.microsoft.com/office/drawing/2014/main" id="{1E4268FA-BE11-102C-3780-DB3B3F4AC428}"/>
              </a:ext>
            </a:extLst>
          </p:cNvPr>
          <p:cNvSpPr/>
          <p:nvPr/>
        </p:nvSpPr>
        <p:spPr>
          <a:xfrm>
            <a:off x="4575888" y="4900955"/>
            <a:ext cx="1586484" cy="427504"/>
          </a:xfrm>
          <a:prstGeom prst="ellipse">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3" descr="page10image1033636336">
            <a:extLst>
              <a:ext uri="{FF2B5EF4-FFF2-40B4-BE49-F238E27FC236}">
                <a16:creationId xmlns:a16="http://schemas.microsoft.com/office/drawing/2014/main" id="{8A7326FB-6F4E-2B96-1538-BA53553F91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2835" y="252656"/>
            <a:ext cx="3135356" cy="181684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page10image1033635728">
            <a:extLst>
              <a:ext uri="{FF2B5EF4-FFF2-40B4-BE49-F238E27FC236}">
                <a16:creationId xmlns:a16="http://schemas.microsoft.com/office/drawing/2014/main" id="{BB7A940A-2A8A-60B9-1375-90FF3AB3868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5470" r="6532" b="7509"/>
          <a:stretch/>
        </p:blipFill>
        <p:spPr bwMode="auto">
          <a:xfrm>
            <a:off x="8502835" y="4210292"/>
            <a:ext cx="3223610" cy="204834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page10image1033636032">
            <a:extLst>
              <a:ext uri="{FF2B5EF4-FFF2-40B4-BE49-F238E27FC236}">
                <a16:creationId xmlns:a16="http://schemas.microsoft.com/office/drawing/2014/main" id="{81C4961A-F2DF-08D5-28F6-8DD66C3C5D1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103" b="4675"/>
          <a:stretch/>
        </p:blipFill>
        <p:spPr bwMode="auto">
          <a:xfrm>
            <a:off x="8454932" y="2152952"/>
            <a:ext cx="3231161" cy="190409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B29D5962-D3F6-5EF1-61C2-FEA7403D5F25}"/>
              </a:ext>
            </a:extLst>
          </p:cNvPr>
          <p:cNvSpPr txBox="1"/>
          <p:nvPr/>
        </p:nvSpPr>
        <p:spPr>
          <a:xfrm>
            <a:off x="7518158" y="853301"/>
            <a:ext cx="829159" cy="307777"/>
          </a:xfrm>
          <a:prstGeom prst="rect">
            <a:avLst/>
          </a:prstGeom>
          <a:noFill/>
        </p:spPr>
        <p:txBody>
          <a:bodyPr wrap="square" lIns="0" tIns="0" rIns="0" bIns="0" rtlCol="0">
            <a:spAutoFit/>
          </a:bodyPr>
          <a:lstStyle/>
          <a:p>
            <a:pPr algn="l"/>
            <a:r>
              <a:rPr lang="en-US" sz="2000" dirty="0">
                <a:solidFill>
                  <a:schemeClr val="accent3"/>
                </a:solidFill>
              </a:rPr>
              <a:t>ZH</a:t>
            </a:r>
          </a:p>
        </p:txBody>
      </p:sp>
      <p:sp>
        <p:nvSpPr>
          <p:cNvPr id="15" name="TextBox 14">
            <a:extLst>
              <a:ext uri="{FF2B5EF4-FFF2-40B4-BE49-F238E27FC236}">
                <a16:creationId xmlns:a16="http://schemas.microsoft.com/office/drawing/2014/main" id="{8C8B6E3F-E9F6-C010-92BF-D8A8FC7A2A69}"/>
              </a:ext>
            </a:extLst>
          </p:cNvPr>
          <p:cNvSpPr txBox="1"/>
          <p:nvPr/>
        </p:nvSpPr>
        <p:spPr>
          <a:xfrm>
            <a:off x="7477276" y="2889491"/>
            <a:ext cx="578817" cy="307777"/>
          </a:xfrm>
          <a:prstGeom prst="rect">
            <a:avLst/>
          </a:prstGeom>
          <a:noFill/>
        </p:spPr>
        <p:txBody>
          <a:bodyPr wrap="square" lIns="0" tIns="0" rIns="0" bIns="0" rtlCol="0">
            <a:spAutoFit/>
          </a:bodyPr>
          <a:lstStyle/>
          <a:p>
            <a:pPr algn="l"/>
            <a:r>
              <a:rPr lang="en-US" sz="2000" dirty="0">
                <a:solidFill>
                  <a:schemeClr val="accent3"/>
                </a:solidFill>
              </a:rPr>
              <a:t>VBF</a:t>
            </a:r>
          </a:p>
        </p:txBody>
      </p:sp>
      <p:sp>
        <p:nvSpPr>
          <p:cNvPr id="16" name="TextBox 15">
            <a:extLst>
              <a:ext uri="{FF2B5EF4-FFF2-40B4-BE49-F238E27FC236}">
                <a16:creationId xmlns:a16="http://schemas.microsoft.com/office/drawing/2014/main" id="{B19FE424-C06C-D7FE-2CEC-D9C0B563D28B}"/>
              </a:ext>
            </a:extLst>
          </p:cNvPr>
          <p:cNvSpPr txBox="1"/>
          <p:nvPr/>
        </p:nvSpPr>
        <p:spPr>
          <a:xfrm>
            <a:off x="7477275" y="4931825"/>
            <a:ext cx="578817" cy="307777"/>
          </a:xfrm>
          <a:prstGeom prst="rect">
            <a:avLst/>
          </a:prstGeom>
          <a:noFill/>
        </p:spPr>
        <p:txBody>
          <a:bodyPr wrap="square" lIns="0" tIns="0" rIns="0" bIns="0" rtlCol="0">
            <a:spAutoFit/>
          </a:bodyPr>
          <a:lstStyle/>
          <a:p>
            <a:pPr algn="l"/>
            <a:r>
              <a:rPr lang="en-US" sz="2000" dirty="0">
                <a:solidFill>
                  <a:schemeClr val="accent3"/>
                </a:solidFill>
              </a:rPr>
              <a:t>ggF</a:t>
            </a:r>
          </a:p>
        </p:txBody>
      </p:sp>
      <p:sp>
        <p:nvSpPr>
          <p:cNvPr id="8" name="Rectangle 7">
            <a:extLst>
              <a:ext uri="{FF2B5EF4-FFF2-40B4-BE49-F238E27FC236}">
                <a16:creationId xmlns:a16="http://schemas.microsoft.com/office/drawing/2014/main" id="{4976A56C-B5B9-45C6-0A8E-E6F641CF3433}"/>
              </a:ext>
            </a:extLst>
          </p:cNvPr>
          <p:cNvSpPr/>
          <p:nvPr/>
        </p:nvSpPr>
        <p:spPr>
          <a:xfrm>
            <a:off x="770817" y="4602228"/>
            <a:ext cx="1239352" cy="298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37B9DDB7-C4CA-081B-EB6F-5F4D2A8863B5}"/>
              </a:ext>
            </a:extLst>
          </p:cNvPr>
          <p:cNvSpPr txBox="1"/>
          <p:nvPr/>
        </p:nvSpPr>
        <p:spPr>
          <a:xfrm>
            <a:off x="770817" y="4622978"/>
            <a:ext cx="921727" cy="246221"/>
          </a:xfrm>
          <a:prstGeom prst="rect">
            <a:avLst/>
          </a:prstGeom>
          <a:noFill/>
        </p:spPr>
        <p:txBody>
          <a:bodyPr wrap="none" lIns="0" tIns="0" rIns="0" bIns="0" rtlCol="0">
            <a:spAutoFit/>
          </a:bodyPr>
          <a:lstStyle/>
          <a:p>
            <a:pPr algn="l"/>
            <a:r>
              <a:rPr lang="en-US" sz="1600" b="1" dirty="0">
                <a:solidFill>
                  <a:schemeClr val="tx2"/>
                </a:solidFill>
              </a:rPr>
              <a:t>Channels</a:t>
            </a:r>
          </a:p>
        </p:txBody>
      </p:sp>
    </p:spTree>
    <p:extLst>
      <p:ext uri="{BB962C8B-B14F-4D97-AF65-F5344CB8AC3E}">
        <p14:creationId xmlns:p14="http://schemas.microsoft.com/office/powerpoint/2010/main" val="4286835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9"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par>
                                <p:cTn id="20" presetID="9"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dissolve">
                                      <p:cBhvr>
                                        <p:cTn id="22" dur="500"/>
                                        <p:tgtEl>
                                          <p:spTgt spid="12"/>
                                        </p:tgtEl>
                                      </p:cBhvr>
                                    </p:animEffect>
                                  </p:childTnLst>
                                </p:cTn>
                              </p:par>
                              <p:par>
                                <p:cTn id="23" presetID="9"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dissolve">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2">
                                            <p:txEl>
                                              <p:pRg st="3" end="3"/>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childTnLst>
                                </p:cTn>
                              </p:par>
                              <p:par>
                                <p:cTn id="36" presetID="9" presetClass="entr" presetSubtype="0"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dissolve">
                                      <p:cBhvr>
                                        <p:cTn id="38" dur="500"/>
                                        <p:tgtEl>
                                          <p:spTgt spid="9"/>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fltVal val="0"/>
                                          </p:val>
                                        </p:tav>
                                        <p:tav tm="100000">
                                          <p:val>
                                            <p:strVal val="#ppt_w"/>
                                          </p:val>
                                        </p:tav>
                                      </p:tavLst>
                                    </p:anim>
                                    <p:anim calcmode="lin" valueType="num">
                                      <p:cBhvr>
                                        <p:cTn id="42" dur="1000" fill="hold"/>
                                        <p:tgtEl>
                                          <p:spTgt spid="10"/>
                                        </p:tgtEl>
                                        <p:attrNameLst>
                                          <p:attrName>ppt_h</p:attrName>
                                        </p:attrNameLst>
                                      </p:cBhvr>
                                      <p:tavLst>
                                        <p:tav tm="0">
                                          <p:val>
                                            <p:fltVal val="0"/>
                                          </p:val>
                                        </p:tav>
                                        <p:tav tm="100000">
                                          <p:val>
                                            <p:strVal val="#ppt_h"/>
                                          </p:val>
                                        </p:tav>
                                      </p:tavLst>
                                    </p:anim>
                                    <p:anim calcmode="lin" valueType="num">
                                      <p:cBhvr>
                                        <p:cTn id="43" dur="1000" fill="hold"/>
                                        <p:tgtEl>
                                          <p:spTgt spid="10"/>
                                        </p:tgtEl>
                                        <p:attrNameLst>
                                          <p:attrName>style.rotation</p:attrName>
                                        </p:attrNameLst>
                                      </p:cBhvr>
                                      <p:tavLst>
                                        <p:tav tm="0">
                                          <p:val>
                                            <p:fltVal val="90"/>
                                          </p:val>
                                        </p:tav>
                                        <p:tav tm="100000">
                                          <p:val>
                                            <p:fltVal val="0"/>
                                          </p:val>
                                        </p:tav>
                                      </p:tavLst>
                                    </p:anim>
                                    <p:animEffect transition="in" filter="fade">
                                      <p:cBhvr>
                                        <p:cTn id="4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5AECB5-CCA2-30FA-D2D2-1739673BFEAA}"/>
              </a:ext>
            </a:extLst>
          </p:cNvPr>
          <p:cNvSpPr>
            <a:spLocks noGrp="1"/>
          </p:cNvSpPr>
          <p:nvPr>
            <p:ph idx="1"/>
          </p:nvPr>
        </p:nvSpPr>
        <p:spPr>
          <a:xfrm>
            <a:off x="407989" y="1592263"/>
            <a:ext cx="11376024" cy="2556027"/>
          </a:xfrm>
        </p:spPr>
        <p:txBody>
          <a:bodyPr>
            <a:normAutofit/>
          </a:bodyPr>
          <a:lstStyle/>
          <a:p>
            <a:pPr>
              <a:lnSpc>
                <a:spcPct val="150000"/>
              </a:lnSpc>
              <a:buFont typeface="Wingdings" pitchFamily="2" charset="2"/>
              <a:buChar char="§"/>
            </a:pPr>
            <a:r>
              <a:rPr lang="en-US" b="0" dirty="0"/>
              <a:t>Dark sector theorized to connect SM to DM</a:t>
            </a:r>
          </a:p>
          <a:p>
            <a:pPr>
              <a:lnSpc>
                <a:spcPct val="150000"/>
              </a:lnSpc>
              <a:buFont typeface="Wingdings" pitchFamily="2" charset="2"/>
              <a:buChar char="§"/>
            </a:pPr>
            <a:r>
              <a:rPr lang="en-US" b="0" dirty="0"/>
              <a:t>Portals arise from </a:t>
            </a:r>
            <a:r>
              <a:rPr lang="en-US" dirty="0"/>
              <a:t>kinetic mixing </a:t>
            </a:r>
            <a:r>
              <a:rPr lang="en-US" b="0" dirty="0"/>
              <a:t>between one dark and one visible gauge boson (dark photon and hypercharge)</a:t>
            </a:r>
          </a:p>
          <a:p>
            <a:pPr>
              <a:lnSpc>
                <a:spcPct val="150000"/>
              </a:lnSpc>
              <a:buFont typeface="Wingdings" pitchFamily="2" charset="2"/>
              <a:buChar char="§"/>
            </a:pPr>
            <a:r>
              <a:rPr lang="en-US" dirty="0"/>
              <a:t>Event signatures</a:t>
            </a:r>
            <a:r>
              <a:rPr lang="en-US" b="0" dirty="0"/>
              <a:t>: photon + MET + 2 jets, photon + MET, or photon + MET + 2 leptons</a:t>
            </a:r>
          </a:p>
        </p:txBody>
      </p:sp>
      <p:sp>
        <p:nvSpPr>
          <p:cNvPr id="3" name="Title 2">
            <a:extLst>
              <a:ext uri="{FF2B5EF4-FFF2-40B4-BE49-F238E27FC236}">
                <a16:creationId xmlns:a16="http://schemas.microsoft.com/office/drawing/2014/main" id="{2187F35E-15D0-66F7-3840-533518212F49}"/>
              </a:ext>
            </a:extLst>
          </p:cNvPr>
          <p:cNvSpPr>
            <a:spLocks noGrp="1"/>
          </p:cNvSpPr>
          <p:nvPr>
            <p:ph type="title"/>
          </p:nvPr>
        </p:nvSpPr>
        <p:spPr/>
        <p:txBody>
          <a:bodyPr/>
          <a:lstStyle/>
          <a:p>
            <a:r>
              <a:rPr lang="en-US" dirty="0"/>
              <a:t>Theoretical Motivation</a:t>
            </a:r>
          </a:p>
        </p:txBody>
      </p:sp>
      <p:sp>
        <p:nvSpPr>
          <p:cNvPr id="4" name="Date Placeholder 3">
            <a:extLst>
              <a:ext uri="{FF2B5EF4-FFF2-40B4-BE49-F238E27FC236}">
                <a16:creationId xmlns:a16="http://schemas.microsoft.com/office/drawing/2014/main" id="{A30DD456-CDBB-94E3-EBBC-040CD74CAC3A}"/>
              </a:ext>
            </a:extLst>
          </p:cNvPr>
          <p:cNvSpPr>
            <a:spLocks noGrp="1"/>
          </p:cNvSpPr>
          <p:nvPr>
            <p:ph type="dt" sz="half" idx="10"/>
          </p:nvPr>
        </p:nvSpPr>
        <p:spPr/>
        <p:txBody>
          <a:bodyPr/>
          <a:lstStyle/>
          <a:p>
            <a:fld id="{312CAFC2-26B6-134E-85E5-5D171C2C5E12}" type="datetime3">
              <a:rPr lang="en-US" smtClean="0"/>
              <a:t>27 July 2023</a:t>
            </a:fld>
            <a:endParaRPr lang="en-US" dirty="0"/>
          </a:p>
        </p:txBody>
      </p:sp>
      <p:sp>
        <p:nvSpPr>
          <p:cNvPr id="5" name="Footer Placeholder 4">
            <a:extLst>
              <a:ext uri="{FF2B5EF4-FFF2-40B4-BE49-F238E27FC236}">
                <a16:creationId xmlns:a16="http://schemas.microsoft.com/office/drawing/2014/main" id="{E3E9F4EB-65C1-F68A-8A8A-205622104E26}"/>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4D753DE6-6FFB-C9D7-8C87-760C087F4C18}"/>
              </a:ext>
            </a:extLst>
          </p:cNvPr>
          <p:cNvSpPr>
            <a:spLocks noGrp="1"/>
          </p:cNvSpPr>
          <p:nvPr>
            <p:ph type="sldNum" sz="quarter" idx="12"/>
          </p:nvPr>
        </p:nvSpPr>
        <p:spPr/>
        <p:txBody>
          <a:bodyPr/>
          <a:lstStyle/>
          <a:p>
            <a:fld id="{36B5EA5A-BC32-A742-B11B-8E7414D5B535}" type="slidenum">
              <a:rPr lang="en-US" smtClean="0"/>
              <a:pPr/>
              <a:t>4</a:t>
            </a:fld>
            <a:endParaRPr lang="en-US"/>
          </a:p>
        </p:txBody>
      </p:sp>
      <p:pic>
        <p:nvPicPr>
          <p:cNvPr id="7" name="Picture 2" descr="page2image1723271744">
            <a:extLst>
              <a:ext uri="{FF2B5EF4-FFF2-40B4-BE49-F238E27FC236}">
                <a16:creationId xmlns:a16="http://schemas.microsoft.com/office/drawing/2014/main" id="{20B079B9-C87A-8BE7-7854-4DFBF087E84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2989"/>
          <a:stretch/>
        </p:blipFill>
        <p:spPr bwMode="auto">
          <a:xfrm>
            <a:off x="1145352" y="4254201"/>
            <a:ext cx="2628435" cy="155124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page2image1723227648">
            <a:extLst>
              <a:ext uri="{FF2B5EF4-FFF2-40B4-BE49-F238E27FC236}">
                <a16:creationId xmlns:a16="http://schemas.microsoft.com/office/drawing/2014/main" id="{8E649C98-81C0-ABDD-6ECE-046D3796D4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4351" y="4254201"/>
            <a:ext cx="2511346" cy="16473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page2image1723271744">
            <a:extLst>
              <a:ext uri="{FF2B5EF4-FFF2-40B4-BE49-F238E27FC236}">
                <a16:creationId xmlns:a16="http://schemas.microsoft.com/office/drawing/2014/main" id="{A0878B5E-0D56-85A8-CB4B-490EF8A0120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989" r="-1"/>
          <a:stretch/>
        </p:blipFill>
        <p:spPr bwMode="auto">
          <a:xfrm>
            <a:off x="4268879" y="4165255"/>
            <a:ext cx="2945450" cy="173834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CFA512E-CE1F-C1D4-4278-BA76E53AC963}"/>
              </a:ext>
            </a:extLst>
          </p:cNvPr>
          <p:cNvSpPr txBox="1"/>
          <p:nvPr/>
        </p:nvSpPr>
        <p:spPr>
          <a:xfrm>
            <a:off x="1761027" y="5911357"/>
            <a:ext cx="1199327" cy="276999"/>
          </a:xfrm>
          <a:prstGeom prst="rect">
            <a:avLst/>
          </a:prstGeom>
          <a:noFill/>
        </p:spPr>
        <p:txBody>
          <a:bodyPr wrap="square" lIns="0" tIns="0" rIns="0" bIns="0" rtlCol="0">
            <a:spAutoFit/>
          </a:bodyPr>
          <a:lstStyle/>
          <a:p>
            <a:pPr algn="ctr"/>
            <a:r>
              <a:rPr lang="en-US" dirty="0"/>
              <a:t>VBF</a:t>
            </a:r>
          </a:p>
        </p:txBody>
      </p:sp>
      <p:sp>
        <p:nvSpPr>
          <p:cNvPr id="11" name="TextBox 10">
            <a:extLst>
              <a:ext uri="{FF2B5EF4-FFF2-40B4-BE49-F238E27FC236}">
                <a16:creationId xmlns:a16="http://schemas.microsoft.com/office/drawing/2014/main" id="{7F779607-BE61-92E9-508E-5C34B9FB80A9}"/>
              </a:ext>
            </a:extLst>
          </p:cNvPr>
          <p:cNvSpPr txBox="1"/>
          <p:nvPr/>
        </p:nvSpPr>
        <p:spPr>
          <a:xfrm>
            <a:off x="5237255" y="5875300"/>
            <a:ext cx="1199327" cy="276999"/>
          </a:xfrm>
          <a:prstGeom prst="rect">
            <a:avLst/>
          </a:prstGeom>
          <a:noFill/>
        </p:spPr>
        <p:txBody>
          <a:bodyPr wrap="square" lIns="0" tIns="0" rIns="0" bIns="0" rtlCol="0">
            <a:spAutoFit/>
          </a:bodyPr>
          <a:lstStyle/>
          <a:p>
            <a:pPr algn="ctr"/>
            <a:r>
              <a:rPr lang="en-US" dirty="0"/>
              <a:t>ggF</a:t>
            </a:r>
          </a:p>
        </p:txBody>
      </p:sp>
      <p:sp>
        <p:nvSpPr>
          <p:cNvPr id="12" name="TextBox 11">
            <a:extLst>
              <a:ext uri="{FF2B5EF4-FFF2-40B4-BE49-F238E27FC236}">
                <a16:creationId xmlns:a16="http://schemas.microsoft.com/office/drawing/2014/main" id="{C8170C27-F04C-A4B1-4920-1575136CFB67}"/>
              </a:ext>
            </a:extLst>
          </p:cNvPr>
          <p:cNvSpPr txBox="1"/>
          <p:nvPr/>
        </p:nvSpPr>
        <p:spPr>
          <a:xfrm>
            <a:off x="8510634" y="5870501"/>
            <a:ext cx="1199327" cy="276999"/>
          </a:xfrm>
          <a:prstGeom prst="rect">
            <a:avLst/>
          </a:prstGeom>
          <a:noFill/>
        </p:spPr>
        <p:txBody>
          <a:bodyPr wrap="square" lIns="0" tIns="0" rIns="0" bIns="0" rtlCol="0">
            <a:spAutoFit/>
          </a:bodyPr>
          <a:lstStyle/>
          <a:p>
            <a:pPr algn="ctr"/>
            <a:r>
              <a:rPr lang="en-US" dirty="0"/>
              <a:t>ZH</a:t>
            </a:r>
          </a:p>
        </p:txBody>
      </p:sp>
      <p:sp>
        <p:nvSpPr>
          <p:cNvPr id="14" name="Down Arrow 13">
            <a:extLst>
              <a:ext uri="{FF2B5EF4-FFF2-40B4-BE49-F238E27FC236}">
                <a16:creationId xmlns:a16="http://schemas.microsoft.com/office/drawing/2014/main" id="{F53BA610-59E1-1572-38CC-FB256CCB0E24}"/>
              </a:ext>
            </a:extLst>
          </p:cNvPr>
          <p:cNvSpPr/>
          <p:nvPr/>
        </p:nvSpPr>
        <p:spPr>
          <a:xfrm>
            <a:off x="9033281" y="3856553"/>
            <a:ext cx="265577" cy="86096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a:extLst>
              <a:ext uri="{FF2B5EF4-FFF2-40B4-BE49-F238E27FC236}">
                <a16:creationId xmlns:a16="http://schemas.microsoft.com/office/drawing/2014/main" id="{D7EF7E85-E18B-69DF-D5A9-2526E9E90F22}"/>
              </a:ext>
            </a:extLst>
          </p:cNvPr>
          <p:cNvSpPr/>
          <p:nvPr/>
        </p:nvSpPr>
        <p:spPr>
          <a:xfrm rot="1090957">
            <a:off x="6220102" y="3835550"/>
            <a:ext cx="257453" cy="83661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a:extLst>
              <a:ext uri="{FF2B5EF4-FFF2-40B4-BE49-F238E27FC236}">
                <a16:creationId xmlns:a16="http://schemas.microsoft.com/office/drawing/2014/main" id="{01379093-2679-AC88-5C23-6C072A9E58C0}"/>
              </a:ext>
            </a:extLst>
          </p:cNvPr>
          <p:cNvSpPr/>
          <p:nvPr/>
        </p:nvSpPr>
        <p:spPr>
          <a:xfrm rot="2156879">
            <a:off x="3057139" y="3754681"/>
            <a:ext cx="323463" cy="875637"/>
          </a:xfrm>
          <a:prstGeom prst="downArrow">
            <a:avLst>
              <a:gd name="adj1" fmla="val 43316"/>
              <a:gd name="adj2" fmla="val 50000"/>
            </a:avLst>
          </a:prstGeom>
          <a:solidFill>
            <a:schemeClr val="tx1"/>
          </a:solidFill>
          <a:ln w="12700">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8510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9"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par>
                                <p:cTn id="18" presetID="9"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dissolve">
                                      <p:cBhvr>
                                        <p:cTn id="20" dur="500"/>
                                        <p:tgtEl>
                                          <p:spTgt spid="9"/>
                                        </p:tgtEl>
                                      </p:cBhvr>
                                    </p:animEffect>
                                  </p:childTnLst>
                                </p:cTn>
                              </p:par>
                              <p:par>
                                <p:cTn id="21" presetID="9"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500"/>
                                        <p:tgtEl>
                                          <p:spTgt spid="8"/>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par>
                                <p:cTn id="30" presetID="31"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fltVal val="0"/>
                                          </p:val>
                                        </p:tav>
                                        <p:tav tm="100000">
                                          <p:val>
                                            <p:strVal val="#ppt_w"/>
                                          </p:val>
                                        </p:tav>
                                      </p:tavLst>
                                    </p:anim>
                                    <p:anim calcmode="lin" valueType="num">
                                      <p:cBhvr>
                                        <p:cTn id="33" dur="1000" fill="hold"/>
                                        <p:tgtEl>
                                          <p:spTgt spid="14"/>
                                        </p:tgtEl>
                                        <p:attrNameLst>
                                          <p:attrName>ppt_h</p:attrName>
                                        </p:attrNameLst>
                                      </p:cBhvr>
                                      <p:tavLst>
                                        <p:tav tm="0">
                                          <p:val>
                                            <p:fltVal val="0"/>
                                          </p:val>
                                        </p:tav>
                                        <p:tav tm="100000">
                                          <p:val>
                                            <p:strVal val="#ppt_h"/>
                                          </p:val>
                                        </p:tav>
                                      </p:tavLst>
                                    </p:anim>
                                    <p:anim calcmode="lin" valueType="num">
                                      <p:cBhvr>
                                        <p:cTn id="34" dur="1000" fill="hold"/>
                                        <p:tgtEl>
                                          <p:spTgt spid="14"/>
                                        </p:tgtEl>
                                        <p:attrNameLst>
                                          <p:attrName>style.rotation</p:attrName>
                                        </p:attrNameLst>
                                      </p:cBhvr>
                                      <p:tavLst>
                                        <p:tav tm="0">
                                          <p:val>
                                            <p:fltVal val="90"/>
                                          </p:val>
                                        </p:tav>
                                        <p:tav tm="100000">
                                          <p:val>
                                            <p:fltVal val="0"/>
                                          </p:val>
                                        </p:tav>
                                      </p:tavLst>
                                    </p:anim>
                                    <p:animEffect transition="in" filter="fade">
                                      <p:cBhvr>
                                        <p:cTn id="35" dur="1000"/>
                                        <p:tgtEl>
                                          <p:spTgt spid="14"/>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1000" fill="hold"/>
                                        <p:tgtEl>
                                          <p:spTgt spid="15"/>
                                        </p:tgtEl>
                                        <p:attrNameLst>
                                          <p:attrName>ppt_w</p:attrName>
                                        </p:attrNameLst>
                                      </p:cBhvr>
                                      <p:tavLst>
                                        <p:tav tm="0">
                                          <p:val>
                                            <p:fltVal val="0"/>
                                          </p:val>
                                        </p:tav>
                                        <p:tav tm="100000">
                                          <p:val>
                                            <p:strVal val="#ppt_w"/>
                                          </p:val>
                                        </p:tav>
                                      </p:tavLst>
                                    </p:anim>
                                    <p:anim calcmode="lin" valueType="num">
                                      <p:cBhvr>
                                        <p:cTn id="39" dur="1000" fill="hold"/>
                                        <p:tgtEl>
                                          <p:spTgt spid="15"/>
                                        </p:tgtEl>
                                        <p:attrNameLst>
                                          <p:attrName>ppt_h</p:attrName>
                                        </p:attrNameLst>
                                      </p:cBhvr>
                                      <p:tavLst>
                                        <p:tav tm="0">
                                          <p:val>
                                            <p:fltVal val="0"/>
                                          </p:val>
                                        </p:tav>
                                        <p:tav tm="100000">
                                          <p:val>
                                            <p:strVal val="#ppt_h"/>
                                          </p:val>
                                        </p:tav>
                                      </p:tavLst>
                                    </p:anim>
                                    <p:anim calcmode="lin" valueType="num">
                                      <p:cBhvr>
                                        <p:cTn id="40" dur="1000" fill="hold"/>
                                        <p:tgtEl>
                                          <p:spTgt spid="15"/>
                                        </p:tgtEl>
                                        <p:attrNameLst>
                                          <p:attrName>style.rotation</p:attrName>
                                        </p:attrNameLst>
                                      </p:cBhvr>
                                      <p:tavLst>
                                        <p:tav tm="0">
                                          <p:val>
                                            <p:fltVal val="90"/>
                                          </p:val>
                                        </p:tav>
                                        <p:tav tm="100000">
                                          <p:val>
                                            <p:fltVal val="0"/>
                                          </p:val>
                                        </p:tav>
                                      </p:tavLst>
                                    </p:anim>
                                    <p:animEffect transition="in" filter="fade">
                                      <p:cBhvr>
                                        <p:cTn id="41" dur="1000"/>
                                        <p:tgtEl>
                                          <p:spTgt spid="15"/>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1000" fill="hold"/>
                                        <p:tgtEl>
                                          <p:spTgt spid="16"/>
                                        </p:tgtEl>
                                        <p:attrNameLst>
                                          <p:attrName>ppt_w</p:attrName>
                                        </p:attrNameLst>
                                      </p:cBhvr>
                                      <p:tavLst>
                                        <p:tav tm="0">
                                          <p:val>
                                            <p:fltVal val="0"/>
                                          </p:val>
                                        </p:tav>
                                        <p:tav tm="100000">
                                          <p:val>
                                            <p:strVal val="#ppt_w"/>
                                          </p:val>
                                        </p:tav>
                                      </p:tavLst>
                                    </p:anim>
                                    <p:anim calcmode="lin" valueType="num">
                                      <p:cBhvr>
                                        <p:cTn id="45" dur="1000" fill="hold"/>
                                        <p:tgtEl>
                                          <p:spTgt spid="16"/>
                                        </p:tgtEl>
                                        <p:attrNameLst>
                                          <p:attrName>ppt_h</p:attrName>
                                        </p:attrNameLst>
                                      </p:cBhvr>
                                      <p:tavLst>
                                        <p:tav tm="0">
                                          <p:val>
                                            <p:fltVal val="0"/>
                                          </p:val>
                                        </p:tav>
                                        <p:tav tm="100000">
                                          <p:val>
                                            <p:strVal val="#ppt_h"/>
                                          </p:val>
                                        </p:tav>
                                      </p:tavLst>
                                    </p:anim>
                                    <p:anim calcmode="lin" valueType="num">
                                      <p:cBhvr>
                                        <p:cTn id="46" dur="1000" fill="hold"/>
                                        <p:tgtEl>
                                          <p:spTgt spid="16"/>
                                        </p:tgtEl>
                                        <p:attrNameLst>
                                          <p:attrName>style.rotation</p:attrName>
                                        </p:attrNameLst>
                                      </p:cBhvr>
                                      <p:tavLst>
                                        <p:tav tm="0">
                                          <p:val>
                                            <p:fltVal val="90"/>
                                          </p:val>
                                        </p:tav>
                                        <p:tav tm="100000">
                                          <p:val>
                                            <p:fltVal val="0"/>
                                          </p:val>
                                        </p:tav>
                                      </p:tavLst>
                                    </p:anim>
                                    <p:animEffect transition="in" filter="fade">
                                      <p:cBhvr>
                                        <p:cTn id="4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4" grpId="0" animBg="1"/>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screenshot of a computer&#10;&#10;Description automatically generated">
            <a:extLst>
              <a:ext uri="{FF2B5EF4-FFF2-40B4-BE49-F238E27FC236}">
                <a16:creationId xmlns:a16="http://schemas.microsoft.com/office/drawing/2014/main" id="{1D50332A-4165-6388-E300-9DBD2F044144}"/>
              </a:ext>
            </a:extLst>
          </p:cNvPr>
          <p:cNvPicPr>
            <a:picLocks noChangeAspect="1"/>
          </p:cNvPicPr>
          <p:nvPr/>
        </p:nvPicPr>
        <p:blipFill rotWithShape="1">
          <a:blip r:embed="rId3"/>
          <a:srcRect t="9680"/>
          <a:stretch/>
        </p:blipFill>
        <p:spPr>
          <a:xfrm>
            <a:off x="3675773" y="1116000"/>
            <a:ext cx="7772400" cy="5045836"/>
          </a:xfrm>
          <a:prstGeom prst="rect">
            <a:avLst/>
          </a:prstGeom>
        </p:spPr>
      </p:pic>
      <p:sp>
        <p:nvSpPr>
          <p:cNvPr id="3" name="Title 2">
            <a:extLst>
              <a:ext uri="{FF2B5EF4-FFF2-40B4-BE49-F238E27FC236}">
                <a16:creationId xmlns:a16="http://schemas.microsoft.com/office/drawing/2014/main" id="{2187F35E-15D0-66F7-3840-533518212F49}"/>
              </a:ext>
            </a:extLst>
          </p:cNvPr>
          <p:cNvSpPr>
            <a:spLocks noGrp="1"/>
          </p:cNvSpPr>
          <p:nvPr>
            <p:ph type="title"/>
          </p:nvPr>
        </p:nvSpPr>
        <p:spPr/>
        <p:txBody>
          <a:bodyPr/>
          <a:lstStyle/>
          <a:p>
            <a:r>
              <a:rPr lang="en-US" dirty="0"/>
              <a:t>Group activities and action items</a:t>
            </a:r>
          </a:p>
        </p:txBody>
      </p:sp>
      <p:sp>
        <p:nvSpPr>
          <p:cNvPr id="4" name="Date Placeholder 3">
            <a:extLst>
              <a:ext uri="{FF2B5EF4-FFF2-40B4-BE49-F238E27FC236}">
                <a16:creationId xmlns:a16="http://schemas.microsoft.com/office/drawing/2014/main" id="{A30DD456-CDBB-94E3-EBBC-040CD74CAC3A}"/>
              </a:ext>
            </a:extLst>
          </p:cNvPr>
          <p:cNvSpPr>
            <a:spLocks noGrp="1"/>
          </p:cNvSpPr>
          <p:nvPr>
            <p:ph type="dt" sz="half" idx="10"/>
          </p:nvPr>
        </p:nvSpPr>
        <p:spPr/>
        <p:txBody>
          <a:bodyPr/>
          <a:lstStyle/>
          <a:p>
            <a:fld id="{312CAFC2-26B6-134E-85E5-5D171C2C5E12}" type="datetime3">
              <a:rPr lang="en-US" smtClean="0"/>
              <a:t>27 July 2023</a:t>
            </a:fld>
            <a:endParaRPr lang="en-US" dirty="0"/>
          </a:p>
        </p:txBody>
      </p:sp>
      <p:sp>
        <p:nvSpPr>
          <p:cNvPr id="5" name="Footer Placeholder 4">
            <a:extLst>
              <a:ext uri="{FF2B5EF4-FFF2-40B4-BE49-F238E27FC236}">
                <a16:creationId xmlns:a16="http://schemas.microsoft.com/office/drawing/2014/main" id="{E3E9F4EB-65C1-F68A-8A8A-205622104E26}"/>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4D753DE6-6FFB-C9D7-8C87-760C087F4C18}"/>
              </a:ext>
            </a:extLst>
          </p:cNvPr>
          <p:cNvSpPr>
            <a:spLocks noGrp="1"/>
          </p:cNvSpPr>
          <p:nvPr>
            <p:ph type="sldNum" sz="quarter" idx="12"/>
          </p:nvPr>
        </p:nvSpPr>
        <p:spPr/>
        <p:txBody>
          <a:bodyPr/>
          <a:lstStyle/>
          <a:p>
            <a:fld id="{36B5EA5A-BC32-A742-B11B-8E7414D5B535}" type="slidenum">
              <a:rPr lang="en-US" smtClean="0"/>
              <a:pPr/>
              <a:t>5</a:t>
            </a:fld>
            <a:endParaRPr lang="en-US"/>
          </a:p>
        </p:txBody>
      </p:sp>
      <p:sp>
        <p:nvSpPr>
          <p:cNvPr id="2" name="Content Placeholder 1">
            <a:extLst>
              <a:ext uri="{FF2B5EF4-FFF2-40B4-BE49-F238E27FC236}">
                <a16:creationId xmlns:a16="http://schemas.microsoft.com/office/drawing/2014/main" id="{415AECB5-CCA2-30FA-D2D2-1739673BFEAA}"/>
              </a:ext>
            </a:extLst>
          </p:cNvPr>
          <p:cNvSpPr>
            <a:spLocks noGrp="1"/>
          </p:cNvSpPr>
          <p:nvPr>
            <p:ph idx="1"/>
          </p:nvPr>
        </p:nvSpPr>
        <p:spPr>
          <a:xfrm>
            <a:off x="407988" y="1810867"/>
            <a:ext cx="3004812" cy="3301133"/>
          </a:xfrm>
        </p:spPr>
        <p:txBody>
          <a:bodyPr>
            <a:normAutofit/>
          </a:bodyPr>
          <a:lstStyle/>
          <a:p>
            <a:pPr>
              <a:lnSpc>
                <a:spcPct val="150000"/>
              </a:lnSpc>
              <a:buFont typeface="Wingdings" pitchFamily="2" charset="2"/>
              <a:buChar char="§"/>
            </a:pPr>
            <a:r>
              <a:rPr lang="en-US" b="0" dirty="0"/>
              <a:t>Action items from analysis contacts </a:t>
            </a:r>
          </a:p>
          <a:p>
            <a:pPr>
              <a:lnSpc>
                <a:spcPct val="150000"/>
              </a:lnSpc>
              <a:buFont typeface="Wingdings" pitchFamily="2" charset="2"/>
              <a:buChar char="§"/>
            </a:pPr>
            <a:r>
              <a:rPr lang="en-US" b="0" dirty="0"/>
              <a:t>I’m working on tasks highlighted</a:t>
            </a:r>
          </a:p>
        </p:txBody>
      </p:sp>
      <p:sp>
        <p:nvSpPr>
          <p:cNvPr id="22" name="Rounded Rectangle 21">
            <a:extLst>
              <a:ext uri="{FF2B5EF4-FFF2-40B4-BE49-F238E27FC236}">
                <a16:creationId xmlns:a16="http://schemas.microsoft.com/office/drawing/2014/main" id="{44B976BA-C06D-FB4F-CB75-92397491C11F}"/>
              </a:ext>
            </a:extLst>
          </p:cNvPr>
          <p:cNvSpPr/>
          <p:nvPr/>
        </p:nvSpPr>
        <p:spPr>
          <a:xfrm>
            <a:off x="4749567" y="1931092"/>
            <a:ext cx="1458720" cy="2772000"/>
          </a:xfrm>
          <a:prstGeom prst="roundRect">
            <a:avLst>
              <a:gd name="adj" fmla="val 27115"/>
            </a:avLst>
          </a:prstGeom>
          <a:solidFill>
            <a:srgbClr val="EBD92F">
              <a:alpha val="10980"/>
            </a:srgbClr>
          </a:solid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id="{A5E7360A-3199-5525-332B-52629231DA01}"/>
              </a:ext>
            </a:extLst>
          </p:cNvPr>
          <p:cNvSpPr/>
          <p:nvPr/>
        </p:nvSpPr>
        <p:spPr>
          <a:xfrm>
            <a:off x="4749567" y="5524500"/>
            <a:ext cx="1458719" cy="563879"/>
          </a:xfrm>
          <a:prstGeom prst="roundRect">
            <a:avLst>
              <a:gd name="adj" fmla="val 50000"/>
            </a:avLst>
          </a:prstGeom>
          <a:solidFill>
            <a:srgbClr val="F8E43E">
              <a:alpha val="12157"/>
            </a:srgbClr>
          </a:solid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9000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2A09E-7425-44E5-0107-2A021DF002DC}"/>
              </a:ext>
            </a:extLst>
          </p:cNvPr>
          <p:cNvSpPr>
            <a:spLocks noGrp="1"/>
          </p:cNvSpPr>
          <p:nvPr>
            <p:ph type="title"/>
          </p:nvPr>
        </p:nvSpPr>
        <p:spPr/>
        <p:txBody>
          <a:bodyPr/>
          <a:lstStyle/>
          <a:p>
            <a:r>
              <a:rPr lang="en-US" dirty="0"/>
              <a:t>1. Systematic studies</a:t>
            </a:r>
          </a:p>
        </p:txBody>
      </p:sp>
      <p:sp>
        <p:nvSpPr>
          <p:cNvPr id="3" name="Text Placeholder 2">
            <a:extLst>
              <a:ext uri="{FF2B5EF4-FFF2-40B4-BE49-F238E27FC236}">
                <a16:creationId xmlns:a16="http://schemas.microsoft.com/office/drawing/2014/main" id="{5D549496-9ED9-6F2E-75FA-4F3D16C9A9E0}"/>
              </a:ext>
            </a:extLst>
          </p:cNvPr>
          <p:cNvSpPr>
            <a:spLocks noGrp="1"/>
          </p:cNvSpPr>
          <p:nvPr>
            <p:ph type="body" idx="1"/>
          </p:nvPr>
        </p:nvSpPr>
        <p:spPr/>
        <p:txBody>
          <a:bodyPr/>
          <a:lstStyle/>
          <a:p>
            <a:r>
              <a:rPr lang="en-US" dirty="0"/>
              <a:t>ZH channel</a:t>
            </a:r>
          </a:p>
          <a:p>
            <a:r>
              <a:rPr lang="en-US" dirty="0"/>
              <a:t>VBF channel</a:t>
            </a:r>
          </a:p>
        </p:txBody>
      </p:sp>
      <p:sp>
        <p:nvSpPr>
          <p:cNvPr id="4" name="Date Placeholder 3">
            <a:extLst>
              <a:ext uri="{FF2B5EF4-FFF2-40B4-BE49-F238E27FC236}">
                <a16:creationId xmlns:a16="http://schemas.microsoft.com/office/drawing/2014/main" id="{DE9AA5B8-F304-8206-7A82-B2502266D4D0}"/>
              </a:ext>
            </a:extLst>
          </p:cNvPr>
          <p:cNvSpPr>
            <a:spLocks noGrp="1"/>
          </p:cNvSpPr>
          <p:nvPr>
            <p:ph type="dt" sz="half" idx="10"/>
          </p:nvPr>
        </p:nvSpPr>
        <p:spPr/>
        <p:txBody>
          <a:bodyPr/>
          <a:lstStyle/>
          <a:p>
            <a:fld id="{73DE68DD-2BC1-C446-ADB7-76A3823DB7E7}" type="datetime3">
              <a:rPr lang="en-US" smtClean="0"/>
              <a:t>27 July 2023</a:t>
            </a:fld>
            <a:endParaRPr lang="en-US"/>
          </a:p>
        </p:txBody>
      </p:sp>
      <p:sp>
        <p:nvSpPr>
          <p:cNvPr id="5" name="Footer Placeholder 4">
            <a:extLst>
              <a:ext uri="{FF2B5EF4-FFF2-40B4-BE49-F238E27FC236}">
                <a16:creationId xmlns:a16="http://schemas.microsoft.com/office/drawing/2014/main" id="{54EF33D2-AE0A-92A2-9745-D07068D091A8}"/>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86370C6A-AE74-BA73-E539-D0F9E3208F99}"/>
              </a:ext>
            </a:extLst>
          </p:cNvPr>
          <p:cNvSpPr>
            <a:spLocks noGrp="1"/>
          </p:cNvSpPr>
          <p:nvPr>
            <p:ph type="sldNum" sz="quarter" idx="12"/>
          </p:nvPr>
        </p:nvSpPr>
        <p:spPr/>
        <p:txBody>
          <a:bodyPr/>
          <a:lstStyle/>
          <a:p>
            <a:fld id="{36B5EA5A-BC32-A742-B11B-8E7414D5B535}" type="slidenum">
              <a:rPr lang="en-US" smtClean="0"/>
              <a:pPr/>
              <a:t>6</a:t>
            </a:fld>
            <a:endParaRPr lang="en-US"/>
          </a:p>
        </p:txBody>
      </p:sp>
    </p:spTree>
    <p:extLst>
      <p:ext uri="{BB962C8B-B14F-4D97-AF65-F5344CB8AC3E}">
        <p14:creationId xmlns:p14="http://schemas.microsoft.com/office/powerpoint/2010/main" val="816185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295BB9-2CBF-33C5-4383-851BC382E176}"/>
              </a:ext>
            </a:extLst>
          </p:cNvPr>
          <p:cNvSpPr>
            <a:spLocks noGrp="1"/>
          </p:cNvSpPr>
          <p:nvPr>
            <p:ph idx="1"/>
          </p:nvPr>
        </p:nvSpPr>
        <p:spPr>
          <a:xfrm>
            <a:off x="407990" y="1592262"/>
            <a:ext cx="3631995" cy="3711258"/>
          </a:xfrm>
        </p:spPr>
        <p:txBody>
          <a:bodyPr>
            <a:normAutofit/>
          </a:bodyPr>
          <a:lstStyle/>
          <a:p>
            <a:pPr>
              <a:buFont typeface="Wingdings" pitchFamily="2" charset="2"/>
              <a:buChar char="§"/>
            </a:pPr>
            <a:r>
              <a:rPr lang="en-US" b="0" dirty="0"/>
              <a:t>Derived the impacts from systematics in several workspaces from input analyses</a:t>
            </a:r>
          </a:p>
          <a:p>
            <a:pPr>
              <a:buFont typeface="Wingdings" pitchFamily="2" charset="2"/>
              <a:buChar char="§"/>
            </a:pPr>
            <a:r>
              <a:rPr lang="en-US" b="0" dirty="0"/>
              <a:t>Identified which nuisance parameters (NPs) had the most impact </a:t>
            </a:r>
          </a:p>
          <a:p>
            <a:pPr>
              <a:buFont typeface="Wingdings" pitchFamily="2" charset="2"/>
              <a:buChar char="§"/>
            </a:pPr>
            <a:r>
              <a:rPr lang="en-US" b="0" dirty="0"/>
              <a:t>Identified large/over-constrained pulls for correlation scheme in combination</a:t>
            </a:r>
          </a:p>
        </p:txBody>
      </p:sp>
      <p:sp>
        <p:nvSpPr>
          <p:cNvPr id="3" name="Title 2">
            <a:extLst>
              <a:ext uri="{FF2B5EF4-FFF2-40B4-BE49-F238E27FC236}">
                <a16:creationId xmlns:a16="http://schemas.microsoft.com/office/drawing/2014/main" id="{5A7F8535-1D5D-218A-A1EF-3F7822516910}"/>
              </a:ext>
            </a:extLst>
          </p:cNvPr>
          <p:cNvSpPr>
            <a:spLocks noGrp="1"/>
          </p:cNvSpPr>
          <p:nvPr>
            <p:ph type="title"/>
          </p:nvPr>
        </p:nvSpPr>
        <p:spPr/>
        <p:txBody>
          <a:bodyPr/>
          <a:lstStyle/>
          <a:p>
            <a:r>
              <a:rPr lang="en-US" dirty="0"/>
              <a:t>Input channel systematic checks: ZH channel</a:t>
            </a:r>
          </a:p>
        </p:txBody>
      </p:sp>
      <p:sp>
        <p:nvSpPr>
          <p:cNvPr id="4" name="Date Placeholder 3">
            <a:extLst>
              <a:ext uri="{FF2B5EF4-FFF2-40B4-BE49-F238E27FC236}">
                <a16:creationId xmlns:a16="http://schemas.microsoft.com/office/drawing/2014/main" id="{1B28CE53-42E9-A408-6DBC-151824D28AB9}"/>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A20ECB7C-DBC8-BC6C-AD36-06B0C7000720}"/>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551104F2-2DCA-BE0B-C2DF-C280284E09A3}"/>
              </a:ext>
            </a:extLst>
          </p:cNvPr>
          <p:cNvSpPr>
            <a:spLocks noGrp="1"/>
          </p:cNvSpPr>
          <p:nvPr>
            <p:ph type="sldNum" sz="quarter" idx="12"/>
          </p:nvPr>
        </p:nvSpPr>
        <p:spPr/>
        <p:txBody>
          <a:bodyPr/>
          <a:lstStyle/>
          <a:p>
            <a:fld id="{36B5EA5A-BC32-A742-B11B-8E7414D5B535}" type="slidenum">
              <a:rPr lang="en-US" smtClean="0"/>
              <a:pPr/>
              <a:t>7</a:t>
            </a:fld>
            <a:endParaRPr lang="en-US"/>
          </a:p>
        </p:txBody>
      </p:sp>
      <p:pic>
        <p:nvPicPr>
          <p:cNvPr id="7" name="Picture Placeholder 8">
            <a:extLst>
              <a:ext uri="{FF2B5EF4-FFF2-40B4-BE49-F238E27FC236}">
                <a16:creationId xmlns:a16="http://schemas.microsoft.com/office/drawing/2014/main" id="{9054D36C-0C72-E53F-5F43-8A02EC22A26B}"/>
              </a:ext>
            </a:extLst>
          </p:cNvPr>
          <p:cNvPicPr>
            <a:picLocks noChangeAspect="1"/>
          </p:cNvPicPr>
          <p:nvPr/>
        </p:nvPicPr>
        <p:blipFill>
          <a:blip r:embed="rId3"/>
          <a:stretch/>
        </p:blipFill>
        <p:spPr>
          <a:xfrm>
            <a:off x="8349741" y="797278"/>
            <a:ext cx="3747631" cy="4940498"/>
          </a:xfrm>
          <a:prstGeom prst="rect">
            <a:avLst/>
          </a:prstGeom>
          <a:noFill/>
        </p:spPr>
      </p:pic>
      <p:sp>
        <p:nvSpPr>
          <p:cNvPr id="8" name="TextBox 7">
            <a:extLst>
              <a:ext uri="{FF2B5EF4-FFF2-40B4-BE49-F238E27FC236}">
                <a16:creationId xmlns:a16="http://schemas.microsoft.com/office/drawing/2014/main" id="{3FC07454-264F-D867-53AC-5551F57BF1EF}"/>
              </a:ext>
            </a:extLst>
          </p:cNvPr>
          <p:cNvSpPr txBox="1"/>
          <p:nvPr/>
        </p:nvSpPr>
        <p:spPr>
          <a:xfrm>
            <a:off x="9112973" y="5737776"/>
            <a:ext cx="2080031" cy="276999"/>
          </a:xfrm>
          <a:prstGeom prst="rect">
            <a:avLst/>
          </a:prstGeom>
          <a:noFill/>
        </p:spPr>
        <p:txBody>
          <a:bodyPr wrap="square" lIns="0" tIns="0" rIns="0" bIns="0" rtlCol="0">
            <a:spAutoFit/>
          </a:bodyPr>
          <a:lstStyle/>
          <a:p>
            <a:pPr algn="l"/>
            <a:r>
              <a:rPr lang="en-US" dirty="0"/>
              <a:t>ZH: 0 GeV 𝛾</a:t>
            </a:r>
            <a:r>
              <a:rPr lang="en-US" baseline="-25000" dirty="0"/>
              <a:t>d</a:t>
            </a:r>
            <a:r>
              <a:rPr lang="en-US" dirty="0"/>
              <a:t> mass </a:t>
            </a:r>
          </a:p>
        </p:txBody>
      </p:sp>
      <p:sp>
        <p:nvSpPr>
          <p:cNvPr id="9" name="TextBox 8">
            <a:extLst>
              <a:ext uri="{FF2B5EF4-FFF2-40B4-BE49-F238E27FC236}">
                <a16:creationId xmlns:a16="http://schemas.microsoft.com/office/drawing/2014/main" id="{96DA7863-A6F3-84FA-AE35-AA3BB332ACD9}"/>
              </a:ext>
            </a:extLst>
          </p:cNvPr>
          <p:cNvSpPr txBox="1"/>
          <p:nvPr/>
        </p:nvSpPr>
        <p:spPr>
          <a:xfrm>
            <a:off x="4666703" y="1592263"/>
            <a:ext cx="3520652" cy="492443"/>
          </a:xfrm>
          <a:prstGeom prst="rect">
            <a:avLst/>
          </a:prstGeom>
          <a:noFill/>
        </p:spPr>
        <p:txBody>
          <a:bodyPr wrap="square" lIns="0" tIns="0" rIns="0" bIns="0" rtlCol="0">
            <a:spAutoFit/>
          </a:bodyPr>
          <a:lstStyle/>
          <a:p>
            <a:pPr algn="l"/>
            <a:r>
              <a:rPr lang="en-US" sz="1600" dirty="0"/>
              <a:t>“</a:t>
            </a:r>
            <a:r>
              <a:rPr lang="en-US" sz="1600" dirty="0" err="1"/>
              <a:t>alpha_Smooth</a:t>
            </a:r>
            <a:r>
              <a:rPr lang="en-US" sz="1600" dirty="0"/>
              <a:t>” is the uncertainty that comes from smoothing all other NPs </a:t>
            </a:r>
          </a:p>
        </p:txBody>
      </p:sp>
      <p:sp>
        <p:nvSpPr>
          <p:cNvPr id="10" name="TextBox 9">
            <a:extLst>
              <a:ext uri="{FF2B5EF4-FFF2-40B4-BE49-F238E27FC236}">
                <a16:creationId xmlns:a16="http://schemas.microsoft.com/office/drawing/2014/main" id="{536DA3E8-1615-0DE7-88F6-F66182257CE1}"/>
              </a:ext>
            </a:extLst>
          </p:cNvPr>
          <p:cNvSpPr txBox="1"/>
          <p:nvPr/>
        </p:nvSpPr>
        <p:spPr>
          <a:xfrm>
            <a:off x="4666703" y="2330271"/>
            <a:ext cx="3329992" cy="492443"/>
          </a:xfrm>
          <a:prstGeom prst="rect">
            <a:avLst/>
          </a:prstGeom>
          <a:noFill/>
        </p:spPr>
        <p:txBody>
          <a:bodyPr wrap="square" lIns="0" tIns="0" rIns="0" bIns="0" rtlCol="0">
            <a:spAutoFit/>
          </a:bodyPr>
          <a:lstStyle/>
          <a:p>
            <a:pPr algn="l"/>
            <a:r>
              <a:rPr lang="en-US" sz="1600" dirty="0"/>
              <a:t>“k1” is a MC-statistical uncertainty, which is not constrained</a:t>
            </a:r>
          </a:p>
        </p:txBody>
      </p:sp>
      <p:sp>
        <p:nvSpPr>
          <p:cNvPr id="11" name="TextBox 10">
            <a:extLst>
              <a:ext uri="{FF2B5EF4-FFF2-40B4-BE49-F238E27FC236}">
                <a16:creationId xmlns:a16="http://schemas.microsoft.com/office/drawing/2014/main" id="{A636FD37-7870-37AE-8757-82E22EBB7904}"/>
              </a:ext>
            </a:extLst>
          </p:cNvPr>
          <p:cNvSpPr txBox="1"/>
          <p:nvPr/>
        </p:nvSpPr>
        <p:spPr>
          <a:xfrm>
            <a:off x="4666703" y="3079179"/>
            <a:ext cx="3329992" cy="492443"/>
          </a:xfrm>
          <a:prstGeom prst="rect">
            <a:avLst/>
          </a:prstGeom>
          <a:noFill/>
        </p:spPr>
        <p:txBody>
          <a:bodyPr wrap="square" lIns="0" tIns="0" rIns="0" bIns="0" rtlCol="0">
            <a:spAutoFit/>
          </a:bodyPr>
          <a:lstStyle/>
          <a:p>
            <a:pPr algn="l"/>
            <a:r>
              <a:rPr lang="en-US" sz="1600" dirty="0"/>
              <a:t>“</a:t>
            </a:r>
            <a:r>
              <a:rPr lang="en-US" sz="1600" dirty="0" err="1"/>
              <a:t>alpha_MUON_SCALE_smooth</a:t>
            </a:r>
            <a:r>
              <a:rPr lang="en-US" sz="1600" dirty="0"/>
              <a:t>” is the uncertainty on </a:t>
            </a:r>
          </a:p>
        </p:txBody>
      </p:sp>
      <p:sp>
        <p:nvSpPr>
          <p:cNvPr id="13" name="TextBox 12">
            <a:extLst>
              <a:ext uri="{FF2B5EF4-FFF2-40B4-BE49-F238E27FC236}">
                <a16:creationId xmlns:a16="http://schemas.microsoft.com/office/drawing/2014/main" id="{7807229F-58D1-04D9-2083-C7B323FFAD74}"/>
              </a:ext>
            </a:extLst>
          </p:cNvPr>
          <p:cNvSpPr txBox="1"/>
          <p:nvPr/>
        </p:nvSpPr>
        <p:spPr>
          <a:xfrm>
            <a:off x="4666703" y="3814103"/>
            <a:ext cx="3520652" cy="738664"/>
          </a:xfrm>
          <a:prstGeom prst="rect">
            <a:avLst/>
          </a:prstGeom>
          <a:noFill/>
        </p:spPr>
        <p:txBody>
          <a:bodyPr wrap="square" lIns="0" tIns="0" rIns="0" bIns="0" rtlCol="0">
            <a:spAutoFit/>
          </a:bodyPr>
          <a:lstStyle/>
          <a:p>
            <a:pPr algn="l"/>
            <a:r>
              <a:rPr lang="en-US" sz="1600" dirty="0"/>
              <a:t>“Pileup” NPs come from the uncertainty that the detector registered simultaneous events</a:t>
            </a:r>
          </a:p>
        </p:txBody>
      </p:sp>
      <p:sp>
        <p:nvSpPr>
          <p:cNvPr id="14" name="TextBox 13">
            <a:extLst>
              <a:ext uri="{FF2B5EF4-FFF2-40B4-BE49-F238E27FC236}">
                <a16:creationId xmlns:a16="http://schemas.microsoft.com/office/drawing/2014/main" id="{242F7FFE-3D98-3E96-EA8A-A21B130FB0D9}"/>
              </a:ext>
            </a:extLst>
          </p:cNvPr>
          <p:cNvSpPr txBox="1"/>
          <p:nvPr/>
        </p:nvSpPr>
        <p:spPr>
          <a:xfrm>
            <a:off x="4666703" y="4795248"/>
            <a:ext cx="3520652" cy="738664"/>
          </a:xfrm>
          <a:prstGeom prst="rect">
            <a:avLst/>
          </a:prstGeom>
          <a:noFill/>
        </p:spPr>
        <p:txBody>
          <a:bodyPr wrap="square" lIns="0" tIns="0" rIns="0" bIns="0" rtlCol="0">
            <a:spAutoFit/>
          </a:bodyPr>
          <a:lstStyle/>
          <a:p>
            <a:pPr algn="l"/>
            <a:r>
              <a:rPr lang="en-US" sz="1600" dirty="0"/>
              <a:t>Jet Flavor NPs are uncertainties that come from determining which flavor a jet is</a:t>
            </a:r>
          </a:p>
        </p:txBody>
      </p:sp>
    </p:spTree>
    <p:extLst>
      <p:ext uri="{BB962C8B-B14F-4D97-AF65-F5344CB8AC3E}">
        <p14:creationId xmlns:p14="http://schemas.microsoft.com/office/powerpoint/2010/main" val="2807934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1"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fill="hold"/>
                                        <p:tgtEl>
                                          <p:spTgt spid="14"/>
                                        </p:tgtEl>
                                        <p:attrNameLst>
                                          <p:attrName>ppt_x</p:attrName>
                                        </p:attrNameLst>
                                      </p:cBhvr>
                                      <p:tavLst>
                                        <p:tav tm="0">
                                          <p:val>
                                            <p:strVal val="#ppt_x"/>
                                          </p:val>
                                        </p:tav>
                                        <p:tav tm="100000">
                                          <p:val>
                                            <p:strVal val="#ppt_x"/>
                                          </p:val>
                                        </p:tav>
                                      </p:tavLst>
                                    </p:anim>
                                    <p:anim calcmode="lin" valueType="num">
                                      <p:cBhvr additive="base">
                                        <p:cTn id="4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289543-4409-717C-3C2F-252B74D1EEB5}"/>
              </a:ext>
            </a:extLst>
          </p:cNvPr>
          <p:cNvSpPr>
            <a:spLocks noGrp="1"/>
          </p:cNvSpPr>
          <p:nvPr>
            <p:ph type="title"/>
          </p:nvPr>
        </p:nvSpPr>
        <p:spPr>
          <a:xfrm>
            <a:off x="407988" y="373593"/>
            <a:ext cx="5625611" cy="1065742"/>
          </a:xfrm>
        </p:spPr>
        <p:txBody>
          <a:bodyPr/>
          <a:lstStyle/>
          <a:p>
            <a:r>
              <a:rPr lang="en-US" dirty="0"/>
              <a:t>Input channel systematic checks: VBF channel</a:t>
            </a:r>
          </a:p>
        </p:txBody>
      </p:sp>
      <p:sp>
        <p:nvSpPr>
          <p:cNvPr id="4" name="Date Placeholder 3">
            <a:extLst>
              <a:ext uri="{FF2B5EF4-FFF2-40B4-BE49-F238E27FC236}">
                <a16:creationId xmlns:a16="http://schemas.microsoft.com/office/drawing/2014/main" id="{25816D82-7148-4387-6C1C-2A62CA38DC56}"/>
              </a:ext>
            </a:extLst>
          </p:cNvPr>
          <p:cNvSpPr>
            <a:spLocks noGrp="1"/>
          </p:cNvSpPr>
          <p:nvPr>
            <p:ph type="dt" sz="half" idx="10"/>
          </p:nvPr>
        </p:nvSpPr>
        <p:spPr/>
        <p:txBody>
          <a:bodyPr/>
          <a:lstStyle/>
          <a:p>
            <a:fld id="{312CAFC2-26B6-134E-85E5-5D171C2C5E12}" type="datetime3">
              <a:rPr lang="en-US" smtClean="0"/>
              <a:t>27 July 2023</a:t>
            </a:fld>
            <a:endParaRPr lang="en-US"/>
          </a:p>
        </p:txBody>
      </p:sp>
      <p:sp>
        <p:nvSpPr>
          <p:cNvPr id="5" name="Footer Placeholder 4">
            <a:extLst>
              <a:ext uri="{FF2B5EF4-FFF2-40B4-BE49-F238E27FC236}">
                <a16:creationId xmlns:a16="http://schemas.microsoft.com/office/drawing/2014/main" id="{973096CC-36ED-13D8-7F80-A718EADE1E74}"/>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FB3028A4-1B6A-5D1E-AA0E-B16565D4945E}"/>
              </a:ext>
            </a:extLst>
          </p:cNvPr>
          <p:cNvSpPr>
            <a:spLocks noGrp="1"/>
          </p:cNvSpPr>
          <p:nvPr>
            <p:ph type="sldNum" sz="quarter" idx="12"/>
          </p:nvPr>
        </p:nvSpPr>
        <p:spPr/>
        <p:txBody>
          <a:bodyPr/>
          <a:lstStyle/>
          <a:p>
            <a:fld id="{36B5EA5A-BC32-A742-B11B-8E7414D5B535}" type="slidenum">
              <a:rPr lang="en-US" smtClean="0"/>
              <a:pPr/>
              <a:t>8</a:t>
            </a:fld>
            <a:endParaRPr lang="en-US"/>
          </a:p>
        </p:txBody>
      </p:sp>
      <p:graphicFrame>
        <p:nvGraphicFramePr>
          <p:cNvPr id="9" name="Content Placeholder 6">
            <a:extLst>
              <a:ext uri="{FF2B5EF4-FFF2-40B4-BE49-F238E27FC236}">
                <a16:creationId xmlns:a16="http://schemas.microsoft.com/office/drawing/2014/main" id="{B4DDD590-2D75-C4DD-6453-5F6CC22A9576}"/>
              </a:ext>
            </a:extLst>
          </p:cNvPr>
          <p:cNvGraphicFramePr>
            <a:graphicFrameLocks/>
          </p:cNvGraphicFramePr>
          <p:nvPr>
            <p:extLst>
              <p:ext uri="{D42A27DB-BD31-4B8C-83A1-F6EECF244321}">
                <p14:modId xmlns:p14="http://schemas.microsoft.com/office/powerpoint/2010/main" val="500346264"/>
              </p:ext>
            </p:extLst>
          </p:nvPr>
        </p:nvGraphicFramePr>
        <p:xfrm>
          <a:off x="347897" y="4069080"/>
          <a:ext cx="5070791" cy="2092041"/>
        </p:xfrm>
        <a:graphic>
          <a:graphicData uri="http://schemas.openxmlformats.org/drawingml/2006/table">
            <a:tbl>
              <a:tblPr>
                <a:tableStyleId>{5940675A-B579-460E-94D1-54222C63F5DA}</a:tableStyleId>
              </a:tblPr>
              <a:tblGrid>
                <a:gridCol w="2298948">
                  <a:extLst>
                    <a:ext uri="{9D8B030D-6E8A-4147-A177-3AD203B41FA5}">
                      <a16:colId xmlns:a16="http://schemas.microsoft.com/office/drawing/2014/main" val="1367821294"/>
                    </a:ext>
                  </a:extLst>
                </a:gridCol>
                <a:gridCol w="1429604">
                  <a:extLst>
                    <a:ext uri="{9D8B030D-6E8A-4147-A177-3AD203B41FA5}">
                      <a16:colId xmlns:a16="http://schemas.microsoft.com/office/drawing/2014/main" val="3692212049"/>
                    </a:ext>
                  </a:extLst>
                </a:gridCol>
                <a:gridCol w="1342239">
                  <a:extLst>
                    <a:ext uri="{9D8B030D-6E8A-4147-A177-3AD203B41FA5}">
                      <a16:colId xmlns:a16="http://schemas.microsoft.com/office/drawing/2014/main" val="1272299032"/>
                    </a:ext>
                  </a:extLst>
                </a:gridCol>
              </a:tblGrid>
              <a:tr h="287794">
                <a:tc>
                  <a:txBody>
                    <a:bodyPr/>
                    <a:lstStyle/>
                    <a:p>
                      <a:pPr rtl="0" fontAlgn="b">
                        <a:spcBef>
                          <a:spcPts val="0"/>
                        </a:spcBef>
                        <a:spcAft>
                          <a:spcPts val="0"/>
                        </a:spcAft>
                      </a:pPr>
                      <a:r>
                        <a:rPr lang="en-US" sz="1100" b="1" u="none" strike="noStrike" dirty="0">
                          <a:solidFill>
                            <a:schemeClr val="bg1"/>
                          </a:solidFill>
                          <a:effectLst/>
                        </a:rPr>
                        <a:t>NP not correlated</a:t>
                      </a:r>
                      <a:endParaRPr lang="en-US" sz="1100" b="1" dirty="0">
                        <a:solidFill>
                          <a:schemeClr val="bg1"/>
                        </a:solidFill>
                        <a:effectLst/>
                      </a:endParaRPr>
                    </a:p>
                  </a:txBody>
                  <a:tcPr marL="28575" marR="28575" marT="19050" marB="19050" anchor="b">
                    <a:lnL w="12700" cmpd="sng">
                      <a:noFill/>
                    </a:lnL>
                    <a:lnR w="12700" cap="flat" cmpd="sng" algn="ctr">
                      <a:solidFill>
                        <a:schemeClr val="bg1"/>
                      </a:solidFill>
                      <a:prstDash val="solid"/>
                      <a:round/>
                      <a:headEnd type="none" w="med" len="med"/>
                      <a:tailEnd type="none" w="med" len="med"/>
                    </a:lnR>
                    <a:lnT w="127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rtl="0" fontAlgn="b">
                        <a:spcBef>
                          <a:spcPts val="0"/>
                        </a:spcBef>
                        <a:spcAft>
                          <a:spcPts val="0"/>
                        </a:spcAft>
                      </a:pPr>
                      <a:r>
                        <a:rPr lang="en-US" sz="1100" b="1" u="none" strike="noStrike" dirty="0">
                          <a:solidFill>
                            <a:schemeClr val="bg1"/>
                          </a:solidFill>
                          <a:effectLst/>
                        </a:rPr>
                        <a:t>Relative Diff </a:t>
                      </a:r>
                      <a:r>
                        <a:rPr lang="en-US" sz="1100" b="1" u="none" strike="noStrike" dirty="0" err="1">
                          <a:solidFill>
                            <a:schemeClr val="bg1"/>
                          </a:solidFill>
                          <a:effectLst/>
                        </a:rPr>
                        <a:t>Obs</a:t>
                      </a:r>
                      <a:r>
                        <a:rPr lang="en-US" sz="1100" b="1" u="none" strike="noStrike" dirty="0">
                          <a:solidFill>
                            <a:schemeClr val="bg1"/>
                          </a:solidFill>
                          <a:effectLst/>
                        </a:rPr>
                        <a:t> %</a:t>
                      </a:r>
                      <a:endParaRPr lang="en-US" sz="1100" b="1" dirty="0">
                        <a:solidFill>
                          <a:schemeClr val="bg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rtl="0" fontAlgn="b">
                        <a:spcBef>
                          <a:spcPts val="0"/>
                        </a:spcBef>
                        <a:spcAft>
                          <a:spcPts val="0"/>
                        </a:spcAft>
                      </a:pPr>
                      <a:r>
                        <a:rPr lang="en-US" sz="1100" b="1" u="none" strike="noStrike" dirty="0">
                          <a:solidFill>
                            <a:schemeClr val="bg1"/>
                          </a:solidFill>
                          <a:effectLst/>
                        </a:rPr>
                        <a:t>Relative Diff Exp %</a:t>
                      </a:r>
                      <a:endParaRPr lang="en-US" sz="1100" b="1" dirty="0">
                        <a:solidFill>
                          <a:schemeClr val="bg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extLst>
                  <a:ext uri="{0D108BD9-81ED-4DB2-BD59-A6C34878D82A}">
                    <a16:rowId xmlns:a16="http://schemas.microsoft.com/office/drawing/2014/main" val="132044097"/>
                  </a:ext>
                </a:extLst>
              </a:tr>
              <a:tr h="265656">
                <a:tc>
                  <a:txBody>
                    <a:bodyPr/>
                    <a:lstStyle/>
                    <a:p>
                      <a:pPr rtl="0" fontAlgn="b">
                        <a:spcBef>
                          <a:spcPts val="0"/>
                        </a:spcBef>
                        <a:spcAft>
                          <a:spcPts val="0"/>
                        </a:spcAft>
                      </a:pPr>
                      <a:r>
                        <a:rPr lang="en-US" sz="1100" b="0" u="none" strike="noStrike" dirty="0">
                          <a:solidFill>
                            <a:schemeClr val="tx1"/>
                          </a:solidFill>
                          <a:effectLst/>
                        </a:rPr>
                        <a:t>EG_SCALE_ALL</a:t>
                      </a:r>
                      <a:endParaRPr lang="en-US" sz="1100" dirty="0">
                        <a:solidFill>
                          <a:schemeClr val="tx1"/>
                        </a:solidFill>
                        <a:effectLst/>
                      </a:endParaRPr>
                    </a:p>
                  </a:txBody>
                  <a:tcPr marL="28575" marR="28575" marT="19050" marB="19050" anchor="b">
                    <a:lnL w="12700" cmpd="sng">
                      <a:noFill/>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r" rtl="0" fontAlgn="b">
                        <a:spcBef>
                          <a:spcPts val="0"/>
                        </a:spcBef>
                        <a:spcAft>
                          <a:spcPts val="0"/>
                        </a:spcAft>
                      </a:pPr>
                      <a:r>
                        <a:rPr lang="en-US" sz="1100" b="0" u="none" strike="noStrike" dirty="0">
                          <a:solidFill>
                            <a:schemeClr val="tx1"/>
                          </a:solidFill>
                          <a:effectLst/>
                        </a:rPr>
                        <a:t>1.082</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algn="r" rtl="0" fontAlgn="b">
                        <a:spcBef>
                          <a:spcPts val="0"/>
                        </a:spcBef>
                        <a:spcAft>
                          <a:spcPts val="0"/>
                        </a:spcAft>
                      </a:pPr>
                      <a:r>
                        <a:rPr lang="en-US" sz="1100" b="0" u="none" strike="noStrike" dirty="0">
                          <a:solidFill>
                            <a:schemeClr val="tx1"/>
                          </a:solidFill>
                          <a:effectLst/>
                        </a:rPr>
                        <a:t>-0.939</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val="622580833"/>
                  </a:ext>
                </a:extLst>
              </a:tr>
              <a:tr h="254587">
                <a:tc>
                  <a:txBody>
                    <a:bodyPr/>
                    <a:lstStyle/>
                    <a:p>
                      <a:pPr rtl="0" fontAlgn="b">
                        <a:spcBef>
                          <a:spcPts val="0"/>
                        </a:spcBef>
                        <a:spcAft>
                          <a:spcPts val="0"/>
                        </a:spcAft>
                      </a:pPr>
                      <a:r>
                        <a:rPr lang="en-US" sz="1100" b="0" u="none" strike="noStrike" dirty="0">
                          <a:solidFill>
                            <a:schemeClr val="tx1"/>
                          </a:solidFill>
                          <a:effectLst/>
                        </a:rPr>
                        <a:t>JET_EffectiveNP_Modelling1</a:t>
                      </a:r>
                      <a:endParaRPr lang="en-US" sz="1100" dirty="0">
                        <a:solidFill>
                          <a:schemeClr val="tx1"/>
                        </a:solidFill>
                        <a:effectLst/>
                      </a:endParaRPr>
                    </a:p>
                  </a:txBody>
                  <a:tcPr marL="28575" marR="28575" marT="19050" marB="19050" anchor="b">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r" rtl="0" fontAlgn="b">
                        <a:spcBef>
                          <a:spcPts val="0"/>
                        </a:spcBef>
                        <a:spcAft>
                          <a:spcPts val="0"/>
                        </a:spcAft>
                      </a:pPr>
                      <a:r>
                        <a:rPr lang="en-US" sz="1100" b="0" u="none" strike="noStrike" dirty="0">
                          <a:solidFill>
                            <a:schemeClr val="tx1"/>
                          </a:solidFill>
                          <a:effectLst/>
                        </a:rPr>
                        <a:t>0.226</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tc>
                  <a:txBody>
                    <a:bodyPr/>
                    <a:lstStyle/>
                    <a:p>
                      <a:pPr algn="r" rtl="0" fontAlgn="b">
                        <a:spcBef>
                          <a:spcPts val="0"/>
                        </a:spcBef>
                        <a:spcAft>
                          <a:spcPts val="0"/>
                        </a:spcAft>
                      </a:pPr>
                      <a:r>
                        <a:rPr lang="en-US" sz="1100" b="0" u="none" strike="noStrike" dirty="0">
                          <a:solidFill>
                            <a:schemeClr val="tx1"/>
                          </a:solidFill>
                          <a:effectLst/>
                        </a:rPr>
                        <a:t>0.072</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3891682738"/>
                  </a:ext>
                </a:extLst>
              </a:tr>
              <a:tr h="254587">
                <a:tc>
                  <a:txBody>
                    <a:bodyPr/>
                    <a:lstStyle/>
                    <a:p>
                      <a:pPr rtl="0" fontAlgn="b">
                        <a:spcBef>
                          <a:spcPts val="0"/>
                        </a:spcBef>
                        <a:spcAft>
                          <a:spcPts val="0"/>
                        </a:spcAft>
                      </a:pPr>
                      <a:r>
                        <a:rPr lang="en-US" sz="1100" b="0" u="none" strike="noStrike" dirty="0">
                          <a:solidFill>
                            <a:schemeClr val="tx1"/>
                          </a:solidFill>
                          <a:effectLst/>
                        </a:rPr>
                        <a:t>JET_EtaIntercalibration_TotalStat</a:t>
                      </a:r>
                      <a:endParaRPr lang="en-US" sz="1100" dirty="0">
                        <a:solidFill>
                          <a:schemeClr val="tx1"/>
                        </a:solidFill>
                        <a:effectLst/>
                      </a:endParaRPr>
                    </a:p>
                  </a:txBody>
                  <a:tcPr marL="28575" marR="28575" marT="19050" marB="19050" anchor="b">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r" rtl="0" fontAlgn="b">
                        <a:spcBef>
                          <a:spcPts val="0"/>
                        </a:spcBef>
                        <a:spcAft>
                          <a:spcPts val="0"/>
                        </a:spcAft>
                      </a:pPr>
                      <a:r>
                        <a:rPr lang="en-US" sz="1100" b="0" u="none" strike="noStrike" dirty="0">
                          <a:solidFill>
                            <a:schemeClr val="tx1"/>
                          </a:solidFill>
                          <a:effectLst/>
                        </a:rPr>
                        <a:t>0.006</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algn="r" rtl="0" fontAlgn="b">
                        <a:spcBef>
                          <a:spcPts val="0"/>
                        </a:spcBef>
                        <a:spcAft>
                          <a:spcPts val="0"/>
                        </a:spcAft>
                      </a:pPr>
                      <a:r>
                        <a:rPr lang="en-US" sz="1100" b="0" u="none" strike="noStrike" dirty="0">
                          <a:solidFill>
                            <a:schemeClr val="tx1"/>
                          </a:solidFill>
                          <a:effectLst/>
                        </a:rPr>
                        <a:t>-0.235</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val="3836150509"/>
                  </a:ext>
                </a:extLst>
              </a:tr>
              <a:tr h="254587">
                <a:tc>
                  <a:txBody>
                    <a:bodyPr/>
                    <a:lstStyle/>
                    <a:p>
                      <a:pPr rtl="0" fontAlgn="b">
                        <a:spcBef>
                          <a:spcPts val="0"/>
                        </a:spcBef>
                        <a:spcAft>
                          <a:spcPts val="0"/>
                        </a:spcAft>
                      </a:pPr>
                      <a:r>
                        <a:rPr lang="en-US" sz="1100" b="0" u="none" strike="noStrike" dirty="0">
                          <a:solidFill>
                            <a:schemeClr val="tx1"/>
                          </a:solidFill>
                          <a:effectLst/>
                        </a:rPr>
                        <a:t>MET_SoftTrk_ResoPerp</a:t>
                      </a:r>
                      <a:endParaRPr lang="en-US" sz="1100" dirty="0">
                        <a:solidFill>
                          <a:schemeClr val="tx1"/>
                        </a:solidFill>
                        <a:effectLst/>
                      </a:endParaRPr>
                    </a:p>
                  </a:txBody>
                  <a:tcPr marL="28575" marR="28575" marT="19050" marB="19050" anchor="b">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r" rtl="0" fontAlgn="b">
                        <a:spcBef>
                          <a:spcPts val="0"/>
                        </a:spcBef>
                        <a:spcAft>
                          <a:spcPts val="0"/>
                        </a:spcAft>
                      </a:pPr>
                      <a:r>
                        <a:rPr lang="en-US" sz="1100" b="0" u="none" strike="noStrike" dirty="0">
                          <a:solidFill>
                            <a:schemeClr val="tx1"/>
                          </a:solidFill>
                          <a:effectLst/>
                        </a:rPr>
                        <a:t>-0.113</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tc>
                  <a:txBody>
                    <a:bodyPr/>
                    <a:lstStyle/>
                    <a:p>
                      <a:pPr algn="r" rtl="0" fontAlgn="b">
                        <a:spcBef>
                          <a:spcPts val="0"/>
                        </a:spcBef>
                        <a:spcAft>
                          <a:spcPts val="0"/>
                        </a:spcAft>
                      </a:pPr>
                      <a:r>
                        <a:rPr lang="en-US" sz="1100" b="0" u="none" strike="noStrike" dirty="0">
                          <a:solidFill>
                            <a:schemeClr val="tx1"/>
                          </a:solidFill>
                          <a:effectLst/>
                        </a:rPr>
                        <a:t>0.137</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906430794"/>
                  </a:ext>
                </a:extLst>
              </a:tr>
              <a:tr h="254587">
                <a:tc>
                  <a:txBody>
                    <a:bodyPr/>
                    <a:lstStyle/>
                    <a:p>
                      <a:pPr rtl="0" fontAlgn="b">
                        <a:spcBef>
                          <a:spcPts val="0"/>
                        </a:spcBef>
                        <a:spcAft>
                          <a:spcPts val="0"/>
                        </a:spcAft>
                      </a:pPr>
                      <a:r>
                        <a:rPr lang="en-US" sz="1100" b="0" u="none" strike="noStrike" dirty="0">
                          <a:solidFill>
                            <a:schemeClr val="tx1"/>
                          </a:solidFill>
                          <a:effectLst/>
                        </a:rPr>
                        <a:t>JET_Pileup_PtTerm</a:t>
                      </a:r>
                      <a:endParaRPr lang="en-US" sz="1100" dirty="0">
                        <a:solidFill>
                          <a:schemeClr val="tx1"/>
                        </a:solidFill>
                        <a:effectLst/>
                      </a:endParaRPr>
                    </a:p>
                  </a:txBody>
                  <a:tcPr marL="28575" marR="28575" marT="19050" marB="19050" anchor="b">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r" rtl="0" fontAlgn="b">
                        <a:spcBef>
                          <a:spcPts val="0"/>
                        </a:spcBef>
                        <a:spcAft>
                          <a:spcPts val="0"/>
                        </a:spcAft>
                      </a:pPr>
                      <a:r>
                        <a:rPr lang="en-US" sz="1100" b="0" u="none" strike="noStrike" dirty="0">
                          <a:solidFill>
                            <a:schemeClr val="tx1"/>
                          </a:solidFill>
                          <a:effectLst/>
                        </a:rPr>
                        <a:t>0.204</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algn="r" rtl="0" fontAlgn="b">
                        <a:spcBef>
                          <a:spcPts val="0"/>
                        </a:spcBef>
                        <a:spcAft>
                          <a:spcPts val="0"/>
                        </a:spcAft>
                      </a:pPr>
                      <a:r>
                        <a:rPr lang="en-US" sz="1100" b="0" u="none" strike="noStrike" dirty="0">
                          <a:solidFill>
                            <a:schemeClr val="tx1"/>
                          </a:solidFill>
                          <a:effectLst/>
                        </a:rPr>
                        <a:t>0.074</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val="945397164"/>
                  </a:ext>
                </a:extLst>
              </a:tr>
              <a:tr h="254587">
                <a:tc>
                  <a:txBody>
                    <a:bodyPr/>
                    <a:lstStyle/>
                    <a:p>
                      <a:pPr rtl="0" fontAlgn="b">
                        <a:spcBef>
                          <a:spcPts val="0"/>
                        </a:spcBef>
                        <a:spcAft>
                          <a:spcPts val="0"/>
                        </a:spcAft>
                      </a:pPr>
                      <a:r>
                        <a:rPr lang="en-US" sz="1100" b="0" u="none" strike="noStrike" dirty="0">
                          <a:solidFill>
                            <a:schemeClr val="tx1"/>
                          </a:solidFill>
                          <a:effectLst/>
                        </a:rPr>
                        <a:t>JET_fJvtEfficiency</a:t>
                      </a:r>
                      <a:endParaRPr lang="en-US" sz="1100" dirty="0">
                        <a:solidFill>
                          <a:schemeClr val="tx1"/>
                        </a:solidFill>
                        <a:effectLst/>
                      </a:endParaRPr>
                    </a:p>
                  </a:txBody>
                  <a:tcPr marL="28575" marR="28575" marT="19050" marB="19050" anchor="b">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algn="r" rtl="0" fontAlgn="b">
                        <a:spcBef>
                          <a:spcPts val="0"/>
                        </a:spcBef>
                        <a:spcAft>
                          <a:spcPts val="0"/>
                        </a:spcAft>
                      </a:pPr>
                      <a:r>
                        <a:rPr lang="en-US" sz="1100" b="0" u="none" strike="noStrike" dirty="0">
                          <a:solidFill>
                            <a:schemeClr val="tx1"/>
                          </a:solidFill>
                          <a:effectLst/>
                        </a:rPr>
                        <a:t>0.861</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tc>
                  <a:txBody>
                    <a:bodyPr/>
                    <a:lstStyle/>
                    <a:p>
                      <a:pPr algn="r" rtl="0" fontAlgn="b">
                        <a:spcBef>
                          <a:spcPts val="0"/>
                        </a:spcBef>
                        <a:spcAft>
                          <a:spcPts val="0"/>
                        </a:spcAft>
                      </a:pPr>
                      <a:r>
                        <a:rPr lang="en-US" sz="1100" b="0" u="none" strike="noStrike" dirty="0">
                          <a:solidFill>
                            <a:schemeClr val="tx1"/>
                          </a:solidFill>
                          <a:effectLst/>
                        </a:rPr>
                        <a:t>-0.407</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439326315"/>
                  </a:ext>
                </a:extLst>
              </a:tr>
              <a:tr h="265656">
                <a:tc>
                  <a:txBody>
                    <a:bodyPr/>
                    <a:lstStyle/>
                    <a:p>
                      <a:pPr rtl="0" fontAlgn="b">
                        <a:spcBef>
                          <a:spcPts val="0"/>
                        </a:spcBef>
                        <a:spcAft>
                          <a:spcPts val="0"/>
                        </a:spcAft>
                      </a:pPr>
                      <a:r>
                        <a:rPr lang="en-US" sz="1100" b="0" u="none" strike="noStrike" dirty="0">
                          <a:solidFill>
                            <a:schemeClr val="tx1"/>
                          </a:solidFill>
                          <a:effectLst/>
                        </a:rPr>
                        <a:t>MET_SoftTrk_Scale</a:t>
                      </a:r>
                      <a:endParaRPr lang="en-US" sz="1100" dirty="0">
                        <a:solidFill>
                          <a:schemeClr val="tx1"/>
                        </a:solidFill>
                        <a:effectLst/>
                      </a:endParaRPr>
                    </a:p>
                  </a:txBody>
                  <a:tcPr marL="28575" marR="28575" marT="19050" marB="19050" anchor="b">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3">
                        <a:lumMod val="40000"/>
                        <a:lumOff val="60000"/>
                      </a:schemeClr>
                    </a:solidFill>
                  </a:tcPr>
                </a:tc>
                <a:tc>
                  <a:txBody>
                    <a:bodyPr/>
                    <a:lstStyle/>
                    <a:p>
                      <a:pPr algn="r" rtl="0" fontAlgn="b">
                        <a:spcBef>
                          <a:spcPts val="0"/>
                        </a:spcBef>
                        <a:spcAft>
                          <a:spcPts val="0"/>
                        </a:spcAft>
                      </a:pPr>
                      <a:r>
                        <a:rPr lang="en-US" sz="1100" b="0" u="none" strike="noStrike" dirty="0">
                          <a:solidFill>
                            <a:schemeClr val="tx1"/>
                          </a:solidFill>
                          <a:effectLst/>
                        </a:rPr>
                        <a:t>0.067</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algn="r" rtl="0" fontAlgn="b">
                        <a:spcBef>
                          <a:spcPts val="0"/>
                        </a:spcBef>
                        <a:spcAft>
                          <a:spcPts val="0"/>
                        </a:spcAft>
                      </a:pPr>
                      <a:r>
                        <a:rPr lang="en-US" sz="1100" b="0" u="none" strike="noStrike" dirty="0">
                          <a:solidFill>
                            <a:schemeClr val="tx1"/>
                          </a:solidFill>
                          <a:effectLst/>
                        </a:rPr>
                        <a:t>-0.594</a:t>
                      </a:r>
                      <a:endParaRPr lang="en-US" sz="1100" dirty="0">
                        <a:solidFill>
                          <a:schemeClr val="tx1"/>
                        </a:solidFill>
                        <a:effectLst/>
                      </a:endParaRPr>
                    </a:p>
                  </a:txBody>
                  <a:tcPr marL="28575" marR="28575" marT="19050" marB="1905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val="1298272038"/>
                  </a:ext>
                </a:extLst>
              </a:tr>
            </a:tbl>
          </a:graphicData>
        </a:graphic>
      </p:graphicFrame>
      <p:sp>
        <p:nvSpPr>
          <p:cNvPr id="11" name="TextBox 10">
            <a:extLst>
              <a:ext uri="{FF2B5EF4-FFF2-40B4-BE49-F238E27FC236}">
                <a16:creationId xmlns:a16="http://schemas.microsoft.com/office/drawing/2014/main" id="{717375AB-8E02-A90B-7F4F-BE2EF88A30E5}"/>
              </a:ext>
            </a:extLst>
          </p:cNvPr>
          <p:cNvSpPr txBox="1"/>
          <p:nvPr/>
        </p:nvSpPr>
        <p:spPr>
          <a:xfrm>
            <a:off x="347896" y="1895416"/>
            <a:ext cx="5498504" cy="1610697"/>
          </a:xfrm>
          <a:prstGeom prst="rect">
            <a:avLst/>
          </a:prstGeom>
          <a:noFill/>
        </p:spPr>
        <p:txBody>
          <a:bodyPr wrap="square" lIns="0" tIns="0" rIns="0" bIns="0" rtlCol="0">
            <a:spAutoFit/>
          </a:bodyPr>
          <a:lstStyle/>
          <a:p>
            <a:pPr marL="285750" indent="-285750" algn="l">
              <a:lnSpc>
                <a:spcPct val="150000"/>
              </a:lnSpc>
              <a:buFont typeface="Wingdings" pitchFamily="2" charset="2"/>
              <a:buChar char="§"/>
            </a:pPr>
            <a:r>
              <a:rPr lang="en-US" dirty="0">
                <a:solidFill>
                  <a:schemeClr val="tx2"/>
                </a:solidFill>
              </a:rPr>
              <a:t>Largely pulled or over-constrained VBF NPs</a:t>
            </a:r>
          </a:p>
          <a:p>
            <a:pPr marL="285750" indent="-285750" algn="l">
              <a:lnSpc>
                <a:spcPct val="150000"/>
              </a:lnSpc>
              <a:buFont typeface="Wingdings" pitchFamily="2" charset="2"/>
              <a:buChar char="§"/>
            </a:pPr>
            <a:r>
              <a:rPr lang="en-US" dirty="0">
                <a:solidFill>
                  <a:schemeClr val="bg2">
                    <a:lumMod val="10000"/>
                  </a:schemeClr>
                </a:solidFill>
              </a:rPr>
              <a:t>Checked correlation impacts</a:t>
            </a:r>
          </a:p>
          <a:p>
            <a:pPr marL="285750" indent="-285750">
              <a:lnSpc>
                <a:spcPct val="150000"/>
              </a:lnSpc>
              <a:buFont typeface="Wingdings" pitchFamily="2" charset="2"/>
              <a:buChar char="§"/>
            </a:pPr>
            <a:r>
              <a:rPr lang="en-US" dirty="0">
                <a:solidFill>
                  <a:schemeClr val="bg2">
                    <a:lumMod val="10000"/>
                  </a:schemeClr>
                </a:solidFill>
              </a:rPr>
              <a:t>EG_SCALE_ALL and </a:t>
            </a:r>
            <a:r>
              <a:rPr lang="en-US" dirty="0" err="1">
                <a:solidFill>
                  <a:schemeClr val="bg2">
                    <a:lumMod val="10000"/>
                  </a:schemeClr>
                </a:solidFill>
              </a:rPr>
              <a:t>JET_fJvtEfficiency</a:t>
            </a:r>
            <a:r>
              <a:rPr lang="en-US" dirty="0">
                <a:solidFill>
                  <a:schemeClr val="bg2">
                    <a:lumMod val="10000"/>
                  </a:schemeClr>
                </a:solidFill>
              </a:rPr>
              <a:t> have largest impacts on the signal</a:t>
            </a:r>
          </a:p>
        </p:txBody>
      </p:sp>
      <p:sp>
        <p:nvSpPr>
          <p:cNvPr id="12" name="TextBox 11">
            <a:extLst>
              <a:ext uri="{FF2B5EF4-FFF2-40B4-BE49-F238E27FC236}">
                <a16:creationId xmlns:a16="http://schemas.microsoft.com/office/drawing/2014/main" id="{535C6F93-199B-968C-1FDB-AA5B15B3FFCB}"/>
              </a:ext>
            </a:extLst>
          </p:cNvPr>
          <p:cNvSpPr txBox="1"/>
          <p:nvPr/>
        </p:nvSpPr>
        <p:spPr>
          <a:xfrm>
            <a:off x="5727054" y="3342965"/>
            <a:ext cx="1796807" cy="2441630"/>
          </a:xfrm>
          <a:prstGeom prst="rect">
            <a:avLst/>
          </a:prstGeom>
          <a:noFill/>
        </p:spPr>
        <p:txBody>
          <a:bodyPr wrap="square" lIns="0" tIns="0" rIns="0" bIns="0" rtlCol="0">
            <a:spAutoFit/>
          </a:bodyPr>
          <a:lstStyle/>
          <a:p>
            <a:pPr marL="285750" indent="-285750" algn="l">
              <a:lnSpc>
                <a:spcPct val="150000"/>
              </a:lnSpc>
              <a:buFont typeface="Wingdings" pitchFamily="2" charset="2"/>
              <a:buChar char="§"/>
            </a:pPr>
            <a:r>
              <a:rPr lang="en-US" b="1" dirty="0">
                <a:solidFill>
                  <a:schemeClr val="bg2">
                    <a:lumMod val="10000"/>
                  </a:schemeClr>
                </a:solidFill>
              </a:rPr>
              <a:t>Will not correlate </a:t>
            </a:r>
            <a:r>
              <a:rPr lang="en-US" dirty="0">
                <a:solidFill>
                  <a:schemeClr val="bg2">
                    <a:lumMod val="10000"/>
                  </a:schemeClr>
                </a:solidFill>
              </a:rPr>
              <a:t>any of these NPs because they are largely pulled</a:t>
            </a:r>
          </a:p>
        </p:txBody>
      </p:sp>
      <p:sp>
        <p:nvSpPr>
          <p:cNvPr id="17" name="Down Arrow 16">
            <a:extLst>
              <a:ext uri="{FF2B5EF4-FFF2-40B4-BE49-F238E27FC236}">
                <a16:creationId xmlns:a16="http://schemas.microsoft.com/office/drawing/2014/main" id="{C1045259-50D3-283D-77B6-1A47F5CB7ADC}"/>
              </a:ext>
            </a:extLst>
          </p:cNvPr>
          <p:cNvSpPr/>
          <p:nvPr/>
        </p:nvSpPr>
        <p:spPr>
          <a:xfrm>
            <a:off x="2340780" y="3532907"/>
            <a:ext cx="352019" cy="460585"/>
          </a:xfrm>
          <a:prstGeom prst="downArrow">
            <a:avLst/>
          </a:prstGeom>
          <a:gradFill flip="none" rotWithShape="1">
            <a:gsLst>
              <a:gs pos="0">
                <a:schemeClr val="accent1">
                  <a:lumMod val="5000"/>
                  <a:lumOff val="95000"/>
                </a:schemeClr>
              </a:gs>
              <a:gs pos="61000">
                <a:schemeClr val="accent1">
                  <a:lumMod val="45000"/>
                  <a:lumOff val="55000"/>
                </a:schemeClr>
              </a:gs>
              <a:gs pos="100000">
                <a:schemeClr val="tx1">
                  <a:lumMod val="60000"/>
                  <a:lumOff val="40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chart with different colored squares&#10;&#10;Description automatically generated">
            <a:extLst>
              <a:ext uri="{FF2B5EF4-FFF2-40B4-BE49-F238E27FC236}">
                <a16:creationId xmlns:a16="http://schemas.microsoft.com/office/drawing/2014/main" id="{71102956-9D04-7A8A-4E8D-7CB32911D018}"/>
              </a:ext>
            </a:extLst>
          </p:cNvPr>
          <p:cNvPicPr>
            <a:picLocks noChangeAspect="1"/>
          </p:cNvPicPr>
          <p:nvPr/>
        </p:nvPicPr>
        <p:blipFill>
          <a:blip r:embed="rId3"/>
          <a:stretch>
            <a:fillRect/>
          </a:stretch>
        </p:blipFill>
        <p:spPr>
          <a:xfrm>
            <a:off x="8036018" y="1449262"/>
            <a:ext cx="3497400" cy="4627874"/>
          </a:xfrm>
          <a:prstGeom prst="rect">
            <a:avLst/>
          </a:prstGeom>
        </p:spPr>
      </p:pic>
      <p:sp>
        <p:nvSpPr>
          <p:cNvPr id="10" name="TextBox 9">
            <a:extLst>
              <a:ext uri="{FF2B5EF4-FFF2-40B4-BE49-F238E27FC236}">
                <a16:creationId xmlns:a16="http://schemas.microsoft.com/office/drawing/2014/main" id="{0AB587AF-526C-8C02-E1E8-76BBF58EBAB3}"/>
              </a:ext>
            </a:extLst>
          </p:cNvPr>
          <p:cNvSpPr txBox="1"/>
          <p:nvPr/>
        </p:nvSpPr>
        <p:spPr>
          <a:xfrm>
            <a:off x="7417461" y="659698"/>
            <a:ext cx="4257273" cy="779637"/>
          </a:xfrm>
          <a:prstGeom prst="rect">
            <a:avLst/>
          </a:prstGeom>
          <a:noFill/>
        </p:spPr>
        <p:txBody>
          <a:bodyPr wrap="square" lIns="0" tIns="0" rIns="0" bIns="0" rtlCol="0">
            <a:spAutoFit/>
          </a:bodyPr>
          <a:lstStyle/>
          <a:p>
            <a:pPr algn="l">
              <a:lnSpc>
                <a:spcPct val="150000"/>
              </a:lnSpc>
            </a:pPr>
            <a:r>
              <a:rPr lang="en-US" dirty="0">
                <a:solidFill>
                  <a:schemeClr val="bg2">
                    <a:lumMod val="10000"/>
                  </a:schemeClr>
                </a:solidFill>
              </a:rPr>
              <a:t>Checked impacts of NPs for appendix in group INT note</a:t>
            </a:r>
          </a:p>
        </p:txBody>
      </p:sp>
    </p:spTree>
    <p:extLst>
      <p:ext uri="{BB962C8B-B14F-4D97-AF65-F5344CB8AC3E}">
        <p14:creationId xmlns:p14="http://schemas.microsoft.com/office/powerpoint/2010/main" val="187911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par>
                                <p:cTn id="19" presetID="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B7209-3FAA-6506-CE37-7B03C09CAD0B}"/>
              </a:ext>
            </a:extLst>
          </p:cNvPr>
          <p:cNvSpPr>
            <a:spLocks noGrp="1"/>
          </p:cNvSpPr>
          <p:nvPr>
            <p:ph type="title"/>
          </p:nvPr>
        </p:nvSpPr>
        <p:spPr/>
        <p:txBody>
          <a:bodyPr/>
          <a:lstStyle/>
          <a:p>
            <a:r>
              <a:rPr lang="en-US" dirty="0"/>
              <a:t>2. Combination study</a:t>
            </a:r>
          </a:p>
        </p:txBody>
      </p:sp>
      <p:sp>
        <p:nvSpPr>
          <p:cNvPr id="3" name="Text Placeholder 2">
            <a:extLst>
              <a:ext uri="{FF2B5EF4-FFF2-40B4-BE49-F238E27FC236}">
                <a16:creationId xmlns:a16="http://schemas.microsoft.com/office/drawing/2014/main" id="{7D69471D-1383-A32F-8B1A-2D13CF5A0B26}"/>
              </a:ext>
            </a:extLst>
          </p:cNvPr>
          <p:cNvSpPr>
            <a:spLocks noGrp="1"/>
          </p:cNvSpPr>
          <p:nvPr>
            <p:ph type="body" idx="1"/>
          </p:nvPr>
        </p:nvSpPr>
        <p:spPr/>
        <p:txBody>
          <a:bodyPr/>
          <a:lstStyle/>
          <a:p>
            <a:r>
              <a:rPr lang="en-US" dirty="0"/>
              <a:t>POI structure harmonization</a:t>
            </a:r>
          </a:p>
          <a:p>
            <a:r>
              <a:rPr lang="en-US" dirty="0"/>
              <a:t>Maximum correlation scheme</a:t>
            </a:r>
          </a:p>
          <a:p>
            <a:r>
              <a:rPr lang="en-US" dirty="0"/>
              <a:t>Compare results to CMS</a:t>
            </a:r>
          </a:p>
          <a:p>
            <a:endParaRPr lang="en-US" dirty="0"/>
          </a:p>
          <a:p>
            <a:endParaRPr lang="en-US" dirty="0"/>
          </a:p>
        </p:txBody>
      </p:sp>
      <p:sp>
        <p:nvSpPr>
          <p:cNvPr id="4" name="Date Placeholder 3">
            <a:extLst>
              <a:ext uri="{FF2B5EF4-FFF2-40B4-BE49-F238E27FC236}">
                <a16:creationId xmlns:a16="http://schemas.microsoft.com/office/drawing/2014/main" id="{96B0A841-72CA-00FB-F156-491484A7F6FE}"/>
              </a:ext>
            </a:extLst>
          </p:cNvPr>
          <p:cNvSpPr>
            <a:spLocks noGrp="1"/>
          </p:cNvSpPr>
          <p:nvPr>
            <p:ph type="dt" sz="half" idx="10"/>
          </p:nvPr>
        </p:nvSpPr>
        <p:spPr/>
        <p:txBody>
          <a:bodyPr/>
          <a:lstStyle/>
          <a:p>
            <a:fld id="{73DE68DD-2BC1-C446-ADB7-76A3823DB7E7}" type="datetime3">
              <a:rPr lang="en-US" smtClean="0"/>
              <a:t>27 July 2023</a:t>
            </a:fld>
            <a:endParaRPr lang="en-US"/>
          </a:p>
        </p:txBody>
      </p:sp>
      <p:sp>
        <p:nvSpPr>
          <p:cNvPr id="5" name="Footer Placeholder 4">
            <a:extLst>
              <a:ext uri="{FF2B5EF4-FFF2-40B4-BE49-F238E27FC236}">
                <a16:creationId xmlns:a16="http://schemas.microsoft.com/office/drawing/2014/main" id="{7C5D32C2-6E0A-17EA-EA8D-A55D96FD4351}"/>
              </a:ext>
            </a:extLst>
          </p:cNvPr>
          <p:cNvSpPr>
            <a:spLocks noGrp="1"/>
          </p:cNvSpPr>
          <p:nvPr>
            <p:ph type="ftr" sz="quarter" idx="11"/>
          </p:nvPr>
        </p:nvSpPr>
        <p:spPr/>
        <p:txBody>
          <a:bodyPr/>
          <a:lstStyle/>
          <a:p>
            <a:r>
              <a:rPr lang="en-US" dirty="0"/>
              <a:t>Evan Rootness | Combination of searches for Higgs Boson decaying into Dark Photons</a:t>
            </a:r>
          </a:p>
        </p:txBody>
      </p:sp>
      <p:sp>
        <p:nvSpPr>
          <p:cNvPr id="6" name="Slide Number Placeholder 5">
            <a:extLst>
              <a:ext uri="{FF2B5EF4-FFF2-40B4-BE49-F238E27FC236}">
                <a16:creationId xmlns:a16="http://schemas.microsoft.com/office/drawing/2014/main" id="{8F68BF35-D7BE-4291-E3F6-A2B25D206A48}"/>
              </a:ext>
            </a:extLst>
          </p:cNvPr>
          <p:cNvSpPr>
            <a:spLocks noGrp="1"/>
          </p:cNvSpPr>
          <p:nvPr>
            <p:ph type="sldNum" sz="quarter" idx="12"/>
          </p:nvPr>
        </p:nvSpPr>
        <p:spPr/>
        <p:txBody>
          <a:bodyPr/>
          <a:lstStyle/>
          <a:p>
            <a:fld id="{36B5EA5A-BC32-A742-B11B-8E7414D5B535}" type="slidenum">
              <a:rPr lang="en-US" smtClean="0"/>
              <a:pPr/>
              <a:t>9</a:t>
            </a:fld>
            <a:endParaRPr lang="en-US"/>
          </a:p>
        </p:txBody>
      </p:sp>
    </p:spTree>
    <p:extLst>
      <p:ext uri="{BB962C8B-B14F-4D97-AF65-F5344CB8AC3E}">
        <p14:creationId xmlns:p14="http://schemas.microsoft.com/office/powerpoint/2010/main" val="2740910913"/>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15285</TotalTime>
  <Words>3468</Words>
  <Application>Microsoft Macintosh PowerPoint</Application>
  <PresentationFormat>Widescreen</PresentationFormat>
  <Paragraphs>324</Paragraphs>
  <Slides>25</Slides>
  <Notes>22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Cambria Math</vt:lpstr>
      <vt:lpstr>Wingdings</vt:lpstr>
      <vt:lpstr>Office Theme</vt:lpstr>
      <vt:lpstr>Combination of searches for Higgs Boson decaying into Dark Photons</vt:lpstr>
      <vt:lpstr>Introduction</vt:lpstr>
      <vt:lpstr>ATLAS Dark Photon Search</vt:lpstr>
      <vt:lpstr>Theoretical Motivation</vt:lpstr>
      <vt:lpstr>Group activities and action items</vt:lpstr>
      <vt:lpstr>1. Systematic studies</vt:lpstr>
      <vt:lpstr>Input channel systematic checks: ZH channel</vt:lpstr>
      <vt:lpstr>Input channel systematic checks: VBF channel</vt:lpstr>
      <vt:lpstr>2. Combination study</vt:lpstr>
      <vt:lpstr>POI structure harmonization: Rescale ZH</vt:lpstr>
      <vt:lpstr>Maximum Correlation Scheme</vt:lpstr>
      <vt:lpstr>Fully Correlated vs. Fully Uncorrelated</vt:lpstr>
      <vt:lpstr>Decorrelating all over-constrained/pulled NPs</vt:lpstr>
      <vt:lpstr>VBF + ZH Likelihood scans</vt:lpstr>
      <vt:lpstr>3. VBF RECAST study</vt:lpstr>
      <vt:lpstr>VBF RECAST – Higher Higgs Mass Points</vt:lpstr>
      <vt:lpstr>VBF RECAST</vt:lpstr>
      <vt:lpstr>What I’ve accomplished</vt:lpstr>
      <vt:lpstr>What I’ve accomplished</vt:lpstr>
      <vt:lpstr>What next?</vt:lpstr>
      <vt:lpstr>Pictures</vt:lpstr>
      <vt:lpstr>PowerPoint Presentation</vt:lpstr>
      <vt:lpstr>Backup</vt:lpstr>
      <vt:lpstr>VBF </vt:lpstr>
      <vt:lpstr>Likelihood model validation: Scans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Ranking studies on ZH/ggH input workspaces</dc:title>
  <dc:creator>Rootness, Evan</dc:creator>
  <cp:lastModifiedBy>Rootness, Evan</cp:lastModifiedBy>
  <cp:revision>25</cp:revision>
  <dcterms:created xsi:type="dcterms:W3CDTF">2023-06-02T09:25:10Z</dcterms:created>
  <dcterms:modified xsi:type="dcterms:W3CDTF">2023-07-27T13:44:56Z</dcterms:modified>
</cp:coreProperties>
</file>