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kv" ContentType="video/unknown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2" r:id="rId5"/>
    <p:sldId id="268" r:id="rId6"/>
    <p:sldId id="269" r:id="rId7"/>
    <p:sldId id="270" r:id="rId8"/>
    <p:sldId id="271" r:id="rId9"/>
    <p:sldId id="272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DE9"/>
    <a:srgbClr val="FF66CC"/>
    <a:srgbClr val="FFF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14CA1-F8E6-7F33-4758-EEC8680408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C0B0A2-1426-4B9F-E091-2D0108F889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55260-9049-DC67-EF7A-EB40C251A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12B4-36DB-4665-BD88-9D683EA0CDD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D3080D-E571-ED7B-7A11-D2454C238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9DCD3-7C79-BD0E-7A04-13B9FF94D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5FE1B-6686-40F8-803E-EDB824259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876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B1876-A6A5-6005-1102-F2EEB97FD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A16DC0-8E4C-DD83-6A73-F00F23EED9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ADBED-86B0-452A-6B5F-49B8B4206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12B4-36DB-4665-BD88-9D683EA0CDD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40552-9BE0-8910-60F8-2EB4FA53E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DCBFB-813A-29EF-DF71-BB78291D5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5FE1B-6686-40F8-803E-EDB824259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06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B2057D-03DE-26DF-E7BE-F993EB04E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673BA3-CE14-3FCD-906D-40CA4BBB49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849C7-A9CF-D91D-083E-4328F45B8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12B4-36DB-4665-BD88-9D683EA0CDD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6ECEB-1168-80BB-70DA-0C8D34B87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D01417-612E-1134-AEA1-761D91C24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5FE1B-6686-40F8-803E-EDB824259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3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C08C0-CD47-F73A-1107-D7DDF1628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DF18D-3A19-C0C9-E6D6-E392530890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99547-F562-573D-78A8-B82F3A0FB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12B4-36DB-4665-BD88-9D683EA0CDD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F9EF5-58F8-1A58-375E-4C06951DC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ED386-A339-86FB-E46D-CBE2EE3DF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5FE1B-6686-40F8-803E-EDB824259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881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574B6-D099-0F32-E90E-BEB9ED7E2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F4257B-C99C-4335-2EB5-B89ECAA175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32087-7F18-B5AE-4A3B-E9B81E2C3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12B4-36DB-4665-BD88-9D683EA0CDD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C6301-D6AB-8015-8314-80C6AB940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9F5237-97B7-CC8E-E625-BC94CE3C6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5FE1B-6686-40F8-803E-EDB824259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92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A762E-9386-51C9-0F67-860965F7B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B8925-E20D-3784-3664-FBFC8152D4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821185-FF8A-DDC4-F8A7-8AD594C18D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78CA5E-4819-CE0D-FD32-CBA8E7F1B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12B4-36DB-4665-BD88-9D683EA0CDD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E0BB7E-FCF9-07DA-15B4-5DC6A9370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610725-11D9-A820-039F-F26258BFC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5FE1B-6686-40F8-803E-EDB824259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398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21D90-08A7-00FE-BA81-3EA920422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B4A356-486B-513C-8809-AEE7CD93A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7FEA77-CAD6-D4A1-5E77-7D541254E2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A4F66E-634A-8F05-9E57-1D16D22552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0EE067-727B-ECFE-1E7E-80861A2197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B17166-D5B8-D3A7-AFCC-B70ABCC35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12B4-36DB-4665-BD88-9D683EA0CDD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EF8E03-1932-2B33-4820-A0AA8FA13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589BA2-8F85-90A5-CF90-1E0EB66A4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5FE1B-6686-40F8-803E-EDB824259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86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DFBBD-460F-E28B-59C4-46670C4D7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988B55-BA56-0E2A-0569-F0F2CE051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12B4-36DB-4665-BD88-9D683EA0CDD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4E1E-19D4-4F2D-F611-9C086370C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1A23BE-061F-5A37-BEC5-85D0F5A45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5FE1B-6686-40F8-803E-EDB824259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80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8A1BBF-F94A-223B-1BFB-BA01255EB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12B4-36DB-4665-BD88-9D683EA0CDD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F187D0-3FF0-84B7-B6B8-D77003A60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3AB737-0CF1-2106-9F84-59D9DD31A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5FE1B-6686-40F8-803E-EDB824259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11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48A44-BEC0-2EC5-75F4-845CE1890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64E0F5-4A8C-BE72-BDEC-E6CE15455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D57729-FC1D-ED51-DE78-8B59BF8C61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C21A3F-71B6-25D9-52B3-B174A6E02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12B4-36DB-4665-BD88-9D683EA0CDD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8254A3-77C8-7256-5466-A5AC3772A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D2716E-FF9D-6882-2393-283489CDF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5FE1B-6686-40F8-803E-EDB824259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69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B10FF-B0AE-96B7-D6C4-4E740DA51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A28638-4E6E-1FDA-0E82-6C0F5A10B8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7ED5A0-FDE2-57FB-278F-1226C8828F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827E24-F192-2AAC-5B30-60399C27E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412B4-36DB-4665-BD88-9D683EA0CDD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FF1202-BF75-4404-0291-03EB94510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BE14E-3641-EA27-6829-58D8F16FA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5FE1B-6686-40F8-803E-EDB824259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14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0C1997-7E81-4DBF-75E1-93154371D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E931B9-0E97-47E1-F7A3-3531FA88F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09BB2-B312-9269-55C5-A717B89F71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412B4-36DB-4665-BD88-9D683EA0CDD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836CBF-3FBD-FA06-FD4D-7C45F6A7FA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A6DCC-9121-8362-BB20-423B1C70AE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5FE1B-6686-40F8-803E-EDB824259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7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LpFPmWysKgTsmMc15ON0N4fXpyC3jRS6jKeHihHTZPk/edit?usp=sharing" TargetMode="External"/><Relationship Id="rId2" Type="http://schemas.openxmlformats.org/officeDocument/2006/relationships/hyperlink" Target="https://docs.google.com/document/d/1cpXsc6r78q9JVMR9dJWKI_yAegSOvkK4vQx6LqQ6Xv0/edit?usp=sharin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kv"/><Relationship Id="rId1" Type="http://schemas.microsoft.com/office/2007/relationships/media" Target="../media/media2.mkv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3.mkv"/><Relationship Id="rId1" Type="http://schemas.microsoft.com/office/2007/relationships/media" Target="../media/media3.mkv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4.mkv"/><Relationship Id="rId1" Type="http://schemas.microsoft.com/office/2007/relationships/media" Target="../media/media4.mkv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5.mkv"/><Relationship Id="rId1" Type="http://schemas.microsoft.com/office/2007/relationships/media" Target="../media/media5.mkv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6.mkv"/><Relationship Id="rId1" Type="http://schemas.microsoft.com/office/2007/relationships/media" Target="../media/media6.mkv"/><Relationship Id="rId5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7.mkv"/><Relationship Id="rId1" Type="http://schemas.microsoft.com/office/2007/relationships/media" Target="../media/media7.mkv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1491B-9267-9767-617D-42FFD1FFD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31280"/>
            <a:ext cx="9144000" cy="2387600"/>
          </a:xfrm>
        </p:spPr>
        <p:txBody>
          <a:bodyPr>
            <a:noAutofit/>
          </a:bodyPr>
          <a:lstStyle/>
          <a:p>
            <a:r>
              <a:rPr lang="en-US" sz="8800" dirty="0">
                <a:solidFill>
                  <a:schemeClr val="accent2"/>
                </a:solidFill>
                <a:latin typeface="Rockwell Extra Bold" panose="02060903040505020403" pitchFamily="18" charset="0"/>
                <a:ea typeface="STCaiyun" panose="020B0503020204020204" pitchFamily="2" charset="-122"/>
              </a:rPr>
              <a:t>Animation for </a:t>
            </a:r>
            <a:r>
              <a:rPr lang="en-US" sz="8800" dirty="0" err="1">
                <a:solidFill>
                  <a:schemeClr val="accent2"/>
                </a:solidFill>
                <a:latin typeface="Rockwell Extra Bold" panose="02060903040505020403" pitchFamily="18" charset="0"/>
                <a:ea typeface="STCaiyun" panose="020B0503020204020204" pitchFamily="2" charset="-122"/>
              </a:rPr>
              <a:t>AEgIS</a:t>
            </a:r>
            <a:endParaRPr lang="en-US" sz="8800" dirty="0">
              <a:solidFill>
                <a:schemeClr val="accent2"/>
              </a:solidFill>
              <a:latin typeface="Rockwell Extra Bold" panose="02060903040505020403" pitchFamily="18" charset="0"/>
              <a:ea typeface="STCaiyun" panose="020B0503020204020204" pitchFamily="2" charset="-122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C95725-DEC1-DB6E-8101-B351FF72AF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026720"/>
            <a:ext cx="9144000" cy="559415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Olivia Adams with Stefan Haider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BDA0E22-105A-C08A-7480-F6B10799AA4A}"/>
              </a:ext>
            </a:extLst>
          </p:cNvPr>
          <p:cNvSpPr txBox="1">
            <a:spLocks/>
          </p:cNvSpPr>
          <p:nvPr/>
        </p:nvSpPr>
        <p:spPr>
          <a:xfrm>
            <a:off x="307909" y="246128"/>
            <a:ext cx="2397969" cy="559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July 28, 2023</a:t>
            </a:r>
          </a:p>
        </p:txBody>
      </p:sp>
      <p:pic>
        <p:nvPicPr>
          <p:cNvPr id="1026" name="Picture 2" descr="Filmstrip Clip art - film png download - 1600*533 - Free Transparent  Filmstrip png Download. - Clip Art Library">
            <a:extLst>
              <a:ext uri="{FF2B5EF4-FFF2-40B4-BE49-F238E27FC236}">
                <a16:creationId xmlns:a16="http://schemas.microsoft.com/office/drawing/2014/main" id="{3F47DD79-E23D-5546-B793-8220F362E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32105">
            <a:off x="-2433124" y="4003234"/>
            <a:ext cx="7825272" cy="260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ilmstrip Clip art - film png download - 1600*533 - Free Transparent  Filmstrip png Download. - Clip Art Library">
            <a:extLst>
              <a:ext uri="{FF2B5EF4-FFF2-40B4-BE49-F238E27FC236}">
                <a16:creationId xmlns:a16="http://schemas.microsoft.com/office/drawing/2014/main" id="{00D4BB5B-FF00-6041-CC2C-A27F10531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4985">
            <a:off x="7545999" y="631680"/>
            <a:ext cx="7825272" cy="260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ERN Logo, symbol, meaning, history, PNG, brand">
            <a:extLst>
              <a:ext uri="{FF2B5EF4-FFF2-40B4-BE49-F238E27FC236}">
                <a16:creationId xmlns:a16="http://schemas.microsoft.com/office/drawing/2014/main" id="{75EC3D70-09BC-6CC8-CE66-4D4534452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5781" y="4790533"/>
            <a:ext cx="2828807" cy="159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8C55679-B689-9D82-9C9F-2835CDFD016E}"/>
              </a:ext>
            </a:extLst>
          </p:cNvPr>
          <p:cNvSpPr txBox="1"/>
          <p:nvPr/>
        </p:nvSpPr>
        <p:spPr>
          <a:xfrm>
            <a:off x="10138608" y="6262387"/>
            <a:ext cx="17291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accent2"/>
                </a:solidFill>
              </a:rPr>
              <a:t>1/10</a:t>
            </a:r>
          </a:p>
        </p:txBody>
      </p:sp>
    </p:spTree>
    <p:extLst>
      <p:ext uri="{BB962C8B-B14F-4D97-AF65-F5344CB8AC3E}">
        <p14:creationId xmlns:p14="http://schemas.microsoft.com/office/powerpoint/2010/main" val="3607852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7F58E03-0510-747B-6C17-8793BAE8B022}"/>
              </a:ext>
            </a:extLst>
          </p:cNvPr>
          <p:cNvSpPr/>
          <p:nvPr/>
        </p:nvSpPr>
        <p:spPr>
          <a:xfrm>
            <a:off x="568078" y="3171765"/>
            <a:ext cx="10880972" cy="309062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F1491B-9267-9767-617D-42FFD1FFD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078" y="647700"/>
            <a:ext cx="3742281" cy="660400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  <a:latin typeface="Rockwell Extra Bold" panose="02060903040505020403" pitchFamily="18" charset="0"/>
                <a:ea typeface="STCaiyun" panose="020B0503020204020204" pitchFamily="2" charset="-122"/>
              </a:rPr>
              <a:t>To Do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1FD6C4A-05CA-3686-48F4-BDC712CE069E}"/>
              </a:ext>
            </a:extLst>
          </p:cNvPr>
          <p:cNvSpPr txBox="1">
            <a:spLocks/>
          </p:cNvSpPr>
          <p:nvPr/>
        </p:nvSpPr>
        <p:spPr>
          <a:xfrm>
            <a:off x="268246" y="1143000"/>
            <a:ext cx="11009353" cy="660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dirty="0">
              <a:solidFill>
                <a:schemeClr val="accent2"/>
              </a:solidFill>
              <a:latin typeface="Rockwell Extra Bold" panose="02060903040505020403" pitchFamily="18" charset="0"/>
              <a:ea typeface="STCaiyun" panose="020B0503020204020204" pitchFamily="2" charset="-12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4189C2-A7BD-17D3-E42D-11A8FB7B248B}"/>
              </a:ext>
            </a:extLst>
          </p:cNvPr>
          <p:cNvSpPr txBox="1"/>
          <p:nvPr/>
        </p:nvSpPr>
        <p:spPr>
          <a:xfrm>
            <a:off x="568078" y="1189303"/>
            <a:ext cx="1070952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Edit all the videos!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Animate laser excitation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Animate combination into anti-hydrogen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Label and/or voiceover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D5B82D-A63B-7EF1-2EF4-A1B5E57FFB5C}"/>
              </a:ext>
            </a:extLst>
          </p:cNvPr>
          <p:cNvSpPr txBox="1"/>
          <p:nvPr/>
        </p:nvSpPr>
        <p:spPr>
          <a:xfrm>
            <a:off x="10138608" y="6262387"/>
            <a:ext cx="17291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accent2"/>
                </a:solidFill>
              </a:rPr>
              <a:t>10/10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430B1A-F365-9DED-EEFE-58CC19E1D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021" y="3320315"/>
            <a:ext cx="4993939" cy="28502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032B64-5309-3279-297C-9322359F55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903" y="3320315"/>
            <a:ext cx="4993939" cy="279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515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1491B-9267-9767-617D-42FFD1FFD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078" y="647700"/>
            <a:ext cx="3742281" cy="660400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  <a:latin typeface="Rockwell Extra Bold" panose="02060903040505020403" pitchFamily="18" charset="0"/>
                <a:ea typeface="STCaiyun" panose="020B0503020204020204" pitchFamily="2" charset="-122"/>
              </a:rPr>
              <a:t>Recap!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1FD6C4A-05CA-3686-48F4-BDC712CE069E}"/>
              </a:ext>
            </a:extLst>
          </p:cNvPr>
          <p:cNvSpPr txBox="1">
            <a:spLocks/>
          </p:cNvSpPr>
          <p:nvPr/>
        </p:nvSpPr>
        <p:spPr>
          <a:xfrm>
            <a:off x="268246" y="1143000"/>
            <a:ext cx="11009353" cy="660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dirty="0">
              <a:solidFill>
                <a:schemeClr val="accent2"/>
              </a:solidFill>
              <a:latin typeface="Rockwell Extra Bold" panose="02060903040505020403" pitchFamily="18" charset="0"/>
              <a:ea typeface="STCaiyun" panose="020B0503020204020204" pitchFamily="2" charset="-12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4189C2-A7BD-17D3-E42D-11A8FB7B248B}"/>
              </a:ext>
            </a:extLst>
          </p:cNvPr>
          <p:cNvSpPr txBox="1"/>
          <p:nvPr/>
        </p:nvSpPr>
        <p:spPr>
          <a:xfrm>
            <a:off x="568078" y="1308100"/>
            <a:ext cx="4524972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AEgIS</a:t>
            </a:r>
            <a:r>
              <a:rPr lang="en-US" sz="35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is looking for gravity’s effect on antimatter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First needs antimatter!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Animating the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Joining the seen to the unseen</a:t>
            </a:r>
          </a:p>
        </p:txBody>
      </p:sp>
      <p:pic>
        <p:nvPicPr>
          <p:cNvPr id="11" name="0001-0100">
            <a:hlinkClick r:id="" action="ppaction://media"/>
            <a:extLst>
              <a:ext uri="{FF2B5EF4-FFF2-40B4-BE49-F238E27FC236}">
                <a16:creationId xmlns:a16="http://schemas.microsoft.com/office/drawing/2014/main" id="{AD83D52B-89CA-3AAC-E882-FEFFDC49330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930151" y="1685633"/>
            <a:ext cx="6774700" cy="3810770"/>
          </a:xfrm>
          <a:prstGeom prst="rect">
            <a:avLst/>
          </a:prstGeom>
          <a:ln w="127000">
            <a:solidFill>
              <a:schemeClr val="accent2"/>
            </a:solidFill>
          </a:ln>
        </p:spPr>
      </p:pic>
      <p:pic>
        <p:nvPicPr>
          <p:cNvPr id="2054" name="Picture 6" descr="Movie Clapperboard Clip Art Image - ClipSafari">
            <a:extLst>
              <a:ext uri="{FF2B5EF4-FFF2-40B4-BE49-F238E27FC236}">
                <a16:creationId xmlns:a16="http://schemas.microsoft.com/office/drawing/2014/main" id="{BBAEECE9-D609-338D-7447-1118E1351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92718">
            <a:off x="10319167" y="829478"/>
            <a:ext cx="1712310" cy="1712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824D917-C122-ADFB-7893-22849955812F}"/>
              </a:ext>
            </a:extLst>
          </p:cNvPr>
          <p:cNvSpPr txBox="1"/>
          <p:nvPr/>
        </p:nvSpPr>
        <p:spPr>
          <a:xfrm>
            <a:off x="10138608" y="6262387"/>
            <a:ext cx="17291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accent2"/>
                </a:solidFill>
              </a:rPr>
              <a:t>2/10</a:t>
            </a:r>
          </a:p>
        </p:txBody>
      </p:sp>
    </p:spTree>
    <p:extLst>
      <p:ext uri="{BB962C8B-B14F-4D97-AF65-F5344CB8AC3E}">
        <p14:creationId xmlns:p14="http://schemas.microsoft.com/office/powerpoint/2010/main" val="49112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6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1491B-9267-9767-617D-42FFD1FFD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078" y="647700"/>
            <a:ext cx="3742281" cy="660400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  <a:latin typeface="Rockwell Extra Bold" panose="02060903040505020403" pitchFamily="18" charset="0"/>
                <a:ea typeface="STCaiyun" panose="020B0503020204020204" pitchFamily="2" charset="-122"/>
              </a:rPr>
              <a:t>So Far?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1FD6C4A-05CA-3686-48F4-BDC712CE069E}"/>
              </a:ext>
            </a:extLst>
          </p:cNvPr>
          <p:cNvSpPr txBox="1">
            <a:spLocks/>
          </p:cNvSpPr>
          <p:nvPr/>
        </p:nvSpPr>
        <p:spPr>
          <a:xfrm>
            <a:off x="268246" y="1143000"/>
            <a:ext cx="11009353" cy="660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dirty="0">
              <a:solidFill>
                <a:schemeClr val="accent2"/>
              </a:solidFill>
              <a:latin typeface="Rockwell Extra Bold" panose="02060903040505020403" pitchFamily="18" charset="0"/>
              <a:ea typeface="STCaiyun" panose="020B0503020204020204" pitchFamily="2" charset="-12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4189C2-A7BD-17D3-E42D-11A8FB7B248B}"/>
              </a:ext>
            </a:extLst>
          </p:cNvPr>
          <p:cNvSpPr txBox="1"/>
          <p:nvPr/>
        </p:nvSpPr>
        <p:spPr>
          <a:xfrm>
            <a:off x="568078" y="1322573"/>
            <a:ext cx="6420551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Goal: Show total antimatter 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Five total videos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b="1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2"/>
              </a:rPr>
              <a:t>Commented Code</a:t>
            </a:r>
            <a:endParaRPr lang="en-US" sz="35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b="1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3"/>
              </a:rPr>
              <a:t>All Codes</a:t>
            </a:r>
            <a:endParaRPr lang="en-US" sz="35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Antiprotons are outside of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5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Positrons have passed through this cloud into target</a:t>
            </a:r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8B640E77-1DCA-0979-E047-633A9BBBE682}"/>
              </a:ext>
            </a:extLst>
          </p:cNvPr>
          <p:cNvSpPr/>
          <p:nvPr/>
        </p:nvSpPr>
        <p:spPr>
          <a:xfrm>
            <a:off x="7288461" y="1697945"/>
            <a:ext cx="3568960" cy="3462110"/>
          </a:xfrm>
          <a:prstGeom prst="flowChartConnector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BA74B3-AB33-CB33-AA16-7FBE4CF99B05}"/>
              </a:ext>
            </a:extLst>
          </p:cNvPr>
          <p:cNvSpPr txBox="1"/>
          <p:nvPr/>
        </p:nvSpPr>
        <p:spPr>
          <a:xfrm>
            <a:off x="10138608" y="6262387"/>
            <a:ext cx="17291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accent2"/>
                </a:solidFill>
              </a:rPr>
              <a:t>3/10</a:t>
            </a:r>
          </a:p>
        </p:txBody>
      </p:sp>
    </p:spTree>
    <p:extLst>
      <p:ext uri="{BB962C8B-B14F-4D97-AF65-F5344CB8AC3E}">
        <p14:creationId xmlns:p14="http://schemas.microsoft.com/office/powerpoint/2010/main" val="1831044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1491B-9267-9767-617D-42FFD1FFD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747" y="171402"/>
            <a:ext cx="9144000" cy="1100463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  <a:latin typeface="Rockwell Extra Bold" panose="02060903040505020403" pitchFamily="18" charset="0"/>
                <a:ea typeface="STCaiyun" panose="020B0503020204020204" pitchFamily="2" charset="-122"/>
              </a:rPr>
              <a:t>Total Model</a:t>
            </a:r>
          </a:p>
        </p:txBody>
      </p:sp>
      <p:pic>
        <p:nvPicPr>
          <p:cNvPr id="1026" name="Picture 2" descr="Filmstrip Clip art - film png download - 1600*533 - Free Transparent  Filmstrip png Download. - Clip Art Library">
            <a:extLst>
              <a:ext uri="{FF2B5EF4-FFF2-40B4-BE49-F238E27FC236}">
                <a16:creationId xmlns:a16="http://schemas.microsoft.com/office/drawing/2014/main" id="{3F47DD79-E23D-5546-B793-8220F362E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757604" y="4437513"/>
            <a:ext cx="7825272" cy="260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ilmstrip Clip art - film png download - 1600*533 - Free Transparent  Filmstrip png Download. - Clip Art Library">
            <a:extLst>
              <a:ext uri="{FF2B5EF4-FFF2-40B4-BE49-F238E27FC236}">
                <a16:creationId xmlns:a16="http://schemas.microsoft.com/office/drawing/2014/main" id="{00D4BB5B-FF00-6041-CC2C-A27F10531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24332" y="83891"/>
            <a:ext cx="7825272" cy="260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1Ttrapvideo(0.0)">
            <a:hlinkClick r:id="" action="ppaction://media"/>
            <a:extLst>
              <a:ext uri="{FF2B5EF4-FFF2-40B4-BE49-F238E27FC236}">
                <a16:creationId xmlns:a16="http://schemas.microsoft.com/office/drawing/2014/main" id="{FCDE0B23-FCC7-B8F2-D02F-3733876027D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05012" y="1502303"/>
            <a:ext cx="8181975" cy="4602361"/>
          </a:xfrm>
          <a:prstGeom prst="rect">
            <a:avLst/>
          </a:prstGeom>
          <a:ln w="127000">
            <a:solidFill>
              <a:schemeClr val="accent2"/>
            </a:solidFill>
          </a:ln>
        </p:spPr>
      </p:pic>
      <p:pic>
        <p:nvPicPr>
          <p:cNvPr id="9" name="Picture 8" descr="A machine with copper pipes&#10;&#10;Description automatically generated">
            <a:extLst>
              <a:ext uri="{FF2B5EF4-FFF2-40B4-BE49-F238E27FC236}">
                <a16:creationId xmlns:a16="http://schemas.microsoft.com/office/drawing/2014/main" id="{F5E81608-9540-6A8F-304A-0382FF47824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3" b="6831"/>
          <a:stretch/>
        </p:blipFill>
        <p:spPr>
          <a:xfrm>
            <a:off x="2006617" y="1502303"/>
            <a:ext cx="8181974" cy="46023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C2DE6AD-D79B-EFA2-7EC3-6DBEE16FB70B}"/>
              </a:ext>
            </a:extLst>
          </p:cNvPr>
          <p:cNvSpPr txBox="1"/>
          <p:nvPr/>
        </p:nvSpPr>
        <p:spPr>
          <a:xfrm>
            <a:off x="10138608" y="6262387"/>
            <a:ext cx="17291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accent2"/>
                </a:solidFill>
              </a:rPr>
              <a:t>4/10</a:t>
            </a:r>
          </a:p>
        </p:txBody>
      </p:sp>
    </p:spTree>
    <p:extLst>
      <p:ext uri="{BB962C8B-B14F-4D97-AF65-F5344CB8AC3E}">
        <p14:creationId xmlns:p14="http://schemas.microsoft.com/office/powerpoint/2010/main" val="414200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2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1491B-9267-9767-617D-42FFD1FFD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747" y="171402"/>
            <a:ext cx="9144000" cy="1100463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  <a:latin typeface="Rockwell Extra Bold" panose="02060903040505020403" pitchFamily="18" charset="0"/>
                <a:ea typeface="STCaiyun" panose="020B0503020204020204" pitchFamily="2" charset="-122"/>
              </a:rPr>
              <a:t>Silicone Target</a:t>
            </a:r>
          </a:p>
        </p:txBody>
      </p:sp>
      <p:pic>
        <p:nvPicPr>
          <p:cNvPr id="1026" name="Picture 2" descr="Filmstrip Clip art - film png download - 1600*533 - Free Transparent  Filmstrip png Download. - Clip Art Library">
            <a:extLst>
              <a:ext uri="{FF2B5EF4-FFF2-40B4-BE49-F238E27FC236}">
                <a16:creationId xmlns:a16="http://schemas.microsoft.com/office/drawing/2014/main" id="{3F47DD79-E23D-5546-B793-8220F362E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757604" y="4437513"/>
            <a:ext cx="7825272" cy="260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ilmstrip Clip art - film png download - 1600*533 - Free Transparent  Filmstrip png Download. - Clip Art Library">
            <a:extLst>
              <a:ext uri="{FF2B5EF4-FFF2-40B4-BE49-F238E27FC236}">
                <a16:creationId xmlns:a16="http://schemas.microsoft.com/office/drawing/2014/main" id="{00D4BB5B-FF00-6041-CC2C-A27F10531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24332" y="83891"/>
            <a:ext cx="7825272" cy="260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oughparticlesintotarget (1.0)">
            <a:hlinkClick r:id="" action="ppaction://media"/>
            <a:extLst>
              <a:ext uri="{FF2B5EF4-FFF2-40B4-BE49-F238E27FC236}">
                <a16:creationId xmlns:a16="http://schemas.microsoft.com/office/drawing/2014/main" id="{7A35359B-DB78-C4E5-D162-AC400BFD60D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67218" y="1558280"/>
            <a:ext cx="8057564" cy="4532277"/>
          </a:xfrm>
          <a:prstGeom prst="rect">
            <a:avLst/>
          </a:prstGeom>
          <a:ln w="127000">
            <a:solidFill>
              <a:schemeClr val="accent2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AE5A7F-8C5F-5AAE-8E84-F3D970AE70C4}"/>
              </a:ext>
            </a:extLst>
          </p:cNvPr>
          <p:cNvSpPr txBox="1"/>
          <p:nvPr/>
        </p:nvSpPr>
        <p:spPr>
          <a:xfrm>
            <a:off x="10138608" y="6262387"/>
            <a:ext cx="17291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accent2"/>
                </a:solidFill>
              </a:rPr>
              <a:t>5/10</a:t>
            </a:r>
          </a:p>
        </p:txBody>
      </p:sp>
    </p:spTree>
    <p:extLst>
      <p:ext uri="{BB962C8B-B14F-4D97-AF65-F5344CB8AC3E}">
        <p14:creationId xmlns:p14="http://schemas.microsoft.com/office/powerpoint/2010/main" val="900201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4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1491B-9267-9767-617D-42FFD1FFD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747" y="171402"/>
            <a:ext cx="9144000" cy="1100463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  <a:latin typeface="Rockwell Extra Bold" panose="02060903040505020403" pitchFamily="18" charset="0"/>
                <a:ea typeface="STCaiyun" panose="020B0503020204020204" pitchFamily="2" charset="-122"/>
              </a:rPr>
              <a:t>Atomic Level</a:t>
            </a:r>
          </a:p>
        </p:txBody>
      </p:sp>
      <p:pic>
        <p:nvPicPr>
          <p:cNvPr id="1026" name="Picture 2" descr="Filmstrip Clip art - film png download - 1600*533 - Free Transparent  Filmstrip png Download. - Clip Art Library">
            <a:extLst>
              <a:ext uri="{FF2B5EF4-FFF2-40B4-BE49-F238E27FC236}">
                <a16:creationId xmlns:a16="http://schemas.microsoft.com/office/drawing/2014/main" id="{3F47DD79-E23D-5546-B793-8220F362E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757604" y="4437513"/>
            <a:ext cx="7825272" cy="260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ilmstrip Clip art - film png download - 1600*533 - Free Transparent  Filmstrip png Download. - Clip Art Library">
            <a:extLst>
              <a:ext uri="{FF2B5EF4-FFF2-40B4-BE49-F238E27FC236}">
                <a16:creationId xmlns:a16="http://schemas.microsoft.com/office/drawing/2014/main" id="{00D4BB5B-FF00-6041-CC2C-A27F10531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24332" y="83891"/>
            <a:ext cx="7825272" cy="260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throughsiliconejuly24(2.2)">
            <a:hlinkClick r:id="" action="ppaction://media"/>
            <a:extLst>
              <a:ext uri="{FF2B5EF4-FFF2-40B4-BE49-F238E27FC236}">
                <a16:creationId xmlns:a16="http://schemas.microsoft.com/office/drawing/2014/main" id="{450E10DC-4BFA-6658-8598-4242E035C14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14176" y="1713770"/>
            <a:ext cx="8057564" cy="4532277"/>
          </a:xfrm>
          <a:prstGeom prst="rect">
            <a:avLst/>
          </a:prstGeom>
          <a:ln w="127000">
            <a:solidFill>
              <a:schemeClr val="accent2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2FFABA-B58F-9655-CB54-2CEA88D8ABFC}"/>
              </a:ext>
            </a:extLst>
          </p:cNvPr>
          <p:cNvSpPr txBox="1"/>
          <p:nvPr/>
        </p:nvSpPr>
        <p:spPr>
          <a:xfrm>
            <a:off x="10138608" y="6262387"/>
            <a:ext cx="17291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accent2"/>
                </a:solidFill>
              </a:rPr>
              <a:t>6/10</a:t>
            </a:r>
          </a:p>
        </p:txBody>
      </p:sp>
    </p:spTree>
    <p:extLst>
      <p:ext uri="{BB962C8B-B14F-4D97-AF65-F5344CB8AC3E}">
        <p14:creationId xmlns:p14="http://schemas.microsoft.com/office/powerpoint/2010/main" val="224180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1491B-9267-9767-617D-42FFD1FFD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747" y="171402"/>
            <a:ext cx="9144000" cy="1100463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  <a:latin typeface="Rockwell Extra Bold" panose="02060903040505020403" pitchFamily="18" charset="0"/>
                <a:ea typeface="STCaiyun" panose="020B0503020204020204" pitchFamily="2" charset="-122"/>
              </a:rPr>
              <a:t>Silicone Oxide</a:t>
            </a:r>
          </a:p>
        </p:txBody>
      </p:sp>
      <p:pic>
        <p:nvPicPr>
          <p:cNvPr id="1026" name="Picture 2" descr="Filmstrip Clip art - film png download - 1600*533 - Free Transparent  Filmstrip png Download. - Clip Art Library">
            <a:extLst>
              <a:ext uri="{FF2B5EF4-FFF2-40B4-BE49-F238E27FC236}">
                <a16:creationId xmlns:a16="http://schemas.microsoft.com/office/drawing/2014/main" id="{3F47DD79-E23D-5546-B793-8220F362E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757604" y="4437513"/>
            <a:ext cx="7825272" cy="260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ilmstrip Clip art - film png download - 1600*533 - Free Transparent  Filmstrip png Download. - Clip Art Library">
            <a:extLst>
              <a:ext uri="{FF2B5EF4-FFF2-40B4-BE49-F238E27FC236}">
                <a16:creationId xmlns:a16="http://schemas.microsoft.com/office/drawing/2014/main" id="{00D4BB5B-FF00-6041-CC2C-A27F10531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24332" y="83891"/>
            <a:ext cx="7825272" cy="260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CFF25A-1C12-6CC3-8695-46575BB2F0D5}"/>
              </a:ext>
            </a:extLst>
          </p:cNvPr>
          <p:cNvSpPr txBox="1"/>
          <p:nvPr/>
        </p:nvSpPr>
        <p:spPr>
          <a:xfrm>
            <a:off x="10138608" y="6262387"/>
            <a:ext cx="17291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accent2"/>
                </a:solidFill>
              </a:rPr>
              <a:t>7/10</a:t>
            </a:r>
          </a:p>
        </p:txBody>
      </p:sp>
      <p:pic>
        <p:nvPicPr>
          <p:cNvPr id="6" name="zoomouttotube(3.1)">
            <a:hlinkClick r:id="" action="ppaction://media"/>
            <a:extLst>
              <a:ext uri="{FF2B5EF4-FFF2-40B4-BE49-F238E27FC236}">
                <a16:creationId xmlns:a16="http://schemas.microsoft.com/office/drawing/2014/main" id="{83A55464-A5BA-FB2B-AD98-F2E1230CD4E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71724" y="1703833"/>
            <a:ext cx="8104096" cy="4558554"/>
          </a:xfrm>
          <a:prstGeom prst="rect">
            <a:avLst/>
          </a:prstGeom>
          <a:ln w="127000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29146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1491B-9267-9767-617D-42FFD1FFD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747" y="171402"/>
            <a:ext cx="9144000" cy="1100463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  <a:latin typeface="Rockwell Extra Bold" panose="02060903040505020403" pitchFamily="18" charset="0"/>
                <a:ea typeface="STCaiyun" panose="020B0503020204020204" pitchFamily="2" charset="-122"/>
              </a:rPr>
              <a:t>Positronium (1)</a:t>
            </a:r>
          </a:p>
        </p:txBody>
      </p:sp>
      <p:pic>
        <p:nvPicPr>
          <p:cNvPr id="1026" name="Picture 2" descr="Filmstrip Clip art - film png download - 1600*533 - Free Transparent  Filmstrip png Download. - Clip Art Library">
            <a:extLst>
              <a:ext uri="{FF2B5EF4-FFF2-40B4-BE49-F238E27FC236}">
                <a16:creationId xmlns:a16="http://schemas.microsoft.com/office/drawing/2014/main" id="{3F47DD79-E23D-5546-B793-8220F362E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757604" y="4437513"/>
            <a:ext cx="7825272" cy="260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ilmstrip Clip art - film png download - 1600*533 - Free Transparent  Filmstrip png Download. - Clip Art Library">
            <a:extLst>
              <a:ext uri="{FF2B5EF4-FFF2-40B4-BE49-F238E27FC236}">
                <a16:creationId xmlns:a16="http://schemas.microsoft.com/office/drawing/2014/main" id="{00D4BB5B-FF00-6041-CC2C-A27F10531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24332" y="83891"/>
            <a:ext cx="7825272" cy="260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makingpositronumvid(4.1)">
            <a:hlinkClick r:id="" action="ppaction://media"/>
            <a:extLst>
              <a:ext uri="{FF2B5EF4-FFF2-40B4-BE49-F238E27FC236}">
                <a16:creationId xmlns:a16="http://schemas.microsoft.com/office/drawing/2014/main" id="{1594C457-9EFB-08E6-FFE2-1C2076B2208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28057" y="1558280"/>
            <a:ext cx="7735887" cy="4351338"/>
          </a:xfrm>
          <a:prstGeom prst="rect">
            <a:avLst/>
          </a:prstGeom>
          <a:ln w="127000">
            <a:solidFill>
              <a:schemeClr val="accent2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C95DEE-5FD3-EE43-4124-D59B7FB7C903}"/>
              </a:ext>
            </a:extLst>
          </p:cNvPr>
          <p:cNvSpPr txBox="1"/>
          <p:nvPr/>
        </p:nvSpPr>
        <p:spPr>
          <a:xfrm>
            <a:off x="10138608" y="6262387"/>
            <a:ext cx="17291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accent2"/>
                </a:solidFill>
              </a:rPr>
              <a:t>8/10</a:t>
            </a:r>
          </a:p>
        </p:txBody>
      </p:sp>
    </p:spTree>
    <p:extLst>
      <p:ext uri="{BB962C8B-B14F-4D97-AF65-F5344CB8AC3E}">
        <p14:creationId xmlns:p14="http://schemas.microsoft.com/office/powerpoint/2010/main" val="228112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1491B-9267-9767-617D-42FFD1FFD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747" y="171402"/>
            <a:ext cx="9144000" cy="1100463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accent2"/>
                </a:solidFill>
                <a:latin typeface="Rockwell Extra Bold" panose="02060903040505020403" pitchFamily="18" charset="0"/>
                <a:ea typeface="STCaiyun" panose="020B0503020204020204" pitchFamily="2" charset="-122"/>
              </a:rPr>
              <a:t>Positronium (2)</a:t>
            </a:r>
          </a:p>
        </p:txBody>
      </p:sp>
      <p:pic>
        <p:nvPicPr>
          <p:cNvPr id="1026" name="Picture 2" descr="Filmstrip Clip art - film png download - 1600*533 - Free Transparent  Filmstrip png Download. - Clip Art Library">
            <a:extLst>
              <a:ext uri="{FF2B5EF4-FFF2-40B4-BE49-F238E27FC236}">
                <a16:creationId xmlns:a16="http://schemas.microsoft.com/office/drawing/2014/main" id="{3F47DD79-E23D-5546-B793-8220F362E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757604" y="4437513"/>
            <a:ext cx="7825272" cy="260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ilmstrip Clip art - film png download - 1600*533 - Free Transparent  Filmstrip png Download. - Clip Art Library">
            <a:extLst>
              <a:ext uri="{FF2B5EF4-FFF2-40B4-BE49-F238E27FC236}">
                <a16:creationId xmlns:a16="http://schemas.microsoft.com/office/drawing/2014/main" id="{00D4BB5B-FF00-6041-CC2C-A27F10531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24332" y="83891"/>
            <a:ext cx="7825272" cy="260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makingpositronumvid(4.3)">
            <a:hlinkClick r:id="" action="ppaction://media"/>
            <a:extLst>
              <a:ext uri="{FF2B5EF4-FFF2-40B4-BE49-F238E27FC236}">
                <a16:creationId xmlns:a16="http://schemas.microsoft.com/office/drawing/2014/main" id="{19593B5B-6636-5815-D944-4133861337F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01863" y="1558280"/>
            <a:ext cx="7788276" cy="4380905"/>
          </a:xfrm>
          <a:prstGeom prst="rect">
            <a:avLst/>
          </a:prstGeom>
          <a:ln w="127000">
            <a:solidFill>
              <a:schemeClr val="accent2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C3CD58-6D87-B4A5-A786-B45CDAD90FA3}"/>
              </a:ext>
            </a:extLst>
          </p:cNvPr>
          <p:cNvSpPr txBox="1"/>
          <p:nvPr/>
        </p:nvSpPr>
        <p:spPr>
          <a:xfrm>
            <a:off x="10138608" y="6262387"/>
            <a:ext cx="17291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chemeClr val="accent2"/>
                </a:solidFill>
              </a:rPr>
              <a:t>9/10</a:t>
            </a:r>
          </a:p>
        </p:txBody>
      </p:sp>
    </p:spTree>
    <p:extLst>
      <p:ext uri="{BB962C8B-B14F-4D97-AF65-F5344CB8AC3E}">
        <p14:creationId xmlns:p14="http://schemas.microsoft.com/office/powerpoint/2010/main" val="274945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4B183"/>
      </a:hlink>
      <a:folHlink>
        <a:srgbClr val="F4B18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</TotalTime>
  <Words>109</Words>
  <Application>Microsoft Office PowerPoint</Application>
  <PresentationFormat>Widescreen</PresentationFormat>
  <Paragraphs>36</Paragraphs>
  <Slides>10</Slides>
  <Notes>0</Notes>
  <HiddenSlides>0</HiddenSlides>
  <MMClips>7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Rockwell Extra Bold</vt:lpstr>
      <vt:lpstr>Office Theme</vt:lpstr>
      <vt:lpstr>Animation for AEgIS</vt:lpstr>
      <vt:lpstr>Recap!</vt:lpstr>
      <vt:lpstr>So Far?</vt:lpstr>
      <vt:lpstr>Total Model</vt:lpstr>
      <vt:lpstr>Silicone Target</vt:lpstr>
      <vt:lpstr>Atomic Level</vt:lpstr>
      <vt:lpstr>Silicone Oxide</vt:lpstr>
      <vt:lpstr>Positronium (1)</vt:lpstr>
      <vt:lpstr>Positronium (2)</vt:lpstr>
      <vt:lpstr>To 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Animation for AEgIS</dc:title>
  <dc:creator>Olivia Adams</dc:creator>
  <cp:lastModifiedBy>Olivia Adams</cp:lastModifiedBy>
  <cp:revision>12</cp:revision>
  <dcterms:created xsi:type="dcterms:W3CDTF">2023-07-26T11:55:32Z</dcterms:created>
  <dcterms:modified xsi:type="dcterms:W3CDTF">2023-07-28T11:14:21Z</dcterms:modified>
</cp:coreProperties>
</file>