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Robot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regular.fntdata"/><Relationship Id="rId14" Type="http://schemas.openxmlformats.org/officeDocument/2006/relationships/slide" Target="slides/slide9.xml"/><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Roboto-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53fb3bf017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53fb3bf017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53fb3bf017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53fb3bf017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53fb3bf017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53fb3bf017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3fb3bf017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3fb3bf017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5c0506071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5c0506071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5c05060710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5c0506071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5c05060710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5c05060710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5c12979e3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5c12979e3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ph type="ctrTitle"/>
          </p:nvPr>
        </p:nvSpPr>
        <p:spPr>
          <a:xfrm>
            <a:off x="598100" y="1775222"/>
            <a:ext cx="8222100" cy="838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New Features in Detector Construction Application for CMS - HGCAL Database</a:t>
            </a:r>
            <a:endParaRPr/>
          </a:p>
        </p:txBody>
      </p:sp>
      <p:sp>
        <p:nvSpPr>
          <p:cNvPr id="86" name="Google Shape;86;p13"/>
          <p:cNvSpPr txBox="1"/>
          <p:nvPr>
            <p:ph idx="1" type="subTitle"/>
          </p:nvPr>
        </p:nvSpPr>
        <p:spPr>
          <a:xfrm>
            <a:off x="598088" y="2715913"/>
            <a:ext cx="8222100" cy="432900"/>
          </a:xfrm>
          <a:prstGeom prst="rect">
            <a:avLst/>
          </a:prstGeom>
        </p:spPr>
        <p:txBody>
          <a:bodyPr anchorCtr="0" anchor="t" bIns="91425" lIns="91425" spcFirstLastPara="1" rIns="91425" wrap="square" tIns="91425">
            <a:noAutofit/>
          </a:bodyPr>
          <a:lstStyle/>
          <a:p>
            <a:pPr indent="0" lvl="0" marL="0" rtl="0" algn="l">
              <a:lnSpc>
                <a:spcPct val="80000"/>
              </a:lnSpc>
              <a:spcBef>
                <a:spcPts val="0"/>
              </a:spcBef>
              <a:spcAft>
                <a:spcPts val="0"/>
              </a:spcAft>
              <a:buSzPts val="523"/>
              <a:buNone/>
            </a:pPr>
            <a:r>
              <a:rPr lang="en" sz="1597"/>
              <a:t>Corbin Tinnon</a:t>
            </a:r>
            <a:endParaRPr sz="1597"/>
          </a:p>
          <a:p>
            <a:pPr indent="0" lvl="0" marL="0" rtl="0" algn="l">
              <a:lnSpc>
                <a:spcPct val="80000"/>
              </a:lnSpc>
              <a:spcBef>
                <a:spcPts val="0"/>
              </a:spcBef>
              <a:spcAft>
                <a:spcPts val="0"/>
              </a:spcAft>
              <a:buSzPts val="523"/>
              <a:buNone/>
            </a:pPr>
            <a:r>
              <a:rPr lang="en" sz="1597"/>
              <a:t>Supervisors: Muhammad Imran &amp; Hafeez Hoorani</a:t>
            </a:r>
            <a:endParaRPr sz="1597"/>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4"/>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000000"/>
                </a:solidFill>
                <a:highlight>
                  <a:schemeClr val="lt1"/>
                </a:highlight>
              </a:rPr>
              <a:t>High-Granularity Calorimeter (HGCAL) </a:t>
            </a:r>
            <a:endParaRPr sz="2000">
              <a:solidFill>
                <a:srgbClr val="000000"/>
              </a:solidFill>
              <a:highlight>
                <a:schemeClr val="lt1"/>
              </a:highlight>
            </a:endParaRPr>
          </a:p>
          <a:p>
            <a:pPr indent="0" lvl="0" marL="0" rtl="0" algn="l">
              <a:spcBef>
                <a:spcPts val="0"/>
              </a:spcBef>
              <a:spcAft>
                <a:spcPts val="0"/>
              </a:spcAft>
              <a:buNone/>
            </a:pPr>
            <a:r>
              <a:t/>
            </a:r>
            <a:endParaRPr sz="2000">
              <a:solidFill>
                <a:srgbClr val="374151"/>
              </a:solidFill>
              <a:highlight>
                <a:srgbClr val="F7F7F8"/>
              </a:highlight>
            </a:endParaRPr>
          </a:p>
        </p:txBody>
      </p:sp>
      <p:sp>
        <p:nvSpPr>
          <p:cNvPr id="92" name="Google Shape;92;p14"/>
          <p:cNvSpPr txBox="1"/>
          <p:nvPr>
            <p:ph idx="1" type="body"/>
          </p:nvPr>
        </p:nvSpPr>
        <p:spPr>
          <a:xfrm>
            <a:off x="311700" y="1017800"/>
            <a:ext cx="8832300" cy="4822500"/>
          </a:xfrm>
          <a:prstGeom prst="rect">
            <a:avLst/>
          </a:prstGeom>
        </p:spPr>
        <p:txBody>
          <a:bodyPr anchorCtr="0" anchor="t" bIns="91425" lIns="91425" spcFirstLastPara="1" rIns="91425" wrap="square" tIns="91425">
            <a:normAutofit/>
          </a:bodyPr>
          <a:lstStyle/>
          <a:p>
            <a:pPr indent="-323850" lvl="0" marL="457200" rtl="0" algn="l">
              <a:lnSpc>
                <a:spcPct val="150000"/>
              </a:lnSpc>
              <a:spcBef>
                <a:spcPts val="0"/>
              </a:spcBef>
              <a:spcAft>
                <a:spcPts val="0"/>
              </a:spcAft>
              <a:buClr>
                <a:srgbClr val="000000"/>
              </a:buClr>
              <a:buSzPts val="1500"/>
              <a:buChar char="●"/>
            </a:pPr>
            <a:r>
              <a:rPr lang="en" sz="1500">
                <a:solidFill>
                  <a:srgbClr val="000000"/>
                </a:solidFill>
                <a:highlight>
                  <a:srgbClr val="FFFFFF"/>
                </a:highlight>
              </a:rPr>
              <a:t>The HGCAL will replace the existing endcap calorimeters</a:t>
            </a:r>
            <a:endParaRPr sz="1500">
              <a:solidFill>
                <a:srgbClr val="000000"/>
              </a:solidFill>
              <a:highlight>
                <a:srgbClr val="FFFFFF"/>
              </a:highlight>
            </a:endParaRPr>
          </a:p>
          <a:p>
            <a:pPr indent="-323850" lvl="0" marL="457200" rtl="0" algn="l">
              <a:lnSpc>
                <a:spcPct val="150000"/>
              </a:lnSpc>
              <a:spcBef>
                <a:spcPts val="0"/>
              </a:spcBef>
              <a:spcAft>
                <a:spcPts val="0"/>
              </a:spcAft>
              <a:buClr>
                <a:srgbClr val="000000"/>
              </a:buClr>
              <a:buSzPts val="1500"/>
              <a:buChar char="●"/>
            </a:pPr>
            <a:r>
              <a:rPr lang="en" sz="1500">
                <a:solidFill>
                  <a:srgbClr val="000000"/>
                </a:solidFill>
                <a:highlight>
                  <a:srgbClr val="FFFFFF"/>
                </a:highlight>
              </a:rPr>
              <a:t> Need to maintain excellent calorimetric performance under the HL-LHC operations with an expected to increase the Luminosity by a factor of 10, leading to a  higher needed radiation tolerance and event pileup on detec</a:t>
            </a:r>
            <a:r>
              <a:rPr lang="en" sz="1500">
                <a:solidFill>
                  <a:srgbClr val="000000"/>
                </a:solidFill>
                <a:highlight>
                  <a:srgbClr val="FFFFFF"/>
                </a:highlight>
              </a:rPr>
              <a:t>tor</a:t>
            </a:r>
            <a:endParaRPr sz="1500">
              <a:solidFill>
                <a:srgbClr val="000000"/>
              </a:solidFill>
              <a:highlight>
                <a:srgbClr val="FFFFFF"/>
              </a:highlight>
            </a:endParaRPr>
          </a:p>
          <a:p>
            <a:pPr indent="-323850" lvl="0" marL="457200" rtl="0" algn="l">
              <a:lnSpc>
                <a:spcPct val="150000"/>
              </a:lnSpc>
              <a:spcBef>
                <a:spcPts val="0"/>
              </a:spcBef>
              <a:spcAft>
                <a:spcPts val="0"/>
              </a:spcAft>
              <a:buClr>
                <a:srgbClr val="000000"/>
              </a:buClr>
              <a:buSzPts val="1500"/>
              <a:buChar char="●"/>
            </a:pPr>
            <a:r>
              <a:rPr lang="en" sz="1500">
                <a:solidFill>
                  <a:srgbClr val="000000"/>
                </a:solidFill>
                <a:highlight>
                  <a:srgbClr val="FFFFFF"/>
                </a:highlight>
              </a:rPr>
              <a:t>two major sections: the electromagnetic calorimeter (CE-E) and the hadronic calorimeter (CE-H)</a:t>
            </a:r>
            <a:endParaRPr sz="1500">
              <a:solidFill>
                <a:srgbClr val="000000"/>
              </a:solidFill>
              <a:highlight>
                <a:srgbClr val="FFFFFF"/>
              </a:highlight>
            </a:endParaRPr>
          </a:p>
          <a:p>
            <a:pPr indent="0" lvl="0" marL="0" rtl="0" algn="l">
              <a:lnSpc>
                <a:spcPct val="200000"/>
              </a:lnSpc>
              <a:spcBef>
                <a:spcPts val="1200"/>
              </a:spcBef>
              <a:spcAft>
                <a:spcPts val="0"/>
              </a:spcAft>
              <a:buNone/>
            </a:pPr>
            <a:r>
              <a:t/>
            </a:r>
            <a:endParaRPr sz="1200">
              <a:solidFill>
                <a:srgbClr val="000000"/>
              </a:solidFill>
              <a:highlight>
                <a:srgbClr val="FFFFFF"/>
              </a:highlight>
            </a:endParaRPr>
          </a:p>
          <a:p>
            <a:pPr indent="0" lvl="0" marL="0" rtl="0" algn="l">
              <a:spcBef>
                <a:spcPts val="1200"/>
              </a:spcBef>
              <a:spcAft>
                <a:spcPts val="0"/>
              </a:spcAft>
              <a:buNone/>
            </a:pPr>
            <a:r>
              <a:t/>
            </a:r>
            <a:endParaRPr sz="1200">
              <a:solidFill>
                <a:srgbClr val="374151"/>
              </a:solidFill>
              <a:highlight>
                <a:srgbClr val="F7F7F8"/>
              </a:highlight>
            </a:endParaRPr>
          </a:p>
          <a:p>
            <a:pPr indent="0" lvl="0" marL="0" rtl="0" algn="l">
              <a:spcBef>
                <a:spcPts val="1200"/>
              </a:spcBef>
              <a:spcAft>
                <a:spcPts val="1200"/>
              </a:spcAft>
              <a:buNone/>
            </a:pPr>
            <a:r>
              <a:t/>
            </a:r>
            <a:endParaRPr sz="1200">
              <a:solidFill>
                <a:srgbClr val="374151"/>
              </a:solidFill>
              <a:highlight>
                <a:srgbClr val="F7F7F8"/>
              </a:highlight>
            </a:endParaRPr>
          </a:p>
        </p:txBody>
      </p:sp>
      <p:pic>
        <p:nvPicPr>
          <p:cNvPr id="93" name="Google Shape;93;p14"/>
          <p:cNvPicPr preferRelativeResize="0"/>
          <p:nvPr/>
        </p:nvPicPr>
        <p:blipFill>
          <a:blip r:embed="rId3">
            <a:alphaModFix/>
          </a:blip>
          <a:stretch>
            <a:fillRect/>
          </a:stretch>
        </p:blipFill>
        <p:spPr>
          <a:xfrm>
            <a:off x="2415650" y="2829975"/>
            <a:ext cx="3560800" cy="2026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HGCAL Database(DB)</a:t>
            </a:r>
            <a:endParaRPr/>
          </a:p>
        </p:txBody>
      </p:sp>
      <p:sp>
        <p:nvSpPr>
          <p:cNvPr id="99" name="Google Shape;99;p15"/>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23850" lvl="0" marL="457200" rtl="0" algn="l">
              <a:lnSpc>
                <a:spcPct val="100000"/>
              </a:lnSpc>
              <a:spcBef>
                <a:spcPts val="0"/>
              </a:spcBef>
              <a:spcAft>
                <a:spcPts val="0"/>
              </a:spcAft>
              <a:buSzPts val="1500"/>
              <a:buChar char="●"/>
            </a:pPr>
            <a:r>
              <a:rPr lang="en" sz="1500"/>
              <a:t>Component Tracking: The DB store and track all information related to the detector components. This includes everything from the moment of delivery to the integration into the detector itself, including shipping details.</a:t>
            </a:r>
            <a:endParaRPr sz="1500"/>
          </a:p>
          <a:p>
            <a:pPr indent="-323850" lvl="0" marL="457200" rtl="0" algn="l">
              <a:lnSpc>
                <a:spcPct val="100000"/>
              </a:lnSpc>
              <a:spcBef>
                <a:spcPts val="0"/>
              </a:spcBef>
              <a:spcAft>
                <a:spcPts val="0"/>
              </a:spcAft>
              <a:buSzPts val="1500"/>
              <a:buChar char="●"/>
            </a:pPr>
            <a:r>
              <a:rPr lang="en" sz="1500"/>
              <a:t>Data Storage: The database will store a </a:t>
            </a:r>
            <a:r>
              <a:rPr lang="en" sz="1500"/>
              <a:t>myriad</a:t>
            </a:r>
            <a:r>
              <a:rPr lang="en" sz="1500"/>
              <a:t> of data associated with the detector components. This includes calibration data, conditions data, and configuration data.</a:t>
            </a:r>
            <a:endParaRPr sz="1500"/>
          </a:p>
          <a:p>
            <a:pPr indent="0" lvl="0" marL="0" rtl="0" algn="l">
              <a:spcBef>
                <a:spcPts val="1200"/>
              </a:spcBef>
              <a:spcAft>
                <a:spcPts val="1200"/>
              </a:spcAft>
              <a:buNone/>
            </a:pPr>
            <a:r>
              <a:t/>
            </a:r>
            <a:endParaRPr/>
          </a:p>
        </p:txBody>
      </p:sp>
      <p:pic>
        <p:nvPicPr>
          <p:cNvPr id="100" name="Google Shape;100;p15"/>
          <p:cNvPicPr preferRelativeResize="0"/>
          <p:nvPr/>
        </p:nvPicPr>
        <p:blipFill>
          <a:blip r:embed="rId3">
            <a:alphaModFix/>
          </a:blip>
          <a:stretch>
            <a:fillRect/>
          </a:stretch>
        </p:blipFill>
        <p:spPr>
          <a:xfrm>
            <a:off x="2795900" y="2850975"/>
            <a:ext cx="3295225" cy="2045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HGCAL Database(DB) </a:t>
            </a:r>
            <a:endParaRPr/>
          </a:p>
        </p:txBody>
      </p:sp>
      <p:sp>
        <p:nvSpPr>
          <p:cNvPr id="106" name="Google Shape;106;p16"/>
          <p:cNvSpPr txBox="1"/>
          <p:nvPr>
            <p:ph idx="1" type="body"/>
          </p:nvPr>
        </p:nvSpPr>
        <p:spPr>
          <a:xfrm>
            <a:off x="-64650" y="1128450"/>
            <a:ext cx="9426600" cy="4050300"/>
          </a:xfrm>
          <a:prstGeom prst="rect">
            <a:avLst/>
          </a:prstGeom>
        </p:spPr>
        <p:txBody>
          <a:bodyPr anchorCtr="0" anchor="t" bIns="91425" lIns="91425" spcFirstLastPara="1" rIns="91425" wrap="square" tIns="91425">
            <a:normAutofit/>
          </a:bodyPr>
          <a:lstStyle/>
          <a:p>
            <a:pPr indent="-330200" lvl="0" marL="457200" rtl="0" algn="l">
              <a:lnSpc>
                <a:spcPct val="100000"/>
              </a:lnSpc>
              <a:spcBef>
                <a:spcPts val="0"/>
              </a:spcBef>
              <a:spcAft>
                <a:spcPts val="0"/>
              </a:spcAft>
              <a:buSzPts val="1600"/>
              <a:buChar char="●"/>
            </a:pPr>
            <a:r>
              <a:rPr lang="en" sz="1600"/>
              <a:t>Detector Construction: DB will use parent-child relationships to build higher-level objects. This allows for tracking of how smaller components  are used to construct larger ones. This process effectively builds a virtual model of the entire HGCAL detector within the database, with all readout channels mapped out. </a:t>
            </a:r>
            <a:endParaRPr sz="1600"/>
          </a:p>
          <a:p>
            <a:pPr indent="0" lvl="0" marL="0" rtl="0" algn="l">
              <a:lnSpc>
                <a:spcPct val="100000"/>
              </a:lnSpc>
              <a:spcBef>
                <a:spcPts val="1200"/>
              </a:spcBef>
              <a:spcAft>
                <a:spcPts val="0"/>
              </a:spcAft>
              <a:buNone/>
            </a:pPr>
            <a:r>
              <a:t/>
            </a:r>
            <a:endParaRPr sz="1600"/>
          </a:p>
          <a:p>
            <a:pPr indent="-330200" lvl="0" marL="457200" rtl="0" algn="l">
              <a:lnSpc>
                <a:spcPct val="100000"/>
              </a:lnSpc>
              <a:spcBef>
                <a:spcPts val="1200"/>
              </a:spcBef>
              <a:spcAft>
                <a:spcPts val="0"/>
              </a:spcAft>
              <a:buSzPts val="1600"/>
              <a:buChar char="●"/>
            </a:pPr>
            <a:r>
              <a:rPr lang="en" sz="1600"/>
              <a:t>Mapping Detector Channels to Readout Channels: Having a virtual model of the entire HGCAL detector in the database allows for easy mapping of detector channels to readout channels. This is important for understanding where the final measurement data is coming from within the detector.</a:t>
            </a:r>
            <a:endParaRPr sz="1600"/>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7"/>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HGCAL Database(DB)</a:t>
            </a:r>
            <a:endParaRPr/>
          </a:p>
        </p:txBody>
      </p:sp>
      <p:sp>
        <p:nvSpPr>
          <p:cNvPr id="112" name="Google Shape;112;p17"/>
          <p:cNvSpPr txBox="1"/>
          <p:nvPr>
            <p:ph idx="1" type="body"/>
          </p:nvPr>
        </p:nvSpPr>
        <p:spPr>
          <a:xfrm>
            <a:off x="311700" y="1221938"/>
            <a:ext cx="8520600" cy="3339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sz="1500"/>
              <a:t>I will be directly working on different features including  the detector assembly process. My main concern will to be to find solutions to errors present within this code. </a:t>
            </a:r>
            <a:endParaRPr sz="1500"/>
          </a:p>
        </p:txBody>
      </p:sp>
      <p:pic>
        <p:nvPicPr>
          <p:cNvPr id="113" name="Google Shape;113;p17"/>
          <p:cNvPicPr preferRelativeResize="0"/>
          <p:nvPr/>
        </p:nvPicPr>
        <p:blipFill>
          <a:blip r:embed="rId3">
            <a:alphaModFix/>
          </a:blip>
          <a:stretch>
            <a:fillRect/>
          </a:stretch>
        </p:blipFill>
        <p:spPr>
          <a:xfrm>
            <a:off x="2109388" y="1989200"/>
            <a:ext cx="4048125" cy="2571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8"/>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n"/>
              <a:t>Introduction &amp; Working Principle of RPC</a:t>
            </a:r>
            <a:endParaRPr/>
          </a:p>
          <a:p>
            <a:pPr indent="0" lvl="0" marL="0" rtl="0" algn="l">
              <a:spcBef>
                <a:spcPts val="0"/>
              </a:spcBef>
              <a:spcAft>
                <a:spcPts val="0"/>
              </a:spcAft>
              <a:buNone/>
            </a:pPr>
            <a:r>
              <a:t/>
            </a:r>
            <a:endParaRPr/>
          </a:p>
        </p:txBody>
      </p:sp>
      <p:sp>
        <p:nvSpPr>
          <p:cNvPr id="119" name="Google Shape;119;p18"/>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Resistive Plate Chambers (RPCs) are fast gaseous detectors providing a parallel muon trigger system.</a:t>
            </a:r>
            <a:endParaRPr/>
          </a:p>
          <a:p>
            <a:pPr indent="-342900" lvl="0" marL="457200" rtl="0" algn="l">
              <a:spcBef>
                <a:spcPts val="0"/>
              </a:spcBef>
              <a:spcAft>
                <a:spcPts val="0"/>
              </a:spcAft>
              <a:buSzPts val="1800"/>
              <a:buChar char="●"/>
            </a:pPr>
            <a:r>
              <a:rPr lang="en"/>
              <a:t>Consists of two parallel plates: a positively-charged anode and a negatively-charged cathode, both made of high-resistivity plastic material.</a:t>
            </a:r>
            <a:endParaRPr/>
          </a:p>
          <a:p>
            <a:pPr indent="-342900" lvl="0" marL="457200" rtl="0" algn="l">
              <a:spcBef>
                <a:spcPts val="0"/>
              </a:spcBef>
              <a:spcAft>
                <a:spcPts val="0"/>
              </a:spcAft>
              <a:buSzPts val="1800"/>
              <a:buChar char="●"/>
            </a:pPr>
            <a:r>
              <a:rPr lang="en"/>
              <a:t>Separated by a thin gas volume which aids in electron movement.</a:t>
            </a:r>
            <a:endParaRPr/>
          </a:p>
          <a:p>
            <a:pPr indent="0" lvl="0" marL="0" rtl="0" algn="l">
              <a:spcBef>
                <a:spcPts val="1200"/>
              </a:spcBef>
              <a:spcAft>
                <a:spcPts val="1200"/>
              </a:spcAft>
              <a:buNone/>
            </a:pPr>
            <a:r>
              <a:t/>
            </a:r>
            <a:endParaRPr/>
          </a:p>
        </p:txBody>
      </p:sp>
      <p:pic>
        <p:nvPicPr>
          <p:cNvPr id="120" name="Google Shape;120;p18"/>
          <p:cNvPicPr preferRelativeResize="0"/>
          <p:nvPr/>
        </p:nvPicPr>
        <p:blipFill>
          <a:blip r:embed="rId3">
            <a:alphaModFix/>
          </a:blip>
          <a:stretch>
            <a:fillRect/>
          </a:stretch>
        </p:blipFill>
        <p:spPr>
          <a:xfrm>
            <a:off x="1899950" y="3086613"/>
            <a:ext cx="4248150" cy="1724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9"/>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Role and Enhancement of RPCs in HL-LHC</a:t>
            </a:r>
            <a:endParaRPr/>
          </a:p>
        </p:txBody>
      </p:sp>
      <p:sp>
        <p:nvSpPr>
          <p:cNvPr id="126" name="Google Shape;126;p19"/>
          <p:cNvSpPr txBox="1"/>
          <p:nvPr>
            <p:ph idx="1" type="body"/>
          </p:nvPr>
        </p:nvSpPr>
        <p:spPr>
          <a:xfrm>
            <a:off x="311700" y="1017800"/>
            <a:ext cx="8520600" cy="333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RPCs are used in the CMS muon system and will be upgraded to sustain efficient muon triggering and reconstruction performance in the HL-LHC phase.</a:t>
            </a:r>
            <a:endParaRPr/>
          </a:p>
          <a:p>
            <a:pPr indent="-342900" lvl="0" marL="457200" rtl="0" algn="l">
              <a:spcBef>
                <a:spcPts val="0"/>
              </a:spcBef>
              <a:spcAft>
                <a:spcPts val="0"/>
              </a:spcAft>
              <a:buSzPts val="1800"/>
              <a:buChar char="●"/>
            </a:pPr>
            <a:r>
              <a:rPr lang="en"/>
              <a:t>Excellent timing resolution makes them apt for this application.</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27" name="Google Shape;127;p19"/>
          <p:cNvPicPr preferRelativeResize="0"/>
          <p:nvPr/>
        </p:nvPicPr>
        <p:blipFill>
          <a:blip r:embed="rId3">
            <a:alphaModFix/>
          </a:blip>
          <a:stretch>
            <a:fillRect/>
          </a:stretch>
        </p:blipFill>
        <p:spPr>
          <a:xfrm>
            <a:off x="1178675" y="2781400"/>
            <a:ext cx="5237675" cy="1787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0"/>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GNN-Based Measurement of Top Quark Mass</a:t>
            </a:r>
            <a:endParaRPr/>
          </a:p>
        </p:txBody>
      </p:sp>
      <p:sp>
        <p:nvSpPr>
          <p:cNvPr id="133" name="Google Shape;133;p20"/>
          <p:cNvSpPr txBox="1"/>
          <p:nvPr/>
        </p:nvSpPr>
        <p:spPr>
          <a:xfrm>
            <a:off x="424225" y="792175"/>
            <a:ext cx="8033400" cy="34809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rgbClr val="374151"/>
              </a:buClr>
              <a:buSzPts val="1600"/>
              <a:buFont typeface="Roboto"/>
              <a:buChar char="●"/>
            </a:pPr>
            <a:r>
              <a:rPr lang="en" sz="1600">
                <a:solidFill>
                  <a:srgbClr val="374151"/>
                </a:solidFill>
                <a:latin typeface="Roboto"/>
                <a:ea typeface="Roboto"/>
                <a:cs typeface="Roboto"/>
                <a:sym typeface="Roboto"/>
              </a:rPr>
              <a:t>Develop a novel method to measure the mass of the top quark (mₚₒₗₑₜ) using Graph Neural Networks.</a:t>
            </a:r>
            <a:endParaRPr sz="1600">
              <a:solidFill>
                <a:srgbClr val="374151"/>
              </a:solidFill>
              <a:latin typeface="Roboto"/>
              <a:ea typeface="Roboto"/>
              <a:cs typeface="Roboto"/>
              <a:sym typeface="Roboto"/>
            </a:endParaRPr>
          </a:p>
          <a:p>
            <a:pPr indent="-330200" lvl="0" marL="457200" rtl="0" algn="l">
              <a:lnSpc>
                <a:spcPct val="115000"/>
              </a:lnSpc>
              <a:spcBef>
                <a:spcPts val="0"/>
              </a:spcBef>
              <a:spcAft>
                <a:spcPts val="0"/>
              </a:spcAft>
              <a:buClr>
                <a:srgbClr val="374151"/>
              </a:buClr>
              <a:buSzPts val="1600"/>
              <a:buFont typeface="Roboto"/>
              <a:buChar char="●"/>
            </a:pPr>
            <a:r>
              <a:rPr lang="en" sz="1600">
                <a:solidFill>
                  <a:srgbClr val="374151"/>
                </a:solidFill>
                <a:latin typeface="Roboto"/>
                <a:ea typeface="Roboto"/>
                <a:cs typeface="Roboto"/>
                <a:sym typeface="Roboto"/>
              </a:rPr>
              <a:t>The analysis investigates events involving the production and subsequent decay of top quark-antiquark pairs, with a particular emphasis on decays leading to a high multiplicity of jets.</a:t>
            </a:r>
            <a:endParaRPr sz="1600">
              <a:solidFill>
                <a:srgbClr val="374151"/>
              </a:solidFill>
              <a:latin typeface="Roboto"/>
              <a:ea typeface="Roboto"/>
              <a:cs typeface="Roboto"/>
              <a:sym typeface="Roboto"/>
            </a:endParaRPr>
          </a:p>
          <a:p>
            <a:pPr indent="0" lvl="0" marL="457200" rtl="0" algn="l">
              <a:lnSpc>
                <a:spcPct val="115000"/>
              </a:lnSpc>
              <a:spcBef>
                <a:spcPts val="1200"/>
              </a:spcBef>
              <a:spcAft>
                <a:spcPts val="0"/>
              </a:spcAft>
              <a:buNone/>
            </a:pPr>
            <a:r>
              <a:t/>
            </a:r>
            <a:endParaRPr sz="1800">
              <a:solidFill>
                <a:srgbClr val="374151"/>
              </a:solidFill>
              <a:latin typeface="Roboto"/>
              <a:ea typeface="Roboto"/>
              <a:cs typeface="Roboto"/>
              <a:sym typeface="Roboto"/>
            </a:endParaRPr>
          </a:p>
          <a:p>
            <a:pPr indent="0" lvl="0" marL="457200" rtl="0" algn="l">
              <a:lnSpc>
                <a:spcPct val="115000"/>
              </a:lnSpc>
              <a:spcBef>
                <a:spcPts val="1200"/>
              </a:spcBef>
              <a:spcAft>
                <a:spcPts val="1200"/>
              </a:spcAft>
              <a:buNone/>
            </a:pPr>
            <a:r>
              <a:t/>
            </a:r>
            <a:endParaRPr>
              <a:latin typeface="Roboto"/>
              <a:ea typeface="Roboto"/>
              <a:cs typeface="Roboto"/>
              <a:sym typeface="Roboto"/>
            </a:endParaRPr>
          </a:p>
        </p:txBody>
      </p:sp>
      <p:pic>
        <p:nvPicPr>
          <p:cNvPr id="134" name="Google Shape;134;p20"/>
          <p:cNvPicPr preferRelativeResize="0"/>
          <p:nvPr/>
        </p:nvPicPr>
        <p:blipFill rotWithShape="1">
          <a:blip r:embed="rId3">
            <a:alphaModFix/>
          </a:blip>
          <a:srcRect b="-5901" l="-41514" r="6288" t="-66156"/>
          <a:stretch/>
        </p:blipFill>
        <p:spPr>
          <a:xfrm>
            <a:off x="1922050" y="228375"/>
            <a:ext cx="5299899" cy="48421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1"/>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Progress in GNN Training &amp; Performance Optimization</a:t>
            </a:r>
            <a:endParaRPr/>
          </a:p>
        </p:txBody>
      </p:sp>
      <p:sp>
        <p:nvSpPr>
          <p:cNvPr id="140" name="Google Shape;140;p21"/>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Performance Optimization: Parallel to the training, optimization efforts are ongoing. Our target is to surpass the performance of prior reconstruction methods. This involves fine-tuning the GNN's parameters and potentially revising the network architecture to achieve superior results.</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41" name="Google Shape;141;p21"/>
          <p:cNvPicPr preferRelativeResize="0"/>
          <p:nvPr/>
        </p:nvPicPr>
        <p:blipFill rotWithShape="1">
          <a:blip r:embed="rId3">
            <a:alphaModFix/>
          </a:blip>
          <a:srcRect b="0" l="0" r="8792" t="0"/>
          <a:stretch/>
        </p:blipFill>
        <p:spPr>
          <a:xfrm>
            <a:off x="6148550" y="2532775"/>
            <a:ext cx="2995449" cy="2358251"/>
          </a:xfrm>
          <a:prstGeom prst="rect">
            <a:avLst/>
          </a:prstGeom>
          <a:noFill/>
          <a:ln>
            <a:noFill/>
          </a:ln>
        </p:spPr>
      </p:pic>
      <p:pic>
        <p:nvPicPr>
          <p:cNvPr id="142" name="Google Shape;142;p21"/>
          <p:cNvPicPr preferRelativeResize="0"/>
          <p:nvPr/>
        </p:nvPicPr>
        <p:blipFill rotWithShape="1">
          <a:blip r:embed="rId4">
            <a:alphaModFix/>
          </a:blip>
          <a:srcRect b="0" l="0" r="8483" t="0"/>
          <a:stretch/>
        </p:blipFill>
        <p:spPr>
          <a:xfrm>
            <a:off x="311700" y="2615475"/>
            <a:ext cx="2899902" cy="22755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