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Economica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Open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Economica-bold.fntdata"/><Relationship Id="rId14" Type="http://schemas.openxmlformats.org/officeDocument/2006/relationships/font" Target="fonts/Economica-regular.fntdata"/><Relationship Id="rId17" Type="http://schemas.openxmlformats.org/officeDocument/2006/relationships/font" Target="fonts/Economica-boldItalic.fntdata"/><Relationship Id="rId16" Type="http://schemas.openxmlformats.org/officeDocument/2006/relationships/font" Target="fonts/Economica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bold.fntdata"/><Relationship Id="rId6" Type="http://schemas.openxmlformats.org/officeDocument/2006/relationships/slide" Target="slides/slide1.xml"/><Relationship Id="rId18" Type="http://schemas.openxmlformats.org/officeDocument/2006/relationships/font" Target="fonts/Open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c565bf82f_1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c565bf82f_1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5c565bf82f_1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5c565bf82f_1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5c565bf82f_1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5c565bf82f_1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5c565bf82f_1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5c565bf82f_1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5c565bf82f_1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5c565bf82f_1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5c565bf82f_1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5c565bf82f_1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5c565bf82f_1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5c565bf82f_1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2393250" y="1803150"/>
            <a:ext cx="43575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TAU Identification Improvements for ATLAS Phase-1 Upgrades in L1Calo Trigger System</a:t>
            </a:r>
            <a:endParaRPr sz="3600"/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3044700" y="362193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Srinidhi Budhiraju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Supervisor: Ralf Gugel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</a:t>
            </a:r>
            <a:endParaRPr/>
          </a:p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311700" y="1225225"/>
            <a:ext cx="30597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 levels in ATLAS trigger system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Level 1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HLT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Primary Goal: Study cTau in L1Calo and find ways in which rate can be reduced</a:t>
            </a:r>
            <a:endParaRPr/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0100" y="824050"/>
            <a:ext cx="5467800" cy="3495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Taus &amp; Jets</a:t>
            </a:r>
            <a:endParaRPr/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4449475" y="1214000"/>
            <a:ext cx="45933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Taus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~</a:t>
            </a:r>
            <a:r>
              <a:rPr lang="en"/>
              <a:t>2/3</a:t>
            </a:r>
            <a:r>
              <a:rPr lang="en"/>
              <a:t> decay hadronically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Narrow </a:t>
            </a:r>
            <a:r>
              <a:rPr lang="en"/>
              <a:t>spray</a:t>
            </a:r>
            <a:r>
              <a:rPr lang="en"/>
              <a:t> of few hadrons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Difficult to differentiate from Jets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Jets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Spray of many hadrons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Cover larger area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More frequent, not very interesting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Discrimination: Isolation criteria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Tau energy in narrow cone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Compare to energy in larger cone</a:t>
            </a:r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225" y="1045263"/>
            <a:ext cx="3662915" cy="3691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L1Calo - Calorimeter Trigger</a:t>
            </a:r>
            <a:endParaRPr/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311700" y="1225225"/>
            <a:ext cx="31833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Feature Extractors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/>
              <a:t>eFEX</a:t>
            </a:r>
            <a:r>
              <a:rPr lang="en"/>
              <a:t>: </a:t>
            </a:r>
            <a:r>
              <a:rPr lang="en"/>
              <a:t>•e/</a:t>
            </a:r>
            <a:r>
              <a:rPr lang="en">
                <a:solidFill>
                  <a:srgbClr val="202124"/>
                </a:solidFill>
              </a:rPr>
              <a:t>γ &amp; τ candidates</a:t>
            </a:r>
            <a:endParaRPr>
              <a:solidFill>
                <a:srgbClr val="202124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400"/>
              <a:buChar char="■"/>
            </a:pPr>
            <a:r>
              <a:rPr lang="en">
                <a:solidFill>
                  <a:srgbClr val="202124"/>
                </a:solidFill>
              </a:rPr>
              <a:t>Finer granularity</a:t>
            </a:r>
            <a:endParaRPr>
              <a:solidFill>
                <a:srgbClr val="202124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/>
              <a:t>jFEX</a:t>
            </a:r>
            <a:r>
              <a:rPr lang="en"/>
              <a:t>: jets and </a:t>
            </a:r>
            <a:r>
              <a:rPr lang="en">
                <a:solidFill>
                  <a:srgbClr val="202124"/>
                </a:solidFill>
              </a:rPr>
              <a:t>τ candidates</a:t>
            </a:r>
            <a:endParaRPr>
              <a:solidFill>
                <a:srgbClr val="202124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400"/>
              <a:buChar char="■"/>
            </a:pPr>
            <a:r>
              <a:rPr lang="en">
                <a:solidFill>
                  <a:srgbClr val="202124"/>
                </a:solidFill>
              </a:rPr>
              <a:t>Coarser granularity</a:t>
            </a:r>
            <a:endParaRPr>
              <a:solidFill>
                <a:srgbClr val="202124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400"/>
              <a:buChar char="○"/>
            </a:pPr>
            <a:r>
              <a:rPr b="1" lang="en">
                <a:solidFill>
                  <a:srgbClr val="202124"/>
                </a:solidFill>
              </a:rPr>
              <a:t>gFEX</a:t>
            </a:r>
            <a:r>
              <a:rPr lang="en">
                <a:solidFill>
                  <a:srgbClr val="202124"/>
                </a:solidFill>
              </a:rPr>
              <a:t>: large radius jets</a:t>
            </a:r>
            <a:endParaRPr>
              <a:solidFill>
                <a:srgbClr val="202124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800"/>
              <a:buChar char="●"/>
            </a:pPr>
            <a:r>
              <a:rPr b="1" lang="en">
                <a:solidFill>
                  <a:srgbClr val="202124"/>
                </a:solidFill>
              </a:rPr>
              <a:t>L1Topo</a:t>
            </a:r>
            <a:r>
              <a:rPr lang="en">
                <a:solidFill>
                  <a:srgbClr val="202124"/>
                </a:solidFill>
              </a:rPr>
              <a:t>: Combined information from eFEX and jFEX</a:t>
            </a:r>
            <a:endParaRPr>
              <a:solidFill>
                <a:srgbClr val="202124"/>
              </a:solidFill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4025" y="1147225"/>
            <a:ext cx="4578267" cy="384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576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cTAU Matching Efficiency - Present Algorithm</a:t>
            </a:r>
            <a:endParaRPr/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311700" y="894750"/>
            <a:ext cx="33405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eTAU</a:t>
            </a:r>
            <a:r>
              <a:rPr lang="en"/>
              <a:t>: detected by eFEX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jTAU</a:t>
            </a:r>
            <a:r>
              <a:rPr lang="en"/>
              <a:t>: detected by jFEX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cTAU</a:t>
            </a:r>
            <a:r>
              <a:rPr lang="en"/>
              <a:t>: combination of eTAU and jTAU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Exact match between eTAU (eta &amp; phi) &amp; jTAU (eta &amp; phi)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Goal: increase fraction of cases with meaningful jIsoET</a:t>
            </a:r>
            <a:endParaRPr/>
          </a:p>
        </p:txBody>
      </p:sp>
      <p:pic>
        <p:nvPicPr>
          <p:cNvPr id="91" name="Google Shape;9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967550"/>
            <a:ext cx="3867975" cy="186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119425"/>
            <a:ext cx="3867974" cy="18801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7"/>
          <p:cNvSpPr txBox="1"/>
          <p:nvPr/>
        </p:nvSpPr>
        <p:spPr>
          <a:xfrm>
            <a:off x="4999775" y="689550"/>
            <a:ext cx="121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Background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4" name="Google Shape;94;p17"/>
          <p:cNvSpPr txBox="1"/>
          <p:nvPr/>
        </p:nvSpPr>
        <p:spPr>
          <a:xfrm>
            <a:off x="4999775" y="2832250"/>
            <a:ext cx="121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Signal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311700" y="102550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rCore Studies</a:t>
            </a:r>
            <a:endParaRPr/>
          </a:p>
        </p:txBody>
      </p:sp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2075" y="1147225"/>
            <a:ext cx="3196500" cy="236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6475" y="1147225"/>
            <a:ext cx="3246285" cy="236374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 txBox="1"/>
          <p:nvPr/>
        </p:nvSpPr>
        <p:spPr>
          <a:xfrm>
            <a:off x="1394825" y="825625"/>
            <a:ext cx="123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Background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Google Shape;103;p18"/>
          <p:cNvSpPr txBox="1"/>
          <p:nvPr/>
        </p:nvSpPr>
        <p:spPr>
          <a:xfrm>
            <a:off x="5174625" y="825625"/>
            <a:ext cx="123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Signal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Google Shape;104;p18"/>
          <p:cNvSpPr txBox="1"/>
          <p:nvPr/>
        </p:nvSpPr>
        <p:spPr>
          <a:xfrm>
            <a:off x="596400" y="3811600"/>
            <a:ext cx="7951200" cy="10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Possible improvement by considering additional information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Discriminants are jIsoEt/ET and rCore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○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If less correlated, may gain more by combining them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Ratio plots shows the ratio wrt no cut on rCore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cTAU matching efficiency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 significant reduction in rate by </a:t>
            </a:r>
            <a:r>
              <a:rPr lang="en"/>
              <a:t>expanding</a:t>
            </a:r>
            <a:r>
              <a:rPr lang="en"/>
              <a:t> algorithm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rCore studies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Lot of cTAUs rejected in backgroundMC, but also a lot rejected in signalMC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Not ideal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Further Studies</a:t>
            </a:r>
            <a:endParaRPr/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234600" y="1011850"/>
            <a:ext cx="8674800" cy="79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Studying jJets may be better replacement for jIsoEt/ET as energy inside rCore area taken into account</a:t>
            </a:r>
            <a:endParaRPr/>
          </a:p>
        </p:txBody>
      </p:sp>
      <p:pic>
        <p:nvPicPr>
          <p:cNvPr id="117" name="Google Shape;11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075" y="1979825"/>
            <a:ext cx="4283525" cy="305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6900" y="1979825"/>
            <a:ext cx="4259857" cy="30596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/>
          <p:nvPr/>
        </p:nvSpPr>
        <p:spPr>
          <a:xfrm>
            <a:off x="923150" y="1735275"/>
            <a:ext cx="123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Background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20"/>
          <p:cNvSpPr txBox="1"/>
          <p:nvPr/>
        </p:nvSpPr>
        <p:spPr>
          <a:xfrm>
            <a:off x="5275700" y="1735275"/>
            <a:ext cx="123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Signal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