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Roboto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italic.fntdata"/><Relationship Id="rId14" Type="http://schemas.openxmlformats.org/officeDocument/2006/relationships/font" Target="fonts/Roboto-bold.fntdata"/><Relationship Id="rId16" Type="http://schemas.openxmlformats.org/officeDocument/2006/relationships/font" Target="fonts/Robo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0a7308ea5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0a7308ea5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0a7308ea5d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0a7308ea5d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0a7308ea5d_1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0a7308ea5d_1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5c3ab4b4c4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5c3ab4b4c4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0a7308ea5d_1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0a7308ea5d_1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0a7308ea5d_1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0a7308ea5d_1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5c3ab4b4c4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5c3ab4b4c4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jp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jpg"/><Relationship Id="rId4" Type="http://schemas.openxmlformats.org/officeDocument/2006/relationships/image" Target="../media/image5.png"/><Relationship Id="rId5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Relationship Id="rId4" Type="http://schemas.openxmlformats.org/officeDocument/2006/relationships/image" Target="../media/image6.png"/><Relationship Id="rId5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g"/><Relationship Id="rId4" Type="http://schemas.openxmlformats.org/officeDocument/2006/relationships/image" Target="../media/image1.png"/><Relationship Id="rId5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g"/><Relationship Id="rId4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Temperature and Humidity Monitor for CMS Tracker Electron</a:t>
            </a:r>
            <a:endParaRPr b="1" sz="4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Testing</a:t>
            </a:r>
            <a:r>
              <a:rPr lang="en"/>
              <a:t> 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763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Peter Carney</a:t>
            </a:r>
            <a:endParaRPr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6475" y="4217200"/>
            <a:ext cx="796526" cy="796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15650" y="4217200"/>
            <a:ext cx="796525" cy="796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/>
        </p:nvSpPr>
        <p:spPr>
          <a:xfrm>
            <a:off x="1232988" y="103875"/>
            <a:ext cx="6678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CMS Tracker System</a:t>
            </a:r>
            <a:endParaRPr b="1" sz="3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8621900" y="4682250"/>
            <a:ext cx="42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1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5618650" y="2656850"/>
            <a:ext cx="2994300" cy="18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Front End Hybrid Electronics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Used to gather and deliver</a:t>
            </a:r>
            <a:b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binary data from silicon sensor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Phase-2 upgrade desires less bulk electronics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223450" y="911450"/>
            <a:ext cx="4833900" cy="35616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9550" y="1143424"/>
            <a:ext cx="4437499" cy="3111449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/>
          <p:nvPr/>
        </p:nvSpPr>
        <p:spPr>
          <a:xfrm>
            <a:off x="5247700" y="911438"/>
            <a:ext cx="3736200" cy="14514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8" name="Google Shape;68;p14"/>
          <p:cNvPicPr preferRelativeResize="0"/>
          <p:nvPr/>
        </p:nvPicPr>
        <p:blipFill rotWithShape="1">
          <a:blip r:embed="rId5">
            <a:alphaModFix/>
          </a:blip>
          <a:srcRect b="19458" l="20929" r="1466" t="32531"/>
          <a:stretch/>
        </p:blipFill>
        <p:spPr>
          <a:xfrm>
            <a:off x="5335713" y="1056075"/>
            <a:ext cx="3560174" cy="12389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/>
          <p:nvPr/>
        </p:nvSpPr>
        <p:spPr>
          <a:xfrm rot="3324980">
            <a:off x="6586907" y="1176832"/>
            <a:ext cx="282765" cy="1191984"/>
          </a:xfrm>
          <a:prstGeom prst="ellipse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4"/>
          <p:cNvSpPr/>
          <p:nvPr/>
        </p:nvSpPr>
        <p:spPr>
          <a:xfrm rot="3614575">
            <a:off x="8166765" y="1205764"/>
            <a:ext cx="349369" cy="1192372"/>
          </a:xfrm>
          <a:prstGeom prst="ellipse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8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7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/>
        </p:nvSpPr>
        <p:spPr>
          <a:xfrm>
            <a:off x="1232988" y="103875"/>
            <a:ext cx="6678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Testing of the FEH Electronics</a:t>
            </a:r>
            <a:endParaRPr b="1" sz="3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8621900" y="4682250"/>
            <a:ext cx="42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2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491050" y="913850"/>
            <a:ext cx="39135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Tests of the FEH Electronics must be done in Climatic Chamber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491050" y="1704138"/>
            <a:ext cx="391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Testing done at 25 °C and -40 </a:t>
            </a: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°C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491050" y="2217250"/>
            <a:ext cx="39135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Temperature, dew point, and relative humidity monitor needed to conduct testing. </a:t>
            </a:r>
            <a:endParaRPr sz="1800"/>
          </a:p>
        </p:txBody>
      </p:sp>
      <p:sp>
        <p:nvSpPr>
          <p:cNvPr id="80" name="Google Shape;80;p15"/>
          <p:cNvSpPr/>
          <p:nvPr/>
        </p:nvSpPr>
        <p:spPr>
          <a:xfrm>
            <a:off x="5322700" y="750375"/>
            <a:ext cx="3141300" cy="41541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1" name="Google Shape;8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15075" y="904250"/>
            <a:ext cx="2756550" cy="384635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5"/>
          <p:cNvSpPr/>
          <p:nvPr/>
        </p:nvSpPr>
        <p:spPr>
          <a:xfrm>
            <a:off x="673988" y="3284450"/>
            <a:ext cx="3778500" cy="16200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3" name="Google Shape;83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3600" y="3411875"/>
            <a:ext cx="3539278" cy="136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7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8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8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8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/>
          <p:nvPr/>
        </p:nvSpPr>
        <p:spPr>
          <a:xfrm>
            <a:off x="1232988" y="103875"/>
            <a:ext cx="6678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Why is the monitoring needed?</a:t>
            </a:r>
            <a:endParaRPr b="1" sz="3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9" name="Google Shape;89;p16"/>
          <p:cNvSpPr txBox="1"/>
          <p:nvPr/>
        </p:nvSpPr>
        <p:spPr>
          <a:xfrm>
            <a:off x="8621900" y="4682250"/>
            <a:ext cx="42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3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90" name="Google Shape;90;p16"/>
          <p:cNvPicPr preferRelativeResize="0"/>
          <p:nvPr/>
        </p:nvPicPr>
        <p:blipFill rotWithShape="1">
          <a:blip r:embed="rId4">
            <a:alphaModFix/>
          </a:blip>
          <a:srcRect b="0" l="6844" r="6844" t="0"/>
          <a:stretch/>
        </p:blipFill>
        <p:spPr>
          <a:xfrm>
            <a:off x="5066425" y="1008125"/>
            <a:ext cx="3578550" cy="175317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6"/>
          <p:cNvSpPr/>
          <p:nvPr/>
        </p:nvSpPr>
        <p:spPr>
          <a:xfrm>
            <a:off x="323100" y="997751"/>
            <a:ext cx="4289700" cy="17739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6"/>
          <p:cNvSpPr txBox="1"/>
          <p:nvPr/>
        </p:nvSpPr>
        <p:spPr>
          <a:xfrm>
            <a:off x="262200" y="1099738"/>
            <a:ext cx="41460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Condensation ruins electronics → can cause a short circuit 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Climatic Chamber relative humidity sensor broken → We supply another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3" name="Google Shape;93;p16"/>
          <p:cNvSpPr/>
          <p:nvPr/>
        </p:nvSpPr>
        <p:spPr>
          <a:xfrm>
            <a:off x="323100" y="2955275"/>
            <a:ext cx="4289700" cy="19746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6"/>
          <p:cNvSpPr txBox="1"/>
          <p:nvPr/>
        </p:nvSpPr>
        <p:spPr>
          <a:xfrm>
            <a:off x="262200" y="3019025"/>
            <a:ext cx="42897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Two Monitoring Systems used: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Built in chamber sensors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Strip sensors placed inside chamber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5" name="Google Shape;95;p16"/>
          <p:cNvPicPr preferRelativeResize="0"/>
          <p:nvPr/>
        </p:nvPicPr>
        <p:blipFill rotWithShape="1">
          <a:blip r:embed="rId5">
            <a:alphaModFix/>
          </a:blip>
          <a:srcRect b="8491" l="0" r="0" t="0"/>
          <a:stretch/>
        </p:blipFill>
        <p:spPr>
          <a:xfrm>
            <a:off x="5176350" y="2987150"/>
            <a:ext cx="3358706" cy="1910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/>
          <p:nvPr/>
        </p:nvSpPr>
        <p:spPr>
          <a:xfrm>
            <a:off x="323000" y="668100"/>
            <a:ext cx="8539200" cy="42144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7"/>
          <p:cNvSpPr txBox="1"/>
          <p:nvPr/>
        </p:nvSpPr>
        <p:spPr>
          <a:xfrm>
            <a:off x="1385388" y="65850"/>
            <a:ext cx="66780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Creating Temperature Monitor</a:t>
            </a:r>
            <a:endParaRPr b="1" sz="3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Climatic Chamber Conditions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2" name="Google Shape;102;p17"/>
          <p:cNvSpPr txBox="1"/>
          <p:nvPr/>
        </p:nvSpPr>
        <p:spPr>
          <a:xfrm>
            <a:off x="8763225" y="4676925"/>
            <a:ext cx="42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4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03" name="Google Shape;103;p17"/>
          <p:cNvSpPr txBox="1"/>
          <p:nvPr/>
        </p:nvSpPr>
        <p:spPr>
          <a:xfrm>
            <a:off x="1838250" y="4466850"/>
            <a:ext cx="57723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Time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Google Shape;104;p17"/>
          <p:cNvSpPr txBox="1"/>
          <p:nvPr/>
        </p:nvSpPr>
        <p:spPr>
          <a:xfrm rot="-5400000">
            <a:off x="-1329375" y="2745913"/>
            <a:ext cx="39924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Temperature in C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5" name="Google Shape;105;p17"/>
          <p:cNvPicPr preferRelativeResize="0"/>
          <p:nvPr/>
        </p:nvPicPr>
        <p:blipFill rotWithShape="1">
          <a:blip r:embed="rId4">
            <a:alphaModFix/>
          </a:blip>
          <a:srcRect b="8848" l="20247" r="21351" t="40933"/>
          <a:stretch/>
        </p:blipFill>
        <p:spPr>
          <a:xfrm>
            <a:off x="874575" y="989125"/>
            <a:ext cx="7467850" cy="361222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7"/>
          <p:cNvSpPr txBox="1"/>
          <p:nvPr/>
        </p:nvSpPr>
        <p:spPr>
          <a:xfrm rot="5400000">
            <a:off x="6658250" y="2691213"/>
            <a:ext cx="39924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Relative Humidity in %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07" name="Google Shape;107;p17"/>
          <p:cNvCxnSpPr/>
          <p:nvPr/>
        </p:nvCxnSpPr>
        <p:spPr>
          <a:xfrm flipH="1" rot="10800000">
            <a:off x="1539725" y="1541850"/>
            <a:ext cx="2002200" cy="2853900"/>
          </a:xfrm>
          <a:prstGeom prst="straightConnector1">
            <a:avLst/>
          </a:prstGeom>
          <a:noFill/>
          <a:ln cap="flat" cmpd="sng" w="19050">
            <a:solidFill>
              <a:srgbClr val="6D9EEB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8" name="Google Shape;108;p17"/>
          <p:cNvCxnSpPr/>
          <p:nvPr/>
        </p:nvCxnSpPr>
        <p:spPr>
          <a:xfrm flipH="1" rot="10800000">
            <a:off x="1041975" y="3046325"/>
            <a:ext cx="1017600" cy="136050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9" name="Google Shape;109;p17"/>
          <p:cNvCxnSpPr/>
          <p:nvPr/>
        </p:nvCxnSpPr>
        <p:spPr>
          <a:xfrm rot="10800000">
            <a:off x="6440100" y="2172150"/>
            <a:ext cx="1393500" cy="2223600"/>
          </a:xfrm>
          <a:prstGeom prst="straightConnector1">
            <a:avLst/>
          </a:prstGeom>
          <a:noFill/>
          <a:ln cap="flat" cmpd="sng" w="19050">
            <a:solidFill>
              <a:srgbClr val="FFD966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6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6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6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6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6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6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/>
          <p:nvPr/>
        </p:nvSpPr>
        <p:spPr>
          <a:xfrm>
            <a:off x="120321" y="248700"/>
            <a:ext cx="4451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Accomplished</a:t>
            </a:r>
            <a:endParaRPr b="1"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5" name="Google Shape;115;p18"/>
          <p:cNvSpPr txBox="1"/>
          <p:nvPr/>
        </p:nvSpPr>
        <p:spPr>
          <a:xfrm>
            <a:off x="8621900" y="4682250"/>
            <a:ext cx="42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5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6" name="Google Shape;116;p18"/>
          <p:cNvSpPr txBox="1"/>
          <p:nvPr/>
        </p:nvSpPr>
        <p:spPr>
          <a:xfrm>
            <a:off x="4572021" y="248700"/>
            <a:ext cx="4451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Next Steps</a:t>
            </a:r>
            <a:endParaRPr b="1"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7" name="Google Shape;117;p18"/>
          <p:cNvSpPr/>
          <p:nvPr/>
        </p:nvSpPr>
        <p:spPr>
          <a:xfrm>
            <a:off x="120325" y="802800"/>
            <a:ext cx="4505400" cy="41904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8"/>
          <p:cNvSpPr txBox="1"/>
          <p:nvPr/>
        </p:nvSpPr>
        <p:spPr>
          <a:xfrm>
            <a:off x="181675" y="855650"/>
            <a:ext cx="4329000" cy="42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Configured Linux on my Laptop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Got data collection and raw data monitoring working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 with collaborators to install the Arduino board + sensors in climatic chamber 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Connected my laptop to climatic chamber → can control it remotely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Created active monitoring display 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Climatic chamber data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Arduino sensor data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Both show agreement with ± 5</a:t>
            </a: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°C difference</a:t>
            </a:r>
            <a:endParaRPr sz="1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Created live popup window through python → more robust configuration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9" name="Google Shape;119;p18"/>
          <p:cNvSpPr/>
          <p:nvPr/>
        </p:nvSpPr>
        <p:spPr>
          <a:xfrm>
            <a:off x="4692200" y="802800"/>
            <a:ext cx="4331400" cy="25311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8"/>
          <p:cNvSpPr txBox="1"/>
          <p:nvPr/>
        </p:nvSpPr>
        <p:spPr>
          <a:xfrm>
            <a:off x="4693400" y="855650"/>
            <a:ext cx="43290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Times New Roman"/>
              <a:buChar char="●"/>
            </a:pPr>
            <a:r>
              <a:rPr lang="en" sz="15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Write script to display automatic signals/warnings depending on temperature. </a:t>
            </a:r>
            <a:endParaRPr sz="15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Times New Roman"/>
              <a:buChar char="●"/>
            </a:pPr>
            <a:r>
              <a:rPr lang="en" sz="15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Finish popup window data display</a:t>
            </a:r>
            <a:endParaRPr sz="15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Times New Roman"/>
              <a:buChar char="●"/>
            </a:pPr>
            <a:r>
              <a:rPr lang="en" sz="15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Meet with collaborators to implement popup display on lab computer (maybe)</a:t>
            </a:r>
            <a:endParaRPr sz="15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Times New Roman"/>
              <a:buChar char="●"/>
            </a:pPr>
            <a:r>
              <a:rPr lang="en" sz="15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Write paper/make presentation</a:t>
            </a:r>
            <a:endParaRPr sz="15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/>
          <p:nvPr/>
        </p:nvSpPr>
        <p:spPr>
          <a:xfrm>
            <a:off x="2346146" y="215525"/>
            <a:ext cx="4451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Thank You</a:t>
            </a:r>
            <a:endParaRPr b="1"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6" name="Google Shape;126;p19"/>
          <p:cNvSpPr txBox="1"/>
          <p:nvPr/>
        </p:nvSpPr>
        <p:spPr>
          <a:xfrm>
            <a:off x="8621900" y="4682250"/>
            <a:ext cx="42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6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