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0" r:id="rId5"/>
    <p:sldMasterId id="2147483652" r:id="rId6"/>
    <p:sldMasterId id="2147483654" r:id="rId7"/>
    <p:sldMasterId id="2147483656" r:id="rId8"/>
    <p:sldMasterId id="2147483658" r:id="rId9"/>
    <p:sldMasterId id="2147483660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</p:sldIdLst>
  <p:sldSz cy="6858000" cx="12192000"/>
  <p:notesSz cx="6858000" cy="9144000"/>
  <p:embeddedFontLst>
    <p:embeddedFont>
      <p:font typeface="Pacifico"/>
      <p:regular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7" roundtripDataSignature="AMtx7miMxN/NFJy9fXhEsQ5j9ZHWXaTOK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AE7AA75-F36B-4307-AD2B-61BEC30BDD83}">
  <a:tblStyle styleId="{7AE7AA75-F36B-4307-AD2B-61BEC30BDD8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9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4" Type="http://schemas.openxmlformats.org/officeDocument/2006/relationships/slide" Target="slides/slide13.xml"/><Relationship Id="rId23" Type="http://schemas.openxmlformats.org/officeDocument/2006/relationships/slide" Target="slides/slide12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font" Target="fonts/Pacifico-regular.fntdata"/><Relationship Id="rId25" Type="http://schemas.openxmlformats.org/officeDocument/2006/relationships/slide" Target="slides/slide14.xml"/><Relationship Id="rId27" Type="http://customschemas.google.com/relationships/presentationmetadata" Target="meta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11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9" Type="http://schemas.openxmlformats.org/officeDocument/2006/relationships/slide" Target="slides/slide8.xml"/><Relationship Id="rId18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5b65121b56_1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25b65121b56_1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5b65121b56_1_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25b65121b56_1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5c6706b670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25c6706b670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May cut this out of the presentation</a:t>
            </a:r>
            <a:endParaRPr/>
          </a:p>
        </p:txBody>
      </p:sp>
      <p:sp>
        <p:nvSpPr>
          <p:cNvPr id="242" name="Google Shape;24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5b65121b56_1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25b65121b56_1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5b65121b56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25b65121b56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5bb1db646e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25bb1db646e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5b65121b56_1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25b65121b56_1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>
  <p:cSld name="Title Slide with logo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4"/>
          <p:cNvSpPr txBox="1"/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4"/>
          <p:cNvSpPr txBox="1"/>
          <p:nvPr>
            <p:ph idx="1" type="subTitle"/>
          </p:nvPr>
        </p:nvSpPr>
        <p:spPr>
          <a:xfrm>
            <a:off x="407988" y="5650824"/>
            <a:ext cx="113760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6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26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6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6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8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28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8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8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8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8"/>
          <p:cNvSpPr txBox="1"/>
          <p:nvPr>
            <p:ph type="title"/>
          </p:nvPr>
        </p:nvSpPr>
        <p:spPr>
          <a:xfrm>
            <a:off x="407989" y="373593"/>
            <a:ext cx="56166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8"/>
          <p:cNvSpPr txBox="1"/>
          <p:nvPr>
            <p:ph idx="1" type="body"/>
          </p:nvPr>
        </p:nvSpPr>
        <p:spPr>
          <a:xfrm>
            <a:off x="407987" y="1598658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38"/>
          <p:cNvSpPr/>
          <p:nvPr>
            <p:ph idx="2" type="pic"/>
          </p:nvPr>
        </p:nvSpPr>
        <p:spPr>
          <a:xfrm>
            <a:off x="6167438" y="0"/>
            <a:ext cx="6024600" cy="631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7" name="Google Shape;57;p38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8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8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0"/>
          <p:cNvSpPr txBox="1"/>
          <p:nvPr>
            <p:ph type="title"/>
          </p:nvPr>
        </p:nvSpPr>
        <p:spPr>
          <a:xfrm>
            <a:off x="407989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0"/>
          <p:cNvSpPr txBox="1"/>
          <p:nvPr>
            <p:ph idx="1" type="body"/>
          </p:nvPr>
        </p:nvSpPr>
        <p:spPr>
          <a:xfrm>
            <a:off x="407987" y="1598658"/>
            <a:ext cx="56166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40"/>
          <p:cNvSpPr/>
          <p:nvPr>
            <p:ph idx="2" type="pic"/>
          </p:nvPr>
        </p:nvSpPr>
        <p:spPr>
          <a:xfrm>
            <a:off x="6167438" y="1592263"/>
            <a:ext cx="56166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2" name="Google Shape;72;p40"/>
          <p:cNvSpPr/>
          <p:nvPr>
            <p:ph idx="3" type="pic"/>
          </p:nvPr>
        </p:nvSpPr>
        <p:spPr>
          <a:xfrm>
            <a:off x="6167438" y="3969703"/>
            <a:ext cx="5616600" cy="2232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3" name="Google Shape;73;p40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0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0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2"/>
          <p:cNvSpPr txBox="1"/>
          <p:nvPr>
            <p:ph type="title"/>
          </p:nvPr>
        </p:nvSpPr>
        <p:spPr>
          <a:xfrm>
            <a:off x="407988" y="365125"/>
            <a:ext cx="11380800" cy="10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42"/>
          <p:cNvSpPr txBox="1"/>
          <p:nvPr>
            <p:ph idx="1" type="body"/>
          </p:nvPr>
        </p:nvSpPr>
        <p:spPr>
          <a:xfrm>
            <a:off x="407987" y="1592263"/>
            <a:ext cx="5616600" cy="6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7" name="Google Shape;87;p42"/>
          <p:cNvSpPr txBox="1"/>
          <p:nvPr>
            <p:ph idx="2" type="body"/>
          </p:nvPr>
        </p:nvSpPr>
        <p:spPr>
          <a:xfrm>
            <a:off x="6172200" y="1604966"/>
            <a:ext cx="5616600" cy="6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8" name="Google Shape;88;p42"/>
          <p:cNvSpPr/>
          <p:nvPr>
            <p:ph idx="3" type="pic"/>
          </p:nvPr>
        </p:nvSpPr>
        <p:spPr>
          <a:xfrm>
            <a:off x="407988" y="2420938"/>
            <a:ext cx="56166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42"/>
          <p:cNvSpPr/>
          <p:nvPr>
            <p:ph idx="4" type="pic"/>
          </p:nvPr>
        </p:nvSpPr>
        <p:spPr>
          <a:xfrm>
            <a:off x="6172200" y="2420938"/>
            <a:ext cx="5616600" cy="3779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42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42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2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7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3" Type="http://schemas.openxmlformats.org/officeDocument/2006/relationships/theme" Target="../theme/theme8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3" Type="http://schemas.openxmlformats.org/officeDocument/2006/relationships/theme" Target="../theme/theme2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3" Type="http://schemas.openxmlformats.org/officeDocument/2006/relationships/theme" Target="../theme/theme6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0" name="Google Shape;10;p2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105400" y="709612"/>
            <a:ext cx="1990726" cy="197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3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Google Shape;13;p23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Google Shape;18;p25"/>
          <p:cNvCxnSpPr/>
          <p:nvPr/>
        </p:nvCxnSpPr>
        <p:spPr>
          <a:xfrm>
            <a:off x="404812" y="6370637"/>
            <a:ext cx="11379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19" name="Google Shape;19;p2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812" y="6438900"/>
            <a:ext cx="352424" cy="347661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5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25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25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25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25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27"/>
          <p:cNvCxnSpPr/>
          <p:nvPr/>
        </p:nvCxnSpPr>
        <p:spPr>
          <a:xfrm>
            <a:off x="404812" y="6370637"/>
            <a:ext cx="11379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33" name="Google Shape;33;p2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812" y="6438900"/>
            <a:ext cx="352424" cy="347661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27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27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27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27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27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Google Shape;46;p37"/>
          <p:cNvCxnSpPr/>
          <p:nvPr/>
        </p:nvCxnSpPr>
        <p:spPr>
          <a:xfrm>
            <a:off x="404812" y="6370637"/>
            <a:ext cx="11379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47" name="Google Shape;47;p3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812" y="6438900"/>
            <a:ext cx="352424" cy="34766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37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9" name="Google Shape;49;p37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37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37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37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39"/>
          <p:cNvCxnSpPr/>
          <p:nvPr/>
        </p:nvCxnSpPr>
        <p:spPr>
          <a:xfrm>
            <a:off x="404812" y="6370637"/>
            <a:ext cx="11379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62" name="Google Shape;62;p3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812" y="6438900"/>
            <a:ext cx="352424" cy="34766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39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4" name="Google Shape;64;p39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39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39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39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Google Shape;77;p41"/>
          <p:cNvCxnSpPr/>
          <p:nvPr/>
        </p:nvCxnSpPr>
        <p:spPr>
          <a:xfrm>
            <a:off x="404812" y="6370637"/>
            <a:ext cx="113793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78" name="Google Shape;78;p4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812" y="6438900"/>
            <a:ext cx="352424" cy="34766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41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41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41"/>
          <p:cNvSpPr txBox="1"/>
          <p:nvPr>
            <p:ph idx="10" type="dt"/>
          </p:nvPr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41"/>
          <p:cNvSpPr txBox="1"/>
          <p:nvPr>
            <p:ph idx="11" type="ftr"/>
          </p:nvPr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41"/>
          <p:cNvSpPr txBox="1"/>
          <p:nvPr>
            <p:ph idx="12" type="sldNum"/>
          </p:nvPr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1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5"/>
          <p:cNvSpPr txBox="1"/>
          <p:nvPr/>
        </p:nvSpPr>
        <p:spPr>
          <a:xfrm>
            <a:off x="407987" y="6196012"/>
            <a:ext cx="113760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/>
          </a:p>
        </p:txBody>
      </p:sp>
      <p:pic>
        <p:nvPicPr>
          <p:cNvPr id="95" name="Google Shape;95;p5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559425" y="4870450"/>
            <a:ext cx="1074738" cy="107473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55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7" name="Google Shape;97;p55"/>
          <p:cNvSpPr txBox="1"/>
          <p:nvPr>
            <p:ph idx="1" type="body"/>
          </p:nvPr>
        </p:nvSpPr>
        <p:spPr>
          <a:xfrm>
            <a:off x="407987" y="1592262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Relationship Id="rId4" Type="http://schemas.openxmlformats.org/officeDocument/2006/relationships/image" Target="../media/image20.jpg"/><Relationship Id="rId5" Type="http://schemas.openxmlformats.org/officeDocument/2006/relationships/image" Target="../media/image18.jpg"/><Relationship Id="rId6" Type="http://schemas.openxmlformats.org/officeDocument/2006/relationships/image" Target="../media/image22.jpg"/><Relationship Id="rId7" Type="http://schemas.openxmlformats.org/officeDocument/2006/relationships/image" Target="../media/image19.jpg"/><Relationship Id="rId8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9.png"/><Relationship Id="rId5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"/>
          <p:cNvSpPr txBox="1"/>
          <p:nvPr>
            <p:ph type="ctrTitle"/>
          </p:nvPr>
        </p:nvSpPr>
        <p:spPr>
          <a:xfrm>
            <a:off x="407987" y="3429000"/>
            <a:ext cx="11376025" cy="215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/>
              <a:t>Studies of Short-Lived Kaon Decays at LHCb</a:t>
            </a:r>
            <a:endParaRPr/>
          </a:p>
        </p:txBody>
      </p:sp>
      <p:sp>
        <p:nvSpPr>
          <p:cNvPr id="104" name="Google Shape;104;p1"/>
          <p:cNvSpPr txBox="1"/>
          <p:nvPr>
            <p:ph idx="1" type="subTitle"/>
          </p:nvPr>
        </p:nvSpPr>
        <p:spPr>
          <a:xfrm>
            <a:off x="407987" y="5651500"/>
            <a:ext cx="11376025" cy="5492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/>
              <a:t>Garath A. Vetters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/>
              <a:t>28/07/2023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5b65121b56_1_33"/>
          <p:cNvSpPr txBox="1"/>
          <p:nvPr>
            <p:ph idx="1" type="body"/>
          </p:nvPr>
        </p:nvSpPr>
        <p:spPr>
          <a:xfrm>
            <a:off x="407987" y="1592262"/>
            <a:ext cx="94677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Char char="•"/>
            </a:pPr>
            <a:r>
              <a:rPr lang="en-US">
                <a:solidFill>
                  <a:srgbClr val="181818"/>
                </a:solidFill>
                <a:extLst>
                  <a:ext uri="http://customooxmlschemas.google.com/">
                    <go:slidesCustomData xmlns:go="http://customooxmlschemas.google.com/" textRoundtripDataId="7"/>
                  </a:ext>
                </a:extLst>
              </a:rPr>
              <a:t>Current work is focusing on a procedure called offline processing.</a:t>
            </a:r>
            <a:endParaRPr>
              <a:solidFill>
                <a:srgbClr val="181818"/>
              </a:solidFill>
              <a:extLst>
                <a:ext uri="http://customooxmlschemas.google.com/">
                  <go:slidesCustomData xmlns:go="http://customooxmlschemas.google.com/" textRoundtripDataId="8"/>
                </a:ext>
              </a:extLst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  <a:extLst>
                  <a:ext uri="http://customooxmlschemas.google.com/">
                    <go:slidesCustomData xmlns:go="http://customooxmlschemas.google.com/" textRoundtripDataId="9"/>
                  </a:ext>
                </a:extLst>
              </a:rPr>
              <a:t>Involves taking a large set of data and applying cuts to see how the data set is altered.</a:t>
            </a:r>
            <a:endParaRPr>
              <a:solidFill>
                <a:srgbClr val="181818"/>
              </a:solidFill>
            </a:endParaRPr>
          </a:p>
          <a:p>
            <a:pPr indent="-260350" lvl="2" marL="889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</a:rPr>
              <a:t>Since MCTruth had such a minimal change, Offline processing could help improve removal of the background within</a:t>
            </a:r>
            <a:r>
              <a:rPr lang="en-US">
                <a:solidFill>
                  <a:srgbClr val="181818"/>
                </a:solidFill>
              </a:rPr>
              <a:t> the </a:t>
            </a:r>
            <a:r>
              <a:rPr lang="en-US">
                <a:solidFill>
                  <a:srgbClr val="000000"/>
                </a:solidFill>
              </a:rPr>
              <a:t>K</a:t>
            </a:r>
            <a:r>
              <a:rPr baseline="-25000" lang="en-US">
                <a:solidFill>
                  <a:srgbClr val="000000"/>
                </a:solidFill>
              </a:rPr>
              <a:t>s</a:t>
            </a:r>
            <a:r>
              <a:rPr baseline="30000" lang="en-US">
                <a:solidFill>
                  <a:srgbClr val="000000"/>
                </a:solidFill>
              </a:rPr>
              <a:t>0</a:t>
            </a:r>
            <a:r>
              <a:rPr lang="en-US">
                <a:solidFill>
                  <a:srgbClr val="000000"/>
                </a:solidFill>
              </a:rPr>
              <a:t> → e</a:t>
            </a:r>
            <a:r>
              <a:rPr baseline="30000" lang="en-US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 + e</a:t>
            </a:r>
            <a:r>
              <a:rPr baseline="30000" lang="en-US">
                <a:solidFill>
                  <a:srgbClr val="000000"/>
                </a:solidFill>
              </a:rPr>
              <a:t>- </a:t>
            </a:r>
            <a:r>
              <a:rPr lang="en-US">
                <a:solidFill>
                  <a:srgbClr val="000000"/>
                </a:solidFill>
              </a:rPr>
              <a:t>mass histogram.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Main goal of this step is to apply tighter cuts to the results to see how the signal is affected</a:t>
            </a:r>
            <a:endParaRPr>
              <a:solidFill>
                <a:srgbClr val="000000"/>
              </a:solidFill>
            </a:endParaRPr>
          </a:p>
          <a:p>
            <a:pPr indent="-260350" lvl="2" marL="889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Rate of the K</a:t>
            </a:r>
            <a:r>
              <a:rPr baseline="-25000" lang="en-US">
                <a:solidFill>
                  <a:srgbClr val="000000"/>
                </a:solidFill>
              </a:rPr>
              <a:t>s</a:t>
            </a:r>
            <a:r>
              <a:rPr baseline="30000" lang="en-US">
                <a:solidFill>
                  <a:srgbClr val="000000"/>
                </a:solidFill>
              </a:rPr>
              <a:t>0</a:t>
            </a:r>
            <a:r>
              <a:rPr lang="en-US">
                <a:solidFill>
                  <a:srgbClr val="000000"/>
                </a:solidFill>
              </a:rPr>
              <a:t> → e</a:t>
            </a:r>
            <a:r>
              <a:rPr baseline="30000" lang="en-US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 + e</a:t>
            </a:r>
            <a:r>
              <a:rPr baseline="30000" lang="en-US">
                <a:solidFill>
                  <a:srgbClr val="000000"/>
                </a:solidFill>
              </a:rPr>
              <a:t>- </a:t>
            </a:r>
            <a:r>
              <a:rPr lang="en-US">
                <a:solidFill>
                  <a:srgbClr val="000000"/>
                </a:solidFill>
              </a:rPr>
              <a:t> krigger line is another main focus.***</a:t>
            </a:r>
            <a:br>
              <a:rPr lang="en-US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</a:pPr>
            <a:r>
              <a:rPr lang="en-US">
                <a:solidFill>
                  <a:srgbClr val="000000"/>
                </a:solidFill>
              </a:rPr>
              <a:t>More analysis will most likely be carried out on the K</a:t>
            </a:r>
            <a:r>
              <a:rPr baseline="-25000" lang="en-US">
                <a:solidFill>
                  <a:srgbClr val="000000"/>
                </a:solidFill>
              </a:rPr>
              <a:t>s</a:t>
            </a:r>
            <a:r>
              <a:rPr baseline="30000" lang="en-US">
                <a:solidFill>
                  <a:srgbClr val="000000"/>
                </a:solidFill>
              </a:rPr>
              <a:t>0</a:t>
            </a:r>
            <a:r>
              <a:rPr lang="en-US">
                <a:solidFill>
                  <a:srgbClr val="000000"/>
                </a:solidFill>
              </a:rPr>
              <a:t> → e</a:t>
            </a:r>
            <a:r>
              <a:rPr baseline="30000" lang="en-US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 + e</a:t>
            </a:r>
            <a:r>
              <a:rPr baseline="30000" lang="en-US">
                <a:solidFill>
                  <a:srgbClr val="000000"/>
                </a:solidFill>
              </a:rPr>
              <a:t>-  </a:t>
            </a:r>
            <a:r>
              <a:rPr lang="en-US">
                <a:solidFill>
                  <a:srgbClr val="000000"/>
                </a:solidFill>
              </a:rPr>
              <a:t>process to ensure results are valid</a:t>
            </a:r>
            <a:br>
              <a:rPr lang="en-US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</a:pPr>
            <a:r>
              <a:rPr lang="en-US">
                <a:solidFill>
                  <a:srgbClr val="000000"/>
                </a:solidFill>
              </a:rPr>
              <a:t>Extra details (i.e fitted lines) will be added to histograms via ROOT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Histograms were created using RDataFrame (RDF) within ROOT.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Extra details will (eventually) be applied via PyROOT</a:t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 i="0" u="none">
              <a:solidFill>
                <a:srgbClr val="181818"/>
              </a:solidFill>
            </a:endParaRPr>
          </a:p>
        </p:txBody>
      </p:sp>
      <p:sp>
        <p:nvSpPr>
          <p:cNvPr id="211" name="Google Shape;211;g25b65121b56_1_33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Ongoing/Future Work</a:t>
            </a:r>
            <a:endParaRPr/>
          </a:p>
        </p:txBody>
      </p:sp>
      <p:sp>
        <p:nvSpPr>
          <p:cNvPr id="212" name="Google Shape;212;g25b65121b56_1_33"/>
          <p:cNvSpPr txBox="1"/>
          <p:nvPr/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13" name="Google Shape;213;g25b65121b56_1_33"/>
          <p:cNvSpPr txBox="1"/>
          <p:nvPr/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214" name="Google Shape;214;g25b65121b56_1_33"/>
          <p:cNvSpPr txBox="1"/>
          <p:nvPr/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5b65121b56_1_91"/>
          <p:cNvSpPr txBox="1"/>
          <p:nvPr>
            <p:ph idx="1" type="body"/>
          </p:nvPr>
        </p:nvSpPr>
        <p:spPr>
          <a:xfrm>
            <a:off x="407987" y="1592262"/>
            <a:ext cx="94677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 b="1" i="0" sz="2100" u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25b65121b56_1_91"/>
          <p:cNvSpPr txBox="1"/>
          <p:nvPr>
            <p:ph type="title"/>
          </p:nvPr>
        </p:nvSpPr>
        <p:spPr>
          <a:xfrm>
            <a:off x="366387" y="-16238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More Pictures</a:t>
            </a:r>
            <a:endParaRPr/>
          </a:p>
        </p:txBody>
      </p:sp>
      <p:sp>
        <p:nvSpPr>
          <p:cNvPr id="221" name="Google Shape;221;g25b65121b56_1_91"/>
          <p:cNvSpPr txBox="1"/>
          <p:nvPr/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22" name="Google Shape;222;g25b65121b56_1_91"/>
          <p:cNvSpPr txBox="1"/>
          <p:nvPr/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223" name="Google Shape;223;g25b65121b56_1_91"/>
          <p:cNvSpPr txBox="1"/>
          <p:nvPr/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224" name="Google Shape;224;g25b65121b56_1_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91100" y="3462150"/>
            <a:ext cx="3797624" cy="284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g25b65121b56_1_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7186" y="3462153"/>
            <a:ext cx="3797627" cy="2848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g25b65121b56_1_9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9450" y="3462149"/>
            <a:ext cx="3797627" cy="2848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g25b65121b56_1_9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91075" y="613902"/>
            <a:ext cx="3797652" cy="2848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25b65121b56_1_9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9427" y="613901"/>
            <a:ext cx="3797663" cy="2848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25b65121b56_1_91"/>
          <p:cNvPicPr preferRelativeResize="0"/>
          <p:nvPr/>
        </p:nvPicPr>
        <p:blipFill rotWithShape="1">
          <a:blip r:embed="rId8">
            <a:alphaModFix/>
          </a:blip>
          <a:srcRect b="0" l="0" r="0" t="41602"/>
          <a:stretch/>
        </p:blipFill>
        <p:spPr>
          <a:xfrm>
            <a:off x="4295044" y="613900"/>
            <a:ext cx="3658080" cy="2848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"/>
          <p:cNvSpPr txBox="1"/>
          <p:nvPr>
            <p:ph idx="4294967295" type="title"/>
          </p:nvPr>
        </p:nvSpPr>
        <p:spPr>
          <a:xfrm>
            <a:off x="3281100" y="3019350"/>
            <a:ext cx="56298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5500"/>
              <a:t>Any q</a:t>
            </a:r>
            <a:r>
              <a:rPr lang="en-US" sz="5500"/>
              <a:t>uestions?</a:t>
            </a:r>
            <a:endParaRPr sz="55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5c6706b670_0_1"/>
          <p:cNvSpPr txBox="1"/>
          <p:nvPr>
            <p:ph type="ctrTitle"/>
          </p:nvPr>
        </p:nvSpPr>
        <p:spPr>
          <a:xfrm>
            <a:off x="407987" y="3429000"/>
            <a:ext cx="11376000" cy="21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 sz="5500"/>
              <a:t>Extra slides</a:t>
            </a:r>
            <a:endParaRPr sz="55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"/>
          <p:cNvSpPr txBox="1"/>
          <p:nvPr>
            <p:ph type="title"/>
          </p:nvPr>
        </p:nvSpPr>
        <p:spPr>
          <a:xfrm>
            <a:off x="407987" y="373062"/>
            <a:ext cx="11376025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Other Histograms </a:t>
            </a:r>
            <a:r>
              <a:rPr lang="en-US"/>
              <a:t>of K</a:t>
            </a:r>
            <a:r>
              <a:rPr baseline="-25000" lang="en-US"/>
              <a:t>s</a:t>
            </a:r>
            <a:r>
              <a:rPr baseline="30000" lang="en-US"/>
              <a:t>0</a:t>
            </a:r>
            <a:r>
              <a:rPr lang="en-US"/>
              <a:t> → e</a:t>
            </a:r>
            <a:r>
              <a:rPr baseline="30000" lang="en-US"/>
              <a:t>+</a:t>
            </a:r>
            <a:r>
              <a:rPr lang="en-US"/>
              <a:t> + e</a:t>
            </a:r>
            <a:r>
              <a:rPr baseline="30000" lang="en-US"/>
              <a:t>-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45" name="Google Shape;245;p11"/>
          <p:cNvSpPr txBox="1"/>
          <p:nvPr>
            <p:ph idx="1" type="body"/>
          </p:nvPr>
        </p:nvSpPr>
        <p:spPr>
          <a:xfrm>
            <a:off x="407975" y="1598600"/>
            <a:ext cx="5616600" cy="47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rPr lang="en-US">
                <a:solidFill>
                  <a:srgbClr val="181818"/>
                </a:solidFill>
              </a:rPr>
              <a:t>Transverse Momentum (PT) histogram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(+) (Mostly) uniform peak means most particles had (roughly) the same pt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(-) Possible background around central peak.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t/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t/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rPr lang="en-US">
                <a:solidFill>
                  <a:srgbClr val="181818"/>
                </a:solidFill>
              </a:rPr>
              <a:t>Angle w.r.t the beam (eta) histogram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(+) Scale is reasonable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</a:rPr>
              <a:t>(+) events within plot are within the LHCb acceptance values</a:t>
            </a:r>
            <a:endParaRPr b="0" i="0" sz="1800" u="none" cap="none" strike="noStrik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1"/>
          <p:cNvSpPr txBox="1"/>
          <p:nvPr/>
        </p:nvSpPr>
        <p:spPr>
          <a:xfrm>
            <a:off x="8102600" y="6424612"/>
            <a:ext cx="17732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47" name="Google Shape;247;p11"/>
          <p:cNvSpPr txBox="1"/>
          <p:nvPr/>
        </p:nvSpPr>
        <p:spPr>
          <a:xfrm>
            <a:off x="1144587" y="6424612"/>
            <a:ext cx="6788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248" name="Google Shape;248;p11"/>
          <p:cNvSpPr txBox="1"/>
          <p:nvPr/>
        </p:nvSpPr>
        <p:spPr>
          <a:xfrm>
            <a:off x="11107737" y="6424612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249" name="Google Shape;24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1850" y="3904075"/>
            <a:ext cx="4174725" cy="233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24350" y="1115250"/>
            <a:ext cx="4313275" cy="241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>
            <p:ph idx="1" type="body"/>
          </p:nvPr>
        </p:nvSpPr>
        <p:spPr>
          <a:xfrm>
            <a:off x="407987" y="1592262"/>
            <a:ext cx="9467850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Char char="•"/>
            </a:pPr>
            <a:r>
              <a:rPr lang="en-US"/>
              <a:t>Learned the basics of particle physics, the Standard Model, </a:t>
            </a:r>
            <a:r>
              <a:rPr lang="en-US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etc through independent studying and attending </a:t>
            </a:r>
            <a:r>
              <a:rPr lang="en-US"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lectures</a:t>
            </a:r>
            <a:r>
              <a:rPr lang="en-US"/>
              <a:t>.</a:t>
            </a:r>
            <a:br>
              <a:rPr lang="en-US"/>
            </a:b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Learned how High Level Trigger (HLT) programs are written along with the various tests that can be performed on a data sample</a:t>
            </a:r>
            <a:br>
              <a:rPr lang="en-US">
                <a:solidFill>
                  <a:srgbClr val="181818"/>
                </a:solidFill>
              </a:rPr>
            </a:b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1818"/>
              </a:buClr>
              <a:buSzPts val="2100"/>
              <a:buChar char="•"/>
            </a:pPr>
            <a:r>
              <a:rPr lang="en-US">
                <a:solidFill>
                  <a:srgbClr val="181818"/>
                </a:solidFill>
              </a:rPr>
              <a:t>Generated a histogram of K</a:t>
            </a:r>
            <a:r>
              <a:rPr baseline="-25000" lang="en-US">
                <a:solidFill>
                  <a:srgbClr val="181818"/>
                </a:solidFill>
              </a:rPr>
              <a:t>s</a:t>
            </a:r>
            <a:r>
              <a:rPr baseline="30000" lang="en-US">
                <a:solidFill>
                  <a:srgbClr val="181818"/>
                </a:solidFill>
              </a:rPr>
              <a:t>0</a:t>
            </a:r>
            <a:r>
              <a:rPr lang="en-US">
                <a:solidFill>
                  <a:srgbClr val="181818"/>
                </a:solidFill>
              </a:rPr>
              <a:t> → μ</a:t>
            </a:r>
            <a:r>
              <a:rPr baseline="30000" lang="en-US">
                <a:solidFill>
                  <a:srgbClr val="181818"/>
                </a:solidFill>
              </a:rPr>
              <a:t>+</a:t>
            </a:r>
            <a:r>
              <a:rPr lang="en-US">
                <a:solidFill>
                  <a:srgbClr val="181818"/>
                </a:solidFill>
              </a:rPr>
              <a:t> + μ</a:t>
            </a:r>
            <a:r>
              <a:rPr baseline="30000" lang="en-US">
                <a:solidFill>
                  <a:srgbClr val="181818"/>
                </a:solidFill>
              </a:rPr>
              <a:t>-</a:t>
            </a:r>
            <a:r>
              <a:rPr lang="en-US">
                <a:solidFill>
                  <a:srgbClr val="181818"/>
                </a:solidFill>
              </a:rPr>
              <a:t> </a:t>
            </a:r>
            <a:r>
              <a:rPr lang="en-US">
                <a:solidFill>
                  <a:srgbClr val="181818"/>
                </a:solidFill>
              </a:rPr>
              <a:t>as a proof of concept</a:t>
            </a:r>
            <a:r>
              <a:rPr lang="en-US">
                <a:solidFill>
                  <a:srgbClr val="181818"/>
                </a:solidFill>
              </a:rPr>
              <a:t>.</a:t>
            </a:r>
            <a:br>
              <a:rPr lang="en-US">
                <a:solidFill>
                  <a:srgbClr val="181818"/>
                </a:solidFill>
              </a:rPr>
            </a:br>
            <a:endParaRPr>
              <a:solidFill>
                <a:srgbClr val="181818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1818"/>
              </a:buClr>
              <a:buSzPts val="2100"/>
              <a:buChar char="•"/>
            </a:pPr>
            <a:r>
              <a:rPr lang="en-US">
                <a:solidFill>
                  <a:srgbClr val="181818"/>
                </a:solidFill>
              </a:rPr>
              <a:t>Learned a little more about how to work in Linux</a:t>
            </a:r>
            <a:br>
              <a:rPr lang="en-US">
                <a:solidFill>
                  <a:srgbClr val="181818"/>
                </a:solidFill>
              </a:rPr>
            </a:b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 b="1" i="0" sz="2100" u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"/>
          <p:cNvSpPr txBox="1"/>
          <p:nvPr>
            <p:ph type="title"/>
          </p:nvPr>
        </p:nvSpPr>
        <p:spPr>
          <a:xfrm>
            <a:off x="407987" y="373062"/>
            <a:ext cx="11376025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Brief Recap</a:t>
            </a:r>
            <a:endParaRPr/>
          </a:p>
        </p:txBody>
      </p:sp>
      <p:sp>
        <p:nvSpPr>
          <p:cNvPr id="111" name="Google Shape;111;p4"/>
          <p:cNvSpPr txBox="1"/>
          <p:nvPr/>
        </p:nvSpPr>
        <p:spPr>
          <a:xfrm>
            <a:off x="8102600" y="6424612"/>
            <a:ext cx="17732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12" name="Google Shape;112;p4"/>
          <p:cNvSpPr txBox="1"/>
          <p:nvPr/>
        </p:nvSpPr>
        <p:spPr>
          <a:xfrm>
            <a:off x="1144587" y="6424612"/>
            <a:ext cx="6788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113" name="Google Shape;113;p4"/>
          <p:cNvSpPr txBox="1"/>
          <p:nvPr/>
        </p:nvSpPr>
        <p:spPr>
          <a:xfrm>
            <a:off x="11107737" y="6424612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114" name="Google Shape;11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52971" y="3904092"/>
            <a:ext cx="1429624" cy="1973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18990">
            <a:off x="10294848" y="4901580"/>
            <a:ext cx="1099737" cy="125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629195">
            <a:off x="8785736" y="3823606"/>
            <a:ext cx="892579" cy="1159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5b65121b56_1_78"/>
          <p:cNvSpPr txBox="1"/>
          <p:nvPr>
            <p:ph idx="1" type="body"/>
          </p:nvPr>
        </p:nvSpPr>
        <p:spPr>
          <a:xfrm>
            <a:off x="407987" y="1592262"/>
            <a:ext cx="94677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Main focus has been on the </a:t>
            </a:r>
            <a:r>
              <a:rPr lang="en-US">
                <a:solidFill>
                  <a:srgbClr val="000000"/>
                </a:solidFill>
              </a:rPr>
              <a:t>K</a:t>
            </a:r>
            <a:r>
              <a:rPr baseline="-25000" lang="en-US">
                <a:solidFill>
                  <a:srgbClr val="000000"/>
                </a:solidFill>
              </a:rPr>
              <a:t>s</a:t>
            </a:r>
            <a:r>
              <a:rPr baseline="30000" lang="en-US">
                <a:solidFill>
                  <a:srgbClr val="000000"/>
                </a:solidFill>
              </a:rPr>
              <a:t>0</a:t>
            </a:r>
            <a:r>
              <a:rPr lang="en-US">
                <a:solidFill>
                  <a:srgbClr val="000000"/>
                </a:solidFill>
              </a:rPr>
              <a:t> → e</a:t>
            </a:r>
            <a:r>
              <a:rPr baseline="30000" lang="en-US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 + e</a:t>
            </a:r>
            <a:r>
              <a:rPr baseline="30000" lang="en-US">
                <a:solidFill>
                  <a:srgbClr val="000000"/>
                </a:solidFill>
              </a:rPr>
              <a:t>- </a:t>
            </a:r>
            <a:r>
              <a:rPr lang="en-US">
                <a:solidFill>
                  <a:srgbClr val="000000"/>
                </a:solidFill>
              </a:rPr>
              <a:t>decay process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Histograms have been generated and Feynman diagrams have been created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This particular decay process was chosen since it could provide options for new physics and has never been measured before within LHCb, to provide some reasons.</a:t>
            </a:r>
            <a:br>
              <a:rPr lang="en-US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</a:pPr>
            <a:r>
              <a:rPr lang="en-US">
                <a:solidFill>
                  <a:srgbClr val="000000"/>
                </a:solidFill>
              </a:rPr>
              <a:t>Code written by a fellow collaborator at LHCb has been used for the   K</a:t>
            </a:r>
            <a:r>
              <a:rPr baseline="-25000" lang="en-US">
                <a:solidFill>
                  <a:srgbClr val="000000"/>
                </a:solidFill>
              </a:rPr>
              <a:t>s</a:t>
            </a:r>
            <a:r>
              <a:rPr baseline="30000" lang="en-US">
                <a:solidFill>
                  <a:srgbClr val="000000"/>
                </a:solidFill>
              </a:rPr>
              <a:t>0</a:t>
            </a:r>
            <a:r>
              <a:rPr lang="en-US">
                <a:solidFill>
                  <a:srgbClr val="000000"/>
                </a:solidFill>
              </a:rPr>
              <a:t> → e</a:t>
            </a:r>
            <a:r>
              <a:rPr baseline="30000" lang="en-US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 + e</a:t>
            </a:r>
            <a:r>
              <a:rPr baseline="30000" lang="en-US">
                <a:solidFill>
                  <a:srgbClr val="000000"/>
                </a:solidFill>
              </a:rPr>
              <a:t>-</a:t>
            </a:r>
            <a:r>
              <a:rPr lang="en-US">
                <a:solidFill>
                  <a:srgbClr val="000000"/>
                </a:solidFill>
              </a:rPr>
              <a:t> decay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More sophisticated program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Ongoing and future work will prove validity of collaborator’s code</a:t>
            </a:r>
            <a:br>
              <a:rPr lang="en-US">
                <a:solidFill>
                  <a:srgbClr val="000000"/>
                </a:solidFill>
              </a:rPr>
            </a:b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Char char="•"/>
            </a:pPr>
            <a:r>
              <a:rPr lang="en-US">
                <a:solidFill>
                  <a:srgbClr val="000000"/>
                </a:solidFill>
              </a:rPr>
              <a:t>Tests have been run on the K</a:t>
            </a:r>
            <a:r>
              <a:rPr baseline="-25000" lang="en-US">
                <a:solidFill>
                  <a:srgbClr val="000000"/>
                </a:solidFill>
              </a:rPr>
              <a:t>s</a:t>
            </a:r>
            <a:r>
              <a:rPr baseline="30000" lang="en-US">
                <a:solidFill>
                  <a:srgbClr val="000000"/>
                </a:solidFill>
              </a:rPr>
              <a:t>0</a:t>
            </a:r>
            <a:r>
              <a:rPr lang="en-US">
                <a:solidFill>
                  <a:srgbClr val="000000"/>
                </a:solidFill>
              </a:rPr>
              <a:t> → e</a:t>
            </a:r>
            <a:r>
              <a:rPr baseline="30000" lang="en-US">
                <a:solidFill>
                  <a:srgbClr val="000000"/>
                </a:solidFill>
              </a:rPr>
              <a:t>+</a:t>
            </a:r>
            <a:r>
              <a:rPr lang="en-US">
                <a:solidFill>
                  <a:srgbClr val="000000"/>
                </a:solidFill>
              </a:rPr>
              <a:t> + e</a:t>
            </a:r>
            <a:r>
              <a:rPr baseline="30000" lang="en-US">
                <a:solidFill>
                  <a:srgbClr val="000000"/>
                </a:solidFill>
              </a:rPr>
              <a:t>- </a:t>
            </a:r>
            <a:r>
              <a:rPr lang="en-US">
                <a:solidFill>
                  <a:srgbClr val="000000"/>
                </a:solidFill>
              </a:rPr>
              <a:t> simulation batch to ensure results are valid</a:t>
            </a:r>
            <a:endParaRPr>
              <a:solidFill>
                <a:srgbClr val="000000"/>
              </a:solidFill>
            </a:endParaRPr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>
                <a:solidFill>
                  <a:srgbClr val="000000"/>
                </a:solidFill>
              </a:rPr>
              <a:t>I.E. efficiency tests, MCTruth tests, offline analysis (In progress)</a:t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 b="1" i="0" sz="2100" u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25b65121b56_1_78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What’s been done since the last presentation?</a:t>
            </a:r>
            <a:endParaRPr/>
          </a:p>
        </p:txBody>
      </p:sp>
      <p:sp>
        <p:nvSpPr>
          <p:cNvPr id="123" name="Google Shape;123;g25b65121b56_1_78"/>
          <p:cNvSpPr txBox="1"/>
          <p:nvPr/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24" name="Google Shape;124;g25b65121b56_1_78"/>
          <p:cNvSpPr txBox="1"/>
          <p:nvPr/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125" name="Google Shape;125;g25b65121b56_1_78"/>
          <p:cNvSpPr txBox="1"/>
          <p:nvPr/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5b65121b56_1_0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Feynman Diagrams of K</a:t>
            </a:r>
            <a:r>
              <a:rPr baseline="-25000" lang="en-US"/>
              <a:t>s</a:t>
            </a:r>
            <a:r>
              <a:rPr baseline="30000" lang="en-US"/>
              <a:t>0</a:t>
            </a:r>
            <a:r>
              <a:rPr lang="en-US"/>
              <a:t> → e</a:t>
            </a:r>
            <a:r>
              <a:rPr baseline="30000" lang="en-US"/>
              <a:t>+</a:t>
            </a:r>
            <a:r>
              <a:rPr lang="en-US"/>
              <a:t> + e</a:t>
            </a:r>
            <a:r>
              <a:rPr baseline="30000" lang="en-US"/>
              <a:t>-</a:t>
            </a:r>
            <a:endParaRPr baseline="30000"/>
          </a:p>
        </p:txBody>
      </p:sp>
      <p:sp>
        <p:nvSpPr>
          <p:cNvPr id="131" name="Google Shape;131;g25b65121b56_1_0"/>
          <p:cNvSpPr txBox="1"/>
          <p:nvPr>
            <p:ph idx="1" type="body"/>
          </p:nvPr>
        </p:nvSpPr>
        <p:spPr>
          <a:xfrm>
            <a:off x="407975" y="1598600"/>
            <a:ext cx="5616600" cy="47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rPr lang="en-US">
                <a:solidFill>
                  <a:srgbClr val="181818"/>
                </a:solidFill>
              </a:rPr>
              <a:t>Simple Example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(+) Good starter for understanding how the decay occurs.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(-) K</a:t>
            </a:r>
            <a:r>
              <a:rPr baseline="-25000" lang="en-US">
                <a:solidFill>
                  <a:srgbClr val="181818"/>
                </a:solidFill>
              </a:rPr>
              <a:t>s</a:t>
            </a:r>
            <a:r>
              <a:rPr baseline="30000" lang="en-US">
                <a:solidFill>
                  <a:srgbClr val="181818"/>
                </a:solidFill>
              </a:rPr>
              <a:t>0</a:t>
            </a:r>
            <a:r>
              <a:rPr lang="en-US">
                <a:solidFill>
                  <a:srgbClr val="181818"/>
                </a:solidFill>
              </a:rPr>
              <a:t> is not an elementary particle</a:t>
            </a:r>
            <a:r>
              <a:rPr b="0" i="0" lang="en-US" sz="1800" u="none" cap="none" strike="noStrike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</a:rPr>
              <a:t>(-) Feynman diagram does not show </a:t>
            </a:r>
            <a:r>
              <a:rPr i="1" lang="en-US">
                <a:solidFill>
                  <a:srgbClr val="181818"/>
                </a:solidFill>
              </a:rPr>
              <a:t>how</a:t>
            </a:r>
            <a:r>
              <a:rPr lang="en-US">
                <a:solidFill>
                  <a:srgbClr val="181818"/>
                </a:solidFill>
              </a:rPr>
              <a:t>  K</a:t>
            </a:r>
            <a:r>
              <a:rPr baseline="-25000" lang="en-US">
                <a:solidFill>
                  <a:srgbClr val="181818"/>
                </a:solidFill>
              </a:rPr>
              <a:t>s</a:t>
            </a:r>
            <a:r>
              <a:rPr baseline="30000" lang="en-US">
                <a:solidFill>
                  <a:srgbClr val="181818"/>
                </a:solidFill>
              </a:rPr>
              <a:t>0 </a:t>
            </a:r>
            <a:r>
              <a:rPr lang="en-US">
                <a:solidFill>
                  <a:srgbClr val="181818"/>
                </a:solidFill>
              </a:rPr>
              <a:t>decays into an electron-positron pair.</a:t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rPr lang="en-US">
                <a:solidFill>
                  <a:srgbClr val="181818"/>
                </a:solidFill>
              </a:rPr>
              <a:t>More Accurate Example*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(+) Example gives a better idea of how the decay transpires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(+/-) More complex arrangement also requires more knowledge of the forces at play.</a:t>
            </a:r>
            <a:endParaRPr sz="900">
              <a:solidFill>
                <a:srgbClr val="181818"/>
              </a:solidFill>
            </a:endParaRPr>
          </a:p>
          <a:p>
            <a:pPr indent="-1714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None/>
            </a:pPr>
            <a:r>
              <a:t/>
            </a:r>
            <a:endParaRPr sz="900">
              <a:solidFill>
                <a:srgbClr val="181818"/>
              </a:solidFill>
            </a:endParaRPr>
          </a:p>
          <a:p>
            <a:pPr indent="-1714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None/>
            </a:pPr>
            <a:r>
              <a:t/>
            </a:r>
            <a:endParaRPr sz="900">
              <a:solidFill>
                <a:srgbClr val="181818"/>
              </a:solidFill>
            </a:endParaRPr>
          </a:p>
          <a:p>
            <a:pPr indent="-1714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None/>
            </a:pPr>
            <a:r>
              <a:t/>
            </a:r>
            <a:endParaRPr sz="900">
              <a:solidFill>
                <a:srgbClr val="181818"/>
              </a:solidFill>
            </a:endParaRPr>
          </a:p>
          <a:p>
            <a:pPr indent="-171450" lvl="1" marL="2857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None/>
            </a:pPr>
            <a:r>
              <a:rPr lang="en-US" sz="1000">
                <a:solidFill>
                  <a:srgbClr val="181818"/>
                </a:solidFill>
              </a:rPr>
              <a:t>*This is one of countless feynman diagrams that can be created for such a decay process</a:t>
            </a:r>
            <a:endParaRPr b="0" i="0" sz="1900" u="none" cap="none" strike="noStrik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25b65121b56_1_0"/>
          <p:cNvSpPr txBox="1"/>
          <p:nvPr/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33" name="Google Shape;133;g25b65121b56_1_0"/>
          <p:cNvSpPr txBox="1"/>
          <p:nvPr/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</a:t>
            </a: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| </a:t>
            </a:r>
            <a:r>
              <a:rPr lang="en-US" sz="1000">
                <a:solidFill>
                  <a:schemeClr val="dk1"/>
                </a:solidFill>
              </a:rPr>
              <a:t>Studies of Short-Lived Kaon Decays at LHCb</a:t>
            </a:r>
            <a:endParaRPr/>
          </a:p>
        </p:txBody>
      </p:sp>
      <p:sp>
        <p:nvSpPr>
          <p:cNvPr id="134" name="Google Shape;134;g25b65121b56_1_0"/>
          <p:cNvSpPr txBox="1"/>
          <p:nvPr/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135" name="Google Shape;135;g25b65121b56_1_0"/>
          <p:cNvPicPr preferRelativeResize="0"/>
          <p:nvPr/>
        </p:nvPicPr>
        <p:blipFill rotWithShape="1">
          <a:blip r:embed="rId3">
            <a:alphaModFix/>
          </a:blip>
          <a:srcRect b="6079" l="0" r="0" t="7197"/>
          <a:stretch/>
        </p:blipFill>
        <p:spPr>
          <a:xfrm>
            <a:off x="7248625" y="1439850"/>
            <a:ext cx="2921425" cy="196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g25b65121b56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06491" y="3618712"/>
            <a:ext cx="3561759" cy="2560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5bb1db646e_1_0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A little bit of theory</a:t>
            </a:r>
            <a:endParaRPr baseline="30000"/>
          </a:p>
        </p:txBody>
      </p:sp>
      <p:sp>
        <p:nvSpPr>
          <p:cNvPr id="142" name="Google Shape;142;g25bb1db646e_1_0"/>
          <p:cNvSpPr txBox="1"/>
          <p:nvPr>
            <p:ph idx="1" type="body"/>
          </p:nvPr>
        </p:nvSpPr>
        <p:spPr>
          <a:xfrm>
            <a:off x="407975" y="1598600"/>
            <a:ext cx="5616600" cy="47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rPr lang="en-US">
                <a:solidFill>
                  <a:srgbClr val="181818"/>
                </a:solidFill>
              </a:rPr>
              <a:t>General case of K</a:t>
            </a:r>
            <a:r>
              <a:rPr baseline="-25000" lang="en-US">
                <a:solidFill>
                  <a:srgbClr val="181818"/>
                </a:solidFill>
              </a:rPr>
              <a:t>s</a:t>
            </a:r>
            <a:r>
              <a:rPr baseline="30000" lang="en-US">
                <a:solidFill>
                  <a:srgbClr val="181818"/>
                </a:solidFill>
              </a:rPr>
              <a:t>0</a:t>
            </a:r>
            <a:r>
              <a:rPr lang="en-US">
                <a:solidFill>
                  <a:srgbClr val="181818"/>
                </a:solidFill>
              </a:rPr>
              <a:t> → </a:t>
            </a:r>
            <a:r>
              <a:rPr lang="en-US">
                <a:solidFill>
                  <a:srgbClr val="181818"/>
                </a:solidFill>
                <a:latin typeface="Pacifico"/>
                <a:ea typeface="Pacifico"/>
                <a:cs typeface="Pacifico"/>
                <a:sym typeface="Pacifico"/>
              </a:rPr>
              <a:t>l</a:t>
            </a:r>
            <a:r>
              <a:rPr baseline="30000" lang="en-US">
                <a:solidFill>
                  <a:srgbClr val="181818"/>
                </a:solidFill>
                <a:latin typeface="Pacifico"/>
                <a:ea typeface="Pacifico"/>
                <a:cs typeface="Pacifico"/>
                <a:sym typeface="Pacifico"/>
              </a:rPr>
              <a:t>+</a:t>
            </a:r>
            <a:r>
              <a:rPr lang="en-US">
                <a:solidFill>
                  <a:srgbClr val="181818"/>
                </a:solidFill>
                <a:latin typeface="Pacifico"/>
                <a:ea typeface="Pacifico"/>
                <a:cs typeface="Pacifico"/>
                <a:sym typeface="Pacifico"/>
              </a:rPr>
              <a:t> + l</a:t>
            </a:r>
            <a:r>
              <a:rPr baseline="30000" lang="en-US">
                <a:solidFill>
                  <a:srgbClr val="181818"/>
                </a:solidFill>
                <a:latin typeface="Pacifico"/>
                <a:ea typeface="Pacifico"/>
                <a:cs typeface="Pacifico"/>
                <a:sym typeface="Pacifico"/>
              </a:rPr>
              <a:t>-</a:t>
            </a:r>
            <a:endParaRPr baseline="30000">
              <a:latin typeface="Pacifico"/>
              <a:ea typeface="Pacifico"/>
              <a:cs typeface="Pacifico"/>
              <a:sym typeface="Pacifico"/>
            </a:endParaRPr>
          </a:p>
          <a:p>
            <a:pPr indent="-285750" lvl="1" marL="2857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K short decays via the weak force.</a:t>
            </a:r>
            <a:endParaRPr>
              <a:solidFill>
                <a:srgbClr val="181818"/>
              </a:solidFill>
            </a:endParaRPr>
          </a:p>
          <a:p>
            <a:pPr indent="-323999" lvl="2" marL="647999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</a:rPr>
              <a:t>Mediator is W boson.</a:t>
            </a:r>
            <a:endParaRPr>
              <a:solidFill>
                <a:srgbClr val="181818"/>
              </a:solidFill>
            </a:endParaRPr>
          </a:p>
          <a:p>
            <a:pPr indent="-285750" lvl="1" marL="2857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</a:rPr>
              <a:t>K short decay violates CP (charge conjugation and Parity) symmetry</a:t>
            </a:r>
            <a:endParaRPr>
              <a:solidFill>
                <a:srgbClr val="181818"/>
              </a:solidFill>
            </a:endParaRPr>
          </a:p>
          <a:p>
            <a:pPr indent="-323999" lvl="2" marL="647999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</a:rPr>
              <a:t>Decay does not yield equal amount of matter and antimatter</a:t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81818"/>
              </a:solidFill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rPr lang="en-US">
                <a:solidFill>
                  <a:srgbClr val="181818"/>
                </a:solidFill>
              </a:rPr>
              <a:t>How this leads to Beyond Standard Model Physics</a:t>
            </a:r>
            <a:endParaRPr/>
          </a:p>
          <a:p>
            <a:pPr indent="-285750" lvl="1" marL="2857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>
                <a:solidFill>
                  <a:srgbClr val="181818"/>
                </a:solidFill>
              </a:rPr>
              <a:t>Instead of being mediated by a W boson, the K short decay could be mediated by some X particle.</a:t>
            </a:r>
            <a:endParaRPr>
              <a:solidFill>
                <a:srgbClr val="181818"/>
              </a:solidFill>
            </a:endParaRPr>
          </a:p>
          <a:p>
            <a:pPr indent="-323999" lvl="2" marL="647999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81818"/>
              </a:buClr>
              <a:buSzPts val="1800"/>
              <a:buChar char="•"/>
            </a:pPr>
            <a:r>
              <a:rPr lang="en-US">
                <a:solidFill>
                  <a:srgbClr val="181818"/>
                </a:solidFill>
              </a:rPr>
              <a:t>Could potentially be a dark photon candidate</a:t>
            </a:r>
            <a:endParaRPr>
              <a:solidFill>
                <a:srgbClr val="181818"/>
              </a:solidFill>
            </a:endParaRPr>
          </a:p>
          <a:p>
            <a:pPr indent="0" lvl="0" marL="32385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81818"/>
              </a:solidFill>
            </a:endParaRPr>
          </a:p>
        </p:txBody>
      </p:sp>
      <p:sp>
        <p:nvSpPr>
          <p:cNvPr id="143" name="Google Shape;143;g25bb1db646e_1_0"/>
          <p:cNvSpPr txBox="1"/>
          <p:nvPr/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44" name="Google Shape;144;g25bb1db646e_1_0"/>
          <p:cNvSpPr txBox="1"/>
          <p:nvPr/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</a:t>
            </a: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| </a:t>
            </a:r>
            <a:r>
              <a:rPr lang="en-US" sz="1000">
                <a:solidFill>
                  <a:schemeClr val="dk1"/>
                </a:solidFill>
              </a:rPr>
              <a:t>Studies of Short-Lived Kaon Decays at LHCb</a:t>
            </a:r>
            <a:endParaRPr/>
          </a:p>
        </p:txBody>
      </p:sp>
      <p:sp>
        <p:nvSpPr>
          <p:cNvPr id="145" name="Google Shape;145;g25bb1db646e_1_0"/>
          <p:cNvSpPr txBox="1"/>
          <p:nvPr/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146" name="Google Shape;146;g25bb1db646e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8837" y="3804050"/>
            <a:ext cx="3018075" cy="24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g25bb1db646e_1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80221" y="1380100"/>
            <a:ext cx="3055291" cy="242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5bb1db646e_1_0"/>
          <p:cNvPicPr preferRelativeResize="0"/>
          <p:nvPr/>
        </p:nvPicPr>
        <p:blipFill rotWithShape="1">
          <a:blip r:embed="rId5">
            <a:alphaModFix/>
          </a:blip>
          <a:srcRect b="39850" l="0" r="81733" t="44267"/>
          <a:stretch/>
        </p:blipFill>
        <p:spPr>
          <a:xfrm>
            <a:off x="7112800" y="4910963"/>
            <a:ext cx="650625" cy="40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25bb1db646e_1_0"/>
          <p:cNvPicPr preferRelativeResize="0"/>
          <p:nvPr/>
        </p:nvPicPr>
        <p:blipFill rotWithShape="1">
          <a:blip r:embed="rId5">
            <a:alphaModFix/>
          </a:blip>
          <a:srcRect b="39850" l="0" r="81733" t="44267"/>
          <a:stretch/>
        </p:blipFill>
        <p:spPr>
          <a:xfrm>
            <a:off x="7014875" y="2388725"/>
            <a:ext cx="650625" cy="40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"/>
          <p:cNvSpPr txBox="1"/>
          <p:nvPr>
            <p:ph type="title"/>
          </p:nvPr>
        </p:nvSpPr>
        <p:spPr>
          <a:xfrm>
            <a:off x="407987" y="373062"/>
            <a:ext cx="11376025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Efficiency</a:t>
            </a:r>
            <a:r>
              <a:rPr lang="en-US"/>
              <a:t> </a:t>
            </a: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Table</a:t>
            </a:r>
            <a:endParaRPr/>
          </a:p>
        </p:txBody>
      </p:sp>
      <p:sp>
        <p:nvSpPr>
          <p:cNvPr id="155" name="Google Shape;155;p7"/>
          <p:cNvSpPr txBox="1"/>
          <p:nvPr/>
        </p:nvSpPr>
        <p:spPr>
          <a:xfrm>
            <a:off x="8102600" y="6424612"/>
            <a:ext cx="17732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56" name="Google Shape;156;p7"/>
          <p:cNvSpPr txBox="1"/>
          <p:nvPr/>
        </p:nvSpPr>
        <p:spPr>
          <a:xfrm>
            <a:off x="1144587" y="6424612"/>
            <a:ext cx="6788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157" name="Google Shape;157;p7"/>
          <p:cNvSpPr txBox="1"/>
          <p:nvPr/>
        </p:nvSpPr>
        <p:spPr>
          <a:xfrm>
            <a:off x="11107737" y="6424612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graphicFrame>
        <p:nvGraphicFramePr>
          <p:cNvPr id="158" name="Google Shape;158;p7"/>
          <p:cNvGraphicFramePr/>
          <p:nvPr/>
        </p:nvGraphicFramePr>
        <p:xfrm>
          <a:off x="407987" y="159226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{7AE7AA75-F36B-4307-AD2B-61BEC30BDD83}</a:tableStyleId>
              </a:tblPr>
              <a:tblGrid>
                <a:gridCol w="2274875"/>
                <a:gridCol w="2274875"/>
                <a:gridCol w="2276475"/>
                <a:gridCol w="2274875"/>
                <a:gridCol w="2274875"/>
              </a:tblGrid>
              <a:tr h="373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chemeClr val="lt1"/>
                          </a:solidFill>
                          <a:extLst>
                            <a:ext uri="http://customooxmlschemas.google.com/">
                              <go:slidesCustomData xmlns:go="http://customooxmlschemas.google.com/" textRoundtripDataId="2"/>
                            </a:ext>
                          </a:extLst>
                        </a:rPr>
                        <a:t>Signal MC Used</a:t>
                      </a:r>
                      <a:endParaRPr b="1" sz="1800">
                        <a:solidFill>
                          <a:schemeClr val="lt1"/>
                        </a:solidFill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>
                          <a:solidFill>
                            <a:schemeClr val="lt1"/>
                          </a:solidFill>
                          <a:extLst>
                            <a:ext uri="http://customooxmlschemas.google.com/">
                              <go:slidesCustomData xmlns:go="http://customooxmlschemas.google.com/" textRoundtripDataId="3"/>
                            </a:ext>
                          </a:extLst>
                        </a:rPr>
                        <a:t>Line</a:t>
                      </a:r>
                      <a:endParaRPr b="1" sz="1800">
                        <a:solidFill>
                          <a:schemeClr val="lt1"/>
                        </a:solidFill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>
                          <a:solidFill>
                            <a:schemeClr val="lt1"/>
                          </a:solidFill>
                          <a:extLst>
                            <a:ext uri="http://customooxmlschemas.google.com/">
                              <go:slidesCustomData xmlns:go="http://customooxmlschemas.google.com/" textRoundtripDataId="4"/>
                            </a:ext>
                          </a:extLst>
                        </a:rPr>
                        <a:t># Events</a:t>
                      </a:r>
                      <a:endParaRPr b="1" sz="1800">
                        <a:solidFill>
                          <a:schemeClr val="lt1"/>
                        </a:solidFill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>
                          <a:solidFill>
                            <a:schemeClr val="lt1"/>
                          </a:solidFill>
                          <a:extLst>
                            <a:ext uri="http://customooxmlschemas.google.com/">
                              <go:slidesCustomData xmlns:go="http://customooxmlschemas.google.com/" textRoundtripDataId="5"/>
                            </a:ext>
                          </a:extLst>
                        </a:rPr>
                        <a:t># Selected Events</a:t>
                      </a:r>
                      <a:endParaRPr b="1" sz="1800">
                        <a:solidFill>
                          <a:schemeClr val="lt1"/>
                        </a:solidFill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b="1" lang="en-US" sz="1800">
                          <a:solidFill>
                            <a:schemeClr val="lt1"/>
                          </a:solidFill>
                          <a:extLst>
                            <a:ext uri="http://customooxmlschemas.google.com/">
                              <go:slidesCustomData xmlns:go="http://customooxmlschemas.google.com/" textRoundtripDataId="6"/>
                            </a:ext>
                          </a:extLst>
                        </a:rPr>
                        <a:t>Efficiency </a:t>
                      </a:r>
                      <a:endParaRPr b="1" sz="1800">
                        <a:solidFill>
                          <a:schemeClr val="lt1"/>
                        </a:solidFill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A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 --&gt; 2mu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KS0ToMuMu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5000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131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0.026 +/- 0.002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T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E7E8F0"/>
                    </a:solidFill>
                  </a:tcPr>
                </a:tc>
              </a:tr>
              <a:tr h="373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A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 --&gt; 2e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925" marB="45925" marR="91825" marL="918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KS0ToEE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5000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11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0.002 +/- 0.001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chemeClr val="l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A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 --&gt; 4mu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925" marB="45925" marR="91825" marL="91825"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KS0ToMuMuMuMu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20000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59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0.003 +/- 0.0004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solidFill>
                      <a:srgbClr val="E7E8F0"/>
                    </a:solidFill>
                  </a:tcPr>
                </a:tc>
              </a:tr>
              <a:tr h="373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A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 --&gt; 2mu2e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KS0ToMuMuEE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20000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23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0.001 +/- 0.0002</a:t>
                      </a: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925" marB="45925" marR="91825" marL="91825">
                    <a:lnB cap="flat" cmpd="sng" w="254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59" name="Google Shape;159;p7"/>
          <p:cNvSpPr txBox="1"/>
          <p:nvPr/>
        </p:nvSpPr>
        <p:spPr>
          <a:xfrm>
            <a:off x="407963" y="3690150"/>
            <a:ext cx="11376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chemeClr val="dk2"/>
                </a:solidFill>
              </a:rPr>
              <a:t>The above efficiencies were found via an efficiency test in Moore Analysis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</a:pPr>
            <a:r>
              <a:rPr lang="en-US" sz="1800">
                <a:solidFill>
                  <a:schemeClr val="dk2"/>
                </a:solidFill>
              </a:rPr>
              <a:t>Efficiencies show how frequently the code finds the desired results</a:t>
            </a:r>
            <a:br>
              <a:rPr lang="en-US" sz="1800">
                <a:solidFill>
                  <a:schemeClr val="dk2"/>
                </a:solidFill>
              </a:rPr>
            </a:br>
            <a:endParaRPr sz="1800"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/>
          <p:nvPr>
            <p:ph type="title"/>
          </p:nvPr>
        </p:nvSpPr>
        <p:spPr>
          <a:xfrm>
            <a:off x="407975" y="373050"/>
            <a:ext cx="81312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Mass </a:t>
            </a:r>
            <a:r>
              <a:rPr lang="en-US"/>
              <a:t>Histogram of K</a:t>
            </a:r>
            <a:r>
              <a:rPr baseline="-25000" lang="en-US"/>
              <a:t>s</a:t>
            </a:r>
            <a:r>
              <a:rPr baseline="30000" lang="en-US"/>
              <a:t>0</a:t>
            </a:r>
            <a:r>
              <a:rPr lang="en-US"/>
              <a:t> → e</a:t>
            </a:r>
            <a:r>
              <a:rPr baseline="30000" lang="en-US"/>
              <a:t>+</a:t>
            </a:r>
            <a:r>
              <a:rPr lang="en-US"/>
              <a:t> + e</a:t>
            </a:r>
            <a:r>
              <a:rPr baseline="30000" lang="en-US"/>
              <a:t>-</a:t>
            </a:r>
            <a:endParaRPr/>
          </a:p>
        </p:txBody>
      </p:sp>
      <p:sp>
        <p:nvSpPr>
          <p:cNvPr id="165" name="Google Shape;165;p10"/>
          <p:cNvSpPr txBox="1"/>
          <p:nvPr>
            <p:ph idx="1" type="body"/>
          </p:nvPr>
        </p:nvSpPr>
        <p:spPr>
          <a:xfrm>
            <a:off x="407987" y="1598612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None/>
            </a:pPr>
            <a:r>
              <a:rPr lang="en-US">
                <a:solidFill>
                  <a:srgbClr val="181818"/>
                </a:solidFill>
              </a:rPr>
              <a:t>Done with a sample of 200,000 counts</a:t>
            </a:r>
            <a:endParaRPr/>
          </a:p>
          <a:p>
            <a:pPr indent="-323850" lvl="1" marL="3238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81818"/>
              </a:buClr>
              <a:buSzPts val="1800"/>
              <a:buFont typeface="Arial"/>
              <a:buChar char="•"/>
            </a:pPr>
            <a:r>
              <a:rPr lang="en-US"/>
              <a:t>Mass histogram was generated first as a benchmark.</a:t>
            </a:r>
            <a:endParaRPr/>
          </a:p>
          <a:p>
            <a:pPr indent="-323999" lvl="2" marL="647999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Personally-written code was used for first test.</a:t>
            </a:r>
            <a:br>
              <a:rPr lang="en-US"/>
            </a:br>
            <a:endParaRPr/>
          </a:p>
          <a:p>
            <a:pPr indent="-323850" lvl="1" marL="3238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Given the difficulty of detecting electrons, a large sample was used.</a:t>
            </a:r>
            <a:endParaRPr/>
          </a:p>
          <a:p>
            <a:pPr indent="-323999" lvl="2" marL="647999" rtl="0" algn="l"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inclusion or exclusion of Bremsstrahlung could alter the mean mass value.</a:t>
            </a:r>
            <a:br>
              <a:rPr lang="en-US"/>
            </a:br>
            <a:endParaRPr/>
          </a:p>
          <a:p>
            <a:pPr indent="-323850" lvl="1" marL="323850" rtl="0" algn="l"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While a defined peak does exist, the number of entries appears to be higher than expected.</a:t>
            </a:r>
            <a:endParaRPr/>
          </a:p>
          <a:p>
            <a:pPr indent="-323999" lvl="2" marL="647999" rtl="0" algn="l"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Possible double-counting from program?***</a:t>
            </a:r>
            <a:endParaRPr/>
          </a:p>
          <a:p>
            <a:pPr indent="-209550" lvl="1" marL="32385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0"/>
          <p:cNvSpPr txBox="1"/>
          <p:nvPr/>
        </p:nvSpPr>
        <p:spPr>
          <a:xfrm>
            <a:off x="8102600" y="6424612"/>
            <a:ext cx="17732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67" name="Google Shape;167;p10"/>
          <p:cNvSpPr txBox="1"/>
          <p:nvPr/>
        </p:nvSpPr>
        <p:spPr>
          <a:xfrm>
            <a:off x="1144587" y="6424612"/>
            <a:ext cx="6788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168" name="Google Shape;168;p10"/>
          <p:cNvSpPr txBox="1"/>
          <p:nvPr/>
        </p:nvSpPr>
        <p:spPr>
          <a:xfrm>
            <a:off x="11107737" y="6424612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169" name="Google Shape;169;p10"/>
          <p:cNvPicPr preferRelativeResize="0"/>
          <p:nvPr/>
        </p:nvPicPr>
        <p:blipFill rotWithShape="1">
          <a:blip r:embed="rId3">
            <a:alphaModFix/>
          </a:blip>
          <a:srcRect b="0" l="4834" r="0" t="0"/>
          <a:stretch/>
        </p:blipFill>
        <p:spPr>
          <a:xfrm>
            <a:off x="6167425" y="1773600"/>
            <a:ext cx="6024575" cy="3533873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0"/>
          <p:cNvSpPr txBox="1"/>
          <p:nvPr/>
        </p:nvSpPr>
        <p:spPr>
          <a:xfrm>
            <a:off x="6440925" y="5436025"/>
            <a:ext cx="52344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(Value from PDG: Mass of K</a:t>
            </a:r>
            <a:r>
              <a:rPr baseline="30000" lang="en-US" sz="1200"/>
              <a:t>0 </a:t>
            </a:r>
            <a:r>
              <a:rPr lang="en-US" sz="1200"/>
              <a:t>= 497.614 ± 0.024 MeV/c^2)</a:t>
            </a:r>
            <a:endParaRPr sz="1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>
            <p:ph type="title"/>
          </p:nvPr>
        </p:nvSpPr>
        <p:spPr>
          <a:xfrm>
            <a:off x="407987" y="365125"/>
            <a:ext cx="11380787" cy="10842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Mass h</a:t>
            </a:r>
            <a:r>
              <a:rPr lang="en-US"/>
              <a:t>istograms of K</a:t>
            </a:r>
            <a:r>
              <a:rPr baseline="-25000" lang="en-US"/>
              <a:t>s</a:t>
            </a:r>
            <a:r>
              <a:rPr baseline="30000" lang="en-US"/>
              <a:t>0</a:t>
            </a:r>
            <a:r>
              <a:rPr lang="en-US"/>
              <a:t> → e</a:t>
            </a:r>
            <a:r>
              <a:rPr baseline="30000" lang="en-US"/>
              <a:t>+</a:t>
            </a:r>
            <a:r>
              <a:rPr lang="en-US"/>
              <a:t> + e</a:t>
            </a:r>
            <a:r>
              <a:rPr baseline="30000" lang="en-US"/>
              <a:t>-</a:t>
            </a:r>
            <a:r>
              <a:rPr lang="en-US"/>
              <a:t> (Attempt #2)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76" name="Google Shape;176;p12"/>
          <p:cNvSpPr txBox="1"/>
          <p:nvPr>
            <p:ph idx="1" type="body"/>
          </p:nvPr>
        </p:nvSpPr>
        <p:spPr>
          <a:xfrm>
            <a:off x="407987" y="1592262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n-US"/>
              <a:t>Histogram without MCTruth</a:t>
            </a:r>
            <a:endParaRPr/>
          </a:p>
        </p:txBody>
      </p:sp>
      <p:sp>
        <p:nvSpPr>
          <p:cNvPr id="177" name="Google Shape;177;p12"/>
          <p:cNvSpPr txBox="1"/>
          <p:nvPr>
            <p:ph idx="1" type="body"/>
          </p:nvPr>
        </p:nvSpPr>
        <p:spPr>
          <a:xfrm>
            <a:off x="6172200" y="1604962"/>
            <a:ext cx="5616575" cy="6556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</a:pPr>
            <a:r>
              <a:rPr lang="en-US"/>
              <a:t>Histogram with MCTruth</a:t>
            </a:r>
            <a:endParaRPr/>
          </a:p>
        </p:txBody>
      </p:sp>
      <p:sp>
        <p:nvSpPr>
          <p:cNvPr id="178" name="Google Shape;178;p12"/>
          <p:cNvSpPr txBox="1"/>
          <p:nvPr/>
        </p:nvSpPr>
        <p:spPr>
          <a:xfrm>
            <a:off x="8102600" y="6424612"/>
            <a:ext cx="17732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79" name="Google Shape;179;p12"/>
          <p:cNvSpPr txBox="1"/>
          <p:nvPr/>
        </p:nvSpPr>
        <p:spPr>
          <a:xfrm>
            <a:off x="1144587" y="6424612"/>
            <a:ext cx="67881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180" name="Google Shape;180;p12"/>
          <p:cNvSpPr txBox="1"/>
          <p:nvPr/>
        </p:nvSpPr>
        <p:spPr>
          <a:xfrm>
            <a:off x="11107737" y="6424612"/>
            <a:ext cx="68103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pic>
        <p:nvPicPr>
          <p:cNvPr id="181" name="Google Shape;1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50" y="2241251"/>
            <a:ext cx="5450467" cy="3049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9925" y="2241225"/>
            <a:ext cx="5515099" cy="308537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2"/>
          <p:cNvSpPr txBox="1"/>
          <p:nvPr/>
        </p:nvSpPr>
        <p:spPr>
          <a:xfrm>
            <a:off x="2446375" y="2124700"/>
            <a:ext cx="749700" cy="36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highlight>
                  <a:schemeClr val="lt1"/>
                </a:highlight>
              </a:rPr>
              <a:t>asd</a:t>
            </a:r>
            <a:endParaRPr sz="1200">
              <a:solidFill>
                <a:schemeClr val="lt1"/>
              </a:solidFill>
              <a:highlight>
                <a:schemeClr val="lt1"/>
              </a:highlight>
            </a:endParaRPr>
          </a:p>
        </p:txBody>
      </p:sp>
      <p:sp>
        <p:nvSpPr>
          <p:cNvPr id="184" name="Google Shape;184;p12"/>
          <p:cNvSpPr txBox="1"/>
          <p:nvPr/>
        </p:nvSpPr>
        <p:spPr>
          <a:xfrm>
            <a:off x="796625" y="2208125"/>
            <a:ext cx="3373200" cy="30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lang="en-US" sz="1200"/>
              <a:t>K</a:t>
            </a:r>
            <a:r>
              <a:rPr b="1" baseline="-25000" lang="en-US" sz="1200"/>
              <a:t>s</a:t>
            </a:r>
            <a:r>
              <a:rPr b="1" baseline="30000" lang="en-US" sz="1200"/>
              <a:t>0</a:t>
            </a:r>
            <a:r>
              <a:rPr b="1" lang="en-US" sz="1200"/>
              <a:t> → e</a:t>
            </a:r>
            <a:r>
              <a:rPr b="1" baseline="30000" lang="en-US" sz="1200"/>
              <a:t>+</a:t>
            </a:r>
            <a:r>
              <a:rPr b="1" lang="en-US" sz="1200"/>
              <a:t> + e</a:t>
            </a:r>
            <a:r>
              <a:rPr b="1" baseline="30000" lang="en-US" sz="1200"/>
              <a:t>-</a:t>
            </a:r>
            <a:r>
              <a:rPr b="1" lang="en-US" sz="1200"/>
              <a:t> Mass Histogram (No MCTruth)</a:t>
            </a:r>
            <a:endParaRPr b="1" sz="1200"/>
          </a:p>
        </p:txBody>
      </p:sp>
      <p:sp>
        <p:nvSpPr>
          <p:cNvPr id="185" name="Google Shape;185;p12"/>
          <p:cNvSpPr txBox="1"/>
          <p:nvPr/>
        </p:nvSpPr>
        <p:spPr>
          <a:xfrm>
            <a:off x="8306175" y="2197225"/>
            <a:ext cx="840600" cy="29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2"/>
          <p:cNvSpPr txBox="1"/>
          <p:nvPr/>
        </p:nvSpPr>
        <p:spPr>
          <a:xfrm>
            <a:off x="6833050" y="2208125"/>
            <a:ext cx="3373200" cy="30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/>
              <a:t>K</a:t>
            </a:r>
            <a:r>
              <a:rPr b="1" baseline="-25000" lang="en-US" sz="1200"/>
              <a:t>s</a:t>
            </a:r>
            <a:r>
              <a:rPr b="1" baseline="30000" lang="en-US" sz="1200"/>
              <a:t>0</a:t>
            </a:r>
            <a:r>
              <a:rPr b="1" lang="en-US" sz="1200"/>
              <a:t> → e</a:t>
            </a:r>
            <a:r>
              <a:rPr b="1" baseline="30000" lang="en-US" sz="1200"/>
              <a:t>+</a:t>
            </a:r>
            <a:r>
              <a:rPr b="1" lang="en-US" sz="1200"/>
              <a:t> + e</a:t>
            </a:r>
            <a:r>
              <a:rPr b="1" baseline="30000" lang="en-US" sz="1200"/>
              <a:t>-</a:t>
            </a:r>
            <a:r>
              <a:rPr b="1" lang="en-US" sz="1200"/>
              <a:t> Mass Histogram (w/ MCTruth)</a:t>
            </a:r>
            <a:endParaRPr sz="1200"/>
          </a:p>
        </p:txBody>
      </p:sp>
      <p:sp>
        <p:nvSpPr>
          <p:cNvPr id="187" name="Google Shape;187;p12"/>
          <p:cNvSpPr/>
          <p:nvPr/>
        </p:nvSpPr>
        <p:spPr>
          <a:xfrm>
            <a:off x="10103475" y="2260600"/>
            <a:ext cx="1490400" cy="9048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2"/>
          <p:cNvSpPr txBox="1"/>
          <p:nvPr/>
        </p:nvSpPr>
        <p:spPr>
          <a:xfrm>
            <a:off x="5418900" y="5414613"/>
            <a:ext cx="1354200" cy="65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Notice the difference?</a:t>
            </a:r>
            <a:endParaRPr/>
          </a:p>
        </p:txBody>
      </p:sp>
      <p:sp>
        <p:nvSpPr>
          <p:cNvPr id="189" name="Google Shape;189;p12"/>
          <p:cNvSpPr/>
          <p:nvPr/>
        </p:nvSpPr>
        <p:spPr>
          <a:xfrm>
            <a:off x="4087800" y="2260600"/>
            <a:ext cx="1490400" cy="9048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2"/>
          <p:cNvSpPr/>
          <p:nvPr/>
        </p:nvSpPr>
        <p:spPr>
          <a:xfrm>
            <a:off x="5045722" y="3096450"/>
            <a:ext cx="701925" cy="2674225"/>
          </a:xfrm>
          <a:custGeom>
            <a:rect b="b" l="l" r="r" t="t"/>
            <a:pathLst>
              <a:path extrusionOk="0" h="106969" w="28077">
                <a:moveTo>
                  <a:pt x="14646" y="105975"/>
                </a:moveTo>
                <a:cubicBezTo>
                  <a:pt x="12254" y="105147"/>
                  <a:pt x="-1912" y="111034"/>
                  <a:pt x="296" y="101007"/>
                </a:cubicBezTo>
                <a:cubicBezTo>
                  <a:pt x="2504" y="90980"/>
                  <a:pt x="26421" y="62647"/>
                  <a:pt x="27893" y="45812"/>
                </a:cubicBezTo>
                <a:cubicBezTo>
                  <a:pt x="29365" y="28978"/>
                  <a:pt x="12255" y="7635"/>
                  <a:pt x="9127" y="0"/>
                </a:cubicBezTo>
              </a:path>
            </a:pathLst>
          </a:cu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sp>
      <p:sp>
        <p:nvSpPr>
          <p:cNvPr id="191" name="Google Shape;191;p12"/>
          <p:cNvSpPr/>
          <p:nvPr/>
        </p:nvSpPr>
        <p:spPr>
          <a:xfrm>
            <a:off x="6773100" y="3165400"/>
            <a:ext cx="4268902" cy="2939092"/>
          </a:xfrm>
          <a:custGeom>
            <a:rect b="b" l="l" r="r" t="t"/>
            <a:pathLst>
              <a:path extrusionOk="0" h="120319" w="184881">
                <a:moveTo>
                  <a:pt x="0" y="108183"/>
                </a:moveTo>
                <a:cubicBezTo>
                  <a:pt x="27598" y="109011"/>
                  <a:pt x="135044" y="131181"/>
                  <a:pt x="165585" y="113150"/>
                </a:cubicBezTo>
                <a:cubicBezTo>
                  <a:pt x="196126" y="95120"/>
                  <a:pt x="180304" y="18858"/>
                  <a:pt x="183248" y="0"/>
                </a:cubicBezTo>
              </a:path>
            </a:pathLst>
          </a:cu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stealth"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5b65121b56_1_23"/>
          <p:cNvSpPr txBox="1"/>
          <p:nvPr>
            <p:ph idx="1" type="body"/>
          </p:nvPr>
        </p:nvSpPr>
        <p:spPr>
          <a:xfrm>
            <a:off x="407987" y="1592262"/>
            <a:ext cx="94677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1818"/>
              </a:buClr>
              <a:buSzPts val="2100"/>
              <a:buFont typeface="Arial"/>
              <a:buChar char="•"/>
            </a:pPr>
            <a:r>
              <a:rPr lang="en-US"/>
              <a:t>MCTruth stands for Monte Carlo Truth</a:t>
            </a:r>
            <a:endParaRPr/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Used to verify that results are valid.</a:t>
            </a:r>
            <a:endParaRPr/>
          </a:p>
          <a:p>
            <a:pPr indent="-261937" lvl="1" marL="6286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MCTruth compares a given simulation set with a model based on the real world.</a:t>
            </a:r>
            <a:endParaRPr/>
          </a:p>
          <a:p>
            <a:pPr indent="-260350" lvl="2" marL="889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events that is in both sets are accepted while everything else is removed.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r>
              <a:t/>
            </a:r>
            <a:endParaRPr b="1" i="0" sz="2100" u="none">
              <a:solidFill>
                <a:srgbClr val="18181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g25b65121b56_1_23"/>
          <p:cNvSpPr txBox="1"/>
          <p:nvPr>
            <p:ph type="title"/>
          </p:nvPr>
        </p:nvSpPr>
        <p:spPr>
          <a:xfrm>
            <a:off x="407987" y="373062"/>
            <a:ext cx="113760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MCTruth?</a:t>
            </a:r>
            <a:endParaRPr/>
          </a:p>
        </p:txBody>
      </p:sp>
      <p:sp>
        <p:nvSpPr>
          <p:cNvPr id="198" name="Google Shape;198;g25b65121b56_1_23"/>
          <p:cNvSpPr txBox="1"/>
          <p:nvPr/>
        </p:nvSpPr>
        <p:spPr>
          <a:xfrm>
            <a:off x="8102600" y="6424612"/>
            <a:ext cx="1773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199" name="Google Shape;199;g25b65121b56_1_23"/>
          <p:cNvSpPr txBox="1"/>
          <p:nvPr/>
        </p:nvSpPr>
        <p:spPr>
          <a:xfrm>
            <a:off x="1144587" y="6424612"/>
            <a:ext cx="6788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Garath Vetters | Studies of Short-Lived Kaon Decays at LHCb</a:t>
            </a:r>
            <a:endParaRPr/>
          </a:p>
        </p:txBody>
      </p:sp>
      <p:sp>
        <p:nvSpPr>
          <p:cNvPr id="200" name="Google Shape;200;g25b65121b56_1_23"/>
          <p:cNvSpPr txBox="1"/>
          <p:nvPr/>
        </p:nvSpPr>
        <p:spPr>
          <a:xfrm>
            <a:off x="11107737" y="6424612"/>
            <a:ext cx="681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fld id="{00000000-1234-1234-1234-123412341234}" type="slidenum">
              <a:rPr b="1" i="0" lang="en-US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201" name="Google Shape;201;g25b65121b56_1_23"/>
          <p:cNvSpPr/>
          <p:nvPr/>
        </p:nvSpPr>
        <p:spPr>
          <a:xfrm>
            <a:off x="5407063" y="2851025"/>
            <a:ext cx="2979600" cy="28713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25b65121b56_1_23"/>
          <p:cNvSpPr/>
          <p:nvPr/>
        </p:nvSpPr>
        <p:spPr>
          <a:xfrm>
            <a:off x="3805338" y="2851025"/>
            <a:ext cx="2979600" cy="28713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03" name="Google Shape;203;g25b65121b56_1_23"/>
          <p:cNvSpPr txBox="1"/>
          <p:nvPr/>
        </p:nvSpPr>
        <p:spPr>
          <a:xfrm>
            <a:off x="4061550" y="3675125"/>
            <a:ext cx="1345500" cy="13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Monte Carlo simulation that passed reconstruction algorithms*** </a:t>
            </a:r>
            <a:endParaRPr/>
          </a:p>
        </p:txBody>
      </p:sp>
      <p:sp>
        <p:nvSpPr>
          <p:cNvPr id="204" name="Google Shape;204;g25b65121b56_1_23"/>
          <p:cNvSpPr txBox="1"/>
          <p:nvPr/>
        </p:nvSpPr>
        <p:spPr>
          <a:xfrm>
            <a:off x="5654850" y="3633275"/>
            <a:ext cx="882300" cy="14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Valid events that pass MCTruth</a:t>
            </a:r>
            <a:endParaRPr/>
          </a:p>
        </p:txBody>
      </p:sp>
      <p:sp>
        <p:nvSpPr>
          <p:cNvPr id="205" name="Google Shape;205;g25b65121b56_1_23"/>
          <p:cNvSpPr txBox="1"/>
          <p:nvPr/>
        </p:nvSpPr>
        <p:spPr>
          <a:xfrm>
            <a:off x="6784950" y="3653225"/>
            <a:ext cx="1345500" cy="12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Monte Carlo simulation that  did not pass </a:t>
            </a:r>
            <a:r>
              <a:rPr lang="en-US"/>
              <a:t>reconstruction algorithms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3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5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13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4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10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2023-04-24T08:59:38Z</dcterms:created>
  <dc:creator>Ewa Lopienska</dc:creator>
</cp:coreProperties>
</file>