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0" autoAdjust="0"/>
    <p:restoredTop sz="90930" autoAdjust="0"/>
  </p:normalViewPr>
  <p:slideViewPr>
    <p:cSldViewPr>
      <p:cViewPr varScale="1">
        <p:scale>
          <a:sx n="136" d="100"/>
          <a:sy n="136" d="100"/>
        </p:scale>
        <p:origin x="-14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4D9DE9-C514-4E56-88DA-9DE0A2D024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29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F10F6-69BA-4398-80F3-4D91B851BCD5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D656D7-F9FF-42C1-91C9-48F937CA0C03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7EB93-B89C-4BF4-879A-41A78ABB8B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FDD73E-2FD7-4FED-9E52-18758FA30770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2DDC8-5E2A-4773-A108-C8AE5FD0F1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EF5B86-5F6B-4BCA-8357-278CCBC28936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00AE0-2E44-4134-8CEC-6D204A28E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511D4-474F-4AF6-93F6-00E8E439532C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D88A2-1C26-41D3-B442-47AF40647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BF342C-5DD5-4326-B40B-A0BBF4F6067F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DC0BA-2034-444F-A621-5BF0129003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D382DA-3FE7-42D1-88C5-DD322F781211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FD22B-01AD-4B8A-A0E3-5B1D6CAD5F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3F86C-E25F-4DF3-B364-80ECF3F1E0F0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A14E9-75AA-4B5C-80A4-D30CDC3A87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506B1B-8C29-4B02-9E38-F8EC44FA3192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96434-195E-4014-9675-DF2B9CD1B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004A0-9E56-4C9C-910F-AE8959E42029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BDB8C-B4BD-4722-B4E8-EB4C3A73DA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365EF2-FABB-4750-BB82-0B0C5FAE41C8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76FDA-4E81-41A2-A353-C9080CA0C6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540FD1-8567-4B84-BC0C-DD98652F7C15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E500D-BE41-46F2-818D-0EFD179DD0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fld id="{0DF471DC-456E-47AB-8D45-ECFC86AD6E4C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i="1">
                <a:solidFill>
                  <a:schemeClr val="accent2"/>
                </a:solidFill>
              </a:defRPr>
            </a:lvl1pPr>
          </a:lstStyle>
          <a:p>
            <a:r>
              <a:rPr lang="en-US"/>
              <a:t>T.Wildish / Princeton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accent2"/>
                </a:solidFill>
              </a:defRPr>
            </a:lvl1pPr>
          </a:lstStyle>
          <a:p>
            <a:fld id="{0DA0D1CC-98FE-4B8E-8A84-F09896E0E79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3825" y="152400"/>
            <a:ext cx="90201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2314377" y="279400"/>
            <a:ext cx="49454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accent2"/>
                </a:solidFill>
              </a:rPr>
              <a:t>Future Oracle use by CMS Offline DM/WM management</a:t>
            </a:r>
            <a:endParaRPr lang="en-GB" sz="1600" i="1" dirty="0">
              <a:solidFill>
                <a:schemeClr val="accent2"/>
              </a:solidFill>
            </a:endParaRPr>
          </a:p>
        </p:txBody>
      </p:sp>
      <p:pic>
        <p:nvPicPr>
          <p:cNvPr id="9" name="Picture 8" descr="phedex-logo-small.gif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8305800" y="152400"/>
            <a:ext cx="678656" cy="7239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3F4E-8E61-4171-820E-34F2915CA41F}" type="datetime5">
              <a:rPr lang="en-GB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4526-7FB6-461E-89CD-FF41924239BF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GB" dirty="0" smtClean="0"/>
              <a:t>Future Oracle use by CMS Offline DM/WM management</a:t>
            </a:r>
            <a:endParaRPr lang="en-GB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PhEDEx</a:t>
            </a:r>
            <a:r>
              <a:rPr lang="en-GB" dirty="0" smtClean="0"/>
              <a:t>, DBS, T0AST…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sz="2800" dirty="0" smtClean="0"/>
              <a:t>Small number of clients</a:t>
            </a:r>
          </a:p>
          <a:p>
            <a:pPr lvl="1"/>
            <a:r>
              <a:rPr lang="en-US" sz="2400" dirty="0" smtClean="0"/>
              <a:t>But very active on the database!</a:t>
            </a:r>
          </a:p>
          <a:p>
            <a:r>
              <a:rPr lang="en-US" sz="2800" dirty="0" smtClean="0"/>
              <a:t>Periodically backup and wipe the DB</a:t>
            </a:r>
          </a:p>
          <a:p>
            <a:pPr lvl="1"/>
            <a:r>
              <a:rPr lang="en-US" sz="2400" dirty="0" smtClean="0"/>
              <a:t>No need to maintain history</a:t>
            </a:r>
          </a:p>
          <a:p>
            <a:pPr lvl="1"/>
            <a:r>
              <a:rPr lang="en-US" sz="2400" dirty="0" smtClean="0"/>
              <a:t>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iteration in 2 </a:t>
            </a:r>
            <a:r>
              <a:rPr lang="en-US" sz="2400" dirty="0" smtClean="0"/>
              <a:t>years</a:t>
            </a:r>
          </a:p>
          <a:p>
            <a:pPr lvl="2"/>
            <a:r>
              <a:rPr lang="en-US" sz="2000" dirty="0"/>
              <a:t>25 GB at last cleansing. 7 GB in 3 weeks </a:t>
            </a:r>
            <a:r>
              <a:rPr lang="en-US" sz="2000" dirty="0" smtClean="0"/>
              <a:t>since</a:t>
            </a:r>
            <a:endParaRPr lang="en-US" sz="2000" dirty="0" smtClean="0"/>
          </a:p>
          <a:p>
            <a:r>
              <a:rPr lang="en-US" sz="2800" dirty="0" smtClean="0"/>
              <a:t>Test schema by replays on separate instance</a:t>
            </a:r>
          </a:p>
          <a:p>
            <a:pPr lvl="1"/>
            <a:r>
              <a:rPr lang="en-US" sz="2400" dirty="0" smtClean="0"/>
              <a:t>Also test schema-evolution, SQL </a:t>
            </a:r>
            <a:r>
              <a:rPr lang="en-US" sz="2400" dirty="0" err="1" smtClean="0"/>
              <a:t>optimisation</a:t>
            </a:r>
            <a:endParaRPr lang="en-US" sz="2400" dirty="0" smtClean="0"/>
          </a:p>
          <a:p>
            <a:pPr lvl="2"/>
            <a:r>
              <a:rPr lang="en-US" sz="2000" dirty="0" smtClean="0"/>
              <a:t>Rely on Oracle stats for guidance</a:t>
            </a:r>
          </a:p>
          <a:p>
            <a:r>
              <a:rPr lang="en-US" sz="2800" dirty="0" smtClean="0"/>
              <a:t>Schema stable, no major changes foreseen</a:t>
            </a:r>
          </a:p>
          <a:p>
            <a:pPr lvl="1"/>
            <a:r>
              <a:rPr lang="en-US" sz="2400" dirty="0" smtClean="0"/>
              <a:t>Expect client-code to evolve more than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38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r>
              <a:rPr lang="en-US" sz="2800" dirty="0" smtClean="0"/>
              <a:t>Driven by data-rate</a:t>
            </a:r>
          </a:p>
          <a:p>
            <a:pPr lvl="1"/>
            <a:r>
              <a:rPr lang="en-US" sz="2400" dirty="0" smtClean="0"/>
              <a:t>Bandwidth, but also rate of files</a:t>
            </a:r>
          </a:p>
          <a:p>
            <a:pPr lvl="2"/>
            <a:r>
              <a:rPr lang="en-US" sz="2000" dirty="0" smtClean="0"/>
              <a:t>0.6M </a:t>
            </a:r>
            <a:r>
              <a:rPr lang="en-US" sz="2000" dirty="0" smtClean="0"/>
              <a:t>files per day during </a:t>
            </a:r>
            <a:r>
              <a:rPr lang="en-US" sz="2000" dirty="0" smtClean="0"/>
              <a:t>running (0.5M from detector)</a:t>
            </a:r>
          </a:p>
          <a:p>
            <a:pPr lvl="2"/>
            <a:r>
              <a:rPr lang="en-US" sz="2000" dirty="0" smtClean="0"/>
              <a:t>15K files per day output to </a:t>
            </a:r>
            <a:r>
              <a:rPr lang="en-US" sz="2000" dirty="0" err="1" smtClean="0"/>
              <a:t>PhEDEx</a:t>
            </a:r>
            <a:r>
              <a:rPr lang="en-US" sz="2000" dirty="0" smtClean="0"/>
              <a:t> and DBS</a:t>
            </a:r>
            <a:endParaRPr lang="en-US" sz="2000" dirty="0" smtClean="0"/>
          </a:p>
          <a:p>
            <a:pPr lvl="1"/>
            <a:r>
              <a:rPr lang="en-US" sz="2400" dirty="0" smtClean="0"/>
              <a:t>Processing reduces file-rate</a:t>
            </a:r>
          </a:p>
          <a:p>
            <a:r>
              <a:rPr lang="en-US" sz="2800" dirty="0" smtClean="0"/>
              <a:t>Number of primary datasets =&gt; </a:t>
            </a:r>
            <a:r>
              <a:rPr lang="en-US" sz="2800" dirty="0"/>
              <a:t>#</a:t>
            </a:r>
            <a:r>
              <a:rPr lang="en-US" sz="2800" dirty="0" smtClean="0"/>
              <a:t>workflows</a:t>
            </a:r>
          </a:p>
          <a:p>
            <a:pPr lvl="1"/>
            <a:r>
              <a:rPr lang="en-US" sz="2400" dirty="0" smtClean="0"/>
              <a:t>Increases complexity, volume of metadata</a:t>
            </a:r>
          </a:p>
          <a:p>
            <a:r>
              <a:rPr lang="en-US" sz="2800" dirty="0" smtClean="0"/>
              <a:t>Row-churn</a:t>
            </a:r>
          </a:p>
          <a:p>
            <a:pPr lvl="1"/>
            <a:r>
              <a:rPr lang="en-US" sz="2400" dirty="0" smtClean="0"/>
              <a:t>Metadata updates with high turnover</a:t>
            </a:r>
          </a:p>
          <a:p>
            <a:pPr lvl="1"/>
            <a:r>
              <a:rPr lang="en-US" sz="2400" dirty="0"/>
              <a:t>C</a:t>
            </a:r>
            <a:r>
              <a:rPr lang="en-US" sz="2400" dirty="0" smtClean="0"/>
              <a:t>aching cannot help</a:t>
            </a:r>
          </a:p>
          <a:p>
            <a:r>
              <a:rPr lang="en-US" sz="2800" dirty="0" smtClean="0"/>
              <a:t>Table-growth, slows down queries over time</a:t>
            </a:r>
          </a:p>
          <a:p>
            <a:pPr lvl="1"/>
            <a:r>
              <a:rPr lang="en-US" sz="2400" dirty="0" err="1" smtClean="0"/>
              <a:t>Optimise</a:t>
            </a:r>
            <a:r>
              <a:rPr lang="en-US" sz="2400" dirty="0" smtClean="0"/>
              <a:t> for recent data, helps, but not </a:t>
            </a:r>
            <a:r>
              <a:rPr lang="en-US" sz="2400" dirty="0" smtClean="0"/>
              <a:t>perfect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2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Catalogue of all CMS data</a:t>
            </a:r>
          </a:p>
          <a:p>
            <a:pPr lvl="1"/>
            <a:r>
              <a:rPr lang="en-US" sz="2400" dirty="0" smtClean="0"/>
              <a:t>How it was produced, what it contains</a:t>
            </a:r>
          </a:p>
          <a:p>
            <a:pPr lvl="1"/>
            <a:r>
              <a:rPr lang="en-US" sz="2400" dirty="0" smtClean="0"/>
              <a:t>Starting point for data</a:t>
            </a:r>
            <a:r>
              <a:rPr lang="en-US" sz="2400" dirty="0"/>
              <a:t>-discovery for </a:t>
            </a:r>
            <a:r>
              <a:rPr lang="en-US" sz="2400" dirty="0" smtClean="0"/>
              <a:t>physicists</a:t>
            </a:r>
          </a:p>
          <a:p>
            <a:pPr lvl="1"/>
            <a:r>
              <a:rPr lang="en-US" sz="2400" dirty="0" smtClean="0"/>
              <a:t>85 thousand datasets, 18 million files</a:t>
            </a:r>
          </a:p>
          <a:p>
            <a:r>
              <a:rPr lang="en-US" sz="2800" dirty="0" smtClean="0"/>
              <a:t>Interacts with…</a:t>
            </a:r>
          </a:p>
          <a:p>
            <a:pPr lvl="1"/>
            <a:r>
              <a:rPr lang="en-US" sz="2400" dirty="0" err="1" smtClean="0"/>
              <a:t>SiteDB</a:t>
            </a:r>
            <a:r>
              <a:rPr lang="en-US" sz="2400" dirty="0" smtClean="0"/>
              <a:t> for user </a:t>
            </a:r>
            <a:r>
              <a:rPr lang="en-US" sz="2400" dirty="0" err="1" smtClean="0"/>
              <a:t>auth</a:t>
            </a:r>
            <a:r>
              <a:rPr lang="en-US" sz="2400" dirty="0" smtClean="0"/>
              <a:t>, </a:t>
            </a:r>
            <a:r>
              <a:rPr lang="en-US" sz="2400" dirty="0" err="1" smtClean="0"/>
              <a:t>PhEDEx</a:t>
            </a:r>
            <a:r>
              <a:rPr lang="en-US" sz="2400" dirty="0" smtClean="0"/>
              <a:t> for block-location</a:t>
            </a:r>
          </a:p>
          <a:p>
            <a:pPr lvl="1"/>
            <a:r>
              <a:rPr lang="en-US" sz="2400" dirty="0" smtClean="0"/>
              <a:t>DAS (</a:t>
            </a:r>
            <a:r>
              <a:rPr lang="en-US" sz="2400" dirty="0" err="1" smtClean="0"/>
              <a:t>WMAgent</a:t>
            </a:r>
            <a:r>
              <a:rPr lang="en-US" sz="2400" dirty="0" smtClean="0"/>
              <a:t>) for MC production &amp; reprocessing</a:t>
            </a:r>
          </a:p>
          <a:p>
            <a:pPr lvl="2"/>
            <a:r>
              <a:rPr lang="en-US" sz="2000" dirty="0" smtClean="0"/>
              <a:t>Accounts for 2/3 of current activity</a:t>
            </a:r>
          </a:p>
          <a:p>
            <a:pPr lvl="1"/>
            <a:r>
              <a:rPr lang="en-US" sz="2400" dirty="0" smtClean="0"/>
              <a:t>CRAB for user-analysis jobs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60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r>
              <a:rPr lang="en-US" sz="2800" dirty="0" smtClean="0"/>
              <a:t>DB is ~200 GB</a:t>
            </a:r>
          </a:p>
          <a:p>
            <a:pPr lvl="1"/>
            <a:r>
              <a:rPr lang="en-US" sz="2400" dirty="0" smtClean="0"/>
              <a:t>Will grow ~linear with data-volume</a:t>
            </a:r>
          </a:p>
          <a:p>
            <a:pPr lvl="1"/>
            <a:r>
              <a:rPr lang="en-US" sz="2400" dirty="0" smtClean="0"/>
              <a:t>Need to maintain history</a:t>
            </a:r>
          </a:p>
          <a:p>
            <a:pPr lvl="2"/>
            <a:r>
              <a:rPr lang="en-US" sz="2000" dirty="0"/>
              <a:t>N</a:t>
            </a:r>
            <a:r>
              <a:rPr lang="en-US" sz="2000" dirty="0" smtClean="0"/>
              <a:t>ever delete information from DBS</a:t>
            </a:r>
          </a:p>
          <a:p>
            <a:r>
              <a:rPr lang="en-US" sz="2800" dirty="0" smtClean="0"/>
              <a:t>Variable workload, factor 10 or more</a:t>
            </a:r>
          </a:p>
          <a:p>
            <a:pPr lvl="1"/>
            <a:r>
              <a:rPr lang="en-US" sz="2400" dirty="0" smtClean="0"/>
              <a:t>Clients distributed everywhere around CMS</a:t>
            </a:r>
          </a:p>
          <a:p>
            <a:pPr lvl="1"/>
            <a:r>
              <a:rPr lang="en-US" sz="2400" dirty="0" smtClean="0"/>
              <a:t>Work-cycles come and go (MC, real data)</a:t>
            </a:r>
          </a:p>
          <a:p>
            <a:pPr lvl="1"/>
            <a:r>
              <a:rPr lang="en-US" sz="2400" dirty="0" smtClean="0"/>
              <a:t>Difficult to set performance targets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7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sz="2800" dirty="0" smtClean="0"/>
              <a:t>Schema migration non-trivial</a:t>
            </a:r>
          </a:p>
          <a:p>
            <a:pPr lvl="1"/>
            <a:r>
              <a:rPr lang="en-US" sz="2400" dirty="0" smtClean="0"/>
              <a:t>Currently in the middle of a major re-design</a:t>
            </a:r>
          </a:p>
          <a:p>
            <a:pPr lvl="2"/>
            <a:r>
              <a:rPr lang="en-US" sz="2000" dirty="0" smtClean="0"/>
              <a:t>DBS2 =&gt; DBS3</a:t>
            </a:r>
          </a:p>
          <a:p>
            <a:pPr lvl="1"/>
            <a:r>
              <a:rPr lang="en-US" sz="2400" dirty="0" smtClean="0"/>
              <a:t>Needs integration with several client tools</a:t>
            </a:r>
          </a:p>
          <a:p>
            <a:pPr lvl="1"/>
            <a:r>
              <a:rPr lang="en-US" sz="2400" dirty="0" smtClean="0"/>
              <a:t>Re-deployment of many DM/WM components simultaneously</a:t>
            </a:r>
            <a:endParaRPr lang="en-US" dirty="0"/>
          </a:p>
          <a:p>
            <a:r>
              <a:rPr lang="en-US" sz="2800" dirty="0" smtClean="0"/>
              <a:t>DBS3 </a:t>
            </a:r>
            <a:r>
              <a:rPr lang="en-US" sz="2800" dirty="0" err="1" smtClean="0"/>
              <a:t>testbed</a:t>
            </a:r>
            <a:r>
              <a:rPr lang="en-US" sz="2800" dirty="0" smtClean="0"/>
              <a:t> ‘soon’</a:t>
            </a:r>
          </a:p>
          <a:p>
            <a:pPr lvl="1"/>
            <a:r>
              <a:rPr lang="en-US" sz="2400" dirty="0" smtClean="0"/>
              <a:t>Run validation, scale, performance tests</a:t>
            </a:r>
          </a:p>
          <a:p>
            <a:pPr lvl="1"/>
            <a:r>
              <a:rPr lang="en-US" sz="2400" dirty="0" smtClean="0"/>
              <a:t>Integration tests with clients</a:t>
            </a:r>
          </a:p>
          <a:p>
            <a:pPr lvl="1"/>
            <a:r>
              <a:rPr lang="en-US" sz="2400" dirty="0" smtClean="0"/>
              <a:t>Query-</a:t>
            </a:r>
            <a:r>
              <a:rPr lang="en-US" sz="2400" dirty="0" err="1" smtClean="0"/>
              <a:t>optimisation</a:t>
            </a:r>
            <a:r>
              <a:rPr lang="en-US" sz="2400" dirty="0" smtClean="0"/>
              <a:t>, well advanced</a:t>
            </a:r>
            <a:endParaRPr lang="en-US" sz="2400" dirty="0" smtClean="0"/>
          </a:p>
          <a:p>
            <a:pPr lvl="1"/>
            <a:r>
              <a:rPr lang="en-US" sz="2400" dirty="0" smtClean="0"/>
              <a:t>Release data </a:t>
            </a:r>
            <a:r>
              <a:rPr lang="en-US" sz="2400" dirty="0" smtClean="0"/>
              <a:t>contingent </a:t>
            </a:r>
            <a:r>
              <a:rPr lang="en-US" sz="2400" dirty="0" smtClean="0"/>
              <a:t>on outcome of tests,</a:t>
            </a:r>
          </a:p>
          <a:p>
            <a:pPr lvl="2"/>
            <a:r>
              <a:rPr lang="en-US" sz="2000" dirty="0" smtClean="0"/>
              <a:t>Reasonable to expect by end of this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sz="2800" dirty="0" err="1" smtClean="0"/>
              <a:t>PhEDEx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Mature, slow evolution of schema</a:t>
            </a:r>
          </a:p>
          <a:p>
            <a:pPr lvl="1"/>
            <a:r>
              <a:rPr lang="en-US" sz="2400" dirty="0" smtClean="0"/>
              <a:t>Can test schema under realistic circumstances</a:t>
            </a:r>
          </a:p>
          <a:p>
            <a:r>
              <a:rPr lang="en-US" sz="2800" dirty="0" smtClean="0"/>
              <a:t>T0AST:</a:t>
            </a:r>
          </a:p>
          <a:p>
            <a:pPr lvl="1"/>
            <a:r>
              <a:rPr lang="en-US" sz="2400" dirty="0" smtClean="0"/>
              <a:t>Mature, slow evolution of schema</a:t>
            </a:r>
          </a:p>
          <a:p>
            <a:pPr lvl="1"/>
            <a:r>
              <a:rPr lang="en-US" sz="2400" dirty="0"/>
              <a:t>R</a:t>
            </a:r>
            <a:r>
              <a:rPr lang="en-US" sz="2400" dirty="0" smtClean="0"/>
              <a:t>e-</a:t>
            </a:r>
            <a:r>
              <a:rPr lang="en-US" sz="2400" dirty="0" err="1" smtClean="0"/>
              <a:t>initialise</a:t>
            </a:r>
            <a:r>
              <a:rPr lang="en-US" sz="2400" dirty="0" smtClean="0"/>
              <a:t> to limit size or for schema updates</a:t>
            </a:r>
          </a:p>
          <a:p>
            <a:r>
              <a:rPr lang="en-US" sz="2800" dirty="0" smtClean="0"/>
              <a:t>DBS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Major schema update this year, stable after that</a:t>
            </a:r>
          </a:p>
          <a:p>
            <a:pPr lvl="1"/>
            <a:r>
              <a:rPr lang="en-US" sz="2400" dirty="0" smtClean="0"/>
              <a:t>Most visible of the three, less predictable loads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1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Oracle-based Offline DM/WM applications</a:t>
            </a:r>
          </a:p>
          <a:p>
            <a:pPr lvl="1"/>
            <a:r>
              <a:rPr lang="en-US" dirty="0" smtClean="0"/>
              <a:t>What they are, what they’re for</a:t>
            </a:r>
          </a:p>
          <a:p>
            <a:pPr lvl="1"/>
            <a:r>
              <a:rPr lang="en-US" dirty="0" smtClean="0"/>
              <a:t>Who uses them and how</a:t>
            </a:r>
          </a:p>
          <a:p>
            <a:pPr lvl="1"/>
            <a:r>
              <a:rPr lang="en-US" dirty="0" smtClean="0"/>
              <a:t>How we expect them to change in the future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27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PhEDEx</a:t>
            </a:r>
            <a:r>
              <a:rPr lang="en-US" dirty="0" smtClean="0"/>
              <a:t>: Physics Experiment Data Export</a:t>
            </a:r>
          </a:p>
          <a:p>
            <a:pPr lvl="1"/>
            <a:r>
              <a:rPr lang="en-US" dirty="0" smtClean="0"/>
              <a:t>Manages distribution of all data for CMS</a:t>
            </a:r>
          </a:p>
          <a:p>
            <a:r>
              <a:rPr lang="en-US" dirty="0" smtClean="0"/>
              <a:t>T0AST: Tier0 Activity State Tracker</a:t>
            </a:r>
          </a:p>
          <a:p>
            <a:pPr lvl="1"/>
            <a:r>
              <a:rPr lang="en-US" dirty="0" smtClean="0"/>
              <a:t>Manages the Tier0 workflow</a:t>
            </a:r>
          </a:p>
          <a:p>
            <a:r>
              <a:rPr lang="en-US" dirty="0" smtClean="0"/>
              <a:t>DBS: Dataset Bookkeeping Service</a:t>
            </a:r>
          </a:p>
          <a:p>
            <a:pPr lvl="1"/>
            <a:r>
              <a:rPr lang="en-US" dirty="0" smtClean="0"/>
              <a:t>Relationships between datasets, what the data 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9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PhEDEx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Manages bulk data transfers &amp; deletions</a:t>
            </a:r>
          </a:p>
          <a:p>
            <a:pPr lvl="1"/>
            <a:r>
              <a:rPr lang="en-US" sz="2000" dirty="0" smtClean="0"/>
              <a:t>Reliability, robustness, performance, scale</a:t>
            </a:r>
          </a:p>
          <a:p>
            <a:pPr lvl="1"/>
            <a:r>
              <a:rPr lang="en-US" sz="2000" dirty="0" smtClean="0"/>
              <a:t>Data-placement policy, data consistency, </a:t>
            </a:r>
            <a:r>
              <a:rPr lang="en-US" sz="2000" dirty="0" err="1" smtClean="0"/>
              <a:t>custodiality</a:t>
            </a:r>
            <a:endParaRPr lang="en-US" sz="2000" dirty="0" smtClean="0"/>
          </a:p>
          <a:p>
            <a:pPr lvl="1"/>
            <a:r>
              <a:rPr lang="en-US" sz="2000" dirty="0" smtClean="0"/>
              <a:t>Knows where all the data is, all the time</a:t>
            </a:r>
          </a:p>
          <a:p>
            <a:r>
              <a:rPr lang="en-US" sz="2400" dirty="0" smtClean="0"/>
              <a:t>‘central’ agents, site agents</a:t>
            </a:r>
          </a:p>
          <a:p>
            <a:pPr lvl="1"/>
            <a:r>
              <a:rPr lang="en-US" sz="2000" dirty="0" smtClean="0"/>
              <a:t>Direct DB connection, one agent per task</a:t>
            </a:r>
          </a:p>
          <a:p>
            <a:r>
              <a:rPr lang="en-US" sz="2400" dirty="0" smtClean="0"/>
              <a:t>Data-service and website</a:t>
            </a:r>
          </a:p>
          <a:p>
            <a:pPr lvl="1"/>
            <a:r>
              <a:rPr lang="en-US" sz="2000" dirty="0" smtClean="0"/>
              <a:t>Interaction with users (make transfer requests)</a:t>
            </a:r>
          </a:p>
          <a:p>
            <a:pPr lvl="1"/>
            <a:r>
              <a:rPr lang="en-US" sz="2000" dirty="0" smtClean="0"/>
              <a:t>Other components of CMS DM/WM</a:t>
            </a:r>
          </a:p>
          <a:p>
            <a:pPr lvl="2"/>
            <a:r>
              <a:rPr lang="en-US" sz="1800" dirty="0" smtClean="0"/>
              <a:t>Tier0, MC production, external monitoring (site/group-specific)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11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workflo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816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17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PhEDEx</a:t>
            </a:r>
            <a:r>
              <a:rPr lang="en-US" dirty="0" smtClean="0"/>
              <a:t> in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~16 million files, transfers &gt;= 200 TB/day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over 100 sites (T0, T1, T2, T3)</a:t>
            </a:r>
          </a:p>
          <a:p>
            <a:r>
              <a:rPr lang="en-US" sz="2800" dirty="0" smtClean="0"/>
              <a:t>Database</a:t>
            </a:r>
          </a:p>
          <a:p>
            <a:pPr lvl="1"/>
            <a:r>
              <a:rPr lang="en-US" sz="2400" dirty="0" smtClean="0"/>
              <a:t>Currently occupies ~50 GB</a:t>
            </a:r>
          </a:p>
          <a:p>
            <a:pPr lvl="2"/>
            <a:r>
              <a:rPr lang="en-US" sz="2000" dirty="0" smtClean="0"/>
              <a:t>Grows at ~2GB/month, likely to continue</a:t>
            </a:r>
          </a:p>
          <a:p>
            <a:pPr lvl="2"/>
            <a:r>
              <a:rPr lang="en-US" sz="2000" dirty="0" smtClean="0"/>
              <a:t>Should be ~linear with data volume</a:t>
            </a:r>
          </a:p>
          <a:p>
            <a:pPr lvl="1"/>
            <a:r>
              <a:rPr lang="en-US" sz="2400" dirty="0" smtClean="0"/>
              <a:t>CPU use moderate</a:t>
            </a:r>
          </a:p>
          <a:p>
            <a:pPr lvl="2"/>
            <a:r>
              <a:rPr lang="en-US" sz="2000" dirty="0" smtClean="0"/>
              <a:t>Should go with active transfer-volume</a:t>
            </a:r>
          </a:p>
          <a:p>
            <a:pPr lvl="2"/>
            <a:r>
              <a:rPr lang="en-US" sz="2000" dirty="0" smtClean="0"/>
              <a:t>Scalability of central agents perhaps our biggest concern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09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PhEDEx</a:t>
            </a:r>
            <a:r>
              <a:rPr lang="en-US" dirty="0" smtClean="0"/>
              <a:t>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Performance tested with the </a:t>
            </a:r>
            <a:r>
              <a:rPr lang="en-US" sz="2800" dirty="0" err="1" smtClean="0"/>
              <a:t>LifeCycle</a:t>
            </a:r>
            <a:r>
              <a:rPr lang="en-US" sz="2800" dirty="0" smtClean="0"/>
              <a:t> agent</a:t>
            </a:r>
          </a:p>
          <a:p>
            <a:pPr lvl="1"/>
            <a:r>
              <a:rPr lang="en-US" sz="2400" dirty="0" smtClean="0"/>
              <a:t>Custom test-agent drives accelerated lifecycle</a:t>
            </a:r>
          </a:p>
          <a:p>
            <a:pPr lvl="1"/>
            <a:r>
              <a:rPr lang="en-US" sz="2400" dirty="0" smtClean="0"/>
              <a:t>Verifies schema, agents, at &gt;10x ‘today’ levels</a:t>
            </a:r>
          </a:p>
          <a:p>
            <a:pPr lvl="1"/>
            <a:r>
              <a:rPr lang="en-US" sz="2400" dirty="0" smtClean="0"/>
              <a:t>Maintain confidence that we are &gt;1year away from (known) problems</a:t>
            </a:r>
          </a:p>
          <a:p>
            <a:pPr lvl="1"/>
            <a:r>
              <a:rPr lang="en-US" sz="2400" dirty="0" smtClean="0"/>
              <a:t>Identify problematic SQL or agent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early</a:t>
            </a:r>
          </a:p>
          <a:p>
            <a:pPr lvl="2"/>
            <a:r>
              <a:rPr lang="en-US" sz="2000" dirty="0" smtClean="0"/>
              <a:t>Increasingly find bottlenecks are in the agents, not the DB</a:t>
            </a:r>
          </a:p>
          <a:p>
            <a:pPr lvl="1"/>
            <a:r>
              <a:rPr lang="en-US" sz="2400" dirty="0" smtClean="0"/>
              <a:t>Useful for testing new DB hardware (11gr2)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5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T0AST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Tracks files, batch jobs, &amp; metadata</a:t>
            </a:r>
          </a:p>
          <a:p>
            <a:r>
              <a:rPr lang="en-US" dirty="0" smtClean="0"/>
              <a:t>Drives the T0 processing and data-handling</a:t>
            </a:r>
          </a:p>
          <a:p>
            <a:r>
              <a:rPr lang="en-US" sz="2800" dirty="0" smtClean="0"/>
              <a:t>Fed by information from several sources</a:t>
            </a:r>
          </a:p>
          <a:p>
            <a:pPr lvl="1"/>
            <a:r>
              <a:rPr lang="en-US" sz="2400" dirty="0" err="1" smtClean="0"/>
              <a:t>Cessy</a:t>
            </a:r>
            <a:r>
              <a:rPr lang="en-US" sz="2400" dirty="0" smtClean="0"/>
              <a:t> -&gt; </a:t>
            </a:r>
            <a:r>
              <a:rPr lang="en-US" sz="2400" dirty="0" err="1" smtClean="0"/>
              <a:t>Meyrin</a:t>
            </a:r>
            <a:r>
              <a:rPr lang="en-US" sz="2400" dirty="0" smtClean="0"/>
              <a:t> transfer system </a:t>
            </a:r>
            <a:r>
              <a:rPr lang="en-US" sz="2400" smtClean="0"/>
              <a:t>injects files</a:t>
            </a:r>
          </a:p>
          <a:p>
            <a:pPr lvl="1"/>
            <a:r>
              <a:rPr lang="en-US" sz="2400" smtClean="0"/>
              <a:t>StorageManagerDB</a:t>
            </a:r>
            <a:r>
              <a:rPr lang="en-US" sz="2400" dirty="0" smtClean="0"/>
              <a:t> </a:t>
            </a:r>
            <a:r>
              <a:rPr lang="en-US" sz="2400" dirty="0" smtClean="0"/>
              <a:t>&amp; </a:t>
            </a:r>
            <a:r>
              <a:rPr lang="en-US" sz="2400" dirty="0" err="1" smtClean="0"/>
              <a:t>PopConLogDB</a:t>
            </a:r>
            <a:r>
              <a:rPr lang="en-US" sz="2400" dirty="0" smtClean="0"/>
              <a:t> trigger the T0 to start processing</a:t>
            </a:r>
          </a:p>
          <a:p>
            <a:pPr lvl="1"/>
            <a:r>
              <a:rPr lang="en-US" sz="2400" dirty="0" err="1" smtClean="0"/>
              <a:t>ConfDB</a:t>
            </a:r>
            <a:r>
              <a:rPr lang="en-US" sz="2400" dirty="0" smtClean="0"/>
              <a:t> provides HLT/trigger/dataset mapping</a:t>
            </a:r>
          </a:p>
          <a:p>
            <a:r>
              <a:rPr lang="en-US" sz="2800" dirty="0" smtClean="0"/>
              <a:t>Injects data into </a:t>
            </a:r>
            <a:r>
              <a:rPr lang="en-US" sz="2800" dirty="0" err="1" smtClean="0"/>
              <a:t>PhEDEx</a:t>
            </a:r>
            <a:r>
              <a:rPr lang="en-US" sz="2800" dirty="0" smtClean="0"/>
              <a:t> and DBS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19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r>
              <a:rPr lang="en-US" sz="2800" dirty="0" smtClean="0"/>
              <a:t>Prevent inconsistent DB states</a:t>
            </a:r>
          </a:p>
          <a:p>
            <a:pPr lvl="1"/>
            <a:r>
              <a:rPr lang="en-US" sz="2400" dirty="0" smtClean="0"/>
              <a:t>Expected software crashes, batch failures, transfer problems,</a:t>
            </a:r>
          </a:p>
          <a:p>
            <a:pPr lvl="1"/>
            <a:r>
              <a:rPr lang="en-US" dirty="0" smtClean="0"/>
              <a:t>Esp. in early days, but can happen at any time</a:t>
            </a:r>
          </a:p>
          <a:p>
            <a:pPr lvl="1"/>
            <a:r>
              <a:rPr lang="en-US" sz="2400" dirty="0" smtClean="0"/>
              <a:t>SQL-surgery should not become the norm</a:t>
            </a:r>
          </a:p>
          <a:p>
            <a:r>
              <a:rPr lang="en-US" sz="2800" dirty="0" smtClean="0"/>
              <a:t>Designed to crash and fail quick and clean</a:t>
            </a:r>
          </a:p>
          <a:p>
            <a:pPr lvl="1"/>
            <a:r>
              <a:rPr lang="en-US" sz="2400" dirty="0" smtClean="0"/>
              <a:t>Fix problem at source, restart the crashed component</a:t>
            </a:r>
          </a:p>
          <a:p>
            <a:pPr lvl="2"/>
            <a:r>
              <a:rPr lang="en-US" sz="2000" dirty="0" smtClean="0"/>
              <a:t>Largely successful with this strategy</a:t>
            </a:r>
          </a:p>
          <a:p>
            <a:r>
              <a:rPr lang="en-US" sz="2800" dirty="0" smtClean="0"/>
              <a:t>T0Mon, data-service for monitoring</a:t>
            </a:r>
          </a:p>
          <a:p>
            <a:pPr lvl="1"/>
            <a:r>
              <a:rPr lang="en-US" sz="2400" dirty="0" smtClean="0"/>
              <a:t>Used inside &amp; outside the T0 (express </a:t>
            </a:r>
            <a:r>
              <a:rPr lang="en-US" sz="2400" dirty="0" err="1" smtClean="0"/>
              <a:t>visualisation</a:t>
            </a:r>
            <a:r>
              <a:rPr lang="en-US" sz="2400" dirty="0" smtClean="0"/>
              <a:t>…)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11D4-474F-4AF6-93F6-00E8E439532C}" type="datetime5">
              <a:rPr lang="en-GB" smtClean="0"/>
              <a:pPr/>
              <a:t>1-Jun-11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8A2-1C26-41D3-B442-47AF40647EC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1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1490</TotalTime>
  <Words>904</Words>
  <Application>Microsoft Macintosh PowerPoint</Application>
  <PresentationFormat>On-screen Show (4:3)</PresentationFormat>
  <Paragraphs>167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Future Oracle use by CMS Offline DM/WM management</vt:lpstr>
      <vt:lpstr>This talk</vt:lpstr>
      <vt:lpstr>PowerPoint Presentation</vt:lpstr>
      <vt:lpstr>PhEDEx</vt:lpstr>
      <vt:lpstr>PowerPoint Presentation</vt:lpstr>
      <vt:lpstr>PhEDEx in numbers</vt:lpstr>
      <vt:lpstr>PhEDEx scalability</vt:lpstr>
      <vt:lpstr>T0AST</vt:lpstr>
      <vt:lpstr>PowerPoint Presentation</vt:lpstr>
      <vt:lpstr>PowerPoint Presentation</vt:lpstr>
      <vt:lpstr>PowerPoint Presentation</vt:lpstr>
      <vt:lpstr>DBS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Tony Wildish</cp:lastModifiedBy>
  <cp:revision>66</cp:revision>
  <dcterms:created xsi:type="dcterms:W3CDTF">1601-01-01T00:00:00Z</dcterms:created>
  <dcterms:modified xsi:type="dcterms:W3CDTF">2011-06-01T15:45:43Z</dcterms:modified>
</cp:coreProperties>
</file>