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Default Extension="gif" ContentType="image/gif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256" r:id="rId5"/>
    <p:sldId id="286" r:id="rId6"/>
    <p:sldId id="307" r:id="rId7"/>
    <p:sldId id="311" r:id="rId8"/>
    <p:sldId id="308" r:id="rId9"/>
    <p:sldId id="309" r:id="rId10"/>
    <p:sldId id="310" r:id="rId11"/>
    <p:sldId id="306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4F9E"/>
    <a:srgbClr val="3861AA"/>
    <a:srgbClr val="3E282B"/>
    <a:srgbClr val="CC3300"/>
    <a:srgbClr val="00529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89834" autoAdjust="0"/>
  </p:normalViewPr>
  <p:slideViewPr>
    <p:cSldViewPr>
      <p:cViewPr varScale="1">
        <p:scale>
          <a:sx n="85" d="100"/>
          <a:sy n="85" d="100"/>
        </p:scale>
        <p:origin x="-129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70"/>
    </p:cViewPr>
  </p:sorterViewPr>
  <p:notesViewPr>
    <p:cSldViewPr>
      <p:cViewPr varScale="1">
        <p:scale>
          <a:sx n="96" d="100"/>
          <a:sy n="96" d="100"/>
        </p:scale>
        <p:origin x="-1506" y="-10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DA2168-328B-4191-947B-02DE169FB400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434866-FE83-4FDF-99C8-5D242F05E4A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B49999-6EBB-4404-A914-683211F23D55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0DCBCF-902C-4E53-A86E-871E18F741E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0DCBCF-902C-4E53-A86E-871E18F741E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7BD43A3-B2EF-461B-9DEE-51B14140E651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7BD43A3-B2EF-461B-9DEE-51B14140E651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7BD43A3-B2EF-461B-9DEE-51B14140E651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7BD43A3-B2EF-461B-9DEE-51B14140E651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7BD43A3-B2EF-461B-9DEE-51B14140E651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7BD43A3-B2EF-461B-9DEE-51B14140E651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0DCBCF-902C-4E53-A86E-871E18F741E7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 userDrawn="1"/>
        </p:nvGrpSpPr>
        <p:grpSpPr>
          <a:xfrm>
            <a:off x="1219200" y="0"/>
            <a:ext cx="7924800" cy="872698"/>
            <a:chOff x="1219200" y="0"/>
            <a:chExt cx="7924800" cy="872698"/>
          </a:xfrm>
        </p:grpSpPr>
        <p:sp>
          <p:nvSpPr>
            <p:cNvPr id="14" name="Rectangle 13"/>
            <p:cNvSpPr/>
            <p:nvPr userDrawn="1"/>
          </p:nvSpPr>
          <p:spPr>
            <a:xfrm>
              <a:off x="1219200" y="0"/>
              <a:ext cx="7924800" cy="838200"/>
            </a:xfrm>
            <a:prstGeom prst="rect">
              <a:avLst/>
            </a:prstGeom>
            <a:solidFill>
              <a:srgbClr val="004F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TextBox 14"/>
            <p:cNvSpPr txBox="1"/>
            <p:nvPr userDrawn="1"/>
          </p:nvSpPr>
          <p:spPr>
            <a:xfrm>
              <a:off x="7010400" y="53897"/>
              <a:ext cx="762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 smtClean="0">
                  <a:solidFill>
                    <a:schemeClr val="bg1"/>
                  </a:solidFill>
                </a:rPr>
                <a:t>CERN</a:t>
              </a:r>
              <a:endParaRPr lang="en-GB" sz="1600" dirty="0">
                <a:solidFill>
                  <a:schemeClr val="bg1"/>
                </a:solidFill>
              </a:endParaRPr>
            </a:p>
          </p:txBody>
        </p:sp>
        <p:sp>
          <p:nvSpPr>
            <p:cNvPr id="16" name="TextBox 15"/>
            <p:cNvSpPr txBox="1"/>
            <p:nvPr userDrawn="1"/>
          </p:nvSpPr>
          <p:spPr>
            <a:xfrm>
              <a:off x="7620000" y="457200"/>
              <a:ext cx="1524000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solidFill>
                    <a:schemeClr val="bg1"/>
                  </a:solidFill>
                </a:rPr>
                <a:t>General Infrastructure</a:t>
              </a:r>
              <a:r>
                <a:rPr lang="en-GB" sz="1050" baseline="0" dirty="0" smtClean="0">
                  <a:solidFill>
                    <a:schemeClr val="bg1"/>
                  </a:solidFill>
                </a:rPr>
                <a:t> Services Department</a:t>
              </a:r>
              <a:endParaRPr lang="en-GB" sz="1050" dirty="0">
                <a:solidFill>
                  <a:schemeClr val="bg1"/>
                </a:solidFill>
              </a:endParaRPr>
            </a:p>
          </p:txBody>
        </p:sp>
        <p:cxnSp>
          <p:nvCxnSpPr>
            <p:cNvPr id="17" name="Straight Connector 16"/>
            <p:cNvCxnSpPr/>
            <p:nvPr userDrawn="1"/>
          </p:nvCxnSpPr>
          <p:spPr>
            <a:xfrm rot="5400000">
              <a:off x="7429500" y="419100"/>
              <a:ext cx="533400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itle 1"/>
          <p:cNvSpPr txBox="1">
            <a:spLocks/>
          </p:cNvSpPr>
          <p:nvPr userDrawn="1"/>
        </p:nvSpPr>
        <p:spPr bwMode="auto">
          <a:xfrm>
            <a:off x="1295400" y="0"/>
            <a:ext cx="5791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en-US" sz="3200" kern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	</a:t>
            </a:r>
            <a:endParaRPr lang="en-US" sz="3200" kern="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7" name="Picture 20" descr="CERNlogo-rgb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 userDrawn="1">
            <p:ph type="ctrTitle"/>
          </p:nvPr>
        </p:nvSpPr>
        <p:spPr>
          <a:xfrm>
            <a:off x="2057400" y="1752600"/>
            <a:ext cx="6553200" cy="1470025"/>
          </a:xfrm>
        </p:spPr>
        <p:txBody>
          <a:bodyPr/>
          <a:lstStyle>
            <a:lvl1pPr algn="ctr">
              <a:defRPr sz="3600" b="1">
                <a:solidFill>
                  <a:srgbClr val="3861A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 userDrawn="1"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3861AA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18" name="Picture 17" descr="Logo_GS.gif"/>
          <p:cNvPicPr/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229600" y="71437"/>
            <a:ext cx="385763" cy="385763"/>
          </a:xfrm>
          <a:prstGeom prst="rect">
            <a:avLst/>
          </a:prstGeom>
        </p:spPr>
      </p:pic>
      <p:sp>
        <p:nvSpPr>
          <p:cNvPr id="21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5486400" y="62484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580A14-E279-46B3-B8E5-732BFC1E4A3C}" type="slidenum">
              <a:rPr lang="fr-CH" smtClean="0">
                <a:solidFill>
                  <a:srgbClr val="3861AA"/>
                </a:solidFill>
              </a:rPr>
              <a:pPr/>
              <a:t>‹#›</a:t>
            </a:fld>
            <a:endParaRPr lang="en-US" dirty="0" smtClean="0">
              <a:solidFill>
                <a:srgbClr val="3861AA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5486400" y="62484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580A14-E279-46B3-B8E5-732BFC1E4A3C}" type="slidenum">
              <a:rPr lang="fr-CH" smtClean="0">
                <a:solidFill>
                  <a:srgbClr val="3861AA"/>
                </a:solidFill>
              </a:rPr>
              <a:pPr/>
              <a:t>‹#›</a:t>
            </a:fld>
            <a:endParaRPr lang="en-US" dirty="0" smtClean="0">
              <a:solidFill>
                <a:srgbClr val="3861AA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21"/>
          <p:cNvSpPr txBox="1">
            <a:spLocks/>
          </p:cNvSpPr>
          <p:nvPr userDrawn="1"/>
        </p:nvSpPr>
        <p:spPr>
          <a:xfrm>
            <a:off x="5486400" y="62484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3580A14-E279-46B3-B8E5-732BFC1E4A3C}" type="slidenum">
              <a:rPr kumimoji="0" lang="fr-CH" sz="1200" b="0" i="0" u="none" strike="noStrike" kern="1200" cap="none" spc="0" normalizeH="0" baseline="0" noProof="0" smtClean="0">
                <a:ln>
                  <a:noFill/>
                </a:ln>
                <a:solidFill>
                  <a:srgbClr val="3861AA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smtClean="0">
              <a:ln>
                <a:noFill/>
              </a:ln>
              <a:solidFill>
                <a:srgbClr val="3861AA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5486400" y="62484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580A14-E279-46B3-B8E5-732BFC1E4A3C}" type="slidenum">
              <a:rPr lang="fr-CH" smtClean="0">
                <a:solidFill>
                  <a:srgbClr val="3861AA"/>
                </a:solidFill>
              </a:rPr>
              <a:pPr/>
              <a:t>‹#›</a:t>
            </a:fld>
            <a:endParaRPr lang="en-US" dirty="0" smtClean="0">
              <a:solidFill>
                <a:srgbClr val="3861AA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5486400" y="62484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580A14-E279-46B3-B8E5-732BFC1E4A3C}" type="slidenum">
              <a:rPr lang="fr-CH" smtClean="0">
                <a:solidFill>
                  <a:srgbClr val="3861AA"/>
                </a:solidFill>
              </a:rPr>
              <a:pPr/>
              <a:t>‹#›</a:t>
            </a:fld>
            <a:endParaRPr lang="en-US" dirty="0" smtClean="0">
              <a:solidFill>
                <a:srgbClr val="3861AA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xfrm>
            <a:off x="1905000" y="6324600"/>
            <a:ext cx="6477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jpe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 userDrawn="1"/>
        </p:nvGrpSpPr>
        <p:grpSpPr>
          <a:xfrm>
            <a:off x="1219200" y="0"/>
            <a:ext cx="7924800" cy="872698"/>
            <a:chOff x="1219200" y="0"/>
            <a:chExt cx="7924800" cy="87269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219200" y="0"/>
              <a:ext cx="7924800" cy="838200"/>
            </a:xfrm>
            <a:prstGeom prst="rect">
              <a:avLst/>
            </a:prstGeom>
            <a:solidFill>
              <a:srgbClr val="004F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TextBox 10"/>
            <p:cNvSpPr txBox="1"/>
            <p:nvPr userDrawn="1"/>
          </p:nvSpPr>
          <p:spPr>
            <a:xfrm>
              <a:off x="7010400" y="53897"/>
              <a:ext cx="762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 smtClean="0">
                  <a:solidFill>
                    <a:schemeClr val="bg1"/>
                  </a:solidFill>
                </a:rPr>
                <a:t>CERN</a:t>
              </a:r>
              <a:endParaRPr lang="en-GB" sz="1600" dirty="0">
                <a:solidFill>
                  <a:schemeClr val="bg1"/>
                </a:solidFill>
              </a:endParaRPr>
            </a:p>
          </p:txBody>
        </p:sp>
        <p:sp>
          <p:nvSpPr>
            <p:cNvPr id="13" name="TextBox 12"/>
            <p:cNvSpPr txBox="1"/>
            <p:nvPr userDrawn="1"/>
          </p:nvSpPr>
          <p:spPr>
            <a:xfrm>
              <a:off x="7620000" y="457200"/>
              <a:ext cx="1524000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solidFill>
                    <a:schemeClr val="bg1"/>
                  </a:solidFill>
                </a:rPr>
                <a:t>General Infrastructure</a:t>
              </a:r>
              <a:r>
                <a:rPr lang="en-GB" sz="1050" baseline="0" dirty="0" smtClean="0">
                  <a:solidFill>
                    <a:schemeClr val="bg1"/>
                  </a:solidFill>
                </a:rPr>
                <a:t> Services Department</a:t>
              </a:r>
              <a:endParaRPr lang="en-GB" sz="1050" dirty="0">
                <a:solidFill>
                  <a:schemeClr val="bg1"/>
                </a:solidFill>
              </a:endParaRPr>
            </a:p>
          </p:txBody>
        </p:sp>
        <p:cxnSp>
          <p:nvCxnSpPr>
            <p:cNvPr id="15" name="Straight Connector 14"/>
            <p:cNvCxnSpPr/>
            <p:nvPr userDrawn="1"/>
          </p:nvCxnSpPr>
          <p:spPr>
            <a:xfrm rot="5400000">
              <a:off x="7429500" y="419100"/>
              <a:ext cx="533400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066800"/>
            <a:ext cx="7543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031" name="Picture 21" descr="CERNlogo-rgb"/>
          <p:cNvPicPr>
            <a:picLocks noChangeAspect="1" noChangeArrowheads="1"/>
          </p:cNvPicPr>
          <p:nvPr userDrawn="1"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6" name="Text Box 22"/>
          <p:cNvSpPr txBox="1">
            <a:spLocks noChangeArrowheads="1"/>
          </p:cNvSpPr>
          <p:nvPr userDrawn="1"/>
        </p:nvSpPr>
        <p:spPr bwMode="auto">
          <a:xfrm>
            <a:off x="0" y="6111875"/>
            <a:ext cx="12954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700" dirty="0">
                <a:latin typeface="Tahoma" pitchFamily="34" charset="0"/>
              </a:rPr>
              <a:t>CERN </a:t>
            </a:r>
            <a:r>
              <a:rPr lang="en-US" sz="700" dirty="0" smtClean="0">
                <a:latin typeface="Tahoma" pitchFamily="34" charset="0"/>
              </a:rPr>
              <a:t>GS </a:t>
            </a:r>
            <a:r>
              <a:rPr lang="en-US" sz="700" dirty="0">
                <a:latin typeface="Tahoma" pitchFamily="34" charset="0"/>
              </a:rPr>
              <a:t>Department</a:t>
            </a:r>
          </a:p>
          <a:p>
            <a:pPr algn="ctr">
              <a:defRPr/>
            </a:pPr>
            <a:r>
              <a:rPr lang="en-US" sz="700" dirty="0">
                <a:latin typeface="Tahoma" pitchFamily="34" charset="0"/>
              </a:rPr>
              <a:t>CH-1211 Geneva 23</a:t>
            </a:r>
          </a:p>
          <a:p>
            <a:pPr algn="ctr">
              <a:defRPr/>
            </a:pPr>
            <a:r>
              <a:rPr lang="en-US" sz="700" dirty="0">
                <a:latin typeface="Tahoma" pitchFamily="34" charset="0"/>
              </a:rPr>
              <a:t>Switzerland</a:t>
            </a:r>
          </a:p>
          <a:p>
            <a:pPr algn="ctr">
              <a:defRPr/>
            </a:pPr>
            <a:r>
              <a:rPr lang="en-US" sz="700" b="1" dirty="0" smtClean="0">
                <a:latin typeface="Tahoma" pitchFamily="34" charset="0"/>
              </a:rPr>
              <a:t>http://cern.ch/gs-dep/</a:t>
            </a:r>
            <a:endParaRPr lang="en-US" sz="500" b="1" dirty="0">
              <a:latin typeface="Tahoma" pitchFamily="34" charset="0"/>
            </a:endParaRPr>
          </a:p>
        </p:txBody>
      </p:sp>
      <p:pic>
        <p:nvPicPr>
          <p:cNvPr id="14" name="Picture 13" descr="Logo_GS.gif"/>
          <p:cNvPicPr/>
          <p:nvPr userDrawn="1"/>
        </p:nvPicPr>
        <p:blipFill>
          <a:blip r:embed="rId9" cstate="print"/>
          <a:stretch>
            <a:fillRect/>
          </a:stretch>
        </p:blipFill>
        <p:spPr>
          <a:xfrm>
            <a:off x="8224837" y="76200"/>
            <a:ext cx="385763" cy="385763"/>
          </a:xfrm>
          <a:prstGeom prst="rect">
            <a:avLst/>
          </a:prstGeom>
        </p:spPr>
      </p:pic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5486400" y="62484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580A14-E279-46B3-B8E5-732BFC1E4A3C}" type="slidenum">
              <a:rPr lang="fr-CH" smtClean="0">
                <a:solidFill>
                  <a:srgbClr val="3861AA"/>
                </a:solidFill>
              </a:rPr>
              <a:pPr/>
              <a:t>‹#›</a:t>
            </a:fld>
            <a:endParaRPr lang="en-US" dirty="0" smtClean="0">
              <a:solidFill>
                <a:srgbClr val="3861AA"/>
              </a:solidFill>
            </a:endParaRPr>
          </a:p>
          <a:p>
            <a:endParaRPr lang="en-US" dirty="0"/>
          </a:p>
        </p:txBody>
      </p:sp>
      <p:pic>
        <p:nvPicPr>
          <p:cNvPr id="20" name="Picture 19" descr="cartoucheppt-01.jpg"/>
          <p:cNvPicPr>
            <a:picLocks noChangeAspect="1"/>
          </p:cNvPicPr>
          <p:nvPr userDrawn="1"/>
        </p:nvPicPr>
        <p:blipFill>
          <a:blip r:embed="rId10" cstate="print"/>
          <a:stretch>
            <a:fillRect/>
          </a:stretch>
        </p:blipFill>
        <p:spPr>
          <a:xfrm>
            <a:off x="0" y="-1"/>
            <a:ext cx="1066800" cy="6092133"/>
          </a:xfrm>
          <a:prstGeom prst="rect">
            <a:avLst/>
          </a:prstGeom>
        </p:spPr>
      </p:pic>
      <p:sp>
        <p:nvSpPr>
          <p:cNvPr id="17" name="Footer Placeholder 21"/>
          <p:cNvSpPr txBox="1">
            <a:spLocks/>
          </p:cNvSpPr>
          <p:nvPr userDrawn="1"/>
        </p:nvSpPr>
        <p:spPr>
          <a:xfrm>
            <a:off x="1371600" y="6248400"/>
            <a:ext cx="4038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3861AA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Db</a:t>
            </a:r>
            <a:r>
              <a:rPr kumimoji="0" lang="fr-CH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861AA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Futures Workshop 2011-06-06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861AA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EDMS 1147751 </a:t>
            </a: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rgbClr val="3861AA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59" r:id="rId2"/>
    <p:sldLayoutId id="2147483760" r:id="rId3"/>
    <p:sldLayoutId id="2147483770" r:id="rId4"/>
    <p:sldLayoutId id="2147483761" r:id="rId5"/>
    <p:sldLayoutId id="2147483762" r:id="rId6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861AA"/>
        </a:buClr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4F9E"/>
        </a:buClr>
        <a:buFont typeface="Arial" charset="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3E282B"/>
        </a:buClr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7400" y="2797175"/>
            <a:ext cx="6553200" cy="1470025"/>
          </a:xfrm>
        </p:spPr>
        <p:txBody>
          <a:bodyPr/>
          <a:lstStyle/>
          <a:p>
            <a:r>
              <a:rPr lang="en-US" dirty="0" smtClean="0"/>
              <a:t>Database Futures Workshop</a:t>
            </a:r>
            <a:br>
              <a:rPr lang="en-US" dirty="0" smtClean="0"/>
            </a:br>
            <a:r>
              <a:rPr lang="en-US" dirty="0" smtClean="0"/>
              <a:t>6-7 June 2011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Engineering Requirements</a:t>
            </a:r>
            <a:br>
              <a:rPr lang="en-US" dirty="0" smtClean="0"/>
            </a:br>
            <a:r>
              <a:rPr lang="en-US" dirty="0" smtClean="0"/>
              <a:t>GS/ASE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fld id="{A7833DBA-E2DE-444C-953F-EBDE91E754AC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295400" y="0"/>
            <a:ext cx="5791200" cy="838200"/>
          </a:xfrm>
        </p:spPr>
        <p:txBody>
          <a:bodyPr/>
          <a:lstStyle/>
          <a:p>
            <a:r>
              <a:rPr lang="en-US" b="0" dirty="0" smtClean="0"/>
              <a:t>Some Engineering Databases</a:t>
            </a:r>
            <a:endParaRPr lang="en-US" b="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EDMS</a:t>
            </a:r>
          </a:p>
          <a:p>
            <a:pPr lvl="1"/>
            <a:r>
              <a:rPr lang="fr-CH" dirty="0" err="1" smtClean="0"/>
              <a:t>Several</a:t>
            </a:r>
            <a:r>
              <a:rPr lang="fr-CH" dirty="0" smtClean="0"/>
              <a:t> </a:t>
            </a:r>
            <a:r>
              <a:rPr lang="fr-CH" dirty="0" err="1" smtClean="0"/>
              <a:t>integrated</a:t>
            </a:r>
            <a:r>
              <a:rPr lang="fr-CH" dirty="0" smtClean="0"/>
              <a:t> Oracle </a:t>
            </a:r>
            <a:r>
              <a:rPr lang="fr-CH" dirty="0" err="1" smtClean="0"/>
              <a:t>DBs</a:t>
            </a:r>
            <a:endParaRPr lang="fr-CH" dirty="0" smtClean="0"/>
          </a:p>
          <a:p>
            <a:pPr lvl="2"/>
            <a:r>
              <a:rPr lang="fr-CH" dirty="0" err="1" smtClean="0"/>
              <a:t>Around</a:t>
            </a:r>
            <a:r>
              <a:rPr lang="fr-CH" dirty="0" smtClean="0"/>
              <a:t> 65 Gb</a:t>
            </a:r>
          </a:p>
          <a:p>
            <a:pPr lvl="1"/>
            <a:r>
              <a:rPr lang="fr-CH" dirty="0" err="1" smtClean="0"/>
              <a:t>Mostly</a:t>
            </a:r>
            <a:r>
              <a:rPr lang="fr-CH" dirty="0" smtClean="0"/>
              <a:t> </a:t>
            </a:r>
            <a:r>
              <a:rPr lang="fr-CH" dirty="0" err="1" smtClean="0"/>
              <a:t>based</a:t>
            </a:r>
            <a:r>
              <a:rPr lang="fr-CH" dirty="0" smtClean="0"/>
              <a:t> on commercial </a:t>
            </a:r>
            <a:r>
              <a:rPr lang="fr-CH" dirty="0" err="1" smtClean="0"/>
              <a:t>tools</a:t>
            </a:r>
            <a:endParaRPr lang="fr-CH" dirty="0" smtClean="0"/>
          </a:p>
          <a:p>
            <a:pPr lvl="1"/>
            <a:r>
              <a:rPr lang="fr-CH" smtClean="0"/>
              <a:t>1.2 million </a:t>
            </a:r>
            <a:r>
              <a:rPr lang="fr-CH" dirty="0" smtClean="0"/>
              <a:t>documents</a:t>
            </a:r>
          </a:p>
          <a:p>
            <a:pPr lvl="1"/>
            <a:r>
              <a:rPr lang="fr-CH" smtClean="0"/>
              <a:t>1.5 million </a:t>
            </a:r>
            <a:r>
              <a:rPr lang="fr-CH" dirty="0" smtClean="0"/>
              <a:t>files – 925 Gb (not in DB)</a:t>
            </a:r>
          </a:p>
          <a:p>
            <a:pPr lvl="1"/>
            <a:r>
              <a:rPr lang="fr-CH" dirty="0" smtClean="0"/>
              <a:t>9’750 </a:t>
            </a:r>
            <a:r>
              <a:rPr lang="fr-CH" dirty="0" err="1" smtClean="0"/>
              <a:t>registered</a:t>
            </a:r>
            <a:r>
              <a:rPr lang="fr-CH" dirty="0" smtClean="0"/>
              <a:t> </a:t>
            </a:r>
            <a:r>
              <a:rPr lang="fr-CH" dirty="0" err="1" smtClean="0"/>
              <a:t>users</a:t>
            </a:r>
            <a:r>
              <a:rPr lang="fr-CH" dirty="0" smtClean="0"/>
              <a:t>; 4’000 active in 2011</a:t>
            </a:r>
          </a:p>
          <a:p>
            <a:r>
              <a:rPr lang="fr-CH" dirty="0" smtClean="0"/>
              <a:t>CMMS</a:t>
            </a:r>
          </a:p>
          <a:p>
            <a:pPr lvl="1"/>
            <a:r>
              <a:rPr lang="fr-CH" dirty="0" err="1" smtClean="0"/>
              <a:t>Computerized</a:t>
            </a:r>
            <a:r>
              <a:rPr lang="fr-CH" dirty="0" smtClean="0"/>
              <a:t> Maintenance Management</a:t>
            </a:r>
          </a:p>
          <a:p>
            <a:pPr lvl="1"/>
            <a:r>
              <a:rPr lang="fr-CH" smtClean="0"/>
              <a:t>680’000 assets</a:t>
            </a:r>
          </a:p>
          <a:p>
            <a:pPr lvl="1"/>
            <a:r>
              <a:rPr lang="fr-CH" smtClean="0"/>
              <a:t>3.3 million work orders</a:t>
            </a:r>
            <a:endParaRPr lang="en-US" dirty="0" smtClean="0"/>
          </a:p>
        </p:txBody>
      </p:sp>
      <p:sp>
        <p:nvSpPr>
          <p:cNvPr id="8" name="Footer Placeholder 34"/>
          <p:cNvSpPr>
            <a:spLocks noGrp="1"/>
          </p:cNvSpPr>
          <p:nvPr>
            <p:ph type="ftr" sz="quarter" idx="3"/>
          </p:nvPr>
        </p:nvSpPr>
        <p:spPr>
          <a:xfrm>
            <a:off x="5486400" y="6248400"/>
            <a:ext cx="2895600" cy="365125"/>
          </a:xfrm>
        </p:spPr>
        <p:txBody>
          <a:bodyPr/>
          <a:lstStyle/>
          <a:p>
            <a:fld id="{0E513D05-FB1A-4C75-937D-9EF8DCCA4D7A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6" descr="ADHall-CA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53200" y="990600"/>
            <a:ext cx="2514600" cy="1367942"/>
          </a:xfrm>
          <a:prstGeom prst="rect">
            <a:avLst/>
          </a:prstGeom>
        </p:spPr>
      </p:pic>
      <p:pic>
        <p:nvPicPr>
          <p:cNvPr id="9" name="Picture 8" descr="Ikon_EAM-Mobil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001000" y="4085928"/>
            <a:ext cx="1152286" cy="208627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295400" y="0"/>
            <a:ext cx="5791200" cy="838200"/>
          </a:xfrm>
        </p:spPr>
        <p:txBody>
          <a:bodyPr/>
          <a:lstStyle/>
          <a:p>
            <a:r>
              <a:rPr lang="en-US" b="0" dirty="0" smtClean="0"/>
              <a:t>Some Engineering Databases</a:t>
            </a:r>
            <a:endParaRPr lang="en-US" b="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smtClean="0"/>
              <a:t>TIM</a:t>
            </a:r>
          </a:p>
          <a:p>
            <a:pPr lvl="1"/>
            <a:r>
              <a:rPr lang="fr-CH" smtClean="0"/>
              <a:t>Technical Infrastructure Monitoring</a:t>
            </a:r>
            <a:endParaRPr lang="fr-CH" dirty="0" smtClean="0"/>
          </a:p>
          <a:p>
            <a:pPr lvl="1"/>
            <a:r>
              <a:rPr lang="fr-CH" dirty="0" err="1" smtClean="0"/>
              <a:t>Linked</a:t>
            </a:r>
            <a:r>
              <a:rPr lang="fr-CH" dirty="0" smtClean="0"/>
              <a:t> to the CERN </a:t>
            </a:r>
            <a:r>
              <a:rPr lang="fr-CH" dirty="0" err="1" smtClean="0"/>
              <a:t>Operation</a:t>
            </a:r>
            <a:endParaRPr lang="fr-CH" dirty="0" smtClean="0"/>
          </a:p>
          <a:p>
            <a:pPr lvl="1"/>
            <a:r>
              <a:rPr lang="fr-CH" smtClean="0"/>
              <a:t>35 Gb</a:t>
            </a:r>
          </a:p>
          <a:p>
            <a:pPr lvl="1"/>
            <a:r>
              <a:rPr lang="fr-CH" smtClean="0"/>
              <a:t>90’000 monitoring points</a:t>
            </a:r>
          </a:p>
          <a:p>
            <a:pPr lvl="1"/>
            <a:r>
              <a:rPr lang="fr-CH" smtClean="0"/>
              <a:t>37’000 alarms</a:t>
            </a:r>
          </a:p>
          <a:p>
            <a:pPr lvl="1"/>
            <a:r>
              <a:rPr lang="fr-CH" smtClean="0"/>
              <a:t>2 million updates/day in the database</a:t>
            </a:r>
          </a:p>
        </p:txBody>
      </p:sp>
      <p:sp>
        <p:nvSpPr>
          <p:cNvPr id="8" name="Footer Placeholder 34"/>
          <p:cNvSpPr>
            <a:spLocks noGrp="1"/>
          </p:cNvSpPr>
          <p:nvPr>
            <p:ph type="ftr" sz="quarter" idx="3"/>
          </p:nvPr>
        </p:nvSpPr>
        <p:spPr>
          <a:xfrm>
            <a:off x="5486400" y="6248400"/>
            <a:ext cx="2895600" cy="365125"/>
          </a:xfrm>
        </p:spPr>
        <p:txBody>
          <a:bodyPr/>
          <a:lstStyle/>
          <a:p>
            <a:fld id="{0E513D05-FB1A-4C75-937D-9EF8DCCA4D7A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cces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00600" y="3276600"/>
            <a:ext cx="4172423" cy="2880001"/>
          </a:xfrm>
          <a:prstGeom prst="rect">
            <a:avLst/>
          </a:prstGeom>
        </p:spPr>
      </p:pic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295400" y="0"/>
            <a:ext cx="5791200" cy="838200"/>
          </a:xfrm>
        </p:spPr>
        <p:txBody>
          <a:bodyPr/>
          <a:lstStyle/>
          <a:p>
            <a:r>
              <a:rPr lang="en-US" b="0" dirty="0" smtClean="0"/>
              <a:t>Some Engineering Databases</a:t>
            </a:r>
            <a:endParaRPr lang="en-US" b="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Access Control Systems</a:t>
            </a:r>
          </a:p>
          <a:p>
            <a:pPr lvl="1"/>
            <a:r>
              <a:rPr lang="fr-CH" dirty="0" smtClean="0"/>
              <a:t>Site Access</a:t>
            </a:r>
          </a:p>
          <a:p>
            <a:pPr lvl="1"/>
            <a:r>
              <a:rPr lang="fr-CH" dirty="0" smtClean="0"/>
              <a:t>PS, SPS, LHC Access</a:t>
            </a:r>
          </a:p>
          <a:p>
            <a:pPr lvl="2"/>
            <a:r>
              <a:rPr lang="fr-CH" dirty="0" err="1" smtClean="0"/>
              <a:t>Linked</a:t>
            </a:r>
            <a:r>
              <a:rPr lang="fr-CH" dirty="0" smtClean="0"/>
              <a:t> </a:t>
            </a:r>
            <a:r>
              <a:rPr lang="fr-CH" smtClean="0"/>
              <a:t>to </a:t>
            </a:r>
            <a:r>
              <a:rPr lang="fr-CH" dirty="0" err="1" smtClean="0"/>
              <a:t>b</a:t>
            </a:r>
            <a:r>
              <a:rPr lang="fr-CH" smtClean="0"/>
              <a:t>eam </a:t>
            </a:r>
            <a:r>
              <a:rPr lang="fr-CH" dirty="0" err="1" smtClean="0"/>
              <a:t>operations</a:t>
            </a:r>
            <a:endParaRPr lang="fr-CH" dirty="0" smtClean="0"/>
          </a:p>
          <a:p>
            <a:pPr lvl="1"/>
            <a:r>
              <a:rPr lang="fr-CH" dirty="0" smtClean="0"/>
              <a:t>Site and LHC Access Control Systems on Oracle</a:t>
            </a:r>
          </a:p>
          <a:p>
            <a:pPr lvl="2"/>
            <a:r>
              <a:rPr lang="fr-CH" dirty="0" smtClean="0"/>
              <a:t>27 Gb</a:t>
            </a:r>
          </a:p>
        </p:txBody>
      </p:sp>
      <p:sp>
        <p:nvSpPr>
          <p:cNvPr id="8" name="Footer Placeholder 34"/>
          <p:cNvSpPr>
            <a:spLocks noGrp="1"/>
          </p:cNvSpPr>
          <p:nvPr>
            <p:ph type="ftr" sz="quarter" idx="3"/>
          </p:nvPr>
        </p:nvSpPr>
        <p:spPr>
          <a:xfrm>
            <a:off x="5486400" y="6248400"/>
            <a:ext cx="2895600" cy="365125"/>
          </a:xfrm>
        </p:spPr>
        <p:txBody>
          <a:bodyPr/>
          <a:lstStyle/>
          <a:p>
            <a:fld id="{0E513D05-FB1A-4C75-937D-9EF8DCCA4D7A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295400" y="0"/>
            <a:ext cx="5791200" cy="838200"/>
          </a:xfrm>
        </p:spPr>
        <p:txBody>
          <a:bodyPr/>
          <a:lstStyle/>
          <a:p>
            <a:r>
              <a:rPr lang="en-US" b="0" dirty="0" smtClean="0"/>
              <a:t>Requirements</a:t>
            </a:r>
            <a:endParaRPr lang="en-US" b="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EDMS, CMMS</a:t>
            </a:r>
          </a:p>
          <a:p>
            <a:pPr lvl="1"/>
            <a:r>
              <a:rPr lang="fr-CH" dirty="0" err="1" smtClean="0"/>
              <a:t>Availability</a:t>
            </a:r>
            <a:r>
              <a:rPr lang="fr-CH" dirty="0" smtClean="0"/>
              <a:t> 24/24 </a:t>
            </a:r>
            <a:r>
              <a:rPr lang="fr-CH" smtClean="0"/>
              <a:t>365 days (no Xmas shutdown)</a:t>
            </a:r>
            <a:endParaRPr lang="fr-CH" dirty="0" smtClean="0"/>
          </a:p>
          <a:p>
            <a:pPr lvl="1"/>
            <a:r>
              <a:rPr lang="fr-CH" dirty="0" smtClean="0"/>
              <a:t>A few </a:t>
            </a:r>
            <a:r>
              <a:rPr lang="fr-CH" dirty="0" err="1" smtClean="0"/>
              <a:t>hours</a:t>
            </a:r>
            <a:r>
              <a:rPr lang="fr-CH" dirty="0" smtClean="0"/>
              <a:t> of </a:t>
            </a:r>
            <a:r>
              <a:rPr lang="fr-CH" dirty="0" err="1" smtClean="0"/>
              <a:t>downtime</a:t>
            </a:r>
            <a:r>
              <a:rPr lang="fr-CH" dirty="0" smtClean="0"/>
              <a:t> </a:t>
            </a:r>
            <a:r>
              <a:rPr lang="fr-CH" dirty="0" err="1" smtClean="0"/>
              <a:t>however</a:t>
            </a:r>
            <a:r>
              <a:rPr lang="fr-CH" dirty="0" smtClean="0"/>
              <a:t> acceptable</a:t>
            </a:r>
          </a:p>
          <a:p>
            <a:pPr lvl="1"/>
            <a:r>
              <a:rPr lang="fr-CH" smtClean="0"/>
              <a:t>Dependency </a:t>
            </a:r>
            <a:r>
              <a:rPr lang="fr-CH" dirty="0" smtClean="0"/>
              <a:t>on the configurations </a:t>
            </a:r>
            <a:r>
              <a:rPr lang="fr-CH" dirty="0" err="1" smtClean="0"/>
              <a:t>certified</a:t>
            </a:r>
            <a:r>
              <a:rPr lang="fr-CH" dirty="0" smtClean="0"/>
              <a:t> by </a:t>
            </a:r>
            <a:r>
              <a:rPr lang="fr-CH" smtClean="0"/>
              <a:t>the applications suppliers</a:t>
            </a:r>
            <a:endParaRPr lang="fr-CH" dirty="0" smtClean="0"/>
          </a:p>
          <a:p>
            <a:pPr lvl="2"/>
            <a:r>
              <a:rPr lang="fr-CH" dirty="0" err="1" smtClean="0"/>
              <a:t>Sometimes</a:t>
            </a:r>
            <a:r>
              <a:rPr lang="fr-CH" dirty="0" smtClean="0"/>
              <a:t> </a:t>
            </a:r>
            <a:r>
              <a:rPr lang="fr-CH" dirty="0" err="1" smtClean="0"/>
              <a:t>unrealistic</a:t>
            </a:r>
            <a:endParaRPr lang="fr-CH" dirty="0" smtClean="0"/>
          </a:p>
          <a:p>
            <a:pPr lvl="1"/>
            <a:r>
              <a:rPr lang="fr-CH" dirty="0" err="1" smtClean="0"/>
              <a:t>We</a:t>
            </a:r>
            <a:r>
              <a:rPr lang="fr-CH" dirty="0" smtClean="0"/>
              <a:t> are on the « General </a:t>
            </a:r>
            <a:r>
              <a:rPr lang="fr-CH" dirty="0" err="1" smtClean="0"/>
              <a:t>Purpose</a:t>
            </a:r>
            <a:r>
              <a:rPr lang="fr-CH" dirty="0" smtClean="0"/>
              <a:t> » instance</a:t>
            </a:r>
          </a:p>
          <a:p>
            <a:pPr lvl="2"/>
            <a:r>
              <a:rPr lang="fr-CH" dirty="0" smtClean="0"/>
              <a:t>Not </a:t>
            </a:r>
            <a:r>
              <a:rPr lang="fr-CH" dirty="0" err="1" smtClean="0"/>
              <a:t>really</a:t>
            </a:r>
            <a:r>
              <a:rPr lang="fr-CH" dirty="0" smtClean="0"/>
              <a:t> a </a:t>
            </a:r>
            <a:r>
              <a:rPr lang="fr-CH" dirty="0" err="1" smtClean="0"/>
              <a:t>problem</a:t>
            </a:r>
            <a:endParaRPr lang="en-US" dirty="0" smtClean="0"/>
          </a:p>
        </p:txBody>
      </p:sp>
      <p:sp>
        <p:nvSpPr>
          <p:cNvPr id="8" name="Footer Placeholder 34"/>
          <p:cNvSpPr>
            <a:spLocks noGrp="1"/>
          </p:cNvSpPr>
          <p:nvPr>
            <p:ph type="ftr" sz="quarter" idx="3"/>
          </p:nvPr>
        </p:nvSpPr>
        <p:spPr>
          <a:xfrm>
            <a:off x="5486400" y="6248400"/>
            <a:ext cx="2895600" cy="365125"/>
          </a:xfrm>
        </p:spPr>
        <p:txBody>
          <a:bodyPr/>
          <a:lstStyle/>
          <a:p>
            <a:fld id="{0E513D05-FB1A-4C75-937D-9EF8DCCA4D7A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295400" y="0"/>
            <a:ext cx="5791200" cy="838200"/>
          </a:xfrm>
        </p:spPr>
        <p:txBody>
          <a:bodyPr/>
          <a:lstStyle/>
          <a:p>
            <a:r>
              <a:rPr lang="en-US" b="0" dirty="0" smtClean="0"/>
              <a:t>Requirements</a:t>
            </a:r>
            <a:endParaRPr lang="en-US" b="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TIM, Access Control</a:t>
            </a:r>
          </a:p>
          <a:p>
            <a:pPr lvl="1"/>
            <a:r>
              <a:rPr lang="fr-CH" dirty="0" err="1" smtClean="0"/>
              <a:t>Availability</a:t>
            </a:r>
            <a:r>
              <a:rPr lang="fr-CH" dirty="0" smtClean="0"/>
              <a:t> 24/24 365 </a:t>
            </a:r>
            <a:r>
              <a:rPr lang="fr-CH" dirty="0" err="1" smtClean="0"/>
              <a:t>days</a:t>
            </a:r>
            <a:endParaRPr lang="fr-CH" dirty="0" smtClean="0"/>
          </a:p>
          <a:p>
            <a:pPr lvl="1"/>
            <a:r>
              <a:rPr lang="fr-CH" dirty="0" smtClean="0"/>
              <a:t>A few </a:t>
            </a:r>
            <a:r>
              <a:rPr lang="fr-CH" dirty="0" err="1" smtClean="0"/>
              <a:t>hours</a:t>
            </a:r>
            <a:r>
              <a:rPr lang="fr-CH" dirty="0" smtClean="0"/>
              <a:t> of </a:t>
            </a:r>
            <a:r>
              <a:rPr lang="fr-CH" dirty="0" err="1" smtClean="0"/>
              <a:t>downtime</a:t>
            </a:r>
            <a:r>
              <a:rPr lang="fr-CH" dirty="0" smtClean="0"/>
              <a:t> </a:t>
            </a:r>
            <a:r>
              <a:rPr lang="fr-CH" dirty="0" err="1" smtClean="0"/>
              <a:t>however</a:t>
            </a:r>
            <a:r>
              <a:rPr lang="fr-CH" dirty="0" smtClean="0"/>
              <a:t> acceptable</a:t>
            </a:r>
          </a:p>
          <a:p>
            <a:pPr lvl="2"/>
            <a:r>
              <a:rPr lang="fr-CH" smtClean="0"/>
              <a:t>But </a:t>
            </a:r>
            <a:r>
              <a:rPr lang="fr-CH" dirty="0" err="1" smtClean="0"/>
              <a:t>strongly</a:t>
            </a:r>
            <a:r>
              <a:rPr lang="fr-CH" dirty="0" smtClean="0"/>
              <a:t> </a:t>
            </a:r>
            <a:r>
              <a:rPr lang="fr-CH" dirty="0" err="1" smtClean="0"/>
              <a:t>linked</a:t>
            </a:r>
            <a:r>
              <a:rPr lang="fr-CH" dirty="0" smtClean="0"/>
              <a:t> to </a:t>
            </a:r>
            <a:r>
              <a:rPr lang="fr-CH" smtClean="0"/>
              <a:t>the operation </a:t>
            </a:r>
            <a:r>
              <a:rPr lang="fr-CH" dirty="0" smtClean="0"/>
              <a:t>of the machines</a:t>
            </a:r>
          </a:p>
          <a:p>
            <a:pPr lvl="1"/>
            <a:r>
              <a:rPr lang="fr-CH" dirty="0" smtClean="0"/>
              <a:t>This </a:t>
            </a:r>
            <a:r>
              <a:rPr lang="fr-CH" dirty="0" err="1" smtClean="0"/>
              <a:t>especially</a:t>
            </a:r>
            <a:r>
              <a:rPr lang="fr-CH" dirty="0" smtClean="0"/>
              <a:t> </a:t>
            </a:r>
            <a:r>
              <a:rPr lang="fr-CH" dirty="0" err="1" smtClean="0"/>
              <a:t>concerns</a:t>
            </a:r>
            <a:r>
              <a:rPr lang="fr-CH" dirty="0" smtClean="0"/>
              <a:t> major upgrades</a:t>
            </a:r>
          </a:p>
          <a:p>
            <a:pPr lvl="2"/>
            <a:r>
              <a:rPr lang="fr-CH" dirty="0" err="1" smtClean="0"/>
              <a:t>Such</a:t>
            </a:r>
            <a:r>
              <a:rPr lang="fr-CH" dirty="0" smtClean="0"/>
              <a:t> as migration to 11g</a:t>
            </a:r>
          </a:p>
        </p:txBody>
      </p:sp>
      <p:sp>
        <p:nvSpPr>
          <p:cNvPr id="8" name="Footer Placeholder 34"/>
          <p:cNvSpPr>
            <a:spLocks noGrp="1"/>
          </p:cNvSpPr>
          <p:nvPr>
            <p:ph type="ftr" sz="quarter" idx="3"/>
          </p:nvPr>
        </p:nvSpPr>
        <p:spPr>
          <a:xfrm>
            <a:off x="5486400" y="6248400"/>
            <a:ext cx="2895600" cy="365125"/>
          </a:xfrm>
        </p:spPr>
        <p:txBody>
          <a:bodyPr/>
          <a:lstStyle/>
          <a:p>
            <a:fld id="{0E513D05-FB1A-4C75-937D-9EF8DCCA4D7A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295400" y="0"/>
            <a:ext cx="5791200" cy="838200"/>
          </a:xfrm>
        </p:spPr>
        <p:txBody>
          <a:bodyPr/>
          <a:lstStyle/>
          <a:p>
            <a:r>
              <a:rPr lang="en-US" b="0" dirty="0" smtClean="0"/>
              <a:t>Requirements</a:t>
            </a:r>
            <a:endParaRPr lang="en-US" b="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CH" dirty="0" err="1" smtClean="0"/>
              <a:t>Special</a:t>
            </a:r>
            <a:r>
              <a:rPr lang="fr-CH" dirty="0" smtClean="0"/>
              <a:t> case for new </a:t>
            </a:r>
            <a:r>
              <a:rPr lang="fr-CH" dirty="0" err="1" smtClean="0"/>
              <a:t>systems</a:t>
            </a:r>
            <a:r>
              <a:rPr lang="fr-CH" dirty="0" smtClean="0"/>
              <a:t> </a:t>
            </a:r>
            <a:r>
              <a:rPr lang="fr-CH" dirty="0" err="1" smtClean="0"/>
              <a:t>around</a:t>
            </a:r>
            <a:r>
              <a:rPr lang="fr-CH" dirty="0" smtClean="0"/>
              <a:t> the Site Access</a:t>
            </a:r>
          </a:p>
          <a:p>
            <a:pPr lvl="1"/>
            <a:r>
              <a:rPr lang="fr-CH" smtClean="0"/>
              <a:t>Key </a:t>
            </a:r>
            <a:r>
              <a:rPr lang="fr-CH" dirty="0" err="1" smtClean="0"/>
              <a:t>d</a:t>
            </a:r>
            <a:r>
              <a:rPr lang="fr-CH" smtClean="0"/>
              <a:t>istributors, </a:t>
            </a:r>
            <a:r>
              <a:rPr lang="fr-CH" dirty="0" err="1" smtClean="0"/>
              <a:t>e</a:t>
            </a:r>
            <a:r>
              <a:rPr lang="fr-CH" smtClean="0"/>
              <a:t>lectronic </a:t>
            </a:r>
            <a:r>
              <a:rPr lang="fr-CH" dirty="0" err="1" smtClean="0"/>
              <a:t>locks</a:t>
            </a:r>
            <a:r>
              <a:rPr lang="fr-CH" smtClean="0"/>
              <a:t>, car sharing, car plate </a:t>
            </a:r>
            <a:r>
              <a:rPr lang="fr-CH" dirty="0" err="1" smtClean="0"/>
              <a:t>readers</a:t>
            </a:r>
            <a:r>
              <a:rPr lang="fr-CH" smtClean="0"/>
              <a:t>, restaurant </a:t>
            </a:r>
            <a:r>
              <a:rPr lang="fr-CH" dirty="0" err="1" smtClean="0"/>
              <a:t>cards</a:t>
            </a:r>
            <a:endParaRPr lang="fr-CH" dirty="0" smtClean="0"/>
          </a:p>
          <a:p>
            <a:pPr lvl="1"/>
            <a:r>
              <a:rPr lang="fr-CH" dirty="0" smtClean="0"/>
              <a:t>Most of the </a:t>
            </a:r>
            <a:r>
              <a:rPr lang="fr-CH" dirty="0" err="1" smtClean="0"/>
              <a:t>suppliers</a:t>
            </a:r>
            <a:r>
              <a:rPr lang="fr-CH" dirty="0" smtClean="0"/>
              <a:t> are </a:t>
            </a:r>
            <a:r>
              <a:rPr lang="fr-CH" dirty="0" err="1" smtClean="0"/>
              <a:t>working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MS SQL Server</a:t>
            </a:r>
          </a:p>
          <a:p>
            <a:pPr lvl="1"/>
            <a:r>
              <a:rPr lang="fr-CH" dirty="0" smtClean="0"/>
              <a:t>Our 1st </a:t>
            </a:r>
            <a:r>
              <a:rPr lang="fr-CH" dirty="0" err="1" smtClean="0"/>
              <a:t>choice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to </a:t>
            </a:r>
            <a:r>
              <a:rPr lang="fr-CH" dirty="0" err="1" smtClean="0"/>
              <a:t>work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the Oracle version</a:t>
            </a:r>
          </a:p>
          <a:p>
            <a:pPr lvl="1"/>
            <a:r>
              <a:rPr lang="fr-CH" dirty="0" err="1" smtClean="0"/>
              <a:t>We</a:t>
            </a:r>
            <a:r>
              <a:rPr lang="fr-CH" dirty="0" smtClean="0"/>
              <a:t> are </a:t>
            </a:r>
            <a:r>
              <a:rPr lang="fr-CH" dirty="0" err="1" smtClean="0"/>
              <a:t>sometimes</a:t>
            </a:r>
            <a:r>
              <a:rPr lang="fr-CH" dirty="0" smtClean="0"/>
              <a:t> </a:t>
            </a:r>
            <a:r>
              <a:rPr lang="fr-CH" dirty="0" err="1" smtClean="0"/>
              <a:t>forced</a:t>
            </a:r>
            <a:r>
              <a:rPr lang="fr-CH" dirty="0" smtClean="0"/>
              <a:t> to </a:t>
            </a:r>
            <a:r>
              <a:rPr lang="fr-CH" dirty="0" err="1" smtClean="0"/>
              <a:t>work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SQL Server</a:t>
            </a:r>
          </a:p>
          <a:p>
            <a:pPr lvl="2"/>
            <a:r>
              <a:rPr lang="fr-CH" dirty="0" err="1" smtClean="0"/>
              <a:t>Lack</a:t>
            </a:r>
            <a:r>
              <a:rPr lang="fr-CH" dirty="0" smtClean="0"/>
              <a:t> of </a:t>
            </a:r>
            <a:r>
              <a:rPr lang="fr-CH" dirty="0" err="1" smtClean="0"/>
              <a:t>proper</a:t>
            </a:r>
            <a:r>
              <a:rPr lang="fr-CH" dirty="0" smtClean="0"/>
              <a:t> </a:t>
            </a:r>
            <a:r>
              <a:rPr lang="fr-CH" smtClean="0"/>
              <a:t>interfaces (Web </a:t>
            </a:r>
            <a:r>
              <a:rPr lang="fr-CH" dirty="0" smtClean="0"/>
              <a:t>services)</a:t>
            </a:r>
          </a:p>
          <a:p>
            <a:pPr lvl="2"/>
            <a:r>
              <a:rPr lang="fr-CH" dirty="0" err="1" smtClean="0"/>
              <a:t>Even</a:t>
            </a:r>
            <a:r>
              <a:rPr lang="fr-CH" dirty="0" smtClean="0"/>
              <a:t> if </a:t>
            </a:r>
            <a:r>
              <a:rPr lang="fr-CH" dirty="0" err="1" smtClean="0"/>
              <a:t>limited</a:t>
            </a:r>
            <a:r>
              <a:rPr lang="fr-CH" dirty="0" smtClean="0"/>
              <a:t> to the minimum, </a:t>
            </a:r>
            <a:r>
              <a:rPr lang="fr-CH" dirty="0" err="1" smtClean="0"/>
              <a:t>gateways</a:t>
            </a:r>
            <a:r>
              <a:rPr lang="fr-CH" dirty="0" smtClean="0"/>
              <a:t> </a:t>
            </a:r>
            <a:r>
              <a:rPr lang="fr-CH" dirty="0" err="1" smtClean="0"/>
              <a:t>between</a:t>
            </a:r>
            <a:r>
              <a:rPr lang="fr-CH" dirty="0" smtClean="0"/>
              <a:t> oracle and SQL Server are </a:t>
            </a:r>
            <a:r>
              <a:rPr lang="fr-CH" dirty="0" err="1" smtClean="0"/>
              <a:t>required</a:t>
            </a:r>
            <a:r>
              <a:rPr lang="fr-CH" dirty="0" smtClean="0"/>
              <a:t>.</a:t>
            </a:r>
          </a:p>
          <a:p>
            <a:pPr lvl="2"/>
            <a:r>
              <a:rPr lang="fr-CH" dirty="0" smtClean="0"/>
              <a:t>SQL Server Support in IT ?</a:t>
            </a:r>
            <a:endParaRPr lang="en-US" dirty="0" smtClean="0"/>
          </a:p>
        </p:txBody>
      </p:sp>
      <p:sp>
        <p:nvSpPr>
          <p:cNvPr id="8" name="Footer Placeholder 34"/>
          <p:cNvSpPr>
            <a:spLocks noGrp="1"/>
          </p:cNvSpPr>
          <p:nvPr>
            <p:ph type="ftr" sz="quarter" idx="3"/>
          </p:nvPr>
        </p:nvSpPr>
        <p:spPr>
          <a:xfrm>
            <a:off x="5486400" y="6248400"/>
            <a:ext cx="2895600" cy="365125"/>
          </a:xfrm>
        </p:spPr>
        <p:txBody>
          <a:bodyPr/>
          <a:lstStyle/>
          <a:p>
            <a:fld id="{0E513D05-FB1A-4C75-937D-9EF8DCCA4D7A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57400" y="1752600"/>
            <a:ext cx="6705600" cy="1470025"/>
          </a:xfrm>
        </p:spPr>
        <p:txBody>
          <a:bodyPr/>
          <a:lstStyle/>
          <a:p>
            <a:r>
              <a:rPr lang="en-US" dirty="0" smtClean="0"/>
              <a:t>Thank you for your attention !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fld id="{88B3773C-CD48-4CC6-9D9E-E96DA2F32FE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H" sz="3600" b="1" dirty="0" smtClean="0">
                <a:latin typeface="+mj-lt"/>
                <a:ea typeface="+mj-ea"/>
                <a:cs typeface="+mj-cs"/>
              </a:rPr>
              <a:t>Questions ?</a:t>
            </a:r>
            <a:endParaRPr lang="en-US" sz="3600" b="1" dirty="0" smtClean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2258205218ACB4592EF3EA4C2B881A3" ma:contentTypeVersion="0" ma:contentTypeDescription="Create a new document." ma:contentTypeScope="" ma:versionID="6b4ac0009cf4ae209f2914e9e8918144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1120AB1E-D7AA-4E05-8890-50CFFC33B87B}">
  <ds:schemaRefs>
    <ds:schemaRef ds:uri="http://schemas.microsoft.com/office/2006/documentManagement/types"/>
    <ds:schemaRef ds:uri="http://purl.org/dc/elements/1.1/"/>
    <ds:schemaRef ds:uri="http://purl.org/dc/terms/"/>
    <ds:schemaRef ds:uri="http://purl.org/dc/dcmitype/"/>
    <ds:schemaRef ds:uri="http://www.w3.org/XML/1998/namespace"/>
    <ds:schemaRef ds:uri="http://schemas.microsoft.com/office/2006/metadata/properties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B9EE68BD-E9A7-4AA9-BE8E-803010E1DC1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52B9831-0B66-45F9-AA9B-82E125B5B1B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4875</TotalTime>
  <Words>283</Words>
  <Application>Microsoft Office PowerPoint</Application>
  <PresentationFormat>On-screen Show (4:3)</PresentationFormat>
  <Paragraphs>70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Default Design</vt:lpstr>
      <vt:lpstr>Database Futures Workshop 6-7 June 2011  Engineering Requirements GS/ASE</vt:lpstr>
      <vt:lpstr>Some Engineering Databases</vt:lpstr>
      <vt:lpstr>Some Engineering Databases</vt:lpstr>
      <vt:lpstr>Some Engineering Databases</vt:lpstr>
      <vt:lpstr>Requirements</vt:lpstr>
      <vt:lpstr>Requirements</vt:lpstr>
      <vt:lpstr>Requirements</vt:lpstr>
      <vt:lpstr>Thank you for your attention !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template</dc:title>
  <dc:creator>rosy</dc:creator>
  <cp:lastModifiedBy>Tony Cass</cp:lastModifiedBy>
  <cp:revision>340</cp:revision>
  <dcterms:created xsi:type="dcterms:W3CDTF">2006-05-15T08:51:15Z</dcterms:created>
  <dcterms:modified xsi:type="dcterms:W3CDTF">2011-06-06T11:30:48Z</dcterms:modified>
  <cp:contentType>Document</cp:contentTyp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0x01010012258205218ACB4592EF3EA4C2B881A3</vt:lpwstr>
  </property>
</Properties>
</file>