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Lst>
  <p:notesMasterIdLst>
    <p:notesMasterId r:id="rId23"/>
  </p:notesMasterIdLst>
  <p:sldIdLst>
    <p:sldId id="269" r:id="rId3"/>
    <p:sldId id="605" r:id="rId4"/>
    <p:sldId id="257" r:id="rId5"/>
    <p:sldId id="298" r:id="rId6"/>
    <p:sldId id="296" r:id="rId7"/>
    <p:sldId id="262" r:id="rId8"/>
    <p:sldId id="314" r:id="rId9"/>
    <p:sldId id="498" r:id="rId10"/>
    <p:sldId id="547" r:id="rId11"/>
    <p:sldId id="594" r:id="rId12"/>
    <p:sldId id="595" r:id="rId13"/>
    <p:sldId id="554" r:id="rId14"/>
    <p:sldId id="604" r:id="rId15"/>
    <p:sldId id="596" r:id="rId16"/>
    <p:sldId id="603" r:id="rId17"/>
    <p:sldId id="599" r:id="rId18"/>
    <p:sldId id="600" r:id="rId19"/>
    <p:sldId id="302" r:id="rId20"/>
    <p:sldId id="271" r:id="rId21"/>
    <p:sldId id="60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8644" autoAdjust="0"/>
  </p:normalViewPr>
  <p:slideViewPr>
    <p:cSldViewPr snapToGrid="0">
      <p:cViewPr varScale="1">
        <p:scale>
          <a:sx n="53" d="100"/>
          <a:sy n="53" d="100"/>
        </p:scale>
        <p:origin x="972" y="24"/>
      </p:cViewPr>
      <p:guideLst>
        <p:guide orient="horz" pos="4156"/>
        <p:guide pos="3840"/>
        <p:guide pos="39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72" d="100"/>
          <a:sy n="72" d="100"/>
        </p:scale>
        <p:origin x="301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10/10/2023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‹N°›</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Hello everyone, and welcome to the first in a series of 3 events in the mental health campaign on stress management. </a:t>
            </a:r>
          </a:p>
          <a:p>
            <a:endParaRPr lang="en-US" dirty="0"/>
          </a:p>
          <a:p>
            <a:r>
              <a:rPr lang="en-US" dirty="0"/>
              <a:t>Why this theme? Stress is the 1st reason for consultation with CERN psychologists. Either it's the main reason, or it's present alongside problems of concentration, performance, sleep, etc.</a:t>
            </a:r>
          </a:p>
          <a:p>
            <a:endParaRPr lang="en-US" dirty="0"/>
          </a:p>
          <a:p>
            <a:r>
              <a:rPr lang="en-US" dirty="0"/>
              <a:t>We wanted to give you the tools you need to better manage the professional situations you face.</a:t>
            </a:r>
          </a:p>
          <a:p>
            <a:r>
              <a:rPr lang="en-US" dirty="0"/>
              <a:t>After a theoretical introduction to stress, I'll introduce you to a quick tool you can use again and again, called flash disconnection.</a:t>
            </a:r>
          </a:p>
          <a:p>
            <a:endParaRPr lang="en-US" dirty="0"/>
          </a:p>
          <a:p>
            <a:r>
              <a:rPr lang="en-US" dirty="0"/>
              <a:t>The conferences are recorded and will be available on our website if you want to watch them again, or if you want to follow one of the other 2 conferences offline. They complement each other, but can be followed separately.</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a:t>
            </a:fld>
            <a:endParaRPr lang="en-GB"/>
          </a:p>
        </p:txBody>
      </p:sp>
    </p:spTree>
    <p:extLst>
      <p:ext uri="{BB962C8B-B14F-4D97-AF65-F5344CB8AC3E}">
        <p14:creationId xmlns:p14="http://schemas.microsoft.com/office/powerpoint/2010/main" val="1356452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This method stems from the potential optimization techniques created by Dr. Edith Perreault Pierre in the French army to help soldiers manage stress and recover.</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775870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Step 1: Take stock of your current weather.</a:t>
            </a:r>
          </a:p>
          <a:p>
            <a:r>
              <a:rPr lang="en-US" dirty="0"/>
              <a:t>Are you in your adapted stress zone?</a:t>
            </a:r>
          </a:p>
          <a:p>
            <a:r>
              <a:rPr lang="en-US" dirty="0" err="1"/>
              <a:t>Hypostressed</a:t>
            </a:r>
            <a:r>
              <a:rPr lang="en-US" dirty="0"/>
              <a:t>? In other words, a little tired or sluggish in relation to your current activity?</a:t>
            </a:r>
          </a:p>
          <a:p>
            <a:r>
              <a:rPr lang="en-US" dirty="0" err="1"/>
              <a:t>Hyperstressed</a:t>
            </a:r>
            <a:r>
              <a:rPr lang="en-US" dirty="0"/>
              <a:t>? In other words, over-activated in relation to your current activity.</a:t>
            </a:r>
          </a:p>
          <a:p>
            <a:endParaRPr lang="en-US" dirty="0"/>
          </a:p>
          <a:p>
            <a:r>
              <a:rPr lang="en-US" dirty="0"/>
              <a:t>Take 1 minute either to make the assessment on the barometer or to calculate it on the other chart.</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12</a:t>
            </a:fld>
            <a:endParaRPr lang="en-GB"/>
          </a:p>
        </p:txBody>
      </p:sp>
    </p:spTree>
    <p:extLst>
      <p:ext uri="{BB962C8B-B14F-4D97-AF65-F5344CB8AC3E}">
        <p14:creationId xmlns:p14="http://schemas.microsoft.com/office/powerpoint/2010/main" val="4034835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We're going to do a few breaths before the technique. </a:t>
            </a:r>
          </a:p>
          <a:p>
            <a:r>
              <a:rPr lang="en-US" dirty="0"/>
              <a:t>I'll explain them to you and you can choose the one that suits you best.</a:t>
            </a:r>
          </a:p>
          <a:p>
            <a:endParaRPr lang="en-US" dirty="0"/>
          </a:p>
          <a:p>
            <a:r>
              <a:rPr lang="en-US" dirty="0"/>
              <a:t>Square breathing. Take the same amount of time for each phase. Inhale, hold, exhale, hold.</a:t>
            </a:r>
          </a:p>
          <a:p>
            <a:endParaRPr lang="en-US" dirty="0"/>
          </a:p>
          <a:p>
            <a:r>
              <a:rPr lang="en-US" dirty="0"/>
              <a:t>Triangle breathing. Inhale, hold, exhale. Always with the same rhythm.</a:t>
            </a:r>
          </a:p>
          <a:p>
            <a:endParaRPr lang="en-US" dirty="0"/>
          </a:p>
          <a:p>
            <a:r>
              <a:rPr lang="en-US" dirty="0"/>
              <a:t>Relaxed breathing. I breathe in on 1 or 2 beats and breathe out longer on 4, 5 or 6 beats.</a:t>
            </a:r>
          </a:p>
          <a:p>
            <a:endParaRPr lang="en-US" dirty="0"/>
          </a:p>
          <a:p>
            <a:r>
              <a:rPr lang="en-US" dirty="0"/>
              <a:t>You choose the one that speaks most to you and take 3-4 breaths at your own pace.</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13</a:t>
            </a:fld>
            <a:endParaRPr lang="en-GB"/>
          </a:p>
        </p:txBody>
      </p:sp>
    </p:spTree>
    <p:extLst>
      <p:ext uri="{BB962C8B-B14F-4D97-AF65-F5344CB8AC3E}">
        <p14:creationId xmlns:p14="http://schemas.microsoft.com/office/powerpoint/2010/main" val="541843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First, you're going to pick up an object you have in front of you. </a:t>
            </a:r>
          </a:p>
          <a:p>
            <a:r>
              <a:rPr lang="en-US" dirty="0"/>
              <a:t>It could be a pen, a sheet of paper, a watch, your hand...</a:t>
            </a:r>
          </a:p>
          <a:p>
            <a:endParaRPr lang="en-US" dirty="0"/>
          </a:p>
          <a:p>
            <a:r>
              <a:rPr lang="en-US" dirty="0"/>
              <a:t>You’re now going to put yourself in a state of curiosity. As if you were seeing the object for the 1st time. As if you were abroad and had never seen it before.</a:t>
            </a:r>
          </a:p>
          <a:p>
            <a:endParaRPr lang="en-US" dirty="0"/>
          </a:p>
          <a:p>
            <a:r>
              <a:rPr lang="en-US" dirty="0"/>
              <a:t>You're going to look at it from every angle, its size, length, colors, shapes. Is there anything written on it? Are there any signs of wear?</a:t>
            </a:r>
          </a:p>
          <a:p>
            <a:endParaRPr lang="en-US" dirty="0"/>
          </a:p>
          <a:p>
            <a:r>
              <a:rPr lang="en-US" dirty="0"/>
              <a:t>Once you've had a good look, close your eyes and do the same with your fingers. What's the object's temperature? Is it smooth or rough, and what is its texture? Are there things you're discovering now that you hadn't seen before?</a:t>
            </a:r>
          </a:p>
          <a:p>
            <a:endParaRPr lang="en-US" dirty="0"/>
          </a:p>
          <a:p>
            <a:r>
              <a:rPr lang="en-US" dirty="0"/>
              <a:t>Does this object make a noise when I handle or tap it?</a:t>
            </a:r>
          </a:p>
          <a:p>
            <a:endParaRPr lang="en-US" dirty="0"/>
          </a:p>
          <a:p>
            <a:r>
              <a:rPr lang="en-US" dirty="0"/>
              <a:t>Does it smell? Pleasant? </a:t>
            </a:r>
            <a:r>
              <a:rPr lang="en-US" dirty="0" err="1"/>
              <a:t>Unpleasant?If</a:t>
            </a:r>
            <a:r>
              <a:rPr lang="en-US" dirty="0"/>
              <a:t> I had to imagine a taste for this object, what would it be?</a:t>
            </a:r>
          </a:p>
          <a:p>
            <a:endParaRPr lang="en-US" dirty="0"/>
          </a:p>
          <a:p>
            <a:r>
              <a:rPr lang="en-US" dirty="0"/>
              <a:t>And you can open your eyes again</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14</a:t>
            </a:fld>
            <a:endParaRPr lang="en-GB"/>
          </a:p>
        </p:txBody>
      </p:sp>
    </p:spTree>
    <p:extLst>
      <p:ext uri="{BB962C8B-B14F-4D97-AF65-F5344CB8AC3E}">
        <p14:creationId xmlns:p14="http://schemas.microsoft.com/office/powerpoint/2010/main" val="1123638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You do a weather check or re-evaluate your activation level compared to before exercise.</a:t>
            </a:r>
          </a:p>
          <a:p>
            <a:endParaRPr lang="en-US" dirty="0"/>
          </a:p>
          <a:p>
            <a:r>
              <a:rPr lang="en-US" dirty="0"/>
              <a:t>Is it the same? Has anything changed? What have I noticed in my thoughts as a result of this exercise?</a:t>
            </a:r>
          </a:p>
          <a:p>
            <a:endParaRPr lang="en-US" dirty="0"/>
          </a:p>
          <a:p>
            <a:r>
              <a:rPr lang="en-US" dirty="0"/>
              <a:t>In general, it helps us to focus. It helps us to stay in the present moment, and to disconnect from stress or strong emotion fairly quickly.</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15</a:t>
            </a:fld>
            <a:endParaRPr lang="en-GB"/>
          </a:p>
        </p:txBody>
      </p:sp>
    </p:spTree>
    <p:extLst>
      <p:ext uri="{BB962C8B-B14F-4D97-AF65-F5344CB8AC3E}">
        <p14:creationId xmlns:p14="http://schemas.microsoft.com/office/powerpoint/2010/main" val="20324699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Research has shown interesting results for this type of tool.</a:t>
            </a:r>
          </a:p>
          <a:p>
            <a:endParaRPr lang="en-US" dirty="0"/>
          </a:p>
          <a:p>
            <a:r>
              <a:rPr lang="en-US" dirty="0"/>
              <a:t>Deep breathing has been shown to reduce cortisol levels in the body and increase sleep quality and speed to sleep.</a:t>
            </a:r>
          </a:p>
          <a:p>
            <a:endParaRPr lang="en-US"/>
          </a:p>
          <a:p>
            <a:r>
              <a:rPr lang="en-US"/>
              <a:t>Visualization </a:t>
            </a:r>
            <a:r>
              <a:rPr lang="en-US" dirty="0"/>
              <a:t>lowers anxiety and stress levels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16</a:t>
            </a:fld>
            <a:endParaRPr lang="en-GB"/>
          </a:p>
        </p:txBody>
      </p:sp>
    </p:spTree>
    <p:extLst>
      <p:ext uri="{BB962C8B-B14F-4D97-AF65-F5344CB8AC3E}">
        <p14:creationId xmlns:p14="http://schemas.microsoft.com/office/powerpoint/2010/main" val="2619677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This tool stems from the potential-optimization techniques created by Dr. </a:t>
            </a:r>
            <a:r>
              <a:rPr lang="en-US" dirty="0" err="1"/>
              <a:t>Edithe</a:t>
            </a:r>
            <a:r>
              <a:rPr lang="en-US" dirty="0"/>
              <a:t> Perreault Pierre and now used in sport and business.</a:t>
            </a:r>
          </a:p>
          <a:p>
            <a:endParaRPr lang="en-US" dirty="0"/>
          </a:p>
          <a:p>
            <a:r>
              <a:rPr lang="en-US" dirty="0"/>
              <a:t>These techniques are based essentially on breathing, relaxation, mental imagery and internal dialogue.</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17</a:t>
            </a:fld>
            <a:endParaRPr lang="en-GB"/>
          </a:p>
        </p:txBody>
      </p:sp>
    </p:spTree>
    <p:extLst>
      <p:ext uri="{BB962C8B-B14F-4D97-AF65-F5344CB8AC3E}">
        <p14:creationId xmlns:p14="http://schemas.microsoft.com/office/powerpoint/2010/main" val="604498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First and foremost, it's essential to assess our own stress levels.</a:t>
            </a:r>
          </a:p>
          <a:p>
            <a:endParaRPr lang="en-US" dirty="0"/>
          </a:p>
          <a:p>
            <a:r>
              <a:rPr lang="en-US" dirty="0"/>
              <a:t>It is this self-knowledge and self-assessment that will enable us to take action and implement the right tools to manage our stress and limit the negative consequences of chronic stress.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18</a:t>
            </a:fld>
            <a:endParaRPr lang="en-GB"/>
          </a:p>
        </p:txBody>
      </p:sp>
    </p:spTree>
    <p:extLst>
      <p:ext uri="{BB962C8B-B14F-4D97-AF65-F5344CB8AC3E}">
        <p14:creationId xmlns:p14="http://schemas.microsoft.com/office/powerpoint/2010/main" val="3497792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There are many definitions of stress. Today, I've chosen to present 2 definitions that I find relevant. </a:t>
            </a:r>
          </a:p>
          <a:p>
            <a:endParaRPr lang="en-US" dirty="0"/>
          </a:p>
          <a:p>
            <a:r>
              <a:rPr lang="en-US" dirty="0"/>
              <a:t>The first is more focused on the physical side and the second on the psychological side.</a:t>
            </a:r>
          </a:p>
          <a:p>
            <a:endParaRPr lang="en-US" dirty="0"/>
          </a:p>
          <a:p>
            <a:r>
              <a:rPr lang="en-US" dirty="0"/>
              <a:t>As you can see from the first, there's a lot going on in our bodies during a stressful event. Sébastien will go into more detail on the physiology of stress next week. </a:t>
            </a:r>
          </a:p>
          <a:p>
            <a:endParaRPr lang="en-US" dirty="0"/>
          </a:p>
          <a:p>
            <a:r>
              <a:rPr lang="en-US" dirty="0"/>
              <a:t>Stress is a reaction adapted by our body to cope with the situation, and has the advantage of focusing our attention, mobilizing our energy and preparing us for action. So stress is not something to be fought, but rather dosed and regulated.</a:t>
            </a:r>
          </a:p>
          <a:p>
            <a:endParaRPr lang="en-US" dirty="0"/>
          </a:p>
          <a:p>
            <a:r>
              <a:rPr lang="en-US" dirty="0"/>
              <a:t>The 2nd definition is based more on our assessment of the situation. If we perceive an imbalance, it leads to this imbalance. If I feel that what I'm being asked to do exceeds my resources or capabilities, this will generate stress. I'm going to have to find a way of redressing the balance by acting on the resources (training, help, delegating, etc.) or on the constraints (requesting a deadline, etc.).</a:t>
            </a:r>
            <a:r>
              <a:rPr lang="fr-FR" dirty="0"/>
              <a:t> </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3041092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This is an adaptation of </a:t>
            </a:r>
            <a:r>
              <a:rPr lang="en-US" dirty="0" err="1"/>
              <a:t>Seyle's</a:t>
            </a:r>
            <a:r>
              <a:rPr lang="en-US" dirty="0"/>
              <a:t> stress model. </a:t>
            </a:r>
          </a:p>
          <a:p>
            <a:r>
              <a:rPr lang="en-US" dirty="0"/>
              <a:t>This model sees each stress episode in 4 stages.</a:t>
            </a:r>
          </a:p>
          <a:p>
            <a:endParaRPr lang="en-US" dirty="0"/>
          </a:p>
          <a:p>
            <a:r>
              <a:rPr lang="en-US" dirty="0"/>
              <a:t>First, the alarm phase. Ex. the startle when I cross the road and hadn't seen the bike, or when I receive an e-mail from my superior.</a:t>
            </a:r>
          </a:p>
          <a:p>
            <a:r>
              <a:rPr lang="en-US" dirty="0"/>
              <a:t>Then I put strategies in place to deal with the situation.</a:t>
            </a:r>
          </a:p>
          <a:p>
            <a:r>
              <a:rPr lang="en-US" dirty="0"/>
              <a:t>There's a relaxation phase, which is more noticeable in the case of major stress, but which is always present (e.g. crying, trembling, severe fatigue, etc.).</a:t>
            </a:r>
          </a:p>
          <a:p>
            <a:r>
              <a:rPr lang="en-US" dirty="0"/>
              <a:t>The recovery phase. It takes about 90 minutes to evacuate the stress hormone cortisol. </a:t>
            </a:r>
          </a:p>
          <a:p>
            <a:r>
              <a:rPr lang="en-US" dirty="0"/>
              <a:t>We then return to our </a:t>
            </a:r>
            <a:r>
              <a:rPr lang="en-US" dirty="0" err="1"/>
              <a:t>baseline.These</a:t>
            </a:r>
            <a:r>
              <a:rPr lang="en-US" dirty="0"/>
              <a:t> 4 phases are adapted stress. It's our way of coping with a stressor. </a:t>
            </a:r>
          </a:p>
          <a:p>
            <a:endParaRPr lang="en-US" dirty="0"/>
          </a:p>
          <a:p>
            <a:r>
              <a:rPr lang="en-US" dirty="0"/>
              <a:t>There are 2 main ways of exceeding our stress tolerance limit. A potentially traumatic event (accident, aggression, violent death of a loved one, etc.) or the fact of having several episodes of stress when we haven't recovered our baseline. This is what we call cumulative stress.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4</a:t>
            </a:fld>
            <a:endParaRPr lang="en-GB"/>
          </a:p>
        </p:txBody>
      </p:sp>
    </p:spTree>
    <p:extLst>
      <p:ext uri="{BB962C8B-B14F-4D97-AF65-F5344CB8AC3E}">
        <p14:creationId xmlns:p14="http://schemas.microsoft.com/office/powerpoint/2010/main" val="3760454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There can be several causes of cumulative stress. </a:t>
            </a:r>
          </a:p>
          <a:p>
            <a:r>
              <a:rPr lang="en-US" dirty="0"/>
              <a:t>An accumulation of stressors, sometimes minor but frequent and repetitive. </a:t>
            </a:r>
          </a:p>
          <a:p>
            <a:r>
              <a:rPr lang="en-US" dirty="0"/>
              <a:t>An accumulation of difficult events in private and professional life. Lack of physical or psychological recovery. Pre-existing vulnerability. </a:t>
            </a:r>
          </a:p>
          <a:p>
            <a:r>
              <a:rPr lang="en-US" dirty="0"/>
              <a:t>We can have a single cause or a combination of causes. </a:t>
            </a:r>
          </a:p>
          <a:p>
            <a:endParaRPr lang="en-US" dirty="0"/>
          </a:p>
          <a:p>
            <a:r>
              <a:rPr lang="en-US" dirty="0"/>
              <a:t>A slow, gradual process is then set in motion, culminating in cumulative stress, with negative consequences and repercussions in both professional and private life.</a:t>
            </a:r>
          </a:p>
          <a:p>
            <a:endParaRPr lang="en-US" dirty="0"/>
          </a:p>
          <a:p>
            <a:r>
              <a:rPr lang="en-US" dirty="0"/>
              <a:t>The person is often unaware of this process, and it is sometimes family or colleagues who spot it.</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3454026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A key point in this mechanism is self-awareness and the identification of stress signals.</a:t>
            </a:r>
          </a:p>
          <a:p>
            <a:endParaRPr lang="en-US" dirty="0"/>
          </a:p>
          <a:p>
            <a:r>
              <a:rPr lang="en-US" dirty="0"/>
              <a:t>This self-assessment is important because it will then enable you to put countermeasures in place.</a:t>
            </a:r>
          </a:p>
          <a:p>
            <a:endParaRPr lang="en-US" dirty="0"/>
          </a:p>
          <a:p>
            <a:r>
              <a:rPr lang="en-US" dirty="0"/>
              <a:t>Maria will go into more detail on these points in 2 weeks' time.</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6</a:t>
            </a:fld>
            <a:endParaRPr lang="en-GB"/>
          </a:p>
        </p:txBody>
      </p:sp>
    </p:spTree>
    <p:extLst>
      <p:ext uri="{BB962C8B-B14F-4D97-AF65-F5344CB8AC3E}">
        <p14:creationId xmlns:p14="http://schemas.microsoft.com/office/powerpoint/2010/main" val="988877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ga39e485748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7" name="Google Shape;667;ga39e485748_0_105:notes"/>
          <p:cNvSpPr txBox="1">
            <a:spLocks noGrp="1"/>
          </p:cNvSpPr>
          <p:nvPr>
            <p:ph type="body" idx="1"/>
          </p:nvPr>
        </p:nvSpPr>
        <p:spPr>
          <a:xfrm>
            <a:off x="685800" y="4343400"/>
            <a:ext cx="5486400" cy="4114800"/>
          </a:xfrm>
          <a:prstGeom prst="rect">
            <a:avLst/>
          </a:prstGeom>
        </p:spPr>
        <p:txBody>
          <a:bodyPr spcFirstLastPara="1" wrap="square" lIns="91415" tIns="91415" rIns="91415" bIns="91415" anchor="t" anchorCtr="0">
            <a:noAutofit/>
          </a:bodyPr>
          <a:lstStyle/>
          <a:p>
            <a:pPr marL="0" indent="0">
              <a:buNone/>
            </a:pPr>
            <a:r>
              <a:rPr lang="en-US" dirty="0"/>
              <a:t>Faced with a threat, we have 3 ways of reacting: the 3Fs</a:t>
            </a:r>
          </a:p>
          <a:p>
            <a:pPr marL="0" indent="0">
              <a:buNone/>
            </a:pPr>
            <a:endParaRPr lang="en-US" dirty="0"/>
          </a:p>
          <a:p>
            <a:pPr marL="0" indent="0">
              <a:buNone/>
            </a:pPr>
            <a:r>
              <a:rPr lang="en-US" dirty="0"/>
              <a:t>These are automatic reactions to aggression or the perception of aggression. </a:t>
            </a:r>
          </a:p>
          <a:p>
            <a:pPr marL="0" indent="0">
              <a:buNone/>
            </a:pPr>
            <a:endParaRPr lang="en-US" dirty="0"/>
          </a:p>
          <a:p>
            <a:pPr marL="0" indent="0">
              <a:buNone/>
            </a:pPr>
            <a:r>
              <a:rPr lang="en-US" dirty="0"/>
              <a:t>In situations where our lives are not directly in danger, this can manifest itself as: the urge to leave a meeting, to change departments, to get stuck in a conversation about a task because we don't know how to carry it out, or because it involves too much pressure. Or irritation over little things.</a:t>
            </a:r>
          </a:p>
          <a:p>
            <a:pPr marL="0" indent="0">
              <a:buNone/>
            </a:pPr>
            <a:endParaRPr lang="en-US" dirty="0"/>
          </a:p>
          <a:p>
            <a:pPr marL="0" indent="0">
              <a:buNone/>
            </a:pPr>
            <a:r>
              <a:rPr lang="en-US" dirty="0"/>
              <a:t>These reactions are signs that I feel in danger, and it's important to identify them in order to deal with the situation.</a:t>
            </a:r>
          </a:p>
          <a:p>
            <a:pPr marL="0" indent="0">
              <a:buNone/>
            </a:pPr>
            <a:endParaRPr lang="en-US" dirty="0"/>
          </a:p>
          <a:p>
            <a:pPr marL="0" indent="0">
              <a:buNone/>
            </a:pPr>
            <a:r>
              <a:rPr lang="en-US" dirty="0"/>
              <a:t>In general, our system will prefer flight or fight, and if neither of these strategies is possible, we'll freeze.</a:t>
            </a:r>
            <a:endParaRPr lang="fr-CH"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In Part 2, we'll look at a few tools or models that can help you manage stress and distance yourself from certain situations.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8</a:t>
            </a:fld>
            <a:endParaRPr lang="en-GB"/>
          </a:p>
        </p:txBody>
      </p:sp>
    </p:spTree>
    <p:extLst>
      <p:ext uri="{BB962C8B-B14F-4D97-AF65-F5344CB8AC3E}">
        <p14:creationId xmlns:p14="http://schemas.microsoft.com/office/powerpoint/2010/main" val="3452511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When we talk about stress, we often talk about its impact on sleep or the energy it takes from us and the fatigue it causes.</a:t>
            </a:r>
          </a:p>
          <a:p>
            <a:endParaRPr lang="en-US" dirty="0"/>
          </a:p>
          <a:p>
            <a:r>
              <a:rPr lang="en-US" dirty="0"/>
              <a:t>Take the image of a telephone battery. </a:t>
            </a:r>
          </a:p>
          <a:p>
            <a:r>
              <a:rPr lang="en-US" dirty="0"/>
              <a:t>If it's full, I can surf the web, answer messages and make phone calls without any problem. </a:t>
            </a:r>
          </a:p>
          <a:p>
            <a:r>
              <a:rPr lang="en-US" dirty="0"/>
              <a:t>If I've only got one bar left, I'll have to make choices and prioritize. </a:t>
            </a:r>
          </a:p>
          <a:p>
            <a:r>
              <a:rPr lang="en-US" dirty="0"/>
              <a:t>If the phone goes dead because I haven't recharged it first, even if it's plugged in, it's going to take a long time to come back on. </a:t>
            </a:r>
          </a:p>
          <a:p>
            <a:endParaRPr lang="en-US" dirty="0"/>
          </a:p>
          <a:p>
            <a:r>
              <a:rPr lang="en-US" dirty="0"/>
              <a:t>This is one of the foundations of cumulative stress and stress </a:t>
            </a:r>
            <a:r>
              <a:rPr lang="en-US" dirty="0" err="1"/>
              <a:t>management.This</a:t>
            </a:r>
            <a:r>
              <a:rPr lang="en-US" dirty="0"/>
              <a:t> self-assessment helps prevent stress contagion, implement countermeasures and maintain a sense of security.</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9</a:t>
            </a:fld>
            <a:endParaRPr lang="en-GB"/>
          </a:p>
        </p:txBody>
      </p:sp>
    </p:spTree>
    <p:extLst>
      <p:ext uri="{BB962C8B-B14F-4D97-AF65-F5344CB8AC3E}">
        <p14:creationId xmlns:p14="http://schemas.microsoft.com/office/powerpoint/2010/main" val="3061464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We often waste a lot of energy and mental energy on things we can't change. </a:t>
            </a:r>
          </a:p>
          <a:p>
            <a:endParaRPr lang="en-US" dirty="0"/>
          </a:p>
          <a:p>
            <a:r>
              <a:rPr lang="en-US" dirty="0"/>
              <a:t>This model of the 3 circles can help us identify the areas over which we have power to act and focus on them.</a:t>
            </a:r>
          </a:p>
          <a:p>
            <a:r>
              <a:rPr lang="en-US" dirty="0"/>
              <a:t>The first circle is the circle of control. It's entirely up to us. What I do, what I say...</a:t>
            </a:r>
          </a:p>
          <a:p>
            <a:r>
              <a:rPr lang="en-US" dirty="0"/>
              <a:t>The second circle is the circle of influence. I can act, but not everything is in my hands and depends on someone else. I can ask for something, and it may be to accept or refuse. What's certain is that if I don't ask, nothing will happen, but by asking I don't know the outcome.</a:t>
            </a:r>
          </a:p>
          <a:p>
            <a:r>
              <a:rPr lang="en-US" dirty="0"/>
              <a:t>The third circle is that of concern. As we can see, it's a long way from the control circle, and depends on factors outside my control. </a:t>
            </a:r>
          </a:p>
          <a:p>
            <a:r>
              <a:rPr lang="en-US" dirty="0"/>
              <a:t>When I'm in this circle, I have to ask myself one question:</a:t>
            </a:r>
          </a:p>
          <a:p>
            <a:r>
              <a:rPr lang="en-US" dirty="0"/>
              <a:t>Is it in my power or not?</a:t>
            </a:r>
          </a:p>
          <a:p>
            <a:r>
              <a:rPr lang="en-US" dirty="0"/>
              <a:t>If not, what can I do, what's in my hands, to return to my circle of control and reduce stress and feelings of powerlessness.</a:t>
            </a:r>
          </a:p>
          <a:p>
            <a:endParaRPr lang="en-US" dirty="0"/>
          </a:p>
          <a:p>
            <a:r>
              <a:rPr lang="en-US" dirty="0"/>
              <a:t>Flash disconnection and the breathing techniques we're going to look at now can be useful tools for this.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10</a:t>
            </a:fld>
            <a:endParaRPr lang="en-GB"/>
          </a:p>
        </p:txBody>
      </p:sp>
    </p:spTree>
    <p:extLst>
      <p:ext uri="{BB962C8B-B14F-4D97-AF65-F5344CB8AC3E}">
        <p14:creationId xmlns:p14="http://schemas.microsoft.com/office/powerpoint/2010/main" val="59325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fr-FR" noProof="0"/>
              <a:t>Modifiez le style du titre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noProof="0"/>
              <a:t>Modifiez le style des sous-titres du masque</a:t>
            </a:r>
            <a:endParaRPr lang="en-GB" noProof="0" dirty="0"/>
          </a:p>
        </p:txBody>
      </p:sp>
      <p:sp>
        <p:nvSpPr>
          <p:cNvPr id="4" name="Date Placeholder 3"/>
          <p:cNvSpPr>
            <a:spLocks noGrp="1"/>
          </p:cNvSpPr>
          <p:nvPr>
            <p:ph type="dt" sz="half" idx="10"/>
          </p:nvPr>
        </p:nvSpPr>
        <p:spPr/>
        <p:txBody>
          <a:bodyPr/>
          <a:lstStyle/>
          <a:p>
            <a:pPr>
              <a:spcAft>
                <a:spcPts val="600"/>
              </a:spcAft>
            </a:pPr>
            <a:r>
              <a:rPr lang="en-US"/>
              <a:t>October 2023</a:t>
            </a:r>
            <a:endParaRPr lang="en-US" dirty="0"/>
          </a:p>
        </p:txBody>
      </p:sp>
      <p:sp>
        <p:nvSpPr>
          <p:cNvPr id="5" name="Footer Placeholder 4"/>
          <p:cNvSpPr>
            <a:spLocks noGrp="1"/>
          </p:cNvSpPr>
          <p:nvPr>
            <p:ph type="ftr" sz="quarter" idx="11"/>
          </p:nvPr>
        </p:nvSpPr>
        <p:spPr>
          <a:xfrm>
            <a:off x="2167468" y="6262302"/>
            <a:ext cx="45720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93671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6963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p:txBody>
      </p:sp>
      <p:sp>
        <p:nvSpPr>
          <p:cNvPr id="4" name="Content Placeholder 3"/>
          <p:cNvSpPr>
            <a:spLocks noGrp="1"/>
          </p:cNvSpPr>
          <p:nvPr>
            <p:ph sz="half" idx="2"/>
          </p:nvPr>
        </p:nvSpPr>
        <p:spPr>
          <a:xfrm>
            <a:off x="6172199" y="1592264"/>
            <a:ext cx="5611813" cy="460851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10/10/2023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3210212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en-US" dirty="0"/>
              <a:t>12/14/2020</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8" name="Footer Placeholder 6">
            <a:extLst>
              <a:ext uri="{FF2B5EF4-FFF2-40B4-BE49-F238E27FC236}">
                <a16:creationId xmlns:a16="http://schemas.microsoft.com/office/drawing/2014/main" id="{8C34C890-78A2-423C-BFC6-B91CF3CEA72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Katia Schenkel &amp; Sébastien </a:t>
            </a:r>
            <a:r>
              <a:rPr lang="en-US" dirty="0" err="1"/>
              <a:t>Tubeau</a:t>
            </a:r>
            <a:r>
              <a:rPr lang="en-US" dirty="0"/>
              <a:t>| Stress and psychosocial impacts</a:t>
            </a:r>
          </a:p>
        </p:txBody>
      </p:sp>
    </p:spTree>
    <p:extLst>
      <p:ext uri="{BB962C8B-B14F-4D97-AF65-F5344CB8AC3E}">
        <p14:creationId xmlns:p14="http://schemas.microsoft.com/office/powerpoint/2010/main" val="4090038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fr-FR" noProof="0"/>
              <a:t>Modifiez le style du titre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pPr>
              <a:spcAft>
                <a:spcPts val="600"/>
              </a:spcAft>
            </a:pPr>
            <a:r>
              <a:rPr lang="en-US"/>
              <a:t>October 2023</a:t>
            </a:r>
            <a:endParaRPr lang="en-US" dirty="0"/>
          </a:p>
        </p:txBody>
      </p:sp>
      <p:sp>
        <p:nvSpPr>
          <p:cNvPr id="5" name="Footer Placeholder 4"/>
          <p:cNvSpPr>
            <a:spLocks noGrp="1"/>
          </p:cNvSpPr>
          <p:nvPr>
            <p:ph type="ftr" sz="quarter" idx="11"/>
          </p:nvPr>
        </p:nvSpPr>
        <p:spPr>
          <a:xfrm>
            <a:off x="2167468" y="6262302"/>
            <a:ext cx="45720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pPr>
              <a:spcAft>
                <a:spcPts val="600"/>
              </a:spcAft>
            </a:pPr>
            <a:r>
              <a:rPr lang="en-US"/>
              <a:t>October 2023</a:t>
            </a:r>
            <a:endParaRPr lang="en-US" dirty="0"/>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10/10/2023</a:t>
            </a:fld>
            <a:endParaRPr lang="en-GB" dirty="0"/>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fr-FR" noProof="0"/>
              <a:t>Modifiez le style du titre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Cliquez pour modifier les styles du texte du masque</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Cliquez pour modifier les styles du texte du masque</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fld id="{C9D0B127-BA04-43F6-B7C9-84BA7296C5A8}" type="datetime1">
              <a:rPr lang="en-GB" smtClean="0"/>
              <a:t>10/10/2023</a:t>
            </a:fld>
            <a:endParaRPr lang="en-GB"/>
          </a:p>
        </p:txBody>
      </p:sp>
      <p:sp>
        <p:nvSpPr>
          <p:cNvPr id="8" name="Footer Placeholder 7"/>
          <p:cNvSpPr>
            <a:spLocks noGrp="1"/>
          </p:cNvSpPr>
          <p:nvPr>
            <p:ph type="ftr" sz="quarter" idx="11"/>
          </p:nvPr>
        </p:nvSpPr>
        <p:spPr>
          <a:xfrm>
            <a:off x="2167468" y="6262302"/>
            <a:ext cx="45720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4" name="Footer Placeholder 3"/>
          <p:cNvSpPr>
            <a:spLocks noGrp="1"/>
          </p:cNvSpPr>
          <p:nvPr>
            <p:ph type="ftr" sz="quarter" idx="11"/>
          </p:nvPr>
        </p:nvSpPr>
        <p:spPr>
          <a:xfrm>
            <a:off x="2167468" y="6262302"/>
            <a:ext cx="45720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‹N°›</a:t>
            </a:fld>
            <a:endParaRPr lang="en-GB"/>
          </a:p>
        </p:txBody>
      </p:sp>
      <p:sp>
        <p:nvSpPr>
          <p:cNvPr id="6" name="Date Placeholder 4">
            <a:extLst>
              <a:ext uri="{FF2B5EF4-FFF2-40B4-BE49-F238E27FC236}">
                <a16:creationId xmlns:a16="http://schemas.microsoft.com/office/drawing/2014/main" id="{DA85E352-0947-EA52-4722-B3A0ECAA3886}"/>
              </a:ext>
            </a:extLst>
          </p:cNvPr>
          <p:cNvSpPr>
            <a:spLocks noGrp="1"/>
          </p:cNvSpPr>
          <p:nvPr>
            <p:ph type="dt" sz="half" idx="10"/>
          </p:nvPr>
        </p:nvSpPr>
        <p:spPr>
          <a:xfrm>
            <a:off x="838200" y="6283523"/>
            <a:ext cx="872071" cy="365125"/>
          </a:xfrm>
        </p:spPr>
        <p:txBody>
          <a:bodyPr/>
          <a:lstStyle/>
          <a:p>
            <a:pPr>
              <a:spcAft>
                <a:spcPts val="600"/>
              </a:spcAft>
            </a:pPr>
            <a:r>
              <a:rPr lang="en-US"/>
              <a:t>October 2023</a:t>
            </a:r>
            <a:endParaRPr lang="en-US" dirty="0"/>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167468" y="6262302"/>
            <a:ext cx="45720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‹N°›</a:t>
            </a:fld>
            <a:endParaRPr lang="en-GB"/>
          </a:p>
        </p:txBody>
      </p:sp>
      <p:sp>
        <p:nvSpPr>
          <p:cNvPr id="5" name="Date Placeholder 4">
            <a:extLst>
              <a:ext uri="{FF2B5EF4-FFF2-40B4-BE49-F238E27FC236}">
                <a16:creationId xmlns:a16="http://schemas.microsoft.com/office/drawing/2014/main" id="{45BD4EBD-D527-88D7-23BB-08504E87882B}"/>
              </a:ext>
            </a:extLst>
          </p:cNvPr>
          <p:cNvSpPr>
            <a:spLocks noGrp="1"/>
          </p:cNvSpPr>
          <p:nvPr>
            <p:ph type="dt" sz="half" idx="10"/>
          </p:nvPr>
        </p:nvSpPr>
        <p:spPr>
          <a:xfrm>
            <a:off x="838200" y="6283523"/>
            <a:ext cx="872071" cy="365125"/>
          </a:xfrm>
        </p:spPr>
        <p:txBody>
          <a:bodyPr/>
          <a:lstStyle/>
          <a:p>
            <a:pPr>
              <a:spcAft>
                <a:spcPts val="600"/>
              </a:spcAft>
            </a:pPr>
            <a:r>
              <a:rPr lang="en-US"/>
              <a:t>October 2023</a:t>
            </a:r>
            <a:endParaRPr lang="en-US" dirty="0"/>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fr-FR" noProof="0"/>
              <a:t>Modifiez le style du titre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noProof="0"/>
              <a:t>Cliquez pour modifier les styles du texte du masque</a:t>
            </a:r>
          </a:p>
        </p:txBody>
      </p:sp>
      <p:sp>
        <p:nvSpPr>
          <p:cNvPr id="5" name="Date Placeholder 4"/>
          <p:cNvSpPr>
            <a:spLocks noGrp="1"/>
          </p:cNvSpPr>
          <p:nvPr>
            <p:ph type="dt" sz="half" idx="10"/>
          </p:nvPr>
        </p:nvSpPr>
        <p:spPr/>
        <p:txBody>
          <a:bodyPr/>
          <a:lstStyle/>
          <a:p>
            <a:fld id="{5A1DCF47-207F-4B8A-9E7B-BC96AAF80379}" type="datetime1">
              <a:rPr lang="en-GB" smtClean="0"/>
              <a:t>10/10/2023</a:t>
            </a:fld>
            <a:endParaRPr lang="en-GB"/>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fr-FR" noProof="0"/>
              <a:t>Modifiez le style du titre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noProof="0"/>
              <a:t>Cliquez sur l'icône pour ajouter une image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noProof="0"/>
              <a:t>Cliquez pour modifier les styles du texte du masque</a:t>
            </a:r>
          </a:p>
        </p:txBody>
      </p:sp>
      <p:sp>
        <p:nvSpPr>
          <p:cNvPr id="5" name="Date Placeholder 4"/>
          <p:cNvSpPr>
            <a:spLocks noGrp="1"/>
          </p:cNvSpPr>
          <p:nvPr>
            <p:ph type="dt" sz="half" idx="10"/>
          </p:nvPr>
        </p:nvSpPr>
        <p:spPr/>
        <p:txBody>
          <a:bodyPr/>
          <a:lstStyle/>
          <a:p>
            <a:fld id="{047A1B49-66FA-439E-9832-A76EA3CDC064}" type="datetime1">
              <a:rPr lang="en-GB" smtClean="0"/>
              <a:t>10/10/2023</a:t>
            </a:fld>
            <a:endParaRPr lang="en-GB"/>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0" y="6046835"/>
            <a:ext cx="12192000" cy="847369"/>
          </a:xfrm>
          <a:prstGeom prst="rect">
            <a:avLst/>
          </a:prstGeom>
        </p:spPr>
      </p:pic>
      <p:pic>
        <p:nvPicPr>
          <p:cNvPr id="12" name="Picture 11"/>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noProof="0"/>
              <a:t>Modifiez le style du titre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838200" y="6283523"/>
            <a:ext cx="872071" cy="365125"/>
          </a:xfrm>
          <a:prstGeom prst="rect">
            <a:avLst/>
          </a:prstGeom>
        </p:spPr>
        <p:txBody>
          <a:bodyPr vert="horz" lIns="0" tIns="45720" rIns="91440" bIns="45720" rtlCol="0" anchor="ctr"/>
          <a:lstStyle>
            <a:lvl1pPr algn="l">
              <a:defRPr sz="1000">
                <a:solidFill>
                  <a:schemeClr val="bg1"/>
                </a:solidFill>
              </a:defRPr>
            </a:lvl1pPr>
          </a:lstStyle>
          <a:p>
            <a:r>
              <a:rPr lang="en-GB" dirty="0"/>
              <a:t>October 2023</a:t>
            </a:r>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‹N°›</a:t>
            </a:fld>
            <a:endParaRPr lang="en-GB" dirty="0"/>
          </a:p>
        </p:txBody>
      </p:sp>
      <p:sp>
        <p:nvSpPr>
          <p:cNvPr id="7" name="Footer Placeholder 6">
            <a:extLst>
              <a:ext uri="{FF2B5EF4-FFF2-40B4-BE49-F238E27FC236}">
                <a16:creationId xmlns:a16="http://schemas.microsoft.com/office/drawing/2014/main" id="{E83F98C3-66A1-5CC6-4897-BC7FACCA43F1}"/>
              </a:ext>
            </a:extLst>
          </p:cNvPr>
          <p:cNvSpPr txBox="1">
            <a:spLocks/>
          </p:cNvSpPr>
          <p:nvPr userDrawn="1"/>
        </p:nvSpPr>
        <p:spPr bwMode="auto">
          <a:xfrm>
            <a:off x="2701074" y="6283523"/>
            <a:ext cx="558228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Flash disconnection – Mental Health Campaign – Medical Service 2023</a:t>
            </a:r>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 id="2147483680" r:id="rId10"/>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75" r:id="rId1"/>
    <p:sldLayoutId id="2147483659" r:id="rId2"/>
    <p:sldLayoutId id="2147483660" r:id="rId3"/>
    <p:sldLayoutId id="2147483661" r:id="rId4"/>
    <p:sldLayoutId id="2147483677" r:id="rId5"/>
    <p:sldLayoutId id="2147483678" r:id="rId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EA2C-B352-2747-B767-8AAF26D96740}"/>
              </a:ext>
            </a:extLst>
          </p:cNvPr>
          <p:cNvSpPr>
            <a:spLocks noGrp="1"/>
          </p:cNvSpPr>
          <p:nvPr>
            <p:ph type="ctrTitle"/>
          </p:nvPr>
        </p:nvSpPr>
        <p:spPr/>
        <p:txBody>
          <a:bodyPr/>
          <a:lstStyle/>
          <a:p>
            <a:r>
              <a:rPr lang="en-GB" dirty="0"/>
              <a:t>What about your stress?</a:t>
            </a:r>
            <a:br>
              <a:rPr lang="en-GB" dirty="0"/>
            </a:br>
            <a:r>
              <a:rPr lang="en-GB" dirty="0"/>
              <a:t>A tool : Flash disconnection</a:t>
            </a:r>
          </a:p>
        </p:txBody>
      </p:sp>
      <p:sp>
        <p:nvSpPr>
          <p:cNvPr id="3" name="Subtitle 2">
            <a:extLst>
              <a:ext uri="{FF2B5EF4-FFF2-40B4-BE49-F238E27FC236}">
                <a16:creationId xmlns:a16="http://schemas.microsoft.com/office/drawing/2014/main" id="{62B5B606-86E4-0A4A-8788-FAF4454565C5}"/>
              </a:ext>
            </a:extLst>
          </p:cNvPr>
          <p:cNvSpPr>
            <a:spLocks noGrp="1"/>
          </p:cNvSpPr>
          <p:nvPr>
            <p:ph type="subTitle" idx="1"/>
          </p:nvPr>
        </p:nvSpPr>
        <p:spPr>
          <a:xfrm>
            <a:off x="422744" y="5921071"/>
            <a:ext cx="5820355" cy="997889"/>
          </a:xfrm>
        </p:spPr>
        <p:txBody>
          <a:bodyPr/>
          <a:lstStyle/>
          <a:p>
            <a:r>
              <a:rPr lang="en-GB" dirty="0"/>
              <a:t>Katia Schenkel </a:t>
            </a:r>
          </a:p>
          <a:p>
            <a:r>
              <a:rPr lang="en-GB" dirty="0"/>
              <a:t>2023</a:t>
            </a:r>
          </a:p>
        </p:txBody>
      </p:sp>
      <p:sp>
        <p:nvSpPr>
          <p:cNvPr id="4" name="Text Placeholder 3">
            <a:extLst>
              <a:ext uri="{FF2B5EF4-FFF2-40B4-BE49-F238E27FC236}">
                <a16:creationId xmlns:a16="http://schemas.microsoft.com/office/drawing/2014/main" id="{AFBB0427-2346-7D44-A6DE-2A412ABCEEAD}"/>
              </a:ext>
            </a:extLst>
          </p:cNvPr>
          <p:cNvSpPr>
            <a:spLocks noGrp="1"/>
          </p:cNvSpPr>
          <p:nvPr>
            <p:ph type="body" sz="quarter" idx="10"/>
          </p:nvPr>
        </p:nvSpPr>
        <p:spPr/>
        <p:txBody>
          <a:bodyPr/>
          <a:lstStyle/>
          <a:p>
            <a:r>
              <a:rPr lang="en-GB" dirty="0"/>
              <a:t>EDMS reference</a:t>
            </a:r>
          </a:p>
        </p:txBody>
      </p:sp>
    </p:spTree>
    <p:extLst>
      <p:ext uri="{BB962C8B-B14F-4D97-AF65-F5344CB8AC3E}">
        <p14:creationId xmlns:p14="http://schemas.microsoft.com/office/powerpoint/2010/main" val="83321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33107C-0BB5-C49D-E771-92031CD246DF}"/>
              </a:ext>
            </a:extLst>
          </p:cNvPr>
          <p:cNvSpPr>
            <a:spLocks noGrp="1"/>
          </p:cNvSpPr>
          <p:nvPr>
            <p:ph type="title"/>
          </p:nvPr>
        </p:nvSpPr>
        <p:spPr>
          <a:xfrm>
            <a:off x="838200" y="108451"/>
            <a:ext cx="10515600" cy="1325563"/>
          </a:xfrm>
        </p:spPr>
        <p:txBody>
          <a:bodyPr>
            <a:normAutofit/>
          </a:bodyPr>
          <a:lstStyle/>
          <a:p>
            <a:r>
              <a:rPr lang="en-US" dirty="0"/>
              <a:t>Focus on what you can control</a:t>
            </a:r>
            <a:endParaRPr lang="fr-CH" dirty="0"/>
          </a:p>
        </p:txBody>
      </p:sp>
      <p:sp>
        <p:nvSpPr>
          <p:cNvPr id="5" name="Espace réservé du contenu 4">
            <a:extLst>
              <a:ext uri="{FF2B5EF4-FFF2-40B4-BE49-F238E27FC236}">
                <a16:creationId xmlns:a16="http://schemas.microsoft.com/office/drawing/2014/main" id="{CB6F38D8-C3A5-BF42-6D40-29C9280D46AE}"/>
              </a:ext>
            </a:extLst>
          </p:cNvPr>
          <p:cNvSpPr>
            <a:spLocks noGrp="1"/>
          </p:cNvSpPr>
          <p:nvPr>
            <p:ph sz="half" idx="2"/>
          </p:nvPr>
        </p:nvSpPr>
        <p:spPr>
          <a:xfrm>
            <a:off x="6303645" y="2599221"/>
            <a:ext cx="5639701" cy="1603811"/>
          </a:xfrm>
        </p:spPr>
        <p:txBody>
          <a:bodyPr>
            <a:normAutofit/>
          </a:bodyPr>
          <a:lstStyle/>
          <a:p>
            <a:r>
              <a:rPr lang="en-US" dirty="0"/>
              <a:t>What are my means of action?</a:t>
            </a:r>
          </a:p>
          <a:p>
            <a:pPr lvl="1"/>
            <a:r>
              <a:rPr lang="en-US" dirty="0"/>
              <a:t>My zone of influence?</a:t>
            </a:r>
          </a:p>
          <a:p>
            <a:pPr lvl="1"/>
            <a:r>
              <a:rPr lang="en-US" dirty="0"/>
              <a:t>Countermeasures?</a:t>
            </a:r>
            <a:endParaRPr lang="fr-CH" dirty="0"/>
          </a:p>
          <a:p>
            <a:endParaRPr lang="fr-CH" dirty="0"/>
          </a:p>
        </p:txBody>
      </p:sp>
      <p:pic>
        <p:nvPicPr>
          <p:cNvPr id="6" name="Espace réservé du contenu 5">
            <a:extLst>
              <a:ext uri="{FF2B5EF4-FFF2-40B4-BE49-F238E27FC236}">
                <a16:creationId xmlns:a16="http://schemas.microsoft.com/office/drawing/2014/main" id="{D97621DF-4729-DBB5-D070-75BC751FA74B}"/>
              </a:ext>
            </a:extLst>
          </p:cNvPr>
          <p:cNvPicPr>
            <a:picLocks noGrp="1" noChangeAspect="1"/>
          </p:cNvPicPr>
          <p:nvPr>
            <p:ph sz="half" idx="1"/>
          </p:nvPr>
        </p:nvPicPr>
        <p:blipFill rotWithShape="1">
          <a:blip r:embed="rId3"/>
          <a:srcRect r="-1" b="2261"/>
          <a:stretch/>
        </p:blipFill>
        <p:spPr>
          <a:xfrm>
            <a:off x="1097234" y="1106822"/>
            <a:ext cx="4791123" cy="4310363"/>
          </a:xfrm>
          <a:prstGeom prst="rect">
            <a:avLst/>
          </a:prstGeom>
          <a:effectLst>
            <a:outerShdw blurRad="406400" dist="317500" dir="5400000" sx="89000" sy="89000" rotWithShape="0">
              <a:prstClr val="black">
                <a:alpha val="15000"/>
              </a:prstClr>
            </a:outerShdw>
          </a:effectLst>
        </p:spPr>
      </p:pic>
      <p:sp>
        <p:nvSpPr>
          <p:cNvPr id="7" name="ZoneTexte 8">
            <a:extLst>
              <a:ext uri="{FF2B5EF4-FFF2-40B4-BE49-F238E27FC236}">
                <a16:creationId xmlns:a16="http://schemas.microsoft.com/office/drawing/2014/main" id="{7EAC41D2-3803-6042-B5BD-51944D6CDA9D}"/>
              </a:ext>
            </a:extLst>
          </p:cNvPr>
          <p:cNvSpPr txBox="1">
            <a:spLocks noChangeArrowheads="1"/>
          </p:cNvSpPr>
          <p:nvPr/>
        </p:nvSpPr>
        <p:spPr bwMode="auto">
          <a:xfrm>
            <a:off x="2624346" y="5517334"/>
            <a:ext cx="19870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200" b="1">
                <a:solidFill>
                  <a:srgbClr val="0000FF"/>
                </a:solidFill>
                <a:latin typeface="Arial" panose="020B0604020202020204" pitchFamily="34" charset="0"/>
                <a:ea typeface="MS PGothic" panose="020B0600070205080204" pitchFamily="34" charset="-128"/>
              </a:defRPr>
            </a:lvl1pPr>
            <a:lvl2pPr marL="742950" indent="-285750">
              <a:defRPr sz="2200" b="1">
                <a:solidFill>
                  <a:srgbClr val="0000FF"/>
                </a:solidFill>
                <a:latin typeface="Arial" panose="020B0604020202020204" pitchFamily="34" charset="0"/>
                <a:ea typeface="MS PGothic" panose="020B0600070205080204" pitchFamily="34" charset="-128"/>
              </a:defRPr>
            </a:lvl2pPr>
            <a:lvl3pPr marL="1143000" indent="-228600">
              <a:defRPr sz="2200" b="1">
                <a:solidFill>
                  <a:srgbClr val="0000FF"/>
                </a:solidFill>
                <a:latin typeface="Arial" panose="020B0604020202020204" pitchFamily="34" charset="0"/>
                <a:ea typeface="MS PGothic" panose="020B0600070205080204" pitchFamily="34" charset="-128"/>
              </a:defRPr>
            </a:lvl3pPr>
            <a:lvl4pPr marL="1600200" indent="-228600">
              <a:defRPr sz="2200" b="1">
                <a:solidFill>
                  <a:srgbClr val="0000FF"/>
                </a:solidFill>
                <a:latin typeface="Arial" panose="020B0604020202020204" pitchFamily="34" charset="0"/>
                <a:ea typeface="MS PGothic" panose="020B0600070205080204" pitchFamily="34" charset="-128"/>
              </a:defRPr>
            </a:lvl4pPr>
            <a:lvl5pPr marL="2057400" indent="-228600">
              <a:defRPr sz="2200" b="1">
                <a:solidFill>
                  <a:srgbClr val="0000FF"/>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9pPr>
          </a:lstStyle>
          <a:p>
            <a:r>
              <a:rPr lang="fr-CH" sz="1400" b="0" dirty="0">
                <a:solidFill>
                  <a:schemeClr val="tx1"/>
                </a:solidFill>
              </a:rPr>
              <a:t>(Stephen, R. </a:t>
            </a:r>
            <a:r>
              <a:rPr lang="fr-CH" sz="1400" b="0" dirty="0" err="1">
                <a:solidFill>
                  <a:schemeClr val="tx1"/>
                </a:solidFill>
              </a:rPr>
              <a:t>Covey</a:t>
            </a:r>
            <a:r>
              <a:rPr lang="fr-CH" sz="1400" b="0" dirty="0">
                <a:solidFill>
                  <a:schemeClr val="tx1"/>
                </a:solidFill>
              </a:rPr>
              <a:t>)</a:t>
            </a:r>
          </a:p>
        </p:txBody>
      </p:sp>
    </p:spTree>
    <p:extLst>
      <p:ext uri="{BB962C8B-B14F-4D97-AF65-F5344CB8AC3E}">
        <p14:creationId xmlns:p14="http://schemas.microsoft.com/office/powerpoint/2010/main" val="3008846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0FA52E8A-C5B3-2BFE-FA45-F652D46B5A5D}"/>
              </a:ext>
            </a:extLst>
          </p:cNvPr>
          <p:cNvSpPr>
            <a:spLocks noGrp="1"/>
          </p:cNvSpPr>
          <p:nvPr>
            <p:ph type="title"/>
          </p:nvPr>
        </p:nvSpPr>
        <p:spPr>
          <a:xfrm>
            <a:off x="838200" y="41457"/>
            <a:ext cx="10515600" cy="1325563"/>
          </a:xfrm>
        </p:spPr>
        <p:txBody>
          <a:bodyPr anchor="ctr">
            <a:normAutofit/>
          </a:bodyPr>
          <a:lstStyle/>
          <a:p>
            <a:r>
              <a:rPr lang="fr-FR" dirty="0"/>
              <a:t>Flash </a:t>
            </a:r>
            <a:r>
              <a:rPr lang="fr-FR" dirty="0" err="1"/>
              <a:t>Disconnection</a:t>
            </a:r>
            <a:endParaRPr lang="fr-CH" dirty="0"/>
          </a:p>
        </p:txBody>
      </p:sp>
      <p:pic>
        <p:nvPicPr>
          <p:cNvPr id="3" name="Image 2" descr="Une image contenant câble, intérieur&#10;&#10;Description générée automatiquement">
            <a:extLst>
              <a:ext uri="{FF2B5EF4-FFF2-40B4-BE49-F238E27FC236}">
                <a16:creationId xmlns:a16="http://schemas.microsoft.com/office/drawing/2014/main" id="{BBB122F3-69FC-9FAE-B9DF-6AE72A57B494}"/>
              </a:ext>
            </a:extLst>
          </p:cNvPr>
          <p:cNvPicPr>
            <a:picLocks noChangeAspect="1"/>
          </p:cNvPicPr>
          <p:nvPr/>
        </p:nvPicPr>
        <p:blipFill rotWithShape="1">
          <a:blip r:embed="rId3"/>
          <a:srcRect t="10448" b="29925"/>
          <a:stretch/>
        </p:blipFill>
        <p:spPr>
          <a:xfrm>
            <a:off x="838200" y="1191756"/>
            <a:ext cx="10515600" cy="4474487"/>
          </a:xfrm>
          <a:prstGeom prst="rect">
            <a:avLst/>
          </a:prstGeom>
          <a:noFill/>
        </p:spPr>
      </p:pic>
      <p:sp>
        <p:nvSpPr>
          <p:cNvPr id="23" name="Date Placeholder 3">
            <a:extLst>
              <a:ext uri="{FF2B5EF4-FFF2-40B4-BE49-F238E27FC236}">
                <a16:creationId xmlns:a16="http://schemas.microsoft.com/office/drawing/2014/main" id="{65AED756-7B4B-5C37-C0CE-7A87D532596D}"/>
              </a:ext>
            </a:extLst>
          </p:cNvPr>
          <p:cNvSpPr>
            <a:spLocks noGrp="1"/>
          </p:cNvSpPr>
          <p:nvPr>
            <p:ph type="dt" sz="half" idx="10"/>
          </p:nvPr>
        </p:nvSpPr>
        <p:spPr>
          <a:xfrm>
            <a:off x="1137351" y="6262302"/>
            <a:ext cx="872071" cy="365125"/>
          </a:xfrm>
        </p:spPr>
        <p:txBody>
          <a:bodyPr/>
          <a:lstStyle/>
          <a:p>
            <a:pPr>
              <a:spcAft>
                <a:spcPts val="600"/>
              </a:spcAft>
            </a:pPr>
            <a:r>
              <a:rPr lang="en-US"/>
              <a:t>October 2023</a:t>
            </a:r>
          </a:p>
        </p:txBody>
      </p:sp>
      <p:sp>
        <p:nvSpPr>
          <p:cNvPr id="25" name="Footer Placeholder 4">
            <a:extLst>
              <a:ext uri="{FF2B5EF4-FFF2-40B4-BE49-F238E27FC236}">
                <a16:creationId xmlns:a16="http://schemas.microsoft.com/office/drawing/2014/main" id="{3F7AB792-52E6-EDFA-095E-5AC274FCE3DE}"/>
              </a:ext>
            </a:extLst>
          </p:cNvPr>
          <p:cNvSpPr>
            <a:spLocks noGrp="1"/>
          </p:cNvSpPr>
          <p:nvPr>
            <p:ph type="ftr" sz="quarter" idx="11"/>
          </p:nvPr>
        </p:nvSpPr>
        <p:spPr>
          <a:xfrm>
            <a:off x="2167468" y="6262302"/>
            <a:ext cx="4572000" cy="365125"/>
          </a:xfrm>
        </p:spPr>
        <p:txBody>
          <a:bodyPr/>
          <a:lstStyle/>
          <a:p>
            <a:endParaRPr lang="en-GB"/>
          </a:p>
        </p:txBody>
      </p:sp>
      <p:sp>
        <p:nvSpPr>
          <p:cNvPr id="7" name="Espace réservé du numéro de diapositive 6">
            <a:extLst>
              <a:ext uri="{FF2B5EF4-FFF2-40B4-BE49-F238E27FC236}">
                <a16:creationId xmlns:a16="http://schemas.microsoft.com/office/drawing/2014/main" id="{CEFE365B-FF96-F77B-551B-BABDA637DF06}"/>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11</a:t>
            </a:fld>
            <a:endParaRPr lang="en-GB"/>
          </a:p>
        </p:txBody>
      </p:sp>
    </p:spTree>
    <p:extLst>
      <p:ext uri="{BB962C8B-B14F-4D97-AF65-F5344CB8AC3E}">
        <p14:creationId xmlns:p14="http://schemas.microsoft.com/office/powerpoint/2010/main" val="2700972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FD68D0-0E35-47AD-AFF6-5CBB06C2C056}"/>
              </a:ext>
            </a:extLst>
          </p:cNvPr>
          <p:cNvSpPr>
            <a:spLocks noGrp="1"/>
          </p:cNvSpPr>
          <p:nvPr>
            <p:ph type="title"/>
          </p:nvPr>
        </p:nvSpPr>
        <p:spPr>
          <a:xfrm>
            <a:off x="782052" y="100531"/>
            <a:ext cx="11220558" cy="1325563"/>
          </a:xfrm>
        </p:spPr>
        <p:txBody>
          <a:bodyPr>
            <a:normAutofit fontScale="90000"/>
          </a:bodyPr>
          <a:lstStyle/>
          <a:p>
            <a:r>
              <a:rPr lang="en-US" dirty="0"/>
              <a:t>Step 1: Evaluate your activation level / Internal weather forecast</a:t>
            </a:r>
            <a:endParaRPr lang="fr-CH" dirty="0"/>
          </a:p>
        </p:txBody>
      </p:sp>
      <p:pic>
        <p:nvPicPr>
          <p:cNvPr id="3" name="Espace réservé du contenu 4">
            <a:extLst>
              <a:ext uri="{FF2B5EF4-FFF2-40B4-BE49-F238E27FC236}">
                <a16:creationId xmlns:a16="http://schemas.microsoft.com/office/drawing/2014/main" id="{19B14437-EA1D-0887-A369-503ADC704C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87300" y="1426094"/>
            <a:ext cx="5538616" cy="4500252"/>
          </a:xfrm>
          <a:prstGeom prst="rect">
            <a:avLst/>
          </a:prstGeom>
        </p:spPr>
      </p:pic>
      <p:sp>
        <p:nvSpPr>
          <p:cNvPr id="5" name="ZoneTexte 4">
            <a:extLst>
              <a:ext uri="{FF2B5EF4-FFF2-40B4-BE49-F238E27FC236}">
                <a16:creationId xmlns:a16="http://schemas.microsoft.com/office/drawing/2014/main" id="{DA1B23F9-BD48-ED1B-F596-36495E17F19A}"/>
              </a:ext>
            </a:extLst>
          </p:cNvPr>
          <p:cNvSpPr txBox="1"/>
          <p:nvPr/>
        </p:nvSpPr>
        <p:spPr>
          <a:xfrm>
            <a:off x="6921779" y="5488165"/>
            <a:ext cx="412422" cy="369332"/>
          </a:xfrm>
          <a:prstGeom prst="rect">
            <a:avLst/>
          </a:prstGeom>
          <a:noFill/>
        </p:spPr>
        <p:txBody>
          <a:bodyPr wrap="square" rtlCol="0">
            <a:spAutoFit/>
          </a:bodyPr>
          <a:lstStyle/>
          <a:p>
            <a:r>
              <a:rPr lang="fr-FR" b="1" dirty="0"/>
              <a:t>0</a:t>
            </a:r>
            <a:endParaRPr lang="fr-CH" b="1" dirty="0"/>
          </a:p>
        </p:txBody>
      </p:sp>
      <p:sp>
        <p:nvSpPr>
          <p:cNvPr id="6" name="ZoneTexte 5">
            <a:extLst>
              <a:ext uri="{FF2B5EF4-FFF2-40B4-BE49-F238E27FC236}">
                <a16:creationId xmlns:a16="http://schemas.microsoft.com/office/drawing/2014/main" id="{8819C37E-8EB2-AB8D-95EF-235592A6DF27}"/>
              </a:ext>
            </a:extLst>
          </p:cNvPr>
          <p:cNvSpPr txBox="1"/>
          <p:nvPr/>
        </p:nvSpPr>
        <p:spPr>
          <a:xfrm>
            <a:off x="6918742" y="4513704"/>
            <a:ext cx="319596" cy="369332"/>
          </a:xfrm>
          <a:prstGeom prst="rect">
            <a:avLst/>
          </a:prstGeom>
          <a:noFill/>
        </p:spPr>
        <p:txBody>
          <a:bodyPr wrap="square" rtlCol="0">
            <a:spAutoFit/>
          </a:bodyPr>
          <a:lstStyle/>
          <a:p>
            <a:r>
              <a:rPr lang="fr-FR" b="1" dirty="0"/>
              <a:t>4</a:t>
            </a:r>
            <a:endParaRPr lang="fr-CH" b="1" dirty="0"/>
          </a:p>
        </p:txBody>
      </p:sp>
      <p:sp>
        <p:nvSpPr>
          <p:cNvPr id="9" name="ZoneTexte 8">
            <a:extLst>
              <a:ext uri="{FF2B5EF4-FFF2-40B4-BE49-F238E27FC236}">
                <a16:creationId xmlns:a16="http://schemas.microsoft.com/office/drawing/2014/main" id="{5AC1904E-A385-8066-B45E-501E28A425D0}"/>
              </a:ext>
            </a:extLst>
          </p:cNvPr>
          <p:cNvSpPr txBox="1"/>
          <p:nvPr/>
        </p:nvSpPr>
        <p:spPr>
          <a:xfrm>
            <a:off x="6918742" y="2903131"/>
            <a:ext cx="319596" cy="369332"/>
          </a:xfrm>
          <a:prstGeom prst="rect">
            <a:avLst/>
          </a:prstGeom>
          <a:noFill/>
        </p:spPr>
        <p:txBody>
          <a:bodyPr wrap="square" rtlCol="0">
            <a:spAutoFit/>
          </a:bodyPr>
          <a:lstStyle/>
          <a:p>
            <a:r>
              <a:rPr lang="fr-FR" b="1" dirty="0"/>
              <a:t>7</a:t>
            </a:r>
            <a:endParaRPr lang="fr-CH" b="1" dirty="0"/>
          </a:p>
        </p:txBody>
      </p:sp>
      <p:sp>
        <p:nvSpPr>
          <p:cNvPr id="11" name="ZoneTexte 10">
            <a:extLst>
              <a:ext uri="{FF2B5EF4-FFF2-40B4-BE49-F238E27FC236}">
                <a16:creationId xmlns:a16="http://schemas.microsoft.com/office/drawing/2014/main" id="{CE9F5438-7FFA-7319-02C6-59F71FE9969E}"/>
              </a:ext>
            </a:extLst>
          </p:cNvPr>
          <p:cNvSpPr txBox="1"/>
          <p:nvPr/>
        </p:nvSpPr>
        <p:spPr>
          <a:xfrm>
            <a:off x="6825916" y="1790299"/>
            <a:ext cx="505248" cy="369332"/>
          </a:xfrm>
          <a:prstGeom prst="rect">
            <a:avLst/>
          </a:prstGeom>
          <a:noFill/>
        </p:spPr>
        <p:txBody>
          <a:bodyPr wrap="square" rtlCol="0">
            <a:spAutoFit/>
          </a:bodyPr>
          <a:lstStyle/>
          <a:p>
            <a:r>
              <a:rPr lang="fr-FR" b="1" dirty="0"/>
              <a:t>10</a:t>
            </a:r>
            <a:endParaRPr lang="fr-CH" b="1" dirty="0"/>
          </a:p>
        </p:txBody>
      </p:sp>
      <p:sp>
        <p:nvSpPr>
          <p:cNvPr id="4" name="Rectangle 3">
            <a:extLst>
              <a:ext uri="{FF2B5EF4-FFF2-40B4-BE49-F238E27FC236}">
                <a16:creationId xmlns:a16="http://schemas.microsoft.com/office/drawing/2014/main" id="{0F92BC07-DE86-09E8-A03E-020D283887F9}"/>
              </a:ext>
            </a:extLst>
          </p:cNvPr>
          <p:cNvSpPr/>
          <p:nvPr/>
        </p:nvSpPr>
        <p:spPr>
          <a:xfrm>
            <a:off x="3104147" y="3657600"/>
            <a:ext cx="3080085"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err="1">
                <a:solidFill>
                  <a:schemeClr val="accent6"/>
                </a:solidFill>
                <a:latin typeface="Century" panose="02040604050505020304" pitchFamily="18" charset="0"/>
              </a:rPr>
              <a:t>Adapted</a:t>
            </a:r>
            <a:r>
              <a:rPr lang="fr-CH" sz="2400" dirty="0">
                <a:solidFill>
                  <a:schemeClr val="accent6"/>
                </a:solidFill>
                <a:latin typeface="Century" panose="02040604050505020304" pitchFamily="18" charset="0"/>
              </a:rPr>
              <a:t> Stress</a:t>
            </a:r>
          </a:p>
        </p:txBody>
      </p:sp>
      <p:sp>
        <p:nvSpPr>
          <p:cNvPr id="7" name="Rectangle 6">
            <a:extLst>
              <a:ext uri="{FF2B5EF4-FFF2-40B4-BE49-F238E27FC236}">
                <a16:creationId xmlns:a16="http://schemas.microsoft.com/office/drawing/2014/main" id="{DC3A5C8A-9EDD-418F-F718-26361DD273D3}"/>
              </a:ext>
            </a:extLst>
          </p:cNvPr>
          <p:cNvSpPr/>
          <p:nvPr/>
        </p:nvSpPr>
        <p:spPr>
          <a:xfrm>
            <a:off x="3134368" y="2056573"/>
            <a:ext cx="3080085"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err="1">
                <a:solidFill>
                  <a:schemeClr val="accent6"/>
                </a:solidFill>
                <a:latin typeface="Century" panose="02040604050505020304" pitchFamily="18" charset="0"/>
              </a:rPr>
              <a:t>Hyperstress</a:t>
            </a:r>
            <a:endParaRPr lang="fr-CH" sz="2400" dirty="0">
              <a:solidFill>
                <a:schemeClr val="accent6"/>
              </a:solidFill>
              <a:latin typeface="Century" panose="02040604050505020304" pitchFamily="18" charset="0"/>
            </a:endParaRPr>
          </a:p>
        </p:txBody>
      </p:sp>
      <p:sp>
        <p:nvSpPr>
          <p:cNvPr id="10" name="Rectangle 9">
            <a:extLst>
              <a:ext uri="{FF2B5EF4-FFF2-40B4-BE49-F238E27FC236}">
                <a16:creationId xmlns:a16="http://schemas.microsoft.com/office/drawing/2014/main" id="{DB4F47D7-45DA-8D5D-C9B6-BCB50DF6C1CD}"/>
              </a:ext>
            </a:extLst>
          </p:cNvPr>
          <p:cNvSpPr/>
          <p:nvPr/>
        </p:nvSpPr>
        <p:spPr>
          <a:xfrm>
            <a:off x="3104146" y="4983163"/>
            <a:ext cx="3080085"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err="1">
                <a:solidFill>
                  <a:schemeClr val="accent6"/>
                </a:solidFill>
                <a:latin typeface="Century" panose="02040604050505020304" pitchFamily="18" charset="0"/>
              </a:rPr>
              <a:t>Hypostress</a:t>
            </a:r>
            <a:endParaRPr lang="fr-CH" sz="2400" dirty="0">
              <a:solidFill>
                <a:schemeClr val="accent6"/>
              </a:solidFill>
              <a:latin typeface="Century" panose="02040604050505020304" pitchFamily="18" charset="0"/>
            </a:endParaRPr>
          </a:p>
        </p:txBody>
      </p:sp>
      <p:sp>
        <p:nvSpPr>
          <p:cNvPr id="12" name="Rectangle 11">
            <a:extLst>
              <a:ext uri="{FF2B5EF4-FFF2-40B4-BE49-F238E27FC236}">
                <a16:creationId xmlns:a16="http://schemas.microsoft.com/office/drawing/2014/main" id="{63670F2B-F826-7429-D6F6-E603FCDDE5C7}"/>
              </a:ext>
            </a:extLst>
          </p:cNvPr>
          <p:cNvSpPr/>
          <p:nvPr/>
        </p:nvSpPr>
        <p:spPr>
          <a:xfrm rot="16200000">
            <a:off x="401956" y="3372081"/>
            <a:ext cx="2897142"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a:solidFill>
                  <a:schemeClr val="accent6"/>
                </a:solidFill>
                <a:latin typeface="Century" panose="02040604050505020304" pitchFamily="18" charset="0"/>
              </a:rPr>
              <a:t>Activation </a:t>
            </a:r>
            <a:r>
              <a:rPr lang="fr-CH" sz="2400" dirty="0" err="1">
                <a:solidFill>
                  <a:schemeClr val="accent6"/>
                </a:solidFill>
                <a:latin typeface="Century" panose="02040604050505020304" pitchFamily="18" charset="0"/>
              </a:rPr>
              <a:t>level</a:t>
            </a:r>
            <a:endParaRPr lang="fr-CH" sz="2400" dirty="0">
              <a:solidFill>
                <a:schemeClr val="accent6"/>
              </a:solidFill>
              <a:latin typeface="Century" panose="02040604050505020304" pitchFamily="18" charset="0"/>
            </a:endParaRPr>
          </a:p>
        </p:txBody>
      </p:sp>
      <p:pic>
        <p:nvPicPr>
          <p:cNvPr id="17" name="Picture 7" descr="A thermometer with different colored faces&#10;&#10;Description automatically generated">
            <a:extLst>
              <a:ext uri="{FF2B5EF4-FFF2-40B4-BE49-F238E27FC236}">
                <a16:creationId xmlns:a16="http://schemas.microsoft.com/office/drawing/2014/main" id="{11D6E0B1-E448-DEFE-4D85-411CFD0DBE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9719" y="1941254"/>
            <a:ext cx="3423128" cy="3423128"/>
          </a:xfrm>
          <a:prstGeom prst="rect">
            <a:avLst/>
          </a:prstGeom>
        </p:spPr>
      </p:pic>
    </p:spTree>
    <p:extLst>
      <p:ext uri="{BB962C8B-B14F-4D97-AF65-F5344CB8AC3E}">
        <p14:creationId xmlns:p14="http://schemas.microsoft.com/office/powerpoint/2010/main" val="380582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F33E95-4CC4-FC0B-CFE2-0E429207F2EC}"/>
              </a:ext>
            </a:extLst>
          </p:cNvPr>
          <p:cNvSpPr>
            <a:spLocks noGrp="1"/>
          </p:cNvSpPr>
          <p:nvPr>
            <p:ph type="title"/>
          </p:nvPr>
        </p:nvSpPr>
        <p:spPr/>
        <p:txBody>
          <a:bodyPr/>
          <a:lstStyle/>
          <a:p>
            <a:r>
              <a:rPr lang="fr-FR" dirty="0" err="1"/>
              <a:t>Breathing</a:t>
            </a:r>
            <a:r>
              <a:rPr lang="fr-FR" dirty="0"/>
              <a:t> techniques</a:t>
            </a:r>
            <a:endParaRPr lang="fr-CH" dirty="0"/>
          </a:p>
        </p:txBody>
      </p:sp>
      <p:sp>
        <p:nvSpPr>
          <p:cNvPr id="3" name="Espace réservé du contenu 2">
            <a:extLst>
              <a:ext uri="{FF2B5EF4-FFF2-40B4-BE49-F238E27FC236}">
                <a16:creationId xmlns:a16="http://schemas.microsoft.com/office/drawing/2014/main" id="{E4F303D9-297D-3445-E333-26B0CDECE558}"/>
              </a:ext>
            </a:extLst>
          </p:cNvPr>
          <p:cNvSpPr>
            <a:spLocks noGrp="1"/>
          </p:cNvSpPr>
          <p:nvPr>
            <p:ph idx="1"/>
          </p:nvPr>
        </p:nvSpPr>
        <p:spPr/>
        <p:txBody>
          <a:bodyPr/>
          <a:lstStyle/>
          <a:p>
            <a:endParaRPr lang="fr-CH" dirty="0"/>
          </a:p>
        </p:txBody>
      </p:sp>
      <p:sp>
        <p:nvSpPr>
          <p:cNvPr id="4" name="Espace réservé de la date 3">
            <a:extLst>
              <a:ext uri="{FF2B5EF4-FFF2-40B4-BE49-F238E27FC236}">
                <a16:creationId xmlns:a16="http://schemas.microsoft.com/office/drawing/2014/main" id="{CD86348F-DEFB-C45F-0AF8-2B991EA3E504}"/>
              </a:ext>
            </a:extLst>
          </p:cNvPr>
          <p:cNvSpPr>
            <a:spLocks noGrp="1"/>
          </p:cNvSpPr>
          <p:nvPr>
            <p:ph type="dt" sz="half" idx="10"/>
          </p:nvPr>
        </p:nvSpPr>
        <p:spPr/>
        <p:txBody>
          <a:bodyPr/>
          <a:lstStyle/>
          <a:p>
            <a:pPr>
              <a:spcAft>
                <a:spcPts val="600"/>
              </a:spcAft>
            </a:pPr>
            <a:r>
              <a:rPr lang="en-US"/>
              <a:t>October 2023</a:t>
            </a:r>
            <a:endParaRPr lang="en-US" dirty="0"/>
          </a:p>
        </p:txBody>
      </p:sp>
      <p:sp>
        <p:nvSpPr>
          <p:cNvPr id="5" name="Espace réservé du pied de page 4">
            <a:extLst>
              <a:ext uri="{FF2B5EF4-FFF2-40B4-BE49-F238E27FC236}">
                <a16:creationId xmlns:a16="http://schemas.microsoft.com/office/drawing/2014/main" id="{3522CC4C-04AD-1CD1-41A5-542756EA446C}"/>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A75CFCC-8411-52BE-11B5-273B487BAA69}"/>
              </a:ext>
            </a:extLst>
          </p:cNvPr>
          <p:cNvSpPr>
            <a:spLocks noGrp="1"/>
          </p:cNvSpPr>
          <p:nvPr>
            <p:ph type="sldNum" sz="quarter" idx="12"/>
          </p:nvPr>
        </p:nvSpPr>
        <p:spPr/>
        <p:txBody>
          <a:bodyPr/>
          <a:lstStyle/>
          <a:p>
            <a:fld id="{BCD55979-00CC-4874-A80E-0959E76EB92F}" type="slidenum">
              <a:rPr lang="en-GB" smtClean="0"/>
              <a:t>13</a:t>
            </a:fld>
            <a:endParaRPr lang="en-GB"/>
          </a:p>
        </p:txBody>
      </p:sp>
      <p:sp>
        <p:nvSpPr>
          <p:cNvPr id="7" name="Rectangle : coins arrondis 6">
            <a:extLst>
              <a:ext uri="{FF2B5EF4-FFF2-40B4-BE49-F238E27FC236}">
                <a16:creationId xmlns:a16="http://schemas.microsoft.com/office/drawing/2014/main" id="{0BED2B79-1299-1CBE-2FE5-E0CC65AF9150}"/>
              </a:ext>
            </a:extLst>
          </p:cNvPr>
          <p:cNvSpPr/>
          <p:nvPr/>
        </p:nvSpPr>
        <p:spPr>
          <a:xfrm>
            <a:off x="1634067" y="2725737"/>
            <a:ext cx="2108200" cy="209126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Triangle isocèle 7">
            <a:extLst>
              <a:ext uri="{FF2B5EF4-FFF2-40B4-BE49-F238E27FC236}">
                <a16:creationId xmlns:a16="http://schemas.microsoft.com/office/drawing/2014/main" id="{C890FEDB-3652-E9F5-C89E-36962F4A71C4}"/>
              </a:ext>
            </a:extLst>
          </p:cNvPr>
          <p:cNvSpPr/>
          <p:nvPr/>
        </p:nvSpPr>
        <p:spPr>
          <a:xfrm>
            <a:off x="5077629" y="2725737"/>
            <a:ext cx="2623651" cy="1919415"/>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10" name="Connecteur droit 9">
            <a:extLst>
              <a:ext uri="{FF2B5EF4-FFF2-40B4-BE49-F238E27FC236}">
                <a16:creationId xmlns:a16="http://schemas.microsoft.com/office/drawing/2014/main" id="{3157FD4D-F834-E84E-5F36-EE2D488AC4F8}"/>
              </a:ext>
            </a:extLst>
          </p:cNvPr>
          <p:cNvCxnSpPr/>
          <p:nvPr/>
        </p:nvCxnSpPr>
        <p:spPr>
          <a:xfrm flipV="1">
            <a:off x="8947573" y="2726266"/>
            <a:ext cx="846667" cy="702734"/>
          </a:xfrm>
          <a:prstGeom prst="line">
            <a:avLst/>
          </a:prstGeom>
          <a:ln w="60325"/>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B1DB36D9-3F56-66FE-3CFD-490A359F8A96}"/>
              </a:ext>
            </a:extLst>
          </p:cNvPr>
          <p:cNvCxnSpPr>
            <a:cxnSpLocks/>
          </p:cNvCxnSpPr>
          <p:nvPr/>
        </p:nvCxnSpPr>
        <p:spPr>
          <a:xfrm>
            <a:off x="9794240" y="2725737"/>
            <a:ext cx="1799166" cy="1582737"/>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062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389B884-8D22-DBFF-7941-BE43D292B7E5}"/>
              </a:ext>
            </a:extLst>
          </p:cNvPr>
          <p:cNvSpPr>
            <a:spLocks noGrp="1"/>
          </p:cNvSpPr>
          <p:nvPr>
            <p:ph type="title"/>
          </p:nvPr>
        </p:nvSpPr>
        <p:spPr>
          <a:xfrm>
            <a:off x="838200" y="230574"/>
            <a:ext cx="10515600" cy="1325563"/>
          </a:xfrm>
        </p:spPr>
        <p:txBody>
          <a:bodyPr/>
          <a:lstStyle/>
          <a:p>
            <a:r>
              <a:rPr lang="en-US" dirty="0"/>
              <a:t>Step 2: Let yourself be guided</a:t>
            </a:r>
            <a:endParaRPr lang="fr-CH" dirty="0"/>
          </a:p>
        </p:txBody>
      </p:sp>
      <p:pic>
        <p:nvPicPr>
          <p:cNvPr id="3" name="Espace réservé du contenu 2" descr="Une image contenant intérieur, personne, plastique, gadget&#10;&#10;Description générée automatiquement">
            <a:extLst>
              <a:ext uri="{FF2B5EF4-FFF2-40B4-BE49-F238E27FC236}">
                <a16:creationId xmlns:a16="http://schemas.microsoft.com/office/drawing/2014/main" id="{3E3E7EA9-73FF-CD1C-9408-6831CA775147}"/>
              </a:ext>
            </a:extLst>
          </p:cNvPr>
          <p:cNvPicPr>
            <a:picLocks noGrp="1" noChangeAspect="1"/>
          </p:cNvPicPr>
          <p:nvPr>
            <p:ph idx="1"/>
          </p:nvPr>
        </p:nvPicPr>
        <p:blipFill>
          <a:blip r:embed="rId3"/>
          <a:stretch>
            <a:fillRect/>
          </a:stretch>
        </p:blipFill>
        <p:spPr>
          <a:xfrm>
            <a:off x="227094" y="1690688"/>
            <a:ext cx="5563353" cy="3708902"/>
          </a:xfrm>
        </p:spPr>
      </p:pic>
      <p:sp>
        <p:nvSpPr>
          <p:cNvPr id="6" name="Espace réservé du numéro de diapositive 5">
            <a:extLst>
              <a:ext uri="{FF2B5EF4-FFF2-40B4-BE49-F238E27FC236}">
                <a16:creationId xmlns:a16="http://schemas.microsoft.com/office/drawing/2014/main" id="{E73DC6E9-256D-3F25-683B-A44E835F8072}"/>
              </a:ext>
            </a:extLst>
          </p:cNvPr>
          <p:cNvSpPr>
            <a:spLocks noGrp="1"/>
          </p:cNvSpPr>
          <p:nvPr>
            <p:ph type="sldNum" sz="quarter" idx="12"/>
          </p:nvPr>
        </p:nvSpPr>
        <p:spPr/>
        <p:txBody>
          <a:bodyPr/>
          <a:lstStyle/>
          <a:p>
            <a:fld id="{BCD55979-00CC-4874-A80E-0959E76EB92F}" type="slidenum">
              <a:rPr lang="en-GB" smtClean="0"/>
              <a:t>14</a:t>
            </a:fld>
            <a:endParaRPr lang="en-GB"/>
          </a:p>
        </p:txBody>
      </p:sp>
      <p:sp>
        <p:nvSpPr>
          <p:cNvPr id="9" name="Date Placeholder 4">
            <a:extLst>
              <a:ext uri="{FF2B5EF4-FFF2-40B4-BE49-F238E27FC236}">
                <a16:creationId xmlns:a16="http://schemas.microsoft.com/office/drawing/2014/main" id="{DE538E0D-4E7A-110C-9408-644338AE74EC}"/>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pic>
        <p:nvPicPr>
          <p:cNvPr id="11" name="Image 10" descr="Une image contenant arbre, plein air, nuage, nature&#10;&#10;Description générée automatiquement">
            <a:extLst>
              <a:ext uri="{FF2B5EF4-FFF2-40B4-BE49-F238E27FC236}">
                <a16:creationId xmlns:a16="http://schemas.microsoft.com/office/drawing/2014/main" id="{D06FE606-7A06-669A-AAA8-81B847AE082C}"/>
              </a:ext>
            </a:extLst>
          </p:cNvPr>
          <p:cNvPicPr>
            <a:picLocks noChangeAspect="1"/>
          </p:cNvPicPr>
          <p:nvPr/>
        </p:nvPicPr>
        <p:blipFill>
          <a:blip r:embed="rId4"/>
          <a:stretch>
            <a:fillRect/>
          </a:stretch>
        </p:blipFill>
        <p:spPr>
          <a:xfrm>
            <a:off x="6114988" y="1666562"/>
            <a:ext cx="5849918" cy="3733028"/>
          </a:xfrm>
          <a:prstGeom prst="rect">
            <a:avLst/>
          </a:prstGeom>
        </p:spPr>
      </p:pic>
    </p:spTree>
    <p:extLst>
      <p:ext uri="{BB962C8B-B14F-4D97-AF65-F5344CB8AC3E}">
        <p14:creationId xmlns:p14="http://schemas.microsoft.com/office/powerpoint/2010/main" val="1341389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FD68D0-0E35-47AD-AFF6-5CBB06C2C056}"/>
              </a:ext>
            </a:extLst>
          </p:cNvPr>
          <p:cNvSpPr>
            <a:spLocks noGrp="1"/>
          </p:cNvSpPr>
          <p:nvPr>
            <p:ph type="title"/>
          </p:nvPr>
        </p:nvSpPr>
        <p:spPr>
          <a:xfrm>
            <a:off x="782052" y="100531"/>
            <a:ext cx="11220558" cy="1325563"/>
          </a:xfrm>
        </p:spPr>
        <p:txBody>
          <a:bodyPr>
            <a:normAutofit fontScale="90000"/>
          </a:bodyPr>
          <a:lstStyle/>
          <a:p>
            <a:r>
              <a:rPr lang="en-US" dirty="0"/>
              <a:t>Step 3: Evaluate your activation level / Internal weather forecast again</a:t>
            </a:r>
            <a:endParaRPr lang="fr-CH" dirty="0"/>
          </a:p>
        </p:txBody>
      </p:sp>
      <p:pic>
        <p:nvPicPr>
          <p:cNvPr id="3" name="Espace réservé du contenu 4">
            <a:extLst>
              <a:ext uri="{FF2B5EF4-FFF2-40B4-BE49-F238E27FC236}">
                <a16:creationId xmlns:a16="http://schemas.microsoft.com/office/drawing/2014/main" id="{19B14437-EA1D-0887-A369-503ADC704C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87300" y="1426094"/>
            <a:ext cx="5538616" cy="4500252"/>
          </a:xfrm>
          <a:prstGeom prst="rect">
            <a:avLst/>
          </a:prstGeom>
        </p:spPr>
      </p:pic>
      <p:sp>
        <p:nvSpPr>
          <p:cNvPr id="5" name="ZoneTexte 4">
            <a:extLst>
              <a:ext uri="{FF2B5EF4-FFF2-40B4-BE49-F238E27FC236}">
                <a16:creationId xmlns:a16="http://schemas.microsoft.com/office/drawing/2014/main" id="{DA1B23F9-BD48-ED1B-F596-36495E17F19A}"/>
              </a:ext>
            </a:extLst>
          </p:cNvPr>
          <p:cNvSpPr txBox="1"/>
          <p:nvPr/>
        </p:nvSpPr>
        <p:spPr>
          <a:xfrm>
            <a:off x="6921779" y="5488165"/>
            <a:ext cx="412422" cy="369332"/>
          </a:xfrm>
          <a:prstGeom prst="rect">
            <a:avLst/>
          </a:prstGeom>
          <a:noFill/>
        </p:spPr>
        <p:txBody>
          <a:bodyPr wrap="square" rtlCol="0">
            <a:spAutoFit/>
          </a:bodyPr>
          <a:lstStyle/>
          <a:p>
            <a:r>
              <a:rPr lang="fr-FR" b="1" dirty="0"/>
              <a:t>0</a:t>
            </a:r>
            <a:endParaRPr lang="fr-CH" b="1" dirty="0"/>
          </a:p>
        </p:txBody>
      </p:sp>
      <p:sp>
        <p:nvSpPr>
          <p:cNvPr id="6" name="ZoneTexte 5">
            <a:extLst>
              <a:ext uri="{FF2B5EF4-FFF2-40B4-BE49-F238E27FC236}">
                <a16:creationId xmlns:a16="http://schemas.microsoft.com/office/drawing/2014/main" id="{8819C37E-8EB2-AB8D-95EF-235592A6DF27}"/>
              </a:ext>
            </a:extLst>
          </p:cNvPr>
          <p:cNvSpPr txBox="1"/>
          <p:nvPr/>
        </p:nvSpPr>
        <p:spPr>
          <a:xfrm>
            <a:off x="6918742" y="4513704"/>
            <a:ext cx="319596" cy="369332"/>
          </a:xfrm>
          <a:prstGeom prst="rect">
            <a:avLst/>
          </a:prstGeom>
          <a:noFill/>
        </p:spPr>
        <p:txBody>
          <a:bodyPr wrap="square" rtlCol="0">
            <a:spAutoFit/>
          </a:bodyPr>
          <a:lstStyle/>
          <a:p>
            <a:r>
              <a:rPr lang="fr-FR" b="1" dirty="0"/>
              <a:t>4</a:t>
            </a:r>
            <a:endParaRPr lang="fr-CH" b="1" dirty="0"/>
          </a:p>
        </p:txBody>
      </p:sp>
      <p:sp>
        <p:nvSpPr>
          <p:cNvPr id="9" name="ZoneTexte 8">
            <a:extLst>
              <a:ext uri="{FF2B5EF4-FFF2-40B4-BE49-F238E27FC236}">
                <a16:creationId xmlns:a16="http://schemas.microsoft.com/office/drawing/2014/main" id="{5AC1904E-A385-8066-B45E-501E28A425D0}"/>
              </a:ext>
            </a:extLst>
          </p:cNvPr>
          <p:cNvSpPr txBox="1"/>
          <p:nvPr/>
        </p:nvSpPr>
        <p:spPr>
          <a:xfrm>
            <a:off x="6918742" y="2903131"/>
            <a:ext cx="319596" cy="369332"/>
          </a:xfrm>
          <a:prstGeom prst="rect">
            <a:avLst/>
          </a:prstGeom>
          <a:noFill/>
        </p:spPr>
        <p:txBody>
          <a:bodyPr wrap="square" rtlCol="0">
            <a:spAutoFit/>
          </a:bodyPr>
          <a:lstStyle/>
          <a:p>
            <a:r>
              <a:rPr lang="fr-FR" b="1" dirty="0"/>
              <a:t>7</a:t>
            </a:r>
            <a:endParaRPr lang="fr-CH" b="1" dirty="0"/>
          </a:p>
        </p:txBody>
      </p:sp>
      <p:sp>
        <p:nvSpPr>
          <p:cNvPr id="11" name="ZoneTexte 10">
            <a:extLst>
              <a:ext uri="{FF2B5EF4-FFF2-40B4-BE49-F238E27FC236}">
                <a16:creationId xmlns:a16="http://schemas.microsoft.com/office/drawing/2014/main" id="{CE9F5438-7FFA-7319-02C6-59F71FE9969E}"/>
              </a:ext>
            </a:extLst>
          </p:cNvPr>
          <p:cNvSpPr txBox="1"/>
          <p:nvPr/>
        </p:nvSpPr>
        <p:spPr>
          <a:xfrm>
            <a:off x="6825916" y="1790299"/>
            <a:ext cx="505248" cy="369332"/>
          </a:xfrm>
          <a:prstGeom prst="rect">
            <a:avLst/>
          </a:prstGeom>
          <a:noFill/>
        </p:spPr>
        <p:txBody>
          <a:bodyPr wrap="square" rtlCol="0">
            <a:spAutoFit/>
          </a:bodyPr>
          <a:lstStyle/>
          <a:p>
            <a:r>
              <a:rPr lang="fr-FR" b="1" dirty="0"/>
              <a:t>10</a:t>
            </a:r>
            <a:endParaRPr lang="fr-CH" b="1" dirty="0"/>
          </a:p>
        </p:txBody>
      </p:sp>
      <p:sp>
        <p:nvSpPr>
          <p:cNvPr id="4" name="Rectangle 3">
            <a:extLst>
              <a:ext uri="{FF2B5EF4-FFF2-40B4-BE49-F238E27FC236}">
                <a16:creationId xmlns:a16="http://schemas.microsoft.com/office/drawing/2014/main" id="{0F92BC07-DE86-09E8-A03E-020D283887F9}"/>
              </a:ext>
            </a:extLst>
          </p:cNvPr>
          <p:cNvSpPr/>
          <p:nvPr/>
        </p:nvSpPr>
        <p:spPr>
          <a:xfrm>
            <a:off x="3104147" y="3657600"/>
            <a:ext cx="3080085"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err="1">
                <a:solidFill>
                  <a:schemeClr val="accent6"/>
                </a:solidFill>
                <a:latin typeface="Century" panose="02040604050505020304" pitchFamily="18" charset="0"/>
              </a:rPr>
              <a:t>Adapted</a:t>
            </a:r>
            <a:r>
              <a:rPr lang="fr-CH" sz="2400" dirty="0">
                <a:solidFill>
                  <a:schemeClr val="accent6"/>
                </a:solidFill>
                <a:latin typeface="Century" panose="02040604050505020304" pitchFamily="18" charset="0"/>
              </a:rPr>
              <a:t> Stress</a:t>
            </a:r>
          </a:p>
        </p:txBody>
      </p:sp>
      <p:sp>
        <p:nvSpPr>
          <p:cNvPr id="7" name="Rectangle 6">
            <a:extLst>
              <a:ext uri="{FF2B5EF4-FFF2-40B4-BE49-F238E27FC236}">
                <a16:creationId xmlns:a16="http://schemas.microsoft.com/office/drawing/2014/main" id="{DC3A5C8A-9EDD-418F-F718-26361DD273D3}"/>
              </a:ext>
            </a:extLst>
          </p:cNvPr>
          <p:cNvSpPr/>
          <p:nvPr/>
        </p:nvSpPr>
        <p:spPr>
          <a:xfrm>
            <a:off x="3134368" y="2056573"/>
            <a:ext cx="3080085"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err="1">
                <a:solidFill>
                  <a:schemeClr val="accent6"/>
                </a:solidFill>
                <a:latin typeface="Century" panose="02040604050505020304" pitchFamily="18" charset="0"/>
              </a:rPr>
              <a:t>Hyperstress</a:t>
            </a:r>
            <a:endParaRPr lang="fr-CH" sz="2400" dirty="0">
              <a:solidFill>
                <a:schemeClr val="accent6"/>
              </a:solidFill>
              <a:latin typeface="Century" panose="02040604050505020304" pitchFamily="18" charset="0"/>
            </a:endParaRPr>
          </a:p>
        </p:txBody>
      </p:sp>
      <p:sp>
        <p:nvSpPr>
          <p:cNvPr id="10" name="Rectangle 9">
            <a:extLst>
              <a:ext uri="{FF2B5EF4-FFF2-40B4-BE49-F238E27FC236}">
                <a16:creationId xmlns:a16="http://schemas.microsoft.com/office/drawing/2014/main" id="{DB4F47D7-45DA-8D5D-C9B6-BCB50DF6C1CD}"/>
              </a:ext>
            </a:extLst>
          </p:cNvPr>
          <p:cNvSpPr/>
          <p:nvPr/>
        </p:nvSpPr>
        <p:spPr>
          <a:xfrm>
            <a:off x="3104146" y="4983163"/>
            <a:ext cx="3080085"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err="1">
                <a:solidFill>
                  <a:schemeClr val="accent6"/>
                </a:solidFill>
                <a:latin typeface="Century" panose="02040604050505020304" pitchFamily="18" charset="0"/>
              </a:rPr>
              <a:t>Hypostress</a:t>
            </a:r>
            <a:endParaRPr lang="fr-CH" sz="2400" dirty="0">
              <a:solidFill>
                <a:schemeClr val="accent6"/>
              </a:solidFill>
              <a:latin typeface="Century" panose="02040604050505020304" pitchFamily="18" charset="0"/>
            </a:endParaRPr>
          </a:p>
        </p:txBody>
      </p:sp>
      <p:sp>
        <p:nvSpPr>
          <p:cNvPr id="12" name="Rectangle 11">
            <a:extLst>
              <a:ext uri="{FF2B5EF4-FFF2-40B4-BE49-F238E27FC236}">
                <a16:creationId xmlns:a16="http://schemas.microsoft.com/office/drawing/2014/main" id="{63670F2B-F826-7429-D6F6-E603FCDDE5C7}"/>
              </a:ext>
            </a:extLst>
          </p:cNvPr>
          <p:cNvSpPr/>
          <p:nvPr/>
        </p:nvSpPr>
        <p:spPr>
          <a:xfrm rot="16200000">
            <a:off x="401956" y="3372081"/>
            <a:ext cx="2897142" cy="5614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CH" sz="2400" dirty="0">
                <a:solidFill>
                  <a:schemeClr val="accent6"/>
                </a:solidFill>
                <a:latin typeface="Century" panose="02040604050505020304" pitchFamily="18" charset="0"/>
              </a:rPr>
              <a:t>Activation </a:t>
            </a:r>
            <a:r>
              <a:rPr lang="fr-CH" sz="2400" dirty="0" err="1">
                <a:solidFill>
                  <a:schemeClr val="accent6"/>
                </a:solidFill>
                <a:latin typeface="Century" panose="02040604050505020304" pitchFamily="18" charset="0"/>
              </a:rPr>
              <a:t>level</a:t>
            </a:r>
            <a:endParaRPr lang="fr-CH" sz="2400" dirty="0">
              <a:solidFill>
                <a:schemeClr val="accent6"/>
              </a:solidFill>
              <a:latin typeface="Century" panose="02040604050505020304" pitchFamily="18" charset="0"/>
            </a:endParaRPr>
          </a:p>
        </p:txBody>
      </p:sp>
      <p:pic>
        <p:nvPicPr>
          <p:cNvPr id="17" name="Picture 7" descr="A thermometer with different colored faces&#10;&#10;Description automatically generated">
            <a:extLst>
              <a:ext uri="{FF2B5EF4-FFF2-40B4-BE49-F238E27FC236}">
                <a16:creationId xmlns:a16="http://schemas.microsoft.com/office/drawing/2014/main" id="{36D6F9D2-70A9-0954-E151-89F09DDF04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0095" y="1790299"/>
            <a:ext cx="3423128" cy="3423128"/>
          </a:xfrm>
          <a:prstGeom prst="rect">
            <a:avLst/>
          </a:prstGeom>
        </p:spPr>
      </p:pic>
    </p:spTree>
    <p:extLst>
      <p:ext uri="{BB962C8B-B14F-4D97-AF65-F5344CB8AC3E}">
        <p14:creationId xmlns:p14="http://schemas.microsoft.com/office/powerpoint/2010/main" val="352914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A91ECD-7E14-1F8E-C5A1-25197EEB0117}"/>
              </a:ext>
            </a:extLst>
          </p:cNvPr>
          <p:cNvSpPr>
            <a:spLocks noGrp="1"/>
          </p:cNvSpPr>
          <p:nvPr>
            <p:ph type="title"/>
          </p:nvPr>
        </p:nvSpPr>
        <p:spPr/>
        <p:txBody>
          <a:bodyPr/>
          <a:lstStyle/>
          <a:p>
            <a:r>
              <a:rPr lang="fr-FR" dirty="0"/>
              <a:t>Tool basics</a:t>
            </a:r>
            <a:endParaRPr lang="fr-CH" dirty="0"/>
          </a:p>
        </p:txBody>
      </p:sp>
      <p:sp>
        <p:nvSpPr>
          <p:cNvPr id="3" name="Espace réservé du contenu 2">
            <a:extLst>
              <a:ext uri="{FF2B5EF4-FFF2-40B4-BE49-F238E27FC236}">
                <a16:creationId xmlns:a16="http://schemas.microsoft.com/office/drawing/2014/main" id="{65E0F432-82B0-35BD-6188-6E9CC3E5C94A}"/>
              </a:ext>
            </a:extLst>
          </p:cNvPr>
          <p:cNvSpPr>
            <a:spLocks noGrp="1"/>
          </p:cNvSpPr>
          <p:nvPr>
            <p:ph idx="1"/>
          </p:nvPr>
        </p:nvSpPr>
        <p:spPr>
          <a:xfrm>
            <a:off x="838200" y="2141230"/>
            <a:ext cx="6954520" cy="4185293"/>
          </a:xfrm>
        </p:spPr>
        <p:txBody>
          <a:bodyPr/>
          <a:lstStyle/>
          <a:p>
            <a:r>
              <a:rPr lang="en-US" dirty="0"/>
              <a:t>Deep breathing:</a:t>
            </a:r>
          </a:p>
          <a:p>
            <a:pPr lvl="1"/>
            <a:r>
              <a:rPr lang="en-US" dirty="0"/>
              <a:t>Reduces cortisol levels </a:t>
            </a:r>
          </a:p>
          <a:p>
            <a:pPr lvl="1"/>
            <a:r>
              <a:rPr lang="en-US" dirty="0"/>
              <a:t>Improves sleep quality</a:t>
            </a:r>
          </a:p>
          <a:p>
            <a:endParaRPr lang="en-US" dirty="0"/>
          </a:p>
          <a:p>
            <a:r>
              <a:rPr lang="en-US" dirty="0"/>
              <a:t>Visualization reduces anxiety and stress</a:t>
            </a:r>
            <a:endParaRPr lang="fr-CH" dirty="0"/>
          </a:p>
        </p:txBody>
      </p:sp>
      <p:sp>
        <p:nvSpPr>
          <p:cNvPr id="4" name="Espace réservé de la date 3">
            <a:extLst>
              <a:ext uri="{FF2B5EF4-FFF2-40B4-BE49-F238E27FC236}">
                <a16:creationId xmlns:a16="http://schemas.microsoft.com/office/drawing/2014/main" id="{424E3355-C2BB-E912-8537-989BC8594256}"/>
              </a:ext>
            </a:extLst>
          </p:cNvPr>
          <p:cNvSpPr>
            <a:spLocks noGrp="1"/>
          </p:cNvSpPr>
          <p:nvPr>
            <p:ph type="dt" sz="half" idx="10"/>
          </p:nvPr>
        </p:nvSpPr>
        <p:spPr/>
        <p:txBody>
          <a:bodyPr/>
          <a:lstStyle/>
          <a:p>
            <a:pPr>
              <a:spcAft>
                <a:spcPts val="600"/>
              </a:spcAft>
            </a:pPr>
            <a:r>
              <a:rPr lang="en-US"/>
              <a:t>October 2023</a:t>
            </a:r>
            <a:endParaRPr lang="en-US" dirty="0"/>
          </a:p>
        </p:txBody>
      </p:sp>
      <p:sp>
        <p:nvSpPr>
          <p:cNvPr id="5" name="Espace réservé du pied de page 4">
            <a:extLst>
              <a:ext uri="{FF2B5EF4-FFF2-40B4-BE49-F238E27FC236}">
                <a16:creationId xmlns:a16="http://schemas.microsoft.com/office/drawing/2014/main" id="{E8A39305-71DE-EDB9-681A-D2C0D707E33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70FFC014-DA79-D8EB-C230-A8C626F75AD7}"/>
              </a:ext>
            </a:extLst>
          </p:cNvPr>
          <p:cNvSpPr>
            <a:spLocks noGrp="1"/>
          </p:cNvSpPr>
          <p:nvPr>
            <p:ph type="sldNum" sz="quarter" idx="12"/>
          </p:nvPr>
        </p:nvSpPr>
        <p:spPr/>
        <p:txBody>
          <a:bodyPr/>
          <a:lstStyle/>
          <a:p>
            <a:fld id="{BCD55979-00CC-4874-A80E-0959E76EB92F}" type="slidenum">
              <a:rPr lang="en-GB" smtClean="0"/>
              <a:t>16</a:t>
            </a:fld>
            <a:endParaRPr lang="en-GB"/>
          </a:p>
        </p:txBody>
      </p:sp>
      <p:pic>
        <p:nvPicPr>
          <p:cNvPr id="7" name="Image 6">
            <a:extLst>
              <a:ext uri="{FF2B5EF4-FFF2-40B4-BE49-F238E27FC236}">
                <a16:creationId xmlns:a16="http://schemas.microsoft.com/office/drawing/2014/main" id="{8003971B-C6B9-0F3E-76E7-9118108AD7F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38977" y="1690688"/>
            <a:ext cx="3514823" cy="3793182"/>
          </a:xfrm>
          <a:prstGeom prst="rect">
            <a:avLst/>
          </a:prstGeom>
        </p:spPr>
      </p:pic>
    </p:spTree>
    <p:extLst>
      <p:ext uri="{BB962C8B-B14F-4D97-AF65-F5344CB8AC3E}">
        <p14:creationId xmlns:p14="http://schemas.microsoft.com/office/powerpoint/2010/main" val="4117242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FD2A00-F9F2-4EDA-BA13-F2886A23FCF2}"/>
              </a:ext>
            </a:extLst>
          </p:cNvPr>
          <p:cNvSpPr>
            <a:spLocks noGrp="1"/>
          </p:cNvSpPr>
          <p:nvPr>
            <p:ph type="title"/>
          </p:nvPr>
        </p:nvSpPr>
        <p:spPr>
          <a:xfrm>
            <a:off x="745666" y="34191"/>
            <a:ext cx="11161295" cy="1325563"/>
          </a:xfrm>
        </p:spPr>
        <p:txBody>
          <a:bodyPr anchor="ctr">
            <a:normAutofit fontScale="90000"/>
          </a:bodyPr>
          <a:lstStyle/>
          <a:p>
            <a:r>
              <a:rPr lang="fr-FR" dirty="0" err="1"/>
              <a:t>Potential</a:t>
            </a:r>
            <a:r>
              <a:rPr lang="fr-FR" dirty="0"/>
              <a:t> </a:t>
            </a:r>
            <a:r>
              <a:rPr lang="fr-FR" dirty="0" err="1"/>
              <a:t>Optimization</a:t>
            </a:r>
            <a:r>
              <a:rPr lang="fr-FR" dirty="0"/>
              <a:t> Techniques </a:t>
            </a:r>
            <a:r>
              <a:rPr lang="fr-FR" dirty="0" err="1"/>
              <a:t>presentation</a:t>
            </a:r>
            <a:endParaRPr lang="fr-FR" dirty="0"/>
          </a:p>
        </p:txBody>
      </p:sp>
      <p:sp>
        <p:nvSpPr>
          <p:cNvPr id="3" name="Espace réservé du contenu 2">
            <a:extLst>
              <a:ext uri="{FF2B5EF4-FFF2-40B4-BE49-F238E27FC236}">
                <a16:creationId xmlns:a16="http://schemas.microsoft.com/office/drawing/2014/main" id="{05330A38-74CC-47FF-92C6-1565B7E60EC7}"/>
              </a:ext>
            </a:extLst>
          </p:cNvPr>
          <p:cNvSpPr>
            <a:spLocks noGrp="1"/>
          </p:cNvSpPr>
          <p:nvPr>
            <p:ph sz="half" idx="1"/>
          </p:nvPr>
        </p:nvSpPr>
        <p:spPr>
          <a:xfrm>
            <a:off x="838200" y="1302012"/>
            <a:ext cx="6521388" cy="4511015"/>
          </a:xfrm>
        </p:spPr>
        <p:txBody>
          <a:bodyPr>
            <a:normAutofit/>
          </a:bodyPr>
          <a:lstStyle/>
          <a:p>
            <a:r>
              <a:rPr lang="en-US" sz="2400" dirty="0"/>
              <a:t>A set of mental techniques and strategies that enable each individual to mobilize his or her psycho-cognitive and physiological resources to best effect, depending on the situation.</a:t>
            </a:r>
            <a:endParaRPr lang="fr-FR" sz="2400" dirty="0"/>
          </a:p>
          <a:p>
            <a:r>
              <a:rPr lang="en-US" sz="2400" dirty="0"/>
              <a:t>Developed for and by the French Army</a:t>
            </a:r>
          </a:p>
          <a:p>
            <a:pPr lvl="1"/>
            <a:r>
              <a:rPr lang="en-US" sz="2000" dirty="0"/>
              <a:t>Objective: give soldiers the tools to manage stress, promote recovery and operational efficiency</a:t>
            </a:r>
            <a:endParaRPr lang="fr-FR" sz="2000" dirty="0"/>
          </a:p>
          <a:p>
            <a:r>
              <a:rPr lang="en-US" sz="2400" dirty="0"/>
              <a:t>Today used in companies to :</a:t>
            </a:r>
          </a:p>
          <a:p>
            <a:pPr lvl="1"/>
            <a:r>
              <a:rPr lang="en-US" sz="2000" dirty="0"/>
              <a:t>Manage stress and Recovery</a:t>
            </a:r>
          </a:p>
          <a:p>
            <a:pPr lvl="1"/>
            <a:endParaRPr lang="fr-FR" sz="2000" dirty="0"/>
          </a:p>
          <a:p>
            <a:endParaRPr lang="fr-FR" sz="1400" dirty="0"/>
          </a:p>
        </p:txBody>
      </p:sp>
      <p:pic>
        <p:nvPicPr>
          <p:cNvPr id="4" name="Image 3">
            <a:extLst>
              <a:ext uri="{FF2B5EF4-FFF2-40B4-BE49-F238E27FC236}">
                <a16:creationId xmlns:a16="http://schemas.microsoft.com/office/drawing/2014/main" id="{70BDB31B-1DA1-40DC-ACFA-E91B18A75E2E}"/>
              </a:ext>
            </a:extLst>
          </p:cNvPr>
          <p:cNvPicPr/>
          <p:nvPr/>
        </p:nvPicPr>
        <p:blipFill rotWithShape="1">
          <a:blip r:embed="rId3"/>
          <a:srcRect l="24361" t="19027" r="29343" b="9668"/>
          <a:stretch/>
        </p:blipFill>
        <p:spPr bwMode="auto">
          <a:xfrm>
            <a:off x="7359588" y="1150922"/>
            <a:ext cx="4843517" cy="4196234"/>
          </a:xfrm>
          <a:prstGeom prst="rect">
            <a:avLst/>
          </a:prstGeom>
          <a:noFill/>
          <a:extLst>
            <a:ext uri="{53640926-AAD7-44D8-BBD7-CCE9431645EC}">
              <a14:shadowObscured xmlns:a14="http://schemas.microsoft.com/office/drawing/2010/main"/>
            </a:ext>
          </a:extLst>
        </p:spPr>
      </p:pic>
      <p:sp>
        <p:nvSpPr>
          <p:cNvPr id="13" name="Slide Number Placeholder 6">
            <a:extLst>
              <a:ext uri="{FF2B5EF4-FFF2-40B4-BE49-F238E27FC236}">
                <a16:creationId xmlns:a16="http://schemas.microsoft.com/office/drawing/2014/main" id="{CBAEFE34-EB7B-E63E-DC62-1E1F64539766}"/>
              </a:ext>
            </a:extLst>
          </p:cNvPr>
          <p:cNvSpPr>
            <a:spLocks noGrp="1"/>
          </p:cNvSpPr>
          <p:nvPr>
            <p:ph type="sldNum" sz="quarter" idx="12"/>
          </p:nvPr>
        </p:nvSpPr>
        <p:spPr>
          <a:xfrm>
            <a:off x="11424361" y="6278898"/>
            <a:ext cx="482600" cy="331932"/>
          </a:xfrm>
        </p:spPr>
        <p:txBody>
          <a:bodyPr/>
          <a:lstStyle/>
          <a:p>
            <a:pPr>
              <a:spcAft>
                <a:spcPts val="600"/>
              </a:spcAft>
            </a:pPr>
            <a:fld id="{BCD55979-00CC-4874-A80E-0959E76EB92F}" type="slidenum">
              <a:rPr lang="en-GB" smtClean="0"/>
              <a:pPr>
                <a:spcAft>
                  <a:spcPts val="600"/>
                </a:spcAft>
              </a:pPr>
              <a:t>17</a:t>
            </a:fld>
            <a:endParaRPr lang="en-GB"/>
          </a:p>
        </p:txBody>
      </p:sp>
    </p:spTree>
    <p:extLst>
      <p:ext uri="{BB962C8B-B14F-4D97-AF65-F5344CB8AC3E}">
        <p14:creationId xmlns:p14="http://schemas.microsoft.com/office/powerpoint/2010/main" val="4117074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AFE17F-8C85-4571-AFD9-C068F0CDDA51}"/>
              </a:ext>
            </a:extLst>
          </p:cNvPr>
          <p:cNvSpPr>
            <a:spLocks noGrp="1"/>
          </p:cNvSpPr>
          <p:nvPr>
            <p:ph type="title"/>
          </p:nvPr>
        </p:nvSpPr>
        <p:spPr/>
        <p:txBody>
          <a:bodyPr/>
          <a:lstStyle/>
          <a:p>
            <a:r>
              <a:rPr lang="fr-CH" dirty="0"/>
              <a:t>Conclusion</a:t>
            </a:r>
          </a:p>
        </p:txBody>
      </p:sp>
      <p:sp>
        <p:nvSpPr>
          <p:cNvPr id="3" name="Espace réservé du contenu 2">
            <a:extLst>
              <a:ext uri="{FF2B5EF4-FFF2-40B4-BE49-F238E27FC236}">
                <a16:creationId xmlns:a16="http://schemas.microsoft.com/office/drawing/2014/main" id="{1BFB55F7-DD90-4073-BAF2-15AC5F9B459E}"/>
              </a:ext>
            </a:extLst>
          </p:cNvPr>
          <p:cNvSpPr>
            <a:spLocks noGrp="1"/>
          </p:cNvSpPr>
          <p:nvPr>
            <p:ph idx="1"/>
          </p:nvPr>
        </p:nvSpPr>
        <p:spPr/>
        <p:txBody>
          <a:bodyPr>
            <a:normAutofit fontScale="85000" lnSpcReduction="20000"/>
          </a:bodyPr>
          <a:lstStyle/>
          <a:p>
            <a:r>
              <a:rPr lang="en-US" dirty="0"/>
              <a:t>Stress is one of the psychosocial risks that have a significant impact on the health of employees</a:t>
            </a:r>
          </a:p>
          <a:p>
            <a:pPr lvl="1"/>
            <a:r>
              <a:rPr lang="en-US" dirty="0"/>
              <a:t>The risk of cumulative stress is increased in the current situation (post-pandemic)</a:t>
            </a:r>
          </a:p>
          <a:p>
            <a:pPr marL="0" lvl="1" indent="0">
              <a:buNone/>
            </a:pPr>
            <a:endParaRPr lang="en-US" dirty="0"/>
          </a:p>
          <a:p>
            <a:r>
              <a:rPr lang="en-US" dirty="0"/>
              <a:t>It is essential to evaluate it for yourself</a:t>
            </a:r>
          </a:p>
          <a:p>
            <a:endParaRPr lang="en-US" dirty="0"/>
          </a:p>
          <a:p>
            <a:r>
              <a:rPr lang="en-US" dirty="0"/>
              <a:t>There are preventive measures to act on stress and cumulative stress</a:t>
            </a:r>
          </a:p>
          <a:p>
            <a:endParaRPr lang="en-US" dirty="0"/>
          </a:p>
          <a:p>
            <a:r>
              <a:rPr lang="en-US" dirty="0"/>
              <a:t>The medical service and psychologists are available to discuss it</a:t>
            </a:r>
            <a:endParaRPr lang="fr-CH" dirty="0"/>
          </a:p>
        </p:txBody>
      </p:sp>
      <p:sp>
        <p:nvSpPr>
          <p:cNvPr id="6" name="Espace réservé du numéro de diapositive 5">
            <a:extLst>
              <a:ext uri="{FF2B5EF4-FFF2-40B4-BE49-F238E27FC236}">
                <a16:creationId xmlns:a16="http://schemas.microsoft.com/office/drawing/2014/main" id="{535866CB-2615-468A-AC7C-AC076EFE61EA}"/>
              </a:ext>
            </a:extLst>
          </p:cNvPr>
          <p:cNvSpPr>
            <a:spLocks noGrp="1"/>
          </p:cNvSpPr>
          <p:nvPr>
            <p:ph type="sldNum" sz="quarter" idx="12"/>
          </p:nvPr>
        </p:nvSpPr>
        <p:spPr/>
        <p:txBody>
          <a:bodyPr/>
          <a:lstStyle/>
          <a:p>
            <a:pPr>
              <a:defRPr/>
            </a:pPr>
            <a:fld id="{6CA2D7F5-AF11-4339-9DBB-A0540BF35BAF}" type="slidenum">
              <a:rPr lang="fr-CH" smtClean="0"/>
              <a:t>18</a:t>
            </a:fld>
            <a:endParaRPr lang="fr-CH"/>
          </a:p>
        </p:txBody>
      </p:sp>
    </p:spTree>
    <p:extLst>
      <p:ext uri="{BB962C8B-B14F-4D97-AF65-F5344CB8AC3E}">
        <p14:creationId xmlns:p14="http://schemas.microsoft.com/office/powerpoint/2010/main" val="601324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a:extLst>
              <a:ext uri="{FF2B5EF4-FFF2-40B4-BE49-F238E27FC236}">
                <a16:creationId xmlns:a16="http://schemas.microsoft.com/office/drawing/2014/main" id="{1B7F8CB6-D3C6-5C4F-9D11-BC8A021FB297}"/>
              </a:ext>
            </a:extLst>
          </p:cNvPr>
          <p:cNvSpPr>
            <a:spLocks noGrp="1" noChangeArrowheads="1"/>
          </p:cNvSpPr>
          <p:nvPr>
            <p:ph type="title"/>
          </p:nvPr>
        </p:nvSpPr>
        <p:spPr>
          <a:xfrm>
            <a:off x="88231" y="-23175"/>
            <a:ext cx="12015537" cy="1645835"/>
          </a:xfrm>
        </p:spPr>
        <p:txBody>
          <a:bodyPr wrap="square" anchor="ctr">
            <a:normAutofit fontScale="90000"/>
          </a:bodyPr>
          <a:lstStyle/>
          <a:p>
            <a:pPr algn="ctr">
              <a:lnSpc>
                <a:spcPct val="150000"/>
              </a:lnSpc>
            </a:pPr>
            <a:r>
              <a:rPr lang="en-GB" altLang="en-US" sz="4000" dirty="0"/>
              <a:t>If you need primary care, advice or support</a:t>
            </a:r>
            <a:br>
              <a:rPr lang="en-GB" altLang="en-US" dirty="0"/>
            </a:br>
            <a:r>
              <a:rPr lang="fr-CH" sz="4000" i="1" dirty="0" err="1"/>
              <a:t>We</a:t>
            </a:r>
            <a:r>
              <a:rPr lang="fr-CH" sz="4000" i="1" dirty="0"/>
              <a:t> are </a:t>
            </a:r>
            <a:r>
              <a:rPr lang="fr-CH" sz="4000" i="1" dirty="0" err="1"/>
              <a:t>here</a:t>
            </a:r>
            <a:r>
              <a:rPr lang="fr-CH" sz="4000" i="1" dirty="0"/>
              <a:t> for </a:t>
            </a:r>
            <a:r>
              <a:rPr lang="fr-CH" sz="4000" i="1" dirty="0" err="1"/>
              <a:t>you</a:t>
            </a:r>
            <a:r>
              <a:rPr lang="fr-CH" sz="4000" i="1" dirty="0"/>
              <a:t>!</a:t>
            </a:r>
            <a:endParaRPr lang="en-GB" altLang="en-US" i="1" dirty="0"/>
          </a:p>
        </p:txBody>
      </p:sp>
      <p:pic>
        <p:nvPicPr>
          <p:cNvPr id="3" name="Picture 2" descr="A group of people posing for a photo&#10;&#10;Description automatically generated">
            <a:extLst>
              <a:ext uri="{FF2B5EF4-FFF2-40B4-BE49-F238E27FC236}">
                <a16:creationId xmlns:a16="http://schemas.microsoft.com/office/drawing/2014/main" id="{08089584-75DB-4C5D-9FC6-250A8CBFBD3A}"/>
              </a:ext>
            </a:extLst>
          </p:cNvPr>
          <p:cNvPicPr>
            <a:picLocks noChangeAspect="1"/>
          </p:cNvPicPr>
          <p:nvPr/>
        </p:nvPicPr>
        <p:blipFill rotWithShape="1">
          <a:blip r:embed="rId2">
            <a:extLst>
              <a:ext uri="{28A0092B-C50C-407E-A947-70E740481C1C}">
                <a14:useLocalDpi xmlns:a14="http://schemas.microsoft.com/office/drawing/2010/main" val="0"/>
              </a:ext>
            </a:extLst>
          </a:blip>
          <a:srcRect l="21644" t="15279" r="17574" b="30243"/>
          <a:stretch/>
        </p:blipFill>
        <p:spPr>
          <a:xfrm>
            <a:off x="8141036" y="3621691"/>
            <a:ext cx="3865424" cy="2312582"/>
          </a:xfrm>
          <a:prstGeom prst="rect">
            <a:avLst/>
          </a:prstGeom>
          <a:noFill/>
          <a:effectLst>
            <a:softEdge rad="31750"/>
          </a:effectLst>
        </p:spPr>
      </p:pic>
      <p:sp>
        <p:nvSpPr>
          <p:cNvPr id="17418" name="Content Placeholder 3">
            <a:extLst>
              <a:ext uri="{FF2B5EF4-FFF2-40B4-BE49-F238E27FC236}">
                <a16:creationId xmlns:a16="http://schemas.microsoft.com/office/drawing/2014/main" id="{0270B679-E155-2192-26B1-EE7FD1A2DDBB}"/>
              </a:ext>
            </a:extLst>
          </p:cNvPr>
          <p:cNvSpPr>
            <a:spLocks noGrp="1"/>
          </p:cNvSpPr>
          <p:nvPr>
            <p:ph sz="half" idx="2"/>
          </p:nvPr>
        </p:nvSpPr>
        <p:spPr>
          <a:xfrm>
            <a:off x="620594" y="1935722"/>
            <a:ext cx="11377731" cy="4274109"/>
          </a:xfrm>
        </p:spPr>
        <p:txBody>
          <a:bodyPr/>
          <a:lstStyle/>
          <a:p>
            <a:pPr marL="457200" lvl="1" indent="0" algn="ctr">
              <a:buNone/>
            </a:pPr>
            <a:r>
              <a:rPr lang="en-GB" sz="2400" b="1" dirty="0"/>
              <a:t>Building 57</a:t>
            </a:r>
          </a:p>
          <a:p>
            <a:pPr marL="457200" lvl="1" indent="0" algn="ctr">
              <a:buNone/>
            </a:pPr>
            <a:r>
              <a:rPr lang="en-GB" sz="2400" dirty="0"/>
              <a:t>Monday – Friday</a:t>
            </a:r>
            <a:br>
              <a:rPr lang="en-GB" sz="2400" dirty="0"/>
            </a:br>
            <a:r>
              <a:rPr lang="en-GB" sz="2400" dirty="0"/>
              <a:t>8.00 - 12.30 | 13.30 - 17.00 </a:t>
            </a:r>
          </a:p>
          <a:p>
            <a:pPr marL="457200" lvl="1" indent="0" algn="just">
              <a:buNone/>
            </a:pPr>
            <a:endParaRPr lang="fr-CH" sz="2400" dirty="0"/>
          </a:p>
          <a:p>
            <a:pPr marL="0" indent="0">
              <a:buNone/>
            </a:pPr>
            <a:r>
              <a:rPr lang="fr-CH" sz="2400" b="1" dirty="0"/>
              <a:t>Ground </a:t>
            </a:r>
            <a:r>
              <a:rPr lang="fr-CH" sz="2400" b="1" dirty="0" err="1"/>
              <a:t>floor</a:t>
            </a:r>
            <a:r>
              <a:rPr lang="fr-CH" sz="2400" b="1" dirty="0"/>
              <a:t> </a:t>
            </a:r>
          </a:p>
          <a:p>
            <a:pPr marL="0" indent="0">
              <a:buNone/>
            </a:pPr>
            <a:r>
              <a:rPr lang="fr-CH" sz="2400" b="1" dirty="0"/>
              <a:t>- </a:t>
            </a:r>
            <a:r>
              <a:rPr lang="fr-CH" sz="2400" dirty="0"/>
              <a:t>Infirmary: for </a:t>
            </a:r>
            <a:r>
              <a:rPr lang="fr-CH" sz="2400" dirty="0" err="1"/>
              <a:t>anyone</a:t>
            </a:r>
            <a:r>
              <a:rPr lang="fr-CH" sz="2400" dirty="0"/>
              <a:t> on the CERN site</a:t>
            </a:r>
          </a:p>
          <a:p>
            <a:pPr marL="0" indent="0">
              <a:buNone/>
            </a:pPr>
            <a:r>
              <a:rPr lang="fr-CH" sz="2400" b="1" dirty="0"/>
              <a:t>1st </a:t>
            </a:r>
            <a:r>
              <a:rPr lang="fr-CH" sz="2400" b="1" dirty="0" err="1"/>
              <a:t>floor</a:t>
            </a:r>
            <a:r>
              <a:rPr lang="fr-CH" sz="2400" dirty="0"/>
              <a:t> </a:t>
            </a:r>
          </a:p>
          <a:p>
            <a:pPr marL="0" indent="0">
              <a:buNone/>
            </a:pPr>
            <a:r>
              <a:rPr lang="fr-CH" sz="2400" dirty="0"/>
              <a:t>- </a:t>
            </a:r>
            <a:r>
              <a:rPr lang="fr-CH" sz="2400" dirty="0" err="1"/>
              <a:t>Psychologists</a:t>
            </a:r>
            <a:r>
              <a:rPr lang="fr-CH" sz="2400" dirty="0"/>
              <a:t>: for MPE &amp; MPA</a:t>
            </a:r>
          </a:p>
          <a:p>
            <a:pPr marL="0" indent="0">
              <a:buNone/>
            </a:pPr>
            <a:r>
              <a:rPr lang="fr-CH" sz="2400" dirty="0"/>
              <a:t>- </a:t>
            </a:r>
            <a:r>
              <a:rPr lang="fr-CH" sz="2400" dirty="0" err="1"/>
              <a:t>Occupational</a:t>
            </a:r>
            <a:r>
              <a:rPr lang="fr-CH" sz="2400" dirty="0"/>
              <a:t> </a:t>
            </a:r>
            <a:r>
              <a:rPr lang="fr-CH" sz="2400" dirty="0" err="1"/>
              <a:t>Health</a:t>
            </a:r>
            <a:r>
              <a:rPr lang="fr-CH" sz="2400" dirty="0"/>
              <a:t> </a:t>
            </a:r>
            <a:r>
              <a:rPr lang="fr-CH" sz="2400" dirty="0" err="1"/>
              <a:t>Medicine</a:t>
            </a:r>
            <a:r>
              <a:rPr lang="fr-CH" sz="2400" dirty="0"/>
              <a:t>: for MPE &amp; </a:t>
            </a:r>
            <a:r>
              <a:rPr lang="fr-CH" sz="2400" dirty="0" err="1"/>
              <a:t>students</a:t>
            </a:r>
            <a:endParaRPr lang="fr-CH" sz="2400" dirty="0"/>
          </a:p>
          <a:p>
            <a:pPr marL="0" indent="0" algn="just">
              <a:buNone/>
            </a:pPr>
            <a:endParaRPr lang="fr-CH" sz="2400" dirty="0"/>
          </a:p>
        </p:txBody>
      </p:sp>
      <p:sp>
        <p:nvSpPr>
          <p:cNvPr id="17411" name="Date Placeholder 3">
            <a:extLst>
              <a:ext uri="{FF2B5EF4-FFF2-40B4-BE49-F238E27FC236}">
                <a16:creationId xmlns:a16="http://schemas.microsoft.com/office/drawing/2014/main" id="{A243A762-17BA-7745-8664-E7B4622303EC}"/>
              </a:ext>
            </a:extLst>
          </p:cNvPr>
          <p:cNvSpPr>
            <a:spLocks noGrp="1" noChangeArrowheads="1"/>
          </p:cNvSpPr>
          <p:nvPr>
            <p:ph type="dt" sz="half" idx="10"/>
          </p:nvPr>
        </p:nvSpPr>
        <p:spPr bwMode="auto">
          <a:xfrm>
            <a:off x="10418763" y="6427788"/>
            <a:ext cx="90805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 anchorCtr="0" compatLnSpc="1">
            <a:prstTxWarp prst="textNoShape">
              <a:avLst/>
            </a:prstTxWarp>
            <a:normAutofit/>
          </a:bodyPr>
          <a:lstStyle>
            <a:lvl1pPr>
              <a:lnSpc>
                <a:spcPct val="90000"/>
              </a:lnSpc>
              <a:spcBef>
                <a:spcPts val="1000"/>
              </a:spcBef>
              <a:buFont typeface="Arial" panose="020B0604020202020204" pitchFamily="34" charset="0"/>
              <a:buChar char="•"/>
              <a:defRPr sz="30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6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fontAlgn="base">
              <a:spcBef>
                <a:spcPct val="0"/>
              </a:spcBef>
              <a:spcAft>
                <a:spcPts val="600"/>
              </a:spcAft>
              <a:buFontTx/>
              <a:buNone/>
            </a:pPr>
            <a:fld id="{2E0F1DF6-1C88-429C-A0B7-A4F3C6A8E00E}" type="datetime1">
              <a:rPr lang="en-GB" altLang="en-US" sz="800" smtClean="0">
                <a:solidFill>
                  <a:schemeClr val="bg1"/>
                </a:solidFill>
              </a:rPr>
              <a:pPr fontAlgn="base">
                <a:spcBef>
                  <a:spcPct val="0"/>
                </a:spcBef>
                <a:spcAft>
                  <a:spcPts val="600"/>
                </a:spcAft>
                <a:buFontTx/>
                <a:buNone/>
              </a:pPr>
              <a:t>10/10/2023</a:t>
            </a:fld>
            <a:endParaRPr lang="en-GB" altLang="en-US" sz="800">
              <a:solidFill>
                <a:schemeClr val="bg1"/>
              </a:solidFill>
            </a:endParaRPr>
          </a:p>
        </p:txBody>
      </p:sp>
      <p:sp>
        <p:nvSpPr>
          <p:cNvPr id="17413" name="Slide Number Placeholder 5">
            <a:extLst>
              <a:ext uri="{FF2B5EF4-FFF2-40B4-BE49-F238E27FC236}">
                <a16:creationId xmlns:a16="http://schemas.microsoft.com/office/drawing/2014/main" id="{5549C385-EAED-EE4C-A414-5B2B7A05FA77}"/>
              </a:ext>
            </a:extLst>
          </p:cNvPr>
          <p:cNvSpPr>
            <a:spLocks noGrp="1" noChangeArrowheads="1"/>
          </p:cNvSpPr>
          <p:nvPr>
            <p:ph type="sldNum" sz="quarter" idx="11"/>
          </p:nvPr>
        </p:nvSpPr>
        <p:spPr bwMode="auto">
          <a:xfrm>
            <a:off x="11515725" y="6435725"/>
            <a:ext cx="482600" cy="3317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 anchorCtr="0" compatLnSpc="1">
            <a:prstTxWarp prst="textNoShape">
              <a:avLst/>
            </a:prstTxWarp>
            <a:normAutofit/>
          </a:bodyPr>
          <a:lstStyle>
            <a:lvl1pPr>
              <a:lnSpc>
                <a:spcPct val="90000"/>
              </a:lnSpc>
              <a:spcBef>
                <a:spcPts val="1000"/>
              </a:spcBef>
              <a:buFont typeface="Arial" panose="020B0604020202020204" pitchFamily="34" charset="0"/>
              <a:buChar char="•"/>
              <a:defRPr sz="30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6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fontAlgn="base">
              <a:spcBef>
                <a:spcPct val="0"/>
              </a:spcBef>
              <a:spcAft>
                <a:spcPts val="600"/>
              </a:spcAft>
              <a:buFontTx/>
              <a:buNone/>
            </a:pPr>
            <a:fld id="{4543CD3E-7EA7-EF4F-88C4-D61921E9B36B}" type="slidenum">
              <a:rPr lang="en-GB" altLang="en-US" sz="800" smtClean="0">
                <a:solidFill>
                  <a:schemeClr val="bg1"/>
                </a:solidFill>
              </a:rPr>
              <a:pPr fontAlgn="base">
                <a:spcBef>
                  <a:spcPct val="0"/>
                </a:spcBef>
                <a:spcAft>
                  <a:spcPts val="600"/>
                </a:spcAft>
                <a:buFontTx/>
                <a:buNone/>
              </a:pPr>
              <a:t>19</a:t>
            </a:fld>
            <a:endParaRPr lang="en-GB" altLang="en-US" sz="800">
              <a:solidFill>
                <a:schemeClr val="bg1"/>
              </a:solidFill>
            </a:endParaRPr>
          </a:p>
        </p:txBody>
      </p:sp>
      <p:pic>
        <p:nvPicPr>
          <p:cNvPr id="2" name="Image 1" descr="Une image contenant Visage humain, personne, sourire, plein air&#10;&#10;Description générée automatiquement">
            <a:extLst>
              <a:ext uri="{FF2B5EF4-FFF2-40B4-BE49-F238E27FC236}">
                <a16:creationId xmlns:a16="http://schemas.microsoft.com/office/drawing/2014/main" id="{14015A37-F0CA-E2B4-1BD1-38D244B44E75}"/>
              </a:ext>
            </a:extLst>
          </p:cNvPr>
          <p:cNvPicPr>
            <a:picLocks noChangeAspect="1"/>
          </p:cNvPicPr>
          <p:nvPr/>
        </p:nvPicPr>
        <p:blipFill>
          <a:blip r:embed="rId3"/>
          <a:stretch>
            <a:fillRect/>
          </a:stretch>
        </p:blipFill>
        <p:spPr>
          <a:xfrm>
            <a:off x="9426865" y="1563648"/>
            <a:ext cx="2676903" cy="2007677"/>
          </a:xfrm>
          <a:prstGeom prst="rect">
            <a:avLst/>
          </a:prstGeom>
        </p:spPr>
      </p:pic>
      <p:pic>
        <p:nvPicPr>
          <p:cNvPr id="4" name="Espace réservé du contenu 9" descr="Une image contenant Visage humain, personne, habits, sourire&#10;&#10;Description générée automatiquement">
            <a:extLst>
              <a:ext uri="{FF2B5EF4-FFF2-40B4-BE49-F238E27FC236}">
                <a16:creationId xmlns:a16="http://schemas.microsoft.com/office/drawing/2014/main" id="{0AB0C5F8-AE28-42DD-290F-C8335E3D68B7}"/>
              </a:ext>
            </a:extLst>
          </p:cNvPr>
          <p:cNvPicPr>
            <a:picLocks noGrp="1" noChangeAspect="1"/>
          </p:cNvPicPr>
          <p:nvPr>
            <p:ph idx="1"/>
          </p:nvPr>
        </p:nvPicPr>
        <p:blipFill>
          <a:blip r:embed="rId4"/>
          <a:stretch>
            <a:fillRect/>
          </a:stretch>
        </p:blipFill>
        <p:spPr>
          <a:xfrm>
            <a:off x="8883469" y="1563648"/>
            <a:ext cx="1531478" cy="2007677"/>
          </a:xfrm>
        </p:spPr>
      </p:pic>
    </p:spTree>
    <p:extLst>
      <p:ext uri="{BB962C8B-B14F-4D97-AF65-F5344CB8AC3E}">
        <p14:creationId xmlns:p14="http://schemas.microsoft.com/office/powerpoint/2010/main" val="7298599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afterEffect">
                                  <p:stCondLst>
                                    <p:cond delay="0"/>
                                  </p:stCondLst>
                                  <p:iterate type="lt">
                                    <p:tmAbs val="50"/>
                                  </p:iterate>
                                  <p:childTnLst>
                                    <p:set>
                                      <p:cBhvr override="childStyle">
                                        <p:cTn id="6" dur="indefinite"/>
                                        <p:tgtEl>
                                          <p:spTgt spid="17409"/>
                                        </p:tgtEl>
                                        <p:attrNameLst>
                                          <p:attrName>style.fontWeight</p:attrName>
                                        </p:attrNameLst>
                                      </p:cBhvr>
                                      <p:to>
                                        <p:strVal val="bold"/>
                                      </p:to>
                                    </p:set>
                                  </p:childTnLst>
                                </p:cTn>
                              </p:par>
                            </p:childTnLst>
                          </p:cTn>
                        </p:par>
                        <p:par>
                          <p:cTn id="7" fill="hold">
                            <p:stCondLst>
                              <p:cond delay="2800"/>
                            </p:stCondLst>
                            <p:childTnLst>
                              <p:par>
                                <p:cTn id="8" presetID="10" presetClass="entr" presetSubtype="0"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3300"/>
                            </p:stCondLst>
                            <p:childTnLst>
                              <p:par>
                                <p:cTn id="12" presetID="10" presetClass="entr" presetSubtype="0" fill="hold" grpId="0" nodeType="afterEffect">
                                  <p:stCondLst>
                                    <p:cond delay="0"/>
                                  </p:stCondLst>
                                  <p:childTnLst>
                                    <p:set>
                                      <p:cBhvr>
                                        <p:cTn id="13" dur="1" fill="hold">
                                          <p:stCondLst>
                                            <p:cond delay="0"/>
                                          </p:stCondLst>
                                        </p:cTn>
                                        <p:tgtEl>
                                          <p:spTgt spid="17418">
                                            <p:txEl>
                                              <p:pRg st="0" end="0"/>
                                            </p:txEl>
                                          </p:spTgt>
                                        </p:tgtEl>
                                        <p:attrNameLst>
                                          <p:attrName>style.visibility</p:attrName>
                                        </p:attrNameLst>
                                      </p:cBhvr>
                                      <p:to>
                                        <p:strVal val="visible"/>
                                      </p:to>
                                    </p:set>
                                    <p:animEffect transition="in" filter="fade">
                                      <p:cBhvr>
                                        <p:cTn id="14" dur="1000"/>
                                        <p:tgtEl>
                                          <p:spTgt spid="17418">
                                            <p:txEl>
                                              <p:pRg st="0" end="0"/>
                                            </p:txEl>
                                          </p:spTgt>
                                        </p:tgtEl>
                                      </p:cBhvr>
                                    </p:animEffect>
                                  </p:childTnLst>
                                </p:cTn>
                              </p:par>
                            </p:childTnLst>
                          </p:cTn>
                        </p:par>
                        <p:par>
                          <p:cTn id="15" fill="hold">
                            <p:stCondLst>
                              <p:cond delay="4300"/>
                            </p:stCondLst>
                            <p:childTnLst>
                              <p:par>
                                <p:cTn id="16" presetID="10" presetClass="entr" presetSubtype="0" fill="hold" grpId="0" nodeType="afterEffect">
                                  <p:stCondLst>
                                    <p:cond delay="0"/>
                                  </p:stCondLst>
                                  <p:childTnLst>
                                    <p:set>
                                      <p:cBhvr>
                                        <p:cTn id="17" dur="1" fill="hold">
                                          <p:stCondLst>
                                            <p:cond delay="0"/>
                                          </p:stCondLst>
                                        </p:cTn>
                                        <p:tgtEl>
                                          <p:spTgt spid="17418">
                                            <p:txEl>
                                              <p:pRg st="1" end="1"/>
                                            </p:txEl>
                                          </p:spTgt>
                                        </p:tgtEl>
                                        <p:attrNameLst>
                                          <p:attrName>style.visibility</p:attrName>
                                        </p:attrNameLst>
                                      </p:cBhvr>
                                      <p:to>
                                        <p:strVal val="visible"/>
                                      </p:to>
                                    </p:set>
                                    <p:animEffect transition="in" filter="fade">
                                      <p:cBhvr>
                                        <p:cTn id="18" dur="1000"/>
                                        <p:tgtEl>
                                          <p:spTgt spid="17418">
                                            <p:txEl>
                                              <p:pRg st="1" end="1"/>
                                            </p:txEl>
                                          </p:spTgt>
                                        </p:tgtEl>
                                      </p:cBhvr>
                                    </p:animEffect>
                                  </p:childTnLst>
                                </p:cTn>
                              </p:par>
                            </p:childTnLst>
                          </p:cTn>
                        </p:par>
                        <p:par>
                          <p:cTn id="19" fill="hold">
                            <p:stCondLst>
                              <p:cond delay="5300"/>
                            </p:stCondLst>
                            <p:childTnLst>
                              <p:par>
                                <p:cTn id="20" presetID="10" presetClass="entr" presetSubtype="0" fill="hold" grpId="0" nodeType="afterEffect">
                                  <p:stCondLst>
                                    <p:cond delay="0"/>
                                  </p:stCondLst>
                                  <p:childTnLst>
                                    <p:set>
                                      <p:cBhvr>
                                        <p:cTn id="21" dur="1" fill="hold">
                                          <p:stCondLst>
                                            <p:cond delay="0"/>
                                          </p:stCondLst>
                                        </p:cTn>
                                        <p:tgtEl>
                                          <p:spTgt spid="17418">
                                            <p:txEl>
                                              <p:pRg st="3" end="3"/>
                                            </p:txEl>
                                          </p:spTgt>
                                        </p:tgtEl>
                                        <p:attrNameLst>
                                          <p:attrName>style.visibility</p:attrName>
                                        </p:attrNameLst>
                                      </p:cBhvr>
                                      <p:to>
                                        <p:strVal val="visible"/>
                                      </p:to>
                                    </p:set>
                                    <p:animEffect transition="in" filter="fade">
                                      <p:cBhvr>
                                        <p:cTn id="22" dur="1000"/>
                                        <p:tgtEl>
                                          <p:spTgt spid="17418">
                                            <p:txEl>
                                              <p:pRg st="3" end="3"/>
                                            </p:txEl>
                                          </p:spTgt>
                                        </p:tgtEl>
                                      </p:cBhvr>
                                    </p:animEffect>
                                  </p:childTnLst>
                                </p:cTn>
                              </p:par>
                              <p:par>
                                <p:cTn id="23" presetID="10" presetClass="entr" presetSubtype="0" fill="hold" grpId="0" nodeType="withEffect">
                                  <p:stCondLst>
                                    <p:cond delay="900"/>
                                  </p:stCondLst>
                                  <p:childTnLst>
                                    <p:set>
                                      <p:cBhvr>
                                        <p:cTn id="24" dur="1" fill="hold">
                                          <p:stCondLst>
                                            <p:cond delay="0"/>
                                          </p:stCondLst>
                                        </p:cTn>
                                        <p:tgtEl>
                                          <p:spTgt spid="17418">
                                            <p:txEl>
                                              <p:pRg st="4" end="4"/>
                                            </p:txEl>
                                          </p:spTgt>
                                        </p:tgtEl>
                                        <p:attrNameLst>
                                          <p:attrName>style.visibility</p:attrName>
                                        </p:attrNameLst>
                                      </p:cBhvr>
                                      <p:to>
                                        <p:strVal val="visible"/>
                                      </p:to>
                                    </p:set>
                                    <p:animEffect transition="in" filter="fade">
                                      <p:cBhvr>
                                        <p:cTn id="25" dur="1000"/>
                                        <p:tgtEl>
                                          <p:spTgt spid="17418">
                                            <p:txEl>
                                              <p:pRg st="4" end="4"/>
                                            </p:txEl>
                                          </p:spTgt>
                                        </p:tgtEl>
                                      </p:cBhvr>
                                    </p:animEffect>
                                  </p:childTnLst>
                                </p:cTn>
                              </p:par>
                            </p:childTnLst>
                          </p:cTn>
                        </p:par>
                        <p:par>
                          <p:cTn id="26" fill="hold">
                            <p:stCondLst>
                              <p:cond delay="7200"/>
                            </p:stCondLst>
                            <p:childTnLst>
                              <p:par>
                                <p:cTn id="27" presetID="10" presetClass="entr" presetSubtype="0" fill="hold" grpId="0" nodeType="afterEffect">
                                  <p:stCondLst>
                                    <p:cond delay="0"/>
                                  </p:stCondLst>
                                  <p:childTnLst>
                                    <p:set>
                                      <p:cBhvr>
                                        <p:cTn id="28" dur="1" fill="hold">
                                          <p:stCondLst>
                                            <p:cond delay="0"/>
                                          </p:stCondLst>
                                        </p:cTn>
                                        <p:tgtEl>
                                          <p:spTgt spid="17418">
                                            <p:txEl>
                                              <p:pRg st="5" end="5"/>
                                            </p:txEl>
                                          </p:spTgt>
                                        </p:tgtEl>
                                        <p:attrNameLst>
                                          <p:attrName>style.visibility</p:attrName>
                                        </p:attrNameLst>
                                      </p:cBhvr>
                                      <p:to>
                                        <p:strVal val="visible"/>
                                      </p:to>
                                    </p:set>
                                    <p:animEffect transition="in" filter="fade">
                                      <p:cBhvr>
                                        <p:cTn id="29" dur="1000"/>
                                        <p:tgtEl>
                                          <p:spTgt spid="17418">
                                            <p:txEl>
                                              <p:pRg st="5" end="5"/>
                                            </p:txEl>
                                          </p:spTgt>
                                        </p:tgtEl>
                                      </p:cBhvr>
                                    </p:animEffect>
                                  </p:childTnLst>
                                </p:cTn>
                              </p:par>
                            </p:childTnLst>
                          </p:cTn>
                        </p:par>
                        <p:par>
                          <p:cTn id="30" fill="hold">
                            <p:stCondLst>
                              <p:cond delay="8200"/>
                            </p:stCondLst>
                            <p:childTnLst>
                              <p:par>
                                <p:cTn id="31" presetID="10" presetClass="entr" presetSubtype="0" fill="hold" grpId="0" nodeType="afterEffect">
                                  <p:stCondLst>
                                    <p:cond delay="0"/>
                                  </p:stCondLst>
                                  <p:childTnLst>
                                    <p:set>
                                      <p:cBhvr>
                                        <p:cTn id="32" dur="1" fill="hold">
                                          <p:stCondLst>
                                            <p:cond delay="0"/>
                                          </p:stCondLst>
                                        </p:cTn>
                                        <p:tgtEl>
                                          <p:spTgt spid="17418">
                                            <p:txEl>
                                              <p:pRg st="6" end="6"/>
                                            </p:txEl>
                                          </p:spTgt>
                                        </p:tgtEl>
                                        <p:attrNameLst>
                                          <p:attrName>style.visibility</p:attrName>
                                        </p:attrNameLst>
                                      </p:cBhvr>
                                      <p:to>
                                        <p:strVal val="visible"/>
                                      </p:to>
                                    </p:set>
                                    <p:animEffect transition="in" filter="fade">
                                      <p:cBhvr>
                                        <p:cTn id="33" dur="1000"/>
                                        <p:tgtEl>
                                          <p:spTgt spid="17418">
                                            <p:txEl>
                                              <p:pRg st="6" end="6"/>
                                            </p:txEl>
                                          </p:spTgt>
                                        </p:tgtEl>
                                      </p:cBhvr>
                                    </p:animEffect>
                                  </p:childTnLst>
                                </p:cTn>
                              </p:par>
                            </p:childTnLst>
                          </p:cTn>
                        </p:par>
                        <p:par>
                          <p:cTn id="34" fill="hold">
                            <p:stCondLst>
                              <p:cond delay="9200"/>
                            </p:stCondLst>
                            <p:childTnLst>
                              <p:par>
                                <p:cTn id="35" presetID="10" presetClass="entr" presetSubtype="0" fill="hold" grpId="0" nodeType="afterEffect">
                                  <p:stCondLst>
                                    <p:cond delay="0"/>
                                  </p:stCondLst>
                                  <p:childTnLst>
                                    <p:set>
                                      <p:cBhvr>
                                        <p:cTn id="36" dur="1" fill="hold">
                                          <p:stCondLst>
                                            <p:cond delay="0"/>
                                          </p:stCondLst>
                                        </p:cTn>
                                        <p:tgtEl>
                                          <p:spTgt spid="17418">
                                            <p:txEl>
                                              <p:pRg st="7" end="7"/>
                                            </p:txEl>
                                          </p:spTgt>
                                        </p:tgtEl>
                                        <p:attrNameLst>
                                          <p:attrName>style.visibility</p:attrName>
                                        </p:attrNameLst>
                                      </p:cBhvr>
                                      <p:to>
                                        <p:strVal val="visible"/>
                                      </p:to>
                                    </p:set>
                                    <p:animEffect transition="in" filter="fade">
                                      <p:cBhvr>
                                        <p:cTn id="37" dur="1000"/>
                                        <p:tgtEl>
                                          <p:spTgt spid="1741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7418"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onception&#10;&#10;Description générée automatiquement">
            <a:extLst>
              <a:ext uri="{FF2B5EF4-FFF2-40B4-BE49-F238E27FC236}">
                <a16:creationId xmlns:a16="http://schemas.microsoft.com/office/drawing/2014/main" id="{CDC3E572-3158-A87B-3816-4904EB05C02D}"/>
              </a:ext>
            </a:extLst>
          </p:cNvPr>
          <p:cNvPicPr>
            <a:picLocks noChangeAspect="1"/>
          </p:cNvPicPr>
          <p:nvPr/>
        </p:nvPicPr>
        <p:blipFill rotWithShape="1">
          <a:blip r:embed="rId2"/>
          <a:srcRect l="3486" t="5464" r="3128" b="8862"/>
          <a:stretch/>
        </p:blipFill>
        <p:spPr>
          <a:xfrm>
            <a:off x="1201003" y="250315"/>
            <a:ext cx="9990161" cy="5659166"/>
          </a:xfrm>
          <a:prstGeom prst="rect">
            <a:avLst/>
          </a:prstGeom>
        </p:spPr>
      </p:pic>
    </p:spTree>
    <p:extLst>
      <p:ext uri="{BB962C8B-B14F-4D97-AF65-F5344CB8AC3E}">
        <p14:creationId xmlns:p14="http://schemas.microsoft.com/office/powerpoint/2010/main" val="1027458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1201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Image 4"/>
          <p:cNvPicPr>
            <a:picLocks noChangeAspect="1"/>
          </p:cNvPicPr>
          <p:nvPr/>
        </p:nvPicPr>
        <p:blipFill>
          <a:blip r:embed="rId3"/>
          <a:stretch/>
        </p:blipFill>
        <p:spPr bwMode="auto">
          <a:xfrm>
            <a:off x="6580187" y="1480193"/>
            <a:ext cx="5611813" cy="4208859"/>
          </a:xfrm>
          <a:prstGeom prst="rect">
            <a:avLst/>
          </a:prstGeom>
          <a:noFill/>
        </p:spPr>
      </p:pic>
      <p:sp>
        <p:nvSpPr>
          <p:cNvPr id="4" name="Titre 1"/>
          <p:cNvSpPr>
            <a:spLocks noGrp="1"/>
          </p:cNvSpPr>
          <p:nvPr>
            <p:ph type="title"/>
          </p:nvPr>
        </p:nvSpPr>
        <p:spPr bwMode="auto"/>
        <p:txBody>
          <a:bodyPr anchor="t">
            <a:normAutofit/>
          </a:bodyPr>
          <a:lstStyle/>
          <a:p>
            <a:pPr>
              <a:defRPr/>
            </a:pPr>
            <a:r>
              <a:rPr lang="fr-CH" dirty="0" err="1"/>
              <a:t>Definitions</a:t>
            </a:r>
            <a:endParaRPr lang="fr-CH" dirty="0"/>
          </a:p>
        </p:txBody>
      </p:sp>
      <p:sp>
        <p:nvSpPr>
          <p:cNvPr id="5" name="Espace réservé du contenu 2"/>
          <p:cNvSpPr>
            <a:spLocks noGrp="1"/>
          </p:cNvSpPr>
          <p:nvPr>
            <p:ph sz="half" idx="1"/>
          </p:nvPr>
        </p:nvSpPr>
        <p:spPr bwMode="auto">
          <a:xfrm>
            <a:off x="838199" y="1387642"/>
            <a:ext cx="6075947" cy="4634217"/>
          </a:xfrm>
        </p:spPr>
        <p:txBody>
          <a:bodyPr>
            <a:normAutofit fontScale="92500" lnSpcReduction="20000"/>
          </a:bodyPr>
          <a:lstStyle/>
          <a:p>
            <a:pPr>
              <a:defRPr/>
            </a:pPr>
            <a:r>
              <a:rPr lang="fr-CH" dirty="0" err="1"/>
              <a:t>Neurobiological</a:t>
            </a:r>
            <a:r>
              <a:rPr lang="fr-CH" dirty="0"/>
              <a:t>, </a:t>
            </a:r>
            <a:r>
              <a:rPr lang="fr-CH" dirty="0" err="1"/>
              <a:t>physiological</a:t>
            </a:r>
            <a:r>
              <a:rPr lang="fr-CH" dirty="0"/>
              <a:t> reflex and </a:t>
            </a:r>
            <a:r>
              <a:rPr lang="fr-CH" dirty="0" err="1"/>
              <a:t>psychological</a:t>
            </a:r>
            <a:r>
              <a:rPr lang="fr-CH" dirty="0"/>
              <a:t> </a:t>
            </a:r>
            <a:r>
              <a:rPr lang="fr-CH" dirty="0" err="1"/>
              <a:t>reaction</a:t>
            </a:r>
            <a:r>
              <a:rPr lang="fr-CH" dirty="0"/>
              <a:t> of adaptation, </a:t>
            </a:r>
            <a:r>
              <a:rPr lang="fr-CH" dirty="0" err="1"/>
              <a:t>alarm</a:t>
            </a:r>
            <a:r>
              <a:rPr lang="fr-CH" dirty="0"/>
              <a:t>, mobilisation and </a:t>
            </a:r>
            <a:r>
              <a:rPr lang="fr-CH" dirty="0" err="1"/>
              <a:t>defence</a:t>
            </a:r>
            <a:r>
              <a:rPr lang="fr-CH" dirty="0"/>
              <a:t> of the </a:t>
            </a:r>
            <a:r>
              <a:rPr lang="fr-CH" dirty="0" err="1"/>
              <a:t>individual</a:t>
            </a:r>
            <a:r>
              <a:rPr lang="fr-CH" dirty="0"/>
              <a:t> </a:t>
            </a:r>
            <a:r>
              <a:rPr lang="fr-CH" dirty="0" err="1"/>
              <a:t>confronted</a:t>
            </a:r>
            <a:r>
              <a:rPr lang="fr-CH" dirty="0"/>
              <a:t> </a:t>
            </a:r>
            <a:r>
              <a:rPr lang="fr-CH" dirty="0" err="1"/>
              <a:t>with</a:t>
            </a:r>
            <a:r>
              <a:rPr lang="fr-CH" dirty="0"/>
              <a:t> an </a:t>
            </a:r>
            <a:r>
              <a:rPr lang="fr-CH" dirty="0" err="1"/>
              <a:t>aggression</a:t>
            </a:r>
            <a:r>
              <a:rPr lang="fr-CH" dirty="0"/>
              <a:t>, a </a:t>
            </a:r>
            <a:r>
              <a:rPr lang="fr-CH" dirty="0" err="1"/>
              <a:t>threat</a:t>
            </a:r>
            <a:r>
              <a:rPr lang="fr-CH" dirty="0"/>
              <a:t> or an </a:t>
            </a:r>
            <a:r>
              <a:rPr lang="fr-CH" dirty="0" err="1"/>
              <a:t>unexpected</a:t>
            </a:r>
            <a:r>
              <a:rPr lang="fr-CH" dirty="0"/>
              <a:t> situation.</a:t>
            </a:r>
            <a:endParaRPr dirty="0"/>
          </a:p>
          <a:p>
            <a:pPr lvl="1">
              <a:defRPr/>
            </a:pPr>
            <a:r>
              <a:rPr lang="en-US" sz="2100" dirty="0"/>
              <a:t>Focus attention</a:t>
            </a:r>
          </a:p>
          <a:p>
            <a:pPr lvl="1">
              <a:defRPr/>
            </a:pPr>
            <a:r>
              <a:rPr lang="en-US" sz="2100" dirty="0"/>
              <a:t>Mobilize energy</a:t>
            </a:r>
          </a:p>
          <a:p>
            <a:pPr lvl="1">
              <a:defRPr/>
            </a:pPr>
            <a:r>
              <a:rPr lang="en-US" sz="2100" dirty="0"/>
              <a:t>Prepare to action</a:t>
            </a:r>
          </a:p>
          <a:p>
            <a:pPr marL="457200" lvl="1" indent="0">
              <a:buNone/>
              <a:defRPr/>
            </a:pPr>
            <a:endParaRPr lang="en-US" sz="2100" dirty="0"/>
          </a:p>
          <a:p>
            <a:pPr>
              <a:defRPr/>
            </a:pPr>
            <a:r>
              <a:rPr lang="fr-CH" dirty="0" err="1"/>
              <a:t>Assessment</a:t>
            </a:r>
            <a:r>
              <a:rPr lang="fr-CH" dirty="0"/>
              <a:t> of the balance </a:t>
            </a:r>
            <a:r>
              <a:rPr lang="fr-CH" dirty="0" err="1"/>
              <a:t>between</a:t>
            </a:r>
            <a:r>
              <a:rPr lang="fr-CH" dirty="0"/>
              <a:t>:</a:t>
            </a:r>
            <a:endParaRPr dirty="0"/>
          </a:p>
          <a:p>
            <a:pPr lvl="1">
              <a:defRPr/>
            </a:pPr>
            <a:r>
              <a:rPr lang="en-US" sz="2100" dirty="0"/>
              <a:t>Demand / requirements (actual or perceived)</a:t>
            </a:r>
          </a:p>
          <a:p>
            <a:pPr lvl="1">
              <a:defRPr/>
            </a:pPr>
            <a:r>
              <a:rPr lang="en-US" sz="2100" dirty="0"/>
              <a:t>Capacities / resources (real or perceived)</a:t>
            </a:r>
          </a:p>
        </p:txBody>
      </p:sp>
      <p:sp>
        <p:nvSpPr>
          <p:cNvPr id="11" name="Date Placeholder 4">
            <a:extLst>
              <a:ext uri="{FF2B5EF4-FFF2-40B4-BE49-F238E27FC236}">
                <a16:creationId xmlns:a16="http://schemas.microsoft.com/office/drawing/2014/main" id="{635B81B2-F096-4035-A7FD-759815B2AE71}"/>
              </a:ext>
            </a:extLst>
          </p:cNvPr>
          <p:cNvSpPr>
            <a:spLocks noGrp="1"/>
          </p:cNvSpPr>
          <p:nvPr>
            <p:ph type="dt" sz="half" idx="10"/>
          </p:nvPr>
        </p:nvSpPr>
        <p:spPr/>
        <p:txBody>
          <a:bodyPr/>
          <a:lstStyle/>
          <a:p>
            <a:pPr>
              <a:spcAft>
                <a:spcPts val="600"/>
              </a:spcAft>
            </a:pPr>
            <a:r>
              <a:rPr lang="en-US" dirty="0"/>
              <a:t>October 2023</a:t>
            </a:r>
          </a:p>
        </p:txBody>
      </p:sp>
      <p:sp>
        <p:nvSpPr>
          <p:cNvPr id="15" name="Slide Number Placeholder 6">
            <a:extLst>
              <a:ext uri="{FF2B5EF4-FFF2-40B4-BE49-F238E27FC236}">
                <a16:creationId xmlns:a16="http://schemas.microsoft.com/office/drawing/2014/main" id="{40E3C1D1-2DA2-4D12-906A-EB321046EBAE}"/>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6BCB9992-E4B2-4D10-B12D-AE4387188559}"/>
              </a:ext>
            </a:extLst>
          </p:cNvPr>
          <p:cNvSpPr>
            <a:spLocks noGrp="1"/>
          </p:cNvSpPr>
          <p:nvPr>
            <p:ph type="title"/>
          </p:nvPr>
        </p:nvSpPr>
        <p:spPr>
          <a:xfrm>
            <a:off x="838200" y="172703"/>
            <a:ext cx="10515600" cy="1325563"/>
          </a:xfrm>
        </p:spPr>
        <p:txBody>
          <a:bodyPr/>
          <a:lstStyle/>
          <a:p>
            <a:r>
              <a:rPr lang="fr-CH" dirty="0"/>
              <a:t>Stress</a:t>
            </a:r>
          </a:p>
        </p:txBody>
      </p:sp>
      <p:sp>
        <p:nvSpPr>
          <p:cNvPr id="4" name="Espace réservé de la date 3">
            <a:extLst>
              <a:ext uri="{FF2B5EF4-FFF2-40B4-BE49-F238E27FC236}">
                <a16:creationId xmlns:a16="http://schemas.microsoft.com/office/drawing/2014/main" id="{62C6614F-4A8E-4437-82F4-EB242C2DB0CE}"/>
              </a:ext>
            </a:extLst>
          </p:cNvPr>
          <p:cNvSpPr>
            <a:spLocks noGrp="1"/>
          </p:cNvSpPr>
          <p:nvPr>
            <p:ph type="dt" sz="half" idx="10"/>
          </p:nvPr>
        </p:nvSpPr>
        <p:spPr/>
        <p:txBody>
          <a:bodyPr/>
          <a:lstStyle/>
          <a:p>
            <a:pPr>
              <a:spcAft>
                <a:spcPts val="600"/>
              </a:spcAft>
            </a:pPr>
            <a:r>
              <a:rPr lang="en-US"/>
              <a:t>October 2023</a:t>
            </a:r>
            <a:endParaRPr lang="en-US" dirty="0"/>
          </a:p>
        </p:txBody>
      </p:sp>
      <p:sp>
        <p:nvSpPr>
          <p:cNvPr id="6" name="Espace réservé du numéro de diapositive 5">
            <a:extLst>
              <a:ext uri="{FF2B5EF4-FFF2-40B4-BE49-F238E27FC236}">
                <a16:creationId xmlns:a16="http://schemas.microsoft.com/office/drawing/2014/main" id="{75FCA38C-E750-4810-93A3-23D6A6DF0A0D}"/>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pSp>
        <p:nvGrpSpPr>
          <p:cNvPr id="9" name="Groupe 18">
            <a:extLst>
              <a:ext uri="{FF2B5EF4-FFF2-40B4-BE49-F238E27FC236}">
                <a16:creationId xmlns:a16="http://schemas.microsoft.com/office/drawing/2014/main" id="{21188DBC-735B-4223-A498-45E6FE322E92}"/>
              </a:ext>
            </a:extLst>
          </p:cNvPr>
          <p:cNvGrpSpPr/>
          <p:nvPr/>
        </p:nvGrpSpPr>
        <p:grpSpPr bwMode="auto">
          <a:xfrm>
            <a:off x="1674355" y="1252842"/>
            <a:ext cx="7435706" cy="3931760"/>
            <a:chOff x="-427255" y="0"/>
            <a:chExt cx="7435706" cy="3931760"/>
          </a:xfrm>
        </p:grpSpPr>
        <p:grpSp>
          <p:nvGrpSpPr>
            <p:cNvPr id="10" name="Group 25">
              <a:extLst>
                <a:ext uri="{FF2B5EF4-FFF2-40B4-BE49-F238E27FC236}">
                  <a16:creationId xmlns:a16="http://schemas.microsoft.com/office/drawing/2014/main" id="{3DFF1EA4-924D-4555-B471-EE4BBAEB0896}"/>
                </a:ext>
              </a:extLst>
            </p:cNvPr>
            <p:cNvGrpSpPr/>
            <p:nvPr/>
          </p:nvGrpSpPr>
          <p:grpSpPr bwMode="auto">
            <a:xfrm>
              <a:off x="-427255" y="1456130"/>
              <a:ext cx="7435706" cy="2475630"/>
              <a:chOff x="-809913" y="0"/>
              <a:chExt cx="7435706" cy="2475630"/>
            </a:xfrm>
          </p:grpSpPr>
          <p:sp>
            <p:nvSpPr>
              <p:cNvPr id="13" name="AutoShape 4">
                <a:extLst>
                  <a:ext uri="{FF2B5EF4-FFF2-40B4-BE49-F238E27FC236}">
                    <a16:creationId xmlns:a16="http://schemas.microsoft.com/office/drawing/2014/main" id="{21FB0B48-DB0B-492E-B139-77621910AD7A}"/>
                  </a:ext>
                </a:extLst>
              </p:cNvPr>
              <p:cNvSpPr>
                <a:spLocks noChangeArrowheads="1"/>
              </p:cNvSpPr>
              <p:nvPr/>
            </p:nvSpPr>
            <p:spPr bwMode="auto">
              <a:xfrm>
                <a:off x="-809913" y="945471"/>
                <a:ext cx="1278584" cy="1530159"/>
              </a:xfrm>
              <a:prstGeom prst="irregularSeal1">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endParaRPr lang="fr-FR" sz="2400" dirty="0">
                  <a:solidFill>
                    <a:srgbClr val="000000"/>
                  </a:solidFill>
                  <a:latin typeface="Times New Roman"/>
                </a:endParaRPr>
              </a:p>
            </p:txBody>
          </p:sp>
          <p:sp>
            <p:nvSpPr>
              <p:cNvPr id="17" name="Line 8">
                <a:extLst>
                  <a:ext uri="{FF2B5EF4-FFF2-40B4-BE49-F238E27FC236}">
                    <a16:creationId xmlns:a16="http://schemas.microsoft.com/office/drawing/2014/main" id="{D6E21713-764D-4A86-A0EF-772979AB19D2}"/>
                  </a:ext>
                </a:extLst>
              </p:cNvPr>
              <p:cNvSpPr>
                <a:spLocks noChangeShapeType="1"/>
              </p:cNvSpPr>
              <p:nvPr/>
            </p:nvSpPr>
            <p:spPr bwMode="auto">
              <a:xfrm flipV="1">
                <a:off x="327286" y="1822061"/>
                <a:ext cx="5998161" cy="681"/>
              </a:xfrm>
              <a:prstGeom prst="line">
                <a:avLst/>
              </a:prstGeom>
              <a:noFill/>
              <a:ln w="9525">
                <a:solidFill>
                  <a:schemeClr val="tx1"/>
                </a:solidFill>
                <a:prstDash val="dash"/>
                <a:round/>
                <a:headEnd/>
                <a:tailEnd/>
              </a:ln>
            </p:spPr>
            <p:txBody>
              <a:bodyPr wrap="none" anchor="ctr"/>
              <a:lstStyle/>
              <a:p>
                <a:pPr>
                  <a:defRPr/>
                </a:pPr>
                <a:endParaRPr lang="fr-FR">
                  <a:ln>
                    <a:solidFill>
                      <a:srgbClr val="006AB3"/>
                    </a:solidFill>
                  </a:ln>
                </a:endParaRPr>
              </a:p>
            </p:txBody>
          </p:sp>
          <p:sp>
            <p:nvSpPr>
              <p:cNvPr id="19" name="Text Box 10">
                <a:extLst>
                  <a:ext uri="{FF2B5EF4-FFF2-40B4-BE49-F238E27FC236}">
                    <a16:creationId xmlns:a16="http://schemas.microsoft.com/office/drawing/2014/main" id="{F6D7DEDE-8758-44C3-91D4-5AE4B1D5BE16}"/>
                  </a:ext>
                </a:extLst>
              </p:cNvPr>
              <p:cNvSpPr>
                <a:spLocks/>
              </p:cNvSpPr>
              <p:nvPr/>
            </p:nvSpPr>
            <p:spPr bwMode="auto">
              <a:xfrm>
                <a:off x="-672606" y="1487428"/>
                <a:ext cx="1003969" cy="335315"/>
              </a:xfrm>
              <a:prstGeom prst="rect">
                <a:avLst/>
              </a:prstGeom>
              <a:noFill/>
              <a:ln>
                <a:noFill/>
              </a:ln>
            </p:spPr>
            <p:txBody>
              <a:bodyPr wrap="square">
                <a:spAutoFit/>
              </a:bodyPr>
              <a:lstStyle>
                <a:lvl1pPr>
                  <a:defRPr sz="1600" b="1">
                    <a:solidFill>
                      <a:schemeClr val="tx1"/>
                    </a:solidFill>
                    <a:latin typeface="Verdana"/>
                    <a:ea typeface="ＭＳ Ｐゴシック"/>
                    <a:cs typeface="ＭＳ Ｐゴシック"/>
                  </a:defRPr>
                </a:lvl1pPr>
                <a:lvl2pPr marL="742950" indent="-285750">
                  <a:defRPr sz="1600" b="1">
                    <a:solidFill>
                      <a:schemeClr val="tx1"/>
                    </a:solidFill>
                    <a:latin typeface="Verdana"/>
                    <a:ea typeface="ＭＳ Ｐゴシック"/>
                  </a:defRPr>
                </a:lvl2pPr>
                <a:lvl3pPr marL="1143000" indent="-228600">
                  <a:defRPr sz="1600" b="1">
                    <a:solidFill>
                      <a:schemeClr val="tx1"/>
                    </a:solidFill>
                    <a:latin typeface="Verdana"/>
                    <a:ea typeface="ＭＳ Ｐゴシック"/>
                  </a:defRPr>
                </a:lvl3pPr>
                <a:lvl4pPr marL="1600200" indent="-228600">
                  <a:defRPr sz="1600" b="1">
                    <a:solidFill>
                      <a:schemeClr val="tx1"/>
                    </a:solidFill>
                    <a:latin typeface="Verdana"/>
                    <a:ea typeface="ＭＳ Ｐゴシック"/>
                  </a:defRPr>
                </a:lvl4pPr>
                <a:lvl5pPr marL="2057400" indent="-228600">
                  <a:defRPr sz="1600" b="1">
                    <a:solidFill>
                      <a:schemeClr val="tx1"/>
                    </a:solidFill>
                    <a:latin typeface="Verdana"/>
                    <a:ea typeface="ＭＳ Ｐゴシック"/>
                  </a:defRPr>
                </a:lvl5pPr>
                <a:lvl6pPr marL="2514600" indent="-228600" algn="ctr">
                  <a:spcBef>
                    <a:spcPts val="0"/>
                  </a:spcBef>
                  <a:spcAft>
                    <a:spcPts val="0"/>
                  </a:spcAft>
                  <a:defRPr sz="1600" b="1">
                    <a:solidFill>
                      <a:schemeClr val="tx1"/>
                    </a:solidFill>
                    <a:latin typeface="Verdana"/>
                    <a:ea typeface="ＭＳ Ｐゴシック"/>
                  </a:defRPr>
                </a:lvl6pPr>
                <a:lvl7pPr marL="2971800" indent="-228600" algn="ctr">
                  <a:spcBef>
                    <a:spcPts val="0"/>
                  </a:spcBef>
                  <a:spcAft>
                    <a:spcPts val="0"/>
                  </a:spcAft>
                  <a:defRPr sz="1600" b="1">
                    <a:solidFill>
                      <a:schemeClr val="tx1"/>
                    </a:solidFill>
                    <a:latin typeface="Verdana"/>
                    <a:ea typeface="ＭＳ Ｐゴシック"/>
                  </a:defRPr>
                </a:lvl7pPr>
                <a:lvl8pPr marL="3429000" indent="-228600" algn="ctr">
                  <a:spcBef>
                    <a:spcPts val="0"/>
                  </a:spcBef>
                  <a:spcAft>
                    <a:spcPts val="0"/>
                  </a:spcAft>
                  <a:defRPr sz="1600" b="1">
                    <a:solidFill>
                      <a:schemeClr val="tx1"/>
                    </a:solidFill>
                    <a:latin typeface="Verdana"/>
                    <a:ea typeface="ＭＳ Ｐゴシック"/>
                  </a:defRPr>
                </a:lvl8pPr>
                <a:lvl9pPr marL="3886200" indent="-228600" algn="ctr">
                  <a:spcBef>
                    <a:spcPts val="0"/>
                  </a:spcBef>
                  <a:spcAft>
                    <a:spcPts val="0"/>
                  </a:spcAft>
                  <a:defRPr sz="1600" b="1">
                    <a:solidFill>
                      <a:schemeClr val="tx1"/>
                    </a:solidFill>
                    <a:latin typeface="Verdana"/>
                    <a:ea typeface="ＭＳ Ｐゴシック"/>
                  </a:defRPr>
                </a:lvl9pPr>
              </a:lstStyle>
              <a:p>
                <a:pPr>
                  <a:spcBef>
                    <a:spcPts val="0"/>
                  </a:spcBef>
                  <a:defRPr/>
                </a:pPr>
                <a:r>
                  <a:rPr lang="fr-FR" dirty="0">
                    <a:solidFill>
                      <a:srgbClr val="000000"/>
                    </a:solidFill>
                    <a:latin typeface="Times New Roman"/>
                  </a:rPr>
                  <a:t>1. </a:t>
                </a:r>
                <a:r>
                  <a:rPr lang="fr-FR" dirty="0" err="1">
                    <a:solidFill>
                      <a:srgbClr val="000000"/>
                    </a:solidFill>
                    <a:latin typeface="Times New Roman"/>
                  </a:rPr>
                  <a:t>alarm</a:t>
                </a:r>
                <a:endParaRPr lang="fr-FR" sz="2400" dirty="0">
                  <a:solidFill>
                    <a:srgbClr val="000000"/>
                  </a:solidFill>
                  <a:latin typeface="Times New Roman"/>
                </a:endParaRPr>
              </a:p>
            </p:txBody>
          </p:sp>
          <p:sp>
            <p:nvSpPr>
              <p:cNvPr id="20" name="Text Box 11">
                <a:extLst>
                  <a:ext uri="{FF2B5EF4-FFF2-40B4-BE49-F238E27FC236}">
                    <a16:creationId xmlns:a16="http://schemas.microsoft.com/office/drawing/2014/main" id="{C2285175-C8DE-4BD2-B774-1300ACE10B32}"/>
                  </a:ext>
                </a:extLst>
              </p:cNvPr>
              <p:cNvSpPr>
                <a:spLocks/>
              </p:cNvSpPr>
              <p:nvPr/>
            </p:nvSpPr>
            <p:spPr bwMode="auto">
              <a:xfrm>
                <a:off x="1907404" y="0"/>
                <a:ext cx="1907476" cy="335315"/>
              </a:xfrm>
              <a:prstGeom prst="rect">
                <a:avLst/>
              </a:prstGeom>
              <a:noFill/>
              <a:ln>
                <a:noFill/>
              </a:ln>
            </p:spPr>
            <p:txBody>
              <a:bodyPr>
                <a:spAutoFit/>
              </a:bodyPr>
              <a:lstStyle>
                <a:lvl1pPr>
                  <a:defRPr sz="1600" b="1">
                    <a:solidFill>
                      <a:schemeClr val="tx1"/>
                    </a:solidFill>
                    <a:latin typeface="Verdana"/>
                    <a:ea typeface="ＭＳ Ｐゴシック"/>
                    <a:cs typeface="ＭＳ Ｐゴシック"/>
                  </a:defRPr>
                </a:lvl1pPr>
                <a:lvl2pPr marL="742950" indent="-285750">
                  <a:defRPr sz="1600" b="1">
                    <a:solidFill>
                      <a:schemeClr val="tx1"/>
                    </a:solidFill>
                    <a:latin typeface="Verdana"/>
                    <a:ea typeface="ＭＳ Ｐゴシック"/>
                  </a:defRPr>
                </a:lvl2pPr>
                <a:lvl3pPr marL="1143000" indent="-228600">
                  <a:defRPr sz="1600" b="1">
                    <a:solidFill>
                      <a:schemeClr val="tx1"/>
                    </a:solidFill>
                    <a:latin typeface="Verdana"/>
                    <a:ea typeface="ＭＳ Ｐゴシック"/>
                  </a:defRPr>
                </a:lvl3pPr>
                <a:lvl4pPr marL="1600200" indent="-228600">
                  <a:defRPr sz="1600" b="1">
                    <a:solidFill>
                      <a:schemeClr val="tx1"/>
                    </a:solidFill>
                    <a:latin typeface="Verdana"/>
                    <a:ea typeface="ＭＳ Ｐゴシック"/>
                  </a:defRPr>
                </a:lvl4pPr>
                <a:lvl5pPr marL="2057400" indent="-228600">
                  <a:defRPr sz="1600" b="1">
                    <a:solidFill>
                      <a:schemeClr val="tx1"/>
                    </a:solidFill>
                    <a:latin typeface="Verdana"/>
                    <a:ea typeface="ＭＳ Ｐゴシック"/>
                  </a:defRPr>
                </a:lvl5pPr>
                <a:lvl6pPr marL="2514600" indent="-228600" algn="ctr">
                  <a:spcBef>
                    <a:spcPts val="0"/>
                  </a:spcBef>
                  <a:spcAft>
                    <a:spcPts val="0"/>
                  </a:spcAft>
                  <a:defRPr sz="1600" b="1">
                    <a:solidFill>
                      <a:schemeClr val="tx1"/>
                    </a:solidFill>
                    <a:latin typeface="Verdana"/>
                    <a:ea typeface="ＭＳ Ｐゴシック"/>
                  </a:defRPr>
                </a:lvl6pPr>
                <a:lvl7pPr marL="2971800" indent="-228600" algn="ctr">
                  <a:spcBef>
                    <a:spcPts val="0"/>
                  </a:spcBef>
                  <a:spcAft>
                    <a:spcPts val="0"/>
                  </a:spcAft>
                  <a:defRPr sz="1600" b="1">
                    <a:solidFill>
                      <a:schemeClr val="tx1"/>
                    </a:solidFill>
                    <a:latin typeface="Verdana"/>
                    <a:ea typeface="ＭＳ Ｐゴシック"/>
                  </a:defRPr>
                </a:lvl7pPr>
                <a:lvl8pPr marL="3429000" indent="-228600" algn="ctr">
                  <a:spcBef>
                    <a:spcPts val="0"/>
                  </a:spcBef>
                  <a:spcAft>
                    <a:spcPts val="0"/>
                  </a:spcAft>
                  <a:defRPr sz="1600" b="1">
                    <a:solidFill>
                      <a:schemeClr val="tx1"/>
                    </a:solidFill>
                    <a:latin typeface="Verdana"/>
                    <a:ea typeface="ＭＳ Ｐゴシック"/>
                  </a:defRPr>
                </a:lvl8pPr>
                <a:lvl9pPr marL="3886200" indent="-228600" algn="ctr">
                  <a:spcBef>
                    <a:spcPts val="0"/>
                  </a:spcBef>
                  <a:spcAft>
                    <a:spcPts val="0"/>
                  </a:spcAft>
                  <a:defRPr sz="1600" b="1">
                    <a:solidFill>
                      <a:schemeClr val="tx1"/>
                    </a:solidFill>
                    <a:latin typeface="Verdana"/>
                    <a:ea typeface="ＭＳ Ｐゴシック"/>
                  </a:defRPr>
                </a:lvl9pPr>
              </a:lstStyle>
              <a:p>
                <a:pPr>
                  <a:spcBef>
                    <a:spcPts val="0"/>
                  </a:spcBef>
                  <a:defRPr/>
                </a:pPr>
                <a:r>
                  <a:rPr lang="fr-FR">
                    <a:solidFill>
                      <a:srgbClr val="000000"/>
                    </a:solidFill>
                    <a:latin typeface="Times New Roman"/>
                  </a:rPr>
                  <a:t>2. Coping</a:t>
                </a:r>
                <a:endParaRPr lang="fr-FR" sz="2400">
                  <a:solidFill>
                    <a:srgbClr val="000000"/>
                  </a:solidFill>
                  <a:latin typeface="Times New Roman"/>
                </a:endParaRPr>
              </a:p>
            </p:txBody>
          </p:sp>
          <p:sp>
            <p:nvSpPr>
              <p:cNvPr id="21" name="Text Box 12">
                <a:extLst>
                  <a:ext uri="{FF2B5EF4-FFF2-40B4-BE49-F238E27FC236}">
                    <a16:creationId xmlns:a16="http://schemas.microsoft.com/office/drawing/2014/main" id="{AB757185-6E8D-4C2B-9EBD-9B17FD4BC04E}"/>
                  </a:ext>
                </a:extLst>
              </p:cNvPr>
              <p:cNvSpPr>
                <a:spLocks/>
              </p:cNvSpPr>
              <p:nvPr/>
            </p:nvSpPr>
            <p:spPr bwMode="auto">
              <a:xfrm>
                <a:off x="4216368" y="892551"/>
                <a:ext cx="1706697" cy="335315"/>
              </a:xfrm>
              <a:prstGeom prst="rect">
                <a:avLst/>
              </a:prstGeom>
              <a:noFill/>
              <a:ln>
                <a:noFill/>
              </a:ln>
            </p:spPr>
            <p:txBody>
              <a:bodyPr>
                <a:spAutoFit/>
              </a:bodyPr>
              <a:lstStyle>
                <a:lvl1pPr>
                  <a:defRPr sz="1600" b="1">
                    <a:solidFill>
                      <a:schemeClr val="tx1"/>
                    </a:solidFill>
                    <a:latin typeface="Verdana"/>
                    <a:ea typeface="ＭＳ Ｐゴシック"/>
                    <a:cs typeface="ＭＳ Ｐゴシック"/>
                  </a:defRPr>
                </a:lvl1pPr>
                <a:lvl2pPr marL="742950" indent="-285750">
                  <a:defRPr sz="1600" b="1">
                    <a:solidFill>
                      <a:schemeClr val="tx1"/>
                    </a:solidFill>
                    <a:latin typeface="Verdana"/>
                    <a:ea typeface="ＭＳ Ｐゴシック"/>
                  </a:defRPr>
                </a:lvl2pPr>
                <a:lvl3pPr marL="1143000" indent="-228600">
                  <a:defRPr sz="1600" b="1">
                    <a:solidFill>
                      <a:schemeClr val="tx1"/>
                    </a:solidFill>
                    <a:latin typeface="Verdana"/>
                    <a:ea typeface="ＭＳ Ｐゴシック"/>
                  </a:defRPr>
                </a:lvl3pPr>
                <a:lvl4pPr marL="1600200" indent="-228600">
                  <a:defRPr sz="1600" b="1">
                    <a:solidFill>
                      <a:schemeClr val="tx1"/>
                    </a:solidFill>
                    <a:latin typeface="Verdana"/>
                    <a:ea typeface="ＭＳ Ｐゴシック"/>
                  </a:defRPr>
                </a:lvl4pPr>
                <a:lvl5pPr marL="2057400" indent="-228600">
                  <a:defRPr sz="1600" b="1">
                    <a:solidFill>
                      <a:schemeClr val="tx1"/>
                    </a:solidFill>
                    <a:latin typeface="Verdana"/>
                    <a:ea typeface="ＭＳ Ｐゴシック"/>
                  </a:defRPr>
                </a:lvl5pPr>
                <a:lvl6pPr marL="2514600" indent="-228600" algn="ctr">
                  <a:spcBef>
                    <a:spcPts val="0"/>
                  </a:spcBef>
                  <a:spcAft>
                    <a:spcPts val="0"/>
                  </a:spcAft>
                  <a:defRPr sz="1600" b="1">
                    <a:solidFill>
                      <a:schemeClr val="tx1"/>
                    </a:solidFill>
                    <a:latin typeface="Verdana"/>
                    <a:ea typeface="ＭＳ Ｐゴシック"/>
                  </a:defRPr>
                </a:lvl6pPr>
                <a:lvl7pPr marL="2971800" indent="-228600" algn="ctr">
                  <a:spcBef>
                    <a:spcPts val="0"/>
                  </a:spcBef>
                  <a:spcAft>
                    <a:spcPts val="0"/>
                  </a:spcAft>
                  <a:defRPr sz="1600" b="1">
                    <a:solidFill>
                      <a:schemeClr val="tx1"/>
                    </a:solidFill>
                    <a:latin typeface="Verdana"/>
                    <a:ea typeface="ＭＳ Ｐゴシック"/>
                  </a:defRPr>
                </a:lvl7pPr>
                <a:lvl8pPr marL="3429000" indent="-228600" algn="ctr">
                  <a:spcBef>
                    <a:spcPts val="0"/>
                  </a:spcBef>
                  <a:spcAft>
                    <a:spcPts val="0"/>
                  </a:spcAft>
                  <a:defRPr sz="1600" b="1">
                    <a:solidFill>
                      <a:schemeClr val="tx1"/>
                    </a:solidFill>
                    <a:latin typeface="Verdana"/>
                    <a:ea typeface="ＭＳ Ｐゴシック"/>
                  </a:defRPr>
                </a:lvl8pPr>
                <a:lvl9pPr marL="3886200" indent="-228600" algn="ctr">
                  <a:spcBef>
                    <a:spcPts val="0"/>
                  </a:spcBef>
                  <a:spcAft>
                    <a:spcPts val="0"/>
                  </a:spcAft>
                  <a:defRPr sz="1600" b="1">
                    <a:solidFill>
                      <a:schemeClr val="tx1"/>
                    </a:solidFill>
                    <a:latin typeface="Verdana"/>
                    <a:ea typeface="ＭＳ Ｐゴシック"/>
                  </a:defRPr>
                </a:lvl9pPr>
              </a:lstStyle>
              <a:p>
                <a:pPr>
                  <a:spcBef>
                    <a:spcPts val="0"/>
                  </a:spcBef>
                  <a:defRPr/>
                </a:pPr>
                <a:r>
                  <a:rPr lang="fr-FR">
                    <a:solidFill>
                      <a:srgbClr val="000000"/>
                    </a:solidFill>
                    <a:latin typeface="Times New Roman"/>
                  </a:rPr>
                  <a:t> 3. release</a:t>
                </a:r>
                <a:endParaRPr/>
              </a:p>
            </p:txBody>
          </p:sp>
          <p:sp>
            <p:nvSpPr>
              <p:cNvPr id="22" name="Text Box 13">
                <a:extLst>
                  <a:ext uri="{FF2B5EF4-FFF2-40B4-BE49-F238E27FC236}">
                    <a16:creationId xmlns:a16="http://schemas.microsoft.com/office/drawing/2014/main" id="{8F1D5DCC-A644-477D-B24A-F2C30E35338A}"/>
                  </a:ext>
                </a:extLst>
              </p:cNvPr>
              <p:cNvSpPr>
                <a:spLocks/>
              </p:cNvSpPr>
              <p:nvPr/>
            </p:nvSpPr>
            <p:spPr bwMode="auto">
              <a:xfrm>
                <a:off x="5119876" y="2040117"/>
                <a:ext cx="1505917" cy="335315"/>
              </a:xfrm>
              <a:prstGeom prst="rect">
                <a:avLst/>
              </a:prstGeom>
              <a:noFill/>
              <a:ln>
                <a:noFill/>
              </a:ln>
            </p:spPr>
            <p:txBody>
              <a:bodyPr>
                <a:spAutoFit/>
              </a:bodyPr>
              <a:lstStyle>
                <a:lvl1pPr>
                  <a:defRPr sz="1600" b="1">
                    <a:solidFill>
                      <a:schemeClr val="tx1"/>
                    </a:solidFill>
                    <a:latin typeface="Verdana"/>
                    <a:ea typeface="ＭＳ Ｐゴシック"/>
                    <a:cs typeface="ＭＳ Ｐゴシック"/>
                  </a:defRPr>
                </a:lvl1pPr>
                <a:lvl2pPr marL="742950" indent="-285750">
                  <a:defRPr sz="1600" b="1">
                    <a:solidFill>
                      <a:schemeClr val="tx1"/>
                    </a:solidFill>
                    <a:latin typeface="Verdana"/>
                    <a:ea typeface="ＭＳ Ｐゴシック"/>
                  </a:defRPr>
                </a:lvl2pPr>
                <a:lvl3pPr marL="1143000" indent="-228600">
                  <a:defRPr sz="1600" b="1">
                    <a:solidFill>
                      <a:schemeClr val="tx1"/>
                    </a:solidFill>
                    <a:latin typeface="Verdana"/>
                    <a:ea typeface="ＭＳ Ｐゴシック"/>
                  </a:defRPr>
                </a:lvl3pPr>
                <a:lvl4pPr marL="1600200" indent="-228600">
                  <a:defRPr sz="1600" b="1">
                    <a:solidFill>
                      <a:schemeClr val="tx1"/>
                    </a:solidFill>
                    <a:latin typeface="Verdana"/>
                    <a:ea typeface="ＭＳ Ｐゴシック"/>
                  </a:defRPr>
                </a:lvl4pPr>
                <a:lvl5pPr marL="2057400" indent="-228600">
                  <a:defRPr sz="1600" b="1">
                    <a:solidFill>
                      <a:schemeClr val="tx1"/>
                    </a:solidFill>
                    <a:latin typeface="Verdana"/>
                    <a:ea typeface="ＭＳ Ｐゴシック"/>
                  </a:defRPr>
                </a:lvl5pPr>
                <a:lvl6pPr marL="2514600" indent="-228600" algn="ctr">
                  <a:spcBef>
                    <a:spcPts val="0"/>
                  </a:spcBef>
                  <a:spcAft>
                    <a:spcPts val="0"/>
                  </a:spcAft>
                  <a:defRPr sz="1600" b="1">
                    <a:solidFill>
                      <a:schemeClr val="tx1"/>
                    </a:solidFill>
                    <a:latin typeface="Verdana"/>
                    <a:ea typeface="ＭＳ Ｐゴシック"/>
                  </a:defRPr>
                </a:lvl6pPr>
                <a:lvl7pPr marL="2971800" indent="-228600" algn="ctr">
                  <a:spcBef>
                    <a:spcPts val="0"/>
                  </a:spcBef>
                  <a:spcAft>
                    <a:spcPts val="0"/>
                  </a:spcAft>
                  <a:defRPr sz="1600" b="1">
                    <a:solidFill>
                      <a:schemeClr val="tx1"/>
                    </a:solidFill>
                    <a:latin typeface="Verdana"/>
                    <a:ea typeface="ＭＳ Ｐゴシック"/>
                  </a:defRPr>
                </a:lvl7pPr>
                <a:lvl8pPr marL="3429000" indent="-228600" algn="ctr">
                  <a:spcBef>
                    <a:spcPts val="0"/>
                  </a:spcBef>
                  <a:spcAft>
                    <a:spcPts val="0"/>
                  </a:spcAft>
                  <a:defRPr sz="1600" b="1">
                    <a:solidFill>
                      <a:schemeClr val="tx1"/>
                    </a:solidFill>
                    <a:latin typeface="Verdana"/>
                    <a:ea typeface="ＭＳ Ｐゴシック"/>
                  </a:defRPr>
                </a:lvl8pPr>
                <a:lvl9pPr marL="3886200" indent="-228600" algn="ctr">
                  <a:spcBef>
                    <a:spcPts val="0"/>
                  </a:spcBef>
                  <a:spcAft>
                    <a:spcPts val="0"/>
                  </a:spcAft>
                  <a:defRPr sz="1600" b="1">
                    <a:solidFill>
                      <a:schemeClr val="tx1"/>
                    </a:solidFill>
                    <a:latin typeface="Verdana"/>
                    <a:ea typeface="ＭＳ Ｐゴシック"/>
                  </a:defRPr>
                </a:lvl9pPr>
              </a:lstStyle>
              <a:p>
                <a:pPr>
                  <a:spcBef>
                    <a:spcPts val="0"/>
                  </a:spcBef>
                  <a:defRPr/>
                </a:pPr>
                <a:r>
                  <a:rPr lang="fr-FR">
                    <a:solidFill>
                      <a:srgbClr val="000000"/>
                    </a:solidFill>
                    <a:latin typeface="Times New Roman"/>
                  </a:rPr>
                  <a:t>4. recovery</a:t>
                </a:r>
              </a:p>
            </p:txBody>
          </p:sp>
          <p:sp>
            <p:nvSpPr>
              <p:cNvPr id="23" name="Text Box 14">
                <a:extLst>
                  <a:ext uri="{FF2B5EF4-FFF2-40B4-BE49-F238E27FC236}">
                    <a16:creationId xmlns:a16="http://schemas.microsoft.com/office/drawing/2014/main" id="{B5447BAD-6B6F-49D4-97F7-ABA25C62A30B}"/>
                  </a:ext>
                </a:extLst>
              </p:cNvPr>
              <p:cNvSpPr>
                <a:spLocks/>
              </p:cNvSpPr>
              <p:nvPr/>
            </p:nvSpPr>
            <p:spPr bwMode="auto">
              <a:xfrm>
                <a:off x="1907404" y="1912609"/>
                <a:ext cx="2409425" cy="304836"/>
              </a:xfrm>
              <a:prstGeom prst="rect">
                <a:avLst/>
              </a:prstGeom>
              <a:noFill/>
              <a:ln>
                <a:noFill/>
              </a:ln>
            </p:spPr>
            <p:txBody>
              <a:bodyPr>
                <a:spAutoFit/>
              </a:bodyPr>
              <a:lstStyle>
                <a:lvl1pPr>
                  <a:defRPr sz="1600" b="1">
                    <a:solidFill>
                      <a:schemeClr val="tx1"/>
                    </a:solidFill>
                    <a:latin typeface="Verdana"/>
                    <a:ea typeface="ＭＳ Ｐゴシック"/>
                    <a:cs typeface="ＭＳ Ｐゴシック"/>
                  </a:defRPr>
                </a:lvl1pPr>
                <a:lvl2pPr marL="742950" indent="-285750">
                  <a:defRPr sz="1600" b="1">
                    <a:solidFill>
                      <a:schemeClr val="tx1"/>
                    </a:solidFill>
                    <a:latin typeface="Verdana"/>
                    <a:ea typeface="ＭＳ Ｐゴシック"/>
                  </a:defRPr>
                </a:lvl2pPr>
                <a:lvl3pPr marL="1143000" indent="-228600">
                  <a:defRPr sz="1600" b="1">
                    <a:solidFill>
                      <a:schemeClr val="tx1"/>
                    </a:solidFill>
                    <a:latin typeface="Verdana"/>
                    <a:ea typeface="ＭＳ Ｐゴシック"/>
                  </a:defRPr>
                </a:lvl3pPr>
                <a:lvl4pPr marL="1600200" indent="-228600">
                  <a:defRPr sz="1600" b="1">
                    <a:solidFill>
                      <a:schemeClr val="tx1"/>
                    </a:solidFill>
                    <a:latin typeface="Verdana"/>
                    <a:ea typeface="ＭＳ Ｐゴシック"/>
                  </a:defRPr>
                </a:lvl4pPr>
                <a:lvl5pPr marL="2057400" indent="-228600">
                  <a:defRPr sz="1600" b="1">
                    <a:solidFill>
                      <a:schemeClr val="tx1"/>
                    </a:solidFill>
                    <a:latin typeface="Verdana"/>
                    <a:ea typeface="ＭＳ Ｐゴシック"/>
                  </a:defRPr>
                </a:lvl5pPr>
                <a:lvl6pPr marL="2514600" indent="-228600" algn="ctr">
                  <a:spcBef>
                    <a:spcPts val="0"/>
                  </a:spcBef>
                  <a:spcAft>
                    <a:spcPts val="0"/>
                  </a:spcAft>
                  <a:defRPr sz="1600" b="1">
                    <a:solidFill>
                      <a:schemeClr val="tx1"/>
                    </a:solidFill>
                    <a:latin typeface="Verdana"/>
                    <a:ea typeface="ＭＳ Ｐゴシック"/>
                  </a:defRPr>
                </a:lvl6pPr>
                <a:lvl7pPr marL="2971800" indent="-228600" algn="ctr">
                  <a:spcBef>
                    <a:spcPts val="0"/>
                  </a:spcBef>
                  <a:spcAft>
                    <a:spcPts val="0"/>
                  </a:spcAft>
                  <a:defRPr sz="1600" b="1">
                    <a:solidFill>
                      <a:schemeClr val="tx1"/>
                    </a:solidFill>
                    <a:latin typeface="Verdana"/>
                    <a:ea typeface="ＭＳ Ｐゴシック"/>
                  </a:defRPr>
                </a:lvl7pPr>
                <a:lvl8pPr marL="3429000" indent="-228600" algn="ctr">
                  <a:spcBef>
                    <a:spcPts val="0"/>
                  </a:spcBef>
                  <a:spcAft>
                    <a:spcPts val="0"/>
                  </a:spcAft>
                  <a:defRPr sz="1600" b="1">
                    <a:solidFill>
                      <a:schemeClr val="tx1"/>
                    </a:solidFill>
                    <a:latin typeface="Verdana"/>
                    <a:ea typeface="ＭＳ Ｐゴシック"/>
                  </a:defRPr>
                </a:lvl8pPr>
                <a:lvl9pPr marL="3886200" indent="-228600" algn="ctr">
                  <a:spcBef>
                    <a:spcPts val="0"/>
                  </a:spcBef>
                  <a:spcAft>
                    <a:spcPts val="0"/>
                  </a:spcAft>
                  <a:defRPr sz="1600" b="1">
                    <a:solidFill>
                      <a:schemeClr val="tx1"/>
                    </a:solidFill>
                    <a:latin typeface="Verdana"/>
                    <a:ea typeface="ＭＳ Ｐゴシック"/>
                  </a:defRPr>
                </a:lvl9pPr>
              </a:lstStyle>
              <a:p>
                <a:pPr>
                  <a:spcBef>
                    <a:spcPts val="0"/>
                  </a:spcBef>
                  <a:defRPr/>
                </a:pPr>
                <a:r>
                  <a:rPr lang="fr-FR" sz="1400" b="0" dirty="0">
                    <a:solidFill>
                      <a:srgbClr val="000000"/>
                    </a:solidFill>
                    <a:latin typeface="Times New Roman"/>
                  </a:rPr>
                  <a:t>Baseline</a:t>
                </a:r>
                <a:endParaRPr dirty="0"/>
              </a:p>
            </p:txBody>
          </p:sp>
        </p:grpSp>
        <p:cxnSp>
          <p:nvCxnSpPr>
            <p:cNvPr id="11" name="Connecteur droit 42">
              <a:extLst>
                <a:ext uri="{FF2B5EF4-FFF2-40B4-BE49-F238E27FC236}">
                  <a16:creationId xmlns:a16="http://schemas.microsoft.com/office/drawing/2014/main" id="{0A433927-1109-4533-836E-F1943F21DAAE}"/>
                </a:ext>
              </a:extLst>
            </p:cNvPr>
            <p:cNvCxnSpPr>
              <a:cxnSpLocks/>
            </p:cNvCxnSpPr>
            <p:nvPr/>
          </p:nvCxnSpPr>
          <p:spPr bwMode="auto">
            <a:xfrm>
              <a:off x="382658" y="420556"/>
              <a:ext cx="6325448" cy="0"/>
            </a:xfrm>
            <a:prstGeom prst="line">
              <a:avLst/>
            </a:prstGeom>
            <a:ln/>
          </p:spPr>
          <p:style>
            <a:lnRef idx="2">
              <a:schemeClr val="accent2"/>
            </a:lnRef>
            <a:fillRef idx="0">
              <a:schemeClr val="accent2"/>
            </a:fillRef>
            <a:effectRef idx="1">
              <a:schemeClr val="accent2"/>
            </a:effectRef>
            <a:fontRef idx="minor">
              <a:schemeClr val="tx1"/>
            </a:fontRef>
          </p:style>
        </p:cxnSp>
        <p:sp>
          <p:nvSpPr>
            <p:cNvPr id="12" name="ZoneTexte 43">
              <a:extLst>
                <a:ext uri="{FF2B5EF4-FFF2-40B4-BE49-F238E27FC236}">
                  <a16:creationId xmlns:a16="http://schemas.microsoft.com/office/drawing/2014/main" id="{A5760979-83C8-474D-9CC6-31F40626936C}"/>
                </a:ext>
              </a:extLst>
            </p:cNvPr>
            <p:cNvSpPr>
              <a:spLocks/>
            </p:cNvSpPr>
            <p:nvPr/>
          </p:nvSpPr>
          <p:spPr bwMode="auto">
            <a:xfrm>
              <a:off x="0" y="0"/>
              <a:ext cx="1554891" cy="304836"/>
            </a:xfrm>
            <a:prstGeom prst="rect">
              <a:avLst/>
            </a:prstGeom>
            <a:noFill/>
          </p:spPr>
          <p:txBody>
            <a:bodyPr wrap="none">
              <a:spAutoFit/>
            </a:bodyPr>
            <a:lstStyle/>
            <a:p>
              <a:pPr>
                <a:defRPr/>
              </a:pPr>
              <a:r>
                <a:rPr lang="fr-CH" sz="1400" dirty="0">
                  <a:solidFill>
                    <a:schemeClr val="accent2"/>
                  </a:solidFill>
                  <a:latin typeface="+mj-lt"/>
                </a:rPr>
                <a:t>Limit of </a:t>
              </a:r>
              <a:r>
                <a:rPr lang="fr-CH" sz="1400" dirty="0" err="1">
                  <a:solidFill>
                    <a:schemeClr val="accent2"/>
                  </a:solidFill>
                  <a:latin typeface="+mj-lt"/>
                </a:rPr>
                <a:t>tolerability</a:t>
              </a:r>
              <a:endParaRPr lang="fr-CH" sz="1400" dirty="0">
                <a:solidFill>
                  <a:schemeClr val="accent2"/>
                </a:solidFill>
                <a:latin typeface="+mj-lt"/>
              </a:endParaRPr>
            </a:p>
          </p:txBody>
        </p:sp>
      </p:grpSp>
      <p:sp>
        <p:nvSpPr>
          <p:cNvPr id="26" name="Arc 9">
            <a:extLst>
              <a:ext uri="{FF2B5EF4-FFF2-40B4-BE49-F238E27FC236}">
                <a16:creationId xmlns:a16="http://schemas.microsoft.com/office/drawing/2014/main" id="{A8F48331-25C5-4C19-A9D1-56A122994ED7}"/>
              </a:ext>
            </a:extLst>
          </p:cNvPr>
          <p:cNvSpPr>
            <a:spLocks/>
          </p:cNvSpPr>
          <p:nvPr/>
        </p:nvSpPr>
        <p:spPr bwMode="auto">
          <a:xfrm flipH="1">
            <a:off x="7019570" y="4504797"/>
            <a:ext cx="1706625" cy="5100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8" name="Line 5">
            <a:extLst>
              <a:ext uri="{FF2B5EF4-FFF2-40B4-BE49-F238E27FC236}">
                <a16:creationId xmlns:a16="http://schemas.microsoft.com/office/drawing/2014/main" id="{14EADE74-EE08-4166-8C76-BEDDB4AD2448}"/>
              </a:ext>
            </a:extLst>
          </p:cNvPr>
          <p:cNvSpPr>
            <a:spLocks noChangeShapeType="1"/>
          </p:cNvSpPr>
          <p:nvPr/>
        </p:nvSpPr>
        <p:spPr bwMode="auto">
          <a:xfrm flipV="1">
            <a:off x="2674247" y="3102215"/>
            <a:ext cx="1333631" cy="131045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dirty="0"/>
          </a:p>
        </p:txBody>
      </p:sp>
      <p:sp>
        <p:nvSpPr>
          <p:cNvPr id="29" name="Line 6">
            <a:extLst>
              <a:ext uri="{FF2B5EF4-FFF2-40B4-BE49-F238E27FC236}">
                <a16:creationId xmlns:a16="http://schemas.microsoft.com/office/drawing/2014/main" id="{8294BA7E-8E33-46D1-9EFA-11046DBAC6AD}"/>
              </a:ext>
            </a:extLst>
          </p:cNvPr>
          <p:cNvSpPr>
            <a:spLocks noChangeShapeType="1"/>
          </p:cNvSpPr>
          <p:nvPr/>
        </p:nvSpPr>
        <p:spPr bwMode="auto">
          <a:xfrm>
            <a:off x="4007878" y="3102216"/>
            <a:ext cx="1599961"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0" name="Line 7">
            <a:extLst>
              <a:ext uri="{FF2B5EF4-FFF2-40B4-BE49-F238E27FC236}">
                <a16:creationId xmlns:a16="http://schemas.microsoft.com/office/drawing/2014/main" id="{4F23149D-E561-4026-92D4-48BF182AE245}"/>
              </a:ext>
            </a:extLst>
          </p:cNvPr>
          <p:cNvSpPr>
            <a:spLocks noChangeShapeType="1"/>
          </p:cNvSpPr>
          <p:nvPr/>
        </p:nvSpPr>
        <p:spPr bwMode="auto">
          <a:xfrm>
            <a:off x="5607839" y="3102216"/>
            <a:ext cx="1411731" cy="191261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1" name="Accolade fermante 55">
            <a:extLst>
              <a:ext uri="{FF2B5EF4-FFF2-40B4-BE49-F238E27FC236}">
                <a16:creationId xmlns:a16="http://schemas.microsoft.com/office/drawing/2014/main" id="{71A7826A-3AF3-449A-AB4A-44A9411EE0FC}"/>
              </a:ext>
            </a:extLst>
          </p:cNvPr>
          <p:cNvSpPr/>
          <p:nvPr/>
        </p:nvSpPr>
        <p:spPr bwMode="auto">
          <a:xfrm>
            <a:off x="8954048" y="1805143"/>
            <a:ext cx="494146" cy="3379459"/>
          </a:xfrm>
          <a:prstGeom prst="rightBrace">
            <a:avLst>
              <a:gd name="adj1" fmla="val 8333"/>
              <a:gd name="adj2" fmla="val 50000"/>
            </a:avLst>
          </a:prstGeom>
        </p:spPr>
        <p:style>
          <a:lnRef idx="2">
            <a:schemeClr val="accent3"/>
          </a:lnRef>
          <a:fillRef idx="0">
            <a:schemeClr val="accent3"/>
          </a:fillRef>
          <a:effectRef idx="1">
            <a:schemeClr val="accent3"/>
          </a:effectRef>
          <a:fontRef idx="minor">
            <a:schemeClr val="tx1"/>
          </a:fontRef>
        </p:style>
        <p:txBody>
          <a:bodyPr rtlCol="0" anchor="ctr"/>
          <a:lstStyle/>
          <a:p>
            <a:pPr algn="ctr">
              <a:defRPr/>
            </a:pPr>
            <a:endParaRPr lang="fr-FR">
              <a:ln>
                <a:solidFill>
                  <a:schemeClr val="tx1"/>
                </a:solidFill>
              </a:ln>
            </a:endParaRPr>
          </a:p>
        </p:txBody>
      </p:sp>
      <p:sp>
        <p:nvSpPr>
          <p:cNvPr id="32" name="ZoneTexte 56">
            <a:extLst>
              <a:ext uri="{FF2B5EF4-FFF2-40B4-BE49-F238E27FC236}">
                <a16:creationId xmlns:a16="http://schemas.microsoft.com/office/drawing/2014/main" id="{0DB56910-175B-485E-B2DA-16AB35AE2633}"/>
              </a:ext>
            </a:extLst>
          </p:cNvPr>
          <p:cNvSpPr>
            <a:spLocks/>
          </p:cNvSpPr>
          <p:nvPr/>
        </p:nvSpPr>
        <p:spPr bwMode="auto">
          <a:xfrm>
            <a:off x="9466086" y="3008185"/>
            <a:ext cx="1599960" cy="640116"/>
          </a:xfrm>
          <a:prstGeom prst="rect">
            <a:avLst/>
          </a:prstGeom>
          <a:noFill/>
        </p:spPr>
        <p:txBody>
          <a:bodyPr wrap="square" rtlCol="0">
            <a:spAutoFit/>
          </a:bodyPr>
          <a:lstStyle/>
          <a:p>
            <a:pPr>
              <a:defRPr/>
            </a:pPr>
            <a:r>
              <a:rPr lang="fr-FR" b="1">
                <a:solidFill>
                  <a:schemeClr val="accent3"/>
                </a:solidFill>
              </a:rPr>
              <a:t>ADAPTED STRESS</a:t>
            </a:r>
            <a:endParaRPr/>
          </a:p>
        </p:txBody>
      </p:sp>
      <p:sp>
        <p:nvSpPr>
          <p:cNvPr id="33" name="ZoneTexte 1">
            <a:extLst>
              <a:ext uri="{FF2B5EF4-FFF2-40B4-BE49-F238E27FC236}">
                <a16:creationId xmlns:a16="http://schemas.microsoft.com/office/drawing/2014/main" id="{87C1C0B7-1C12-436C-BBEE-1351A3D05AF4}"/>
              </a:ext>
            </a:extLst>
          </p:cNvPr>
          <p:cNvSpPr>
            <a:spLocks/>
          </p:cNvSpPr>
          <p:nvPr/>
        </p:nvSpPr>
        <p:spPr bwMode="auto">
          <a:xfrm>
            <a:off x="9412857" y="1041415"/>
            <a:ext cx="2233711" cy="640116"/>
          </a:xfrm>
          <a:prstGeom prst="rect">
            <a:avLst/>
          </a:prstGeom>
          <a:noFill/>
        </p:spPr>
        <p:txBody>
          <a:bodyPr wrap="square" rtlCol="0">
            <a:spAutoFit/>
          </a:bodyPr>
          <a:lstStyle/>
          <a:p>
            <a:pPr>
              <a:defRPr/>
            </a:pPr>
            <a:r>
              <a:rPr lang="fr-FR" b="1" dirty="0">
                <a:solidFill>
                  <a:srgbClr val="A6191C"/>
                </a:solidFill>
              </a:rPr>
              <a:t>OVERWHELMING STRESS</a:t>
            </a:r>
            <a:endParaRPr dirty="0"/>
          </a:p>
        </p:txBody>
      </p:sp>
      <p:sp>
        <p:nvSpPr>
          <p:cNvPr id="34" name="Accolade fermante 2">
            <a:extLst>
              <a:ext uri="{FF2B5EF4-FFF2-40B4-BE49-F238E27FC236}">
                <a16:creationId xmlns:a16="http://schemas.microsoft.com/office/drawing/2014/main" id="{20F5E6C1-E5B7-478D-8670-65553EA2524A}"/>
              </a:ext>
            </a:extLst>
          </p:cNvPr>
          <p:cNvSpPr/>
          <p:nvPr/>
        </p:nvSpPr>
        <p:spPr bwMode="auto">
          <a:xfrm>
            <a:off x="9034115" y="893414"/>
            <a:ext cx="414776" cy="914400"/>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rtlCol="0" anchor="ctr"/>
          <a:lstStyle/>
          <a:p>
            <a:pPr algn="ctr">
              <a:defRPr/>
            </a:pPr>
            <a:endParaRPr lang="fr-FR">
              <a:ln>
                <a:solidFill>
                  <a:schemeClr val="tx1"/>
                </a:solidFill>
              </a:ln>
            </a:endParaRPr>
          </a:p>
        </p:txBody>
      </p:sp>
    </p:spTree>
    <p:extLst>
      <p:ext uri="{BB962C8B-B14F-4D97-AF65-F5344CB8AC3E}">
        <p14:creationId xmlns:p14="http://schemas.microsoft.com/office/powerpoint/2010/main" val="195720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Flèche droite 161"/>
          <p:cNvSpPr/>
          <p:nvPr/>
        </p:nvSpPr>
        <p:spPr bwMode="auto">
          <a:xfrm>
            <a:off x="3285620" y="2873206"/>
            <a:ext cx="1609320" cy="1087536"/>
          </a:xfrm>
          <a:prstGeom prst="rightArrow">
            <a:avLst>
              <a:gd name="adj1" fmla="val 50000"/>
              <a:gd name="adj2" fmla="val 5000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defRPr/>
            </a:pPr>
            <a:r>
              <a:rPr lang="fr-CH" sz="1100"/>
              <a:t>Slow and progressive development</a:t>
            </a:r>
          </a:p>
        </p:txBody>
      </p:sp>
      <p:sp>
        <p:nvSpPr>
          <p:cNvPr id="5" name="Rectangle 11"/>
          <p:cNvSpPr/>
          <p:nvPr/>
        </p:nvSpPr>
        <p:spPr bwMode="auto">
          <a:xfrm>
            <a:off x="8114250" y="3086380"/>
            <a:ext cx="1833825" cy="663190"/>
          </a:xfrm>
          <a:prstGeom prst="rect">
            <a:avLst/>
          </a:prstGeom>
          <a:effectLst>
            <a:innerShdw blurRad="63500" dist="50800" dir="13500000">
              <a:prstClr val="black">
                <a:alpha val="50000"/>
              </a:prstClr>
            </a:innerShdw>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r>
              <a:rPr lang="fr-CH" sz="1400">
                <a:solidFill>
                  <a:schemeClr val="bg1"/>
                </a:solidFill>
                <a:latin typeface="Helvetica Neue Light"/>
                <a:ea typeface="ＭＳ Ｐゴシック"/>
                <a:cs typeface="Helvetica Neue Light"/>
              </a:rPr>
              <a:t>Negative consequences </a:t>
            </a:r>
            <a:endParaRPr/>
          </a:p>
        </p:txBody>
      </p:sp>
      <p:sp>
        <p:nvSpPr>
          <p:cNvPr id="6" name="ZoneTexte 12"/>
          <p:cNvSpPr>
            <a:spLocks/>
          </p:cNvSpPr>
          <p:nvPr/>
        </p:nvSpPr>
        <p:spPr bwMode="auto">
          <a:xfrm>
            <a:off x="7692913" y="4489868"/>
            <a:ext cx="997983" cy="304836"/>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lang="fr-CH" sz="1400" b="1"/>
              <a:t>Physical</a:t>
            </a:r>
            <a:endParaRPr/>
          </a:p>
        </p:txBody>
      </p:sp>
      <p:sp>
        <p:nvSpPr>
          <p:cNvPr id="7" name="ZoneTexte 13"/>
          <p:cNvSpPr>
            <a:spLocks/>
          </p:cNvSpPr>
          <p:nvPr/>
        </p:nvSpPr>
        <p:spPr bwMode="auto">
          <a:xfrm>
            <a:off x="9290543" y="4489868"/>
            <a:ext cx="1595630" cy="307366"/>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lang="fr-CH" sz="1400" b="1"/>
              <a:t>Psychological</a:t>
            </a:r>
          </a:p>
        </p:txBody>
      </p:sp>
      <p:sp>
        <p:nvSpPr>
          <p:cNvPr id="8" name="Rectangle 14"/>
          <p:cNvSpPr/>
          <p:nvPr/>
        </p:nvSpPr>
        <p:spPr bwMode="auto">
          <a:xfrm>
            <a:off x="8114250" y="2057826"/>
            <a:ext cx="1833824" cy="663190"/>
          </a:xfrm>
          <a:prstGeom prst="rect">
            <a:avLst/>
          </a:prstGeom>
          <a:effectLst>
            <a:innerShdw blurRad="63500" dist="50800" dir="13500000">
              <a:prstClr val="black">
                <a:alpha val="50000"/>
              </a:prstClr>
            </a:innerShdw>
          </a:effectLst>
        </p:spPr>
        <p:style>
          <a:lnRef idx="1">
            <a:schemeClr val="accent2"/>
          </a:lnRef>
          <a:fillRef idx="3">
            <a:schemeClr val="accent2"/>
          </a:fillRef>
          <a:effectRef idx="2">
            <a:schemeClr val="accent2"/>
          </a:effectRef>
          <a:fontRef idx="minor">
            <a:schemeClr val="lt1"/>
          </a:fontRef>
        </p:style>
        <p:txBody>
          <a:bodyPr rtlCol="0" anchor="ctr"/>
          <a:lstStyle/>
          <a:p>
            <a:pPr algn="ctr">
              <a:defRPr/>
            </a:pPr>
            <a:r>
              <a:rPr lang="fr-CH" sz="1400">
                <a:solidFill>
                  <a:schemeClr val="bg1"/>
                </a:solidFill>
                <a:latin typeface="Helvetica Neue Light"/>
                <a:ea typeface="ＭＳ Ｐゴシック"/>
                <a:cs typeface="Helvetica Neue Light"/>
              </a:rPr>
              <a:t>Repercussions</a:t>
            </a:r>
            <a:endParaRPr lang="fr-CH" sz="1050">
              <a:solidFill>
                <a:schemeClr val="bg1"/>
              </a:solidFill>
            </a:endParaRPr>
          </a:p>
        </p:txBody>
      </p:sp>
      <p:sp>
        <p:nvSpPr>
          <p:cNvPr id="9" name="ZoneTexte 15"/>
          <p:cNvSpPr>
            <a:spLocks/>
          </p:cNvSpPr>
          <p:nvPr/>
        </p:nvSpPr>
        <p:spPr bwMode="auto">
          <a:xfrm>
            <a:off x="6676104" y="1250109"/>
            <a:ext cx="2033689" cy="304836"/>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lang="fr-CH" sz="1400" b="1"/>
              <a:t>Professional circle</a:t>
            </a:r>
          </a:p>
        </p:txBody>
      </p:sp>
      <p:cxnSp>
        <p:nvCxnSpPr>
          <p:cNvPr id="10" name="Connecteur droit avec flèche 26"/>
          <p:cNvCxnSpPr>
            <a:cxnSpLocks/>
            <a:stCxn id="5" idx="2"/>
            <a:endCxn id="7" idx="0"/>
          </p:cNvCxnSpPr>
          <p:nvPr/>
        </p:nvCxnSpPr>
        <p:spPr bwMode="auto">
          <a:xfrm>
            <a:off x="9031163" y="3749570"/>
            <a:ext cx="1057195" cy="740298"/>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11" name="Connecteur droit avec flèche 27"/>
          <p:cNvCxnSpPr>
            <a:cxnSpLocks/>
            <a:stCxn id="5" idx="2"/>
            <a:endCxn id="6" idx="0"/>
          </p:cNvCxnSpPr>
          <p:nvPr/>
        </p:nvCxnSpPr>
        <p:spPr bwMode="auto">
          <a:xfrm flipH="1">
            <a:off x="8191869" y="3749570"/>
            <a:ext cx="839294" cy="740298"/>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12" name="Connecteur droit avec flèche 33"/>
          <p:cNvCxnSpPr>
            <a:cxnSpLocks/>
            <a:stCxn id="8" idx="0"/>
            <a:endCxn id="9" idx="2"/>
          </p:cNvCxnSpPr>
          <p:nvPr/>
        </p:nvCxnSpPr>
        <p:spPr bwMode="auto">
          <a:xfrm flipH="1" flipV="1">
            <a:off x="7692913" y="1557886"/>
            <a:ext cx="1338249" cy="499940"/>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sp>
        <p:nvSpPr>
          <p:cNvPr id="13" name="Rectangle 112"/>
          <p:cNvSpPr/>
          <p:nvPr/>
        </p:nvSpPr>
        <p:spPr bwMode="auto">
          <a:xfrm>
            <a:off x="1056982" y="951072"/>
            <a:ext cx="2150347" cy="4931803"/>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algn="ctr">
              <a:defRPr/>
            </a:pPr>
            <a:r>
              <a:rPr lang="fr-CH" sz="2000" b="1">
                <a:solidFill>
                  <a:schemeClr val="tx1">
                    <a:lumMod val="75000"/>
                    <a:lumOff val="25000"/>
                  </a:schemeClr>
                </a:solidFill>
              </a:rPr>
              <a:t>Causes</a:t>
            </a:r>
            <a:endParaRPr lang="fr-CH" b="1">
              <a:solidFill>
                <a:schemeClr val="tx1">
                  <a:lumMod val="75000"/>
                  <a:lumOff val="25000"/>
                </a:schemeClr>
              </a:solidFill>
            </a:endParaRPr>
          </a:p>
        </p:txBody>
      </p:sp>
      <p:sp>
        <p:nvSpPr>
          <p:cNvPr id="14" name="Rectangle 6"/>
          <p:cNvSpPr/>
          <p:nvPr/>
        </p:nvSpPr>
        <p:spPr bwMode="auto">
          <a:xfrm>
            <a:off x="1155827" y="1353265"/>
            <a:ext cx="1952659" cy="1187926"/>
          </a:xfrm>
          <a:prstGeom prst="rect">
            <a:avLst/>
          </a:prstGeom>
          <a:solidFill>
            <a:schemeClr val="accent6"/>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fr-CH" sz="1400" b="1" dirty="0" err="1">
                <a:solidFill>
                  <a:schemeClr val="accent4"/>
                </a:solidFill>
                <a:latin typeface="Helvetica Neue Light"/>
                <a:ea typeface="ＭＳ Ｐゴシック"/>
                <a:cs typeface="Helvetica Neue Light"/>
              </a:rPr>
              <a:t>Stressers</a:t>
            </a:r>
            <a:r>
              <a:rPr lang="fr-CH" sz="1400" b="1" dirty="0">
                <a:solidFill>
                  <a:schemeClr val="bg1"/>
                </a:solidFill>
                <a:latin typeface="Helvetica Neue Light"/>
                <a:ea typeface="ＭＳ Ｐゴシック"/>
                <a:cs typeface="Helvetica Neue Light"/>
              </a:rPr>
              <a:t>,</a:t>
            </a:r>
            <a:r>
              <a:rPr lang="fr-CH" sz="1400" dirty="0">
                <a:solidFill>
                  <a:schemeClr val="bg1"/>
                </a:solidFill>
                <a:latin typeface="Helvetica Neue Light"/>
                <a:ea typeface="ＭＳ Ｐゴシック"/>
                <a:cs typeface="Helvetica Neue Light"/>
              </a:rPr>
              <a:t> </a:t>
            </a:r>
            <a:r>
              <a:rPr lang="fr-CH" sz="1400" b="1" dirty="0" err="1">
                <a:solidFill>
                  <a:schemeClr val="bg1"/>
                </a:solidFill>
                <a:latin typeface="Helvetica Neue Light"/>
                <a:ea typeface="ＭＳ Ｐゴシック"/>
                <a:cs typeface="Helvetica Neue Light"/>
              </a:rPr>
              <a:t>sometimes</a:t>
            </a:r>
            <a:r>
              <a:rPr lang="fr-CH" sz="1400" b="1" dirty="0">
                <a:solidFill>
                  <a:schemeClr val="bg1"/>
                </a:solidFill>
                <a:latin typeface="Helvetica Neue Light"/>
                <a:ea typeface="ＭＳ Ｐゴシック"/>
                <a:cs typeface="Helvetica Neue Light"/>
              </a:rPr>
              <a:t> minor, </a:t>
            </a:r>
            <a:r>
              <a:rPr lang="fr-CH" sz="1400" b="1" dirty="0" err="1">
                <a:solidFill>
                  <a:schemeClr val="bg1"/>
                </a:solidFill>
                <a:latin typeface="Helvetica Neue Light"/>
                <a:ea typeface="ＭＳ Ｐゴシック"/>
                <a:cs typeface="Helvetica Neue Light"/>
              </a:rPr>
              <a:t>frequent</a:t>
            </a:r>
            <a:r>
              <a:rPr lang="fr-CH" sz="1400" b="1" dirty="0">
                <a:solidFill>
                  <a:schemeClr val="bg1"/>
                </a:solidFill>
                <a:latin typeface="Helvetica Neue Light"/>
                <a:ea typeface="ＭＳ Ｐゴシック"/>
                <a:cs typeface="Helvetica Neue Light"/>
              </a:rPr>
              <a:t>, constant, </a:t>
            </a:r>
            <a:r>
              <a:rPr lang="fr-CH" sz="1400" b="1" dirty="0" err="1">
                <a:solidFill>
                  <a:schemeClr val="bg1"/>
                </a:solidFill>
                <a:latin typeface="Helvetica Neue Light"/>
                <a:ea typeface="ＭＳ Ｐゴシック"/>
                <a:cs typeface="Helvetica Neue Light"/>
              </a:rPr>
              <a:t>repetitive</a:t>
            </a:r>
            <a:r>
              <a:rPr lang="fr-CH" sz="1400" b="1" dirty="0">
                <a:solidFill>
                  <a:schemeClr val="bg1"/>
                </a:solidFill>
                <a:latin typeface="Helvetica Neue Light"/>
                <a:ea typeface="ＭＳ Ｐゴシック"/>
                <a:cs typeface="Helvetica Neue Light"/>
              </a:rPr>
              <a:t>.</a:t>
            </a:r>
            <a:endParaRPr b="1" dirty="0"/>
          </a:p>
          <a:p>
            <a:pPr algn="ctr">
              <a:defRPr/>
            </a:pPr>
            <a:r>
              <a:rPr lang="fr-CH" sz="1050" b="1" dirty="0">
                <a:solidFill>
                  <a:schemeClr val="bg1"/>
                </a:solidFill>
                <a:latin typeface="Helvetica Neue Light"/>
                <a:ea typeface="ＭＳ Ｐゴシック"/>
                <a:cs typeface="Helvetica Neue Light"/>
              </a:rPr>
              <a:t>(≠ intense stress)</a:t>
            </a:r>
            <a:endParaRPr lang="fr-CH" sz="1050" b="1" dirty="0">
              <a:solidFill>
                <a:schemeClr val="bg1"/>
              </a:solidFill>
            </a:endParaRPr>
          </a:p>
        </p:txBody>
      </p:sp>
      <p:sp>
        <p:nvSpPr>
          <p:cNvPr id="15" name="Rectangle 101"/>
          <p:cNvSpPr/>
          <p:nvPr/>
        </p:nvSpPr>
        <p:spPr bwMode="auto">
          <a:xfrm>
            <a:off x="1155827" y="2627753"/>
            <a:ext cx="1952659" cy="123083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fr-CH" sz="1400" b="1" dirty="0">
                <a:solidFill>
                  <a:schemeClr val="bg1"/>
                </a:solidFill>
                <a:latin typeface="Helvetica Neue Light"/>
                <a:ea typeface="ＭＳ Ｐゴシック"/>
                <a:cs typeface="Helvetica Neue Light"/>
              </a:rPr>
              <a:t>Accumulation of </a:t>
            </a:r>
            <a:r>
              <a:rPr lang="fr-CH" sz="1400" b="1" dirty="0">
                <a:solidFill>
                  <a:schemeClr val="accent4"/>
                </a:solidFill>
                <a:latin typeface="Helvetica Neue Light"/>
                <a:ea typeface="ＭＳ Ｐゴシック"/>
                <a:cs typeface="Helvetica Neue Light"/>
              </a:rPr>
              <a:t>"</a:t>
            </a:r>
            <a:r>
              <a:rPr lang="fr-CH" sz="1400" b="1" dirty="0" err="1">
                <a:solidFill>
                  <a:schemeClr val="accent4"/>
                </a:solidFill>
                <a:latin typeface="Helvetica Neue Light"/>
                <a:ea typeface="ＭＳ Ｐゴシック"/>
                <a:cs typeface="Helvetica Neue Light"/>
              </a:rPr>
              <a:t>difficult</a:t>
            </a:r>
            <a:r>
              <a:rPr lang="fr-CH" sz="1400" b="1" dirty="0">
                <a:solidFill>
                  <a:schemeClr val="accent4"/>
                </a:solidFill>
                <a:latin typeface="Helvetica Neue Light"/>
                <a:ea typeface="ＭＳ Ｐゴシック"/>
                <a:cs typeface="Helvetica Neue Light"/>
              </a:rPr>
              <a:t>" </a:t>
            </a:r>
            <a:r>
              <a:rPr lang="fr-CH" sz="1400" b="1" dirty="0" err="1">
                <a:solidFill>
                  <a:schemeClr val="accent4"/>
                </a:solidFill>
                <a:latin typeface="Helvetica Neue Light"/>
                <a:ea typeface="ＭＳ Ｐゴシック"/>
                <a:cs typeface="Helvetica Neue Light"/>
              </a:rPr>
              <a:t>events</a:t>
            </a:r>
            <a:r>
              <a:rPr lang="fr-CH" sz="1400" b="1" dirty="0">
                <a:solidFill>
                  <a:schemeClr val="accent4"/>
                </a:solidFill>
                <a:latin typeface="Helvetica Neue Light"/>
                <a:ea typeface="ＭＳ Ｐゴシック"/>
                <a:cs typeface="Helvetica Neue Light"/>
              </a:rPr>
              <a:t> </a:t>
            </a:r>
            <a:r>
              <a:rPr lang="fr-CH" sz="1400" b="1" dirty="0" err="1">
                <a:solidFill>
                  <a:schemeClr val="bg1"/>
                </a:solidFill>
                <a:latin typeface="Helvetica Neue Light"/>
                <a:ea typeface="ＭＳ Ｐゴシック"/>
                <a:cs typeface="Helvetica Neue Light"/>
              </a:rPr>
              <a:t>both</a:t>
            </a:r>
            <a:r>
              <a:rPr lang="fr-CH" sz="1400" b="1" dirty="0">
                <a:solidFill>
                  <a:schemeClr val="bg1"/>
                </a:solidFill>
                <a:latin typeface="Helvetica Neue Light"/>
                <a:ea typeface="ＭＳ Ｐゴシック"/>
                <a:cs typeface="Helvetica Neue Light"/>
              </a:rPr>
              <a:t> </a:t>
            </a:r>
            <a:r>
              <a:rPr lang="fr-CH" sz="1400" b="1" dirty="0" err="1">
                <a:solidFill>
                  <a:schemeClr val="bg1"/>
                </a:solidFill>
                <a:latin typeface="Helvetica Neue Light"/>
                <a:ea typeface="ＭＳ Ｐゴシック"/>
                <a:cs typeface="Helvetica Neue Light"/>
              </a:rPr>
              <a:t>professional</a:t>
            </a:r>
            <a:r>
              <a:rPr lang="fr-CH" sz="1400" b="1" dirty="0">
                <a:solidFill>
                  <a:schemeClr val="bg1"/>
                </a:solidFill>
                <a:latin typeface="Helvetica Neue Light"/>
                <a:ea typeface="ＭＳ Ｐゴシック"/>
                <a:cs typeface="Helvetica Neue Light"/>
              </a:rPr>
              <a:t> and </a:t>
            </a:r>
            <a:r>
              <a:rPr lang="fr-CH" sz="1400" b="1" dirty="0" err="1">
                <a:solidFill>
                  <a:schemeClr val="bg1"/>
                </a:solidFill>
                <a:latin typeface="Helvetica Neue Light"/>
                <a:ea typeface="ＭＳ Ｐゴシック"/>
                <a:cs typeface="Helvetica Neue Light"/>
              </a:rPr>
              <a:t>private</a:t>
            </a:r>
            <a:endParaRPr lang="fr-CH" sz="1400" b="1" dirty="0">
              <a:solidFill>
                <a:schemeClr val="bg1"/>
              </a:solidFill>
              <a:latin typeface="Helvetica Neue Light"/>
              <a:ea typeface="ＭＳ Ｐゴシック"/>
              <a:cs typeface="Helvetica Neue Light"/>
            </a:endParaRPr>
          </a:p>
        </p:txBody>
      </p:sp>
      <p:sp>
        <p:nvSpPr>
          <p:cNvPr id="16" name="Rectangle 104"/>
          <p:cNvSpPr/>
          <p:nvPr/>
        </p:nvSpPr>
        <p:spPr bwMode="auto">
          <a:xfrm>
            <a:off x="1155827" y="3949301"/>
            <a:ext cx="1952654" cy="10078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fr-CH" sz="1400" b="1" dirty="0" err="1">
                <a:solidFill>
                  <a:schemeClr val="bg1"/>
                </a:solidFill>
                <a:latin typeface="Helvetica Neue Light"/>
                <a:ea typeface="ＭＳ Ｐゴシック"/>
                <a:cs typeface="Helvetica Neue Light"/>
              </a:rPr>
              <a:t>Lack</a:t>
            </a:r>
            <a:r>
              <a:rPr lang="fr-CH" sz="1400" b="1" dirty="0">
                <a:solidFill>
                  <a:schemeClr val="bg1"/>
                </a:solidFill>
                <a:latin typeface="Helvetica Neue Light"/>
                <a:ea typeface="ＭＳ Ｐゴシック"/>
                <a:cs typeface="Helvetica Neue Light"/>
              </a:rPr>
              <a:t> of </a:t>
            </a:r>
            <a:r>
              <a:rPr lang="fr-CH" sz="1400" b="1" dirty="0" err="1">
                <a:solidFill>
                  <a:schemeClr val="bg1"/>
                </a:solidFill>
                <a:latin typeface="Helvetica Neue Light"/>
                <a:ea typeface="ＭＳ Ｐゴシック"/>
                <a:cs typeface="Helvetica Neue Light"/>
              </a:rPr>
              <a:t>both</a:t>
            </a:r>
            <a:r>
              <a:rPr lang="fr-CH" sz="1400" b="1" dirty="0">
                <a:solidFill>
                  <a:schemeClr val="bg1"/>
                </a:solidFill>
                <a:latin typeface="Helvetica Neue Light"/>
                <a:ea typeface="ＭＳ Ｐゴシック"/>
                <a:cs typeface="Helvetica Neue Light"/>
              </a:rPr>
              <a:t> </a:t>
            </a:r>
            <a:r>
              <a:rPr lang="fr-CH" sz="1400" b="1" dirty="0" err="1">
                <a:solidFill>
                  <a:schemeClr val="bg1"/>
                </a:solidFill>
                <a:latin typeface="Helvetica Neue Light"/>
                <a:ea typeface="ＭＳ Ｐゴシック"/>
                <a:cs typeface="Helvetica Neue Light"/>
              </a:rPr>
              <a:t>physical</a:t>
            </a:r>
            <a:r>
              <a:rPr lang="fr-CH" sz="1400" b="1" dirty="0">
                <a:solidFill>
                  <a:schemeClr val="bg1"/>
                </a:solidFill>
                <a:latin typeface="Helvetica Neue Light"/>
                <a:ea typeface="ＭＳ Ｐゴシック"/>
                <a:cs typeface="Helvetica Neue Light"/>
              </a:rPr>
              <a:t> and </a:t>
            </a:r>
            <a:r>
              <a:rPr lang="fr-CH" sz="1400" b="1" dirty="0" err="1">
                <a:solidFill>
                  <a:schemeClr val="bg1"/>
                </a:solidFill>
                <a:latin typeface="Helvetica Neue Light"/>
                <a:ea typeface="ＭＳ Ｐゴシック"/>
                <a:cs typeface="Helvetica Neue Light"/>
              </a:rPr>
              <a:t>psychological</a:t>
            </a:r>
            <a:r>
              <a:rPr lang="fr-CH" sz="1400" b="1" dirty="0">
                <a:solidFill>
                  <a:schemeClr val="bg1"/>
                </a:solidFill>
                <a:latin typeface="Helvetica Neue Light"/>
                <a:ea typeface="ＭＳ Ｐゴシック"/>
                <a:cs typeface="Helvetica Neue Light"/>
              </a:rPr>
              <a:t> </a:t>
            </a:r>
            <a:r>
              <a:rPr lang="fr-CH" sz="1400" b="1" dirty="0" err="1">
                <a:solidFill>
                  <a:schemeClr val="accent4"/>
                </a:solidFill>
                <a:latin typeface="Helvetica Neue Light"/>
                <a:ea typeface="ＭＳ Ｐゴシック"/>
                <a:cs typeface="Helvetica Neue Light"/>
              </a:rPr>
              <a:t>recovery</a:t>
            </a:r>
            <a:endParaRPr lang="fr-CH" sz="1400" b="1" dirty="0">
              <a:solidFill>
                <a:schemeClr val="accent4"/>
              </a:solidFill>
              <a:latin typeface="Helvetica Neue Light"/>
              <a:ea typeface="ＭＳ Ｐゴシック"/>
              <a:cs typeface="Helvetica Neue Light"/>
            </a:endParaRPr>
          </a:p>
        </p:txBody>
      </p:sp>
      <p:cxnSp>
        <p:nvCxnSpPr>
          <p:cNvPr id="17" name="Connecteur droit avec flèche 123"/>
          <p:cNvCxnSpPr>
            <a:cxnSpLocks/>
            <a:endCxn id="5" idx="1"/>
          </p:cNvCxnSpPr>
          <p:nvPr/>
        </p:nvCxnSpPr>
        <p:spPr bwMode="auto">
          <a:xfrm flipV="1">
            <a:off x="7333129" y="3417975"/>
            <a:ext cx="781121" cy="11025"/>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8" name="Connecteur droit avec flèche 125"/>
          <p:cNvCxnSpPr>
            <a:cxnSpLocks/>
            <a:stCxn id="5" idx="0"/>
            <a:endCxn id="8" idx="2"/>
          </p:cNvCxnSpPr>
          <p:nvPr/>
        </p:nvCxnSpPr>
        <p:spPr bwMode="auto">
          <a:xfrm flipH="1" flipV="1">
            <a:off x="9031162" y="2721016"/>
            <a:ext cx="1" cy="3653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Ellipse 5"/>
          <p:cNvSpPr/>
          <p:nvPr/>
        </p:nvSpPr>
        <p:spPr bwMode="auto">
          <a:xfrm>
            <a:off x="4894940" y="2959774"/>
            <a:ext cx="2618770" cy="914400"/>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defRPr/>
            </a:pPr>
            <a:r>
              <a:rPr lang="fr-CH" sz="2400" b="1" dirty="0"/>
              <a:t>Cumulative stress</a:t>
            </a:r>
            <a:endParaRPr dirty="0"/>
          </a:p>
        </p:txBody>
      </p:sp>
      <p:sp>
        <p:nvSpPr>
          <p:cNvPr id="20" name="Rectangle 153"/>
          <p:cNvSpPr/>
          <p:nvPr/>
        </p:nvSpPr>
        <p:spPr bwMode="auto">
          <a:xfrm>
            <a:off x="1155827" y="5037232"/>
            <a:ext cx="1952653" cy="75600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fr-CH" sz="1400" b="1" dirty="0">
                <a:solidFill>
                  <a:schemeClr val="bg1"/>
                </a:solidFill>
                <a:latin typeface="Helvetica Neue Light"/>
                <a:ea typeface="ＭＳ Ｐゴシック"/>
                <a:cs typeface="Helvetica Neue Light"/>
              </a:rPr>
              <a:t>Pre-</a:t>
            </a:r>
            <a:r>
              <a:rPr lang="fr-CH" sz="1400" b="1" dirty="0" err="1">
                <a:solidFill>
                  <a:schemeClr val="bg1"/>
                </a:solidFill>
                <a:latin typeface="Helvetica Neue Light"/>
                <a:ea typeface="ＭＳ Ｐゴシック"/>
                <a:cs typeface="Helvetica Neue Light"/>
              </a:rPr>
              <a:t>existing</a:t>
            </a:r>
            <a:r>
              <a:rPr lang="fr-CH" sz="1400" b="1" dirty="0">
                <a:solidFill>
                  <a:schemeClr val="bg1"/>
                </a:solidFill>
                <a:latin typeface="Helvetica Neue Light"/>
                <a:ea typeface="ＭＳ Ｐゴシック"/>
                <a:cs typeface="Helvetica Neue Light"/>
              </a:rPr>
              <a:t> </a:t>
            </a:r>
            <a:r>
              <a:rPr lang="fr-CH" sz="1400" b="1" dirty="0" err="1">
                <a:solidFill>
                  <a:schemeClr val="accent4"/>
                </a:solidFill>
                <a:latin typeface="Helvetica Neue Light"/>
                <a:ea typeface="ＭＳ Ｐゴシック"/>
                <a:cs typeface="Helvetica Neue Light"/>
              </a:rPr>
              <a:t>personal</a:t>
            </a:r>
            <a:r>
              <a:rPr lang="fr-CH" sz="1400" b="1" dirty="0">
                <a:solidFill>
                  <a:schemeClr val="accent4"/>
                </a:solidFill>
                <a:latin typeface="Helvetica Neue Light"/>
                <a:ea typeface="ＭＳ Ｐゴシック"/>
                <a:cs typeface="Helvetica Neue Light"/>
              </a:rPr>
              <a:t> </a:t>
            </a:r>
            <a:r>
              <a:rPr lang="fr-CH" sz="1400" b="1" dirty="0" err="1">
                <a:solidFill>
                  <a:schemeClr val="accent4"/>
                </a:solidFill>
                <a:latin typeface="Helvetica Neue Light"/>
                <a:ea typeface="ＭＳ Ｐゴシック"/>
                <a:cs typeface="Helvetica Neue Light"/>
              </a:rPr>
              <a:t>vulnerability</a:t>
            </a:r>
            <a:r>
              <a:rPr lang="fr-CH" sz="1400" b="1" dirty="0">
                <a:solidFill>
                  <a:schemeClr val="accent4"/>
                </a:solidFill>
                <a:latin typeface="Helvetica Neue Light"/>
                <a:ea typeface="ＭＳ Ｐゴシック"/>
                <a:cs typeface="Helvetica Neue Light"/>
              </a:rPr>
              <a:t> </a:t>
            </a:r>
            <a:r>
              <a:rPr lang="fr-CH" sz="1400" b="1" dirty="0" err="1">
                <a:solidFill>
                  <a:schemeClr val="accent4"/>
                </a:solidFill>
                <a:latin typeface="Helvetica Neue Light"/>
                <a:ea typeface="ＭＳ Ｐゴシック"/>
                <a:cs typeface="Helvetica Neue Light"/>
              </a:rPr>
              <a:t>factors</a:t>
            </a:r>
            <a:endParaRPr lang="fr-CH" sz="1400" b="1" dirty="0">
              <a:solidFill>
                <a:schemeClr val="accent4"/>
              </a:solidFill>
              <a:latin typeface="Helvetica Neue Light"/>
              <a:ea typeface="ＭＳ Ｐゴシック"/>
              <a:cs typeface="Helvetica Neue Light"/>
            </a:endParaRPr>
          </a:p>
        </p:txBody>
      </p:sp>
      <p:sp>
        <p:nvSpPr>
          <p:cNvPr id="21" name="ZoneTexte 21"/>
          <p:cNvSpPr>
            <a:spLocks/>
          </p:cNvSpPr>
          <p:nvPr/>
        </p:nvSpPr>
        <p:spPr bwMode="auto">
          <a:xfrm>
            <a:off x="9452879" y="1250108"/>
            <a:ext cx="1686940" cy="304836"/>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lang="fr-CH" sz="1400" b="1"/>
              <a:t>Private circle</a:t>
            </a:r>
          </a:p>
        </p:txBody>
      </p:sp>
      <p:cxnSp>
        <p:nvCxnSpPr>
          <p:cNvPr id="22" name="Connecteur droit avec flèche 24"/>
          <p:cNvCxnSpPr>
            <a:cxnSpLocks/>
            <a:stCxn id="8" idx="0"/>
            <a:endCxn id="21" idx="2"/>
          </p:cNvCxnSpPr>
          <p:nvPr/>
        </p:nvCxnSpPr>
        <p:spPr bwMode="auto">
          <a:xfrm flipV="1">
            <a:off x="9031162" y="1557885"/>
            <a:ext cx="1265151" cy="499941"/>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grpSp>
        <p:nvGrpSpPr>
          <p:cNvPr id="23" name="Groupe 20"/>
          <p:cNvGrpSpPr/>
          <p:nvPr/>
        </p:nvGrpSpPr>
        <p:grpSpPr bwMode="auto">
          <a:xfrm>
            <a:off x="4220497" y="4961393"/>
            <a:ext cx="5572719" cy="1026227"/>
            <a:chOff x="3143536" y="5628899"/>
            <a:chExt cx="5572719" cy="1026227"/>
          </a:xfrm>
        </p:grpSpPr>
        <p:sp>
          <p:nvSpPr>
            <p:cNvPr id="24" name="Rectangle 18"/>
            <p:cNvSpPr/>
            <p:nvPr/>
          </p:nvSpPr>
          <p:spPr bwMode="auto">
            <a:xfrm>
              <a:off x="3143536" y="5628899"/>
              <a:ext cx="5572719" cy="1026227"/>
            </a:xfrm>
            <a:prstGeom prst="rect">
              <a:avLst/>
            </a:prstGeom>
            <a:gradFill>
              <a:gsLst>
                <a:gs pos="0">
                  <a:srgbClr val="FF6565">
                    <a:shade val="30000"/>
                    <a:satMod val="115000"/>
                  </a:srgbClr>
                </a:gs>
                <a:gs pos="50000">
                  <a:srgbClr val="FF6565">
                    <a:shade val="67500"/>
                    <a:satMod val="115000"/>
                  </a:srgbClr>
                </a:gs>
                <a:gs pos="100000">
                  <a:srgbClr val="FF6565">
                    <a:shade val="100000"/>
                    <a:satMod val="115000"/>
                  </a:srgbClr>
                </a:gs>
              </a:gsLst>
              <a:lin ang="2700000" scaled="1"/>
            </a:gradFill>
          </p:spPr>
          <p:style>
            <a:lnRef idx="1">
              <a:schemeClr val="accent1"/>
            </a:lnRef>
            <a:fillRef idx="3">
              <a:schemeClr val="accent1"/>
            </a:fillRef>
            <a:effectRef idx="2">
              <a:schemeClr val="accent1"/>
            </a:effectRef>
            <a:fontRef idx="minor">
              <a:schemeClr val="lt1"/>
            </a:fontRef>
          </p:style>
          <p:txBody>
            <a:bodyPr rtlCol="0" anchor="ctr"/>
            <a:lstStyle/>
            <a:p>
              <a:pPr marL="982663" algn="ctr">
                <a:defRPr/>
              </a:pPr>
              <a:r>
                <a:rPr lang="fr-CH"/>
                <a:t>The fewer opportunities for recovery, the faster the development of cumulative stress!</a:t>
              </a:r>
              <a:endParaRPr/>
            </a:p>
          </p:txBody>
        </p:sp>
        <p:sp>
          <p:nvSpPr>
            <p:cNvPr id="25" name="Triangle isocèle 19"/>
            <p:cNvSpPr/>
            <p:nvPr/>
          </p:nvSpPr>
          <p:spPr bwMode="auto">
            <a:xfrm>
              <a:off x="3372464" y="5839272"/>
              <a:ext cx="786581" cy="605479"/>
            </a:xfrm>
            <a:prstGeom prst="triangle">
              <a:avLst>
                <a:gd name="adj" fmla="val 50000"/>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b"/>
            <a:lstStyle/>
            <a:p>
              <a:pPr algn="ctr">
                <a:defRPr/>
              </a:pPr>
              <a:r>
                <a:rPr lang="fr-CH" sz="3200"/>
                <a:t>!</a:t>
              </a:r>
              <a:endParaRPr/>
            </a:p>
          </p:txBody>
        </p:sp>
      </p:grpSp>
      <p:sp>
        <p:nvSpPr>
          <p:cNvPr id="2" name="Titre 1">
            <a:extLst>
              <a:ext uri="{FF2B5EF4-FFF2-40B4-BE49-F238E27FC236}">
                <a16:creationId xmlns:a16="http://schemas.microsoft.com/office/drawing/2014/main" id="{06BF5767-209D-4E40-B62A-5805EBE1FBD7}"/>
              </a:ext>
            </a:extLst>
          </p:cNvPr>
          <p:cNvSpPr>
            <a:spLocks noGrp="1"/>
          </p:cNvSpPr>
          <p:nvPr>
            <p:ph type="title"/>
          </p:nvPr>
        </p:nvSpPr>
        <p:spPr>
          <a:xfrm>
            <a:off x="838200" y="-133042"/>
            <a:ext cx="10515600" cy="1325563"/>
          </a:xfrm>
        </p:spPr>
        <p:txBody>
          <a:bodyPr/>
          <a:lstStyle/>
          <a:p>
            <a:r>
              <a:rPr lang="fr-CH" dirty="0"/>
              <a:t>Cumulative stress</a:t>
            </a:r>
          </a:p>
        </p:txBody>
      </p:sp>
      <p:sp>
        <p:nvSpPr>
          <p:cNvPr id="30" name="Espace réservé de la date 3">
            <a:extLst>
              <a:ext uri="{FF2B5EF4-FFF2-40B4-BE49-F238E27FC236}">
                <a16:creationId xmlns:a16="http://schemas.microsoft.com/office/drawing/2014/main" id="{578AF027-4FEE-4AEB-9400-7F653582A772}"/>
              </a:ext>
            </a:extLst>
          </p:cNvPr>
          <p:cNvSpPr>
            <a:spLocks noGrp="1"/>
          </p:cNvSpPr>
          <p:nvPr>
            <p:ph type="dt" sz="half" idx="10"/>
          </p:nvPr>
        </p:nvSpPr>
        <p:spPr/>
        <p:txBody>
          <a:bodyPr/>
          <a:lstStyle/>
          <a:p>
            <a:pPr>
              <a:spcAft>
                <a:spcPts val="600"/>
              </a:spcAft>
            </a:pPr>
            <a:r>
              <a:rPr lang="en-US"/>
              <a:t>October 2023</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8"/>
          <p:cNvSpPr>
            <a:spLocks noGrp="1" noRot="1" noChangeAspect="1" noMove="1" noResize="1" noEditPoints="1" noAdjustHandles="1" noChangeArrowheads="1" noChangeShapeType="1" noTextEdit="1"/>
          </p:cNvSpPr>
          <p:nvPr/>
        </p:nvSpPr>
        <p:spPr bwMode="ltGray">
          <a:xfrm>
            <a:off x="338328" y="303591"/>
            <a:ext cx="433532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5" name="Titre 1"/>
          <p:cNvSpPr>
            <a:spLocks noGrp="1"/>
          </p:cNvSpPr>
          <p:nvPr>
            <p:ph type="title"/>
          </p:nvPr>
        </p:nvSpPr>
        <p:spPr bwMode="auto">
          <a:xfrm>
            <a:off x="974018" y="2583240"/>
            <a:ext cx="10515600" cy="1325563"/>
          </a:xfrm>
        </p:spPr>
        <p:txBody>
          <a:bodyPr>
            <a:normAutofit fontScale="90000"/>
          </a:bodyPr>
          <a:lstStyle/>
          <a:p>
            <a:pPr>
              <a:defRPr/>
            </a:pPr>
            <a:r>
              <a:rPr lang="fr-CH" sz="4800" dirty="0"/>
              <a:t>Stress </a:t>
            </a:r>
            <a:br>
              <a:rPr lang="fr-CH" sz="4800" dirty="0"/>
            </a:br>
            <a:r>
              <a:rPr lang="fr-CH" sz="4800" dirty="0" err="1"/>
              <a:t>signals</a:t>
            </a:r>
            <a:endParaRPr lang="fr-CH" sz="4800" dirty="0"/>
          </a:p>
        </p:txBody>
      </p:sp>
      <p:sp>
        <p:nvSpPr>
          <p:cNvPr id="24" name="Espace réservé de la date 3">
            <a:extLst>
              <a:ext uri="{FF2B5EF4-FFF2-40B4-BE49-F238E27FC236}">
                <a16:creationId xmlns:a16="http://schemas.microsoft.com/office/drawing/2014/main" id="{088EA5E3-574C-4103-A377-0B3310F9ECE9}"/>
              </a:ext>
            </a:extLst>
          </p:cNvPr>
          <p:cNvSpPr>
            <a:spLocks noGrp="1"/>
          </p:cNvSpPr>
          <p:nvPr>
            <p:ph type="dt" sz="half" idx="10"/>
          </p:nvPr>
        </p:nvSpPr>
        <p:spPr/>
        <p:txBody>
          <a:bodyPr/>
          <a:lstStyle/>
          <a:p>
            <a:pPr>
              <a:spcAft>
                <a:spcPts val="600"/>
              </a:spcAft>
            </a:pPr>
            <a:r>
              <a:rPr lang="en-US"/>
              <a:t>October 2023</a:t>
            </a:r>
            <a:endParaRPr lang="en-US" dirty="0"/>
          </a:p>
        </p:txBody>
      </p:sp>
      <p:grpSp>
        <p:nvGrpSpPr>
          <p:cNvPr id="6" name="Espace réservé du contenu 2"/>
          <p:cNvGrpSpPr/>
          <p:nvPr/>
        </p:nvGrpSpPr>
        <p:grpSpPr bwMode="auto">
          <a:xfrm>
            <a:off x="5166985" y="303591"/>
            <a:ext cx="6588691" cy="5896743"/>
            <a:chOff x="0" y="0"/>
            <a:chExt cx="6588691" cy="5896743"/>
          </a:xfrm>
        </p:grpSpPr>
        <p:sp>
          <p:nvSpPr>
            <p:cNvPr id="7" name="Rectangle : coins arrondis 6"/>
            <p:cNvSpPr/>
            <p:nvPr/>
          </p:nvSpPr>
          <p:spPr bwMode="auto">
            <a:xfrm>
              <a:off x="-295877" y="0"/>
              <a:ext cx="6588691" cy="1236758"/>
            </a:xfrm>
            <a:prstGeom prst="roundRect">
              <a:avLst>
                <a:gd name="adj" fmla="val 10000"/>
              </a:avLst>
            </a:prstGeom>
            <a:solidFill>
              <a:schemeClr val="bg1">
                <a:lumMod val="95000"/>
                <a:hueOff val="0"/>
                <a:satOff val="0"/>
                <a:lumOff val="0"/>
                <a:alphaOff val="0"/>
              </a:schemeClr>
            </a:solidFill>
            <a:ln>
              <a:noFill/>
            </a:ln>
          </p:spPr>
          <p:style>
            <a:lnRef idx="0">
              <a:srgbClr val="000000"/>
            </a:lnRef>
            <a:fillRef idx="1">
              <a:srgbClr val="000000"/>
            </a:fillRef>
            <a:effectRef idx="0">
              <a:srgbClr val="000000"/>
            </a:effectRef>
            <a:fontRef idx="minor"/>
          </p:style>
          <p:txBody>
            <a:bodyPr/>
            <a:lstStyle/>
            <a:p>
              <a:endParaRPr lang="fr-CH"/>
            </a:p>
          </p:txBody>
        </p:sp>
        <p:sp>
          <p:nvSpPr>
            <p:cNvPr id="8" name="Rectangle 7"/>
            <p:cNvSpPr/>
            <p:nvPr/>
          </p:nvSpPr>
          <p:spPr bwMode="auto">
            <a:xfrm>
              <a:off x="78242" y="232303"/>
              <a:ext cx="680217" cy="680217"/>
            </a:xfrm>
            <a:prstGeom prst="rect">
              <a:avLst/>
            </a:prstGeom>
            <a:blipFill>
              <a:blip r:embed="rId3"/>
              <a:stretch/>
            </a:blipFill>
            <a:ln w="12700" cap="flat" cmpd="sng" algn="ctr">
              <a:noFill/>
              <a:prstDash val="solid"/>
              <a:miter lim="800000"/>
            </a:ln>
          </p:spPr>
          <p:style>
            <a:lnRef idx="2">
              <a:srgbClr val="000000"/>
            </a:lnRef>
            <a:fillRef idx="1">
              <a:srgbClr val="000000"/>
            </a:fillRef>
            <a:effectRef idx="0">
              <a:srgbClr val="000000"/>
            </a:effectRef>
            <a:fontRef idx="minor">
              <a:schemeClr val="lt1"/>
            </a:fontRef>
          </p:style>
          <p:txBody>
            <a:bodyPr/>
            <a:lstStyle/>
            <a:p>
              <a:endParaRPr lang="fr-CH"/>
            </a:p>
          </p:txBody>
        </p:sp>
        <p:sp>
          <p:nvSpPr>
            <p:cNvPr id="9" name="Rectangle 8"/>
            <p:cNvSpPr/>
            <p:nvPr/>
          </p:nvSpPr>
          <p:spPr bwMode="auto">
            <a:xfrm>
              <a:off x="929008" y="0"/>
              <a:ext cx="2964910"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977900">
                <a:lnSpc>
                  <a:spcPct val="100000"/>
                </a:lnSpc>
                <a:spcBef>
                  <a:spcPts val="0"/>
                </a:spcBef>
                <a:spcAft>
                  <a:spcPts val="0"/>
                </a:spcAft>
                <a:buNone/>
                <a:defRPr/>
              </a:pPr>
              <a:r>
                <a:rPr lang="fr-CH" sz="2200"/>
                <a:t>Physical</a:t>
              </a:r>
              <a:endParaRPr lang="en-US" sz="2200"/>
            </a:p>
          </p:txBody>
        </p:sp>
        <p:sp>
          <p:nvSpPr>
            <p:cNvPr id="10" name="Rectangle 9"/>
            <p:cNvSpPr/>
            <p:nvPr/>
          </p:nvSpPr>
          <p:spPr bwMode="auto">
            <a:xfrm>
              <a:off x="2950457" y="0"/>
              <a:ext cx="3267373"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711200">
                <a:lnSpc>
                  <a:spcPct val="100000"/>
                </a:lnSpc>
                <a:spcBef>
                  <a:spcPts val="0"/>
                </a:spcBef>
                <a:spcAft>
                  <a:spcPts val="0"/>
                </a:spcAft>
                <a:buNone/>
                <a:defRPr/>
              </a:pPr>
              <a:r>
                <a:rPr lang="fr-CH" sz="1600"/>
                <a:t>E.g. Headache, tiredness, sweating, sleep issues, palpitations, vertigo, digestive issues, …</a:t>
              </a:r>
              <a:endParaRPr lang="en-US" sz="1600"/>
            </a:p>
          </p:txBody>
        </p:sp>
        <p:sp>
          <p:nvSpPr>
            <p:cNvPr id="11" name="Rectangle : coins arrondis 10"/>
            <p:cNvSpPr/>
            <p:nvPr/>
          </p:nvSpPr>
          <p:spPr bwMode="auto">
            <a:xfrm>
              <a:off x="-295877" y="1557017"/>
              <a:ext cx="6588691" cy="1236758"/>
            </a:xfrm>
            <a:prstGeom prst="roundRect">
              <a:avLst>
                <a:gd name="adj" fmla="val 10000"/>
              </a:avLst>
            </a:prstGeom>
            <a:solidFill>
              <a:schemeClr val="bg1">
                <a:lumMod val="95000"/>
                <a:hueOff val="0"/>
                <a:satOff val="0"/>
                <a:lumOff val="0"/>
                <a:alphaOff val="0"/>
              </a:schemeClr>
            </a:solidFill>
            <a:ln>
              <a:noFill/>
            </a:ln>
          </p:spPr>
          <p:style>
            <a:lnRef idx="0">
              <a:srgbClr val="000000"/>
            </a:lnRef>
            <a:fillRef idx="1">
              <a:srgbClr val="000000"/>
            </a:fillRef>
            <a:effectRef idx="0">
              <a:srgbClr val="000000"/>
            </a:effectRef>
            <a:fontRef idx="minor"/>
          </p:style>
          <p:txBody>
            <a:bodyPr/>
            <a:lstStyle/>
            <a:p>
              <a:endParaRPr lang="fr-CH"/>
            </a:p>
          </p:txBody>
        </p:sp>
        <p:sp>
          <p:nvSpPr>
            <p:cNvPr id="12" name="Rectangle 11"/>
            <p:cNvSpPr/>
            <p:nvPr/>
          </p:nvSpPr>
          <p:spPr bwMode="auto">
            <a:xfrm>
              <a:off x="78242" y="1854341"/>
              <a:ext cx="680217" cy="680217"/>
            </a:xfrm>
            <a:prstGeom prst="rect">
              <a:avLst/>
            </a:prstGeom>
            <a:blipFill>
              <a:blip r:embed="rId4"/>
              <a:srcRect l="7627" r="7627"/>
              <a:stretch/>
            </a:blipFill>
            <a:ln w="12700" cap="flat" cmpd="sng" algn="ctr">
              <a:noFill/>
              <a:prstDash val="solid"/>
              <a:miter lim="800000"/>
            </a:ln>
          </p:spPr>
          <p:style>
            <a:lnRef idx="2">
              <a:srgbClr val="000000"/>
            </a:lnRef>
            <a:fillRef idx="1">
              <a:srgbClr val="000000"/>
            </a:fillRef>
            <a:effectRef idx="0">
              <a:srgbClr val="000000"/>
            </a:effectRef>
            <a:fontRef idx="minor">
              <a:schemeClr val="lt1"/>
            </a:fontRef>
          </p:style>
          <p:txBody>
            <a:bodyPr/>
            <a:lstStyle/>
            <a:p>
              <a:endParaRPr lang="fr-CH"/>
            </a:p>
          </p:txBody>
        </p:sp>
        <p:sp>
          <p:nvSpPr>
            <p:cNvPr id="13" name="Rectangle 12"/>
            <p:cNvSpPr/>
            <p:nvPr/>
          </p:nvSpPr>
          <p:spPr bwMode="auto">
            <a:xfrm>
              <a:off x="929008" y="1566540"/>
              <a:ext cx="2964910"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977900">
                <a:lnSpc>
                  <a:spcPct val="100000"/>
                </a:lnSpc>
                <a:spcBef>
                  <a:spcPts val="0"/>
                </a:spcBef>
                <a:spcAft>
                  <a:spcPts val="0"/>
                </a:spcAft>
                <a:buNone/>
                <a:defRPr/>
              </a:pPr>
              <a:r>
                <a:rPr lang="fr-FR" sz="2200"/>
                <a:t>Psychical </a:t>
              </a:r>
              <a:endParaRPr/>
            </a:p>
            <a:p>
              <a:pPr marL="0" lvl="0" indent="0" algn="l" defTabSz="977900">
                <a:lnSpc>
                  <a:spcPct val="100000"/>
                </a:lnSpc>
                <a:spcBef>
                  <a:spcPts val="0"/>
                </a:spcBef>
                <a:spcAft>
                  <a:spcPts val="0"/>
                </a:spcAft>
                <a:buNone/>
                <a:defRPr/>
              </a:pPr>
              <a:r>
                <a:rPr lang="fr-FR" sz="2200"/>
                <a:t>Emotional</a:t>
              </a:r>
              <a:endParaRPr lang="en-US" sz="2200"/>
            </a:p>
          </p:txBody>
        </p:sp>
        <p:sp>
          <p:nvSpPr>
            <p:cNvPr id="14" name="Rectangle 13"/>
            <p:cNvSpPr/>
            <p:nvPr/>
          </p:nvSpPr>
          <p:spPr bwMode="auto">
            <a:xfrm>
              <a:off x="3017110" y="1576064"/>
              <a:ext cx="3305523"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711200">
                <a:lnSpc>
                  <a:spcPct val="100000"/>
                </a:lnSpc>
                <a:spcBef>
                  <a:spcPts val="0"/>
                </a:spcBef>
                <a:spcAft>
                  <a:spcPts val="0"/>
                </a:spcAft>
                <a:buNone/>
                <a:defRPr/>
              </a:pPr>
              <a:r>
                <a:rPr lang="fr-CH" sz="1600"/>
                <a:t>E.g. Irritability, general insatisfaction, pessimism, lack of self trust, distress, …</a:t>
              </a:r>
              <a:endParaRPr lang="en-US" sz="1600"/>
            </a:p>
          </p:txBody>
        </p:sp>
        <p:sp>
          <p:nvSpPr>
            <p:cNvPr id="15" name="Rectangle : coins arrondis 14"/>
            <p:cNvSpPr/>
            <p:nvPr/>
          </p:nvSpPr>
          <p:spPr bwMode="auto">
            <a:xfrm>
              <a:off x="-295877" y="3102966"/>
              <a:ext cx="6588691" cy="1236758"/>
            </a:xfrm>
            <a:prstGeom prst="roundRect">
              <a:avLst>
                <a:gd name="adj" fmla="val 10000"/>
              </a:avLst>
            </a:prstGeom>
            <a:solidFill>
              <a:schemeClr val="bg1">
                <a:lumMod val="95000"/>
                <a:hueOff val="0"/>
                <a:satOff val="0"/>
                <a:lumOff val="0"/>
                <a:alphaOff val="0"/>
              </a:schemeClr>
            </a:solidFill>
            <a:ln>
              <a:noFill/>
            </a:ln>
          </p:spPr>
          <p:style>
            <a:lnRef idx="0">
              <a:srgbClr val="000000"/>
            </a:lnRef>
            <a:fillRef idx="1">
              <a:srgbClr val="000000"/>
            </a:fillRef>
            <a:effectRef idx="0">
              <a:srgbClr val="000000"/>
            </a:effectRef>
            <a:fontRef idx="minor"/>
          </p:style>
          <p:txBody>
            <a:bodyPr/>
            <a:lstStyle/>
            <a:p>
              <a:endParaRPr lang="fr-CH"/>
            </a:p>
          </p:txBody>
        </p:sp>
        <p:sp>
          <p:nvSpPr>
            <p:cNvPr id="16" name="Rectangle 15"/>
            <p:cNvSpPr/>
            <p:nvPr/>
          </p:nvSpPr>
          <p:spPr bwMode="auto">
            <a:xfrm>
              <a:off x="78242" y="3381237"/>
              <a:ext cx="680217" cy="680217"/>
            </a:xfrm>
            <a:prstGeom prst="rect">
              <a:avLst/>
            </a:prstGeom>
            <a:blipFill>
              <a:blip r:embed="rId5"/>
              <a:stretch/>
            </a:blipFill>
            <a:ln w="12700" cap="flat" cmpd="sng" algn="ctr">
              <a:noFill/>
              <a:prstDash val="solid"/>
              <a:miter lim="800000"/>
            </a:ln>
          </p:spPr>
          <p:style>
            <a:lnRef idx="2">
              <a:srgbClr val="000000"/>
            </a:lnRef>
            <a:fillRef idx="1">
              <a:srgbClr val="000000"/>
            </a:fillRef>
            <a:effectRef idx="0">
              <a:srgbClr val="000000"/>
            </a:effectRef>
            <a:fontRef idx="minor">
              <a:schemeClr val="lt1"/>
            </a:fontRef>
          </p:style>
          <p:txBody>
            <a:bodyPr/>
            <a:lstStyle/>
            <a:p>
              <a:endParaRPr lang="fr-CH"/>
            </a:p>
          </p:txBody>
        </p:sp>
        <p:sp>
          <p:nvSpPr>
            <p:cNvPr id="17" name="Rectangle 16"/>
            <p:cNvSpPr/>
            <p:nvPr/>
          </p:nvSpPr>
          <p:spPr bwMode="auto">
            <a:xfrm>
              <a:off x="868909" y="3125413"/>
              <a:ext cx="2964910"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977900">
                <a:lnSpc>
                  <a:spcPct val="100000"/>
                </a:lnSpc>
                <a:spcBef>
                  <a:spcPts val="0"/>
                </a:spcBef>
                <a:spcAft>
                  <a:spcPts val="0"/>
                </a:spcAft>
                <a:buNone/>
                <a:defRPr/>
              </a:pPr>
              <a:r>
                <a:rPr lang="fr-CH" sz="2200"/>
                <a:t>Psychological</a:t>
              </a:r>
              <a:endParaRPr lang="en-US" sz="2200"/>
            </a:p>
          </p:txBody>
        </p:sp>
        <p:sp>
          <p:nvSpPr>
            <p:cNvPr id="18" name="Rectangle 17"/>
            <p:cNvSpPr/>
            <p:nvPr/>
          </p:nvSpPr>
          <p:spPr bwMode="auto">
            <a:xfrm>
              <a:off x="3049022" y="3125413"/>
              <a:ext cx="3381626"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711200">
                <a:lnSpc>
                  <a:spcPct val="100000"/>
                </a:lnSpc>
                <a:spcBef>
                  <a:spcPts val="0"/>
                </a:spcBef>
                <a:spcAft>
                  <a:spcPts val="0"/>
                </a:spcAft>
                <a:buNone/>
                <a:defRPr/>
              </a:pPr>
              <a:r>
                <a:rPr lang="fr-CH" sz="1600"/>
                <a:t>E.g. Lack of concentration, memory lapses, </a:t>
              </a:r>
              <a:r>
                <a:rPr lang="fr-CH" sz="1600" b="0" i="0" u="none"/>
                <a:t>indecisiveness</a:t>
              </a:r>
              <a:r>
                <a:rPr lang="fr-CH" sz="1600"/>
                <a:t>, </a:t>
              </a:r>
              <a:r>
                <a:rPr lang="fr-FR" sz="1600"/>
                <a:t>limited or short-term perspective</a:t>
              </a:r>
              <a:r>
                <a:rPr lang="fr-CH" sz="1600"/>
                <a:t>, </a:t>
              </a:r>
              <a:r>
                <a:rPr lang="fr-FR" sz="1600"/>
                <a:t>difficulty in accepting novelty</a:t>
              </a:r>
              <a:r>
                <a:rPr lang="fr-CH" sz="1600"/>
                <a:t>, …</a:t>
              </a:r>
              <a:endParaRPr lang="en-US" sz="1600"/>
            </a:p>
          </p:txBody>
        </p:sp>
        <p:sp>
          <p:nvSpPr>
            <p:cNvPr id="19" name="Rectangle : coins arrondis 18"/>
            <p:cNvSpPr/>
            <p:nvPr/>
          </p:nvSpPr>
          <p:spPr bwMode="auto">
            <a:xfrm>
              <a:off x="-295877" y="4648914"/>
              <a:ext cx="6588691" cy="1236758"/>
            </a:xfrm>
            <a:prstGeom prst="roundRect">
              <a:avLst>
                <a:gd name="adj" fmla="val 10000"/>
              </a:avLst>
            </a:prstGeom>
            <a:solidFill>
              <a:schemeClr val="bg1">
                <a:lumMod val="95000"/>
                <a:hueOff val="0"/>
                <a:satOff val="0"/>
                <a:lumOff val="0"/>
                <a:alphaOff val="0"/>
              </a:schemeClr>
            </a:solidFill>
            <a:ln>
              <a:noFill/>
            </a:ln>
          </p:spPr>
          <p:style>
            <a:lnRef idx="0">
              <a:srgbClr val="000000"/>
            </a:lnRef>
            <a:fillRef idx="1">
              <a:srgbClr val="000000"/>
            </a:fillRef>
            <a:effectRef idx="0">
              <a:srgbClr val="000000"/>
            </a:effectRef>
            <a:fontRef idx="minor"/>
          </p:style>
          <p:txBody>
            <a:bodyPr/>
            <a:lstStyle/>
            <a:p>
              <a:endParaRPr lang="fr-CH"/>
            </a:p>
          </p:txBody>
        </p:sp>
        <p:sp>
          <p:nvSpPr>
            <p:cNvPr id="20" name="Rectangle 19"/>
            <p:cNvSpPr/>
            <p:nvPr/>
          </p:nvSpPr>
          <p:spPr bwMode="auto">
            <a:xfrm>
              <a:off x="78242" y="4927185"/>
              <a:ext cx="680217" cy="680217"/>
            </a:xfrm>
            <a:prstGeom prst="rect">
              <a:avLst/>
            </a:prstGeom>
            <a:blipFill>
              <a:blip r:embed="rId6"/>
              <a:stretch/>
            </a:blipFill>
            <a:ln w="12700" cap="flat" cmpd="sng" algn="ctr">
              <a:noFill/>
              <a:prstDash val="solid"/>
              <a:miter lim="800000"/>
            </a:ln>
          </p:spPr>
          <p:style>
            <a:lnRef idx="2">
              <a:srgbClr val="000000"/>
            </a:lnRef>
            <a:fillRef idx="1">
              <a:srgbClr val="000000"/>
            </a:fillRef>
            <a:effectRef idx="0">
              <a:srgbClr val="000000"/>
            </a:effectRef>
            <a:fontRef idx="minor">
              <a:schemeClr val="lt1"/>
            </a:fontRef>
          </p:style>
          <p:txBody>
            <a:bodyPr/>
            <a:lstStyle/>
            <a:p>
              <a:endParaRPr lang="fr-CH"/>
            </a:p>
          </p:txBody>
        </p:sp>
        <p:sp>
          <p:nvSpPr>
            <p:cNvPr id="21" name="Rectangle 20"/>
            <p:cNvSpPr/>
            <p:nvPr/>
          </p:nvSpPr>
          <p:spPr bwMode="auto">
            <a:xfrm>
              <a:off x="799203" y="4659983"/>
              <a:ext cx="2964910"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977900">
                <a:lnSpc>
                  <a:spcPct val="100000"/>
                </a:lnSpc>
                <a:spcBef>
                  <a:spcPts val="0"/>
                </a:spcBef>
                <a:spcAft>
                  <a:spcPts val="0"/>
                </a:spcAft>
                <a:buNone/>
                <a:defRPr/>
              </a:pPr>
              <a:r>
                <a:rPr lang="fr-CH" sz="2200"/>
                <a:t>Behavioral</a:t>
              </a:r>
              <a:endParaRPr lang="en-US" sz="2200"/>
            </a:p>
          </p:txBody>
        </p:sp>
        <p:sp>
          <p:nvSpPr>
            <p:cNvPr id="22" name="Rectangle 21"/>
            <p:cNvSpPr/>
            <p:nvPr/>
          </p:nvSpPr>
          <p:spPr bwMode="auto">
            <a:xfrm>
              <a:off x="3109393" y="4659983"/>
              <a:ext cx="3321265" cy="1236758"/>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0890" tIns="130890" rIns="130890" bIns="130890" numCol="1" spcCol="1270" anchor="ctr" anchorCtr="0">
              <a:noAutofit/>
            </a:bodyPr>
            <a:lstStyle/>
            <a:p>
              <a:pPr marL="0" lvl="0" indent="0" algn="l" defTabSz="711200">
                <a:lnSpc>
                  <a:spcPct val="100000"/>
                </a:lnSpc>
                <a:spcBef>
                  <a:spcPts val="0"/>
                </a:spcBef>
                <a:spcAft>
                  <a:spcPts val="0"/>
                </a:spcAft>
                <a:buNone/>
                <a:defRPr/>
              </a:pPr>
              <a:r>
                <a:rPr lang="fr-FR" sz="1600"/>
                <a:t>E.g. Altered communication</a:t>
              </a:r>
              <a:r>
                <a:rPr lang="fr-CH" sz="1600"/>
                <a:t>, conflicts, isolation, </a:t>
              </a:r>
              <a:r>
                <a:rPr lang="fr-FR" sz="1600"/>
                <a:t>loss of performance</a:t>
              </a:r>
              <a:r>
                <a:rPr lang="fr-CH" sz="1600"/>
                <a:t>, absences, workaholism</a:t>
              </a:r>
              <a:r>
                <a:rPr lang="fr-CH" sz="1300"/>
                <a:t>, …</a:t>
              </a:r>
              <a:endParaRPr lang="en-US" sz="1300"/>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8" name="Line 4"/>
          <p:cNvSpPr>
            <a:spLocks noChangeShapeType="1"/>
          </p:cNvSpPr>
          <p:nvPr/>
        </p:nvSpPr>
        <p:spPr bwMode="auto">
          <a:xfrm flipH="1">
            <a:off x="2892426" y="1138370"/>
            <a:ext cx="2232025" cy="984251"/>
          </a:xfrm>
          <a:prstGeom prst="line">
            <a:avLst/>
          </a:prstGeom>
          <a:noFill/>
          <a:ln w="38100" cmpd="dbl">
            <a:solidFill>
              <a:srgbClr val="92D050"/>
            </a:solidFill>
            <a:round/>
            <a:headEnd/>
            <a:tailEnd type="triangle" w="med" len="med"/>
          </a:ln>
        </p:spPr>
        <p:txBody>
          <a:bodyPr lIns="91440" tIns="45720" rIns="91440" bIns="45720"/>
          <a:lstStyle/>
          <a:p>
            <a:endParaRPr lang="fr-FR" sz="2400">
              <a:latin typeface="Barlow Condensed Medium" pitchFamily="2" charset="0"/>
            </a:endParaRPr>
          </a:p>
        </p:txBody>
      </p:sp>
      <p:sp>
        <p:nvSpPr>
          <p:cNvPr id="9" name="Line 5"/>
          <p:cNvSpPr>
            <a:spLocks noChangeShapeType="1"/>
          </p:cNvSpPr>
          <p:nvPr/>
        </p:nvSpPr>
        <p:spPr bwMode="auto">
          <a:xfrm flipH="1">
            <a:off x="5879431" y="1138369"/>
            <a:ext cx="669" cy="1325563"/>
          </a:xfrm>
          <a:prstGeom prst="line">
            <a:avLst/>
          </a:prstGeom>
          <a:noFill/>
          <a:ln w="38100" cmpd="dbl">
            <a:solidFill>
              <a:srgbClr val="FF0000"/>
            </a:solidFill>
            <a:round/>
            <a:headEnd/>
            <a:tailEnd type="triangle" w="med" len="med"/>
          </a:ln>
        </p:spPr>
        <p:txBody>
          <a:bodyPr lIns="91440" tIns="45720" rIns="91440" bIns="45720"/>
          <a:lstStyle/>
          <a:p>
            <a:endParaRPr lang="fr-FR" sz="2400">
              <a:latin typeface="Barlow Condensed Medium" pitchFamily="2" charset="0"/>
            </a:endParaRPr>
          </a:p>
        </p:txBody>
      </p:sp>
      <p:sp>
        <p:nvSpPr>
          <p:cNvPr id="10" name="Line 6"/>
          <p:cNvSpPr>
            <a:spLocks noChangeShapeType="1"/>
          </p:cNvSpPr>
          <p:nvPr/>
        </p:nvSpPr>
        <p:spPr bwMode="auto">
          <a:xfrm>
            <a:off x="6894513" y="1130140"/>
            <a:ext cx="1763713" cy="1049339"/>
          </a:xfrm>
          <a:prstGeom prst="line">
            <a:avLst/>
          </a:prstGeom>
          <a:noFill/>
          <a:ln w="38100" cmpd="dbl">
            <a:solidFill>
              <a:schemeClr val="accent1"/>
            </a:solidFill>
            <a:round/>
            <a:headEnd/>
            <a:tailEnd type="triangle" w="med" len="med"/>
          </a:ln>
        </p:spPr>
        <p:txBody>
          <a:bodyPr lIns="91440" tIns="45720" rIns="91440" bIns="45720"/>
          <a:lstStyle/>
          <a:p>
            <a:endParaRPr lang="fr-FR" sz="2400">
              <a:latin typeface="Barlow Condensed Medium" pitchFamily="2" charset="0"/>
            </a:endParaRPr>
          </a:p>
        </p:txBody>
      </p:sp>
      <p:sp>
        <p:nvSpPr>
          <p:cNvPr id="11" name="Text Box 10"/>
          <p:cNvSpPr txBox="1">
            <a:spLocks noChangeArrowheads="1"/>
          </p:cNvSpPr>
          <p:nvPr/>
        </p:nvSpPr>
        <p:spPr bwMode="auto">
          <a:xfrm>
            <a:off x="2892426" y="5191194"/>
            <a:ext cx="6624639" cy="748795"/>
          </a:xfrm>
          <a:prstGeom prst="rect">
            <a:avLst/>
          </a:prstGeom>
          <a:noFill/>
          <a:ln w="9525">
            <a:noFill/>
            <a:miter lim="800000"/>
            <a:headEnd/>
            <a:tailEnd/>
          </a:ln>
        </p:spPr>
        <p:txBody>
          <a:bodyPr lIns="91440" tIns="45720" rIns="91440" bIns="45720">
            <a:spAutoFit/>
          </a:bodyPr>
          <a:lstStyle/>
          <a:p>
            <a:pPr algn="ctr"/>
            <a:r>
              <a:rPr lang="en-US" altLang="fr-FR" sz="2133" dirty="0">
                <a:latin typeface="Barlow Condensed Medium" pitchFamily="2" charset="0"/>
              </a:rPr>
              <a:t>These are an individual's </a:t>
            </a:r>
            <a:r>
              <a:rPr lang="en-US" altLang="fr-FR" sz="2133" u="sng" dirty="0">
                <a:latin typeface="Barlow Condensed Medium" pitchFamily="2" charset="0"/>
              </a:rPr>
              <a:t>automatic reactions </a:t>
            </a:r>
            <a:r>
              <a:rPr lang="en-US" altLang="fr-FR" sz="2133" dirty="0">
                <a:latin typeface="Barlow Condensed Medium" pitchFamily="2" charset="0"/>
              </a:rPr>
              <a:t>to cope with aggressions that disrupt their natural balance</a:t>
            </a:r>
            <a:r>
              <a:rPr lang="en-US" altLang="fr-FR" sz="2133" u="sng" dirty="0">
                <a:latin typeface="Barlow Condensed Medium" pitchFamily="2" charset="0"/>
              </a:rPr>
              <a:t>.</a:t>
            </a:r>
            <a:endParaRPr lang="fr-FR" altLang="fr-FR" sz="2133" dirty="0">
              <a:latin typeface="Barlow Condensed Medium" pitchFamily="2" charset="0"/>
            </a:endParaRPr>
          </a:p>
        </p:txBody>
      </p:sp>
      <p:grpSp>
        <p:nvGrpSpPr>
          <p:cNvPr id="13" name="Groupe 11"/>
          <p:cNvGrpSpPr>
            <a:grpSpLocks/>
          </p:cNvGrpSpPr>
          <p:nvPr/>
        </p:nvGrpSpPr>
        <p:grpSpPr bwMode="auto">
          <a:xfrm>
            <a:off x="1285007" y="2321796"/>
            <a:ext cx="2095500" cy="2661945"/>
            <a:chOff x="1305561" y="2474593"/>
            <a:chExt cx="2095500" cy="2662557"/>
          </a:xfrm>
        </p:grpSpPr>
        <p:sp>
          <p:nvSpPr>
            <p:cNvPr id="14" name="Text Box 7"/>
            <p:cNvSpPr txBox="1">
              <a:spLocks noChangeArrowheads="1"/>
            </p:cNvSpPr>
            <p:nvPr/>
          </p:nvSpPr>
          <p:spPr bwMode="auto">
            <a:xfrm>
              <a:off x="1776738" y="2474593"/>
              <a:ext cx="1153145" cy="400202"/>
            </a:xfrm>
            <a:prstGeom prst="rect">
              <a:avLst/>
            </a:prstGeom>
            <a:noFill/>
            <a:ln w="9525">
              <a:solidFill>
                <a:srgbClr val="92D050"/>
              </a:solidFill>
              <a:miter lim="800000"/>
              <a:headEnd/>
              <a:tailEnd/>
            </a:ln>
          </p:spPr>
          <p:txBody>
            <a:bodyPr>
              <a:spAutoFit/>
            </a:bodyPr>
            <a:lstStyle/>
            <a:p>
              <a:pPr algn="ctr" eaLnBrk="1" hangingPunct="1"/>
              <a:r>
                <a:rPr lang="fr-FR" altLang="fr-FR" sz="2000" b="1" u="sng" dirty="0">
                  <a:solidFill>
                    <a:srgbClr val="92D050"/>
                  </a:solidFill>
                  <a:latin typeface="Barlow Condensed Medium" pitchFamily="2" charset="0"/>
                </a:rPr>
                <a:t>FLIGHT</a:t>
              </a:r>
            </a:p>
          </p:txBody>
        </p:sp>
        <p:pic>
          <p:nvPicPr>
            <p:cNvPr id="15" name="Image 4"/>
            <p:cNvPicPr>
              <a:picLocks noChangeAspect="1"/>
            </p:cNvPicPr>
            <p:nvPr/>
          </p:nvPicPr>
          <p:blipFill>
            <a:blip r:embed="rId3"/>
            <a:srcRect/>
            <a:stretch>
              <a:fillRect/>
            </a:stretch>
          </p:blipFill>
          <p:spPr bwMode="auto">
            <a:xfrm>
              <a:off x="1305561" y="2955925"/>
              <a:ext cx="2095500" cy="21812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grpSp>
        <p:nvGrpSpPr>
          <p:cNvPr id="16" name="Groupe 10"/>
          <p:cNvGrpSpPr>
            <a:grpSpLocks/>
          </p:cNvGrpSpPr>
          <p:nvPr/>
        </p:nvGrpSpPr>
        <p:grpSpPr bwMode="auto">
          <a:xfrm>
            <a:off x="4450681" y="2635082"/>
            <a:ext cx="2857500" cy="2146900"/>
            <a:chOff x="4709319" y="3050972"/>
            <a:chExt cx="2857500" cy="2145261"/>
          </a:xfrm>
        </p:grpSpPr>
        <p:sp>
          <p:nvSpPr>
            <p:cNvPr id="17" name="Rectangle 9"/>
            <p:cNvSpPr>
              <a:spLocks noChangeArrowheads="1"/>
            </p:cNvSpPr>
            <p:nvPr/>
          </p:nvSpPr>
          <p:spPr bwMode="auto">
            <a:xfrm>
              <a:off x="5425082" y="3050972"/>
              <a:ext cx="1341836" cy="399805"/>
            </a:xfrm>
            <a:prstGeom prst="rect">
              <a:avLst/>
            </a:prstGeom>
            <a:noFill/>
            <a:ln w="9525">
              <a:solidFill>
                <a:srgbClr val="FF0000"/>
              </a:solidFill>
              <a:miter lim="800000"/>
              <a:headEnd/>
              <a:tailEnd/>
            </a:ln>
          </p:spPr>
          <p:txBody>
            <a:bodyPr>
              <a:spAutoFit/>
            </a:bodyPr>
            <a:lstStyle/>
            <a:p>
              <a:pPr algn="ctr" eaLnBrk="1" hangingPunct="1"/>
              <a:r>
                <a:rPr lang="fr-FR" altLang="fr-FR" sz="2000" b="1" u="sng" dirty="0">
                  <a:solidFill>
                    <a:srgbClr val="FF0000"/>
                  </a:solidFill>
                  <a:latin typeface="Barlow Condensed Medium" pitchFamily="2" charset="0"/>
                </a:rPr>
                <a:t>FIGHT</a:t>
              </a:r>
            </a:p>
          </p:txBody>
        </p:sp>
        <p:pic>
          <p:nvPicPr>
            <p:cNvPr id="18" name="Image 17"/>
            <p:cNvPicPr>
              <a:picLocks noChangeAspect="1"/>
            </p:cNvPicPr>
            <p:nvPr/>
          </p:nvPicPr>
          <p:blipFill>
            <a:blip r:embed="rId4" cstate="print"/>
            <a:stretch>
              <a:fillRect/>
            </a:stretch>
          </p:blipFill>
          <p:spPr>
            <a:xfrm>
              <a:off x="4709319" y="3596033"/>
              <a:ext cx="2857500" cy="16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grpSp>
        <p:nvGrpSpPr>
          <p:cNvPr id="19" name="Groupe 9"/>
          <p:cNvGrpSpPr>
            <a:grpSpLocks/>
          </p:cNvGrpSpPr>
          <p:nvPr/>
        </p:nvGrpSpPr>
        <p:grpSpPr bwMode="auto">
          <a:xfrm>
            <a:off x="8658226" y="2321796"/>
            <a:ext cx="2847975" cy="2079961"/>
            <a:chOff x="8960356" y="3489654"/>
            <a:chExt cx="2847975" cy="2080024"/>
          </a:xfrm>
          <a:noFill/>
        </p:grpSpPr>
        <p:sp>
          <p:nvSpPr>
            <p:cNvPr id="20" name="Rectangle 8"/>
            <p:cNvSpPr>
              <a:spLocks noChangeArrowheads="1"/>
            </p:cNvSpPr>
            <p:nvPr/>
          </p:nvSpPr>
          <p:spPr bwMode="auto">
            <a:xfrm>
              <a:off x="9969806" y="3489654"/>
              <a:ext cx="829073" cy="400122"/>
            </a:xfrm>
            <a:prstGeom prst="rect">
              <a:avLst/>
            </a:prstGeom>
            <a:grpFill/>
            <a:ln w="9525">
              <a:solidFill>
                <a:srgbClr val="FFFF00"/>
              </a:solidFill>
              <a:miter lim="800000"/>
              <a:headEnd/>
              <a:tailEnd/>
            </a:ln>
          </p:spPr>
          <p:txBody>
            <a:bodyPr wrap="none">
              <a:spAutoFit/>
            </a:bodyPr>
            <a:lstStyle/>
            <a:p>
              <a:pPr algn="ctr" eaLnBrk="1" hangingPunct="1"/>
              <a:r>
                <a:rPr lang="fr-FR" altLang="fr-FR" sz="2000" b="1" u="sng" dirty="0">
                  <a:solidFill>
                    <a:schemeClr val="accent1"/>
                  </a:solidFill>
                  <a:latin typeface="Barlow Condensed Medium" pitchFamily="2" charset="0"/>
                </a:rPr>
                <a:t>FREEZE</a:t>
              </a:r>
            </a:p>
          </p:txBody>
        </p:sp>
        <p:pic>
          <p:nvPicPr>
            <p:cNvPr id="21" name="Image 20"/>
            <p:cNvPicPr>
              <a:picLocks noChangeAspect="1"/>
            </p:cNvPicPr>
            <p:nvPr/>
          </p:nvPicPr>
          <p:blipFill>
            <a:blip r:embed="rId5" cstate="print"/>
            <a:stretch>
              <a:fillRect/>
            </a:stretch>
          </p:blipFill>
          <p:spPr>
            <a:xfrm>
              <a:off x="8960356" y="3969478"/>
              <a:ext cx="2847975" cy="16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pic>
        <p:nvPicPr>
          <p:cNvPr id="22" name="Picture 2" descr="C:\Users\André PISANI\OMP\Administratif\Support COM\LOGO OMP\Logo PNG\Fichier 5logo.png"/>
          <p:cNvPicPr>
            <a:picLocks noChangeAspect="1" noChangeArrowheads="1"/>
          </p:cNvPicPr>
          <p:nvPr/>
        </p:nvPicPr>
        <p:blipFill>
          <a:blip r:embed="rId6"/>
          <a:srcRect/>
          <a:stretch>
            <a:fillRect/>
          </a:stretch>
        </p:blipFill>
        <p:spPr bwMode="auto">
          <a:xfrm>
            <a:off x="11266863" y="6115281"/>
            <a:ext cx="642939" cy="526227"/>
          </a:xfrm>
          <a:prstGeom prst="rect">
            <a:avLst/>
          </a:prstGeom>
          <a:noFill/>
        </p:spPr>
      </p:pic>
      <p:sp>
        <p:nvSpPr>
          <p:cNvPr id="3" name="Titre 1">
            <a:extLst>
              <a:ext uri="{FF2B5EF4-FFF2-40B4-BE49-F238E27FC236}">
                <a16:creationId xmlns:a16="http://schemas.microsoft.com/office/drawing/2014/main" id="{E59D4866-49D2-1158-3A47-F27768DA3B03}"/>
              </a:ext>
            </a:extLst>
          </p:cNvPr>
          <p:cNvSpPr txBox="1">
            <a:spLocks/>
          </p:cNvSpPr>
          <p:nvPr/>
        </p:nvSpPr>
        <p:spPr>
          <a:xfrm>
            <a:off x="871538" y="-6219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7030A0"/>
                </a:solidFill>
                <a:latin typeface="+mj-lt"/>
                <a:ea typeface="+mj-ea"/>
                <a:cs typeface="+mj-cs"/>
              </a:defRPr>
            </a:lvl1pPr>
          </a:lstStyle>
          <a:p>
            <a:r>
              <a:rPr lang="fr-CH" dirty="0" err="1"/>
              <a:t>Reactions</a:t>
            </a:r>
            <a:r>
              <a:rPr lang="fr-CH" dirty="0"/>
              <a:t> to a </a:t>
            </a:r>
            <a:r>
              <a:rPr lang="fr-CH" dirty="0" err="1"/>
              <a:t>threat</a:t>
            </a:r>
            <a:r>
              <a:rPr lang="fr-CH" dirty="0"/>
              <a:t> </a:t>
            </a:r>
            <a:r>
              <a:rPr lang="fr-CH" sz="2400" dirty="0"/>
              <a:t>(Laborit)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26BDFE-2039-49E8-AD65-182068DF556F}"/>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600" dirty="0"/>
              <a:t>Good practices</a:t>
            </a:r>
          </a:p>
        </p:txBody>
      </p:sp>
      <p:pic>
        <p:nvPicPr>
          <p:cNvPr id="4" name="Picture 4" descr="dont panic">
            <a:extLst>
              <a:ext uri="{FF2B5EF4-FFF2-40B4-BE49-F238E27FC236}">
                <a16:creationId xmlns:a16="http://schemas.microsoft.com/office/drawing/2014/main" id="{75436095-3BDE-4F08-AB57-EB3414F22513}"/>
              </a:ext>
            </a:extLst>
          </p:cNvPr>
          <p:cNvPicPr>
            <a:picLocks noGrp="1" noChangeAspect="1" noChangeArrowheads="1"/>
          </p:cNvPicPr>
          <p:nvPr>
            <p:ph idx="1"/>
          </p:nvPr>
        </p:nvPicPr>
        <p:blipFill rotWithShape="1">
          <a:blip r:embed="rId3" cstate="print"/>
          <a:srcRect r="2121" b="2"/>
          <a:stretch/>
        </p:blipFill>
        <p:spPr>
          <a:xfrm>
            <a:off x="976251" y="983721"/>
            <a:ext cx="7163222" cy="4808332"/>
          </a:xfrm>
          <a:prstGeom prst="rect">
            <a:avLst/>
          </a:prstGeom>
          <a:noFill/>
          <a:effectLst/>
        </p:spPr>
      </p:pic>
      <p:sp>
        <p:nvSpPr>
          <p:cNvPr id="7" name="ZoneTexte 6">
            <a:extLst>
              <a:ext uri="{FF2B5EF4-FFF2-40B4-BE49-F238E27FC236}">
                <a16:creationId xmlns:a16="http://schemas.microsoft.com/office/drawing/2014/main" id="{9FC0D63B-9DAA-46A2-A458-85E3910669F3}"/>
              </a:ext>
            </a:extLst>
          </p:cNvPr>
          <p:cNvSpPr txBox="1"/>
          <p:nvPr/>
        </p:nvSpPr>
        <p:spPr>
          <a:xfrm>
            <a:off x="7131361" y="5413248"/>
            <a:ext cx="100811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100" b="0" i="0" u="none" strike="noStrike" kern="1200" cap="none" spc="0" normalizeH="0" baseline="0" noProof="0" dirty="0">
                <a:ln>
                  <a:noFill/>
                </a:ln>
                <a:solidFill>
                  <a:prstClr val="black"/>
                </a:solidFill>
                <a:effectLst/>
                <a:uLnTx/>
                <a:uFillTx/>
                <a:latin typeface="Calibri" panose="020F0502020204030204"/>
                <a:ea typeface="+mn-ea"/>
                <a:cs typeface="+mn-cs"/>
              </a:rPr>
              <a:t>Mix et Remix</a:t>
            </a:r>
          </a:p>
        </p:txBody>
      </p:sp>
    </p:spTree>
    <p:extLst>
      <p:ext uri="{BB962C8B-B14F-4D97-AF65-F5344CB8AC3E}">
        <p14:creationId xmlns:p14="http://schemas.microsoft.com/office/powerpoint/2010/main" val="2691377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729238-CB71-44A8-B5DE-136A57BA7019}"/>
              </a:ext>
            </a:extLst>
          </p:cNvPr>
          <p:cNvSpPr>
            <a:spLocks noGrp="1"/>
          </p:cNvSpPr>
          <p:nvPr>
            <p:ph type="title"/>
          </p:nvPr>
        </p:nvSpPr>
        <p:spPr>
          <a:xfrm>
            <a:off x="838200" y="0"/>
            <a:ext cx="10515600" cy="1325563"/>
          </a:xfrm>
        </p:spPr>
        <p:txBody>
          <a:bodyPr>
            <a:normAutofit/>
          </a:bodyPr>
          <a:lstStyle/>
          <a:p>
            <a:r>
              <a:rPr lang="en-US" dirty="0"/>
              <a:t>Self-assessment of stress/energy levels</a:t>
            </a:r>
            <a:endParaRPr lang="fr-CH" dirty="0"/>
          </a:p>
        </p:txBody>
      </p:sp>
      <p:sp>
        <p:nvSpPr>
          <p:cNvPr id="3" name="Espace réservé du contenu 2">
            <a:extLst>
              <a:ext uri="{FF2B5EF4-FFF2-40B4-BE49-F238E27FC236}">
                <a16:creationId xmlns:a16="http://schemas.microsoft.com/office/drawing/2014/main" id="{1B490E5D-90C0-48DA-B3E9-4075D5EAA939}"/>
              </a:ext>
            </a:extLst>
          </p:cNvPr>
          <p:cNvSpPr>
            <a:spLocks noGrp="1"/>
          </p:cNvSpPr>
          <p:nvPr>
            <p:ph idx="1"/>
          </p:nvPr>
        </p:nvSpPr>
        <p:spPr>
          <a:xfrm>
            <a:off x="836431" y="1325563"/>
            <a:ext cx="5259569" cy="4538412"/>
          </a:xfrm>
        </p:spPr>
        <p:txBody>
          <a:bodyPr>
            <a:normAutofit/>
          </a:bodyPr>
          <a:lstStyle/>
          <a:p>
            <a:pPr marL="457200" lvl="1" indent="0">
              <a:buNone/>
            </a:pPr>
            <a:endParaRPr lang="fr-CH" dirty="0"/>
          </a:p>
          <a:p>
            <a:pPr marL="0" indent="0">
              <a:buNone/>
            </a:pPr>
            <a:r>
              <a:rPr lang="en-US" dirty="0"/>
              <a:t>Carrying out this assessment helps to :</a:t>
            </a:r>
          </a:p>
          <a:p>
            <a:r>
              <a:rPr lang="en-US" dirty="0"/>
              <a:t>Prevent stress contagion</a:t>
            </a:r>
          </a:p>
          <a:p>
            <a:r>
              <a:rPr lang="en-US" dirty="0"/>
              <a:t>Implement counter-measures</a:t>
            </a:r>
          </a:p>
          <a:p>
            <a:r>
              <a:rPr lang="en-US" dirty="0"/>
              <a:t>Maintain a feeling of psychological security</a:t>
            </a:r>
            <a:endParaRPr lang="fr-CH" dirty="0"/>
          </a:p>
          <a:p>
            <a:pPr marL="457200" lvl="1" indent="0">
              <a:buNone/>
            </a:pPr>
            <a:endParaRPr lang="fr-CH" dirty="0"/>
          </a:p>
        </p:txBody>
      </p:sp>
      <p:pic>
        <p:nvPicPr>
          <p:cNvPr id="7" name="Image 6">
            <a:extLst>
              <a:ext uri="{FF2B5EF4-FFF2-40B4-BE49-F238E27FC236}">
                <a16:creationId xmlns:a16="http://schemas.microsoft.com/office/drawing/2014/main" id="{18474355-E38B-471C-972C-62E181CF7D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1003" y="1132448"/>
            <a:ext cx="3630849" cy="4417792"/>
          </a:xfrm>
          <a:prstGeom prst="rect">
            <a:avLst/>
          </a:prstGeom>
        </p:spPr>
      </p:pic>
      <p:sp>
        <p:nvSpPr>
          <p:cNvPr id="5" name="Rectangle 4">
            <a:extLst>
              <a:ext uri="{FF2B5EF4-FFF2-40B4-BE49-F238E27FC236}">
                <a16:creationId xmlns:a16="http://schemas.microsoft.com/office/drawing/2014/main" id="{EC417CDC-1648-28E6-8F11-8B6802CF6771}"/>
              </a:ext>
            </a:extLst>
          </p:cNvPr>
          <p:cNvSpPr/>
          <p:nvPr/>
        </p:nvSpPr>
        <p:spPr>
          <a:xfrm>
            <a:off x="8053137" y="4515853"/>
            <a:ext cx="1556084" cy="73793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sz="2000" dirty="0">
                <a:solidFill>
                  <a:schemeClr val="accent6"/>
                </a:solidFill>
                <a:latin typeface="Baguet Script" panose="00000500000000000000" pitchFamily="2" charset="0"/>
              </a:rPr>
              <a:t>Energy </a:t>
            </a:r>
            <a:r>
              <a:rPr lang="fr-CH" sz="2000" dirty="0" err="1">
                <a:solidFill>
                  <a:schemeClr val="accent6"/>
                </a:solidFill>
                <a:latin typeface="Baguet Script" panose="00000500000000000000" pitchFamily="2" charset="0"/>
              </a:rPr>
              <a:t>level</a:t>
            </a:r>
            <a:endParaRPr lang="fr-CH" sz="2000" dirty="0">
              <a:solidFill>
                <a:schemeClr val="accent6"/>
              </a:solidFill>
              <a:latin typeface="Baguet Script" panose="00000500000000000000" pitchFamily="2" charset="0"/>
            </a:endParaRPr>
          </a:p>
        </p:txBody>
      </p:sp>
    </p:spTree>
    <p:extLst>
      <p:ext uri="{BB962C8B-B14F-4D97-AF65-F5344CB8AC3E}">
        <p14:creationId xmlns:p14="http://schemas.microsoft.com/office/powerpoint/2010/main" val="2528562750"/>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458D1DA2-9565-410D-A40A-7997B763955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1383</TotalTime>
  <Words>2421</Words>
  <Application>Microsoft Office PowerPoint</Application>
  <PresentationFormat>Grand écran</PresentationFormat>
  <Paragraphs>269</Paragraphs>
  <Slides>20</Slides>
  <Notes>17</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20</vt:i4>
      </vt:variant>
    </vt:vector>
  </HeadingPairs>
  <TitlesOfParts>
    <vt:vector size="31" baseType="lpstr">
      <vt:lpstr>Arial</vt:lpstr>
      <vt:lpstr>Baguet Script</vt:lpstr>
      <vt:lpstr>Barlow Condensed Medium</vt:lpstr>
      <vt:lpstr>Calibri</vt:lpstr>
      <vt:lpstr>Calibri Light</vt:lpstr>
      <vt:lpstr>Century</vt:lpstr>
      <vt:lpstr>Helvetica Neue Light</vt:lpstr>
      <vt:lpstr>Times New Roman</vt:lpstr>
      <vt:lpstr>Verdana</vt:lpstr>
      <vt:lpstr>CERNCorporate16-9</vt:lpstr>
      <vt:lpstr>End Slides</vt:lpstr>
      <vt:lpstr>What about your stress? A tool : Flash disconnection</vt:lpstr>
      <vt:lpstr>Présentation PowerPoint</vt:lpstr>
      <vt:lpstr>Definitions</vt:lpstr>
      <vt:lpstr>Stress</vt:lpstr>
      <vt:lpstr>Cumulative stress</vt:lpstr>
      <vt:lpstr>Stress  signals</vt:lpstr>
      <vt:lpstr>Présentation PowerPoint</vt:lpstr>
      <vt:lpstr>Good practices</vt:lpstr>
      <vt:lpstr>Self-assessment of stress/energy levels</vt:lpstr>
      <vt:lpstr>Focus on what you can control</vt:lpstr>
      <vt:lpstr>Flash Disconnection</vt:lpstr>
      <vt:lpstr>Step 1: Evaluate your activation level / Internal weather forecast</vt:lpstr>
      <vt:lpstr>Breathing techniques</vt:lpstr>
      <vt:lpstr>Step 2: Let yourself be guided</vt:lpstr>
      <vt:lpstr>Step 3: Evaluate your activation level / Internal weather forecast again</vt:lpstr>
      <vt:lpstr>Tool basics</vt:lpstr>
      <vt:lpstr>Potential Optimization Techniques presentation</vt:lpstr>
      <vt:lpstr>Conclusion</vt:lpstr>
      <vt:lpstr>If you need primary care, advice or support We are here for you!</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Yves Loertscher</dc:creator>
  <cp:lastModifiedBy>Katia Schenkel</cp:lastModifiedBy>
  <cp:revision>21</cp:revision>
  <dcterms:created xsi:type="dcterms:W3CDTF">2020-12-10T10:37:08Z</dcterms:created>
  <dcterms:modified xsi:type="dcterms:W3CDTF">2023-10-10T18:47:21Z</dcterms:modified>
</cp:coreProperties>
</file>