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 id="2147483658" r:id="rId2"/>
    <p:sldMasterId id="2147483679" r:id="rId3"/>
  </p:sldMasterIdLst>
  <p:notesMasterIdLst>
    <p:notesMasterId r:id="rId24"/>
  </p:notesMasterIdLst>
  <p:sldIdLst>
    <p:sldId id="269" r:id="rId4"/>
    <p:sldId id="605" r:id="rId5"/>
    <p:sldId id="258" r:id="rId6"/>
    <p:sldId id="398" r:id="rId7"/>
    <p:sldId id="487" r:id="rId8"/>
    <p:sldId id="533" r:id="rId9"/>
    <p:sldId id="314" r:id="rId10"/>
    <p:sldId id="498" r:id="rId11"/>
    <p:sldId id="547" r:id="rId12"/>
    <p:sldId id="594" r:id="rId13"/>
    <p:sldId id="595" r:id="rId14"/>
    <p:sldId id="554" r:id="rId15"/>
    <p:sldId id="604" r:id="rId16"/>
    <p:sldId id="596" r:id="rId17"/>
    <p:sldId id="597" r:id="rId18"/>
    <p:sldId id="599" r:id="rId19"/>
    <p:sldId id="257" r:id="rId20"/>
    <p:sldId id="535" r:id="rId21"/>
    <p:sldId id="271" r:id="rId22"/>
    <p:sldId id="259"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4156" userDrawn="1">
          <p15:clr>
            <a:srgbClr val="A4A3A4"/>
          </p15:clr>
        </p15:guide>
        <p15:guide id="2" pos="3840">
          <p15:clr>
            <a:srgbClr val="A4A3A4"/>
          </p15:clr>
        </p15:guide>
        <p15:guide id="3" pos="394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60"/>
  </p:normalViewPr>
  <p:slideViewPr>
    <p:cSldViewPr snapToGrid="0">
      <p:cViewPr varScale="1">
        <p:scale>
          <a:sx n="76" d="100"/>
          <a:sy n="76" d="100"/>
        </p:scale>
        <p:origin x="60" y="264"/>
      </p:cViewPr>
      <p:guideLst>
        <p:guide orient="horz" pos="4156"/>
        <p:guide pos="3840"/>
        <p:guide pos="3940"/>
      </p:guideLst>
    </p:cSldViewPr>
  </p:slideViewPr>
  <p:notesTextViewPr>
    <p:cViewPr>
      <p:scale>
        <a:sx n="3" d="2"/>
        <a:sy n="3" d="2"/>
      </p:scale>
      <p:origin x="0" y="0"/>
    </p:cViewPr>
  </p:notesTextViewPr>
  <p:notesViewPr>
    <p:cSldViewPr snapToGrid="0">
      <p:cViewPr varScale="1">
        <p:scale>
          <a:sx n="72" d="100"/>
          <a:sy n="72" d="100"/>
        </p:scale>
        <p:origin x="3010" y="77"/>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notesMaster" Target="notesMasters/notes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diagrams/_rels/data1.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3.sv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diagrams/_rels/drawing1.xml.rels><?xml version="1.0" encoding="UTF-8" standalone="yes"?>
<Relationships xmlns="http://schemas.openxmlformats.org/package/2006/relationships"><Relationship Id="rId3" Type="http://schemas.openxmlformats.org/officeDocument/2006/relationships/image" Target="../media/image9.jpg"/><Relationship Id="rId7" Type="http://schemas.openxmlformats.org/officeDocument/2006/relationships/image" Target="../media/image13.sv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png"/><Relationship Id="rId5" Type="http://schemas.openxmlformats.org/officeDocument/2006/relationships/image" Target="../media/image11.svg"/><Relationship Id="rId4" Type="http://schemas.openxmlformats.org/officeDocument/2006/relationships/image" Target="../media/image10.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956A4A0-E2C1-4DF5-B8A4-05B729FA1138}"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7F8A186C-547E-4BA4-8FDF-0C1FE1E71263}">
      <dgm:prSet/>
      <dgm:spPr/>
      <dgm:t>
        <a:bodyPr/>
        <a:lstStyle/>
        <a:p>
          <a:r>
            <a:rPr lang="fr-CH" dirty="0"/>
            <a:t>Physiques</a:t>
          </a:r>
          <a:endParaRPr lang="en-US" dirty="0"/>
        </a:p>
      </dgm:t>
    </dgm:pt>
    <dgm:pt modelId="{870B1803-51D0-4BE8-812F-CC9E42AA1931}" type="parTrans" cxnId="{9864EEC3-A406-4095-A27A-2409B698CCBD}">
      <dgm:prSet/>
      <dgm:spPr/>
      <dgm:t>
        <a:bodyPr/>
        <a:lstStyle/>
        <a:p>
          <a:endParaRPr lang="en-US"/>
        </a:p>
      </dgm:t>
    </dgm:pt>
    <dgm:pt modelId="{66BFC5B1-9C43-41F7-8128-CC9087733631}" type="sibTrans" cxnId="{9864EEC3-A406-4095-A27A-2409B698CCBD}">
      <dgm:prSet/>
      <dgm:spPr/>
      <dgm:t>
        <a:bodyPr/>
        <a:lstStyle/>
        <a:p>
          <a:endParaRPr lang="en-US"/>
        </a:p>
      </dgm:t>
    </dgm:pt>
    <dgm:pt modelId="{7E73ECA8-6560-429C-9068-979AC58E7DAA}">
      <dgm:prSet/>
      <dgm:spPr/>
      <dgm:t>
        <a:bodyPr/>
        <a:lstStyle/>
        <a:p>
          <a:r>
            <a:rPr lang="fr-CH" dirty="0"/>
            <a:t>Ex. Maux de tête, fatigue, transpiration, trouble du sommeil, palpitations, vertige, problème de digestion, …</a:t>
          </a:r>
          <a:endParaRPr lang="en-US" dirty="0"/>
        </a:p>
      </dgm:t>
    </dgm:pt>
    <dgm:pt modelId="{E014C190-A134-4AAD-89B0-A0B288F982D6}" type="parTrans" cxnId="{AAAA2176-FC8B-46D4-98FB-CA68A97FFDC1}">
      <dgm:prSet/>
      <dgm:spPr/>
      <dgm:t>
        <a:bodyPr/>
        <a:lstStyle/>
        <a:p>
          <a:endParaRPr lang="en-US"/>
        </a:p>
      </dgm:t>
    </dgm:pt>
    <dgm:pt modelId="{067DF4C4-7FEF-4E3F-9F32-CA7C98B20CC7}" type="sibTrans" cxnId="{AAAA2176-FC8B-46D4-98FB-CA68A97FFDC1}">
      <dgm:prSet/>
      <dgm:spPr/>
      <dgm:t>
        <a:bodyPr/>
        <a:lstStyle/>
        <a:p>
          <a:endParaRPr lang="en-US"/>
        </a:p>
      </dgm:t>
    </dgm:pt>
    <dgm:pt modelId="{3C836CF0-DE07-4468-926B-BB49A0D6D1EB}">
      <dgm:prSet/>
      <dgm:spPr/>
      <dgm:t>
        <a:bodyPr/>
        <a:lstStyle/>
        <a:p>
          <a:r>
            <a:rPr lang="fr-CH" dirty="0"/>
            <a:t>Psychiques / </a:t>
          </a:r>
        </a:p>
        <a:p>
          <a:r>
            <a:rPr lang="fr-CH" dirty="0"/>
            <a:t>Emotionnels</a:t>
          </a:r>
          <a:endParaRPr lang="en-US" dirty="0"/>
        </a:p>
      </dgm:t>
    </dgm:pt>
    <dgm:pt modelId="{11AE83EE-9258-414F-A6AF-D3DDDA33D0F5}" type="parTrans" cxnId="{FA47FE2E-9761-43A8-8EF9-F6F7C289B620}">
      <dgm:prSet/>
      <dgm:spPr/>
      <dgm:t>
        <a:bodyPr/>
        <a:lstStyle/>
        <a:p>
          <a:endParaRPr lang="en-US"/>
        </a:p>
      </dgm:t>
    </dgm:pt>
    <dgm:pt modelId="{06F23A3A-AB47-4C98-BD17-9CA7F996F7B8}" type="sibTrans" cxnId="{FA47FE2E-9761-43A8-8EF9-F6F7C289B620}">
      <dgm:prSet/>
      <dgm:spPr/>
      <dgm:t>
        <a:bodyPr/>
        <a:lstStyle/>
        <a:p>
          <a:endParaRPr lang="en-US"/>
        </a:p>
      </dgm:t>
    </dgm:pt>
    <dgm:pt modelId="{8B47F144-652F-4D2B-A85E-A69D19FE6BF4}">
      <dgm:prSet/>
      <dgm:spPr/>
      <dgm:t>
        <a:bodyPr/>
        <a:lstStyle/>
        <a:p>
          <a:r>
            <a:rPr lang="fr-CH" dirty="0"/>
            <a:t>Ex. Irritabilité, insatisfaction générale, pessimisme, manque de confiance en soi, détresse, …</a:t>
          </a:r>
          <a:endParaRPr lang="en-US" dirty="0"/>
        </a:p>
      </dgm:t>
    </dgm:pt>
    <dgm:pt modelId="{9FB1CBF8-1794-4FEF-B0FA-06335B1DC7CB}" type="parTrans" cxnId="{B2ED07FE-4D49-4B79-B03F-68A9C6E857A0}">
      <dgm:prSet/>
      <dgm:spPr/>
      <dgm:t>
        <a:bodyPr/>
        <a:lstStyle/>
        <a:p>
          <a:endParaRPr lang="en-US"/>
        </a:p>
      </dgm:t>
    </dgm:pt>
    <dgm:pt modelId="{9441B61C-0728-4E43-9896-6F50F9123DFE}" type="sibTrans" cxnId="{B2ED07FE-4D49-4B79-B03F-68A9C6E857A0}">
      <dgm:prSet/>
      <dgm:spPr/>
      <dgm:t>
        <a:bodyPr/>
        <a:lstStyle/>
        <a:p>
          <a:endParaRPr lang="en-US"/>
        </a:p>
      </dgm:t>
    </dgm:pt>
    <dgm:pt modelId="{855C2259-C7B2-4341-A5D4-40254AA9AF86}">
      <dgm:prSet/>
      <dgm:spPr/>
      <dgm:t>
        <a:bodyPr/>
        <a:lstStyle/>
        <a:p>
          <a:r>
            <a:rPr lang="fr-CH" dirty="0"/>
            <a:t>Psychologiques</a:t>
          </a:r>
          <a:endParaRPr lang="en-US" dirty="0"/>
        </a:p>
      </dgm:t>
    </dgm:pt>
    <dgm:pt modelId="{C9C1E894-5654-45AF-8CBE-494DEFA44361}" type="parTrans" cxnId="{83E10868-0A6B-42AB-AF87-C300DE27533C}">
      <dgm:prSet/>
      <dgm:spPr/>
      <dgm:t>
        <a:bodyPr/>
        <a:lstStyle/>
        <a:p>
          <a:endParaRPr lang="en-US"/>
        </a:p>
      </dgm:t>
    </dgm:pt>
    <dgm:pt modelId="{5207E33B-3F76-4067-8A50-BD0AB437DD05}" type="sibTrans" cxnId="{83E10868-0A6B-42AB-AF87-C300DE27533C}">
      <dgm:prSet/>
      <dgm:spPr/>
      <dgm:t>
        <a:bodyPr/>
        <a:lstStyle/>
        <a:p>
          <a:endParaRPr lang="en-US"/>
        </a:p>
      </dgm:t>
    </dgm:pt>
    <dgm:pt modelId="{3F94B264-B06F-42B7-9751-265684286C4E}">
      <dgm:prSet/>
      <dgm:spPr/>
      <dgm:t>
        <a:bodyPr/>
        <a:lstStyle/>
        <a:p>
          <a:r>
            <a:rPr lang="fr-CH" dirty="0"/>
            <a:t>Ex. Manque de concentration, trous de mémoire, indécision, perspective limitée ou à court terme, difficulté à accepter la nouveauté, …</a:t>
          </a:r>
          <a:endParaRPr lang="en-US" dirty="0"/>
        </a:p>
      </dgm:t>
    </dgm:pt>
    <dgm:pt modelId="{2328173E-9442-446F-BB76-F13243AEEAD9}" type="parTrans" cxnId="{80BBFC4C-D985-403B-9EE2-E012E1000D9E}">
      <dgm:prSet/>
      <dgm:spPr/>
      <dgm:t>
        <a:bodyPr/>
        <a:lstStyle/>
        <a:p>
          <a:endParaRPr lang="en-US"/>
        </a:p>
      </dgm:t>
    </dgm:pt>
    <dgm:pt modelId="{E211036B-3B6E-48CB-BF15-CDE51FF33B13}" type="sibTrans" cxnId="{80BBFC4C-D985-403B-9EE2-E012E1000D9E}">
      <dgm:prSet/>
      <dgm:spPr/>
      <dgm:t>
        <a:bodyPr/>
        <a:lstStyle/>
        <a:p>
          <a:endParaRPr lang="en-US"/>
        </a:p>
      </dgm:t>
    </dgm:pt>
    <dgm:pt modelId="{D9FC3C9E-B396-4B23-9356-F312863F10D1}">
      <dgm:prSet/>
      <dgm:spPr/>
      <dgm:t>
        <a:bodyPr/>
        <a:lstStyle/>
        <a:p>
          <a:r>
            <a:rPr lang="fr-CH" dirty="0"/>
            <a:t>Comportementaux</a:t>
          </a:r>
          <a:endParaRPr lang="en-US" dirty="0"/>
        </a:p>
      </dgm:t>
    </dgm:pt>
    <dgm:pt modelId="{A0614489-35E3-4714-970F-81DAC3DB3EF8}" type="parTrans" cxnId="{DD119846-84A1-4219-B2FF-D5199BFE0C81}">
      <dgm:prSet/>
      <dgm:spPr/>
      <dgm:t>
        <a:bodyPr/>
        <a:lstStyle/>
        <a:p>
          <a:endParaRPr lang="en-US"/>
        </a:p>
      </dgm:t>
    </dgm:pt>
    <dgm:pt modelId="{BD9DCE58-0FDA-4731-9A42-406A71337D81}" type="sibTrans" cxnId="{DD119846-84A1-4219-B2FF-D5199BFE0C81}">
      <dgm:prSet/>
      <dgm:spPr/>
      <dgm:t>
        <a:bodyPr/>
        <a:lstStyle/>
        <a:p>
          <a:endParaRPr lang="en-US"/>
        </a:p>
      </dgm:t>
    </dgm:pt>
    <dgm:pt modelId="{BC491EC6-1B2B-4BE5-9772-5597E28F2CF3}">
      <dgm:prSet/>
      <dgm:spPr/>
      <dgm:t>
        <a:bodyPr/>
        <a:lstStyle/>
        <a:p>
          <a:r>
            <a:rPr lang="fr-CH" dirty="0"/>
            <a:t>Communication altérée, conflits, isolement, baisse des performances, absences, workaholisme, …</a:t>
          </a:r>
          <a:endParaRPr lang="en-US" dirty="0"/>
        </a:p>
      </dgm:t>
    </dgm:pt>
    <dgm:pt modelId="{9C93DA94-7055-4971-8FC3-878082858F37}" type="parTrans" cxnId="{A3E6FF67-F444-4A1B-A363-5D61CEDDEFFC}">
      <dgm:prSet/>
      <dgm:spPr/>
      <dgm:t>
        <a:bodyPr/>
        <a:lstStyle/>
        <a:p>
          <a:endParaRPr lang="en-US"/>
        </a:p>
      </dgm:t>
    </dgm:pt>
    <dgm:pt modelId="{F27FFDE0-9601-40AD-AC86-15870CD163F6}" type="sibTrans" cxnId="{A3E6FF67-F444-4A1B-A363-5D61CEDDEFFC}">
      <dgm:prSet/>
      <dgm:spPr/>
      <dgm:t>
        <a:bodyPr/>
        <a:lstStyle/>
        <a:p>
          <a:endParaRPr lang="en-US"/>
        </a:p>
      </dgm:t>
    </dgm:pt>
    <dgm:pt modelId="{709138A3-C388-4494-AE85-BF62260FA9BB}" type="pres">
      <dgm:prSet presAssocID="{B956A4A0-E2C1-4DF5-B8A4-05B729FA1138}" presName="root" presStyleCnt="0">
        <dgm:presLayoutVars>
          <dgm:dir/>
          <dgm:resizeHandles val="exact"/>
        </dgm:presLayoutVars>
      </dgm:prSet>
      <dgm:spPr/>
    </dgm:pt>
    <dgm:pt modelId="{008006BA-46FF-4B92-8477-844F042401E6}" type="pres">
      <dgm:prSet presAssocID="{7F8A186C-547E-4BA4-8FDF-0C1FE1E71263}" presName="compNode" presStyleCnt="0"/>
      <dgm:spPr/>
    </dgm:pt>
    <dgm:pt modelId="{4D6513B4-E012-419D-AB6A-4594E46B1D72}" type="pres">
      <dgm:prSet presAssocID="{7F8A186C-547E-4BA4-8FDF-0C1FE1E71263}" presName="bgRect" presStyleLbl="bgShp" presStyleIdx="0" presStyleCnt="4" custLinFactNeighborX="-98168" custLinFactNeighborY="-16227"/>
      <dgm:spPr/>
    </dgm:pt>
    <dgm:pt modelId="{04D09B05-C641-449C-A253-5A9DCA7581E7}" type="pres">
      <dgm:prSet presAssocID="{7F8A186C-547E-4BA4-8FDF-0C1FE1E71263}" presName="iconRect" presStyleLbl="node1" presStyleIdx="0" presStyleCnt="4" custLinFactNeighborY="-8385"/>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a:noFill/>
        </a:ln>
      </dgm:spPr>
      <dgm:extLst>
        <a:ext uri="{E40237B7-FDA0-4F09-8148-C483321AD2D9}">
          <dgm14:cNvPr xmlns:dgm14="http://schemas.microsoft.com/office/drawing/2010/diagram" id="0" name="" descr="Culturiste avec un remplissage uni"/>
        </a:ext>
      </dgm:extLst>
    </dgm:pt>
    <dgm:pt modelId="{AA719BD9-260A-49C4-8DBF-FAB87FDD5078}" type="pres">
      <dgm:prSet presAssocID="{7F8A186C-547E-4BA4-8FDF-0C1FE1E71263}" presName="spaceRect" presStyleCnt="0"/>
      <dgm:spPr/>
    </dgm:pt>
    <dgm:pt modelId="{942448D6-1746-48DC-A75F-4C4AD4DD9025}" type="pres">
      <dgm:prSet presAssocID="{7F8A186C-547E-4BA4-8FDF-0C1FE1E71263}" presName="parTx" presStyleLbl="revTx" presStyleIdx="0" presStyleCnt="8" custLinFactNeighborX="-6866" custLinFactNeighborY="-895">
        <dgm:presLayoutVars>
          <dgm:chMax val="0"/>
          <dgm:chPref val="0"/>
        </dgm:presLayoutVars>
      </dgm:prSet>
      <dgm:spPr/>
    </dgm:pt>
    <dgm:pt modelId="{46763AC1-0B15-485F-8A72-9EF96FCEC236}" type="pres">
      <dgm:prSet presAssocID="{7F8A186C-547E-4BA4-8FDF-0C1FE1E71263}" presName="desTx" presStyleLbl="revTx" presStyleIdx="1" presStyleCnt="8" custScaleX="124008" custLinFactNeighborX="-32766" custLinFactNeighborY="927">
        <dgm:presLayoutVars/>
      </dgm:prSet>
      <dgm:spPr/>
    </dgm:pt>
    <dgm:pt modelId="{2FEC0B7C-E525-47A9-9FBE-1F2839E73B7B}" type="pres">
      <dgm:prSet presAssocID="{66BFC5B1-9C43-41F7-8128-CC9087733631}" presName="sibTrans" presStyleCnt="0"/>
      <dgm:spPr/>
    </dgm:pt>
    <dgm:pt modelId="{FBA190BA-AC37-46B8-BB09-5085B094F733}" type="pres">
      <dgm:prSet presAssocID="{3C836CF0-DE07-4468-926B-BB49A0D6D1EB}" presName="compNode" presStyleCnt="0"/>
      <dgm:spPr/>
    </dgm:pt>
    <dgm:pt modelId="{0C3B13D4-8436-4D83-9C17-C1CFDB481FC5}" type="pres">
      <dgm:prSet presAssocID="{3C836CF0-DE07-4468-926B-BB49A0D6D1EB}" presName="bgRect" presStyleLbl="bgShp" presStyleIdx="1" presStyleCnt="4"/>
      <dgm:spPr/>
    </dgm:pt>
    <dgm:pt modelId="{B1CB8356-0D02-4366-A58A-9F7346A71355}" type="pres">
      <dgm:prSet presAssocID="{3C836CF0-DE07-4468-926B-BB49A0D6D1EB}" presName="iconRect" presStyleLbl="node1" presStyleIdx="1" presStyleCnt="4" custLinFactNeighborY="2801"/>
      <dgm:spPr>
        <a:blipFill>
          <a:blip xmlns:r="http://schemas.openxmlformats.org/officeDocument/2006/relationships" r:embed="rId3">
            <a:extLst>
              <a:ext uri="{28A0092B-C50C-407E-A947-70E740481C1C}">
                <a14:useLocalDpi xmlns:a14="http://schemas.microsoft.com/office/drawing/2010/main" val="0"/>
              </a:ext>
            </a:extLst>
          </a:blip>
          <a:srcRect/>
          <a:stretch>
            <a:fillRect l="-9000" r="-9000"/>
          </a:stretch>
        </a:blipFill>
        <a:ln>
          <a:noFill/>
        </a:ln>
      </dgm:spPr>
    </dgm:pt>
    <dgm:pt modelId="{72DCF4B4-6121-464C-9CF1-6C29B4DDDCA2}" type="pres">
      <dgm:prSet presAssocID="{3C836CF0-DE07-4468-926B-BB49A0D6D1EB}" presName="spaceRect" presStyleCnt="0"/>
      <dgm:spPr/>
    </dgm:pt>
    <dgm:pt modelId="{D453FF5C-CFC0-4643-9082-4C3EF8CFE657}" type="pres">
      <dgm:prSet presAssocID="{3C836CF0-DE07-4468-926B-BB49A0D6D1EB}" presName="parTx" presStyleLbl="revTx" presStyleIdx="2" presStyleCnt="8" custLinFactNeighborX="-6866" custLinFactNeighborY="770">
        <dgm:presLayoutVars>
          <dgm:chMax val="0"/>
          <dgm:chPref val="0"/>
        </dgm:presLayoutVars>
      </dgm:prSet>
      <dgm:spPr/>
    </dgm:pt>
    <dgm:pt modelId="{3C2988DC-481E-4CEB-BF83-F13E1D8177FA}" type="pres">
      <dgm:prSet presAssocID="{3C836CF0-DE07-4468-926B-BB49A0D6D1EB}" presName="desTx" presStyleLbl="revTx" presStyleIdx="3" presStyleCnt="8" custScaleX="131733" custLinFactNeighborX="-29073" custLinFactNeighborY="4424">
        <dgm:presLayoutVars/>
      </dgm:prSet>
      <dgm:spPr/>
    </dgm:pt>
    <dgm:pt modelId="{397FA93A-45F3-47E1-9420-F53E657AE7D7}" type="pres">
      <dgm:prSet presAssocID="{06F23A3A-AB47-4C98-BD17-9CA7F996F7B8}" presName="sibTrans" presStyleCnt="0"/>
      <dgm:spPr/>
    </dgm:pt>
    <dgm:pt modelId="{8C40F1C1-67D2-4876-B58A-F3D89C1EB7CC}" type="pres">
      <dgm:prSet presAssocID="{855C2259-C7B2-4341-A5D4-40254AA9AF86}" presName="compNode" presStyleCnt="0"/>
      <dgm:spPr/>
    </dgm:pt>
    <dgm:pt modelId="{6EA7E64F-917F-4E4B-A4C1-C06D9788DD36}" type="pres">
      <dgm:prSet presAssocID="{855C2259-C7B2-4341-A5D4-40254AA9AF86}" presName="bgRect" presStyleLbl="bgShp" presStyleIdx="2" presStyleCnt="4"/>
      <dgm:spPr/>
    </dgm:pt>
    <dgm:pt modelId="{E52B7B42-56C5-4791-BDBF-1C9BA6C3EB9C}" type="pres">
      <dgm:prSet presAssocID="{855C2259-C7B2-4341-A5D4-40254AA9AF86}" presName="iconRect" presStyleLbl="node1" presStyleIdx="2" presStyleCnt="4"/>
      <dgm:spPr>
        <a:blipFill rotWithShape="1">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a:ln>
          <a:noFill/>
        </a:ln>
      </dgm:spPr>
    </dgm:pt>
    <dgm:pt modelId="{257865E9-C435-456C-9400-FA7437DE81D8}" type="pres">
      <dgm:prSet presAssocID="{855C2259-C7B2-4341-A5D4-40254AA9AF86}" presName="spaceRect" presStyleCnt="0"/>
      <dgm:spPr/>
    </dgm:pt>
    <dgm:pt modelId="{CA2E55BB-09C1-4C39-A7EA-8057253FDF0A}" type="pres">
      <dgm:prSet presAssocID="{855C2259-C7B2-4341-A5D4-40254AA9AF86}" presName="parTx" presStyleLbl="revTx" presStyleIdx="4" presStyleCnt="8" custLinFactNeighborX="-8893" custLinFactNeighborY="1815">
        <dgm:presLayoutVars>
          <dgm:chMax val="0"/>
          <dgm:chPref val="0"/>
        </dgm:presLayoutVars>
      </dgm:prSet>
      <dgm:spPr/>
    </dgm:pt>
    <dgm:pt modelId="{114AA4F1-55B4-4458-8A63-B5425C3BD5A2}" type="pres">
      <dgm:prSet presAssocID="{855C2259-C7B2-4341-A5D4-40254AA9AF86}" presName="desTx" presStyleLbl="revTx" presStyleIdx="5" presStyleCnt="8" custScaleX="154234" custLinFactNeighborX="-17898" custLinFactNeighborY="904">
        <dgm:presLayoutVars/>
      </dgm:prSet>
      <dgm:spPr/>
    </dgm:pt>
    <dgm:pt modelId="{31ED71B8-7450-4AA9-9888-CCECD783A4A1}" type="pres">
      <dgm:prSet presAssocID="{5207E33B-3F76-4067-8A50-BD0AB437DD05}" presName="sibTrans" presStyleCnt="0"/>
      <dgm:spPr/>
    </dgm:pt>
    <dgm:pt modelId="{C9F17570-3E68-49EA-A525-1DAB6BFA0F80}" type="pres">
      <dgm:prSet presAssocID="{D9FC3C9E-B396-4B23-9356-F312863F10D1}" presName="compNode" presStyleCnt="0"/>
      <dgm:spPr/>
    </dgm:pt>
    <dgm:pt modelId="{A17D85FB-4956-4487-A9CD-0D275AC4F08E}" type="pres">
      <dgm:prSet presAssocID="{D9FC3C9E-B396-4B23-9356-F312863F10D1}" presName="bgRect" presStyleLbl="bgShp" presStyleIdx="3" presStyleCnt="4"/>
      <dgm:spPr/>
    </dgm:pt>
    <dgm:pt modelId="{6E66C5EB-F589-4E04-A13C-64A1F7E06126}" type="pres">
      <dgm:prSet presAssocID="{D9FC3C9E-B396-4B23-9356-F312863F10D1}" presName="iconRect" presStyleLbl="node1" presStyleIdx="3" presStyleCnt="4"/>
      <dgm:spPr>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a:noFill/>
        </a:ln>
      </dgm:spPr>
      <dgm:extLst>
        <a:ext uri="{E40237B7-FDA0-4F09-8148-C483321AD2D9}">
          <dgm14:cNvPr xmlns:dgm14="http://schemas.microsoft.com/office/drawing/2010/diagram" id="0" name="" descr="Angry Face with Solid Fill"/>
        </a:ext>
      </dgm:extLst>
    </dgm:pt>
    <dgm:pt modelId="{1A9BF0D4-9320-4DA3-A0D7-FCF2541FC3D7}" type="pres">
      <dgm:prSet presAssocID="{D9FC3C9E-B396-4B23-9356-F312863F10D1}" presName="spaceRect" presStyleCnt="0"/>
      <dgm:spPr/>
    </dgm:pt>
    <dgm:pt modelId="{2F220117-A5D8-4053-8515-874052ED449E}" type="pres">
      <dgm:prSet presAssocID="{D9FC3C9E-B396-4B23-9356-F312863F10D1}" presName="parTx" presStyleLbl="revTx" presStyleIdx="6" presStyleCnt="8" custLinFactNeighborX="-11244" custLinFactNeighborY="895">
        <dgm:presLayoutVars>
          <dgm:chMax val="0"/>
          <dgm:chPref val="0"/>
        </dgm:presLayoutVars>
      </dgm:prSet>
      <dgm:spPr/>
    </dgm:pt>
    <dgm:pt modelId="{13559501-AC2E-47C7-AF12-D43F324013E3}" type="pres">
      <dgm:prSet presAssocID="{D9FC3C9E-B396-4B23-9356-F312863F10D1}" presName="desTx" presStyleLbl="revTx" presStyleIdx="7" presStyleCnt="8" custScaleX="126468" custLinFactNeighborX="-32713" custLinFactNeighborY="2718">
        <dgm:presLayoutVars/>
      </dgm:prSet>
      <dgm:spPr/>
    </dgm:pt>
  </dgm:ptLst>
  <dgm:cxnLst>
    <dgm:cxn modelId="{76C57617-40BF-4C25-87C7-98AD34C0B968}" type="presOf" srcId="{8B47F144-652F-4D2B-A85E-A69D19FE6BF4}" destId="{3C2988DC-481E-4CEB-BF83-F13E1D8177FA}" srcOrd="0" destOrd="0" presId="urn:microsoft.com/office/officeart/2018/2/layout/IconVerticalSolidList"/>
    <dgm:cxn modelId="{FA47FE2E-9761-43A8-8EF9-F6F7C289B620}" srcId="{B956A4A0-E2C1-4DF5-B8A4-05B729FA1138}" destId="{3C836CF0-DE07-4468-926B-BB49A0D6D1EB}" srcOrd="1" destOrd="0" parTransId="{11AE83EE-9258-414F-A6AF-D3DDDA33D0F5}" sibTransId="{06F23A3A-AB47-4C98-BD17-9CA7F996F7B8}"/>
    <dgm:cxn modelId="{DD119846-84A1-4219-B2FF-D5199BFE0C81}" srcId="{B956A4A0-E2C1-4DF5-B8A4-05B729FA1138}" destId="{D9FC3C9E-B396-4B23-9356-F312863F10D1}" srcOrd="3" destOrd="0" parTransId="{A0614489-35E3-4714-970F-81DAC3DB3EF8}" sibTransId="{BD9DCE58-0FDA-4731-9A42-406A71337D81}"/>
    <dgm:cxn modelId="{A3E6FF67-F444-4A1B-A363-5D61CEDDEFFC}" srcId="{D9FC3C9E-B396-4B23-9356-F312863F10D1}" destId="{BC491EC6-1B2B-4BE5-9772-5597E28F2CF3}" srcOrd="0" destOrd="0" parTransId="{9C93DA94-7055-4971-8FC3-878082858F37}" sibTransId="{F27FFDE0-9601-40AD-AC86-15870CD163F6}"/>
    <dgm:cxn modelId="{83E10868-0A6B-42AB-AF87-C300DE27533C}" srcId="{B956A4A0-E2C1-4DF5-B8A4-05B729FA1138}" destId="{855C2259-C7B2-4341-A5D4-40254AA9AF86}" srcOrd="2" destOrd="0" parTransId="{C9C1E894-5654-45AF-8CBE-494DEFA44361}" sibTransId="{5207E33B-3F76-4067-8A50-BD0AB437DD05}"/>
    <dgm:cxn modelId="{80BBFC4C-D985-403B-9EE2-E012E1000D9E}" srcId="{855C2259-C7B2-4341-A5D4-40254AA9AF86}" destId="{3F94B264-B06F-42B7-9751-265684286C4E}" srcOrd="0" destOrd="0" parTransId="{2328173E-9442-446F-BB76-F13243AEEAD9}" sibTransId="{E211036B-3B6E-48CB-BF15-CDE51FF33B13}"/>
    <dgm:cxn modelId="{FE495450-DC5E-47BD-85EB-3D0FB2FB9772}" type="presOf" srcId="{855C2259-C7B2-4341-A5D4-40254AA9AF86}" destId="{CA2E55BB-09C1-4C39-A7EA-8057253FDF0A}" srcOrd="0" destOrd="0" presId="urn:microsoft.com/office/officeart/2018/2/layout/IconVerticalSolidList"/>
    <dgm:cxn modelId="{BDC3A572-258D-45E8-BD07-69B23098F9FC}" type="presOf" srcId="{B956A4A0-E2C1-4DF5-B8A4-05B729FA1138}" destId="{709138A3-C388-4494-AE85-BF62260FA9BB}" srcOrd="0" destOrd="0" presId="urn:microsoft.com/office/officeart/2018/2/layout/IconVerticalSolidList"/>
    <dgm:cxn modelId="{AAAA2176-FC8B-46D4-98FB-CA68A97FFDC1}" srcId="{7F8A186C-547E-4BA4-8FDF-0C1FE1E71263}" destId="{7E73ECA8-6560-429C-9068-979AC58E7DAA}" srcOrd="0" destOrd="0" parTransId="{E014C190-A134-4AAD-89B0-A0B288F982D6}" sibTransId="{067DF4C4-7FEF-4E3F-9F32-CA7C98B20CC7}"/>
    <dgm:cxn modelId="{28FAE778-9A7A-4033-9A7B-ECF97664AE35}" type="presOf" srcId="{BC491EC6-1B2B-4BE5-9772-5597E28F2CF3}" destId="{13559501-AC2E-47C7-AF12-D43F324013E3}" srcOrd="0" destOrd="0" presId="urn:microsoft.com/office/officeart/2018/2/layout/IconVerticalSolidList"/>
    <dgm:cxn modelId="{748EAA7B-BB2D-42A2-B32A-51C0DFDFB937}" type="presOf" srcId="{7E73ECA8-6560-429C-9068-979AC58E7DAA}" destId="{46763AC1-0B15-485F-8A72-9EF96FCEC236}" srcOrd="0" destOrd="0" presId="urn:microsoft.com/office/officeart/2018/2/layout/IconVerticalSolidList"/>
    <dgm:cxn modelId="{60219F7C-9C60-4F8D-9745-DC830E14F0C0}" type="presOf" srcId="{D9FC3C9E-B396-4B23-9356-F312863F10D1}" destId="{2F220117-A5D8-4053-8515-874052ED449E}" srcOrd="0" destOrd="0" presId="urn:microsoft.com/office/officeart/2018/2/layout/IconVerticalSolidList"/>
    <dgm:cxn modelId="{B4B9289F-9F99-47AD-8E3A-78553DC444C9}" type="presOf" srcId="{3F94B264-B06F-42B7-9751-265684286C4E}" destId="{114AA4F1-55B4-4458-8A63-B5425C3BD5A2}" srcOrd="0" destOrd="0" presId="urn:microsoft.com/office/officeart/2018/2/layout/IconVerticalSolidList"/>
    <dgm:cxn modelId="{1F6116AD-3CE5-4DF9-9C39-199733D02A02}" type="presOf" srcId="{7F8A186C-547E-4BA4-8FDF-0C1FE1E71263}" destId="{942448D6-1746-48DC-A75F-4C4AD4DD9025}" srcOrd="0" destOrd="0" presId="urn:microsoft.com/office/officeart/2018/2/layout/IconVerticalSolidList"/>
    <dgm:cxn modelId="{9864EEC3-A406-4095-A27A-2409B698CCBD}" srcId="{B956A4A0-E2C1-4DF5-B8A4-05B729FA1138}" destId="{7F8A186C-547E-4BA4-8FDF-0C1FE1E71263}" srcOrd="0" destOrd="0" parTransId="{870B1803-51D0-4BE8-812F-CC9E42AA1931}" sibTransId="{66BFC5B1-9C43-41F7-8128-CC9087733631}"/>
    <dgm:cxn modelId="{0B263EF2-AD25-4D76-9612-DFC9C2F5DBA5}" type="presOf" srcId="{3C836CF0-DE07-4468-926B-BB49A0D6D1EB}" destId="{D453FF5C-CFC0-4643-9082-4C3EF8CFE657}" srcOrd="0" destOrd="0" presId="urn:microsoft.com/office/officeart/2018/2/layout/IconVerticalSolidList"/>
    <dgm:cxn modelId="{B2ED07FE-4D49-4B79-B03F-68A9C6E857A0}" srcId="{3C836CF0-DE07-4468-926B-BB49A0D6D1EB}" destId="{8B47F144-652F-4D2B-A85E-A69D19FE6BF4}" srcOrd="0" destOrd="0" parTransId="{9FB1CBF8-1794-4FEF-B0FA-06335B1DC7CB}" sibTransId="{9441B61C-0728-4E43-9896-6F50F9123DFE}"/>
    <dgm:cxn modelId="{124473A8-33F3-4492-9527-4F4A240B84B9}" type="presParOf" srcId="{709138A3-C388-4494-AE85-BF62260FA9BB}" destId="{008006BA-46FF-4B92-8477-844F042401E6}" srcOrd="0" destOrd="0" presId="urn:microsoft.com/office/officeart/2018/2/layout/IconVerticalSolidList"/>
    <dgm:cxn modelId="{35364A54-D5C6-437B-BE96-A877594ECF87}" type="presParOf" srcId="{008006BA-46FF-4B92-8477-844F042401E6}" destId="{4D6513B4-E012-419D-AB6A-4594E46B1D72}" srcOrd="0" destOrd="0" presId="urn:microsoft.com/office/officeart/2018/2/layout/IconVerticalSolidList"/>
    <dgm:cxn modelId="{83E0E6C9-4487-471F-974D-77F163AF76B9}" type="presParOf" srcId="{008006BA-46FF-4B92-8477-844F042401E6}" destId="{04D09B05-C641-449C-A253-5A9DCA7581E7}" srcOrd="1" destOrd="0" presId="urn:microsoft.com/office/officeart/2018/2/layout/IconVerticalSolidList"/>
    <dgm:cxn modelId="{7295ED5F-78B4-4D43-9BF2-AB5826A6A545}" type="presParOf" srcId="{008006BA-46FF-4B92-8477-844F042401E6}" destId="{AA719BD9-260A-49C4-8DBF-FAB87FDD5078}" srcOrd="2" destOrd="0" presId="urn:microsoft.com/office/officeart/2018/2/layout/IconVerticalSolidList"/>
    <dgm:cxn modelId="{8CC91D2B-AC87-4428-BB33-4D293C50CF84}" type="presParOf" srcId="{008006BA-46FF-4B92-8477-844F042401E6}" destId="{942448D6-1746-48DC-A75F-4C4AD4DD9025}" srcOrd="3" destOrd="0" presId="urn:microsoft.com/office/officeart/2018/2/layout/IconVerticalSolidList"/>
    <dgm:cxn modelId="{1A978BC2-237A-4F24-84E3-DCD7D1449400}" type="presParOf" srcId="{008006BA-46FF-4B92-8477-844F042401E6}" destId="{46763AC1-0B15-485F-8A72-9EF96FCEC236}" srcOrd="4" destOrd="0" presId="urn:microsoft.com/office/officeart/2018/2/layout/IconVerticalSolidList"/>
    <dgm:cxn modelId="{2BC61831-D608-45D9-B485-35AE4FA1F583}" type="presParOf" srcId="{709138A3-C388-4494-AE85-BF62260FA9BB}" destId="{2FEC0B7C-E525-47A9-9FBE-1F2839E73B7B}" srcOrd="1" destOrd="0" presId="urn:microsoft.com/office/officeart/2018/2/layout/IconVerticalSolidList"/>
    <dgm:cxn modelId="{62983DE7-A4C2-451A-909A-976651574A26}" type="presParOf" srcId="{709138A3-C388-4494-AE85-BF62260FA9BB}" destId="{FBA190BA-AC37-46B8-BB09-5085B094F733}" srcOrd="2" destOrd="0" presId="urn:microsoft.com/office/officeart/2018/2/layout/IconVerticalSolidList"/>
    <dgm:cxn modelId="{EE72EB13-A5CF-442E-8E09-CDA98914DECD}" type="presParOf" srcId="{FBA190BA-AC37-46B8-BB09-5085B094F733}" destId="{0C3B13D4-8436-4D83-9C17-C1CFDB481FC5}" srcOrd="0" destOrd="0" presId="urn:microsoft.com/office/officeart/2018/2/layout/IconVerticalSolidList"/>
    <dgm:cxn modelId="{92BB042C-7CF4-47E4-A548-5EB59A04ED8C}" type="presParOf" srcId="{FBA190BA-AC37-46B8-BB09-5085B094F733}" destId="{B1CB8356-0D02-4366-A58A-9F7346A71355}" srcOrd="1" destOrd="0" presId="urn:microsoft.com/office/officeart/2018/2/layout/IconVerticalSolidList"/>
    <dgm:cxn modelId="{2FF31643-7D87-41D5-AEE6-136EF897FBE7}" type="presParOf" srcId="{FBA190BA-AC37-46B8-BB09-5085B094F733}" destId="{72DCF4B4-6121-464C-9CF1-6C29B4DDDCA2}" srcOrd="2" destOrd="0" presId="urn:microsoft.com/office/officeart/2018/2/layout/IconVerticalSolidList"/>
    <dgm:cxn modelId="{B731DDD6-0541-4646-9F50-AC2145DEDE13}" type="presParOf" srcId="{FBA190BA-AC37-46B8-BB09-5085B094F733}" destId="{D453FF5C-CFC0-4643-9082-4C3EF8CFE657}" srcOrd="3" destOrd="0" presId="urn:microsoft.com/office/officeart/2018/2/layout/IconVerticalSolidList"/>
    <dgm:cxn modelId="{EADCC11A-E64F-41F9-B087-5AE0B6163F14}" type="presParOf" srcId="{FBA190BA-AC37-46B8-BB09-5085B094F733}" destId="{3C2988DC-481E-4CEB-BF83-F13E1D8177FA}" srcOrd="4" destOrd="0" presId="urn:microsoft.com/office/officeart/2018/2/layout/IconVerticalSolidList"/>
    <dgm:cxn modelId="{35D5B606-76EA-4B6B-84E6-1A47C4B5588A}" type="presParOf" srcId="{709138A3-C388-4494-AE85-BF62260FA9BB}" destId="{397FA93A-45F3-47E1-9420-F53E657AE7D7}" srcOrd="3" destOrd="0" presId="urn:microsoft.com/office/officeart/2018/2/layout/IconVerticalSolidList"/>
    <dgm:cxn modelId="{5D5ADF38-B84B-4A35-9425-39C1052DA88F}" type="presParOf" srcId="{709138A3-C388-4494-AE85-BF62260FA9BB}" destId="{8C40F1C1-67D2-4876-B58A-F3D89C1EB7CC}" srcOrd="4" destOrd="0" presId="urn:microsoft.com/office/officeart/2018/2/layout/IconVerticalSolidList"/>
    <dgm:cxn modelId="{7745A32B-5DAF-4B96-919F-4B813C44AC84}" type="presParOf" srcId="{8C40F1C1-67D2-4876-B58A-F3D89C1EB7CC}" destId="{6EA7E64F-917F-4E4B-A4C1-C06D9788DD36}" srcOrd="0" destOrd="0" presId="urn:microsoft.com/office/officeart/2018/2/layout/IconVerticalSolidList"/>
    <dgm:cxn modelId="{654D4570-8831-49D9-9457-4A021A096CF5}" type="presParOf" srcId="{8C40F1C1-67D2-4876-B58A-F3D89C1EB7CC}" destId="{E52B7B42-56C5-4791-BDBF-1C9BA6C3EB9C}" srcOrd="1" destOrd="0" presId="urn:microsoft.com/office/officeart/2018/2/layout/IconVerticalSolidList"/>
    <dgm:cxn modelId="{97C6B389-FAA5-494D-989E-EE0902B8C810}" type="presParOf" srcId="{8C40F1C1-67D2-4876-B58A-F3D89C1EB7CC}" destId="{257865E9-C435-456C-9400-FA7437DE81D8}" srcOrd="2" destOrd="0" presId="urn:microsoft.com/office/officeart/2018/2/layout/IconVerticalSolidList"/>
    <dgm:cxn modelId="{0C19886D-DADD-4886-B2D4-38702B1E3009}" type="presParOf" srcId="{8C40F1C1-67D2-4876-B58A-F3D89C1EB7CC}" destId="{CA2E55BB-09C1-4C39-A7EA-8057253FDF0A}" srcOrd="3" destOrd="0" presId="urn:microsoft.com/office/officeart/2018/2/layout/IconVerticalSolidList"/>
    <dgm:cxn modelId="{19141864-1AD5-4CFE-AE6F-E55F38900F5D}" type="presParOf" srcId="{8C40F1C1-67D2-4876-B58A-F3D89C1EB7CC}" destId="{114AA4F1-55B4-4458-8A63-B5425C3BD5A2}" srcOrd="4" destOrd="0" presId="urn:microsoft.com/office/officeart/2018/2/layout/IconVerticalSolidList"/>
    <dgm:cxn modelId="{F9092FD7-2528-4424-9248-6AA95F741503}" type="presParOf" srcId="{709138A3-C388-4494-AE85-BF62260FA9BB}" destId="{31ED71B8-7450-4AA9-9888-CCECD783A4A1}" srcOrd="5" destOrd="0" presId="urn:microsoft.com/office/officeart/2018/2/layout/IconVerticalSolidList"/>
    <dgm:cxn modelId="{A660A957-34FF-406C-BB97-94FA119272CA}" type="presParOf" srcId="{709138A3-C388-4494-AE85-BF62260FA9BB}" destId="{C9F17570-3E68-49EA-A525-1DAB6BFA0F80}" srcOrd="6" destOrd="0" presId="urn:microsoft.com/office/officeart/2018/2/layout/IconVerticalSolidList"/>
    <dgm:cxn modelId="{A16B6D7C-EA6E-48C8-AB34-F036E98AC2B0}" type="presParOf" srcId="{C9F17570-3E68-49EA-A525-1DAB6BFA0F80}" destId="{A17D85FB-4956-4487-A9CD-0D275AC4F08E}" srcOrd="0" destOrd="0" presId="urn:microsoft.com/office/officeart/2018/2/layout/IconVerticalSolidList"/>
    <dgm:cxn modelId="{3B60B60E-2DA1-4EF1-90B1-8D81CED27A38}" type="presParOf" srcId="{C9F17570-3E68-49EA-A525-1DAB6BFA0F80}" destId="{6E66C5EB-F589-4E04-A13C-64A1F7E06126}" srcOrd="1" destOrd="0" presId="urn:microsoft.com/office/officeart/2018/2/layout/IconVerticalSolidList"/>
    <dgm:cxn modelId="{56A5867E-208B-46B1-B71B-A19CDA55CD6C}" type="presParOf" srcId="{C9F17570-3E68-49EA-A525-1DAB6BFA0F80}" destId="{1A9BF0D4-9320-4DA3-A0D7-FCF2541FC3D7}" srcOrd="2" destOrd="0" presId="urn:microsoft.com/office/officeart/2018/2/layout/IconVerticalSolidList"/>
    <dgm:cxn modelId="{452A180E-96C8-47A9-B3B3-49C1490D8DDF}" type="presParOf" srcId="{C9F17570-3E68-49EA-A525-1DAB6BFA0F80}" destId="{2F220117-A5D8-4053-8515-874052ED449E}" srcOrd="3" destOrd="0" presId="urn:microsoft.com/office/officeart/2018/2/layout/IconVerticalSolidList"/>
    <dgm:cxn modelId="{598080F5-2AE5-4FDB-B5E5-098CEF70673F}" type="presParOf" srcId="{C9F17570-3E68-49EA-A525-1DAB6BFA0F80}" destId="{13559501-AC2E-47C7-AF12-D43F324013E3}" srcOrd="4" destOrd="0" presId="urn:microsoft.com/office/officeart/2018/2/layout/IconVerticalSoli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6513B4-E012-419D-AB6A-4594E46B1D72}">
      <dsp:nvSpPr>
        <dsp:cNvPr id="0" name=""/>
        <dsp:cNvSpPr/>
      </dsp:nvSpPr>
      <dsp:spPr>
        <a:xfrm>
          <a:off x="-503019" y="0"/>
          <a:ext cx="8610601" cy="8801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4D09B05-C641-449C-A253-5A9DCA7581E7}">
      <dsp:nvSpPr>
        <dsp:cNvPr id="0" name=""/>
        <dsp:cNvSpPr/>
      </dsp:nvSpPr>
      <dsp:spPr>
        <a:xfrm>
          <a:off x="-236788" y="165311"/>
          <a:ext cx="484055" cy="484055"/>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942448D6-1746-48DC-A75F-4C4AD4DD9025}">
      <dsp:nvSpPr>
        <dsp:cNvPr id="0" name=""/>
        <dsp:cNvSpPr/>
      </dsp:nvSpPr>
      <dsp:spPr>
        <a:xfrm>
          <a:off x="247455" y="0"/>
          <a:ext cx="3874770" cy="880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144" tIns="93144" rIns="93144" bIns="93144" numCol="1" spcCol="1270" anchor="ctr" anchorCtr="0">
          <a:noAutofit/>
        </a:bodyPr>
        <a:lstStyle/>
        <a:p>
          <a:pPr marL="0" lvl="0" indent="0" algn="l" defTabSz="977900">
            <a:lnSpc>
              <a:spcPct val="90000"/>
            </a:lnSpc>
            <a:spcBef>
              <a:spcPct val="0"/>
            </a:spcBef>
            <a:spcAft>
              <a:spcPct val="35000"/>
            </a:spcAft>
            <a:buNone/>
          </a:pPr>
          <a:r>
            <a:rPr lang="fr-CH" sz="2200" kern="1200" dirty="0"/>
            <a:t>Physiques</a:t>
          </a:r>
          <a:endParaRPr lang="en-US" sz="2200" kern="1200" dirty="0"/>
        </a:p>
      </dsp:txBody>
      <dsp:txXfrm>
        <a:off x="247455" y="0"/>
        <a:ext cx="3874770" cy="880100"/>
      </dsp:txXfrm>
    </dsp:sp>
    <dsp:sp modelId="{46763AC1-0B15-485F-8A72-9EF96FCEC236}">
      <dsp:nvSpPr>
        <dsp:cNvPr id="0" name=""/>
        <dsp:cNvSpPr/>
      </dsp:nvSpPr>
      <dsp:spPr>
        <a:xfrm>
          <a:off x="2724020" y="16035"/>
          <a:ext cx="4609781" cy="880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144" tIns="93144" rIns="93144" bIns="93144" numCol="1" spcCol="1270" anchor="ctr" anchorCtr="0">
          <a:noAutofit/>
        </a:bodyPr>
        <a:lstStyle/>
        <a:p>
          <a:pPr marL="0" lvl="0" indent="0" algn="l" defTabSz="577850">
            <a:lnSpc>
              <a:spcPct val="90000"/>
            </a:lnSpc>
            <a:spcBef>
              <a:spcPct val="0"/>
            </a:spcBef>
            <a:spcAft>
              <a:spcPct val="35000"/>
            </a:spcAft>
            <a:buNone/>
          </a:pPr>
          <a:r>
            <a:rPr lang="fr-CH" sz="1300" kern="1200" dirty="0"/>
            <a:t>Ex. Maux de tête, fatigue, transpiration, trouble du sommeil, palpitations, vertige, problème de digestion, …</a:t>
          </a:r>
          <a:endParaRPr lang="en-US" sz="1300" kern="1200" dirty="0"/>
        </a:p>
      </dsp:txBody>
      <dsp:txXfrm>
        <a:off x="2724020" y="16035"/>
        <a:ext cx="4609781" cy="880100"/>
      </dsp:txXfrm>
    </dsp:sp>
    <dsp:sp modelId="{0C3B13D4-8436-4D83-9C17-C1CFDB481FC5}">
      <dsp:nvSpPr>
        <dsp:cNvPr id="0" name=""/>
        <dsp:cNvSpPr/>
      </dsp:nvSpPr>
      <dsp:spPr>
        <a:xfrm>
          <a:off x="-503019" y="1108003"/>
          <a:ext cx="8610601" cy="8801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B1CB8356-0D02-4366-A58A-9F7346A71355}">
      <dsp:nvSpPr>
        <dsp:cNvPr id="0" name=""/>
        <dsp:cNvSpPr/>
      </dsp:nvSpPr>
      <dsp:spPr>
        <a:xfrm>
          <a:off x="-236788" y="1319584"/>
          <a:ext cx="484055" cy="484055"/>
        </a:xfrm>
        <a:prstGeom prst="rect">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9000" r="-9000"/>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453FF5C-CFC0-4643-9082-4C3EF8CFE657}">
      <dsp:nvSpPr>
        <dsp:cNvPr id="0" name=""/>
        <dsp:cNvSpPr/>
      </dsp:nvSpPr>
      <dsp:spPr>
        <a:xfrm>
          <a:off x="247455" y="1114780"/>
          <a:ext cx="3874770" cy="880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144" tIns="93144" rIns="93144" bIns="93144" numCol="1" spcCol="1270" anchor="ctr" anchorCtr="0">
          <a:noAutofit/>
        </a:bodyPr>
        <a:lstStyle/>
        <a:p>
          <a:pPr marL="0" lvl="0" indent="0" algn="l" defTabSz="977900">
            <a:lnSpc>
              <a:spcPct val="90000"/>
            </a:lnSpc>
            <a:spcBef>
              <a:spcPct val="0"/>
            </a:spcBef>
            <a:spcAft>
              <a:spcPct val="35000"/>
            </a:spcAft>
            <a:buNone/>
          </a:pPr>
          <a:r>
            <a:rPr lang="fr-CH" sz="2200" kern="1200" dirty="0"/>
            <a:t>Psychiques / </a:t>
          </a:r>
        </a:p>
        <a:p>
          <a:pPr marL="0" lvl="0" indent="0" algn="l" defTabSz="977900">
            <a:lnSpc>
              <a:spcPct val="90000"/>
            </a:lnSpc>
            <a:spcBef>
              <a:spcPct val="0"/>
            </a:spcBef>
            <a:spcAft>
              <a:spcPct val="35000"/>
            </a:spcAft>
            <a:buNone/>
          </a:pPr>
          <a:r>
            <a:rPr lang="fr-CH" sz="2200" kern="1200" dirty="0"/>
            <a:t>Emotionnels</a:t>
          </a:r>
          <a:endParaRPr lang="en-US" sz="2200" kern="1200" dirty="0"/>
        </a:p>
      </dsp:txBody>
      <dsp:txXfrm>
        <a:off x="247455" y="1114780"/>
        <a:ext cx="3874770" cy="880100"/>
      </dsp:txXfrm>
    </dsp:sp>
    <dsp:sp modelId="{3C2988DC-481E-4CEB-BF83-F13E1D8177FA}">
      <dsp:nvSpPr>
        <dsp:cNvPr id="0" name=""/>
        <dsp:cNvSpPr/>
      </dsp:nvSpPr>
      <dsp:spPr>
        <a:xfrm>
          <a:off x="2717719" y="1146939"/>
          <a:ext cx="4896944" cy="880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144" tIns="93144" rIns="93144" bIns="93144" numCol="1" spcCol="1270" anchor="ctr" anchorCtr="0">
          <a:noAutofit/>
        </a:bodyPr>
        <a:lstStyle/>
        <a:p>
          <a:pPr marL="0" lvl="0" indent="0" algn="l" defTabSz="577850">
            <a:lnSpc>
              <a:spcPct val="90000"/>
            </a:lnSpc>
            <a:spcBef>
              <a:spcPct val="0"/>
            </a:spcBef>
            <a:spcAft>
              <a:spcPct val="35000"/>
            </a:spcAft>
            <a:buNone/>
          </a:pPr>
          <a:r>
            <a:rPr lang="fr-CH" sz="1300" kern="1200" dirty="0"/>
            <a:t>Ex. Irritabilité, insatisfaction générale, pessimisme, manque de confiance en soi, détresse, …</a:t>
          </a:r>
          <a:endParaRPr lang="en-US" sz="1300" kern="1200" dirty="0"/>
        </a:p>
      </dsp:txBody>
      <dsp:txXfrm>
        <a:off x="2717719" y="1146939"/>
        <a:ext cx="4896944" cy="880100"/>
      </dsp:txXfrm>
    </dsp:sp>
    <dsp:sp modelId="{6EA7E64F-917F-4E4B-A4C1-C06D9788DD36}">
      <dsp:nvSpPr>
        <dsp:cNvPr id="0" name=""/>
        <dsp:cNvSpPr/>
      </dsp:nvSpPr>
      <dsp:spPr>
        <a:xfrm>
          <a:off x="-503019" y="2208129"/>
          <a:ext cx="8610601" cy="8801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52B7B42-56C5-4791-BDBF-1C9BA6C3EB9C}">
      <dsp:nvSpPr>
        <dsp:cNvPr id="0" name=""/>
        <dsp:cNvSpPr/>
      </dsp:nvSpPr>
      <dsp:spPr>
        <a:xfrm>
          <a:off x="-236788" y="2406152"/>
          <a:ext cx="484055" cy="484055"/>
        </a:xfrm>
        <a:prstGeom prst="rect">
          <a:avLst/>
        </a:prstGeom>
        <a:blipFill rotWithShape="1">
          <a:blip xmlns:r="http://schemas.openxmlformats.org/officeDocument/2006/relationships"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rcRect/>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CA2E55BB-09C1-4C39-A7EA-8057253FDF0A}">
      <dsp:nvSpPr>
        <dsp:cNvPr id="0" name=""/>
        <dsp:cNvSpPr/>
      </dsp:nvSpPr>
      <dsp:spPr>
        <a:xfrm>
          <a:off x="168913" y="2224103"/>
          <a:ext cx="3874770" cy="880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144" tIns="93144" rIns="93144" bIns="93144" numCol="1" spcCol="1270" anchor="ctr" anchorCtr="0">
          <a:noAutofit/>
        </a:bodyPr>
        <a:lstStyle/>
        <a:p>
          <a:pPr marL="0" lvl="0" indent="0" algn="l" defTabSz="977900">
            <a:lnSpc>
              <a:spcPct val="90000"/>
            </a:lnSpc>
            <a:spcBef>
              <a:spcPct val="0"/>
            </a:spcBef>
            <a:spcAft>
              <a:spcPct val="35000"/>
            </a:spcAft>
            <a:buNone/>
          </a:pPr>
          <a:r>
            <a:rPr lang="fr-CH" sz="2200" kern="1200" dirty="0"/>
            <a:t>Psychologiques</a:t>
          </a:r>
          <a:endParaRPr lang="en-US" sz="2200" kern="1200" dirty="0"/>
        </a:p>
      </dsp:txBody>
      <dsp:txXfrm>
        <a:off x="168913" y="2224103"/>
        <a:ext cx="3874770" cy="880100"/>
      </dsp:txXfrm>
    </dsp:sp>
    <dsp:sp modelId="{114AA4F1-55B4-4458-8A63-B5425C3BD5A2}">
      <dsp:nvSpPr>
        <dsp:cNvPr id="0" name=""/>
        <dsp:cNvSpPr/>
      </dsp:nvSpPr>
      <dsp:spPr>
        <a:xfrm>
          <a:off x="2714913" y="2216085"/>
          <a:ext cx="5733380" cy="880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144" tIns="93144" rIns="93144" bIns="93144" numCol="1" spcCol="1270" anchor="ctr" anchorCtr="0">
          <a:noAutofit/>
        </a:bodyPr>
        <a:lstStyle/>
        <a:p>
          <a:pPr marL="0" lvl="0" indent="0" algn="l" defTabSz="577850">
            <a:lnSpc>
              <a:spcPct val="90000"/>
            </a:lnSpc>
            <a:spcBef>
              <a:spcPct val="0"/>
            </a:spcBef>
            <a:spcAft>
              <a:spcPct val="35000"/>
            </a:spcAft>
            <a:buNone/>
          </a:pPr>
          <a:r>
            <a:rPr lang="fr-CH" sz="1300" kern="1200" dirty="0"/>
            <a:t>Ex. Manque de concentration, trous de mémoire, indécision, perspective limitée ou à court terme, difficulté à accepter la nouveauté, …</a:t>
          </a:r>
          <a:endParaRPr lang="en-US" sz="1300" kern="1200" dirty="0"/>
        </a:p>
      </dsp:txBody>
      <dsp:txXfrm>
        <a:off x="2714913" y="2216085"/>
        <a:ext cx="5733380" cy="880100"/>
      </dsp:txXfrm>
    </dsp:sp>
    <dsp:sp modelId="{A17D85FB-4956-4487-A9CD-0D275AC4F08E}">
      <dsp:nvSpPr>
        <dsp:cNvPr id="0" name=""/>
        <dsp:cNvSpPr/>
      </dsp:nvSpPr>
      <dsp:spPr>
        <a:xfrm>
          <a:off x="-503019" y="3308255"/>
          <a:ext cx="8610601" cy="880100"/>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6E66C5EB-F589-4E04-A13C-64A1F7E06126}">
      <dsp:nvSpPr>
        <dsp:cNvPr id="0" name=""/>
        <dsp:cNvSpPr/>
      </dsp:nvSpPr>
      <dsp:spPr>
        <a:xfrm>
          <a:off x="-236788" y="3506278"/>
          <a:ext cx="484055" cy="484055"/>
        </a:xfrm>
        <a:prstGeom prst="rect">
          <a:avLst/>
        </a:prstGeom>
        <a:blipFill>
          <a:blip xmlns:r="http://schemas.openxmlformats.org/officeDocument/2006/relationships"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F220117-A5D8-4053-8515-874052ED449E}">
      <dsp:nvSpPr>
        <dsp:cNvPr id="0" name=""/>
        <dsp:cNvSpPr/>
      </dsp:nvSpPr>
      <dsp:spPr>
        <a:xfrm>
          <a:off x="77817" y="3316132"/>
          <a:ext cx="3874770" cy="880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144" tIns="93144" rIns="93144" bIns="93144" numCol="1" spcCol="1270" anchor="ctr" anchorCtr="0">
          <a:noAutofit/>
        </a:bodyPr>
        <a:lstStyle/>
        <a:p>
          <a:pPr marL="0" lvl="0" indent="0" algn="l" defTabSz="977900">
            <a:lnSpc>
              <a:spcPct val="90000"/>
            </a:lnSpc>
            <a:spcBef>
              <a:spcPct val="0"/>
            </a:spcBef>
            <a:spcAft>
              <a:spcPct val="35000"/>
            </a:spcAft>
            <a:buNone/>
          </a:pPr>
          <a:r>
            <a:rPr lang="fr-CH" sz="2200" kern="1200" dirty="0"/>
            <a:t>Comportementaux</a:t>
          </a:r>
          <a:endParaRPr lang="en-US" sz="2200" kern="1200" dirty="0"/>
        </a:p>
      </dsp:txBody>
      <dsp:txXfrm>
        <a:off x="77817" y="3316132"/>
        <a:ext cx="3874770" cy="880100"/>
      </dsp:txXfrm>
    </dsp:sp>
    <dsp:sp modelId="{13559501-AC2E-47C7-AF12-D43F324013E3}">
      <dsp:nvSpPr>
        <dsp:cNvPr id="0" name=""/>
        <dsp:cNvSpPr/>
      </dsp:nvSpPr>
      <dsp:spPr>
        <a:xfrm>
          <a:off x="2680267" y="3316133"/>
          <a:ext cx="4701227" cy="8801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93144" tIns="93144" rIns="93144" bIns="93144" numCol="1" spcCol="1270" anchor="ctr" anchorCtr="0">
          <a:noAutofit/>
        </a:bodyPr>
        <a:lstStyle/>
        <a:p>
          <a:pPr marL="0" lvl="0" indent="0" algn="l" defTabSz="577850">
            <a:lnSpc>
              <a:spcPct val="90000"/>
            </a:lnSpc>
            <a:spcBef>
              <a:spcPct val="0"/>
            </a:spcBef>
            <a:spcAft>
              <a:spcPct val="35000"/>
            </a:spcAft>
            <a:buNone/>
          </a:pPr>
          <a:r>
            <a:rPr lang="fr-CH" sz="1300" kern="1200" dirty="0"/>
            <a:t>Communication altérée, conflits, isolement, baisse des performances, absences, workaholisme, …</a:t>
          </a:r>
          <a:endParaRPr lang="en-US" sz="1300" kern="1200" dirty="0"/>
        </a:p>
      </dsp:txBody>
      <dsp:txXfrm>
        <a:off x="2680267" y="3316133"/>
        <a:ext cx="4701227" cy="880100"/>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B1E0F6-951C-425C-9332-0C102B531294}" type="datetimeFigureOut">
              <a:rPr lang="en-GB" smtClean="0"/>
              <a:t>10/10/2023</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AAFAC84-B53D-4C74-88DB-C6F7F1D6CFFE}" type="slidenum">
              <a:rPr lang="en-GB" smtClean="0"/>
              <a:t>‹N°›</a:t>
            </a:fld>
            <a:endParaRPr lang="en-GB"/>
          </a:p>
        </p:txBody>
      </p:sp>
    </p:spTree>
    <p:extLst>
      <p:ext uri="{BB962C8B-B14F-4D97-AF65-F5344CB8AC3E}">
        <p14:creationId xmlns:p14="http://schemas.microsoft.com/office/powerpoint/2010/main" val="40850140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Présentation du cycle de 3 évènements et de ce qu’on va aborder aujourd’hui. Outil de gestion du stress</a:t>
            </a:r>
          </a:p>
          <a:p>
            <a:r>
              <a:rPr lang="fr-FR" dirty="0"/>
              <a:t>Dans le cadre de la journée de la santé mentale décidé de faire plusieurs évènements autour de ça.</a:t>
            </a:r>
          </a:p>
          <a:p>
            <a:r>
              <a:rPr lang="fr-FR" dirty="0"/>
              <a:t>Pourquoi ce thème ? Motif principal des consultations au service psychologique. En 1</a:t>
            </a:r>
            <a:r>
              <a:rPr lang="fr-FR" baseline="30000" dirty="0"/>
              <a:t>ère</a:t>
            </a:r>
            <a:r>
              <a:rPr lang="fr-FR" dirty="0"/>
              <a:t> ou 2</a:t>
            </a:r>
            <a:r>
              <a:rPr lang="fr-FR" baseline="30000" dirty="0"/>
              <a:t>ème</a:t>
            </a:r>
            <a:r>
              <a:rPr lang="fr-FR" dirty="0"/>
              <a:t> intention</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a:t>
            </a:fld>
            <a:endParaRPr lang="en-GB"/>
          </a:p>
        </p:txBody>
      </p:sp>
    </p:spTree>
    <p:extLst>
      <p:ext uri="{BB962C8B-B14F-4D97-AF65-F5344CB8AC3E}">
        <p14:creationId xmlns:p14="http://schemas.microsoft.com/office/powerpoint/2010/main" val="67207639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Etape 1 : S’auto-évaluer sur l’échelle proposée. Expliquer les zones</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12</a:t>
            </a:fld>
            <a:endParaRPr lang="en-GB"/>
          </a:p>
        </p:txBody>
      </p:sp>
    </p:spTree>
    <p:extLst>
      <p:ext uri="{BB962C8B-B14F-4D97-AF65-F5344CB8AC3E}">
        <p14:creationId xmlns:p14="http://schemas.microsoft.com/office/powerpoint/2010/main" val="16316216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en-US" dirty="0"/>
              <a:t>We're going to do a few breaths before the technique. </a:t>
            </a:r>
          </a:p>
          <a:p>
            <a:r>
              <a:rPr lang="en-US" dirty="0"/>
              <a:t>I'll explain them to you and you can choose the one that suits you best.</a:t>
            </a:r>
          </a:p>
          <a:p>
            <a:endParaRPr lang="en-US" dirty="0"/>
          </a:p>
          <a:p>
            <a:r>
              <a:rPr lang="en-US" dirty="0"/>
              <a:t>Square breathing. Take the same amount of time for each phase. Inhale, hold, exhale, hold.</a:t>
            </a:r>
          </a:p>
          <a:p>
            <a:endParaRPr lang="en-US" dirty="0"/>
          </a:p>
          <a:p>
            <a:r>
              <a:rPr lang="en-US" dirty="0"/>
              <a:t>Triangle breathing. Inhale, hold, exhale. Always with the same rhythm.</a:t>
            </a:r>
          </a:p>
          <a:p>
            <a:endParaRPr lang="en-US" dirty="0"/>
          </a:p>
          <a:p>
            <a:r>
              <a:rPr lang="en-US" dirty="0"/>
              <a:t>Relaxed breathing. I breathe in on 1 or 2 beats and breathe out longer on 4, 5 or 6 beats.</a:t>
            </a:r>
          </a:p>
          <a:p>
            <a:endParaRPr lang="en-US" dirty="0"/>
          </a:p>
          <a:p>
            <a:r>
              <a:rPr lang="en-US" dirty="0"/>
              <a:t>You choose the one that speaks most to you and take 3-4 breaths at your own pace.</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13</a:t>
            </a:fld>
            <a:endParaRPr lang="en-GB"/>
          </a:p>
        </p:txBody>
      </p:sp>
    </p:spTree>
    <p:extLst>
      <p:ext uri="{BB962C8B-B14F-4D97-AF65-F5344CB8AC3E}">
        <p14:creationId xmlns:p14="http://schemas.microsoft.com/office/powerpoint/2010/main" val="541843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Posture curiosité</a:t>
            </a:r>
          </a:p>
          <a:p>
            <a:r>
              <a:rPr lang="fr-FR" dirty="0"/>
              <a:t>Respirer profondément</a:t>
            </a:r>
          </a:p>
          <a:p>
            <a:r>
              <a:rPr lang="fr-FR" dirty="0"/>
              <a:t>Prendre un objet qu’ils ont à proximité ou main si rien</a:t>
            </a:r>
          </a:p>
          <a:p>
            <a:r>
              <a:rPr lang="fr-FR" dirty="0"/>
              <a:t>V</a:t>
            </a:r>
          </a:p>
          <a:p>
            <a:r>
              <a:rPr lang="fr-FR" dirty="0"/>
              <a:t>Observer</a:t>
            </a:r>
          </a:p>
          <a:p>
            <a:r>
              <a:rPr lang="fr-FR" dirty="0"/>
              <a:t>Fermer les yeux</a:t>
            </a:r>
          </a:p>
          <a:p>
            <a:r>
              <a:rPr lang="fr-FR" dirty="0"/>
              <a:t>Toucher</a:t>
            </a:r>
          </a:p>
          <a:p>
            <a:r>
              <a:rPr lang="fr-FR" dirty="0"/>
              <a:t>Ecouter</a:t>
            </a:r>
          </a:p>
          <a:p>
            <a:r>
              <a:rPr lang="fr-FR" dirty="0"/>
              <a:t>Odeur</a:t>
            </a:r>
          </a:p>
          <a:p>
            <a:r>
              <a:rPr lang="fr-FR" dirty="0"/>
              <a:t>Imaginer goût</a:t>
            </a:r>
          </a:p>
          <a:p>
            <a:r>
              <a:rPr lang="fr-FR" dirty="0"/>
              <a:t>Rouvrir les yeux</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14</a:t>
            </a:fld>
            <a:endParaRPr lang="en-GB"/>
          </a:p>
        </p:txBody>
      </p:sp>
    </p:spTree>
    <p:extLst>
      <p:ext uri="{BB962C8B-B14F-4D97-AF65-F5344CB8AC3E}">
        <p14:creationId xmlns:p14="http://schemas.microsoft.com/office/powerpoint/2010/main" val="119675608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Refaire auto-évaluation</a:t>
            </a:r>
          </a:p>
          <a:p>
            <a:r>
              <a:rPr lang="fr-FR" dirty="0"/>
              <a:t>Comparer</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15</a:t>
            </a:fld>
            <a:endParaRPr lang="en-GB"/>
          </a:p>
        </p:txBody>
      </p:sp>
    </p:spTree>
    <p:extLst>
      <p:ext uri="{BB962C8B-B14F-4D97-AF65-F5344CB8AC3E}">
        <p14:creationId xmlns:p14="http://schemas.microsoft.com/office/powerpoint/2010/main" val="155937192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Voir littérature</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16</a:t>
            </a:fld>
            <a:endParaRPr lang="en-GB"/>
          </a:p>
        </p:txBody>
      </p:sp>
    </p:spTree>
    <p:extLst>
      <p:ext uri="{BB962C8B-B14F-4D97-AF65-F5344CB8AC3E}">
        <p14:creationId xmlns:p14="http://schemas.microsoft.com/office/powerpoint/2010/main" val="869372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Expliquer ce que sont les TOP </a:t>
            </a:r>
            <a:r>
              <a:rPr lang="fr-FR"/>
              <a:t>et utilité</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17</a:t>
            </a:fld>
            <a:endParaRPr lang="en-GB"/>
          </a:p>
        </p:txBody>
      </p:sp>
    </p:spTree>
    <p:extLst>
      <p:ext uri="{BB962C8B-B14F-4D97-AF65-F5344CB8AC3E}">
        <p14:creationId xmlns:p14="http://schemas.microsoft.com/office/powerpoint/2010/main" val="39806109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Il existe de nombreuses définitions su stress. J’en présente 2 une générale et une psy. Sébastien reviendra sur le côté physiologique fois suivante</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3</a:t>
            </a:fld>
            <a:endParaRPr lang="en-GB"/>
          </a:p>
        </p:txBody>
      </p:sp>
    </p:spTree>
    <p:extLst>
      <p:ext uri="{BB962C8B-B14F-4D97-AF65-F5344CB8AC3E}">
        <p14:creationId xmlns:p14="http://schemas.microsoft.com/office/powerpoint/2010/main" val="9359607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Ce qui se passe pour nous dans suite à un </a:t>
            </a:r>
            <a:r>
              <a:rPr lang="fr-FR" dirty="0" err="1"/>
              <a:t>stresseur</a:t>
            </a:r>
            <a:r>
              <a:rPr lang="fr-FR" dirty="0"/>
              <a:t>.</a:t>
            </a:r>
          </a:p>
          <a:p>
            <a:r>
              <a:rPr lang="fr-FR" dirty="0"/>
              <a:t>4 étapes. Elles font toujours partie du stress adapté. </a:t>
            </a:r>
          </a:p>
          <a:p>
            <a:r>
              <a:rPr lang="fr-FR" dirty="0"/>
              <a:t>Limite du supportable avec laquelle on vient parfois fleurter dans 2 types de situations : Evènement critique ou stress cumulatif</a:t>
            </a:r>
            <a:endParaRPr lang="fr-CH"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3824558-3C42-1040-82F6-63B59598EC08}"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fr-FR"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7565264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Mécanisme qui se met en place quand on est à la limite du supportable et qu’on évacue pas notre stress.</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5</a:t>
            </a:fld>
            <a:endParaRPr lang="en-GB"/>
          </a:p>
        </p:txBody>
      </p:sp>
    </p:spTree>
    <p:extLst>
      <p:ext uri="{BB962C8B-B14F-4D97-AF65-F5344CB8AC3E}">
        <p14:creationId xmlns:p14="http://schemas.microsoft.com/office/powerpoint/2010/main" val="30481473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Très important d’identifier ses signaux. Ce sont des messages que nous fait passer notre corps et qu’il faut écouter. Si on ne veut pas l’entendre hurler</a:t>
            </a:r>
          </a:p>
          <a:p>
            <a:r>
              <a:rPr lang="fr-FR" dirty="0"/>
              <a:t>Apprendre à les repérer pour soi. Parfois plus attentifs aux signaux corporels alors qu’il y en a eu d’autres en amont.</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6</a:t>
            </a:fld>
            <a:endParaRPr lang="en-GB"/>
          </a:p>
        </p:txBody>
      </p:sp>
    </p:spTree>
    <p:extLst>
      <p:ext uri="{BB962C8B-B14F-4D97-AF65-F5344CB8AC3E}">
        <p14:creationId xmlns:p14="http://schemas.microsoft.com/office/powerpoint/2010/main" val="40259054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5"/>
        <p:cNvGrpSpPr/>
        <p:nvPr/>
      </p:nvGrpSpPr>
      <p:grpSpPr>
        <a:xfrm>
          <a:off x="0" y="0"/>
          <a:ext cx="0" cy="0"/>
          <a:chOff x="0" y="0"/>
          <a:chExt cx="0" cy="0"/>
        </a:xfrm>
      </p:grpSpPr>
      <p:sp>
        <p:nvSpPr>
          <p:cNvPr id="666" name="Google Shape;666;ga39e485748_0_10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67" name="Google Shape;667;ga39e485748_0_105:notes"/>
          <p:cNvSpPr txBox="1">
            <a:spLocks noGrp="1"/>
          </p:cNvSpPr>
          <p:nvPr>
            <p:ph type="body" idx="1"/>
          </p:nvPr>
        </p:nvSpPr>
        <p:spPr>
          <a:xfrm>
            <a:off x="685800" y="4343400"/>
            <a:ext cx="5486400" cy="4114800"/>
          </a:xfrm>
          <a:prstGeom prst="rect">
            <a:avLst/>
          </a:prstGeom>
        </p:spPr>
        <p:txBody>
          <a:bodyPr spcFirstLastPara="1" wrap="square" lIns="91415" tIns="91415" rIns="91415" bIns="91415" anchor="t" anchorCtr="0">
            <a:noAutofit/>
          </a:bodyPr>
          <a:lstStyle/>
          <a:p>
            <a:pPr marL="0" indent="0">
              <a:buNone/>
            </a:pPr>
            <a:r>
              <a:rPr lang="fr-FR" dirty="0"/>
              <a:t>Les 3F</a:t>
            </a:r>
          </a:p>
          <a:p>
            <a:pPr marL="0" indent="0">
              <a:buNone/>
            </a:pPr>
            <a:r>
              <a:rPr lang="fr-FR" dirty="0"/>
              <a:t>Pas choisis mais le plus adapté en fonction de la situation</a:t>
            </a:r>
          </a:p>
          <a:p>
            <a:pPr marL="0" indent="0">
              <a:buNone/>
            </a:pPr>
            <a:r>
              <a:rPr lang="fr-FR" dirty="0"/>
              <a:t>Donner des exemples de comportements correspondants</a:t>
            </a:r>
            <a:endParaRPr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La base de toute gestion c’est d’abord l’identification de la problématique et cela passe par une auto-évaluation sur la base des signaux vus tout à l’heure.</a:t>
            </a:r>
          </a:p>
          <a:p>
            <a:r>
              <a:rPr lang="fr-FR" dirty="0"/>
              <a:t>Pour mettre en place des contre-mesures efficaces pour retrouver son niveau de stress adapté, il est également important de connaître son niveau d’énergie. </a:t>
            </a:r>
          </a:p>
          <a:p>
            <a:r>
              <a:rPr lang="fr-FR" dirty="0"/>
              <a:t>Je ne vais pas déployer les mêmes moyens selon ce niveau. Est-ce que j’ai besoin de me réguler, me calmer, me dynamiser d’abord. </a:t>
            </a:r>
          </a:p>
          <a:p>
            <a:r>
              <a:rPr lang="fr-FR" dirty="0"/>
              <a:t>En cas de stress cumulatif, est-ce que j’ai d’abord besoin de repos, de routines ou d’autres choses?</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9</a:t>
            </a:fld>
            <a:endParaRPr lang="en-GB"/>
          </a:p>
        </p:txBody>
      </p:sp>
    </p:spTree>
    <p:extLst>
      <p:ext uri="{BB962C8B-B14F-4D97-AF65-F5344CB8AC3E}">
        <p14:creationId xmlns:p14="http://schemas.microsoft.com/office/powerpoint/2010/main" val="199397844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Parfois on se sent submergé par le stress ou par l’ampleur de la tâche.</a:t>
            </a:r>
          </a:p>
          <a:p>
            <a:r>
              <a:rPr lang="fr-FR" dirty="0"/>
              <a:t>J’aime bien prendre l’image de l’ascension d’une montagne. Si on voit l’Everest tout de suite le stress ou le fait de se sentir impuissant monte. Si je vois l’entraînement puis le 1</a:t>
            </a:r>
            <a:r>
              <a:rPr lang="fr-FR" baseline="30000" dirty="0"/>
              <a:t>er</a:t>
            </a:r>
            <a:r>
              <a:rPr lang="fr-FR" dirty="0"/>
              <a:t> camp de base, cela peut me paraître plus facilement faisable.</a:t>
            </a:r>
          </a:p>
          <a:p>
            <a:r>
              <a:rPr lang="fr-FR" dirty="0"/>
              <a:t>Cette technique ou théorie des 3 cercles peut nous aider à voir le camp de base et pas seulement la montagne directement.</a:t>
            </a:r>
          </a:p>
          <a:p>
            <a:r>
              <a:rPr lang="fr-FR" dirty="0"/>
              <a:t>Expliquer les 3 cercles</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10</a:t>
            </a:fld>
            <a:endParaRPr lang="en-GB"/>
          </a:p>
        </p:txBody>
      </p:sp>
    </p:spTree>
    <p:extLst>
      <p:ext uri="{BB962C8B-B14F-4D97-AF65-F5344CB8AC3E}">
        <p14:creationId xmlns:p14="http://schemas.microsoft.com/office/powerpoint/2010/main" val="2937068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dirty="0"/>
              <a:t>Proposer de faire un test. Peu d’explication au début pour la découverte et ensuite on reviendra sur les bases de la technique.</a:t>
            </a:r>
          </a:p>
          <a:p>
            <a:r>
              <a:rPr lang="fr-FR" dirty="0"/>
              <a:t>Penser à quelque chose qui peut nous préoccupe, nous stress ou notre météo du jour</a:t>
            </a:r>
            <a:endParaRPr lang="fr-CH" dirty="0"/>
          </a:p>
        </p:txBody>
      </p:sp>
      <p:sp>
        <p:nvSpPr>
          <p:cNvPr id="4" name="Espace réservé du numéro de diapositive 3"/>
          <p:cNvSpPr>
            <a:spLocks noGrp="1"/>
          </p:cNvSpPr>
          <p:nvPr>
            <p:ph type="sldNum" sz="quarter" idx="5"/>
          </p:nvPr>
        </p:nvSpPr>
        <p:spPr/>
        <p:txBody>
          <a:bodyPr/>
          <a:lstStyle/>
          <a:p>
            <a:fld id="{3AAFAC84-B53D-4C74-88DB-C6F7F1D6CFFE}" type="slidenum">
              <a:rPr lang="en-GB" smtClean="0"/>
              <a:t>11</a:t>
            </a:fld>
            <a:endParaRPr lang="en-GB"/>
          </a:p>
        </p:txBody>
      </p:sp>
    </p:spTree>
    <p:extLst>
      <p:ext uri="{BB962C8B-B14F-4D97-AF65-F5344CB8AC3E}">
        <p14:creationId xmlns:p14="http://schemas.microsoft.com/office/powerpoint/2010/main" val="981327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image" Target="../media/image2.wmf"/><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fr-FR" noProof="0"/>
              <a:t>Modifiez le style du titre</a:t>
            </a:r>
            <a:endParaRPr lang="en-GB" noProof="0"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noProof="0"/>
              <a:t>Modifiez le style des sous-titres du masque</a:t>
            </a:r>
            <a:endParaRPr lang="en-GB" noProof="0" dirty="0"/>
          </a:p>
        </p:txBody>
      </p:sp>
      <p:sp>
        <p:nvSpPr>
          <p:cNvPr id="4" name="Date Placeholder 3"/>
          <p:cNvSpPr>
            <a:spLocks noGrp="1"/>
          </p:cNvSpPr>
          <p:nvPr>
            <p:ph type="dt" sz="half" idx="10"/>
          </p:nvPr>
        </p:nvSpPr>
        <p:spPr/>
        <p:txBody>
          <a:bodyPr/>
          <a:lstStyle/>
          <a:p>
            <a:pPr>
              <a:spcAft>
                <a:spcPts val="600"/>
              </a:spcAft>
            </a:pPr>
            <a:r>
              <a:rPr lang="en-US"/>
              <a:t>October 2023</a:t>
            </a:r>
            <a:endParaRPr lang="en-US" dirty="0"/>
          </a:p>
        </p:txBody>
      </p:sp>
      <p:sp>
        <p:nvSpPr>
          <p:cNvPr id="5" name="Footer Placeholder 4"/>
          <p:cNvSpPr>
            <a:spLocks noGrp="1"/>
          </p:cNvSpPr>
          <p:nvPr>
            <p:ph type="ftr" sz="quarter" idx="11"/>
          </p:nvPr>
        </p:nvSpPr>
        <p:spPr>
          <a:xfrm>
            <a:off x="2167468" y="6262302"/>
            <a:ext cx="45720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28098838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A1384E4-00A2-034F-9179-F5B2A6B17B0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97931" y="0"/>
            <a:ext cx="12372622" cy="6950767"/>
          </a:xfrm>
          <a:prstGeom prst="rect">
            <a:avLst/>
          </a:prstGeom>
        </p:spPr>
      </p:pic>
      <p:sp>
        <p:nvSpPr>
          <p:cNvPr id="2" name="Title 1"/>
          <p:cNvSpPr>
            <a:spLocks noGrp="1"/>
          </p:cNvSpPr>
          <p:nvPr>
            <p:ph type="ctrTitle"/>
          </p:nvPr>
        </p:nvSpPr>
        <p:spPr>
          <a:xfrm>
            <a:off x="422744" y="2083242"/>
            <a:ext cx="11346512" cy="2118485"/>
          </a:xfrm>
        </p:spPr>
        <p:txBody>
          <a:bodyPr lIns="0" tIns="0" rIns="0" bIns="0" anchor="b" anchorCtr="0">
            <a:normAutofit/>
          </a:bodyPr>
          <a:lstStyle>
            <a:lvl1pPr algn="l">
              <a:defRPr sz="5000">
                <a:solidFill>
                  <a:schemeClr val="bg1"/>
                </a:solidFill>
                <a:latin typeface="Arial" panose="020B0604020202020204" pitchFamily="34" charset="0"/>
                <a:cs typeface="Arial" panose="020B0604020202020204" pitchFamily="34" charset="0"/>
              </a:defRPr>
            </a:lvl1pPr>
          </a:lstStyle>
          <a:p>
            <a:r>
              <a:rPr lang="en-GB" noProof="0" dirty="0"/>
              <a:t>Click to edit Master title style</a:t>
            </a:r>
          </a:p>
        </p:txBody>
      </p:sp>
      <p:sp>
        <p:nvSpPr>
          <p:cNvPr id="3" name="Subtitle 2"/>
          <p:cNvSpPr>
            <a:spLocks noGrp="1"/>
          </p:cNvSpPr>
          <p:nvPr>
            <p:ph type="subTitle" idx="1"/>
          </p:nvPr>
        </p:nvSpPr>
        <p:spPr>
          <a:xfrm>
            <a:off x="397565" y="5860111"/>
            <a:ext cx="5820355" cy="997889"/>
          </a:xfrm>
        </p:spPr>
        <p:txBody>
          <a:bodyPr lIns="0" tIns="0" rIns="0" bIns="0"/>
          <a:lstStyle>
            <a:lvl1pPr marL="0" indent="0" algn="l">
              <a:buNone/>
              <a:defRPr sz="2000">
                <a:solidFill>
                  <a:schemeClr val="bg1"/>
                </a:solidFill>
                <a:latin typeface="Arial" panose="020B0604020202020204" pitchFamily="34" charset="0"/>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noProof="0" dirty="0"/>
              <a:t>Click to edit Master subtitle style</a:t>
            </a:r>
          </a:p>
        </p:txBody>
      </p:sp>
      <p:sp>
        <p:nvSpPr>
          <p:cNvPr id="5" name="Text Placeholder 4">
            <a:extLst>
              <a:ext uri="{FF2B5EF4-FFF2-40B4-BE49-F238E27FC236}">
                <a16:creationId xmlns:a16="http://schemas.microsoft.com/office/drawing/2014/main" id="{CEEDDC63-4E56-CC47-B08B-A05C77F233B7}"/>
              </a:ext>
            </a:extLst>
          </p:cNvPr>
          <p:cNvSpPr>
            <a:spLocks noGrp="1"/>
          </p:cNvSpPr>
          <p:nvPr>
            <p:ph type="body" sz="quarter" idx="10" hasCustomPrompt="1"/>
          </p:nvPr>
        </p:nvSpPr>
        <p:spPr>
          <a:xfrm>
            <a:off x="7664605" y="6359055"/>
            <a:ext cx="4215160" cy="498945"/>
          </a:xfrm>
          <a:prstGeom prst="rect">
            <a:avLst/>
          </a:prstGeom>
        </p:spPr>
        <p:txBody>
          <a:bodyPr rIns="0"/>
          <a:lstStyle>
            <a:lvl1pPr marL="0" indent="0" algn="r">
              <a:buNone/>
              <a:defRPr sz="1800">
                <a:solidFill>
                  <a:schemeClr val="bg1"/>
                </a:solidFill>
                <a:latin typeface="Arial" panose="020B0604020202020204" pitchFamily="34" charset="0"/>
                <a:cs typeface="Arial" panose="020B0604020202020204" pitchFamily="34" charset="0"/>
              </a:defRPr>
            </a:lvl1pPr>
            <a:lvl2pPr marL="457200" indent="0" algn="r">
              <a:buNone/>
              <a:defRPr>
                <a:solidFill>
                  <a:schemeClr val="bg1"/>
                </a:solidFill>
              </a:defRPr>
            </a:lvl2pPr>
            <a:lvl3pPr marL="914400" indent="0" algn="r">
              <a:buNone/>
              <a:defRPr>
                <a:solidFill>
                  <a:schemeClr val="bg1"/>
                </a:solidFill>
              </a:defRPr>
            </a:lvl3pPr>
            <a:lvl4pPr marL="1371600" indent="0" algn="r">
              <a:buNone/>
              <a:defRPr>
                <a:solidFill>
                  <a:schemeClr val="bg1"/>
                </a:solidFill>
              </a:defRPr>
            </a:lvl4pPr>
            <a:lvl5pPr marL="1828800" indent="0" algn="r">
              <a:buNone/>
              <a:defRPr>
                <a:solidFill>
                  <a:schemeClr val="bg1"/>
                </a:solidFill>
              </a:defRPr>
            </a:lvl5pPr>
          </a:lstStyle>
          <a:p>
            <a:r>
              <a:rPr lang="en-GB" noProof="0" dirty="0"/>
              <a:t>Click to edit Master subtitle style</a:t>
            </a:r>
          </a:p>
        </p:txBody>
      </p:sp>
    </p:spTree>
    <p:extLst>
      <p:ext uri="{BB962C8B-B14F-4D97-AF65-F5344CB8AC3E}">
        <p14:creationId xmlns:p14="http://schemas.microsoft.com/office/powerpoint/2010/main" val="19696335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Slide image">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pic>
        <p:nvPicPr>
          <p:cNvPr id="4" name="Picture 3">
            <a:extLst>
              <a:ext uri="{FF2B5EF4-FFF2-40B4-BE49-F238E27FC236}">
                <a16:creationId xmlns:a16="http://schemas.microsoft.com/office/drawing/2014/main" id="{C1F4E0A6-B000-E949-B7B2-BBB44381C07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90311" y="0"/>
            <a:ext cx="12372622" cy="6950767"/>
          </a:xfrm>
          <a:prstGeom prst="rect">
            <a:avLst/>
          </a:prstGeom>
        </p:spPr>
      </p:pic>
    </p:spTree>
    <p:extLst>
      <p:ext uri="{BB962C8B-B14F-4D97-AF65-F5344CB8AC3E}">
        <p14:creationId xmlns:p14="http://schemas.microsoft.com/office/powerpoint/2010/main" val="22040217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36421474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Logo Slide">
    <p:spTree>
      <p:nvGrpSpPr>
        <p:cNvPr id="1" name=""/>
        <p:cNvGrpSpPr/>
        <p:nvPr/>
      </p:nvGrpSpPr>
      <p:grpSpPr>
        <a:xfrm>
          <a:off x="0" y="0"/>
          <a:ext cx="0" cy="0"/>
          <a:chOff x="0" y="0"/>
          <a:chExt cx="0" cy="0"/>
        </a:xfrm>
      </p:grpSpPr>
      <p:grpSp>
        <p:nvGrpSpPr>
          <p:cNvPr id="2" name="Group 4"/>
          <p:cNvGrpSpPr>
            <a:grpSpLocks noChangeAspect="1"/>
          </p:cNvGrpSpPr>
          <p:nvPr userDrawn="1"/>
        </p:nvGrpSpPr>
        <p:grpSpPr bwMode="auto">
          <a:xfrm>
            <a:off x="5260975" y="2603500"/>
            <a:ext cx="1670050" cy="1651000"/>
            <a:chOff x="3314" y="1640"/>
            <a:chExt cx="1052" cy="1040"/>
          </a:xfrm>
          <a:solidFill>
            <a:schemeClr val="tx1"/>
          </a:solidFill>
        </p:grpSpPr>
        <p:sp>
          <p:nvSpPr>
            <p:cNvPr id="4" name="Freeform 5"/>
            <p:cNvSpPr>
              <a:spLocks/>
            </p:cNvSpPr>
            <p:nvPr userDrawn="1"/>
          </p:nvSpPr>
          <p:spPr bwMode="auto">
            <a:xfrm>
              <a:off x="3400" y="1928"/>
              <a:ext cx="137" cy="159"/>
            </a:xfrm>
            <a:custGeom>
              <a:avLst/>
              <a:gdLst>
                <a:gd name="T0" fmla="*/ 134 w 137"/>
                <a:gd name="T1" fmla="*/ 143 h 159"/>
                <a:gd name="T2" fmla="*/ 117 w 137"/>
                <a:gd name="T3" fmla="*/ 151 h 159"/>
                <a:gd name="T4" fmla="*/ 92 w 137"/>
                <a:gd name="T5" fmla="*/ 157 h 159"/>
                <a:gd name="T6" fmla="*/ 82 w 137"/>
                <a:gd name="T7" fmla="*/ 159 h 159"/>
                <a:gd name="T8" fmla="*/ 48 w 137"/>
                <a:gd name="T9" fmla="*/ 153 h 159"/>
                <a:gd name="T10" fmla="*/ 22 w 137"/>
                <a:gd name="T11" fmla="*/ 137 h 159"/>
                <a:gd name="T12" fmla="*/ 5 w 137"/>
                <a:gd name="T13" fmla="*/ 111 h 159"/>
                <a:gd name="T14" fmla="*/ 0 w 137"/>
                <a:gd name="T15" fmla="*/ 79 h 159"/>
                <a:gd name="T16" fmla="*/ 1 w 137"/>
                <a:gd name="T17" fmla="*/ 62 h 159"/>
                <a:gd name="T18" fmla="*/ 12 w 137"/>
                <a:gd name="T19" fmla="*/ 33 h 159"/>
                <a:gd name="T20" fmla="*/ 35 w 137"/>
                <a:gd name="T21" fmla="*/ 13 h 159"/>
                <a:gd name="T22" fmla="*/ 67 w 137"/>
                <a:gd name="T23" fmla="*/ 2 h 159"/>
                <a:gd name="T24" fmla="*/ 84 w 137"/>
                <a:gd name="T25" fmla="*/ 0 h 159"/>
                <a:gd name="T26" fmla="*/ 112 w 137"/>
                <a:gd name="T27" fmla="*/ 3 h 159"/>
                <a:gd name="T28" fmla="*/ 137 w 137"/>
                <a:gd name="T29" fmla="*/ 10 h 159"/>
                <a:gd name="T30" fmla="*/ 134 w 137"/>
                <a:gd name="T31" fmla="*/ 20 h 159"/>
                <a:gd name="T32" fmla="*/ 130 w 137"/>
                <a:gd name="T33" fmla="*/ 29 h 159"/>
                <a:gd name="T34" fmla="*/ 122 w 137"/>
                <a:gd name="T35" fmla="*/ 22 h 159"/>
                <a:gd name="T36" fmla="*/ 98 w 137"/>
                <a:gd name="T37" fmla="*/ 12 h 159"/>
                <a:gd name="T38" fmla="*/ 82 w 137"/>
                <a:gd name="T39" fmla="*/ 10 h 159"/>
                <a:gd name="T40" fmla="*/ 61 w 137"/>
                <a:gd name="T41" fmla="*/ 14 h 159"/>
                <a:gd name="T42" fmla="*/ 42 w 137"/>
                <a:gd name="T43" fmla="*/ 27 h 159"/>
                <a:gd name="T44" fmla="*/ 28 w 137"/>
                <a:gd name="T45" fmla="*/ 49 h 159"/>
                <a:gd name="T46" fmla="*/ 22 w 137"/>
                <a:gd name="T47" fmla="*/ 79 h 159"/>
                <a:gd name="T48" fmla="*/ 24 w 137"/>
                <a:gd name="T49" fmla="*/ 94 h 159"/>
                <a:gd name="T50" fmla="*/ 34 w 137"/>
                <a:gd name="T51" fmla="*/ 120 h 159"/>
                <a:gd name="T52" fmla="*/ 52 w 137"/>
                <a:gd name="T53" fmla="*/ 137 h 159"/>
                <a:gd name="T54" fmla="*/ 74 w 137"/>
                <a:gd name="T55" fmla="*/ 146 h 159"/>
                <a:gd name="T56" fmla="*/ 85 w 137"/>
                <a:gd name="T57" fmla="*/ 147 h 159"/>
                <a:gd name="T58" fmla="*/ 102 w 137"/>
                <a:gd name="T59" fmla="*/ 144 h 159"/>
                <a:gd name="T60" fmla="*/ 117 w 137"/>
                <a:gd name="T61" fmla="*/ 139 h 159"/>
                <a:gd name="T62" fmla="*/ 137 w 137"/>
                <a:gd name="T63" fmla="*/ 124 h 159"/>
                <a:gd name="T64" fmla="*/ 134 w 137"/>
                <a:gd name="T65" fmla="*/ 143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7" h="159">
                  <a:moveTo>
                    <a:pt x="134" y="143"/>
                  </a:moveTo>
                  <a:lnTo>
                    <a:pt x="134" y="143"/>
                  </a:lnTo>
                  <a:lnTo>
                    <a:pt x="127" y="147"/>
                  </a:lnTo>
                  <a:lnTo>
                    <a:pt x="117" y="151"/>
                  </a:lnTo>
                  <a:lnTo>
                    <a:pt x="101" y="156"/>
                  </a:lnTo>
                  <a:lnTo>
                    <a:pt x="92" y="157"/>
                  </a:lnTo>
                  <a:lnTo>
                    <a:pt x="82" y="159"/>
                  </a:lnTo>
                  <a:lnTo>
                    <a:pt x="82" y="159"/>
                  </a:lnTo>
                  <a:lnTo>
                    <a:pt x="65" y="157"/>
                  </a:lnTo>
                  <a:lnTo>
                    <a:pt x="48" y="153"/>
                  </a:lnTo>
                  <a:lnTo>
                    <a:pt x="34" y="146"/>
                  </a:lnTo>
                  <a:lnTo>
                    <a:pt x="22" y="137"/>
                  </a:lnTo>
                  <a:lnTo>
                    <a:pt x="12" y="124"/>
                  </a:lnTo>
                  <a:lnTo>
                    <a:pt x="5" y="111"/>
                  </a:lnTo>
                  <a:lnTo>
                    <a:pt x="1" y="96"/>
                  </a:lnTo>
                  <a:lnTo>
                    <a:pt x="0" y="79"/>
                  </a:lnTo>
                  <a:lnTo>
                    <a:pt x="0" y="79"/>
                  </a:lnTo>
                  <a:lnTo>
                    <a:pt x="1" y="62"/>
                  </a:lnTo>
                  <a:lnTo>
                    <a:pt x="5" y="46"/>
                  </a:lnTo>
                  <a:lnTo>
                    <a:pt x="12" y="33"/>
                  </a:lnTo>
                  <a:lnTo>
                    <a:pt x="22" y="22"/>
                  </a:lnTo>
                  <a:lnTo>
                    <a:pt x="35" y="13"/>
                  </a:lnTo>
                  <a:lnTo>
                    <a:pt x="50" y="6"/>
                  </a:lnTo>
                  <a:lnTo>
                    <a:pt x="67" y="2"/>
                  </a:lnTo>
                  <a:lnTo>
                    <a:pt x="84" y="0"/>
                  </a:lnTo>
                  <a:lnTo>
                    <a:pt x="84" y="0"/>
                  </a:lnTo>
                  <a:lnTo>
                    <a:pt x="98" y="0"/>
                  </a:lnTo>
                  <a:lnTo>
                    <a:pt x="112" y="3"/>
                  </a:lnTo>
                  <a:lnTo>
                    <a:pt x="127" y="7"/>
                  </a:lnTo>
                  <a:lnTo>
                    <a:pt x="137" y="10"/>
                  </a:lnTo>
                  <a:lnTo>
                    <a:pt x="137" y="10"/>
                  </a:lnTo>
                  <a:lnTo>
                    <a:pt x="134" y="20"/>
                  </a:lnTo>
                  <a:lnTo>
                    <a:pt x="131" y="29"/>
                  </a:lnTo>
                  <a:lnTo>
                    <a:pt x="130" y="29"/>
                  </a:lnTo>
                  <a:lnTo>
                    <a:pt x="130" y="29"/>
                  </a:lnTo>
                  <a:lnTo>
                    <a:pt x="122" y="22"/>
                  </a:lnTo>
                  <a:lnTo>
                    <a:pt x="111" y="16"/>
                  </a:lnTo>
                  <a:lnTo>
                    <a:pt x="98" y="12"/>
                  </a:lnTo>
                  <a:lnTo>
                    <a:pt x="82" y="10"/>
                  </a:lnTo>
                  <a:lnTo>
                    <a:pt x="82" y="10"/>
                  </a:lnTo>
                  <a:lnTo>
                    <a:pt x="72" y="10"/>
                  </a:lnTo>
                  <a:lnTo>
                    <a:pt x="61" y="14"/>
                  </a:lnTo>
                  <a:lnTo>
                    <a:pt x="51" y="19"/>
                  </a:lnTo>
                  <a:lnTo>
                    <a:pt x="42" y="27"/>
                  </a:lnTo>
                  <a:lnTo>
                    <a:pt x="34" y="36"/>
                  </a:lnTo>
                  <a:lnTo>
                    <a:pt x="28" y="49"/>
                  </a:lnTo>
                  <a:lnTo>
                    <a:pt x="24" y="63"/>
                  </a:lnTo>
                  <a:lnTo>
                    <a:pt x="22" y="79"/>
                  </a:lnTo>
                  <a:lnTo>
                    <a:pt x="22" y="79"/>
                  </a:lnTo>
                  <a:lnTo>
                    <a:pt x="24" y="94"/>
                  </a:lnTo>
                  <a:lnTo>
                    <a:pt x="28" y="107"/>
                  </a:lnTo>
                  <a:lnTo>
                    <a:pt x="34" y="120"/>
                  </a:lnTo>
                  <a:lnTo>
                    <a:pt x="42" y="129"/>
                  </a:lnTo>
                  <a:lnTo>
                    <a:pt x="52" y="137"/>
                  </a:lnTo>
                  <a:lnTo>
                    <a:pt x="62" y="143"/>
                  </a:lnTo>
                  <a:lnTo>
                    <a:pt x="74" y="146"/>
                  </a:lnTo>
                  <a:lnTo>
                    <a:pt x="85" y="147"/>
                  </a:lnTo>
                  <a:lnTo>
                    <a:pt x="85" y="147"/>
                  </a:lnTo>
                  <a:lnTo>
                    <a:pt x="94" y="146"/>
                  </a:lnTo>
                  <a:lnTo>
                    <a:pt x="102" y="144"/>
                  </a:lnTo>
                  <a:lnTo>
                    <a:pt x="110" y="143"/>
                  </a:lnTo>
                  <a:lnTo>
                    <a:pt x="117" y="139"/>
                  </a:lnTo>
                  <a:lnTo>
                    <a:pt x="127" y="131"/>
                  </a:lnTo>
                  <a:lnTo>
                    <a:pt x="137" y="124"/>
                  </a:lnTo>
                  <a:lnTo>
                    <a:pt x="137" y="126"/>
                  </a:lnTo>
                  <a:lnTo>
                    <a:pt x="134" y="143"/>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5" name="Freeform 6"/>
            <p:cNvSpPr>
              <a:spLocks/>
            </p:cNvSpPr>
            <p:nvPr userDrawn="1"/>
          </p:nvSpPr>
          <p:spPr bwMode="auto">
            <a:xfrm>
              <a:off x="3562" y="1931"/>
              <a:ext cx="96" cy="153"/>
            </a:xfrm>
            <a:custGeom>
              <a:avLst/>
              <a:gdLst>
                <a:gd name="T0" fmla="*/ 95 w 96"/>
                <a:gd name="T1" fmla="*/ 144 h 153"/>
                <a:gd name="T2" fmla="*/ 95 w 96"/>
                <a:gd name="T3" fmla="*/ 144 h 153"/>
                <a:gd name="T4" fmla="*/ 96 w 96"/>
                <a:gd name="T5" fmla="*/ 136 h 153"/>
                <a:gd name="T6" fmla="*/ 96 w 96"/>
                <a:gd name="T7" fmla="*/ 136 h 153"/>
                <a:gd name="T8" fmla="*/ 59 w 96"/>
                <a:gd name="T9" fmla="*/ 137 h 153"/>
                <a:gd name="T10" fmla="*/ 23 w 96"/>
                <a:gd name="T11" fmla="*/ 138 h 153"/>
                <a:gd name="T12" fmla="*/ 23 w 96"/>
                <a:gd name="T13" fmla="*/ 138 h 153"/>
                <a:gd name="T14" fmla="*/ 23 w 96"/>
                <a:gd name="T15" fmla="*/ 80 h 153"/>
                <a:gd name="T16" fmla="*/ 23 w 96"/>
                <a:gd name="T17" fmla="*/ 80 h 153"/>
                <a:gd name="T18" fmla="*/ 47 w 96"/>
                <a:gd name="T19" fmla="*/ 80 h 153"/>
                <a:gd name="T20" fmla="*/ 79 w 96"/>
                <a:gd name="T21" fmla="*/ 81 h 153"/>
                <a:gd name="T22" fmla="*/ 79 w 96"/>
                <a:gd name="T23" fmla="*/ 81 h 153"/>
                <a:gd name="T24" fmla="*/ 77 w 96"/>
                <a:gd name="T25" fmla="*/ 74 h 153"/>
                <a:gd name="T26" fmla="*/ 77 w 96"/>
                <a:gd name="T27" fmla="*/ 74 h 153"/>
                <a:gd name="T28" fmla="*/ 79 w 96"/>
                <a:gd name="T29" fmla="*/ 66 h 153"/>
                <a:gd name="T30" fmla="*/ 79 w 96"/>
                <a:gd name="T31" fmla="*/ 66 h 153"/>
                <a:gd name="T32" fmla="*/ 56 w 96"/>
                <a:gd name="T33" fmla="*/ 67 h 153"/>
                <a:gd name="T34" fmla="*/ 23 w 96"/>
                <a:gd name="T35" fmla="*/ 67 h 153"/>
                <a:gd name="T36" fmla="*/ 23 w 96"/>
                <a:gd name="T37" fmla="*/ 67 h 153"/>
                <a:gd name="T38" fmla="*/ 23 w 96"/>
                <a:gd name="T39" fmla="*/ 11 h 153"/>
                <a:gd name="T40" fmla="*/ 23 w 96"/>
                <a:gd name="T41" fmla="*/ 11 h 153"/>
                <a:gd name="T42" fmla="*/ 63 w 96"/>
                <a:gd name="T43" fmla="*/ 13 h 153"/>
                <a:gd name="T44" fmla="*/ 93 w 96"/>
                <a:gd name="T45" fmla="*/ 14 h 153"/>
                <a:gd name="T46" fmla="*/ 93 w 96"/>
                <a:gd name="T47" fmla="*/ 14 h 153"/>
                <a:gd name="T48" fmla="*/ 92 w 96"/>
                <a:gd name="T49" fmla="*/ 7 h 153"/>
                <a:gd name="T50" fmla="*/ 92 w 96"/>
                <a:gd name="T51" fmla="*/ 7 h 153"/>
                <a:gd name="T52" fmla="*/ 93 w 96"/>
                <a:gd name="T53" fmla="*/ 0 h 153"/>
                <a:gd name="T54" fmla="*/ 93 w 96"/>
                <a:gd name="T55" fmla="*/ 0 h 153"/>
                <a:gd name="T56" fmla="*/ 47 w 96"/>
                <a:gd name="T57" fmla="*/ 1 h 153"/>
                <a:gd name="T58" fmla="*/ 47 w 96"/>
                <a:gd name="T59" fmla="*/ 1 h 153"/>
                <a:gd name="T60" fmla="*/ 0 w 96"/>
                <a:gd name="T61" fmla="*/ 0 h 153"/>
                <a:gd name="T62" fmla="*/ 0 w 96"/>
                <a:gd name="T63" fmla="*/ 0 h 153"/>
                <a:gd name="T64" fmla="*/ 0 w 96"/>
                <a:gd name="T65" fmla="*/ 29 h 153"/>
                <a:gd name="T66" fmla="*/ 2 w 96"/>
                <a:gd name="T67" fmla="*/ 57 h 153"/>
                <a:gd name="T68" fmla="*/ 2 w 96"/>
                <a:gd name="T69" fmla="*/ 94 h 153"/>
                <a:gd name="T70" fmla="*/ 2 w 96"/>
                <a:gd name="T71" fmla="*/ 94 h 153"/>
                <a:gd name="T72" fmla="*/ 0 w 96"/>
                <a:gd name="T73" fmla="*/ 124 h 153"/>
                <a:gd name="T74" fmla="*/ 0 w 96"/>
                <a:gd name="T75" fmla="*/ 153 h 153"/>
                <a:gd name="T76" fmla="*/ 0 w 96"/>
                <a:gd name="T77" fmla="*/ 153 h 153"/>
                <a:gd name="T78" fmla="*/ 47 w 96"/>
                <a:gd name="T79" fmla="*/ 151 h 153"/>
                <a:gd name="T80" fmla="*/ 47 w 96"/>
                <a:gd name="T81" fmla="*/ 151 h 153"/>
                <a:gd name="T82" fmla="*/ 49 w 96"/>
                <a:gd name="T83" fmla="*/ 151 h 153"/>
                <a:gd name="T84" fmla="*/ 49 w 96"/>
                <a:gd name="T85" fmla="*/ 151 h 153"/>
                <a:gd name="T86" fmla="*/ 66 w 96"/>
                <a:gd name="T87" fmla="*/ 151 h 153"/>
                <a:gd name="T88" fmla="*/ 66 w 96"/>
                <a:gd name="T89" fmla="*/ 151 h 153"/>
                <a:gd name="T90" fmla="*/ 96 w 96"/>
                <a:gd name="T91" fmla="*/ 153 h 153"/>
                <a:gd name="T92" fmla="*/ 96 w 96"/>
                <a:gd name="T93" fmla="*/ 153 h 153"/>
                <a:gd name="T94" fmla="*/ 96 w 96"/>
                <a:gd name="T95" fmla="*/ 153 h 153"/>
                <a:gd name="T96" fmla="*/ 96 w 96"/>
                <a:gd name="T97" fmla="*/ 153 h 153"/>
                <a:gd name="T98" fmla="*/ 95 w 96"/>
                <a:gd name="T99" fmla="*/ 144 h 153"/>
                <a:gd name="T100" fmla="*/ 95 w 96"/>
                <a:gd name="T101" fmla="*/ 144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96" h="153">
                  <a:moveTo>
                    <a:pt x="95" y="144"/>
                  </a:moveTo>
                  <a:lnTo>
                    <a:pt x="95" y="144"/>
                  </a:lnTo>
                  <a:lnTo>
                    <a:pt x="96" y="136"/>
                  </a:lnTo>
                  <a:lnTo>
                    <a:pt x="96" y="136"/>
                  </a:lnTo>
                  <a:lnTo>
                    <a:pt x="59" y="137"/>
                  </a:lnTo>
                  <a:lnTo>
                    <a:pt x="23" y="138"/>
                  </a:lnTo>
                  <a:lnTo>
                    <a:pt x="23" y="138"/>
                  </a:lnTo>
                  <a:lnTo>
                    <a:pt x="23" y="80"/>
                  </a:lnTo>
                  <a:lnTo>
                    <a:pt x="23" y="80"/>
                  </a:lnTo>
                  <a:lnTo>
                    <a:pt x="47" y="80"/>
                  </a:lnTo>
                  <a:lnTo>
                    <a:pt x="79" y="81"/>
                  </a:lnTo>
                  <a:lnTo>
                    <a:pt x="79" y="81"/>
                  </a:lnTo>
                  <a:lnTo>
                    <a:pt x="77" y="74"/>
                  </a:lnTo>
                  <a:lnTo>
                    <a:pt x="77" y="74"/>
                  </a:lnTo>
                  <a:lnTo>
                    <a:pt x="79" y="66"/>
                  </a:lnTo>
                  <a:lnTo>
                    <a:pt x="79" y="66"/>
                  </a:lnTo>
                  <a:lnTo>
                    <a:pt x="56" y="67"/>
                  </a:lnTo>
                  <a:lnTo>
                    <a:pt x="23" y="67"/>
                  </a:lnTo>
                  <a:lnTo>
                    <a:pt x="23" y="67"/>
                  </a:lnTo>
                  <a:lnTo>
                    <a:pt x="23" y="11"/>
                  </a:lnTo>
                  <a:lnTo>
                    <a:pt x="23" y="11"/>
                  </a:lnTo>
                  <a:lnTo>
                    <a:pt x="63" y="13"/>
                  </a:lnTo>
                  <a:lnTo>
                    <a:pt x="93" y="14"/>
                  </a:lnTo>
                  <a:lnTo>
                    <a:pt x="93" y="14"/>
                  </a:lnTo>
                  <a:lnTo>
                    <a:pt x="92" y="7"/>
                  </a:lnTo>
                  <a:lnTo>
                    <a:pt x="92" y="7"/>
                  </a:lnTo>
                  <a:lnTo>
                    <a:pt x="93" y="0"/>
                  </a:lnTo>
                  <a:lnTo>
                    <a:pt x="93" y="0"/>
                  </a:lnTo>
                  <a:lnTo>
                    <a:pt x="47" y="1"/>
                  </a:lnTo>
                  <a:lnTo>
                    <a:pt x="47" y="1"/>
                  </a:lnTo>
                  <a:lnTo>
                    <a:pt x="0" y="0"/>
                  </a:lnTo>
                  <a:lnTo>
                    <a:pt x="0" y="0"/>
                  </a:lnTo>
                  <a:lnTo>
                    <a:pt x="0" y="29"/>
                  </a:lnTo>
                  <a:lnTo>
                    <a:pt x="2" y="57"/>
                  </a:lnTo>
                  <a:lnTo>
                    <a:pt x="2" y="94"/>
                  </a:lnTo>
                  <a:lnTo>
                    <a:pt x="2" y="94"/>
                  </a:lnTo>
                  <a:lnTo>
                    <a:pt x="0" y="124"/>
                  </a:lnTo>
                  <a:lnTo>
                    <a:pt x="0" y="153"/>
                  </a:lnTo>
                  <a:lnTo>
                    <a:pt x="0" y="153"/>
                  </a:lnTo>
                  <a:lnTo>
                    <a:pt x="47" y="151"/>
                  </a:lnTo>
                  <a:lnTo>
                    <a:pt x="47" y="151"/>
                  </a:lnTo>
                  <a:lnTo>
                    <a:pt x="49" y="151"/>
                  </a:lnTo>
                  <a:lnTo>
                    <a:pt x="49" y="151"/>
                  </a:lnTo>
                  <a:lnTo>
                    <a:pt x="66" y="151"/>
                  </a:lnTo>
                  <a:lnTo>
                    <a:pt x="66" y="151"/>
                  </a:lnTo>
                  <a:lnTo>
                    <a:pt x="96" y="153"/>
                  </a:lnTo>
                  <a:lnTo>
                    <a:pt x="96" y="153"/>
                  </a:lnTo>
                  <a:lnTo>
                    <a:pt x="96" y="153"/>
                  </a:lnTo>
                  <a:lnTo>
                    <a:pt x="96" y="153"/>
                  </a:lnTo>
                  <a:lnTo>
                    <a:pt x="95" y="144"/>
                  </a:lnTo>
                  <a:lnTo>
                    <a:pt x="95" y="14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6" name="Freeform 7"/>
            <p:cNvSpPr>
              <a:spLocks noEditPoints="1"/>
            </p:cNvSpPr>
            <p:nvPr userDrawn="1"/>
          </p:nvSpPr>
          <p:spPr bwMode="auto">
            <a:xfrm>
              <a:off x="3684" y="1931"/>
              <a:ext cx="117" cy="153"/>
            </a:xfrm>
            <a:custGeom>
              <a:avLst/>
              <a:gdLst>
                <a:gd name="T0" fmla="*/ 23 w 117"/>
                <a:gd name="T1" fmla="*/ 96 h 153"/>
                <a:gd name="T2" fmla="*/ 23 w 117"/>
                <a:gd name="T3" fmla="*/ 124 h 153"/>
                <a:gd name="T4" fmla="*/ 24 w 117"/>
                <a:gd name="T5" fmla="*/ 153 h 153"/>
                <a:gd name="T6" fmla="*/ 13 w 117"/>
                <a:gd name="T7" fmla="*/ 151 h 153"/>
                <a:gd name="T8" fmla="*/ 0 w 117"/>
                <a:gd name="T9" fmla="*/ 153 h 153"/>
                <a:gd name="T10" fmla="*/ 3 w 117"/>
                <a:gd name="T11" fmla="*/ 96 h 153"/>
                <a:gd name="T12" fmla="*/ 3 w 117"/>
                <a:gd name="T13" fmla="*/ 57 h 153"/>
                <a:gd name="T14" fmla="*/ 0 w 117"/>
                <a:gd name="T15" fmla="*/ 0 h 153"/>
                <a:gd name="T16" fmla="*/ 28 w 117"/>
                <a:gd name="T17" fmla="*/ 1 h 153"/>
                <a:gd name="T18" fmla="*/ 53 w 117"/>
                <a:gd name="T19" fmla="*/ 0 h 153"/>
                <a:gd name="T20" fmla="*/ 63 w 117"/>
                <a:gd name="T21" fmla="*/ 0 h 153"/>
                <a:gd name="T22" fmla="*/ 80 w 117"/>
                <a:gd name="T23" fmla="*/ 3 h 153"/>
                <a:gd name="T24" fmla="*/ 92 w 117"/>
                <a:gd name="T25" fmla="*/ 11 h 153"/>
                <a:gd name="T26" fmla="*/ 100 w 117"/>
                <a:gd name="T27" fmla="*/ 26 h 153"/>
                <a:gd name="T28" fmla="*/ 101 w 117"/>
                <a:gd name="T29" fmla="*/ 34 h 153"/>
                <a:gd name="T30" fmla="*/ 97 w 117"/>
                <a:gd name="T31" fmla="*/ 54 h 153"/>
                <a:gd name="T32" fmla="*/ 84 w 117"/>
                <a:gd name="T33" fmla="*/ 66 h 153"/>
                <a:gd name="T34" fmla="*/ 70 w 117"/>
                <a:gd name="T35" fmla="*/ 74 h 153"/>
                <a:gd name="T36" fmla="*/ 55 w 117"/>
                <a:gd name="T37" fmla="*/ 77 h 153"/>
                <a:gd name="T38" fmla="*/ 117 w 117"/>
                <a:gd name="T39" fmla="*/ 153 h 153"/>
                <a:gd name="T40" fmla="*/ 104 w 117"/>
                <a:gd name="T41" fmla="*/ 151 h 153"/>
                <a:gd name="T42" fmla="*/ 90 w 117"/>
                <a:gd name="T43" fmla="*/ 153 h 153"/>
                <a:gd name="T44" fmla="*/ 65 w 117"/>
                <a:gd name="T45" fmla="*/ 117 h 153"/>
                <a:gd name="T46" fmla="*/ 34 w 117"/>
                <a:gd name="T47" fmla="*/ 77 h 153"/>
                <a:gd name="T48" fmla="*/ 23 w 117"/>
                <a:gd name="T49" fmla="*/ 77 h 153"/>
                <a:gd name="T50" fmla="*/ 37 w 117"/>
                <a:gd name="T51" fmla="*/ 70 h 153"/>
                <a:gd name="T52" fmla="*/ 51 w 117"/>
                <a:gd name="T53" fmla="*/ 69 h 153"/>
                <a:gd name="T54" fmla="*/ 65 w 117"/>
                <a:gd name="T55" fmla="*/ 63 h 153"/>
                <a:gd name="T56" fmla="*/ 75 w 117"/>
                <a:gd name="T57" fmla="*/ 53 h 153"/>
                <a:gd name="T58" fmla="*/ 80 w 117"/>
                <a:gd name="T59" fmla="*/ 39 h 153"/>
                <a:gd name="T60" fmla="*/ 78 w 117"/>
                <a:gd name="T61" fmla="*/ 30 h 153"/>
                <a:gd name="T62" fmla="*/ 72 w 117"/>
                <a:gd name="T63" fmla="*/ 19 h 153"/>
                <a:gd name="T64" fmla="*/ 63 w 117"/>
                <a:gd name="T65" fmla="*/ 13 h 153"/>
                <a:gd name="T66" fmla="*/ 45 w 117"/>
                <a:gd name="T67" fmla="*/ 9 h 153"/>
                <a:gd name="T68" fmla="*/ 24 w 117"/>
                <a:gd name="T69" fmla="*/ 10 h 153"/>
                <a:gd name="T70" fmla="*/ 23 w 117"/>
                <a:gd name="T71" fmla="*/ 57 h 153"/>
                <a:gd name="T72" fmla="*/ 23 w 117"/>
                <a:gd name="T73" fmla="*/ 69 h 153"/>
                <a:gd name="T74" fmla="*/ 37 w 117"/>
                <a:gd name="T75" fmla="*/ 70 h 1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7" h="153">
                  <a:moveTo>
                    <a:pt x="23" y="77"/>
                  </a:moveTo>
                  <a:lnTo>
                    <a:pt x="23" y="96"/>
                  </a:lnTo>
                  <a:lnTo>
                    <a:pt x="23" y="96"/>
                  </a:lnTo>
                  <a:lnTo>
                    <a:pt x="23" y="124"/>
                  </a:lnTo>
                  <a:lnTo>
                    <a:pt x="24" y="153"/>
                  </a:lnTo>
                  <a:lnTo>
                    <a:pt x="24" y="153"/>
                  </a:lnTo>
                  <a:lnTo>
                    <a:pt x="13" y="151"/>
                  </a:lnTo>
                  <a:lnTo>
                    <a:pt x="13" y="151"/>
                  </a:lnTo>
                  <a:lnTo>
                    <a:pt x="0" y="153"/>
                  </a:lnTo>
                  <a:lnTo>
                    <a:pt x="0" y="153"/>
                  </a:lnTo>
                  <a:lnTo>
                    <a:pt x="1" y="124"/>
                  </a:lnTo>
                  <a:lnTo>
                    <a:pt x="3" y="96"/>
                  </a:lnTo>
                  <a:lnTo>
                    <a:pt x="3" y="57"/>
                  </a:lnTo>
                  <a:lnTo>
                    <a:pt x="3" y="57"/>
                  </a:lnTo>
                  <a:lnTo>
                    <a:pt x="1" y="29"/>
                  </a:lnTo>
                  <a:lnTo>
                    <a:pt x="0" y="0"/>
                  </a:lnTo>
                  <a:lnTo>
                    <a:pt x="0" y="0"/>
                  </a:lnTo>
                  <a:lnTo>
                    <a:pt x="28" y="1"/>
                  </a:lnTo>
                  <a:lnTo>
                    <a:pt x="28" y="1"/>
                  </a:lnTo>
                  <a:lnTo>
                    <a:pt x="53" y="0"/>
                  </a:lnTo>
                  <a:lnTo>
                    <a:pt x="53" y="0"/>
                  </a:lnTo>
                  <a:lnTo>
                    <a:pt x="63" y="0"/>
                  </a:lnTo>
                  <a:lnTo>
                    <a:pt x="71" y="1"/>
                  </a:lnTo>
                  <a:lnTo>
                    <a:pt x="80" y="3"/>
                  </a:lnTo>
                  <a:lnTo>
                    <a:pt x="87" y="7"/>
                  </a:lnTo>
                  <a:lnTo>
                    <a:pt x="92" y="11"/>
                  </a:lnTo>
                  <a:lnTo>
                    <a:pt x="97" y="17"/>
                  </a:lnTo>
                  <a:lnTo>
                    <a:pt x="100" y="26"/>
                  </a:lnTo>
                  <a:lnTo>
                    <a:pt x="101" y="34"/>
                  </a:lnTo>
                  <a:lnTo>
                    <a:pt x="101" y="34"/>
                  </a:lnTo>
                  <a:lnTo>
                    <a:pt x="100" y="46"/>
                  </a:lnTo>
                  <a:lnTo>
                    <a:pt x="97" y="54"/>
                  </a:lnTo>
                  <a:lnTo>
                    <a:pt x="91" y="61"/>
                  </a:lnTo>
                  <a:lnTo>
                    <a:pt x="84" y="66"/>
                  </a:lnTo>
                  <a:lnTo>
                    <a:pt x="77" y="70"/>
                  </a:lnTo>
                  <a:lnTo>
                    <a:pt x="70" y="74"/>
                  </a:lnTo>
                  <a:lnTo>
                    <a:pt x="55" y="77"/>
                  </a:lnTo>
                  <a:lnTo>
                    <a:pt x="55" y="77"/>
                  </a:lnTo>
                  <a:lnTo>
                    <a:pt x="85" y="114"/>
                  </a:lnTo>
                  <a:lnTo>
                    <a:pt x="117" y="153"/>
                  </a:lnTo>
                  <a:lnTo>
                    <a:pt x="117" y="153"/>
                  </a:lnTo>
                  <a:lnTo>
                    <a:pt x="104" y="151"/>
                  </a:lnTo>
                  <a:lnTo>
                    <a:pt x="104" y="151"/>
                  </a:lnTo>
                  <a:lnTo>
                    <a:pt x="90" y="153"/>
                  </a:lnTo>
                  <a:lnTo>
                    <a:pt x="90" y="153"/>
                  </a:lnTo>
                  <a:lnTo>
                    <a:pt x="65" y="117"/>
                  </a:lnTo>
                  <a:lnTo>
                    <a:pt x="50" y="96"/>
                  </a:lnTo>
                  <a:lnTo>
                    <a:pt x="34" y="77"/>
                  </a:lnTo>
                  <a:lnTo>
                    <a:pt x="34" y="77"/>
                  </a:lnTo>
                  <a:lnTo>
                    <a:pt x="23" y="77"/>
                  </a:lnTo>
                  <a:lnTo>
                    <a:pt x="23" y="77"/>
                  </a:lnTo>
                  <a:close/>
                  <a:moveTo>
                    <a:pt x="37" y="70"/>
                  </a:moveTo>
                  <a:lnTo>
                    <a:pt x="37" y="70"/>
                  </a:lnTo>
                  <a:lnTo>
                    <a:pt x="51" y="69"/>
                  </a:lnTo>
                  <a:lnTo>
                    <a:pt x="58" y="66"/>
                  </a:lnTo>
                  <a:lnTo>
                    <a:pt x="65" y="63"/>
                  </a:lnTo>
                  <a:lnTo>
                    <a:pt x="71" y="59"/>
                  </a:lnTo>
                  <a:lnTo>
                    <a:pt x="75" y="53"/>
                  </a:lnTo>
                  <a:lnTo>
                    <a:pt x="78" y="47"/>
                  </a:lnTo>
                  <a:lnTo>
                    <a:pt x="80" y="39"/>
                  </a:lnTo>
                  <a:lnTo>
                    <a:pt x="80" y="39"/>
                  </a:lnTo>
                  <a:lnTo>
                    <a:pt x="78" y="30"/>
                  </a:lnTo>
                  <a:lnTo>
                    <a:pt x="77" y="24"/>
                  </a:lnTo>
                  <a:lnTo>
                    <a:pt x="72" y="19"/>
                  </a:lnTo>
                  <a:lnTo>
                    <a:pt x="68" y="16"/>
                  </a:lnTo>
                  <a:lnTo>
                    <a:pt x="63" y="13"/>
                  </a:lnTo>
                  <a:lnTo>
                    <a:pt x="57" y="10"/>
                  </a:lnTo>
                  <a:lnTo>
                    <a:pt x="45" y="9"/>
                  </a:lnTo>
                  <a:lnTo>
                    <a:pt x="45" y="9"/>
                  </a:lnTo>
                  <a:lnTo>
                    <a:pt x="24" y="10"/>
                  </a:lnTo>
                  <a:lnTo>
                    <a:pt x="24" y="10"/>
                  </a:lnTo>
                  <a:lnTo>
                    <a:pt x="23" y="57"/>
                  </a:lnTo>
                  <a:lnTo>
                    <a:pt x="23" y="57"/>
                  </a:lnTo>
                  <a:lnTo>
                    <a:pt x="23" y="69"/>
                  </a:lnTo>
                  <a:lnTo>
                    <a:pt x="23" y="69"/>
                  </a:lnTo>
                  <a:lnTo>
                    <a:pt x="37" y="70"/>
                  </a:lnTo>
                  <a:lnTo>
                    <a:pt x="37" y="7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9" name="Freeform 8"/>
            <p:cNvSpPr>
              <a:spLocks/>
            </p:cNvSpPr>
            <p:nvPr userDrawn="1"/>
          </p:nvSpPr>
          <p:spPr bwMode="auto">
            <a:xfrm>
              <a:off x="3821" y="1930"/>
              <a:ext cx="135" cy="155"/>
            </a:xfrm>
            <a:custGeom>
              <a:avLst/>
              <a:gdLst>
                <a:gd name="T0" fmla="*/ 135 w 135"/>
                <a:gd name="T1" fmla="*/ 1 h 155"/>
                <a:gd name="T2" fmla="*/ 135 w 135"/>
                <a:gd name="T3" fmla="*/ 1 h 155"/>
                <a:gd name="T4" fmla="*/ 125 w 135"/>
                <a:gd name="T5" fmla="*/ 1 h 155"/>
                <a:gd name="T6" fmla="*/ 125 w 135"/>
                <a:gd name="T7" fmla="*/ 1 h 155"/>
                <a:gd name="T8" fmla="*/ 117 w 135"/>
                <a:gd name="T9" fmla="*/ 1 h 155"/>
                <a:gd name="T10" fmla="*/ 117 w 135"/>
                <a:gd name="T11" fmla="*/ 1 h 155"/>
                <a:gd name="T12" fmla="*/ 118 w 135"/>
                <a:gd name="T13" fmla="*/ 37 h 155"/>
                <a:gd name="T14" fmla="*/ 120 w 135"/>
                <a:gd name="T15" fmla="*/ 74 h 155"/>
                <a:gd name="T16" fmla="*/ 120 w 135"/>
                <a:gd name="T17" fmla="*/ 74 h 155"/>
                <a:gd name="T18" fmla="*/ 118 w 135"/>
                <a:gd name="T19" fmla="*/ 114 h 155"/>
                <a:gd name="T20" fmla="*/ 118 w 135"/>
                <a:gd name="T21" fmla="*/ 114 h 155"/>
                <a:gd name="T22" fmla="*/ 10 w 135"/>
                <a:gd name="T23" fmla="*/ 0 h 155"/>
                <a:gd name="T24" fmla="*/ 1 w 135"/>
                <a:gd name="T25" fmla="*/ 0 h 155"/>
                <a:gd name="T26" fmla="*/ 1 w 135"/>
                <a:gd name="T27" fmla="*/ 0 h 155"/>
                <a:gd name="T28" fmla="*/ 3 w 135"/>
                <a:gd name="T29" fmla="*/ 57 h 155"/>
                <a:gd name="T30" fmla="*/ 3 w 135"/>
                <a:gd name="T31" fmla="*/ 57 h 155"/>
                <a:gd name="T32" fmla="*/ 3 w 135"/>
                <a:gd name="T33" fmla="*/ 109 h 155"/>
                <a:gd name="T34" fmla="*/ 0 w 135"/>
                <a:gd name="T35" fmla="*/ 154 h 155"/>
                <a:gd name="T36" fmla="*/ 0 w 135"/>
                <a:gd name="T37" fmla="*/ 154 h 155"/>
                <a:gd name="T38" fmla="*/ 10 w 135"/>
                <a:gd name="T39" fmla="*/ 152 h 155"/>
                <a:gd name="T40" fmla="*/ 10 w 135"/>
                <a:gd name="T41" fmla="*/ 152 h 155"/>
                <a:gd name="T42" fmla="*/ 20 w 135"/>
                <a:gd name="T43" fmla="*/ 154 h 155"/>
                <a:gd name="T44" fmla="*/ 20 w 135"/>
                <a:gd name="T45" fmla="*/ 154 h 155"/>
                <a:gd name="T46" fmla="*/ 18 w 135"/>
                <a:gd name="T47" fmla="*/ 118 h 155"/>
                <a:gd name="T48" fmla="*/ 17 w 135"/>
                <a:gd name="T49" fmla="*/ 79 h 155"/>
                <a:gd name="T50" fmla="*/ 17 w 135"/>
                <a:gd name="T51" fmla="*/ 79 h 155"/>
                <a:gd name="T52" fmla="*/ 17 w 135"/>
                <a:gd name="T53" fmla="*/ 38 h 155"/>
                <a:gd name="T54" fmla="*/ 17 w 135"/>
                <a:gd name="T55" fmla="*/ 38 h 155"/>
                <a:gd name="T56" fmla="*/ 71 w 135"/>
                <a:gd name="T57" fmla="*/ 95 h 155"/>
                <a:gd name="T58" fmla="*/ 107 w 135"/>
                <a:gd name="T59" fmla="*/ 134 h 155"/>
                <a:gd name="T60" fmla="*/ 127 w 135"/>
                <a:gd name="T61" fmla="*/ 155 h 155"/>
                <a:gd name="T62" fmla="*/ 134 w 135"/>
                <a:gd name="T63" fmla="*/ 155 h 155"/>
                <a:gd name="T64" fmla="*/ 134 w 135"/>
                <a:gd name="T65" fmla="*/ 155 h 155"/>
                <a:gd name="T66" fmla="*/ 132 w 135"/>
                <a:gd name="T67" fmla="*/ 98 h 155"/>
                <a:gd name="T68" fmla="*/ 132 w 135"/>
                <a:gd name="T69" fmla="*/ 98 h 155"/>
                <a:gd name="T70" fmla="*/ 134 w 135"/>
                <a:gd name="T71" fmla="*/ 45 h 155"/>
                <a:gd name="T72" fmla="*/ 135 w 135"/>
                <a:gd name="T73" fmla="*/ 1 h 155"/>
                <a:gd name="T74" fmla="*/ 135 w 135"/>
                <a:gd name="T75" fmla="*/ 1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35" h="155">
                  <a:moveTo>
                    <a:pt x="135" y="1"/>
                  </a:moveTo>
                  <a:lnTo>
                    <a:pt x="135" y="1"/>
                  </a:lnTo>
                  <a:lnTo>
                    <a:pt x="125" y="1"/>
                  </a:lnTo>
                  <a:lnTo>
                    <a:pt x="125" y="1"/>
                  </a:lnTo>
                  <a:lnTo>
                    <a:pt x="117" y="1"/>
                  </a:lnTo>
                  <a:lnTo>
                    <a:pt x="117" y="1"/>
                  </a:lnTo>
                  <a:lnTo>
                    <a:pt x="118" y="37"/>
                  </a:lnTo>
                  <a:lnTo>
                    <a:pt x="120" y="74"/>
                  </a:lnTo>
                  <a:lnTo>
                    <a:pt x="120" y="74"/>
                  </a:lnTo>
                  <a:lnTo>
                    <a:pt x="118" y="114"/>
                  </a:lnTo>
                  <a:lnTo>
                    <a:pt x="118" y="114"/>
                  </a:lnTo>
                  <a:lnTo>
                    <a:pt x="10" y="0"/>
                  </a:lnTo>
                  <a:lnTo>
                    <a:pt x="1" y="0"/>
                  </a:lnTo>
                  <a:lnTo>
                    <a:pt x="1" y="0"/>
                  </a:lnTo>
                  <a:lnTo>
                    <a:pt x="3" y="57"/>
                  </a:lnTo>
                  <a:lnTo>
                    <a:pt x="3" y="57"/>
                  </a:lnTo>
                  <a:lnTo>
                    <a:pt x="3" y="109"/>
                  </a:lnTo>
                  <a:lnTo>
                    <a:pt x="0" y="154"/>
                  </a:lnTo>
                  <a:lnTo>
                    <a:pt x="0" y="154"/>
                  </a:lnTo>
                  <a:lnTo>
                    <a:pt x="10" y="152"/>
                  </a:lnTo>
                  <a:lnTo>
                    <a:pt x="10" y="152"/>
                  </a:lnTo>
                  <a:lnTo>
                    <a:pt x="20" y="154"/>
                  </a:lnTo>
                  <a:lnTo>
                    <a:pt x="20" y="154"/>
                  </a:lnTo>
                  <a:lnTo>
                    <a:pt x="18" y="118"/>
                  </a:lnTo>
                  <a:lnTo>
                    <a:pt x="17" y="79"/>
                  </a:lnTo>
                  <a:lnTo>
                    <a:pt x="17" y="79"/>
                  </a:lnTo>
                  <a:lnTo>
                    <a:pt x="17" y="38"/>
                  </a:lnTo>
                  <a:lnTo>
                    <a:pt x="17" y="38"/>
                  </a:lnTo>
                  <a:lnTo>
                    <a:pt x="71" y="95"/>
                  </a:lnTo>
                  <a:lnTo>
                    <a:pt x="107" y="134"/>
                  </a:lnTo>
                  <a:lnTo>
                    <a:pt x="127" y="155"/>
                  </a:lnTo>
                  <a:lnTo>
                    <a:pt x="134" y="155"/>
                  </a:lnTo>
                  <a:lnTo>
                    <a:pt x="134" y="155"/>
                  </a:lnTo>
                  <a:lnTo>
                    <a:pt x="132" y="98"/>
                  </a:lnTo>
                  <a:lnTo>
                    <a:pt x="132" y="98"/>
                  </a:lnTo>
                  <a:lnTo>
                    <a:pt x="134" y="45"/>
                  </a:lnTo>
                  <a:lnTo>
                    <a:pt x="135" y="1"/>
                  </a:lnTo>
                  <a:lnTo>
                    <a:pt x="135" y="1"/>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0" name="Freeform 9"/>
            <p:cNvSpPr>
              <a:spLocks/>
            </p:cNvSpPr>
            <p:nvPr userDrawn="1"/>
          </p:nvSpPr>
          <p:spPr bwMode="auto">
            <a:xfrm>
              <a:off x="3477" y="2144"/>
              <a:ext cx="77" cy="185"/>
            </a:xfrm>
            <a:custGeom>
              <a:avLst/>
              <a:gdLst>
                <a:gd name="T0" fmla="*/ 77 w 77"/>
                <a:gd name="T1" fmla="*/ 185 h 185"/>
                <a:gd name="T2" fmla="*/ 77 w 77"/>
                <a:gd name="T3" fmla="*/ 185 h 185"/>
                <a:gd name="T4" fmla="*/ 63 w 77"/>
                <a:gd name="T5" fmla="*/ 159 h 185"/>
                <a:gd name="T6" fmla="*/ 50 w 77"/>
                <a:gd name="T7" fmla="*/ 134 h 185"/>
                <a:gd name="T8" fmla="*/ 40 w 77"/>
                <a:gd name="T9" fmla="*/ 109 h 185"/>
                <a:gd name="T10" fmla="*/ 33 w 77"/>
                <a:gd name="T11" fmla="*/ 85 h 185"/>
                <a:gd name="T12" fmla="*/ 27 w 77"/>
                <a:gd name="T13" fmla="*/ 62 h 185"/>
                <a:gd name="T14" fmla="*/ 23 w 77"/>
                <a:gd name="T15" fmla="*/ 40 h 185"/>
                <a:gd name="T16" fmla="*/ 20 w 77"/>
                <a:gd name="T17" fmla="*/ 18 h 185"/>
                <a:gd name="T18" fmla="*/ 20 w 77"/>
                <a:gd name="T19" fmla="*/ 0 h 185"/>
                <a:gd name="T20" fmla="*/ 20 w 77"/>
                <a:gd name="T21" fmla="*/ 0 h 185"/>
                <a:gd name="T22" fmla="*/ 0 w 77"/>
                <a:gd name="T23" fmla="*/ 0 h 185"/>
                <a:gd name="T24" fmla="*/ 0 w 77"/>
                <a:gd name="T25" fmla="*/ 0 h 185"/>
                <a:gd name="T26" fmla="*/ 0 w 77"/>
                <a:gd name="T27" fmla="*/ 20 h 185"/>
                <a:gd name="T28" fmla="*/ 3 w 77"/>
                <a:gd name="T29" fmla="*/ 41 h 185"/>
                <a:gd name="T30" fmla="*/ 7 w 77"/>
                <a:gd name="T31" fmla="*/ 62 h 185"/>
                <a:gd name="T32" fmla="*/ 11 w 77"/>
                <a:gd name="T33" fmla="*/ 84 h 185"/>
                <a:gd name="T34" fmla="*/ 17 w 77"/>
                <a:gd name="T35" fmla="*/ 105 h 185"/>
                <a:gd name="T36" fmla="*/ 25 w 77"/>
                <a:gd name="T37" fmla="*/ 127 h 185"/>
                <a:gd name="T38" fmla="*/ 34 w 77"/>
                <a:gd name="T39" fmla="*/ 148 h 185"/>
                <a:gd name="T40" fmla="*/ 44 w 77"/>
                <a:gd name="T41" fmla="*/ 169 h 185"/>
                <a:gd name="T42" fmla="*/ 44 w 77"/>
                <a:gd name="T43" fmla="*/ 169 h 185"/>
                <a:gd name="T44" fmla="*/ 51 w 77"/>
                <a:gd name="T45" fmla="*/ 174 h 185"/>
                <a:gd name="T46" fmla="*/ 60 w 77"/>
                <a:gd name="T47" fmla="*/ 178 h 185"/>
                <a:gd name="T48" fmla="*/ 77 w 77"/>
                <a:gd name="T49" fmla="*/ 185 h 185"/>
                <a:gd name="T50" fmla="*/ 77 w 77"/>
                <a:gd name="T51" fmla="*/ 18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77" h="185">
                  <a:moveTo>
                    <a:pt x="77" y="185"/>
                  </a:moveTo>
                  <a:lnTo>
                    <a:pt x="77" y="185"/>
                  </a:lnTo>
                  <a:lnTo>
                    <a:pt x="63" y="159"/>
                  </a:lnTo>
                  <a:lnTo>
                    <a:pt x="50" y="134"/>
                  </a:lnTo>
                  <a:lnTo>
                    <a:pt x="40" y="109"/>
                  </a:lnTo>
                  <a:lnTo>
                    <a:pt x="33" y="85"/>
                  </a:lnTo>
                  <a:lnTo>
                    <a:pt x="27" y="62"/>
                  </a:lnTo>
                  <a:lnTo>
                    <a:pt x="23" y="40"/>
                  </a:lnTo>
                  <a:lnTo>
                    <a:pt x="20" y="18"/>
                  </a:lnTo>
                  <a:lnTo>
                    <a:pt x="20" y="0"/>
                  </a:lnTo>
                  <a:lnTo>
                    <a:pt x="20" y="0"/>
                  </a:lnTo>
                  <a:lnTo>
                    <a:pt x="0" y="0"/>
                  </a:lnTo>
                  <a:lnTo>
                    <a:pt x="0" y="0"/>
                  </a:lnTo>
                  <a:lnTo>
                    <a:pt x="0" y="20"/>
                  </a:lnTo>
                  <a:lnTo>
                    <a:pt x="3" y="41"/>
                  </a:lnTo>
                  <a:lnTo>
                    <a:pt x="7" y="62"/>
                  </a:lnTo>
                  <a:lnTo>
                    <a:pt x="11" y="84"/>
                  </a:lnTo>
                  <a:lnTo>
                    <a:pt x="17" y="105"/>
                  </a:lnTo>
                  <a:lnTo>
                    <a:pt x="25" y="127"/>
                  </a:lnTo>
                  <a:lnTo>
                    <a:pt x="34" y="148"/>
                  </a:lnTo>
                  <a:lnTo>
                    <a:pt x="44" y="169"/>
                  </a:lnTo>
                  <a:lnTo>
                    <a:pt x="44" y="169"/>
                  </a:lnTo>
                  <a:lnTo>
                    <a:pt x="51" y="174"/>
                  </a:lnTo>
                  <a:lnTo>
                    <a:pt x="60" y="178"/>
                  </a:lnTo>
                  <a:lnTo>
                    <a:pt x="77" y="185"/>
                  </a:lnTo>
                  <a:lnTo>
                    <a:pt x="77" y="185"/>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1" name="Freeform 10"/>
            <p:cNvSpPr>
              <a:spLocks/>
            </p:cNvSpPr>
            <p:nvPr userDrawn="1"/>
          </p:nvSpPr>
          <p:spPr bwMode="auto">
            <a:xfrm>
              <a:off x="3314" y="1640"/>
              <a:ext cx="1052" cy="1040"/>
            </a:xfrm>
            <a:custGeom>
              <a:avLst/>
              <a:gdLst>
                <a:gd name="T0" fmla="*/ 393 w 1052"/>
                <a:gd name="T1" fmla="*/ 0 h 1040"/>
                <a:gd name="T2" fmla="*/ 345 w 1052"/>
                <a:gd name="T3" fmla="*/ 1 h 1040"/>
                <a:gd name="T4" fmla="*/ 274 w 1052"/>
                <a:gd name="T5" fmla="*/ 14 h 1040"/>
                <a:gd name="T6" fmla="*/ 208 w 1052"/>
                <a:gd name="T7" fmla="*/ 39 h 1040"/>
                <a:gd name="T8" fmla="*/ 98 w 1052"/>
                <a:gd name="T9" fmla="*/ 123 h 1040"/>
                <a:gd name="T10" fmla="*/ 26 w 1052"/>
                <a:gd name="T11" fmla="*/ 240 h 1040"/>
                <a:gd name="T12" fmla="*/ 0 w 1052"/>
                <a:gd name="T13" fmla="*/ 375 h 1040"/>
                <a:gd name="T14" fmla="*/ 6 w 1052"/>
                <a:gd name="T15" fmla="*/ 441 h 1040"/>
                <a:gd name="T16" fmla="*/ 37 w 1052"/>
                <a:gd name="T17" fmla="*/ 575 h 1040"/>
                <a:gd name="T18" fmla="*/ 53 w 1052"/>
                <a:gd name="T19" fmla="*/ 562 h 1040"/>
                <a:gd name="T20" fmla="*/ 90 w 1052"/>
                <a:gd name="T21" fmla="*/ 618 h 1040"/>
                <a:gd name="T22" fmla="*/ 160 w 1052"/>
                <a:gd name="T23" fmla="*/ 682 h 1040"/>
                <a:gd name="T24" fmla="*/ 247 w 1052"/>
                <a:gd name="T25" fmla="*/ 728 h 1040"/>
                <a:gd name="T26" fmla="*/ 347 w 1052"/>
                <a:gd name="T27" fmla="*/ 749 h 1040"/>
                <a:gd name="T28" fmla="*/ 430 w 1052"/>
                <a:gd name="T29" fmla="*/ 746 h 1040"/>
                <a:gd name="T30" fmla="*/ 532 w 1052"/>
                <a:gd name="T31" fmla="*/ 716 h 1040"/>
                <a:gd name="T32" fmla="*/ 248 w 1052"/>
                <a:gd name="T33" fmla="*/ 1040 h 1040"/>
                <a:gd name="T34" fmla="*/ 584 w 1052"/>
                <a:gd name="T35" fmla="*/ 710 h 1040"/>
                <a:gd name="T36" fmla="*/ 688 w 1052"/>
                <a:gd name="T37" fmla="*/ 585 h 1040"/>
                <a:gd name="T38" fmla="*/ 725 w 1052"/>
                <a:gd name="T39" fmla="*/ 515 h 1040"/>
                <a:gd name="T40" fmla="*/ 748 w 1052"/>
                <a:gd name="T41" fmla="*/ 424 h 1040"/>
                <a:gd name="T42" fmla="*/ 894 w 1052"/>
                <a:gd name="T43" fmla="*/ 1039 h 1040"/>
                <a:gd name="T44" fmla="*/ 802 w 1052"/>
                <a:gd name="T45" fmla="*/ 541 h 1040"/>
                <a:gd name="T46" fmla="*/ 752 w 1052"/>
                <a:gd name="T47" fmla="*/ 318 h 1040"/>
                <a:gd name="T48" fmla="*/ 712 w 1052"/>
                <a:gd name="T49" fmla="*/ 210 h 1040"/>
                <a:gd name="T50" fmla="*/ 672 w 1052"/>
                <a:gd name="T51" fmla="*/ 167 h 1040"/>
                <a:gd name="T52" fmla="*/ 687 w 1052"/>
                <a:gd name="T53" fmla="*/ 207 h 1040"/>
                <a:gd name="T54" fmla="*/ 725 w 1052"/>
                <a:gd name="T55" fmla="*/ 315 h 1040"/>
                <a:gd name="T56" fmla="*/ 731 w 1052"/>
                <a:gd name="T57" fmla="*/ 394 h 1040"/>
                <a:gd name="T58" fmla="*/ 721 w 1052"/>
                <a:gd name="T59" fmla="*/ 464 h 1040"/>
                <a:gd name="T60" fmla="*/ 688 w 1052"/>
                <a:gd name="T61" fmla="*/ 545 h 1040"/>
                <a:gd name="T62" fmla="*/ 602 w 1052"/>
                <a:gd name="T63" fmla="*/ 649 h 1040"/>
                <a:gd name="T64" fmla="*/ 498 w 1052"/>
                <a:gd name="T65" fmla="*/ 709 h 1040"/>
                <a:gd name="T66" fmla="*/ 430 w 1052"/>
                <a:gd name="T67" fmla="*/ 726 h 1040"/>
                <a:gd name="T68" fmla="*/ 375 w 1052"/>
                <a:gd name="T69" fmla="*/ 730 h 1040"/>
                <a:gd name="T70" fmla="*/ 304 w 1052"/>
                <a:gd name="T71" fmla="*/ 723 h 1040"/>
                <a:gd name="T72" fmla="*/ 237 w 1052"/>
                <a:gd name="T73" fmla="*/ 703 h 1040"/>
                <a:gd name="T74" fmla="*/ 124 w 1052"/>
                <a:gd name="T75" fmla="*/ 626 h 1040"/>
                <a:gd name="T76" fmla="*/ 49 w 1052"/>
                <a:gd name="T77" fmla="*/ 514 h 1040"/>
                <a:gd name="T78" fmla="*/ 27 w 1052"/>
                <a:gd name="T79" fmla="*/ 447 h 1040"/>
                <a:gd name="T80" fmla="*/ 20 w 1052"/>
                <a:gd name="T81" fmla="*/ 375 h 1040"/>
                <a:gd name="T82" fmla="*/ 24 w 1052"/>
                <a:gd name="T83" fmla="*/ 321 h 1040"/>
                <a:gd name="T84" fmla="*/ 41 w 1052"/>
                <a:gd name="T85" fmla="*/ 253 h 1040"/>
                <a:gd name="T86" fmla="*/ 101 w 1052"/>
                <a:gd name="T87" fmla="*/ 150 h 1040"/>
                <a:gd name="T88" fmla="*/ 207 w 1052"/>
                <a:gd name="T89" fmla="*/ 63 h 1040"/>
                <a:gd name="T90" fmla="*/ 287 w 1052"/>
                <a:gd name="T91" fmla="*/ 31 h 1040"/>
                <a:gd name="T92" fmla="*/ 358 w 1052"/>
                <a:gd name="T93" fmla="*/ 20 h 1040"/>
                <a:gd name="T94" fmla="*/ 440 w 1052"/>
                <a:gd name="T95" fmla="*/ 26 h 1040"/>
                <a:gd name="T96" fmla="*/ 555 w 1052"/>
                <a:gd name="T97" fmla="*/ 68 h 1040"/>
                <a:gd name="T98" fmla="*/ 625 w 1052"/>
                <a:gd name="T99" fmla="*/ 108 h 1040"/>
                <a:gd name="T100" fmla="*/ 625 w 1052"/>
                <a:gd name="T101" fmla="*/ 97 h 1040"/>
                <a:gd name="T102" fmla="*/ 548 w 1052"/>
                <a:gd name="T103" fmla="*/ 44 h 1040"/>
                <a:gd name="T104" fmla="*/ 481 w 1052"/>
                <a:gd name="T105" fmla="*/ 19 h 10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052" h="1040">
                  <a:moveTo>
                    <a:pt x="1052" y="4"/>
                  </a:moveTo>
                  <a:lnTo>
                    <a:pt x="1052" y="4"/>
                  </a:lnTo>
                  <a:lnTo>
                    <a:pt x="782" y="1"/>
                  </a:lnTo>
                  <a:lnTo>
                    <a:pt x="393" y="0"/>
                  </a:lnTo>
                  <a:lnTo>
                    <a:pt x="393" y="0"/>
                  </a:lnTo>
                  <a:lnTo>
                    <a:pt x="361" y="0"/>
                  </a:lnTo>
                  <a:lnTo>
                    <a:pt x="345" y="1"/>
                  </a:lnTo>
                  <a:lnTo>
                    <a:pt x="345" y="1"/>
                  </a:lnTo>
                  <a:lnTo>
                    <a:pt x="327" y="3"/>
                  </a:lnTo>
                  <a:lnTo>
                    <a:pt x="308" y="6"/>
                  </a:lnTo>
                  <a:lnTo>
                    <a:pt x="291" y="10"/>
                  </a:lnTo>
                  <a:lnTo>
                    <a:pt x="274" y="14"/>
                  </a:lnTo>
                  <a:lnTo>
                    <a:pt x="257" y="19"/>
                  </a:lnTo>
                  <a:lnTo>
                    <a:pt x="240" y="24"/>
                  </a:lnTo>
                  <a:lnTo>
                    <a:pt x="224" y="31"/>
                  </a:lnTo>
                  <a:lnTo>
                    <a:pt x="208" y="39"/>
                  </a:lnTo>
                  <a:lnTo>
                    <a:pt x="178" y="56"/>
                  </a:lnTo>
                  <a:lnTo>
                    <a:pt x="150" y="76"/>
                  </a:lnTo>
                  <a:lnTo>
                    <a:pt x="123" y="98"/>
                  </a:lnTo>
                  <a:lnTo>
                    <a:pt x="98" y="123"/>
                  </a:lnTo>
                  <a:lnTo>
                    <a:pt x="77" y="150"/>
                  </a:lnTo>
                  <a:lnTo>
                    <a:pt x="57" y="178"/>
                  </a:lnTo>
                  <a:lnTo>
                    <a:pt x="40" y="208"/>
                  </a:lnTo>
                  <a:lnTo>
                    <a:pt x="26" y="240"/>
                  </a:lnTo>
                  <a:lnTo>
                    <a:pt x="14" y="272"/>
                  </a:lnTo>
                  <a:lnTo>
                    <a:pt x="7" y="305"/>
                  </a:lnTo>
                  <a:lnTo>
                    <a:pt x="1" y="340"/>
                  </a:lnTo>
                  <a:lnTo>
                    <a:pt x="0" y="375"/>
                  </a:lnTo>
                  <a:lnTo>
                    <a:pt x="0" y="375"/>
                  </a:lnTo>
                  <a:lnTo>
                    <a:pt x="0" y="397"/>
                  </a:lnTo>
                  <a:lnTo>
                    <a:pt x="3" y="418"/>
                  </a:lnTo>
                  <a:lnTo>
                    <a:pt x="6" y="441"/>
                  </a:lnTo>
                  <a:lnTo>
                    <a:pt x="10" y="465"/>
                  </a:lnTo>
                  <a:lnTo>
                    <a:pt x="21" y="516"/>
                  </a:lnTo>
                  <a:lnTo>
                    <a:pt x="37" y="575"/>
                  </a:lnTo>
                  <a:lnTo>
                    <a:pt x="37" y="575"/>
                  </a:lnTo>
                  <a:lnTo>
                    <a:pt x="106" y="810"/>
                  </a:lnTo>
                  <a:lnTo>
                    <a:pt x="126" y="810"/>
                  </a:lnTo>
                  <a:lnTo>
                    <a:pt x="51" y="562"/>
                  </a:lnTo>
                  <a:lnTo>
                    <a:pt x="53" y="562"/>
                  </a:lnTo>
                  <a:lnTo>
                    <a:pt x="53" y="562"/>
                  </a:lnTo>
                  <a:lnTo>
                    <a:pt x="63" y="581"/>
                  </a:lnTo>
                  <a:lnTo>
                    <a:pt x="76" y="599"/>
                  </a:lnTo>
                  <a:lnTo>
                    <a:pt x="90" y="618"/>
                  </a:lnTo>
                  <a:lnTo>
                    <a:pt x="106" y="635"/>
                  </a:lnTo>
                  <a:lnTo>
                    <a:pt x="123" y="652"/>
                  </a:lnTo>
                  <a:lnTo>
                    <a:pt x="140" y="668"/>
                  </a:lnTo>
                  <a:lnTo>
                    <a:pt x="160" y="682"/>
                  </a:lnTo>
                  <a:lnTo>
                    <a:pt x="180" y="695"/>
                  </a:lnTo>
                  <a:lnTo>
                    <a:pt x="201" y="708"/>
                  </a:lnTo>
                  <a:lnTo>
                    <a:pt x="224" y="719"/>
                  </a:lnTo>
                  <a:lnTo>
                    <a:pt x="247" y="728"/>
                  </a:lnTo>
                  <a:lnTo>
                    <a:pt x="271" y="736"/>
                  </a:lnTo>
                  <a:lnTo>
                    <a:pt x="295" y="742"/>
                  </a:lnTo>
                  <a:lnTo>
                    <a:pt x="321" y="746"/>
                  </a:lnTo>
                  <a:lnTo>
                    <a:pt x="347" y="749"/>
                  </a:lnTo>
                  <a:lnTo>
                    <a:pt x="374" y="750"/>
                  </a:lnTo>
                  <a:lnTo>
                    <a:pt x="374" y="750"/>
                  </a:lnTo>
                  <a:lnTo>
                    <a:pt x="401" y="749"/>
                  </a:lnTo>
                  <a:lnTo>
                    <a:pt x="430" y="746"/>
                  </a:lnTo>
                  <a:lnTo>
                    <a:pt x="457" y="742"/>
                  </a:lnTo>
                  <a:lnTo>
                    <a:pt x="482" y="735"/>
                  </a:lnTo>
                  <a:lnTo>
                    <a:pt x="508" y="726"/>
                  </a:lnTo>
                  <a:lnTo>
                    <a:pt x="532" y="716"/>
                  </a:lnTo>
                  <a:lnTo>
                    <a:pt x="555" y="703"/>
                  </a:lnTo>
                  <a:lnTo>
                    <a:pt x="577" y="689"/>
                  </a:lnTo>
                  <a:lnTo>
                    <a:pt x="577" y="690"/>
                  </a:lnTo>
                  <a:lnTo>
                    <a:pt x="248" y="1040"/>
                  </a:lnTo>
                  <a:lnTo>
                    <a:pt x="274" y="1040"/>
                  </a:lnTo>
                  <a:lnTo>
                    <a:pt x="274" y="1040"/>
                  </a:lnTo>
                  <a:lnTo>
                    <a:pt x="584" y="710"/>
                  </a:lnTo>
                  <a:lnTo>
                    <a:pt x="584" y="710"/>
                  </a:lnTo>
                  <a:lnTo>
                    <a:pt x="624" y="668"/>
                  </a:lnTo>
                  <a:lnTo>
                    <a:pt x="654" y="632"/>
                  </a:lnTo>
                  <a:lnTo>
                    <a:pt x="675" y="605"/>
                  </a:lnTo>
                  <a:lnTo>
                    <a:pt x="688" y="585"/>
                  </a:lnTo>
                  <a:lnTo>
                    <a:pt x="688" y="585"/>
                  </a:lnTo>
                  <a:lnTo>
                    <a:pt x="704" y="558"/>
                  </a:lnTo>
                  <a:lnTo>
                    <a:pt x="714" y="538"/>
                  </a:lnTo>
                  <a:lnTo>
                    <a:pt x="725" y="515"/>
                  </a:lnTo>
                  <a:lnTo>
                    <a:pt x="734" y="488"/>
                  </a:lnTo>
                  <a:lnTo>
                    <a:pt x="742" y="457"/>
                  </a:lnTo>
                  <a:lnTo>
                    <a:pt x="745" y="441"/>
                  </a:lnTo>
                  <a:lnTo>
                    <a:pt x="748" y="424"/>
                  </a:lnTo>
                  <a:lnTo>
                    <a:pt x="748" y="405"/>
                  </a:lnTo>
                  <a:lnTo>
                    <a:pt x="749" y="385"/>
                  </a:lnTo>
                  <a:lnTo>
                    <a:pt x="749" y="385"/>
                  </a:lnTo>
                  <a:lnTo>
                    <a:pt x="894" y="1039"/>
                  </a:lnTo>
                  <a:lnTo>
                    <a:pt x="914" y="1039"/>
                  </a:lnTo>
                  <a:lnTo>
                    <a:pt x="914" y="1039"/>
                  </a:lnTo>
                  <a:lnTo>
                    <a:pt x="851" y="758"/>
                  </a:lnTo>
                  <a:lnTo>
                    <a:pt x="802" y="541"/>
                  </a:lnTo>
                  <a:lnTo>
                    <a:pt x="769" y="392"/>
                  </a:lnTo>
                  <a:lnTo>
                    <a:pt x="769" y="392"/>
                  </a:lnTo>
                  <a:lnTo>
                    <a:pt x="761" y="354"/>
                  </a:lnTo>
                  <a:lnTo>
                    <a:pt x="752" y="318"/>
                  </a:lnTo>
                  <a:lnTo>
                    <a:pt x="742" y="285"/>
                  </a:lnTo>
                  <a:lnTo>
                    <a:pt x="732" y="257"/>
                  </a:lnTo>
                  <a:lnTo>
                    <a:pt x="722" y="233"/>
                  </a:lnTo>
                  <a:lnTo>
                    <a:pt x="712" y="210"/>
                  </a:lnTo>
                  <a:lnTo>
                    <a:pt x="701" y="191"/>
                  </a:lnTo>
                  <a:lnTo>
                    <a:pt x="691" y="175"/>
                  </a:lnTo>
                  <a:lnTo>
                    <a:pt x="691" y="175"/>
                  </a:lnTo>
                  <a:lnTo>
                    <a:pt x="672" y="167"/>
                  </a:lnTo>
                  <a:lnTo>
                    <a:pt x="657" y="161"/>
                  </a:lnTo>
                  <a:lnTo>
                    <a:pt x="657" y="161"/>
                  </a:lnTo>
                  <a:lnTo>
                    <a:pt x="672" y="183"/>
                  </a:lnTo>
                  <a:lnTo>
                    <a:pt x="687" y="207"/>
                  </a:lnTo>
                  <a:lnTo>
                    <a:pt x="699" y="231"/>
                  </a:lnTo>
                  <a:lnTo>
                    <a:pt x="711" y="258"/>
                  </a:lnTo>
                  <a:lnTo>
                    <a:pt x="719" y="287"/>
                  </a:lnTo>
                  <a:lnTo>
                    <a:pt x="725" y="315"/>
                  </a:lnTo>
                  <a:lnTo>
                    <a:pt x="729" y="345"/>
                  </a:lnTo>
                  <a:lnTo>
                    <a:pt x="731" y="375"/>
                  </a:lnTo>
                  <a:lnTo>
                    <a:pt x="731" y="375"/>
                  </a:lnTo>
                  <a:lnTo>
                    <a:pt x="731" y="394"/>
                  </a:lnTo>
                  <a:lnTo>
                    <a:pt x="729" y="412"/>
                  </a:lnTo>
                  <a:lnTo>
                    <a:pt x="728" y="429"/>
                  </a:lnTo>
                  <a:lnTo>
                    <a:pt x="724" y="447"/>
                  </a:lnTo>
                  <a:lnTo>
                    <a:pt x="721" y="464"/>
                  </a:lnTo>
                  <a:lnTo>
                    <a:pt x="715" y="481"/>
                  </a:lnTo>
                  <a:lnTo>
                    <a:pt x="709" y="498"/>
                  </a:lnTo>
                  <a:lnTo>
                    <a:pt x="704" y="514"/>
                  </a:lnTo>
                  <a:lnTo>
                    <a:pt x="688" y="545"/>
                  </a:lnTo>
                  <a:lnTo>
                    <a:pt x="671" y="573"/>
                  </a:lnTo>
                  <a:lnTo>
                    <a:pt x="649" y="602"/>
                  </a:lnTo>
                  <a:lnTo>
                    <a:pt x="627" y="626"/>
                  </a:lnTo>
                  <a:lnTo>
                    <a:pt x="602" y="649"/>
                  </a:lnTo>
                  <a:lnTo>
                    <a:pt x="574" y="671"/>
                  </a:lnTo>
                  <a:lnTo>
                    <a:pt x="545" y="688"/>
                  </a:lnTo>
                  <a:lnTo>
                    <a:pt x="514" y="703"/>
                  </a:lnTo>
                  <a:lnTo>
                    <a:pt x="498" y="709"/>
                  </a:lnTo>
                  <a:lnTo>
                    <a:pt x="481" y="715"/>
                  </a:lnTo>
                  <a:lnTo>
                    <a:pt x="464" y="719"/>
                  </a:lnTo>
                  <a:lnTo>
                    <a:pt x="447" y="723"/>
                  </a:lnTo>
                  <a:lnTo>
                    <a:pt x="430" y="726"/>
                  </a:lnTo>
                  <a:lnTo>
                    <a:pt x="413" y="729"/>
                  </a:lnTo>
                  <a:lnTo>
                    <a:pt x="394" y="730"/>
                  </a:lnTo>
                  <a:lnTo>
                    <a:pt x="375" y="730"/>
                  </a:lnTo>
                  <a:lnTo>
                    <a:pt x="375" y="730"/>
                  </a:lnTo>
                  <a:lnTo>
                    <a:pt x="357" y="730"/>
                  </a:lnTo>
                  <a:lnTo>
                    <a:pt x="340" y="729"/>
                  </a:lnTo>
                  <a:lnTo>
                    <a:pt x="321" y="726"/>
                  </a:lnTo>
                  <a:lnTo>
                    <a:pt x="304" y="723"/>
                  </a:lnTo>
                  <a:lnTo>
                    <a:pt x="287" y="719"/>
                  </a:lnTo>
                  <a:lnTo>
                    <a:pt x="270" y="715"/>
                  </a:lnTo>
                  <a:lnTo>
                    <a:pt x="254" y="709"/>
                  </a:lnTo>
                  <a:lnTo>
                    <a:pt x="237" y="703"/>
                  </a:lnTo>
                  <a:lnTo>
                    <a:pt x="207" y="688"/>
                  </a:lnTo>
                  <a:lnTo>
                    <a:pt x="177" y="671"/>
                  </a:lnTo>
                  <a:lnTo>
                    <a:pt x="150" y="649"/>
                  </a:lnTo>
                  <a:lnTo>
                    <a:pt x="124" y="626"/>
                  </a:lnTo>
                  <a:lnTo>
                    <a:pt x="101" y="602"/>
                  </a:lnTo>
                  <a:lnTo>
                    <a:pt x="81" y="573"/>
                  </a:lnTo>
                  <a:lnTo>
                    <a:pt x="63" y="545"/>
                  </a:lnTo>
                  <a:lnTo>
                    <a:pt x="49" y="514"/>
                  </a:lnTo>
                  <a:lnTo>
                    <a:pt x="41" y="498"/>
                  </a:lnTo>
                  <a:lnTo>
                    <a:pt x="36" y="481"/>
                  </a:lnTo>
                  <a:lnTo>
                    <a:pt x="31" y="464"/>
                  </a:lnTo>
                  <a:lnTo>
                    <a:pt x="27" y="447"/>
                  </a:lnTo>
                  <a:lnTo>
                    <a:pt x="24" y="429"/>
                  </a:lnTo>
                  <a:lnTo>
                    <a:pt x="21" y="412"/>
                  </a:lnTo>
                  <a:lnTo>
                    <a:pt x="20" y="394"/>
                  </a:lnTo>
                  <a:lnTo>
                    <a:pt x="20" y="375"/>
                  </a:lnTo>
                  <a:lnTo>
                    <a:pt x="20" y="375"/>
                  </a:lnTo>
                  <a:lnTo>
                    <a:pt x="20" y="357"/>
                  </a:lnTo>
                  <a:lnTo>
                    <a:pt x="21" y="340"/>
                  </a:lnTo>
                  <a:lnTo>
                    <a:pt x="24" y="321"/>
                  </a:lnTo>
                  <a:lnTo>
                    <a:pt x="27" y="304"/>
                  </a:lnTo>
                  <a:lnTo>
                    <a:pt x="31" y="287"/>
                  </a:lnTo>
                  <a:lnTo>
                    <a:pt x="36" y="270"/>
                  </a:lnTo>
                  <a:lnTo>
                    <a:pt x="41" y="253"/>
                  </a:lnTo>
                  <a:lnTo>
                    <a:pt x="49" y="237"/>
                  </a:lnTo>
                  <a:lnTo>
                    <a:pt x="63" y="205"/>
                  </a:lnTo>
                  <a:lnTo>
                    <a:pt x="81" y="177"/>
                  </a:lnTo>
                  <a:lnTo>
                    <a:pt x="101" y="150"/>
                  </a:lnTo>
                  <a:lnTo>
                    <a:pt x="124" y="124"/>
                  </a:lnTo>
                  <a:lnTo>
                    <a:pt x="150" y="101"/>
                  </a:lnTo>
                  <a:lnTo>
                    <a:pt x="177" y="80"/>
                  </a:lnTo>
                  <a:lnTo>
                    <a:pt x="207" y="63"/>
                  </a:lnTo>
                  <a:lnTo>
                    <a:pt x="237" y="47"/>
                  </a:lnTo>
                  <a:lnTo>
                    <a:pt x="254" y="41"/>
                  </a:lnTo>
                  <a:lnTo>
                    <a:pt x="270" y="36"/>
                  </a:lnTo>
                  <a:lnTo>
                    <a:pt x="287" y="31"/>
                  </a:lnTo>
                  <a:lnTo>
                    <a:pt x="304" y="27"/>
                  </a:lnTo>
                  <a:lnTo>
                    <a:pt x="321" y="24"/>
                  </a:lnTo>
                  <a:lnTo>
                    <a:pt x="340" y="21"/>
                  </a:lnTo>
                  <a:lnTo>
                    <a:pt x="358" y="20"/>
                  </a:lnTo>
                  <a:lnTo>
                    <a:pt x="375" y="20"/>
                  </a:lnTo>
                  <a:lnTo>
                    <a:pt x="375" y="20"/>
                  </a:lnTo>
                  <a:lnTo>
                    <a:pt x="408" y="21"/>
                  </a:lnTo>
                  <a:lnTo>
                    <a:pt x="440" y="26"/>
                  </a:lnTo>
                  <a:lnTo>
                    <a:pt x="471" y="33"/>
                  </a:lnTo>
                  <a:lnTo>
                    <a:pt x="500" y="43"/>
                  </a:lnTo>
                  <a:lnTo>
                    <a:pt x="528" y="54"/>
                  </a:lnTo>
                  <a:lnTo>
                    <a:pt x="555" y="68"/>
                  </a:lnTo>
                  <a:lnTo>
                    <a:pt x="581" y="86"/>
                  </a:lnTo>
                  <a:lnTo>
                    <a:pt x="605" y="104"/>
                  </a:lnTo>
                  <a:lnTo>
                    <a:pt x="605" y="104"/>
                  </a:lnTo>
                  <a:lnTo>
                    <a:pt x="625" y="108"/>
                  </a:lnTo>
                  <a:lnTo>
                    <a:pt x="642" y="113"/>
                  </a:lnTo>
                  <a:lnTo>
                    <a:pt x="644" y="113"/>
                  </a:lnTo>
                  <a:lnTo>
                    <a:pt x="644" y="113"/>
                  </a:lnTo>
                  <a:lnTo>
                    <a:pt x="625" y="97"/>
                  </a:lnTo>
                  <a:lnTo>
                    <a:pt x="608" y="81"/>
                  </a:lnTo>
                  <a:lnTo>
                    <a:pt x="588" y="68"/>
                  </a:lnTo>
                  <a:lnTo>
                    <a:pt x="568" y="56"/>
                  </a:lnTo>
                  <a:lnTo>
                    <a:pt x="548" y="44"/>
                  </a:lnTo>
                  <a:lnTo>
                    <a:pt x="527" y="34"/>
                  </a:lnTo>
                  <a:lnTo>
                    <a:pt x="504" y="26"/>
                  </a:lnTo>
                  <a:lnTo>
                    <a:pt x="481" y="19"/>
                  </a:lnTo>
                  <a:lnTo>
                    <a:pt x="481" y="19"/>
                  </a:lnTo>
                  <a:lnTo>
                    <a:pt x="481" y="17"/>
                  </a:lnTo>
                  <a:lnTo>
                    <a:pt x="1052" y="21"/>
                  </a:lnTo>
                  <a:lnTo>
                    <a:pt x="1052" y="4"/>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2" name="Freeform 11"/>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3" name="Freeform 12"/>
            <p:cNvSpPr>
              <a:spLocks/>
            </p:cNvSpPr>
            <p:nvPr userDrawn="1"/>
          </p:nvSpPr>
          <p:spPr bwMode="auto">
            <a:xfrm>
              <a:off x="3565" y="2382"/>
              <a:ext cx="176" cy="110"/>
            </a:xfrm>
            <a:custGeom>
              <a:avLst/>
              <a:gdLst>
                <a:gd name="T0" fmla="*/ 39 w 176"/>
                <a:gd name="T1" fmla="*/ 10 h 110"/>
                <a:gd name="T2" fmla="*/ 39 w 176"/>
                <a:gd name="T3" fmla="*/ 10 h 110"/>
                <a:gd name="T4" fmla="*/ 19 w 176"/>
                <a:gd name="T5" fmla="*/ 6 h 110"/>
                <a:gd name="T6" fmla="*/ 0 w 176"/>
                <a:gd name="T7" fmla="*/ 0 h 110"/>
                <a:gd name="T8" fmla="*/ 0 w 176"/>
                <a:gd name="T9" fmla="*/ 0 h 110"/>
                <a:gd name="T10" fmla="*/ 17 w 176"/>
                <a:gd name="T11" fmla="*/ 17 h 110"/>
                <a:gd name="T12" fmla="*/ 36 w 176"/>
                <a:gd name="T13" fmla="*/ 34 h 110"/>
                <a:gd name="T14" fmla="*/ 54 w 176"/>
                <a:gd name="T15" fmla="*/ 50 h 110"/>
                <a:gd name="T16" fmla="*/ 74 w 176"/>
                <a:gd name="T17" fmla="*/ 64 h 110"/>
                <a:gd name="T18" fmla="*/ 96 w 176"/>
                <a:gd name="T19" fmla="*/ 78 h 110"/>
                <a:gd name="T20" fmla="*/ 117 w 176"/>
                <a:gd name="T21" fmla="*/ 90 h 110"/>
                <a:gd name="T22" fmla="*/ 139 w 176"/>
                <a:gd name="T23" fmla="*/ 100 h 110"/>
                <a:gd name="T24" fmla="*/ 160 w 176"/>
                <a:gd name="T25" fmla="*/ 110 h 110"/>
                <a:gd name="T26" fmla="*/ 176 w 176"/>
                <a:gd name="T27" fmla="*/ 93 h 110"/>
                <a:gd name="T28" fmla="*/ 176 w 176"/>
                <a:gd name="T29" fmla="*/ 93 h 110"/>
                <a:gd name="T30" fmla="*/ 153 w 176"/>
                <a:gd name="T31" fmla="*/ 84 h 110"/>
                <a:gd name="T32" fmla="*/ 132 w 176"/>
                <a:gd name="T33" fmla="*/ 75 h 110"/>
                <a:gd name="T34" fmla="*/ 112 w 176"/>
                <a:gd name="T35" fmla="*/ 65 h 110"/>
                <a:gd name="T36" fmla="*/ 94 w 176"/>
                <a:gd name="T37" fmla="*/ 54 h 110"/>
                <a:gd name="T38" fmla="*/ 77 w 176"/>
                <a:gd name="T39" fmla="*/ 43 h 110"/>
                <a:gd name="T40" fmla="*/ 63 w 176"/>
                <a:gd name="T41" fmla="*/ 31 h 110"/>
                <a:gd name="T42" fmla="*/ 50 w 176"/>
                <a:gd name="T43" fmla="*/ 21 h 110"/>
                <a:gd name="T44" fmla="*/ 39 w 176"/>
                <a:gd name="T45" fmla="*/ 10 h 1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6" h="110">
                  <a:moveTo>
                    <a:pt x="39" y="10"/>
                  </a:moveTo>
                  <a:lnTo>
                    <a:pt x="39" y="10"/>
                  </a:lnTo>
                  <a:lnTo>
                    <a:pt x="19" y="6"/>
                  </a:lnTo>
                  <a:lnTo>
                    <a:pt x="0" y="0"/>
                  </a:lnTo>
                  <a:lnTo>
                    <a:pt x="0" y="0"/>
                  </a:lnTo>
                  <a:lnTo>
                    <a:pt x="17" y="17"/>
                  </a:lnTo>
                  <a:lnTo>
                    <a:pt x="36" y="34"/>
                  </a:lnTo>
                  <a:lnTo>
                    <a:pt x="54" y="50"/>
                  </a:lnTo>
                  <a:lnTo>
                    <a:pt x="74" y="64"/>
                  </a:lnTo>
                  <a:lnTo>
                    <a:pt x="96" y="78"/>
                  </a:lnTo>
                  <a:lnTo>
                    <a:pt x="117" y="90"/>
                  </a:lnTo>
                  <a:lnTo>
                    <a:pt x="139" y="100"/>
                  </a:lnTo>
                  <a:lnTo>
                    <a:pt x="160" y="110"/>
                  </a:lnTo>
                  <a:lnTo>
                    <a:pt x="176" y="93"/>
                  </a:lnTo>
                  <a:lnTo>
                    <a:pt x="176" y="93"/>
                  </a:lnTo>
                  <a:lnTo>
                    <a:pt x="153" y="84"/>
                  </a:lnTo>
                  <a:lnTo>
                    <a:pt x="132" y="75"/>
                  </a:lnTo>
                  <a:lnTo>
                    <a:pt x="112" y="65"/>
                  </a:lnTo>
                  <a:lnTo>
                    <a:pt x="94" y="54"/>
                  </a:lnTo>
                  <a:lnTo>
                    <a:pt x="77" y="43"/>
                  </a:lnTo>
                  <a:lnTo>
                    <a:pt x="63" y="31"/>
                  </a:lnTo>
                  <a:lnTo>
                    <a:pt x="50" y="21"/>
                  </a:lnTo>
                  <a:lnTo>
                    <a:pt x="39" y="1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4" name="Freeform 13"/>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5" name="Freeform 14"/>
            <p:cNvSpPr>
              <a:spLocks/>
            </p:cNvSpPr>
            <p:nvPr userDrawn="1"/>
          </p:nvSpPr>
          <p:spPr bwMode="auto">
            <a:xfrm>
              <a:off x="3768" y="2363"/>
              <a:ext cx="364" cy="152"/>
            </a:xfrm>
            <a:custGeom>
              <a:avLst/>
              <a:gdLst>
                <a:gd name="T0" fmla="*/ 360 w 364"/>
                <a:gd name="T1" fmla="*/ 0 h 152"/>
                <a:gd name="T2" fmla="*/ 360 w 364"/>
                <a:gd name="T3" fmla="*/ 0 h 152"/>
                <a:gd name="T4" fmla="*/ 347 w 364"/>
                <a:gd name="T5" fmla="*/ 15 h 152"/>
                <a:gd name="T6" fmla="*/ 334 w 364"/>
                <a:gd name="T7" fmla="*/ 29 h 152"/>
                <a:gd name="T8" fmla="*/ 320 w 364"/>
                <a:gd name="T9" fmla="*/ 42 h 152"/>
                <a:gd name="T10" fmla="*/ 305 w 364"/>
                <a:gd name="T11" fmla="*/ 55 h 152"/>
                <a:gd name="T12" fmla="*/ 290 w 364"/>
                <a:gd name="T13" fmla="*/ 66 h 152"/>
                <a:gd name="T14" fmla="*/ 274 w 364"/>
                <a:gd name="T15" fmla="*/ 76 h 152"/>
                <a:gd name="T16" fmla="*/ 257 w 364"/>
                <a:gd name="T17" fmla="*/ 86 h 152"/>
                <a:gd name="T18" fmla="*/ 240 w 364"/>
                <a:gd name="T19" fmla="*/ 94 h 152"/>
                <a:gd name="T20" fmla="*/ 223 w 364"/>
                <a:gd name="T21" fmla="*/ 103 h 152"/>
                <a:gd name="T22" fmla="*/ 204 w 364"/>
                <a:gd name="T23" fmla="*/ 110 h 152"/>
                <a:gd name="T24" fmla="*/ 185 w 364"/>
                <a:gd name="T25" fmla="*/ 116 h 152"/>
                <a:gd name="T26" fmla="*/ 165 w 364"/>
                <a:gd name="T27" fmla="*/ 122 h 152"/>
                <a:gd name="T28" fmla="*/ 146 w 364"/>
                <a:gd name="T29" fmla="*/ 126 h 152"/>
                <a:gd name="T30" fmla="*/ 126 w 364"/>
                <a:gd name="T31" fmla="*/ 129 h 152"/>
                <a:gd name="T32" fmla="*/ 104 w 364"/>
                <a:gd name="T33" fmla="*/ 130 h 152"/>
                <a:gd name="T34" fmla="*/ 84 w 364"/>
                <a:gd name="T35" fmla="*/ 130 h 152"/>
                <a:gd name="T36" fmla="*/ 84 w 364"/>
                <a:gd name="T37" fmla="*/ 130 h 152"/>
                <a:gd name="T38" fmla="*/ 66 w 364"/>
                <a:gd name="T39" fmla="*/ 130 h 152"/>
                <a:gd name="T40" fmla="*/ 48 w 364"/>
                <a:gd name="T41" fmla="*/ 129 h 152"/>
                <a:gd name="T42" fmla="*/ 16 w 364"/>
                <a:gd name="T43" fmla="*/ 124 h 152"/>
                <a:gd name="T44" fmla="*/ 0 w 364"/>
                <a:gd name="T45" fmla="*/ 142 h 152"/>
                <a:gd name="T46" fmla="*/ 0 w 364"/>
                <a:gd name="T47" fmla="*/ 142 h 152"/>
                <a:gd name="T48" fmla="*/ 23 w 364"/>
                <a:gd name="T49" fmla="*/ 146 h 152"/>
                <a:gd name="T50" fmla="*/ 44 w 364"/>
                <a:gd name="T51" fmla="*/ 149 h 152"/>
                <a:gd name="T52" fmla="*/ 64 w 364"/>
                <a:gd name="T53" fmla="*/ 150 h 152"/>
                <a:gd name="T54" fmla="*/ 84 w 364"/>
                <a:gd name="T55" fmla="*/ 152 h 152"/>
                <a:gd name="T56" fmla="*/ 84 w 364"/>
                <a:gd name="T57" fmla="*/ 152 h 152"/>
                <a:gd name="T58" fmla="*/ 107 w 364"/>
                <a:gd name="T59" fmla="*/ 150 h 152"/>
                <a:gd name="T60" fmla="*/ 128 w 364"/>
                <a:gd name="T61" fmla="*/ 149 h 152"/>
                <a:gd name="T62" fmla="*/ 148 w 364"/>
                <a:gd name="T63" fmla="*/ 146 h 152"/>
                <a:gd name="T64" fmla="*/ 168 w 364"/>
                <a:gd name="T65" fmla="*/ 142 h 152"/>
                <a:gd name="T66" fmla="*/ 188 w 364"/>
                <a:gd name="T67" fmla="*/ 136 h 152"/>
                <a:gd name="T68" fmla="*/ 208 w 364"/>
                <a:gd name="T69" fmla="*/ 130 h 152"/>
                <a:gd name="T70" fmla="*/ 227 w 364"/>
                <a:gd name="T71" fmla="*/ 123 h 152"/>
                <a:gd name="T72" fmla="*/ 244 w 364"/>
                <a:gd name="T73" fmla="*/ 114 h 152"/>
                <a:gd name="T74" fmla="*/ 263 w 364"/>
                <a:gd name="T75" fmla="*/ 106 h 152"/>
                <a:gd name="T76" fmla="*/ 278 w 364"/>
                <a:gd name="T77" fmla="*/ 96 h 152"/>
                <a:gd name="T78" fmla="*/ 295 w 364"/>
                <a:gd name="T79" fmla="*/ 86 h 152"/>
                <a:gd name="T80" fmla="*/ 311 w 364"/>
                <a:gd name="T81" fmla="*/ 74 h 152"/>
                <a:gd name="T82" fmla="*/ 325 w 364"/>
                <a:gd name="T83" fmla="*/ 63 h 152"/>
                <a:gd name="T84" fmla="*/ 340 w 364"/>
                <a:gd name="T85" fmla="*/ 52 h 152"/>
                <a:gd name="T86" fmla="*/ 352 w 364"/>
                <a:gd name="T87" fmla="*/ 39 h 152"/>
                <a:gd name="T88" fmla="*/ 364 w 364"/>
                <a:gd name="T89" fmla="*/ 25 h 152"/>
                <a:gd name="T90" fmla="*/ 360 w 364"/>
                <a:gd name="T91" fmla="*/ 0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64" h="152">
                  <a:moveTo>
                    <a:pt x="360" y="0"/>
                  </a:moveTo>
                  <a:lnTo>
                    <a:pt x="360" y="0"/>
                  </a:lnTo>
                  <a:lnTo>
                    <a:pt x="347" y="15"/>
                  </a:lnTo>
                  <a:lnTo>
                    <a:pt x="334" y="29"/>
                  </a:lnTo>
                  <a:lnTo>
                    <a:pt x="320" y="42"/>
                  </a:lnTo>
                  <a:lnTo>
                    <a:pt x="305" y="55"/>
                  </a:lnTo>
                  <a:lnTo>
                    <a:pt x="290" y="66"/>
                  </a:lnTo>
                  <a:lnTo>
                    <a:pt x="274" y="76"/>
                  </a:lnTo>
                  <a:lnTo>
                    <a:pt x="257" y="86"/>
                  </a:lnTo>
                  <a:lnTo>
                    <a:pt x="240" y="94"/>
                  </a:lnTo>
                  <a:lnTo>
                    <a:pt x="223" y="103"/>
                  </a:lnTo>
                  <a:lnTo>
                    <a:pt x="204" y="110"/>
                  </a:lnTo>
                  <a:lnTo>
                    <a:pt x="185" y="116"/>
                  </a:lnTo>
                  <a:lnTo>
                    <a:pt x="165" y="122"/>
                  </a:lnTo>
                  <a:lnTo>
                    <a:pt x="146" y="126"/>
                  </a:lnTo>
                  <a:lnTo>
                    <a:pt x="126" y="129"/>
                  </a:lnTo>
                  <a:lnTo>
                    <a:pt x="104" y="130"/>
                  </a:lnTo>
                  <a:lnTo>
                    <a:pt x="84" y="130"/>
                  </a:lnTo>
                  <a:lnTo>
                    <a:pt x="84" y="130"/>
                  </a:lnTo>
                  <a:lnTo>
                    <a:pt x="66" y="130"/>
                  </a:lnTo>
                  <a:lnTo>
                    <a:pt x="48" y="129"/>
                  </a:lnTo>
                  <a:lnTo>
                    <a:pt x="16" y="124"/>
                  </a:lnTo>
                  <a:lnTo>
                    <a:pt x="0" y="142"/>
                  </a:lnTo>
                  <a:lnTo>
                    <a:pt x="0" y="142"/>
                  </a:lnTo>
                  <a:lnTo>
                    <a:pt x="23" y="146"/>
                  </a:lnTo>
                  <a:lnTo>
                    <a:pt x="44" y="149"/>
                  </a:lnTo>
                  <a:lnTo>
                    <a:pt x="64" y="150"/>
                  </a:lnTo>
                  <a:lnTo>
                    <a:pt x="84" y="152"/>
                  </a:lnTo>
                  <a:lnTo>
                    <a:pt x="84" y="152"/>
                  </a:lnTo>
                  <a:lnTo>
                    <a:pt x="107" y="150"/>
                  </a:lnTo>
                  <a:lnTo>
                    <a:pt x="128" y="149"/>
                  </a:lnTo>
                  <a:lnTo>
                    <a:pt x="148" y="146"/>
                  </a:lnTo>
                  <a:lnTo>
                    <a:pt x="168" y="142"/>
                  </a:lnTo>
                  <a:lnTo>
                    <a:pt x="188" y="136"/>
                  </a:lnTo>
                  <a:lnTo>
                    <a:pt x="208" y="130"/>
                  </a:lnTo>
                  <a:lnTo>
                    <a:pt x="227" y="123"/>
                  </a:lnTo>
                  <a:lnTo>
                    <a:pt x="244" y="114"/>
                  </a:lnTo>
                  <a:lnTo>
                    <a:pt x="263" y="106"/>
                  </a:lnTo>
                  <a:lnTo>
                    <a:pt x="278" y="96"/>
                  </a:lnTo>
                  <a:lnTo>
                    <a:pt x="295" y="86"/>
                  </a:lnTo>
                  <a:lnTo>
                    <a:pt x="311" y="74"/>
                  </a:lnTo>
                  <a:lnTo>
                    <a:pt x="325" y="63"/>
                  </a:lnTo>
                  <a:lnTo>
                    <a:pt x="340" y="52"/>
                  </a:lnTo>
                  <a:lnTo>
                    <a:pt x="352" y="39"/>
                  </a:lnTo>
                  <a:lnTo>
                    <a:pt x="364" y="25"/>
                  </a:lnTo>
                  <a:lnTo>
                    <a:pt x="360" y="0"/>
                  </a:lnTo>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sp>
          <p:nvSpPr>
            <p:cNvPr id="16" name="Freeform 15"/>
            <p:cNvSpPr>
              <a:spLocks/>
            </p:cNvSpPr>
            <p:nvPr userDrawn="1"/>
          </p:nvSpPr>
          <p:spPr bwMode="auto">
            <a:xfrm>
              <a:off x="3571" y="1733"/>
              <a:ext cx="708" cy="613"/>
            </a:xfrm>
            <a:custGeom>
              <a:avLst/>
              <a:gdLst>
                <a:gd name="T0" fmla="*/ 654 w 708"/>
                <a:gd name="T1" fmla="*/ 354 h 613"/>
                <a:gd name="T2" fmla="*/ 654 w 708"/>
                <a:gd name="T3" fmla="*/ 354 h 613"/>
                <a:gd name="T4" fmla="*/ 645 w 708"/>
                <a:gd name="T5" fmla="*/ 302 h 613"/>
                <a:gd name="T6" fmla="*/ 628 w 708"/>
                <a:gd name="T7" fmla="*/ 249 h 613"/>
                <a:gd name="T8" fmla="*/ 604 w 708"/>
                <a:gd name="T9" fmla="*/ 199 h 613"/>
                <a:gd name="T10" fmla="*/ 574 w 708"/>
                <a:gd name="T11" fmla="*/ 157 h 613"/>
                <a:gd name="T12" fmla="*/ 561 w 708"/>
                <a:gd name="T13" fmla="*/ 141 h 613"/>
                <a:gd name="T14" fmla="*/ 531 w 708"/>
                <a:gd name="T15" fmla="*/ 111 h 613"/>
                <a:gd name="T16" fmla="*/ 498 w 708"/>
                <a:gd name="T17" fmla="*/ 85 h 613"/>
                <a:gd name="T18" fmla="*/ 462 w 708"/>
                <a:gd name="T19" fmla="*/ 63 h 613"/>
                <a:gd name="T20" fmla="*/ 425 w 708"/>
                <a:gd name="T21" fmla="*/ 45 h 613"/>
                <a:gd name="T22" fmla="*/ 387 w 708"/>
                <a:gd name="T23" fmla="*/ 31 h 613"/>
                <a:gd name="T24" fmla="*/ 345 w 708"/>
                <a:gd name="T25" fmla="*/ 21 h 613"/>
                <a:gd name="T26" fmla="*/ 303 w 708"/>
                <a:gd name="T27" fmla="*/ 17 h 613"/>
                <a:gd name="T28" fmla="*/ 281 w 708"/>
                <a:gd name="T29" fmla="*/ 17 h 613"/>
                <a:gd name="T30" fmla="*/ 238 w 708"/>
                <a:gd name="T31" fmla="*/ 18 h 613"/>
                <a:gd name="T32" fmla="*/ 198 w 708"/>
                <a:gd name="T33" fmla="*/ 25 h 613"/>
                <a:gd name="T34" fmla="*/ 160 w 708"/>
                <a:gd name="T35" fmla="*/ 35 h 613"/>
                <a:gd name="T36" fmla="*/ 124 w 708"/>
                <a:gd name="T37" fmla="*/ 51 h 613"/>
                <a:gd name="T38" fmla="*/ 88 w 708"/>
                <a:gd name="T39" fmla="*/ 70 h 613"/>
                <a:gd name="T40" fmla="*/ 57 w 708"/>
                <a:gd name="T41" fmla="*/ 91 h 613"/>
                <a:gd name="T42" fmla="*/ 27 w 708"/>
                <a:gd name="T43" fmla="*/ 117 h 613"/>
                <a:gd name="T44" fmla="*/ 0 w 708"/>
                <a:gd name="T45" fmla="*/ 144 h 613"/>
                <a:gd name="T46" fmla="*/ 16 w 708"/>
                <a:gd name="T47" fmla="*/ 157 h 613"/>
                <a:gd name="T48" fmla="*/ 41 w 708"/>
                <a:gd name="T49" fmla="*/ 130 h 613"/>
                <a:gd name="T50" fmla="*/ 68 w 708"/>
                <a:gd name="T51" fmla="*/ 107 h 613"/>
                <a:gd name="T52" fmla="*/ 100 w 708"/>
                <a:gd name="T53" fmla="*/ 85 h 613"/>
                <a:gd name="T54" fmla="*/ 133 w 708"/>
                <a:gd name="T55" fmla="*/ 68 h 613"/>
                <a:gd name="T56" fmla="*/ 167 w 708"/>
                <a:gd name="T57" fmla="*/ 55 h 613"/>
                <a:gd name="T58" fmla="*/ 203 w 708"/>
                <a:gd name="T59" fmla="*/ 44 h 613"/>
                <a:gd name="T60" fmla="*/ 241 w 708"/>
                <a:gd name="T61" fmla="*/ 38 h 613"/>
                <a:gd name="T62" fmla="*/ 281 w 708"/>
                <a:gd name="T63" fmla="*/ 35 h 613"/>
                <a:gd name="T64" fmla="*/ 304 w 708"/>
                <a:gd name="T65" fmla="*/ 37 h 613"/>
                <a:gd name="T66" fmla="*/ 351 w 708"/>
                <a:gd name="T67" fmla="*/ 43 h 613"/>
                <a:gd name="T68" fmla="*/ 395 w 708"/>
                <a:gd name="T69" fmla="*/ 54 h 613"/>
                <a:gd name="T70" fmla="*/ 435 w 708"/>
                <a:gd name="T71" fmla="*/ 71 h 613"/>
                <a:gd name="T72" fmla="*/ 474 w 708"/>
                <a:gd name="T73" fmla="*/ 91 h 613"/>
                <a:gd name="T74" fmla="*/ 508 w 708"/>
                <a:gd name="T75" fmla="*/ 117 h 613"/>
                <a:gd name="T76" fmla="*/ 538 w 708"/>
                <a:gd name="T77" fmla="*/ 145 h 613"/>
                <a:gd name="T78" fmla="*/ 565 w 708"/>
                <a:gd name="T79" fmla="*/ 177 h 613"/>
                <a:gd name="T80" fmla="*/ 577 w 708"/>
                <a:gd name="T81" fmla="*/ 194 h 613"/>
                <a:gd name="T82" fmla="*/ 595 w 708"/>
                <a:gd name="T83" fmla="*/ 225 h 613"/>
                <a:gd name="T84" fmla="*/ 609 w 708"/>
                <a:gd name="T85" fmla="*/ 258 h 613"/>
                <a:gd name="T86" fmla="*/ 629 w 708"/>
                <a:gd name="T87" fmla="*/ 326 h 613"/>
                <a:gd name="T88" fmla="*/ 638 w 708"/>
                <a:gd name="T89" fmla="*/ 393 h 613"/>
                <a:gd name="T90" fmla="*/ 635 w 708"/>
                <a:gd name="T91" fmla="*/ 455 h 613"/>
                <a:gd name="T92" fmla="*/ 631 w 708"/>
                <a:gd name="T93" fmla="*/ 478 h 613"/>
                <a:gd name="T94" fmla="*/ 617 w 708"/>
                <a:gd name="T95" fmla="*/ 526 h 613"/>
                <a:gd name="T96" fmla="*/ 599 w 708"/>
                <a:gd name="T97" fmla="*/ 566 h 613"/>
                <a:gd name="T98" fmla="*/ 594 w 708"/>
                <a:gd name="T99" fmla="*/ 613 h 613"/>
                <a:gd name="T100" fmla="*/ 608 w 708"/>
                <a:gd name="T101" fmla="*/ 589 h 613"/>
                <a:gd name="T102" fmla="*/ 632 w 708"/>
                <a:gd name="T103" fmla="*/ 538 h 613"/>
                <a:gd name="T104" fmla="*/ 651 w 708"/>
                <a:gd name="T105" fmla="*/ 476 h 613"/>
                <a:gd name="T106" fmla="*/ 667 w 708"/>
                <a:gd name="T107" fmla="*/ 393 h 613"/>
                <a:gd name="T108" fmla="*/ 674 w 708"/>
                <a:gd name="T109" fmla="*/ 342 h 613"/>
                <a:gd name="T110" fmla="*/ 708 w 708"/>
                <a:gd name="T111"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708" h="613">
                  <a:moveTo>
                    <a:pt x="688" y="0"/>
                  </a:moveTo>
                  <a:lnTo>
                    <a:pt x="654" y="354"/>
                  </a:lnTo>
                  <a:lnTo>
                    <a:pt x="654" y="354"/>
                  </a:lnTo>
                  <a:lnTo>
                    <a:pt x="654" y="354"/>
                  </a:lnTo>
                  <a:lnTo>
                    <a:pt x="651" y="328"/>
                  </a:lnTo>
                  <a:lnTo>
                    <a:pt x="645" y="302"/>
                  </a:lnTo>
                  <a:lnTo>
                    <a:pt x="637" y="275"/>
                  </a:lnTo>
                  <a:lnTo>
                    <a:pt x="628" y="249"/>
                  </a:lnTo>
                  <a:lnTo>
                    <a:pt x="617" y="224"/>
                  </a:lnTo>
                  <a:lnTo>
                    <a:pt x="604" y="199"/>
                  </a:lnTo>
                  <a:lnTo>
                    <a:pt x="589" y="177"/>
                  </a:lnTo>
                  <a:lnTo>
                    <a:pt x="574" y="157"/>
                  </a:lnTo>
                  <a:lnTo>
                    <a:pt x="574" y="157"/>
                  </a:lnTo>
                  <a:lnTo>
                    <a:pt x="561" y="141"/>
                  </a:lnTo>
                  <a:lnTo>
                    <a:pt x="545" y="125"/>
                  </a:lnTo>
                  <a:lnTo>
                    <a:pt x="531" y="111"/>
                  </a:lnTo>
                  <a:lnTo>
                    <a:pt x="515" y="98"/>
                  </a:lnTo>
                  <a:lnTo>
                    <a:pt x="498" y="85"/>
                  </a:lnTo>
                  <a:lnTo>
                    <a:pt x="481" y="74"/>
                  </a:lnTo>
                  <a:lnTo>
                    <a:pt x="462" y="63"/>
                  </a:lnTo>
                  <a:lnTo>
                    <a:pt x="445" y="54"/>
                  </a:lnTo>
                  <a:lnTo>
                    <a:pt x="425" y="45"/>
                  </a:lnTo>
                  <a:lnTo>
                    <a:pt x="407" y="37"/>
                  </a:lnTo>
                  <a:lnTo>
                    <a:pt x="387" y="31"/>
                  </a:lnTo>
                  <a:lnTo>
                    <a:pt x="365" y="25"/>
                  </a:lnTo>
                  <a:lnTo>
                    <a:pt x="345" y="21"/>
                  </a:lnTo>
                  <a:lnTo>
                    <a:pt x="324" y="18"/>
                  </a:lnTo>
                  <a:lnTo>
                    <a:pt x="303" y="17"/>
                  </a:lnTo>
                  <a:lnTo>
                    <a:pt x="281" y="17"/>
                  </a:lnTo>
                  <a:lnTo>
                    <a:pt x="281" y="17"/>
                  </a:lnTo>
                  <a:lnTo>
                    <a:pt x="260" y="17"/>
                  </a:lnTo>
                  <a:lnTo>
                    <a:pt x="238" y="18"/>
                  </a:lnTo>
                  <a:lnTo>
                    <a:pt x="218" y="21"/>
                  </a:lnTo>
                  <a:lnTo>
                    <a:pt x="198" y="25"/>
                  </a:lnTo>
                  <a:lnTo>
                    <a:pt x="180" y="30"/>
                  </a:lnTo>
                  <a:lnTo>
                    <a:pt x="160" y="35"/>
                  </a:lnTo>
                  <a:lnTo>
                    <a:pt x="141" y="43"/>
                  </a:lnTo>
                  <a:lnTo>
                    <a:pt x="124" y="51"/>
                  </a:lnTo>
                  <a:lnTo>
                    <a:pt x="106" y="60"/>
                  </a:lnTo>
                  <a:lnTo>
                    <a:pt x="88" y="70"/>
                  </a:lnTo>
                  <a:lnTo>
                    <a:pt x="73" y="80"/>
                  </a:lnTo>
                  <a:lnTo>
                    <a:pt x="57" y="91"/>
                  </a:lnTo>
                  <a:lnTo>
                    <a:pt x="41" y="102"/>
                  </a:lnTo>
                  <a:lnTo>
                    <a:pt x="27" y="117"/>
                  </a:lnTo>
                  <a:lnTo>
                    <a:pt x="13" y="130"/>
                  </a:lnTo>
                  <a:lnTo>
                    <a:pt x="0" y="144"/>
                  </a:lnTo>
                  <a:lnTo>
                    <a:pt x="16" y="157"/>
                  </a:lnTo>
                  <a:lnTo>
                    <a:pt x="16" y="157"/>
                  </a:lnTo>
                  <a:lnTo>
                    <a:pt x="28" y="142"/>
                  </a:lnTo>
                  <a:lnTo>
                    <a:pt x="41" y="130"/>
                  </a:lnTo>
                  <a:lnTo>
                    <a:pt x="54" y="118"/>
                  </a:lnTo>
                  <a:lnTo>
                    <a:pt x="68" y="107"/>
                  </a:lnTo>
                  <a:lnTo>
                    <a:pt x="84" y="95"/>
                  </a:lnTo>
                  <a:lnTo>
                    <a:pt x="100" y="85"/>
                  </a:lnTo>
                  <a:lnTo>
                    <a:pt x="116" y="77"/>
                  </a:lnTo>
                  <a:lnTo>
                    <a:pt x="133" y="68"/>
                  </a:lnTo>
                  <a:lnTo>
                    <a:pt x="150" y="61"/>
                  </a:lnTo>
                  <a:lnTo>
                    <a:pt x="167" y="55"/>
                  </a:lnTo>
                  <a:lnTo>
                    <a:pt x="184" y="50"/>
                  </a:lnTo>
                  <a:lnTo>
                    <a:pt x="203" y="44"/>
                  </a:lnTo>
                  <a:lnTo>
                    <a:pt x="221" y="41"/>
                  </a:lnTo>
                  <a:lnTo>
                    <a:pt x="241" y="38"/>
                  </a:lnTo>
                  <a:lnTo>
                    <a:pt x="261" y="37"/>
                  </a:lnTo>
                  <a:lnTo>
                    <a:pt x="281" y="35"/>
                  </a:lnTo>
                  <a:lnTo>
                    <a:pt x="281" y="35"/>
                  </a:lnTo>
                  <a:lnTo>
                    <a:pt x="304" y="37"/>
                  </a:lnTo>
                  <a:lnTo>
                    <a:pt x="328" y="38"/>
                  </a:lnTo>
                  <a:lnTo>
                    <a:pt x="351" y="43"/>
                  </a:lnTo>
                  <a:lnTo>
                    <a:pt x="374" y="48"/>
                  </a:lnTo>
                  <a:lnTo>
                    <a:pt x="395" y="54"/>
                  </a:lnTo>
                  <a:lnTo>
                    <a:pt x="415" y="63"/>
                  </a:lnTo>
                  <a:lnTo>
                    <a:pt x="435" y="71"/>
                  </a:lnTo>
                  <a:lnTo>
                    <a:pt x="455" y="81"/>
                  </a:lnTo>
                  <a:lnTo>
                    <a:pt x="474" y="91"/>
                  </a:lnTo>
                  <a:lnTo>
                    <a:pt x="491" y="104"/>
                  </a:lnTo>
                  <a:lnTo>
                    <a:pt x="508" y="117"/>
                  </a:lnTo>
                  <a:lnTo>
                    <a:pt x="524" y="131"/>
                  </a:lnTo>
                  <a:lnTo>
                    <a:pt x="538" y="145"/>
                  </a:lnTo>
                  <a:lnTo>
                    <a:pt x="552" y="161"/>
                  </a:lnTo>
                  <a:lnTo>
                    <a:pt x="565" y="177"/>
                  </a:lnTo>
                  <a:lnTo>
                    <a:pt x="577" y="194"/>
                  </a:lnTo>
                  <a:lnTo>
                    <a:pt x="577" y="194"/>
                  </a:lnTo>
                  <a:lnTo>
                    <a:pt x="587" y="209"/>
                  </a:lnTo>
                  <a:lnTo>
                    <a:pt x="595" y="225"/>
                  </a:lnTo>
                  <a:lnTo>
                    <a:pt x="602" y="241"/>
                  </a:lnTo>
                  <a:lnTo>
                    <a:pt x="609" y="258"/>
                  </a:lnTo>
                  <a:lnTo>
                    <a:pt x="621" y="292"/>
                  </a:lnTo>
                  <a:lnTo>
                    <a:pt x="629" y="326"/>
                  </a:lnTo>
                  <a:lnTo>
                    <a:pt x="635" y="359"/>
                  </a:lnTo>
                  <a:lnTo>
                    <a:pt x="638" y="393"/>
                  </a:lnTo>
                  <a:lnTo>
                    <a:pt x="638" y="425"/>
                  </a:lnTo>
                  <a:lnTo>
                    <a:pt x="635" y="455"/>
                  </a:lnTo>
                  <a:lnTo>
                    <a:pt x="635" y="455"/>
                  </a:lnTo>
                  <a:lnTo>
                    <a:pt x="631" y="478"/>
                  </a:lnTo>
                  <a:lnTo>
                    <a:pt x="622" y="509"/>
                  </a:lnTo>
                  <a:lnTo>
                    <a:pt x="617" y="526"/>
                  </a:lnTo>
                  <a:lnTo>
                    <a:pt x="608" y="546"/>
                  </a:lnTo>
                  <a:lnTo>
                    <a:pt x="599" y="566"/>
                  </a:lnTo>
                  <a:lnTo>
                    <a:pt x="587" y="586"/>
                  </a:lnTo>
                  <a:lnTo>
                    <a:pt x="594" y="613"/>
                  </a:lnTo>
                  <a:lnTo>
                    <a:pt x="594" y="613"/>
                  </a:lnTo>
                  <a:lnTo>
                    <a:pt x="608" y="589"/>
                  </a:lnTo>
                  <a:lnTo>
                    <a:pt x="621" y="565"/>
                  </a:lnTo>
                  <a:lnTo>
                    <a:pt x="632" y="538"/>
                  </a:lnTo>
                  <a:lnTo>
                    <a:pt x="642" y="509"/>
                  </a:lnTo>
                  <a:lnTo>
                    <a:pt x="651" y="476"/>
                  </a:lnTo>
                  <a:lnTo>
                    <a:pt x="659" y="438"/>
                  </a:lnTo>
                  <a:lnTo>
                    <a:pt x="667" y="393"/>
                  </a:lnTo>
                  <a:lnTo>
                    <a:pt x="674" y="342"/>
                  </a:lnTo>
                  <a:lnTo>
                    <a:pt x="674" y="342"/>
                  </a:lnTo>
                  <a:lnTo>
                    <a:pt x="695" y="128"/>
                  </a:lnTo>
                  <a:lnTo>
                    <a:pt x="708" y="0"/>
                  </a:lnTo>
                  <a:lnTo>
                    <a:pt x="688" y="0"/>
                  </a:lnTo>
                  <a:close/>
                </a:path>
              </a:pathLst>
            </a:custGeom>
            <a:grpFill/>
            <a:ln>
              <a:noFill/>
            </a:ln>
            <a:extLst>
              <a:ext uri="{91240B29-F687-4f45-9708-019B960494DF}">
                <a14:hiddenLine xmlns=""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GB"/>
            </a:p>
          </p:txBody>
        </p:sp>
      </p:grpSp>
    </p:spTree>
    <p:extLst>
      <p:ext uri="{BB962C8B-B14F-4D97-AF65-F5344CB8AC3E}">
        <p14:creationId xmlns:p14="http://schemas.microsoft.com/office/powerpoint/2010/main" val="39870033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07987" y="1592264"/>
            <a:ext cx="5616575" cy="460851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p:txBody>
      </p:sp>
      <p:sp>
        <p:nvSpPr>
          <p:cNvPr id="4" name="Content Placeholder 3"/>
          <p:cNvSpPr>
            <a:spLocks noGrp="1"/>
          </p:cNvSpPr>
          <p:nvPr>
            <p:ph sz="half" idx="2"/>
          </p:nvPr>
        </p:nvSpPr>
        <p:spPr>
          <a:xfrm>
            <a:off x="6172199" y="1592264"/>
            <a:ext cx="5611813" cy="4608511"/>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fld id="{23793A62-AA7E-5A4D-A43E-DF1B3593C4E5}" type="datetime1">
              <a:rPr lang="en-US" smtClean="0"/>
              <a:t>10/10/2023</a:t>
            </a:fld>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Presenter | Presentation Title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Tree>
    <p:extLst>
      <p:ext uri="{BB962C8B-B14F-4D97-AF65-F5344CB8AC3E}">
        <p14:creationId xmlns:p14="http://schemas.microsoft.com/office/powerpoint/2010/main" val="321021217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fr-FR"/>
              <a:t>Cliquez pour modifier les styles du texte du masque</a:t>
            </a:r>
          </a:p>
          <a:p>
            <a:pPr lvl="1"/>
            <a:r>
              <a:rPr lang="fr-FR"/>
              <a:t>Deuxième niveau</a:t>
            </a:r>
          </a:p>
          <a:p>
            <a:pPr lvl="2"/>
            <a:r>
              <a:rPr lang="fr-FR"/>
              <a:t>Troisième niveau</a:t>
            </a:r>
          </a:p>
          <a:p>
            <a:pPr lvl="3"/>
            <a:r>
              <a:rPr lang="fr-FR"/>
              <a:t>Quatrième niveau</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fr-FR"/>
              <a:t>Modifiez le style du titre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lvl1pPr>
              <a:defRPr/>
            </a:lvl1pPr>
          </a:lstStyle>
          <a:p>
            <a:r>
              <a:rPr lang="en-US" dirty="0"/>
              <a:t>12/14/2020</a:t>
            </a:r>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‹N°›</a:t>
            </a:fld>
            <a:endParaRPr lang="en-US" dirty="0"/>
          </a:p>
        </p:txBody>
      </p:sp>
      <p:sp>
        <p:nvSpPr>
          <p:cNvPr id="8" name="Footer Placeholder 6">
            <a:extLst>
              <a:ext uri="{FF2B5EF4-FFF2-40B4-BE49-F238E27FC236}">
                <a16:creationId xmlns:a16="http://schemas.microsoft.com/office/drawing/2014/main" id="{8C34C890-78A2-423C-BFC6-B91CF3CEA72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dirty="0"/>
              <a:t>Katia Schenkel &amp; Sébastien </a:t>
            </a:r>
            <a:r>
              <a:rPr lang="en-US" dirty="0" err="1"/>
              <a:t>Tubeau</a:t>
            </a:r>
            <a:r>
              <a:rPr lang="en-US" dirty="0"/>
              <a:t>| Stress and psychosocial impacts</a:t>
            </a:r>
          </a:p>
        </p:txBody>
      </p:sp>
    </p:spTree>
    <p:extLst>
      <p:ext uri="{BB962C8B-B14F-4D97-AF65-F5344CB8AC3E}">
        <p14:creationId xmlns:p14="http://schemas.microsoft.com/office/powerpoint/2010/main" val="40900386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22363"/>
            <a:ext cx="10515600" cy="2387600"/>
          </a:xfrm>
        </p:spPr>
        <p:txBody>
          <a:bodyPr anchor="b">
            <a:normAutofit/>
          </a:bodyPr>
          <a:lstStyle>
            <a:lvl1pPr algn="l">
              <a:defRPr sz="4600">
                <a:solidFill>
                  <a:schemeClr val="tx1"/>
                </a:solidFill>
                <a:latin typeface="+mj-lt"/>
              </a:defRPr>
            </a:lvl1pPr>
          </a:lstStyle>
          <a:p>
            <a:r>
              <a:rPr lang="fr-FR" noProof="0"/>
              <a:t>Modifiez le style du titre</a:t>
            </a:r>
            <a:endParaRPr lang="en-GB" noProof="0" dirty="0"/>
          </a:p>
        </p:txBody>
      </p:sp>
      <p:sp>
        <p:nvSpPr>
          <p:cNvPr id="3" name="Subtitle 2"/>
          <p:cNvSpPr>
            <a:spLocks noGrp="1"/>
          </p:cNvSpPr>
          <p:nvPr>
            <p:ph type="subTitle" idx="1"/>
          </p:nvPr>
        </p:nvSpPr>
        <p:spPr>
          <a:xfrm>
            <a:off x="838200" y="3602038"/>
            <a:ext cx="10515600" cy="1655762"/>
          </a:xfrm>
        </p:spPr>
        <p:txBody>
          <a:bodyPr/>
          <a:lstStyle>
            <a:lvl1pPr marL="0" indent="0" algn="l">
              <a:buNone/>
              <a:defRPr sz="2400">
                <a:solidFill>
                  <a:schemeClr val="tx1"/>
                </a:solidFill>
                <a:latin typeface="+mj-lt"/>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noProof="0"/>
              <a:t>Modifiez le style des sous-titres du masque</a:t>
            </a:r>
            <a:endParaRPr lang="en-GB" noProof="0" dirty="0"/>
          </a:p>
        </p:txBody>
      </p:sp>
      <p:sp>
        <p:nvSpPr>
          <p:cNvPr id="4" name="Date Placeholder 3"/>
          <p:cNvSpPr>
            <a:spLocks noGrp="1"/>
          </p:cNvSpPr>
          <p:nvPr>
            <p:ph type="dt" sz="half" idx="10"/>
          </p:nvPr>
        </p:nvSpPr>
        <p:spPr/>
        <p:txBody>
          <a:bodyPr/>
          <a:lstStyle/>
          <a:p>
            <a:pPr>
              <a:spcAft>
                <a:spcPts val="600"/>
              </a:spcAft>
            </a:pPr>
            <a:r>
              <a:rPr lang="en-US"/>
              <a:t>October 2023</a:t>
            </a:r>
            <a:endParaRPr lang="en-US" dirty="0"/>
          </a:p>
        </p:txBody>
      </p:sp>
      <p:sp>
        <p:nvSpPr>
          <p:cNvPr id="5" name="Footer Placeholder 4"/>
          <p:cNvSpPr>
            <a:spLocks noGrp="1"/>
          </p:cNvSpPr>
          <p:nvPr>
            <p:ph type="ftr" sz="quarter" idx="11"/>
          </p:nvPr>
        </p:nvSpPr>
        <p:spPr>
          <a:xfrm>
            <a:off x="2167468" y="6262302"/>
            <a:ext cx="45720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18101120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fr-FR" noProof="0"/>
              <a:t>Modifiez le style du titre</a:t>
            </a:r>
            <a:endParaRPr lang="en-GB" noProof="0" dirty="0"/>
          </a:p>
        </p:txBody>
      </p:sp>
      <p:sp>
        <p:nvSpPr>
          <p:cNvPr id="3" name="Content Placeholder 2"/>
          <p:cNvSpPr>
            <a:spLocks noGrp="1"/>
          </p:cNvSpPr>
          <p:nvPr>
            <p:ph idx="1" hasCustomPrompt="1"/>
          </p:nvPr>
        </p:nvSpPr>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Date Placeholder 3"/>
          <p:cNvSpPr>
            <a:spLocks noGrp="1"/>
          </p:cNvSpPr>
          <p:nvPr>
            <p:ph type="dt" sz="half" idx="10"/>
          </p:nvPr>
        </p:nvSpPr>
        <p:spPr/>
        <p:txBody>
          <a:bodyPr/>
          <a:lstStyle/>
          <a:p>
            <a:pPr>
              <a:spcAft>
                <a:spcPts val="600"/>
              </a:spcAft>
            </a:pPr>
            <a:r>
              <a:rPr lang="en-US"/>
              <a:t>October 2023</a:t>
            </a:r>
            <a:endParaRPr lang="en-US" dirty="0"/>
          </a:p>
        </p:txBody>
      </p:sp>
      <p:sp>
        <p:nvSpPr>
          <p:cNvPr id="5" name="Footer Placeholder 4"/>
          <p:cNvSpPr>
            <a:spLocks noGrp="1"/>
          </p:cNvSpPr>
          <p:nvPr>
            <p:ph type="ftr" sz="quarter" idx="11"/>
          </p:nvPr>
        </p:nvSpPr>
        <p:spPr>
          <a:xfrm>
            <a:off x="2167468" y="6262302"/>
            <a:ext cx="45720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347505543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noProof="0"/>
              <a:t>Modifiez le style du titre</a:t>
            </a:r>
            <a:endParaRPr lang="en-GB" noProof="0"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pPr>
              <a:spcAft>
                <a:spcPts val="600"/>
              </a:spcAft>
            </a:pPr>
            <a:r>
              <a:rPr lang="en-US"/>
              <a:t>October 2023</a:t>
            </a:r>
            <a:endParaRPr lang="en-US" dirty="0"/>
          </a:p>
        </p:txBody>
      </p:sp>
      <p:sp>
        <p:nvSpPr>
          <p:cNvPr id="6" name="Footer Placeholder 5"/>
          <p:cNvSpPr>
            <a:spLocks noGrp="1"/>
          </p:cNvSpPr>
          <p:nvPr>
            <p:ph type="ftr" sz="quarter" idx="11"/>
          </p:nvPr>
        </p:nvSpPr>
        <p:spPr>
          <a:xfrm>
            <a:off x="2167468" y="6262302"/>
            <a:ext cx="45720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38221617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noProof="0"/>
              <a:t>Modifiez le style du titre</a:t>
            </a:r>
            <a:endParaRPr lang="en-GB" noProof="0"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fld id="{67DD1DF7-C02B-4FAF-9CB5-9EBA55B0C227}" type="datetime1">
              <a:rPr lang="en-GB" smtClean="0"/>
              <a:t>10/10/2023</a:t>
            </a:fld>
            <a:endParaRPr lang="en-GB" dirty="0"/>
          </a:p>
        </p:txBody>
      </p:sp>
      <p:sp>
        <p:nvSpPr>
          <p:cNvPr id="6" name="Footer Placeholder 5"/>
          <p:cNvSpPr>
            <a:spLocks noGrp="1"/>
          </p:cNvSpPr>
          <p:nvPr>
            <p:ph type="ftr" sz="quarter" idx="11"/>
          </p:nvPr>
        </p:nvSpPr>
        <p:spPr>
          <a:xfrm>
            <a:off x="2167468" y="6262302"/>
            <a:ext cx="45720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dirty="0"/>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425776957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atin typeface="+mj-lt"/>
              </a:defRPr>
            </a:lvl1pPr>
          </a:lstStyle>
          <a:p>
            <a:r>
              <a:rPr lang="fr-FR" noProof="0"/>
              <a:t>Modifiez le style du titre</a:t>
            </a:r>
            <a:endParaRPr lang="en-GB" noProof="0" dirty="0"/>
          </a:p>
        </p:txBody>
      </p:sp>
      <p:sp>
        <p:nvSpPr>
          <p:cNvPr id="3" name="Content Placeholder 2"/>
          <p:cNvSpPr>
            <a:spLocks noGrp="1"/>
          </p:cNvSpPr>
          <p:nvPr>
            <p:ph idx="1" hasCustomPrompt="1"/>
          </p:nvPr>
        </p:nvSpPr>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Date Placeholder 3"/>
          <p:cNvSpPr>
            <a:spLocks noGrp="1"/>
          </p:cNvSpPr>
          <p:nvPr>
            <p:ph type="dt" sz="half" idx="10"/>
          </p:nvPr>
        </p:nvSpPr>
        <p:spPr/>
        <p:txBody>
          <a:bodyPr/>
          <a:lstStyle/>
          <a:p>
            <a:pPr>
              <a:spcAft>
                <a:spcPts val="600"/>
              </a:spcAft>
            </a:pPr>
            <a:r>
              <a:rPr lang="en-US" dirty="0" err="1"/>
              <a:t>Octobre</a:t>
            </a:r>
            <a:r>
              <a:rPr lang="en-US" dirty="0"/>
              <a:t> 2023</a:t>
            </a:r>
          </a:p>
        </p:txBody>
      </p:sp>
      <p:sp>
        <p:nvSpPr>
          <p:cNvPr id="5" name="Footer Placeholder 4"/>
          <p:cNvSpPr>
            <a:spLocks noGrp="1"/>
          </p:cNvSpPr>
          <p:nvPr>
            <p:ph type="ftr" sz="quarter" idx="11"/>
          </p:nvPr>
        </p:nvSpPr>
        <p:spPr>
          <a:xfrm>
            <a:off x="2167468" y="6262302"/>
            <a:ext cx="4572000" cy="365125"/>
          </a:xfrm>
          <a:prstGeom prst="rect">
            <a:avLst/>
          </a:prstGeom>
        </p:spPr>
        <p:txBody>
          <a:bodyPr/>
          <a:lstStyle/>
          <a:p>
            <a:endParaRPr lang="en-GB"/>
          </a:p>
        </p:txBody>
      </p:sp>
      <p:sp>
        <p:nvSpPr>
          <p:cNvPr id="6" name="Slide Number Placeholder 5"/>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34103869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fr-FR" noProof="0"/>
              <a:t>Modifiez le style du titre</a:t>
            </a:r>
            <a:endParaRPr lang="en-GB" noProof="0"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noProof="0"/>
              <a:t>Cliquez pour modifier les styles du texte du masque</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noProof="0"/>
              <a:t>Cliquez pour modifier les styles du texte du masque</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7" name="Date Placeholder 6"/>
          <p:cNvSpPr>
            <a:spLocks noGrp="1"/>
          </p:cNvSpPr>
          <p:nvPr>
            <p:ph type="dt" sz="half" idx="10"/>
          </p:nvPr>
        </p:nvSpPr>
        <p:spPr/>
        <p:txBody>
          <a:bodyPr/>
          <a:lstStyle/>
          <a:p>
            <a:fld id="{C9D0B127-BA04-43F6-B7C9-84BA7296C5A8}" type="datetime1">
              <a:rPr lang="en-GB" smtClean="0"/>
              <a:t>10/10/2023</a:t>
            </a:fld>
            <a:endParaRPr lang="en-GB"/>
          </a:p>
        </p:txBody>
      </p:sp>
      <p:sp>
        <p:nvSpPr>
          <p:cNvPr id="8" name="Footer Placeholder 7"/>
          <p:cNvSpPr>
            <a:spLocks noGrp="1"/>
          </p:cNvSpPr>
          <p:nvPr>
            <p:ph type="ftr" sz="quarter" idx="11"/>
          </p:nvPr>
        </p:nvSpPr>
        <p:spPr>
          <a:xfrm>
            <a:off x="2167468" y="6262302"/>
            <a:ext cx="45720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398740476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noProof="0"/>
              <a:t>Modifiez le style du titre</a:t>
            </a:r>
            <a:endParaRPr lang="en-GB" noProof="0" dirty="0"/>
          </a:p>
        </p:txBody>
      </p:sp>
      <p:sp>
        <p:nvSpPr>
          <p:cNvPr id="4" name="Footer Placeholder 3"/>
          <p:cNvSpPr>
            <a:spLocks noGrp="1"/>
          </p:cNvSpPr>
          <p:nvPr>
            <p:ph type="ftr" sz="quarter" idx="11"/>
          </p:nvPr>
        </p:nvSpPr>
        <p:spPr>
          <a:xfrm>
            <a:off x="2167468" y="6262302"/>
            <a:ext cx="45720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BCD55979-00CC-4874-A80E-0959E76EB92F}" type="slidenum">
              <a:rPr lang="en-GB" smtClean="0"/>
              <a:t>‹N°›</a:t>
            </a:fld>
            <a:endParaRPr lang="en-GB"/>
          </a:p>
        </p:txBody>
      </p:sp>
      <p:sp>
        <p:nvSpPr>
          <p:cNvPr id="6" name="Date Placeholder 4">
            <a:extLst>
              <a:ext uri="{FF2B5EF4-FFF2-40B4-BE49-F238E27FC236}">
                <a16:creationId xmlns:a16="http://schemas.microsoft.com/office/drawing/2014/main" id="{DA85E352-0947-EA52-4722-B3A0ECAA3886}"/>
              </a:ext>
            </a:extLst>
          </p:cNvPr>
          <p:cNvSpPr>
            <a:spLocks noGrp="1"/>
          </p:cNvSpPr>
          <p:nvPr>
            <p:ph type="dt" sz="half" idx="10"/>
          </p:nvPr>
        </p:nvSpPr>
        <p:spPr>
          <a:xfrm>
            <a:off x="838200" y="6283523"/>
            <a:ext cx="872071" cy="365125"/>
          </a:xfrm>
        </p:spPr>
        <p:txBody>
          <a:bodyPr/>
          <a:lstStyle/>
          <a:p>
            <a:pPr>
              <a:spcAft>
                <a:spcPts val="600"/>
              </a:spcAft>
            </a:pPr>
            <a:r>
              <a:rPr lang="en-US"/>
              <a:t>October 2023</a:t>
            </a:r>
            <a:endParaRPr lang="en-US" dirty="0"/>
          </a:p>
        </p:txBody>
      </p:sp>
    </p:spTree>
    <p:extLst>
      <p:ext uri="{BB962C8B-B14F-4D97-AF65-F5344CB8AC3E}">
        <p14:creationId xmlns:p14="http://schemas.microsoft.com/office/powerpoint/2010/main" val="385917848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2167468" y="6262302"/>
            <a:ext cx="45720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BCD55979-00CC-4874-A80E-0959E76EB92F}" type="slidenum">
              <a:rPr lang="en-GB" smtClean="0"/>
              <a:t>‹N°›</a:t>
            </a:fld>
            <a:endParaRPr lang="en-GB"/>
          </a:p>
        </p:txBody>
      </p:sp>
      <p:sp>
        <p:nvSpPr>
          <p:cNvPr id="5" name="Date Placeholder 4">
            <a:extLst>
              <a:ext uri="{FF2B5EF4-FFF2-40B4-BE49-F238E27FC236}">
                <a16:creationId xmlns:a16="http://schemas.microsoft.com/office/drawing/2014/main" id="{45BD4EBD-D527-88D7-23BB-08504E87882B}"/>
              </a:ext>
            </a:extLst>
          </p:cNvPr>
          <p:cNvSpPr>
            <a:spLocks noGrp="1"/>
          </p:cNvSpPr>
          <p:nvPr>
            <p:ph type="dt" sz="half" idx="10"/>
          </p:nvPr>
        </p:nvSpPr>
        <p:spPr>
          <a:xfrm>
            <a:off x="838200" y="6283523"/>
            <a:ext cx="872071" cy="365125"/>
          </a:xfrm>
        </p:spPr>
        <p:txBody>
          <a:bodyPr/>
          <a:lstStyle/>
          <a:p>
            <a:pPr>
              <a:spcAft>
                <a:spcPts val="600"/>
              </a:spcAft>
            </a:pPr>
            <a:r>
              <a:rPr lang="en-US"/>
              <a:t>October 2023</a:t>
            </a:r>
            <a:endParaRPr lang="en-US" dirty="0"/>
          </a:p>
        </p:txBody>
      </p:sp>
    </p:spTree>
    <p:extLst>
      <p:ext uri="{BB962C8B-B14F-4D97-AF65-F5344CB8AC3E}">
        <p14:creationId xmlns:p14="http://schemas.microsoft.com/office/powerpoint/2010/main" val="34023129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fr-FR" noProof="0"/>
              <a:t>Modifiez le style du titre</a:t>
            </a:r>
            <a:endParaRPr lang="en-GB" noProof="0"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noProof="0"/>
              <a:t>Cliquez pour modifier les styles du texte du masque</a:t>
            </a:r>
          </a:p>
        </p:txBody>
      </p:sp>
      <p:sp>
        <p:nvSpPr>
          <p:cNvPr id="5" name="Date Placeholder 4"/>
          <p:cNvSpPr>
            <a:spLocks noGrp="1"/>
          </p:cNvSpPr>
          <p:nvPr>
            <p:ph type="dt" sz="half" idx="10"/>
          </p:nvPr>
        </p:nvSpPr>
        <p:spPr/>
        <p:txBody>
          <a:bodyPr/>
          <a:lstStyle/>
          <a:p>
            <a:fld id="{5A1DCF47-207F-4B8A-9E7B-BC96AAF80379}" type="datetime1">
              <a:rPr lang="en-GB" smtClean="0"/>
              <a:t>10/10/2023</a:t>
            </a:fld>
            <a:endParaRPr lang="en-GB"/>
          </a:p>
        </p:txBody>
      </p:sp>
      <p:sp>
        <p:nvSpPr>
          <p:cNvPr id="6" name="Footer Placeholder 5"/>
          <p:cNvSpPr>
            <a:spLocks noGrp="1"/>
          </p:cNvSpPr>
          <p:nvPr>
            <p:ph type="ftr" sz="quarter" idx="11"/>
          </p:nvPr>
        </p:nvSpPr>
        <p:spPr>
          <a:xfrm>
            <a:off x="2167468" y="6262302"/>
            <a:ext cx="45720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41457741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fr-FR" noProof="0"/>
              <a:t>Modifiez le style du titre</a:t>
            </a:r>
            <a:endParaRPr lang="en-GB" noProof="0"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noProof="0"/>
              <a:t>Cliquez sur l'icône pour ajouter une image</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noProof="0"/>
              <a:t>Cliquez pour modifier les styles du texte du masque</a:t>
            </a:r>
          </a:p>
        </p:txBody>
      </p:sp>
      <p:sp>
        <p:nvSpPr>
          <p:cNvPr id="5" name="Date Placeholder 4"/>
          <p:cNvSpPr>
            <a:spLocks noGrp="1"/>
          </p:cNvSpPr>
          <p:nvPr>
            <p:ph type="dt" sz="half" idx="10"/>
          </p:nvPr>
        </p:nvSpPr>
        <p:spPr/>
        <p:txBody>
          <a:bodyPr/>
          <a:lstStyle/>
          <a:p>
            <a:fld id="{047A1B49-66FA-439E-9832-A76EA3CDC064}" type="datetime1">
              <a:rPr lang="en-GB" smtClean="0"/>
              <a:t>10/10/2023</a:t>
            </a:fld>
            <a:endParaRPr lang="en-GB"/>
          </a:p>
        </p:txBody>
      </p:sp>
      <p:sp>
        <p:nvSpPr>
          <p:cNvPr id="6" name="Footer Placeholder 5"/>
          <p:cNvSpPr>
            <a:spLocks noGrp="1"/>
          </p:cNvSpPr>
          <p:nvPr>
            <p:ph type="ftr" sz="quarter" idx="11"/>
          </p:nvPr>
        </p:nvSpPr>
        <p:spPr>
          <a:xfrm>
            <a:off x="2167468" y="6262302"/>
            <a:ext cx="45720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313592144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Tail Slide">
    <p:spTree>
      <p:nvGrpSpPr>
        <p:cNvPr id="1" name=""/>
        <p:cNvGrpSpPr/>
        <p:nvPr/>
      </p:nvGrpSpPr>
      <p:grpSpPr>
        <a:xfrm>
          <a:off x="0" y="0"/>
          <a:ext cx="0" cy="0"/>
          <a:chOff x="0" y="0"/>
          <a:chExt cx="0" cy="0"/>
        </a:xfrm>
      </p:grpSpPr>
      <p:grpSp>
        <p:nvGrpSpPr>
          <p:cNvPr id="2" name="Group 1"/>
          <p:cNvGrpSpPr/>
          <p:nvPr userDrawn="1"/>
        </p:nvGrpSpPr>
        <p:grpSpPr>
          <a:xfrm>
            <a:off x="5248625" y="2582248"/>
            <a:ext cx="1694751" cy="1693505"/>
            <a:chOff x="5002612" y="2336416"/>
            <a:chExt cx="2186777" cy="2185169"/>
          </a:xfrm>
        </p:grpSpPr>
        <p:sp>
          <p:nvSpPr>
            <p:cNvPr id="7" name="Rectangle 6"/>
            <p:cNvSpPr/>
            <p:nvPr userDrawn="1"/>
          </p:nvSpPr>
          <p:spPr>
            <a:xfrm>
              <a:off x="5002612" y="2336416"/>
              <a:ext cx="2186777" cy="2185169"/>
            </a:xfrm>
            <a:prstGeom prst="rect">
              <a:avLst/>
            </a:prstGeom>
            <a:solidFill>
              <a:schemeClr val="tx1"/>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5261580" y="2603638"/>
              <a:ext cx="1668840" cy="1650725"/>
            </a:xfrm>
            <a:prstGeom prst="rect">
              <a:avLst/>
            </a:prstGeom>
          </p:spPr>
        </p:pic>
      </p:grpSp>
      <p:pic>
        <p:nvPicPr>
          <p:cNvPr id="11" name="Picture 10"/>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5260042" y="4300467"/>
            <a:ext cx="1671914" cy="227159"/>
          </a:xfrm>
          <a:prstGeom prst="rect">
            <a:avLst/>
          </a:prstGeom>
        </p:spPr>
      </p:pic>
    </p:spTree>
    <p:extLst>
      <p:ext uri="{BB962C8B-B14F-4D97-AF65-F5344CB8AC3E}">
        <p14:creationId xmlns:p14="http://schemas.microsoft.com/office/powerpoint/2010/main" val="16211895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noProof="0"/>
              <a:t>Modifiez le style du titre</a:t>
            </a:r>
            <a:endParaRPr lang="en-GB" noProof="0" dirty="0"/>
          </a:p>
        </p:txBody>
      </p:sp>
      <p:sp>
        <p:nvSpPr>
          <p:cNvPr id="3" name="Content Placeholder 2"/>
          <p:cNvSpPr>
            <a:spLocks noGrp="1"/>
          </p:cNvSpPr>
          <p:nvPr>
            <p:ph sz="half" idx="1" hasCustomPrompt="1"/>
          </p:nvPr>
        </p:nvSpPr>
        <p:spPr>
          <a:xfrm>
            <a:off x="838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6172200" y="1825625"/>
            <a:ext cx="5181600" cy="4196234"/>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pPr>
              <a:spcAft>
                <a:spcPts val="600"/>
              </a:spcAft>
            </a:pPr>
            <a:r>
              <a:rPr lang="en-US"/>
              <a:t>October 2023</a:t>
            </a:r>
            <a:endParaRPr lang="en-US" dirty="0"/>
          </a:p>
        </p:txBody>
      </p:sp>
      <p:sp>
        <p:nvSpPr>
          <p:cNvPr id="6" name="Footer Placeholder 5"/>
          <p:cNvSpPr>
            <a:spLocks noGrp="1"/>
          </p:cNvSpPr>
          <p:nvPr>
            <p:ph type="ftr" sz="quarter" idx="11"/>
          </p:nvPr>
        </p:nvSpPr>
        <p:spPr>
          <a:xfrm>
            <a:off x="2167468" y="6262302"/>
            <a:ext cx="45720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91498878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noProof="0"/>
              <a:t>Modifiez le style du titre</a:t>
            </a:r>
            <a:endParaRPr lang="en-GB" noProof="0" dirty="0"/>
          </a:p>
        </p:txBody>
      </p:sp>
      <p:sp>
        <p:nvSpPr>
          <p:cNvPr id="3" name="Content Placeholder 2"/>
          <p:cNvSpPr>
            <a:spLocks noGrp="1"/>
          </p:cNvSpPr>
          <p:nvPr>
            <p:ph sz="half" idx="1" hasCustomPrompt="1"/>
          </p:nvPr>
        </p:nvSpPr>
        <p:spPr>
          <a:xfrm>
            <a:off x="8382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4" name="Content Placeholder 3"/>
          <p:cNvSpPr>
            <a:spLocks noGrp="1"/>
          </p:cNvSpPr>
          <p:nvPr>
            <p:ph sz="half" idx="2" hasCustomPrompt="1"/>
          </p:nvPr>
        </p:nvSpPr>
        <p:spPr>
          <a:xfrm>
            <a:off x="43860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
        <p:nvSpPr>
          <p:cNvPr id="5" name="Date Placeholder 4"/>
          <p:cNvSpPr>
            <a:spLocks noGrp="1"/>
          </p:cNvSpPr>
          <p:nvPr>
            <p:ph type="dt" sz="half" idx="10"/>
          </p:nvPr>
        </p:nvSpPr>
        <p:spPr/>
        <p:txBody>
          <a:bodyPr/>
          <a:lstStyle/>
          <a:p>
            <a:fld id="{67DD1DF7-C02B-4FAF-9CB5-9EBA55B0C227}" type="datetime1">
              <a:rPr lang="en-GB" smtClean="0"/>
              <a:t>10/10/2023</a:t>
            </a:fld>
            <a:endParaRPr lang="en-GB" dirty="0"/>
          </a:p>
        </p:txBody>
      </p:sp>
      <p:sp>
        <p:nvSpPr>
          <p:cNvPr id="6" name="Footer Placeholder 5"/>
          <p:cNvSpPr>
            <a:spLocks noGrp="1"/>
          </p:cNvSpPr>
          <p:nvPr>
            <p:ph type="ftr" sz="quarter" idx="11"/>
          </p:nvPr>
        </p:nvSpPr>
        <p:spPr>
          <a:xfrm>
            <a:off x="2167468" y="6262302"/>
            <a:ext cx="4572000" cy="365125"/>
          </a:xfrm>
          <a:prstGeom prst="rect">
            <a:avLst/>
          </a:prstGeom>
        </p:spPr>
        <p:txBody>
          <a:bodyPr/>
          <a:lstStyle/>
          <a:p>
            <a:endParaRPr lang="en-GB" dirty="0"/>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dirty="0"/>
          </a:p>
        </p:txBody>
      </p:sp>
      <p:sp>
        <p:nvSpPr>
          <p:cNvPr id="8" name="Content Placeholder 3">
            <a:extLst>
              <a:ext uri="{FF2B5EF4-FFF2-40B4-BE49-F238E27FC236}">
                <a16:creationId xmlns:a16="http://schemas.microsoft.com/office/drawing/2014/main" id="{18668C51-C960-0D4C-BFF7-F96E45146457}"/>
              </a:ext>
            </a:extLst>
          </p:cNvPr>
          <p:cNvSpPr>
            <a:spLocks noGrp="1"/>
          </p:cNvSpPr>
          <p:nvPr>
            <p:ph sz="half" idx="13" hasCustomPrompt="1"/>
          </p:nvPr>
        </p:nvSpPr>
        <p:spPr>
          <a:xfrm>
            <a:off x="7933800" y="1825625"/>
            <a:ext cx="3420000" cy="4101042"/>
          </a:xfrm>
        </p:spPr>
        <p:txBody>
          <a:bodyPr/>
          <a:lstStyle/>
          <a:p>
            <a:pPr lvl="0"/>
            <a:r>
              <a:rPr lang="en-GB" noProof="0" dirty="0"/>
              <a:t>Click to edit Master text styles</a:t>
            </a:r>
          </a:p>
          <a:p>
            <a:pPr lvl="1"/>
            <a:r>
              <a:rPr lang="en-GB" noProof="0" dirty="0"/>
              <a:t>Second level</a:t>
            </a:r>
          </a:p>
          <a:p>
            <a:pPr lvl="2"/>
            <a:r>
              <a:rPr lang="en-GB" noProof="0" dirty="0"/>
              <a:t>Third level</a:t>
            </a:r>
          </a:p>
        </p:txBody>
      </p:sp>
    </p:spTree>
    <p:extLst>
      <p:ext uri="{BB962C8B-B14F-4D97-AF65-F5344CB8AC3E}">
        <p14:creationId xmlns:p14="http://schemas.microsoft.com/office/powerpoint/2010/main" val="356960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lvl1pPr>
              <a:defRPr>
                <a:solidFill>
                  <a:schemeClr val="tx1"/>
                </a:solidFill>
              </a:defRPr>
            </a:lvl1pPr>
          </a:lstStyle>
          <a:p>
            <a:r>
              <a:rPr lang="fr-FR" noProof="0"/>
              <a:t>Modifiez le style du titre</a:t>
            </a:r>
            <a:endParaRPr lang="en-GB" noProof="0"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noProof="0"/>
              <a:t>Cliquez pour modifier les styles du texte du masque</a:t>
            </a:r>
          </a:p>
        </p:txBody>
      </p:sp>
      <p:sp>
        <p:nvSpPr>
          <p:cNvPr id="4" name="Content Placeholder 3"/>
          <p:cNvSpPr>
            <a:spLocks noGrp="1"/>
          </p:cNvSpPr>
          <p:nvPr>
            <p:ph sz="half" idx="2" hasCustomPrompt="1"/>
          </p:nvPr>
        </p:nvSpPr>
        <p:spPr>
          <a:xfrm>
            <a:off x="839788" y="2505075"/>
            <a:ext cx="5157787"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noProof="0"/>
              <a:t>Cliquez pour modifier les styles du texte du masque</a:t>
            </a:r>
          </a:p>
        </p:txBody>
      </p:sp>
      <p:sp>
        <p:nvSpPr>
          <p:cNvPr id="6" name="Content Placeholder 5"/>
          <p:cNvSpPr>
            <a:spLocks noGrp="1"/>
          </p:cNvSpPr>
          <p:nvPr>
            <p:ph sz="quarter" idx="4" hasCustomPrompt="1"/>
          </p:nvPr>
        </p:nvSpPr>
        <p:spPr>
          <a:xfrm>
            <a:off x="6172200" y="2505075"/>
            <a:ext cx="5183188" cy="3508547"/>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GB" noProof="0" dirty="0"/>
              <a:t>Click to edit Master text styles</a:t>
            </a:r>
          </a:p>
          <a:p>
            <a:pPr lvl="1"/>
            <a:r>
              <a:rPr lang="en-GB" noProof="0" dirty="0"/>
              <a:t>Second level</a:t>
            </a:r>
          </a:p>
          <a:p>
            <a:pPr lvl="2"/>
            <a:r>
              <a:rPr lang="en-GB" noProof="0" dirty="0"/>
              <a:t>Third level</a:t>
            </a:r>
          </a:p>
        </p:txBody>
      </p:sp>
      <p:sp>
        <p:nvSpPr>
          <p:cNvPr id="7" name="Date Placeholder 6"/>
          <p:cNvSpPr>
            <a:spLocks noGrp="1"/>
          </p:cNvSpPr>
          <p:nvPr>
            <p:ph type="dt" sz="half" idx="10"/>
          </p:nvPr>
        </p:nvSpPr>
        <p:spPr/>
        <p:txBody>
          <a:bodyPr/>
          <a:lstStyle/>
          <a:p>
            <a:fld id="{C9D0B127-BA04-43F6-B7C9-84BA7296C5A8}" type="datetime1">
              <a:rPr lang="en-GB" smtClean="0"/>
              <a:t>10/10/2023</a:t>
            </a:fld>
            <a:endParaRPr lang="en-GB"/>
          </a:p>
        </p:txBody>
      </p:sp>
      <p:sp>
        <p:nvSpPr>
          <p:cNvPr id="8" name="Footer Placeholder 7"/>
          <p:cNvSpPr>
            <a:spLocks noGrp="1"/>
          </p:cNvSpPr>
          <p:nvPr>
            <p:ph type="ftr" sz="quarter" idx="11"/>
          </p:nvPr>
        </p:nvSpPr>
        <p:spPr>
          <a:xfrm>
            <a:off x="2167468" y="6262302"/>
            <a:ext cx="4572000" cy="365125"/>
          </a:xfrm>
          <a:prstGeom prst="rect">
            <a:avLst/>
          </a:prstGeom>
        </p:spPr>
        <p:txBody>
          <a:bodyPr/>
          <a:lstStyle/>
          <a:p>
            <a:endParaRPr lang="en-GB"/>
          </a:p>
        </p:txBody>
      </p:sp>
      <p:sp>
        <p:nvSpPr>
          <p:cNvPr id="9" name="Slide Number Placeholder 8"/>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11613159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noProof="0"/>
              <a:t>Modifiez le style du titre</a:t>
            </a:r>
            <a:endParaRPr lang="en-GB" noProof="0" dirty="0"/>
          </a:p>
        </p:txBody>
      </p:sp>
      <p:sp>
        <p:nvSpPr>
          <p:cNvPr id="3" name="Date Placeholder 2"/>
          <p:cNvSpPr>
            <a:spLocks noGrp="1"/>
          </p:cNvSpPr>
          <p:nvPr>
            <p:ph type="dt" sz="half" idx="10"/>
          </p:nvPr>
        </p:nvSpPr>
        <p:spPr/>
        <p:txBody>
          <a:bodyPr/>
          <a:lstStyle/>
          <a:p>
            <a:fld id="{B59B9B73-30B4-4E09-B086-0E7BE54EB26A}" type="datetime1">
              <a:rPr lang="en-GB" smtClean="0"/>
              <a:t>10/10/2023</a:t>
            </a:fld>
            <a:endParaRPr lang="en-GB"/>
          </a:p>
        </p:txBody>
      </p:sp>
      <p:sp>
        <p:nvSpPr>
          <p:cNvPr id="4" name="Footer Placeholder 3"/>
          <p:cNvSpPr>
            <a:spLocks noGrp="1"/>
          </p:cNvSpPr>
          <p:nvPr>
            <p:ph type="ftr" sz="quarter" idx="11"/>
          </p:nvPr>
        </p:nvSpPr>
        <p:spPr>
          <a:xfrm>
            <a:off x="2167468" y="6262302"/>
            <a:ext cx="4572000" cy="365125"/>
          </a:xfrm>
          <a:prstGeom prst="rect">
            <a:avLst/>
          </a:prstGeom>
        </p:spPr>
        <p:txBody>
          <a:bodyPr/>
          <a:lstStyle/>
          <a:p>
            <a:endParaRPr lang="en-GB"/>
          </a:p>
        </p:txBody>
      </p:sp>
      <p:sp>
        <p:nvSpPr>
          <p:cNvPr id="5" name="Slide Number Placeholder 4"/>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22739545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4D6C8D-D950-48EE-A424-976A5AB4C0D8}" type="datetime1">
              <a:rPr lang="en-GB" smtClean="0"/>
              <a:t>10/10/2023</a:t>
            </a:fld>
            <a:endParaRPr lang="en-GB"/>
          </a:p>
        </p:txBody>
      </p:sp>
      <p:sp>
        <p:nvSpPr>
          <p:cNvPr id="3" name="Footer Placeholder 2"/>
          <p:cNvSpPr>
            <a:spLocks noGrp="1"/>
          </p:cNvSpPr>
          <p:nvPr>
            <p:ph type="ftr" sz="quarter" idx="11"/>
          </p:nvPr>
        </p:nvSpPr>
        <p:spPr>
          <a:xfrm>
            <a:off x="2167468" y="6262302"/>
            <a:ext cx="4572000" cy="365125"/>
          </a:xfrm>
          <a:prstGeom prst="rect">
            <a:avLst/>
          </a:prstGeom>
        </p:spPr>
        <p:txBody>
          <a:bodyPr/>
          <a:lstStyle/>
          <a:p>
            <a:endParaRPr lang="en-GB"/>
          </a:p>
        </p:txBody>
      </p:sp>
      <p:sp>
        <p:nvSpPr>
          <p:cNvPr id="4" name="Slide Number Placeholder 3"/>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2748167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fr-FR" noProof="0"/>
              <a:t>Modifiez le style du titre</a:t>
            </a:r>
            <a:endParaRPr lang="en-GB" noProof="0" dirty="0"/>
          </a:p>
        </p:txBody>
      </p:sp>
      <p:sp>
        <p:nvSpPr>
          <p:cNvPr id="3" name="Content Placeholder 2"/>
          <p:cNvSpPr>
            <a:spLocks noGrp="1"/>
          </p:cNvSpPr>
          <p:nvPr>
            <p:ph idx="1"/>
          </p:nvPr>
        </p:nvSpPr>
        <p:spPr>
          <a:xfrm>
            <a:off x="5183188" y="987425"/>
            <a:ext cx="6172200" cy="4873625"/>
          </a:xfrm>
        </p:spPr>
        <p:txBody>
          <a:bodyPr/>
          <a:lstStyle>
            <a:lvl1pPr>
              <a:defRPr sz="3200">
                <a:solidFill>
                  <a:schemeClr val="tx1"/>
                </a:solidFill>
              </a:defRPr>
            </a:lvl1pPr>
            <a:lvl2pPr>
              <a:defRPr sz="28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defRPr sz="2000"/>
            </a:lvl6pPr>
            <a:lvl7pPr>
              <a:defRPr sz="2000"/>
            </a:lvl7pPr>
            <a:lvl8pPr>
              <a:defRPr sz="2000"/>
            </a:lvl8pPr>
            <a:lvl9pPr>
              <a:defRPr sz="2000"/>
            </a:lvl9pPr>
          </a:lstStyle>
          <a:p>
            <a:pPr lvl="0"/>
            <a:r>
              <a:rPr lang="fr-FR" noProof="0"/>
              <a:t>Cliquez pour modifier les styles du texte du masque</a:t>
            </a:r>
          </a:p>
          <a:p>
            <a:pPr lvl="1"/>
            <a:r>
              <a:rPr lang="fr-FR" noProof="0"/>
              <a:t>Deuxième niveau</a:t>
            </a:r>
          </a:p>
          <a:p>
            <a:pPr lvl="2"/>
            <a:r>
              <a:rPr lang="fr-FR" noProof="0"/>
              <a:t>Troisième niveau</a:t>
            </a:r>
          </a:p>
          <a:p>
            <a:pPr lvl="3"/>
            <a:r>
              <a:rPr lang="fr-FR" noProof="0"/>
              <a:t>Quatrième niveau</a:t>
            </a:r>
          </a:p>
          <a:p>
            <a:pPr lvl="4"/>
            <a:r>
              <a:rPr lang="fr-FR" noProof="0"/>
              <a:t>Cinquième niveau</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noProof="0"/>
              <a:t>Cliquez pour modifier les styles du texte du masque</a:t>
            </a:r>
          </a:p>
        </p:txBody>
      </p:sp>
      <p:sp>
        <p:nvSpPr>
          <p:cNvPr id="5" name="Date Placeholder 4"/>
          <p:cNvSpPr>
            <a:spLocks noGrp="1"/>
          </p:cNvSpPr>
          <p:nvPr>
            <p:ph type="dt" sz="half" idx="10"/>
          </p:nvPr>
        </p:nvSpPr>
        <p:spPr/>
        <p:txBody>
          <a:bodyPr/>
          <a:lstStyle/>
          <a:p>
            <a:fld id="{5A1DCF47-207F-4B8A-9E7B-BC96AAF80379}" type="datetime1">
              <a:rPr lang="en-GB" smtClean="0"/>
              <a:t>10/10/2023</a:t>
            </a:fld>
            <a:endParaRPr lang="en-GB"/>
          </a:p>
        </p:txBody>
      </p:sp>
      <p:sp>
        <p:nvSpPr>
          <p:cNvPr id="6" name="Footer Placeholder 5"/>
          <p:cNvSpPr>
            <a:spLocks noGrp="1"/>
          </p:cNvSpPr>
          <p:nvPr>
            <p:ph type="ftr" sz="quarter" idx="11"/>
          </p:nvPr>
        </p:nvSpPr>
        <p:spPr>
          <a:xfrm>
            <a:off x="2167468" y="6262302"/>
            <a:ext cx="45720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16696965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solidFill>
                  <a:schemeClr val="tx1"/>
                </a:solidFill>
              </a:defRPr>
            </a:lvl1pPr>
          </a:lstStyle>
          <a:p>
            <a:r>
              <a:rPr lang="fr-FR" noProof="0"/>
              <a:t>Modifiez le style du titre</a:t>
            </a:r>
            <a:endParaRPr lang="en-GB" noProof="0"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noProof="0"/>
              <a:t>Cliquez sur l'icône pour ajouter une image</a:t>
            </a:r>
            <a:endParaRPr lang="en-GB" noProof="0"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solidFill>
                  <a:schemeClr val="tx1"/>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noProof="0"/>
              <a:t>Cliquez pour modifier les styles du texte du masque</a:t>
            </a:r>
          </a:p>
        </p:txBody>
      </p:sp>
      <p:sp>
        <p:nvSpPr>
          <p:cNvPr id="5" name="Date Placeholder 4"/>
          <p:cNvSpPr>
            <a:spLocks noGrp="1"/>
          </p:cNvSpPr>
          <p:nvPr>
            <p:ph type="dt" sz="half" idx="10"/>
          </p:nvPr>
        </p:nvSpPr>
        <p:spPr/>
        <p:txBody>
          <a:bodyPr/>
          <a:lstStyle/>
          <a:p>
            <a:fld id="{047A1B49-66FA-439E-9832-A76EA3CDC064}" type="datetime1">
              <a:rPr lang="en-GB" smtClean="0"/>
              <a:t>10/10/2023</a:t>
            </a:fld>
            <a:endParaRPr lang="en-GB"/>
          </a:p>
        </p:txBody>
      </p:sp>
      <p:sp>
        <p:nvSpPr>
          <p:cNvPr id="6" name="Footer Placeholder 5"/>
          <p:cNvSpPr>
            <a:spLocks noGrp="1"/>
          </p:cNvSpPr>
          <p:nvPr>
            <p:ph type="ftr" sz="quarter" idx="11"/>
          </p:nvPr>
        </p:nvSpPr>
        <p:spPr>
          <a:xfrm>
            <a:off x="2167468" y="6262302"/>
            <a:ext cx="4572000" cy="365125"/>
          </a:xfrm>
          <a:prstGeom prst="rect">
            <a:avLst/>
          </a:prstGeom>
        </p:spPr>
        <p:txBody>
          <a:bodyPr/>
          <a:lstStyle/>
          <a:p>
            <a:endParaRPr lang="en-GB"/>
          </a:p>
        </p:txBody>
      </p:sp>
      <p:sp>
        <p:nvSpPr>
          <p:cNvPr id="7" name="Slide Number Placeholder 6"/>
          <p:cNvSpPr>
            <a:spLocks noGrp="1"/>
          </p:cNvSpPr>
          <p:nvPr>
            <p:ph type="sldNum" sz="quarter" idx="12"/>
          </p:nvPr>
        </p:nvSpPr>
        <p:spPr/>
        <p:txBody>
          <a:bodyPr/>
          <a:lstStyle/>
          <a:p>
            <a:fld id="{BCD55979-00CC-4874-A80E-0959E76EB92F}" type="slidenum">
              <a:rPr lang="en-GB" smtClean="0"/>
              <a:t>‹N°›</a:t>
            </a:fld>
            <a:endParaRPr lang="en-GB"/>
          </a:p>
        </p:txBody>
      </p:sp>
    </p:spTree>
    <p:extLst>
      <p:ext uri="{BB962C8B-B14F-4D97-AF65-F5344CB8AC3E}">
        <p14:creationId xmlns:p14="http://schemas.microsoft.com/office/powerpoint/2010/main" val="42112132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2.w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2.xml"/><Relationship Id="rId7"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5" Type="http://schemas.openxmlformats.org/officeDocument/2006/relationships/slideLayout" Target="../slideLayouts/slideLayout14.xml"/><Relationship Id="rId4" Type="http://schemas.openxmlformats.org/officeDocument/2006/relationships/slideLayout" Target="../slideLayouts/slideLayout13.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image" Target="../media/image2.wmf"/><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image" Target="../media/image1.png"/><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theme" Target="../theme/theme3.xml"/><Relationship Id="rId5" Type="http://schemas.openxmlformats.org/officeDocument/2006/relationships/slideLayout" Target="../slideLayouts/slideLayout20.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7785C4-FD67-2C48-B0F4-5E5BCF05C23A}"/>
              </a:ext>
            </a:extLst>
          </p:cNvPr>
          <p:cNvPicPr>
            <a:picLocks noChangeAspect="1"/>
          </p:cNvPicPr>
          <p:nvPr userDrawn="1"/>
        </p:nvPicPr>
        <p:blipFill>
          <a:blip r:embed="rId11" cstate="email">
            <a:extLst>
              <a:ext uri="{28A0092B-C50C-407E-A947-70E740481C1C}">
                <a14:useLocalDpi xmlns:a14="http://schemas.microsoft.com/office/drawing/2010/main"/>
              </a:ext>
            </a:extLst>
          </a:blip>
          <a:stretch>
            <a:fillRect/>
          </a:stretch>
        </p:blipFill>
        <p:spPr>
          <a:xfrm>
            <a:off x="0" y="6046835"/>
            <a:ext cx="12192000" cy="847369"/>
          </a:xfrm>
          <a:prstGeom prst="rect">
            <a:avLst/>
          </a:prstGeom>
        </p:spPr>
      </p:pic>
      <p:pic>
        <p:nvPicPr>
          <p:cNvPr id="12" name="Picture 11"/>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noProof="0"/>
              <a:t>Modifiez le style du titre</a:t>
            </a:r>
            <a:endParaRPr lang="en-GB" noProof="0"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1137351" y="6262302"/>
            <a:ext cx="872071" cy="365125"/>
          </a:xfrm>
          <a:prstGeom prst="rect">
            <a:avLst/>
          </a:prstGeom>
        </p:spPr>
        <p:txBody>
          <a:bodyPr vert="horz" lIns="0" tIns="45720" rIns="91440" bIns="45720" rtlCol="0" anchor="ctr"/>
          <a:lstStyle>
            <a:lvl1pPr algn="l">
              <a:defRPr sz="1000">
                <a:solidFill>
                  <a:schemeClr val="bg1"/>
                </a:solidFill>
              </a:defRPr>
            </a:lvl1pPr>
          </a:lstStyle>
          <a:p>
            <a:r>
              <a:rPr lang="en-GB" dirty="0" err="1"/>
              <a:t>Octobre</a:t>
            </a:r>
            <a:r>
              <a:rPr lang="en-GB" dirty="0"/>
              <a:t> 2023</a:t>
            </a:r>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‹N°›</a:t>
            </a:fld>
            <a:endParaRPr lang="en-GB" dirty="0"/>
          </a:p>
        </p:txBody>
      </p:sp>
      <p:sp>
        <p:nvSpPr>
          <p:cNvPr id="7" name="Footer Placeholder 6">
            <a:extLst>
              <a:ext uri="{FF2B5EF4-FFF2-40B4-BE49-F238E27FC236}">
                <a16:creationId xmlns:a16="http://schemas.microsoft.com/office/drawing/2014/main" id="{E83F98C3-66A1-5CC6-4897-BC7FACCA43F1}"/>
              </a:ext>
            </a:extLst>
          </p:cNvPr>
          <p:cNvSpPr txBox="1">
            <a:spLocks/>
          </p:cNvSpPr>
          <p:nvPr userDrawn="1"/>
        </p:nvSpPr>
        <p:spPr bwMode="auto">
          <a:xfrm>
            <a:off x="2688344" y="6270404"/>
            <a:ext cx="558228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err="1"/>
              <a:t>Déconnexion</a:t>
            </a:r>
            <a:r>
              <a:rPr lang="en-US" dirty="0"/>
              <a:t> Flash – </a:t>
            </a:r>
            <a:r>
              <a:rPr lang="en-US" dirty="0" err="1"/>
              <a:t>Campagne</a:t>
            </a:r>
            <a:r>
              <a:rPr lang="en-US" dirty="0"/>
              <a:t> de </a:t>
            </a:r>
            <a:r>
              <a:rPr lang="en-US" dirty="0" err="1"/>
              <a:t>santé</a:t>
            </a:r>
            <a:r>
              <a:rPr lang="en-US" dirty="0"/>
              <a:t> </a:t>
            </a:r>
            <a:r>
              <a:rPr lang="en-US" dirty="0" err="1"/>
              <a:t>mentale</a:t>
            </a:r>
            <a:r>
              <a:rPr lang="en-US" dirty="0"/>
              <a:t> – Service </a:t>
            </a:r>
            <a:r>
              <a:rPr lang="en-US" dirty="0" err="1"/>
              <a:t>Médical</a:t>
            </a:r>
            <a:r>
              <a:rPr lang="en-US" dirty="0"/>
              <a:t> 2023</a:t>
            </a:r>
          </a:p>
        </p:txBody>
      </p:sp>
    </p:spTree>
    <p:extLst>
      <p:ext uri="{BB962C8B-B14F-4D97-AF65-F5344CB8AC3E}">
        <p14:creationId xmlns:p14="http://schemas.microsoft.com/office/powerpoint/2010/main" val="2205000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62" r:id="rId4"/>
    <p:sldLayoutId id="2147483653" r:id="rId5"/>
    <p:sldLayoutId id="2147483654" r:id="rId6"/>
    <p:sldLayoutId id="2147483655" r:id="rId7"/>
    <p:sldLayoutId id="2147483656" r:id="rId8"/>
    <p:sldLayoutId id="2147483657" r:id="rId9"/>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02571161"/>
      </p:ext>
    </p:extLst>
  </p:cSld>
  <p:clrMap bg1="lt1" tx1="dk1" bg2="lt2" tx2="dk2" accent1="accent1" accent2="accent2" accent3="accent3" accent4="accent4" accent5="accent5" accent6="accent6" hlink="hlink" folHlink="folHlink"/>
  <p:sldLayoutIdLst>
    <p:sldLayoutId id="2147483675" r:id="rId1"/>
    <p:sldLayoutId id="2147483659" r:id="rId2"/>
    <p:sldLayoutId id="2147483660" r:id="rId3"/>
    <p:sldLayoutId id="2147483661" r:id="rId4"/>
    <p:sldLayoutId id="2147483677" r:id="rId5"/>
    <p:sldLayoutId id="2147483678" r:id="rId6"/>
  </p:sldLayoutIdLst>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AB7785C4-FD67-2C48-B0F4-5E5BCF05C23A}"/>
              </a:ext>
            </a:extLst>
          </p:cNvPr>
          <p:cNvPicPr>
            <a:picLocks noChangeAspect="1"/>
          </p:cNvPicPr>
          <p:nvPr userDrawn="1"/>
        </p:nvPicPr>
        <p:blipFill>
          <a:blip r:embed="rId12" cstate="email">
            <a:extLst>
              <a:ext uri="{28A0092B-C50C-407E-A947-70E740481C1C}">
                <a14:useLocalDpi xmlns:a14="http://schemas.microsoft.com/office/drawing/2010/main"/>
              </a:ext>
            </a:extLst>
          </a:blip>
          <a:stretch>
            <a:fillRect/>
          </a:stretch>
        </p:blipFill>
        <p:spPr>
          <a:xfrm>
            <a:off x="0" y="6046835"/>
            <a:ext cx="12192000" cy="847369"/>
          </a:xfrm>
          <a:prstGeom prst="rect">
            <a:avLst/>
          </a:prstGeom>
        </p:spPr>
      </p:pic>
      <p:pic>
        <p:nvPicPr>
          <p:cNvPr id="12" name="Picture 11"/>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128608" y="6138369"/>
            <a:ext cx="643409" cy="636425"/>
          </a:xfrm>
          <a:prstGeom prst="rect">
            <a:avLst/>
          </a:prstGeom>
        </p:spPr>
      </p:pic>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noProof="0"/>
              <a:t>Modifiez le style du titre</a:t>
            </a:r>
            <a:endParaRPr lang="en-GB" noProof="0" dirty="0"/>
          </a:p>
        </p:txBody>
      </p:sp>
      <p:sp>
        <p:nvSpPr>
          <p:cNvPr id="3" name="Text Placeholder 2"/>
          <p:cNvSpPr>
            <a:spLocks noGrp="1"/>
          </p:cNvSpPr>
          <p:nvPr>
            <p:ph type="body" idx="1"/>
          </p:nvPr>
        </p:nvSpPr>
        <p:spPr>
          <a:xfrm>
            <a:off x="838200" y="1825625"/>
            <a:ext cx="10515600" cy="418529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p:txBody>
      </p:sp>
      <p:sp>
        <p:nvSpPr>
          <p:cNvPr id="4" name="Date Placeholder 3"/>
          <p:cNvSpPr>
            <a:spLocks noGrp="1"/>
          </p:cNvSpPr>
          <p:nvPr>
            <p:ph type="dt" sz="half" idx="2"/>
          </p:nvPr>
        </p:nvSpPr>
        <p:spPr>
          <a:xfrm>
            <a:off x="838200" y="6283523"/>
            <a:ext cx="872071" cy="365125"/>
          </a:xfrm>
          <a:prstGeom prst="rect">
            <a:avLst/>
          </a:prstGeom>
        </p:spPr>
        <p:txBody>
          <a:bodyPr vert="horz" lIns="0" tIns="45720" rIns="91440" bIns="45720" rtlCol="0" anchor="ctr"/>
          <a:lstStyle>
            <a:lvl1pPr algn="l">
              <a:defRPr sz="1000">
                <a:solidFill>
                  <a:schemeClr val="bg1"/>
                </a:solidFill>
              </a:defRPr>
            </a:lvl1pPr>
          </a:lstStyle>
          <a:p>
            <a:r>
              <a:rPr lang="en-GB" dirty="0"/>
              <a:t>October 2023</a:t>
            </a:r>
          </a:p>
        </p:txBody>
      </p:sp>
      <p:sp>
        <p:nvSpPr>
          <p:cNvPr id="6" name="Slide Number Placeholder 5"/>
          <p:cNvSpPr>
            <a:spLocks noGrp="1"/>
          </p:cNvSpPr>
          <p:nvPr>
            <p:ph type="sldNum" sz="quarter" idx="4"/>
          </p:nvPr>
        </p:nvSpPr>
        <p:spPr>
          <a:xfrm>
            <a:off x="11424361" y="6278898"/>
            <a:ext cx="482600" cy="331932"/>
          </a:xfrm>
          <a:prstGeom prst="rect">
            <a:avLst/>
          </a:prstGeom>
        </p:spPr>
        <p:txBody>
          <a:bodyPr vert="horz" lIns="91440" tIns="45720" rIns="0" bIns="45720" rtlCol="0" anchor="ctr"/>
          <a:lstStyle>
            <a:lvl1pPr algn="r">
              <a:defRPr sz="1000">
                <a:solidFill>
                  <a:schemeClr val="bg1"/>
                </a:solidFill>
              </a:defRPr>
            </a:lvl1pPr>
          </a:lstStyle>
          <a:p>
            <a:fld id="{BCD55979-00CC-4874-A80E-0959E76EB92F}" type="slidenum">
              <a:rPr lang="en-GB" smtClean="0"/>
              <a:pPr/>
              <a:t>‹N°›</a:t>
            </a:fld>
            <a:endParaRPr lang="en-GB" dirty="0"/>
          </a:p>
        </p:txBody>
      </p:sp>
      <p:sp>
        <p:nvSpPr>
          <p:cNvPr id="7" name="Footer Placeholder 6">
            <a:extLst>
              <a:ext uri="{FF2B5EF4-FFF2-40B4-BE49-F238E27FC236}">
                <a16:creationId xmlns:a16="http://schemas.microsoft.com/office/drawing/2014/main" id="{E83F98C3-66A1-5CC6-4897-BC7FACCA43F1}"/>
              </a:ext>
            </a:extLst>
          </p:cNvPr>
          <p:cNvSpPr txBox="1">
            <a:spLocks/>
          </p:cNvSpPr>
          <p:nvPr userDrawn="1"/>
        </p:nvSpPr>
        <p:spPr bwMode="auto">
          <a:xfrm>
            <a:off x="2701074" y="6283523"/>
            <a:ext cx="5582285"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Flash disconnection – Mental Health Campaign – Medical Service 2023</a:t>
            </a:r>
          </a:p>
        </p:txBody>
      </p:sp>
    </p:spTree>
    <p:extLst>
      <p:ext uri="{BB962C8B-B14F-4D97-AF65-F5344CB8AC3E}">
        <p14:creationId xmlns:p14="http://schemas.microsoft.com/office/powerpoint/2010/main" val="401240210"/>
      </p:ext>
    </p:extLst>
  </p:cSld>
  <p:clrMap bg1="lt1" tx1="dk1" bg2="lt2" tx2="dk2" accent1="accent1" accent2="accent2" accent3="accent3" accent4="accent4" accent5="accent5" accent6="accent6" hlink="hlink" folHlink="folHlink"/>
  <p:sldLayoutIdLst>
    <p:sldLayoutId id="2147483680" r:id="rId1"/>
    <p:sldLayoutId id="2147483681" r:id="rId2"/>
    <p:sldLayoutId id="2147483682" r:id="rId3"/>
    <p:sldLayoutId id="2147483683" r:id="rId4"/>
    <p:sldLayoutId id="2147483684" r:id="rId5"/>
    <p:sldLayoutId id="2147483685" r:id="rId6"/>
    <p:sldLayoutId id="2147483686" r:id="rId7"/>
    <p:sldLayoutId id="2147483687" r:id="rId8"/>
    <p:sldLayoutId id="2147483688" r:id="rId9"/>
    <p:sldLayoutId id="2147483689" r:id="rId10"/>
  </p:sldLayoutIdLst>
  <p:hf hdr="0"/>
  <p:txStyles>
    <p:titleStyle>
      <a:lvl1pPr algn="l" defTabSz="914400" rtl="0" eaLnBrk="1" latinLnBrk="0" hangingPunct="1">
        <a:lnSpc>
          <a:spcPct val="90000"/>
        </a:lnSpc>
        <a:spcBef>
          <a:spcPct val="0"/>
        </a:spcBef>
        <a:buNone/>
        <a:defRPr sz="4600" kern="1200">
          <a:solidFill>
            <a:schemeClr val="tx1"/>
          </a:solidFill>
          <a:latin typeface="+mj-lt"/>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0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6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25.jpg"/></Relationships>
</file>

<file path=ppt/slides/_rels/slide15.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23.jpg"/></Relationships>
</file>

<file path=ppt/slides/_rels/slide16.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3.xml"/><Relationship Id="rId4" Type="http://schemas.openxmlformats.org/officeDocument/2006/relationships/image" Target="../media/image30.png"/></Relationships>
</file>

<file path=ppt/slides/_rels/slide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3.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8.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55EA2C-B352-2747-B767-8AAF26D96740}"/>
              </a:ext>
            </a:extLst>
          </p:cNvPr>
          <p:cNvSpPr>
            <a:spLocks noGrp="1"/>
          </p:cNvSpPr>
          <p:nvPr>
            <p:ph type="ctrTitle"/>
          </p:nvPr>
        </p:nvSpPr>
        <p:spPr/>
        <p:txBody>
          <a:bodyPr/>
          <a:lstStyle/>
          <a:p>
            <a:r>
              <a:rPr lang="en-GB" dirty="0" err="1"/>
              <a:t>Qu’en</a:t>
            </a:r>
            <a:r>
              <a:rPr lang="en-GB" dirty="0"/>
              <a:t> </a:t>
            </a:r>
            <a:r>
              <a:rPr lang="en-GB" dirty="0" err="1"/>
              <a:t>est</a:t>
            </a:r>
            <a:r>
              <a:rPr lang="en-GB" dirty="0"/>
              <a:t>-il de </a:t>
            </a:r>
            <a:r>
              <a:rPr lang="en-GB" dirty="0" err="1"/>
              <a:t>votre</a:t>
            </a:r>
            <a:r>
              <a:rPr lang="en-GB" dirty="0"/>
              <a:t> stress?</a:t>
            </a:r>
            <a:br>
              <a:rPr lang="en-GB" dirty="0"/>
            </a:br>
            <a:r>
              <a:rPr lang="en-GB" dirty="0"/>
              <a:t>Un </a:t>
            </a:r>
            <a:r>
              <a:rPr lang="en-GB" dirty="0" err="1"/>
              <a:t>outil</a:t>
            </a:r>
            <a:r>
              <a:rPr lang="en-GB" dirty="0"/>
              <a:t> : La </a:t>
            </a:r>
            <a:r>
              <a:rPr lang="en-GB" dirty="0" err="1"/>
              <a:t>déconnexion</a:t>
            </a:r>
            <a:r>
              <a:rPr lang="en-GB" dirty="0"/>
              <a:t> flash</a:t>
            </a:r>
          </a:p>
        </p:txBody>
      </p:sp>
      <p:sp>
        <p:nvSpPr>
          <p:cNvPr id="3" name="Subtitle 2">
            <a:extLst>
              <a:ext uri="{FF2B5EF4-FFF2-40B4-BE49-F238E27FC236}">
                <a16:creationId xmlns:a16="http://schemas.microsoft.com/office/drawing/2014/main" id="{62B5B606-86E4-0A4A-8788-FAF4454565C5}"/>
              </a:ext>
            </a:extLst>
          </p:cNvPr>
          <p:cNvSpPr>
            <a:spLocks noGrp="1"/>
          </p:cNvSpPr>
          <p:nvPr>
            <p:ph type="subTitle" idx="1"/>
          </p:nvPr>
        </p:nvSpPr>
        <p:spPr>
          <a:xfrm>
            <a:off x="422744" y="5921071"/>
            <a:ext cx="5820355" cy="997889"/>
          </a:xfrm>
        </p:spPr>
        <p:txBody>
          <a:bodyPr/>
          <a:lstStyle/>
          <a:p>
            <a:r>
              <a:rPr lang="en-GB" dirty="0"/>
              <a:t>Katia Schenkel </a:t>
            </a:r>
          </a:p>
          <a:p>
            <a:r>
              <a:rPr lang="en-GB" dirty="0"/>
              <a:t>2023</a:t>
            </a:r>
          </a:p>
        </p:txBody>
      </p:sp>
      <p:sp>
        <p:nvSpPr>
          <p:cNvPr id="4" name="Text Placeholder 3">
            <a:extLst>
              <a:ext uri="{FF2B5EF4-FFF2-40B4-BE49-F238E27FC236}">
                <a16:creationId xmlns:a16="http://schemas.microsoft.com/office/drawing/2014/main" id="{AFBB0427-2346-7D44-A6DE-2A412ABCEEAD}"/>
              </a:ext>
            </a:extLst>
          </p:cNvPr>
          <p:cNvSpPr>
            <a:spLocks noGrp="1"/>
          </p:cNvSpPr>
          <p:nvPr>
            <p:ph type="body" sz="quarter" idx="10"/>
          </p:nvPr>
        </p:nvSpPr>
        <p:spPr/>
        <p:txBody>
          <a:bodyPr/>
          <a:lstStyle/>
          <a:p>
            <a:r>
              <a:rPr lang="en-GB" dirty="0"/>
              <a:t>EDMS reference</a:t>
            </a:r>
          </a:p>
        </p:txBody>
      </p:sp>
    </p:spTree>
    <p:extLst>
      <p:ext uri="{BB962C8B-B14F-4D97-AF65-F5344CB8AC3E}">
        <p14:creationId xmlns:p14="http://schemas.microsoft.com/office/powerpoint/2010/main" val="8332160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933107C-0BB5-C49D-E771-92031CD246DF}"/>
              </a:ext>
            </a:extLst>
          </p:cNvPr>
          <p:cNvSpPr>
            <a:spLocks noGrp="1"/>
          </p:cNvSpPr>
          <p:nvPr>
            <p:ph type="title"/>
          </p:nvPr>
        </p:nvSpPr>
        <p:spPr>
          <a:xfrm>
            <a:off x="838200" y="108451"/>
            <a:ext cx="10515600" cy="1325563"/>
          </a:xfrm>
        </p:spPr>
        <p:txBody>
          <a:bodyPr>
            <a:normAutofit fontScale="90000"/>
          </a:bodyPr>
          <a:lstStyle/>
          <a:p>
            <a:r>
              <a:rPr lang="fr-CH" dirty="0"/>
              <a:t>Se focaliser sur ce que l’on peut maîtriser</a:t>
            </a:r>
          </a:p>
        </p:txBody>
      </p:sp>
      <p:sp>
        <p:nvSpPr>
          <p:cNvPr id="5" name="Espace réservé du contenu 4">
            <a:extLst>
              <a:ext uri="{FF2B5EF4-FFF2-40B4-BE49-F238E27FC236}">
                <a16:creationId xmlns:a16="http://schemas.microsoft.com/office/drawing/2014/main" id="{CB6F38D8-C3A5-BF42-6D40-29C9280D46AE}"/>
              </a:ext>
            </a:extLst>
          </p:cNvPr>
          <p:cNvSpPr>
            <a:spLocks noGrp="1"/>
          </p:cNvSpPr>
          <p:nvPr>
            <p:ph sz="half" idx="2"/>
          </p:nvPr>
        </p:nvSpPr>
        <p:spPr>
          <a:xfrm>
            <a:off x="6634156" y="2599221"/>
            <a:ext cx="5181600" cy="1325563"/>
          </a:xfrm>
        </p:spPr>
        <p:txBody>
          <a:bodyPr>
            <a:normAutofit lnSpcReduction="10000"/>
          </a:bodyPr>
          <a:lstStyle/>
          <a:p>
            <a:r>
              <a:rPr lang="fr-CH" dirty="0"/>
              <a:t>Quel est mon moyen d’agir?</a:t>
            </a:r>
          </a:p>
          <a:p>
            <a:pPr lvl="1"/>
            <a:r>
              <a:rPr lang="fr-CH" dirty="0"/>
              <a:t>Ma zone d’influence?</a:t>
            </a:r>
          </a:p>
          <a:p>
            <a:pPr lvl="1"/>
            <a:r>
              <a:rPr lang="fr-CH" dirty="0"/>
              <a:t>Les contre-mesures?</a:t>
            </a:r>
          </a:p>
          <a:p>
            <a:endParaRPr lang="fr-CH" dirty="0"/>
          </a:p>
          <a:p>
            <a:endParaRPr lang="fr-CH" dirty="0"/>
          </a:p>
        </p:txBody>
      </p:sp>
      <p:pic>
        <p:nvPicPr>
          <p:cNvPr id="6" name="Espace réservé du contenu 5">
            <a:extLst>
              <a:ext uri="{FF2B5EF4-FFF2-40B4-BE49-F238E27FC236}">
                <a16:creationId xmlns:a16="http://schemas.microsoft.com/office/drawing/2014/main" id="{D97621DF-4729-DBB5-D070-75BC751FA74B}"/>
              </a:ext>
            </a:extLst>
          </p:cNvPr>
          <p:cNvPicPr>
            <a:picLocks noGrp="1" noChangeAspect="1"/>
          </p:cNvPicPr>
          <p:nvPr>
            <p:ph sz="half" idx="1"/>
          </p:nvPr>
        </p:nvPicPr>
        <p:blipFill rotWithShape="1">
          <a:blip r:embed="rId3"/>
          <a:srcRect r="-1" b="2261"/>
          <a:stretch/>
        </p:blipFill>
        <p:spPr>
          <a:xfrm>
            <a:off x="1097234" y="1106822"/>
            <a:ext cx="4791123" cy="4310363"/>
          </a:xfrm>
          <a:prstGeom prst="rect">
            <a:avLst/>
          </a:prstGeom>
          <a:effectLst>
            <a:outerShdw blurRad="406400" dist="317500" dir="5400000" sx="89000" sy="89000" rotWithShape="0">
              <a:prstClr val="black">
                <a:alpha val="15000"/>
              </a:prstClr>
            </a:outerShdw>
          </a:effectLst>
        </p:spPr>
      </p:pic>
      <p:sp>
        <p:nvSpPr>
          <p:cNvPr id="7" name="ZoneTexte 8">
            <a:extLst>
              <a:ext uri="{FF2B5EF4-FFF2-40B4-BE49-F238E27FC236}">
                <a16:creationId xmlns:a16="http://schemas.microsoft.com/office/drawing/2014/main" id="{7EAC41D2-3803-6042-B5BD-51944D6CDA9D}"/>
              </a:ext>
            </a:extLst>
          </p:cNvPr>
          <p:cNvSpPr txBox="1">
            <a:spLocks noChangeArrowheads="1"/>
          </p:cNvSpPr>
          <p:nvPr/>
        </p:nvSpPr>
        <p:spPr bwMode="auto">
          <a:xfrm>
            <a:off x="2624346" y="5517334"/>
            <a:ext cx="1987040"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200" b="1">
                <a:solidFill>
                  <a:srgbClr val="0000FF"/>
                </a:solidFill>
                <a:latin typeface="Arial" panose="020B0604020202020204" pitchFamily="34" charset="0"/>
                <a:ea typeface="MS PGothic" panose="020B0600070205080204" pitchFamily="34" charset="-128"/>
              </a:defRPr>
            </a:lvl1pPr>
            <a:lvl2pPr marL="742950" indent="-285750">
              <a:defRPr sz="2200" b="1">
                <a:solidFill>
                  <a:srgbClr val="0000FF"/>
                </a:solidFill>
                <a:latin typeface="Arial" panose="020B0604020202020204" pitchFamily="34" charset="0"/>
                <a:ea typeface="MS PGothic" panose="020B0600070205080204" pitchFamily="34" charset="-128"/>
              </a:defRPr>
            </a:lvl2pPr>
            <a:lvl3pPr marL="1143000" indent="-228600">
              <a:defRPr sz="2200" b="1">
                <a:solidFill>
                  <a:srgbClr val="0000FF"/>
                </a:solidFill>
                <a:latin typeface="Arial" panose="020B0604020202020204" pitchFamily="34" charset="0"/>
                <a:ea typeface="MS PGothic" panose="020B0600070205080204" pitchFamily="34" charset="-128"/>
              </a:defRPr>
            </a:lvl3pPr>
            <a:lvl4pPr marL="1600200" indent="-228600">
              <a:defRPr sz="2200" b="1">
                <a:solidFill>
                  <a:srgbClr val="0000FF"/>
                </a:solidFill>
                <a:latin typeface="Arial" panose="020B0604020202020204" pitchFamily="34" charset="0"/>
                <a:ea typeface="MS PGothic" panose="020B0600070205080204" pitchFamily="34" charset="-128"/>
              </a:defRPr>
            </a:lvl4pPr>
            <a:lvl5pPr marL="2057400" indent="-228600">
              <a:defRPr sz="2200" b="1">
                <a:solidFill>
                  <a:srgbClr val="0000FF"/>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200" b="1">
                <a:solidFill>
                  <a:srgbClr val="0000FF"/>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200" b="1">
                <a:solidFill>
                  <a:srgbClr val="0000FF"/>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200" b="1">
                <a:solidFill>
                  <a:srgbClr val="0000FF"/>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200" b="1">
                <a:solidFill>
                  <a:srgbClr val="0000FF"/>
                </a:solidFill>
                <a:latin typeface="Arial" panose="020B0604020202020204" pitchFamily="34" charset="0"/>
                <a:ea typeface="MS PGothic" panose="020B0600070205080204" pitchFamily="34" charset="-128"/>
              </a:defRPr>
            </a:lvl9pPr>
          </a:lstStyle>
          <a:p>
            <a:r>
              <a:rPr lang="fr-CH" sz="1400" b="0" dirty="0">
                <a:solidFill>
                  <a:schemeClr val="tx1"/>
                </a:solidFill>
              </a:rPr>
              <a:t>(Stephen, R. </a:t>
            </a:r>
            <a:r>
              <a:rPr lang="fr-CH" sz="1400" b="0" dirty="0" err="1">
                <a:solidFill>
                  <a:schemeClr val="tx1"/>
                </a:solidFill>
              </a:rPr>
              <a:t>Covey</a:t>
            </a:r>
            <a:r>
              <a:rPr lang="fr-CH" sz="1400" b="0" dirty="0">
                <a:solidFill>
                  <a:schemeClr val="tx1"/>
                </a:solidFill>
              </a:rPr>
              <a:t>)</a:t>
            </a:r>
          </a:p>
        </p:txBody>
      </p:sp>
      <p:sp>
        <p:nvSpPr>
          <p:cNvPr id="3" name="Date Placeholder 4">
            <a:extLst>
              <a:ext uri="{FF2B5EF4-FFF2-40B4-BE49-F238E27FC236}">
                <a16:creationId xmlns:a16="http://schemas.microsoft.com/office/drawing/2014/main" id="{C402EEA4-5792-8F76-DCC2-E984E99F0CDC}"/>
              </a:ext>
            </a:extLst>
          </p:cNvPr>
          <p:cNvSpPr txBox="1">
            <a:spLocks/>
          </p:cNvSpPr>
          <p:nvPr/>
        </p:nvSpPr>
        <p:spPr>
          <a:xfrm>
            <a:off x="1185478" y="6262301"/>
            <a:ext cx="872071"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err="1"/>
              <a:t>Octobre</a:t>
            </a:r>
            <a:r>
              <a:rPr lang="en-US" dirty="0"/>
              <a:t> 2023</a:t>
            </a:r>
          </a:p>
        </p:txBody>
      </p:sp>
    </p:spTree>
    <p:extLst>
      <p:ext uri="{BB962C8B-B14F-4D97-AF65-F5344CB8AC3E}">
        <p14:creationId xmlns:p14="http://schemas.microsoft.com/office/powerpoint/2010/main" val="30088464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0FA52E8A-C5B3-2BFE-FA45-F652D46B5A5D}"/>
              </a:ext>
            </a:extLst>
          </p:cNvPr>
          <p:cNvSpPr>
            <a:spLocks noGrp="1"/>
          </p:cNvSpPr>
          <p:nvPr>
            <p:ph type="title"/>
          </p:nvPr>
        </p:nvSpPr>
        <p:spPr>
          <a:xfrm>
            <a:off x="838200" y="41457"/>
            <a:ext cx="10515600" cy="1325563"/>
          </a:xfrm>
        </p:spPr>
        <p:txBody>
          <a:bodyPr anchor="ctr">
            <a:normAutofit/>
          </a:bodyPr>
          <a:lstStyle/>
          <a:p>
            <a:r>
              <a:rPr lang="fr-FR" dirty="0"/>
              <a:t>La déconnexion flash</a:t>
            </a:r>
            <a:endParaRPr lang="fr-CH" dirty="0"/>
          </a:p>
        </p:txBody>
      </p:sp>
      <p:pic>
        <p:nvPicPr>
          <p:cNvPr id="3" name="Image 2" descr="Une image contenant câble, intérieur&#10;&#10;Description générée automatiquement">
            <a:extLst>
              <a:ext uri="{FF2B5EF4-FFF2-40B4-BE49-F238E27FC236}">
                <a16:creationId xmlns:a16="http://schemas.microsoft.com/office/drawing/2014/main" id="{BBB122F3-69FC-9FAE-B9DF-6AE72A57B494}"/>
              </a:ext>
            </a:extLst>
          </p:cNvPr>
          <p:cNvPicPr>
            <a:picLocks noChangeAspect="1"/>
          </p:cNvPicPr>
          <p:nvPr/>
        </p:nvPicPr>
        <p:blipFill rotWithShape="1">
          <a:blip r:embed="rId3"/>
          <a:srcRect t="10448" b="29925"/>
          <a:stretch/>
        </p:blipFill>
        <p:spPr>
          <a:xfrm>
            <a:off x="838200" y="1191756"/>
            <a:ext cx="10515600" cy="4474487"/>
          </a:xfrm>
          <a:prstGeom prst="rect">
            <a:avLst/>
          </a:prstGeom>
          <a:noFill/>
        </p:spPr>
      </p:pic>
      <p:sp>
        <p:nvSpPr>
          <p:cNvPr id="23" name="Date Placeholder 3">
            <a:extLst>
              <a:ext uri="{FF2B5EF4-FFF2-40B4-BE49-F238E27FC236}">
                <a16:creationId xmlns:a16="http://schemas.microsoft.com/office/drawing/2014/main" id="{65AED756-7B4B-5C37-C0CE-7A87D532596D}"/>
              </a:ext>
            </a:extLst>
          </p:cNvPr>
          <p:cNvSpPr>
            <a:spLocks noGrp="1"/>
          </p:cNvSpPr>
          <p:nvPr>
            <p:ph type="dt" sz="half" idx="10"/>
          </p:nvPr>
        </p:nvSpPr>
        <p:spPr>
          <a:xfrm>
            <a:off x="1137351" y="6262302"/>
            <a:ext cx="872071" cy="365125"/>
          </a:xfrm>
        </p:spPr>
        <p:txBody>
          <a:bodyPr/>
          <a:lstStyle/>
          <a:p>
            <a:pPr>
              <a:spcAft>
                <a:spcPts val="600"/>
              </a:spcAft>
            </a:pPr>
            <a:r>
              <a:rPr lang="en-US"/>
              <a:t>October 2023</a:t>
            </a:r>
          </a:p>
        </p:txBody>
      </p:sp>
      <p:sp>
        <p:nvSpPr>
          <p:cNvPr id="25" name="Footer Placeholder 4">
            <a:extLst>
              <a:ext uri="{FF2B5EF4-FFF2-40B4-BE49-F238E27FC236}">
                <a16:creationId xmlns:a16="http://schemas.microsoft.com/office/drawing/2014/main" id="{3F7AB792-52E6-EDFA-095E-5AC274FCE3DE}"/>
              </a:ext>
            </a:extLst>
          </p:cNvPr>
          <p:cNvSpPr>
            <a:spLocks noGrp="1"/>
          </p:cNvSpPr>
          <p:nvPr>
            <p:ph type="ftr" sz="quarter" idx="11"/>
          </p:nvPr>
        </p:nvSpPr>
        <p:spPr>
          <a:xfrm>
            <a:off x="2167468" y="6262302"/>
            <a:ext cx="4572000" cy="365125"/>
          </a:xfrm>
        </p:spPr>
        <p:txBody>
          <a:bodyPr/>
          <a:lstStyle/>
          <a:p>
            <a:endParaRPr lang="en-GB"/>
          </a:p>
        </p:txBody>
      </p:sp>
      <p:sp>
        <p:nvSpPr>
          <p:cNvPr id="7" name="Espace réservé du numéro de diapositive 6">
            <a:extLst>
              <a:ext uri="{FF2B5EF4-FFF2-40B4-BE49-F238E27FC236}">
                <a16:creationId xmlns:a16="http://schemas.microsoft.com/office/drawing/2014/main" id="{CEFE365B-FF96-F77B-551B-BABDA637DF06}"/>
              </a:ext>
            </a:extLst>
          </p:cNvPr>
          <p:cNvSpPr>
            <a:spLocks noGrp="1"/>
          </p:cNvSpPr>
          <p:nvPr>
            <p:ph type="sldNum" sz="quarter" idx="12"/>
          </p:nvPr>
        </p:nvSpPr>
        <p:spPr>
          <a:xfrm>
            <a:off x="11424361" y="6278898"/>
            <a:ext cx="482600" cy="331932"/>
          </a:xfrm>
        </p:spPr>
        <p:txBody>
          <a:bodyPr anchor="ctr">
            <a:normAutofit/>
          </a:bodyPr>
          <a:lstStyle/>
          <a:p>
            <a:pPr>
              <a:spcAft>
                <a:spcPts val="600"/>
              </a:spcAft>
            </a:pPr>
            <a:fld id="{BCD55979-00CC-4874-A80E-0959E76EB92F}" type="slidenum">
              <a:rPr lang="en-GB" smtClean="0"/>
              <a:pPr>
                <a:spcAft>
                  <a:spcPts val="600"/>
                </a:spcAft>
              </a:pPr>
              <a:t>11</a:t>
            </a:fld>
            <a:endParaRPr lang="en-GB"/>
          </a:p>
        </p:txBody>
      </p:sp>
    </p:spTree>
    <p:extLst>
      <p:ext uri="{BB962C8B-B14F-4D97-AF65-F5344CB8AC3E}">
        <p14:creationId xmlns:p14="http://schemas.microsoft.com/office/powerpoint/2010/main" val="27009727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FD68D0-0E35-47AD-AFF6-5CBB06C2C056}"/>
              </a:ext>
            </a:extLst>
          </p:cNvPr>
          <p:cNvSpPr>
            <a:spLocks noGrp="1"/>
          </p:cNvSpPr>
          <p:nvPr>
            <p:ph type="title"/>
          </p:nvPr>
        </p:nvSpPr>
        <p:spPr>
          <a:xfrm>
            <a:off x="782052" y="100531"/>
            <a:ext cx="11220558" cy="1325563"/>
          </a:xfrm>
        </p:spPr>
        <p:txBody>
          <a:bodyPr>
            <a:normAutofit fontScale="90000"/>
          </a:bodyPr>
          <a:lstStyle/>
          <a:p>
            <a:r>
              <a:rPr lang="fr-CH" dirty="0"/>
              <a:t>Etape 1 : Evaluation de son niveau d’activation  		/ Météo interne</a:t>
            </a:r>
          </a:p>
        </p:txBody>
      </p:sp>
      <p:pic>
        <p:nvPicPr>
          <p:cNvPr id="3" name="Espace réservé du contenu 4">
            <a:extLst>
              <a:ext uri="{FF2B5EF4-FFF2-40B4-BE49-F238E27FC236}">
                <a16:creationId xmlns:a16="http://schemas.microsoft.com/office/drawing/2014/main" id="{19B14437-EA1D-0887-A369-503ADC704C2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87300" y="1426094"/>
            <a:ext cx="5538616" cy="4500252"/>
          </a:xfrm>
          <a:prstGeom prst="rect">
            <a:avLst/>
          </a:prstGeom>
        </p:spPr>
      </p:pic>
      <p:sp>
        <p:nvSpPr>
          <p:cNvPr id="5" name="ZoneTexte 4">
            <a:extLst>
              <a:ext uri="{FF2B5EF4-FFF2-40B4-BE49-F238E27FC236}">
                <a16:creationId xmlns:a16="http://schemas.microsoft.com/office/drawing/2014/main" id="{DA1B23F9-BD48-ED1B-F596-36495E17F19A}"/>
              </a:ext>
            </a:extLst>
          </p:cNvPr>
          <p:cNvSpPr txBox="1"/>
          <p:nvPr/>
        </p:nvSpPr>
        <p:spPr>
          <a:xfrm>
            <a:off x="6921779" y="5488165"/>
            <a:ext cx="412422" cy="369332"/>
          </a:xfrm>
          <a:prstGeom prst="rect">
            <a:avLst/>
          </a:prstGeom>
          <a:noFill/>
        </p:spPr>
        <p:txBody>
          <a:bodyPr wrap="square" rtlCol="0">
            <a:spAutoFit/>
          </a:bodyPr>
          <a:lstStyle/>
          <a:p>
            <a:r>
              <a:rPr lang="fr-FR" b="1" dirty="0"/>
              <a:t>0</a:t>
            </a:r>
            <a:endParaRPr lang="fr-CH" b="1" dirty="0"/>
          </a:p>
        </p:txBody>
      </p:sp>
      <p:sp>
        <p:nvSpPr>
          <p:cNvPr id="6" name="ZoneTexte 5">
            <a:extLst>
              <a:ext uri="{FF2B5EF4-FFF2-40B4-BE49-F238E27FC236}">
                <a16:creationId xmlns:a16="http://schemas.microsoft.com/office/drawing/2014/main" id="{8819C37E-8EB2-AB8D-95EF-235592A6DF27}"/>
              </a:ext>
            </a:extLst>
          </p:cNvPr>
          <p:cNvSpPr txBox="1"/>
          <p:nvPr/>
        </p:nvSpPr>
        <p:spPr>
          <a:xfrm>
            <a:off x="6918742" y="4513704"/>
            <a:ext cx="319596" cy="369332"/>
          </a:xfrm>
          <a:prstGeom prst="rect">
            <a:avLst/>
          </a:prstGeom>
          <a:noFill/>
        </p:spPr>
        <p:txBody>
          <a:bodyPr wrap="square" rtlCol="0">
            <a:spAutoFit/>
          </a:bodyPr>
          <a:lstStyle/>
          <a:p>
            <a:r>
              <a:rPr lang="fr-FR" b="1" dirty="0"/>
              <a:t>4</a:t>
            </a:r>
            <a:endParaRPr lang="fr-CH" b="1" dirty="0"/>
          </a:p>
        </p:txBody>
      </p:sp>
      <p:sp>
        <p:nvSpPr>
          <p:cNvPr id="9" name="ZoneTexte 8">
            <a:extLst>
              <a:ext uri="{FF2B5EF4-FFF2-40B4-BE49-F238E27FC236}">
                <a16:creationId xmlns:a16="http://schemas.microsoft.com/office/drawing/2014/main" id="{5AC1904E-A385-8066-B45E-501E28A425D0}"/>
              </a:ext>
            </a:extLst>
          </p:cNvPr>
          <p:cNvSpPr txBox="1"/>
          <p:nvPr/>
        </p:nvSpPr>
        <p:spPr>
          <a:xfrm>
            <a:off x="6918742" y="2903131"/>
            <a:ext cx="319596" cy="369332"/>
          </a:xfrm>
          <a:prstGeom prst="rect">
            <a:avLst/>
          </a:prstGeom>
          <a:noFill/>
        </p:spPr>
        <p:txBody>
          <a:bodyPr wrap="square" rtlCol="0">
            <a:spAutoFit/>
          </a:bodyPr>
          <a:lstStyle/>
          <a:p>
            <a:r>
              <a:rPr lang="fr-FR" b="1" dirty="0"/>
              <a:t>7</a:t>
            </a:r>
            <a:endParaRPr lang="fr-CH" b="1" dirty="0"/>
          </a:p>
        </p:txBody>
      </p:sp>
      <p:sp>
        <p:nvSpPr>
          <p:cNvPr id="11" name="ZoneTexte 10">
            <a:extLst>
              <a:ext uri="{FF2B5EF4-FFF2-40B4-BE49-F238E27FC236}">
                <a16:creationId xmlns:a16="http://schemas.microsoft.com/office/drawing/2014/main" id="{CE9F5438-7FFA-7319-02C6-59F71FE9969E}"/>
              </a:ext>
            </a:extLst>
          </p:cNvPr>
          <p:cNvSpPr txBox="1"/>
          <p:nvPr/>
        </p:nvSpPr>
        <p:spPr>
          <a:xfrm>
            <a:off x="6825916" y="1790299"/>
            <a:ext cx="505248" cy="369332"/>
          </a:xfrm>
          <a:prstGeom prst="rect">
            <a:avLst/>
          </a:prstGeom>
          <a:noFill/>
        </p:spPr>
        <p:txBody>
          <a:bodyPr wrap="square" rtlCol="0">
            <a:spAutoFit/>
          </a:bodyPr>
          <a:lstStyle/>
          <a:p>
            <a:r>
              <a:rPr lang="fr-FR" b="1" dirty="0"/>
              <a:t>10</a:t>
            </a:r>
            <a:endParaRPr lang="fr-CH" b="1" dirty="0"/>
          </a:p>
        </p:txBody>
      </p:sp>
      <p:sp>
        <p:nvSpPr>
          <p:cNvPr id="13" name="Date Placeholder 4">
            <a:extLst>
              <a:ext uri="{FF2B5EF4-FFF2-40B4-BE49-F238E27FC236}">
                <a16:creationId xmlns:a16="http://schemas.microsoft.com/office/drawing/2014/main" id="{D6B25322-19BE-3754-FA7C-1EC6DCC8AACB}"/>
              </a:ext>
            </a:extLst>
          </p:cNvPr>
          <p:cNvSpPr txBox="1">
            <a:spLocks/>
          </p:cNvSpPr>
          <p:nvPr/>
        </p:nvSpPr>
        <p:spPr>
          <a:xfrm>
            <a:off x="1185478" y="6262301"/>
            <a:ext cx="872071"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err="1"/>
              <a:t>Octobre</a:t>
            </a:r>
            <a:r>
              <a:rPr lang="en-US" dirty="0"/>
              <a:t> 2023</a:t>
            </a:r>
          </a:p>
        </p:txBody>
      </p:sp>
      <p:pic>
        <p:nvPicPr>
          <p:cNvPr id="4" name="Picture 7" descr="A thermometer with different colored faces&#10;&#10;Description automatically generated">
            <a:extLst>
              <a:ext uri="{FF2B5EF4-FFF2-40B4-BE49-F238E27FC236}">
                <a16:creationId xmlns:a16="http://schemas.microsoft.com/office/drawing/2014/main" id="{E4422544-45D0-CDBF-0324-D87FC0F6F4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9719" y="1941254"/>
            <a:ext cx="3423128" cy="3423128"/>
          </a:xfrm>
          <a:prstGeom prst="rect">
            <a:avLst/>
          </a:prstGeom>
        </p:spPr>
      </p:pic>
    </p:spTree>
    <p:extLst>
      <p:ext uri="{BB962C8B-B14F-4D97-AF65-F5344CB8AC3E}">
        <p14:creationId xmlns:p14="http://schemas.microsoft.com/office/powerpoint/2010/main" val="38058289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7BF33E95-4CC4-FC0B-CFE2-0E429207F2EC}"/>
              </a:ext>
            </a:extLst>
          </p:cNvPr>
          <p:cNvSpPr>
            <a:spLocks noGrp="1"/>
          </p:cNvSpPr>
          <p:nvPr>
            <p:ph type="title"/>
          </p:nvPr>
        </p:nvSpPr>
        <p:spPr/>
        <p:txBody>
          <a:bodyPr/>
          <a:lstStyle/>
          <a:p>
            <a:r>
              <a:rPr lang="fr-FR" dirty="0"/>
              <a:t>Respirations</a:t>
            </a:r>
            <a:endParaRPr lang="fr-CH" dirty="0"/>
          </a:p>
        </p:txBody>
      </p:sp>
      <p:sp>
        <p:nvSpPr>
          <p:cNvPr id="3" name="Espace réservé du contenu 2">
            <a:extLst>
              <a:ext uri="{FF2B5EF4-FFF2-40B4-BE49-F238E27FC236}">
                <a16:creationId xmlns:a16="http://schemas.microsoft.com/office/drawing/2014/main" id="{E4F303D9-297D-3445-E333-26B0CDECE558}"/>
              </a:ext>
            </a:extLst>
          </p:cNvPr>
          <p:cNvSpPr>
            <a:spLocks noGrp="1"/>
          </p:cNvSpPr>
          <p:nvPr>
            <p:ph idx="1"/>
          </p:nvPr>
        </p:nvSpPr>
        <p:spPr/>
        <p:txBody>
          <a:bodyPr/>
          <a:lstStyle/>
          <a:p>
            <a:endParaRPr lang="fr-CH" dirty="0"/>
          </a:p>
        </p:txBody>
      </p:sp>
      <p:sp>
        <p:nvSpPr>
          <p:cNvPr id="4" name="Espace réservé de la date 3">
            <a:extLst>
              <a:ext uri="{FF2B5EF4-FFF2-40B4-BE49-F238E27FC236}">
                <a16:creationId xmlns:a16="http://schemas.microsoft.com/office/drawing/2014/main" id="{CD86348F-DEFB-C45F-0AF8-2B991EA3E504}"/>
              </a:ext>
            </a:extLst>
          </p:cNvPr>
          <p:cNvSpPr>
            <a:spLocks noGrp="1"/>
          </p:cNvSpPr>
          <p:nvPr>
            <p:ph type="dt" sz="half" idx="10"/>
          </p:nvPr>
        </p:nvSpPr>
        <p:spPr/>
        <p:txBody>
          <a:bodyPr/>
          <a:lstStyle/>
          <a:p>
            <a:pPr>
              <a:spcAft>
                <a:spcPts val="600"/>
              </a:spcAft>
            </a:pPr>
            <a:r>
              <a:rPr lang="en-US"/>
              <a:t>October 2023</a:t>
            </a:r>
            <a:endParaRPr lang="en-US" dirty="0"/>
          </a:p>
        </p:txBody>
      </p:sp>
      <p:sp>
        <p:nvSpPr>
          <p:cNvPr id="5" name="Espace réservé du pied de page 4">
            <a:extLst>
              <a:ext uri="{FF2B5EF4-FFF2-40B4-BE49-F238E27FC236}">
                <a16:creationId xmlns:a16="http://schemas.microsoft.com/office/drawing/2014/main" id="{3522CC4C-04AD-1CD1-41A5-542756EA446C}"/>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1A75CFCC-8411-52BE-11B5-273B487BAA69}"/>
              </a:ext>
            </a:extLst>
          </p:cNvPr>
          <p:cNvSpPr>
            <a:spLocks noGrp="1"/>
          </p:cNvSpPr>
          <p:nvPr>
            <p:ph type="sldNum" sz="quarter" idx="12"/>
          </p:nvPr>
        </p:nvSpPr>
        <p:spPr/>
        <p:txBody>
          <a:bodyPr/>
          <a:lstStyle/>
          <a:p>
            <a:fld id="{BCD55979-00CC-4874-A80E-0959E76EB92F}" type="slidenum">
              <a:rPr lang="en-GB" smtClean="0"/>
              <a:t>13</a:t>
            </a:fld>
            <a:endParaRPr lang="en-GB"/>
          </a:p>
        </p:txBody>
      </p:sp>
      <p:sp>
        <p:nvSpPr>
          <p:cNvPr id="7" name="Rectangle : coins arrondis 6">
            <a:extLst>
              <a:ext uri="{FF2B5EF4-FFF2-40B4-BE49-F238E27FC236}">
                <a16:creationId xmlns:a16="http://schemas.microsoft.com/office/drawing/2014/main" id="{0BED2B79-1299-1CBE-2FE5-E0CC65AF9150}"/>
              </a:ext>
            </a:extLst>
          </p:cNvPr>
          <p:cNvSpPr/>
          <p:nvPr/>
        </p:nvSpPr>
        <p:spPr>
          <a:xfrm>
            <a:off x="1634067" y="2725737"/>
            <a:ext cx="2108200" cy="2091267"/>
          </a:xfrm>
          <a:prstGeom prst="roundRect">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sp>
        <p:nvSpPr>
          <p:cNvPr id="8" name="Triangle isocèle 7">
            <a:extLst>
              <a:ext uri="{FF2B5EF4-FFF2-40B4-BE49-F238E27FC236}">
                <a16:creationId xmlns:a16="http://schemas.microsoft.com/office/drawing/2014/main" id="{C890FEDB-3652-E9F5-C89E-36962F4A71C4}"/>
              </a:ext>
            </a:extLst>
          </p:cNvPr>
          <p:cNvSpPr/>
          <p:nvPr/>
        </p:nvSpPr>
        <p:spPr>
          <a:xfrm>
            <a:off x="5077629" y="2725737"/>
            <a:ext cx="2623651" cy="1919415"/>
          </a:xfrm>
          <a:prstGeom prst="triangl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fr-CH"/>
          </a:p>
        </p:txBody>
      </p:sp>
      <p:cxnSp>
        <p:nvCxnSpPr>
          <p:cNvPr id="10" name="Connecteur droit 9">
            <a:extLst>
              <a:ext uri="{FF2B5EF4-FFF2-40B4-BE49-F238E27FC236}">
                <a16:creationId xmlns:a16="http://schemas.microsoft.com/office/drawing/2014/main" id="{3157FD4D-F834-E84E-5F36-EE2D488AC4F8}"/>
              </a:ext>
            </a:extLst>
          </p:cNvPr>
          <p:cNvCxnSpPr/>
          <p:nvPr/>
        </p:nvCxnSpPr>
        <p:spPr>
          <a:xfrm flipV="1">
            <a:off x="8947573" y="2726266"/>
            <a:ext cx="846667" cy="702734"/>
          </a:xfrm>
          <a:prstGeom prst="line">
            <a:avLst/>
          </a:prstGeom>
          <a:ln w="60325"/>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B1DB36D9-3F56-66FE-3CFD-490A359F8A96}"/>
              </a:ext>
            </a:extLst>
          </p:cNvPr>
          <p:cNvCxnSpPr>
            <a:cxnSpLocks/>
          </p:cNvCxnSpPr>
          <p:nvPr/>
        </p:nvCxnSpPr>
        <p:spPr>
          <a:xfrm>
            <a:off x="9794240" y="2725737"/>
            <a:ext cx="1799166" cy="1582737"/>
          </a:xfrm>
          <a:prstGeom prst="line">
            <a:avLst/>
          </a:prstGeom>
          <a:ln w="63500"/>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9170814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B389B884-8D22-DBFF-7941-BE43D292B7E5}"/>
              </a:ext>
            </a:extLst>
          </p:cNvPr>
          <p:cNvSpPr>
            <a:spLocks noGrp="1"/>
          </p:cNvSpPr>
          <p:nvPr>
            <p:ph type="title"/>
          </p:nvPr>
        </p:nvSpPr>
        <p:spPr>
          <a:xfrm>
            <a:off x="838200" y="230574"/>
            <a:ext cx="10515600" cy="1325563"/>
          </a:xfrm>
        </p:spPr>
        <p:txBody>
          <a:bodyPr/>
          <a:lstStyle/>
          <a:p>
            <a:r>
              <a:rPr lang="fr-FR" dirty="0"/>
              <a:t>Etape 2 : Laissez-vous guider</a:t>
            </a:r>
            <a:endParaRPr lang="fr-CH" dirty="0"/>
          </a:p>
        </p:txBody>
      </p:sp>
      <p:pic>
        <p:nvPicPr>
          <p:cNvPr id="3" name="Espace réservé du contenu 2" descr="Une image contenant intérieur, personne, plastique, gadget&#10;&#10;Description générée automatiquement">
            <a:extLst>
              <a:ext uri="{FF2B5EF4-FFF2-40B4-BE49-F238E27FC236}">
                <a16:creationId xmlns:a16="http://schemas.microsoft.com/office/drawing/2014/main" id="{3E3E7EA9-73FF-CD1C-9408-6831CA775147}"/>
              </a:ext>
            </a:extLst>
          </p:cNvPr>
          <p:cNvPicPr>
            <a:picLocks noGrp="1" noChangeAspect="1"/>
          </p:cNvPicPr>
          <p:nvPr>
            <p:ph idx="1"/>
          </p:nvPr>
        </p:nvPicPr>
        <p:blipFill>
          <a:blip r:embed="rId3"/>
          <a:stretch>
            <a:fillRect/>
          </a:stretch>
        </p:blipFill>
        <p:spPr>
          <a:xfrm>
            <a:off x="227094" y="1690688"/>
            <a:ext cx="5563353" cy="3708902"/>
          </a:xfrm>
        </p:spPr>
      </p:pic>
      <p:sp>
        <p:nvSpPr>
          <p:cNvPr id="6" name="Espace réservé du numéro de diapositive 5">
            <a:extLst>
              <a:ext uri="{FF2B5EF4-FFF2-40B4-BE49-F238E27FC236}">
                <a16:creationId xmlns:a16="http://schemas.microsoft.com/office/drawing/2014/main" id="{E73DC6E9-256D-3F25-683B-A44E835F8072}"/>
              </a:ext>
            </a:extLst>
          </p:cNvPr>
          <p:cNvSpPr>
            <a:spLocks noGrp="1"/>
          </p:cNvSpPr>
          <p:nvPr>
            <p:ph type="sldNum" sz="quarter" idx="12"/>
          </p:nvPr>
        </p:nvSpPr>
        <p:spPr/>
        <p:txBody>
          <a:bodyPr/>
          <a:lstStyle/>
          <a:p>
            <a:fld id="{BCD55979-00CC-4874-A80E-0959E76EB92F}" type="slidenum">
              <a:rPr lang="en-GB" smtClean="0"/>
              <a:t>14</a:t>
            </a:fld>
            <a:endParaRPr lang="en-GB"/>
          </a:p>
        </p:txBody>
      </p:sp>
      <p:sp>
        <p:nvSpPr>
          <p:cNvPr id="9" name="Date Placeholder 4">
            <a:extLst>
              <a:ext uri="{FF2B5EF4-FFF2-40B4-BE49-F238E27FC236}">
                <a16:creationId xmlns:a16="http://schemas.microsoft.com/office/drawing/2014/main" id="{DE538E0D-4E7A-110C-9408-644338AE74EC}"/>
              </a:ext>
            </a:extLst>
          </p:cNvPr>
          <p:cNvSpPr txBox="1">
            <a:spLocks/>
          </p:cNvSpPr>
          <p:nvPr/>
        </p:nvSpPr>
        <p:spPr>
          <a:xfrm>
            <a:off x="1185478" y="6262301"/>
            <a:ext cx="872071"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err="1"/>
              <a:t>Octobre</a:t>
            </a:r>
            <a:r>
              <a:rPr lang="en-US" dirty="0"/>
              <a:t> 2023</a:t>
            </a:r>
          </a:p>
        </p:txBody>
      </p:sp>
      <p:pic>
        <p:nvPicPr>
          <p:cNvPr id="11" name="Image 10" descr="Une image contenant arbre, plein air, nuage, nature&#10;&#10;Description générée automatiquement">
            <a:extLst>
              <a:ext uri="{FF2B5EF4-FFF2-40B4-BE49-F238E27FC236}">
                <a16:creationId xmlns:a16="http://schemas.microsoft.com/office/drawing/2014/main" id="{D06FE606-7A06-669A-AAA8-81B847AE082C}"/>
              </a:ext>
            </a:extLst>
          </p:cNvPr>
          <p:cNvPicPr>
            <a:picLocks noChangeAspect="1"/>
          </p:cNvPicPr>
          <p:nvPr/>
        </p:nvPicPr>
        <p:blipFill>
          <a:blip r:embed="rId4"/>
          <a:stretch>
            <a:fillRect/>
          </a:stretch>
        </p:blipFill>
        <p:spPr>
          <a:xfrm>
            <a:off x="6114988" y="1666562"/>
            <a:ext cx="5849918" cy="3733028"/>
          </a:xfrm>
          <a:prstGeom prst="rect">
            <a:avLst/>
          </a:prstGeom>
        </p:spPr>
      </p:pic>
    </p:spTree>
    <p:extLst>
      <p:ext uri="{BB962C8B-B14F-4D97-AF65-F5344CB8AC3E}">
        <p14:creationId xmlns:p14="http://schemas.microsoft.com/office/powerpoint/2010/main" val="134138959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DFD68D0-0E35-47AD-AFF6-5CBB06C2C056}"/>
              </a:ext>
            </a:extLst>
          </p:cNvPr>
          <p:cNvSpPr>
            <a:spLocks noGrp="1"/>
          </p:cNvSpPr>
          <p:nvPr>
            <p:ph type="title"/>
          </p:nvPr>
        </p:nvSpPr>
        <p:spPr>
          <a:xfrm>
            <a:off x="782052" y="100531"/>
            <a:ext cx="11220558" cy="1325563"/>
          </a:xfrm>
        </p:spPr>
        <p:txBody>
          <a:bodyPr>
            <a:normAutofit fontScale="90000"/>
          </a:bodyPr>
          <a:lstStyle/>
          <a:p>
            <a:r>
              <a:rPr lang="fr-CH" dirty="0"/>
              <a:t>Etape 3 : Nouvelle évaluation de son niveau 			d’activation / Météo interne</a:t>
            </a:r>
          </a:p>
        </p:txBody>
      </p:sp>
      <p:pic>
        <p:nvPicPr>
          <p:cNvPr id="3" name="Espace réservé du contenu 4">
            <a:extLst>
              <a:ext uri="{FF2B5EF4-FFF2-40B4-BE49-F238E27FC236}">
                <a16:creationId xmlns:a16="http://schemas.microsoft.com/office/drawing/2014/main" id="{19B14437-EA1D-0887-A369-503ADC704C2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87300" y="1426094"/>
            <a:ext cx="5538616" cy="4500252"/>
          </a:xfrm>
          <a:prstGeom prst="rect">
            <a:avLst/>
          </a:prstGeom>
        </p:spPr>
      </p:pic>
      <p:sp>
        <p:nvSpPr>
          <p:cNvPr id="5" name="ZoneTexte 4">
            <a:extLst>
              <a:ext uri="{FF2B5EF4-FFF2-40B4-BE49-F238E27FC236}">
                <a16:creationId xmlns:a16="http://schemas.microsoft.com/office/drawing/2014/main" id="{DA1B23F9-BD48-ED1B-F596-36495E17F19A}"/>
              </a:ext>
            </a:extLst>
          </p:cNvPr>
          <p:cNvSpPr txBox="1"/>
          <p:nvPr/>
        </p:nvSpPr>
        <p:spPr>
          <a:xfrm>
            <a:off x="6921779" y="5488165"/>
            <a:ext cx="412422" cy="369332"/>
          </a:xfrm>
          <a:prstGeom prst="rect">
            <a:avLst/>
          </a:prstGeom>
          <a:noFill/>
        </p:spPr>
        <p:txBody>
          <a:bodyPr wrap="square" rtlCol="0">
            <a:spAutoFit/>
          </a:bodyPr>
          <a:lstStyle/>
          <a:p>
            <a:r>
              <a:rPr lang="fr-FR" b="1" dirty="0"/>
              <a:t>0</a:t>
            </a:r>
            <a:endParaRPr lang="fr-CH" b="1" dirty="0"/>
          </a:p>
        </p:txBody>
      </p:sp>
      <p:sp>
        <p:nvSpPr>
          <p:cNvPr id="6" name="ZoneTexte 5">
            <a:extLst>
              <a:ext uri="{FF2B5EF4-FFF2-40B4-BE49-F238E27FC236}">
                <a16:creationId xmlns:a16="http://schemas.microsoft.com/office/drawing/2014/main" id="{8819C37E-8EB2-AB8D-95EF-235592A6DF27}"/>
              </a:ext>
            </a:extLst>
          </p:cNvPr>
          <p:cNvSpPr txBox="1"/>
          <p:nvPr/>
        </p:nvSpPr>
        <p:spPr>
          <a:xfrm>
            <a:off x="6918742" y="4513704"/>
            <a:ext cx="319596" cy="369332"/>
          </a:xfrm>
          <a:prstGeom prst="rect">
            <a:avLst/>
          </a:prstGeom>
          <a:noFill/>
        </p:spPr>
        <p:txBody>
          <a:bodyPr wrap="square" rtlCol="0">
            <a:spAutoFit/>
          </a:bodyPr>
          <a:lstStyle/>
          <a:p>
            <a:r>
              <a:rPr lang="fr-FR" b="1" dirty="0"/>
              <a:t>4</a:t>
            </a:r>
            <a:endParaRPr lang="fr-CH" b="1" dirty="0"/>
          </a:p>
        </p:txBody>
      </p:sp>
      <p:sp>
        <p:nvSpPr>
          <p:cNvPr id="9" name="ZoneTexte 8">
            <a:extLst>
              <a:ext uri="{FF2B5EF4-FFF2-40B4-BE49-F238E27FC236}">
                <a16:creationId xmlns:a16="http://schemas.microsoft.com/office/drawing/2014/main" id="{5AC1904E-A385-8066-B45E-501E28A425D0}"/>
              </a:ext>
            </a:extLst>
          </p:cNvPr>
          <p:cNvSpPr txBox="1"/>
          <p:nvPr/>
        </p:nvSpPr>
        <p:spPr>
          <a:xfrm>
            <a:off x="6918742" y="2903131"/>
            <a:ext cx="319596" cy="369332"/>
          </a:xfrm>
          <a:prstGeom prst="rect">
            <a:avLst/>
          </a:prstGeom>
          <a:noFill/>
        </p:spPr>
        <p:txBody>
          <a:bodyPr wrap="square" rtlCol="0">
            <a:spAutoFit/>
          </a:bodyPr>
          <a:lstStyle/>
          <a:p>
            <a:r>
              <a:rPr lang="fr-FR" b="1" dirty="0"/>
              <a:t>7</a:t>
            </a:r>
            <a:endParaRPr lang="fr-CH" b="1" dirty="0"/>
          </a:p>
        </p:txBody>
      </p:sp>
      <p:sp>
        <p:nvSpPr>
          <p:cNvPr id="11" name="ZoneTexte 10">
            <a:extLst>
              <a:ext uri="{FF2B5EF4-FFF2-40B4-BE49-F238E27FC236}">
                <a16:creationId xmlns:a16="http://schemas.microsoft.com/office/drawing/2014/main" id="{CE9F5438-7FFA-7319-02C6-59F71FE9969E}"/>
              </a:ext>
            </a:extLst>
          </p:cNvPr>
          <p:cNvSpPr txBox="1"/>
          <p:nvPr/>
        </p:nvSpPr>
        <p:spPr>
          <a:xfrm>
            <a:off x="6825916" y="1790299"/>
            <a:ext cx="505248" cy="369332"/>
          </a:xfrm>
          <a:prstGeom prst="rect">
            <a:avLst/>
          </a:prstGeom>
          <a:noFill/>
        </p:spPr>
        <p:txBody>
          <a:bodyPr wrap="square" rtlCol="0">
            <a:spAutoFit/>
          </a:bodyPr>
          <a:lstStyle/>
          <a:p>
            <a:r>
              <a:rPr lang="fr-FR" b="1" dirty="0"/>
              <a:t>10</a:t>
            </a:r>
            <a:endParaRPr lang="fr-CH" b="1" dirty="0"/>
          </a:p>
        </p:txBody>
      </p:sp>
      <p:sp>
        <p:nvSpPr>
          <p:cNvPr id="4" name="Date Placeholder 4">
            <a:extLst>
              <a:ext uri="{FF2B5EF4-FFF2-40B4-BE49-F238E27FC236}">
                <a16:creationId xmlns:a16="http://schemas.microsoft.com/office/drawing/2014/main" id="{88F687AC-D838-AACF-DB63-4203AB7FF8CF}"/>
              </a:ext>
            </a:extLst>
          </p:cNvPr>
          <p:cNvSpPr txBox="1">
            <a:spLocks/>
          </p:cNvSpPr>
          <p:nvPr/>
        </p:nvSpPr>
        <p:spPr>
          <a:xfrm>
            <a:off x="1185478" y="6262301"/>
            <a:ext cx="872071"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err="1"/>
              <a:t>Octobre</a:t>
            </a:r>
            <a:r>
              <a:rPr lang="en-US" dirty="0"/>
              <a:t> 2023</a:t>
            </a:r>
          </a:p>
        </p:txBody>
      </p:sp>
      <p:pic>
        <p:nvPicPr>
          <p:cNvPr id="7" name="Picture 7" descr="A thermometer with different colored faces&#10;&#10;Description automatically generated">
            <a:extLst>
              <a:ext uri="{FF2B5EF4-FFF2-40B4-BE49-F238E27FC236}">
                <a16:creationId xmlns:a16="http://schemas.microsoft.com/office/drawing/2014/main" id="{1C52FD36-AEB5-6679-84A3-20EAFB8535C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99719" y="1941254"/>
            <a:ext cx="3423128" cy="3423128"/>
          </a:xfrm>
          <a:prstGeom prst="rect">
            <a:avLst/>
          </a:prstGeom>
        </p:spPr>
      </p:pic>
    </p:spTree>
    <p:extLst>
      <p:ext uri="{BB962C8B-B14F-4D97-AF65-F5344CB8AC3E}">
        <p14:creationId xmlns:p14="http://schemas.microsoft.com/office/powerpoint/2010/main" val="28079229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BA91ECD-7E14-1F8E-C5A1-25197EEB0117}"/>
              </a:ext>
            </a:extLst>
          </p:cNvPr>
          <p:cNvSpPr>
            <a:spLocks noGrp="1"/>
          </p:cNvSpPr>
          <p:nvPr>
            <p:ph type="title"/>
          </p:nvPr>
        </p:nvSpPr>
        <p:spPr/>
        <p:txBody>
          <a:bodyPr/>
          <a:lstStyle/>
          <a:p>
            <a:r>
              <a:rPr lang="fr-FR" dirty="0"/>
              <a:t>Bases de l’outil</a:t>
            </a:r>
            <a:endParaRPr lang="fr-CH" dirty="0"/>
          </a:p>
        </p:txBody>
      </p:sp>
      <p:sp>
        <p:nvSpPr>
          <p:cNvPr id="3" name="Espace réservé du contenu 2">
            <a:extLst>
              <a:ext uri="{FF2B5EF4-FFF2-40B4-BE49-F238E27FC236}">
                <a16:creationId xmlns:a16="http://schemas.microsoft.com/office/drawing/2014/main" id="{65E0F432-82B0-35BD-6188-6E9CC3E5C94A}"/>
              </a:ext>
            </a:extLst>
          </p:cNvPr>
          <p:cNvSpPr>
            <a:spLocks noGrp="1"/>
          </p:cNvSpPr>
          <p:nvPr>
            <p:ph idx="1"/>
          </p:nvPr>
        </p:nvSpPr>
        <p:spPr>
          <a:xfrm>
            <a:off x="838200" y="2514600"/>
            <a:ext cx="10515600" cy="3496318"/>
          </a:xfrm>
        </p:spPr>
        <p:txBody>
          <a:bodyPr/>
          <a:lstStyle/>
          <a:p>
            <a:r>
              <a:rPr lang="en-US" dirty="0"/>
              <a:t>La respiration profonde :</a:t>
            </a:r>
          </a:p>
          <a:p>
            <a:pPr lvl="1"/>
            <a:r>
              <a:rPr lang="en-US" dirty="0" err="1"/>
              <a:t>Diminue</a:t>
            </a:r>
            <a:r>
              <a:rPr lang="en-US" dirty="0"/>
              <a:t> le </a:t>
            </a:r>
            <a:r>
              <a:rPr lang="en-US" dirty="0" err="1"/>
              <a:t>niveau</a:t>
            </a:r>
            <a:r>
              <a:rPr lang="en-US" dirty="0"/>
              <a:t> de cortisol dans le corps</a:t>
            </a:r>
          </a:p>
          <a:p>
            <a:pPr lvl="1"/>
            <a:r>
              <a:rPr lang="en-US" dirty="0" err="1"/>
              <a:t>Augmente</a:t>
            </a:r>
            <a:r>
              <a:rPr lang="en-US" dirty="0"/>
              <a:t> la </a:t>
            </a:r>
            <a:r>
              <a:rPr lang="en-US" dirty="0" err="1"/>
              <a:t>qualité</a:t>
            </a:r>
            <a:r>
              <a:rPr lang="en-US" dirty="0"/>
              <a:t> du </a:t>
            </a:r>
            <a:r>
              <a:rPr lang="en-US" dirty="0" err="1"/>
              <a:t>sommeil</a:t>
            </a:r>
            <a:endParaRPr lang="en-US" dirty="0"/>
          </a:p>
          <a:p>
            <a:endParaRPr lang="en-US" dirty="0"/>
          </a:p>
          <a:p>
            <a:r>
              <a:rPr lang="fr-FR" dirty="0"/>
              <a:t>Visualisation réduit l’anxiété et le stress</a:t>
            </a:r>
          </a:p>
          <a:p>
            <a:endParaRPr lang="fr-CH" dirty="0"/>
          </a:p>
        </p:txBody>
      </p:sp>
      <p:sp>
        <p:nvSpPr>
          <p:cNvPr id="4" name="Espace réservé de la date 3">
            <a:extLst>
              <a:ext uri="{FF2B5EF4-FFF2-40B4-BE49-F238E27FC236}">
                <a16:creationId xmlns:a16="http://schemas.microsoft.com/office/drawing/2014/main" id="{424E3355-C2BB-E912-8537-989BC8594256}"/>
              </a:ext>
            </a:extLst>
          </p:cNvPr>
          <p:cNvSpPr>
            <a:spLocks noGrp="1"/>
          </p:cNvSpPr>
          <p:nvPr>
            <p:ph type="dt" sz="half" idx="10"/>
          </p:nvPr>
        </p:nvSpPr>
        <p:spPr/>
        <p:txBody>
          <a:bodyPr/>
          <a:lstStyle/>
          <a:p>
            <a:pPr>
              <a:spcAft>
                <a:spcPts val="600"/>
              </a:spcAft>
            </a:pPr>
            <a:r>
              <a:rPr lang="en-US" dirty="0" err="1"/>
              <a:t>Octobre</a:t>
            </a:r>
            <a:r>
              <a:rPr lang="en-US" dirty="0"/>
              <a:t> 2023</a:t>
            </a:r>
          </a:p>
        </p:txBody>
      </p:sp>
      <p:sp>
        <p:nvSpPr>
          <p:cNvPr id="5" name="Espace réservé du pied de page 4">
            <a:extLst>
              <a:ext uri="{FF2B5EF4-FFF2-40B4-BE49-F238E27FC236}">
                <a16:creationId xmlns:a16="http://schemas.microsoft.com/office/drawing/2014/main" id="{E8A39305-71DE-EDB9-681A-D2C0D707E332}"/>
              </a:ext>
            </a:extLst>
          </p:cNvPr>
          <p:cNvSpPr>
            <a:spLocks noGrp="1"/>
          </p:cNvSpPr>
          <p:nvPr>
            <p:ph type="ftr" sz="quarter" idx="11"/>
          </p:nvPr>
        </p:nvSpPr>
        <p:spPr/>
        <p:txBody>
          <a:bodyPr/>
          <a:lstStyle/>
          <a:p>
            <a:endParaRPr lang="en-GB"/>
          </a:p>
        </p:txBody>
      </p:sp>
      <p:sp>
        <p:nvSpPr>
          <p:cNvPr id="6" name="Espace réservé du numéro de diapositive 5">
            <a:extLst>
              <a:ext uri="{FF2B5EF4-FFF2-40B4-BE49-F238E27FC236}">
                <a16:creationId xmlns:a16="http://schemas.microsoft.com/office/drawing/2014/main" id="{70FFC014-DA79-D8EB-C230-A8C626F75AD7}"/>
              </a:ext>
            </a:extLst>
          </p:cNvPr>
          <p:cNvSpPr>
            <a:spLocks noGrp="1"/>
          </p:cNvSpPr>
          <p:nvPr>
            <p:ph type="sldNum" sz="quarter" idx="12"/>
          </p:nvPr>
        </p:nvSpPr>
        <p:spPr/>
        <p:txBody>
          <a:bodyPr/>
          <a:lstStyle/>
          <a:p>
            <a:fld id="{BCD55979-00CC-4874-A80E-0959E76EB92F}" type="slidenum">
              <a:rPr lang="en-GB" smtClean="0"/>
              <a:t>16</a:t>
            </a:fld>
            <a:endParaRPr lang="en-GB"/>
          </a:p>
        </p:txBody>
      </p:sp>
      <p:pic>
        <p:nvPicPr>
          <p:cNvPr id="7" name="Image 6">
            <a:extLst>
              <a:ext uri="{FF2B5EF4-FFF2-40B4-BE49-F238E27FC236}">
                <a16:creationId xmlns:a16="http://schemas.microsoft.com/office/drawing/2014/main" id="{8003971B-C6B9-0F3E-76E7-9118108AD7FD}"/>
              </a:ext>
            </a:extLst>
          </p:cNvPr>
          <p:cNvPicPr>
            <a:picLocks noChangeAspect="1"/>
          </p:cNvPicPr>
          <p:nvPr/>
        </p:nvPicPr>
        <p:blipFill>
          <a:blip r:embed="rId3" cstate="hqprint">
            <a:extLst>
              <a:ext uri="{28A0092B-C50C-407E-A947-70E740481C1C}">
                <a14:useLocalDpi xmlns:a14="http://schemas.microsoft.com/office/drawing/2010/main" val="0"/>
              </a:ext>
            </a:extLst>
          </a:blip>
          <a:stretch>
            <a:fillRect/>
          </a:stretch>
        </p:blipFill>
        <p:spPr>
          <a:xfrm>
            <a:off x="8392138" y="1690688"/>
            <a:ext cx="3514823" cy="3793182"/>
          </a:xfrm>
          <a:prstGeom prst="rect">
            <a:avLst/>
          </a:prstGeom>
        </p:spPr>
      </p:pic>
    </p:spTree>
    <p:extLst>
      <p:ext uri="{BB962C8B-B14F-4D97-AF65-F5344CB8AC3E}">
        <p14:creationId xmlns:p14="http://schemas.microsoft.com/office/powerpoint/2010/main" val="41172424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54FD2A00-F9F2-4EDA-BA13-F2886A23FCF2}"/>
              </a:ext>
            </a:extLst>
          </p:cNvPr>
          <p:cNvSpPr>
            <a:spLocks noGrp="1"/>
          </p:cNvSpPr>
          <p:nvPr>
            <p:ph type="title"/>
          </p:nvPr>
        </p:nvSpPr>
        <p:spPr>
          <a:xfrm>
            <a:off x="838200" y="365125"/>
            <a:ext cx="10515600" cy="1325563"/>
          </a:xfrm>
        </p:spPr>
        <p:txBody>
          <a:bodyPr anchor="ctr">
            <a:normAutofit fontScale="90000"/>
          </a:bodyPr>
          <a:lstStyle/>
          <a:p>
            <a:r>
              <a:rPr lang="fr-FR" dirty="0"/>
              <a:t>Présentation Techniques d’Optimisation du Potentiel</a:t>
            </a:r>
          </a:p>
        </p:txBody>
      </p:sp>
      <p:sp>
        <p:nvSpPr>
          <p:cNvPr id="3" name="Espace réservé du contenu 2">
            <a:extLst>
              <a:ext uri="{FF2B5EF4-FFF2-40B4-BE49-F238E27FC236}">
                <a16:creationId xmlns:a16="http://schemas.microsoft.com/office/drawing/2014/main" id="{05330A38-74CC-47FF-92C6-1565B7E60EC7}"/>
              </a:ext>
            </a:extLst>
          </p:cNvPr>
          <p:cNvSpPr>
            <a:spLocks noGrp="1"/>
          </p:cNvSpPr>
          <p:nvPr>
            <p:ph sz="half" idx="1"/>
          </p:nvPr>
        </p:nvSpPr>
        <p:spPr>
          <a:xfrm>
            <a:off x="838200" y="1825625"/>
            <a:ext cx="6521388" cy="4196234"/>
          </a:xfrm>
        </p:spPr>
        <p:txBody>
          <a:bodyPr>
            <a:normAutofit fontScale="92500" lnSpcReduction="10000"/>
          </a:bodyPr>
          <a:lstStyle/>
          <a:p>
            <a:r>
              <a:rPr lang="fr-FR" sz="2400" dirty="0"/>
              <a:t>Ensemble de techniques et de stratégies mentales permettant à chacun de mobiliser au mieux ses ressources psycho-cognitives et physiologiques selon la situation</a:t>
            </a:r>
          </a:p>
          <a:p>
            <a:pPr marL="0" indent="0">
              <a:buNone/>
            </a:pPr>
            <a:endParaRPr lang="fr-FR" sz="2400" dirty="0"/>
          </a:p>
          <a:p>
            <a:r>
              <a:rPr lang="fr-FR" sz="2400" dirty="0"/>
              <a:t>Développé pour et par l’armée française</a:t>
            </a:r>
          </a:p>
          <a:p>
            <a:pPr lvl="1"/>
            <a:r>
              <a:rPr lang="fr-FR" sz="2400" dirty="0"/>
              <a:t>Objectif : donner aux soldats moyens de gérer le stress, favoriser la récupération et l’efficacité opérationnelle</a:t>
            </a:r>
          </a:p>
          <a:p>
            <a:pPr marL="0" indent="0">
              <a:buNone/>
            </a:pPr>
            <a:endParaRPr lang="fr-FR" sz="2400" dirty="0"/>
          </a:p>
          <a:p>
            <a:r>
              <a:rPr lang="fr-FR" sz="2400" dirty="0"/>
              <a:t>Aujourd'hui utilisées en entreprise pour :</a:t>
            </a:r>
          </a:p>
          <a:p>
            <a:pPr lvl="1"/>
            <a:r>
              <a:rPr lang="fr-FR" sz="2400" dirty="0"/>
              <a:t>Gérer son stress et sa récupération</a:t>
            </a:r>
          </a:p>
          <a:p>
            <a:pPr marL="0" indent="0">
              <a:buNone/>
            </a:pPr>
            <a:endParaRPr lang="fr-FR" sz="1400" dirty="0"/>
          </a:p>
          <a:p>
            <a:endParaRPr lang="fr-FR" sz="1400" dirty="0"/>
          </a:p>
        </p:txBody>
      </p:sp>
      <p:pic>
        <p:nvPicPr>
          <p:cNvPr id="4" name="Image 3">
            <a:extLst>
              <a:ext uri="{FF2B5EF4-FFF2-40B4-BE49-F238E27FC236}">
                <a16:creationId xmlns:a16="http://schemas.microsoft.com/office/drawing/2014/main" id="{70BDB31B-1DA1-40DC-ACFA-E91B18A75E2E}"/>
              </a:ext>
            </a:extLst>
          </p:cNvPr>
          <p:cNvPicPr/>
          <p:nvPr/>
        </p:nvPicPr>
        <p:blipFill rotWithShape="1">
          <a:blip r:embed="rId3"/>
          <a:srcRect l="24361" t="19027" r="29343" b="9668"/>
          <a:stretch/>
        </p:blipFill>
        <p:spPr bwMode="auto">
          <a:xfrm>
            <a:off x="7359588" y="1150922"/>
            <a:ext cx="4843517" cy="4196234"/>
          </a:xfrm>
          <a:prstGeom prst="rect">
            <a:avLst/>
          </a:prstGeom>
          <a:noFill/>
          <a:extLst>
            <a:ext uri="{53640926-AAD7-44D8-BBD7-CCE9431645EC}">
              <a14:shadowObscured xmlns:a14="http://schemas.microsoft.com/office/drawing/2010/main"/>
            </a:ext>
          </a:extLst>
        </p:spPr>
      </p:pic>
      <p:sp>
        <p:nvSpPr>
          <p:cNvPr id="13" name="Slide Number Placeholder 6">
            <a:extLst>
              <a:ext uri="{FF2B5EF4-FFF2-40B4-BE49-F238E27FC236}">
                <a16:creationId xmlns:a16="http://schemas.microsoft.com/office/drawing/2014/main" id="{CBAEFE34-EB7B-E63E-DC62-1E1F64539766}"/>
              </a:ext>
            </a:extLst>
          </p:cNvPr>
          <p:cNvSpPr>
            <a:spLocks noGrp="1"/>
          </p:cNvSpPr>
          <p:nvPr>
            <p:ph type="sldNum" sz="quarter" idx="12"/>
          </p:nvPr>
        </p:nvSpPr>
        <p:spPr>
          <a:xfrm>
            <a:off x="11424361" y="6278898"/>
            <a:ext cx="482600" cy="331932"/>
          </a:xfrm>
        </p:spPr>
        <p:txBody>
          <a:bodyPr/>
          <a:lstStyle/>
          <a:p>
            <a:pPr>
              <a:spcAft>
                <a:spcPts val="600"/>
              </a:spcAft>
            </a:pPr>
            <a:fld id="{BCD55979-00CC-4874-A80E-0959E76EB92F}" type="slidenum">
              <a:rPr lang="en-GB" smtClean="0"/>
              <a:pPr>
                <a:spcAft>
                  <a:spcPts val="600"/>
                </a:spcAft>
              </a:pPr>
              <a:t>17</a:t>
            </a:fld>
            <a:endParaRPr lang="en-GB"/>
          </a:p>
        </p:txBody>
      </p:sp>
      <p:sp>
        <p:nvSpPr>
          <p:cNvPr id="5" name="Date Placeholder 4">
            <a:extLst>
              <a:ext uri="{FF2B5EF4-FFF2-40B4-BE49-F238E27FC236}">
                <a16:creationId xmlns:a16="http://schemas.microsoft.com/office/drawing/2014/main" id="{20A5BFA9-A9F8-06BB-2D15-B2987BA582B8}"/>
              </a:ext>
            </a:extLst>
          </p:cNvPr>
          <p:cNvSpPr txBox="1">
            <a:spLocks/>
          </p:cNvSpPr>
          <p:nvPr/>
        </p:nvSpPr>
        <p:spPr>
          <a:xfrm>
            <a:off x="1185478" y="6262301"/>
            <a:ext cx="872071"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err="1"/>
              <a:t>Octobre</a:t>
            </a:r>
            <a:r>
              <a:rPr lang="en-US" dirty="0"/>
              <a:t> 2023</a:t>
            </a:r>
          </a:p>
        </p:txBody>
      </p:sp>
    </p:spTree>
    <p:extLst>
      <p:ext uri="{BB962C8B-B14F-4D97-AF65-F5344CB8AC3E}">
        <p14:creationId xmlns:p14="http://schemas.microsoft.com/office/powerpoint/2010/main" val="41170740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55E67B6-EEE6-430B-8969-826495A69B93}"/>
              </a:ext>
            </a:extLst>
          </p:cNvPr>
          <p:cNvSpPr>
            <a:spLocks noGrp="1"/>
          </p:cNvSpPr>
          <p:nvPr>
            <p:ph type="title"/>
          </p:nvPr>
        </p:nvSpPr>
        <p:spPr/>
        <p:txBody>
          <a:bodyPr/>
          <a:lstStyle/>
          <a:p>
            <a:r>
              <a:rPr lang="fr-CH" dirty="0"/>
              <a:t>Conclusion</a:t>
            </a:r>
          </a:p>
        </p:txBody>
      </p:sp>
      <p:sp>
        <p:nvSpPr>
          <p:cNvPr id="3" name="Espace réservé du contenu 2">
            <a:extLst>
              <a:ext uri="{FF2B5EF4-FFF2-40B4-BE49-F238E27FC236}">
                <a16:creationId xmlns:a16="http://schemas.microsoft.com/office/drawing/2014/main" id="{E7012D92-1F8F-4E3C-BAB2-1C544EB3BCB2}"/>
              </a:ext>
            </a:extLst>
          </p:cNvPr>
          <p:cNvSpPr>
            <a:spLocks noGrp="1"/>
          </p:cNvSpPr>
          <p:nvPr>
            <p:ph idx="1"/>
          </p:nvPr>
        </p:nvSpPr>
        <p:spPr/>
        <p:txBody>
          <a:bodyPr>
            <a:normAutofit fontScale="85000" lnSpcReduction="20000"/>
          </a:bodyPr>
          <a:lstStyle/>
          <a:p>
            <a:r>
              <a:rPr lang="fr-CH" dirty="0"/>
              <a:t>Le stress fait partie des risques psychosociaux qui ont un impact important sur la santé des collaborateurs</a:t>
            </a:r>
          </a:p>
          <a:p>
            <a:pPr lvl="1"/>
            <a:r>
              <a:rPr lang="fr-CH" dirty="0"/>
              <a:t>Le risque de stress cumulatif est augmenté dans la situation actuelle (</a:t>
            </a:r>
            <a:r>
              <a:rPr lang="fr-CH" dirty="0" err="1"/>
              <a:t>post-pandémie</a:t>
            </a:r>
            <a:r>
              <a:rPr lang="fr-CH" dirty="0"/>
              <a:t>, différentes crise)</a:t>
            </a:r>
          </a:p>
          <a:p>
            <a:pPr lvl="1"/>
            <a:endParaRPr lang="fr-CH" dirty="0"/>
          </a:p>
          <a:p>
            <a:r>
              <a:rPr lang="fr-CH" dirty="0"/>
              <a:t>Il est essentiel de l’évaluer pour soi</a:t>
            </a:r>
          </a:p>
          <a:p>
            <a:endParaRPr lang="fr-CH" dirty="0"/>
          </a:p>
          <a:p>
            <a:r>
              <a:rPr lang="fr-CH" dirty="0"/>
              <a:t>Il y a des moyens de prévention pour agir sur le stress et le stress cumulatif</a:t>
            </a:r>
          </a:p>
          <a:p>
            <a:pPr marL="0" indent="0">
              <a:buNone/>
            </a:pPr>
            <a:endParaRPr lang="fr-CH" dirty="0"/>
          </a:p>
          <a:p>
            <a:r>
              <a:rPr lang="fr-CH" dirty="0"/>
              <a:t>Le service médical et les psychologues sont à disposition pour en discuter</a:t>
            </a:r>
          </a:p>
        </p:txBody>
      </p:sp>
    </p:spTree>
    <p:extLst>
      <p:ext uri="{BB962C8B-B14F-4D97-AF65-F5344CB8AC3E}">
        <p14:creationId xmlns:p14="http://schemas.microsoft.com/office/powerpoint/2010/main" val="83963507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a:extLst>
              <a:ext uri="{FF2B5EF4-FFF2-40B4-BE49-F238E27FC236}">
                <a16:creationId xmlns:a16="http://schemas.microsoft.com/office/drawing/2014/main" id="{1B7F8CB6-D3C6-5C4F-9D11-BC8A021FB297}"/>
              </a:ext>
            </a:extLst>
          </p:cNvPr>
          <p:cNvSpPr>
            <a:spLocks noGrp="1" noChangeArrowheads="1"/>
          </p:cNvSpPr>
          <p:nvPr>
            <p:ph type="title"/>
          </p:nvPr>
        </p:nvSpPr>
        <p:spPr>
          <a:xfrm>
            <a:off x="88231" y="-23175"/>
            <a:ext cx="12015537" cy="1645835"/>
          </a:xfrm>
        </p:spPr>
        <p:txBody>
          <a:bodyPr wrap="square" anchor="ctr">
            <a:normAutofit fontScale="90000"/>
          </a:bodyPr>
          <a:lstStyle/>
          <a:p>
            <a:pPr algn="ctr">
              <a:lnSpc>
                <a:spcPct val="150000"/>
              </a:lnSpc>
            </a:pPr>
            <a:r>
              <a:rPr lang="fr-FR" altLang="en-US" sz="4000" dirty="0"/>
              <a:t>Si vous avez besoin de soins, de conseils ou de soutien,</a:t>
            </a:r>
            <a:br>
              <a:rPr lang="fr-FR" altLang="en-US" sz="4000" dirty="0"/>
            </a:br>
            <a:r>
              <a:rPr lang="fr-FR" altLang="en-US" sz="4000" dirty="0"/>
              <a:t>Nous sommes là pour vous</a:t>
            </a:r>
            <a:r>
              <a:rPr lang="fr-CH" sz="4000" i="1" dirty="0"/>
              <a:t>!</a:t>
            </a:r>
            <a:endParaRPr lang="en-GB" altLang="en-US" i="1" dirty="0"/>
          </a:p>
        </p:txBody>
      </p:sp>
      <p:pic>
        <p:nvPicPr>
          <p:cNvPr id="3" name="Picture 2" descr="A group of people posing for a photo&#10;&#10;Description automatically generated">
            <a:extLst>
              <a:ext uri="{FF2B5EF4-FFF2-40B4-BE49-F238E27FC236}">
                <a16:creationId xmlns:a16="http://schemas.microsoft.com/office/drawing/2014/main" id="{08089584-75DB-4C5D-9FC6-250A8CBFBD3A}"/>
              </a:ext>
            </a:extLst>
          </p:cNvPr>
          <p:cNvPicPr>
            <a:picLocks noChangeAspect="1"/>
          </p:cNvPicPr>
          <p:nvPr/>
        </p:nvPicPr>
        <p:blipFill rotWithShape="1">
          <a:blip r:embed="rId2">
            <a:extLst>
              <a:ext uri="{28A0092B-C50C-407E-A947-70E740481C1C}">
                <a14:useLocalDpi xmlns:a14="http://schemas.microsoft.com/office/drawing/2010/main" val="0"/>
              </a:ext>
            </a:extLst>
          </a:blip>
          <a:srcRect l="21644" t="15279" r="17574" b="30243"/>
          <a:stretch/>
        </p:blipFill>
        <p:spPr>
          <a:xfrm>
            <a:off x="8141036" y="3621691"/>
            <a:ext cx="3865424" cy="2312582"/>
          </a:xfrm>
          <a:prstGeom prst="rect">
            <a:avLst/>
          </a:prstGeom>
          <a:noFill/>
          <a:effectLst>
            <a:softEdge rad="31750"/>
          </a:effectLst>
        </p:spPr>
      </p:pic>
      <p:sp>
        <p:nvSpPr>
          <p:cNvPr id="17418" name="Content Placeholder 3">
            <a:extLst>
              <a:ext uri="{FF2B5EF4-FFF2-40B4-BE49-F238E27FC236}">
                <a16:creationId xmlns:a16="http://schemas.microsoft.com/office/drawing/2014/main" id="{0270B679-E155-2192-26B1-EE7FD1A2DDBB}"/>
              </a:ext>
            </a:extLst>
          </p:cNvPr>
          <p:cNvSpPr>
            <a:spLocks noGrp="1"/>
          </p:cNvSpPr>
          <p:nvPr>
            <p:ph sz="half" idx="2"/>
          </p:nvPr>
        </p:nvSpPr>
        <p:spPr>
          <a:xfrm>
            <a:off x="485128" y="1660164"/>
            <a:ext cx="11377731" cy="4274109"/>
          </a:xfrm>
        </p:spPr>
        <p:txBody>
          <a:bodyPr>
            <a:normAutofit/>
          </a:bodyPr>
          <a:lstStyle/>
          <a:p>
            <a:pPr marL="457200" lvl="1" indent="0" algn="ctr">
              <a:buNone/>
            </a:pPr>
            <a:r>
              <a:rPr lang="en-GB" sz="2400" b="1" dirty="0" err="1"/>
              <a:t>Bâtiment</a:t>
            </a:r>
            <a:r>
              <a:rPr lang="en-GB" sz="2400" b="1" dirty="0"/>
              <a:t> 57</a:t>
            </a:r>
          </a:p>
          <a:p>
            <a:pPr marL="457200" lvl="1" indent="0" algn="ctr">
              <a:buNone/>
            </a:pPr>
            <a:r>
              <a:rPr lang="en-GB" sz="2400" dirty="0" err="1"/>
              <a:t>Lundi</a:t>
            </a:r>
            <a:r>
              <a:rPr lang="en-GB" sz="2400" dirty="0"/>
              <a:t> – </a:t>
            </a:r>
            <a:r>
              <a:rPr lang="en-GB" sz="2400" dirty="0" err="1"/>
              <a:t>Vendredi</a:t>
            </a:r>
            <a:br>
              <a:rPr lang="en-GB" sz="2400" dirty="0"/>
            </a:br>
            <a:r>
              <a:rPr lang="en-GB" sz="2400" dirty="0"/>
              <a:t>8.00 - 12.30 | 13.30 - 17.00 </a:t>
            </a:r>
          </a:p>
          <a:p>
            <a:pPr marL="457200" lvl="1" indent="0" algn="just">
              <a:buNone/>
            </a:pPr>
            <a:endParaRPr lang="fr-CH" sz="2400" dirty="0"/>
          </a:p>
          <a:p>
            <a:pPr marL="0" indent="0">
              <a:buNone/>
            </a:pPr>
            <a:r>
              <a:rPr lang="fr-CH" sz="2400" b="1" dirty="0"/>
              <a:t>Rez-de-chaussée</a:t>
            </a:r>
          </a:p>
          <a:p>
            <a:pPr marL="0" indent="0">
              <a:buNone/>
            </a:pPr>
            <a:r>
              <a:rPr lang="fr-CH" sz="2400" b="1" dirty="0"/>
              <a:t>- </a:t>
            </a:r>
            <a:r>
              <a:rPr lang="fr-CH" sz="2400" dirty="0"/>
              <a:t>Infirmerie: </a:t>
            </a:r>
            <a:r>
              <a:rPr lang="fr-FR" sz="2400" dirty="0"/>
              <a:t>pour tous ceux qui se trouvent </a:t>
            </a:r>
          </a:p>
          <a:p>
            <a:pPr marL="0" indent="0">
              <a:buNone/>
            </a:pPr>
            <a:r>
              <a:rPr lang="fr-FR" sz="2400" dirty="0"/>
              <a:t>                   sur le site du CERN</a:t>
            </a:r>
          </a:p>
          <a:p>
            <a:pPr marL="0" indent="0">
              <a:buNone/>
            </a:pPr>
            <a:r>
              <a:rPr lang="fr-CH" sz="2400" b="1" dirty="0"/>
              <a:t>1</a:t>
            </a:r>
            <a:r>
              <a:rPr lang="fr-CH" sz="2400" b="1" baseline="30000" dirty="0"/>
              <a:t>er</a:t>
            </a:r>
            <a:r>
              <a:rPr lang="fr-CH" sz="2400" b="1" dirty="0"/>
              <a:t> étage</a:t>
            </a:r>
            <a:endParaRPr lang="fr-CH" sz="2400" dirty="0"/>
          </a:p>
          <a:p>
            <a:pPr marL="0" indent="0">
              <a:buNone/>
            </a:pPr>
            <a:r>
              <a:rPr lang="fr-CH" sz="2400" dirty="0"/>
              <a:t>- Psychologues: pour MPE &amp; MPA</a:t>
            </a:r>
          </a:p>
          <a:p>
            <a:pPr marL="0" indent="0">
              <a:buNone/>
            </a:pPr>
            <a:r>
              <a:rPr lang="fr-CH" sz="2400" dirty="0"/>
              <a:t>- Médecine du travail : pour MPE &amp; étudiants</a:t>
            </a:r>
          </a:p>
          <a:p>
            <a:pPr marL="0" indent="0" algn="just">
              <a:buNone/>
            </a:pPr>
            <a:endParaRPr lang="fr-CH" sz="2400" dirty="0"/>
          </a:p>
        </p:txBody>
      </p:sp>
      <p:sp>
        <p:nvSpPr>
          <p:cNvPr id="17411" name="Date Placeholder 3">
            <a:extLst>
              <a:ext uri="{FF2B5EF4-FFF2-40B4-BE49-F238E27FC236}">
                <a16:creationId xmlns:a16="http://schemas.microsoft.com/office/drawing/2014/main" id="{A243A762-17BA-7745-8664-E7B4622303EC}"/>
              </a:ext>
            </a:extLst>
          </p:cNvPr>
          <p:cNvSpPr>
            <a:spLocks noGrp="1" noChangeArrowheads="1"/>
          </p:cNvSpPr>
          <p:nvPr>
            <p:ph type="dt" sz="half" idx="10"/>
          </p:nvPr>
        </p:nvSpPr>
        <p:spPr bwMode="auto">
          <a:xfrm>
            <a:off x="10418763" y="6427788"/>
            <a:ext cx="908050" cy="365125"/>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 anchorCtr="0" compatLnSpc="1">
            <a:prstTxWarp prst="textNoShape">
              <a:avLst/>
            </a:prstTxWarp>
            <a:normAutofit/>
          </a:bodyPr>
          <a:lstStyle>
            <a:lvl1pPr>
              <a:lnSpc>
                <a:spcPct val="90000"/>
              </a:lnSpc>
              <a:spcBef>
                <a:spcPts val="1000"/>
              </a:spcBef>
              <a:buFont typeface="Arial" panose="020B0604020202020204" pitchFamily="34" charset="0"/>
              <a:buChar char="•"/>
              <a:defRPr sz="30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6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5pPr>
            <a:lvl6pPr marL="25146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fontAlgn="base">
              <a:spcBef>
                <a:spcPct val="0"/>
              </a:spcBef>
              <a:spcAft>
                <a:spcPts val="600"/>
              </a:spcAft>
              <a:buFontTx/>
              <a:buNone/>
            </a:pPr>
            <a:fld id="{2E0F1DF6-1C88-429C-A0B7-A4F3C6A8E00E}" type="datetime1">
              <a:rPr lang="en-GB" altLang="en-US" sz="800" smtClean="0">
                <a:solidFill>
                  <a:schemeClr val="bg1"/>
                </a:solidFill>
              </a:rPr>
              <a:pPr fontAlgn="base">
                <a:spcBef>
                  <a:spcPct val="0"/>
                </a:spcBef>
                <a:spcAft>
                  <a:spcPts val="600"/>
                </a:spcAft>
                <a:buFontTx/>
                <a:buNone/>
              </a:pPr>
              <a:t>10/10/2023</a:t>
            </a:fld>
            <a:endParaRPr lang="en-GB" altLang="en-US" sz="800">
              <a:solidFill>
                <a:schemeClr val="bg1"/>
              </a:solidFill>
            </a:endParaRPr>
          </a:p>
        </p:txBody>
      </p:sp>
      <p:sp>
        <p:nvSpPr>
          <p:cNvPr id="17413" name="Slide Number Placeholder 5">
            <a:extLst>
              <a:ext uri="{FF2B5EF4-FFF2-40B4-BE49-F238E27FC236}">
                <a16:creationId xmlns:a16="http://schemas.microsoft.com/office/drawing/2014/main" id="{5549C385-EAED-EE4C-A414-5B2B7A05FA77}"/>
              </a:ext>
            </a:extLst>
          </p:cNvPr>
          <p:cNvSpPr>
            <a:spLocks noGrp="1" noChangeArrowheads="1"/>
          </p:cNvSpPr>
          <p:nvPr>
            <p:ph type="sldNum" sz="quarter" idx="11"/>
          </p:nvPr>
        </p:nvSpPr>
        <p:spPr bwMode="auto">
          <a:xfrm>
            <a:off x="11515725" y="6435725"/>
            <a:ext cx="482600" cy="331788"/>
          </a:xfrm>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numCol="1" anchor="ctr" anchorCtr="0" compatLnSpc="1">
            <a:prstTxWarp prst="textNoShape">
              <a:avLst/>
            </a:prstTxWarp>
            <a:normAutofit/>
          </a:bodyPr>
          <a:lstStyle>
            <a:lvl1pPr>
              <a:lnSpc>
                <a:spcPct val="90000"/>
              </a:lnSpc>
              <a:spcBef>
                <a:spcPts val="1000"/>
              </a:spcBef>
              <a:buFont typeface="Arial" panose="020B0604020202020204" pitchFamily="34" charset="0"/>
              <a:buChar char="•"/>
              <a:defRPr sz="3000">
                <a:solidFill>
                  <a:schemeClr val="tx1"/>
                </a:solidFill>
                <a:latin typeface="Arial" panose="020B0604020202020204" pitchFamily="34" charset="0"/>
              </a:defRPr>
            </a:lvl1pPr>
            <a:lvl2pPr marL="742950" indent="-285750">
              <a:lnSpc>
                <a:spcPct val="90000"/>
              </a:lnSpc>
              <a:spcBef>
                <a:spcPts val="500"/>
              </a:spcBef>
              <a:buFont typeface="Arial" panose="020B0604020202020204" pitchFamily="34" charset="0"/>
              <a:buChar char="•"/>
              <a:defRPr sz="2600">
                <a:solidFill>
                  <a:schemeClr val="tx1"/>
                </a:solidFill>
                <a:latin typeface="Arial" panose="020B0604020202020204" pitchFamily="34" charset="0"/>
              </a:defRPr>
            </a:lvl2pPr>
            <a:lvl3pPr marL="1143000" indent="-228600">
              <a:lnSpc>
                <a:spcPct val="90000"/>
              </a:lnSpc>
              <a:spcBef>
                <a:spcPts val="500"/>
              </a:spcBef>
              <a:buFont typeface="Arial" panose="020B0604020202020204" pitchFamily="34" charset="0"/>
              <a:buChar char="•"/>
              <a:defRPr sz="2400">
                <a:solidFill>
                  <a:schemeClr val="tx1"/>
                </a:solidFill>
                <a:latin typeface="Arial" panose="020B0604020202020204" pitchFamily="34" charset="0"/>
              </a:defRPr>
            </a:lvl3pPr>
            <a:lvl4pPr marL="16002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4pPr>
            <a:lvl5pPr marL="2057400" indent="-228600">
              <a:lnSpc>
                <a:spcPct val="90000"/>
              </a:lnSpc>
              <a:spcBef>
                <a:spcPts val="500"/>
              </a:spcBef>
              <a:buFont typeface="Arial" panose="020B0604020202020204" pitchFamily="34" charset="0"/>
              <a:buChar char="•"/>
              <a:defRPr sz="2000">
                <a:solidFill>
                  <a:schemeClr val="tx1"/>
                </a:solidFill>
                <a:latin typeface="Arial" panose="020B0604020202020204" pitchFamily="34" charset="0"/>
              </a:defRPr>
            </a:lvl5pPr>
            <a:lvl6pPr marL="25146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fontAlgn="base">
              <a:lnSpc>
                <a:spcPct val="90000"/>
              </a:lnSpc>
              <a:spcBef>
                <a:spcPts val="5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fontAlgn="base">
              <a:spcBef>
                <a:spcPct val="0"/>
              </a:spcBef>
              <a:spcAft>
                <a:spcPts val="600"/>
              </a:spcAft>
              <a:buFontTx/>
              <a:buNone/>
            </a:pPr>
            <a:fld id="{4543CD3E-7EA7-EF4F-88C4-D61921E9B36B}" type="slidenum">
              <a:rPr lang="en-GB" altLang="en-US" sz="800" smtClean="0">
                <a:solidFill>
                  <a:schemeClr val="bg1"/>
                </a:solidFill>
              </a:rPr>
              <a:pPr fontAlgn="base">
                <a:spcBef>
                  <a:spcPct val="0"/>
                </a:spcBef>
                <a:spcAft>
                  <a:spcPts val="600"/>
                </a:spcAft>
                <a:buFontTx/>
                <a:buNone/>
              </a:pPr>
              <a:t>19</a:t>
            </a:fld>
            <a:endParaRPr lang="en-GB" altLang="en-US" sz="800">
              <a:solidFill>
                <a:schemeClr val="bg1"/>
              </a:solidFill>
            </a:endParaRPr>
          </a:p>
        </p:txBody>
      </p:sp>
      <p:pic>
        <p:nvPicPr>
          <p:cNvPr id="2" name="Image 1" descr="Une image contenant Visage humain, personne, sourire, plein air&#10;&#10;Description générée automatiquement">
            <a:extLst>
              <a:ext uri="{FF2B5EF4-FFF2-40B4-BE49-F238E27FC236}">
                <a16:creationId xmlns:a16="http://schemas.microsoft.com/office/drawing/2014/main" id="{14015A37-F0CA-E2B4-1BD1-38D244B44E75}"/>
              </a:ext>
            </a:extLst>
          </p:cNvPr>
          <p:cNvPicPr>
            <a:picLocks noChangeAspect="1"/>
          </p:cNvPicPr>
          <p:nvPr/>
        </p:nvPicPr>
        <p:blipFill>
          <a:blip r:embed="rId3"/>
          <a:stretch>
            <a:fillRect/>
          </a:stretch>
        </p:blipFill>
        <p:spPr>
          <a:xfrm>
            <a:off x="9426865" y="1563648"/>
            <a:ext cx="2676903" cy="2007677"/>
          </a:xfrm>
          <a:prstGeom prst="rect">
            <a:avLst/>
          </a:prstGeom>
        </p:spPr>
      </p:pic>
      <p:pic>
        <p:nvPicPr>
          <p:cNvPr id="4" name="Espace réservé du contenu 9" descr="Une image contenant Visage humain, personne, habits, sourire&#10;&#10;Description générée automatiquement">
            <a:extLst>
              <a:ext uri="{FF2B5EF4-FFF2-40B4-BE49-F238E27FC236}">
                <a16:creationId xmlns:a16="http://schemas.microsoft.com/office/drawing/2014/main" id="{0AB0C5F8-AE28-42DD-290F-C8335E3D68B7}"/>
              </a:ext>
            </a:extLst>
          </p:cNvPr>
          <p:cNvPicPr>
            <a:picLocks noGrp="1" noChangeAspect="1"/>
          </p:cNvPicPr>
          <p:nvPr>
            <p:ph idx="1"/>
          </p:nvPr>
        </p:nvPicPr>
        <p:blipFill>
          <a:blip r:embed="rId4"/>
          <a:stretch>
            <a:fillRect/>
          </a:stretch>
        </p:blipFill>
        <p:spPr>
          <a:xfrm>
            <a:off x="8883469" y="1563648"/>
            <a:ext cx="1531478" cy="2007677"/>
          </a:xfrm>
        </p:spPr>
      </p:pic>
    </p:spTree>
    <p:extLst>
      <p:ext uri="{BB962C8B-B14F-4D97-AF65-F5344CB8AC3E}">
        <p14:creationId xmlns:p14="http://schemas.microsoft.com/office/powerpoint/2010/main" val="7298599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mph" presetSubtype="0" grpId="0" nodeType="afterEffect">
                                  <p:stCondLst>
                                    <p:cond delay="0"/>
                                  </p:stCondLst>
                                  <p:iterate type="lt">
                                    <p:tmAbs val="50"/>
                                  </p:iterate>
                                  <p:childTnLst>
                                    <p:set>
                                      <p:cBhvr override="childStyle">
                                        <p:cTn id="6" dur="indefinite"/>
                                        <p:tgtEl>
                                          <p:spTgt spid="17409"/>
                                        </p:tgtEl>
                                        <p:attrNameLst>
                                          <p:attrName>style.fontWeight</p:attrName>
                                        </p:attrNameLst>
                                      </p:cBhvr>
                                      <p:to>
                                        <p:strVal val="bold"/>
                                      </p:to>
                                    </p:set>
                                  </p:childTnLst>
                                </p:cTn>
                              </p:par>
                            </p:childTnLst>
                          </p:cTn>
                        </p:par>
                        <p:par>
                          <p:cTn id="7" fill="hold">
                            <p:stCondLst>
                              <p:cond delay="2800"/>
                            </p:stCondLst>
                            <p:childTnLst>
                              <p:par>
                                <p:cTn id="8" presetID="10" presetClass="entr" presetSubtype="0" fill="hold" nodeType="after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3300"/>
                            </p:stCondLst>
                            <p:childTnLst>
                              <p:par>
                                <p:cTn id="12" presetID="10" presetClass="entr" presetSubtype="0" fill="hold" grpId="0" nodeType="afterEffect">
                                  <p:stCondLst>
                                    <p:cond delay="0"/>
                                  </p:stCondLst>
                                  <p:childTnLst>
                                    <p:set>
                                      <p:cBhvr>
                                        <p:cTn id="13" dur="1" fill="hold">
                                          <p:stCondLst>
                                            <p:cond delay="0"/>
                                          </p:stCondLst>
                                        </p:cTn>
                                        <p:tgtEl>
                                          <p:spTgt spid="17418">
                                            <p:txEl>
                                              <p:pRg st="0" end="0"/>
                                            </p:txEl>
                                          </p:spTgt>
                                        </p:tgtEl>
                                        <p:attrNameLst>
                                          <p:attrName>style.visibility</p:attrName>
                                        </p:attrNameLst>
                                      </p:cBhvr>
                                      <p:to>
                                        <p:strVal val="visible"/>
                                      </p:to>
                                    </p:set>
                                    <p:animEffect transition="in" filter="fade">
                                      <p:cBhvr>
                                        <p:cTn id="14" dur="1000"/>
                                        <p:tgtEl>
                                          <p:spTgt spid="17418">
                                            <p:txEl>
                                              <p:pRg st="0" end="0"/>
                                            </p:txEl>
                                          </p:spTgt>
                                        </p:tgtEl>
                                      </p:cBhvr>
                                    </p:animEffect>
                                  </p:childTnLst>
                                </p:cTn>
                              </p:par>
                            </p:childTnLst>
                          </p:cTn>
                        </p:par>
                        <p:par>
                          <p:cTn id="15" fill="hold">
                            <p:stCondLst>
                              <p:cond delay="4300"/>
                            </p:stCondLst>
                            <p:childTnLst>
                              <p:par>
                                <p:cTn id="16" presetID="10" presetClass="entr" presetSubtype="0" fill="hold" grpId="0" nodeType="afterEffect">
                                  <p:stCondLst>
                                    <p:cond delay="0"/>
                                  </p:stCondLst>
                                  <p:childTnLst>
                                    <p:set>
                                      <p:cBhvr>
                                        <p:cTn id="17" dur="1" fill="hold">
                                          <p:stCondLst>
                                            <p:cond delay="0"/>
                                          </p:stCondLst>
                                        </p:cTn>
                                        <p:tgtEl>
                                          <p:spTgt spid="17418">
                                            <p:txEl>
                                              <p:pRg st="1" end="1"/>
                                            </p:txEl>
                                          </p:spTgt>
                                        </p:tgtEl>
                                        <p:attrNameLst>
                                          <p:attrName>style.visibility</p:attrName>
                                        </p:attrNameLst>
                                      </p:cBhvr>
                                      <p:to>
                                        <p:strVal val="visible"/>
                                      </p:to>
                                    </p:set>
                                    <p:animEffect transition="in" filter="fade">
                                      <p:cBhvr>
                                        <p:cTn id="18" dur="1000"/>
                                        <p:tgtEl>
                                          <p:spTgt spid="17418">
                                            <p:txEl>
                                              <p:pRg st="1" end="1"/>
                                            </p:txEl>
                                          </p:spTgt>
                                        </p:tgtEl>
                                      </p:cBhvr>
                                    </p:animEffect>
                                  </p:childTnLst>
                                </p:cTn>
                              </p:par>
                            </p:childTnLst>
                          </p:cTn>
                        </p:par>
                        <p:par>
                          <p:cTn id="19" fill="hold">
                            <p:stCondLst>
                              <p:cond delay="5300"/>
                            </p:stCondLst>
                            <p:childTnLst>
                              <p:par>
                                <p:cTn id="20" presetID="10" presetClass="entr" presetSubtype="0" fill="hold" grpId="0" nodeType="afterEffect">
                                  <p:stCondLst>
                                    <p:cond delay="0"/>
                                  </p:stCondLst>
                                  <p:childTnLst>
                                    <p:set>
                                      <p:cBhvr>
                                        <p:cTn id="21" dur="1" fill="hold">
                                          <p:stCondLst>
                                            <p:cond delay="0"/>
                                          </p:stCondLst>
                                        </p:cTn>
                                        <p:tgtEl>
                                          <p:spTgt spid="17418">
                                            <p:txEl>
                                              <p:pRg st="3" end="3"/>
                                            </p:txEl>
                                          </p:spTgt>
                                        </p:tgtEl>
                                        <p:attrNameLst>
                                          <p:attrName>style.visibility</p:attrName>
                                        </p:attrNameLst>
                                      </p:cBhvr>
                                      <p:to>
                                        <p:strVal val="visible"/>
                                      </p:to>
                                    </p:set>
                                    <p:animEffect transition="in" filter="fade">
                                      <p:cBhvr>
                                        <p:cTn id="22" dur="1000"/>
                                        <p:tgtEl>
                                          <p:spTgt spid="17418">
                                            <p:txEl>
                                              <p:pRg st="3" end="3"/>
                                            </p:txEl>
                                          </p:spTgt>
                                        </p:tgtEl>
                                      </p:cBhvr>
                                    </p:animEffect>
                                  </p:childTnLst>
                                </p:cTn>
                              </p:par>
                              <p:par>
                                <p:cTn id="23" presetID="10" presetClass="entr" presetSubtype="0" fill="hold" grpId="0" nodeType="withEffect">
                                  <p:stCondLst>
                                    <p:cond delay="900"/>
                                  </p:stCondLst>
                                  <p:childTnLst>
                                    <p:set>
                                      <p:cBhvr>
                                        <p:cTn id="24" dur="1" fill="hold">
                                          <p:stCondLst>
                                            <p:cond delay="0"/>
                                          </p:stCondLst>
                                        </p:cTn>
                                        <p:tgtEl>
                                          <p:spTgt spid="17418">
                                            <p:txEl>
                                              <p:pRg st="4" end="4"/>
                                            </p:txEl>
                                          </p:spTgt>
                                        </p:tgtEl>
                                        <p:attrNameLst>
                                          <p:attrName>style.visibility</p:attrName>
                                        </p:attrNameLst>
                                      </p:cBhvr>
                                      <p:to>
                                        <p:strVal val="visible"/>
                                      </p:to>
                                    </p:set>
                                    <p:animEffect transition="in" filter="fade">
                                      <p:cBhvr>
                                        <p:cTn id="25" dur="1000"/>
                                        <p:tgtEl>
                                          <p:spTgt spid="17418">
                                            <p:txEl>
                                              <p:pRg st="4" end="4"/>
                                            </p:txEl>
                                          </p:spTgt>
                                        </p:tgtEl>
                                      </p:cBhvr>
                                    </p:animEffect>
                                  </p:childTnLst>
                                </p:cTn>
                              </p:par>
                              <p:par>
                                <p:cTn id="26" presetID="10" presetClass="entr" presetSubtype="0" fill="hold" grpId="0" nodeType="withEffect">
                                  <p:stCondLst>
                                    <p:cond delay="900"/>
                                  </p:stCondLst>
                                  <p:childTnLst>
                                    <p:set>
                                      <p:cBhvr>
                                        <p:cTn id="27" dur="1" fill="hold">
                                          <p:stCondLst>
                                            <p:cond delay="0"/>
                                          </p:stCondLst>
                                        </p:cTn>
                                        <p:tgtEl>
                                          <p:spTgt spid="17418">
                                            <p:txEl>
                                              <p:pRg st="5" end="5"/>
                                            </p:txEl>
                                          </p:spTgt>
                                        </p:tgtEl>
                                        <p:attrNameLst>
                                          <p:attrName>style.visibility</p:attrName>
                                        </p:attrNameLst>
                                      </p:cBhvr>
                                      <p:to>
                                        <p:strVal val="visible"/>
                                      </p:to>
                                    </p:set>
                                    <p:animEffect transition="in" filter="fade">
                                      <p:cBhvr>
                                        <p:cTn id="28" dur="1000"/>
                                        <p:tgtEl>
                                          <p:spTgt spid="17418">
                                            <p:txEl>
                                              <p:pRg st="5" end="5"/>
                                            </p:txEl>
                                          </p:spTgt>
                                        </p:tgtEl>
                                      </p:cBhvr>
                                    </p:animEffect>
                                  </p:childTnLst>
                                </p:cTn>
                              </p:par>
                              <p:par>
                                <p:cTn id="29" presetID="10" presetClass="entr" presetSubtype="0" fill="hold" grpId="0" nodeType="withEffect">
                                  <p:stCondLst>
                                    <p:cond delay="900"/>
                                  </p:stCondLst>
                                  <p:childTnLst>
                                    <p:set>
                                      <p:cBhvr>
                                        <p:cTn id="30" dur="1" fill="hold">
                                          <p:stCondLst>
                                            <p:cond delay="0"/>
                                          </p:stCondLst>
                                        </p:cTn>
                                        <p:tgtEl>
                                          <p:spTgt spid="17418">
                                            <p:txEl>
                                              <p:pRg st="6" end="6"/>
                                            </p:txEl>
                                          </p:spTgt>
                                        </p:tgtEl>
                                        <p:attrNameLst>
                                          <p:attrName>style.visibility</p:attrName>
                                        </p:attrNameLst>
                                      </p:cBhvr>
                                      <p:to>
                                        <p:strVal val="visible"/>
                                      </p:to>
                                    </p:set>
                                    <p:animEffect transition="in" filter="fade">
                                      <p:cBhvr>
                                        <p:cTn id="31" dur="1000"/>
                                        <p:tgtEl>
                                          <p:spTgt spid="17418">
                                            <p:txEl>
                                              <p:pRg st="6" end="6"/>
                                            </p:txEl>
                                          </p:spTgt>
                                        </p:tgtEl>
                                      </p:cBhvr>
                                    </p:animEffect>
                                  </p:childTnLst>
                                </p:cTn>
                              </p:par>
                            </p:childTnLst>
                          </p:cTn>
                        </p:par>
                        <p:par>
                          <p:cTn id="32" fill="hold">
                            <p:stCondLst>
                              <p:cond delay="7200"/>
                            </p:stCondLst>
                            <p:childTnLst>
                              <p:par>
                                <p:cTn id="33" presetID="10" presetClass="entr" presetSubtype="0" fill="hold" grpId="0" nodeType="afterEffect">
                                  <p:stCondLst>
                                    <p:cond delay="0"/>
                                  </p:stCondLst>
                                  <p:childTnLst>
                                    <p:set>
                                      <p:cBhvr>
                                        <p:cTn id="34" dur="1" fill="hold">
                                          <p:stCondLst>
                                            <p:cond delay="0"/>
                                          </p:stCondLst>
                                        </p:cTn>
                                        <p:tgtEl>
                                          <p:spTgt spid="17418">
                                            <p:txEl>
                                              <p:pRg st="7" end="7"/>
                                            </p:txEl>
                                          </p:spTgt>
                                        </p:tgtEl>
                                        <p:attrNameLst>
                                          <p:attrName>style.visibility</p:attrName>
                                        </p:attrNameLst>
                                      </p:cBhvr>
                                      <p:to>
                                        <p:strVal val="visible"/>
                                      </p:to>
                                    </p:set>
                                    <p:animEffect transition="in" filter="fade">
                                      <p:cBhvr>
                                        <p:cTn id="35" dur="1000"/>
                                        <p:tgtEl>
                                          <p:spTgt spid="17418">
                                            <p:txEl>
                                              <p:pRg st="7" end="7"/>
                                            </p:txEl>
                                          </p:spTgt>
                                        </p:tgtEl>
                                      </p:cBhvr>
                                    </p:animEffect>
                                  </p:childTnLst>
                                </p:cTn>
                              </p:par>
                            </p:childTnLst>
                          </p:cTn>
                        </p:par>
                        <p:par>
                          <p:cTn id="36" fill="hold">
                            <p:stCondLst>
                              <p:cond delay="8200"/>
                            </p:stCondLst>
                            <p:childTnLst>
                              <p:par>
                                <p:cTn id="37" presetID="10" presetClass="entr" presetSubtype="0" fill="hold" grpId="0" nodeType="afterEffect">
                                  <p:stCondLst>
                                    <p:cond delay="0"/>
                                  </p:stCondLst>
                                  <p:childTnLst>
                                    <p:set>
                                      <p:cBhvr>
                                        <p:cTn id="38" dur="1" fill="hold">
                                          <p:stCondLst>
                                            <p:cond delay="0"/>
                                          </p:stCondLst>
                                        </p:cTn>
                                        <p:tgtEl>
                                          <p:spTgt spid="17418">
                                            <p:txEl>
                                              <p:pRg st="8" end="8"/>
                                            </p:txEl>
                                          </p:spTgt>
                                        </p:tgtEl>
                                        <p:attrNameLst>
                                          <p:attrName>style.visibility</p:attrName>
                                        </p:attrNameLst>
                                      </p:cBhvr>
                                      <p:to>
                                        <p:strVal val="visible"/>
                                      </p:to>
                                    </p:set>
                                    <p:animEffect transition="in" filter="fade">
                                      <p:cBhvr>
                                        <p:cTn id="39" dur="1000"/>
                                        <p:tgtEl>
                                          <p:spTgt spid="17418">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409" grpId="0"/>
      <p:bldP spid="17418"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Une image contenant texte, conception&#10;&#10;Description générée automatiquement">
            <a:extLst>
              <a:ext uri="{FF2B5EF4-FFF2-40B4-BE49-F238E27FC236}">
                <a16:creationId xmlns:a16="http://schemas.microsoft.com/office/drawing/2014/main" id="{CDC3E572-3158-A87B-3816-4904EB05C02D}"/>
              </a:ext>
            </a:extLst>
          </p:cNvPr>
          <p:cNvPicPr>
            <a:picLocks noChangeAspect="1"/>
          </p:cNvPicPr>
          <p:nvPr/>
        </p:nvPicPr>
        <p:blipFill rotWithShape="1">
          <a:blip r:embed="rId2"/>
          <a:srcRect l="3486" t="5464" r="3128" b="8862"/>
          <a:stretch/>
        </p:blipFill>
        <p:spPr>
          <a:xfrm>
            <a:off x="1201003" y="250315"/>
            <a:ext cx="9990161" cy="5659166"/>
          </a:xfrm>
          <a:prstGeom prst="rect">
            <a:avLst/>
          </a:prstGeom>
        </p:spPr>
      </p:pic>
    </p:spTree>
    <p:extLst>
      <p:ext uri="{BB962C8B-B14F-4D97-AF65-F5344CB8AC3E}">
        <p14:creationId xmlns:p14="http://schemas.microsoft.com/office/powerpoint/2010/main" val="102745892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3353666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DA3763A-801A-4EB3-AEAC-F1CCA6F8FACF}"/>
              </a:ext>
            </a:extLst>
          </p:cNvPr>
          <p:cNvSpPr>
            <a:spLocks noGrp="1"/>
          </p:cNvSpPr>
          <p:nvPr>
            <p:ph type="title"/>
          </p:nvPr>
        </p:nvSpPr>
        <p:spPr>
          <a:xfrm>
            <a:off x="838200" y="129404"/>
            <a:ext cx="10515600" cy="1325563"/>
          </a:xfrm>
        </p:spPr>
        <p:txBody>
          <a:bodyPr/>
          <a:lstStyle/>
          <a:p>
            <a:r>
              <a:rPr lang="fr-CH" dirty="0"/>
              <a:t>Définitions du stress</a:t>
            </a:r>
          </a:p>
        </p:txBody>
      </p:sp>
      <p:sp>
        <p:nvSpPr>
          <p:cNvPr id="3" name="Espace réservé du contenu 2">
            <a:extLst>
              <a:ext uri="{FF2B5EF4-FFF2-40B4-BE49-F238E27FC236}">
                <a16:creationId xmlns:a16="http://schemas.microsoft.com/office/drawing/2014/main" id="{22592051-AF99-4058-A298-8C1CE3C5808C}"/>
              </a:ext>
            </a:extLst>
          </p:cNvPr>
          <p:cNvSpPr>
            <a:spLocks noGrp="1"/>
          </p:cNvSpPr>
          <p:nvPr>
            <p:ph idx="1"/>
          </p:nvPr>
        </p:nvSpPr>
        <p:spPr>
          <a:xfrm>
            <a:off x="717365" y="1585928"/>
            <a:ext cx="7258235" cy="4185293"/>
          </a:xfrm>
        </p:spPr>
        <p:txBody>
          <a:bodyPr>
            <a:normAutofit fontScale="85000" lnSpcReduction="10000"/>
          </a:bodyPr>
          <a:lstStyle/>
          <a:p>
            <a:r>
              <a:rPr lang="fr-CH" sz="3100" dirty="0"/>
              <a:t>Réaction réflexe, neurobiologique, physiologique et psychologique d’alarme, de mobilisation et de défense, de l’individu à une agression, une menace ou une situation inattendue</a:t>
            </a:r>
          </a:p>
          <a:p>
            <a:pPr lvl="1"/>
            <a:r>
              <a:rPr lang="fr-CH" altLang="fr-FR" dirty="0">
                <a:ea typeface="ＭＳ Ｐゴシック" pitchFamily="34" charset="-128"/>
              </a:rPr>
              <a:t>focalise l'attention</a:t>
            </a:r>
          </a:p>
          <a:p>
            <a:pPr lvl="1"/>
            <a:r>
              <a:rPr lang="fr-CH" altLang="fr-FR" dirty="0">
                <a:ea typeface="ＭＳ Ｐゴシック" pitchFamily="34" charset="-128"/>
              </a:rPr>
              <a:t>mobilise l'énergie</a:t>
            </a:r>
          </a:p>
          <a:p>
            <a:pPr lvl="1"/>
            <a:r>
              <a:rPr lang="fr-CH" altLang="fr-FR" dirty="0">
                <a:ea typeface="ＭＳ Ｐゴシック" pitchFamily="34" charset="-128"/>
              </a:rPr>
              <a:t>prépare à l'action</a:t>
            </a:r>
          </a:p>
          <a:p>
            <a:pPr marL="457200" lvl="1" indent="0">
              <a:buNone/>
            </a:pPr>
            <a:endParaRPr lang="fr-CH" altLang="fr-FR" dirty="0">
              <a:ea typeface="ＭＳ Ｐゴシック" pitchFamily="34" charset="-128"/>
            </a:endParaRPr>
          </a:p>
          <a:p>
            <a:r>
              <a:rPr lang="fr-CH" dirty="0"/>
              <a:t>Evaluation de l’équilibre entre :</a:t>
            </a:r>
          </a:p>
          <a:p>
            <a:pPr lvl="1"/>
            <a:r>
              <a:rPr lang="fr-CH" dirty="0"/>
              <a:t>La demande / exigences (réelle ou perçue)</a:t>
            </a:r>
          </a:p>
          <a:p>
            <a:pPr lvl="1"/>
            <a:r>
              <a:rPr lang="fr-CH" dirty="0"/>
              <a:t>Les capacités / ressources (réelles ou perçues)</a:t>
            </a:r>
          </a:p>
        </p:txBody>
      </p:sp>
      <p:pic>
        <p:nvPicPr>
          <p:cNvPr id="5" name="Image 4">
            <a:extLst>
              <a:ext uri="{FF2B5EF4-FFF2-40B4-BE49-F238E27FC236}">
                <a16:creationId xmlns:a16="http://schemas.microsoft.com/office/drawing/2014/main" id="{C3852BD7-DDEB-4802-9C0B-3FDF0FC29A8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69068" y="1847850"/>
            <a:ext cx="4216400" cy="3162300"/>
          </a:xfrm>
          <a:prstGeom prst="rect">
            <a:avLst/>
          </a:prstGeom>
        </p:spPr>
      </p:pic>
      <p:sp>
        <p:nvSpPr>
          <p:cNvPr id="4" name="Date Placeholder 4">
            <a:extLst>
              <a:ext uri="{FF2B5EF4-FFF2-40B4-BE49-F238E27FC236}">
                <a16:creationId xmlns:a16="http://schemas.microsoft.com/office/drawing/2014/main" id="{902EF4C8-AEDB-747E-9184-2A05F8941971}"/>
              </a:ext>
            </a:extLst>
          </p:cNvPr>
          <p:cNvSpPr>
            <a:spLocks noGrp="1"/>
          </p:cNvSpPr>
          <p:nvPr>
            <p:ph type="dt" sz="half" idx="10"/>
          </p:nvPr>
        </p:nvSpPr>
        <p:spPr>
          <a:xfrm>
            <a:off x="1137351" y="6262302"/>
            <a:ext cx="872071" cy="365125"/>
          </a:xfrm>
        </p:spPr>
        <p:txBody>
          <a:bodyPr/>
          <a:lstStyle/>
          <a:p>
            <a:pPr>
              <a:spcAft>
                <a:spcPts val="600"/>
              </a:spcAft>
            </a:pPr>
            <a:r>
              <a:rPr lang="en-US" dirty="0" err="1"/>
              <a:t>Octobre</a:t>
            </a:r>
            <a:r>
              <a:rPr lang="en-US" dirty="0"/>
              <a:t> 2023</a:t>
            </a:r>
          </a:p>
        </p:txBody>
      </p:sp>
    </p:spTree>
    <p:extLst>
      <p:ext uri="{BB962C8B-B14F-4D97-AF65-F5344CB8AC3E}">
        <p14:creationId xmlns:p14="http://schemas.microsoft.com/office/powerpoint/2010/main" val="19180241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63FCF401-3689-4A74-0363-D4E1046FCA8D}"/>
              </a:ext>
            </a:extLst>
          </p:cNvPr>
          <p:cNvSpPr>
            <a:spLocks noGrp="1"/>
          </p:cNvSpPr>
          <p:nvPr>
            <p:ph type="title"/>
          </p:nvPr>
        </p:nvSpPr>
        <p:spPr>
          <a:xfrm>
            <a:off x="838198" y="37116"/>
            <a:ext cx="10515600" cy="1325563"/>
          </a:xfrm>
        </p:spPr>
        <p:txBody>
          <a:bodyPr/>
          <a:lstStyle/>
          <a:p>
            <a:r>
              <a:rPr lang="fr-FR" dirty="0"/>
              <a:t>Etapes du stress</a:t>
            </a:r>
            <a:endParaRPr lang="fr-CH" dirty="0"/>
          </a:p>
        </p:txBody>
      </p:sp>
      <p:sp>
        <p:nvSpPr>
          <p:cNvPr id="7" name="Espace réservé du numéro de diapositive 12"/>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defRPr sz="1600" b="1">
                <a:solidFill>
                  <a:schemeClr val="tx1"/>
                </a:solidFill>
                <a:latin typeface="Verdana" charset="0"/>
                <a:ea typeface="ＭＳ Ｐゴシック" charset="0"/>
                <a:cs typeface="ＭＳ Ｐゴシック" charset="0"/>
              </a:defRPr>
            </a:lvl1pPr>
            <a:lvl2pPr marL="742950" indent="-285750" eaLnBrk="0" hangingPunct="0">
              <a:defRPr sz="1600" b="1">
                <a:solidFill>
                  <a:schemeClr val="tx1"/>
                </a:solidFill>
                <a:latin typeface="Verdana" charset="0"/>
                <a:ea typeface="ＭＳ Ｐゴシック" charset="0"/>
              </a:defRPr>
            </a:lvl2pPr>
            <a:lvl3pPr marL="1143000" indent="-228600" eaLnBrk="0" hangingPunct="0">
              <a:defRPr sz="1600" b="1">
                <a:solidFill>
                  <a:schemeClr val="tx1"/>
                </a:solidFill>
                <a:latin typeface="Verdana" charset="0"/>
                <a:ea typeface="ＭＳ Ｐゴシック" charset="0"/>
              </a:defRPr>
            </a:lvl3pPr>
            <a:lvl4pPr marL="1600200" indent="-228600" eaLnBrk="0" hangingPunct="0">
              <a:defRPr sz="1600" b="1">
                <a:solidFill>
                  <a:schemeClr val="tx1"/>
                </a:solidFill>
                <a:latin typeface="Verdana" charset="0"/>
                <a:ea typeface="ＭＳ Ｐゴシック" charset="0"/>
              </a:defRPr>
            </a:lvl4pPr>
            <a:lvl5pPr marL="2057400" indent="-228600" eaLnBrk="0" hangingPunct="0">
              <a:defRPr sz="1600" b="1">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Verdana" charset="0"/>
                <a:ea typeface="ＭＳ Ｐゴシック" charset="0"/>
              </a:defRPr>
            </a:lvl9pPr>
          </a:lstStyle>
          <a:p>
            <a:pPr marL="0" marR="0" lvl="0" indent="0" algn="r" defTabSz="914400" rtl="0" eaLnBrk="1" fontAlgn="auto" latinLnBrk="0" hangingPunct="1">
              <a:lnSpc>
                <a:spcPct val="100000"/>
              </a:lnSpc>
              <a:spcBef>
                <a:spcPts val="0"/>
              </a:spcBef>
              <a:spcAft>
                <a:spcPts val="0"/>
              </a:spcAft>
              <a:buClrTx/>
              <a:buSzTx/>
              <a:buFontTx/>
              <a:buNone/>
              <a:tabLst/>
              <a:defRPr/>
            </a:pPr>
            <a:fld id="{2BE6627F-F956-7747-A2B9-E7B5FCF3F7F9}" type="slidenum">
              <a:rPr kumimoji="0" lang="en-US" sz="1200" b="0" i="0" u="none" strike="noStrike" kern="1200" cap="none" spc="0" normalizeH="0" baseline="0" noProof="0">
                <a:ln>
                  <a:noFill/>
                </a:ln>
                <a:solidFill>
                  <a:srgbClr val="434343"/>
                </a:solidFill>
                <a:effectLst/>
                <a:uLnTx/>
                <a:uFillTx/>
                <a:latin typeface="Helvetica Neue" charset="0"/>
                <a:ea typeface="ＭＳ Ｐゴシック" charset="0"/>
                <a:cs typeface="Helvetica Neue" charset="0"/>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US" sz="1200" b="0" i="0" u="none" strike="noStrike" kern="1200" cap="none" spc="0" normalizeH="0" baseline="0" noProof="0">
              <a:ln>
                <a:noFill/>
              </a:ln>
              <a:solidFill>
                <a:srgbClr val="434343"/>
              </a:solidFill>
              <a:effectLst/>
              <a:uLnTx/>
              <a:uFillTx/>
              <a:latin typeface="Helvetica Neue" charset="0"/>
              <a:ea typeface="ＭＳ Ｐゴシック" charset="0"/>
              <a:cs typeface="Helvetica Neue" charset="0"/>
            </a:endParaRPr>
          </a:p>
        </p:txBody>
      </p:sp>
      <p:sp>
        <p:nvSpPr>
          <p:cNvPr id="10" name="Rectangle 7"/>
          <p:cNvSpPr txBox="1">
            <a:spLocks noChangeArrowheads="1"/>
          </p:cNvSpPr>
          <p:nvPr/>
        </p:nvSpPr>
        <p:spPr bwMode="auto">
          <a:xfrm>
            <a:off x="1920079" y="1011372"/>
            <a:ext cx="8351839" cy="4762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defTabSz="457200" eaLnBrk="0" hangingPunct="0">
              <a:defRPr sz="1600" b="1">
                <a:solidFill>
                  <a:schemeClr val="tx1"/>
                </a:solidFill>
                <a:latin typeface="Verdana" charset="0"/>
                <a:ea typeface="ＭＳ Ｐゴシック" charset="0"/>
                <a:cs typeface="ＭＳ Ｐゴシック" charset="0"/>
              </a:defRPr>
            </a:lvl1pPr>
            <a:lvl2pPr marL="742950" indent="-285750" defTabSz="457200" eaLnBrk="0" hangingPunct="0">
              <a:defRPr sz="1600" b="1">
                <a:solidFill>
                  <a:schemeClr val="tx1"/>
                </a:solidFill>
                <a:latin typeface="Verdana" charset="0"/>
                <a:ea typeface="ＭＳ Ｐゴシック" charset="0"/>
              </a:defRPr>
            </a:lvl2pPr>
            <a:lvl3pPr marL="1143000" indent="-228600" defTabSz="457200" eaLnBrk="0" hangingPunct="0">
              <a:defRPr sz="1600" b="1">
                <a:solidFill>
                  <a:schemeClr val="tx1"/>
                </a:solidFill>
                <a:latin typeface="Verdana" charset="0"/>
                <a:ea typeface="ＭＳ Ｐゴシック" charset="0"/>
              </a:defRPr>
            </a:lvl3pPr>
            <a:lvl4pPr marL="1600200" indent="-228600" defTabSz="457200" eaLnBrk="0" hangingPunct="0">
              <a:defRPr sz="1600" b="1">
                <a:solidFill>
                  <a:schemeClr val="tx1"/>
                </a:solidFill>
                <a:latin typeface="Verdana" charset="0"/>
                <a:ea typeface="ＭＳ Ｐゴシック" charset="0"/>
              </a:defRPr>
            </a:lvl4pPr>
            <a:lvl5pPr marL="2057400" indent="-228600" defTabSz="457200" eaLnBrk="0" hangingPunct="0">
              <a:defRPr sz="1600" b="1">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Verdana" charset="0"/>
                <a:ea typeface="ＭＳ Ｐゴシック" charset="0"/>
              </a:defRPr>
            </a:lvl9pPr>
          </a:lstStyle>
          <a:p>
            <a:pPr marL="0" marR="0" lvl="0" indent="0" algn="l" defTabSz="457200" rtl="0" eaLnBrk="1" fontAlgn="auto" latinLnBrk="0" hangingPunct="1">
              <a:lnSpc>
                <a:spcPct val="100000"/>
              </a:lnSpc>
              <a:spcBef>
                <a:spcPct val="20000"/>
              </a:spcBef>
              <a:spcAft>
                <a:spcPts val="0"/>
              </a:spcAft>
              <a:buClrTx/>
              <a:buSzTx/>
              <a:buFontTx/>
              <a:buNone/>
              <a:tabLst/>
              <a:defRPr/>
            </a:pPr>
            <a:endParaRPr kumimoji="0" lang="fr-FR" sz="2400" b="1" i="0" u="none" strike="noStrike" kern="1200" cap="none" spc="0" normalizeH="0" baseline="0" noProof="0" dirty="0">
              <a:ln>
                <a:noFill/>
              </a:ln>
              <a:solidFill>
                <a:prstClr val="black"/>
              </a:solidFill>
              <a:effectLst/>
              <a:uLnTx/>
              <a:uFillTx/>
              <a:latin typeface="Verdana" charset="0"/>
              <a:ea typeface="ＭＳ Ｐゴシック" charset="0"/>
            </a:endParaRPr>
          </a:p>
          <a:p>
            <a:pPr marL="0" marR="0" lvl="0" indent="0" algn="l" defTabSz="457200" rtl="0" eaLnBrk="1" fontAlgn="auto" latinLnBrk="0" hangingPunct="1">
              <a:lnSpc>
                <a:spcPct val="100000"/>
              </a:lnSpc>
              <a:spcBef>
                <a:spcPct val="20000"/>
              </a:spcBef>
              <a:spcAft>
                <a:spcPts val="0"/>
              </a:spcAft>
              <a:buClrTx/>
              <a:buSzTx/>
              <a:buFontTx/>
              <a:buNone/>
              <a:tabLst/>
              <a:defRPr/>
            </a:pPr>
            <a:endParaRPr kumimoji="0" lang="fr-CH" sz="2400" b="0" i="0" u="none" strike="noStrike" kern="1200" cap="none" spc="0" normalizeH="0" baseline="0" noProof="0" dirty="0">
              <a:ln>
                <a:noFill/>
              </a:ln>
              <a:solidFill>
                <a:srgbClr val="006AB3"/>
              </a:solidFill>
              <a:effectLst/>
              <a:uLnTx/>
              <a:uFillTx/>
              <a:latin typeface="Helvetica Neue Medium"/>
              <a:ea typeface="ＭＳ Ｐゴシック" charset="0"/>
              <a:cs typeface="Helvetica Neue Medium"/>
            </a:endParaRPr>
          </a:p>
        </p:txBody>
      </p:sp>
      <p:grpSp>
        <p:nvGrpSpPr>
          <p:cNvPr id="41" name="Groupe 18"/>
          <p:cNvGrpSpPr>
            <a:grpSpLocks/>
          </p:cNvGrpSpPr>
          <p:nvPr/>
        </p:nvGrpSpPr>
        <p:grpSpPr bwMode="auto">
          <a:xfrm>
            <a:off x="1783068" y="1245209"/>
            <a:ext cx="7056733" cy="4446898"/>
            <a:chOff x="3003420" y="3628977"/>
            <a:chExt cx="5356355" cy="2657523"/>
          </a:xfrm>
        </p:grpSpPr>
        <p:grpSp>
          <p:nvGrpSpPr>
            <p:cNvPr id="42" name="Group 25"/>
            <p:cNvGrpSpPr>
              <a:grpSpLocks/>
            </p:cNvGrpSpPr>
            <p:nvPr/>
          </p:nvGrpSpPr>
          <p:grpSpPr bwMode="auto">
            <a:xfrm>
              <a:off x="3330575" y="4686300"/>
              <a:ext cx="5029200" cy="1600200"/>
              <a:chOff x="1652" y="1219"/>
              <a:chExt cx="3168" cy="1008"/>
            </a:xfrm>
          </p:grpSpPr>
          <p:sp>
            <p:nvSpPr>
              <p:cNvPr id="45" name="AutoShape 4"/>
              <p:cNvSpPr>
                <a:spLocks noChangeArrowheads="1"/>
              </p:cNvSpPr>
              <p:nvPr/>
            </p:nvSpPr>
            <p:spPr bwMode="auto">
              <a:xfrm>
                <a:off x="1652" y="1651"/>
                <a:ext cx="576" cy="576"/>
              </a:xfrm>
              <a:prstGeom prst="irregularSeal1">
                <a:avLst/>
              </a:prstGeom>
              <a:ln>
                <a:headEnd/>
                <a:tailEnd/>
              </a:ln>
            </p:spPr>
            <p:style>
              <a:lnRef idx="2">
                <a:schemeClr val="accent2">
                  <a:shade val="50000"/>
                </a:schemeClr>
              </a:lnRef>
              <a:fillRef idx="1">
                <a:schemeClr val="accent2"/>
              </a:fillRef>
              <a:effectRef idx="0">
                <a:schemeClr val="accent2"/>
              </a:effectRef>
              <a:fontRef idx="minor">
                <a:schemeClr val="lt1"/>
              </a:fontRef>
            </p:style>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2400" b="0" i="0" u="none" strike="noStrike" kern="1200" cap="none" spc="0" normalizeH="0" baseline="0" noProof="0">
                  <a:ln>
                    <a:noFill/>
                  </a:ln>
                  <a:solidFill>
                    <a:srgbClr val="000000"/>
                  </a:solidFill>
                  <a:effectLst/>
                  <a:uLnTx/>
                  <a:uFillTx/>
                  <a:latin typeface="Times New Roman" charset="0"/>
                  <a:ea typeface="+mn-ea"/>
                  <a:cs typeface="+mn-cs"/>
                </a:endParaRPr>
              </a:p>
            </p:txBody>
          </p:sp>
          <p:sp>
            <p:nvSpPr>
              <p:cNvPr id="46" name="Line 5"/>
              <p:cNvSpPr>
                <a:spLocks noChangeShapeType="1"/>
              </p:cNvSpPr>
              <p:nvPr/>
            </p:nvSpPr>
            <p:spPr bwMode="auto">
              <a:xfrm flipV="1">
                <a:off x="2036" y="1411"/>
                <a:ext cx="480" cy="384"/>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7" name="Line 6"/>
              <p:cNvSpPr>
                <a:spLocks noChangeShapeType="1"/>
              </p:cNvSpPr>
              <p:nvPr/>
            </p:nvSpPr>
            <p:spPr bwMode="auto">
              <a:xfrm>
                <a:off x="2516" y="1411"/>
                <a:ext cx="765" cy="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8" name="Line 7"/>
              <p:cNvSpPr>
                <a:spLocks noChangeShapeType="1"/>
              </p:cNvSpPr>
              <p:nvPr/>
            </p:nvSpPr>
            <p:spPr bwMode="auto">
              <a:xfrm>
                <a:off x="3281" y="1411"/>
                <a:ext cx="675" cy="720"/>
              </a:xfrm>
              <a:prstGeom prst="line">
                <a:avLst/>
              </a:prstGeom>
              <a:noFill/>
              <a:ln w="28575">
                <a:solidFill>
                  <a:schemeClr val="tx1"/>
                </a:solidFill>
                <a:round/>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49" name="Line 8"/>
              <p:cNvSpPr>
                <a:spLocks noChangeShapeType="1"/>
              </p:cNvSpPr>
              <p:nvPr/>
            </p:nvSpPr>
            <p:spPr bwMode="auto">
              <a:xfrm>
                <a:off x="2132" y="1939"/>
                <a:ext cx="2544" cy="1"/>
              </a:xfrm>
              <a:prstGeom prst="line">
                <a:avLst/>
              </a:prstGeom>
              <a:noFill/>
              <a:ln w="9525">
                <a:solidFill>
                  <a:schemeClr val="tx1"/>
                </a:solidFill>
                <a:prstDash val="dash"/>
                <a:round/>
                <a:headEnd/>
                <a:tailEnd/>
              </a:ln>
              <a:extLst>
                <a:ext uri="{909E8E84-426E-40DD-AFC4-6F175D3DCCD1}">
                  <a14:hiddenFill xmlns:a14="http://schemas.microsoft.com/office/drawing/2010/main">
                    <a:no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srgbClr val="006AB3"/>
                    </a:solidFill>
                  </a:ln>
                  <a:solidFill>
                    <a:prstClr val="black"/>
                  </a:solidFill>
                  <a:effectLst/>
                  <a:uLnTx/>
                  <a:uFillTx/>
                  <a:latin typeface="Calibri" panose="020F0502020204030204"/>
                  <a:ea typeface="+mn-ea"/>
                  <a:cs typeface="+mn-cs"/>
                </a:endParaRPr>
              </a:p>
            </p:txBody>
          </p:sp>
          <p:sp>
            <p:nvSpPr>
              <p:cNvPr id="50" name="Arc 9"/>
              <p:cNvSpPr>
                <a:spLocks/>
              </p:cNvSpPr>
              <p:nvPr/>
            </p:nvSpPr>
            <p:spPr bwMode="auto">
              <a:xfrm flipH="1">
                <a:off x="3956" y="1939"/>
                <a:ext cx="816" cy="192"/>
              </a:xfrm>
              <a:custGeom>
                <a:avLst/>
                <a:gdLst>
                  <a:gd name="T0" fmla="*/ 0 w 21600"/>
                  <a:gd name="T1" fmla="*/ 0 h 21600"/>
                  <a:gd name="T2" fmla="*/ 0 w 21600"/>
                  <a:gd name="T3" fmla="*/ 0 h 21600"/>
                  <a:gd name="T4" fmla="*/ 0 w 21600"/>
                  <a:gd name="T5" fmla="*/ 0 h 21600"/>
                  <a:gd name="T6" fmla="*/ 0 60000 65536"/>
                  <a:gd name="T7" fmla="*/ 0 60000 65536"/>
                  <a:gd name="T8" fmla="*/ 0 60000 65536"/>
                  <a:gd name="T9" fmla="*/ 0 w 21600"/>
                  <a:gd name="T10" fmla="*/ 0 h 21600"/>
                  <a:gd name="T11" fmla="*/ 21600 w 21600"/>
                  <a:gd name="T12" fmla="*/ 21600 h 21600"/>
                </a:gdLst>
                <a:ahLst/>
                <a:cxnLst>
                  <a:cxn ang="T6">
                    <a:pos x="T0" y="T1"/>
                  </a:cxn>
                  <a:cxn ang="T7">
                    <a:pos x="T2" y="T3"/>
                  </a:cxn>
                  <a:cxn ang="T8">
                    <a:pos x="T4" y="T5"/>
                  </a:cxn>
                </a:cxnLst>
                <a:rect l="T9" t="T10" r="T11" b="T12"/>
                <a:pathLst>
                  <a:path w="21600" h="21600" fill="none" extrusionOk="0">
                    <a:moveTo>
                      <a:pt x="0" y="-1"/>
                    </a:moveTo>
                    <a:cubicBezTo>
                      <a:pt x="11929" y="-1"/>
                      <a:pt x="21600" y="9670"/>
                      <a:pt x="21600" y="21600"/>
                    </a:cubicBezTo>
                  </a:path>
                  <a:path w="21600" h="21600" stroke="0" extrusionOk="0">
                    <a:moveTo>
                      <a:pt x="0" y="-1"/>
                    </a:moveTo>
                    <a:cubicBezTo>
                      <a:pt x="11929" y="-1"/>
                      <a:pt x="21600" y="9670"/>
                      <a:pt x="21600" y="21600"/>
                    </a:cubicBezTo>
                    <a:lnTo>
                      <a:pt x="0" y="21600"/>
                    </a:lnTo>
                    <a:lnTo>
                      <a:pt x="0" y="-1"/>
                    </a:lnTo>
                    <a:close/>
                  </a:path>
                </a:pathLst>
              </a:cu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51" name="Text Box 10"/>
              <p:cNvSpPr txBox="1">
                <a:spLocks noChangeArrowheads="1"/>
              </p:cNvSpPr>
              <p:nvPr/>
            </p:nvSpPr>
            <p:spPr bwMode="auto">
              <a:xfrm>
                <a:off x="1677" y="1834"/>
                <a:ext cx="480"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600" b="1">
                    <a:solidFill>
                      <a:schemeClr val="tx1"/>
                    </a:solidFill>
                    <a:latin typeface="Verdana" charset="0"/>
                    <a:ea typeface="ＭＳ Ｐゴシック" charset="0"/>
                    <a:cs typeface="ＭＳ Ｐゴシック" charset="0"/>
                  </a:defRPr>
                </a:lvl1pPr>
                <a:lvl2pPr marL="742950" indent="-285750" eaLnBrk="0" hangingPunct="0">
                  <a:defRPr sz="1600" b="1">
                    <a:solidFill>
                      <a:schemeClr val="tx1"/>
                    </a:solidFill>
                    <a:latin typeface="Verdana" charset="0"/>
                    <a:ea typeface="ＭＳ Ｐゴシック" charset="0"/>
                  </a:defRPr>
                </a:lvl2pPr>
                <a:lvl3pPr marL="1143000" indent="-228600" eaLnBrk="0" hangingPunct="0">
                  <a:defRPr sz="1600" b="1">
                    <a:solidFill>
                      <a:schemeClr val="tx1"/>
                    </a:solidFill>
                    <a:latin typeface="Verdana" charset="0"/>
                    <a:ea typeface="ＭＳ Ｐゴシック" charset="0"/>
                  </a:defRPr>
                </a:lvl3pPr>
                <a:lvl4pPr marL="1600200" indent="-228600" eaLnBrk="0" hangingPunct="0">
                  <a:defRPr sz="1600" b="1">
                    <a:solidFill>
                      <a:schemeClr val="tx1"/>
                    </a:solidFill>
                    <a:latin typeface="Verdana" charset="0"/>
                    <a:ea typeface="ＭＳ Ｐゴシック" charset="0"/>
                  </a:defRPr>
                </a:lvl4pPr>
                <a:lvl5pPr marL="2057400" indent="-228600" eaLnBrk="0" hangingPunct="0">
                  <a:defRPr sz="1600" b="1">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Verdana" charset="0"/>
                    <a:ea typeface="ＭＳ Ｐゴシック"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fr-FR" sz="1600" b="1" i="0" u="none" strike="noStrike" kern="1200" cap="none" spc="0" normalizeH="0" baseline="0" noProof="0" dirty="0">
                    <a:ln>
                      <a:noFill/>
                    </a:ln>
                    <a:solidFill>
                      <a:srgbClr val="000000"/>
                    </a:solidFill>
                    <a:effectLst/>
                    <a:uLnTx/>
                    <a:uFillTx/>
                    <a:latin typeface="Times New Roman" charset="0"/>
                    <a:ea typeface="ＭＳ Ｐゴシック" charset="0"/>
                  </a:rPr>
                  <a:t>1. alarme</a:t>
                </a:r>
                <a:endParaRPr kumimoji="0" lang="fr-FR" sz="2400" b="1" i="0" u="none" strike="noStrike" kern="1200" cap="none" spc="0" normalizeH="0" baseline="0" noProof="0" dirty="0">
                  <a:ln>
                    <a:noFill/>
                  </a:ln>
                  <a:solidFill>
                    <a:srgbClr val="000000"/>
                  </a:solidFill>
                  <a:effectLst/>
                  <a:uLnTx/>
                  <a:uFillTx/>
                  <a:latin typeface="Times New Roman" charset="0"/>
                  <a:ea typeface="ＭＳ Ｐゴシック" charset="0"/>
                </a:endParaRPr>
              </a:p>
            </p:txBody>
          </p:sp>
          <p:sp>
            <p:nvSpPr>
              <p:cNvPr id="52" name="Text Box 11"/>
              <p:cNvSpPr txBox="1">
                <a:spLocks noChangeArrowheads="1"/>
              </p:cNvSpPr>
              <p:nvPr/>
            </p:nvSpPr>
            <p:spPr bwMode="auto">
              <a:xfrm>
                <a:off x="2564" y="1219"/>
                <a:ext cx="912"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Verdana" charset="0"/>
                    <a:ea typeface="ＭＳ Ｐゴシック" charset="0"/>
                    <a:cs typeface="ＭＳ Ｐゴシック" charset="0"/>
                  </a:defRPr>
                </a:lvl1pPr>
                <a:lvl2pPr marL="742950" indent="-285750" eaLnBrk="0" hangingPunct="0">
                  <a:defRPr sz="1600" b="1">
                    <a:solidFill>
                      <a:schemeClr val="tx1"/>
                    </a:solidFill>
                    <a:latin typeface="Verdana" charset="0"/>
                    <a:ea typeface="ＭＳ Ｐゴシック" charset="0"/>
                  </a:defRPr>
                </a:lvl2pPr>
                <a:lvl3pPr marL="1143000" indent="-228600" eaLnBrk="0" hangingPunct="0">
                  <a:defRPr sz="1600" b="1">
                    <a:solidFill>
                      <a:schemeClr val="tx1"/>
                    </a:solidFill>
                    <a:latin typeface="Verdana" charset="0"/>
                    <a:ea typeface="ＭＳ Ｐゴシック" charset="0"/>
                  </a:defRPr>
                </a:lvl3pPr>
                <a:lvl4pPr marL="1600200" indent="-228600" eaLnBrk="0" hangingPunct="0">
                  <a:defRPr sz="1600" b="1">
                    <a:solidFill>
                      <a:schemeClr val="tx1"/>
                    </a:solidFill>
                    <a:latin typeface="Verdana" charset="0"/>
                    <a:ea typeface="ＭＳ Ｐゴシック" charset="0"/>
                  </a:defRPr>
                </a:lvl4pPr>
                <a:lvl5pPr marL="2057400" indent="-228600" eaLnBrk="0" hangingPunct="0">
                  <a:defRPr sz="1600" b="1">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Verdana" charset="0"/>
                    <a:ea typeface="ＭＳ Ｐゴシック"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fr-FR" sz="1600" b="1" i="0" u="none" strike="noStrike" kern="1200" cap="none" spc="0" normalizeH="0" baseline="0" noProof="0" dirty="0">
                    <a:ln>
                      <a:noFill/>
                    </a:ln>
                    <a:solidFill>
                      <a:srgbClr val="000000"/>
                    </a:solidFill>
                    <a:effectLst/>
                    <a:uLnTx/>
                    <a:uFillTx/>
                    <a:latin typeface="Times New Roman" charset="0"/>
                    <a:ea typeface="ＭＳ Ｐゴシック" charset="0"/>
                  </a:rPr>
                  <a:t>2. faire face</a:t>
                </a:r>
                <a:endParaRPr kumimoji="0" lang="fr-FR" sz="2400" b="1" i="0" u="none" strike="noStrike" kern="1200" cap="none" spc="0" normalizeH="0" baseline="0" noProof="0" dirty="0">
                  <a:ln>
                    <a:noFill/>
                  </a:ln>
                  <a:solidFill>
                    <a:srgbClr val="000000"/>
                  </a:solidFill>
                  <a:effectLst/>
                  <a:uLnTx/>
                  <a:uFillTx/>
                  <a:latin typeface="Times New Roman" charset="0"/>
                  <a:ea typeface="ＭＳ Ｐゴシック" charset="0"/>
                </a:endParaRPr>
              </a:p>
            </p:txBody>
          </p:sp>
          <p:sp>
            <p:nvSpPr>
              <p:cNvPr id="53" name="Text Box 12"/>
              <p:cNvSpPr txBox="1">
                <a:spLocks noChangeArrowheads="1"/>
              </p:cNvSpPr>
              <p:nvPr/>
            </p:nvSpPr>
            <p:spPr bwMode="auto">
              <a:xfrm>
                <a:off x="3668" y="1555"/>
                <a:ext cx="816"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Verdana" charset="0"/>
                    <a:ea typeface="ＭＳ Ｐゴシック" charset="0"/>
                    <a:cs typeface="ＭＳ Ｐゴシック" charset="0"/>
                  </a:defRPr>
                </a:lvl1pPr>
                <a:lvl2pPr marL="742950" indent="-285750" eaLnBrk="0" hangingPunct="0">
                  <a:defRPr sz="1600" b="1">
                    <a:solidFill>
                      <a:schemeClr val="tx1"/>
                    </a:solidFill>
                    <a:latin typeface="Verdana" charset="0"/>
                    <a:ea typeface="ＭＳ Ｐゴシック" charset="0"/>
                  </a:defRPr>
                </a:lvl2pPr>
                <a:lvl3pPr marL="1143000" indent="-228600" eaLnBrk="0" hangingPunct="0">
                  <a:defRPr sz="1600" b="1">
                    <a:solidFill>
                      <a:schemeClr val="tx1"/>
                    </a:solidFill>
                    <a:latin typeface="Verdana" charset="0"/>
                    <a:ea typeface="ＭＳ Ｐゴシック" charset="0"/>
                  </a:defRPr>
                </a:lvl3pPr>
                <a:lvl4pPr marL="1600200" indent="-228600" eaLnBrk="0" hangingPunct="0">
                  <a:defRPr sz="1600" b="1">
                    <a:solidFill>
                      <a:schemeClr val="tx1"/>
                    </a:solidFill>
                    <a:latin typeface="Verdana" charset="0"/>
                    <a:ea typeface="ＭＳ Ｐゴシック" charset="0"/>
                  </a:defRPr>
                </a:lvl4pPr>
                <a:lvl5pPr marL="2057400" indent="-228600" eaLnBrk="0" hangingPunct="0">
                  <a:defRPr sz="1600" b="1">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Verdana" charset="0"/>
                    <a:ea typeface="ＭＳ Ｐゴシック"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fr-FR" sz="1600" b="1" i="0" u="none" strike="noStrike" kern="1200" cap="none" spc="0" normalizeH="0" baseline="0" noProof="0" dirty="0">
                    <a:ln>
                      <a:noFill/>
                    </a:ln>
                    <a:solidFill>
                      <a:srgbClr val="000000"/>
                    </a:solidFill>
                    <a:effectLst/>
                    <a:uLnTx/>
                    <a:uFillTx/>
                    <a:latin typeface="Times New Roman" charset="0"/>
                    <a:ea typeface="ＭＳ Ｐゴシック" charset="0"/>
                  </a:rPr>
                  <a:t> 3. relâchement</a:t>
                </a:r>
              </a:p>
            </p:txBody>
          </p:sp>
          <p:sp>
            <p:nvSpPr>
              <p:cNvPr id="54" name="Text Box 13"/>
              <p:cNvSpPr txBox="1">
                <a:spLocks noChangeArrowheads="1"/>
              </p:cNvSpPr>
              <p:nvPr/>
            </p:nvSpPr>
            <p:spPr bwMode="auto">
              <a:xfrm>
                <a:off x="4100" y="1987"/>
                <a:ext cx="720" cy="1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Verdana" charset="0"/>
                    <a:ea typeface="ＭＳ Ｐゴシック" charset="0"/>
                    <a:cs typeface="ＭＳ Ｐゴシック" charset="0"/>
                  </a:defRPr>
                </a:lvl1pPr>
                <a:lvl2pPr marL="742950" indent="-285750" eaLnBrk="0" hangingPunct="0">
                  <a:defRPr sz="1600" b="1">
                    <a:solidFill>
                      <a:schemeClr val="tx1"/>
                    </a:solidFill>
                    <a:latin typeface="Verdana" charset="0"/>
                    <a:ea typeface="ＭＳ Ｐゴシック" charset="0"/>
                  </a:defRPr>
                </a:lvl2pPr>
                <a:lvl3pPr marL="1143000" indent="-228600" eaLnBrk="0" hangingPunct="0">
                  <a:defRPr sz="1600" b="1">
                    <a:solidFill>
                      <a:schemeClr val="tx1"/>
                    </a:solidFill>
                    <a:latin typeface="Verdana" charset="0"/>
                    <a:ea typeface="ＭＳ Ｐゴシック" charset="0"/>
                  </a:defRPr>
                </a:lvl3pPr>
                <a:lvl4pPr marL="1600200" indent="-228600" eaLnBrk="0" hangingPunct="0">
                  <a:defRPr sz="1600" b="1">
                    <a:solidFill>
                      <a:schemeClr val="tx1"/>
                    </a:solidFill>
                    <a:latin typeface="Verdana" charset="0"/>
                    <a:ea typeface="ＭＳ Ｐゴシック" charset="0"/>
                  </a:defRPr>
                </a:lvl4pPr>
                <a:lvl5pPr marL="2057400" indent="-228600" eaLnBrk="0" hangingPunct="0">
                  <a:defRPr sz="1600" b="1">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Verdana" charset="0"/>
                    <a:ea typeface="ＭＳ Ｐゴシック"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fr-FR" sz="1600" b="1" i="0" u="none" strike="noStrike" kern="1200" cap="none" spc="0" normalizeH="0" baseline="0" noProof="0" dirty="0">
                    <a:ln>
                      <a:noFill/>
                    </a:ln>
                    <a:solidFill>
                      <a:srgbClr val="000000"/>
                    </a:solidFill>
                    <a:effectLst/>
                    <a:uLnTx/>
                    <a:uFillTx/>
                    <a:latin typeface="Times New Roman" charset="0"/>
                    <a:ea typeface="ＭＳ Ｐゴシック" charset="0"/>
                  </a:rPr>
                  <a:t>4. récupération</a:t>
                </a:r>
              </a:p>
            </p:txBody>
          </p:sp>
          <p:sp>
            <p:nvSpPr>
              <p:cNvPr id="55" name="Text Box 14"/>
              <p:cNvSpPr txBox="1">
                <a:spLocks noChangeArrowheads="1"/>
              </p:cNvSpPr>
              <p:nvPr/>
            </p:nvSpPr>
            <p:spPr bwMode="auto">
              <a:xfrm>
                <a:off x="2564" y="1939"/>
                <a:ext cx="1152"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1600" b="1">
                    <a:solidFill>
                      <a:schemeClr val="tx1"/>
                    </a:solidFill>
                    <a:latin typeface="Verdana" charset="0"/>
                    <a:ea typeface="ＭＳ Ｐゴシック" charset="0"/>
                    <a:cs typeface="ＭＳ Ｐゴシック" charset="0"/>
                  </a:defRPr>
                </a:lvl1pPr>
                <a:lvl2pPr marL="742950" indent="-285750" eaLnBrk="0" hangingPunct="0">
                  <a:defRPr sz="1600" b="1">
                    <a:solidFill>
                      <a:schemeClr val="tx1"/>
                    </a:solidFill>
                    <a:latin typeface="Verdana" charset="0"/>
                    <a:ea typeface="ＭＳ Ｐゴシック" charset="0"/>
                  </a:defRPr>
                </a:lvl2pPr>
                <a:lvl3pPr marL="1143000" indent="-228600" eaLnBrk="0" hangingPunct="0">
                  <a:defRPr sz="1600" b="1">
                    <a:solidFill>
                      <a:schemeClr val="tx1"/>
                    </a:solidFill>
                    <a:latin typeface="Verdana" charset="0"/>
                    <a:ea typeface="ＭＳ Ｐゴシック" charset="0"/>
                  </a:defRPr>
                </a:lvl3pPr>
                <a:lvl4pPr marL="1600200" indent="-228600" eaLnBrk="0" hangingPunct="0">
                  <a:defRPr sz="1600" b="1">
                    <a:solidFill>
                      <a:schemeClr val="tx1"/>
                    </a:solidFill>
                    <a:latin typeface="Verdana" charset="0"/>
                    <a:ea typeface="ＭＳ Ｐゴシック" charset="0"/>
                  </a:defRPr>
                </a:lvl4pPr>
                <a:lvl5pPr marL="2057400" indent="-228600" eaLnBrk="0" hangingPunct="0">
                  <a:defRPr sz="1600" b="1">
                    <a:solidFill>
                      <a:schemeClr val="tx1"/>
                    </a:solidFill>
                    <a:latin typeface="Verdana" charset="0"/>
                    <a:ea typeface="ＭＳ Ｐゴシック" charset="0"/>
                  </a:defRPr>
                </a:lvl5pPr>
                <a:lvl6pPr marL="2514600" indent="-228600" algn="ctr" eaLnBrk="0" fontAlgn="base" hangingPunct="0">
                  <a:spcBef>
                    <a:spcPct val="0"/>
                  </a:spcBef>
                  <a:spcAft>
                    <a:spcPct val="0"/>
                  </a:spcAft>
                  <a:defRPr sz="1600" b="1">
                    <a:solidFill>
                      <a:schemeClr val="tx1"/>
                    </a:solidFill>
                    <a:latin typeface="Verdana" charset="0"/>
                    <a:ea typeface="ＭＳ Ｐゴシック" charset="0"/>
                  </a:defRPr>
                </a:lvl6pPr>
                <a:lvl7pPr marL="2971800" indent="-228600" algn="ctr" eaLnBrk="0" fontAlgn="base" hangingPunct="0">
                  <a:spcBef>
                    <a:spcPct val="0"/>
                  </a:spcBef>
                  <a:spcAft>
                    <a:spcPct val="0"/>
                  </a:spcAft>
                  <a:defRPr sz="1600" b="1">
                    <a:solidFill>
                      <a:schemeClr val="tx1"/>
                    </a:solidFill>
                    <a:latin typeface="Verdana" charset="0"/>
                    <a:ea typeface="ＭＳ Ｐゴシック" charset="0"/>
                  </a:defRPr>
                </a:lvl7pPr>
                <a:lvl8pPr marL="3429000" indent="-228600" algn="ctr" eaLnBrk="0" fontAlgn="base" hangingPunct="0">
                  <a:spcBef>
                    <a:spcPct val="0"/>
                  </a:spcBef>
                  <a:spcAft>
                    <a:spcPct val="0"/>
                  </a:spcAft>
                  <a:defRPr sz="1600" b="1">
                    <a:solidFill>
                      <a:schemeClr val="tx1"/>
                    </a:solidFill>
                    <a:latin typeface="Verdana" charset="0"/>
                    <a:ea typeface="ＭＳ Ｐゴシック" charset="0"/>
                  </a:defRPr>
                </a:lvl8pPr>
                <a:lvl9pPr marL="3886200" indent="-228600" algn="ctr" eaLnBrk="0" fontAlgn="base" hangingPunct="0">
                  <a:spcBef>
                    <a:spcPct val="0"/>
                  </a:spcBef>
                  <a:spcAft>
                    <a:spcPct val="0"/>
                  </a:spcAft>
                  <a:defRPr sz="1600" b="1">
                    <a:solidFill>
                      <a:schemeClr val="tx1"/>
                    </a:solidFill>
                    <a:latin typeface="Verdana" charset="0"/>
                    <a:ea typeface="ＭＳ Ｐゴシック" charset="0"/>
                  </a:defRPr>
                </a:lvl9pPr>
              </a:lstStyle>
              <a:p>
                <a:pPr marL="0" marR="0" lvl="0" indent="0" algn="l" defTabSz="914400" rtl="0" eaLnBrk="1" fontAlgn="auto" latinLnBrk="0" hangingPunct="1">
                  <a:lnSpc>
                    <a:spcPct val="100000"/>
                  </a:lnSpc>
                  <a:spcBef>
                    <a:spcPct val="50000"/>
                  </a:spcBef>
                  <a:spcAft>
                    <a:spcPts val="0"/>
                  </a:spcAft>
                  <a:buClrTx/>
                  <a:buSzTx/>
                  <a:buFontTx/>
                  <a:buNone/>
                  <a:tabLst/>
                  <a:defRPr/>
                </a:pPr>
                <a:r>
                  <a:rPr kumimoji="0" lang="fr-FR" sz="1400" b="0" i="0" u="none" strike="noStrike" kern="1200" cap="none" spc="0" normalizeH="0" baseline="0" noProof="0" dirty="0">
                    <a:ln>
                      <a:noFill/>
                    </a:ln>
                    <a:solidFill>
                      <a:srgbClr val="000000"/>
                    </a:solidFill>
                    <a:effectLst/>
                    <a:uLnTx/>
                    <a:uFillTx/>
                    <a:latin typeface="Times New Roman" charset="0"/>
                    <a:ea typeface="ＭＳ Ｐゴシック" charset="0"/>
                  </a:rPr>
                  <a:t>ligne de base</a:t>
                </a:r>
              </a:p>
            </p:txBody>
          </p:sp>
        </p:grpSp>
        <p:cxnSp>
          <p:nvCxnSpPr>
            <p:cNvPr id="43" name="Connecteur droit 42"/>
            <p:cNvCxnSpPr/>
            <p:nvPr/>
          </p:nvCxnSpPr>
          <p:spPr>
            <a:xfrm>
              <a:off x="3330575" y="3847221"/>
              <a:ext cx="4801280" cy="0"/>
            </a:xfrm>
            <a:prstGeom prst="line">
              <a:avLst/>
            </a:prstGeom>
            <a:ln/>
          </p:spPr>
          <p:style>
            <a:lnRef idx="2">
              <a:schemeClr val="accent2"/>
            </a:lnRef>
            <a:fillRef idx="0">
              <a:schemeClr val="accent2"/>
            </a:fillRef>
            <a:effectRef idx="1">
              <a:schemeClr val="accent2"/>
            </a:effectRef>
            <a:fontRef idx="minor">
              <a:schemeClr val="tx1"/>
            </a:fontRef>
          </p:style>
        </p:cxnSp>
        <p:sp>
          <p:nvSpPr>
            <p:cNvPr id="44" name="ZoneTexte 43"/>
            <p:cNvSpPr txBox="1"/>
            <p:nvPr/>
          </p:nvSpPr>
          <p:spPr>
            <a:xfrm>
              <a:off x="3003420" y="3628977"/>
              <a:ext cx="1356916" cy="183931"/>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srgbClr val="ED7D31"/>
                  </a:solidFill>
                  <a:effectLst/>
                  <a:uLnTx/>
                  <a:uFillTx/>
                  <a:latin typeface="Calibri Light" panose="020F0302020204030204"/>
                  <a:ea typeface="+mn-ea"/>
                  <a:cs typeface="+mn-cs"/>
                </a:rPr>
                <a:t>Limite du supportable</a:t>
              </a:r>
            </a:p>
          </p:txBody>
        </p:sp>
      </p:grpSp>
      <p:sp>
        <p:nvSpPr>
          <p:cNvPr id="2" name="ZoneTexte 1"/>
          <p:cNvSpPr txBox="1"/>
          <p:nvPr/>
        </p:nvSpPr>
        <p:spPr>
          <a:xfrm>
            <a:off x="9395732" y="1101717"/>
            <a:ext cx="116437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A6191C"/>
                </a:solidFill>
                <a:effectLst/>
                <a:uLnTx/>
                <a:uFillTx/>
                <a:latin typeface="Calibri" panose="020F0502020204030204"/>
                <a:ea typeface="+mn-ea"/>
                <a:cs typeface="+mn-cs"/>
              </a:rPr>
              <a:t>STRESS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A6191C"/>
                </a:solidFill>
                <a:effectLst/>
                <a:uLnTx/>
                <a:uFillTx/>
                <a:latin typeface="Calibri" panose="020F0502020204030204"/>
                <a:ea typeface="+mn-ea"/>
                <a:cs typeface="+mn-cs"/>
              </a:rPr>
              <a:t>DEPASSE</a:t>
            </a:r>
          </a:p>
        </p:txBody>
      </p:sp>
      <p:sp>
        <p:nvSpPr>
          <p:cNvPr id="3" name="Accolade fermante 2"/>
          <p:cNvSpPr/>
          <p:nvPr/>
        </p:nvSpPr>
        <p:spPr>
          <a:xfrm>
            <a:off x="8921045" y="967683"/>
            <a:ext cx="359639" cy="914400"/>
          </a:xfrm>
          <a:prstGeom prst="rightBrace">
            <a:avLst/>
          </a:prstGeom>
        </p:spPr>
        <p:style>
          <a:lnRef idx="2">
            <a:schemeClr val="accent2"/>
          </a:lnRef>
          <a:fillRef idx="0">
            <a:schemeClr val="accent2"/>
          </a:fillRef>
          <a:effectRef idx="1">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prstClr val="black"/>
                </a:solidFill>
              </a:ln>
              <a:solidFill>
                <a:prstClr val="black"/>
              </a:solidFill>
              <a:effectLst/>
              <a:uLnTx/>
              <a:uFillTx/>
              <a:latin typeface="Calibri" panose="020F0502020204030204"/>
              <a:ea typeface="+mn-ea"/>
              <a:cs typeface="+mn-cs"/>
            </a:endParaRPr>
          </a:p>
        </p:txBody>
      </p:sp>
      <p:sp>
        <p:nvSpPr>
          <p:cNvPr id="56" name="Accolade fermante 55"/>
          <p:cNvSpPr/>
          <p:nvPr/>
        </p:nvSpPr>
        <p:spPr>
          <a:xfrm>
            <a:off x="8927720" y="2129806"/>
            <a:ext cx="359639" cy="3379459"/>
          </a:xfrm>
          <a:prstGeom prst="rightBrace">
            <a:avLst/>
          </a:prstGeom>
        </p:spPr>
        <p:style>
          <a:lnRef idx="2">
            <a:schemeClr val="accent3"/>
          </a:lnRef>
          <a:fillRef idx="0">
            <a:schemeClr val="accent3"/>
          </a:fillRef>
          <a:effectRef idx="1">
            <a:schemeClr val="accent3"/>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solidFill>
                  <a:prstClr val="black"/>
                </a:solidFill>
              </a:ln>
              <a:solidFill>
                <a:prstClr val="black"/>
              </a:solidFill>
              <a:effectLst/>
              <a:uLnTx/>
              <a:uFillTx/>
              <a:latin typeface="Calibri" panose="020F0502020204030204"/>
              <a:ea typeface="+mn-ea"/>
              <a:cs typeface="+mn-cs"/>
            </a:endParaRPr>
          </a:p>
        </p:txBody>
      </p:sp>
      <p:sp>
        <p:nvSpPr>
          <p:cNvPr id="57" name="ZoneTexte 56"/>
          <p:cNvSpPr txBox="1"/>
          <p:nvPr/>
        </p:nvSpPr>
        <p:spPr>
          <a:xfrm>
            <a:off x="9404312" y="3436400"/>
            <a:ext cx="1164378"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A5A5A5"/>
                </a:solidFill>
                <a:effectLst/>
                <a:uLnTx/>
                <a:uFillTx/>
                <a:latin typeface="Calibri" panose="020F0502020204030204"/>
                <a:ea typeface="+mn-ea"/>
                <a:cs typeface="+mn-cs"/>
              </a:rPr>
              <a:t>STRESS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fr-FR" sz="1800" b="1" i="0" u="none" strike="noStrike" kern="1200" cap="none" spc="0" normalizeH="0" baseline="0" noProof="0" dirty="0">
                <a:ln>
                  <a:noFill/>
                </a:ln>
                <a:solidFill>
                  <a:srgbClr val="A5A5A5"/>
                </a:solidFill>
                <a:effectLst/>
                <a:uLnTx/>
                <a:uFillTx/>
                <a:latin typeface="Calibri" panose="020F0502020204030204"/>
                <a:ea typeface="+mn-ea"/>
                <a:cs typeface="+mn-cs"/>
              </a:rPr>
              <a:t>ADAPTE</a:t>
            </a:r>
          </a:p>
        </p:txBody>
      </p:sp>
      <p:sp>
        <p:nvSpPr>
          <p:cNvPr id="12" name="Date Placeholder 4">
            <a:extLst>
              <a:ext uri="{FF2B5EF4-FFF2-40B4-BE49-F238E27FC236}">
                <a16:creationId xmlns:a16="http://schemas.microsoft.com/office/drawing/2014/main" id="{FE68F51E-3DD7-6F25-3392-956EB1C90DF1}"/>
              </a:ext>
            </a:extLst>
          </p:cNvPr>
          <p:cNvSpPr txBox="1">
            <a:spLocks/>
          </p:cNvSpPr>
          <p:nvPr/>
        </p:nvSpPr>
        <p:spPr>
          <a:xfrm>
            <a:off x="1185478" y="6262301"/>
            <a:ext cx="872071"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err="1"/>
              <a:t>Octobre</a:t>
            </a:r>
            <a:r>
              <a:rPr lang="en-US" dirty="0"/>
              <a:t> 2023</a:t>
            </a:r>
          </a:p>
        </p:txBody>
      </p:sp>
    </p:spTree>
    <p:extLst>
      <p:ext uri="{BB962C8B-B14F-4D97-AF65-F5344CB8AC3E}">
        <p14:creationId xmlns:p14="http://schemas.microsoft.com/office/powerpoint/2010/main" val="859394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nodePh="1">
                                  <p:stCondLst>
                                    <p:cond delay="0"/>
                                  </p:stCondLst>
                                  <p:endCondLst>
                                    <p:cond evt="begin" delay="0">
                                      <p:tn val="5"/>
                                    </p:cond>
                                  </p:endCondLst>
                                  <p:childTnLst>
                                    <p:set>
                                      <p:cBhvr>
                                        <p:cTn id="6" dur="1" fill="hold">
                                          <p:stCondLst>
                                            <p:cond delay="0"/>
                                          </p:stCondLst>
                                        </p:cTn>
                                        <p:tgtEl>
                                          <p:spTgt spid="10">
                                            <p:txEl>
                                              <p:pRg st="0" end="0"/>
                                            </p:txEl>
                                          </p:spTgt>
                                        </p:tgtEl>
                                        <p:attrNameLst>
                                          <p:attrName>style.visibility</p:attrName>
                                        </p:attrNameLst>
                                      </p:cBhvr>
                                      <p:to>
                                        <p:strVal val="visible"/>
                                      </p:to>
                                    </p:set>
                                    <p:animEffect transition="in" filter="fade">
                                      <p:cBhvr>
                                        <p:cTn id="7"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2" name="Flèche droite 161"/>
          <p:cNvSpPr/>
          <p:nvPr/>
        </p:nvSpPr>
        <p:spPr>
          <a:xfrm>
            <a:off x="3379333" y="2903698"/>
            <a:ext cx="1460205" cy="815869"/>
          </a:xfrm>
          <a:prstGeom prst="rightArrow">
            <a:avLst/>
          </a:prstGeom>
        </p:spPr>
        <p:style>
          <a:lnRef idx="1">
            <a:schemeClr val="accent6"/>
          </a:lnRef>
          <a:fillRef idx="2">
            <a:schemeClr val="accent6"/>
          </a:fillRef>
          <a:effectRef idx="1">
            <a:schemeClr val="accent6"/>
          </a:effectRef>
          <a:fontRef idx="minor">
            <a:schemeClr val="dk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100" b="0" i="0" u="none" strike="noStrike" kern="1200" cap="none" spc="0" normalizeH="0" baseline="0" noProof="0" dirty="0">
                <a:ln>
                  <a:noFill/>
                </a:ln>
                <a:solidFill>
                  <a:prstClr val="black"/>
                </a:solidFill>
                <a:effectLst/>
                <a:uLnTx/>
                <a:uFillTx/>
                <a:latin typeface="Calibri" panose="020F0502020204030204"/>
                <a:ea typeface="+mn-ea"/>
                <a:cs typeface="+mn-cs"/>
              </a:rPr>
              <a:t>Développement </a:t>
            </a:r>
            <a:r>
              <a:rPr kumimoji="0" lang="fr-CH" sz="1100" b="1" i="0" u="none" strike="noStrike" kern="1200" cap="none" spc="0" normalizeH="0" baseline="0" noProof="0" dirty="0">
                <a:ln>
                  <a:noFill/>
                </a:ln>
                <a:solidFill>
                  <a:prstClr val="black"/>
                </a:solidFill>
                <a:effectLst/>
                <a:uLnTx/>
                <a:uFillTx/>
                <a:latin typeface="Calibri" panose="020F0502020204030204"/>
                <a:ea typeface="+mn-ea"/>
                <a:cs typeface="+mn-cs"/>
              </a:rPr>
              <a:t>lent et progressif</a:t>
            </a:r>
          </a:p>
        </p:txBody>
      </p:sp>
      <p:sp>
        <p:nvSpPr>
          <p:cNvPr id="12" name="Rectangle 11"/>
          <p:cNvSpPr/>
          <p:nvPr/>
        </p:nvSpPr>
        <p:spPr>
          <a:xfrm>
            <a:off x="8114250" y="2870290"/>
            <a:ext cx="1833825" cy="663190"/>
          </a:xfrm>
          <a:prstGeom prst="rect">
            <a:avLst/>
          </a:prstGeom>
          <a:effectLst>
            <a:innerShdw blurRad="63500" dist="50800" dir="13500000">
              <a:prstClr val="black">
                <a:alpha val="50000"/>
              </a:prstClr>
            </a:innerShdw>
          </a:effectLst>
        </p:spPr>
        <p:style>
          <a:lnRef idx="1">
            <a:schemeClr val="accent2"/>
          </a:lnRef>
          <a:fillRef idx="3">
            <a:schemeClr val="accent2"/>
          </a:fillRef>
          <a:effectRef idx="2">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Conséquences négatives </a:t>
            </a:r>
            <a:endParaRPr kumimoji="0" lang="fr-CH" sz="10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3" name="ZoneTexte 12"/>
          <p:cNvSpPr txBox="1"/>
          <p:nvPr/>
        </p:nvSpPr>
        <p:spPr>
          <a:xfrm>
            <a:off x="7574795" y="4188805"/>
            <a:ext cx="997911" cy="307777"/>
          </a:xfrm>
          <a:prstGeom prst="rect">
            <a:avLst/>
          </a:prstGeom>
          <a:ln w="6350"/>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1" i="0" u="none" strike="noStrike" kern="1200" cap="none" spc="0" normalizeH="0" baseline="0" noProof="0" dirty="0">
                <a:ln>
                  <a:noFill/>
                </a:ln>
                <a:solidFill>
                  <a:prstClr val="black"/>
                </a:solidFill>
                <a:effectLst/>
                <a:uLnTx/>
                <a:uFillTx/>
                <a:latin typeface="Calibri" panose="020F0502020204030204"/>
                <a:ea typeface="+mn-ea"/>
                <a:cs typeface="+mn-cs"/>
              </a:rPr>
              <a:t>Physiques</a:t>
            </a:r>
          </a:p>
        </p:txBody>
      </p:sp>
      <p:sp>
        <p:nvSpPr>
          <p:cNvPr id="14" name="ZoneTexte 13"/>
          <p:cNvSpPr txBox="1"/>
          <p:nvPr/>
        </p:nvSpPr>
        <p:spPr>
          <a:xfrm>
            <a:off x="9290543" y="4188805"/>
            <a:ext cx="1315061" cy="307777"/>
          </a:xfrm>
          <a:prstGeom prst="rect">
            <a:avLst/>
          </a:prstGeom>
          <a:ln w="6350"/>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1" i="0" u="none" strike="noStrike" kern="1200" cap="none" spc="0" normalizeH="0" baseline="0" noProof="0" dirty="0">
                <a:ln>
                  <a:noFill/>
                </a:ln>
                <a:solidFill>
                  <a:prstClr val="black"/>
                </a:solidFill>
                <a:effectLst/>
                <a:uLnTx/>
                <a:uFillTx/>
                <a:latin typeface="Calibri" panose="020F0502020204030204"/>
                <a:ea typeface="+mn-ea"/>
                <a:cs typeface="+mn-cs"/>
              </a:rPr>
              <a:t>Psychologiques</a:t>
            </a:r>
          </a:p>
        </p:txBody>
      </p:sp>
      <p:sp>
        <p:nvSpPr>
          <p:cNvPr id="15" name="Rectangle 14"/>
          <p:cNvSpPr/>
          <p:nvPr/>
        </p:nvSpPr>
        <p:spPr>
          <a:xfrm>
            <a:off x="8114250" y="1839228"/>
            <a:ext cx="1833824" cy="663190"/>
          </a:xfrm>
          <a:prstGeom prst="rect">
            <a:avLst/>
          </a:prstGeom>
          <a:effectLst>
            <a:innerShdw blurRad="63500" dist="50800" dir="13500000">
              <a:prstClr val="black">
                <a:alpha val="50000"/>
              </a:prstClr>
            </a:innerShdw>
          </a:effectLst>
        </p:spPr>
        <p:style>
          <a:lnRef idx="1">
            <a:schemeClr val="accent2"/>
          </a:lnRef>
          <a:fillRef idx="3">
            <a:schemeClr val="accent2"/>
          </a:fillRef>
          <a:effectRef idx="2">
            <a:schemeClr val="accent2"/>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Répercussions</a:t>
            </a:r>
            <a:endParaRPr kumimoji="0" lang="fr-CH" sz="10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6" name="ZoneTexte 15"/>
          <p:cNvSpPr txBox="1"/>
          <p:nvPr/>
        </p:nvSpPr>
        <p:spPr>
          <a:xfrm>
            <a:off x="6657206" y="1065639"/>
            <a:ext cx="2033618" cy="307777"/>
          </a:xfrm>
          <a:prstGeom prst="rect">
            <a:avLst/>
          </a:prstGeom>
          <a:ln w="6350"/>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1" i="0" u="none" strike="noStrike" kern="1200" cap="none" spc="0" normalizeH="0" baseline="0" noProof="0" dirty="0">
                <a:ln>
                  <a:noFill/>
                </a:ln>
                <a:solidFill>
                  <a:prstClr val="black"/>
                </a:solidFill>
                <a:effectLst/>
                <a:uLnTx/>
                <a:uFillTx/>
                <a:latin typeface="Calibri" panose="020F0502020204030204"/>
                <a:ea typeface="+mn-ea"/>
                <a:cs typeface="+mn-cs"/>
              </a:rPr>
              <a:t>Entourage professionnel</a:t>
            </a:r>
          </a:p>
        </p:txBody>
      </p:sp>
      <p:cxnSp>
        <p:nvCxnSpPr>
          <p:cNvPr id="27" name="Connecteur droit avec flèche 26"/>
          <p:cNvCxnSpPr>
            <a:stCxn id="12" idx="2"/>
            <a:endCxn id="14" idx="0"/>
          </p:cNvCxnSpPr>
          <p:nvPr/>
        </p:nvCxnSpPr>
        <p:spPr>
          <a:xfrm>
            <a:off x="9031163" y="3533480"/>
            <a:ext cx="916911" cy="655325"/>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cxnSp>
        <p:nvCxnSpPr>
          <p:cNvPr id="28" name="Connecteur droit avec flèche 27"/>
          <p:cNvCxnSpPr>
            <a:stCxn id="12" idx="2"/>
            <a:endCxn id="13" idx="0"/>
          </p:cNvCxnSpPr>
          <p:nvPr/>
        </p:nvCxnSpPr>
        <p:spPr>
          <a:xfrm flipH="1">
            <a:off x="8073751" y="3533480"/>
            <a:ext cx="957412" cy="655325"/>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cxnSp>
        <p:nvCxnSpPr>
          <p:cNvPr id="34" name="Connecteur droit avec flèche 33"/>
          <p:cNvCxnSpPr>
            <a:stCxn id="15" idx="0"/>
            <a:endCxn id="16" idx="2"/>
          </p:cNvCxnSpPr>
          <p:nvPr/>
        </p:nvCxnSpPr>
        <p:spPr>
          <a:xfrm flipH="1" flipV="1">
            <a:off x="7674015" y="1373416"/>
            <a:ext cx="1357147" cy="465812"/>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sp>
        <p:nvSpPr>
          <p:cNvPr id="113" name="Rectangle 112"/>
          <p:cNvSpPr/>
          <p:nvPr/>
        </p:nvSpPr>
        <p:spPr>
          <a:xfrm>
            <a:off x="1059087" y="1035252"/>
            <a:ext cx="2150347" cy="4931803"/>
          </a:xfrm>
          <a:prstGeom prst="rect">
            <a:avLst/>
          </a:prstGeom>
        </p:spPr>
        <p:style>
          <a:lnRef idx="1">
            <a:schemeClr val="accent6"/>
          </a:lnRef>
          <a:fillRef idx="2">
            <a:schemeClr val="accent6"/>
          </a:fillRef>
          <a:effectRef idx="1">
            <a:schemeClr val="accent6"/>
          </a:effectRef>
          <a:fontRef idx="minor">
            <a:schemeClr val="dk1"/>
          </a:fontRef>
        </p:style>
        <p:txBody>
          <a:bodyPr rtlCol="0" anchor="t"/>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2000" b="1"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rPr>
              <a:t>Causes</a:t>
            </a:r>
            <a:endParaRPr kumimoji="0" lang="fr-CH" sz="1800" b="1" i="0" u="none" strike="noStrike" kern="1200" cap="none" spc="0" normalizeH="0" baseline="0" noProof="0" dirty="0">
              <a:ln>
                <a:noFill/>
              </a:ln>
              <a:solidFill>
                <a:prstClr val="black">
                  <a:lumMod val="75000"/>
                  <a:lumOff val="25000"/>
                </a:prstClr>
              </a:solidFill>
              <a:effectLst/>
              <a:uLnTx/>
              <a:uFillTx/>
              <a:latin typeface="Calibri" panose="020F0502020204030204"/>
              <a:ea typeface="+mn-ea"/>
              <a:cs typeface="+mn-cs"/>
            </a:endParaRPr>
          </a:p>
        </p:txBody>
      </p:sp>
      <p:sp>
        <p:nvSpPr>
          <p:cNvPr id="7" name="Rectangle 6"/>
          <p:cNvSpPr/>
          <p:nvPr/>
        </p:nvSpPr>
        <p:spPr>
          <a:xfrm>
            <a:off x="1155827" y="1452812"/>
            <a:ext cx="1952659" cy="1187926"/>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1" i="0" u="none" strike="noStrike" kern="1200" cap="none" spc="0" normalizeH="0" baseline="0" noProof="0" dirty="0" err="1">
                <a:ln>
                  <a:noFill/>
                </a:ln>
                <a:solidFill>
                  <a:schemeClr val="accent4"/>
                </a:solidFill>
                <a:effectLst/>
                <a:uLnTx/>
                <a:uFillTx/>
                <a:latin typeface="Helvetica Neue Light"/>
                <a:ea typeface="ＭＳ Ｐゴシック" pitchFamily="34" charset="-128"/>
                <a:cs typeface="Helvetica Neue Light"/>
                <a:sym typeface="Wingdings"/>
              </a:rPr>
              <a:t>Stresseurs</a:t>
            </a:r>
            <a:r>
              <a:rPr kumimoji="0" lang="fr-CH" sz="1400" b="1"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a:t>
            </a:r>
            <a:r>
              <a:rPr kumimoji="0" lang="fr-CH" sz="1400" b="0"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 parfois mineurs, fréquents, constants, répétitifs.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050" b="0"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 stress intense)</a:t>
            </a:r>
            <a:endParaRPr kumimoji="0" lang="fr-CH" sz="105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2" name="Rectangle 101"/>
          <p:cNvSpPr/>
          <p:nvPr/>
        </p:nvSpPr>
        <p:spPr>
          <a:xfrm>
            <a:off x="1155827" y="2720313"/>
            <a:ext cx="1952659" cy="1230837"/>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Accumulation d’</a:t>
            </a:r>
            <a:r>
              <a:rPr kumimoji="0" lang="fr-CH" sz="1400" b="1" i="0" u="none" strike="noStrike" kern="1200" cap="none" spc="0" normalizeH="0" baseline="0" noProof="0" dirty="0">
                <a:ln>
                  <a:noFill/>
                </a:ln>
                <a:solidFill>
                  <a:schemeClr val="accent4"/>
                </a:solidFill>
                <a:effectLst/>
                <a:uLnTx/>
                <a:uFillTx/>
                <a:latin typeface="Helvetica Neue Light"/>
                <a:ea typeface="ＭＳ Ｐゴシック" pitchFamily="34" charset="-128"/>
                <a:cs typeface="Helvetica Neue Light"/>
                <a:sym typeface="Wingdings"/>
              </a:rPr>
              <a:t>événements </a:t>
            </a:r>
            <a:r>
              <a:rPr kumimoji="0" lang="fr-CH" sz="1400" b="0" i="0" u="none" strike="noStrike" kern="1200" cap="none" spc="0" normalizeH="0" baseline="0" noProof="0" dirty="0">
                <a:ln>
                  <a:noFill/>
                </a:ln>
                <a:solidFill>
                  <a:schemeClr val="accent4"/>
                </a:solidFill>
                <a:effectLst/>
                <a:uLnTx/>
                <a:uFillTx/>
                <a:latin typeface="Helvetica Neue Light"/>
                <a:ea typeface="ＭＳ Ｐゴシック" pitchFamily="34" charset="-128"/>
                <a:cs typeface="Helvetica Neue Light"/>
                <a:sym typeface="Wingdings"/>
              </a:rPr>
              <a:t>«</a:t>
            </a:r>
            <a:r>
              <a:rPr kumimoji="0" lang="fr-CH" sz="1400" b="1" i="0" u="none" strike="noStrike" kern="1200" cap="none" spc="0" normalizeH="0" baseline="0" noProof="0" dirty="0">
                <a:ln>
                  <a:noFill/>
                </a:ln>
                <a:solidFill>
                  <a:schemeClr val="accent4"/>
                </a:solidFill>
                <a:effectLst/>
                <a:uLnTx/>
                <a:uFillTx/>
                <a:latin typeface="Helvetica Neue Light"/>
                <a:ea typeface="ＭＳ Ｐゴシック" pitchFamily="34" charset="-128"/>
                <a:cs typeface="Helvetica Neue Light"/>
                <a:sym typeface="Wingdings"/>
              </a:rPr>
              <a:t>difficiles</a:t>
            </a:r>
            <a:r>
              <a:rPr kumimoji="0" lang="fr-CH" sz="1400" b="0" i="0" u="none" strike="noStrike" kern="1200" cap="none" spc="0" normalizeH="0" baseline="0" noProof="0" dirty="0">
                <a:ln>
                  <a:noFill/>
                </a:ln>
                <a:solidFill>
                  <a:schemeClr val="accent4"/>
                </a:solidFill>
                <a:effectLst/>
                <a:uLnTx/>
                <a:uFillTx/>
                <a:latin typeface="Helvetica Neue Light"/>
                <a:ea typeface="ＭＳ Ｐゴシック" pitchFamily="34" charset="-128"/>
                <a:cs typeface="Helvetica Neue Light"/>
                <a:sym typeface="Wingdings"/>
              </a:rPr>
              <a:t>» </a:t>
            </a:r>
            <a:r>
              <a:rPr kumimoji="0" lang="fr-CH" sz="1400" b="0"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tant </a:t>
            </a:r>
            <a:r>
              <a:rPr kumimoji="0" lang="fr-CH" sz="1400" b="1"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professionnels</a:t>
            </a:r>
            <a:r>
              <a:rPr kumimoji="0" lang="fr-CH" sz="1400" b="0"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 que </a:t>
            </a:r>
            <a:r>
              <a:rPr kumimoji="0" lang="fr-CH" sz="1400" b="1"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privés</a:t>
            </a:r>
            <a:endParaRPr kumimoji="0" lang="fr-CH" sz="1050" b="1"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5" name="Rectangle 104"/>
          <p:cNvSpPr/>
          <p:nvPr/>
        </p:nvSpPr>
        <p:spPr>
          <a:xfrm>
            <a:off x="1155827" y="4030725"/>
            <a:ext cx="1952654" cy="1007811"/>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0"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Manque de </a:t>
            </a:r>
            <a:r>
              <a:rPr kumimoji="0" lang="fr-CH" sz="1400" b="1" i="0" u="none" strike="noStrike" kern="1200" cap="none" spc="0" normalizeH="0" baseline="0" noProof="0" dirty="0">
                <a:ln>
                  <a:noFill/>
                </a:ln>
                <a:solidFill>
                  <a:schemeClr val="accent4"/>
                </a:solidFill>
                <a:effectLst/>
                <a:uLnTx/>
                <a:uFillTx/>
                <a:latin typeface="Helvetica Neue Light"/>
                <a:ea typeface="ＭＳ Ｐゴシック" pitchFamily="34" charset="-128"/>
                <a:cs typeface="Helvetica Neue Light"/>
                <a:sym typeface="Wingdings"/>
              </a:rPr>
              <a:t>récupération</a:t>
            </a:r>
            <a:r>
              <a:rPr kumimoji="0" lang="fr-CH" sz="1400" b="0" i="0" u="none" strike="noStrike" kern="1200" cap="none" spc="0" normalizeH="0" baseline="0" noProof="0" dirty="0">
                <a:ln>
                  <a:noFill/>
                </a:ln>
                <a:solidFill>
                  <a:srgbClr val="C00000"/>
                </a:solidFill>
                <a:effectLst/>
                <a:uLnTx/>
                <a:uFillTx/>
                <a:latin typeface="Helvetica Neue Light"/>
                <a:ea typeface="ＭＳ Ｐゴシック" pitchFamily="34" charset="-128"/>
                <a:cs typeface="Helvetica Neue Light"/>
                <a:sym typeface="Wingdings"/>
              </a:rPr>
              <a:t> </a:t>
            </a:r>
            <a:r>
              <a:rPr kumimoji="0" lang="fr-CH" sz="1400" b="0"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tant physique que psychologique</a:t>
            </a:r>
          </a:p>
        </p:txBody>
      </p:sp>
      <p:cxnSp>
        <p:nvCxnSpPr>
          <p:cNvPr id="124" name="Connecteur droit avec flèche 123"/>
          <p:cNvCxnSpPr>
            <a:cxnSpLocks/>
          </p:cNvCxnSpPr>
          <p:nvPr/>
        </p:nvCxnSpPr>
        <p:spPr>
          <a:xfrm flipV="1">
            <a:off x="7137843" y="3311632"/>
            <a:ext cx="1054025" cy="2422"/>
          </a:xfrm>
          <a:prstGeom prst="straightConnector1">
            <a:avLst/>
          </a:prstGeom>
          <a:ln w="57150">
            <a:tailEnd type="arrow"/>
          </a:ln>
        </p:spPr>
        <p:style>
          <a:lnRef idx="3">
            <a:schemeClr val="accent2"/>
          </a:lnRef>
          <a:fillRef idx="0">
            <a:schemeClr val="accent2"/>
          </a:fillRef>
          <a:effectRef idx="2">
            <a:schemeClr val="accent2"/>
          </a:effectRef>
          <a:fontRef idx="minor">
            <a:schemeClr val="tx1"/>
          </a:fontRef>
        </p:style>
      </p:cxnSp>
      <p:cxnSp>
        <p:nvCxnSpPr>
          <p:cNvPr id="126" name="Connecteur droit avec flèche 125"/>
          <p:cNvCxnSpPr>
            <a:stCxn id="12" idx="0"/>
            <a:endCxn id="15" idx="2"/>
          </p:cNvCxnSpPr>
          <p:nvPr/>
        </p:nvCxnSpPr>
        <p:spPr>
          <a:xfrm flipH="1" flipV="1">
            <a:off x="9031162" y="2502418"/>
            <a:ext cx="1" cy="367872"/>
          </a:xfrm>
          <a:prstGeom prst="straightConnector1">
            <a:avLst/>
          </a:prstGeom>
          <a:ln>
            <a:tailEnd type="arrow"/>
          </a:ln>
        </p:spPr>
        <p:style>
          <a:lnRef idx="3">
            <a:schemeClr val="accent2"/>
          </a:lnRef>
          <a:fillRef idx="0">
            <a:schemeClr val="accent2"/>
          </a:fillRef>
          <a:effectRef idx="2">
            <a:schemeClr val="accent2"/>
          </a:effectRef>
          <a:fontRef idx="minor">
            <a:schemeClr val="tx1"/>
          </a:fontRef>
        </p:style>
      </p:cxnSp>
      <p:sp>
        <p:nvSpPr>
          <p:cNvPr id="6" name="Ellipse 5"/>
          <p:cNvSpPr/>
          <p:nvPr/>
        </p:nvSpPr>
        <p:spPr>
          <a:xfrm>
            <a:off x="4917157" y="2878531"/>
            <a:ext cx="2220686" cy="914400"/>
          </a:xfrm>
          <a:prstGeom prst="ellipse">
            <a:avLst/>
          </a:prstGeom>
        </p:spPr>
        <p:style>
          <a:lnRef idx="1">
            <a:schemeClr val="dk1"/>
          </a:lnRef>
          <a:fillRef idx="3">
            <a:schemeClr val="dk1"/>
          </a:fillRef>
          <a:effectRef idx="2">
            <a:schemeClr val="dk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2400" b="1" i="0" u="none" strike="noStrike" kern="1200" cap="none" spc="0" normalizeH="0" baseline="0" noProof="0" dirty="0">
                <a:ln>
                  <a:noFill/>
                </a:ln>
                <a:solidFill>
                  <a:prstClr val="white"/>
                </a:solidFill>
                <a:effectLst/>
                <a:uLnTx/>
                <a:uFillTx/>
                <a:latin typeface="Calibri" panose="020F0502020204030204"/>
                <a:ea typeface="+mn-ea"/>
                <a:cs typeface="+mn-cs"/>
              </a:rPr>
              <a:t>Stress cumulatif</a:t>
            </a:r>
          </a:p>
        </p:txBody>
      </p:sp>
      <p:sp>
        <p:nvSpPr>
          <p:cNvPr id="154" name="Rectangle 153"/>
          <p:cNvSpPr/>
          <p:nvPr/>
        </p:nvSpPr>
        <p:spPr>
          <a:xfrm>
            <a:off x="1155828" y="5124794"/>
            <a:ext cx="1952653" cy="756003"/>
          </a:xfrm>
          <a:prstGeom prst="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1" i="0" u="none" strike="noStrike" kern="1200" cap="none" spc="0" normalizeH="0" baseline="0" noProof="0" dirty="0">
                <a:ln>
                  <a:noFill/>
                </a:ln>
                <a:solidFill>
                  <a:schemeClr val="accent4"/>
                </a:solidFill>
                <a:effectLst/>
                <a:uLnTx/>
                <a:uFillTx/>
                <a:latin typeface="Helvetica Neue Light"/>
                <a:ea typeface="ＭＳ Ｐゴシック" pitchFamily="34" charset="-128"/>
                <a:cs typeface="Helvetica Neue Light"/>
                <a:sym typeface="Wingdings"/>
              </a:rPr>
              <a:t>Facteurs personnels </a:t>
            </a:r>
            <a:r>
              <a:rPr kumimoji="0" lang="fr-CH" sz="1400" b="0"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sym typeface="Wingdings"/>
              </a:rPr>
              <a:t>de vulnérabilité préexistants</a:t>
            </a:r>
            <a:endParaRPr kumimoji="0" lang="fr-CH" sz="1400" b="0" i="0" u="none" strike="noStrike" kern="1200" cap="none" spc="0" normalizeH="0" baseline="0" noProof="0" dirty="0">
              <a:ln>
                <a:noFill/>
              </a:ln>
              <a:solidFill>
                <a:prstClr val="white"/>
              </a:solidFill>
              <a:effectLst/>
              <a:uLnTx/>
              <a:uFillTx/>
              <a:latin typeface="Helvetica Neue Light"/>
              <a:ea typeface="ＭＳ Ｐゴシック" pitchFamily="34" charset="-128"/>
              <a:cs typeface="Helvetica Neue Light"/>
            </a:endParaRPr>
          </a:p>
        </p:txBody>
      </p:sp>
      <p:sp>
        <p:nvSpPr>
          <p:cNvPr id="22" name="ZoneTexte 21"/>
          <p:cNvSpPr txBox="1"/>
          <p:nvPr/>
        </p:nvSpPr>
        <p:spPr>
          <a:xfrm>
            <a:off x="9452879" y="1072925"/>
            <a:ext cx="1686868" cy="307777"/>
          </a:xfrm>
          <a:prstGeom prst="rect">
            <a:avLst/>
          </a:prstGeom>
          <a:ln w="6350"/>
        </p:spPr>
        <p:style>
          <a:lnRef idx="2">
            <a:schemeClr val="dk1"/>
          </a:lnRef>
          <a:fillRef idx="1">
            <a:schemeClr val="lt1"/>
          </a:fillRef>
          <a:effectRef idx="0">
            <a:schemeClr val="dk1"/>
          </a:effectRef>
          <a:fontRef idx="minor">
            <a:schemeClr val="dk1"/>
          </a:fontRef>
        </p:style>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1400" b="1" i="0" u="none" strike="noStrike" kern="1200" cap="none" spc="0" normalizeH="0" baseline="0" noProof="0" dirty="0">
                <a:ln>
                  <a:noFill/>
                </a:ln>
                <a:solidFill>
                  <a:prstClr val="black"/>
                </a:solidFill>
                <a:effectLst/>
                <a:uLnTx/>
                <a:uFillTx/>
                <a:latin typeface="Calibri" panose="020F0502020204030204"/>
                <a:ea typeface="+mn-ea"/>
                <a:cs typeface="+mn-cs"/>
              </a:rPr>
              <a:t>Entourage privé</a:t>
            </a:r>
          </a:p>
        </p:txBody>
      </p:sp>
      <p:cxnSp>
        <p:nvCxnSpPr>
          <p:cNvPr id="25" name="Connecteur droit avec flèche 24"/>
          <p:cNvCxnSpPr>
            <a:stCxn id="15" idx="0"/>
            <a:endCxn id="22" idx="2"/>
          </p:cNvCxnSpPr>
          <p:nvPr/>
        </p:nvCxnSpPr>
        <p:spPr>
          <a:xfrm flipV="1">
            <a:off x="9031162" y="1380702"/>
            <a:ext cx="1265151" cy="458526"/>
          </a:xfrm>
          <a:prstGeom prst="straightConnector1">
            <a:avLst/>
          </a:prstGeom>
          <a:ln w="19050">
            <a:tailEnd type="arrow"/>
          </a:ln>
        </p:spPr>
        <p:style>
          <a:lnRef idx="2">
            <a:schemeClr val="dk1"/>
          </a:lnRef>
          <a:fillRef idx="0">
            <a:schemeClr val="dk1"/>
          </a:fillRef>
          <a:effectRef idx="1">
            <a:schemeClr val="dk1"/>
          </a:effectRef>
          <a:fontRef idx="minor">
            <a:schemeClr val="tx1"/>
          </a:fontRef>
        </p:style>
      </p:cxnSp>
      <p:grpSp>
        <p:nvGrpSpPr>
          <p:cNvPr id="21" name="Groupe 20"/>
          <p:cNvGrpSpPr/>
          <p:nvPr/>
        </p:nvGrpSpPr>
        <p:grpSpPr>
          <a:xfrm>
            <a:off x="4147517" y="4856830"/>
            <a:ext cx="5572719" cy="1026227"/>
            <a:chOff x="3143536" y="5628899"/>
            <a:chExt cx="5572719" cy="1026227"/>
          </a:xfrm>
        </p:grpSpPr>
        <p:sp>
          <p:nvSpPr>
            <p:cNvPr id="19" name="Rectangle 18"/>
            <p:cNvSpPr/>
            <p:nvPr/>
          </p:nvSpPr>
          <p:spPr>
            <a:xfrm>
              <a:off x="3143536" y="5628899"/>
              <a:ext cx="5572719" cy="1026227"/>
            </a:xfrm>
            <a:prstGeom prst="rect">
              <a:avLst/>
            </a:prstGeom>
            <a:gradFill flip="none" rotWithShape="1">
              <a:gsLst>
                <a:gs pos="0">
                  <a:srgbClr val="FF6565">
                    <a:shade val="30000"/>
                    <a:satMod val="115000"/>
                  </a:srgbClr>
                </a:gs>
                <a:gs pos="50000">
                  <a:srgbClr val="FF6565">
                    <a:shade val="67500"/>
                    <a:satMod val="115000"/>
                  </a:srgbClr>
                </a:gs>
                <a:gs pos="100000">
                  <a:srgbClr val="FF6565">
                    <a:shade val="100000"/>
                    <a:satMod val="115000"/>
                  </a:srgbClr>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marL="982663" marR="0" lvl="0" indent="0" algn="ctr" defTabSz="914400" rtl="0" eaLnBrk="1" fontAlgn="auto" latinLnBrk="0" hangingPunct="1">
                <a:lnSpc>
                  <a:spcPct val="100000"/>
                </a:lnSpc>
                <a:spcBef>
                  <a:spcPts val="0"/>
                </a:spcBef>
                <a:spcAft>
                  <a:spcPts val="0"/>
                </a:spcAft>
                <a:buClrTx/>
                <a:buSzTx/>
                <a:buFontTx/>
                <a:buNone/>
                <a:tabLst/>
                <a:defRPr/>
              </a:pPr>
              <a:r>
                <a:rPr kumimoji="0" lang="fr-CH" sz="1800" b="0" i="0" u="none" strike="noStrike" kern="1200" cap="none" spc="0" normalizeH="0" baseline="0" noProof="0" dirty="0">
                  <a:ln>
                    <a:noFill/>
                  </a:ln>
                  <a:solidFill>
                    <a:prstClr val="white"/>
                  </a:solidFill>
                  <a:effectLst/>
                  <a:uLnTx/>
                  <a:uFillTx/>
                  <a:latin typeface="Calibri" panose="020F0502020204030204"/>
                  <a:ea typeface="+mn-ea"/>
                  <a:cs typeface="+mn-cs"/>
                </a:rPr>
                <a:t>Moins les possibilités de récupération sont importantes, plus le développement du stress cumulatif est rapide!</a:t>
              </a:r>
            </a:p>
          </p:txBody>
        </p:sp>
        <p:sp>
          <p:nvSpPr>
            <p:cNvPr id="20" name="Triangle isocèle 19"/>
            <p:cNvSpPr/>
            <p:nvPr/>
          </p:nvSpPr>
          <p:spPr>
            <a:xfrm>
              <a:off x="3372464" y="5839272"/>
              <a:ext cx="786581" cy="605479"/>
            </a:xfrm>
            <a:prstGeom prst="triangle">
              <a:avLst/>
            </a:prstGeom>
            <a:noFill/>
            <a:ln w="57150">
              <a:solidFill>
                <a:srgbClr val="FF0000"/>
              </a:solidFill>
            </a:ln>
          </p:spPr>
          <p:style>
            <a:lnRef idx="1">
              <a:schemeClr val="accent1"/>
            </a:lnRef>
            <a:fillRef idx="3">
              <a:schemeClr val="accent1"/>
            </a:fillRef>
            <a:effectRef idx="2">
              <a:schemeClr val="accent1"/>
            </a:effectRef>
            <a:fontRef idx="minor">
              <a:schemeClr val="lt1"/>
            </a:fontRef>
          </p:style>
          <p:txBody>
            <a:bodyPr rtlCol="0" anchor="b"/>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fr-CH" sz="3200" b="0" i="0" u="none" strike="noStrike" kern="1200" cap="none" spc="0" normalizeH="0" baseline="0" noProof="0" dirty="0">
                  <a:ln>
                    <a:noFill/>
                  </a:ln>
                  <a:solidFill>
                    <a:prstClr val="white"/>
                  </a:solidFill>
                  <a:effectLst/>
                  <a:uLnTx/>
                  <a:uFillTx/>
                  <a:latin typeface="Calibri" panose="020F0502020204030204"/>
                  <a:ea typeface="+mn-ea"/>
                  <a:cs typeface="+mn-cs"/>
                </a:rPr>
                <a:t>!</a:t>
              </a:r>
            </a:p>
          </p:txBody>
        </p:sp>
      </p:grpSp>
      <p:sp>
        <p:nvSpPr>
          <p:cNvPr id="2" name="Titre 1">
            <a:extLst>
              <a:ext uri="{FF2B5EF4-FFF2-40B4-BE49-F238E27FC236}">
                <a16:creationId xmlns:a16="http://schemas.microsoft.com/office/drawing/2014/main" id="{E0773E67-E670-DA87-6564-2EEAD44619E3}"/>
              </a:ext>
            </a:extLst>
          </p:cNvPr>
          <p:cNvSpPr>
            <a:spLocks noGrp="1"/>
          </p:cNvSpPr>
          <p:nvPr>
            <p:ph type="title"/>
          </p:nvPr>
        </p:nvSpPr>
        <p:spPr>
          <a:xfrm>
            <a:off x="838200" y="-131426"/>
            <a:ext cx="10515600" cy="1325563"/>
          </a:xfrm>
        </p:spPr>
        <p:txBody>
          <a:bodyPr/>
          <a:lstStyle/>
          <a:p>
            <a:r>
              <a:rPr lang="fr-FR" dirty="0"/>
              <a:t>Le stress cumulatif</a:t>
            </a:r>
            <a:endParaRPr lang="fr-CH" dirty="0"/>
          </a:p>
        </p:txBody>
      </p:sp>
      <p:sp>
        <p:nvSpPr>
          <p:cNvPr id="32" name="Date Placeholder 4">
            <a:extLst>
              <a:ext uri="{FF2B5EF4-FFF2-40B4-BE49-F238E27FC236}">
                <a16:creationId xmlns:a16="http://schemas.microsoft.com/office/drawing/2014/main" id="{EA382D93-13FE-EFD6-0CBB-325651F9F6FC}"/>
              </a:ext>
            </a:extLst>
          </p:cNvPr>
          <p:cNvSpPr>
            <a:spLocks noGrp="1"/>
          </p:cNvSpPr>
          <p:nvPr>
            <p:ph type="dt" sz="half" idx="10"/>
          </p:nvPr>
        </p:nvSpPr>
        <p:spPr>
          <a:xfrm>
            <a:off x="1137351" y="6262302"/>
            <a:ext cx="872071" cy="365125"/>
          </a:xfrm>
        </p:spPr>
        <p:txBody>
          <a:bodyPr/>
          <a:lstStyle/>
          <a:p>
            <a:pPr>
              <a:spcAft>
                <a:spcPts val="600"/>
              </a:spcAft>
            </a:pPr>
            <a:r>
              <a:rPr lang="en-US" dirty="0" err="1"/>
              <a:t>Octobre</a:t>
            </a:r>
            <a:r>
              <a:rPr lang="en-US" dirty="0"/>
              <a:t> 2023</a:t>
            </a:r>
          </a:p>
        </p:txBody>
      </p:sp>
    </p:spTree>
    <p:extLst>
      <p:ext uri="{BB962C8B-B14F-4D97-AF65-F5344CB8AC3E}">
        <p14:creationId xmlns:p14="http://schemas.microsoft.com/office/powerpoint/2010/main" val="38938294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13"/>
                                        </p:tgtEl>
                                        <p:attrNameLst>
                                          <p:attrName>style.visibility</p:attrName>
                                        </p:attrNameLst>
                                      </p:cBhvr>
                                      <p:to>
                                        <p:strVal val="visible"/>
                                      </p:to>
                                    </p:set>
                                    <p:animEffect transition="in" filter="fade">
                                      <p:cBhvr>
                                        <p:cTn id="7" dur="500"/>
                                        <p:tgtEl>
                                          <p:spTgt spid="1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2"/>
                                        </p:tgtEl>
                                        <p:attrNameLst>
                                          <p:attrName>style.visibility</p:attrName>
                                        </p:attrNameLst>
                                      </p:cBhvr>
                                      <p:to>
                                        <p:strVal val="visible"/>
                                      </p:to>
                                    </p:set>
                                    <p:animEffect transition="in" filter="fade">
                                      <p:cBhvr>
                                        <p:cTn id="17" dur="500"/>
                                        <p:tgtEl>
                                          <p:spTgt spid="10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05"/>
                                        </p:tgtEl>
                                        <p:attrNameLst>
                                          <p:attrName>style.visibility</p:attrName>
                                        </p:attrNameLst>
                                      </p:cBhvr>
                                      <p:to>
                                        <p:strVal val="visible"/>
                                      </p:to>
                                    </p:set>
                                    <p:animEffect transition="in" filter="fade">
                                      <p:cBhvr>
                                        <p:cTn id="22" dur="500"/>
                                        <p:tgtEl>
                                          <p:spTgt spid="10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4"/>
                                        </p:tgtEl>
                                        <p:attrNameLst>
                                          <p:attrName>style.visibility</p:attrName>
                                        </p:attrNameLst>
                                      </p:cBhvr>
                                      <p:to>
                                        <p:strVal val="visible"/>
                                      </p:to>
                                    </p:set>
                                    <p:animEffect transition="in" filter="fade">
                                      <p:cBhvr>
                                        <p:cTn id="27" dur="500"/>
                                        <p:tgtEl>
                                          <p:spTgt spid="154"/>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162"/>
                                        </p:tgtEl>
                                        <p:attrNameLst>
                                          <p:attrName>style.visibility</p:attrName>
                                        </p:attrNameLst>
                                      </p:cBhvr>
                                      <p:to>
                                        <p:strVal val="visible"/>
                                      </p:to>
                                    </p:set>
                                    <p:animEffect transition="in" filter="fade">
                                      <p:cBhvr>
                                        <p:cTn id="32" dur="500"/>
                                        <p:tgtEl>
                                          <p:spTgt spid="162"/>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4"/>
                                        </p:tgtEl>
                                        <p:attrNameLst>
                                          <p:attrName>style.visibility</p:attrName>
                                        </p:attrNameLst>
                                      </p:cBhvr>
                                      <p:to>
                                        <p:strVal val="visible"/>
                                      </p:to>
                                    </p:set>
                                    <p:animEffect transition="in" filter="fade">
                                      <p:cBhvr>
                                        <p:cTn id="37" dur="500"/>
                                        <p:tgtEl>
                                          <p:spTgt spid="124"/>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500"/>
                                        <p:tgtEl>
                                          <p:spTgt spid="12"/>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fade">
                                      <p:cBhvr>
                                        <p:cTn id="45" dur="500"/>
                                        <p:tgtEl>
                                          <p:spTgt spid="28"/>
                                        </p:tgtEl>
                                      </p:cBhvr>
                                    </p:animEffect>
                                  </p:childTnLst>
                                </p:cTn>
                              </p:par>
                              <p:par>
                                <p:cTn id="46" presetID="10" presetClass="entr" presetSubtype="0" fill="hold" nodeType="withEffect">
                                  <p:stCondLst>
                                    <p:cond delay="0"/>
                                  </p:stCondLst>
                                  <p:childTnLst>
                                    <p:set>
                                      <p:cBhvr>
                                        <p:cTn id="47" dur="1" fill="hold">
                                          <p:stCondLst>
                                            <p:cond delay="0"/>
                                          </p:stCondLst>
                                        </p:cTn>
                                        <p:tgtEl>
                                          <p:spTgt spid="27"/>
                                        </p:tgtEl>
                                        <p:attrNameLst>
                                          <p:attrName>style.visibility</p:attrName>
                                        </p:attrNameLst>
                                      </p:cBhvr>
                                      <p:to>
                                        <p:strVal val="visible"/>
                                      </p:to>
                                    </p:set>
                                    <p:animEffect transition="in" filter="fade">
                                      <p:cBhvr>
                                        <p:cTn id="48" dur="500"/>
                                        <p:tgtEl>
                                          <p:spTgt spid="27"/>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3"/>
                                        </p:tgtEl>
                                        <p:attrNameLst>
                                          <p:attrName>style.visibility</p:attrName>
                                        </p:attrNameLst>
                                      </p:cBhvr>
                                      <p:to>
                                        <p:strVal val="visible"/>
                                      </p:to>
                                    </p:set>
                                    <p:animEffect transition="in" filter="fade">
                                      <p:cBhvr>
                                        <p:cTn id="51" dur="500"/>
                                        <p:tgtEl>
                                          <p:spTgt spid="1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14"/>
                                        </p:tgtEl>
                                        <p:attrNameLst>
                                          <p:attrName>style.visibility</p:attrName>
                                        </p:attrNameLst>
                                      </p:cBhvr>
                                      <p:to>
                                        <p:strVal val="visible"/>
                                      </p:to>
                                    </p:set>
                                    <p:animEffect transition="in" filter="fade">
                                      <p:cBhvr>
                                        <p:cTn id="54" dur="500"/>
                                        <p:tgtEl>
                                          <p:spTgt spid="14"/>
                                        </p:tgtEl>
                                      </p:cBhvr>
                                    </p:animEffect>
                                  </p:childTnLst>
                                </p:cTn>
                              </p:par>
                            </p:childTnLst>
                          </p:cTn>
                        </p:par>
                      </p:childTnLst>
                    </p:cTn>
                  </p:par>
                  <p:par>
                    <p:cTn id="55" fill="hold">
                      <p:stCondLst>
                        <p:cond delay="indefinite"/>
                      </p:stCondLst>
                      <p:childTnLst>
                        <p:par>
                          <p:cTn id="56" fill="hold">
                            <p:stCondLst>
                              <p:cond delay="0"/>
                            </p:stCondLst>
                            <p:childTnLst>
                              <p:par>
                                <p:cTn id="57" presetID="10" presetClass="entr" presetSubtype="0" fill="hold" nodeType="clickEffect">
                                  <p:stCondLst>
                                    <p:cond delay="0"/>
                                  </p:stCondLst>
                                  <p:childTnLst>
                                    <p:set>
                                      <p:cBhvr>
                                        <p:cTn id="58" dur="1" fill="hold">
                                          <p:stCondLst>
                                            <p:cond delay="0"/>
                                          </p:stCondLst>
                                        </p:cTn>
                                        <p:tgtEl>
                                          <p:spTgt spid="126"/>
                                        </p:tgtEl>
                                        <p:attrNameLst>
                                          <p:attrName>style.visibility</p:attrName>
                                        </p:attrNameLst>
                                      </p:cBhvr>
                                      <p:to>
                                        <p:strVal val="visible"/>
                                      </p:to>
                                    </p:set>
                                    <p:animEffect transition="in" filter="fade">
                                      <p:cBhvr>
                                        <p:cTn id="59" dur="500"/>
                                        <p:tgtEl>
                                          <p:spTgt spid="126"/>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500"/>
                                        <p:tgtEl>
                                          <p:spTgt spid="15"/>
                                        </p:tgtEl>
                                      </p:cBhvr>
                                    </p:animEffect>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34"/>
                                        </p:tgtEl>
                                        <p:attrNameLst>
                                          <p:attrName>style.visibility</p:attrName>
                                        </p:attrNameLst>
                                      </p:cBhvr>
                                      <p:to>
                                        <p:strVal val="visible"/>
                                      </p:to>
                                    </p:set>
                                    <p:animEffect transition="in" filter="fade">
                                      <p:cBhvr>
                                        <p:cTn id="67" dur="500"/>
                                        <p:tgtEl>
                                          <p:spTgt spid="34"/>
                                        </p:tgtEl>
                                      </p:cBhvr>
                                    </p:animEffect>
                                  </p:childTnLst>
                                </p:cTn>
                              </p:par>
                              <p:par>
                                <p:cTn id="68" presetID="10" presetClass="entr" presetSubtype="0" fill="hold" grpId="0" nodeType="withEffect">
                                  <p:stCondLst>
                                    <p:cond delay="0"/>
                                  </p:stCondLst>
                                  <p:childTnLst>
                                    <p:set>
                                      <p:cBhvr>
                                        <p:cTn id="69" dur="1" fill="hold">
                                          <p:stCondLst>
                                            <p:cond delay="0"/>
                                          </p:stCondLst>
                                        </p:cTn>
                                        <p:tgtEl>
                                          <p:spTgt spid="16"/>
                                        </p:tgtEl>
                                        <p:attrNameLst>
                                          <p:attrName>style.visibility</p:attrName>
                                        </p:attrNameLst>
                                      </p:cBhvr>
                                      <p:to>
                                        <p:strVal val="visible"/>
                                      </p:to>
                                    </p:set>
                                    <p:animEffect transition="in" filter="fade">
                                      <p:cBhvr>
                                        <p:cTn id="70" dur="500"/>
                                        <p:tgtEl>
                                          <p:spTgt spid="16"/>
                                        </p:tgtEl>
                                      </p:cBhvr>
                                    </p:animEffect>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25"/>
                                        </p:tgtEl>
                                        <p:attrNameLst>
                                          <p:attrName>style.visibility</p:attrName>
                                        </p:attrNameLst>
                                      </p:cBhvr>
                                      <p:to>
                                        <p:strVal val="visible"/>
                                      </p:to>
                                    </p:set>
                                    <p:animEffect transition="in" filter="fade">
                                      <p:cBhvr>
                                        <p:cTn id="75" dur="500"/>
                                        <p:tgtEl>
                                          <p:spTgt spid="25"/>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22"/>
                                        </p:tgtEl>
                                        <p:attrNameLst>
                                          <p:attrName>style.visibility</p:attrName>
                                        </p:attrNameLst>
                                      </p:cBhvr>
                                      <p:to>
                                        <p:strVal val="visible"/>
                                      </p:to>
                                    </p:set>
                                    <p:animEffect transition="in" filter="fade">
                                      <p:cBhvr>
                                        <p:cTn id="78" dur="500"/>
                                        <p:tgtEl>
                                          <p:spTgt spid="22"/>
                                        </p:tgtEl>
                                      </p:cBhvr>
                                    </p:animEffect>
                                  </p:childTnLst>
                                </p:cTn>
                              </p:par>
                            </p:childTnLst>
                          </p:cTn>
                        </p:par>
                      </p:childTnLst>
                    </p:cTn>
                  </p:par>
                  <p:par>
                    <p:cTn id="79" fill="hold">
                      <p:stCondLst>
                        <p:cond delay="indefinite"/>
                      </p:stCondLst>
                      <p:childTnLst>
                        <p:par>
                          <p:cTn id="80" fill="hold">
                            <p:stCondLst>
                              <p:cond delay="0"/>
                            </p:stCondLst>
                            <p:childTnLst>
                              <p:par>
                                <p:cTn id="81" presetID="10" presetClass="entr" presetSubtype="0" fill="hold" nodeType="click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fade">
                                      <p:cBhvr>
                                        <p:cTn id="83"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2" grpId="0" animBg="1"/>
      <p:bldP spid="12" grpId="0" animBg="1"/>
      <p:bldP spid="13" grpId="0" animBg="1"/>
      <p:bldP spid="14" grpId="0" animBg="1"/>
      <p:bldP spid="15" grpId="0" animBg="1"/>
      <p:bldP spid="16" grpId="0" animBg="1"/>
      <p:bldP spid="113" grpId="0" animBg="1"/>
      <p:bldP spid="7" grpId="0" animBg="1"/>
      <p:bldP spid="102" grpId="0" animBg="1"/>
      <p:bldP spid="105" grpId="0" animBg="1"/>
      <p:bldP spid="154" grpId="0" animBg="1"/>
      <p:bldP spid="22"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98B99D99-6B88-44A5-98D8-B716AC59AE1D}"/>
              </a:ext>
            </a:extLst>
          </p:cNvPr>
          <p:cNvSpPr>
            <a:spLocks noGrp="1"/>
          </p:cNvSpPr>
          <p:nvPr>
            <p:ph type="title"/>
          </p:nvPr>
        </p:nvSpPr>
        <p:spPr>
          <a:xfrm>
            <a:off x="766011" y="0"/>
            <a:ext cx="10515600" cy="1325563"/>
          </a:xfrm>
        </p:spPr>
        <p:txBody>
          <a:bodyPr anchor="ctr">
            <a:normAutofit/>
          </a:bodyPr>
          <a:lstStyle/>
          <a:p>
            <a:r>
              <a:rPr lang="fr-CH" dirty="0"/>
              <a:t>Les signaux de stress</a:t>
            </a:r>
          </a:p>
        </p:txBody>
      </p:sp>
      <p:sp>
        <p:nvSpPr>
          <p:cNvPr id="16" name="Slide Number Placeholder 6">
            <a:extLst>
              <a:ext uri="{FF2B5EF4-FFF2-40B4-BE49-F238E27FC236}">
                <a16:creationId xmlns:a16="http://schemas.microsoft.com/office/drawing/2014/main" id="{C457A37E-17BA-D62B-01D0-C2B940F96401}"/>
              </a:ext>
            </a:extLst>
          </p:cNvPr>
          <p:cNvSpPr>
            <a:spLocks noGrp="1"/>
          </p:cNvSpPr>
          <p:nvPr>
            <p:ph type="sldNum" sz="quarter" idx="12"/>
          </p:nvPr>
        </p:nvSpPr>
        <p:spPr>
          <a:xfrm>
            <a:off x="11424361" y="6278898"/>
            <a:ext cx="482600" cy="331932"/>
          </a:xfrm>
        </p:spPr>
        <p:txBody>
          <a:bodyPr/>
          <a:lstStyle/>
          <a:p>
            <a:pPr>
              <a:spcAft>
                <a:spcPts val="600"/>
              </a:spcAft>
            </a:pPr>
            <a:fld id="{BCD55979-00CC-4874-A80E-0959E76EB92F}" type="slidenum">
              <a:rPr lang="en-GB" smtClean="0"/>
              <a:pPr>
                <a:spcAft>
                  <a:spcPts val="600"/>
                </a:spcAft>
              </a:pPr>
              <a:t>6</a:t>
            </a:fld>
            <a:endParaRPr lang="en-GB"/>
          </a:p>
        </p:txBody>
      </p:sp>
      <p:graphicFrame>
        <p:nvGraphicFramePr>
          <p:cNvPr id="5" name="Espace réservé du contenu 2">
            <a:extLst>
              <a:ext uri="{FF2B5EF4-FFF2-40B4-BE49-F238E27FC236}">
                <a16:creationId xmlns:a16="http://schemas.microsoft.com/office/drawing/2014/main" id="{EB5A17E7-C0C7-4F39-B0FA-A67DD6D27C3C}"/>
              </a:ext>
            </a:extLst>
          </p:cNvPr>
          <p:cNvGraphicFramePr>
            <a:graphicFrameLocks noGrp="1"/>
          </p:cNvGraphicFramePr>
          <p:nvPr>
            <p:ph sz="half" idx="2"/>
            <p:extLst>
              <p:ext uri="{D42A27DB-BD31-4B8C-83A1-F6EECF244321}">
                <p14:modId xmlns:p14="http://schemas.microsoft.com/office/powerpoint/2010/main" val="3407784492"/>
              </p:ext>
            </p:extLst>
          </p:nvPr>
        </p:nvGraphicFramePr>
        <p:xfrm>
          <a:off x="2167468" y="1509410"/>
          <a:ext cx="8610601" cy="41962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3" name="Date Placeholder 4">
            <a:extLst>
              <a:ext uri="{FF2B5EF4-FFF2-40B4-BE49-F238E27FC236}">
                <a16:creationId xmlns:a16="http://schemas.microsoft.com/office/drawing/2014/main" id="{B4D4E98A-3750-19AA-4F8C-1FE42E24BB84}"/>
              </a:ext>
            </a:extLst>
          </p:cNvPr>
          <p:cNvSpPr>
            <a:spLocks noGrp="1"/>
          </p:cNvSpPr>
          <p:nvPr>
            <p:ph type="dt" sz="half" idx="10"/>
          </p:nvPr>
        </p:nvSpPr>
        <p:spPr>
          <a:xfrm>
            <a:off x="1137351" y="6262302"/>
            <a:ext cx="872071" cy="365125"/>
          </a:xfrm>
        </p:spPr>
        <p:txBody>
          <a:bodyPr/>
          <a:lstStyle/>
          <a:p>
            <a:pPr>
              <a:spcAft>
                <a:spcPts val="600"/>
              </a:spcAft>
            </a:pPr>
            <a:r>
              <a:rPr lang="en-US" dirty="0" err="1"/>
              <a:t>Octobre</a:t>
            </a:r>
            <a:r>
              <a:rPr lang="en-US" dirty="0"/>
              <a:t> 2023</a:t>
            </a:r>
          </a:p>
        </p:txBody>
      </p:sp>
    </p:spTree>
    <p:extLst>
      <p:ext uri="{BB962C8B-B14F-4D97-AF65-F5344CB8AC3E}">
        <p14:creationId xmlns:p14="http://schemas.microsoft.com/office/powerpoint/2010/main" val="204542878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68"/>
        <p:cNvGrpSpPr/>
        <p:nvPr/>
      </p:nvGrpSpPr>
      <p:grpSpPr>
        <a:xfrm>
          <a:off x="0" y="0"/>
          <a:ext cx="0" cy="0"/>
          <a:chOff x="0" y="0"/>
          <a:chExt cx="0" cy="0"/>
        </a:xfrm>
      </p:grpSpPr>
      <p:sp>
        <p:nvSpPr>
          <p:cNvPr id="8" name="Line 4"/>
          <p:cNvSpPr>
            <a:spLocks noChangeShapeType="1"/>
          </p:cNvSpPr>
          <p:nvPr/>
        </p:nvSpPr>
        <p:spPr bwMode="auto">
          <a:xfrm flipH="1">
            <a:off x="2892426" y="1138370"/>
            <a:ext cx="2232025" cy="984251"/>
          </a:xfrm>
          <a:prstGeom prst="line">
            <a:avLst/>
          </a:prstGeom>
          <a:noFill/>
          <a:ln w="38100" cmpd="dbl">
            <a:solidFill>
              <a:srgbClr val="92D050"/>
            </a:solidFill>
            <a:round/>
            <a:headEnd/>
            <a:tailEnd type="triangle" w="med" len="med"/>
          </a:ln>
        </p:spPr>
        <p:txBody>
          <a:bodyPr lIns="91440" tIns="45720" rIns="91440" bIns="45720"/>
          <a:lstStyle/>
          <a:p>
            <a:endParaRPr lang="fr-FR" sz="2400">
              <a:latin typeface="Barlow Condensed Medium" pitchFamily="2" charset="0"/>
            </a:endParaRPr>
          </a:p>
        </p:txBody>
      </p:sp>
      <p:sp>
        <p:nvSpPr>
          <p:cNvPr id="9" name="Line 5"/>
          <p:cNvSpPr>
            <a:spLocks noChangeShapeType="1"/>
          </p:cNvSpPr>
          <p:nvPr/>
        </p:nvSpPr>
        <p:spPr bwMode="auto">
          <a:xfrm flipH="1">
            <a:off x="5879431" y="1138369"/>
            <a:ext cx="669" cy="1325563"/>
          </a:xfrm>
          <a:prstGeom prst="line">
            <a:avLst/>
          </a:prstGeom>
          <a:noFill/>
          <a:ln w="38100" cmpd="dbl">
            <a:solidFill>
              <a:srgbClr val="FF0000"/>
            </a:solidFill>
            <a:round/>
            <a:headEnd/>
            <a:tailEnd type="triangle" w="med" len="med"/>
          </a:ln>
        </p:spPr>
        <p:txBody>
          <a:bodyPr lIns="91440" tIns="45720" rIns="91440" bIns="45720"/>
          <a:lstStyle/>
          <a:p>
            <a:endParaRPr lang="fr-FR" sz="2400">
              <a:latin typeface="Barlow Condensed Medium" pitchFamily="2" charset="0"/>
            </a:endParaRPr>
          </a:p>
        </p:txBody>
      </p:sp>
      <p:sp>
        <p:nvSpPr>
          <p:cNvPr id="10" name="Line 6"/>
          <p:cNvSpPr>
            <a:spLocks noChangeShapeType="1"/>
          </p:cNvSpPr>
          <p:nvPr/>
        </p:nvSpPr>
        <p:spPr bwMode="auto">
          <a:xfrm>
            <a:off x="6894513" y="1130140"/>
            <a:ext cx="1763713" cy="1049339"/>
          </a:xfrm>
          <a:prstGeom prst="line">
            <a:avLst/>
          </a:prstGeom>
          <a:noFill/>
          <a:ln w="38100" cmpd="dbl">
            <a:solidFill>
              <a:schemeClr val="accent1"/>
            </a:solidFill>
            <a:round/>
            <a:headEnd/>
            <a:tailEnd type="triangle" w="med" len="med"/>
          </a:ln>
        </p:spPr>
        <p:txBody>
          <a:bodyPr lIns="91440" tIns="45720" rIns="91440" bIns="45720"/>
          <a:lstStyle/>
          <a:p>
            <a:endParaRPr lang="fr-FR" sz="2400">
              <a:latin typeface="Barlow Condensed Medium" pitchFamily="2" charset="0"/>
            </a:endParaRPr>
          </a:p>
        </p:txBody>
      </p:sp>
      <p:sp>
        <p:nvSpPr>
          <p:cNvPr id="11" name="Text Box 10"/>
          <p:cNvSpPr txBox="1">
            <a:spLocks noChangeArrowheads="1"/>
          </p:cNvSpPr>
          <p:nvPr/>
        </p:nvSpPr>
        <p:spPr bwMode="auto">
          <a:xfrm>
            <a:off x="2892426" y="5191194"/>
            <a:ext cx="6624639" cy="748795"/>
          </a:xfrm>
          <a:prstGeom prst="rect">
            <a:avLst/>
          </a:prstGeom>
          <a:noFill/>
          <a:ln w="9525">
            <a:noFill/>
            <a:miter lim="800000"/>
            <a:headEnd/>
            <a:tailEnd/>
          </a:ln>
        </p:spPr>
        <p:txBody>
          <a:bodyPr lIns="91440" tIns="45720" rIns="91440" bIns="45720">
            <a:spAutoFit/>
          </a:bodyPr>
          <a:lstStyle/>
          <a:p>
            <a:pPr algn="ctr" eaLnBrk="1" hangingPunct="1"/>
            <a:r>
              <a:rPr lang="fr-FR" altLang="fr-FR" sz="2133" u="sng" dirty="0">
                <a:latin typeface="Barlow Condensed Medium" pitchFamily="2" charset="0"/>
              </a:rPr>
              <a:t>Ce sont les réactions automatiques</a:t>
            </a:r>
            <a:r>
              <a:rPr lang="fr-FR" altLang="fr-FR" sz="2133" dirty="0">
                <a:latin typeface="Barlow Condensed Medium" pitchFamily="2" charset="0"/>
              </a:rPr>
              <a:t> d’un individu face à des agressions qui perturbent son équilibre naturel.</a:t>
            </a:r>
          </a:p>
        </p:txBody>
      </p:sp>
      <p:grpSp>
        <p:nvGrpSpPr>
          <p:cNvPr id="13" name="Groupe 11"/>
          <p:cNvGrpSpPr>
            <a:grpSpLocks/>
          </p:cNvGrpSpPr>
          <p:nvPr/>
        </p:nvGrpSpPr>
        <p:grpSpPr bwMode="auto">
          <a:xfrm>
            <a:off x="1285007" y="2321796"/>
            <a:ext cx="2095500" cy="2661945"/>
            <a:chOff x="1305561" y="2474593"/>
            <a:chExt cx="2095500" cy="2662557"/>
          </a:xfrm>
        </p:grpSpPr>
        <p:sp>
          <p:nvSpPr>
            <p:cNvPr id="14" name="Text Box 7"/>
            <p:cNvSpPr txBox="1">
              <a:spLocks noChangeArrowheads="1"/>
            </p:cNvSpPr>
            <p:nvPr/>
          </p:nvSpPr>
          <p:spPr bwMode="auto">
            <a:xfrm>
              <a:off x="1776738" y="2474593"/>
              <a:ext cx="1153145" cy="400202"/>
            </a:xfrm>
            <a:prstGeom prst="rect">
              <a:avLst/>
            </a:prstGeom>
            <a:noFill/>
            <a:ln w="9525">
              <a:solidFill>
                <a:srgbClr val="92D050"/>
              </a:solidFill>
              <a:miter lim="800000"/>
              <a:headEnd/>
              <a:tailEnd/>
            </a:ln>
          </p:spPr>
          <p:txBody>
            <a:bodyPr>
              <a:spAutoFit/>
            </a:bodyPr>
            <a:lstStyle/>
            <a:p>
              <a:pPr algn="ctr" eaLnBrk="1" hangingPunct="1"/>
              <a:r>
                <a:rPr lang="fr-FR" altLang="fr-FR" sz="2000" b="1" u="sng" dirty="0">
                  <a:solidFill>
                    <a:srgbClr val="92D050"/>
                  </a:solidFill>
                  <a:latin typeface="Barlow Condensed Medium" pitchFamily="2" charset="0"/>
                </a:rPr>
                <a:t>FUITE</a:t>
              </a:r>
            </a:p>
          </p:txBody>
        </p:sp>
        <p:pic>
          <p:nvPicPr>
            <p:cNvPr id="15" name="Image 4"/>
            <p:cNvPicPr>
              <a:picLocks noChangeAspect="1"/>
            </p:cNvPicPr>
            <p:nvPr/>
          </p:nvPicPr>
          <p:blipFill>
            <a:blip r:embed="rId3"/>
            <a:srcRect/>
            <a:stretch>
              <a:fillRect/>
            </a:stretch>
          </p:blipFill>
          <p:spPr bwMode="auto">
            <a:xfrm>
              <a:off x="1305561" y="2955925"/>
              <a:ext cx="2095500" cy="2181225"/>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grpSp>
        <p:nvGrpSpPr>
          <p:cNvPr id="16" name="Groupe 10"/>
          <p:cNvGrpSpPr>
            <a:grpSpLocks/>
          </p:cNvGrpSpPr>
          <p:nvPr/>
        </p:nvGrpSpPr>
        <p:grpSpPr bwMode="auto">
          <a:xfrm>
            <a:off x="4450681" y="2635082"/>
            <a:ext cx="2857500" cy="2146900"/>
            <a:chOff x="4709319" y="3050972"/>
            <a:chExt cx="2857500" cy="2145261"/>
          </a:xfrm>
        </p:grpSpPr>
        <p:sp>
          <p:nvSpPr>
            <p:cNvPr id="17" name="Rectangle 9"/>
            <p:cNvSpPr>
              <a:spLocks noChangeArrowheads="1"/>
            </p:cNvSpPr>
            <p:nvPr/>
          </p:nvSpPr>
          <p:spPr bwMode="auto">
            <a:xfrm>
              <a:off x="5425082" y="3050972"/>
              <a:ext cx="1341836" cy="399805"/>
            </a:xfrm>
            <a:prstGeom prst="rect">
              <a:avLst/>
            </a:prstGeom>
            <a:noFill/>
            <a:ln w="9525">
              <a:solidFill>
                <a:srgbClr val="FF0000"/>
              </a:solidFill>
              <a:miter lim="800000"/>
              <a:headEnd/>
              <a:tailEnd/>
            </a:ln>
          </p:spPr>
          <p:txBody>
            <a:bodyPr>
              <a:spAutoFit/>
            </a:bodyPr>
            <a:lstStyle/>
            <a:p>
              <a:pPr algn="ctr" eaLnBrk="1" hangingPunct="1"/>
              <a:r>
                <a:rPr lang="fr-FR" altLang="fr-FR" sz="2000" b="1" u="sng" dirty="0">
                  <a:solidFill>
                    <a:srgbClr val="FF0000"/>
                  </a:solidFill>
                  <a:latin typeface="Barlow Condensed Medium" pitchFamily="2" charset="0"/>
                </a:rPr>
                <a:t>LUTTE</a:t>
              </a:r>
            </a:p>
          </p:txBody>
        </p:sp>
        <p:pic>
          <p:nvPicPr>
            <p:cNvPr id="18" name="Image 17"/>
            <p:cNvPicPr>
              <a:picLocks noChangeAspect="1"/>
            </p:cNvPicPr>
            <p:nvPr/>
          </p:nvPicPr>
          <p:blipFill>
            <a:blip r:embed="rId4" cstate="print"/>
            <a:stretch>
              <a:fillRect/>
            </a:stretch>
          </p:blipFill>
          <p:spPr>
            <a:xfrm>
              <a:off x="4709319" y="3596033"/>
              <a:ext cx="2857500" cy="1600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grpSp>
        <p:nvGrpSpPr>
          <p:cNvPr id="19" name="Groupe 9"/>
          <p:cNvGrpSpPr>
            <a:grpSpLocks/>
          </p:cNvGrpSpPr>
          <p:nvPr/>
        </p:nvGrpSpPr>
        <p:grpSpPr bwMode="auto">
          <a:xfrm>
            <a:off x="8658226" y="2321796"/>
            <a:ext cx="2847975" cy="2079961"/>
            <a:chOff x="8960356" y="3489654"/>
            <a:chExt cx="2847975" cy="2080024"/>
          </a:xfrm>
          <a:noFill/>
        </p:grpSpPr>
        <p:sp>
          <p:nvSpPr>
            <p:cNvPr id="20" name="Rectangle 8"/>
            <p:cNvSpPr>
              <a:spLocks noChangeArrowheads="1"/>
            </p:cNvSpPr>
            <p:nvPr/>
          </p:nvSpPr>
          <p:spPr bwMode="auto">
            <a:xfrm>
              <a:off x="9821528" y="3489654"/>
              <a:ext cx="1125628" cy="400122"/>
            </a:xfrm>
            <a:prstGeom prst="rect">
              <a:avLst/>
            </a:prstGeom>
            <a:grpFill/>
            <a:ln w="9525">
              <a:solidFill>
                <a:srgbClr val="FFFF00"/>
              </a:solidFill>
              <a:miter lim="800000"/>
              <a:headEnd/>
              <a:tailEnd/>
            </a:ln>
          </p:spPr>
          <p:txBody>
            <a:bodyPr wrap="none">
              <a:spAutoFit/>
            </a:bodyPr>
            <a:lstStyle/>
            <a:p>
              <a:pPr algn="ctr" eaLnBrk="1" hangingPunct="1"/>
              <a:r>
                <a:rPr lang="fr-FR" altLang="fr-FR" sz="2000" b="1" u="sng" dirty="0">
                  <a:solidFill>
                    <a:schemeClr val="accent1"/>
                  </a:solidFill>
                  <a:latin typeface="Barlow Condensed Medium" pitchFamily="2" charset="0"/>
                </a:rPr>
                <a:t>INHIBITION</a:t>
              </a:r>
            </a:p>
          </p:txBody>
        </p:sp>
        <p:pic>
          <p:nvPicPr>
            <p:cNvPr id="21" name="Image 20"/>
            <p:cNvPicPr>
              <a:picLocks noChangeAspect="1"/>
            </p:cNvPicPr>
            <p:nvPr/>
          </p:nvPicPr>
          <p:blipFill>
            <a:blip r:embed="rId5" cstate="print"/>
            <a:stretch>
              <a:fillRect/>
            </a:stretch>
          </p:blipFill>
          <p:spPr>
            <a:xfrm>
              <a:off x="8960356" y="3969478"/>
              <a:ext cx="2847975" cy="16002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grpSp>
      <p:pic>
        <p:nvPicPr>
          <p:cNvPr id="22" name="Picture 2" descr="C:\Users\André PISANI\OMP\Administratif\Support COM\LOGO OMP\Logo PNG\Fichier 5logo.png"/>
          <p:cNvPicPr>
            <a:picLocks noChangeAspect="1" noChangeArrowheads="1"/>
          </p:cNvPicPr>
          <p:nvPr/>
        </p:nvPicPr>
        <p:blipFill>
          <a:blip r:embed="rId6"/>
          <a:srcRect/>
          <a:stretch>
            <a:fillRect/>
          </a:stretch>
        </p:blipFill>
        <p:spPr bwMode="auto">
          <a:xfrm>
            <a:off x="11266863" y="6115281"/>
            <a:ext cx="642939" cy="526227"/>
          </a:xfrm>
          <a:prstGeom prst="rect">
            <a:avLst/>
          </a:prstGeom>
          <a:noFill/>
        </p:spPr>
      </p:pic>
      <p:sp>
        <p:nvSpPr>
          <p:cNvPr id="3" name="Titre 1">
            <a:extLst>
              <a:ext uri="{FF2B5EF4-FFF2-40B4-BE49-F238E27FC236}">
                <a16:creationId xmlns:a16="http://schemas.microsoft.com/office/drawing/2014/main" id="{E59D4866-49D2-1158-3A47-F27768DA3B03}"/>
              </a:ext>
            </a:extLst>
          </p:cNvPr>
          <p:cNvSpPr txBox="1">
            <a:spLocks/>
          </p:cNvSpPr>
          <p:nvPr/>
        </p:nvSpPr>
        <p:spPr>
          <a:xfrm>
            <a:off x="871538" y="-62190"/>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kern="1200">
                <a:solidFill>
                  <a:srgbClr val="7030A0"/>
                </a:solidFill>
                <a:latin typeface="+mj-lt"/>
                <a:ea typeface="+mj-ea"/>
                <a:cs typeface="+mj-cs"/>
              </a:defRPr>
            </a:lvl1pPr>
          </a:lstStyle>
          <a:p>
            <a:r>
              <a:rPr lang="fr-CH" dirty="0"/>
              <a:t>Réactions face à une menace </a:t>
            </a:r>
            <a:r>
              <a:rPr lang="fr-CH" sz="2400" dirty="0"/>
              <a:t>(Laborit)</a:t>
            </a:r>
          </a:p>
        </p:txBody>
      </p:sp>
      <p:sp>
        <p:nvSpPr>
          <p:cNvPr id="4" name="Date Placeholder 4">
            <a:extLst>
              <a:ext uri="{FF2B5EF4-FFF2-40B4-BE49-F238E27FC236}">
                <a16:creationId xmlns:a16="http://schemas.microsoft.com/office/drawing/2014/main" id="{683567C9-D083-8621-F2B1-44AA6771CFE3}"/>
              </a:ext>
            </a:extLst>
          </p:cNvPr>
          <p:cNvSpPr txBox="1">
            <a:spLocks/>
          </p:cNvSpPr>
          <p:nvPr/>
        </p:nvSpPr>
        <p:spPr>
          <a:xfrm>
            <a:off x="1185478" y="6262301"/>
            <a:ext cx="872071"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err="1"/>
              <a:t>Octobre</a:t>
            </a:r>
            <a:r>
              <a:rPr lang="en-US" dirty="0"/>
              <a:t> 2023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par>
                                <p:cTn id="16" presetID="10" presetClass="entr" presetSubtype="0" fill="hold" nodeType="with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500"/>
                                        <p:tgtEl>
                                          <p:spTgt spid="16"/>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par>
                                <p:cTn id="24" presetID="10"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animEffect transition="in" filter="fade">
                                      <p:cBhvr>
                                        <p:cTn id="26" dur="500"/>
                                        <p:tgtEl>
                                          <p:spTgt spid="19"/>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P spid="10" grpId="0" animBg="1"/>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E26BDFE-2039-49E8-AD65-182068DF556F}"/>
              </a:ext>
            </a:extLst>
          </p:cNvPr>
          <p:cNvSpPr>
            <a:spLocks noGrp="1"/>
          </p:cNvSpPr>
          <p:nvPr>
            <p:ph type="title"/>
          </p:nvPr>
        </p:nvSpPr>
        <p:spPr>
          <a:xfrm>
            <a:off x="9093496" y="618681"/>
            <a:ext cx="2613872" cy="4794567"/>
          </a:xfrm>
        </p:spPr>
        <p:txBody>
          <a:bodyPr vert="horz" lIns="91440" tIns="45720" rIns="91440" bIns="45720" rtlCol="0" anchor="ctr">
            <a:normAutofit/>
          </a:bodyPr>
          <a:lstStyle/>
          <a:p>
            <a:r>
              <a:rPr lang="en-US" sz="3600" dirty="0" err="1"/>
              <a:t>Bonnes</a:t>
            </a:r>
            <a:r>
              <a:rPr lang="en-US" sz="3600" dirty="0"/>
              <a:t> </a:t>
            </a:r>
            <a:r>
              <a:rPr lang="en-US" sz="3600" dirty="0" err="1"/>
              <a:t>pratiques</a:t>
            </a:r>
            <a:endParaRPr lang="en-US" sz="3600" dirty="0"/>
          </a:p>
        </p:txBody>
      </p:sp>
      <p:pic>
        <p:nvPicPr>
          <p:cNvPr id="4" name="Picture 4" descr="dont panic">
            <a:extLst>
              <a:ext uri="{FF2B5EF4-FFF2-40B4-BE49-F238E27FC236}">
                <a16:creationId xmlns:a16="http://schemas.microsoft.com/office/drawing/2014/main" id="{75436095-3BDE-4F08-AB57-EB3414F22513}"/>
              </a:ext>
            </a:extLst>
          </p:cNvPr>
          <p:cNvPicPr>
            <a:picLocks noGrp="1" noChangeAspect="1" noChangeArrowheads="1"/>
          </p:cNvPicPr>
          <p:nvPr>
            <p:ph idx="1"/>
          </p:nvPr>
        </p:nvPicPr>
        <p:blipFill rotWithShape="1">
          <a:blip r:embed="rId2" cstate="print"/>
          <a:srcRect r="2121" b="2"/>
          <a:stretch/>
        </p:blipFill>
        <p:spPr>
          <a:xfrm>
            <a:off x="976251" y="983721"/>
            <a:ext cx="7163222" cy="4808332"/>
          </a:xfrm>
          <a:prstGeom prst="rect">
            <a:avLst/>
          </a:prstGeom>
          <a:noFill/>
          <a:effectLst/>
        </p:spPr>
      </p:pic>
      <p:sp>
        <p:nvSpPr>
          <p:cNvPr id="7" name="ZoneTexte 6">
            <a:extLst>
              <a:ext uri="{FF2B5EF4-FFF2-40B4-BE49-F238E27FC236}">
                <a16:creationId xmlns:a16="http://schemas.microsoft.com/office/drawing/2014/main" id="{9FC0D63B-9DAA-46A2-A458-85E3910669F3}"/>
              </a:ext>
            </a:extLst>
          </p:cNvPr>
          <p:cNvSpPr txBox="1"/>
          <p:nvPr/>
        </p:nvSpPr>
        <p:spPr>
          <a:xfrm>
            <a:off x="7131361" y="5413248"/>
            <a:ext cx="1008112" cy="2616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fr-CH" sz="1100" b="0" i="0" u="none" strike="noStrike" kern="1200" cap="none" spc="0" normalizeH="0" baseline="0" noProof="0" dirty="0">
                <a:ln>
                  <a:noFill/>
                </a:ln>
                <a:solidFill>
                  <a:prstClr val="black"/>
                </a:solidFill>
                <a:effectLst/>
                <a:uLnTx/>
                <a:uFillTx/>
                <a:latin typeface="Calibri" panose="020F0502020204030204"/>
                <a:ea typeface="+mn-ea"/>
                <a:cs typeface="+mn-cs"/>
              </a:rPr>
              <a:t>Mix et Remix</a:t>
            </a:r>
          </a:p>
        </p:txBody>
      </p:sp>
      <p:sp>
        <p:nvSpPr>
          <p:cNvPr id="3" name="Date Placeholder 4">
            <a:extLst>
              <a:ext uri="{FF2B5EF4-FFF2-40B4-BE49-F238E27FC236}">
                <a16:creationId xmlns:a16="http://schemas.microsoft.com/office/drawing/2014/main" id="{188CD34C-702E-40F5-88D2-5F2E021B39FD}"/>
              </a:ext>
            </a:extLst>
          </p:cNvPr>
          <p:cNvSpPr txBox="1">
            <a:spLocks/>
          </p:cNvSpPr>
          <p:nvPr/>
        </p:nvSpPr>
        <p:spPr>
          <a:xfrm>
            <a:off x="1185478" y="6262301"/>
            <a:ext cx="872071"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err="1"/>
              <a:t>Octobre</a:t>
            </a:r>
            <a:r>
              <a:rPr lang="en-US" dirty="0"/>
              <a:t> 2023</a:t>
            </a:r>
          </a:p>
        </p:txBody>
      </p:sp>
    </p:spTree>
    <p:extLst>
      <p:ext uri="{BB962C8B-B14F-4D97-AF65-F5344CB8AC3E}">
        <p14:creationId xmlns:p14="http://schemas.microsoft.com/office/powerpoint/2010/main" val="26913772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7729238-CB71-44A8-B5DE-136A57BA7019}"/>
              </a:ext>
            </a:extLst>
          </p:cNvPr>
          <p:cNvSpPr>
            <a:spLocks noGrp="1"/>
          </p:cNvSpPr>
          <p:nvPr>
            <p:ph type="title"/>
          </p:nvPr>
        </p:nvSpPr>
        <p:spPr>
          <a:xfrm>
            <a:off x="838200" y="0"/>
            <a:ext cx="10515600" cy="1325563"/>
          </a:xfrm>
        </p:spPr>
        <p:txBody>
          <a:bodyPr>
            <a:normAutofit fontScale="90000"/>
          </a:bodyPr>
          <a:lstStyle/>
          <a:p>
            <a:r>
              <a:rPr lang="fr-CH" dirty="0"/>
              <a:t>Auto-évaluation du niveau de stress/énergie </a:t>
            </a:r>
          </a:p>
        </p:txBody>
      </p:sp>
      <p:sp>
        <p:nvSpPr>
          <p:cNvPr id="3" name="Espace réservé du contenu 2">
            <a:extLst>
              <a:ext uri="{FF2B5EF4-FFF2-40B4-BE49-F238E27FC236}">
                <a16:creationId xmlns:a16="http://schemas.microsoft.com/office/drawing/2014/main" id="{1B490E5D-90C0-48DA-B3E9-4075D5EAA939}"/>
              </a:ext>
            </a:extLst>
          </p:cNvPr>
          <p:cNvSpPr>
            <a:spLocks noGrp="1"/>
          </p:cNvSpPr>
          <p:nvPr>
            <p:ph idx="1"/>
          </p:nvPr>
        </p:nvSpPr>
        <p:spPr>
          <a:xfrm>
            <a:off x="836431" y="1325563"/>
            <a:ext cx="4786327" cy="4538412"/>
          </a:xfrm>
        </p:spPr>
        <p:txBody>
          <a:bodyPr>
            <a:normAutofit/>
          </a:bodyPr>
          <a:lstStyle/>
          <a:p>
            <a:pPr marL="457200" lvl="1" indent="0">
              <a:buNone/>
            </a:pPr>
            <a:endParaRPr lang="fr-CH" dirty="0"/>
          </a:p>
          <a:p>
            <a:pPr marL="0" indent="0">
              <a:buNone/>
            </a:pPr>
            <a:r>
              <a:rPr lang="fr-CH" dirty="0"/>
              <a:t>Faire cette évaluation permet de :</a:t>
            </a:r>
          </a:p>
          <a:p>
            <a:pPr lvl="1"/>
            <a:r>
              <a:rPr lang="fr-CH" dirty="0"/>
              <a:t>Eviter la contagion du stress</a:t>
            </a:r>
          </a:p>
          <a:p>
            <a:pPr lvl="1"/>
            <a:r>
              <a:rPr lang="fr-CH" dirty="0"/>
              <a:t>Mettre en place des contre-mesures</a:t>
            </a:r>
          </a:p>
          <a:p>
            <a:pPr lvl="1"/>
            <a:r>
              <a:rPr lang="fr-CH" dirty="0"/>
              <a:t>Rester dans un cadre de sécurité psychique</a:t>
            </a:r>
          </a:p>
          <a:p>
            <a:pPr lvl="1"/>
            <a:endParaRPr lang="fr-CH" dirty="0"/>
          </a:p>
          <a:p>
            <a:pPr marL="457200" lvl="1" indent="0">
              <a:buNone/>
            </a:pPr>
            <a:endParaRPr lang="fr-CH" dirty="0"/>
          </a:p>
        </p:txBody>
      </p:sp>
      <p:pic>
        <p:nvPicPr>
          <p:cNvPr id="7" name="Image 6">
            <a:extLst>
              <a:ext uri="{FF2B5EF4-FFF2-40B4-BE49-F238E27FC236}">
                <a16:creationId xmlns:a16="http://schemas.microsoft.com/office/drawing/2014/main" id="{18474355-E38B-471C-972C-62E181CF7DB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81003" y="1132448"/>
            <a:ext cx="3630849" cy="4417792"/>
          </a:xfrm>
          <a:prstGeom prst="rect">
            <a:avLst/>
          </a:prstGeom>
        </p:spPr>
      </p:pic>
      <p:sp>
        <p:nvSpPr>
          <p:cNvPr id="4" name="Date Placeholder 4">
            <a:extLst>
              <a:ext uri="{FF2B5EF4-FFF2-40B4-BE49-F238E27FC236}">
                <a16:creationId xmlns:a16="http://schemas.microsoft.com/office/drawing/2014/main" id="{5ABAEA78-E3AC-D369-35E7-6A66782FB984}"/>
              </a:ext>
            </a:extLst>
          </p:cNvPr>
          <p:cNvSpPr txBox="1">
            <a:spLocks/>
          </p:cNvSpPr>
          <p:nvPr/>
        </p:nvSpPr>
        <p:spPr>
          <a:xfrm>
            <a:off x="1185478" y="6262301"/>
            <a:ext cx="872071" cy="365125"/>
          </a:xfrm>
          <a:prstGeom prst="rect">
            <a:avLst/>
          </a:prstGeom>
        </p:spPr>
        <p:txBody>
          <a:bodyPr vert="horz" lIns="0" tIns="45720" rIns="91440" bIns="45720" rtlCol="0" anchor="ctr"/>
          <a:lstStyle>
            <a:defPPr>
              <a:defRPr lang="en-US"/>
            </a:defPPr>
            <a:lvl1pPr marL="0" algn="l" defTabSz="914400" rtl="0" eaLnBrk="1" latinLnBrk="0" hangingPunct="1">
              <a:defRPr sz="1000" kern="1200">
                <a:solidFill>
                  <a:schemeClr val="bg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spcAft>
                <a:spcPts val="600"/>
              </a:spcAft>
            </a:pPr>
            <a:r>
              <a:rPr lang="en-US" dirty="0" err="1"/>
              <a:t>Octobre</a:t>
            </a:r>
            <a:r>
              <a:rPr lang="en-US" dirty="0"/>
              <a:t> 2023</a:t>
            </a:r>
          </a:p>
        </p:txBody>
      </p:sp>
    </p:spTree>
    <p:extLst>
      <p:ext uri="{BB962C8B-B14F-4D97-AF65-F5344CB8AC3E}">
        <p14:creationId xmlns:p14="http://schemas.microsoft.com/office/powerpoint/2010/main" val="2528562750"/>
      </p:ext>
    </p:extLst>
  </p:cSld>
  <p:clrMapOvr>
    <a:masterClrMapping/>
  </p:clrMapOvr>
</p:sld>
</file>

<file path=ppt/theme/theme1.xml><?xml version="1.0" encoding="utf-8"?>
<a:theme xmlns:a="http://schemas.openxmlformats.org/drawingml/2006/main" name="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E500FAA9-6B9B-46FD-AD43-AE4EE795EB0E}"/>
    </a:ext>
  </a:extLst>
</a:theme>
</file>

<file path=ppt/theme/theme2.xml><?xml version="1.0" encoding="utf-8"?>
<a:theme xmlns:a="http://schemas.openxmlformats.org/drawingml/2006/main" name="End Slides">
  <a:themeElements>
    <a:clrScheme name="CERN">
      <a:dk1>
        <a:srgbClr val="0053A1"/>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458D1DA2-9565-410D-A40A-7997B763955F}"/>
    </a:ext>
  </a:extLst>
</a:theme>
</file>

<file path=ppt/theme/theme3.xml><?xml version="1.0" encoding="utf-8"?>
<a:theme xmlns:a="http://schemas.openxmlformats.org/drawingml/2006/main" name="1_CERNCorporate16-9">
  <a:themeElements>
    <a:clrScheme name="CERN_HSE_colors">
      <a:dk1>
        <a:srgbClr val="0055A0"/>
      </a:dk1>
      <a:lt1>
        <a:srgbClr val="FFFFFF"/>
      </a:lt1>
      <a:dk2>
        <a:srgbClr val="1C8DCD"/>
      </a:dk2>
      <a:lt2>
        <a:srgbClr val="E7E6E6"/>
      </a:lt2>
      <a:accent1>
        <a:srgbClr val="1C998E"/>
      </a:accent1>
      <a:accent2>
        <a:srgbClr val="418AC5"/>
      </a:accent2>
      <a:accent3>
        <a:srgbClr val="5EC135"/>
      </a:accent3>
      <a:accent4>
        <a:srgbClr val="E8BE28"/>
      </a:accent4>
      <a:accent5>
        <a:srgbClr val="A0252B"/>
      </a:accent5>
      <a:accent6>
        <a:srgbClr val="1A4670"/>
      </a:accent6>
      <a:hlink>
        <a:srgbClr val="1C998E"/>
      </a:hlink>
      <a:folHlink>
        <a:srgbClr val="00CEBF"/>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329F80B2-EF9F-4058-B1E8-DF63F4D44325}" vid="{E500FAA9-6B9B-46FD-AD43-AE4EE795EB0E}"/>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PRESENTATION_template</Template>
  <TotalTime>485</TotalTime>
  <Words>1284</Words>
  <Application>Microsoft Office PowerPoint</Application>
  <PresentationFormat>Grand écran</PresentationFormat>
  <Paragraphs>202</Paragraphs>
  <Slides>20</Slides>
  <Notes>15</Notes>
  <HiddenSlides>0</HiddenSlides>
  <MMClips>0</MMClips>
  <ScaleCrop>false</ScaleCrop>
  <HeadingPairs>
    <vt:vector size="6" baseType="variant">
      <vt:variant>
        <vt:lpstr>Polices utilisées</vt:lpstr>
      </vt:variant>
      <vt:variant>
        <vt:i4>9</vt:i4>
      </vt:variant>
      <vt:variant>
        <vt:lpstr>Thème</vt:lpstr>
      </vt:variant>
      <vt:variant>
        <vt:i4>3</vt:i4>
      </vt:variant>
      <vt:variant>
        <vt:lpstr>Titres des diapositives</vt:lpstr>
      </vt:variant>
      <vt:variant>
        <vt:i4>20</vt:i4>
      </vt:variant>
    </vt:vector>
  </HeadingPairs>
  <TitlesOfParts>
    <vt:vector size="32" baseType="lpstr">
      <vt:lpstr>Arial</vt:lpstr>
      <vt:lpstr>Barlow Condensed Medium</vt:lpstr>
      <vt:lpstr>Calibri</vt:lpstr>
      <vt:lpstr>Calibri Light</vt:lpstr>
      <vt:lpstr>Helvetica Neue</vt:lpstr>
      <vt:lpstr>Helvetica Neue Light</vt:lpstr>
      <vt:lpstr>Helvetica Neue Medium</vt:lpstr>
      <vt:lpstr>Times New Roman</vt:lpstr>
      <vt:lpstr>Verdana</vt:lpstr>
      <vt:lpstr>CERNCorporate16-9</vt:lpstr>
      <vt:lpstr>End Slides</vt:lpstr>
      <vt:lpstr>1_CERNCorporate16-9</vt:lpstr>
      <vt:lpstr>Qu’en est-il de votre stress? Un outil : La déconnexion flash</vt:lpstr>
      <vt:lpstr>Présentation PowerPoint</vt:lpstr>
      <vt:lpstr>Définitions du stress</vt:lpstr>
      <vt:lpstr>Etapes du stress</vt:lpstr>
      <vt:lpstr>Le stress cumulatif</vt:lpstr>
      <vt:lpstr>Les signaux de stress</vt:lpstr>
      <vt:lpstr>Présentation PowerPoint</vt:lpstr>
      <vt:lpstr>Bonnes pratiques</vt:lpstr>
      <vt:lpstr>Auto-évaluation du niveau de stress/énergie </vt:lpstr>
      <vt:lpstr>Se focaliser sur ce que l’on peut maîtriser</vt:lpstr>
      <vt:lpstr>La déconnexion flash</vt:lpstr>
      <vt:lpstr>Etape 1 : Evaluation de son niveau d’activation    / Météo interne</vt:lpstr>
      <vt:lpstr>Respirations</vt:lpstr>
      <vt:lpstr>Etape 2 : Laissez-vous guider</vt:lpstr>
      <vt:lpstr>Etape 3 : Nouvelle évaluation de son niveau    d’activation / Météo interne</vt:lpstr>
      <vt:lpstr>Bases de l’outil</vt:lpstr>
      <vt:lpstr>Présentation Techniques d’Optimisation du Potentiel</vt:lpstr>
      <vt:lpstr>Conclusion</vt:lpstr>
      <vt:lpstr>Si vous avez besoin de soins, de conseils ou de soutien, Nous sommes là pour vous!</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Yves Loertscher</dc:creator>
  <cp:lastModifiedBy>Katia Schenkel</cp:lastModifiedBy>
  <cp:revision>19</cp:revision>
  <dcterms:created xsi:type="dcterms:W3CDTF">2020-12-10T10:37:08Z</dcterms:created>
  <dcterms:modified xsi:type="dcterms:W3CDTF">2023-10-10T18:47:54Z</dcterms:modified>
</cp:coreProperties>
</file>