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Google Shape;65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9dbf6ec76a_0_6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9dbf6ec76a_0_6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9dbf6ec76a_0_7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9dbf6ec76a_0_7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" name="Google Shape;11;p2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Google Shape;14;p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1"/>
          <p:cNvSpPr txBox="1"/>
          <p:nvPr>
            <p:ph hasCustomPrompt="1"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2000"/>
              <a:buNone/>
              <a:defRPr sz="120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9" name="Google Shape;59;p11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60" name="Google Shape;60;p1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7" name="Google Shape;17;p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" name="Google Shape;20;p4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" name="Google Shape;21;p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" name="Google Shape;26;p5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9pPr>
          </a:lstStyle>
          <a:p/>
        </p:txBody>
      </p:sp>
      <p:sp>
        <p:nvSpPr>
          <p:cNvPr id="28" name="Google Shape;28;p5"/>
          <p:cNvSpPr txBox="1"/>
          <p:nvPr>
            <p:ph idx="1" type="body"/>
          </p:nvPr>
        </p:nvSpPr>
        <p:spPr>
          <a:xfrm>
            <a:off x="47190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9" name="Google Shape;29;p5"/>
          <p:cNvSpPr txBox="1"/>
          <p:nvPr>
            <p:ph idx="2" type="body"/>
          </p:nvPr>
        </p:nvSpPr>
        <p:spPr>
          <a:xfrm>
            <a:off x="4694250" y="1919075"/>
            <a:ext cx="3999900" cy="2710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0" name="Google Shape;30;p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6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" name="Google Shape;33;p6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" name="Google Shape;34;p6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1pPr>
            <a:lvl2pPr lvl="1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800"/>
              <a:buNone/>
              <a:defRPr sz="1800"/>
            </a:lvl9pPr>
          </a:lstStyle>
          <a:p/>
        </p:txBody>
      </p:sp>
      <p:sp>
        <p:nvSpPr>
          <p:cNvPr id="35" name="Google Shape;35;p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" name="Google Shape;38;p7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" name="Google Shape;39;p7"/>
          <p:cNvSpPr txBox="1"/>
          <p:nvPr>
            <p:ph type="title"/>
          </p:nvPr>
        </p:nvSpPr>
        <p:spPr>
          <a:xfrm>
            <a:off x="226078" y="357800"/>
            <a:ext cx="2808000" cy="953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●"/>
              <a:defRPr sz="1200">
                <a:solidFill>
                  <a:schemeClr val="lt1"/>
                </a:solidFill>
              </a:defRPr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○"/>
              <a:defRPr sz="1200">
                <a:solidFill>
                  <a:schemeClr val="lt1"/>
                </a:solidFill>
              </a:defRPr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Char char="■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2pPr>
            <a:lvl3pPr lvl="2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3pPr>
            <a:lvl4pPr lvl="3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4pPr>
            <a:lvl5pPr lvl="4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5pPr>
            <a:lvl6pPr lvl="5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6pPr>
            <a:lvl7pPr lvl="6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7pPr>
            <a:lvl8pPr lvl="7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8pPr>
            <a:lvl9pPr lvl="8">
              <a:spcBef>
                <a:spcPts val="0"/>
              </a:spcBef>
              <a:spcAft>
                <a:spcPts val="0"/>
              </a:spcAft>
              <a:buSzPts val="6000"/>
              <a:buNone/>
              <a:defRPr sz="6000"/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" name="Google Shape;47;p9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200"/>
              <a:buNone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79467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" name="Google Shape;54;p10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" name="Google Shape;55;p10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2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Google Shape;56;p1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material"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2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Roboto"/>
              <a:buChar char="●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●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○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Roboto"/>
              <a:buChar char="■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3"/>
          <p:cNvSpPr txBox="1"/>
          <p:nvPr>
            <p:ph type="ctrTitle"/>
          </p:nvPr>
        </p:nvSpPr>
        <p:spPr>
          <a:xfrm>
            <a:off x="340300" y="151650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Day 1</a:t>
            </a:r>
            <a:endParaRPr/>
          </a:p>
        </p:txBody>
      </p:sp>
      <p:sp>
        <p:nvSpPr>
          <p:cNvPr id="68" name="Google Shape;68;p13"/>
          <p:cNvSpPr txBox="1"/>
          <p:nvPr>
            <p:ph idx="1" type="subTitle"/>
          </p:nvPr>
        </p:nvSpPr>
        <p:spPr>
          <a:xfrm>
            <a:off x="196425" y="10852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13.00 - 13.40 Welcome and Introduction</a:t>
            </a:r>
            <a:endParaRPr/>
          </a:p>
        </p:txBody>
      </p:sp>
      <p:sp>
        <p:nvSpPr>
          <p:cNvPr id="69" name="Google Shape;69;p13"/>
          <p:cNvSpPr txBox="1"/>
          <p:nvPr>
            <p:ph idx="1" type="subTitle"/>
          </p:nvPr>
        </p:nvSpPr>
        <p:spPr>
          <a:xfrm>
            <a:off x="244950" y="15181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13.40 - 14.20 Knowledge in the room through different lenses</a:t>
            </a:r>
            <a:endParaRPr/>
          </a:p>
        </p:txBody>
      </p:sp>
      <p:sp>
        <p:nvSpPr>
          <p:cNvPr id="70" name="Google Shape;70;p13"/>
          <p:cNvSpPr txBox="1"/>
          <p:nvPr>
            <p:ph idx="1" type="subTitle"/>
          </p:nvPr>
        </p:nvSpPr>
        <p:spPr>
          <a:xfrm>
            <a:off x="244950" y="1951043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14.20 - 15. 00 Questions and discussion</a:t>
            </a:r>
            <a:endParaRPr/>
          </a:p>
        </p:txBody>
      </p:sp>
      <p:sp>
        <p:nvSpPr>
          <p:cNvPr id="71" name="Google Shape;71;p13"/>
          <p:cNvSpPr txBox="1"/>
          <p:nvPr>
            <p:ph idx="1" type="subTitle"/>
          </p:nvPr>
        </p:nvSpPr>
        <p:spPr>
          <a:xfrm>
            <a:off x="268425" y="2412563"/>
            <a:ext cx="8078100" cy="417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15.00 - 15.15 Coffee break</a:t>
            </a:r>
            <a:endParaRPr/>
          </a:p>
        </p:txBody>
      </p:sp>
      <p:sp>
        <p:nvSpPr>
          <p:cNvPr id="72" name="Google Shape;72;p13"/>
          <p:cNvSpPr txBox="1"/>
          <p:nvPr>
            <p:ph idx="1" type="subTitle"/>
          </p:nvPr>
        </p:nvSpPr>
        <p:spPr>
          <a:xfrm>
            <a:off x="256725" y="3094123"/>
            <a:ext cx="8101500" cy="632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16.05 - 16.50 Identify Hotspots and priorities</a:t>
            </a:r>
            <a:endParaRPr/>
          </a:p>
        </p:txBody>
      </p:sp>
      <p:sp>
        <p:nvSpPr>
          <p:cNvPr id="73" name="Google Shape;73;p13"/>
          <p:cNvSpPr txBox="1"/>
          <p:nvPr>
            <p:ph idx="1" type="subTitle"/>
          </p:nvPr>
        </p:nvSpPr>
        <p:spPr>
          <a:xfrm>
            <a:off x="268425" y="2783787"/>
            <a:ext cx="8078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15.15 - 16.05  Unpacking the intersectional feminism approach</a:t>
            </a:r>
            <a:endParaRPr/>
          </a:p>
        </p:txBody>
      </p:sp>
      <p:sp>
        <p:nvSpPr>
          <p:cNvPr id="74" name="Google Shape;74;p13"/>
          <p:cNvSpPr txBox="1"/>
          <p:nvPr>
            <p:ph idx="1" type="subTitle"/>
          </p:nvPr>
        </p:nvSpPr>
        <p:spPr>
          <a:xfrm>
            <a:off x="244950" y="3616524"/>
            <a:ext cx="8222100" cy="59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16.50 - 17.30 What to do / Agency and Impact</a:t>
            </a:r>
            <a:endParaRPr/>
          </a:p>
        </p:txBody>
      </p:sp>
      <p:sp>
        <p:nvSpPr>
          <p:cNvPr id="75" name="Google Shape;75;p13"/>
          <p:cNvSpPr txBox="1"/>
          <p:nvPr>
            <p:ph idx="1" type="subTitle"/>
          </p:nvPr>
        </p:nvSpPr>
        <p:spPr>
          <a:xfrm>
            <a:off x="305250" y="4157497"/>
            <a:ext cx="8101500" cy="720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17.30 Wrap up, explain the evening and Day 2 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4"/>
          <p:cNvSpPr txBox="1"/>
          <p:nvPr>
            <p:ph type="title"/>
          </p:nvPr>
        </p:nvSpPr>
        <p:spPr>
          <a:xfrm>
            <a:off x="340625" y="220500"/>
            <a:ext cx="8222100" cy="836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3800"/>
              <a:t>Agenda Day 2</a:t>
            </a:r>
            <a:endParaRPr sz="3800"/>
          </a:p>
        </p:txBody>
      </p:sp>
      <p:sp>
        <p:nvSpPr>
          <p:cNvPr id="81" name="Google Shape;81;p14"/>
          <p:cNvSpPr txBox="1"/>
          <p:nvPr/>
        </p:nvSpPr>
        <p:spPr>
          <a:xfrm>
            <a:off x="380975" y="996600"/>
            <a:ext cx="8141400" cy="3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7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10.00-10.30</a:t>
            </a:r>
            <a:r>
              <a:rPr lang="en" sz="1100">
                <a:solidFill>
                  <a:srgbClr val="17181C"/>
                </a:solidFill>
                <a:highlight>
                  <a:srgbClr val="FFFFFF"/>
                </a:highlight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Peiling Yap - Citizen Science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			What’s brewing - themes</a:t>
            </a:r>
            <a:endParaRPr sz="17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10.30-11.15</a:t>
            </a:r>
            <a:r>
              <a:rPr lang="en" sz="17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	</a:t>
            </a: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Values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What values embody end-to-end gender equity and human rights consideration in digital health?</a:t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45720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11,15- 11.40	Priority themes over coffee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11.40-12.00	Which priority themes are most critical 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12.00-13.10	Work on further elaboration of the priority themes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13.10-14.25 	Lunch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14.15-14.50	Group Synthesis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14.50-15.35	Group presentation and discussion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15.35-15-50	Coffee break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15.50-16.05	Two Big Action Steps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16.05-16.50	Science Gateway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16.55-17.55	Social Network Weaving</a:t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5"/>
          <p:cNvSpPr txBox="1"/>
          <p:nvPr>
            <p:ph type="ctrTitle"/>
          </p:nvPr>
        </p:nvSpPr>
        <p:spPr>
          <a:xfrm>
            <a:off x="390525" y="483175"/>
            <a:ext cx="8222100" cy="933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Agenda Day 3</a:t>
            </a:r>
            <a:endParaRPr/>
          </a:p>
        </p:txBody>
      </p:sp>
      <p:sp>
        <p:nvSpPr>
          <p:cNvPr id="87" name="Google Shape;87;p15"/>
          <p:cNvSpPr txBox="1"/>
          <p:nvPr>
            <p:ph idx="1" type="subTitle"/>
          </p:nvPr>
        </p:nvSpPr>
        <p:spPr>
          <a:xfrm>
            <a:off x="196425" y="14167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p15"/>
          <p:cNvSpPr txBox="1"/>
          <p:nvPr>
            <p:ph idx="1" type="subTitle"/>
          </p:nvPr>
        </p:nvSpPr>
        <p:spPr>
          <a:xfrm>
            <a:off x="244950" y="242918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9" name="Google Shape;89;p15"/>
          <p:cNvSpPr txBox="1"/>
          <p:nvPr>
            <p:ph idx="1" type="subTitle"/>
          </p:nvPr>
        </p:nvSpPr>
        <p:spPr>
          <a:xfrm>
            <a:off x="244950" y="2959168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15"/>
          <p:cNvSpPr txBox="1"/>
          <p:nvPr>
            <p:ph idx="1" type="subTitle"/>
          </p:nvPr>
        </p:nvSpPr>
        <p:spPr>
          <a:xfrm>
            <a:off x="244950" y="3537655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p15"/>
          <p:cNvSpPr txBox="1"/>
          <p:nvPr>
            <p:ph idx="1" type="subTitle"/>
          </p:nvPr>
        </p:nvSpPr>
        <p:spPr>
          <a:xfrm>
            <a:off x="196425" y="4142130"/>
            <a:ext cx="8222100" cy="432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1A237E"/>
      </a:accent5>
      <a:accent6>
        <a:srgbClr val="F4B400"/>
      </a:accent6>
      <a:hlink>
        <a:srgbClr val="1A237E"/>
      </a:hlink>
      <a:folHlink>
        <a:srgbClr val="1A237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