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31"/>
  </p:notesMasterIdLst>
  <p:handoutMasterIdLst>
    <p:handoutMasterId r:id="rId32"/>
  </p:handoutMasterIdLst>
  <p:sldIdLst>
    <p:sldId id="258" r:id="rId2"/>
    <p:sldId id="765" r:id="rId3"/>
    <p:sldId id="772" r:id="rId4"/>
    <p:sldId id="860" r:id="rId5"/>
    <p:sldId id="771" r:id="rId6"/>
    <p:sldId id="847" r:id="rId7"/>
    <p:sldId id="766" r:id="rId8"/>
    <p:sldId id="767" r:id="rId9"/>
    <p:sldId id="848" r:id="rId10"/>
    <p:sldId id="849" r:id="rId11"/>
    <p:sldId id="851" r:id="rId12"/>
    <p:sldId id="850" r:id="rId13"/>
    <p:sldId id="768" r:id="rId14"/>
    <p:sldId id="798" r:id="rId15"/>
    <p:sldId id="799" r:id="rId16"/>
    <p:sldId id="800" r:id="rId17"/>
    <p:sldId id="797" r:id="rId18"/>
    <p:sldId id="846" r:id="rId19"/>
    <p:sldId id="780" r:id="rId20"/>
    <p:sldId id="852" r:id="rId21"/>
    <p:sldId id="784" r:id="rId22"/>
    <p:sldId id="783" r:id="rId23"/>
    <p:sldId id="786" r:id="rId24"/>
    <p:sldId id="808" r:id="rId25"/>
    <p:sldId id="792" r:id="rId26"/>
    <p:sldId id="793" r:id="rId27"/>
    <p:sldId id="796" r:id="rId28"/>
    <p:sldId id="691" r:id="rId29"/>
    <p:sldId id="801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3" autoAdjust="0"/>
    <p:restoredTop sz="50000" autoAdjust="0"/>
  </p:normalViewPr>
  <p:slideViewPr>
    <p:cSldViewPr snapToGrid="0" snapToObjects="1">
      <p:cViewPr varScale="1">
        <p:scale>
          <a:sx n="154" d="100"/>
          <a:sy n="154" d="100"/>
        </p:scale>
        <p:origin x="104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/>
      <dgm:t>
        <a:bodyPr/>
        <a:lstStyle/>
        <a:p>
          <a:pPr algn="ctr"/>
          <a:r>
            <a:rPr lang="en-GB" dirty="0"/>
            <a:t>ESS</a:t>
          </a:r>
          <a:r>
            <a:rPr lang="el-GR" dirty="0"/>
            <a:t>ν</a:t>
          </a:r>
          <a:r>
            <a:rPr lang="en-US" dirty="0"/>
            <a:t>SB</a:t>
          </a:r>
          <a:endParaRPr lang="en-GB" dirty="0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 dirty="0"/>
            <a:t>BENE (2004-2008)</a:t>
          </a:r>
        </a:p>
      </dgm:t>
    </dgm:pt>
    <dgm:pt modelId="{041A4BD4-C7F4-8D4E-B2D4-8FD7366666E7}" type="parTrans" cxnId="{96A3E0EC-0A74-2B40-9B87-C0BD594C7B4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 dirty="0"/>
            <a:t>ISS (2005-2007)</a:t>
          </a:r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 dirty="0"/>
            <a:t>EURO</a:t>
          </a:r>
          <a:r>
            <a:rPr lang="el-GR" dirty="0"/>
            <a:t>ν</a:t>
          </a:r>
          <a:r>
            <a:rPr lang="en-US" dirty="0"/>
            <a:t> (2008-2012)</a:t>
          </a:r>
          <a:endParaRPr lang="en-GB" dirty="0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 dirty="0"/>
            <a:t>LAGUNA (2008-2010)</a:t>
          </a:r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 dirty="0"/>
            <a:t>LAGUNA-LBNO (2010-2014)</a:t>
          </a:r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BD5D5EEA-25C1-1E47-A8EC-6A9867B1E094}">
      <dgm:prSet phldrT="[Texte]"/>
      <dgm:spPr/>
      <dgm:t>
        <a:bodyPr/>
        <a:lstStyle/>
        <a:p>
          <a:pPr algn="ctr"/>
          <a:r>
            <a:rPr lang="en-GB" dirty="0"/>
            <a:t>COST Action CA15139 (2015-2019)</a:t>
          </a:r>
        </a:p>
      </dgm:t>
    </dgm:pt>
    <dgm:pt modelId="{83EDABE2-C417-C449-A1FD-F1BF99B1BA76}" type="parTrans" cxnId="{565A2D9E-23FE-FF49-9AD9-60DC2BFC00E2}">
      <dgm:prSet/>
      <dgm:spPr/>
      <dgm:t>
        <a:bodyPr/>
        <a:lstStyle/>
        <a:p>
          <a:endParaRPr lang="en-GB"/>
        </a:p>
      </dgm:t>
    </dgm:pt>
    <dgm:pt modelId="{F95086E1-29D7-814A-B6F3-EA1FE623E5E9}" type="sibTrans" cxnId="{565A2D9E-23FE-FF49-9AD9-60DC2BFC00E2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DD1E28A-BDEB-604C-96B2-82F4413F0A32}" type="pres">
      <dgm:prSet presAssocID="{EE6526CD-2162-A148-8E0C-3D4AB50F175C}" presName="centerShape" presStyleLbl="node0" presStyleIdx="0" presStyleCnt="1"/>
      <dgm:spPr/>
    </dgm:pt>
    <dgm:pt modelId="{38DA1CFE-A892-9E4D-86B8-28C922BCB30C}" type="pres">
      <dgm:prSet presAssocID="{041A4BD4-C7F4-8D4E-B2D4-8FD7366666E7}" presName="parTrans" presStyleLbl="bgSibTrans2D1" presStyleIdx="0" presStyleCnt="6"/>
      <dgm:spPr/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</dgm:pt>
    <dgm:pt modelId="{31C304B1-DF0F-EC47-8644-1FD5D326718A}" type="pres">
      <dgm:prSet presAssocID="{1BA29D3B-0099-DA4D-A220-84C06D720003}" presName="parTrans" presStyleLbl="bgSibTrans2D1" presStyleIdx="1" presStyleCnt="6"/>
      <dgm:spPr/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</dgm:pt>
    <dgm:pt modelId="{BDA2632F-375B-A949-825C-0334983C1FFD}" type="pres">
      <dgm:prSet presAssocID="{49285AD6-2A61-9449-9A23-24085139395A}" presName="parTrans" presStyleLbl="bgSibTrans2D1" presStyleIdx="2" presStyleCnt="6"/>
      <dgm:spPr/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</dgm:pt>
    <dgm:pt modelId="{B7CB2CDB-EB63-B745-ADB1-C6EBF2E6F6EF}" type="pres">
      <dgm:prSet presAssocID="{4CCDDDAF-CE79-544E-A67D-21E583513FB6}" presName="parTrans" presStyleLbl="bgSibTrans2D1" presStyleIdx="3" presStyleCnt="6"/>
      <dgm:spPr/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</dgm:pt>
    <dgm:pt modelId="{E61A4675-BF82-FB45-9A02-D181E233724D}" type="pres">
      <dgm:prSet presAssocID="{7EDF04CC-88E7-DC47-B451-CC376832A9D3}" presName="parTrans" presStyleLbl="bgSibTrans2D1" presStyleIdx="4" presStyleCnt="6"/>
      <dgm:spPr/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</dgm:pt>
    <dgm:pt modelId="{D88B08BD-CE16-454E-8DF6-85A3CE5F90D1}" type="pres">
      <dgm:prSet presAssocID="{83EDABE2-C417-C449-A1FD-F1BF99B1BA76}" presName="parTrans" presStyleLbl="bgSibTrans2D1" presStyleIdx="5" presStyleCnt="6"/>
      <dgm:spPr/>
    </dgm:pt>
    <dgm:pt modelId="{4D2087DC-CA1E-2F43-AFB9-132720C933A0}" type="pres">
      <dgm:prSet presAssocID="{BD5D5EEA-25C1-1E47-A8EC-6A9867B1E094}" presName="node" presStyleLbl="node1" presStyleIdx="5" presStyleCnt="6">
        <dgm:presLayoutVars>
          <dgm:bulletEnabled val="1"/>
        </dgm:presLayoutVars>
      </dgm:prSet>
      <dgm:spPr/>
    </dgm:pt>
  </dgm:ptLst>
  <dgm:cxnLst>
    <dgm:cxn modelId="{C3895F02-47BB-014A-8C47-5C2D3BFDC174}" type="presOf" srcId="{A2208E33-69E5-4D46-B57D-B27F81FA219E}" destId="{020EAFF4-7335-834A-BF88-3A8A607E5FDF}" srcOrd="0" destOrd="0" presId="urn:microsoft.com/office/officeart/2005/8/layout/radial4"/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F4620C0F-AC24-194C-9087-8592C72E4010}" type="presOf" srcId="{041A4BD4-C7F4-8D4E-B2D4-8FD7366666E7}" destId="{38DA1CFE-A892-9E4D-86B8-28C922BCB30C}" srcOrd="0" destOrd="0" presId="urn:microsoft.com/office/officeart/2005/8/layout/radial4"/>
    <dgm:cxn modelId="{5BE95736-1FE2-B942-A9A8-C01CC4397117}" type="presOf" srcId="{83EDABE2-C417-C449-A1FD-F1BF99B1BA76}" destId="{D88B08BD-CE16-454E-8DF6-85A3CE5F90D1}" srcOrd="0" destOrd="0" presId="urn:microsoft.com/office/officeart/2005/8/layout/radial4"/>
    <dgm:cxn modelId="{E429BF39-A825-7A47-9520-386931331616}" type="presOf" srcId="{7EDF04CC-88E7-DC47-B451-CC376832A9D3}" destId="{E61A4675-BF82-FB45-9A02-D181E233724D}" srcOrd="0" destOrd="0" presId="urn:microsoft.com/office/officeart/2005/8/layout/radial4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4F926557-EEA5-8D4D-AA27-DA9EFA5274CC}" type="presOf" srcId="{1BA29D3B-0099-DA4D-A220-84C06D720003}" destId="{31C304B1-DF0F-EC47-8644-1FD5D326718A}" srcOrd="0" destOrd="0" presId="urn:microsoft.com/office/officeart/2005/8/layout/radial4"/>
    <dgm:cxn modelId="{C6BB3059-D077-2F4D-B698-6D0E6398C7E1}" type="presOf" srcId="{7AEE0BBC-E1B8-834A-94A6-CA16212CFD54}" destId="{37938472-9217-3B48-8E7A-27C3E7EFDB53}" srcOrd="0" destOrd="0" presId="urn:microsoft.com/office/officeart/2005/8/layout/radial4"/>
    <dgm:cxn modelId="{939F8565-DA50-6645-98AB-4DD8A5547F48}" type="presOf" srcId="{BD5D5EEA-25C1-1E47-A8EC-6A9867B1E094}" destId="{4D2087DC-CA1E-2F43-AFB9-132720C933A0}" srcOrd="0" destOrd="0" presId="urn:microsoft.com/office/officeart/2005/8/layout/radial4"/>
    <dgm:cxn modelId="{3C3CCD8C-471F-7447-A9F7-AA2FC6016F2E}" type="presOf" srcId="{0A38D851-A442-234A-A88B-07336473154C}" destId="{92F89FD8-B233-2C43-8428-8278B2E88C4C}" srcOrd="0" destOrd="0" presId="urn:microsoft.com/office/officeart/2005/8/layout/radial4"/>
    <dgm:cxn modelId="{45C26D92-1428-7C4A-A443-A5E61B4E9119}" type="presOf" srcId="{EE6526CD-2162-A148-8E0C-3D4AB50F175C}" destId="{3DD1E28A-BDEB-604C-96B2-82F4413F0A32}" srcOrd="0" destOrd="0" presId="urn:microsoft.com/office/officeart/2005/8/layout/radial4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565A2D9E-23FE-FF49-9AD9-60DC2BFC00E2}" srcId="{EE6526CD-2162-A148-8E0C-3D4AB50F175C}" destId="{BD5D5EEA-25C1-1E47-A8EC-6A9867B1E094}" srcOrd="5" destOrd="0" parTransId="{83EDABE2-C417-C449-A1FD-F1BF99B1BA76}" sibTransId="{F95086E1-29D7-814A-B6F3-EA1FE623E5E9}"/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7FFEDEB7-E17E-A14E-AD6B-CFC696551158}" type="presOf" srcId="{512399D5-355B-834E-9A64-35F92D5FC982}" destId="{FCE4DEF1-F129-094A-B0AE-DEDDB750A355}" srcOrd="0" destOrd="0" presId="urn:microsoft.com/office/officeart/2005/8/layout/radial4"/>
    <dgm:cxn modelId="{660AD4B9-CE29-4F49-AEE8-D1D28ADA3BEF}" type="presOf" srcId="{49285AD6-2A61-9449-9A23-24085139395A}" destId="{BDA2632F-375B-A949-825C-0334983C1FFD}" srcOrd="0" destOrd="0" presId="urn:microsoft.com/office/officeart/2005/8/layout/radial4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2BC219F3-0ED9-E04D-92D7-88BD000B8BB8}" type="presOf" srcId="{9DC4FDB9-4388-B746-A631-167054630DFA}" destId="{7B0C551F-BCF5-6045-B043-95DB0E812057}" srcOrd="0" destOrd="0" presId="urn:microsoft.com/office/officeart/2005/8/layout/radial4"/>
    <dgm:cxn modelId="{1890AAF6-0C0A-0D42-8B71-623EBD87F451}" type="presOf" srcId="{AF6ABEDA-F788-384B-B98A-7F0E9CFA8E34}" destId="{19969AB2-CFF9-1D49-8E6E-685BFEC874D8}" srcOrd="0" destOrd="0" presId="urn:microsoft.com/office/officeart/2005/8/layout/radial4"/>
    <dgm:cxn modelId="{47C10EFD-9C5B-6D46-BB9D-702688C9CDCC}" type="presOf" srcId="{4CCDDDAF-CE79-544E-A67D-21E583513FB6}" destId="{B7CB2CDB-EB63-B745-ADB1-C6EBF2E6F6EF}" srcOrd="0" destOrd="0" presId="urn:microsoft.com/office/officeart/2005/8/layout/radial4"/>
    <dgm:cxn modelId="{34C7EC68-FEDA-9149-A6F0-FEEC428F2DE4}" type="presParOf" srcId="{37938472-9217-3B48-8E7A-27C3E7EFDB53}" destId="{3DD1E28A-BDEB-604C-96B2-82F4413F0A32}" srcOrd="0" destOrd="0" presId="urn:microsoft.com/office/officeart/2005/8/layout/radial4"/>
    <dgm:cxn modelId="{41C14792-27C9-7445-B1BE-83B4465255A4}" type="presParOf" srcId="{37938472-9217-3B48-8E7A-27C3E7EFDB53}" destId="{38DA1CFE-A892-9E4D-86B8-28C922BCB30C}" srcOrd="1" destOrd="0" presId="urn:microsoft.com/office/officeart/2005/8/layout/radial4"/>
    <dgm:cxn modelId="{0A150D4E-1529-014E-B705-067FC97DD1BC}" type="presParOf" srcId="{37938472-9217-3B48-8E7A-27C3E7EFDB53}" destId="{020EAFF4-7335-834A-BF88-3A8A607E5FDF}" srcOrd="2" destOrd="0" presId="urn:microsoft.com/office/officeart/2005/8/layout/radial4"/>
    <dgm:cxn modelId="{5E03CCB1-2A25-8E40-A7B6-0B031630E504}" type="presParOf" srcId="{37938472-9217-3B48-8E7A-27C3E7EFDB53}" destId="{31C304B1-DF0F-EC47-8644-1FD5D326718A}" srcOrd="3" destOrd="0" presId="urn:microsoft.com/office/officeart/2005/8/layout/radial4"/>
    <dgm:cxn modelId="{71CA932F-2624-1C40-991D-44FF15575C2D}" type="presParOf" srcId="{37938472-9217-3B48-8E7A-27C3E7EFDB53}" destId="{19969AB2-CFF9-1D49-8E6E-685BFEC874D8}" srcOrd="4" destOrd="0" presId="urn:microsoft.com/office/officeart/2005/8/layout/radial4"/>
    <dgm:cxn modelId="{EF9072EE-5F56-A74E-A1B7-A0C8EC488B27}" type="presParOf" srcId="{37938472-9217-3B48-8E7A-27C3E7EFDB53}" destId="{BDA2632F-375B-A949-825C-0334983C1FFD}" srcOrd="5" destOrd="0" presId="urn:microsoft.com/office/officeart/2005/8/layout/radial4"/>
    <dgm:cxn modelId="{76CD30E5-001C-7643-A506-683753AB9203}" type="presParOf" srcId="{37938472-9217-3B48-8E7A-27C3E7EFDB53}" destId="{7B0C551F-BCF5-6045-B043-95DB0E812057}" srcOrd="6" destOrd="0" presId="urn:microsoft.com/office/officeart/2005/8/layout/radial4"/>
    <dgm:cxn modelId="{7C146CF5-03A5-2044-9C09-9D5CD90DE34F}" type="presParOf" srcId="{37938472-9217-3B48-8E7A-27C3E7EFDB53}" destId="{B7CB2CDB-EB63-B745-ADB1-C6EBF2E6F6EF}" srcOrd="7" destOrd="0" presId="urn:microsoft.com/office/officeart/2005/8/layout/radial4"/>
    <dgm:cxn modelId="{347C8D7B-9A17-5845-A8A5-0B80453CD2B1}" type="presParOf" srcId="{37938472-9217-3B48-8E7A-27C3E7EFDB53}" destId="{92F89FD8-B233-2C43-8428-8278B2E88C4C}" srcOrd="8" destOrd="0" presId="urn:microsoft.com/office/officeart/2005/8/layout/radial4"/>
    <dgm:cxn modelId="{B77A6E70-53FB-4E41-88B0-9E6F50C3CC81}" type="presParOf" srcId="{37938472-9217-3B48-8E7A-27C3E7EFDB53}" destId="{E61A4675-BF82-FB45-9A02-D181E233724D}" srcOrd="9" destOrd="0" presId="urn:microsoft.com/office/officeart/2005/8/layout/radial4"/>
    <dgm:cxn modelId="{66500601-146C-9D4F-8BC3-355D93E96873}" type="presParOf" srcId="{37938472-9217-3B48-8E7A-27C3E7EFDB53}" destId="{FCE4DEF1-F129-094A-B0AE-DEDDB750A355}" srcOrd="10" destOrd="0" presId="urn:microsoft.com/office/officeart/2005/8/layout/radial4"/>
    <dgm:cxn modelId="{78150A63-6B0D-5641-A5EF-1EB2CE2DEB96}" type="presParOf" srcId="{37938472-9217-3B48-8E7A-27C3E7EFDB53}" destId="{D88B08BD-CE16-454E-8DF6-85A3CE5F90D1}" srcOrd="11" destOrd="0" presId="urn:microsoft.com/office/officeart/2005/8/layout/radial4"/>
    <dgm:cxn modelId="{9B623C1D-F773-5A40-8BCA-F314440FAB20}" type="presParOf" srcId="{37938472-9217-3B48-8E7A-27C3E7EFDB53}" destId="{4D2087DC-CA1E-2F43-AFB9-132720C933A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1E28A-BDEB-604C-96B2-82F4413F0A32}">
      <dsp:nvSpPr>
        <dsp:cNvPr id="0" name=""/>
        <dsp:cNvSpPr/>
      </dsp:nvSpPr>
      <dsp:spPr>
        <a:xfrm>
          <a:off x="1317323" y="1306389"/>
          <a:ext cx="964059" cy="9640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ESS</a:t>
          </a:r>
          <a:r>
            <a:rPr lang="el-GR" sz="1800" kern="1200" dirty="0"/>
            <a:t>ν</a:t>
          </a:r>
          <a:r>
            <a:rPr lang="en-US" sz="1800" kern="1200" dirty="0"/>
            <a:t>SB</a:t>
          </a:r>
          <a:endParaRPr lang="en-GB" sz="1800" kern="1200" dirty="0"/>
        </a:p>
      </dsp:txBody>
      <dsp:txXfrm>
        <a:off x="1458506" y="1447572"/>
        <a:ext cx="681693" cy="681693"/>
      </dsp:txXfrm>
    </dsp:sp>
    <dsp:sp modelId="{38DA1CFE-A892-9E4D-86B8-28C922BCB30C}">
      <dsp:nvSpPr>
        <dsp:cNvPr id="0" name=""/>
        <dsp:cNvSpPr/>
      </dsp:nvSpPr>
      <dsp:spPr>
        <a:xfrm rot="10800000">
          <a:off x="337784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EAFF4-7335-834A-BF88-3A8A607E5FDF}">
      <dsp:nvSpPr>
        <dsp:cNvPr id="0" name=""/>
        <dsp:cNvSpPr/>
      </dsp:nvSpPr>
      <dsp:spPr>
        <a:xfrm>
          <a:off x="363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BENE (2004-2008)</a:t>
          </a:r>
        </a:p>
      </dsp:txBody>
      <dsp:txXfrm>
        <a:off x="16175" y="1534294"/>
        <a:ext cx="643217" cy="508249"/>
      </dsp:txXfrm>
    </dsp:sp>
    <dsp:sp modelId="{31C304B1-DF0F-EC47-8644-1FD5D326718A}">
      <dsp:nvSpPr>
        <dsp:cNvPr id="0" name=""/>
        <dsp:cNvSpPr/>
      </dsp:nvSpPr>
      <dsp:spPr>
        <a:xfrm rot="12960000">
          <a:off x="528526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969AB2-CFF9-1D49-8E6E-685BFEC874D8}">
      <dsp:nvSpPr>
        <dsp:cNvPr id="0" name=""/>
        <dsp:cNvSpPr/>
      </dsp:nvSpPr>
      <dsp:spPr>
        <a:xfrm>
          <a:off x="279498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ISS (2005-2007)</a:t>
          </a:r>
        </a:p>
      </dsp:txBody>
      <dsp:txXfrm>
        <a:off x="295310" y="675205"/>
        <a:ext cx="643217" cy="508249"/>
      </dsp:txXfrm>
    </dsp:sp>
    <dsp:sp modelId="{BDA2632F-375B-A949-825C-0334983C1FFD}">
      <dsp:nvSpPr>
        <dsp:cNvPr id="0" name=""/>
        <dsp:cNvSpPr/>
      </dsp:nvSpPr>
      <dsp:spPr>
        <a:xfrm rot="15120000">
          <a:off x="1027894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0C551F-BCF5-6045-B043-95DB0E812057}">
      <dsp:nvSpPr>
        <dsp:cNvPr id="0" name=""/>
        <dsp:cNvSpPr/>
      </dsp:nvSpPr>
      <dsp:spPr>
        <a:xfrm>
          <a:off x="1010282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EURO</a:t>
          </a:r>
          <a:r>
            <a:rPr lang="el-GR" sz="900" kern="1200" dirty="0"/>
            <a:t>ν</a:t>
          </a:r>
          <a:r>
            <a:rPr lang="en-US" sz="900" kern="1200" dirty="0"/>
            <a:t> (2008-2012)</a:t>
          </a:r>
          <a:endParaRPr lang="en-GB" sz="900" kern="1200" dirty="0"/>
        </a:p>
      </dsp:txBody>
      <dsp:txXfrm>
        <a:off x="1026094" y="144260"/>
        <a:ext cx="643217" cy="508249"/>
      </dsp:txXfrm>
    </dsp:sp>
    <dsp:sp modelId="{B7CB2CDB-EB63-B745-ADB1-C6EBF2E6F6EF}">
      <dsp:nvSpPr>
        <dsp:cNvPr id="0" name=""/>
        <dsp:cNvSpPr/>
      </dsp:nvSpPr>
      <dsp:spPr>
        <a:xfrm rot="17280000">
          <a:off x="1645147" y="701185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89FD8-B233-2C43-8428-8278B2E88C4C}">
      <dsp:nvSpPr>
        <dsp:cNvPr id="0" name=""/>
        <dsp:cNvSpPr/>
      </dsp:nvSpPr>
      <dsp:spPr>
        <a:xfrm>
          <a:off x="1913581" y="128448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 (2008-2010)</a:t>
          </a:r>
        </a:p>
      </dsp:txBody>
      <dsp:txXfrm>
        <a:off x="1929393" y="144260"/>
        <a:ext cx="643217" cy="508249"/>
      </dsp:txXfrm>
    </dsp:sp>
    <dsp:sp modelId="{E61A4675-BF82-FB45-9A02-D181E233724D}">
      <dsp:nvSpPr>
        <dsp:cNvPr id="0" name=""/>
        <dsp:cNvSpPr/>
      </dsp:nvSpPr>
      <dsp:spPr>
        <a:xfrm rot="19440000">
          <a:off x="2144515" y="1063998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4DEF1-F129-094A-B0AE-DEDDB750A355}">
      <dsp:nvSpPr>
        <dsp:cNvPr id="0" name=""/>
        <dsp:cNvSpPr/>
      </dsp:nvSpPr>
      <dsp:spPr>
        <a:xfrm>
          <a:off x="2644365" y="659393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LAGUNA-LBNO (2010-2014)</a:t>
          </a:r>
        </a:p>
      </dsp:txBody>
      <dsp:txXfrm>
        <a:off x="2660177" y="675205"/>
        <a:ext cx="643217" cy="508249"/>
      </dsp:txXfrm>
    </dsp:sp>
    <dsp:sp modelId="{D88B08BD-CE16-454E-8DF6-85A3CE5F90D1}">
      <dsp:nvSpPr>
        <dsp:cNvPr id="0" name=""/>
        <dsp:cNvSpPr/>
      </dsp:nvSpPr>
      <dsp:spPr>
        <a:xfrm>
          <a:off x="2335257" y="1651040"/>
          <a:ext cx="925664" cy="2747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087DC-CA1E-2F43-AFB9-132720C933A0}">
      <dsp:nvSpPr>
        <dsp:cNvPr id="0" name=""/>
        <dsp:cNvSpPr/>
      </dsp:nvSpPr>
      <dsp:spPr>
        <a:xfrm>
          <a:off x="2923500" y="1518482"/>
          <a:ext cx="674841" cy="539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COST Action CA15139 (2015-2019)</a:t>
          </a:r>
        </a:p>
      </dsp:txBody>
      <dsp:txXfrm>
        <a:off x="2939312" y="1534294"/>
        <a:ext cx="643217" cy="50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t>14/10/2023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t>14/10/2023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71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66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07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7679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291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02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480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0352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458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970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481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488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06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8947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28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13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83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73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18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426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04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5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9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459" y="320087"/>
            <a:ext cx="6862522" cy="707886"/>
          </a:xfrm>
        </p:spPr>
        <p:txBody>
          <a:bodyPr wrap="square" anchor="ctr" anchorCtr="0">
            <a:spAutoFit/>
          </a:bodyPr>
          <a:lstStyle>
            <a:lvl1pPr>
              <a:defRPr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578443" cy="365125"/>
          </a:xfrm>
        </p:spPr>
        <p:txBody>
          <a:bodyPr/>
          <a:lstStyle/>
          <a:p>
            <a:r>
              <a:rPr lang="en-GB" noProof="0"/>
              <a:t>Annual meeting, CERN, 16/10/2023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92874"/>
            <a:ext cx="3617103" cy="365125"/>
          </a:xfrm>
        </p:spPr>
        <p:txBody>
          <a:bodyPr/>
          <a:lstStyle/>
          <a:p>
            <a:r>
              <a:rPr lang="en-GB" noProof="0"/>
              <a:t>M. Dracos, IPHC-IN2P3/CNRS/UNISTRA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981" y="6492873"/>
            <a:ext cx="984019" cy="365125"/>
          </a:xfrm>
        </p:spPr>
        <p:txBody>
          <a:bodyPr/>
          <a:lstStyle/>
          <a:p>
            <a:fld id="{4FAB73BC-B049-4115-A692-8D63A059BFB8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97"/>
            <a:ext cx="1297460" cy="862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49D329-9CE9-2D28-1421-1073E3FAD2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514" y="14397"/>
            <a:ext cx="1476486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74293" y="0"/>
            <a:ext cx="6207160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88670"/>
            <a:ext cx="2133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ea typeface="ＭＳ Ｐゴシック" charset="0"/>
              </a:rPr>
              <a:t>Annual meeting, CERN, 16/10/2023</a:t>
            </a:r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588670"/>
            <a:ext cx="28956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ea typeface="ＭＳ Ｐゴシック" charset="0"/>
              </a:rPr>
              <a:t>M. Dracos, IPHC-IN2P3/CNRS/UNISTRA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588670"/>
            <a:ext cx="21336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ssnusb.eu/DocDB/private/DocumentDatabas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rdis.europa.eu/project/id/101094628" TargetMode="External"/><Relationship Id="rId5" Type="http://schemas.openxmlformats.org/officeDocument/2006/relationships/hyperlink" Target="https://essnusb.eu/" TargetMode="External"/><Relationship Id="rId4" Type="http://schemas.openxmlformats.org/officeDocument/2006/relationships/hyperlink" Target="https://essnusb.eu/DocDB/public/DocumentDatabas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09436/overvie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t.eu/COST_Actions/ca/CA1513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8A634F-768B-F34E-0E41-6CEB1B781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69"/>
            <a:ext cx="9143996" cy="6680197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Dracos, IPHC-IN2P3/CNRS/UNISTRA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209601" y="6195304"/>
            <a:ext cx="2934395" cy="4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rgbClr val="0432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Marcos </a:t>
            </a:r>
            <a:r>
              <a:rPr lang="en-GB" sz="2800" dirty="0" err="1">
                <a:solidFill>
                  <a:srgbClr val="0432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Dracos</a:t>
            </a:r>
            <a:endParaRPr lang="en-GB" sz="2800" dirty="0">
              <a:solidFill>
                <a:srgbClr val="0432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E6F0936-65C0-8DB2-FB5D-613A2F2DA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06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15449" y="-1"/>
            <a:ext cx="6963672" cy="1350237"/>
          </a:xfrm>
          <a:ln>
            <a:noFill/>
          </a:ln>
        </p:spPr>
        <p:txBody>
          <a:bodyPr/>
          <a:lstStyle/>
          <a:p>
            <a:r>
              <a:rPr lang="en-GB" dirty="0"/>
              <a:t>Evaluation Summary Report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10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224D6E-0273-C45B-6D79-9E91B4947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68" y="1350236"/>
            <a:ext cx="8869863" cy="454636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4C30E1-EBFF-129B-A9EF-455C54C6E532}"/>
              </a:ext>
            </a:extLst>
          </p:cNvPr>
          <p:cNvCxnSpPr/>
          <p:nvPr/>
        </p:nvCxnSpPr>
        <p:spPr>
          <a:xfrm>
            <a:off x="4076344" y="4007978"/>
            <a:ext cx="44865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0EC8113-677D-5900-C72E-94F61D622692}"/>
              </a:ext>
            </a:extLst>
          </p:cNvPr>
          <p:cNvCxnSpPr/>
          <p:nvPr/>
        </p:nvCxnSpPr>
        <p:spPr>
          <a:xfrm>
            <a:off x="213645" y="4187439"/>
            <a:ext cx="44865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806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15449" y="-1"/>
            <a:ext cx="6963672" cy="1136591"/>
          </a:xfrm>
          <a:ln>
            <a:noFill/>
          </a:ln>
        </p:spPr>
        <p:txBody>
          <a:bodyPr/>
          <a:lstStyle/>
          <a:p>
            <a:r>
              <a:rPr lang="en-GB" dirty="0"/>
              <a:t>Evaluation Summary Report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10EEC-11F8-5DD1-98AB-123C9F9F7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290" y="1105850"/>
            <a:ext cx="6400824" cy="2430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E91E42-E12D-700A-5C5B-351AB8E38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812" y="3703988"/>
            <a:ext cx="6556253" cy="28401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2E99BC-D2B7-8651-9FA3-1308327CCA88}"/>
              </a:ext>
            </a:extLst>
          </p:cNvPr>
          <p:cNvSpPr txBox="1"/>
          <p:nvPr/>
        </p:nvSpPr>
        <p:spPr>
          <a:xfrm rot="16200000">
            <a:off x="-1471432" y="3526879"/>
            <a:ext cx="3657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included in the submitted project</a:t>
            </a:r>
          </a:p>
        </p:txBody>
      </p:sp>
    </p:spTree>
    <p:extLst>
      <p:ext uri="{BB962C8B-B14F-4D97-AF65-F5344CB8AC3E}">
        <p14:creationId xmlns:p14="http://schemas.microsoft.com/office/powerpoint/2010/main" val="825971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AC4789-3C65-5A59-B410-4DEF8A49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9" y="1348378"/>
            <a:ext cx="8990288" cy="429184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15449" y="-1"/>
            <a:ext cx="6963672" cy="1136591"/>
          </a:xfrm>
          <a:ln>
            <a:noFill/>
          </a:ln>
        </p:spPr>
        <p:txBody>
          <a:bodyPr/>
          <a:lstStyle/>
          <a:p>
            <a:r>
              <a:rPr lang="en-GB" dirty="0"/>
              <a:t>Evaluation Summary Report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12</a:t>
            </a:fld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4C30E1-EBFF-129B-A9EF-455C54C6E532}"/>
              </a:ext>
            </a:extLst>
          </p:cNvPr>
          <p:cNvCxnSpPr>
            <a:cxnSpLocks/>
          </p:cNvCxnSpPr>
          <p:nvPr/>
        </p:nvCxnSpPr>
        <p:spPr>
          <a:xfrm>
            <a:off x="179462" y="4554908"/>
            <a:ext cx="88534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0EC8113-677D-5900-C72E-94F61D622692}"/>
              </a:ext>
            </a:extLst>
          </p:cNvPr>
          <p:cNvCxnSpPr>
            <a:cxnSpLocks/>
          </p:cNvCxnSpPr>
          <p:nvPr/>
        </p:nvCxnSpPr>
        <p:spPr>
          <a:xfrm>
            <a:off x="179462" y="4383992"/>
            <a:ext cx="79805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A2B5D4-45E9-9A03-09FD-75AB1D18DAB8}"/>
              </a:ext>
            </a:extLst>
          </p:cNvPr>
          <p:cNvCxnSpPr>
            <a:cxnSpLocks/>
          </p:cNvCxnSpPr>
          <p:nvPr/>
        </p:nvCxnSpPr>
        <p:spPr>
          <a:xfrm>
            <a:off x="179462" y="4717278"/>
            <a:ext cx="204244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747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3372" y="0"/>
            <a:ext cx="8490627" cy="1145495"/>
          </a:xfrm>
          <a:ln>
            <a:noFill/>
          </a:ln>
        </p:spPr>
        <p:txBody>
          <a:bodyPr/>
          <a:lstStyle/>
          <a:p>
            <a:r>
              <a:rPr lang="en-GB" dirty="0"/>
              <a:t>Project Effort in person-months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13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A7E71FB-C033-49DF-0340-EAE5B2C7A16E}"/>
              </a:ext>
            </a:extLst>
          </p:cNvPr>
          <p:cNvGrpSpPr/>
          <p:nvPr/>
        </p:nvGrpSpPr>
        <p:grpSpPr>
          <a:xfrm>
            <a:off x="866834" y="988373"/>
            <a:ext cx="7623794" cy="5849269"/>
            <a:chOff x="200262" y="320795"/>
            <a:chExt cx="7623794" cy="584926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2B7A7EE-8552-41D0-6345-282CC4955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262" y="320795"/>
              <a:ext cx="7623794" cy="529705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A557AF-47A6-2586-ADEC-2E2619AD2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496" y="5600755"/>
              <a:ext cx="7599046" cy="5693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9387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9" y="0"/>
            <a:ext cx="6274116" cy="735285"/>
          </a:xfrm>
          <a:ln>
            <a:noFill/>
          </a:ln>
        </p:spPr>
        <p:txBody>
          <a:bodyPr/>
          <a:lstStyle/>
          <a:p>
            <a:r>
              <a:rPr lang="en-GB" dirty="0"/>
              <a:t>Project Budget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AF60D-748C-97C2-3572-A4B73D4BD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2" y="1320659"/>
            <a:ext cx="9007135" cy="496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314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8" y="0"/>
            <a:ext cx="7846541" cy="735285"/>
          </a:xfrm>
          <a:ln>
            <a:noFill/>
          </a:ln>
        </p:spPr>
        <p:txBody>
          <a:bodyPr/>
          <a:lstStyle/>
          <a:p>
            <a:r>
              <a:rPr lang="en-GB" dirty="0"/>
              <a:t>Project effort per year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36459" y="3574962"/>
            <a:ext cx="3259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imes New Roman" charset="0"/>
                <a:ea typeface="Times New Roman" charset="0"/>
              </a:rPr>
              <a:t>Expenditure profile of the EC requested budget per year.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377542" y="3603902"/>
            <a:ext cx="34507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imes New Roman" charset="0"/>
                <a:ea typeface="Times New Roman" charset="0"/>
              </a:rPr>
              <a:t>Cost per year for senior staff, postdocs and traveling.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8936AF-70C9-94F2-3AF5-A3896E3F9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92" y="1021921"/>
            <a:ext cx="3632376" cy="25441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9A5313-103E-70C3-E7E3-552CAAA61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360" y="1008930"/>
            <a:ext cx="3617050" cy="25441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C4D97D-F5F6-849A-09BE-BF7B568A1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763" y="4178300"/>
            <a:ext cx="62357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81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8" y="4398"/>
            <a:ext cx="6299753" cy="1007743"/>
          </a:xfrm>
          <a:ln>
            <a:noFill/>
          </a:ln>
        </p:spPr>
        <p:txBody>
          <a:bodyPr/>
          <a:lstStyle/>
          <a:p>
            <a:r>
              <a:rPr lang="en-GB" sz="3600" dirty="0"/>
              <a:t>Official Post-doc list</a:t>
            </a:r>
            <a:br>
              <a:rPr lang="en-GB" sz="3600" dirty="0"/>
            </a:br>
            <a:r>
              <a:rPr lang="en-GB" sz="2400" dirty="0"/>
              <a:t>(person-months)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16</a:t>
            </a:fld>
            <a:endParaRPr lang="en-GB" dirty="0"/>
          </a:p>
        </p:txBody>
      </p:sp>
      <p:sp>
        <p:nvSpPr>
          <p:cNvPr id="12" name="Striped Right Arrow 11"/>
          <p:cNvSpPr/>
          <p:nvPr/>
        </p:nvSpPr>
        <p:spPr>
          <a:xfrm>
            <a:off x="5998023" y="6416671"/>
            <a:ext cx="457200" cy="223613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509688" y="6320129"/>
            <a:ext cx="2646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~13 two-years postdocs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483E3-4B74-E87C-EAE4-67AE829D1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87" y="1052055"/>
            <a:ext cx="8526626" cy="51469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F3111D-5965-D58C-78CF-F332415E1DF0}"/>
              </a:ext>
            </a:extLst>
          </p:cNvPr>
          <p:cNvSpPr txBox="1"/>
          <p:nvPr/>
        </p:nvSpPr>
        <p:spPr>
          <a:xfrm>
            <a:off x="3266291" y="6263287"/>
            <a:ext cx="1869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Total: 315 months</a:t>
            </a:r>
          </a:p>
        </p:txBody>
      </p:sp>
    </p:spTree>
    <p:extLst>
      <p:ext uri="{BB962C8B-B14F-4D97-AF65-F5344CB8AC3E}">
        <p14:creationId xmlns:p14="http://schemas.microsoft.com/office/powerpoint/2010/main" val="1037197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9" y="113730"/>
            <a:ext cx="6963672" cy="707886"/>
          </a:xfrm>
          <a:ln>
            <a:noFill/>
          </a:ln>
        </p:spPr>
        <p:txBody>
          <a:bodyPr/>
          <a:lstStyle/>
          <a:p>
            <a:r>
              <a:rPr lang="en-GB" dirty="0"/>
              <a:t>ESSνSB+ Structure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17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4651ED-4371-01AC-FA71-57122CCBC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" y="928804"/>
            <a:ext cx="9115189" cy="5061797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82B1748-5E20-8C38-70A9-8EA4C6BD42D5}"/>
              </a:ext>
            </a:extLst>
          </p:cNvPr>
          <p:cNvSpPr/>
          <p:nvPr/>
        </p:nvSpPr>
        <p:spPr>
          <a:xfrm>
            <a:off x="481388" y="2352502"/>
            <a:ext cx="2129556" cy="85620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4FDCF5-9457-98A7-A873-F303F6198BD5}"/>
              </a:ext>
            </a:extLst>
          </p:cNvPr>
          <p:cNvSpPr txBox="1"/>
          <p:nvPr/>
        </p:nvSpPr>
        <p:spPr>
          <a:xfrm>
            <a:off x="720716" y="2443945"/>
            <a:ext cx="1650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ESFRI task force</a:t>
            </a:r>
          </a:p>
          <a:p>
            <a:pPr algn="ctr"/>
            <a:r>
              <a:rPr lang="en-GB" dirty="0"/>
              <a:t>6 members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B4CBDB-7812-9674-2E67-3C87059B09E0}"/>
              </a:ext>
            </a:extLst>
          </p:cNvPr>
          <p:cNvCxnSpPr>
            <a:stCxn id="2" idx="3"/>
          </p:cNvCxnSpPr>
          <p:nvPr/>
        </p:nvCxnSpPr>
        <p:spPr>
          <a:xfrm flipV="1">
            <a:off x="2610944" y="2780606"/>
            <a:ext cx="52295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157FDF2-29A6-E104-055C-2E53A73D6A1E}"/>
              </a:ext>
            </a:extLst>
          </p:cNvPr>
          <p:cNvSpPr txBox="1"/>
          <p:nvPr/>
        </p:nvSpPr>
        <p:spPr>
          <a:xfrm>
            <a:off x="5935287" y="3275111"/>
            <a:ext cx="1448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+Carole Mabrouk</a:t>
            </a:r>
          </a:p>
        </p:txBody>
      </p:sp>
    </p:spTree>
    <p:extLst>
      <p:ext uri="{BB962C8B-B14F-4D97-AF65-F5344CB8AC3E}">
        <p14:creationId xmlns:p14="http://schemas.microsoft.com/office/powerpoint/2010/main" val="1490225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>
                <a:solidFill>
                  <a:srgbClr val="0000FF"/>
                </a:solidFill>
              </a:rPr>
              <a:t>Project Administration</a:t>
            </a:r>
            <a:endParaRPr lang="en-US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127" y="1352074"/>
            <a:ext cx="8977745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Grant Agreement</a:t>
            </a:r>
          </a:p>
          <a:p>
            <a:pPr marL="800100" lvl="1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Signed in December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Consortium Agreement</a:t>
            </a:r>
          </a:p>
          <a:p>
            <a:pPr marL="800100" lvl="1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internal document, required by EU</a:t>
            </a:r>
          </a:p>
          <a:p>
            <a:pPr marL="800100" lvl="1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signed by all members during Spring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All documents can be found on </a:t>
            </a:r>
            <a:r>
              <a:rPr lang="en-GB" sz="2400" dirty="0" err="1">
                <a:latin typeface="Times New Roman" charset="0"/>
                <a:ea typeface="Times New Roman" charset="0"/>
                <a:cs typeface="Times New Roman" charset="0"/>
              </a:rPr>
              <a:t>DocDB</a:t>
            </a:r>
            <a:endParaRPr lang="en-GB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800100" lvl="1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private part (</a:t>
            </a:r>
            <a:r>
              <a:rPr lang="en-GB" sz="24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xxxxx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 / </a:t>
            </a:r>
            <a:r>
              <a:rPr lang="en-GB" sz="2400" dirty="0" err="1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yyyyyy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): 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  <a:hlinkClick r:id="rId3"/>
              </a:rPr>
              <a:t>https://essnusb.eu/DocDB/private/DocumentDatabase</a:t>
            </a:r>
            <a:endParaRPr lang="en-GB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800100" lvl="1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public part: 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  <a:hlinkClick r:id="rId4"/>
              </a:rPr>
              <a:t>https://essnusb.eu/DocDB/public/DocumentDatabase</a:t>
            </a:r>
            <a:endParaRPr lang="en-GB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Our web-site: 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https://essnusb.eu</a:t>
            </a:r>
            <a:endParaRPr lang="en-GB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</a:rPr>
              <a:t>EU: 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  <a:hlinkClick r:id="rId6"/>
              </a:rPr>
              <a:t>https://</a:t>
            </a:r>
            <a:r>
              <a:rPr lang="en-GB" sz="2400" dirty="0" err="1">
                <a:latin typeface="Times New Roman" charset="0"/>
                <a:ea typeface="Times New Roman" charset="0"/>
                <a:cs typeface="Times New Roman" charset="0"/>
                <a:hlinkClick r:id="rId6"/>
              </a:rPr>
              <a:t>cordis.europa.eu</a:t>
            </a:r>
            <a:r>
              <a:rPr lang="en-GB" sz="2400" dirty="0">
                <a:latin typeface="Times New Roman" charset="0"/>
                <a:ea typeface="Times New Roman" charset="0"/>
                <a:cs typeface="Times New Roman" charset="0"/>
                <a:hlinkClick r:id="rId6"/>
              </a:rPr>
              <a:t>/project/id/101094628</a:t>
            </a:r>
            <a:endParaRPr lang="en-GB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95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4800">
                <a:solidFill>
                  <a:srgbClr val="0000FF"/>
                </a:solidFill>
              </a:rPr>
              <a:t>Work Packages</a:t>
            </a:r>
            <a:endParaRPr lang="en-US" sz="48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52667A-0B91-00C5-80A1-E595B41A4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3" y="2076627"/>
            <a:ext cx="9048485" cy="270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3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"/>
            <a:ext cx="6862522" cy="9809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7200" dirty="0">
                <a:solidFill>
                  <a:srgbClr val="0000FF"/>
                </a:solidFill>
              </a:rPr>
              <a:t>Agenda</a:t>
            </a:r>
            <a:endParaRPr lang="en-GB" sz="72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EF6E7070-573C-7F83-45BD-868B43476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196069"/>
              </p:ext>
            </p:extLst>
          </p:nvPr>
        </p:nvGraphicFramePr>
        <p:xfrm>
          <a:off x="1" y="1101932"/>
          <a:ext cx="9143999" cy="5387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963">
                  <a:extLst>
                    <a:ext uri="{9D8B030D-6E8A-4147-A177-3AD203B41FA5}">
                      <a16:colId xmlns:a16="http://schemas.microsoft.com/office/drawing/2014/main" val="2242036512"/>
                    </a:ext>
                  </a:extLst>
                </a:gridCol>
                <a:gridCol w="1913072">
                  <a:extLst>
                    <a:ext uri="{9D8B030D-6E8A-4147-A177-3AD203B41FA5}">
                      <a16:colId xmlns:a16="http://schemas.microsoft.com/office/drawing/2014/main" val="712205919"/>
                    </a:ext>
                  </a:extLst>
                </a:gridCol>
                <a:gridCol w="1761153">
                  <a:extLst>
                    <a:ext uri="{9D8B030D-6E8A-4147-A177-3AD203B41FA5}">
                      <a16:colId xmlns:a16="http://schemas.microsoft.com/office/drawing/2014/main" val="3242896743"/>
                    </a:ext>
                  </a:extLst>
                </a:gridCol>
                <a:gridCol w="1662546">
                  <a:extLst>
                    <a:ext uri="{9D8B030D-6E8A-4147-A177-3AD203B41FA5}">
                      <a16:colId xmlns:a16="http://schemas.microsoft.com/office/drawing/2014/main" val="9996485"/>
                    </a:ext>
                  </a:extLst>
                </a:gridCol>
                <a:gridCol w="1612669">
                  <a:extLst>
                    <a:ext uri="{9D8B030D-6E8A-4147-A177-3AD203B41FA5}">
                      <a16:colId xmlns:a16="http://schemas.microsoft.com/office/drawing/2014/main" val="1285197524"/>
                    </a:ext>
                  </a:extLst>
                </a:gridCol>
                <a:gridCol w="1238596">
                  <a:extLst>
                    <a:ext uri="{9D8B030D-6E8A-4147-A177-3AD203B41FA5}">
                      <a16:colId xmlns:a16="http://schemas.microsoft.com/office/drawing/2014/main" val="1851826325"/>
                    </a:ext>
                  </a:extLst>
                </a:gridCol>
              </a:tblGrid>
              <a:tr h="54895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Monday</a:t>
                      </a:r>
                      <a:r>
                        <a:rPr lang="el-GR" sz="1400" dirty="0"/>
                        <a:t> </a:t>
                      </a:r>
                      <a:r>
                        <a:rPr lang="fr-CH" sz="1400" dirty="0"/>
                        <a:t>(16/10)</a:t>
                      </a:r>
                      <a:endParaRPr lang="en-GB" sz="1400" dirty="0"/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Tuesday (17/10)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Wednesday (18/10)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Thursday (19/10)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Friday (20/10)</a:t>
                      </a:r>
                    </a:p>
                  </a:txBody>
                  <a:tcPr marL="72339" marR="72339" marT="36169" marB="36169"/>
                </a:tc>
                <a:extLst>
                  <a:ext uri="{0D108BD9-81ED-4DB2-BD59-A6C34878D82A}">
                    <a16:rowId xmlns:a16="http://schemas.microsoft.com/office/drawing/2014/main" val="18162296"/>
                  </a:ext>
                </a:extLst>
              </a:tr>
              <a:tr h="731308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Morning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/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Arrival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Neutrino platform</a:t>
                      </a:r>
                    </a:p>
                    <a:p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Invited talk: The making a large underground 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LArgon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Detector for the DUNE experiment - engineering aspects and challenges (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Lluis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Secundino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Miralles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Verge)</a:t>
                      </a:r>
                      <a:endParaRPr lang="en-GB" sz="1400" b="0" i="0" dirty="0"/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Plenary session</a:t>
                      </a:r>
                      <a:r>
                        <a:rPr lang="en-GB" sz="1400" dirty="0"/>
                        <a:t>:</a:t>
                      </a:r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 to Super-K and Hyper-K (T. 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Ekelof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Zinkgruvan mine and ESSnuSB (D. 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Saiang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400" b="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WPs sessions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Plenary session:</a:t>
                      </a:r>
                    </a:p>
                    <a:p>
                      <a:pPr marL="134938" indent="-134938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Neutrino-Nucleus cross section modelling at the low energy regime: Theoretical overview (N. </a:t>
                      </a:r>
                      <a:r>
                        <a:rPr lang="en-GB" sz="14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Jachowicz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400" b="0" i="0" dirty="0"/>
                    </a:p>
                    <a:p>
                      <a:pPr marL="134938" indent="-134938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dirty="0"/>
                        <a:t>WPs 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(summary and future plans)</a:t>
                      </a:r>
                    </a:p>
                    <a:p>
                      <a:pPr marL="134938" indent="-134938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dirty="0"/>
                        <a:t>discussion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Governing Board (+IAP preliminary report, open session)</a:t>
                      </a:r>
                    </a:p>
                  </a:txBody>
                  <a:tcPr marL="72339" marR="72339" marT="36169" marB="36169"/>
                </a:tc>
                <a:extLst>
                  <a:ext uri="{0D108BD9-81ED-4DB2-BD59-A6C34878D82A}">
                    <a16:rowId xmlns:a16="http://schemas.microsoft.com/office/drawing/2014/main" val="2383755919"/>
                  </a:ext>
                </a:extLst>
              </a:tr>
              <a:tr h="183175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Afternoon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/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Plenary session</a:t>
                      </a:r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dirty="0"/>
                        <a:t>introduction</a:t>
                      </a:r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dirty="0"/>
                        <a:t>Status of ESSnuSB+</a:t>
                      </a:r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 and future studies with LHC neutrinos (Jamie Boyd)</a:t>
                      </a:r>
                      <a:endParaRPr lang="en-GB" sz="1400" b="0" i="0" dirty="0"/>
                    </a:p>
                    <a:p>
                      <a:pPr marL="139700" indent="-1397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400" dirty="0"/>
                        <a:t>WPs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(status report)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WPs sessions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/>
                        <a:t>Dinner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WPs sessions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 marL="139700" marR="0" lvl="0" indent="-1397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IAP (closed)</a:t>
                      </a:r>
                    </a:p>
                    <a:p>
                      <a:pPr marL="139700" marR="0" lvl="0" indent="-1397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DEB (open session)</a:t>
                      </a:r>
                    </a:p>
                  </a:txBody>
                  <a:tcPr marL="72339" marR="72339" marT="36169" marB="36169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/>
                    </a:p>
                  </a:txBody>
                  <a:tcPr marL="72339" marR="72339" marT="36169" marB="36169"/>
                </a:tc>
                <a:extLst>
                  <a:ext uri="{0D108BD9-81ED-4DB2-BD59-A6C34878D82A}">
                    <a16:rowId xmlns:a16="http://schemas.microsoft.com/office/drawing/2014/main" val="40083620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99CCF40-F38C-D598-A2C2-93F1FEBF94AD}"/>
              </a:ext>
            </a:extLst>
          </p:cNvPr>
          <p:cNvSpPr txBox="1"/>
          <p:nvPr/>
        </p:nvSpPr>
        <p:spPr>
          <a:xfrm>
            <a:off x="4239491" y="5572421"/>
            <a:ext cx="4819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indico.cern.ch</a:t>
            </a:r>
            <a:r>
              <a:rPr lang="en-GB" dirty="0">
                <a:hlinkClick r:id="rId3"/>
              </a:rPr>
              <a:t>/event/1309436/overview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D317F5-8127-4029-4CE9-49204ECE10CB}"/>
              </a:ext>
            </a:extLst>
          </p:cNvPr>
          <p:cNvSpPr txBox="1"/>
          <p:nvPr/>
        </p:nvSpPr>
        <p:spPr>
          <a:xfrm>
            <a:off x="4298493" y="6030950"/>
            <a:ext cx="1687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+photo (when?)</a:t>
            </a:r>
          </a:p>
        </p:txBody>
      </p:sp>
    </p:spTree>
    <p:extLst>
      <p:ext uri="{BB962C8B-B14F-4D97-AF65-F5344CB8AC3E}">
        <p14:creationId xmlns:p14="http://schemas.microsoft.com/office/powerpoint/2010/main" val="134128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"/>
            <a:ext cx="6862522" cy="8717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Appointment of the Work Package Coordinators</a:t>
            </a:r>
            <a:endParaRPr lang="en-US" sz="32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847" y="1214882"/>
            <a:ext cx="8740212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GB" b="1" dirty="0">
                <a:ea typeface="Times New Roman" charset="0"/>
                <a:cs typeface="Times New Roman" charset="0"/>
              </a:rPr>
              <a:t>WP2: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Engineering and Infrastructure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cs typeface="Times New Roman" charset="0"/>
              </a:rPr>
              <a:t>:</a:t>
            </a:r>
            <a:r>
              <a:rPr lang="en-GB" dirty="0">
                <a:ea typeface="Times New Roman" charset="0"/>
                <a:cs typeface="Times New Roman" charset="0"/>
              </a:rPr>
              <a:t> leading institute </a:t>
            </a:r>
            <a:r>
              <a:rPr lang="en-GB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ESS</a:t>
            </a: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Coordinator: 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Nick </a:t>
            </a:r>
            <a:r>
              <a:rPr lang="en-GB" b="1" i="0" u="none" strike="noStrike" dirty="0" err="1">
                <a:solidFill>
                  <a:srgbClr val="0432FF"/>
                </a:solidFill>
                <a:effectLst/>
              </a:rPr>
              <a:t>Gazis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 </a:t>
            </a:r>
            <a:endParaRPr lang="en-GB" b="1" dirty="0">
              <a:solidFill>
                <a:srgbClr val="0432FF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Co-coordinator: 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David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Saiang</a:t>
            </a:r>
            <a:endParaRPr lang="en-GB" b="1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GB" b="1" dirty="0">
                <a:ea typeface="Times New Roman" charset="0"/>
                <a:cs typeface="Times New Roman" charset="0"/>
              </a:rPr>
              <a:t>WP3: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</a:rPr>
              <a:t>Target Station and pion extraction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cs typeface="Times New Roman" charset="0"/>
              </a:rPr>
              <a:t>:</a:t>
            </a:r>
            <a:r>
              <a:rPr lang="en-GB" b="1" dirty="0">
                <a:ea typeface="Times New Roman" charset="0"/>
                <a:cs typeface="Times New Roman" charset="0"/>
              </a:rPr>
              <a:t> </a:t>
            </a:r>
            <a:r>
              <a:rPr lang="en-GB" dirty="0">
                <a:ea typeface="Times New Roman" charset="0"/>
                <a:cs typeface="Times New Roman" charset="0"/>
              </a:rPr>
              <a:t>leading institute </a:t>
            </a:r>
            <a:r>
              <a:rPr lang="en-GB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CNRS</a:t>
            </a: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Coordinator: 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Eric </a:t>
            </a:r>
            <a:r>
              <a:rPr lang="en-GB" b="1" i="0" u="none" strike="noStrike" dirty="0" err="1">
                <a:solidFill>
                  <a:srgbClr val="0432FF"/>
                </a:solidFill>
                <a:effectLst/>
              </a:rPr>
              <a:t>Baussan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 </a:t>
            </a:r>
            <a:endParaRPr lang="en-GB" b="1" dirty="0">
              <a:solidFill>
                <a:srgbClr val="0432FF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Co-coordinator: 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Tamer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Tolba</a:t>
            </a:r>
            <a:endParaRPr lang="en-GB" b="1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GB" b="1" dirty="0">
                <a:ea typeface="Times New Roman" charset="0"/>
                <a:cs typeface="Times New Roman" charset="0"/>
              </a:rPr>
              <a:t>WP4: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Low Energy nuSTORM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cs typeface="Times New Roman" charset="0"/>
              </a:rPr>
              <a:t>:</a:t>
            </a:r>
            <a:r>
              <a:rPr lang="en-GB" b="1" dirty="0">
                <a:ea typeface="Times New Roman" charset="0"/>
                <a:cs typeface="Times New Roman" charset="0"/>
              </a:rPr>
              <a:t> </a:t>
            </a:r>
            <a:r>
              <a:rPr lang="en-GB" dirty="0">
                <a:ea typeface="Times New Roman" charset="0"/>
                <a:cs typeface="Times New Roman" charset="0"/>
              </a:rPr>
              <a:t>leading institute </a:t>
            </a:r>
            <a:r>
              <a:rPr lang="en-GB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UU</a:t>
            </a: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Coordinator: 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Maja </a:t>
            </a:r>
            <a:r>
              <a:rPr lang="en-GB" b="1" i="0" u="none" strike="noStrike" dirty="0" err="1">
                <a:solidFill>
                  <a:srgbClr val="0432FF"/>
                </a:solidFill>
                <a:effectLst/>
              </a:rPr>
              <a:t>Olvegard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 </a:t>
            </a:r>
            <a:endParaRPr lang="en-GB" b="1" dirty="0">
              <a:solidFill>
                <a:srgbClr val="0432FF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Co-coordinator: 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Natalia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Milas</a:t>
            </a:r>
            <a:endParaRPr lang="en-GB" b="1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GB" b="1" dirty="0">
                <a:ea typeface="Times New Roman" charset="0"/>
                <a:cs typeface="Times New Roman" charset="0"/>
              </a:rPr>
              <a:t>WP5: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Detectors and physics reach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cs typeface="Times New Roman" charset="0"/>
              </a:rPr>
              <a:t>:</a:t>
            </a:r>
            <a:r>
              <a:rPr lang="en-GB" b="1" dirty="0">
                <a:ea typeface="Times New Roman" charset="0"/>
                <a:cs typeface="Times New Roman" charset="0"/>
              </a:rPr>
              <a:t> </a:t>
            </a:r>
            <a:r>
              <a:rPr lang="en-GB" dirty="0">
                <a:ea typeface="Times New Roman" charset="0"/>
                <a:cs typeface="Times New Roman" charset="0"/>
              </a:rPr>
              <a:t>leading institute </a:t>
            </a:r>
            <a:r>
              <a:rPr lang="en-GB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RBI</a:t>
            </a: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Coordinator: 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Budimir </a:t>
            </a:r>
            <a:r>
              <a:rPr lang="en-GB" b="1" i="0" u="none" strike="noStrike" dirty="0" err="1">
                <a:solidFill>
                  <a:srgbClr val="0432FF"/>
                </a:solidFill>
                <a:effectLst/>
              </a:rPr>
              <a:t>Klicek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 </a:t>
            </a:r>
            <a:endParaRPr lang="en-GB" b="1" dirty="0">
              <a:solidFill>
                <a:srgbClr val="0432FF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Co-coordinator: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Monojit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Ghosh</a:t>
            </a: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(Contact for CERN Cherenkov activities?)</a:t>
            </a:r>
            <a:endParaRPr lang="en-GB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GB" b="1" dirty="0">
                <a:ea typeface="Times New Roman" charset="0"/>
                <a:cs typeface="Times New Roman" charset="0"/>
              </a:rPr>
              <a:t>WP6: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Low Energy Monitored Neutrino Beam</a:t>
            </a:r>
            <a:r>
              <a:rPr lang="en-GB" i="0" u="none" strike="noStrike" dirty="0">
                <a:solidFill>
                  <a:srgbClr val="000000"/>
                </a:solidFill>
                <a:effectLst/>
                <a:cs typeface="Times New Roman" charset="0"/>
              </a:rPr>
              <a:t>:</a:t>
            </a:r>
            <a:r>
              <a:rPr lang="en-GB" dirty="0">
                <a:ea typeface="Times New Roman" charset="0"/>
                <a:cs typeface="Times New Roman" charset="0"/>
              </a:rPr>
              <a:t> leading institute </a:t>
            </a:r>
            <a:r>
              <a:rPr lang="en-GB" b="1" dirty="0" err="1">
                <a:solidFill>
                  <a:srgbClr val="FF0000"/>
                </a:solidFill>
                <a:ea typeface="Times New Roman" charset="0"/>
                <a:cs typeface="Times New Roman" charset="0"/>
              </a:rPr>
              <a:t>UNIMiB</a:t>
            </a:r>
            <a:endParaRPr lang="en-GB" b="1" dirty="0">
              <a:solidFill>
                <a:srgbClr val="FF0000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Coordinator: </a:t>
            </a:r>
            <a:r>
              <a:rPr lang="en-GB" b="1" i="0" u="none" strike="noStrike" dirty="0">
                <a:solidFill>
                  <a:srgbClr val="0432FF"/>
                </a:solidFill>
                <a:effectLst/>
              </a:rPr>
              <a:t>Francesco Terranova</a:t>
            </a:r>
            <a:endParaRPr lang="en-GB" b="1" dirty="0">
              <a:solidFill>
                <a:srgbClr val="0432FF"/>
              </a:solidFill>
              <a:ea typeface="Times New Roman" charset="0"/>
              <a:cs typeface="Times New Roman" charset="0"/>
            </a:endParaRPr>
          </a:p>
          <a:p>
            <a:pPr marL="742950" lvl="1" indent="-285750">
              <a:spcAft>
                <a:spcPts val="300"/>
              </a:spcAft>
              <a:buFont typeface="Arial" charset="0"/>
              <a:buChar char="•"/>
            </a:pPr>
            <a:r>
              <a:rPr lang="en-GB" dirty="0">
                <a:ea typeface="Times New Roman" charset="0"/>
                <a:cs typeface="Times New Roman" charset="0"/>
              </a:rPr>
              <a:t>Co-coordinator: </a:t>
            </a:r>
            <a:r>
              <a:rPr lang="en-GB" b="1" dirty="0">
                <a:ea typeface="Times New Roman" charset="0"/>
                <a:cs typeface="Times New Roman" charset="0"/>
              </a:rPr>
              <a:t>Andrea </a:t>
            </a:r>
            <a:r>
              <a:rPr lang="en-GB" b="1" dirty="0" err="1">
                <a:ea typeface="Times New Roman" charset="0"/>
                <a:cs typeface="Times New Roman" charset="0"/>
              </a:rPr>
              <a:t>Longhin</a:t>
            </a:r>
            <a:endParaRPr lang="en-GB" b="1" dirty="0"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0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0"/>
            <a:ext cx="6862522" cy="20595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</a:rPr>
              <a:t>DEB Members</a:t>
            </a:r>
            <a:endParaRPr lang="en-GB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8342" y="2567529"/>
            <a:ext cx="5910944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300"/>
              </a:spcBef>
              <a:buFont typeface="Symbol" charset="2"/>
              <a:buChar char=""/>
            </a:pPr>
            <a:r>
              <a:rPr lang="en-GB" sz="2000" b="1" dirty="0">
                <a:latin typeface="Times New Roman" charset="0"/>
                <a:ea typeface="Times New Roman" charset="0"/>
              </a:rPr>
              <a:t>5 members</a:t>
            </a:r>
          </a:p>
          <a:p>
            <a:pPr marL="742950" lvl="1" indent="-285750" algn="just">
              <a:spcBef>
                <a:spcPts val="300"/>
              </a:spcBef>
              <a:buFont typeface="Courier New" charset="0"/>
              <a:buChar char="o"/>
            </a:pP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Colin </a:t>
            </a:r>
            <a:r>
              <a:rPr lang="en-GB" sz="2000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Carlile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 (Lund)</a:t>
            </a:r>
          </a:p>
          <a:p>
            <a:pPr marL="742950" lvl="1" indent="-285750" algn="just">
              <a:spcBef>
                <a:spcPts val="300"/>
              </a:spcBef>
              <a:buFont typeface="Courier New" charset="0"/>
              <a:buChar char="o"/>
            </a:pPr>
            <a:r>
              <a:rPr lang="en-GB" sz="2000" b="1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Tamer </a:t>
            </a:r>
            <a:r>
              <a:rPr lang="en-GB" sz="2000" b="1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Tolba</a:t>
            </a:r>
            <a:r>
              <a:rPr lang="en-GB" sz="2000" b="1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 (Chair, Hamburg U.)</a:t>
            </a:r>
          </a:p>
          <a:p>
            <a:pPr marL="742950" lvl="1" indent="-285750" algn="just">
              <a:spcBef>
                <a:spcPts val="300"/>
              </a:spcBef>
              <a:buFont typeface="Courier New" charset="0"/>
              <a:buChar char="o"/>
            </a:pP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Elian </a:t>
            </a:r>
            <a:r>
              <a:rPr lang="en-GB" sz="2000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Bouquerel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 (CNRS)</a:t>
            </a:r>
          </a:p>
          <a:p>
            <a:pPr marL="742950" lvl="1" indent="-285750" algn="just">
              <a:spcBef>
                <a:spcPts val="300"/>
              </a:spcBef>
              <a:buFont typeface="Courier New" charset="0"/>
              <a:buChar char="o"/>
            </a:pP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George </a:t>
            </a:r>
            <a:r>
              <a:rPr lang="en-GB" sz="2000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Fanourakis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 (</a:t>
            </a:r>
            <a:r>
              <a:rPr lang="en-GB" sz="2000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Demokritos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)</a:t>
            </a:r>
          </a:p>
          <a:p>
            <a:pPr marL="742950" lvl="1" indent="-285750" algn="just">
              <a:spcBef>
                <a:spcPts val="300"/>
              </a:spcBef>
              <a:buFont typeface="Courier New" charset="0"/>
              <a:buChar char="o"/>
            </a:pP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Natalia </a:t>
            </a:r>
            <a:r>
              <a:rPr lang="en-GB" sz="2000" dirty="0" err="1">
                <a:solidFill>
                  <a:srgbClr val="0432FF"/>
                </a:solidFill>
                <a:latin typeface="Times New Roman" charset="0"/>
                <a:ea typeface="Times New Roman" charset="0"/>
              </a:rPr>
              <a:t>Milas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ea typeface="Times New Roman" charset="0"/>
              </a:rPr>
              <a:t> (ESS)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0245" y="2336696"/>
            <a:ext cx="160973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/>
              <a:t>+ PC and SL</a:t>
            </a:r>
          </a:p>
        </p:txBody>
      </p:sp>
    </p:spTree>
    <p:extLst>
      <p:ext uri="{BB962C8B-B14F-4D97-AF65-F5344CB8AC3E}">
        <p14:creationId xmlns:p14="http://schemas.microsoft.com/office/powerpoint/2010/main" val="128347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</a:rPr>
              <a:t>International Advisory Panel</a:t>
            </a:r>
            <a:endParaRPr lang="en-GB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M. 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Dracos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0510" y="1411480"/>
            <a:ext cx="7957458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Symbol" charset="2"/>
              <a:buChar char="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Composed of 5 international experts,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Symbol" charset="2"/>
              <a:buChar char="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Gives recommendations:</a:t>
            </a:r>
          </a:p>
          <a:p>
            <a:pPr marL="800100" lvl="1" indent="-342900" algn="just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on the crucial technical choices according to the international context,</a:t>
            </a:r>
          </a:p>
          <a:p>
            <a:pPr marL="800100" lvl="1" indent="-342900" algn="just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on the distribution of resources to comply with priorities,</a:t>
            </a:r>
          </a:p>
          <a:p>
            <a:pPr marL="800100" lvl="1" indent="-342900" algn="just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on activity planning.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Font typeface="Symbol" charset="2"/>
              <a:buChar char="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It will meet once per year (every ESSνSB+ annual meeting).</a:t>
            </a:r>
          </a:p>
          <a:p>
            <a:pPr marL="800100" lvl="1" indent="-342900" algn="just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228600" algn="l"/>
              </a:tabLst>
            </a:pPr>
            <a:r>
              <a:rPr lang="en-GB" sz="2400" dirty="0">
                <a:effectLst/>
                <a:latin typeface="Times New Roman" charset="0"/>
                <a:ea typeface="Times New Roman" charset="0"/>
                <a:cs typeface="Wingdings" charset="2"/>
              </a:rPr>
              <a:t>give a first report to the GB</a:t>
            </a:r>
          </a:p>
          <a:p>
            <a:pPr marL="800100" lvl="1" indent="-342900" algn="just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tabLst>
                <a:tab pos="228600" algn="l"/>
              </a:tabLst>
            </a:pPr>
            <a:r>
              <a:rPr lang="en-GB" sz="2400" dirty="0">
                <a:latin typeface="Times New Roman" charset="0"/>
                <a:ea typeface="Times New Roman" charset="0"/>
                <a:cs typeface="Wingdings" charset="2"/>
              </a:rPr>
              <a:t>written report two months after</a:t>
            </a:r>
            <a:endParaRPr lang="en-GB" sz="2400" dirty="0">
              <a:effectLst/>
              <a:latin typeface="Times New Roman" charset="0"/>
              <a:ea typeface="Times New Roman" charset="0"/>
              <a:cs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9912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21" y="0"/>
            <a:ext cx="6862522" cy="13002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dirty="0">
                <a:solidFill>
                  <a:srgbClr val="0432FF"/>
                </a:solidFill>
              </a:rPr>
              <a:t>International</a:t>
            </a:r>
            <a:r>
              <a:rPr lang="en-GB" dirty="0">
                <a:solidFill>
                  <a:srgbClr val="0000FF"/>
                </a:solidFill>
              </a:rPr>
              <a:t> Advisory Panel</a:t>
            </a:r>
            <a:endParaRPr lang="en-GB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M. 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Dracos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EB8ED4-FC2B-464F-11E8-63BE51CB0E1E}"/>
              </a:ext>
            </a:extLst>
          </p:cNvPr>
          <p:cNvSpPr txBox="1">
            <a:spLocks/>
          </p:cNvSpPr>
          <p:nvPr/>
        </p:nvSpPr>
        <p:spPr>
          <a:xfrm>
            <a:off x="137160" y="1250618"/>
            <a:ext cx="8869680" cy="4478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Gerardo d’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Auria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fr-FR" sz="2000" i="1" dirty="0" err="1">
                <a:solidFill>
                  <a:srgbClr val="0070C0"/>
                </a:solidFill>
              </a:rPr>
              <a:t>Elettra</a:t>
            </a:r>
            <a:r>
              <a:rPr lang="fr-FR" sz="2000" i="1" dirty="0">
                <a:solidFill>
                  <a:srgbClr val="0070C0"/>
                </a:solidFill>
              </a:rPr>
              <a:t>, </a:t>
            </a:r>
            <a:r>
              <a:rPr lang="fr-FR" sz="2000" i="1" dirty="0" err="1">
                <a:solidFill>
                  <a:srgbClr val="0070C0"/>
                </a:solidFill>
              </a:rPr>
              <a:t>Sincrotrone</a:t>
            </a:r>
            <a:r>
              <a:rPr lang="fr-FR" sz="2000" i="1" dirty="0">
                <a:solidFill>
                  <a:srgbClr val="0070C0"/>
                </a:solidFill>
              </a:rPr>
              <a:t> Trieste, </a:t>
            </a:r>
            <a:r>
              <a:rPr lang="fr-FR" sz="2000" i="1" dirty="0" err="1">
                <a:solidFill>
                  <a:srgbClr val="0070C0"/>
                </a:solidFill>
              </a:rPr>
              <a:t>Italy</a:t>
            </a:r>
            <a:r>
              <a:rPr lang="fr-FR" sz="2000" i="1" dirty="0">
                <a:solidFill>
                  <a:srgbClr val="0070C0"/>
                </a:solidFill>
              </a:rPr>
              <a:t>,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fr-FR" sz="1600" b="1" i="1" u="sng" dirty="0">
                <a:solidFill>
                  <a:srgbClr val="0070C0"/>
                </a:solidFill>
              </a:rPr>
              <a:t>~</a:t>
            </a:r>
            <a:r>
              <a:rPr lang="fr-FR" sz="1600" b="1" u="sng" dirty="0">
                <a:solidFill>
                  <a:srgbClr val="0070C0"/>
                </a:solidFill>
              </a:rPr>
              <a:t>Civil engineering / WP2</a:t>
            </a:r>
            <a:endParaRPr lang="en-GB" sz="1600" b="1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Teppei</a:t>
            </a: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Katori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fr-FR" sz="2000" i="1" dirty="0">
                <a:solidFill>
                  <a:srgbClr val="0070C0"/>
                </a:solidFill>
              </a:rPr>
              <a:t>Dept of </a:t>
            </a:r>
            <a:r>
              <a:rPr lang="fr-FR" sz="2000" i="1" dirty="0" err="1">
                <a:solidFill>
                  <a:srgbClr val="0070C0"/>
                </a:solidFill>
              </a:rPr>
              <a:t>Physics</a:t>
            </a:r>
            <a:r>
              <a:rPr lang="fr-FR" sz="2000" i="1" dirty="0">
                <a:solidFill>
                  <a:srgbClr val="0070C0"/>
                </a:solidFill>
              </a:rPr>
              <a:t>, </a:t>
            </a:r>
            <a:r>
              <a:rPr lang="fr-FR" sz="2000" i="1" dirty="0" err="1">
                <a:solidFill>
                  <a:srgbClr val="0070C0"/>
                </a:solidFill>
              </a:rPr>
              <a:t>King’s</a:t>
            </a:r>
            <a:r>
              <a:rPr lang="fr-FR" sz="2000" i="1" dirty="0">
                <a:solidFill>
                  <a:srgbClr val="0070C0"/>
                </a:solidFill>
              </a:rPr>
              <a:t> </a:t>
            </a:r>
            <a:r>
              <a:rPr lang="fr-FR" sz="2000" i="1" dirty="0" err="1">
                <a:solidFill>
                  <a:srgbClr val="0070C0"/>
                </a:solidFill>
              </a:rPr>
              <a:t>College</a:t>
            </a:r>
            <a:r>
              <a:rPr lang="fr-FR" sz="2000" i="1" dirty="0">
                <a:solidFill>
                  <a:srgbClr val="0070C0"/>
                </a:solidFill>
              </a:rPr>
              <a:t> London, UK,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fr-FR" sz="1600" b="1" i="1" u="sng" dirty="0">
                <a:solidFill>
                  <a:srgbClr val="0070C0"/>
                </a:solidFill>
              </a:rPr>
              <a:t>~Cross-sections / </a:t>
            </a:r>
            <a:r>
              <a:rPr lang="en-GB" sz="1600" b="1" u="sng" dirty="0">
                <a:solidFill>
                  <a:srgbClr val="0070C0"/>
                </a:solidFill>
              </a:rPr>
              <a:t>WP5 + WP6</a:t>
            </a:r>
            <a:endParaRPr lang="fr-FR" sz="1600" b="1" i="1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Yong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Joong</a:t>
            </a: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 Lee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2000" i="1" dirty="0">
                <a:solidFill>
                  <a:srgbClr val="0070C0"/>
                </a:solidFill>
              </a:rPr>
              <a:t>Target Systems R&amp;D, Second Target Station, Oak Ridge National Laboratory, USA,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600" b="1" u="sng" dirty="0">
                <a:solidFill>
                  <a:srgbClr val="0070C0"/>
                </a:solidFill>
              </a:rPr>
              <a:t>~Target station / WP3</a:t>
            </a:r>
            <a:endParaRPr lang="fr-FR" sz="16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Livia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Ludhova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GB" sz="2000" i="1" dirty="0" err="1">
                <a:solidFill>
                  <a:srgbClr val="0070C0"/>
                </a:solidFill>
              </a:rPr>
              <a:t>Jülich</a:t>
            </a:r>
            <a:r>
              <a:rPr lang="en-GB" sz="2000" i="1" dirty="0">
                <a:solidFill>
                  <a:srgbClr val="0070C0"/>
                </a:solidFill>
              </a:rPr>
              <a:t> </a:t>
            </a:r>
            <a:r>
              <a:rPr lang="en-GB" sz="2000" i="1" dirty="0" err="1">
                <a:solidFill>
                  <a:srgbClr val="0070C0"/>
                </a:solidFill>
              </a:rPr>
              <a:t>Forschungszentrum</a:t>
            </a:r>
            <a:r>
              <a:rPr lang="en-GB" sz="2000" i="1" dirty="0">
                <a:solidFill>
                  <a:srgbClr val="0070C0"/>
                </a:solidFill>
              </a:rPr>
              <a:t>, IKP-2 Neutrino Group, Germany,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600" b="1" u="sng" dirty="0">
                <a:solidFill>
                  <a:srgbClr val="0070C0"/>
                </a:solidFill>
              </a:rPr>
              <a:t>~Detectors / WP5 + WP6</a:t>
            </a:r>
            <a:endParaRPr lang="fr-FR" sz="16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Shinji </a:t>
            </a:r>
            <a:r>
              <a:rPr lang="fr-FR" sz="2400" b="1" dirty="0" err="1">
                <a:solidFill>
                  <a:schemeClr val="accent4">
                    <a:lumMod val="75000"/>
                  </a:schemeClr>
                </a:solidFill>
              </a:rPr>
              <a:t>Machida</a:t>
            </a:r>
            <a:r>
              <a:rPr lang="fr-FR" sz="240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GB" sz="2000" i="1" dirty="0">
                <a:solidFill>
                  <a:srgbClr val="0070C0"/>
                </a:solidFill>
              </a:rPr>
              <a:t>STFC, ISIS Neutron and Muon Source, UK,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600" b="1" u="sng" dirty="0">
                <a:solidFill>
                  <a:srgbClr val="0070C0"/>
                </a:solidFill>
              </a:rPr>
              <a:t>~Accelerator / WP4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7FD2BC-D680-582F-BF61-6FE857F7F8D0}"/>
              </a:ext>
            </a:extLst>
          </p:cNvPr>
          <p:cNvSpPr txBox="1"/>
          <p:nvPr/>
        </p:nvSpPr>
        <p:spPr>
          <a:xfrm>
            <a:off x="1446414" y="6066162"/>
            <a:ext cx="403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 to them to define their organisation...</a:t>
            </a:r>
          </a:p>
        </p:txBody>
      </p:sp>
    </p:spTree>
    <p:extLst>
      <p:ext uri="{BB962C8B-B14F-4D97-AF65-F5344CB8AC3E}">
        <p14:creationId xmlns:p14="http://schemas.microsoft.com/office/powerpoint/2010/main" val="185217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0"/>
            <a:ext cx="6862522" cy="92228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dirty="0">
                <a:solidFill>
                  <a:srgbClr val="0000FF"/>
                </a:solidFill>
              </a:rPr>
              <a:t>Deliverables</a:t>
            </a:r>
            <a:endParaRPr lang="en-US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05A1B0-78A2-10E3-7E44-88F3C16FB8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81" y="895390"/>
            <a:ext cx="8466637" cy="5935713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C4DB153-D73C-7618-00FA-1FBC8D2581BC}"/>
              </a:ext>
            </a:extLst>
          </p:cNvPr>
          <p:cNvSpPr/>
          <p:nvPr/>
        </p:nvSpPr>
        <p:spPr>
          <a:xfrm>
            <a:off x="473825" y="2468880"/>
            <a:ext cx="7963593" cy="5735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04363-25BA-78E2-6C3E-D93F5FEC3C5B}"/>
              </a:ext>
            </a:extLst>
          </p:cNvPr>
          <p:cNvSpPr txBox="1"/>
          <p:nvPr/>
        </p:nvSpPr>
        <p:spPr>
          <a:xfrm rot="16200000">
            <a:off x="-173509" y="2601781"/>
            <a:ext cx="866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delivered</a:t>
            </a:r>
          </a:p>
        </p:txBody>
      </p:sp>
    </p:spTree>
    <p:extLst>
      <p:ext uri="{BB962C8B-B14F-4D97-AF65-F5344CB8AC3E}">
        <p14:creationId xmlns:p14="http://schemas.microsoft.com/office/powerpoint/2010/main" val="13572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dirty="0">
                <a:solidFill>
                  <a:srgbClr val="0000FF"/>
                </a:solidFill>
              </a:rPr>
              <a:t>Reporting Periods</a:t>
            </a:r>
            <a:endParaRPr lang="en-US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DE6E3D-D167-BEC7-1C51-865EA509C4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5" y="1557011"/>
            <a:ext cx="9049670" cy="9077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755362-6877-9C05-6A87-476B95526FD0}"/>
              </a:ext>
            </a:extLst>
          </p:cNvPr>
          <p:cNvSpPr txBox="1"/>
          <p:nvPr/>
        </p:nvSpPr>
        <p:spPr>
          <a:xfrm>
            <a:off x="0" y="1163195"/>
            <a:ext cx="1479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ESSnuSB+: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AD6EA-6549-8C63-74E4-F13D0C9B52CE}"/>
              </a:ext>
            </a:extLst>
          </p:cNvPr>
          <p:cNvSpPr txBox="1"/>
          <p:nvPr/>
        </p:nvSpPr>
        <p:spPr>
          <a:xfrm>
            <a:off x="59002" y="2412730"/>
            <a:ext cx="859536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Three parts: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Financial (administration)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Technical (WPs)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>
                <a:solidFill>
                  <a:srgbClr val="0070C0"/>
                </a:solidFill>
              </a:rPr>
              <a:t>New: Policy brief (2-pages)</a:t>
            </a:r>
            <a:r>
              <a:rPr lang="en-GB" b="1" dirty="0">
                <a:solidFill>
                  <a:srgbClr val="0070C0"/>
                </a:solidFill>
              </a:rPr>
              <a:t>: 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Implementation of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Access to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Funding of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International cooperation of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Employment and skills in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Greening of RI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Interaction of RI with industry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ERIC legal framework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Technology development, data and digital services, digitalisation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Level of connection of RI to European Open Science Cloud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Contribution to other research areas and to broader EU priorities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Sustainability of RI</a:t>
            </a:r>
          </a:p>
        </p:txBody>
      </p:sp>
    </p:spTree>
    <p:extLst>
      <p:ext uri="{BB962C8B-B14F-4D97-AF65-F5344CB8AC3E}">
        <p14:creationId xmlns:p14="http://schemas.microsoft.com/office/powerpoint/2010/main" val="134069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0"/>
            <a:ext cx="6862522" cy="7862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dirty="0">
                <a:solidFill>
                  <a:srgbClr val="0000FF"/>
                </a:solidFill>
              </a:rPr>
              <a:t>Milestones</a:t>
            </a:r>
            <a:endParaRPr lang="en-US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F1FB9057-5C23-EB4C-A150-E5F02D169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213" y="1825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FR" altLang="en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FR" altLang="en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343FB4-C6BB-D9F6-6665-2DA2C6D241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85" y="675932"/>
            <a:ext cx="7441128" cy="5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</a:rPr>
              <a:t>Meetings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sz="2800" dirty="0">
                <a:solidFill>
                  <a:srgbClr val="0000FF"/>
                </a:solidFill>
              </a:rPr>
              <a:t>(from CA)</a:t>
            </a:r>
            <a:endParaRPr lang="en-GB" sz="28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M. 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Dracos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260615"/>
              </p:ext>
            </p:extLst>
          </p:nvPr>
        </p:nvGraphicFramePr>
        <p:xfrm>
          <a:off x="104189" y="1546565"/>
          <a:ext cx="8923419" cy="4138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8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7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66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 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Ordinary meeting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Extraordinary meeting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6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Governing Board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least once a year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any time upon written request of the Executive Committee or 1/3 of the Members of the Governing Board.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6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Executive Committee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least 3 times per year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any time upon written request of any Member of the Executive Committee.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6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Management Team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least 6 times per year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According to needs.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49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International Advisory Panel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Once per year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Upon request of the Governing Board.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32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Dissemination and Exploitation Board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</a:rPr>
                        <a:t>At least 3 times per year</a:t>
                      </a:r>
                      <a:endParaRPr lang="en-GB" sz="1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Upon request of the Governing Board.</a:t>
                      </a:r>
                      <a:endParaRPr lang="en-GB" sz="1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104617" marR="10461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15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fr-FR" sz="60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Backup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Annual meeting, CERN, 16/10/2023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M. Dracos, IPHC-IN2P3/CNRS/UNISTRA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88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9" y="0"/>
            <a:ext cx="6282662" cy="735285"/>
          </a:xfrm>
          <a:ln>
            <a:noFill/>
          </a:ln>
        </p:spPr>
        <p:txBody>
          <a:bodyPr/>
          <a:lstStyle/>
          <a:p>
            <a:r>
              <a:rPr lang="en-GB" dirty="0"/>
              <a:t>Project Budget per institute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29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C9283C-F3E5-BD09-FD77-94D5FB881E25}"/>
              </a:ext>
            </a:extLst>
          </p:cNvPr>
          <p:cNvGrpSpPr/>
          <p:nvPr/>
        </p:nvGrpSpPr>
        <p:grpSpPr>
          <a:xfrm>
            <a:off x="1450529" y="766889"/>
            <a:ext cx="6578727" cy="5708892"/>
            <a:chOff x="1450529" y="766889"/>
            <a:chExt cx="6578727" cy="570889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2DAFA00-0AAC-6577-AB2A-E327D8ED5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0529" y="766889"/>
              <a:ext cx="6578727" cy="155961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2C58796-6ADF-BB64-F936-94492CA0F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8838" y="2307364"/>
              <a:ext cx="6550370" cy="4168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0690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0EA124-7AE3-8229-27CF-ACB6AC7624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21" y="1"/>
            <a:ext cx="6862522" cy="17373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3600" dirty="0">
                <a:solidFill>
                  <a:srgbClr val="0000FF"/>
                </a:solidFill>
              </a:rPr>
              <a:t>A bit of </a:t>
            </a:r>
            <a:r>
              <a:rPr lang="en-GB" sz="4800" dirty="0">
                <a:solidFill>
                  <a:srgbClr val="0000FF"/>
                </a:solidFill>
              </a:rPr>
              <a:t>history</a:t>
            </a:r>
            <a:r>
              <a:rPr lang="en-GB" sz="3600" dirty="0">
                <a:solidFill>
                  <a:srgbClr val="0000FF"/>
                </a:solidFill>
              </a:rPr>
              <a:t> for all new members</a:t>
            </a:r>
            <a:endParaRPr lang="en-GB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9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fr-CH" sz="3600" dirty="0">
                <a:solidFill>
                  <a:srgbClr val="0000FF"/>
                </a:solidFill>
              </a:rPr>
              <a:t>Lepton CP Violation </a:t>
            </a:r>
            <a:r>
              <a:rPr lang="en-US" sz="3600" dirty="0">
                <a:solidFill>
                  <a:srgbClr val="0000FF"/>
                </a:solidFill>
              </a:rPr>
              <a:t>at the European level</a:t>
            </a:r>
            <a:endParaRPr lang="en-US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270835"/>
            <a:ext cx="84292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b="1" dirty="0">
                <a:solidFill>
                  <a:srgbClr val="0070C0"/>
                </a:solidFill>
                <a:latin typeface="Times New Roman"/>
                <a:cs typeface="Times New Roman"/>
              </a:rPr>
              <a:t>COST application for networking has been succeeded: CA15139 (2016-2020)</a:t>
            </a:r>
          </a:p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GB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Combining forces for a novel European facility for neutrino-antineutrino symmetry violation discovery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GB" b="1" dirty="0">
                <a:solidFill>
                  <a:srgbClr val="0070C0"/>
                </a:solidFill>
                <a:latin typeface="Times New Roman"/>
                <a:cs typeface="Times New Roman"/>
                <a:hlinkClick r:id="rId3"/>
              </a:rPr>
              <a:t>http://www.cost.eu/COST_Actions/ca/CA15139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732" y="1947943"/>
            <a:ext cx="1261241" cy="1261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827" y="3277251"/>
            <a:ext cx="4035146" cy="3330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879636"/>
            <a:ext cx="5202619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Major goals of </a:t>
            </a:r>
            <a:r>
              <a:rPr lang="en-US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to aggregate the community of neutrino physics in Europe to study the ESS</a:t>
            </a:r>
            <a:r>
              <a:rPr lang="el-GR" dirty="0">
                <a:latin typeface="Times New Roman" charset="0"/>
                <a:ea typeface="Times New Roman" charset="0"/>
                <a:cs typeface="Times New Roman" charset="0"/>
              </a:rPr>
              <a:t>ν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SB concept in a spirit of inclusiveness,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to impact the priority list of High Energy Physics policy makers and of funding agencies to this new approach to the experimental discovery of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leptonic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CP violation.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13 participating countries (network still growing).</a:t>
            </a:r>
            <a:endParaRPr lang="en-GB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750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93" y="4701707"/>
            <a:ext cx="8815032" cy="1929003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9221" y="0"/>
            <a:ext cx="6862522" cy="70788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ESS</a:t>
            </a:r>
            <a:r>
              <a:rPr lang="el-GR" sz="3200" dirty="0">
                <a:solidFill>
                  <a:srgbClr val="0000FF"/>
                </a:solidFill>
              </a:rPr>
              <a:t>ν</a:t>
            </a:r>
            <a:r>
              <a:rPr lang="en-US" sz="3200" dirty="0">
                <a:solidFill>
                  <a:srgbClr val="0000FF"/>
                </a:solidFill>
              </a:rPr>
              <a:t>SB at the European level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9774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H2020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 EU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has been submitted end of March (Call INFRADEV-01-2017)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793" y="1375688"/>
            <a:ext cx="87644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Discovery and measurement of leptonic CP violation using an intensive neutrino Super Beam generated with the exceptionally powerful ESS linear accelerator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4.7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15 participating institutes from</a:t>
            </a:r>
            <a:br>
              <a:rPr lang="en-GB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Decision: end of August</a:t>
            </a:r>
          </a:p>
        </p:txBody>
      </p:sp>
      <p:graphicFrame>
        <p:nvGraphicFramePr>
          <p:cNvPr id="14" name="Diagramme 3"/>
          <p:cNvGraphicFramePr/>
          <p:nvPr/>
        </p:nvGraphicFramePr>
        <p:xfrm>
          <a:off x="5211047" y="2093769"/>
          <a:ext cx="3598706" cy="239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1773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7459" y="1"/>
            <a:ext cx="6862522" cy="11470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And now ESS</a:t>
            </a:r>
            <a:r>
              <a:rPr lang="el-GR" sz="3200" dirty="0">
                <a:solidFill>
                  <a:srgbClr val="0000FF"/>
                </a:solidFill>
              </a:rPr>
              <a:t>ν</a:t>
            </a:r>
            <a:r>
              <a:rPr lang="en-US" sz="3200" dirty="0">
                <a:solidFill>
                  <a:srgbClr val="0000FF"/>
                </a:solidFill>
              </a:rPr>
              <a:t>SB+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Annual meeting, CERN, 16/10/2023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latin typeface="Times New Roman" charset="0"/>
                <a:ea typeface="ＭＳ Ｐゴシック" charset="0"/>
                <a:cs typeface="ＭＳ Ｐゴシック" charset="0"/>
              </a:rPr>
              <a:t>M. Dracos, IPHC-IN2P3/CNRS/UNISTRA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9774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EU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has been submitted end of April (HORIZON-INFRA2022-DEV-01)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793" y="1375688"/>
            <a:ext cx="876441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Study of the use of the ESS facility to accurately measure the neutrino cross-sections for ESSνSB leptonic CP violation measurements and to perform sterile neutrino searches and </a:t>
            </a:r>
            <a:r>
              <a:rPr lang="en-GB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astroparticle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physics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5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20 participating institutes from</a:t>
            </a:r>
            <a:br>
              <a:rPr lang="en-GB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917F32-26B0-BBC5-2C20-99F8C5F195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74" y="4747707"/>
            <a:ext cx="8778833" cy="183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2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0757C4-BDE9-C42B-F841-7A3A21D8A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04" y="764802"/>
            <a:ext cx="4700420" cy="570533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7459" y="-3897"/>
            <a:ext cx="6862522" cy="707886"/>
          </a:xfrm>
          <a:ln>
            <a:noFill/>
          </a:ln>
        </p:spPr>
        <p:txBody>
          <a:bodyPr/>
          <a:lstStyle/>
          <a:p>
            <a:r>
              <a:rPr lang="en-GB" dirty="0"/>
              <a:t>Design Study ESS</a:t>
            </a:r>
            <a:r>
              <a:rPr lang="el-GR" dirty="0"/>
              <a:t>ν</a:t>
            </a:r>
            <a:r>
              <a:rPr lang="en-GB" dirty="0"/>
              <a:t>SB+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Dracos, IPHC-IN2P3/CNRS/UNISTRA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9466225">
            <a:off x="2048738" y="2024636"/>
            <a:ext cx="143180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approved!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27CA0B-FA1C-CCE2-50A4-2D56E6790F82}"/>
              </a:ext>
            </a:extLst>
          </p:cNvPr>
          <p:cNvSpPr/>
          <p:nvPr/>
        </p:nvSpPr>
        <p:spPr>
          <a:xfrm>
            <a:off x="1854204" y="3946828"/>
            <a:ext cx="4614962" cy="3247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75C192-96C6-FFD7-61B9-A21C2BCA51B3}"/>
              </a:ext>
            </a:extLst>
          </p:cNvPr>
          <p:cNvSpPr txBox="1"/>
          <p:nvPr/>
        </p:nvSpPr>
        <p:spPr>
          <a:xfrm>
            <a:off x="5424625" y="2878840"/>
            <a:ext cx="3373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Project: 101094628 - </a:t>
            </a:r>
            <a:r>
              <a:rPr lang="en-GB" dirty="0" err="1">
                <a:solidFill>
                  <a:srgbClr val="0432FF"/>
                </a:solidFill>
              </a:rPr>
              <a:t>ESSnuSBplus</a:t>
            </a:r>
            <a:endParaRPr lang="en-GB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40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5627" y="0"/>
            <a:ext cx="6963672" cy="707886"/>
          </a:xfrm>
          <a:ln>
            <a:noFill/>
          </a:ln>
        </p:spPr>
        <p:txBody>
          <a:bodyPr/>
          <a:lstStyle/>
          <a:p>
            <a:r>
              <a:rPr lang="en-GB" dirty="0"/>
              <a:t>Proposal Evaluation Form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8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C9A209-89D1-DB1E-23B1-19E760E84A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010" y="945402"/>
            <a:ext cx="8159980" cy="559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5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15449" y="-1"/>
            <a:ext cx="6963672" cy="1373987"/>
          </a:xfrm>
          <a:ln>
            <a:noFill/>
          </a:ln>
        </p:spPr>
        <p:txBody>
          <a:bodyPr/>
          <a:lstStyle/>
          <a:p>
            <a:r>
              <a:rPr lang="en-GB" dirty="0"/>
              <a:t>Evaluation Summary Report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Annual meeting, CERN, 16/10/2023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Dracos</a:t>
            </a:r>
            <a:r>
              <a:rPr lang="en-GB" dirty="0"/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494432-8292-6626-39D4-E4B611BFB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85" y="1476121"/>
            <a:ext cx="8505579" cy="1233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24107C-489F-1572-157D-841B563E1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85" y="2811565"/>
            <a:ext cx="8441787" cy="36148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D03848-0099-83D5-F132-D397D8EB8567}"/>
              </a:ext>
            </a:extLst>
          </p:cNvPr>
          <p:cNvSpPr txBox="1"/>
          <p:nvPr/>
        </p:nvSpPr>
        <p:spPr>
          <a:xfrm>
            <a:off x="2714761" y="166525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/15</a:t>
            </a:r>
          </a:p>
        </p:txBody>
      </p:sp>
    </p:spTree>
    <p:extLst>
      <p:ext uri="{BB962C8B-B14F-4D97-AF65-F5344CB8AC3E}">
        <p14:creationId xmlns:p14="http://schemas.microsoft.com/office/powerpoint/2010/main" val="1920249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162413</TotalTime>
  <Words>1638</Words>
  <Application>Microsoft Macintosh PowerPoint</Application>
  <PresentationFormat>On-screen Show (4:3)</PresentationFormat>
  <Paragraphs>295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Courier New</vt:lpstr>
      <vt:lpstr>Symbol</vt:lpstr>
      <vt:lpstr>Times New Roman</vt:lpstr>
      <vt:lpstr>Thème Office</vt:lpstr>
      <vt:lpstr>PowerPoint Presentation</vt:lpstr>
      <vt:lpstr>Agenda</vt:lpstr>
      <vt:lpstr>A bit of history for all new members</vt:lpstr>
      <vt:lpstr>Lepton CP Violation at the European level</vt:lpstr>
      <vt:lpstr>ESSνSB at the European level</vt:lpstr>
      <vt:lpstr>And now ESSνSB+</vt:lpstr>
      <vt:lpstr>Design Study ESSνSB+</vt:lpstr>
      <vt:lpstr>Proposal Evaluation Form</vt:lpstr>
      <vt:lpstr>Evaluation Summary Report</vt:lpstr>
      <vt:lpstr>Evaluation Summary Report</vt:lpstr>
      <vt:lpstr>Evaluation Summary Report</vt:lpstr>
      <vt:lpstr>Evaluation Summary Report</vt:lpstr>
      <vt:lpstr>Project Effort in person-months</vt:lpstr>
      <vt:lpstr>Project Budget</vt:lpstr>
      <vt:lpstr>Project effort per year</vt:lpstr>
      <vt:lpstr>Official Post-doc list (person-months)</vt:lpstr>
      <vt:lpstr>ESSνSB+ Structure</vt:lpstr>
      <vt:lpstr>Project Administration</vt:lpstr>
      <vt:lpstr>Work Packages</vt:lpstr>
      <vt:lpstr>Appointment of the Work Package Coordinators</vt:lpstr>
      <vt:lpstr>DEB Members</vt:lpstr>
      <vt:lpstr>International Advisory Panel</vt:lpstr>
      <vt:lpstr>International Advisory Panel</vt:lpstr>
      <vt:lpstr>Deliverables</vt:lpstr>
      <vt:lpstr>Reporting Periods</vt:lpstr>
      <vt:lpstr>Milestones</vt:lpstr>
      <vt:lpstr>Meetings (from CA)</vt:lpstr>
      <vt:lpstr>Backup</vt:lpstr>
      <vt:lpstr>Project Budget per institute</vt:lpstr>
    </vt:vector>
  </TitlesOfParts>
  <Company>IN2P3/CNRS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 </dc:title>
  <dc:creator>Marcos Dracos</dc:creator>
  <cp:lastModifiedBy>Marcos Dracos</cp:lastModifiedBy>
  <cp:revision>1391</cp:revision>
  <cp:lastPrinted>2023-01-16T08:22:34Z</cp:lastPrinted>
  <dcterms:created xsi:type="dcterms:W3CDTF">2012-07-27T00:22:31Z</dcterms:created>
  <dcterms:modified xsi:type="dcterms:W3CDTF">2023-10-16T13:04:37Z</dcterms:modified>
</cp:coreProperties>
</file>