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2" r:id="rId2"/>
    <p:sldId id="267" r:id="rId3"/>
    <p:sldId id="272" r:id="rId4"/>
    <p:sldId id="268" r:id="rId5"/>
    <p:sldId id="327" r:id="rId6"/>
    <p:sldId id="329" r:id="rId7"/>
    <p:sldId id="328" r:id="rId8"/>
    <p:sldId id="333" r:id="rId9"/>
    <p:sldId id="330" r:id="rId10"/>
    <p:sldId id="331" r:id="rId11"/>
    <p:sldId id="332" r:id="rId12"/>
    <p:sldId id="277" r:id="rId1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59A"/>
    <a:srgbClr val="CCCCCC"/>
    <a:srgbClr val="666666"/>
    <a:srgbClr val="FECC99"/>
    <a:srgbClr val="FEE6CC"/>
    <a:srgbClr val="CCDFDB"/>
    <a:srgbClr val="E5F0EC"/>
    <a:srgbClr val="EBF1CB"/>
    <a:srgbClr val="CDD5E0"/>
    <a:srgbClr val="E6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40" autoAdjust="0"/>
    <p:restoredTop sz="94681" autoAdjust="0"/>
  </p:normalViewPr>
  <p:slideViewPr>
    <p:cSldViewPr snapToGrid="0" snapToObjects="1">
      <p:cViewPr varScale="1">
        <p:scale>
          <a:sx n="152" d="100"/>
          <a:sy n="152" d="100"/>
        </p:scale>
        <p:origin x="9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2023-10-17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E6513A-6A27-7E26-EDFD-7E130CC729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40994" y="44410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C306CD-0E9E-8D2C-F3D2-F9C9C8FE2C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643119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1ED04B-6840-A22E-ACDE-D85D94062B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C148E2-D37C-F667-A9C3-65C9995426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F063B0-6EB9-6D37-A0E1-811EFB7544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CEDF94-5735-6B8D-0A18-E1354E24A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5EA228-32EB-0DEF-94E7-4A67601DE9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272A6D-23AE-891E-29C6-AEE09CED0E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DDD775-D2ED-3A72-8EE5-34AE316ADE4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40994" y="44410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6CDE3D-7D17-E8CF-6C38-BE186807DE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7A605B-5EC7-DD10-4E97-DAFC3C2882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E34CCE-6A5C-ABE5-E661-1584855774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035CF5-9658-D5E1-63C8-511752E0D2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0F7757-71F6-E52F-86B0-032D9B306B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18BE0-58EF-FEFA-8A2B-11124659D4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E164D3-1BAC-F925-3353-EE64C77B98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A184CF-7922-37AC-C7E3-CF5598E55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F36C75-7BA1-73BA-6969-C8B3C224C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4439BB-F1E6-1803-6ED0-8E597818B3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1F525B-4D38-2F0B-2287-D93E3B08E4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8E54E2-A07F-892C-113D-1D04385FA8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825A0A-AB1A-3320-4240-A25525A906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CF574A-56A4-805F-A314-AEC4FA0DCA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9584994" y="417443"/>
            <a:ext cx="1409350" cy="7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125C76-17EA-6106-C29A-18C48ADB1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816" t="2572" r="8337" b="36874"/>
          <a:stretch/>
        </p:blipFill>
        <p:spPr>
          <a:xfrm>
            <a:off x="10924611" y="1217543"/>
            <a:ext cx="826395" cy="54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2023-10-16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michail.anastasopoulos@ess.eu" TargetMode="External"/><Relationship Id="rId13" Type="http://schemas.openxmlformats.org/officeDocument/2006/relationships/hyperlink" Target="mailto:jean.michel.lagniel@gamil.fr" TargetMode="External"/><Relationship Id="rId3" Type="http://schemas.openxmlformats.org/officeDocument/2006/relationships/hyperlink" Target="mailto:nick.gazis@ess.eu" TargetMode="External"/><Relationship Id="rId7" Type="http://schemas.openxmlformats.org/officeDocument/2006/relationships/hyperlink" Target="mailto:emmanouil.trachanas@ess.eu" TargetMode="External"/><Relationship Id="rId12" Type="http://schemas.openxmlformats.org/officeDocument/2006/relationships/hyperlink" Target="mailto:natalia.milas@ess.eu" TargetMode="External"/><Relationship Id="rId2" Type="http://schemas.openxmlformats.org/officeDocument/2006/relationships/hyperlink" Target="mailto:gerardo.dauria@elettra.eu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boris.kildetoft@ess.eu" TargetMode="External"/><Relationship Id="rId11" Type="http://schemas.openxmlformats.org/officeDocument/2006/relationships/hyperlink" Target="mailto:mamad.eshraqi@ess;eu" TargetMode="External"/><Relationship Id="rId5" Type="http://schemas.openxmlformats.org/officeDocument/2006/relationships/hyperlink" Target="mailto:dawid.patrzalek@ess.eu" TargetMode="External"/><Relationship Id="rId15" Type="http://schemas.openxmlformats.org/officeDocument/2006/relationships/hyperlink" Target="mailto:martha.dadson@ess.eu" TargetMode="External"/><Relationship Id="rId10" Type="http://schemas.openxmlformats.org/officeDocument/2006/relationships/hyperlink" Target="mailto:andrea.bignami@ess.eu" TargetMode="External"/><Relationship Id="rId4" Type="http://schemas.openxmlformats.org/officeDocument/2006/relationships/hyperlink" Target="mailto:david.saiang@ltu.se" TargetMode="External"/><Relationship Id="rId9" Type="http://schemas.openxmlformats.org/officeDocument/2006/relationships/hyperlink" Target="mailto:rasmus.Johansson@ess.eu" TargetMode="External"/><Relationship Id="rId14" Type="http://schemas.openxmlformats.org/officeDocument/2006/relationships/hyperlink" Target="mailto:adrameh.gaye@ess.e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Move ETHEL testing at ESS MML lab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Andrea </a:t>
            </a:r>
            <a:r>
              <a:rPr lang="en-GB" dirty="0" err="1"/>
              <a:t>Bignami</a:t>
            </a:r>
            <a:r>
              <a:rPr lang="en-GB" dirty="0"/>
              <a:t> talk – 16:00 on Wed 18 Oct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E0771C-C0A6-44A2-4BC9-E3413420E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25361" y="2868370"/>
            <a:ext cx="4616832" cy="2596969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9E7967-D586-84FA-2E4B-74418C5469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54" y="3024299"/>
            <a:ext cx="7907289" cy="3360598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9549C6-EA99-CB87-4F8B-8AE836805D32}"/>
              </a:ext>
            </a:extLst>
          </p:cNvPr>
          <p:cNvSpPr txBox="1"/>
          <p:nvPr/>
        </p:nvSpPr>
        <p:spPr>
          <a:xfrm>
            <a:off x="459312" y="1351363"/>
            <a:ext cx="827597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ESS Mechanical Measurements Lab (MML) used to host all Spoke Cryomodules, after the successful modifications, they are now installed in the tunnel.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Part of that space can be repurposed to host ETHEL and other test benches.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MML has strong engineering experience and expertise in testing prototypes, ESS machines but also a large range of engineering measurements etc.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0C35501C-EACD-F925-8696-A05308FC9F2E}"/>
              </a:ext>
            </a:extLst>
          </p:cNvPr>
          <p:cNvSpPr/>
          <p:nvPr/>
        </p:nvSpPr>
        <p:spPr>
          <a:xfrm>
            <a:off x="4238045" y="4786685"/>
            <a:ext cx="1439186" cy="707666"/>
          </a:xfrm>
          <a:custGeom>
            <a:avLst/>
            <a:gdLst>
              <a:gd name="connsiteX0" fmla="*/ 0 w 1439186"/>
              <a:gd name="connsiteY0" fmla="*/ 135172 h 707666"/>
              <a:gd name="connsiteX1" fmla="*/ 699715 w 1439186"/>
              <a:gd name="connsiteY1" fmla="*/ 0 h 707666"/>
              <a:gd name="connsiteX2" fmla="*/ 1439186 w 1439186"/>
              <a:gd name="connsiteY2" fmla="*/ 357809 h 707666"/>
              <a:gd name="connsiteX3" fmla="*/ 850790 w 1439186"/>
              <a:gd name="connsiteY3" fmla="*/ 707666 h 707666"/>
              <a:gd name="connsiteX4" fmla="*/ 723569 w 1439186"/>
              <a:gd name="connsiteY4" fmla="*/ 524786 h 707666"/>
              <a:gd name="connsiteX5" fmla="*/ 397565 w 1439186"/>
              <a:gd name="connsiteY5" fmla="*/ 612251 h 707666"/>
              <a:gd name="connsiteX6" fmla="*/ 0 w 1439186"/>
              <a:gd name="connsiteY6" fmla="*/ 135172 h 707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9186" h="707666">
                <a:moveTo>
                  <a:pt x="0" y="135172"/>
                </a:moveTo>
                <a:lnTo>
                  <a:pt x="699715" y="0"/>
                </a:lnTo>
                <a:lnTo>
                  <a:pt x="1439186" y="357809"/>
                </a:lnTo>
                <a:lnTo>
                  <a:pt x="850790" y="707666"/>
                </a:lnTo>
                <a:lnTo>
                  <a:pt x="723569" y="524786"/>
                </a:lnTo>
                <a:lnTo>
                  <a:pt x="397565" y="612251"/>
                </a:lnTo>
                <a:lnTo>
                  <a:pt x="0" y="13517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42521B8-EB14-1789-E148-EC153C6B93C3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677231" y="4166855"/>
            <a:ext cx="3058062" cy="9736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54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For your consideration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08E246-12A1-6519-F748-FF1CF5456C4F}"/>
              </a:ext>
            </a:extLst>
          </p:cNvPr>
          <p:cNvSpPr txBox="1"/>
          <p:nvPr/>
        </p:nvSpPr>
        <p:spPr>
          <a:xfrm>
            <a:off x="599221" y="1556029"/>
            <a:ext cx="202551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Vertical bend &amp; extraction from the ESS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Access &amp; Logistics to ESS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Licensing for excavating the Far Detector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B43162C4-7F6E-01AA-A0FF-D8AC76C6D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097" y="1438102"/>
            <a:ext cx="8877300" cy="4991100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A79B79FF-DEE3-565A-9D75-BB7A3D2BDD55}"/>
              </a:ext>
            </a:extLst>
          </p:cNvPr>
          <p:cNvSpPr/>
          <p:nvPr/>
        </p:nvSpPr>
        <p:spPr>
          <a:xfrm>
            <a:off x="6154311" y="2164821"/>
            <a:ext cx="2170706" cy="785681"/>
          </a:xfrm>
          <a:custGeom>
            <a:avLst/>
            <a:gdLst>
              <a:gd name="connsiteX0" fmla="*/ 151075 w 1979875"/>
              <a:gd name="connsiteY0" fmla="*/ 357809 h 731520"/>
              <a:gd name="connsiteX1" fmla="*/ 532737 w 1979875"/>
              <a:gd name="connsiteY1" fmla="*/ 644055 h 731520"/>
              <a:gd name="connsiteX2" fmla="*/ 1844703 w 1979875"/>
              <a:gd name="connsiteY2" fmla="*/ 731520 h 731520"/>
              <a:gd name="connsiteX3" fmla="*/ 1979875 w 1979875"/>
              <a:gd name="connsiteY3" fmla="*/ 572494 h 731520"/>
              <a:gd name="connsiteX4" fmla="*/ 858741 w 1979875"/>
              <a:gd name="connsiteY4" fmla="*/ 0 h 731520"/>
              <a:gd name="connsiteX5" fmla="*/ 0 w 1979875"/>
              <a:gd name="connsiteY5" fmla="*/ 206734 h 731520"/>
              <a:gd name="connsiteX6" fmla="*/ 151075 w 1979875"/>
              <a:gd name="connsiteY6" fmla="*/ 357809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875" h="731520">
                <a:moveTo>
                  <a:pt x="151075" y="357809"/>
                </a:moveTo>
                <a:lnTo>
                  <a:pt x="532737" y="644055"/>
                </a:lnTo>
                <a:lnTo>
                  <a:pt x="1844703" y="731520"/>
                </a:lnTo>
                <a:lnTo>
                  <a:pt x="1979875" y="572494"/>
                </a:lnTo>
                <a:lnTo>
                  <a:pt x="858741" y="0"/>
                </a:lnTo>
                <a:lnTo>
                  <a:pt x="0" y="206734"/>
                </a:lnTo>
                <a:lnTo>
                  <a:pt x="151075" y="357809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685FEB2-C6FB-D4B2-607A-2082D9424F27}"/>
              </a:ext>
            </a:extLst>
          </p:cNvPr>
          <p:cNvSpPr/>
          <p:nvPr/>
        </p:nvSpPr>
        <p:spPr>
          <a:xfrm rot="21261557">
            <a:off x="4199824" y="2215419"/>
            <a:ext cx="1047573" cy="365760"/>
          </a:xfrm>
          <a:custGeom>
            <a:avLst/>
            <a:gdLst>
              <a:gd name="connsiteX0" fmla="*/ 644055 w 930302"/>
              <a:gd name="connsiteY0" fmla="*/ 23854 h 230588"/>
              <a:gd name="connsiteX1" fmla="*/ 930302 w 930302"/>
              <a:gd name="connsiteY1" fmla="*/ 230588 h 230588"/>
              <a:gd name="connsiteX2" fmla="*/ 0 w 930302"/>
              <a:gd name="connsiteY2" fmla="*/ 198783 h 230588"/>
              <a:gd name="connsiteX3" fmla="*/ 230588 w 930302"/>
              <a:gd name="connsiteY3" fmla="*/ 0 h 230588"/>
              <a:gd name="connsiteX4" fmla="*/ 644055 w 930302"/>
              <a:gd name="connsiteY4" fmla="*/ 23854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302" h="230588">
                <a:moveTo>
                  <a:pt x="644055" y="23854"/>
                </a:moveTo>
                <a:lnTo>
                  <a:pt x="930302" y="230588"/>
                </a:lnTo>
                <a:lnTo>
                  <a:pt x="0" y="198783"/>
                </a:lnTo>
                <a:lnTo>
                  <a:pt x="230588" y="0"/>
                </a:lnTo>
                <a:lnTo>
                  <a:pt x="644055" y="2385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EA37E0-F44C-F3CA-6FFE-F9D0B9DEDFBF}"/>
              </a:ext>
            </a:extLst>
          </p:cNvPr>
          <p:cNvSpPr/>
          <p:nvPr/>
        </p:nvSpPr>
        <p:spPr>
          <a:xfrm>
            <a:off x="5737798" y="2266080"/>
            <a:ext cx="2654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72000" algn="ctr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ESSnuSB+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Target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5260C-520A-DEB4-EE78-E3C900D1B091}"/>
              </a:ext>
            </a:extLst>
          </p:cNvPr>
          <p:cNvSpPr/>
          <p:nvPr/>
        </p:nvSpPr>
        <p:spPr>
          <a:xfrm>
            <a:off x="3386649" y="2075133"/>
            <a:ext cx="2654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72000" algn="ctr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Near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112586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Finish presentation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FD02C5-1490-E10D-53EA-FBB4038F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99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2239" y="1738083"/>
            <a:ext cx="9772076" cy="2387600"/>
          </a:xfrm>
        </p:spPr>
        <p:txBody>
          <a:bodyPr/>
          <a:lstStyle/>
          <a:p>
            <a:r>
              <a:rPr lang="en-GB" sz="3800" dirty="0"/>
              <a:t>ESSnuSB+ First Annual Meeting </a:t>
            </a:r>
            <a:br>
              <a:rPr lang="en-GB" sz="3800" dirty="0"/>
            </a:br>
            <a:r>
              <a:rPr lang="en-GB" sz="3800" dirty="0"/>
              <a:t>WP2+ Engineering &amp; Infrastructure </a:t>
            </a:r>
            <a:br>
              <a:rPr lang="en-GB" sz="3800" dirty="0"/>
            </a:br>
            <a:r>
              <a:rPr lang="en-GB" sz="3800" dirty="0"/>
              <a:t>Status Report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30394" y="5184397"/>
            <a:ext cx="5636266" cy="881182"/>
          </a:xfrm>
        </p:spPr>
        <p:txBody>
          <a:bodyPr/>
          <a:lstStyle/>
          <a:p>
            <a:r>
              <a:rPr lang="en-GB" dirty="0"/>
              <a:t>PRESENTED BY Nick Gazis </a:t>
            </a:r>
          </a:p>
          <a:p>
            <a:endParaRPr lang="en-GB" dirty="0"/>
          </a:p>
          <a:p>
            <a:r>
              <a:rPr lang="en-GB" dirty="0"/>
              <a:t>on behalf of Work Package 2+</a:t>
            </a:r>
          </a:p>
          <a:p>
            <a:r>
              <a:rPr lang="en-GB" dirty="0"/>
              <a:t>Nick Gazis, David </a:t>
            </a:r>
            <a:r>
              <a:rPr lang="en-GB" dirty="0" err="1"/>
              <a:t>Saiang</a:t>
            </a:r>
            <a:r>
              <a:rPr lang="en-GB" dirty="0"/>
              <a:t>, </a:t>
            </a:r>
            <a:r>
              <a:rPr lang="en-GB" dirty="0" err="1"/>
              <a:t>Mamad</a:t>
            </a:r>
            <a:r>
              <a:rPr lang="en-GB" dirty="0"/>
              <a:t> </a:t>
            </a:r>
            <a:r>
              <a:rPr lang="en-GB" dirty="0" err="1"/>
              <a:t>Eshraqi</a:t>
            </a:r>
            <a:r>
              <a:rPr lang="en-GB" dirty="0"/>
              <a:t>, </a:t>
            </a:r>
            <a:r>
              <a:rPr lang="en-GB" dirty="0" err="1"/>
              <a:t>Dawid</a:t>
            </a:r>
            <a:r>
              <a:rPr lang="en-GB" dirty="0"/>
              <a:t> </a:t>
            </a:r>
            <a:r>
              <a:rPr lang="en-GB" dirty="0" err="1"/>
              <a:t>Patrzalek</a:t>
            </a:r>
            <a:r>
              <a:rPr lang="en-GB" dirty="0"/>
              <a:t>, Emmanouil </a:t>
            </a:r>
            <a:r>
              <a:rPr lang="en-GB" dirty="0" err="1"/>
              <a:t>Trachanas</a:t>
            </a:r>
            <a:r>
              <a:rPr lang="en-GB" dirty="0"/>
              <a:t>, Andrea </a:t>
            </a:r>
            <a:r>
              <a:rPr lang="en-GB" dirty="0" err="1"/>
              <a:t>Bignami</a:t>
            </a:r>
            <a:r>
              <a:rPr lang="en-GB" dirty="0"/>
              <a:t>, </a:t>
            </a:r>
            <a:r>
              <a:rPr lang="en-GB" dirty="0" err="1"/>
              <a:t>Michail</a:t>
            </a:r>
            <a:r>
              <a:rPr lang="en-GB" dirty="0"/>
              <a:t> </a:t>
            </a:r>
            <a:r>
              <a:rPr lang="en-GB" dirty="0" err="1"/>
              <a:t>Anastasopoulos</a:t>
            </a:r>
            <a:r>
              <a:rPr lang="en-GB" dirty="0"/>
              <a:t>, jean-Michel </a:t>
            </a:r>
            <a:r>
              <a:rPr lang="en-GB" dirty="0" err="1"/>
              <a:t>Lagniel</a:t>
            </a:r>
            <a:r>
              <a:rPr lang="en-GB" dirty="0"/>
              <a:t>, Rasmus Johansson, Boris </a:t>
            </a:r>
            <a:r>
              <a:rPr lang="en-GB" dirty="0" err="1"/>
              <a:t>KiLdetoft</a:t>
            </a:r>
            <a:r>
              <a:rPr lang="en-GB" dirty="0"/>
              <a:t>, Natalia </a:t>
            </a:r>
            <a:r>
              <a:rPr lang="en-GB" dirty="0" err="1"/>
              <a:t>Milas</a:t>
            </a:r>
            <a:endParaRPr lang="en-GB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r>
              <a:rPr lang="sv-SE" sz="1200" b="1">
                <a:solidFill>
                  <a:schemeClr val="bg1"/>
                </a:solidFill>
              </a:rPr>
              <a:t>2023-10-16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515B4B-3ADD-418D-A61D-2099706C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Agenda for WP2+ session on Wednesday 18 Oct.</a:t>
            </a:r>
          </a:p>
        </p:txBody>
      </p:sp>
      <p:graphicFrame>
        <p:nvGraphicFramePr>
          <p:cNvPr id="8" name="Tabell 8">
            <a:extLst>
              <a:ext uri="{FF2B5EF4-FFF2-40B4-BE49-F238E27FC236}">
                <a16:creationId xmlns:a16="http://schemas.microsoft.com/office/drawing/2014/main" id="{6785EE1E-4A1C-4346-83D0-84014F8F2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636671"/>
              </p:ext>
            </p:extLst>
          </p:nvPr>
        </p:nvGraphicFramePr>
        <p:xfrm>
          <a:off x="1195647" y="1633448"/>
          <a:ext cx="10134600" cy="4120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4600">
                  <a:extLst>
                    <a:ext uri="{9D8B030D-6E8A-4147-A177-3AD203B41FA5}">
                      <a16:colId xmlns:a16="http://schemas.microsoft.com/office/drawing/2014/main" val="1887023439"/>
                    </a:ext>
                  </a:extLst>
                </a:gridCol>
              </a:tblGrid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1	Introduction – Nick Gazis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739561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2	Physics Requirements &amp; Input –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Mamad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Eshraqi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91455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3	SPIRAL2 Construction Management at GANIL – Jean Michel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Lagniel</a:t>
                      </a:r>
                      <a:endParaRPr lang="en-GB" sz="2000" b="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378964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4	ESS civil engineering &amp; licensing – Boris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Kildetoft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713239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5	Costing considerations &amp; licensing –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Dawid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Patrzalek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5913222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6	Design &amp; model updates – Emmanouil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Trachanas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53212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7	ETHEL tests &amp; lab possibilities at ESS MML – Andrea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Bignami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09616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8	Far Detector civil engineering &amp; licensing – David </a:t>
                      </a:r>
                      <a:r>
                        <a:rPr lang="en-GB" sz="2000" b="0" noProof="0" dirty="0" err="1">
                          <a:solidFill>
                            <a:schemeClr val="bg1"/>
                          </a:solidFill>
                        </a:rPr>
                        <a:t>Saiang</a:t>
                      </a: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522269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9	Discussion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7117108"/>
                  </a:ext>
                </a:extLst>
              </a:tr>
            </a:tbl>
          </a:graphicData>
        </a:graphic>
      </p:graphicFrame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78972905-E434-5D47-AFD2-FA25DA38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2023-10-16</a:t>
            </a:r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3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WP2+Engineering &amp; Infrastructure 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795" y="1502797"/>
            <a:ext cx="10092409" cy="5288958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 New IAP Member: Gerardo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D’Auria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gerardo.dauria@elettra.eu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WP2+ Leader &amp; ESS site responsible: Nick Gazis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nick.gazis@ess.eu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Deputy WP2+ Leader &amp; Far Detector site responsible: David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Saiang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david.saiang@ltu.se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Overall ESSnuSB+ cost responsible &amp; licensing: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Dawid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Patrzalek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dawid.patrzalek@ess.eu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Civil design &amp; licensing for the ESS site: Boris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Kildetoft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boris.kildetoft@ess.eu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 site design, EL infra responsible &amp; MoM Admin: Emmanouil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Trachanas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emmanouil.trachanas@ess.eu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 &amp; CAD design responsible: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Michail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Anastasopoulos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8"/>
              </a:rPr>
              <a:t>michail.anastasopoulos@ess.eu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(with support from Rasmus Johansson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9"/>
              </a:rPr>
              <a:t>rasmus.johansson@ess.eu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 MML lab tests &amp; measurements responsible: Andrea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Bignami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0"/>
              </a:rPr>
              <a:t>andrea.bignami@ess.eu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requirements &amp; input: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Mamad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Eshraqi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1"/>
              </a:rPr>
              <a:t>mamad.eshraqi@ess.eu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Natalia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Milas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2"/>
              </a:rPr>
              <a:t>natalia.milas@ess.eu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(with support from Jean-Michel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Lagniel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3"/>
              </a:rPr>
              <a:t>jean.michel.lagniel@gamil.fr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sz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Administration, Legal, Grants &amp; Collaboration admin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responsibles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Adrameh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Gaye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4"/>
              </a:rPr>
              <a:t>adrameh.gaye@ess.eu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Martha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Dadson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15"/>
              </a:rPr>
              <a:t>martha.dadson@ess.eu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Members, roles &amp; contact info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453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Deliverables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4986" y="848216"/>
            <a:ext cx="9360000" cy="507076"/>
          </a:xfrm>
        </p:spPr>
        <p:txBody>
          <a:bodyPr/>
          <a:lstStyle/>
          <a:p>
            <a:r>
              <a:rPr lang="en-GB" dirty="0"/>
              <a:t>What was delivered and what do we have in front of us?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A5C49-6FC7-18F8-A527-D80B4537E9E7}"/>
              </a:ext>
            </a:extLst>
          </p:cNvPr>
          <p:cNvSpPr txBox="1"/>
          <p:nvPr/>
        </p:nvSpPr>
        <p:spPr>
          <a:xfrm>
            <a:off x="459313" y="1391118"/>
            <a:ext cx="7583556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D1.3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dirty="0"/>
              <a:t>–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Initial facility parameters </a:t>
            </a:r>
            <a:r>
              <a:rPr lang="en-GB" b="1" dirty="0">
                <a:solidFill>
                  <a:srgbClr val="00B050"/>
                </a:solidFill>
              </a:rPr>
              <a:t>DONE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(contributed)</a:t>
            </a:r>
          </a:p>
          <a:p>
            <a:endParaRPr lang="en-GB" dirty="0"/>
          </a:p>
          <a:p>
            <a:r>
              <a:rPr lang="en-GB" sz="2400" dirty="0">
                <a:solidFill>
                  <a:srgbClr val="0070C0"/>
                </a:solidFill>
              </a:rPr>
              <a:t>D2.1 </a:t>
            </a:r>
            <a:r>
              <a:rPr lang="en-GB" dirty="0"/>
              <a:t>– </a:t>
            </a:r>
            <a:r>
              <a:rPr lang="en-GB" b="1" dirty="0"/>
              <a:t>Conceptual study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civil works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with indicative timeline for ESS Site related activities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D2.2 </a:t>
            </a:r>
            <a:r>
              <a:rPr lang="en-GB" dirty="0"/>
              <a:t>– </a:t>
            </a:r>
            <a:r>
              <a:rPr lang="en-GB" b="1" dirty="0"/>
              <a:t>Machine Conceptual Design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&amp;</a:t>
            </a:r>
            <a:r>
              <a:rPr lang="en-GB" dirty="0"/>
              <a:t> </a:t>
            </a:r>
            <a:r>
              <a:rPr lang="en-GB" b="1" dirty="0"/>
              <a:t>Mechanical Design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Linac, 2nd Target Station, near and far detectors,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auxiliary systems and infrastructure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D2.3 </a:t>
            </a:r>
            <a:r>
              <a:rPr lang="en-GB" dirty="0"/>
              <a:t>–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Deliverables for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the </a:t>
            </a:r>
            <a:r>
              <a:rPr lang="en-GB" b="1" dirty="0"/>
              <a:t>Far Detector </a:t>
            </a:r>
            <a:br>
              <a:rPr lang="en-GB" b="1" dirty="0"/>
            </a:br>
            <a:r>
              <a:rPr lang="en-GB" dirty="0"/>
              <a:t>	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Civil Engineering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Study including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Far Detector site </a:t>
            </a:r>
            <a:br>
              <a:rPr lang="en-GB" dirty="0"/>
            </a:br>
            <a:r>
              <a:rPr lang="en-GB" dirty="0"/>
              <a:t>	</a:t>
            </a:r>
            <a:r>
              <a:rPr lang="en-GB" b="1" dirty="0"/>
              <a:t>Feasibility </a:t>
            </a:r>
            <a:br>
              <a:rPr lang="en-GB" b="1" dirty="0"/>
            </a:br>
            <a:r>
              <a:rPr lang="en-GB" b="1" dirty="0"/>
              <a:t>	Report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Far Detector </a:t>
            </a:r>
            <a:br>
              <a:rPr lang="en-GB" dirty="0"/>
            </a:br>
            <a:r>
              <a:rPr lang="en-GB" dirty="0"/>
              <a:t>	</a:t>
            </a:r>
            <a:r>
              <a:rPr lang="en-GB" b="1" dirty="0"/>
              <a:t>Civil Engineering </a:t>
            </a:r>
            <a:br>
              <a:rPr lang="en-GB" b="1" dirty="0"/>
            </a:br>
            <a:r>
              <a:rPr lang="en-GB" b="1" dirty="0"/>
              <a:t>	Study Report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351F0D-3155-F6A0-5252-33DDDB0EF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5199" y="3979237"/>
            <a:ext cx="2425714" cy="2112059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FF01DC-AE9D-CD04-4E6A-FD2A42A44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635" y="3728043"/>
            <a:ext cx="5689600" cy="296926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9A209E-809F-FF30-52AD-B697BB827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9235" y="1194511"/>
            <a:ext cx="3302000" cy="2329668"/>
          </a:xfrm>
          <a:prstGeom prst="rect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128D401-004C-F451-ECD6-DAEB34936226}"/>
              </a:ext>
            </a:extLst>
          </p:cNvPr>
          <p:cNvSpPr/>
          <p:nvPr/>
        </p:nvSpPr>
        <p:spPr>
          <a:xfrm>
            <a:off x="7662333" y="4047067"/>
            <a:ext cx="973667" cy="778933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9E71F53-F456-0265-0375-15CFD0CD7297}"/>
              </a:ext>
            </a:extLst>
          </p:cNvPr>
          <p:cNvCxnSpPr>
            <a:stCxn id="14" idx="3"/>
            <a:endCxn id="7" idx="1"/>
          </p:cNvCxnSpPr>
          <p:nvPr/>
        </p:nvCxnSpPr>
        <p:spPr>
          <a:xfrm>
            <a:off x="8636000" y="4436534"/>
            <a:ext cx="849199" cy="598733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79BFD2-1C5E-206E-5A51-90FBA3CECB72}"/>
              </a:ext>
            </a:extLst>
          </p:cNvPr>
          <p:cNvSpPr txBox="1"/>
          <p:nvPr/>
        </p:nvSpPr>
        <p:spPr>
          <a:xfrm>
            <a:off x="8286832" y="3538585"/>
            <a:ext cx="2154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666666"/>
                </a:solidFill>
              </a:rPr>
              <a:t>Far Detector at </a:t>
            </a:r>
            <a:r>
              <a:rPr lang="en-US" sz="1100" dirty="0" err="1">
                <a:solidFill>
                  <a:srgbClr val="666666"/>
                </a:solidFill>
              </a:rPr>
              <a:t>Zinkgruvan</a:t>
            </a:r>
            <a:r>
              <a:rPr lang="en-US" sz="1100" dirty="0">
                <a:solidFill>
                  <a:srgbClr val="666666"/>
                </a:solidFill>
              </a:rPr>
              <a:t> site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A0BCD5-3714-604A-B95E-A2F2FE2CB211}"/>
              </a:ext>
            </a:extLst>
          </p:cNvPr>
          <p:cNvSpPr txBox="1"/>
          <p:nvPr/>
        </p:nvSpPr>
        <p:spPr>
          <a:xfrm>
            <a:off x="9620857" y="6091296"/>
            <a:ext cx="2154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666666"/>
                </a:solidFill>
              </a:rPr>
              <a:t>Near Detector at ESS site</a:t>
            </a:r>
          </a:p>
        </p:txBody>
      </p:sp>
    </p:spTree>
    <p:extLst>
      <p:ext uri="{BB962C8B-B14F-4D97-AF65-F5344CB8AC3E}">
        <p14:creationId xmlns:p14="http://schemas.microsoft.com/office/powerpoint/2010/main" val="23708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0175AD-3168-F232-8D2C-07C2FE48F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41" y="1438102"/>
            <a:ext cx="10199118" cy="514621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8" y="265373"/>
            <a:ext cx="9488091" cy="657339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Mechanical Design update (ESS-4965198)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Emmanouil </a:t>
            </a:r>
            <a:r>
              <a:rPr lang="en-GB" dirty="0" err="1"/>
              <a:t>Trachanas</a:t>
            </a:r>
            <a:r>
              <a:rPr lang="en-GB" dirty="0"/>
              <a:t> talk – 15:40 on Wed 18 Oct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2645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Costing &amp; licensing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Dawid</a:t>
            </a:r>
            <a:r>
              <a:rPr lang="en-GB" dirty="0"/>
              <a:t> </a:t>
            </a:r>
            <a:r>
              <a:rPr lang="en-GB" dirty="0" err="1"/>
              <a:t>Patrzalek</a:t>
            </a:r>
            <a:r>
              <a:rPr lang="en-GB" dirty="0"/>
              <a:t> talk – 14:55 on Wed 18 Oct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0559ED-6D10-7FA4-4B1B-7663DB150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792867" y="2440390"/>
            <a:ext cx="4337067" cy="4320450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7D6A18-3870-7667-44FC-22A01EA62B56}"/>
              </a:ext>
            </a:extLst>
          </p:cNvPr>
          <p:cNvSpPr txBox="1"/>
          <p:nvPr/>
        </p:nvSpPr>
        <p:spPr>
          <a:xfrm>
            <a:off x="567939" y="1437505"/>
            <a:ext cx="68717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WP2+ consolidates centrally and estimates the total cost for ESSnuSB+ realization.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C0C73-C9CA-4F85-BD2E-EFFBC1795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7588" y="1920341"/>
            <a:ext cx="2743200" cy="3282846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018B65-FA85-AE8F-D517-0D7D6FBE2139}"/>
              </a:ext>
            </a:extLst>
          </p:cNvPr>
          <p:cNvSpPr txBox="1"/>
          <p:nvPr/>
        </p:nvSpPr>
        <p:spPr>
          <a:xfrm>
            <a:off x="567939" y="2083836"/>
            <a:ext cx="4037274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However, the different deliverables are under the responsibility of the different WPs.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The cost calculations have to take into account inflation factors, local labour costs, new infrastructure, logistics and project support expenses.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The cost calculations will not include the existing ESS infrastructure, personnel etc.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ESS is a greenfield project but ESSnuSB+ will not be.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4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Detector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David </a:t>
            </a:r>
            <a:r>
              <a:rPr lang="en-GB" dirty="0" err="1"/>
              <a:t>Saiang</a:t>
            </a:r>
            <a:r>
              <a:rPr lang="en-GB" dirty="0"/>
              <a:t> talk – 16:25 on Wed 18 Oct 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C0C73-C9CA-4F85-BD2E-EFFBC1795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056" y="146154"/>
            <a:ext cx="2743200" cy="3282846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FDDC44F2-6B99-646F-14EC-BDDD48F95DA5}"/>
              </a:ext>
            </a:extLst>
          </p:cNvPr>
          <p:cNvSpPr txBox="1">
            <a:spLocks/>
          </p:cNvSpPr>
          <p:nvPr/>
        </p:nvSpPr>
        <p:spPr>
          <a:xfrm>
            <a:off x="992903" y="1801954"/>
            <a:ext cx="6901963" cy="1200329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Civil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roadmap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F0A0B0-2AEB-35AE-041E-DBBCA0DB5681}"/>
              </a:ext>
            </a:extLst>
          </p:cNvPr>
          <p:cNvGrpSpPr/>
          <p:nvPr/>
        </p:nvGrpSpPr>
        <p:grpSpPr>
          <a:xfrm>
            <a:off x="728980" y="3597669"/>
            <a:ext cx="10519263" cy="2754986"/>
            <a:chOff x="1110761" y="2438399"/>
            <a:chExt cx="10519263" cy="2754986"/>
          </a:xfrm>
        </p:grpSpPr>
        <p:sp>
          <p:nvSpPr>
            <p:cNvPr id="13" name="Arrow: Striped Right 7">
              <a:extLst>
                <a:ext uri="{FF2B5EF4-FFF2-40B4-BE49-F238E27FC236}">
                  <a16:creationId xmlns:a16="http://schemas.microsoft.com/office/drawing/2014/main" id="{0D265904-5DFB-5263-29ED-2D92E68B2083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4" name="Arrow: Striped Right 8">
              <a:extLst>
                <a:ext uri="{FF2B5EF4-FFF2-40B4-BE49-F238E27FC236}">
                  <a16:creationId xmlns:a16="http://schemas.microsoft.com/office/drawing/2014/main" id="{68DDE215-0B03-2324-5463-5BD6EF5A4918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" name="Arrow: Striped Right 9">
              <a:extLst>
                <a:ext uri="{FF2B5EF4-FFF2-40B4-BE49-F238E27FC236}">
                  <a16:creationId xmlns:a16="http://schemas.microsoft.com/office/drawing/2014/main" id="{5BAD8CAA-B3F9-E714-A8E4-D4F5EA5939FB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Arrow: Striped Right 10">
              <a:extLst>
                <a:ext uri="{FF2B5EF4-FFF2-40B4-BE49-F238E27FC236}">
                  <a16:creationId xmlns:a16="http://schemas.microsoft.com/office/drawing/2014/main" id="{3C96B64E-7B01-A044-355E-CD1512A5EE79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1091D51-E073-7C3B-6D08-BF69F864211C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36" name="Flowchart: Punched Tape 11">
                <a:extLst>
                  <a:ext uri="{FF2B5EF4-FFF2-40B4-BE49-F238E27FC236}">
                    <a16:creationId xmlns:a16="http://schemas.microsoft.com/office/drawing/2014/main" id="{668C4745-D741-8622-784A-0DE6169E3804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C39408B-D72F-5119-C3C3-FD821481D65B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E8E5543-5F83-E264-E2EA-7388162B74CB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34" name="Flowchart: Punched Tape 16">
                <a:extLst>
                  <a:ext uri="{FF2B5EF4-FFF2-40B4-BE49-F238E27FC236}">
                    <a16:creationId xmlns:a16="http://schemas.microsoft.com/office/drawing/2014/main" id="{458AD946-5B38-D3C4-A7FF-35A6AF61FDBC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FCBD24-15CC-E156-91A6-9F3EE7913557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2C9EA78-10DE-5D0F-9E62-F075983F9504}"/>
                </a:ext>
              </a:extLst>
            </p:cNvPr>
            <p:cNvGrpSpPr/>
            <p:nvPr/>
          </p:nvGrpSpPr>
          <p:grpSpPr>
            <a:xfrm>
              <a:off x="4786313" y="2438399"/>
              <a:ext cx="883627" cy="1164981"/>
              <a:chOff x="2716823" y="1723292"/>
              <a:chExt cx="883627" cy="1164981"/>
            </a:xfrm>
          </p:grpSpPr>
          <p:sp>
            <p:nvSpPr>
              <p:cNvPr id="32" name="Flowchart: Punched Tape 19">
                <a:extLst>
                  <a:ext uri="{FF2B5EF4-FFF2-40B4-BE49-F238E27FC236}">
                    <a16:creationId xmlns:a16="http://schemas.microsoft.com/office/drawing/2014/main" id="{79582CD1-960C-3060-E6FC-9D0EA147911A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E05A103-9FF7-DFB5-4D63-78F47C3589E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62F2055-B287-AE39-057B-0E08C3E39220}"/>
                </a:ext>
              </a:extLst>
            </p:cNvPr>
            <p:cNvGrpSpPr/>
            <p:nvPr/>
          </p:nvGrpSpPr>
          <p:grpSpPr>
            <a:xfrm>
              <a:off x="7129461" y="2438399"/>
              <a:ext cx="883627" cy="1164981"/>
              <a:chOff x="2716823" y="1723292"/>
              <a:chExt cx="883627" cy="1164981"/>
            </a:xfrm>
          </p:grpSpPr>
          <p:sp>
            <p:nvSpPr>
              <p:cNvPr id="30" name="Flowchart: Punched Tape 22">
                <a:extLst>
                  <a:ext uri="{FF2B5EF4-FFF2-40B4-BE49-F238E27FC236}">
                    <a16:creationId xmlns:a16="http://schemas.microsoft.com/office/drawing/2014/main" id="{BBED4327-5087-F027-3B8C-9B75AEA79BE2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</a:t>
                </a: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C925451-B2C2-A346-E5D1-B23DEB917AD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2F33FC3-B20C-2B4E-8864-D71922C5292B}"/>
                </a:ext>
              </a:extLst>
            </p:cNvPr>
            <p:cNvGrpSpPr/>
            <p:nvPr/>
          </p:nvGrpSpPr>
          <p:grpSpPr>
            <a:xfrm>
              <a:off x="9420224" y="2438399"/>
              <a:ext cx="883627" cy="1164981"/>
              <a:chOff x="2716823" y="1723292"/>
              <a:chExt cx="883627" cy="1164981"/>
            </a:xfrm>
          </p:grpSpPr>
          <p:sp>
            <p:nvSpPr>
              <p:cNvPr id="28" name="Flowchart: Punched Tape 25">
                <a:extLst>
                  <a:ext uri="{FF2B5EF4-FFF2-40B4-BE49-F238E27FC236}">
                    <a16:creationId xmlns:a16="http://schemas.microsoft.com/office/drawing/2014/main" id="{171C4187-3307-7C0D-B34E-DF78C7A0E86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</a:t>
                </a: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6CE3F53-CAC1-7875-AB2A-916438A3F920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Arrow: Striped Right 27">
              <a:extLst>
                <a:ext uri="{FF2B5EF4-FFF2-40B4-BE49-F238E27FC236}">
                  <a16:creationId xmlns:a16="http://schemas.microsoft.com/office/drawing/2014/main" id="{D0337E86-4027-7305-197B-590D07B8E546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6400CB-BDDC-D1DA-6815-0DD3BC4DF41E}"/>
                </a:ext>
              </a:extLst>
            </p:cNvPr>
            <p:cNvSpPr txBox="1"/>
            <p:nvPr/>
          </p:nvSpPr>
          <p:spPr>
            <a:xfrm>
              <a:off x="1110761" y="4362388"/>
              <a:ext cx="1684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357832-28ED-8E44-33C0-02D1D882E43A}"/>
                </a:ext>
              </a:extLst>
            </p:cNvPr>
            <p:cNvSpPr txBox="1"/>
            <p:nvPr/>
          </p:nvSpPr>
          <p:spPr>
            <a:xfrm>
              <a:off x="3263448" y="4343276"/>
              <a:ext cx="14276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0E2E1D-0400-C6DA-57E5-87B7E7E31EE6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3CCAFD-F37E-67BF-7730-5EDAC16A3322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44073CE-F70E-2476-DAA6-93CAB822E04C}"/>
                </a:ext>
              </a:extLst>
            </p:cNvPr>
            <p:cNvSpPr txBox="1"/>
            <p:nvPr/>
          </p:nvSpPr>
          <p:spPr>
            <a:xfrm>
              <a:off x="9365921" y="4362388"/>
              <a:ext cx="2264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15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Timeline &amp; Civil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Eng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Boris </a:t>
            </a:r>
            <a:r>
              <a:rPr lang="en-GB" dirty="0" err="1"/>
              <a:t>Kildetoft</a:t>
            </a:r>
            <a:r>
              <a:rPr lang="en-GB" dirty="0"/>
              <a:t> talk – 14:35 on Wed 18 Oct 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2023-10-16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CEA2B2-8A6A-5730-70F0-9562ACF451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83" b="2986"/>
          <a:stretch/>
        </p:blipFill>
        <p:spPr>
          <a:xfrm>
            <a:off x="9360709" y="2914038"/>
            <a:ext cx="2749200" cy="3615427"/>
          </a:xfrm>
          <a:prstGeom prst="rect">
            <a:avLst/>
          </a:prstGeom>
        </p:spPr>
      </p:pic>
      <p:pic>
        <p:nvPicPr>
          <p:cNvPr id="7" name="Picture 6" descr="latest5.jpg">
            <a:extLst>
              <a:ext uri="{FF2B5EF4-FFF2-40B4-BE49-F238E27FC236}">
                <a16:creationId xmlns:a16="http://schemas.microsoft.com/office/drawing/2014/main" id="{EF7817E7-03DC-3C9F-ECBC-3F7BC0C610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238" y="3943027"/>
            <a:ext cx="4615813" cy="2596395"/>
          </a:xfrm>
          <a:prstGeom prst="rect">
            <a:avLst/>
          </a:prstGeom>
        </p:spPr>
      </p:pic>
      <p:sp>
        <p:nvSpPr>
          <p:cNvPr id="9" name="textruta 4">
            <a:extLst>
              <a:ext uri="{FF2B5EF4-FFF2-40B4-BE49-F238E27FC236}">
                <a16:creationId xmlns:a16="http://schemas.microsoft.com/office/drawing/2014/main" id="{06F7E19E-CF8D-1115-946E-62C30B30A1E7}"/>
              </a:ext>
            </a:extLst>
          </p:cNvPr>
          <p:cNvSpPr txBox="1"/>
          <p:nvPr/>
        </p:nvSpPr>
        <p:spPr>
          <a:xfrm>
            <a:off x="871563" y="1351737"/>
            <a:ext cx="668860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INDICATIVE TASKS</a:t>
            </a:r>
          </a:p>
          <a:p>
            <a:pPr marL="214303" indent="-214303" algn="l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Legal process, preparation and pre-studies</a:t>
            </a:r>
          </a:p>
          <a:p>
            <a:pPr marL="671503" lvl="1" indent="-21430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Concretize technical design to a level suitable for starting permit process</a:t>
            </a:r>
          </a:p>
          <a:p>
            <a:pPr marL="671503" lvl="1" indent="-21430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Swedish environmental code process</a:t>
            </a:r>
          </a:p>
          <a:p>
            <a:pPr marL="214303" indent="-214303" algn="l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Conceptual design of civil structures and geology</a:t>
            </a:r>
          </a:p>
          <a:p>
            <a:pPr marL="714362" lvl="1" indent="-257162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 Pre-</a:t>
            </a:r>
            <a:r>
              <a:rPr lang="sv-SE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sv-SE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planning</a:t>
            </a:r>
          </a:p>
          <a:p>
            <a:pPr marL="714362" lvl="1" indent="-257162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Geological investigation on site drilling and radar</a:t>
            </a:r>
          </a:p>
          <a:p>
            <a:pPr marL="714362" lvl="1" indent="-257162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Bedrock investigation with drilling and deformation analysis</a:t>
            </a:r>
          </a:p>
          <a:p>
            <a:pPr marL="214303" indent="-214303" algn="l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Site planning and local issues</a:t>
            </a:r>
          </a:p>
          <a:p>
            <a:pPr marL="671503" lvl="1" indent="-21430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Contracts or agreements for land</a:t>
            </a:r>
          </a:p>
          <a:p>
            <a:pPr marL="671503" lvl="1" indent="-21430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Architectural competition or parallel assignments</a:t>
            </a:r>
          </a:p>
          <a:p>
            <a:pPr marL="671503" lvl="1" indent="-21430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permit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49C28C-9019-66AF-E0C2-2DC6FF24AF55}"/>
              </a:ext>
            </a:extLst>
          </p:cNvPr>
          <p:cNvSpPr/>
          <p:nvPr/>
        </p:nvSpPr>
        <p:spPr>
          <a:xfrm>
            <a:off x="1103711" y="1613608"/>
            <a:ext cx="7828963" cy="215137"/>
          </a:xfrm>
          <a:prstGeom prst="rect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/>
            <a:r>
              <a:rPr lang="en-US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time aspect 4-10 years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2047F3-08FF-D66D-1D90-F9B0DC0DA3BE}"/>
              </a:ext>
            </a:extLst>
          </p:cNvPr>
          <p:cNvSpPr/>
          <p:nvPr/>
        </p:nvSpPr>
        <p:spPr>
          <a:xfrm>
            <a:off x="1103711" y="2264145"/>
            <a:ext cx="7828965" cy="217025"/>
          </a:xfrm>
          <a:prstGeom prst="rect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/>
            <a:r>
              <a:rPr lang="en-US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time aspect 2-4 years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99456B-0BE4-2E1E-61DF-F0701802B907}"/>
              </a:ext>
            </a:extLst>
          </p:cNvPr>
          <p:cNvSpPr/>
          <p:nvPr/>
        </p:nvSpPr>
        <p:spPr>
          <a:xfrm>
            <a:off x="1103709" y="3120857"/>
            <a:ext cx="7828965" cy="215137"/>
          </a:xfrm>
          <a:prstGeom prst="rect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/>
            <a:r>
              <a:rPr lang="en-US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time aspect 2 years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FFE026-A22D-B421-5FA8-48A2245301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790" y="3948349"/>
            <a:ext cx="4320448" cy="258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1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16911</TotalTime>
  <Words>856</Words>
  <Application>Microsoft Macintosh PowerPoint</Application>
  <PresentationFormat>Widescreen</PresentationFormat>
  <Paragraphs>108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Segoe UI</vt:lpstr>
      <vt:lpstr>Segoe UI Light</vt:lpstr>
      <vt:lpstr>Segoe UI Semibold</vt:lpstr>
      <vt:lpstr>Titillium Web</vt:lpstr>
      <vt:lpstr>Wingdings</vt:lpstr>
      <vt:lpstr>Office-tema</vt:lpstr>
      <vt:lpstr>PowerPoint Presentation</vt:lpstr>
      <vt:lpstr>ESSnuSB+ First Annual Meeting  WP2+ Engineering &amp; Infrastructure  Status Report</vt:lpstr>
      <vt:lpstr>Agenda for WP2+ session on Wednesday 18 Oct.</vt:lpstr>
      <vt:lpstr>WP2+Engineering &amp; Infrastructure </vt:lpstr>
      <vt:lpstr>Deliverables</vt:lpstr>
      <vt:lpstr>Mechanical Design update (ESS-4965198)</vt:lpstr>
      <vt:lpstr>Costing &amp; licensing</vt:lpstr>
      <vt:lpstr>Far Detector</vt:lpstr>
      <vt:lpstr>Timeline &amp; Civil Eng</vt:lpstr>
      <vt:lpstr>Move ETHEL testing at ESS MML lab</vt:lpstr>
      <vt:lpstr>Discussion</vt:lpstr>
      <vt:lpstr>Finish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Nick Gazis</cp:lastModifiedBy>
  <cp:revision>196</cp:revision>
  <cp:lastPrinted>2023-05-04T08:53:56Z</cp:lastPrinted>
  <dcterms:created xsi:type="dcterms:W3CDTF">2021-11-19T15:53:58Z</dcterms:created>
  <dcterms:modified xsi:type="dcterms:W3CDTF">2023-10-17T12:32:30Z</dcterms:modified>
</cp:coreProperties>
</file>