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310" r:id="rId4"/>
    <p:sldId id="325" r:id="rId5"/>
    <p:sldId id="258" r:id="rId6"/>
    <p:sldId id="267" r:id="rId7"/>
    <p:sldId id="269" r:id="rId8"/>
    <p:sldId id="270" r:id="rId9"/>
    <p:sldId id="271" r:id="rId10"/>
    <p:sldId id="260" r:id="rId11"/>
    <p:sldId id="322" r:id="rId12"/>
    <p:sldId id="261" r:id="rId13"/>
    <p:sldId id="311" r:id="rId14"/>
    <p:sldId id="321" r:id="rId15"/>
    <p:sldId id="324" r:id="rId16"/>
    <p:sldId id="312" r:id="rId17"/>
    <p:sldId id="315" r:id="rId18"/>
    <p:sldId id="319" r:id="rId19"/>
    <p:sldId id="313" r:id="rId20"/>
    <p:sldId id="320" r:id="rId21"/>
    <p:sldId id="326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2F528F"/>
    <a:srgbClr val="00F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8"/>
    <p:restoredTop sz="95313"/>
  </p:normalViewPr>
  <p:slideViewPr>
    <p:cSldViewPr snapToGrid="0" snapToObjects="1">
      <p:cViewPr varScale="1">
        <p:scale>
          <a:sx n="99" d="100"/>
          <a:sy n="99" d="100"/>
        </p:scale>
        <p:origin x="9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80AC1D-310D-F249-82DA-4F5BECD4C659}" type="doc">
      <dgm:prSet loTypeId="urn:microsoft.com/office/officeart/2005/8/layout/lProcess2" loCatId="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316F632D-0ECE-7248-880D-4CA515C66F65}">
      <dgm:prSet phldrT="[Texte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ctr">
            <a:spcAft>
              <a:spcPts val="408"/>
            </a:spcAft>
          </a:pPr>
          <a:r>
            <a:rPr lang="fr-FR" sz="2400"/>
            <a:t>Phase 1</a:t>
          </a:r>
        </a:p>
      </dgm:t>
    </dgm:pt>
    <dgm:pt modelId="{83423852-6E38-C14C-9440-0644FE83632F}" type="parTrans" cxnId="{A5512272-F30A-E14F-A16E-7B57E4DEB2A7}">
      <dgm:prSet/>
      <dgm:spPr/>
      <dgm:t>
        <a:bodyPr/>
        <a:lstStyle/>
        <a:p>
          <a:pPr algn="ctr"/>
          <a:endParaRPr lang="fr-FR"/>
        </a:p>
      </dgm:t>
    </dgm:pt>
    <dgm:pt modelId="{9824F58E-E1EF-3145-A379-7CC6AD273667}" type="sibTrans" cxnId="{A5512272-F30A-E14F-A16E-7B57E4DEB2A7}">
      <dgm:prSet/>
      <dgm:spPr/>
      <dgm:t>
        <a:bodyPr/>
        <a:lstStyle/>
        <a:p>
          <a:pPr algn="ctr"/>
          <a:endParaRPr lang="fr-FR"/>
        </a:p>
      </dgm:t>
    </dgm:pt>
    <dgm:pt modelId="{BB6BB158-ECB5-ED4F-85AA-CEDEBFB65636}">
      <dgm:prSet phldrT="[Texte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fr-FR" sz="1100" dirty="0"/>
            <a:t>Target Station: </a:t>
          </a:r>
          <a:r>
            <a:rPr lang="fr-FR" sz="1100" dirty="0" err="1"/>
            <a:t>preliminary</a:t>
          </a:r>
          <a:r>
            <a:rPr lang="fr-FR" sz="1100" dirty="0"/>
            <a:t> report on pion and muon production and extraction for </a:t>
          </a:r>
          <a:r>
            <a:rPr lang="fr-FR" sz="1100" dirty="0" err="1"/>
            <a:t>LEnuSTORM</a:t>
          </a:r>
          <a:r>
            <a:rPr lang="fr-FR" sz="1100" dirty="0"/>
            <a:t> and ENUBET use</a:t>
          </a:r>
        </a:p>
      </dgm:t>
    </dgm:pt>
    <dgm:pt modelId="{E4240B0B-671C-3B4A-9FE4-737B0E75E471}" type="parTrans" cxnId="{186CD5C2-C9E7-4D40-A301-FE083EB79222}">
      <dgm:prSet/>
      <dgm:spPr/>
      <dgm:t>
        <a:bodyPr/>
        <a:lstStyle/>
        <a:p>
          <a:pPr algn="ctr"/>
          <a:endParaRPr lang="fr-FR"/>
        </a:p>
      </dgm:t>
    </dgm:pt>
    <dgm:pt modelId="{1204015F-BF09-EE42-B213-D5FFD3B83AE5}" type="sibTrans" cxnId="{186CD5C2-C9E7-4D40-A301-FE083EB79222}">
      <dgm:prSet/>
      <dgm:spPr/>
      <dgm:t>
        <a:bodyPr/>
        <a:lstStyle/>
        <a:p>
          <a:pPr algn="ctr"/>
          <a:endParaRPr lang="fr-FR"/>
        </a:p>
      </dgm:t>
    </dgm:pt>
    <dgm:pt modelId="{A61E03B7-27E0-2C46-8B4C-B74DA69B0F03}">
      <dgm:prSet phldrT="[Texte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Detectors: initial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near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detector design</a:t>
          </a:r>
        </a:p>
      </dgm:t>
    </dgm:pt>
    <dgm:pt modelId="{E33CF058-1DD8-5443-B595-611ED2CE2F31}" type="parTrans" cxnId="{630814C6-1872-CF4E-B35C-34F507CA0277}">
      <dgm:prSet/>
      <dgm:spPr/>
      <dgm:t>
        <a:bodyPr/>
        <a:lstStyle/>
        <a:p>
          <a:pPr algn="ctr"/>
          <a:endParaRPr lang="fr-FR"/>
        </a:p>
      </dgm:t>
    </dgm:pt>
    <dgm:pt modelId="{DE61ED9E-9287-2A43-92A9-2EFAA7C2809D}" type="sibTrans" cxnId="{630814C6-1872-CF4E-B35C-34F507CA0277}">
      <dgm:prSet/>
      <dgm:spPr/>
      <dgm:t>
        <a:bodyPr/>
        <a:lstStyle/>
        <a:p>
          <a:pPr algn="ctr"/>
          <a:endParaRPr lang="fr-FR"/>
        </a:p>
      </dgm:t>
    </dgm:pt>
    <dgm:pt modelId="{65656DFE-AD0B-7449-90BA-F744A2872924}">
      <dgm:prSet phldrT="[Texte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algn="ctr">
            <a:spcAft>
              <a:spcPts val="408"/>
            </a:spcAft>
          </a:pPr>
          <a:r>
            <a:rPr lang="fr-FR" sz="2400"/>
            <a:t>Phase 2</a:t>
          </a:r>
        </a:p>
      </dgm:t>
    </dgm:pt>
    <dgm:pt modelId="{EAB65FA8-3C15-014B-8BF7-3644347A5E38}" type="parTrans" cxnId="{E81F30A4-35DC-2D4F-8717-DAAA650B21F1}">
      <dgm:prSet/>
      <dgm:spPr/>
      <dgm:t>
        <a:bodyPr/>
        <a:lstStyle/>
        <a:p>
          <a:pPr algn="ctr"/>
          <a:endParaRPr lang="fr-FR"/>
        </a:p>
      </dgm:t>
    </dgm:pt>
    <dgm:pt modelId="{09A06049-96FE-194B-8552-9470DC58E502}" type="sibTrans" cxnId="{E81F30A4-35DC-2D4F-8717-DAAA650B21F1}">
      <dgm:prSet/>
      <dgm:spPr/>
      <dgm:t>
        <a:bodyPr/>
        <a:lstStyle/>
        <a:p>
          <a:pPr algn="ctr"/>
          <a:endParaRPr lang="fr-FR"/>
        </a:p>
      </dgm:t>
    </dgm:pt>
    <dgm:pt modelId="{93C48ABA-96A0-1141-ABB4-E557D3F78BD1}">
      <dgm:prSet phldrT="[Texte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fr-FR" sz="1100"/>
            <a:t>Optimisation of the Target Station and of the pion and muon extraction</a:t>
          </a:r>
        </a:p>
      </dgm:t>
    </dgm:pt>
    <dgm:pt modelId="{EDA29273-0886-ED4C-BC16-77C5847C63CE}" type="parTrans" cxnId="{89240972-1024-2E47-85B6-6DB5AB8166AB}">
      <dgm:prSet/>
      <dgm:spPr/>
      <dgm:t>
        <a:bodyPr/>
        <a:lstStyle/>
        <a:p>
          <a:pPr algn="ctr"/>
          <a:endParaRPr lang="fr-FR"/>
        </a:p>
      </dgm:t>
    </dgm:pt>
    <dgm:pt modelId="{40093739-1012-764B-B4BD-10DDA2FC8773}" type="sibTrans" cxnId="{89240972-1024-2E47-85B6-6DB5AB8166AB}">
      <dgm:prSet/>
      <dgm:spPr/>
      <dgm:t>
        <a:bodyPr/>
        <a:lstStyle/>
        <a:p>
          <a:pPr algn="ctr"/>
          <a:endParaRPr lang="fr-FR"/>
        </a:p>
      </dgm:t>
    </dgm:pt>
    <dgm:pt modelId="{FF48BE25-6EF4-094A-972B-C433DC990D02}">
      <dgm:prSet phldrT="[Texte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Detector and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physics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performance: design of detector and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physics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performance</a:t>
          </a:r>
        </a:p>
      </dgm:t>
    </dgm:pt>
    <dgm:pt modelId="{492773CE-CA64-944E-BF0A-A95863EDC3A6}" type="parTrans" cxnId="{064785EA-42F5-BD42-9743-31B8476CA5E7}">
      <dgm:prSet/>
      <dgm:spPr/>
      <dgm:t>
        <a:bodyPr/>
        <a:lstStyle/>
        <a:p>
          <a:pPr algn="ctr"/>
          <a:endParaRPr lang="fr-FR"/>
        </a:p>
      </dgm:t>
    </dgm:pt>
    <dgm:pt modelId="{8E00C88B-277C-C64F-9AAD-6BAB75429C1F}" type="sibTrans" cxnId="{064785EA-42F5-BD42-9743-31B8476CA5E7}">
      <dgm:prSet/>
      <dgm:spPr/>
      <dgm:t>
        <a:bodyPr/>
        <a:lstStyle/>
        <a:p>
          <a:pPr algn="ctr"/>
          <a:endParaRPr lang="fr-FR"/>
        </a:p>
      </dgm:t>
    </dgm:pt>
    <dgm:pt modelId="{B90D944E-8025-8C42-8FCD-630F2526BE27}">
      <dgm:prSet phldrT="[Texte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LEnuSTORM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preliminary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report</a:t>
          </a:r>
        </a:p>
      </dgm:t>
    </dgm:pt>
    <dgm:pt modelId="{3044EBA4-99C2-EE45-8990-D037BAFC6916}" type="parTrans" cxnId="{56C0CD4F-711D-7141-82B5-82FB6F9BB915}">
      <dgm:prSet/>
      <dgm:spPr/>
      <dgm:t>
        <a:bodyPr/>
        <a:lstStyle/>
        <a:p>
          <a:pPr algn="ctr"/>
          <a:endParaRPr lang="fr-FR"/>
        </a:p>
      </dgm:t>
    </dgm:pt>
    <dgm:pt modelId="{1EADB4BC-BD60-964B-87CB-9E5B13E88C8C}" type="sibTrans" cxnId="{56C0CD4F-711D-7141-82B5-82FB6F9BB915}">
      <dgm:prSet/>
      <dgm:spPr/>
      <dgm:t>
        <a:bodyPr/>
        <a:lstStyle/>
        <a:p>
          <a:pPr algn="ctr"/>
          <a:endParaRPr lang="fr-FR"/>
        </a:p>
      </dgm:t>
    </dgm:pt>
    <dgm:pt modelId="{C4910383-5AD3-EC42-B9BD-85797FD47E57}">
      <dgm:prSet phldrT="[Texte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LEnuSTORM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detailed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simulations</a:t>
          </a:r>
        </a:p>
      </dgm:t>
    </dgm:pt>
    <dgm:pt modelId="{71B5C31C-8F5A-8141-B07F-E3A64904E817}" type="parTrans" cxnId="{E6EB58A1-A130-5C4F-A978-B71340D60169}">
      <dgm:prSet/>
      <dgm:spPr/>
      <dgm:t>
        <a:bodyPr/>
        <a:lstStyle/>
        <a:p>
          <a:pPr algn="ctr"/>
          <a:endParaRPr lang="fr-FR"/>
        </a:p>
      </dgm:t>
    </dgm:pt>
    <dgm:pt modelId="{A82F472B-00D4-5042-A6BF-0E4D9D663637}" type="sibTrans" cxnId="{E6EB58A1-A130-5C4F-A978-B71340D60169}">
      <dgm:prSet/>
      <dgm:spPr/>
      <dgm:t>
        <a:bodyPr/>
        <a:lstStyle/>
        <a:p>
          <a:pPr algn="ctr"/>
          <a:endParaRPr lang="fr-FR"/>
        </a:p>
      </dgm:t>
    </dgm:pt>
    <dgm:pt modelId="{CE625571-0B16-6E4F-ACF5-96CF2190940D}">
      <dgm:prSet phldrT="[Texte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LEMNB: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optimization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of pions use to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tagg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neutrinos</a:t>
          </a:r>
        </a:p>
      </dgm:t>
    </dgm:pt>
    <dgm:pt modelId="{9A9A21EC-F64A-E84F-82B8-E273DEDE949F}" type="parTrans" cxnId="{D3BE383A-AC3B-8E44-845D-7ED29BC66BFC}">
      <dgm:prSet/>
      <dgm:spPr/>
      <dgm:t>
        <a:bodyPr/>
        <a:lstStyle/>
        <a:p>
          <a:pPr algn="ctr"/>
          <a:endParaRPr lang="fr-FR"/>
        </a:p>
      </dgm:t>
    </dgm:pt>
    <dgm:pt modelId="{88E8F436-868B-FE41-BB3B-9D38FD20A58E}" type="sibTrans" cxnId="{D3BE383A-AC3B-8E44-845D-7ED29BC66BFC}">
      <dgm:prSet/>
      <dgm:spPr/>
      <dgm:t>
        <a:bodyPr/>
        <a:lstStyle/>
        <a:p>
          <a:pPr algn="ctr"/>
          <a:endParaRPr lang="fr-FR"/>
        </a:p>
      </dgm:t>
    </dgm:pt>
    <dgm:pt modelId="{B620EF01-C978-6B42-B6BF-2E05CA62FB2D}">
      <dgm:prSet phldrT="[Texte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LEMNB: design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using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initial proton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beam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parameters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</a:t>
          </a:r>
        </a:p>
      </dgm:t>
    </dgm:pt>
    <dgm:pt modelId="{F7A87B0B-1EAB-3B49-8435-182A55215E8E}" type="parTrans" cxnId="{A491DC7C-3C26-0144-82D7-BE8C4E3B6377}">
      <dgm:prSet/>
      <dgm:spPr/>
      <dgm:t>
        <a:bodyPr/>
        <a:lstStyle/>
        <a:p>
          <a:pPr algn="ctr"/>
          <a:endParaRPr lang="fr-FR"/>
        </a:p>
      </dgm:t>
    </dgm:pt>
    <dgm:pt modelId="{F04A0755-292A-C04C-B700-DEC0357912A7}" type="sibTrans" cxnId="{A491DC7C-3C26-0144-82D7-BE8C4E3B6377}">
      <dgm:prSet/>
      <dgm:spPr/>
      <dgm:t>
        <a:bodyPr/>
        <a:lstStyle/>
        <a:p>
          <a:pPr algn="ctr"/>
          <a:endParaRPr lang="fr-FR"/>
        </a:p>
      </dgm:t>
    </dgm:pt>
    <dgm:pt modelId="{B881EA63-3FD6-464D-AEEB-BBADF17B8D74}">
      <dgm:prSet phldrT="[Texte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Civil engineering: initial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evaluation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of all new infrastructures</a:t>
          </a:r>
        </a:p>
      </dgm:t>
    </dgm:pt>
    <dgm:pt modelId="{3EEA0205-FB30-D14D-B76B-762ADE5E3D1D}" type="parTrans" cxnId="{6D136D85-224A-F549-BB76-D362E08D03A4}">
      <dgm:prSet/>
      <dgm:spPr/>
      <dgm:t>
        <a:bodyPr/>
        <a:lstStyle/>
        <a:p>
          <a:endParaRPr lang="en-GB"/>
        </a:p>
      </dgm:t>
    </dgm:pt>
    <dgm:pt modelId="{8CA5E7D3-6864-954B-AE51-3C81BB927928}" type="sibTrans" cxnId="{6D136D85-224A-F549-BB76-D362E08D03A4}">
      <dgm:prSet/>
      <dgm:spPr/>
      <dgm:t>
        <a:bodyPr/>
        <a:lstStyle/>
        <a:p>
          <a:endParaRPr lang="en-GB"/>
        </a:p>
      </dgm:t>
    </dgm:pt>
    <dgm:pt modelId="{BEDA72A6-E86D-1B49-8A81-4F7EDD47D84D}">
      <dgm:prSet phldrT="[Texte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Civil engineering: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synergetic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design of all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facilities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and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safety</a:t>
          </a:r>
          <a:r>
            <a:rPr lang="fr-FR" sz="1100" dirty="0">
              <a:solidFill>
                <a:schemeClr val="accent3">
                  <a:lumMod val="75000"/>
                </a:schemeClr>
              </a:solidFill>
            </a:rPr>
            <a:t> </a:t>
          </a:r>
          <a:r>
            <a:rPr lang="fr-FR" sz="1100" dirty="0" err="1">
              <a:solidFill>
                <a:schemeClr val="accent3">
                  <a:lumMod val="75000"/>
                </a:schemeClr>
              </a:solidFill>
            </a:rPr>
            <a:t>evaluation</a:t>
          </a:r>
          <a:endParaRPr lang="fr-FR" sz="1100" dirty="0">
            <a:solidFill>
              <a:schemeClr val="accent3">
                <a:lumMod val="75000"/>
              </a:schemeClr>
            </a:solidFill>
          </a:endParaRPr>
        </a:p>
      </dgm:t>
    </dgm:pt>
    <dgm:pt modelId="{72CE9D8F-CC76-A449-B8BE-33A6FCD57BCB}" type="parTrans" cxnId="{F5116957-8CDD-9B45-8730-A69C729FC389}">
      <dgm:prSet/>
      <dgm:spPr/>
      <dgm:t>
        <a:bodyPr/>
        <a:lstStyle/>
        <a:p>
          <a:endParaRPr lang="en-GB"/>
        </a:p>
      </dgm:t>
    </dgm:pt>
    <dgm:pt modelId="{71B7A86F-5EF7-F24A-A27B-6C2CDE2CD14A}" type="sibTrans" cxnId="{F5116957-8CDD-9B45-8730-A69C729FC389}">
      <dgm:prSet/>
      <dgm:spPr/>
      <dgm:t>
        <a:bodyPr/>
        <a:lstStyle/>
        <a:p>
          <a:endParaRPr lang="en-GB"/>
        </a:p>
      </dgm:t>
    </dgm:pt>
    <dgm:pt modelId="{9CEF80C2-2DFA-444F-B1EB-2CA08F4A4B70}" type="pres">
      <dgm:prSet presAssocID="{8280AC1D-310D-F249-82DA-4F5BECD4C659}" presName="theList" presStyleCnt="0">
        <dgm:presLayoutVars>
          <dgm:dir/>
          <dgm:animLvl val="lvl"/>
          <dgm:resizeHandles val="exact"/>
        </dgm:presLayoutVars>
      </dgm:prSet>
      <dgm:spPr/>
    </dgm:pt>
    <dgm:pt modelId="{2A2A087C-AFC3-B34A-B15B-9313C78610BB}" type="pres">
      <dgm:prSet presAssocID="{316F632D-0ECE-7248-880D-4CA515C66F65}" presName="compNode" presStyleCnt="0"/>
      <dgm:spPr/>
    </dgm:pt>
    <dgm:pt modelId="{FF0EC5E6-CCAC-7C4F-AED9-E00759B05228}" type="pres">
      <dgm:prSet presAssocID="{316F632D-0ECE-7248-880D-4CA515C66F65}" presName="aNode" presStyleLbl="bgShp" presStyleIdx="0" presStyleCnt="2" custScaleY="100000" custLinFactNeighborX="-15269" custLinFactNeighborY="-15534"/>
      <dgm:spPr/>
    </dgm:pt>
    <dgm:pt modelId="{BE8FFB91-E258-D64F-B5BA-353AF6E9F23F}" type="pres">
      <dgm:prSet presAssocID="{316F632D-0ECE-7248-880D-4CA515C66F65}" presName="textNode" presStyleLbl="bgShp" presStyleIdx="0" presStyleCnt="2"/>
      <dgm:spPr/>
    </dgm:pt>
    <dgm:pt modelId="{7A1DA0B5-5B6B-8249-B982-2F2257E91D51}" type="pres">
      <dgm:prSet presAssocID="{316F632D-0ECE-7248-880D-4CA515C66F65}" presName="compChildNode" presStyleCnt="0"/>
      <dgm:spPr/>
    </dgm:pt>
    <dgm:pt modelId="{26973D49-260A-2945-B5ED-DD337937511E}" type="pres">
      <dgm:prSet presAssocID="{316F632D-0ECE-7248-880D-4CA515C66F65}" presName="theInnerList" presStyleCnt="0"/>
      <dgm:spPr/>
    </dgm:pt>
    <dgm:pt modelId="{6839B8E8-7793-F742-BF6B-A7AFDA02F076}" type="pres">
      <dgm:prSet presAssocID="{BB6BB158-ECB5-ED4F-85AA-CEDEBFB65636}" presName="childNode" presStyleLbl="node1" presStyleIdx="0" presStyleCnt="10" custScaleX="110168" custScaleY="512484" custLinFactY="-111087" custLinFactNeighborY="-200000">
        <dgm:presLayoutVars>
          <dgm:bulletEnabled val="1"/>
        </dgm:presLayoutVars>
      </dgm:prSet>
      <dgm:spPr/>
    </dgm:pt>
    <dgm:pt modelId="{3CEFCA3B-02CD-6A4E-9E30-51B4FD9FC90B}" type="pres">
      <dgm:prSet presAssocID="{BB6BB158-ECB5-ED4F-85AA-CEDEBFB65636}" presName="aSpace2" presStyleCnt="0"/>
      <dgm:spPr/>
    </dgm:pt>
    <dgm:pt modelId="{65BD5855-27C0-ED4E-9CA7-AD2EDFE66F74}" type="pres">
      <dgm:prSet presAssocID="{B90D944E-8025-8C42-8FCD-630F2526BE27}" presName="childNode" presStyleLbl="node1" presStyleIdx="1" presStyleCnt="10" custScaleX="110168" custScaleY="195377" custLinFactY="-74117" custLinFactNeighborY="-100000">
        <dgm:presLayoutVars>
          <dgm:bulletEnabled val="1"/>
        </dgm:presLayoutVars>
      </dgm:prSet>
      <dgm:spPr/>
    </dgm:pt>
    <dgm:pt modelId="{CF0DC18F-523F-7249-94A9-DCE6B44E8DA3}" type="pres">
      <dgm:prSet presAssocID="{B90D944E-8025-8C42-8FCD-630F2526BE27}" presName="aSpace2" presStyleCnt="0"/>
      <dgm:spPr/>
    </dgm:pt>
    <dgm:pt modelId="{6E227192-A6D8-6143-B396-188D9068EB58}" type="pres">
      <dgm:prSet presAssocID="{B620EF01-C978-6B42-B6BF-2E05CA62FB2D}" presName="childNode" presStyleLbl="node1" presStyleIdx="2" presStyleCnt="10" custScaleX="110168" custScaleY="215598" custLinFactY="-45459" custLinFactNeighborY="-100000">
        <dgm:presLayoutVars>
          <dgm:bulletEnabled val="1"/>
        </dgm:presLayoutVars>
      </dgm:prSet>
      <dgm:spPr/>
    </dgm:pt>
    <dgm:pt modelId="{A2F460CC-9A17-E34D-A094-F85DDFA3A035}" type="pres">
      <dgm:prSet presAssocID="{B620EF01-C978-6B42-B6BF-2E05CA62FB2D}" presName="aSpace2" presStyleCnt="0"/>
      <dgm:spPr/>
    </dgm:pt>
    <dgm:pt modelId="{E6B35AD7-9D49-7D4A-865E-959B6D634527}" type="pres">
      <dgm:prSet presAssocID="{A61E03B7-27E0-2C46-8B4C-B74DA69B0F03}" presName="childNode" presStyleLbl="node1" presStyleIdx="3" presStyleCnt="10" custScaleX="110168" custScaleY="241414" custLinFactY="-17464" custLinFactNeighborY="-100000">
        <dgm:presLayoutVars>
          <dgm:bulletEnabled val="1"/>
        </dgm:presLayoutVars>
      </dgm:prSet>
      <dgm:spPr/>
    </dgm:pt>
    <dgm:pt modelId="{7DB7EE7F-3858-DD4A-AC19-8BC0B9FFA930}" type="pres">
      <dgm:prSet presAssocID="{A61E03B7-27E0-2C46-8B4C-B74DA69B0F03}" presName="aSpace2" presStyleCnt="0"/>
      <dgm:spPr/>
    </dgm:pt>
    <dgm:pt modelId="{CF818378-EBD7-E349-A6BC-8EDC1BE9076D}" type="pres">
      <dgm:prSet presAssocID="{B881EA63-3FD6-464D-AEEB-BBADF17B8D74}" presName="childNode" presStyleLbl="node1" presStyleIdx="4" presStyleCnt="10" custScaleX="109634" custScaleY="280739">
        <dgm:presLayoutVars>
          <dgm:bulletEnabled val="1"/>
        </dgm:presLayoutVars>
      </dgm:prSet>
      <dgm:spPr/>
    </dgm:pt>
    <dgm:pt modelId="{78688EFC-5F8A-7144-9C18-0B2272BEABBB}" type="pres">
      <dgm:prSet presAssocID="{316F632D-0ECE-7248-880D-4CA515C66F65}" presName="aSpace" presStyleCnt="0"/>
      <dgm:spPr/>
    </dgm:pt>
    <dgm:pt modelId="{AA6E2885-3102-B645-8824-0F08405CA634}" type="pres">
      <dgm:prSet presAssocID="{65656DFE-AD0B-7449-90BA-F744A2872924}" presName="compNode" presStyleCnt="0"/>
      <dgm:spPr/>
    </dgm:pt>
    <dgm:pt modelId="{799E4412-AD30-3442-B0B5-0DD9C3957497}" type="pres">
      <dgm:prSet presAssocID="{65656DFE-AD0B-7449-90BA-F744A2872924}" presName="aNode" presStyleLbl="bgShp" presStyleIdx="1" presStyleCnt="2"/>
      <dgm:spPr/>
    </dgm:pt>
    <dgm:pt modelId="{D1C60282-76F4-3642-A1B8-21721245504D}" type="pres">
      <dgm:prSet presAssocID="{65656DFE-AD0B-7449-90BA-F744A2872924}" presName="textNode" presStyleLbl="bgShp" presStyleIdx="1" presStyleCnt="2"/>
      <dgm:spPr/>
    </dgm:pt>
    <dgm:pt modelId="{06D9B436-EF99-FC4F-B15E-01F6AB949DC2}" type="pres">
      <dgm:prSet presAssocID="{65656DFE-AD0B-7449-90BA-F744A2872924}" presName="compChildNode" presStyleCnt="0"/>
      <dgm:spPr/>
    </dgm:pt>
    <dgm:pt modelId="{8D5612D2-BF31-BD41-A0B8-5EDCC88488A8}" type="pres">
      <dgm:prSet presAssocID="{65656DFE-AD0B-7449-90BA-F744A2872924}" presName="theInnerList" presStyleCnt="0"/>
      <dgm:spPr/>
    </dgm:pt>
    <dgm:pt modelId="{8A7B4773-BEC5-BB4A-BB92-E2577BA5D68A}" type="pres">
      <dgm:prSet presAssocID="{93C48ABA-96A0-1141-ABB4-E557D3F78BD1}" presName="childNode" presStyleLbl="node1" presStyleIdx="5" presStyleCnt="10" custScaleX="108465" custScaleY="411101" custLinFactY="-111087" custLinFactNeighborY="-200000">
        <dgm:presLayoutVars>
          <dgm:bulletEnabled val="1"/>
        </dgm:presLayoutVars>
      </dgm:prSet>
      <dgm:spPr/>
    </dgm:pt>
    <dgm:pt modelId="{E9D720C4-EC62-D246-8E51-C22C2253E497}" type="pres">
      <dgm:prSet presAssocID="{93C48ABA-96A0-1141-ABB4-E557D3F78BD1}" presName="aSpace2" presStyleCnt="0"/>
      <dgm:spPr/>
    </dgm:pt>
    <dgm:pt modelId="{FEB65A0E-02E3-1F4B-B055-E55D530409CC}" type="pres">
      <dgm:prSet presAssocID="{C4910383-5AD3-EC42-B9BD-85797FD47E57}" presName="childNode" presStyleLbl="node1" presStyleIdx="6" presStyleCnt="10" custScaleX="108465" custScaleY="195377" custLinFactY="-74117" custLinFactNeighborY="-100000">
        <dgm:presLayoutVars>
          <dgm:bulletEnabled val="1"/>
        </dgm:presLayoutVars>
      </dgm:prSet>
      <dgm:spPr/>
    </dgm:pt>
    <dgm:pt modelId="{E5C2EA60-74D6-1E44-9466-2500ECCCBF80}" type="pres">
      <dgm:prSet presAssocID="{C4910383-5AD3-EC42-B9BD-85797FD47E57}" presName="aSpace2" presStyleCnt="0"/>
      <dgm:spPr/>
    </dgm:pt>
    <dgm:pt modelId="{33D9018B-9C64-3845-881B-CA8A0F7E0176}" type="pres">
      <dgm:prSet presAssocID="{CE625571-0B16-6E4F-ACF5-96CF2190940D}" presName="childNode" presStyleLbl="node1" presStyleIdx="7" presStyleCnt="10" custScaleX="108465" custScaleY="215598" custLinFactY="-45459" custLinFactNeighborY="-100000">
        <dgm:presLayoutVars>
          <dgm:bulletEnabled val="1"/>
        </dgm:presLayoutVars>
      </dgm:prSet>
      <dgm:spPr/>
    </dgm:pt>
    <dgm:pt modelId="{38CBECFC-2328-B84D-8036-426239182520}" type="pres">
      <dgm:prSet presAssocID="{CE625571-0B16-6E4F-ACF5-96CF2190940D}" presName="aSpace2" presStyleCnt="0"/>
      <dgm:spPr/>
    </dgm:pt>
    <dgm:pt modelId="{9409706B-02FD-B943-BD6F-30CE8A3E7E94}" type="pres">
      <dgm:prSet presAssocID="{FF48BE25-6EF4-094A-972B-C433DC990D02}" presName="childNode" presStyleLbl="node1" presStyleIdx="8" presStyleCnt="10" custScaleX="108465" custScaleY="370378" custLinFactY="-12946" custLinFactNeighborY="-100000">
        <dgm:presLayoutVars>
          <dgm:bulletEnabled val="1"/>
        </dgm:presLayoutVars>
      </dgm:prSet>
      <dgm:spPr/>
    </dgm:pt>
    <dgm:pt modelId="{26712F4C-82EC-E444-91E1-1D7C483C580B}" type="pres">
      <dgm:prSet presAssocID="{FF48BE25-6EF4-094A-972B-C433DC990D02}" presName="aSpace2" presStyleCnt="0"/>
      <dgm:spPr/>
    </dgm:pt>
    <dgm:pt modelId="{CB3FC70C-A25F-E746-A0DF-6443F0138B5B}" type="pres">
      <dgm:prSet presAssocID="{BEDA72A6-E86D-1B49-8A81-4F7EDD47D84D}" presName="childNode" presStyleLbl="node1" presStyleIdx="9" presStyleCnt="10" custScaleX="109133" custScaleY="267642">
        <dgm:presLayoutVars>
          <dgm:bulletEnabled val="1"/>
        </dgm:presLayoutVars>
      </dgm:prSet>
      <dgm:spPr/>
    </dgm:pt>
  </dgm:ptLst>
  <dgm:cxnLst>
    <dgm:cxn modelId="{B5CD5F03-FBE6-5546-9121-58CA4C42F334}" type="presOf" srcId="{93C48ABA-96A0-1141-ABB4-E557D3F78BD1}" destId="{8A7B4773-BEC5-BB4A-BB92-E2577BA5D68A}" srcOrd="0" destOrd="0" presId="urn:microsoft.com/office/officeart/2005/8/layout/lProcess2"/>
    <dgm:cxn modelId="{593DF313-AE13-BC4F-B08F-C244250C4AB3}" type="presOf" srcId="{BEDA72A6-E86D-1B49-8A81-4F7EDD47D84D}" destId="{CB3FC70C-A25F-E746-A0DF-6443F0138B5B}" srcOrd="0" destOrd="0" presId="urn:microsoft.com/office/officeart/2005/8/layout/lProcess2"/>
    <dgm:cxn modelId="{C7FC3224-8403-AC41-8E8E-738BEC8882EF}" type="presOf" srcId="{8280AC1D-310D-F249-82DA-4F5BECD4C659}" destId="{9CEF80C2-2DFA-444F-B1EB-2CA08F4A4B70}" srcOrd="0" destOrd="0" presId="urn:microsoft.com/office/officeart/2005/8/layout/lProcess2"/>
    <dgm:cxn modelId="{523E4929-E09E-8D49-9E3F-7C3946FFBDF9}" type="presOf" srcId="{FF48BE25-6EF4-094A-972B-C433DC990D02}" destId="{9409706B-02FD-B943-BD6F-30CE8A3E7E94}" srcOrd="0" destOrd="0" presId="urn:microsoft.com/office/officeart/2005/8/layout/lProcess2"/>
    <dgm:cxn modelId="{A36F342D-17D8-F645-97AD-BE0C785772C7}" type="presOf" srcId="{65656DFE-AD0B-7449-90BA-F744A2872924}" destId="{799E4412-AD30-3442-B0B5-0DD9C3957497}" srcOrd="0" destOrd="0" presId="urn:microsoft.com/office/officeart/2005/8/layout/lProcess2"/>
    <dgm:cxn modelId="{C7C32731-C8B7-E94E-826A-7565FF813077}" type="presOf" srcId="{A61E03B7-27E0-2C46-8B4C-B74DA69B0F03}" destId="{E6B35AD7-9D49-7D4A-865E-959B6D634527}" srcOrd="0" destOrd="0" presId="urn:microsoft.com/office/officeart/2005/8/layout/lProcess2"/>
    <dgm:cxn modelId="{D3BE383A-AC3B-8E44-845D-7ED29BC66BFC}" srcId="{65656DFE-AD0B-7449-90BA-F744A2872924}" destId="{CE625571-0B16-6E4F-ACF5-96CF2190940D}" srcOrd="2" destOrd="0" parTransId="{9A9A21EC-F64A-E84F-82B8-E273DEDE949F}" sibTransId="{88E8F436-868B-FE41-BB3B-9D38FD20A58E}"/>
    <dgm:cxn modelId="{F6C0984D-F9A9-2B47-99C6-F2D554C0AD9A}" type="presOf" srcId="{CE625571-0B16-6E4F-ACF5-96CF2190940D}" destId="{33D9018B-9C64-3845-881B-CA8A0F7E0176}" srcOrd="0" destOrd="0" presId="urn:microsoft.com/office/officeart/2005/8/layout/lProcess2"/>
    <dgm:cxn modelId="{56C0CD4F-711D-7141-82B5-82FB6F9BB915}" srcId="{316F632D-0ECE-7248-880D-4CA515C66F65}" destId="{B90D944E-8025-8C42-8FCD-630F2526BE27}" srcOrd="1" destOrd="0" parTransId="{3044EBA4-99C2-EE45-8990-D037BAFC6916}" sibTransId="{1EADB4BC-BD60-964B-87CB-9E5B13E88C8C}"/>
    <dgm:cxn modelId="{F5116957-8CDD-9B45-8730-A69C729FC389}" srcId="{65656DFE-AD0B-7449-90BA-F744A2872924}" destId="{BEDA72A6-E86D-1B49-8A81-4F7EDD47D84D}" srcOrd="4" destOrd="0" parTransId="{72CE9D8F-CC76-A449-B8BE-33A6FCD57BCB}" sibTransId="{71B7A86F-5EF7-F24A-A27B-6C2CDE2CD14A}"/>
    <dgm:cxn modelId="{96ACB870-C4D5-3A42-80E8-92441DE146A9}" type="presOf" srcId="{B620EF01-C978-6B42-B6BF-2E05CA62FB2D}" destId="{6E227192-A6D8-6143-B396-188D9068EB58}" srcOrd="0" destOrd="0" presId="urn:microsoft.com/office/officeart/2005/8/layout/lProcess2"/>
    <dgm:cxn modelId="{89240972-1024-2E47-85B6-6DB5AB8166AB}" srcId="{65656DFE-AD0B-7449-90BA-F744A2872924}" destId="{93C48ABA-96A0-1141-ABB4-E557D3F78BD1}" srcOrd="0" destOrd="0" parTransId="{EDA29273-0886-ED4C-BC16-77C5847C63CE}" sibTransId="{40093739-1012-764B-B4BD-10DDA2FC8773}"/>
    <dgm:cxn modelId="{A5512272-F30A-E14F-A16E-7B57E4DEB2A7}" srcId="{8280AC1D-310D-F249-82DA-4F5BECD4C659}" destId="{316F632D-0ECE-7248-880D-4CA515C66F65}" srcOrd="0" destOrd="0" parTransId="{83423852-6E38-C14C-9440-0644FE83632F}" sibTransId="{9824F58E-E1EF-3145-A379-7CC6AD273667}"/>
    <dgm:cxn modelId="{A491DC7C-3C26-0144-82D7-BE8C4E3B6377}" srcId="{316F632D-0ECE-7248-880D-4CA515C66F65}" destId="{B620EF01-C978-6B42-B6BF-2E05CA62FB2D}" srcOrd="2" destOrd="0" parTransId="{F7A87B0B-1EAB-3B49-8435-182A55215E8E}" sibTransId="{F04A0755-292A-C04C-B700-DEC0357912A7}"/>
    <dgm:cxn modelId="{90ACF083-E77A-2F4D-A0B2-A72D23B17E19}" type="presOf" srcId="{65656DFE-AD0B-7449-90BA-F744A2872924}" destId="{D1C60282-76F4-3642-A1B8-21721245504D}" srcOrd="1" destOrd="0" presId="urn:microsoft.com/office/officeart/2005/8/layout/lProcess2"/>
    <dgm:cxn modelId="{6D136D85-224A-F549-BB76-D362E08D03A4}" srcId="{316F632D-0ECE-7248-880D-4CA515C66F65}" destId="{B881EA63-3FD6-464D-AEEB-BBADF17B8D74}" srcOrd="4" destOrd="0" parTransId="{3EEA0205-FB30-D14D-B76B-762ADE5E3D1D}" sibTransId="{8CA5E7D3-6864-954B-AE51-3C81BB927928}"/>
    <dgm:cxn modelId="{E6EB58A1-A130-5C4F-A978-B71340D60169}" srcId="{65656DFE-AD0B-7449-90BA-F744A2872924}" destId="{C4910383-5AD3-EC42-B9BD-85797FD47E57}" srcOrd="1" destOrd="0" parTransId="{71B5C31C-8F5A-8141-B07F-E3A64904E817}" sibTransId="{A82F472B-00D4-5042-A6BF-0E4D9D663637}"/>
    <dgm:cxn modelId="{4185AAA2-7C4B-2D4F-82FF-D2A1102EB443}" type="presOf" srcId="{316F632D-0ECE-7248-880D-4CA515C66F65}" destId="{BE8FFB91-E258-D64F-B5BA-353AF6E9F23F}" srcOrd="1" destOrd="0" presId="urn:microsoft.com/office/officeart/2005/8/layout/lProcess2"/>
    <dgm:cxn modelId="{E81F30A4-35DC-2D4F-8717-DAAA650B21F1}" srcId="{8280AC1D-310D-F249-82DA-4F5BECD4C659}" destId="{65656DFE-AD0B-7449-90BA-F744A2872924}" srcOrd="1" destOrd="0" parTransId="{EAB65FA8-3C15-014B-8BF7-3644347A5E38}" sibTransId="{09A06049-96FE-194B-8552-9470DC58E502}"/>
    <dgm:cxn modelId="{3E4992B3-107C-E645-88B7-2343BC3F7D5D}" type="presOf" srcId="{316F632D-0ECE-7248-880D-4CA515C66F65}" destId="{FF0EC5E6-CCAC-7C4F-AED9-E00759B05228}" srcOrd="0" destOrd="0" presId="urn:microsoft.com/office/officeart/2005/8/layout/lProcess2"/>
    <dgm:cxn modelId="{49F0E1B7-32BC-7E49-9CE5-F2DFAA5C9F7B}" type="presOf" srcId="{C4910383-5AD3-EC42-B9BD-85797FD47E57}" destId="{FEB65A0E-02E3-1F4B-B055-E55D530409CC}" srcOrd="0" destOrd="0" presId="urn:microsoft.com/office/officeart/2005/8/layout/lProcess2"/>
    <dgm:cxn modelId="{186CD5C2-C9E7-4D40-A301-FE083EB79222}" srcId="{316F632D-0ECE-7248-880D-4CA515C66F65}" destId="{BB6BB158-ECB5-ED4F-85AA-CEDEBFB65636}" srcOrd="0" destOrd="0" parTransId="{E4240B0B-671C-3B4A-9FE4-737B0E75E471}" sibTransId="{1204015F-BF09-EE42-B213-D5FFD3B83AE5}"/>
    <dgm:cxn modelId="{AD35B3C4-BC8B-C84F-89B1-14ED34D5C98D}" type="presOf" srcId="{B881EA63-3FD6-464D-AEEB-BBADF17B8D74}" destId="{CF818378-EBD7-E349-A6BC-8EDC1BE9076D}" srcOrd="0" destOrd="0" presId="urn:microsoft.com/office/officeart/2005/8/layout/lProcess2"/>
    <dgm:cxn modelId="{630814C6-1872-CF4E-B35C-34F507CA0277}" srcId="{316F632D-0ECE-7248-880D-4CA515C66F65}" destId="{A61E03B7-27E0-2C46-8B4C-B74DA69B0F03}" srcOrd="3" destOrd="0" parTransId="{E33CF058-1DD8-5443-B595-611ED2CE2F31}" sibTransId="{DE61ED9E-9287-2A43-92A9-2EFAA7C2809D}"/>
    <dgm:cxn modelId="{46AAE9D7-8865-DA40-81E1-CFD8218557F3}" type="presOf" srcId="{BB6BB158-ECB5-ED4F-85AA-CEDEBFB65636}" destId="{6839B8E8-7793-F742-BF6B-A7AFDA02F076}" srcOrd="0" destOrd="0" presId="urn:microsoft.com/office/officeart/2005/8/layout/lProcess2"/>
    <dgm:cxn modelId="{064785EA-42F5-BD42-9743-31B8476CA5E7}" srcId="{65656DFE-AD0B-7449-90BA-F744A2872924}" destId="{FF48BE25-6EF4-094A-972B-C433DC990D02}" srcOrd="3" destOrd="0" parTransId="{492773CE-CA64-944E-BF0A-A95863EDC3A6}" sibTransId="{8E00C88B-277C-C64F-9AAD-6BAB75429C1F}"/>
    <dgm:cxn modelId="{A638A5F9-803B-4E41-8FBA-9E86C0D8457D}" type="presOf" srcId="{B90D944E-8025-8C42-8FCD-630F2526BE27}" destId="{65BD5855-27C0-ED4E-9CA7-AD2EDFE66F74}" srcOrd="0" destOrd="0" presId="urn:microsoft.com/office/officeart/2005/8/layout/lProcess2"/>
    <dgm:cxn modelId="{782D6847-57B5-5842-AA82-A01B7194053D}" type="presParOf" srcId="{9CEF80C2-2DFA-444F-B1EB-2CA08F4A4B70}" destId="{2A2A087C-AFC3-B34A-B15B-9313C78610BB}" srcOrd="0" destOrd="0" presId="urn:microsoft.com/office/officeart/2005/8/layout/lProcess2"/>
    <dgm:cxn modelId="{278B90EE-8FDA-7A45-8094-F222E334C38D}" type="presParOf" srcId="{2A2A087C-AFC3-B34A-B15B-9313C78610BB}" destId="{FF0EC5E6-CCAC-7C4F-AED9-E00759B05228}" srcOrd="0" destOrd="0" presId="urn:microsoft.com/office/officeart/2005/8/layout/lProcess2"/>
    <dgm:cxn modelId="{23B7586A-5A87-9B4E-89BD-674A8378BF5C}" type="presParOf" srcId="{2A2A087C-AFC3-B34A-B15B-9313C78610BB}" destId="{BE8FFB91-E258-D64F-B5BA-353AF6E9F23F}" srcOrd="1" destOrd="0" presId="urn:microsoft.com/office/officeart/2005/8/layout/lProcess2"/>
    <dgm:cxn modelId="{8F273728-D8CD-3C44-9FC9-398EAAC4060D}" type="presParOf" srcId="{2A2A087C-AFC3-B34A-B15B-9313C78610BB}" destId="{7A1DA0B5-5B6B-8249-B982-2F2257E91D51}" srcOrd="2" destOrd="0" presId="urn:microsoft.com/office/officeart/2005/8/layout/lProcess2"/>
    <dgm:cxn modelId="{350F6A41-E94C-1E47-ADA6-3B2C8C8DAE52}" type="presParOf" srcId="{7A1DA0B5-5B6B-8249-B982-2F2257E91D51}" destId="{26973D49-260A-2945-B5ED-DD337937511E}" srcOrd="0" destOrd="0" presId="urn:microsoft.com/office/officeart/2005/8/layout/lProcess2"/>
    <dgm:cxn modelId="{87D5E14C-D308-6A4E-B9A1-E311CEC563E8}" type="presParOf" srcId="{26973D49-260A-2945-B5ED-DD337937511E}" destId="{6839B8E8-7793-F742-BF6B-A7AFDA02F076}" srcOrd="0" destOrd="0" presId="urn:microsoft.com/office/officeart/2005/8/layout/lProcess2"/>
    <dgm:cxn modelId="{4BE1FAF8-8A48-F14E-A7C6-DD64CCB34B41}" type="presParOf" srcId="{26973D49-260A-2945-B5ED-DD337937511E}" destId="{3CEFCA3B-02CD-6A4E-9E30-51B4FD9FC90B}" srcOrd="1" destOrd="0" presId="urn:microsoft.com/office/officeart/2005/8/layout/lProcess2"/>
    <dgm:cxn modelId="{D301B62A-5969-624A-8751-61460E7B3CA2}" type="presParOf" srcId="{26973D49-260A-2945-B5ED-DD337937511E}" destId="{65BD5855-27C0-ED4E-9CA7-AD2EDFE66F74}" srcOrd="2" destOrd="0" presId="urn:microsoft.com/office/officeart/2005/8/layout/lProcess2"/>
    <dgm:cxn modelId="{93244284-A687-2A40-993A-E5F9D02CA911}" type="presParOf" srcId="{26973D49-260A-2945-B5ED-DD337937511E}" destId="{CF0DC18F-523F-7249-94A9-DCE6B44E8DA3}" srcOrd="3" destOrd="0" presId="urn:microsoft.com/office/officeart/2005/8/layout/lProcess2"/>
    <dgm:cxn modelId="{EFC5664E-3953-0C49-AD35-432B1C5B7893}" type="presParOf" srcId="{26973D49-260A-2945-B5ED-DD337937511E}" destId="{6E227192-A6D8-6143-B396-188D9068EB58}" srcOrd="4" destOrd="0" presId="urn:microsoft.com/office/officeart/2005/8/layout/lProcess2"/>
    <dgm:cxn modelId="{0CBCDD14-F809-CD47-9CDE-34CB2C97C999}" type="presParOf" srcId="{26973D49-260A-2945-B5ED-DD337937511E}" destId="{A2F460CC-9A17-E34D-A094-F85DDFA3A035}" srcOrd="5" destOrd="0" presId="urn:microsoft.com/office/officeart/2005/8/layout/lProcess2"/>
    <dgm:cxn modelId="{AC9416E6-CB0C-D345-905E-FDA792080340}" type="presParOf" srcId="{26973D49-260A-2945-B5ED-DD337937511E}" destId="{E6B35AD7-9D49-7D4A-865E-959B6D634527}" srcOrd="6" destOrd="0" presId="urn:microsoft.com/office/officeart/2005/8/layout/lProcess2"/>
    <dgm:cxn modelId="{9DE90168-59D9-524F-9FC3-4C9E673122D6}" type="presParOf" srcId="{26973D49-260A-2945-B5ED-DD337937511E}" destId="{7DB7EE7F-3858-DD4A-AC19-8BC0B9FFA930}" srcOrd="7" destOrd="0" presId="urn:microsoft.com/office/officeart/2005/8/layout/lProcess2"/>
    <dgm:cxn modelId="{1F10DA59-C69F-814D-9037-EE9EC3BF750C}" type="presParOf" srcId="{26973D49-260A-2945-B5ED-DD337937511E}" destId="{CF818378-EBD7-E349-A6BC-8EDC1BE9076D}" srcOrd="8" destOrd="0" presId="urn:microsoft.com/office/officeart/2005/8/layout/lProcess2"/>
    <dgm:cxn modelId="{1BF61CA0-0A9C-3240-A11B-B0707C959777}" type="presParOf" srcId="{9CEF80C2-2DFA-444F-B1EB-2CA08F4A4B70}" destId="{78688EFC-5F8A-7144-9C18-0B2272BEABBB}" srcOrd="1" destOrd="0" presId="urn:microsoft.com/office/officeart/2005/8/layout/lProcess2"/>
    <dgm:cxn modelId="{0DFE7A15-571C-CF48-92A0-E9CC3F8D0CF2}" type="presParOf" srcId="{9CEF80C2-2DFA-444F-B1EB-2CA08F4A4B70}" destId="{AA6E2885-3102-B645-8824-0F08405CA634}" srcOrd="2" destOrd="0" presId="urn:microsoft.com/office/officeart/2005/8/layout/lProcess2"/>
    <dgm:cxn modelId="{705E1F13-6E27-9541-9FE7-19ACCED0BE81}" type="presParOf" srcId="{AA6E2885-3102-B645-8824-0F08405CA634}" destId="{799E4412-AD30-3442-B0B5-0DD9C3957497}" srcOrd="0" destOrd="0" presId="urn:microsoft.com/office/officeart/2005/8/layout/lProcess2"/>
    <dgm:cxn modelId="{76E5F95C-4B0C-BC4A-9914-A599859DC4E3}" type="presParOf" srcId="{AA6E2885-3102-B645-8824-0F08405CA634}" destId="{D1C60282-76F4-3642-A1B8-21721245504D}" srcOrd="1" destOrd="0" presId="urn:microsoft.com/office/officeart/2005/8/layout/lProcess2"/>
    <dgm:cxn modelId="{48539389-F8A9-2744-867E-6BC2425C3C81}" type="presParOf" srcId="{AA6E2885-3102-B645-8824-0F08405CA634}" destId="{06D9B436-EF99-FC4F-B15E-01F6AB949DC2}" srcOrd="2" destOrd="0" presId="urn:microsoft.com/office/officeart/2005/8/layout/lProcess2"/>
    <dgm:cxn modelId="{4CCA7D2D-8532-D54D-A897-7939AC0B8D58}" type="presParOf" srcId="{06D9B436-EF99-FC4F-B15E-01F6AB949DC2}" destId="{8D5612D2-BF31-BD41-A0B8-5EDCC88488A8}" srcOrd="0" destOrd="0" presId="urn:microsoft.com/office/officeart/2005/8/layout/lProcess2"/>
    <dgm:cxn modelId="{7D7E5B49-A608-2240-B348-958CE3387F05}" type="presParOf" srcId="{8D5612D2-BF31-BD41-A0B8-5EDCC88488A8}" destId="{8A7B4773-BEC5-BB4A-BB92-E2577BA5D68A}" srcOrd="0" destOrd="0" presId="urn:microsoft.com/office/officeart/2005/8/layout/lProcess2"/>
    <dgm:cxn modelId="{675231C6-3EA2-D14B-B0CF-C2EE49A1EE46}" type="presParOf" srcId="{8D5612D2-BF31-BD41-A0B8-5EDCC88488A8}" destId="{E9D720C4-EC62-D246-8E51-C22C2253E497}" srcOrd="1" destOrd="0" presId="urn:microsoft.com/office/officeart/2005/8/layout/lProcess2"/>
    <dgm:cxn modelId="{8B0B2BD9-AF22-AB4C-923D-CAABCD85B796}" type="presParOf" srcId="{8D5612D2-BF31-BD41-A0B8-5EDCC88488A8}" destId="{FEB65A0E-02E3-1F4B-B055-E55D530409CC}" srcOrd="2" destOrd="0" presId="urn:microsoft.com/office/officeart/2005/8/layout/lProcess2"/>
    <dgm:cxn modelId="{84A18C76-DF48-F041-8FDE-00759C230F8B}" type="presParOf" srcId="{8D5612D2-BF31-BD41-A0B8-5EDCC88488A8}" destId="{E5C2EA60-74D6-1E44-9466-2500ECCCBF80}" srcOrd="3" destOrd="0" presId="urn:microsoft.com/office/officeart/2005/8/layout/lProcess2"/>
    <dgm:cxn modelId="{D8B77FF1-8C96-094D-AF54-83405411BE9D}" type="presParOf" srcId="{8D5612D2-BF31-BD41-A0B8-5EDCC88488A8}" destId="{33D9018B-9C64-3845-881B-CA8A0F7E0176}" srcOrd="4" destOrd="0" presId="urn:microsoft.com/office/officeart/2005/8/layout/lProcess2"/>
    <dgm:cxn modelId="{2DC9697B-5035-0E4D-8939-55FC8D269EE8}" type="presParOf" srcId="{8D5612D2-BF31-BD41-A0B8-5EDCC88488A8}" destId="{38CBECFC-2328-B84D-8036-426239182520}" srcOrd="5" destOrd="0" presId="urn:microsoft.com/office/officeart/2005/8/layout/lProcess2"/>
    <dgm:cxn modelId="{169984DC-B5F1-4D49-A5FB-9CA900FDA83B}" type="presParOf" srcId="{8D5612D2-BF31-BD41-A0B8-5EDCC88488A8}" destId="{9409706B-02FD-B943-BD6F-30CE8A3E7E94}" srcOrd="6" destOrd="0" presId="urn:microsoft.com/office/officeart/2005/8/layout/lProcess2"/>
    <dgm:cxn modelId="{83967D2F-E2D9-354D-AABB-F9BDD2644CDB}" type="presParOf" srcId="{8D5612D2-BF31-BD41-A0B8-5EDCC88488A8}" destId="{26712F4C-82EC-E444-91E1-1D7C483C580B}" srcOrd="7" destOrd="0" presId="urn:microsoft.com/office/officeart/2005/8/layout/lProcess2"/>
    <dgm:cxn modelId="{428B8DDF-2940-014E-A4BD-377C039DED17}" type="presParOf" srcId="{8D5612D2-BF31-BD41-A0B8-5EDCC88488A8}" destId="{CB3FC70C-A25F-E746-A0DF-6443F0138B5B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EC5E6-CCAC-7C4F-AED9-E00759B05228}">
      <dsp:nvSpPr>
        <dsp:cNvPr id="0" name=""/>
        <dsp:cNvSpPr/>
      </dsp:nvSpPr>
      <dsp:spPr>
        <a:xfrm>
          <a:off x="0" y="0"/>
          <a:ext cx="2554148" cy="4571104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408"/>
            </a:spcAft>
            <a:buNone/>
          </a:pPr>
          <a:r>
            <a:rPr lang="fr-FR" sz="2400" kern="1200"/>
            <a:t>Phase 1</a:t>
          </a:r>
        </a:p>
      </dsp:txBody>
      <dsp:txXfrm>
        <a:off x="0" y="0"/>
        <a:ext cx="2554148" cy="1371331"/>
      </dsp:txXfrm>
    </dsp:sp>
    <dsp:sp modelId="{6839B8E8-7793-F742-BF6B-A7AFDA02F076}">
      <dsp:nvSpPr>
        <dsp:cNvPr id="0" name=""/>
        <dsp:cNvSpPr/>
      </dsp:nvSpPr>
      <dsp:spPr>
        <a:xfrm>
          <a:off x="154187" y="1093435"/>
          <a:ext cx="2251083" cy="1009310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Target Station: </a:t>
          </a:r>
          <a:r>
            <a:rPr lang="fr-FR" sz="1100" kern="1200" dirty="0" err="1"/>
            <a:t>preliminary</a:t>
          </a:r>
          <a:r>
            <a:rPr lang="fr-FR" sz="1100" kern="1200" dirty="0"/>
            <a:t> report on pion and muon production and extraction for </a:t>
          </a:r>
          <a:r>
            <a:rPr lang="fr-FR" sz="1100" kern="1200" dirty="0" err="1"/>
            <a:t>LEnuSTORM</a:t>
          </a:r>
          <a:r>
            <a:rPr lang="fr-FR" sz="1100" kern="1200" dirty="0"/>
            <a:t> and ENUBET use</a:t>
          </a:r>
        </a:p>
      </dsp:txBody>
      <dsp:txXfrm>
        <a:off x="183749" y="1122997"/>
        <a:ext cx="2191959" cy="950186"/>
      </dsp:txXfrm>
    </dsp:sp>
    <dsp:sp modelId="{65BD5855-27C0-ED4E-9CA7-AD2EDFE66F74}">
      <dsp:nvSpPr>
        <dsp:cNvPr id="0" name=""/>
        <dsp:cNvSpPr/>
      </dsp:nvSpPr>
      <dsp:spPr>
        <a:xfrm>
          <a:off x="154187" y="2236154"/>
          <a:ext cx="2251083" cy="384784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LEnuSTORM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preliminary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report</a:t>
          </a:r>
        </a:p>
      </dsp:txBody>
      <dsp:txXfrm>
        <a:off x="165457" y="2247424"/>
        <a:ext cx="2228543" cy="362244"/>
      </dsp:txXfrm>
    </dsp:sp>
    <dsp:sp modelId="{6E227192-A6D8-6143-B396-188D9068EB58}">
      <dsp:nvSpPr>
        <dsp:cNvPr id="0" name=""/>
        <dsp:cNvSpPr/>
      </dsp:nvSpPr>
      <dsp:spPr>
        <a:xfrm>
          <a:off x="154187" y="2707678"/>
          <a:ext cx="2251083" cy="424608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LEMNB: design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using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initial proton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beam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parameters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</a:t>
          </a:r>
        </a:p>
      </dsp:txBody>
      <dsp:txXfrm>
        <a:off x="166623" y="2720114"/>
        <a:ext cx="2226211" cy="399736"/>
      </dsp:txXfrm>
    </dsp:sp>
    <dsp:sp modelId="{E6B35AD7-9D49-7D4A-865E-959B6D634527}">
      <dsp:nvSpPr>
        <dsp:cNvPr id="0" name=""/>
        <dsp:cNvSpPr/>
      </dsp:nvSpPr>
      <dsp:spPr>
        <a:xfrm>
          <a:off x="154187" y="3217721"/>
          <a:ext cx="2251083" cy="475452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Detectors: initial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near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detector design</a:t>
          </a:r>
        </a:p>
      </dsp:txBody>
      <dsp:txXfrm>
        <a:off x="168113" y="3231647"/>
        <a:ext cx="2223231" cy="447600"/>
      </dsp:txXfrm>
    </dsp:sp>
    <dsp:sp modelId="{CF818378-EBD7-E349-A6BC-8EDC1BE9076D}">
      <dsp:nvSpPr>
        <dsp:cNvPr id="0" name=""/>
        <dsp:cNvSpPr/>
      </dsp:nvSpPr>
      <dsp:spPr>
        <a:xfrm>
          <a:off x="159643" y="3788165"/>
          <a:ext cx="2240171" cy="55290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Civil engineering: initial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evaluation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of all new infrastructures</a:t>
          </a:r>
        </a:p>
      </dsp:txBody>
      <dsp:txXfrm>
        <a:off x="175837" y="3804359"/>
        <a:ext cx="2207783" cy="520512"/>
      </dsp:txXfrm>
    </dsp:sp>
    <dsp:sp modelId="{799E4412-AD30-3442-B0B5-0DD9C3957497}">
      <dsp:nvSpPr>
        <dsp:cNvPr id="0" name=""/>
        <dsp:cNvSpPr/>
      </dsp:nvSpPr>
      <dsp:spPr>
        <a:xfrm>
          <a:off x="2748364" y="0"/>
          <a:ext cx="2554148" cy="4571104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408"/>
            </a:spcAft>
            <a:buNone/>
          </a:pPr>
          <a:r>
            <a:rPr lang="fr-FR" sz="2400" kern="1200"/>
            <a:t>Phase 2</a:t>
          </a:r>
        </a:p>
      </dsp:txBody>
      <dsp:txXfrm>
        <a:off x="2748364" y="0"/>
        <a:ext cx="2554148" cy="1371331"/>
      </dsp:txXfrm>
    </dsp:sp>
    <dsp:sp modelId="{8A7B4773-BEC5-BB4A-BB92-E2577BA5D68A}">
      <dsp:nvSpPr>
        <dsp:cNvPr id="0" name=""/>
        <dsp:cNvSpPr/>
      </dsp:nvSpPr>
      <dsp:spPr>
        <a:xfrm>
          <a:off x="2917295" y="1095542"/>
          <a:ext cx="2216285" cy="802186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/>
            <a:t>Optimisation of the Target Station and of the pion and muon extraction</a:t>
          </a:r>
        </a:p>
      </dsp:txBody>
      <dsp:txXfrm>
        <a:off x="2940790" y="1119037"/>
        <a:ext cx="2169295" cy="755196"/>
      </dsp:txXfrm>
    </dsp:sp>
    <dsp:sp modelId="{FEB65A0E-02E3-1F4B-B055-E55D530409CC}">
      <dsp:nvSpPr>
        <dsp:cNvPr id="0" name=""/>
        <dsp:cNvSpPr/>
      </dsp:nvSpPr>
      <dsp:spPr>
        <a:xfrm>
          <a:off x="2917295" y="2029908"/>
          <a:ext cx="2216285" cy="381241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LEnuSTORM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detailed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simulations</a:t>
          </a:r>
        </a:p>
      </dsp:txBody>
      <dsp:txXfrm>
        <a:off x="2928461" y="2041074"/>
        <a:ext cx="2193953" cy="358909"/>
      </dsp:txXfrm>
    </dsp:sp>
    <dsp:sp modelId="{33D9018B-9C64-3845-881B-CA8A0F7E0176}">
      <dsp:nvSpPr>
        <dsp:cNvPr id="0" name=""/>
        <dsp:cNvSpPr/>
      </dsp:nvSpPr>
      <dsp:spPr>
        <a:xfrm>
          <a:off x="2917295" y="2497091"/>
          <a:ext cx="2216285" cy="420699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LEMNB: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optimization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of pions use to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tagg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neutrinos</a:t>
          </a:r>
        </a:p>
      </dsp:txBody>
      <dsp:txXfrm>
        <a:off x="2929617" y="2509413"/>
        <a:ext cx="2191641" cy="396055"/>
      </dsp:txXfrm>
    </dsp:sp>
    <dsp:sp modelId="{9409706B-02FD-B943-BD6F-30CE8A3E7E94}">
      <dsp:nvSpPr>
        <dsp:cNvPr id="0" name=""/>
        <dsp:cNvSpPr/>
      </dsp:nvSpPr>
      <dsp:spPr>
        <a:xfrm>
          <a:off x="2917295" y="3011253"/>
          <a:ext cx="2216285" cy="722723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Detector and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physics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performance: design of detector and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physics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performance</a:t>
          </a:r>
        </a:p>
      </dsp:txBody>
      <dsp:txXfrm>
        <a:off x="2938463" y="3032421"/>
        <a:ext cx="2173949" cy="680387"/>
      </dsp:txXfrm>
    </dsp:sp>
    <dsp:sp modelId="{CB3FC70C-A25F-E746-A0DF-6443F0138B5B}">
      <dsp:nvSpPr>
        <dsp:cNvPr id="0" name=""/>
        <dsp:cNvSpPr/>
      </dsp:nvSpPr>
      <dsp:spPr>
        <a:xfrm>
          <a:off x="2910471" y="3819278"/>
          <a:ext cx="2229934" cy="522253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Civil engineering: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synergetic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design of all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facilities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and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safety</a:t>
          </a:r>
          <a:r>
            <a:rPr lang="fr-FR" sz="1100" kern="1200" dirty="0">
              <a:solidFill>
                <a:schemeClr val="accent3">
                  <a:lumMod val="75000"/>
                </a:schemeClr>
              </a:solidFill>
            </a:rPr>
            <a:t> </a:t>
          </a:r>
          <a:r>
            <a:rPr lang="fr-FR" sz="1100" kern="1200" dirty="0" err="1">
              <a:solidFill>
                <a:schemeClr val="accent3">
                  <a:lumMod val="75000"/>
                </a:schemeClr>
              </a:solidFill>
            </a:rPr>
            <a:t>evaluation</a:t>
          </a:r>
          <a:endParaRPr lang="fr-FR" sz="1100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2925767" y="3834574"/>
        <a:ext cx="2199342" cy="491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17CB3-5B1B-6A4B-A18F-3CCCD99BB450}" type="datetimeFigureOut">
              <a:rPr lang="en-GB" smtClean="0"/>
              <a:t>16/10/2023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3661F-60DE-1442-B873-4884286A8E4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978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9A4C11-F98E-E943-A54C-6AED0C0909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39232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1FF442-5957-124C-8795-461B5F8AF5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18907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C2DF07-F61E-EC43-893C-91E8EA3B4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F213F2-CCD9-254B-9D1C-2E9915AF1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82FC9C7-E342-2C45-9AE0-55459A311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423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0BF9F5-8424-5744-A9D8-A89976171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6EC098E-5CBF-F24B-B383-BD91018B37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37FF27-ED8F-F942-B7D3-869A42C04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C58DA2-CAED-EB4C-B6AD-A5569E6EC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205B32-7AD1-334C-B967-C2D035FA6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737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136C50B-C9D8-AB4B-89C7-6F707A8B29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025136-72CE-4449-89D5-823128D40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37A454-E9E9-7B42-B904-F7E92A04D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7D5414-E55D-D440-B5FF-0B40DDB98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E6799F4-6313-4D4C-9AEF-0AED65192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98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DB79C5-99D3-1546-9F22-3C15B73CF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D6A847-BF45-A14D-B6ED-7009C39D8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Modifier les styles du texte du masque
Deuxième niveau
Troisième niveau
Quatrième niveau
Cinquième niveau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B6FEBE8-5969-4D4B-95BC-3CA1C8088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4E63430-1E4C-364F-B288-22AB3C92D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CFB0D2-59C4-4042-BF50-593A76B1D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021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402A8E-005B-5440-9B74-993950E46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D785EEE-190A-5A47-8120-3A3C58A0C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87859B-BEA1-9041-8C47-045DFC12F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1E4791-63D5-9D4F-AB83-621114545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58AA889-2E27-3643-A93E-E2F9EB996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651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A8C481-9047-7B4F-A584-A410D7CD6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F79FDA-3269-CB46-947A-5AD29A599C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BDFEC03-905E-E442-A406-6AEC5133D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E202E33-0088-E840-9F61-5DB4BE1F5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1C2BC2-B176-6548-AA4B-657A7C5D2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528F17E-ED54-4044-B605-CA3D85587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50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7FE407-EE5C-E64D-98D8-D266283D9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3AFE81-3DD4-2C49-82D1-854FEB8F96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75C542D-24F9-9343-ABF7-225A3F73B8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BE0097A-815D-EC40-9131-5D006BFF04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3248474-CC44-B24D-9ABB-CCCC75A78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2E28F45-A08E-F94A-A12A-1CA884D52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0640C2-1C15-E748-8C82-17A3E3C06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914AE8F-E99E-C846-AE7B-041084804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912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D1535E-92E7-4847-9908-0158862C3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5CC95CC-0B2A-7C42-A602-E823DC77A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D46709-A881-2B45-8BB7-3EEAA3768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3534261-DECE-7E45-8A59-DC8CA1C40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478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CC85469-B74C-294A-B715-6EE951C4A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24F0094-D46B-C944-B4FD-29E20039A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D20EF0-BA4A-5E41-A90B-A5886AC8B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826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5463AA-1890-2849-971D-67178CCF6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6D9012-5AF1-6F4B-8DAC-5AC5F4F49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97ABAA8-07F6-7A4B-9D92-81B6A052A8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77C2308-7126-034F-AC12-CCA78F2A0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5F81D42-9948-3A4F-B0CA-4AEDF1EF0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1772BA-6499-7749-8C07-7959EF595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022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D7621B-6B13-D346-928C-BDC482F96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FCC575E-54CD-1E47-BC16-7EAC5707AE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C079E9-156D-6C45-AEA9-68325EF3C8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A65D65-C711-434F-9090-749DBFD91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354A4F9-3949-224F-AF35-F92AD0219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F80E32-1677-FF44-946F-1C51AC16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541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766F18E-AC6F-B146-905D-DA8CCFA7D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630" y="49062"/>
            <a:ext cx="9544592" cy="733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0C8F8F-A54E-D34B-846F-E1E28E455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2" y="975397"/>
            <a:ext cx="11844338" cy="5201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Modifier les styles du texte du masque
Deuxième niveau
Troisième niveau
Quatrième niveau
Cinquième niveau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78B474-11D5-8547-BFD7-416E2D9117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4489" y="6380153"/>
            <a:ext cx="2743200" cy="390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19CBD3F-64E2-434A-86B1-E92804F23C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95749" y="6373804"/>
            <a:ext cx="6246351" cy="396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ESSnuSB+ - 1st Annual Meeting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21D430-6AAB-8042-96CF-02058474AE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20160" y="6373805"/>
            <a:ext cx="2681340" cy="396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418CB-90CC-794A-B02C-B17AADA05110}" type="slidenum">
              <a:rPr lang="en-GB" smtClean="0"/>
              <a:t>‹N°›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F18321-F394-D34B-9CB9-D1BD02EC16C6}"/>
              </a:ext>
            </a:extLst>
          </p:cNvPr>
          <p:cNvSpPr/>
          <p:nvPr userDrawn="1"/>
        </p:nvSpPr>
        <p:spPr>
          <a:xfrm>
            <a:off x="173902" y="827828"/>
            <a:ext cx="6320857" cy="706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4B07EC-EA2E-AB46-801E-6EBCB919A315}"/>
              </a:ext>
            </a:extLst>
          </p:cNvPr>
          <p:cNvSpPr/>
          <p:nvPr userDrawn="1"/>
        </p:nvSpPr>
        <p:spPr>
          <a:xfrm>
            <a:off x="3448594" y="829248"/>
            <a:ext cx="5793506" cy="69211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40161F-5F13-704F-B099-21561E44A0AA}"/>
              </a:ext>
            </a:extLst>
          </p:cNvPr>
          <p:cNvSpPr/>
          <p:nvPr userDrawn="1"/>
        </p:nvSpPr>
        <p:spPr>
          <a:xfrm flipV="1">
            <a:off x="147410" y="6253901"/>
            <a:ext cx="11935052" cy="740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26C8658-2FEF-CE4A-A4D8-6F5E72D823A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242766" y="27902"/>
            <a:ext cx="839696" cy="85076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4C56718-2DD0-B041-A991-FCB8A0721A6C}"/>
              </a:ext>
            </a:extLst>
          </p:cNvPr>
          <p:cNvSpPr/>
          <p:nvPr userDrawn="1"/>
        </p:nvSpPr>
        <p:spPr>
          <a:xfrm>
            <a:off x="7907383" y="829248"/>
            <a:ext cx="4094117" cy="69211"/>
          </a:xfrm>
          <a:prstGeom prst="rect">
            <a:avLst/>
          </a:prstGeom>
          <a:solidFill>
            <a:srgbClr val="00FA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CC547968-D278-A34F-AD83-4128BD83CEA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73903" y="49063"/>
            <a:ext cx="1382006" cy="73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0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essnusb.eu/jobs-2023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22.emf"/><Relationship Id="rId4" Type="http://schemas.openxmlformats.org/officeDocument/2006/relationships/image" Target="../media/image19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7.emf"/><Relationship Id="rId7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A0C0B8-5F86-2B4E-8EF0-591351A5E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815" y="975209"/>
            <a:ext cx="11714328" cy="2138214"/>
          </a:xfrm>
        </p:spPr>
        <p:txBody>
          <a:bodyPr>
            <a:normAutofit/>
          </a:bodyPr>
          <a:lstStyle/>
          <a:p>
            <a:r>
              <a:rPr lang="en-GB" sz="4800" b="1" dirty="0"/>
              <a:t>WP3 </a:t>
            </a:r>
            <a:r>
              <a:rPr lang="fr-FR" sz="4800" b="1" dirty="0"/>
              <a:t>: Target Station and Pion Extraction</a:t>
            </a:r>
            <a:br>
              <a:rPr lang="en-GB" sz="2800" b="1" dirty="0">
                <a:solidFill>
                  <a:srgbClr val="0070C0"/>
                </a:solidFill>
              </a:rPr>
            </a:br>
            <a:br>
              <a:rPr lang="en-GB" sz="2800" b="1" i="1" dirty="0">
                <a:solidFill>
                  <a:srgbClr val="0070C0"/>
                </a:solidFill>
              </a:rPr>
            </a:br>
            <a:r>
              <a:rPr lang="en-GB" sz="2800" b="1" dirty="0"/>
              <a:t>Eric Baussan (Coordinator) &amp; Tamer </a:t>
            </a:r>
            <a:r>
              <a:rPr lang="en-GB" sz="2800" b="1" dirty="0" err="1"/>
              <a:t>Tolba</a:t>
            </a:r>
            <a:r>
              <a:rPr lang="en-GB" sz="2800" b="1" dirty="0"/>
              <a:t> (Co-coordinator)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C30AFA-76F3-1841-B38F-9D35C48A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01B03A-D093-9841-93E2-B775BFD7B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E9A438-B0D4-124A-8213-537495BF7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1</a:t>
            </a:fld>
            <a:endParaRPr lang="en-GB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B1512F2-C6EC-A941-A96C-BB07E2AA1FBE}"/>
              </a:ext>
            </a:extLst>
          </p:cNvPr>
          <p:cNvSpPr txBox="1"/>
          <p:nvPr/>
        </p:nvSpPr>
        <p:spPr>
          <a:xfrm>
            <a:off x="-631065" y="31166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8" name="Sous-titre 7">
            <a:extLst>
              <a:ext uri="{FF2B5EF4-FFF2-40B4-BE49-F238E27FC236}">
                <a16:creationId xmlns:a16="http://schemas.microsoft.com/office/drawing/2014/main" id="{416D8BCF-1F67-C346-8C9E-0C6F572F65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600" b="1" i="1" dirty="0">
                <a:solidFill>
                  <a:srgbClr val="0070C0"/>
                </a:solidFill>
              </a:rPr>
              <a:t>ESSnuSB+  </a:t>
            </a:r>
            <a:br>
              <a:rPr lang="en-GB" sz="3600" b="1" i="1" dirty="0">
                <a:solidFill>
                  <a:srgbClr val="0070C0"/>
                </a:solidFill>
              </a:rPr>
            </a:br>
            <a:r>
              <a:rPr lang="en-GB" sz="3600" b="1" i="1" dirty="0">
                <a:solidFill>
                  <a:srgbClr val="0070C0"/>
                </a:solidFill>
              </a:rPr>
              <a:t>1</a:t>
            </a:r>
            <a:r>
              <a:rPr lang="en-GB" sz="3600" b="1" i="1" baseline="30000" dirty="0">
                <a:solidFill>
                  <a:srgbClr val="0070C0"/>
                </a:solidFill>
              </a:rPr>
              <a:t>st</a:t>
            </a:r>
            <a:r>
              <a:rPr lang="en-GB" sz="3600" b="1" i="1" dirty="0">
                <a:solidFill>
                  <a:srgbClr val="0070C0"/>
                </a:solidFill>
              </a:rPr>
              <a:t> Annual Meeting </a:t>
            </a:r>
          </a:p>
          <a:p>
            <a:r>
              <a:rPr lang="en-GB" sz="3600" b="1" i="1" dirty="0">
                <a:solidFill>
                  <a:srgbClr val="0070C0"/>
                </a:solidFill>
              </a:rPr>
              <a:t>CERN (16-19/10/2023)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96306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5FEFE4-F929-C447-A4E2-9541321C9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Timeline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7886F9-7035-A94B-902B-EF8A63CDC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E46EBE-ED6D-D747-9D8A-D76B94540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A6A29F-8ABD-484B-8C95-8B8599956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10</a:t>
            </a:fld>
            <a:endParaRPr lang="en-GB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2FC529EC-7BB2-AD4E-9641-DD20AEC24FAE}"/>
              </a:ext>
            </a:extLst>
          </p:cNvPr>
          <p:cNvGrpSpPr/>
          <p:nvPr/>
        </p:nvGrpSpPr>
        <p:grpSpPr>
          <a:xfrm>
            <a:off x="-149361" y="485515"/>
            <a:ext cx="6134100" cy="5224120"/>
            <a:chOff x="-857250" y="-242888"/>
            <a:chExt cx="6343650" cy="3657601"/>
          </a:xfrm>
        </p:grpSpPr>
        <p:graphicFrame>
          <p:nvGraphicFramePr>
            <p:cNvPr id="8" name="Diagramme 7">
              <a:extLst>
                <a:ext uri="{FF2B5EF4-FFF2-40B4-BE49-F238E27FC236}">
                  <a16:creationId xmlns:a16="http://schemas.microsoft.com/office/drawing/2014/main" id="{819ED81A-E880-1D4C-A0D6-B2DE5DF6E4C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42441509"/>
                </p:ext>
              </p:extLst>
            </p:nvPr>
          </p:nvGraphicFramePr>
          <p:xfrm>
            <a:off x="0" y="214313"/>
            <a:ext cx="5486400" cy="32004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92458DAA-F95D-564E-89FD-6AB2C4938326}"/>
                </a:ext>
              </a:extLst>
            </p:cNvPr>
            <p:cNvSpPr txBox="1"/>
            <p:nvPr/>
          </p:nvSpPr>
          <p:spPr>
            <a:xfrm>
              <a:off x="-857250" y="-242888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F16BEAA5-8652-FD42-98C0-32D95A41E460}"/>
              </a:ext>
            </a:extLst>
          </p:cNvPr>
          <p:cNvSpPr txBox="1"/>
          <p:nvPr/>
        </p:nvSpPr>
        <p:spPr>
          <a:xfrm>
            <a:off x="6340833" y="1319161"/>
            <a:ext cx="503872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u="sng" dirty="0"/>
              <a:t>Phase 1 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dirty="0"/>
              <a:t>Preliminary design of the new Target Station will be based on ESSnuSB.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dirty="0"/>
              <a:t>All initial parameters will be fixed during the first 6 months.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dirty="0"/>
              <a:t>Evaluation of this design if it is also well suited for pion collection for </a:t>
            </a:r>
            <a:r>
              <a:rPr lang="en-GB" dirty="0" err="1"/>
              <a:t>LEnuSTORM</a:t>
            </a:r>
            <a:r>
              <a:rPr lang="en-GB" dirty="0"/>
              <a:t> and LEMNB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4355F8-ED1E-CE4F-9E81-74966C6852BC}"/>
              </a:ext>
            </a:extLst>
          </p:cNvPr>
          <p:cNvSpPr/>
          <p:nvPr/>
        </p:nvSpPr>
        <p:spPr>
          <a:xfrm>
            <a:off x="6340833" y="3667093"/>
            <a:ext cx="503872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Phase 2 :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Optimisation of the target station elements (target/hadron collector station, the pion extraction system, the shielding and the beam dump)</a:t>
            </a:r>
            <a:endParaRPr lang="en-GB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61B4A39-868F-8C49-A670-C940BE133F16}"/>
              </a:ext>
            </a:extLst>
          </p:cNvPr>
          <p:cNvSpPr txBox="1"/>
          <p:nvPr/>
        </p:nvSpPr>
        <p:spPr>
          <a:xfrm>
            <a:off x="6340833" y="5190801"/>
            <a:ext cx="528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=&gt; Production of a Conceptual Design Report and a Costing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56A84BC-8D5F-914A-9A14-65F7FCF61F85}"/>
              </a:ext>
            </a:extLst>
          </p:cNvPr>
          <p:cNvSpPr txBox="1"/>
          <p:nvPr/>
        </p:nvSpPr>
        <p:spPr>
          <a:xfrm>
            <a:off x="679571" y="5816684"/>
            <a:ext cx="286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 From the Grant agreement</a:t>
            </a:r>
          </a:p>
        </p:txBody>
      </p:sp>
    </p:spTree>
    <p:extLst>
      <p:ext uri="{BB962C8B-B14F-4D97-AF65-F5344CB8AC3E}">
        <p14:creationId xmlns:p14="http://schemas.microsoft.com/office/powerpoint/2010/main" val="4199796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C27D2C-D1D9-B348-BE59-8C6C797D1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Task distribution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F8DFAD-0F49-4148-B22F-B49E4B6C5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F98078-17FE-4342-96D0-0916CC27D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6C688D-AB9B-1940-93A2-ADC198DA2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11</a:t>
            </a:fld>
            <a:endParaRPr lang="en-GB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8ADADF9-ADB8-2643-AB3C-3E430429E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018" y="1062480"/>
            <a:ext cx="11756482" cy="5158016"/>
          </a:xfrm>
        </p:spPr>
        <p:txBody>
          <a:bodyPr>
            <a:noAutofit/>
          </a:bodyPr>
          <a:lstStyle/>
          <a:p>
            <a:r>
              <a:rPr lang="en-GB" sz="2400" b="1" u="sng" dirty="0"/>
              <a:t>Hadronic collector system:</a:t>
            </a:r>
          </a:p>
          <a:p>
            <a:pPr lvl="1"/>
            <a:r>
              <a:rPr lang="en-GB" dirty="0"/>
              <a:t>Horn Optimisation (CNRS/UHH)</a:t>
            </a:r>
          </a:p>
          <a:p>
            <a:pPr lvl="1"/>
            <a:r>
              <a:rPr lang="en-GB" dirty="0"/>
              <a:t>Target and its integration, and beam windows (ESS-Bilbao)</a:t>
            </a:r>
          </a:p>
          <a:p>
            <a:pPr lvl="1"/>
            <a:r>
              <a:rPr lang="en-GB" dirty="0"/>
              <a:t>Thermo- and mechanical stress of each element, </a:t>
            </a:r>
            <a:r>
              <a:rPr lang="en-GB" dirty="0" err="1"/>
              <a:t>eg</a:t>
            </a:r>
            <a:r>
              <a:rPr lang="en-GB" dirty="0"/>
              <a:t> target, horn and support structure (ESS-Bilbao/UHH)</a:t>
            </a:r>
          </a:p>
          <a:p>
            <a:pPr lvl="1"/>
            <a:r>
              <a:rPr lang="en-GB" dirty="0"/>
              <a:t>Horn power supply (CNRS)</a:t>
            </a:r>
          </a:p>
          <a:p>
            <a:r>
              <a:rPr lang="en-GB" sz="2400" b="1" u="sng" dirty="0"/>
              <a:t>Pion extraction and deflecting system (UHH/CNRS)</a:t>
            </a:r>
          </a:p>
          <a:p>
            <a:r>
              <a:rPr lang="en-GB" sz="2400" b="1" u="sng" dirty="0"/>
              <a:t>Transfer ”Line” between the end of the deflection system and Low Energy </a:t>
            </a:r>
            <a:r>
              <a:rPr lang="en-GB" sz="2400" b="1" u="sng" dirty="0" err="1"/>
              <a:t>Nustorm</a:t>
            </a:r>
            <a:r>
              <a:rPr lang="en-GB" sz="2400" b="1" u="sng" dirty="0"/>
              <a:t> ring and LEMNB facility (CNRS/CERN/UHH) with cooperation with WP4.</a:t>
            </a:r>
          </a:p>
          <a:p>
            <a:r>
              <a:rPr lang="en-GB" sz="2400" b="1" u="sng" dirty="0"/>
              <a:t>Target Station Facility :</a:t>
            </a:r>
          </a:p>
          <a:p>
            <a:pPr lvl="1"/>
            <a:r>
              <a:rPr lang="en-GB" dirty="0"/>
              <a:t>Target Station (Horn Support Structure) (ESS-Bilbao)</a:t>
            </a:r>
          </a:p>
          <a:p>
            <a:pPr lvl="1"/>
            <a:r>
              <a:rPr lang="en-GB" dirty="0"/>
              <a:t>Shielding (UHH/CNRS)</a:t>
            </a:r>
          </a:p>
          <a:p>
            <a:pPr lvl="1"/>
            <a:r>
              <a:rPr lang="en-GB" dirty="0"/>
              <a:t>Design of the target station complex (Cooperation with WP2)</a:t>
            </a:r>
          </a:p>
        </p:txBody>
      </p:sp>
    </p:spTree>
    <p:extLst>
      <p:ext uri="{BB962C8B-B14F-4D97-AF65-F5344CB8AC3E}">
        <p14:creationId xmlns:p14="http://schemas.microsoft.com/office/powerpoint/2010/main" val="2383557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FFC80B-96E0-A14A-9C35-B67F064F7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WP3 : European document schedule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5E1793-AC49-DF44-BDA8-FFE13479F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BD10CB-1C67-4C48-8A91-1BA4613FF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672621-952A-F643-A902-3AF64356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12</a:t>
            </a:fld>
            <a:endParaRPr lang="en-GB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C0F84ED2-95FC-2049-918B-FFAF62B44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489" y="999566"/>
            <a:ext cx="12017511" cy="36179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u="sng" dirty="0"/>
              <a:t>Summary Deliverable &amp; Milestones</a:t>
            </a:r>
          </a:p>
          <a:p>
            <a:pPr marL="0" indent="0">
              <a:buNone/>
            </a:pPr>
            <a:endParaRPr lang="en-GB" b="1" u="sng" dirty="0"/>
          </a:p>
          <a:p>
            <a:pPr lvl="1"/>
            <a:r>
              <a:rPr lang="en-GB" sz="2800" dirty="0"/>
              <a:t>MS 3.1	: First design of the hadron collector</a:t>
            </a:r>
            <a:r>
              <a:rPr lang="fr-FR" sz="2800" dirty="0"/>
              <a:t> (M12) </a:t>
            </a:r>
          </a:p>
          <a:p>
            <a:pPr lvl="1"/>
            <a:r>
              <a:rPr lang="en-GB" sz="2800" dirty="0">
                <a:solidFill>
                  <a:srgbClr val="C00000"/>
                </a:solidFill>
              </a:rPr>
              <a:t>D3.1	: Optimize the ESSnuSB+ horn design and its pulse generator (M18)</a:t>
            </a:r>
          </a:p>
          <a:p>
            <a:pPr lvl="1"/>
            <a:r>
              <a:rPr lang="en-GB" sz="2800" dirty="0"/>
              <a:t>MS 3.2	: Preliminary design of the pion extraction and focusing system</a:t>
            </a:r>
            <a:r>
              <a:rPr lang="fr-FR" sz="2800" dirty="0"/>
              <a:t> (M24)</a:t>
            </a:r>
          </a:p>
          <a:p>
            <a:pPr lvl="1"/>
            <a:r>
              <a:rPr lang="en-GB" sz="2800" dirty="0">
                <a:solidFill>
                  <a:srgbClr val="C00000"/>
                </a:solidFill>
              </a:rPr>
              <a:t>D 3.2    	: Design of the pion extraction and focusing systems (M24)</a:t>
            </a:r>
            <a:endParaRPr lang="fr-FR" sz="2800" dirty="0">
              <a:solidFill>
                <a:srgbClr val="C00000"/>
              </a:solidFill>
            </a:endParaRPr>
          </a:p>
          <a:p>
            <a:pPr lvl="1"/>
            <a:r>
              <a:rPr lang="fr-FR" sz="2800" dirty="0"/>
              <a:t>MS 3.3 	: </a:t>
            </a:r>
            <a:r>
              <a:rPr lang="en-GB" sz="2800" dirty="0"/>
              <a:t>Final estimation of the pion beam</a:t>
            </a:r>
            <a:r>
              <a:rPr lang="fr-FR" sz="2800" dirty="0"/>
              <a:t> (M36)</a:t>
            </a:r>
            <a:endParaRPr lang="en-GB" sz="2800" dirty="0"/>
          </a:p>
          <a:p>
            <a:pPr lvl="1"/>
            <a:r>
              <a:rPr lang="en-GB" sz="2800" dirty="0"/>
              <a:t>MS 3.4 	: Evaluation of the baseline design of the target station</a:t>
            </a:r>
            <a:r>
              <a:rPr lang="fr-FR" sz="2800" dirty="0"/>
              <a:t> (M42)</a:t>
            </a:r>
          </a:p>
          <a:p>
            <a:pPr lvl="1"/>
            <a:r>
              <a:rPr lang="en-GB" sz="2800" dirty="0">
                <a:solidFill>
                  <a:srgbClr val="C00000"/>
                </a:solidFill>
                <a:ea typeface="Times New Roman" panose="02020603050405020304" pitchFamily="18" charset="0"/>
              </a:rPr>
              <a:t>D 3.3.  	: Design of the Target Station (M46)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Flèche vers la droite 2">
            <a:extLst>
              <a:ext uri="{FF2B5EF4-FFF2-40B4-BE49-F238E27FC236}">
                <a16:creationId xmlns:a16="http://schemas.microsoft.com/office/drawing/2014/main" id="{409BC0EF-2E04-004A-8C25-8723E678491C}"/>
              </a:ext>
            </a:extLst>
          </p:cNvPr>
          <p:cNvSpPr/>
          <p:nvPr/>
        </p:nvSpPr>
        <p:spPr>
          <a:xfrm>
            <a:off x="174489" y="2047740"/>
            <a:ext cx="469455" cy="218941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101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89B7A8-1E44-564D-8CE0-8B85BDAF0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Resources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0FAA96-75EC-634D-9A86-DBCC635D7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69FEE1-F62B-FC47-92B4-4E79ACA86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91CD73-3BCE-8B47-8BDA-C78021D71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13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549B13-7188-8943-9608-05E093CB96E7}"/>
              </a:ext>
            </a:extLst>
          </p:cNvPr>
          <p:cNvSpPr/>
          <p:nvPr/>
        </p:nvSpPr>
        <p:spPr>
          <a:xfrm>
            <a:off x="174488" y="1118701"/>
            <a:ext cx="118270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200" b="1" dirty="0"/>
              <a:t>Status of recruitment of postdocs &amp; PhD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3200" dirty="0"/>
              <a:t>V. Hariharan employed by UHH till 31/12/2023.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3200" dirty="0"/>
              <a:t>One postdoc position is foreseen within WP3 activities at CNRS, Strasbourg, France in the field of neutrino physics.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3200" dirty="0"/>
              <a:t>PhD Thesis in discussion within doctoral school in Strasbourg.</a:t>
            </a:r>
          </a:p>
          <a:p>
            <a:pPr algn="just"/>
            <a:endParaRPr lang="en-GB" sz="3200" dirty="0"/>
          </a:p>
          <a:p>
            <a:pPr algn="just"/>
            <a:r>
              <a:rPr lang="en-GB" sz="3200" dirty="0"/>
              <a:t>The announcements will be posted on the ESSnuSB+ webpage and sent to European and national forums. (</a:t>
            </a:r>
            <a:r>
              <a:rPr lang="en-GB" sz="3200" dirty="0">
                <a:solidFill>
                  <a:srgbClr val="00B050"/>
                </a:solidFill>
                <a:hlinkClick r:id="rId2"/>
              </a:rPr>
              <a:t>The position opened and advertised on 11 Oct. 2023</a:t>
            </a:r>
            <a:r>
              <a:rPr lang="en-GB" sz="3200" dirty="0">
                <a:hlinkClick r:id="rId2"/>
              </a:rPr>
              <a:t>.</a:t>
            </a:r>
            <a:r>
              <a:rPr lang="en-GB" sz="3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16875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89B7A8-1E44-564D-8CE0-8B85BDAF0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Workflow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0FAA96-75EC-634D-9A86-DBCC635D7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69FEE1-F62B-FC47-92B4-4E79ACA86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91CD73-3BCE-8B47-8BDA-C78021D71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14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549B13-7188-8943-9608-05E093CB96E7}"/>
              </a:ext>
            </a:extLst>
          </p:cNvPr>
          <p:cNvSpPr/>
          <p:nvPr/>
        </p:nvSpPr>
        <p:spPr>
          <a:xfrm>
            <a:off x="174488" y="1118701"/>
            <a:ext cx="118270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/>
              <a:t>Regular internal meetings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dirty="0"/>
              <a:t>Four WP3 Meetings (Video-Conference) organized up to now.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dirty="0"/>
              <a:t>WP3 Frequency one per month.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3200" dirty="0"/>
              <a:t>Meeting on Civil Engineering with WP2 </a:t>
            </a:r>
          </a:p>
          <a:p>
            <a:endParaRPr lang="en-GB" sz="3200" b="1" dirty="0"/>
          </a:p>
          <a:p>
            <a:r>
              <a:rPr lang="en-GB" sz="3200" b="1" dirty="0"/>
              <a:t>Conferences and Workshops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FR" sz="2800" dirty="0"/>
              <a:t>« The Design </a:t>
            </a:r>
            <a:r>
              <a:rPr lang="fr-FR" sz="2800" dirty="0" err="1"/>
              <a:t>Studies</a:t>
            </a:r>
            <a:r>
              <a:rPr lang="fr-FR" sz="2800" dirty="0"/>
              <a:t> of the </a:t>
            </a:r>
            <a:r>
              <a:rPr lang="fr-FR" sz="2800" dirty="0" err="1"/>
              <a:t>Special</a:t>
            </a:r>
            <a:r>
              <a:rPr lang="fr-FR" sz="2800" dirty="0"/>
              <a:t> </a:t>
            </a:r>
            <a:r>
              <a:rPr lang="fr-FR" sz="2800" dirty="0" err="1"/>
              <a:t>ESSvSB</a:t>
            </a:r>
            <a:r>
              <a:rPr lang="fr-FR" sz="2800" dirty="0"/>
              <a:t>+ Target station »,</a:t>
            </a:r>
            <a:r>
              <a:rPr lang="fr-FR" sz="2800" b="1" dirty="0"/>
              <a:t> </a:t>
            </a:r>
            <a:r>
              <a:rPr lang="fr-FR" sz="2800" dirty="0"/>
              <a:t>(</a:t>
            </a:r>
            <a:r>
              <a:rPr lang="fr-FR" sz="2800" dirty="0" err="1"/>
              <a:t>T</a:t>
            </a:r>
            <a:r>
              <a:rPr lang="fr-FR" sz="2800" dirty="0"/>
              <a:t>. </a:t>
            </a:r>
            <a:r>
              <a:rPr lang="fr-FR" sz="2800" dirty="0" err="1"/>
              <a:t>Tolba</a:t>
            </a:r>
            <a:r>
              <a:rPr lang="fr-FR" sz="2800" dirty="0"/>
              <a:t>)</a:t>
            </a:r>
          </a:p>
          <a:p>
            <a:pPr lvl="1"/>
            <a:r>
              <a:rPr lang="fr-FR" sz="2800" b="1" dirty="0"/>
              <a:t>      </a:t>
            </a:r>
            <a:r>
              <a:rPr lang="en-GB" sz="2800" dirty="0"/>
              <a:t>NUFACT 2023, Seoul, Korea</a:t>
            </a:r>
          </a:p>
          <a:p>
            <a:endParaRPr lang="en-GB" sz="3200" b="1" dirty="0"/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732948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A0C0B8-5F86-2B4E-8EF0-591351A5E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815" y="975209"/>
            <a:ext cx="11714328" cy="2138214"/>
          </a:xfrm>
        </p:spPr>
        <p:txBody>
          <a:bodyPr>
            <a:normAutofit/>
          </a:bodyPr>
          <a:lstStyle/>
          <a:p>
            <a:r>
              <a:rPr lang="en-GB" sz="4800" b="1" dirty="0"/>
              <a:t>WP3 </a:t>
            </a:r>
            <a:r>
              <a:rPr lang="fr-FR" sz="4800" b="1" dirty="0"/>
              <a:t>: Target Station and Pion Extraction</a:t>
            </a:r>
            <a:br>
              <a:rPr lang="en-GB" sz="2800" b="1" dirty="0">
                <a:solidFill>
                  <a:srgbClr val="0070C0"/>
                </a:solidFill>
              </a:rPr>
            </a:br>
            <a:br>
              <a:rPr lang="en-GB" sz="2800" b="1" i="1" dirty="0">
                <a:solidFill>
                  <a:srgbClr val="0070C0"/>
                </a:solidFill>
              </a:rPr>
            </a:br>
            <a:r>
              <a:rPr lang="en-GB" sz="2800" b="1" dirty="0"/>
              <a:t>Eric Baussan (Coordinator) &amp; Tamer </a:t>
            </a:r>
            <a:r>
              <a:rPr lang="en-GB" sz="2800" b="1" dirty="0" err="1"/>
              <a:t>Tolba</a:t>
            </a:r>
            <a:r>
              <a:rPr lang="en-GB" sz="2800" b="1" dirty="0"/>
              <a:t> (Co-coordinator)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C30AFA-76F3-1841-B38F-9D35C48A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01B03A-D093-9841-93E2-B775BFD7B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E9A438-B0D4-124A-8213-537495BF7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15</a:t>
            </a:fld>
            <a:endParaRPr lang="en-GB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B1512F2-C6EC-A941-A96C-BB07E2AA1FBE}"/>
              </a:ext>
            </a:extLst>
          </p:cNvPr>
          <p:cNvSpPr txBox="1"/>
          <p:nvPr/>
        </p:nvSpPr>
        <p:spPr>
          <a:xfrm>
            <a:off x="-631065" y="31166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8" name="Sous-titre 7">
            <a:extLst>
              <a:ext uri="{FF2B5EF4-FFF2-40B4-BE49-F238E27FC236}">
                <a16:creationId xmlns:a16="http://schemas.microsoft.com/office/drawing/2014/main" id="{416D8BCF-1F67-C346-8C9E-0C6F572F65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600" b="1" i="1" dirty="0">
                <a:solidFill>
                  <a:srgbClr val="0070C0"/>
                </a:solidFill>
              </a:rPr>
              <a:t>WP3 – parallel session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16384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ED0983-4671-A74E-A739-8FA3FD93A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Parallel session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CD3B88-E0C7-7342-8820-1CD294035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BF4DF4-D772-2D40-B8D4-821DA4B02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AB668D-18D8-A94F-AD5D-70B0529E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16</a:t>
            </a:fld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3B43141-761A-924D-89C7-85A4DC0E7A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79" t="23662" r="7082" b="20563"/>
          <a:stretch/>
        </p:blipFill>
        <p:spPr>
          <a:xfrm>
            <a:off x="174489" y="955521"/>
            <a:ext cx="6110401" cy="523890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6A2D398-2537-E34B-A112-78C7954EF7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847" t="26253" r="2130" b="36344"/>
          <a:stretch/>
        </p:blipFill>
        <p:spPr>
          <a:xfrm>
            <a:off x="6749142" y="1700167"/>
            <a:ext cx="4682308" cy="439265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1B1E5646-8C10-7240-92B5-F7A19FE60126}"/>
              </a:ext>
            </a:extLst>
          </p:cNvPr>
          <p:cNvSpPr txBox="1"/>
          <p:nvPr/>
        </p:nvSpPr>
        <p:spPr>
          <a:xfrm>
            <a:off x="6550690" y="1087257"/>
            <a:ext cx="5079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Target simulation (Jorge Aguilar)</a:t>
            </a:r>
          </a:p>
        </p:txBody>
      </p:sp>
    </p:spTree>
    <p:extLst>
      <p:ext uri="{BB962C8B-B14F-4D97-AF65-F5344CB8AC3E}">
        <p14:creationId xmlns:p14="http://schemas.microsoft.com/office/powerpoint/2010/main" val="3055165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ED0983-4671-A74E-A739-8FA3FD93A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Parallel session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CD3B88-E0C7-7342-8820-1CD294035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BF4DF4-D772-2D40-B8D4-821DA4B02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AB668D-18D8-A94F-AD5D-70B0529E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17</a:t>
            </a:fld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3B43141-761A-924D-89C7-85A4DC0E7A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79" t="23662" r="7082" b="20563"/>
          <a:stretch/>
        </p:blipFill>
        <p:spPr>
          <a:xfrm>
            <a:off x="174489" y="955521"/>
            <a:ext cx="6110401" cy="5238902"/>
          </a:xfrm>
          <a:prstGeom prst="rect">
            <a:avLst/>
          </a:prstGeom>
        </p:spPr>
      </p:pic>
      <p:grpSp>
        <p:nvGrpSpPr>
          <p:cNvPr id="14" name="Google Shape;126;p14">
            <a:extLst>
              <a:ext uri="{FF2B5EF4-FFF2-40B4-BE49-F238E27FC236}">
                <a16:creationId xmlns:a16="http://schemas.microsoft.com/office/drawing/2014/main" id="{B9246A02-6104-DE43-B93D-49733429C7F0}"/>
              </a:ext>
            </a:extLst>
          </p:cNvPr>
          <p:cNvGrpSpPr/>
          <p:nvPr/>
        </p:nvGrpSpPr>
        <p:grpSpPr>
          <a:xfrm>
            <a:off x="6806715" y="1861046"/>
            <a:ext cx="4419360" cy="4056805"/>
            <a:chOff x="615240" y="1277761"/>
            <a:chExt cx="3314520" cy="3258959"/>
          </a:xfrm>
        </p:grpSpPr>
        <p:sp>
          <p:nvSpPr>
            <p:cNvPr id="15" name="Google Shape;127;p14">
              <a:extLst>
                <a:ext uri="{FF2B5EF4-FFF2-40B4-BE49-F238E27FC236}">
                  <a16:creationId xmlns:a16="http://schemas.microsoft.com/office/drawing/2014/main" id="{144EFF97-54E1-6D48-9254-C402D811829F}"/>
                </a:ext>
              </a:extLst>
            </p:cNvPr>
            <p:cNvSpPr/>
            <p:nvPr/>
          </p:nvSpPr>
          <p:spPr>
            <a:xfrm>
              <a:off x="615240" y="1277761"/>
              <a:ext cx="3314520" cy="3258959"/>
            </a:xfrm>
            <a:prstGeom prst="rect">
              <a:avLst/>
            </a:prstGeom>
            <a:noFill/>
            <a:ln w="9525">
              <a:solidFill>
                <a:srgbClr val="595959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tIns="121920" bIns="121920" anchor="ctr">
              <a:noAutofit/>
            </a:bodyPr>
            <a:lstStyle/>
            <a:p>
              <a:pPr>
                <a:tabLst>
                  <a:tab pos="0" algn="l"/>
                </a:tabLst>
              </a:pPr>
              <a:r>
                <a:rPr lang="en" sz="2133" spc="-1" dirty="0">
                  <a:solidFill>
                    <a:srgbClr val="000000"/>
                  </a:solidFill>
                  <a:latin typeface="Arial"/>
                  <a:ea typeface="Arial"/>
                </a:rPr>
                <a:t>      </a:t>
              </a:r>
              <a:endParaRPr lang="en-US" sz="2133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2133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2133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r>
                <a:rPr lang="en" sz="2133" spc="-1" dirty="0">
                  <a:solidFill>
                    <a:srgbClr val="000000"/>
                  </a:solidFill>
                  <a:latin typeface="Arial"/>
                  <a:ea typeface="Arial"/>
                </a:rPr>
                <a:t>       </a:t>
              </a:r>
              <a:endParaRPr lang="en-US" sz="2133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2133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2133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r>
                <a:rPr lang="en" sz="1867" spc="-1" dirty="0">
                  <a:solidFill>
                    <a:srgbClr val="000000"/>
                  </a:solidFill>
                  <a:latin typeface="Helvetica Neue"/>
                  <a:ea typeface="Helvetica Neue"/>
                </a:rPr>
                <a:t>       Workflow of Genetic Algorithm</a:t>
              </a:r>
              <a:endParaRPr lang="en-US" sz="1867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2133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2133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2133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2133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  <a:p>
              <a:pPr>
                <a:tabLst>
                  <a:tab pos="0" algn="l"/>
                </a:tabLst>
              </a:pPr>
              <a:endParaRPr lang="en-US" sz="1600" spc="-1" dirty="0">
                <a:latin typeface="Arial"/>
              </a:endParaRPr>
            </a:p>
          </p:txBody>
        </p:sp>
        <p:grpSp>
          <p:nvGrpSpPr>
            <p:cNvPr id="16" name="Google Shape;128;p14">
              <a:extLst>
                <a:ext uri="{FF2B5EF4-FFF2-40B4-BE49-F238E27FC236}">
                  <a16:creationId xmlns:a16="http://schemas.microsoft.com/office/drawing/2014/main" id="{BF5ECED6-8B60-EC42-B609-227BEC4F7613}"/>
                </a:ext>
              </a:extLst>
            </p:cNvPr>
            <p:cNvGrpSpPr/>
            <p:nvPr/>
          </p:nvGrpSpPr>
          <p:grpSpPr>
            <a:xfrm>
              <a:off x="792360" y="1597680"/>
              <a:ext cx="2852280" cy="2824560"/>
              <a:chOff x="792360" y="1597680"/>
              <a:chExt cx="2852280" cy="2824560"/>
            </a:xfrm>
          </p:grpSpPr>
          <p:grpSp>
            <p:nvGrpSpPr>
              <p:cNvPr id="23" name="Google Shape;129;p14">
                <a:extLst>
                  <a:ext uri="{FF2B5EF4-FFF2-40B4-BE49-F238E27FC236}">
                    <a16:creationId xmlns:a16="http://schemas.microsoft.com/office/drawing/2014/main" id="{A73F87AB-EB37-6247-9BB2-C15688284071}"/>
                  </a:ext>
                </a:extLst>
              </p:cNvPr>
              <p:cNvGrpSpPr/>
              <p:nvPr/>
            </p:nvGrpSpPr>
            <p:grpSpPr>
              <a:xfrm>
                <a:off x="792360" y="1597680"/>
                <a:ext cx="2483640" cy="2736360"/>
                <a:chOff x="792360" y="1597680"/>
                <a:chExt cx="2483640" cy="2736360"/>
              </a:xfrm>
            </p:grpSpPr>
            <p:grpSp>
              <p:nvGrpSpPr>
                <p:cNvPr id="29" name="Google Shape;130;p14">
                  <a:extLst>
                    <a:ext uri="{FF2B5EF4-FFF2-40B4-BE49-F238E27FC236}">
                      <a16:creationId xmlns:a16="http://schemas.microsoft.com/office/drawing/2014/main" id="{D643BB29-67FC-3145-9107-7C5E7434948E}"/>
                    </a:ext>
                  </a:extLst>
                </p:cNvPr>
                <p:cNvGrpSpPr/>
                <p:nvPr/>
              </p:nvGrpSpPr>
              <p:grpSpPr>
                <a:xfrm>
                  <a:off x="1253520" y="2485800"/>
                  <a:ext cx="2022480" cy="1848240"/>
                  <a:chOff x="1253520" y="2485800"/>
                  <a:chExt cx="2022480" cy="1848240"/>
                </a:xfrm>
              </p:grpSpPr>
              <p:sp>
                <p:nvSpPr>
                  <p:cNvPr id="34" name="Google Shape;131;p14">
                    <a:extLst>
                      <a:ext uri="{FF2B5EF4-FFF2-40B4-BE49-F238E27FC236}">
                        <a16:creationId xmlns:a16="http://schemas.microsoft.com/office/drawing/2014/main" id="{7A7E2DCF-5E78-A347-83DD-716DFB0A6BF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253520" y="2485800"/>
                    <a:ext cx="2022480" cy="1848240"/>
                  </a:xfrm>
                  <a:prstGeom prst="blockArc">
                    <a:avLst>
                      <a:gd name="adj1" fmla="val 5399801"/>
                      <a:gd name="adj2" fmla="val 3012680"/>
                      <a:gd name="adj3" fmla="val 6939"/>
                    </a:avLst>
                  </a:prstGeom>
                  <a:solidFill>
                    <a:srgbClr val="A2C4C9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5" name="Google Shape;132;p14">
                    <a:extLst>
                      <a:ext uri="{FF2B5EF4-FFF2-40B4-BE49-F238E27FC236}">
                        <a16:creationId xmlns:a16="http://schemas.microsoft.com/office/drawing/2014/main" id="{F776E11A-2242-2941-A93F-57455C4DA4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79600" y="2653560"/>
                    <a:ext cx="286560" cy="262080"/>
                  </a:xfrm>
                  <a:prstGeom prst="rtTriangle">
                    <a:avLst/>
                  </a:prstGeom>
                  <a:solidFill>
                    <a:srgbClr val="A2C4C9"/>
                  </a:solidFill>
                  <a:ln w="0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</p:grpSp>
            <p:sp>
              <p:nvSpPr>
                <p:cNvPr id="30" name="Google Shape;133;p14">
                  <a:extLst>
                    <a:ext uri="{FF2B5EF4-FFF2-40B4-BE49-F238E27FC236}">
                      <a16:creationId xmlns:a16="http://schemas.microsoft.com/office/drawing/2014/main" id="{8756BB71-FD92-4140-9A51-D0DD4FC8F9A3}"/>
                    </a:ext>
                  </a:extLst>
                </p:cNvPr>
                <p:cNvSpPr/>
                <p:nvPr/>
              </p:nvSpPr>
              <p:spPr>
                <a:xfrm>
                  <a:off x="1762920" y="2435760"/>
                  <a:ext cx="904320" cy="467280"/>
                </a:xfrm>
                <a:prstGeom prst="rect">
                  <a:avLst/>
                </a:prstGeom>
                <a:solidFill>
                  <a:srgbClr val="1B786E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tIns="121920" bIns="121920" anchor="t">
                  <a:noAutofit/>
                </a:bodyPr>
                <a:lstStyle/>
                <a:p>
                  <a:pPr algn="ctr">
                    <a:tabLst>
                      <a:tab pos="0" algn="l"/>
                    </a:tabLst>
                  </a:pPr>
                  <a:r>
                    <a:rPr lang="en" sz="1333" spc="-1" dirty="0" err="1">
                      <a:solidFill>
                        <a:srgbClr val="FFFFFF"/>
                      </a:solidFill>
                      <a:latin typeface="Roboto"/>
                      <a:ea typeface="Roboto"/>
                    </a:rPr>
                    <a:t>aCalculate</a:t>
                  </a:r>
                  <a:endParaRPr lang="en-US" sz="1333" spc="-1" dirty="0">
                    <a:latin typeface="Arial"/>
                  </a:endParaRPr>
                </a:p>
                <a:p>
                  <a:pPr algn="ctr">
                    <a:tabLst>
                      <a:tab pos="0" algn="l"/>
                    </a:tabLst>
                  </a:pPr>
                  <a:r>
                    <a:rPr lang="en" sz="1333" spc="-1" dirty="0">
                      <a:solidFill>
                        <a:srgbClr val="FFFFFF"/>
                      </a:solidFill>
                      <a:latin typeface="Roboto"/>
                      <a:ea typeface="Roboto"/>
                    </a:rPr>
                    <a:t>Fitness</a:t>
                  </a:r>
                  <a:endParaRPr lang="en-US" sz="1333" spc="-1" dirty="0">
                    <a:latin typeface="Arial"/>
                  </a:endParaRPr>
                </a:p>
              </p:txBody>
            </p:sp>
            <p:sp>
              <p:nvSpPr>
                <p:cNvPr id="31" name="Google Shape;134;p14">
                  <a:extLst>
                    <a:ext uri="{FF2B5EF4-FFF2-40B4-BE49-F238E27FC236}">
                      <a16:creationId xmlns:a16="http://schemas.microsoft.com/office/drawing/2014/main" id="{D524C42E-F5F8-4045-A5BB-0844E743E49C}"/>
                    </a:ext>
                  </a:extLst>
                </p:cNvPr>
                <p:cNvSpPr/>
                <p:nvPr/>
              </p:nvSpPr>
              <p:spPr>
                <a:xfrm>
                  <a:off x="792360" y="3089520"/>
                  <a:ext cx="904320" cy="467280"/>
                </a:xfrm>
                <a:prstGeom prst="rect">
                  <a:avLst/>
                </a:prstGeom>
                <a:solidFill>
                  <a:srgbClr val="1B786E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tIns="121920" bIns="121920" anchor="t">
                  <a:noAutofit/>
                </a:bodyPr>
                <a:lstStyle/>
                <a:p>
                  <a:pPr algn="ctr">
                    <a:tabLst>
                      <a:tab pos="0" algn="l"/>
                    </a:tabLst>
                  </a:pPr>
                  <a:r>
                    <a:rPr lang="en" sz="1333" spc="-1">
                      <a:solidFill>
                        <a:srgbClr val="FFFFFF"/>
                      </a:solidFill>
                      <a:latin typeface="Roboto"/>
                      <a:ea typeface="Roboto"/>
                    </a:rPr>
                    <a:t>Check stop Criterion</a:t>
                  </a:r>
                  <a:endParaRPr lang="en-US" sz="1333" spc="-1">
                    <a:latin typeface="Arial"/>
                  </a:endParaRPr>
                </a:p>
              </p:txBody>
            </p:sp>
            <p:sp>
              <p:nvSpPr>
                <p:cNvPr id="32" name="Google Shape;135;p14">
                  <a:extLst>
                    <a:ext uri="{FF2B5EF4-FFF2-40B4-BE49-F238E27FC236}">
                      <a16:creationId xmlns:a16="http://schemas.microsoft.com/office/drawing/2014/main" id="{5B4C0495-C2CD-DB46-934B-1260ECD12EA2}"/>
                    </a:ext>
                  </a:extLst>
                </p:cNvPr>
                <p:cNvSpPr/>
                <p:nvPr/>
              </p:nvSpPr>
              <p:spPr>
                <a:xfrm>
                  <a:off x="2075040" y="1965600"/>
                  <a:ext cx="340920" cy="467280"/>
                </a:xfrm>
                <a:prstGeom prst="downArrow">
                  <a:avLst>
                    <a:gd name="adj1" fmla="val 50000"/>
                    <a:gd name="adj2" fmla="val 50000"/>
                  </a:avLst>
                </a:prstGeom>
                <a:solidFill>
                  <a:srgbClr val="A2C4C9"/>
                </a:solidFill>
                <a:ln w="9525">
                  <a:solidFill>
                    <a:srgbClr val="D0E0E3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3" name="Google Shape;136;p14">
                  <a:extLst>
                    <a:ext uri="{FF2B5EF4-FFF2-40B4-BE49-F238E27FC236}">
                      <a16:creationId xmlns:a16="http://schemas.microsoft.com/office/drawing/2014/main" id="{1F395026-EB1D-1444-A542-80D6AB36F38B}"/>
                    </a:ext>
                  </a:extLst>
                </p:cNvPr>
                <p:cNvSpPr/>
                <p:nvPr/>
              </p:nvSpPr>
              <p:spPr>
                <a:xfrm>
                  <a:off x="1783800" y="1597680"/>
                  <a:ext cx="904320" cy="492120"/>
                </a:xfrm>
                <a:prstGeom prst="rect">
                  <a:avLst/>
                </a:prstGeom>
                <a:solidFill>
                  <a:srgbClr val="1B786E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tIns="121920" bIns="121920" anchor="t">
                  <a:noAutofit/>
                </a:bodyPr>
                <a:lstStyle/>
                <a:p>
                  <a:pPr algn="ctr">
                    <a:tabLst>
                      <a:tab pos="0" algn="l"/>
                    </a:tabLst>
                  </a:pPr>
                  <a:r>
                    <a:rPr lang="en" sz="1333" spc="-1" dirty="0">
                      <a:solidFill>
                        <a:srgbClr val="FFFFFF"/>
                      </a:solidFill>
                      <a:latin typeface="Roboto"/>
                      <a:ea typeface="Roboto"/>
                    </a:rPr>
                    <a:t>Initialize Population</a:t>
                  </a:r>
                  <a:endParaRPr lang="en-US" sz="1333" spc="-1" dirty="0">
                    <a:latin typeface="Arial"/>
                  </a:endParaRPr>
                </a:p>
              </p:txBody>
            </p:sp>
          </p:grpSp>
          <p:sp>
            <p:nvSpPr>
              <p:cNvPr id="24" name="Google Shape;137;p14">
                <a:extLst>
                  <a:ext uri="{FF2B5EF4-FFF2-40B4-BE49-F238E27FC236}">
                    <a16:creationId xmlns:a16="http://schemas.microsoft.com/office/drawing/2014/main" id="{95580EA3-D26D-BC44-BF88-86121DCA615B}"/>
                  </a:ext>
                </a:extLst>
              </p:cNvPr>
              <p:cNvSpPr/>
              <p:nvPr/>
            </p:nvSpPr>
            <p:spPr>
              <a:xfrm rot="10800000">
                <a:off x="1261440" y="2481480"/>
                <a:ext cx="2022480" cy="1848240"/>
              </a:xfrm>
              <a:prstGeom prst="blockArc">
                <a:avLst>
                  <a:gd name="adj1" fmla="val 10073218"/>
                  <a:gd name="adj2" fmla="val 17710834"/>
                  <a:gd name="adj3" fmla="val 7465"/>
                </a:avLst>
              </a:prstGeom>
              <a:solidFill>
                <a:srgbClr val="FFD966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5" name="Google Shape;138;p14">
                <a:extLst>
                  <a:ext uri="{FF2B5EF4-FFF2-40B4-BE49-F238E27FC236}">
                    <a16:creationId xmlns:a16="http://schemas.microsoft.com/office/drawing/2014/main" id="{A937F9F4-8CCC-584A-8128-1D6B4FAE126B}"/>
                  </a:ext>
                </a:extLst>
              </p:cNvPr>
              <p:cNvSpPr/>
              <p:nvPr/>
            </p:nvSpPr>
            <p:spPr>
              <a:xfrm>
                <a:off x="1061280" y="4083840"/>
                <a:ext cx="904320" cy="338400"/>
              </a:xfrm>
              <a:prstGeom prst="rect">
                <a:avLst/>
              </a:prstGeom>
              <a:solidFill>
                <a:srgbClr val="1B786E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243840" bIns="243840" anchor="t">
                <a:noAutofit/>
              </a:bodyPr>
              <a:lstStyle/>
              <a:p>
                <a:pPr algn="ctr">
                  <a:tabLst>
                    <a:tab pos="0" algn="l"/>
                  </a:tabLst>
                </a:pPr>
                <a:r>
                  <a:rPr lang="en" sz="1333" spc="-1">
                    <a:solidFill>
                      <a:srgbClr val="FFFFFF"/>
                    </a:solidFill>
                    <a:latin typeface="Roboto"/>
                    <a:ea typeface="Roboto"/>
                  </a:rPr>
                  <a:t>Mutation</a:t>
                </a:r>
                <a:endParaRPr lang="en-US" sz="1333" spc="-1">
                  <a:latin typeface="Arial"/>
                </a:endParaRPr>
              </a:p>
            </p:txBody>
          </p:sp>
          <p:sp>
            <p:nvSpPr>
              <p:cNvPr id="26" name="Google Shape;139;p14">
                <a:extLst>
                  <a:ext uri="{FF2B5EF4-FFF2-40B4-BE49-F238E27FC236}">
                    <a16:creationId xmlns:a16="http://schemas.microsoft.com/office/drawing/2014/main" id="{C596DADD-2FFE-6343-90EC-658DEF70A7B5}"/>
                  </a:ext>
                </a:extLst>
              </p:cNvPr>
              <p:cNvSpPr/>
              <p:nvPr/>
            </p:nvSpPr>
            <p:spPr>
              <a:xfrm>
                <a:off x="2516760" y="4077720"/>
                <a:ext cx="964800" cy="338400"/>
              </a:xfrm>
              <a:prstGeom prst="rect">
                <a:avLst/>
              </a:prstGeom>
              <a:solidFill>
                <a:srgbClr val="1B786E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243840" bIns="243840" anchor="t">
                <a:noAutofit/>
              </a:bodyPr>
              <a:lstStyle/>
              <a:p>
                <a:pPr>
                  <a:tabLst>
                    <a:tab pos="0" algn="l"/>
                  </a:tabLst>
                </a:pPr>
                <a:r>
                  <a:rPr lang="en" sz="1467" spc="-1">
                    <a:solidFill>
                      <a:srgbClr val="FFFFFF"/>
                    </a:solidFill>
                    <a:latin typeface="Roboto"/>
                    <a:ea typeface="Roboto"/>
                  </a:rPr>
                  <a:t>  </a:t>
                </a:r>
                <a:r>
                  <a:rPr lang="en" sz="1200" spc="-1">
                    <a:solidFill>
                      <a:srgbClr val="FFFFFF"/>
                    </a:solidFill>
                    <a:latin typeface="Roboto"/>
                    <a:ea typeface="Roboto"/>
                  </a:rPr>
                  <a:t>CrossOvers</a:t>
                </a:r>
                <a:endParaRPr lang="en-US" sz="1200" spc="-1">
                  <a:latin typeface="Arial"/>
                </a:endParaRPr>
              </a:p>
            </p:txBody>
          </p:sp>
          <p:sp>
            <p:nvSpPr>
              <p:cNvPr id="27" name="Google Shape;140;p14">
                <a:extLst>
                  <a:ext uri="{FF2B5EF4-FFF2-40B4-BE49-F238E27FC236}">
                    <a16:creationId xmlns:a16="http://schemas.microsoft.com/office/drawing/2014/main" id="{CF7E8429-76A3-AC41-BD1C-32A8819B25BC}"/>
                  </a:ext>
                </a:extLst>
              </p:cNvPr>
              <p:cNvSpPr/>
              <p:nvPr/>
            </p:nvSpPr>
            <p:spPr>
              <a:xfrm>
                <a:off x="2740320" y="3063240"/>
                <a:ext cx="904320" cy="467280"/>
              </a:xfrm>
              <a:prstGeom prst="rect">
                <a:avLst/>
              </a:prstGeom>
              <a:solidFill>
                <a:srgbClr val="1B786E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121920" bIns="121920" anchor="t">
                <a:noAutofit/>
              </a:bodyPr>
              <a:lstStyle/>
              <a:p>
                <a:pPr algn="ctr">
                  <a:tabLst>
                    <a:tab pos="0" algn="l"/>
                  </a:tabLst>
                </a:pPr>
                <a:r>
                  <a:rPr lang="en" sz="1333" spc="-1">
                    <a:solidFill>
                      <a:srgbClr val="FFFFFF"/>
                    </a:solidFill>
                    <a:latin typeface="Roboto"/>
                    <a:ea typeface="Roboto"/>
                  </a:rPr>
                  <a:t>Select</a:t>
                </a:r>
                <a:endParaRPr lang="en-US" sz="1333" spc="-1">
                  <a:latin typeface="Arial"/>
                </a:endParaRPr>
              </a:p>
              <a:p>
                <a:pPr algn="ctr">
                  <a:tabLst>
                    <a:tab pos="0" algn="l"/>
                  </a:tabLst>
                </a:pPr>
                <a:r>
                  <a:rPr lang="en" sz="1333" spc="-1">
                    <a:solidFill>
                      <a:srgbClr val="FFFFFF"/>
                    </a:solidFill>
                    <a:latin typeface="Roboto"/>
                    <a:ea typeface="Roboto"/>
                  </a:rPr>
                  <a:t>Survivors</a:t>
                </a:r>
                <a:endParaRPr lang="en-US" sz="1333" spc="-1">
                  <a:latin typeface="Arial"/>
                </a:endParaRPr>
              </a:p>
            </p:txBody>
          </p:sp>
          <p:sp>
            <p:nvSpPr>
              <p:cNvPr id="28" name="Google Shape;141;p14">
                <a:extLst>
                  <a:ext uri="{FF2B5EF4-FFF2-40B4-BE49-F238E27FC236}">
                    <a16:creationId xmlns:a16="http://schemas.microsoft.com/office/drawing/2014/main" id="{BAC6407A-E9B7-3547-A082-AAAA78A049B6}"/>
                  </a:ext>
                </a:extLst>
              </p:cNvPr>
              <p:cNvSpPr/>
              <p:nvPr/>
            </p:nvSpPr>
            <p:spPr>
              <a:xfrm rot="17907000">
                <a:off x="2680200" y="3552542"/>
                <a:ext cx="823680" cy="463556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tIns="204480" bIns="204480" anchor="t">
                <a:spAutoFit/>
              </a:bodyPr>
              <a:lstStyle/>
              <a:p>
                <a:pPr>
                  <a:tabLst>
                    <a:tab pos="0" algn="l"/>
                  </a:tabLst>
                </a:pPr>
                <a:r>
                  <a:rPr lang="en" sz="1333" spc="-1">
                    <a:solidFill>
                      <a:srgbClr val="999999"/>
                    </a:solidFill>
                    <a:latin typeface="Arial"/>
                    <a:ea typeface="Arial"/>
                  </a:rPr>
                  <a:t>Evolution</a:t>
                </a:r>
                <a:endParaRPr lang="en-US" sz="1333" spc="-1">
                  <a:latin typeface="Arial"/>
                </a:endParaRPr>
              </a:p>
            </p:txBody>
          </p:sp>
        </p:grpSp>
        <p:sp>
          <p:nvSpPr>
            <p:cNvPr id="17" name="Google Shape;142;p14">
              <a:extLst>
                <a:ext uri="{FF2B5EF4-FFF2-40B4-BE49-F238E27FC236}">
                  <a16:creationId xmlns:a16="http://schemas.microsoft.com/office/drawing/2014/main" id="{C51645B1-9381-5F45-A2C0-E99B37862435}"/>
                </a:ext>
              </a:extLst>
            </p:cNvPr>
            <p:cNvSpPr/>
            <p:nvPr/>
          </p:nvSpPr>
          <p:spPr>
            <a:xfrm>
              <a:off x="1479240" y="1645560"/>
              <a:ext cx="225000" cy="200160"/>
            </a:xfrm>
            <a:prstGeom prst="ellipse">
              <a:avLst/>
            </a:prstGeom>
            <a:solidFill>
              <a:schemeClr val="lt2"/>
            </a:solidFill>
            <a:ln w="9525">
              <a:solidFill>
                <a:srgbClr val="59595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" name="Google Shape;143;p14">
              <a:extLst>
                <a:ext uri="{FF2B5EF4-FFF2-40B4-BE49-F238E27FC236}">
                  <a16:creationId xmlns:a16="http://schemas.microsoft.com/office/drawing/2014/main" id="{C888C35E-DACE-294C-8D79-F98EB96D4F01}"/>
                </a:ext>
              </a:extLst>
            </p:cNvPr>
            <p:cNvSpPr/>
            <p:nvPr/>
          </p:nvSpPr>
          <p:spPr>
            <a:xfrm>
              <a:off x="1771920" y="2197080"/>
              <a:ext cx="225000" cy="200160"/>
            </a:xfrm>
            <a:prstGeom prst="ellipse">
              <a:avLst/>
            </a:prstGeom>
            <a:solidFill>
              <a:schemeClr val="lt2"/>
            </a:solidFill>
            <a:ln w="9525">
              <a:solidFill>
                <a:srgbClr val="59595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Google Shape;144;p14">
              <a:extLst>
                <a:ext uri="{FF2B5EF4-FFF2-40B4-BE49-F238E27FC236}">
                  <a16:creationId xmlns:a16="http://schemas.microsoft.com/office/drawing/2014/main" id="{63A7307E-B252-F84C-9543-18F2797A1C58}"/>
                </a:ext>
              </a:extLst>
            </p:cNvPr>
            <p:cNvSpPr/>
            <p:nvPr/>
          </p:nvSpPr>
          <p:spPr>
            <a:xfrm>
              <a:off x="3301200" y="2823840"/>
              <a:ext cx="225000" cy="200160"/>
            </a:xfrm>
            <a:prstGeom prst="ellipse">
              <a:avLst/>
            </a:prstGeom>
            <a:solidFill>
              <a:schemeClr val="lt2"/>
            </a:solidFill>
            <a:ln w="9525">
              <a:solidFill>
                <a:srgbClr val="59595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" name="Google Shape;145;p14">
              <a:extLst>
                <a:ext uri="{FF2B5EF4-FFF2-40B4-BE49-F238E27FC236}">
                  <a16:creationId xmlns:a16="http://schemas.microsoft.com/office/drawing/2014/main" id="{62B6D638-B616-6A4B-B013-C8A948743E57}"/>
                </a:ext>
              </a:extLst>
            </p:cNvPr>
            <p:cNvSpPr/>
            <p:nvPr/>
          </p:nvSpPr>
          <p:spPr>
            <a:xfrm>
              <a:off x="2526480" y="3813120"/>
              <a:ext cx="225000" cy="200160"/>
            </a:xfrm>
            <a:prstGeom prst="ellipse">
              <a:avLst/>
            </a:prstGeom>
            <a:solidFill>
              <a:schemeClr val="lt2"/>
            </a:solidFill>
            <a:ln w="9525">
              <a:solidFill>
                <a:srgbClr val="59595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" name="Google Shape;146;p14">
              <a:extLst>
                <a:ext uri="{FF2B5EF4-FFF2-40B4-BE49-F238E27FC236}">
                  <a16:creationId xmlns:a16="http://schemas.microsoft.com/office/drawing/2014/main" id="{9CF87793-472F-7043-9B03-0446189F85DD}"/>
                </a:ext>
              </a:extLst>
            </p:cNvPr>
            <p:cNvSpPr/>
            <p:nvPr/>
          </p:nvSpPr>
          <p:spPr>
            <a:xfrm>
              <a:off x="1073520" y="3846960"/>
              <a:ext cx="225000" cy="200160"/>
            </a:xfrm>
            <a:prstGeom prst="ellipse">
              <a:avLst/>
            </a:prstGeom>
            <a:solidFill>
              <a:schemeClr val="lt2"/>
            </a:solidFill>
            <a:ln w="9525">
              <a:solidFill>
                <a:srgbClr val="59595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" name="Google Shape;147;p14">
              <a:extLst>
                <a:ext uri="{FF2B5EF4-FFF2-40B4-BE49-F238E27FC236}">
                  <a16:creationId xmlns:a16="http://schemas.microsoft.com/office/drawing/2014/main" id="{B72F9C0B-ACE7-704E-90BE-F4123366ACF4}"/>
                </a:ext>
              </a:extLst>
            </p:cNvPr>
            <p:cNvSpPr/>
            <p:nvPr/>
          </p:nvSpPr>
          <p:spPr>
            <a:xfrm>
              <a:off x="848160" y="2851560"/>
              <a:ext cx="225000" cy="200160"/>
            </a:xfrm>
            <a:prstGeom prst="ellipse">
              <a:avLst/>
            </a:prstGeom>
            <a:solidFill>
              <a:schemeClr val="lt2"/>
            </a:solidFill>
            <a:ln w="9525">
              <a:solidFill>
                <a:srgbClr val="59595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6" name="ZoneTexte 35">
            <a:extLst>
              <a:ext uri="{FF2B5EF4-FFF2-40B4-BE49-F238E27FC236}">
                <a16:creationId xmlns:a16="http://schemas.microsoft.com/office/drawing/2014/main" id="{6C2F93C2-C013-DB49-BF97-294C679A7C55}"/>
              </a:ext>
            </a:extLst>
          </p:cNvPr>
          <p:cNvSpPr txBox="1"/>
          <p:nvPr/>
        </p:nvSpPr>
        <p:spPr>
          <a:xfrm>
            <a:off x="6426926" y="1147247"/>
            <a:ext cx="5284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Horn simulation (Vidya Hariharan)</a:t>
            </a:r>
          </a:p>
        </p:txBody>
      </p:sp>
    </p:spTree>
    <p:extLst>
      <p:ext uri="{BB962C8B-B14F-4D97-AF65-F5344CB8AC3E}">
        <p14:creationId xmlns:p14="http://schemas.microsoft.com/office/powerpoint/2010/main" val="21234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ED0983-4671-A74E-A739-8FA3FD93A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Parallel session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CD3B88-E0C7-7342-8820-1CD294035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BF4DF4-D772-2D40-B8D4-821DA4B02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AB668D-18D8-A94F-AD5D-70B0529E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18</a:t>
            </a:fld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3B43141-761A-924D-89C7-85A4DC0E7A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79" t="23662" r="7082" b="20563"/>
          <a:stretch/>
        </p:blipFill>
        <p:spPr>
          <a:xfrm>
            <a:off x="174489" y="955521"/>
            <a:ext cx="6110401" cy="5238902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47FB8D42-DC15-E949-9FD0-AEB280C18613}"/>
              </a:ext>
            </a:extLst>
          </p:cNvPr>
          <p:cNvSpPr txBox="1"/>
          <p:nvPr/>
        </p:nvSpPr>
        <p:spPr>
          <a:xfrm>
            <a:off x="7070360" y="1113407"/>
            <a:ext cx="394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Status of dipole (T. </a:t>
            </a:r>
            <a:r>
              <a:rPr lang="en-GB" sz="2800" b="1" dirty="0" err="1"/>
              <a:t>Tolba</a:t>
            </a:r>
            <a:r>
              <a:rPr lang="en-GB" sz="2800" b="1" dirty="0"/>
              <a:t>)</a:t>
            </a:r>
          </a:p>
        </p:txBody>
      </p:sp>
      <p:pic>
        <p:nvPicPr>
          <p:cNvPr id="34" name="Picture 4">
            <a:extLst>
              <a:ext uri="{FF2B5EF4-FFF2-40B4-BE49-F238E27FC236}">
                <a16:creationId xmlns:a16="http://schemas.microsoft.com/office/drawing/2014/main" id="{FB96C4FE-154B-6144-93C4-001777F811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926" y="2141569"/>
            <a:ext cx="5317253" cy="3635117"/>
          </a:xfrm>
          <a:prstGeom prst="rect">
            <a:avLst/>
          </a:prstGeom>
        </p:spPr>
      </p:pic>
      <p:pic>
        <p:nvPicPr>
          <p:cNvPr id="35" name="Picture 90">
            <a:extLst>
              <a:ext uri="{FF2B5EF4-FFF2-40B4-BE49-F238E27FC236}">
                <a16:creationId xmlns:a16="http://schemas.microsoft.com/office/drawing/2014/main" id="{C7E03E49-D493-2246-B77F-87C269EAF6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2779" y="1723639"/>
            <a:ext cx="1809759" cy="1251790"/>
          </a:xfrm>
          <a:prstGeom prst="rect">
            <a:avLst/>
          </a:prstGeom>
        </p:spPr>
      </p:pic>
      <p:sp>
        <p:nvSpPr>
          <p:cNvPr id="3" name="Cadre 2">
            <a:extLst>
              <a:ext uri="{FF2B5EF4-FFF2-40B4-BE49-F238E27FC236}">
                <a16:creationId xmlns:a16="http://schemas.microsoft.com/office/drawing/2014/main" id="{BE5E5DA3-6D7D-DB4C-9453-58BFA3616EE8}"/>
              </a:ext>
            </a:extLst>
          </p:cNvPr>
          <p:cNvSpPr/>
          <p:nvPr/>
        </p:nvSpPr>
        <p:spPr>
          <a:xfrm>
            <a:off x="8331200" y="3574972"/>
            <a:ext cx="1480457" cy="1534057"/>
          </a:xfrm>
          <a:prstGeom prst="frame">
            <a:avLst>
              <a:gd name="adj1" fmla="val 3985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" name="Double flèche horizontale 35">
            <a:extLst>
              <a:ext uri="{FF2B5EF4-FFF2-40B4-BE49-F238E27FC236}">
                <a16:creationId xmlns:a16="http://schemas.microsoft.com/office/drawing/2014/main" id="{ABA65503-149E-754B-BA39-093C4034D392}"/>
              </a:ext>
            </a:extLst>
          </p:cNvPr>
          <p:cNvSpPr/>
          <p:nvPr/>
        </p:nvSpPr>
        <p:spPr>
          <a:xfrm rot="2221644">
            <a:off x="8225707" y="3130321"/>
            <a:ext cx="915680" cy="229278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999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ED0983-4671-A74E-A739-8FA3FD93A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Parallel session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CD3B88-E0C7-7342-8820-1CD294035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BF4DF4-D772-2D40-B8D4-821DA4B02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AB668D-18D8-A94F-AD5D-70B0529E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19</a:t>
            </a:fld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3B43141-761A-924D-89C7-85A4DC0E7A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79" t="23662" r="7082" b="20563"/>
          <a:stretch/>
        </p:blipFill>
        <p:spPr>
          <a:xfrm>
            <a:off x="174489" y="955521"/>
            <a:ext cx="6110401" cy="5238902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4EC04CB0-3314-2945-B5D6-C9D7A2C1B1CB}"/>
              </a:ext>
            </a:extLst>
          </p:cNvPr>
          <p:cNvGrpSpPr/>
          <p:nvPr/>
        </p:nvGrpSpPr>
        <p:grpSpPr>
          <a:xfrm>
            <a:off x="6345711" y="1962923"/>
            <a:ext cx="5655789" cy="3938470"/>
            <a:chOff x="6608854" y="2240128"/>
            <a:chExt cx="4836912" cy="3368236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C4A6C203-D0EC-2543-B7A1-08C9D50FFE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66" r="47245" b="5259"/>
            <a:stretch/>
          </p:blipFill>
          <p:spPr>
            <a:xfrm>
              <a:off x="6608854" y="2280876"/>
              <a:ext cx="4698809" cy="3327488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2FC5C88-96C5-5B40-A6D4-0C163D160651}"/>
                </a:ext>
              </a:extLst>
            </p:cNvPr>
            <p:cNvSpPr/>
            <p:nvPr/>
          </p:nvSpPr>
          <p:spPr>
            <a:xfrm>
              <a:off x="10604938" y="4288221"/>
              <a:ext cx="840828" cy="1198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40933B9-6DB0-264D-B24C-8810483F3B7C}"/>
                </a:ext>
              </a:extLst>
            </p:cNvPr>
            <p:cNvSpPr/>
            <p:nvPr/>
          </p:nvSpPr>
          <p:spPr>
            <a:xfrm>
              <a:off x="6737099" y="2240128"/>
              <a:ext cx="2081079" cy="4820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07D667EF-B661-7945-B938-BB8C2C85AD4E}"/>
              </a:ext>
            </a:extLst>
          </p:cNvPr>
          <p:cNvSpPr txBox="1"/>
          <p:nvPr/>
        </p:nvSpPr>
        <p:spPr>
          <a:xfrm>
            <a:off x="6118924" y="1146674"/>
            <a:ext cx="6147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Status of Power Supply Unit (P. </a:t>
            </a:r>
            <a:r>
              <a:rPr lang="en-GB" sz="2800" b="1" dirty="0" err="1"/>
              <a:t>Poussot</a:t>
            </a:r>
            <a:r>
              <a:rPr lang="en-GB" sz="28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484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9C347C-3881-FD44-ACBC-1D9F26C07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Objectives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19FFB1-F93B-164A-A8C8-7D566802A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B82C71-012A-F54C-B382-0232AA94D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CD0F24-5641-B746-9D9E-FD99DC4D6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2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95E5CF-05A3-9746-836B-580308F56984}"/>
              </a:ext>
            </a:extLst>
          </p:cNvPr>
          <p:cNvSpPr/>
          <p:nvPr/>
        </p:nvSpPr>
        <p:spPr>
          <a:xfrm>
            <a:off x="174489" y="998310"/>
            <a:ext cx="11827010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Times New Roman" panose="02020603050405020304" pitchFamily="18" charset="0"/>
              </a:rPr>
              <a:t>Main objective : </a:t>
            </a:r>
            <a:r>
              <a:rPr lang="en-GB" sz="2000" b="1" dirty="0">
                <a:ea typeface="Times New Roman" panose="02020603050405020304" pitchFamily="18" charset="0"/>
              </a:rPr>
              <a:t>Study the Target Station and pion extraction to feed </a:t>
            </a:r>
            <a:r>
              <a:rPr lang="en-GB" sz="2000" b="1" dirty="0" err="1">
                <a:ea typeface="Times New Roman" panose="02020603050405020304" pitchFamily="18" charset="0"/>
              </a:rPr>
              <a:t>LEnuSTORM</a:t>
            </a:r>
            <a:r>
              <a:rPr lang="en-GB" sz="2000" b="1" dirty="0">
                <a:ea typeface="Times New Roman" panose="02020603050405020304" pitchFamily="18" charset="0"/>
              </a:rPr>
              <a:t> and LEMNB. </a:t>
            </a:r>
          </a:p>
          <a:p>
            <a:pPr marL="800100" lvl="1" indent="-342900" algn="just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Times New Roman" panose="02020603050405020304" pitchFamily="18" charset="0"/>
              </a:rPr>
              <a:t>The WP will design and demonstrate with </a:t>
            </a:r>
            <a:r>
              <a:rPr lang="en-GB" sz="2000" b="1" dirty="0">
                <a:ea typeface="Times New Roman" panose="02020603050405020304" pitchFamily="18" charset="0"/>
              </a:rPr>
              <a:t>simulation studies the feasibility of a magnetic horn for pion collection in a 1.25 MW proton beam and the integration of a target of a suitable technology into the horn</a:t>
            </a:r>
            <a:r>
              <a:rPr lang="en-GB" sz="2000" dirty="0">
                <a:ea typeface="Times New Roman" panose="02020603050405020304" pitchFamily="18" charset="0"/>
              </a:rPr>
              <a:t>. </a:t>
            </a:r>
          </a:p>
          <a:p>
            <a:pPr marL="800100" lvl="1" indent="-342900" algn="just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Times New Roman" panose="02020603050405020304" pitchFamily="18" charset="0"/>
              </a:rPr>
              <a:t>The study will have, </a:t>
            </a:r>
            <a:r>
              <a:rPr lang="en-GB" sz="2000" b="1" dirty="0">
                <a:ea typeface="Times New Roman" panose="02020603050405020304" pitchFamily="18" charset="0"/>
              </a:rPr>
              <a:t>as an early priority task</a:t>
            </a:r>
            <a:r>
              <a:rPr lang="en-GB" sz="2000" dirty="0">
                <a:ea typeface="Times New Roman" panose="02020603050405020304" pitchFamily="18" charset="0"/>
              </a:rPr>
              <a:t>, to propose a layout of the underground target station, including the pion extraction system. This will allow the studies on </a:t>
            </a:r>
            <a:r>
              <a:rPr lang="en-GB" sz="2000" dirty="0" err="1">
                <a:ea typeface="Times New Roman" panose="02020603050405020304" pitchFamily="18" charset="0"/>
              </a:rPr>
              <a:t>LEnuSTORM</a:t>
            </a:r>
            <a:r>
              <a:rPr lang="en-GB" sz="2000" dirty="0">
                <a:ea typeface="Times New Roman" panose="02020603050405020304" pitchFamily="18" charset="0"/>
              </a:rPr>
              <a:t> and LEMNB to start using reasonable assumptions about the pion fluxes to be used.</a:t>
            </a:r>
          </a:p>
          <a:p>
            <a:pPr marL="800100" lvl="1" indent="-342900" algn="just"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a typeface="Times New Roman" panose="02020603050405020304" pitchFamily="18" charset="0"/>
              </a:rPr>
              <a:t>It includes </a:t>
            </a:r>
            <a:r>
              <a:rPr lang="en-GB" sz="2000" b="1" dirty="0">
                <a:ea typeface="Times New Roman" panose="02020603050405020304" pitchFamily="18" charset="0"/>
              </a:rPr>
              <a:t>cost and safety issues</a:t>
            </a:r>
            <a:r>
              <a:rPr lang="en-GB" sz="2000" dirty="0">
                <a:ea typeface="Times New Roman" panose="02020603050405020304" pitchFamily="18" charset="0"/>
              </a:rPr>
              <a:t> and will incorporate existing information into the CDR and focus on the new work that needs to be done compared to those already studied in ESSνSB. </a:t>
            </a:r>
          </a:p>
        </p:txBody>
      </p:sp>
      <p:pic>
        <p:nvPicPr>
          <p:cNvPr id="8" name="Picture 50">
            <a:extLst>
              <a:ext uri="{FF2B5EF4-FFF2-40B4-BE49-F238E27FC236}">
                <a16:creationId xmlns:a16="http://schemas.microsoft.com/office/drawing/2014/main" id="{928A2602-708D-874C-A2EE-DF38BA99E83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4488" y="4422702"/>
            <a:ext cx="11827011" cy="165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7061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ED0983-4671-A74E-A739-8FA3FD93A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Parallel session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CD3B88-E0C7-7342-8820-1CD294035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BF4DF4-D772-2D40-B8D4-821DA4B02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AB668D-18D8-A94F-AD5D-70B0529E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20</a:t>
            </a:fld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3B43141-761A-924D-89C7-85A4DC0E7A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79" t="23662" r="7082" b="20563"/>
          <a:stretch/>
        </p:blipFill>
        <p:spPr>
          <a:xfrm>
            <a:off x="174489" y="955521"/>
            <a:ext cx="6110401" cy="5238902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7D667EF-B661-7945-B938-BB8C2C85AD4E}"/>
              </a:ext>
            </a:extLst>
          </p:cNvPr>
          <p:cNvSpPr txBox="1"/>
          <p:nvPr/>
        </p:nvSpPr>
        <p:spPr>
          <a:xfrm>
            <a:off x="6284890" y="1159553"/>
            <a:ext cx="5698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Status of Target Station (E. Baussan)</a:t>
            </a:r>
          </a:p>
        </p:txBody>
      </p:sp>
      <p:pic>
        <p:nvPicPr>
          <p:cNvPr id="10" name="Image 5">
            <a:extLst>
              <a:ext uri="{FF2B5EF4-FFF2-40B4-BE49-F238E27FC236}">
                <a16:creationId xmlns:a16="http://schemas.microsoft.com/office/drawing/2014/main" id="{37A4422D-9FE3-6040-84E8-7EB909373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5262" y="2502514"/>
            <a:ext cx="4503960" cy="2494800"/>
          </a:xfrm>
          <a:prstGeom prst="rect">
            <a:avLst/>
          </a:prstGeom>
        </p:spPr>
      </p:pic>
      <p:sp>
        <p:nvSpPr>
          <p:cNvPr id="11" name="ZoneTexte 7">
            <a:extLst>
              <a:ext uri="{FF2B5EF4-FFF2-40B4-BE49-F238E27FC236}">
                <a16:creationId xmlns:a16="http://schemas.microsoft.com/office/drawing/2014/main" id="{FC4F63C5-F625-F346-BFD3-F83A6D38CFCA}"/>
              </a:ext>
            </a:extLst>
          </p:cNvPr>
          <p:cNvSpPr txBox="1"/>
          <p:nvPr/>
        </p:nvSpPr>
        <p:spPr>
          <a:xfrm>
            <a:off x="6382256" y="1703737"/>
            <a:ext cx="466103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Hot Cell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Able to manipulate/repair hadronic collector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Work under Radioactive Environment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9A11DDF4-A9B9-A246-AF8A-F5323C56CF11}"/>
              </a:ext>
            </a:extLst>
          </p:cNvPr>
          <p:cNvCxnSpPr>
            <a:cxnSpLocks/>
          </p:cNvCxnSpPr>
          <p:nvPr/>
        </p:nvCxnSpPr>
        <p:spPr>
          <a:xfrm flipV="1">
            <a:off x="7786689" y="3154493"/>
            <a:ext cx="517856" cy="463204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14FF1AE2-244F-9A44-80AB-34C527FDF942}"/>
              </a:ext>
            </a:extLst>
          </p:cNvPr>
          <p:cNvSpPr txBox="1"/>
          <p:nvPr/>
        </p:nvSpPr>
        <p:spPr>
          <a:xfrm>
            <a:off x="7857261" y="2467659"/>
            <a:ext cx="18032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/>
              <a:t>Morgue</a:t>
            </a:r>
          </a:p>
          <a:p>
            <a:pPr algn="ctr"/>
            <a:r>
              <a:rPr lang="en-GB" sz="1400" dirty="0"/>
              <a:t>To Store radioactive </a:t>
            </a:r>
          </a:p>
          <a:p>
            <a:pPr algn="ctr"/>
            <a:r>
              <a:rPr lang="en-GB" sz="1400" dirty="0"/>
              <a:t>wastes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1EFFFB6B-E7B7-DD44-B244-198E978D4AF9}"/>
              </a:ext>
            </a:extLst>
          </p:cNvPr>
          <p:cNvCxnSpPr>
            <a:cxnSpLocks/>
          </p:cNvCxnSpPr>
          <p:nvPr/>
        </p:nvCxnSpPr>
        <p:spPr>
          <a:xfrm flipH="1" flipV="1">
            <a:off x="6832193" y="2549288"/>
            <a:ext cx="803052" cy="84971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 25">
            <a:extLst>
              <a:ext uri="{FF2B5EF4-FFF2-40B4-BE49-F238E27FC236}">
                <a16:creationId xmlns:a16="http://schemas.microsoft.com/office/drawing/2014/main" id="{CB503EFF-7AD6-884F-ADFA-7326866378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676" r="7280" b="14673"/>
          <a:stretch/>
        </p:blipFill>
        <p:spPr>
          <a:xfrm>
            <a:off x="9660511" y="4157779"/>
            <a:ext cx="2088223" cy="1475774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B22E98DB-38AE-D94D-9AFB-48470D24DDB8}"/>
              </a:ext>
            </a:extLst>
          </p:cNvPr>
          <p:cNvSpPr txBox="1"/>
          <p:nvPr/>
        </p:nvSpPr>
        <p:spPr>
          <a:xfrm>
            <a:off x="9850626" y="5611425"/>
            <a:ext cx="180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/>
              <a:t>Horn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F2D03A91-46A5-F646-B793-5C354CFB4932}"/>
              </a:ext>
            </a:extLst>
          </p:cNvPr>
          <p:cNvGrpSpPr/>
          <p:nvPr/>
        </p:nvGrpSpPr>
        <p:grpSpPr>
          <a:xfrm>
            <a:off x="7350781" y="4805503"/>
            <a:ext cx="2009695" cy="1399473"/>
            <a:chOff x="6608854" y="2240128"/>
            <a:chExt cx="4836912" cy="3368236"/>
          </a:xfrm>
        </p:grpSpPr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6FDA5F64-941B-7444-97CB-4589141981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66" r="47245" b="5259"/>
            <a:stretch/>
          </p:blipFill>
          <p:spPr>
            <a:xfrm>
              <a:off x="6608854" y="2280876"/>
              <a:ext cx="4698809" cy="3327488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B9937F3-9703-1546-BC82-36C987BD658C}"/>
                </a:ext>
              </a:extLst>
            </p:cNvPr>
            <p:cNvSpPr/>
            <p:nvPr/>
          </p:nvSpPr>
          <p:spPr>
            <a:xfrm>
              <a:off x="10604938" y="4288221"/>
              <a:ext cx="840828" cy="1198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55816EA-EE82-C54B-B20D-C1DFA9AC3AE8}"/>
                </a:ext>
              </a:extLst>
            </p:cNvPr>
            <p:cNvSpPr/>
            <p:nvPr/>
          </p:nvSpPr>
          <p:spPr>
            <a:xfrm>
              <a:off x="6737099" y="2240128"/>
              <a:ext cx="2081079" cy="4820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0" name="Picture 90">
            <a:extLst>
              <a:ext uri="{FF2B5EF4-FFF2-40B4-BE49-F238E27FC236}">
                <a16:creationId xmlns:a16="http://schemas.microsoft.com/office/drawing/2014/main" id="{5557841C-45FD-D144-AD9B-3FF1E09D47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35655" y="1701697"/>
            <a:ext cx="1148103" cy="862195"/>
          </a:xfrm>
          <a:prstGeom prst="rect">
            <a:avLst/>
          </a:prstGeom>
        </p:spPr>
      </p:pic>
      <p:cxnSp>
        <p:nvCxnSpPr>
          <p:cNvPr id="31" name="Connecteur droit avec flèche 15">
            <a:extLst>
              <a:ext uri="{FF2B5EF4-FFF2-40B4-BE49-F238E27FC236}">
                <a16:creationId xmlns:a16="http://schemas.microsoft.com/office/drawing/2014/main" id="{25E03A86-AC08-7E44-A625-6E2AB2181DCC}"/>
              </a:ext>
            </a:extLst>
          </p:cNvPr>
          <p:cNvCxnSpPr>
            <a:cxnSpLocks/>
            <a:stCxn id="30" idx="1"/>
            <a:endCxn id="32" idx="0"/>
          </p:cNvCxnSpPr>
          <p:nvPr/>
        </p:nvCxnSpPr>
        <p:spPr>
          <a:xfrm flipH="1">
            <a:off x="10388100" y="2132795"/>
            <a:ext cx="447555" cy="888776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D3CD7D0B-ACEA-C14C-BACB-DC4A7E302543}"/>
              </a:ext>
            </a:extLst>
          </p:cNvPr>
          <p:cNvSpPr/>
          <p:nvPr/>
        </p:nvSpPr>
        <p:spPr>
          <a:xfrm rot="20395704">
            <a:off x="10183651" y="3006186"/>
            <a:ext cx="582766" cy="506619"/>
          </a:xfrm>
          <a:prstGeom prst="rect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803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F51306-574B-834E-B93F-4C4F434D2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WP3 </a:t>
            </a:r>
            <a:r>
              <a:rPr lang="fr-FR" b="1" dirty="0"/>
              <a:t>: Target Station and Pion Extraction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DD59C7-1373-C841-A96B-1A8D2E2DC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b="1" u="sng" dirty="0"/>
              <a:t>Summary</a:t>
            </a:r>
          </a:p>
          <a:p>
            <a:pPr lvl="1"/>
            <a:r>
              <a:rPr lang="en-GB" sz="2800" dirty="0"/>
              <a:t>The first phase of the project will study the physics possibilities of the make a preliminary design of the target station. </a:t>
            </a:r>
          </a:p>
          <a:p>
            <a:pPr lvl="1"/>
            <a:r>
              <a:rPr lang="en-GB" sz="2800" dirty="0"/>
              <a:t>Use the feedback from previous study for the concept. </a:t>
            </a:r>
          </a:p>
          <a:p>
            <a:pPr lvl="1"/>
            <a:r>
              <a:rPr lang="en-GB" sz="2800" dirty="0"/>
              <a:t>Investigate a new magnetic device to feed the </a:t>
            </a:r>
            <a:r>
              <a:rPr lang="en-GB" sz="2800" dirty="0" err="1"/>
              <a:t>LEnuSTORM</a:t>
            </a:r>
            <a:r>
              <a:rPr lang="en-GB" sz="2800" dirty="0"/>
              <a:t> ring and identify technological lock for the initial focussing.</a:t>
            </a:r>
          </a:p>
          <a:p>
            <a:pPr lvl="1"/>
            <a:r>
              <a:rPr lang="en-GB" sz="2800" dirty="0"/>
              <a:t>Implementation on the ESS site.</a:t>
            </a:r>
          </a:p>
          <a:p>
            <a:pPr lvl="1"/>
            <a:r>
              <a:rPr lang="en-GB" sz="2800" dirty="0"/>
              <a:t>Safety and costing.</a:t>
            </a:r>
          </a:p>
          <a:p>
            <a:pPr marL="457200" lvl="1" indent="0">
              <a:buNone/>
            </a:pPr>
            <a:endParaRPr lang="en-GB" sz="2800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E41B315-1E10-314B-9832-5A9EA38C4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C821B7-CCBD-0E40-A97C-A83AF9BEB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D95CD2-E7EA-6C48-8202-B4C06C4C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768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E9BB6D-E15A-4445-AD12-CB98BD343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Target Station implantation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64EC7E-EF70-CD41-99E0-644532FE6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ABA54C-222E-264F-B443-93D80CD14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0FB44A-C1DB-AC45-934C-337979778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3</a:t>
            </a:fld>
            <a:endParaRPr lang="en-GB"/>
          </a:p>
        </p:txBody>
      </p:sp>
      <p:grpSp>
        <p:nvGrpSpPr>
          <p:cNvPr id="8" name="Group 19">
            <a:extLst>
              <a:ext uri="{FF2B5EF4-FFF2-40B4-BE49-F238E27FC236}">
                <a16:creationId xmlns:a16="http://schemas.microsoft.com/office/drawing/2014/main" id="{A94DDA42-6AFA-7744-9F69-10BCD5826909}"/>
              </a:ext>
            </a:extLst>
          </p:cNvPr>
          <p:cNvGrpSpPr/>
          <p:nvPr/>
        </p:nvGrpSpPr>
        <p:grpSpPr>
          <a:xfrm>
            <a:off x="1741251" y="1151995"/>
            <a:ext cx="8987872" cy="4913953"/>
            <a:chOff x="1408274" y="612471"/>
            <a:chExt cx="9266246" cy="5700311"/>
          </a:xfrm>
        </p:grpSpPr>
        <p:grpSp>
          <p:nvGrpSpPr>
            <p:cNvPr id="9" name="Group 20">
              <a:extLst>
                <a:ext uri="{FF2B5EF4-FFF2-40B4-BE49-F238E27FC236}">
                  <a16:creationId xmlns:a16="http://schemas.microsoft.com/office/drawing/2014/main" id="{576A2F77-6E39-CB43-B889-1FE8030F70A5}"/>
                </a:ext>
              </a:extLst>
            </p:cNvPr>
            <p:cNvGrpSpPr/>
            <p:nvPr/>
          </p:nvGrpSpPr>
          <p:grpSpPr>
            <a:xfrm>
              <a:off x="1408274" y="612471"/>
              <a:ext cx="9266246" cy="5700311"/>
              <a:chOff x="1408274" y="612471"/>
              <a:chExt cx="9266246" cy="5700311"/>
            </a:xfrm>
          </p:grpSpPr>
          <p:pic>
            <p:nvPicPr>
              <p:cNvPr id="11" name="Picture 22">
                <a:extLst>
                  <a:ext uri="{FF2B5EF4-FFF2-40B4-BE49-F238E27FC236}">
                    <a16:creationId xmlns:a16="http://schemas.microsoft.com/office/drawing/2014/main" id="{0ACA1BBD-464E-9741-BAA2-822123F8ADA6}"/>
                  </a:ext>
                </a:extLst>
              </p:cNvPr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08274" y="806823"/>
                <a:ext cx="9266246" cy="5505959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C2BD5CC-58CA-214F-9748-8ABE743C7CE8}"/>
                  </a:ext>
                </a:extLst>
              </p:cNvPr>
              <p:cNvSpPr/>
              <p:nvPr/>
            </p:nvSpPr>
            <p:spPr>
              <a:xfrm>
                <a:off x="1965717" y="1185638"/>
                <a:ext cx="1144222" cy="3077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B14F9DD-010A-0C4E-B47F-3534FEF3ADEA}"/>
                  </a:ext>
                </a:extLst>
              </p:cNvPr>
              <p:cNvSpPr/>
              <p:nvPr/>
            </p:nvSpPr>
            <p:spPr>
              <a:xfrm>
                <a:off x="3061041" y="1222460"/>
                <a:ext cx="361848" cy="3145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4" name="Picture 25">
                <a:extLst>
                  <a:ext uri="{FF2B5EF4-FFF2-40B4-BE49-F238E27FC236}">
                    <a16:creationId xmlns:a16="http://schemas.microsoft.com/office/drawing/2014/main" id="{0E64B69F-9AB9-F540-A953-2EF5C83451A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32" t="40401" r="71507" b="30025"/>
              <a:stretch/>
            </p:blipFill>
            <p:spPr>
              <a:xfrm rot="2948426">
                <a:off x="2994988" y="698958"/>
                <a:ext cx="1119897" cy="946923"/>
              </a:xfrm>
              <a:prstGeom prst="rect">
                <a:avLst/>
              </a:prstGeom>
            </p:spPr>
          </p:pic>
          <p:sp>
            <p:nvSpPr>
              <p:cNvPr id="15" name="TextBox 26">
                <a:extLst>
                  <a:ext uri="{FF2B5EF4-FFF2-40B4-BE49-F238E27FC236}">
                    <a16:creationId xmlns:a16="http://schemas.microsoft.com/office/drawing/2014/main" id="{56995DE7-00A2-0B45-A0CD-A760463946D9}"/>
                  </a:ext>
                </a:extLst>
              </p:cNvPr>
              <p:cNvSpPr txBox="1"/>
              <p:nvPr/>
            </p:nvSpPr>
            <p:spPr>
              <a:xfrm>
                <a:off x="2072124" y="1187935"/>
                <a:ext cx="1114279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Transfer Line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92EC788-69F9-0145-AEE4-002F302B7C7A}"/>
                </a:ext>
              </a:extLst>
            </p:cNvPr>
            <p:cNvSpPr/>
            <p:nvPr/>
          </p:nvSpPr>
          <p:spPr>
            <a:xfrm rot="2033970">
              <a:off x="3799654" y="759210"/>
              <a:ext cx="115359" cy="1817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9631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01" b="53147"/>
          <a:stretch/>
        </p:blipFill>
        <p:spPr>
          <a:xfrm>
            <a:off x="1750678" y="959759"/>
            <a:ext cx="9033586" cy="512052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9E9BB6D-E15A-4445-AD12-CB98BD343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Target Station implantation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64EC7E-EF70-CD41-99E0-644532FE6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ABA54C-222E-264F-B443-93D80CD14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0FB44A-C1DB-AC45-934C-337979778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4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590854" y="5599522"/>
            <a:ext cx="2007909" cy="377072"/>
          </a:xfrm>
          <a:prstGeom prst="rect">
            <a:avLst/>
          </a:prstGeom>
          <a:solidFill>
            <a:srgbClr val="ED7D3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01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57D3F7-C299-864D-BBE6-21495F757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Working Structure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4275CD-6426-8F47-87B1-20781C6B2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CBE7F7-D014-0645-96D3-C17A2E022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497F14-8765-6741-B4CA-60BC5779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0725D9E9-A45D-D844-A92B-ACB698D9BD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360759"/>
              </p:ext>
            </p:extLst>
          </p:nvPr>
        </p:nvGraphicFramePr>
        <p:xfrm>
          <a:off x="174488" y="928322"/>
          <a:ext cx="11827009" cy="28604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5339">
                  <a:extLst>
                    <a:ext uri="{9D8B030D-6E8A-4147-A177-3AD203B41FA5}">
                      <a16:colId xmlns:a16="http://schemas.microsoft.com/office/drawing/2014/main" val="4069327145"/>
                    </a:ext>
                  </a:extLst>
                </a:gridCol>
                <a:gridCol w="1483908">
                  <a:extLst>
                    <a:ext uri="{9D8B030D-6E8A-4147-A177-3AD203B41FA5}">
                      <a16:colId xmlns:a16="http://schemas.microsoft.com/office/drawing/2014/main" val="1163117843"/>
                    </a:ext>
                  </a:extLst>
                </a:gridCol>
                <a:gridCol w="192648">
                  <a:extLst>
                    <a:ext uri="{9D8B030D-6E8A-4147-A177-3AD203B41FA5}">
                      <a16:colId xmlns:a16="http://schemas.microsoft.com/office/drawing/2014/main" val="1625808995"/>
                    </a:ext>
                  </a:extLst>
                </a:gridCol>
                <a:gridCol w="1014423">
                  <a:extLst>
                    <a:ext uri="{9D8B030D-6E8A-4147-A177-3AD203B41FA5}">
                      <a16:colId xmlns:a16="http://schemas.microsoft.com/office/drawing/2014/main" val="1631879251"/>
                    </a:ext>
                  </a:extLst>
                </a:gridCol>
                <a:gridCol w="285950">
                  <a:extLst>
                    <a:ext uri="{9D8B030D-6E8A-4147-A177-3AD203B41FA5}">
                      <a16:colId xmlns:a16="http://schemas.microsoft.com/office/drawing/2014/main" val="1580682056"/>
                    </a:ext>
                  </a:extLst>
                </a:gridCol>
                <a:gridCol w="192648">
                  <a:extLst>
                    <a:ext uri="{9D8B030D-6E8A-4147-A177-3AD203B41FA5}">
                      <a16:colId xmlns:a16="http://schemas.microsoft.com/office/drawing/2014/main" val="257278603"/>
                    </a:ext>
                  </a:extLst>
                </a:gridCol>
                <a:gridCol w="1660936">
                  <a:extLst>
                    <a:ext uri="{9D8B030D-6E8A-4147-A177-3AD203B41FA5}">
                      <a16:colId xmlns:a16="http://schemas.microsoft.com/office/drawing/2014/main" val="3193468435"/>
                    </a:ext>
                  </a:extLst>
                </a:gridCol>
                <a:gridCol w="192648">
                  <a:extLst>
                    <a:ext uri="{9D8B030D-6E8A-4147-A177-3AD203B41FA5}">
                      <a16:colId xmlns:a16="http://schemas.microsoft.com/office/drawing/2014/main" val="2866920975"/>
                    </a:ext>
                  </a:extLst>
                </a:gridCol>
                <a:gridCol w="192648">
                  <a:extLst>
                    <a:ext uri="{9D8B030D-6E8A-4147-A177-3AD203B41FA5}">
                      <a16:colId xmlns:a16="http://schemas.microsoft.com/office/drawing/2014/main" val="1264103803"/>
                    </a:ext>
                  </a:extLst>
                </a:gridCol>
                <a:gridCol w="192648">
                  <a:extLst>
                    <a:ext uri="{9D8B030D-6E8A-4147-A177-3AD203B41FA5}">
                      <a16:colId xmlns:a16="http://schemas.microsoft.com/office/drawing/2014/main" val="2620583521"/>
                    </a:ext>
                  </a:extLst>
                </a:gridCol>
                <a:gridCol w="1291260">
                  <a:extLst>
                    <a:ext uri="{9D8B030D-6E8A-4147-A177-3AD203B41FA5}">
                      <a16:colId xmlns:a16="http://schemas.microsoft.com/office/drawing/2014/main" val="4100784494"/>
                    </a:ext>
                  </a:extLst>
                </a:gridCol>
                <a:gridCol w="741953">
                  <a:extLst>
                    <a:ext uri="{9D8B030D-6E8A-4147-A177-3AD203B41FA5}">
                      <a16:colId xmlns:a16="http://schemas.microsoft.com/office/drawing/2014/main" val="548218064"/>
                    </a:ext>
                  </a:extLst>
                </a:gridCol>
              </a:tblGrid>
              <a:tr h="408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Work package number 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Lead beneficiary: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0402400"/>
                  </a:ext>
                </a:extLst>
              </a:tr>
              <a:tr h="408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Work package title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1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Target Station and pion extraction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438101"/>
                  </a:ext>
                </a:extLst>
              </a:tr>
              <a:tr h="408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Participant number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15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6312370"/>
                  </a:ext>
                </a:extLst>
              </a:tr>
              <a:tr h="8172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Short name of participant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CNRS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UHH 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CERN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UNISTRA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ESSB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9549570"/>
                  </a:ext>
                </a:extLst>
              </a:tr>
              <a:tr h="408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Person/months per participant: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46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52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14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12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7046329"/>
                  </a:ext>
                </a:extLst>
              </a:tr>
              <a:tr h="408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Start month: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End month: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48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506500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65478DEF-8D6D-0840-8795-11F24B2B4D9F}"/>
              </a:ext>
            </a:extLst>
          </p:cNvPr>
          <p:cNvSpPr/>
          <p:nvPr/>
        </p:nvSpPr>
        <p:spPr>
          <a:xfrm>
            <a:off x="174488" y="4178170"/>
            <a:ext cx="1182700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</a:pPr>
            <a:r>
              <a:rPr lang="fr-FR" sz="2400" b="1" u="sng" dirty="0" err="1">
                <a:solidFill>
                  <a:srgbClr val="000000"/>
                </a:solidFill>
                <a:ea typeface="Times New Roman" panose="02020603050405020304" pitchFamily="18" charset="0"/>
              </a:rPr>
              <a:t>Task</a:t>
            </a:r>
            <a:r>
              <a:rPr lang="fr-FR" sz="2400" b="1" u="sng" dirty="0">
                <a:solidFill>
                  <a:srgbClr val="000000"/>
                </a:solidFill>
                <a:ea typeface="Times New Roman" panose="02020603050405020304" pitchFamily="18" charset="0"/>
              </a:rPr>
              <a:t> List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3.1: Coordination of the Target Station WP (CNRS/UNISTRA)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3.2: Adapt the ESSνSB target station to the pion production requirements (CNRS, UHH, UNISTRA)</a:t>
            </a:r>
            <a:endParaRPr lang="fr-FR" sz="2000" dirty="0"/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3.3: Investigate pion Extraction and Initial Focusing System (UHH, CNRS, CERN, UNISTRA)</a:t>
            </a:r>
            <a:endParaRPr lang="fr-FR" sz="2000" dirty="0"/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3.4: Target Station Facility (CNRS, ESSB, UHH, UNISTRA)</a:t>
            </a:r>
            <a:endParaRPr lang="fr-FR" sz="20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01626E3-A90D-C745-828C-CC01CC16D856}"/>
              </a:ext>
            </a:extLst>
          </p:cNvPr>
          <p:cNvSpPr txBox="1"/>
          <p:nvPr/>
        </p:nvSpPr>
        <p:spPr>
          <a:xfrm>
            <a:off x="174488" y="3798788"/>
            <a:ext cx="5229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 </a:t>
            </a:r>
            <a:r>
              <a:rPr lang="en-GB" sz="1400" i="1" dirty="0"/>
              <a:t>Human resources will be evolved with respect to the hiring process</a:t>
            </a:r>
          </a:p>
        </p:txBody>
      </p:sp>
    </p:spTree>
    <p:extLst>
      <p:ext uri="{BB962C8B-B14F-4D97-AF65-F5344CB8AC3E}">
        <p14:creationId xmlns:p14="http://schemas.microsoft.com/office/powerpoint/2010/main" val="787479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1">
            <a:extLst>
              <a:ext uri="{FF2B5EF4-FFF2-40B4-BE49-F238E27FC236}">
                <a16:creationId xmlns:a16="http://schemas.microsoft.com/office/drawing/2014/main" id="{E1F6BD01-B886-FE41-8896-19A481655E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883" t="16341" r="18078" b="11853"/>
          <a:stretch/>
        </p:blipFill>
        <p:spPr>
          <a:xfrm rot="20318790">
            <a:off x="129650" y="4822694"/>
            <a:ext cx="1430343" cy="96544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DF650C0-6DA5-8149-A754-ED57EE703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Global Overview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E833B5-D2EC-0544-A06A-7111CBA25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22CC81-0E7A-9B4E-9DAC-73C329811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F1620F-71F2-6545-853A-2DE7E6FED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10660" y="4187145"/>
            <a:ext cx="2681340" cy="396886"/>
          </a:xfrm>
        </p:spPr>
        <p:txBody>
          <a:bodyPr/>
          <a:lstStyle/>
          <a:p>
            <a:fld id="{D37418CB-90CC-794A-B02C-B17AADA05110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2FB7360F-B801-014B-8581-9DB2E6D099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601" y="2112950"/>
            <a:ext cx="6227607" cy="36066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98ADAC-871C-D74B-A4AB-15D02F28A569}"/>
              </a:ext>
            </a:extLst>
          </p:cNvPr>
          <p:cNvSpPr txBox="1"/>
          <p:nvPr/>
        </p:nvSpPr>
        <p:spPr>
          <a:xfrm>
            <a:off x="68750" y="910763"/>
            <a:ext cx="5853998" cy="1399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Objective: to produce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l-GR" baseline="30000" dirty="0"/>
              <a:t>±</a:t>
            </a:r>
            <a:r>
              <a:rPr lang="en-US" dirty="0"/>
              <a:t> beam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One horn/target-system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Short (10 m – 15 m) pion tunnel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05BD39E-DA2A-DA4A-A7C1-293814BD394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613" y="2226527"/>
            <a:ext cx="2434946" cy="154785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4BCD124-A5E8-D64B-98C2-3A310044F2F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443" y="2226527"/>
            <a:ext cx="2434945" cy="154785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6A9CB87-4EDA-804C-ADB9-4C5AED763775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967" y="3624606"/>
            <a:ext cx="2407612" cy="153048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F70E3A1-DFC1-CD4B-AAD2-57A529C50769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211" y="3626848"/>
            <a:ext cx="2403417" cy="1527814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298B13F2-A39A-5B4B-8E92-A6DCDBA08522}"/>
              </a:ext>
            </a:extLst>
          </p:cNvPr>
          <p:cNvSpPr txBox="1"/>
          <p:nvPr/>
        </p:nvSpPr>
        <p:spPr>
          <a:xfrm>
            <a:off x="8751748" y="4324096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ymbol" pitchFamily="2" charset="2"/>
              </a:rPr>
              <a:t>p</a:t>
            </a:r>
            <a:r>
              <a:rPr lang="en-GB" baseline="30000" dirty="0">
                <a:solidFill>
                  <a:schemeClr val="bg1"/>
                </a:solidFill>
                <a:latin typeface="Symbol" pitchFamily="2" charset="2"/>
              </a:rPr>
              <a:t>-</a:t>
            </a:r>
            <a:endParaRPr lang="en-GB" baseline="30000" dirty="0">
              <a:solidFill>
                <a:schemeClr val="bg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F39B048-E7E8-3847-888E-13A7044BF347}"/>
              </a:ext>
            </a:extLst>
          </p:cNvPr>
          <p:cNvSpPr txBox="1"/>
          <p:nvPr/>
        </p:nvSpPr>
        <p:spPr>
          <a:xfrm>
            <a:off x="10774027" y="4550629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ymbol" pitchFamily="2" charset="2"/>
              </a:rPr>
              <a:t>p</a:t>
            </a:r>
            <a:r>
              <a:rPr lang="en-GB" baseline="30000" dirty="0">
                <a:solidFill>
                  <a:schemeClr val="bg1"/>
                </a:solidFill>
                <a:latin typeface="Symbol" pitchFamily="2" charset="2"/>
              </a:rPr>
              <a:t>-</a:t>
            </a:r>
            <a:endParaRPr lang="en-GB" baseline="30000" dirty="0">
              <a:solidFill>
                <a:schemeClr val="bg1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A509152-8E40-774E-90A5-B73B088E39D8}"/>
              </a:ext>
            </a:extLst>
          </p:cNvPr>
          <p:cNvSpPr txBox="1"/>
          <p:nvPr/>
        </p:nvSpPr>
        <p:spPr>
          <a:xfrm>
            <a:off x="8772314" y="3093532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ymbol" pitchFamily="2" charset="2"/>
              </a:rPr>
              <a:t>p</a:t>
            </a:r>
            <a:r>
              <a:rPr lang="en-GB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C47F6DF-0210-364B-B34B-B5F3F400D4CB}"/>
              </a:ext>
            </a:extLst>
          </p:cNvPr>
          <p:cNvSpPr txBox="1"/>
          <p:nvPr/>
        </p:nvSpPr>
        <p:spPr>
          <a:xfrm>
            <a:off x="10774027" y="3148295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Symbol" pitchFamily="2" charset="2"/>
              </a:rPr>
              <a:t>p</a:t>
            </a:r>
            <a:r>
              <a:rPr lang="en-GB" baseline="300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18" name="TextBox 40">
            <a:extLst>
              <a:ext uri="{FF2B5EF4-FFF2-40B4-BE49-F238E27FC236}">
                <a16:creationId xmlns:a16="http://schemas.microsoft.com/office/drawing/2014/main" id="{BDE54F46-F50D-F043-96AB-23CB5089C1AC}"/>
              </a:ext>
            </a:extLst>
          </p:cNvPr>
          <p:cNvSpPr txBox="1"/>
          <p:nvPr/>
        </p:nvSpPr>
        <p:spPr>
          <a:xfrm>
            <a:off x="286043" y="5830743"/>
            <a:ext cx="2520092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One horn-target system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A6C066D-6C4D-1C4A-8548-124EB549408B}"/>
              </a:ext>
            </a:extLst>
          </p:cNvPr>
          <p:cNvSpPr txBox="1"/>
          <p:nvPr/>
        </p:nvSpPr>
        <p:spPr>
          <a:xfrm>
            <a:off x="3744778" y="5823614"/>
            <a:ext cx="608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Adaptation of the ESSnuSB horn to the ESSnuSB+ physics goals 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C513EFAA-428B-2E4C-8A52-13A0032801D2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4" r="5257"/>
          <a:stretch/>
        </p:blipFill>
        <p:spPr bwMode="auto">
          <a:xfrm>
            <a:off x="174489" y="2123597"/>
            <a:ext cx="2169404" cy="12081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A9C2311-1BA3-3F4B-A09C-3678F5521C6B}"/>
              </a:ext>
            </a:extLst>
          </p:cNvPr>
          <p:cNvSpPr/>
          <p:nvPr/>
        </p:nvSpPr>
        <p:spPr>
          <a:xfrm>
            <a:off x="3613211" y="949160"/>
            <a:ext cx="6096000" cy="10673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Include pion collection and extraction system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Pion focusing system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Transfer-line to the </a:t>
            </a:r>
            <a:r>
              <a:rPr lang="en-US" dirty="0" err="1"/>
              <a:t>LEnuSTORM</a:t>
            </a:r>
            <a:r>
              <a:rPr lang="en-US" dirty="0"/>
              <a:t>  ring and LENMB facility</a:t>
            </a:r>
          </a:p>
        </p:txBody>
      </p:sp>
    </p:spTree>
    <p:extLst>
      <p:ext uri="{BB962C8B-B14F-4D97-AF65-F5344CB8AC3E}">
        <p14:creationId xmlns:p14="http://schemas.microsoft.com/office/powerpoint/2010/main" val="2808466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EA8D7A-31E9-5643-9453-336F5D494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Global Overview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C84CF5-56A4-4745-8555-D24A28DE0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A765CF-1CE1-DA4B-BCE1-03E5400E4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143983-2488-8D46-8794-B7AF71D4C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7</a:t>
            </a:fld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F22F2AD-8251-2746-909E-263904BBED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11" t="23259" r="1667" b="8741"/>
          <a:stretch/>
        </p:blipFill>
        <p:spPr>
          <a:xfrm>
            <a:off x="174488" y="944880"/>
            <a:ext cx="11827011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324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B2FEB0-2CF1-3D4C-9172-B52D29024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Global Overview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0F69BF-9DFD-7F44-9DFB-73099FA96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16/09/2023</a:t>
            </a:r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BFDB03-76DB-CB4D-9950-8C242ECFF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EEEC69-0A9C-1B40-AAC4-83F94F744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8</a:t>
            </a:fld>
            <a:endParaRPr lang="en-GB"/>
          </a:p>
        </p:txBody>
      </p:sp>
      <p:pic>
        <p:nvPicPr>
          <p:cNvPr id="7" name="Image 8">
            <a:extLst>
              <a:ext uri="{FF2B5EF4-FFF2-40B4-BE49-F238E27FC236}">
                <a16:creationId xmlns:a16="http://schemas.microsoft.com/office/drawing/2014/main" id="{D0C6D9E0-8946-164E-A3ED-D11B96AAD0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52" t="20444" r="2130" b="13333"/>
          <a:stretch/>
        </p:blipFill>
        <p:spPr>
          <a:xfrm>
            <a:off x="254523" y="975073"/>
            <a:ext cx="11684018" cy="522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74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0A35ED-5CAA-A54B-AA80-CD34041F5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 : Global Overview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B4241D-3598-0143-85D7-55F4AD767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16/09/2023</a:t>
            </a:r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65D3C6-D322-DF4A-866F-2658A30F3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ESSnuSB+ - 1st Annual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E604A2-3E97-A040-8D36-00A0F89D7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418CB-90CC-794A-B02C-B17AADA05110}" type="slidenum">
              <a:rPr lang="en-GB" smtClean="0"/>
              <a:t>9</a:t>
            </a:fld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60736" y="795677"/>
            <a:ext cx="11906086" cy="5452914"/>
            <a:chOff x="60736" y="795677"/>
            <a:chExt cx="11906086" cy="5452914"/>
          </a:xfrm>
        </p:grpSpPr>
        <p:grpSp>
          <p:nvGrpSpPr>
            <p:cNvPr id="43" name="Group 18">
              <a:extLst>
                <a:ext uri="{FF2B5EF4-FFF2-40B4-BE49-F238E27FC236}">
                  <a16:creationId xmlns:a16="http://schemas.microsoft.com/office/drawing/2014/main" id="{86F89AF7-4039-3742-A91F-BC9DBE3CFFE2}"/>
                </a:ext>
              </a:extLst>
            </p:cNvPr>
            <p:cNvGrpSpPr/>
            <p:nvPr/>
          </p:nvGrpSpPr>
          <p:grpSpPr>
            <a:xfrm>
              <a:off x="138986" y="4434960"/>
              <a:ext cx="3984643" cy="1813631"/>
              <a:chOff x="-34654" y="4718354"/>
              <a:chExt cx="3984643" cy="1813631"/>
            </a:xfrm>
          </p:grpSpPr>
          <p:pic>
            <p:nvPicPr>
              <p:cNvPr id="44" name="Picture 17">
                <a:extLst>
                  <a:ext uri="{FF2B5EF4-FFF2-40B4-BE49-F238E27FC236}">
                    <a16:creationId xmlns:a16="http://schemas.microsoft.com/office/drawing/2014/main" id="{37382135-237B-5842-8DB7-0836C217D8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220" y="5115178"/>
                <a:ext cx="3358038" cy="1069785"/>
              </a:xfrm>
              <a:prstGeom prst="rect">
                <a:avLst/>
              </a:prstGeom>
            </p:spPr>
          </p:pic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873C0CC-6E7A-4647-B65F-81BF750ECA6B}"/>
                  </a:ext>
                </a:extLst>
              </p:cNvPr>
              <p:cNvSpPr/>
              <p:nvPr/>
            </p:nvSpPr>
            <p:spPr>
              <a:xfrm>
                <a:off x="-34654" y="5623113"/>
                <a:ext cx="805463" cy="7558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81B7D6F2-86FB-BE47-9182-C64DA763509A}"/>
                  </a:ext>
                </a:extLst>
              </p:cNvPr>
              <p:cNvSpPr/>
              <p:nvPr/>
            </p:nvSpPr>
            <p:spPr>
              <a:xfrm>
                <a:off x="2311733" y="5049182"/>
                <a:ext cx="1125023" cy="3464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F4B09A8-7A9F-ED42-9547-F8A6FDFC38A2}"/>
                  </a:ext>
                </a:extLst>
              </p:cNvPr>
              <p:cNvSpPr/>
              <p:nvPr/>
            </p:nvSpPr>
            <p:spPr>
              <a:xfrm rot="20673727">
                <a:off x="2217747" y="5520075"/>
                <a:ext cx="63533" cy="7558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C5092C9-4787-E54E-B0B9-C5B60AC0599A}"/>
                  </a:ext>
                </a:extLst>
              </p:cNvPr>
              <p:cNvSpPr/>
              <p:nvPr/>
            </p:nvSpPr>
            <p:spPr>
              <a:xfrm>
                <a:off x="2154897" y="6149679"/>
                <a:ext cx="1795092" cy="3823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09B887B2-A321-FD44-B906-DB04DD6D1098}"/>
                  </a:ext>
                </a:extLst>
              </p:cNvPr>
              <p:cNvSpPr/>
              <p:nvPr/>
            </p:nvSpPr>
            <p:spPr>
              <a:xfrm>
                <a:off x="260898" y="4737149"/>
                <a:ext cx="172180" cy="5068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05F954A-555E-0C45-8B6E-BCF5ED458D21}"/>
                  </a:ext>
                </a:extLst>
              </p:cNvPr>
              <p:cNvSpPr/>
              <p:nvPr/>
            </p:nvSpPr>
            <p:spPr>
              <a:xfrm>
                <a:off x="2425422" y="4718354"/>
                <a:ext cx="197482" cy="2002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38">
                <a:extLst>
                  <a:ext uri="{FF2B5EF4-FFF2-40B4-BE49-F238E27FC236}">
                    <a16:creationId xmlns:a16="http://schemas.microsoft.com/office/drawing/2014/main" id="{8BEBD589-A558-CF45-BDA1-276349C33680}"/>
                  </a:ext>
                </a:extLst>
              </p:cNvPr>
              <p:cNvSpPr txBox="1"/>
              <p:nvPr/>
            </p:nvSpPr>
            <p:spPr>
              <a:xfrm>
                <a:off x="616182" y="6117190"/>
                <a:ext cx="1114279" cy="307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Transfer Line</a:t>
                </a:r>
              </a:p>
            </p:txBody>
          </p:sp>
        </p:grpSp>
        <p:pic>
          <p:nvPicPr>
            <p:cNvPr id="7" name="Image 3">
              <a:extLst>
                <a:ext uri="{FF2B5EF4-FFF2-40B4-BE49-F238E27FC236}">
                  <a16:creationId xmlns:a16="http://schemas.microsoft.com/office/drawing/2014/main" id="{A601997A-CDD4-3E44-8B54-DAD5E96E3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158" y="2423643"/>
              <a:ext cx="2098270" cy="1693039"/>
            </a:xfrm>
            <a:prstGeom prst="rect">
              <a:avLst/>
            </a:prstGeom>
          </p:spPr>
        </p:pic>
        <p:pic>
          <p:nvPicPr>
            <p:cNvPr id="8" name="Image 5">
              <a:extLst>
                <a:ext uri="{FF2B5EF4-FFF2-40B4-BE49-F238E27FC236}">
                  <a16:creationId xmlns:a16="http://schemas.microsoft.com/office/drawing/2014/main" id="{DB6F2C49-1FCC-DF43-8118-2B44B117F4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66029" y="1929194"/>
              <a:ext cx="4504023" cy="2494835"/>
            </a:xfrm>
            <a:prstGeom prst="rect">
              <a:avLst/>
            </a:prstGeom>
          </p:spPr>
        </p:pic>
        <p:sp>
          <p:nvSpPr>
            <p:cNvPr id="9" name="ZoneTexte 7">
              <a:extLst>
                <a:ext uri="{FF2B5EF4-FFF2-40B4-BE49-F238E27FC236}">
                  <a16:creationId xmlns:a16="http://schemas.microsoft.com/office/drawing/2014/main" id="{51FD5579-4CD6-C244-8453-1131D0FA2B6A}"/>
                </a:ext>
              </a:extLst>
            </p:cNvPr>
            <p:cNvSpPr txBox="1"/>
            <p:nvPr/>
          </p:nvSpPr>
          <p:spPr>
            <a:xfrm>
              <a:off x="2731210" y="1173195"/>
              <a:ext cx="466103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u="sng" dirty="0"/>
                <a:t>Hot Cell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Able to manipulate/repair hadronic collector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Work under Radioactive Environment</a:t>
              </a:r>
            </a:p>
          </p:txBody>
        </p:sp>
        <p:sp>
          <p:nvSpPr>
            <p:cNvPr id="10" name="ZoneTexte 8">
              <a:extLst>
                <a:ext uri="{FF2B5EF4-FFF2-40B4-BE49-F238E27FC236}">
                  <a16:creationId xmlns:a16="http://schemas.microsoft.com/office/drawing/2014/main" id="{FCF912F9-91C2-F045-BF3A-13ADCA69D7BC}"/>
                </a:ext>
              </a:extLst>
            </p:cNvPr>
            <p:cNvSpPr txBox="1"/>
            <p:nvPr/>
          </p:nvSpPr>
          <p:spPr>
            <a:xfrm>
              <a:off x="60736" y="1302151"/>
              <a:ext cx="33257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u="sng" dirty="0"/>
                <a:t>Power Supply Unit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8 modules  (350 kA, 1.3 </a:t>
              </a:r>
              <a:r>
                <a:rPr lang="en-GB" sz="1400" dirty="0" err="1">
                  <a:latin typeface="Symbol" pitchFamily="2" charset="2"/>
                </a:rPr>
                <a:t>m</a:t>
              </a:r>
              <a:r>
                <a:rPr lang="en-GB" sz="1400" dirty="0" err="1"/>
                <a:t>s</a:t>
              </a:r>
              <a:r>
                <a:rPr lang="en-GB" sz="1400" dirty="0"/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Located above the switchyard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Outside of radioactive part of Facility 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0BD5D9CD-B08C-944E-A142-4BA716112A4E}"/>
                </a:ext>
              </a:extLst>
            </p:cNvPr>
            <p:cNvSpPr txBox="1"/>
            <p:nvPr/>
          </p:nvSpPr>
          <p:spPr>
            <a:xfrm>
              <a:off x="3571847" y="1891239"/>
              <a:ext cx="180325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u="sng" dirty="0"/>
                <a:t>Morgue</a:t>
              </a:r>
            </a:p>
            <a:p>
              <a:pPr algn="ctr"/>
              <a:r>
                <a:rPr lang="en-GB" sz="1400" dirty="0"/>
                <a:t>To Store radioactive </a:t>
              </a:r>
            </a:p>
            <a:p>
              <a:pPr algn="ctr"/>
              <a:r>
                <a:rPr lang="en-GB" sz="1400" dirty="0"/>
                <a:t>wastes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DE9334D4-62C5-5B4D-B763-DCFFA2625185}"/>
                </a:ext>
              </a:extLst>
            </p:cNvPr>
            <p:cNvSpPr txBox="1"/>
            <p:nvPr/>
          </p:nvSpPr>
          <p:spPr>
            <a:xfrm>
              <a:off x="7040470" y="1156109"/>
              <a:ext cx="16339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u="sng" dirty="0"/>
                <a:t>Dipole Magnet</a:t>
              </a:r>
            </a:p>
          </p:txBody>
        </p: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1AE551F0-6E55-5440-8BFB-69D8E67DA1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84440" y="1929194"/>
              <a:ext cx="496960" cy="75092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DDC52154-E4D5-694A-8AF2-0E474FF80440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>
              <a:off x="2044035" y="3210678"/>
              <a:ext cx="707278" cy="17875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D829E09C-414B-5D45-8ACD-F1A12351D0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17905" y="2470034"/>
              <a:ext cx="626932" cy="47723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lèche vers la droite 15">
              <a:extLst>
                <a:ext uri="{FF2B5EF4-FFF2-40B4-BE49-F238E27FC236}">
                  <a16:creationId xmlns:a16="http://schemas.microsoft.com/office/drawing/2014/main" id="{4EE910FF-30CB-8749-A929-B5E633981544}"/>
                </a:ext>
              </a:extLst>
            </p:cNvPr>
            <p:cNvSpPr/>
            <p:nvPr/>
          </p:nvSpPr>
          <p:spPr>
            <a:xfrm rot="20332736">
              <a:off x="1694810" y="4128708"/>
              <a:ext cx="745417" cy="9577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ZoneTexte 21">
              <a:extLst>
                <a:ext uri="{FF2B5EF4-FFF2-40B4-BE49-F238E27FC236}">
                  <a16:creationId xmlns:a16="http://schemas.microsoft.com/office/drawing/2014/main" id="{42CECD8A-DB07-1A4A-8BD8-A3CAD9C3AA3A}"/>
                </a:ext>
              </a:extLst>
            </p:cNvPr>
            <p:cNvSpPr txBox="1"/>
            <p:nvPr/>
          </p:nvSpPr>
          <p:spPr>
            <a:xfrm rot="20434663">
              <a:off x="4250388" y="2861161"/>
              <a:ext cx="19484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~10 m pion tunnel</a:t>
              </a:r>
            </a:p>
          </p:txBody>
        </p:sp>
        <p:pic>
          <p:nvPicPr>
            <p:cNvPr id="18" name="Image 25">
              <a:extLst>
                <a:ext uri="{FF2B5EF4-FFF2-40B4-BE49-F238E27FC236}">
                  <a16:creationId xmlns:a16="http://schemas.microsoft.com/office/drawing/2014/main" id="{2C4C0360-5138-A741-8A70-A80BFFBB1B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9676" r="7280" b="14673"/>
            <a:stretch/>
          </p:blipFill>
          <p:spPr>
            <a:xfrm>
              <a:off x="6470923" y="4730355"/>
              <a:ext cx="2131428" cy="1506308"/>
            </a:xfrm>
            <a:prstGeom prst="rect">
              <a:avLst/>
            </a:prstGeom>
          </p:spPr>
        </p:pic>
        <p:sp>
          <p:nvSpPr>
            <p:cNvPr id="19" name="ZoneTexte 9">
              <a:extLst>
                <a:ext uri="{FF2B5EF4-FFF2-40B4-BE49-F238E27FC236}">
                  <a16:creationId xmlns:a16="http://schemas.microsoft.com/office/drawing/2014/main" id="{77AA5A9F-C7C7-E14D-86D7-E4ADF04B171B}"/>
                </a:ext>
              </a:extLst>
            </p:cNvPr>
            <p:cNvSpPr txBox="1"/>
            <p:nvPr/>
          </p:nvSpPr>
          <p:spPr>
            <a:xfrm>
              <a:off x="160846" y="4071078"/>
              <a:ext cx="165955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u="sng" dirty="0"/>
                <a:t>Proton Beam </a:t>
              </a:r>
            </a:p>
            <a:p>
              <a:pPr algn="ctr"/>
              <a:r>
                <a:rPr lang="en-GB" sz="1400" u="sng" dirty="0"/>
                <a:t>(Ep=2.5 GeV, 14 Hz) </a:t>
              </a:r>
              <a:r>
                <a:rPr lang="en-GB" sz="1400" dirty="0"/>
                <a:t>1 x 1.25 MW</a:t>
              </a:r>
            </a:p>
          </p:txBody>
        </p:sp>
        <p:cxnSp>
          <p:nvCxnSpPr>
            <p:cNvPr id="20" name="Straight Arrow Connector 41">
              <a:extLst>
                <a:ext uri="{FF2B5EF4-FFF2-40B4-BE49-F238E27FC236}">
                  <a16:creationId xmlns:a16="http://schemas.microsoft.com/office/drawing/2014/main" id="{0191D9FD-B125-6C4C-9E64-833D79CECE76}"/>
                </a:ext>
              </a:extLst>
            </p:cNvPr>
            <p:cNvCxnSpPr/>
            <p:nvPr/>
          </p:nvCxnSpPr>
          <p:spPr>
            <a:xfrm>
              <a:off x="4038600" y="3441432"/>
              <a:ext cx="777892" cy="79700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ZoneTexte 11">
              <a:extLst>
                <a:ext uri="{FF2B5EF4-FFF2-40B4-BE49-F238E27FC236}">
                  <a16:creationId xmlns:a16="http://schemas.microsoft.com/office/drawing/2014/main" id="{3267F036-B66D-D145-8B65-1BD7E5668A0F}"/>
                </a:ext>
              </a:extLst>
            </p:cNvPr>
            <p:cNvSpPr txBox="1"/>
            <p:nvPr/>
          </p:nvSpPr>
          <p:spPr>
            <a:xfrm>
              <a:off x="4581422" y="3715712"/>
              <a:ext cx="16339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u="sng" dirty="0"/>
                <a:t>1-horn/target system</a:t>
              </a:r>
            </a:p>
          </p:txBody>
        </p:sp>
        <p:pic>
          <p:nvPicPr>
            <p:cNvPr id="22" name="Picture 90">
              <a:extLst>
                <a:ext uri="{FF2B5EF4-FFF2-40B4-BE49-F238E27FC236}">
                  <a16:creationId xmlns:a16="http://schemas.microsoft.com/office/drawing/2014/main" id="{69EDC3BA-9054-FB41-836D-C3476D3A1F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08616" y="1631484"/>
              <a:ext cx="2144193" cy="1610231"/>
            </a:xfrm>
            <a:prstGeom prst="rect">
              <a:avLst/>
            </a:prstGeom>
          </p:spPr>
        </p:pic>
        <p:cxnSp>
          <p:nvCxnSpPr>
            <p:cNvPr id="23" name="Connecteur droit avec flèche 15">
              <a:extLst>
                <a:ext uri="{FF2B5EF4-FFF2-40B4-BE49-F238E27FC236}">
                  <a16:creationId xmlns:a16="http://schemas.microsoft.com/office/drawing/2014/main" id="{63B71620-D29C-1048-95F9-C490F5A391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2608" y="2247694"/>
              <a:ext cx="925588" cy="43192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18">
              <a:extLst>
                <a:ext uri="{FF2B5EF4-FFF2-40B4-BE49-F238E27FC236}">
                  <a16:creationId xmlns:a16="http://schemas.microsoft.com/office/drawing/2014/main" id="{CDBE0706-E24F-DB4E-9677-7B2397C545C0}"/>
                </a:ext>
              </a:extLst>
            </p:cNvPr>
            <p:cNvSpPr txBox="1"/>
            <p:nvPr/>
          </p:nvSpPr>
          <p:spPr>
            <a:xfrm>
              <a:off x="7659849" y="3337671"/>
              <a:ext cx="10466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u="sng" dirty="0"/>
                <a:t>Dipole</a:t>
              </a:r>
              <a:endParaRPr lang="en-GB" sz="1600" b="1" u="sng" dirty="0"/>
            </a:p>
          </p:txBody>
        </p:sp>
        <p:sp>
          <p:nvSpPr>
            <p:cNvPr id="25" name="ZoneTexte 18">
              <a:extLst>
                <a:ext uri="{FF2B5EF4-FFF2-40B4-BE49-F238E27FC236}">
                  <a16:creationId xmlns:a16="http://schemas.microsoft.com/office/drawing/2014/main" id="{A8175DDA-BBE3-524C-AA5E-7D0AF6BCB962}"/>
                </a:ext>
              </a:extLst>
            </p:cNvPr>
            <p:cNvSpPr txBox="1"/>
            <p:nvPr/>
          </p:nvSpPr>
          <p:spPr>
            <a:xfrm>
              <a:off x="6627419" y="4547465"/>
              <a:ext cx="19900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u="sng" dirty="0"/>
                <a:t>Hadronic</a:t>
              </a:r>
              <a:r>
                <a:rPr lang="en-GB" sz="1600" b="1" u="sng" dirty="0"/>
                <a:t> Collector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A963733-0C65-3C45-97EC-5886345EF493}"/>
                </a:ext>
              </a:extLst>
            </p:cNvPr>
            <p:cNvSpPr/>
            <p:nvPr/>
          </p:nvSpPr>
          <p:spPr>
            <a:xfrm rot="20395704">
              <a:off x="5956062" y="2685299"/>
              <a:ext cx="173176" cy="150548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Image 11">
              <a:extLst>
                <a:ext uri="{FF2B5EF4-FFF2-40B4-BE49-F238E27FC236}">
                  <a16:creationId xmlns:a16="http://schemas.microsoft.com/office/drawing/2014/main" id="{358AEAE2-F43A-A543-8A88-F370D544EA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1883" t="16341" r="18078" b="11853"/>
            <a:stretch/>
          </p:blipFill>
          <p:spPr>
            <a:xfrm>
              <a:off x="4074977" y="4321766"/>
              <a:ext cx="2448940" cy="1652969"/>
            </a:xfrm>
            <a:prstGeom prst="rect">
              <a:avLst/>
            </a:prstGeom>
          </p:spPr>
        </p:pic>
        <p:sp>
          <p:nvSpPr>
            <p:cNvPr id="28" name="TextBox 51">
              <a:extLst>
                <a:ext uri="{FF2B5EF4-FFF2-40B4-BE49-F238E27FC236}">
                  <a16:creationId xmlns:a16="http://schemas.microsoft.com/office/drawing/2014/main" id="{BAA9E24F-57D5-F54C-A9F1-0FCB20F5125B}"/>
                </a:ext>
              </a:extLst>
            </p:cNvPr>
            <p:cNvSpPr txBox="1"/>
            <p:nvPr/>
          </p:nvSpPr>
          <p:spPr>
            <a:xfrm>
              <a:off x="2707913" y="5133787"/>
              <a:ext cx="128297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err="1"/>
                <a:t>LEnuSTORM</a:t>
              </a:r>
              <a:r>
                <a:rPr lang="en-US" sz="1400" dirty="0"/>
                <a:t> </a:t>
              </a:r>
            </a:p>
            <a:p>
              <a:r>
                <a:rPr lang="en-US" sz="1400" dirty="0"/>
                <a:t>racetrack</a:t>
              </a:r>
            </a:p>
          </p:txBody>
        </p:sp>
        <p:cxnSp>
          <p:nvCxnSpPr>
            <p:cNvPr id="29" name="Straight Arrow Connector 21">
              <a:extLst>
                <a:ext uri="{FF2B5EF4-FFF2-40B4-BE49-F238E27FC236}">
                  <a16:creationId xmlns:a16="http://schemas.microsoft.com/office/drawing/2014/main" id="{645E5FD6-67A8-0340-B453-4AA31863AEBF}"/>
                </a:ext>
              </a:extLst>
            </p:cNvPr>
            <p:cNvCxnSpPr/>
            <p:nvPr/>
          </p:nvCxnSpPr>
          <p:spPr>
            <a:xfrm flipV="1">
              <a:off x="6149813" y="4116682"/>
              <a:ext cx="540470" cy="16563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32">
              <a:extLst>
                <a:ext uri="{FF2B5EF4-FFF2-40B4-BE49-F238E27FC236}">
                  <a16:creationId xmlns:a16="http://schemas.microsoft.com/office/drawing/2014/main" id="{8EC1774F-2974-B042-94BB-AC267E672BEF}"/>
                </a:ext>
              </a:extLst>
            </p:cNvPr>
            <p:cNvCxnSpPr/>
            <p:nvPr/>
          </p:nvCxnSpPr>
          <p:spPr>
            <a:xfrm>
              <a:off x="6149813" y="4300106"/>
              <a:ext cx="477606" cy="54844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4A82A8D2-BA05-9F4D-9FB6-556D8E5748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77847" t="26253" r="2130" b="13333"/>
            <a:stretch/>
          </p:blipFill>
          <p:spPr>
            <a:xfrm>
              <a:off x="9152809" y="1422400"/>
              <a:ext cx="2814013" cy="4754880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D770ADDD-BCEE-4740-9867-1604B2CEDD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4352" t="20444" r="2130" b="73395"/>
            <a:stretch/>
          </p:blipFill>
          <p:spPr>
            <a:xfrm>
              <a:off x="60736" y="795677"/>
              <a:ext cx="11737339" cy="4849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6711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2377</TotalTime>
  <Words>1387</Words>
  <Application>Microsoft Macintosh PowerPoint</Application>
  <PresentationFormat>Grand écran</PresentationFormat>
  <Paragraphs>273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Helvetica Neue</vt:lpstr>
      <vt:lpstr>Roboto</vt:lpstr>
      <vt:lpstr>Symbol</vt:lpstr>
      <vt:lpstr>Times New Roman</vt:lpstr>
      <vt:lpstr>Wingdings</vt:lpstr>
      <vt:lpstr>Thème Office</vt:lpstr>
      <vt:lpstr>WP3 : Target Station and Pion Extraction  Eric Baussan (Coordinator) &amp; Tamer Tolba (Co-coordinator)</vt:lpstr>
      <vt:lpstr>WP3 : Objectives</vt:lpstr>
      <vt:lpstr>WP3 : Target Station implantation</vt:lpstr>
      <vt:lpstr>WP3 : Target Station implantation</vt:lpstr>
      <vt:lpstr>WP3 : Working Structure</vt:lpstr>
      <vt:lpstr>WP3 : Global Overview</vt:lpstr>
      <vt:lpstr>WP3 : Global Overview</vt:lpstr>
      <vt:lpstr>WP3 : Global Overview</vt:lpstr>
      <vt:lpstr>WP3 : Global Overview</vt:lpstr>
      <vt:lpstr>WP3 : Timeline </vt:lpstr>
      <vt:lpstr>WP3 : Task distribution</vt:lpstr>
      <vt:lpstr>WP3 : European document schedule</vt:lpstr>
      <vt:lpstr>WP3 : Resources</vt:lpstr>
      <vt:lpstr>WP3 : Workflow</vt:lpstr>
      <vt:lpstr>WP3 : Target Station and Pion Extraction  Eric Baussan (Coordinator) &amp; Tamer Tolba (Co-coordinator)</vt:lpstr>
      <vt:lpstr>WP3 : Parallel session </vt:lpstr>
      <vt:lpstr>WP3 : Parallel session </vt:lpstr>
      <vt:lpstr>WP3 : Parallel session </vt:lpstr>
      <vt:lpstr>WP3 : Parallel session </vt:lpstr>
      <vt:lpstr>WP3 : Parallel session </vt:lpstr>
      <vt:lpstr>WP3 : Target Station and Pion Extraction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Baussan</dc:creator>
  <cp:lastModifiedBy>Baussan</cp:lastModifiedBy>
  <cp:revision>149</cp:revision>
  <cp:lastPrinted>2023-09-12T11:58:39Z</cp:lastPrinted>
  <dcterms:created xsi:type="dcterms:W3CDTF">2023-03-01T17:07:39Z</dcterms:created>
  <dcterms:modified xsi:type="dcterms:W3CDTF">2023-10-16T12:01:51Z</dcterms:modified>
</cp:coreProperties>
</file>