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7" r:id="rId2"/>
    <p:sldId id="335" r:id="rId3"/>
    <p:sldId id="333" r:id="rId4"/>
    <p:sldId id="336" r:id="rId5"/>
    <p:sldId id="332" r:id="rId6"/>
    <p:sldId id="327" r:id="rId7"/>
    <p:sldId id="339" r:id="rId8"/>
    <p:sldId id="331" r:id="rId9"/>
    <p:sldId id="337" r:id="rId10"/>
    <p:sldId id="277" r:id="rId11"/>
    <p:sldId id="272" r:id="rId12"/>
    <p:sldId id="334" r:id="rId13"/>
    <p:sldId id="329" r:id="rId1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59A"/>
    <a:srgbClr val="CCCCCC"/>
    <a:srgbClr val="666666"/>
    <a:srgbClr val="FECC99"/>
    <a:srgbClr val="FEE6CC"/>
    <a:srgbClr val="CCDFDB"/>
    <a:srgbClr val="E5F0EC"/>
    <a:srgbClr val="EBF1CB"/>
    <a:srgbClr val="CDD5E0"/>
    <a:srgbClr val="E6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14" autoAdjust="0"/>
    <p:restoredTop sz="94681" autoAdjust="0"/>
  </p:normalViewPr>
  <p:slideViewPr>
    <p:cSldViewPr snapToGrid="0" snapToObjects="1">
      <p:cViewPr>
        <p:scale>
          <a:sx n="136" d="100"/>
          <a:sy n="136" d="100"/>
        </p:scale>
        <p:origin x="5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2023-10-18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2054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625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A3D609-D3EE-1567-0DAD-E73CF96279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40994" y="44410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671F52-F987-AFB2-8A1D-A81FE42099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643119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016909-C3C6-3922-BE98-C965205A3B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E8A12F-B205-8625-00F3-7D2FCE2D5D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7E6C90-AEA9-43A7-F129-BBABC15D77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20C0F0-F36C-166E-095F-9D1ACD92E6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CA9F3A-235B-0B01-C121-3717D110AF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91A593-E08E-C20C-25DC-C4DDAB2619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413EC3-1090-F747-7A45-8277FBECB1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40994" y="44410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7F19CE-92E8-BD8E-B5D6-1482DFFFC5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34E05D-CEA5-B6D7-73CD-717587FC25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E8B2CF-4B66-520E-C1D4-D4FDF309C3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6E9AA3-0651-2CB5-D0D3-CD9E4D9A79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730BE-5A25-1903-5986-BDDCD810E1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48C3F0-D2D8-D5C1-ABB5-F4B5A28A04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AA8AFD-F747-71B0-F06C-F1104228B1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362191-D1F4-4A0B-AE71-A766F963AB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4F795F-21AC-CD50-5386-54FF410515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0FA93-3A7F-4F4A-67E5-AC2AB31FF1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E22AA3-11DB-DD44-7599-51F2F53B65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A36E10-D0F9-DF72-32C7-A721A915D1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4682B3-692E-ADD3-6B69-FE43CD6B99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183785-78CE-64F1-C5E9-7209117171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6554B2-A0BB-3CB9-1D8B-186B9D2A08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2023-10-16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nick.gazis@ess.eu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michail.anastasopoulos@ess.eu" TargetMode="External"/><Relationship Id="rId13" Type="http://schemas.openxmlformats.org/officeDocument/2006/relationships/hyperlink" Target="mailto:jean.michel.lagniel@gamil.fr" TargetMode="External"/><Relationship Id="rId3" Type="http://schemas.openxmlformats.org/officeDocument/2006/relationships/hyperlink" Target="mailto:nick.gazis@ess.eu" TargetMode="External"/><Relationship Id="rId7" Type="http://schemas.openxmlformats.org/officeDocument/2006/relationships/hyperlink" Target="mailto:emmanouil.trachanas@ess.eu" TargetMode="External"/><Relationship Id="rId12" Type="http://schemas.openxmlformats.org/officeDocument/2006/relationships/hyperlink" Target="mailto:natalia.milas@ess.eu" TargetMode="External"/><Relationship Id="rId2" Type="http://schemas.openxmlformats.org/officeDocument/2006/relationships/hyperlink" Target="mailto:gerardo.dauria@elettra.eu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boris.kildetoft@ess.eu" TargetMode="External"/><Relationship Id="rId11" Type="http://schemas.openxmlformats.org/officeDocument/2006/relationships/hyperlink" Target="mailto:mamad.eshraqi@ess;eu" TargetMode="External"/><Relationship Id="rId5" Type="http://schemas.openxmlformats.org/officeDocument/2006/relationships/hyperlink" Target="mailto:dawid.patrzalek@ess.eu" TargetMode="External"/><Relationship Id="rId15" Type="http://schemas.openxmlformats.org/officeDocument/2006/relationships/hyperlink" Target="mailto:martha.dadson@ess.eu" TargetMode="External"/><Relationship Id="rId10" Type="http://schemas.openxmlformats.org/officeDocument/2006/relationships/hyperlink" Target="mailto:andrea.bignami@ess.eu" TargetMode="External"/><Relationship Id="rId4" Type="http://schemas.openxmlformats.org/officeDocument/2006/relationships/hyperlink" Target="mailto:david.saiang@ltu.se" TargetMode="External"/><Relationship Id="rId9" Type="http://schemas.openxmlformats.org/officeDocument/2006/relationships/hyperlink" Target="mailto:rasmus.Johansson@ess.eu" TargetMode="External"/><Relationship Id="rId14" Type="http://schemas.openxmlformats.org/officeDocument/2006/relationships/hyperlink" Target="mailto:adrameh.gaye@ess.e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2239" y="1738083"/>
            <a:ext cx="9772076" cy="2387600"/>
          </a:xfrm>
        </p:spPr>
        <p:txBody>
          <a:bodyPr/>
          <a:lstStyle/>
          <a:p>
            <a:r>
              <a:rPr lang="en-GB" sz="3800" dirty="0"/>
              <a:t>ESSnuSB+ First Annual Meeting </a:t>
            </a:r>
            <a:br>
              <a:rPr lang="en-GB" sz="3800" dirty="0"/>
            </a:br>
            <a:r>
              <a:rPr lang="en-GB" sz="3800" dirty="0"/>
              <a:t>WP2+ Engineering &amp; Infrastructure </a:t>
            </a:r>
            <a:br>
              <a:rPr lang="en-GB" sz="3800" dirty="0"/>
            </a:br>
            <a:r>
              <a:rPr lang="en-GB" sz="3800" dirty="0"/>
              <a:t>Summary &amp; Future Plans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30394" y="5184397"/>
            <a:ext cx="5636266" cy="881182"/>
          </a:xfrm>
        </p:spPr>
        <p:txBody>
          <a:bodyPr/>
          <a:lstStyle/>
          <a:p>
            <a:r>
              <a:rPr lang="en-GB" dirty="0"/>
              <a:t>PRESENTED BY Nick Gazis </a:t>
            </a:r>
          </a:p>
          <a:p>
            <a:endParaRPr lang="en-GB" dirty="0"/>
          </a:p>
          <a:p>
            <a:r>
              <a:rPr lang="en-GB" dirty="0"/>
              <a:t>on behalf of Work Package 2+</a:t>
            </a:r>
          </a:p>
          <a:p>
            <a:r>
              <a:rPr lang="en-GB" dirty="0"/>
              <a:t>Nick Gazis, David </a:t>
            </a:r>
            <a:r>
              <a:rPr lang="en-GB" dirty="0" err="1"/>
              <a:t>Saiang</a:t>
            </a:r>
            <a:r>
              <a:rPr lang="en-GB" dirty="0"/>
              <a:t>, </a:t>
            </a:r>
            <a:r>
              <a:rPr lang="en-GB" dirty="0" err="1"/>
              <a:t>Mamad</a:t>
            </a:r>
            <a:r>
              <a:rPr lang="en-GB" dirty="0"/>
              <a:t> </a:t>
            </a:r>
            <a:r>
              <a:rPr lang="en-GB" dirty="0" err="1"/>
              <a:t>Eshraqi</a:t>
            </a:r>
            <a:r>
              <a:rPr lang="en-GB" dirty="0"/>
              <a:t>, </a:t>
            </a:r>
            <a:r>
              <a:rPr lang="en-GB" dirty="0" err="1"/>
              <a:t>Dawid</a:t>
            </a:r>
            <a:r>
              <a:rPr lang="en-GB" dirty="0"/>
              <a:t> </a:t>
            </a:r>
            <a:r>
              <a:rPr lang="en-GB" dirty="0" err="1"/>
              <a:t>Patrzalek</a:t>
            </a:r>
            <a:r>
              <a:rPr lang="en-GB" dirty="0"/>
              <a:t>, Emmanouil </a:t>
            </a:r>
            <a:r>
              <a:rPr lang="en-GB" dirty="0" err="1"/>
              <a:t>Trachanas</a:t>
            </a:r>
            <a:r>
              <a:rPr lang="en-GB" dirty="0"/>
              <a:t>, Andrea </a:t>
            </a:r>
            <a:r>
              <a:rPr lang="en-GB" dirty="0" err="1"/>
              <a:t>Bignami</a:t>
            </a:r>
            <a:r>
              <a:rPr lang="en-GB" dirty="0"/>
              <a:t>, </a:t>
            </a:r>
            <a:r>
              <a:rPr lang="en-GB" dirty="0" err="1"/>
              <a:t>Michail</a:t>
            </a:r>
            <a:r>
              <a:rPr lang="en-GB" dirty="0"/>
              <a:t> </a:t>
            </a:r>
            <a:r>
              <a:rPr lang="en-GB" dirty="0" err="1"/>
              <a:t>Anastasopoulos</a:t>
            </a:r>
            <a:r>
              <a:rPr lang="en-GB" dirty="0"/>
              <a:t>, jean-Michel </a:t>
            </a:r>
            <a:r>
              <a:rPr lang="en-GB" dirty="0" err="1"/>
              <a:t>Lagniel</a:t>
            </a:r>
            <a:r>
              <a:rPr lang="en-GB" dirty="0"/>
              <a:t>, Rasmus Johansson, Boris </a:t>
            </a:r>
            <a:r>
              <a:rPr lang="en-GB" dirty="0" err="1"/>
              <a:t>KiLdetoft</a:t>
            </a:r>
            <a:r>
              <a:rPr lang="en-GB" dirty="0"/>
              <a:t>, Natalia </a:t>
            </a:r>
            <a:r>
              <a:rPr lang="en-GB" dirty="0" err="1"/>
              <a:t>Milas</a:t>
            </a:r>
            <a:endParaRPr lang="en-GB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r>
              <a:rPr lang="sv-SE" sz="1200" b="1">
                <a:solidFill>
                  <a:schemeClr val="bg1"/>
                </a:solidFill>
              </a:rPr>
              <a:t>2023-10-16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569D8-BDDE-08B2-9224-41EBA3699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99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515B4B-3ADD-418D-A61D-2099706C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Agenda for WP2+ session on Wednesday 18 Oct.</a:t>
            </a:r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78972905-E434-5D47-AFD2-FA25DA38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2023-10-16</a:t>
            </a:r>
            <a:endParaRPr lang="sv-SE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4987B75-2092-9950-0441-073E9E62846F}"/>
              </a:ext>
            </a:extLst>
          </p:cNvPr>
          <p:cNvGraphicFramePr>
            <a:graphicFrameLocks noGrp="1"/>
          </p:cNvGraphicFramePr>
          <p:nvPr/>
        </p:nvGraphicFramePr>
        <p:xfrm>
          <a:off x="1095375" y="1562100"/>
          <a:ext cx="10134600" cy="4120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4600">
                  <a:extLst>
                    <a:ext uri="{9D8B030D-6E8A-4147-A177-3AD203B41FA5}">
                      <a16:colId xmlns:a16="http://schemas.microsoft.com/office/drawing/2014/main" val="145296200"/>
                    </a:ext>
                  </a:extLst>
                </a:gridCol>
              </a:tblGrid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1	Introduction – Nick Gazis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79685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2	Physics Requirements &amp; Input –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Mamad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Eshraqi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7528513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3	SPIRAL2 Construction Management at GANIL – Jean Michel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Lagniel</a:t>
                      </a:r>
                      <a:endParaRPr lang="en-GB" sz="2000" b="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298891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4	ESS civil engineering &amp; licensing – Boris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Kildetoft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996782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5	Costing considerations &amp; licensing –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Dawid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Patrzalek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8746145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6	Design &amp; model updates – Emmanouil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Trachanas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7916514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7	ETHEL tests &amp; lab possibilities at ESS MML – Andrea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Bignami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519547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8	Far Detector civil engineering &amp; licensing – David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Saiang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382527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9	Discussion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77022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585FF6-90A2-4F21-C307-A15081B7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39FFB0-FDCD-374C-F909-75BC794B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441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WP2+Engineering &amp; Infrastructure 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795" y="1502797"/>
            <a:ext cx="10092409" cy="5288958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 New IAP Member: Gerardo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D’Auria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gerardo.dauria@elettra.eu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 Leader &amp; ESS site responsible: Nick Gazis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nick.gazis@ess.eu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Deputy WP2+ Leader &amp; Far Detector site responsible: David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Saiang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david.saiang@ltu.se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Overall ESSnuSB+ cost responsible &amp; licensing: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Dawid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Patrzalek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dawid.patrzalek@ess.eu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Civil design &amp; licensing for the ESS site: Boris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Kildetoft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boris.kildetoft@ess.eu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 site design, EL infra responsible &amp; MoM Admin: Emmanouil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Trachanas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emmanouil.trachanas@ess.eu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 &amp; CAD design responsible: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Michail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Anastasopoulos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8"/>
              </a:rPr>
              <a:t>michail.anastasopoulos@ess.eu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(with support from Rasmus Johansson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9"/>
              </a:rPr>
              <a:t>rasmus.johansson@ess.eu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 MML lab tests &amp; measurements responsible: Andrea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Bignami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0"/>
              </a:rPr>
              <a:t>andrea.bignami@ess.eu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requirements &amp; input: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Mamad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Eshraqi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1"/>
              </a:rPr>
              <a:t>mamad.eshraqi@ess.eu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Natalia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Milas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2"/>
              </a:rPr>
              <a:t>natalia.milas@ess.eu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(with support from Jean-Michel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Lagniel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3"/>
              </a:rPr>
              <a:t>jean.michel.lagniel@gamil.fr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Administration, Legal, Grants &amp; Collaboration admin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responsibles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Adrameh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Gaye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4"/>
              </a:rPr>
              <a:t>adrameh.gaye@ess.eu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Martha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Dadson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5"/>
              </a:rPr>
              <a:t>martha.dadson@ess.eu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Members, roles &amp; contact info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FE92D-3E6A-DD75-DC9E-11094ADB8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1E708-F5B6-B1B9-4C72-976E3969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151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C57CCB17-C82D-ED7F-047A-6B5857489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45" y="1132090"/>
            <a:ext cx="9941154" cy="572591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8" y="265373"/>
            <a:ext cx="9488091" cy="657339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Mechanical Design update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(ESS-4965198)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Latest 3D design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5A1908-87CA-AE71-1D16-27BD09B8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C91C0-3CB7-C774-EC18-7A58B4CF0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45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5D34881-3681-BE93-62A1-80FE8D303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910" y="3672229"/>
            <a:ext cx="5898060" cy="2971905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830" y="265373"/>
            <a:ext cx="9360000" cy="657339"/>
          </a:xfrm>
        </p:spPr>
        <p:txBody>
          <a:bodyPr/>
          <a:lstStyle/>
          <a:p>
            <a:r>
              <a:rPr lang="en-GB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Deliverables &amp; Continuous design updates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what do we have in front of us?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A5C49-6FC7-18F8-A527-D80B4537E9E7}"/>
              </a:ext>
            </a:extLst>
          </p:cNvPr>
          <p:cNvSpPr txBox="1"/>
          <p:nvPr/>
        </p:nvSpPr>
        <p:spPr>
          <a:xfrm>
            <a:off x="421690" y="1663327"/>
            <a:ext cx="758355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D2.1 </a:t>
            </a:r>
            <a:r>
              <a:rPr lang="en-GB" dirty="0"/>
              <a:t>– </a:t>
            </a:r>
            <a:r>
              <a:rPr lang="en-GB" b="1" dirty="0"/>
              <a:t>Conceptual study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civil works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with indicative timeline for ESS Site related activities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D2.2 </a:t>
            </a:r>
            <a:r>
              <a:rPr lang="en-GB" dirty="0"/>
              <a:t>– </a:t>
            </a:r>
            <a:r>
              <a:rPr lang="en-GB" b="1" dirty="0"/>
              <a:t>Machine Conceptual Design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&amp;</a:t>
            </a:r>
            <a:r>
              <a:rPr lang="en-GB" dirty="0"/>
              <a:t> </a:t>
            </a:r>
            <a:r>
              <a:rPr lang="en-GB" b="1" dirty="0"/>
              <a:t>Mechanical Design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	(incl. EL specs)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Linac, 2nd Target Station, near and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far detectors, auxiliary systems and infrastructure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D2.3 </a:t>
            </a:r>
            <a:r>
              <a:rPr lang="en-GB" dirty="0"/>
              <a:t>–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Deliverables for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the </a:t>
            </a:r>
            <a:r>
              <a:rPr lang="en-GB" b="1" dirty="0"/>
              <a:t>Far Detector </a:t>
            </a:r>
            <a:br>
              <a:rPr lang="en-GB" b="1" dirty="0"/>
            </a:br>
            <a:r>
              <a:rPr lang="en-GB" dirty="0"/>
              <a:t>	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Civil Engineering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Study including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Far Detector site </a:t>
            </a:r>
            <a:br>
              <a:rPr lang="en-GB" dirty="0"/>
            </a:br>
            <a:r>
              <a:rPr lang="en-GB" dirty="0"/>
              <a:t>	</a:t>
            </a:r>
            <a:r>
              <a:rPr lang="en-GB" b="1" dirty="0"/>
              <a:t>Feasibility </a:t>
            </a:r>
            <a:br>
              <a:rPr lang="en-GB" b="1" dirty="0"/>
            </a:br>
            <a:r>
              <a:rPr lang="en-GB" b="1" dirty="0"/>
              <a:t>	Report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Far Detector </a:t>
            </a:r>
            <a:br>
              <a:rPr lang="en-GB" dirty="0"/>
            </a:br>
            <a:r>
              <a:rPr lang="en-GB" dirty="0"/>
              <a:t>	</a:t>
            </a:r>
            <a:r>
              <a:rPr lang="en-GB" b="1" dirty="0"/>
              <a:t>Civil Engineering </a:t>
            </a:r>
            <a:br>
              <a:rPr lang="en-GB" b="1" dirty="0"/>
            </a:br>
            <a:r>
              <a:rPr lang="en-GB" b="1" dirty="0"/>
              <a:t>	Study Report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A209E-809F-FF30-52AD-B697BB827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153" y="1152537"/>
            <a:ext cx="3302000" cy="2329668"/>
          </a:xfrm>
          <a:prstGeom prst="rect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128D401-004C-F451-ECD6-DAEB34936226}"/>
              </a:ext>
            </a:extLst>
          </p:cNvPr>
          <p:cNvSpPr/>
          <p:nvPr/>
        </p:nvSpPr>
        <p:spPr>
          <a:xfrm>
            <a:off x="7422194" y="4630366"/>
            <a:ext cx="973667" cy="40490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9E71F53-F456-0265-0375-15CFD0CD7297}"/>
              </a:ext>
            </a:extLst>
          </p:cNvPr>
          <p:cNvCxnSpPr>
            <a:cxnSpLocks/>
            <a:stCxn id="14" idx="3"/>
            <a:endCxn id="19" idx="1"/>
          </p:cNvCxnSpPr>
          <p:nvPr/>
        </p:nvCxnSpPr>
        <p:spPr>
          <a:xfrm flipV="1">
            <a:off x="8395861" y="4659651"/>
            <a:ext cx="675172" cy="173166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79BFD2-1C5E-206E-5A51-90FBA3CECB72}"/>
              </a:ext>
            </a:extLst>
          </p:cNvPr>
          <p:cNvSpPr txBox="1"/>
          <p:nvPr/>
        </p:nvSpPr>
        <p:spPr>
          <a:xfrm>
            <a:off x="8163750" y="3496611"/>
            <a:ext cx="2154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666666"/>
                </a:solidFill>
              </a:rPr>
              <a:t>Far Detector at </a:t>
            </a:r>
            <a:r>
              <a:rPr lang="en-US" sz="1100" dirty="0" err="1">
                <a:solidFill>
                  <a:srgbClr val="666666"/>
                </a:solidFill>
              </a:rPr>
              <a:t>Zinkgruvan</a:t>
            </a:r>
            <a:r>
              <a:rPr lang="en-US" sz="1100" dirty="0">
                <a:solidFill>
                  <a:srgbClr val="666666"/>
                </a:solidFill>
              </a:rPr>
              <a:t> site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A0BCD5-3714-604A-B95E-A2F2FE2CB211}"/>
              </a:ext>
            </a:extLst>
          </p:cNvPr>
          <p:cNvSpPr txBox="1"/>
          <p:nvPr/>
        </p:nvSpPr>
        <p:spPr>
          <a:xfrm>
            <a:off x="9624757" y="5392434"/>
            <a:ext cx="2154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666666"/>
                </a:solidFill>
              </a:rPr>
              <a:t>Near Detector at ESS site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9CA631-F9EB-043E-0D23-34E20D190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033" y="3891268"/>
            <a:ext cx="3079948" cy="1536766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978B5A-5538-17FB-6E7A-35EC5D866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4E36D-69A7-480E-1ACB-9D9B6A68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858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FC50295-2D25-A002-C821-4AC533B6A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1" y="2235200"/>
            <a:ext cx="6223782" cy="350574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GANIL &amp; SPIRAL2 </a:t>
            </a:r>
            <a:r>
              <a:rPr lang="en-GB" dirty="0">
                <a:solidFill>
                  <a:srgbClr val="FF0000"/>
                </a:solidFill>
              </a:rPr>
              <a:t>+ DESIR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Closed and independent construction site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8E07F1CA-7DA7-7F26-73EE-CC825464E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886" y="1446416"/>
            <a:ext cx="6394079" cy="508720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3C96C-598B-D371-718F-542F15A97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2A9CF5-2C28-6CC5-F999-7AC26E563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3</a:t>
            </a:fld>
            <a:endParaRPr lang="sv-S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870869-CA42-4A1B-3A96-6EF275EBA2CB}"/>
              </a:ext>
            </a:extLst>
          </p:cNvPr>
          <p:cNvSpPr/>
          <p:nvPr/>
        </p:nvSpPr>
        <p:spPr>
          <a:xfrm>
            <a:off x="4035875" y="4151489"/>
            <a:ext cx="255561" cy="244813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378244A-91D6-0977-23FC-F142E283EAED}"/>
              </a:ext>
            </a:extLst>
          </p:cNvPr>
          <p:cNvCxnSpPr>
            <a:cxnSpLocks/>
          </p:cNvCxnSpPr>
          <p:nvPr/>
        </p:nvCxnSpPr>
        <p:spPr>
          <a:xfrm flipH="1">
            <a:off x="641356" y="2750590"/>
            <a:ext cx="1533472" cy="23001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91CAFDA-7952-765F-C1BA-416F3F44B75A}"/>
              </a:ext>
            </a:extLst>
          </p:cNvPr>
          <p:cNvCxnSpPr/>
          <p:nvPr/>
        </p:nvCxnSpPr>
        <p:spPr>
          <a:xfrm>
            <a:off x="1684692" y="2831926"/>
            <a:ext cx="423121" cy="37868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739F236-1A13-4E1C-9942-FA9049D4F1AC}"/>
              </a:ext>
            </a:extLst>
          </p:cNvPr>
          <p:cNvCxnSpPr>
            <a:cxnSpLocks/>
          </p:cNvCxnSpPr>
          <p:nvPr/>
        </p:nvCxnSpPr>
        <p:spPr>
          <a:xfrm>
            <a:off x="2237379" y="3867906"/>
            <a:ext cx="1308114" cy="12016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DD7B532-93F4-6335-BC67-0D2B2958A37F}"/>
              </a:ext>
            </a:extLst>
          </p:cNvPr>
          <p:cNvCxnSpPr>
            <a:cxnSpLocks/>
          </p:cNvCxnSpPr>
          <p:nvPr/>
        </p:nvCxnSpPr>
        <p:spPr>
          <a:xfrm>
            <a:off x="2082502" y="3187108"/>
            <a:ext cx="159341" cy="70035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DD38613-B387-D79D-D8A8-EAA8E6D96D6E}"/>
              </a:ext>
            </a:extLst>
          </p:cNvPr>
          <p:cNvCxnSpPr>
            <a:cxnSpLocks/>
          </p:cNvCxnSpPr>
          <p:nvPr/>
        </p:nvCxnSpPr>
        <p:spPr>
          <a:xfrm flipH="1">
            <a:off x="1862008" y="2936548"/>
            <a:ext cx="191236" cy="44052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4F89838-5970-1C85-EFA3-2B4222F1079D}"/>
              </a:ext>
            </a:extLst>
          </p:cNvPr>
          <p:cNvCxnSpPr>
            <a:cxnSpLocks/>
          </p:cNvCxnSpPr>
          <p:nvPr/>
        </p:nvCxnSpPr>
        <p:spPr>
          <a:xfrm>
            <a:off x="1896252" y="2778876"/>
            <a:ext cx="149451" cy="157672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B4A0430-6ED8-A521-CFA3-EBB44EBA3DED}"/>
              </a:ext>
            </a:extLst>
          </p:cNvPr>
          <p:cNvCxnSpPr>
            <a:cxnSpLocks/>
          </p:cNvCxnSpPr>
          <p:nvPr/>
        </p:nvCxnSpPr>
        <p:spPr>
          <a:xfrm>
            <a:off x="2341183" y="3710549"/>
            <a:ext cx="34690" cy="176918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8AB7F4B-1FFC-6D82-46FA-FD159096F87C}"/>
              </a:ext>
            </a:extLst>
          </p:cNvPr>
          <p:cNvCxnSpPr>
            <a:cxnSpLocks/>
          </p:cNvCxnSpPr>
          <p:nvPr/>
        </p:nvCxnSpPr>
        <p:spPr>
          <a:xfrm>
            <a:off x="2202689" y="3702594"/>
            <a:ext cx="157354" cy="29745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1E0AD31-95D0-0F86-AC88-9ECF4640B388}"/>
              </a:ext>
            </a:extLst>
          </p:cNvPr>
          <p:cNvSpPr/>
          <p:nvPr/>
        </p:nvSpPr>
        <p:spPr>
          <a:xfrm>
            <a:off x="4145597" y="4241800"/>
            <a:ext cx="45719" cy="4571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E05077A-24CB-5F5A-AEEB-CA97CEC0AE34}"/>
              </a:ext>
            </a:extLst>
          </p:cNvPr>
          <p:cNvSpPr/>
          <p:nvPr/>
        </p:nvSpPr>
        <p:spPr>
          <a:xfrm>
            <a:off x="1862008" y="2866571"/>
            <a:ext cx="45719" cy="457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BFDE62D-6B34-B501-B691-BE2D20573524}"/>
              </a:ext>
            </a:extLst>
          </p:cNvPr>
          <p:cNvSpPr/>
          <p:nvPr/>
        </p:nvSpPr>
        <p:spPr>
          <a:xfrm>
            <a:off x="2267855" y="3770084"/>
            <a:ext cx="51554" cy="457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DCB7E0E-B0A8-E56A-FDA5-2D630F2F76EB}"/>
              </a:ext>
            </a:extLst>
          </p:cNvPr>
          <p:cNvCxnSpPr>
            <a:cxnSpLocks/>
          </p:cNvCxnSpPr>
          <p:nvPr/>
        </p:nvCxnSpPr>
        <p:spPr>
          <a:xfrm flipV="1">
            <a:off x="4291436" y="2030647"/>
            <a:ext cx="34244" cy="236565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86D5D5F-D1D8-AE42-65C7-58D9336E8B7B}"/>
              </a:ext>
            </a:extLst>
          </p:cNvPr>
          <p:cNvCxnSpPr>
            <a:cxnSpLocks/>
          </p:cNvCxnSpPr>
          <p:nvPr/>
        </p:nvCxnSpPr>
        <p:spPr>
          <a:xfrm flipH="1">
            <a:off x="202864" y="4396302"/>
            <a:ext cx="4088572" cy="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EA022D11-0611-8A58-9F0C-A3130074945B}"/>
              </a:ext>
            </a:extLst>
          </p:cNvPr>
          <p:cNvSpPr txBox="1"/>
          <p:nvPr/>
        </p:nvSpPr>
        <p:spPr>
          <a:xfrm>
            <a:off x="313510" y="1564898"/>
            <a:ext cx="51558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Excavation trenches need space and stagged execution: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16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Access to the future ESSnuSB+ site 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Staged approach (one step at the time..)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2F4EA4-2BDF-4C3A-08F1-2E4C82E4B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32" y="1357226"/>
            <a:ext cx="7651793" cy="511804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DF93FF7-904B-D3F7-F550-B2623BDB4D4C}"/>
              </a:ext>
            </a:extLst>
          </p:cNvPr>
          <p:cNvSpPr/>
          <p:nvPr/>
        </p:nvSpPr>
        <p:spPr>
          <a:xfrm>
            <a:off x="4411321" y="2086628"/>
            <a:ext cx="973667" cy="778933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FB9E2B-D8C5-1C30-AB61-E8E5691D4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161" y="1957390"/>
            <a:ext cx="6110953" cy="4356935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DB2B9D3-20AE-42C8-191E-3ACE2E2FB4F0}"/>
              </a:ext>
            </a:extLst>
          </p:cNvPr>
          <p:cNvCxnSpPr>
            <a:stCxn id="13" idx="3"/>
            <a:endCxn id="7" idx="1"/>
          </p:cNvCxnSpPr>
          <p:nvPr/>
        </p:nvCxnSpPr>
        <p:spPr>
          <a:xfrm>
            <a:off x="5384988" y="2476095"/>
            <a:ext cx="567173" cy="16597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20">
            <a:extLst>
              <a:ext uri="{FF2B5EF4-FFF2-40B4-BE49-F238E27FC236}">
                <a16:creationId xmlns:a16="http://schemas.microsoft.com/office/drawing/2014/main" id="{AF4DC1FC-2DCC-4C98-65AC-B4477CED382B}"/>
              </a:ext>
            </a:extLst>
          </p:cNvPr>
          <p:cNvSpPr/>
          <p:nvPr/>
        </p:nvSpPr>
        <p:spPr>
          <a:xfrm rot="14870091">
            <a:off x="8904030" y="5164389"/>
            <a:ext cx="367646" cy="8601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E4A56851-3E9F-F378-52BE-733DFABD4B99}"/>
              </a:ext>
            </a:extLst>
          </p:cNvPr>
          <p:cNvSpPr/>
          <p:nvPr/>
        </p:nvSpPr>
        <p:spPr>
          <a:xfrm rot="9013967">
            <a:off x="11572041" y="4198263"/>
            <a:ext cx="367646" cy="4784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C72C50A2-8E3C-7794-DF79-9B24DCBE81F8}"/>
              </a:ext>
            </a:extLst>
          </p:cNvPr>
          <p:cNvSpPr/>
          <p:nvPr/>
        </p:nvSpPr>
        <p:spPr>
          <a:xfrm rot="18650164">
            <a:off x="7313836" y="4775932"/>
            <a:ext cx="367646" cy="478459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61344DE9-FAEA-ABA8-9887-59F44218134E}"/>
              </a:ext>
            </a:extLst>
          </p:cNvPr>
          <p:cNvSpPr/>
          <p:nvPr/>
        </p:nvSpPr>
        <p:spPr>
          <a:xfrm rot="13385579">
            <a:off x="6826355" y="5024729"/>
            <a:ext cx="367646" cy="860171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26D59713-BE9A-4DD1-CA97-450EAC009207}"/>
              </a:ext>
            </a:extLst>
          </p:cNvPr>
          <p:cNvSpPr/>
          <p:nvPr/>
        </p:nvSpPr>
        <p:spPr>
          <a:xfrm rot="14111290">
            <a:off x="8093414" y="5554277"/>
            <a:ext cx="367646" cy="8601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8A3BBF18-ED73-0A79-98AC-41235963A045}"/>
              </a:ext>
            </a:extLst>
          </p:cNvPr>
          <p:cNvSpPr/>
          <p:nvPr/>
        </p:nvSpPr>
        <p:spPr>
          <a:xfrm rot="14870091">
            <a:off x="9703553" y="4810670"/>
            <a:ext cx="367646" cy="8601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296A4E73-68E4-8953-2C15-AF44C7B1FDE5}"/>
              </a:ext>
            </a:extLst>
          </p:cNvPr>
          <p:cNvSpPr/>
          <p:nvPr/>
        </p:nvSpPr>
        <p:spPr>
          <a:xfrm rot="14870091">
            <a:off x="10970730" y="4252576"/>
            <a:ext cx="367646" cy="8601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81102292-F479-9B1C-F428-D0701C60FF85}"/>
              </a:ext>
            </a:extLst>
          </p:cNvPr>
          <p:cNvSpPr/>
          <p:nvPr/>
        </p:nvSpPr>
        <p:spPr>
          <a:xfrm rot="9013967">
            <a:off x="11288127" y="3494611"/>
            <a:ext cx="367646" cy="4784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C8E6D088-96A3-1C2D-476F-EBE0CF97DEC3}"/>
              </a:ext>
            </a:extLst>
          </p:cNvPr>
          <p:cNvSpPr/>
          <p:nvPr/>
        </p:nvSpPr>
        <p:spPr>
          <a:xfrm rot="3668177">
            <a:off x="10279885" y="3390529"/>
            <a:ext cx="367646" cy="8601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>
            <a:extLst>
              <a:ext uri="{FF2B5EF4-FFF2-40B4-BE49-F238E27FC236}">
                <a16:creationId xmlns:a16="http://schemas.microsoft.com/office/drawing/2014/main" id="{66D5FCCD-1271-7153-A3A1-7EEDB4D74B34}"/>
              </a:ext>
            </a:extLst>
          </p:cNvPr>
          <p:cNvSpPr/>
          <p:nvPr/>
        </p:nvSpPr>
        <p:spPr>
          <a:xfrm rot="15279098">
            <a:off x="7791785" y="4890834"/>
            <a:ext cx="367646" cy="478459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3E8242F6-83CD-54B2-2E1A-A407BB1CD10C}"/>
              </a:ext>
            </a:extLst>
          </p:cNvPr>
          <p:cNvSpPr/>
          <p:nvPr/>
        </p:nvSpPr>
        <p:spPr>
          <a:xfrm rot="14844564">
            <a:off x="8778097" y="4844306"/>
            <a:ext cx="367646" cy="478459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064F5A31-4F8E-3B2D-BAA5-109309B55EA9}"/>
              </a:ext>
            </a:extLst>
          </p:cNvPr>
          <p:cNvSpPr/>
          <p:nvPr/>
        </p:nvSpPr>
        <p:spPr>
          <a:xfrm rot="13394483">
            <a:off x="9260303" y="4545681"/>
            <a:ext cx="367646" cy="478459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EC557EE-B84F-E2FD-66E1-FDAC67B7FB98}"/>
              </a:ext>
            </a:extLst>
          </p:cNvPr>
          <p:cNvSpPr/>
          <p:nvPr/>
        </p:nvSpPr>
        <p:spPr>
          <a:xfrm>
            <a:off x="9568810" y="4114764"/>
            <a:ext cx="935310" cy="47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ESSnuSB+ Target</a:t>
            </a:r>
          </a:p>
        </p:txBody>
      </p:sp>
      <p:sp>
        <p:nvSpPr>
          <p:cNvPr id="38" name="Down Arrow 37">
            <a:extLst>
              <a:ext uri="{FF2B5EF4-FFF2-40B4-BE49-F238E27FC236}">
                <a16:creationId xmlns:a16="http://schemas.microsoft.com/office/drawing/2014/main" id="{DF6EF3EF-F680-3A75-56C7-3DD7652B4C5B}"/>
              </a:ext>
            </a:extLst>
          </p:cNvPr>
          <p:cNvSpPr/>
          <p:nvPr/>
        </p:nvSpPr>
        <p:spPr>
          <a:xfrm rot="16952534">
            <a:off x="8294967" y="4929514"/>
            <a:ext cx="367646" cy="478459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542212D6-E496-3731-7A56-241DDE6C6107}"/>
              </a:ext>
            </a:extLst>
          </p:cNvPr>
          <p:cNvSpPr/>
          <p:nvPr/>
        </p:nvSpPr>
        <p:spPr>
          <a:xfrm>
            <a:off x="9419721" y="2721576"/>
            <a:ext cx="1000824" cy="47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ESSnuSB+ Near Detector</a:t>
            </a:r>
          </a:p>
        </p:txBody>
      </p:sp>
      <p:sp>
        <p:nvSpPr>
          <p:cNvPr id="40" name="Down Arrow 39">
            <a:extLst>
              <a:ext uri="{FF2B5EF4-FFF2-40B4-BE49-F238E27FC236}">
                <a16:creationId xmlns:a16="http://schemas.microsoft.com/office/drawing/2014/main" id="{019487FE-AEF2-5FFF-07CE-B802133F769B}"/>
              </a:ext>
            </a:extLst>
          </p:cNvPr>
          <p:cNvSpPr/>
          <p:nvPr/>
        </p:nvSpPr>
        <p:spPr>
          <a:xfrm rot="9013967">
            <a:off x="10921218" y="2961481"/>
            <a:ext cx="367646" cy="4784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>
            <a:extLst>
              <a:ext uri="{FF2B5EF4-FFF2-40B4-BE49-F238E27FC236}">
                <a16:creationId xmlns:a16="http://schemas.microsoft.com/office/drawing/2014/main" id="{63E067B5-3FA9-A8F4-1563-2A6385E0C7B8}"/>
              </a:ext>
            </a:extLst>
          </p:cNvPr>
          <p:cNvSpPr/>
          <p:nvPr/>
        </p:nvSpPr>
        <p:spPr>
          <a:xfrm rot="3697716">
            <a:off x="10482765" y="2695446"/>
            <a:ext cx="367646" cy="4784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20A9C6-C3BC-FCDA-E29E-FB2A23932F23}"/>
              </a:ext>
            </a:extLst>
          </p:cNvPr>
          <p:cNvSpPr txBox="1"/>
          <p:nvPr/>
        </p:nvSpPr>
        <p:spPr>
          <a:xfrm>
            <a:off x="8053025" y="1193525"/>
            <a:ext cx="3768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Currently, there is no direct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access from the highway.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DA9505-8C3F-A883-A1A6-06AE8BADE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5ADC9-17B9-11BF-5755-CAE614615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176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Costing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Closed session 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9CAB3-7195-D6A6-965E-446A4CFDFCEF}"/>
              </a:ext>
            </a:extLst>
          </p:cNvPr>
          <p:cNvSpPr txBox="1"/>
          <p:nvPr/>
        </p:nvSpPr>
        <p:spPr>
          <a:xfrm>
            <a:off x="1103709" y="1297065"/>
            <a:ext cx="10073371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Proposals: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Compartmentalize the budget per WP and then per deliverable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Introduce a stagged approach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What do we need now?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What do we need later?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Introduce project planning reviewer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Invite Recommendations from an an External Review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Actions: </a:t>
            </a:r>
            <a:endParaRPr lang="en-US" sz="2400" dirty="0">
              <a:solidFill>
                <a:srgbClr val="0070C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WPs create their budget proposals – URGENT </a:t>
            </a: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70C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Define further the critical cost driving factors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Refine the costing methodology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Stagged approach per WP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26BBE8-7635-814E-7735-F64D8BEE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7224-F87D-2F30-8C82-FFFBAFF2E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586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B81E84C-E244-EB40-9714-12D77EE968CB}"/>
              </a:ext>
            </a:extLst>
          </p:cNvPr>
          <p:cNvSpPr/>
          <p:nvPr/>
        </p:nvSpPr>
        <p:spPr>
          <a:xfrm>
            <a:off x="411060" y="1729788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000" dirty="0">
                <a:solidFill>
                  <a:srgbClr val="666666"/>
                </a:solidFill>
              </a:rPr>
              <a:t>but also </a:t>
            </a:r>
            <a:r>
              <a:rPr lang="de-DE" sz="2000" dirty="0" err="1">
                <a:solidFill>
                  <a:srgbClr val="666666"/>
                </a:solidFill>
              </a:rPr>
              <a:t>the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>
                <a:solidFill>
                  <a:schemeClr val="accent3"/>
                </a:solidFill>
              </a:rPr>
              <a:t>power </a:t>
            </a:r>
            <a:r>
              <a:rPr lang="de-DE" sz="2000" dirty="0" err="1">
                <a:solidFill>
                  <a:schemeClr val="accent3"/>
                </a:solidFill>
              </a:rPr>
              <a:t>sources</a:t>
            </a:r>
            <a:r>
              <a:rPr lang="de-DE" sz="2000" dirty="0">
                <a:solidFill>
                  <a:schemeClr val="accent3"/>
                </a:solidFill>
              </a:rPr>
              <a:t>, </a:t>
            </a:r>
            <a:r>
              <a:rPr lang="de-DE" sz="2000" dirty="0" err="1">
                <a:solidFill>
                  <a:schemeClr val="accent3"/>
                </a:solidFill>
              </a:rPr>
              <a:t>electronics</a:t>
            </a:r>
            <a:r>
              <a:rPr lang="de-DE" sz="2000" dirty="0">
                <a:solidFill>
                  <a:schemeClr val="accent3"/>
                </a:solidFill>
              </a:rPr>
              <a:t>, </a:t>
            </a:r>
            <a:r>
              <a:rPr lang="de-DE" sz="2000" dirty="0" err="1">
                <a:solidFill>
                  <a:schemeClr val="accent3"/>
                </a:solidFill>
              </a:rPr>
              <a:t>controls</a:t>
            </a:r>
            <a:r>
              <a:rPr lang="de-DE" sz="2000" dirty="0">
                <a:solidFill>
                  <a:schemeClr val="accent3"/>
                </a:solidFill>
              </a:rPr>
              <a:t>, </a:t>
            </a:r>
            <a:r>
              <a:rPr lang="de-DE" sz="2000" dirty="0" err="1">
                <a:solidFill>
                  <a:schemeClr val="accent3"/>
                </a:solidFill>
              </a:rPr>
              <a:t>waveguides</a:t>
            </a:r>
            <a:r>
              <a:rPr lang="de-DE" sz="2000" dirty="0">
                <a:solidFill>
                  <a:schemeClr val="accent3"/>
                </a:solidFill>
              </a:rPr>
              <a:t>, </a:t>
            </a:r>
            <a:r>
              <a:rPr lang="de-DE" sz="2000" dirty="0" err="1">
                <a:solidFill>
                  <a:schemeClr val="accent3"/>
                </a:solidFill>
              </a:rPr>
              <a:t>cooling</a:t>
            </a: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err="1">
                <a:solidFill>
                  <a:schemeClr val="accent3"/>
                </a:solidFill>
              </a:rPr>
              <a:t>sources</a:t>
            </a: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err="1">
                <a:solidFill>
                  <a:schemeClr val="accent3"/>
                </a:solidFill>
              </a:rPr>
              <a:t>etc</a:t>
            </a:r>
            <a:r>
              <a:rPr lang="de-DE" sz="2000" dirty="0">
                <a:solidFill>
                  <a:schemeClr val="accent3"/>
                </a:solidFill>
              </a:rPr>
              <a:t> </a:t>
            </a:r>
            <a:br>
              <a:rPr lang="de-DE" sz="2000" dirty="0">
                <a:solidFill>
                  <a:schemeClr val="accent3"/>
                </a:solidFill>
              </a:rPr>
            </a:br>
            <a:r>
              <a:rPr lang="de-DE" sz="2000" dirty="0" err="1">
                <a:solidFill>
                  <a:srgbClr val="666666"/>
                </a:solidFill>
              </a:rPr>
              <a:t>and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accessiblity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for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side-operations</a:t>
            </a:r>
            <a:r>
              <a:rPr lang="de-DE" sz="2000" dirty="0">
                <a:solidFill>
                  <a:srgbClr val="666666"/>
                </a:solidFill>
              </a:rPr>
              <a:t> such </a:t>
            </a:r>
            <a:r>
              <a:rPr lang="de-DE" sz="2000" dirty="0" err="1">
                <a:solidFill>
                  <a:srgbClr val="666666"/>
                </a:solidFill>
              </a:rPr>
              <a:t>as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assembly</a:t>
            </a:r>
            <a:r>
              <a:rPr lang="de-DE" sz="2000" dirty="0">
                <a:solidFill>
                  <a:srgbClr val="666666"/>
                </a:solidFill>
              </a:rPr>
              <a:t>, </a:t>
            </a:r>
            <a:r>
              <a:rPr lang="de-DE" sz="2000" dirty="0" err="1">
                <a:solidFill>
                  <a:srgbClr val="666666"/>
                </a:solidFill>
              </a:rPr>
              <a:t>installation</a:t>
            </a:r>
            <a:r>
              <a:rPr lang="de-DE" sz="2000" dirty="0">
                <a:solidFill>
                  <a:srgbClr val="666666"/>
                </a:solidFill>
              </a:rPr>
              <a:t>, </a:t>
            </a:r>
            <a:r>
              <a:rPr lang="de-DE" sz="2000" dirty="0" err="1">
                <a:solidFill>
                  <a:srgbClr val="666666"/>
                </a:solidFill>
              </a:rPr>
              <a:t>maintenace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etc</a:t>
            </a:r>
            <a:r>
              <a:rPr lang="de-DE" sz="2000" dirty="0">
                <a:solidFill>
                  <a:srgbClr val="666666"/>
                </a:solidFill>
              </a:rPr>
              <a:t>, </a:t>
            </a:r>
            <a:br>
              <a:rPr lang="de-DE" sz="2000" dirty="0">
                <a:solidFill>
                  <a:srgbClr val="666666"/>
                </a:solidFill>
              </a:rPr>
            </a:br>
            <a:r>
              <a:rPr lang="de-DE" sz="2000" dirty="0" err="1">
                <a:solidFill>
                  <a:srgbClr val="666666"/>
                </a:solidFill>
              </a:rPr>
              <a:t>that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need</a:t>
            </a:r>
            <a:r>
              <a:rPr lang="de-DE" sz="2000" dirty="0">
                <a:solidFill>
                  <a:srgbClr val="666666"/>
                </a:solidFill>
              </a:rPr>
              <a:t> also </a:t>
            </a:r>
            <a:r>
              <a:rPr lang="de-DE" sz="2000" dirty="0">
                <a:solidFill>
                  <a:schemeClr val="accent3"/>
                </a:solidFill>
              </a:rPr>
              <a:t>design </a:t>
            </a:r>
            <a:r>
              <a:rPr lang="de-DE" sz="2000" dirty="0" err="1">
                <a:solidFill>
                  <a:schemeClr val="accent3"/>
                </a:solidFill>
              </a:rPr>
              <a:t>effort</a:t>
            </a: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and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chemeClr val="accent3"/>
                </a:solidFill>
              </a:rPr>
              <a:t>space</a:t>
            </a:r>
            <a:r>
              <a:rPr lang="de-DE" sz="2000" dirty="0">
                <a:solidFill>
                  <a:srgbClr val="666666"/>
                </a:solidFill>
              </a:rPr>
              <a:t> </a:t>
            </a:r>
            <a:r>
              <a:rPr lang="de-DE" sz="2000" dirty="0" err="1">
                <a:solidFill>
                  <a:srgbClr val="666666"/>
                </a:solidFill>
              </a:rPr>
              <a:t>to</a:t>
            </a:r>
            <a:r>
              <a:rPr lang="de-DE" sz="2000" dirty="0">
                <a:solidFill>
                  <a:srgbClr val="666666"/>
                </a:solidFill>
              </a:rPr>
              <a:t> fit in. </a:t>
            </a:r>
            <a:endParaRPr lang="en-US" sz="2000" dirty="0">
              <a:solidFill>
                <a:srgbClr val="666666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0669549-4DD5-5C46-B8DD-DDBF45818DAA}"/>
              </a:ext>
            </a:extLst>
          </p:cNvPr>
          <p:cNvGrpSpPr/>
          <p:nvPr/>
        </p:nvGrpSpPr>
        <p:grpSpPr>
          <a:xfrm>
            <a:off x="1664484" y="3283777"/>
            <a:ext cx="8442408" cy="3513713"/>
            <a:chOff x="1664484" y="3344287"/>
            <a:chExt cx="8442408" cy="351371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64B1352-66C0-7246-A5BB-EE0F80AB1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16113" y="3387468"/>
              <a:ext cx="8390779" cy="3470532"/>
            </a:xfrm>
            <a:prstGeom prst="rect">
              <a:avLst/>
            </a:prstGeom>
            <a:ln w="38100">
              <a:solidFill>
                <a:schemeClr val="accent3"/>
              </a:solidFill>
            </a:ln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789117-4439-624B-BA5C-333EE9880871}"/>
                </a:ext>
              </a:extLst>
            </p:cNvPr>
            <p:cNvSpPr/>
            <p:nvPr/>
          </p:nvSpPr>
          <p:spPr>
            <a:xfrm>
              <a:off x="1664484" y="3344287"/>
              <a:ext cx="24002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>
                  <a:solidFill>
                    <a:schemeClr val="accent3"/>
                  </a:solidFill>
                </a:rPr>
                <a:t>DTL </a:t>
              </a:r>
              <a:r>
                <a:rPr lang="de-DE" b="1" dirty="0" err="1">
                  <a:solidFill>
                    <a:schemeClr val="accent3"/>
                  </a:solidFill>
                </a:rPr>
                <a:t>assy</a:t>
              </a:r>
              <a:r>
                <a:rPr lang="de-DE" b="1" dirty="0">
                  <a:solidFill>
                    <a:schemeClr val="accent3"/>
                  </a:solidFill>
                </a:rPr>
                <a:t> </a:t>
              </a:r>
              <a:r>
                <a:rPr lang="de-DE" b="1" dirty="0" err="1">
                  <a:solidFill>
                    <a:schemeClr val="accent3"/>
                  </a:solidFill>
                </a:rPr>
                <a:t>for</a:t>
              </a:r>
              <a:r>
                <a:rPr lang="de-DE" b="1" dirty="0">
                  <a:solidFill>
                    <a:schemeClr val="accent3"/>
                  </a:solidFill>
                </a:rPr>
                <a:t> </a:t>
              </a:r>
              <a:r>
                <a:rPr lang="de-DE" b="1" dirty="0" err="1">
                  <a:solidFill>
                    <a:schemeClr val="accent3"/>
                  </a:solidFill>
                </a:rPr>
                <a:t>operations</a:t>
              </a:r>
              <a:endParaRPr lang="en-US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827" y="168580"/>
            <a:ext cx="9360000" cy="657339"/>
          </a:xfrm>
        </p:spPr>
        <p:txBody>
          <a:bodyPr/>
          <a:lstStyle/>
          <a:p>
            <a:r>
              <a:rPr lang="en-US" sz="4000" dirty="0"/>
              <a:t>Example for WPs’ costing considerations</a:t>
            </a:r>
            <a:endParaRPr lang="en-GB" sz="3200" dirty="0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More than meets the eye.. </a:t>
            </a:r>
            <a:endParaRPr lang="en-GB" sz="1800" dirty="0"/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884912F-88C1-7C4F-B528-E5243C3F1B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413" y="785390"/>
            <a:ext cx="4461082" cy="241849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998055B-5B3C-EA41-90A6-C8508BF23B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061" y="1438102"/>
            <a:ext cx="6355098" cy="399663"/>
          </a:xfrm>
        </p:spPr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linac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contain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b="1" dirty="0" err="1">
                <a:solidFill>
                  <a:schemeClr val="accent1"/>
                </a:solidFill>
              </a:rPr>
              <a:t>accelerator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parts</a:t>
            </a:r>
            <a:r>
              <a:rPr lang="de-DE" b="1" dirty="0">
                <a:solidFill>
                  <a:srgbClr val="0000FF"/>
                </a:solidFill>
              </a:rPr>
              <a:t> </a:t>
            </a:r>
            <a:endParaRPr lang="de-DE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4586A9-9D12-9144-B764-22B1A6C16EC0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>
            <a:off x="5486400" y="1643974"/>
            <a:ext cx="883013" cy="350664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6C123F66-C1D0-914D-9956-76BF7CC41020}"/>
              </a:ext>
            </a:extLst>
          </p:cNvPr>
          <p:cNvSpPr/>
          <p:nvPr/>
        </p:nvSpPr>
        <p:spPr>
          <a:xfrm>
            <a:off x="6744317" y="2842033"/>
            <a:ext cx="538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accent1"/>
                </a:solidFill>
              </a:rPr>
              <a:t>DTL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E0E914-53F7-5E46-8ECA-E2FDF962FB3B}"/>
              </a:ext>
            </a:extLst>
          </p:cNvPr>
          <p:cNvGrpSpPr/>
          <p:nvPr/>
        </p:nvGrpSpPr>
        <p:grpSpPr>
          <a:xfrm>
            <a:off x="9221366" y="2694183"/>
            <a:ext cx="2876609" cy="2052605"/>
            <a:chOff x="9221366" y="2694183"/>
            <a:chExt cx="2876609" cy="2052605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852756B-F1DA-A046-8844-E4DEF7681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73511" y="2694183"/>
              <a:ext cx="2824464" cy="1982414"/>
            </a:xfrm>
            <a:prstGeom prst="rect">
              <a:avLst/>
            </a:prstGeom>
            <a:ln w="38100">
              <a:solidFill>
                <a:schemeClr val="accent3"/>
              </a:solidFill>
            </a:ln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E166E9E-9DFD-984F-A923-2C3DBBFD20D1}"/>
                </a:ext>
              </a:extLst>
            </p:cNvPr>
            <p:cNvSpPr/>
            <p:nvPr/>
          </p:nvSpPr>
          <p:spPr>
            <a:xfrm>
              <a:off x="9221366" y="4377456"/>
              <a:ext cx="14489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>
                  <a:solidFill>
                    <a:schemeClr val="accent1"/>
                  </a:solidFill>
                </a:rPr>
                <a:t>DTL </a:t>
              </a:r>
              <a:r>
                <a:rPr lang="de-DE" b="1" dirty="0" err="1">
                  <a:solidFill>
                    <a:schemeClr val="accent1"/>
                  </a:solidFill>
                </a:rPr>
                <a:t>assy</a:t>
              </a:r>
              <a:r>
                <a:rPr lang="de-DE" b="1" dirty="0">
                  <a:solidFill>
                    <a:schemeClr val="accent1"/>
                  </a:solidFill>
                </a:rPr>
                <a:t> </a:t>
              </a:r>
              <a:r>
                <a:rPr lang="de-DE" b="1" dirty="0" err="1">
                  <a:solidFill>
                    <a:schemeClr val="accent1"/>
                  </a:solidFill>
                </a:rPr>
                <a:t>dwg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8CEED-F555-B842-9411-E0765668182A}"/>
              </a:ext>
            </a:extLst>
          </p:cNvPr>
          <p:cNvCxnSpPr>
            <a:cxnSpLocks/>
          </p:cNvCxnSpPr>
          <p:nvPr/>
        </p:nvCxnSpPr>
        <p:spPr>
          <a:xfrm flipH="1">
            <a:off x="5297864" y="1643974"/>
            <a:ext cx="1885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EC5BFCF-5498-2C43-A7A4-8B4FD9CC10CC}"/>
              </a:ext>
            </a:extLst>
          </p:cNvPr>
          <p:cNvCxnSpPr>
            <a:cxnSpLocks/>
            <a:endCxn id="34" idx="1"/>
          </p:cNvCxnSpPr>
          <p:nvPr/>
        </p:nvCxnSpPr>
        <p:spPr bwMode="auto">
          <a:xfrm>
            <a:off x="6172200" y="2252333"/>
            <a:ext cx="3101311" cy="1433057"/>
          </a:xfrm>
          <a:prstGeom prst="straightConnector1">
            <a:avLst/>
          </a:prstGeom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39ACD6-3BBE-C946-9602-0588B169FA36}"/>
              </a:ext>
            </a:extLst>
          </p:cNvPr>
          <p:cNvGrpSpPr/>
          <p:nvPr/>
        </p:nvGrpSpPr>
        <p:grpSpPr>
          <a:xfrm>
            <a:off x="4192621" y="2252333"/>
            <a:ext cx="1979579" cy="1074625"/>
            <a:chOff x="4192621" y="2252333"/>
            <a:chExt cx="1979579" cy="1074625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9AC5C65-33FE-7C40-8D41-09CB87AF20B8}"/>
                </a:ext>
              </a:extLst>
            </p:cNvPr>
            <p:cNvCxnSpPr>
              <a:cxnSpLocks/>
              <a:endCxn id="27" idx="0"/>
            </p:cNvCxnSpPr>
            <p:nvPr/>
          </p:nvCxnSpPr>
          <p:spPr bwMode="auto">
            <a:xfrm flipH="1">
              <a:off x="5911503" y="2252333"/>
              <a:ext cx="260697" cy="1074625"/>
            </a:xfrm>
            <a:prstGeom prst="straightConnector1">
              <a:avLst/>
            </a:prstGeom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C8A71AF-3652-8C4E-BCAE-67C5DAF083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2621" y="2252333"/>
              <a:ext cx="1979579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4ECF8B-83FE-3734-2EFA-C4791D829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C06C8-D372-DB57-4371-CF909CB8C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33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87D2D1E-FC04-6B7B-BDF6-921FC05A0F1C}"/>
              </a:ext>
            </a:extLst>
          </p:cNvPr>
          <p:cNvSpPr txBox="1"/>
          <p:nvPr/>
        </p:nvSpPr>
        <p:spPr>
          <a:xfrm>
            <a:off x="573785" y="1294105"/>
            <a:ext cx="10904707" cy="5463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Licensing for ESS site: </a:t>
            </a:r>
            <a:r>
              <a:rPr lang="en-GB" b="1" dirty="0"/>
              <a:t>~ 2 years 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Finalize baseline design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Legal advisor, technical, environmental consultation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Geotechnical, hydrological, environmental, legal pre-studies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ESS supervisory authorities preparation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Early municipal consultation &amp; building permit application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Total duration for ESS site start-up to permit </a:t>
            </a:r>
            <a:r>
              <a:rPr lang="en-US" sz="1200" dirty="0">
                <a:solidFill>
                  <a:srgbClr val="0070C0"/>
                </a:solidFill>
              </a:rPr>
              <a:t>incl. Environmental Code, Swedish Radiation Authority, etc.</a:t>
            </a:r>
            <a:r>
              <a:rPr lang="en-US" dirty="0">
                <a:solidFill>
                  <a:srgbClr val="0070C0"/>
                </a:solidFill>
              </a:rPr>
              <a:t>: </a:t>
            </a:r>
            <a:r>
              <a:rPr lang="en-US" b="1" dirty="0"/>
              <a:t>~ 4-10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Swedish Environmental Code applications, verifications, etc.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Impact on Geotechnical, hydrological, environmental aspects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Applications, Risk assessments, safety investigations, Permit decisions, etc.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Licensing team: 5 FTEs for 5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Preliminary Engineering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Shielding &amp; sealing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Annual licensing costs to SSM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(Swedish Radiation Authority)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increases during the permit process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Total duration for </a:t>
            </a:r>
            <a:r>
              <a:rPr lang="en-US" dirty="0" err="1">
                <a:solidFill>
                  <a:srgbClr val="0070C0"/>
                </a:solidFill>
              </a:rPr>
              <a:t>Zinkgruvan</a:t>
            </a:r>
            <a:r>
              <a:rPr lang="en-US" dirty="0">
                <a:solidFill>
                  <a:srgbClr val="0070C0"/>
                </a:solidFill>
              </a:rPr>
              <a:t> site: </a:t>
            </a:r>
            <a:r>
              <a:rPr lang="en-US" b="1" dirty="0"/>
              <a:t>~ 4-10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Groundwater alteration permit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Vattendom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Hazardous activity legal process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Swedish Environmental law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Miljöbalken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consultation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Licensing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Time estimations for ESSnuSB+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3BCC78-695C-C674-26DE-6A15DCDA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E64AC-863B-6B95-4C6E-82C0803F6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282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ETHEL moving &amp;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HiRadMat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tests 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Decision to move the ETHEL testing to ESS MML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A0013B-03C9-4EBC-D3A0-6B5F8660F37D}"/>
              </a:ext>
            </a:extLst>
          </p:cNvPr>
          <p:cNvSpPr txBox="1"/>
          <p:nvPr/>
        </p:nvSpPr>
        <p:spPr>
          <a:xfrm>
            <a:off x="719846" y="2318183"/>
            <a:ext cx="599223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As discussed and decided in the ESSnuSB+ First Annual Meeting, the ETHEL testing bench will move to ESS MML.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Preliminary date for the move is May-June 2023.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Andrea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Bignami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will participate at the February 2023 testing campaign at LTH in order to gain insight and hands-on experience in the ETHEL bench.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 effort will in parallel look into purchasing standard parts for the ETHEL bench, as part of the ESS MML infrastructure. </a:t>
            </a:r>
          </a:p>
          <a:p>
            <a:pPr>
              <a:spcAft>
                <a:spcPts val="600"/>
              </a:spcAft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AA766A-9060-AB20-7827-BAA657DAD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71"/>
          <a:stretch/>
        </p:blipFill>
        <p:spPr>
          <a:xfrm>
            <a:off x="7052552" y="1895486"/>
            <a:ext cx="4899078" cy="457978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615256-234D-9CA6-2E4D-8CE83BE60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7562AF-CC53-88B4-F99C-D9FEF67F0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854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For your consideration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08E246-12A1-6519-F748-FF1CF5456C4F}"/>
              </a:ext>
            </a:extLst>
          </p:cNvPr>
          <p:cNvSpPr txBox="1"/>
          <p:nvPr/>
        </p:nvSpPr>
        <p:spPr>
          <a:xfrm>
            <a:off x="599220" y="1556029"/>
            <a:ext cx="223310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Decision on Vertical bend &amp; extraction from the ESS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Access &amp; Logistics to ESS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Licensing, infrastructure and cavern excavation for the Far Detector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other</a:t>
            </a:r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B43162C4-7F6E-01AA-A0FF-D8AC76C6D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097" y="1438102"/>
            <a:ext cx="8877300" cy="4991100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A79B79FF-DEE3-565A-9D75-BB7A3D2BDD55}"/>
              </a:ext>
            </a:extLst>
          </p:cNvPr>
          <p:cNvSpPr/>
          <p:nvPr/>
        </p:nvSpPr>
        <p:spPr>
          <a:xfrm>
            <a:off x="6154311" y="2164821"/>
            <a:ext cx="2170706" cy="785681"/>
          </a:xfrm>
          <a:custGeom>
            <a:avLst/>
            <a:gdLst>
              <a:gd name="connsiteX0" fmla="*/ 151075 w 1979875"/>
              <a:gd name="connsiteY0" fmla="*/ 357809 h 731520"/>
              <a:gd name="connsiteX1" fmla="*/ 532737 w 1979875"/>
              <a:gd name="connsiteY1" fmla="*/ 644055 h 731520"/>
              <a:gd name="connsiteX2" fmla="*/ 1844703 w 1979875"/>
              <a:gd name="connsiteY2" fmla="*/ 731520 h 731520"/>
              <a:gd name="connsiteX3" fmla="*/ 1979875 w 1979875"/>
              <a:gd name="connsiteY3" fmla="*/ 572494 h 731520"/>
              <a:gd name="connsiteX4" fmla="*/ 858741 w 1979875"/>
              <a:gd name="connsiteY4" fmla="*/ 0 h 731520"/>
              <a:gd name="connsiteX5" fmla="*/ 0 w 1979875"/>
              <a:gd name="connsiteY5" fmla="*/ 206734 h 731520"/>
              <a:gd name="connsiteX6" fmla="*/ 151075 w 1979875"/>
              <a:gd name="connsiteY6" fmla="*/ 357809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875" h="731520">
                <a:moveTo>
                  <a:pt x="151075" y="357809"/>
                </a:moveTo>
                <a:lnTo>
                  <a:pt x="532737" y="644055"/>
                </a:lnTo>
                <a:lnTo>
                  <a:pt x="1844703" y="731520"/>
                </a:lnTo>
                <a:lnTo>
                  <a:pt x="1979875" y="572494"/>
                </a:lnTo>
                <a:lnTo>
                  <a:pt x="858741" y="0"/>
                </a:lnTo>
                <a:lnTo>
                  <a:pt x="0" y="206734"/>
                </a:lnTo>
                <a:lnTo>
                  <a:pt x="151075" y="357809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685FEB2-C6FB-D4B2-607A-2082D9424F27}"/>
              </a:ext>
            </a:extLst>
          </p:cNvPr>
          <p:cNvSpPr/>
          <p:nvPr/>
        </p:nvSpPr>
        <p:spPr>
          <a:xfrm rot="21261557">
            <a:off x="4199824" y="2215419"/>
            <a:ext cx="1047573" cy="365760"/>
          </a:xfrm>
          <a:custGeom>
            <a:avLst/>
            <a:gdLst>
              <a:gd name="connsiteX0" fmla="*/ 644055 w 930302"/>
              <a:gd name="connsiteY0" fmla="*/ 23854 h 230588"/>
              <a:gd name="connsiteX1" fmla="*/ 930302 w 930302"/>
              <a:gd name="connsiteY1" fmla="*/ 230588 h 230588"/>
              <a:gd name="connsiteX2" fmla="*/ 0 w 930302"/>
              <a:gd name="connsiteY2" fmla="*/ 198783 h 230588"/>
              <a:gd name="connsiteX3" fmla="*/ 230588 w 930302"/>
              <a:gd name="connsiteY3" fmla="*/ 0 h 230588"/>
              <a:gd name="connsiteX4" fmla="*/ 644055 w 930302"/>
              <a:gd name="connsiteY4" fmla="*/ 23854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302" h="230588">
                <a:moveTo>
                  <a:pt x="644055" y="23854"/>
                </a:moveTo>
                <a:lnTo>
                  <a:pt x="930302" y="230588"/>
                </a:lnTo>
                <a:lnTo>
                  <a:pt x="0" y="198783"/>
                </a:lnTo>
                <a:lnTo>
                  <a:pt x="230588" y="0"/>
                </a:lnTo>
                <a:lnTo>
                  <a:pt x="644055" y="2385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EA37E0-F44C-F3CA-6FFE-F9D0B9DEDFBF}"/>
              </a:ext>
            </a:extLst>
          </p:cNvPr>
          <p:cNvSpPr/>
          <p:nvPr/>
        </p:nvSpPr>
        <p:spPr>
          <a:xfrm>
            <a:off x="5737798" y="2266080"/>
            <a:ext cx="2654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72000" algn="ctr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ESSnuSB+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Target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5260C-520A-DEB4-EE78-E3C900D1B091}"/>
              </a:ext>
            </a:extLst>
          </p:cNvPr>
          <p:cNvSpPr/>
          <p:nvPr/>
        </p:nvSpPr>
        <p:spPr>
          <a:xfrm>
            <a:off x="3386649" y="2075133"/>
            <a:ext cx="2654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72000" algn="ctr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Near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AC706-D822-4492-0141-359B0443A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nick.gazis@ess.eu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C5361-0831-1B2E-4D16-5F4554CEA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008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11039</TotalTime>
  <Words>1084</Words>
  <Application>Microsoft Macintosh PowerPoint</Application>
  <PresentationFormat>Widescreen</PresentationFormat>
  <Paragraphs>146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Segoe UI</vt:lpstr>
      <vt:lpstr>Segoe UI Light</vt:lpstr>
      <vt:lpstr>Segoe UI Semibold</vt:lpstr>
      <vt:lpstr>Wingdings</vt:lpstr>
      <vt:lpstr>Office-tema</vt:lpstr>
      <vt:lpstr>ESSnuSB+ First Annual Meeting  WP2+ Engineering &amp; Infrastructure  Summary &amp; Future Plans</vt:lpstr>
      <vt:lpstr>Deliverables &amp; Continuous design updates</vt:lpstr>
      <vt:lpstr>GANIL &amp; SPIRAL2 + DESIR</vt:lpstr>
      <vt:lpstr>Access to the future ESSnuSB+ site </vt:lpstr>
      <vt:lpstr>Costing</vt:lpstr>
      <vt:lpstr>Example for WPs’ costing considerations</vt:lpstr>
      <vt:lpstr>Licensing</vt:lpstr>
      <vt:lpstr>ETHEL moving &amp; HiRadMat tests </vt:lpstr>
      <vt:lpstr>Discussion</vt:lpstr>
      <vt:lpstr>Thank you. </vt:lpstr>
      <vt:lpstr>Agenda for WP2+ session on Wednesday 18 Oct.</vt:lpstr>
      <vt:lpstr>WP2+Engineering &amp; Infrastructure </vt:lpstr>
      <vt:lpstr>Mechanical Design update (ESS-4965198)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Nick Gazis</cp:lastModifiedBy>
  <cp:revision>188</cp:revision>
  <cp:lastPrinted>2023-05-04T08:53:56Z</cp:lastPrinted>
  <dcterms:created xsi:type="dcterms:W3CDTF">2021-11-19T15:53:58Z</dcterms:created>
  <dcterms:modified xsi:type="dcterms:W3CDTF">2023-10-18T14:59:28Z</dcterms:modified>
</cp:coreProperties>
</file>