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61" r:id="rId2"/>
    <p:sldId id="282" r:id="rId3"/>
    <p:sldId id="283" r:id="rId4"/>
    <p:sldId id="262" r:id="rId5"/>
    <p:sldId id="263" r:id="rId6"/>
    <p:sldId id="265" r:id="rId7"/>
    <p:sldId id="266" r:id="rId8"/>
    <p:sldId id="269" r:id="rId9"/>
    <p:sldId id="270" r:id="rId10"/>
    <p:sldId id="271" r:id="rId11"/>
    <p:sldId id="274" r:id="rId12"/>
    <p:sldId id="277" r:id="rId13"/>
    <p:sldId id="278" r:id="rId14"/>
    <p:sldId id="279" r:id="rId15"/>
    <p:sldId id="280" r:id="rId16"/>
    <p:sldId id="281" r:id="rId17"/>
    <p:sldId id="267" r:id="rId18"/>
    <p:sldId id="268" r:id="rId19"/>
    <p:sldId id="273" r:id="rId20"/>
    <p:sldId id="284" r:id="rId21"/>
    <p:sldId id="276" r:id="rId22"/>
  </p:sldIdLst>
  <p:sldSz cx="12192000" cy="6858000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87" d="100"/>
          <a:sy n="87" d="100"/>
        </p:scale>
        <p:origin x="533" y="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2511E-0413-4734-8C13-089E0500DBC8}" type="datetimeFigureOut">
              <a:rPr lang="sv-SE" smtClean="0"/>
              <a:t>2023-10-18</a:t>
            </a:fld>
            <a:endParaRPr lang="sv-S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sv-S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5875E2-B122-460D-ADB9-3569F74BBD5A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334002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16617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5824095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206560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86136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83776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32449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9580550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87891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9191416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256384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80837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25064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20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7972785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21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8597985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3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2304829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7194094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5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106066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6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88676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7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3564269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822965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  <a:cs typeface="ＭＳ Ｐゴシック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 New Roman" charset="0"/>
                <a:ea typeface="ＭＳ Ｐゴシック" charset="0"/>
              </a:defRPr>
            </a:lvl9pPr>
          </a:lstStyle>
          <a:p>
            <a:pPr marL="0" marR="0" lvl="0" indent="0" algn="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F600367A-AAF5-B446-A450-33F6C0CF7D8C}" type="slidenum">
              <a:rPr kumimoji="0" lang="en-GB" sz="1200" b="0" i="0" u="none" strike="noStrike" kern="1200" cap="none" spc="0" normalizeH="0" baseline="0" noProof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ＭＳ Ｐゴシック" charset="0"/>
              </a:rPr>
              <a:pPr marL="0" marR="0" lvl="0" indent="0" algn="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9</a:t>
            </a:fld>
            <a:endParaRPr kumimoji="0" lang="en-GB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Arial" charset="0"/>
              <a:ea typeface="ＭＳ Ｐゴシック" charset="0"/>
            </a:endParaRPr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xmlns="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736037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9946" y="320088"/>
            <a:ext cx="9150029" cy="707886"/>
          </a:xfrm>
        </p:spPr>
        <p:txBody>
          <a:bodyPr wrap="square" anchor="ctr" anchorCtr="0">
            <a:spAutoFit/>
          </a:bodyPr>
          <a:lstStyle>
            <a:lvl1pPr>
              <a:defRPr>
                <a:effectLst>
                  <a:outerShdw blurRad="50800" dist="76200" dir="8100000" algn="tr" rotWithShape="0">
                    <a:prstClr val="black">
                      <a:alpha val="15000"/>
                    </a:prst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" y="6492876"/>
            <a:ext cx="2815772" cy="365125"/>
          </a:xfrm>
        </p:spPr>
        <p:txBody>
          <a:bodyPr/>
          <a:lstStyle/>
          <a:p>
            <a:fld id="{27394C80-E3EF-4A03-A4EA-8F25E299CC11}" type="datetime1">
              <a:rPr lang="sv-SE" smtClean="0"/>
              <a:t>2023-10-18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686186" y="6492875"/>
            <a:ext cx="4822804" cy="365125"/>
          </a:xfrm>
        </p:spPr>
        <p:txBody>
          <a:bodyPr/>
          <a:lstStyle/>
          <a:p>
            <a:r>
              <a:rPr lang="en-US"/>
              <a:t>WP2 - Far Detector Civil Engineering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0879976" y="6492874"/>
            <a:ext cx="1312025" cy="365125"/>
          </a:xfrm>
        </p:spPr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 rotWithShape="1">
          <a:blip r:embed="rId2" cstate="screen">
            <a:alphaModFix amt="5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826" t="3722" r="3341" b="4080"/>
          <a:stretch/>
        </p:blipFill>
        <p:spPr>
          <a:xfrm>
            <a:off x="44945" y="228711"/>
            <a:ext cx="1417144" cy="838090"/>
          </a:xfrm>
          <a:prstGeom prst="rect">
            <a:avLst/>
          </a:prstGeom>
          <a:effectLst>
            <a:outerShdw dist="50800" dir="5400000" sx="1000" sy="1000" algn="ctr" rotWithShape="0">
              <a:srgbClr val="000000"/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FEF4967-1531-A140-D8CA-C5718ABA9826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alphaModFix amt="50000"/>
          </a:blip>
          <a:stretch>
            <a:fillRect/>
          </a:stretch>
        </p:blipFill>
        <p:spPr>
          <a:xfrm>
            <a:off x="1462089" y="320088"/>
            <a:ext cx="1925107" cy="5999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C83588C2-56C7-CF4F-8787-E974A8F38874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alphaModFix amt="50000"/>
          </a:blip>
          <a:stretch>
            <a:fillRect/>
          </a:stretch>
        </p:blipFill>
        <p:spPr>
          <a:xfrm>
            <a:off x="10591799" y="274036"/>
            <a:ext cx="1555256" cy="8380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11137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1699058" y="0"/>
            <a:ext cx="8276213" cy="11845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err="1"/>
              <a:t>Cliquez</a:t>
            </a:r>
            <a:r>
              <a:rPr lang="en-US" dirty="0"/>
              <a:t> et </a:t>
            </a:r>
            <a:r>
              <a:rPr lang="en-US" dirty="0" err="1"/>
              <a:t>modifiez</a:t>
            </a:r>
            <a:r>
              <a:rPr lang="en-US" dirty="0"/>
              <a:t> le </a:t>
            </a:r>
            <a:r>
              <a:rPr lang="en-US" dirty="0" err="1"/>
              <a:t>titre</a:t>
            </a:r>
            <a:endParaRPr lang="en-US" dirty="0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0" y="6588671"/>
            <a:ext cx="2844800" cy="2638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6EF1834-E7DA-4270-8CF3-147950E5FD97}" type="datetime1">
              <a:rPr lang="sv-SE" smtClean="0">
                <a:ea typeface="ＭＳ Ｐゴシック" charset="0"/>
              </a:rPr>
              <a:t>2023-10-18</a:t>
            </a:fld>
            <a:endParaRPr lang="en-GB">
              <a:ea typeface="ＭＳ Ｐゴシック" charset="0"/>
            </a:endParaRP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165600" y="6588671"/>
            <a:ext cx="3860800" cy="26381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>
                <a:ea typeface="ＭＳ Ｐゴシック" charset="0"/>
              </a:rPr>
              <a:t>WP2 - Far Detector Civil Engineering</a:t>
            </a:r>
            <a:endParaRPr lang="en-GB" dirty="0">
              <a:ea typeface="ＭＳ Ｐゴシック" charset="0"/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9347200" y="6588670"/>
            <a:ext cx="2844800" cy="28098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Times New Roman"/>
                <a:cs typeface="Times New Roman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5B75A52C-D3C1-DA4F-91BD-350C97786792}" type="slidenum">
              <a:rPr lang="en-GB" smtClean="0">
                <a:ea typeface="ＭＳ Ｐゴシック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ea typeface="ＭＳ Ｐゴシック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97624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hf hdr="0"/>
  <p:txStyles>
    <p:titleStyle>
      <a:lvl1pPr algn="ctr" defTabSz="457200" rtl="0" eaLnBrk="1" latinLnBrk="0" hangingPunct="1">
        <a:spcBef>
          <a:spcPct val="0"/>
        </a:spcBef>
        <a:buNone/>
        <a:defRPr sz="4000" b="1" kern="1200">
          <a:solidFill>
            <a:schemeClr val="accent6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latin typeface="Times New Roman"/>
          <a:ea typeface="+mj-ea"/>
          <a:cs typeface="Times New Roman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jp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1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5127" name="Rectangle 3"/>
          <p:cNvSpPr>
            <a:spLocks noGrp="1" noChangeArrowheads="1"/>
          </p:cNvSpPr>
          <p:nvPr>
            <p:ph type="subTitle" idx="4294967295"/>
          </p:nvPr>
        </p:nvSpPr>
        <p:spPr bwMode="auto">
          <a:xfrm>
            <a:off x="2895600" y="4383236"/>
            <a:ext cx="6400800" cy="96488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sz="28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ea typeface="ＭＳ Ｐゴシック" charset="0"/>
                <a:cs typeface="ＭＳ Ｐゴシック" charset="0"/>
              </a:rPr>
              <a:t>David Saiang</a:t>
            </a:r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en-GB" sz="28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ea typeface="ＭＳ Ｐゴシック" charset="0"/>
                <a:cs typeface="ＭＳ Ｐゴシック" charset="0"/>
              </a:rPr>
              <a:t>LTU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1020" y="2410557"/>
            <a:ext cx="10383716" cy="707886"/>
          </a:xfrm>
        </p:spPr>
        <p:txBody>
          <a:bodyPr/>
          <a:lstStyle/>
          <a:p>
            <a:r>
              <a:rPr lang="sv-SE" dirty="0">
                <a:solidFill>
                  <a:srgbClr val="0070C0"/>
                </a:solidFill>
                <a:latin typeface="Titillium Web" panose="00000500000000000000" pitchFamily="2" charset="0"/>
              </a:rPr>
              <a:t>WP2 – CIVIL ENGINEERING </a:t>
            </a:r>
            <a:r>
              <a:rPr lang="sv-SE" dirty="0">
                <a:solidFill>
                  <a:schemeClr val="accent2">
                    <a:lumMod val="60000"/>
                    <a:lumOff val="40000"/>
                  </a:schemeClr>
                </a:solidFill>
                <a:latin typeface="Titillium Web" panose="00000500000000000000" pitchFamily="2" charset="0"/>
              </a:rPr>
              <a:t>– FAR DETECTOR</a:t>
            </a:r>
          </a:p>
        </p:txBody>
      </p:sp>
    </p:spTree>
    <p:extLst>
      <p:ext uri="{BB962C8B-B14F-4D97-AF65-F5344CB8AC3E}">
        <p14:creationId xmlns:p14="http://schemas.microsoft.com/office/powerpoint/2010/main" val="189310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10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6033" y="169448"/>
            <a:ext cx="9150029" cy="707886"/>
          </a:xfrm>
        </p:spPr>
        <p:txBody>
          <a:bodyPr/>
          <a:lstStyle/>
          <a:p>
            <a:r>
              <a:rPr lang="sv-SE" dirty="0" err="1">
                <a:solidFill>
                  <a:srgbClr val="0070C0"/>
                </a:solidFill>
                <a:latin typeface="Titillium Web" panose="00000500000000000000" pitchFamily="2" charset="0"/>
              </a:rPr>
              <a:t>Similarities</a:t>
            </a:r>
            <a:endParaRPr lang="sv-SE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8AFD392-EC6F-7C6D-5BDF-938BA9529BD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42932" y="1068197"/>
            <a:ext cx="4042971" cy="3371985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572C3C9A-BD3C-A35E-5E0B-62545A35C7F5}"/>
              </a:ext>
            </a:extLst>
          </p:cNvPr>
          <p:cNvSpPr txBox="1"/>
          <p:nvPr/>
        </p:nvSpPr>
        <p:spPr>
          <a:xfrm>
            <a:off x="9526464" y="883599"/>
            <a:ext cx="987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ESSnuSB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D6971A6-3D11-B76F-4F69-50DE89C295DB}"/>
              </a:ext>
            </a:extLst>
          </p:cNvPr>
          <p:cNvSpPr txBox="1"/>
          <p:nvPr/>
        </p:nvSpPr>
        <p:spPr>
          <a:xfrm flipH="1">
            <a:off x="772074" y="1045465"/>
            <a:ext cx="6901258" cy="2939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ESSnuSB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will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be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located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at same depth as Super-K (1000 m)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Cavern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layout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will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be same as Hyper-K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Reinforcement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will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be civil-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engineered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as Hyper-K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but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special to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deep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pre-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tensioned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reinforcement</a:t>
            </a:r>
            <a:endParaRPr lang="sv-SE" sz="20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3 x 7-wire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steel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strand, 15-25 m long, pre-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tensioned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, 60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tonne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capacity</a:t>
            </a:r>
            <a:endParaRPr lang="sv-SE" sz="20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Welded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still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mesh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with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0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fibre-crete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(10-15 cm)</a:t>
            </a:r>
          </a:p>
          <a:p>
            <a:pPr>
              <a:spcAft>
                <a:spcPts val="1200"/>
              </a:spcAft>
            </a:pPr>
            <a:endParaRPr lang="sv-SE" sz="20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19F2C59A-7A86-232A-FF71-31B5DE41EAA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317" y="4561658"/>
            <a:ext cx="4384431" cy="2275491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DD3B1233-30B8-B789-B28B-F247CB1C44B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15179"/>
          <a:stretch/>
        </p:blipFill>
        <p:spPr>
          <a:xfrm>
            <a:off x="6045407" y="4591189"/>
            <a:ext cx="3429272" cy="219006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E19ADC6-C9E9-35D1-3502-BD910D13E490}"/>
              </a:ext>
            </a:extLst>
          </p:cNvPr>
          <p:cNvSpPr txBox="1"/>
          <p:nvPr/>
        </p:nvSpPr>
        <p:spPr>
          <a:xfrm>
            <a:off x="1344489" y="4194005"/>
            <a:ext cx="9300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Hyper-K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F7BF6BBF-2064-8E10-6690-A5DB74FBBB62}"/>
              </a:ext>
            </a:extLst>
          </p:cNvPr>
          <p:cNvSpPr txBox="1"/>
          <p:nvPr/>
        </p:nvSpPr>
        <p:spPr>
          <a:xfrm>
            <a:off x="7381571" y="4266616"/>
            <a:ext cx="987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ESSnuSB</a:t>
            </a:r>
          </a:p>
        </p:txBody>
      </p:sp>
      <p:pic>
        <p:nvPicPr>
          <p:cNvPr id="24" name="Picture 23">
            <a:extLst>
              <a:ext uri="{FF2B5EF4-FFF2-40B4-BE49-F238E27FC236}">
                <a16:creationId xmlns:a16="http://schemas.microsoft.com/office/drawing/2014/main" id="{A371B4CB-6346-6878-A8E0-99DF5CE80A5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23758"/>
          <a:stretch/>
        </p:blipFill>
        <p:spPr>
          <a:xfrm>
            <a:off x="9379403" y="4563337"/>
            <a:ext cx="2806500" cy="2217913"/>
          </a:xfrm>
          <a:prstGeom prst="rect">
            <a:avLst/>
          </a:prstGeom>
        </p:spPr>
      </p:pic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3551153E-DE63-2B08-6232-55F4F5D9DC25}"/>
              </a:ext>
            </a:extLst>
          </p:cNvPr>
          <p:cNvCxnSpPr>
            <a:cxnSpLocks/>
          </p:cNvCxnSpPr>
          <p:nvPr/>
        </p:nvCxnSpPr>
        <p:spPr>
          <a:xfrm>
            <a:off x="7920038" y="2000250"/>
            <a:ext cx="42862" cy="1685925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8" name="TextBox 27">
            <a:extLst>
              <a:ext uri="{FF2B5EF4-FFF2-40B4-BE49-F238E27FC236}">
                <a16:creationId xmlns:a16="http://schemas.microsoft.com/office/drawing/2014/main" id="{5523F57C-F2C5-EE85-E59D-DBB62911BF0F}"/>
              </a:ext>
            </a:extLst>
          </p:cNvPr>
          <p:cNvSpPr txBox="1"/>
          <p:nvPr/>
        </p:nvSpPr>
        <p:spPr>
          <a:xfrm rot="16200000">
            <a:off x="7587973" y="2506422"/>
            <a:ext cx="1033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dirty="0">
                <a:solidFill>
                  <a:srgbClr val="FF0000"/>
                </a:solidFill>
              </a:rPr>
              <a:t>1000 m</a:t>
            </a:r>
          </a:p>
        </p:txBody>
      </p:sp>
    </p:spTree>
    <p:extLst>
      <p:ext uri="{BB962C8B-B14F-4D97-AF65-F5344CB8AC3E}">
        <p14:creationId xmlns:p14="http://schemas.microsoft.com/office/powerpoint/2010/main" val="23614981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11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97431" y="1193131"/>
            <a:ext cx="6901963" cy="1200329"/>
          </a:xfrm>
        </p:spPr>
        <p:txBody>
          <a:bodyPr/>
          <a:lstStyle/>
          <a:p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Far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Detector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Civil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Engineering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Roadmap</a:t>
            </a:r>
            <a:endParaRPr lang="sv-SE" sz="3600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066D584C-3164-66BB-2F2F-2164702969BD}"/>
              </a:ext>
            </a:extLst>
          </p:cNvPr>
          <p:cNvGrpSpPr/>
          <p:nvPr/>
        </p:nvGrpSpPr>
        <p:grpSpPr>
          <a:xfrm>
            <a:off x="1101236" y="2847974"/>
            <a:ext cx="10519263" cy="2754986"/>
            <a:chOff x="1110761" y="2438399"/>
            <a:chExt cx="10519263" cy="2754986"/>
          </a:xfrm>
        </p:grpSpPr>
        <p:sp>
          <p:nvSpPr>
            <p:cNvPr id="8" name="Arrow: Striped Right 7">
              <a:extLst>
                <a:ext uri="{FF2B5EF4-FFF2-40B4-BE49-F238E27FC236}">
                  <a16:creationId xmlns:a16="http://schemas.microsoft.com/office/drawing/2014/main" id="{D60C7FBB-1C0E-A262-1DC8-0C3C373F6A3D}"/>
                </a:ext>
              </a:extLst>
            </p:cNvPr>
            <p:cNvSpPr/>
            <p:nvPr/>
          </p:nvSpPr>
          <p:spPr>
            <a:xfrm>
              <a:off x="1278181" y="3604846"/>
              <a:ext cx="1754066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9" name="Arrow: Striped Right 8">
              <a:extLst>
                <a:ext uri="{FF2B5EF4-FFF2-40B4-BE49-F238E27FC236}">
                  <a16:creationId xmlns:a16="http://schemas.microsoft.com/office/drawing/2014/main" id="{46F5F15B-7EAD-14B4-12A6-DC49A1EBCE8F}"/>
                </a:ext>
              </a:extLst>
            </p:cNvPr>
            <p:cNvSpPr/>
            <p:nvPr/>
          </p:nvSpPr>
          <p:spPr>
            <a:xfrm>
              <a:off x="3032247" y="3604846"/>
              <a:ext cx="1754066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0" name="Arrow: Striped Right 9">
              <a:extLst>
                <a:ext uri="{FF2B5EF4-FFF2-40B4-BE49-F238E27FC236}">
                  <a16:creationId xmlns:a16="http://schemas.microsoft.com/office/drawing/2014/main" id="{1E37B4D0-0F23-F89E-C667-1A24DF4D22AD}"/>
                </a:ext>
              </a:extLst>
            </p:cNvPr>
            <p:cNvSpPr/>
            <p:nvPr/>
          </p:nvSpPr>
          <p:spPr>
            <a:xfrm>
              <a:off x="4786312" y="3604846"/>
              <a:ext cx="2343149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1" name="Arrow: Striped Right 10">
              <a:extLst>
                <a:ext uri="{FF2B5EF4-FFF2-40B4-BE49-F238E27FC236}">
                  <a16:creationId xmlns:a16="http://schemas.microsoft.com/office/drawing/2014/main" id="{6F8D65B2-9925-43A3-31FE-7FF744BCE740}"/>
                </a:ext>
              </a:extLst>
            </p:cNvPr>
            <p:cNvSpPr/>
            <p:nvPr/>
          </p:nvSpPr>
          <p:spPr>
            <a:xfrm>
              <a:off x="7129461" y="3604846"/>
              <a:ext cx="2343149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3EECA81B-F476-F038-1FF6-A0ABAC3E5078}"/>
                </a:ext>
              </a:extLst>
            </p:cNvPr>
            <p:cNvGrpSpPr/>
            <p:nvPr/>
          </p:nvGrpSpPr>
          <p:grpSpPr>
            <a:xfrm>
              <a:off x="3032247" y="2438399"/>
              <a:ext cx="883627" cy="1164981"/>
              <a:chOff x="2716823" y="1723292"/>
              <a:chExt cx="883627" cy="1164981"/>
            </a:xfrm>
          </p:grpSpPr>
          <p:sp>
            <p:nvSpPr>
              <p:cNvPr id="12" name="Flowchart: Punched Tape 11">
                <a:extLst>
                  <a:ext uri="{FF2B5EF4-FFF2-40B4-BE49-F238E27FC236}">
                    <a16:creationId xmlns:a16="http://schemas.microsoft.com/office/drawing/2014/main" id="{9314CC98-7408-E79B-1A90-E109B5E46E7E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22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2026</a:t>
                </a:r>
              </a:p>
            </p:txBody>
          </p:sp>
          <p:cxnSp>
            <p:nvCxnSpPr>
              <p:cNvPr id="14" name="Straight Connector 13">
                <a:extLst>
                  <a:ext uri="{FF2B5EF4-FFF2-40B4-BE49-F238E27FC236}">
                    <a16:creationId xmlns:a16="http://schemas.microsoft.com/office/drawing/2014/main" id="{64868414-C83A-E76B-9883-BADE98A3425A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6" name="Group 15">
              <a:extLst>
                <a:ext uri="{FF2B5EF4-FFF2-40B4-BE49-F238E27FC236}">
                  <a16:creationId xmlns:a16="http://schemas.microsoft.com/office/drawing/2014/main" id="{1F91BA56-7A65-BFBF-5B47-C2ED98C9D5EC}"/>
                </a:ext>
              </a:extLst>
            </p:cNvPr>
            <p:cNvGrpSpPr/>
            <p:nvPr/>
          </p:nvGrpSpPr>
          <p:grpSpPr>
            <a:xfrm>
              <a:off x="1278180" y="2475767"/>
              <a:ext cx="883627" cy="1164981"/>
              <a:chOff x="2716823" y="1723292"/>
              <a:chExt cx="883627" cy="1164981"/>
            </a:xfrm>
          </p:grpSpPr>
          <p:sp>
            <p:nvSpPr>
              <p:cNvPr id="17" name="Flowchart: Punched Tape 16">
                <a:extLst>
                  <a:ext uri="{FF2B5EF4-FFF2-40B4-BE49-F238E27FC236}">
                    <a16:creationId xmlns:a16="http://schemas.microsoft.com/office/drawing/2014/main" id="{FA678975-79B8-95EB-F667-566F722DDBF6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22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2023</a:t>
                </a:r>
              </a:p>
            </p:txBody>
          </p: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8A49C1C2-B76A-785C-8DBC-87FFB0F544EB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E59A32DB-3B7E-D40D-2961-85A885386649}"/>
                </a:ext>
              </a:extLst>
            </p:cNvPr>
            <p:cNvGrpSpPr/>
            <p:nvPr/>
          </p:nvGrpSpPr>
          <p:grpSpPr>
            <a:xfrm>
              <a:off x="4786313" y="2438399"/>
              <a:ext cx="883627" cy="1164981"/>
              <a:chOff x="2716823" y="1723292"/>
              <a:chExt cx="883627" cy="1164981"/>
            </a:xfrm>
          </p:grpSpPr>
          <p:sp>
            <p:nvSpPr>
              <p:cNvPr id="20" name="Flowchart: Punched Tape 19">
                <a:extLst>
                  <a:ext uri="{FF2B5EF4-FFF2-40B4-BE49-F238E27FC236}">
                    <a16:creationId xmlns:a16="http://schemas.microsoft.com/office/drawing/2014/main" id="{38290E61-CAE4-28F8-9835-E3D6C00D6745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22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2029</a:t>
                </a:r>
              </a:p>
            </p:txBody>
          </p:sp>
          <p:cxnSp>
            <p:nvCxnSpPr>
              <p:cNvPr id="21" name="Straight Connector 20">
                <a:extLst>
                  <a:ext uri="{FF2B5EF4-FFF2-40B4-BE49-F238E27FC236}">
                    <a16:creationId xmlns:a16="http://schemas.microsoft.com/office/drawing/2014/main" id="{0E2E8913-4504-69C8-BAB0-80C8F5E2618A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CE337BD2-C290-B5C3-1E37-8AE96685350C}"/>
                </a:ext>
              </a:extLst>
            </p:cNvPr>
            <p:cNvGrpSpPr/>
            <p:nvPr/>
          </p:nvGrpSpPr>
          <p:grpSpPr>
            <a:xfrm>
              <a:off x="7129461" y="2438399"/>
              <a:ext cx="985837" cy="1164981"/>
              <a:chOff x="2716823" y="1723292"/>
              <a:chExt cx="985837" cy="1164981"/>
            </a:xfrm>
          </p:grpSpPr>
          <p:sp>
            <p:nvSpPr>
              <p:cNvPr id="23" name="Flowchart: Punched Tape 22">
                <a:extLst>
                  <a:ext uri="{FF2B5EF4-FFF2-40B4-BE49-F238E27FC236}">
                    <a16:creationId xmlns:a16="http://schemas.microsoft.com/office/drawing/2014/main" id="{2543D14D-2A2A-4580-D9E8-D515D1B06956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98583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22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2034?</a:t>
                </a:r>
              </a:p>
            </p:txBody>
          </p:sp>
          <p:cxnSp>
            <p:nvCxnSpPr>
              <p:cNvPr id="24" name="Straight Connector 23">
                <a:extLst>
                  <a:ext uri="{FF2B5EF4-FFF2-40B4-BE49-F238E27FC236}">
                    <a16:creationId xmlns:a16="http://schemas.microsoft.com/office/drawing/2014/main" id="{0123B29F-256E-BD54-975D-04191172D185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9B9BA11D-F444-64E9-B97B-31D9DA5978B5}"/>
                </a:ext>
              </a:extLst>
            </p:cNvPr>
            <p:cNvGrpSpPr/>
            <p:nvPr/>
          </p:nvGrpSpPr>
          <p:grpSpPr>
            <a:xfrm>
              <a:off x="9420224" y="2438399"/>
              <a:ext cx="1038219" cy="1164981"/>
              <a:chOff x="2716823" y="1723292"/>
              <a:chExt cx="1038219" cy="1164981"/>
            </a:xfrm>
          </p:grpSpPr>
          <p:sp>
            <p:nvSpPr>
              <p:cNvPr id="26" name="Flowchart: Punched Tape 25">
                <a:extLst>
                  <a:ext uri="{FF2B5EF4-FFF2-40B4-BE49-F238E27FC236}">
                    <a16:creationId xmlns:a16="http://schemas.microsoft.com/office/drawing/2014/main" id="{6F3ACB7F-4045-9A2A-6906-FEF1927603DE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1038219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22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2040?</a:t>
                </a:r>
              </a:p>
            </p:txBody>
          </p:sp>
          <p:cxnSp>
            <p:nvCxnSpPr>
              <p:cNvPr id="27" name="Straight Connector 26">
                <a:extLst>
                  <a:ext uri="{FF2B5EF4-FFF2-40B4-BE49-F238E27FC236}">
                    <a16:creationId xmlns:a16="http://schemas.microsoft.com/office/drawing/2014/main" id="{48EEC6B2-25C4-DB4C-66C5-304357F65A2B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28" name="Arrow: Striped Right 27">
              <a:extLst>
                <a:ext uri="{FF2B5EF4-FFF2-40B4-BE49-F238E27FC236}">
                  <a16:creationId xmlns:a16="http://schemas.microsoft.com/office/drawing/2014/main" id="{A60583B9-0442-276C-572F-D806BF00D77E}"/>
                </a:ext>
              </a:extLst>
            </p:cNvPr>
            <p:cNvSpPr/>
            <p:nvPr/>
          </p:nvSpPr>
          <p:spPr>
            <a:xfrm>
              <a:off x="9472608" y="3593731"/>
              <a:ext cx="1754066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905977FE-EBFC-E707-6AC8-3BAAEF9BE4CD}"/>
                </a:ext>
              </a:extLst>
            </p:cNvPr>
            <p:cNvSpPr txBox="1"/>
            <p:nvPr/>
          </p:nvSpPr>
          <p:spPr>
            <a:xfrm>
              <a:off x="1110761" y="4362388"/>
              <a:ext cx="1684826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4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Conceptual</a:t>
              </a:r>
              <a:r>
                <a:rPr lang="sv-SE" sz="2400" b="1" dirty="0">
                  <a:solidFill>
                    <a:srgbClr val="C00000"/>
                  </a:solidFill>
                  <a:latin typeface="Titillium Web" panose="00000500000000000000" pitchFamily="2" charset="0"/>
                </a:rPr>
                <a:t> </a:t>
              </a:r>
              <a:r>
                <a:rPr lang="sv-SE" sz="24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study</a:t>
              </a:r>
              <a:endParaRPr lang="sv-SE" sz="24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6CEAA93C-7010-94B0-4D6F-0EC43C00A7B6}"/>
                </a:ext>
              </a:extLst>
            </p:cNvPr>
            <p:cNvSpPr txBox="1"/>
            <p:nvPr/>
          </p:nvSpPr>
          <p:spPr>
            <a:xfrm>
              <a:off x="3263448" y="4343276"/>
              <a:ext cx="142761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400" b="1" dirty="0">
                  <a:solidFill>
                    <a:srgbClr val="C00000"/>
                  </a:solidFill>
                  <a:latin typeface="Titillium Web" panose="00000500000000000000" pitchFamily="2" charset="0"/>
                </a:rPr>
                <a:t>Design </a:t>
              </a:r>
              <a:r>
                <a:rPr lang="sv-SE" sz="24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study</a:t>
              </a:r>
              <a:endParaRPr lang="sv-SE" sz="24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EF1D8FD1-1722-23B3-44DF-C9AC0CB1A9FF}"/>
                </a:ext>
              </a:extLst>
            </p:cNvPr>
            <p:cNvSpPr txBox="1"/>
            <p:nvPr/>
          </p:nvSpPr>
          <p:spPr>
            <a:xfrm>
              <a:off x="5096442" y="4362388"/>
              <a:ext cx="162820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4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Permitting</a:t>
              </a:r>
              <a:endParaRPr lang="sv-SE" sz="24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C050599B-527D-D80D-A147-5703523C3BDD}"/>
                </a:ext>
              </a:extLst>
            </p:cNvPr>
            <p:cNvSpPr txBox="1"/>
            <p:nvPr/>
          </p:nvSpPr>
          <p:spPr>
            <a:xfrm>
              <a:off x="7277667" y="4362388"/>
              <a:ext cx="1875858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400" b="1" dirty="0">
                  <a:solidFill>
                    <a:srgbClr val="C00000"/>
                  </a:solidFill>
                  <a:latin typeface="Titillium Web" panose="00000500000000000000" pitchFamily="2" charset="0"/>
                </a:rPr>
                <a:t>Construction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74249171-7A58-8C81-FF5B-D1C78138CA86}"/>
                </a:ext>
              </a:extLst>
            </p:cNvPr>
            <p:cNvSpPr txBox="1"/>
            <p:nvPr/>
          </p:nvSpPr>
          <p:spPr>
            <a:xfrm>
              <a:off x="9365921" y="4362388"/>
              <a:ext cx="226410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24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Commissioning</a:t>
              </a:r>
              <a:endParaRPr lang="sv-SE" sz="24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56293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12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F2270582-5599-61E7-5F60-E119B92A06AA}"/>
              </a:ext>
            </a:extLst>
          </p:cNvPr>
          <p:cNvSpPr/>
          <p:nvPr/>
        </p:nvSpPr>
        <p:spPr>
          <a:xfrm>
            <a:off x="1858824" y="3012276"/>
            <a:ext cx="529052" cy="676612"/>
          </a:xfrm>
          <a:custGeom>
            <a:avLst/>
            <a:gdLst>
              <a:gd name="connsiteX0" fmla="*/ 28575 w 628650"/>
              <a:gd name="connsiteY0" fmla="*/ 0 h 728662"/>
              <a:gd name="connsiteX1" fmla="*/ 0 w 628650"/>
              <a:gd name="connsiteY1" fmla="*/ 709612 h 728662"/>
              <a:gd name="connsiteX2" fmla="*/ 628650 w 628650"/>
              <a:gd name="connsiteY2" fmla="*/ 728662 h 728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28650" h="728662">
                <a:moveTo>
                  <a:pt x="28575" y="0"/>
                </a:moveTo>
                <a:lnTo>
                  <a:pt x="0" y="709612"/>
                </a:lnTo>
                <a:lnTo>
                  <a:pt x="628650" y="728662"/>
                </a:lnTo>
              </a:path>
            </a:pathLst>
          </a:custGeom>
          <a:noFill/>
          <a:ln w="28575">
            <a:tailEnd type="triangle" w="med" len="lg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71CF557-AECE-C9E5-DA67-815A460B5F68}"/>
              </a:ext>
            </a:extLst>
          </p:cNvPr>
          <p:cNvSpPr txBox="1"/>
          <p:nvPr/>
        </p:nvSpPr>
        <p:spPr>
          <a:xfrm>
            <a:off x="2476029" y="3242034"/>
            <a:ext cx="912495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2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Feasibility</a:t>
            </a:r>
            <a:r>
              <a:rPr lang="sv-SE" sz="2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</a:t>
            </a:r>
            <a:r>
              <a:rPr lang="sv-SE" sz="22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Assessement</a:t>
            </a:r>
            <a:r>
              <a:rPr lang="sv-SE" sz="2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of Zinkgruvan as </a:t>
            </a:r>
            <a:r>
              <a:rPr lang="sv-SE" sz="22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Candidate</a:t>
            </a:r>
            <a:r>
              <a:rPr lang="sv-SE" sz="2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Site – </a:t>
            </a:r>
            <a:r>
              <a:rPr lang="sv-SE" sz="22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Concept</a:t>
            </a:r>
            <a:r>
              <a:rPr lang="sv-SE" sz="2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Level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Risk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assessment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–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identify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potential risks of the FD to the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mine</a:t>
            </a:r>
            <a:endParaRPr lang="sv-SE" sz="2000" dirty="0">
              <a:solidFill>
                <a:srgbClr val="0070C0"/>
              </a:solidFill>
              <a:latin typeface="Titillium Web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Stability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analyses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of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large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caverns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at an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average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depth of 1000 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Engineering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characterisation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of rock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mass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from extrapolation of geology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Prope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permitting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processes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with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mining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authorities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in Sweden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Assess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operational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,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environmental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and legal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constraints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, show stoppers,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etc</a:t>
            </a:r>
            <a:endParaRPr lang="sv-SE" sz="2000" dirty="0">
              <a:solidFill>
                <a:srgbClr val="0070C0"/>
              </a:solidFill>
              <a:latin typeface="Titillium Web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Draw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up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a list of tasks for Design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Study</a:t>
            </a:r>
            <a:endParaRPr lang="sv-SE" sz="2000" dirty="0">
              <a:solidFill>
                <a:srgbClr val="0070C0"/>
              </a:solidFill>
              <a:latin typeface="Titillium Web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Cost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estimation</a:t>
            </a:r>
            <a:r>
              <a:rPr lang="sv-SE" sz="2000" dirty="0">
                <a:solidFill>
                  <a:srgbClr val="0070C0"/>
                </a:solidFill>
                <a:latin typeface="Titillium Web" panose="00000500000000000000" pitchFamily="2" charset="0"/>
              </a:rPr>
              <a:t>/budget for design </a:t>
            </a:r>
            <a:r>
              <a:rPr lang="sv-SE" sz="20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Study</a:t>
            </a:r>
            <a:endParaRPr lang="sv-SE" sz="2000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D2ECDB8-01B7-78E9-92A8-5B2428614F8A}"/>
              </a:ext>
            </a:extLst>
          </p:cNvPr>
          <p:cNvSpPr txBox="1"/>
          <p:nvPr/>
        </p:nvSpPr>
        <p:spPr>
          <a:xfrm>
            <a:off x="2524881" y="5952874"/>
            <a:ext cx="4959572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2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One</a:t>
            </a:r>
            <a:r>
              <a:rPr lang="sv-SE" sz="2200" dirty="0">
                <a:solidFill>
                  <a:srgbClr val="FF0000"/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deliverable</a:t>
            </a:r>
            <a:r>
              <a:rPr lang="sv-SE" sz="2200" dirty="0">
                <a:solidFill>
                  <a:srgbClr val="FF0000"/>
                </a:solidFill>
                <a:latin typeface="Titillium Web" panose="00000500000000000000" pitchFamily="2" charset="0"/>
              </a:rPr>
              <a:t> – </a:t>
            </a:r>
            <a:r>
              <a:rPr lang="sv-SE" sz="22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month</a:t>
            </a:r>
            <a:r>
              <a:rPr lang="sv-SE" sz="2200" dirty="0">
                <a:solidFill>
                  <a:srgbClr val="FF0000"/>
                </a:solidFill>
                <a:latin typeface="Titillium Web" panose="00000500000000000000" pitchFamily="2" charset="0"/>
              </a:rPr>
              <a:t> 48 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16F6B788-7E1D-3062-677A-A4106A010B75}"/>
              </a:ext>
            </a:extLst>
          </p:cNvPr>
          <p:cNvSpPr txBox="1"/>
          <p:nvPr/>
        </p:nvSpPr>
        <p:spPr>
          <a:xfrm>
            <a:off x="7866124" y="5365825"/>
            <a:ext cx="3802760" cy="1107996"/>
          </a:xfrm>
          <a:prstGeom prst="rect">
            <a:avLst/>
          </a:prstGeom>
          <a:noFill/>
          <a:ln w="2222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sv-SE" sz="2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Major </a:t>
            </a:r>
            <a:r>
              <a:rPr lang="sv-SE" sz="2200" b="1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constraint</a:t>
            </a:r>
            <a:r>
              <a:rPr lang="sv-SE" sz="2200" b="1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: </a:t>
            </a:r>
          </a:p>
          <a:p>
            <a:r>
              <a:rPr lang="sv-SE" sz="2200" b="1" dirty="0" err="1">
                <a:solidFill>
                  <a:srgbClr val="00B050"/>
                </a:solidFill>
                <a:latin typeface="Titillium Web" panose="00000500000000000000" pitchFamily="2" charset="0"/>
              </a:rPr>
              <a:t>Unable</a:t>
            </a:r>
            <a:r>
              <a:rPr lang="sv-SE" sz="2200" b="1" dirty="0">
                <a:solidFill>
                  <a:srgbClr val="00B050"/>
                </a:solidFill>
                <a:latin typeface="Titillium Web" panose="00000500000000000000" pitchFamily="2" charset="0"/>
              </a:rPr>
              <a:t> to </a:t>
            </a:r>
            <a:r>
              <a:rPr lang="sv-SE" sz="2200" b="1" dirty="0" err="1">
                <a:solidFill>
                  <a:srgbClr val="00B050"/>
                </a:solidFill>
                <a:latin typeface="Titillium Web" panose="00000500000000000000" pitchFamily="2" charset="0"/>
              </a:rPr>
              <a:t>fund</a:t>
            </a:r>
            <a:r>
              <a:rPr lang="sv-SE" sz="2200" b="1" dirty="0">
                <a:solidFill>
                  <a:srgbClr val="00B050"/>
                </a:solidFill>
                <a:latin typeface="Titillium Web" panose="00000500000000000000" pitchFamily="2" charset="0"/>
              </a:rPr>
              <a:t> Zinkgruvan to assist in the </a:t>
            </a:r>
            <a:r>
              <a:rPr lang="sv-SE" sz="2200" b="1" dirty="0" err="1">
                <a:solidFill>
                  <a:srgbClr val="00B050"/>
                </a:solidFill>
                <a:latin typeface="Titillium Web" panose="00000500000000000000" pitchFamily="2" charset="0"/>
              </a:rPr>
              <a:t>concept</a:t>
            </a:r>
            <a:r>
              <a:rPr lang="sv-SE" sz="2200" b="1" dirty="0">
                <a:solidFill>
                  <a:srgbClr val="00B050"/>
                </a:solidFill>
                <a:latin typeface="Titillium Web" panose="00000500000000000000" pitchFamily="2" charset="0"/>
              </a:rPr>
              <a:t> </a:t>
            </a:r>
            <a:r>
              <a:rPr lang="sv-SE" sz="2200" b="1" dirty="0" err="1">
                <a:solidFill>
                  <a:srgbClr val="00B050"/>
                </a:solidFill>
                <a:latin typeface="Titillium Web" panose="00000500000000000000" pitchFamily="2" charset="0"/>
              </a:rPr>
              <a:t>study</a:t>
            </a:r>
            <a:endParaRPr lang="sv-SE" sz="2200" b="1" dirty="0">
              <a:solidFill>
                <a:srgbClr val="00B050"/>
              </a:solidFill>
              <a:latin typeface="Titillium Web" panose="00000500000000000000" pitchFamily="2" charset="0"/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527126BB-3F9A-C7B2-AE3A-45E1B6DAB4CB}"/>
              </a:ext>
            </a:extLst>
          </p:cNvPr>
          <p:cNvGrpSpPr/>
          <p:nvPr/>
        </p:nvGrpSpPr>
        <p:grpSpPr>
          <a:xfrm>
            <a:off x="1703300" y="1139312"/>
            <a:ext cx="8893263" cy="1872964"/>
            <a:chOff x="1110761" y="2438399"/>
            <a:chExt cx="10519263" cy="3013375"/>
          </a:xfrm>
        </p:grpSpPr>
        <p:sp>
          <p:nvSpPr>
            <p:cNvPr id="40" name="Arrow: Striped Right 39">
              <a:extLst>
                <a:ext uri="{FF2B5EF4-FFF2-40B4-BE49-F238E27FC236}">
                  <a16:creationId xmlns:a16="http://schemas.microsoft.com/office/drawing/2014/main" id="{120F204B-2A86-EF7C-B05C-45EE7C240BC2}"/>
                </a:ext>
              </a:extLst>
            </p:cNvPr>
            <p:cNvSpPr/>
            <p:nvPr/>
          </p:nvSpPr>
          <p:spPr>
            <a:xfrm>
              <a:off x="1278181" y="3604846"/>
              <a:ext cx="1754066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900"/>
            </a:p>
          </p:txBody>
        </p:sp>
        <p:sp>
          <p:nvSpPr>
            <p:cNvPr id="41" name="Arrow: Striped Right 40">
              <a:extLst>
                <a:ext uri="{FF2B5EF4-FFF2-40B4-BE49-F238E27FC236}">
                  <a16:creationId xmlns:a16="http://schemas.microsoft.com/office/drawing/2014/main" id="{49B5AC1B-3F95-8F2A-75A7-0696820168B5}"/>
                </a:ext>
              </a:extLst>
            </p:cNvPr>
            <p:cNvSpPr/>
            <p:nvPr/>
          </p:nvSpPr>
          <p:spPr>
            <a:xfrm>
              <a:off x="3032247" y="3604846"/>
              <a:ext cx="1754066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900"/>
            </a:p>
          </p:txBody>
        </p:sp>
        <p:sp>
          <p:nvSpPr>
            <p:cNvPr id="42" name="Arrow: Striped Right 41">
              <a:extLst>
                <a:ext uri="{FF2B5EF4-FFF2-40B4-BE49-F238E27FC236}">
                  <a16:creationId xmlns:a16="http://schemas.microsoft.com/office/drawing/2014/main" id="{1FDCA5E8-5874-D676-3E35-31306CD1180E}"/>
                </a:ext>
              </a:extLst>
            </p:cNvPr>
            <p:cNvSpPr/>
            <p:nvPr/>
          </p:nvSpPr>
          <p:spPr>
            <a:xfrm>
              <a:off x="4786312" y="3604846"/>
              <a:ext cx="2343149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900"/>
            </a:p>
          </p:txBody>
        </p:sp>
        <p:sp>
          <p:nvSpPr>
            <p:cNvPr id="43" name="Arrow: Striped Right 42">
              <a:extLst>
                <a:ext uri="{FF2B5EF4-FFF2-40B4-BE49-F238E27FC236}">
                  <a16:creationId xmlns:a16="http://schemas.microsoft.com/office/drawing/2014/main" id="{0AC299C3-390D-B3C7-8CD1-703CA9E029EB}"/>
                </a:ext>
              </a:extLst>
            </p:cNvPr>
            <p:cNvSpPr/>
            <p:nvPr/>
          </p:nvSpPr>
          <p:spPr>
            <a:xfrm>
              <a:off x="7129461" y="3604846"/>
              <a:ext cx="2343149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900"/>
            </a:p>
          </p:txBody>
        </p: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783A81B4-58A5-5693-AD24-13B3C17A3722}"/>
                </a:ext>
              </a:extLst>
            </p:cNvPr>
            <p:cNvGrpSpPr/>
            <p:nvPr/>
          </p:nvGrpSpPr>
          <p:grpSpPr>
            <a:xfrm>
              <a:off x="3032247" y="2438399"/>
              <a:ext cx="883627" cy="1164981"/>
              <a:chOff x="2716823" y="1723292"/>
              <a:chExt cx="883627" cy="1164981"/>
            </a:xfrm>
          </p:grpSpPr>
          <p:sp>
            <p:nvSpPr>
              <p:cNvPr id="63" name="Flowchart: Punched Tape 62">
                <a:extLst>
                  <a:ext uri="{FF2B5EF4-FFF2-40B4-BE49-F238E27FC236}">
                    <a16:creationId xmlns:a16="http://schemas.microsoft.com/office/drawing/2014/main" id="{F30D3DB0-CDA7-6463-988E-A4A75B1B0DBC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2026</a:t>
                </a:r>
              </a:p>
            </p:txBody>
          </p:sp>
          <p:cxnSp>
            <p:nvCxnSpPr>
              <p:cNvPr id="64" name="Straight Connector 63">
                <a:extLst>
                  <a:ext uri="{FF2B5EF4-FFF2-40B4-BE49-F238E27FC236}">
                    <a16:creationId xmlns:a16="http://schemas.microsoft.com/office/drawing/2014/main" id="{42BFC53C-77E7-6105-650B-494360568239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EAAE6D3B-45C7-918D-8F32-80A2C1C29F28}"/>
                </a:ext>
              </a:extLst>
            </p:cNvPr>
            <p:cNvGrpSpPr/>
            <p:nvPr/>
          </p:nvGrpSpPr>
          <p:grpSpPr>
            <a:xfrm>
              <a:off x="1278180" y="2475767"/>
              <a:ext cx="883627" cy="1164981"/>
              <a:chOff x="2716823" y="1723292"/>
              <a:chExt cx="883627" cy="1164981"/>
            </a:xfrm>
          </p:grpSpPr>
          <p:sp>
            <p:nvSpPr>
              <p:cNvPr id="61" name="Flowchart: Punched Tape 60">
                <a:extLst>
                  <a:ext uri="{FF2B5EF4-FFF2-40B4-BE49-F238E27FC236}">
                    <a16:creationId xmlns:a16="http://schemas.microsoft.com/office/drawing/2014/main" id="{2A2FF2BB-3686-6E5A-CF20-0CA8B27B9450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2023</a:t>
                </a:r>
              </a:p>
            </p:txBody>
          </p:sp>
          <p:cxnSp>
            <p:nvCxnSpPr>
              <p:cNvPr id="62" name="Straight Connector 61">
                <a:extLst>
                  <a:ext uri="{FF2B5EF4-FFF2-40B4-BE49-F238E27FC236}">
                    <a16:creationId xmlns:a16="http://schemas.microsoft.com/office/drawing/2014/main" id="{C92DBAAA-0E7F-4CA0-15C9-60753C95145A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6" name="Group 45">
              <a:extLst>
                <a:ext uri="{FF2B5EF4-FFF2-40B4-BE49-F238E27FC236}">
                  <a16:creationId xmlns:a16="http://schemas.microsoft.com/office/drawing/2014/main" id="{CE17E6F5-64DC-DCE4-CD53-A9467A9272B6}"/>
                </a:ext>
              </a:extLst>
            </p:cNvPr>
            <p:cNvGrpSpPr/>
            <p:nvPr/>
          </p:nvGrpSpPr>
          <p:grpSpPr>
            <a:xfrm>
              <a:off x="4786313" y="2438399"/>
              <a:ext cx="883627" cy="1164981"/>
              <a:chOff x="2716823" y="1723292"/>
              <a:chExt cx="883627" cy="1164981"/>
            </a:xfrm>
          </p:grpSpPr>
          <p:sp>
            <p:nvSpPr>
              <p:cNvPr id="59" name="Flowchart: Punched Tape 58">
                <a:extLst>
                  <a:ext uri="{FF2B5EF4-FFF2-40B4-BE49-F238E27FC236}">
                    <a16:creationId xmlns:a16="http://schemas.microsoft.com/office/drawing/2014/main" id="{25695C93-6BBA-B1AA-9DD6-FDA47D8915F5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2029</a:t>
                </a:r>
              </a:p>
            </p:txBody>
          </p:sp>
          <p:cxnSp>
            <p:nvCxnSpPr>
              <p:cNvPr id="60" name="Straight Connector 59">
                <a:extLst>
                  <a:ext uri="{FF2B5EF4-FFF2-40B4-BE49-F238E27FC236}">
                    <a16:creationId xmlns:a16="http://schemas.microsoft.com/office/drawing/2014/main" id="{84B506B0-8469-3233-5F1E-D31C26F40EB9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7" name="Group 46">
              <a:extLst>
                <a:ext uri="{FF2B5EF4-FFF2-40B4-BE49-F238E27FC236}">
                  <a16:creationId xmlns:a16="http://schemas.microsoft.com/office/drawing/2014/main" id="{B21488FC-3B5A-B9FF-B105-7504C6006EBF}"/>
                </a:ext>
              </a:extLst>
            </p:cNvPr>
            <p:cNvGrpSpPr/>
            <p:nvPr/>
          </p:nvGrpSpPr>
          <p:grpSpPr>
            <a:xfrm>
              <a:off x="7129461" y="2438399"/>
              <a:ext cx="883627" cy="1164981"/>
              <a:chOff x="2716823" y="1723292"/>
              <a:chExt cx="883627" cy="1164981"/>
            </a:xfrm>
          </p:grpSpPr>
          <p:sp>
            <p:nvSpPr>
              <p:cNvPr id="57" name="Flowchart: Punched Tape 56">
                <a:extLst>
                  <a:ext uri="{FF2B5EF4-FFF2-40B4-BE49-F238E27FC236}">
                    <a16:creationId xmlns:a16="http://schemas.microsoft.com/office/drawing/2014/main" id="{B1FB132D-4AAD-442F-E246-83C2F3DE4FA1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2034</a:t>
                </a:r>
              </a:p>
            </p:txBody>
          </p:sp>
          <p:cxnSp>
            <p:nvCxnSpPr>
              <p:cNvPr id="58" name="Straight Connector 57">
                <a:extLst>
                  <a:ext uri="{FF2B5EF4-FFF2-40B4-BE49-F238E27FC236}">
                    <a16:creationId xmlns:a16="http://schemas.microsoft.com/office/drawing/2014/main" id="{B3C92545-93B5-7438-2857-88FB08E97B23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DC8E92DA-F7E5-0A53-3F70-F7E03C561E4B}"/>
                </a:ext>
              </a:extLst>
            </p:cNvPr>
            <p:cNvGrpSpPr/>
            <p:nvPr/>
          </p:nvGrpSpPr>
          <p:grpSpPr>
            <a:xfrm>
              <a:off x="9420224" y="2438399"/>
              <a:ext cx="883627" cy="1164981"/>
              <a:chOff x="2716823" y="1723292"/>
              <a:chExt cx="883627" cy="1164981"/>
            </a:xfrm>
          </p:grpSpPr>
          <p:sp>
            <p:nvSpPr>
              <p:cNvPr id="55" name="Flowchart: Punched Tape 54">
                <a:extLst>
                  <a:ext uri="{FF2B5EF4-FFF2-40B4-BE49-F238E27FC236}">
                    <a16:creationId xmlns:a16="http://schemas.microsoft.com/office/drawing/2014/main" id="{E8CFF78A-E62B-CE6D-AD78-4F17A4655196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2040</a:t>
                </a:r>
              </a:p>
            </p:txBody>
          </p:sp>
          <p:cxnSp>
            <p:nvCxnSpPr>
              <p:cNvPr id="56" name="Straight Connector 55">
                <a:extLst>
                  <a:ext uri="{FF2B5EF4-FFF2-40B4-BE49-F238E27FC236}">
                    <a16:creationId xmlns:a16="http://schemas.microsoft.com/office/drawing/2014/main" id="{8B7D05CD-C29A-7287-34B9-A28F9C6EE995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9" name="Arrow: Striped Right 48">
              <a:extLst>
                <a:ext uri="{FF2B5EF4-FFF2-40B4-BE49-F238E27FC236}">
                  <a16:creationId xmlns:a16="http://schemas.microsoft.com/office/drawing/2014/main" id="{3CB5D2B0-62BA-EC9C-F59C-F81B0BFD407A}"/>
                </a:ext>
              </a:extLst>
            </p:cNvPr>
            <p:cNvSpPr/>
            <p:nvPr/>
          </p:nvSpPr>
          <p:spPr>
            <a:xfrm>
              <a:off x="9472608" y="3593731"/>
              <a:ext cx="1754066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900"/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1F9ABB3-E7C3-9722-6684-DF77DFB9700A}"/>
                </a:ext>
              </a:extLst>
            </p:cNvPr>
            <p:cNvSpPr txBox="1"/>
            <p:nvPr/>
          </p:nvSpPr>
          <p:spPr>
            <a:xfrm>
              <a:off x="1110761" y="4362388"/>
              <a:ext cx="1684825" cy="1089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9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Conceptual</a:t>
              </a:r>
              <a:r>
                <a:rPr lang="sv-SE" sz="1900" b="1" dirty="0">
                  <a:solidFill>
                    <a:srgbClr val="C00000"/>
                  </a:solidFill>
                  <a:latin typeface="Titillium Web" panose="00000500000000000000" pitchFamily="2" charset="0"/>
                </a:rPr>
                <a:t> </a:t>
              </a:r>
              <a:r>
                <a:rPr lang="sv-SE" sz="19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study</a:t>
              </a:r>
              <a:endParaRPr lang="sv-SE" sz="19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372C9F78-5FF3-4391-B11A-CBBEF802BB55}"/>
                </a:ext>
              </a:extLst>
            </p:cNvPr>
            <p:cNvSpPr txBox="1"/>
            <p:nvPr/>
          </p:nvSpPr>
          <p:spPr>
            <a:xfrm>
              <a:off x="3263447" y="4343276"/>
              <a:ext cx="1427614" cy="1089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900" b="1" dirty="0">
                  <a:solidFill>
                    <a:srgbClr val="C00000"/>
                  </a:solidFill>
                  <a:latin typeface="Titillium Web" panose="00000500000000000000" pitchFamily="2" charset="0"/>
                </a:rPr>
                <a:t>Design </a:t>
              </a:r>
              <a:r>
                <a:rPr lang="sv-SE" sz="19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study</a:t>
              </a:r>
              <a:endParaRPr lang="sv-SE" sz="19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662D019F-B2DA-F11D-FD1C-23DEB5E52885}"/>
                </a:ext>
              </a:extLst>
            </p:cNvPr>
            <p:cNvSpPr txBox="1"/>
            <p:nvPr/>
          </p:nvSpPr>
          <p:spPr>
            <a:xfrm>
              <a:off x="5096442" y="4362388"/>
              <a:ext cx="1628208" cy="618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9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Permitting</a:t>
              </a:r>
              <a:endParaRPr lang="sv-SE" sz="19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42F8861C-9F04-9DA7-EDD3-155620B076FD}"/>
                </a:ext>
              </a:extLst>
            </p:cNvPr>
            <p:cNvSpPr txBox="1"/>
            <p:nvPr/>
          </p:nvSpPr>
          <p:spPr>
            <a:xfrm>
              <a:off x="7277667" y="4362388"/>
              <a:ext cx="1875858" cy="618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900" b="1" dirty="0">
                  <a:solidFill>
                    <a:srgbClr val="C00000"/>
                  </a:solidFill>
                  <a:latin typeface="Titillium Web" panose="00000500000000000000" pitchFamily="2" charset="0"/>
                </a:rPr>
                <a:t>Construction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C602C1FD-4DCC-F06F-C704-921BB2049670}"/>
                </a:ext>
              </a:extLst>
            </p:cNvPr>
            <p:cNvSpPr txBox="1"/>
            <p:nvPr/>
          </p:nvSpPr>
          <p:spPr>
            <a:xfrm>
              <a:off x="9365920" y="4362388"/>
              <a:ext cx="2264104" cy="618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9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Commissioning</a:t>
              </a:r>
              <a:endParaRPr lang="sv-SE" sz="19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2400293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13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71CF557-AECE-C9E5-DA67-815A460B5F68}"/>
              </a:ext>
            </a:extLst>
          </p:cNvPr>
          <p:cNvSpPr txBox="1"/>
          <p:nvPr/>
        </p:nvSpPr>
        <p:spPr>
          <a:xfrm>
            <a:off x="1012584" y="3429000"/>
            <a:ext cx="10240238" cy="3339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200" b="1" dirty="0" err="1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Detailed</a:t>
            </a:r>
            <a:r>
              <a:rPr lang="sv-SE" sz="22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Assessment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Environmental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study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(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includes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water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resource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Diamond drilling to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faciliate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geological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studies,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testing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and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engineering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characterisation</a:t>
            </a:r>
            <a:endParaRPr lang="sv-SE" sz="2100" dirty="0">
              <a:solidFill>
                <a:srgbClr val="0070C0"/>
              </a:solidFill>
              <a:latin typeface="Titillium Web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Ground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pressure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measurement</a:t>
            </a:r>
            <a:endParaRPr lang="sv-SE" sz="2100" dirty="0">
              <a:solidFill>
                <a:srgbClr val="0070C0"/>
              </a:solidFill>
              <a:latin typeface="Titillium Web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Design and layout of the FD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infrastructure</a:t>
            </a:r>
            <a:endParaRPr lang="sv-SE" sz="2100" dirty="0">
              <a:solidFill>
                <a:srgbClr val="0070C0"/>
              </a:solidFill>
              <a:latin typeface="Titillium Web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Rock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mechanics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Assessment of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operational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parameters and risk factors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Construction </a:t>
            </a: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calculations</a:t>
            </a:r>
            <a:endParaRPr lang="sv-SE" sz="2100" dirty="0">
              <a:solidFill>
                <a:srgbClr val="0070C0"/>
              </a:solidFill>
              <a:latin typeface="Titillium Web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Waste material management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1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Etc</a:t>
            </a:r>
            <a:r>
              <a:rPr lang="sv-SE" sz="21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066B916-CAC9-99D8-691F-50999FAD554D}"/>
              </a:ext>
            </a:extLst>
          </p:cNvPr>
          <p:cNvSpPr txBox="1"/>
          <p:nvPr/>
        </p:nvSpPr>
        <p:spPr>
          <a:xfrm flipH="1">
            <a:off x="8895028" y="4926425"/>
            <a:ext cx="3035744" cy="707886"/>
          </a:xfrm>
          <a:prstGeom prst="rect">
            <a:avLst/>
          </a:prstGeom>
          <a:noFill/>
          <a:ln w="158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r>
              <a:rPr lang="sv-SE" sz="2000" b="1" dirty="0" err="1">
                <a:solidFill>
                  <a:srgbClr val="00B050"/>
                </a:solidFill>
                <a:latin typeface="Titillium Web" panose="00000500000000000000" pitchFamily="2" charset="0"/>
              </a:rPr>
              <a:t>Experience</a:t>
            </a:r>
            <a:r>
              <a:rPr lang="sv-SE" sz="2000" b="1" dirty="0">
                <a:solidFill>
                  <a:srgbClr val="00B050"/>
                </a:solidFill>
                <a:latin typeface="Titillium Web" panose="00000500000000000000" pitchFamily="2" charset="0"/>
              </a:rPr>
              <a:t> to be </a:t>
            </a:r>
            <a:r>
              <a:rPr lang="sv-SE" sz="2000" b="1" dirty="0" err="1">
                <a:solidFill>
                  <a:srgbClr val="00B050"/>
                </a:solidFill>
                <a:latin typeface="Titillium Web" panose="00000500000000000000" pitchFamily="2" charset="0"/>
              </a:rPr>
              <a:t>drawn</a:t>
            </a:r>
            <a:r>
              <a:rPr lang="sv-SE" sz="2000" b="1" dirty="0">
                <a:solidFill>
                  <a:srgbClr val="00B050"/>
                </a:solidFill>
                <a:latin typeface="Titillium Web" panose="00000500000000000000" pitchFamily="2" charset="0"/>
              </a:rPr>
              <a:t> from Near </a:t>
            </a:r>
            <a:r>
              <a:rPr lang="sv-SE" sz="2000" b="1" dirty="0" err="1">
                <a:solidFill>
                  <a:srgbClr val="00B050"/>
                </a:solidFill>
                <a:latin typeface="Titillium Web" panose="00000500000000000000" pitchFamily="2" charset="0"/>
              </a:rPr>
              <a:t>Detector</a:t>
            </a:r>
            <a:r>
              <a:rPr lang="sv-SE" sz="2000" b="1" dirty="0">
                <a:solidFill>
                  <a:srgbClr val="00B050"/>
                </a:solidFill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solidFill>
                  <a:srgbClr val="00B050"/>
                </a:solidFill>
                <a:latin typeface="Titillium Web" panose="00000500000000000000" pitchFamily="2" charset="0"/>
              </a:rPr>
              <a:t>Study</a:t>
            </a:r>
            <a:endParaRPr lang="sv-SE" sz="2000" b="1" dirty="0">
              <a:solidFill>
                <a:srgbClr val="00B050"/>
              </a:solidFill>
              <a:latin typeface="Titillium Web" panose="00000500000000000000" pitchFamily="2" charset="0"/>
            </a:endParaRP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7AF83F3A-317B-B8B5-8C62-946297E378A6}"/>
              </a:ext>
            </a:extLst>
          </p:cNvPr>
          <p:cNvGrpSpPr/>
          <p:nvPr/>
        </p:nvGrpSpPr>
        <p:grpSpPr>
          <a:xfrm>
            <a:off x="1869988" y="1044685"/>
            <a:ext cx="8893263" cy="1872964"/>
            <a:chOff x="1110761" y="2438399"/>
            <a:chExt cx="10519263" cy="3013375"/>
          </a:xfrm>
        </p:grpSpPr>
        <p:sp>
          <p:nvSpPr>
            <p:cNvPr id="7" name="Arrow: Striped Right 6">
              <a:extLst>
                <a:ext uri="{FF2B5EF4-FFF2-40B4-BE49-F238E27FC236}">
                  <a16:creationId xmlns:a16="http://schemas.microsoft.com/office/drawing/2014/main" id="{B4640476-301D-010F-53E9-57924C0E5D46}"/>
                </a:ext>
              </a:extLst>
            </p:cNvPr>
            <p:cNvSpPr/>
            <p:nvPr/>
          </p:nvSpPr>
          <p:spPr>
            <a:xfrm>
              <a:off x="1278181" y="3604846"/>
              <a:ext cx="1754066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900"/>
            </a:p>
          </p:txBody>
        </p:sp>
        <p:sp>
          <p:nvSpPr>
            <p:cNvPr id="38" name="Arrow: Striped Right 37">
              <a:extLst>
                <a:ext uri="{FF2B5EF4-FFF2-40B4-BE49-F238E27FC236}">
                  <a16:creationId xmlns:a16="http://schemas.microsoft.com/office/drawing/2014/main" id="{DFF54AA3-ECB4-4DC1-6116-6CA201DD033A}"/>
                </a:ext>
              </a:extLst>
            </p:cNvPr>
            <p:cNvSpPr/>
            <p:nvPr/>
          </p:nvSpPr>
          <p:spPr>
            <a:xfrm>
              <a:off x="3032247" y="3604846"/>
              <a:ext cx="1754066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900"/>
            </a:p>
          </p:txBody>
        </p:sp>
        <p:sp>
          <p:nvSpPr>
            <p:cNvPr id="39" name="Arrow: Striped Right 38">
              <a:extLst>
                <a:ext uri="{FF2B5EF4-FFF2-40B4-BE49-F238E27FC236}">
                  <a16:creationId xmlns:a16="http://schemas.microsoft.com/office/drawing/2014/main" id="{AAACF77F-2278-C76E-BE38-5971689EAF93}"/>
                </a:ext>
              </a:extLst>
            </p:cNvPr>
            <p:cNvSpPr/>
            <p:nvPr/>
          </p:nvSpPr>
          <p:spPr>
            <a:xfrm>
              <a:off x="4786312" y="3604846"/>
              <a:ext cx="2343149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900"/>
            </a:p>
          </p:txBody>
        </p:sp>
        <p:sp>
          <p:nvSpPr>
            <p:cNvPr id="40" name="Arrow: Striped Right 39">
              <a:extLst>
                <a:ext uri="{FF2B5EF4-FFF2-40B4-BE49-F238E27FC236}">
                  <a16:creationId xmlns:a16="http://schemas.microsoft.com/office/drawing/2014/main" id="{8072656D-A9AB-AEBC-3D3D-34F59F3DE6DE}"/>
                </a:ext>
              </a:extLst>
            </p:cNvPr>
            <p:cNvSpPr/>
            <p:nvPr/>
          </p:nvSpPr>
          <p:spPr>
            <a:xfrm>
              <a:off x="7129461" y="3604846"/>
              <a:ext cx="2343149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900"/>
            </a:p>
          </p:txBody>
        </p:sp>
        <p:grpSp>
          <p:nvGrpSpPr>
            <p:cNvPr id="41" name="Group 40">
              <a:extLst>
                <a:ext uri="{FF2B5EF4-FFF2-40B4-BE49-F238E27FC236}">
                  <a16:creationId xmlns:a16="http://schemas.microsoft.com/office/drawing/2014/main" id="{7A344948-C9DC-7662-A1E2-FCA33C225C76}"/>
                </a:ext>
              </a:extLst>
            </p:cNvPr>
            <p:cNvGrpSpPr/>
            <p:nvPr/>
          </p:nvGrpSpPr>
          <p:grpSpPr>
            <a:xfrm>
              <a:off x="3032247" y="2438399"/>
              <a:ext cx="883627" cy="1164981"/>
              <a:chOff x="2716823" y="1723292"/>
              <a:chExt cx="883627" cy="1164981"/>
            </a:xfrm>
          </p:grpSpPr>
          <p:sp>
            <p:nvSpPr>
              <p:cNvPr id="60" name="Flowchart: Punched Tape 59">
                <a:extLst>
                  <a:ext uri="{FF2B5EF4-FFF2-40B4-BE49-F238E27FC236}">
                    <a16:creationId xmlns:a16="http://schemas.microsoft.com/office/drawing/2014/main" id="{85BAACF9-C0CC-5EA3-A8A5-56BF4082E01F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2026</a:t>
                </a:r>
              </a:p>
            </p:txBody>
          </p:sp>
          <p:cxnSp>
            <p:nvCxnSpPr>
              <p:cNvPr id="61" name="Straight Connector 60">
                <a:extLst>
                  <a:ext uri="{FF2B5EF4-FFF2-40B4-BE49-F238E27FC236}">
                    <a16:creationId xmlns:a16="http://schemas.microsoft.com/office/drawing/2014/main" id="{E8CE6977-E26A-387D-D951-A564A235CC18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083F00C9-E9EB-C682-20C5-C1B4053F5627}"/>
                </a:ext>
              </a:extLst>
            </p:cNvPr>
            <p:cNvGrpSpPr/>
            <p:nvPr/>
          </p:nvGrpSpPr>
          <p:grpSpPr>
            <a:xfrm>
              <a:off x="1278180" y="2475767"/>
              <a:ext cx="883627" cy="1164981"/>
              <a:chOff x="2716823" y="1723292"/>
              <a:chExt cx="883627" cy="1164981"/>
            </a:xfrm>
          </p:grpSpPr>
          <p:sp>
            <p:nvSpPr>
              <p:cNvPr id="58" name="Flowchart: Punched Tape 57">
                <a:extLst>
                  <a:ext uri="{FF2B5EF4-FFF2-40B4-BE49-F238E27FC236}">
                    <a16:creationId xmlns:a16="http://schemas.microsoft.com/office/drawing/2014/main" id="{577D2DFF-F501-0EE8-E48A-5A28AEE34CFA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2023</a:t>
                </a:r>
              </a:p>
            </p:txBody>
          </p:sp>
          <p:cxnSp>
            <p:nvCxnSpPr>
              <p:cNvPr id="59" name="Straight Connector 58">
                <a:extLst>
                  <a:ext uri="{FF2B5EF4-FFF2-40B4-BE49-F238E27FC236}">
                    <a16:creationId xmlns:a16="http://schemas.microsoft.com/office/drawing/2014/main" id="{65B7BE57-DFE7-E051-6648-B44CA23BB86A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3" name="Group 42">
              <a:extLst>
                <a:ext uri="{FF2B5EF4-FFF2-40B4-BE49-F238E27FC236}">
                  <a16:creationId xmlns:a16="http://schemas.microsoft.com/office/drawing/2014/main" id="{C7F248AB-DEBF-56D5-7C36-1A5088EE7B0D}"/>
                </a:ext>
              </a:extLst>
            </p:cNvPr>
            <p:cNvGrpSpPr/>
            <p:nvPr/>
          </p:nvGrpSpPr>
          <p:grpSpPr>
            <a:xfrm>
              <a:off x="4786313" y="2438399"/>
              <a:ext cx="883628" cy="1164981"/>
              <a:chOff x="2716823" y="1723292"/>
              <a:chExt cx="883628" cy="1164981"/>
            </a:xfrm>
          </p:grpSpPr>
          <p:sp>
            <p:nvSpPr>
              <p:cNvPr id="56" name="Flowchart: Punched Tape 55">
                <a:extLst>
                  <a:ext uri="{FF2B5EF4-FFF2-40B4-BE49-F238E27FC236}">
                    <a16:creationId xmlns:a16="http://schemas.microsoft.com/office/drawing/2014/main" id="{C5068868-3DBD-4A65-15F9-2C8EC0EA1DB3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8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2029</a:t>
                </a:r>
              </a:p>
            </p:txBody>
          </p:sp>
          <p:cxnSp>
            <p:nvCxnSpPr>
              <p:cNvPr id="57" name="Straight Connector 56">
                <a:extLst>
                  <a:ext uri="{FF2B5EF4-FFF2-40B4-BE49-F238E27FC236}">
                    <a16:creationId xmlns:a16="http://schemas.microsoft.com/office/drawing/2014/main" id="{F73BA777-F440-B098-1540-5EB2C41A2A27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4" name="Group 43">
              <a:extLst>
                <a:ext uri="{FF2B5EF4-FFF2-40B4-BE49-F238E27FC236}">
                  <a16:creationId xmlns:a16="http://schemas.microsoft.com/office/drawing/2014/main" id="{E3C0B9EC-7B7C-56EB-2D27-57553ACC06FF}"/>
                </a:ext>
              </a:extLst>
            </p:cNvPr>
            <p:cNvGrpSpPr/>
            <p:nvPr/>
          </p:nvGrpSpPr>
          <p:grpSpPr>
            <a:xfrm>
              <a:off x="7129461" y="2438399"/>
              <a:ext cx="883627" cy="1164981"/>
              <a:chOff x="2716823" y="1723292"/>
              <a:chExt cx="883627" cy="1164981"/>
            </a:xfrm>
          </p:grpSpPr>
          <p:sp>
            <p:nvSpPr>
              <p:cNvPr id="54" name="Flowchart: Punched Tape 53">
                <a:extLst>
                  <a:ext uri="{FF2B5EF4-FFF2-40B4-BE49-F238E27FC236}">
                    <a16:creationId xmlns:a16="http://schemas.microsoft.com/office/drawing/2014/main" id="{92C27C35-8668-39E3-1F60-F9DC94A05ADE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2034</a:t>
                </a:r>
              </a:p>
            </p:txBody>
          </p:sp>
          <p:cxnSp>
            <p:nvCxnSpPr>
              <p:cNvPr id="55" name="Straight Connector 54">
                <a:extLst>
                  <a:ext uri="{FF2B5EF4-FFF2-40B4-BE49-F238E27FC236}">
                    <a16:creationId xmlns:a16="http://schemas.microsoft.com/office/drawing/2014/main" id="{8BEF1097-0032-0EFC-2DC5-DDB5E49C1D51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5" name="Group 44">
              <a:extLst>
                <a:ext uri="{FF2B5EF4-FFF2-40B4-BE49-F238E27FC236}">
                  <a16:creationId xmlns:a16="http://schemas.microsoft.com/office/drawing/2014/main" id="{73EDFB85-0455-0F5A-719A-61E598659F07}"/>
                </a:ext>
              </a:extLst>
            </p:cNvPr>
            <p:cNvGrpSpPr/>
            <p:nvPr/>
          </p:nvGrpSpPr>
          <p:grpSpPr>
            <a:xfrm>
              <a:off x="9420224" y="2438399"/>
              <a:ext cx="883627" cy="1164981"/>
              <a:chOff x="2716823" y="1723292"/>
              <a:chExt cx="883627" cy="1164981"/>
            </a:xfrm>
          </p:grpSpPr>
          <p:sp>
            <p:nvSpPr>
              <p:cNvPr id="52" name="Flowchart: Punched Tape 51">
                <a:extLst>
                  <a:ext uri="{FF2B5EF4-FFF2-40B4-BE49-F238E27FC236}">
                    <a16:creationId xmlns:a16="http://schemas.microsoft.com/office/drawing/2014/main" id="{75F9443C-50D8-1EE8-31E5-6D9916BE425B}"/>
                  </a:ext>
                </a:extLst>
              </p:cNvPr>
              <p:cNvSpPr/>
              <p:nvPr/>
            </p:nvSpPr>
            <p:spPr>
              <a:xfrm>
                <a:off x="2716823" y="1723292"/>
                <a:ext cx="883627" cy="633046"/>
              </a:xfrm>
              <a:prstGeom prst="flowChartPunchedTape">
                <a:avLst/>
              </a:prstGeom>
              <a:ln w="28575"/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sv-SE" sz="1900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tillium Web" panose="00000500000000000000" pitchFamily="2" charset="0"/>
                  </a:rPr>
                  <a:t>2040</a:t>
                </a:r>
              </a:p>
            </p:txBody>
          </p:sp>
          <p:cxnSp>
            <p:nvCxnSpPr>
              <p:cNvPr id="53" name="Straight Connector 52">
                <a:extLst>
                  <a:ext uri="{FF2B5EF4-FFF2-40B4-BE49-F238E27FC236}">
                    <a16:creationId xmlns:a16="http://schemas.microsoft.com/office/drawing/2014/main" id="{DFDB7BE2-30D5-0EAA-72F8-97866AB01228}"/>
                  </a:ext>
                </a:extLst>
              </p:cNvPr>
              <p:cNvCxnSpPr/>
              <p:nvPr/>
            </p:nvCxnSpPr>
            <p:spPr>
              <a:xfrm>
                <a:off x="2716823" y="2268415"/>
                <a:ext cx="0" cy="619858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46" name="Arrow: Striped Right 45">
              <a:extLst>
                <a:ext uri="{FF2B5EF4-FFF2-40B4-BE49-F238E27FC236}">
                  <a16:creationId xmlns:a16="http://schemas.microsoft.com/office/drawing/2014/main" id="{FDF5DC63-27FD-6574-1A08-8D44D6A259BC}"/>
                </a:ext>
              </a:extLst>
            </p:cNvPr>
            <p:cNvSpPr/>
            <p:nvPr/>
          </p:nvSpPr>
          <p:spPr>
            <a:xfrm>
              <a:off x="9472608" y="3593731"/>
              <a:ext cx="1754066" cy="677008"/>
            </a:xfrm>
            <a:prstGeom prst="striped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 sz="1900"/>
            </a:p>
          </p:txBody>
        </p:sp>
        <p:sp>
          <p:nvSpPr>
            <p:cNvPr id="47" name="TextBox 46">
              <a:extLst>
                <a:ext uri="{FF2B5EF4-FFF2-40B4-BE49-F238E27FC236}">
                  <a16:creationId xmlns:a16="http://schemas.microsoft.com/office/drawing/2014/main" id="{D54D6F54-3E77-9271-63D9-ED0A76849415}"/>
                </a:ext>
              </a:extLst>
            </p:cNvPr>
            <p:cNvSpPr txBox="1"/>
            <p:nvPr/>
          </p:nvSpPr>
          <p:spPr>
            <a:xfrm>
              <a:off x="1110761" y="4362388"/>
              <a:ext cx="1684825" cy="1089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9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Conceptual</a:t>
              </a:r>
              <a:r>
                <a:rPr lang="sv-SE" sz="1900" b="1" dirty="0">
                  <a:solidFill>
                    <a:srgbClr val="C00000"/>
                  </a:solidFill>
                  <a:latin typeface="Titillium Web" panose="00000500000000000000" pitchFamily="2" charset="0"/>
                </a:rPr>
                <a:t> </a:t>
              </a:r>
              <a:r>
                <a:rPr lang="sv-SE" sz="19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study</a:t>
              </a:r>
              <a:endParaRPr lang="sv-SE" sz="19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48" name="TextBox 47">
              <a:extLst>
                <a:ext uri="{FF2B5EF4-FFF2-40B4-BE49-F238E27FC236}">
                  <a16:creationId xmlns:a16="http://schemas.microsoft.com/office/drawing/2014/main" id="{3B313368-0D97-AF58-7BC0-B6F086BBF695}"/>
                </a:ext>
              </a:extLst>
            </p:cNvPr>
            <p:cNvSpPr txBox="1"/>
            <p:nvPr/>
          </p:nvSpPr>
          <p:spPr>
            <a:xfrm>
              <a:off x="3263447" y="4343276"/>
              <a:ext cx="1427614" cy="10893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900" b="1" dirty="0">
                  <a:solidFill>
                    <a:srgbClr val="C00000"/>
                  </a:solidFill>
                  <a:latin typeface="Titillium Web" panose="00000500000000000000" pitchFamily="2" charset="0"/>
                </a:rPr>
                <a:t>Design </a:t>
              </a:r>
              <a:r>
                <a:rPr lang="sv-SE" sz="19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study</a:t>
              </a:r>
              <a:endParaRPr lang="sv-SE" sz="19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3C323DAD-7927-73A2-34EB-D7CBDEEA9D02}"/>
                </a:ext>
              </a:extLst>
            </p:cNvPr>
            <p:cNvSpPr txBox="1"/>
            <p:nvPr/>
          </p:nvSpPr>
          <p:spPr>
            <a:xfrm>
              <a:off x="5096442" y="4362388"/>
              <a:ext cx="1628208" cy="618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9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Permitting</a:t>
              </a:r>
              <a:endParaRPr lang="sv-SE" sz="19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94EFFF9F-E3A4-38C5-2279-77F8F2F6CF15}"/>
                </a:ext>
              </a:extLst>
            </p:cNvPr>
            <p:cNvSpPr txBox="1"/>
            <p:nvPr/>
          </p:nvSpPr>
          <p:spPr>
            <a:xfrm>
              <a:off x="7277667" y="4362388"/>
              <a:ext cx="1875858" cy="618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900" b="1" dirty="0">
                  <a:solidFill>
                    <a:srgbClr val="C00000"/>
                  </a:solidFill>
                  <a:latin typeface="Titillium Web" panose="00000500000000000000" pitchFamily="2" charset="0"/>
                </a:rPr>
                <a:t>Construction</a:t>
              </a: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9C9410FA-BA2D-347B-CAC5-96D451A5B801}"/>
                </a:ext>
              </a:extLst>
            </p:cNvPr>
            <p:cNvSpPr txBox="1"/>
            <p:nvPr/>
          </p:nvSpPr>
          <p:spPr>
            <a:xfrm>
              <a:off x="9365920" y="4362388"/>
              <a:ext cx="2264104" cy="61897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sv-SE" sz="1900" b="1" dirty="0" err="1">
                  <a:solidFill>
                    <a:srgbClr val="C00000"/>
                  </a:solidFill>
                  <a:latin typeface="Titillium Web" panose="00000500000000000000" pitchFamily="2" charset="0"/>
                </a:rPr>
                <a:t>Commissioning</a:t>
              </a:r>
              <a:endParaRPr lang="sv-SE" sz="1900" b="1" dirty="0">
                <a:solidFill>
                  <a:srgbClr val="C00000"/>
                </a:solidFill>
                <a:latin typeface="Titillium Web" panose="00000500000000000000" pitchFamily="2" charset="0"/>
              </a:endParaRPr>
            </a:p>
          </p:txBody>
        </p:sp>
      </p:grp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3E85B038-B027-E2CF-5D56-29944717593A}"/>
              </a:ext>
            </a:extLst>
          </p:cNvPr>
          <p:cNvCxnSpPr/>
          <p:nvPr/>
        </p:nvCxnSpPr>
        <p:spPr>
          <a:xfrm>
            <a:off x="3971926" y="2905770"/>
            <a:ext cx="0" cy="651818"/>
          </a:xfrm>
          <a:prstGeom prst="straightConnector1">
            <a:avLst/>
          </a:prstGeom>
          <a:ln w="38100"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06286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14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097331" y="1072096"/>
            <a:ext cx="6901963" cy="646331"/>
          </a:xfrm>
        </p:spPr>
        <p:txBody>
          <a:bodyPr/>
          <a:lstStyle/>
          <a:p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Sustainability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Concepts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23E8DA9-64F3-D38F-5F6F-433B978469AC}"/>
              </a:ext>
            </a:extLst>
          </p:cNvPr>
          <p:cNvSpPr txBox="1"/>
          <p:nvPr/>
        </p:nvSpPr>
        <p:spPr>
          <a:xfrm>
            <a:off x="1345974" y="1949340"/>
            <a:ext cx="10248900" cy="17158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A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sustainability</a:t>
            </a: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concept</a:t>
            </a: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 to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integrate</a:t>
            </a: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 FD/ESSnuSB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with</a:t>
            </a: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 the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mine</a:t>
            </a: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 and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community</a:t>
            </a:r>
            <a:endParaRPr lang="sv-SE" sz="2200" dirty="0">
              <a:solidFill>
                <a:srgbClr val="0070C0"/>
              </a:solidFill>
              <a:latin typeface="Titillium Web" panose="00000500000000000000" pitchFamily="2" charset="0"/>
            </a:endParaRP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Mutual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benefits</a:t>
            </a: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 of the Far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Detector</a:t>
            </a: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 and the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mine</a:t>
            </a:r>
            <a:endParaRPr lang="sv-SE" sz="2200" dirty="0">
              <a:solidFill>
                <a:srgbClr val="0070C0"/>
              </a:solidFill>
              <a:latin typeface="Titillium Web" panose="00000500000000000000" pitchFamily="2" charset="0"/>
            </a:endParaRP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Conform</a:t>
            </a: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 to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EU’s</a:t>
            </a: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demand</a:t>
            </a: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 for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sustainability</a:t>
            </a:r>
            <a:endParaRPr lang="sv-SE" sz="2200" dirty="0">
              <a:solidFill>
                <a:srgbClr val="0070C0"/>
              </a:solidFill>
              <a:latin typeface="Titillium Web" panose="00000500000000000000" pitchFamily="2" charset="0"/>
            </a:endParaRPr>
          </a:p>
          <a:p>
            <a:pPr marL="285750" indent="-285750">
              <a:lnSpc>
                <a:spcPts val="3200"/>
              </a:lnSpc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(ESFRI) is an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component</a:t>
            </a:r>
            <a:r>
              <a:rPr lang="sv-SE" sz="2200" dirty="0">
                <a:solidFill>
                  <a:srgbClr val="0070C0"/>
                </a:solidFill>
                <a:latin typeface="Titillium Web" panose="00000500000000000000" pitchFamily="2" charset="0"/>
              </a:rPr>
              <a:t> for </a:t>
            </a:r>
            <a:r>
              <a:rPr lang="sv-SE" sz="22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sustainability</a:t>
            </a:r>
            <a:endParaRPr lang="sv-SE" sz="2200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A6887C9-EEAE-A97F-1B94-082F08577EED}"/>
              </a:ext>
            </a:extLst>
          </p:cNvPr>
          <p:cNvSpPr txBox="1"/>
          <p:nvPr/>
        </p:nvSpPr>
        <p:spPr>
          <a:xfrm>
            <a:off x="1345974" y="4023616"/>
            <a:ext cx="9878291" cy="2110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3200"/>
              </a:lnSpc>
            </a:pPr>
            <a:r>
              <a:rPr lang="sv-SE" sz="2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”Post-Mining </a:t>
            </a:r>
            <a:r>
              <a:rPr lang="sv-SE" sz="2200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Usage</a:t>
            </a:r>
            <a:r>
              <a:rPr lang="sv-SE" sz="2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of Underground Mining </a:t>
            </a:r>
            <a:r>
              <a:rPr lang="sv-SE" sz="2200" dirty="0" err="1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Spaces</a:t>
            </a:r>
            <a:r>
              <a:rPr lang="sv-SE" sz="22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”</a:t>
            </a:r>
          </a:p>
          <a:p>
            <a:pPr marL="457200" indent="-457200">
              <a:lnSpc>
                <a:spcPts val="3200"/>
              </a:lnSpc>
              <a:buFont typeface="+mj-lt"/>
              <a:buAutoNum type="arabicPeriod"/>
            </a:pPr>
            <a:r>
              <a:rPr lang="sv-SE" dirty="0">
                <a:latin typeface="Titillium Web" panose="00000500000000000000" pitchFamily="2" charset="0"/>
              </a:rPr>
              <a:t>A </a:t>
            </a:r>
            <a:r>
              <a:rPr lang="sv-SE" dirty="0" err="1">
                <a:latin typeface="Titillium Web" panose="00000500000000000000" pitchFamily="2" charset="0"/>
              </a:rPr>
              <a:t>Proposal</a:t>
            </a:r>
            <a:r>
              <a:rPr lang="sv-SE" dirty="0">
                <a:latin typeface="Titillium Web" panose="00000500000000000000" pitchFamily="2" charset="0"/>
              </a:rPr>
              <a:t> </a:t>
            </a:r>
            <a:r>
              <a:rPr lang="sv-SE" dirty="0" err="1">
                <a:latin typeface="Titillium Web" panose="00000500000000000000" pitchFamily="2" charset="0"/>
              </a:rPr>
              <a:t>submitted</a:t>
            </a:r>
            <a:r>
              <a:rPr lang="sv-SE" dirty="0">
                <a:latin typeface="Titillium Web" panose="00000500000000000000" pitchFamily="2" charset="0"/>
              </a:rPr>
              <a:t> to Swedish Mining Innovations (SMI) – </a:t>
            </a:r>
            <a:r>
              <a:rPr lang="sv-SE" dirty="0" err="1">
                <a:latin typeface="Titillium Web" panose="00000500000000000000" pitchFamily="2" charset="0"/>
              </a:rPr>
              <a:t>Vinnova</a:t>
            </a:r>
            <a:r>
              <a:rPr lang="sv-SE" dirty="0">
                <a:latin typeface="Titillium Web" panose="00000500000000000000" pitchFamily="2" charset="0"/>
              </a:rPr>
              <a:t>. (</a:t>
            </a:r>
            <a:r>
              <a:rPr lang="sv-SE" dirty="0" err="1">
                <a:latin typeface="Titillium Web" panose="00000500000000000000" pitchFamily="2" charset="0"/>
              </a:rPr>
              <a:t>Applicants</a:t>
            </a:r>
            <a:r>
              <a:rPr lang="sv-SE" dirty="0">
                <a:latin typeface="Titillium Web" panose="00000500000000000000" pitchFamily="2" charset="0"/>
              </a:rPr>
              <a:t>: LTU, Zinkgruvan, UU and CNRS) - 2023</a:t>
            </a:r>
          </a:p>
          <a:p>
            <a:pPr marL="457200" indent="-457200">
              <a:lnSpc>
                <a:spcPts val="3200"/>
              </a:lnSpc>
              <a:buFont typeface="+mj-lt"/>
              <a:buAutoNum type="arabicPeriod"/>
            </a:pPr>
            <a:r>
              <a:rPr lang="sv-SE" dirty="0">
                <a:latin typeface="Titillium Web" panose="00000500000000000000" pitchFamily="2" charset="0"/>
              </a:rPr>
              <a:t>A </a:t>
            </a:r>
            <a:r>
              <a:rPr lang="sv-SE" dirty="0" err="1">
                <a:latin typeface="Titillium Web" panose="00000500000000000000" pitchFamily="2" charset="0"/>
              </a:rPr>
              <a:t>Proposal</a:t>
            </a:r>
            <a:r>
              <a:rPr lang="sv-SE" dirty="0">
                <a:latin typeface="Titillium Web" panose="00000500000000000000" pitchFamily="2" charset="0"/>
              </a:rPr>
              <a:t> </a:t>
            </a:r>
            <a:r>
              <a:rPr lang="sv-SE" dirty="0" err="1">
                <a:latin typeface="Titillium Web" panose="00000500000000000000" pitchFamily="2" charset="0"/>
              </a:rPr>
              <a:t>submitted</a:t>
            </a:r>
            <a:r>
              <a:rPr lang="sv-SE" dirty="0">
                <a:latin typeface="Titillium Web" panose="00000500000000000000" pitchFamily="2" charset="0"/>
              </a:rPr>
              <a:t> to ERA.MIN (</a:t>
            </a:r>
            <a:r>
              <a:rPr lang="sv-SE" dirty="0" err="1">
                <a:latin typeface="Titillium Web" panose="00000500000000000000" pitchFamily="2" charset="0"/>
              </a:rPr>
              <a:t>European</a:t>
            </a:r>
            <a:r>
              <a:rPr lang="sv-SE" dirty="0">
                <a:latin typeface="Titillium Web" panose="00000500000000000000" pitchFamily="2" charset="0"/>
              </a:rPr>
              <a:t> </a:t>
            </a:r>
            <a:r>
              <a:rPr lang="sv-SE" dirty="0" err="1">
                <a:latin typeface="Titillium Web" panose="00000500000000000000" pitchFamily="2" charset="0"/>
              </a:rPr>
              <a:t>Raw</a:t>
            </a:r>
            <a:r>
              <a:rPr lang="sv-SE" dirty="0">
                <a:latin typeface="Titillium Web" panose="00000500000000000000" pitchFamily="2" charset="0"/>
              </a:rPr>
              <a:t> </a:t>
            </a:r>
            <a:r>
              <a:rPr lang="sv-SE" dirty="0" err="1">
                <a:latin typeface="Titillium Web" panose="00000500000000000000" pitchFamily="2" charset="0"/>
              </a:rPr>
              <a:t>Minreals</a:t>
            </a:r>
            <a:r>
              <a:rPr lang="sv-SE" dirty="0">
                <a:latin typeface="Titillium Web" panose="00000500000000000000" pitchFamily="2" charset="0"/>
              </a:rPr>
              <a:t>) – </a:t>
            </a:r>
            <a:r>
              <a:rPr lang="sv-SE" dirty="0" err="1">
                <a:latin typeface="Titillium Web" panose="00000500000000000000" pitchFamily="2" charset="0"/>
              </a:rPr>
              <a:t>Horizon</a:t>
            </a:r>
            <a:r>
              <a:rPr lang="sv-SE" dirty="0">
                <a:latin typeface="Titillium Web" panose="00000500000000000000" pitchFamily="2" charset="0"/>
              </a:rPr>
              <a:t> Europé. (</a:t>
            </a:r>
            <a:r>
              <a:rPr lang="sv-SE" dirty="0" err="1">
                <a:latin typeface="Titillium Web" panose="00000500000000000000" pitchFamily="2" charset="0"/>
              </a:rPr>
              <a:t>Applicants</a:t>
            </a:r>
            <a:r>
              <a:rPr lang="sv-SE" dirty="0">
                <a:latin typeface="Titillium Web" panose="00000500000000000000" pitchFamily="2" charset="0"/>
              </a:rPr>
              <a:t>: A </a:t>
            </a:r>
            <a:r>
              <a:rPr lang="sv-SE" dirty="0" err="1">
                <a:latin typeface="Titillium Web" panose="00000500000000000000" pitchFamily="2" charset="0"/>
              </a:rPr>
              <a:t>consortium</a:t>
            </a:r>
            <a:r>
              <a:rPr lang="sv-SE" dirty="0">
                <a:latin typeface="Titillium Web" panose="00000500000000000000" pitchFamily="2" charset="0"/>
              </a:rPr>
              <a:t> of EU institutions, </a:t>
            </a:r>
            <a:r>
              <a:rPr lang="sv-SE" dirty="0" err="1">
                <a:latin typeface="Titillium Web" panose="00000500000000000000" pitchFamily="2" charset="0"/>
              </a:rPr>
              <a:t>including</a:t>
            </a:r>
            <a:r>
              <a:rPr lang="sv-SE" dirty="0">
                <a:latin typeface="Titillium Web" panose="00000500000000000000" pitchFamily="2" charset="0"/>
              </a:rPr>
              <a:t> LTU) - 2023</a:t>
            </a:r>
            <a:endParaRPr lang="sv-SE" sz="2200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189907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15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815773" y="691246"/>
            <a:ext cx="6901963" cy="646331"/>
          </a:xfrm>
        </p:spPr>
        <p:txBody>
          <a:bodyPr/>
          <a:lstStyle/>
          <a:p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Some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crucial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estimates</a:t>
            </a:r>
            <a:endParaRPr lang="sv-SE" sz="3600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948EAF83-47AB-1AA7-8FC6-C41E9440F54C}"/>
              </a:ext>
            </a:extLst>
          </p:cNvPr>
          <p:cNvGrpSpPr/>
          <p:nvPr/>
        </p:nvGrpSpPr>
        <p:grpSpPr>
          <a:xfrm>
            <a:off x="1104903" y="2283618"/>
            <a:ext cx="1971676" cy="2290763"/>
            <a:chOff x="585791" y="2024062"/>
            <a:chExt cx="1971676" cy="2290763"/>
          </a:xfrm>
        </p:grpSpPr>
        <p:sp>
          <p:nvSpPr>
            <p:cNvPr id="12" name="Flowchart: Delay 11">
              <a:extLst>
                <a:ext uri="{FF2B5EF4-FFF2-40B4-BE49-F238E27FC236}">
                  <a16:creationId xmlns:a16="http://schemas.microsoft.com/office/drawing/2014/main" id="{BAAF1122-8443-F2DE-C612-97229A8609D1}"/>
                </a:ext>
              </a:extLst>
            </p:cNvPr>
            <p:cNvSpPr/>
            <p:nvPr/>
          </p:nvSpPr>
          <p:spPr>
            <a:xfrm rot="16200000">
              <a:off x="869159" y="1740694"/>
              <a:ext cx="1404940" cy="1971675"/>
            </a:xfrm>
            <a:prstGeom prst="flowChartDelay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D7AF40B-E88B-E859-6403-4E3C9247D697}"/>
                </a:ext>
              </a:extLst>
            </p:cNvPr>
            <p:cNvSpPr/>
            <p:nvPr/>
          </p:nvSpPr>
          <p:spPr>
            <a:xfrm>
              <a:off x="585791" y="2710875"/>
              <a:ext cx="1971676" cy="160395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BD0B661-AE10-3DDE-76F5-3C77851E7253}"/>
              </a:ext>
            </a:extLst>
          </p:cNvPr>
          <p:cNvSpPr txBox="1"/>
          <p:nvPr/>
        </p:nvSpPr>
        <p:spPr>
          <a:xfrm>
            <a:off x="3825097" y="1534005"/>
            <a:ext cx="6421951" cy="4689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Volume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to go </a:t>
            </a: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through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the </a:t>
            </a: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shaft</a:t>
            </a:r>
            <a:endParaRPr lang="sv-SE" sz="2200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panose="00000500000000000000" pitchFamily="2" charset="0"/>
            </a:endParaRPr>
          </a:p>
          <a:p>
            <a:pPr>
              <a:lnSpc>
                <a:spcPts val="3000"/>
              </a:lnSpc>
            </a:pPr>
            <a:r>
              <a:rPr lang="sv-SE" sz="2000" dirty="0">
                <a:latin typeface="Titillium Web" panose="00000500000000000000" pitchFamily="2" charset="0"/>
              </a:rPr>
              <a:t>Two cylinders = 960 000 m</a:t>
            </a:r>
            <a:r>
              <a:rPr lang="sv-SE" sz="2000" baseline="30000" dirty="0">
                <a:latin typeface="Titillium Web" panose="00000500000000000000" pitchFamily="2" charset="0"/>
              </a:rPr>
              <a:t>3</a:t>
            </a:r>
          </a:p>
          <a:p>
            <a:pPr>
              <a:lnSpc>
                <a:spcPts val="3000"/>
              </a:lnSpc>
            </a:pPr>
            <a:r>
              <a:rPr lang="sv-SE" sz="2000" dirty="0" err="1">
                <a:latin typeface="Titillium Web" panose="00000500000000000000" pitchFamily="2" charset="0"/>
              </a:rPr>
              <a:t>Additional</a:t>
            </a:r>
            <a:r>
              <a:rPr lang="sv-SE" sz="2000" dirty="0"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latin typeface="Titillium Web" panose="00000500000000000000" pitchFamily="2" charset="0"/>
              </a:rPr>
              <a:t>chambers</a:t>
            </a:r>
            <a:r>
              <a:rPr lang="sv-SE" sz="2000" dirty="0">
                <a:latin typeface="Titillium Web" panose="00000500000000000000" pitchFamily="2" charset="0"/>
              </a:rPr>
              <a:t> and access tunnels = 440 000 m</a:t>
            </a:r>
            <a:r>
              <a:rPr lang="sv-SE" sz="2000" baseline="30000" dirty="0">
                <a:latin typeface="Titillium Web" panose="00000500000000000000" pitchFamily="2" charset="0"/>
              </a:rPr>
              <a:t>3</a:t>
            </a:r>
          </a:p>
          <a:p>
            <a:pPr>
              <a:lnSpc>
                <a:spcPts val="3000"/>
              </a:lnSpc>
            </a:pPr>
            <a:r>
              <a:rPr lang="sv-SE" sz="2000" dirty="0">
                <a:latin typeface="Titillium Web" panose="00000500000000000000" pitchFamily="2" charset="0"/>
              </a:rPr>
              <a:t>Total = 1 500 000 m</a:t>
            </a:r>
            <a:r>
              <a:rPr lang="sv-SE" sz="2000" baseline="30000" dirty="0">
                <a:latin typeface="Titillium Web" panose="00000500000000000000" pitchFamily="2" charset="0"/>
              </a:rPr>
              <a:t>3</a:t>
            </a:r>
            <a:r>
              <a:rPr lang="sv-SE" sz="2000" dirty="0">
                <a:latin typeface="Titillium Web" panose="00000500000000000000" pitchFamily="2" charset="0"/>
              </a:rPr>
              <a:t> (or 3 750 000 tonnes)</a:t>
            </a:r>
            <a:endParaRPr lang="sv-SE" sz="2000" baseline="30000" dirty="0">
              <a:latin typeface="Titillium Web" panose="00000500000000000000" pitchFamily="2" charset="0"/>
            </a:endParaRPr>
          </a:p>
          <a:p>
            <a:pPr>
              <a:lnSpc>
                <a:spcPts val="3000"/>
              </a:lnSpc>
            </a:pPr>
            <a:r>
              <a:rPr lang="sv-SE" sz="2000" dirty="0">
                <a:latin typeface="Titillium Web" panose="00000500000000000000" pitchFamily="2" charset="0"/>
              </a:rPr>
              <a:t>(</a:t>
            </a:r>
            <a:r>
              <a:rPr lang="sv-SE" sz="2000" b="1" dirty="0" err="1">
                <a:latin typeface="Titillium Web" panose="00000500000000000000" pitchFamily="2" charset="0"/>
              </a:rPr>
              <a:t>with</a:t>
            </a:r>
            <a:r>
              <a:rPr lang="sv-SE" sz="2000" b="1" dirty="0">
                <a:latin typeface="Titillium Web" panose="00000500000000000000" pitchFamily="2" charset="0"/>
              </a:rPr>
              <a:t> 60% </a:t>
            </a:r>
            <a:r>
              <a:rPr lang="sv-SE" sz="2000" b="1" dirty="0" err="1">
                <a:latin typeface="Titillium Web" panose="00000500000000000000" pitchFamily="2" charset="0"/>
              </a:rPr>
              <a:t>swell</a:t>
            </a:r>
            <a:r>
              <a:rPr lang="sv-SE" sz="2000" b="1" dirty="0"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latin typeface="Titillium Web" panose="00000500000000000000" pitchFamily="2" charset="0"/>
              </a:rPr>
              <a:t>factor</a:t>
            </a:r>
            <a:r>
              <a:rPr lang="sv-SE" sz="2000" b="1" dirty="0">
                <a:latin typeface="Titillium Web" panose="00000500000000000000" pitchFamily="2" charset="0"/>
              </a:rPr>
              <a:t> = 2 400 000 m</a:t>
            </a:r>
            <a:r>
              <a:rPr lang="sv-SE" sz="2000" b="1" baseline="30000" dirty="0">
                <a:latin typeface="Titillium Web" panose="00000500000000000000" pitchFamily="2" charset="0"/>
              </a:rPr>
              <a:t>3</a:t>
            </a:r>
            <a:r>
              <a:rPr lang="sv-SE" sz="2000" dirty="0">
                <a:latin typeface="Titillium Web" panose="00000500000000000000" pitchFamily="2" charset="0"/>
              </a:rPr>
              <a:t>)</a:t>
            </a:r>
          </a:p>
          <a:p>
            <a:pPr>
              <a:lnSpc>
                <a:spcPts val="3000"/>
              </a:lnSpc>
            </a:pPr>
            <a:endParaRPr lang="sv-SE" sz="2000" dirty="0">
              <a:latin typeface="Titillium Web" panose="00000500000000000000" pitchFamily="2" charset="0"/>
            </a:endParaRPr>
          </a:p>
          <a:p>
            <a:pPr>
              <a:lnSpc>
                <a:spcPts val="3000"/>
              </a:lnSpc>
            </a:pPr>
            <a:r>
              <a:rPr lang="sv-SE" sz="2000" dirty="0">
                <a:latin typeface="Titillium Web" panose="00000500000000000000" pitchFamily="2" charset="0"/>
              </a:rPr>
              <a:t>Zinkgruvan </a:t>
            </a:r>
            <a:r>
              <a:rPr lang="sv-SE" sz="2000" dirty="0" err="1">
                <a:latin typeface="Titillium Web" panose="00000500000000000000" pitchFamily="2" charset="0"/>
              </a:rPr>
              <a:t>shaft</a:t>
            </a:r>
            <a:r>
              <a:rPr lang="sv-SE" sz="2000" dirty="0"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latin typeface="Titillium Web" panose="00000500000000000000" pitchFamily="2" charset="0"/>
              </a:rPr>
              <a:t>current</a:t>
            </a:r>
            <a:r>
              <a:rPr lang="sv-SE" sz="2000" dirty="0"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latin typeface="Titillium Web" panose="00000500000000000000" pitchFamily="2" charset="0"/>
              </a:rPr>
              <a:t>capacity</a:t>
            </a:r>
            <a:r>
              <a:rPr lang="sv-SE" sz="2000" dirty="0">
                <a:latin typeface="Titillium Web" panose="00000500000000000000" pitchFamily="2" charset="0"/>
              </a:rPr>
              <a:t> = 1.75 million tonnes/yr</a:t>
            </a:r>
          </a:p>
          <a:p>
            <a:pPr>
              <a:lnSpc>
                <a:spcPts val="3000"/>
              </a:lnSpc>
            </a:pPr>
            <a:r>
              <a:rPr lang="sv-SE" sz="2000" dirty="0">
                <a:latin typeface="Titillium Web" panose="00000500000000000000" pitchFamily="2" charset="0"/>
              </a:rPr>
              <a:t>Zinkgruvan </a:t>
            </a:r>
            <a:r>
              <a:rPr lang="sv-SE" sz="2000" dirty="0" err="1">
                <a:latin typeface="Titillium Web" panose="00000500000000000000" pitchFamily="2" charset="0"/>
              </a:rPr>
              <a:t>current</a:t>
            </a:r>
            <a:r>
              <a:rPr lang="sv-SE" sz="2000" dirty="0"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latin typeface="Titillium Web" panose="00000500000000000000" pitchFamily="2" charset="0"/>
              </a:rPr>
              <a:t>throughput</a:t>
            </a:r>
            <a:r>
              <a:rPr lang="sv-SE" sz="2000" dirty="0">
                <a:latin typeface="Titillium Web" panose="00000500000000000000" pitchFamily="2" charset="0"/>
              </a:rPr>
              <a:t> = 1.5 million tonnes/</a:t>
            </a:r>
            <a:r>
              <a:rPr lang="sv-SE" sz="2000" dirty="0" err="1">
                <a:latin typeface="Titillium Web" panose="00000500000000000000" pitchFamily="2" charset="0"/>
              </a:rPr>
              <a:t>year</a:t>
            </a:r>
            <a:endParaRPr lang="sv-SE" sz="2000" dirty="0">
              <a:latin typeface="Titillium Web" panose="00000500000000000000" pitchFamily="2" charset="0"/>
            </a:endParaRPr>
          </a:p>
          <a:p>
            <a:pPr>
              <a:lnSpc>
                <a:spcPts val="3000"/>
              </a:lnSpc>
            </a:pPr>
            <a:r>
              <a:rPr lang="sv-SE" sz="2000" b="1" dirty="0" err="1">
                <a:latin typeface="Titillium Web" panose="00000500000000000000" pitchFamily="2" charset="0"/>
              </a:rPr>
              <a:t>ESSnuB</a:t>
            </a:r>
            <a:r>
              <a:rPr lang="sv-SE" sz="2000" b="1" dirty="0"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latin typeface="Titillium Web" panose="00000500000000000000" pitchFamily="2" charset="0"/>
              </a:rPr>
              <a:t>will</a:t>
            </a:r>
            <a:r>
              <a:rPr lang="sv-SE" sz="2000" b="1" dirty="0"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latin typeface="Titillium Web" panose="00000500000000000000" pitchFamily="2" charset="0"/>
              </a:rPr>
              <a:t>only</a:t>
            </a:r>
            <a:r>
              <a:rPr lang="sv-SE" sz="2000" b="1" dirty="0"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latin typeface="Titillium Web" panose="00000500000000000000" pitchFamily="2" charset="0"/>
              </a:rPr>
              <a:t>utilize</a:t>
            </a:r>
            <a:r>
              <a:rPr lang="sv-SE" sz="2000" b="1" dirty="0">
                <a:latin typeface="Titillium Web" panose="00000500000000000000" pitchFamily="2" charset="0"/>
              </a:rPr>
              <a:t> = 0.25 million tonnes/</a:t>
            </a:r>
            <a:r>
              <a:rPr lang="sv-SE" sz="2000" b="1" dirty="0" err="1">
                <a:latin typeface="Titillium Web" panose="00000500000000000000" pitchFamily="2" charset="0"/>
              </a:rPr>
              <a:t>year</a:t>
            </a:r>
            <a:r>
              <a:rPr lang="sv-SE" sz="2000" b="1" dirty="0">
                <a:latin typeface="Titillium Web" panose="00000500000000000000" pitchFamily="2" charset="0"/>
              </a:rPr>
              <a:t> </a:t>
            </a:r>
          </a:p>
          <a:p>
            <a:pPr>
              <a:lnSpc>
                <a:spcPts val="3000"/>
              </a:lnSpc>
            </a:pPr>
            <a:endParaRPr lang="sv-SE" sz="2000" dirty="0">
              <a:latin typeface="Titillium Web" panose="00000500000000000000" pitchFamily="2" charset="0"/>
            </a:endParaRPr>
          </a:p>
          <a:p>
            <a:pPr>
              <a:lnSpc>
                <a:spcPts val="3000"/>
              </a:lnSpc>
            </a:pPr>
            <a:r>
              <a:rPr lang="sv-SE" sz="2000" b="1" dirty="0" err="1">
                <a:latin typeface="Titillium Web" panose="00000500000000000000" pitchFamily="2" charset="0"/>
              </a:rPr>
              <a:t>That</a:t>
            </a:r>
            <a:r>
              <a:rPr lang="sv-SE" sz="2000" b="1" dirty="0"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latin typeface="Titillium Web" panose="00000500000000000000" pitchFamily="2" charset="0"/>
              </a:rPr>
              <a:t>means</a:t>
            </a:r>
            <a:r>
              <a:rPr lang="sv-SE" sz="2000" b="1" dirty="0"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latin typeface="Titillium Web" panose="00000500000000000000" pitchFamily="2" charset="0"/>
              </a:rPr>
              <a:t>construction</a:t>
            </a:r>
            <a:r>
              <a:rPr lang="sv-SE" sz="2000" b="1" dirty="0"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latin typeface="Titillium Web" panose="00000500000000000000" pitchFamily="2" charset="0"/>
              </a:rPr>
              <a:t>will</a:t>
            </a:r>
            <a:r>
              <a:rPr lang="sv-SE" sz="2000" b="1" dirty="0"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latin typeface="Titillium Web" panose="00000500000000000000" pitchFamily="2" charset="0"/>
              </a:rPr>
              <a:t>take</a:t>
            </a:r>
            <a:r>
              <a:rPr lang="sv-SE" sz="2000" b="1" dirty="0">
                <a:latin typeface="Titillium Web" panose="00000500000000000000" pitchFamily="2" charset="0"/>
              </a:rPr>
              <a:t>: 15 </a:t>
            </a:r>
            <a:r>
              <a:rPr lang="sv-SE" sz="2000" b="1" dirty="0" err="1">
                <a:latin typeface="Titillium Web" panose="00000500000000000000" pitchFamily="2" charset="0"/>
              </a:rPr>
              <a:t>years</a:t>
            </a:r>
            <a:r>
              <a:rPr lang="sv-SE" sz="2000" b="1" dirty="0">
                <a:latin typeface="Titillium Web" panose="00000500000000000000" pitchFamily="2" charset="0"/>
              </a:rPr>
              <a:t>!</a:t>
            </a:r>
          </a:p>
          <a:p>
            <a:pPr>
              <a:lnSpc>
                <a:spcPts val="3000"/>
              </a:lnSpc>
            </a:pPr>
            <a:r>
              <a:rPr lang="sv-SE" sz="2000" b="1" dirty="0">
                <a:solidFill>
                  <a:srgbClr val="FF0000"/>
                </a:solidFill>
                <a:latin typeface="Titillium Web" panose="00000500000000000000" pitchFamily="2" charset="0"/>
              </a:rPr>
              <a:t>NEW </a:t>
            </a:r>
            <a:r>
              <a:rPr lang="sv-SE" sz="2000" b="1" dirty="0" err="1">
                <a:solidFill>
                  <a:srgbClr val="FF0000"/>
                </a:solidFill>
                <a:latin typeface="Titillium Web" panose="00000500000000000000" pitchFamily="2" charset="0"/>
              </a:rPr>
              <a:t>shaft</a:t>
            </a:r>
            <a:r>
              <a:rPr lang="sv-SE" sz="2000" b="1" dirty="0">
                <a:solidFill>
                  <a:srgbClr val="FF0000"/>
                </a:solidFill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solidFill>
                  <a:srgbClr val="FF0000"/>
                </a:solidFill>
                <a:latin typeface="Titillium Web" panose="00000500000000000000" pitchFamily="2" charset="0"/>
              </a:rPr>
              <a:t>will</a:t>
            </a:r>
            <a:r>
              <a:rPr lang="sv-SE" sz="2000" b="1" dirty="0">
                <a:solidFill>
                  <a:srgbClr val="FF0000"/>
                </a:solidFill>
                <a:latin typeface="Titillium Web" panose="00000500000000000000" pitchFamily="2" charset="0"/>
              </a:rPr>
              <a:t> be </a:t>
            </a:r>
            <a:r>
              <a:rPr lang="sv-SE" sz="2000" b="1" dirty="0" err="1">
                <a:solidFill>
                  <a:srgbClr val="FF0000"/>
                </a:solidFill>
                <a:latin typeface="Titillium Web" panose="00000500000000000000" pitchFamily="2" charset="0"/>
              </a:rPr>
              <a:t>necessary</a:t>
            </a:r>
            <a:endParaRPr lang="sv-SE" sz="2000" b="1" dirty="0">
              <a:solidFill>
                <a:srgbClr val="FF0000"/>
              </a:solidFill>
              <a:latin typeface="Titillium Web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60115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16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06906" y="672197"/>
            <a:ext cx="6901963" cy="646331"/>
          </a:xfrm>
        </p:spPr>
        <p:txBody>
          <a:bodyPr/>
          <a:lstStyle/>
          <a:p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Some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crucial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estimates</a:t>
            </a:r>
            <a:endParaRPr lang="sv-SE" sz="3600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62ACAED-F431-E3DB-F8C8-F2076262B4DA}"/>
              </a:ext>
            </a:extLst>
          </p:cNvPr>
          <p:cNvGrpSpPr/>
          <p:nvPr/>
        </p:nvGrpSpPr>
        <p:grpSpPr>
          <a:xfrm>
            <a:off x="711814" y="1533526"/>
            <a:ext cx="1971676" cy="2290763"/>
            <a:chOff x="1023941" y="2276475"/>
            <a:chExt cx="1971676" cy="2290763"/>
          </a:xfrm>
        </p:grpSpPr>
        <p:sp>
          <p:nvSpPr>
            <p:cNvPr id="12" name="Flowchart: Delay 11">
              <a:extLst>
                <a:ext uri="{FF2B5EF4-FFF2-40B4-BE49-F238E27FC236}">
                  <a16:creationId xmlns:a16="http://schemas.microsoft.com/office/drawing/2014/main" id="{BAAF1122-8443-F2DE-C612-97229A8609D1}"/>
                </a:ext>
              </a:extLst>
            </p:cNvPr>
            <p:cNvSpPr/>
            <p:nvPr/>
          </p:nvSpPr>
          <p:spPr>
            <a:xfrm rot="16200000">
              <a:off x="1307309" y="1993107"/>
              <a:ext cx="1404940" cy="1971675"/>
            </a:xfrm>
            <a:prstGeom prst="flowChartDelay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D7AF40B-E88B-E859-6403-4E3C9247D697}"/>
                </a:ext>
              </a:extLst>
            </p:cNvPr>
            <p:cNvSpPr/>
            <p:nvPr/>
          </p:nvSpPr>
          <p:spPr>
            <a:xfrm>
              <a:off x="1023941" y="2963288"/>
              <a:ext cx="1971676" cy="1603950"/>
            </a:xfrm>
            <a:prstGeom prst="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sv-SE"/>
            </a:p>
          </p:txBody>
        </p:sp>
      </p:grpSp>
      <p:sp>
        <p:nvSpPr>
          <p:cNvPr id="17" name="TextBox 16">
            <a:extLst>
              <a:ext uri="{FF2B5EF4-FFF2-40B4-BE49-F238E27FC236}">
                <a16:creationId xmlns:a16="http://schemas.microsoft.com/office/drawing/2014/main" id="{3BD0B661-AE10-3DDE-76F5-3C77851E7253}"/>
              </a:ext>
            </a:extLst>
          </p:cNvPr>
          <p:cNvSpPr txBox="1"/>
          <p:nvPr/>
        </p:nvSpPr>
        <p:spPr>
          <a:xfrm>
            <a:off x="3572685" y="1572106"/>
            <a:ext cx="8324040" cy="46897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Cost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estimation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(</a:t>
            </a: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purely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for </a:t>
            </a: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construction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)</a:t>
            </a:r>
          </a:p>
          <a:p>
            <a:pPr>
              <a:lnSpc>
                <a:spcPts val="3000"/>
              </a:lnSpc>
            </a:pP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Ultilities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costs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excluded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(</a:t>
            </a: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power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, </a:t>
            </a: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water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, ventilation, </a:t>
            </a:r>
            <a:r>
              <a:rPr lang="sv-SE" sz="2200" dirty="0" err="1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etc</a:t>
            </a:r>
            <a:r>
              <a:rPr lang="sv-SE" sz="2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)</a:t>
            </a:r>
          </a:p>
          <a:p>
            <a:pPr>
              <a:lnSpc>
                <a:spcPts val="3000"/>
              </a:lnSpc>
            </a:pPr>
            <a:endParaRPr lang="sv-SE" sz="2000" dirty="0">
              <a:latin typeface="Titillium Web" panose="00000500000000000000" pitchFamily="2" charset="0"/>
            </a:endParaRPr>
          </a:p>
          <a:p>
            <a:pPr>
              <a:lnSpc>
                <a:spcPts val="3000"/>
              </a:lnSpc>
            </a:pPr>
            <a:r>
              <a:rPr lang="sv-SE" sz="2000" dirty="0" err="1">
                <a:latin typeface="Titillium Web" panose="00000500000000000000" pitchFamily="2" charset="0"/>
              </a:rPr>
              <a:t>Cost</a:t>
            </a:r>
            <a:r>
              <a:rPr lang="sv-SE" sz="2000" dirty="0">
                <a:latin typeface="Titillium Web" panose="00000500000000000000" pitchFamily="2" charset="0"/>
              </a:rPr>
              <a:t> for </a:t>
            </a:r>
            <a:r>
              <a:rPr lang="sv-SE" sz="2000" dirty="0" err="1">
                <a:latin typeface="Titillium Web" panose="00000500000000000000" pitchFamily="2" charset="0"/>
              </a:rPr>
              <a:t>excavation</a:t>
            </a:r>
            <a:r>
              <a:rPr lang="sv-SE" sz="2000" dirty="0">
                <a:latin typeface="Titillium Web" panose="00000500000000000000" pitchFamily="2" charset="0"/>
              </a:rPr>
              <a:t> = 700-800 EUR/m</a:t>
            </a:r>
            <a:r>
              <a:rPr lang="sv-SE" sz="2000" baseline="30000" dirty="0">
                <a:latin typeface="Titillium Web" panose="00000500000000000000" pitchFamily="2" charset="0"/>
              </a:rPr>
              <a:t>3</a:t>
            </a:r>
            <a:r>
              <a:rPr lang="sv-SE" sz="2000" dirty="0">
                <a:latin typeface="Titillium Web" panose="00000500000000000000" pitchFamily="2" charset="0"/>
              </a:rPr>
              <a:t>.</a:t>
            </a:r>
            <a:endParaRPr lang="sv-SE" sz="2000" baseline="30000" dirty="0">
              <a:latin typeface="Titillium Web" panose="00000500000000000000" pitchFamily="2" charset="0"/>
            </a:endParaRPr>
          </a:p>
          <a:p>
            <a:pPr>
              <a:lnSpc>
                <a:spcPts val="3000"/>
              </a:lnSpc>
            </a:pPr>
            <a:r>
              <a:rPr lang="sv-SE" sz="2000" dirty="0" err="1">
                <a:latin typeface="Titillium Web" panose="00000500000000000000" pitchFamily="2" charset="0"/>
              </a:rPr>
              <a:t>Cost</a:t>
            </a:r>
            <a:r>
              <a:rPr lang="sv-SE" sz="2000" dirty="0">
                <a:latin typeface="Titillium Web" panose="00000500000000000000" pitchFamily="2" charset="0"/>
              </a:rPr>
              <a:t> for </a:t>
            </a:r>
            <a:r>
              <a:rPr lang="sv-SE" sz="2000" dirty="0" err="1">
                <a:latin typeface="Titillium Web" panose="00000500000000000000" pitchFamily="2" charset="0"/>
              </a:rPr>
              <a:t>removing</a:t>
            </a:r>
            <a:r>
              <a:rPr lang="sv-SE" sz="2000" dirty="0">
                <a:latin typeface="Titillium Web" panose="00000500000000000000" pitchFamily="2" charset="0"/>
              </a:rPr>
              <a:t> </a:t>
            </a:r>
            <a:r>
              <a:rPr lang="sv-SE" sz="2000" b="1" dirty="0">
                <a:latin typeface="Titillium Web" panose="00000500000000000000" pitchFamily="2" charset="0"/>
              </a:rPr>
              <a:t>1 500 000 m</a:t>
            </a:r>
            <a:r>
              <a:rPr lang="sv-SE" sz="2000" b="1" baseline="30000" dirty="0">
                <a:latin typeface="Titillium Web" panose="00000500000000000000" pitchFamily="2" charset="0"/>
              </a:rPr>
              <a:t>3</a:t>
            </a:r>
            <a:r>
              <a:rPr lang="sv-SE" sz="2000" b="1" dirty="0">
                <a:latin typeface="Titillium Web" panose="00000500000000000000" pitchFamily="2" charset="0"/>
              </a:rPr>
              <a:t> = 1.2 billion EUR</a:t>
            </a:r>
          </a:p>
          <a:p>
            <a:pPr>
              <a:lnSpc>
                <a:spcPts val="3000"/>
              </a:lnSpc>
            </a:pPr>
            <a:r>
              <a:rPr lang="sv-SE" sz="2000" b="1" dirty="0" err="1">
                <a:latin typeface="Titillium Web" panose="00000500000000000000" pitchFamily="2" charset="0"/>
              </a:rPr>
              <a:t>Realistically</a:t>
            </a:r>
            <a:r>
              <a:rPr lang="sv-SE" sz="2000" b="1" dirty="0"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latin typeface="Titillium Web" panose="00000500000000000000" pitchFamily="2" charset="0"/>
              </a:rPr>
              <a:t>anywhere</a:t>
            </a:r>
            <a:r>
              <a:rPr lang="sv-SE" sz="2000" b="1" dirty="0"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latin typeface="Titillium Web" panose="00000500000000000000" pitchFamily="2" charset="0"/>
              </a:rPr>
              <a:t>between</a:t>
            </a:r>
            <a:r>
              <a:rPr lang="sv-SE" sz="2000" b="1" dirty="0">
                <a:latin typeface="Titillium Web" panose="00000500000000000000" pitchFamily="2" charset="0"/>
              </a:rPr>
              <a:t> 1.2 to 1.5 billion EUR</a:t>
            </a:r>
          </a:p>
          <a:p>
            <a:pPr>
              <a:lnSpc>
                <a:spcPts val="3000"/>
              </a:lnSpc>
            </a:pPr>
            <a:endParaRPr lang="sv-SE" sz="2000" dirty="0">
              <a:latin typeface="Titillium Web" panose="00000500000000000000" pitchFamily="2" charset="0"/>
            </a:endParaRPr>
          </a:p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sv-SE" sz="2000" dirty="0" err="1">
                <a:latin typeface="Titillium Web" panose="00000500000000000000" pitchFamily="2" charset="0"/>
              </a:rPr>
              <a:t>Now</a:t>
            </a:r>
            <a:r>
              <a:rPr lang="sv-SE" sz="2000" dirty="0"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latin typeface="Titillium Web" panose="00000500000000000000" pitchFamily="2" charset="0"/>
              </a:rPr>
              <a:t>if</a:t>
            </a:r>
            <a:r>
              <a:rPr lang="sv-SE" sz="2000" dirty="0"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latin typeface="Titillium Web" panose="00000500000000000000" pitchFamily="2" charset="0"/>
              </a:rPr>
              <a:t>we</a:t>
            </a:r>
            <a:r>
              <a:rPr lang="sv-SE" sz="2000" dirty="0">
                <a:latin typeface="Titillium Web" panose="00000500000000000000" pitchFamily="2" charset="0"/>
              </a:rPr>
              <a:t> </a:t>
            </a:r>
            <a:r>
              <a:rPr lang="sv-SE" sz="2000" dirty="0" err="1">
                <a:latin typeface="Titillium Web" panose="00000500000000000000" pitchFamily="2" charset="0"/>
              </a:rPr>
              <a:t>build</a:t>
            </a:r>
            <a:r>
              <a:rPr lang="sv-SE" sz="2000" dirty="0">
                <a:latin typeface="Titillium Web" panose="00000500000000000000" pitchFamily="2" charset="0"/>
              </a:rPr>
              <a:t> a new </a:t>
            </a:r>
            <a:r>
              <a:rPr lang="sv-SE" sz="2000" dirty="0" err="1">
                <a:latin typeface="Titillium Web" panose="00000500000000000000" pitchFamily="2" charset="0"/>
              </a:rPr>
              <a:t>shaft</a:t>
            </a:r>
            <a:r>
              <a:rPr lang="sv-SE" sz="2000" dirty="0">
                <a:latin typeface="Titillium Web" panose="00000500000000000000" pitchFamily="2" charset="0"/>
              </a:rPr>
              <a:t> (1 km long) = </a:t>
            </a:r>
            <a:r>
              <a:rPr lang="sv-SE" sz="2000" dirty="0" err="1">
                <a:latin typeface="Titillium Web" panose="00000500000000000000" pitchFamily="2" charset="0"/>
              </a:rPr>
              <a:t>additional</a:t>
            </a:r>
            <a:r>
              <a:rPr lang="sv-SE" sz="2000" dirty="0">
                <a:latin typeface="Titillium Web" panose="00000500000000000000" pitchFamily="2" charset="0"/>
              </a:rPr>
              <a:t> 0.5 billion EUR </a:t>
            </a:r>
            <a:r>
              <a:rPr lang="sv-SE" sz="2000" dirty="0" err="1">
                <a:latin typeface="Titillium Web" panose="00000500000000000000" pitchFamily="2" charset="0"/>
              </a:rPr>
              <a:t>will</a:t>
            </a:r>
            <a:r>
              <a:rPr lang="sv-SE" sz="2000" dirty="0">
                <a:latin typeface="Titillium Web" panose="00000500000000000000" pitchFamily="2" charset="0"/>
              </a:rPr>
              <a:t> be </a:t>
            </a:r>
            <a:r>
              <a:rPr lang="sv-SE" sz="2000" dirty="0" err="1">
                <a:latin typeface="Titillium Web" panose="00000500000000000000" pitchFamily="2" charset="0"/>
              </a:rPr>
              <a:t>required</a:t>
            </a:r>
            <a:r>
              <a:rPr lang="sv-SE" sz="2000" dirty="0">
                <a:latin typeface="Titillium Web" panose="00000500000000000000" pitchFamily="2" charset="0"/>
              </a:rPr>
              <a:t>.</a:t>
            </a:r>
          </a:p>
          <a:p>
            <a:pPr marL="342900" indent="-342900">
              <a:lnSpc>
                <a:spcPts val="3000"/>
              </a:lnSpc>
              <a:buFont typeface="Arial" panose="020B0604020202020204" pitchFamily="34" charset="0"/>
              <a:buChar char="•"/>
            </a:pPr>
            <a:r>
              <a:rPr lang="sv-SE" sz="2000" dirty="0" err="1">
                <a:latin typeface="Titillium Web" panose="00000500000000000000" pitchFamily="2" charset="0"/>
              </a:rPr>
              <a:t>Utilities</a:t>
            </a:r>
            <a:r>
              <a:rPr lang="sv-SE" sz="2000" dirty="0">
                <a:latin typeface="Titillium Web" panose="00000500000000000000" pitchFamily="2" charset="0"/>
              </a:rPr>
              <a:t> (</a:t>
            </a:r>
            <a:r>
              <a:rPr lang="sv-SE" sz="2000" dirty="0" err="1">
                <a:latin typeface="Titillium Web" panose="00000500000000000000" pitchFamily="2" charset="0"/>
              </a:rPr>
              <a:t>power</a:t>
            </a:r>
            <a:r>
              <a:rPr lang="sv-SE" sz="2000" dirty="0">
                <a:latin typeface="Titillium Web" panose="00000500000000000000" pitchFamily="2" charset="0"/>
              </a:rPr>
              <a:t>, </a:t>
            </a:r>
            <a:r>
              <a:rPr lang="sv-SE" sz="2000" dirty="0" err="1">
                <a:latin typeface="Titillium Web" panose="00000500000000000000" pitchFamily="2" charset="0"/>
              </a:rPr>
              <a:t>water</a:t>
            </a:r>
            <a:r>
              <a:rPr lang="sv-SE" sz="2000" dirty="0">
                <a:latin typeface="Titillium Web" panose="00000500000000000000" pitchFamily="2" charset="0"/>
              </a:rPr>
              <a:t>, ventilation, </a:t>
            </a:r>
            <a:r>
              <a:rPr lang="sv-SE" sz="2000" dirty="0" err="1">
                <a:latin typeface="Titillium Web" panose="00000500000000000000" pitchFamily="2" charset="0"/>
              </a:rPr>
              <a:t>etc</a:t>
            </a:r>
            <a:r>
              <a:rPr lang="sv-SE" sz="2000" dirty="0">
                <a:latin typeface="Titillium Web" panose="00000500000000000000" pitchFamily="2" charset="0"/>
              </a:rPr>
              <a:t>) = </a:t>
            </a:r>
            <a:r>
              <a:rPr lang="sv-SE" sz="2000" dirty="0" err="1">
                <a:latin typeface="Titillium Web" panose="00000500000000000000" pitchFamily="2" charset="0"/>
              </a:rPr>
              <a:t>additional</a:t>
            </a:r>
            <a:r>
              <a:rPr lang="sv-SE" sz="2000" dirty="0">
                <a:latin typeface="Titillium Web" panose="00000500000000000000" pitchFamily="2" charset="0"/>
              </a:rPr>
              <a:t> </a:t>
            </a:r>
          </a:p>
          <a:p>
            <a:pPr>
              <a:lnSpc>
                <a:spcPts val="3000"/>
              </a:lnSpc>
            </a:pPr>
            <a:endParaRPr lang="sv-SE" sz="2000" dirty="0">
              <a:latin typeface="Titillium Web" panose="00000500000000000000" pitchFamily="2" charset="0"/>
            </a:endParaRPr>
          </a:p>
          <a:p>
            <a:pPr>
              <a:lnSpc>
                <a:spcPts val="3000"/>
              </a:lnSpc>
            </a:pPr>
            <a:r>
              <a:rPr lang="sv-S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Total </a:t>
            </a:r>
            <a:r>
              <a:rPr lang="sv-SE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cost</a:t>
            </a:r>
            <a:r>
              <a:rPr lang="sv-S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= 2.0 billion EUR (</a:t>
            </a:r>
            <a:r>
              <a:rPr lang="sv-SE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optimistic</a:t>
            </a:r>
            <a:r>
              <a:rPr lang="sv-S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estimate</a:t>
            </a:r>
            <a:r>
              <a:rPr lang="sv-S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) – </a:t>
            </a:r>
            <a:r>
              <a:rPr lang="sv-SE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excludes</a:t>
            </a:r>
            <a:r>
              <a:rPr lang="sv-S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ultilities</a:t>
            </a:r>
            <a:r>
              <a:rPr lang="sv-SE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 </a:t>
            </a:r>
            <a:r>
              <a:rPr lang="sv-SE" sz="2000" b="1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cost</a:t>
            </a:r>
            <a:endParaRPr lang="sv-SE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tillium Web" panose="00000500000000000000" pitchFamily="2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DE37515-B558-E662-9260-65551C4D0F0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298" y="4038864"/>
            <a:ext cx="3191416" cy="222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26426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17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37146" y="884147"/>
            <a:ext cx="9150029" cy="707886"/>
          </a:xfrm>
        </p:spPr>
        <p:txBody>
          <a:bodyPr/>
          <a:lstStyle/>
          <a:p>
            <a:r>
              <a:rPr lang="sv-SE" dirty="0">
                <a:solidFill>
                  <a:srgbClr val="0070C0"/>
                </a:solidFill>
                <a:latin typeface="Titillium Web" panose="00000500000000000000" pitchFamily="2" charset="0"/>
              </a:rPr>
              <a:t>END REMARKS – LESSON’S LEARNT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207595-5DFF-7CAF-2FC0-0474D9B5201A}"/>
              </a:ext>
            </a:extLst>
          </p:cNvPr>
          <p:cNvSpPr txBox="1"/>
          <p:nvPr/>
        </p:nvSpPr>
        <p:spPr>
          <a:xfrm flipH="1">
            <a:off x="756871" y="1703629"/>
            <a:ext cx="10678257" cy="5421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Never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tell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Swedish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Government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or the EU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Government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that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the ESSnuSB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project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will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end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after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10-15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years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of research. It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will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be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assummed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as a non-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sustainable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investment and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therefore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does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not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warrante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investment!</a:t>
            </a:r>
          </a:p>
          <a:p>
            <a:pPr marL="285750" indent="-28575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The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project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must be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explained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in the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light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of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societal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benefits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and not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purely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on the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mystery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of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big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bang. It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does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not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sell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to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communities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and mining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companies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.</a:t>
            </a:r>
          </a:p>
          <a:p>
            <a:pPr marL="285750" indent="-28575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Our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preminarly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estimation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of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cost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with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Zinkgruvan’s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mining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experience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is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that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, the far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detector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civil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engineering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will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easily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double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what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initially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estimated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–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may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be in the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range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of </a:t>
            </a:r>
            <a:r>
              <a:rPr lang="sv-SE" sz="2200" b="1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1.4 to 1.5 billion EUR (</a:t>
            </a:r>
            <a:r>
              <a:rPr lang="sv-SE" sz="2200" b="1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exclude</a:t>
            </a:r>
            <a:r>
              <a:rPr lang="sv-SE" sz="2200" b="1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b="1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shafts</a:t>
            </a:r>
            <a:r>
              <a:rPr lang="sv-SE" sz="2200" b="1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, </a:t>
            </a:r>
            <a:r>
              <a:rPr lang="sv-SE" sz="2200" b="1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utilities</a:t>
            </a:r>
            <a:r>
              <a:rPr lang="sv-SE" sz="2200" b="1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, </a:t>
            </a:r>
            <a:r>
              <a:rPr lang="sv-SE" sz="2200" b="1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reinforcement</a:t>
            </a:r>
            <a:r>
              <a:rPr lang="sv-SE" sz="2200" b="1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material).</a:t>
            </a:r>
          </a:p>
          <a:p>
            <a:pPr marL="285750" indent="-28575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Additional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infrastructure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,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particulary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shaft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,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will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be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needed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.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Zinkgruvan’s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shaft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has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optimium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capacity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of 1.75 million tonnes per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year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. ESSnuSB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will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produce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rougly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3.75 million tonnes in total. Thus, the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shaft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cannot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sustain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ESSnuSB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production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. ESSnuSB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may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only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send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0.25 million tonnes at best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through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the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shared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shaft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–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that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means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12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years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of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construction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!</a:t>
            </a:r>
          </a:p>
          <a:p>
            <a:pPr marL="285750" indent="-285750">
              <a:lnSpc>
                <a:spcPts val="2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315263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18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22871" y="1365160"/>
            <a:ext cx="9150029" cy="707886"/>
          </a:xfrm>
        </p:spPr>
        <p:txBody>
          <a:bodyPr/>
          <a:lstStyle/>
          <a:p>
            <a:r>
              <a:rPr lang="sv-SE" dirty="0">
                <a:solidFill>
                  <a:srgbClr val="0070C0"/>
                </a:solidFill>
                <a:latin typeface="Titillium Web" panose="00000500000000000000" pitchFamily="2" charset="0"/>
              </a:rPr>
              <a:t>END REMARKS – LESSON’S LEARNT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207595-5DFF-7CAF-2FC0-0474D9B5201A}"/>
              </a:ext>
            </a:extLst>
          </p:cNvPr>
          <p:cNvSpPr txBox="1"/>
          <p:nvPr/>
        </p:nvSpPr>
        <p:spPr>
          <a:xfrm flipH="1">
            <a:off x="842596" y="2184642"/>
            <a:ext cx="10678257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Environmental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permitting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is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very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strict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in Sweden! Zinkgruvan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mine’s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environmental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permit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is not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applicable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to the ESSnuSB. New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environment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impact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study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must be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done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and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submitted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to the Swedish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environmental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authority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.</a:t>
            </a:r>
          </a:p>
          <a:p>
            <a:pPr marL="285750" indent="-28575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Permitting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process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alone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may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take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5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years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if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are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optimistic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!</a:t>
            </a:r>
          </a:p>
          <a:p>
            <a:pPr marL="285750" indent="-285750">
              <a:lnSpc>
                <a:spcPts val="28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 Mining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Lease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is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purely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for mining purposes. ESSnuSB is not for mining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purpose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and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cannot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operate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inside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Zinkgruvan’s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mining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lease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. A special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permit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needs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to be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issued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by Swedish Mining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Authority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to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allow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ESSnuSB to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operate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inside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Zinkgruvan’s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mining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lease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.</a:t>
            </a:r>
          </a:p>
          <a:p>
            <a:pPr marL="285750" indent="-285750">
              <a:lnSpc>
                <a:spcPts val="2800"/>
              </a:lnSpc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Since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Zinkgruvan is an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active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mine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;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safety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, risk and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insurance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considerations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must be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elaborate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7579833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A2F49AEB-CDBA-4393-9911-7A43FEFFF649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1198" t="5696" r="10947"/>
          <a:stretch/>
        </p:blipFill>
        <p:spPr>
          <a:xfrm>
            <a:off x="405179" y="1373596"/>
            <a:ext cx="7714518" cy="5256335"/>
          </a:xfrm>
          <a:prstGeom prst="rect">
            <a:avLst/>
          </a:prstGeom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19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33787" y="262697"/>
            <a:ext cx="5915025" cy="1200329"/>
          </a:xfrm>
        </p:spPr>
        <p:txBody>
          <a:bodyPr/>
          <a:lstStyle/>
          <a:p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How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does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the far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detector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fit in the ESSnuSB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roadmap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?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3541397A-30FA-9332-BBFB-A65B960A57FA}"/>
              </a:ext>
            </a:extLst>
          </p:cNvPr>
          <p:cNvSpPr txBox="1"/>
          <p:nvPr/>
        </p:nvSpPr>
        <p:spPr>
          <a:xfrm>
            <a:off x="7929563" y="2382716"/>
            <a:ext cx="4214079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sv-SE" sz="2400" b="1" dirty="0" err="1">
                <a:solidFill>
                  <a:srgbClr val="C00000"/>
                </a:solidFill>
                <a:latin typeface="Titillium Web" panose="00000500000000000000" pitchFamily="2" charset="0"/>
              </a:rPr>
              <a:t>How</a:t>
            </a:r>
            <a:r>
              <a:rPr lang="sv-SE" sz="2400" b="1" dirty="0">
                <a:solidFill>
                  <a:srgbClr val="C00000"/>
                </a:solidFill>
                <a:latin typeface="Titillium Web" panose="00000500000000000000" pitchFamily="2" charset="0"/>
              </a:rPr>
              <a:t> </a:t>
            </a:r>
            <a:r>
              <a:rPr lang="sv-SE" sz="2400" b="1" dirty="0" err="1">
                <a:solidFill>
                  <a:srgbClr val="C00000"/>
                </a:solidFill>
                <a:latin typeface="Titillium Web" panose="00000500000000000000" pitchFamily="2" charset="0"/>
              </a:rPr>
              <a:t>significant</a:t>
            </a:r>
            <a:r>
              <a:rPr lang="sv-SE" sz="2400" b="1" dirty="0">
                <a:solidFill>
                  <a:srgbClr val="C00000"/>
                </a:solidFill>
                <a:latin typeface="Titillium Web" panose="00000500000000000000" pitchFamily="2" charset="0"/>
              </a:rPr>
              <a:t> is the Far </a:t>
            </a:r>
            <a:r>
              <a:rPr lang="sv-SE" sz="2400" b="1" dirty="0" err="1">
                <a:solidFill>
                  <a:srgbClr val="C00000"/>
                </a:solidFill>
                <a:latin typeface="Titillium Web" panose="00000500000000000000" pitchFamily="2" charset="0"/>
              </a:rPr>
              <a:t>Detector</a:t>
            </a:r>
            <a:r>
              <a:rPr lang="sv-SE" sz="2400" b="1" dirty="0">
                <a:solidFill>
                  <a:srgbClr val="C00000"/>
                </a:solidFill>
                <a:latin typeface="Titillium Web" panose="00000500000000000000" pitchFamily="2" charset="0"/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endParaRPr lang="sv-SE" sz="2400" b="1" dirty="0">
              <a:solidFill>
                <a:srgbClr val="C00000"/>
              </a:solidFill>
              <a:latin typeface="Titillium Web" panose="00000500000000000000" pitchFamily="2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sv-SE" sz="2400" b="1" dirty="0" err="1">
                <a:solidFill>
                  <a:srgbClr val="C00000"/>
                </a:solidFill>
                <a:latin typeface="Titillium Web" panose="00000500000000000000" pitchFamily="2" charset="0"/>
              </a:rPr>
              <a:t>How</a:t>
            </a:r>
            <a:r>
              <a:rPr lang="sv-SE" sz="2400" b="1" dirty="0">
                <a:solidFill>
                  <a:srgbClr val="C00000"/>
                </a:solidFill>
                <a:latin typeface="Titillium Web" panose="00000500000000000000" pitchFamily="2" charset="0"/>
              </a:rPr>
              <a:t> </a:t>
            </a:r>
            <a:r>
              <a:rPr lang="sv-SE" sz="2400" b="1" dirty="0" err="1">
                <a:solidFill>
                  <a:srgbClr val="C00000"/>
                </a:solidFill>
                <a:latin typeface="Titillium Web" panose="00000500000000000000" pitchFamily="2" charset="0"/>
              </a:rPr>
              <a:t>does</a:t>
            </a:r>
            <a:r>
              <a:rPr lang="sv-SE" sz="2400" b="1" dirty="0">
                <a:solidFill>
                  <a:srgbClr val="C00000"/>
                </a:solidFill>
                <a:latin typeface="Titillium Web" panose="00000500000000000000" pitchFamily="2" charset="0"/>
              </a:rPr>
              <a:t> it fit in the ESSnuSB </a:t>
            </a:r>
            <a:r>
              <a:rPr lang="sv-SE" sz="2400" b="1" dirty="0" err="1">
                <a:solidFill>
                  <a:srgbClr val="C00000"/>
                </a:solidFill>
                <a:latin typeface="Titillium Web" panose="00000500000000000000" pitchFamily="2" charset="0"/>
              </a:rPr>
              <a:t>roadmap</a:t>
            </a:r>
            <a:r>
              <a:rPr lang="sv-SE" sz="2400" b="1" dirty="0">
                <a:solidFill>
                  <a:srgbClr val="C00000"/>
                </a:solidFill>
                <a:latin typeface="Titillium Web" panose="00000500000000000000" pitchFamily="2" charset="0"/>
              </a:rPr>
              <a:t>?</a:t>
            </a:r>
          </a:p>
          <a:p>
            <a:pPr marL="514350" indent="-514350">
              <a:buFont typeface="+mj-lt"/>
              <a:buAutoNum type="arabicPeriod"/>
            </a:pPr>
            <a:endParaRPr lang="sv-SE" sz="2400" b="1" dirty="0">
              <a:solidFill>
                <a:srgbClr val="C00000"/>
              </a:solidFill>
              <a:latin typeface="Titillium Web" panose="00000500000000000000" pitchFamily="2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sv-SE" sz="2400" b="1" dirty="0" err="1">
                <a:solidFill>
                  <a:srgbClr val="C00000"/>
                </a:solidFill>
                <a:latin typeface="Titillium Web" panose="00000500000000000000" pitchFamily="2" charset="0"/>
              </a:rPr>
              <a:t>What</a:t>
            </a:r>
            <a:r>
              <a:rPr lang="sv-SE" sz="2400" b="1" dirty="0">
                <a:solidFill>
                  <a:srgbClr val="C00000"/>
                </a:solidFill>
                <a:latin typeface="Titillium Web" panose="00000500000000000000" pitchFamily="2" charset="0"/>
              </a:rPr>
              <a:t> is the </a:t>
            </a:r>
            <a:r>
              <a:rPr lang="sv-SE" sz="2400" b="1" dirty="0" err="1">
                <a:solidFill>
                  <a:srgbClr val="C00000"/>
                </a:solidFill>
                <a:latin typeface="Titillium Web" panose="00000500000000000000" pitchFamily="2" charset="0"/>
              </a:rPr>
              <a:t>role</a:t>
            </a:r>
            <a:r>
              <a:rPr lang="sv-SE" sz="2400" b="1" dirty="0">
                <a:solidFill>
                  <a:srgbClr val="C00000"/>
                </a:solidFill>
                <a:latin typeface="Titillium Web" panose="00000500000000000000" pitchFamily="2" charset="0"/>
              </a:rPr>
              <a:t> of the </a:t>
            </a:r>
            <a:r>
              <a:rPr lang="sv-SE" sz="2400" b="1" dirty="0" err="1">
                <a:solidFill>
                  <a:srgbClr val="C00000"/>
                </a:solidFill>
                <a:latin typeface="Titillium Web" panose="00000500000000000000" pitchFamily="2" charset="0"/>
              </a:rPr>
              <a:t>host</a:t>
            </a:r>
            <a:r>
              <a:rPr lang="sv-SE" sz="2400" b="1" dirty="0">
                <a:solidFill>
                  <a:srgbClr val="C00000"/>
                </a:solidFill>
                <a:latin typeface="Titillium Web" panose="00000500000000000000" pitchFamily="2" charset="0"/>
              </a:rPr>
              <a:t> (Zinkgruvan Mining)?</a:t>
            </a:r>
          </a:p>
        </p:txBody>
      </p:sp>
    </p:spTree>
    <p:extLst>
      <p:ext uri="{BB962C8B-B14F-4D97-AF65-F5344CB8AC3E}">
        <p14:creationId xmlns:p14="http://schemas.microsoft.com/office/powerpoint/2010/main" val="42714251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2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36487" y="1325343"/>
            <a:ext cx="9150029" cy="646331"/>
          </a:xfrm>
        </p:spPr>
        <p:txBody>
          <a:bodyPr/>
          <a:lstStyle/>
          <a:p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Where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is the Far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Detector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 (FD) </a:t>
            </a:r>
            <a:r>
              <a:rPr lang="sv-SE" sz="3600" dirty="0" err="1">
                <a:solidFill>
                  <a:srgbClr val="0070C0"/>
                </a:solidFill>
                <a:latin typeface="Titillium Web" panose="00000500000000000000" pitchFamily="2" charset="0"/>
              </a:rPr>
              <a:t>planned</a:t>
            </a:r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?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58C0B5F6-E204-BFE8-8F98-14A295BE8AF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5181" r="8806"/>
          <a:stretch/>
        </p:blipFill>
        <p:spPr>
          <a:xfrm>
            <a:off x="1463109" y="2052638"/>
            <a:ext cx="3329573" cy="420687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D7C9EE81-D933-D5C9-2D92-FB6A0218B35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80505" y="2752734"/>
            <a:ext cx="6158920" cy="3114666"/>
          </a:xfrm>
          <a:prstGeom prst="rect">
            <a:avLst/>
          </a:prstGeom>
          <a:ln>
            <a:solidFill>
              <a:schemeClr val="tx1"/>
            </a:solidFill>
          </a:ln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4F832913-B1A7-757A-0332-458E86E7AD35}"/>
              </a:ext>
            </a:extLst>
          </p:cNvPr>
          <p:cNvCxnSpPr>
            <a:cxnSpLocks/>
          </p:cNvCxnSpPr>
          <p:nvPr/>
        </p:nvCxnSpPr>
        <p:spPr>
          <a:xfrm flipV="1">
            <a:off x="3195638" y="5062538"/>
            <a:ext cx="152400" cy="561975"/>
          </a:xfrm>
          <a:prstGeom prst="line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05C003D4-3E53-80B0-8BB3-C92051AC38B9}"/>
              </a:ext>
            </a:extLst>
          </p:cNvPr>
          <p:cNvSpPr txBox="1"/>
          <p:nvPr/>
        </p:nvSpPr>
        <p:spPr>
          <a:xfrm>
            <a:off x="3195638" y="5187197"/>
            <a:ext cx="92845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1500" dirty="0">
                <a:latin typeface="Arial" panose="020B0604020202020204" pitchFamily="34" charset="0"/>
                <a:cs typeface="Arial" panose="020B0604020202020204" pitchFamily="34" charset="0"/>
              </a:rPr>
              <a:t>~370 km</a:t>
            </a:r>
          </a:p>
        </p:txBody>
      </p:sp>
    </p:spTree>
    <p:extLst>
      <p:ext uri="{BB962C8B-B14F-4D97-AF65-F5344CB8AC3E}">
        <p14:creationId xmlns:p14="http://schemas.microsoft.com/office/powerpoint/2010/main" val="2662836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20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57301" y="1211762"/>
            <a:ext cx="10383716" cy="707886"/>
          </a:xfrm>
        </p:spPr>
        <p:txBody>
          <a:bodyPr/>
          <a:lstStyle/>
          <a:p>
            <a:r>
              <a:rPr lang="sv-SE" dirty="0">
                <a:solidFill>
                  <a:srgbClr val="0070C0"/>
                </a:solidFill>
                <a:latin typeface="Titillium Web" panose="00000500000000000000" pitchFamily="2" charset="0"/>
              </a:rPr>
              <a:t>END</a:t>
            </a:r>
            <a:endParaRPr lang="sv-SE" dirty="0">
              <a:solidFill>
                <a:schemeClr val="accent2">
                  <a:lumMod val="60000"/>
                  <a:lumOff val="40000"/>
                </a:schemeClr>
              </a:solidFill>
              <a:latin typeface="Titillium Web" panose="00000500000000000000" pitchFamily="2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2FC78976-61D4-992B-3DB6-0426CA917B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574" y="2328372"/>
            <a:ext cx="6591300" cy="4257675"/>
          </a:xfrm>
          <a:prstGeom prst="rect">
            <a:avLst/>
          </a:prstGeom>
        </p:spPr>
      </p:pic>
      <p:pic>
        <p:nvPicPr>
          <p:cNvPr id="9" name="Picture 8" descr="Aerial view of a construction site&#10;&#10;Description automatically generated">
            <a:extLst>
              <a:ext uri="{FF2B5EF4-FFF2-40B4-BE49-F238E27FC236}">
                <a16:creationId xmlns:a16="http://schemas.microsoft.com/office/drawing/2014/main" id="{A5C7D470-F4A3-9B47-4F13-ED754BD7C66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635" y="2343149"/>
            <a:ext cx="4614999" cy="3074743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749963B-8CA3-AC53-C77A-D0222585A80D}"/>
              </a:ext>
            </a:extLst>
          </p:cNvPr>
          <p:cNvSpPr txBox="1"/>
          <p:nvPr/>
        </p:nvSpPr>
        <p:spPr>
          <a:xfrm>
            <a:off x="7211770" y="5570662"/>
            <a:ext cx="42548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200" dirty="0">
                <a:latin typeface="Titillium Web" panose="00000500000000000000" pitchFamily="2" charset="0"/>
              </a:rPr>
              <a:t>Twin </a:t>
            </a:r>
            <a:r>
              <a:rPr lang="sv-SE" sz="2200" dirty="0" err="1">
                <a:latin typeface="Titillium Web" panose="00000500000000000000" pitchFamily="2" charset="0"/>
              </a:rPr>
              <a:t>shaft</a:t>
            </a:r>
            <a:r>
              <a:rPr lang="sv-SE" sz="2200" dirty="0">
                <a:latin typeface="Titillium Web" panose="00000500000000000000" pitchFamily="2" charset="0"/>
              </a:rPr>
              <a:t> – 0.8 billion </a:t>
            </a:r>
            <a:r>
              <a:rPr lang="sv-SE" sz="2200" dirty="0" err="1">
                <a:latin typeface="Titillium Web" panose="00000500000000000000" pitchFamily="2" charset="0"/>
              </a:rPr>
              <a:t>pounds</a:t>
            </a:r>
            <a:endParaRPr lang="sv-SE" sz="2200" dirty="0">
              <a:latin typeface="Titillium Web" panose="00000500000000000000" pitchFamily="2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sv-SE" sz="2200" dirty="0">
                <a:latin typeface="Titillium Web" panose="00000500000000000000" pitchFamily="2" charset="0"/>
              </a:rPr>
              <a:t>Total </a:t>
            </a:r>
            <a:r>
              <a:rPr lang="sv-SE" sz="2200" dirty="0" err="1">
                <a:latin typeface="Titillium Web" panose="00000500000000000000" pitchFamily="2" charset="0"/>
              </a:rPr>
              <a:t>cost</a:t>
            </a:r>
            <a:r>
              <a:rPr lang="sv-SE" sz="2200" dirty="0">
                <a:latin typeface="Titillium Web" panose="00000500000000000000" pitchFamily="2" charset="0"/>
              </a:rPr>
              <a:t> – 2.4 billion </a:t>
            </a:r>
            <a:r>
              <a:rPr lang="sv-SE" sz="2200" dirty="0" err="1">
                <a:latin typeface="Titillium Web" panose="00000500000000000000" pitchFamily="2" charset="0"/>
              </a:rPr>
              <a:t>pounds</a:t>
            </a:r>
            <a:endParaRPr lang="sv-SE" sz="2200" dirty="0">
              <a:latin typeface="Titillium Web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516287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21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21020" y="2410557"/>
            <a:ext cx="10383716" cy="707886"/>
          </a:xfrm>
        </p:spPr>
        <p:txBody>
          <a:bodyPr/>
          <a:lstStyle/>
          <a:p>
            <a:r>
              <a:rPr lang="sv-SE" dirty="0">
                <a:solidFill>
                  <a:srgbClr val="0070C0"/>
                </a:solidFill>
                <a:latin typeface="Titillium Web" panose="00000500000000000000" pitchFamily="2" charset="0"/>
              </a:rPr>
              <a:t>END</a:t>
            </a:r>
            <a:endParaRPr lang="sv-SE" dirty="0">
              <a:solidFill>
                <a:schemeClr val="accent2">
                  <a:lumMod val="60000"/>
                  <a:lumOff val="40000"/>
                </a:schemeClr>
              </a:solidFill>
              <a:latin typeface="Titillium Web" panose="000005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3013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3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15073" y="818327"/>
            <a:ext cx="9150029" cy="646331"/>
          </a:xfrm>
        </p:spPr>
        <p:txBody>
          <a:bodyPr/>
          <a:lstStyle/>
          <a:p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Zinkgruvan Mine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A0CFF5E-FA7E-A436-5F2B-C0352573642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259" y="2183223"/>
            <a:ext cx="6715125" cy="4169404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DF06DA1-9BCA-A074-01CD-CD0188817CA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33011" y="2871788"/>
            <a:ext cx="4858988" cy="3895981"/>
          </a:xfrm>
          <a:prstGeom prst="rect">
            <a:avLst/>
          </a:prstGeom>
        </p:spPr>
      </p:pic>
      <p:sp>
        <p:nvSpPr>
          <p:cNvPr id="11" name="Title 1">
            <a:extLst>
              <a:ext uri="{FF2B5EF4-FFF2-40B4-BE49-F238E27FC236}">
                <a16:creationId xmlns:a16="http://schemas.microsoft.com/office/drawing/2014/main" id="{4C5C9F84-42DB-B5A9-625E-04E110BCCE52}"/>
              </a:ext>
            </a:extLst>
          </p:cNvPr>
          <p:cNvSpPr txBox="1">
            <a:spLocks/>
          </p:cNvSpPr>
          <p:nvPr/>
        </p:nvSpPr>
        <p:spPr>
          <a:xfrm>
            <a:off x="1969961" y="2022157"/>
            <a:ext cx="7886700" cy="790113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Gill Sans MT" panose="020B0502020104020203" pitchFamily="34" charset="0"/>
              </a:rPr>
              <a:t>Areas of interest</a:t>
            </a:r>
          </a:p>
        </p:txBody>
      </p:sp>
    </p:spTree>
    <p:extLst>
      <p:ext uri="{BB962C8B-B14F-4D97-AF65-F5344CB8AC3E}">
        <p14:creationId xmlns:p14="http://schemas.microsoft.com/office/powerpoint/2010/main" val="2934971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4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20985" y="888029"/>
            <a:ext cx="9150029" cy="646331"/>
          </a:xfrm>
        </p:spPr>
        <p:txBody>
          <a:bodyPr/>
          <a:lstStyle/>
          <a:p>
            <a:r>
              <a:rPr lang="sv-SE" sz="3600" dirty="0">
                <a:solidFill>
                  <a:srgbClr val="0070C0"/>
                </a:solidFill>
                <a:latin typeface="Titillium Web" panose="00000500000000000000" pitchFamily="2" charset="0"/>
              </a:rPr>
              <a:t>HIGHLIGHTS OF PROGRESS TO DATE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207595-5DFF-7CAF-2FC0-0474D9B5201A}"/>
              </a:ext>
            </a:extLst>
          </p:cNvPr>
          <p:cNvSpPr txBox="1"/>
          <p:nvPr/>
        </p:nvSpPr>
        <p:spPr>
          <a:xfrm flipH="1">
            <a:off x="1019176" y="1534360"/>
            <a:ext cx="11115674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Series of meetings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with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Zinkgruvan Mining (2023)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Zinkgruvan Mining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admitted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to ESSnuSB+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Consortium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(2023)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Zinkgruvan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appointed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permanent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contact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, Anders Gustafsson, for ESSnuSB+ at the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mine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.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As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sign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of ”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commitment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” to support ESSnuSB+ the Zinkgruvan Mine Manager Mr. Craig Griffiths is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participating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at ESSnuSB+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Annual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Meeting, as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well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as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participating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in the visits to Hyper-K and Super-K in Japan.</a:t>
            </a:r>
            <a:endParaRPr lang="sv-SE" sz="2200" dirty="0">
              <a:solidFill>
                <a:srgbClr val="FF0000"/>
              </a:solidFill>
              <a:latin typeface="Titillium Web" panose="00000500000000000000" pitchFamily="2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Memorandum of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understanding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between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UU, LTU and ZM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Visited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Snolab – Sudbury (March 2023) - Canada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Visited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Hyper-K and Super-K (September 2023) - Japan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Visited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pulsed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power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rock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cutting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techology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lab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(August 2023) – USA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Applied for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funding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– (i) ERAMIN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Horizon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Europe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(ii) SMI/VINNOVA - 2023</a:t>
            </a:r>
          </a:p>
        </p:txBody>
      </p:sp>
    </p:spTree>
    <p:extLst>
      <p:ext uri="{BB962C8B-B14F-4D97-AF65-F5344CB8AC3E}">
        <p14:creationId xmlns:p14="http://schemas.microsoft.com/office/powerpoint/2010/main" val="11310188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5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07885" y="871903"/>
            <a:ext cx="9150029" cy="707886"/>
          </a:xfrm>
        </p:spPr>
        <p:txBody>
          <a:bodyPr/>
          <a:lstStyle/>
          <a:p>
            <a:r>
              <a:rPr lang="sv-SE" dirty="0">
                <a:solidFill>
                  <a:srgbClr val="0070C0"/>
                </a:solidFill>
                <a:latin typeface="Titillium Web" panose="00000500000000000000" pitchFamily="2" charset="0"/>
              </a:rPr>
              <a:t>Challenges to date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207595-5DFF-7CAF-2FC0-0474D9B5201A}"/>
              </a:ext>
            </a:extLst>
          </p:cNvPr>
          <p:cNvSpPr txBox="1"/>
          <p:nvPr/>
        </p:nvSpPr>
        <p:spPr>
          <a:xfrm flipH="1">
            <a:off x="666750" y="1733900"/>
            <a:ext cx="11001374" cy="43396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Far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Detector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Civil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Engineering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received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&lt;5% of the ESSnuSB Design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Study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budget</a:t>
            </a:r>
          </a:p>
          <a:p>
            <a:pPr marL="800100" lvl="1" indent="-3429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Only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sufficient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for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concept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level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studies</a:t>
            </a:r>
          </a:p>
          <a:p>
            <a:pPr marL="800100" lvl="1" indent="-3429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Cannot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fund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Zinkgruvan Mining</a:t>
            </a:r>
          </a:p>
          <a:p>
            <a:pPr marL="800100" lvl="1" indent="-3429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sv-SE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Because</a:t>
            </a:r>
            <a:r>
              <a:rPr lang="sv-SE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 of RISKS - Zinkgruvan </a:t>
            </a:r>
            <a:r>
              <a:rPr lang="sv-SE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will</a:t>
            </a:r>
            <a:r>
              <a:rPr lang="sv-SE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only</a:t>
            </a:r>
            <a:r>
              <a:rPr lang="sv-SE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 accept design </a:t>
            </a:r>
            <a:r>
              <a:rPr lang="sv-SE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level</a:t>
            </a:r>
            <a:r>
              <a:rPr lang="sv-SE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study</a:t>
            </a:r>
            <a:r>
              <a:rPr lang="sv-SE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 to progress forward. </a:t>
            </a:r>
            <a:r>
              <a:rPr lang="sv-SE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Detailed</a:t>
            </a:r>
            <a:r>
              <a:rPr lang="sv-SE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evaluation</a:t>
            </a:r>
            <a:r>
              <a:rPr lang="sv-SE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with</a:t>
            </a:r>
            <a:r>
              <a:rPr lang="sv-SE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diamond</a:t>
            </a:r>
            <a:r>
              <a:rPr lang="sv-SE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 drilling is </a:t>
            </a:r>
            <a:r>
              <a:rPr lang="sv-SE" sz="2400" dirty="0" err="1">
                <a:solidFill>
                  <a:srgbClr val="FF0000"/>
                </a:solidFill>
                <a:latin typeface="Titillium Web" panose="00000500000000000000" pitchFamily="2" charset="0"/>
              </a:rPr>
              <a:t>mandatory</a:t>
            </a:r>
            <a:r>
              <a:rPr lang="sv-SE" sz="2400" dirty="0">
                <a:solidFill>
                  <a:srgbClr val="FF0000"/>
                </a:solidFill>
                <a:latin typeface="Titillium Web" panose="00000500000000000000" pitchFamily="2" charset="0"/>
              </a:rPr>
              <a:t>!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Particle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Physics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Research is NOT a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core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business for Zinkgruvan Mining (nor a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core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reseach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area for Luleå University of Technology)</a:t>
            </a:r>
          </a:p>
          <a:p>
            <a:pPr marL="800100" lvl="1" indent="-3429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Therefore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, Zinkgruvan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cannot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commit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resources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unless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they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are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paid</a:t>
            </a:r>
            <a:endParaRPr lang="sv-SE" sz="24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  <a:p>
            <a:pPr marL="800100" lvl="1" indent="-342900">
              <a:spcAft>
                <a:spcPts val="1200"/>
              </a:spcAft>
              <a:buFont typeface="Courier New" panose="02070309020205020404" pitchFamily="49" charset="0"/>
              <a:buChar char="o"/>
            </a:pP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Therefore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, LTU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cannot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be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generous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with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in-kind </a:t>
            </a:r>
            <a:r>
              <a:rPr lang="sv-SE" sz="24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contribution</a:t>
            </a:r>
            <a:r>
              <a:rPr lang="sv-SE" sz="24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3776573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6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6035" y="342251"/>
            <a:ext cx="9150029" cy="707886"/>
          </a:xfrm>
        </p:spPr>
        <p:txBody>
          <a:bodyPr/>
          <a:lstStyle/>
          <a:p>
            <a:r>
              <a:rPr lang="sv-SE" dirty="0">
                <a:solidFill>
                  <a:srgbClr val="0070C0"/>
                </a:solidFill>
                <a:latin typeface="Titillium Web" panose="00000500000000000000" pitchFamily="2" charset="0"/>
              </a:rPr>
              <a:t>SNOLAB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207595-5DFF-7CAF-2FC0-0474D9B5201A}"/>
              </a:ext>
            </a:extLst>
          </p:cNvPr>
          <p:cNvSpPr txBox="1"/>
          <p:nvPr/>
        </p:nvSpPr>
        <p:spPr>
          <a:xfrm flipH="1">
            <a:off x="1544581" y="1026622"/>
            <a:ext cx="8532935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Located at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Vale’s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Creighton Mine (Sudbury)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2 km underground, 0.5 km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stand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-off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In operation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since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2011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137 full-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time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staff</a:t>
            </a: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Expansion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beyond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2030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pending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community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decissions</a:t>
            </a: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Safety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, Risks and Insurance,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key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to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collaboration</a:t>
            </a: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Community and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mine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acceptance</a:t>
            </a: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State of Ontario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approved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the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permitting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process 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C56D286D-27C9-8618-A12A-F7E44831351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58" y="4339712"/>
            <a:ext cx="3732333" cy="248822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F96714E-F1D9-6C64-0B0E-945D8D2F36E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21748" y="4324676"/>
            <a:ext cx="3216775" cy="254835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07618EA-BBE1-3382-613D-A6635AC7A2D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34298" y="3429000"/>
            <a:ext cx="5359443" cy="343420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C454638E-0C7C-EC4E-4DCB-0AA7E99CD2F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414520" y="1250215"/>
            <a:ext cx="2777480" cy="20820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066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7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6035" y="342251"/>
            <a:ext cx="9150029" cy="707886"/>
          </a:xfrm>
        </p:spPr>
        <p:txBody>
          <a:bodyPr/>
          <a:lstStyle/>
          <a:p>
            <a:r>
              <a:rPr lang="sv-SE" dirty="0">
                <a:solidFill>
                  <a:srgbClr val="0070C0"/>
                </a:solidFill>
                <a:latin typeface="Titillium Web" panose="00000500000000000000" pitchFamily="2" charset="0"/>
              </a:rPr>
              <a:t>SUPER-K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207595-5DFF-7CAF-2FC0-0474D9B5201A}"/>
              </a:ext>
            </a:extLst>
          </p:cNvPr>
          <p:cNvSpPr txBox="1"/>
          <p:nvPr/>
        </p:nvSpPr>
        <p:spPr>
          <a:xfrm flipH="1">
            <a:off x="1544581" y="1026622"/>
            <a:ext cx="8532935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Located at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Kamiokande’s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Mozumi Silver Mine (Toyama)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1 km underground in post-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mine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voids</a:t>
            </a: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In operation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since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1996</a:t>
            </a: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Main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cavern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– 50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Kt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water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tank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40m </a:t>
            </a:r>
            <a:r>
              <a:rPr lang="sv-SE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ø 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x 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40m H and 20m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dome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radius</a:t>
            </a: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5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years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to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construct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–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excluding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design studies</a:t>
            </a:r>
          </a:p>
          <a:p>
            <a:pPr marL="285750" indent="-285750">
              <a:spcAft>
                <a:spcPts val="1200"/>
              </a:spcAft>
              <a:buFont typeface="Arial" panose="020B0604020202020204" pitchFamily="34" charset="0"/>
              <a:buChar char="•"/>
            </a:pP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</p:txBody>
      </p:sp>
      <p:pic>
        <p:nvPicPr>
          <p:cNvPr id="16" name="Picture 15" descr="People walking in a factory&#10;&#10;Description automatically generated">
            <a:extLst>
              <a:ext uri="{FF2B5EF4-FFF2-40B4-BE49-F238E27FC236}">
                <a16:creationId xmlns:a16="http://schemas.microsoft.com/office/drawing/2014/main" id="{684430C5-9692-E746-3106-8B145BE93B2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949" b="4991"/>
          <a:stretch/>
        </p:blipFill>
        <p:spPr>
          <a:xfrm>
            <a:off x="9706444" y="1533334"/>
            <a:ext cx="2414119" cy="2963275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2DE69411-B3B4-B444-862D-80BD66325E7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657" y="4043559"/>
            <a:ext cx="3769751" cy="2827313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9B1369BA-4E6B-FF3C-ECA1-F603AF7A5CA1}"/>
              </a:ext>
            </a:extLst>
          </p:cNvPr>
          <p:cNvSpPr txBox="1"/>
          <p:nvPr/>
        </p:nvSpPr>
        <p:spPr>
          <a:xfrm>
            <a:off x="1965718" y="4626833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Super-K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4EB5354-370E-0CA4-B35C-55BE3FBF2D4D}"/>
              </a:ext>
            </a:extLst>
          </p:cNvPr>
          <p:cNvSpPr txBox="1"/>
          <p:nvPr/>
        </p:nvSpPr>
        <p:spPr>
          <a:xfrm>
            <a:off x="2038455" y="6146417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Hyper-K</a:t>
            </a:r>
          </a:p>
        </p:txBody>
      </p:sp>
      <p:pic>
        <p:nvPicPr>
          <p:cNvPr id="20" name="Picture 19">
            <a:extLst>
              <a:ext uri="{FF2B5EF4-FFF2-40B4-BE49-F238E27FC236}">
                <a16:creationId xmlns:a16="http://schemas.microsoft.com/office/drawing/2014/main" id="{D91B34DD-6DDA-8BD1-469C-14483E0261D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671344" y="4528039"/>
            <a:ext cx="3520655" cy="2234742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65C31E6F-2425-B216-8DD7-DF60C0C281E1}"/>
              </a:ext>
            </a:extLst>
          </p:cNvPr>
          <p:cNvSpPr txBox="1"/>
          <p:nvPr/>
        </p:nvSpPr>
        <p:spPr>
          <a:xfrm>
            <a:off x="10153545" y="6496777"/>
            <a:ext cx="10823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Super-K</a:t>
            </a:r>
          </a:p>
        </p:txBody>
      </p:sp>
      <p:pic>
        <p:nvPicPr>
          <p:cNvPr id="22" name="Picture 21">
            <a:extLst>
              <a:ext uri="{FF2B5EF4-FFF2-40B4-BE49-F238E27FC236}">
                <a16:creationId xmlns:a16="http://schemas.microsoft.com/office/drawing/2014/main" id="{276973C6-7EB6-7922-CFD4-38C944D2623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63532" y="4043559"/>
            <a:ext cx="4780817" cy="2857241"/>
          </a:xfrm>
          <a:prstGeom prst="rect">
            <a:avLst/>
          </a:prstGeom>
        </p:spPr>
      </p:pic>
      <p:sp>
        <p:nvSpPr>
          <p:cNvPr id="23" name="Oval 22">
            <a:extLst>
              <a:ext uri="{FF2B5EF4-FFF2-40B4-BE49-F238E27FC236}">
                <a16:creationId xmlns:a16="http://schemas.microsoft.com/office/drawing/2014/main" id="{6D7FB07D-2EFB-7F1D-A747-73B984F3EA4B}"/>
              </a:ext>
            </a:extLst>
          </p:cNvPr>
          <p:cNvSpPr/>
          <p:nvPr/>
        </p:nvSpPr>
        <p:spPr>
          <a:xfrm>
            <a:off x="9886950" y="6453554"/>
            <a:ext cx="329712" cy="404445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5154950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8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6033" y="169448"/>
            <a:ext cx="9150029" cy="707886"/>
          </a:xfrm>
        </p:spPr>
        <p:txBody>
          <a:bodyPr/>
          <a:lstStyle/>
          <a:p>
            <a:r>
              <a:rPr lang="sv-SE" dirty="0">
                <a:solidFill>
                  <a:srgbClr val="0070C0"/>
                </a:solidFill>
                <a:latin typeface="Titillium Web" panose="00000500000000000000" pitchFamily="2" charset="0"/>
              </a:rPr>
              <a:t>Hyper-K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0207595-5DFF-7CAF-2FC0-0474D9B5201A}"/>
              </a:ext>
            </a:extLst>
          </p:cNvPr>
          <p:cNvSpPr txBox="1"/>
          <p:nvPr/>
        </p:nvSpPr>
        <p:spPr>
          <a:xfrm flipH="1">
            <a:off x="2371758" y="877334"/>
            <a:ext cx="6824995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Located at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Kamiokande’s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Tochibora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Mine (Toyama)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0.65 km underground in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footwall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of mining area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Under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construction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–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dome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completed</a:t>
            </a: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  <a:p>
            <a:pPr marL="285750" indent="-28575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Main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cavern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– 1000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Kt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water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 tank</a:t>
            </a: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</a:rPr>
              <a:t>70m </a:t>
            </a:r>
            <a:r>
              <a:rPr lang="sv-SE" sz="3200" dirty="0">
                <a:solidFill>
                  <a:schemeClr val="accent1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ø </a:t>
            </a:r>
            <a:r>
              <a:rPr lang="sv-SE" sz="20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x 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70m H and 35m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dome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radius</a:t>
            </a: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800100" lvl="1" indent="-342900">
              <a:spcAft>
                <a:spcPts val="600"/>
              </a:spcAft>
              <a:buFont typeface="Courier New" panose="02070309020205020404" pitchFamily="49" charset="0"/>
              <a:buChar char="o"/>
            </a:pP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Massive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reinforcements</a:t>
            </a: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  <a:cs typeface="Times New Roman" panose="02020603050405020304" pitchFamily="18" charset="0"/>
            </a:endParaRPr>
          </a:p>
          <a:p>
            <a:pPr marL="342900" indent="-342900"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Multiple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cavities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to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facilitate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cavern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construction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are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 </a:t>
            </a:r>
            <a:r>
              <a:rPr lang="sv-SE" sz="2200" dirty="0" err="1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completed</a:t>
            </a:r>
            <a:r>
              <a:rPr lang="sv-SE" sz="2200" dirty="0">
                <a:solidFill>
                  <a:schemeClr val="accent1">
                    <a:lumMod val="50000"/>
                  </a:schemeClr>
                </a:solidFill>
                <a:latin typeface="Titillium Web" panose="00000500000000000000" pitchFamily="2" charset="0"/>
                <a:cs typeface="Times New Roman" panose="02020603050405020304" pitchFamily="18" charset="0"/>
              </a:rPr>
              <a:t>.</a:t>
            </a:r>
          </a:p>
          <a:p>
            <a:pPr>
              <a:spcAft>
                <a:spcPts val="1200"/>
              </a:spcAft>
            </a:pPr>
            <a:endParaRPr lang="sv-SE" sz="2200" dirty="0">
              <a:solidFill>
                <a:schemeClr val="accent1">
                  <a:lumMod val="50000"/>
                </a:schemeClr>
              </a:solidFill>
              <a:latin typeface="Titillium Web" panose="00000500000000000000" pitchFamily="2" charset="0"/>
            </a:endParaRPr>
          </a:p>
        </p:txBody>
      </p:sp>
      <p:pic>
        <p:nvPicPr>
          <p:cNvPr id="8" name="Picture 7" descr="A group of people wearing white protective suits and helmets&#10;&#10;Description automatically generated">
            <a:extLst>
              <a:ext uri="{FF2B5EF4-FFF2-40B4-BE49-F238E27FC236}">
                <a16:creationId xmlns:a16="http://schemas.microsoft.com/office/drawing/2014/main" id="{2F277EE4-610F-E7C3-40FE-1B6E0FAD0062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64"/>
          <a:stretch/>
        </p:blipFill>
        <p:spPr>
          <a:xfrm>
            <a:off x="9379404" y="650719"/>
            <a:ext cx="2812596" cy="2540410"/>
          </a:xfrm>
          <a:prstGeom prst="rect">
            <a:avLst/>
          </a:prstGeom>
        </p:spPr>
      </p:pic>
      <p:pic>
        <p:nvPicPr>
          <p:cNvPr id="10" name="Picture 9" descr="A large round concrete structure with a crane&#10;&#10;Description automatically generated with medium confidence">
            <a:extLst>
              <a:ext uri="{FF2B5EF4-FFF2-40B4-BE49-F238E27FC236}">
                <a16:creationId xmlns:a16="http://schemas.microsoft.com/office/drawing/2014/main" id="{539621D1-91C6-2005-5B20-053F9AF3B9E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79403" y="3109834"/>
            <a:ext cx="2811125" cy="3748166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25E7AC15-B6CD-2571-D6A8-50CA7A0D533C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829" t="3169" b="2619"/>
          <a:stretch/>
        </p:blipFill>
        <p:spPr>
          <a:xfrm>
            <a:off x="4379" y="4526579"/>
            <a:ext cx="3914135" cy="2055377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4E494CA-EE76-4348-AF2F-096026FF9DA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08384" y="4404242"/>
            <a:ext cx="5457913" cy="2482625"/>
          </a:xfrm>
          <a:prstGeom prst="rect">
            <a:avLst/>
          </a:prstGeom>
        </p:spPr>
      </p:pic>
      <p:pic>
        <p:nvPicPr>
          <p:cNvPr id="15" name="Picture 14" descr="A concrete tunnel with a light&#10;&#10;Description automatically generated with medium confidence">
            <a:extLst>
              <a:ext uri="{FF2B5EF4-FFF2-40B4-BE49-F238E27FC236}">
                <a16:creationId xmlns:a16="http://schemas.microsoft.com/office/drawing/2014/main" id="{819F9ADA-37F6-42DA-1AA9-66B4BC8B0323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676" y="1052065"/>
            <a:ext cx="2413489" cy="321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2257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0A2660D8-B52F-06EF-DFFE-D05C056471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1837" y="1393005"/>
            <a:ext cx="8543191" cy="233587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</p:pic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defTabSz="457200"/>
            <a:fld id="{CB5F70CD-9AF6-4968-8FB6-E072F22E52F6}" type="datetime1">
              <a:rPr lang="sv-SE" smtClean="0">
                <a:solidFill>
                  <a:srgbClr val="0070C0"/>
                </a:solidFill>
                <a:latin typeface="Titillium Web" panose="00000500000000000000" pitchFamily="2" charset="0"/>
              </a:rPr>
              <a:t>2023-10-18</a:t>
            </a:fld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457200"/>
            <a:r>
              <a:rPr lang="en-US" dirty="0">
                <a:solidFill>
                  <a:srgbClr val="0070C0"/>
                </a:solidFill>
                <a:latin typeface="Titillium Web" panose="00000500000000000000" pitchFamily="2" charset="0"/>
              </a:rPr>
              <a:t>WP2 - Far Detector Civil Engineering</a:t>
            </a:r>
            <a:endParaRPr lang="en-GB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457200"/>
            <a:fld id="{09CC56F7-6BCF-6E44-9937-5AE9275C7CAF}" type="slidenum">
              <a:rPr lang="en-GB">
                <a:solidFill>
                  <a:srgbClr val="0070C0"/>
                </a:solidFill>
                <a:latin typeface="Titillium Web Black" panose="00000A00000000000000" pitchFamily="2" charset="0"/>
              </a:rPr>
              <a:pPr defTabSz="457200"/>
              <a:t>9</a:t>
            </a:fld>
            <a:endParaRPr lang="en-GB" dirty="0">
              <a:solidFill>
                <a:srgbClr val="0070C0"/>
              </a:solidFill>
              <a:latin typeface="Titillium Web Black" panose="00000A00000000000000" pitchFamily="2" charset="0"/>
            </a:endParaRP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B509502-D4F4-2FE3-AC1A-BEE21A88A9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6033" y="169448"/>
            <a:ext cx="9150029" cy="707886"/>
          </a:xfrm>
        </p:spPr>
        <p:txBody>
          <a:bodyPr/>
          <a:lstStyle/>
          <a:p>
            <a:r>
              <a:rPr lang="sv-SE" dirty="0" err="1">
                <a:solidFill>
                  <a:srgbClr val="0070C0"/>
                </a:solidFill>
                <a:latin typeface="Titillium Web" panose="00000500000000000000" pitchFamily="2" charset="0"/>
              </a:rPr>
              <a:t>Key</a:t>
            </a:r>
            <a:r>
              <a:rPr lang="sv-SE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dirty="0" err="1">
                <a:solidFill>
                  <a:srgbClr val="0070C0"/>
                </a:solidFill>
                <a:latin typeface="Titillium Web" panose="00000500000000000000" pitchFamily="2" charset="0"/>
              </a:rPr>
              <a:t>take</a:t>
            </a:r>
            <a:r>
              <a:rPr lang="sv-SE" dirty="0">
                <a:solidFill>
                  <a:srgbClr val="0070C0"/>
                </a:solidFill>
                <a:latin typeface="Titillium Web" panose="00000500000000000000" pitchFamily="2" charset="0"/>
              </a:rPr>
              <a:t> </a:t>
            </a:r>
            <a:r>
              <a:rPr lang="sv-SE" dirty="0" err="1">
                <a:solidFill>
                  <a:srgbClr val="0070C0"/>
                </a:solidFill>
                <a:latin typeface="Titillium Web" panose="00000500000000000000" pitchFamily="2" charset="0"/>
              </a:rPr>
              <a:t>aways</a:t>
            </a:r>
            <a:endParaRPr lang="sv-SE" dirty="0">
              <a:solidFill>
                <a:srgbClr val="0070C0"/>
              </a:solidFill>
              <a:latin typeface="Titillium Web" panose="00000500000000000000" pitchFamily="2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AA6761F0-5FEF-4EBA-0D76-13ABE37851C7}"/>
              </a:ext>
            </a:extLst>
          </p:cNvPr>
          <p:cNvSpPr txBox="1"/>
          <p:nvPr/>
        </p:nvSpPr>
        <p:spPr>
          <a:xfrm>
            <a:off x="1989258" y="1494158"/>
            <a:ext cx="13147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sz="2400" b="1" i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Hyper - K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35B28B0-4A98-3F6F-A8E6-C9E38D4FB4D0}"/>
              </a:ext>
            </a:extLst>
          </p:cNvPr>
          <p:cNvSpPr txBox="1"/>
          <p:nvPr/>
        </p:nvSpPr>
        <p:spPr>
          <a:xfrm>
            <a:off x="9238665" y="1949672"/>
            <a:ext cx="282877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>
                <a:solidFill>
                  <a:srgbClr val="C00000"/>
                </a:solidFill>
                <a:latin typeface="Titillium Web" panose="00000500000000000000" pitchFamily="2" charset="0"/>
              </a:rPr>
              <a:t>For ESSnuSB – 2 x Hype-K </a:t>
            </a:r>
            <a:r>
              <a:rPr lang="sv-SE" sz="2400" dirty="0" err="1">
                <a:solidFill>
                  <a:srgbClr val="C00000"/>
                </a:solidFill>
                <a:latin typeface="Titillium Web" panose="00000500000000000000" pitchFamily="2" charset="0"/>
              </a:rPr>
              <a:t>construction</a:t>
            </a:r>
            <a:endParaRPr lang="sv-SE" sz="2400" dirty="0">
              <a:solidFill>
                <a:srgbClr val="C00000"/>
              </a:solidFill>
              <a:latin typeface="Titillium Web" panose="00000500000000000000" pitchFamily="2" charset="0"/>
            </a:endParaRP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B3B6F43C-8166-1251-97F5-BBE6C54D9469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33221" r="6130"/>
          <a:stretch/>
        </p:blipFill>
        <p:spPr>
          <a:xfrm>
            <a:off x="1350461" y="4129284"/>
            <a:ext cx="5907589" cy="2691771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C50670F6-A27B-30D5-1980-AD4E8C4132AE}"/>
              </a:ext>
            </a:extLst>
          </p:cNvPr>
          <p:cNvSpPr txBox="1"/>
          <p:nvPr/>
        </p:nvSpPr>
        <p:spPr>
          <a:xfrm>
            <a:off x="7610623" y="5198389"/>
            <a:ext cx="43293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sv-SE" sz="2400" dirty="0" err="1">
                <a:solidFill>
                  <a:srgbClr val="C00000"/>
                </a:solidFill>
                <a:latin typeface="Titillium Web" panose="00000500000000000000" pitchFamily="2" charset="0"/>
              </a:rPr>
              <a:t>Identify</a:t>
            </a:r>
            <a:r>
              <a:rPr lang="sv-SE" sz="2400" dirty="0">
                <a:solidFill>
                  <a:srgbClr val="C00000"/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rgbClr val="C00000"/>
                </a:solidFill>
                <a:latin typeface="Titillium Web" panose="00000500000000000000" pitchFamily="2" charset="0"/>
              </a:rPr>
              <a:t>key</a:t>
            </a:r>
            <a:r>
              <a:rPr lang="sv-SE" sz="2400" dirty="0">
                <a:solidFill>
                  <a:srgbClr val="C00000"/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rgbClr val="C00000"/>
                </a:solidFill>
                <a:latin typeface="Titillium Web" panose="00000500000000000000" pitchFamily="2" charset="0"/>
              </a:rPr>
              <a:t>infrastructure</a:t>
            </a:r>
            <a:r>
              <a:rPr lang="sv-SE" sz="2400" dirty="0">
                <a:solidFill>
                  <a:srgbClr val="C00000"/>
                </a:solidFill>
                <a:latin typeface="Titillium Web" panose="00000500000000000000" pitchFamily="2" charset="0"/>
              </a:rPr>
              <a:t>, </a:t>
            </a:r>
            <a:r>
              <a:rPr lang="sv-SE" sz="2400" dirty="0" err="1">
                <a:solidFill>
                  <a:srgbClr val="C00000"/>
                </a:solidFill>
                <a:latin typeface="Titillium Web" panose="00000500000000000000" pitchFamily="2" charset="0"/>
              </a:rPr>
              <a:t>considering</a:t>
            </a:r>
            <a:r>
              <a:rPr lang="sv-SE" sz="2400" dirty="0">
                <a:solidFill>
                  <a:srgbClr val="C00000"/>
                </a:solidFill>
                <a:latin typeface="Titillium Web" panose="00000500000000000000" pitchFamily="2" charset="0"/>
              </a:rPr>
              <a:t> </a:t>
            </a:r>
            <a:r>
              <a:rPr lang="sv-SE" sz="2400" dirty="0" err="1">
                <a:solidFill>
                  <a:srgbClr val="C00000"/>
                </a:solidFill>
                <a:latin typeface="Titillium Web" panose="00000500000000000000" pitchFamily="2" charset="0"/>
              </a:rPr>
              <a:t>safety</a:t>
            </a:r>
            <a:r>
              <a:rPr lang="sv-SE" sz="2400" dirty="0">
                <a:solidFill>
                  <a:srgbClr val="C00000"/>
                </a:solidFill>
                <a:latin typeface="Titillium Web" panose="00000500000000000000" pitchFamily="2" charset="0"/>
              </a:rPr>
              <a:t> and handling </a:t>
            </a:r>
            <a:r>
              <a:rPr lang="sv-SE" sz="2400" dirty="0" err="1">
                <a:solidFill>
                  <a:srgbClr val="C00000"/>
                </a:solidFill>
                <a:latin typeface="Titillium Web" panose="00000500000000000000" pitchFamily="2" charset="0"/>
              </a:rPr>
              <a:t>requirements</a:t>
            </a:r>
            <a:endParaRPr lang="sv-SE" sz="2400" dirty="0">
              <a:solidFill>
                <a:srgbClr val="C00000"/>
              </a:solidFill>
              <a:latin typeface="Titillium Web" panose="00000500000000000000" pitchFamily="2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DAC960D-6D3D-6FDD-3D3B-4D855F8801D8}"/>
              </a:ext>
            </a:extLst>
          </p:cNvPr>
          <p:cNvSpPr txBox="1"/>
          <p:nvPr/>
        </p:nvSpPr>
        <p:spPr>
          <a:xfrm>
            <a:off x="6128238" y="4721469"/>
            <a:ext cx="9637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v-SE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tillium Web" panose="00000500000000000000" pitchFamily="2" charset="0"/>
              </a:rPr>
              <a:t>SNOLAB</a:t>
            </a:r>
          </a:p>
        </p:txBody>
      </p:sp>
    </p:spTree>
    <p:extLst>
      <p:ext uri="{BB962C8B-B14F-4D97-AF65-F5344CB8AC3E}">
        <p14:creationId xmlns:p14="http://schemas.microsoft.com/office/powerpoint/2010/main" val="1898192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6078</TotalTime>
  <Words>1505</Words>
  <Application>Microsoft Office PowerPoint</Application>
  <PresentationFormat>Widescreen</PresentationFormat>
  <Paragraphs>257</Paragraphs>
  <Slides>21</Slides>
  <Notes>21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9" baseType="lpstr">
      <vt:lpstr>Arial</vt:lpstr>
      <vt:lpstr>Calibri</vt:lpstr>
      <vt:lpstr>Courier New</vt:lpstr>
      <vt:lpstr>Gill Sans MT</vt:lpstr>
      <vt:lpstr>Times New Roman</vt:lpstr>
      <vt:lpstr>Titillium Web</vt:lpstr>
      <vt:lpstr>Titillium Web Black</vt:lpstr>
      <vt:lpstr>Thème Office</vt:lpstr>
      <vt:lpstr>WP2 – CIVIL ENGINEERING – FAR DETECTOR</vt:lpstr>
      <vt:lpstr>Where is the Far Detector (FD) planned?</vt:lpstr>
      <vt:lpstr>Zinkgruvan Mine</vt:lpstr>
      <vt:lpstr>HIGHLIGHTS OF PROGRESS TO DATE</vt:lpstr>
      <vt:lpstr>Challenges to date</vt:lpstr>
      <vt:lpstr>SNOLAB</vt:lpstr>
      <vt:lpstr>SUPER-K</vt:lpstr>
      <vt:lpstr>Hyper-K</vt:lpstr>
      <vt:lpstr>Key take aways</vt:lpstr>
      <vt:lpstr>Similarities</vt:lpstr>
      <vt:lpstr>Far Detector Civil Engineering Roadmap</vt:lpstr>
      <vt:lpstr>PowerPoint Presentation</vt:lpstr>
      <vt:lpstr>PowerPoint Presentation</vt:lpstr>
      <vt:lpstr>Sustainability Concepts </vt:lpstr>
      <vt:lpstr>Some crucial estimates</vt:lpstr>
      <vt:lpstr>Some crucial estimates</vt:lpstr>
      <vt:lpstr>END REMARKS – LESSON’S LEARNT</vt:lpstr>
      <vt:lpstr>END REMARKS – LESSON’S LEARNT</vt:lpstr>
      <vt:lpstr>How does the far detector fit in the ESSnuSB roadmap?</vt:lpstr>
      <vt:lpstr>END</vt:lpstr>
      <vt:lpstr>END</vt:lpstr>
    </vt:vector>
  </TitlesOfParts>
  <Company>Luleå tekniska universitet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WP2 – FAR DETECTOR CIVIL ENGINEERING</dc:title>
  <dc:creator>David Saiang</dc:creator>
  <cp:lastModifiedBy>David Saiang</cp:lastModifiedBy>
  <cp:revision>67</cp:revision>
  <dcterms:created xsi:type="dcterms:W3CDTF">2023-09-28T06:11:29Z</dcterms:created>
  <dcterms:modified xsi:type="dcterms:W3CDTF">2023-10-18T06:24:51Z</dcterms:modified>
</cp:coreProperties>
</file>