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72" r:id="rId3"/>
    <p:sldId id="271" r:id="rId4"/>
    <p:sldId id="270" r:id="rId5"/>
    <p:sldId id="261" r:id="rId6"/>
    <p:sldId id="262" r:id="rId7"/>
    <p:sldId id="264" r:id="rId8"/>
    <p:sldId id="258" r:id="rId9"/>
    <p:sldId id="257" r:id="rId10"/>
    <p:sldId id="259" r:id="rId11"/>
    <p:sldId id="260" r:id="rId12"/>
    <p:sldId id="265" r:id="rId13"/>
    <p:sldId id="266" r:id="rId14"/>
    <p:sldId id="267" r:id="rId15"/>
    <p:sldId id="273" r:id="rId16"/>
    <p:sldId id="274" r:id="rId17"/>
  </p:sldIdLst>
  <p:sldSz cx="12192000" cy="6858000"/>
  <p:notesSz cx="6788150" cy="9923463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62" autoAdjust="0"/>
    <p:restoredTop sz="94660"/>
  </p:normalViewPr>
  <p:slideViewPr>
    <p:cSldViewPr snapToGrid="0">
      <p:cViewPr varScale="1">
        <p:scale>
          <a:sx n="69" d="100"/>
          <a:sy n="69" d="100"/>
        </p:scale>
        <p:origin x="57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1532" cy="49789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5047" y="0"/>
            <a:ext cx="2941532" cy="49789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3FC816-1AA0-4872-97F9-172CC62E8C1B}" type="datetimeFigureOut">
              <a:rPr lang="en-GB" smtClean="0"/>
              <a:t>17/10/2023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17513" y="1239838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8815" y="4775666"/>
            <a:ext cx="5430520" cy="39073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5568"/>
            <a:ext cx="2941532" cy="4978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5047" y="9425568"/>
            <a:ext cx="2941532" cy="4978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ACD75B-43FE-4762-9ABE-51BD202E3A84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15921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BA6303-760E-46BB-8773-EC80357DAA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77EB9B6-E7CE-461B-9006-D4DAEC0BE5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49898B-B7BF-4271-9B97-EA2EA67464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18/10/2023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905300-A4BD-49A2-BFA1-5932F14175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ESSnuSB Collaboration meeting at CERN                                    Tord Ekelof  Uppsla University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745C9E-775B-44DA-B561-BA0BE1405D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82126-4B53-478D-AB96-192BF5AA53E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88240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2AB6F1-3983-4084-B649-477531F523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282B3D-E50B-45EB-B4C5-F81A179020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3E55CF-1772-42BD-B2AD-E929BE96DD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18/10/2023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97C8B9-1485-4113-B704-60947E4AEC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ESSnuSB Collaboration meeting at CERN                                    Tord Ekelof  Uppsla University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E03261-AC67-4619-8E4E-F4EBFD1C24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82126-4B53-478D-AB96-192BF5AA53E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71296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9BF9F3D-5D30-420C-9957-CF2A68B63AE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2958AB8-9F8A-4AAA-AB9E-76DAF0D519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39632F-F8A6-454D-81D3-ADACF5E555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18/10/2023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339762-1B9C-40BC-8006-F6646FE356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ESSnuSB Collaboration meeting at CERN                                    Tord Ekelof  Uppsla University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68A4C8-3BE1-4718-A945-133653A8D7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82126-4B53-478D-AB96-192BF5AA53E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18491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5D2876-70E5-4DB6-A744-76871E2E26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6B7B2A-214D-4446-B5F8-32D9507AB9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EDE38B-F769-45CB-83DE-2D0FD4D355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18/10/2023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6E4D26-3A37-4D19-B8E3-9221845A88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ESSnuSB Collaboration meeting at CERN                                    Tord Ekelof  Uppsla University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2C4F22-C309-4BAF-BC37-1D5893B59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82126-4B53-478D-AB96-192BF5AA53E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3431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0FDB27-2383-491B-B835-10911252D8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C1FA98-5DB2-4854-AA2E-3C873C5998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399470-3D43-46A5-B570-0330975BCD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18/10/2023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C1EE62-1C68-46E5-968B-239E4883FE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ESSnuSB Collaboration meeting at CERN                                    Tord Ekelof  Uppsla University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6B6F9C-0010-4BDC-9F13-D23FE2C26C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82126-4B53-478D-AB96-192BF5AA53E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3593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440254-BABB-4837-A7B0-A8CF826C90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5654EC-7CF6-4B76-9F33-27BD33A2FC0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7EC605-9112-4C6C-B073-5AC97C30EE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2B9B30-B8B3-4208-8E85-6C43AF473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18/10/2023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055430-3F66-4EB2-9E2B-23867DB7D7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ESSnuSB Collaboration meeting at CERN                                    Tord Ekelof  Uppsla University</a:t>
            </a: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0804A8-8013-42E2-8DDB-A2B261A636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82126-4B53-478D-AB96-192BF5AA53E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30200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E61D49-1982-4CDC-BE7D-A5CAD77EE0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6DAB09-5A3A-4CFE-A3D0-00AFA5DF1C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021B496-2A38-49DB-8CAC-441C7A7BEF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AC954D7-CE1A-426A-8CAD-F327CE69133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7745002-068B-47E6-A089-2F9F210E58E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1105ABC-8046-41AC-BE85-7EEF868597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18/10/2023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CFDC9C4-A262-4EF0-AB3F-3680E83EA2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ESSnuSB Collaboration meeting at CERN                                    Tord Ekelof  Uppsla University</a:t>
            </a:r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622756F-C003-4068-BB77-A6A3C723BA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82126-4B53-478D-AB96-192BF5AA53E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05317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5D4ADD-6689-4D63-9964-05FA321FF3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ABC7CF4-4CAD-4CAE-8C62-C36F5F4D3B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18/10/2023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5AFE1A3-CB5B-4672-B18E-AA617D3C54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ESSnuSB Collaboration meeting at CERN                                    Tord Ekelof  Uppsla University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7B4245-D305-4A3F-8667-CB2E9C565E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82126-4B53-478D-AB96-192BF5AA53E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18942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14426B3-8CD9-4C84-B3AB-D0E7E9C69D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18/10/2023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DE495D1-39FF-4FB3-A73C-9068654BD8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ESSnuSB Collaboration meeting at CERN                                    Tord Ekelof  Uppsla University</a:t>
            </a: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71C28D-2047-4019-BACE-0F7710F75D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82126-4B53-478D-AB96-192BF5AA53E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78738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8A5C86-C086-4881-8E33-B61694FA1B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57A5DD-39BA-428C-ADE1-1679B27D3E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AFE7BC-774C-4930-BA2B-A44BF63978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94FD25-0F2C-4C14-870D-A801AD6CF0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18/10/2023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122CF38-835F-4E7E-AA3F-476B677B28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ESSnuSB Collaboration meeting at CERN                                    Tord Ekelof  Uppsla University</a:t>
            </a: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565F49-1D5D-4BDF-ACAF-15E1AE3042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82126-4B53-478D-AB96-192BF5AA53E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15913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75BD3-4290-4079-9E19-95D7A1230A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E58E4BB-13B5-4583-BA93-D6016AE3A3B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CAA681E-D826-4B22-8A50-B4259333D8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B5BB46-1D30-4E28-93F2-6C8F469452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18/10/2023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AE36F9-7E17-4D4D-AE60-53312E588F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ESSnuSB Collaboration meeting at CERN                                    Tord Ekelof  Uppsla University</a:t>
            </a: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185C1C0-464B-49CD-9A26-5B8769B03D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82126-4B53-478D-AB96-192BF5AA53E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11071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777ECEF-31FB-40A7-ACB3-42D96CD9A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FBBBE2-29C1-4F49-9E05-B90AAB6C85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AA92BF-6D60-4B68-9E5F-41F5C364B85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sv-SE"/>
              <a:t>18/10/2023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64EA4D-3495-469C-9B74-4C2AE8C8B0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ESSnuSB Collaboration meeting at CERN                                    Tord Ekelof  Uppsla University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452107-C9C8-4511-B86A-B9F642F3EB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82126-4B53-478D-AB96-192BF5AA53E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96009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image" Target="../media/image2.emf"/><Relationship Id="rId4" Type="http://schemas.openxmlformats.org/officeDocument/2006/relationships/image" Target="../media/image1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.png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617D6C-5E32-4AD1-9208-35BCB056B7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284538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GB" dirty="0"/>
              <a:t>Report on the visits to the Super-K and Hyper-K sites </a:t>
            </a:r>
            <a:br>
              <a:rPr lang="en-GB" dirty="0"/>
            </a:br>
            <a:r>
              <a:rPr lang="en-GB" dirty="0"/>
              <a:t>on 13 September 2023 by </a:t>
            </a:r>
            <a:br>
              <a:rPr lang="en-GB" dirty="0"/>
            </a:br>
            <a:r>
              <a:rPr lang="en-GB" dirty="0"/>
              <a:t>Craig Griffiths, David </a:t>
            </a:r>
            <a:r>
              <a:rPr lang="en-GB" dirty="0" err="1"/>
              <a:t>Saiang</a:t>
            </a:r>
            <a:r>
              <a:rPr lang="en-GB" dirty="0"/>
              <a:t> and </a:t>
            </a:r>
            <a:r>
              <a:rPr lang="en-GB" dirty="0" err="1"/>
              <a:t>Tord</a:t>
            </a:r>
            <a:r>
              <a:rPr lang="en-GB" dirty="0"/>
              <a:t> </a:t>
            </a:r>
            <a:r>
              <a:rPr lang="en-GB" dirty="0" err="1"/>
              <a:t>Ekelof</a:t>
            </a:r>
            <a:br>
              <a:rPr lang="en-GB" dirty="0"/>
            </a:b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69BCE8-3742-461E-8FAE-B9E7404633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18/10/2023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151A8D-0AD0-4ABE-89EC-FCB4E963B5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ESSnuSB Collaboration meeting at CERN                                    Tord Ekelof  Uppsla University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A1E7F9-5FBA-45BF-A5BF-D5917E70FD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82126-4B53-478D-AB96-192BF5AA53EC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35886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18EA16A-012C-48E1-83DB-84CA412B81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2659644" y="-1294239"/>
            <a:ext cx="6864193" cy="9440283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B92362D-97BE-47BF-802B-D9DA93B39A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18/10/2023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6E10FCC-26F2-4C2A-8D4F-90CFD2A8AA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ESSnuSB Collaboration meeting at CERN                                    Tord Ekelof  Uppsla University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C129B1-A66E-4F6E-9EB6-4C75958A1D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82126-4B53-478D-AB96-192BF5AA53EC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93835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1A18BB3-2E1C-4FD4-8945-415ED7BF09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2667000" y="-1286884"/>
            <a:ext cx="6858000" cy="9431766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BBD00E2-01D2-425D-83A2-755D8D8114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18/10/2023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E295833-E17F-4F2C-A2C0-2E6123304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ESSnuSB Collaboration meeting at CERN                                    Tord Ekelof  Uppsla University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AAB334-A9A9-4366-B864-BE8F3D45DB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82126-4B53-478D-AB96-192BF5AA53EC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8599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9CC8EC-ACBD-494E-BFC3-F468FCA9F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3626" y="167480"/>
            <a:ext cx="11063288" cy="1325563"/>
          </a:xfrm>
        </p:spPr>
        <p:txBody>
          <a:bodyPr/>
          <a:lstStyle/>
          <a:p>
            <a:r>
              <a:rPr lang="en-GB" dirty="0"/>
              <a:t>The Hyper-K cavern dome 70 m wide, 21 m high</a:t>
            </a:r>
          </a:p>
        </p:txBody>
      </p:sp>
      <p:pic>
        <p:nvPicPr>
          <p:cNvPr id="6146" name="D7526A1E-B3C2-4D9C-992D-0304791A614B" descr="IMG_4408.jpg">
            <a:extLst>
              <a:ext uri="{FF2B5EF4-FFF2-40B4-BE49-F238E27FC236}">
                <a16:creationId xmlns:a16="http://schemas.microsoft.com/office/drawing/2014/main" id="{89F310C3-A923-42D9-AB8C-549721D6D1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086396" y="1893090"/>
            <a:ext cx="4743164" cy="35573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2CD046F9-5F34-4B79-B642-5E8B2734C627" descr="IMG_4412.jpg">
            <a:extLst>
              <a:ext uri="{FF2B5EF4-FFF2-40B4-BE49-F238E27FC236}">
                <a16:creationId xmlns:a16="http://schemas.microsoft.com/office/drawing/2014/main" id="{DA162C15-0EAE-403D-8410-54A2CE7987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010208" y="1893090"/>
            <a:ext cx="4743163" cy="3557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85B6E1-5EC8-46C9-BB74-9EAEAE7E89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18/10/2023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86E64C8-18DF-454E-B14E-CAFB0445C4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ESSnuSB Collaboration meeting at CERN                                    Tord Ekelof  Uppsla University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8D9AE1-E3F0-410A-BA97-62C310EB9B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82126-4B53-478D-AB96-192BF5AA53EC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47919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9C8CBA-E3A7-4D9D-BF1D-4909A2FD2A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3073" y="177799"/>
            <a:ext cx="10515600" cy="1325563"/>
          </a:xfrm>
        </p:spPr>
        <p:txBody>
          <a:bodyPr/>
          <a:lstStyle/>
          <a:p>
            <a:r>
              <a:rPr lang="en-GB" dirty="0"/>
              <a:t>Hyper-K tie bolts and water cleaning hall</a:t>
            </a:r>
          </a:p>
        </p:txBody>
      </p:sp>
      <p:pic>
        <p:nvPicPr>
          <p:cNvPr id="7170" name="3D158E2C-59CA-4DDA-84E6-E257BB211E76" descr="IMG_4419.jpg">
            <a:extLst>
              <a:ext uri="{FF2B5EF4-FFF2-40B4-BE49-F238E27FC236}">
                <a16:creationId xmlns:a16="http://schemas.microsoft.com/office/drawing/2014/main" id="{79E418EC-F3B7-41A8-B946-0A20D67A91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503362"/>
            <a:ext cx="60960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A0B7C5B4-3D89-4522-B85B-C54EF08264A2" descr="IMG_4423.jpg">
            <a:extLst>
              <a:ext uri="{FF2B5EF4-FFF2-40B4-BE49-F238E27FC236}">
                <a16:creationId xmlns:a16="http://schemas.microsoft.com/office/drawing/2014/main" id="{48573918-CFA6-4054-8395-B89F06C343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7199406" y="2063750"/>
            <a:ext cx="4483100" cy="336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4299CCE-CDEE-440A-BF14-319084E95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18/10/2023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3FF060E-7C53-4357-8511-2F258B2B42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ESSnuSB Collaboration meeting at CERN                                    Tord Ekelof  Uppsla University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183BCB-ADA7-435B-977D-994E1BBD43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82126-4B53-478D-AB96-192BF5AA53EC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87811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ECD33A-093C-41F4-82D9-1035FB10ED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0938831" cy="1325563"/>
          </a:xfrm>
        </p:spPr>
        <p:txBody>
          <a:bodyPr/>
          <a:lstStyle/>
          <a:p>
            <a:r>
              <a:rPr lang="en-GB" dirty="0"/>
              <a:t>Hyper-K drilling and tie bolt inserting machines</a:t>
            </a:r>
          </a:p>
        </p:txBody>
      </p:sp>
      <p:pic>
        <p:nvPicPr>
          <p:cNvPr id="8194" name="1CBA1581-73C7-4FB4-BFAF-D8469779BAEA" descr="IMG_4424.jpg">
            <a:extLst>
              <a:ext uri="{FF2B5EF4-FFF2-40B4-BE49-F238E27FC236}">
                <a16:creationId xmlns:a16="http://schemas.microsoft.com/office/drawing/2014/main" id="{C95536A2-750C-4B30-B8E6-A5F8DC29D2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269" y="2070100"/>
            <a:ext cx="5209118" cy="3906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03BDC749-EE0A-48A7-B8E4-25086CD88583" descr="IMG_4425.jpg">
            <a:extLst>
              <a:ext uri="{FF2B5EF4-FFF2-40B4-BE49-F238E27FC236}">
                <a16:creationId xmlns:a16="http://schemas.microsoft.com/office/drawing/2014/main" id="{418AFEBA-7B9C-4583-B9C6-24F46EDB1D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7614" y="2070100"/>
            <a:ext cx="5209116" cy="3906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A8AEA6C-596C-4640-9967-A06E1DDB31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18/10/2023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D9D9E9-368E-41ED-BF78-1C3EDC5227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ESSnuSB Collaboration meeting at CERN                                    Tord Ekelof  Uppsla University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71C8AAC-726B-4C07-9C83-6711C56935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82126-4B53-478D-AB96-192BF5AA53EC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19317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F9E1DF-3D2B-4745-ADCD-F3E1FC88C2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308825"/>
            <a:ext cx="10515600" cy="1325563"/>
          </a:xfrm>
        </p:spPr>
        <p:txBody>
          <a:bodyPr/>
          <a:lstStyle/>
          <a:p>
            <a:r>
              <a:rPr lang="en-GB" dirty="0"/>
              <a:t>In Japan there are not only neutrinos…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F97ECF5-DC96-43B6-8716-DF95265407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18/10/2023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E1095C-B7A2-4DBA-A66C-6F40F336B0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ESSnuSB Collaboration meeting at CERN                                    Tord Ekelof  Uppsla University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DCBBAF1-8A2D-4671-B779-1667F81AEA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82126-4B53-478D-AB96-192BF5AA53EC}" type="slidenum">
              <a:rPr lang="en-GB" smtClean="0"/>
              <a:t>15</a:t>
            </a:fld>
            <a:endParaRPr lang="en-GB"/>
          </a:p>
        </p:txBody>
      </p:sp>
      <p:pic>
        <p:nvPicPr>
          <p:cNvPr id="3074" name="986709D3-3805-4078-AE7C-701B6E56B886" descr="IMG_4315.jpg">
            <a:extLst>
              <a:ext uri="{FF2B5EF4-FFF2-40B4-BE49-F238E27FC236}">
                <a16:creationId xmlns:a16="http://schemas.microsoft.com/office/drawing/2014/main" id="{405FE704-EB0E-4BF0-9B56-1FBD44C6E5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736" y="2357577"/>
            <a:ext cx="4173695" cy="2968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58E2AEC5-DFD3-4988-95DF-4F9413809031" descr="IMG_4321.jpg">
            <a:extLst>
              <a:ext uri="{FF2B5EF4-FFF2-40B4-BE49-F238E27FC236}">
                <a16:creationId xmlns:a16="http://schemas.microsoft.com/office/drawing/2014/main" id="{D6493BC7-C77B-4486-93E7-C96B4F070E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2319" y="1608848"/>
            <a:ext cx="2743201" cy="2057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28E82AE1-4259-47FF-99D5-2FF58B375EEC" descr="IMG_4322.jpg">
            <a:extLst>
              <a:ext uri="{FF2B5EF4-FFF2-40B4-BE49-F238E27FC236}">
                <a16:creationId xmlns:a16="http://schemas.microsoft.com/office/drawing/2014/main" id="{17F82DEB-9725-4258-BBB0-99490408D1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32992" y="1583198"/>
            <a:ext cx="2668280" cy="2001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FF313A6E-C404-4D00-86DC-31AE0C3A2FD2" descr="IMG_4323.jpg">
            <a:extLst>
              <a:ext uri="{FF2B5EF4-FFF2-40B4-BE49-F238E27FC236}">
                <a16:creationId xmlns:a16="http://schemas.microsoft.com/office/drawing/2014/main" id="{9FAB1F50-1B7C-47EE-99CD-B6EAD7A1C9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4815" y="4056984"/>
            <a:ext cx="2668280" cy="2001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73FA10B3-23E0-4DC7-9FB2-41BBBA2EACEE" descr="IMG_4324.jpg">
            <a:extLst>
              <a:ext uri="{FF2B5EF4-FFF2-40B4-BE49-F238E27FC236}">
                <a16:creationId xmlns:a16="http://schemas.microsoft.com/office/drawing/2014/main" id="{679745B3-2E57-4E57-B969-F09B14BB4D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32992" y="4098227"/>
            <a:ext cx="2668280" cy="2001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Arrow: Right 6">
            <a:extLst>
              <a:ext uri="{FF2B5EF4-FFF2-40B4-BE49-F238E27FC236}">
                <a16:creationId xmlns:a16="http://schemas.microsoft.com/office/drawing/2014/main" id="{5309D835-839B-4324-9D4F-BE39CD036DF0}"/>
              </a:ext>
            </a:extLst>
          </p:cNvPr>
          <p:cNvSpPr/>
          <p:nvPr/>
        </p:nvSpPr>
        <p:spPr>
          <a:xfrm>
            <a:off x="4782671" y="3584408"/>
            <a:ext cx="978408" cy="62068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957913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12D6AB-44CD-432D-9036-C29F33EA87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4400" y="2766218"/>
            <a:ext cx="2743200" cy="1325563"/>
          </a:xfrm>
        </p:spPr>
        <p:txBody>
          <a:bodyPr/>
          <a:lstStyle/>
          <a:p>
            <a:r>
              <a:rPr lang="en-GB" dirty="0"/>
              <a:t>Thank you!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65FB056-8035-44B1-9454-6222BE6D5B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18/10/2023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39F4D5F-14C3-41D1-B748-E2A991D75B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ESSnuSB Collaboration meeting at CERN                                    Tord Ekelof  Uppsla University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07D204-52A2-4CAE-BF3A-80EBEC55AB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82126-4B53-478D-AB96-192BF5AA53EC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93669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CD0D5C-4979-416E-9CF3-EDB1535E76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MoU of collaboration Tokyo U and Uppsala U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E2F7A7F-FBAE-4BD3-9B12-3884007FA9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18/10/2023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BF90B3-DE1A-411D-A04A-40ACBEDD0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ESSnuSB Collaboration meeting at CERN                                    Tord Ekelof  Uppsla University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76B7620-8277-4E1D-A985-B77C9952FB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82126-4B53-478D-AB96-192BF5AA53EC}" type="slidenum">
              <a:rPr lang="en-GB" smtClean="0"/>
              <a:t>2</a:t>
            </a:fld>
            <a:endParaRPr lang="en-GB"/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2F2E8D7D-C5B0-4F80-B5BE-7D6EFDC345A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39898096"/>
              </p:ext>
            </p:extLst>
          </p:nvPr>
        </p:nvGraphicFramePr>
        <p:xfrm>
          <a:off x="491071" y="1639856"/>
          <a:ext cx="3537622" cy="50061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name="Acrobat Document" r:id="rId3" imgW="3777861" imgH="5346331" progId="Acrobat.Document.2017">
                  <p:embed/>
                </p:oleObj>
              </mc:Choice>
              <mc:Fallback>
                <p:oleObj name="Acrobat Document" r:id="rId3" imgW="3777861" imgH="5346331" progId="Acrobat.Document.201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91071" y="1639856"/>
                        <a:ext cx="3537622" cy="500618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E276A99D-5F85-45B5-9D16-907C8FB7B93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75822" y="1690687"/>
            <a:ext cx="3361057" cy="500618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5A691E0-B874-471E-BC94-CF07BB56958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13769" y="1690687"/>
            <a:ext cx="3603121" cy="4955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63467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C6E977-D018-4252-B576-4621BD9562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1693" y="136525"/>
            <a:ext cx="10982899" cy="1325563"/>
          </a:xfrm>
        </p:spPr>
        <p:txBody>
          <a:bodyPr/>
          <a:lstStyle/>
          <a:p>
            <a:r>
              <a:rPr lang="en-GB" dirty="0"/>
              <a:t>MoU on Collaboration </a:t>
            </a:r>
            <a:r>
              <a:rPr lang="en-GB" dirty="0" err="1"/>
              <a:t>Zinkgruvan</a:t>
            </a:r>
            <a:r>
              <a:rPr lang="en-GB" dirty="0"/>
              <a:t>, LTU and UU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9D174EA-82DA-4C06-9FF3-DAA6420E00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18/10/2023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24F441-4FB9-4491-AE00-F4D0C8656C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ESSnuSB Collaboration meeting at CERN                                    Tord Ekelof  Uppsla University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30AF84-8480-4050-92E4-A7A80C6BF4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82126-4B53-478D-AB96-192BF5AA53EC}" type="slidenum">
              <a:rPr lang="en-GB" smtClean="0"/>
              <a:t>3</a:t>
            </a:fld>
            <a:endParaRPr lang="en-GB"/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5D41E1F1-A2B4-408E-8074-654AA5DE582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65700217"/>
              </p:ext>
            </p:extLst>
          </p:nvPr>
        </p:nvGraphicFramePr>
        <p:xfrm>
          <a:off x="517408" y="1453675"/>
          <a:ext cx="3423384" cy="48387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Acrobat Document" r:id="rId3" imgW="3777861" imgH="5340096" progId="Acrobat.Document.2017">
                  <p:embed/>
                </p:oleObj>
              </mc:Choice>
              <mc:Fallback>
                <p:oleObj name="Acrobat Document" r:id="rId3" imgW="3777861" imgH="5340096" progId="Acrobat.Document.201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17408" y="1453675"/>
                        <a:ext cx="3423384" cy="483876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6EA41054-EF91-425B-8BB1-6AC33B2629A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84307" y="1453675"/>
            <a:ext cx="3423384" cy="483325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EA22FDD-9023-478C-A8B6-B2463F3308D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49543" y="1453675"/>
            <a:ext cx="3518350" cy="4838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12841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F0E64E-D119-4FDA-970E-D34D89E572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3458" y="366710"/>
            <a:ext cx="11104084" cy="1325563"/>
          </a:xfrm>
        </p:spPr>
        <p:txBody>
          <a:bodyPr/>
          <a:lstStyle/>
          <a:p>
            <a:r>
              <a:rPr lang="en-GB" dirty="0"/>
              <a:t>Super-K with electron accelerator and PM tube</a:t>
            </a:r>
          </a:p>
        </p:txBody>
      </p:sp>
      <p:pic>
        <p:nvPicPr>
          <p:cNvPr id="1026" name="7B4BD757-A46D-4DA9-9F6B-5D75FE368FBD" descr="IMG_4378.jpg">
            <a:extLst>
              <a:ext uri="{FF2B5EF4-FFF2-40B4-BE49-F238E27FC236}">
                <a16:creationId xmlns:a16="http://schemas.microsoft.com/office/drawing/2014/main" id="{E5FD4B7A-C7DB-44AD-A6F7-B625352B58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61986" y="2158839"/>
            <a:ext cx="4692649" cy="3519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1A23502F-A563-486E-AB79-EB251FC49A24" descr="IMG_4381.jpg">
            <a:extLst>
              <a:ext uri="{FF2B5EF4-FFF2-40B4-BE49-F238E27FC236}">
                <a16:creationId xmlns:a16="http://schemas.microsoft.com/office/drawing/2014/main" id="{DD5CCA91-2F91-4195-8FB2-4AF636D4E9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1692273"/>
            <a:ext cx="60960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E2B8A2C-B3ED-4917-A76E-1CB8424C45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18/10/2023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AD9D0AD-8E11-420B-91DA-C63656C7B9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ESSnuSB Collaboration meeting at CERN                                    Tord Ekelof  Uppsla University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96DDEB-B9D7-4799-BA27-1AAFCBC5B0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82126-4B53-478D-AB96-192BF5AA53EC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65350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F67411-642C-46A0-BC62-1AED97C62E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Super-K read-out and water cleaning plant</a:t>
            </a:r>
          </a:p>
        </p:txBody>
      </p:sp>
      <p:pic>
        <p:nvPicPr>
          <p:cNvPr id="2050" name="8D3C938F-51C8-46C9-A2CE-AB3478BC39B6" descr="IMG_4384.jpg">
            <a:extLst>
              <a:ext uri="{FF2B5EF4-FFF2-40B4-BE49-F238E27FC236}">
                <a16:creationId xmlns:a16="http://schemas.microsoft.com/office/drawing/2014/main" id="{002481F8-1E31-483C-A3CE-5AEAE299F3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225" y="2054012"/>
            <a:ext cx="5088071" cy="38160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BF285F35-84C7-46DC-8BD5-71BF07A1D246" descr="IMG_4385.jpg">
            <a:extLst>
              <a:ext uri="{FF2B5EF4-FFF2-40B4-BE49-F238E27FC236}">
                <a16:creationId xmlns:a16="http://schemas.microsoft.com/office/drawing/2014/main" id="{7B64355A-78DC-4AB5-8879-F74EBC3DFE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341610" y="2609556"/>
            <a:ext cx="3816053" cy="2862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122C36F-6CC0-4BD1-A889-4BB5AB5BD4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18/10/2023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B465563-1CA8-485B-A6F5-ADC76B763F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ESSnuSB Collaboration meeting at CERN                                    Tord Ekelof  Uppsla University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DBD019F-9A47-4FDC-BE83-2B92B37203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82126-4B53-478D-AB96-192BF5AA53EC}" type="slidenum">
              <a:rPr lang="en-GB" smtClean="0"/>
              <a:t>5</a:t>
            </a:fld>
            <a:endParaRPr lang="en-GB"/>
          </a:p>
        </p:txBody>
      </p:sp>
      <p:pic>
        <p:nvPicPr>
          <p:cNvPr id="8" name="AEA7C8AB-09FC-4017-B679-AAA960019D43" descr="IMG_4387.jpg">
            <a:extLst>
              <a:ext uri="{FF2B5EF4-FFF2-40B4-BE49-F238E27FC236}">
                <a16:creationId xmlns:a16="http://schemas.microsoft.com/office/drawing/2014/main" id="{DC25C2EA-BDBE-44C6-8A0A-2948C36D2B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8478156" y="2540837"/>
            <a:ext cx="3894588" cy="2920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251432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5F9FFB-20EE-4C3E-953F-5552351A39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2154" y="516779"/>
            <a:ext cx="10515600" cy="1325563"/>
          </a:xfrm>
        </p:spPr>
        <p:txBody>
          <a:bodyPr/>
          <a:lstStyle/>
          <a:p>
            <a:r>
              <a:rPr lang="en-GB" dirty="0"/>
              <a:t>Super-K Gadolinium mixer and supply</a:t>
            </a:r>
          </a:p>
        </p:txBody>
      </p:sp>
      <p:pic>
        <p:nvPicPr>
          <p:cNvPr id="8" name="A2C29980-AFCF-4765-9A14-6D81826BECAA" descr="IMG_4389.jpg">
            <a:extLst>
              <a:ext uri="{FF2B5EF4-FFF2-40B4-BE49-F238E27FC236}">
                <a16:creationId xmlns:a16="http://schemas.microsoft.com/office/drawing/2014/main" id="{C32F978B-3E84-4559-9CCD-F800494B82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00167" y="2647537"/>
            <a:ext cx="3669286" cy="2751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65631E6-480F-4B50-9A27-C46B862311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18/10/2023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6C7E193-C6CD-4626-9CB5-49FDDD7AF8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ESSnuSB Collaboration meeting at CERN                                    Tord Ekelof  Uppsla University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E3CBEE3-0777-445E-8C98-76E2830711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82126-4B53-478D-AB96-192BF5AA53EC}" type="slidenum">
              <a:rPr lang="en-GB" smtClean="0"/>
              <a:t>6</a:t>
            </a:fld>
            <a:endParaRPr lang="en-GB"/>
          </a:p>
        </p:txBody>
      </p:sp>
      <p:pic>
        <p:nvPicPr>
          <p:cNvPr id="9" name="A8A7D5DA-BA22-4179-848F-1AE39598A879" descr="IMG_4397.jpg">
            <a:extLst>
              <a:ext uri="{FF2B5EF4-FFF2-40B4-BE49-F238E27FC236}">
                <a16:creationId xmlns:a16="http://schemas.microsoft.com/office/drawing/2014/main" id="{94430822-2FD9-4644-9BD3-75405567F3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7991" y="2754217"/>
            <a:ext cx="3756019" cy="2817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4BE22831-60BD-49F6-9A0B-D3E96C7EFFD3" descr="IMG_4398.jpg">
            <a:extLst>
              <a:ext uri="{FF2B5EF4-FFF2-40B4-BE49-F238E27FC236}">
                <a16:creationId xmlns:a16="http://schemas.microsoft.com/office/drawing/2014/main" id="{A455E274-A106-4D51-BF11-B011DA3DDE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7155" y="2754217"/>
            <a:ext cx="3756018" cy="2817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570503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C5BDAB-B663-4562-AB18-FB99E9ADB0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2209" y="159003"/>
            <a:ext cx="10515600" cy="1325563"/>
          </a:xfrm>
        </p:spPr>
        <p:txBody>
          <a:bodyPr/>
          <a:lstStyle/>
          <a:p>
            <a:r>
              <a:rPr lang="en-GB" dirty="0"/>
              <a:t>           Zink ore in the Super-K cavern </a:t>
            </a:r>
          </a:p>
        </p:txBody>
      </p:sp>
      <p:pic>
        <p:nvPicPr>
          <p:cNvPr id="5122" name="662F51AB-1867-47ED-865C-A05A847047A8" descr="IMG_4401.jpg">
            <a:extLst>
              <a:ext uri="{FF2B5EF4-FFF2-40B4-BE49-F238E27FC236}">
                <a16:creationId xmlns:a16="http://schemas.microsoft.com/office/drawing/2014/main" id="{E9E51631-795D-422C-94BD-4A30787195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7371" y="1385838"/>
            <a:ext cx="60960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F37F17D-B8E9-4D3C-AF79-9F3F97977E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18/10/2023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C972C93-24F7-458E-BEF0-E973C9485C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ESSnuSB Collaboration meeting at CERN                                    Tord Ekelof  Uppsla University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E073C7-A6A1-4D57-B0BE-BDF36643D5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82126-4B53-478D-AB96-192BF5AA53EC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11497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1A3F7FE-B1C1-4974-8F94-41156318C8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2667139" y="-1286553"/>
            <a:ext cx="6857722" cy="9431383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BA065F-7617-4FA8-BB0F-1AFF788F2A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18/10/2023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6536F0E-E0C9-49D3-9F34-429564389D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ESSnuSB Collaboration meeting at CERN                                    Tord Ekelof  Uppsla University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32F2943-02E4-46BC-805C-DCF093C463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82126-4B53-478D-AB96-192BF5AA53EC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88801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C2E9BED-C397-4F93-B907-45DF62874A6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176" r="2920"/>
          <a:stretch/>
        </p:blipFill>
        <p:spPr>
          <a:xfrm rot="16200000">
            <a:off x="2667000" y="-1371600"/>
            <a:ext cx="6857999" cy="9601200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10F28B5-A04B-410E-B716-6F11BC1ABC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v-SE"/>
              <a:t>18/10/2023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BC88466-EC12-4809-BACF-571251DDA6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ESSnuSB Collaboration meeting at CERN                                    Tord Ekelof  Uppsla University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5C9CB5-7FFD-43E8-A609-5D3005ADE5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82126-4B53-478D-AB96-192BF5AA53EC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53665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619</TotalTime>
  <Words>279</Words>
  <Application>Microsoft Office PowerPoint</Application>
  <PresentationFormat>Grand écran</PresentationFormat>
  <Paragraphs>60</Paragraphs>
  <Slides>16</Slides>
  <Notes>0</Notes>
  <HiddenSlides>0</HiddenSlides>
  <MMClips>0</MMClips>
  <ScaleCrop>false</ScaleCrop>
  <HeadingPairs>
    <vt:vector size="8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Office Theme</vt:lpstr>
      <vt:lpstr>Acrobat Document</vt:lpstr>
      <vt:lpstr>Report on the visits to the Super-K and Hyper-K sites  on 13 September 2023 by  Craig Griffiths, David Saiang and Tord Ekelof </vt:lpstr>
      <vt:lpstr>MoU of collaboration Tokyo U and Uppsala U</vt:lpstr>
      <vt:lpstr>MoU on Collaboration Zinkgruvan, LTU and UU</vt:lpstr>
      <vt:lpstr>Super-K with electron accelerator and PM tube</vt:lpstr>
      <vt:lpstr>Super-K read-out and water cleaning plant</vt:lpstr>
      <vt:lpstr>Super-K Gadolinium mixer and supply</vt:lpstr>
      <vt:lpstr>           Zink ore in the Super-K cavern </vt:lpstr>
      <vt:lpstr>Présentation PowerPoint</vt:lpstr>
      <vt:lpstr>Présentation PowerPoint</vt:lpstr>
      <vt:lpstr>Présentation PowerPoint</vt:lpstr>
      <vt:lpstr>Présentation PowerPoint</vt:lpstr>
      <vt:lpstr>The Hyper-K cavern dome 70 m wide, 21 m high</vt:lpstr>
      <vt:lpstr>Hyper-K tie bolts and water cleaning hall</vt:lpstr>
      <vt:lpstr>Hyper-K drilling and tie bolt inserting machines</vt:lpstr>
      <vt:lpstr>In Japan there are not only neutrinos…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Hyper-K visit 13 Sept 2023</dc:title>
  <dc:creator>Tord Ekelöf</dc:creator>
  <cp:lastModifiedBy>Carole Mabrouk</cp:lastModifiedBy>
  <cp:revision>11</cp:revision>
  <cp:lastPrinted>2023-10-16T19:35:03Z</cp:lastPrinted>
  <dcterms:created xsi:type="dcterms:W3CDTF">2023-09-17T15:14:01Z</dcterms:created>
  <dcterms:modified xsi:type="dcterms:W3CDTF">2023-10-17T07:45:08Z</dcterms:modified>
</cp:coreProperties>
</file>