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72" r:id="rId4"/>
    <p:sldId id="261" r:id="rId5"/>
    <p:sldId id="266" r:id="rId6"/>
    <p:sldId id="262" r:id="rId7"/>
    <p:sldId id="270" r:id="rId8"/>
    <p:sldId id="271" r:id="rId9"/>
    <p:sldId id="264" r:id="rId10"/>
    <p:sldId id="268" r:id="rId11"/>
    <p:sldId id="259" r:id="rId12"/>
    <p:sldId id="258" r:id="rId13"/>
    <p:sldId id="260" r:id="rId14"/>
    <p:sldId id="265" r:id="rId15"/>
    <p:sldId id="26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E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88" d="100"/>
          <a:sy n="88" d="100"/>
        </p:scale>
        <p:origin x="422" y="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D4B793-91D1-4AB9-94F6-C2555F879DC3}"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B7AF2D8D-7562-4050-8252-5B521B501AE3}">
      <dgm:prSet phldrT="[Text]"/>
      <dgm:spPr/>
      <dgm:t>
        <a:bodyPr/>
        <a:lstStyle/>
        <a:p>
          <a:r>
            <a:rPr lang="en-US" dirty="0" smtClean="0"/>
            <a:t>23 participations in 2023</a:t>
          </a:r>
          <a:endParaRPr lang="en-US" dirty="0"/>
        </a:p>
      </dgm:t>
    </dgm:pt>
    <dgm:pt modelId="{F72A3893-365A-45B0-80E0-942FDF74C377}" type="parTrans" cxnId="{D65EF944-FD8C-409D-92ED-4C3AE1339063}">
      <dgm:prSet/>
      <dgm:spPr/>
      <dgm:t>
        <a:bodyPr/>
        <a:lstStyle/>
        <a:p>
          <a:endParaRPr lang="en-US"/>
        </a:p>
      </dgm:t>
    </dgm:pt>
    <dgm:pt modelId="{0B71EC0A-3275-40C5-BF38-F51F05BEA5AC}" type="sibTrans" cxnId="{D65EF944-FD8C-409D-92ED-4C3AE1339063}">
      <dgm:prSet/>
      <dgm:spPr/>
      <dgm:t>
        <a:bodyPr/>
        <a:lstStyle/>
        <a:p>
          <a:endParaRPr lang="en-US"/>
        </a:p>
      </dgm:t>
    </dgm:pt>
    <dgm:pt modelId="{277CADCF-2C79-45FC-B645-81D9FE6AE094}">
      <dgm:prSet phldrT="[Text]"/>
      <dgm:spPr/>
      <dgm:t>
        <a:bodyPr/>
        <a:lstStyle/>
        <a:p>
          <a:r>
            <a:rPr lang="en-US" dirty="0" smtClean="0"/>
            <a:t>4 invited talks</a:t>
          </a:r>
          <a:endParaRPr lang="en-US" dirty="0"/>
        </a:p>
      </dgm:t>
    </dgm:pt>
    <dgm:pt modelId="{A3F3DA7F-B2EB-4720-A1A5-A331220ADCD8}" type="parTrans" cxnId="{C3999E8C-5E8F-429B-9D6C-1A9CC7404CCA}">
      <dgm:prSet/>
      <dgm:spPr/>
      <dgm:t>
        <a:bodyPr/>
        <a:lstStyle/>
        <a:p>
          <a:endParaRPr lang="en-US"/>
        </a:p>
      </dgm:t>
    </dgm:pt>
    <dgm:pt modelId="{4D9E6817-5FC0-4709-B9FD-ED0687FBD25C}" type="sibTrans" cxnId="{C3999E8C-5E8F-429B-9D6C-1A9CC7404CCA}">
      <dgm:prSet/>
      <dgm:spPr/>
      <dgm:t>
        <a:bodyPr/>
        <a:lstStyle/>
        <a:p>
          <a:endParaRPr lang="en-US"/>
        </a:p>
      </dgm:t>
    </dgm:pt>
    <dgm:pt modelId="{A6D70398-F8AA-458D-BB7C-DD6D0C37FC04}">
      <dgm:prSet phldrT="[Text]"/>
      <dgm:spPr/>
      <dgm:t>
        <a:bodyPr/>
        <a:lstStyle/>
        <a:p>
          <a:r>
            <a:rPr lang="en-US" dirty="0" smtClean="0"/>
            <a:t>16 plenary talks</a:t>
          </a:r>
          <a:endParaRPr lang="en-US" dirty="0"/>
        </a:p>
      </dgm:t>
    </dgm:pt>
    <dgm:pt modelId="{ED89D8D0-B82C-4EA7-84B6-87CA997078B4}" type="parTrans" cxnId="{587251C8-5E12-49DC-85E5-07D0E6FBF2ED}">
      <dgm:prSet/>
      <dgm:spPr/>
      <dgm:t>
        <a:bodyPr/>
        <a:lstStyle/>
        <a:p>
          <a:endParaRPr lang="en-US"/>
        </a:p>
      </dgm:t>
    </dgm:pt>
    <dgm:pt modelId="{4482B4E9-212F-4915-89F6-BF60581D4D86}" type="sibTrans" cxnId="{587251C8-5E12-49DC-85E5-07D0E6FBF2ED}">
      <dgm:prSet/>
      <dgm:spPr/>
      <dgm:t>
        <a:bodyPr/>
        <a:lstStyle/>
        <a:p>
          <a:endParaRPr lang="en-US"/>
        </a:p>
      </dgm:t>
    </dgm:pt>
    <dgm:pt modelId="{A75D379E-BD14-4DC8-BB78-0C7C821B2DF2}">
      <dgm:prSet phldrT="[Text]"/>
      <dgm:spPr/>
      <dgm:t>
        <a:bodyPr/>
        <a:lstStyle/>
        <a:p>
          <a:r>
            <a:rPr lang="en-US" dirty="0" smtClean="0"/>
            <a:t>2 posters</a:t>
          </a:r>
          <a:endParaRPr lang="en-US" dirty="0"/>
        </a:p>
      </dgm:t>
    </dgm:pt>
    <dgm:pt modelId="{EE93AD69-6EAA-4476-B4D1-61BA90D07654}" type="parTrans" cxnId="{D142DCE5-4400-471A-9458-B459AB35AFA6}">
      <dgm:prSet/>
      <dgm:spPr/>
      <dgm:t>
        <a:bodyPr/>
        <a:lstStyle/>
        <a:p>
          <a:endParaRPr lang="en-US"/>
        </a:p>
      </dgm:t>
    </dgm:pt>
    <dgm:pt modelId="{C44CB719-E6DE-464E-9EF6-29AA65309AC7}" type="sibTrans" cxnId="{D142DCE5-4400-471A-9458-B459AB35AFA6}">
      <dgm:prSet/>
      <dgm:spPr/>
      <dgm:t>
        <a:bodyPr/>
        <a:lstStyle/>
        <a:p>
          <a:endParaRPr lang="en-US"/>
        </a:p>
      </dgm:t>
    </dgm:pt>
    <dgm:pt modelId="{A0B736FA-2D4E-4CC1-8307-B9B472BF5C81}">
      <dgm:prSet phldrT="[Text]"/>
      <dgm:spPr/>
      <dgm:t>
        <a:bodyPr/>
        <a:lstStyle/>
        <a:p>
          <a:r>
            <a:rPr lang="en-US" dirty="0" smtClean="0"/>
            <a:t>1 ESSnuSB+ workshop</a:t>
          </a:r>
          <a:endParaRPr lang="en-US" dirty="0"/>
        </a:p>
      </dgm:t>
    </dgm:pt>
    <dgm:pt modelId="{D734123C-9A8A-40CE-9F10-860457D1C7DC}" type="parTrans" cxnId="{79071FB0-A682-44C2-876E-853C684207F3}">
      <dgm:prSet/>
      <dgm:spPr/>
      <dgm:t>
        <a:bodyPr/>
        <a:lstStyle/>
        <a:p>
          <a:endParaRPr lang="en-US"/>
        </a:p>
      </dgm:t>
    </dgm:pt>
    <dgm:pt modelId="{D3E73FF9-7B5A-414E-902B-0797EF707463}" type="sibTrans" cxnId="{79071FB0-A682-44C2-876E-853C684207F3}">
      <dgm:prSet/>
      <dgm:spPr/>
      <dgm:t>
        <a:bodyPr/>
        <a:lstStyle/>
        <a:p>
          <a:endParaRPr lang="en-US"/>
        </a:p>
      </dgm:t>
    </dgm:pt>
    <dgm:pt modelId="{E71CAB65-3BB0-404E-A467-D6D02C20AFC4}" type="pres">
      <dgm:prSet presAssocID="{4CD4B793-91D1-4AB9-94F6-C2555F879DC3}" presName="diagram" presStyleCnt="0">
        <dgm:presLayoutVars>
          <dgm:chPref val="1"/>
          <dgm:dir/>
          <dgm:animOne val="branch"/>
          <dgm:animLvl val="lvl"/>
          <dgm:resizeHandles/>
        </dgm:presLayoutVars>
      </dgm:prSet>
      <dgm:spPr/>
      <dgm:t>
        <a:bodyPr/>
        <a:lstStyle/>
        <a:p>
          <a:endParaRPr lang="en-US"/>
        </a:p>
      </dgm:t>
    </dgm:pt>
    <dgm:pt modelId="{CDBFC297-9FA4-44CD-9152-289A10E5079E}" type="pres">
      <dgm:prSet presAssocID="{B7AF2D8D-7562-4050-8252-5B521B501AE3}" presName="root" presStyleCnt="0"/>
      <dgm:spPr/>
    </dgm:pt>
    <dgm:pt modelId="{1706496F-E319-476A-8741-B7EA019F8A98}" type="pres">
      <dgm:prSet presAssocID="{B7AF2D8D-7562-4050-8252-5B521B501AE3}" presName="rootComposite" presStyleCnt="0"/>
      <dgm:spPr/>
    </dgm:pt>
    <dgm:pt modelId="{DBADB551-ECA5-4281-BC60-E4BB9430874F}" type="pres">
      <dgm:prSet presAssocID="{B7AF2D8D-7562-4050-8252-5B521B501AE3}" presName="rootText" presStyleLbl="node1" presStyleIdx="0" presStyleCnt="1" custScaleX="100951" custScaleY="69180"/>
      <dgm:spPr/>
      <dgm:t>
        <a:bodyPr/>
        <a:lstStyle/>
        <a:p>
          <a:endParaRPr lang="en-US"/>
        </a:p>
      </dgm:t>
    </dgm:pt>
    <dgm:pt modelId="{61333B90-A9AD-4193-8474-E357BE74CC63}" type="pres">
      <dgm:prSet presAssocID="{B7AF2D8D-7562-4050-8252-5B521B501AE3}" presName="rootConnector" presStyleLbl="node1" presStyleIdx="0" presStyleCnt="1"/>
      <dgm:spPr/>
      <dgm:t>
        <a:bodyPr/>
        <a:lstStyle/>
        <a:p>
          <a:endParaRPr lang="en-US"/>
        </a:p>
      </dgm:t>
    </dgm:pt>
    <dgm:pt modelId="{DA8189DA-AD1A-447E-AD9F-62C5B59E9CEC}" type="pres">
      <dgm:prSet presAssocID="{B7AF2D8D-7562-4050-8252-5B521B501AE3}" presName="childShape" presStyleCnt="0"/>
      <dgm:spPr/>
    </dgm:pt>
    <dgm:pt modelId="{1FFD6E3A-D73A-4C3D-8DD2-2F8BC8274FB2}" type="pres">
      <dgm:prSet presAssocID="{A3F3DA7F-B2EB-4720-A1A5-A331220ADCD8}" presName="Name13" presStyleLbl="parChTrans1D2" presStyleIdx="0" presStyleCnt="4"/>
      <dgm:spPr/>
      <dgm:t>
        <a:bodyPr/>
        <a:lstStyle/>
        <a:p>
          <a:endParaRPr lang="en-US"/>
        </a:p>
      </dgm:t>
    </dgm:pt>
    <dgm:pt modelId="{407C8B70-56B7-469A-8CA9-17AECED534D2}" type="pres">
      <dgm:prSet presAssocID="{277CADCF-2C79-45FC-B645-81D9FE6AE094}" presName="childText" presStyleLbl="bgAcc1" presStyleIdx="0" presStyleCnt="4">
        <dgm:presLayoutVars>
          <dgm:bulletEnabled val="1"/>
        </dgm:presLayoutVars>
      </dgm:prSet>
      <dgm:spPr/>
      <dgm:t>
        <a:bodyPr/>
        <a:lstStyle/>
        <a:p>
          <a:endParaRPr lang="en-US"/>
        </a:p>
      </dgm:t>
    </dgm:pt>
    <dgm:pt modelId="{70029B5F-CA9A-4FE1-AD28-E0B5442A968B}" type="pres">
      <dgm:prSet presAssocID="{ED89D8D0-B82C-4EA7-84B6-87CA997078B4}" presName="Name13" presStyleLbl="parChTrans1D2" presStyleIdx="1" presStyleCnt="4"/>
      <dgm:spPr/>
      <dgm:t>
        <a:bodyPr/>
        <a:lstStyle/>
        <a:p>
          <a:endParaRPr lang="en-US"/>
        </a:p>
      </dgm:t>
    </dgm:pt>
    <dgm:pt modelId="{7008C85A-BCB3-4256-A01C-7DC8BBCD6002}" type="pres">
      <dgm:prSet presAssocID="{A6D70398-F8AA-458D-BB7C-DD6D0C37FC04}" presName="childText" presStyleLbl="bgAcc1" presStyleIdx="1" presStyleCnt="4">
        <dgm:presLayoutVars>
          <dgm:bulletEnabled val="1"/>
        </dgm:presLayoutVars>
      </dgm:prSet>
      <dgm:spPr/>
      <dgm:t>
        <a:bodyPr/>
        <a:lstStyle/>
        <a:p>
          <a:endParaRPr lang="en-US"/>
        </a:p>
      </dgm:t>
    </dgm:pt>
    <dgm:pt modelId="{9C761F8A-AD12-4C35-912C-1DE9310DB411}" type="pres">
      <dgm:prSet presAssocID="{EE93AD69-6EAA-4476-B4D1-61BA90D07654}" presName="Name13" presStyleLbl="parChTrans1D2" presStyleIdx="2" presStyleCnt="4"/>
      <dgm:spPr/>
      <dgm:t>
        <a:bodyPr/>
        <a:lstStyle/>
        <a:p>
          <a:endParaRPr lang="en-US"/>
        </a:p>
      </dgm:t>
    </dgm:pt>
    <dgm:pt modelId="{D3C64161-2560-4EFC-AF7B-96B0F0001B0B}" type="pres">
      <dgm:prSet presAssocID="{A75D379E-BD14-4DC8-BB78-0C7C821B2DF2}" presName="childText" presStyleLbl="bgAcc1" presStyleIdx="2" presStyleCnt="4">
        <dgm:presLayoutVars>
          <dgm:bulletEnabled val="1"/>
        </dgm:presLayoutVars>
      </dgm:prSet>
      <dgm:spPr/>
      <dgm:t>
        <a:bodyPr/>
        <a:lstStyle/>
        <a:p>
          <a:endParaRPr lang="en-US"/>
        </a:p>
      </dgm:t>
    </dgm:pt>
    <dgm:pt modelId="{9B82806C-0EDE-447E-BF62-088ADEC711FB}" type="pres">
      <dgm:prSet presAssocID="{D734123C-9A8A-40CE-9F10-860457D1C7DC}" presName="Name13" presStyleLbl="parChTrans1D2" presStyleIdx="3" presStyleCnt="4"/>
      <dgm:spPr/>
      <dgm:t>
        <a:bodyPr/>
        <a:lstStyle/>
        <a:p>
          <a:endParaRPr lang="en-US"/>
        </a:p>
      </dgm:t>
    </dgm:pt>
    <dgm:pt modelId="{EF1B8E37-10C8-4322-856F-F0303CAABEF1}" type="pres">
      <dgm:prSet presAssocID="{A0B736FA-2D4E-4CC1-8307-B9B472BF5C81}" presName="childText" presStyleLbl="bgAcc1" presStyleIdx="3" presStyleCnt="4">
        <dgm:presLayoutVars>
          <dgm:bulletEnabled val="1"/>
        </dgm:presLayoutVars>
      </dgm:prSet>
      <dgm:spPr/>
      <dgm:t>
        <a:bodyPr/>
        <a:lstStyle/>
        <a:p>
          <a:endParaRPr lang="en-US"/>
        </a:p>
      </dgm:t>
    </dgm:pt>
  </dgm:ptLst>
  <dgm:cxnLst>
    <dgm:cxn modelId="{0F5D703A-5BCB-4484-BDE1-B51979B8A5C6}" type="presOf" srcId="{EE93AD69-6EAA-4476-B4D1-61BA90D07654}" destId="{9C761F8A-AD12-4C35-912C-1DE9310DB411}" srcOrd="0" destOrd="0" presId="urn:microsoft.com/office/officeart/2005/8/layout/hierarchy3"/>
    <dgm:cxn modelId="{EE901E64-B225-4F42-A6E1-F35D533A3550}" type="presOf" srcId="{4CD4B793-91D1-4AB9-94F6-C2555F879DC3}" destId="{E71CAB65-3BB0-404E-A467-D6D02C20AFC4}" srcOrd="0" destOrd="0" presId="urn:microsoft.com/office/officeart/2005/8/layout/hierarchy3"/>
    <dgm:cxn modelId="{587251C8-5E12-49DC-85E5-07D0E6FBF2ED}" srcId="{B7AF2D8D-7562-4050-8252-5B521B501AE3}" destId="{A6D70398-F8AA-458D-BB7C-DD6D0C37FC04}" srcOrd="1" destOrd="0" parTransId="{ED89D8D0-B82C-4EA7-84B6-87CA997078B4}" sibTransId="{4482B4E9-212F-4915-89F6-BF60581D4D86}"/>
    <dgm:cxn modelId="{924D63CC-591A-4061-96F8-081F3FB87F78}" type="presOf" srcId="{ED89D8D0-B82C-4EA7-84B6-87CA997078B4}" destId="{70029B5F-CA9A-4FE1-AD28-E0B5442A968B}" srcOrd="0" destOrd="0" presId="urn:microsoft.com/office/officeart/2005/8/layout/hierarchy3"/>
    <dgm:cxn modelId="{182DD030-1ED1-4778-A523-63AD1C30C99F}" type="presOf" srcId="{A6D70398-F8AA-458D-BB7C-DD6D0C37FC04}" destId="{7008C85A-BCB3-4256-A01C-7DC8BBCD6002}" srcOrd="0" destOrd="0" presId="urn:microsoft.com/office/officeart/2005/8/layout/hierarchy3"/>
    <dgm:cxn modelId="{D142DCE5-4400-471A-9458-B459AB35AFA6}" srcId="{B7AF2D8D-7562-4050-8252-5B521B501AE3}" destId="{A75D379E-BD14-4DC8-BB78-0C7C821B2DF2}" srcOrd="2" destOrd="0" parTransId="{EE93AD69-6EAA-4476-B4D1-61BA90D07654}" sibTransId="{C44CB719-E6DE-464E-9EF6-29AA65309AC7}"/>
    <dgm:cxn modelId="{BFA0DAB3-D774-4B2E-B007-31BB0559BB5E}" type="presOf" srcId="{B7AF2D8D-7562-4050-8252-5B521B501AE3}" destId="{61333B90-A9AD-4193-8474-E357BE74CC63}" srcOrd="1" destOrd="0" presId="urn:microsoft.com/office/officeart/2005/8/layout/hierarchy3"/>
    <dgm:cxn modelId="{0DBE7110-78D0-4F45-B250-91CA43F2914E}" type="presOf" srcId="{A75D379E-BD14-4DC8-BB78-0C7C821B2DF2}" destId="{D3C64161-2560-4EFC-AF7B-96B0F0001B0B}" srcOrd="0" destOrd="0" presId="urn:microsoft.com/office/officeart/2005/8/layout/hierarchy3"/>
    <dgm:cxn modelId="{6A26F910-B3A6-4378-99DF-F63B8393FA78}" type="presOf" srcId="{B7AF2D8D-7562-4050-8252-5B521B501AE3}" destId="{DBADB551-ECA5-4281-BC60-E4BB9430874F}" srcOrd="0" destOrd="0" presId="urn:microsoft.com/office/officeart/2005/8/layout/hierarchy3"/>
    <dgm:cxn modelId="{7A236D5B-E5F7-4A3C-9EA4-37AE34CC6F80}" type="presOf" srcId="{277CADCF-2C79-45FC-B645-81D9FE6AE094}" destId="{407C8B70-56B7-469A-8CA9-17AECED534D2}" srcOrd="0" destOrd="0" presId="urn:microsoft.com/office/officeart/2005/8/layout/hierarchy3"/>
    <dgm:cxn modelId="{288420E9-1680-4856-A106-52522D4F44D7}" type="presOf" srcId="{A3F3DA7F-B2EB-4720-A1A5-A331220ADCD8}" destId="{1FFD6E3A-D73A-4C3D-8DD2-2F8BC8274FB2}" srcOrd="0" destOrd="0" presId="urn:microsoft.com/office/officeart/2005/8/layout/hierarchy3"/>
    <dgm:cxn modelId="{79071FB0-A682-44C2-876E-853C684207F3}" srcId="{B7AF2D8D-7562-4050-8252-5B521B501AE3}" destId="{A0B736FA-2D4E-4CC1-8307-B9B472BF5C81}" srcOrd="3" destOrd="0" parTransId="{D734123C-9A8A-40CE-9F10-860457D1C7DC}" sibTransId="{D3E73FF9-7B5A-414E-902B-0797EF707463}"/>
    <dgm:cxn modelId="{97A29C5C-3E67-418B-BDEA-83DA80126E8E}" type="presOf" srcId="{A0B736FA-2D4E-4CC1-8307-B9B472BF5C81}" destId="{EF1B8E37-10C8-4322-856F-F0303CAABEF1}" srcOrd="0" destOrd="0" presId="urn:microsoft.com/office/officeart/2005/8/layout/hierarchy3"/>
    <dgm:cxn modelId="{C3999E8C-5E8F-429B-9D6C-1A9CC7404CCA}" srcId="{B7AF2D8D-7562-4050-8252-5B521B501AE3}" destId="{277CADCF-2C79-45FC-B645-81D9FE6AE094}" srcOrd="0" destOrd="0" parTransId="{A3F3DA7F-B2EB-4720-A1A5-A331220ADCD8}" sibTransId="{4D9E6817-5FC0-4709-B9FD-ED0687FBD25C}"/>
    <dgm:cxn modelId="{D65EF944-FD8C-409D-92ED-4C3AE1339063}" srcId="{4CD4B793-91D1-4AB9-94F6-C2555F879DC3}" destId="{B7AF2D8D-7562-4050-8252-5B521B501AE3}" srcOrd="0" destOrd="0" parTransId="{F72A3893-365A-45B0-80E0-942FDF74C377}" sibTransId="{0B71EC0A-3275-40C5-BF38-F51F05BEA5AC}"/>
    <dgm:cxn modelId="{50786236-3F8F-4B47-8342-7166B0A06FC5}" type="presOf" srcId="{D734123C-9A8A-40CE-9F10-860457D1C7DC}" destId="{9B82806C-0EDE-447E-BF62-088ADEC711FB}" srcOrd="0" destOrd="0" presId="urn:microsoft.com/office/officeart/2005/8/layout/hierarchy3"/>
    <dgm:cxn modelId="{4E45D4DE-8810-421E-9186-D0910416298A}" type="presParOf" srcId="{E71CAB65-3BB0-404E-A467-D6D02C20AFC4}" destId="{CDBFC297-9FA4-44CD-9152-289A10E5079E}" srcOrd="0" destOrd="0" presId="urn:microsoft.com/office/officeart/2005/8/layout/hierarchy3"/>
    <dgm:cxn modelId="{C5C14589-4061-4525-96E7-8EA5A4CB518A}" type="presParOf" srcId="{CDBFC297-9FA4-44CD-9152-289A10E5079E}" destId="{1706496F-E319-476A-8741-B7EA019F8A98}" srcOrd="0" destOrd="0" presId="urn:microsoft.com/office/officeart/2005/8/layout/hierarchy3"/>
    <dgm:cxn modelId="{B7292B8A-C394-45DA-A963-0D012699AD9A}" type="presParOf" srcId="{1706496F-E319-476A-8741-B7EA019F8A98}" destId="{DBADB551-ECA5-4281-BC60-E4BB9430874F}" srcOrd="0" destOrd="0" presId="urn:microsoft.com/office/officeart/2005/8/layout/hierarchy3"/>
    <dgm:cxn modelId="{021921AF-647A-41D0-B9B2-4A9F4AEB7FAB}" type="presParOf" srcId="{1706496F-E319-476A-8741-B7EA019F8A98}" destId="{61333B90-A9AD-4193-8474-E357BE74CC63}" srcOrd="1" destOrd="0" presId="urn:microsoft.com/office/officeart/2005/8/layout/hierarchy3"/>
    <dgm:cxn modelId="{0AFF41CB-B366-43BB-88F0-982A4A096055}" type="presParOf" srcId="{CDBFC297-9FA4-44CD-9152-289A10E5079E}" destId="{DA8189DA-AD1A-447E-AD9F-62C5B59E9CEC}" srcOrd="1" destOrd="0" presId="urn:microsoft.com/office/officeart/2005/8/layout/hierarchy3"/>
    <dgm:cxn modelId="{DACEBE7F-3C65-4D9A-8973-17A9F53EE529}" type="presParOf" srcId="{DA8189DA-AD1A-447E-AD9F-62C5B59E9CEC}" destId="{1FFD6E3A-D73A-4C3D-8DD2-2F8BC8274FB2}" srcOrd="0" destOrd="0" presId="urn:microsoft.com/office/officeart/2005/8/layout/hierarchy3"/>
    <dgm:cxn modelId="{80896601-B992-4F44-A429-F59CEB47AC21}" type="presParOf" srcId="{DA8189DA-AD1A-447E-AD9F-62C5B59E9CEC}" destId="{407C8B70-56B7-469A-8CA9-17AECED534D2}" srcOrd="1" destOrd="0" presId="urn:microsoft.com/office/officeart/2005/8/layout/hierarchy3"/>
    <dgm:cxn modelId="{E2A7DE18-E145-4575-B273-381BB1482C40}" type="presParOf" srcId="{DA8189DA-AD1A-447E-AD9F-62C5B59E9CEC}" destId="{70029B5F-CA9A-4FE1-AD28-E0B5442A968B}" srcOrd="2" destOrd="0" presId="urn:microsoft.com/office/officeart/2005/8/layout/hierarchy3"/>
    <dgm:cxn modelId="{C7454DE9-871C-4766-A451-5A0CB4985129}" type="presParOf" srcId="{DA8189DA-AD1A-447E-AD9F-62C5B59E9CEC}" destId="{7008C85A-BCB3-4256-A01C-7DC8BBCD6002}" srcOrd="3" destOrd="0" presId="urn:microsoft.com/office/officeart/2005/8/layout/hierarchy3"/>
    <dgm:cxn modelId="{D45B776C-484E-47C4-9C81-D7166F4739D8}" type="presParOf" srcId="{DA8189DA-AD1A-447E-AD9F-62C5B59E9CEC}" destId="{9C761F8A-AD12-4C35-912C-1DE9310DB411}" srcOrd="4" destOrd="0" presId="urn:microsoft.com/office/officeart/2005/8/layout/hierarchy3"/>
    <dgm:cxn modelId="{2D307C50-A2A2-4BA1-92CC-940B63133D43}" type="presParOf" srcId="{DA8189DA-AD1A-447E-AD9F-62C5B59E9CEC}" destId="{D3C64161-2560-4EFC-AF7B-96B0F0001B0B}" srcOrd="5" destOrd="0" presId="urn:microsoft.com/office/officeart/2005/8/layout/hierarchy3"/>
    <dgm:cxn modelId="{4AC007A5-5B7C-4DAC-94E4-ADBC3F599CF8}" type="presParOf" srcId="{DA8189DA-AD1A-447E-AD9F-62C5B59E9CEC}" destId="{9B82806C-0EDE-447E-BF62-088ADEC711FB}" srcOrd="6" destOrd="0" presId="urn:microsoft.com/office/officeart/2005/8/layout/hierarchy3"/>
    <dgm:cxn modelId="{D7F38C6F-4D4A-4C21-AE61-1F9F1AF2D692}" type="presParOf" srcId="{DA8189DA-AD1A-447E-AD9F-62C5B59E9CEC}" destId="{EF1B8E37-10C8-4322-856F-F0303CAABEF1}" srcOrd="7"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D4B793-91D1-4AB9-94F6-C2555F879DC3}"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B7AF2D8D-7562-4050-8252-5B521B501AE3}">
      <dgm:prSet phldrT="[Text]"/>
      <dgm:spPr/>
      <dgm:t>
        <a:bodyPr/>
        <a:lstStyle/>
        <a:p>
          <a:r>
            <a:rPr lang="en-US" dirty="0" smtClean="0"/>
            <a:t>WP participations in 2023</a:t>
          </a:r>
          <a:endParaRPr lang="en-US" dirty="0"/>
        </a:p>
      </dgm:t>
    </dgm:pt>
    <dgm:pt modelId="{F72A3893-365A-45B0-80E0-942FDF74C377}" type="parTrans" cxnId="{D65EF944-FD8C-409D-92ED-4C3AE1339063}">
      <dgm:prSet/>
      <dgm:spPr/>
      <dgm:t>
        <a:bodyPr/>
        <a:lstStyle/>
        <a:p>
          <a:endParaRPr lang="en-US"/>
        </a:p>
      </dgm:t>
    </dgm:pt>
    <dgm:pt modelId="{0B71EC0A-3275-40C5-BF38-F51F05BEA5AC}" type="sibTrans" cxnId="{D65EF944-FD8C-409D-92ED-4C3AE1339063}">
      <dgm:prSet/>
      <dgm:spPr/>
      <dgm:t>
        <a:bodyPr/>
        <a:lstStyle/>
        <a:p>
          <a:endParaRPr lang="en-US"/>
        </a:p>
      </dgm:t>
    </dgm:pt>
    <dgm:pt modelId="{277CADCF-2C79-45FC-B645-81D9FE6AE094}">
      <dgm:prSet phldrT="[Text]"/>
      <dgm:spPr/>
      <dgm:t>
        <a:bodyPr/>
        <a:lstStyle/>
        <a:p>
          <a:r>
            <a:rPr lang="en-US" dirty="0" smtClean="0"/>
            <a:t>WP1</a:t>
          </a:r>
          <a:endParaRPr lang="en-US" dirty="0"/>
        </a:p>
      </dgm:t>
    </dgm:pt>
    <dgm:pt modelId="{A3F3DA7F-B2EB-4720-A1A5-A331220ADCD8}" type="parTrans" cxnId="{C3999E8C-5E8F-429B-9D6C-1A9CC7404CCA}">
      <dgm:prSet/>
      <dgm:spPr/>
      <dgm:t>
        <a:bodyPr/>
        <a:lstStyle/>
        <a:p>
          <a:endParaRPr lang="en-US"/>
        </a:p>
      </dgm:t>
    </dgm:pt>
    <dgm:pt modelId="{4D9E6817-5FC0-4709-B9FD-ED0687FBD25C}" type="sibTrans" cxnId="{C3999E8C-5E8F-429B-9D6C-1A9CC7404CCA}">
      <dgm:prSet/>
      <dgm:spPr/>
      <dgm:t>
        <a:bodyPr/>
        <a:lstStyle/>
        <a:p>
          <a:endParaRPr lang="en-US"/>
        </a:p>
      </dgm:t>
    </dgm:pt>
    <dgm:pt modelId="{A6D70398-F8AA-458D-BB7C-DD6D0C37FC04}">
      <dgm:prSet phldrT="[Text]"/>
      <dgm:spPr/>
      <dgm:t>
        <a:bodyPr/>
        <a:lstStyle/>
        <a:p>
          <a:r>
            <a:rPr lang="en-US" dirty="0" smtClean="0">
              <a:solidFill>
                <a:schemeClr val="bg2">
                  <a:lumMod val="75000"/>
                </a:schemeClr>
              </a:solidFill>
            </a:rPr>
            <a:t>WP2</a:t>
          </a:r>
          <a:endParaRPr lang="en-US" dirty="0">
            <a:solidFill>
              <a:schemeClr val="bg2">
                <a:lumMod val="75000"/>
              </a:schemeClr>
            </a:solidFill>
          </a:endParaRPr>
        </a:p>
      </dgm:t>
    </dgm:pt>
    <dgm:pt modelId="{ED89D8D0-B82C-4EA7-84B6-87CA997078B4}" type="parTrans" cxnId="{587251C8-5E12-49DC-85E5-07D0E6FBF2ED}">
      <dgm:prSet/>
      <dgm:spPr/>
      <dgm:t>
        <a:bodyPr/>
        <a:lstStyle/>
        <a:p>
          <a:endParaRPr lang="en-US"/>
        </a:p>
      </dgm:t>
    </dgm:pt>
    <dgm:pt modelId="{4482B4E9-212F-4915-89F6-BF60581D4D86}" type="sibTrans" cxnId="{587251C8-5E12-49DC-85E5-07D0E6FBF2ED}">
      <dgm:prSet/>
      <dgm:spPr/>
      <dgm:t>
        <a:bodyPr/>
        <a:lstStyle/>
        <a:p>
          <a:endParaRPr lang="en-US"/>
        </a:p>
      </dgm:t>
    </dgm:pt>
    <dgm:pt modelId="{A75D379E-BD14-4DC8-BB78-0C7C821B2DF2}">
      <dgm:prSet phldrT="[Text]"/>
      <dgm:spPr/>
      <dgm:t>
        <a:bodyPr/>
        <a:lstStyle/>
        <a:p>
          <a:r>
            <a:rPr lang="en-US" dirty="0" smtClean="0"/>
            <a:t>WP3</a:t>
          </a:r>
          <a:endParaRPr lang="en-US" dirty="0"/>
        </a:p>
      </dgm:t>
    </dgm:pt>
    <dgm:pt modelId="{EE93AD69-6EAA-4476-B4D1-61BA90D07654}" type="parTrans" cxnId="{D142DCE5-4400-471A-9458-B459AB35AFA6}">
      <dgm:prSet/>
      <dgm:spPr/>
      <dgm:t>
        <a:bodyPr/>
        <a:lstStyle/>
        <a:p>
          <a:endParaRPr lang="en-US"/>
        </a:p>
      </dgm:t>
    </dgm:pt>
    <dgm:pt modelId="{C44CB719-E6DE-464E-9EF6-29AA65309AC7}" type="sibTrans" cxnId="{D142DCE5-4400-471A-9458-B459AB35AFA6}">
      <dgm:prSet/>
      <dgm:spPr/>
      <dgm:t>
        <a:bodyPr/>
        <a:lstStyle/>
        <a:p>
          <a:endParaRPr lang="en-US"/>
        </a:p>
      </dgm:t>
    </dgm:pt>
    <dgm:pt modelId="{A0B736FA-2D4E-4CC1-8307-B9B472BF5C81}">
      <dgm:prSet phldrT="[Text]"/>
      <dgm:spPr/>
      <dgm:t>
        <a:bodyPr/>
        <a:lstStyle/>
        <a:p>
          <a:r>
            <a:rPr lang="en-US" dirty="0" smtClean="0"/>
            <a:t>WP4</a:t>
          </a:r>
          <a:endParaRPr lang="en-US" dirty="0"/>
        </a:p>
      </dgm:t>
    </dgm:pt>
    <dgm:pt modelId="{D734123C-9A8A-40CE-9F10-860457D1C7DC}" type="parTrans" cxnId="{79071FB0-A682-44C2-876E-853C684207F3}">
      <dgm:prSet/>
      <dgm:spPr/>
      <dgm:t>
        <a:bodyPr/>
        <a:lstStyle/>
        <a:p>
          <a:endParaRPr lang="en-US"/>
        </a:p>
      </dgm:t>
    </dgm:pt>
    <dgm:pt modelId="{D3E73FF9-7B5A-414E-902B-0797EF707463}" type="sibTrans" cxnId="{79071FB0-A682-44C2-876E-853C684207F3}">
      <dgm:prSet/>
      <dgm:spPr/>
      <dgm:t>
        <a:bodyPr/>
        <a:lstStyle/>
        <a:p>
          <a:endParaRPr lang="en-US"/>
        </a:p>
      </dgm:t>
    </dgm:pt>
    <dgm:pt modelId="{E48A10DD-D0BA-4888-A91A-DB7624F82396}">
      <dgm:prSet phldrT="[Text]"/>
      <dgm:spPr/>
      <dgm:t>
        <a:bodyPr/>
        <a:lstStyle/>
        <a:p>
          <a:r>
            <a:rPr lang="en-US" dirty="0" smtClean="0"/>
            <a:t>WP5</a:t>
          </a:r>
          <a:endParaRPr lang="en-US" dirty="0"/>
        </a:p>
      </dgm:t>
    </dgm:pt>
    <dgm:pt modelId="{9D958CFC-025A-4AFF-80D6-D2A8940D2F65}" type="parTrans" cxnId="{2F43C0D5-97C6-4911-82EF-A197EEDDAF7E}">
      <dgm:prSet/>
      <dgm:spPr/>
      <dgm:t>
        <a:bodyPr/>
        <a:lstStyle/>
        <a:p>
          <a:endParaRPr lang="en-US"/>
        </a:p>
      </dgm:t>
    </dgm:pt>
    <dgm:pt modelId="{DDF2A6F1-5529-4F18-9318-4D2F030D7B90}" type="sibTrans" cxnId="{2F43C0D5-97C6-4911-82EF-A197EEDDAF7E}">
      <dgm:prSet/>
      <dgm:spPr/>
      <dgm:t>
        <a:bodyPr/>
        <a:lstStyle/>
        <a:p>
          <a:endParaRPr lang="en-US"/>
        </a:p>
      </dgm:t>
    </dgm:pt>
    <dgm:pt modelId="{FC16C818-5A9D-42C2-AED0-640EE230F6A5}">
      <dgm:prSet phldrT="[Text]"/>
      <dgm:spPr/>
      <dgm:t>
        <a:bodyPr/>
        <a:lstStyle/>
        <a:p>
          <a:r>
            <a:rPr lang="en-US" dirty="0" smtClean="0"/>
            <a:t>WP6</a:t>
          </a:r>
          <a:endParaRPr lang="en-US" dirty="0"/>
        </a:p>
      </dgm:t>
    </dgm:pt>
    <dgm:pt modelId="{3CED50F0-6088-476A-A41D-E8669EC3F727}" type="parTrans" cxnId="{5FADE77C-0F90-459B-816F-8DC9DE4CDFE8}">
      <dgm:prSet/>
      <dgm:spPr/>
      <dgm:t>
        <a:bodyPr/>
        <a:lstStyle/>
        <a:p>
          <a:endParaRPr lang="en-US"/>
        </a:p>
      </dgm:t>
    </dgm:pt>
    <dgm:pt modelId="{87F7DDAC-6A81-43FA-A8E6-458E55A1B521}" type="sibTrans" cxnId="{5FADE77C-0F90-459B-816F-8DC9DE4CDFE8}">
      <dgm:prSet/>
      <dgm:spPr/>
      <dgm:t>
        <a:bodyPr/>
        <a:lstStyle/>
        <a:p>
          <a:endParaRPr lang="en-US"/>
        </a:p>
      </dgm:t>
    </dgm:pt>
    <dgm:pt modelId="{E71CAB65-3BB0-404E-A467-D6D02C20AFC4}" type="pres">
      <dgm:prSet presAssocID="{4CD4B793-91D1-4AB9-94F6-C2555F879DC3}" presName="diagram" presStyleCnt="0">
        <dgm:presLayoutVars>
          <dgm:chPref val="1"/>
          <dgm:dir/>
          <dgm:animOne val="branch"/>
          <dgm:animLvl val="lvl"/>
          <dgm:resizeHandles/>
        </dgm:presLayoutVars>
      </dgm:prSet>
      <dgm:spPr/>
      <dgm:t>
        <a:bodyPr/>
        <a:lstStyle/>
        <a:p>
          <a:endParaRPr lang="en-US"/>
        </a:p>
      </dgm:t>
    </dgm:pt>
    <dgm:pt modelId="{CDBFC297-9FA4-44CD-9152-289A10E5079E}" type="pres">
      <dgm:prSet presAssocID="{B7AF2D8D-7562-4050-8252-5B521B501AE3}" presName="root" presStyleCnt="0"/>
      <dgm:spPr/>
    </dgm:pt>
    <dgm:pt modelId="{1706496F-E319-476A-8741-B7EA019F8A98}" type="pres">
      <dgm:prSet presAssocID="{B7AF2D8D-7562-4050-8252-5B521B501AE3}" presName="rootComposite" presStyleCnt="0"/>
      <dgm:spPr/>
    </dgm:pt>
    <dgm:pt modelId="{DBADB551-ECA5-4281-BC60-E4BB9430874F}" type="pres">
      <dgm:prSet presAssocID="{B7AF2D8D-7562-4050-8252-5B521B501AE3}" presName="rootText" presStyleLbl="node1" presStyleIdx="0" presStyleCnt="1" custScaleX="151284"/>
      <dgm:spPr/>
      <dgm:t>
        <a:bodyPr/>
        <a:lstStyle/>
        <a:p>
          <a:endParaRPr lang="en-US"/>
        </a:p>
      </dgm:t>
    </dgm:pt>
    <dgm:pt modelId="{61333B90-A9AD-4193-8474-E357BE74CC63}" type="pres">
      <dgm:prSet presAssocID="{B7AF2D8D-7562-4050-8252-5B521B501AE3}" presName="rootConnector" presStyleLbl="node1" presStyleIdx="0" presStyleCnt="1"/>
      <dgm:spPr/>
      <dgm:t>
        <a:bodyPr/>
        <a:lstStyle/>
        <a:p>
          <a:endParaRPr lang="en-US"/>
        </a:p>
      </dgm:t>
    </dgm:pt>
    <dgm:pt modelId="{DA8189DA-AD1A-447E-AD9F-62C5B59E9CEC}" type="pres">
      <dgm:prSet presAssocID="{B7AF2D8D-7562-4050-8252-5B521B501AE3}" presName="childShape" presStyleCnt="0"/>
      <dgm:spPr/>
    </dgm:pt>
    <dgm:pt modelId="{1FFD6E3A-D73A-4C3D-8DD2-2F8BC8274FB2}" type="pres">
      <dgm:prSet presAssocID="{A3F3DA7F-B2EB-4720-A1A5-A331220ADCD8}" presName="Name13" presStyleLbl="parChTrans1D2" presStyleIdx="0" presStyleCnt="6"/>
      <dgm:spPr/>
      <dgm:t>
        <a:bodyPr/>
        <a:lstStyle/>
        <a:p>
          <a:endParaRPr lang="en-US"/>
        </a:p>
      </dgm:t>
    </dgm:pt>
    <dgm:pt modelId="{407C8B70-56B7-469A-8CA9-17AECED534D2}" type="pres">
      <dgm:prSet presAssocID="{277CADCF-2C79-45FC-B645-81D9FE6AE094}" presName="childText" presStyleLbl="bgAcc1" presStyleIdx="0" presStyleCnt="6">
        <dgm:presLayoutVars>
          <dgm:bulletEnabled val="1"/>
        </dgm:presLayoutVars>
      </dgm:prSet>
      <dgm:spPr/>
      <dgm:t>
        <a:bodyPr/>
        <a:lstStyle/>
        <a:p>
          <a:endParaRPr lang="en-US"/>
        </a:p>
      </dgm:t>
    </dgm:pt>
    <dgm:pt modelId="{70029B5F-CA9A-4FE1-AD28-E0B5442A968B}" type="pres">
      <dgm:prSet presAssocID="{ED89D8D0-B82C-4EA7-84B6-87CA997078B4}" presName="Name13" presStyleLbl="parChTrans1D2" presStyleIdx="1" presStyleCnt="6"/>
      <dgm:spPr/>
      <dgm:t>
        <a:bodyPr/>
        <a:lstStyle/>
        <a:p>
          <a:endParaRPr lang="en-US"/>
        </a:p>
      </dgm:t>
    </dgm:pt>
    <dgm:pt modelId="{7008C85A-BCB3-4256-A01C-7DC8BBCD6002}" type="pres">
      <dgm:prSet presAssocID="{A6D70398-F8AA-458D-BB7C-DD6D0C37FC04}" presName="childText" presStyleLbl="bgAcc1" presStyleIdx="1" presStyleCnt="6">
        <dgm:presLayoutVars>
          <dgm:bulletEnabled val="1"/>
        </dgm:presLayoutVars>
      </dgm:prSet>
      <dgm:spPr/>
      <dgm:t>
        <a:bodyPr/>
        <a:lstStyle/>
        <a:p>
          <a:endParaRPr lang="en-US"/>
        </a:p>
      </dgm:t>
    </dgm:pt>
    <dgm:pt modelId="{9C761F8A-AD12-4C35-912C-1DE9310DB411}" type="pres">
      <dgm:prSet presAssocID="{EE93AD69-6EAA-4476-B4D1-61BA90D07654}" presName="Name13" presStyleLbl="parChTrans1D2" presStyleIdx="2" presStyleCnt="6"/>
      <dgm:spPr/>
      <dgm:t>
        <a:bodyPr/>
        <a:lstStyle/>
        <a:p>
          <a:endParaRPr lang="en-US"/>
        </a:p>
      </dgm:t>
    </dgm:pt>
    <dgm:pt modelId="{D3C64161-2560-4EFC-AF7B-96B0F0001B0B}" type="pres">
      <dgm:prSet presAssocID="{A75D379E-BD14-4DC8-BB78-0C7C821B2DF2}" presName="childText" presStyleLbl="bgAcc1" presStyleIdx="2" presStyleCnt="6">
        <dgm:presLayoutVars>
          <dgm:bulletEnabled val="1"/>
        </dgm:presLayoutVars>
      </dgm:prSet>
      <dgm:spPr/>
      <dgm:t>
        <a:bodyPr/>
        <a:lstStyle/>
        <a:p>
          <a:endParaRPr lang="en-US"/>
        </a:p>
      </dgm:t>
    </dgm:pt>
    <dgm:pt modelId="{9B82806C-0EDE-447E-BF62-088ADEC711FB}" type="pres">
      <dgm:prSet presAssocID="{D734123C-9A8A-40CE-9F10-860457D1C7DC}" presName="Name13" presStyleLbl="parChTrans1D2" presStyleIdx="3" presStyleCnt="6"/>
      <dgm:spPr/>
      <dgm:t>
        <a:bodyPr/>
        <a:lstStyle/>
        <a:p>
          <a:endParaRPr lang="en-US"/>
        </a:p>
      </dgm:t>
    </dgm:pt>
    <dgm:pt modelId="{EF1B8E37-10C8-4322-856F-F0303CAABEF1}" type="pres">
      <dgm:prSet presAssocID="{A0B736FA-2D4E-4CC1-8307-B9B472BF5C81}" presName="childText" presStyleLbl="bgAcc1" presStyleIdx="3" presStyleCnt="6">
        <dgm:presLayoutVars>
          <dgm:bulletEnabled val="1"/>
        </dgm:presLayoutVars>
      </dgm:prSet>
      <dgm:spPr/>
      <dgm:t>
        <a:bodyPr/>
        <a:lstStyle/>
        <a:p>
          <a:endParaRPr lang="en-US"/>
        </a:p>
      </dgm:t>
    </dgm:pt>
    <dgm:pt modelId="{C1BAD52C-3360-47C2-9EBD-45D20F125D3F}" type="pres">
      <dgm:prSet presAssocID="{9D958CFC-025A-4AFF-80D6-D2A8940D2F65}" presName="Name13" presStyleLbl="parChTrans1D2" presStyleIdx="4" presStyleCnt="6"/>
      <dgm:spPr/>
      <dgm:t>
        <a:bodyPr/>
        <a:lstStyle/>
        <a:p>
          <a:endParaRPr lang="en-US"/>
        </a:p>
      </dgm:t>
    </dgm:pt>
    <dgm:pt modelId="{60621A17-BC4C-43C4-BBC6-028F9FDD9654}" type="pres">
      <dgm:prSet presAssocID="{E48A10DD-D0BA-4888-A91A-DB7624F82396}" presName="childText" presStyleLbl="bgAcc1" presStyleIdx="4" presStyleCnt="6">
        <dgm:presLayoutVars>
          <dgm:bulletEnabled val="1"/>
        </dgm:presLayoutVars>
      </dgm:prSet>
      <dgm:spPr/>
      <dgm:t>
        <a:bodyPr/>
        <a:lstStyle/>
        <a:p>
          <a:endParaRPr lang="en-US"/>
        </a:p>
      </dgm:t>
    </dgm:pt>
    <dgm:pt modelId="{E8CCB42A-F9E8-4B14-B136-6A954FDBAE0D}" type="pres">
      <dgm:prSet presAssocID="{3CED50F0-6088-476A-A41D-E8669EC3F727}" presName="Name13" presStyleLbl="parChTrans1D2" presStyleIdx="5" presStyleCnt="6"/>
      <dgm:spPr/>
      <dgm:t>
        <a:bodyPr/>
        <a:lstStyle/>
        <a:p>
          <a:endParaRPr lang="en-US"/>
        </a:p>
      </dgm:t>
    </dgm:pt>
    <dgm:pt modelId="{BB81B643-A172-4B73-9D3D-3CBEB3A431D5}" type="pres">
      <dgm:prSet presAssocID="{FC16C818-5A9D-42C2-AED0-640EE230F6A5}" presName="childText" presStyleLbl="bgAcc1" presStyleIdx="5" presStyleCnt="6">
        <dgm:presLayoutVars>
          <dgm:bulletEnabled val="1"/>
        </dgm:presLayoutVars>
      </dgm:prSet>
      <dgm:spPr/>
      <dgm:t>
        <a:bodyPr/>
        <a:lstStyle/>
        <a:p>
          <a:endParaRPr lang="en-US"/>
        </a:p>
      </dgm:t>
    </dgm:pt>
  </dgm:ptLst>
  <dgm:cxnLst>
    <dgm:cxn modelId="{0F5D703A-5BCB-4484-BDE1-B51979B8A5C6}" type="presOf" srcId="{EE93AD69-6EAA-4476-B4D1-61BA90D07654}" destId="{9C761F8A-AD12-4C35-912C-1DE9310DB411}" srcOrd="0" destOrd="0" presId="urn:microsoft.com/office/officeart/2005/8/layout/hierarchy3"/>
    <dgm:cxn modelId="{988269B0-8E86-45AE-B77C-40A1A50D0BE4}" type="presOf" srcId="{FC16C818-5A9D-42C2-AED0-640EE230F6A5}" destId="{BB81B643-A172-4B73-9D3D-3CBEB3A431D5}" srcOrd="0" destOrd="0" presId="urn:microsoft.com/office/officeart/2005/8/layout/hierarchy3"/>
    <dgm:cxn modelId="{EE901E64-B225-4F42-A6E1-F35D533A3550}" type="presOf" srcId="{4CD4B793-91D1-4AB9-94F6-C2555F879DC3}" destId="{E71CAB65-3BB0-404E-A467-D6D02C20AFC4}" srcOrd="0" destOrd="0" presId="urn:microsoft.com/office/officeart/2005/8/layout/hierarchy3"/>
    <dgm:cxn modelId="{587251C8-5E12-49DC-85E5-07D0E6FBF2ED}" srcId="{B7AF2D8D-7562-4050-8252-5B521B501AE3}" destId="{A6D70398-F8AA-458D-BB7C-DD6D0C37FC04}" srcOrd="1" destOrd="0" parTransId="{ED89D8D0-B82C-4EA7-84B6-87CA997078B4}" sibTransId="{4482B4E9-212F-4915-89F6-BF60581D4D86}"/>
    <dgm:cxn modelId="{924D63CC-591A-4061-96F8-081F3FB87F78}" type="presOf" srcId="{ED89D8D0-B82C-4EA7-84B6-87CA997078B4}" destId="{70029B5F-CA9A-4FE1-AD28-E0B5442A968B}" srcOrd="0" destOrd="0" presId="urn:microsoft.com/office/officeart/2005/8/layout/hierarchy3"/>
    <dgm:cxn modelId="{182DD030-1ED1-4778-A523-63AD1C30C99F}" type="presOf" srcId="{A6D70398-F8AA-458D-BB7C-DD6D0C37FC04}" destId="{7008C85A-BCB3-4256-A01C-7DC8BBCD6002}" srcOrd="0" destOrd="0" presId="urn:microsoft.com/office/officeart/2005/8/layout/hierarchy3"/>
    <dgm:cxn modelId="{B6E67C92-0238-4FDA-8034-A448D2AD76E7}" type="presOf" srcId="{9D958CFC-025A-4AFF-80D6-D2A8940D2F65}" destId="{C1BAD52C-3360-47C2-9EBD-45D20F125D3F}" srcOrd="0" destOrd="0" presId="urn:microsoft.com/office/officeart/2005/8/layout/hierarchy3"/>
    <dgm:cxn modelId="{87005031-387F-44B2-A6EB-24C1B81E5D76}" type="presOf" srcId="{E48A10DD-D0BA-4888-A91A-DB7624F82396}" destId="{60621A17-BC4C-43C4-BBC6-028F9FDD9654}" srcOrd="0" destOrd="0" presId="urn:microsoft.com/office/officeart/2005/8/layout/hierarchy3"/>
    <dgm:cxn modelId="{D142DCE5-4400-471A-9458-B459AB35AFA6}" srcId="{B7AF2D8D-7562-4050-8252-5B521B501AE3}" destId="{A75D379E-BD14-4DC8-BB78-0C7C821B2DF2}" srcOrd="2" destOrd="0" parTransId="{EE93AD69-6EAA-4476-B4D1-61BA90D07654}" sibTransId="{C44CB719-E6DE-464E-9EF6-29AA65309AC7}"/>
    <dgm:cxn modelId="{BFA0DAB3-D774-4B2E-B007-31BB0559BB5E}" type="presOf" srcId="{B7AF2D8D-7562-4050-8252-5B521B501AE3}" destId="{61333B90-A9AD-4193-8474-E357BE74CC63}" srcOrd="1" destOrd="0" presId="urn:microsoft.com/office/officeart/2005/8/layout/hierarchy3"/>
    <dgm:cxn modelId="{0DBE7110-78D0-4F45-B250-91CA43F2914E}" type="presOf" srcId="{A75D379E-BD14-4DC8-BB78-0C7C821B2DF2}" destId="{D3C64161-2560-4EFC-AF7B-96B0F0001B0B}" srcOrd="0" destOrd="0" presId="urn:microsoft.com/office/officeart/2005/8/layout/hierarchy3"/>
    <dgm:cxn modelId="{2F43C0D5-97C6-4911-82EF-A197EEDDAF7E}" srcId="{B7AF2D8D-7562-4050-8252-5B521B501AE3}" destId="{E48A10DD-D0BA-4888-A91A-DB7624F82396}" srcOrd="4" destOrd="0" parTransId="{9D958CFC-025A-4AFF-80D6-D2A8940D2F65}" sibTransId="{DDF2A6F1-5529-4F18-9318-4D2F030D7B90}"/>
    <dgm:cxn modelId="{5FADE77C-0F90-459B-816F-8DC9DE4CDFE8}" srcId="{B7AF2D8D-7562-4050-8252-5B521B501AE3}" destId="{FC16C818-5A9D-42C2-AED0-640EE230F6A5}" srcOrd="5" destOrd="0" parTransId="{3CED50F0-6088-476A-A41D-E8669EC3F727}" sibTransId="{87F7DDAC-6A81-43FA-A8E6-458E55A1B521}"/>
    <dgm:cxn modelId="{6A26F910-B3A6-4378-99DF-F63B8393FA78}" type="presOf" srcId="{B7AF2D8D-7562-4050-8252-5B521B501AE3}" destId="{DBADB551-ECA5-4281-BC60-E4BB9430874F}" srcOrd="0" destOrd="0" presId="urn:microsoft.com/office/officeart/2005/8/layout/hierarchy3"/>
    <dgm:cxn modelId="{7A236D5B-E5F7-4A3C-9EA4-37AE34CC6F80}" type="presOf" srcId="{277CADCF-2C79-45FC-B645-81D9FE6AE094}" destId="{407C8B70-56B7-469A-8CA9-17AECED534D2}" srcOrd="0" destOrd="0" presId="urn:microsoft.com/office/officeart/2005/8/layout/hierarchy3"/>
    <dgm:cxn modelId="{288420E9-1680-4856-A106-52522D4F44D7}" type="presOf" srcId="{A3F3DA7F-B2EB-4720-A1A5-A331220ADCD8}" destId="{1FFD6E3A-D73A-4C3D-8DD2-2F8BC8274FB2}" srcOrd="0" destOrd="0" presId="urn:microsoft.com/office/officeart/2005/8/layout/hierarchy3"/>
    <dgm:cxn modelId="{79071FB0-A682-44C2-876E-853C684207F3}" srcId="{B7AF2D8D-7562-4050-8252-5B521B501AE3}" destId="{A0B736FA-2D4E-4CC1-8307-B9B472BF5C81}" srcOrd="3" destOrd="0" parTransId="{D734123C-9A8A-40CE-9F10-860457D1C7DC}" sibTransId="{D3E73FF9-7B5A-414E-902B-0797EF707463}"/>
    <dgm:cxn modelId="{EF6645D6-49CF-4293-ADD6-718169EFA74B}" type="presOf" srcId="{3CED50F0-6088-476A-A41D-E8669EC3F727}" destId="{E8CCB42A-F9E8-4B14-B136-6A954FDBAE0D}" srcOrd="0" destOrd="0" presId="urn:microsoft.com/office/officeart/2005/8/layout/hierarchy3"/>
    <dgm:cxn modelId="{97A29C5C-3E67-418B-BDEA-83DA80126E8E}" type="presOf" srcId="{A0B736FA-2D4E-4CC1-8307-B9B472BF5C81}" destId="{EF1B8E37-10C8-4322-856F-F0303CAABEF1}" srcOrd="0" destOrd="0" presId="urn:microsoft.com/office/officeart/2005/8/layout/hierarchy3"/>
    <dgm:cxn modelId="{C3999E8C-5E8F-429B-9D6C-1A9CC7404CCA}" srcId="{B7AF2D8D-7562-4050-8252-5B521B501AE3}" destId="{277CADCF-2C79-45FC-B645-81D9FE6AE094}" srcOrd="0" destOrd="0" parTransId="{A3F3DA7F-B2EB-4720-A1A5-A331220ADCD8}" sibTransId="{4D9E6817-5FC0-4709-B9FD-ED0687FBD25C}"/>
    <dgm:cxn modelId="{D65EF944-FD8C-409D-92ED-4C3AE1339063}" srcId="{4CD4B793-91D1-4AB9-94F6-C2555F879DC3}" destId="{B7AF2D8D-7562-4050-8252-5B521B501AE3}" srcOrd="0" destOrd="0" parTransId="{F72A3893-365A-45B0-80E0-942FDF74C377}" sibTransId="{0B71EC0A-3275-40C5-BF38-F51F05BEA5AC}"/>
    <dgm:cxn modelId="{50786236-3F8F-4B47-8342-7166B0A06FC5}" type="presOf" srcId="{D734123C-9A8A-40CE-9F10-860457D1C7DC}" destId="{9B82806C-0EDE-447E-BF62-088ADEC711FB}" srcOrd="0" destOrd="0" presId="urn:microsoft.com/office/officeart/2005/8/layout/hierarchy3"/>
    <dgm:cxn modelId="{4E45D4DE-8810-421E-9186-D0910416298A}" type="presParOf" srcId="{E71CAB65-3BB0-404E-A467-D6D02C20AFC4}" destId="{CDBFC297-9FA4-44CD-9152-289A10E5079E}" srcOrd="0" destOrd="0" presId="urn:microsoft.com/office/officeart/2005/8/layout/hierarchy3"/>
    <dgm:cxn modelId="{C5C14589-4061-4525-96E7-8EA5A4CB518A}" type="presParOf" srcId="{CDBFC297-9FA4-44CD-9152-289A10E5079E}" destId="{1706496F-E319-476A-8741-B7EA019F8A98}" srcOrd="0" destOrd="0" presId="urn:microsoft.com/office/officeart/2005/8/layout/hierarchy3"/>
    <dgm:cxn modelId="{B7292B8A-C394-45DA-A963-0D012699AD9A}" type="presParOf" srcId="{1706496F-E319-476A-8741-B7EA019F8A98}" destId="{DBADB551-ECA5-4281-BC60-E4BB9430874F}" srcOrd="0" destOrd="0" presId="urn:microsoft.com/office/officeart/2005/8/layout/hierarchy3"/>
    <dgm:cxn modelId="{021921AF-647A-41D0-B9B2-4A9F4AEB7FAB}" type="presParOf" srcId="{1706496F-E319-476A-8741-B7EA019F8A98}" destId="{61333B90-A9AD-4193-8474-E357BE74CC63}" srcOrd="1" destOrd="0" presId="urn:microsoft.com/office/officeart/2005/8/layout/hierarchy3"/>
    <dgm:cxn modelId="{0AFF41CB-B366-43BB-88F0-982A4A096055}" type="presParOf" srcId="{CDBFC297-9FA4-44CD-9152-289A10E5079E}" destId="{DA8189DA-AD1A-447E-AD9F-62C5B59E9CEC}" srcOrd="1" destOrd="0" presId="urn:microsoft.com/office/officeart/2005/8/layout/hierarchy3"/>
    <dgm:cxn modelId="{DACEBE7F-3C65-4D9A-8973-17A9F53EE529}" type="presParOf" srcId="{DA8189DA-AD1A-447E-AD9F-62C5B59E9CEC}" destId="{1FFD6E3A-D73A-4C3D-8DD2-2F8BC8274FB2}" srcOrd="0" destOrd="0" presId="urn:microsoft.com/office/officeart/2005/8/layout/hierarchy3"/>
    <dgm:cxn modelId="{80896601-B992-4F44-A429-F59CEB47AC21}" type="presParOf" srcId="{DA8189DA-AD1A-447E-AD9F-62C5B59E9CEC}" destId="{407C8B70-56B7-469A-8CA9-17AECED534D2}" srcOrd="1" destOrd="0" presId="urn:microsoft.com/office/officeart/2005/8/layout/hierarchy3"/>
    <dgm:cxn modelId="{E2A7DE18-E145-4575-B273-381BB1482C40}" type="presParOf" srcId="{DA8189DA-AD1A-447E-AD9F-62C5B59E9CEC}" destId="{70029B5F-CA9A-4FE1-AD28-E0B5442A968B}" srcOrd="2" destOrd="0" presId="urn:microsoft.com/office/officeart/2005/8/layout/hierarchy3"/>
    <dgm:cxn modelId="{C7454DE9-871C-4766-A451-5A0CB4985129}" type="presParOf" srcId="{DA8189DA-AD1A-447E-AD9F-62C5B59E9CEC}" destId="{7008C85A-BCB3-4256-A01C-7DC8BBCD6002}" srcOrd="3" destOrd="0" presId="urn:microsoft.com/office/officeart/2005/8/layout/hierarchy3"/>
    <dgm:cxn modelId="{D45B776C-484E-47C4-9C81-D7166F4739D8}" type="presParOf" srcId="{DA8189DA-AD1A-447E-AD9F-62C5B59E9CEC}" destId="{9C761F8A-AD12-4C35-912C-1DE9310DB411}" srcOrd="4" destOrd="0" presId="urn:microsoft.com/office/officeart/2005/8/layout/hierarchy3"/>
    <dgm:cxn modelId="{2D307C50-A2A2-4BA1-92CC-940B63133D43}" type="presParOf" srcId="{DA8189DA-AD1A-447E-AD9F-62C5B59E9CEC}" destId="{D3C64161-2560-4EFC-AF7B-96B0F0001B0B}" srcOrd="5" destOrd="0" presId="urn:microsoft.com/office/officeart/2005/8/layout/hierarchy3"/>
    <dgm:cxn modelId="{4AC007A5-5B7C-4DAC-94E4-ADBC3F599CF8}" type="presParOf" srcId="{DA8189DA-AD1A-447E-AD9F-62C5B59E9CEC}" destId="{9B82806C-0EDE-447E-BF62-088ADEC711FB}" srcOrd="6" destOrd="0" presId="urn:microsoft.com/office/officeart/2005/8/layout/hierarchy3"/>
    <dgm:cxn modelId="{D7F38C6F-4D4A-4C21-AE61-1F9F1AF2D692}" type="presParOf" srcId="{DA8189DA-AD1A-447E-AD9F-62C5B59E9CEC}" destId="{EF1B8E37-10C8-4322-856F-F0303CAABEF1}" srcOrd="7" destOrd="0" presId="urn:microsoft.com/office/officeart/2005/8/layout/hierarchy3"/>
    <dgm:cxn modelId="{8E6AA8A2-61AC-4452-BD1A-9B730CA95779}" type="presParOf" srcId="{DA8189DA-AD1A-447E-AD9F-62C5B59E9CEC}" destId="{C1BAD52C-3360-47C2-9EBD-45D20F125D3F}" srcOrd="8" destOrd="0" presId="urn:microsoft.com/office/officeart/2005/8/layout/hierarchy3"/>
    <dgm:cxn modelId="{0A587D07-0ED0-44FB-A19F-E1AC3D8B7104}" type="presParOf" srcId="{DA8189DA-AD1A-447E-AD9F-62C5B59E9CEC}" destId="{60621A17-BC4C-43C4-BBC6-028F9FDD9654}" srcOrd="9" destOrd="0" presId="urn:microsoft.com/office/officeart/2005/8/layout/hierarchy3"/>
    <dgm:cxn modelId="{59BD2EE7-7973-4839-B28F-3D6B2AF9C79A}" type="presParOf" srcId="{DA8189DA-AD1A-447E-AD9F-62C5B59E9CEC}" destId="{E8CCB42A-F9E8-4B14-B136-6A954FDBAE0D}" srcOrd="10" destOrd="0" presId="urn:microsoft.com/office/officeart/2005/8/layout/hierarchy3"/>
    <dgm:cxn modelId="{9E6B4E32-24EE-4431-85C0-2ADD73DF6913}" type="presParOf" srcId="{DA8189DA-AD1A-447E-AD9F-62C5B59E9CEC}" destId="{BB81B643-A172-4B73-9D3D-3CBEB3A431D5}" srcOrd="11" destOrd="0" presId="urn:microsoft.com/office/officeart/2005/8/layout/hierarchy3"/>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D4B793-91D1-4AB9-94F6-C2555F879DC3}" type="doc">
      <dgm:prSet loTypeId="urn:microsoft.com/office/officeart/2005/8/layout/hierarchy3" loCatId="relationship" qsTypeId="urn:microsoft.com/office/officeart/2005/8/quickstyle/simple1" qsCatId="simple" csTypeId="urn:microsoft.com/office/officeart/2005/8/colors/accent1_2" csCatId="accent1" phldr="1"/>
      <dgm:spPr/>
      <dgm:t>
        <a:bodyPr/>
        <a:lstStyle/>
        <a:p>
          <a:endParaRPr lang="en-US"/>
        </a:p>
      </dgm:t>
    </dgm:pt>
    <dgm:pt modelId="{B7AF2D8D-7562-4050-8252-5B521B501AE3}">
      <dgm:prSet phldrT="[Text]"/>
      <dgm:spPr/>
      <dgm:t>
        <a:bodyPr/>
        <a:lstStyle/>
        <a:p>
          <a:r>
            <a:rPr lang="en-US" dirty="0" smtClean="0"/>
            <a:t>Personnel participations in 2023</a:t>
          </a:r>
          <a:endParaRPr lang="en-US" dirty="0"/>
        </a:p>
      </dgm:t>
    </dgm:pt>
    <dgm:pt modelId="{F72A3893-365A-45B0-80E0-942FDF74C377}" type="parTrans" cxnId="{D65EF944-FD8C-409D-92ED-4C3AE1339063}">
      <dgm:prSet/>
      <dgm:spPr/>
      <dgm:t>
        <a:bodyPr/>
        <a:lstStyle/>
        <a:p>
          <a:endParaRPr lang="en-US"/>
        </a:p>
      </dgm:t>
    </dgm:pt>
    <dgm:pt modelId="{0B71EC0A-3275-40C5-BF38-F51F05BEA5AC}" type="sibTrans" cxnId="{D65EF944-FD8C-409D-92ED-4C3AE1339063}">
      <dgm:prSet/>
      <dgm:spPr/>
      <dgm:t>
        <a:bodyPr/>
        <a:lstStyle/>
        <a:p>
          <a:endParaRPr lang="en-US"/>
        </a:p>
      </dgm:t>
    </dgm:pt>
    <dgm:pt modelId="{277CADCF-2C79-45FC-B645-81D9FE6AE094}">
      <dgm:prSet phldrT="[Text]"/>
      <dgm:spPr/>
      <dgm:t>
        <a:bodyPr/>
        <a:lstStyle/>
        <a:p>
          <a:r>
            <a:rPr lang="en-US" dirty="0" smtClean="0"/>
            <a:t>11 PIs</a:t>
          </a:r>
          <a:endParaRPr lang="en-US" dirty="0"/>
        </a:p>
      </dgm:t>
    </dgm:pt>
    <dgm:pt modelId="{A3F3DA7F-B2EB-4720-A1A5-A331220ADCD8}" type="parTrans" cxnId="{C3999E8C-5E8F-429B-9D6C-1A9CC7404CCA}">
      <dgm:prSet/>
      <dgm:spPr/>
      <dgm:t>
        <a:bodyPr/>
        <a:lstStyle/>
        <a:p>
          <a:endParaRPr lang="en-US"/>
        </a:p>
      </dgm:t>
    </dgm:pt>
    <dgm:pt modelId="{4D9E6817-5FC0-4709-B9FD-ED0687FBD25C}" type="sibTrans" cxnId="{C3999E8C-5E8F-429B-9D6C-1A9CC7404CCA}">
      <dgm:prSet/>
      <dgm:spPr/>
      <dgm:t>
        <a:bodyPr/>
        <a:lstStyle/>
        <a:p>
          <a:endParaRPr lang="en-US"/>
        </a:p>
      </dgm:t>
    </dgm:pt>
    <dgm:pt modelId="{A75D379E-BD14-4DC8-BB78-0C7C821B2DF2}">
      <dgm:prSet phldrT="[Text]"/>
      <dgm:spPr>
        <a:solidFill>
          <a:srgbClr val="FFC000">
            <a:alpha val="90000"/>
          </a:srgbClr>
        </a:solidFill>
      </dgm:spPr>
      <dgm:t>
        <a:bodyPr/>
        <a:lstStyle/>
        <a:p>
          <a:r>
            <a:rPr lang="en-US" dirty="0" smtClean="0"/>
            <a:t>1 postdoc</a:t>
          </a:r>
          <a:endParaRPr lang="en-US" dirty="0"/>
        </a:p>
      </dgm:t>
    </dgm:pt>
    <dgm:pt modelId="{EE93AD69-6EAA-4476-B4D1-61BA90D07654}" type="parTrans" cxnId="{D142DCE5-4400-471A-9458-B459AB35AFA6}">
      <dgm:prSet/>
      <dgm:spPr/>
      <dgm:t>
        <a:bodyPr/>
        <a:lstStyle/>
        <a:p>
          <a:endParaRPr lang="en-US"/>
        </a:p>
      </dgm:t>
    </dgm:pt>
    <dgm:pt modelId="{C44CB719-E6DE-464E-9EF6-29AA65309AC7}" type="sibTrans" cxnId="{D142DCE5-4400-471A-9458-B459AB35AFA6}">
      <dgm:prSet/>
      <dgm:spPr/>
      <dgm:t>
        <a:bodyPr/>
        <a:lstStyle/>
        <a:p>
          <a:endParaRPr lang="en-US"/>
        </a:p>
      </dgm:t>
    </dgm:pt>
    <dgm:pt modelId="{A0B736FA-2D4E-4CC1-8307-B9B472BF5C81}">
      <dgm:prSet phldrT="[Text]"/>
      <dgm:spPr>
        <a:solidFill>
          <a:srgbClr val="FFC000">
            <a:alpha val="90000"/>
          </a:srgbClr>
        </a:solidFill>
      </dgm:spPr>
      <dgm:t>
        <a:bodyPr/>
        <a:lstStyle/>
        <a:p>
          <a:r>
            <a:rPr lang="en-US" dirty="0" smtClean="0"/>
            <a:t>2 PhD students</a:t>
          </a:r>
          <a:endParaRPr lang="en-US" dirty="0"/>
        </a:p>
      </dgm:t>
    </dgm:pt>
    <dgm:pt modelId="{D734123C-9A8A-40CE-9F10-860457D1C7DC}" type="parTrans" cxnId="{79071FB0-A682-44C2-876E-853C684207F3}">
      <dgm:prSet/>
      <dgm:spPr/>
      <dgm:t>
        <a:bodyPr/>
        <a:lstStyle/>
        <a:p>
          <a:endParaRPr lang="en-US"/>
        </a:p>
      </dgm:t>
    </dgm:pt>
    <dgm:pt modelId="{D3E73FF9-7B5A-414E-902B-0797EF707463}" type="sibTrans" cxnId="{79071FB0-A682-44C2-876E-853C684207F3}">
      <dgm:prSet/>
      <dgm:spPr/>
      <dgm:t>
        <a:bodyPr/>
        <a:lstStyle/>
        <a:p>
          <a:endParaRPr lang="en-US"/>
        </a:p>
      </dgm:t>
    </dgm:pt>
    <dgm:pt modelId="{E71CAB65-3BB0-404E-A467-D6D02C20AFC4}" type="pres">
      <dgm:prSet presAssocID="{4CD4B793-91D1-4AB9-94F6-C2555F879DC3}" presName="diagram" presStyleCnt="0">
        <dgm:presLayoutVars>
          <dgm:chPref val="1"/>
          <dgm:dir/>
          <dgm:animOne val="branch"/>
          <dgm:animLvl val="lvl"/>
          <dgm:resizeHandles/>
        </dgm:presLayoutVars>
      </dgm:prSet>
      <dgm:spPr/>
      <dgm:t>
        <a:bodyPr/>
        <a:lstStyle/>
        <a:p>
          <a:endParaRPr lang="en-US"/>
        </a:p>
      </dgm:t>
    </dgm:pt>
    <dgm:pt modelId="{CDBFC297-9FA4-44CD-9152-289A10E5079E}" type="pres">
      <dgm:prSet presAssocID="{B7AF2D8D-7562-4050-8252-5B521B501AE3}" presName="root" presStyleCnt="0"/>
      <dgm:spPr/>
    </dgm:pt>
    <dgm:pt modelId="{1706496F-E319-476A-8741-B7EA019F8A98}" type="pres">
      <dgm:prSet presAssocID="{B7AF2D8D-7562-4050-8252-5B521B501AE3}" presName="rootComposite" presStyleCnt="0"/>
      <dgm:spPr/>
    </dgm:pt>
    <dgm:pt modelId="{DBADB551-ECA5-4281-BC60-E4BB9430874F}" type="pres">
      <dgm:prSet presAssocID="{B7AF2D8D-7562-4050-8252-5B521B501AE3}" presName="rootText" presStyleLbl="node1" presStyleIdx="0" presStyleCnt="1" custScaleX="151284" custScaleY="93566" custLinFactNeighborX="-10255" custLinFactNeighborY="4957"/>
      <dgm:spPr/>
      <dgm:t>
        <a:bodyPr/>
        <a:lstStyle/>
        <a:p>
          <a:endParaRPr lang="en-US"/>
        </a:p>
      </dgm:t>
    </dgm:pt>
    <dgm:pt modelId="{61333B90-A9AD-4193-8474-E357BE74CC63}" type="pres">
      <dgm:prSet presAssocID="{B7AF2D8D-7562-4050-8252-5B521B501AE3}" presName="rootConnector" presStyleLbl="node1" presStyleIdx="0" presStyleCnt="1"/>
      <dgm:spPr/>
      <dgm:t>
        <a:bodyPr/>
        <a:lstStyle/>
        <a:p>
          <a:endParaRPr lang="en-US"/>
        </a:p>
      </dgm:t>
    </dgm:pt>
    <dgm:pt modelId="{DA8189DA-AD1A-447E-AD9F-62C5B59E9CEC}" type="pres">
      <dgm:prSet presAssocID="{B7AF2D8D-7562-4050-8252-5B521B501AE3}" presName="childShape" presStyleCnt="0"/>
      <dgm:spPr/>
    </dgm:pt>
    <dgm:pt modelId="{1FFD6E3A-D73A-4C3D-8DD2-2F8BC8274FB2}" type="pres">
      <dgm:prSet presAssocID="{A3F3DA7F-B2EB-4720-A1A5-A331220ADCD8}" presName="Name13" presStyleLbl="parChTrans1D2" presStyleIdx="0" presStyleCnt="3"/>
      <dgm:spPr/>
      <dgm:t>
        <a:bodyPr/>
        <a:lstStyle/>
        <a:p>
          <a:endParaRPr lang="en-US"/>
        </a:p>
      </dgm:t>
    </dgm:pt>
    <dgm:pt modelId="{407C8B70-56B7-469A-8CA9-17AECED534D2}" type="pres">
      <dgm:prSet presAssocID="{277CADCF-2C79-45FC-B645-81D9FE6AE094}" presName="childText" presStyleLbl="bgAcc1" presStyleIdx="0" presStyleCnt="3">
        <dgm:presLayoutVars>
          <dgm:bulletEnabled val="1"/>
        </dgm:presLayoutVars>
      </dgm:prSet>
      <dgm:spPr/>
      <dgm:t>
        <a:bodyPr/>
        <a:lstStyle/>
        <a:p>
          <a:endParaRPr lang="en-US"/>
        </a:p>
      </dgm:t>
    </dgm:pt>
    <dgm:pt modelId="{9C761F8A-AD12-4C35-912C-1DE9310DB411}" type="pres">
      <dgm:prSet presAssocID="{EE93AD69-6EAA-4476-B4D1-61BA90D07654}" presName="Name13" presStyleLbl="parChTrans1D2" presStyleIdx="1" presStyleCnt="3"/>
      <dgm:spPr/>
      <dgm:t>
        <a:bodyPr/>
        <a:lstStyle/>
        <a:p>
          <a:endParaRPr lang="en-US"/>
        </a:p>
      </dgm:t>
    </dgm:pt>
    <dgm:pt modelId="{D3C64161-2560-4EFC-AF7B-96B0F0001B0B}" type="pres">
      <dgm:prSet presAssocID="{A75D379E-BD14-4DC8-BB78-0C7C821B2DF2}" presName="childText" presStyleLbl="bgAcc1" presStyleIdx="1" presStyleCnt="3">
        <dgm:presLayoutVars>
          <dgm:bulletEnabled val="1"/>
        </dgm:presLayoutVars>
      </dgm:prSet>
      <dgm:spPr/>
      <dgm:t>
        <a:bodyPr/>
        <a:lstStyle/>
        <a:p>
          <a:endParaRPr lang="en-US"/>
        </a:p>
      </dgm:t>
    </dgm:pt>
    <dgm:pt modelId="{9B82806C-0EDE-447E-BF62-088ADEC711FB}" type="pres">
      <dgm:prSet presAssocID="{D734123C-9A8A-40CE-9F10-860457D1C7DC}" presName="Name13" presStyleLbl="parChTrans1D2" presStyleIdx="2" presStyleCnt="3"/>
      <dgm:spPr/>
      <dgm:t>
        <a:bodyPr/>
        <a:lstStyle/>
        <a:p>
          <a:endParaRPr lang="en-US"/>
        </a:p>
      </dgm:t>
    </dgm:pt>
    <dgm:pt modelId="{EF1B8E37-10C8-4322-856F-F0303CAABEF1}" type="pres">
      <dgm:prSet presAssocID="{A0B736FA-2D4E-4CC1-8307-B9B472BF5C81}" presName="childText" presStyleLbl="bgAcc1" presStyleIdx="2" presStyleCnt="3">
        <dgm:presLayoutVars>
          <dgm:bulletEnabled val="1"/>
        </dgm:presLayoutVars>
      </dgm:prSet>
      <dgm:spPr/>
      <dgm:t>
        <a:bodyPr/>
        <a:lstStyle/>
        <a:p>
          <a:endParaRPr lang="en-US"/>
        </a:p>
      </dgm:t>
    </dgm:pt>
  </dgm:ptLst>
  <dgm:cxnLst>
    <dgm:cxn modelId="{0F5D703A-5BCB-4484-BDE1-B51979B8A5C6}" type="presOf" srcId="{EE93AD69-6EAA-4476-B4D1-61BA90D07654}" destId="{9C761F8A-AD12-4C35-912C-1DE9310DB411}" srcOrd="0" destOrd="0" presId="urn:microsoft.com/office/officeart/2005/8/layout/hierarchy3"/>
    <dgm:cxn modelId="{EE901E64-B225-4F42-A6E1-F35D533A3550}" type="presOf" srcId="{4CD4B793-91D1-4AB9-94F6-C2555F879DC3}" destId="{E71CAB65-3BB0-404E-A467-D6D02C20AFC4}" srcOrd="0" destOrd="0" presId="urn:microsoft.com/office/officeart/2005/8/layout/hierarchy3"/>
    <dgm:cxn modelId="{D142DCE5-4400-471A-9458-B459AB35AFA6}" srcId="{B7AF2D8D-7562-4050-8252-5B521B501AE3}" destId="{A75D379E-BD14-4DC8-BB78-0C7C821B2DF2}" srcOrd="1" destOrd="0" parTransId="{EE93AD69-6EAA-4476-B4D1-61BA90D07654}" sibTransId="{C44CB719-E6DE-464E-9EF6-29AA65309AC7}"/>
    <dgm:cxn modelId="{BFA0DAB3-D774-4B2E-B007-31BB0559BB5E}" type="presOf" srcId="{B7AF2D8D-7562-4050-8252-5B521B501AE3}" destId="{61333B90-A9AD-4193-8474-E357BE74CC63}" srcOrd="1" destOrd="0" presId="urn:microsoft.com/office/officeart/2005/8/layout/hierarchy3"/>
    <dgm:cxn modelId="{0DBE7110-78D0-4F45-B250-91CA43F2914E}" type="presOf" srcId="{A75D379E-BD14-4DC8-BB78-0C7C821B2DF2}" destId="{D3C64161-2560-4EFC-AF7B-96B0F0001B0B}" srcOrd="0" destOrd="0" presId="urn:microsoft.com/office/officeart/2005/8/layout/hierarchy3"/>
    <dgm:cxn modelId="{6A26F910-B3A6-4378-99DF-F63B8393FA78}" type="presOf" srcId="{B7AF2D8D-7562-4050-8252-5B521B501AE3}" destId="{DBADB551-ECA5-4281-BC60-E4BB9430874F}" srcOrd="0" destOrd="0" presId="urn:microsoft.com/office/officeart/2005/8/layout/hierarchy3"/>
    <dgm:cxn modelId="{7A236D5B-E5F7-4A3C-9EA4-37AE34CC6F80}" type="presOf" srcId="{277CADCF-2C79-45FC-B645-81D9FE6AE094}" destId="{407C8B70-56B7-469A-8CA9-17AECED534D2}" srcOrd="0" destOrd="0" presId="urn:microsoft.com/office/officeart/2005/8/layout/hierarchy3"/>
    <dgm:cxn modelId="{288420E9-1680-4856-A106-52522D4F44D7}" type="presOf" srcId="{A3F3DA7F-B2EB-4720-A1A5-A331220ADCD8}" destId="{1FFD6E3A-D73A-4C3D-8DD2-2F8BC8274FB2}" srcOrd="0" destOrd="0" presId="urn:microsoft.com/office/officeart/2005/8/layout/hierarchy3"/>
    <dgm:cxn modelId="{79071FB0-A682-44C2-876E-853C684207F3}" srcId="{B7AF2D8D-7562-4050-8252-5B521B501AE3}" destId="{A0B736FA-2D4E-4CC1-8307-B9B472BF5C81}" srcOrd="2" destOrd="0" parTransId="{D734123C-9A8A-40CE-9F10-860457D1C7DC}" sibTransId="{D3E73FF9-7B5A-414E-902B-0797EF707463}"/>
    <dgm:cxn modelId="{97A29C5C-3E67-418B-BDEA-83DA80126E8E}" type="presOf" srcId="{A0B736FA-2D4E-4CC1-8307-B9B472BF5C81}" destId="{EF1B8E37-10C8-4322-856F-F0303CAABEF1}" srcOrd="0" destOrd="0" presId="urn:microsoft.com/office/officeart/2005/8/layout/hierarchy3"/>
    <dgm:cxn modelId="{C3999E8C-5E8F-429B-9D6C-1A9CC7404CCA}" srcId="{B7AF2D8D-7562-4050-8252-5B521B501AE3}" destId="{277CADCF-2C79-45FC-B645-81D9FE6AE094}" srcOrd="0" destOrd="0" parTransId="{A3F3DA7F-B2EB-4720-A1A5-A331220ADCD8}" sibTransId="{4D9E6817-5FC0-4709-B9FD-ED0687FBD25C}"/>
    <dgm:cxn modelId="{D65EF944-FD8C-409D-92ED-4C3AE1339063}" srcId="{4CD4B793-91D1-4AB9-94F6-C2555F879DC3}" destId="{B7AF2D8D-7562-4050-8252-5B521B501AE3}" srcOrd="0" destOrd="0" parTransId="{F72A3893-365A-45B0-80E0-942FDF74C377}" sibTransId="{0B71EC0A-3275-40C5-BF38-F51F05BEA5AC}"/>
    <dgm:cxn modelId="{50786236-3F8F-4B47-8342-7166B0A06FC5}" type="presOf" srcId="{D734123C-9A8A-40CE-9F10-860457D1C7DC}" destId="{9B82806C-0EDE-447E-BF62-088ADEC711FB}" srcOrd="0" destOrd="0" presId="urn:microsoft.com/office/officeart/2005/8/layout/hierarchy3"/>
    <dgm:cxn modelId="{4E45D4DE-8810-421E-9186-D0910416298A}" type="presParOf" srcId="{E71CAB65-3BB0-404E-A467-D6D02C20AFC4}" destId="{CDBFC297-9FA4-44CD-9152-289A10E5079E}" srcOrd="0" destOrd="0" presId="urn:microsoft.com/office/officeart/2005/8/layout/hierarchy3"/>
    <dgm:cxn modelId="{C5C14589-4061-4525-96E7-8EA5A4CB518A}" type="presParOf" srcId="{CDBFC297-9FA4-44CD-9152-289A10E5079E}" destId="{1706496F-E319-476A-8741-B7EA019F8A98}" srcOrd="0" destOrd="0" presId="urn:microsoft.com/office/officeart/2005/8/layout/hierarchy3"/>
    <dgm:cxn modelId="{B7292B8A-C394-45DA-A963-0D012699AD9A}" type="presParOf" srcId="{1706496F-E319-476A-8741-B7EA019F8A98}" destId="{DBADB551-ECA5-4281-BC60-E4BB9430874F}" srcOrd="0" destOrd="0" presId="urn:microsoft.com/office/officeart/2005/8/layout/hierarchy3"/>
    <dgm:cxn modelId="{021921AF-647A-41D0-B9B2-4A9F4AEB7FAB}" type="presParOf" srcId="{1706496F-E319-476A-8741-B7EA019F8A98}" destId="{61333B90-A9AD-4193-8474-E357BE74CC63}" srcOrd="1" destOrd="0" presId="urn:microsoft.com/office/officeart/2005/8/layout/hierarchy3"/>
    <dgm:cxn modelId="{0AFF41CB-B366-43BB-88F0-982A4A096055}" type="presParOf" srcId="{CDBFC297-9FA4-44CD-9152-289A10E5079E}" destId="{DA8189DA-AD1A-447E-AD9F-62C5B59E9CEC}" srcOrd="1" destOrd="0" presId="urn:microsoft.com/office/officeart/2005/8/layout/hierarchy3"/>
    <dgm:cxn modelId="{DACEBE7F-3C65-4D9A-8973-17A9F53EE529}" type="presParOf" srcId="{DA8189DA-AD1A-447E-AD9F-62C5B59E9CEC}" destId="{1FFD6E3A-D73A-4C3D-8DD2-2F8BC8274FB2}" srcOrd="0" destOrd="0" presId="urn:microsoft.com/office/officeart/2005/8/layout/hierarchy3"/>
    <dgm:cxn modelId="{80896601-B992-4F44-A429-F59CEB47AC21}" type="presParOf" srcId="{DA8189DA-AD1A-447E-AD9F-62C5B59E9CEC}" destId="{407C8B70-56B7-469A-8CA9-17AECED534D2}" srcOrd="1" destOrd="0" presId="urn:microsoft.com/office/officeart/2005/8/layout/hierarchy3"/>
    <dgm:cxn modelId="{D45B776C-484E-47C4-9C81-D7166F4739D8}" type="presParOf" srcId="{DA8189DA-AD1A-447E-AD9F-62C5B59E9CEC}" destId="{9C761F8A-AD12-4C35-912C-1DE9310DB411}" srcOrd="2" destOrd="0" presId="urn:microsoft.com/office/officeart/2005/8/layout/hierarchy3"/>
    <dgm:cxn modelId="{2D307C50-A2A2-4BA1-92CC-940B63133D43}" type="presParOf" srcId="{DA8189DA-AD1A-447E-AD9F-62C5B59E9CEC}" destId="{D3C64161-2560-4EFC-AF7B-96B0F0001B0B}" srcOrd="3" destOrd="0" presId="urn:microsoft.com/office/officeart/2005/8/layout/hierarchy3"/>
    <dgm:cxn modelId="{4AC007A5-5B7C-4DAC-94E4-ADBC3F599CF8}" type="presParOf" srcId="{DA8189DA-AD1A-447E-AD9F-62C5B59E9CEC}" destId="{9B82806C-0EDE-447E-BF62-088ADEC711FB}" srcOrd="4" destOrd="0" presId="urn:microsoft.com/office/officeart/2005/8/layout/hierarchy3"/>
    <dgm:cxn modelId="{D7F38C6F-4D4A-4C21-AE61-1F9F1AF2D692}" type="presParOf" srcId="{DA8189DA-AD1A-447E-AD9F-62C5B59E9CEC}" destId="{EF1B8E37-10C8-4322-856F-F0303CAABEF1}" srcOrd="5" destOrd="0" presId="urn:microsoft.com/office/officeart/2005/8/layout/hierarchy3"/>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DB551-ECA5-4281-BC60-E4BB9430874F}">
      <dsp:nvSpPr>
        <dsp:cNvPr id="0" name=""/>
        <dsp:cNvSpPr/>
      </dsp:nvSpPr>
      <dsp:spPr>
        <a:xfrm>
          <a:off x="73741" y="2798"/>
          <a:ext cx="1920147" cy="65792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en-US" sz="2000" kern="1200" dirty="0" smtClean="0"/>
            <a:t>23 participations in 2023</a:t>
          </a:r>
          <a:endParaRPr lang="en-US" sz="2000" kern="1200" dirty="0"/>
        </a:p>
      </dsp:txBody>
      <dsp:txXfrm>
        <a:off x="93011" y="22068"/>
        <a:ext cx="1881607" cy="619382"/>
      </dsp:txXfrm>
    </dsp:sp>
    <dsp:sp modelId="{1FFD6E3A-D73A-4C3D-8DD2-2F8BC8274FB2}">
      <dsp:nvSpPr>
        <dsp:cNvPr id="0" name=""/>
        <dsp:cNvSpPr/>
      </dsp:nvSpPr>
      <dsp:spPr>
        <a:xfrm>
          <a:off x="265756" y="660720"/>
          <a:ext cx="192014" cy="713272"/>
        </a:xfrm>
        <a:custGeom>
          <a:avLst/>
          <a:gdLst/>
          <a:ahLst/>
          <a:cxnLst/>
          <a:rect l="0" t="0" r="0" b="0"/>
          <a:pathLst>
            <a:path>
              <a:moveTo>
                <a:pt x="0" y="0"/>
              </a:moveTo>
              <a:lnTo>
                <a:pt x="0" y="713272"/>
              </a:lnTo>
              <a:lnTo>
                <a:pt x="192014" y="71327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7C8B70-56B7-469A-8CA9-17AECED534D2}">
      <dsp:nvSpPr>
        <dsp:cNvPr id="0" name=""/>
        <dsp:cNvSpPr/>
      </dsp:nvSpPr>
      <dsp:spPr>
        <a:xfrm>
          <a:off x="457771" y="898478"/>
          <a:ext cx="1521647" cy="9510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4 invited talks</a:t>
          </a:r>
          <a:endParaRPr lang="en-US" sz="2300" kern="1200" dirty="0"/>
        </a:p>
      </dsp:txBody>
      <dsp:txXfrm>
        <a:off x="485626" y="926333"/>
        <a:ext cx="1465937" cy="895319"/>
      </dsp:txXfrm>
    </dsp:sp>
    <dsp:sp modelId="{70029B5F-CA9A-4FE1-AD28-E0B5442A968B}">
      <dsp:nvSpPr>
        <dsp:cNvPr id="0" name=""/>
        <dsp:cNvSpPr/>
      </dsp:nvSpPr>
      <dsp:spPr>
        <a:xfrm>
          <a:off x="265756" y="660720"/>
          <a:ext cx="192014" cy="1902058"/>
        </a:xfrm>
        <a:custGeom>
          <a:avLst/>
          <a:gdLst/>
          <a:ahLst/>
          <a:cxnLst/>
          <a:rect l="0" t="0" r="0" b="0"/>
          <a:pathLst>
            <a:path>
              <a:moveTo>
                <a:pt x="0" y="0"/>
              </a:moveTo>
              <a:lnTo>
                <a:pt x="0" y="1902058"/>
              </a:lnTo>
              <a:lnTo>
                <a:pt x="192014" y="190205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08C85A-BCB3-4256-A01C-7DC8BBCD6002}">
      <dsp:nvSpPr>
        <dsp:cNvPr id="0" name=""/>
        <dsp:cNvSpPr/>
      </dsp:nvSpPr>
      <dsp:spPr>
        <a:xfrm>
          <a:off x="457771" y="2087265"/>
          <a:ext cx="1521647" cy="9510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16 plenary talks</a:t>
          </a:r>
          <a:endParaRPr lang="en-US" sz="2300" kern="1200" dirty="0"/>
        </a:p>
      </dsp:txBody>
      <dsp:txXfrm>
        <a:off x="485626" y="2115120"/>
        <a:ext cx="1465937" cy="895319"/>
      </dsp:txXfrm>
    </dsp:sp>
    <dsp:sp modelId="{9C761F8A-AD12-4C35-912C-1DE9310DB411}">
      <dsp:nvSpPr>
        <dsp:cNvPr id="0" name=""/>
        <dsp:cNvSpPr/>
      </dsp:nvSpPr>
      <dsp:spPr>
        <a:xfrm>
          <a:off x="265756" y="660720"/>
          <a:ext cx="192014" cy="3090845"/>
        </a:xfrm>
        <a:custGeom>
          <a:avLst/>
          <a:gdLst/>
          <a:ahLst/>
          <a:cxnLst/>
          <a:rect l="0" t="0" r="0" b="0"/>
          <a:pathLst>
            <a:path>
              <a:moveTo>
                <a:pt x="0" y="0"/>
              </a:moveTo>
              <a:lnTo>
                <a:pt x="0" y="3090845"/>
              </a:lnTo>
              <a:lnTo>
                <a:pt x="192014" y="3090845"/>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C64161-2560-4EFC-AF7B-96B0F0001B0B}">
      <dsp:nvSpPr>
        <dsp:cNvPr id="0" name=""/>
        <dsp:cNvSpPr/>
      </dsp:nvSpPr>
      <dsp:spPr>
        <a:xfrm>
          <a:off x="457771" y="3276051"/>
          <a:ext cx="1521647" cy="9510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2 posters</a:t>
          </a:r>
          <a:endParaRPr lang="en-US" sz="2300" kern="1200" dirty="0"/>
        </a:p>
      </dsp:txBody>
      <dsp:txXfrm>
        <a:off x="485626" y="3303906"/>
        <a:ext cx="1465937" cy="895319"/>
      </dsp:txXfrm>
    </dsp:sp>
    <dsp:sp modelId="{9B82806C-0EDE-447E-BF62-088ADEC711FB}">
      <dsp:nvSpPr>
        <dsp:cNvPr id="0" name=""/>
        <dsp:cNvSpPr/>
      </dsp:nvSpPr>
      <dsp:spPr>
        <a:xfrm>
          <a:off x="265756" y="660720"/>
          <a:ext cx="192014" cy="4279632"/>
        </a:xfrm>
        <a:custGeom>
          <a:avLst/>
          <a:gdLst/>
          <a:ahLst/>
          <a:cxnLst/>
          <a:rect l="0" t="0" r="0" b="0"/>
          <a:pathLst>
            <a:path>
              <a:moveTo>
                <a:pt x="0" y="0"/>
              </a:moveTo>
              <a:lnTo>
                <a:pt x="0" y="4279632"/>
              </a:lnTo>
              <a:lnTo>
                <a:pt x="192014" y="4279632"/>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1B8E37-10C8-4322-856F-F0303CAABEF1}">
      <dsp:nvSpPr>
        <dsp:cNvPr id="0" name=""/>
        <dsp:cNvSpPr/>
      </dsp:nvSpPr>
      <dsp:spPr>
        <a:xfrm>
          <a:off x="457771" y="4464838"/>
          <a:ext cx="1521647" cy="95102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3815" tIns="29210" rIns="43815" bIns="29210" numCol="1" spcCol="1270" anchor="ctr" anchorCtr="0">
          <a:noAutofit/>
        </a:bodyPr>
        <a:lstStyle/>
        <a:p>
          <a:pPr lvl="0" algn="ctr" defTabSz="1022350">
            <a:lnSpc>
              <a:spcPct val="90000"/>
            </a:lnSpc>
            <a:spcBef>
              <a:spcPct val="0"/>
            </a:spcBef>
            <a:spcAft>
              <a:spcPct val="35000"/>
            </a:spcAft>
          </a:pPr>
          <a:r>
            <a:rPr lang="en-US" sz="2300" kern="1200" dirty="0" smtClean="0"/>
            <a:t>1 ESSnuSB+ workshop</a:t>
          </a:r>
          <a:endParaRPr lang="en-US" sz="2300" kern="1200" dirty="0"/>
        </a:p>
      </dsp:txBody>
      <dsp:txXfrm>
        <a:off x="485626" y="4492693"/>
        <a:ext cx="1465937" cy="8953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DB551-ECA5-4281-BC60-E4BB9430874F}">
      <dsp:nvSpPr>
        <dsp:cNvPr id="0" name=""/>
        <dsp:cNvSpPr/>
      </dsp:nvSpPr>
      <dsp:spPr>
        <a:xfrm>
          <a:off x="70063" y="1877"/>
          <a:ext cx="1927504" cy="63704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24130" rIns="36195" bIns="24130" numCol="1" spcCol="1270" anchor="ctr" anchorCtr="0">
          <a:noAutofit/>
        </a:bodyPr>
        <a:lstStyle/>
        <a:p>
          <a:pPr lvl="0" algn="ctr" defTabSz="844550">
            <a:lnSpc>
              <a:spcPct val="90000"/>
            </a:lnSpc>
            <a:spcBef>
              <a:spcPct val="0"/>
            </a:spcBef>
            <a:spcAft>
              <a:spcPct val="35000"/>
            </a:spcAft>
          </a:pPr>
          <a:r>
            <a:rPr lang="en-US" sz="1900" kern="1200" dirty="0" smtClean="0"/>
            <a:t>WP participations in 2023</a:t>
          </a:r>
          <a:endParaRPr lang="en-US" sz="1900" kern="1200" dirty="0"/>
        </a:p>
      </dsp:txBody>
      <dsp:txXfrm>
        <a:off x="88721" y="20535"/>
        <a:ext cx="1890188" cy="599732"/>
      </dsp:txXfrm>
    </dsp:sp>
    <dsp:sp modelId="{1FFD6E3A-D73A-4C3D-8DD2-2F8BC8274FB2}">
      <dsp:nvSpPr>
        <dsp:cNvPr id="0" name=""/>
        <dsp:cNvSpPr/>
      </dsp:nvSpPr>
      <dsp:spPr>
        <a:xfrm>
          <a:off x="262813" y="638926"/>
          <a:ext cx="192750" cy="477786"/>
        </a:xfrm>
        <a:custGeom>
          <a:avLst/>
          <a:gdLst/>
          <a:ahLst/>
          <a:cxnLst/>
          <a:rect l="0" t="0" r="0" b="0"/>
          <a:pathLst>
            <a:path>
              <a:moveTo>
                <a:pt x="0" y="0"/>
              </a:moveTo>
              <a:lnTo>
                <a:pt x="0" y="477786"/>
              </a:lnTo>
              <a:lnTo>
                <a:pt x="192750" y="47778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7C8B70-56B7-469A-8CA9-17AECED534D2}">
      <dsp:nvSpPr>
        <dsp:cNvPr id="0" name=""/>
        <dsp:cNvSpPr/>
      </dsp:nvSpPr>
      <dsp:spPr>
        <a:xfrm>
          <a:off x="455564" y="798188"/>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WP1</a:t>
          </a:r>
          <a:endParaRPr lang="en-US" sz="3400" kern="1200" dirty="0"/>
        </a:p>
      </dsp:txBody>
      <dsp:txXfrm>
        <a:off x="474222" y="816846"/>
        <a:ext cx="981961" cy="599732"/>
      </dsp:txXfrm>
    </dsp:sp>
    <dsp:sp modelId="{70029B5F-CA9A-4FE1-AD28-E0B5442A968B}">
      <dsp:nvSpPr>
        <dsp:cNvPr id="0" name=""/>
        <dsp:cNvSpPr/>
      </dsp:nvSpPr>
      <dsp:spPr>
        <a:xfrm>
          <a:off x="262813" y="638926"/>
          <a:ext cx="192750" cy="1274096"/>
        </a:xfrm>
        <a:custGeom>
          <a:avLst/>
          <a:gdLst/>
          <a:ahLst/>
          <a:cxnLst/>
          <a:rect l="0" t="0" r="0" b="0"/>
          <a:pathLst>
            <a:path>
              <a:moveTo>
                <a:pt x="0" y="0"/>
              </a:moveTo>
              <a:lnTo>
                <a:pt x="0" y="1274096"/>
              </a:lnTo>
              <a:lnTo>
                <a:pt x="192750" y="1274096"/>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08C85A-BCB3-4256-A01C-7DC8BBCD6002}">
      <dsp:nvSpPr>
        <dsp:cNvPr id="0" name=""/>
        <dsp:cNvSpPr/>
      </dsp:nvSpPr>
      <dsp:spPr>
        <a:xfrm>
          <a:off x="455564" y="1594498"/>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solidFill>
                <a:schemeClr val="bg2">
                  <a:lumMod val="75000"/>
                </a:schemeClr>
              </a:solidFill>
            </a:rPr>
            <a:t>WP2</a:t>
          </a:r>
          <a:endParaRPr lang="en-US" sz="3400" kern="1200" dirty="0">
            <a:solidFill>
              <a:schemeClr val="bg2">
                <a:lumMod val="75000"/>
              </a:schemeClr>
            </a:solidFill>
          </a:endParaRPr>
        </a:p>
      </dsp:txBody>
      <dsp:txXfrm>
        <a:off x="474222" y="1613156"/>
        <a:ext cx="981961" cy="599732"/>
      </dsp:txXfrm>
    </dsp:sp>
    <dsp:sp modelId="{9C761F8A-AD12-4C35-912C-1DE9310DB411}">
      <dsp:nvSpPr>
        <dsp:cNvPr id="0" name=""/>
        <dsp:cNvSpPr/>
      </dsp:nvSpPr>
      <dsp:spPr>
        <a:xfrm>
          <a:off x="262813" y="638926"/>
          <a:ext cx="192750" cy="2070407"/>
        </a:xfrm>
        <a:custGeom>
          <a:avLst/>
          <a:gdLst/>
          <a:ahLst/>
          <a:cxnLst/>
          <a:rect l="0" t="0" r="0" b="0"/>
          <a:pathLst>
            <a:path>
              <a:moveTo>
                <a:pt x="0" y="0"/>
              </a:moveTo>
              <a:lnTo>
                <a:pt x="0" y="2070407"/>
              </a:lnTo>
              <a:lnTo>
                <a:pt x="192750" y="207040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C64161-2560-4EFC-AF7B-96B0F0001B0B}">
      <dsp:nvSpPr>
        <dsp:cNvPr id="0" name=""/>
        <dsp:cNvSpPr/>
      </dsp:nvSpPr>
      <dsp:spPr>
        <a:xfrm>
          <a:off x="455564" y="2390809"/>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WP3</a:t>
          </a:r>
          <a:endParaRPr lang="en-US" sz="3400" kern="1200" dirty="0"/>
        </a:p>
      </dsp:txBody>
      <dsp:txXfrm>
        <a:off x="474222" y="2409467"/>
        <a:ext cx="981961" cy="599732"/>
      </dsp:txXfrm>
    </dsp:sp>
    <dsp:sp modelId="{9B82806C-0EDE-447E-BF62-088ADEC711FB}">
      <dsp:nvSpPr>
        <dsp:cNvPr id="0" name=""/>
        <dsp:cNvSpPr/>
      </dsp:nvSpPr>
      <dsp:spPr>
        <a:xfrm>
          <a:off x="262813" y="638926"/>
          <a:ext cx="192750" cy="2866717"/>
        </a:xfrm>
        <a:custGeom>
          <a:avLst/>
          <a:gdLst/>
          <a:ahLst/>
          <a:cxnLst/>
          <a:rect l="0" t="0" r="0" b="0"/>
          <a:pathLst>
            <a:path>
              <a:moveTo>
                <a:pt x="0" y="0"/>
              </a:moveTo>
              <a:lnTo>
                <a:pt x="0" y="2866717"/>
              </a:lnTo>
              <a:lnTo>
                <a:pt x="192750" y="286671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1B8E37-10C8-4322-856F-F0303CAABEF1}">
      <dsp:nvSpPr>
        <dsp:cNvPr id="0" name=""/>
        <dsp:cNvSpPr/>
      </dsp:nvSpPr>
      <dsp:spPr>
        <a:xfrm>
          <a:off x="455564" y="3187119"/>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WP4</a:t>
          </a:r>
          <a:endParaRPr lang="en-US" sz="3400" kern="1200" dirty="0"/>
        </a:p>
      </dsp:txBody>
      <dsp:txXfrm>
        <a:off x="474222" y="3205777"/>
        <a:ext cx="981961" cy="599732"/>
      </dsp:txXfrm>
    </dsp:sp>
    <dsp:sp modelId="{C1BAD52C-3360-47C2-9EBD-45D20F125D3F}">
      <dsp:nvSpPr>
        <dsp:cNvPr id="0" name=""/>
        <dsp:cNvSpPr/>
      </dsp:nvSpPr>
      <dsp:spPr>
        <a:xfrm>
          <a:off x="262813" y="638926"/>
          <a:ext cx="192750" cy="3663028"/>
        </a:xfrm>
        <a:custGeom>
          <a:avLst/>
          <a:gdLst/>
          <a:ahLst/>
          <a:cxnLst/>
          <a:rect l="0" t="0" r="0" b="0"/>
          <a:pathLst>
            <a:path>
              <a:moveTo>
                <a:pt x="0" y="0"/>
              </a:moveTo>
              <a:lnTo>
                <a:pt x="0" y="3663028"/>
              </a:lnTo>
              <a:lnTo>
                <a:pt x="192750" y="36630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0621A17-BC4C-43C4-BBC6-028F9FDD9654}">
      <dsp:nvSpPr>
        <dsp:cNvPr id="0" name=""/>
        <dsp:cNvSpPr/>
      </dsp:nvSpPr>
      <dsp:spPr>
        <a:xfrm>
          <a:off x="455564" y="3983430"/>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WP5</a:t>
          </a:r>
          <a:endParaRPr lang="en-US" sz="3400" kern="1200" dirty="0"/>
        </a:p>
      </dsp:txBody>
      <dsp:txXfrm>
        <a:off x="474222" y="4002088"/>
        <a:ext cx="981961" cy="599732"/>
      </dsp:txXfrm>
    </dsp:sp>
    <dsp:sp modelId="{E8CCB42A-F9E8-4B14-B136-6A954FDBAE0D}">
      <dsp:nvSpPr>
        <dsp:cNvPr id="0" name=""/>
        <dsp:cNvSpPr/>
      </dsp:nvSpPr>
      <dsp:spPr>
        <a:xfrm>
          <a:off x="262813" y="638926"/>
          <a:ext cx="192750" cy="4459338"/>
        </a:xfrm>
        <a:custGeom>
          <a:avLst/>
          <a:gdLst/>
          <a:ahLst/>
          <a:cxnLst/>
          <a:rect l="0" t="0" r="0" b="0"/>
          <a:pathLst>
            <a:path>
              <a:moveTo>
                <a:pt x="0" y="0"/>
              </a:moveTo>
              <a:lnTo>
                <a:pt x="0" y="4459338"/>
              </a:lnTo>
              <a:lnTo>
                <a:pt x="192750" y="445933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B81B643-A172-4B73-9D3D-3CBEB3A431D5}">
      <dsp:nvSpPr>
        <dsp:cNvPr id="0" name=""/>
        <dsp:cNvSpPr/>
      </dsp:nvSpPr>
      <dsp:spPr>
        <a:xfrm>
          <a:off x="455564" y="4779740"/>
          <a:ext cx="1019277" cy="637048"/>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43180" rIns="64770" bIns="43180" numCol="1" spcCol="1270" anchor="ctr" anchorCtr="0">
          <a:noAutofit/>
        </a:bodyPr>
        <a:lstStyle/>
        <a:p>
          <a:pPr lvl="0" algn="ctr" defTabSz="1511300">
            <a:lnSpc>
              <a:spcPct val="90000"/>
            </a:lnSpc>
            <a:spcBef>
              <a:spcPct val="0"/>
            </a:spcBef>
            <a:spcAft>
              <a:spcPct val="35000"/>
            </a:spcAft>
          </a:pPr>
          <a:r>
            <a:rPr lang="en-US" sz="3400" kern="1200" dirty="0" smtClean="0"/>
            <a:t>WP6</a:t>
          </a:r>
          <a:endParaRPr lang="en-US" sz="3400" kern="1200" dirty="0"/>
        </a:p>
      </dsp:txBody>
      <dsp:txXfrm>
        <a:off x="474222" y="4798398"/>
        <a:ext cx="981961" cy="5997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ADB551-ECA5-4281-BC60-E4BB9430874F}">
      <dsp:nvSpPr>
        <dsp:cNvPr id="0" name=""/>
        <dsp:cNvSpPr/>
      </dsp:nvSpPr>
      <dsp:spPr>
        <a:xfrm>
          <a:off x="0" y="251637"/>
          <a:ext cx="2064965" cy="638569"/>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smtClean="0"/>
            <a:t>Personnel participations in 2023</a:t>
          </a:r>
          <a:endParaRPr lang="en-US" sz="1700" kern="1200" dirty="0"/>
        </a:p>
      </dsp:txBody>
      <dsp:txXfrm>
        <a:off x="18703" y="270340"/>
        <a:ext cx="2027559" cy="601163"/>
      </dsp:txXfrm>
    </dsp:sp>
    <dsp:sp modelId="{1FFD6E3A-D73A-4C3D-8DD2-2F8BC8274FB2}">
      <dsp:nvSpPr>
        <dsp:cNvPr id="0" name=""/>
        <dsp:cNvSpPr/>
      </dsp:nvSpPr>
      <dsp:spPr>
        <a:xfrm>
          <a:off x="206496" y="890206"/>
          <a:ext cx="207829" cy="478029"/>
        </a:xfrm>
        <a:custGeom>
          <a:avLst/>
          <a:gdLst/>
          <a:ahLst/>
          <a:cxnLst/>
          <a:rect l="0" t="0" r="0" b="0"/>
          <a:pathLst>
            <a:path>
              <a:moveTo>
                <a:pt x="0" y="0"/>
              </a:moveTo>
              <a:lnTo>
                <a:pt x="0" y="478029"/>
              </a:lnTo>
              <a:lnTo>
                <a:pt x="207829" y="4780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07C8B70-56B7-469A-8CA9-17AECED534D2}">
      <dsp:nvSpPr>
        <dsp:cNvPr id="0" name=""/>
        <dsp:cNvSpPr/>
      </dsp:nvSpPr>
      <dsp:spPr>
        <a:xfrm>
          <a:off x="414325" y="1026996"/>
          <a:ext cx="1091967" cy="68247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11 PIs</a:t>
          </a:r>
          <a:endParaRPr lang="en-US" sz="2100" kern="1200" dirty="0"/>
        </a:p>
      </dsp:txBody>
      <dsp:txXfrm>
        <a:off x="434314" y="1046985"/>
        <a:ext cx="1051989" cy="642501"/>
      </dsp:txXfrm>
    </dsp:sp>
    <dsp:sp modelId="{9C761F8A-AD12-4C35-912C-1DE9310DB411}">
      <dsp:nvSpPr>
        <dsp:cNvPr id="0" name=""/>
        <dsp:cNvSpPr/>
      </dsp:nvSpPr>
      <dsp:spPr>
        <a:xfrm>
          <a:off x="206496" y="890206"/>
          <a:ext cx="207829" cy="1331129"/>
        </a:xfrm>
        <a:custGeom>
          <a:avLst/>
          <a:gdLst/>
          <a:ahLst/>
          <a:cxnLst/>
          <a:rect l="0" t="0" r="0" b="0"/>
          <a:pathLst>
            <a:path>
              <a:moveTo>
                <a:pt x="0" y="0"/>
              </a:moveTo>
              <a:lnTo>
                <a:pt x="0" y="1331129"/>
              </a:lnTo>
              <a:lnTo>
                <a:pt x="207829" y="1331129"/>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3C64161-2560-4EFC-AF7B-96B0F0001B0B}">
      <dsp:nvSpPr>
        <dsp:cNvPr id="0" name=""/>
        <dsp:cNvSpPr/>
      </dsp:nvSpPr>
      <dsp:spPr>
        <a:xfrm>
          <a:off x="414325" y="1880096"/>
          <a:ext cx="1091967" cy="682479"/>
        </a:xfrm>
        <a:prstGeom prst="roundRect">
          <a:avLst>
            <a:gd name="adj" fmla="val 10000"/>
          </a:avLst>
        </a:prstGeom>
        <a:solidFill>
          <a:srgbClr val="FFC000">
            <a:alpha val="90000"/>
          </a:srgb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 postdoc</a:t>
          </a:r>
          <a:endParaRPr lang="en-US" sz="2100" kern="1200" dirty="0"/>
        </a:p>
      </dsp:txBody>
      <dsp:txXfrm>
        <a:off x="434314" y="1900085"/>
        <a:ext cx="1051989" cy="642501"/>
      </dsp:txXfrm>
    </dsp:sp>
    <dsp:sp modelId="{9B82806C-0EDE-447E-BF62-088ADEC711FB}">
      <dsp:nvSpPr>
        <dsp:cNvPr id="0" name=""/>
        <dsp:cNvSpPr/>
      </dsp:nvSpPr>
      <dsp:spPr>
        <a:xfrm>
          <a:off x="206496" y="890206"/>
          <a:ext cx="207829" cy="2184228"/>
        </a:xfrm>
        <a:custGeom>
          <a:avLst/>
          <a:gdLst/>
          <a:ahLst/>
          <a:cxnLst/>
          <a:rect l="0" t="0" r="0" b="0"/>
          <a:pathLst>
            <a:path>
              <a:moveTo>
                <a:pt x="0" y="0"/>
              </a:moveTo>
              <a:lnTo>
                <a:pt x="0" y="2184228"/>
              </a:lnTo>
              <a:lnTo>
                <a:pt x="207829" y="2184228"/>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F1B8E37-10C8-4322-856F-F0303CAABEF1}">
      <dsp:nvSpPr>
        <dsp:cNvPr id="0" name=""/>
        <dsp:cNvSpPr/>
      </dsp:nvSpPr>
      <dsp:spPr>
        <a:xfrm>
          <a:off x="414325" y="2733195"/>
          <a:ext cx="1091967" cy="682479"/>
        </a:xfrm>
        <a:prstGeom prst="roundRect">
          <a:avLst>
            <a:gd name="adj" fmla="val 10000"/>
          </a:avLst>
        </a:prstGeom>
        <a:solidFill>
          <a:srgbClr val="FFC000">
            <a:alpha val="90000"/>
          </a:srgb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 PhD students</a:t>
          </a:r>
          <a:endParaRPr lang="en-US" sz="2100" kern="1200" dirty="0"/>
        </a:p>
      </dsp:txBody>
      <dsp:txXfrm>
        <a:off x="434314" y="2753184"/>
        <a:ext cx="1051989" cy="64250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4D2E85-A2AF-424E-8EDF-5E29D89A5485}"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36798038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4D2E85-A2AF-424E-8EDF-5E29D89A5485}"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4151817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4D2E85-A2AF-424E-8EDF-5E29D89A5485}"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13473124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4D2E85-A2AF-424E-8EDF-5E29D89A5485}"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37745136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74D2E85-A2AF-424E-8EDF-5E29D89A5485}" type="datetimeFigureOut">
              <a:rPr lang="en-US" smtClean="0"/>
              <a:t>10/18/2023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3552011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4D2E85-A2AF-424E-8EDF-5E29D89A5485}" type="datetimeFigureOut">
              <a:rPr lang="en-US" smtClean="0"/>
              <a:t>10/18/2023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1170561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4D2E85-A2AF-424E-8EDF-5E29D89A5485}" type="datetimeFigureOut">
              <a:rPr lang="en-US" smtClean="0"/>
              <a:t>10/18/2023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2922629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4D2E85-A2AF-424E-8EDF-5E29D89A5485}" type="datetimeFigureOut">
              <a:rPr lang="en-US" smtClean="0"/>
              <a:t>10/18/2023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25579344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4D2E85-A2AF-424E-8EDF-5E29D89A5485}" type="datetimeFigureOut">
              <a:rPr lang="en-US" smtClean="0"/>
              <a:t>10/18/2023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2499555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74D2E85-A2AF-424E-8EDF-5E29D89A5485}" type="datetimeFigureOut">
              <a:rPr lang="en-US" smtClean="0"/>
              <a:t>10/18/2023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518232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74D2E85-A2AF-424E-8EDF-5E29D89A5485}" type="datetimeFigureOut">
              <a:rPr lang="en-US" smtClean="0"/>
              <a:t>10/18/2023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E3D857D-7918-46BC-8764-9C472984805D}" type="slidenum">
              <a:rPr lang="en-US" smtClean="0"/>
              <a:t>‹#›</a:t>
            </a:fld>
            <a:endParaRPr lang="en-US"/>
          </a:p>
        </p:txBody>
      </p:sp>
    </p:spTree>
    <p:extLst>
      <p:ext uri="{BB962C8B-B14F-4D97-AF65-F5344CB8AC3E}">
        <p14:creationId xmlns:p14="http://schemas.microsoft.com/office/powerpoint/2010/main" val="466724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4D2E85-A2AF-424E-8EDF-5E29D89A5485}" type="datetimeFigureOut">
              <a:rPr lang="en-US" smtClean="0"/>
              <a:t>10/18/2023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3D857D-7918-46BC-8764-9C472984805D}" type="slidenum">
              <a:rPr lang="en-US" smtClean="0"/>
              <a:t>‹#›</a:t>
            </a:fld>
            <a:endParaRPr lang="en-US"/>
          </a:p>
        </p:txBody>
      </p:sp>
    </p:spTree>
    <p:extLst>
      <p:ext uri="{BB962C8B-B14F-4D97-AF65-F5344CB8AC3E}">
        <p14:creationId xmlns:p14="http://schemas.microsoft.com/office/powerpoint/2010/main" val="9439141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physikseminar.desy.de/hamburg/colloquia_in_2023/23_may_2023/" TargetMode="External"/><Relationship Id="rId13" Type="http://schemas.openxmlformats.org/officeDocument/2006/relationships/hyperlink" Target="https://indico.ihep.ac.cn/event/18269/" TargetMode="External"/><Relationship Id="rId18" Type="http://schemas.openxmlformats.org/officeDocument/2006/relationships/hyperlink" Target="https://indico.cern.ch/event/1216905/timetable/#20230820" TargetMode="External"/><Relationship Id="rId3" Type="http://schemas.openxmlformats.org/officeDocument/2006/relationships/hyperlink" Target="https://skm23.dpg-tagungen.de/" TargetMode="External"/><Relationship Id="rId21" Type="http://schemas.openxmlformats.org/officeDocument/2006/relationships/hyperlink" Target="https://indico.if.us.edu.pl/event/18/" TargetMode="External"/><Relationship Id="rId7" Type="http://schemas.openxmlformats.org/officeDocument/2006/relationships/hyperlink" Target="http://blois.in2p3.fr/2023/index.html" TargetMode="External"/><Relationship Id="rId12" Type="http://schemas.openxmlformats.org/officeDocument/2006/relationships/hyperlink" Target="https://indico.mitp.uni-mainz.de/event/324/" TargetMode="External"/><Relationship Id="rId17" Type="http://schemas.openxmlformats.org/officeDocument/2006/relationships/hyperlink" Target="https://indico.cern.ch/event/1216905/" TargetMode="External"/><Relationship Id="rId25" Type="http://schemas.openxmlformats.org/officeDocument/2006/relationships/hyperlink" Target="https://indico.cern.ch/event/1258407/" TargetMode="External"/><Relationship Id="rId2" Type="http://schemas.openxmlformats.org/officeDocument/2006/relationships/hyperlink" Target="https://indico.in2p3.fr/event/27893/" TargetMode="External"/><Relationship Id="rId16" Type="http://schemas.openxmlformats.org/officeDocument/2006/relationships/hyperlink" Target="https://www.icrc2023.org/" TargetMode="External"/><Relationship Id="rId20" Type="http://schemas.openxmlformats.org/officeDocument/2006/relationships/hyperlink" Target="https://taup2023.hephy.at/" TargetMode="External"/><Relationship Id="rId1" Type="http://schemas.openxmlformats.org/officeDocument/2006/relationships/slideLayout" Target="../slideLayouts/slideLayout7.xml"/><Relationship Id="rId6" Type="http://schemas.openxmlformats.org/officeDocument/2006/relationships/hyperlink" Target="https://www.ipac23.org/" TargetMode="External"/><Relationship Id="rId11" Type="http://schemas.openxmlformats.org/officeDocument/2006/relationships/hyperlink" Target="https://www.creteconf.org/" TargetMode="External"/><Relationship Id="rId24" Type="http://schemas.openxmlformats.org/officeDocument/2006/relationships/hyperlink" Target="https://agenda.infn.it/event/33107/" TargetMode="External"/><Relationship Id="rId5" Type="http://schemas.openxmlformats.org/officeDocument/2006/relationships/hyperlink" Target="https://indico.in2p3.fr/event/28466/" TargetMode="External"/><Relationship Id="rId15" Type="http://schemas.openxmlformats.org/officeDocument/2006/relationships/hyperlink" Target="https://indico.cern.ch/event/1114856/" TargetMode="External"/><Relationship Id="rId23" Type="http://schemas.openxmlformats.org/officeDocument/2006/relationships/hyperlink" Target="https://indico.cern.ch/event/1309436/sessions/502888/#20231019" TargetMode="External"/><Relationship Id="rId10" Type="http://schemas.openxmlformats.org/officeDocument/2006/relationships/hyperlink" Target="https://indico.fysik.su.se/event/7762/" TargetMode="External"/><Relationship Id="rId19" Type="http://schemas.openxmlformats.org/officeDocument/2006/relationships/hyperlink" Target="https://www.eps-hep2023.eu/" TargetMode="External"/><Relationship Id="rId4" Type="http://schemas.openxmlformats.org/officeDocument/2006/relationships/hyperlink" Target="https://www.kitp.ucsb.edu/activities/muoncollider-m23" TargetMode="External"/><Relationship Id="rId9" Type="http://schemas.openxmlformats.org/officeDocument/2006/relationships/hyperlink" Target="https://agenda.infn.it/event/33270/" TargetMode="External"/><Relationship Id="rId14" Type="http://schemas.openxmlformats.org/officeDocument/2006/relationships/hyperlink" Target="https://ifirse.icise.vn/nugroup/nuworkshop2023/index.html" TargetMode="External"/><Relationship Id="rId22" Type="http://schemas.openxmlformats.org/officeDocument/2006/relationships/hyperlink" Target="https://indico.cern.ch/event/1138716/" TargetMode="External"/></Relationships>
</file>

<file path=ppt/slides/_rels/slide11.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image" Target="../media/image28.jpeg"/><Relationship Id="rId3" Type="http://schemas.openxmlformats.org/officeDocument/2006/relationships/diagramLayout" Target="../diagrams/layout1.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image" Target="../media/image27.jpeg"/><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image" Target="../media/image11.png"/><Relationship Id="rId1" Type="http://schemas.openxmlformats.org/officeDocument/2006/relationships/slideLayout" Target="../slideLayouts/slideLayout7.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image" Target="../media/image29.jpeg"/><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essnusb.eu/DocDB/private/ShowDocument?docid=1541" TargetMode="External"/><Relationship Id="rId7" Type="http://schemas.openxmlformats.org/officeDocument/2006/relationships/hyperlink" Target="https://www.atmosfair.de/en/green_travel/annual_climate_budget/" TargetMode="External"/><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hyperlink" Target="https://www.ipcc.ch/" TargetMode="External"/><Relationship Id="rId5" Type="http://schemas.openxmlformats.org/officeDocument/2006/relationships/hyperlink" Target="https://www.wri.org/" TargetMode="External"/><Relationship Id="rId4" Type="http://schemas.openxmlformats.org/officeDocument/2006/relationships/hyperlink" Target="https://co2.myclimate.org/en/flight_calculators/new"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arxiv.org/abs/2310.10749" TargetMode="External"/><Relationship Id="rId2" Type="http://schemas.openxmlformats.org/officeDocument/2006/relationships/hyperlink" Target="https://www.mdpi.com/2218-1997/9/8/347" TargetMode="Externa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hyperlink" Target="https://www.mdpi.com/2673-9984/8/1/57/pdf" TargetMode="External"/><Relationship Id="rId4" Type="http://schemas.openxmlformats.org/officeDocument/2006/relationships/hyperlink" Target="https://www.ipac23.org/preproc/pdf/41_proceedings_volume.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ichep2024.org/" TargetMode="External"/><Relationship Id="rId2" Type="http://schemas.openxmlformats.org/officeDocument/2006/relationships/hyperlink" Target="https://inspirehep.net/conferences/2683909?ui-citation-summary=true" TargetMode="Externa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s://www.ggi.infn.it/showevent.pl?id=482"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eg"/><Relationship Id="rId7" Type="http://schemas.openxmlformats.org/officeDocument/2006/relationships/image" Target="../media/image8.jpeg"/><Relationship Id="rId12" Type="http://schemas.openxmlformats.org/officeDocument/2006/relationships/image" Target="../media/image11.png"/><Relationship Id="rId2" Type="http://schemas.openxmlformats.org/officeDocument/2006/relationships/image" Target="../media/image3.jpg"/><Relationship Id="rId1" Type="http://schemas.openxmlformats.org/officeDocument/2006/relationships/slideLayout" Target="../slideLayouts/slideLayout7.xml"/><Relationship Id="rId6" Type="http://schemas.openxmlformats.org/officeDocument/2006/relationships/image" Target="../media/image7.jpeg"/><Relationship Id="rId11" Type="http://schemas.openxmlformats.org/officeDocument/2006/relationships/image" Target="../media/image10.png"/><Relationship Id="rId5" Type="http://schemas.openxmlformats.org/officeDocument/2006/relationships/image" Target="../media/image6.jpeg"/><Relationship Id="rId10" Type="http://schemas.openxmlformats.org/officeDocument/2006/relationships/hyperlink" Target="mailto:ESSNUSB-DIS-L@in2p3.fr" TargetMode="External"/><Relationship Id="rId4" Type="http://schemas.openxmlformats.org/officeDocument/2006/relationships/image" Target="../media/image5.jpg"/><Relationship Id="rId9" Type="http://schemas.openxmlformats.org/officeDocument/2006/relationships/hyperlink" Target="https://essnusb.eu/dissemination-exploitation-board-essnusb/"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hyperlink" Target="https://essnusb.eu/DocDB/private/ShowDocument?docid=1528" TargetMode="External"/><Relationship Id="rId7" Type="http://schemas.microsoft.com/office/2007/relationships/hdphoto" Target="../media/hdphoto1.wdp"/><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hyperlink" Target="https://essnusb.eu/DocDB/private/ShowDocument?docid=1424" TargetMode="External"/><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3" Type="http://schemas.openxmlformats.org/officeDocument/2006/relationships/hyperlink" Target="https://essnusb.eu/DocDB/private/ShowDocument?docid=1475" TargetMode="External"/><Relationship Id="rId2" Type="http://schemas.openxmlformats.org/officeDocument/2006/relationships/hyperlink" Target="https://physikseminar.desy.de/hamburg/colloquia_in_2023/23_may_2023/" TargetMode="Externa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20.jpe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essnusb.eu/DocDB/private/ShowDocument?docid=1525" TargetMode="External"/><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23.jpeg"/><Relationship Id="rId4" Type="http://schemas.openxmlformats.org/officeDocument/2006/relationships/image" Target="../media/image22.pn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1.png"/><Relationship Id="rId2" Type="http://schemas.openxmlformats.org/officeDocument/2006/relationships/hyperlink" Target="https://indico.cern.ch/event/1216905/sessions/505086/#20230820" TargetMode="External"/><Relationship Id="rId1" Type="http://schemas.openxmlformats.org/officeDocument/2006/relationships/slideLayout" Target="../slideLayouts/slideLayout7.xml"/><Relationship Id="rId6" Type="http://schemas.openxmlformats.org/officeDocument/2006/relationships/image" Target="../media/image26.jp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hyperlink" Target="https://essnusb.eu/DocDB/private/ShowDocument?docid=1475" TargetMode="External"/><Relationship Id="rId2" Type="http://schemas.openxmlformats.org/officeDocument/2006/relationships/hyperlink" Target="https://essnusb.eu/DocDB/private/DisplayMeeting?conferenceid=323" TargetMode="Externa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hyperlink" Target="https://essnusb.eu/DocDB/private/ShowDocument?docid=1568" TargetMode="Externa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71737" y="2236162"/>
            <a:ext cx="5147050" cy="999441"/>
          </a:xfrm>
          <a:prstGeom prst="rect">
            <a:avLst/>
          </a:prstGeom>
          <a:noFill/>
        </p:spPr>
        <p:txBody>
          <a:bodyPr wrap="none" rtlCol="0">
            <a:spAutoFit/>
          </a:bodyPr>
          <a:lstStyle/>
          <a:p>
            <a:pPr algn="ctr">
              <a:lnSpc>
                <a:spcPct val="150000"/>
              </a:lnSpc>
            </a:pPr>
            <a:r>
              <a:rPr lang="de-DE" sz="4400" dirty="0" smtClean="0"/>
              <a:t>ESS</a:t>
            </a:r>
            <a:r>
              <a:rPr lang="de-DE" sz="4400" i="1" dirty="0" smtClean="0">
                <a:latin typeface="Times New Roman" panose="02020603050405020304" pitchFamily="18" charset="0"/>
                <a:cs typeface="Times New Roman" panose="02020603050405020304" pitchFamily="18" charset="0"/>
              </a:rPr>
              <a:t>v</a:t>
            </a:r>
            <a:r>
              <a:rPr lang="de-DE" sz="4400" dirty="0" smtClean="0"/>
              <a:t>SB+ DEB meeting</a:t>
            </a:r>
          </a:p>
        </p:txBody>
      </p:sp>
      <p:pic>
        <p:nvPicPr>
          <p:cNvPr id="5" name="Picture 4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4590" y="95505"/>
            <a:ext cx="1753155" cy="96053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19278" y="159076"/>
            <a:ext cx="2946234" cy="89696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4073631" y="3986957"/>
            <a:ext cx="3388913" cy="1569660"/>
          </a:xfrm>
          <a:prstGeom prst="rect">
            <a:avLst/>
          </a:prstGeom>
          <a:noFill/>
        </p:spPr>
        <p:txBody>
          <a:bodyPr wrap="square" rtlCol="0">
            <a:spAutoFit/>
          </a:bodyPr>
          <a:lstStyle/>
          <a:p>
            <a:pPr algn="ctr"/>
            <a:r>
              <a:rPr lang="en-US" sz="2400" dirty="0" smtClean="0"/>
              <a:t>Tamer Tolba (for the DEB)</a:t>
            </a:r>
          </a:p>
          <a:p>
            <a:pPr algn="ctr"/>
            <a:endParaRPr lang="en-US" dirty="0" smtClean="0"/>
          </a:p>
          <a:p>
            <a:pPr algn="ctr"/>
            <a:endParaRPr lang="en-US" dirty="0" smtClean="0"/>
          </a:p>
          <a:p>
            <a:pPr algn="ctr"/>
            <a:r>
              <a:rPr lang="de-DE" dirty="0"/>
              <a:t>ESS</a:t>
            </a:r>
            <a:r>
              <a:rPr lang="de-DE" i="1" dirty="0">
                <a:latin typeface="Times New Roman" panose="02020603050405020304" pitchFamily="18" charset="0"/>
                <a:cs typeface="Times New Roman" panose="02020603050405020304" pitchFamily="18" charset="0"/>
              </a:rPr>
              <a:t>v</a:t>
            </a:r>
            <a:r>
              <a:rPr lang="de-DE" dirty="0"/>
              <a:t>SB+ 1</a:t>
            </a:r>
            <a:r>
              <a:rPr lang="de-DE" baseline="30000" dirty="0"/>
              <a:t>st</a:t>
            </a:r>
            <a:r>
              <a:rPr lang="de-DE" dirty="0"/>
              <a:t> annual </a:t>
            </a:r>
            <a:r>
              <a:rPr lang="de-DE" dirty="0" smtClean="0"/>
              <a:t>meeting,</a:t>
            </a:r>
            <a:r>
              <a:rPr lang="en-US" dirty="0" smtClean="0"/>
              <a:t> CERN</a:t>
            </a:r>
          </a:p>
          <a:p>
            <a:pPr algn="ctr"/>
            <a:r>
              <a:rPr lang="en-US" dirty="0" smtClean="0"/>
              <a:t>16 – 20 Oct. 2023 </a:t>
            </a:r>
            <a:endParaRPr lang="en-US" baseline="30000" dirty="0"/>
          </a:p>
        </p:txBody>
      </p:sp>
    </p:spTree>
    <p:extLst>
      <p:ext uri="{BB962C8B-B14F-4D97-AF65-F5344CB8AC3E}">
        <p14:creationId xmlns:p14="http://schemas.microsoft.com/office/powerpoint/2010/main" val="5086251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49569703"/>
              </p:ext>
            </p:extLst>
          </p:nvPr>
        </p:nvGraphicFramePr>
        <p:xfrm>
          <a:off x="1" y="0"/>
          <a:ext cx="12190553" cy="6863891"/>
        </p:xfrm>
        <a:graphic>
          <a:graphicData uri="http://schemas.openxmlformats.org/drawingml/2006/table">
            <a:tbl>
              <a:tblPr>
                <a:tableStyleId>{5C22544A-7EE6-4342-B048-85BDC9FD1C3A}</a:tableStyleId>
              </a:tblPr>
              <a:tblGrid>
                <a:gridCol w="504384">
                  <a:extLst>
                    <a:ext uri="{9D8B030D-6E8A-4147-A177-3AD203B41FA5}">
                      <a16:colId xmlns:a16="http://schemas.microsoft.com/office/drawing/2014/main" val="3508635729"/>
                    </a:ext>
                  </a:extLst>
                </a:gridCol>
                <a:gridCol w="597498">
                  <a:extLst>
                    <a:ext uri="{9D8B030D-6E8A-4147-A177-3AD203B41FA5}">
                      <a16:colId xmlns:a16="http://schemas.microsoft.com/office/drawing/2014/main" val="100984175"/>
                    </a:ext>
                  </a:extLst>
                </a:gridCol>
                <a:gridCol w="1614027">
                  <a:extLst>
                    <a:ext uri="{9D8B030D-6E8A-4147-A177-3AD203B41FA5}">
                      <a16:colId xmlns:a16="http://schemas.microsoft.com/office/drawing/2014/main" val="1152333106"/>
                    </a:ext>
                  </a:extLst>
                </a:gridCol>
                <a:gridCol w="853570">
                  <a:extLst>
                    <a:ext uri="{9D8B030D-6E8A-4147-A177-3AD203B41FA5}">
                      <a16:colId xmlns:a16="http://schemas.microsoft.com/office/drawing/2014/main" val="1832427749"/>
                    </a:ext>
                  </a:extLst>
                </a:gridCol>
                <a:gridCol w="884611">
                  <a:extLst>
                    <a:ext uri="{9D8B030D-6E8A-4147-A177-3AD203B41FA5}">
                      <a16:colId xmlns:a16="http://schemas.microsoft.com/office/drawing/2014/main" val="3775363278"/>
                    </a:ext>
                  </a:extLst>
                </a:gridCol>
                <a:gridCol w="411265">
                  <a:extLst>
                    <a:ext uri="{9D8B030D-6E8A-4147-A177-3AD203B41FA5}">
                      <a16:colId xmlns:a16="http://schemas.microsoft.com/office/drawing/2014/main" val="124948113"/>
                    </a:ext>
                  </a:extLst>
                </a:gridCol>
                <a:gridCol w="465585">
                  <a:extLst>
                    <a:ext uri="{9D8B030D-6E8A-4147-A177-3AD203B41FA5}">
                      <a16:colId xmlns:a16="http://schemas.microsoft.com/office/drawing/2014/main" val="1137506750"/>
                    </a:ext>
                  </a:extLst>
                </a:gridCol>
                <a:gridCol w="861332">
                  <a:extLst>
                    <a:ext uri="{9D8B030D-6E8A-4147-A177-3AD203B41FA5}">
                      <a16:colId xmlns:a16="http://schemas.microsoft.com/office/drawing/2014/main" val="2629389948"/>
                    </a:ext>
                  </a:extLst>
                </a:gridCol>
                <a:gridCol w="465585">
                  <a:extLst>
                    <a:ext uri="{9D8B030D-6E8A-4147-A177-3AD203B41FA5}">
                      <a16:colId xmlns:a16="http://schemas.microsoft.com/office/drawing/2014/main" val="407415224"/>
                    </a:ext>
                  </a:extLst>
                </a:gridCol>
                <a:gridCol w="1171722">
                  <a:extLst>
                    <a:ext uri="{9D8B030D-6E8A-4147-A177-3AD203B41FA5}">
                      <a16:colId xmlns:a16="http://schemas.microsoft.com/office/drawing/2014/main" val="67281072"/>
                    </a:ext>
                  </a:extLst>
                </a:gridCol>
                <a:gridCol w="2126168">
                  <a:extLst>
                    <a:ext uri="{9D8B030D-6E8A-4147-A177-3AD203B41FA5}">
                      <a16:colId xmlns:a16="http://schemas.microsoft.com/office/drawing/2014/main" val="741871320"/>
                    </a:ext>
                  </a:extLst>
                </a:gridCol>
                <a:gridCol w="1117403">
                  <a:extLst>
                    <a:ext uri="{9D8B030D-6E8A-4147-A177-3AD203B41FA5}">
                      <a16:colId xmlns:a16="http://schemas.microsoft.com/office/drawing/2014/main" val="3136310018"/>
                    </a:ext>
                  </a:extLst>
                </a:gridCol>
                <a:gridCol w="1117403">
                  <a:extLst>
                    <a:ext uri="{9D8B030D-6E8A-4147-A177-3AD203B41FA5}">
                      <a16:colId xmlns:a16="http://schemas.microsoft.com/office/drawing/2014/main" val="1547022181"/>
                    </a:ext>
                  </a:extLst>
                </a:gridCol>
              </a:tblGrid>
              <a:tr h="172517">
                <a:tc gridSpan="13">
                  <a:txBody>
                    <a:bodyPr/>
                    <a:lstStyle/>
                    <a:p>
                      <a:pPr algn="ctr" fontAlgn="ctr"/>
                      <a:r>
                        <a:rPr lang="en-US" sz="800" u="none" strike="noStrike" dirty="0">
                          <a:effectLst/>
                        </a:rPr>
                        <a:t> </a:t>
                      </a:r>
                      <a:r>
                        <a:rPr lang="en-US" sz="800" b="1" u="none" strike="noStrike" dirty="0" smtClean="0">
                          <a:solidFill>
                            <a:srgbClr val="002060"/>
                          </a:solidFill>
                          <a:effectLst/>
                        </a:rPr>
                        <a:t>FOLLOW-UP </a:t>
                      </a:r>
                      <a:r>
                        <a:rPr lang="en-US" sz="800" b="1" u="none" strike="noStrike" dirty="0">
                          <a:solidFill>
                            <a:srgbClr val="002060"/>
                          </a:solidFill>
                          <a:effectLst/>
                        </a:rPr>
                        <a:t>OF ABSTRACT SUBMISSIONS (updated 14/09/2023)</a:t>
                      </a:r>
                      <a:endParaRPr lang="en-US" sz="800" b="1" i="0" u="none" strike="noStrike" dirty="0">
                        <a:solidFill>
                          <a:srgbClr val="00206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pPr algn="ctr" fontAlgn="ctr"/>
                      <a:endParaRPr lang="en-US" sz="800" b="1" i="0" u="none" strike="noStrike" dirty="0">
                        <a:solidFill>
                          <a:srgbClr val="00206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pPr algn="ctr" fontAlgn="ctr"/>
                      <a:endParaRPr lang="en-US" sz="11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24201620"/>
                  </a:ext>
                </a:extLst>
              </a:tr>
              <a:tr h="144352">
                <a:tc>
                  <a:txBody>
                    <a:bodyPr/>
                    <a:lstStyle/>
                    <a:p>
                      <a:pPr algn="l" fontAlgn="ctr"/>
                      <a:r>
                        <a:rPr lang="en-US" sz="600" u="none" strike="noStrike" dirty="0">
                          <a:effectLst/>
                        </a:rPr>
                        <a:t> </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 </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 </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900" b="0" i="0" u="none" strike="noStrike" dirty="0">
                          <a:solidFill>
                            <a:srgbClr val="000000"/>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55071428"/>
                  </a:ext>
                </a:extLst>
              </a:tr>
              <a:tr h="348206">
                <a:tc>
                  <a:txBody>
                    <a:bodyPr/>
                    <a:lstStyle/>
                    <a:p>
                      <a:pPr algn="ctr" fontAlgn="ctr"/>
                      <a:r>
                        <a:rPr lang="en-US" sz="700" b="1" u="none" strike="noStrike" dirty="0">
                          <a:effectLst/>
                        </a:rPr>
                        <a:t> </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err="1">
                          <a:effectLst/>
                        </a:rPr>
                        <a:t>Accronym</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Conference</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Date of the event</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Abstract submission deadline at the conference</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Type of Abstract</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Approval by the </a:t>
                      </a:r>
                      <a:r>
                        <a:rPr lang="en-US" sz="700" b="1" u="none" strike="noStrike" dirty="0" smtClean="0">
                          <a:effectLst/>
                        </a:rPr>
                        <a:t>organizers</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Proposed author</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Submitted</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Title</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website</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u="none" strike="noStrike" dirty="0">
                          <a:effectLst/>
                        </a:rPr>
                        <a:t>Proceeding</a:t>
                      </a:r>
                      <a:endParaRPr lang="en-US" sz="7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tc>
                  <a:txBody>
                    <a:bodyPr/>
                    <a:lstStyle/>
                    <a:p>
                      <a:pPr algn="ctr" fontAlgn="ctr"/>
                      <a:r>
                        <a:rPr lang="en-US" sz="700" b="1" i="0" u="none" strike="noStrike" dirty="0">
                          <a:solidFill>
                            <a:srgbClr val="000000"/>
                          </a:solidFill>
                          <a:effectLst/>
                          <a:latin typeface="Calibri" panose="020F0502020204030204" pitchFamily="34" charset="0"/>
                        </a:rPr>
                        <a:t>Carbon Footprint</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B0F0"/>
                    </a:solidFill>
                  </a:tcPr>
                </a:tc>
                <a:extLst>
                  <a:ext uri="{0D108BD9-81ED-4DB2-BD59-A6C34878D82A}">
                    <a16:rowId xmlns:a16="http://schemas.microsoft.com/office/drawing/2014/main" val="4076471493"/>
                  </a:ext>
                </a:extLst>
              </a:tr>
              <a:tr h="276018">
                <a:tc>
                  <a:txBody>
                    <a:bodyPr/>
                    <a:lstStyle/>
                    <a:p>
                      <a:pPr algn="ctr" fontAlgn="ctr"/>
                      <a:r>
                        <a:rPr lang="en-US" sz="600" u="none" strike="noStrike">
                          <a:effectLst/>
                        </a:rPr>
                        <a:t>1</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CP2023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International  workshop on the Origin of Matter-Antimatter Asymmetry, Les Houches, France</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12-17 Feb.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09.12.2022</a:t>
                      </a:r>
                      <a:endParaRPr lang="en-US" sz="600" b="1" i="0" u="none" strike="noStrike" dirty="0">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Monojit Gosh, WP5</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Measuring </a:t>
                      </a:r>
                      <a:r>
                        <a:rPr lang="en-US" sz="600" u="none" strike="noStrike" dirty="0" err="1">
                          <a:effectLst/>
                        </a:rPr>
                        <a:t>δCP</a:t>
                      </a:r>
                      <a:r>
                        <a:rPr lang="en-US" sz="600" u="none" strike="noStrike" dirty="0">
                          <a:effectLst/>
                        </a:rPr>
                        <a:t> and constraining lepton </a:t>
                      </a:r>
                      <a:r>
                        <a:rPr lang="en-US" sz="600" u="none" strike="noStrike" dirty="0" err="1">
                          <a:effectLst/>
                        </a:rPr>
                        <a:t>flavour</a:t>
                      </a:r>
                      <a:r>
                        <a:rPr lang="en-US" sz="600" u="none" strike="noStrike" dirty="0">
                          <a:effectLst/>
                        </a:rPr>
                        <a:t> models at ESSnuSB </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2"/>
                        </a:rPr>
                        <a:t>https://indico.in2p3.fr/event/27893/</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0.45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722567203"/>
                  </a:ext>
                </a:extLst>
              </a:tr>
              <a:tr h="182078">
                <a:tc>
                  <a:txBody>
                    <a:bodyPr/>
                    <a:lstStyle/>
                    <a:p>
                      <a:pPr algn="ctr" fontAlgn="ctr"/>
                      <a:r>
                        <a:rPr lang="en-US" sz="600" u="none" strike="noStrike">
                          <a:effectLst/>
                        </a:rPr>
                        <a:t>2</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DPG2023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German Physics Sciety spring meeting, Dresden, Germany</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20-25 March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15.12.2022</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Tamer Tolba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ESSvSB(+) design study: Achievements and Prospects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3"/>
                        </a:rPr>
                        <a:t>https://skm23.dpg-tagungen.de/</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0.008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530344982"/>
                  </a:ext>
                </a:extLst>
              </a:tr>
              <a:tr h="272458">
                <a:tc>
                  <a:txBody>
                    <a:bodyPr/>
                    <a:lstStyle/>
                    <a:p>
                      <a:pPr algn="ctr" fontAlgn="ctr"/>
                      <a:r>
                        <a:rPr lang="en-US" sz="600" u="none" strike="noStrike">
                          <a:effectLst/>
                        </a:rPr>
                        <a:t>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KITP2023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KITP Muon Collider Workshop, University of California, Santa Barbara, USA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27 Feb. - 10 Mar.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Marcos Dracos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European Spallation Source neutrino Super Beam and muon synergies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4"/>
                        </a:rPr>
                        <a:t>https://</a:t>
                      </a:r>
                      <a:r>
                        <a:rPr lang="en-US" sz="600" u="sng" strike="noStrike" dirty="0" smtClean="0">
                          <a:effectLst/>
                          <a:hlinkClick r:id="rId4"/>
                        </a:rPr>
                        <a:t>www.kitp.ucsb.edu/activities/muoncollider-m23</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3.5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788956294"/>
                  </a:ext>
                </a:extLst>
              </a:tr>
              <a:tr h="182078">
                <a:tc>
                  <a:txBody>
                    <a:bodyPr/>
                    <a:lstStyle/>
                    <a:p>
                      <a:pPr algn="ctr" fontAlgn="ctr"/>
                      <a:r>
                        <a:rPr lang="en-US" sz="600" u="none" strike="noStrike">
                          <a:effectLst/>
                        </a:rPr>
                        <a:t>4</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ICPTI2023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International Conference on the Physics of the Two Infinities, Kyoto, Japan</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27-30 Mar. 2024</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19.02.2023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Marcos Dracos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European Spallation Source neutrino Super Beam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5"/>
                        </a:rPr>
                        <a:t>https://indico.in2p3.fr/event/28466/</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3.2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476440552"/>
                  </a:ext>
                </a:extLst>
              </a:tr>
              <a:tr h="274905">
                <a:tc>
                  <a:txBody>
                    <a:bodyPr/>
                    <a:lstStyle/>
                    <a:p>
                      <a:pPr algn="ctr" fontAlgn="ctr"/>
                      <a:r>
                        <a:rPr lang="en-US" sz="600" u="none" strike="noStrike">
                          <a:effectLst/>
                        </a:rPr>
                        <a:t>5</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IPAC2023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International Particle Accelerator Conference, Venice, Italy</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7-12 May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07.12.2022</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Poster</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Tamer Tolba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ESSvSB+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6"/>
                        </a:rPr>
                        <a:t>https://www.ipac23.org/</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Published                                               T. Tolba et al., </a:t>
                      </a:r>
                      <a:r>
                        <a:rPr lang="en-US" sz="600" b="0" i="0" u="none" strike="noStrike" dirty="0" err="1">
                          <a:solidFill>
                            <a:srgbClr val="000000"/>
                          </a:solidFill>
                          <a:effectLst/>
                          <a:latin typeface="Calibri" panose="020F0502020204030204" pitchFamily="34" charset="0"/>
                        </a:rPr>
                        <a:t>JACoW</a:t>
                      </a:r>
                      <a:r>
                        <a:rPr lang="en-US" sz="600" b="0" i="0" u="none" strike="noStrike" dirty="0">
                          <a:solidFill>
                            <a:srgbClr val="000000"/>
                          </a:solidFill>
                          <a:effectLst/>
                          <a:latin typeface="Calibri" panose="020F0502020204030204" pitchFamily="34" charset="0"/>
                        </a:rPr>
                        <a:t> IPAC2023 (2023) 911 – 914</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0.01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631272732"/>
                  </a:ext>
                </a:extLst>
              </a:tr>
              <a:tr h="156969">
                <a:tc>
                  <a:txBody>
                    <a:bodyPr/>
                    <a:lstStyle/>
                    <a:p>
                      <a:pPr algn="ctr" fontAlgn="ctr"/>
                      <a:r>
                        <a:rPr lang="en-US" sz="600" u="none" strike="noStrike">
                          <a:effectLst/>
                        </a:rPr>
                        <a:t>6</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Blois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Particle Physics and Cosmology, Blois, France</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14-19 May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01.04.2023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Eric Baussan</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ESSvSB+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7"/>
                        </a:rPr>
                        <a:t>http://blois.in2p3.fr/2023/index.html</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792199432"/>
                  </a:ext>
                </a:extLst>
              </a:tr>
              <a:tr h="182078">
                <a:tc>
                  <a:txBody>
                    <a:bodyPr/>
                    <a:lstStyle/>
                    <a:p>
                      <a:pPr algn="ctr" fontAlgn="ctr"/>
                      <a:r>
                        <a:rPr lang="en-US" sz="600" u="none" strike="noStrike">
                          <a:effectLst/>
                        </a:rPr>
                        <a:t>7</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DESY colloquium2023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DESY Particle and </a:t>
                      </a:r>
                      <a:r>
                        <a:rPr lang="en-US" sz="600" u="none" strike="noStrike" dirty="0" err="1">
                          <a:effectLst/>
                        </a:rPr>
                        <a:t>Astroparticle</a:t>
                      </a:r>
                      <a:r>
                        <a:rPr lang="en-US" sz="600" u="none" strike="noStrike" dirty="0">
                          <a:effectLst/>
                        </a:rPr>
                        <a:t> Physics Colloquia, Hamburg, Germany</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23 May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Marcos Dracos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European Spallation Source neutrino Super Beam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8"/>
                        </a:rPr>
                        <a:t>https://physikseminar.desy.de/hamburg/colloquia_in_2023/23_may_2023</a:t>
                      </a:r>
                      <a:r>
                        <a:rPr lang="en-US" sz="600" u="sng" strike="noStrike" dirty="0" smtClean="0">
                          <a:effectLst/>
                          <a:hlinkClick r:id="rId8"/>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0.38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89942112"/>
                  </a:ext>
                </a:extLst>
              </a:tr>
              <a:tr h="156969">
                <a:tc>
                  <a:txBody>
                    <a:bodyPr/>
                    <a:lstStyle/>
                    <a:p>
                      <a:pPr algn="ctr" fontAlgn="ctr"/>
                      <a:r>
                        <a:rPr lang="en-US" sz="600" u="none" strike="noStrike">
                          <a:effectLst/>
                        </a:rPr>
                        <a:t>8</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Muon4Future</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Muon4Future workshop,  Venice, Italy</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29-31 May 2024</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Marcos Dracos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Muon activity at the ESS facility</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9"/>
                        </a:rPr>
                        <a:t>https://agenda.infn.it/event/33270</a:t>
                      </a:r>
                      <a:r>
                        <a:rPr lang="en-US" sz="600" u="sng" strike="noStrike" dirty="0" smtClean="0">
                          <a:effectLst/>
                          <a:hlinkClick r:id="rId9"/>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0.008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732183856"/>
                  </a:ext>
                </a:extLst>
              </a:tr>
              <a:tr h="182078">
                <a:tc>
                  <a:txBody>
                    <a:bodyPr/>
                    <a:lstStyle/>
                    <a:p>
                      <a:pPr algn="ctr" fontAlgn="ctr"/>
                      <a:r>
                        <a:rPr lang="en-US" sz="600" u="none" strike="noStrike">
                          <a:effectLst/>
                        </a:rPr>
                        <a:t>9</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err="1">
                          <a:effectLst/>
                        </a:rPr>
                        <a:t>Fysikdagarna</a:t>
                      </a:r>
                      <a:r>
                        <a:rPr lang="en-US" sz="600" u="none" strike="noStrike" dirty="0">
                          <a:effectLst/>
                        </a:rPr>
                        <a:t>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conference of the Swedish Physical Society, Stockholm, Sweden</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14-16 June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05.05.2023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Maja Olvegård</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nuSTORM project in ESSnuSBplus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10"/>
                        </a:rPr>
                        <a:t>https://indico.fysik.su.se/event/7762</a:t>
                      </a:r>
                      <a:r>
                        <a:rPr lang="en-US" sz="600" u="sng" strike="noStrike" dirty="0" smtClean="0">
                          <a:effectLst/>
                          <a:hlinkClick r:id="rId10"/>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49971887"/>
                  </a:ext>
                </a:extLst>
              </a:tr>
              <a:tr h="272458">
                <a:tc>
                  <a:txBody>
                    <a:bodyPr/>
                    <a:lstStyle/>
                    <a:p>
                      <a:pPr algn="ctr" fontAlgn="ctr"/>
                      <a:r>
                        <a:rPr lang="en-US" sz="600" u="none" strike="noStrike">
                          <a:effectLst/>
                        </a:rPr>
                        <a:t>10</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CRETE2023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2023 International Conference on Applications of Nuclear Techniques, Crete, Greece</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18-24 June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28.02.2023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Marcos Dracos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physics performance of the European Spallation Source neutrino Super Beam</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11"/>
                        </a:rPr>
                        <a:t>https://www.creteconf.org/</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not submitted</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0.65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812596351"/>
                  </a:ext>
                </a:extLst>
              </a:tr>
              <a:tr h="234602">
                <a:tc>
                  <a:txBody>
                    <a:bodyPr/>
                    <a:lstStyle/>
                    <a:p>
                      <a:pPr algn="ctr" fontAlgn="ctr"/>
                      <a:r>
                        <a:rPr lang="en-US" sz="600" u="none" strike="noStrike">
                          <a:effectLst/>
                        </a:rPr>
                        <a:t>11</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NSLIE2023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Neutrino Scattering at Low and Intermediate Energies 2023, Mainz, Germany</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26-30 June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Joakim Cederkall</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The ESSnuSB project</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12"/>
                        </a:rPr>
                        <a:t>https://indico.mitp.uni-mainz.de/event/324</a:t>
                      </a:r>
                      <a:r>
                        <a:rPr lang="en-US" sz="600" u="sng" strike="noStrike" dirty="0" smtClean="0">
                          <a:effectLst/>
                          <a:hlinkClick r:id="rId12"/>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a:solidFill>
                            <a:srgbClr val="000000"/>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0.45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283930381"/>
                  </a:ext>
                </a:extLst>
              </a:tr>
              <a:tr h="234602">
                <a:tc>
                  <a:txBody>
                    <a:bodyPr/>
                    <a:lstStyle/>
                    <a:p>
                      <a:pPr algn="ctr" fontAlgn="ctr"/>
                      <a:r>
                        <a:rPr lang="en-US" sz="600" u="none" strike="noStrike">
                          <a:effectLst/>
                        </a:rPr>
                        <a:t>12</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WIN2023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29th International Workshop on Weak Interactions and Neutrinos, Zhuhai, China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3-8 July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31.05.2023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Tamer Tolba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European Spallation Source neutrino Super Beam plus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13"/>
                        </a:rPr>
                        <a:t>https://indico.ihep.ac.cn/event/18269</a:t>
                      </a:r>
                      <a:r>
                        <a:rPr lang="en-US" sz="600" u="sng" strike="noStrike" dirty="0" smtClean="0">
                          <a:effectLst/>
                          <a:hlinkClick r:id="rId13"/>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3.5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63591554"/>
                  </a:ext>
                </a:extLst>
              </a:tr>
              <a:tr h="182078">
                <a:tc>
                  <a:txBody>
                    <a:bodyPr/>
                    <a:lstStyle/>
                    <a:p>
                      <a:pPr algn="ctr" fontAlgn="ctr"/>
                      <a:r>
                        <a:rPr lang="en-US" sz="600" u="none" strike="noStrike">
                          <a:effectLst/>
                        </a:rPr>
                        <a:t>13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NuIF2023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19th Rencontres du Vietnam, Neutrino Workshop at IFIRSE, Quy Nhon city, Vietnam</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16-19 July 2024</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10.06.2023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Not yet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Budimir Kliček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Not Yet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Neutrino oscillation prospects with ESSnuSB</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14"/>
                        </a:rPr>
                        <a:t>https://</a:t>
                      </a:r>
                      <a:r>
                        <a:rPr lang="en-US" sz="600" u="sng" strike="noStrike" dirty="0" smtClean="0">
                          <a:effectLst/>
                          <a:hlinkClick r:id="rId14"/>
                        </a:rPr>
                        <a:t>ifirse.icise.vn/nugroup/nuworkshop2023/index.html</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a:solidFill>
                            <a:srgbClr val="000000"/>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2.7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212126231"/>
                  </a:ext>
                </a:extLst>
              </a:tr>
              <a:tr h="268706">
                <a:tc>
                  <a:txBody>
                    <a:bodyPr/>
                    <a:lstStyle/>
                    <a:p>
                      <a:pPr algn="ctr" fontAlgn="ctr"/>
                      <a:r>
                        <a:rPr lang="en-US" sz="600" u="none" strike="noStrike" dirty="0">
                          <a:effectLst/>
                        </a:rPr>
                        <a:t>14</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LP2023 </a:t>
                      </a:r>
                      <a:r>
                        <a:rPr lang="en-US" sz="600" b="1" u="none" strike="noStrike" dirty="0">
                          <a:effectLst/>
                        </a:rPr>
                        <a:t>(CANCELED)</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31st International Symposium on Lepton Photon Interactions at High Energies , Melbourne, Australia</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17-21 July 2023</a:t>
                      </a:r>
                      <a:endParaRPr lang="en-US" sz="600" b="1"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25.03.2023</a:t>
                      </a:r>
                      <a:endParaRPr lang="en-US" sz="600" b="1"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Talk</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yes</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Tamer Tolba</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yes</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none" strike="noStrike" dirty="0">
                          <a:effectLst/>
                        </a:rPr>
                        <a:t>The European Spallation Source neutrino Super Beam plus Project</a:t>
                      </a:r>
                      <a:endParaRPr lang="en-US" sz="600" b="0" i="0" u="none"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u="sng" strike="noStrike" dirty="0">
                          <a:effectLst/>
                          <a:hlinkClick r:id="rId15"/>
                        </a:rPr>
                        <a:t>https://indico.cern.ch/event/1114856/</a:t>
                      </a:r>
                      <a:endParaRPr lang="en-US" sz="600" b="0" i="0" u="sng" strike="noStrike" dirty="0">
                        <a:solidFill>
                          <a:srgbClr val="BFBFBF"/>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ctr" fontAlgn="ctr"/>
                      <a:r>
                        <a:rPr lang="en-US" sz="600" b="0" i="0" u="none" strike="noStrike" dirty="0">
                          <a:solidFill>
                            <a:srgbClr val="A6A6A6"/>
                          </a:solidFill>
                          <a:effectLst/>
                          <a:latin typeface="Calibri" panose="020F0502020204030204" pitchFamily="34" charset="0"/>
                        </a:rPr>
                        <a:t> </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pPr algn="l" fontAlgn="b"/>
                      <a:r>
                        <a:rPr lang="en-US" sz="800" b="1" i="0" u="none" strike="noStrike" dirty="0">
                          <a:solidFill>
                            <a:srgbClr val="A6A6A6"/>
                          </a:solidFill>
                          <a:effectLst/>
                          <a:latin typeface="Calibri" panose="020F0502020204030204" pitchFamily="34" charset="0"/>
                        </a:rPr>
                        <a:t> </a:t>
                      </a:r>
                    </a:p>
                  </a:txBody>
                  <a:tcPr marL="3810" marR="3810" marT="381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200394929"/>
                  </a:ext>
                </a:extLst>
              </a:tr>
              <a:tr h="182078">
                <a:tc>
                  <a:txBody>
                    <a:bodyPr/>
                    <a:lstStyle/>
                    <a:p>
                      <a:pPr algn="ctr" fontAlgn="ctr"/>
                      <a:r>
                        <a:rPr lang="en-US" sz="600" u="none" strike="noStrike">
                          <a:effectLst/>
                        </a:rPr>
                        <a:t>15</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ICRC2023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The 38th International Cosmic Ray Conference (ICRC2023), Nagoya, Japan </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26 July - 3 Aug.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20.02.2023</a:t>
                      </a:r>
                      <a:endParaRPr lang="en-US" sz="600" b="1" i="0" u="none" strike="noStrike" dirty="0">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poster</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Tsutomu Fukuda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ctr"/>
                      <a:r>
                        <a:rPr lang="en-US" sz="600" u="none" strike="noStrike">
                          <a:effectLst/>
                        </a:rPr>
                        <a:t>The European Spallation Source neutrino Super Beam project</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16"/>
                        </a:rPr>
                        <a:t>https://www.icrc2023.org/</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2026104625"/>
                  </a:ext>
                </a:extLst>
              </a:tr>
              <a:tr h="543598">
                <a:tc>
                  <a:txBody>
                    <a:bodyPr/>
                    <a:lstStyle/>
                    <a:p>
                      <a:pPr algn="ctr" fontAlgn="ctr"/>
                      <a:r>
                        <a:rPr lang="en-US" sz="600" u="none" strike="noStrike">
                          <a:effectLst/>
                        </a:rPr>
                        <a:t>16</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NUFAC2023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24th Internartional Workshop on Neutrinos From Accelerators, Seoul, South Korea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21-26 Aug.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21.05.2023</a:t>
                      </a:r>
                      <a:endParaRPr lang="en-US" sz="600" b="1" i="0" u="none" strike="noStrike" dirty="0">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Talk</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pt-BR" sz="600" u="none" strike="noStrike">
                          <a:effectLst/>
                        </a:rPr>
                        <a:t>Marcos Dracos and       Karre Iversen</a:t>
                      </a:r>
                      <a:endParaRPr lang="pt-BR"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and summary of the mini workshop (satellite)          Classification of muon- and electron neutrino events for the ESSnuSB Near Detector using Graph Neural Networks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17"/>
                        </a:rPr>
                        <a:t>https://indico.cern.ch/event/1216905/</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                                            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fr-FR" sz="800" b="1" i="0" u="none" strike="noStrike" dirty="0">
                          <a:solidFill>
                            <a:srgbClr val="000000"/>
                          </a:solidFill>
                          <a:effectLst/>
                          <a:latin typeface="Calibri" panose="020F0502020204030204" pitchFamily="34" charset="0"/>
                        </a:rPr>
                        <a:t>2.7 t*6  = 16.2 t CO</a:t>
                      </a:r>
                      <a:r>
                        <a:rPr lang="fr-FR" sz="800" b="1" i="0" u="none" strike="noStrike" baseline="-25000" dirty="0">
                          <a:solidFill>
                            <a:srgbClr val="000000"/>
                          </a:solidFill>
                          <a:effectLst/>
                          <a:latin typeface="Calibri" panose="020F0502020204030204" pitchFamily="34" charset="0"/>
                        </a:rPr>
                        <a:t>2</a:t>
                      </a:r>
                      <a:endParaRPr lang="fr-FR"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809878955"/>
                  </a:ext>
                </a:extLst>
              </a:tr>
              <a:tr h="389874">
                <a:tc>
                  <a:txBody>
                    <a:bodyPr/>
                    <a:lstStyle/>
                    <a:p>
                      <a:pPr algn="ctr" fontAlgn="ctr"/>
                      <a:r>
                        <a:rPr lang="en-US" sz="600" u="none" strike="noStrike">
                          <a:effectLst/>
                        </a:rPr>
                        <a:t>17</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workshop</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a:t>
                      </a:r>
                      <a:r>
                        <a:rPr lang="en-US" sz="600" u="none" strike="noStrike" dirty="0" err="1">
                          <a:effectLst/>
                        </a:rPr>
                        <a:t>dedictaed</a:t>
                      </a:r>
                      <a:r>
                        <a:rPr lang="en-US" sz="600" u="none" strike="noStrike" dirty="0">
                          <a:effectLst/>
                        </a:rPr>
                        <a:t> </a:t>
                      </a:r>
                      <a:r>
                        <a:rPr lang="en-US" sz="600" u="none" strike="noStrike" dirty="0" err="1">
                          <a:effectLst/>
                        </a:rPr>
                        <a:t>workshp</a:t>
                      </a:r>
                      <a:r>
                        <a:rPr lang="en-US" sz="600" u="none" strike="noStrike" dirty="0">
                          <a:effectLst/>
                        </a:rPr>
                        <a:t> in NuFact2023, Seoul, South Korea</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19-20 Aug.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Talks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yes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Marcos </a:t>
                      </a:r>
                      <a:r>
                        <a:rPr lang="en-US" sz="600" u="none" strike="noStrike" dirty="0" err="1">
                          <a:effectLst/>
                        </a:rPr>
                        <a:t>Dracos</a:t>
                      </a:r>
                      <a:r>
                        <a:rPr lang="en-US" sz="600" u="none" strike="noStrike" dirty="0">
                          <a:effectLst/>
                        </a:rPr>
                        <a:t>, Tamer Tolba, Natalia </a:t>
                      </a:r>
                      <a:r>
                        <a:rPr lang="en-US" sz="600" u="none" strike="noStrike" dirty="0" err="1">
                          <a:effectLst/>
                        </a:rPr>
                        <a:t>Milas</a:t>
                      </a:r>
                      <a:r>
                        <a:rPr lang="en-US" sz="600" u="none" strike="noStrike" dirty="0">
                          <a:effectLst/>
                        </a:rPr>
                        <a:t>, Andrea </a:t>
                      </a:r>
                      <a:r>
                        <a:rPr lang="en-US" sz="600" u="none" strike="noStrike" dirty="0" err="1">
                          <a:effectLst/>
                        </a:rPr>
                        <a:t>Longhin</a:t>
                      </a:r>
                      <a:r>
                        <a:rPr lang="en-US" sz="600" u="none" strike="noStrike" dirty="0">
                          <a:effectLst/>
                        </a:rPr>
                        <a:t>, George </a:t>
                      </a:r>
                      <a:r>
                        <a:rPr lang="en-US" sz="600" u="none" strike="noStrike" dirty="0" err="1">
                          <a:effectLst/>
                        </a:rPr>
                        <a:t>Fanorakis</a:t>
                      </a:r>
                      <a:r>
                        <a:rPr lang="en-US" sz="600" u="none" strike="noStrike" dirty="0">
                          <a:effectLst/>
                        </a:rPr>
                        <a:t>, </a:t>
                      </a:r>
                      <a:r>
                        <a:rPr lang="en-US" sz="600" u="none" strike="noStrike" dirty="0" err="1">
                          <a:effectLst/>
                        </a:rPr>
                        <a:t>Kaare</a:t>
                      </a:r>
                      <a:r>
                        <a:rPr lang="en-US" sz="600" u="none" strike="noStrike" dirty="0">
                          <a:effectLst/>
                        </a:rPr>
                        <a:t> </a:t>
                      </a:r>
                      <a:r>
                        <a:rPr lang="en-US" sz="600" u="none" strike="noStrike" dirty="0" err="1">
                          <a:effectLst/>
                        </a:rPr>
                        <a:t>Iversen</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yes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TBD</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18"/>
                        </a:rPr>
                        <a:t>https://indico.cern.ch/event/1216905/timetable/#</a:t>
                      </a:r>
                      <a:r>
                        <a:rPr lang="en-US" sz="600" u="sng" strike="noStrike" dirty="0" smtClean="0">
                          <a:effectLst/>
                          <a:hlinkClick r:id="rId18"/>
                        </a:rPr>
                        <a:t>20230820</a:t>
                      </a:r>
                      <a:endParaRPr lang="en-US" sz="600" b="0" i="0" u="sng" strike="noStrike" dirty="0">
                        <a:solidFill>
                          <a:srgbClr val="2F75B5"/>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5 * 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3810" marR="3810" marT="381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790235379"/>
                  </a:ext>
                </a:extLst>
              </a:tr>
              <a:tr h="362838">
                <a:tc>
                  <a:txBody>
                    <a:bodyPr/>
                    <a:lstStyle/>
                    <a:p>
                      <a:pPr algn="ctr" fontAlgn="ctr"/>
                      <a:r>
                        <a:rPr lang="en-US" sz="600" u="none" strike="noStrike">
                          <a:effectLst/>
                        </a:rPr>
                        <a:t>18</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EPS-HEP2023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European Physical Society Conference on High Energy Physics, Hamburg</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21-25 Aug.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02.06.2023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Alessio Giarnetti</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project: towards precision measurement of the CP violation at the second neutrino oscillation maximum</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a:effectLst/>
                          <a:hlinkClick r:id="rId19"/>
                        </a:rPr>
                        <a:t>https://www.eps-hep2023.eu/</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0.54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607119757"/>
                  </a:ext>
                </a:extLst>
              </a:tr>
              <a:tr h="272458">
                <a:tc>
                  <a:txBody>
                    <a:bodyPr/>
                    <a:lstStyle/>
                    <a:p>
                      <a:pPr algn="ctr" fontAlgn="ctr"/>
                      <a:r>
                        <a:rPr lang="en-US" sz="600" u="none" strike="noStrike">
                          <a:effectLst/>
                        </a:rPr>
                        <a:t>19</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TAUP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XVIII International Conference on Topics in Astroparticle and Underground Physics 2023, Vienna, Austria</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28 Aug. - 1 Sept.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12.05.2023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Vidhya Thara Hariharan</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The European Spallation Source neutrino Super Beam plus Project</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20"/>
                        </a:rPr>
                        <a:t>https://taup2023.hephy.at/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0.01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29906023"/>
                  </a:ext>
                </a:extLst>
              </a:tr>
              <a:tr h="389874">
                <a:tc>
                  <a:txBody>
                    <a:bodyPr/>
                    <a:lstStyle/>
                    <a:p>
                      <a:pPr algn="ctr" fontAlgn="ctr"/>
                      <a:r>
                        <a:rPr lang="en-US" sz="600" u="none" strike="noStrike">
                          <a:effectLst/>
                        </a:rPr>
                        <a:t>20</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Matter to the Deepest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Matter to the deepest: Recent developments in physics of fundamental interactions XLV international conference of theoretical physics (MTTD 2023), Ustroń, Poland</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17 - 22 Spet.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Invited only</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Monojit Gosh</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Present status and future prospects of neutrino oscillation experiments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21"/>
                        </a:rPr>
                        <a:t>https://indico.if.us.edu.pl/event/18</a:t>
                      </a:r>
                      <a:r>
                        <a:rPr lang="en-US" sz="600" u="sng" strike="noStrike" dirty="0" smtClean="0">
                          <a:effectLst/>
                          <a:hlinkClick r:id="rId21"/>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in progress</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0.34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934093821"/>
                  </a:ext>
                </a:extLst>
              </a:tr>
              <a:tr h="312239">
                <a:tc>
                  <a:txBody>
                    <a:bodyPr/>
                    <a:lstStyle/>
                    <a:p>
                      <a:pPr algn="ctr" fontAlgn="ctr"/>
                      <a:r>
                        <a:rPr lang="en-US" sz="600" u="none" strike="noStrike">
                          <a:effectLst/>
                        </a:rPr>
                        <a:t>21</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HB2023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68th ICFA Advanced Deam Dynamics Workshop on High-Intensity and High-Brightness Hadron Beams, Geneva, Switzerland</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09-13 Oct.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15.07.2023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Natalia Milas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smtClean="0">
                          <a:effectLst/>
                        </a:rPr>
                        <a:t>TBD</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22"/>
                        </a:rPr>
                        <a:t>https://indico.cern.ch/event/1138716</a:t>
                      </a:r>
                      <a:r>
                        <a:rPr lang="en-US" sz="600" u="sng" strike="noStrike" dirty="0" smtClean="0">
                          <a:effectLst/>
                          <a:hlinkClick r:id="rId22"/>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endParaRPr lang="en-US" sz="600" b="0"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800" b="1" i="0" u="none" strike="noStrike" dirty="0">
                          <a:solidFill>
                            <a:srgbClr val="000000"/>
                          </a:solidFill>
                          <a:effectLst/>
                          <a:latin typeface="Calibri" panose="020F0502020204030204" pitchFamily="34" charset="0"/>
                        </a:rPr>
                        <a:t>0.62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69614479"/>
                  </a:ext>
                </a:extLst>
              </a:tr>
              <a:tr h="182078">
                <a:tc>
                  <a:txBody>
                    <a:bodyPr/>
                    <a:lstStyle/>
                    <a:p>
                      <a:pPr algn="ctr" fontAlgn="ctr"/>
                      <a:r>
                        <a:rPr lang="en-US" sz="600" u="none" strike="noStrike">
                          <a:effectLst/>
                        </a:rPr>
                        <a:t>22</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annual meeting</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ESSnuSB+ first </a:t>
                      </a:r>
                      <a:r>
                        <a:rPr lang="en-US" sz="600" u="none" strike="noStrike" dirty="0" smtClean="0">
                          <a:effectLst/>
                        </a:rPr>
                        <a:t>collaboration </a:t>
                      </a:r>
                      <a:r>
                        <a:rPr lang="en-US" sz="600" u="none" strike="noStrike" dirty="0">
                          <a:effectLst/>
                        </a:rPr>
                        <a:t>meeting, TBD</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16-19 Oct.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No dealline</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Talks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 </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dirty="0">
                          <a:effectLst/>
                        </a:rPr>
                        <a:t>all ESSnuSB+ members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 </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none" strike="noStrike">
                          <a:effectLst/>
                        </a:rPr>
                        <a:t> </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u="sng" strike="noStrike" dirty="0">
                          <a:effectLst/>
                          <a:hlinkClick r:id="rId23"/>
                        </a:rPr>
                        <a:t>https://indico.cern.ch/event/1309436/sessions/502888/#</a:t>
                      </a:r>
                      <a:r>
                        <a:rPr lang="en-US" sz="600" u="sng" strike="noStrike" dirty="0" smtClean="0">
                          <a:effectLst/>
                          <a:hlinkClick r:id="rId23"/>
                        </a:rPr>
                        <a:t>20231019</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600" b="0" i="0" u="none" strike="noStrike" dirty="0">
                          <a:solidFill>
                            <a:srgbClr val="000000"/>
                          </a:solidFill>
                          <a:effectLst/>
                          <a:latin typeface="Calibri" panose="020F0502020204030204" pitchFamily="34" charset="0"/>
                        </a:rPr>
                        <a:t>No Proceeding</a:t>
                      </a: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US" sz="800" b="1" i="0" u="none" strike="noStrike" dirty="0">
                          <a:solidFill>
                            <a:srgbClr val="000000"/>
                          </a:solidFill>
                          <a:effectLst/>
                          <a:latin typeface="Calibri" panose="020F0502020204030204" pitchFamily="34" charset="0"/>
                        </a:rPr>
                        <a:t> </a:t>
                      </a:r>
                    </a:p>
                  </a:txBody>
                  <a:tcPr marL="3810" marR="3810" marT="381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3364087492"/>
                  </a:ext>
                </a:extLst>
              </a:tr>
              <a:tr h="232703">
                <a:tc>
                  <a:txBody>
                    <a:bodyPr/>
                    <a:lstStyle/>
                    <a:p>
                      <a:pPr algn="ctr" fontAlgn="ctr"/>
                      <a:r>
                        <a:rPr lang="en-US" sz="600" u="none" strike="noStrike" dirty="0">
                          <a:effectLst/>
                        </a:rPr>
                        <a:t>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NuTel2023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The XX International Workshop on Neutrino Telescopes, Venice, Italy</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23-27 Oct. 2023</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31.05.2023</a:t>
                      </a:r>
                      <a:endParaRPr lang="en-US" sz="600" b="1" i="0" u="none" strike="noStrike">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Invited Talk</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Tord Ekelöf</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TBD</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sng" strike="noStrike">
                          <a:effectLst/>
                          <a:hlinkClick r:id="rId24"/>
                        </a:rPr>
                        <a:t>https://agenda.infn.it/event/33107/</a:t>
                      </a:r>
                      <a:endParaRPr lang="en-US" sz="600" b="0" i="0" u="sng" strike="noStrike">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 </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800" b="1" i="0" u="none" strike="noStrike" dirty="0">
                          <a:solidFill>
                            <a:srgbClr val="000000"/>
                          </a:solidFill>
                          <a:effectLst/>
                          <a:latin typeface="Calibri" panose="020F0502020204030204" pitchFamily="34" charset="0"/>
                        </a:rPr>
                        <a:t>0.62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17614740"/>
                  </a:ext>
                </a:extLst>
              </a:tr>
              <a:tr h="234602">
                <a:tc>
                  <a:txBody>
                    <a:bodyPr/>
                    <a:lstStyle/>
                    <a:p>
                      <a:pPr algn="ctr" fontAlgn="ctr"/>
                      <a:r>
                        <a:rPr lang="en-US" sz="600" u="none" strike="noStrike">
                          <a:effectLst/>
                        </a:rPr>
                        <a:t>24</a:t>
                      </a:r>
                      <a:endParaRPr lang="en-US" sz="600" b="1"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BSM2023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Beyond Standard Model: From Theory to Experiment, </a:t>
                      </a:r>
                      <a:r>
                        <a:rPr lang="en-US" sz="600" u="none" strike="noStrike" dirty="0" err="1">
                          <a:effectLst/>
                        </a:rPr>
                        <a:t>Hurghada</a:t>
                      </a:r>
                      <a:r>
                        <a:rPr lang="en-US" sz="600" u="none" strike="noStrike" dirty="0">
                          <a:effectLst/>
                        </a:rPr>
                        <a:t>, Egypt</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06-09 Nov. 2023</a:t>
                      </a:r>
                      <a:endParaRPr lang="en-US" sz="600" b="1"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15.09.2023</a:t>
                      </a:r>
                      <a:endParaRPr lang="en-US" sz="600" b="1" i="0" u="none" strike="noStrike" dirty="0">
                        <a:solidFill>
                          <a:srgbClr val="FF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 Talk</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a:effectLst/>
                        </a:rPr>
                        <a:t>yes</a:t>
                      </a:r>
                      <a:endParaRPr lang="en-US" sz="600" b="0" i="0" u="none" strike="noStrike">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Tamer Tolba</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yes</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Search for the </a:t>
                      </a:r>
                      <a:r>
                        <a:rPr lang="en-US" sz="600" u="none" strike="noStrike" dirty="0" err="1">
                          <a:effectLst/>
                        </a:rPr>
                        <a:t>leptonic</a:t>
                      </a:r>
                      <a:r>
                        <a:rPr lang="en-US" sz="600" u="none" strike="noStrike" dirty="0">
                          <a:effectLst/>
                        </a:rPr>
                        <a:t> CP violation with the ESSnuSB(+) project</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sng" strike="noStrike" dirty="0">
                          <a:effectLst/>
                          <a:hlinkClick r:id="rId25"/>
                        </a:rPr>
                        <a:t>https://indico.cern.ch/event/1258407</a:t>
                      </a:r>
                      <a:r>
                        <a:rPr lang="en-US" sz="600" u="sng" strike="noStrike" dirty="0" smtClean="0">
                          <a:effectLst/>
                          <a:hlinkClick r:id="rId25"/>
                        </a:rPr>
                        <a:t>/</a:t>
                      </a:r>
                      <a:endParaRPr lang="en-US" sz="600" b="0" i="0" u="sng" strike="noStrike" dirty="0">
                        <a:solidFill>
                          <a:srgbClr val="0563C1"/>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600" u="none" strike="noStrike" dirty="0">
                          <a:effectLst/>
                        </a:rPr>
                        <a:t> </a:t>
                      </a:r>
                      <a:endParaRPr lang="en-US" sz="600" b="0" i="0" u="none" strike="noStrike" dirty="0">
                        <a:solidFill>
                          <a:srgbClr val="000000"/>
                        </a:solidFill>
                        <a:effectLst/>
                        <a:latin typeface="Calibri" panose="020F0502020204030204" pitchFamily="34" charset="0"/>
                      </a:endParaRPr>
                    </a:p>
                  </a:txBody>
                  <a:tcPr marL="1334" marR="1334" marT="1334"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pPr algn="ctr" fontAlgn="ctr"/>
                      <a:r>
                        <a:rPr lang="en-US" sz="800" b="1" i="0" u="none" strike="noStrike" dirty="0">
                          <a:solidFill>
                            <a:srgbClr val="000000"/>
                          </a:solidFill>
                          <a:effectLst/>
                          <a:latin typeface="Calibri" panose="020F0502020204030204" pitchFamily="34" charset="0"/>
                        </a:rPr>
                        <a:t>1.9 t CO</a:t>
                      </a:r>
                      <a:r>
                        <a:rPr lang="en-US" sz="800" b="1" i="0" u="none" strike="noStrike" baseline="-25000" dirty="0">
                          <a:solidFill>
                            <a:srgbClr val="000000"/>
                          </a:solidFill>
                          <a:effectLst/>
                          <a:latin typeface="Calibri" panose="020F0502020204030204" pitchFamily="34" charset="0"/>
                        </a:rPr>
                        <a:t>2</a:t>
                      </a:r>
                      <a:endParaRPr lang="en-US" sz="800" b="1" i="0" u="none" strike="noStrike" dirty="0">
                        <a:solidFill>
                          <a:srgbClr val="000000"/>
                        </a:solidFill>
                        <a:effectLst/>
                        <a:latin typeface="Calibri" panose="020F0502020204030204" pitchFamily="34" charset="0"/>
                      </a:endParaRPr>
                    </a:p>
                  </a:txBody>
                  <a:tcPr marL="3810" marR="3810" marT="381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4222919863"/>
                  </a:ext>
                </a:extLst>
              </a:tr>
            </a:tbl>
          </a:graphicData>
        </a:graphic>
      </p:graphicFrame>
    </p:spTree>
    <p:extLst>
      <p:ext uri="{BB962C8B-B14F-4D97-AF65-F5344CB8AC3E}">
        <p14:creationId xmlns:p14="http://schemas.microsoft.com/office/powerpoint/2010/main" val="251202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extLst>
              <p:ext uri="{D42A27DB-BD31-4B8C-83A1-F6EECF244321}">
                <p14:modId xmlns:p14="http://schemas.microsoft.com/office/powerpoint/2010/main" val="109780359"/>
              </p:ext>
            </p:extLst>
          </p:nvPr>
        </p:nvGraphicFramePr>
        <p:xfrm>
          <a:off x="1572660" y="1118365"/>
          <a:ext cx="206763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Diagram 5"/>
          <p:cNvGraphicFramePr/>
          <p:nvPr>
            <p:extLst>
              <p:ext uri="{D42A27DB-BD31-4B8C-83A1-F6EECF244321}">
                <p14:modId xmlns:p14="http://schemas.microsoft.com/office/powerpoint/2010/main" val="3891337725"/>
              </p:ext>
            </p:extLst>
          </p:nvPr>
        </p:nvGraphicFramePr>
        <p:xfrm>
          <a:off x="5061945" y="1118648"/>
          <a:ext cx="2067631"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Diagram 9"/>
          <p:cNvGraphicFramePr/>
          <p:nvPr>
            <p:extLst>
              <p:ext uri="{D42A27DB-BD31-4B8C-83A1-F6EECF244321}">
                <p14:modId xmlns:p14="http://schemas.microsoft.com/office/powerpoint/2010/main" val="2263847240"/>
              </p:ext>
            </p:extLst>
          </p:nvPr>
        </p:nvGraphicFramePr>
        <p:xfrm>
          <a:off x="8286908" y="866730"/>
          <a:ext cx="2067631" cy="3633483"/>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pic>
        <p:nvPicPr>
          <p:cNvPr id="12" name="Picture 1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805899" y="3454917"/>
            <a:ext cx="1097280" cy="1097280"/>
          </a:xfrm>
          <a:prstGeom prst="rect">
            <a:avLst/>
          </a:prstGeom>
        </p:spPr>
      </p:pic>
      <p:sp>
        <p:nvSpPr>
          <p:cNvPr id="13" name="TextBox 12"/>
          <p:cNvSpPr txBox="1"/>
          <p:nvPr/>
        </p:nvSpPr>
        <p:spPr>
          <a:xfrm>
            <a:off x="2964215" y="91007"/>
            <a:ext cx="5695918" cy="523220"/>
          </a:xfrm>
          <a:prstGeom prst="rect">
            <a:avLst/>
          </a:prstGeom>
          <a:noFill/>
        </p:spPr>
        <p:txBody>
          <a:bodyPr wrap="none" rtlCol="0">
            <a:spAutoFit/>
          </a:bodyPr>
          <a:lstStyle/>
          <a:p>
            <a:r>
              <a:rPr lang="en-US" sz="2800" dirty="0" smtClean="0"/>
              <a:t>Some statistics on 2023 participations</a:t>
            </a:r>
            <a:endParaRPr lang="en-US" sz="2800" dirty="0"/>
          </a:p>
        </p:txBody>
      </p:sp>
      <p:pic>
        <p:nvPicPr>
          <p:cNvPr id="14" name="Picture 13"/>
          <p:cNvPicPr>
            <a:picLocks noChangeAspect="1"/>
          </p:cNvPicPr>
          <p:nvPr/>
        </p:nvPicPr>
        <p:blipFill rotWithShape="1">
          <a:blip r:embed="rId18" cstate="print">
            <a:extLst>
              <a:ext uri="{28A0092B-C50C-407E-A947-70E740481C1C}">
                <a14:useLocalDpi xmlns:a14="http://schemas.microsoft.com/office/drawing/2010/main" val="0"/>
              </a:ext>
            </a:extLst>
          </a:blip>
          <a:srcRect l="28223" t="9217" r="28525" b="14794"/>
          <a:stretch/>
        </p:blipFill>
        <p:spPr>
          <a:xfrm>
            <a:off x="3592594" y="1173771"/>
            <a:ext cx="411697" cy="481745"/>
          </a:xfrm>
          <a:prstGeom prst="rect">
            <a:avLst/>
          </a:prstGeom>
        </p:spPr>
      </p:pic>
      <p:pic>
        <p:nvPicPr>
          <p:cNvPr id="15" name="Picture 14"/>
          <p:cNvPicPr>
            <a:picLocks noChangeAspect="1"/>
          </p:cNvPicPr>
          <p:nvPr/>
        </p:nvPicPr>
        <p:blipFill rotWithShape="1">
          <a:blip r:embed="rId19" cstate="print">
            <a:extLst>
              <a:ext uri="{28A0092B-C50C-407E-A947-70E740481C1C}">
                <a14:useLocalDpi xmlns:a14="http://schemas.microsoft.com/office/drawing/2010/main" val="0"/>
              </a:ext>
            </a:extLst>
          </a:blip>
          <a:srcRect l="28223" t="9217" r="28525" b="14794"/>
          <a:stretch/>
        </p:blipFill>
        <p:spPr>
          <a:xfrm>
            <a:off x="7090420" y="1187745"/>
            <a:ext cx="399755" cy="467771"/>
          </a:xfrm>
          <a:prstGeom prst="rect">
            <a:avLst/>
          </a:prstGeom>
        </p:spPr>
      </p:pic>
      <p:sp>
        <p:nvSpPr>
          <p:cNvPr id="16" name="TextBox 15"/>
          <p:cNvSpPr txBox="1"/>
          <p:nvPr/>
        </p:nvSpPr>
        <p:spPr>
          <a:xfrm>
            <a:off x="6603313" y="2696473"/>
            <a:ext cx="1052525" cy="600164"/>
          </a:xfrm>
          <a:prstGeom prst="rect">
            <a:avLst/>
          </a:prstGeom>
          <a:solidFill>
            <a:srgbClr val="92D050"/>
          </a:solidFill>
        </p:spPr>
        <p:txBody>
          <a:bodyPr wrap="square" rtlCol="0">
            <a:spAutoFit/>
          </a:bodyPr>
          <a:lstStyle/>
          <a:p>
            <a:pPr algn="ctr"/>
            <a:r>
              <a:rPr lang="en-US" sz="1100" b="1" dirty="0" smtClean="0"/>
              <a:t>Different dissemination criteria!!  </a:t>
            </a:r>
            <a:endParaRPr lang="en-US" sz="1100" b="1" dirty="0"/>
          </a:p>
        </p:txBody>
      </p:sp>
      <p:sp>
        <p:nvSpPr>
          <p:cNvPr id="17" name="TextBox 16"/>
          <p:cNvSpPr txBox="1"/>
          <p:nvPr/>
        </p:nvSpPr>
        <p:spPr>
          <a:xfrm>
            <a:off x="8137281" y="4552197"/>
            <a:ext cx="2432489" cy="600164"/>
          </a:xfrm>
          <a:prstGeom prst="rect">
            <a:avLst/>
          </a:prstGeom>
          <a:solidFill>
            <a:srgbClr val="FF0000"/>
          </a:solidFill>
        </p:spPr>
        <p:txBody>
          <a:bodyPr wrap="square" rtlCol="0">
            <a:spAutoFit/>
          </a:bodyPr>
          <a:lstStyle/>
          <a:p>
            <a:pPr algn="ctr"/>
            <a:r>
              <a:rPr lang="en-US" sz="1100" b="1" dirty="0" smtClean="0">
                <a:solidFill>
                  <a:srgbClr val="FFFF00"/>
                </a:solidFill>
              </a:rPr>
              <a:t>Next year more students and postdocs must be encouraged to participate in international conferences! </a:t>
            </a:r>
            <a:endParaRPr lang="en-US" sz="1100" b="1" dirty="0">
              <a:solidFill>
                <a:srgbClr val="FFFF00"/>
              </a:solidFill>
            </a:endParaRPr>
          </a:p>
        </p:txBody>
      </p:sp>
      <p:pic>
        <p:nvPicPr>
          <p:cNvPr id="11" name="Picture 10"/>
          <p:cNvPicPr>
            <a:picLocks noChangeAspect="1" noChangeArrowheads="1"/>
          </p:cNvPicPr>
          <p:nvPr/>
        </p:nvPicPr>
        <p:blipFill rotWithShape="1">
          <a:blip r:embed="rId20"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8964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10" grpId="0">
        <p:bldAsOne/>
      </p:bldGraphic>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3812"/>
            <a:ext cx="11430000" cy="6810375"/>
          </a:xfrm>
          <a:prstGeom prst="rect">
            <a:avLst/>
          </a:prstGeom>
        </p:spPr>
      </p:pic>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2747534" y="2973849"/>
            <a:ext cx="199348" cy="302390"/>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10031497" y="2916309"/>
            <a:ext cx="199348" cy="302390"/>
          </a:xfrm>
          <a:prstGeom prst="rect">
            <a:avLst/>
          </a:prstGeom>
        </p:spPr>
      </p:pic>
      <p:pic>
        <p:nvPicPr>
          <p:cNvPr id="12" name="Picture 11"/>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9665482" y="2973849"/>
            <a:ext cx="199348" cy="302390"/>
          </a:xfrm>
          <a:prstGeom prst="rect">
            <a:avLst/>
          </a:prstGeom>
        </p:spPr>
      </p:pic>
      <p:pic>
        <p:nvPicPr>
          <p:cNvPr id="13" name="Picture 12"/>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584980" y="3386268"/>
            <a:ext cx="199348" cy="302390"/>
          </a:xfrm>
          <a:prstGeom prst="rect">
            <a:avLst/>
          </a:prstGeom>
        </p:spPr>
      </p:pic>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5996326" y="2260241"/>
            <a:ext cx="199348" cy="302390"/>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5693693" y="2513041"/>
            <a:ext cx="199348" cy="302390"/>
          </a:xfrm>
          <a:prstGeom prst="rect">
            <a:avLst/>
          </a:prstGeom>
        </p:spPr>
      </p:pic>
      <p:pic>
        <p:nvPicPr>
          <p:cNvPr id="16" name="Picture 15"/>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022329" y="2671459"/>
            <a:ext cx="199348" cy="302390"/>
          </a:xfrm>
          <a:prstGeom prst="rect">
            <a:avLst/>
          </a:prstGeom>
        </p:spPr>
      </p:pic>
      <p:pic>
        <p:nvPicPr>
          <p:cNvPr id="17" name="Picture 16"/>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056998" y="1903437"/>
            <a:ext cx="199348" cy="302390"/>
          </a:xfrm>
          <a:prstGeom prst="rect">
            <a:avLst/>
          </a:prstGeom>
        </p:spPr>
      </p:pic>
      <p:pic>
        <p:nvPicPr>
          <p:cNvPr id="18" name="Picture 17"/>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314851" y="2822654"/>
            <a:ext cx="199348" cy="302390"/>
          </a:xfrm>
          <a:prstGeom prst="rect">
            <a:avLst/>
          </a:prstGeom>
        </p:spPr>
      </p:pic>
      <p:pic>
        <p:nvPicPr>
          <p:cNvPr id="19" name="Picture 18"/>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9153752" y="3083878"/>
            <a:ext cx="199348" cy="302390"/>
          </a:xfrm>
          <a:prstGeom prst="rect">
            <a:avLst/>
          </a:prstGeom>
        </p:spPr>
      </p:pic>
      <p:pic>
        <p:nvPicPr>
          <p:cNvPr id="20" name="Picture 19"/>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8954404" y="3470295"/>
            <a:ext cx="199348" cy="302390"/>
          </a:xfrm>
          <a:prstGeom prst="rect">
            <a:avLst/>
          </a:prstGeom>
        </p:spPr>
      </p:pic>
      <p:pic>
        <p:nvPicPr>
          <p:cNvPr id="21" name="Picture 20"/>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099611" y="2435512"/>
            <a:ext cx="199348" cy="302390"/>
          </a:xfrm>
          <a:prstGeom prst="rect">
            <a:avLst/>
          </a:prstGeom>
        </p:spPr>
      </p:pic>
      <p:pic>
        <p:nvPicPr>
          <p:cNvPr id="22" name="Picture 21"/>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6298959" y="2218354"/>
            <a:ext cx="199348" cy="302390"/>
          </a:xfrm>
          <a:prstGeom prst="rect">
            <a:avLst/>
          </a:prstGeom>
        </p:spPr>
      </p:pic>
      <p:pic>
        <p:nvPicPr>
          <p:cNvPr id="23" name="Picture 22"/>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5887264" y="2496188"/>
            <a:ext cx="199348" cy="302390"/>
          </a:xfrm>
          <a:prstGeom prst="rect">
            <a:avLst/>
          </a:prstGeom>
        </p:spPr>
      </p:pic>
      <p:pic>
        <p:nvPicPr>
          <p:cNvPr id="24" name="Picture 23"/>
          <p:cNvPicPr>
            <a:picLocks noChangeAspect="1"/>
          </p:cNvPicPr>
          <p:nvPr/>
        </p:nvPicPr>
        <p:blipFill rotWithShape="1">
          <a:blip r:embed="rId3" cstate="print">
            <a:extLst>
              <a:ext uri="{28A0092B-C50C-407E-A947-70E740481C1C}">
                <a14:useLocalDpi xmlns:a14="http://schemas.microsoft.com/office/drawing/2010/main" val="0"/>
              </a:ext>
            </a:extLst>
          </a:blip>
          <a:srcRect l="13678" t="7480" r="14581" b="10646"/>
          <a:stretch/>
        </p:blipFill>
        <p:spPr>
          <a:xfrm>
            <a:off x="9864830" y="4904018"/>
            <a:ext cx="199348" cy="302390"/>
          </a:xfrm>
          <a:prstGeom prst="rect">
            <a:avLst/>
          </a:prstGeom>
        </p:spPr>
      </p:pic>
      <p:cxnSp>
        <p:nvCxnSpPr>
          <p:cNvPr id="26" name="Straight Connector 25"/>
          <p:cNvCxnSpPr/>
          <p:nvPr/>
        </p:nvCxnSpPr>
        <p:spPr>
          <a:xfrm flipH="1">
            <a:off x="9731659" y="4833595"/>
            <a:ext cx="465689" cy="385695"/>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531883" y="39461"/>
            <a:ext cx="4115486" cy="369332"/>
          </a:xfrm>
          <a:prstGeom prst="rect">
            <a:avLst/>
          </a:prstGeom>
          <a:solidFill>
            <a:srgbClr val="FFFF00"/>
          </a:solidFill>
        </p:spPr>
        <p:txBody>
          <a:bodyPr wrap="none" rtlCol="0">
            <a:spAutoFit/>
          </a:bodyPr>
          <a:lstStyle/>
          <a:p>
            <a:r>
              <a:rPr lang="en-US" b="1" dirty="0" err="1" smtClean="0"/>
              <a:t>ESSvSB</a:t>
            </a:r>
            <a:r>
              <a:rPr lang="en-US" b="1" dirty="0" smtClean="0"/>
              <a:t>+ conference attendance coverage</a:t>
            </a:r>
            <a:endParaRPr lang="en-US" b="1" dirty="0"/>
          </a:p>
        </p:txBody>
      </p:sp>
    </p:spTree>
    <p:extLst>
      <p:ext uri="{BB962C8B-B14F-4D97-AF65-F5344CB8AC3E}">
        <p14:creationId xmlns:p14="http://schemas.microsoft.com/office/powerpoint/2010/main" val="1834675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0" y="763806"/>
            <a:ext cx="4958200" cy="3725109"/>
            <a:chOff x="0" y="763806"/>
            <a:chExt cx="4958200" cy="3725109"/>
          </a:xfrm>
        </p:grpSpPr>
        <p:pic>
          <p:nvPicPr>
            <p:cNvPr id="9" name="Picture 8"/>
            <p:cNvPicPr>
              <a:picLocks noChangeAspect="1"/>
            </p:cNvPicPr>
            <p:nvPr/>
          </p:nvPicPr>
          <p:blipFill>
            <a:blip r:embed="rId2"/>
            <a:stretch>
              <a:fillRect/>
            </a:stretch>
          </p:blipFill>
          <p:spPr>
            <a:xfrm>
              <a:off x="0" y="763806"/>
              <a:ext cx="4958200" cy="3725109"/>
            </a:xfrm>
            <a:prstGeom prst="rect">
              <a:avLst/>
            </a:prstGeom>
          </p:spPr>
        </p:pic>
        <p:sp>
          <p:nvSpPr>
            <p:cNvPr id="10" name="TextBox 9"/>
            <p:cNvSpPr txBox="1"/>
            <p:nvPr/>
          </p:nvSpPr>
          <p:spPr>
            <a:xfrm>
              <a:off x="1974615" y="2561160"/>
              <a:ext cx="2983585" cy="892552"/>
            </a:xfrm>
            <a:prstGeom prst="rect">
              <a:avLst/>
            </a:prstGeom>
            <a:solidFill>
              <a:schemeClr val="accent4">
                <a:lumMod val="40000"/>
                <a:lumOff val="60000"/>
              </a:schemeClr>
            </a:solidFill>
          </p:spPr>
          <p:txBody>
            <a:bodyPr wrap="square" rtlCol="0">
              <a:spAutoFit/>
            </a:bodyPr>
            <a:lstStyle/>
            <a:p>
              <a:r>
                <a:rPr lang="en-US" sz="1400" dirty="0" smtClean="0"/>
                <a:t>Marcos </a:t>
              </a:r>
              <a:r>
                <a:rPr lang="en-US" sz="1400" dirty="0" err="1" smtClean="0"/>
                <a:t>Dracos</a:t>
              </a:r>
              <a:endParaRPr lang="en-US" sz="1400" dirty="0" smtClean="0"/>
            </a:p>
            <a:p>
              <a:r>
                <a:rPr lang="en-US" sz="1400" dirty="0" smtClean="0"/>
                <a:t>(</a:t>
              </a:r>
              <a:r>
                <a:rPr lang="en-US" sz="1200" dirty="0" smtClean="0"/>
                <a:t>EC meeting general information (July 2023))</a:t>
              </a:r>
            </a:p>
            <a:p>
              <a:r>
                <a:rPr lang="en-US" sz="1200" dirty="0" smtClean="0">
                  <a:hlinkClick r:id="rId3"/>
                </a:rPr>
                <a:t>https://essnusb.eu/DocDB/private/ShowDocument?docid=1541</a:t>
              </a:r>
              <a:endParaRPr lang="en-US" sz="1200" dirty="0"/>
            </a:p>
          </p:txBody>
        </p:sp>
        <p:sp>
          <p:nvSpPr>
            <p:cNvPr id="11" name="Rectangle 10"/>
            <p:cNvSpPr/>
            <p:nvPr/>
          </p:nvSpPr>
          <p:spPr>
            <a:xfrm>
              <a:off x="367645" y="3351230"/>
              <a:ext cx="829559" cy="127262"/>
            </a:xfrm>
            <a:prstGeom prst="rect">
              <a:avLst/>
            </a:prstGeom>
            <a:solidFill>
              <a:srgbClr val="FF0000">
                <a:alpha val="4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p:cNvSpPr/>
          <p:nvPr/>
        </p:nvSpPr>
        <p:spPr>
          <a:xfrm>
            <a:off x="1" y="4710262"/>
            <a:ext cx="4416458" cy="1569660"/>
          </a:xfrm>
          <a:prstGeom prst="rect">
            <a:avLst/>
          </a:prstGeom>
        </p:spPr>
        <p:txBody>
          <a:bodyPr wrap="square">
            <a:spAutoFit/>
          </a:bodyPr>
          <a:lstStyle/>
          <a:p>
            <a:r>
              <a:rPr lang="en-US" sz="1200" dirty="0" smtClean="0"/>
              <a:t>*Calculation principles</a:t>
            </a:r>
          </a:p>
          <a:p>
            <a:r>
              <a:rPr lang="en-US" sz="1200" dirty="0" smtClean="0"/>
              <a:t>The </a:t>
            </a:r>
            <a:r>
              <a:rPr lang="en-US" sz="1200" dirty="0" smtClean="0">
                <a:hlinkClick r:id="rId4"/>
              </a:rPr>
              <a:t>myclimate flight calculator </a:t>
            </a:r>
            <a:r>
              <a:rPr lang="en-US" sz="1200" dirty="0" smtClean="0"/>
              <a:t>determines the quantity of CO</a:t>
            </a:r>
            <a:r>
              <a:rPr lang="en-US" sz="1200" baseline="-25000" dirty="0" smtClean="0"/>
              <a:t>2</a:t>
            </a:r>
            <a:r>
              <a:rPr lang="en-US" sz="1200" dirty="0" smtClean="0"/>
              <a:t> emissions that an </a:t>
            </a:r>
            <a:r>
              <a:rPr lang="en-US" sz="1200" dirty="0" err="1" smtClean="0"/>
              <a:t>aeroplane</a:t>
            </a:r>
            <a:r>
              <a:rPr lang="en-US" sz="1200" dirty="0" smtClean="0"/>
              <a:t> gives off per passenger for a given flight distance. Nitrogen compounds and aerosols are also included and converted into CO</a:t>
            </a:r>
            <a:r>
              <a:rPr lang="en-US" sz="1200" baseline="-25000" dirty="0" smtClean="0"/>
              <a:t>2</a:t>
            </a:r>
            <a:r>
              <a:rPr lang="en-US" sz="1200" dirty="0" smtClean="0"/>
              <a:t>. The calculation is based on average consumption data for typical short-haul and long-haul </a:t>
            </a:r>
            <a:r>
              <a:rPr lang="en-US" sz="1200" dirty="0" err="1" smtClean="0"/>
              <a:t>aeroplanes</a:t>
            </a:r>
            <a:r>
              <a:rPr lang="en-US" sz="1200" dirty="0" smtClean="0"/>
              <a:t>. The calculation also takes into account whether you are flying economy, business or first class.</a:t>
            </a:r>
            <a:endParaRPr lang="en-US" sz="1200" dirty="0"/>
          </a:p>
        </p:txBody>
      </p:sp>
      <p:sp>
        <p:nvSpPr>
          <p:cNvPr id="15" name="Rectangle 14"/>
          <p:cNvSpPr/>
          <p:nvPr/>
        </p:nvSpPr>
        <p:spPr>
          <a:xfrm>
            <a:off x="5542961" y="847002"/>
            <a:ext cx="6528063" cy="2631490"/>
          </a:xfrm>
          <a:prstGeom prst="rect">
            <a:avLst/>
          </a:prstGeom>
        </p:spPr>
        <p:txBody>
          <a:bodyPr wrap="square">
            <a:spAutoFit/>
          </a:bodyPr>
          <a:lstStyle/>
          <a:p>
            <a:pPr>
              <a:spcAft>
                <a:spcPts val="600"/>
              </a:spcAft>
            </a:pPr>
            <a:r>
              <a:rPr lang="en-US" sz="1600" b="0" dirty="0" smtClean="0">
                <a:effectLst/>
              </a:rPr>
              <a:t>The </a:t>
            </a:r>
            <a:r>
              <a:rPr lang="en-US" sz="1600" b="0" i="1" dirty="0" smtClean="0">
                <a:effectLst/>
                <a:hlinkClick r:id="rId5"/>
              </a:rPr>
              <a:t>World Resources Institute</a:t>
            </a:r>
            <a:r>
              <a:rPr lang="en-US" sz="1600" b="0" dirty="0" smtClean="0">
                <a:effectLst/>
              </a:rPr>
              <a:t> defines</a:t>
            </a:r>
            <a:r>
              <a:rPr lang="en-US" sz="1600" dirty="0" smtClean="0"/>
              <a:t> </a:t>
            </a:r>
            <a:r>
              <a:rPr lang="en-US" sz="1600" b="1" dirty="0" smtClean="0"/>
              <a:t>carbon budget </a:t>
            </a:r>
            <a:r>
              <a:rPr lang="en-US" sz="1600" b="0" dirty="0" smtClean="0">
                <a:effectLst/>
              </a:rPr>
              <a:t>as the “</a:t>
            </a:r>
            <a:r>
              <a:rPr lang="en-US" sz="1600" b="0" i="1" dirty="0" smtClean="0">
                <a:solidFill>
                  <a:srgbClr val="008E40"/>
                </a:solidFill>
                <a:effectLst/>
              </a:rPr>
              <a:t>amount of carbon dioxide emissions we can emit while still having a likely chance of limiting global temperature rise to 2°C above pre-industrial levels</a:t>
            </a:r>
            <a:r>
              <a:rPr lang="en-US" sz="1600" b="0" i="1" dirty="0" smtClean="0">
                <a:effectLst/>
              </a:rPr>
              <a:t>”</a:t>
            </a:r>
            <a:endParaRPr lang="en-US" sz="1600" dirty="0" smtClean="0"/>
          </a:p>
          <a:p>
            <a:r>
              <a:rPr lang="en-US" sz="1600" b="0" dirty="0" smtClean="0">
                <a:effectLst/>
              </a:rPr>
              <a:t>The latest </a:t>
            </a:r>
            <a:r>
              <a:rPr lang="en-US" sz="1600" b="0" i="1" dirty="0" smtClean="0">
                <a:effectLst/>
              </a:rPr>
              <a:t>Intergovernmental </a:t>
            </a:r>
            <a:r>
              <a:rPr lang="en-US" sz="1600" b="0" i="1" dirty="0" smtClean="0">
                <a:effectLst/>
                <a:hlinkClick r:id="rId6"/>
              </a:rPr>
              <a:t>Panel on Climate Change (IPCC)</a:t>
            </a:r>
            <a:r>
              <a:rPr lang="en-US" sz="1600" b="0" i="1" dirty="0" smtClean="0">
                <a:effectLst/>
              </a:rPr>
              <a:t> </a:t>
            </a:r>
            <a:r>
              <a:rPr lang="en-US" sz="1600" b="0" dirty="0" smtClean="0">
                <a:effectLst/>
              </a:rPr>
              <a:t>claims that for our planet to remain below this threshold the world has a set amount of carbon emissions left to expend. Our global carbon budget stands at 750 billion </a:t>
            </a:r>
            <a:r>
              <a:rPr lang="en-US" sz="1600" b="0" dirty="0" err="1" smtClean="0">
                <a:effectLst/>
              </a:rPr>
              <a:t>tonnes</a:t>
            </a:r>
            <a:r>
              <a:rPr lang="en-US" sz="1600" b="0" dirty="0" smtClean="0">
                <a:effectLst/>
              </a:rPr>
              <a:t> of CO₂ until 2050, and if we divide up this amount of carbon emissions equally between every person on earth (a projected 8.8 billion) over the next 30 years, each individual is limited to </a:t>
            </a:r>
            <a:r>
              <a:rPr lang="en-US" sz="1600" b="1" dirty="0" smtClean="0">
                <a:solidFill>
                  <a:srgbClr val="FF0000"/>
                </a:solidFill>
                <a:hlinkClick r:id="rId7"/>
              </a:rPr>
              <a:t>2.8 </a:t>
            </a:r>
            <a:r>
              <a:rPr lang="en-US" sz="1600" b="1" dirty="0" err="1" smtClean="0">
                <a:solidFill>
                  <a:srgbClr val="FF0000"/>
                </a:solidFill>
                <a:hlinkClick r:id="rId7"/>
              </a:rPr>
              <a:t>tonne</a:t>
            </a:r>
            <a:r>
              <a:rPr lang="en-US" sz="1600" b="1" dirty="0" smtClean="0">
                <a:solidFill>
                  <a:srgbClr val="FF0000"/>
                </a:solidFill>
                <a:hlinkClick r:id="rId7"/>
              </a:rPr>
              <a:t>/year (or 1.5 </a:t>
            </a:r>
            <a:r>
              <a:rPr lang="en-US" sz="1600" b="1" dirty="0" err="1" smtClean="0">
                <a:solidFill>
                  <a:srgbClr val="FF0000"/>
                </a:solidFill>
                <a:hlinkClick r:id="rId7"/>
              </a:rPr>
              <a:t>tonnes</a:t>
            </a:r>
            <a:r>
              <a:rPr lang="en-US" sz="1600" b="1" dirty="0" smtClean="0">
                <a:solidFill>
                  <a:srgbClr val="FF0000"/>
                </a:solidFill>
                <a:hlinkClick r:id="rId7"/>
              </a:rPr>
              <a:t>/year for 1.5 </a:t>
            </a:r>
            <a:r>
              <a:rPr lang="en-US" sz="1600" b="1" i="1" dirty="0" smtClean="0">
                <a:solidFill>
                  <a:srgbClr val="FF0000"/>
                </a:solidFill>
                <a:effectLst/>
                <a:hlinkClick r:id="rId7"/>
              </a:rPr>
              <a:t>°C</a:t>
            </a:r>
            <a:r>
              <a:rPr lang="en-US" sz="1600" b="1" dirty="0" smtClean="0">
                <a:solidFill>
                  <a:srgbClr val="FF0000"/>
                </a:solidFill>
                <a:hlinkClick r:id="rId7"/>
              </a:rPr>
              <a:t>)</a:t>
            </a:r>
            <a:r>
              <a:rPr lang="en-US" sz="1600" b="0" dirty="0" smtClean="0">
                <a:effectLst/>
              </a:rPr>
              <a:t>.</a:t>
            </a:r>
            <a:endParaRPr lang="en-US" sz="1600" dirty="0"/>
          </a:p>
        </p:txBody>
      </p:sp>
      <p:sp>
        <p:nvSpPr>
          <p:cNvPr id="17" name="TextBox 16"/>
          <p:cNvSpPr txBox="1"/>
          <p:nvPr/>
        </p:nvSpPr>
        <p:spPr>
          <a:xfrm>
            <a:off x="1989055" y="91007"/>
            <a:ext cx="8934241" cy="523220"/>
          </a:xfrm>
          <a:prstGeom prst="rect">
            <a:avLst/>
          </a:prstGeom>
          <a:noFill/>
        </p:spPr>
        <p:txBody>
          <a:bodyPr wrap="none" rtlCol="0">
            <a:spAutoFit/>
          </a:bodyPr>
          <a:lstStyle/>
          <a:p>
            <a:r>
              <a:rPr lang="en-US" sz="2800" dirty="0" smtClean="0"/>
              <a:t>ESSnuSB+ conference participation Carbon footprint in 2023</a:t>
            </a:r>
            <a:endParaRPr lang="en-US" sz="2800" dirty="0"/>
          </a:p>
        </p:txBody>
      </p:sp>
      <p:sp>
        <p:nvSpPr>
          <p:cNvPr id="19" name="TextBox 18"/>
          <p:cNvSpPr txBox="1"/>
          <p:nvPr/>
        </p:nvSpPr>
        <p:spPr>
          <a:xfrm>
            <a:off x="5046613" y="3808778"/>
            <a:ext cx="5762218" cy="1569660"/>
          </a:xfrm>
          <a:prstGeom prst="rect">
            <a:avLst/>
          </a:prstGeom>
          <a:solidFill>
            <a:schemeClr val="accent4">
              <a:lumMod val="40000"/>
              <a:lumOff val="60000"/>
            </a:schemeClr>
          </a:solidFill>
        </p:spPr>
        <p:txBody>
          <a:bodyPr wrap="none" rtlCol="0">
            <a:spAutoFit/>
          </a:bodyPr>
          <a:lstStyle/>
          <a:p>
            <a:r>
              <a:rPr lang="en-US" sz="2400" dirty="0" smtClean="0"/>
              <a:t>ESSnuSB+ conference participation footprint</a:t>
            </a:r>
            <a:r>
              <a:rPr lang="en-US" dirty="0" smtClean="0"/>
              <a:t> </a:t>
            </a:r>
          </a:p>
          <a:p>
            <a:r>
              <a:rPr lang="en-US" dirty="0" smtClean="0"/>
              <a:t>(calculated by myclimate*)</a:t>
            </a:r>
          </a:p>
          <a:p>
            <a:endParaRPr lang="en-US" dirty="0" smtClean="0"/>
          </a:p>
          <a:p>
            <a:pPr marL="285750" indent="-285750">
              <a:buFont typeface="Wingdings" panose="05000000000000000000" pitchFamily="2" charset="2"/>
              <a:buChar char="Ø"/>
            </a:pPr>
            <a:r>
              <a:rPr lang="en-US" dirty="0" smtClean="0"/>
              <a:t>All events (including trains, i.e. even within EU)</a:t>
            </a:r>
          </a:p>
          <a:p>
            <a:r>
              <a:rPr lang="en-US" dirty="0" smtClean="0"/>
              <a:t>     35 t CO</a:t>
            </a:r>
            <a:r>
              <a:rPr lang="en-US" baseline="-25000" dirty="0" smtClean="0"/>
              <a:t>2</a:t>
            </a:r>
            <a:r>
              <a:rPr lang="en-US" dirty="0"/>
              <a:t> </a:t>
            </a:r>
            <a:r>
              <a:rPr lang="en-US" dirty="0" smtClean="0"/>
              <a:t>/ 83 persons ~ </a:t>
            </a:r>
            <a:r>
              <a:rPr lang="en-US" b="1" dirty="0" smtClean="0">
                <a:solidFill>
                  <a:srgbClr val="00B050"/>
                </a:solidFill>
              </a:rPr>
              <a:t>0.4 t CO</a:t>
            </a:r>
            <a:r>
              <a:rPr lang="en-US" b="1" baseline="-25000" dirty="0" smtClean="0">
                <a:solidFill>
                  <a:srgbClr val="00B050"/>
                </a:solidFill>
              </a:rPr>
              <a:t>2</a:t>
            </a:r>
            <a:r>
              <a:rPr lang="en-US" b="1" dirty="0" smtClean="0">
                <a:solidFill>
                  <a:srgbClr val="00B050"/>
                </a:solidFill>
              </a:rPr>
              <a:t>/p/2023</a:t>
            </a:r>
          </a:p>
        </p:txBody>
      </p:sp>
      <p:sp>
        <p:nvSpPr>
          <p:cNvPr id="20" name="TextBox 19"/>
          <p:cNvSpPr txBox="1"/>
          <p:nvPr/>
        </p:nvSpPr>
        <p:spPr>
          <a:xfrm>
            <a:off x="5829505" y="5941773"/>
            <a:ext cx="5180842" cy="646331"/>
          </a:xfrm>
          <a:prstGeom prst="rect">
            <a:avLst/>
          </a:prstGeom>
          <a:solidFill>
            <a:srgbClr val="92D050"/>
          </a:solidFill>
        </p:spPr>
        <p:txBody>
          <a:bodyPr wrap="none" rtlCol="0">
            <a:spAutoFit/>
          </a:bodyPr>
          <a:lstStyle/>
          <a:p>
            <a:pPr algn="ctr"/>
            <a:r>
              <a:rPr lang="en-US" dirty="0" smtClean="0"/>
              <a:t>ESSnuSB+ preserved the greening principle of the EU </a:t>
            </a:r>
          </a:p>
          <a:p>
            <a:pPr algn="ctr"/>
            <a:r>
              <a:rPr lang="en-US" dirty="0" smtClean="0"/>
              <a:t>policy for its dissemination activities in 2023 </a:t>
            </a:r>
            <a:endParaRPr lang="en-US" dirty="0"/>
          </a:p>
        </p:txBody>
      </p:sp>
      <p:pic>
        <p:nvPicPr>
          <p:cNvPr id="13" name="Picture 1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86028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509401" y="91007"/>
            <a:ext cx="3198440" cy="523220"/>
          </a:xfrm>
          <a:prstGeom prst="rect">
            <a:avLst/>
          </a:prstGeom>
          <a:noFill/>
        </p:spPr>
        <p:txBody>
          <a:bodyPr wrap="none" rtlCol="0">
            <a:spAutoFit/>
          </a:bodyPr>
          <a:lstStyle/>
          <a:p>
            <a:r>
              <a:rPr lang="en-US" sz="2800" dirty="0" smtClean="0"/>
              <a:t>Publications in 2023</a:t>
            </a:r>
            <a:endParaRPr lang="en-US" sz="2800" dirty="0"/>
          </a:p>
        </p:txBody>
      </p:sp>
      <p:sp>
        <p:nvSpPr>
          <p:cNvPr id="11" name="TextBox 10"/>
          <p:cNvSpPr txBox="1"/>
          <p:nvPr/>
        </p:nvSpPr>
        <p:spPr>
          <a:xfrm>
            <a:off x="205895" y="793461"/>
            <a:ext cx="8149381" cy="5109091"/>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b="1" dirty="0"/>
              <a:t>P</a:t>
            </a:r>
            <a:r>
              <a:rPr lang="en-US" b="1" dirty="0" smtClean="0"/>
              <a:t>ublications</a:t>
            </a:r>
          </a:p>
          <a:p>
            <a:pPr lvl="0">
              <a:lnSpc>
                <a:spcPct val="150000"/>
              </a:lnSpc>
            </a:pPr>
            <a:r>
              <a:rPr lang="en-US" dirty="0" smtClean="0">
                <a:hlinkClick r:id="rId2"/>
              </a:rPr>
              <a:t>1- Universe </a:t>
            </a:r>
            <a:r>
              <a:rPr lang="en-US" b="1" dirty="0">
                <a:hlinkClick r:id="rId2"/>
              </a:rPr>
              <a:t>9</a:t>
            </a:r>
            <a:r>
              <a:rPr lang="en-US" dirty="0">
                <a:hlinkClick r:id="rId2"/>
              </a:rPr>
              <a:t>, (2023) </a:t>
            </a:r>
            <a:r>
              <a:rPr lang="en-US" dirty="0" smtClean="0">
                <a:hlinkClick r:id="rId2"/>
              </a:rPr>
              <a:t>347</a:t>
            </a:r>
            <a:r>
              <a:rPr lang="en-US" dirty="0" smtClean="0"/>
              <a:t> (Budimir </a:t>
            </a:r>
            <a:r>
              <a:rPr lang="en-US" i="1" dirty="0" smtClean="0"/>
              <a:t>et al</a:t>
            </a:r>
            <a:r>
              <a:rPr lang="en-US" dirty="0" smtClean="0"/>
              <a:t>.)</a:t>
            </a:r>
            <a:endParaRPr lang="en-US" dirty="0" smtClean="0"/>
          </a:p>
          <a:p>
            <a:pPr lvl="0">
              <a:lnSpc>
                <a:spcPct val="150000"/>
              </a:lnSpc>
              <a:spcAft>
                <a:spcPts val="600"/>
              </a:spcAft>
            </a:pPr>
            <a:r>
              <a:rPr lang="en-US" dirty="0" smtClean="0"/>
              <a:t>“</a:t>
            </a:r>
            <a:r>
              <a:rPr lang="en-US" i="1" dirty="0"/>
              <a:t>The ESSnuSB Design Study: Overview and Future </a:t>
            </a:r>
            <a:r>
              <a:rPr lang="en-US" i="1" dirty="0" smtClean="0"/>
              <a:t>Prospects</a:t>
            </a:r>
          </a:p>
          <a:p>
            <a:pPr lvl="0">
              <a:lnSpc>
                <a:spcPct val="150000"/>
              </a:lnSpc>
            </a:pPr>
            <a:r>
              <a:rPr lang="en-US" dirty="0" smtClean="0"/>
              <a:t>2- </a:t>
            </a:r>
            <a:r>
              <a:rPr lang="en-US" i="1" dirty="0" smtClean="0"/>
              <a:t>arXiv:2310.10749v1 (2023) (</a:t>
            </a:r>
            <a:r>
              <a:rPr lang="en-US" i="1" dirty="0" smtClean="0">
                <a:hlinkClick r:id="rId3"/>
              </a:rPr>
              <a:t>https</a:t>
            </a:r>
            <a:r>
              <a:rPr lang="en-US" i="1" dirty="0">
                <a:hlinkClick r:id="rId3"/>
              </a:rPr>
              <a:t>://</a:t>
            </a:r>
            <a:r>
              <a:rPr lang="en-US" i="1" dirty="0" smtClean="0">
                <a:hlinkClick r:id="rId3"/>
              </a:rPr>
              <a:t>arxiv.org/abs/2310.10749</a:t>
            </a:r>
            <a:r>
              <a:rPr lang="en-US" i="1" dirty="0" smtClean="0"/>
              <a:t>) (</a:t>
            </a:r>
            <a:r>
              <a:rPr lang="en-US" b="1" i="1" dirty="0" err="1" smtClean="0"/>
              <a:t>Monojit</a:t>
            </a:r>
            <a:r>
              <a:rPr lang="en-US" i="1" dirty="0" smtClean="0"/>
              <a:t> et al.)</a:t>
            </a:r>
            <a:endParaRPr lang="en-US" i="1" dirty="0" smtClean="0"/>
          </a:p>
          <a:p>
            <a:pPr lvl="0">
              <a:lnSpc>
                <a:spcPct val="150000"/>
              </a:lnSpc>
            </a:pPr>
            <a:r>
              <a:rPr lang="en-US" i="1" dirty="0" smtClean="0"/>
              <a:t>“</a:t>
            </a:r>
            <a:r>
              <a:rPr lang="en-US" i="1" dirty="0"/>
              <a:t>Study of non-standard interaction mediated by a scalar field at </a:t>
            </a:r>
            <a:r>
              <a:rPr lang="en-US" i="1" dirty="0" err="1" smtClean="0"/>
              <a:t>ESSnuSB</a:t>
            </a:r>
            <a:r>
              <a:rPr lang="en-US" i="1" dirty="0" smtClean="0"/>
              <a:t> experiment</a:t>
            </a:r>
            <a:r>
              <a:rPr lang="en-US" i="1" dirty="0" smtClean="0"/>
              <a:t>”</a:t>
            </a:r>
          </a:p>
          <a:p>
            <a:pPr lvl="0">
              <a:lnSpc>
                <a:spcPct val="150000"/>
              </a:lnSpc>
            </a:pPr>
            <a:endParaRPr lang="en-US" sz="1600" b="1" dirty="0" smtClean="0"/>
          </a:p>
          <a:p>
            <a:pPr marL="285750" indent="-285750">
              <a:lnSpc>
                <a:spcPct val="150000"/>
              </a:lnSpc>
              <a:buFont typeface="Wingdings" panose="05000000000000000000" pitchFamily="2" charset="2"/>
              <a:buChar char="Ø"/>
            </a:pPr>
            <a:r>
              <a:rPr lang="en-US" b="1" dirty="0" smtClean="0"/>
              <a:t>Proceedings</a:t>
            </a:r>
          </a:p>
          <a:p>
            <a:pPr lvl="0">
              <a:lnSpc>
                <a:spcPct val="150000"/>
              </a:lnSpc>
            </a:pPr>
            <a:r>
              <a:rPr lang="en-US" dirty="0" smtClean="0"/>
              <a:t>1-</a:t>
            </a:r>
            <a:r>
              <a:rPr lang="en-US" b="1" dirty="0" smtClean="0">
                <a:hlinkClick r:id="rId4"/>
              </a:rPr>
              <a:t> </a:t>
            </a:r>
            <a:r>
              <a:rPr lang="en-US" dirty="0">
                <a:hlinkClick r:id="rId4"/>
              </a:rPr>
              <a:t>T. Tolba </a:t>
            </a:r>
            <a:r>
              <a:rPr lang="en-US" i="1" dirty="0">
                <a:hlinkClick r:id="rId4"/>
              </a:rPr>
              <a:t>et al</a:t>
            </a:r>
            <a:r>
              <a:rPr lang="en-US" dirty="0">
                <a:hlinkClick r:id="rId4"/>
              </a:rPr>
              <a:t>., </a:t>
            </a:r>
            <a:r>
              <a:rPr lang="en-US" dirty="0" err="1">
                <a:hlinkClick r:id="rId4"/>
              </a:rPr>
              <a:t>JACoW</a:t>
            </a:r>
            <a:r>
              <a:rPr lang="en-US" dirty="0">
                <a:hlinkClick r:id="rId4"/>
              </a:rPr>
              <a:t> </a:t>
            </a:r>
            <a:r>
              <a:rPr lang="en-US" b="1" dirty="0">
                <a:hlinkClick r:id="rId4"/>
              </a:rPr>
              <a:t>IPAC2023</a:t>
            </a:r>
            <a:r>
              <a:rPr lang="en-US" dirty="0">
                <a:hlinkClick r:id="rId4"/>
              </a:rPr>
              <a:t> (2023) 911 – </a:t>
            </a:r>
            <a:r>
              <a:rPr lang="en-US" dirty="0" smtClean="0">
                <a:hlinkClick r:id="rId4"/>
              </a:rPr>
              <a:t>914</a:t>
            </a:r>
            <a:endParaRPr lang="en-US" dirty="0"/>
          </a:p>
          <a:p>
            <a:pPr>
              <a:lnSpc>
                <a:spcPct val="150000"/>
              </a:lnSpc>
            </a:pPr>
            <a:r>
              <a:rPr lang="en-US" dirty="0"/>
              <a:t>“</a:t>
            </a:r>
            <a:r>
              <a:rPr lang="en-US" i="1" dirty="0"/>
              <a:t>The </a:t>
            </a:r>
            <a:r>
              <a:rPr lang="en-US" i="1" dirty="0" err="1"/>
              <a:t>ESSvSB</a:t>
            </a:r>
            <a:r>
              <a:rPr lang="en-US" i="1" dirty="0"/>
              <a:t>+ Project</a:t>
            </a:r>
            <a:r>
              <a:rPr lang="en-US" dirty="0"/>
              <a:t>”</a:t>
            </a:r>
            <a:endParaRPr lang="en-US" b="1" dirty="0" smtClean="0"/>
          </a:p>
          <a:p>
            <a:pPr lvl="0" fontAlgn="auto">
              <a:lnSpc>
                <a:spcPct val="150000"/>
              </a:lnSpc>
            </a:pPr>
            <a:r>
              <a:rPr lang="en-US" dirty="0" smtClean="0"/>
              <a:t>2- </a:t>
            </a:r>
            <a:r>
              <a:rPr lang="en-US" dirty="0" smtClean="0">
                <a:hlinkClick r:id="rId5"/>
              </a:rPr>
              <a:t>T</a:t>
            </a:r>
            <a:r>
              <a:rPr lang="en-US" dirty="0">
                <a:hlinkClick r:id="rId5"/>
              </a:rPr>
              <a:t>. Tolba and E. </a:t>
            </a:r>
            <a:r>
              <a:rPr lang="en-US" dirty="0" err="1">
                <a:hlinkClick r:id="rId5"/>
              </a:rPr>
              <a:t>Baussan</a:t>
            </a:r>
            <a:r>
              <a:rPr lang="en-US" dirty="0">
                <a:hlinkClick r:id="rId5"/>
              </a:rPr>
              <a:t>, </a:t>
            </a:r>
            <a:r>
              <a:rPr lang="en-US" b="1" dirty="0">
                <a:hlinkClick r:id="rId5"/>
              </a:rPr>
              <a:t>NuFact2022</a:t>
            </a:r>
            <a:r>
              <a:rPr lang="en-US" dirty="0">
                <a:hlinkClick r:id="rId5"/>
              </a:rPr>
              <a:t>,</a:t>
            </a:r>
            <a:r>
              <a:rPr lang="en-US" b="1" dirty="0">
                <a:hlinkClick r:id="rId5"/>
              </a:rPr>
              <a:t> </a:t>
            </a:r>
            <a:r>
              <a:rPr lang="en-US" dirty="0">
                <a:hlinkClick r:id="rId5"/>
              </a:rPr>
              <a:t>Phys. Sci. Forum </a:t>
            </a:r>
            <a:r>
              <a:rPr lang="en-US" b="1" dirty="0">
                <a:hlinkClick r:id="rId5"/>
              </a:rPr>
              <a:t>8</a:t>
            </a:r>
            <a:r>
              <a:rPr lang="en-US" dirty="0">
                <a:hlinkClick r:id="rId5"/>
              </a:rPr>
              <a:t> (2023) </a:t>
            </a:r>
            <a:r>
              <a:rPr lang="en-US" dirty="0" smtClean="0">
                <a:hlinkClick r:id="rId5"/>
              </a:rPr>
              <a:t>57</a:t>
            </a:r>
            <a:r>
              <a:rPr lang="en-US" dirty="0" smtClean="0"/>
              <a:t> </a:t>
            </a:r>
            <a:endParaRPr lang="en-US" dirty="0"/>
          </a:p>
          <a:p>
            <a:pPr>
              <a:lnSpc>
                <a:spcPct val="150000"/>
              </a:lnSpc>
            </a:pPr>
            <a:r>
              <a:rPr lang="en-US" dirty="0"/>
              <a:t>“</a:t>
            </a:r>
            <a:r>
              <a:rPr lang="en-US" i="1" dirty="0" err="1"/>
              <a:t>ESSνSB</a:t>
            </a:r>
            <a:r>
              <a:rPr lang="en-US" i="1" dirty="0"/>
              <a:t>+ Target Station</a:t>
            </a:r>
            <a:r>
              <a:rPr lang="en-US" dirty="0" smtClean="0"/>
              <a:t>”</a:t>
            </a:r>
          </a:p>
          <a:p>
            <a:pPr>
              <a:lnSpc>
                <a:spcPct val="150000"/>
              </a:lnSpc>
            </a:pPr>
            <a:r>
              <a:rPr lang="en-US" dirty="0" smtClean="0"/>
              <a:t>3- Six conferences’ proceedings are in progress</a:t>
            </a:r>
            <a:endParaRPr lang="en-US" dirty="0"/>
          </a:p>
        </p:txBody>
      </p:sp>
      <p:pic>
        <p:nvPicPr>
          <p:cNvPr id="4"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1018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589324" y="91007"/>
            <a:ext cx="2882777" cy="523220"/>
          </a:xfrm>
          <a:prstGeom prst="rect">
            <a:avLst/>
          </a:prstGeom>
          <a:noFill/>
        </p:spPr>
        <p:txBody>
          <a:bodyPr wrap="none" rtlCol="0">
            <a:spAutoFit/>
          </a:bodyPr>
          <a:lstStyle/>
          <a:p>
            <a:r>
              <a:rPr lang="en-US" sz="2800" dirty="0" smtClean="0"/>
              <a:t>2024 Conferences </a:t>
            </a:r>
            <a:endParaRPr lang="en-US" sz="2800" dirty="0"/>
          </a:p>
        </p:txBody>
      </p:sp>
      <p:sp>
        <p:nvSpPr>
          <p:cNvPr id="11" name="TextBox 10"/>
          <p:cNvSpPr txBox="1"/>
          <p:nvPr/>
        </p:nvSpPr>
        <p:spPr>
          <a:xfrm>
            <a:off x="205895" y="793461"/>
            <a:ext cx="473206" cy="423449"/>
          </a:xfrm>
          <a:prstGeom prst="rect">
            <a:avLst/>
          </a:prstGeom>
          <a:noFill/>
        </p:spPr>
        <p:txBody>
          <a:bodyPr wrap="none" rtlCol="0">
            <a:spAutoFit/>
          </a:bodyPr>
          <a:lstStyle/>
          <a:p>
            <a:pPr marL="285750" indent="-285750">
              <a:lnSpc>
                <a:spcPct val="150000"/>
              </a:lnSpc>
              <a:buFont typeface="Wingdings" panose="05000000000000000000" pitchFamily="2" charset="2"/>
              <a:buChar char="Ø"/>
            </a:pPr>
            <a:endParaRPr lang="en-US" sz="1600" b="1" dirty="0"/>
          </a:p>
        </p:txBody>
      </p:sp>
      <p:sp>
        <p:nvSpPr>
          <p:cNvPr id="3" name="Rectangle 2"/>
          <p:cNvSpPr/>
          <p:nvPr/>
        </p:nvSpPr>
        <p:spPr>
          <a:xfrm>
            <a:off x="170455" y="926186"/>
            <a:ext cx="9775269" cy="3373359"/>
          </a:xfrm>
          <a:prstGeom prst="rect">
            <a:avLst/>
          </a:prstGeom>
        </p:spPr>
        <p:txBody>
          <a:bodyPr wrap="square">
            <a:spAutoFit/>
          </a:bodyPr>
          <a:lstStyle/>
          <a:p>
            <a:pPr>
              <a:lnSpc>
                <a:spcPct val="150000"/>
              </a:lnSpc>
            </a:pPr>
            <a:r>
              <a:rPr lang="en-US" dirty="0" smtClean="0">
                <a:hlinkClick r:id="rId2"/>
              </a:rPr>
              <a:t>31th International Conference on Neutrino Physics and Astrophysics (Neutrino 2024)</a:t>
            </a:r>
            <a:endParaRPr lang="en-US" dirty="0" smtClean="0"/>
          </a:p>
          <a:p>
            <a:pPr>
              <a:lnSpc>
                <a:spcPct val="150000"/>
              </a:lnSpc>
            </a:pPr>
            <a:r>
              <a:rPr lang="it-IT" dirty="0" smtClean="0"/>
              <a:t>June 16-22, 2024</a:t>
            </a:r>
            <a:r>
              <a:rPr lang="it-IT" dirty="0"/>
              <a:t>,</a:t>
            </a:r>
            <a:r>
              <a:rPr lang="it-IT" dirty="0" smtClean="0"/>
              <a:t> Milano, Italy</a:t>
            </a:r>
          </a:p>
          <a:p>
            <a:pPr>
              <a:lnSpc>
                <a:spcPct val="150000"/>
              </a:lnSpc>
            </a:pPr>
            <a:endParaRPr lang="it-IT" dirty="0" smtClean="0"/>
          </a:p>
          <a:p>
            <a:pPr>
              <a:lnSpc>
                <a:spcPct val="150000"/>
              </a:lnSpc>
            </a:pPr>
            <a:r>
              <a:rPr lang="en-US" dirty="0" smtClean="0">
                <a:hlinkClick r:id="rId3"/>
              </a:rPr>
              <a:t>The 42</a:t>
            </a:r>
            <a:r>
              <a:rPr lang="en-US" baseline="30000" dirty="0" smtClean="0">
                <a:hlinkClick r:id="rId3"/>
              </a:rPr>
              <a:t>nd</a:t>
            </a:r>
            <a:r>
              <a:rPr lang="en-US" dirty="0" smtClean="0">
                <a:hlinkClick r:id="rId3"/>
              </a:rPr>
              <a:t> International Conference on High Energy Physics (ICHEP2024)</a:t>
            </a:r>
            <a:endParaRPr lang="en-US" dirty="0" smtClean="0"/>
          </a:p>
          <a:p>
            <a:pPr>
              <a:lnSpc>
                <a:spcPct val="150000"/>
              </a:lnSpc>
            </a:pPr>
            <a:r>
              <a:rPr lang="en-US" dirty="0" smtClean="0"/>
              <a:t>Jul. 17-24, 2024, Prague Congress Centre, Prague, </a:t>
            </a:r>
            <a:r>
              <a:rPr lang="en-US" dirty="0" err="1" smtClean="0"/>
              <a:t>Czechia</a:t>
            </a:r>
            <a:endParaRPr lang="en-US" dirty="0" smtClean="0"/>
          </a:p>
          <a:p>
            <a:pPr>
              <a:lnSpc>
                <a:spcPct val="150000"/>
              </a:lnSpc>
            </a:pPr>
            <a:endParaRPr lang="en-US" dirty="0" smtClean="0"/>
          </a:p>
          <a:p>
            <a:pPr>
              <a:lnSpc>
                <a:spcPct val="150000"/>
              </a:lnSpc>
            </a:pPr>
            <a:r>
              <a:rPr lang="en-US" dirty="0" smtClean="0">
                <a:hlinkClick r:id="rId4"/>
              </a:rPr>
              <a:t>Workshop Neutrino Frontiers</a:t>
            </a:r>
            <a:endParaRPr lang="en-US" dirty="0" smtClean="0"/>
          </a:p>
          <a:p>
            <a:pPr>
              <a:lnSpc>
                <a:spcPct val="150000"/>
              </a:lnSpc>
            </a:pPr>
            <a:r>
              <a:rPr lang="en-US" dirty="0" smtClean="0"/>
              <a:t>Jun 25 – Jul. 19, 2024, Galileo Galilei Institute </a:t>
            </a:r>
            <a:r>
              <a:rPr lang="en-US" i="1" dirty="0" smtClean="0"/>
              <a:t>Firenze, ITALY</a:t>
            </a:r>
            <a:endParaRPr lang="it-IT" dirty="0" smtClean="0"/>
          </a:p>
        </p:txBody>
      </p:sp>
      <p:pic>
        <p:nvPicPr>
          <p:cNvPr id="5"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56347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12280" y="2854828"/>
            <a:ext cx="1863011" cy="369332"/>
          </a:xfrm>
          <a:prstGeom prst="rect">
            <a:avLst/>
          </a:prstGeom>
        </p:spPr>
        <p:txBody>
          <a:bodyPr wrap="none">
            <a:spAutoFit/>
          </a:bodyPr>
          <a:lstStyle/>
          <a:p>
            <a:r>
              <a:rPr lang="en-US" dirty="0" smtClean="0"/>
              <a:t>Elian BOUQUEREL</a:t>
            </a:r>
            <a:endParaRPr lang="en-US" dirty="0"/>
          </a:p>
        </p:txBody>
      </p:sp>
      <p:sp>
        <p:nvSpPr>
          <p:cNvPr id="2" name="Rectangle 1"/>
          <p:cNvSpPr/>
          <p:nvPr/>
        </p:nvSpPr>
        <p:spPr>
          <a:xfrm>
            <a:off x="3102481" y="2854828"/>
            <a:ext cx="1457450" cy="369332"/>
          </a:xfrm>
          <a:prstGeom prst="rect">
            <a:avLst/>
          </a:prstGeom>
        </p:spPr>
        <p:txBody>
          <a:bodyPr wrap="none">
            <a:spAutoFit/>
          </a:bodyPr>
          <a:lstStyle/>
          <a:p>
            <a:r>
              <a:rPr lang="en-US" dirty="0" smtClean="0"/>
              <a:t>Colin CARLILE</a:t>
            </a:r>
            <a:endParaRPr lang="en-US" dirty="0"/>
          </a:p>
        </p:txBody>
      </p:sp>
      <p:sp>
        <p:nvSpPr>
          <p:cNvPr id="4" name="Rectangle 3"/>
          <p:cNvSpPr/>
          <p:nvPr/>
        </p:nvSpPr>
        <p:spPr>
          <a:xfrm>
            <a:off x="4887122" y="2855425"/>
            <a:ext cx="2287742" cy="369332"/>
          </a:xfrm>
          <a:prstGeom prst="rect">
            <a:avLst/>
          </a:prstGeom>
        </p:spPr>
        <p:txBody>
          <a:bodyPr wrap="none">
            <a:spAutoFit/>
          </a:bodyPr>
          <a:lstStyle/>
          <a:p>
            <a:r>
              <a:rPr lang="en-US" dirty="0" smtClean="0"/>
              <a:t>Georgios FANOURAKIS</a:t>
            </a:r>
            <a:endParaRPr lang="en-US" dirty="0"/>
          </a:p>
        </p:txBody>
      </p:sp>
      <p:sp>
        <p:nvSpPr>
          <p:cNvPr id="5" name="Rectangle 4"/>
          <p:cNvSpPr/>
          <p:nvPr/>
        </p:nvSpPr>
        <p:spPr>
          <a:xfrm>
            <a:off x="7502055" y="2854828"/>
            <a:ext cx="1487780" cy="369332"/>
          </a:xfrm>
          <a:prstGeom prst="rect">
            <a:avLst/>
          </a:prstGeom>
        </p:spPr>
        <p:txBody>
          <a:bodyPr wrap="none">
            <a:spAutoFit/>
          </a:bodyPr>
          <a:lstStyle/>
          <a:p>
            <a:r>
              <a:rPr lang="en-US" dirty="0" smtClean="0"/>
              <a:t>Natalia MILAS</a:t>
            </a:r>
            <a:endParaRPr lang="en-US" dirty="0"/>
          </a:p>
        </p:txBody>
      </p:sp>
      <p:sp>
        <p:nvSpPr>
          <p:cNvPr id="6" name="Rectangle 5"/>
          <p:cNvSpPr/>
          <p:nvPr/>
        </p:nvSpPr>
        <p:spPr>
          <a:xfrm>
            <a:off x="2350592" y="5084055"/>
            <a:ext cx="1708096" cy="369332"/>
          </a:xfrm>
          <a:prstGeom prst="rect">
            <a:avLst/>
          </a:prstGeom>
        </p:spPr>
        <p:txBody>
          <a:bodyPr wrap="none">
            <a:spAutoFit/>
          </a:bodyPr>
          <a:lstStyle/>
          <a:p>
            <a:r>
              <a:rPr lang="en-US" dirty="0" smtClean="0"/>
              <a:t>Marcos DRACOS</a:t>
            </a:r>
            <a:endParaRPr lang="en-US" dirty="0"/>
          </a:p>
        </p:txBody>
      </p:sp>
      <p:sp>
        <p:nvSpPr>
          <p:cNvPr id="7" name="Rectangle 6"/>
          <p:cNvSpPr/>
          <p:nvPr/>
        </p:nvSpPr>
        <p:spPr>
          <a:xfrm>
            <a:off x="5510803" y="5084055"/>
            <a:ext cx="1345368" cy="369332"/>
          </a:xfrm>
          <a:prstGeom prst="rect">
            <a:avLst/>
          </a:prstGeom>
        </p:spPr>
        <p:txBody>
          <a:bodyPr wrap="none">
            <a:spAutoFit/>
          </a:bodyPr>
          <a:lstStyle/>
          <a:p>
            <a:r>
              <a:rPr lang="en-US" dirty="0" err="1" smtClean="0"/>
              <a:t>Tord</a:t>
            </a:r>
            <a:r>
              <a:rPr lang="en-US" dirty="0" smtClean="0"/>
              <a:t> EKELÖF</a:t>
            </a:r>
            <a:endParaRPr lang="en-US" dirty="0"/>
          </a:p>
        </p:txBody>
      </p:sp>
      <p:sp>
        <p:nvSpPr>
          <p:cNvPr id="8" name="Rectangle 7"/>
          <p:cNvSpPr/>
          <p:nvPr/>
        </p:nvSpPr>
        <p:spPr>
          <a:xfrm>
            <a:off x="7841583" y="5081622"/>
            <a:ext cx="1836208" cy="369332"/>
          </a:xfrm>
          <a:prstGeom prst="rect">
            <a:avLst/>
          </a:prstGeom>
        </p:spPr>
        <p:txBody>
          <a:bodyPr wrap="none">
            <a:spAutoFit/>
          </a:bodyPr>
          <a:lstStyle/>
          <a:p>
            <a:r>
              <a:rPr lang="en-US" dirty="0" smtClean="0"/>
              <a:t>Carole MABROUK</a:t>
            </a:r>
            <a:endParaRPr lang="en-US" dirty="0"/>
          </a:p>
        </p:txBody>
      </p:sp>
      <p:sp>
        <p:nvSpPr>
          <p:cNvPr id="9" name="Rectangle 8"/>
          <p:cNvSpPr/>
          <p:nvPr/>
        </p:nvSpPr>
        <p:spPr>
          <a:xfrm>
            <a:off x="9677791" y="2854828"/>
            <a:ext cx="1433854" cy="369332"/>
          </a:xfrm>
          <a:prstGeom prst="rect">
            <a:avLst/>
          </a:prstGeom>
        </p:spPr>
        <p:txBody>
          <a:bodyPr wrap="none">
            <a:spAutoFit/>
          </a:bodyPr>
          <a:lstStyle/>
          <a:p>
            <a:r>
              <a:rPr lang="en-US" dirty="0" smtClean="0"/>
              <a:t>Tamer TOLBA</a:t>
            </a:r>
            <a:endParaRPr lang="en-US" dirty="0"/>
          </a:p>
        </p:txBody>
      </p:sp>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18444" y="1416797"/>
            <a:ext cx="1353318" cy="1353318"/>
          </a:xfrm>
          <a:prstGeom prst="rect">
            <a:avLst/>
          </a:prstGeom>
        </p:spPr>
      </p:pic>
      <p:pic>
        <p:nvPicPr>
          <p:cNvPr id="15" name="Picture 14"/>
          <p:cNvPicPr>
            <a:picLocks noChangeAspect="1"/>
          </p:cNvPicPr>
          <p:nvPr/>
        </p:nvPicPr>
        <p:blipFill rotWithShape="1">
          <a:blip r:embed="rId3" cstate="print">
            <a:extLst>
              <a:ext uri="{28A0092B-C50C-407E-A947-70E740481C1C}">
                <a14:useLocalDpi xmlns:a14="http://schemas.microsoft.com/office/drawing/2010/main" val="0"/>
              </a:ext>
            </a:extLst>
          </a:blip>
          <a:srcRect l="22973" r="15036" b="51863"/>
          <a:stretch/>
        </p:blipFill>
        <p:spPr>
          <a:xfrm>
            <a:off x="7523967" y="1370464"/>
            <a:ext cx="1465868" cy="1445385"/>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4640" y="1416200"/>
            <a:ext cx="1313298" cy="1353915"/>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51559" y="1370463"/>
            <a:ext cx="1279343" cy="1445386"/>
          </a:xfrm>
          <a:prstGeom prst="rect">
            <a:avLst/>
          </a:prstGeom>
        </p:spPr>
      </p:pic>
      <p:pic>
        <p:nvPicPr>
          <p:cNvPr id="18" name="Picture 17"/>
          <p:cNvPicPr>
            <a:picLocks noChangeAspect="1"/>
          </p:cNvPicPr>
          <p:nvPr/>
        </p:nvPicPr>
        <p:blipFill rotWithShape="1">
          <a:blip r:embed="rId6">
            <a:extLst>
              <a:ext uri="{28A0092B-C50C-407E-A947-70E740481C1C}">
                <a14:useLocalDpi xmlns:a14="http://schemas.microsoft.com/office/drawing/2010/main" val="0"/>
              </a:ext>
            </a:extLst>
          </a:blip>
          <a:srcRect l="10522" t="5548" r="9197" b="8186"/>
          <a:stretch/>
        </p:blipFill>
        <p:spPr>
          <a:xfrm>
            <a:off x="2574410" y="3615185"/>
            <a:ext cx="1336243" cy="1435876"/>
          </a:xfrm>
          <a:prstGeom prst="rect">
            <a:avLst/>
          </a:prstGeom>
        </p:spPr>
      </p:pic>
      <p:pic>
        <p:nvPicPr>
          <p:cNvPr id="19" name="Picture 1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43414" y="3615185"/>
            <a:ext cx="1435876" cy="1435876"/>
          </a:xfrm>
          <a:prstGeom prst="rect">
            <a:avLst/>
          </a:prstGeom>
        </p:spPr>
      </p:pic>
      <p:pic>
        <p:nvPicPr>
          <p:cNvPr id="20" name="Picture 19"/>
          <p:cNvPicPr>
            <a:picLocks noChangeAspect="1"/>
          </p:cNvPicPr>
          <p:nvPr/>
        </p:nvPicPr>
        <p:blipFill rotWithShape="1">
          <a:blip r:embed="rId8"/>
          <a:srcRect l="2706" t="4253" r="3572" b="3131"/>
          <a:stretch/>
        </p:blipFill>
        <p:spPr>
          <a:xfrm>
            <a:off x="1113159" y="1350973"/>
            <a:ext cx="1461251" cy="1484365"/>
          </a:xfrm>
          <a:prstGeom prst="rect">
            <a:avLst/>
          </a:prstGeom>
        </p:spPr>
      </p:pic>
      <p:sp>
        <p:nvSpPr>
          <p:cNvPr id="22" name="TextBox 21"/>
          <p:cNvSpPr txBox="1"/>
          <p:nvPr/>
        </p:nvSpPr>
        <p:spPr>
          <a:xfrm>
            <a:off x="4199194" y="91007"/>
            <a:ext cx="3738459" cy="523220"/>
          </a:xfrm>
          <a:prstGeom prst="rect">
            <a:avLst/>
          </a:prstGeom>
          <a:noFill/>
        </p:spPr>
        <p:txBody>
          <a:bodyPr wrap="none" rtlCol="0">
            <a:spAutoFit/>
          </a:bodyPr>
          <a:lstStyle/>
          <a:p>
            <a:r>
              <a:rPr lang="de-DE" sz="2800" dirty="0" smtClean="0"/>
              <a:t>ESSnuSB+ DEB members</a:t>
            </a:r>
            <a:endParaRPr lang="en-US" sz="2800" dirty="0"/>
          </a:p>
        </p:txBody>
      </p:sp>
      <p:sp>
        <p:nvSpPr>
          <p:cNvPr id="23" name="Rectangle 22"/>
          <p:cNvSpPr/>
          <p:nvPr/>
        </p:nvSpPr>
        <p:spPr>
          <a:xfrm>
            <a:off x="2718730" y="5850846"/>
            <a:ext cx="6216317" cy="923330"/>
          </a:xfrm>
          <a:prstGeom prst="rect">
            <a:avLst/>
          </a:prstGeom>
          <a:solidFill>
            <a:schemeClr val="accent4">
              <a:lumMod val="40000"/>
              <a:lumOff val="60000"/>
            </a:schemeClr>
          </a:solidFill>
        </p:spPr>
        <p:txBody>
          <a:bodyPr wrap="none">
            <a:spAutoFit/>
          </a:bodyPr>
          <a:lstStyle/>
          <a:p>
            <a:pPr>
              <a:lnSpc>
                <a:spcPct val="150000"/>
              </a:lnSpc>
            </a:pPr>
            <a:r>
              <a:rPr lang="en-US" b="1" dirty="0" smtClean="0">
                <a:hlinkClick r:id="rId9"/>
              </a:rPr>
              <a:t>https://essnusb.eu/dissemination-exploitation-board-essnusb/</a:t>
            </a:r>
            <a:endParaRPr lang="en-US" b="1" dirty="0" smtClean="0"/>
          </a:p>
          <a:p>
            <a:pPr algn="ctr">
              <a:lnSpc>
                <a:spcPct val="150000"/>
              </a:lnSpc>
            </a:pPr>
            <a:r>
              <a:rPr lang="en-US" b="1" dirty="0" smtClean="0">
                <a:hlinkClick r:id="rId10"/>
              </a:rPr>
              <a:t>ESSNUSB-DIS-L@in2p3.fr</a:t>
            </a:r>
            <a:endParaRPr lang="en-US" b="1" dirty="0" smtClean="0"/>
          </a:p>
        </p:txBody>
      </p:sp>
      <p:pic>
        <p:nvPicPr>
          <p:cNvPr id="11" name="Picture 1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256901" y="3391027"/>
            <a:ext cx="1076815" cy="1693028"/>
          </a:xfrm>
          <a:prstGeom prst="ellipse">
            <a:avLst/>
          </a:prstGeom>
          <a:ln w="63500" cap="rnd">
            <a:noFill/>
          </a:ln>
          <a:effectLst/>
          <a:scene3d>
            <a:camera prst="orthographicFront"/>
            <a:lightRig rig="contrasting" dir="t">
              <a:rot lat="0" lon="0" rev="3000000"/>
            </a:lightRig>
          </a:scene3d>
          <a:sp3d contourW="7620">
            <a:bevelT w="95250" h="31750"/>
            <a:contourClr>
              <a:srgbClr val="333333"/>
            </a:contourClr>
          </a:sp3d>
        </p:spPr>
      </p:pic>
      <p:pic>
        <p:nvPicPr>
          <p:cNvPr id="21" name="Picture 20"/>
          <p:cNvPicPr>
            <a:picLocks noChangeAspect="1" noChangeArrowheads="1"/>
          </p:cNvPicPr>
          <p:nvPr/>
        </p:nvPicPr>
        <p:blipFill rotWithShape="1">
          <a:blip r:embed="rId12"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42409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Bent Arrow 19"/>
          <p:cNvSpPr/>
          <p:nvPr/>
        </p:nvSpPr>
        <p:spPr>
          <a:xfrm flipV="1">
            <a:off x="780056" y="1548982"/>
            <a:ext cx="1038270" cy="763463"/>
          </a:xfrm>
          <a:prstGeom prst="bentArrow">
            <a:avLst>
              <a:gd name="adj1" fmla="val 20646"/>
              <a:gd name="adj2" fmla="val 29784"/>
              <a:gd name="adj3" fmla="val 33313"/>
              <a:gd name="adj4" fmla="val 39929"/>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p:cNvPicPr>
            <a:picLocks noChangeAspect="1"/>
          </p:cNvPicPr>
          <p:nvPr/>
        </p:nvPicPr>
        <p:blipFill rotWithShape="1">
          <a:blip r:embed="rId2"/>
          <a:srcRect l="3393" r="642"/>
          <a:stretch/>
        </p:blipFill>
        <p:spPr>
          <a:xfrm>
            <a:off x="3951764" y="4933851"/>
            <a:ext cx="7362970" cy="1708637"/>
          </a:xfrm>
          <a:prstGeom prst="rect">
            <a:avLst/>
          </a:prstGeom>
          <a:ln>
            <a:noFill/>
          </a:ln>
          <a:effectLst>
            <a:outerShdw blurRad="292100" dist="139700" dir="2700000" algn="tl" rotWithShape="0">
              <a:srgbClr val="333333">
                <a:alpha val="65000"/>
              </a:srgbClr>
            </a:outerShdw>
          </a:effectLst>
        </p:spPr>
      </p:pic>
      <p:sp>
        <p:nvSpPr>
          <p:cNvPr id="3" name="Rectangle 2"/>
          <p:cNvSpPr/>
          <p:nvPr/>
        </p:nvSpPr>
        <p:spPr>
          <a:xfrm>
            <a:off x="82157" y="1037874"/>
            <a:ext cx="3044231" cy="400110"/>
          </a:xfrm>
          <a:prstGeom prst="rect">
            <a:avLst/>
          </a:prstGeom>
        </p:spPr>
        <p:txBody>
          <a:bodyPr wrap="none">
            <a:spAutoFit/>
          </a:bodyPr>
          <a:lstStyle/>
          <a:p>
            <a:r>
              <a:rPr lang="en-GB" sz="2000" dirty="0">
                <a:ea typeface="Times New Roman" panose="02020603050405020304" pitchFamily="18" charset="0"/>
                <a:hlinkClick r:id="rId3"/>
              </a:rPr>
              <a:t>CONSORTIUM AGREEMENT</a:t>
            </a:r>
            <a:endParaRPr lang="en-US" sz="2000" dirty="0"/>
          </a:p>
        </p:txBody>
      </p:sp>
      <p:sp>
        <p:nvSpPr>
          <p:cNvPr id="5" name="TextBox 4"/>
          <p:cNvSpPr txBox="1"/>
          <p:nvPr/>
        </p:nvSpPr>
        <p:spPr>
          <a:xfrm>
            <a:off x="3529660" y="99679"/>
            <a:ext cx="4661854" cy="523220"/>
          </a:xfrm>
          <a:prstGeom prst="rect">
            <a:avLst/>
          </a:prstGeom>
          <a:noFill/>
        </p:spPr>
        <p:txBody>
          <a:bodyPr wrap="none" rtlCol="0">
            <a:spAutoFit/>
          </a:bodyPr>
          <a:lstStyle/>
          <a:p>
            <a:r>
              <a:rPr lang="en-US" sz="2800" dirty="0" smtClean="0"/>
              <a:t>The role of the DEB committee</a:t>
            </a:r>
            <a:endParaRPr lang="en-US" sz="2800" dirty="0"/>
          </a:p>
        </p:txBody>
      </p:sp>
      <p:pic>
        <p:nvPicPr>
          <p:cNvPr id="6" name="Picture 5"/>
          <p:cNvPicPr>
            <a:picLocks noChangeAspect="1"/>
          </p:cNvPicPr>
          <p:nvPr/>
        </p:nvPicPr>
        <p:blipFill rotWithShape="1">
          <a:blip r:embed="rId4"/>
          <a:srcRect l="3198"/>
          <a:stretch/>
        </p:blipFill>
        <p:spPr>
          <a:xfrm>
            <a:off x="3930528" y="2599484"/>
            <a:ext cx="7360561" cy="573472"/>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1871481" y="1809040"/>
            <a:ext cx="3316357" cy="464871"/>
          </a:xfrm>
          <a:prstGeom prst="rect">
            <a:avLst/>
          </a:prstGeom>
          <a:noFill/>
        </p:spPr>
        <p:txBody>
          <a:bodyPr wrap="none" rtlCol="0">
            <a:spAutoFit/>
          </a:bodyPr>
          <a:lstStyle/>
          <a:p>
            <a:pPr>
              <a:lnSpc>
                <a:spcPct val="150000"/>
              </a:lnSpc>
            </a:pPr>
            <a:r>
              <a:rPr lang="en-US" b="1" dirty="0" smtClean="0"/>
              <a:t>Section 6:  Governance Structure</a:t>
            </a:r>
          </a:p>
        </p:txBody>
      </p:sp>
      <p:sp>
        <p:nvSpPr>
          <p:cNvPr id="11" name="Rectangle 10"/>
          <p:cNvSpPr/>
          <p:nvPr/>
        </p:nvSpPr>
        <p:spPr>
          <a:xfrm>
            <a:off x="1739959" y="3623672"/>
            <a:ext cx="2413940" cy="738664"/>
          </a:xfrm>
          <a:prstGeom prst="rect">
            <a:avLst/>
          </a:prstGeom>
        </p:spPr>
        <p:txBody>
          <a:bodyPr wrap="square">
            <a:spAutoFit/>
          </a:bodyPr>
          <a:lstStyle/>
          <a:p>
            <a:pPr marL="268288" indent="-268288"/>
            <a:r>
              <a:rPr lang="en-GB" sz="1400" b="1" dirty="0" smtClean="0">
                <a:ea typeface="Times New Roman" panose="02020603050405020304" pitchFamily="18" charset="0"/>
              </a:rPr>
              <a:t>6.3 Specific </a:t>
            </a:r>
            <a:r>
              <a:rPr lang="en-GB" sz="1400" b="1" dirty="0">
                <a:ea typeface="Times New Roman" panose="02020603050405020304" pitchFamily="18" charset="0"/>
              </a:rPr>
              <a:t>operational procedures for the Consortium Bodies</a:t>
            </a:r>
            <a:endParaRPr lang="en-US" sz="1400" b="1" dirty="0"/>
          </a:p>
        </p:txBody>
      </p:sp>
      <p:sp>
        <p:nvSpPr>
          <p:cNvPr id="12" name="Rectangle 11"/>
          <p:cNvSpPr/>
          <p:nvPr/>
        </p:nvSpPr>
        <p:spPr>
          <a:xfrm>
            <a:off x="1739959" y="2686546"/>
            <a:ext cx="2032579" cy="307777"/>
          </a:xfrm>
          <a:prstGeom prst="rect">
            <a:avLst/>
          </a:prstGeom>
        </p:spPr>
        <p:txBody>
          <a:bodyPr wrap="square">
            <a:spAutoFit/>
          </a:bodyPr>
          <a:lstStyle/>
          <a:p>
            <a:pPr marL="268288" indent="-268288"/>
            <a:r>
              <a:rPr lang="en-GB" sz="1400" b="1" dirty="0" smtClean="0">
                <a:ea typeface="Times New Roman" panose="02020603050405020304" pitchFamily="18" charset="0"/>
                <a:cs typeface="Arial" panose="020B0604020202020204" pitchFamily="34" charset="0"/>
              </a:rPr>
              <a:t>6.1 General Structure</a:t>
            </a:r>
            <a:endParaRPr lang="en-US" sz="1400" b="1" dirty="0">
              <a:cs typeface="Arial" panose="020B0604020202020204" pitchFamily="34" charset="0"/>
            </a:endParaRPr>
          </a:p>
        </p:txBody>
      </p:sp>
      <p:grpSp>
        <p:nvGrpSpPr>
          <p:cNvPr id="14" name="Group 13"/>
          <p:cNvGrpSpPr/>
          <p:nvPr/>
        </p:nvGrpSpPr>
        <p:grpSpPr>
          <a:xfrm>
            <a:off x="3951764" y="3352225"/>
            <a:ext cx="7384206" cy="1310179"/>
            <a:chOff x="3670505" y="3305157"/>
            <a:chExt cx="7384206" cy="1310179"/>
          </a:xfrm>
        </p:grpSpPr>
        <p:pic>
          <p:nvPicPr>
            <p:cNvPr id="10" name="Picture 9"/>
            <p:cNvPicPr>
              <a:picLocks noChangeAspect="1"/>
            </p:cNvPicPr>
            <p:nvPr/>
          </p:nvPicPr>
          <p:blipFill>
            <a:blip r:embed="rId5"/>
            <a:stretch>
              <a:fillRect/>
            </a:stretch>
          </p:blipFill>
          <p:spPr>
            <a:xfrm>
              <a:off x="3670505" y="3305157"/>
              <a:ext cx="7384206" cy="1310179"/>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rotWithShape="1">
            <a:blip r:embed="rId6">
              <a:duotone>
                <a:schemeClr val="bg2">
                  <a:shade val="45000"/>
                  <a:satMod val="135000"/>
                </a:schemeClr>
                <a:prstClr val="white"/>
              </a:duotone>
              <a:extLst>
                <a:ext uri="{BEBA8EAE-BF5A-486C-A8C5-ECC9F3942E4B}">
                  <a14:imgProps xmlns:a14="http://schemas.microsoft.com/office/drawing/2010/main">
                    <a14:imgLayer r:embed="rId7">
                      <a14:imgEffect>
                        <a14:saturation sat="0"/>
                      </a14:imgEffect>
                    </a14:imgLayer>
                  </a14:imgProps>
                </a:ext>
              </a:extLst>
            </a:blip>
            <a:srcRect t="18300" b="50276"/>
            <a:stretch/>
          </p:blipFill>
          <p:spPr>
            <a:xfrm>
              <a:off x="3670505" y="3541862"/>
              <a:ext cx="7384206" cy="411697"/>
            </a:xfrm>
            <a:prstGeom prst="rect">
              <a:avLst/>
            </a:prstGeom>
            <a:solidFill>
              <a:srgbClr val="FFFFFF">
                <a:shade val="85000"/>
              </a:srgbClr>
            </a:solidFill>
            <a:ln w="88900" cap="sq">
              <a:noFill/>
              <a:miter lim="800000"/>
            </a:ln>
            <a:effectLst/>
          </p:spPr>
        </p:pic>
      </p:grpSp>
      <p:pic>
        <p:nvPicPr>
          <p:cNvPr id="15" name="Picture 14"/>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
        <p:nvSpPr>
          <p:cNvPr id="16" name="Bent Arrow 15"/>
          <p:cNvSpPr/>
          <p:nvPr/>
        </p:nvSpPr>
        <p:spPr>
          <a:xfrm flipV="1">
            <a:off x="1350655" y="2075824"/>
            <a:ext cx="389305" cy="862659"/>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Bent Arrow 16"/>
          <p:cNvSpPr/>
          <p:nvPr/>
        </p:nvSpPr>
        <p:spPr>
          <a:xfrm flipV="1">
            <a:off x="1350654" y="2730761"/>
            <a:ext cx="389305" cy="1147854"/>
          </a:xfrm>
          <a:prstGeom prst="ben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Bent Arrow 17"/>
          <p:cNvSpPr/>
          <p:nvPr/>
        </p:nvSpPr>
        <p:spPr>
          <a:xfrm flipV="1">
            <a:off x="780056" y="1867278"/>
            <a:ext cx="1038270" cy="4113158"/>
          </a:xfrm>
          <a:prstGeom prst="bentArrow">
            <a:avLst>
              <a:gd name="adj1" fmla="val 15400"/>
              <a:gd name="adj2" fmla="val 21391"/>
              <a:gd name="adj3" fmla="val 22913"/>
              <a:gd name="adj4" fmla="val 4375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TextBox 18"/>
          <p:cNvSpPr txBox="1"/>
          <p:nvPr/>
        </p:nvSpPr>
        <p:spPr>
          <a:xfrm>
            <a:off x="1871480" y="5417564"/>
            <a:ext cx="1766509" cy="1107996"/>
          </a:xfrm>
          <a:prstGeom prst="rect">
            <a:avLst/>
          </a:prstGeom>
          <a:noFill/>
        </p:spPr>
        <p:txBody>
          <a:bodyPr wrap="none" rtlCol="0">
            <a:spAutoFit/>
          </a:bodyPr>
          <a:lstStyle/>
          <a:p>
            <a:r>
              <a:rPr lang="en-US" sz="1600" b="1" dirty="0" smtClean="0"/>
              <a:t>Section 8:  </a:t>
            </a:r>
          </a:p>
          <a:p>
            <a:r>
              <a:rPr lang="en-US" sz="1600" b="1" dirty="0" smtClean="0"/>
              <a:t>Dissemination and</a:t>
            </a:r>
          </a:p>
          <a:p>
            <a:r>
              <a:rPr lang="en-US" sz="1600" b="1" dirty="0" smtClean="0"/>
              <a:t>Exploitation Board</a:t>
            </a:r>
          </a:p>
          <a:p>
            <a:r>
              <a:rPr lang="en-US" sz="1600" b="1" dirty="0" smtClean="0"/>
              <a:t>(DEB)</a:t>
            </a:r>
          </a:p>
        </p:txBody>
      </p:sp>
    </p:spTree>
    <p:extLst>
      <p:ext uri="{BB962C8B-B14F-4D97-AF65-F5344CB8AC3E}">
        <p14:creationId xmlns:p14="http://schemas.microsoft.com/office/powerpoint/2010/main" val="21816685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715325" y="2450065"/>
            <a:ext cx="9298251" cy="4356087"/>
          </a:xfrm>
          <a:prstGeom prst="rect">
            <a:avLst/>
          </a:prstGeom>
        </p:spPr>
      </p:pic>
      <p:sp>
        <p:nvSpPr>
          <p:cNvPr id="2" name="TextBox 1"/>
          <p:cNvSpPr txBox="1"/>
          <p:nvPr/>
        </p:nvSpPr>
        <p:spPr>
          <a:xfrm>
            <a:off x="62412" y="870729"/>
            <a:ext cx="7937505" cy="967957"/>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smtClean="0">
                <a:hlinkClick r:id="rId3"/>
              </a:rPr>
              <a:t>ESSnuSB+ Dissemination and Publication Policy (DPP)</a:t>
            </a:r>
            <a:r>
              <a:rPr lang="en-US" sz="2000" dirty="0" smtClean="0"/>
              <a:t> </a:t>
            </a:r>
          </a:p>
          <a:p>
            <a:pPr>
              <a:lnSpc>
                <a:spcPct val="150000"/>
              </a:lnSpc>
            </a:pPr>
            <a:endParaRPr lang="en-US" sz="2000" dirty="0" smtClean="0"/>
          </a:p>
        </p:txBody>
      </p:sp>
      <p:pic>
        <p:nvPicPr>
          <p:cNvPr id="5" name="Picture 4"/>
          <p:cNvPicPr>
            <a:picLocks noChangeAspect="1"/>
          </p:cNvPicPr>
          <p:nvPr/>
        </p:nvPicPr>
        <p:blipFill rotWithShape="1">
          <a:blip r:embed="rId4"/>
          <a:srcRect l="3719" t="10369" r="3981" b="10834"/>
          <a:stretch/>
        </p:blipFill>
        <p:spPr>
          <a:xfrm>
            <a:off x="203681" y="1482108"/>
            <a:ext cx="5499401" cy="1646787"/>
          </a:xfrm>
          <a:prstGeom prst="rect">
            <a:avLst/>
          </a:prstGeom>
          <a:ln>
            <a:noFill/>
          </a:ln>
          <a:effectLst>
            <a:outerShdw blurRad="292100" dist="139700" dir="2700000" algn="tl" rotWithShape="0">
              <a:srgbClr val="333333">
                <a:alpha val="65000"/>
              </a:srgbClr>
            </a:outerShdw>
          </a:effectLst>
        </p:spPr>
      </p:pic>
      <p:sp>
        <p:nvSpPr>
          <p:cNvPr id="9" name="TextBox 8"/>
          <p:cNvSpPr txBox="1"/>
          <p:nvPr/>
        </p:nvSpPr>
        <p:spPr>
          <a:xfrm>
            <a:off x="4246977" y="91007"/>
            <a:ext cx="3313728" cy="523220"/>
          </a:xfrm>
          <a:prstGeom prst="rect">
            <a:avLst/>
          </a:prstGeom>
          <a:noFill/>
        </p:spPr>
        <p:txBody>
          <a:bodyPr wrap="none" rtlCol="0">
            <a:spAutoFit/>
          </a:bodyPr>
          <a:lstStyle/>
          <a:p>
            <a:r>
              <a:rPr lang="en-US" sz="2800" dirty="0" smtClean="0"/>
              <a:t>DEB activities in 2023</a:t>
            </a:r>
            <a:endParaRPr lang="en-US" sz="2800" dirty="0"/>
          </a:p>
        </p:txBody>
      </p:sp>
      <p:sp>
        <p:nvSpPr>
          <p:cNvPr id="11" name="TextBox 10"/>
          <p:cNvSpPr txBox="1"/>
          <p:nvPr/>
        </p:nvSpPr>
        <p:spPr>
          <a:xfrm>
            <a:off x="6707171" y="1377021"/>
            <a:ext cx="4615956" cy="923330"/>
          </a:xfrm>
          <a:prstGeom prst="rect">
            <a:avLst/>
          </a:prstGeom>
          <a:solidFill>
            <a:schemeClr val="accent4"/>
          </a:solidFill>
        </p:spPr>
        <p:txBody>
          <a:bodyPr wrap="square" rtlCol="0">
            <a:spAutoFit/>
          </a:bodyPr>
          <a:lstStyle/>
          <a:p>
            <a:pPr algn="ctr"/>
            <a:r>
              <a:rPr lang="en-US" dirty="0" smtClean="0"/>
              <a:t>Please read it carefully and get yourself familiar with the project regulations before submitting abstracts to conferences or publications  </a:t>
            </a:r>
            <a:endParaRPr lang="en-US" dirty="0"/>
          </a:p>
        </p:txBody>
      </p:sp>
      <p:sp>
        <p:nvSpPr>
          <p:cNvPr id="3" name="Oval 2"/>
          <p:cNvSpPr/>
          <p:nvPr/>
        </p:nvSpPr>
        <p:spPr>
          <a:xfrm>
            <a:off x="2799537" y="5798424"/>
            <a:ext cx="2864543" cy="793058"/>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rotWithShape="1">
          <a:blip r:embed="rId5"/>
          <a:srcRect l="2148" t="4636" r="4137" b="14949"/>
          <a:stretch/>
        </p:blipFill>
        <p:spPr>
          <a:xfrm>
            <a:off x="151678" y="5138423"/>
            <a:ext cx="4051962" cy="729694"/>
          </a:xfrm>
          <a:prstGeom prst="rect">
            <a:avLst/>
          </a:prstGeom>
          <a:ln>
            <a:noFill/>
          </a:ln>
          <a:effectLst>
            <a:outerShdw blurRad="292100" dist="139700" dir="2700000" algn="tl" rotWithShape="0">
              <a:srgbClr val="333333">
                <a:alpha val="65000"/>
              </a:srgbClr>
            </a:outerShdw>
          </a:effectLst>
        </p:spPr>
      </p:pic>
      <p:sp>
        <p:nvSpPr>
          <p:cNvPr id="10" name="Oval 9"/>
          <p:cNvSpPr/>
          <p:nvPr/>
        </p:nvSpPr>
        <p:spPr>
          <a:xfrm>
            <a:off x="2715326" y="4034674"/>
            <a:ext cx="3053878" cy="12220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7910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0082" y="788390"/>
            <a:ext cx="6802089" cy="3046988"/>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smtClean="0">
                <a:hlinkClick r:id="rId2"/>
              </a:rPr>
              <a:t>Special colloquium in DESY</a:t>
            </a:r>
            <a:r>
              <a:rPr lang="en-US" sz="2000" dirty="0" smtClean="0"/>
              <a:t> (23 May 2023)</a:t>
            </a:r>
          </a:p>
          <a:p>
            <a:pPr marL="342900" indent="-342900">
              <a:lnSpc>
                <a:spcPct val="150000"/>
              </a:lnSpc>
              <a:buFont typeface="Wingdings" panose="05000000000000000000" pitchFamily="2" charset="2"/>
              <a:buChar char="è"/>
            </a:pPr>
            <a:r>
              <a:rPr lang="en-US" dirty="0" smtClean="0"/>
              <a:t>Marcos gave a ~ 60 minutes presentation on the project</a:t>
            </a:r>
          </a:p>
          <a:p>
            <a:pPr marL="342900" indent="-342900">
              <a:lnSpc>
                <a:spcPct val="150000"/>
              </a:lnSpc>
              <a:buFont typeface="Wingdings" panose="05000000000000000000" pitchFamily="2" charset="2"/>
              <a:buChar char="è"/>
            </a:pPr>
            <a:r>
              <a:rPr lang="en-US" dirty="0" smtClean="0"/>
              <a:t>Followed by a dedicated meeting, Marcos, </a:t>
            </a:r>
            <a:r>
              <a:rPr lang="en-US" dirty="0" err="1" smtClean="0"/>
              <a:t>Tord</a:t>
            </a:r>
            <a:r>
              <a:rPr lang="en-US" dirty="0" smtClean="0"/>
              <a:t> and tamer, with Prof. </a:t>
            </a:r>
            <a:r>
              <a:rPr lang="en-US" dirty="0" err="1"/>
              <a:t>Beate</a:t>
            </a:r>
            <a:r>
              <a:rPr lang="en-US" dirty="0"/>
              <a:t> Heinemann, </a:t>
            </a:r>
            <a:r>
              <a:rPr lang="en-US" dirty="0" smtClean="0"/>
              <a:t>the </a:t>
            </a:r>
            <a:r>
              <a:rPr lang="en-US" dirty="0"/>
              <a:t>head of the particle physics department of the DESY laboratory in Hamburg and member of the P5 Committee (Particle Physics Projects Prioritization Panel</a:t>
            </a:r>
            <a:r>
              <a:rPr lang="en-US" dirty="0" smtClean="0"/>
              <a:t>). </a:t>
            </a:r>
          </a:p>
          <a:p>
            <a:pPr>
              <a:lnSpc>
                <a:spcPct val="150000"/>
              </a:lnSpc>
            </a:pPr>
            <a:r>
              <a:rPr lang="en-US" dirty="0" smtClean="0">
                <a:sym typeface="Wingdings" panose="05000000000000000000" pitchFamily="2" charset="2"/>
              </a:rPr>
              <a:t>  </a:t>
            </a:r>
            <a:r>
              <a:rPr lang="en-US" dirty="0" smtClean="0"/>
              <a:t>Minutes of the meeting can be found </a:t>
            </a:r>
            <a:r>
              <a:rPr lang="en-US" dirty="0" smtClean="0">
                <a:hlinkClick r:id="rId3"/>
              </a:rPr>
              <a:t>here</a:t>
            </a:r>
            <a:endParaRPr lang="en-US" dirty="0" smtClean="0"/>
          </a:p>
        </p:txBody>
      </p:sp>
      <p:sp>
        <p:nvSpPr>
          <p:cNvPr id="9" name="TextBox 8"/>
          <p:cNvSpPr txBox="1"/>
          <p:nvPr/>
        </p:nvSpPr>
        <p:spPr>
          <a:xfrm>
            <a:off x="4246977" y="91007"/>
            <a:ext cx="3313728" cy="523220"/>
          </a:xfrm>
          <a:prstGeom prst="rect">
            <a:avLst/>
          </a:prstGeom>
          <a:noFill/>
        </p:spPr>
        <p:txBody>
          <a:bodyPr wrap="none" rtlCol="0">
            <a:spAutoFit/>
          </a:bodyPr>
          <a:lstStyle/>
          <a:p>
            <a:r>
              <a:rPr lang="en-US" sz="2800" dirty="0" smtClean="0"/>
              <a:t>DEB activities in 2023</a:t>
            </a:r>
            <a:endParaRPr lang="en-US" sz="2800" dirty="0"/>
          </a:p>
        </p:txBody>
      </p:sp>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20166" r="20186"/>
          <a:stretch/>
        </p:blipFill>
        <p:spPr>
          <a:xfrm>
            <a:off x="6951173" y="614228"/>
            <a:ext cx="3884361" cy="6215370"/>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16050" r="15135"/>
          <a:stretch/>
        </p:blipFill>
        <p:spPr>
          <a:xfrm rot="5400000">
            <a:off x="1343963" y="4036941"/>
            <a:ext cx="3073232" cy="2512081"/>
          </a:xfrm>
          <a:prstGeom prst="rect">
            <a:avLst/>
          </a:prstGeom>
        </p:spPr>
      </p:pic>
      <p:pic>
        <p:nvPicPr>
          <p:cNvPr id="7" name="Picture 6"/>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95576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12" y="870729"/>
            <a:ext cx="5636337" cy="1015663"/>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smtClean="0">
                <a:hlinkClick r:id="rId2"/>
              </a:rPr>
              <a:t>Deliverable D1.2: Plan for dissemination and exploitation including communication activities</a:t>
            </a:r>
            <a:r>
              <a:rPr lang="en-US" sz="2000" dirty="0" smtClean="0"/>
              <a:t> </a:t>
            </a:r>
          </a:p>
        </p:txBody>
      </p:sp>
      <p:sp>
        <p:nvSpPr>
          <p:cNvPr id="9" name="TextBox 8"/>
          <p:cNvSpPr txBox="1"/>
          <p:nvPr/>
        </p:nvSpPr>
        <p:spPr>
          <a:xfrm>
            <a:off x="4246977" y="91007"/>
            <a:ext cx="3313728" cy="523220"/>
          </a:xfrm>
          <a:prstGeom prst="rect">
            <a:avLst/>
          </a:prstGeom>
          <a:noFill/>
        </p:spPr>
        <p:txBody>
          <a:bodyPr wrap="none" rtlCol="0">
            <a:spAutoFit/>
          </a:bodyPr>
          <a:lstStyle/>
          <a:p>
            <a:r>
              <a:rPr lang="en-US" sz="2800" dirty="0" smtClean="0"/>
              <a:t>DEB activities in 2023</a:t>
            </a:r>
            <a:endParaRPr lang="en-US" sz="2800" dirty="0"/>
          </a:p>
        </p:txBody>
      </p:sp>
      <p:pic>
        <p:nvPicPr>
          <p:cNvPr id="3" name="Picture 2"/>
          <p:cNvPicPr>
            <a:picLocks noChangeAspect="1"/>
          </p:cNvPicPr>
          <p:nvPr/>
        </p:nvPicPr>
        <p:blipFill>
          <a:blip r:embed="rId3"/>
          <a:stretch>
            <a:fillRect/>
          </a:stretch>
        </p:blipFill>
        <p:spPr>
          <a:xfrm>
            <a:off x="5415726" y="685265"/>
            <a:ext cx="6690940" cy="6172735"/>
          </a:xfrm>
          <a:prstGeom prst="rect">
            <a:avLst/>
          </a:prstGeom>
        </p:spPr>
      </p:pic>
      <p:pic>
        <p:nvPicPr>
          <p:cNvPr id="7" name="Picture 6"/>
          <p:cNvPicPr>
            <a:picLocks noChangeAspect="1"/>
          </p:cNvPicPr>
          <p:nvPr/>
        </p:nvPicPr>
        <p:blipFill rotWithShape="1">
          <a:blip r:embed="rId4"/>
          <a:srcRect t="3949" r="955" b="2588"/>
          <a:stretch/>
        </p:blipFill>
        <p:spPr>
          <a:xfrm>
            <a:off x="62413" y="2803871"/>
            <a:ext cx="5523306" cy="1265425"/>
          </a:xfrm>
          <a:prstGeom prst="rect">
            <a:avLst/>
          </a:prstGeom>
          <a:ln>
            <a:noFill/>
          </a:ln>
          <a:effectLst>
            <a:outerShdw blurRad="292100" dist="139700" dir="2700000" algn="tl" rotWithShape="0">
              <a:srgbClr val="333333">
                <a:alpha val="65000"/>
              </a:srgbClr>
            </a:outerShdw>
          </a:effectLst>
        </p:spPr>
      </p:pic>
      <p:sp>
        <p:nvSpPr>
          <p:cNvPr id="10" name="Oval 9"/>
          <p:cNvSpPr/>
          <p:nvPr/>
        </p:nvSpPr>
        <p:spPr>
          <a:xfrm>
            <a:off x="7826574" y="1932808"/>
            <a:ext cx="1889472" cy="576375"/>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1252425" y="2071856"/>
            <a:ext cx="2746906" cy="369332"/>
          </a:xfrm>
          <a:prstGeom prst="rect">
            <a:avLst/>
          </a:prstGeom>
          <a:noFill/>
        </p:spPr>
        <p:txBody>
          <a:bodyPr wrap="none" rtlCol="0">
            <a:spAutoFit/>
          </a:bodyPr>
          <a:lstStyle/>
          <a:p>
            <a:r>
              <a:rPr lang="en-US" dirty="0" smtClean="0"/>
              <a:t>Submitted on 15 June 2023</a:t>
            </a:r>
            <a:endParaRPr lang="en-US" dirty="0"/>
          </a:p>
        </p:txBody>
      </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16390" t="18305" r="6717" b="16134"/>
          <a:stretch/>
        </p:blipFill>
        <p:spPr>
          <a:xfrm>
            <a:off x="4142969" y="1945808"/>
            <a:ext cx="702051" cy="549719"/>
          </a:xfrm>
          <a:prstGeom prst="rect">
            <a:avLst/>
          </a:prstGeom>
        </p:spPr>
      </p:pic>
      <p:pic>
        <p:nvPicPr>
          <p:cNvPr id="11" name="Picture 10"/>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4593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12" y="870729"/>
            <a:ext cx="5636337" cy="506292"/>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smtClean="0">
                <a:hlinkClick r:id="rId2"/>
              </a:rPr>
              <a:t>ESSnuSB+ mini-workshop in NuFact2023 </a:t>
            </a:r>
            <a:endParaRPr lang="en-US" sz="2000" dirty="0" smtClean="0"/>
          </a:p>
        </p:txBody>
      </p:sp>
      <p:sp>
        <p:nvSpPr>
          <p:cNvPr id="9" name="TextBox 8"/>
          <p:cNvSpPr txBox="1"/>
          <p:nvPr/>
        </p:nvSpPr>
        <p:spPr>
          <a:xfrm>
            <a:off x="4246977" y="91007"/>
            <a:ext cx="3313728" cy="523220"/>
          </a:xfrm>
          <a:prstGeom prst="rect">
            <a:avLst/>
          </a:prstGeom>
          <a:noFill/>
        </p:spPr>
        <p:txBody>
          <a:bodyPr wrap="none" rtlCol="0">
            <a:spAutoFit/>
          </a:bodyPr>
          <a:lstStyle/>
          <a:p>
            <a:r>
              <a:rPr lang="en-US" sz="2800" dirty="0" smtClean="0"/>
              <a:t>DEB activities in 2023</a:t>
            </a:r>
            <a:endParaRPr lang="en-US" sz="2800" dirty="0"/>
          </a:p>
        </p:txBody>
      </p:sp>
      <p:sp>
        <p:nvSpPr>
          <p:cNvPr id="4" name="TextBox 3"/>
          <p:cNvSpPr txBox="1"/>
          <p:nvPr/>
        </p:nvSpPr>
        <p:spPr>
          <a:xfrm>
            <a:off x="758390" y="1633523"/>
            <a:ext cx="3012107" cy="369332"/>
          </a:xfrm>
          <a:prstGeom prst="rect">
            <a:avLst/>
          </a:prstGeom>
          <a:noFill/>
        </p:spPr>
        <p:txBody>
          <a:bodyPr wrap="none" rtlCol="0">
            <a:spAutoFit/>
          </a:bodyPr>
          <a:lstStyle/>
          <a:p>
            <a:r>
              <a:rPr lang="en-US" dirty="0" smtClean="0"/>
              <a:t>Conducted on 20 August 2023</a:t>
            </a:r>
            <a:endParaRPr lang="en-US" dirty="0"/>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16390" t="18305" r="6717" b="16134"/>
          <a:stretch/>
        </p:blipFill>
        <p:spPr>
          <a:xfrm>
            <a:off x="3813612" y="1421436"/>
            <a:ext cx="702051" cy="549719"/>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76332" y="870729"/>
            <a:ext cx="6315668" cy="5213715"/>
          </a:xfrm>
          <a:prstGeom prst="rect">
            <a:avLst/>
          </a:prstGeom>
        </p:spPr>
      </p:pic>
      <p:sp>
        <p:nvSpPr>
          <p:cNvPr id="11" name="TextBox 10"/>
          <p:cNvSpPr txBox="1"/>
          <p:nvPr/>
        </p:nvSpPr>
        <p:spPr>
          <a:xfrm>
            <a:off x="123084" y="4770601"/>
            <a:ext cx="6082703" cy="2031325"/>
          </a:xfrm>
          <a:prstGeom prst="rect">
            <a:avLst/>
          </a:prstGeom>
          <a:noFill/>
        </p:spPr>
        <p:txBody>
          <a:bodyPr wrap="square" rtlCol="0">
            <a:spAutoFit/>
          </a:bodyPr>
          <a:lstStyle/>
          <a:p>
            <a:r>
              <a:rPr lang="en-US" dirty="0" smtClean="0"/>
              <a:t>Prof. Natalie </a:t>
            </a:r>
            <a:r>
              <a:rPr lang="en-US" dirty="0" err="1" smtClean="0"/>
              <a:t>Jackowicz</a:t>
            </a:r>
            <a:r>
              <a:rPr lang="en-US" dirty="0" smtClean="0"/>
              <a:t> (Gent University)</a:t>
            </a:r>
          </a:p>
          <a:p>
            <a:endParaRPr lang="en-US" dirty="0" smtClean="0"/>
          </a:p>
          <a:p>
            <a:endParaRPr lang="en-US" dirty="0" smtClean="0"/>
          </a:p>
          <a:p>
            <a:endParaRPr lang="en-US" dirty="0"/>
          </a:p>
          <a:p>
            <a:endParaRPr lang="en-US" dirty="0" smtClean="0"/>
          </a:p>
          <a:p>
            <a:r>
              <a:rPr lang="en-US" dirty="0" smtClean="0"/>
              <a:t>The workshop has been referred to by several speakers during the main NuFcat2023 workshop </a:t>
            </a:r>
            <a:endParaRPr lang="en-US" dirty="0"/>
          </a:p>
        </p:txBody>
      </p:sp>
      <p:pic>
        <p:nvPicPr>
          <p:cNvPr id="17" name="Picture 16"/>
          <p:cNvPicPr>
            <a:picLocks noChangeAspect="1"/>
          </p:cNvPicPr>
          <p:nvPr/>
        </p:nvPicPr>
        <p:blipFill>
          <a:blip r:embed="rId5"/>
          <a:stretch>
            <a:fillRect/>
          </a:stretch>
        </p:blipFill>
        <p:spPr>
          <a:xfrm>
            <a:off x="214934" y="5163292"/>
            <a:ext cx="4711879" cy="552361"/>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2449" y="2074436"/>
            <a:ext cx="4518255" cy="2541518"/>
          </a:xfrm>
          <a:prstGeom prst="rect">
            <a:avLst/>
          </a:prstGeom>
        </p:spPr>
      </p:pic>
      <p:pic>
        <p:nvPicPr>
          <p:cNvPr id="10"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1981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2412" y="870729"/>
            <a:ext cx="9571290" cy="3785652"/>
          </a:xfrm>
          <a:prstGeom prst="rect">
            <a:avLst/>
          </a:prstGeom>
          <a:noFill/>
        </p:spPr>
        <p:txBody>
          <a:bodyPr wrap="square" rtlCol="0">
            <a:spAutoFit/>
          </a:bodyPr>
          <a:lstStyle/>
          <a:p>
            <a:pPr>
              <a:lnSpc>
                <a:spcPct val="150000"/>
              </a:lnSpc>
            </a:pPr>
            <a:r>
              <a:rPr lang="en-US" sz="2000" dirty="0" smtClean="0"/>
              <a:t>DEB meetings:</a:t>
            </a:r>
          </a:p>
          <a:p>
            <a:pPr marL="342900" indent="-342900">
              <a:lnSpc>
                <a:spcPct val="150000"/>
              </a:lnSpc>
              <a:buFont typeface="Wingdings" panose="05000000000000000000" pitchFamily="2" charset="2"/>
              <a:buChar char="Ø"/>
            </a:pPr>
            <a:r>
              <a:rPr lang="en-US" sz="2000" dirty="0" smtClean="0">
                <a:hlinkClick r:id="rId2"/>
              </a:rPr>
              <a:t>1</a:t>
            </a:r>
            <a:r>
              <a:rPr lang="en-US" sz="2000" baseline="30000" dirty="0" smtClean="0">
                <a:hlinkClick r:id="rId2"/>
              </a:rPr>
              <a:t>st</a:t>
            </a:r>
            <a:r>
              <a:rPr lang="en-US" sz="2000" dirty="0" smtClean="0">
                <a:hlinkClick r:id="rId2"/>
              </a:rPr>
              <a:t> DEB (kick off) meeting, held on 26 &amp; 30 Jan. 2023</a:t>
            </a:r>
            <a:endParaRPr lang="en-US" sz="2000" dirty="0" smtClean="0"/>
          </a:p>
          <a:p>
            <a:pPr marL="342900" indent="-342900">
              <a:lnSpc>
                <a:spcPct val="150000"/>
              </a:lnSpc>
              <a:buFont typeface="Wingdings" panose="05000000000000000000" pitchFamily="2" charset="2"/>
              <a:buChar char="Ø"/>
            </a:pPr>
            <a:endParaRPr lang="en-US" sz="2000" dirty="0" smtClean="0"/>
          </a:p>
          <a:p>
            <a:pPr marL="342900" indent="-342900">
              <a:lnSpc>
                <a:spcPct val="150000"/>
              </a:lnSpc>
              <a:buFont typeface="Wingdings" panose="05000000000000000000" pitchFamily="2" charset="2"/>
              <a:buChar char="Ø"/>
            </a:pPr>
            <a:r>
              <a:rPr lang="en-US" sz="2000" dirty="0" smtClean="0">
                <a:hlinkClick r:id="rId3"/>
              </a:rPr>
              <a:t>2</a:t>
            </a:r>
            <a:r>
              <a:rPr lang="en-US" sz="2000" baseline="30000" dirty="0" smtClean="0">
                <a:hlinkClick r:id="rId3"/>
              </a:rPr>
              <a:t>nd</a:t>
            </a:r>
            <a:r>
              <a:rPr lang="en-US" sz="2000" dirty="0" smtClean="0">
                <a:hlinkClick r:id="rId3"/>
              </a:rPr>
              <a:t> DEB meeting, held on 08 June 2023</a:t>
            </a:r>
            <a:endParaRPr lang="en-US" sz="2000" dirty="0" smtClean="0"/>
          </a:p>
          <a:p>
            <a:pPr marL="342900" indent="-342900">
              <a:lnSpc>
                <a:spcPct val="150000"/>
              </a:lnSpc>
              <a:buFont typeface="Wingdings" panose="05000000000000000000" pitchFamily="2" charset="2"/>
              <a:buChar char="Ø"/>
            </a:pPr>
            <a:endParaRPr lang="en-US" sz="2000" dirty="0"/>
          </a:p>
          <a:p>
            <a:pPr marL="342900" indent="-342900">
              <a:lnSpc>
                <a:spcPct val="150000"/>
              </a:lnSpc>
              <a:buFont typeface="Wingdings" panose="05000000000000000000" pitchFamily="2" charset="2"/>
              <a:buChar char="Ø"/>
            </a:pPr>
            <a:r>
              <a:rPr lang="en-US" sz="2000" dirty="0" smtClean="0">
                <a:hlinkClick r:id="rId4"/>
              </a:rPr>
              <a:t>3</a:t>
            </a:r>
            <a:r>
              <a:rPr lang="en-US" sz="2000" baseline="30000" dirty="0" smtClean="0">
                <a:hlinkClick r:id="rId4"/>
              </a:rPr>
              <a:t>rd</a:t>
            </a:r>
            <a:r>
              <a:rPr lang="en-US" sz="2000" dirty="0" smtClean="0">
                <a:hlinkClick r:id="rId4"/>
              </a:rPr>
              <a:t> DEB meeting, held on 04 Oct. 2023</a:t>
            </a:r>
            <a:endParaRPr lang="en-US" sz="2000" dirty="0" smtClean="0"/>
          </a:p>
          <a:p>
            <a:pPr marL="342900" indent="-342900">
              <a:lnSpc>
                <a:spcPct val="150000"/>
              </a:lnSpc>
              <a:buFont typeface="Wingdings" panose="05000000000000000000" pitchFamily="2" charset="2"/>
              <a:buChar char="Ø"/>
            </a:pPr>
            <a:endParaRPr lang="en-US" sz="2000" dirty="0"/>
          </a:p>
          <a:p>
            <a:pPr marL="342900" indent="-342900">
              <a:lnSpc>
                <a:spcPct val="150000"/>
              </a:lnSpc>
              <a:buFont typeface="Wingdings" panose="05000000000000000000" pitchFamily="2" charset="2"/>
              <a:buChar char="Ø"/>
            </a:pPr>
            <a:r>
              <a:rPr lang="en-US" sz="2000" dirty="0" smtClean="0"/>
              <a:t>4</a:t>
            </a:r>
            <a:r>
              <a:rPr lang="en-US" sz="2000" baseline="30000" dirty="0" smtClean="0"/>
              <a:t>th</a:t>
            </a:r>
            <a:r>
              <a:rPr lang="en-US" sz="2000" dirty="0" smtClean="0"/>
              <a:t> DEB meeting, held on 19 Oct. 2023 (during the </a:t>
            </a:r>
            <a:r>
              <a:rPr lang="en-US" sz="2000" dirty="0" err="1" smtClean="0"/>
              <a:t>ESSnuSB</a:t>
            </a:r>
            <a:r>
              <a:rPr lang="en-US" sz="2000" dirty="0" smtClean="0"/>
              <a:t>+ 1</a:t>
            </a:r>
            <a:r>
              <a:rPr lang="en-US" sz="2000" baseline="30000" dirty="0" smtClean="0"/>
              <a:t>st</a:t>
            </a:r>
            <a:r>
              <a:rPr lang="en-US" sz="2000" dirty="0" smtClean="0"/>
              <a:t> annual meeting)</a:t>
            </a:r>
          </a:p>
        </p:txBody>
      </p:sp>
      <p:sp>
        <p:nvSpPr>
          <p:cNvPr id="9" name="TextBox 8"/>
          <p:cNvSpPr txBox="1"/>
          <p:nvPr/>
        </p:nvSpPr>
        <p:spPr>
          <a:xfrm>
            <a:off x="4246977" y="91007"/>
            <a:ext cx="3313728" cy="523220"/>
          </a:xfrm>
          <a:prstGeom prst="rect">
            <a:avLst/>
          </a:prstGeom>
          <a:noFill/>
        </p:spPr>
        <p:txBody>
          <a:bodyPr wrap="none" rtlCol="0">
            <a:spAutoFit/>
          </a:bodyPr>
          <a:lstStyle/>
          <a:p>
            <a:r>
              <a:rPr lang="en-US" sz="2800" dirty="0" smtClean="0"/>
              <a:t>DEB activities in 2023</a:t>
            </a:r>
            <a:endParaRPr lang="en-US" sz="2800" dirty="0"/>
          </a:p>
        </p:txBody>
      </p:sp>
      <p:pic>
        <p:nvPicPr>
          <p:cNvPr id="10" name="Picture 9"/>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4718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7127" y="1309076"/>
            <a:ext cx="2020912" cy="1015663"/>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2000" dirty="0" smtClean="0"/>
              <a:t>Conferences</a:t>
            </a:r>
          </a:p>
          <a:p>
            <a:pPr marL="285750" indent="-285750">
              <a:lnSpc>
                <a:spcPct val="150000"/>
              </a:lnSpc>
              <a:buFont typeface="Wingdings" panose="05000000000000000000" pitchFamily="2" charset="2"/>
              <a:buChar char="Ø"/>
            </a:pPr>
            <a:r>
              <a:rPr lang="en-US" sz="2000" dirty="0" smtClean="0"/>
              <a:t>Workshops </a:t>
            </a:r>
          </a:p>
        </p:txBody>
      </p:sp>
      <p:sp>
        <p:nvSpPr>
          <p:cNvPr id="9" name="TextBox 8"/>
          <p:cNvSpPr txBox="1"/>
          <p:nvPr/>
        </p:nvSpPr>
        <p:spPr>
          <a:xfrm>
            <a:off x="4246977" y="91007"/>
            <a:ext cx="4852162" cy="523220"/>
          </a:xfrm>
          <a:prstGeom prst="rect">
            <a:avLst/>
          </a:prstGeom>
          <a:noFill/>
        </p:spPr>
        <p:txBody>
          <a:bodyPr wrap="none" rtlCol="0">
            <a:spAutoFit/>
          </a:bodyPr>
          <a:lstStyle/>
          <a:p>
            <a:r>
              <a:rPr lang="en-US" sz="2800" dirty="0" smtClean="0"/>
              <a:t>ESSnuSB+ participations in 2023</a:t>
            </a:r>
            <a:endParaRPr lang="en-US" sz="2800" dirty="0"/>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6759" t="8238" b="5697"/>
          <a:stretch/>
        </p:blipFill>
        <p:spPr bwMode="auto">
          <a:xfrm>
            <a:off x="82157" y="24419"/>
            <a:ext cx="922433" cy="466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99339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3494</TotalTime>
  <Words>1913</Words>
  <Application>Microsoft Office PowerPoint</Application>
  <PresentationFormat>Widescreen</PresentationFormat>
  <Paragraphs>453</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Calibri</vt:lpstr>
      <vt:lpstr>Calibri Light</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Tamer Tolba</dc:creator>
  <cp:lastModifiedBy>Tamer Tolba</cp:lastModifiedBy>
  <cp:revision>74</cp:revision>
  <cp:lastPrinted>2023-09-19T09:45:48Z</cp:lastPrinted>
  <dcterms:created xsi:type="dcterms:W3CDTF">2023-09-18T11:06:25Z</dcterms:created>
  <dcterms:modified xsi:type="dcterms:W3CDTF">2023-10-18T13:19:24Z</dcterms:modified>
</cp:coreProperties>
</file>