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8" r:id="rId9"/>
    <p:sldId id="299" r:id="rId10"/>
    <p:sldId id="300" r:id="rId11"/>
    <p:sldId id="318" r:id="rId12"/>
    <p:sldId id="319" r:id="rId13"/>
    <p:sldId id="315" r:id="rId14"/>
    <p:sldId id="314" r:id="rId15"/>
    <p:sldId id="302" r:id="rId16"/>
    <p:sldId id="316" r:id="rId17"/>
    <p:sldId id="317" r:id="rId18"/>
    <p:sldId id="320" r:id="rId19"/>
    <p:sldId id="333" r:id="rId20"/>
    <p:sldId id="334" r:id="rId21"/>
    <p:sldId id="335" r:id="rId22"/>
    <p:sldId id="295" r:id="rId23"/>
    <p:sldId id="296" r:id="rId24"/>
    <p:sldId id="297" r:id="rId25"/>
    <p:sldId id="311" r:id="rId26"/>
    <p:sldId id="312" r:id="rId27"/>
    <p:sldId id="304" r:id="rId28"/>
    <p:sldId id="329" r:id="rId29"/>
    <p:sldId id="328" r:id="rId30"/>
    <p:sldId id="306" r:id="rId31"/>
    <p:sldId id="305" r:id="rId32"/>
    <p:sldId id="307" r:id="rId33"/>
    <p:sldId id="308" r:id="rId34"/>
    <p:sldId id="309" r:id="rId35"/>
    <p:sldId id="310" r:id="rId36"/>
    <p:sldId id="327" r:id="rId37"/>
    <p:sldId id="326" r:id="rId38"/>
    <p:sldId id="331" r:id="rId39"/>
    <p:sldId id="332" r:id="rId4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F58A50AD-CEE2-4B9D-AD06-7D7E77CFC3AB}">
          <p14:sldIdLst>
            <p14:sldId id="256"/>
            <p14:sldId id="289"/>
            <p14:sldId id="290"/>
            <p14:sldId id="291"/>
            <p14:sldId id="292"/>
            <p14:sldId id="293"/>
            <p14:sldId id="294"/>
            <p14:sldId id="298"/>
            <p14:sldId id="299"/>
            <p14:sldId id="300"/>
            <p14:sldId id="318"/>
            <p14:sldId id="319"/>
            <p14:sldId id="315"/>
            <p14:sldId id="314"/>
            <p14:sldId id="302"/>
            <p14:sldId id="316"/>
            <p14:sldId id="317"/>
            <p14:sldId id="320"/>
            <p14:sldId id="333"/>
            <p14:sldId id="334"/>
            <p14:sldId id="335"/>
            <p14:sldId id="295"/>
            <p14:sldId id="296"/>
            <p14:sldId id="297"/>
            <p14:sldId id="311"/>
            <p14:sldId id="312"/>
            <p14:sldId id="304"/>
            <p14:sldId id="329"/>
            <p14:sldId id="328"/>
            <p14:sldId id="306"/>
            <p14:sldId id="305"/>
            <p14:sldId id="307"/>
            <p14:sldId id="308"/>
            <p14:sldId id="309"/>
            <p14:sldId id="310"/>
            <p14:sldId id="327"/>
            <p14:sldId id="326"/>
            <p14:sldId id="331"/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7F7F7F"/>
    <a:srgbClr val="A2A2A2"/>
    <a:srgbClr val="006699"/>
    <a:srgbClr val="0000FF"/>
    <a:srgbClr val="C00000"/>
    <a:srgbClr val="F66F0A"/>
    <a:srgbClr val="FF3838"/>
    <a:srgbClr val="AE5DFE"/>
    <a:srgbClr val="FF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DF7DA6-CCA3-4640-877F-E5996EAE481B}" v="218" dt="2023-05-31T10:55:04.1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 mitjà 2 - èmfasi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7471" autoAdjust="0"/>
  </p:normalViewPr>
  <p:slideViewPr>
    <p:cSldViewPr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 Casanovas Hoste" userId="7tw81pe1q0m6C+96HIWvKX4mNSjKNUaXeSRZm8aNUo4=" providerId="None" clId="Web-{24DF7DA6-CCA3-4640-877F-E5996EAE481B}"/>
    <pc:docChg chg="addSld delSld modSld modSection">
      <pc:chgData name="Adria Casanovas Hoste" userId="7tw81pe1q0m6C+96HIWvKX4mNSjKNUaXeSRZm8aNUo4=" providerId="None" clId="Web-{24DF7DA6-CCA3-4640-877F-E5996EAE481B}" dt="2023-05-31T10:55:01.684" v="212" actId="1076"/>
      <pc:docMkLst>
        <pc:docMk/>
      </pc:docMkLst>
      <pc:sldChg chg="addSp delSp modSp">
        <pc:chgData name="Adria Casanovas Hoste" userId="7tw81pe1q0m6C+96HIWvKX4mNSjKNUaXeSRZm8aNUo4=" providerId="None" clId="Web-{24DF7DA6-CCA3-4640-877F-E5996EAE481B}" dt="2023-05-31T10:46:46.907" v="7"/>
        <pc:sldMkLst>
          <pc:docMk/>
          <pc:sldMk cId="3004063391" sldId="337"/>
        </pc:sldMkLst>
        <pc:spChg chg="add del mod">
          <ac:chgData name="Adria Casanovas Hoste" userId="7tw81pe1q0m6C+96HIWvKX4mNSjKNUaXeSRZm8aNUo4=" providerId="None" clId="Web-{24DF7DA6-CCA3-4640-877F-E5996EAE481B}" dt="2023-05-31T10:46:46.907" v="7"/>
          <ac:spMkLst>
            <pc:docMk/>
            <pc:sldMk cId="3004063391" sldId="337"/>
            <ac:spMk id="3" creationId="{00000000-0000-0000-0000-000000000000}"/>
          </ac:spMkLst>
        </pc:spChg>
        <pc:spChg chg="add del mod">
          <ac:chgData name="Adria Casanovas Hoste" userId="7tw81pe1q0m6C+96HIWvKX4mNSjKNUaXeSRZm8aNUo4=" providerId="None" clId="Web-{24DF7DA6-CCA3-4640-877F-E5996EAE481B}" dt="2023-05-31T10:46:46.907" v="7"/>
          <ac:spMkLst>
            <pc:docMk/>
            <pc:sldMk cId="3004063391" sldId="337"/>
            <ac:spMk id="6" creationId="{BC47CFD6-5C06-43B1-3D70-E23757C1A3AD}"/>
          </ac:spMkLst>
        </pc:spChg>
      </pc:sldChg>
      <pc:sldChg chg="delSp modSp add replId">
        <pc:chgData name="Adria Casanovas Hoste" userId="7tw81pe1q0m6C+96HIWvKX4mNSjKNUaXeSRZm8aNUo4=" providerId="None" clId="Web-{24DF7DA6-CCA3-4640-877F-E5996EAE481B}" dt="2023-05-31T10:55:01.684" v="212" actId="1076"/>
        <pc:sldMkLst>
          <pc:docMk/>
          <pc:sldMk cId="723287400" sldId="343"/>
        </pc:sldMkLst>
        <pc:spChg chg="mod">
          <ac:chgData name="Adria Casanovas Hoste" userId="7tw81pe1q0m6C+96HIWvKX4mNSjKNUaXeSRZm8aNUo4=" providerId="None" clId="Web-{24DF7DA6-CCA3-4640-877F-E5996EAE481B}" dt="2023-05-31T10:54:59.106" v="211" actId="20577"/>
          <ac:spMkLst>
            <pc:docMk/>
            <pc:sldMk cId="723287400" sldId="343"/>
            <ac:spMk id="3" creationId="{00000000-0000-0000-0000-000000000000}"/>
          </ac:spMkLst>
        </pc:spChg>
        <pc:spChg chg="del">
          <ac:chgData name="Adria Casanovas Hoste" userId="7tw81pe1q0m6C+96HIWvKX4mNSjKNUaXeSRZm8aNUo4=" providerId="None" clId="Web-{24DF7DA6-CCA3-4640-877F-E5996EAE481B}" dt="2023-05-31T10:49:16.410" v="138"/>
          <ac:spMkLst>
            <pc:docMk/>
            <pc:sldMk cId="723287400" sldId="343"/>
            <ac:spMk id="12" creationId="{00000000-0000-0000-0000-000000000000}"/>
          </ac:spMkLst>
        </pc:spChg>
        <pc:spChg chg="mod">
          <ac:chgData name="Adria Casanovas Hoste" userId="7tw81pe1q0m6C+96HIWvKX4mNSjKNUaXeSRZm8aNUo4=" providerId="None" clId="Web-{24DF7DA6-CCA3-4640-877F-E5996EAE481B}" dt="2023-05-31T10:55:01.684" v="212" actId="1076"/>
          <ac:spMkLst>
            <pc:docMk/>
            <pc:sldMk cId="723287400" sldId="343"/>
            <ac:spMk id="13" creationId="{00000000-0000-0000-0000-000000000000}"/>
          </ac:spMkLst>
        </pc:spChg>
        <pc:graphicFrameChg chg="del">
          <ac:chgData name="Adria Casanovas Hoste" userId="7tw81pe1q0m6C+96HIWvKX4mNSjKNUaXeSRZm8aNUo4=" providerId="None" clId="Web-{24DF7DA6-CCA3-4640-877F-E5996EAE481B}" dt="2023-05-31T10:49:11.035" v="135"/>
          <ac:graphicFrameMkLst>
            <pc:docMk/>
            <pc:sldMk cId="723287400" sldId="343"/>
            <ac:graphicFrameMk id="14" creationId="{00000000-0000-0000-0000-000000000000}"/>
          </ac:graphicFrameMkLst>
        </pc:graphicFrameChg>
        <pc:picChg chg="del">
          <ac:chgData name="Adria Casanovas Hoste" userId="7tw81pe1q0m6C+96HIWvKX4mNSjKNUaXeSRZm8aNUo4=" providerId="None" clId="Web-{24DF7DA6-CCA3-4640-877F-E5996EAE481B}" dt="2023-05-31T10:49:11.051" v="137"/>
          <ac:picMkLst>
            <pc:docMk/>
            <pc:sldMk cId="723287400" sldId="343"/>
            <ac:picMk id="7" creationId="{00000000-0000-0000-0000-000000000000}"/>
          </ac:picMkLst>
        </pc:picChg>
        <pc:picChg chg="del">
          <ac:chgData name="Adria Casanovas Hoste" userId="7tw81pe1q0m6C+96HIWvKX4mNSjKNUaXeSRZm8aNUo4=" providerId="None" clId="Web-{24DF7DA6-CCA3-4640-877F-E5996EAE481B}" dt="2023-05-31T10:49:11.051" v="136"/>
          <ac:picMkLst>
            <pc:docMk/>
            <pc:sldMk cId="723287400" sldId="343"/>
            <ac:picMk id="9" creationId="{00000000-0000-0000-0000-000000000000}"/>
          </ac:picMkLst>
        </pc:picChg>
      </pc:sldChg>
      <pc:sldChg chg="add del replId">
        <pc:chgData name="Adria Casanovas Hoste" userId="7tw81pe1q0m6C+96HIWvKX4mNSjKNUaXeSRZm8aNUo4=" providerId="None" clId="Web-{24DF7DA6-CCA3-4640-877F-E5996EAE481B}" dt="2023-05-31T10:46:21.453" v="5"/>
        <pc:sldMkLst>
          <pc:docMk/>
          <pc:sldMk cId="1003594680" sldId="34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A24D1-2FE2-434F-BDB9-E179FF17E618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45693-8789-4174-AC78-1496EC023DC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85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EDD74-F8FC-4B8B-94C6-7D87DC362B23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D8350-D7AE-4707-A1A1-F49683FC63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070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78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baseline="0" dirty="0"/>
              <a:t> will start with an </a:t>
            </a:r>
            <a:r>
              <a:rPr lang="en-GB" dirty="0"/>
              <a:t>Introduction</a:t>
            </a:r>
            <a:r>
              <a:rPr lang="en-GB" baseline="0" dirty="0"/>
              <a:t> part, where I will describe the astrophysical motivations for this measurement and I will also give a brief description of the neutron capture process.</a:t>
            </a:r>
          </a:p>
          <a:p>
            <a:endParaRPr lang="en-GB" baseline="0" dirty="0"/>
          </a:p>
          <a:p>
            <a:r>
              <a:rPr lang="en-GB" baseline="0" dirty="0"/>
              <a:t>In the second part I will explain the measurement tech. and describe the facility where the experiments were performed and the experimental setup</a:t>
            </a:r>
          </a:p>
          <a:p>
            <a:endParaRPr lang="en-GB" baseline="0" dirty="0"/>
          </a:p>
          <a:p>
            <a:r>
              <a:rPr lang="en-GB" baseline="0" dirty="0"/>
              <a:t>Then I will describe some of the important aspects of the measurement and the analysis procedure of the 203Tl measurement, including the most relevant results obtained</a:t>
            </a:r>
          </a:p>
          <a:p>
            <a:r>
              <a:rPr lang="en-GB" baseline="0" dirty="0"/>
              <a:t>I will do the same for the 204Tl measurement</a:t>
            </a:r>
          </a:p>
          <a:p>
            <a:endParaRPr lang="en-GB" baseline="0" dirty="0"/>
          </a:p>
          <a:p>
            <a:r>
              <a:rPr lang="en-GB" baseline="0" dirty="0"/>
              <a:t>And finally I will summarize the results, with 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2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One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points</a:t>
            </a:r>
            <a:r>
              <a:rPr lang="es-ES" dirty="0"/>
              <a:t> of </a:t>
            </a:r>
            <a:r>
              <a:rPr lang="es-ES" dirty="0" err="1"/>
              <a:t>interest</a:t>
            </a:r>
            <a:r>
              <a:rPr lang="es-ES" baseline="0" dirty="0"/>
              <a:t> of </a:t>
            </a:r>
            <a:r>
              <a:rPr lang="es-ES" baseline="0" dirty="0" err="1"/>
              <a:t>this</a:t>
            </a:r>
            <a:r>
              <a:rPr lang="es-ES" baseline="0" dirty="0"/>
              <a:t> región </a:t>
            </a:r>
            <a:r>
              <a:rPr lang="es-ES" baseline="0" dirty="0" err="1"/>
              <a:t>is</a:t>
            </a:r>
            <a:r>
              <a:rPr lang="es-ES" baseline="0" dirty="0"/>
              <a:t> </a:t>
            </a:r>
            <a:r>
              <a:rPr lang="es-ES" baseline="0" dirty="0" err="1"/>
              <a:t>that</a:t>
            </a:r>
            <a:r>
              <a:rPr lang="es-ES" baseline="0" dirty="0"/>
              <a:t> 204Pb and 205Pb are s-</a:t>
            </a:r>
            <a:r>
              <a:rPr lang="es-ES" baseline="0" dirty="0" err="1"/>
              <a:t>only</a:t>
            </a:r>
            <a:r>
              <a:rPr lang="es-ES" baseline="0" dirty="0"/>
              <a:t> […] , and </a:t>
            </a:r>
            <a:r>
              <a:rPr lang="es-ES" baseline="0" dirty="0" err="1"/>
              <a:t>on</a:t>
            </a:r>
            <a:r>
              <a:rPr lang="es-ES" baseline="0" dirty="0"/>
              <a:t> top of </a:t>
            </a:r>
            <a:r>
              <a:rPr lang="es-ES" baseline="0" dirty="0" err="1"/>
              <a:t>that</a:t>
            </a:r>
            <a:r>
              <a:rPr lang="es-ES" baseline="0" dirty="0"/>
              <a:t>, Pb5 </a:t>
            </a:r>
            <a:r>
              <a:rPr lang="es-ES" baseline="0" dirty="0" err="1"/>
              <a:t>is</a:t>
            </a:r>
            <a:r>
              <a:rPr lang="es-ES" baseline="0" dirty="0"/>
              <a:t> </a:t>
            </a:r>
            <a:r>
              <a:rPr lang="es-ES" baseline="0" dirty="0" err="1"/>
              <a:t>radiaoctive</a:t>
            </a:r>
            <a:r>
              <a:rPr lang="es-ES" baseline="0" dirty="0"/>
              <a:t> blablá</a:t>
            </a:r>
          </a:p>
          <a:p>
            <a:r>
              <a:rPr lang="es-ES" baseline="0" dirty="0" err="1"/>
              <a:t>But</a:t>
            </a:r>
            <a:r>
              <a:rPr lang="es-ES" baseline="0" dirty="0"/>
              <a:t> </a:t>
            </a:r>
            <a:r>
              <a:rPr lang="es-ES" baseline="0" dirty="0" err="1"/>
              <a:t>there</a:t>
            </a:r>
            <a:r>
              <a:rPr lang="es-ES" baseline="0" dirty="0"/>
              <a:t> </a:t>
            </a:r>
            <a:r>
              <a:rPr lang="es-ES" baseline="0" dirty="0" err="1"/>
              <a:t>is</a:t>
            </a:r>
            <a:r>
              <a:rPr lang="es-ES" baseline="0" dirty="0"/>
              <a:t> a </a:t>
            </a:r>
            <a:r>
              <a:rPr lang="es-ES" baseline="0" dirty="0" err="1"/>
              <a:t>problem</a:t>
            </a:r>
            <a:r>
              <a:rPr lang="es-ES" baseline="0" dirty="0"/>
              <a:t>… </a:t>
            </a:r>
            <a:r>
              <a:rPr lang="es-ES" baseline="0" dirty="0" err="1"/>
              <a:t>during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first</a:t>
            </a:r>
            <a:r>
              <a:rPr lang="es-ES" baseline="0" dirty="0"/>
              <a:t> </a:t>
            </a:r>
            <a:r>
              <a:rPr lang="es-ES" baseline="0" dirty="0" err="1"/>
              <a:t>stage</a:t>
            </a:r>
            <a:r>
              <a:rPr lang="es-ES" baseline="0" dirty="0"/>
              <a:t> of s-</a:t>
            </a:r>
            <a:r>
              <a:rPr lang="es-ES" baseline="0" dirty="0" err="1"/>
              <a:t>process</a:t>
            </a:r>
            <a:r>
              <a:rPr lang="es-ES" baseline="0" dirty="0"/>
              <a:t> </a:t>
            </a:r>
            <a:r>
              <a:rPr lang="es-ES" baseline="0" dirty="0" err="1"/>
              <a:t>nucleosynthesis</a:t>
            </a:r>
            <a:r>
              <a:rPr lang="es-ES" baseline="0" dirty="0"/>
              <a:t>, </a:t>
            </a:r>
            <a:r>
              <a:rPr lang="es-ES" baseline="0" dirty="0" err="1"/>
              <a:t>where</a:t>
            </a:r>
            <a:r>
              <a:rPr lang="es-ES" baseline="0" dirty="0"/>
              <a:t> </a:t>
            </a:r>
            <a:r>
              <a:rPr lang="es-ES" baseline="0" dirty="0" err="1"/>
              <a:t>neutrons</a:t>
            </a:r>
            <a:r>
              <a:rPr lang="es-ES" baseline="0" dirty="0"/>
              <a:t> are </a:t>
            </a:r>
            <a:r>
              <a:rPr lang="es-ES" baseline="0" dirty="0" err="1"/>
              <a:t>released</a:t>
            </a:r>
            <a:r>
              <a:rPr lang="es-ES" baseline="0" dirty="0"/>
              <a:t> </a:t>
            </a:r>
            <a:r>
              <a:rPr lang="es-ES" baseline="0" dirty="0" err="1"/>
              <a:t>through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reaction</a:t>
            </a:r>
            <a:r>
              <a:rPr lang="es-ES" baseline="0" dirty="0"/>
              <a:t> c13na</a:t>
            </a:r>
          </a:p>
          <a:p>
            <a:r>
              <a:rPr lang="es-ES" baseline="0" dirty="0" err="1"/>
              <a:t>However</a:t>
            </a:r>
            <a:r>
              <a:rPr lang="es-ES" baseline="0" dirty="0"/>
              <a:t>, </a:t>
            </a:r>
            <a:r>
              <a:rPr lang="es-ES" baseline="0" dirty="0" err="1"/>
              <a:t>during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second</a:t>
            </a:r>
            <a:r>
              <a:rPr lang="es-ES" baseline="0" dirty="0"/>
              <a:t> </a:t>
            </a:r>
            <a:r>
              <a:rPr lang="es-ES" baseline="0" dirty="0" err="1"/>
              <a:t>stage</a:t>
            </a:r>
            <a:r>
              <a:rPr lang="es-ES" baseline="0" dirty="0"/>
              <a:t>, </a:t>
            </a:r>
            <a:r>
              <a:rPr lang="es-ES" baseline="0" dirty="0" err="1"/>
              <a:t>during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recurrent</a:t>
            </a:r>
            <a:r>
              <a:rPr lang="es-ES" baseline="0" dirty="0"/>
              <a:t> TP, T </a:t>
            </a:r>
            <a:r>
              <a:rPr lang="es-ES" baseline="0" dirty="0" err="1"/>
              <a:t>rises</a:t>
            </a:r>
            <a:r>
              <a:rPr lang="es-ES" baseline="0" dirty="0"/>
              <a:t> </a:t>
            </a:r>
            <a:r>
              <a:rPr lang="es-ES" baseline="0" dirty="0" err="1"/>
              <a:t>due</a:t>
            </a:r>
            <a:r>
              <a:rPr lang="es-ES" baseline="0" dirty="0"/>
              <a:t> to flash He </a:t>
            </a:r>
            <a:r>
              <a:rPr lang="es-ES" baseline="0" dirty="0" err="1"/>
              <a:t>burning</a:t>
            </a:r>
            <a:r>
              <a:rPr lang="es-ES" baseline="0" dirty="0"/>
              <a:t>, and </a:t>
            </a:r>
            <a:r>
              <a:rPr lang="es-ES" baseline="0" dirty="0" err="1"/>
              <a:t>neutrons</a:t>
            </a:r>
            <a:r>
              <a:rPr lang="es-ES" baseline="0" dirty="0"/>
              <a:t> are </a:t>
            </a:r>
            <a:r>
              <a:rPr lang="es-ES" baseline="0" dirty="0" err="1"/>
              <a:t>released</a:t>
            </a:r>
            <a:r>
              <a:rPr lang="es-ES" baseline="0" dirty="0"/>
              <a:t>…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high</a:t>
            </a:r>
            <a:r>
              <a:rPr lang="es-ES" baseline="0" dirty="0"/>
              <a:t> T </a:t>
            </a:r>
            <a:r>
              <a:rPr lang="es-ES" baseline="0" dirty="0" err="1"/>
              <a:t>activates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decay</a:t>
            </a:r>
            <a:r>
              <a:rPr lang="es-ES" baseline="0" dirty="0"/>
              <a:t>…</a:t>
            </a:r>
          </a:p>
          <a:p>
            <a:r>
              <a:rPr lang="es-ES" baseline="0" dirty="0"/>
              <a:t>A </a:t>
            </a:r>
            <a:r>
              <a:rPr lang="es-ES" baseline="0" dirty="0" err="1"/>
              <a:t>part</a:t>
            </a:r>
            <a:r>
              <a:rPr lang="es-ES" baseline="0" dirty="0"/>
              <a:t> </a:t>
            </a:r>
            <a:r>
              <a:rPr lang="es-ES" baseline="0" dirty="0" err="1"/>
              <a:t>from</a:t>
            </a:r>
            <a:r>
              <a:rPr lang="es-ES" baseline="0" dirty="0"/>
              <a:t> </a:t>
            </a:r>
            <a:r>
              <a:rPr lang="es-ES" baseline="0" dirty="0" err="1"/>
              <a:t>that</a:t>
            </a:r>
            <a:r>
              <a:rPr lang="es-ES" baseline="0" dirty="0"/>
              <a:t>, </a:t>
            </a:r>
            <a:r>
              <a:rPr lang="es-ES" baseline="0" dirty="0" err="1"/>
              <a:t>it</a:t>
            </a:r>
            <a:r>
              <a:rPr lang="es-ES" baseline="0" dirty="0"/>
              <a:t> </a:t>
            </a:r>
            <a:r>
              <a:rPr lang="es-ES" baseline="0" dirty="0" err="1"/>
              <a:t>is</a:t>
            </a:r>
            <a:r>
              <a:rPr lang="es-ES" baseline="0" dirty="0"/>
              <a:t> </a:t>
            </a:r>
            <a:r>
              <a:rPr lang="es-ES" baseline="0" dirty="0" err="1"/>
              <a:t>worth</a:t>
            </a:r>
            <a:r>
              <a:rPr lang="es-ES" baseline="0" dirty="0"/>
              <a:t> </a:t>
            </a:r>
            <a:r>
              <a:rPr lang="es-ES" baseline="0" dirty="0" err="1"/>
              <a:t>mentioning</a:t>
            </a:r>
            <a:r>
              <a:rPr lang="es-ES" baseline="0" dirty="0"/>
              <a:t> </a:t>
            </a:r>
            <a:r>
              <a:rPr lang="es-ES" baseline="0" dirty="0" err="1"/>
              <a:t>that</a:t>
            </a:r>
            <a:r>
              <a:rPr lang="es-ES" baseline="0" dirty="0"/>
              <a:t> </a:t>
            </a:r>
            <a:r>
              <a:rPr lang="es-ES" baseline="0" dirty="0" err="1"/>
              <a:t>most</a:t>
            </a:r>
            <a:r>
              <a:rPr lang="es-ES" baseline="0" dirty="0"/>
              <a:t> </a:t>
            </a:r>
            <a:r>
              <a:rPr lang="es-ES" baseline="0" dirty="0" err="1"/>
              <a:t>reactions</a:t>
            </a:r>
            <a:r>
              <a:rPr lang="es-ES" baseline="0" dirty="0"/>
              <a:t> </a:t>
            </a:r>
            <a:r>
              <a:rPr lang="es-ES" baseline="0" dirty="0" err="1"/>
              <a:t>affecting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Pb5 </a:t>
            </a:r>
            <a:r>
              <a:rPr lang="es-ES" baseline="0" dirty="0" err="1"/>
              <a:t>abundance</a:t>
            </a:r>
            <a:r>
              <a:rPr lang="es-ES" baseline="0" dirty="0"/>
              <a:t> </a:t>
            </a:r>
            <a:r>
              <a:rPr lang="es-ES" baseline="0" dirty="0" err="1"/>
              <a:t>have</a:t>
            </a:r>
            <a:r>
              <a:rPr lang="es-ES" baseline="0" dirty="0"/>
              <a:t> </a:t>
            </a:r>
            <a:r>
              <a:rPr lang="es-ES" baseline="0" dirty="0" err="1"/>
              <a:t>already</a:t>
            </a:r>
            <a:r>
              <a:rPr lang="es-ES" baseline="0" dirty="0"/>
              <a:t> </a:t>
            </a:r>
            <a:r>
              <a:rPr lang="es-ES" baseline="0" dirty="0" err="1"/>
              <a:t>been</a:t>
            </a:r>
            <a:r>
              <a:rPr lang="es-ES" baseline="0" dirty="0"/>
              <a:t> </a:t>
            </a:r>
            <a:r>
              <a:rPr lang="es-ES" baseline="0" dirty="0" err="1"/>
              <a:t>measured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268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Now</a:t>
            </a:r>
            <a:r>
              <a:rPr lang="es-ES" baseline="0" dirty="0"/>
              <a:t> </a:t>
            </a:r>
            <a:r>
              <a:rPr lang="es-ES" baseline="0" dirty="0" err="1"/>
              <a:t>I’ll</a:t>
            </a:r>
            <a:r>
              <a:rPr lang="es-ES" baseline="0" dirty="0"/>
              <a:t> </a:t>
            </a:r>
            <a:r>
              <a:rPr lang="es-ES" baseline="0" dirty="0" err="1"/>
              <a:t>will</a:t>
            </a:r>
            <a:r>
              <a:rPr lang="es-ES" baseline="0" dirty="0"/>
              <a:t> </a:t>
            </a:r>
            <a:r>
              <a:rPr lang="es-ES" baseline="0" dirty="0" err="1"/>
              <a:t>focus</a:t>
            </a:r>
            <a:r>
              <a:rPr lang="es-ES" baseline="0" dirty="0"/>
              <a:t> </a:t>
            </a:r>
            <a:r>
              <a:rPr lang="es-ES" baseline="0" dirty="0" err="1"/>
              <a:t>on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tl</a:t>
            </a:r>
            <a:r>
              <a:rPr lang="es-ES" baseline="0" dirty="0"/>
              <a:t> and </a:t>
            </a:r>
            <a:r>
              <a:rPr lang="es-ES" baseline="0" dirty="0" err="1"/>
              <a:t>pb</a:t>
            </a:r>
            <a:r>
              <a:rPr lang="es-ES" baseline="0" dirty="0"/>
              <a:t> </a:t>
            </a:r>
            <a:r>
              <a:rPr lang="es-ES" baseline="0" dirty="0" err="1"/>
              <a:t>isotopes</a:t>
            </a:r>
            <a:r>
              <a:rPr lang="es-ES" baseline="0" dirty="0"/>
              <a:t>, and describe </a:t>
            </a:r>
            <a:r>
              <a:rPr lang="es-ES" baseline="0" dirty="0" err="1"/>
              <a:t>the</a:t>
            </a:r>
            <a:r>
              <a:rPr lang="es-ES" baseline="0" dirty="0"/>
              <a:t> nucleosynthesis </a:t>
            </a:r>
            <a:r>
              <a:rPr lang="es-ES" baseline="0" dirty="0" err="1"/>
              <a:t>process</a:t>
            </a:r>
            <a:r>
              <a:rPr lang="es-ES" baseline="0" dirty="0"/>
              <a:t> </a:t>
            </a:r>
            <a:r>
              <a:rPr lang="es-ES" baseline="0" dirty="0" err="1"/>
              <a:t>over</a:t>
            </a:r>
            <a:r>
              <a:rPr lang="es-ES" baseline="0" dirty="0"/>
              <a:t> time in </a:t>
            </a:r>
            <a:r>
              <a:rPr lang="es-ES" baseline="0" dirty="0" err="1"/>
              <a:t>this</a:t>
            </a:r>
            <a:r>
              <a:rPr lang="es-ES" baseline="0" dirty="0"/>
              <a:t> </a:t>
            </a:r>
            <a:r>
              <a:rPr lang="es-ES" baseline="0" dirty="0" err="1"/>
              <a:t>region</a:t>
            </a:r>
            <a:r>
              <a:rPr lang="es-ES" baseline="0" dirty="0"/>
              <a:t>. […] </a:t>
            </a:r>
            <a:r>
              <a:rPr lang="es-ES" baseline="0" dirty="0" err="1"/>
              <a:t>During</a:t>
            </a:r>
            <a:r>
              <a:rPr lang="es-ES" baseline="0" dirty="0"/>
              <a:t> h-Shell </a:t>
            </a:r>
            <a:r>
              <a:rPr lang="es-ES" baseline="0" dirty="0" err="1"/>
              <a:t>burning</a:t>
            </a:r>
            <a:r>
              <a:rPr lang="es-ES" baseline="0" dirty="0"/>
              <a:t> in AGB </a:t>
            </a:r>
            <a:r>
              <a:rPr lang="es-ES" baseline="0" dirty="0" err="1"/>
              <a:t>stars</a:t>
            </a:r>
            <a:r>
              <a:rPr lang="es-ES" baseline="0" dirty="0"/>
              <a:t>, </a:t>
            </a:r>
            <a:r>
              <a:rPr lang="es-ES" baseline="0" dirty="0" err="1"/>
              <a:t>neutrons</a:t>
            </a:r>
            <a:r>
              <a:rPr lang="es-ES" baseline="0" dirty="0"/>
              <a:t> are </a:t>
            </a:r>
            <a:r>
              <a:rPr lang="es-ES" baseline="0" dirty="0" err="1"/>
              <a:t>produced</a:t>
            </a:r>
            <a:r>
              <a:rPr lang="es-ES" baseline="0" dirty="0"/>
              <a:t> </a:t>
            </a:r>
            <a:r>
              <a:rPr lang="es-ES" baseline="0" dirty="0" err="1"/>
              <a:t>by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reaction</a:t>
            </a:r>
            <a:r>
              <a:rPr lang="es-ES" baseline="0" dirty="0"/>
              <a:t> c13 blablá</a:t>
            </a:r>
          </a:p>
          <a:p>
            <a:r>
              <a:rPr lang="es-ES" baseline="0" dirty="0" err="1"/>
              <a:t>This</a:t>
            </a:r>
            <a:r>
              <a:rPr lang="es-ES" baseline="0" dirty="0"/>
              <a:t> </a:t>
            </a:r>
            <a:r>
              <a:rPr lang="es-ES" baseline="0" dirty="0" err="1"/>
              <a:t>decay</a:t>
            </a:r>
            <a:r>
              <a:rPr lang="es-ES" baseline="0" dirty="0"/>
              <a:t> </a:t>
            </a:r>
            <a:r>
              <a:rPr lang="es-ES" baseline="0" dirty="0" err="1"/>
              <a:t>process</a:t>
            </a:r>
            <a:r>
              <a:rPr lang="es-ES" baseline="0" dirty="0"/>
              <a:t> </a:t>
            </a:r>
            <a:r>
              <a:rPr lang="es-ES" baseline="0" dirty="0" err="1"/>
              <a:t>bounds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205Pb </a:t>
            </a:r>
            <a:r>
              <a:rPr lang="es-ES" baseline="0" dirty="0" err="1"/>
              <a:t>abundance</a:t>
            </a:r>
            <a:r>
              <a:rPr lang="es-ES" baseline="0" dirty="0"/>
              <a:t> to </a:t>
            </a:r>
            <a:r>
              <a:rPr lang="es-ES" baseline="0" dirty="0" err="1"/>
              <a:t>the</a:t>
            </a:r>
            <a:r>
              <a:rPr lang="es-ES" baseline="0" dirty="0"/>
              <a:t> 205Tl </a:t>
            </a:r>
            <a:r>
              <a:rPr lang="es-ES" baseline="0" dirty="0" err="1"/>
              <a:t>abundance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616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Issues , not problems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252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selected this range as </a:t>
            </a:r>
            <a:r>
              <a:rPr lang="en-US" dirty="0" err="1"/>
              <a:t>rapresentative</a:t>
            </a:r>
            <a:r>
              <a:rPr lang="en-US" dirty="0"/>
              <a:t> of the uncertainty in the</a:t>
            </a:r>
            <a:r>
              <a:rPr lang="en-US" baseline="0" dirty="0"/>
              <a:t> accuracy of the macs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D8350-D7AE-4707-A1A1-F49683FC633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04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914400" y="1772818"/>
            <a:ext cx="10363200" cy="182763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" noProof="0"/>
              <a:t>Haga clic para modificar el estilo de título del patrón</a:t>
            </a:r>
            <a:endParaRPr lang="en-US" noProof="0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s-ES" dirty="0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E2D-B947-48DF-9F46-CEB0B302E74C}" type="datetime1">
              <a:rPr lang="es-ES" smtClean="0"/>
              <a:t>22/11/2023</a:t>
            </a:fld>
            <a:endParaRPr lang="es-ES" dirty="0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2735628" y="5805269"/>
            <a:ext cx="6816757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GB" dirty="0"/>
              <a:t>N_TOF collaboration meeting, CERN, 2/4/16</a:t>
            </a:r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51" y="264444"/>
            <a:ext cx="2297687" cy="100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20829" y="332657"/>
            <a:ext cx="5439801" cy="108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5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2389717" y="5367343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A4012-8725-4EC8-A710-4F260B2F10DB}" type="datetime1">
              <a:rPr lang="es-ES" smtClean="0"/>
              <a:t>22/11/2023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6173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5BEB-4FB2-44CA-86D7-1BF66C1A1BD8}" type="datetime1">
              <a:rPr lang="es-ES" smtClean="0"/>
              <a:t>22/11/2023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8578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CE3F-781F-429B-861A-C9D7EA91A0DF}" type="datetime1">
              <a:rPr lang="es-ES" smtClean="0"/>
              <a:t>22/11/2023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97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20688"/>
          </a:xfrm>
          <a:ln>
            <a:noFill/>
          </a:ln>
          <a:effectLst/>
        </p:spPr>
        <p:txBody>
          <a:bodyPr>
            <a:normAutofit/>
          </a:bodyPr>
          <a:lstStyle>
            <a:lvl1pPr>
              <a:defRPr sz="2800">
                <a:solidFill>
                  <a:srgbClr val="006699"/>
                </a:solidFill>
              </a:defRPr>
            </a:lvl1pPr>
          </a:lstStyle>
          <a:p>
            <a:r>
              <a:rPr lang="es-ES" noProof="0" dirty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609600" y="980733"/>
            <a:ext cx="10972800" cy="514543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957218" y="6334248"/>
            <a:ext cx="1140159" cy="365125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887AA7A7-27F7-458E-B378-524E4844AE68}" type="slidenum">
              <a:rPr lang="es-ES" smtClean="0"/>
              <a:pPr/>
              <a:t>‹Nº›</a:t>
            </a:fld>
            <a:endParaRPr lang="es-ES" dirty="0"/>
          </a:p>
        </p:txBody>
      </p:sp>
      <p:cxnSp>
        <p:nvCxnSpPr>
          <p:cNvPr id="12" name="Conector recto 11"/>
          <p:cNvCxnSpPr/>
          <p:nvPr userDrawn="1"/>
        </p:nvCxnSpPr>
        <p:spPr>
          <a:xfrm>
            <a:off x="239350" y="6103668"/>
            <a:ext cx="11713301" cy="0"/>
          </a:xfrm>
          <a:prstGeom prst="line">
            <a:avLst/>
          </a:prstGeom>
          <a:ln w="19050" cmpd="sng">
            <a:gradFill flip="none" rotWithShape="1">
              <a:gsLst>
                <a:gs pos="26000">
                  <a:srgbClr val="00669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 userDrawn="1"/>
        </p:nvCxnSpPr>
        <p:spPr>
          <a:xfrm>
            <a:off x="239350" y="620688"/>
            <a:ext cx="11713301" cy="0"/>
          </a:xfrm>
          <a:prstGeom prst="line">
            <a:avLst/>
          </a:prstGeom>
          <a:ln w="19050" cmpd="sng">
            <a:gradFill flip="none" rotWithShape="1">
              <a:gsLst>
                <a:gs pos="26000">
                  <a:srgbClr val="006699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 userDrawn="1"/>
        </p:nvSpPr>
        <p:spPr>
          <a:xfrm>
            <a:off x="4498219" y="6290605"/>
            <a:ext cx="2941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rgbClr val="980000"/>
                </a:solidFill>
              </a:rPr>
              <a:t>n</a:t>
            </a:r>
            <a:r>
              <a:rPr lang="en-GB" sz="800" b="1" dirty="0">
                <a:solidFill>
                  <a:srgbClr val="980000"/>
                </a:solidFill>
              </a:rPr>
              <a:t>_</a:t>
            </a:r>
            <a:r>
              <a:rPr lang="en-GB" sz="1200" dirty="0">
                <a:solidFill>
                  <a:srgbClr val="666666"/>
                </a:solidFill>
              </a:rPr>
              <a:t>TOF Collaboration </a:t>
            </a:r>
            <a:r>
              <a:rPr lang="en-GB" sz="1200" dirty="0" smtClean="0">
                <a:solidFill>
                  <a:srgbClr val="666666"/>
                </a:solidFill>
              </a:rPr>
              <a:t>Meeting, Valencia, 22-23 November</a:t>
            </a:r>
            <a:r>
              <a:rPr lang="en-GB" sz="1200" baseline="0" dirty="0" smtClean="0">
                <a:solidFill>
                  <a:srgbClr val="666666"/>
                </a:solidFill>
              </a:rPr>
              <a:t> 2023</a:t>
            </a:r>
            <a:endParaRPr lang="en-GB" sz="1200" dirty="0">
              <a:solidFill>
                <a:srgbClr val="666666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845" y="6100362"/>
            <a:ext cx="3128365" cy="8328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2464" y="6184735"/>
            <a:ext cx="1034583" cy="60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00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607EE-FCE0-4D82-95BF-87908E485A97}" type="datetime1">
              <a:rPr lang="es-ES" smtClean="0"/>
              <a:t>22/11/2023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225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6209-A96A-4B6C-B081-80CD883DC4D4}" type="datetime1">
              <a:rPr lang="es-ES" smtClean="0"/>
              <a:t>22/11/2023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596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BCAA7-B0B1-442F-8C00-EE87F75969EA}" type="datetime1">
              <a:rPr lang="es-ES" smtClean="0"/>
              <a:t>22/11/2023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44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2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93376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83ACC-DD3E-40D0-9B4F-C61F5E575426}" type="datetime1">
              <a:rPr lang="es-ES" smtClean="0"/>
              <a:t>22/11/2023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989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F6E1-2A01-4F80-A25F-899B62230057}" type="datetime1">
              <a:rPr lang="es-ES" smtClean="0"/>
              <a:t>22/11/2023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6862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46166-9EB4-4414-8E8D-D5B81055B57F}" type="datetime1">
              <a:rPr lang="es-ES" smtClean="0"/>
              <a:t>22/11/2023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0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09609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766735" y="273058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09609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B64D-1205-4080-ADFA-6DB03EA7593A}" type="datetime1">
              <a:rPr lang="es-ES" smtClean="0"/>
              <a:t>22/11/2023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N_TOF analysis meeting, CERN, 29-30/9/15</a:t>
            </a:r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0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dirty="0"/>
              <a:t>Feu clic aquí per editar l'estil</a:t>
            </a:r>
            <a:endParaRPr lang="es-ES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dirty="0"/>
              <a:t>Feu clic aquí per editar estils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  <a:endParaRPr lang="es-ES" dirty="0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C8F4F-55D8-47D7-8C4A-1675C6744941}" type="datetime1">
              <a:rPr lang="es-ES" smtClean="0"/>
              <a:t>22/11/2023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N_TOF collaboration meeting, Catania, 18/5/16</a:t>
            </a:r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AA7A7-27F7-458E-B378-524E4844AE6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79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2883201" y="2132856"/>
            <a:ext cx="6497606" cy="1656184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6699"/>
                </a:solidFill>
              </a:rPr>
              <a:t>Update on the status of the </a:t>
            </a:r>
            <a:r>
              <a:rPr lang="en-GB" sz="3200" baseline="30000" dirty="0">
                <a:solidFill>
                  <a:srgbClr val="006699"/>
                </a:solidFill>
              </a:rPr>
              <a:t>205</a:t>
            </a:r>
            <a:r>
              <a:rPr lang="en-GB" sz="3200" dirty="0">
                <a:solidFill>
                  <a:srgbClr val="006699"/>
                </a:solidFill>
              </a:rPr>
              <a:t>Tl(n,</a:t>
            </a:r>
            <a:r>
              <a:rPr lang="el-GR" sz="3200" dirty="0">
                <a:solidFill>
                  <a:srgbClr val="006699"/>
                </a:solidFill>
              </a:rPr>
              <a:t>γ</a:t>
            </a:r>
            <a:r>
              <a:rPr lang="es-ES" sz="3200" dirty="0">
                <a:solidFill>
                  <a:srgbClr val="006699"/>
                </a:solidFill>
              </a:rPr>
              <a:t>) </a:t>
            </a:r>
            <a:r>
              <a:rPr lang="es-ES" sz="3200" dirty="0" err="1">
                <a:solidFill>
                  <a:srgbClr val="006699"/>
                </a:solidFill>
              </a:rPr>
              <a:t>cross</a:t>
            </a:r>
            <a:r>
              <a:rPr lang="es-ES" sz="3200" dirty="0">
                <a:solidFill>
                  <a:srgbClr val="006699"/>
                </a:solidFill>
              </a:rPr>
              <a:t> </a:t>
            </a:r>
            <a:r>
              <a:rPr lang="es-ES" sz="3200" dirty="0" err="1">
                <a:solidFill>
                  <a:srgbClr val="006699"/>
                </a:solidFill>
              </a:rPr>
              <a:t>section</a:t>
            </a:r>
            <a:r>
              <a:rPr lang="es-ES" sz="3200" dirty="0">
                <a:solidFill>
                  <a:srgbClr val="006699"/>
                </a:solidFill>
              </a:rPr>
              <a:t> </a:t>
            </a:r>
            <a:r>
              <a:rPr lang="es-ES" sz="3200" dirty="0" err="1">
                <a:solidFill>
                  <a:srgbClr val="006699"/>
                </a:solidFill>
              </a:rPr>
              <a:t>measurement</a:t>
            </a:r>
            <a:endParaRPr lang="en-GB" sz="3200" dirty="0">
              <a:solidFill>
                <a:srgbClr val="006699"/>
              </a:solidFill>
            </a:endParaRPr>
          </a:p>
        </p:txBody>
      </p:sp>
      <p:sp>
        <p:nvSpPr>
          <p:cNvPr id="4" name="Subtítulo 6"/>
          <p:cNvSpPr txBox="1">
            <a:spLocks/>
          </p:cNvSpPr>
          <p:nvPr/>
        </p:nvSpPr>
        <p:spPr>
          <a:xfrm>
            <a:off x="2261574" y="3573016"/>
            <a:ext cx="774086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solidFill>
                  <a:srgbClr val="7F7F7F"/>
                </a:solidFill>
              </a:rPr>
              <a:t>A. Casanovas</a:t>
            </a:r>
            <a:r>
              <a:rPr lang="en-GB" sz="2200" baseline="30000" dirty="0">
                <a:solidFill>
                  <a:srgbClr val="7F7F7F"/>
                </a:solidFill>
              </a:rPr>
              <a:t>1</a:t>
            </a:r>
            <a:r>
              <a:rPr lang="en-GB" sz="2200" dirty="0">
                <a:solidFill>
                  <a:srgbClr val="7F7F7F"/>
                </a:solidFill>
              </a:rPr>
              <a:t>, A.Tarifeño-Saldivia</a:t>
            </a:r>
            <a:r>
              <a:rPr lang="en-GB" sz="2200" baseline="30000" dirty="0">
                <a:solidFill>
                  <a:srgbClr val="7F7F7F"/>
                </a:solidFill>
              </a:rPr>
              <a:t>1</a:t>
            </a:r>
            <a:r>
              <a:rPr lang="en-GB" sz="2200" dirty="0">
                <a:solidFill>
                  <a:srgbClr val="7F7F7F"/>
                </a:solidFill>
              </a:rPr>
              <a:t>, F. Calviño</a:t>
            </a:r>
            <a:r>
              <a:rPr lang="en-GB" sz="2200" baseline="30000" dirty="0">
                <a:solidFill>
                  <a:srgbClr val="7F7F7F"/>
                </a:solidFill>
              </a:rPr>
              <a:t>1</a:t>
            </a:r>
            <a:r>
              <a:rPr lang="en-GB" sz="2200" dirty="0">
                <a:solidFill>
                  <a:srgbClr val="7F7F7F"/>
                </a:solidFill>
              </a:rPr>
              <a:t>, C. Domingo-Pardo</a:t>
            </a:r>
            <a:r>
              <a:rPr lang="en-GB" sz="2200" baseline="30000" dirty="0">
                <a:solidFill>
                  <a:srgbClr val="7F7F7F"/>
                </a:solidFill>
              </a:rPr>
              <a:t>2</a:t>
            </a:r>
            <a:r>
              <a:rPr lang="en-GB" sz="2200" dirty="0">
                <a:solidFill>
                  <a:srgbClr val="7F7F7F"/>
                </a:solidFill>
              </a:rPr>
              <a:t>, E. Maugeri</a:t>
            </a:r>
            <a:r>
              <a:rPr lang="en-GB" sz="2200" baseline="30000" dirty="0">
                <a:solidFill>
                  <a:srgbClr val="7F7F7F"/>
                </a:solidFill>
              </a:rPr>
              <a:t>3</a:t>
            </a:r>
            <a:r>
              <a:rPr lang="en-GB" sz="2200" dirty="0">
                <a:solidFill>
                  <a:srgbClr val="7F7F7F"/>
                </a:solidFill>
              </a:rPr>
              <a:t>, V. </a:t>
            </a:r>
            <a:r>
              <a:rPr lang="en-GB" sz="2200" dirty="0" err="1">
                <a:solidFill>
                  <a:srgbClr val="7F7F7F"/>
                </a:solidFill>
              </a:rPr>
              <a:t>Alcayne</a:t>
            </a:r>
            <a:r>
              <a:rPr lang="en-GB" sz="2200" dirty="0">
                <a:solidFill>
                  <a:srgbClr val="7F7F7F"/>
                </a:solidFill>
              </a:rPr>
              <a:t>, V. </a:t>
            </a:r>
            <a:r>
              <a:rPr lang="en-GB" sz="2200" dirty="0" err="1">
                <a:solidFill>
                  <a:srgbClr val="7F7F7F"/>
                </a:solidFill>
              </a:rPr>
              <a:t>Babiano</a:t>
            </a:r>
            <a:r>
              <a:rPr lang="en-GB" sz="2200" dirty="0">
                <a:solidFill>
                  <a:srgbClr val="7F7F7F"/>
                </a:solidFill>
              </a:rPr>
              <a:t>, J. </a:t>
            </a:r>
            <a:r>
              <a:rPr lang="en-GB" sz="2200" dirty="0" err="1">
                <a:solidFill>
                  <a:srgbClr val="7F7F7F"/>
                </a:solidFill>
              </a:rPr>
              <a:t>Lerendegui</a:t>
            </a:r>
            <a:r>
              <a:rPr lang="en-GB" sz="2200" dirty="0">
                <a:solidFill>
                  <a:srgbClr val="7F7F7F"/>
                </a:solidFill>
              </a:rPr>
              <a:t>, C. Guerrero and the n_TOF Collaboration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991544" y="4941169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¹ </a:t>
            </a:r>
            <a:r>
              <a:rPr lang="es-ES" sz="1200" dirty="0" err="1"/>
              <a:t>Universitat</a:t>
            </a:r>
            <a:r>
              <a:rPr lang="es-ES" sz="1200" dirty="0"/>
              <a:t> </a:t>
            </a:r>
            <a:r>
              <a:rPr lang="es-ES" sz="1200" dirty="0" err="1"/>
              <a:t>Politècnica</a:t>
            </a:r>
            <a:r>
              <a:rPr lang="es-ES" sz="1200" dirty="0"/>
              <a:t> de Catalunya (UPC), Barcelona, </a:t>
            </a:r>
            <a:r>
              <a:rPr lang="es-ES" sz="1200" dirty="0" err="1"/>
              <a:t>Spain</a:t>
            </a:r>
            <a:endParaRPr lang="es-ES" sz="1200" dirty="0"/>
          </a:p>
          <a:p>
            <a:r>
              <a:rPr lang="es-ES" sz="1200" dirty="0"/>
              <a:t>² Instituto de </a:t>
            </a:r>
            <a:r>
              <a:rPr lang="es-ES" sz="1200" dirty="0" err="1"/>
              <a:t>Fisica</a:t>
            </a:r>
            <a:r>
              <a:rPr lang="es-ES" sz="1200" dirty="0"/>
              <a:t> Corpuscular (CSIC-</a:t>
            </a:r>
            <a:r>
              <a:rPr lang="es-ES" sz="1200" dirty="0" err="1"/>
              <a:t>Universitat</a:t>
            </a:r>
            <a:r>
              <a:rPr lang="es-ES" sz="1200" dirty="0"/>
              <a:t> de Valencia), Valencia, </a:t>
            </a:r>
            <a:r>
              <a:rPr lang="es-ES" sz="1200" dirty="0" err="1"/>
              <a:t>Spain</a:t>
            </a:r>
            <a:endParaRPr lang="es-ES" sz="1200" dirty="0"/>
          </a:p>
          <a:p>
            <a:r>
              <a:rPr lang="es-ES" sz="1200" baseline="30000" dirty="0"/>
              <a:t>3</a:t>
            </a:r>
            <a:r>
              <a:rPr lang="es-ES" sz="1200" dirty="0"/>
              <a:t>Paul </a:t>
            </a:r>
            <a:r>
              <a:rPr lang="es-ES" sz="1200" dirty="0" err="1"/>
              <a:t>Scherrer</a:t>
            </a:r>
            <a:r>
              <a:rPr lang="es-ES" sz="1200" dirty="0"/>
              <a:t> </a:t>
            </a:r>
            <a:r>
              <a:rPr lang="es-ES" sz="1200" dirty="0" err="1"/>
              <a:t>Institute</a:t>
            </a:r>
            <a:r>
              <a:rPr lang="es-ES" sz="1200" dirty="0"/>
              <a:t>, </a:t>
            </a:r>
            <a:r>
              <a:rPr lang="es-ES" sz="1200" dirty="0" err="1"/>
              <a:t>Switzerland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7020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steps: signal analysis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828769"/>
                <a:ext cx="10742984" cy="5505479"/>
              </a:xfrm>
            </p:spPr>
            <p:txBody>
              <a:bodyPr/>
              <a:lstStyle/>
              <a:p>
                <a:r>
                  <a:rPr lang="en-GB" dirty="0" smtClean="0"/>
                  <a:t>EAR1 </a:t>
                </a:r>
                <a:r>
                  <a:rPr lang="en-GB" dirty="0" err="1" smtClean="0"/>
                  <a:t>Legnaro</a:t>
                </a:r>
                <a:r>
                  <a:rPr lang="en-GB" dirty="0" smtClean="0"/>
                  <a:t> C</a:t>
                </a:r>
                <a:r>
                  <a:rPr lang="en-GB" baseline="-25000" dirty="0" smtClean="0"/>
                  <a:t>6</a:t>
                </a:r>
                <a:r>
                  <a:rPr lang="en-GB" dirty="0" smtClean="0"/>
                  <a:t>D</a:t>
                </a:r>
                <a:r>
                  <a:rPr lang="en-GB" baseline="-25000" dirty="0" smtClean="0"/>
                  <a:t>6</a:t>
                </a:r>
                <a:r>
                  <a:rPr lang="en-GB" dirty="0" smtClean="0"/>
                  <a:t> detectors equipped with old PMT </a:t>
                </a:r>
                <a:r>
                  <a:rPr lang="en-GB" b="1" dirty="0" smtClean="0"/>
                  <a:t>have always suffered from strong “rebound” signals</a:t>
                </a:r>
                <a:r>
                  <a:rPr lang="en-GB" dirty="0" smtClean="0"/>
                  <a:t>, appearing around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600 ns after the primary signal and with much les amplitude </a:t>
                </a:r>
                <a:r>
                  <a:rPr lang="es-ES" sz="1600" dirty="0"/>
                  <a:t>(</a:t>
                </a:r>
                <a:r>
                  <a:rPr lang="es-ES" sz="1600" dirty="0" err="1"/>
                  <a:t>for</a:t>
                </a:r>
                <a:r>
                  <a:rPr lang="es-ES" sz="1600" dirty="0"/>
                  <a:t> </a:t>
                </a:r>
                <a:r>
                  <a:rPr lang="es-ES" sz="1600" dirty="0" err="1"/>
                  <a:t>example</a:t>
                </a:r>
                <a:r>
                  <a:rPr lang="es-ES" sz="1600" dirty="0"/>
                  <a:t>, </a:t>
                </a:r>
                <a:r>
                  <a:rPr lang="es-ES" sz="1600" dirty="0" err="1"/>
                  <a:t>see</a:t>
                </a:r>
                <a:r>
                  <a:rPr lang="es-ES" sz="1600" dirty="0"/>
                  <a:t> </a:t>
                </a:r>
                <a:r>
                  <a:rPr lang="es-ES" sz="1600" dirty="0" err="1"/>
                  <a:t>multiple</a:t>
                </a:r>
                <a:r>
                  <a:rPr lang="es-ES" sz="1600" dirty="0"/>
                  <a:t> </a:t>
                </a:r>
                <a:r>
                  <a:rPr lang="es-ES" sz="1600" dirty="0" err="1"/>
                  <a:t>talks</a:t>
                </a:r>
                <a:r>
                  <a:rPr lang="es-ES" sz="1600" dirty="0"/>
                  <a:t> </a:t>
                </a:r>
                <a:r>
                  <a:rPr lang="es-ES" sz="1600" dirty="0" err="1"/>
                  <a:t>by</a:t>
                </a:r>
                <a:r>
                  <a:rPr lang="es-ES" sz="1600" dirty="0"/>
                  <a:t> V. Babiano </a:t>
                </a:r>
                <a:r>
                  <a:rPr lang="es-ES" sz="1600" dirty="0" err="1"/>
                  <a:t>on</a:t>
                </a:r>
                <a:r>
                  <a:rPr lang="es-ES" sz="1600" dirty="0"/>
                  <a:t> </a:t>
                </a:r>
                <a:r>
                  <a:rPr lang="es-ES" sz="1600" baseline="30000" dirty="0"/>
                  <a:t>80</a:t>
                </a:r>
                <a:r>
                  <a:rPr lang="es-ES" sz="1600" dirty="0"/>
                  <a:t>Se(</a:t>
                </a:r>
                <a:r>
                  <a:rPr lang="es-ES" sz="1600" dirty="0" err="1"/>
                  <a:t>n,g</a:t>
                </a:r>
                <a:r>
                  <a:rPr lang="es-ES" sz="1600" dirty="0"/>
                  <a:t>), </a:t>
                </a:r>
                <a:r>
                  <a:rPr lang="es-ES" sz="1600" dirty="0" err="1"/>
                  <a:t>or</a:t>
                </a:r>
                <a:r>
                  <a:rPr lang="es-ES" sz="1600" dirty="0"/>
                  <a:t> more </a:t>
                </a:r>
                <a:r>
                  <a:rPr lang="es-ES" sz="1600" dirty="0" err="1"/>
                  <a:t>recently</a:t>
                </a:r>
                <a:r>
                  <a:rPr lang="es-ES" sz="1600" dirty="0"/>
                  <a:t> </a:t>
                </a:r>
                <a:r>
                  <a:rPr lang="es-ES" sz="1600" dirty="0" err="1"/>
                  <a:t>by</a:t>
                </a:r>
                <a:r>
                  <a:rPr lang="es-ES" sz="1600" dirty="0"/>
                  <a:t> F. García </a:t>
                </a:r>
                <a:r>
                  <a:rPr lang="es-ES" sz="1600" dirty="0" err="1"/>
                  <a:t>on</a:t>
                </a:r>
                <a:r>
                  <a:rPr lang="es-ES" sz="1600" dirty="0"/>
                  <a:t> </a:t>
                </a:r>
                <a:r>
                  <a:rPr lang="es-ES" sz="1600" baseline="30000" dirty="0"/>
                  <a:t>176</a:t>
                </a:r>
                <a:r>
                  <a:rPr lang="es-ES" sz="1600" dirty="0"/>
                  <a:t>Yb(</a:t>
                </a:r>
                <a:r>
                  <a:rPr lang="es-ES" sz="1600" dirty="0" err="1"/>
                  <a:t>n,g</a:t>
                </a:r>
                <a:r>
                  <a:rPr lang="es-ES" sz="1600" dirty="0"/>
                  <a:t>), etc.)</a:t>
                </a:r>
                <a:endParaRPr lang="en-GB" sz="1600" dirty="0"/>
              </a:p>
              <a:p>
                <a:pPr lvl="1"/>
                <a:r>
                  <a:rPr lang="es-ES" dirty="0" err="1" smtClean="0"/>
                  <a:t>Issue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much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worse</a:t>
                </a:r>
                <a:r>
                  <a:rPr lang="es-ES" dirty="0" smtClean="0"/>
                  <a:t> in </a:t>
                </a:r>
                <a:r>
                  <a:rPr lang="es-ES" dirty="0" err="1" smtClean="0"/>
                  <a:t>some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detectors</a:t>
                </a:r>
                <a:r>
                  <a:rPr lang="es-ES" dirty="0" smtClean="0"/>
                  <a:t> tan </a:t>
                </a:r>
                <a:r>
                  <a:rPr lang="es-ES" dirty="0" err="1" smtClean="0"/>
                  <a:t>others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Since </a:t>
                </a:r>
                <a:r>
                  <a:rPr lang="en-GB" dirty="0" err="1" smtClean="0"/>
                  <a:t>Legnaro</a:t>
                </a:r>
                <a:r>
                  <a:rPr lang="en-GB" dirty="0" smtClean="0"/>
                  <a:t> became the standard C6D6 setup, </a:t>
                </a:r>
                <a:r>
                  <a:rPr lang="en-GB" b="1" dirty="0" smtClean="0"/>
                  <a:t>this issue has been circumvented by using high  E. dep. thresholds</a:t>
                </a:r>
                <a:r>
                  <a:rPr lang="en-GB" dirty="0" smtClean="0"/>
                  <a:t> </a:t>
                </a:r>
                <a:r>
                  <a:rPr lang="es-ES" dirty="0" smtClean="0"/>
                  <a:t>(250 - 300 </a:t>
                </a:r>
                <a:r>
                  <a:rPr lang="es-ES" dirty="0" err="1" smtClean="0"/>
                  <a:t>keV</a:t>
                </a:r>
                <a:r>
                  <a:rPr lang="es-ES" dirty="0" smtClean="0"/>
                  <a:t>) </a:t>
                </a:r>
              </a:p>
              <a:p>
                <a:r>
                  <a:rPr lang="es-ES" dirty="0" smtClean="0"/>
                  <a:t>“</a:t>
                </a:r>
                <a:r>
                  <a:rPr lang="en-GB" dirty="0" smtClean="0"/>
                  <a:t>Official” PSA routine parameters not changed in years: parabolic fit to the amplitude, no PSF, no fit of the baseline</a:t>
                </a:r>
              </a:p>
              <a:p>
                <a:endParaRPr lang="es-ES" dirty="0"/>
              </a:p>
              <a:p>
                <a:r>
                  <a:rPr lang="es-ES" dirty="0" smtClean="0"/>
                  <a:t>As a </a:t>
                </a:r>
                <a:r>
                  <a:rPr lang="es-ES" dirty="0" err="1" smtClean="0"/>
                  <a:t>first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step</a:t>
                </a:r>
                <a:r>
                  <a:rPr lang="es-ES" dirty="0" smtClean="0"/>
                  <a:t> in </a:t>
                </a:r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analysis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we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have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been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working</a:t>
                </a:r>
                <a:r>
                  <a:rPr lang="es-ES" dirty="0" smtClean="0"/>
                  <a:t> in new sets </a:t>
                </a:r>
                <a:r>
                  <a:rPr lang="es-ES" dirty="0" err="1" smtClean="0"/>
                  <a:t>parameters</a:t>
                </a:r>
                <a:r>
                  <a:rPr lang="es-ES" dirty="0" smtClean="0"/>
                  <a:t>:</a:t>
                </a:r>
              </a:p>
              <a:p>
                <a:pPr lvl="1"/>
                <a:r>
                  <a:rPr lang="es-ES" sz="1800" dirty="0" err="1"/>
                  <a:t>Same</a:t>
                </a:r>
                <a:r>
                  <a:rPr lang="es-ES" sz="1800" dirty="0"/>
                  <a:t> </a:t>
                </a:r>
                <a:r>
                  <a:rPr lang="es-ES" sz="1800" dirty="0" err="1"/>
                  <a:t>old</a:t>
                </a:r>
                <a:r>
                  <a:rPr lang="es-ES" sz="1800" dirty="0"/>
                  <a:t> </a:t>
                </a:r>
                <a:r>
                  <a:rPr lang="es-ES" sz="1800" dirty="0" err="1"/>
                  <a:t>parameters</a:t>
                </a:r>
                <a:r>
                  <a:rPr lang="es-ES" sz="1800" dirty="0"/>
                  <a:t>, </a:t>
                </a:r>
                <a:r>
                  <a:rPr lang="es-ES" sz="1800" dirty="0" err="1"/>
                  <a:t>but</a:t>
                </a:r>
                <a:r>
                  <a:rPr lang="es-ES" sz="1800" dirty="0"/>
                  <a:t> </a:t>
                </a:r>
                <a:r>
                  <a:rPr lang="es-ES" sz="1800" dirty="0" err="1"/>
                  <a:t>with</a:t>
                </a:r>
                <a:r>
                  <a:rPr lang="es-ES" sz="1800" dirty="0"/>
                  <a:t> PSF and </a:t>
                </a:r>
                <a:r>
                  <a:rPr lang="es-ES" sz="1800" dirty="0" err="1"/>
                  <a:t>adaptative</a:t>
                </a:r>
                <a:r>
                  <a:rPr lang="es-ES" sz="1800" dirty="0"/>
                  <a:t> </a:t>
                </a:r>
                <a:r>
                  <a:rPr lang="es-ES" sz="1800" dirty="0" err="1"/>
                  <a:t>baseline</a:t>
                </a:r>
                <a:r>
                  <a:rPr lang="es-ES" sz="1800" dirty="0"/>
                  <a:t> (“</a:t>
                </a:r>
                <a:r>
                  <a:rPr lang="es-ES" sz="1800" dirty="0" err="1"/>
                  <a:t>oldParPSF</a:t>
                </a:r>
                <a:r>
                  <a:rPr lang="es-ES" sz="1800" dirty="0"/>
                  <a:t>”)</a:t>
                </a:r>
              </a:p>
              <a:p>
                <a:pPr lvl="1"/>
                <a:r>
                  <a:rPr lang="es-ES" sz="1800" dirty="0"/>
                  <a:t>PSF + </a:t>
                </a:r>
                <a:r>
                  <a:rPr lang="es-ES" sz="1800" dirty="0" err="1"/>
                  <a:t>baseline</a:t>
                </a:r>
                <a:r>
                  <a:rPr lang="es-ES" sz="1800" dirty="0"/>
                  <a:t> + new more </a:t>
                </a:r>
                <a:r>
                  <a:rPr lang="es-ES" sz="1800" dirty="0" err="1"/>
                  <a:t>agressive</a:t>
                </a:r>
                <a:r>
                  <a:rPr lang="es-ES" sz="1800" dirty="0"/>
                  <a:t> </a:t>
                </a:r>
                <a:r>
                  <a:rPr lang="es-ES" sz="1800" dirty="0" err="1"/>
                  <a:t>parameters</a:t>
                </a:r>
                <a:r>
                  <a:rPr lang="es-ES" sz="1800" dirty="0"/>
                  <a:t> to try to </a:t>
                </a:r>
                <a:r>
                  <a:rPr lang="es-ES" sz="1800" dirty="0" err="1"/>
                  <a:t>eliminate</a:t>
                </a:r>
                <a:r>
                  <a:rPr lang="es-ES" sz="1800" dirty="0"/>
                  <a:t> 600 </a:t>
                </a:r>
                <a:r>
                  <a:rPr lang="es-ES" sz="1800" dirty="0" err="1"/>
                  <a:t>ns</a:t>
                </a:r>
                <a:r>
                  <a:rPr lang="es-ES" sz="1800" dirty="0"/>
                  <a:t> </a:t>
                </a:r>
                <a:r>
                  <a:rPr lang="es-ES" sz="1800" dirty="0" err="1"/>
                  <a:t>rebounds</a:t>
                </a:r>
                <a:r>
                  <a:rPr lang="es-ES" sz="1800" dirty="0"/>
                  <a:t> </a:t>
                </a:r>
                <a:r>
                  <a:rPr lang="es-ES" sz="1800" dirty="0" err="1"/>
                  <a:t>during</a:t>
                </a:r>
                <a:r>
                  <a:rPr lang="es-ES" sz="1800" dirty="0"/>
                  <a:t> PSA (“</a:t>
                </a:r>
                <a:r>
                  <a:rPr lang="es-ES" sz="1800" dirty="0" err="1"/>
                  <a:t>newPar</a:t>
                </a:r>
                <a:r>
                  <a:rPr lang="es-ES" sz="1800" dirty="0"/>
                  <a:t>” </a:t>
                </a:r>
                <a:r>
                  <a:rPr lang="es-ES" sz="1800" dirty="0" err="1"/>
                  <a:t>parameters</a:t>
                </a:r>
                <a:r>
                  <a:rPr lang="es-ES" sz="1800" dirty="0"/>
                  <a:t>)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28769"/>
                <a:ext cx="10742984" cy="5505479"/>
              </a:xfrm>
              <a:blipFill>
                <a:blip r:embed="rId2"/>
                <a:stretch>
                  <a:fillRect l="-341" t="-6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847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ΔT between consecutive </a:t>
            </a:r>
            <a:r>
              <a:rPr lang="en-GB" dirty="0" smtClean="0"/>
              <a:t>signals (</a:t>
            </a:r>
            <a:r>
              <a:rPr lang="en-GB" dirty="0" err="1" smtClean="0"/>
              <a:t>E.dep</a:t>
            </a:r>
            <a:r>
              <a:rPr lang="en-GB" dirty="0" smtClean="0"/>
              <a:t>. </a:t>
            </a:r>
            <a:r>
              <a:rPr lang="en-GB" dirty="0" err="1" smtClean="0"/>
              <a:t>th</a:t>
            </a:r>
            <a:r>
              <a:rPr lang="en-GB" dirty="0" smtClean="0"/>
              <a:t> = 120 </a:t>
            </a:r>
            <a:r>
              <a:rPr lang="en-GB" dirty="0" err="1" smtClean="0"/>
              <a:t>keV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2838" y="787385"/>
            <a:ext cx="10972800" cy="514543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11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7568" y="548680"/>
            <a:ext cx="7585570" cy="556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5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Rebounds in data (E. dep. = 120 </a:t>
            </a:r>
            <a:r>
              <a:rPr lang="en-GB" dirty="0" err="1" smtClean="0"/>
              <a:t>keV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5360" y="827929"/>
            <a:ext cx="2520280" cy="5145435"/>
          </a:xfrm>
        </p:spPr>
        <p:txBody>
          <a:bodyPr/>
          <a:lstStyle/>
          <a:p>
            <a:r>
              <a:rPr lang="en-GB" dirty="0" smtClean="0"/>
              <a:t>Rebound is artificial contribution to resonance integrals</a:t>
            </a:r>
          </a:p>
          <a:p>
            <a:r>
              <a:rPr lang="en-GB" dirty="0" smtClean="0"/>
              <a:t>Can lead even to false double structures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12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827929"/>
            <a:ext cx="8791687" cy="503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Old PSA </a:t>
            </a:r>
            <a:r>
              <a:rPr lang="es-ES" dirty="0" err="1" smtClean="0"/>
              <a:t>parameters</a:t>
            </a:r>
            <a:r>
              <a:rPr lang="es-ES" dirty="0" smtClean="0"/>
              <a:t> and </a:t>
            </a:r>
            <a:r>
              <a:rPr lang="es-ES" dirty="0" err="1" smtClean="0"/>
              <a:t>rebounds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13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7" y="828768"/>
            <a:ext cx="9813137" cy="1592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2567047"/>
            <a:ext cx="9747522" cy="15328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927" y="4246058"/>
            <a:ext cx="10017666" cy="15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71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Old PSA </a:t>
            </a:r>
            <a:r>
              <a:rPr lang="es-ES" dirty="0" err="1"/>
              <a:t>parameters</a:t>
            </a:r>
            <a:r>
              <a:rPr lang="es-ES" dirty="0"/>
              <a:t> and </a:t>
            </a:r>
            <a:r>
              <a:rPr lang="es-ES" dirty="0" err="1"/>
              <a:t>rebounds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14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81" y="1165076"/>
            <a:ext cx="10837663" cy="40641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196752"/>
            <a:ext cx="10717760" cy="39545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856880"/>
            <a:ext cx="1604748" cy="468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1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Old vs new </a:t>
            </a:r>
            <a:r>
              <a:rPr lang="es-ES" dirty="0" err="1" smtClean="0"/>
              <a:t>parameters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15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764704"/>
            <a:ext cx="7344816" cy="508962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007768" y="842391"/>
            <a:ext cx="432048" cy="27363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7" name="Rectángulo 6"/>
          <p:cNvSpPr/>
          <p:nvPr/>
        </p:nvSpPr>
        <p:spPr>
          <a:xfrm>
            <a:off x="3863752" y="4154760"/>
            <a:ext cx="468052" cy="136815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8" name="CuadroTexto 7"/>
          <p:cNvSpPr txBox="1"/>
          <p:nvPr/>
        </p:nvSpPr>
        <p:spPr>
          <a:xfrm>
            <a:off x="4871864" y="2924944"/>
            <a:ext cx="3024336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Derivative step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Threshold in derivative</a:t>
            </a:r>
          </a:p>
        </p:txBody>
      </p:sp>
    </p:spTree>
    <p:extLst>
      <p:ext uri="{BB962C8B-B14F-4D97-AF65-F5344CB8AC3E}">
        <p14:creationId xmlns:p14="http://schemas.microsoft.com/office/powerpoint/2010/main" val="8485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PSA parameters (first version)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7408" y="692697"/>
            <a:ext cx="9443392" cy="5433472"/>
          </a:xfrm>
        </p:spPr>
        <p:txBody>
          <a:bodyPr/>
          <a:lstStyle/>
          <a:p>
            <a:r>
              <a:rPr lang="es-ES" dirty="0" smtClean="0"/>
              <a:t>New </a:t>
            </a:r>
            <a:r>
              <a:rPr lang="es-ES" dirty="0" err="1" smtClean="0"/>
              <a:t>parameters</a:t>
            </a:r>
            <a:r>
              <a:rPr lang="es-ES" dirty="0" smtClean="0"/>
              <a:t>: </a:t>
            </a:r>
            <a:r>
              <a:rPr lang="es-ES" dirty="0" err="1" smtClean="0"/>
              <a:t>increase</a:t>
            </a:r>
            <a:r>
              <a:rPr lang="es-ES" dirty="0" smtClean="0"/>
              <a:t> in </a:t>
            </a:r>
            <a:r>
              <a:rPr lang="es-ES" dirty="0" err="1" smtClean="0"/>
              <a:t>step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r>
              <a:rPr lang="es-ES" dirty="0" smtClean="0"/>
              <a:t> </a:t>
            </a:r>
            <a:r>
              <a:rPr lang="es-ES" dirty="0" smtClean="0"/>
              <a:t>and </a:t>
            </a:r>
            <a:r>
              <a:rPr lang="es-ES" dirty="0" err="1" smtClean="0"/>
              <a:t>derivative</a:t>
            </a:r>
            <a:r>
              <a:rPr lang="es-ES" dirty="0" smtClean="0"/>
              <a:t> </a:t>
            </a:r>
            <a:r>
              <a:rPr lang="es-ES" dirty="0" err="1" smtClean="0"/>
              <a:t>threshold</a:t>
            </a:r>
            <a:endParaRPr lang="es-ES" dirty="0" smtClean="0"/>
          </a:p>
          <a:p>
            <a:r>
              <a:rPr lang="es-ES" b="1" dirty="0" err="1" smtClean="0"/>
              <a:t>Goal</a:t>
            </a:r>
            <a:r>
              <a:rPr lang="es-ES" b="1" dirty="0" smtClean="0"/>
              <a:t>: </a:t>
            </a:r>
            <a:r>
              <a:rPr lang="es-ES" b="1" dirty="0" err="1" smtClean="0"/>
              <a:t>eliminate</a:t>
            </a:r>
            <a:r>
              <a:rPr lang="es-ES" b="1" dirty="0" smtClean="0"/>
              <a:t> </a:t>
            </a:r>
            <a:r>
              <a:rPr lang="es-ES" b="1" dirty="0" err="1" smtClean="0"/>
              <a:t>rebounds</a:t>
            </a:r>
            <a:r>
              <a:rPr lang="es-ES" b="1" dirty="0" smtClean="0"/>
              <a:t> </a:t>
            </a:r>
            <a:r>
              <a:rPr lang="es-ES" b="1" dirty="0" err="1" smtClean="0"/>
              <a:t>while</a:t>
            </a:r>
            <a:r>
              <a:rPr lang="es-ES" b="1" dirty="0" smtClean="0"/>
              <a:t> </a:t>
            </a:r>
            <a:r>
              <a:rPr lang="es-ES" b="1" dirty="0" err="1" smtClean="0"/>
              <a:t>keeping</a:t>
            </a:r>
            <a:r>
              <a:rPr lang="es-ES" b="1" dirty="0" smtClean="0"/>
              <a:t> </a:t>
            </a:r>
            <a:r>
              <a:rPr lang="es-ES" b="1" dirty="0" err="1" smtClean="0"/>
              <a:t>signals</a:t>
            </a:r>
            <a:r>
              <a:rPr lang="es-ES" b="1" dirty="0" smtClean="0"/>
              <a:t> of similar </a:t>
            </a:r>
            <a:r>
              <a:rPr lang="es-ES" b="1" dirty="0" err="1" smtClean="0"/>
              <a:t>amplitude</a:t>
            </a:r>
            <a:r>
              <a:rPr lang="es-ES" b="1" dirty="0" smtClean="0"/>
              <a:t> </a:t>
            </a:r>
            <a:endParaRPr lang="en-GB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16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1556792"/>
            <a:ext cx="9670123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6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PSA parameters (first version)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17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966" y="1475142"/>
            <a:ext cx="9631190" cy="4186106"/>
          </a:xfrm>
          <a:prstGeom prst="rect">
            <a:avLst/>
          </a:prstGeom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767408" y="692697"/>
            <a:ext cx="9443392" cy="5433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New </a:t>
            </a:r>
            <a:r>
              <a:rPr lang="es-ES" dirty="0" err="1" smtClean="0"/>
              <a:t>parameters</a:t>
            </a:r>
            <a:r>
              <a:rPr lang="es-ES" dirty="0" smtClean="0"/>
              <a:t>: </a:t>
            </a:r>
            <a:r>
              <a:rPr lang="es-ES" dirty="0" err="1" smtClean="0"/>
              <a:t>increase</a:t>
            </a:r>
            <a:r>
              <a:rPr lang="es-ES" dirty="0" smtClean="0"/>
              <a:t> in </a:t>
            </a:r>
            <a:r>
              <a:rPr lang="es-ES" dirty="0" err="1" smtClean="0"/>
              <a:t>step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r>
              <a:rPr lang="es-ES" dirty="0" smtClean="0"/>
              <a:t> and </a:t>
            </a:r>
            <a:r>
              <a:rPr lang="es-ES" dirty="0" err="1" smtClean="0"/>
              <a:t>derivative</a:t>
            </a:r>
            <a:r>
              <a:rPr lang="es-ES" dirty="0" smtClean="0"/>
              <a:t> </a:t>
            </a:r>
            <a:r>
              <a:rPr lang="es-ES" dirty="0" err="1" smtClean="0"/>
              <a:t>threshold</a:t>
            </a:r>
            <a:endParaRPr lang="es-ES" dirty="0" smtClean="0"/>
          </a:p>
          <a:p>
            <a:r>
              <a:rPr lang="es-ES" b="1" dirty="0" err="1" smtClean="0"/>
              <a:t>Goal</a:t>
            </a:r>
            <a:r>
              <a:rPr lang="es-ES" b="1" dirty="0" smtClean="0"/>
              <a:t>: </a:t>
            </a:r>
            <a:r>
              <a:rPr lang="es-ES" b="1" dirty="0" err="1" smtClean="0"/>
              <a:t>eliminate</a:t>
            </a:r>
            <a:r>
              <a:rPr lang="es-ES" b="1" dirty="0" smtClean="0"/>
              <a:t> </a:t>
            </a:r>
            <a:r>
              <a:rPr lang="es-ES" b="1" dirty="0" err="1" smtClean="0"/>
              <a:t>rebounds</a:t>
            </a:r>
            <a:r>
              <a:rPr lang="es-ES" b="1" dirty="0" smtClean="0"/>
              <a:t> </a:t>
            </a:r>
            <a:r>
              <a:rPr lang="es-ES" b="1" dirty="0" err="1" smtClean="0"/>
              <a:t>while</a:t>
            </a:r>
            <a:r>
              <a:rPr lang="es-ES" b="1" dirty="0" smtClean="0"/>
              <a:t> </a:t>
            </a:r>
            <a:r>
              <a:rPr lang="es-ES" b="1" dirty="0" err="1" smtClean="0"/>
              <a:t>keeping</a:t>
            </a:r>
            <a:r>
              <a:rPr lang="es-ES" b="1" dirty="0" smtClean="0"/>
              <a:t> </a:t>
            </a:r>
            <a:r>
              <a:rPr lang="es-ES" b="1" dirty="0" err="1" smtClean="0"/>
              <a:t>signals</a:t>
            </a:r>
            <a:r>
              <a:rPr lang="es-ES" b="1" dirty="0" smtClean="0"/>
              <a:t> of similar </a:t>
            </a:r>
            <a:r>
              <a:rPr lang="es-ES" b="1" dirty="0" err="1" smtClean="0"/>
              <a:t>amplitude</a:t>
            </a:r>
            <a:r>
              <a:rPr lang="es-ES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4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PSA parameters (first version)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574167"/>
            <a:ext cx="9784088" cy="41474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8" y="1556792"/>
            <a:ext cx="7363626" cy="4164804"/>
          </a:xfrm>
          <a:prstGeom prst="rect">
            <a:avLst/>
          </a:prstGeom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767408" y="692697"/>
            <a:ext cx="9443392" cy="5433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New </a:t>
            </a:r>
            <a:r>
              <a:rPr lang="es-ES" dirty="0" err="1" smtClean="0"/>
              <a:t>parameters</a:t>
            </a:r>
            <a:r>
              <a:rPr lang="es-ES" dirty="0" smtClean="0"/>
              <a:t>: </a:t>
            </a:r>
            <a:r>
              <a:rPr lang="es-ES" dirty="0" err="1" smtClean="0"/>
              <a:t>increase</a:t>
            </a:r>
            <a:r>
              <a:rPr lang="es-ES" dirty="0" smtClean="0"/>
              <a:t> in </a:t>
            </a:r>
            <a:r>
              <a:rPr lang="es-ES" dirty="0" err="1" smtClean="0"/>
              <a:t>step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r>
              <a:rPr lang="es-ES" dirty="0" smtClean="0"/>
              <a:t> and </a:t>
            </a:r>
            <a:r>
              <a:rPr lang="es-ES" dirty="0" err="1" smtClean="0"/>
              <a:t>derivative</a:t>
            </a:r>
            <a:r>
              <a:rPr lang="es-ES" dirty="0" smtClean="0"/>
              <a:t> </a:t>
            </a:r>
            <a:r>
              <a:rPr lang="es-ES" dirty="0" err="1" smtClean="0"/>
              <a:t>threshold</a:t>
            </a:r>
            <a:endParaRPr lang="es-ES" dirty="0" smtClean="0"/>
          </a:p>
          <a:p>
            <a:r>
              <a:rPr lang="es-ES" b="1" dirty="0" err="1" smtClean="0"/>
              <a:t>Goal</a:t>
            </a:r>
            <a:r>
              <a:rPr lang="es-ES" b="1" dirty="0" smtClean="0"/>
              <a:t>: </a:t>
            </a:r>
            <a:r>
              <a:rPr lang="es-ES" b="1" dirty="0" err="1" smtClean="0"/>
              <a:t>eliminate</a:t>
            </a:r>
            <a:r>
              <a:rPr lang="es-ES" b="1" dirty="0" smtClean="0"/>
              <a:t> </a:t>
            </a:r>
            <a:r>
              <a:rPr lang="es-ES" b="1" dirty="0" err="1" smtClean="0"/>
              <a:t>rebounds</a:t>
            </a:r>
            <a:r>
              <a:rPr lang="es-ES" b="1" dirty="0" smtClean="0"/>
              <a:t> </a:t>
            </a:r>
            <a:r>
              <a:rPr lang="es-ES" b="1" dirty="0" err="1" smtClean="0"/>
              <a:t>while</a:t>
            </a:r>
            <a:r>
              <a:rPr lang="es-ES" b="1" dirty="0" smtClean="0"/>
              <a:t> </a:t>
            </a:r>
            <a:r>
              <a:rPr lang="es-ES" b="1" dirty="0" err="1" smtClean="0"/>
              <a:t>keeping</a:t>
            </a:r>
            <a:r>
              <a:rPr lang="es-ES" b="1" dirty="0" smtClean="0"/>
              <a:t> </a:t>
            </a:r>
            <a:r>
              <a:rPr lang="es-ES" b="1" dirty="0" err="1" smtClean="0"/>
              <a:t>signals</a:t>
            </a:r>
            <a:r>
              <a:rPr lang="es-ES" b="1" dirty="0" smtClean="0"/>
              <a:t> of similar </a:t>
            </a:r>
            <a:r>
              <a:rPr lang="es-ES" b="1" dirty="0" err="1" smtClean="0"/>
              <a:t>amplitude</a:t>
            </a:r>
            <a:r>
              <a:rPr lang="es-ES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5749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PSA parameters (first version)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767408" y="692697"/>
            <a:ext cx="9443392" cy="5433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New </a:t>
            </a:r>
            <a:r>
              <a:rPr lang="es-ES" dirty="0" err="1" smtClean="0"/>
              <a:t>parameters</a:t>
            </a:r>
            <a:r>
              <a:rPr lang="es-ES" dirty="0" smtClean="0"/>
              <a:t>: </a:t>
            </a:r>
            <a:r>
              <a:rPr lang="es-ES" dirty="0" err="1" smtClean="0"/>
              <a:t>increase</a:t>
            </a:r>
            <a:r>
              <a:rPr lang="es-ES" dirty="0" smtClean="0"/>
              <a:t> in </a:t>
            </a:r>
            <a:r>
              <a:rPr lang="es-ES" dirty="0" err="1" smtClean="0"/>
              <a:t>step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r>
              <a:rPr lang="es-ES" dirty="0" smtClean="0"/>
              <a:t> and </a:t>
            </a:r>
            <a:r>
              <a:rPr lang="es-ES" dirty="0" err="1" smtClean="0"/>
              <a:t>derivative</a:t>
            </a:r>
            <a:r>
              <a:rPr lang="es-ES" dirty="0" smtClean="0"/>
              <a:t> </a:t>
            </a:r>
            <a:r>
              <a:rPr lang="es-ES" dirty="0" err="1" smtClean="0"/>
              <a:t>threshold</a:t>
            </a:r>
            <a:endParaRPr lang="es-ES" dirty="0" smtClean="0"/>
          </a:p>
          <a:p>
            <a:r>
              <a:rPr lang="es-ES" b="1" dirty="0" err="1" smtClean="0"/>
              <a:t>Goal</a:t>
            </a:r>
            <a:r>
              <a:rPr lang="es-ES" b="1" dirty="0" smtClean="0"/>
              <a:t>: </a:t>
            </a:r>
            <a:r>
              <a:rPr lang="es-ES" b="1" dirty="0" err="1" smtClean="0"/>
              <a:t>eliminate</a:t>
            </a:r>
            <a:r>
              <a:rPr lang="es-ES" b="1" dirty="0" smtClean="0"/>
              <a:t> </a:t>
            </a:r>
            <a:r>
              <a:rPr lang="es-ES" b="1" dirty="0" err="1" smtClean="0"/>
              <a:t>rebounds</a:t>
            </a:r>
            <a:r>
              <a:rPr lang="es-ES" b="1" dirty="0" smtClean="0"/>
              <a:t> </a:t>
            </a:r>
            <a:r>
              <a:rPr lang="es-ES" b="1" dirty="0" err="1" smtClean="0"/>
              <a:t>while</a:t>
            </a:r>
            <a:r>
              <a:rPr lang="es-ES" b="1" dirty="0" smtClean="0"/>
              <a:t> </a:t>
            </a:r>
            <a:r>
              <a:rPr lang="es-ES" b="1" dirty="0" err="1" smtClean="0"/>
              <a:t>keeping</a:t>
            </a:r>
            <a:r>
              <a:rPr lang="es-ES" b="1" dirty="0" smtClean="0"/>
              <a:t> </a:t>
            </a:r>
            <a:r>
              <a:rPr lang="es-ES" b="1" dirty="0" err="1" smtClean="0"/>
              <a:t>signals</a:t>
            </a:r>
            <a:r>
              <a:rPr lang="es-ES" b="1" dirty="0" smtClean="0"/>
              <a:t> of similar </a:t>
            </a:r>
            <a:r>
              <a:rPr lang="es-ES" b="1" dirty="0" err="1" smtClean="0"/>
              <a:t>amplitude</a:t>
            </a:r>
            <a:r>
              <a:rPr lang="es-ES" b="1" dirty="0" smtClean="0"/>
              <a:t> </a:t>
            </a:r>
            <a:endParaRPr lang="en-GB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305" y="1392579"/>
            <a:ext cx="10180066" cy="471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5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of the presentation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5400" y="980733"/>
            <a:ext cx="9515400" cy="2952324"/>
          </a:xfrm>
        </p:spPr>
        <p:txBody>
          <a:bodyPr>
            <a:normAutofit/>
          </a:bodyPr>
          <a:lstStyle/>
          <a:p>
            <a:pPr marL="400050" indent="-285750">
              <a:lnSpc>
                <a:spcPct val="200000"/>
              </a:lnSpc>
              <a:spcBef>
                <a:spcPts val="0"/>
              </a:spcBef>
              <a:buSzPts val="1800"/>
            </a:pPr>
            <a:r>
              <a:rPr lang="es-ES" dirty="0" err="1" smtClean="0">
                <a:ea typeface="Calibri"/>
                <a:cs typeface="Calibri"/>
                <a:sym typeface="Calibri"/>
              </a:rPr>
              <a:t>Reminder</a:t>
            </a:r>
            <a:r>
              <a:rPr lang="es-ES" dirty="0" smtClean="0">
                <a:ea typeface="Calibri"/>
                <a:cs typeface="Calibri"/>
                <a:sym typeface="Calibri"/>
              </a:rPr>
              <a:t> of </a:t>
            </a:r>
            <a:r>
              <a:rPr lang="es-ES" dirty="0" err="1" smtClean="0">
                <a:ea typeface="Calibri"/>
                <a:cs typeface="Calibri"/>
                <a:sym typeface="Calibri"/>
              </a:rPr>
              <a:t>the</a:t>
            </a:r>
            <a:r>
              <a:rPr lang="es-ES" dirty="0" smtClean="0"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ea typeface="Calibri"/>
                <a:cs typeface="Calibri"/>
                <a:sym typeface="Calibri"/>
              </a:rPr>
              <a:t>motivations</a:t>
            </a:r>
            <a:r>
              <a:rPr lang="es-ES" dirty="0" smtClean="0"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ea typeface="Calibri"/>
                <a:cs typeface="Calibri"/>
                <a:sym typeface="Calibri"/>
              </a:rPr>
              <a:t>for</a:t>
            </a:r>
            <a:r>
              <a:rPr lang="es-ES" dirty="0" smtClean="0"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ea typeface="Calibri"/>
                <a:cs typeface="Calibri"/>
                <a:sym typeface="Calibri"/>
              </a:rPr>
              <a:t>the</a:t>
            </a:r>
            <a:r>
              <a:rPr lang="es-ES" dirty="0" smtClean="0"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ea typeface="Calibri"/>
                <a:cs typeface="Calibri"/>
                <a:sym typeface="Calibri"/>
              </a:rPr>
              <a:t>measurement</a:t>
            </a:r>
            <a:endParaRPr lang="en-GB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400050" indent="-285750">
              <a:lnSpc>
                <a:spcPct val="200000"/>
              </a:lnSpc>
              <a:spcBef>
                <a:spcPts val="0"/>
              </a:spcBef>
              <a:buSzPts val="1800"/>
            </a:pP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Report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of 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the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signal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analysis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work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(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still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ongoing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)</a:t>
            </a:r>
          </a:p>
          <a:p>
            <a:pPr marL="400050" indent="-285750">
              <a:lnSpc>
                <a:spcPct val="200000"/>
              </a:lnSpc>
              <a:spcBef>
                <a:spcPts val="0"/>
              </a:spcBef>
              <a:buSzPts val="1800"/>
            </a:pP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Calibrations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with</a:t>
            </a:r>
            <a:r>
              <a:rPr lang="es-E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s-ES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simulations</a:t>
            </a:r>
            <a:endParaRPr lang="en-GB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23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PSA parameters (first version)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767408" y="692697"/>
            <a:ext cx="9443392" cy="5433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New </a:t>
            </a:r>
            <a:r>
              <a:rPr lang="es-ES" dirty="0" err="1" smtClean="0"/>
              <a:t>parameters</a:t>
            </a:r>
            <a:r>
              <a:rPr lang="es-ES" dirty="0" smtClean="0"/>
              <a:t>: </a:t>
            </a:r>
            <a:r>
              <a:rPr lang="es-ES" dirty="0" err="1" smtClean="0"/>
              <a:t>increase</a:t>
            </a:r>
            <a:r>
              <a:rPr lang="es-ES" dirty="0" smtClean="0"/>
              <a:t> in </a:t>
            </a:r>
            <a:r>
              <a:rPr lang="es-ES" dirty="0" err="1" smtClean="0"/>
              <a:t>step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r>
              <a:rPr lang="es-ES" dirty="0" smtClean="0"/>
              <a:t> and </a:t>
            </a:r>
            <a:r>
              <a:rPr lang="es-ES" dirty="0" err="1" smtClean="0"/>
              <a:t>derivative</a:t>
            </a:r>
            <a:r>
              <a:rPr lang="es-ES" dirty="0" smtClean="0"/>
              <a:t> </a:t>
            </a:r>
            <a:r>
              <a:rPr lang="es-ES" dirty="0" err="1" smtClean="0"/>
              <a:t>threshold</a:t>
            </a:r>
            <a:endParaRPr lang="es-ES" dirty="0" smtClean="0"/>
          </a:p>
          <a:p>
            <a:r>
              <a:rPr lang="es-ES" b="1" dirty="0" err="1" smtClean="0"/>
              <a:t>Goal</a:t>
            </a:r>
            <a:r>
              <a:rPr lang="es-ES" b="1" dirty="0" smtClean="0"/>
              <a:t>: </a:t>
            </a:r>
            <a:r>
              <a:rPr lang="es-ES" b="1" dirty="0" err="1" smtClean="0"/>
              <a:t>eliminate</a:t>
            </a:r>
            <a:r>
              <a:rPr lang="es-ES" b="1" dirty="0" smtClean="0"/>
              <a:t> </a:t>
            </a:r>
            <a:r>
              <a:rPr lang="es-ES" b="1" dirty="0" err="1" smtClean="0"/>
              <a:t>rebounds</a:t>
            </a:r>
            <a:r>
              <a:rPr lang="es-ES" b="1" dirty="0" smtClean="0"/>
              <a:t> </a:t>
            </a:r>
            <a:r>
              <a:rPr lang="es-ES" b="1" dirty="0" err="1" smtClean="0"/>
              <a:t>while</a:t>
            </a:r>
            <a:r>
              <a:rPr lang="es-ES" b="1" dirty="0" smtClean="0"/>
              <a:t> </a:t>
            </a:r>
            <a:r>
              <a:rPr lang="es-ES" b="1" dirty="0" err="1" smtClean="0"/>
              <a:t>keeping</a:t>
            </a:r>
            <a:r>
              <a:rPr lang="es-ES" b="1" dirty="0" smtClean="0"/>
              <a:t> </a:t>
            </a:r>
            <a:r>
              <a:rPr lang="es-ES" b="1" dirty="0" err="1" smtClean="0"/>
              <a:t>signals</a:t>
            </a:r>
            <a:r>
              <a:rPr lang="es-ES" b="1" dirty="0" smtClean="0"/>
              <a:t> of similar </a:t>
            </a:r>
            <a:r>
              <a:rPr lang="es-ES" b="1" dirty="0" err="1" smtClean="0"/>
              <a:t>amplitude</a:t>
            </a:r>
            <a:r>
              <a:rPr lang="es-ES" b="1" dirty="0" smtClean="0"/>
              <a:t> </a:t>
            </a:r>
            <a:endParaRPr lang="en-GB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994" y="1412776"/>
            <a:ext cx="10482386" cy="480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PSA parameters (first version)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21</a:t>
            </a:fld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767408" y="692697"/>
            <a:ext cx="9443392" cy="5433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New </a:t>
            </a:r>
            <a:r>
              <a:rPr lang="es-ES" dirty="0" err="1" smtClean="0"/>
              <a:t>parameters</a:t>
            </a:r>
            <a:r>
              <a:rPr lang="es-ES" dirty="0" smtClean="0"/>
              <a:t>: </a:t>
            </a:r>
            <a:r>
              <a:rPr lang="es-ES" dirty="0" err="1" smtClean="0"/>
              <a:t>increase</a:t>
            </a:r>
            <a:r>
              <a:rPr lang="es-ES" dirty="0" smtClean="0"/>
              <a:t> in </a:t>
            </a:r>
            <a:r>
              <a:rPr lang="es-ES" dirty="0" err="1" smtClean="0"/>
              <a:t>step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r>
              <a:rPr lang="es-ES" dirty="0" smtClean="0"/>
              <a:t> and </a:t>
            </a:r>
            <a:r>
              <a:rPr lang="es-ES" dirty="0" err="1" smtClean="0"/>
              <a:t>derivative</a:t>
            </a:r>
            <a:r>
              <a:rPr lang="es-ES" dirty="0" smtClean="0"/>
              <a:t> </a:t>
            </a:r>
            <a:r>
              <a:rPr lang="es-ES" dirty="0" err="1" smtClean="0"/>
              <a:t>threshold</a:t>
            </a:r>
            <a:endParaRPr lang="es-ES" dirty="0" smtClean="0"/>
          </a:p>
          <a:p>
            <a:r>
              <a:rPr lang="es-ES" b="1" dirty="0" err="1" smtClean="0"/>
              <a:t>Goal</a:t>
            </a:r>
            <a:r>
              <a:rPr lang="es-ES" b="1" dirty="0" smtClean="0"/>
              <a:t>: </a:t>
            </a:r>
            <a:r>
              <a:rPr lang="es-ES" b="1" dirty="0" err="1" smtClean="0"/>
              <a:t>eliminate</a:t>
            </a:r>
            <a:r>
              <a:rPr lang="es-ES" b="1" dirty="0" smtClean="0"/>
              <a:t> </a:t>
            </a:r>
            <a:r>
              <a:rPr lang="es-ES" b="1" dirty="0" err="1" smtClean="0"/>
              <a:t>rebounds</a:t>
            </a:r>
            <a:r>
              <a:rPr lang="es-ES" b="1" dirty="0" smtClean="0"/>
              <a:t> </a:t>
            </a:r>
            <a:r>
              <a:rPr lang="es-ES" b="1" dirty="0" err="1" smtClean="0"/>
              <a:t>while</a:t>
            </a:r>
            <a:r>
              <a:rPr lang="es-ES" b="1" dirty="0" smtClean="0"/>
              <a:t> </a:t>
            </a:r>
            <a:r>
              <a:rPr lang="es-ES" b="1" dirty="0" err="1" smtClean="0"/>
              <a:t>keeping</a:t>
            </a:r>
            <a:r>
              <a:rPr lang="es-ES" b="1" dirty="0" smtClean="0"/>
              <a:t> </a:t>
            </a:r>
            <a:r>
              <a:rPr lang="es-ES" b="1" dirty="0" err="1" smtClean="0"/>
              <a:t>signals</a:t>
            </a:r>
            <a:r>
              <a:rPr lang="es-ES" b="1" dirty="0" smtClean="0"/>
              <a:t> of similar </a:t>
            </a:r>
            <a:r>
              <a:rPr lang="es-ES" b="1" dirty="0" err="1" smtClean="0"/>
              <a:t>amplitude</a:t>
            </a:r>
            <a:r>
              <a:rPr lang="es-ES" b="1" dirty="0" smtClean="0"/>
              <a:t> </a:t>
            </a:r>
            <a:endParaRPr lang="en-GB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87" y="1484784"/>
            <a:ext cx="10152331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620688"/>
          </a:xfrm>
        </p:spPr>
        <p:txBody>
          <a:bodyPr/>
          <a:lstStyle/>
          <a:p>
            <a:r>
              <a:rPr lang="en-GB" dirty="0" smtClean="0"/>
              <a:t>ΔT between consecutive signals: </a:t>
            </a:r>
            <a:r>
              <a:rPr lang="en-GB" dirty="0" err="1" smtClean="0"/>
              <a:t>th</a:t>
            </a:r>
            <a:r>
              <a:rPr lang="en-GB" dirty="0" smtClean="0"/>
              <a:t>=120 </a:t>
            </a:r>
            <a:r>
              <a:rPr lang="en-GB" dirty="0" err="1" smtClean="0"/>
              <a:t>keV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22</a:t>
            </a:fld>
            <a:endParaRPr lang="es-ES" dirty="0"/>
          </a:p>
        </p:txBody>
      </p:sp>
      <p:grpSp>
        <p:nvGrpSpPr>
          <p:cNvPr id="12" name="Grupo 11"/>
          <p:cNvGrpSpPr>
            <a:grpSpLocks noChangeAspect="1"/>
          </p:cNvGrpSpPr>
          <p:nvPr/>
        </p:nvGrpSpPr>
        <p:grpSpPr>
          <a:xfrm>
            <a:off x="407368" y="404664"/>
            <a:ext cx="7879569" cy="5728802"/>
            <a:chOff x="191343" y="495256"/>
            <a:chExt cx="7879569" cy="5728802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1343" y="495256"/>
              <a:ext cx="7879569" cy="5728802"/>
            </a:xfrm>
            <a:prstGeom prst="rect">
              <a:avLst/>
            </a:prstGeom>
          </p:spPr>
        </p:pic>
        <p:sp>
          <p:nvSpPr>
            <p:cNvPr id="7" name="Rectángulo 6"/>
            <p:cNvSpPr/>
            <p:nvPr/>
          </p:nvSpPr>
          <p:spPr>
            <a:xfrm>
              <a:off x="551384" y="4026270"/>
              <a:ext cx="600172" cy="186119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8" name="Rectángulo 7"/>
            <p:cNvSpPr/>
            <p:nvPr/>
          </p:nvSpPr>
          <p:spPr>
            <a:xfrm>
              <a:off x="4439815" y="4228017"/>
              <a:ext cx="514123" cy="165752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479376" y="1196752"/>
              <a:ext cx="600172" cy="186119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uadroTexto 12"/>
              <p:cNvSpPr txBox="1"/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Flat </a:t>
                </a:r>
                <a:r>
                  <a:rPr lang="es-ES" dirty="0" err="1"/>
                  <a:t>distribution</a:t>
                </a:r>
                <a:r>
                  <a:rPr lang="es-ES" dirty="0"/>
                  <a:t> </a:t>
                </a:r>
                <a:r>
                  <a:rPr lang="es-ES" dirty="0" err="1"/>
                  <a:t>also</a:t>
                </a:r>
                <a:r>
                  <a:rPr lang="es-ES" dirty="0"/>
                  <a:t> </a:t>
                </a:r>
                <a:r>
                  <a:rPr lang="es-ES" dirty="0" err="1"/>
                  <a:t>for</a:t>
                </a:r>
                <a:r>
                  <a:rPr lang="es-ES" dirty="0"/>
                  <a:t> </a:t>
                </a:r>
                <a:r>
                  <a:rPr lang="es-ES" dirty="0" err="1"/>
                  <a:t>low</a:t>
                </a:r>
                <a:r>
                  <a:rPr lang="es-ES" dirty="0"/>
                  <a:t> </a:t>
                </a:r>
                <a:r>
                  <a:rPr lang="es-ES" dirty="0" err="1" smtClean="0"/>
                  <a:t>threshold</a:t>
                </a:r>
                <a:endParaRPr lang="es-ES" dirty="0" smtClean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/>
                  <a:t>Increase</a:t>
                </a:r>
                <a:r>
                  <a:rPr lang="es-ES" dirty="0"/>
                  <a:t> in </a:t>
                </a:r>
                <a:r>
                  <a:rPr lang="es-ES" dirty="0" err="1" smtClean="0"/>
                  <a:t>step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size</a:t>
                </a:r>
                <a:r>
                  <a:rPr lang="es-ES" dirty="0" smtClean="0"/>
                  <a:t> </a:t>
                </a:r>
                <a:r>
                  <a:rPr lang="es-ES" dirty="0" err="1"/>
                  <a:t>increases</a:t>
                </a:r>
                <a:r>
                  <a:rPr lang="es-ES" dirty="0"/>
                  <a:t> “</a:t>
                </a:r>
                <a:r>
                  <a:rPr lang="es-ES" dirty="0" err="1"/>
                  <a:t>dead</a:t>
                </a:r>
                <a:r>
                  <a:rPr lang="es-ES" dirty="0"/>
                  <a:t> time” </a:t>
                </a:r>
                <a:r>
                  <a:rPr lang="es-ES" dirty="0" smtClean="0"/>
                  <a:t>(i.e</a:t>
                </a:r>
                <a:r>
                  <a:rPr lang="es-ES" dirty="0"/>
                  <a:t>. </a:t>
                </a:r>
                <a:r>
                  <a:rPr lang="es-ES" dirty="0" smtClean="0"/>
                  <a:t>time </a:t>
                </a:r>
                <a:r>
                  <a:rPr lang="en-GB" dirty="0" smtClean="0"/>
                  <a:t>under which two signals can’t </a:t>
                </a:r>
                <a:r>
                  <a:rPr lang="es-ES" dirty="0" smtClean="0"/>
                  <a:t>be </a:t>
                </a:r>
                <a:r>
                  <a:rPr lang="en-GB" dirty="0" smtClean="0"/>
                  <a:t>distinguished) from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30 to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40 </a:t>
                </a:r>
                <a:r>
                  <a:rPr lang="en-GB" dirty="0" smtClean="0"/>
                  <a:t>ns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 smtClean="0"/>
                  <a:t> 25% additional pile up correction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 smtClean="0"/>
                  <a:t>Due</a:t>
                </a:r>
                <a:r>
                  <a:rPr lang="es-ES" dirty="0" smtClean="0"/>
                  <a:t> to </a:t>
                </a:r>
                <a:r>
                  <a:rPr lang="es-ES" dirty="0" err="1" smtClean="0"/>
                  <a:t>wider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stepsize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not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reliable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for</a:t>
                </a:r>
                <a:r>
                  <a:rPr lang="es-ES" dirty="0" smtClean="0"/>
                  <a:t> TOF </a:t>
                </a:r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s-ES" dirty="0" smtClean="0"/>
                  <a:t> 25-30 </a:t>
                </a:r>
                <a:r>
                  <a:rPr lang="es-ES" dirty="0" err="1" smtClean="0"/>
                  <a:t>us</a:t>
                </a:r>
                <a:r>
                  <a:rPr lang="es-ES" dirty="0" smtClean="0"/>
                  <a:t> (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s-ES" dirty="0" smtClean="0"/>
                  <a:t>200 </a:t>
                </a:r>
                <a:r>
                  <a:rPr lang="es-ES" dirty="0" err="1" smtClean="0"/>
                  <a:t>keV</a:t>
                </a:r>
                <a:r>
                  <a:rPr lang="es-ES" dirty="0" smtClean="0"/>
                  <a:t>) 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endParaRPr lang="en-GB" dirty="0"/>
              </a:p>
            </p:txBody>
          </p:sp>
        </mc:Choice>
        <mc:Fallback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blipFill>
                <a:blip r:embed="rId3"/>
                <a:stretch>
                  <a:fillRect l="-968" r="-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023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620688"/>
          </a:xfrm>
        </p:spPr>
        <p:txBody>
          <a:bodyPr/>
          <a:lstStyle/>
          <a:p>
            <a:r>
              <a:rPr lang="en-GB" dirty="0" smtClean="0"/>
              <a:t>ΔT between consecutive signals: </a:t>
            </a:r>
            <a:r>
              <a:rPr lang="en-GB" dirty="0" err="1" smtClean="0"/>
              <a:t>th</a:t>
            </a:r>
            <a:r>
              <a:rPr lang="en-GB" dirty="0" smtClean="0"/>
              <a:t>=250 </a:t>
            </a:r>
            <a:r>
              <a:rPr lang="en-GB" dirty="0" err="1" smtClean="0"/>
              <a:t>keV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23</a:t>
            </a:fld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948" y="476672"/>
            <a:ext cx="7869292" cy="57213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/>
              <p:cNvSpPr txBox="1"/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Flat </a:t>
                </a:r>
                <a:r>
                  <a:rPr lang="es-ES" dirty="0" err="1"/>
                  <a:t>distribution</a:t>
                </a:r>
                <a:r>
                  <a:rPr lang="es-ES" dirty="0"/>
                  <a:t> </a:t>
                </a:r>
                <a:r>
                  <a:rPr lang="es-ES" dirty="0" err="1"/>
                  <a:t>also</a:t>
                </a:r>
                <a:r>
                  <a:rPr lang="es-ES" dirty="0"/>
                  <a:t> </a:t>
                </a:r>
                <a:r>
                  <a:rPr lang="es-ES" dirty="0" err="1"/>
                  <a:t>for</a:t>
                </a:r>
                <a:r>
                  <a:rPr lang="es-ES" dirty="0"/>
                  <a:t> </a:t>
                </a:r>
                <a:r>
                  <a:rPr lang="es-ES" dirty="0" err="1"/>
                  <a:t>low</a:t>
                </a:r>
                <a:r>
                  <a:rPr lang="es-ES" dirty="0"/>
                  <a:t> </a:t>
                </a:r>
                <a:r>
                  <a:rPr lang="es-ES" dirty="0" err="1" smtClean="0"/>
                  <a:t>threshold</a:t>
                </a:r>
                <a:endParaRPr lang="es-ES" dirty="0" smtClean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/>
                  <a:t>Increase</a:t>
                </a:r>
                <a:r>
                  <a:rPr lang="es-ES" dirty="0"/>
                  <a:t> in </a:t>
                </a:r>
                <a:r>
                  <a:rPr lang="es-ES" dirty="0" err="1" smtClean="0"/>
                  <a:t>step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size</a:t>
                </a:r>
                <a:r>
                  <a:rPr lang="es-ES" dirty="0" smtClean="0"/>
                  <a:t> </a:t>
                </a:r>
                <a:r>
                  <a:rPr lang="es-ES" dirty="0" err="1"/>
                  <a:t>increases</a:t>
                </a:r>
                <a:r>
                  <a:rPr lang="es-ES" dirty="0"/>
                  <a:t> “</a:t>
                </a:r>
                <a:r>
                  <a:rPr lang="es-ES" dirty="0" err="1"/>
                  <a:t>dead</a:t>
                </a:r>
                <a:r>
                  <a:rPr lang="es-ES" dirty="0"/>
                  <a:t> time” </a:t>
                </a:r>
                <a:r>
                  <a:rPr lang="es-ES" dirty="0" smtClean="0"/>
                  <a:t>(i.e</a:t>
                </a:r>
                <a:r>
                  <a:rPr lang="es-ES" dirty="0"/>
                  <a:t>. </a:t>
                </a:r>
                <a:r>
                  <a:rPr lang="es-ES" dirty="0" smtClean="0"/>
                  <a:t>time </a:t>
                </a:r>
                <a:r>
                  <a:rPr lang="en-GB" dirty="0" smtClean="0"/>
                  <a:t>under which two signals can’t </a:t>
                </a:r>
                <a:r>
                  <a:rPr lang="es-ES" dirty="0" smtClean="0"/>
                  <a:t>be </a:t>
                </a:r>
                <a:r>
                  <a:rPr lang="en-GB" dirty="0" smtClean="0"/>
                  <a:t>distinguished) from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30 to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40 </a:t>
                </a:r>
                <a:r>
                  <a:rPr lang="en-GB" dirty="0" smtClean="0"/>
                  <a:t>ns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 smtClean="0"/>
                  <a:t> 25% additional pile up correction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 smtClean="0"/>
                  <a:t>Due</a:t>
                </a:r>
                <a:r>
                  <a:rPr lang="es-ES" dirty="0" smtClean="0"/>
                  <a:t> to </a:t>
                </a:r>
                <a:r>
                  <a:rPr lang="es-ES" dirty="0" err="1" smtClean="0"/>
                  <a:t>wider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stepsize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not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reliable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for</a:t>
                </a:r>
                <a:r>
                  <a:rPr lang="es-ES" dirty="0" smtClean="0"/>
                  <a:t> TOF </a:t>
                </a:r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s-ES" dirty="0" smtClean="0"/>
                  <a:t> 25-30 </a:t>
                </a:r>
                <a:r>
                  <a:rPr lang="es-ES" dirty="0" err="1" smtClean="0"/>
                  <a:t>us</a:t>
                </a:r>
                <a:r>
                  <a:rPr lang="es-ES" dirty="0" smtClean="0"/>
                  <a:t> (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s-ES" dirty="0" smtClean="0"/>
                  <a:t>200 </a:t>
                </a:r>
                <a:r>
                  <a:rPr lang="es-ES" dirty="0" err="1" smtClean="0"/>
                  <a:t>keV</a:t>
                </a:r>
                <a:r>
                  <a:rPr lang="es-ES" dirty="0" smtClean="0"/>
                  <a:t>) 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endParaRPr lang="en-GB" dirty="0"/>
              </a:p>
            </p:txBody>
          </p:sp>
        </mc:Choice>
        <mc:Fallback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blipFill>
                <a:blip r:embed="rId3"/>
                <a:stretch>
                  <a:fillRect l="-968" r="-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935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ΔT between consecutive signals: </a:t>
            </a:r>
            <a:r>
              <a:rPr lang="en-GB" dirty="0" err="1" smtClean="0"/>
              <a:t>th</a:t>
            </a:r>
            <a:r>
              <a:rPr lang="en-GB" dirty="0" smtClean="0"/>
              <a:t>=600 </a:t>
            </a:r>
            <a:r>
              <a:rPr lang="en-GB" dirty="0" err="1"/>
              <a:t>keV</a:t>
            </a:r>
            <a:r>
              <a:rPr lang="en-GB" dirty="0"/>
              <a:t>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24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376" y="476672"/>
            <a:ext cx="7824318" cy="56886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uadroTexto 5"/>
              <p:cNvSpPr txBox="1"/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Flat </a:t>
                </a:r>
                <a:r>
                  <a:rPr lang="es-ES" dirty="0" err="1"/>
                  <a:t>distribution</a:t>
                </a:r>
                <a:r>
                  <a:rPr lang="es-ES" dirty="0"/>
                  <a:t> </a:t>
                </a:r>
                <a:r>
                  <a:rPr lang="es-ES" dirty="0" err="1"/>
                  <a:t>also</a:t>
                </a:r>
                <a:r>
                  <a:rPr lang="es-ES" dirty="0"/>
                  <a:t> </a:t>
                </a:r>
                <a:r>
                  <a:rPr lang="es-ES" dirty="0" err="1"/>
                  <a:t>for</a:t>
                </a:r>
                <a:r>
                  <a:rPr lang="es-ES" dirty="0"/>
                  <a:t> </a:t>
                </a:r>
                <a:r>
                  <a:rPr lang="es-ES" dirty="0" err="1"/>
                  <a:t>low</a:t>
                </a:r>
                <a:r>
                  <a:rPr lang="es-ES" dirty="0"/>
                  <a:t> </a:t>
                </a:r>
                <a:r>
                  <a:rPr lang="es-ES" dirty="0" err="1" smtClean="0"/>
                  <a:t>threshold</a:t>
                </a:r>
                <a:endParaRPr lang="es-ES" dirty="0" smtClean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/>
                  <a:t>Increase</a:t>
                </a:r>
                <a:r>
                  <a:rPr lang="es-ES" dirty="0"/>
                  <a:t> in </a:t>
                </a:r>
                <a:r>
                  <a:rPr lang="es-ES" dirty="0" err="1" smtClean="0"/>
                  <a:t>step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size</a:t>
                </a:r>
                <a:r>
                  <a:rPr lang="es-ES" dirty="0" smtClean="0"/>
                  <a:t> </a:t>
                </a:r>
                <a:r>
                  <a:rPr lang="es-ES" dirty="0" err="1"/>
                  <a:t>increases</a:t>
                </a:r>
                <a:r>
                  <a:rPr lang="es-ES" dirty="0"/>
                  <a:t> “</a:t>
                </a:r>
                <a:r>
                  <a:rPr lang="es-ES" dirty="0" err="1"/>
                  <a:t>dead</a:t>
                </a:r>
                <a:r>
                  <a:rPr lang="es-ES" dirty="0"/>
                  <a:t> time” </a:t>
                </a:r>
                <a:r>
                  <a:rPr lang="es-ES" dirty="0" smtClean="0"/>
                  <a:t>(i.e</a:t>
                </a:r>
                <a:r>
                  <a:rPr lang="es-ES" dirty="0"/>
                  <a:t>. </a:t>
                </a:r>
                <a:r>
                  <a:rPr lang="es-ES" dirty="0" smtClean="0"/>
                  <a:t>time </a:t>
                </a:r>
                <a:r>
                  <a:rPr lang="en-GB" dirty="0" smtClean="0"/>
                  <a:t>under which two signals can’t </a:t>
                </a:r>
                <a:r>
                  <a:rPr lang="es-ES" dirty="0" smtClean="0"/>
                  <a:t>be </a:t>
                </a:r>
                <a:r>
                  <a:rPr lang="en-GB" dirty="0" smtClean="0"/>
                  <a:t>distinguished) from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30 to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40 </a:t>
                </a:r>
                <a:r>
                  <a:rPr lang="en-GB" dirty="0" smtClean="0"/>
                  <a:t>ns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 smtClean="0"/>
                  <a:t> 25% additional pile up correction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 smtClean="0"/>
                  <a:t>Due</a:t>
                </a:r>
                <a:r>
                  <a:rPr lang="es-ES" dirty="0" smtClean="0"/>
                  <a:t> to </a:t>
                </a:r>
                <a:r>
                  <a:rPr lang="es-ES" dirty="0" err="1" smtClean="0"/>
                  <a:t>wider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stepsize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not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reliable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for</a:t>
                </a:r>
                <a:r>
                  <a:rPr lang="es-ES" dirty="0" smtClean="0"/>
                  <a:t> TOF </a:t>
                </a:r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s-ES" dirty="0" smtClean="0"/>
                  <a:t> 25-30 </a:t>
                </a:r>
                <a:r>
                  <a:rPr lang="es-ES" dirty="0" err="1" smtClean="0"/>
                  <a:t>us</a:t>
                </a:r>
                <a:r>
                  <a:rPr lang="es-ES" dirty="0" smtClean="0"/>
                  <a:t> (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s-ES" dirty="0" smtClean="0"/>
                  <a:t>200 </a:t>
                </a:r>
                <a:r>
                  <a:rPr lang="es-ES" dirty="0" err="1" smtClean="0"/>
                  <a:t>keV</a:t>
                </a:r>
                <a:r>
                  <a:rPr lang="es-ES" dirty="0" smtClean="0"/>
                  <a:t>) 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endParaRPr lang="en-GB" dirty="0"/>
              </a:p>
            </p:txBody>
          </p:sp>
        </mc:Choice>
        <mc:Fallback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blipFill>
                <a:blip r:embed="rId3"/>
                <a:stretch>
                  <a:fillRect l="-968" r="-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047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ΔT between consecutive signals: </a:t>
            </a:r>
            <a:r>
              <a:rPr lang="en-GB" dirty="0" err="1" smtClean="0"/>
              <a:t>th</a:t>
            </a:r>
            <a:r>
              <a:rPr lang="en-GB" dirty="0" smtClean="0"/>
              <a:t>=1000 </a:t>
            </a:r>
            <a:r>
              <a:rPr lang="en-GB" dirty="0" err="1"/>
              <a:t>keV</a:t>
            </a:r>
            <a:r>
              <a:rPr lang="en-GB" dirty="0"/>
              <a:t>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25</a:t>
            </a:fld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384" y="476672"/>
            <a:ext cx="7824319" cy="56886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/>
              <p:cNvSpPr txBox="1"/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Flat </a:t>
                </a:r>
                <a:r>
                  <a:rPr lang="es-ES" dirty="0" err="1"/>
                  <a:t>distribution</a:t>
                </a:r>
                <a:r>
                  <a:rPr lang="es-ES" dirty="0"/>
                  <a:t> </a:t>
                </a:r>
                <a:r>
                  <a:rPr lang="es-ES" dirty="0" err="1"/>
                  <a:t>also</a:t>
                </a:r>
                <a:r>
                  <a:rPr lang="es-ES" dirty="0"/>
                  <a:t> </a:t>
                </a:r>
                <a:r>
                  <a:rPr lang="es-ES" dirty="0" err="1"/>
                  <a:t>for</a:t>
                </a:r>
                <a:r>
                  <a:rPr lang="es-ES" dirty="0"/>
                  <a:t> </a:t>
                </a:r>
                <a:r>
                  <a:rPr lang="es-ES" dirty="0" err="1"/>
                  <a:t>low</a:t>
                </a:r>
                <a:r>
                  <a:rPr lang="es-ES" dirty="0"/>
                  <a:t> </a:t>
                </a:r>
                <a:r>
                  <a:rPr lang="es-ES" dirty="0" err="1" smtClean="0"/>
                  <a:t>threshold</a:t>
                </a:r>
                <a:endParaRPr lang="es-ES" dirty="0" smtClean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/>
                  <a:t>Increase</a:t>
                </a:r>
                <a:r>
                  <a:rPr lang="es-ES" dirty="0"/>
                  <a:t> in </a:t>
                </a:r>
                <a:r>
                  <a:rPr lang="es-ES" dirty="0" err="1" smtClean="0"/>
                  <a:t>step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size</a:t>
                </a:r>
                <a:r>
                  <a:rPr lang="es-ES" dirty="0" smtClean="0"/>
                  <a:t> </a:t>
                </a:r>
                <a:r>
                  <a:rPr lang="es-ES" dirty="0" err="1"/>
                  <a:t>increases</a:t>
                </a:r>
                <a:r>
                  <a:rPr lang="es-ES" dirty="0"/>
                  <a:t> “</a:t>
                </a:r>
                <a:r>
                  <a:rPr lang="es-ES" dirty="0" err="1"/>
                  <a:t>dead</a:t>
                </a:r>
                <a:r>
                  <a:rPr lang="es-ES" dirty="0"/>
                  <a:t> time” </a:t>
                </a:r>
                <a:r>
                  <a:rPr lang="es-ES" dirty="0" smtClean="0"/>
                  <a:t>(i.e</a:t>
                </a:r>
                <a:r>
                  <a:rPr lang="es-ES" dirty="0"/>
                  <a:t>. </a:t>
                </a:r>
                <a:r>
                  <a:rPr lang="es-ES" dirty="0" smtClean="0"/>
                  <a:t>time </a:t>
                </a:r>
                <a:r>
                  <a:rPr lang="en-GB" dirty="0" smtClean="0"/>
                  <a:t>under which two signals can’t </a:t>
                </a:r>
                <a:r>
                  <a:rPr lang="es-ES" dirty="0" smtClean="0"/>
                  <a:t>be </a:t>
                </a:r>
                <a:r>
                  <a:rPr lang="en-GB" dirty="0" smtClean="0"/>
                  <a:t>distinguished) from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30 to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dirty="0" smtClean="0"/>
                  <a:t>40 </a:t>
                </a:r>
                <a:r>
                  <a:rPr lang="en-GB" dirty="0" smtClean="0"/>
                  <a:t>ns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 smtClean="0"/>
                  <a:t> 25% additional pile up correction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dirty="0" err="1" smtClean="0"/>
                  <a:t>Due</a:t>
                </a:r>
                <a:r>
                  <a:rPr lang="es-ES" dirty="0" smtClean="0"/>
                  <a:t> to </a:t>
                </a:r>
                <a:r>
                  <a:rPr lang="es-ES" dirty="0" err="1" smtClean="0"/>
                  <a:t>wider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stepsize</a:t>
                </a:r>
                <a:r>
                  <a:rPr lang="es-ES" dirty="0" smtClean="0"/>
                  <a:t>, </a:t>
                </a:r>
                <a:r>
                  <a:rPr lang="es-ES" dirty="0" err="1" smtClean="0"/>
                  <a:t>not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reliable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for</a:t>
                </a:r>
                <a:r>
                  <a:rPr lang="es-ES" dirty="0" smtClean="0"/>
                  <a:t> TOF </a:t>
                </a:r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s-ES" dirty="0" smtClean="0"/>
                  <a:t> 25-30 </a:t>
                </a:r>
                <a:r>
                  <a:rPr lang="es-ES" dirty="0" err="1" smtClean="0"/>
                  <a:t>us</a:t>
                </a:r>
                <a:r>
                  <a:rPr lang="es-ES" dirty="0" smtClean="0"/>
                  <a:t> (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s-ES" dirty="0" smtClean="0"/>
                  <a:t>200 </a:t>
                </a:r>
                <a:r>
                  <a:rPr lang="es-ES" dirty="0" err="1" smtClean="0"/>
                  <a:t>keV</a:t>
                </a:r>
                <a:r>
                  <a:rPr lang="es-ES" dirty="0" smtClean="0"/>
                  <a:t>) 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endParaRPr lang="en-GB" dirty="0"/>
              </a:p>
            </p:txBody>
          </p:sp>
        </mc:Choice>
        <mc:Fallback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3789" y="1262424"/>
                <a:ext cx="3780277" cy="4247317"/>
              </a:xfrm>
              <a:prstGeom prst="rect">
                <a:avLst/>
              </a:prstGeom>
              <a:blipFill>
                <a:blip r:embed="rId3"/>
                <a:stretch>
                  <a:fillRect l="-968" r="-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35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ΔT between consecutive </a:t>
            </a:r>
            <a:r>
              <a:rPr lang="en-GB" dirty="0" smtClean="0"/>
              <a:t>signals: same detector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7686" y="766952"/>
            <a:ext cx="2485189" cy="5145435"/>
          </a:xfrm>
        </p:spPr>
        <p:txBody>
          <a:bodyPr>
            <a:normAutofit/>
          </a:bodyPr>
          <a:lstStyle/>
          <a:p>
            <a:r>
              <a:rPr lang="es-ES" sz="2400" dirty="0" smtClean="0"/>
              <a:t>L6D6-2-C</a:t>
            </a:r>
            <a:endParaRPr lang="en-GB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26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9776" y="404664"/>
            <a:ext cx="7798728" cy="567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8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27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35360" y="694437"/>
            <a:ext cx="10081120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Linear or double linear calibrations provide a satisfactory agreement with sources for all detectors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Overall very good gain stability (±1-2%) along the </a:t>
            </a:r>
            <a:r>
              <a:rPr lang="en-GB" dirty="0" smtClean="0"/>
              <a:t>measurement</a:t>
            </a:r>
            <a:endParaRPr lang="en-GB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578294"/>
            <a:ext cx="5561600" cy="39389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1599832"/>
            <a:ext cx="5429518" cy="384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28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35360" y="668024"/>
            <a:ext cx="10081120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Linear or double linear calibrations provide a satisfactory agreement with sources for all detectors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Overall very good gain stability (±1-2%) along the </a:t>
            </a:r>
            <a:r>
              <a:rPr lang="en-GB" dirty="0" smtClean="0"/>
              <a:t>measurement</a:t>
            </a: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1" y="1705904"/>
            <a:ext cx="5436605" cy="385041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022" y="1662029"/>
            <a:ext cx="5498554" cy="38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98" y="2012698"/>
            <a:ext cx="5177546" cy="3666935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29</a:t>
            </a:fld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414398" y="620688"/>
            <a:ext cx="9865096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Linear or double linear calibrations provide a satisfactory agreement with sources for all detectors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Overall very good gain stability (±1-2%) along the measurement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/>
              <a:t>Example</a:t>
            </a:r>
            <a:r>
              <a:rPr lang="es-ES" b="1" dirty="0"/>
              <a:t> L6D6 1-G: </a:t>
            </a:r>
            <a:r>
              <a:rPr lang="es-ES" b="1" dirty="0" err="1"/>
              <a:t>Good</a:t>
            </a:r>
            <a:r>
              <a:rPr lang="es-ES" b="1" dirty="0"/>
              <a:t> </a:t>
            </a:r>
            <a:r>
              <a:rPr lang="es-ES" b="1" dirty="0" err="1"/>
              <a:t>agreement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a single linear </a:t>
            </a:r>
            <a:r>
              <a:rPr lang="es-ES" b="1" dirty="0" err="1"/>
              <a:t>calib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Cs-137 (0.662 </a:t>
            </a:r>
            <a:r>
              <a:rPr lang="es-ES" b="1" dirty="0" err="1"/>
              <a:t>MeV</a:t>
            </a:r>
            <a:r>
              <a:rPr lang="es-ES" b="1" dirty="0"/>
              <a:t>)</a:t>
            </a:r>
            <a:endParaRPr lang="en-GB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130" y="2109001"/>
            <a:ext cx="4497685" cy="360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50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981200" y="87084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aseline="30000" dirty="0"/>
              <a:t>205</a:t>
            </a:r>
            <a:r>
              <a:rPr lang="en-US" dirty="0"/>
              <a:t>Pb-</a:t>
            </a:r>
            <a:r>
              <a:rPr lang="en-US" baseline="30000" dirty="0"/>
              <a:t>205</a:t>
            </a:r>
            <a:r>
              <a:rPr lang="en-US" dirty="0"/>
              <a:t>Tl decay system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623391" y="620690"/>
            <a:ext cx="9649073" cy="5040559"/>
          </a:xfrm>
        </p:spPr>
        <p:txBody>
          <a:bodyPr>
            <a:normAutofit/>
          </a:bodyPr>
          <a:lstStyle/>
          <a:p>
            <a:r>
              <a:rPr lang="en-US" baseline="30000" dirty="0"/>
              <a:t>205</a:t>
            </a:r>
            <a:r>
              <a:rPr lang="en-US" dirty="0"/>
              <a:t>Tl is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most</a:t>
            </a:r>
            <a:r>
              <a:rPr lang="es-ES" dirty="0"/>
              <a:t> </a:t>
            </a:r>
            <a:r>
              <a:rPr lang="es-ES" dirty="0" err="1"/>
              <a:t>abundant</a:t>
            </a:r>
            <a:r>
              <a:rPr lang="es-ES" dirty="0"/>
              <a:t> (71%) </a:t>
            </a:r>
            <a:r>
              <a:rPr lang="es-ES" dirty="0" err="1"/>
              <a:t>stable</a:t>
            </a:r>
            <a:r>
              <a:rPr lang="es-ES" dirty="0"/>
              <a:t> (at </a:t>
            </a:r>
            <a:r>
              <a:rPr lang="es-ES" dirty="0" err="1"/>
              <a:t>earth</a:t>
            </a:r>
            <a:r>
              <a:rPr lang="es-ES" dirty="0"/>
              <a:t>) </a:t>
            </a:r>
            <a:r>
              <a:rPr lang="es-ES" dirty="0" err="1"/>
              <a:t>thallium</a:t>
            </a:r>
            <a:r>
              <a:rPr lang="es-ES" dirty="0"/>
              <a:t> </a:t>
            </a:r>
            <a:r>
              <a:rPr lang="en-US" dirty="0"/>
              <a:t>isotope (Z=81) 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3</a:t>
            </a:fld>
            <a:endParaRPr lang="es-ES"/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3178435" y="1467531"/>
          <a:ext cx="4281635" cy="1478373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36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204</a:t>
                      </a:r>
                      <a:r>
                        <a:rPr lang="en-GB" sz="1800" baseline="0" dirty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205</a:t>
                      </a:r>
                      <a:r>
                        <a:rPr lang="en-GB" sz="1800" baseline="0" dirty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/>
                        <a:t>206</a:t>
                      </a:r>
                      <a:r>
                        <a:rPr lang="en-GB" dirty="0"/>
                        <a:t>Pb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/>
                        <a:t>203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/>
                        <a:t>204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205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206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2474438" y="928878"/>
            <a:ext cx="3260548" cy="584101"/>
            <a:chOff x="2133601" y="1023426"/>
            <a:chExt cx="3144083" cy="458887"/>
          </a:xfrm>
        </p:grpSpPr>
        <p:sp>
          <p:nvSpPr>
            <p:cNvPr id="7" name="QuadreDeText 6"/>
            <p:cNvSpPr txBox="1"/>
            <p:nvPr/>
          </p:nvSpPr>
          <p:spPr>
            <a:xfrm>
              <a:off x="2133601" y="1023426"/>
              <a:ext cx="3144083" cy="33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err="1"/>
                <a:t>Already</a:t>
              </a:r>
              <a:r>
                <a:rPr lang="es-ES" sz="1100" b="1" dirty="0"/>
                <a:t> </a:t>
              </a:r>
              <a:r>
                <a:rPr lang="es-ES" sz="1100" b="1" dirty="0" err="1"/>
                <a:t>measured</a:t>
              </a:r>
              <a:r>
                <a:rPr lang="es-ES" sz="1100" b="1" dirty="0"/>
                <a:t> at </a:t>
              </a:r>
              <a:r>
                <a:rPr lang="es-ES" sz="1100" b="1" dirty="0" err="1"/>
                <a:t>n_TOF</a:t>
              </a:r>
              <a:r>
                <a:rPr lang="es-ES" sz="1100" b="1" dirty="0"/>
                <a:t>(</a:t>
              </a:r>
              <a:r>
                <a:rPr lang="en-GB" sz="1100" b="1" dirty="0"/>
                <a:t>C. Domingo-Pardo et al., </a:t>
              </a:r>
            </a:p>
            <a:p>
              <a:r>
                <a:rPr lang="en-GB" sz="1100" b="1" dirty="0"/>
                <a:t>Phys. Rev. C 75, 015806 (2007)</a:t>
              </a:r>
              <a:r>
                <a:rPr lang="es-ES" sz="1100" b="1" dirty="0"/>
                <a:t>)</a:t>
              </a:r>
            </a:p>
          </p:txBody>
        </p:sp>
        <p:cxnSp>
          <p:nvCxnSpPr>
            <p:cNvPr id="8" name="Connector angular 7"/>
            <p:cNvCxnSpPr/>
            <p:nvPr/>
          </p:nvCxnSpPr>
          <p:spPr>
            <a:xfrm rot="16200000" flipH="1">
              <a:off x="4206391" y="1235619"/>
              <a:ext cx="232937" cy="260451"/>
            </a:xfrm>
            <a:prstGeom prst="bentConnector3">
              <a:avLst>
                <a:gd name="adj1" fmla="val -1400"/>
              </a:avLst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TextBox 209"/>
          <p:cNvSpPr txBox="1"/>
          <p:nvPr/>
        </p:nvSpPr>
        <p:spPr>
          <a:xfrm>
            <a:off x="4626980" y="1517659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(</a:t>
            </a:r>
            <a:r>
              <a:rPr lang="en-US" sz="1600" dirty="0" err="1">
                <a:latin typeface="Calibri" panose="020F0502020204030204" pitchFamily="34" charset="0"/>
              </a:rPr>
              <a:t>n,</a:t>
            </a:r>
            <a:r>
              <a:rPr lang="en-US" sz="1600" dirty="0" err="1">
                <a:latin typeface="Symbol" panose="05050102010706020507" pitchFamily="18" charset="2"/>
              </a:rPr>
              <a:t>g</a:t>
            </a:r>
            <a:r>
              <a:rPr lang="en-US" sz="1600" dirty="0">
                <a:latin typeface="Calibri" panose="020F0502020204030204" pitchFamily="34" charset="0"/>
              </a:rPr>
              <a:t>)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2" name="Connector de fletxa recta 21"/>
          <p:cNvCxnSpPr/>
          <p:nvPr/>
        </p:nvCxnSpPr>
        <p:spPr>
          <a:xfrm>
            <a:off x="4741947" y="187438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4613292" y="2530253"/>
            <a:ext cx="553357" cy="338554"/>
            <a:chOff x="3756041" y="2425112"/>
            <a:chExt cx="553357" cy="338554"/>
          </a:xfrm>
        </p:grpSpPr>
        <p:sp>
          <p:nvSpPr>
            <p:cNvPr id="17" name="TextBox 209"/>
            <p:cNvSpPr txBox="1"/>
            <p:nvPr/>
          </p:nvSpPr>
          <p:spPr>
            <a:xfrm>
              <a:off x="3756041" y="2425112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latin typeface="Calibri" panose="020F0502020204030204" pitchFamily="34" charset="0"/>
                </a:rPr>
                <a:t>)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24" name="Connector de fletxa recta 23"/>
            <p:cNvCxnSpPr/>
            <p:nvPr/>
          </p:nvCxnSpPr>
          <p:spPr>
            <a:xfrm>
              <a:off x="3852700" y="2455908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o 19"/>
          <p:cNvGrpSpPr/>
          <p:nvPr/>
        </p:nvGrpSpPr>
        <p:grpSpPr>
          <a:xfrm>
            <a:off x="5482692" y="2525868"/>
            <a:ext cx="553357" cy="338554"/>
            <a:chOff x="4651639" y="2422968"/>
            <a:chExt cx="553357" cy="338554"/>
          </a:xfrm>
        </p:grpSpPr>
        <p:cxnSp>
          <p:nvCxnSpPr>
            <p:cNvPr id="25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latin typeface="Calibri" panose="020F0502020204030204" pitchFamily="34" charset="0"/>
                </a:rPr>
                <a:t>)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5360749" y="2035034"/>
            <a:ext cx="614884" cy="338554"/>
            <a:chOff x="4234034" y="2100727"/>
            <a:chExt cx="614884" cy="338554"/>
          </a:xfrm>
        </p:grpSpPr>
        <p:sp>
          <p:nvSpPr>
            <p:cNvPr id="28" name="TextBox 203"/>
            <p:cNvSpPr txBox="1"/>
            <p:nvPr/>
          </p:nvSpPr>
          <p:spPr>
            <a:xfrm>
              <a:off x="4234034" y="2100727"/>
              <a:ext cx="457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197A31"/>
                  </a:solidFill>
                </a:rPr>
                <a:t>EC</a:t>
              </a:r>
              <a:endParaRPr lang="en-GB" sz="1600" b="1" baseline="30000" dirty="0">
                <a:solidFill>
                  <a:srgbClr val="197A31"/>
                </a:solidFill>
              </a:endParaRPr>
            </a:p>
          </p:txBody>
        </p:sp>
        <p:cxnSp>
          <p:nvCxnSpPr>
            <p:cNvPr id="29" name="Straight Arrow Connector 20"/>
            <p:cNvCxnSpPr/>
            <p:nvPr/>
          </p:nvCxnSpPr>
          <p:spPr>
            <a:xfrm>
              <a:off x="4488878" y="2134409"/>
              <a:ext cx="360040" cy="255127"/>
            </a:xfrm>
            <a:prstGeom prst="straightConnector1">
              <a:avLst/>
            </a:prstGeom>
            <a:ln w="25400">
              <a:solidFill>
                <a:srgbClr val="197A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o 25"/>
          <p:cNvGrpSpPr/>
          <p:nvPr/>
        </p:nvGrpSpPr>
        <p:grpSpPr>
          <a:xfrm>
            <a:off x="5770723" y="2011902"/>
            <a:ext cx="686886" cy="338554"/>
            <a:chOff x="4246723" y="2011902"/>
            <a:chExt cx="686886" cy="338554"/>
          </a:xfrm>
        </p:grpSpPr>
        <p:cxnSp>
          <p:nvCxnSpPr>
            <p:cNvPr id="36" name="Straight Arrow Connector 20"/>
            <p:cNvCxnSpPr/>
            <p:nvPr/>
          </p:nvCxnSpPr>
          <p:spPr>
            <a:xfrm rot="10800000">
              <a:off x="4246723" y="2028059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03"/>
            <p:cNvSpPr txBox="1"/>
            <p:nvPr/>
          </p:nvSpPr>
          <p:spPr>
            <a:xfrm>
              <a:off x="4576254" y="2011902"/>
              <a:ext cx="35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400" b="1" baseline="30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8488632" y="1568369"/>
                <a:ext cx="2581953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C-13 pocket s-process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~8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𝑘𝑒𝑉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8632" y="1568369"/>
                <a:ext cx="2581953" cy="646331"/>
              </a:xfrm>
              <a:prstGeom prst="rect">
                <a:avLst/>
              </a:prstGeom>
              <a:blipFill>
                <a:blip r:embed="rId3"/>
                <a:stretch>
                  <a:fillRect t="-3704" b="-64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/>
          <p:cNvSpPr txBox="1"/>
          <p:nvPr/>
        </p:nvSpPr>
        <p:spPr>
          <a:xfrm>
            <a:off x="8694320" y="1101765"/>
            <a:ext cx="18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After  s-process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4798196" y="1914056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8196" y="1914056"/>
                <a:ext cx="1061902" cy="290785"/>
              </a:xfrm>
              <a:prstGeom prst="rect">
                <a:avLst/>
              </a:prstGeom>
              <a:blipFill>
                <a:blip r:embed="rId4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/>
          <p:cNvGrpSpPr/>
          <p:nvPr/>
        </p:nvGrpSpPr>
        <p:grpSpPr>
          <a:xfrm>
            <a:off x="4403778" y="2019630"/>
            <a:ext cx="644283" cy="338554"/>
            <a:chOff x="3555264" y="1966817"/>
            <a:chExt cx="644283" cy="338554"/>
          </a:xfrm>
        </p:grpSpPr>
        <p:sp>
          <p:nvSpPr>
            <p:cNvPr id="43" name="TextBox 203"/>
            <p:cNvSpPr txBox="1"/>
            <p:nvPr/>
          </p:nvSpPr>
          <p:spPr>
            <a:xfrm>
              <a:off x="3555264" y="1966817"/>
              <a:ext cx="41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600" b="1" baseline="30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4" name="Straight Arrow Connector 20"/>
            <p:cNvCxnSpPr/>
            <p:nvPr/>
          </p:nvCxnSpPr>
          <p:spPr>
            <a:xfrm rot="10800000">
              <a:off x="3839507" y="1996623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uadroTexto 34"/>
          <p:cNvSpPr txBox="1"/>
          <p:nvPr/>
        </p:nvSpPr>
        <p:spPr>
          <a:xfrm>
            <a:off x="2029049" y="2372084"/>
            <a:ext cx="18314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s-process flow</a:t>
            </a:r>
          </a:p>
        </p:txBody>
      </p:sp>
      <p:cxnSp>
        <p:nvCxnSpPr>
          <p:cNvPr id="38" name="Connector de fletxa recta 37"/>
          <p:cNvCxnSpPr/>
          <p:nvPr/>
        </p:nvCxnSpPr>
        <p:spPr>
          <a:xfrm>
            <a:off x="3644495" y="2576518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5458308" y="1519876"/>
            <a:ext cx="553357" cy="347203"/>
            <a:chOff x="4331593" y="1585367"/>
            <a:chExt cx="553357" cy="347203"/>
          </a:xfrm>
        </p:grpSpPr>
        <p:sp>
          <p:nvSpPr>
            <p:cNvPr id="40" name="TextBox 209"/>
            <p:cNvSpPr txBox="1"/>
            <p:nvPr/>
          </p:nvSpPr>
          <p:spPr>
            <a:xfrm>
              <a:off x="4331593" y="1585367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latin typeface="Calibri" panose="020F0502020204030204" pitchFamily="34" charset="0"/>
                </a:rPr>
                <a:t>)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41" name="Connector de fletxa recta 21"/>
            <p:cNvCxnSpPr/>
            <p:nvPr/>
          </p:nvCxnSpPr>
          <p:spPr>
            <a:xfrm>
              <a:off x="4478235" y="193257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20"/>
          <p:cNvCxnSpPr/>
          <p:nvPr/>
        </p:nvCxnSpPr>
        <p:spPr>
          <a:xfrm rot="10800000">
            <a:off x="6490803" y="2028409"/>
            <a:ext cx="360040" cy="25512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o 20"/>
          <p:cNvGrpSpPr/>
          <p:nvPr/>
        </p:nvGrpSpPr>
        <p:grpSpPr>
          <a:xfrm>
            <a:off x="3431704" y="2804196"/>
            <a:ext cx="5277541" cy="452040"/>
            <a:chOff x="2273212" y="2940322"/>
            <a:chExt cx="4752528" cy="452040"/>
          </a:xfrm>
        </p:grpSpPr>
        <p:sp>
          <p:nvSpPr>
            <p:cNvPr id="48" name="QuadreDeText 6"/>
            <p:cNvSpPr txBox="1"/>
            <p:nvPr/>
          </p:nvSpPr>
          <p:spPr>
            <a:xfrm>
              <a:off x="2273212" y="3115363"/>
              <a:ext cx="47525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err="1"/>
                <a:t>Already</a:t>
              </a:r>
              <a:r>
                <a:rPr lang="es-ES" sz="1200" b="1" dirty="0"/>
                <a:t> </a:t>
              </a:r>
              <a:r>
                <a:rPr lang="es-ES" sz="1200" b="1" dirty="0" err="1"/>
                <a:t>measured</a:t>
              </a:r>
              <a:r>
                <a:rPr lang="es-ES" sz="1200" b="1" dirty="0"/>
                <a:t> at </a:t>
              </a:r>
              <a:r>
                <a:rPr lang="es-ES" sz="1200" b="1" dirty="0" err="1"/>
                <a:t>n_TOF</a:t>
              </a:r>
              <a:r>
                <a:rPr lang="es-ES" sz="1200" b="1" dirty="0"/>
                <a:t> (</a:t>
              </a:r>
              <a:r>
                <a:rPr lang="en-GB" sz="1200" b="1" dirty="0"/>
                <a:t>A. Casanovas Ph.D. thesis (2020), submitted to PRL</a:t>
              </a:r>
              <a:r>
                <a:rPr lang="es-ES" sz="1200" b="1" dirty="0"/>
                <a:t>)</a:t>
              </a:r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 flipV="1">
              <a:off x="3752122" y="294032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 flipV="1">
              <a:off x="4593716" y="294293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/>
              <p:cNvSpPr txBox="1"/>
              <p:nvPr/>
            </p:nvSpPr>
            <p:spPr>
              <a:xfrm>
                <a:off x="8353916" y="2313238"/>
                <a:ext cx="2932693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TP s-process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≥3∙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s-ES" dirty="0"/>
                  <a:t>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𝑘𝑇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~25 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  <m:r>
                      <a:rPr lang="es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51" name="CuadroTexto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3916" y="2313238"/>
                <a:ext cx="2932693" cy="646331"/>
              </a:xfrm>
              <a:prstGeom prst="rect">
                <a:avLst/>
              </a:prstGeom>
              <a:blipFill>
                <a:blip r:embed="rId5"/>
                <a:stretch>
                  <a:fillRect t="-3704" b="-64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/>
              <p:cNvSpPr txBox="1"/>
              <p:nvPr/>
            </p:nvSpPr>
            <p:spPr>
              <a:xfrm>
                <a:off x="4780683" y="1914958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3" name="CuadroTex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683" y="1914958"/>
                <a:ext cx="1061902" cy="290785"/>
              </a:xfrm>
              <a:prstGeom prst="rect">
                <a:avLst/>
              </a:prstGeom>
              <a:blipFill>
                <a:blip r:embed="rId6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uadroTexto 30"/>
          <p:cNvSpPr txBox="1"/>
          <p:nvPr/>
        </p:nvSpPr>
        <p:spPr>
          <a:xfrm>
            <a:off x="1948488" y="1476036"/>
            <a:ext cx="813388" cy="7386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sz="1400" dirty="0">
              <a:solidFill>
                <a:srgbClr val="7030A0"/>
              </a:solidFill>
            </a:endParaRPr>
          </a:p>
          <a:p>
            <a:pPr algn="ctr"/>
            <a:r>
              <a:rPr lang="es-ES" sz="1400" dirty="0">
                <a:solidFill>
                  <a:srgbClr val="7030A0"/>
                </a:solidFill>
              </a:rPr>
              <a:t>s-</a:t>
            </a:r>
            <a:r>
              <a:rPr lang="es-ES" sz="1400" dirty="0" err="1">
                <a:solidFill>
                  <a:srgbClr val="7030A0"/>
                </a:solidFill>
              </a:rPr>
              <a:t>only</a:t>
            </a:r>
            <a:endParaRPr lang="es-ES" sz="1400" dirty="0">
              <a:solidFill>
                <a:srgbClr val="7030A0"/>
              </a:solidFill>
            </a:endParaRPr>
          </a:p>
          <a:p>
            <a:pPr algn="ctr"/>
            <a:endParaRPr lang="es-ES" sz="1400" dirty="0">
              <a:solidFill>
                <a:srgbClr val="7030A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23391" y="5570656"/>
            <a:ext cx="10089007" cy="57708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/>
              <a:t>1. K. Yokoi et al., </a:t>
            </a:r>
            <a:r>
              <a:rPr lang="en-US" sz="1050" b="1" i="1" dirty="0"/>
              <a:t>The production and survival of Pb-205 in stars, and the 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Pb/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Tl s-process chronometry</a:t>
            </a:r>
            <a:r>
              <a:rPr lang="en-US" sz="1050" dirty="0"/>
              <a:t>, </a:t>
            </a:r>
            <a:r>
              <a:rPr lang="en-GB" sz="1050" dirty="0"/>
              <a:t>Astronomy and Astrophysics 145, 339-346 (1985) </a:t>
            </a:r>
          </a:p>
          <a:p>
            <a:r>
              <a:rPr lang="en-GB" sz="1050" dirty="0"/>
              <a:t>2. R.G.A. Baker et al. , </a:t>
            </a:r>
            <a:r>
              <a:rPr lang="en-GB" sz="1050" b="1" i="1" dirty="0"/>
              <a:t>The thallium isotope composition of carbonaceous chondrites — New evidence for live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the early solar system</a:t>
            </a:r>
            <a:r>
              <a:rPr lang="en-GB" sz="1050" i="1" dirty="0"/>
              <a:t>, </a:t>
            </a:r>
            <a:r>
              <a:rPr lang="en-GB" sz="1050" dirty="0"/>
              <a:t>Earth and Plan. Sc. Lett</a:t>
            </a:r>
            <a:r>
              <a:rPr lang="en-GB" sz="1050" i="1" dirty="0"/>
              <a:t> </a:t>
            </a:r>
            <a:r>
              <a:rPr lang="en-GB" sz="1050" dirty="0"/>
              <a:t>(2010)</a:t>
            </a:r>
            <a:endParaRPr lang="en-GB" sz="1050" i="1" dirty="0"/>
          </a:p>
          <a:p>
            <a:r>
              <a:rPr lang="en-GB" sz="1050" dirty="0"/>
              <a:t>3. </a:t>
            </a:r>
            <a:r>
              <a:rPr lang="en-GB" sz="1050" dirty="0" err="1"/>
              <a:t>Mowlavi</a:t>
            </a:r>
            <a:r>
              <a:rPr lang="en-GB" sz="1050" dirty="0"/>
              <a:t>, N., </a:t>
            </a:r>
            <a:r>
              <a:rPr lang="en-GB" sz="1050" dirty="0" err="1"/>
              <a:t>Goriely</a:t>
            </a:r>
            <a:r>
              <a:rPr lang="en-GB" sz="1050" dirty="0"/>
              <a:t>, S., </a:t>
            </a:r>
            <a:r>
              <a:rPr lang="en-GB" sz="1050" dirty="0" err="1"/>
              <a:t>Arnould</a:t>
            </a:r>
            <a:r>
              <a:rPr lang="en-GB" sz="1050" dirty="0"/>
              <a:t>, M., </a:t>
            </a:r>
            <a:r>
              <a:rPr lang="en-GB" sz="1050" b="1" i="1" dirty="0"/>
              <a:t>The survival of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intermediate-mass AGB stars</a:t>
            </a:r>
            <a:r>
              <a:rPr lang="en-GB" sz="1050" dirty="0"/>
              <a:t>, Astron. </a:t>
            </a:r>
            <a:r>
              <a:rPr lang="en-GB" sz="1050" dirty="0" err="1"/>
              <a:t>Astrophys</a:t>
            </a:r>
            <a:r>
              <a:rPr lang="en-GB" sz="1050" dirty="0"/>
              <a:t>. 330, 206–214 (1998)</a:t>
            </a:r>
            <a:endParaRPr lang="en-US" sz="105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2184" y="3367629"/>
            <a:ext cx="3869315" cy="2261918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52" name="Grupo 19"/>
          <p:cNvGrpSpPr/>
          <p:nvPr/>
        </p:nvGrpSpPr>
        <p:grpSpPr>
          <a:xfrm>
            <a:off x="6352250" y="2524597"/>
            <a:ext cx="553357" cy="338554"/>
            <a:chOff x="4651639" y="2422968"/>
            <a:chExt cx="553357" cy="338554"/>
          </a:xfrm>
        </p:grpSpPr>
        <p:cxnSp>
          <p:nvCxnSpPr>
            <p:cNvPr id="54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solidFill>
                    <a:srgbClr val="C00000"/>
                  </a:solidFill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solidFill>
                    <a:srgbClr val="C0000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)</a:t>
              </a:r>
              <a:endParaRPr lang="en-GB" sz="1600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1055440" y="4341296"/>
            <a:ext cx="646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Stellar effects on </a:t>
            </a:r>
            <a:r>
              <a:rPr lang="en-US" baseline="30000" dirty="0"/>
              <a:t>205</a:t>
            </a:r>
            <a:r>
              <a:rPr lang="en-US" dirty="0"/>
              <a:t>Pb: at s-process sites temperature, EC decay is so strongly enhanced that its </a:t>
            </a:r>
            <a:r>
              <a:rPr lang="en-US" b="1" dirty="0"/>
              <a:t>survival is compromised</a:t>
            </a:r>
            <a:r>
              <a:rPr lang="en-US" dirty="0"/>
              <a:t>  </a:t>
            </a:r>
            <a:endParaRPr lang="es-ES" dirty="0"/>
          </a:p>
        </p:txBody>
      </p:sp>
      <p:sp>
        <p:nvSpPr>
          <p:cNvPr id="27" name="Rectángulo redondeado 26"/>
          <p:cNvSpPr/>
          <p:nvPr/>
        </p:nvSpPr>
        <p:spPr>
          <a:xfrm>
            <a:off x="8392925" y="4402778"/>
            <a:ext cx="813045" cy="35556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redondeado 56"/>
          <p:cNvSpPr/>
          <p:nvPr/>
        </p:nvSpPr>
        <p:spPr>
          <a:xfrm>
            <a:off x="9185012" y="3938155"/>
            <a:ext cx="314320" cy="98057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/>
          <p:cNvSpPr txBox="1"/>
          <p:nvPr/>
        </p:nvSpPr>
        <p:spPr>
          <a:xfrm>
            <a:off x="623391" y="3259188"/>
            <a:ext cx="69067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baseline="30000" dirty="0"/>
              <a:t>205</a:t>
            </a:r>
            <a:r>
              <a:rPr lang="en-US" b="1" dirty="0"/>
              <a:t>Pb/</a:t>
            </a:r>
            <a:r>
              <a:rPr lang="en-US" b="1" baseline="30000" dirty="0"/>
              <a:t>204</a:t>
            </a:r>
            <a:r>
              <a:rPr lang="en-US" b="1" dirty="0"/>
              <a:t>Pb ratio </a:t>
            </a:r>
            <a:r>
              <a:rPr lang="en-US" dirty="0"/>
              <a:t>could be used as a “chronometer” of the s-process</a:t>
            </a:r>
            <a:r>
              <a:rPr lang="en-US" baseline="30000" dirty="0"/>
              <a:t>1,2,3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Time elapsed since the last injection of main s-process products into the pre-solar nebula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8436828" y="3256301"/>
            <a:ext cx="273718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AGB (red </a:t>
            </a:r>
            <a:r>
              <a:rPr lang="es-ES" sz="1400" dirty="0" err="1"/>
              <a:t>giant</a:t>
            </a:r>
            <a:r>
              <a:rPr lang="es-ES" sz="1400" dirty="0"/>
              <a:t>) time </a:t>
            </a:r>
            <a:r>
              <a:rPr lang="es-ES" sz="1400" dirty="0" err="1"/>
              <a:t>evolution</a:t>
            </a:r>
            <a:endParaRPr lang="es-E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/>
              <p:cNvSpPr txBox="1"/>
              <p:nvPr/>
            </p:nvSpPr>
            <p:spPr>
              <a:xfrm>
                <a:off x="4851594" y="2685979"/>
                <a:ext cx="929328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≪3.8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60" name="Cuadro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594" y="2685979"/>
                <a:ext cx="929328" cy="290785"/>
              </a:xfrm>
              <a:prstGeom prst="rect">
                <a:avLst/>
              </a:prstGeom>
              <a:blipFill>
                <a:blip r:embed="rId8"/>
                <a:stretch>
                  <a:fillRect t="-46809" b="-10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CuadroTexto 60"/>
          <p:cNvSpPr txBox="1"/>
          <p:nvPr/>
        </p:nvSpPr>
        <p:spPr>
          <a:xfrm>
            <a:off x="1055440" y="5211548"/>
            <a:ext cx="6404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Activation of the </a:t>
            </a:r>
            <a:r>
              <a:rPr lang="en-US" b="1" dirty="0"/>
              <a:t>bound state </a:t>
            </a:r>
            <a:r>
              <a:rPr lang="el-GR" b="1" dirty="0"/>
              <a:t>β</a:t>
            </a:r>
            <a:r>
              <a:rPr lang="en-US" b="1" dirty="0"/>
              <a:t> decay </a:t>
            </a:r>
            <a:r>
              <a:rPr lang="en-US" dirty="0"/>
              <a:t>of </a:t>
            </a:r>
            <a:r>
              <a:rPr lang="en-US" baseline="30000" dirty="0"/>
              <a:t>205</a:t>
            </a:r>
            <a:r>
              <a:rPr lang="en-US" dirty="0"/>
              <a:t>Tl </a:t>
            </a:r>
            <a:endParaRPr lang="es-ES" dirty="0"/>
          </a:p>
        </p:txBody>
      </p:sp>
      <p:sp>
        <p:nvSpPr>
          <p:cNvPr id="58" name="Rectángulo redondeado 57"/>
          <p:cNvSpPr/>
          <p:nvPr/>
        </p:nvSpPr>
        <p:spPr>
          <a:xfrm>
            <a:off x="8353916" y="4767097"/>
            <a:ext cx="677167" cy="20242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6" name="Grupo 55"/>
          <p:cNvGrpSpPr/>
          <p:nvPr/>
        </p:nvGrpSpPr>
        <p:grpSpPr>
          <a:xfrm>
            <a:off x="5656474" y="933756"/>
            <a:ext cx="2358385" cy="1115681"/>
            <a:chOff x="2811428" y="900805"/>
            <a:chExt cx="2274145" cy="876512"/>
          </a:xfrm>
        </p:grpSpPr>
        <p:sp>
          <p:nvSpPr>
            <p:cNvPr id="62" name="QuadreDeText 6"/>
            <p:cNvSpPr txBox="1"/>
            <p:nvPr/>
          </p:nvSpPr>
          <p:spPr>
            <a:xfrm>
              <a:off x="2811428" y="900805"/>
              <a:ext cx="2274145" cy="41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 err="1">
                  <a:solidFill>
                    <a:srgbClr val="C00000"/>
                  </a:solidFill>
                </a:rPr>
                <a:t>Recently</a:t>
              </a:r>
              <a:r>
                <a:rPr lang="es-ES" sz="1400" b="1" dirty="0">
                  <a:solidFill>
                    <a:srgbClr val="C00000"/>
                  </a:solidFill>
                </a:rPr>
                <a:t> </a:t>
              </a:r>
              <a:r>
                <a:rPr lang="es-ES" sz="1400" b="1" dirty="0" err="1">
                  <a:solidFill>
                    <a:srgbClr val="C00000"/>
                  </a:solidFill>
                </a:rPr>
                <a:t>measured</a:t>
              </a:r>
              <a:r>
                <a:rPr lang="es-ES" sz="1400" b="1" dirty="0" smtClean="0">
                  <a:solidFill>
                    <a:srgbClr val="C00000"/>
                  </a:solidFill>
                </a:rPr>
                <a:t>! Final </a:t>
              </a:r>
              <a:r>
                <a:rPr lang="es-ES" sz="1400" b="1" dirty="0" err="1" smtClean="0">
                  <a:solidFill>
                    <a:srgbClr val="C00000"/>
                  </a:solidFill>
                </a:rPr>
                <a:t>results</a:t>
              </a:r>
              <a:r>
                <a:rPr lang="es-ES" sz="1400" b="1" dirty="0" smtClean="0">
                  <a:solidFill>
                    <a:srgbClr val="C00000"/>
                  </a:solidFill>
                </a:rPr>
                <a:t> in </a:t>
              </a:r>
              <a:r>
                <a:rPr lang="es-ES" sz="1400" b="1" dirty="0" err="1" smtClean="0">
                  <a:solidFill>
                    <a:srgbClr val="C00000"/>
                  </a:solidFill>
                </a:rPr>
                <a:t>the</a:t>
              </a:r>
              <a:r>
                <a:rPr lang="es-ES" sz="1400" b="1" dirty="0" smtClean="0">
                  <a:solidFill>
                    <a:srgbClr val="C00000"/>
                  </a:solidFill>
                </a:rPr>
                <a:t> </a:t>
              </a:r>
              <a:r>
                <a:rPr lang="es-ES" sz="1400" b="1" dirty="0" err="1" smtClean="0">
                  <a:solidFill>
                    <a:srgbClr val="C00000"/>
                  </a:solidFill>
                </a:rPr>
                <a:t>near</a:t>
              </a:r>
              <a:r>
                <a:rPr lang="es-ES" sz="1400" b="1" dirty="0" smtClean="0">
                  <a:solidFill>
                    <a:srgbClr val="C00000"/>
                  </a:solidFill>
                </a:rPr>
                <a:t> </a:t>
              </a:r>
              <a:r>
                <a:rPr lang="es-ES" sz="1400" b="1" dirty="0" err="1" smtClean="0">
                  <a:solidFill>
                    <a:srgbClr val="C00000"/>
                  </a:solidFill>
                </a:rPr>
                <a:t>future</a:t>
              </a:r>
              <a:endParaRPr lang="es-ES" sz="1400" b="1" dirty="0" smtClean="0">
                <a:solidFill>
                  <a:srgbClr val="C00000"/>
                </a:solidFill>
              </a:endParaRPr>
            </a:p>
          </p:txBody>
        </p:sp>
        <p:cxnSp>
          <p:nvCxnSpPr>
            <p:cNvPr id="63" name="Connector angular 7"/>
            <p:cNvCxnSpPr/>
            <p:nvPr/>
          </p:nvCxnSpPr>
          <p:spPr>
            <a:xfrm rot="5400000">
              <a:off x="3016712" y="1475562"/>
              <a:ext cx="520300" cy="8320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2" name="CuadroTexto 41"/>
          <p:cNvSpPr txBox="1"/>
          <p:nvPr/>
        </p:nvSpPr>
        <p:spPr>
          <a:xfrm>
            <a:off x="6531510" y="1403725"/>
            <a:ext cx="1957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EPJ Web of Conferences </a:t>
            </a:r>
            <a:r>
              <a:rPr lang="en-GB" sz="1200" b="1" dirty="0"/>
              <a:t>279</a:t>
            </a:r>
            <a:r>
              <a:rPr lang="en-GB" sz="1200" dirty="0"/>
              <a:t>, 06010 (2023)</a:t>
            </a:r>
            <a:endParaRPr lang="es-ES" sz="1200" b="1" dirty="0">
              <a:solidFill>
                <a:srgbClr val="C00000"/>
              </a:solidFill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2193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repeatCount="2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70" dur="1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animBg="1"/>
      <p:bldP spid="14" grpId="1" animBg="1"/>
      <p:bldP spid="35" grpId="0" animBg="1"/>
      <p:bldP spid="16" grpId="0"/>
      <p:bldP spid="51" grpId="0" animBg="1"/>
      <p:bldP spid="53" grpId="0"/>
      <p:bldP spid="11" grpId="0" animBg="1"/>
      <p:bldP spid="13" grpId="0"/>
      <p:bldP spid="27" grpId="0" animBg="1"/>
      <p:bldP spid="27" grpId="1" animBg="1"/>
      <p:bldP spid="57" grpId="0" animBg="1"/>
      <p:bldP spid="30" grpId="0"/>
      <p:bldP spid="60" grpId="0"/>
      <p:bldP spid="61" grpId="0"/>
      <p:bldP spid="58" grpId="0" animBg="1"/>
      <p:bldP spid="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30</a:t>
            </a:fld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414398" y="620688"/>
            <a:ext cx="98650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Linear or double linear calibrations provide a satisfactory agreement with sources for all detectors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Overall very good gain stability (±1-2%) along the measurement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/>
              <a:t>Example</a:t>
            </a:r>
            <a:r>
              <a:rPr lang="es-ES" b="1" dirty="0"/>
              <a:t> L6D6 1-G: </a:t>
            </a:r>
            <a:r>
              <a:rPr lang="es-ES" b="1" dirty="0" err="1"/>
              <a:t>Good</a:t>
            </a:r>
            <a:r>
              <a:rPr lang="es-ES" b="1" dirty="0"/>
              <a:t> </a:t>
            </a:r>
            <a:r>
              <a:rPr lang="es-ES" b="1" dirty="0" err="1"/>
              <a:t>agreement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a single linear </a:t>
            </a:r>
            <a:r>
              <a:rPr lang="es-ES" b="1" dirty="0" err="1"/>
              <a:t>calib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smtClean="0"/>
              <a:t>Y-88 </a:t>
            </a:r>
            <a:r>
              <a:rPr lang="es-ES" b="1" dirty="0"/>
              <a:t>(</a:t>
            </a:r>
            <a:r>
              <a:rPr lang="es-ES" b="1" dirty="0" smtClean="0"/>
              <a:t>0.898 </a:t>
            </a:r>
            <a:r>
              <a:rPr lang="es-ES" b="1" dirty="0" err="1"/>
              <a:t>MeV</a:t>
            </a:r>
            <a:r>
              <a:rPr lang="es-ES" b="1" dirty="0"/>
              <a:t>)</a:t>
            </a:r>
            <a:endParaRPr lang="en-GB" b="1" dirty="0"/>
          </a:p>
        </p:txBody>
      </p:sp>
      <p:pic>
        <p:nvPicPr>
          <p:cNvPr id="9" name="Marcador de contenido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98" y="2012698"/>
            <a:ext cx="5177546" cy="36669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8" y="2048087"/>
            <a:ext cx="4767236" cy="386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26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31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414398" y="620688"/>
            <a:ext cx="98650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Linear or double linear calibrations provide a satisfactory agreement with sources for all detectors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Overall very good gain stability (±1-2%) along the measurement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/>
              <a:t>Example</a:t>
            </a:r>
            <a:r>
              <a:rPr lang="es-ES" b="1" dirty="0"/>
              <a:t> L6D6 1-G: </a:t>
            </a:r>
            <a:r>
              <a:rPr lang="es-ES" b="1" dirty="0" err="1"/>
              <a:t>Good</a:t>
            </a:r>
            <a:r>
              <a:rPr lang="es-ES" b="1" dirty="0"/>
              <a:t> </a:t>
            </a:r>
            <a:r>
              <a:rPr lang="es-ES" b="1" dirty="0" err="1"/>
              <a:t>agreement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a single linear </a:t>
            </a:r>
            <a:r>
              <a:rPr lang="es-ES" b="1" dirty="0" err="1"/>
              <a:t>calib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smtClean="0"/>
              <a:t>Y-88 (1.8 </a:t>
            </a:r>
            <a:r>
              <a:rPr lang="es-ES" b="1" dirty="0" err="1"/>
              <a:t>MeV</a:t>
            </a:r>
            <a:r>
              <a:rPr lang="es-ES" b="1" dirty="0"/>
              <a:t>)</a:t>
            </a:r>
            <a:endParaRPr lang="en-GB" b="1" dirty="0"/>
          </a:p>
        </p:txBody>
      </p:sp>
      <p:pic>
        <p:nvPicPr>
          <p:cNvPr id="9" name="Marcador de contenido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98" y="2012698"/>
            <a:ext cx="5177546" cy="36669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444" y="2004544"/>
            <a:ext cx="4817093" cy="400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1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32</a:t>
            </a:fld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414398" y="620688"/>
            <a:ext cx="98650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Linear or double linear calibrations provide a satisfactory agreement with sources for all detectors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Overall very good gain stability (±1-2%) along the measurement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/>
              <a:t>Example</a:t>
            </a:r>
            <a:r>
              <a:rPr lang="es-ES" b="1" dirty="0"/>
              <a:t> L6D6 1-G: </a:t>
            </a:r>
            <a:r>
              <a:rPr lang="es-ES" b="1" dirty="0" err="1"/>
              <a:t>Good</a:t>
            </a:r>
            <a:r>
              <a:rPr lang="es-ES" b="1" dirty="0"/>
              <a:t> </a:t>
            </a:r>
            <a:r>
              <a:rPr lang="es-ES" b="1" dirty="0" err="1"/>
              <a:t>agreement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a single linear </a:t>
            </a:r>
            <a:r>
              <a:rPr lang="es-ES" b="1" dirty="0" err="1"/>
              <a:t>calib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err="1" smtClean="0"/>
              <a:t>AmBe</a:t>
            </a:r>
            <a:r>
              <a:rPr lang="es-ES" b="1" dirty="0" smtClean="0"/>
              <a:t> (4.43 </a:t>
            </a:r>
            <a:r>
              <a:rPr lang="es-ES" b="1" dirty="0" err="1"/>
              <a:t>MeV</a:t>
            </a:r>
            <a:r>
              <a:rPr lang="es-ES" b="1" dirty="0"/>
              <a:t>)</a:t>
            </a:r>
            <a:endParaRPr lang="en-GB" b="1" dirty="0"/>
          </a:p>
        </p:txBody>
      </p:sp>
      <p:pic>
        <p:nvPicPr>
          <p:cNvPr id="9" name="Marcador de contenido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98" y="2012698"/>
            <a:ext cx="5177546" cy="36669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2006883"/>
            <a:ext cx="4804952" cy="397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0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33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414398" y="620688"/>
            <a:ext cx="98650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Linear or double linear calibrations provide a satisfactory agreement with sources for all detectors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Overall very good gain stability (±1-2%) along the measurement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b="1" dirty="0" err="1"/>
              <a:t>Example</a:t>
            </a:r>
            <a:r>
              <a:rPr lang="es-ES" b="1" dirty="0"/>
              <a:t> L6D6 1-G: </a:t>
            </a:r>
            <a:r>
              <a:rPr lang="es-ES" b="1" dirty="0" err="1"/>
              <a:t>Good</a:t>
            </a:r>
            <a:r>
              <a:rPr lang="es-ES" b="1" dirty="0"/>
              <a:t> </a:t>
            </a:r>
            <a:r>
              <a:rPr lang="es-ES" b="1" dirty="0" err="1"/>
              <a:t>agreement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a single linear </a:t>
            </a:r>
            <a:r>
              <a:rPr lang="es-ES" b="1" dirty="0" err="1"/>
              <a:t>calib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err="1" smtClean="0"/>
              <a:t>CmC</a:t>
            </a:r>
            <a:r>
              <a:rPr lang="es-ES" b="1" dirty="0" smtClean="0"/>
              <a:t> </a:t>
            </a:r>
            <a:r>
              <a:rPr lang="es-ES" b="1" dirty="0" err="1" smtClean="0"/>
              <a:t>source</a:t>
            </a:r>
            <a:r>
              <a:rPr lang="es-ES" b="1" dirty="0" smtClean="0"/>
              <a:t> (6.12 </a:t>
            </a:r>
            <a:r>
              <a:rPr lang="es-ES" b="1" dirty="0" err="1"/>
              <a:t>MeV</a:t>
            </a:r>
            <a:r>
              <a:rPr lang="es-ES" b="1" dirty="0"/>
              <a:t>)</a:t>
            </a:r>
            <a:endParaRPr lang="en-GB" b="1" dirty="0"/>
          </a:p>
        </p:txBody>
      </p:sp>
      <p:pic>
        <p:nvPicPr>
          <p:cNvPr id="9" name="Marcador de contenido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98" y="2012698"/>
            <a:ext cx="5177546" cy="36669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680" y="2012698"/>
            <a:ext cx="4838532" cy="391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34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551384" y="620688"/>
                <a:ext cx="9865096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Linear or double linear calibrations provide a satisfactory agreement with sources for all detectors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Overall very good gain stability (±1-2%) along the measurement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b="1" dirty="0">
                    <a:solidFill>
                      <a:srgbClr val="C00000"/>
                    </a:solidFill>
                  </a:rPr>
                  <a:t>But… </a:t>
                </a:r>
                <a:r>
                  <a:rPr lang="es-ES" b="1" dirty="0" err="1">
                    <a:solidFill>
                      <a:srgbClr val="C00000"/>
                    </a:solidFill>
                  </a:rPr>
                  <a:t>agreement</a:t>
                </a:r>
                <a:r>
                  <a:rPr lang="es-ES" b="1" dirty="0">
                    <a:solidFill>
                      <a:srgbClr val="C00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C00000"/>
                    </a:solidFill>
                  </a:rPr>
                  <a:t>with</a:t>
                </a:r>
                <a:r>
                  <a:rPr lang="en-GB" b="1" dirty="0">
                    <a:solidFill>
                      <a:srgbClr val="C00000"/>
                    </a:solidFill>
                  </a:rPr>
                  <a:t> Ba-133 source bad </a:t>
                </a:r>
                <a14:m>
                  <m:oMath xmlns:m="http://schemas.openxmlformats.org/officeDocument/2006/math">
                    <m:r>
                      <a:rPr lang="es-E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 second double linear needed for low energy</a:t>
                </a:r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620688"/>
                <a:ext cx="9865096" cy="1338828"/>
              </a:xfrm>
              <a:prstGeom prst="rect">
                <a:avLst/>
              </a:prstGeom>
              <a:blipFill>
                <a:blip r:embed="rId2"/>
                <a:stretch>
                  <a:fillRect l="-371" b="-36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Marcador de contenido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98" y="2012698"/>
            <a:ext cx="5177546" cy="36669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7494" y="1959516"/>
            <a:ext cx="5101530" cy="412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8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35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609600" y="764704"/>
                <a:ext cx="966286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Linear or double linear calibrations provide a satisfactory agreement with sources for all detectors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Overall very good gain stability (±1-2%) along the measurement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b="1" dirty="0" err="1">
                    <a:solidFill>
                      <a:srgbClr val="008000"/>
                    </a:solidFill>
                  </a:rPr>
                  <a:t>Second</a:t>
                </a:r>
                <a:r>
                  <a:rPr lang="es-ES" b="1" dirty="0">
                    <a:solidFill>
                      <a:srgbClr val="008000"/>
                    </a:solidFill>
                  </a:rPr>
                  <a:t> linear at </a:t>
                </a:r>
                <a:r>
                  <a:rPr lang="es-ES" b="1" dirty="0" err="1">
                    <a:solidFill>
                      <a:srgbClr val="008000"/>
                    </a:solidFill>
                  </a:rPr>
                  <a:t>low</a:t>
                </a:r>
                <a:r>
                  <a:rPr lang="es-ES" b="1" dirty="0">
                    <a:solidFill>
                      <a:srgbClr val="008000"/>
                    </a:solidFill>
                  </a:rPr>
                  <a:t> E. </a:t>
                </a:r>
                <a:r>
                  <a:rPr lang="es-ES" b="1" dirty="0" err="1">
                    <a:solidFill>
                      <a:srgbClr val="008000"/>
                    </a:solidFill>
                  </a:rPr>
                  <a:t>dep</a:t>
                </a:r>
                <a:r>
                  <a:rPr lang="es-ES" b="1" dirty="0">
                    <a:solidFill>
                      <a:srgbClr val="008000"/>
                    </a:solidFill>
                  </a:rPr>
                  <a:t>. (&lt;400 </a:t>
                </a:r>
                <a:r>
                  <a:rPr lang="es-ES" b="1" dirty="0" err="1">
                    <a:solidFill>
                      <a:srgbClr val="008000"/>
                    </a:solidFill>
                  </a:rPr>
                  <a:t>keV</a:t>
                </a:r>
                <a:r>
                  <a:rPr lang="es-ES" b="1" dirty="0">
                    <a:solidFill>
                      <a:srgbClr val="008000"/>
                    </a:solidFill>
                  </a:rPr>
                  <a:t>) </a:t>
                </a:r>
                <a:r>
                  <a:rPr lang="es-ES" b="1" dirty="0" err="1">
                    <a:solidFill>
                      <a:srgbClr val="008000"/>
                    </a:solidFill>
                  </a:rPr>
                  <a:t>for</a:t>
                </a:r>
                <a:r>
                  <a:rPr lang="es-ES" b="1" dirty="0">
                    <a:solidFill>
                      <a:srgbClr val="008000"/>
                    </a:solidFill>
                  </a:rPr>
                  <a:t> </a:t>
                </a:r>
                <a:r>
                  <a:rPr lang="es-ES" b="1" dirty="0" err="1">
                    <a:solidFill>
                      <a:srgbClr val="008000"/>
                    </a:solidFill>
                  </a:rPr>
                  <a:t>det</a:t>
                </a:r>
                <a:r>
                  <a:rPr lang="es-ES" b="1" dirty="0">
                    <a:solidFill>
                      <a:srgbClr val="008000"/>
                    </a:solidFill>
                  </a:rPr>
                  <a:t>. 1 and 3 </a:t>
                </a:r>
                <a14:m>
                  <m:oMath xmlns:m="http://schemas.openxmlformats.org/officeDocument/2006/math">
                    <m:r>
                      <a:rPr lang="es-ES" b="1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 dirty="0">
                    <a:solidFill>
                      <a:srgbClr val="008000"/>
                    </a:solidFill>
                  </a:rPr>
                  <a:t> Ba-133 source calibration very important (few gamma rays below 300 </a:t>
                </a:r>
                <a:r>
                  <a:rPr lang="en-GB" b="1" dirty="0" err="1">
                    <a:solidFill>
                      <a:srgbClr val="008000"/>
                    </a:solidFill>
                  </a:rPr>
                  <a:t>keV</a:t>
                </a:r>
                <a:r>
                  <a:rPr lang="en-GB" b="1" dirty="0">
                    <a:solidFill>
                      <a:srgbClr val="008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64704"/>
                <a:ext cx="9662864" cy="1754326"/>
              </a:xfrm>
              <a:prstGeom prst="rect">
                <a:avLst/>
              </a:prstGeom>
              <a:blipFill>
                <a:blip r:embed="rId2"/>
                <a:stretch>
                  <a:fillRect l="-379" b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Marcador de contenido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249" y="2420888"/>
            <a:ext cx="5177546" cy="36669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952" y="2132856"/>
            <a:ext cx="4930863" cy="39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5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Ratios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resonance</a:t>
            </a:r>
            <a:r>
              <a:rPr lang="es-ES" dirty="0" smtClean="0"/>
              <a:t> </a:t>
            </a:r>
            <a:r>
              <a:rPr lang="es-ES" dirty="0" err="1" smtClean="0"/>
              <a:t>integrals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344" y="764705"/>
            <a:ext cx="4032448" cy="5361464"/>
          </a:xfrm>
        </p:spPr>
        <p:txBody>
          <a:bodyPr/>
          <a:lstStyle/>
          <a:p>
            <a:r>
              <a:rPr lang="es-ES" dirty="0"/>
              <a:t>Ratios </a:t>
            </a:r>
            <a:r>
              <a:rPr lang="es-ES" dirty="0" err="1"/>
              <a:t>obtained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four</a:t>
            </a:r>
            <a:r>
              <a:rPr lang="es-ES" dirty="0"/>
              <a:t> Au </a:t>
            </a:r>
            <a:r>
              <a:rPr lang="es-ES" dirty="0" err="1"/>
              <a:t>resonances</a:t>
            </a:r>
            <a:r>
              <a:rPr lang="es-ES" dirty="0"/>
              <a:t> (4.9 eV, 60 eV, 79 eV, 110 eV)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threshold</a:t>
            </a:r>
            <a:r>
              <a:rPr lang="es-ES" dirty="0"/>
              <a:t> and detector</a:t>
            </a:r>
          </a:p>
          <a:p>
            <a:r>
              <a:rPr lang="es-ES" sz="2400" dirty="0" smtClean="0"/>
              <a:t>L6D6-1-G</a:t>
            </a:r>
            <a:endParaRPr lang="en-GB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36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824" y="762136"/>
            <a:ext cx="7350446" cy="529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79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Ratios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resonance</a:t>
            </a:r>
            <a:r>
              <a:rPr lang="es-ES" dirty="0" smtClean="0"/>
              <a:t> </a:t>
            </a:r>
            <a:r>
              <a:rPr lang="es-ES" dirty="0" err="1" smtClean="0"/>
              <a:t>integrals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344" y="764705"/>
            <a:ext cx="4032448" cy="5361464"/>
          </a:xfrm>
        </p:spPr>
        <p:txBody>
          <a:bodyPr/>
          <a:lstStyle/>
          <a:p>
            <a:r>
              <a:rPr lang="es-ES" dirty="0"/>
              <a:t>Ratios </a:t>
            </a:r>
            <a:r>
              <a:rPr lang="es-ES" dirty="0" err="1"/>
              <a:t>obtained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four</a:t>
            </a:r>
            <a:r>
              <a:rPr lang="es-ES" dirty="0"/>
              <a:t> Au </a:t>
            </a:r>
            <a:r>
              <a:rPr lang="es-ES" dirty="0" err="1"/>
              <a:t>resonances</a:t>
            </a:r>
            <a:r>
              <a:rPr lang="es-ES" dirty="0"/>
              <a:t> (4.9 eV, 60 eV, 79 eV, 110 eV)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threshold</a:t>
            </a:r>
            <a:r>
              <a:rPr lang="es-ES" dirty="0"/>
              <a:t> and detector</a:t>
            </a:r>
          </a:p>
          <a:p>
            <a:r>
              <a:rPr lang="es-ES" sz="2400" dirty="0" smtClean="0"/>
              <a:t>L6D6-3-D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37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692696"/>
            <a:ext cx="7259812" cy="521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3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Ratios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resonance</a:t>
            </a:r>
            <a:r>
              <a:rPr lang="es-ES" dirty="0" smtClean="0"/>
              <a:t> </a:t>
            </a:r>
            <a:r>
              <a:rPr lang="es-ES" dirty="0" err="1" smtClean="0"/>
              <a:t>integrals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344" y="764705"/>
            <a:ext cx="4032448" cy="5361464"/>
          </a:xfrm>
        </p:spPr>
        <p:txBody>
          <a:bodyPr/>
          <a:lstStyle/>
          <a:p>
            <a:r>
              <a:rPr lang="es-ES" dirty="0"/>
              <a:t>Ratios </a:t>
            </a:r>
            <a:r>
              <a:rPr lang="es-ES" dirty="0" err="1"/>
              <a:t>obtained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four</a:t>
            </a:r>
            <a:r>
              <a:rPr lang="es-ES" dirty="0"/>
              <a:t> Au </a:t>
            </a:r>
            <a:r>
              <a:rPr lang="es-ES" dirty="0" err="1"/>
              <a:t>resonances</a:t>
            </a:r>
            <a:r>
              <a:rPr lang="es-ES" dirty="0"/>
              <a:t> (4.9 eV, 60 eV, 79 eV, 110 eV)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threshold</a:t>
            </a:r>
            <a:r>
              <a:rPr lang="es-ES" dirty="0"/>
              <a:t> and detector</a:t>
            </a:r>
          </a:p>
          <a:p>
            <a:r>
              <a:rPr lang="es-ES" sz="2400" dirty="0" smtClean="0"/>
              <a:t>L6D6-4-D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38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692696"/>
            <a:ext cx="7255142" cy="530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Summary</a:t>
            </a:r>
            <a:r>
              <a:rPr lang="es-ES" dirty="0" smtClean="0"/>
              <a:t> and </a:t>
            </a:r>
            <a:r>
              <a:rPr lang="es-ES" dirty="0" err="1" smtClean="0"/>
              <a:t>outlook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" y="764705"/>
            <a:ext cx="10972800" cy="536146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A fine tuning of the PSA values should allow for a “clean” elimination of the rebounds, while </a:t>
            </a:r>
            <a:r>
              <a:rPr lang="en-GB" b="1" dirty="0" smtClean="0"/>
              <a:t>allowing to keep the threshold in deposited energy as low as possible</a:t>
            </a:r>
          </a:p>
          <a:p>
            <a:pPr>
              <a:lnSpc>
                <a:spcPct val="150000"/>
              </a:lnSpc>
            </a:pPr>
            <a:r>
              <a:rPr lang="es-ES" b="1" dirty="0" err="1" smtClean="0"/>
              <a:t>Work</a:t>
            </a:r>
            <a:r>
              <a:rPr lang="es-ES" b="1" dirty="0" smtClean="0"/>
              <a:t> </a:t>
            </a:r>
            <a:r>
              <a:rPr lang="es-ES" b="1" dirty="0" err="1" smtClean="0"/>
              <a:t>still</a:t>
            </a:r>
            <a:r>
              <a:rPr lang="es-ES" b="1" dirty="0" smtClean="0"/>
              <a:t> in </a:t>
            </a:r>
            <a:r>
              <a:rPr lang="es-ES" b="1" dirty="0" err="1" smtClean="0"/>
              <a:t>progress</a:t>
            </a:r>
            <a:endParaRPr lang="es-ES" b="1" dirty="0" smtClean="0"/>
          </a:p>
          <a:p>
            <a:pPr lvl="1">
              <a:lnSpc>
                <a:spcPct val="150000"/>
              </a:lnSpc>
            </a:pPr>
            <a:r>
              <a:rPr lang="es-ES" b="1" dirty="0" err="1" smtClean="0"/>
              <a:t>Check</a:t>
            </a:r>
            <a:r>
              <a:rPr lang="es-ES" b="1" dirty="0" smtClean="0"/>
              <a:t> </a:t>
            </a:r>
            <a:r>
              <a:rPr lang="es-ES" b="1" dirty="0" err="1" smtClean="0"/>
              <a:t>comparison</a:t>
            </a:r>
            <a:r>
              <a:rPr lang="es-ES" b="1" dirty="0" smtClean="0"/>
              <a:t> </a:t>
            </a:r>
            <a:r>
              <a:rPr lang="es-ES" b="1" dirty="0" err="1" smtClean="0"/>
              <a:t>signal</a:t>
            </a:r>
            <a:r>
              <a:rPr lang="es-ES" b="1" dirty="0" smtClean="0"/>
              <a:t> </a:t>
            </a:r>
            <a:r>
              <a:rPr lang="es-ES" b="1" dirty="0" err="1" smtClean="0"/>
              <a:t>Area-amplitude</a:t>
            </a:r>
            <a:r>
              <a:rPr lang="es-ES" b="1" dirty="0" smtClean="0"/>
              <a:t> ratio, C6D6 </a:t>
            </a:r>
            <a:r>
              <a:rPr lang="es-ES" b="1" dirty="0" err="1" smtClean="0"/>
              <a:t>low</a:t>
            </a:r>
            <a:r>
              <a:rPr lang="es-ES" b="1" dirty="0" smtClean="0"/>
              <a:t> </a:t>
            </a:r>
            <a:r>
              <a:rPr lang="es-ES" b="1" dirty="0" err="1" smtClean="0"/>
              <a:t>amplitude</a:t>
            </a:r>
            <a:r>
              <a:rPr lang="es-ES" b="1" dirty="0" smtClean="0"/>
              <a:t> </a:t>
            </a:r>
            <a:r>
              <a:rPr lang="es-ES" b="1" dirty="0" err="1" smtClean="0"/>
              <a:t>signal</a:t>
            </a:r>
            <a:r>
              <a:rPr lang="es-ES" b="1" dirty="0" smtClean="0"/>
              <a:t> </a:t>
            </a:r>
            <a:r>
              <a:rPr lang="es-ES" b="1" dirty="0" err="1" smtClean="0"/>
              <a:t>high</a:t>
            </a:r>
            <a:r>
              <a:rPr lang="es-ES" b="1" dirty="0" smtClean="0"/>
              <a:t> </a:t>
            </a:r>
            <a:r>
              <a:rPr lang="es-ES" b="1" dirty="0" err="1" smtClean="0"/>
              <a:t>dispersion</a:t>
            </a:r>
            <a:r>
              <a:rPr lang="es-ES" b="1" dirty="0" smtClean="0"/>
              <a:t> in </a:t>
            </a:r>
            <a:r>
              <a:rPr lang="es-ES" b="1" dirty="0" err="1" smtClean="0"/>
              <a:t>shape</a:t>
            </a:r>
            <a:endParaRPr lang="es-ES" dirty="0"/>
          </a:p>
          <a:p>
            <a:pPr>
              <a:lnSpc>
                <a:spcPct val="150000"/>
              </a:lnSpc>
            </a:pPr>
            <a:r>
              <a:rPr lang="es-ES" b="1" dirty="0" smtClean="0">
                <a:solidFill>
                  <a:srgbClr val="008000"/>
                </a:solidFill>
              </a:rPr>
              <a:t>I </a:t>
            </a:r>
            <a:r>
              <a:rPr lang="es-ES" b="1" dirty="0" err="1" smtClean="0">
                <a:solidFill>
                  <a:srgbClr val="008000"/>
                </a:solidFill>
              </a:rPr>
              <a:t>warmly</a:t>
            </a:r>
            <a:r>
              <a:rPr lang="es-ES" b="1" dirty="0" smtClean="0">
                <a:solidFill>
                  <a:srgbClr val="008000"/>
                </a:solidFill>
              </a:rPr>
              <a:t> </a:t>
            </a:r>
            <a:r>
              <a:rPr lang="es-ES" b="1" dirty="0" err="1" smtClean="0">
                <a:solidFill>
                  <a:srgbClr val="008000"/>
                </a:solidFill>
              </a:rPr>
              <a:t>encourage</a:t>
            </a:r>
            <a:r>
              <a:rPr lang="es-ES" b="1" dirty="0" smtClean="0">
                <a:solidFill>
                  <a:srgbClr val="008000"/>
                </a:solidFill>
              </a:rPr>
              <a:t> </a:t>
            </a:r>
            <a:r>
              <a:rPr lang="es-ES" b="1" dirty="0" err="1" smtClean="0">
                <a:solidFill>
                  <a:srgbClr val="008000"/>
                </a:solidFill>
              </a:rPr>
              <a:t>everyone</a:t>
            </a:r>
            <a:r>
              <a:rPr lang="es-ES" b="1" dirty="0" smtClean="0">
                <a:solidFill>
                  <a:srgbClr val="008000"/>
                </a:solidFill>
              </a:rPr>
              <a:t> </a:t>
            </a:r>
            <a:r>
              <a:rPr lang="es-ES" b="1" dirty="0" err="1" smtClean="0">
                <a:solidFill>
                  <a:srgbClr val="008000"/>
                </a:solidFill>
              </a:rPr>
              <a:t>working</a:t>
            </a:r>
            <a:r>
              <a:rPr lang="es-ES" b="1" dirty="0" smtClean="0">
                <a:solidFill>
                  <a:srgbClr val="008000"/>
                </a:solidFill>
              </a:rPr>
              <a:t> </a:t>
            </a:r>
            <a:r>
              <a:rPr lang="es-ES" b="1" dirty="0" err="1" smtClean="0">
                <a:solidFill>
                  <a:srgbClr val="008000"/>
                </a:solidFill>
              </a:rPr>
              <a:t>on</a:t>
            </a:r>
            <a:r>
              <a:rPr lang="es-ES" b="1" dirty="0" smtClean="0">
                <a:solidFill>
                  <a:srgbClr val="008000"/>
                </a:solidFill>
              </a:rPr>
              <a:t> C6D6 data </a:t>
            </a:r>
            <a:r>
              <a:rPr lang="es-ES" b="1" dirty="0" err="1" smtClean="0">
                <a:solidFill>
                  <a:srgbClr val="008000"/>
                </a:solidFill>
              </a:rPr>
              <a:t>analysis</a:t>
            </a:r>
            <a:r>
              <a:rPr lang="es-ES" b="1" dirty="0" smtClean="0">
                <a:solidFill>
                  <a:srgbClr val="008000"/>
                </a:solidFill>
              </a:rPr>
              <a:t> to </a:t>
            </a:r>
            <a:r>
              <a:rPr lang="es-ES" b="1" dirty="0" err="1" smtClean="0">
                <a:solidFill>
                  <a:srgbClr val="008000"/>
                </a:solidFill>
              </a:rPr>
              <a:t>play</a:t>
            </a:r>
            <a:r>
              <a:rPr lang="es-ES" b="1" dirty="0" smtClean="0">
                <a:solidFill>
                  <a:srgbClr val="008000"/>
                </a:solidFill>
              </a:rPr>
              <a:t> </a:t>
            </a:r>
            <a:r>
              <a:rPr lang="es-ES" b="1" dirty="0" err="1" smtClean="0">
                <a:solidFill>
                  <a:srgbClr val="008000"/>
                </a:solidFill>
              </a:rPr>
              <a:t>with</a:t>
            </a:r>
            <a:r>
              <a:rPr lang="es-ES" b="1" dirty="0" smtClean="0">
                <a:solidFill>
                  <a:srgbClr val="008000"/>
                </a:solidFill>
              </a:rPr>
              <a:t> </a:t>
            </a:r>
            <a:r>
              <a:rPr lang="es-ES" b="1" dirty="0" err="1" smtClean="0">
                <a:solidFill>
                  <a:srgbClr val="008000"/>
                </a:solidFill>
              </a:rPr>
              <a:t>the</a:t>
            </a:r>
            <a:r>
              <a:rPr lang="es-ES" b="1" dirty="0" smtClean="0">
                <a:solidFill>
                  <a:srgbClr val="008000"/>
                </a:solidFill>
              </a:rPr>
              <a:t> PSA and </a:t>
            </a:r>
            <a:r>
              <a:rPr lang="es-ES" b="1" dirty="0" err="1" smtClean="0">
                <a:solidFill>
                  <a:srgbClr val="008000"/>
                </a:solidFill>
              </a:rPr>
              <a:t>provide</a:t>
            </a:r>
            <a:r>
              <a:rPr lang="es-ES" b="1" dirty="0" smtClean="0">
                <a:solidFill>
                  <a:srgbClr val="008000"/>
                </a:solidFill>
              </a:rPr>
              <a:t> new (and </a:t>
            </a:r>
            <a:r>
              <a:rPr lang="es-ES" b="1" dirty="0" err="1" smtClean="0">
                <a:solidFill>
                  <a:srgbClr val="008000"/>
                </a:solidFill>
              </a:rPr>
              <a:t>possible</a:t>
            </a:r>
            <a:r>
              <a:rPr lang="es-ES" b="1" dirty="0" smtClean="0">
                <a:solidFill>
                  <a:srgbClr val="008000"/>
                </a:solidFill>
              </a:rPr>
              <a:t>) </a:t>
            </a:r>
            <a:r>
              <a:rPr lang="es-ES" b="1" dirty="0" err="1" smtClean="0">
                <a:solidFill>
                  <a:srgbClr val="008000"/>
                </a:solidFill>
              </a:rPr>
              <a:t>better</a:t>
            </a:r>
            <a:r>
              <a:rPr lang="es-ES" b="1" dirty="0" smtClean="0">
                <a:solidFill>
                  <a:srgbClr val="008000"/>
                </a:solidFill>
              </a:rPr>
              <a:t> </a:t>
            </a:r>
            <a:r>
              <a:rPr lang="es-ES" b="1" dirty="0" err="1" smtClean="0">
                <a:solidFill>
                  <a:srgbClr val="008000"/>
                </a:solidFill>
              </a:rPr>
              <a:t>parameters</a:t>
            </a:r>
            <a:endParaRPr lang="es-ES" b="1" dirty="0" smtClean="0">
              <a:solidFill>
                <a:srgbClr val="008000"/>
              </a:solidFill>
            </a:endParaRPr>
          </a:p>
          <a:p>
            <a:pPr>
              <a:lnSpc>
                <a:spcPct val="150000"/>
              </a:lnSpc>
            </a:pPr>
            <a:endParaRPr lang="es-ES" b="1" dirty="0">
              <a:solidFill>
                <a:srgbClr val="008000"/>
              </a:solidFill>
            </a:endParaRPr>
          </a:p>
          <a:p>
            <a:pPr>
              <a:lnSpc>
                <a:spcPct val="150000"/>
              </a:lnSpc>
            </a:pPr>
            <a:r>
              <a:rPr lang="es-ES" dirty="0" smtClean="0"/>
              <a:t>Detector </a:t>
            </a:r>
            <a:r>
              <a:rPr lang="es-ES" dirty="0" err="1" smtClean="0"/>
              <a:t>calibrations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r>
              <a:rPr lang="es-ES" dirty="0" smtClean="0"/>
              <a:t> </a:t>
            </a:r>
            <a:r>
              <a:rPr lang="es-ES" dirty="0" err="1" smtClean="0"/>
              <a:t>confirm</a:t>
            </a:r>
            <a:r>
              <a:rPr lang="es-ES" dirty="0" smtClean="0"/>
              <a:t>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stable</a:t>
            </a:r>
            <a:r>
              <a:rPr lang="es-ES" dirty="0" smtClean="0"/>
              <a:t> and linear </a:t>
            </a:r>
            <a:r>
              <a:rPr lang="es-ES" dirty="0" err="1" smtClean="0"/>
              <a:t>behaviour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four</a:t>
            </a:r>
            <a:r>
              <a:rPr lang="es-ES" dirty="0" smtClean="0"/>
              <a:t> detector</a:t>
            </a:r>
          </a:p>
          <a:p>
            <a:pPr>
              <a:lnSpc>
                <a:spcPct val="150000"/>
              </a:lnSpc>
            </a:pPr>
            <a:r>
              <a:rPr lang="es-ES" dirty="0" err="1" smtClean="0"/>
              <a:t>Next</a:t>
            </a:r>
            <a:r>
              <a:rPr lang="es-ES" dirty="0" smtClean="0"/>
              <a:t> meeting: </a:t>
            </a:r>
            <a:r>
              <a:rPr lang="es-ES" dirty="0" err="1" smtClean="0"/>
              <a:t>analysis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be in </a:t>
            </a:r>
            <a:r>
              <a:rPr lang="es-ES" dirty="0" err="1" smtClean="0"/>
              <a:t>advanced</a:t>
            </a:r>
            <a:r>
              <a:rPr lang="es-ES" dirty="0" smtClean="0"/>
              <a:t> </a:t>
            </a:r>
            <a:r>
              <a:rPr lang="es-ES" dirty="0" err="1" smtClean="0"/>
              <a:t>stage</a:t>
            </a:r>
            <a:endParaRPr lang="es-ES" dirty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7407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ángulo 58"/>
          <p:cNvSpPr/>
          <p:nvPr/>
        </p:nvSpPr>
        <p:spPr>
          <a:xfrm>
            <a:off x="1524001" y="3329333"/>
            <a:ext cx="9143999" cy="2865521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981200" y="87084"/>
            <a:ext cx="8229600" cy="576064"/>
          </a:xfrm>
        </p:spPr>
        <p:txBody>
          <a:bodyPr>
            <a:normAutofit/>
          </a:bodyPr>
          <a:lstStyle/>
          <a:p>
            <a:r>
              <a:rPr lang="en-US" dirty="0"/>
              <a:t>Main ideas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1775520" y="620690"/>
            <a:ext cx="8496944" cy="5040559"/>
          </a:xfrm>
        </p:spPr>
        <p:txBody>
          <a:bodyPr>
            <a:normAutofit/>
          </a:bodyPr>
          <a:lstStyle/>
          <a:p>
            <a:r>
              <a:rPr lang="en-US" baseline="30000" dirty="0"/>
              <a:t>205</a:t>
            </a:r>
            <a:r>
              <a:rPr lang="en-US" dirty="0"/>
              <a:t>Tl is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most</a:t>
            </a:r>
            <a:r>
              <a:rPr lang="es-ES" dirty="0"/>
              <a:t> </a:t>
            </a:r>
            <a:r>
              <a:rPr lang="es-ES" dirty="0" err="1"/>
              <a:t>abundant</a:t>
            </a:r>
            <a:r>
              <a:rPr lang="es-ES" dirty="0"/>
              <a:t> (71%) </a:t>
            </a:r>
            <a:r>
              <a:rPr lang="es-ES" dirty="0" err="1"/>
              <a:t>stable</a:t>
            </a:r>
            <a:r>
              <a:rPr lang="es-ES" dirty="0"/>
              <a:t> (at </a:t>
            </a:r>
            <a:r>
              <a:rPr lang="es-ES" dirty="0" err="1"/>
              <a:t>earth</a:t>
            </a:r>
            <a:r>
              <a:rPr lang="es-ES" dirty="0"/>
              <a:t>) </a:t>
            </a:r>
            <a:r>
              <a:rPr lang="es-ES" dirty="0" err="1"/>
              <a:t>thallium</a:t>
            </a:r>
            <a:r>
              <a:rPr lang="es-ES" dirty="0"/>
              <a:t> </a:t>
            </a:r>
            <a:r>
              <a:rPr lang="en-US" dirty="0"/>
              <a:t>isotope (Z=81) 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  <a:p>
            <a:pPr indent="-285750"/>
            <a:endParaRPr lang="en-US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4</a:t>
            </a:fld>
            <a:endParaRPr lang="es-ES"/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/>
          </p:nvPr>
        </p:nvGraphicFramePr>
        <p:xfrm>
          <a:off x="3178435" y="1467531"/>
          <a:ext cx="4281635" cy="1478373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36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204</a:t>
                      </a:r>
                      <a:r>
                        <a:rPr lang="en-GB" sz="1800" baseline="0" dirty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205</a:t>
                      </a:r>
                      <a:r>
                        <a:rPr lang="en-GB" sz="1800" baseline="0" dirty="0"/>
                        <a:t>Pb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/>
                        <a:t>206</a:t>
                      </a:r>
                      <a:r>
                        <a:rPr lang="en-GB" dirty="0"/>
                        <a:t>Pb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2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/>
                        <a:t>203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30000" dirty="0"/>
                        <a:t>204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205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30000" dirty="0"/>
                        <a:t>206</a:t>
                      </a:r>
                      <a:r>
                        <a:rPr lang="en-GB" sz="1800" dirty="0"/>
                        <a:t>Tl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4879841" y="1042088"/>
            <a:ext cx="3724674" cy="470889"/>
            <a:chOff x="4453085" y="1112369"/>
            <a:chExt cx="3591631" cy="369945"/>
          </a:xfrm>
        </p:grpSpPr>
        <p:sp>
          <p:nvSpPr>
            <p:cNvPr id="7" name="QuadreDeText 6"/>
            <p:cNvSpPr txBox="1"/>
            <p:nvPr/>
          </p:nvSpPr>
          <p:spPr>
            <a:xfrm>
              <a:off x="4900633" y="1112369"/>
              <a:ext cx="3144083" cy="33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1" dirty="0" err="1"/>
                <a:t>Already</a:t>
              </a:r>
              <a:r>
                <a:rPr lang="es-ES" sz="1100" b="1" dirty="0"/>
                <a:t> </a:t>
              </a:r>
              <a:r>
                <a:rPr lang="es-ES" sz="1100" b="1" dirty="0" err="1"/>
                <a:t>measured</a:t>
              </a:r>
              <a:r>
                <a:rPr lang="es-ES" sz="1100" b="1" dirty="0"/>
                <a:t> at </a:t>
              </a:r>
              <a:r>
                <a:rPr lang="es-ES" sz="1100" b="1" dirty="0" err="1"/>
                <a:t>n_TOF</a:t>
              </a:r>
              <a:r>
                <a:rPr lang="es-ES" sz="1100" b="1" dirty="0"/>
                <a:t>(</a:t>
              </a:r>
              <a:r>
                <a:rPr lang="en-GB" sz="1100" b="1" dirty="0"/>
                <a:t>C. Domingo-Pardo et al., </a:t>
              </a:r>
            </a:p>
            <a:p>
              <a:r>
                <a:rPr lang="en-GB" sz="1100" b="1" dirty="0"/>
                <a:t>Phys. Rev. C 75, 015806 (2007)</a:t>
              </a:r>
              <a:r>
                <a:rPr lang="es-ES" sz="1100" b="1" dirty="0"/>
                <a:t>)</a:t>
              </a:r>
            </a:p>
          </p:txBody>
        </p:sp>
        <p:cxnSp>
          <p:nvCxnSpPr>
            <p:cNvPr id="8" name="Connector angular 7"/>
            <p:cNvCxnSpPr/>
            <p:nvPr/>
          </p:nvCxnSpPr>
          <p:spPr>
            <a:xfrm rot="10800000" flipV="1">
              <a:off x="4453085" y="1295272"/>
              <a:ext cx="430935" cy="187042"/>
            </a:xfrm>
            <a:prstGeom prst="bentConnector2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TextBox 209"/>
          <p:cNvSpPr txBox="1"/>
          <p:nvPr/>
        </p:nvSpPr>
        <p:spPr>
          <a:xfrm>
            <a:off x="4626980" y="1517659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(</a:t>
            </a:r>
            <a:r>
              <a:rPr lang="en-US" sz="1600" dirty="0" err="1">
                <a:latin typeface="Calibri" panose="020F0502020204030204" pitchFamily="34" charset="0"/>
              </a:rPr>
              <a:t>n,</a:t>
            </a:r>
            <a:r>
              <a:rPr lang="en-US" sz="1600" dirty="0" err="1">
                <a:latin typeface="Symbol" panose="05050102010706020507" pitchFamily="18" charset="2"/>
              </a:rPr>
              <a:t>g</a:t>
            </a:r>
            <a:r>
              <a:rPr lang="en-US" sz="1600" dirty="0">
                <a:latin typeface="Calibri" panose="020F0502020204030204" pitchFamily="34" charset="0"/>
              </a:rPr>
              <a:t>)</a:t>
            </a:r>
            <a:endParaRPr lang="en-GB" sz="1600" dirty="0">
              <a:latin typeface="Calibri" panose="020F0502020204030204" pitchFamily="34" charset="0"/>
            </a:endParaRPr>
          </a:p>
        </p:txBody>
      </p:sp>
      <p:cxnSp>
        <p:nvCxnSpPr>
          <p:cNvPr id="22" name="Connector de fletxa recta 21"/>
          <p:cNvCxnSpPr/>
          <p:nvPr/>
        </p:nvCxnSpPr>
        <p:spPr>
          <a:xfrm>
            <a:off x="4741947" y="1874387"/>
            <a:ext cx="36004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4613292" y="2530253"/>
            <a:ext cx="553357" cy="338554"/>
            <a:chOff x="3756041" y="2425112"/>
            <a:chExt cx="553357" cy="338554"/>
          </a:xfrm>
        </p:grpSpPr>
        <p:sp>
          <p:nvSpPr>
            <p:cNvPr id="17" name="TextBox 209"/>
            <p:cNvSpPr txBox="1"/>
            <p:nvPr/>
          </p:nvSpPr>
          <p:spPr>
            <a:xfrm>
              <a:off x="3756041" y="2425112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latin typeface="Calibri" panose="020F0502020204030204" pitchFamily="34" charset="0"/>
                </a:rPr>
                <a:t>)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24" name="Connector de fletxa recta 23"/>
            <p:cNvCxnSpPr/>
            <p:nvPr/>
          </p:nvCxnSpPr>
          <p:spPr>
            <a:xfrm>
              <a:off x="3852700" y="2455908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o 19"/>
          <p:cNvGrpSpPr/>
          <p:nvPr/>
        </p:nvGrpSpPr>
        <p:grpSpPr>
          <a:xfrm>
            <a:off x="5482692" y="2525868"/>
            <a:ext cx="553357" cy="338554"/>
            <a:chOff x="4651639" y="2422968"/>
            <a:chExt cx="553357" cy="338554"/>
          </a:xfrm>
        </p:grpSpPr>
        <p:cxnSp>
          <p:nvCxnSpPr>
            <p:cNvPr id="25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latin typeface="Calibri" panose="020F0502020204030204" pitchFamily="34" charset="0"/>
                </a:rPr>
                <a:t>)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5360749" y="2035034"/>
            <a:ext cx="614884" cy="338554"/>
            <a:chOff x="4234034" y="2100727"/>
            <a:chExt cx="614884" cy="338554"/>
          </a:xfrm>
        </p:grpSpPr>
        <p:sp>
          <p:nvSpPr>
            <p:cNvPr id="28" name="TextBox 203"/>
            <p:cNvSpPr txBox="1"/>
            <p:nvPr/>
          </p:nvSpPr>
          <p:spPr>
            <a:xfrm>
              <a:off x="4234034" y="2100727"/>
              <a:ext cx="4574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197A31"/>
                  </a:solidFill>
                </a:rPr>
                <a:t>EC</a:t>
              </a:r>
              <a:endParaRPr lang="en-GB" sz="1600" b="1" baseline="30000" dirty="0">
                <a:solidFill>
                  <a:srgbClr val="197A31"/>
                </a:solidFill>
              </a:endParaRPr>
            </a:p>
          </p:txBody>
        </p:sp>
        <p:cxnSp>
          <p:nvCxnSpPr>
            <p:cNvPr id="29" name="Straight Arrow Connector 20"/>
            <p:cNvCxnSpPr/>
            <p:nvPr/>
          </p:nvCxnSpPr>
          <p:spPr>
            <a:xfrm>
              <a:off x="4488878" y="2134409"/>
              <a:ext cx="360040" cy="255127"/>
            </a:xfrm>
            <a:prstGeom prst="straightConnector1">
              <a:avLst/>
            </a:prstGeom>
            <a:ln w="25400">
              <a:solidFill>
                <a:srgbClr val="197A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o 25"/>
          <p:cNvGrpSpPr/>
          <p:nvPr/>
        </p:nvGrpSpPr>
        <p:grpSpPr>
          <a:xfrm>
            <a:off x="5770723" y="2011902"/>
            <a:ext cx="686886" cy="338554"/>
            <a:chOff x="4246723" y="2011902"/>
            <a:chExt cx="686886" cy="338554"/>
          </a:xfrm>
        </p:grpSpPr>
        <p:cxnSp>
          <p:nvCxnSpPr>
            <p:cNvPr id="36" name="Straight Arrow Connector 20"/>
            <p:cNvCxnSpPr/>
            <p:nvPr/>
          </p:nvCxnSpPr>
          <p:spPr>
            <a:xfrm rot="10800000">
              <a:off x="4246723" y="2028059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203"/>
            <p:cNvSpPr txBox="1"/>
            <p:nvPr/>
          </p:nvSpPr>
          <p:spPr>
            <a:xfrm>
              <a:off x="4576254" y="2011902"/>
              <a:ext cx="35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400" b="1" baseline="30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7578074" y="1361759"/>
                <a:ext cx="226234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C-13 pocket s-process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074" y="1361759"/>
                <a:ext cx="2262342" cy="646331"/>
              </a:xfrm>
              <a:prstGeom prst="rect">
                <a:avLst/>
              </a:prstGeom>
              <a:blipFill>
                <a:blip r:embed="rId3"/>
                <a:stretch>
                  <a:fillRect l="-1877" t="-37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adroTexto 34"/>
          <p:cNvSpPr txBox="1"/>
          <p:nvPr/>
        </p:nvSpPr>
        <p:spPr>
          <a:xfrm>
            <a:off x="7824192" y="2678413"/>
            <a:ext cx="18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After  s-process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4774037" y="1895161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4037" y="1895161"/>
                <a:ext cx="1061902" cy="290785"/>
              </a:xfrm>
              <a:prstGeom prst="rect">
                <a:avLst/>
              </a:prstGeom>
              <a:blipFill>
                <a:blip r:embed="rId4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o 22"/>
          <p:cNvGrpSpPr/>
          <p:nvPr/>
        </p:nvGrpSpPr>
        <p:grpSpPr>
          <a:xfrm>
            <a:off x="4403778" y="2019630"/>
            <a:ext cx="644283" cy="338554"/>
            <a:chOff x="3555264" y="1966817"/>
            <a:chExt cx="644283" cy="338554"/>
          </a:xfrm>
        </p:grpSpPr>
        <p:sp>
          <p:nvSpPr>
            <p:cNvPr id="43" name="TextBox 203"/>
            <p:cNvSpPr txBox="1"/>
            <p:nvPr/>
          </p:nvSpPr>
          <p:spPr>
            <a:xfrm>
              <a:off x="3555264" y="1966817"/>
              <a:ext cx="41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="1" baseline="30000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-</a:t>
              </a:r>
              <a:endParaRPr lang="en-GB" sz="1600" b="1" baseline="30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4" name="Straight Arrow Connector 20"/>
            <p:cNvCxnSpPr/>
            <p:nvPr/>
          </p:nvCxnSpPr>
          <p:spPr>
            <a:xfrm rot="10800000">
              <a:off x="3839507" y="1996623"/>
              <a:ext cx="360040" cy="2551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uadroTexto 34"/>
          <p:cNvSpPr txBox="1"/>
          <p:nvPr/>
        </p:nvSpPr>
        <p:spPr>
          <a:xfrm>
            <a:off x="2029049" y="2372084"/>
            <a:ext cx="18314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s-process flow</a:t>
            </a:r>
          </a:p>
        </p:txBody>
      </p:sp>
      <p:cxnSp>
        <p:nvCxnSpPr>
          <p:cNvPr id="38" name="Connector de fletxa recta 37"/>
          <p:cNvCxnSpPr/>
          <p:nvPr/>
        </p:nvCxnSpPr>
        <p:spPr>
          <a:xfrm>
            <a:off x="3644495" y="2576518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5458309" y="1519675"/>
            <a:ext cx="553357" cy="347203"/>
            <a:chOff x="4331593" y="1585367"/>
            <a:chExt cx="553357" cy="347203"/>
          </a:xfrm>
        </p:grpSpPr>
        <p:sp>
          <p:nvSpPr>
            <p:cNvPr id="40" name="TextBox 209"/>
            <p:cNvSpPr txBox="1"/>
            <p:nvPr/>
          </p:nvSpPr>
          <p:spPr>
            <a:xfrm>
              <a:off x="4331593" y="1585367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latin typeface="Calibri" panose="020F0502020204030204" pitchFamily="34" charset="0"/>
                </a:rPr>
                <a:t>)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41" name="Connector de fletxa recta 21"/>
            <p:cNvCxnSpPr/>
            <p:nvPr/>
          </p:nvCxnSpPr>
          <p:spPr>
            <a:xfrm>
              <a:off x="4478235" y="1932570"/>
              <a:ext cx="36004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20"/>
          <p:cNvCxnSpPr/>
          <p:nvPr/>
        </p:nvCxnSpPr>
        <p:spPr>
          <a:xfrm rot="10800000">
            <a:off x="6490803" y="2028409"/>
            <a:ext cx="360040" cy="25512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o 20"/>
          <p:cNvGrpSpPr/>
          <p:nvPr/>
        </p:nvGrpSpPr>
        <p:grpSpPr>
          <a:xfrm>
            <a:off x="3431704" y="2804196"/>
            <a:ext cx="4146370" cy="452040"/>
            <a:chOff x="2273212" y="2940322"/>
            <a:chExt cx="4146370" cy="452040"/>
          </a:xfrm>
        </p:grpSpPr>
        <p:sp>
          <p:nvSpPr>
            <p:cNvPr id="48" name="QuadreDeText 6"/>
            <p:cNvSpPr txBox="1"/>
            <p:nvPr/>
          </p:nvSpPr>
          <p:spPr>
            <a:xfrm>
              <a:off x="2273212" y="3115363"/>
              <a:ext cx="4146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err="1"/>
                <a:t>Already</a:t>
              </a:r>
              <a:r>
                <a:rPr lang="es-ES" sz="1200" b="1" dirty="0"/>
                <a:t> </a:t>
              </a:r>
              <a:r>
                <a:rPr lang="es-ES" sz="1200" b="1" dirty="0" err="1"/>
                <a:t>measured</a:t>
              </a:r>
              <a:r>
                <a:rPr lang="es-ES" sz="1200" b="1" dirty="0"/>
                <a:t> at </a:t>
              </a:r>
              <a:r>
                <a:rPr lang="es-ES" sz="1200" b="1" dirty="0" err="1"/>
                <a:t>n_TOF</a:t>
              </a:r>
              <a:r>
                <a:rPr lang="es-ES" sz="1200" b="1" dirty="0"/>
                <a:t> (</a:t>
              </a:r>
              <a:r>
                <a:rPr lang="en-GB" sz="1200" b="1" dirty="0"/>
                <a:t>A. Casanovas Ph.D. thesis, 2018</a:t>
              </a:r>
              <a:r>
                <a:rPr lang="es-ES" sz="1200" b="1" dirty="0"/>
                <a:t>)</a:t>
              </a:r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 flipV="1">
              <a:off x="3752122" y="294032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 flipV="1">
              <a:off x="4593716" y="2942932"/>
              <a:ext cx="0" cy="252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/>
              <p:cNvSpPr txBox="1"/>
              <p:nvPr/>
            </p:nvSpPr>
            <p:spPr>
              <a:xfrm>
                <a:off x="7824192" y="2014719"/>
                <a:ext cx="1800200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TP s-process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≥3∙</m:t>
                      </m:r>
                      <m:sSup>
                        <m:sSupPr>
                          <m:ctrlP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1" name="CuadroTexto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192" y="2014719"/>
                <a:ext cx="1800200" cy="646331"/>
              </a:xfrm>
              <a:prstGeom prst="rect">
                <a:avLst/>
              </a:prstGeom>
              <a:blipFill>
                <a:blip r:embed="rId5"/>
                <a:stretch>
                  <a:fillRect t="-36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uadroTexto 52"/>
              <p:cNvSpPr txBox="1"/>
              <p:nvPr/>
            </p:nvSpPr>
            <p:spPr>
              <a:xfrm>
                <a:off x="4781424" y="1895161"/>
                <a:ext cx="1061902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53" name="CuadroTex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424" y="1895161"/>
                <a:ext cx="1061902" cy="290785"/>
              </a:xfrm>
              <a:prstGeom prst="rect">
                <a:avLst/>
              </a:prstGeom>
              <a:blipFill>
                <a:blip r:embed="rId6"/>
                <a:stretch>
                  <a:fillRect t="-45833" b="-10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uadroTexto 30"/>
          <p:cNvSpPr txBox="1"/>
          <p:nvPr/>
        </p:nvSpPr>
        <p:spPr>
          <a:xfrm>
            <a:off x="1948488" y="1476036"/>
            <a:ext cx="813388" cy="7386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sz="1400" dirty="0">
              <a:solidFill>
                <a:srgbClr val="7030A0"/>
              </a:solidFill>
            </a:endParaRPr>
          </a:p>
          <a:p>
            <a:pPr algn="ctr"/>
            <a:r>
              <a:rPr lang="es-ES" sz="1400" dirty="0">
                <a:solidFill>
                  <a:srgbClr val="7030A0"/>
                </a:solidFill>
              </a:rPr>
              <a:t>s-</a:t>
            </a:r>
            <a:r>
              <a:rPr lang="es-ES" sz="1400" dirty="0" err="1">
                <a:solidFill>
                  <a:srgbClr val="7030A0"/>
                </a:solidFill>
              </a:rPr>
              <a:t>only</a:t>
            </a:r>
            <a:endParaRPr lang="es-ES" sz="1400" dirty="0">
              <a:solidFill>
                <a:srgbClr val="7030A0"/>
              </a:solidFill>
            </a:endParaRPr>
          </a:p>
          <a:p>
            <a:pPr algn="ctr"/>
            <a:endParaRPr lang="es-ES" sz="1400" dirty="0">
              <a:solidFill>
                <a:srgbClr val="7030A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603894" y="5570656"/>
            <a:ext cx="9108504" cy="73866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/>
              <a:t>1. K. Yokoi et al., </a:t>
            </a:r>
            <a:r>
              <a:rPr lang="en-US" sz="1050" b="1" i="1" dirty="0"/>
              <a:t>The production and survival of Pb-205 in stars, and the 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Pb/</a:t>
            </a:r>
            <a:r>
              <a:rPr lang="en-US" sz="1050" b="1" i="1" baseline="30000" dirty="0"/>
              <a:t>205</a:t>
            </a:r>
            <a:r>
              <a:rPr lang="en-US" sz="1050" b="1" i="1" dirty="0"/>
              <a:t>Tl s-process chronometry</a:t>
            </a:r>
            <a:r>
              <a:rPr lang="en-US" sz="1050" dirty="0"/>
              <a:t>, </a:t>
            </a:r>
            <a:r>
              <a:rPr lang="en-GB" sz="1050" dirty="0"/>
              <a:t>Astronomy and Astrophysics 145, 339-346 (1985) </a:t>
            </a:r>
          </a:p>
          <a:p>
            <a:r>
              <a:rPr lang="en-GB" sz="1050" dirty="0"/>
              <a:t>2. R.G.A. Baker et al. , </a:t>
            </a:r>
            <a:r>
              <a:rPr lang="en-GB" sz="1050" b="1" i="1" dirty="0"/>
              <a:t>The thallium isotope composition of carbonaceous chondrites — New evidence for live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the early solar system</a:t>
            </a:r>
            <a:r>
              <a:rPr lang="en-GB" sz="1050" i="1" dirty="0"/>
              <a:t>, </a:t>
            </a:r>
            <a:r>
              <a:rPr lang="en-GB" sz="1050" dirty="0"/>
              <a:t>Earth and Plan. Sc. Lett</a:t>
            </a:r>
            <a:r>
              <a:rPr lang="en-GB" sz="1050" i="1" dirty="0"/>
              <a:t> </a:t>
            </a:r>
            <a:r>
              <a:rPr lang="en-GB" sz="1050" dirty="0"/>
              <a:t>(2010)</a:t>
            </a:r>
            <a:endParaRPr lang="en-GB" sz="1050" i="1" dirty="0"/>
          </a:p>
          <a:p>
            <a:r>
              <a:rPr lang="en-GB" sz="1050" dirty="0"/>
              <a:t>3. </a:t>
            </a:r>
            <a:r>
              <a:rPr lang="en-GB" sz="1050" dirty="0" err="1"/>
              <a:t>Mowlavi</a:t>
            </a:r>
            <a:r>
              <a:rPr lang="en-GB" sz="1050" dirty="0"/>
              <a:t>, N., </a:t>
            </a:r>
            <a:r>
              <a:rPr lang="en-GB" sz="1050" dirty="0" err="1"/>
              <a:t>Goriely</a:t>
            </a:r>
            <a:r>
              <a:rPr lang="en-GB" sz="1050" dirty="0"/>
              <a:t>, S., </a:t>
            </a:r>
            <a:r>
              <a:rPr lang="en-GB" sz="1050" dirty="0" err="1"/>
              <a:t>Arnould</a:t>
            </a:r>
            <a:r>
              <a:rPr lang="en-GB" sz="1050" dirty="0"/>
              <a:t>, M., </a:t>
            </a:r>
            <a:r>
              <a:rPr lang="en-GB" sz="1050" b="1" i="1" dirty="0"/>
              <a:t>The survival of </a:t>
            </a:r>
            <a:r>
              <a:rPr lang="en-GB" sz="1050" b="1" i="1" baseline="30000" dirty="0"/>
              <a:t>205</a:t>
            </a:r>
            <a:r>
              <a:rPr lang="en-GB" sz="1050" b="1" i="1" dirty="0"/>
              <a:t>Pb in intermediate-mass AGB stars</a:t>
            </a:r>
            <a:r>
              <a:rPr lang="en-GB" sz="1050" dirty="0"/>
              <a:t>, Astron. </a:t>
            </a:r>
            <a:r>
              <a:rPr lang="en-GB" sz="1050" dirty="0" err="1"/>
              <a:t>Astrophys</a:t>
            </a:r>
            <a:r>
              <a:rPr lang="en-GB" sz="1050" dirty="0"/>
              <a:t>. 330, 206–214 (1998)</a:t>
            </a:r>
            <a:endParaRPr lang="en-US" sz="105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8217" y="4484789"/>
            <a:ext cx="1706072" cy="99733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52" name="Grupo 19"/>
          <p:cNvGrpSpPr/>
          <p:nvPr/>
        </p:nvGrpSpPr>
        <p:grpSpPr>
          <a:xfrm>
            <a:off x="6352250" y="2524597"/>
            <a:ext cx="553357" cy="338554"/>
            <a:chOff x="4651639" y="2422968"/>
            <a:chExt cx="553357" cy="338554"/>
          </a:xfrm>
        </p:grpSpPr>
        <p:cxnSp>
          <p:nvCxnSpPr>
            <p:cNvPr id="54" name="Connector de fletxa recta 24"/>
            <p:cNvCxnSpPr/>
            <p:nvPr/>
          </p:nvCxnSpPr>
          <p:spPr>
            <a:xfrm>
              <a:off x="4751914" y="2452440"/>
              <a:ext cx="360040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209"/>
            <p:cNvSpPr txBox="1"/>
            <p:nvPr/>
          </p:nvSpPr>
          <p:spPr>
            <a:xfrm>
              <a:off x="4651639" y="2422968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(</a:t>
              </a:r>
              <a:r>
                <a:rPr lang="en-US" sz="1600" dirty="0" err="1">
                  <a:solidFill>
                    <a:srgbClr val="C00000"/>
                  </a:solidFill>
                  <a:latin typeface="Calibri" panose="020F0502020204030204" pitchFamily="34" charset="0"/>
                </a:rPr>
                <a:t>n,</a:t>
              </a:r>
              <a:r>
                <a:rPr lang="en-US" sz="1600" dirty="0" err="1">
                  <a:solidFill>
                    <a:srgbClr val="C0000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dirty="0">
                  <a:solidFill>
                    <a:srgbClr val="C00000"/>
                  </a:solidFill>
                  <a:latin typeface="Calibri" panose="020F0502020204030204" pitchFamily="34" charset="0"/>
                </a:rPr>
                <a:t>)</a:t>
              </a:r>
              <a:endParaRPr lang="en-GB" sz="1600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1703513" y="3321604"/>
            <a:ext cx="5039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Stellar effects on </a:t>
            </a:r>
            <a:r>
              <a:rPr lang="en-US" baseline="30000" dirty="0"/>
              <a:t>205</a:t>
            </a:r>
            <a:r>
              <a:rPr lang="en-US" dirty="0"/>
              <a:t>Pb: at s-process sites temperature, EC decay is so strongly enhanced that its survival is compromised  </a:t>
            </a:r>
            <a:endParaRPr lang="es-ES" dirty="0"/>
          </a:p>
        </p:txBody>
      </p:sp>
      <p:sp>
        <p:nvSpPr>
          <p:cNvPr id="27" name="Rectángulo redondeado 26"/>
          <p:cNvSpPr/>
          <p:nvPr/>
        </p:nvSpPr>
        <p:spPr>
          <a:xfrm>
            <a:off x="7896201" y="4452353"/>
            <a:ext cx="813045" cy="35556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redondeado 56"/>
          <p:cNvSpPr/>
          <p:nvPr/>
        </p:nvSpPr>
        <p:spPr>
          <a:xfrm>
            <a:off x="8688288" y="3987730"/>
            <a:ext cx="314320" cy="98057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/>
          <p:cNvSpPr txBox="1"/>
          <p:nvPr/>
        </p:nvSpPr>
        <p:spPr>
          <a:xfrm>
            <a:off x="1703512" y="4450468"/>
            <a:ext cx="50221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baseline="30000" dirty="0"/>
              <a:t>205</a:t>
            </a:r>
            <a:r>
              <a:rPr lang="en-US" b="1" dirty="0"/>
              <a:t>Pb/</a:t>
            </a:r>
            <a:r>
              <a:rPr lang="en-US" b="1" baseline="30000" dirty="0"/>
              <a:t>204</a:t>
            </a:r>
            <a:r>
              <a:rPr lang="en-US" b="1" dirty="0"/>
              <a:t>Pb ratio </a:t>
            </a:r>
            <a:r>
              <a:rPr lang="en-US" dirty="0"/>
              <a:t>could be used as a “chronometer” of the s-process</a:t>
            </a:r>
            <a:r>
              <a:rPr lang="en-US" baseline="30000" dirty="0"/>
              <a:t>1,2,3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Time elapsed since the last injection of main s-process products into the pre-solar nebula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7422847" y="3357494"/>
            <a:ext cx="2737181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/>
              <a:t>AGB (red </a:t>
            </a:r>
            <a:r>
              <a:rPr lang="es-ES" sz="1400" dirty="0" err="1"/>
              <a:t>giant</a:t>
            </a:r>
            <a:r>
              <a:rPr lang="es-ES" sz="1400" dirty="0"/>
              <a:t>) time </a:t>
            </a:r>
            <a:r>
              <a:rPr lang="es-ES" sz="1400" dirty="0" err="1"/>
              <a:t>evolution</a:t>
            </a:r>
            <a:endParaRPr lang="es-E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/>
              <p:cNvSpPr txBox="1"/>
              <p:nvPr/>
            </p:nvSpPr>
            <p:spPr>
              <a:xfrm>
                <a:off x="4851594" y="2685979"/>
                <a:ext cx="929328" cy="290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es-E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0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ES" sz="10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s-E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≪3.8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  <m:r>
                        <a:rPr lang="es-ES" sz="1000" i="1">
                          <a:latin typeface="Cambria Math"/>
                        </a:rPr>
                        <m:t>𝑦</m:t>
                      </m:r>
                      <m:r>
                        <a:rPr lang="es-ES" sz="1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60" name="Cuadro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594" y="2685979"/>
                <a:ext cx="929328" cy="290785"/>
              </a:xfrm>
              <a:prstGeom prst="rect">
                <a:avLst/>
              </a:prstGeom>
              <a:blipFill>
                <a:blip r:embed="rId8"/>
                <a:stretch>
                  <a:fillRect t="-46809" b="-10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CuadroTexto 60"/>
          <p:cNvSpPr txBox="1"/>
          <p:nvPr/>
        </p:nvSpPr>
        <p:spPr>
          <a:xfrm>
            <a:off x="1703513" y="4167552"/>
            <a:ext cx="503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Activation of the bound state </a:t>
            </a:r>
            <a:r>
              <a:rPr lang="el-GR" dirty="0"/>
              <a:t>β</a:t>
            </a:r>
            <a:r>
              <a:rPr lang="en-US" dirty="0"/>
              <a:t> decay of </a:t>
            </a:r>
            <a:r>
              <a:rPr lang="en-US" baseline="30000" dirty="0"/>
              <a:t>205</a:t>
            </a:r>
            <a:r>
              <a:rPr lang="en-US" dirty="0"/>
              <a:t>Tl </a:t>
            </a:r>
            <a:endParaRPr lang="es-ES" dirty="0"/>
          </a:p>
        </p:txBody>
      </p:sp>
      <p:sp>
        <p:nvSpPr>
          <p:cNvPr id="45" name="Rectángulo 44"/>
          <p:cNvSpPr/>
          <p:nvPr/>
        </p:nvSpPr>
        <p:spPr>
          <a:xfrm>
            <a:off x="1563947" y="587693"/>
            <a:ext cx="9188398" cy="568261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2" name="CuadroTexto 57"/>
          <p:cNvSpPr txBox="1"/>
          <p:nvPr/>
        </p:nvSpPr>
        <p:spPr>
          <a:xfrm>
            <a:off x="3368721" y="2576146"/>
            <a:ext cx="5460496" cy="10156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The </a:t>
            </a:r>
            <a:r>
              <a:rPr lang="en-US" sz="2000" baseline="30000" dirty="0">
                <a:solidFill>
                  <a:srgbClr val="C00000"/>
                </a:solidFill>
              </a:rPr>
              <a:t>205</a:t>
            </a:r>
            <a:r>
              <a:rPr lang="en-US" sz="2000" dirty="0">
                <a:solidFill>
                  <a:srgbClr val="C00000"/>
                </a:solidFill>
              </a:rPr>
              <a:t>Tl(n,</a:t>
            </a:r>
            <a:r>
              <a:rPr lang="el-GR" sz="2000" dirty="0">
                <a:solidFill>
                  <a:srgbClr val="C00000"/>
                </a:solidFill>
              </a:rPr>
              <a:t>γ</a:t>
            </a:r>
            <a:r>
              <a:rPr lang="en-US" sz="2000" dirty="0">
                <a:solidFill>
                  <a:srgbClr val="C00000"/>
                </a:solidFill>
              </a:rPr>
              <a:t>) capture reaction, by affecting the abundance of </a:t>
            </a:r>
            <a:r>
              <a:rPr lang="en-US" sz="2000" baseline="30000" dirty="0">
                <a:solidFill>
                  <a:srgbClr val="C00000"/>
                </a:solidFill>
              </a:rPr>
              <a:t>205</a:t>
            </a:r>
            <a:r>
              <a:rPr lang="en-US" sz="2000" dirty="0">
                <a:solidFill>
                  <a:srgbClr val="C00000"/>
                </a:solidFill>
              </a:rPr>
              <a:t>Tl, could play a relevant role in the final abundance (and survival) of </a:t>
            </a:r>
            <a:r>
              <a:rPr lang="en-US" sz="2000" baseline="30000" dirty="0">
                <a:solidFill>
                  <a:srgbClr val="C00000"/>
                </a:solidFill>
              </a:rPr>
              <a:t>205</a:t>
            </a:r>
            <a:r>
              <a:rPr lang="en-US" sz="2000" dirty="0">
                <a:solidFill>
                  <a:srgbClr val="C00000"/>
                </a:solidFill>
              </a:rPr>
              <a:t>Pb</a:t>
            </a:r>
            <a:endParaRPr lang="en-US" sz="2000" dirty="0"/>
          </a:p>
        </p:txBody>
      </p:sp>
      <p:sp>
        <p:nvSpPr>
          <p:cNvPr id="63" name="CuadroTexto 57"/>
          <p:cNvSpPr txBox="1"/>
          <p:nvPr/>
        </p:nvSpPr>
        <p:spPr>
          <a:xfrm>
            <a:off x="3577623" y="1470109"/>
            <a:ext cx="5026893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The </a:t>
            </a:r>
            <a:r>
              <a:rPr lang="en-US" sz="2000" b="1" baseline="30000" dirty="0">
                <a:solidFill>
                  <a:srgbClr val="C00000"/>
                </a:solidFill>
              </a:rPr>
              <a:t>205</a:t>
            </a:r>
            <a:r>
              <a:rPr lang="en-US" sz="2000" b="1" dirty="0">
                <a:solidFill>
                  <a:srgbClr val="C00000"/>
                </a:solidFill>
              </a:rPr>
              <a:t>Pb/</a:t>
            </a:r>
            <a:r>
              <a:rPr lang="en-US" sz="2000" b="1" baseline="30000" dirty="0">
                <a:solidFill>
                  <a:srgbClr val="C00000"/>
                </a:solidFill>
              </a:rPr>
              <a:t>204</a:t>
            </a:r>
            <a:r>
              <a:rPr lang="en-US" sz="2000" b="1" dirty="0">
                <a:solidFill>
                  <a:srgbClr val="C00000"/>
                </a:solidFill>
              </a:rPr>
              <a:t>Pb ratio </a:t>
            </a:r>
            <a:r>
              <a:rPr lang="en-US" sz="2000" dirty="0">
                <a:solidFill>
                  <a:srgbClr val="C00000"/>
                </a:solidFill>
              </a:rPr>
              <a:t>has the potential to be used as a “chronometer” of the s-process</a:t>
            </a:r>
          </a:p>
        </p:txBody>
      </p:sp>
      <p:sp>
        <p:nvSpPr>
          <p:cNvPr id="66" name="Marcador de pie de página 3">
            <a:extLst>
              <a:ext uri="{FF2B5EF4-FFF2-40B4-BE49-F238E27FC236}">
                <a16:creationId xmlns:a16="http://schemas.microsoft.com/office/drawing/2014/main" id="{0FA53499-4525-4530-8B1B-97D61DB54F4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531652" y="6327077"/>
            <a:ext cx="3312368" cy="365125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err="1"/>
              <a:t>n_TOF</a:t>
            </a:r>
            <a:r>
              <a:rPr lang="es-ES" dirty="0"/>
              <a:t> </a:t>
            </a:r>
            <a:r>
              <a:rPr lang="es-ES" dirty="0" err="1"/>
              <a:t>Collaboration</a:t>
            </a:r>
            <a:r>
              <a:rPr lang="es-ES" dirty="0"/>
              <a:t> meeting</a:t>
            </a:r>
          </a:p>
          <a:p>
            <a:r>
              <a:rPr lang="es-ES" dirty="0"/>
              <a:t>Granada, 27-28/XI/18</a:t>
            </a:r>
          </a:p>
        </p:txBody>
      </p:sp>
      <p:sp>
        <p:nvSpPr>
          <p:cNvPr id="67" name="CuadroTexto 57">
            <a:extLst>
              <a:ext uri="{FF2B5EF4-FFF2-40B4-BE49-F238E27FC236}">
                <a16:creationId xmlns:a16="http://schemas.microsoft.com/office/drawing/2014/main" id="{25A62CD2-2036-4510-BD19-B96406D4B032}"/>
              </a:ext>
            </a:extLst>
          </p:cNvPr>
          <p:cNvSpPr txBox="1"/>
          <p:nvPr/>
        </p:nvSpPr>
        <p:spPr>
          <a:xfrm>
            <a:off x="3400515" y="3933709"/>
            <a:ext cx="5460496" cy="1015663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A precise knowledge of this cross section is also important to complete the analysis of the </a:t>
            </a:r>
            <a:r>
              <a:rPr lang="en-GB" sz="2000" baseline="30000" dirty="0">
                <a:solidFill>
                  <a:srgbClr val="C00000"/>
                </a:solidFill>
              </a:rPr>
              <a:t>204</a:t>
            </a:r>
            <a:r>
              <a:rPr lang="en-GB" sz="2000" dirty="0">
                <a:solidFill>
                  <a:srgbClr val="C00000"/>
                </a:solidFill>
              </a:rPr>
              <a:t>Tl branching point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871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528950"/>
          </a:xfrm>
        </p:spPr>
        <p:txBody>
          <a:bodyPr/>
          <a:lstStyle/>
          <a:p>
            <a:r>
              <a:rPr lang="en-US" dirty="0"/>
              <a:t>Status of the data for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/>
              <a:t>) : cross section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47528" y="645583"/>
            <a:ext cx="8568952" cy="5480581"/>
          </a:xfrm>
        </p:spPr>
        <p:txBody>
          <a:bodyPr/>
          <a:lstStyle/>
          <a:p>
            <a:r>
              <a:rPr lang="en-GB" dirty="0"/>
              <a:t>Only one previous measurement: </a:t>
            </a:r>
            <a:r>
              <a:rPr lang="en-US" dirty="0"/>
              <a:t>R. L. Macklin and R. R. Winters, </a:t>
            </a:r>
            <a:r>
              <a:rPr lang="en-US" i="1" dirty="0"/>
              <a:t>Stellar neutron capture in the thallium isotopes</a:t>
            </a:r>
            <a:r>
              <a:rPr lang="en-US" dirty="0"/>
              <a:t>, </a:t>
            </a:r>
            <a:r>
              <a:rPr lang="en-US" dirty="0" err="1"/>
              <a:t>Astrophys</a:t>
            </a:r>
            <a:r>
              <a:rPr lang="en-US" dirty="0"/>
              <a:t>. J. </a:t>
            </a:r>
            <a:r>
              <a:rPr lang="en-US" b="1" dirty="0"/>
              <a:t>208</a:t>
            </a:r>
            <a:r>
              <a:rPr lang="en-US" dirty="0"/>
              <a:t>, 812 (1976)</a:t>
            </a:r>
          </a:p>
          <a:p>
            <a:pPr lvl="1"/>
            <a:r>
              <a:rPr lang="en-US" dirty="0"/>
              <a:t>Experimental capture cross section or resonance parameters never published</a:t>
            </a:r>
          </a:p>
          <a:p>
            <a:pPr lvl="1"/>
            <a:r>
              <a:rPr lang="en-US" dirty="0"/>
              <a:t>Related EXFOR data: only resonance kernels, no uncertainties, up to 102 </a:t>
            </a:r>
            <a:r>
              <a:rPr lang="en-US" dirty="0" err="1"/>
              <a:t>keV</a:t>
            </a:r>
            <a:endParaRPr lang="en-US" dirty="0"/>
          </a:p>
          <a:p>
            <a:pPr lvl="1"/>
            <a:r>
              <a:rPr lang="en-US" dirty="0"/>
              <a:t>Explicit correction factor for systematic error at ORNL: not known (0.95 for </a:t>
            </a:r>
            <a:r>
              <a:rPr lang="en-US" baseline="30000" dirty="0"/>
              <a:t>203</a:t>
            </a:r>
            <a:r>
              <a:rPr lang="en-US" dirty="0"/>
              <a:t>Tl</a:t>
            </a:r>
            <a:r>
              <a:rPr lang="en-US" dirty="0" smtClean="0"/>
              <a:t>)</a:t>
            </a:r>
          </a:p>
          <a:p>
            <a:pPr marL="457188" lvl="1" indent="0">
              <a:buNone/>
            </a:pPr>
            <a:endParaRPr lang="en-US" dirty="0"/>
          </a:p>
          <a:p>
            <a:r>
              <a:rPr lang="en-US" dirty="0"/>
              <a:t>Most recent evaluations show </a:t>
            </a:r>
            <a:r>
              <a:rPr lang="en-US" b="1" dirty="0"/>
              <a:t>important discrepancies</a:t>
            </a:r>
            <a:r>
              <a:rPr lang="en-US" dirty="0"/>
              <a:t>: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5</a:t>
            </a:fld>
            <a:endParaRPr lang="es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2996953"/>
            <a:ext cx="6048672" cy="274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81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3553" y="1615989"/>
            <a:ext cx="7523601" cy="461421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Status of </a:t>
            </a:r>
            <a:r>
              <a:rPr lang="es-ES" dirty="0" err="1"/>
              <a:t>the</a:t>
            </a:r>
            <a:r>
              <a:rPr lang="es-ES" dirty="0"/>
              <a:t> data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/>
              <a:t>)</a:t>
            </a:r>
            <a:r>
              <a:rPr lang="es-ES" dirty="0"/>
              <a:t>: MACS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1200" y="692697"/>
            <a:ext cx="8229600" cy="5433467"/>
          </a:xfrm>
        </p:spPr>
        <p:txBody>
          <a:bodyPr/>
          <a:lstStyle/>
          <a:p>
            <a:r>
              <a:rPr lang="en-US" dirty="0"/>
              <a:t>MACS at 30 </a:t>
            </a:r>
            <a:r>
              <a:rPr lang="en-US" dirty="0" err="1"/>
              <a:t>keV</a:t>
            </a:r>
            <a:r>
              <a:rPr lang="en-US" dirty="0"/>
              <a:t> comparison:</a:t>
            </a:r>
          </a:p>
          <a:p>
            <a:pPr lvl="1"/>
            <a:r>
              <a:rPr lang="en-US" dirty="0" err="1"/>
              <a:t>Kadonis</a:t>
            </a:r>
            <a:r>
              <a:rPr lang="en-US" dirty="0"/>
              <a:t> reference value: 52.6 ± 3.9 </a:t>
            </a:r>
            <a:r>
              <a:rPr lang="en-US" dirty="0" err="1"/>
              <a:t>mb</a:t>
            </a:r>
            <a:r>
              <a:rPr lang="en-US" dirty="0"/>
              <a:t> (ENDF evaluation)</a:t>
            </a:r>
          </a:p>
          <a:p>
            <a:pPr lvl="1"/>
            <a:r>
              <a:rPr lang="en-US" dirty="0"/>
              <a:t>Examination of ENDF data suggests it is based on 1976 ORNL measurement</a:t>
            </a:r>
          </a:p>
          <a:p>
            <a:pPr lvl="1"/>
            <a:r>
              <a:rPr lang="en-US" dirty="0"/>
              <a:t>No direct uncertainty assessment in the whole energy range (8 </a:t>
            </a:r>
            <a:r>
              <a:rPr lang="en-US" dirty="0" err="1"/>
              <a:t>keV</a:t>
            </a:r>
            <a:r>
              <a:rPr lang="en-US" dirty="0"/>
              <a:t> to 50 </a:t>
            </a:r>
            <a:r>
              <a:rPr lang="en-US" dirty="0" err="1"/>
              <a:t>keV</a:t>
            </a:r>
            <a:r>
              <a:rPr lang="en-US" dirty="0"/>
              <a:t>)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6</a:t>
            </a:fld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7563495" y="4463703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ENDF/B-VII.1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608940" y="2317049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JEFF 3.2 (!)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512596" y="3788037"/>
            <a:ext cx="2304256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/>
              <a:t>Macklin&amp;Winters</a:t>
            </a:r>
            <a:r>
              <a:rPr lang="es-ES" sz="1400" dirty="0"/>
              <a:t> (1976)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821165" y="4462189"/>
            <a:ext cx="1457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Activation measurements</a:t>
            </a:r>
          </a:p>
        </p:txBody>
      </p:sp>
      <p:sp>
        <p:nvSpPr>
          <p:cNvPr id="17" name="Cerrar corchete 16"/>
          <p:cNvSpPr/>
          <p:nvPr/>
        </p:nvSpPr>
        <p:spPr>
          <a:xfrm>
            <a:off x="8891534" y="4125682"/>
            <a:ext cx="136299" cy="996536"/>
          </a:xfrm>
          <a:prstGeom prst="rightBracket">
            <a:avLst/>
          </a:prstGeom>
          <a:ln w="28575">
            <a:solidFill>
              <a:srgbClr val="00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74968" y="2490874"/>
            <a:ext cx="11698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n-US" dirty="0"/>
              <a:t>)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9082464" y="4771480"/>
            <a:ext cx="1440160" cy="1034019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Estimation of the uncertainty in the accuracy of the MACS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3988202" y="5251893"/>
            <a:ext cx="4517333" cy="307777"/>
            <a:chOff x="1933582" y="3195869"/>
            <a:chExt cx="3538645" cy="307777"/>
          </a:xfrm>
        </p:grpSpPr>
        <p:cxnSp>
          <p:nvCxnSpPr>
            <p:cNvPr id="12" name="Conector recto 11"/>
            <p:cNvCxnSpPr/>
            <p:nvPr/>
          </p:nvCxnSpPr>
          <p:spPr>
            <a:xfrm>
              <a:off x="1933582" y="3284984"/>
              <a:ext cx="288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1936614" y="3437384"/>
              <a:ext cx="288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uadroTexto 13"/>
            <p:cNvSpPr txBox="1"/>
            <p:nvPr/>
          </p:nvSpPr>
          <p:spPr>
            <a:xfrm>
              <a:off x="2243541" y="3195869"/>
              <a:ext cx="32286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MACS range variation over reference (+10% to -60%)  </a:t>
              </a:r>
            </a:p>
          </p:txBody>
        </p:sp>
      </p:grpSp>
      <p:sp>
        <p:nvSpPr>
          <p:cNvPr id="21" name="Rectángulo redondeado 20"/>
          <p:cNvSpPr/>
          <p:nvPr/>
        </p:nvSpPr>
        <p:spPr>
          <a:xfrm>
            <a:off x="9314972" y="3859027"/>
            <a:ext cx="1005374" cy="75988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+10%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-60%</a:t>
            </a:r>
          </a:p>
        </p:txBody>
      </p:sp>
    </p:spTree>
    <p:extLst>
      <p:ext uri="{BB962C8B-B14F-4D97-AF65-F5344CB8AC3E}">
        <p14:creationId xmlns:p14="http://schemas.microsoft.com/office/powerpoint/2010/main" val="157972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Main</a:t>
            </a:r>
            <a:r>
              <a:rPr lang="es-ES" dirty="0" smtClean="0"/>
              <a:t> </a:t>
            </a:r>
            <a:r>
              <a:rPr lang="es-ES" dirty="0" err="1" smtClean="0"/>
              <a:t>points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91544" y="1268760"/>
            <a:ext cx="8229600" cy="3456384"/>
          </a:xfrm>
        </p:spPr>
        <p:txBody>
          <a:bodyPr/>
          <a:lstStyle/>
          <a:p>
            <a:r>
              <a:rPr lang="en-US" dirty="0"/>
              <a:t>From the current status of the data a </a:t>
            </a:r>
            <a:r>
              <a:rPr lang="en-US" b="1" dirty="0"/>
              <a:t>+10% to -40%</a:t>
            </a:r>
            <a:r>
              <a:rPr lang="en-US" dirty="0"/>
              <a:t> uncertainty in the value of the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s-ES" dirty="0"/>
              <a:t>) </a:t>
            </a:r>
            <a:r>
              <a:rPr lang="en-US" dirty="0"/>
              <a:t>is assumed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leads to an approx. </a:t>
            </a:r>
            <a:r>
              <a:rPr lang="en-US" b="1" dirty="0"/>
              <a:t>40% </a:t>
            </a:r>
            <a:r>
              <a:rPr lang="en-US" dirty="0"/>
              <a:t>global uncertainty in the </a:t>
            </a:r>
            <a:r>
              <a:rPr lang="en-US" b="1" baseline="30000" dirty="0"/>
              <a:t>205</a:t>
            </a:r>
            <a:r>
              <a:rPr lang="en-US" b="1" dirty="0"/>
              <a:t>Pb/</a:t>
            </a:r>
            <a:r>
              <a:rPr lang="en-US" b="1" baseline="30000" dirty="0"/>
              <a:t>204</a:t>
            </a:r>
            <a:r>
              <a:rPr lang="en-US" b="1" dirty="0"/>
              <a:t>Pb ratio </a:t>
            </a:r>
            <a:r>
              <a:rPr lang="en-US" dirty="0"/>
              <a:t>only due to this reaction</a:t>
            </a:r>
          </a:p>
          <a:p>
            <a:endParaRPr lang="en-US" dirty="0"/>
          </a:p>
          <a:p>
            <a:r>
              <a:rPr lang="en-US" dirty="0"/>
              <a:t>Goal: increase precision and accuracy of </a:t>
            </a:r>
            <a:r>
              <a:rPr lang="en-US" baseline="30000" dirty="0"/>
              <a:t>205</a:t>
            </a:r>
            <a:r>
              <a:rPr lang="en-US" dirty="0"/>
              <a:t>Tl(n,</a:t>
            </a:r>
            <a:r>
              <a:rPr lang="el-GR" dirty="0"/>
              <a:t>γ</a:t>
            </a:r>
            <a:r>
              <a:rPr lang="es-ES" dirty="0"/>
              <a:t>) </a:t>
            </a:r>
            <a:r>
              <a:rPr lang="es-ES" dirty="0" err="1"/>
              <a:t>to</a:t>
            </a:r>
            <a:r>
              <a:rPr lang="es-ES" dirty="0"/>
              <a:t> reduce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uncertainty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n-US" baseline="30000" dirty="0"/>
              <a:t>205</a:t>
            </a:r>
            <a:r>
              <a:rPr lang="en-US" dirty="0"/>
              <a:t>Pb/</a:t>
            </a:r>
            <a:r>
              <a:rPr lang="en-US" baseline="30000" dirty="0"/>
              <a:t>204</a:t>
            </a:r>
            <a:r>
              <a:rPr lang="en-US" dirty="0"/>
              <a:t>Pb ratio</a:t>
            </a:r>
          </a:p>
        </p:txBody>
      </p:sp>
    </p:spTree>
    <p:extLst>
      <p:ext uri="{BB962C8B-B14F-4D97-AF65-F5344CB8AC3E}">
        <p14:creationId xmlns:p14="http://schemas.microsoft.com/office/powerpoint/2010/main" val="10714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aseline="30000" dirty="0"/>
              <a:t>205</a:t>
            </a:r>
            <a:r>
              <a:rPr lang="es-ES" dirty="0"/>
              <a:t>Tl(n,</a:t>
            </a:r>
            <a:r>
              <a:rPr lang="el-GR" dirty="0"/>
              <a:t>γ</a:t>
            </a:r>
            <a:r>
              <a:rPr lang="es-ES" dirty="0"/>
              <a:t>) </a:t>
            </a:r>
            <a:r>
              <a:rPr lang="en-GB" dirty="0"/>
              <a:t>measurement: sample issue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631504" y="827600"/>
            <a:ext cx="8579296" cy="5433467"/>
          </a:xfrm>
        </p:spPr>
        <p:txBody>
          <a:bodyPr/>
          <a:lstStyle/>
          <a:p>
            <a:r>
              <a:rPr lang="es-ES" dirty="0" err="1" smtClean="0"/>
              <a:t>Acquired</a:t>
            </a:r>
            <a:r>
              <a:rPr lang="es-ES" dirty="0" smtClean="0"/>
              <a:t> “</a:t>
            </a:r>
            <a:r>
              <a:rPr lang="es-ES" dirty="0" err="1" smtClean="0"/>
              <a:t>pure</a:t>
            </a:r>
            <a:r>
              <a:rPr lang="es-ES" dirty="0" smtClean="0"/>
              <a:t>” </a:t>
            </a:r>
            <a:r>
              <a:rPr lang="en-GB" dirty="0" smtClean="0"/>
              <a:t>sample </a:t>
            </a:r>
            <a:r>
              <a:rPr lang="en-GB" dirty="0"/>
              <a:t>was heavily contaminated with </a:t>
            </a:r>
            <a:r>
              <a:rPr lang="en-GB" dirty="0" smtClean="0"/>
              <a:t>bromine</a:t>
            </a:r>
            <a:endParaRPr lang="en-GB" dirty="0"/>
          </a:p>
          <a:p>
            <a:r>
              <a:rPr lang="en-GB" dirty="0"/>
              <a:t>A new, on-the-go sample of </a:t>
            </a:r>
            <a:r>
              <a:rPr lang="en-GB" b="1" dirty="0"/>
              <a:t>natural thallium</a:t>
            </a:r>
            <a:r>
              <a:rPr lang="en-GB" dirty="0"/>
              <a:t> was produced </a:t>
            </a:r>
            <a:br>
              <a:rPr lang="en-GB" dirty="0"/>
            </a:br>
            <a:r>
              <a:rPr lang="en-GB" dirty="0"/>
              <a:t>in a few days thanks to our PSI colleagues (E. Maugeri’s team)</a:t>
            </a:r>
          </a:p>
          <a:p>
            <a:pPr lvl="1"/>
            <a:r>
              <a:rPr lang="en-GB" dirty="0"/>
              <a:t>3.7 g of natural thallium, of which 2.6 g is </a:t>
            </a:r>
            <a:r>
              <a:rPr lang="en-GB" baseline="30000" dirty="0"/>
              <a:t>205</a:t>
            </a:r>
            <a:r>
              <a:rPr lang="en-GB" dirty="0"/>
              <a:t>Tl</a:t>
            </a:r>
          </a:p>
          <a:p>
            <a:pPr lvl="1"/>
            <a:r>
              <a:rPr lang="en-GB" dirty="0"/>
              <a:t>Same diameter, similar thickness</a:t>
            </a:r>
            <a:endParaRPr lang="en-GB" dirty="0">
              <a:solidFill>
                <a:srgbClr val="008000"/>
              </a:solidFill>
            </a:endParaRPr>
          </a:p>
          <a:p>
            <a:r>
              <a:rPr lang="en-GB" b="1" dirty="0">
                <a:solidFill>
                  <a:srgbClr val="008000"/>
                </a:solidFill>
              </a:rPr>
              <a:t>This sample luckily had no bromine </a:t>
            </a:r>
          </a:p>
          <a:p>
            <a:pPr marL="400050" lvl="1" indent="0">
              <a:buNone/>
            </a:pPr>
            <a:r>
              <a:rPr lang="en-GB" b="1" dirty="0">
                <a:solidFill>
                  <a:srgbClr val="008000"/>
                </a:solidFill>
              </a:rPr>
              <a:t>(or an undetectable amount)</a:t>
            </a:r>
          </a:p>
          <a:p>
            <a:pPr marL="0" indent="0">
              <a:buNone/>
            </a:pPr>
            <a:endParaRPr lang="en-GB" dirty="0">
              <a:solidFill>
                <a:srgbClr val="008000"/>
              </a:solidFill>
            </a:endParaRPr>
          </a:p>
          <a:p>
            <a:endParaRPr lang="en-GB" dirty="0">
              <a:solidFill>
                <a:srgbClr val="008000"/>
              </a:solidFill>
            </a:endParaRPr>
          </a:p>
          <a:p>
            <a:endParaRPr lang="en-GB" dirty="0">
              <a:solidFill>
                <a:srgbClr val="008000"/>
              </a:solidFill>
            </a:endParaRPr>
          </a:p>
          <a:p>
            <a:endParaRPr lang="en-GB" dirty="0"/>
          </a:p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D6A6A7E9-FC64-4A0D-8B24-1AEE4FFB6005}"/>
                  </a:ext>
                </a:extLst>
              </p:cNvPr>
              <p:cNvSpPr txBox="1"/>
              <p:nvPr/>
            </p:nvSpPr>
            <p:spPr>
              <a:xfrm>
                <a:off x="1634640" y="3194926"/>
                <a:ext cx="5194920" cy="3600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C00000"/>
                    </a:solidFill>
                  </a:rPr>
                  <a:t>As nat. Tl, sample contains also 29% of </a:t>
                </a:r>
                <a:r>
                  <a:rPr lang="en-GB" b="1" baseline="30000" dirty="0">
                    <a:solidFill>
                      <a:srgbClr val="C00000"/>
                    </a:solidFill>
                  </a:rPr>
                  <a:t>203</a:t>
                </a:r>
                <a:r>
                  <a:rPr lang="en-GB" b="1" dirty="0">
                    <a:solidFill>
                      <a:srgbClr val="C00000"/>
                    </a:solidFill>
                  </a:rPr>
                  <a:t>Tl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Resonance spacing of Tl isotopes resonances is high           </a:t>
                </a:r>
                <a14:m>
                  <m:oMath xmlns:m="http://schemas.openxmlformats.org/officeDocument/2006/math">
                    <m:r>
                      <a:rPr lang="es-ES" sz="16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/>
                  <a:t>“easier” to separate them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aseline="30000" dirty="0"/>
                  <a:t>203</a:t>
                </a:r>
                <a:r>
                  <a:rPr lang="en-GB" sz="1600" dirty="0"/>
                  <a:t>Tl was measured in 2015, resonance information up to 25 keV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Higher energy results could be used to complete </a:t>
                </a:r>
                <a:r>
                  <a:rPr lang="en-GB" sz="1600" baseline="30000" dirty="0">
                    <a:solidFill>
                      <a:schemeClr val="accent6">
                        <a:lumMod val="75000"/>
                      </a:schemeClr>
                    </a:solidFill>
                  </a:rPr>
                  <a:t>203</a:t>
                </a: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Tl(n,</a:t>
                </a:r>
                <a:r>
                  <a:rPr lang="el-GR" sz="1600" dirty="0">
                    <a:solidFill>
                      <a:schemeClr val="accent6">
                        <a:lumMod val="75000"/>
                      </a:schemeClr>
                    </a:solidFill>
                  </a:rPr>
                  <a:t>γ</a:t>
                </a: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</a:rPr>
                  <a:t>) analysis of 2015 measurement (to be carefully studied)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Meas. Setup: standard  </a:t>
                </a:r>
                <a:r>
                  <a:rPr lang="es-ES" sz="1600" dirty="0"/>
                  <a:t>C</a:t>
                </a:r>
                <a:r>
                  <a:rPr lang="es-ES" sz="1600" baseline="-25000" dirty="0"/>
                  <a:t>6</a:t>
                </a:r>
                <a:r>
                  <a:rPr lang="es-ES" sz="1600" dirty="0"/>
                  <a:t>D</a:t>
                </a:r>
                <a:r>
                  <a:rPr lang="es-ES" sz="1600" baseline="-25000" dirty="0"/>
                  <a:t>6</a:t>
                </a:r>
                <a:r>
                  <a:rPr lang="es-ES" sz="1600" dirty="0"/>
                  <a:t> </a:t>
                </a:r>
                <a:r>
                  <a:rPr lang="en-GB" sz="1600" dirty="0" err="1"/>
                  <a:t>Legnaro</a:t>
                </a:r>
                <a:r>
                  <a:rPr lang="en-GB" sz="1600" dirty="0"/>
                  <a:t> detectors, “old” PMT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lvl="1"/>
                <a:endParaRPr lang="en-GB" sz="1600" dirty="0">
                  <a:solidFill>
                    <a:srgbClr val="C00000"/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D6A6A7E9-FC64-4A0D-8B24-1AEE4FFB6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640" y="3194926"/>
                <a:ext cx="5194920" cy="3600986"/>
              </a:xfrm>
              <a:prstGeom prst="rect">
                <a:avLst/>
              </a:prstGeom>
              <a:blipFill>
                <a:blip r:embed="rId2"/>
                <a:stretch>
                  <a:fillRect l="-704" t="-846" r="-1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0">
            <a:extLst>
              <a:ext uri="{FF2B5EF4-FFF2-40B4-BE49-F238E27FC236}">
                <a16:creationId xmlns:a16="http://schemas.microsoft.com/office/drawing/2014/main" id="{699143DD-85B3-4C0A-B4C7-ACE9E2ACE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2108" y="693870"/>
            <a:ext cx="2434924" cy="244709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38D9038-B93C-45B1-AFDA-0BF245C1E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3110" y="3274699"/>
            <a:ext cx="3555548" cy="266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B5781-A0DD-4F25-94B4-555E39ACA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80C89-2B48-42BF-9FE8-A50413D56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A7A7-27F7-458E-B378-524E4844AE68}" type="slidenum">
              <a:rPr lang="es-ES" smtClean="0"/>
              <a:t>9</a:t>
            </a:fld>
            <a:endParaRPr lang="es-E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5C076-0D72-4F86-8830-9EB2B7C0287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640FE8A6-C2A9-44DE-B446-62F1AF7017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562672"/>
              </p:ext>
            </p:extLst>
          </p:nvPr>
        </p:nvGraphicFramePr>
        <p:xfrm>
          <a:off x="3863752" y="1052736"/>
          <a:ext cx="4292600" cy="4442460"/>
        </p:xfrm>
        <a:graphic>
          <a:graphicData uri="http://schemas.openxmlformats.org/drawingml/2006/table">
            <a:tbl>
              <a:tblPr/>
              <a:tblGrid>
                <a:gridCol w="2273300">
                  <a:extLst>
                    <a:ext uri="{9D8B030D-6E8A-4147-A177-3AD203B41FA5}">
                      <a16:colId xmlns:a16="http://schemas.microsoft.com/office/drawing/2014/main" val="1672361613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326618901"/>
                    </a:ext>
                  </a:extLst>
                </a:gridCol>
              </a:tblGrid>
              <a:tr h="2209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</a:rPr>
                        <a:t>2.508E+18</a:t>
                      </a:r>
                      <a:endParaRPr lang="es-ES" sz="1400" b="1" i="0" u="none" strike="noStrike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903012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300" b="1" i="0" u="none" strike="noStrike" dirty="0" err="1">
                          <a:effectLst/>
                          <a:latin typeface="Arial" panose="020B0604020202020204" pitchFamily="34" charset="0"/>
                        </a:rPr>
                        <a:t>Assigned</a:t>
                      </a:r>
                      <a:endParaRPr lang="es-ES" sz="13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3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2.60E+18</a:t>
                      </a:r>
                      <a:endParaRPr lang="es-ES" sz="13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64992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57710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effectLst/>
                          <a:latin typeface="Arial" panose="020B0604020202020204" pitchFamily="34" charset="0"/>
                        </a:rPr>
                        <a:t>Sum </a:t>
                      </a:r>
                      <a:r>
                        <a:rPr lang="es-ES" sz="1400" b="1" i="0" u="none" strike="noStrike" dirty="0" err="1">
                          <a:effectLst/>
                          <a:latin typeface="Arial" panose="020B0604020202020204" pitchFamily="34" charset="0"/>
                        </a:rPr>
                        <a:t>on</a:t>
                      </a:r>
                      <a:r>
                        <a:rPr lang="es-ES" sz="14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s-ES" sz="1400" b="1" i="0" u="none" strike="noStrike" dirty="0" err="1">
                          <a:effectLst/>
                          <a:latin typeface="Arial" panose="020B0604020202020204" pitchFamily="34" charset="0"/>
                        </a:rPr>
                        <a:t>good</a:t>
                      </a:r>
                      <a:r>
                        <a:rPr lang="es-ES" sz="1400" b="1" i="0" u="none" strike="noStrike" dirty="0">
                          <a:effectLst/>
                          <a:latin typeface="Arial" panose="020B0604020202020204" pitchFamily="34" charset="0"/>
                        </a:rPr>
                        <a:t> targets: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FDA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1.853E+18</a:t>
                      </a:r>
                      <a:endParaRPr lang="es-E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FD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20510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effectLst/>
                          <a:latin typeface="Arial" panose="020B0604020202020204" pitchFamily="34" charset="0"/>
                        </a:rPr>
                        <a:t>Sum </a:t>
                      </a:r>
                      <a:r>
                        <a:rPr lang="es-ES" sz="1400" b="1" i="0" u="none" strike="noStrike" dirty="0" err="1">
                          <a:effectLst/>
                          <a:latin typeface="Arial" panose="020B0604020202020204" pitchFamily="34" charset="0"/>
                        </a:rPr>
                        <a:t>backgrounds</a:t>
                      </a:r>
                      <a:r>
                        <a:rPr lang="es-ES" sz="14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DA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4.315E+17</a:t>
                      </a:r>
                      <a:endParaRPr lang="es-E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D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760656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effectLst/>
                          <a:latin typeface="Arial" panose="020B0604020202020204" pitchFamily="34" charset="0"/>
                        </a:rPr>
                        <a:t>Sum useful data: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DA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2.284E+18</a:t>
                      </a:r>
                      <a:endParaRPr lang="es-E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D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54347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94436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effectLst/>
                          <a:latin typeface="Arial" panose="020B0604020202020204" pitchFamily="34" charset="0"/>
                        </a:rPr>
                        <a:t>Sum Tl-</a:t>
                      </a:r>
                      <a:r>
                        <a:rPr lang="es-ES" sz="1600" b="1" i="0" u="none" strike="noStrike" dirty="0" err="1">
                          <a:effectLst/>
                          <a:latin typeface="Arial" panose="020B0604020202020204" pitchFamily="34" charset="0"/>
                        </a:rPr>
                        <a:t>nat</a:t>
                      </a:r>
                      <a:r>
                        <a:rPr lang="es-ES" sz="1600" b="1" i="0" u="none" strike="noStrike" dirty="0">
                          <a:effectLst/>
                          <a:latin typeface="Arial" panose="020B0604020202020204" pitchFamily="34" charset="0"/>
                        </a:rPr>
                        <a:t> 99%: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EFA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1.613E+18</a:t>
                      </a:r>
                      <a:endParaRPr lang="es-ES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EFA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60256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Tl-nat 99% filters: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EFA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1.09E+17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EFA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1021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14738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dummy: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7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2.322E+17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7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88793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dummy filters: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7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6.743E+16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7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66390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Total </a:t>
                      </a:r>
                      <a:r>
                        <a:rPr lang="es-ES" sz="1200" b="1" i="0" u="none" strike="noStrike" dirty="0" err="1">
                          <a:effectLst/>
                          <a:latin typeface="Arial" panose="020B0604020202020204" pitchFamily="34" charset="0"/>
                        </a:rPr>
                        <a:t>dummy</a:t>
                      </a:r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CE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2.996E+17</a:t>
                      </a:r>
                      <a:endParaRPr lang="es-E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CE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2735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68447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Sum Gold: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effectLst/>
                          <a:latin typeface="Arial" panose="020B0604020202020204" pitchFamily="34" charset="0"/>
                        </a:rPr>
                        <a:t>1,314E+17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96116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endParaRPr lang="es-E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78633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Pb-nat: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4.753E+16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21415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Pb-nat filters: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4.403E+16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82908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Total Pb-nat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9.156E+16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915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empty: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4.036E+16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632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863357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Br cont. thick: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1.822E+17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24144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effectLst/>
                          <a:latin typeface="Arial" panose="020B0604020202020204" pitchFamily="34" charset="0"/>
                        </a:rPr>
                        <a:t>Sum Br cont. thin: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4.165E+16</a:t>
                      </a:r>
                      <a:endParaRPr lang="es-E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148648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300" b="1" i="0" u="none" strike="noStrike" dirty="0">
                          <a:effectLst/>
                          <a:latin typeface="Arial" panose="020B0604020202020204" pitchFamily="34" charset="0"/>
                        </a:rPr>
                        <a:t>Sum </a:t>
                      </a:r>
                      <a:r>
                        <a:rPr lang="es-ES" sz="1300" b="1" i="0" u="none" strike="noStrike" dirty="0" err="1">
                          <a:effectLst/>
                          <a:latin typeface="Arial" panose="020B0604020202020204" pitchFamily="34" charset="0"/>
                        </a:rPr>
                        <a:t>contaminated</a:t>
                      </a:r>
                      <a:r>
                        <a:rPr lang="es-ES" sz="13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3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2.238E+17</a:t>
                      </a:r>
                      <a:endParaRPr lang="es-ES" sz="13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887969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A2AD44F-8F6F-4007-BEDF-6A38AABAA39F}"/>
              </a:ext>
            </a:extLst>
          </p:cNvPr>
          <p:cNvSpPr/>
          <p:nvPr/>
        </p:nvSpPr>
        <p:spPr>
          <a:xfrm>
            <a:off x="7968208" y="2420888"/>
            <a:ext cx="2347230" cy="564470"/>
          </a:xfrm>
          <a:prstGeom prst="roundRect">
            <a:avLst/>
          </a:prstGeom>
          <a:solidFill>
            <a:srgbClr val="BEFA81"/>
          </a:solidFill>
          <a:ln>
            <a:solidFill>
              <a:srgbClr val="197A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2·10</a:t>
            </a:r>
            <a:r>
              <a:rPr lang="en-GB" sz="1600" baseline="30000" dirty="0">
                <a:solidFill>
                  <a:schemeClr val="tx1"/>
                </a:solidFill>
              </a:rPr>
              <a:t>18</a:t>
            </a:r>
            <a:r>
              <a:rPr lang="en-GB" sz="1600" dirty="0">
                <a:solidFill>
                  <a:schemeClr val="tx1"/>
                </a:solidFill>
              </a:rPr>
              <a:t> protons approved </a:t>
            </a:r>
          </a:p>
          <a:p>
            <a:pPr algn="ctr"/>
            <a:r>
              <a:rPr lang="en-GB" sz="1600" dirty="0">
                <a:solidFill>
                  <a:srgbClr val="197A31"/>
                </a:solidFill>
              </a:rPr>
              <a:t>1.7·10</a:t>
            </a:r>
            <a:r>
              <a:rPr lang="en-GB" sz="1600" baseline="30000" dirty="0">
                <a:solidFill>
                  <a:srgbClr val="197A31"/>
                </a:solidFill>
              </a:rPr>
              <a:t>18 </a:t>
            </a:r>
            <a:r>
              <a:rPr lang="en-GB" sz="1600" dirty="0">
                <a:solidFill>
                  <a:srgbClr val="197A31"/>
                </a:solidFill>
              </a:rPr>
              <a:t>allocated</a:t>
            </a:r>
            <a:endParaRPr lang="en-GB" sz="1600" baseline="30000" dirty="0">
              <a:solidFill>
                <a:srgbClr val="197A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11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_ntof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v5" id="{39E1DCBF-FE8E-4769-8BB1-9355D6890C43}" vid="{65BAF277-75B9-455F-B458-453EC057052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plantillav5</Template>
  <TotalTime>1290</TotalTime>
  <Words>2725</Words>
  <Application>Microsoft Office PowerPoint</Application>
  <PresentationFormat>Panorámica</PresentationFormat>
  <Paragraphs>366</Paragraphs>
  <Slides>39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4" baseType="lpstr">
      <vt:lpstr>Arial</vt:lpstr>
      <vt:lpstr>Calibri</vt:lpstr>
      <vt:lpstr>Cambria Math</vt:lpstr>
      <vt:lpstr>Symbol</vt:lpstr>
      <vt:lpstr>plantilla_ntof</vt:lpstr>
      <vt:lpstr>Update on the status of the 205Tl(n,γ) cross section measurement</vt:lpstr>
      <vt:lpstr>Outline of the presentation</vt:lpstr>
      <vt:lpstr>The 205Pb-205Tl decay system</vt:lpstr>
      <vt:lpstr>Main ideas</vt:lpstr>
      <vt:lpstr>Status of the data for 205Tl(n,γ) : cross section</vt:lpstr>
      <vt:lpstr>Status of the data for 205Tl(n,γ): MACS</vt:lpstr>
      <vt:lpstr>Main points</vt:lpstr>
      <vt:lpstr>205Tl(n,γ) measurement: sample issue</vt:lpstr>
      <vt:lpstr>Measurement summary</vt:lpstr>
      <vt:lpstr>First steps: signal analysis</vt:lpstr>
      <vt:lpstr>ΔT between consecutive signals (E.dep. th = 120 keV)</vt:lpstr>
      <vt:lpstr>Rebounds in data (E. dep. = 120 keV)</vt:lpstr>
      <vt:lpstr>Old PSA parameters and rebounds</vt:lpstr>
      <vt:lpstr>Old PSA parameters and rebounds</vt:lpstr>
      <vt:lpstr>Old vs new parameters</vt:lpstr>
      <vt:lpstr>New PSA parameters (first version)</vt:lpstr>
      <vt:lpstr>New PSA parameters (first version)</vt:lpstr>
      <vt:lpstr>New PSA parameters (first version)</vt:lpstr>
      <vt:lpstr>New PSA parameters (first version)</vt:lpstr>
      <vt:lpstr>New PSA parameters (first version)</vt:lpstr>
      <vt:lpstr>New PSA parameters (first version)</vt:lpstr>
      <vt:lpstr>ΔT between consecutive signals: th=120 keV </vt:lpstr>
      <vt:lpstr>ΔT between consecutive signals: th=250 keV </vt:lpstr>
      <vt:lpstr>ΔT between consecutive signals: th=600 keV </vt:lpstr>
      <vt:lpstr>ΔT between consecutive signals: th=1000 keV </vt:lpstr>
      <vt:lpstr>ΔT between consecutive signals: same detector </vt:lpstr>
      <vt:lpstr>Calibrations with simulations</vt:lpstr>
      <vt:lpstr>Calibrations with simulations</vt:lpstr>
      <vt:lpstr>Calibrations with simulations</vt:lpstr>
      <vt:lpstr>Calibrations with simulations</vt:lpstr>
      <vt:lpstr>Calibrations with simulations</vt:lpstr>
      <vt:lpstr>Calibrations with simulations</vt:lpstr>
      <vt:lpstr>Calibrations with simulations</vt:lpstr>
      <vt:lpstr>Calibrations with simulations</vt:lpstr>
      <vt:lpstr>Calibrations with simulations</vt:lpstr>
      <vt:lpstr>Ratios between resonance integrals</vt:lpstr>
      <vt:lpstr>Ratios between resonance integrals</vt:lpstr>
      <vt:lpstr>Ratios between resonance integrals</vt:lpstr>
      <vt:lpstr>Summary and outlook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Adrià Casanovas</dc:creator>
  <cp:lastModifiedBy>Adrià Casanovas</cp:lastModifiedBy>
  <cp:revision>154</cp:revision>
  <dcterms:created xsi:type="dcterms:W3CDTF">2022-12-13T02:46:51Z</dcterms:created>
  <dcterms:modified xsi:type="dcterms:W3CDTF">2023-11-22T09:55:35Z</dcterms:modified>
</cp:coreProperties>
</file>