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74" r:id="rId2"/>
    <p:sldId id="280" r:id="rId3"/>
    <p:sldId id="286" r:id="rId4"/>
    <p:sldId id="275" r:id="rId5"/>
    <p:sldId id="276" r:id="rId6"/>
    <p:sldId id="281" r:id="rId7"/>
    <p:sldId id="288" r:id="rId8"/>
    <p:sldId id="290" r:id="rId9"/>
    <p:sldId id="277" r:id="rId10"/>
    <p:sldId id="283" r:id="rId11"/>
    <p:sldId id="279" r:id="rId12"/>
    <p:sldId id="278" r:id="rId13"/>
    <p:sldId id="282" r:id="rId14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63" autoAdjust="0"/>
    <p:restoredTop sz="94660"/>
  </p:normalViewPr>
  <p:slideViewPr>
    <p:cSldViewPr showGuides="1">
      <p:cViewPr varScale="1">
        <p:scale>
          <a:sx n="80" d="100"/>
          <a:sy n="80" d="100"/>
        </p:scale>
        <p:origin x="725" y="48"/>
      </p:cViewPr>
      <p:guideLst>
        <p:guide orient="horz" pos="1071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355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2355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2355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355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1" hangingPunct="1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5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1" hangingPunct="1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6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1" hangingPunct="1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6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1" hangingPunct="1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6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1" hangingPunct="1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6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1" hangingPunct="1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6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1" hangingPunct="1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6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1" hangingPunct="1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6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1" hangingPunct="1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6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l" eaLnBrk="1" hangingPunct="1"/>
                <a:endParaRPr lang="en-US" altLang="en-US" sz="2400">
                  <a:latin typeface="Times New Roman" panose="02020603050405020304" pitchFamily="18" charset="0"/>
                </a:endParaRPr>
              </a:p>
            </p:txBody>
          </p:sp>
        </p:grpSp>
      </p:grpSp>
      <p:sp>
        <p:nvSpPr>
          <p:cNvPr id="23568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3569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23570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40B8FE0-30C4-4FB9-AE0D-40820A03DF3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2357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2357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anose="05000000000000000000" pitchFamily="2" charset="2"/>
              <a:buNone/>
              <a:defRPr sz="3400"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93EC13-24FA-4BBA-90FD-743656AEA6F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729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BD379F-E4B2-4950-8C79-E8211964894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100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250EF3-0E78-469C-AF20-D7DBC6D5DB4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7976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F66F0D-2448-47BA-84D8-E8352E1AA26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485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9AEB7BA-D7B1-47B8-84B7-2DCD0566C16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4369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C75226D-79CB-4C0A-B3F6-357C66B4DD4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1993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A90849-9017-414A-900E-FF2B081887D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007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D5F81C-BC42-430F-B8E4-EF37A6963E5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7814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8EDB97E-3D19-4EC3-B7F2-3E61680A820D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3647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AEA17F-0A5E-4555-A514-E77FB41B230C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0182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 alt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panose="020B0A04020102020204" pitchFamily="34" charset="0"/>
              </a:defRPr>
            </a:lvl1pPr>
          </a:lstStyle>
          <a:p>
            <a:fld id="{3443F45E-0536-4914-9F37-BA33AF3CA00D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2533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1" hangingPunct="1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22534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22535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22536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22538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 altLang="en-US">
                <a:solidFill>
                  <a:schemeClr val="hlink"/>
                </a:solidFill>
              </a:endParaRPr>
            </a:p>
          </p:txBody>
        </p:sp>
        <p:sp>
          <p:nvSpPr>
            <p:cNvPr id="22539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 altLang="en-US" sz="2400">
                <a:latin typeface="Times New Roman" panose="02020603050405020304" pitchFamily="18" charset="0"/>
              </a:endParaRPr>
            </a:p>
          </p:txBody>
        </p:sp>
        <p:sp>
          <p:nvSpPr>
            <p:cNvPr id="22540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 altLang="en-US">
                <a:solidFill>
                  <a:schemeClr val="accent2"/>
                </a:solidFill>
              </a:endParaRPr>
            </a:p>
          </p:txBody>
        </p:sp>
        <p:sp>
          <p:nvSpPr>
            <p:cNvPr id="22541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US" altLang="en-US">
                <a:solidFill>
                  <a:schemeClr val="accent2"/>
                </a:solidFill>
              </a:endParaRPr>
            </a:p>
          </p:txBody>
        </p:sp>
      </p:grpSp>
      <p:sp>
        <p:nvSpPr>
          <p:cNvPr id="22542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254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2254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¨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emf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10" Type="http://schemas.openxmlformats.org/officeDocument/2006/relationships/image" Target="../media/image21.png"/><Relationship Id="rId4" Type="http://schemas.openxmlformats.org/officeDocument/2006/relationships/image" Target="../media/image15.emf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411760" y="1828800"/>
            <a:ext cx="6579840" cy="2209800"/>
          </a:xfrm>
        </p:spPr>
        <p:txBody>
          <a:bodyPr/>
          <a:lstStyle/>
          <a:p>
            <a:pPr algn="ctr"/>
            <a:r>
              <a:rPr lang="en-US" sz="3600" dirty="0"/>
              <a:t>Measurement </a:t>
            </a:r>
            <a:r>
              <a:rPr lang="en-US" sz="3600" dirty="0" smtClean="0"/>
              <a:t>of</a:t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3600" dirty="0"/>
              <a:t>neutron capture cross sections at stellar energies at the </a:t>
            </a:r>
            <a:r>
              <a:rPr lang="en-US" sz="3600" dirty="0" err="1"/>
              <a:t>n_TOF</a:t>
            </a:r>
            <a:r>
              <a:rPr lang="en-US" sz="3600" dirty="0"/>
              <a:t> NEAR Station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509120"/>
            <a:ext cx="6019800" cy="1970112"/>
          </a:xfrm>
        </p:spPr>
        <p:txBody>
          <a:bodyPr/>
          <a:lstStyle/>
          <a:p>
            <a:pPr algn="ctr"/>
            <a:r>
              <a:rPr lang="en-US" sz="2400" dirty="0"/>
              <a:t>R. </a:t>
            </a:r>
            <a:r>
              <a:rPr lang="en-US" sz="2400" dirty="0" smtClean="0"/>
              <a:t>Dressler, </a:t>
            </a:r>
            <a:r>
              <a:rPr lang="en-US" sz="2400" dirty="0"/>
              <a:t>E. </a:t>
            </a:r>
            <a:r>
              <a:rPr lang="en-US" sz="2400" dirty="0" smtClean="0"/>
              <a:t>Maugeri, </a:t>
            </a:r>
            <a:r>
              <a:rPr lang="en-US" sz="2400" dirty="0"/>
              <a:t>D. </a:t>
            </a:r>
            <a:r>
              <a:rPr lang="en-US" sz="2400" dirty="0" err="1" smtClean="0"/>
              <a:t>Rochmann</a:t>
            </a:r>
            <a:r>
              <a:rPr lang="en-US" sz="2400" dirty="0" smtClean="0"/>
              <a:t>, </a:t>
            </a:r>
            <a:r>
              <a:rPr lang="en-US" sz="2400" dirty="0"/>
              <a:t>D. </a:t>
            </a:r>
            <a:r>
              <a:rPr lang="en-US" sz="2400" dirty="0" smtClean="0"/>
              <a:t>Schumann, </a:t>
            </a:r>
            <a:r>
              <a:rPr lang="en-US" sz="2400" dirty="0"/>
              <a:t>Z. </a:t>
            </a:r>
            <a:r>
              <a:rPr lang="en-US" sz="2400" dirty="0" smtClean="0"/>
              <a:t>Talip,</a:t>
            </a:r>
            <a:br>
              <a:rPr lang="en-US" sz="2400" dirty="0" smtClean="0"/>
            </a:br>
            <a:r>
              <a:rPr lang="en-US" sz="2400" dirty="0" smtClean="0"/>
              <a:t>M.</a:t>
            </a:r>
            <a:r>
              <a:rPr lang="en-US" sz="2400" dirty="0"/>
              <a:t> </a:t>
            </a:r>
            <a:r>
              <a:rPr lang="en-US" sz="2400" dirty="0" err="1" smtClean="0"/>
              <a:t>Barcak</a:t>
            </a:r>
            <a:r>
              <a:rPr lang="en-US" sz="2400" dirty="0" smtClean="0"/>
              <a:t>, </a:t>
            </a:r>
            <a:r>
              <a:rPr lang="en-US" sz="2400" dirty="0"/>
              <a:t>A. </a:t>
            </a:r>
            <a:r>
              <a:rPr lang="en-US" sz="2400" dirty="0" smtClean="0"/>
              <a:t>Manna, A.</a:t>
            </a:r>
            <a:r>
              <a:rPr lang="en-US" sz="2400" dirty="0"/>
              <a:t> </a:t>
            </a:r>
            <a:r>
              <a:rPr lang="en-US" sz="2400" dirty="0" smtClean="0"/>
              <a:t>Mengoni, N.</a:t>
            </a:r>
            <a:r>
              <a:rPr lang="en-US" sz="2400" dirty="0"/>
              <a:t> </a:t>
            </a:r>
            <a:r>
              <a:rPr lang="en-US" sz="2400" dirty="0" err="1" smtClean="0"/>
              <a:t>Patronis</a:t>
            </a:r>
            <a:r>
              <a:rPr lang="en-US" sz="2400" dirty="0" smtClean="0"/>
              <a:t>, </a:t>
            </a:r>
            <a:r>
              <a:rPr lang="en-US" sz="2400" dirty="0"/>
              <a:t>E. </a:t>
            </a:r>
            <a:r>
              <a:rPr lang="en-US" sz="2400" dirty="0" smtClean="0"/>
              <a:t>Stamati,</a:t>
            </a:r>
            <a:br>
              <a:rPr lang="en-US" sz="2400" dirty="0" smtClean="0"/>
            </a:br>
            <a:r>
              <a:rPr lang="en-US" sz="2400" dirty="0" smtClean="0"/>
              <a:t>and </a:t>
            </a:r>
            <a:r>
              <a:rPr lang="en-US" sz="2400" dirty="0"/>
              <a:t>the </a:t>
            </a:r>
            <a:r>
              <a:rPr lang="en-US" sz="2400" dirty="0" err="1"/>
              <a:t>n_TOF</a:t>
            </a:r>
            <a:r>
              <a:rPr lang="en-US" sz="2400" dirty="0"/>
              <a:t> </a:t>
            </a:r>
            <a:r>
              <a:rPr lang="en-US" sz="2400" dirty="0" smtClean="0"/>
              <a:t>Collaboration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279162"/>
            <a:ext cx="1748530" cy="10782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31013" b="31187"/>
          <a:stretch/>
        </p:blipFill>
        <p:spPr>
          <a:xfrm>
            <a:off x="2967236" y="489309"/>
            <a:ext cx="2221721" cy="839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34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algn="ctr"/>
            <a:r>
              <a:rPr lang="en-US" sz="3600" dirty="0" smtClean="0"/>
              <a:t>Experimental Procedure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3249036"/>
            <a:ext cx="6184515" cy="17892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0158" y="1445369"/>
            <a:ext cx="4198513" cy="484437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-430" t="-1660" r="56044" b="6406"/>
          <a:stretch/>
        </p:blipFill>
        <p:spPr>
          <a:xfrm>
            <a:off x="457200" y="1560395"/>
            <a:ext cx="1817799" cy="16122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46482" r="2528"/>
          <a:stretch/>
        </p:blipFill>
        <p:spPr>
          <a:xfrm>
            <a:off x="2274999" y="1633819"/>
            <a:ext cx="2088233" cy="16926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3942" y="1374109"/>
            <a:ext cx="4083540" cy="29815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7054" y="3165180"/>
            <a:ext cx="2275706" cy="30587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0524" y="6316544"/>
            <a:ext cx="568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for pictures </a:t>
            </a:r>
            <a:r>
              <a:rPr lang="en-US" dirty="0" smtClean="0"/>
              <a:t>to M.E</a:t>
            </a:r>
            <a:r>
              <a:rPr lang="en-US" dirty="0"/>
              <a:t>. Stamati, A. Manna</a:t>
            </a:r>
            <a:r>
              <a:rPr lang="en-US" dirty="0" smtClean="0"/>
              <a:t>, et al.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/>
          <a:srcRect l="41112" r="4759"/>
          <a:stretch/>
        </p:blipFill>
        <p:spPr>
          <a:xfrm>
            <a:off x="457200" y="3249730"/>
            <a:ext cx="3451464" cy="31009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57200" y="2807606"/>
            <a:ext cx="1483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aseline="30000" dirty="0" smtClean="0">
                <a:solidFill>
                  <a:srgbClr val="92D050"/>
                </a:solidFill>
              </a:rPr>
              <a:t>53</a:t>
            </a:r>
            <a:r>
              <a:rPr lang="de-CH" dirty="0" smtClean="0">
                <a:solidFill>
                  <a:srgbClr val="92D050"/>
                </a:solidFill>
              </a:rPr>
              <a:t>Mn sample</a:t>
            </a:r>
            <a:endParaRPr lang="en-US" dirty="0">
              <a:solidFill>
                <a:srgbClr val="92D05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1043608" y="4635907"/>
                <a:ext cx="4617225" cy="11821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3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e>
                      </m:d>
                      <m:r>
                        <a:rPr lang="en-US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3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e>
                      </m:d>
                      <m:r>
                        <a:rPr lang="en-US" sz="3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/>
                            <m:sub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𝐸𝑜𝐵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/>
                            <m:sub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𝐸𝑜𝐵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608" y="4635907"/>
                <a:ext cx="4617225" cy="118211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91274" y="3814748"/>
            <a:ext cx="388959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Spectrum Averaged </a:t>
            </a:r>
          </a:p>
          <a:p>
            <a:r>
              <a:rPr lang="en-US" sz="3200" dirty="0" smtClean="0"/>
              <a:t>Cross-Section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208532" y="4907132"/>
                <a:ext cx="5502019" cy="11350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𝑀𝐴𝐶𝑆</m:t>
                              </m:r>
                            </m:e>
                            <m:sub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de-CH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de-CH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𝑀𝐴𝐶𝑆</m:t>
                              </m:r>
                            </m:e>
                            <m:sub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de-CH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de-CH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de-CH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532" y="4907132"/>
                <a:ext cx="5502019" cy="11350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56809" y="3814748"/>
            <a:ext cx="39585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Mawellian</a:t>
            </a:r>
            <a:r>
              <a:rPr lang="en-US" sz="3200" dirty="0" smtClean="0"/>
              <a:t> </a:t>
            </a:r>
            <a:r>
              <a:rPr lang="en-US" sz="3200" dirty="0" smtClean="0"/>
              <a:t>Averaged </a:t>
            </a:r>
          </a:p>
          <a:p>
            <a:r>
              <a:rPr lang="en-US" sz="3200" dirty="0" smtClean="0"/>
              <a:t>Cross-Section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208532" y="4907132"/>
                <a:ext cx="5502019" cy="11350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𝑀𝐴𝐶𝑆</m:t>
                              </m:r>
                            </m:e>
                            <m:sub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de-CH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de-CH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f>
                        <m:fPr>
                          <m:ctrlPr>
                            <a:rPr lang="en-US" sz="3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𝑀𝐴𝐶𝑆</m:t>
                              </m:r>
                            </m:e>
                            <m:sub>
                              <m:r>
                                <a:rPr lang="de-CH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</m:num>
                        <m:den>
                          <m:d>
                            <m:dPr>
                              <m:begChr m:val="⟨"/>
                              <m:endChr m:val="⟩"/>
                              <m:ctrlPr>
                                <a:rPr lang="en-US" sz="3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3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de-CH" sz="3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de-CH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de-CH" sz="3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532" y="4907132"/>
                <a:ext cx="5502019" cy="11350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1176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3" grpId="1"/>
      <p:bldP spid="14" grpId="0"/>
      <p:bldP spid="14" grpId="1"/>
      <p:bldP spid="15" grpId="0"/>
      <p:bldP spid="15" grpId="1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algn="ctr"/>
            <a:r>
              <a:rPr lang="en-US" sz="3600" dirty="0" smtClean="0"/>
              <a:t>Intention of the Proposal to INTC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50" y="1556792"/>
            <a:ext cx="8229600" cy="4176464"/>
          </a:xfrm>
        </p:spPr>
        <p:txBody>
          <a:bodyPr/>
          <a:lstStyle/>
          <a:p>
            <a:r>
              <a:rPr lang="en-US" sz="2400" dirty="0" smtClean="0"/>
              <a:t>establish </a:t>
            </a:r>
            <a:r>
              <a:rPr lang="en-US" sz="2400" dirty="0"/>
              <a:t>and validate a </a:t>
            </a:r>
            <a:r>
              <a:rPr lang="en-US" sz="2400" dirty="0" smtClean="0"/>
              <a:t>procedure </a:t>
            </a:r>
            <a:r>
              <a:rPr lang="en-US" sz="2400" dirty="0"/>
              <a:t>for measurements using moderated neutron fields at the NEAR </a:t>
            </a:r>
            <a:r>
              <a:rPr lang="en-US" sz="2400" dirty="0" smtClean="0"/>
              <a:t>station</a:t>
            </a:r>
            <a:br>
              <a:rPr lang="en-US" sz="2400" dirty="0" smtClean="0"/>
            </a:br>
            <a:r>
              <a:rPr lang="en-US" sz="2400" dirty="0" smtClean="0"/>
              <a:t>(continuation </a:t>
            </a:r>
            <a:r>
              <a:rPr lang="en-US" sz="2400" dirty="0"/>
              <a:t>of the proposal </a:t>
            </a:r>
            <a:r>
              <a:rPr lang="en-US" sz="2400" dirty="0" smtClean="0"/>
              <a:t>INTC-P-623</a:t>
            </a:r>
            <a:r>
              <a:rPr lang="en-US" sz="2400" dirty="0"/>
              <a:t>)</a:t>
            </a:r>
          </a:p>
          <a:p>
            <a:r>
              <a:rPr lang="en-US" sz="2400" dirty="0" smtClean="0"/>
              <a:t>using </a:t>
            </a:r>
            <a:r>
              <a:rPr lang="en-US" sz="2400" dirty="0"/>
              <a:t>well-suited </a:t>
            </a:r>
            <a:r>
              <a:rPr lang="en-US" sz="2400" dirty="0" smtClean="0"/>
              <a:t>isotopes as potential flux monitors</a:t>
            </a:r>
          </a:p>
          <a:p>
            <a:r>
              <a:rPr lang="en-US" sz="2400" dirty="0"/>
              <a:t>l</a:t>
            </a:r>
            <a:r>
              <a:rPr lang="en-US" sz="2400" dirty="0" smtClean="0"/>
              <a:t>ong enough half-lives </a:t>
            </a:r>
            <a:r>
              <a:rPr lang="en-US" sz="2400" dirty="0"/>
              <a:t>of the activation </a:t>
            </a:r>
            <a:r>
              <a:rPr lang="en-US" sz="2400" dirty="0" smtClean="0"/>
              <a:t>products</a:t>
            </a:r>
            <a:br>
              <a:rPr lang="en-US" sz="2400" dirty="0" smtClean="0"/>
            </a:br>
            <a:r>
              <a:rPr lang="en-US" sz="2400" dirty="0" smtClean="0"/>
              <a:t>no influence on experiments </a:t>
            </a:r>
            <a:r>
              <a:rPr lang="en-US" sz="2400" dirty="0" smtClean="0"/>
              <a:t>at </a:t>
            </a:r>
            <a:r>
              <a:rPr lang="en-US" sz="2400" dirty="0"/>
              <a:t>EAR-1 and </a:t>
            </a:r>
            <a:r>
              <a:rPr lang="en-US" sz="2400" dirty="0" smtClean="0"/>
              <a:t>EAR-2</a:t>
            </a:r>
          </a:p>
          <a:p>
            <a:r>
              <a:rPr lang="en-US" sz="2400" dirty="0" smtClean="0"/>
              <a:t>final goal </a:t>
            </a:r>
            <a:r>
              <a:rPr lang="en-US" sz="2400" dirty="0" smtClean="0"/>
              <a:t>determination </a:t>
            </a:r>
            <a:r>
              <a:rPr lang="en-US" sz="2400" dirty="0" smtClean="0"/>
              <a:t>of MACS of </a:t>
            </a:r>
            <a:r>
              <a:rPr lang="en-US" sz="2400" baseline="30000" dirty="0" smtClean="0"/>
              <a:t>94</a:t>
            </a:r>
            <a:r>
              <a:rPr lang="en-US" sz="2400" dirty="0" smtClean="0"/>
              <a:t>Nb </a:t>
            </a:r>
            <a:r>
              <a:rPr lang="en-US" sz="2400" dirty="0" smtClean="0"/>
              <a:t>and </a:t>
            </a:r>
            <a:r>
              <a:rPr lang="en-US" sz="2400" baseline="30000" dirty="0" smtClean="0"/>
              <a:t>53</a:t>
            </a:r>
            <a:r>
              <a:rPr lang="en-US" sz="2400" dirty="0" smtClean="0"/>
              <a:t>Mn</a:t>
            </a:r>
            <a:br>
              <a:rPr lang="en-US" sz="2400" dirty="0" smtClean="0"/>
            </a:br>
            <a:r>
              <a:rPr lang="en-US" sz="2400" dirty="0" smtClean="0"/>
              <a:t>(complementary to INTC-P-577 and INTC-P-408)</a:t>
            </a:r>
          </a:p>
          <a:p>
            <a:r>
              <a:rPr lang="en-US" sz="2400" dirty="0" smtClean="0"/>
              <a:t>embedded </a:t>
            </a:r>
            <a:r>
              <a:rPr lang="en-US" sz="2400" dirty="0"/>
              <a:t>in the nuclear engineering master's program at the </a:t>
            </a:r>
            <a:r>
              <a:rPr lang="en-US" sz="2400" dirty="0" smtClean="0"/>
              <a:t>EPF-Lausanne </a:t>
            </a:r>
            <a:r>
              <a:rPr lang="en-US" sz="2400" dirty="0"/>
              <a:t>and </a:t>
            </a:r>
            <a:r>
              <a:rPr lang="en-US" sz="2400" dirty="0" smtClean="0"/>
              <a:t>ETH-Zurich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7911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algn="ctr"/>
            <a:r>
              <a:rPr lang="en-US" sz="3600" dirty="0" smtClean="0"/>
              <a:t>Envisaged Isotopes for Measurements</a:t>
            </a:r>
            <a:endParaRPr lang="en-US" sz="3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1241517"/>
              </p:ext>
            </p:extLst>
          </p:nvPr>
        </p:nvGraphicFramePr>
        <p:xfrm>
          <a:off x="457200" y="1556792"/>
          <a:ext cx="8229602" cy="48459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0505">
                  <a:extLst>
                    <a:ext uri="{9D8B030D-6E8A-4147-A177-3AD203B41FA5}">
                      <a16:colId xmlns:a16="http://schemas.microsoft.com/office/drawing/2014/main" val="391431563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6363994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602750519"/>
                    </a:ext>
                  </a:extLst>
                </a:gridCol>
                <a:gridCol w="2530625">
                  <a:extLst>
                    <a:ext uri="{9D8B030D-6E8A-4147-A177-3AD203B41FA5}">
                      <a16:colId xmlns:a16="http://schemas.microsoft.com/office/drawing/2014/main" val="3000718770"/>
                    </a:ext>
                  </a:extLst>
                </a:gridCol>
              </a:tblGrid>
              <a:tr h="128451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isotope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MACS @ 30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</a:rPr>
                        <a:t>keV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>
                          <a:solidFill>
                            <a:schemeClr val="tx1"/>
                          </a:solidFill>
                          <a:effectLst/>
                        </a:rPr>
                        <a:t>KADoNiS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 1.0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half-life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err="1" smtClean="0">
                          <a:solidFill>
                            <a:schemeClr val="tx1"/>
                          </a:solidFill>
                          <a:effectLst/>
                        </a:rPr>
                        <a:t>activ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.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product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expected activity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per 10</a:t>
                      </a:r>
                      <a:r>
                        <a:rPr lang="en-US" sz="2000" baseline="3000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atoms</a:t>
                      </a:r>
                      <a:b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2000" dirty="0" smtClean="0">
                          <a:solidFill>
                            <a:schemeClr val="tx1"/>
                          </a:solidFill>
                          <a:effectLst/>
                        </a:rPr>
                        <a:t>and 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r>
                        <a:rPr lang="en-US" sz="2000" baseline="3000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 protons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52685022"/>
                  </a:ext>
                </a:extLst>
              </a:tr>
              <a:tr h="37595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30000" dirty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Sc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61.5(22) </a:t>
                      </a:r>
                      <a:r>
                        <a:rPr lang="en-US" sz="2000" dirty="0" err="1">
                          <a:effectLst/>
                        </a:rPr>
                        <a:t>mb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83.82 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0.5 Bq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48173869"/>
                  </a:ext>
                </a:extLst>
              </a:tr>
              <a:tr h="37595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30000" dirty="0">
                          <a:solidFill>
                            <a:schemeClr val="tx1"/>
                          </a:solidFill>
                          <a:effectLst/>
                        </a:rPr>
                        <a:t>146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Nd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91.2(10) </a:t>
                      </a:r>
                      <a:r>
                        <a:rPr lang="en-US" sz="2000" dirty="0" err="1">
                          <a:effectLst/>
                        </a:rPr>
                        <a:t>mb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10.98 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40 Bq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54911457"/>
                  </a:ext>
                </a:extLst>
              </a:tr>
              <a:tr h="37595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30000" dirty="0">
                          <a:solidFill>
                            <a:schemeClr val="tx1"/>
                          </a:solidFill>
                          <a:effectLst/>
                        </a:rPr>
                        <a:t>174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Yb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151.0(18) </a:t>
                      </a:r>
                      <a:r>
                        <a:rPr lang="en-US" sz="2000" dirty="0" err="1">
                          <a:effectLst/>
                        </a:rPr>
                        <a:t>mb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4.2 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350 Bq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49755839"/>
                  </a:ext>
                </a:extLst>
              </a:tr>
              <a:tr h="37595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30000" dirty="0">
                          <a:solidFill>
                            <a:schemeClr val="tx1"/>
                          </a:solidFill>
                          <a:effectLst/>
                        </a:rPr>
                        <a:t>180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Hf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157.0(20) </a:t>
                      </a:r>
                      <a:r>
                        <a:rPr lang="en-US" sz="2000" dirty="0" err="1">
                          <a:effectLst/>
                        </a:rPr>
                        <a:t>mb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42.39 d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85 Bq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66071900"/>
                  </a:ext>
                </a:extLst>
              </a:tr>
              <a:tr h="37595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30000" dirty="0">
                          <a:solidFill>
                            <a:schemeClr val="tx1"/>
                          </a:solidFill>
                          <a:effectLst/>
                        </a:rPr>
                        <a:t>181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Ta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766(15) mb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114.43 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30 Bq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2487083"/>
                  </a:ext>
                </a:extLst>
              </a:tr>
              <a:tr h="37595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baseline="30000" dirty="0">
                          <a:solidFill>
                            <a:schemeClr val="tx1"/>
                          </a:solidFill>
                          <a:effectLst/>
                        </a:rPr>
                        <a:t>197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  <a:effectLst/>
                        </a:rPr>
                        <a:t>Au</a:t>
                      </a:r>
                      <a:endParaRPr lang="en-US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613(7) mb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2.69 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25 kBq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2673803"/>
                  </a:ext>
                </a:extLst>
              </a:tr>
              <a:tr h="37595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i="1" baseline="30000" dirty="0">
                          <a:solidFill>
                            <a:schemeClr val="tx1"/>
                          </a:solidFill>
                          <a:effectLst/>
                        </a:rPr>
                        <a:t>169</a:t>
                      </a:r>
                      <a:r>
                        <a:rPr lang="en-US" sz="2000" i="1" dirty="0">
                          <a:solidFill>
                            <a:schemeClr val="tx1"/>
                          </a:solidFill>
                          <a:effectLst/>
                        </a:rPr>
                        <a:t>Tm</a:t>
                      </a:r>
                      <a:endParaRPr lang="en-US" sz="2000" i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1070(65) </a:t>
                      </a:r>
                      <a:r>
                        <a:rPr lang="en-US" sz="2000" dirty="0" err="1">
                          <a:effectLst/>
                        </a:rPr>
                        <a:t>mb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128.6 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20 </a:t>
                      </a:r>
                      <a:r>
                        <a:rPr lang="en-US" sz="2000" dirty="0" err="1">
                          <a:effectLst/>
                        </a:rPr>
                        <a:t>Bq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44753356"/>
                  </a:ext>
                </a:extLst>
              </a:tr>
              <a:tr h="47629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80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53</a:t>
                      </a:r>
                      <a:r>
                        <a:rPr lang="en-US" sz="28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Mn</a:t>
                      </a:r>
                      <a:endParaRPr lang="en-US" sz="28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</a:rPr>
                        <a:t>(132 </a:t>
                      </a:r>
                      <a:r>
                        <a:rPr lang="en-US" sz="2000" i="1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</a:rPr>
                        <a:t>mb</a:t>
                      </a:r>
                      <a:r>
                        <a:rPr lang="en-US" sz="2000" i="1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</a:rPr>
                        <a:t>) </a:t>
                      </a:r>
                      <a:r>
                        <a:rPr lang="en-US" sz="2000" i="1" dirty="0" err="1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</a:rPr>
                        <a:t>estim</a:t>
                      </a:r>
                      <a:r>
                        <a:rPr lang="en-US" sz="2000" i="1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</a:rPr>
                        <a:t>.</a:t>
                      </a:r>
                      <a:endParaRPr lang="en-US" sz="2000" i="1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</a:rPr>
                        <a:t>313 d</a:t>
                      </a:r>
                      <a:endParaRPr lang="en-US" sz="2000" dirty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n>
                            <a:noFill/>
                          </a:ln>
                          <a:effectLst/>
                        </a:rPr>
                        <a:t>2.9 </a:t>
                      </a:r>
                      <a:r>
                        <a:rPr lang="en-US" sz="2000" dirty="0" err="1">
                          <a:ln>
                            <a:noFill/>
                          </a:ln>
                          <a:effectLst/>
                        </a:rPr>
                        <a:t>Bq</a:t>
                      </a:r>
                      <a:endParaRPr lang="en-US" sz="2000" dirty="0">
                        <a:ln>
                          <a:noFill/>
                        </a:ln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76449213"/>
                  </a:ext>
                </a:extLst>
              </a:tr>
              <a:tr h="453496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800" baseline="30000" dirty="0">
                          <a:solidFill>
                            <a:schemeClr val="tx1"/>
                          </a:solidFill>
                          <a:effectLst/>
                        </a:rPr>
                        <a:t>94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Nb</a:t>
                      </a:r>
                      <a:endParaRPr lang="en-US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solidFill>
                            <a:srgbClr val="00B050"/>
                          </a:solidFill>
                          <a:effectLst/>
                        </a:rPr>
                        <a:t>(397 </a:t>
                      </a:r>
                      <a:r>
                        <a:rPr lang="en-US" sz="2000" i="1" dirty="0" err="1">
                          <a:solidFill>
                            <a:srgbClr val="00B050"/>
                          </a:solidFill>
                          <a:effectLst/>
                        </a:rPr>
                        <a:t>mb</a:t>
                      </a:r>
                      <a:r>
                        <a:rPr lang="en-US" sz="2000" i="1" dirty="0">
                          <a:solidFill>
                            <a:srgbClr val="00B050"/>
                          </a:solidFill>
                          <a:effectLst/>
                        </a:rPr>
                        <a:t>) </a:t>
                      </a:r>
                      <a:r>
                        <a:rPr lang="en-US" sz="2000" i="1" dirty="0" err="1">
                          <a:solidFill>
                            <a:srgbClr val="00B050"/>
                          </a:solidFill>
                          <a:effectLst/>
                        </a:rPr>
                        <a:t>estim</a:t>
                      </a:r>
                      <a:r>
                        <a:rPr lang="en-US" sz="2000" i="1" dirty="0">
                          <a:solidFill>
                            <a:srgbClr val="00B050"/>
                          </a:solidFill>
                          <a:effectLst/>
                        </a:rPr>
                        <a:t>.</a:t>
                      </a:r>
                      <a:endParaRPr lang="en-US" sz="2000" i="1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35 d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100 </a:t>
                      </a:r>
                      <a:r>
                        <a:rPr lang="en-US" sz="2000" dirty="0" err="1">
                          <a:effectLst/>
                        </a:rPr>
                        <a:t>Bq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5234618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 bwMode="auto">
          <a:xfrm>
            <a:off x="457200" y="5445224"/>
            <a:ext cx="8229600" cy="957552"/>
          </a:xfrm>
          <a:prstGeom prst="rect">
            <a:avLst/>
          </a:prstGeom>
          <a:solidFill>
            <a:srgbClr val="FF0000">
              <a:alpha val="50000"/>
            </a:srgbClr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594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656184"/>
          </a:xfrm>
        </p:spPr>
        <p:txBody>
          <a:bodyPr/>
          <a:lstStyle/>
          <a:p>
            <a:pPr algn="ctr"/>
            <a:r>
              <a:rPr lang="en-US" sz="3600" dirty="0"/>
              <a:t>Measurement of neutron capture cross sections at stellar energies at the </a:t>
            </a:r>
            <a:r>
              <a:rPr lang="en-US" sz="3600" dirty="0" err="1"/>
              <a:t>n_TOF</a:t>
            </a:r>
            <a:r>
              <a:rPr lang="en-US" sz="3600" dirty="0"/>
              <a:t> NEAR Station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494" y="2492896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20 </a:t>
            </a:r>
            <a:r>
              <a:rPr lang="en-US" sz="2400" dirty="0"/>
              <a:t>activation runs of 6 days </a:t>
            </a:r>
            <a:r>
              <a:rPr lang="en-US" sz="2400" dirty="0" smtClean="0"/>
              <a:t>each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distributed </a:t>
            </a:r>
            <a:r>
              <a:rPr lang="en-US" sz="2400" dirty="0"/>
              <a:t>over approximately 3 </a:t>
            </a:r>
            <a:r>
              <a:rPr lang="en-US" sz="2400" dirty="0" smtClean="0"/>
              <a:t>years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corresponding </a:t>
            </a:r>
            <a:r>
              <a:rPr lang="en-US" sz="2400" dirty="0"/>
              <a:t>to </a:t>
            </a:r>
            <a:r>
              <a:rPr lang="en-US" sz="2400" dirty="0" smtClean="0"/>
              <a:t>15×10</a:t>
            </a:r>
            <a:r>
              <a:rPr lang="en-US" sz="2400" baseline="30000" dirty="0" smtClean="0"/>
              <a:t>18</a:t>
            </a:r>
            <a:r>
              <a:rPr lang="en-US" sz="2400" dirty="0" smtClean="0"/>
              <a:t> </a:t>
            </a:r>
            <a:r>
              <a:rPr lang="en-US" sz="2400" dirty="0"/>
              <a:t>protons on the </a:t>
            </a:r>
            <a:r>
              <a:rPr lang="en-US" sz="2400" dirty="0" smtClean="0"/>
              <a:t>target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no interference </a:t>
            </a:r>
            <a:r>
              <a:rPr lang="en-US" sz="2400" dirty="0"/>
              <a:t>with </a:t>
            </a:r>
            <a:r>
              <a:rPr lang="en-US" sz="2400" dirty="0" smtClean="0"/>
              <a:t>EAR1 </a:t>
            </a:r>
            <a:r>
              <a:rPr lang="en-US" sz="2400" dirty="0"/>
              <a:t>and </a:t>
            </a:r>
            <a:r>
              <a:rPr lang="en-US" sz="2400" dirty="0" smtClean="0"/>
              <a:t>EAR2 experiments</a:t>
            </a:r>
            <a:endParaRPr lang="en-US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b="1" dirty="0" smtClean="0"/>
              <a:t>no </a:t>
            </a:r>
            <a:r>
              <a:rPr lang="en-US" sz="2400" b="1" dirty="0"/>
              <a:t>dedicated protons are requested</a:t>
            </a:r>
            <a:r>
              <a:rPr lang="en-US" sz="2400" dirty="0"/>
              <a:t> </a:t>
            </a:r>
            <a:endParaRPr lang="en-US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400" dirty="0" smtClean="0"/>
              <a:t>measurements embedded </a:t>
            </a:r>
            <a:r>
              <a:rPr lang="en-US" sz="2400" dirty="0"/>
              <a:t>in </a:t>
            </a:r>
            <a:r>
              <a:rPr lang="en-US" sz="2400" dirty="0" smtClean="0"/>
              <a:t>nuclear </a:t>
            </a:r>
            <a:r>
              <a:rPr lang="en-US" sz="2400" dirty="0"/>
              <a:t>engineering master program at the </a:t>
            </a:r>
            <a:r>
              <a:rPr lang="en-US" sz="2400" dirty="0" smtClean="0"/>
              <a:t>EPF-Lausanne </a:t>
            </a:r>
            <a:r>
              <a:rPr lang="en-US" sz="2400" dirty="0"/>
              <a:t>and </a:t>
            </a:r>
            <a:r>
              <a:rPr lang="en-US" sz="2400" dirty="0" smtClean="0"/>
              <a:t>ETH-Zurich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52228" y="5802069"/>
            <a:ext cx="80345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/>
              <a:t>Thank you for your attention!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 rot="852698">
            <a:off x="392560" y="2832610"/>
            <a:ext cx="8319509" cy="21860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All this is only feasible</a:t>
            </a:r>
            <a:br>
              <a:rPr lang="en-US" sz="4400" dirty="0" smtClean="0">
                <a:solidFill>
                  <a:srgbClr val="C00000"/>
                </a:solidFill>
              </a:rPr>
            </a:br>
            <a:r>
              <a:rPr lang="en-US" sz="4400" dirty="0" smtClean="0">
                <a:solidFill>
                  <a:srgbClr val="C00000"/>
                </a:solidFill>
              </a:rPr>
              <a:t> after installing</a:t>
            </a:r>
            <a:br>
              <a:rPr lang="en-US" sz="4400" dirty="0" smtClean="0">
                <a:solidFill>
                  <a:srgbClr val="C00000"/>
                </a:solidFill>
              </a:rPr>
            </a:br>
            <a:r>
              <a:rPr lang="en-US" sz="4400" dirty="0" smtClean="0">
                <a:solidFill>
                  <a:srgbClr val="C00000"/>
                </a:solidFill>
              </a:rPr>
              <a:t> a neutron moderator at NEAR</a:t>
            </a:r>
            <a:endParaRPr lang="en-US" sz="4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98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algn="ctr"/>
            <a:r>
              <a:rPr lang="en-US" sz="3600" dirty="0" smtClean="0"/>
              <a:t>Solar System Abundances</a:t>
            </a:r>
            <a:endParaRPr lang="en-US" sz="3600" dirty="0"/>
          </a:p>
        </p:txBody>
      </p:sp>
      <p:pic>
        <p:nvPicPr>
          <p:cNvPr id="3246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86127"/>
            <a:ext cx="8174351" cy="480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6309320"/>
            <a:ext cx="6451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smtClean="0"/>
              <a:t>A. </a:t>
            </a:r>
            <a:r>
              <a:rPr lang="en-US" dirty="0" err="1" smtClean="0"/>
              <a:t>Arcones</a:t>
            </a:r>
            <a:r>
              <a:rPr lang="en-US" dirty="0"/>
              <a:t>. F. </a:t>
            </a:r>
            <a:r>
              <a:rPr lang="en-US" dirty="0" smtClean="0"/>
              <a:t>Thielemann: </a:t>
            </a:r>
            <a:r>
              <a:rPr lang="en-US" dirty="0" err="1" smtClean="0"/>
              <a:t>Astron</a:t>
            </a:r>
            <a:r>
              <a:rPr lang="en-US" dirty="0" smtClean="0"/>
              <a:t> </a:t>
            </a:r>
            <a:r>
              <a:rPr lang="en-US" dirty="0" err="1"/>
              <a:t>Astrophys</a:t>
            </a:r>
            <a:r>
              <a:rPr lang="en-US" dirty="0"/>
              <a:t> Rev </a:t>
            </a:r>
            <a:r>
              <a:rPr lang="en-US" b="1" dirty="0" smtClean="0"/>
              <a:t>31</a:t>
            </a:r>
            <a:r>
              <a:rPr lang="en-US" dirty="0" smtClean="0"/>
              <a:t> (2023) </a:t>
            </a:r>
            <a:r>
              <a:rPr lang="en-US" dirty="0" smtClean="0"/>
              <a:t>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3399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algn="ctr"/>
            <a:r>
              <a:rPr lang="en-US" dirty="0" smtClean="0"/>
              <a:t>Nucleosynthesis Mechanisms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484784"/>
            <a:ext cx="5328592" cy="462619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1519" y="632460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de-CH" sz="1800" b="0" i="0" u="none" strike="noStrike" baseline="0" dirty="0" smtClean="0">
                <a:latin typeface="+mn-lt"/>
              </a:rPr>
              <a:t>M. </a:t>
            </a:r>
            <a:r>
              <a:rPr lang="de-CH" sz="1800" b="0" i="0" u="none" strike="noStrike" baseline="0" dirty="0" err="1" smtClean="0">
                <a:latin typeface="+mn-lt"/>
              </a:rPr>
              <a:t>Wiescher</a:t>
            </a:r>
            <a:r>
              <a:rPr lang="de-CH" sz="1800" b="0" i="0" u="none" strike="noStrike" baseline="0" dirty="0" smtClean="0">
                <a:latin typeface="+mn-lt"/>
              </a:rPr>
              <a:t>, F. </a:t>
            </a:r>
            <a:r>
              <a:rPr lang="de-CH" sz="1800" b="0" i="0" u="none" strike="noStrike" baseline="0" dirty="0" err="1" smtClean="0">
                <a:latin typeface="+mn-lt"/>
              </a:rPr>
              <a:t>Käppeler</a:t>
            </a:r>
            <a:r>
              <a:rPr lang="de-CH" sz="1800" b="0" i="0" u="none" strike="noStrike" baseline="0" dirty="0" smtClean="0">
                <a:latin typeface="+mn-lt"/>
              </a:rPr>
              <a:t>,</a:t>
            </a:r>
            <a:r>
              <a:rPr lang="de-CH" sz="1050" b="0" i="0" u="none" strike="noStrike" baseline="0" dirty="0" smtClean="0">
                <a:latin typeface="+mn-lt"/>
              </a:rPr>
              <a:t> </a:t>
            </a:r>
            <a:r>
              <a:rPr lang="de-CH" sz="1800" b="0" i="0" u="none" strike="noStrike" baseline="0" dirty="0" smtClean="0">
                <a:latin typeface="+mn-lt"/>
              </a:rPr>
              <a:t>K. </a:t>
            </a:r>
            <a:r>
              <a:rPr lang="de-CH" sz="1800" b="0" i="0" u="none" strike="noStrike" baseline="0" dirty="0" err="1" smtClean="0">
                <a:latin typeface="+mn-lt"/>
              </a:rPr>
              <a:t>Langanke</a:t>
            </a:r>
            <a:r>
              <a:rPr lang="de-CH" sz="1800" b="0" i="0" u="none" strike="noStrike" baseline="0" dirty="0" smtClean="0">
                <a:latin typeface="+mn-lt"/>
              </a:rPr>
              <a:t>: </a:t>
            </a:r>
            <a:r>
              <a:rPr lang="fr-FR" dirty="0" err="1"/>
              <a:t>Annu</a:t>
            </a:r>
            <a:r>
              <a:rPr lang="fr-FR" dirty="0"/>
              <a:t>. </a:t>
            </a:r>
            <a:r>
              <a:rPr lang="fr-FR" dirty="0" err="1"/>
              <a:t>Rev</a:t>
            </a:r>
            <a:r>
              <a:rPr lang="fr-FR" dirty="0"/>
              <a:t>. </a:t>
            </a:r>
            <a:r>
              <a:rPr lang="fr-FR" dirty="0" err="1" smtClean="0"/>
              <a:t>Astro</a:t>
            </a:r>
            <a:r>
              <a:rPr lang="fr-FR" dirty="0" smtClean="0"/>
              <a:t>. </a:t>
            </a:r>
            <a:r>
              <a:rPr lang="fr-FR" dirty="0" err="1"/>
              <a:t>Astrophys</a:t>
            </a:r>
            <a:r>
              <a:rPr lang="fr-FR" dirty="0"/>
              <a:t>. </a:t>
            </a:r>
            <a:r>
              <a:rPr lang="fr-FR" b="1" dirty="0" smtClean="0"/>
              <a:t>50</a:t>
            </a:r>
            <a:r>
              <a:rPr lang="fr-FR" dirty="0" smtClean="0"/>
              <a:t> (2012) 165</a:t>
            </a:r>
            <a:r>
              <a:rPr lang="de-CH" sz="1800" b="0" i="0" u="none" strike="noStrike" dirty="0" smtClean="0">
                <a:latin typeface="+mn-lt"/>
              </a:rPr>
              <a:t> </a:t>
            </a:r>
            <a:endParaRPr lang="de-CH" sz="1800" b="0" i="0" u="none" strike="noStrike" baseline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640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algn="ctr"/>
            <a:r>
              <a:rPr lang="de-CH" sz="3600" dirty="0" smtClean="0"/>
              <a:t>Status MACS at </a:t>
            </a:r>
            <a:r>
              <a:rPr lang="de-CH" sz="3600" dirty="0" err="1" smtClean="0"/>
              <a:t>KADoNiS</a:t>
            </a:r>
            <a:endParaRPr lang="en-US" sz="3600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51861"/>
            <a:ext cx="8229600" cy="485370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179512" y="6336285"/>
            <a:ext cx="5049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I. </a:t>
            </a:r>
            <a:r>
              <a:rPr lang="en-US" sz="1800" dirty="0" err="1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Dillmann</a:t>
            </a:r>
            <a:r>
              <a:rPr lang="en-US" sz="1800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et al.: Eur. Phys. J. </a:t>
            </a:r>
            <a:r>
              <a:rPr lang="en-US" sz="1800" b="1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 59 </a:t>
            </a:r>
            <a:r>
              <a:rPr lang="en-US" sz="1800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(2023) 105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148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algn="ctr"/>
            <a:r>
              <a:rPr lang="en-US" sz="3600" dirty="0" smtClean="0"/>
              <a:t>Uncertainties of MACS in </a:t>
            </a:r>
            <a:r>
              <a:rPr lang="en-US" sz="3600" dirty="0" err="1" smtClean="0"/>
              <a:t>KADoNiS</a:t>
            </a:r>
            <a:endParaRPr lang="en-US" sz="3600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75656" y="191683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51520" y="6021288"/>
            <a:ext cx="792088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Karlsruhe Astrophysical Database of Nucleosynthesis in Stars (</a:t>
            </a:r>
            <a:r>
              <a:rPr lang="en-US" dirty="0" err="1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KADoNiS</a:t>
            </a:r>
            <a:r>
              <a:rPr lang="en-US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l">
              <a:spcBef>
                <a:spcPts val="600"/>
              </a:spcBef>
              <a:spcAft>
                <a:spcPts val="0"/>
              </a:spcAft>
            </a:pPr>
            <a:r>
              <a:rPr lang="en-US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https://exp-astro.physik.uni-frankfurt.de/kadonis1.0/KADoNiS database </a:t>
            </a:r>
            <a:endParaRPr lang="en-US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268760"/>
            <a:ext cx="822960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19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79"/>
            <a:ext cx="8229600" cy="1151533"/>
          </a:xfrm>
        </p:spPr>
        <p:txBody>
          <a:bodyPr/>
          <a:lstStyle/>
          <a:p>
            <a:pPr algn="ctr"/>
            <a:r>
              <a:rPr lang="en-US" sz="3600" dirty="0">
                <a:ea typeface="Times New Roman" panose="02020603050405020304" pitchFamily="18" charset="0"/>
                <a:cs typeface="Times New Roman" panose="02020603050405020304" pitchFamily="18" charset="0"/>
              </a:rPr>
              <a:t>Uncertainties in s-process </a:t>
            </a:r>
            <a:r>
              <a:rPr lang="en-US" sz="3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Nucleosynthesis </a:t>
            </a:r>
            <a:r>
              <a:rPr lang="en-US" sz="3600" dirty="0">
                <a:ea typeface="Times New Roman" panose="02020603050405020304" pitchFamily="18" charset="0"/>
                <a:cs typeface="Times New Roman" panose="02020603050405020304" pitchFamily="18" charset="0"/>
              </a:rPr>
              <a:t>in low-mass </a:t>
            </a:r>
            <a:r>
              <a:rPr lang="en-US" sz="36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Stars</a:t>
            </a:r>
            <a:endParaRPr lang="en-US" sz="3600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72" y="1988840"/>
            <a:ext cx="8229600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251520" y="6309320"/>
            <a:ext cx="4680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G. </a:t>
            </a:r>
            <a:r>
              <a:rPr lang="en-US" dirty="0" err="1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Cescutti</a:t>
            </a:r>
            <a:r>
              <a:rPr lang="en-US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et al.: MNRAS </a:t>
            </a:r>
            <a:r>
              <a:rPr lang="en-US" b="1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478</a:t>
            </a:r>
            <a:r>
              <a:rPr lang="en-US" dirty="0" smtClean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(2018) 4101</a:t>
            </a:r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00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algn="ctr"/>
            <a:r>
              <a:rPr lang="de-CH" sz="3600" dirty="0" err="1" smtClean="0"/>
              <a:t>LiLiT</a:t>
            </a:r>
            <a:r>
              <a:rPr lang="de-CH" sz="3600" dirty="0" smtClean="0"/>
              <a:t> </a:t>
            </a:r>
            <a:r>
              <a:rPr lang="de-CH" sz="3600" dirty="0" err="1" smtClean="0"/>
              <a:t>Souce</a:t>
            </a:r>
            <a:r>
              <a:rPr lang="de-CH" sz="3600" dirty="0" smtClean="0"/>
              <a:t> at SARAF (</a:t>
            </a:r>
            <a:r>
              <a:rPr lang="de-CH" sz="3600" dirty="0" err="1" smtClean="0"/>
              <a:t>Soreq</a:t>
            </a:r>
            <a:r>
              <a:rPr lang="de-CH" sz="3600" dirty="0" smtClean="0"/>
              <a:t>)</a:t>
            </a:r>
            <a:endParaRPr lang="en-US" sz="3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r="16614"/>
          <a:stretch/>
        </p:blipFill>
        <p:spPr>
          <a:xfrm flipH="1">
            <a:off x="5260051" y="1268760"/>
            <a:ext cx="2933144" cy="47525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42FB2E-A145-4D9F-8D25-48FEB3EBDE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896" y="1268760"/>
            <a:ext cx="2952328" cy="27113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54163" y="6123599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M. Tessler, et al</a:t>
            </a:r>
            <a:r>
              <a:rPr lang="en-US" dirty="0" smtClean="0">
                <a:solidFill>
                  <a:srgbClr val="000000"/>
                </a:solidFill>
              </a:rPr>
              <a:t>.:</a:t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>Phys</a:t>
            </a:r>
            <a:r>
              <a:rPr lang="en-US" dirty="0">
                <a:solidFill>
                  <a:srgbClr val="000000"/>
                </a:solidFill>
              </a:rPr>
              <a:t>. Lett. </a:t>
            </a:r>
            <a:r>
              <a:rPr lang="en-US" b="1" dirty="0">
                <a:solidFill>
                  <a:srgbClr val="000000"/>
                </a:solidFill>
              </a:rPr>
              <a:t>B 751</a:t>
            </a:r>
            <a:r>
              <a:rPr lang="en-US" dirty="0">
                <a:solidFill>
                  <a:srgbClr val="000000"/>
                </a:solidFill>
              </a:rPr>
              <a:t> (2015) 418 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07135F0-A8A3-4B45-9DDD-A177CE8600FB}"/>
              </a:ext>
            </a:extLst>
          </p:cNvPr>
          <p:cNvGrpSpPr/>
          <p:nvPr/>
        </p:nvGrpSpPr>
        <p:grpSpPr>
          <a:xfrm>
            <a:off x="1047873" y="3923327"/>
            <a:ext cx="4024373" cy="2846603"/>
            <a:chOff x="4063428" y="913290"/>
            <a:chExt cx="4024373" cy="284660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434" b="4922"/>
            <a:stretch/>
          </p:blipFill>
          <p:spPr>
            <a:xfrm>
              <a:off x="4230379" y="913290"/>
              <a:ext cx="3509973" cy="2214401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4063428" y="3113562"/>
              <a:ext cx="4024373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</a:rPr>
                <a:t>M. Friedman, et al.: </a:t>
              </a:r>
              <a:endParaRPr lang="en-CH" dirty="0">
                <a:solidFill>
                  <a:srgbClr val="000000"/>
                </a:solidFill>
              </a:endParaRPr>
            </a:p>
            <a:p>
              <a:pPr>
                <a:spcBef>
                  <a:spcPts val="0"/>
                </a:spcBef>
              </a:pPr>
              <a:r>
                <a:rPr lang="en-US" dirty="0" err="1">
                  <a:solidFill>
                    <a:srgbClr val="000000"/>
                  </a:solidFill>
                </a:rPr>
                <a:t>Nucl</a:t>
              </a:r>
              <a:r>
                <a:rPr lang="en-US" dirty="0">
                  <a:solidFill>
                    <a:srgbClr val="000000"/>
                  </a:solidFill>
                </a:rPr>
                <a:t>. Instr. Methods </a:t>
              </a:r>
              <a:r>
                <a:rPr lang="en-US" b="1" dirty="0">
                  <a:solidFill>
                    <a:srgbClr val="000000"/>
                  </a:solidFill>
                </a:rPr>
                <a:t>A 698</a:t>
              </a:r>
              <a:r>
                <a:rPr lang="en-US" dirty="0">
                  <a:solidFill>
                    <a:srgbClr val="000000"/>
                  </a:solidFill>
                </a:rPr>
                <a:t> (2013) 117 </a:t>
              </a:r>
            </a:p>
          </p:txBody>
        </p:sp>
      </p:grp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688930"/>
              </p:ext>
            </p:extLst>
          </p:nvPr>
        </p:nvGraphicFramePr>
        <p:xfrm>
          <a:off x="1048642" y="3193682"/>
          <a:ext cx="7380188" cy="1777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1565">
                  <a:extLst>
                    <a:ext uri="{9D8B030D-6E8A-4147-A177-3AD203B41FA5}">
                      <a16:colId xmlns:a16="http://schemas.microsoft.com/office/drawing/2014/main" val="727986005"/>
                    </a:ext>
                  </a:extLst>
                </a:gridCol>
                <a:gridCol w="1919064">
                  <a:extLst>
                    <a:ext uri="{9D8B030D-6E8A-4147-A177-3AD203B41FA5}">
                      <a16:colId xmlns:a16="http://schemas.microsoft.com/office/drawing/2014/main" val="2350557180"/>
                    </a:ext>
                  </a:extLst>
                </a:gridCol>
                <a:gridCol w="1992874">
                  <a:extLst>
                    <a:ext uri="{9D8B030D-6E8A-4147-A177-3AD203B41FA5}">
                      <a16:colId xmlns:a16="http://schemas.microsoft.com/office/drawing/2014/main" val="3036255420"/>
                    </a:ext>
                  </a:extLst>
                </a:gridCol>
                <a:gridCol w="2066685">
                  <a:extLst>
                    <a:ext uri="{9D8B030D-6E8A-4147-A177-3AD203B41FA5}">
                      <a16:colId xmlns:a16="http://schemas.microsoft.com/office/drawing/2014/main" val="2952018236"/>
                    </a:ext>
                  </a:extLst>
                </a:gridCol>
              </a:tblGrid>
              <a:tr h="823412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SARAF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Proton </a:t>
                      </a:r>
                      <a:r>
                        <a:rPr lang="de-CH" dirty="0" err="1" smtClean="0"/>
                        <a:t>Energy</a:t>
                      </a:r>
                      <a:endParaRPr lang="de-CH" dirty="0" smtClean="0"/>
                    </a:p>
                    <a:p>
                      <a:pPr algn="ctr"/>
                      <a:r>
                        <a:rPr lang="de-CH" dirty="0" smtClean="0"/>
                        <a:t>[</a:t>
                      </a:r>
                      <a:r>
                        <a:rPr lang="de-CH" dirty="0" err="1" smtClean="0"/>
                        <a:t>MeV</a:t>
                      </a:r>
                      <a:r>
                        <a:rPr lang="de-CH" dirty="0" smtClean="0"/>
                        <a:t>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Proton </a:t>
                      </a:r>
                      <a:r>
                        <a:rPr lang="de-CH" dirty="0" err="1" smtClean="0"/>
                        <a:t>Current</a:t>
                      </a:r>
                      <a:endParaRPr lang="de-CH" dirty="0" smtClean="0"/>
                    </a:p>
                    <a:p>
                      <a:pPr algn="ctr"/>
                      <a:r>
                        <a:rPr lang="de-CH" dirty="0" smtClean="0"/>
                        <a:t>[mA]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Neutron </a:t>
                      </a:r>
                      <a:r>
                        <a:rPr lang="de-CH" dirty="0" err="1" smtClean="0"/>
                        <a:t>Energy</a:t>
                      </a:r>
                      <a:endParaRPr lang="de-CH" dirty="0" smtClean="0"/>
                    </a:p>
                    <a:p>
                      <a:pPr algn="ctr"/>
                      <a:r>
                        <a:rPr lang="de-CH" dirty="0" smtClean="0"/>
                        <a:t>[</a:t>
                      </a:r>
                      <a:r>
                        <a:rPr lang="de-CH" dirty="0" err="1" smtClean="0"/>
                        <a:t>MeV</a:t>
                      </a:r>
                      <a:r>
                        <a:rPr lang="de-CH" dirty="0" smtClean="0"/>
                        <a:t>]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2150624"/>
                  </a:ext>
                </a:extLst>
              </a:tr>
              <a:tr h="477056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Phase-I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1.9 - 3.0</a:t>
                      </a:r>
                      <a:endParaRPr lang="he-IL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10 - 20</a:t>
                      </a:r>
                      <a:endParaRPr lang="he-IL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0 - 1</a:t>
                      </a:r>
                      <a:endParaRPr lang="he-IL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9968706"/>
                  </a:ext>
                </a:extLst>
              </a:tr>
              <a:tr h="477056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Phase-II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20 - 30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1 - 3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1 - 30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6014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121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algn="ctr"/>
            <a:r>
              <a:rPr lang="en-US" sz="3600" dirty="0" smtClean="0"/>
              <a:t>Frankfurt </a:t>
            </a:r>
            <a:r>
              <a:rPr lang="en-US" sz="3600" dirty="0"/>
              <a:t>neutron source FRANZ</a:t>
            </a:r>
            <a:endParaRPr lang="en-US" sz="3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837" y="1454918"/>
            <a:ext cx="8190963" cy="313879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059832" y="6381328"/>
            <a:ext cx="59046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Suha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Alzubaidi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et al</a:t>
            </a:r>
            <a:r>
              <a:rPr lang="en-US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.: 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Eur. Phys. J. Plus </a:t>
            </a:r>
            <a:r>
              <a:rPr lang="en-US" b="1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131</a:t>
            </a:r>
            <a:r>
              <a:rPr lang="en-US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(2016) </a:t>
            </a:r>
            <a:r>
              <a:rPr lang="en-US" dirty="0" smtClean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124</a:t>
            </a:r>
            <a:endParaRPr lang="en-US" dirty="0">
              <a:latin typeface="+mn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768577"/>
              </p:ext>
            </p:extLst>
          </p:nvPr>
        </p:nvGraphicFramePr>
        <p:xfrm>
          <a:off x="554922" y="4008685"/>
          <a:ext cx="5544616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599253399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339282197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3487565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Facility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err="1" smtClean="0"/>
                        <a:t>Flux</a:t>
                      </a:r>
                      <a:r>
                        <a:rPr lang="de-CH" dirty="0" smtClean="0"/>
                        <a:t/>
                      </a:r>
                      <a:br>
                        <a:rPr lang="de-CH" dirty="0" smtClean="0"/>
                      </a:br>
                      <a:r>
                        <a:rPr lang="de-CH" dirty="0" smtClean="0"/>
                        <a:t>[n/cm</a:t>
                      </a:r>
                      <a:r>
                        <a:rPr lang="de-CH" baseline="30000" dirty="0" smtClean="0"/>
                        <a:t>2</a:t>
                      </a:r>
                      <a:r>
                        <a:rPr lang="de-CH" dirty="0" smtClean="0"/>
                        <a:t>/s]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Neutron </a:t>
                      </a:r>
                      <a:r>
                        <a:rPr lang="de-CH" dirty="0" err="1" smtClean="0"/>
                        <a:t>Energy</a:t>
                      </a:r>
                      <a:r>
                        <a:rPr lang="de-CH" dirty="0" smtClean="0"/>
                        <a:t/>
                      </a:r>
                      <a:br>
                        <a:rPr lang="de-CH" dirty="0" smtClean="0"/>
                      </a:br>
                      <a:r>
                        <a:rPr lang="de-CH" dirty="0" smtClean="0"/>
                        <a:t>[</a:t>
                      </a:r>
                      <a:r>
                        <a:rPr lang="de-CH" dirty="0" err="1" smtClean="0"/>
                        <a:t>keV</a:t>
                      </a:r>
                      <a:r>
                        <a:rPr lang="de-CH" dirty="0" smtClean="0"/>
                        <a:t>]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2110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FZ Karlsruhe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1×10</a:t>
                      </a:r>
                      <a:r>
                        <a:rPr lang="de-CH" baseline="30000" dirty="0" smtClean="0"/>
                        <a:t>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1 - 200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849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dirty="0" err="1" smtClean="0"/>
                        <a:t>LiLiT</a:t>
                      </a:r>
                      <a:r>
                        <a:rPr lang="de-CH" dirty="0" smtClean="0"/>
                        <a:t> Phase 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5×10</a:t>
                      </a:r>
                      <a:r>
                        <a:rPr lang="de-CH" baseline="30000" dirty="0" smtClean="0"/>
                        <a:t>5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1 - 200</a:t>
                      </a:r>
                      <a:endParaRPr lang="en-US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43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FRANZ design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1×10</a:t>
                      </a:r>
                      <a:r>
                        <a:rPr lang="de-CH" baseline="30000" dirty="0" smtClean="0"/>
                        <a:t>7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1 - 200 (500)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00723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a-NEAR @ </a:t>
                      </a:r>
                      <a:r>
                        <a:rPr lang="de-CH" dirty="0" err="1" smtClean="0"/>
                        <a:t>n_TOF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dirty="0" smtClean="0"/>
                        <a:t>6×10</a:t>
                      </a:r>
                      <a:r>
                        <a:rPr lang="de-CH" baseline="30000" dirty="0" smtClean="0"/>
                        <a:t>7 </a:t>
                      </a:r>
                      <a:r>
                        <a:rPr lang="en-US" baseline="0" dirty="0" smtClean="0"/>
                        <a:t>???</a:t>
                      </a:r>
                      <a:endParaRPr lang="en-US" baseline="30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dirty="0" smtClean="0"/>
                        <a:t>0.1</a:t>
                      </a:r>
                      <a:r>
                        <a:rPr lang="de-CH" baseline="0" dirty="0" smtClean="0"/>
                        <a:t> - 100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1075165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 bwMode="auto">
          <a:xfrm>
            <a:off x="554923" y="4653136"/>
            <a:ext cx="5544615" cy="1080120"/>
          </a:xfrm>
          <a:prstGeom prst="rect">
            <a:avLst/>
          </a:prstGeom>
          <a:solidFill>
            <a:srgbClr val="FF0000">
              <a:alpha val="50000"/>
            </a:srgbClr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Multiply 7"/>
          <p:cNvSpPr/>
          <p:nvPr/>
        </p:nvSpPr>
        <p:spPr bwMode="auto">
          <a:xfrm>
            <a:off x="683568" y="4593709"/>
            <a:ext cx="5616624" cy="1080120"/>
          </a:xfrm>
          <a:prstGeom prst="mathMultiply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312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/>
          <a:lstStyle/>
          <a:p>
            <a:pPr algn="ctr"/>
            <a:r>
              <a:rPr lang="en-US" sz="3600" dirty="0" smtClean="0"/>
              <a:t>B</a:t>
            </a:r>
            <a:r>
              <a:rPr lang="en-US" sz="3600" baseline="-25000" dirty="0" smtClean="0"/>
              <a:t>4</a:t>
            </a:r>
            <a:r>
              <a:rPr lang="en-US" sz="3600" dirty="0" smtClean="0"/>
              <a:t>C </a:t>
            </a:r>
            <a:r>
              <a:rPr lang="en-US" sz="3600" dirty="0" smtClean="0"/>
              <a:t>filtered </a:t>
            </a:r>
            <a:r>
              <a:rPr lang="en-US" sz="3600" dirty="0" smtClean="0"/>
              <a:t>neutron field at NEAR</a:t>
            </a:r>
            <a:endParaRPr lang="en-US" sz="3600" dirty="0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2776"/>
            <a:ext cx="8229600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1156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6954</TotalTime>
  <Words>719</Words>
  <Application>Microsoft Office PowerPoint</Application>
  <PresentationFormat>On-screen Show (4:3)</PresentationFormat>
  <Paragraphs>120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Arial Black</vt:lpstr>
      <vt:lpstr>Calibri</vt:lpstr>
      <vt:lpstr>Cambria Math</vt:lpstr>
      <vt:lpstr>Times New Roman</vt:lpstr>
      <vt:lpstr>Wingdings</vt:lpstr>
      <vt:lpstr>Pixel</vt:lpstr>
      <vt:lpstr>Measurement of  neutron capture cross sections at stellar energies at the n_TOF NEAR Station</vt:lpstr>
      <vt:lpstr>Solar System Abundances</vt:lpstr>
      <vt:lpstr>Nucleosynthesis Mechanisms</vt:lpstr>
      <vt:lpstr>Status MACS at KADoNiS</vt:lpstr>
      <vt:lpstr>Uncertainties of MACS in KADoNiS</vt:lpstr>
      <vt:lpstr>Uncertainties in s-process Nucleosynthesis in low-mass Stars</vt:lpstr>
      <vt:lpstr>LiLiT Souce at SARAF (Soreq)</vt:lpstr>
      <vt:lpstr>Frankfurt neutron source FRANZ</vt:lpstr>
      <vt:lpstr>B4C filtered neutron field at NEAR</vt:lpstr>
      <vt:lpstr>Experimental Procedure</vt:lpstr>
      <vt:lpstr>Intention of the Proposal to INTC</vt:lpstr>
      <vt:lpstr>Envisaged Isotopes for Measurements</vt:lpstr>
      <vt:lpstr>Measurement of neutron capture cross sections at stellar energies at the n_TOF NEAR Station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Rugard Dressler</dc:creator>
  <cp:lastModifiedBy>Dressler Rugard</cp:lastModifiedBy>
  <cp:revision>83</cp:revision>
  <dcterms:created xsi:type="dcterms:W3CDTF">2006-11-17T17:44:37Z</dcterms:created>
  <dcterms:modified xsi:type="dcterms:W3CDTF">2023-11-22T20:29:11Z</dcterms:modified>
</cp:coreProperties>
</file>