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 id="2147483677" r:id="rId2"/>
  </p:sldMasterIdLst>
  <p:notesMasterIdLst>
    <p:notesMasterId r:id="rId48"/>
  </p:notesMasterIdLst>
  <p:sldIdLst>
    <p:sldId id="256" r:id="rId3"/>
    <p:sldId id="257" r:id="rId4"/>
    <p:sldId id="259" r:id="rId5"/>
    <p:sldId id="262" r:id="rId6"/>
    <p:sldId id="292" r:id="rId7"/>
    <p:sldId id="298" r:id="rId8"/>
    <p:sldId id="288" r:id="rId9"/>
    <p:sldId id="301" r:id="rId10"/>
    <p:sldId id="285" r:id="rId11"/>
    <p:sldId id="321" r:id="rId12"/>
    <p:sldId id="299" r:id="rId13"/>
    <p:sldId id="290" r:id="rId14"/>
    <p:sldId id="303" r:id="rId15"/>
    <p:sldId id="308" r:id="rId16"/>
    <p:sldId id="306" r:id="rId17"/>
    <p:sldId id="280" r:id="rId18"/>
    <p:sldId id="302" r:id="rId19"/>
    <p:sldId id="310" r:id="rId20"/>
    <p:sldId id="305" r:id="rId21"/>
    <p:sldId id="309" r:id="rId22"/>
    <p:sldId id="286" r:id="rId23"/>
    <p:sldId id="320" r:id="rId24"/>
    <p:sldId id="272" r:id="rId25"/>
    <p:sldId id="273" r:id="rId26"/>
    <p:sldId id="324" r:id="rId27"/>
    <p:sldId id="323" r:id="rId28"/>
    <p:sldId id="319" r:id="rId29"/>
    <p:sldId id="304" r:id="rId30"/>
    <p:sldId id="293" r:id="rId31"/>
    <p:sldId id="314" r:id="rId32"/>
    <p:sldId id="325" r:id="rId33"/>
    <p:sldId id="322" r:id="rId34"/>
    <p:sldId id="312" r:id="rId35"/>
    <p:sldId id="307" r:id="rId36"/>
    <p:sldId id="315" r:id="rId37"/>
    <p:sldId id="316" r:id="rId38"/>
    <p:sldId id="318" r:id="rId39"/>
    <p:sldId id="317" r:id="rId40"/>
    <p:sldId id="287" r:id="rId41"/>
    <p:sldId id="313" r:id="rId42"/>
    <p:sldId id="311" r:id="rId43"/>
    <p:sldId id="294" r:id="rId44"/>
    <p:sldId id="281" r:id="rId45"/>
    <p:sldId id="300" r:id="rId46"/>
    <p:sldId id="282" r:id="rId47"/>
  </p:sldIdLst>
  <p:sldSz cx="9144000" cy="5143500" type="screen16x9"/>
  <p:notesSz cx="6858000" cy="9144000"/>
  <p:embeddedFontLst>
    <p:embeddedFont>
      <p:font typeface="Calibri" panose="020F0502020204030204" pitchFamily="34" charset="0"/>
      <p:regular r:id="rId49"/>
      <p:bold r:id="rId50"/>
      <p:italic r:id="rId51"/>
      <p:boldItalic r:id="rId52"/>
    </p:embeddedFont>
    <p:embeddedFont>
      <p:font typeface="Cambria Math" panose="02040503050406030204" pitchFamily="18" charset="0"/>
      <p:regular r:id="rId53"/>
    </p:embeddedFont>
    <p:embeddedFont>
      <p:font typeface="Josefin Sans" pitchFamily="2" charset="0"/>
      <p:regular r:id="rId54"/>
      <p:bold r:id="rId55"/>
      <p:italic r:id="rId56"/>
      <p:boldItalic r:id="rId57"/>
    </p:embeddedFont>
    <p:embeddedFont>
      <p:font typeface="Josefin Sans Thin" pitchFamily="2" charset="0"/>
      <p:regular r:id="rId58"/>
      <p:bold r:id="rId59"/>
      <p:italic r:id="rId60"/>
      <p:bold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C927A2"/>
    <a:srgbClr val="000000"/>
    <a:srgbClr val="6666FF"/>
    <a:srgbClr val="D48F58"/>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69E4E94-7F1C-4DF4-89A8-E6FD96063180}">
  <a:tblStyle styleId="{B69E4E94-7F1C-4DF4-89A8-E6FD9606318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364" y="24"/>
      </p:cViewPr>
      <p:guideLst>
        <p:guide orient="horz" pos="1620"/>
        <p:guide pos="2880"/>
      </p:guideLst>
    </p:cSldViewPr>
  </p:slideViewPr>
  <p:notesTextViewPr>
    <p:cViewPr>
      <p:scale>
        <a:sx n="3" d="2"/>
        <a:sy n="3" d="2"/>
      </p:scale>
      <p:origin x="0" y="0"/>
    </p:cViewPr>
  </p:notesTextViewPr>
  <p:sorterViewPr>
    <p:cViewPr varScale="1">
      <p:scale>
        <a:sx n="100" d="100"/>
        <a:sy n="100" d="100"/>
      </p:scale>
      <p:origin x="0" y="-458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font" Target="fonts/font2.fntdata"/><Relationship Id="rId55" Type="http://schemas.openxmlformats.org/officeDocument/2006/relationships/font" Target="fonts/font7.fntdata"/><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5.fntdata"/><Relationship Id="rId58" Type="http://schemas.openxmlformats.org/officeDocument/2006/relationships/font" Target="fonts/font10.fntdata"/><Relationship Id="rId66" Type="http://schemas.microsoft.com/office/2016/11/relationships/changesInfo" Target="changesInfos/changesInfo1.xml"/><Relationship Id="rId5" Type="http://schemas.openxmlformats.org/officeDocument/2006/relationships/slide" Target="slides/slide3.xml"/><Relationship Id="rId61" Type="http://schemas.openxmlformats.org/officeDocument/2006/relationships/font" Target="fonts/font13.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1.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6.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 Gandhi" userId="f1a711ad081eb8f9" providerId="LiveId" clId="{915782C2-6810-4D68-8EA8-CC5DEC9963EC}"/>
    <pc:docChg chg="undo redo custSel addSld delSld modSld sldOrd">
      <pc:chgData name="Aman Gandhi" userId="f1a711ad081eb8f9" providerId="LiveId" clId="{915782C2-6810-4D68-8EA8-CC5DEC9963EC}" dt="2023-05-26T05:12:12.922" v="1119" actId="20577"/>
      <pc:docMkLst>
        <pc:docMk/>
      </pc:docMkLst>
      <pc:sldChg chg="delSp modSp mod">
        <pc:chgData name="Aman Gandhi" userId="f1a711ad081eb8f9" providerId="LiveId" clId="{915782C2-6810-4D68-8EA8-CC5DEC9963EC}" dt="2023-05-24T11:51:57.457" v="1006" actId="20577"/>
        <pc:sldMkLst>
          <pc:docMk/>
          <pc:sldMk cId="0" sldId="257"/>
        </pc:sldMkLst>
        <pc:spChg chg="mod">
          <ac:chgData name="Aman Gandhi" userId="f1a711ad081eb8f9" providerId="LiveId" clId="{915782C2-6810-4D68-8EA8-CC5DEC9963EC}" dt="2023-05-24T11:51:57.457" v="1006" actId="20577"/>
          <ac:spMkLst>
            <pc:docMk/>
            <pc:sldMk cId="0" sldId="257"/>
            <ac:spMk id="6" creationId="{F52FDCC6-A5DE-D317-0FD1-9749B0C7B968}"/>
          </ac:spMkLst>
        </pc:spChg>
        <pc:spChg chg="mod">
          <ac:chgData name="Aman Gandhi" userId="f1a711ad081eb8f9" providerId="LiveId" clId="{915782C2-6810-4D68-8EA8-CC5DEC9963EC}" dt="2023-05-20T15:44:18.830" v="395" actId="6549"/>
          <ac:spMkLst>
            <pc:docMk/>
            <pc:sldMk cId="0" sldId="257"/>
            <ac:spMk id="182" creationId="{00000000-0000-0000-0000-000000000000}"/>
          </ac:spMkLst>
        </pc:spChg>
        <pc:spChg chg="del">
          <ac:chgData name="Aman Gandhi" userId="f1a711ad081eb8f9" providerId="LiveId" clId="{915782C2-6810-4D68-8EA8-CC5DEC9963EC}" dt="2023-05-20T15:32:19.029" v="322" actId="478"/>
          <ac:spMkLst>
            <pc:docMk/>
            <pc:sldMk cId="0" sldId="257"/>
            <ac:spMk id="186" creationId="{00000000-0000-0000-0000-000000000000}"/>
          </ac:spMkLst>
        </pc:spChg>
        <pc:spChg chg="mod">
          <ac:chgData name="Aman Gandhi" userId="f1a711ad081eb8f9" providerId="LiveId" clId="{915782C2-6810-4D68-8EA8-CC5DEC9963EC}" dt="2023-05-24T11:21:15.604" v="832" actId="20577"/>
          <ac:spMkLst>
            <pc:docMk/>
            <pc:sldMk cId="0" sldId="257"/>
            <ac:spMk id="190" creationId="{00000000-0000-0000-0000-000000000000}"/>
          </ac:spMkLst>
        </pc:spChg>
        <pc:spChg chg="del">
          <ac:chgData name="Aman Gandhi" userId="f1a711ad081eb8f9" providerId="LiveId" clId="{915782C2-6810-4D68-8EA8-CC5DEC9963EC}" dt="2023-05-20T15:32:21.624" v="324" actId="478"/>
          <ac:spMkLst>
            <pc:docMk/>
            <pc:sldMk cId="0" sldId="257"/>
            <ac:spMk id="191" creationId="{00000000-0000-0000-0000-000000000000}"/>
          </ac:spMkLst>
        </pc:spChg>
        <pc:spChg chg="del">
          <ac:chgData name="Aman Gandhi" userId="f1a711ad081eb8f9" providerId="LiveId" clId="{915782C2-6810-4D68-8EA8-CC5DEC9963EC}" dt="2023-05-20T15:32:18.306" v="321" actId="478"/>
          <ac:spMkLst>
            <pc:docMk/>
            <pc:sldMk cId="0" sldId="257"/>
            <ac:spMk id="192" creationId="{00000000-0000-0000-0000-000000000000}"/>
          </ac:spMkLst>
        </pc:spChg>
        <pc:spChg chg="del">
          <ac:chgData name="Aman Gandhi" userId="f1a711ad081eb8f9" providerId="LiveId" clId="{915782C2-6810-4D68-8EA8-CC5DEC9963EC}" dt="2023-05-20T15:32:20.602" v="323" actId="478"/>
          <ac:spMkLst>
            <pc:docMk/>
            <pc:sldMk cId="0" sldId="257"/>
            <ac:spMk id="193" creationId="{00000000-0000-0000-0000-000000000000}"/>
          </ac:spMkLst>
        </pc:spChg>
      </pc:sldChg>
      <pc:sldChg chg="modSp mod">
        <pc:chgData name="Aman Gandhi" userId="f1a711ad081eb8f9" providerId="LiveId" clId="{915782C2-6810-4D68-8EA8-CC5DEC9963EC}" dt="2023-05-20T15:40:11.490" v="371" actId="1038"/>
        <pc:sldMkLst>
          <pc:docMk/>
          <pc:sldMk cId="0" sldId="261"/>
        </pc:sldMkLst>
        <pc:cxnChg chg="mod">
          <ac:chgData name="Aman Gandhi" userId="f1a711ad081eb8f9" providerId="LiveId" clId="{915782C2-6810-4D68-8EA8-CC5DEC9963EC}" dt="2023-05-20T15:40:11.490" v="371" actId="1038"/>
          <ac:cxnSpMkLst>
            <pc:docMk/>
            <pc:sldMk cId="0" sldId="261"/>
            <ac:cxnSpMk id="241" creationId="{00000000-0000-0000-0000-000000000000}"/>
          </ac:cxnSpMkLst>
        </pc:cxnChg>
      </pc:sldChg>
      <pc:sldChg chg="addSp modSp mod modAnim">
        <pc:chgData name="Aman Gandhi" userId="f1a711ad081eb8f9" providerId="LiveId" clId="{915782C2-6810-4D68-8EA8-CC5DEC9963EC}" dt="2023-05-24T11:49:16.121" v="961" actId="14100"/>
        <pc:sldMkLst>
          <pc:docMk/>
          <pc:sldMk cId="0" sldId="262"/>
        </pc:sldMkLst>
        <pc:spChg chg="mod">
          <ac:chgData name="Aman Gandhi" userId="f1a711ad081eb8f9" providerId="LiveId" clId="{915782C2-6810-4D68-8EA8-CC5DEC9963EC}" dt="2023-05-20T15:21:47.238" v="142" actId="20577"/>
          <ac:spMkLst>
            <pc:docMk/>
            <pc:sldMk cId="0" sldId="262"/>
            <ac:spMk id="2" creationId="{EE74E114-57B9-C8CD-0941-96F9BADA4DC8}"/>
          </ac:spMkLst>
        </pc:spChg>
        <pc:spChg chg="mod">
          <ac:chgData name="Aman Gandhi" userId="f1a711ad081eb8f9" providerId="LiveId" clId="{915782C2-6810-4D68-8EA8-CC5DEC9963EC}" dt="2023-05-20T15:20:29.311" v="135" actId="1076"/>
          <ac:spMkLst>
            <pc:docMk/>
            <pc:sldMk cId="0" sldId="262"/>
            <ac:spMk id="3" creationId="{CF834C99-03DA-9B11-DF10-8DEB1687E0E9}"/>
          </ac:spMkLst>
        </pc:spChg>
        <pc:spChg chg="add mod">
          <ac:chgData name="Aman Gandhi" userId="f1a711ad081eb8f9" providerId="LiveId" clId="{915782C2-6810-4D68-8EA8-CC5DEC9963EC}" dt="2023-05-24T11:49:16.121" v="961" actId="14100"/>
          <ac:spMkLst>
            <pc:docMk/>
            <pc:sldMk cId="0" sldId="262"/>
            <ac:spMk id="8" creationId="{1A1B7C53-561E-F172-62A2-DAFAA0C4D3EB}"/>
          </ac:spMkLst>
        </pc:spChg>
        <pc:cxnChg chg="mod">
          <ac:chgData name="Aman Gandhi" userId="f1a711ad081eb8f9" providerId="LiveId" clId="{915782C2-6810-4D68-8EA8-CC5DEC9963EC}" dt="2023-05-20T15:19:52.975" v="132" actId="14100"/>
          <ac:cxnSpMkLst>
            <pc:docMk/>
            <pc:sldMk cId="0" sldId="262"/>
            <ac:cxnSpMk id="5" creationId="{AAD1EEAE-75AA-AAF1-E133-286F7D29F434}"/>
          </ac:cxnSpMkLst>
        </pc:cxnChg>
        <pc:cxnChg chg="mod">
          <ac:chgData name="Aman Gandhi" userId="f1a711ad081eb8f9" providerId="LiveId" clId="{915782C2-6810-4D68-8EA8-CC5DEC9963EC}" dt="2023-05-20T15:19:50.679" v="131" actId="14100"/>
          <ac:cxnSpMkLst>
            <pc:docMk/>
            <pc:sldMk cId="0" sldId="262"/>
            <ac:cxnSpMk id="7" creationId="{3809CB9C-CF99-C289-7ED0-337DCA5CEA82}"/>
          </ac:cxnSpMkLst>
        </pc:cxnChg>
        <pc:cxnChg chg="add">
          <ac:chgData name="Aman Gandhi" userId="f1a711ad081eb8f9" providerId="LiveId" clId="{915782C2-6810-4D68-8EA8-CC5DEC9963EC}" dt="2023-05-20T15:22:27.839" v="189" actId="11529"/>
          <ac:cxnSpMkLst>
            <pc:docMk/>
            <pc:sldMk cId="0" sldId="262"/>
            <ac:cxnSpMk id="10" creationId="{101961A2-51A0-2D11-2728-0A90E0D70235}"/>
          </ac:cxnSpMkLst>
        </pc:cxnChg>
      </pc:sldChg>
      <pc:sldChg chg="addSp delSp modSp mod">
        <pc:chgData name="Aman Gandhi" userId="f1a711ad081eb8f9" providerId="LiveId" clId="{915782C2-6810-4D68-8EA8-CC5DEC9963EC}" dt="2023-05-24T11:49:44.757" v="976" actId="1076"/>
        <pc:sldMkLst>
          <pc:docMk/>
          <pc:sldMk cId="0" sldId="263"/>
        </pc:sldMkLst>
        <pc:spChg chg="add del mod">
          <ac:chgData name="Aman Gandhi" userId="f1a711ad081eb8f9" providerId="LiveId" clId="{915782C2-6810-4D68-8EA8-CC5DEC9963EC}" dt="2023-05-20T15:55:31.899" v="400" actId="478"/>
          <ac:spMkLst>
            <pc:docMk/>
            <pc:sldMk cId="0" sldId="263"/>
            <ac:spMk id="3" creationId="{1285C508-9CAD-8D64-DC88-28A2AB6A9EB3}"/>
          </ac:spMkLst>
        </pc:spChg>
        <pc:spChg chg="add del mod">
          <ac:chgData name="Aman Gandhi" userId="f1a711ad081eb8f9" providerId="LiveId" clId="{915782C2-6810-4D68-8EA8-CC5DEC9963EC}" dt="2023-05-20T15:55:34.355" v="402" actId="6549"/>
          <ac:spMkLst>
            <pc:docMk/>
            <pc:sldMk cId="0" sldId="263"/>
            <ac:spMk id="288" creationId="{00000000-0000-0000-0000-000000000000}"/>
          </ac:spMkLst>
        </pc:spChg>
        <pc:spChg chg="mod">
          <ac:chgData name="Aman Gandhi" userId="f1a711ad081eb8f9" providerId="LiveId" clId="{915782C2-6810-4D68-8EA8-CC5DEC9963EC}" dt="2023-05-24T11:49:31.873" v="975" actId="6549"/>
          <ac:spMkLst>
            <pc:docMk/>
            <pc:sldMk cId="0" sldId="263"/>
            <ac:spMk id="291" creationId="{00000000-0000-0000-0000-000000000000}"/>
          </ac:spMkLst>
        </pc:spChg>
        <pc:spChg chg="mod">
          <ac:chgData name="Aman Gandhi" userId="f1a711ad081eb8f9" providerId="LiveId" clId="{915782C2-6810-4D68-8EA8-CC5DEC9963EC}" dt="2023-05-24T11:49:44.757" v="976" actId="1076"/>
          <ac:spMkLst>
            <pc:docMk/>
            <pc:sldMk cId="0" sldId="263"/>
            <ac:spMk id="292" creationId="{00000000-0000-0000-0000-000000000000}"/>
          </ac:spMkLst>
        </pc:spChg>
        <pc:picChg chg="del">
          <ac:chgData name="Aman Gandhi" userId="f1a711ad081eb8f9" providerId="LiveId" clId="{915782C2-6810-4D68-8EA8-CC5DEC9963EC}" dt="2023-05-20T15:55:40.662" v="404" actId="478"/>
          <ac:picMkLst>
            <pc:docMk/>
            <pc:sldMk cId="0" sldId="263"/>
            <ac:picMk id="281" creationId="{00000000-0000-0000-0000-000000000000}"/>
          </ac:picMkLst>
        </pc:picChg>
        <pc:picChg chg="add mod">
          <ac:chgData name="Aman Gandhi" userId="f1a711ad081eb8f9" providerId="LiveId" clId="{915782C2-6810-4D68-8EA8-CC5DEC9963EC}" dt="2023-05-20T15:56:31.078" v="418" actId="14100"/>
          <ac:picMkLst>
            <pc:docMk/>
            <pc:sldMk cId="0" sldId="263"/>
            <ac:picMk id="3074" creationId="{C6343DE9-9C87-1B4E-CD71-D0B259C1268A}"/>
          </ac:picMkLst>
        </pc:picChg>
      </pc:sldChg>
      <pc:sldChg chg="addSp modSp mod">
        <pc:chgData name="Aman Gandhi" userId="f1a711ad081eb8f9" providerId="LiveId" clId="{915782C2-6810-4D68-8EA8-CC5DEC9963EC}" dt="2023-05-20T15:29:49.180" v="284" actId="14100"/>
        <pc:sldMkLst>
          <pc:docMk/>
          <pc:sldMk cId="0" sldId="264"/>
        </pc:sldMkLst>
        <pc:spChg chg="add mod">
          <ac:chgData name="Aman Gandhi" userId="f1a711ad081eb8f9" providerId="LiveId" clId="{915782C2-6810-4D68-8EA8-CC5DEC9963EC}" dt="2023-05-20T15:29:49.180" v="284" actId="14100"/>
          <ac:spMkLst>
            <pc:docMk/>
            <pc:sldMk cId="0" sldId="264"/>
            <ac:spMk id="2" creationId="{0E5CB1CC-64E5-5918-0A83-1DDF93E8AEA4}"/>
          </ac:spMkLst>
        </pc:spChg>
        <pc:picChg chg="mod ord">
          <ac:chgData name="Aman Gandhi" userId="f1a711ad081eb8f9" providerId="LiveId" clId="{915782C2-6810-4D68-8EA8-CC5DEC9963EC}" dt="2023-05-20T15:04:54.184" v="69" actId="1076"/>
          <ac:picMkLst>
            <pc:docMk/>
            <pc:sldMk cId="0" sldId="264"/>
            <ac:picMk id="298" creationId="{00000000-0000-0000-0000-000000000000}"/>
          </ac:picMkLst>
        </pc:picChg>
      </pc:sldChg>
      <pc:sldChg chg="addSp delSp modSp mod">
        <pc:chgData name="Aman Gandhi" userId="f1a711ad081eb8f9" providerId="LiveId" clId="{915782C2-6810-4D68-8EA8-CC5DEC9963EC}" dt="2023-05-20T15:27:30.532" v="282" actId="1076"/>
        <pc:sldMkLst>
          <pc:docMk/>
          <pc:sldMk cId="0" sldId="265"/>
        </pc:sldMkLst>
        <pc:spChg chg="add mod">
          <ac:chgData name="Aman Gandhi" userId="f1a711ad081eb8f9" providerId="LiveId" clId="{915782C2-6810-4D68-8EA8-CC5DEC9963EC}" dt="2023-05-20T15:27:30.532" v="282" actId="1076"/>
          <ac:spMkLst>
            <pc:docMk/>
            <pc:sldMk cId="0" sldId="265"/>
            <ac:spMk id="4" creationId="{C08F9A93-D8F8-0783-9E08-2B713BB0821E}"/>
          </ac:spMkLst>
        </pc:spChg>
        <pc:spChg chg="mod">
          <ac:chgData name="Aman Gandhi" userId="f1a711ad081eb8f9" providerId="LiveId" clId="{915782C2-6810-4D68-8EA8-CC5DEC9963EC}" dt="2023-05-20T15:18:39.065" v="114" actId="1076"/>
          <ac:spMkLst>
            <pc:docMk/>
            <pc:sldMk cId="0" sldId="265"/>
            <ac:spMk id="320" creationId="{00000000-0000-0000-0000-000000000000}"/>
          </ac:spMkLst>
        </pc:spChg>
        <pc:picChg chg="add del mod">
          <ac:chgData name="Aman Gandhi" userId="f1a711ad081eb8f9" providerId="LiveId" clId="{915782C2-6810-4D68-8EA8-CC5DEC9963EC}" dt="2023-05-20T15:18:09.075" v="106"/>
          <ac:picMkLst>
            <pc:docMk/>
            <pc:sldMk cId="0" sldId="265"/>
            <ac:picMk id="2" creationId="{1155C54D-D5C7-910F-E389-2CB2DDE59251}"/>
          </ac:picMkLst>
        </pc:picChg>
        <pc:picChg chg="add mod ord">
          <ac:chgData name="Aman Gandhi" userId="f1a711ad081eb8f9" providerId="LiveId" clId="{915782C2-6810-4D68-8EA8-CC5DEC9963EC}" dt="2023-05-20T15:18:33.452" v="113" actId="167"/>
          <ac:picMkLst>
            <pc:docMk/>
            <pc:sldMk cId="0" sldId="265"/>
            <ac:picMk id="3" creationId="{A60B8E44-387D-8198-EC75-75FC416E927D}"/>
          </ac:picMkLst>
        </pc:picChg>
      </pc:sldChg>
      <pc:sldChg chg="addSp modSp mod">
        <pc:chgData name="Aman Gandhi" userId="f1a711ad081eb8f9" providerId="LiveId" clId="{915782C2-6810-4D68-8EA8-CC5DEC9963EC}" dt="2023-05-20T15:24:22.045" v="195" actId="164"/>
        <pc:sldMkLst>
          <pc:docMk/>
          <pc:sldMk cId="0" sldId="266"/>
        </pc:sldMkLst>
        <pc:grpChg chg="add mod">
          <ac:chgData name="Aman Gandhi" userId="f1a711ad081eb8f9" providerId="LiveId" clId="{915782C2-6810-4D68-8EA8-CC5DEC9963EC}" dt="2023-05-20T15:24:22.045" v="195" actId="164"/>
          <ac:grpSpMkLst>
            <pc:docMk/>
            <pc:sldMk cId="0" sldId="266"/>
            <ac:grpSpMk id="4" creationId="{3F3D6E4A-F8C7-D515-1400-ACF60C9BA075}"/>
          </ac:grpSpMkLst>
        </pc:grpChg>
        <pc:picChg chg="add mod">
          <ac:chgData name="Aman Gandhi" userId="f1a711ad081eb8f9" providerId="LiveId" clId="{915782C2-6810-4D68-8EA8-CC5DEC9963EC}" dt="2023-05-20T15:24:15.488" v="194" actId="571"/>
          <ac:picMkLst>
            <pc:docMk/>
            <pc:sldMk cId="0" sldId="266"/>
            <ac:picMk id="2" creationId="{3E460BEE-BE05-98BC-89D4-A5974B8427AF}"/>
          </ac:picMkLst>
        </pc:picChg>
        <pc:picChg chg="add mod">
          <ac:chgData name="Aman Gandhi" userId="f1a711ad081eb8f9" providerId="LiveId" clId="{915782C2-6810-4D68-8EA8-CC5DEC9963EC}" dt="2023-05-20T15:24:15.488" v="194" actId="571"/>
          <ac:picMkLst>
            <pc:docMk/>
            <pc:sldMk cId="0" sldId="266"/>
            <ac:picMk id="3" creationId="{98967A38-DF93-BDD5-A9C9-AEED86CB5F46}"/>
          </ac:picMkLst>
        </pc:picChg>
        <pc:picChg chg="mod">
          <ac:chgData name="Aman Gandhi" userId="f1a711ad081eb8f9" providerId="LiveId" clId="{915782C2-6810-4D68-8EA8-CC5DEC9963EC}" dt="2023-05-20T15:24:22.045" v="195" actId="164"/>
          <ac:picMkLst>
            <pc:docMk/>
            <pc:sldMk cId="0" sldId="266"/>
            <ac:picMk id="326" creationId="{00000000-0000-0000-0000-000000000000}"/>
          </ac:picMkLst>
        </pc:picChg>
        <pc:picChg chg="mod">
          <ac:chgData name="Aman Gandhi" userId="f1a711ad081eb8f9" providerId="LiveId" clId="{915782C2-6810-4D68-8EA8-CC5DEC9963EC}" dt="2023-05-20T15:24:22.045" v="195" actId="164"/>
          <ac:picMkLst>
            <pc:docMk/>
            <pc:sldMk cId="0" sldId="266"/>
            <ac:picMk id="327" creationId="{00000000-0000-0000-0000-000000000000}"/>
          </ac:picMkLst>
        </pc:picChg>
      </pc:sldChg>
      <pc:sldChg chg="add del">
        <pc:chgData name="Aman Gandhi" userId="f1a711ad081eb8f9" providerId="LiveId" clId="{915782C2-6810-4D68-8EA8-CC5DEC9963EC}" dt="2023-05-24T11:30:09.916" v="948"/>
        <pc:sldMkLst>
          <pc:docMk/>
          <pc:sldMk cId="1913211711" sldId="267"/>
        </pc:sldMkLst>
      </pc:sldChg>
      <pc:sldChg chg="add">
        <pc:chgData name="Aman Gandhi" userId="f1a711ad081eb8f9" providerId="LiveId" clId="{915782C2-6810-4D68-8EA8-CC5DEC9963EC}" dt="2023-05-24T11:30:17.543" v="953"/>
        <pc:sldMkLst>
          <pc:docMk/>
          <pc:sldMk cId="2890938572" sldId="267"/>
        </pc:sldMkLst>
        <pc:graphicFrameChg chg="mod modGraphic">
          <ac:chgData name="Aman Gandhi" userId="f1a711ad081eb8f9" providerId="LiveId" clId="{915782C2-6810-4D68-8EA8-CC5DEC9963EC}" dt="2023-05-21T06:30:44.267" v="678" actId="20577"/>
          <ac:graphicFrameMkLst>
            <pc:docMk/>
            <pc:sldMk cId="2890938572" sldId="267"/>
            <ac:graphicFrameMk id="336" creationId="{00000000-0000-0000-0000-000000000000}"/>
          </ac:graphicFrameMkLst>
        </pc:graphicFrameChg>
        <pc:picChg chg="mod">
          <ac:chgData name="Aman Gandhi" userId="f1a711ad081eb8f9" providerId="LiveId" clId="{915782C2-6810-4D68-8EA8-CC5DEC9963EC}" dt="2023-05-21T06:28:49.148" v="591" actId="12789"/>
          <ac:picMkLst>
            <pc:docMk/>
            <pc:sldMk cId="2890938572" sldId="267"/>
            <ac:picMk id="335" creationId="{00000000-0000-0000-0000-000000000000}"/>
          </ac:picMkLst>
        </pc:picChg>
      </pc:sldChg>
      <pc:sldChg chg="modSp del mod">
        <pc:chgData name="Aman Gandhi" userId="f1a711ad081eb8f9" providerId="LiveId" clId="{915782C2-6810-4D68-8EA8-CC5DEC9963EC}" dt="2023-05-24T11:27:56.488" v="913" actId="2696"/>
        <pc:sldMkLst>
          <pc:docMk/>
          <pc:sldMk cId="1265615695" sldId="268"/>
        </pc:sldMkLst>
        <pc:spChg chg="mod">
          <ac:chgData name="Aman Gandhi" userId="f1a711ad081eb8f9" providerId="LiveId" clId="{915782C2-6810-4D68-8EA8-CC5DEC9963EC}" dt="2023-05-20T15:42:13.502" v="390" actId="20577"/>
          <ac:spMkLst>
            <pc:docMk/>
            <pc:sldMk cId="1265615695" sldId="268"/>
            <ac:spMk id="349" creationId="{00000000-0000-0000-0000-000000000000}"/>
          </ac:spMkLst>
        </pc:spChg>
      </pc:sldChg>
      <pc:sldChg chg="del">
        <pc:chgData name="Aman Gandhi" userId="f1a711ad081eb8f9" providerId="LiveId" clId="{915782C2-6810-4D68-8EA8-CC5DEC9963EC}" dt="2023-05-24T11:27:56.488" v="913" actId="2696"/>
        <pc:sldMkLst>
          <pc:docMk/>
          <pc:sldMk cId="1841090325" sldId="269"/>
        </pc:sldMkLst>
      </pc:sldChg>
      <pc:sldChg chg="del">
        <pc:chgData name="Aman Gandhi" userId="f1a711ad081eb8f9" providerId="LiveId" clId="{915782C2-6810-4D68-8EA8-CC5DEC9963EC}" dt="2023-05-24T11:27:56.488" v="913" actId="2696"/>
        <pc:sldMkLst>
          <pc:docMk/>
          <pc:sldMk cId="2646887479" sldId="270"/>
        </pc:sldMkLst>
      </pc:sldChg>
      <pc:sldChg chg="modSp del mod">
        <pc:chgData name="Aman Gandhi" userId="f1a711ad081eb8f9" providerId="LiveId" clId="{915782C2-6810-4D68-8EA8-CC5DEC9963EC}" dt="2023-05-24T11:29:06.638" v="932" actId="2696"/>
        <pc:sldMkLst>
          <pc:docMk/>
          <pc:sldMk cId="2357752358" sldId="271"/>
        </pc:sldMkLst>
        <pc:spChg chg="mod">
          <ac:chgData name="Aman Gandhi" userId="f1a711ad081eb8f9" providerId="LiveId" clId="{915782C2-6810-4D68-8EA8-CC5DEC9963EC}" dt="2023-05-24T11:29:15.248" v="935" actId="6549"/>
          <ac:spMkLst>
            <pc:docMk/>
            <pc:sldMk cId="2357752358" sldId="271"/>
            <ac:spMk id="382" creationId="{00000000-0000-0000-0000-000000000000}"/>
          </ac:spMkLst>
        </pc:spChg>
        <pc:spChg chg="mod">
          <ac:chgData name="Aman Gandhi" userId="f1a711ad081eb8f9" providerId="LiveId" clId="{915782C2-6810-4D68-8EA8-CC5DEC9963EC}" dt="2023-05-20T15:33:02.704" v="336" actId="20577"/>
          <ac:spMkLst>
            <pc:docMk/>
            <pc:sldMk cId="2357752358" sldId="271"/>
            <ac:spMk id="383" creationId="{00000000-0000-0000-0000-000000000000}"/>
          </ac:spMkLst>
        </pc:spChg>
      </pc:sldChg>
      <pc:sldChg chg="delSp modSp add mod">
        <pc:chgData name="Aman Gandhi" userId="f1a711ad081eb8f9" providerId="LiveId" clId="{915782C2-6810-4D68-8EA8-CC5DEC9963EC}" dt="2023-05-24T11:51:10.705" v="995" actId="478"/>
        <pc:sldMkLst>
          <pc:docMk/>
          <pc:sldMk cId="2491534584" sldId="272"/>
        </pc:sldMkLst>
        <pc:spChg chg="add del mod">
          <ac:chgData name="Aman Gandhi" userId="f1a711ad081eb8f9" providerId="LiveId" clId="{915782C2-6810-4D68-8EA8-CC5DEC9963EC}" dt="2023-05-24T11:50:56.544" v="989"/>
          <ac:spMkLst>
            <pc:docMk/>
            <pc:sldMk cId="2491534584" sldId="272"/>
            <ac:spMk id="2" creationId="{CBA77AC3-5C0C-9F12-5CDD-E0DA73DBCAD1}"/>
          </ac:spMkLst>
        </pc:spChg>
        <pc:spChg chg="add del">
          <ac:chgData name="Aman Gandhi" userId="f1a711ad081eb8f9" providerId="LiveId" clId="{915782C2-6810-4D68-8EA8-CC5DEC9963EC}" dt="2023-05-26T05:07:11.943" v="1008" actId="22"/>
          <ac:spMkLst>
            <pc:docMk/>
            <pc:sldMk cId="2491534584" sldId="272"/>
            <ac:spMk id="3" creationId="{6A9BEAA5-469A-3333-7438-4BC28054F267}"/>
          </ac:spMkLst>
        </pc:spChg>
        <pc:spChg chg="add mod">
          <ac:chgData name="Aman Gandhi" userId="f1a711ad081eb8f9" providerId="LiveId" clId="{915782C2-6810-4D68-8EA8-CC5DEC9963EC}" dt="2023-05-26T05:12:12.922" v="1119" actId="20577"/>
          <ac:spMkLst>
            <pc:docMk/>
            <pc:sldMk cId="2491534584" sldId="272"/>
            <ac:spMk id="5" creationId="{EA124699-E786-D770-89B7-39530AD9A967}"/>
          </ac:spMkLst>
        </pc:spChg>
        <pc:spChg chg="del">
          <ac:chgData name="Aman Gandhi" userId="f1a711ad081eb8f9" providerId="LiveId" clId="{915782C2-6810-4D68-8EA8-CC5DEC9963EC}" dt="2023-05-24T11:51:10.705" v="995" actId="478"/>
          <ac:spMkLst>
            <pc:docMk/>
            <pc:sldMk cId="2491534584" sldId="272"/>
            <ac:spMk id="394" creationId="{00000000-0000-0000-0000-000000000000}"/>
          </ac:spMkLst>
        </pc:spChg>
        <pc:spChg chg="del mod">
          <ac:chgData name="Aman Gandhi" userId="f1a711ad081eb8f9" providerId="LiveId" clId="{915782C2-6810-4D68-8EA8-CC5DEC9963EC}" dt="2023-05-24T11:51:09.568" v="994" actId="478"/>
          <ac:spMkLst>
            <pc:docMk/>
            <pc:sldMk cId="2491534584" sldId="272"/>
            <ac:spMk id="397" creationId="{00000000-0000-0000-0000-000000000000}"/>
          </ac:spMkLst>
        </pc:spChg>
        <pc:picChg chg="add del mod">
          <ac:chgData name="Aman Gandhi" userId="f1a711ad081eb8f9" providerId="LiveId" clId="{915782C2-6810-4D68-8EA8-CC5DEC9963EC}" dt="2023-05-24T11:28:49.694" v="930" actId="478"/>
          <ac:picMkLst>
            <pc:docMk/>
            <pc:sldMk cId="2491534584" sldId="272"/>
            <ac:picMk id="3" creationId="{2D87426C-A67C-D63E-1477-919679775005}"/>
          </ac:picMkLst>
        </pc:picChg>
        <pc:picChg chg="add del">
          <ac:chgData name="Aman Gandhi" userId="f1a711ad081eb8f9" providerId="LiveId" clId="{915782C2-6810-4D68-8EA8-CC5DEC9963EC}" dt="2023-05-20T15:34:15.705" v="349" actId="478"/>
          <ac:picMkLst>
            <pc:docMk/>
            <pc:sldMk cId="2491534584" sldId="272"/>
            <ac:picMk id="393" creationId="{00000000-0000-0000-0000-000000000000}"/>
          </ac:picMkLst>
        </pc:picChg>
        <pc:picChg chg="del">
          <ac:chgData name="Aman Gandhi" userId="f1a711ad081eb8f9" providerId="LiveId" clId="{915782C2-6810-4D68-8EA8-CC5DEC9963EC}" dt="2023-05-24T11:51:08.893" v="993" actId="478"/>
          <ac:picMkLst>
            <pc:docMk/>
            <pc:sldMk cId="2491534584" sldId="272"/>
            <ac:picMk id="1026" creationId="{353224BF-B9DB-50AE-ACAE-5B65D7BD3775}"/>
          </ac:picMkLst>
        </pc:picChg>
      </pc:sldChg>
      <pc:sldChg chg="ord">
        <pc:chgData name="Aman Gandhi" userId="f1a711ad081eb8f9" providerId="LiveId" clId="{915782C2-6810-4D68-8EA8-CC5DEC9963EC}" dt="2023-05-20T15:32:52.710" v="328"/>
        <pc:sldMkLst>
          <pc:docMk/>
          <pc:sldMk cId="0" sldId="273"/>
        </pc:sldMkLst>
      </pc:sldChg>
      <pc:sldChg chg="addSp delSp modSp mod modNotesTx">
        <pc:chgData name="Aman Gandhi" userId="f1a711ad081eb8f9" providerId="LiveId" clId="{915782C2-6810-4D68-8EA8-CC5DEC9963EC}" dt="2023-05-20T15:30:29.129" v="297" actId="1036"/>
        <pc:sldMkLst>
          <pc:docMk/>
          <pc:sldMk cId="2806115757" sldId="274"/>
        </pc:sldMkLst>
        <pc:spChg chg="add del mod">
          <ac:chgData name="Aman Gandhi" userId="f1a711ad081eb8f9" providerId="LiveId" clId="{915782C2-6810-4D68-8EA8-CC5DEC9963EC}" dt="2023-05-20T15:09:33.732" v="104" actId="1076"/>
          <ac:spMkLst>
            <pc:docMk/>
            <pc:sldMk cId="2806115757" sldId="274"/>
            <ac:spMk id="3" creationId="{AB408A39-91A5-ACC7-D435-EFBC22A1C859}"/>
          </ac:spMkLst>
        </pc:spChg>
        <pc:spChg chg="add del mod">
          <ac:chgData name="Aman Gandhi" userId="f1a711ad081eb8f9" providerId="LiveId" clId="{915782C2-6810-4D68-8EA8-CC5DEC9963EC}" dt="2023-05-20T15:09:27.972" v="103" actId="20577"/>
          <ac:spMkLst>
            <pc:docMk/>
            <pc:sldMk cId="2806115757" sldId="274"/>
            <ac:spMk id="4" creationId="{AF1B27AB-793F-A0A4-8B1B-663CACFA753D}"/>
          </ac:spMkLst>
        </pc:spChg>
        <pc:spChg chg="add del mod">
          <ac:chgData name="Aman Gandhi" userId="f1a711ad081eb8f9" providerId="LiveId" clId="{915782C2-6810-4D68-8EA8-CC5DEC9963EC}" dt="2023-05-20T15:30:29.129" v="297" actId="1036"/>
          <ac:spMkLst>
            <pc:docMk/>
            <pc:sldMk cId="2806115757" sldId="274"/>
            <ac:spMk id="5" creationId="{1D986C94-BD04-25B3-B130-1D3BE87E56E5}"/>
          </ac:spMkLst>
        </pc:spChg>
        <pc:spChg chg="add del mod">
          <ac:chgData name="Aman Gandhi" userId="f1a711ad081eb8f9" providerId="LiveId" clId="{915782C2-6810-4D68-8EA8-CC5DEC9963EC}" dt="2023-05-20T15:30:21.509" v="289" actId="478"/>
          <ac:spMkLst>
            <pc:docMk/>
            <pc:sldMk cId="2806115757" sldId="274"/>
            <ac:spMk id="6" creationId="{33AF57F1-EEE8-16FA-0F86-35235C3DA295}"/>
          </ac:spMkLst>
        </pc:spChg>
        <pc:spChg chg="add del mod">
          <ac:chgData name="Aman Gandhi" userId="f1a711ad081eb8f9" providerId="LiveId" clId="{915782C2-6810-4D68-8EA8-CC5DEC9963EC}" dt="2023-05-20T15:30:23.642" v="290" actId="478"/>
          <ac:spMkLst>
            <pc:docMk/>
            <pc:sldMk cId="2806115757" sldId="274"/>
            <ac:spMk id="7" creationId="{0F68F75F-E75B-A781-AD56-70B78F28BA83}"/>
          </ac:spMkLst>
        </pc:spChg>
        <pc:spChg chg="add del mod">
          <ac:chgData name="Aman Gandhi" userId="f1a711ad081eb8f9" providerId="LiveId" clId="{915782C2-6810-4D68-8EA8-CC5DEC9963EC}" dt="2023-05-20T15:30:19.362" v="288" actId="478"/>
          <ac:spMkLst>
            <pc:docMk/>
            <pc:sldMk cId="2806115757" sldId="274"/>
            <ac:spMk id="8" creationId="{882CADCB-B0F3-D3DB-138F-CEC272F27525}"/>
          </ac:spMkLst>
        </pc:spChg>
        <pc:spChg chg="add del mod">
          <ac:chgData name="Aman Gandhi" userId="f1a711ad081eb8f9" providerId="LiveId" clId="{915782C2-6810-4D68-8EA8-CC5DEC9963EC}" dt="2023-05-20T15:30:17.742" v="287" actId="478"/>
          <ac:spMkLst>
            <pc:docMk/>
            <pc:sldMk cId="2806115757" sldId="274"/>
            <ac:spMk id="12" creationId="{6C114247-FBC9-BC0C-8490-BD42799503A9}"/>
          </ac:spMkLst>
        </pc:spChg>
        <pc:spChg chg="add del mod">
          <ac:chgData name="Aman Gandhi" userId="f1a711ad081eb8f9" providerId="LiveId" clId="{915782C2-6810-4D68-8EA8-CC5DEC9963EC}" dt="2023-05-20T15:30:15.541" v="286" actId="478"/>
          <ac:spMkLst>
            <pc:docMk/>
            <pc:sldMk cId="2806115757" sldId="274"/>
            <ac:spMk id="13" creationId="{FAA2B21C-92D5-E6AE-DFA3-A0FF0301CA64}"/>
          </ac:spMkLst>
        </pc:spChg>
        <pc:spChg chg="add del">
          <ac:chgData name="Aman Gandhi" userId="f1a711ad081eb8f9" providerId="LiveId" clId="{915782C2-6810-4D68-8EA8-CC5DEC9963EC}" dt="2023-05-20T15:07:13.052" v="78" actId="478"/>
          <ac:spMkLst>
            <pc:docMk/>
            <pc:sldMk cId="2806115757" sldId="274"/>
            <ac:spMk id="302" creationId="{00000000-0000-0000-0000-000000000000}"/>
          </ac:spMkLst>
        </pc:spChg>
        <pc:spChg chg="add del mod">
          <ac:chgData name="Aman Gandhi" userId="f1a711ad081eb8f9" providerId="LiveId" clId="{915782C2-6810-4D68-8EA8-CC5DEC9963EC}" dt="2023-05-20T15:07:13.052" v="78" actId="478"/>
          <ac:spMkLst>
            <pc:docMk/>
            <pc:sldMk cId="2806115757" sldId="274"/>
            <ac:spMk id="303" creationId="{00000000-0000-0000-0000-000000000000}"/>
          </ac:spMkLst>
        </pc:spChg>
        <pc:spChg chg="add del">
          <ac:chgData name="Aman Gandhi" userId="f1a711ad081eb8f9" providerId="LiveId" clId="{915782C2-6810-4D68-8EA8-CC5DEC9963EC}" dt="2023-05-20T15:07:13.052" v="78" actId="478"/>
          <ac:spMkLst>
            <pc:docMk/>
            <pc:sldMk cId="2806115757" sldId="274"/>
            <ac:spMk id="304" creationId="{00000000-0000-0000-0000-000000000000}"/>
          </ac:spMkLst>
        </pc:spChg>
        <pc:spChg chg="add del">
          <ac:chgData name="Aman Gandhi" userId="f1a711ad081eb8f9" providerId="LiveId" clId="{915782C2-6810-4D68-8EA8-CC5DEC9963EC}" dt="2023-05-20T15:07:13.052" v="78" actId="478"/>
          <ac:spMkLst>
            <pc:docMk/>
            <pc:sldMk cId="2806115757" sldId="274"/>
            <ac:spMk id="305" creationId="{00000000-0000-0000-0000-000000000000}"/>
          </ac:spMkLst>
        </pc:spChg>
        <pc:grpChg chg="add mod">
          <ac:chgData name="Aman Gandhi" userId="f1a711ad081eb8f9" providerId="LiveId" clId="{915782C2-6810-4D68-8EA8-CC5DEC9963EC}" dt="2023-05-20T15:08:20.044" v="93" actId="1076"/>
          <ac:grpSpMkLst>
            <pc:docMk/>
            <pc:sldMk cId="2806115757" sldId="274"/>
            <ac:grpSpMk id="19" creationId="{40E28862-ADF7-5194-BEC8-E6673C658AFA}"/>
          </ac:grpSpMkLst>
        </pc:grpChg>
        <pc:graphicFrameChg chg="add del mod">
          <ac:chgData name="Aman Gandhi" userId="f1a711ad081eb8f9" providerId="LiveId" clId="{915782C2-6810-4D68-8EA8-CC5DEC9963EC}" dt="2023-05-20T15:07:21.126" v="81" actId="478"/>
          <ac:graphicFrameMkLst>
            <pc:docMk/>
            <pc:sldMk cId="2806115757" sldId="274"/>
            <ac:graphicFrameMk id="14" creationId="{2234E01B-1315-4F9C-49B3-CCA12D22993F}"/>
          </ac:graphicFrameMkLst>
        </pc:graphicFrameChg>
        <pc:graphicFrameChg chg="add mod">
          <ac:chgData name="Aman Gandhi" userId="f1a711ad081eb8f9" providerId="LiveId" clId="{915782C2-6810-4D68-8EA8-CC5DEC9963EC}" dt="2023-05-20T15:08:07.959" v="92" actId="1076"/>
          <ac:graphicFrameMkLst>
            <pc:docMk/>
            <pc:sldMk cId="2806115757" sldId="274"/>
            <ac:graphicFrameMk id="18" creationId="{A02BCF3F-C6CB-FFC8-99EF-D6BD11D792FF}"/>
          </ac:graphicFrameMkLst>
        </pc:graphicFrameChg>
        <pc:picChg chg="add del mod ord">
          <ac:chgData name="Aman Gandhi" userId="f1a711ad081eb8f9" providerId="LiveId" clId="{915782C2-6810-4D68-8EA8-CC5DEC9963EC}" dt="2023-05-20T15:07:50.720" v="88" actId="1076"/>
          <ac:picMkLst>
            <pc:docMk/>
            <pc:sldMk cId="2806115757" sldId="274"/>
            <ac:picMk id="2" creationId="{8F37C200-4E24-54E1-4E87-A228934C7F72}"/>
          </ac:picMkLst>
        </pc:picChg>
        <pc:picChg chg="add del mod">
          <ac:chgData name="Aman Gandhi" userId="f1a711ad081eb8f9" providerId="LiveId" clId="{915782C2-6810-4D68-8EA8-CC5DEC9963EC}" dt="2023-05-20T15:07:19.534" v="80" actId="478"/>
          <ac:picMkLst>
            <pc:docMk/>
            <pc:sldMk cId="2806115757" sldId="274"/>
            <ac:picMk id="9" creationId="{00DA1E9D-E2D5-57CB-66DD-892611C25173}"/>
          </ac:picMkLst>
        </pc:picChg>
        <pc:picChg chg="add del mod">
          <ac:chgData name="Aman Gandhi" userId="f1a711ad081eb8f9" providerId="LiveId" clId="{915782C2-6810-4D68-8EA8-CC5DEC9963EC}" dt="2023-05-20T15:07:18.228" v="79" actId="478"/>
          <ac:picMkLst>
            <pc:docMk/>
            <pc:sldMk cId="2806115757" sldId="274"/>
            <ac:picMk id="10" creationId="{5024FFD5-87D7-DD5A-800D-EDB6967098F4}"/>
          </ac:picMkLst>
        </pc:picChg>
        <pc:picChg chg="add del mod">
          <ac:chgData name="Aman Gandhi" userId="f1a711ad081eb8f9" providerId="LiveId" clId="{915782C2-6810-4D68-8EA8-CC5DEC9963EC}" dt="2023-05-20T15:07:22.417" v="82" actId="478"/>
          <ac:picMkLst>
            <pc:docMk/>
            <pc:sldMk cId="2806115757" sldId="274"/>
            <ac:picMk id="11" creationId="{FB561207-E74E-982D-AC00-D4FA6496B9E4}"/>
          </ac:picMkLst>
        </pc:picChg>
        <pc:picChg chg="add mod">
          <ac:chgData name="Aman Gandhi" userId="f1a711ad081eb8f9" providerId="LiveId" clId="{915782C2-6810-4D68-8EA8-CC5DEC9963EC}" dt="2023-05-20T15:07:27.035" v="84" actId="164"/>
          <ac:picMkLst>
            <pc:docMk/>
            <pc:sldMk cId="2806115757" sldId="274"/>
            <ac:picMk id="15" creationId="{0FAB0ABC-4CC4-98EF-55EE-40F8E1C5A37B}"/>
          </ac:picMkLst>
        </pc:picChg>
        <pc:picChg chg="add mod">
          <ac:chgData name="Aman Gandhi" userId="f1a711ad081eb8f9" providerId="LiveId" clId="{915782C2-6810-4D68-8EA8-CC5DEC9963EC}" dt="2023-05-20T15:07:27.035" v="84" actId="164"/>
          <ac:picMkLst>
            <pc:docMk/>
            <pc:sldMk cId="2806115757" sldId="274"/>
            <ac:picMk id="16" creationId="{F1474F22-1138-35F4-5A2B-88451AC69877}"/>
          </ac:picMkLst>
        </pc:picChg>
        <pc:picChg chg="add mod">
          <ac:chgData name="Aman Gandhi" userId="f1a711ad081eb8f9" providerId="LiveId" clId="{915782C2-6810-4D68-8EA8-CC5DEC9963EC}" dt="2023-05-20T15:07:27.035" v="84" actId="164"/>
          <ac:picMkLst>
            <pc:docMk/>
            <pc:sldMk cId="2806115757" sldId="274"/>
            <ac:picMk id="17" creationId="{750BF1CE-333B-EB73-0B28-04581CCCA159}"/>
          </ac:picMkLst>
        </pc:picChg>
        <pc:picChg chg="add mod">
          <ac:chgData name="Aman Gandhi" userId="f1a711ad081eb8f9" providerId="LiveId" clId="{915782C2-6810-4D68-8EA8-CC5DEC9963EC}" dt="2023-05-20T15:08:56.798" v="99" actId="1076"/>
          <ac:picMkLst>
            <pc:docMk/>
            <pc:sldMk cId="2806115757" sldId="274"/>
            <ac:picMk id="20" creationId="{A1445C7F-7191-0506-7F7F-2C798ECC8096}"/>
          </ac:picMkLst>
        </pc:picChg>
        <pc:picChg chg="del">
          <ac:chgData name="Aman Gandhi" userId="f1a711ad081eb8f9" providerId="LiveId" clId="{915782C2-6810-4D68-8EA8-CC5DEC9963EC}" dt="2023-05-20T14:59:03.586" v="0" actId="478"/>
          <ac:picMkLst>
            <pc:docMk/>
            <pc:sldMk cId="2806115757" sldId="274"/>
            <ac:picMk id="299" creationId="{00000000-0000-0000-0000-000000000000}"/>
          </ac:picMkLst>
        </pc:picChg>
      </pc:sldChg>
      <pc:sldChg chg="addSp delSp modSp mod modAnim">
        <pc:chgData name="Aman Gandhi" userId="f1a711ad081eb8f9" providerId="LiveId" clId="{915782C2-6810-4D68-8EA8-CC5DEC9963EC}" dt="2023-05-24T11:28:32.401" v="928" actId="20577"/>
        <pc:sldMkLst>
          <pc:docMk/>
          <pc:sldMk cId="2394837269" sldId="275"/>
        </pc:sldMkLst>
        <pc:spChg chg="add del mod">
          <ac:chgData name="Aman Gandhi" userId="f1a711ad081eb8f9" providerId="LiveId" clId="{915782C2-6810-4D68-8EA8-CC5DEC9963EC}" dt="2023-05-20T15:24:33.727" v="197"/>
          <ac:spMkLst>
            <pc:docMk/>
            <pc:sldMk cId="2394837269" sldId="275"/>
            <ac:spMk id="2" creationId="{8CADC17F-5FCC-01DE-07E7-8C1C9D26E24B}"/>
          </ac:spMkLst>
        </pc:spChg>
        <pc:spChg chg="mod">
          <ac:chgData name="Aman Gandhi" userId="f1a711ad081eb8f9" providerId="LiveId" clId="{915782C2-6810-4D68-8EA8-CC5DEC9963EC}" dt="2023-05-24T11:28:08.814" v="916" actId="6549"/>
          <ac:spMkLst>
            <pc:docMk/>
            <pc:sldMk cId="2394837269" sldId="275"/>
            <ac:spMk id="347" creationId="{00000000-0000-0000-0000-000000000000}"/>
          </ac:spMkLst>
        </pc:spChg>
        <pc:spChg chg="mod">
          <ac:chgData name="Aman Gandhi" userId="f1a711ad081eb8f9" providerId="LiveId" clId="{915782C2-6810-4D68-8EA8-CC5DEC9963EC}" dt="2023-05-24T11:28:32.401" v="928" actId="20577"/>
          <ac:spMkLst>
            <pc:docMk/>
            <pc:sldMk cId="2394837269" sldId="275"/>
            <ac:spMk id="348" creationId="{00000000-0000-0000-0000-000000000000}"/>
          </ac:spMkLst>
        </pc:spChg>
        <pc:spChg chg="mod">
          <ac:chgData name="Aman Gandhi" userId="f1a711ad081eb8f9" providerId="LiveId" clId="{915782C2-6810-4D68-8EA8-CC5DEC9963EC}" dt="2023-05-24T11:28:23.710" v="927" actId="20577"/>
          <ac:spMkLst>
            <pc:docMk/>
            <pc:sldMk cId="2394837269" sldId="275"/>
            <ac:spMk id="349" creationId="{00000000-0000-0000-0000-000000000000}"/>
          </ac:spMkLst>
        </pc:spChg>
        <pc:spChg chg="mod">
          <ac:chgData name="Aman Gandhi" userId="f1a711ad081eb8f9" providerId="LiveId" clId="{915782C2-6810-4D68-8EA8-CC5DEC9963EC}" dt="2023-05-20T15:25:46.281" v="206" actId="20577"/>
          <ac:spMkLst>
            <pc:docMk/>
            <pc:sldMk cId="2394837269" sldId="275"/>
            <ac:spMk id="353" creationId="{00000000-0000-0000-0000-000000000000}"/>
          </ac:spMkLst>
        </pc:spChg>
        <pc:grpChg chg="add mod ord">
          <ac:chgData name="Aman Gandhi" userId="f1a711ad081eb8f9" providerId="LiveId" clId="{915782C2-6810-4D68-8EA8-CC5DEC9963EC}" dt="2023-05-20T15:25:22.837" v="204" actId="167"/>
          <ac:grpSpMkLst>
            <pc:docMk/>
            <pc:sldMk cId="2394837269" sldId="275"/>
            <ac:grpSpMk id="3" creationId="{751F09E2-8A55-2A55-9B38-61AE998E5038}"/>
          </ac:grpSpMkLst>
        </pc:grpChg>
        <pc:picChg chg="mod">
          <ac:chgData name="Aman Gandhi" userId="f1a711ad081eb8f9" providerId="LiveId" clId="{915782C2-6810-4D68-8EA8-CC5DEC9963EC}" dt="2023-05-20T15:24:48.895" v="198"/>
          <ac:picMkLst>
            <pc:docMk/>
            <pc:sldMk cId="2394837269" sldId="275"/>
            <ac:picMk id="4" creationId="{69E46A4D-C7CB-C69F-76B5-DB770D0A1ABB}"/>
          </ac:picMkLst>
        </pc:picChg>
        <pc:picChg chg="mod">
          <ac:chgData name="Aman Gandhi" userId="f1a711ad081eb8f9" providerId="LiveId" clId="{915782C2-6810-4D68-8EA8-CC5DEC9963EC}" dt="2023-05-20T15:24:48.895" v="198"/>
          <ac:picMkLst>
            <pc:docMk/>
            <pc:sldMk cId="2394837269" sldId="275"/>
            <ac:picMk id="5" creationId="{EC13068E-D1A4-0198-0110-FEF04AB98D59}"/>
          </ac:picMkLst>
        </pc:picChg>
      </pc:sldChg>
      <pc:sldChg chg="delSp modSp mod">
        <pc:chgData name="Aman Gandhi" userId="f1a711ad081eb8f9" providerId="LiveId" clId="{915782C2-6810-4D68-8EA8-CC5DEC9963EC}" dt="2023-05-24T11:50:10.396" v="981" actId="20577"/>
        <pc:sldMkLst>
          <pc:docMk/>
          <pc:sldMk cId="4289849706" sldId="276"/>
        </pc:sldMkLst>
        <pc:spChg chg="mod">
          <ac:chgData name="Aman Gandhi" userId="f1a711ad081eb8f9" providerId="LiveId" clId="{915782C2-6810-4D68-8EA8-CC5DEC9963EC}" dt="2023-05-22T07:09:08.009" v="796" actId="21"/>
          <ac:spMkLst>
            <pc:docMk/>
            <pc:sldMk cId="4289849706" sldId="276"/>
            <ac:spMk id="359" creationId="{00000000-0000-0000-0000-000000000000}"/>
          </ac:spMkLst>
        </pc:spChg>
        <pc:spChg chg="mod">
          <ac:chgData name="Aman Gandhi" userId="f1a711ad081eb8f9" providerId="LiveId" clId="{915782C2-6810-4D68-8EA8-CC5DEC9963EC}" dt="2023-05-24T11:50:10.396" v="981" actId="20577"/>
          <ac:spMkLst>
            <pc:docMk/>
            <pc:sldMk cId="4289849706" sldId="276"/>
            <ac:spMk id="360" creationId="{00000000-0000-0000-0000-000000000000}"/>
          </ac:spMkLst>
        </pc:spChg>
        <pc:picChg chg="del">
          <ac:chgData name="Aman Gandhi" userId="f1a711ad081eb8f9" providerId="LiveId" clId="{915782C2-6810-4D68-8EA8-CC5DEC9963EC}" dt="2023-05-21T06:32:14.740" v="679" actId="478"/>
          <ac:picMkLst>
            <pc:docMk/>
            <pc:sldMk cId="4289849706" sldId="276"/>
            <ac:picMk id="361" creationId="{00000000-0000-0000-0000-000000000000}"/>
          </ac:picMkLst>
        </pc:picChg>
      </pc:sldChg>
      <pc:sldChg chg="addSp delSp new del mod">
        <pc:chgData name="Aman Gandhi" userId="f1a711ad081eb8f9" providerId="LiveId" clId="{915782C2-6810-4D68-8EA8-CC5DEC9963EC}" dt="2023-05-22T07:09:29.144" v="806" actId="680"/>
        <pc:sldMkLst>
          <pc:docMk/>
          <pc:sldMk cId="885173633" sldId="277"/>
        </pc:sldMkLst>
        <pc:spChg chg="add del">
          <ac:chgData name="Aman Gandhi" userId="f1a711ad081eb8f9" providerId="LiveId" clId="{915782C2-6810-4D68-8EA8-CC5DEC9963EC}" dt="2023-05-22T07:09:20.789" v="803" actId="22"/>
          <ac:spMkLst>
            <pc:docMk/>
            <pc:sldMk cId="885173633" sldId="277"/>
            <ac:spMk id="3" creationId="{4BE61BDD-1D04-CF18-E5C7-F9B366624FD1}"/>
          </ac:spMkLst>
        </pc:spChg>
        <pc:picChg chg="add del">
          <ac:chgData name="Aman Gandhi" userId="f1a711ad081eb8f9" providerId="LiveId" clId="{915782C2-6810-4D68-8EA8-CC5DEC9963EC}" dt="2023-05-22T07:09:25.939" v="805" actId="22"/>
          <ac:picMkLst>
            <pc:docMk/>
            <pc:sldMk cId="885173633" sldId="277"/>
            <ac:picMk id="5" creationId="{694FE0A5-CB00-B7CF-D27D-1AB4384852F6}"/>
          </ac:picMkLst>
        </pc:picChg>
      </pc:sldChg>
      <pc:sldChg chg="addSp delSp new del mod">
        <pc:chgData name="Aman Gandhi" userId="f1a711ad081eb8f9" providerId="LiveId" clId="{915782C2-6810-4D68-8EA8-CC5DEC9963EC}" dt="2023-05-22T07:05:14.570" v="746" actId="680"/>
        <pc:sldMkLst>
          <pc:docMk/>
          <pc:sldMk cId="2108996444" sldId="277"/>
        </pc:sldMkLst>
        <pc:spChg chg="add del">
          <ac:chgData name="Aman Gandhi" userId="f1a711ad081eb8f9" providerId="LiveId" clId="{915782C2-6810-4D68-8EA8-CC5DEC9963EC}" dt="2023-05-22T07:05:12.292" v="745" actId="22"/>
          <ac:spMkLst>
            <pc:docMk/>
            <pc:sldMk cId="2108996444" sldId="277"/>
            <ac:spMk id="3" creationId="{925EF692-B741-671E-B0F7-B4F6D0B4541A}"/>
          </ac:spMkLst>
        </pc:spChg>
      </pc:sldChg>
      <pc:sldChg chg="addSp delSp modSp new mod">
        <pc:chgData name="Aman Gandhi" userId="f1a711ad081eb8f9" providerId="LiveId" clId="{915782C2-6810-4D68-8EA8-CC5DEC9963EC}" dt="2023-05-24T11:50:30.156" v="987" actId="20577"/>
        <pc:sldMkLst>
          <pc:docMk/>
          <pc:sldMk cId="2332615282" sldId="277"/>
        </pc:sldMkLst>
        <pc:spChg chg="add mod">
          <ac:chgData name="Aman Gandhi" userId="f1a711ad081eb8f9" providerId="LiveId" clId="{915782C2-6810-4D68-8EA8-CC5DEC9963EC}" dt="2023-05-24T11:50:30.156" v="987" actId="20577"/>
          <ac:spMkLst>
            <pc:docMk/>
            <pc:sldMk cId="2332615282" sldId="277"/>
            <ac:spMk id="2" creationId="{FACD8C81-9A6B-51CE-44E0-3B6E6FB3D94A}"/>
          </ac:spMkLst>
        </pc:spChg>
        <pc:spChg chg="add del">
          <ac:chgData name="Aman Gandhi" userId="f1a711ad081eb8f9" providerId="LiveId" clId="{915782C2-6810-4D68-8EA8-CC5DEC9963EC}" dt="2023-05-22T07:09:43.496" v="815" actId="22"/>
          <ac:spMkLst>
            <pc:docMk/>
            <pc:sldMk cId="2332615282" sldId="277"/>
            <ac:spMk id="3" creationId="{0CC94B7D-4F86-1463-07F8-AA24FB190BBE}"/>
          </ac:spMkLst>
        </pc:spChg>
        <pc:spChg chg="add mod">
          <ac:chgData name="Aman Gandhi" userId="f1a711ad081eb8f9" providerId="LiveId" clId="{915782C2-6810-4D68-8EA8-CC5DEC9963EC}" dt="2023-05-24T11:50:26.647" v="984" actId="1076"/>
          <ac:spMkLst>
            <pc:docMk/>
            <pc:sldMk cId="2332615282" sldId="277"/>
            <ac:spMk id="5" creationId="{D52BBF6B-6C58-2252-FD17-86B2143216C2}"/>
          </ac:spMkLst>
        </pc:spChg>
      </pc:sldChg>
      <pc:sldChg chg="addSp delSp modSp new del mod">
        <pc:chgData name="Aman Gandhi" userId="f1a711ad081eb8f9" providerId="LiveId" clId="{915782C2-6810-4D68-8EA8-CC5DEC9963EC}" dt="2023-05-22T07:08:54.006" v="790" actId="680"/>
        <pc:sldMkLst>
          <pc:docMk/>
          <pc:sldMk cId="3659815017" sldId="277"/>
        </pc:sldMkLst>
        <pc:spChg chg="add del">
          <ac:chgData name="Aman Gandhi" userId="f1a711ad081eb8f9" providerId="LiveId" clId="{915782C2-6810-4D68-8EA8-CC5DEC9963EC}" dt="2023-05-22T07:08:24.144" v="775" actId="22"/>
          <ac:spMkLst>
            <pc:docMk/>
            <pc:sldMk cId="3659815017" sldId="277"/>
            <ac:spMk id="3" creationId="{7DEE8A88-46C1-A7CC-2273-2930AAC6F8A7}"/>
          </ac:spMkLst>
        </pc:spChg>
        <pc:spChg chg="add del mod">
          <ac:chgData name="Aman Gandhi" userId="f1a711ad081eb8f9" providerId="LiveId" clId="{915782C2-6810-4D68-8EA8-CC5DEC9963EC}" dt="2023-05-22T07:08:31.897" v="779" actId="22"/>
          <ac:spMkLst>
            <pc:docMk/>
            <pc:sldMk cId="3659815017" sldId="277"/>
            <ac:spMk id="5" creationId="{D4A23B4E-89AC-D57B-6BD1-2B35E8BADE66}"/>
          </ac:spMkLst>
        </pc:spChg>
        <pc:spChg chg="add del">
          <ac:chgData name="Aman Gandhi" userId="f1a711ad081eb8f9" providerId="LiveId" clId="{915782C2-6810-4D68-8EA8-CC5DEC9963EC}" dt="2023-05-22T07:08:43.257" v="787" actId="22"/>
          <ac:spMkLst>
            <pc:docMk/>
            <pc:sldMk cId="3659815017" sldId="277"/>
            <ac:spMk id="7" creationId="{B2493DEB-A1D0-ABFD-DCC2-B469A4356C2B}"/>
          </ac:spMkLst>
        </pc:spChg>
      </pc:sldChg>
      <pc:sldChg chg="add del">
        <pc:chgData name="Aman Gandhi" userId="f1a711ad081eb8f9" providerId="LiveId" clId="{915782C2-6810-4D68-8EA8-CC5DEC9963EC}" dt="2023-05-22T07:08:52.460" v="789"/>
        <pc:sldMkLst>
          <pc:docMk/>
          <pc:sldMk cId="1264954383" sldId="278"/>
        </pc:sldMkLst>
      </pc:sldChg>
      <pc:sldChg chg="add del">
        <pc:chgData name="Aman Gandhi" userId="f1a711ad081eb8f9" providerId="LiveId" clId="{915782C2-6810-4D68-8EA8-CC5DEC9963EC}" dt="2023-05-24T11:30:14.134" v="950"/>
        <pc:sldMkLst>
          <pc:docMk/>
          <pc:sldMk cId="1965653430" sldId="2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5855582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bca122ee17_2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g1bca122ee17_2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algn="just">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Good morning, everyone my name is Aman Gandhi. I am Post Doc student working in n_TOF CERN project at IFIN-HH, Romania.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Here I am presenting the draft proposal on measuring the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neutron capture cross section of </a:t>
            </a:r>
            <a:r>
              <a:rPr lang="en-US" sz="1800" b="1" kern="100" baseline="30000" dirty="0">
                <a:effectLst/>
                <a:latin typeface="Calibri" panose="020F0502020204030204" pitchFamily="34" charset="0"/>
                <a:ea typeface="Calibri" panose="020F0502020204030204" pitchFamily="34" charset="0"/>
                <a:cs typeface="Times New Roman" panose="02020603050405020304" pitchFamily="18" charset="0"/>
              </a:rPr>
              <a:t>124</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Sn and its impact on 0</a:t>
            </a:r>
            <a:r>
              <a:rPr lang="en-US" sz="1800" b="1" kern="100" dirty="0">
                <a:effectLst/>
                <a:latin typeface="Cambria Math" panose="02040503050406030204" pitchFamily="18" charset="0"/>
                <a:ea typeface="Calibri" panose="020F0502020204030204" pitchFamily="34" charset="0"/>
                <a:cs typeface="Cambria Math" panose="02040503050406030204" pitchFamily="18" charset="0"/>
              </a:rPr>
              <a:t>𝜈𝛽𝛽</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decay and stellar astrophysics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on behalf of Romania n_TOF team. we are planning to submit this proposal in </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upcoming INTC in January, 2024</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is collaborative list in presently and with this presentation we will like to offer all to welcome and to be part of this collaborative work and give your inputs for the goodness of this proposal.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bd69c8cd86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High resolution in RRR data are required to map up this resonances.</a:t>
            </a:r>
            <a:endParaRPr dirty="0"/>
          </a:p>
        </p:txBody>
      </p:sp>
      <p:sp>
        <p:nvSpPr>
          <p:cNvPr id="225" name="Google Shape;225;g1bd69c8cd86_1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40323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bd69c8cd86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Elastic to capture ratio same also has been seen in 140Ce experiment. </a:t>
            </a:r>
            <a:r>
              <a:rPr lang="en-GB" b="0" i="0" dirty="0">
                <a:effectLst/>
                <a:latin typeface="Arial" panose="020B0604020202020204" pitchFamily="34" charset="0"/>
              </a:rPr>
              <a:t>his was also the case for a previous experiment at n TOF dedicated to the neutron</a:t>
            </a:r>
            <a:br>
              <a:rPr lang="en-GB" dirty="0"/>
            </a:br>
            <a:r>
              <a:rPr lang="en-GB" b="0" i="0" dirty="0">
                <a:effectLst/>
                <a:latin typeface="Arial" panose="020B0604020202020204" pitchFamily="34" charset="0"/>
              </a:rPr>
              <a:t>capture channel on </a:t>
            </a:r>
            <a:r>
              <a:rPr lang="en-GB" b="0" i="0" dirty="0">
                <a:effectLst/>
                <a:latin typeface="Courier New" panose="02070309020205020404" pitchFamily="49" charset="0"/>
              </a:rPr>
              <a:t>140</a:t>
            </a:r>
            <a:r>
              <a:rPr lang="en-GB" b="0" i="0" dirty="0">
                <a:effectLst/>
                <a:latin typeface="Arial" panose="020B0604020202020204" pitchFamily="34" charset="0"/>
              </a:rPr>
              <a:t>Ce</a:t>
            </a:r>
            <a:endParaRPr dirty="0"/>
          </a:p>
        </p:txBody>
      </p:sp>
      <p:sp>
        <p:nvSpPr>
          <p:cNvPr id="225" name="Google Shape;225;g1bd69c8cd86_1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0957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9988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err="1"/>
              <a:t>Upto</a:t>
            </a:r>
            <a:r>
              <a:rPr lang="en-GB" dirty="0"/>
              <a:t> 100 keV the resolution at ear1 is 290 eV and 100 keV to 1000 keV it is 5300 eV</a:t>
            </a:r>
          </a:p>
          <a:p>
            <a:pPr marL="0" lvl="0" indent="0" algn="l" rtl="0">
              <a:spcBef>
                <a:spcPts val="0"/>
              </a:spcBef>
              <a:spcAft>
                <a:spcPts val="0"/>
              </a:spcAft>
              <a:buNone/>
            </a:pPr>
            <a:r>
              <a:rPr lang="en-GB" dirty="0"/>
              <a:t>On the contrary, in EAR2 the effect of the resolution function is much larger, reaching approximately 2% at thermal neutron energy</a:t>
            </a:r>
            <a:endParaRPr dirty="0"/>
          </a:p>
        </p:txBody>
      </p:sp>
    </p:spTree>
    <p:extLst>
      <p:ext uri="{BB962C8B-B14F-4D97-AF65-F5344CB8AC3E}">
        <p14:creationId xmlns:p14="http://schemas.microsoft.com/office/powerpoint/2010/main" val="2286999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833 bpd</a:t>
            </a:r>
            <a:endParaRPr dirty="0"/>
          </a:p>
        </p:txBody>
      </p:sp>
    </p:spTree>
    <p:extLst>
      <p:ext uri="{BB962C8B-B14F-4D97-AF65-F5344CB8AC3E}">
        <p14:creationId xmlns:p14="http://schemas.microsoft.com/office/powerpoint/2010/main" val="3128678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833 bpd</a:t>
            </a:r>
            <a:endParaRPr dirty="0"/>
          </a:p>
        </p:txBody>
      </p:sp>
    </p:spTree>
    <p:extLst>
      <p:ext uri="{BB962C8B-B14F-4D97-AF65-F5344CB8AC3E}">
        <p14:creationId xmlns:p14="http://schemas.microsoft.com/office/powerpoint/2010/main" val="92491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Enriched sample </a:t>
            </a:r>
            <a:r>
              <a:rPr lang="en-US" dirty="0" err="1"/>
              <a:t>bcoj</a:t>
            </a:r>
            <a:r>
              <a:rPr lang="en-US" dirty="0"/>
              <a:t> in natural overlap resonance from other isotopes</a:t>
            </a:r>
            <a:endParaRPr dirty="0"/>
          </a:p>
        </p:txBody>
      </p:sp>
    </p:spTree>
    <p:extLst>
      <p:ext uri="{BB962C8B-B14F-4D97-AF65-F5344CB8AC3E}">
        <p14:creationId xmlns:p14="http://schemas.microsoft.com/office/powerpoint/2010/main" val="1076706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33961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9790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Enriched sample </a:t>
            </a:r>
            <a:r>
              <a:rPr lang="en-US" dirty="0" err="1"/>
              <a:t>bcoj</a:t>
            </a:r>
            <a:r>
              <a:rPr lang="en-US" dirty="0"/>
              <a:t> in natural overlap resonance from other isotopes</a:t>
            </a:r>
            <a:endParaRPr dirty="0"/>
          </a:p>
        </p:txBody>
      </p:sp>
    </p:spTree>
    <p:extLst>
      <p:ext uri="{BB962C8B-B14F-4D97-AF65-F5344CB8AC3E}">
        <p14:creationId xmlns:p14="http://schemas.microsoft.com/office/powerpoint/2010/main" val="3194917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ce167c43a5_1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ce167c43a5_1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70766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3296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833 bpd</a:t>
            </a:r>
            <a:endParaRPr dirty="0"/>
          </a:p>
        </p:txBody>
      </p:sp>
    </p:spTree>
    <p:extLst>
      <p:ext uri="{BB962C8B-B14F-4D97-AF65-F5344CB8AC3E}">
        <p14:creationId xmlns:p14="http://schemas.microsoft.com/office/powerpoint/2010/main" val="32348560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1ce167c43a5_1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1ce167c43a5_1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506078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bca122ee17_2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g1bca122ee17_2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ce167c43a5_1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ce167c43a5_1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30381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From the measured yield in the ROI near Qββ( 124Sn), it is estimated that prolonged exposure to neutron flux exceeding 3 � 10 5 n/cm2 /s can be a significant concern for the background</a:t>
            </a:r>
          </a:p>
        </p:txBody>
      </p:sp>
    </p:spTree>
    <p:extLst>
      <p:ext uri="{BB962C8B-B14F-4D97-AF65-F5344CB8AC3E}">
        <p14:creationId xmlns:p14="http://schemas.microsoft.com/office/powerpoint/2010/main" val="1638626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bd69c8cd86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Neutrons produced in nuclear interactions initiated by cosmic-ray muons present an irreducible background to many rare-event searches, even in detectors located deep underground</a:t>
            </a:r>
            <a:endParaRPr dirty="0"/>
          </a:p>
        </p:txBody>
      </p:sp>
      <p:sp>
        <p:nvSpPr>
          <p:cNvPr id="213" name="Google Shape;213;g1bd69c8cd86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ce167c43a5_1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ce167c43a5_1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0" i="0" dirty="0" err="1">
                <a:effectLst/>
                <a:latin typeface="Arial" panose="020B0604020202020204" pitchFamily="34" charset="0"/>
              </a:rPr>
              <a:t>Neutrinoless</a:t>
            </a:r>
            <a:r>
              <a:rPr lang="en-GB" b="0" i="0" dirty="0">
                <a:effectLst/>
                <a:latin typeface="Arial" panose="020B0604020202020204" pitchFamily="34" charset="0"/>
              </a:rPr>
              <a:t> double beta (0νββ) decay is an exotic decay mode never observed </a:t>
            </a:r>
            <a:r>
              <a:rPr lang="en-GB" b="0" i="0" dirty="0" err="1">
                <a:effectLst/>
                <a:latin typeface="Arial" panose="020B0604020202020204" pitchFamily="34" charset="0"/>
              </a:rPr>
              <a:t>experi</a:t>
            </a:r>
            <a:r>
              <a:rPr lang="en-GB" b="0" i="0" dirty="0">
                <a:effectLst/>
                <a:latin typeface="Arial" panose="020B0604020202020204" pitchFamily="34" charset="0"/>
              </a:rPr>
              <a:t>-</a:t>
            </a:r>
            <a:br>
              <a:rPr lang="en-GB" dirty="0"/>
            </a:br>
            <a:r>
              <a:rPr lang="en-GB" b="0" i="0" dirty="0">
                <a:effectLst/>
                <a:latin typeface="Arial" panose="020B0604020202020204" pitchFamily="34" charset="0"/>
              </a:rPr>
              <a:t>mentally but energetically allowed for all isotopes that are stable (or highly suppressed)</a:t>
            </a:r>
            <a:br>
              <a:rPr lang="en-GB" dirty="0"/>
            </a:br>
            <a:r>
              <a:rPr lang="en-GB" b="0" i="0" dirty="0">
                <a:effectLst/>
                <a:latin typeface="Arial" panose="020B0604020202020204" pitchFamily="34" charset="0"/>
              </a:rPr>
              <a:t>against the single beta decay mode. If it exists, this will clarify a long-standing open</a:t>
            </a:r>
            <a:br>
              <a:rPr lang="en-GB" dirty="0"/>
            </a:br>
            <a:r>
              <a:rPr lang="en-GB" b="0" i="0" dirty="0">
                <a:effectLst/>
                <a:latin typeface="Arial" panose="020B0604020202020204" pitchFamily="34" charset="0"/>
              </a:rPr>
              <a:t>question in elementary particle physics related to the Majorana or Dirac nature of the</a:t>
            </a:r>
            <a:br>
              <a:rPr lang="en-GB" dirty="0"/>
            </a:br>
            <a:r>
              <a:rPr lang="en-GB" b="0" i="0" dirty="0">
                <a:effectLst/>
                <a:latin typeface="Arial" panose="020B0604020202020204" pitchFamily="34" charset="0"/>
              </a:rPr>
              <a:t>neutrino</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bd69c8cd86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From the measured yield in the ROI near Qββ( 124Sn), it is estimated that prolonged exposure to neutron flux exceeding 3 x 10^5 n/cm2 /s can be a significant concern for the background</a:t>
            </a:r>
          </a:p>
        </p:txBody>
      </p:sp>
      <p:sp>
        <p:nvSpPr>
          <p:cNvPr id="213" name="Google Shape;213;g1bd69c8cd86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8339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bd69c8cd86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Relation between s and r process. This study will help in that. </a:t>
            </a:r>
            <a:r>
              <a:rPr lang="en-US" dirty="0" err="1"/>
              <a:t>Bottelnecks</a:t>
            </a:r>
            <a:r>
              <a:rPr lang="en-US" dirty="0"/>
              <a:t> </a:t>
            </a:r>
            <a:r>
              <a:rPr lang="en-GB" dirty="0"/>
              <a:t>which are characterized by particularly small cross sections.</a:t>
            </a:r>
            <a:endParaRPr dirty="0"/>
          </a:p>
        </p:txBody>
      </p:sp>
      <p:sp>
        <p:nvSpPr>
          <p:cNvPr id="213" name="Google Shape;213;g1bd69c8cd86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1691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bd69c8cd86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Its not in under blue column but yes cross section is very small for 124Sn so it should be measured precise so that modelling of set</a:t>
            </a:r>
            <a:endParaRPr lang="en-GB" dirty="0"/>
          </a:p>
        </p:txBody>
      </p:sp>
      <p:sp>
        <p:nvSpPr>
          <p:cNvPr id="225" name="Google Shape;225;g1bd69c8cd86_1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3114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bd69c8cd86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v</a:t>
            </a:r>
            <a:r>
              <a:rPr lang="en-GB" b="0" i="0" dirty="0">
                <a:solidFill>
                  <a:srgbClr val="262626"/>
                </a:solidFill>
                <a:effectLst/>
                <a:latin typeface="Inter Var"/>
              </a:rPr>
              <a:t>Fig. 1 Nb 3 Sn cable-in-conduit type conductor with central spiral for ITER toroidal field coils.</a:t>
            </a:r>
          </a:p>
          <a:p>
            <a:pPr marL="0" lvl="0" indent="0" algn="l" rtl="0">
              <a:spcBef>
                <a:spcPts val="0"/>
              </a:spcBef>
              <a:spcAft>
                <a:spcPts val="0"/>
              </a:spcAft>
              <a:buNone/>
            </a:pPr>
            <a:endParaRPr dirty="0"/>
          </a:p>
        </p:txBody>
      </p:sp>
      <p:sp>
        <p:nvSpPr>
          <p:cNvPr id="213" name="Google Shape;213;g1bd69c8cd86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2050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bd69c8cd86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High resolution in RRR data are required to map up this resonances.</a:t>
            </a:r>
            <a:endParaRPr dirty="0"/>
          </a:p>
        </p:txBody>
      </p:sp>
      <p:sp>
        <p:nvSpPr>
          <p:cNvPr id="225" name="Google Shape;225;g1bd69c8cd86_1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84689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6" name="Google Shape;56;p14"/>
          <p:cNvSpPr txBox="1">
            <a:spLocks noGrp="1"/>
          </p:cNvSpPr>
          <p:nvPr>
            <p:ph type="ctrTitle"/>
          </p:nvPr>
        </p:nvSpPr>
        <p:spPr>
          <a:xfrm>
            <a:off x="722725" y="855625"/>
            <a:ext cx="3483900" cy="3014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6000"/>
              <a:buNone/>
              <a:defRPr sz="482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a:endParaRPr/>
          </a:p>
        </p:txBody>
      </p:sp>
      <p:sp>
        <p:nvSpPr>
          <p:cNvPr id="57" name="Google Shape;57;p14"/>
          <p:cNvSpPr txBox="1">
            <a:spLocks noGrp="1"/>
          </p:cNvSpPr>
          <p:nvPr>
            <p:ph type="subTitle" idx="1"/>
          </p:nvPr>
        </p:nvSpPr>
        <p:spPr>
          <a:xfrm>
            <a:off x="722100" y="3859725"/>
            <a:ext cx="2627700" cy="6570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1100"/>
              <a:buNone/>
              <a:defRPr sz="1400">
                <a:latin typeface="Josefin Sans"/>
                <a:ea typeface="Josefin Sans"/>
                <a:cs typeface="Josefin Sans"/>
                <a:sym typeface="Josefin Sans"/>
              </a:defRPr>
            </a:lvl1pPr>
            <a:lvl2pPr lvl="1" algn="r">
              <a:lnSpc>
                <a:spcPct val="100000"/>
              </a:lnSpc>
              <a:spcBef>
                <a:spcPts val="0"/>
              </a:spcBef>
              <a:spcAft>
                <a:spcPts val="0"/>
              </a:spcAft>
              <a:buSzPts val="1100"/>
              <a:buNone/>
              <a:defRPr sz="1100"/>
            </a:lvl2pPr>
            <a:lvl3pPr lvl="2" algn="r">
              <a:lnSpc>
                <a:spcPct val="100000"/>
              </a:lnSpc>
              <a:spcBef>
                <a:spcPts val="0"/>
              </a:spcBef>
              <a:spcAft>
                <a:spcPts val="0"/>
              </a:spcAft>
              <a:buSzPts val="1100"/>
              <a:buNone/>
              <a:defRPr sz="1100"/>
            </a:lvl3pPr>
            <a:lvl4pPr lvl="3" algn="r">
              <a:lnSpc>
                <a:spcPct val="100000"/>
              </a:lnSpc>
              <a:spcBef>
                <a:spcPts val="0"/>
              </a:spcBef>
              <a:spcAft>
                <a:spcPts val="0"/>
              </a:spcAft>
              <a:buSzPts val="1100"/>
              <a:buNone/>
              <a:defRPr sz="1100"/>
            </a:lvl4pPr>
            <a:lvl5pPr lvl="4" algn="r">
              <a:lnSpc>
                <a:spcPct val="100000"/>
              </a:lnSpc>
              <a:spcBef>
                <a:spcPts val="0"/>
              </a:spcBef>
              <a:spcAft>
                <a:spcPts val="0"/>
              </a:spcAft>
              <a:buSzPts val="1100"/>
              <a:buNone/>
              <a:defRPr sz="1100"/>
            </a:lvl5pPr>
            <a:lvl6pPr lvl="5" algn="r">
              <a:lnSpc>
                <a:spcPct val="100000"/>
              </a:lnSpc>
              <a:spcBef>
                <a:spcPts val="0"/>
              </a:spcBef>
              <a:spcAft>
                <a:spcPts val="0"/>
              </a:spcAft>
              <a:buSzPts val="1100"/>
              <a:buNone/>
              <a:defRPr sz="1100"/>
            </a:lvl6pPr>
            <a:lvl7pPr lvl="6" algn="r">
              <a:lnSpc>
                <a:spcPct val="100000"/>
              </a:lnSpc>
              <a:spcBef>
                <a:spcPts val="0"/>
              </a:spcBef>
              <a:spcAft>
                <a:spcPts val="0"/>
              </a:spcAft>
              <a:buSzPts val="1100"/>
              <a:buNone/>
              <a:defRPr sz="1100"/>
            </a:lvl7pPr>
            <a:lvl8pPr lvl="7" algn="r">
              <a:lnSpc>
                <a:spcPct val="100000"/>
              </a:lnSpc>
              <a:spcBef>
                <a:spcPts val="0"/>
              </a:spcBef>
              <a:spcAft>
                <a:spcPts val="0"/>
              </a:spcAft>
              <a:buSzPts val="1100"/>
              <a:buNone/>
              <a:defRPr sz="1100"/>
            </a:lvl8pPr>
            <a:lvl9pPr lvl="8" algn="r">
              <a:lnSpc>
                <a:spcPct val="100000"/>
              </a:lnSpc>
              <a:spcBef>
                <a:spcPts val="0"/>
              </a:spcBef>
              <a:spcAft>
                <a:spcPts val="0"/>
              </a:spcAft>
              <a:buSzPts val="1100"/>
              <a:buNone/>
              <a:defRPr sz="1100"/>
            </a:lvl9pPr>
          </a:lstStyle>
          <a:p>
            <a:endParaRPr/>
          </a:p>
        </p:txBody>
      </p:sp>
      <p:sp>
        <p:nvSpPr>
          <p:cNvPr id="58" name="Google Shape;58;p14"/>
          <p:cNvSpPr/>
          <p:nvPr/>
        </p:nvSpPr>
        <p:spPr>
          <a:xfrm>
            <a:off x="-10438" y="855624"/>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9" name="Google Shape;59;p14"/>
          <p:cNvPicPr preferRelativeResize="0"/>
          <p:nvPr/>
        </p:nvPicPr>
        <p:blipFill rotWithShape="1">
          <a:blip r:embed="rId2">
            <a:alphaModFix/>
          </a:blip>
          <a:srcRect/>
          <a:stretch/>
        </p:blipFill>
        <p:spPr>
          <a:xfrm>
            <a:off x="722100" y="-25550"/>
            <a:ext cx="708112" cy="708112"/>
          </a:xfrm>
          <a:prstGeom prst="rect">
            <a:avLst/>
          </a:prstGeom>
          <a:noFill/>
          <a:ln>
            <a:noFill/>
          </a:ln>
        </p:spPr>
      </p:pic>
      <p:sp>
        <p:nvSpPr>
          <p:cNvPr id="60" name="Google Shape;60;p14"/>
          <p:cNvSpPr txBox="1"/>
          <p:nvPr/>
        </p:nvSpPr>
        <p:spPr>
          <a:xfrm>
            <a:off x="1315999" y="51112"/>
            <a:ext cx="262770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800" b="1" i="0" u="none" strike="noStrike" cap="none">
                <a:solidFill>
                  <a:schemeClr val="dk1"/>
                </a:solidFill>
                <a:latin typeface="Josefin Sans"/>
                <a:ea typeface="Josefin Sans"/>
                <a:cs typeface="Josefin Sans"/>
                <a:sym typeface="Josefin Sans"/>
              </a:rPr>
              <a:t>Horia Hulubei National Institute for R&amp;D </a:t>
            </a:r>
            <a:br>
              <a:rPr lang="en-GB" sz="800" b="1" i="0" u="none" strike="noStrike" cap="none">
                <a:solidFill>
                  <a:schemeClr val="dk1"/>
                </a:solidFill>
                <a:latin typeface="Josefin Sans"/>
                <a:ea typeface="Josefin Sans"/>
                <a:cs typeface="Josefin Sans"/>
                <a:sym typeface="Josefin Sans"/>
              </a:rPr>
            </a:br>
            <a:r>
              <a:rPr lang="en-GB" sz="800" b="1" i="0" u="none" strike="noStrike" cap="none">
                <a:solidFill>
                  <a:schemeClr val="dk1"/>
                </a:solidFill>
                <a:latin typeface="Josefin Sans"/>
                <a:ea typeface="Josefin Sans"/>
                <a:cs typeface="Josefin Sans"/>
                <a:sym typeface="Josefin Sans"/>
              </a:rPr>
              <a:t>in Physics and Nuclear Engineering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
  <p:cSld name="CUSTOM_33">
    <p:spTree>
      <p:nvGrpSpPr>
        <p:cNvPr id="1" name="Shape 133"/>
        <p:cNvGrpSpPr/>
        <p:nvPr/>
      </p:nvGrpSpPr>
      <p:grpSpPr>
        <a:xfrm>
          <a:off x="0" y="0"/>
          <a:ext cx="0" cy="0"/>
          <a:chOff x="0" y="0"/>
          <a:chExt cx="0" cy="0"/>
        </a:xfrm>
      </p:grpSpPr>
      <p:sp>
        <p:nvSpPr>
          <p:cNvPr id="134" name="Google Shape;134;p27"/>
          <p:cNvSpPr/>
          <p:nvPr/>
        </p:nvSpPr>
        <p:spPr>
          <a:xfrm>
            <a:off x="466625" y="3860275"/>
            <a:ext cx="4348200" cy="1283225"/>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7"/>
          <p:cNvSpPr txBox="1">
            <a:spLocks noGrp="1"/>
          </p:cNvSpPr>
          <p:nvPr>
            <p:ph type="title"/>
          </p:nvPr>
        </p:nvSpPr>
        <p:spPr>
          <a:xfrm>
            <a:off x="720000" y="506100"/>
            <a:ext cx="3852000" cy="726000"/>
          </a:xfrm>
          <a:prstGeom prst="rect">
            <a:avLst/>
          </a:prstGeom>
          <a:noFill/>
          <a:ln>
            <a:noFill/>
          </a:ln>
        </p:spPr>
        <p:txBody>
          <a:bodyPr spcFirstLastPara="1" wrap="square" lIns="91425" tIns="91425" rIns="91425" bIns="91425" anchor="t" anchorCtr="0">
            <a:normAutofit/>
          </a:bodyPr>
          <a:lstStyle>
            <a:lvl1pPr lvl="0" algn="l">
              <a:lnSpc>
                <a:spcPct val="80000"/>
              </a:lnSpc>
              <a:spcBef>
                <a:spcPts val="0"/>
              </a:spcBef>
              <a:spcAft>
                <a:spcPts val="0"/>
              </a:spcAft>
              <a:buSzPts val="6000"/>
              <a:buNone/>
              <a:defRPr sz="7200"/>
            </a:lvl1pPr>
            <a:lvl2pPr lvl="1" algn="l">
              <a:lnSpc>
                <a:spcPct val="80000"/>
              </a:lnSpc>
              <a:spcBef>
                <a:spcPts val="0"/>
              </a:spcBef>
              <a:spcAft>
                <a:spcPts val="0"/>
              </a:spcAft>
              <a:buSzPts val="6000"/>
              <a:buNone/>
              <a:defRPr sz="6000"/>
            </a:lvl2pPr>
            <a:lvl3pPr lvl="2" algn="l">
              <a:lnSpc>
                <a:spcPct val="80000"/>
              </a:lnSpc>
              <a:spcBef>
                <a:spcPts val="0"/>
              </a:spcBef>
              <a:spcAft>
                <a:spcPts val="0"/>
              </a:spcAft>
              <a:buSzPts val="6000"/>
              <a:buNone/>
              <a:defRPr sz="6000"/>
            </a:lvl3pPr>
            <a:lvl4pPr lvl="3" algn="l">
              <a:lnSpc>
                <a:spcPct val="80000"/>
              </a:lnSpc>
              <a:spcBef>
                <a:spcPts val="0"/>
              </a:spcBef>
              <a:spcAft>
                <a:spcPts val="0"/>
              </a:spcAft>
              <a:buSzPts val="6000"/>
              <a:buNone/>
              <a:defRPr sz="6000"/>
            </a:lvl4pPr>
            <a:lvl5pPr lvl="4" algn="l">
              <a:lnSpc>
                <a:spcPct val="80000"/>
              </a:lnSpc>
              <a:spcBef>
                <a:spcPts val="0"/>
              </a:spcBef>
              <a:spcAft>
                <a:spcPts val="0"/>
              </a:spcAft>
              <a:buSzPts val="6000"/>
              <a:buNone/>
              <a:defRPr sz="6000"/>
            </a:lvl5pPr>
            <a:lvl6pPr lvl="5" algn="l">
              <a:lnSpc>
                <a:spcPct val="80000"/>
              </a:lnSpc>
              <a:spcBef>
                <a:spcPts val="0"/>
              </a:spcBef>
              <a:spcAft>
                <a:spcPts val="0"/>
              </a:spcAft>
              <a:buSzPts val="6000"/>
              <a:buNone/>
              <a:defRPr sz="6000"/>
            </a:lvl6pPr>
            <a:lvl7pPr lvl="6" algn="l">
              <a:lnSpc>
                <a:spcPct val="80000"/>
              </a:lnSpc>
              <a:spcBef>
                <a:spcPts val="0"/>
              </a:spcBef>
              <a:spcAft>
                <a:spcPts val="0"/>
              </a:spcAft>
              <a:buSzPts val="6000"/>
              <a:buNone/>
              <a:defRPr sz="6000"/>
            </a:lvl7pPr>
            <a:lvl8pPr lvl="7" algn="l">
              <a:lnSpc>
                <a:spcPct val="80000"/>
              </a:lnSpc>
              <a:spcBef>
                <a:spcPts val="0"/>
              </a:spcBef>
              <a:spcAft>
                <a:spcPts val="0"/>
              </a:spcAft>
              <a:buSzPts val="6000"/>
              <a:buNone/>
              <a:defRPr sz="6000"/>
            </a:lvl8pPr>
            <a:lvl9pPr lvl="8" algn="l">
              <a:lnSpc>
                <a:spcPct val="80000"/>
              </a:lnSpc>
              <a:spcBef>
                <a:spcPts val="0"/>
              </a:spcBef>
              <a:spcAft>
                <a:spcPts val="0"/>
              </a:spcAft>
              <a:buSzPts val="6000"/>
              <a:buNone/>
              <a:defRPr sz="6000"/>
            </a:lvl9pPr>
          </a:lstStyle>
          <a:p>
            <a:endParaRPr/>
          </a:p>
        </p:txBody>
      </p:sp>
      <p:sp>
        <p:nvSpPr>
          <p:cNvPr id="136" name="Google Shape;136;p2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37" name="Google Shape;137;p27"/>
          <p:cNvSpPr txBox="1">
            <a:spLocks noGrp="1"/>
          </p:cNvSpPr>
          <p:nvPr>
            <p:ph type="subTitle" idx="1"/>
          </p:nvPr>
        </p:nvSpPr>
        <p:spPr>
          <a:xfrm>
            <a:off x="720000" y="1505625"/>
            <a:ext cx="3852000" cy="7926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400"/>
              <a:buFont typeface="Josefin Sans Thin"/>
              <a:buNone/>
              <a:defRPr sz="1800" b="1"/>
            </a:lvl1pPr>
            <a:lvl2pPr lvl="1"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2pPr>
            <a:lvl3pPr lvl="2"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3pPr>
            <a:lvl4pPr lvl="3"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4pPr>
            <a:lvl5pPr lvl="4"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5pPr>
            <a:lvl6pPr lvl="5"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6pPr>
            <a:lvl7pPr lvl="6"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7pPr>
            <a:lvl8pPr lvl="7"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8pPr>
            <a:lvl9pPr lvl="8"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9pPr>
          </a:lstStyle>
          <a:p>
            <a:endParaRPr/>
          </a:p>
        </p:txBody>
      </p:sp>
      <p:sp>
        <p:nvSpPr>
          <p:cNvPr id="138" name="Google Shape;138;p27"/>
          <p:cNvSpPr txBox="1">
            <a:spLocks noGrp="1"/>
          </p:cNvSpPr>
          <p:nvPr>
            <p:ph type="subTitle" idx="2"/>
          </p:nvPr>
        </p:nvSpPr>
        <p:spPr>
          <a:xfrm>
            <a:off x="720000" y="2773275"/>
            <a:ext cx="3000000" cy="831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400"/>
              <a:buNone/>
              <a:defRPr>
                <a:solidFill>
                  <a:schemeClr val="accent4"/>
                </a:solidFill>
                <a:latin typeface="Josefin Sans Thin"/>
                <a:ea typeface="Josefin Sans Thin"/>
                <a:cs typeface="Josefin Sans Thin"/>
                <a:sym typeface="Josefin Sans Thin"/>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27"/>
          <p:cNvSpPr/>
          <p:nvPr/>
        </p:nvSpPr>
        <p:spPr>
          <a:xfrm>
            <a:off x="-10438" y="542476"/>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2 sections text">
    <p:spTree>
      <p:nvGrpSpPr>
        <p:cNvPr id="1" name="Shape 142"/>
        <p:cNvGrpSpPr/>
        <p:nvPr/>
      </p:nvGrpSpPr>
      <p:grpSpPr>
        <a:xfrm>
          <a:off x="0" y="0"/>
          <a:ext cx="0" cy="0"/>
          <a:chOff x="0" y="0"/>
          <a:chExt cx="0" cy="0"/>
        </a:xfrm>
      </p:grpSpPr>
      <p:pic>
        <p:nvPicPr>
          <p:cNvPr id="143" name="Google Shape;143;p29"/>
          <p:cNvPicPr preferRelativeResize="0"/>
          <p:nvPr/>
        </p:nvPicPr>
        <p:blipFill rotWithShape="1">
          <a:blip r:embed="rId2">
            <a:alphaModFix/>
          </a:blip>
          <a:srcRect/>
          <a:stretch/>
        </p:blipFill>
        <p:spPr>
          <a:xfrm>
            <a:off x="3555188" y="4431641"/>
            <a:ext cx="4266847" cy="738455"/>
          </a:xfrm>
          <a:prstGeom prst="rect">
            <a:avLst/>
          </a:prstGeom>
          <a:noFill/>
          <a:ln>
            <a:noFill/>
          </a:ln>
        </p:spPr>
      </p:pic>
      <p:sp>
        <p:nvSpPr>
          <p:cNvPr id="144" name="Google Shape;144;p29"/>
          <p:cNvSpPr/>
          <p:nvPr/>
        </p:nvSpPr>
        <p:spPr>
          <a:xfrm>
            <a:off x="456362" y="304799"/>
            <a:ext cx="8687638" cy="435990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5" name="Google Shape;145;p29"/>
          <p:cNvPicPr preferRelativeResize="0"/>
          <p:nvPr/>
        </p:nvPicPr>
        <p:blipFill rotWithShape="1">
          <a:blip r:embed="rId3">
            <a:alphaModFix/>
          </a:blip>
          <a:srcRect/>
          <a:stretch/>
        </p:blipFill>
        <p:spPr>
          <a:xfrm>
            <a:off x="667269" y="4624074"/>
            <a:ext cx="546022" cy="546022"/>
          </a:xfrm>
          <a:prstGeom prst="rect">
            <a:avLst/>
          </a:prstGeom>
          <a:noFill/>
          <a:ln>
            <a:noFill/>
          </a:ln>
        </p:spPr>
      </p:pic>
      <p:sp>
        <p:nvSpPr>
          <p:cNvPr id="146" name="Google Shape;146;p29"/>
          <p:cNvSpPr txBox="1"/>
          <p:nvPr/>
        </p:nvSpPr>
        <p:spPr>
          <a:xfrm>
            <a:off x="1196576" y="4590350"/>
            <a:ext cx="1882036"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sp>
        <p:nvSpPr>
          <p:cNvPr id="147" name="Google Shape;147;p29"/>
          <p:cNvSpPr txBox="1">
            <a:spLocks noGrp="1"/>
          </p:cNvSpPr>
          <p:nvPr>
            <p:ph type="body" idx="1"/>
          </p:nvPr>
        </p:nvSpPr>
        <p:spPr>
          <a:xfrm>
            <a:off x="720001" y="1452563"/>
            <a:ext cx="3852000" cy="2979737"/>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48" name="Google Shape;148;p29"/>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1800"/>
              <a:buNone/>
              <a:defRPr sz="2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49" name="Google Shape;149;p29"/>
          <p:cNvSpPr/>
          <p:nvPr/>
        </p:nvSpPr>
        <p:spPr>
          <a:xfrm>
            <a:off x="-10438" y="542464"/>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29"/>
          <p:cNvSpPr txBox="1">
            <a:spLocks noGrp="1"/>
          </p:cNvSpPr>
          <p:nvPr>
            <p:ph type="body" idx="2"/>
          </p:nvPr>
        </p:nvSpPr>
        <p:spPr>
          <a:xfrm>
            <a:off x="4697641" y="1452562"/>
            <a:ext cx="3852000" cy="2979737"/>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Slide with logo">
    <p:spTree>
      <p:nvGrpSpPr>
        <p:cNvPr id="1" name="Shape 61"/>
        <p:cNvGrpSpPr/>
        <p:nvPr/>
      </p:nvGrpSpPr>
      <p:grpSpPr>
        <a:xfrm>
          <a:off x="0" y="0"/>
          <a:ext cx="0" cy="0"/>
          <a:chOff x="0" y="0"/>
          <a:chExt cx="0" cy="0"/>
        </a:xfrm>
      </p:grpSpPr>
      <p:pic>
        <p:nvPicPr>
          <p:cNvPr id="62" name="Google Shape;62;p15"/>
          <p:cNvPicPr preferRelativeResize="0"/>
          <p:nvPr/>
        </p:nvPicPr>
        <p:blipFill rotWithShape="1">
          <a:blip r:embed="rId2">
            <a:alphaModFix/>
          </a:blip>
          <a:srcRect/>
          <a:stretch/>
        </p:blipFill>
        <p:spPr>
          <a:xfrm>
            <a:off x="3555188" y="4431641"/>
            <a:ext cx="4266847" cy="738455"/>
          </a:xfrm>
          <a:prstGeom prst="rect">
            <a:avLst/>
          </a:prstGeom>
          <a:noFill/>
          <a:ln>
            <a:noFill/>
          </a:ln>
        </p:spPr>
      </p:pic>
      <p:sp>
        <p:nvSpPr>
          <p:cNvPr id="63" name="Google Shape;63;p15"/>
          <p:cNvSpPr/>
          <p:nvPr/>
        </p:nvSpPr>
        <p:spPr>
          <a:xfrm>
            <a:off x="0" y="304799"/>
            <a:ext cx="9144000" cy="435990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4" name="Google Shape;64;p15"/>
          <p:cNvPicPr preferRelativeResize="0"/>
          <p:nvPr/>
        </p:nvPicPr>
        <p:blipFill rotWithShape="1">
          <a:blip r:embed="rId3">
            <a:alphaModFix/>
          </a:blip>
          <a:srcRect/>
          <a:stretch/>
        </p:blipFill>
        <p:spPr>
          <a:xfrm>
            <a:off x="667269" y="4624074"/>
            <a:ext cx="546022" cy="546022"/>
          </a:xfrm>
          <a:prstGeom prst="rect">
            <a:avLst/>
          </a:prstGeom>
          <a:noFill/>
          <a:ln>
            <a:noFill/>
          </a:ln>
        </p:spPr>
      </p:pic>
      <p:sp>
        <p:nvSpPr>
          <p:cNvPr id="65" name="Google Shape;65;p15"/>
          <p:cNvSpPr txBox="1"/>
          <p:nvPr/>
        </p:nvSpPr>
        <p:spPr>
          <a:xfrm>
            <a:off x="1196576" y="4590350"/>
            <a:ext cx="1882036"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sp>
        <p:nvSpPr>
          <p:cNvPr id="66" name="Google Shape;66;p15"/>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2400"/>
              <a:buNone/>
              <a:defRPr>
                <a:solidFill>
                  <a:schemeClr val="dk1"/>
                </a:solidFill>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anks ">
  <p:cSld name="CUSTOM_33">
    <p:spTree>
      <p:nvGrpSpPr>
        <p:cNvPr id="1" name="Shape 82"/>
        <p:cNvGrpSpPr/>
        <p:nvPr/>
      </p:nvGrpSpPr>
      <p:grpSpPr>
        <a:xfrm>
          <a:off x="0" y="0"/>
          <a:ext cx="0" cy="0"/>
          <a:chOff x="0" y="0"/>
          <a:chExt cx="0" cy="0"/>
        </a:xfrm>
      </p:grpSpPr>
      <p:sp>
        <p:nvSpPr>
          <p:cNvPr id="83" name="Google Shape;83;p18"/>
          <p:cNvSpPr/>
          <p:nvPr/>
        </p:nvSpPr>
        <p:spPr>
          <a:xfrm>
            <a:off x="466625" y="3860275"/>
            <a:ext cx="4348200" cy="1283225"/>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8"/>
          <p:cNvSpPr txBox="1">
            <a:spLocks noGrp="1"/>
          </p:cNvSpPr>
          <p:nvPr>
            <p:ph type="title"/>
          </p:nvPr>
        </p:nvSpPr>
        <p:spPr>
          <a:xfrm>
            <a:off x="720000" y="506100"/>
            <a:ext cx="3852000" cy="726000"/>
          </a:xfrm>
          <a:prstGeom prst="rect">
            <a:avLst/>
          </a:prstGeom>
          <a:noFill/>
          <a:ln>
            <a:noFill/>
          </a:ln>
        </p:spPr>
        <p:txBody>
          <a:bodyPr spcFirstLastPara="1" wrap="square" lIns="91425" tIns="91425" rIns="91425" bIns="91425" anchor="t" anchorCtr="0">
            <a:normAutofit/>
          </a:bodyPr>
          <a:lstStyle>
            <a:lvl1pPr lvl="0" algn="l">
              <a:lnSpc>
                <a:spcPct val="80000"/>
              </a:lnSpc>
              <a:spcBef>
                <a:spcPts val="0"/>
              </a:spcBef>
              <a:spcAft>
                <a:spcPts val="0"/>
              </a:spcAft>
              <a:buSzPts val="6000"/>
              <a:buNone/>
              <a:defRPr sz="7200"/>
            </a:lvl1pPr>
            <a:lvl2pPr lvl="1" algn="l">
              <a:lnSpc>
                <a:spcPct val="80000"/>
              </a:lnSpc>
              <a:spcBef>
                <a:spcPts val="0"/>
              </a:spcBef>
              <a:spcAft>
                <a:spcPts val="0"/>
              </a:spcAft>
              <a:buSzPts val="6000"/>
              <a:buNone/>
              <a:defRPr sz="6000"/>
            </a:lvl2pPr>
            <a:lvl3pPr lvl="2" algn="l">
              <a:lnSpc>
                <a:spcPct val="80000"/>
              </a:lnSpc>
              <a:spcBef>
                <a:spcPts val="0"/>
              </a:spcBef>
              <a:spcAft>
                <a:spcPts val="0"/>
              </a:spcAft>
              <a:buSzPts val="6000"/>
              <a:buNone/>
              <a:defRPr sz="6000"/>
            </a:lvl3pPr>
            <a:lvl4pPr lvl="3" algn="l">
              <a:lnSpc>
                <a:spcPct val="80000"/>
              </a:lnSpc>
              <a:spcBef>
                <a:spcPts val="0"/>
              </a:spcBef>
              <a:spcAft>
                <a:spcPts val="0"/>
              </a:spcAft>
              <a:buSzPts val="6000"/>
              <a:buNone/>
              <a:defRPr sz="6000"/>
            </a:lvl4pPr>
            <a:lvl5pPr lvl="4" algn="l">
              <a:lnSpc>
                <a:spcPct val="80000"/>
              </a:lnSpc>
              <a:spcBef>
                <a:spcPts val="0"/>
              </a:spcBef>
              <a:spcAft>
                <a:spcPts val="0"/>
              </a:spcAft>
              <a:buSzPts val="6000"/>
              <a:buNone/>
              <a:defRPr sz="6000"/>
            </a:lvl5pPr>
            <a:lvl6pPr lvl="5" algn="l">
              <a:lnSpc>
                <a:spcPct val="80000"/>
              </a:lnSpc>
              <a:spcBef>
                <a:spcPts val="0"/>
              </a:spcBef>
              <a:spcAft>
                <a:spcPts val="0"/>
              </a:spcAft>
              <a:buSzPts val="6000"/>
              <a:buNone/>
              <a:defRPr sz="6000"/>
            </a:lvl6pPr>
            <a:lvl7pPr lvl="6" algn="l">
              <a:lnSpc>
                <a:spcPct val="80000"/>
              </a:lnSpc>
              <a:spcBef>
                <a:spcPts val="0"/>
              </a:spcBef>
              <a:spcAft>
                <a:spcPts val="0"/>
              </a:spcAft>
              <a:buSzPts val="6000"/>
              <a:buNone/>
              <a:defRPr sz="6000"/>
            </a:lvl7pPr>
            <a:lvl8pPr lvl="7" algn="l">
              <a:lnSpc>
                <a:spcPct val="80000"/>
              </a:lnSpc>
              <a:spcBef>
                <a:spcPts val="0"/>
              </a:spcBef>
              <a:spcAft>
                <a:spcPts val="0"/>
              </a:spcAft>
              <a:buSzPts val="6000"/>
              <a:buNone/>
              <a:defRPr sz="6000"/>
            </a:lvl8pPr>
            <a:lvl9pPr lvl="8" algn="l">
              <a:lnSpc>
                <a:spcPct val="80000"/>
              </a:lnSpc>
              <a:spcBef>
                <a:spcPts val="0"/>
              </a:spcBef>
              <a:spcAft>
                <a:spcPts val="0"/>
              </a:spcAft>
              <a:buSzPts val="6000"/>
              <a:buNone/>
              <a:defRPr sz="6000"/>
            </a:lvl9pPr>
          </a:lstStyle>
          <a:p>
            <a:endParaRPr/>
          </a:p>
        </p:txBody>
      </p:sp>
      <p:sp>
        <p:nvSpPr>
          <p:cNvPr id="85" name="Google Shape;85;p18"/>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86" name="Google Shape;86;p18"/>
          <p:cNvSpPr txBox="1">
            <a:spLocks noGrp="1"/>
          </p:cNvSpPr>
          <p:nvPr>
            <p:ph type="subTitle" idx="1"/>
          </p:nvPr>
        </p:nvSpPr>
        <p:spPr>
          <a:xfrm>
            <a:off x="720000" y="1505625"/>
            <a:ext cx="3852000" cy="7926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400"/>
              <a:buFont typeface="Josefin Sans Thin"/>
              <a:buNone/>
              <a:defRPr sz="1800" b="1"/>
            </a:lvl1pPr>
            <a:lvl2pPr lvl="1"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2pPr>
            <a:lvl3pPr lvl="2"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3pPr>
            <a:lvl4pPr lvl="3"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4pPr>
            <a:lvl5pPr lvl="4"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5pPr>
            <a:lvl6pPr lvl="5"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6pPr>
            <a:lvl7pPr lvl="6"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7pPr>
            <a:lvl8pPr lvl="7"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8pPr>
            <a:lvl9pPr lvl="8" algn="l">
              <a:lnSpc>
                <a:spcPct val="100000"/>
              </a:lnSpc>
              <a:spcBef>
                <a:spcPts val="0"/>
              </a:spcBef>
              <a:spcAft>
                <a:spcPts val="0"/>
              </a:spcAft>
              <a:buSzPts val="1400"/>
              <a:buFont typeface="Josefin Sans Thin"/>
              <a:buNone/>
              <a:defRPr>
                <a:latin typeface="Josefin Sans Thin"/>
                <a:ea typeface="Josefin Sans Thin"/>
                <a:cs typeface="Josefin Sans Thin"/>
                <a:sym typeface="Josefin Sans Thin"/>
              </a:defRPr>
            </a:lvl9pPr>
          </a:lstStyle>
          <a:p>
            <a:endParaRPr/>
          </a:p>
        </p:txBody>
      </p:sp>
      <p:sp>
        <p:nvSpPr>
          <p:cNvPr id="87" name="Google Shape;87;p18"/>
          <p:cNvSpPr txBox="1">
            <a:spLocks noGrp="1"/>
          </p:cNvSpPr>
          <p:nvPr>
            <p:ph type="subTitle" idx="2"/>
          </p:nvPr>
        </p:nvSpPr>
        <p:spPr>
          <a:xfrm>
            <a:off x="720000" y="2773275"/>
            <a:ext cx="3000000" cy="831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400"/>
              <a:buNone/>
              <a:defRPr>
                <a:solidFill>
                  <a:schemeClr val="accent4"/>
                </a:solidFill>
                <a:latin typeface="Josefin Sans Thin"/>
                <a:ea typeface="Josefin Sans Thin"/>
                <a:cs typeface="Josefin Sans Thin"/>
                <a:sym typeface="Josefin Sans Thin"/>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8"/>
          <p:cNvSpPr/>
          <p:nvPr/>
        </p:nvSpPr>
        <p:spPr>
          <a:xfrm>
            <a:off x="-10438" y="542476"/>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
        <p:cNvGrpSpPr/>
        <p:nvPr/>
      </p:nvGrpSpPr>
      <p:grpSpPr>
        <a:xfrm>
          <a:off x="0" y="0"/>
          <a:ext cx="0" cy="0"/>
          <a:chOff x="0" y="0"/>
          <a:chExt cx="0" cy="0"/>
        </a:xfrm>
      </p:grpSpPr>
      <p:sp>
        <p:nvSpPr>
          <p:cNvPr id="90" name="Google Shape;90;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2 sections text">
    <p:spTree>
      <p:nvGrpSpPr>
        <p:cNvPr id="1" name="Shape 91"/>
        <p:cNvGrpSpPr/>
        <p:nvPr/>
      </p:nvGrpSpPr>
      <p:grpSpPr>
        <a:xfrm>
          <a:off x="0" y="0"/>
          <a:ext cx="0" cy="0"/>
          <a:chOff x="0" y="0"/>
          <a:chExt cx="0" cy="0"/>
        </a:xfrm>
      </p:grpSpPr>
      <p:pic>
        <p:nvPicPr>
          <p:cNvPr id="92" name="Google Shape;92;p20"/>
          <p:cNvPicPr preferRelativeResize="0"/>
          <p:nvPr/>
        </p:nvPicPr>
        <p:blipFill rotWithShape="1">
          <a:blip r:embed="rId2">
            <a:alphaModFix/>
          </a:blip>
          <a:srcRect/>
          <a:stretch/>
        </p:blipFill>
        <p:spPr>
          <a:xfrm>
            <a:off x="3555188" y="4431641"/>
            <a:ext cx="4266847" cy="738455"/>
          </a:xfrm>
          <a:prstGeom prst="rect">
            <a:avLst/>
          </a:prstGeom>
          <a:noFill/>
          <a:ln>
            <a:noFill/>
          </a:ln>
        </p:spPr>
      </p:pic>
      <p:sp>
        <p:nvSpPr>
          <p:cNvPr id="93" name="Google Shape;93;p20"/>
          <p:cNvSpPr/>
          <p:nvPr/>
        </p:nvSpPr>
        <p:spPr>
          <a:xfrm>
            <a:off x="456362" y="304799"/>
            <a:ext cx="8687638" cy="435990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4" name="Google Shape;94;p20"/>
          <p:cNvPicPr preferRelativeResize="0"/>
          <p:nvPr/>
        </p:nvPicPr>
        <p:blipFill rotWithShape="1">
          <a:blip r:embed="rId3">
            <a:alphaModFix/>
          </a:blip>
          <a:srcRect/>
          <a:stretch/>
        </p:blipFill>
        <p:spPr>
          <a:xfrm>
            <a:off x="667269" y="4624074"/>
            <a:ext cx="546022" cy="546022"/>
          </a:xfrm>
          <a:prstGeom prst="rect">
            <a:avLst/>
          </a:prstGeom>
          <a:noFill/>
          <a:ln>
            <a:noFill/>
          </a:ln>
        </p:spPr>
      </p:pic>
      <p:sp>
        <p:nvSpPr>
          <p:cNvPr id="95" name="Google Shape;95;p20"/>
          <p:cNvSpPr txBox="1"/>
          <p:nvPr/>
        </p:nvSpPr>
        <p:spPr>
          <a:xfrm>
            <a:off x="1196576" y="4590350"/>
            <a:ext cx="1882036"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sp>
        <p:nvSpPr>
          <p:cNvPr id="96" name="Google Shape;96;p20"/>
          <p:cNvSpPr txBox="1">
            <a:spLocks noGrp="1"/>
          </p:cNvSpPr>
          <p:nvPr>
            <p:ph type="body" idx="1"/>
          </p:nvPr>
        </p:nvSpPr>
        <p:spPr>
          <a:xfrm>
            <a:off x="720001" y="1452563"/>
            <a:ext cx="3852000" cy="2979737"/>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97" name="Google Shape;97;p20"/>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1800"/>
              <a:buNone/>
              <a:defRPr sz="2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98" name="Google Shape;98;p20"/>
          <p:cNvSpPr/>
          <p:nvPr/>
        </p:nvSpPr>
        <p:spPr>
          <a:xfrm>
            <a:off x="-10438" y="542464"/>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20"/>
          <p:cNvSpPr txBox="1">
            <a:spLocks noGrp="1"/>
          </p:cNvSpPr>
          <p:nvPr>
            <p:ph type="body" idx="2"/>
          </p:nvPr>
        </p:nvSpPr>
        <p:spPr>
          <a:xfrm>
            <a:off x="4697641" y="1452562"/>
            <a:ext cx="3852000" cy="2979737"/>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34">
    <p:spTree>
      <p:nvGrpSpPr>
        <p:cNvPr id="1" name="Shape 100"/>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5"/>
        <p:cNvGrpSpPr/>
        <p:nvPr/>
      </p:nvGrpSpPr>
      <p:grpSpPr>
        <a:xfrm>
          <a:off x="0" y="0"/>
          <a:ext cx="0" cy="0"/>
          <a:chOff x="0" y="0"/>
          <a:chExt cx="0" cy="0"/>
        </a:xfrm>
      </p:grpSpPr>
      <p:sp>
        <p:nvSpPr>
          <p:cNvPr id="106" name="Google Shape;106;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7" name="Google Shape;107;p23"/>
          <p:cNvSpPr txBox="1">
            <a:spLocks noGrp="1"/>
          </p:cNvSpPr>
          <p:nvPr>
            <p:ph type="ctrTitle"/>
          </p:nvPr>
        </p:nvSpPr>
        <p:spPr>
          <a:xfrm>
            <a:off x="722725" y="855625"/>
            <a:ext cx="3483900" cy="3014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6000"/>
              <a:buNone/>
              <a:defRPr sz="4820"/>
            </a:lvl1pPr>
            <a:lvl2pPr lvl="1" algn="l">
              <a:lnSpc>
                <a:spcPct val="100000"/>
              </a:lnSpc>
              <a:spcBef>
                <a:spcPts val="0"/>
              </a:spcBef>
              <a:spcAft>
                <a:spcPts val="0"/>
              </a:spcAft>
              <a:buSzPts val="5200"/>
              <a:buNone/>
              <a:defRPr sz="5200"/>
            </a:lvl2pPr>
            <a:lvl3pPr lvl="2" algn="l">
              <a:lnSpc>
                <a:spcPct val="100000"/>
              </a:lnSpc>
              <a:spcBef>
                <a:spcPts val="0"/>
              </a:spcBef>
              <a:spcAft>
                <a:spcPts val="0"/>
              </a:spcAft>
              <a:buSzPts val="5200"/>
              <a:buNone/>
              <a:defRPr sz="5200"/>
            </a:lvl3pPr>
            <a:lvl4pPr lvl="3" algn="l">
              <a:lnSpc>
                <a:spcPct val="100000"/>
              </a:lnSpc>
              <a:spcBef>
                <a:spcPts val="0"/>
              </a:spcBef>
              <a:spcAft>
                <a:spcPts val="0"/>
              </a:spcAft>
              <a:buSzPts val="5200"/>
              <a:buNone/>
              <a:defRPr sz="5200"/>
            </a:lvl4pPr>
            <a:lvl5pPr lvl="4" algn="l">
              <a:lnSpc>
                <a:spcPct val="100000"/>
              </a:lnSpc>
              <a:spcBef>
                <a:spcPts val="0"/>
              </a:spcBef>
              <a:spcAft>
                <a:spcPts val="0"/>
              </a:spcAft>
              <a:buSzPts val="5200"/>
              <a:buNone/>
              <a:defRPr sz="5200"/>
            </a:lvl5pPr>
            <a:lvl6pPr lvl="5" algn="l">
              <a:lnSpc>
                <a:spcPct val="100000"/>
              </a:lnSpc>
              <a:spcBef>
                <a:spcPts val="0"/>
              </a:spcBef>
              <a:spcAft>
                <a:spcPts val="0"/>
              </a:spcAft>
              <a:buSzPts val="5200"/>
              <a:buNone/>
              <a:defRPr sz="5200"/>
            </a:lvl6pPr>
            <a:lvl7pPr lvl="6" algn="l">
              <a:lnSpc>
                <a:spcPct val="100000"/>
              </a:lnSpc>
              <a:spcBef>
                <a:spcPts val="0"/>
              </a:spcBef>
              <a:spcAft>
                <a:spcPts val="0"/>
              </a:spcAft>
              <a:buSzPts val="5200"/>
              <a:buNone/>
              <a:defRPr sz="5200"/>
            </a:lvl7pPr>
            <a:lvl8pPr lvl="7" algn="l">
              <a:lnSpc>
                <a:spcPct val="100000"/>
              </a:lnSpc>
              <a:spcBef>
                <a:spcPts val="0"/>
              </a:spcBef>
              <a:spcAft>
                <a:spcPts val="0"/>
              </a:spcAft>
              <a:buSzPts val="5200"/>
              <a:buNone/>
              <a:defRPr sz="5200"/>
            </a:lvl8pPr>
            <a:lvl9pPr lvl="8" algn="l">
              <a:lnSpc>
                <a:spcPct val="100000"/>
              </a:lnSpc>
              <a:spcBef>
                <a:spcPts val="0"/>
              </a:spcBef>
              <a:spcAft>
                <a:spcPts val="0"/>
              </a:spcAft>
              <a:buSzPts val="5200"/>
              <a:buNone/>
              <a:defRPr sz="5200"/>
            </a:lvl9pPr>
          </a:lstStyle>
          <a:p>
            <a:endParaRPr/>
          </a:p>
        </p:txBody>
      </p:sp>
      <p:sp>
        <p:nvSpPr>
          <p:cNvPr id="108" name="Google Shape;108;p23"/>
          <p:cNvSpPr txBox="1">
            <a:spLocks noGrp="1"/>
          </p:cNvSpPr>
          <p:nvPr>
            <p:ph type="subTitle" idx="1"/>
          </p:nvPr>
        </p:nvSpPr>
        <p:spPr>
          <a:xfrm>
            <a:off x="722100" y="3859725"/>
            <a:ext cx="2627700" cy="6570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1100"/>
              <a:buNone/>
              <a:defRPr sz="1400">
                <a:latin typeface="Josefin Sans"/>
                <a:ea typeface="Josefin Sans"/>
                <a:cs typeface="Josefin Sans"/>
                <a:sym typeface="Josefin Sans"/>
              </a:defRPr>
            </a:lvl1pPr>
            <a:lvl2pPr lvl="1" algn="r">
              <a:lnSpc>
                <a:spcPct val="100000"/>
              </a:lnSpc>
              <a:spcBef>
                <a:spcPts val="0"/>
              </a:spcBef>
              <a:spcAft>
                <a:spcPts val="0"/>
              </a:spcAft>
              <a:buSzPts val="1100"/>
              <a:buNone/>
              <a:defRPr sz="1100"/>
            </a:lvl2pPr>
            <a:lvl3pPr lvl="2" algn="r">
              <a:lnSpc>
                <a:spcPct val="100000"/>
              </a:lnSpc>
              <a:spcBef>
                <a:spcPts val="0"/>
              </a:spcBef>
              <a:spcAft>
                <a:spcPts val="0"/>
              </a:spcAft>
              <a:buSzPts val="1100"/>
              <a:buNone/>
              <a:defRPr sz="1100"/>
            </a:lvl3pPr>
            <a:lvl4pPr lvl="3" algn="r">
              <a:lnSpc>
                <a:spcPct val="100000"/>
              </a:lnSpc>
              <a:spcBef>
                <a:spcPts val="0"/>
              </a:spcBef>
              <a:spcAft>
                <a:spcPts val="0"/>
              </a:spcAft>
              <a:buSzPts val="1100"/>
              <a:buNone/>
              <a:defRPr sz="1100"/>
            </a:lvl4pPr>
            <a:lvl5pPr lvl="4" algn="r">
              <a:lnSpc>
                <a:spcPct val="100000"/>
              </a:lnSpc>
              <a:spcBef>
                <a:spcPts val="0"/>
              </a:spcBef>
              <a:spcAft>
                <a:spcPts val="0"/>
              </a:spcAft>
              <a:buSzPts val="1100"/>
              <a:buNone/>
              <a:defRPr sz="1100"/>
            </a:lvl5pPr>
            <a:lvl6pPr lvl="5" algn="r">
              <a:lnSpc>
                <a:spcPct val="100000"/>
              </a:lnSpc>
              <a:spcBef>
                <a:spcPts val="0"/>
              </a:spcBef>
              <a:spcAft>
                <a:spcPts val="0"/>
              </a:spcAft>
              <a:buSzPts val="1100"/>
              <a:buNone/>
              <a:defRPr sz="1100"/>
            </a:lvl6pPr>
            <a:lvl7pPr lvl="6" algn="r">
              <a:lnSpc>
                <a:spcPct val="100000"/>
              </a:lnSpc>
              <a:spcBef>
                <a:spcPts val="0"/>
              </a:spcBef>
              <a:spcAft>
                <a:spcPts val="0"/>
              </a:spcAft>
              <a:buSzPts val="1100"/>
              <a:buNone/>
              <a:defRPr sz="1100"/>
            </a:lvl7pPr>
            <a:lvl8pPr lvl="7" algn="r">
              <a:lnSpc>
                <a:spcPct val="100000"/>
              </a:lnSpc>
              <a:spcBef>
                <a:spcPts val="0"/>
              </a:spcBef>
              <a:spcAft>
                <a:spcPts val="0"/>
              </a:spcAft>
              <a:buSzPts val="1100"/>
              <a:buNone/>
              <a:defRPr sz="1100"/>
            </a:lvl8pPr>
            <a:lvl9pPr lvl="8" algn="r">
              <a:lnSpc>
                <a:spcPct val="100000"/>
              </a:lnSpc>
              <a:spcBef>
                <a:spcPts val="0"/>
              </a:spcBef>
              <a:spcAft>
                <a:spcPts val="0"/>
              </a:spcAft>
              <a:buSzPts val="1100"/>
              <a:buNone/>
              <a:defRPr sz="1100"/>
            </a:lvl9pPr>
          </a:lstStyle>
          <a:p>
            <a:endParaRPr/>
          </a:p>
        </p:txBody>
      </p:sp>
      <p:sp>
        <p:nvSpPr>
          <p:cNvPr id="109" name="Google Shape;109;p23"/>
          <p:cNvSpPr/>
          <p:nvPr/>
        </p:nvSpPr>
        <p:spPr>
          <a:xfrm>
            <a:off x="-10438" y="855624"/>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23"/>
          <p:cNvPicPr preferRelativeResize="0"/>
          <p:nvPr/>
        </p:nvPicPr>
        <p:blipFill rotWithShape="1">
          <a:blip r:embed="rId2">
            <a:alphaModFix/>
          </a:blip>
          <a:srcRect/>
          <a:stretch/>
        </p:blipFill>
        <p:spPr>
          <a:xfrm>
            <a:off x="722100" y="-25550"/>
            <a:ext cx="708112" cy="708112"/>
          </a:xfrm>
          <a:prstGeom prst="rect">
            <a:avLst/>
          </a:prstGeom>
          <a:noFill/>
          <a:ln>
            <a:noFill/>
          </a:ln>
        </p:spPr>
      </p:pic>
      <p:sp>
        <p:nvSpPr>
          <p:cNvPr id="111" name="Google Shape;111;p23"/>
          <p:cNvSpPr txBox="1"/>
          <p:nvPr/>
        </p:nvSpPr>
        <p:spPr>
          <a:xfrm>
            <a:off x="1315999" y="51112"/>
            <a:ext cx="262770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800" b="1" i="0" u="none" strike="noStrike" cap="none">
                <a:solidFill>
                  <a:schemeClr val="dk1"/>
                </a:solidFill>
                <a:latin typeface="Josefin Sans"/>
                <a:ea typeface="Josefin Sans"/>
                <a:cs typeface="Josefin Sans"/>
                <a:sym typeface="Josefin Sans"/>
              </a:rPr>
              <a:t>Horia Hulubei National Institute for R&amp;D </a:t>
            </a:r>
            <a:br>
              <a:rPr lang="en-GB" sz="800" b="1" i="0" u="none" strike="noStrike" cap="none">
                <a:solidFill>
                  <a:schemeClr val="dk1"/>
                </a:solidFill>
                <a:latin typeface="Josefin Sans"/>
                <a:ea typeface="Josefin Sans"/>
                <a:cs typeface="Josefin Sans"/>
                <a:sym typeface="Josefin Sans"/>
              </a:rPr>
            </a:br>
            <a:r>
              <a:rPr lang="en-GB" sz="800" b="1" i="0" u="none" strike="noStrike" cap="none">
                <a:solidFill>
                  <a:schemeClr val="dk1"/>
                </a:solidFill>
                <a:latin typeface="Josefin Sans"/>
                <a:ea typeface="Josefin Sans"/>
                <a:cs typeface="Josefin Sans"/>
                <a:sym typeface="Josefin Sans"/>
              </a:rPr>
              <a:t>in Physics and Nuclear Engineering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Slide with logo">
    <p:spTree>
      <p:nvGrpSpPr>
        <p:cNvPr id="1" name="Shape 112"/>
        <p:cNvGrpSpPr/>
        <p:nvPr/>
      </p:nvGrpSpPr>
      <p:grpSpPr>
        <a:xfrm>
          <a:off x="0" y="0"/>
          <a:ext cx="0" cy="0"/>
          <a:chOff x="0" y="0"/>
          <a:chExt cx="0" cy="0"/>
        </a:xfrm>
      </p:grpSpPr>
      <p:pic>
        <p:nvPicPr>
          <p:cNvPr id="113" name="Google Shape;113;p24"/>
          <p:cNvPicPr preferRelativeResize="0"/>
          <p:nvPr/>
        </p:nvPicPr>
        <p:blipFill rotWithShape="1">
          <a:blip r:embed="rId2">
            <a:alphaModFix/>
          </a:blip>
          <a:srcRect/>
          <a:stretch/>
        </p:blipFill>
        <p:spPr>
          <a:xfrm>
            <a:off x="3555188" y="4431641"/>
            <a:ext cx="4266847" cy="738455"/>
          </a:xfrm>
          <a:prstGeom prst="rect">
            <a:avLst/>
          </a:prstGeom>
          <a:noFill/>
          <a:ln>
            <a:noFill/>
          </a:ln>
        </p:spPr>
      </p:pic>
      <p:sp>
        <p:nvSpPr>
          <p:cNvPr id="114" name="Google Shape;114;p24"/>
          <p:cNvSpPr/>
          <p:nvPr/>
        </p:nvSpPr>
        <p:spPr>
          <a:xfrm>
            <a:off x="0" y="304799"/>
            <a:ext cx="9144000" cy="435990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5" name="Google Shape;115;p24"/>
          <p:cNvPicPr preferRelativeResize="0"/>
          <p:nvPr/>
        </p:nvPicPr>
        <p:blipFill rotWithShape="1">
          <a:blip r:embed="rId3">
            <a:alphaModFix/>
          </a:blip>
          <a:srcRect/>
          <a:stretch/>
        </p:blipFill>
        <p:spPr>
          <a:xfrm>
            <a:off x="667269" y="4624074"/>
            <a:ext cx="546022" cy="546022"/>
          </a:xfrm>
          <a:prstGeom prst="rect">
            <a:avLst/>
          </a:prstGeom>
          <a:noFill/>
          <a:ln>
            <a:noFill/>
          </a:ln>
        </p:spPr>
      </p:pic>
      <p:sp>
        <p:nvSpPr>
          <p:cNvPr id="116" name="Google Shape;116;p24"/>
          <p:cNvSpPr txBox="1"/>
          <p:nvPr/>
        </p:nvSpPr>
        <p:spPr>
          <a:xfrm>
            <a:off x="1196576" y="4590350"/>
            <a:ext cx="198764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sp>
        <p:nvSpPr>
          <p:cNvPr id="117" name="Google Shape;117;p24"/>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2400"/>
              <a:buNone/>
              <a:defRPr>
                <a:solidFill>
                  <a:schemeClr val="dk1"/>
                </a:solidFill>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2 Sections Slide">
    <p:spTree>
      <p:nvGrpSpPr>
        <p:cNvPr id="1" name="Shape 124"/>
        <p:cNvGrpSpPr/>
        <p:nvPr/>
      </p:nvGrpSpPr>
      <p:grpSpPr>
        <a:xfrm>
          <a:off x="0" y="0"/>
          <a:ext cx="0" cy="0"/>
          <a:chOff x="0" y="0"/>
          <a:chExt cx="0" cy="0"/>
        </a:xfrm>
      </p:grpSpPr>
      <p:pic>
        <p:nvPicPr>
          <p:cNvPr id="125" name="Google Shape;125;p26"/>
          <p:cNvPicPr preferRelativeResize="0"/>
          <p:nvPr/>
        </p:nvPicPr>
        <p:blipFill rotWithShape="1">
          <a:blip r:embed="rId2">
            <a:alphaModFix/>
          </a:blip>
          <a:srcRect/>
          <a:stretch/>
        </p:blipFill>
        <p:spPr>
          <a:xfrm>
            <a:off x="3555188" y="4431641"/>
            <a:ext cx="4266847" cy="738455"/>
          </a:xfrm>
          <a:prstGeom prst="rect">
            <a:avLst/>
          </a:prstGeom>
          <a:noFill/>
          <a:ln>
            <a:noFill/>
          </a:ln>
        </p:spPr>
      </p:pic>
      <p:sp>
        <p:nvSpPr>
          <p:cNvPr id="126" name="Google Shape;126;p26"/>
          <p:cNvSpPr/>
          <p:nvPr/>
        </p:nvSpPr>
        <p:spPr>
          <a:xfrm>
            <a:off x="456362" y="304799"/>
            <a:ext cx="8687638" cy="435990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7" name="Google Shape;127;p26"/>
          <p:cNvPicPr preferRelativeResize="0"/>
          <p:nvPr/>
        </p:nvPicPr>
        <p:blipFill rotWithShape="1">
          <a:blip r:embed="rId3">
            <a:alphaModFix/>
          </a:blip>
          <a:srcRect/>
          <a:stretch/>
        </p:blipFill>
        <p:spPr>
          <a:xfrm>
            <a:off x="667269" y="4624074"/>
            <a:ext cx="546022" cy="546022"/>
          </a:xfrm>
          <a:prstGeom prst="rect">
            <a:avLst/>
          </a:prstGeom>
          <a:noFill/>
          <a:ln>
            <a:noFill/>
          </a:ln>
        </p:spPr>
      </p:pic>
      <p:sp>
        <p:nvSpPr>
          <p:cNvPr id="128" name="Google Shape;128;p26"/>
          <p:cNvSpPr txBox="1"/>
          <p:nvPr/>
        </p:nvSpPr>
        <p:spPr>
          <a:xfrm>
            <a:off x="1196576" y="4590350"/>
            <a:ext cx="200787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sp>
        <p:nvSpPr>
          <p:cNvPr id="129" name="Google Shape;129;p26"/>
          <p:cNvSpPr txBox="1">
            <a:spLocks noGrp="1"/>
          </p:cNvSpPr>
          <p:nvPr>
            <p:ph type="body" idx="1"/>
          </p:nvPr>
        </p:nvSpPr>
        <p:spPr>
          <a:xfrm>
            <a:off x="720001" y="1452563"/>
            <a:ext cx="3852000" cy="2979737"/>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30" name="Google Shape;130;p26"/>
          <p:cNvSpPr>
            <a:spLocks noGrp="1"/>
          </p:cNvSpPr>
          <p:nvPr>
            <p:ph type="pic" idx="2"/>
          </p:nvPr>
        </p:nvSpPr>
        <p:spPr>
          <a:xfrm>
            <a:off x="4719638" y="1452563"/>
            <a:ext cx="3703637" cy="2979737"/>
          </a:xfrm>
          <a:prstGeom prst="rect">
            <a:avLst/>
          </a:prstGeom>
          <a:noFill/>
          <a:ln>
            <a:noFill/>
          </a:ln>
        </p:spPr>
      </p:sp>
      <p:sp>
        <p:nvSpPr>
          <p:cNvPr id="131" name="Google Shape;131;p26"/>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1800"/>
              <a:buNone/>
              <a:defRPr sz="2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32" name="Google Shape;132;p26"/>
          <p:cNvSpPr/>
          <p:nvPr/>
        </p:nvSpPr>
        <p:spPr>
          <a:xfrm>
            <a:off x="-10438" y="542464"/>
            <a:ext cx="466800" cy="641235"/>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20000" y="540000"/>
            <a:ext cx="7704000" cy="5022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720000" y="1152475"/>
            <a:ext cx="7704000" cy="3448200"/>
          </a:xfrm>
          <a:prstGeom prst="rect">
            <a:avLst/>
          </a:prstGeom>
          <a:noFill/>
          <a:ln>
            <a:noFill/>
          </a:ln>
        </p:spPr>
        <p:txBody>
          <a:bodyPr spcFirstLastPara="1" wrap="square" lIns="91425" tIns="91425" rIns="91425" bIns="91425" anchor="t" anchorCtr="0">
            <a:normAutofit/>
          </a:bodyPr>
          <a:lstStyle>
            <a:lvl1pPr marL="457200" marR="0" lvl="0"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1pPr>
            <a:lvl2pPr marL="914400" marR="0" lvl="1"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2pPr>
            <a:lvl3pPr marL="1371600" marR="0" lvl="2"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3pPr>
            <a:lvl4pPr marL="1828800" marR="0" lvl="3"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4pPr>
            <a:lvl5pPr marL="2286000" marR="0" lvl="4"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5pPr>
            <a:lvl6pPr marL="2743200" marR="0" lvl="5"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6pPr>
            <a:lvl7pPr marL="3200400" marR="0" lvl="6"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7pPr>
            <a:lvl8pPr marL="3657600" marR="0" lvl="7"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8pPr>
            <a:lvl9pPr marL="4114800" marR="0" lvl="8"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3" r:id="rId3"/>
    <p:sldLayoutId id="2147483664" r:id="rId4"/>
    <p:sldLayoutId id="2147483665"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01"/>
        <p:cNvGrpSpPr/>
        <p:nvPr/>
      </p:nvGrpSpPr>
      <p:grpSpPr>
        <a:xfrm>
          <a:off x="0" y="0"/>
          <a:ext cx="0" cy="0"/>
          <a:chOff x="0" y="0"/>
          <a:chExt cx="0" cy="0"/>
        </a:xfrm>
      </p:grpSpPr>
      <p:sp>
        <p:nvSpPr>
          <p:cNvPr id="102" name="Google Shape;102;p22"/>
          <p:cNvSpPr txBox="1">
            <a:spLocks noGrp="1"/>
          </p:cNvSpPr>
          <p:nvPr>
            <p:ph type="title"/>
          </p:nvPr>
        </p:nvSpPr>
        <p:spPr>
          <a:xfrm>
            <a:off x="720000" y="540000"/>
            <a:ext cx="7704000" cy="5022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103" name="Google Shape;103;p22"/>
          <p:cNvSpPr txBox="1">
            <a:spLocks noGrp="1"/>
          </p:cNvSpPr>
          <p:nvPr>
            <p:ph type="body" idx="1"/>
          </p:nvPr>
        </p:nvSpPr>
        <p:spPr>
          <a:xfrm>
            <a:off x="720000" y="1152475"/>
            <a:ext cx="7704000" cy="3448200"/>
          </a:xfrm>
          <a:prstGeom prst="rect">
            <a:avLst/>
          </a:prstGeom>
          <a:noFill/>
          <a:ln>
            <a:noFill/>
          </a:ln>
        </p:spPr>
        <p:txBody>
          <a:bodyPr spcFirstLastPara="1" wrap="square" lIns="91425" tIns="91425" rIns="91425" bIns="91425" anchor="t" anchorCtr="0">
            <a:normAutofit/>
          </a:bodyPr>
          <a:lstStyle>
            <a:lvl1pPr marL="457200" marR="0" lvl="0"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1pPr>
            <a:lvl2pPr marL="914400" marR="0" lvl="1"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2pPr>
            <a:lvl3pPr marL="1371600" marR="0" lvl="2"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3pPr>
            <a:lvl4pPr marL="1828800" marR="0" lvl="3"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4pPr>
            <a:lvl5pPr marL="2286000" marR="0" lvl="4"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5pPr>
            <a:lvl6pPr marL="2743200" marR="0" lvl="5"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6pPr>
            <a:lvl7pPr marL="3200400" marR="0" lvl="6"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7pPr>
            <a:lvl8pPr marL="3657600" marR="0" lvl="7"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8pPr>
            <a:lvl9pPr marL="4114800" marR="0" lvl="8" indent="-317500" algn="l" rtl="0">
              <a:lnSpc>
                <a:spcPct val="115000"/>
              </a:lnSpc>
              <a:spcBef>
                <a:spcPts val="0"/>
              </a:spcBef>
              <a:spcAft>
                <a:spcPts val="0"/>
              </a:spcAft>
              <a:buClr>
                <a:schemeClr val="dk1"/>
              </a:buClr>
              <a:buSzPts val="1400"/>
              <a:buFont typeface="Josefin Sans"/>
              <a:buChar char="■"/>
              <a:defRPr sz="1400" b="0" i="0" u="none" strike="noStrike" cap="none">
                <a:solidFill>
                  <a:schemeClr val="dk1"/>
                </a:solidFill>
                <a:latin typeface="Josefin Sans"/>
                <a:ea typeface="Josefin Sans"/>
                <a:cs typeface="Josefin Sans"/>
                <a:sym typeface="Josefin Sans"/>
              </a:defRPr>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1"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70" r:id="rId3"/>
    <p:sldLayoutId id="2147483671" r:id="rId4"/>
    <p:sldLayoutId id="214748367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8.emf"/><Relationship Id="rId5" Type="http://schemas.openxmlformats.org/officeDocument/2006/relationships/oleObject" Target="../embeddings/oleObject2.bin"/><Relationship Id="rId4" Type="http://schemas.openxmlformats.org/officeDocument/2006/relationships/image" Target="../media/image17.emf"/></Relationships>
</file>

<file path=ppt/slides/_rels/slide11.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1.emf"/><Relationship Id="rId5" Type="http://schemas.openxmlformats.org/officeDocument/2006/relationships/oleObject" Target="../embeddings/oleObject5.bin"/><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4.emf"/><Relationship Id="rId5" Type="http://schemas.openxmlformats.org/officeDocument/2006/relationships/oleObject" Target="../embeddings/oleObject8.bin"/><Relationship Id="rId4" Type="http://schemas.openxmlformats.org/officeDocument/2006/relationships/image" Target="../media/image23.emf"/></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28.emf"/><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6.JPG"/><Relationship Id="rId1" Type="http://schemas.openxmlformats.org/officeDocument/2006/relationships/slideLayout" Target="../slideLayouts/slideLayout4.xml"/><Relationship Id="rId5" Type="http://schemas.openxmlformats.org/officeDocument/2006/relationships/image" Target="../media/image35.jpg"/><Relationship Id="rId4" Type="http://schemas.openxmlformats.org/officeDocument/2006/relationships/image" Target="../media/image3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53.emf"/><Relationship Id="rId3" Type="http://schemas.openxmlformats.org/officeDocument/2006/relationships/image" Target="../media/image48.emf"/><Relationship Id="rId7" Type="http://schemas.openxmlformats.org/officeDocument/2006/relationships/image" Target="../media/image50.emf"/><Relationship Id="rId12" Type="http://schemas.openxmlformats.org/officeDocument/2006/relationships/oleObject" Target="../embeddings/oleObject15.bin"/><Relationship Id="rId2" Type="http://schemas.openxmlformats.org/officeDocument/2006/relationships/oleObject" Target="../embeddings/oleObject10.bin"/><Relationship Id="rId1" Type="http://schemas.openxmlformats.org/officeDocument/2006/relationships/slideLayout" Target="../slideLayouts/slideLayout4.xml"/><Relationship Id="rId6" Type="http://schemas.openxmlformats.org/officeDocument/2006/relationships/oleObject" Target="../embeddings/oleObject12.bin"/><Relationship Id="rId11" Type="http://schemas.openxmlformats.org/officeDocument/2006/relationships/image" Target="../media/image52.emf"/><Relationship Id="rId5" Type="http://schemas.openxmlformats.org/officeDocument/2006/relationships/image" Target="../media/image49.e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51.emf"/></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3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emf"/><Relationship Id="rId1" Type="http://schemas.openxmlformats.org/officeDocument/2006/relationships/slideLayout" Target="../slideLayouts/slideLayout4.xml"/><Relationship Id="rId4" Type="http://schemas.openxmlformats.org/officeDocument/2006/relationships/image" Target="../media/image60.jpe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4.xml"/><Relationship Id="rId4" Type="http://schemas.openxmlformats.org/officeDocument/2006/relationships/image" Target="../media/image63.jpe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4.xml"/><Relationship Id="rId4" Type="http://schemas.openxmlformats.org/officeDocument/2006/relationships/image" Target="../media/image66.jpeg"/></Relationships>
</file>

<file path=ppt/slides/_rels/slide39.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27.jpg"/><Relationship Id="rId1" Type="http://schemas.openxmlformats.org/officeDocument/2006/relationships/slideLayout" Target="../slideLayouts/slideLayout6.xml"/><Relationship Id="rId4" Type="http://schemas.openxmlformats.org/officeDocument/2006/relationships/image" Target="../media/image68.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72.emf"/><Relationship Id="rId5" Type="http://schemas.openxmlformats.org/officeDocument/2006/relationships/oleObject" Target="../embeddings/oleObject17.bin"/><Relationship Id="rId4" Type="http://schemas.openxmlformats.org/officeDocument/2006/relationships/image" Target="../media/image71.emf"/></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4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hyperlink" Target="https://nationalmaglab.org/" TargetMode="External"/><Relationship Id="rId3" Type="http://schemas.openxmlformats.org/officeDocument/2006/relationships/image" Target="../media/image12.png"/><Relationship Id="rId7" Type="http://schemas.openxmlformats.org/officeDocument/2006/relationships/hyperlink" Target="http://creativecommons.org/licenses/by/4.0/"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hyperlink" Target="https://nationalmaglab.org/magnet-development/applied-superconductivity-center/staff-asc" TargetMode="External"/><Relationship Id="rId5" Type="http://schemas.openxmlformats.org/officeDocument/2006/relationships/image" Target="../media/image14.jpeg"/><Relationship Id="rId10" Type="http://schemas.openxmlformats.org/officeDocument/2006/relationships/image" Target="../media/image16.png"/><Relationship Id="rId4" Type="http://schemas.openxmlformats.org/officeDocument/2006/relationships/image" Target="../media/image13.jpe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8.emf"/><Relationship Id="rId5" Type="http://schemas.openxmlformats.org/officeDocument/2006/relationships/oleObject" Target="../embeddings/oleObject2.bin"/><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5"/>
        <p:cNvGrpSpPr/>
        <p:nvPr/>
      </p:nvGrpSpPr>
      <p:grpSpPr>
        <a:xfrm>
          <a:off x="0" y="0"/>
          <a:ext cx="0" cy="0"/>
          <a:chOff x="0" y="0"/>
          <a:chExt cx="0" cy="0"/>
        </a:xfrm>
      </p:grpSpPr>
      <p:sp>
        <p:nvSpPr>
          <p:cNvPr id="157" name="Google Shape;157;p31"/>
          <p:cNvSpPr/>
          <p:nvPr/>
        </p:nvSpPr>
        <p:spPr>
          <a:xfrm>
            <a:off x="4151793" y="3795439"/>
            <a:ext cx="883800" cy="4263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31"/>
          <p:cNvSpPr/>
          <p:nvPr/>
        </p:nvSpPr>
        <p:spPr>
          <a:xfrm>
            <a:off x="486933" y="0"/>
            <a:ext cx="4247195" cy="5089875"/>
          </a:xfrm>
          <a:prstGeom prst="rect">
            <a:avLst/>
          </a:prstGeom>
          <a:solidFill>
            <a:schemeClr val="lt1"/>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F4312D0E-23F5-6E63-F990-CD6440C28C11}"/>
              </a:ext>
            </a:extLst>
          </p:cNvPr>
          <p:cNvPicPr>
            <a:picLocks noChangeAspect="1"/>
          </p:cNvPicPr>
          <p:nvPr/>
        </p:nvPicPr>
        <p:blipFill rotWithShape="1">
          <a:blip r:embed="rId3"/>
          <a:srcRect l="19158" t="4627" r="5187" b="20180"/>
          <a:stretch/>
        </p:blipFill>
        <p:spPr>
          <a:xfrm>
            <a:off x="4752336" y="677050"/>
            <a:ext cx="4328817" cy="3867600"/>
          </a:xfrm>
          <a:prstGeom prst="rect">
            <a:avLst/>
          </a:prstGeom>
        </p:spPr>
      </p:pic>
      <p:sp>
        <p:nvSpPr>
          <p:cNvPr id="164" name="Google Shape;164;p31"/>
          <p:cNvSpPr/>
          <p:nvPr/>
        </p:nvSpPr>
        <p:spPr>
          <a:xfrm>
            <a:off x="4734128" y="666228"/>
            <a:ext cx="4323150" cy="3867600"/>
          </a:xfrm>
          <a:prstGeom prst="rect">
            <a:avLst/>
          </a:prstGeom>
          <a:solidFill>
            <a:srgbClr val="2247A2">
              <a:alpha val="5019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31"/>
          <p:cNvSpPr txBox="1">
            <a:spLocks noGrp="1"/>
          </p:cNvSpPr>
          <p:nvPr>
            <p:ph type="ctrTitle"/>
          </p:nvPr>
        </p:nvSpPr>
        <p:spPr>
          <a:xfrm>
            <a:off x="593076" y="812555"/>
            <a:ext cx="4112748" cy="1532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990"/>
              <a:buFont typeface="Arial"/>
              <a:buNone/>
            </a:pPr>
            <a:r>
              <a:rPr lang="en-GB" sz="2000" dirty="0">
                <a:solidFill>
                  <a:schemeClr val="tx1"/>
                </a:solidFill>
                <a:latin typeface="Josefin Sans"/>
                <a:ea typeface="Josefin Sans"/>
                <a:cs typeface="Josefin Sans"/>
                <a:sym typeface="Josefin Sans"/>
              </a:rPr>
              <a:t>Neutron capture cross section of </a:t>
            </a:r>
            <a:r>
              <a:rPr lang="en-GB" sz="2000" baseline="30000" dirty="0">
                <a:solidFill>
                  <a:schemeClr val="tx1"/>
                </a:solidFill>
                <a:latin typeface="Josefin Sans"/>
                <a:ea typeface="Josefin Sans"/>
                <a:cs typeface="Josefin Sans"/>
                <a:sym typeface="Josefin Sans"/>
              </a:rPr>
              <a:t>124</a:t>
            </a:r>
            <a:r>
              <a:rPr lang="en-GB" sz="2000" dirty="0">
                <a:solidFill>
                  <a:schemeClr val="tx1"/>
                </a:solidFill>
                <a:latin typeface="Josefin Sans"/>
                <a:ea typeface="Josefin Sans"/>
                <a:cs typeface="Josefin Sans"/>
                <a:sym typeface="Josefin Sans"/>
              </a:rPr>
              <a:t>Sn and its impact on (0</a:t>
            </a:r>
            <a:r>
              <a:rPr lang="en-GB" sz="2000" i="1" dirty="0">
                <a:solidFill>
                  <a:schemeClr val="tx1"/>
                </a:solidFill>
                <a:latin typeface="Josefin Sans"/>
                <a:ea typeface="Josefin Sans"/>
                <a:cs typeface="Josefin Sans"/>
                <a:sym typeface="Josefin Sans"/>
              </a:rPr>
              <a:t>νββ</a:t>
            </a:r>
            <a:r>
              <a:rPr lang="en-GB" sz="2000" dirty="0">
                <a:solidFill>
                  <a:schemeClr val="tx1"/>
                </a:solidFill>
                <a:latin typeface="Josefin Sans"/>
                <a:ea typeface="Josefin Sans"/>
                <a:cs typeface="Josefin Sans"/>
                <a:sym typeface="Josefin Sans"/>
              </a:rPr>
              <a:t>) process and stellar astrophysics </a:t>
            </a:r>
            <a:endParaRPr sz="2000" dirty="0">
              <a:solidFill>
                <a:schemeClr val="tx1"/>
              </a:solidFill>
              <a:latin typeface="Josefin Sans"/>
              <a:ea typeface="Josefin Sans"/>
              <a:cs typeface="Josefin Sans"/>
              <a:sym typeface="Josefin Sans"/>
            </a:endParaRPr>
          </a:p>
        </p:txBody>
      </p:sp>
      <p:sp>
        <p:nvSpPr>
          <p:cNvPr id="160" name="Google Shape;160;p31"/>
          <p:cNvSpPr txBox="1">
            <a:spLocks noGrp="1"/>
          </p:cNvSpPr>
          <p:nvPr>
            <p:ph type="subTitle" idx="1"/>
          </p:nvPr>
        </p:nvSpPr>
        <p:spPr>
          <a:xfrm>
            <a:off x="593076" y="3281875"/>
            <a:ext cx="3978924" cy="843438"/>
          </a:xfrm>
          <a:prstGeom prst="rect">
            <a:avLst/>
          </a:prstGeom>
          <a:no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SzPts val="688"/>
              <a:buNone/>
            </a:pPr>
            <a:r>
              <a:rPr lang="en-GB" sz="1600" dirty="0"/>
              <a:t>Aman Gandhi</a:t>
            </a:r>
          </a:p>
          <a:p>
            <a:pPr marL="0" lvl="0" indent="0" algn="l" rtl="0">
              <a:lnSpc>
                <a:spcPct val="80000"/>
              </a:lnSpc>
              <a:spcBef>
                <a:spcPts val="0"/>
              </a:spcBef>
              <a:spcAft>
                <a:spcPts val="0"/>
              </a:spcAft>
              <a:buSzPts val="688"/>
              <a:buNone/>
            </a:pPr>
            <a:r>
              <a:rPr lang="en-GB" sz="1600" dirty="0"/>
              <a:t>Postdoctoral Research Assistant</a:t>
            </a:r>
            <a:endParaRPr sz="1600" dirty="0"/>
          </a:p>
          <a:p>
            <a:pPr marL="0" lvl="0" indent="0" algn="l" rtl="0">
              <a:lnSpc>
                <a:spcPct val="80000"/>
              </a:lnSpc>
              <a:spcBef>
                <a:spcPts val="0"/>
              </a:spcBef>
              <a:spcAft>
                <a:spcPts val="0"/>
              </a:spcAft>
              <a:buSzPts val="688"/>
              <a:buNone/>
            </a:pPr>
            <a:r>
              <a:rPr lang="en-GB" sz="1600" dirty="0"/>
              <a:t>IFIN-HH, Romania (</a:t>
            </a:r>
            <a:r>
              <a:rPr lang="en-GB" dirty="0" err="1"/>
              <a:t>n_TOF@CERN</a:t>
            </a:r>
            <a:r>
              <a:rPr lang="en-GB" dirty="0"/>
              <a:t> group</a:t>
            </a:r>
            <a:r>
              <a:rPr lang="en-GB" sz="1600" dirty="0"/>
              <a:t>)</a:t>
            </a:r>
          </a:p>
        </p:txBody>
      </p:sp>
      <p:pic>
        <p:nvPicPr>
          <p:cNvPr id="161" name="Google Shape;161;p31"/>
          <p:cNvPicPr preferRelativeResize="0"/>
          <p:nvPr/>
        </p:nvPicPr>
        <p:blipFill rotWithShape="1">
          <a:blip r:embed="rId4">
            <a:alphaModFix/>
          </a:blip>
          <a:srcRect/>
          <a:stretch/>
        </p:blipFill>
        <p:spPr>
          <a:xfrm>
            <a:off x="722100" y="-25550"/>
            <a:ext cx="708112" cy="708112"/>
          </a:xfrm>
          <a:prstGeom prst="rect">
            <a:avLst/>
          </a:prstGeom>
          <a:noFill/>
          <a:ln>
            <a:noFill/>
          </a:ln>
        </p:spPr>
      </p:pic>
      <p:sp>
        <p:nvSpPr>
          <p:cNvPr id="162" name="Google Shape;162;p31"/>
          <p:cNvSpPr txBox="1"/>
          <p:nvPr/>
        </p:nvSpPr>
        <p:spPr>
          <a:xfrm>
            <a:off x="1315999" y="51112"/>
            <a:ext cx="262770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800" b="1" i="0" u="none" strike="noStrike" cap="none">
                <a:solidFill>
                  <a:schemeClr val="dk1"/>
                </a:solidFill>
                <a:latin typeface="Josefin Sans"/>
                <a:ea typeface="Josefin Sans"/>
                <a:cs typeface="Josefin Sans"/>
                <a:sym typeface="Josefin Sans"/>
              </a:rPr>
              <a:t>Horia Hulubei National Institute for R&amp;D </a:t>
            </a:r>
            <a:br>
              <a:rPr lang="en-GB" sz="800" b="1" i="0" u="none" strike="noStrike" cap="none">
                <a:solidFill>
                  <a:schemeClr val="dk1"/>
                </a:solidFill>
                <a:latin typeface="Josefin Sans"/>
                <a:ea typeface="Josefin Sans"/>
                <a:cs typeface="Josefin Sans"/>
                <a:sym typeface="Josefin Sans"/>
              </a:rPr>
            </a:br>
            <a:r>
              <a:rPr lang="en-GB" sz="800" b="1" i="0" u="none" strike="noStrike" cap="none">
                <a:solidFill>
                  <a:schemeClr val="dk1"/>
                </a:solidFill>
                <a:latin typeface="Josefin Sans"/>
                <a:ea typeface="Josefin Sans"/>
                <a:cs typeface="Josefin Sans"/>
                <a:sym typeface="Josefin Sans"/>
              </a:rPr>
              <a:t>in Physics and Nuclear Engineering </a:t>
            </a:r>
            <a:endParaRPr/>
          </a:p>
        </p:txBody>
      </p:sp>
      <p:pic>
        <p:nvPicPr>
          <p:cNvPr id="163" name="Google Shape;163;p31"/>
          <p:cNvPicPr preferRelativeResize="0"/>
          <p:nvPr/>
        </p:nvPicPr>
        <p:blipFill rotWithShape="1">
          <a:blip r:embed="rId5">
            <a:alphaModFix/>
          </a:blip>
          <a:srcRect/>
          <a:stretch/>
        </p:blipFill>
        <p:spPr>
          <a:xfrm>
            <a:off x="5465285" y="1181100"/>
            <a:ext cx="3162300" cy="2781300"/>
          </a:xfrm>
          <a:prstGeom prst="rect">
            <a:avLst/>
          </a:prstGeom>
          <a:noFill/>
          <a:ln>
            <a:noFill/>
          </a:ln>
        </p:spPr>
      </p:pic>
      <p:sp>
        <p:nvSpPr>
          <p:cNvPr id="166" name="Google Shape;166;p31"/>
          <p:cNvSpPr txBox="1"/>
          <p:nvPr/>
        </p:nvSpPr>
        <p:spPr>
          <a:xfrm>
            <a:off x="1196575" y="4432875"/>
            <a:ext cx="2195700" cy="657000"/>
          </a:xfrm>
          <a:prstGeom prst="rect">
            <a:avLst/>
          </a:prstGeom>
          <a:noFill/>
          <a:ln>
            <a:noFill/>
          </a:ln>
        </p:spPr>
        <p:txBody>
          <a:bodyPr spcFirstLastPara="1" wrap="square" lIns="91425" tIns="91425" rIns="91425" bIns="91425" anchor="ctr" anchorCtr="0">
            <a:normAutofit/>
          </a:bodyPr>
          <a:lstStyle/>
          <a:p>
            <a:pPr marL="0" marR="0" lvl="0" indent="0" algn="l" rtl="0">
              <a:lnSpc>
                <a:spcPct val="100000"/>
              </a:lnSpc>
              <a:spcBef>
                <a:spcPts val="0"/>
              </a:spcBef>
              <a:spcAft>
                <a:spcPts val="0"/>
              </a:spcAft>
              <a:buClr>
                <a:schemeClr val="dk1"/>
              </a:buClr>
              <a:buSzPts val="1100"/>
              <a:buFont typeface="Josefin Sans"/>
              <a:buNone/>
            </a:pPr>
            <a:r>
              <a:rPr lang="en-GB" sz="700" b="1" i="0" u="none" strike="noStrike" cap="none">
                <a:solidFill>
                  <a:srgbClr val="D8D8D8"/>
                </a:solidFill>
                <a:latin typeface="Josefin Sans"/>
                <a:ea typeface="Josefin Sans"/>
                <a:cs typeface="Josefin Sans"/>
                <a:sym typeface="Josefin Sans"/>
              </a:rPr>
              <a:t>Horia Hulubei National Institute for R&amp;D </a:t>
            </a:r>
            <a:br>
              <a:rPr lang="en-GB" sz="700" b="1" i="0" u="none" strike="noStrike" cap="none">
                <a:solidFill>
                  <a:srgbClr val="D8D8D8"/>
                </a:solidFill>
                <a:latin typeface="Josefin Sans"/>
                <a:ea typeface="Josefin Sans"/>
                <a:cs typeface="Josefin Sans"/>
                <a:sym typeface="Josefin Sans"/>
              </a:rPr>
            </a:br>
            <a:r>
              <a:rPr lang="en-GB" sz="700" b="1" i="0" u="none" strike="noStrike" cap="none">
                <a:solidFill>
                  <a:srgbClr val="D8D8D8"/>
                </a:solidFill>
                <a:latin typeface="Josefin Sans"/>
                <a:ea typeface="Josefin Sans"/>
                <a:cs typeface="Josefin Sans"/>
                <a:sym typeface="Josefin Sans"/>
              </a:rPr>
              <a:t>in Physics and Nuclear Engineering </a:t>
            </a:r>
            <a:endParaRPr/>
          </a:p>
        </p:txBody>
      </p:sp>
      <p:pic>
        <p:nvPicPr>
          <p:cNvPr id="167" name="Google Shape;167;p31"/>
          <p:cNvPicPr preferRelativeResize="0"/>
          <p:nvPr/>
        </p:nvPicPr>
        <p:blipFill rotWithShape="1">
          <a:blip r:embed="rId6">
            <a:alphaModFix/>
          </a:blip>
          <a:srcRect/>
          <a:stretch/>
        </p:blipFill>
        <p:spPr>
          <a:xfrm>
            <a:off x="667269" y="4466594"/>
            <a:ext cx="546022" cy="546022"/>
          </a:xfrm>
          <a:prstGeom prst="rect">
            <a:avLst/>
          </a:prstGeom>
          <a:noFill/>
          <a:ln>
            <a:noFill/>
          </a:ln>
        </p:spPr>
      </p:pic>
      <p:sp>
        <p:nvSpPr>
          <p:cNvPr id="168" name="Google Shape;168;p31"/>
          <p:cNvSpPr txBox="1"/>
          <p:nvPr/>
        </p:nvSpPr>
        <p:spPr>
          <a:xfrm>
            <a:off x="8791100" y="4677100"/>
            <a:ext cx="2883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Josefin Sans"/>
              <a:buNone/>
            </a:pPr>
            <a:r>
              <a:rPr lang="en-GB" sz="700" b="1">
                <a:solidFill>
                  <a:srgbClr val="D8D8D8"/>
                </a:solidFill>
                <a:latin typeface="Josefin Sans"/>
                <a:ea typeface="Josefin Sans"/>
                <a:cs typeface="Josefin Sans"/>
                <a:sym typeface="Josefin Sans"/>
              </a:rPr>
              <a:t>1</a:t>
            </a:r>
            <a:endParaRPr>
              <a:latin typeface="Josefin Sans"/>
              <a:ea typeface="Josefin Sans"/>
              <a:cs typeface="Josefin Sans"/>
              <a:sym typeface="Josefin Sans"/>
            </a:endParaRPr>
          </a:p>
        </p:txBody>
      </p:sp>
      <p:pic>
        <p:nvPicPr>
          <p:cNvPr id="4" name="Picture 3">
            <a:extLst>
              <a:ext uri="{FF2B5EF4-FFF2-40B4-BE49-F238E27FC236}">
                <a16:creationId xmlns:a16="http://schemas.microsoft.com/office/drawing/2014/main" id="{FA9897CB-E41B-1997-0309-EB8FFFA752DD}"/>
              </a:ext>
            </a:extLst>
          </p:cNvPr>
          <p:cNvPicPr>
            <a:picLocks noChangeAspect="1"/>
          </p:cNvPicPr>
          <p:nvPr/>
        </p:nvPicPr>
        <p:blipFill rotWithShape="1">
          <a:blip r:embed="rId7"/>
          <a:srcRect l="4114" t="7498" r="5875"/>
          <a:stretch/>
        </p:blipFill>
        <p:spPr>
          <a:xfrm>
            <a:off x="476049" y="847387"/>
            <a:ext cx="4247194" cy="31668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8" name="TextBox 27">
            <a:extLst>
              <a:ext uri="{FF2B5EF4-FFF2-40B4-BE49-F238E27FC236}">
                <a16:creationId xmlns:a16="http://schemas.microsoft.com/office/drawing/2014/main" id="{FF47F789-EEF8-6F66-9DE6-21A0B3D4FCB1}"/>
              </a:ext>
            </a:extLst>
          </p:cNvPr>
          <p:cNvSpPr txBox="1"/>
          <p:nvPr/>
        </p:nvSpPr>
        <p:spPr>
          <a:xfrm>
            <a:off x="2195209" y="2020110"/>
            <a:ext cx="572593" cy="307777"/>
          </a:xfrm>
          <a:prstGeom prst="rect">
            <a:avLst/>
          </a:prstGeom>
          <a:noFill/>
        </p:spPr>
        <p:txBody>
          <a:bodyPr wrap="none" rtlCol="0">
            <a:spAutoFit/>
          </a:bodyPr>
          <a:lstStyle/>
          <a:p>
            <a:r>
              <a:rPr lang="en-GB" sz="1400" dirty="0">
                <a:latin typeface="Josefin Sans"/>
                <a:ea typeface="Josefin Sans"/>
                <a:cs typeface="Josefin Sans"/>
                <a:sym typeface="Josefin Sans"/>
              </a:rPr>
              <a:t>(n,</a:t>
            </a:r>
            <a:r>
              <a:rPr lang="el-GR" sz="1400" i="1" dirty="0">
                <a:latin typeface="Arial" panose="020B0604020202020204" pitchFamily="34" charset="0"/>
                <a:ea typeface="Josefin Sans"/>
                <a:cs typeface="Arial" panose="020B0604020202020204" pitchFamily="34" charset="0"/>
                <a:sym typeface="Josefin Sans"/>
              </a:rPr>
              <a:t>γ</a:t>
            </a:r>
            <a:r>
              <a:rPr lang="en-GB" sz="1400" dirty="0">
                <a:latin typeface="Josefin Sans"/>
                <a:ea typeface="Josefin Sans"/>
                <a:cs typeface="Josefin Sans"/>
                <a:sym typeface="Josefin Sans"/>
              </a:rPr>
              <a:t>)</a:t>
            </a:r>
            <a:endParaRPr lang="en-GB" dirty="0">
              <a:latin typeface="Josefin Sans" pitchFamily="2" charset="0"/>
            </a:endParaRPr>
          </a:p>
        </p:txBody>
      </p:sp>
      <p:graphicFrame>
        <p:nvGraphicFramePr>
          <p:cNvPr id="30" name="Object 29">
            <a:extLst>
              <a:ext uri="{FF2B5EF4-FFF2-40B4-BE49-F238E27FC236}">
                <a16:creationId xmlns:a16="http://schemas.microsoft.com/office/drawing/2014/main" id="{B766CBFC-DAEA-A11F-BA1D-5044E87B02D6}"/>
              </a:ext>
            </a:extLst>
          </p:cNvPr>
          <p:cNvGraphicFramePr>
            <a:graphicFrameLocks noChangeAspect="1"/>
          </p:cNvGraphicFramePr>
          <p:nvPr>
            <p:extLst>
              <p:ext uri="{D42A27DB-BD31-4B8C-83A1-F6EECF244321}">
                <p14:modId xmlns:p14="http://schemas.microsoft.com/office/powerpoint/2010/main" val="1378505286"/>
              </p:ext>
            </p:extLst>
          </p:nvPr>
        </p:nvGraphicFramePr>
        <p:xfrm>
          <a:off x="4641526" y="1034945"/>
          <a:ext cx="4351510" cy="3362531"/>
        </p:xfrm>
        <a:graphic>
          <a:graphicData uri="http://schemas.openxmlformats.org/presentationml/2006/ole">
            <mc:AlternateContent xmlns:mc="http://schemas.openxmlformats.org/markup-compatibility/2006">
              <mc:Choice xmlns:v="urn:schemas-microsoft-com:vml" Requires="v">
                <p:oleObj name="Acrobat Document" r:id="rId3" imgW="2514600" imgH="1943100" progId="Acrobat.Document.DC">
                  <p:embed/>
                </p:oleObj>
              </mc:Choice>
              <mc:Fallback>
                <p:oleObj name="Acrobat Document" r:id="rId3" imgW="2514600" imgH="1943100" progId="Acrobat.Document.DC">
                  <p:embed/>
                  <p:pic>
                    <p:nvPicPr>
                      <p:cNvPr id="25" name="Object 24">
                        <a:extLst>
                          <a:ext uri="{FF2B5EF4-FFF2-40B4-BE49-F238E27FC236}">
                            <a16:creationId xmlns:a16="http://schemas.microsoft.com/office/drawing/2014/main" id="{8681A527-A8B0-16DA-2573-48B155FE367D}"/>
                          </a:ext>
                        </a:extLst>
                      </p:cNvPr>
                      <p:cNvPicPr/>
                      <p:nvPr/>
                    </p:nvPicPr>
                    <p:blipFill>
                      <a:blip r:embed="rId4"/>
                      <a:stretch>
                        <a:fillRect/>
                      </a:stretch>
                    </p:blipFill>
                    <p:spPr>
                      <a:xfrm>
                        <a:off x="4641526" y="1034945"/>
                        <a:ext cx="4351510" cy="3362531"/>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3DE29B96-77F8-250D-90EA-74DD90F112A5}"/>
              </a:ext>
            </a:extLst>
          </p:cNvPr>
          <p:cNvGraphicFramePr>
            <a:graphicFrameLocks noChangeAspect="1"/>
          </p:cNvGraphicFramePr>
          <p:nvPr>
            <p:extLst>
              <p:ext uri="{D42A27DB-BD31-4B8C-83A1-F6EECF244321}">
                <p14:modId xmlns:p14="http://schemas.microsoft.com/office/powerpoint/2010/main" val="1269496408"/>
              </p:ext>
            </p:extLst>
          </p:nvPr>
        </p:nvGraphicFramePr>
        <p:xfrm>
          <a:off x="468075" y="1019308"/>
          <a:ext cx="4391985" cy="3393807"/>
        </p:xfrm>
        <a:graphic>
          <a:graphicData uri="http://schemas.openxmlformats.org/presentationml/2006/ole">
            <mc:AlternateContent xmlns:mc="http://schemas.openxmlformats.org/markup-compatibility/2006">
              <mc:Choice xmlns:v="urn:schemas-microsoft-com:vml" Requires="v">
                <p:oleObj name="Acrobat Document" r:id="rId5" imgW="2514600" imgH="1943100" progId="Acrobat.Document.DC">
                  <p:embed/>
                </p:oleObj>
              </mc:Choice>
              <mc:Fallback>
                <p:oleObj name="Acrobat Document" r:id="rId5" imgW="2514600" imgH="1943100" progId="Acrobat.Document.DC">
                  <p:embed/>
                  <p:pic>
                    <p:nvPicPr>
                      <p:cNvPr id="14" name="Object 13">
                        <a:extLst>
                          <a:ext uri="{FF2B5EF4-FFF2-40B4-BE49-F238E27FC236}">
                            <a16:creationId xmlns:a16="http://schemas.microsoft.com/office/drawing/2014/main" id="{D2106DF3-22A3-3C53-9F14-D70579B941A6}"/>
                          </a:ext>
                        </a:extLst>
                      </p:cNvPr>
                      <p:cNvPicPr/>
                      <p:nvPr/>
                    </p:nvPicPr>
                    <p:blipFill>
                      <a:blip r:embed="rId6"/>
                      <a:stretch>
                        <a:fillRect/>
                      </a:stretch>
                    </p:blipFill>
                    <p:spPr>
                      <a:xfrm>
                        <a:off x="468075" y="1019308"/>
                        <a:ext cx="4391985" cy="3393807"/>
                      </a:xfrm>
                      <a:prstGeom prst="rect">
                        <a:avLst/>
                      </a:prstGeom>
                    </p:spPr>
                  </p:pic>
                </p:oleObj>
              </mc:Fallback>
            </mc:AlternateContent>
          </a:graphicData>
        </a:graphic>
      </p:graphicFrame>
      <p:sp>
        <p:nvSpPr>
          <p:cNvPr id="32" name="Google Shape;227;p35">
            <a:extLst>
              <a:ext uri="{FF2B5EF4-FFF2-40B4-BE49-F238E27FC236}">
                <a16:creationId xmlns:a16="http://schemas.microsoft.com/office/drawing/2014/main" id="{FA4C3A43-6DB9-63D5-DC50-EB08BD1C8201}"/>
              </a:ext>
            </a:extLst>
          </p:cNvPr>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ct val="83333"/>
              <a:buNone/>
            </a:pPr>
            <a:r>
              <a:rPr lang="en-GB" sz="2100" dirty="0">
                <a:latin typeface="Josefin Sans"/>
                <a:ea typeface="Josefin Sans"/>
                <a:cs typeface="Josefin Sans"/>
                <a:sym typeface="Josefin Sans"/>
              </a:rPr>
              <a:t>Present status of </a:t>
            </a:r>
            <a:r>
              <a:rPr lang="en-GB" sz="2100" baseline="30000" dirty="0">
                <a:latin typeface="Josefin Sans"/>
                <a:ea typeface="Josefin Sans"/>
                <a:cs typeface="Josefin Sans"/>
                <a:sym typeface="Josefin Sans"/>
              </a:rPr>
              <a:t>124</a:t>
            </a:r>
            <a:r>
              <a:rPr lang="en-GB" sz="2100" dirty="0">
                <a:latin typeface="Josefin Sans"/>
                <a:ea typeface="Josefin Sans"/>
                <a:cs typeface="Josefin Sans"/>
                <a:sym typeface="Josefin Sans"/>
              </a:rPr>
              <a:t>Sn(n,</a:t>
            </a:r>
            <a:r>
              <a:rPr lang="el-GR" sz="2100" i="1" dirty="0">
                <a:latin typeface="Arial" panose="020B0604020202020204" pitchFamily="34" charset="0"/>
                <a:ea typeface="Josefin Sans"/>
                <a:cs typeface="Arial" panose="020B0604020202020204" pitchFamily="34" charset="0"/>
                <a:sym typeface="Josefin Sans"/>
              </a:rPr>
              <a:t>γ</a:t>
            </a:r>
            <a:r>
              <a:rPr lang="en-GB" sz="2100" dirty="0">
                <a:latin typeface="Josefin Sans"/>
                <a:ea typeface="Josefin Sans"/>
                <a:cs typeface="Josefin Sans"/>
                <a:sym typeface="Josefin Sans"/>
              </a:rPr>
              <a:t>) </a:t>
            </a:r>
            <a:r>
              <a:rPr lang="en-GB" sz="2100" u="sng" dirty="0">
                <a:latin typeface="Josefin Sans"/>
                <a:ea typeface="Josefin Sans"/>
                <a:cs typeface="Josefin Sans"/>
                <a:sym typeface="Josefin Sans"/>
              </a:rPr>
              <a:t>cross section data </a:t>
            </a:r>
            <a:r>
              <a:rPr lang="en-GB" sz="2100" dirty="0">
                <a:latin typeface="Josefin Sans"/>
                <a:ea typeface="Josefin Sans"/>
                <a:cs typeface="Josefin Sans"/>
                <a:sym typeface="Josefin Sans"/>
              </a:rPr>
              <a:t>- where are we?</a:t>
            </a:r>
            <a:endParaRPr sz="2100" dirty="0">
              <a:latin typeface="Josefin Sans"/>
              <a:ea typeface="Josefin Sans"/>
              <a:cs typeface="Josefin Sans"/>
              <a:sym typeface="Josefin Sans"/>
            </a:endParaRPr>
          </a:p>
        </p:txBody>
      </p:sp>
      <p:sp>
        <p:nvSpPr>
          <p:cNvPr id="33" name="Google Shape;229;p35">
            <a:extLst>
              <a:ext uri="{FF2B5EF4-FFF2-40B4-BE49-F238E27FC236}">
                <a16:creationId xmlns:a16="http://schemas.microsoft.com/office/drawing/2014/main" id="{3F27210E-28BF-C38F-4EBE-E090D993723F}"/>
              </a:ext>
            </a:extLst>
          </p:cNvPr>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a:ea typeface="Josefin Sans"/>
                <a:cs typeface="Josefin Sans"/>
                <a:sym typeface="Josefin Sans"/>
              </a:rPr>
              <a:t>10</a:t>
            </a:r>
            <a:endParaRPr dirty="0">
              <a:latin typeface="Josefin Sans"/>
              <a:ea typeface="Josefin Sans"/>
              <a:cs typeface="Josefin Sans"/>
              <a:sym typeface="Josefin Sans"/>
            </a:endParaRPr>
          </a:p>
        </p:txBody>
      </p:sp>
      <p:sp>
        <p:nvSpPr>
          <p:cNvPr id="34" name="Oval 33">
            <a:extLst>
              <a:ext uri="{FF2B5EF4-FFF2-40B4-BE49-F238E27FC236}">
                <a16:creationId xmlns:a16="http://schemas.microsoft.com/office/drawing/2014/main" id="{6BFCB347-A947-41C4-8544-786B83C6E175}"/>
              </a:ext>
            </a:extLst>
          </p:cNvPr>
          <p:cNvSpPr/>
          <p:nvPr/>
        </p:nvSpPr>
        <p:spPr>
          <a:xfrm rot="16200000">
            <a:off x="2911813" y="2351314"/>
            <a:ext cx="1141378" cy="47897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5" name="Straight Arrow Connector 34">
            <a:extLst>
              <a:ext uri="{FF2B5EF4-FFF2-40B4-BE49-F238E27FC236}">
                <a16:creationId xmlns:a16="http://schemas.microsoft.com/office/drawing/2014/main" id="{01D33341-6FCD-6C70-5191-3DB45A04A232}"/>
              </a:ext>
            </a:extLst>
          </p:cNvPr>
          <p:cNvCxnSpPr>
            <a:cxnSpLocks/>
            <a:stCxn id="34" idx="2"/>
          </p:cNvCxnSpPr>
          <p:nvPr/>
        </p:nvCxnSpPr>
        <p:spPr>
          <a:xfrm>
            <a:off x="3482502" y="3161489"/>
            <a:ext cx="87549" cy="1027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9CCA561-5D67-9711-D0B0-0EDA882A7AF8}"/>
              </a:ext>
            </a:extLst>
          </p:cNvPr>
          <p:cNvSpPr txBox="1"/>
          <p:nvPr/>
        </p:nvSpPr>
        <p:spPr>
          <a:xfrm>
            <a:off x="3482501" y="4189379"/>
            <a:ext cx="4014282" cy="400110"/>
          </a:xfrm>
          <a:prstGeom prst="rect">
            <a:avLst/>
          </a:prstGeom>
          <a:noFill/>
        </p:spPr>
        <p:txBody>
          <a:bodyPr wrap="square" rtlCol="0">
            <a:spAutoFit/>
          </a:bodyPr>
          <a:lstStyle/>
          <a:p>
            <a:r>
              <a:rPr lang="en-US" sz="1000" dirty="0">
                <a:solidFill>
                  <a:schemeClr val="accent1"/>
                </a:solidFill>
                <a:latin typeface="Josefin Sans" pitchFamily="2" charset="0"/>
              </a:rPr>
              <a:t>A. Kimura et al., EPJ Web of Conferences 146, 11031 (2017) in ANNRI at MLF/J-PARC (ND2016 proceedings)</a:t>
            </a:r>
            <a:endParaRPr lang="en-GB" sz="1000" dirty="0">
              <a:solidFill>
                <a:schemeClr val="accent1"/>
              </a:solidFill>
              <a:latin typeface="Josefin Sans" pitchFamily="2" charset="0"/>
            </a:endParaRPr>
          </a:p>
        </p:txBody>
      </p:sp>
      <p:cxnSp>
        <p:nvCxnSpPr>
          <p:cNvPr id="37" name="Straight Connector 36">
            <a:extLst>
              <a:ext uri="{FF2B5EF4-FFF2-40B4-BE49-F238E27FC236}">
                <a16:creationId xmlns:a16="http://schemas.microsoft.com/office/drawing/2014/main" id="{B656BF16-7275-2424-ED0C-F3A34C61F2B0}"/>
              </a:ext>
            </a:extLst>
          </p:cNvPr>
          <p:cNvCxnSpPr>
            <a:cxnSpLocks/>
          </p:cNvCxnSpPr>
          <p:nvPr/>
        </p:nvCxnSpPr>
        <p:spPr>
          <a:xfrm>
            <a:off x="3761362" y="2627425"/>
            <a:ext cx="190174" cy="14820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6AC7E47-0D69-C53C-FE7A-6CAD2BC47485}"/>
              </a:ext>
            </a:extLst>
          </p:cNvPr>
          <p:cNvCxnSpPr>
            <a:cxnSpLocks/>
          </p:cNvCxnSpPr>
          <p:nvPr/>
        </p:nvCxnSpPr>
        <p:spPr>
          <a:xfrm flipH="1">
            <a:off x="3761362" y="2590800"/>
            <a:ext cx="210766" cy="1848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252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graphicFrame>
        <p:nvGraphicFramePr>
          <p:cNvPr id="6" name="Object 5">
            <a:extLst>
              <a:ext uri="{FF2B5EF4-FFF2-40B4-BE49-F238E27FC236}">
                <a16:creationId xmlns:a16="http://schemas.microsoft.com/office/drawing/2014/main" id="{151A6CEF-F3AD-18B2-7809-6B9CC531E20B}"/>
              </a:ext>
            </a:extLst>
          </p:cNvPr>
          <p:cNvGraphicFramePr>
            <a:graphicFrameLocks noChangeAspect="1"/>
          </p:cNvGraphicFramePr>
          <p:nvPr>
            <p:extLst>
              <p:ext uri="{D42A27DB-BD31-4B8C-83A1-F6EECF244321}">
                <p14:modId xmlns:p14="http://schemas.microsoft.com/office/powerpoint/2010/main" val="815569269"/>
              </p:ext>
            </p:extLst>
          </p:nvPr>
        </p:nvGraphicFramePr>
        <p:xfrm>
          <a:off x="468313" y="1125538"/>
          <a:ext cx="4381500" cy="3384550"/>
        </p:xfrm>
        <a:graphic>
          <a:graphicData uri="http://schemas.openxmlformats.org/presentationml/2006/ole">
            <mc:AlternateContent xmlns:mc="http://schemas.openxmlformats.org/markup-compatibility/2006">
              <mc:Choice xmlns:v="urn:schemas-microsoft-com:vml" Requires="v">
                <p:oleObj name="Acrobat Document" r:id="rId3" imgW="2514600" imgH="1943100" progId="Acrobat.Document.DC">
                  <p:embed/>
                </p:oleObj>
              </mc:Choice>
              <mc:Fallback>
                <p:oleObj name="Acrobat Document" r:id="rId3" imgW="2514600" imgH="1943100" progId="Acrobat.Document.DC">
                  <p:embed/>
                  <p:pic>
                    <p:nvPicPr>
                      <p:cNvPr id="6" name="Object 5">
                        <a:extLst>
                          <a:ext uri="{FF2B5EF4-FFF2-40B4-BE49-F238E27FC236}">
                            <a16:creationId xmlns:a16="http://schemas.microsoft.com/office/drawing/2014/main" id="{151A6CEF-F3AD-18B2-7809-6B9CC531E20B}"/>
                          </a:ext>
                        </a:extLst>
                      </p:cNvPr>
                      <p:cNvPicPr/>
                      <p:nvPr/>
                    </p:nvPicPr>
                    <p:blipFill>
                      <a:blip r:embed="rId4"/>
                      <a:stretch>
                        <a:fillRect/>
                      </a:stretch>
                    </p:blipFill>
                    <p:spPr>
                      <a:xfrm>
                        <a:off x="468313" y="1125538"/>
                        <a:ext cx="4381500" cy="3384550"/>
                      </a:xfrm>
                      <a:prstGeom prst="rect">
                        <a:avLst/>
                      </a:prstGeom>
                    </p:spPr>
                  </p:pic>
                </p:oleObj>
              </mc:Fallback>
            </mc:AlternateContent>
          </a:graphicData>
        </a:graphic>
      </p:graphicFrame>
      <p:sp>
        <p:nvSpPr>
          <p:cNvPr id="227" name="Google Shape;227;p35"/>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ct val="83333"/>
              <a:buNone/>
            </a:pPr>
            <a:r>
              <a:rPr lang="en-GB" sz="2100" dirty="0">
                <a:latin typeface="Josefin Sans"/>
                <a:ea typeface="Josefin Sans"/>
                <a:cs typeface="Josefin Sans"/>
                <a:sym typeface="Josefin Sans"/>
              </a:rPr>
              <a:t>Present status of </a:t>
            </a:r>
            <a:r>
              <a:rPr lang="en-GB" sz="2100" baseline="30000" dirty="0">
                <a:latin typeface="Josefin Sans"/>
                <a:ea typeface="Josefin Sans"/>
                <a:cs typeface="Josefin Sans"/>
                <a:sym typeface="Josefin Sans"/>
              </a:rPr>
              <a:t>124</a:t>
            </a:r>
            <a:r>
              <a:rPr lang="en-GB" sz="2100" dirty="0">
                <a:latin typeface="Josefin Sans"/>
                <a:ea typeface="Josefin Sans"/>
                <a:cs typeface="Josefin Sans"/>
                <a:sym typeface="Josefin Sans"/>
              </a:rPr>
              <a:t>Sn(n,</a:t>
            </a:r>
            <a:r>
              <a:rPr lang="el-GR" sz="2100" i="1" dirty="0">
                <a:latin typeface="Arial" panose="020B0604020202020204" pitchFamily="34" charset="0"/>
                <a:ea typeface="Josefin Sans"/>
                <a:cs typeface="Arial" panose="020B0604020202020204" pitchFamily="34" charset="0"/>
                <a:sym typeface="Josefin Sans"/>
              </a:rPr>
              <a:t>γ</a:t>
            </a:r>
            <a:r>
              <a:rPr lang="en-GB" sz="2100" dirty="0">
                <a:latin typeface="Josefin Sans"/>
                <a:ea typeface="Josefin Sans"/>
                <a:cs typeface="Josefin Sans"/>
                <a:sym typeface="Josefin Sans"/>
              </a:rPr>
              <a:t>) </a:t>
            </a:r>
            <a:r>
              <a:rPr lang="en-GB" sz="2100" u="sng" dirty="0">
                <a:latin typeface="Josefin Sans"/>
                <a:ea typeface="Josefin Sans"/>
                <a:cs typeface="Josefin Sans"/>
                <a:sym typeface="Josefin Sans"/>
              </a:rPr>
              <a:t>cross section data </a:t>
            </a:r>
            <a:r>
              <a:rPr lang="en-GB" sz="2100" dirty="0">
                <a:latin typeface="Josefin Sans"/>
                <a:ea typeface="Josefin Sans"/>
                <a:cs typeface="Josefin Sans"/>
                <a:sym typeface="Josefin Sans"/>
              </a:rPr>
              <a:t>- where are we?</a:t>
            </a:r>
            <a:endParaRPr sz="2100" dirty="0">
              <a:latin typeface="Josefin Sans"/>
              <a:ea typeface="Josefin Sans"/>
              <a:cs typeface="Josefin Sans"/>
              <a:sym typeface="Josefin Sans"/>
            </a:endParaRPr>
          </a:p>
        </p:txBody>
      </p:sp>
      <p:sp>
        <p:nvSpPr>
          <p:cNvPr id="229" name="Google Shape;229;p35"/>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a:ea typeface="Josefin Sans"/>
                <a:cs typeface="Josefin Sans"/>
                <a:sym typeface="Josefin Sans"/>
              </a:rPr>
              <a:t>11</a:t>
            </a:r>
            <a:endParaRPr dirty="0">
              <a:latin typeface="Josefin Sans"/>
              <a:ea typeface="Josefin Sans"/>
              <a:cs typeface="Josefin Sans"/>
              <a:sym typeface="Josefin Sans"/>
            </a:endParaRPr>
          </a:p>
        </p:txBody>
      </p:sp>
      <p:sp>
        <p:nvSpPr>
          <p:cNvPr id="2" name="Oval 1">
            <a:extLst>
              <a:ext uri="{FF2B5EF4-FFF2-40B4-BE49-F238E27FC236}">
                <a16:creationId xmlns:a16="http://schemas.microsoft.com/office/drawing/2014/main" id="{8A8C7303-0582-6491-207A-935726B6C669}"/>
              </a:ext>
            </a:extLst>
          </p:cNvPr>
          <p:cNvSpPr/>
          <p:nvPr/>
        </p:nvSpPr>
        <p:spPr>
          <a:xfrm>
            <a:off x="2529191" y="3015573"/>
            <a:ext cx="1358630" cy="791183"/>
          </a:xfrm>
          <a:prstGeom prst="ellipse">
            <a:avLst/>
          </a:prstGeom>
          <a:noFill/>
          <a:ln w="95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Object 2">
            <a:extLst>
              <a:ext uri="{FF2B5EF4-FFF2-40B4-BE49-F238E27FC236}">
                <a16:creationId xmlns:a16="http://schemas.microsoft.com/office/drawing/2014/main" id="{347278F8-2AD5-5E1F-52E4-12308E05554A}"/>
              </a:ext>
            </a:extLst>
          </p:cNvPr>
          <p:cNvGraphicFramePr>
            <a:graphicFrameLocks noChangeAspect="1"/>
          </p:cNvGraphicFramePr>
          <p:nvPr>
            <p:extLst>
              <p:ext uri="{D42A27DB-BD31-4B8C-83A1-F6EECF244321}">
                <p14:modId xmlns:p14="http://schemas.microsoft.com/office/powerpoint/2010/main" val="1892642646"/>
              </p:ext>
            </p:extLst>
          </p:nvPr>
        </p:nvGraphicFramePr>
        <p:xfrm>
          <a:off x="4912192" y="1692612"/>
          <a:ext cx="3057501" cy="2362615"/>
        </p:xfrm>
        <a:graphic>
          <a:graphicData uri="http://schemas.openxmlformats.org/presentationml/2006/ole">
            <mc:AlternateContent xmlns:mc="http://schemas.openxmlformats.org/markup-compatibility/2006">
              <mc:Choice xmlns:v="urn:schemas-microsoft-com:vml" Requires="v">
                <p:oleObj name="Acrobat Document" r:id="rId5" imgW="2514600" imgH="1943100" progId="Acrobat.Document.DC">
                  <p:embed/>
                </p:oleObj>
              </mc:Choice>
              <mc:Fallback>
                <p:oleObj name="Acrobat Document" r:id="rId5" imgW="2514600" imgH="1943100" progId="Acrobat.Document.DC">
                  <p:embed/>
                  <p:pic>
                    <p:nvPicPr>
                      <p:cNvPr id="0" name=""/>
                      <p:cNvPicPr/>
                      <p:nvPr/>
                    </p:nvPicPr>
                    <p:blipFill>
                      <a:blip r:embed="rId6"/>
                      <a:stretch>
                        <a:fillRect/>
                      </a:stretch>
                    </p:blipFill>
                    <p:spPr>
                      <a:xfrm>
                        <a:off x="4912192" y="1692612"/>
                        <a:ext cx="3057501" cy="2362615"/>
                      </a:xfrm>
                      <a:prstGeom prst="rect">
                        <a:avLst/>
                      </a:prstGeom>
                    </p:spPr>
                  </p:pic>
                </p:oleObj>
              </mc:Fallback>
            </mc:AlternateContent>
          </a:graphicData>
        </a:graphic>
      </p:graphicFrame>
      <p:cxnSp>
        <p:nvCxnSpPr>
          <p:cNvPr id="9" name="Connector: Elbow 8">
            <a:extLst>
              <a:ext uri="{FF2B5EF4-FFF2-40B4-BE49-F238E27FC236}">
                <a16:creationId xmlns:a16="http://schemas.microsoft.com/office/drawing/2014/main" id="{B7ADB685-4172-1194-DA03-C10D365B7976}"/>
              </a:ext>
            </a:extLst>
          </p:cNvPr>
          <p:cNvCxnSpPr>
            <a:cxnSpLocks/>
            <a:endCxn id="3" idx="2"/>
          </p:cNvCxnSpPr>
          <p:nvPr/>
        </p:nvCxnSpPr>
        <p:spPr>
          <a:xfrm>
            <a:off x="3229086" y="3803515"/>
            <a:ext cx="3211856" cy="251712"/>
          </a:xfrm>
          <a:prstGeom prst="bentConnector4">
            <a:avLst>
              <a:gd name="adj1" fmla="val 26201"/>
              <a:gd name="adj2" fmla="val 19081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B0F8C97-C694-B89D-DC5E-D46652D147C2}"/>
              </a:ext>
            </a:extLst>
          </p:cNvPr>
          <p:cNvCxnSpPr>
            <a:cxnSpLocks/>
          </p:cNvCxnSpPr>
          <p:nvPr/>
        </p:nvCxnSpPr>
        <p:spPr>
          <a:xfrm>
            <a:off x="5784715" y="3106366"/>
            <a:ext cx="0" cy="3469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AA92E56-20FE-5553-71C1-5A51C0559660}"/>
              </a:ext>
            </a:extLst>
          </p:cNvPr>
          <p:cNvSpPr txBox="1"/>
          <p:nvPr/>
        </p:nvSpPr>
        <p:spPr>
          <a:xfrm>
            <a:off x="5735235" y="3153103"/>
            <a:ext cx="426720" cy="215444"/>
          </a:xfrm>
          <a:prstGeom prst="rect">
            <a:avLst/>
          </a:prstGeom>
          <a:noFill/>
        </p:spPr>
        <p:txBody>
          <a:bodyPr wrap="none" rtlCol="0">
            <a:spAutoFit/>
          </a:bodyPr>
          <a:lstStyle/>
          <a:p>
            <a:r>
              <a:rPr lang="en-US" sz="800" dirty="0">
                <a:solidFill>
                  <a:srgbClr val="FF0000"/>
                </a:solidFill>
                <a:latin typeface="Josefin Sans" pitchFamily="2" charset="0"/>
              </a:rPr>
              <a:t>100%</a:t>
            </a:r>
            <a:endParaRPr lang="en-GB" sz="800" dirty="0">
              <a:solidFill>
                <a:srgbClr val="FF0000"/>
              </a:solidFill>
              <a:latin typeface="Josefin Sans" pitchFamily="2" charset="0"/>
            </a:endParaRPr>
          </a:p>
        </p:txBody>
      </p:sp>
      <p:sp>
        <p:nvSpPr>
          <p:cNvPr id="10" name="Oval 9">
            <a:extLst>
              <a:ext uri="{FF2B5EF4-FFF2-40B4-BE49-F238E27FC236}">
                <a16:creationId xmlns:a16="http://schemas.microsoft.com/office/drawing/2014/main" id="{A0548D6B-7232-13E5-B7C6-DCF4D4E66D14}"/>
              </a:ext>
            </a:extLst>
          </p:cNvPr>
          <p:cNvSpPr/>
          <p:nvPr/>
        </p:nvSpPr>
        <p:spPr>
          <a:xfrm>
            <a:off x="2960451" y="1964987"/>
            <a:ext cx="736060" cy="588864"/>
          </a:xfrm>
          <a:prstGeom prst="ellipse">
            <a:avLst/>
          </a:prstGeom>
          <a:no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Connector: Elbow 13">
            <a:extLst>
              <a:ext uri="{FF2B5EF4-FFF2-40B4-BE49-F238E27FC236}">
                <a16:creationId xmlns:a16="http://schemas.microsoft.com/office/drawing/2014/main" id="{BFA8CDA6-B9BD-7CF6-11B1-522FC396B74E}"/>
              </a:ext>
            </a:extLst>
          </p:cNvPr>
          <p:cNvCxnSpPr>
            <a:cxnSpLocks/>
            <a:stCxn id="10" idx="7"/>
          </p:cNvCxnSpPr>
          <p:nvPr/>
        </p:nvCxnSpPr>
        <p:spPr>
          <a:xfrm rot="5400000" flipH="1" flipV="1">
            <a:off x="4002424" y="1514230"/>
            <a:ext cx="123288" cy="9507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Object 14">
            <a:extLst>
              <a:ext uri="{FF2B5EF4-FFF2-40B4-BE49-F238E27FC236}">
                <a16:creationId xmlns:a16="http://schemas.microsoft.com/office/drawing/2014/main" id="{ABF8CA72-F5AC-B9F9-8473-66E92BBA2FB8}"/>
              </a:ext>
            </a:extLst>
          </p:cNvPr>
          <p:cNvGraphicFramePr>
            <a:graphicFrameLocks noChangeAspect="1"/>
          </p:cNvGraphicFramePr>
          <p:nvPr>
            <p:extLst>
              <p:ext uri="{D42A27DB-BD31-4B8C-83A1-F6EECF244321}">
                <p14:modId xmlns:p14="http://schemas.microsoft.com/office/powerpoint/2010/main" val="3939954192"/>
              </p:ext>
            </p:extLst>
          </p:nvPr>
        </p:nvGraphicFramePr>
        <p:xfrm>
          <a:off x="4630408" y="96434"/>
          <a:ext cx="3754827" cy="2901458"/>
        </p:xfrm>
        <a:graphic>
          <a:graphicData uri="http://schemas.openxmlformats.org/presentationml/2006/ole">
            <mc:AlternateContent xmlns:mc="http://schemas.openxmlformats.org/markup-compatibility/2006">
              <mc:Choice xmlns:v="urn:schemas-microsoft-com:vml" Requires="v">
                <p:oleObj name="Acrobat Document" r:id="rId7" imgW="2514600" imgH="1943100" progId="Acrobat.Document.DC">
                  <p:embed/>
                </p:oleObj>
              </mc:Choice>
              <mc:Fallback>
                <p:oleObj name="Acrobat Document" r:id="rId7" imgW="2514600" imgH="1943100" progId="Acrobat.Document.DC">
                  <p:embed/>
                  <p:pic>
                    <p:nvPicPr>
                      <p:cNvPr id="0" name=""/>
                      <p:cNvPicPr/>
                      <p:nvPr/>
                    </p:nvPicPr>
                    <p:blipFill>
                      <a:blip r:embed="rId8"/>
                      <a:stretch>
                        <a:fillRect/>
                      </a:stretch>
                    </p:blipFill>
                    <p:spPr>
                      <a:xfrm>
                        <a:off x="4630408" y="96434"/>
                        <a:ext cx="3754827" cy="2901458"/>
                      </a:xfrm>
                      <a:prstGeom prst="rect">
                        <a:avLst/>
                      </a:prstGeom>
                    </p:spPr>
                  </p:pic>
                </p:oleObj>
              </mc:Fallback>
            </mc:AlternateContent>
          </a:graphicData>
        </a:graphic>
      </p:graphicFrame>
      <p:cxnSp>
        <p:nvCxnSpPr>
          <p:cNvPr id="8" name="Straight Arrow Connector 7">
            <a:extLst>
              <a:ext uri="{FF2B5EF4-FFF2-40B4-BE49-F238E27FC236}">
                <a16:creationId xmlns:a16="http://schemas.microsoft.com/office/drawing/2014/main" id="{660C7256-7A0C-3C79-9E8C-A0D501D94ED3}"/>
              </a:ext>
            </a:extLst>
          </p:cNvPr>
          <p:cNvCxnSpPr/>
          <p:nvPr/>
        </p:nvCxnSpPr>
        <p:spPr>
          <a:xfrm>
            <a:off x="6161955" y="1076528"/>
            <a:ext cx="0" cy="41180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9BF5016-40BA-2D20-056B-7F99B4C2C032}"/>
              </a:ext>
            </a:extLst>
          </p:cNvPr>
          <p:cNvCxnSpPr>
            <a:cxnSpLocks/>
          </p:cNvCxnSpPr>
          <p:nvPr/>
        </p:nvCxnSpPr>
        <p:spPr>
          <a:xfrm>
            <a:off x="6836406" y="1404026"/>
            <a:ext cx="0" cy="3210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C74DF28-D692-F3F4-0872-D39C3DB09810}"/>
              </a:ext>
            </a:extLst>
          </p:cNvPr>
          <p:cNvCxnSpPr>
            <a:cxnSpLocks/>
          </p:cNvCxnSpPr>
          <p:nvPr/>
        </p:nvCxnSpPr>
        <p:spPr>
          <a:xfrm>
            <a:off x="5665845" y="870626"/>
            <a:ext cx="0" cy="57231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5CCCB14-2102-D9BA-ACFE-7305B720856B}"/>
              </a:ext>
            </a:extLst>
          </p:cNvPr>
          <p:cNvCxnSpPr>
            <a:cxnSpLocks/>
          </p:cNvCxnSpPr>
          <p:nvPr/>
        </p:nvCxnSpPr>
        <p:spPr>
          <a:xfrm>
            <a:off x="7747563" y="1927936"/>
            <a:ext cx="0" cy="35999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72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par>
                                <p:cTn id="51" presetID="53" presetClass="entr" presetSubtype="16"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childTnLst>
                                </p:cTn>
                              </p:par>
                              <p:par>
                                <p:cTn id="56" presetID="53" presetClass="entr" presetSubtype="16"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12</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a:t>
            </a:r>
            <a:endParaRPr lang="en-GB" sz="2200" dirty="0">
              <a:solidFill>
                <a:schemeClr val="bg2"/>
              </a:solidFill>
              <a:latin typeface="Josefin Sans"/>
              <a:ea typeface="Josefin Sans"/>
              <a:cs typeface="Josefin Sans"/>
              <a:sym typeface="Josefin Sans"/>
            </a:endParaRPr>
          </a:p>
        </p:txBody>
      </p:sp>
      <p:sp>
        <p:nvSpPr>
          <p:cNvPr id="2" name="TextBox 1">
            <a:extLst>
              <a:ext uri="{FF2B5EF4-FFF2-40B4-BE49-F238E27FC236}">
                <a16:creationId xmlns:a16="http://schemas.microsoft.com/office/drawing/2014/main" id="{A42599EA-5CBF-0063-8C11-EDBBE7E8F283}"/>
              </a:ext>
            </a:extLst>
          </p:cNvPr>
          <p:cNvSpPr txBox="1"/>
          <p:nvPr/>
        </p:nvSpPr>
        <p:spPr>
          <a:xfrm>
            <a:off x="3435611" y="1622403"/>
            <a:ext cx="1537600" cy="307777"/>
          </a:xfrm>
          <a:prstGeom prst="rect">
            <a:avLst/>
          </a:prstGeom>
          <a:noFill/>
        </p:spPr>
        <p:txBody>
          <a:bodyPr wrap="none" rtlCol="0">
            <a:spAutoFit/>
          </a:bodyPr>
          <a:lstStyle/>
          <a:p>
            <a:r>
              <a:rPr lang="en-US" u="sng" dirty="0">
                <a:solidFill>
                  <a:srgbClr val="3333FF"/>
                </a:solidFill>
                <a:latin typeface="Josefin Sans" pitchFamily="2" charset="0"/>
              </a:rPr>
              <a:t>EAR1 or EAR2 ?</a:t>
            </a:r>
            <a:endParaRPr lang="en-GB" u="sng" dirty="0">
              <a:solidFill>
                <a:srgbClr val="3333FF"/>
              </a:solidFill>
              <a:latin typeface="Josefin Sans" pitchFamily="2" charset="0"/>
            </a:endParaRPr>
          </a:p>
        </p:txBody>
      </p:sp>
      <p:sp>
        <p:nvSpPr>
          <p:cNvPr id="7" name="TextBox 6">
            <a:extLst>
              <a:ext uri="{FF2B5EF4-FFF2-40B4-BE49-F238E27FC236}">
                <a16:creationId xmlns:a16="http://schemas.microsoft.com/office/drawing/2014/main" id="{2900E40B-CDD8-ADA5-A4E4-6365DBBF2C91}"/>
              </a:ext>
            </a:extLst>
          </p:cNvPr>
          <p:cNvSpPr txBox="1"/>
          <p:nvPr/>
        </p:nvSpPr>
        <p:spPr>
          <a:xfrm>
            <a:off x="677587" y="2080534"/>
            <a:ext cx="5317481" cy="2462213"/>
          </a:xfrm>
          <a:prstGeom prst="rect">
            <a:avLst/>
          </a:prstGeom>
          <a:noFill/>
        </p:spPr>
        <p:txBody>
          <a:bodyPr wrap="none" rtlCol="0">
            <a:spAutoFit/>
          </a:bodyPr>
          <a:lstStyle/>
          <a:p>
            <a:pPr marL="285750" indent="-285750">
              <a:buFont typeface="Wingdings" panose="05000000000000000000" pitchFamily="2" charset="2"/>
              <a:buChar char="q"/>
            </a:pPr>
            <a:r>
              <a:rPr lang="en-GB" dirty="0">
                <a:latin typeface="Josefin Sans" pitchFamily="2" charset="0"/>
              </a:rPr>
              <a:t>Depends on </a:t>
            </a:r>
            <a:r>
              <a:rPr lang="en-GB" dirty="0">
                <a:solidFill>
                  <a:srgbClr val="FF0000"/>
                </a:solidFill>
                <a:latin typeface="Josefin Sans" pitchFamily="2" charset="0"/>
              </a:rPr>
              <a:t>neutron</a:t>
            </a:r>
            <a:r>
              <a:rPr lang="en-GB" dirty="0">
                <a:latin typeface="Josefin Sans" pitchFamily="2" charset="0"/>
              </a:rPr>
              <a:t> </a:t>
            </a:r>
            <a:r>
              <a:rPr lang="en-GB" dirty="0">
                <a:solidFill>
                  <a:srgbClr val="FF0000"/>
                </a:solidFill>
                <a:latin typeface="Josefin Sans" pitchFamily="2" charset="0"/>
              </a:rPr>
              <a:t>energy resolution </a:t>
            </a:r>
            <a:r>
              <a:rPr lang="en-GB" dirty="0">
                <a:latin typeface="Josefin Sans" pitchFamily="2" charset="0"/>
              </a:rPr>
              <a:t>of EAR1 versus EAR2</a:t>
            </a: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r>
              <a:rPr lang="en-US" dirty="0">
                <a:latin typeface="Josefin Sans" pitchFamily="2" charset="0"/>
              </a:rPr>
              <a:t>Depends on the </a:t>
            </a:r>
            <a:r>
              <a:rPr lang="en-US" dirty="0">
                <a:solidFill>
                  <a:srgbClr val="FF0000"/>
                </a:solidFill>
                <a:latin typeface="Josefin Sans" pitchFamily="2" charset="0"/>
              </a:rPr>
              <a:t>mass &amp; enrichment</a:t>
            </a:r>
            <a:r>
              <a:rPr lang="en-US" dirty="0">
                <a:latin typeface="Josefin Sans" pitchFamily="2" charset="0"/>
              </a:rPr>
              <a:t> of sample</a:t>
            </a: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endParaRPr lang="en-US" dirty="0">
              <a:latin typeface="Josefin Sans" pitchFamily="2" charset="0"/>
            </a:endParaRPr>
          </a:p>
        </p:txBody>
      </p:sp>
      <p:sp>
        <p:nvSpPr>
          <p:cNvPr id="12" name="TextBox 11">
            <a:extLst>
              <a:ext uri="{FF2B5EF4-FFF2-40B4-BE49-F238E27FC236}">
                <a16:creationId xmlns:a16="http://schemas.microsoft.com/office/drawing/2014/main" id="{5E231E63-1E51-EB0A-97D6-55E668FD344B}"/>
              </a:ext>
            </a:extLst>
          </p:cNvPr>
          <p:cNvSpPr txBox="1"/>
          <p:nvPr/>
        </p:nvSpPr>
        <p:spPr>
          <a:xfrm>
            <a:off x="677586" y="1216748"/>
            <a:ext cx="5068218" cy="307777"/>
          </a:xfrm>
          <a:prstGeom prst="rect">
            <a:avLst/>
          </a:prstGeom>
          <a:noFill/>
        </p:spPr>
        <p:txBody>
          <a:bodyPr wrap="square">
            <a:spAutoFit/>
          </a:bodyPr>
          <a:lstStyle/>
          <a:p>
            <a:pPr algn="r">
              <a:buSzPct val="83333"/>
            </a:pPr>
            <a:r>
              <a:rPr lang="en-GB" sz="1400" dirty="0">
                <a:solidFill>
                  <a:schemeClr val="accent4"/>
                </a:solidFill>
                <a:latin typeface="Josefin Sans"/>
                <a:ea typeface="Josefin Sans"/>
                <a:cs typeface="Josefin Sans"/>
                <a:sym typeface="Josefin Sans"/>
              </a:rPr>
              <a:t>Where </a:t>
            </a:r>
            <a:r>
              <a:rPr lang="en-GB" dirty="0">
                <a:solidFill>
                  <a:schemeClr val="accent4"/>
                </a:solidFill>
                <a:latin typeface="Josefin Sans"/>
                <a:ea typeface="Josefin Sans"/>
                <a:cs typeface="Josefin Sans"/>
                <a:sym typeface="Josefin Sans"/>
              </a:rPr>
              <a:t>&amp;</a:t>
            </a:r>
            <a:r>
              <a:rPr lang="en-GB" sz="1400" dirty="0">
                <a:solidFill>
                  <a:schemeClr val="accent4"/>
                </a:solidFill>
                <a:latin typeface="Josefin Sans"/>
                <a:ea typeface="Josefin Sans"/>
                <a:cs typeface="Josefin Sans"/>
                <a:sym typeface="Josefin Sans"/>
              </a:rPr>
              <a:t> How the </a:t>
            </a:r>
            <a:r>
              <a:rPr lang="en-GB" sz="1400" baseline="30000" dirty="0">
                <a:solidFill>
                  <a:schemeClr val="accent4"/>
                </a:solidFill>
                <a:latin typeface="Josefin Sans"/>
                <a:ea typeface="Josefin Sans"/>
                <a:cs typeface="Josefin Sans"/>
                <a:sym typeface="Josefin Sans"/>
              </a:rPr>
              <a:t>124</a:t>
            </a:r>
            <a:r>
              <a:rPr lang="en-GB" sz="1400" dirty="0">
                <a:solidFill>
                  <a:schemeClr val="accent4"/>
                </a:solidFill>
                <a:latin typeface="Josefin Sans"/>
                <a:ea typeface="Josefin Sans"/>
                <a:cs typeface="Josefin Sans"/>
                <a:sym typeface="Josefin Sans"/>
              </a:rPr>
              <a:t>Sn(n,</a:t>
            </a:r>
            <a:r>
              <a:rPr lang="en-GB" sz="1400" i="1" dirty="0">
                <a:solidFill>
                  <a:schemeClr val="accent4"/>
                </a:solidFill>
                <a:latin typeface="Josefin Sans"/>
                <a:ea typeface="Josefin Sans"/>
                <a:cs typeface="Josefin Sans"/>
                <a:sym typeface="Josefin Sans"/>
              </a:rPr>
              <a:t>𝛾</a:t>
            </a:r>
            <a:r>
              <a:rPr lang="en-GB" sz="1400" dirty="0">
                <a:solidFill>
                  <a:schemeClr val="accent4"/>
                </a:solidFill>
                <a:latin typeface="Josefin Sans"/>
                <a:ea typeface="Josefin Sans"/>
                <a:cs typeface="Josefin Sans"/>
                <a:sym typeface="Josefin Sans"/>
              </a:rPr>
              <a:t>) cross section will be measured ?</a:t>
            </a:r>
          </a:p>
        </p:txBody>
      </p:sp>
    </p:spTree>
    <p:extLst>
      <p:ext uri="{BB962C8B-B14F-4D97-AF65-F5344CB8AC3E}">
        <p14:creationId xmlns:p14="http://schemas.microsoft.com/office/powerpoint/2010/main" val="3459140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13</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a:t>
            </a:r>
            <a:endParaRPr lang="en-GB" sz="2200" dirty="0">
              <a:solidFill>
                <a:schemeClr val="bg2"/>
              </a:solidFill>
              <a:latin typeface="Josefin Sans"/>
              <a:ea typeface="Josefin Sans"/>
              <a:cs typeface="Josefin Sans"/>
              <a:sym typeface="Josefin Sans"/>
            </a:endParaRPr>
          </a:p>
        </p:txBody>
      </p:sp>
      <p:sp>
        <p:nvSpPr>
          <p:cNvPr id="2" name="TextBox 1">
            <a:extLst>
              <a:ext uri="{FF2B5EF4-FFF2-40B4-BE49-F238E27FC236}">
                <a16:creationId xmlns:a16="http://schemas.microsoft.com/office/drawing/2014/main" id="{A42599EA-5CBF-0063-8C11-EDBBE7E8F283}"/>
              </a:ext>
            </a:extLst>
          </p:cNvPr>
          <p:cNvSpPr txBox="1"/>
          <p:nvPr/>
        </p:nvSpPr>
        <p:spPr>
          <a:xfrm>
            <a:off x="733322" y="929457"/>
            <a:ext cx="3770584" cy="307777"/>
          </a:xfrm>
          <a:prstGeom prst="rect">
            <a:avLst/>
          </a:prstGeom>
          <a:noFill/>
        </p:spPr>
        <p:txBody>
          <a:bodyPr wrap="none" rtlCol="0">
            <a:spAutoFit/>
          </a:bodyPr>
          <a:lstStyle/>
          <a:p>
            <a:r>
              <a:rPr lang="en-US" u="sng" dirty="0">
                <a:solidFill>
                  <a:srgbClr val="3333FF"/>
                </a:solidFill>
                <a:latin typeface="Josefin Sans" pitchFamily="2" charset="0"/>
              </a:rPr>
              <a:t>EAR1 or EAR2 –</a:t>
            </a:r>
            <a:r>
              <a:rPr lang="en-US" u="sng" dirty="0">
                <a:solidFill>
                  <a:srgbClr val="00B050"/>
                </a:solidFill>
                <a:latin typeface="Josefin Sans" pitchFamily="2" charset="0"/>
              </a:rPr>
              <a:t> </a:t>
            </a:r>
            <a:r>
              <a:rPr lang="en-US" u="sng" dirty="0">
                <a:solidFill>
                  <a:srgbClr val="FF0000"/>
                </a:solidFill>
                <a:latin typeface="Josefin Sans" pitchFamily="2" charset="0"/>
              </a:rPr>
              <a:t>Neutron Energy resolution?</a:t>
            </a:r>
            <a:endParaRPr lang="en-GB" u="sng" dirty="0">
              <a:solidFill>
                <a:srgbClr val="FF0000"/>
              </a:solidFill>
              <a:latin typeface="Josefin Sans" pitchFamily="2" charset="0"/>
            </a:endParaRPr>
          </a:p>
        </p:txBody>
      </p:sp>
      <p:graphicFrame>
        <p:nvGraphicFramePr>
          <p:cNvPr id="18" name="Table 17">
            <a:extLst>
              <a:ext uri="{FF2B5EF4-FFF2-40B4-BE49-F238E27FC236}">
                <a16:creationId xmlns:a16="http://schemas.microsoft.com/office/drawing/2014/main" id="{D97474B7-9E5E-F255-2DE7-C697E97D305A}"/>
              </a:ext>
            </a:extLst>
          </p:cNvPr>
          <p:cNvGraphicFramePr>
            <a:graphicFrameLocks noGrp="1"/>
          </p:cNvGraphicFramePr>
          <p:nvPr>
            <p:extLst>
              <p:ext uri="{D42A27DB-BD31-4B8C-83A1-F6EECF244321}">
                <p14:modId xmlns:p14="http://schemas.microsoft.com/office/powerpoint/2010/main" val="728153001"/>
              </p:ext>
            </p:extLst>
          </p:nvPr>
        </p:nvGraphicFramePr>
        <p:xfrm>
          <a:off x="1862036" y="2158544"/>
          <a:ext cx="5419929" cy="1612567"/>
        </p:xfrm>
        <a:graphic>
          <a:graphicData uri="http://schemas.openxmlformats.org/drawingml/2006/table">
            <a:tbl>
              <a:tblPr firstRow="1" bandRow="1">
                <a:tableStyleId>{B69E4E94-7F1C-4DF4-89A8-E6FD96063180}</a:tableStyleId>
              </a:tblPr>
              <a:tblGrid>
                <a:gridCol w="1135565">
                  <a:extLst>
                    <a:ext uri="{9D8B030D-6E8A-4147-A177-3AD203B41FA5}">
                      <a16:colId xmlns:a16="http://schemas.microsoft.com/office/drawing/2014/main" val="3634183480"/>
                    </a:ext>
                  </a:extLst>
                </a:gridCol>
                <a:gridCol w="1071091">
                  <a:extLst>
                    <a:ext uri="{9D8B030D-6E8A-4147-A177-3AD203B41FA5}">
                      <a16:colId xmlns:a16="http://schemas.microsoft.com/office/drawing/2014/main" val="2403480944"/>
                    </a:ext>
                  </a:extLst>
                </a:gridCol>
                <a:gridCol w="1071091">
                  <a:extLst>
                    <a:ext uri="{9D8B030D-6E8A-4147-A177-3AD203B41FA5}">
                      <a16:colId xmlns:a16="http://schemas.microsoft.com/office/drawing/2014/main" val="2496476358"/>
                    </a:ext>
                  </a:extLst>
                </a:gridCol>
                <a:gridCol w="1071091">
                  <a:extLst>
                    <a:ext uri="{9D8B030D-6E8A-4147-A177-3AD203B41FA5}">
                      <a16:colId xmlns:a16="http://schemas.microsoft.com/office/drawing/2014/main" val="557911082"/>
                    </a:ext>
                  </a:extLst>
                </a:gridCol>
                <a:gridCol w="1071091">
                  <a:extLst>
                    <a:ext uri="{9D8B030D-6E8A-4147-A177-3AD203B41FA5}">
                      <a16:colId xmlns:a16="http://schemas.microsoft.com/office/drawing/2014/main" val="2552283342"/>
                    </a:ext>
                  </a:extLst>
                </a:gridCol>
              </a:tblGrid>
              <a:tr h="475308">
                <a:tc>
                  <a:txBody>
                    <a:bodyPr/>
                    <a:lstStyle/>
                    <a:p>
                      <a:pPr algn="ctr"/>
                      <a:r>
                        <a:rPr lang="en-US" sz="800" dirty="0">
                          <a:solidFill>
                            <a:srgbClr val="C00000"/>
                          </a:solidFill>
                          <a:highlight>
                            <a:srgbClr val="FFFF00"/>
                          </a:highlight>
                          <a:latin typeface="Josefin Sans" pitchFamily="2" charset="0"/>
                        </a:rPr>
                        <a:t>Neutron Energy range</a:t>
                      </a:r>
                      <a:endParaRPr lang="en-GB" sz="800" dirty="0">
                        <a:solidFill>
                          <a:srgbClr val="C00000"/>
                        </a:solidFill>
                        <a:highlight>
                          <a:srgbClr val="FFFF00"/>
                        </a:highlight>
                        <a:latin typeface="Josefin Sans" pitchFamily="2" charset="0"/>
                      </a:endParaRPr>
                    </a:p>
                  </a:txBody>
                  <a:tcPr/>
                </a:tc>
                <a:tc>
                  <a:txBody>
                    <a:bodyPr/>
                    <a:lstStyle/>
                    <a:p>
                      <a:pPr algn="ctr"/>
                      <a:r>
                        <a:rPr lang="en-US" sz="800" dirty="0">
                          <a:solidFill>
                            <a:srgbClr val="C00000"/>
                          </a:solidFill>
                          <a:highlight>
                            <a:srgbClr val="FFFF00"/>
                          </a:highlight>
                          <a:latin typeface="Josefin Sans" pitchFamily="2" charset="0"/>
                        </a:rPr>
                        <a:t>No. of resonances</a:t>
                      </a:r>
                    </a:p>
                    <a:p>
                      <a:pPr algn="ctr"/>
                      <a:r>
                        <a:rPr lang="en-US" sz="800" dirty="0">
                          <a:solidFill>
                            <a:srgbClr val="C00000"/>
                          </a:solidFill>
                          <a:highlight>
                            <a:srgbClr val="FFFF00"/>
                          </a:highlight>
                          <a:latin typeface="Josefin Sans" pitchFamily="2" charset="0"/>
                        </a:rPr>
                        <a:t>(</a:t>
                      </a:r>
                      <a:r>
                        <a:rPr lang="en-GB" sz="800" dirty="0">
                          <a:solidFill>
                            <a:srgbClr val="C00000"/>
                          </a:solidFill>
                          <a:highlight>
                            <a:srgbClr val="FFFF00"/>
                          </a:highlight>
                          <a:latin typeface="Josefin Sans" pitchFamily="2" charset="0"/>
                        </a:rPr>
                        <a:t>ENDF/B-VIII.0)</a:t>
                      </a:r>
                    </a:p>
                  </a:txBody>
                  <a:tcPr/>
                </a:tc>
                <a:tc>
                  <a:txBody>
                    <a:bodyPr/>
                    <a:lstStyle/>
                    <a:p>
                      <a:pPr algn="ctr"/>
                      <a:r>
                        <a:rPr lang="en-US" sz="800" dirty="0">
                          <a:solidFill>
                            <a:srgbClr val="C00000"/>
                          </a:solidFill>
                          <a:highlight>
                            <a:srgbClr val="FFFF00"/>
                          </a:highlight>
                          <a:latin typeface="Josefin Sans" pitchFamily="2" charset="0"/>
                        </a:rPr>
                        <a:t>Avg. distance between Capture Resonances</a:t>
                      </a:r>
                      <a:r>
                        <a:rPr lang="en-US" sz="800" dirty="0">
                          <a:solidFill>
                            <a:srgbClr val="C00000"/>
                          </a:solidFill>
                          <a:latin typeface="Josefin Sans" pitchFamily="2" charset="0"/>
                        </a:rPr>
                        <a:t> </a:t>
                      </a:r>
                      <a:endParaRPr lang="en-GB" sz="1400" dirty="0">
                        <a:solidFill>
                          <a:srgbClr val="D48F58"/>
                        </a:solidFill>
                        <a:latin typeface="Josefin Sans" pitchFamily="2" charset="0"/>
                      </a:endParaRPr>
                    </a:p>
                  </a:txBody>
                  <a:tcPr/>
                </a:tc>
                <a:tc>
                  <a:txBody>
                    <a:bodyPr/>
                    <a:lstStyle/>
                    <a:p>
                      <a:pPr algn="ctr"/>
                      <a:r>
                        <a:rPr lang="en-US" sz="800" dirty="0">
                          <a:solidFill>
                            <a:srgbClr val="C00000"/>
                          </a:solidFill>
                          <a:highlight>
                            <a:srgbClr val="FFFF00"/>
                          </a:highlight>
                          <a:latin typeface="Josefin Sans" pitchFamily="2" charset="0"/>
                        </a:rPr>
                        <a:t>Energy resolution in </a:t>
                      </a:r>
                    </a:p>
                    <a:p>
                      <a:pPr algn="ctr"/>
                      <a:r>
                        <a:rPr lang="en-US" sz="800" dirty="0">
                          <a:solidFill>
                            <a:srgbClr val="C00000"/>
                          </a:solidFill>
                          <a:highlight>
                            <a:srgbClr val="FFFF00"/>
                          </a:highlight>
                          <a:latin typeface="Josefin Sans" pitchFamily="2" charset="0"/>
                        </a:rPr>
                        <a:t>EAR1</a:t>
                      </a:r>
                      <a:r>
                        <a:rPr lang="en-US" sz="800" dirty="0">
                          <a:solidFill>
                            <a:srgbClr val="C00000"/>
                          </a:solidFill>
                          <a:latin typeface="Josefin Sans" pitchFamily="2" charset="0"/>
                        </a:rPr>
                        <a:t>  </a:t>
                      </a:r>
                      <a:r>
                        <a:rPr lang="en-US" sz="1400" dirty="0">
                          <a:solidFill>
                            <a:srgbClr val="C927A2"/>
                          </a:solidFill>
                          <a:latin typeface="Josefin Sans" pitchFamily="2" charset="0"/>
                        </a:rPr>
                        <a:t>*</a:t>
                      </a:r>
                      <a:endParaRPr lang="en-GB" sz="1400" dirty="0">
                        <a:solidFill>
                          <a:srgbClr val="C927A2"/>
                        </a:solidFill>
                        <a:latin typeface="Josefin Sans" pitchFamily="2" charset="0"/>
                      </a:endParaRPr>
                    </a:p>
                  </a:txBody>
                  <a:tcPr/>
                </a:tc>
                <a:tc>
                  <a:txBody>
                    <a:bodyPr/>
                    <a:lstStyle/>
                    <a:p>
                      <a:pPr algn="ctr"/>
                      <a:r>
                        <a:rPr lang="en-US" sz="800" dirty="0">
                          <a:solidFill>
                            <a:srgbClr val="C00000"/>
                          </a:solidFill>
                          <a:highlight>
                            <a:srgbClr val="FFFF00"/>
                          </a:highlight>
                          <a:latin typeface="Josefin Sans" pitchFamily="2" charset="0"/>
                        </a:rPr>
                        <a:t>Energy resolution in </a:t>
                      </a:r>
                    </a:p>
                    <a:p>
                      <a:pPr algn="ctr"/>
                      <a:r>
                        <a:rPr lang="en-US" sz="800" dirty="0">
                          <a:solidFill>
                            <a:srgbClr val="C00000"/>
                          </a:solidFill>
                          <a:highlight>
                            <a:srgbClr val="FFFF00"/>
                          </a:highlight>
                          <a:latin typeface="Josefin Sans" pitchFamily="2" charset="0"/>
                        </a:rPr>
                        <a:t>EAR2</a:t>
                      </a:r>
                      <a:r>
                        <a:rPr lang="en-US" sz="800" dirty="0">
                          <a:solidFill>
                            <a:srgbClr val="C00000"/>
                          </a:solidFill>
                          <a:latin typeface="Josefin Sans" pitchFamily="2" charset="0"/>
                        </a:rPr>
                        <a:t> </a:t>
                      </a:r>
                      <a:r>
                        <a:rPr lang="en-US" sz="1400" dirty="0">
                          <a:solidFill>
                            <a:srgbClr val="3333FF"/>
                          </a:solidFill>
                          <a:latin typeface="Josefin Sans" pitchFamily="2" charset="0"/>
                        </a:rPr>
                        <a:t>*</a:t>
                      </a:r>
                      <a:endParaRPr lang="en-GB" sz="1400" dirty="0">
                        <a:solidFill>
                          <a:srgbClr val="3333FF"/>
                        </a:solidFill>
                        <a:latin typeface="Josefin Sans" pitchFamily="2" charset="0"/>
                      </a:endParaRPr>
                    </a:p>
                  </a:txBody>
                  <a:tcPr/>
                </a:tc>
                <a:extLst>
                  <a:ext uri="{0D108BD9-81ED-4DB2-BD59-A6C34878D82A}">
                    <a16:rowId xmlns:a16="http://schemas.microsoft.com/office/drawing/2014/main" val="2555400082"/>
                  </a:ext>
                </a:extLst>
              </a:tr>
              <a:tr h="263915">
                <a:tc>
                  <a:txBody>
                    <a:bodyPr/>
                    <a:lstStyle/>
                    <a:p>
                      <a:pPr algn="ctr"/>
                      <a:r>
                        <a:rPr lang="en-US" sz="800" dirty="0">
                          <a:solidFill>
                            <a:schemeClr val="accent1"/>
                          </a:solidFill>
                          <a:latin typeface="Josefin Sans" pitchFamily="2" charset="0"/>
                        </a:rPr>
                        <a:t>50 eV to 10 keV </a:t>
                      </a:r>
                      <a:endParaRPr lang="en-GB" sz="800" dirty="0">
                        <a:latin typeface="Josefin Sans" pitchFamily="2" charset="0"/>
                      </a:endParaRPr>
                    </a:p>
                  </a:txBody>
                  <a:tcPr/>
                </a:tc>
                <a:tc>
                  <a:txBody>
                    <a:bodyPr/>
                    <a:lstStyle/>
                    <a:p>
                      <a:pPr algn="ctr"/>
                      <a:r>
                        <a:rPr lang="en-US" sz="800" dirty="0">
                          <a:latin typeface="Josefin Sans" pitchFamily="2" charset="0"/>
                        </a:rPr>
                        <a:t>7</a:t>
                      </a:r>
                      <a:endParaRPr lang="en-GB" sz="800" dirty="0">
                        <a:latin typeface="Josefin Sans" pitchFamily="2" charset="0"/>
                      </a:endParaRPr>
                    </a:p>
                  </a:txBody>
                  <a:tcPr/>
                </a:tc>
                <a:tc>
                  <a:txBody>
                    <a:bodyPr/>
                    <a:lstStyle/>
                    <a:p>
                      <a:pPr algn="ctr"/>
                      <a:r>
                        <a:rPr lang="en-US" sz="800" dirty="0">
                          <a:latin typeface="Josefin Sans" pitchFamily="2" charset="0"/>
                        </a:rPr>
                        <a:t>1200 eV</a:t>
                      </a:r>
                      <a:endParaRPr lang="en-GB" sz="800" dirty="0">
                        <a:latin typeface="Josefin Sans" pitchFamily="2" charset="0"/>
                      </a:endParaRPr>
                    </a:p>
                  </a:txBody>
                  <a:tcPr/>
                </a:tc>
                <a:tc>
                  <a:txBody>
                    <a:bodyPr/>
                    <a:lstStyle/>
                    <a:p>
                      <a:pPr algn="ctr"/>
                      <a:r>
                        <a:rPr lang="en-US" sz="800" dirty="0">
                          <a:latin typeface="Josefin Sans" pitchFamily="2" charset="0"/>
                        </a:rPr>
                        <a:t>10 eV</a:t>
                      </a:r>
                      <a:endParaRPr lang="en-GB" sz="800" dirty="0">
                        <a:latin typeface="Josefin Sans" pitchFamily="2" charset="0"/>
                      </a:endParaRPr>
                    </a:p>
                  </a:txBody>
                  <a:tcPr/>
                </a:tc>
                <a:tc>
                  <a:txBody>
                    <a:bodyPr/>
                    <a:lstStyle/>
                    <a:p>
                      <a:pPr algn="ctr"/>
                      <a:r>
                        <a:rPr lang="en-US" sz="800" dirty="0">
                          <a:latin typeface="Josefin Sans" pitchFamily="2" charset="0"/>
                        </a:rPr>
                        <a:t>200 eV</a:t>
                      </a:r>
                      <a:endParaRPr lang="en-GB" sz="800" dirty="0">
                        <a:latin typeface="Josefin Sans" pitchFamily="2" charset="0"/>
                      </a:endParaRPr>
                    </a:p>
                  </a:txBody>
                  <a:tcPr/>
                </a:tc>
                <a:extLst>
                  <a:ext uri="{0D108BD9-81ED-4DB2-BD59-A6C34878D82A}">
                    <a16:rowId xmlns:a16="http://schemas.microsoft.com/office/drawing/2014/main" val="2724999845"/>
                  </a:ext>
                </a:extLst>
              </a:tr>
              <a:tr h="263915">
                <a:tc>
                  <a:txBody>
                    <a:bodyPr/>
                    <a:lstStyle/>
                    <a:p>
                      <a:pPr algn="ctr"/>
                      <a:r>
                        <a:rPr lang="en-US" sz="800" dirty="0">
                          <a:solidFill>
                            <a:schemeClr val="accent1"/>
                          </a:solidFill>
                          <a:latin typeface="Josefin Sans" pitchFamily="2" charset="0"/>
                        </a:rPr>
                        <a:t>10 keV to 100 keV </a:t>
                      </a:r>
                      <a:endParaRPr lang="en-GB" sz="800" dirty="0">
                        <a:latin typeface="Josefin Sans" pitchFamily="2" charset="0"/>
                      </a:endParaRPr>
                    </a:p>
                  </a:txBody>
                  <a:tcPr/>
                </a:tc>
                <a:tc>
                  <a:txBody>
                    <a:bodyPr/>
                    <a:lstStyle/>
                    <a:p>
                      <a:pPr algn="ctr"/>
                      <a:r>
                        <a:rPr lang="en-US" sz="800" dirty="0">
                          <a:latin typeface="Josefin Sans" pitchFamily="2" charset="0"/>
                        </a:rPr>
                        <a:t>67</a:t>
                      </a:r>
                      <a:endParaRPr lang="en-GB" sz="800" dirty="0">
                        <a:latin typeface="Josefin Sans" pitchFamily="2" charset="0"/>
                      </a:endParaRPr>
                    </a:p>
                  </a:txBody>
                  <a:tcPr/>
                </a:tc>
                <a:tc>
                  <a:txBody>
                    <a:bodyPr/>
                    <a:lstStyle/>
                    <a:p>
                      <a:pPr algn="ctr"/>
                      <a:r>
                        <a:rPr lang="en-US" sz="800" dirty="0">
                          <a:latin typeface="Josefin Sans" pitchFamily="2" charset="0"/>
                        </a:rPr>
                        <a:t>1300 eV</a:t>
                      </a:r>
                      <a:endParaRPr lang="en-GB" sz="800" dirty="0">
                        <a:latin typeface="Josefin Sans" pitchFamily="2" charset="0"/>
                      </a:endParaRPr>
                    </a:p>
                  </a:txBody>
                  <a:tcPr/>
                </a:tc>
                <a:tc>
                  <a:txBody>
                    <a:bodyPr/>
                    <a:lstStyle/>
                    <a:p>
                      <a:pPr algn="ctr"/>
                      <a:r>
                        <a:rPr lang="en-US" sz="800" dirty="0">
                          <a:latin typeface="Josefin Sans" pitchFamily="2" charset="0"/>
                        </a:rPr>
                        <a:t>300 eV</a:t>
                      </a:r>
                      <a:endParaRPr lang="en-GB" sz="800" dirty="0">
                        <a:latin typeface="Josefin Sans" pitchFamily="2" charset="0"/>
                      </a:endParaRPr>
                    </a:p>
                  </a:txBody>
                  <a:tcPr/>
                </a:tc>
                <a:tc>
                  <a:txBody>
                    <a:bodyPr/>
                    <a:lstStyle/>
                    <a:p>
                      <a:pPr algn="ctr"/>
                      <a:r>
                        <a:rPr lang="en-US" sz="800" dirty="0">
                          <a:latin typeface="Josefin Sans" pitchFamily="2" charset="0"/>
                        </a:rPr>
                        <a:t>3000 eV</a:t>
                      </a:r>
                      <a:endParaRPr lang="en-GB" sz="800" dirty="0">
                        <a:latin typeface="Josefin Sans" pitchFamily="2" charset="0"/>
                      </a:endParaRPr>
                    </a:p>
                  </a:txBody>
                  <a:tcPr/>
                </a:tc>
                <a:extLst>
                  <a:ext uri="{0D108BD9-81ED-4DB2-BD59-A6C34878D82A}">
                    <a16:rowId xmlns:a16="http://schemas.microsoft.com/office/drawing/2014/main" val="1616297409"/>
                  </a:ext>
                </a:extLst>
              </a:tr>
              <a:tr h="272182">
                <a:tc>
                  <a:txBody>
                    <a:bodyPr/>
                    <a:lstStyle/>
                    <a:p>
                      <a:pPr algn="ctr"/>
                      <a:r>
                        <a:rPr lang="en-US" sz="800" dirty="0">
                          <a:solidFill>
                            <a:schemeClr val="accent1"/>
                          </a:solidFill>
                          <a:latin typeface="Josefin Sans" pitchFamily="2" charset="0"/>
                        </a:rPr>
                        <a:t>100 keV to 200 keV </a:t>
                      </a:r>
                      <a:endParaRPr lang="en-GB" sz="800" dirty="0">
                        <a:latin typeface="Josefin Sans" pitchFamily="2" charset="0"/>
                      </a:endParaRPr>
                    </a:p>
                  </a:txBody>
                  <a:tcPr/>
                </a:tc>
                <a:tc>
                  <a:txBody>
                    <a:bodyPr/>
                    <a:lstStyle/>
                    <a:p>
                      <a:pPr algn="ctr"/>
                      <a:r>
                        <a:rPr lang="en-US" sz="800" dirty="0">
                          <a:latin typeface="Josefin Sans" pitchFamily="2" charset="0"/>
                        </a:rPr>
                        <a:t>68</a:t>
                      </a:r>
                      <a:endParaRPr lang="en-GB" sz="800" dirty="0">
                        <a:latin typeface="Josefin Sans" pitchFamily="2" charset="0"/>
                      </a:endParaRPr>
                    </a:p>
                  </a:txBody>
                  <a:tcPr/>
                </a:tc>
                <a:tc>
                  <a:txBody>
                    <a:bodyPr/>
                    <a:lstStyle/>
                    <a:p>
                      <a:pPr algn="ctr"/>
                      <a:r>
                        <a:rPr lang="en-US" sz="800" dirty="0">
                          <a:latin typeface="Josefin Sans" pitchFamily="2" charset="0"/>
                        </a:rPr>
                        <a:t>1500 eV</a:t>
                      </a:r>
                      <a:endParaRPr lang="en-GB" sz="800" dirty="0">
                        <a:latin typeface="Josefin Sans" pitchFamily="2" charset="0"/>
                      </a:endParaRPr>
                    </a:p>
                  </a:txBody>
                  <a:tcPr/>
                </a:tc>
                <a:tc>
                  <a:txBody>
                    <a:bodyPr/>
                    <a:lstStyle/>
                    <a:p>
                      <a:pPr algn="ctr"/>
                      <a:r>
                        <a:rPr lang="en-US" sz="800" dirty="0">
                          <a:latin typeface="Josefin Sans" pitchFamily="2" charset="0"/>
                        </a:rPr>
                        <a:t>800 eV</a:t>
                      </a:r>
                      <a:endParaRPr lang="en-GB" sz="800" dirty="0">
                        <a:latin typeface="Josefin Sans" pitchFamily="2" charset="0"/>
                      </a:endParaRPr>
                    </a:p>
                  </a:txBody>
                  <a:tcPr/>
                </a:tc>
                <a:tc>
                  <a:txBody>
                    <a:bodyPr/>
                    <a:lstStyle/>
                    <a:p>
                      <a:pPr algn="ctr"/>
                      <a:r>
                        <a:rPr lang="en-US" sz="800" dirty="0">
                          <a:latin typeface="Josefin Sans" pitchFamily="2" charset="0"/>
                        </a:rPr>
                        <a:t>-</a:t>
                      </a:r>
                      <a:endParaRPr lang="en-GB" sz="800" dirty="0">
                        <a:latin typeface="Josefin Sans" pitchFamily="2" charset="0"/>
                      </a:endParaRPr>
                    </a:p>
                  </a:txBody>
                  <a:tcPr/>
                </a:tc>
                <a:extLst>
                  <a:ext uri="{0D108BD9-81ED-4DB2-BD59-A6C34878D82A}">
                    <a16:rowId xmlns:a16="http://schemas.microsoft.com/office/drawing/2014/main" val="643860482"/>
                  </a:ext>
                </a:extLst>
              </a:tr>
              <a:tr h="263915">
                <a:tc>
                  <a:txBody>
                    <a:bodyPr/>
                    <a:lstStyle/>
                    <a:p>
                      <a:pPr algn="ctr"/>
                      <a:r>
                        <a:rPr lang="en-US" sz="800" dirty="0">
                          <a:solidFill>
                            <a:schemeClr val="accent1"/>
                          </a:solidFill>
                          <a:latin typeface="Josefin Sans" pitchFamily="2" charset="0"/>
                        </a:rPr>
                        <a:t>200 keV to 314 keV </a:t>
                      </a:r>
                      <a:endParaRPr lang="en-GB" sz="800" dirty="0">
                        <a:latin typeface="Josefin Sans" pitchFamily="2" charset="0"/>
                      </a:endParaRPr>
                    </a:p>
                  </a:txBody>
                  <a:tcPr/>
                </a:tc>
                <a:tc>
                  <a:txBody>
                    <a:bodyPr/>
                    <a:lstStyle/>
                    <a:p>
                      <a:pPr algn="ctr"/>
                      <a:r>
                        <a:rPr lang="en-US" sz="800" dirty="0">
                          <a:latin typeface="Josefin Sans" pitchFamily="2" charset="0"/>
                        </a:rPr>
                        <a:t>47</a:t>
                      </a:r>
                      <a:endParaRPr lang="en-GB" sz="800" dirty="0">
                        <a:latin typeface="Josefin Sans" pitchFamily="2" charset="0"/>
                      </a:endParaRPr>
                    </a:p>
                  </a:txBody>
                  <a:tcPr/>
                </a:tc>
                <a:tc>
                  <a:txBody>
                    <a:bodyPr/>
                    <a:lstStyle/>
                    <a:p>
                      <a:pPr algn="ctr"/>
                      <a:r>
                        <a:rPr lang="en-US" sz="800" dirty="0">
                          <a:latin typeface="Josefin Sans" pitchFamily="2" charset="0"/>
                        </a:rPr>
                        <a:t>2400 eV</a:t>
                      </a:r>
                      <a:endParaRPr lang="en-GB" sz="800" dirty="0">
                        <a:latin typeface="Josefin Sans" pitchFamily="2" charset="0"/>
                      </a:endParaRPr>
                    </a:p>
                  </a:txBody>
                  <a:tcPr/>
                </a:tc>
                <a:tc>
                  <a:txBody>
                    <a:bodyPr/>
                    <a:lstStyle/>
                    <a:p>
                      <a:pPr algn="ctr"/>
                      <a:r>
                        <a:rPr lang="en-US" sz="800" dirty="0">
                          <a:latin typeface="Josefin Sans" pitchFamily="2" charset="0"/>
                        </a:rPr>
                        <a:t>1200 eV</a:t>
                      </a:r>
                      <a:endParaRPr lang="en-GB" sz="800" dirty="0">
                        <a:latin typeface="Josefin Sans" pitchFamily="2" charset="0"/>
                      </a:endParaRPr>
                    </a:p>
                  </a:txBody>
                  <a:tcPr/>
                </a:tc>
                <a:tc>
                  <a:txBody>
                    <a:bodyPr/>
                    <a:lstStyle/>
                    <a:p>
                      <a:pPr algn="ctr"/>
                      <a:r>
                        <a:rPr lang="en-US" sz="800" dirty="0">
                          <a:latin typeface="Josefin Sans" pitchFamily="2" charset="0"/>
                        </a:rPr>
                        <a:t>-</a:t>
                      </a:r>
                      <a:endParaRPr lang="en-GB" sz="800" dirty="0">
                        <a:latin typeface="Josefin Sans" pitchFamily="2" charset="0"/>
                      </a:endParaRPr>
                    </a:p>
                  </a:txBody>
                  <a:tcPr/>
                </a:tc>
                <a:extLst>
                  <a:ext uri="{0D108BD9-81ED-4DB2-BD59-A6C34878D82A}">
                    <a16:rowId xmlns:a16="http://schemas.microsoft.com/office/drawing/2014/main" val="3724470189"/>
                  </a:ext>
                </a:extLst>
              </a:tr>
            </a:tbl>
          </a:graphicData>
        </a:graphic>
      </p:graphicFrame>
      <p:sp>
        <p:nvSpPr>
          <p:cNvPr id="19" name="TextBox 18">
            <a:extLst>
              <a:ext uri="{FF2B5EF4-FFF2-40B4-BE49-F238E27FC236}">
                <a16:creationId xmlns:a16="http://schemas.microsoft.com/office/drawing/2014/main" id="{7D21C5B8-B380-81DA-FB45-5FF9CBCD8DAB}"/>
              </a:ext>
            </a:extLst>
          </p:cNvPr>
          <p:cNvSpPr txBox="1"/>
          <p:nvPr/>
        </p:nvSpPr>
        <p:spPr>
          <a:xfrm>
            <a:off x="1571423" y="1736457"/>
            <a:ext cx="6262597" cy="261610"/>
          </a:xfrm>
          <a:prstGeom prst="rect">
            <a:avLst/>
          </a:prstGeom>
          <a:noFill/>
        </p:spPr>
        <p:txBody>
          <a:bodyPr wrap="square" rtlCol="0">
            <a:spAutoFit/>
          </a:bodyPr>
          <a:lstStyle/>
          <a:p>
            <a:r>
              <a:rPr lang="en-US" sz="1100" b="1" dirty="0">
                <a:latin typeface="Josefin Sans" pitchFamily="2" charset="0"/>
              </a:rPr>
              <a:t>Table</a:t>
            </a:r>
            <a:r>
              <a:rPr lang="en-US" sz="1100" dirty="0">
                <a:latin typeface="Josefin Sans" pitchFamily="2" charset="0"/>
              </a:rPr>
              <a:t>: Average distance in-between resonances and energy resolution at EAR1 versus EAR2:</a:t>
            </a:r>
          </a:p>
        </p:txBody>
      </p:sp>
      <p:sp>
        <p:nvSpPr>
          <p:cNvPr id="5" name="TextBox 4">
            <a:extLst>
              <a:ext uri="{FF2B5EF4-FFF2-40B4-BE49-F238E27FC236}">
                <a16:creationId xmlns:a16="http://schemas.microsoft.com/office/drawing/2014/main" id="{B664E3B8-DB9A-15D9-ABA6-ADA720A232FB}"/>
              </a:ext>
            </a:extLst>
          </p:cNvPr>
          <p:cNvSpPr txBox="1"/>
          <p:nvPr/>
        </p:nvSpPr>
        <p:spPr>
          <a:xfrm>
            <a:off x="1796383" y="3890665"/>
            <a:ext cx="5535038" cy="215444"/>
          </a:xfrm>
          <a:prstGeom prst="rect">
            <a:avLst/>
          </a:prstGeom>
          <a:noFill/>
        </p:spPr>
        <p:txBody>
          <a:bodyPr wrap="square">
            <a:spAutoFit/>
          </a:bodyPr>
          <a:lstStyle/>
          <a:p>
            <a:r>
              <a:rPr lang="en-GB" sz="800" dirty="0">
                <a:solidFill>
                  <a:srgbClr val="C927A2"/>
                </a:solidFill>
                <a:latin typeface="Josefin Sans" pitchFamily="2" charset="0"/>
              </a:rPr>
              <a:t>*Guerrero, C., et al. The European Physical Journal A 49 (2013): 1-15.</a:t>
            </a:r>
          </a:p>
        </p:txBody>
      </p:sp>
      <p:sp>
        <p:nvSpPr>
          <p:cNvPr id="7" name="TextBox 6">
            <a:extLst>
              <a:ext uri="{FF2B5EF4-FFF2-40B4-BE49-F238E27FC236}">
                <a16:creationId xmlns:a16="http://schemas.microsoft.com/office/drawing/2014/main" id="{E8262631-FE7D-C349-14EC-DA202AB94423}"/>
              </a:ext>
            </a:extLst>
          </p:cNvPr>
          <p:cNvSpPr txBox="1"/>
          <p:nvPr/>
        </p:nvSpPr>
        <p:spPr>
          <a:xfrm>
            <a:off x="1796383" y="4117941"/>
            <a:ext cx="3706230" cy="215444"/>
          </a:xfrm>
          <a:prstGeom prst="rect">
            <a:avLst/>
          </a:prstGeom>
          <a:noFill/>
        </p:spPr>
        <p:txBody>
          <a:bodyPr wrap="square">
            <a:spAutoFit/>
          </a:bodyPr>
          <a:lstStyle/>
          <a:p>
            <a:r>
              <a:rPr lang="en-GB" sz="800" dirty="0">
                <a:solidFill>
                  <a:srgbClr val="3333FF"/>
                </a:solidFill>
                <a:latin typeface="Josefin Sans" pitchFamily="2" charset="0"/>
              </a:rPr>
              <a:t>*</a:t>
            </a:r>
            <a:r>
              <a:rPr lang="en-GB" sz="800" dirty="0" err="1">
                <a:solidFill>
                  <a:srgbClr val="3333FF"/>
                </a:solidFill>
                <a:latin typeface="Josefin Sans" pitchFamily="2" charset="0"/>
              </a:rPr>
              <a:t>Lerendegui</a:t>
            </a:r>
            <a:r>
              <a:rPr lang="en-GB" sz="800" dirty="0">
                <a:solidFill>
                  <a:srgbClr val="3333FF"/>
                </a:solidFill>
                <a:latin typeface="Josefin Sans" pitchFamily="2" charset="0"/>
              </a:rPr>
              <a:t>-Marco, J., et al. The European Physical Journal A 52 (2016): 1-10.</a:t>
            </a:r>
          </a:p>
        </p:txBody>
      </p:sp>
      <p:cxnSp>
        <p:nvCxnSpPr>
          <p:cNvPr id="6" name="Straight Arrow Connector 5">
            <a:extLst>
              <a:ext uri="{FF2B5EF4-FFF2-40B4-BE49-F238E27FC236}">
                <a16:creationId xmlns:a16="http://schemas.microsoft.com/office/drawing/2014/main" id="{326E9C84-A671-9877-0A58-E54C902A6D80}"/>
              </a:ext>
            </a:extLst>
          </p:cNvPr>
          <p:cNvCxnSpPr>
            <a:cxnSpLocks/>
          </p:cNvCxnSpPr>
          <p:nvPr/>
        </p:nvCxnSpPr>
        <p:spPr>
          <a:xfrm>
            <a:off x="5669604" y="3771111"/>
            <a:ext cx="1055451" cy="434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E2B2A70-6BEA-19C0-0BC6-5ECA1133F338}"/>
              </a:ext>
            </a:extLst>
          </p:cNvPr>
          <p:cNvSpPr txBox="1"/>
          <p:nvPr/>
        </p:nvSpPr>
        <p:spPr>
          <a:xfrm>
            <a:off x="6812604" y="4195864"/>
            <a:ext cx="2188420" cy="307777"/>
          </a:xfrm>
          <a:prstGeom prst="rect">
            <a:avLst/>
          </a:prstGeom>
          <a:noFill/>
        </p:spPr>
        <p:txBody>
          <a:bodyPr wrap="none" rtlCol="0">
            <a:spAutoFit/>
          </a:bodyPr>
          <a:lstStyle/>
          <a:p>
            <a:r>
              <a:rPr lang="en-US" dirty="0">
                <a:latin typeface="Josefin Sans" pitchFamily="2" charset="0"/>
              </a:rPr>
              <a:t>To resolve up to 100 keV</a:t>
            </a:r>
            <a:endParaRPr lang="en-GB" dirty="0">
              <a:latin typeface="Josefin Sans" pitchFamily="2" charset="0"/>
            </a:endParaRPr>
          </a:p>
        </p:txBody>
      </p:sp>
      <p:sp>
        <p:nvSpPr>
          <p:cNvPr id="10" name="TextBox 9">
            <a:extLst>
              <a:ext uri="{FF2B5EF4-FFF2-40B4-BE49-F238E27FC236}">
                <a16:creationId xmlns:a16="http://schemas.microsoft.com/office/drawing/2014/main" id="{30D521A8-3067-B502-0970-0A644B155357}"/>
              </a:ext>
            </a:extLst>
          </p:cNvPr>
          <p:cNvSpPr txBox="1"/>
          <p:nvPr/>
        </p:nvSpPr>
        <p:spPr>
          <a:xfrm>
            <a:off x="7509752" y="2857565"/>
            <a:ext cx="1313773" cy="523220"/>
          </a:xfrm>
          <a:prstGeom prst="rect">
            <a:avLst/>
          </a:prstGeom>
          <a:noFill/>
        </p:spPr>
        <p:txBody>
          <a:bodyPr wrap="square" rtlCol="0">
            <a:spAutoFit/>
          </a:bodyPr>
          <a:lstStyle/>
          <a:p>
            <a:r>
              <a:rPr lang="en-US" dirty="0">
                <a:latin typeface="Josefin Sans" pitchFamily="2" charset="0"/>
              </a:rPr>
              <a:t>To resolve up to 10 keV</a:t>
            </a:r>
            <a:endParaRPr lang="en-GB" dirty="0">
              <a:latin typeface="Josefin Sans" pitchFamily="2" charset="0"/>
            </a:endParaRPr>
          </a:p>
        </p:txBody>
      </p:sp>
      <p:cxnSp>
        <p:nvCxnSpPr>
          <p:cNvPr id="12" name="Connector: Elbow 11">
            <a:extLst>
              <a:ext uri="{FF2B5EF4-FFF2-40B4-BE49-F238E27FC236}">
                <a16:creationId xmlns:a16="http://schemas.microsoft.com/office/drawing/2014/main" id="{D6D28288-065F-6E7E-C75A-50DF4828A508}"/>
              </a:ext>
            </a:extLst>
          </p:cNvPr>
          <p:cNvCxnSpPr>
            <a:cxnSpLocks/>
            <a:endCxn id="10" idx="2"/>
          </p:cNvCxnSpPr>
          <p:nvPr/>
        </p:nvCxnSpPr>
        <p:spPr>
          <a:xfrm flipV="1">
            <a:off x="7281964" y="3380785"/>
            <a:ext cx="884675" cy="25411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984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E352E95-1BED-62F7-2D93-E86CCB7D97CA}"/>
              </a:ext>
            </a:extLst>
          </p:cNvPr>
          <p:cNvGraphicFramePr>
            <a:graphicFrameLocks noChangeAspect="1"/>
          </p:cNvGraphicFramePr>
          <p:nvPr>
            <p:extLst>
              <p:ext uri="{D42A27DB-BD31-4B8C-83A1-F6EECF244321}">
                <p14:modId xmlns:p14="http://schemas.microsoft.com/office/powerpoint/2010/main" val="4041677530"/>
              </p:ext>
            </p:extLst>
          </p:nvPr>
        </p:nvGraphicFramePr>
        <p:xfrm>
          <a:off x="408541" y="1211313"/>
          <a:ext cx="4427327" cy="3133833"/>
        </p:xfrm>
        <a:graphic>
          <a:graphicData uri="http://schemas.openxmlformats.org/presentationml/2006/ole">
            <mc:AlternateContent xmlns:mc="http://schemas.openxmlformats.org/markup-compatibility/2006">
              <mc:Choice xmlns:v="urn:schemas-microsoft-com:vml" Requires="v">
                <p:oleObj name="Acrobat Document" r:id="rId3" imgW="2673350" imgH="1892300" progId="Acrobat.Document.DC">
                  <p:embed/>
                </p:oleObj>
              </mc:Choice>
              <mc:Fallback>
                <p:oleObj name="Acrobat Document" r:id="rId3" imgW="2673350" imgH="1892300" progId="Acrobat.Document.DC">
                  <p:embed/>
                  <p:pic>
                    <p:nvPicPr>
                      <p:cNvPr id="0" name=""/>
                      <p:cNvPicPr/>
                      <p:nvPr/>
                    </p:nvPicPr>
                    <p:blipFill>
                      <a:blip r:embed="rId4"/>
                      <a:stretch>
                        <a:fillRect/>
                      </a:stretch>
                    </p:blipFill>
                    <p:spPr>
                      <a:xfrm>
                        <a:off x="408541" y="1211313"/>
                        <a:ext cx="4427327" cy="3133833"/>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3DD0D747-114A-F1F0-9922-6A71C2AC6B67}"/>
              </a:ext>
            </a:extLst>
          </p:cNvPr>
          <p:cNvSpPr txBox="1"/>
          <p:nvPr/>
        </p:nvSpPr>
        <p:spPr>
          <a:xfrm flipH="1">
            <a:off x="2281593" y="1252990"/>
            <a:ext cx="933856" cy="307777"/>
          </a:xfrm>
          <a:prstGeom prst="rect">
            <a:avLst/>
          </a:prstGeom>
          <a:noFill/>
        </p:spPr>
        <p:txBody>
          <a:bodyPr wrap="square" rtlCol="0">
            <a:spAutoFit/>
          </a:bodyPr>
          <a:lstStyle/>
          <a:p>
            <a:r>
              <a:rPr lang="en-US" baseline="30000" dirty="0" err="1">
                <a:solidFill>
                  <a:schemeClr val="accent3">
                    <a:lumMod val="75000"/>
                  </a:schemeClr>
                </a:solidFill>
                <a:latin typeface="Josefin Sans" pitchFamily="2" charset="0"/>
              </a:rPr>
              <a:t>nat</a:t>
            </a:r>
            <a:r>
              <a:rPr lang="en-US" dirty="0" err="1">
                <a:solidFill>
                  <a:schemeClr val="accent3">
                    <a:lumMod val="75000"/>
                  </a:schemeClr>
                </a:solidFill>
                <a:latin typeface="Josefin Sans" pitchFamily="2" charset="0"/>
              </a:rPr>
              <a:t>Sn</a:t>
            </a:r>
            <a:endParaRPr lang="en-GB" dirty="0">
              <a:solidFill>
                <a:schemeClr val="accent3">
                  <a:lumMod val="75000"/>
                </a:schemeClr>
              </a:solidFill>
              <a:latin typeface="Josefin Sans" pitchFamily="2" charset="0"/>
            </a:endParaRPr>
          </a:p>
        </p:txBody>
      </p:sp>
      <p:sp>
        <p:nvSpPr>
          <p:cNvPr id="4" name="TextBox 3">
            <a:extLst>
              <a:ext uri="{FF2B5EF4-FFF2-40B4-BE49-F238E27FC236}">
                <a16:creationId xmlns:a16="http://schemas.microsoft.com/office/drawing/2014/main" id="{82E6DC74-9CEA-9D04-D7DE-FE788922DB74}"/>
              </a:ext>
            </a:extLst>
          </p:cNvPr>
          <p:cNvSpPr txBox="1"/>
          <p:nvPr/>
        </p:nvSpPr>
        <p:spPr>
          <a:xfrm>
            <a:off x="540172" y="4182803"/>
            <a:ext cx="4068169" cy="338554"/>
          </a:xfrm>
          <a:prstGeom prst="rect">
            <a:avLst/>
          </a:prstGeom>
          <a:noFill/>
        </p:spPr>
        <p:txBody>
          <a:bodyPr wrap="square">
            <a:spAutoFit/>
          </a:bodyPr>
          <a:lstStyle/>
          <a:p>
            <a:r>
              <a:rPr lang="en-GB" sz="800" b="0" i="1" dirty="0">
                <a:solidFill>
                  <a:schemeClr val="accent1"/>
                </a:solidFill>
                <a:effectLst/>
                <a:latin typeface="Josefin Sans" pitchFamily="2" charset="0"/>
              </a:rPr>
              <a:t>Fig.: </a:t>
            </a:r>
            <a:r>
              <a:rPr lang="en-GB" sz="800" i="1" dirty="0">
                <a:solidFill>
                  <a:schemeClr val="accent1"/>
                </a:solidFill>
                <a:latin typeface="Josefin Sans" pitchFamily="2" charset="0"/>
              </a:rPr>
              <a:t>Co</a:t>
            </a:r>
            <a:r>
              <a:rPr lang="en-GB" sz="800" b="0" i="1" dirty="0">
                <a:solidFill>
                  <a:schemeClr val="accent1"/>
                </a:solidFill>
                <a:effectLst/>
                <a:latin typeface="Josefin Sans" pitchFamily="2" charset="0"/>
              </a:rPr>
              <a:t>mparison of </a:t>
            </a:r>
            <a:r>
              <a:rPr lang="en-GB" sz="800" b="0" i="1" baseline="30000" dirty="0">
                <a:solidFill>
                  <a:schemeClr val="accent1"/>
                </a:solidFill>
                <a:effectLst/>
                <a:latin typeface="Josefin Sans" pitchFamily="2" charset="0"/>
              </a:rPr>
              <a:t>124</a:t>
            </a:r>
            <a:r>
              <a:rPr lang="en-GB" sz="800" b="0" i="1" dirty="0">
                <a:solidFill>
                  <a:schemeClr val="accent1"/>
                </a:solidFill>
                <a:effectLst/>
                <a:latin typeface="Josefin Sans" pitchFamily="2" charset="0"/>
              </a:rPr>
              <a:t>Sn resonances (in black) with the resonances from other</a:t>
            </a:r>
            <a:r>
              <a:rPr lang="en-GB" sz="800" i="1" dirty="0">
                <a:solidFill>
                  <a:schemeClr val="accent1"/>
                </a:solidFill>
                <a:latin typeface="Josefin Sans" pitchFamily="2" charset="0"/>
              </a:rPr>
              <a:t> Sn isotopes </a:t>
            </a:r>
          </a:p>
        </p:txBody>
      </p:sp>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14</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a:t>
            </a:r>
            <a:endParaRPr lang="en-GB" sz="2200" dirty="0">
              <a:solidFill>
                <a:schemeClr val="bg2"/>
              </a:solidFill>
              <a:latin typeface="Josefin Sans"/>
              <a:ea typeface="Josefin Sans"/>
              <a:cs typeface="Josefin Sans"/>
              <a:sym typeface="Josefin Sans"/>
            </a:endParaRPr>
          </a:p>
        </p:txBody>
      </p:sp>
      <p:sp>
        <p:nvSpPr>
          <p:cNvPr id="6" name="TextBox 5">
            <a:extLst>
              <a:ext uri="{FF2B5EF4-FFF2-40B4-BE49-F238E27FC236}">
                <a16:creationId xmlns:a16="http://schemas.microsoft.com/office/drawing/2014/main" id="{A208A9C9-9511-9B5F-0E84-BEFC60986F07}"/>
              </a:ext>
            </a:extLst>
          </p:cNvPr>
          <p:cNvSpPr txBox="1"/>
          <p:nvPr/>
        </p:nvSpPr>
        <p:spPr>
          <a:xfrm>
            <a:off x="720000" y="904679"/>
            <a:ext cx="4044697" cy="307777"/>
          </a:xfrm>
          <a:prstGeom prst="rect">
            <a:avLst/>
          </a:prstGeom>
          <a:noFill/>
        </p:spPr>
        <p:txBody>
          <a:bodyPr wrap="none" rtlCol="0">
            <a:spAutoFit/>
          </a:bodyPr>
          <a:lstStyle/>
          <a:p>
            <a:r>
              <a:rPr lang="en-US" u="sng" baseline="30000" dirty="0" err="1">
                <a:solidFill>
                  <a:srgbClr val="3333FF"/>
                </a:solidFill>
                <a:latin typeface="Josefin Sans" pitchFamily="2" charset="0"/>
              </a:rPr>
              <a:t>nat</a:t>
            </a:r>
            <a:r>
              <a:rPr lang="en-US" u="sng" dirty="0" err="1">
                <a:solidFill>
                  <a:srgbClr val="3333FF"/>
                </a:solidFill>
                <a:latin typeface="Josefin Sans" pitchFamily="2" charset="0"/>
              </a:rPr>
              <a:t>Sn</a:t>
            </a:r>
            <a:r>
              <a:rPr lang="en-US" u="sng" dirty="0">
                <a:solidFill>
                  <a:srgbClr val="3333FF"/>
                </a:solidFill>
                <a:latin typeface="Josefin Sans" pitchFamily="2" charset="0"/>
              </a:rPr>
              <a:t> or Enriched </a:t>
            </a:r>
            <a:r>
              <a:rPr lang="en-US" u="sng" baseline="30000" dirty="0">
                <a:solidFill>
                  <a:srgbClr val="3333FF"/>
                </a:solidFill>
                <a:latin typeface="Josefin Sans" pitchFamily="2" charset="0"/>
              </a:rPr>
              <a:t>124</a:t>
            </a:r>
            <a:r>
              <a:rPr lang="en-US" u="sng" dirty="0">
                <a:solidFill>
                  <a:srgbClr val="3333FF"/>
                </a:solidFill>
                <a:latin typeface="Josefin Sans" pitchFamily="2" charset="0"/>
              </a:rPr>
              <a:t>Sn – </a:t>
            </a:r>
            <a:r>
              <a:rPr lang="en-US" u="sng" dirty="0">
                <a:solidFill>
                  <a:srgbClr val="FF0000"/>
                </a:solidFill>
                <a:latin typeface="Josefin Sans" pitchFamily="2" charset="0"/>
              </a:rPr>
              <a:t>Why enriched sample?</a:t>
            </a:r>
            <a:endParaRPr lang="en-GB" u="sng" dirty="0">
              <a:solidFill>
                <a:srgbClr val="FF0000"/>
              </a:solidFill>
              <a:latin typeface="Josefin Sans" pitchFamily="2" charset="0"/>
            </a:endParaRPr>
          </a:p>
        </p:txBody>
      </p:sp>
      <p:sp>
        <p:nvSpPr>
          <p:cNvPr id="9" name="TextBox 8">
            <a:extLst>
              <a:ext uri="{FF2B5EF4-FFF2-40B4-BE49-F238E27FC236}">
                <a16:creationId xmlns:a16="http://schemas.microsoft.com/office/drawing/2014/main" id="{D35B69BF-A5EC-A385-F5F4-E468C6195F26}"/>
              </a:ext>
            </a:extLst>
          </p:cNvPr>
          <p:cNvSpPr txBox="1"/>
          <p:nvPr/>
        </p:nvSpPr>
        <p:spPr>
          <a:xfrm>
            <a:off x="5004170" y="4345146"/>
            <a:ext cx="3640239" cy="230832"/>
          </a:xfrm>
          <a:prstGeom prst="rect">
            <a:avLst/>
          </a:prstGeom>
          <a:noFill/>
        </p:spPr>
        <p:txBody>
          <a:bodyPr wrap="square">
            <a:spAutoFit/>
          </a:bodyPr>
          <a:lstStyle/>
          <a:p>
            <a:r>
              <a:rPr lang="en-US" sz="900" dirty="0">
                <a:solidFill>
                  <a:srgbClr val="00B050"/>
                </a:solidFill>
                <a:latin typeface="Josefin Sans" pitchFamily="2" charset="0"/>
              </a:rPr>
              <a:t>Fig.: Capture cross section scaled to sample content in </a:t>
            </a:r>
            <a:r>
              <a:rPr lang="en-US" sz="900" baseline="30000" dirty="0">
                <a:solidFill>
                  <a:srgbClr val="00B050"/>
                </a:solidFill>
                <a:latin typeface="Josefin Sans" pitchFamily="2" charset="0"/>
              </a:rPr>
              <a:t>124</a:t>
            </a:r>
            <a:r>
              <a:rPr lang="en-US" sz="900" dirty="0">
                <a:solidFill>
                  <a:srgbClr val="00B050"/>
                </a:solidFill>
                <a:latin typeface="Josefin Sans" pitchFamily="2" charset="0"/>
              </a:rPr>
              <a:t>Sn sample</a:t>
            </a:r>
            <a:endParaRPr lang="en-GB" sz="900" dirty="0"/>
          </a:p>
        </p:txBody>
      </p:sp>
      <p:graphicFrame>
        <p:nvGraphicFramePr>
          <p:cNvPr id="12" name="Object 11">
            <a:extLst>
              <a:ext uri="{FF2B5EF4-FFF2-40B4-BE49-F238E27FC236}">
                <a16:creationId xmlns:a16="http://schemas.microsoft.com/office/drawing/2014/main" id="{FA1D69A6-5986-04C6-4ED4-76A061EFCEF2}"/>
              </a:ext>
            </a:extLst>
          </p:cNvPr>
          <p:cNvGraphicFramePr>
            <a:graphicFrameLocks noChangeAspect="1"/>
          </p:cNvGraphicFramePr>
          <p:nvPr>
            <p:extLst>
              <p:ext uri="{D42A27DB-BD31-4B8C-83A1-F6EECF244321}">
                <p14:modId xmlns:p14="http://schemas.microsoft.com/office/powerpoint/2010/main" val="3837423887"/>
              </p:ext>
            </p:extLst>
          </p:nvPr>
        </p:nvGraphicFramePr>
        <p:xfrm>
          <a:off x="4399052" y="1145086"/>
          <a:ext cx="4738474" cy="3396887"/>
        </p:xfrm>
        <a:graphic>
          <a:graphicData uri="http://schemas.openxmlformats.org/presentationml/2006/ole">
            <mc:AlternateContent xmlns:mc="http://schemas.openxmlformats.org/markup-compatibility/2006">
              <mc:Choice xmlns:v="urn:schemas-microsoft-com:vml" Requires="v">
                <p:oleObj name="Acrobat Document" r:id="rId5" imgW="2673350" imgH="1892300" progId="Acrobat.Document.DC">
                  <p:embed/>
                </p:oleObj>
              </mc:Choice>
              <mc:Fallback>
                <p:oleObj name="Acrobat Document" r:id="rId5" imgW="2673350" imgH="1892300" progId="Acrobat.Document.DC">
                  <p:embed/>
                  <p:pic>
                    <p:nvPicPr>
                      <p:cNvPr id="0" name=""/>
                      <p:cNvPicPr/>
                      <p:nvPr/>
                    </p:nvPicPr>
                    <p:blipFill>
                      <a:blip r:embed="rId6"/>
                      <a:stretch>
                        <a:fillRect/>
                      </a:stretch>
                    </p:blipFill>
                    <p:spPr>
                      <a:xfrm>
                        <a:off x="4399052" y="1145086"/>
                        <a:ext cx="4738474" cy="339688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E8CEC4EE-FB36-2258-C61E-44DD4CCC1E5E}"/>
              </a:ext>
            </a:extLst>
          </p:cNvPr>
          <p:cNvSpPr txBox="1"/>
          <p:nvPr/>
        </p:nvSpPr>
        <p:spPr>
          <a:xfrm flipH="1">
            <a:off x="6082670" y="1072037"/>
            <a:ext cx="1329447" cy="307777"/>
          </a:xfrm>
          <a:prstGeom prst="rect">
            <a:avLst/>
          </a:prstGeom>
          <a:noFill/>
        </p:spPr>
        <p:txBody>
          <a:bodyPr wrap="square" rtlCol="0">
            <a:spAutoFit/>
          </a:bodyPr>
          <a:lstStyle/>
          <a:p>
            <a:r>
              <a:rPr lang="en-US" dirty="0">
                <a:solidFill>
                  <a:schemeClr val="accent3">
                    <a:lumMod val="75000"/>
                  </a:schemeClr>
                </a:solidFill>
                <a:latin typeface="Josefin Sans" pitchFamily="2" charset="0"/>
              </a:rPr>
              <a:t>Enriched </a:t>
            </a:r>
            <a:r>
              <a:rPr lang="en-US" baseline="30000" dirty="0">
                <a:solidFill>
                  <a:schemeClr val="accent3">
                    <a:lumMod val="75000"/>
                  </a:schemeClr>
                </a:solidFill>
                <a:latin typeface="Josefin Sans" pitchFamily="2" charset="0"/>
              </a:rPr>
              <a:t>124</a:t>
            </a:r>
            <a:r>
              <a:rPr lang="en-US" dirty="0">
                <a:solidFill>
                  <a:schemeClr val="accent3">
                    <a:lumMod val="75000"/>
                  </a:schemeClr>
                </a:solidFill>
                <a:latin typeface="Josefin Sans" pitchFamily="2" charset="0"/>
              </a:rPr>
              <a:t>Sn</a:t>
            </a:r>
            <a:endParaRPr lang="en-GB" dirty="0">
              <a:solidFill>
                <a:schemeClr val="accent3">
                  <a:lumMod val="75000"/>
                </a:schemeClr>
              </a:solidFill>
              <a:latin typeface="Josefin Sans" pitchFamily="2" charset="0"/>
            </a:endParaRPr>
          </a:p>
        </p:txBody>
      </p:sp>
      <p:grpSp>
        <p:nvGrpSpPr>
          <p:cNvPr id="17" name="Group 16">
            <a:extLst>
              <a:ext uri="{FF2B5EF4-FFF2-40B4-BE49-F238E27FC236}">
                <a16:creationId xmlns:a16="http://schemas.microsoft.com/office/drawing/2014/main" id="{25ADC943-0C39-C625-A6DD-4D332DAB9804}"/>
              </a:ext>
            </a:extLst>
          </p:cNvPr>
          <p:cNvGrpSpPr/>
          <p:nvPr/>
        </p:nvGrpSpPr>
        <p:grpSpPr>
          <a:xfrm>
            <a:off x="508281" y="1270352"/>
            <a:ext cx="3862680" cy="3202867"/>
            <a:chOff x="511524" y="1270352"/>
            <a:chExt cx="3862680" cy="3202867"/>
          </a:xfrm>
        </p:grpSpPr>
        <p:pic>
          <p:nvPicPr>
            <p:cNvPr id="11" name="Picture 10">
              <a:extLst>
                <a:ext uri="{FF2B5EF4-FFF2-40B4-BE49-F238E27FC236}">
                  <a16:creationId xmlns:a16="http://schemas.microsoft.com/office/drawing/2014/main" id="{62C2451B-6A3D-BB8C-89CD-69DA80DC9045}"/>
                </a:ext>
              </a:extLst>
            </p:cNvPr>
            <p:cNvPicPr>
              <a:picLocks noChangeAspect="1"/>
            </p:cNvPicPr>
            <p:nvPr/>
          </p:nvPicPr>
          <p:blipFill>
            <a:blip r:embed="rId7"/>
            <a:stretch>
              <a:fillRect/>
            </a:stretch>
          </p:blipFill>
          <p:spPr>
            <a:xfrm>
              <a:off x="511524" y="1270352"/>
              <a:ext cx="3862680" cy="3202867"/>
            </a:xfrm>
            <a:prstGeom prst="rect">
              <a:avLst/>
            </a:prstGeom>
          </p:spPr>
        </p:pic>
        <p:sp>
          <p:nvSpPr>
            <p:cNvPr id="10" name="TextBox 9">
              <a:extLst>
                <a:ext uri="{FF2B5EF4-FFF2-40B4-BE49-F238E27FC236}">
                  <a16:creationId xmlns:a16="http://schemas.microsoft.com/office/drawing/2014/main" id="{39E93CF4-23B7-2DFA-8816-C0F0B1583B6F}"/>
                </a:ext>
              </a:extLst>
            </p:cNvPr>
            <p:cNvSpPr txBox="1"/>
            <p:nvPr/>
          </p:nvSpPr>
          <p:spPr>
            <a:xfrm>
              <a:off x="2004945" y="3257241"/>
              <a:ext cx="638316" cy="230832"/>
            </a:xfrm>
            <a:prstGeom prst="rect">
              <a:avLst/>
            </a:prstGeom>
            <a:noFill/>
          </p:spPr>
          <p:txBody>
            <a:bodyPr wrap="none" rtlCol="0">
              <a:spAutoFit/>
            </a:bodyPr>
            <a:lstStyle/>
            <a:p>
              <a:r>
                <a:rPr lang="en-US" sz="900" dirty="0">
                  <a:solidFill>
                    <a:srgbClr val="FF0000"/>
                  </a:solidFill>
                  <a:latin typeface="Josefin Sans" pitchFamily="2" charset="0"/>
                </a:rPr>
                <a:t>10K euro</a:t>
              </a:r>
              <a:endParaRPr lang="en-GB" sz="900" dirty="0">
                <a:solidFill>
                  <a:srgbClr val="FF0000"/>
                </a:solidFill>
                <a:latin typeface="Josefin Sans" pitchFamily="2" charset="0"/>
              </a:endParaRPr>
            </a:p>
          </p:txBody>
        </p:sp>
      </p:grpSp>
    </p:spTree>
    <p:extLst>
      <p:ext uri="{BB962C8B-B14F-4D97-AF65-F5344CB8AC3E}">
        <p14:creationId xmlns:p14="http://schemas.microsoft.com/office/powerpoint/2010/main" val="168345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15</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a:t>
            </a:r>
            <a:endParaRPr lang="en-GB" sz="2200" dirty="0">
              <a:solidFill>
                <a:schemeClr val="bg2"/>
              </a:solidFill>
              <a:latin typeface="Josefin Sans"/>
              <a:ea typeface="Josefin Sans"/>
              <a:cs typeface="Josefin Sans"/>
              <a:sym typeface="Josefin Sans"/>
            </a:endParaRPr>
          </a:p>
        </p:txBody>
      </p:sp>
      <p:sp>
        <p:nvSpPr>
          <p:cNvPr id="10" name="TextBox 9">
            <a:extLst>
              <a:ext uri="{FF2B5EF4-FFF2-40B4-BE49-F238E27FC236}">
                <a16:creationId xmlns:a16="http://schemas.microsoft.com/office/drawing/2014/main" id="{F059D63B-3022-C311-02ED-52D3CB395125}"/>
              </a:ext>
            </a:extLst>
          </p:cNvPr>
          <p:cNvSpPr txBox="1"/>
          <p:nvPr/>
        </p:nvSpPr>
        <p:spPr>
          <a:xfrm>
            <a:off x="602336" y="1478488"/>
            <a:ext cx="2639011"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latin typeface="Josefin Sans" pitchFamily="2" charset="0"/>
              </a:rPr>
              <a:t>In EAR2 : </a:t>
            </a:r>
            <a:r>
              <a:rPr lang="en-US" sz="1100" dirty="0">
                <a:highlight>
                  <a:srgbClr val="FFFF00"/>
                </a:highlight>
                <a:latin typeface="Josefin Sans" pitchFamily="2" charset="0"/>
              </a:rPr>
              <a:t>1.0 g</a:t>
            </a:r>
            <a:r>
              <a:rPr lang="en-US" sz="1100" dirty="0">
                <a:latin typeface="Josefin Sans" pitchFamily="2" charset="0"/>
              </a:rPr>
              <a:t> sample</a:t>
            </a:r>
          </a:p>
        </p:txBody>
      </p:sp>
      <p:sp>
        <p:nvSpPr>
          <p:cNvPr id="6" name="TextBox 5">
            <a:extLst>
              <a:ext uri="{FF2B5EF4-FFF2-40B4-BE49-F238E27FC236}">
                <a16:creationId xmlns:a16="http://schemas.microsoft.com/office/drawing/2014/main" id="{A208A9C9-9511-9B5F-0E84-BEFC60986F07}"/>
              </a:ext>
            </a:extLst>
          </p:cNvPr>
          <p:cNvSpPr txBox="1"/>
          <p:nvPr/>
        </p:nvSpPr>
        <p:spPr>
          <a:xfrm>
            <a:off x="3241347" y="1057426"/>
            <a:ext cx="2661306" cy="307777"/>
          </a:xfrm>
          <a:prstGeom prst="rect">
            <a:avLst/>
          </a:prstGeom>
          <a:noFill/>
        </p:spPr>
        <p:txBody>
          <a:bodyPr wrap="none" rtlCol="0">
            <a:spAutoFit/>
          </a:bodyPr>
          <a:lstStyle/>
          <a:p>
            <a:r>
              <a:rPr lang="en-US" u="sng" dirty="0">
                <a:solidFill>
                  <a:srgbClr val="3333FF"/>
                </a:solidFill>
                <a:latin typeface="Josefin Sans" pitchFamily="2" charset="0"/>
              </a:rPr>
              <a:t>EAR1 or EAR2 – </a:t>
            </a:r>
            <a:r>
              <a:rPr lang="en-US" u="sng" dirty="0">
                <a:solidFill>
                  <a:srgbClr val="FF0000"/>
                </a:solidFill>
                <a:latin typeface="Josefin Sans" pitchFamily="2" charset="0"/>
              </a:rPr>
              <a:t>sample mass?</a:t>
            </a:r>
            <a:endParaRPr lang="en-GB" u="sng" dirty="0">
              <a:solidFill>
                <a:srgbClr val="FF0000"/>
              </a:solidFill>
              <a:latin typeface="Josefin Sans" pitchFamily="2" charset="0"/>
            </a:endParaRPr>
          </a:p>
        </p:txBody>
      </p:sp>
      <p:sp>
        <p:nvSpPr>
          <p:cNvPr id="7" name="TextBox 6">
            <a:extLst>
              <a:ext uri="{FF2B5EF4-FFF2-40B4-BE49-F238E27FC236}">
                <a16:creationId xmlns:a16="http://schemas.microsoft.com/office/drawing/2014/main" id="{10C3707E-46E9-BF19-3DC9-3D67CB39A4CA}"/>
              </a:ext>
            </a:extLst>
          </p:cNvPr>
          <p:cNvSpPr txBox="1"/>
          <p:nvPr/>
        </p:nvSpPr>
        <p:spPr>
          <a:xfrm>
            <a:off x="5773206" y="1501186"/>
            <a:ext cx="2553243"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solidFill>
                  <a:srgbClr val="FF0000"/>
                </a:solidFill>
                <a:latin typeface="Josefin Sans" pitchFamily="2" charset="0"/>
              </a:rPr>
              <a:t>In EAR1 : </a:t>
            </a:r>
            <a:r>
              <a:rPr lang="en-US" sz="1100" dirty="0">
                <a:solidFill>
                  <a:srgbClr val="FF0000"/>
                </a:solidFill>
                <a:highlight>
                  <a:srgbClr val="FFFF00"/>
                </a:highlight>
                <a:latin typeface="Josefin Sans" pitchFamily="2" charset="0"/>
              </a:rPr>
              <a:t>3.0 g</a:t>
            </a:r>
            <a:r>
              <a:rPr lang="en-US" sz="1100" dirty="0">
                <a:solidFill>
                  <a:srgbClr val="FF0000"/>
                </a:solidFill>
                <a:latin typeface="Josefin Sans" pitchFamily="2" charset="0"/>
              </a:rPr>
              <a:t> sample</a:t>
            </a:r>
          </a:p>
        </p:txBody>
      </p:sp>
      <p:pic>
        <p:nvPicPr>
          <p:cNvPr id="2" name="Picture 1">
            <a:extLst>
              <a:ext uri="{FF2B5EF4-FFF2-40B4-BE49-F238E27FC236}">
                <a16:creationId xmlns:a16="http://schemas.microsoft.com/office/drawing/2014/main" id="{2CCC1470-23E4-6241-D803-5B7100FD807D}"/>
              </a:ext>
            </a:extLst>
          </p:cNvPr>
          <p:cNvPicPr>
            <a:picLocks noChangeAspect="1"/>
          </p:cNvPicPr>
          <p:nvPr/>
        </p:nvPicPr>
        <p:blipFill>
          <a:blip r:embed="rId3"/>
          <a:stretch>
            <a:fillRect/>
          </a:stretch>
        </p:blipFill>
        <p:spPr>
          <a:xfrm rot="5400000">
            <a:off x="3232864" y="1806129"/>
            <a:ext cx="2587014" cy="2152587"/>
          </a:xfrm>
          <a:prstGeom prst="rect">
            <a:avLst/>
          </a:prstGeom>
        </p:spPr>
      </p:pic>
      <p:sp>
        <p:nvSpPr>
          <p:cNvPr id="8" name="TextBox 7">
            <a:extLst>
              <a:ext uri="{FF2B5EF4-FFF2-40B4-BE49-F238E27FC236}">
                <a16:creationId xmlns:a16="http://schemas.microsoft.com/office/drawing/2014/main" id="{D7878980-66C9-3B65-9B95-66F887B79949}"/>
              </a:ext>
            </a:extLst>
          </p:cNvPr>
          <p:cNvSpPr txBox="1"/>
          <p:nvPr/>
        </p:nvSpPr>
        <p:spPr>
          <a:xfrm>
            <a:off x="602336" y="1952064"/>
            <a:ext cx="2516221" cy="73866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Josefin Sans" pitchFamily="2" charset="0"/>
              </a:rPr>
              <a:t>RRR up to 10 keV only</a:t>
            </a:r>
          </a:p>
          <a:p>
            <a:pPr marL="285750" indent="-285750">
              <a:buFont typeface="Arial" panose="020B0604020202020204" pitchFamily="34" charset="0"/>
              <a:buChar char="•"/>
            </a:pPr>
            <a:endParaRPr lang="en-US" dirty="0">
              <a:latin typeface="Josefin Sans" pitchFamily="2" charset="0"/>
            </a:endParaRPr>
          </a:p>
          <a:p>
            <a:pPr marL="285750" indent="-285750">
              <a:buFont typeface="Arial" panose="020B0604020202020204" pitchFamily="34" charset="0"/>
              <a:buChar char="•"/>
            </a:pPr>
            <a:r>
              <a:rPr lang="en-US" dirty="0">
                <a:latin typeface="Josefin Sans" pitchFamily="2" charset="0"/>
              </a:rPr>
              <a:t>No MACS at high energy</a:t>
            </a:r>
            <a:endParaRPr lang="en-GB" dirty="0">
              <a:latin typeface="Josefin Sans" pitchFamily="2" charset="0"/>
            </a:endParaRPr>
          </a:p>
        </p:txBody>
      </p:sp>
      <p:sp>
        <p:nvSpPr>
          <p:cNvPr id="9" name="TextBox 8">
            <a:extLst>
              <a:ext uri="{FF2B5EF4-FFF2-40B4-BE49-F238E27FC236}">
                <a16:creationId xmlns:a16="http://schemas.microsoft.com/office/drawing/2014/main" id="{B31E8DF0-6A82-2595-A9D5-1D2BB0D7C8B4}"/>
              </a:ext>
            </a:extLst>
          </p:cNvPr>
          <p:cNvSpPr txBox="1"/>
          <p:nvPr/>
        </p:nvSpPr>
        <p:spPr>
          <a:xfrm>
            <a:off x="5902653" y="1952064"/>
            <a:ext cx="2909038" cy="73866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0000"/>
                </a:solidFill>
                <a:latin typeface="Josefin Sans" pitchFamily="2" charset="0"/>
              </a:rPr>
              <a:t>RRR up to, probably, 100 keV </a:t>
            </a:r>
          </a:p>
          <a:p>
            <a:pPr marL="285750" indent="-285750">
              <a:buFont typeface="Arial" panose="020B0604020202020204" pitchFamily="34" charset="0"/>
              <a:buChar char="•"/>
            </a:pPr>
            <a:endParaRPr lang="en-US" dirty="0">
              <a:solidFill>
                <a:srgbClr val="FF0000"/>
              </a:solidFill>
              <a:latin typeface="Josefin Sans" pitchFamily="2" charset="0"/>
            </a:endParaRPr>
          </a:p>
          <a:p>
            <a:pPr marL="285750" indent="-285750">
              <a:buFont typeface="Arial" panose="020B0604020202020204" pitchFamily="34" charset="0"/>
              <a:buChar char="•"/>
            </a:pPr>
            <a:r>
              <a:rPr lang="en-US" dirty="0">
                <a:solidFill>
                  <a:srgbClr val="FF0000"/>
                </a:solidFill>
                <a:latin typeface="Josefin Sans" pitchFamily="2" charset="0"/>
              </a:rPr>
              <a:t>MACS @ 100 keV</a:t>
            </a:r>
            <a:endParaRPr lang="en-GB" dirty="0">
              <a:solidFill>
                <a:srgbClr val="FF0000"/>
              </a:solidFill>
              <a:latin typeface="Josefin Sans" pitchFamily="2" charset="0"/>
            </a:endParaRPr>
          </a:p>
        </p:txBody>
      </p:sp>
    </p:spTree>
    <p:extLst>
      <p:ext uri="{BB962C8B-B14F-4D97-AF65-F5344CB8AC3E}">
        <p14:creationId xmlns:p14="http://schemas.microsoft.com/office/powerpoint/2010/main" val="1218438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a:ea typeface="Josefin Sans"/>
                <a:cs typeface="Josefin Sans"/>
                <a:sym typeface="Josefin Sans"/>
              </a:rPr>
              <a:t>16</a:t>
            </a:r>
            <a:endParaRPr dirty="0">
              <a:latin typeface="Josefin Sans"/>
              <a:ea typeface="Josefin Sans"/>
              <a:cs typeface="Josefin Sans"/>
              <a:sym typeface="Josefin Sans"/>
            </a:endParaRPr>
          </a:p>
        </p:txBody>
      </p:sp>
      <p:sp>
        <p:nvSpPr>
          <p:cNvPr id="2" name="Google Shape;359;p44">
            <a:extLst>
              <a:ext uri="{FF2B5EF4-FFF2-40B4-BE49-F238E27FC236}">
                <a16:creationId xmlns:a16="http://schemas.microsoft.com/office/drawing/2014/main" id="{C2076C0A-DBF9-B2A9-E4E0-D8EDEDD289D8}"/>
              </a:ext>
            </a:extLst>
          </p:cNvPr>
          <p:cNvSpPr txBox="1">
            <a:spLocks/>
          </p:cNvSpPr>
          <p:nvPr/>
        </p:nvSpPr>
        <p:spPr>
          <a:xfrm>
            <a:off x="541976" y="1535296"/>
            <a:ext cx="3771606" cy="23071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hope to measure the </a:t>
            </a:r>
            <a:r>
              <a:rPr lang="en-US" sz="1100" dirty="0">
                <a:solidFill>
                  <a:schemeClr val="accent1"/>
                </a:solidFill>
                <a:latin typeface="Josefin Sans"/>
                <a:ea typeface="Josefin Sans"/>
                <a:cs typeface="Josefin Sans"/>
                <a:sym typeface="Wingdings" panose="05000000000000000000" pitchFamily="2" charset="2"/>
              </a:rPr>
              <a:t>thermal-to-500 keV range</a:t>
            </a:r>
          </a:p>
          <a:p>
            <a:pPr marL="285750" indent="-285750" algn="just">
              <a:lnSpc>
                <a:spcPct val="115000"/>
              </a:lnSpc>
              <a:buSzPts val="1400"/>
              <a:buFont typeface="Wingdings" panose="05000000000000000000" pitchFamily="2" charset="2"/>
              <a:buChar char="q"/>
            </a:pPr>
            <a:endParaRPr lang="en-US" sz="1100" dirty="0">
              <a:latin typeface="Josefin Sans"/>
              <a:ea typeface="Josefin Sans"/>
              <a:cs typeface="Josefin Sans"/>
              <a:sym typeface="Josefin Sans"/>
            </a:endParaRPr>
          </a:p>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will use </a:t>
            </a:r>
            <a:r>
              <a:rPr lang="en-US" sz="1100" dirty="0">
                <a:solidFill>
                  <a:schemeClr val="accent3">
                    <a:lumMod val="75000"/>
                  </a:schemeClr>
                </a:solidFill>
                <a:latin typeface="Josefin Sans"/>
                <a:ea typeface="Josefin Sans"/>
                <a:cs typeface="Josefin Sans"/>
                <a:sym typeface="Wingdings" panose="05000000000000000000" pitchFamily="2" charset="2"/>
              </a:rPr>
              <a:t>3.0 g</a:t>
            </a:r>
            <a:r>
              <a:rPr lang="en-US" sz="1100" dirty="0">
                <a:latin typeface="Josefin Sans"/>
                <a:ea typeface="Josefin Sans"/>
                <a:cs typeface="Josefin Sans"/>
                <a:sym typeface="Wingdings" panose="05000000000000000000" pitchFamily="2" charset="2"/>
              </a:rPr>
              <a:t> of enriched material (~99.4% of </a:t>
            </a:r>
            <a:r>
              <a:rPr lang="en-US" sz="1100" baseline="30000" dirty="0">
                <a:latin typeface="Josefin Sans"/>
                <a:ea typeface="Josefin Sans"/>
                <a:cs typeface="Josefin Sans"/>
                <a:sym typeface="Wingdings" panose="05000000000000000000" pitchFamily="2" charset="2"/>
              </a:rPr>
              <a:t>124</a:t>
            </a:r>
            <a:r>
              <a:rPr lang="en-US" sz="1100" dirty="0">
                <a:latin typeface="Josefin Sans"/>
                <a:ea typeface="Josefin Sans"/>
                <a:cs typeface="Josefin Sans"/>
                <a:sym typeface="Wingdings" panose="05000000000000000000" pitchFamily="2" charset="2"/>
              </a:rPr>
              <a:t>Sn) to lower as much as possible the contamination from other isotopes</a:t>
            </a:r>
          </a:p>
          <a:p>
            <a:pPr marL="285750" indent="-285750" algn="just">
              <a:lnSpc>
                <a:spcPct val="115000"/>
              </a:lnSpc>
              <a:buSzPts val="1400"/>
              <a:buFont typeface="Wingdings" panose="05000000000000000000" pitchFamily="2" charset="2"/>
              <a:buChar char="q"/>
            </a:pPr>
            <a:endParaRPr lang="en-US" sz="1100" dirty="0">
              <a:latin typeface="Josefin Sans"/>
              <a:ea typeface="Josefin Sans"/>
              <a:cs typeface="Josefin Sans"/>
              <a:sym typeface="Wingdings" panose="05000000000000000000" pitchFamily="2" charset="2"/>
            </a:endParaRPr>
          </a:p>
          <a:p>
            <a:pPr marL="285750" indent="-285750" algn="just">
              <a:lnSpc>
                <a:spcPct val="115000"/>
              </a:lnSpc>
              <a:buSzPts val="1400"/>
              <a:buFont typeface="Wingdings" panose="05000000000000000000" pitchFamily="2" charset="2"/>
              <a:buChar char="q"/>
            </a:pPr>
            <a:r>
              <a:rPr lang="en-US" sz="1100" dirty="0">
                <a:solidFill>
                  <a:schemeClr val="accent1"/>
                </a:solidFill>
                <a:latin typeface="Josefin Sans"/>
                <a:ea typeface="Josefin Sans"/>
                <a:cs typeface="Josefin Sans"/>
                <a:sym typeface="Josefin Sans"/>
              </a:rPr>
              <a:t>Setup of four C</a:t>
            </a:r>
            <a:r>
              <a:rPr lang="en-US" sz="1100" baseline="-25000" dirty="0">
                <a:solidFill>
                  <a:schemeClr val="accent1"/>
                </a:solidFill>
                <a:latin typeface="Josefin Sans"/>
                <a:ea typeface="Josefin Sans"/>
                <a:cs typeface="Josefin Sans"/>
                <a:sym typeface="Josefin Sans"/>
              </a:rPr>
              <a:t>6</a:t>
            </a:r>
            <a:r>
              <a:rPr lang="en-US" sz="1100" dirty="0">
                <a:solidFill>
                  <a:schemeClr val="accent1"/>
                </a:solidFill>
                <a:latin typeface="Josefin Sans"/>
                <a:ea typeface="Josefin Sans"/>
                <a:cs typeface="Josefin Sans"/>
                <a:sym typeface="Josefin Sans"/>
              </a:rPr>
              <a:t>D</a:t>
            </a:r>
            <a:r>
              <a:rPr lang="en-US" sz="1100" baseline="-25000" dirty="0">
                <a:solidFill>
                  <a:schemeClr val="accent1"/>
                </a:solidFill>
                <a:latin typeface="Josefin Sans"/>
                <a:ea typeface="Josefin Sans"/>
                <a:cs typeface="Josefin Sans"/>
                <a:sym typeface="Josefin Sans"/>
              </a:rPr>
              <a:t>6</a:t>
            </a:r>
            <a:r>
              <a:rPr lang="en-US" sz="1100" b="1" dirty="0">
                <a:solidFill>
                  <a:schemeClr val="accent1"/>
                </a:solidFill>
                <a:latin typeface="Josefin Sans"/>
                <a:ea typeface="Josefin Sans"/>
                <a:cs typeface="Josefin Sans"/>
                <a:sym typeface="Josefin Sans"/>
              </a:rPr>
              <a:t> </a:t>
            </a:r>
            <a:r>
              <a:rPr lang="en-US" sz="1100" dirty="0">
                <a:latin typeface="Josefin Sans"/>
                <a:ea typeface="Josefin Sans"/>
                <a:cs typeface="Josefin Sans"/>
                <a:sym typeface="Josefin Sans"/>
              </a:rPr>
              <a:t>detectors (</a:t>
            </a:r>
            <a:r>
              <a:rPr lang="en-US" sz="1100" dirty="0">
                <a:solidFill>
                  <a:srgbClr val="FF0000"/>
                </a:solidFill>
                <a:latin typeface="Josefin Sans"/>
                <a:ea typeface="Josefin Sans"/>
                <a:cs typeface="Josefin Sans"/>
                <a:sym typeface="Josefin Sans"/>
              </a:rPr>
              <a:t>At what distance?)</a:t>
            </a:r>
            <a:endParaRPr lang="en-US" sz="1100" dirty="0">
              <a:latin typeface="Josefin Sans"/>
              <a:ea typeface="Josefin Sans"/>
              <a:cs typeface="Josefin Sans"/>
              <a:sym typeface="Josefin Sans"/>
            </a:endParaRPr>
          </a:p>
          <a:p>
            <a:pPr marL="285750" indent="-285750" algn="just">
              <a:lnSpc>
                <a:spcPct val="115000"/>
              </a:lnSpc>
              <a:buSzPts val="1400"/>
              <a:buFont typeface="Wingdings" panose="05000000000000000000" pitchFamily="2" charset="2"/>
              <a:buChar char="q"/>
            </a:pPr>
            <a:endParaRPr lang="en-US" sz="1100" dirty="0">
              <a:latin typeface="Josefin Sans"/>
              <a:ea typeface="Josefin Sans"/>
              <a:cs typeface="Josefin Sans"/>
              <a:sym typeface="Wingdings" panose="05000000000000000000" pitchFamily="2" charset="2"/>
            </a:endParaRPr>
          </a:p>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will also measure a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Sn</a:t>
            </a:r>
            <a:r>
              <a:rPr lang="en-US" sz="1100" dirty="0">
                <a:solidFill>
                  <a:schemeClr val="accent1"/>
                </a:solidFill>
                <a:latin typeface="Josefin Sans"/>
                <a:ea typeface="Josefin Sans"/>
                <a:cs typeface="Josefin Sans"/>
                <a:sym typeface="Wingdings" panose="05000000000000000000" pitchFamily="2" charset="2"/>
              </a:rPr>
              <a:t>, </a:t>
            </a:r>
            <a:r>
              <a:rPr lang="en-US" sz="1100" baseline="30000" dirty="0">
                <a:solidFill>
                  <a:schemeClr val="accent1"/>
                </a:solidFill>
                <a:latin typeface="Josefin Sans"/>
                <a:ea typeface="Josefin Sans"/>
                <a:cs typeface="Josefin Sans"/>
                <a:sym typeface="Wingdings" panose="05000000000000000000" pitchFamily="2" charset="2"/>
              </a:rPr>
              <a:t>197</a:t>
            </a:r>
            <a:r>
              <a:rPr lang="en-US" sz="1100" dirty="0">
                <a:solidFill>
                  <a:schemeClr val="accent1"/>
                </a:solidFill>
                <a:latin typeface="Josefin Sans"/>
                <a:ea typeface="Josefin Sans"/>
                <a:cs typeface="Josefin Sans"/>
                <a:sym typeface="Wingdings" panose="05000000000000000000" pitchFamily="2" charset="2"/>
              </a:rPr>
              <a:t>Au,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C</a:t>
            </a:r>
            <a:r>
              <a:rPr lang="en-US" sz="1100" dirty="0">
                <a:solidFill>
                  <a:schemeClr val="accent1"/>
                </a:solidFill>
                <a:latin typeface="Josefin Sans"/>
                <a:ea typeface="Josefin Sans"/>
                <a:cs typeface="Josefin Sans"/>
                <a:sym typeface="Wingdings" panose="05000000000000000000" pitchFamily="2" charset="2"/>
              </a:rPr>
              <a:t>,</a:t>
            </a:r>
            <a:r>
              <a:rPr lang="en-US" sz="1100" dirty="0">
                <a:latin typeface="Josefin Sans"/>
                <a:ea typeface="Josefin Sans"/>
                <a:cs typeface="Josefin Sans"/>
                <a:sym typeface="Wingdings" panose="05000000000000000000" pitchFamily="2" charset="2"/>
              </a:rPr>
              <a:t>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Pb</a:t>
            </a:r>
            <a:r>
              <a:rPr lang="en-US" sz="1100" dirty="0">
                <a:solidFill>
                  <a:schemeClr val="accent1"/>
                </a:solidFill>
                <a:latin typeface="Josefin Sans"/>
                <a:ea typeface="Josefin Sans"/>
                <a:cs typeface="Josefin Sans"/>
                <a:sym typeface="Wingdings" panose="05000000000000000000" pitchFamily="2" charset="2"/>
              </a:rPr>
              <a:t> </a:t>
            </a:r>
            <a:r>
              <a:rPr lang="en-US" sz="1100" dirty="0">
                <a:solidFill>
                  <a:schemeClr val="accent6">
                    <a:lumMod val="10000"/>
                  </a:schemeClr>
                </a:solidFill>
                <a:latin typeface="Josefin Sans"/>
                <a:ea typeface="Josefin Sans"/>
                <a:cs typeface="Josefin Sans"/>
                <a:sym typeface="Wingdings" panose="05000000000000000000" pitchFamily="2" charset="2"/>
              </a:rPr>
              <a:t>and a </a:t>
            </a:r>
            <a:r>
              <a:rPr lang="en-GB" sz="1100" dirty="0">
                <a:solidFill>
                  <a:schemeClr val="accent1"/>
                </a:solidFill>
                <a:latin typeface="Josefin Sans"/>
                <a:ea typeface="Josefin Sans"/>
                <a:cs typeface="Josefin Sans"/>
                <a:sym typeface="Josefin Sans"/>
              </a:rPr>
              <a:t>Dummy/Empty</a:t>
            </a:r>
            <a:endParaRPr lang="en-GB" sz="1100" dirty="0">
              <a:latin typeface="Josefin Sans"/>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 [EAR1]-</a:t>
            </a:r>
            <a:endParaRPr lang="en-GB" sz="2200" dirty="0">
              <a:solidFill>
                <a:schemeClr val="bg2"/>
              </a:solidFill>
              <a:latin typeface="Josefin Sans"/>
              <a:ea typeface="Josefin Sans"/>
              <a:cs typeface="Josefin Sans"/>
              <a:sym typeface="Josefin Sans"/>
            </a:endParaRPr>
          </a:p>
        </p:txBody>
      </p:sp>
      <p:sp>
        <p:nvSpPr>
          <p:cNvPr id="8" name="TextBox 7">
            <a:extLst>
              <a:ext uri="{FF2B5EF4-FFF2-40B4-BE49-F238E27FC236}">
                <a16:creationId xmlns:a16="http://schemas.microsoft.com/office/drawing/2014/main" id="{201F26CB-2CB5-3FA0-8EC1-7DAB45E72926}"/>
              </a:ext>
            </a:extLst>
          </p:cNvPr>
          <p:cNvSpPr txBox="1"/>
          <p:nvPr/>
        </p:nvSpPr>
        <p:spPr>
          <a:xfrm>
            <a:off x="659695" y="911764"/>
            <a:ext cx="3536169" cy="307777"/>
          </a:xfrm>
          <a:prstGeom prst="rect">
            <a:avLst/>
          </a:prstGeom>
          <a:noFill/>
        </p:spPr>
        <p:txBody>
          <a:bodyPr wrap="square">
            <a:spAutoFit/>
          </a:bodyPr>
          <a:lstStyle/>
          <a:p>
            <a:pPr algn="r">
              <a:buSzPct val="83333"/>
            </a:pPr>
            <a:r>
              <a:rPr lang="en-GB" sz="1400" dirty="0">
                <a:solidFill>
                  <a:schemeClr val="accent4"/>
                </a:solidFill>
                <a:latin typeface="Josefin Sans"/>
                <a:ea typeface="Josefin Sans"/>
                <a:cs typeface="Josefin Sans"/>
                <a:sym typeface="Josefin Sans"/>
              </a:rPr>
              <a:t>How will </a:t>
            </a:r>
            <a:r>
              <a:rPr lang="en-GB" sz="1400" baseline="30000" dirty="0">
                <a:solidFill>
                  <a:schemeClr val="accent4"/>
                </a:solidFill>
                <a:latin typeface="Josefin Sans"/>
                <a:ea typeface="Josefin Sans"/>
                <a:cs typeface="Josefin Sans"/>
                <a:sym typeface="Josefin Sans"/>
              </a:rPr>
              <a:t>124</a:t>
            </a:r>
            <a:r>
              <a:rPr lang="en-GB" sz="1400" dirty="0">
                <a:solidFill>
                  <a:schemeClr val="accent4"/>
                </a:solidFill>
                <a:latin typeface="Josefin Sans"/>
                <a:ea typeface="Josefin Sans"/>
                <a:cs typeface="Josefin Sans"/>
                <a:sym typeface="Josefin Sans"/>
              </a:rPr>
              <a:t>Sn(n,</a:t>
            </a:r>
            <a:r>
              <a:rPr lang="en-GB" sz="1400" i="1" dirty="0">
                <a:solidFill>
                  <a:schemeClr val="accent4"/>
                </a:solidFill>
                <a:latin typeface="Josefin Sans"/>
                <a:ea typeface="Josefin Sans"/>
                <a:cs typeface="Josefin Sans"/>
                <a:sym typeface="Josefin Sans"/>
              </a:rPr>
              <a:t>𝛾</a:t>
            </a:r>
            <a:r>
              <a:rPr lang="en-GB" sz="1400" dirty="0">
                <a:solidFill>
                  <a:schemeClr val="accent4"/>
                </a:solidFill>
                <a:latin typeface="Josefin Sans"/>
                <a:ea typeface="Josefin Sans"/>
                <a:cs typeface="Josefin Sans"/>
                <a:sym typeface="Josefin Sans"/>
              </a:rPr>
              <a:t>) be measured in EAR1?</a:t>
            </a:r>
          </a:p>
        </p:txBody>
      </p:sp>
      <p:pic>
        <p:nvPicPr>
          <p:cNvPr id="10" name="Picture 9">
            <a:extLst>
              <a:ext uri="{FF2B5EF4-FFF2-40B4-BE49-F238E27FC236}">
                <a16:creationId xmlns:a16="http://schemas.microsoft.com/office/drawing/2014/main" id="{D2B60F14-CC0A-7953-45F2-1E97A1175706}"/>
              </a:ext>
            </a:extLst>
          </p:cNvPr>
          <p:cNvPicPr>
            <a:picLocks noChangeAspect="1"/>
          </p:cNvPicPr>
          <p:nvPr/>
        </p:nvPicPr>
        <p:blipFill>
          <a:blip r:embed="rId3"/>
          <a:stretch>
            <a:fillRect/>
          </a:stretch>
        </p:blipFill>
        <p:spPr>
          <a:xfrm>
            <a:off x="4519565" y="1219541"/>
            <a:ext cx="4394333" cy="2862833"/>
          </a:xfrm>
          <a:prstGeom prst="rect">
            <a:avLst/>
          </a:prstGeom>
        </p:spPr>
      </p:pic>
      <p:sp>
        <p:nvSpPr>
          <p:cNvPr id="4" name="TextBox 3">
            <a:extLst>
              <a:ext uri="{FF2B5EF4-FFF2-40B4-BE49-F238E27FC236}">
                <a16:creationId xmlns:a16="http://schemas.microsoft.com/office/drawing/2014/main" id="{326D1B16-16A3-049B-2BEF-71ADA9D5F3B7}"/>
              </a:ext>
            </a:extLst>
          </p:cNvPr>
          <p:cNvSpPr txBox="1"/>
          <p:nvPr/>
        </p:nvSpPr>
        <p:spPr>
          <a:xfrm>
            <a:off x="5518825" y="4131217"/>
            <a:ext cx="3012363" cy="230832"/>
          </a:xfrm>
          <a:prstGeom prst="rect">
            <a:avLst/>
          </a:prstGeom>
          <a:noFill/>
        </p:spPr>
        <p:txBody>
          <a:bodyPr wrap="none" rtlCol="0">
            <a:spAutoFit/>
          </a:bodyPr>
          <a:lstStyle/>
          <a:p>
            <a:r>
              <a:rPr lang="en-US" sz="900" dirty="0">
                <a:solidFill>
                  <a:schemeClr val="accent1"/>
                </a:solidFill>
                <a:latin typeface="Josefin Sans" pitchFamily="2" charset="0"/>
              </a:rPr>
              <a:t>Four C</a:t>
            </a:r>
            <a:r>
              <a:rPr lang="en-US" sz="900" baseline="-25000" dirty="0">
                <a:solidFill>
                  <a:schemeClr val="accent1"/>
                </a:solidFill>
                <a:latin typeface="Josefin Sans" pitchFamily="2" charset="0"/>
              </a:rPr>
              <a:t>6</a:t>
            </a:r>
            <a:r>
              <a:rPr lang="en-US" sz="900" dirty="0">
                <a:solidFill>
                  <a:schemeClr val="accent1"/>
                </a:solidFill>
                <a:latin typeface="Josefin Sans" pitchFamily="2" charset="0"/>
              </a:rPr>
              <a:t>D</a:t>
            </a:r>
            <a:r>
              <a:rPr lang="en-US" sz="900" baseline="-25000" dirty="0">
                <a:solidFill>
                  <a:schemeClr val="accent1"/>
                </a:solidFill>
                <a:latin typeface="Josefin Sans" pitchFamily="2" charset="0"/>
              </a:rPr>
              <a:t>6</a:t>
            </a:r>
            <a:r>
              <a:rPr lang="en-US" sz="900" dirty="0">
                <a:solidFill>
                  <a:schemeClr val="accent1"/>
                </a:solidFill>
                <a:latin typeface="Josefin Sans" pitchFamily="2" charset="0"/>
              </a:rPr>
              <a:t> setup at EAR1 used in </a:t>
            </a:r>
            <a:r>
              <a:rPr lang="en-US" sz="900" baseline="30000" dirty="0">
                <a:solidFill>
                  <a:schemeClr val="accent1"/>
                </a:solidFill>
                <a:latin typeface="Josefin Sans" pitchFamily="2" charset="0"/>
              </a:rPr>
              <a:t>30</a:t>
            </a:r>
            <a:r>
              <a:rPr lang="en-US" sz="900" dirty="0">
                <a:solidFill>
                  <a:schemeClr val="accent1"/>
                </a:solidFill>
                <a:latin typeface="Josefin Sans" pitchFamily="2" charset="0"/>
              </a:rPr>
              <a:t>Si(n,</a:t>
            </a:r>
            <a:r>
              <a:rPr lang="el-GR" sz="900" dirty="0">
                <a:solidFill>
                  <a:schemeClr val="accent1"/>
                </a:solidFill>
                <a:latin typeface="Arial" panose="020B0604020202020204" pitchFamily="34" charset="0"/>
                <a:cs typeface="Arial" panose="020B0604020202020204" pitchFamily="34" charset="0"/>
              </a:rPr>
              <a:t>γ</a:t>
            </a:r>
            <a:r>
              <a:rPr lang="en-US" sz="900" dirty="0">
                <a:solidFill>
                  <a:schemeClr val="accent1"/>
                </a:solidFill>
                <a:latin typeface="Josefin Sans" pitchFamily="2" charset="0"/>
              </a:rPr>
              <a:t>) experiment</a:t>
            </a:r>
            <a:endParaRPr lang="en-GB" sz="900" dirty="0">
              <a:solidFill>
                <a:schemeClr val="accent1"/>
              </a:solidFill>
              <a:latin typeface="Josefin Sans" pitchFamily="2" charset="0"/>
            </a:endParaRPr>
          </a:p>
        </p:txBody>
      </p:sp>
      <p:graphicFrame>
        <p:nvGraphicFramePr>
          <p:cNvPr id="7" name="Object 6">
            <a:extLst>
              <a:ext uri="{FF2B5EF4-FFF2-40B4-BE49-F238E27FC236}">
                <a16:creationId xmlns:a16="http://schemas.microsoft.com/office/drawing/2014/main" id="{43FD40C9-E111-213F-3048-81D2BF4F4D41}"/>
              </a:ext>
            </a:extLst>
          </p:cNvPr>
          <p:cNvGraphicFramePr>
            <a:graphicFrameLocks noChangeAspect="1"/>
          </p:cNvGraphicFramePr>
          <p:nvPr>
            <p:extLst>
              <p:ext uri="{D42A27DB-BD31-4B8C-83A1-F6EECF244321}">
                <p14:modId xmlns:p14="http://schemas.microsoft.com/office/powerpoint/2010/main" val="684580223"/>
              </p:ext>
            </p:extLst>
          </p:nvPr>
        </p:nvGraphicFramePr>
        <p:xfrm>
          <a:off x="4468238" y="974510"/>
          <a:ext cx="4467012" cy="3451784"/>
        </p:xfrm>
        <a:graphic>
          <a:graphicData uri="http://schemas.openxmlformats.org/presentationml/2006/ole">
            <mc:AlternateContent xmlns:mc="http://schemas.openxmlformats.org/markup-compatibility/2006">
              <mc:Choice xmlns:v="urn:schemas-microsoft-com:vml" Requires="v">
                <p:oleObj name="Acrobat Document" r:id="rId4" imgW="2514600" imgH="1943100" progId="Acrobat.Document.DC">
                  <p:embed/>
                </p:oleObj>
              </mc:Choice>
              <mc:Fallback>
                <p:oleObj name="Acrobat Document" r:id="rId4" imgW="2514600" imgH="1943100" progId="Acrobat.Document.DC">
                  <p:embed/>
                  <p:pic>
                    <p:nvPicPr>
                      <p:cNvPr id="5" name="Object 4">
                        <a:extLst>
                          <a:ext uri="{FF2B5EF4-FFF2-40B4-BE49-F238E27FC236}">
                            <a16:creationId xmlns:a16="http://schemas.microsoft.com/office/drawing/2014/main" id="{4677FAA7-B2D5-8065-1596-3454F916C383}"/>
                          </a:ext>
                        </a:extLst>
                      </p:cNvPr>
                      <p:cNvPicPr/>
                      <p:nvPr/>
                    </p:nvPicPr>
                    <p:blipFill>
                      <a:blip r:embed="rId5"/>
                      <a:stretch>
                        <a:fillRect/>
                      </a:stretch>
                    </p:blipFill>
                    <p:spPr>
                      <a:xfrm>
                        <a:off x="4468238" y="974510"/>
                        <a:ext cx="4467012" cy="3451784"/>
                      </a:xfrm>
                      <a:prstGeom prst="rect">
                        <a:avLst/>
                      </a:prstGeom>
                    </p:spPr>
                  </p:pic>
                </p:oleObj>
              </mc:Fallback>
            </mc:AlternateContent>
          </a:graphicData>
        </a:graphic>
      </p:graphicFrame>
      <p:cxnSp>
        <p:nvCxnSpPr>
          <p:cNvPr id="9" name="Straight Arrow Connector 8">
            <a:extLst>
              <a:ext uri="{FF2B5EF4-FFF2-40B4-BE49-F238E27FC236}">
                <a16:creationId xmlns:a16="http://schemas.microsoft.com/office/drawing/2014/main" id="{235838BF-A098-27C6-95CE-099E5551AB08}"/>
              </a:ext>
            </a:extLst>
          </p:cNvPr>
          <p:cNvCxnSpPr/>
          <p:nvPr/>
        </p:nvCxnSpPr>
        <p:spPr>
          <a:xfrm>
            <a:off x="8283297" y="2499390"/>
            <a:ext cx="0" cy="7315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1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8" name="Picture 7">
            <a:extLst>
              <a:ext uri="{FF2B5EF4-FFF2-40B4-BE49-F238E27FC236}">
                <a16:creationId xmlns:a16="http://schemas.microsoft.com/office/drawing/2014/main" id="{17C25439-F921-B45B-EE44-86B85BAB25AB}"/>
              </a:ext>
            </a:extLst>
          </p:cNvPr>
          <p:cNvPicPr>
            <a:picLocks noChangeAspect="1"/>
          </p:cNvPicPr>
          <p:nvPr/>
        </p:nvPicPr>
        <p:blipFill>
          <a:blip r:embed="rId3"/>
          <a:srcRect/>
          <a:stretch/>
        </p:blipFill>
        <p:spPr>
          <a:xfrm>
            <a:off x="3710802" y="1546429"/>
            <a:ext cx="5379423" cy="2647073"/>
          </a:xfrm>
          <a:prstGeom prst="rect">
            <a:avLst/>
          </a:prstGeom>
        </p:spPr>
      </p:pic>
      <p:sp>
        <p:nvSpPr>
          <p:cNvPr id="6" name="TextBox 5">
            <a:extLst>
              <a:ext uri="{FF2B5EF4-FFF2-40B4-BE49-F238E27FC236}">
                <a16:creationId xmlns:a16="http://schemas.microsoft.com/office/drawing/2014/main" id="{C261C14D-3E46-5A22-9D47-9DA8C4AC342D}"/>
              </a:ext>
            </a:extLst>
          </p:cNvPr>
          <p:cNvSpPr txBox="1"/>
          <p:nvPr/>
        </p:nvSpPr>
        <p:spPr>
          <a:xfrm>
            <a:off x="560962" y="1478784"/>
            <a:ext cx="3375498" cy="2954655"/>
          </a:xfrm>
          <a:prstGeom prst="rect">
            <a:avLst/>
          </a:prstGeom>
          <a:noFill/>
        </p:spPr>
        <p:txBody>
          <a:bodyPr wrap="square" rtlCol="0">
            <a:spAutoFit/>
          </a:bodyPr>
          <a:lstStyle/>
          <a:p>
            <a:r>
              <a:rPr lang="en-US" dirty="0">
                <a:latin typeface="Josefin Sans" pitchFamily="2" charset="0"/>
              </a:rPr>
              <a:t>Input parameters:</a:t>
            </a: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r>
              <a:rPr lang="en-US" baseline="30000" dirty="0">
                <a:latin typeface="Josefin Sans" pitchFamily="2" charset="0"/>
              </a:rPr>
              <a:t>124</a:t>
            </a:r>
            <a:r>
              <a:rPr lang="en-US" dirty="0">
                <a:latin typeface="Josefin Sans" pitchFamily="2" charset="0"/>
              </a:rPr>
              <a:t>Sn(n,</a:t>
            </a:r>
            <a:r>
              <a:rPr lang="el-GR" i="1" dirty="0">
                <a:latin typeface="Arial" panose="020B0604020202020204" pitchFamily="34" charset="0"/>
                <a:cs typeface="Arial" panose="020B0604020202020204" pitchFamily="34" charset="0"/>
              </a:rPr>
              <a:t>γ</a:t>
            </a:r>
            <a:r>
              <a:rPr lang="en-US" dirty="0">
                <a:latin typeface="Josefin Sans" pitchFamily="2" charset="0"/>
              </a:rPr>
              <a:t>) cross section : </a:t>
            </a:r>
            <a:r>
              <a:rPr lang="en-US" dirty="0">
                <a:solidFill>
                  <a:schemeClr val="accent3">
                    <a:lumMod val="75000"/>
                  </a:schemeClr>
                </a:solidFill>
                <a:latin typeface="Josefin Sans" pitchFamily="2" charset="0"/>
              </a:rPr>
              <a:t>ENDF/B-VIII.0 evaluation</a:t>
            </a:r>
          </a:p>
          <a:p>
            <a:pPr marL="285750" indent="-285750">
              <a:buFont typeface="Wingdings" panose="05000000000000000000" pitchFamily="2" charset="2"/>
              <a:buChar char="q"/>
            </a:pPr>
            <a:endParaRPr lang="en-US" sz="900" dirty="0">
              <a:solidFill>
                <a:schemeClr val="accent3">
                  <a:lumMod val="75000"/>
                </a:schemeClr>
              </a:solidFill>
              <a:latin typeface="Josefin Sans" pitchFamily="2" charset="0"/>
            </a:endParaRPr>
          </a:p>
          <a:p>
            <a:pPr marL="285750" indent="-285750">
              <a:buFont typeface="Wingdings" panose="05000000000000000000" pitchFamily="2" charset="2"/>
              <a:buChar char="q"/>
            </a:pPr>
            <a:r>
              <a:rPr lang="en-US" dirty="0">
                <a:latin typeface="Josefin Sans" pitchFamily="2" charset="0"/>
              </a:rPr>
              <a:t>Atoms/barn: </a:t>
            </a:r>
            <a:r>
              <a:rPr lang="en-US" dirty="0">
                <a:solidFill>
                  <a:schemeClr val="accent1"/>
                </a:solidFill>
                <a:latin typeface="Josefin Sans" pitchFamily="2" charset="0"/>
              </a:rPr>
              <a:t>0.00464</a:t>
            </a:r>
            <a:r>
              <a:rPr lang="en-US" dirty="0">
                <a:latin typeface="Josefin Sans" pitchFamily="2" charset="0"/>
              </a:rPr>
              <a:t> </a:t>
            </a:r>
          </a:p>
          <a:p>
            <a:r>
              <a:rPr lang="en-US" dirty="0">
                <a:latin typeface="Josefin Sans" pitchFamily="2" charset="0"/>
              </a:rPr>
              <a:t>(3 g weight and a disk: 2 cm diameter)</a:t>
            </a:r>
          </a:p>
          <a:p>
            <a:endParaRPr lang="en-US" sz="900" dirty="0">
              <a:latin typeface="Josefin Sans" pitchFamily="2" charset="0"/>
            </a:endParaRPr>
          </a:p>
          <a:p>
            <a:pPr marL="285750" indent="-285750">
              <a:buFont typeface="Wingdings" panose="05000000000000000000" pitchFamily="2" charset="2"/>
              <a:buChar char="q"/>
            </a:pPr>
            <a:r>
              <a:rPr lang="en-US" dirty="0" err="1">
                <a:latin typeface="Josefin Sans" pitchFamily="2" charset="0"/>
              </a:rPr>
              <a:t>Hbins</a:t>
            </a:r>
            <a:r>
              <a:rPr lang="en-US" dirty="0">
                <a:latin typeface="Josefin Sans" pitchFamily="2" charset="0"/>
              </a:rPr>
              <a:t>: </a:t>
            </a:r>
            <a:r>
              <a:rPr lang="en-US" dirty="0">
                <a:solidFill>
                  <a:schemeClr val="accent1"/>
                </a:solidFill>
                <a:latin typeface="Josefin Sans" pitchFamily="2" charset="0"/>
              </a:rPr>
              <a:t>13750 in Energy(eV) range from 10</a:t>
            </a:r>
            <a:r>
              <a:rPr lang="en-US" baseline="30000" dirty="0">
                <a:solidFill>
                  <a:schemeClr val="accent1"/>
                </a:solidFill>
                <a:latin typeface="Josefin Sans" pitchFamily="2" charset="0"/>
              </a:rPr>
              <a:t>0</a:t>
            </a:r>
            <a:r>
              <a:rPr lang="en-US" dirty="0">
                <a:solidFill>
                  <a:schemeClr val="accent1"/>
                </a:solidFill>
                <a:latin typeface="Josefin Sans" pitchFamily="2" charset="0"/>
              </a:rPr>
              <a:t> to 5e10</a:t>
            </a:r>
            <a:r>
              <a:rPr lang="en-US" baseline="30000" dirty="0">
                <a:solidFill>
                  <a:schemeClr val="accent1"/>
                </a:solidFill>
                <a:latin typeface="Josefin Sans" pitchFamily="2" charset="0"/>
              </a:rPr>
              <a:t>5</a:t>
            </a:r>
            <a:r>
              <a:rPr lang="en-US" dirty="0">
                <a:latin typeface="Josefin Sans" pitchFamily="2" charset="0"/>
              </a:rPr>
              <a:t> </a:t>
            </a:r>
          </a:p>
          <a:p>
            <a:r>
              <a:rPr lang="en-US" dirty="0">
                <a:latin typeface="Josefin Sans" pitchFamily="2" charset="0"/>
              </a:rPr>
              <a:t>     bpd: </a:t>
            </a:r>
            <a:r>
              <a:rPr lang="en-US" dirty="0">
                <a:solidFill>
                  <a:schemeClr val="accent1"/>
                </a:solidFill>
                <a:latin typeface="Josefin Sans" pitchFamily="2" charset="0"/>
              </a:rPr>
              <a:t>2500</a:t>
            </a:r>
          </a:p>
          <a:p>
            <a:pPr marL="285750" indent="-285750">
              <a:buFont typeface="Wingdings" panose="05000000000000000000" pitchFamily="2" charset="2"/>
              <a:buChar char="q"/>
            </a:pPr>
            <a:endParaRPr lang="en-US" sz="900" dirty="0">
              <a:latin typeface="Josefin Sans" pitchFamily="2" charset="0"/>
            </a:endParaRPr>
          </a:p>
          <a:p>
            <a:pPr marL="285750" indent="-285750">
              <a:buFont typeface="Wingdings" panose="05000000000000000000" pitchFamily="2" charset="2"/>
              <a:buChar char="q"/>
            </a:pPr>
            <a:r>
              <a:rPr lang="en-US" dirty="0">
                <a:latin typeface="Josefin Sans" pitchFamily="2" charset="0"/>
              </a:rPr>
              <a:t>efficiency: </a:t>
            </a:r>
            <a:r>
              <a:rPr lang="en-US" dirty="0">
                <a:solidFill>
                  <a:schemeClr val="accent1"/>
                </a:solidFill>
                <a:latin typeface="Josefin Sans" pitchFamily="2" charset="0"/>
              </a:rPr>
              <a:t>8% </a:t>
            </a:r>
          </a:p>
          <a:p>
            <a:r>
              <a:rPr lang="en-US" dirty="0">
                <a:latin typeface="Josefin Sans" pitchFamily="2" charset="0"/>
              </a:rPr>
              <a:t>~</a:t>
            </a:r>
            <a:r>
              <a:rPr lang="en-US" dirty="0">
                <a:solidFill>
                  <a:srgbClr val="FF0000"/>
                </a:solidFill>
                <a:latin typeface="Josefin Sans" pitchFamily="2" charset="0"/>
              </a:rPr>
              <a:t>2.0</a:t>
            </a:r>
            <a:r>
              <a:rPr lang="en-US" dirty="0">
                <a:latin typeface="Josefin Sans" pitchFamily="2" charset="0"/>
              </a:rPr>
              <a:t>% for each C</a:t>
            </a:r>
            <a:r>
              <a:rPr lang="en-US" baseline="-25000" dirty="0">
                <a:latin typeface="Josefin Sans" pitchFamily="2" charset="0"/>
              </a:rPr>
              <a:t>6</a:t>
            </a:r>
            <a:r>
              <a:rPr lang="en-US" dirty="0">
                <a:latin typeface="Josefin Sans" pitchFamily="2" charset="0"/>
              </a:rPr>
              <a:t>D</a:t>
            </a:r>
            <a:r>
              <a:rPr lang="en-US" baseline="-25000" dirty="0">
                <a:latin typeface="Josefin Sans" pitchFamily="2" charset="0"/>
              </a:rPr>
              <a:t>6</a:t>
            </a:r>
            <a:r>
              <a:rPr lang="en-US" dirty="0">
                <a:latin typeface="Josefin Sans" pitchFamily="2" charset="0"/>
              </a:rPr>
              <a:t> at ~9cm</a:t>
            </a:r>
            <a:endParaRPr lang="en-GB" dirty="0">
              <a:latin typeface="Josefin Sans" pitchFamily="2" charset="0"/>
            </a:endParaRPr>
          </a:p>
        </p:txBody>
      </p:sp>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17</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GB" sz="2200" dirty="0">
                <a:solidFill>
                  <a:schemeClr val="bg2"/>
                </a:solidFill>
                <a:latin typeface="Josefin Sans" pitchFamily="2" charset="0"/>
                <a:ea typeface="Josefin Sans"/>
                <a:cs typeface="Josefin Sans"/>
                <a:sym typeface="Josefin Sans"/>
              </a:rPr>
              <a:t>Proton Requests [EAR1]-</a:t>
            </a:r>
          </a:p>
        </p:txBody>
      </p:sp>
      <p:sp>
        <p:nvSpPr>
          <p:cNvPr id="2" name="TextBox 1">
            <a:extLst>
              <a:ext uri="{FF2B5EF4-FFF2-40B4-BE49-F238E27FC236}">
                <a16:creationId xmlns:a16="http://schemas.microsoft.com/office/drawing/2014/main" id="{A42599EA-5CBF-0063-8C11-EDBBE7E8F283}"/>
              </a:ext>
            </a:extLst>
          </p:cNvPr>
          <p:cNvSpPr txBox="1"/>
          <p:nvPr/>
        </p:nvSpPr>
        <p:spPr>
          <a:xfrm>
            <a:off x="560962" y="949998"/>
            <a:ext cx="3898824" cy="307777"/>
          </a:xfrm>
          <a:prstGeom prst="rect">
            <a:avLst/>
          </a:prstGeom>
          <a:noFill/>
        </p:spPr>
        <p:txBody>
          <a:bodyPr wrap="none" rtlCol="0">
            <a:spAutoFit/>
          </a:bodyPr>
          <a:lstStyle/>
          <a:p>
            <a:r>
              <a:rPr lang="en-US" dirty="0">
                <a:solidFill>
                  <a:schemeClr val="accent2"/>
                </a:solidFill>
                <a:latin typeface="Josefin Sans" pitchFamily="2" charset="0"/>
              </a:rPr>
              <a:t>Counts estimation using Transport Code (TC):</a:t>
            </a:r>
            <a:endParaRPr lang="en-GB" dirty="0">
              <a:solidFill>
                <a:schemeClr val="accent2"/>
              </a:solidFill>
              <a:latin typeface="Josefin Sans" pitchFamily="2" charset="0"/>
            </a:endParaRPr>
          </a:p>
        </p:txBody>
      </p:sp>
    </p:spTree>
    <p:extLst>
      <p:ext uri="{BB962C8B-B14F-4D97-AF65-F5344CB8AC3E}">
        <p14:creationId xmlns:p14="http://schemas.microsoft.com/office/powerpoint/2010/main" val="3119628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pitchFamily="2" charset="0"/>
                <a:ea typeface="Josefin Sans"/>
                <a:cs typeface="Josefin Sans"/>
                <a:sym typeface="Josefin Sans"/>
              </a:rPr>
              <a:t>18</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61773"/>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GB" sz="2200" dirty="0">
                <a:solidFill>
                  <a:schemeClr val="bg2"/>
                </a:solidFill>
                <a:latin typeface="Josefin Sans" pitchFamily="2" charset="0"/>
                <a:ea typeface="Josefin Sans"/>
                <a:cs typeface="Josefin Sans"/>
                <a:sym typeface="Josefin Sans"/>
              </a:rPr>
              <a:t>Proton Requests [EAR1]-</a:t>
            </a:r>
          </a:p>
        </p:txBody>
      </p:sp>
      <p:sp>
        <p:nvSpPr>
          <p:cNvPr id="6" name="TextBox 5">
            <a:extLst>
              <a:ext uri="{FF2B5EF4-FFF2-40B4-BE49-F238E27FC236}">
                <a16:creationId xmlns:a16="http://schemas.microsoft.com/office/drawing/2014/main" id="{E1C8E8D3-0E93-21B5-A097-A470B9C55AF4}"/>
              </a:ext>
            </a:extLst>
          </p:cNvPr>
          <p:cNvSpPr txBox="1"/>
          <p:nvPr/>
        </p:nvSpPr>
        <p:spPr>
          <a:xfrm>
            <a:off x="814564" y="1384571"/>
            <a:ext cx="8070032" cy="1600438"/>
          </a:xfrm>
          <a:prstGeom prst="rect">
            <a:avLst/>
          </a:prstGeom>
          <a:noFill/>
        </p:spPr>
        <p:txBody>
          <a:bodyPr wrap="square" rtlCol="0">
            <a:spAutoFit/>
          </a:bodyPr>
          <a:lstStyle/>
          <a:p>
            <a:r>
              <a:rPr lang="en-GB" dirty="0">
                <a:latin typeface="Josefin Sans" pitchFamily="2" charset="0"/>
              </a:rPr>
              <a:t>For </a:t>
            </a:r>
            <a:r>
              <a:rPr lang="en-GB" baseline="30000" dirty="0">
                <a:latin typeface="Josefin Sans" pitchFamily="2" charset="0"/>
              </a:rPr>
              <a:t>124</a:t>
            </a:r>
            <a:r>
              <a:rPr lang="en-GB" dirty="0">
                <a:latin typeface="Josefin Sans" pitchFamily="2" charset="0"/>
              </a:rPr>
              <a:t>Sn and </a:t>
            </a:r>
            <a:r>
              <a:rPr lang="en-GB" baseline="30000" dirty="0" err="1">
                <a:latin typeface="Josefin Sans" pitchFamily="2" charset="0"/>
              </a:rPr>
              <a:t>nat</a:t>
            </a:r>
            <a:r>
              <a:rPr lang="en-GB" dirty="0" err="1">
                <a:latin typeface="Josefin Sans" pitchFamily="2" charset="0"/>
              </a:rPr>
              <a:t>Sn</a:t>
            </a:r>
            <a:r>
              <a:rPr lang="en-GB" dirty="0">
                <a:latin typeface="Josefin Sans" pitchFamily="2" charset="0"/>
              </a:rPr>
              <a:t>: ~</a:t>
            </a:r>
            <a:r>
              <a:rPr lang="en-GB" u="sng" dirty="0">
                <a:solidFill>
                  <a:schemeClr val="accent1"/>
                </a:solidFill>
                <a:latin typeface="Josefin Sans" pitchFamily="2" charset="0"/>
              </a:rPr>
              <a:t>2.2x10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t>
            </a:r>
            <a:r>
              <a:rPr lang="en-GB" dirty="0">
                <a:latin typeface="Josefin Sans" pitchFamily="2" charset="0"/>
              </a:rPr>
              <a:t>and ~</a:t>
            </a:r>
            <a:r>
              <a:rPr lang="en-GB" u="sng" dirty="0">
                <a:solidFill>
                  <a:schemeClr val="accent1"/>
                </a:solidFill>
                <a:latin typeface="Josefin Sans" pitchFamily="2" charset="0"/>
              </a:rPr>
              <a:t>0.5x10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a:t>
            </a:r>
            <a:r>
              <a:rPr lang="en-GB" dirty="0">
                <a:latin typeface="Josefin Sans" pitchFamily="2" charset="0"/>
              </a:rPr>
              <a:t> respectively</a:t>
            </a:r>
          </a:p>
          <a:p>
            <a:endParaRPr lang="en-GB" dirty="0">
              <a:latin typeface="Josefin Sans" pitchFamily="2" charset="0"/>
            </a:endParaRPr>
          </a:p>
          <a:p>
            <a:r>
              <a:rPr lang="en-GB" dirty="0">
                <a:latin typeface="Josefin Sans" pitchFamily="2" charset="0"/>
              </a:rPr>
              <a:t>For normalisation and background (dummy) estimation: ~</a:t>
            </a:r>
            <a:r>
              <a:rPr lang="en-GB" u="sng" dirty="0">
                <a:solidFill>
                  <a:schemeClr val="accent1"/>
                </a:solidFill>
                <a:latin typeface="Josefin Sans" pitchFamily="2" charset="0"/>
              </a:rPr>
              <a:t>0.2x10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and ~0.8x10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a:t>
            </a:r>
            <a:r>
              <a:rPr lang="en-GB" dirty="0">
                <a:latin typeface="Josefin Sans" pitchFamily="2" charset="0"/>
              </a:rPr>
              <a:t>, respectively</a:t>
            </a:r>
            <a:r>
              <a:rPr lang="en-GB" u="sng" dirty="0">
                <a:solidFill>
                  <a:schemeClr val="accent1"/>
                </a:solidFill>
                <a:latin typeface="Josefin Sans" pitchFamily="2" charset="0"/>
              </a:rPr>
              <a:t> </a:t>
            </a:r>
            <a:endParaRPr lang="en-GB" dirty="0">
              <a:solidFill>
                <a:schemeClr val="accent1"/>
              </a:solidFill>
              <a:latin typeface="Josefin Sans" pitchFamily="2" charset="0"/>
            </a:endParaRPr>
          </a:p>
          <a:p>
            <a:endParaRPr lang="en-GB" dirty="0">
              <a:solidFill>
                <a:schemeClr val="accent1"/>
              </a:solidFill>
              <a:latin typeface="Josefin Sans" pitchFamily="2" charset="0"/>
            </a:endParaRPr>
          </a:p>
          <a:p>
            <a:endParaRPr lang="en-GB" dirty="0">
              <a:solidFill>
                <a:schemeClr val="accent1"/>
              </a:solidFill>
              <a:latin typeface="Josefin Sans" pitchFamily="2" charset="0"/>
            </a:endParaRPr>
          </a:p>
          <a:p>
            <a:r>
              <a:rPr lang="en-GB" b="1" dirty="0">
                <a:latin typeface="Josefin Sans" pitchFamily="2" charset="0"/>
              </a:rPr>
              <a:t>In total</a:t>
            </a:r>
            <a:r>
              <a:rPr lang="en-GB" dirty="0">
                <a:latin typeface="Josefin Sans" pitchFamily="2" charset="0"/>
              </a:rPr>
              <a:t>:</a:t>
            </a:r>
            <a:r>
              <a:rPr lang="en-GB" dirty="0">
                <a:solidFill>
                  <a:schemeClr val="accent1"/>
                </a:solidFill>
                <a:latin typeface="Josefin Sans" pitchFamily="2" charset="0"/>
              </a:rPr>
              <a:t> ~</a:t>
            </a:r>
            <a:r>
              <a:rPr lang="en-GB" u="sng" dirty="0">
                <a:solidFill>
                  <a:schemeClr val="accent1"/>
                </a:solidFill>
                <a:latin typeface="Josefin Sans" pitchFamily="2" charset="0"/>
              </a:rPr>
              <a:t>3.7x10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t>
            </a:r>
            <a:r>
              <a:rPr lang="en-GB" dirty="0">
                <a:latin typeface="Josefin Sans" pitchFamily="2" charset="0"/>
              </a:rPr>
              <a:t>with the rate estimation </a:t>
            </a:r>
            <a:r>
              <a:rPr lang="en-GB" u="sng" dirty="0">
                <a:solidFill>
                  <a:schemeClr val="accent1"/>
                </a:solidFill>
                <a:latin typeface="Josefin Sans" pitchFamily="2" charset="0"/>
              </a:rPr>
              <a:t>1.0x10</a:t>
            </a:r>
            <a:r>
              <a:rPr lang="en-GB" u="sng" baseline="30000" dirty="0">
                <a:solidFill>
                  <a:schemeClr val="accent1"/>
                </a:solidFill>
                <a:latin typeface="Josefin Sans" pitchFamily="2" charset="0"/>
              </a:rPr>
              <a:t>17</a:t>
            </a:r>
            <a:r>
              <a:rPr lang="en-GB" u="sng" dirty="0">
                <a:solidFill>
                  <a:schemeClr val="accent1"/>
                </a:solidFill>
                <a:latin typeface="Josefin Sans" pitchFamily="2" charset="0"/>
              </a:rPr>
              <a:t> proton per day (~37 days beam time)</a:t>
            </a:r>
            <a:endParaRPr lang="en-GB" dirty="0">
              <a:solidFill>
                <a:schemeClr val="accent1"/>
              </a:solidFill>
              <a:latin typeface="Josefin Sans" pitchFamily="2" charset="0"/>
            </a:endParaRPr>
          </a:p>
        </p:txBody>
      </p:sp>
    </p:spTree>
    <p:extLst>
      <p:ext uri="{BB962C8B-B14F-4D97-AF65-F5344CB8AC3E}">
        <p14:creationId xmlns:p14="http://schemas.microsoft.com/office/powerpoint/2010/main" val="4215540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a:ea typeface="Josefin Sans"/>
                <a:cs typeface="Josefin Sans"/>
                <a:sym typeface="Josefin Sans"/>
              </a:rPr>
              <a:t>19</a:t>
            </a:r>
            <a:endParaRPr dirty="0">
              <a:latin typeface="Josefin Sans"/>
              <a:ea typeface="Josefin Sans"/>
              <a:cs typeface="Josefin Sans"/>
              <a:sym typeface="Josefin Sans"/>
            </a:endParaRPr>
          </a:p>
        </p:txBody>
      </p:sp>
      <p:sp>
        <p:nvSpPr>
          <p:cNvPr id="2" name="Google Shape;359;p44">
            <a:extLst>
              <a:ext uri="{FF2B5EF4-FFF2-40B4-BE49-F238E27FC236}">
                <a16:creationId xmlns:a16="http://schemas.microsoft.com/office/drawing/2014/main" id="{C2076C0A-DBF9-B2A9-E4E0-D8EDEDD289D8}"/>
              </a:ext>
            </a:extLst>
          </p:cNvPr>
          <p:cNvSpPr txBox="1">
            <a:spLocks/>
          </p:cNvSpPr>
          <p:nvPr/>
        </p:nvSpPr>
        <p:spPr>
          <a:xfrm>
            <a:off x="561190" y="1465931"/>
            <a:ext cx="4065931" cy="246080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hope to measure the </a:t>
            </a:r>
            <a:r>
              <a:rPr lang="en-US" sz="1100" dirty="0">
                <a:solidFill>
                  <a:schemeClr val="accent1"/>
                </a:solidFill>
                <a:latin typeface="Josefin Sans"/>
                <a:ea typeface="Josefin Sans"/>
                <a:cs typeface="Josefin Sans"/>
                <a:sym typeface="Wingdings" panose="05000000000000000000" pitchFamily="2" charset="2"/>
              </a:rPr>
              <a:t>thermal-to-10 keV range</a:t>
            </a:r>
          </a:p>
          <a:p>
            <a:pPr marL="285750" indent="-285750" algn="just">
              <a:lnSpc>
                <a:spcPct val="115000"/>
              </a:lnSpc>
              <a:buSzPts val="1400"/>
              <a:buFont typeface="Wingdings" panose="05000000000000000000" pitchFamily="2" charset="2"/>
              <a:buChar char="q"/>
            </a:pPr>
            <a:endParaRPr lang="en-US" sz="1100" dirty="0">
              <a:latin typeface="Josefin Sans"/>
              <a:ea typeface="Josefin Sans"/>
              <a:cs typeface="Josefin Sans"/>
              <a:sym typeface="Wingdings" panose="05000000000000000000" pitchFamily="2" charset="2"/>
            </a:endParaRPr>
          </a:p>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will use </a:t>
            </a:r>
            <a:r>
              <a:rPr lang="en-US" sz="1100" dirty="0">
                <a:solidFill>
                  <a:schemeClr val="accent3">
                    <a:lumMod val="75000"/>
                  </a:schemeClr>
                </a:solidFill>
                <a:latin typeface="Josefin Sans"/>
                <a:ea typeface="Josefin Sans"/>
                <a:cs typeface="Josefin Sans"/>
                <a:sym typeface="Wingdings" panose="05000000000000000000" pitchFamily="2" charset="2"/>
              </a:rPr>
              <a:t>1.0g</a:t>
            </a:r>
            <a:r>
              <a:rPr lang="en-US" sz="1100" dirty="0">
                <a:latin typeface="Josefin Sans"/>
                <a:ea typeface="Josefin Sans"/>
                <a:cs typeface="Josefin Sans"/>
                <a:sym typeface="Wingdings" panose="05000000000000000000" pitchFamily="2" charset="2"/>
              </a:rPr>
              <a:t> of enriched material (~99.4% of </a:t>
            </a:r>
            <a:r>
              <a:rPr lang="en-US" sz="1100" baseline="30000" dirty="0">
                <a:latin typeface="Josefin Sans"/>
                <a:ea typeface="Josefin Sans"/>
                <a:cs typeface="Josefin Sans"/>
                <a:sym typeface="Wingdings" panose="05000000000000000000" pitchFamily="2" charset="2"/>
              </a:rPr>
              <a:t>124</a:t>
            </a:r>
            <a:r>
              <a:rPr lang="en-US" sz="1100" dirty="0">
                <a:latin typeface="Josefin Sans"/>
                <a:ea typeface="Josefin Sans"/>
                <a:cs typeface="Josefin Sans"/>
                <a:sym typeface="Wingdings" panose="05000000000000000000" pitchFamily="2" charset="2"/>
              </a:rPr>
              <a:t>Sn) to lower as much as possible the contamination from other isotopes</a:t>
            </a:r>
          </a:p>
          <a:p>
            <a:pPr marL="285750" indent="-285750" algn="just">
              <a:lnSpc>
                <a:spcPct val="115000"/>
              </a:lnSpc>
              <a:buSzPts val="1400"/>
              <a:buFont typeface="Wingdings" panose="05000000000000000000" pitchFamily="2" charset="2"/>
              <a:buChar char="q"/>
            </a:pPr>
            <a:endParaRPr lang="en-US" sz="1100" dirty="0">
              <a:solidFill>
                <a:schemeClr val="accent1"/>
              </a:solidFill>
              <a:latin typeface="Josefin Sans"/>
              <a:ea typeface="Josefin Sans"/>
              <a:cs typeface="Josefin Sans"/>
              <a:sym typeface="Josefin Sans"/>
            </a:endParaRPr>
          </a:p>
          <a:p>
            <a:pPr marL="285750" indent="-285750" algn="just">
              <a:lnSpc>
                <a:spcPct val="115000"/>
              </a:lnSpc>
              <a:buSzPts val="1400"/>
              <a:buFont typeface="Wingdings" panose="05000000000000000000" pitchFamily="2" charset="2"/>
              <a:buChar char="q"/>
            </a:pPr>
            <a:r>
              <a:rPr lang="en-US" sz="1100" dirty="0">
                <a:solidFill>
                  <a:schemeClr val="accent1"/>
                </a:solidFill>
                <a:latin typeface="Josefin Sans"/>
                <a:ea typeface="Josefin Sans"/>
                <a:cs typeface="Josefin Sans"/>
                <a:sym typeface="Josefin Sans"/>
              </a:rPr>
              <a:t>Setup of array</a:t>
            </a:r>
            <a:r>
              <a:rPr lang="en-US" sz="1100" dirty="0">
                <a:latin typeface="Josefin Sans"/>
                <a:ea typeface="Josefin Sans"/>
                <a:cs typeface="Josefin Sans"/>
                <a:sym typeface="Josefin Sans"/>
              </a:rPr>
              <a:t> of nine </a:t>
            </a:r>
            <a:r>
              <a:rPr lang="en-US" sz="1100" dirty="0" err="1">
                <a:solidFill>
                  <a:schemeClr val="accent1"/>
                </a:solidFill>
                <a:latin typeface="Josefin Sans"/>
                <a:ea typeface="Josefin Sans"/>
                <a:cs typeface="Josefin Sans"/>
                <a:sym typeface="Josefin Sans"/>
              </a:rPr>
              <a:t>sTED</a:t>
            </a:r>
            <a:r>
              <a:rPr lang="en-US" sz="1100" dirty="0">
                <a:latin typeface="Josefin Sans"/>
                <a:ea typeface="Josefin Sans"/>
                <a:cs typeface="Josefin Sans"/>
                <a:sym typeface="Josefin Sans"/>
              </a:rPr>
              <a:t> and two </a:t>
            </a:r>
            <a:r>
              <a:rPr lang="en-US" sz="1100" dirty="0">
                <a:solidFill>
                  <a:schemeClr val="accent1"/>
                </a:solidFill>
                <a:latin typeface="Josefin Sans"/>
                <a:ea typeface="Josefin Sans"/>
                <a:cs typeface="Josefin Sans"/>
                <a:sym typeface="Josefin Sans"/>
              </a:rPr>
              <a:t>C</a:t>
            </a:r>
            <a:r>
              <a:rPr lang="en-US" sz="1100" baseline="-25000" dirty="0">
                <a:solidFill>
                  <a:schemeClr val="accent1"/>
                </a:solidFill>
                <a:latin typeface="Josefin Sans"/>
                <a:ea typeface="Josefin Sans"/>
                <a:cs typeface="Josefin Sans"/>
                <a:sym typeface="Josefin Sans"/>
              </a:rPr>
              <a:t>6</a:t>
            </a:r>
            <a:r>
              <a:rPr lang="en-US" sz="1100" dirty="0">
                <a:solidFill>
                  <a:schemeClr val="accent1"/>
                </a:solidFill>
                <a:latin typeface="Josefin Sans"/>
                <a:ea typeface="Josefin Sans"/>
                <a:cs typeface="Josefin Sans"/>
                <a:sym typeface="Josefin Sans"/>
              </a:rPr>
              <a:t>D</a:t>
            </a:r>
            <a:r>
              <a:rPr lang="en-US" sz="1100" baseline="-25000" dirty="0">
                <a:solidFill>
                  <a:schemeClr val="accent1"/>
                </a:solidFill>
                <a:latin typeface="Josefin Sans"/>
                <a:ea typeface="Josefin Sans"/>
                <a:cs typeface="Josefin Sans"/>
                <a:sym typeface="Josefin Sans"/>
              </a:rPr>
              <a:t>6</a:t>
            </a:r>
            <a:r>
              <a:rPr lang="en-US" sz="1100" dirty="0">
                <a:latin typeface="Josefin Sans"/>
                <a:ea typeface="Josefin Sans"/>
                <a:cs typeface="Josefin Sans"/>
                <a:sym typeface="Josefin Sans"/>
              </a:rPr>
              <a:t> detectors</a:t>
            </a:r>
          </a:p>
          <a:p>
            <a:pPr algn="just">
              <a:lnSpc>
                <a:spcPct val="115000"/>
              </a:lnSpc>
              <a:buSzPts val="1400"/>
            </a:pPr>
            <a:endParaRPr lang="en-US" sz="1100" dirty="0">
              <a:latin typeface="Josefin Sans"/>
              <a:ea typeface="Josefin Sans"/>
              <a:cs typeface="Josefin Sans"/>
              <a:sym typeface="Wingdings" panose="05000000000000000000" pitchFamily="2" charset="2"/>
            </a:endParaRPr>
          </a:p>
          <a:p>
            <a:pPr marL="285750" indent="-285750" algn="just">
              <a:lnSpc>
                <a:spcPct val="115000"/>
              </a:lnSpc>
              <a:buSzPts val="1400"/>
              <a:buFont typeface="Wingdings" panose="05000000000000000000" pitchFamily="2" charset="2"/>
              <a:buChar char="q"/>
            </a:pPr>
            <a:r>
              <a:rPr lang="en-US" sz="1100" dirty="0">
                <a:latin typeface="Josefin Sans"/>
                <a:ea typeface="Josefin Sans"/>
                <a:cs typeface="Josefin Sans"/>
                <a:sym typeface="Wingdings" panose="05000000000000000000" pitchFamily="2" charset="2"/>
              </a:rPr>
              <a:t>We will also measure a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Sn</a:t>
            </a:r>
            <a:r>
              <a:rPr lang="en-US" sz="1100" dirty="0">
                <a:solidFill>
                  <a:schemeClr val="accent1"/>
                </a:solidFill>
                <a:latin typeface="Josefin Sans"/>
                <a:ea typeface="Josefin Sans"/>
                <a:cs typeface="Josefin Sans"/>
                <a:sym typeface="Wingdings" panose="05000000000000000000" pitchFamily="2" charset="2"/>
              </a:rPr>
              <a:t>, </a:t>
            </a:r>
            <a:r>
              <a:rPr lang="en-US" sz="1100" baseline="30000" dirty="0">
                <a:solidFill>
                  <a:schemeClr val="accent1"/>
                </a:solidFill>
                <a:latin typeface="Josefin Sans"/>
                <a:ea typeface="Josefin Sans"/>
                <a:cs typeface="Josefin Sans"/>
                <a:sym typeface="Wingdings" panose="05000000000000000000" pitchFamily="2" charset="2"/>
              </a:rPr>
              <a:t>197</a:t>
            </a:r>
            <a:r>
              <a:rPr lang="en-US" sz="1100" dirty="0">
                <a:solidFill>
                  <a:schemeClr val="accent1"/>
                </a:solidFill>
                <a:latin typeface="Josefin Sans"/>
                <a:ea typeface="Josefin Sans"/>
                <a:cs typeface="Josefin Sans"/>
                <a:sym typeface="Wingdings" panose="05000000000000000000" pitchFamily="2" charset="2"/>
              </a:rPr>
              <a:t>Au,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C</a:t>
            </a:r>
            <a:r>
              <a:rPr lang="en-US" sz="1100" dirty="0">
                <a:solidFill>
                  <a:schemeClr val="accent1"/>
                </a:solidFill>
                <a:latin typeface="Josefin Sans"/>
                <a:ea typeface="Josefin Sans"/>
                <a:cs typeface="Josefin Sans"/>
                <a:sym typeface="Wingdings" panose="05000000000000000000" pitchFamily="2" charset="2"/>
              </a:rPr>
              <a:t>,</a:t>
            </a:r>
            <a:r>
              <a:rPr lang="en-US" sz="1100" dirty="0">
                <a:latin typeface="Josefin Sans"/>
                <a:ea typeface="Josefin Sans"/>
                <a:cs typeface="Josefin Sans"/>
                <a:sym typeface="Wingdings" panose="05000000000000000000" pitchFamily="2" charset="2"/>
              </a:rPr>
              <a:t> </a:t>
            </a:r>
            <a:r>
              <a:rPr lang="en-US" sz="1100" baseline="30000" dirty="0" err="1">
                <a:solidFill>
                  <a:schemeClr val="accent1"/>
                </a:solidFill>
                <a:latin typeface="Josefin Sans"/>
                <a:ea typeface="Josefin Sans"/>
                <a:cs typeface="Josefin Sans"/>
                <a:sym typeface="Wingdings" panose="05000000000000000000" pitchFamily="2" charset="2"/>
              </a:rPr>
              <a:t>nat</a:t>
            </a:r>
            <a:r>
              <a:rPr lang="en-US" sz="1100" dirty="0" err="1">
                <a:solidFill>
                  <a:schemeClr val="accent1"/>
                </a:solidFill>
                <a:latin typeface="Josefin Sans"/>
                <a:ea typeface="Josefin Sans"/>
                <a:cs typeface="Josefin Sans"/>
                <a:sym typeface="Wingdings" panose="05000000000000000000" pitchFamily="2" charset="2"/>
              </a:rPr>
              <a:t>Pb</a:t>
            </a:r>
            <a:r>
              <a:rPr lang="en-US" sz="1100" dirty="0">
                <a:solidFill>
                  <a:schemeClr val="accent1"/>
                </a:solidFill>
                <a:latin typeface="Josefin Sans"/>
                <a:ea typeface="Josefin Sans"/>
                <a:cs typeface="Josefin Sans"/>
                <a:sym typeface="Wingdings" panose="05000000000000000000" pitchFamily="2" charset="2"/>
              </a:rPr>
              <a:t> </a:t>
            </a:r>
            <a:r>
              <a:rPr lang="en-US" sz="1100" dirty="0">
                <a:solidFill>
                  <a:schemeClr val="accent6">
                    <a:lumMod val="10000"/>
                  </a:schemeClr>
                </a:solidFill>
                <a:latin typeface="Josefin Sans"/>
                <a:ea typeface="Josefin Sans"/>
                <a:cs typeface="Josefin Sans"/>
                <a:sym typeface="Wingdings" panose="05000000000000000000" pitchFamily="2" charset="2"/>
              </a:rPr>
              <a:t>and a </a:t>
            </a:r>
            <a:r>
              <a:rPr lang="en-GB" sz="1100" dirty="0">
                <a:solidFill>
                  <a:schemeClr val="accent1"/>
                </a:solidFill>
                <a:latin typeface="Josefin Sans"/>
                <a:ea typeface="Josefin Sans"/>
                <a:cs typeface="Josefin Sans"/>
                <a:sym typeface="Josefin Sans"/>
              </a:rPr>
              <a:t>Dummy/Empty</a:t>
            </a:r>
            <a:endParaRPr lang="en-GB" sz="1100" dirty="0">
              <a:latin typeface="Josefin Sans"/>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 [EAR2]-</a:t>
            </a:r>
            <a:endParaRPr lang="en-GB" sz="2200" dirty="0">
              <a:solidFill>
                <a:schemeClr val="bg2"/>
              </a:solidFill>
              <a:latin typeface="Josefin Sans"/>
              <a:ea typeface="Josefin Sans"/>
              <a:cs typeface="Josefin Sans"/>
              <a:sym typeface="Josefin Sans"/>
            </a:endParaRPr>
          </a:p>
        </p:txBody>
      </p:sp>
      <p:sp>
        <p:nvSpPr>
          <p:cNvPr id="8" name="TextBox 7">
            <a:extLst>
              <a:ext uri="{FF2B5EF4-FFF2-40B4-BE49-F238E27FC236}">
                <a16:creationId xmlns:a16="http://schemas.microsoft.com/office/drawing/2014/main" id="{201F26CB-2CB5-3FA0-8EC1-7DAB45E72926}"/>
              </a:ext>
            </a:extLst>
          </p:cNvPr>
          <p:cNvSpPr txBox="1"/>
          <p:nvPr/>
        </p:nvSpPr>
        <p:spPr>
          <a:xfrm>
            <a:off x="659695" y="911764"/>
            <a:ext cx="3536169" cy="307777"/>
          </a:xfrm>
          <a:prstGeom prst="rect">
            <a:avLst/>
          </a:prstGeom>
          <a:noFill/>
        </p:spPr>
        <p:txBody>
          <a:bodyPr wrap="square">
            <a:spAutoFit/>
          </a:bodyPr>
          <a:lstStyle/>
          <a:p>
            <a:pPr algn="r">
              <a:buSzPct val="83333"/>
            </a:pPr>
            <a:r>
              <a:rPr lang="en-GB" sz="1400" dirty="0">
                <a:solidFill>
                  <a:schemeClr val="accent4"/>
                </a:solidFill>
                <a:latin typeface="Josefin Sans"/>
                <a:ea typeface="Josefin Sans"/>
                <a:cs typeface="Josefin Sans"/>
                <a:sym typeface="Josefin Sans"/>
              </a:rPr>
              <a:t>How will </a:t>
            </a:r>
            <a:r>
              <a:rPr lang="en-GB" sz="1400" baseline="30000" dirty="0">
                <a:solidFill>
                  <a:schemeClr val="accent4"/>
                </a:solidFill>
                <a:latin typeface="Josefin Sans"/>
                <a:ea typeface="Josefin Sans"/>
                <a:cs typeface="Josefin Sans"/>
                <a:sym typeface="Josefin Sans"/>
              </a:rPr>
              <a:t>124</a:t>
            </a:r>
            <a:r>
              <a:rPr lang="en-GB" sz="1400" dirty="0">
                <a:solidFill>
                  <a:schemeClr val="accent4"/>
                </a:solidFill>
                <a:latin typeface="Josefin Sans"/>
                <a:ea typeface="Josefin Sans"/>
                <a:cs typeface="Josefin Sans"/>
                <a:sym typeface="Josefin Sans"/>
              </a:rPr>
              <a:t>Sn(n,</a:t>
            </a:r>
            <a:r>
              <a:rPr lang="en-GB" sz="1400" i="1" dirty="0">
                <a:solidFill>
                  <a:schemeClr val="accent4"/>
                </a:solidFill>
                <a:latin typeface="Josefin Sans"/>
                <a:ea typeface="Josefin Sans"/>
                <a:cs typeface="Josefin Sans"/>
                <a:sym typeface="Josefin Sans"/>
              </a:rPr>
              <a:t>𝛾</a:t>
            </a:r>
            <a:r>
              <a:rPr lang="en-GB" sz="1400" dirty="0">
                <a:solidFill>
                  <a:schemeClr val="accent4"/>
                </a:solidFill>
                <a:latin typeface="Josefin Sans"/>
                <a:ea typeface="Josefin Sans"/>
                <a:cs typeface="Josefin Sans"/>
                <a:sym typeface="Josefin Sans"/>
              </a:rPr>
              <a:t>) be measured in EAR2?</a:t>
            </a:r>
          </a:p>
        </p:txBody>
      </p:sp>
      <p:sp>
        <p:nvSpPr>
          <p:cNvPr id="4" name="TextBox 3">
            <a:extLst>
              <a:ext uri="{FF2B5EF4-FFF2-40B4-BE49-F238E27FC236}">
                <a16:creationId xmlns:a16="http://schemas.microsoft.com/office/drawing/2014/main" id="{326D1B16-16A3-049B-2BEF-71ADA9D5F3B7}"/>
              </a:ext>
            </a:extLst>
          </p:cNvPr>
          <p:cNvSpPr txBox="1"/>
          <p:nvPr/>
        </p:nvSpPr>
        <p:spPr>
          <a:xfrm>
            <a:off x="4901894" y="4349928"/>
            <a:ext cx="3889206" cy="230832"/>
          </a:xfrm>
          <a:prstGeom prst="rect">
            <a:avLst/>
          </a:prstGeom>
          <a:noFill/>
        </p:spPr>
        <p:txBody>
          <a:bodyPr wrap="none" rtlCol="0">
            <a:spAutoFit/>
          </a:bodyPr>
          <a:lstStyle/>
          <a:p>
            <a:r>
              <a:rPr lang="en-US" sz="900" dirty="0">
                <a:solidFill>
                  <a:schemeClr val="accent1"/>
                </a:solidFill>
                <a:latin typeface="Josefin Sans" pitchFamily="2" charset="0"/>
              </a:rPr>
              <a:t>Array of </a:t>
            </a:r>
            <a:r>
              <a:rPr lang="en-US" sz="900" dirty="0" err="1">
                <a:solidFill>
                  <a:schemeClr val="accent1"/>
                </a:solidFill>
                <a:latin typeface="Josefin Sans" pitchFamily="2" charset="0"/>
              </a:rPr>
              <a:t>sTED</a:t>
            </a:r>
            <a:r>
              <a:rPr lang="en-US" sz="900" dirty="0">
                <a:solidFill>
                  <a:schemeClr val="accent1"/>
                </a:solidFill>
                <a:latin typeface="Josefin Sans" pitchFamily="2" charset="0"/>
              </a:rPr>
              <a:t> and C</a:t>
            </a:r>
            <a:r>
              <a:rPr lang="en-US" sz="900" baseline="-25000" dirty="0">
                <a:solidFill>
                  <a:schemeClr val="accent1"/>
                </a:solidFill>
                <a:latin typeface="Josefin Sans" pitchFamily="2" charset="0"/>
              </a:rPr>
              <a:t>6</a:t>
            </a:r>
            <a:r>
              <a:rPr lang="en-US" sz="900" dirty="0">
                <a:solidFill>
                  <a:schemeClr val="accent1"/>
                </a:solidFill>
                <a:latin typeface="Josefin Sans" pitchFamily="2" charset="0"/>
              </a:rPr>
              <a:t>D</a:t>
            </a:r>
            <a:r>
              <a:rPr lang="en-US" sz="900" baseline="-25000" dirty="0">
                <a:solidFill>
                  <a:schemeClr val="accent1"/>
                </a:solidFill>
                <a:latin typeface="Josefin Sans" pitchFamily="2" charset="0"/>
              </a:rPr>
              <a:t>6</a:t>
            </a:r>
            <a:r>
              <a:rPr lang="en-US" sz="900" dirty="0">
                <a:solidFill>
                  <a:schemeClr val="accent1"/>
                </a:solidFill>
                <a:latin typeface="Josefin Sans" pitchFamily="2" charset="0"/>
              </a:rPr>
              <a:t> setup at EAR2 used in </a:t>
            </a:r>
            <a:r>
              <a:rPr lang="en-US" sz="900" baseline="30000" dirty="0">
                <a:solidFill>
                  <a:schemeClr val="accent1"/>
                </a:solidFill>
                <a:latin typeface="Josefin Sans" pitchFamily="2" charset="0"/>
              </a:rPr>
              <a:t>160</a:t>
            </a:r>
            <a:r>
              <a:rPr lang="en-US" sz="900" dirty="0">
                <a:solidFill>
                  <a:schemeClr val="accent1"/>
                </a:solidFill>
                <a:latin typeface="Josefin Sans" pitchFamily="2" charset="0"/>
              </a:rPr>
              <a:t>Gd(n,</a:t>
            </a:r>
            <a:r>
              <a:rPr lang="el-GR" sz="900" dirty="0">
                <a:solidFill>
                  <a:schemeClr val="accent1"/>
                </a:solidFill>
                <a:latin typeface="Arial" panose="020B0604020202020204" pitchFamily="34" charset="0"/>
                <a:cs typeface="Arial" panose="020B0604020202020204" pitchFamily="34" charset="0"/>
              </a:rPr>
              <a:t>γ</a:t>
            </a:r>
            <a:r>
              <a:rPr lang="en-US" sz="900" dirty="0">
                <a:solidFill>
                  <a:schemeClr val="accent1"/>
                </a:solidFill>
                <a:latin typeface="Josefin Sans" pitchFamily="2" charset="0"/>
              </a:rPr>
              <a:t>) experiment </a:t>
            </a:r>
            <a:endParaRPr lang="en-GB" sz="900" dirty="0">
              <a:solidFill>
                <a:schemeClr val="accent1"/>
              </a:solidFill>
              <a:latin typeface="Josefin Sans" pitchFamily="2" charset="0"/>
            </a:endParaRPr>
          </a:p>
        </p:txBody>
      </p:sp>
      <p:pic>
        <p:nvPicPr>
          <p:cNvPr id="7" name="Picture 6">
            <a:extLst>
              <a:ext uri="{FF2B5EF4-FFF2-40B4-BE49-F238E27FC236}">
                <a16:creationId xmlns:a16="http://schemas.microsoft.com/office/drawing/2014/main" id="{283B9C1A-C17B-F691-9543-0AF78C2FD3F7}"/>
              </a:ext>
            </a:extLst>
          </p:cNvPr>
          <p:cNvPicPr>
            <a:picLocks noChangeAspect="1"/>
          </p:cNvPicPr>
          <p:nvPr/>
        </p:nvPicPr>
        <p:blipFill>
          <a:blip r:embed="rId3"/>
          <a:stretch>
            <a:fillRect/>
          </a:stretch>
        </p:blipFill>
        <p:spPr>
          <a:xfrm>
            <a:off x="4674097" y="1033700"/>
            <a:ext cx="4293184" cy="3219888"/>
          </a:xfrm>
          <a:prstGeom prst="rect">
            <a:avLst/>
          </a:prstGeom>
        </p:spPr>
      </p:pic>
    </p:spTree>
    <p:extLst>
      <p:ext uri="{BB962C8B-B14F-4D97-AF65-F5344CB8AC3E}">
        <p14:creationId xmlns:p14="http://schemas.microsoft.com/office/powerpoint/2010/main" val="959695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2"/>
          <p:cNvSpPr/>
          <p:nvPr/>
        </p:nvSpPr>
        <p:spPr>
          <a:xfrm rot="10800000" flipH="1">
            <a:off x="749058" y="3629398"/>
            <a:ext cx="8679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74" name="Google Shape;174;p32"/>
          <p:cNvSpPr/>
          <p:nvPr/>
        </p:nvSpPr>
        <p:spPr>
          <a:xfrm rot="10800000" flipH="1">
            <a:off x="735938" y="2585482"/>
            <a:ext cx="8679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75" name="Google Shape;175;p32"/>
          <p:cNvSpPr/>
          <p:nvPr/>
        </p:nvSpPr>
        <p:spPr>
          <a:xfrm rot="10800000" flipH="1">
            <a:off x="735938" y="1632021"/>
            <a:ext cx="8679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76" name="Google Shape;176;p32"/>
          <p:cNvSpPr/>
          <p:nvPr/>
        </p:nvSpPr>
        <p:spPr>
          <a:xfrm>
            <a:off x="727969" y="1549434"/>
            <a:ext cx="626700" cy="577800"/>
          </a:xfrm>
          <a:prstGeom prst="rect">
            <a:avLst/>
          </a:prstGeom>
          <a:solidFill>
            <a:srgbClr val="FFFFFF"/>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77" name="Google Shape;177;p32"/>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GB" dirty="0">
                <a:solidFill>
                  <a:schemeClr val="accent4"/>
                </a:solidFill>
                <a:latin typeface="Josefin Sans"/>
                <a:ea typeface="Josefin Sans"/>
                <a:cs typeface="Josefin Sans"/>
                <a:sym typeface="Josefin Sans"/>
              </a:rPr>
              <a:t>Table of contents</a:t>
            </a:r>
            <a:endParaRPr dirty="0">
              <a:solidFill>
                <a:schemeClr val="accent4"/>
              </a:solidFill>
              <a:latin typeface="Josefin Sans"/>
              <a:ea typeface="Josefin Sans"/>
              <a:cs typeface="Josefin Sans"/>
              <a:sym typeface="Josefin Sans"/>
            </a:endParaRPr>
          </a:p>
        </p:txBody>
      </p:sp>
      <p:sp>
        <p:nvSpPr>
          <p:cNvPr id="179" name="Google Shape;179;p32"/>
          <p:cNvSpPr txBox="1"/>
          <p:nvPr/>
        </p:nvSpPr>
        <p:spPr>
          <a:xfrm>
            <a:off x="1603837" y="1545834"/>
            <a:ext cx="2870886" cy="4462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52"/>
              <a:buFont typeface="Arial"/>
              <a:buNone/>
            </a:pPr>
            <a:r>
              <a:rPr lang="en-GB" sz="1300" b="1" dirty="0">
                <a:solidFill>
                  <a:schemeClr val="accent2"/>
                </a:solidFill>
                <a:latin typeface="Josefin Sans"/>
                <a:ea typeface="Josefin Sans"/>
                <a:cs typeface="Josefin Sans"/>
                <a:sym typeface="Josefin Sans"/>
              </a:rPr>
              <a:t>Motivation-</a:t>
            </a:r>
          </a:p>
          <a:p>
            <a:pPr>
              <a:buClr>
                <a:schemeClr val="dk1"/>
              </a:buClr>
              <a:buSzPts val="852"/>
            </a:pPr>
            <a:r>
              <a:rPr lang="en-GB" sz="1000" i="1" dirty="0">
                <a:solidFill>
                  <a:schemeClr val="accent1"/>
                </a:solidFill>
                <a:latin typeface="Josefin Sans"/>
                <a:ea typeface="Josefin Sans"/>
                <a:cs typeface="Josefin Sans"/>
                <a:sym typeface="Josefin Sans"/>
              </a:rPr>
              <a:t>Why do we need </a:t>
            </a:r>
            <a:r>
              <a:rPr lang="en-GB" sz="1000" i="1" baseline="30000" dirty="0">
                <a:solidFill>
                  <a:schemeClr val="accent1"/>
                </a:solidFill>
                <a:latin typeface="Josefin Sans"/>
                <a:ea typeface="Josefin Sans"/>
                <a:cs typeface="Josefin Sans"/>
                <a:sym typeface="Josefin Sans"/>
              </a:rPr>
              <a:t>124</a:t>
            </a:r>
            <a:r>
              <a:rPr lang="en-GB" sz="1000" i="1" dirty="0">
                <a:solidFill>
                  <a:schemeClr val="accent1"/>
                </a:solidFill>
                <a:latin typeface="Josefin Sans"/>
                <a:ea typeface="Josefin Sans"/>
                <a:cs typeface="Josefin Sans"/>
                <a:sym typeface="Josefin Sans"/>
              </a:rPr>
              <a:t>Sn(n,</a:t>
            </a:r>
            <a:r>
              <a:rPr lang="el-GR" sz="1000" i="1" dirty="0">
                <a:solidFill>
                  <a:schemeClr val="accent1"/>
                </a:solidFill>
                <a:latin typeface="Josefin Sans"/>
                <a:ea typeface="Josefin Sans"/>
                <a:cs typeface="Josefin Sans"/>
                <a:sym typeface="Josefin Sans"/>
              </a:rPr>
              <a:t>γ</a:t>
            </a:r>
            <a:r>
              <a:rPr lang="en-GB" sz="1000" i="1" dirty="0">
                <a:solidFill>
                  <a:schemeClr val="accent1"/>
                </a:solidFill>
                <a:latin typeface="Josefin Sans"/>
                <a:ea typeface="Josefin Sans"/>
                <a:cs typeface="Josefin Sans"/>
                <a:sym typeface="Josefin Sans"/>
              </a:rPr>
              <a:t>) cross section data?</a:t>
            </a:r>
            <a:endParaRPr lang="en-GB" sz="1000" i="1" dirty="0">
              <a:solidFill>
                <a:schemeClr val="accent1"/>
              </a:solidFill>
            </a:endParaRPr>
          </a:p>
        </p:txBody>
      </p:sp>
      <p:sp>
        <p:nvSpPr>
          <p:cNvPr id="180" name="Google Shape;180;p32"/>
          <p:cNvSpPr/>
          <p:nvPr/>
        </p:nvSpPr>
        <p:spPr>
          <a:xfrm>
            <a:off x="727969" y="2513645"/>
            <a:ext cx="626700" cy="577800"/>
          </a:xfrm>
          <a:prstGeom prst="rect">
            <a:avLst/>
          </a:prstGeom>
          <a:solidFill>
            <a:srgbClr val="FFFFFF"/>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83" name="Google Shape;183;p32"/>
          <p:cNvSpPr/>
          <p:nvPr/>
        </p:nvSpPr>
        <p:spPr>
          <a:xfrm>
            <a:off x="735938" y="3549693"/>
            <a:ext cx="626700" cy="577800"/>
          </a:xfrm>
          <a:prstGeom prst="rect">
            <a:avLst/>
          </a:prstGeom>
          <a:solidFill>
            <a:srgbClr val="FFFFFF"/>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87" name="Google Shape;187;p32"/>
          <p:cNvSpPr/>
          <p:nvPr/>
        </p:nvSpPr>
        <p:spPr>
          <a:xfrm rot="10800000" flipH="1">
            <a:off x="4587938" y="1632021"/>
            <a:ext cx="8679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88" name="Google Shape;188;p32"/>
          <p:cNvSpPr/>
          <p:nvPr/>
        </p:nvSpPr>
        <p:spPr>
          <a:xfrm>
            <a:off x="4579969" y="1549434"/>
            <a:ext cx="626700" cy="577800"/>
          </a:xfrm>
          <a:prstGeom prst="rect">
            <a:avLst/>
          </a:prstGeom>
          <a:solidFill>
            <a:srgbClr val="FFFFFF"/>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194" name="Google Shape;194;p32"/>
          <p:cNvSpPr txBox="1"/>
          <p:nvPr/>
        </p:nvSpPr>
        <p:spPr>
          <a:xfrm>
            <a:off x="8791100" y="4677100"/>
            <a:ext cx="2883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a:solidFill>
                  <a:srgbClr val="D8D8D8"/>
                </a:solidFill>
                <a:latin typeface="Josefin Sans"/>
                <a:ea typeface="Josefin Sans"/>
                <a:cs typeface="Josefin Sans"/>
                <a:sym typeface="Josefin Sans"/>
              </a:rPr>
              <a:t>2</a:t>
            </a:r>
            <a:endParaRPr>
              <a:latin typeface="Josefin Sans"/>
              <a:ea typeface="Josefin Sans"/>
              <a:cs typeface="Josefin Sans"/>
              <a:sym typeface="Josefin Sans"/>
            </a:endParaRPr>
          </a:p>
        </p:txBody>
      </p:sp>
      <p:sp>
        <p:nvSpPr>
          <p:cNvPr id="3" name="Google Shape;186;p32">
            <a:extLst>
              <a:ext uri="{FF2B5EF4-FFF2-40B4-BE49-F238E27FC236}">
                <a16:creationId xmlns:a16="http://schemas.microsoft.com/office/drawing/2014/main" id="{E6F0C4F3-E665-013A-8177-BCA4D8AADD0A}"/>
              </a:ext>
            </a:extLst>
          </p:cNvPr>
          <p:cNvSpPr/>
          <p:nvPr/>
        </p:nvSpPr>
        <p:spPr>
          <a:xfrm rot="10800000" flipH="1">
            <a:off x="4600901" y="2546561"/>
            <a:ext cx="8679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4" name="Google Shape;191;p32">
            <a:extLst>
              <a:ext uri="{FF2B5EF4-FFF2-40B4-BE49-F238E27FC236}">
                <a16:creationId xmlns:a16="http://schemas.microsoft.com/office/drawing/2014/main" id="{141D1B2B-2446-2DA9-325A-3DF50746DAEC}"/>
              </a:ext>
            </a:extLst>
          </p:cNvPr>
          <p:cNvSpPr/>
          <p:nvPr/>
        </p:nvSpPr>
        <p:spPr>
          <a:xfrm>
            <a:off x="4592932" y="2474724"/>
            <a:ext cx="626700" cy="577800"/>
          </a:xfrm>
          <a:prstGeom prst="rect">
            <a:avLst/>
          </a:prstGeom>
          <a:solidFill>
            <a:srgbClr val="FFFFFF"/>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i="0" u="none" strike="noStrike" cap="none">
              <a:solidFill>
                <a:srgbClr val="000000"/>
              </a:solidFill>
              <a:latin typeface="Josefin Sans"/>
              <a:ea typeface="Josefin Sans"/>
              <a:cs typeface="Josefin Sans"/>
              <a:sym typeface="Josefin Sans"/>
            </a:endParaRPr>
          </a:p>
        </p:txBody>
      </p:sp>
      <p:sp>
        <p:nvSpPr>
          <p:cNvPr id="6" name="Google Shape;190;p32">
            <a:extLst>
              <a:ext uri="{FF2B5EF4-FFF2-40B4-BE49-F238E27FC236}">
                <a16:creationId xmlns:a16="http://schemas.microsoft.com/office/drawing/2014/main" id="{F52FDCC6-A5DE-D317-0FD1-9749B0C7B968}"/>
              </a:ext>
            </a:extLst>
          </p:cNvPr>
          <p:cNvSpPr txBox="1"/>
          <p:nvPr/>
        </p:nvSpPr>
        <p:spPr>
          <a:xfrm>
            <a:off x="5494743" y="2433177"/>
            <a:ext cx="3541200" cy="4462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52"/>
              <a:buFont typeface="Arial"/>
              <a:buNone/>
            </a:pPr>
            <a:r>
              <a:rPr lang="en-GB" sz="1300" b="1" dirty="0">
                <a:solidFill>
                  <a:schemeClr val="accent2"/>
                </a:solidFill>
                <a:latin typeface="Josefin Sans"/>
                <a:ea typeface="Josefin Sans"/>
                <a:cs typeface="Josefin Sans"/>
                <a:sym typeface="Josefin Sans"/>
              </a:rPr>
              <a:t>Summary-</a:t>
            </a:r>
          </a:p>
          <a:p>
            <a:pPr marL="0" marR="0" lvl="0" indent="0" algn="l" rtl="0">
              <a:lnSpc>
                <a:spcPct val="100000"/>
              </a:lnSpc>
              <a:spcBef>
                <a:spcPts val="0"/>
              </a:spcBef>
              <a:spcAft>
                <a:spcPts val="0"/>
              </a:spcAft>
              <a:buClr>
                <a:schemeClr val="dk1"/>
              </a:buClr>
              <a:buSzPts val="852"/>
              <a:buFont typeface="Arial"/>
              <a:buNone/>
            </a:pPr>
            <a:r>
              <a:rPr lang="en-GB" sz="1000" i="1" u="none" strike="noStrike" cap="none" dirty="0">
                <a:solidFill>
                  <a:schemeClr val="accent1"/>
                </a:solidFill>
                <a:latin typeface="Josefin Sans"/>
                <a:ea typeface="Josefin Sans"/>
                <a:cs typeface="Josefin Sans"/>
                <a:sym typeface="Josefin Sans"/>
              </a:rPr>
              <a:t>What</a:t>
            </a:r>
            <a:r>
              <a:rPr lang="en-GB" sz="1000" i="1" dirty="0">
                <a:solidFill>
                  <a:schemeClr val="accent1"/>
                </a:solidFill>
                <a:latin typeface="Josefin Sans"/>
                <a:ea typeface="Josefin Sans"/>
                <a:cs typeface="Josefin Sans"/>
                <a:sym typeface="Josefin Sans"/>
              </a:rPr>
              <a:t> we will get in the end? </a:t>
            </a:r>
            <a:endParaRPr sz="1000" i="1" u="none" strike="noStrike" cap="none" dirty="0">
              <a:solidFill>
                <a:schemeClr val="accent1"/>
              </a:solidFill>
              <a:latin typeface="Josefin Sans"/>
              <a:ea typeface="Josefin Sans"/>
              <a:cs typeface="Josefin Sans"/>
              <a:sym typeface="Josefin Sans"/>
            </a:endParaRPr>
          </a:p>
        </p:txBody>
      </p:sp>
      <p:sp>
        <p:nvSpPr>
          <p:cNvPr id="2" name="Google Shape;190;p32">
            <a:extLst>
              <a:ext uri="{FF2B5EF4-FFF2-40B4-BE49-F238E27FC236}">
                <a16:creationId xmlns:a16="http://schemas.microsoft.com/office/drawing/2014/main" id="{D21A6F2F-9DD8-0E0B-2A41-EE1E9712FD3F}"/>
              </a:ext>
            </a:extLst>
          </p:cNvPr>
          <p:cNvSpPr txBox="1"/>
          <p:nvPr/>
        </p:nvSpPr>
        <p:spPr>
          <a:xfrm>
            <a:off x="5494743" y="1545987"/>
            <a:ext cx="3541200" cy="4462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52"/>
              <a:buFont typeface="Arial"/>
              <a:buNone/>
            </a:pPr>
            <a:r>
              <a:rPr lang="en-GB" sz="1300" b="1" dirty="0">
                <a:solidFill>
                  <a:schemeClr val="accent2"/>
                </a:solidFill>
                <a:latin typeface="Josefin Sans"/>
                <a:ea typeface="Josefin Sans"/>
                <a:cs typeface="Josefin Sans"/>
                <a:sym typeface="Josefin Sans"/>
              </a:rPr>
              <a:t>Proton requests-</a:t>
            </a:r>
          </a:p>
          <a:p>
            <a:pPr marL="0" marR="0" lvl="0" indent="0" algn="l" rtl="0">
              <a:lnSpc>
                <a:spcPct val="100000"/>
              </a:lnSpc>
              <a:spcBef>
                <a:spcPts val="0"/>
              </a:spcBef>
              <a:spcAft>
                <a:spcPts val="0"/>
              </a:spcAft>
              <a:buClr>
                <a:schemeClr val="dk1"/>
              </a:buClr>
              <a:buSzPts val="852"/>
              <a:buFont typeface="Arial"/>
              <a:buNone/>
            </a:pPr>
            <a:r>
              <a:rPr lang="en-GB" sz="1000" i="1" u="none" strike="noStrike" cap="none" dirty="0">
                <a:solidFill>
                  <a:schemeClr val="accent1"/>
                </a:solidFill>
                <a:latin typeface="Josefin Sans"/>
                <a:ea typeface="Josefin Sans"/>
                <a:cs typeface="Josefin Sans"/>
                <a:sym typeface="Josefin Sans"/>
              </a:rPr>
              <a:t>To get </a:t>
            </a:r>
            <a:r>
              <a:rPr lang="en-GB" sz="1000" i="1" dirty="0">
                <a:solidFill>
                  <a:schemeClr val="accent1"/>
                </a:solidFill>
                <a:latin typeface="Josefin Sans"/>
                <a:ea typeface="Josefin Sans"/>
                <a:cs typeface="Josefin Sans"/>
                <a:sym typeface="Josefin Sans"/>
              </a:rPr>
              <a:t>enough neutrons ---&gt; capture events?</a:t>
            </a:r>
            <a:endParaRPr sz="1000" i="1" u="none" strike="noStrike" cap="none" dirty="0">
              <a:solidFill>
                <a:schemeClr val="accent1"/>
              </a:solidFill>
              <a:latin typeface="Josefin Sans"/>
              <a:ea typeface="Josefin Sans"/>
              <a:cs typeface="Josefin Sans"/>
              <a:sym typeface="Josefin Sans"/>
            </a:endParaRPr>
          </a:p>
        </p:txBody>
      </p:sp>
      <p:sp>
        <p:nvSpPr>
          <p:cNvPr id="7" name="Google Shape;179;p32">
            <a:extLst>
              <a:ext uri="{FF2B5EF4-FFF2-40B4-BE49-F238E27FC236}">
                <a16:creationId xmlns:a16="http://schemas.microsoft.com/office/drawing/2014/main" id="{028361B3-83DA-A06F-DED0-79DD1F116260}"/>
              </a:ext>
            </a:extLst>
          </p:cNvPr>
          <p:cNvSpPr txBox="1"/>
          <p:nvPr/>
        </p:nvSpPr>
        <p:spPr>
          <a:xfrm>
            <a:off x="1603838" y="3692343"/>
            <a:ext cx="2896826" cy="4462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52"/>
              <a:buFont typeface="Arial"/>
              <a:buNone/>
            </a:pPr>
            <a:r>
              <a:rPr lang="en-GB" sz="1300" b="1" dirty="0">
                <a:solidFill>
                  <a:schemeClr val="accent2"/>
                </a:solidFill>
                <a:latin typeface="Josefin Sans"/>
                <a:ea typeface="Josefin Sans"/>
                <a:cs typeface="Josefin Sans"/>
                <a:sym typeface="Josefin Sans"/>
              </a:rPr>
              <a:t>Experimental details-</a:t>
            </a:r>
          </a:p>
          <a:p>
            <a:pPr>
              <a:buClr>
                <a:schemeClr val="dk1"/>
              </a:buClr>
              <a:buSzPts val="852"/>
            </a:pPr>
            <a:r>
              <a:rPr lang="en-GB" sz="1000" i="1" dirty="0">
                <a:solidFill>
                  <a:schemeClr val="accent1"/>
                </a:solidFill>
                <a:latin typeface="Josefin Sans"/>
                <a:ea typeface="Josefin Sans"/>
                <a:cs typeface="Josefin Sans"/>
                <a:sym typeface="Josefin Sans"/>
              </a:rPr>
              <a:t>Where and How </a:t>
            </a:r>
            <a:r>
              <a:rPr lang="en-GB" sz="1000" i="1" baseline="30000" dirty="0">
                <a:solidFill>
                  <a:schemeClr val="accent1"/>
                </a:solidFill>
                <a:latin typeface="Josefin Sans"/>
                <a:ea typeface="Josefin Sans"/>
                <a:cs typeface="Josefin Sans"/>
                <a:sym typeface="Josefin Sans"/>
              </a:rPr>
              <a:t>124</a:t>
            </a:r>
            <a:r>
              <a:rPr lang="en-GB" sz="1000" i="1" dirty="0">
                <a:solidFill>
                  <a:schemeClr val="accent1"/>
                </a:solidFill>
                <a:latin typeface="Josefin Sans"/>
                <a:ea typeface="Josefin Sans"/>
                <a:cs typeface="Josefin Sans"/>
                <a:sym typeface="Josefin Sans"/>
              </a:rPr>
              <a:t>Sn(n,𝛾) will be measured?</a:t>
            </a:r>
          </a:p>
        </p:txBody>
      </p:sp>
      <p:sp>
        <p:nvSpPr>
          <p:cNvPr id="8" name="Google Shape;179;p32">
            <a:extLst>
              <a:ext uri="{FF2B5EF4-FFF2-40B4-BE49-F238E27FC236}">
                <a16:creationId xmlns:a16="http://schemas.microsoft.com/office/drawing/2014/main" id="{F609FCEE-D434-1898-21F2-93CED42AD0B0}"/>
              </a:ext>
            </a:extLst>
          </p:cNvPr>
          <p:cNvSpPr txBox="1"/>
          <p:nvPr/>
        </p:nvSpPr>
        <p:spPr>
          <a:xfrm>
            <a:off x="1629780" y="2656295"/>
            <a:ext cx="2103900" cy="4462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852"/>
              <a:buFont typeface="Arial"/>
              <a:buNone/>
            </a:pPr>
            <a:r>
              <a:rPr lang="en-GB" sz="1300" b="1" i="0" u="none" strike="noStrike" cap="none" dirty="0">
                <a:solidFill>
                  <a:schemeClr val="accent2"/>
                </a:solidFill>
                <a:latin typeface="Josefin Sans"/>
                <a:ea typeface="Josefin Sans"/>
                <a:cs typeface="Josefin Sans"/>
                <a:sym typeface="Josefin Sans"/>
              </a:rPr>
              <a:t>Status of data- </a:t>
            </a:r>
          </a:p>
          <a:p>
            <a:pPr marL="0" marR="0" lvl="0" indent="0" algn="l" rtl="0">
              <a:lnSpc>
                <a:spcPct val="100000"/>
              </a:lnSpc>
              <a:spcBef>
                <a:spcPts val="0"/>
              </a:spcBef>
              <a:spcAft>
                <a:spcPts val="0"/>
              </a:spcAft>
              <a:buClr>
                <a:schemeClr val="dk1"/>
              </a:buClr>
              <a:buSzPts val="852"/>
              <a:buFont typeface="Arial"/>
              <a:buNone/>
            </a:pPr>
            <a:r>
              <a:rPr lang="en-GB" sz="1000" i="1" u="none" strike="noStrike" cap="none" dirty="0">
                <a:solidFill>
                  <a:schemeClr val="accent1"/>
                </a:solidFill>
                <a:latin typeface="Josefin Sans"/>
                <a:ea typeface="Josefin Sans"/>
                <a:cs typeface="Josefin Sans"/>
                <a:sym typeface="Josefin Sans"/>
              </a:rPr>
              <a:t>Where are we?</a:t>
            </a:r>
            <a:endParaRPr sz="1000" i="1" u="none" strike="noStrike" cap="none" dirty="0">
              <a:solidFill>
                <a:schemeClr val="accent1"/>
              </a:solidFill>
              <a:latin typeface="Josefin Sans"/>
              <a:ea typeface="Josefin Sans"/>
              <a:cs typeface="Josefin Sans"/>
              <a:sym typeface="Josefi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8" name="Picture 7">
            <a:extLst>
              <a:ext uri="{FF2B5EF4-FFF2-40B4-BE49-F238E27FC236}">
                <a16:creationId xmlns:a16="http://schemas.microsoft.com/office/drawing/2014/main" id="{2C6E1447-C743-B156-2ABB-A072A7E54F94}"/>
              </a:ext>
            </a:extLst>
          </p:cNvPr>
          <p:cNvPicPr>
            <a:picLocks noChangeAspect="1"/>
          </p:cNvPicPr>
          <p:nvPr/>
        </p:nvPicPr>
        <p:blipFill>
          <a:blip r:embed="rId3"/>
          <a:srcRect/>
          <a:stretch/>
        </p:blipFill>
        <p:spPr>
          <a:xfrm>
            <a:off x="3917928" y="1605676"/>
            <a:ext cx="5226072" cy="2571613"/>
          </a:xfrm>
          <a:prstGeom prst="rect">
            <a:avLst/>
          </a:prstGeom>
        </p:spPr>
      </p:pic>
      <p:sp>
        <p:nvSpPr>
          <p:cNvPr id="337" name="Google Shape;337;p42"/>
          <p:cNvSpPr txBox="1"/>
          <p:nvPr/>
        </p:nvSpPr>
        <p:spPr>
          <a:xfrm>
            <a:off x="8771106" y="4677100"/>
            <a:ext cx="308294"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20</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GB" sz="2200" dirty="0">
                <a:solidFill>
                  <a:schemeClr val="bg2"/>
                </a:solidFill>
                <a:latin typeface="Josefin Sans" pitchFamily="2" charset="0"/>
                <a:ea typeface="Josefin Sans"/>
                <a:cs typeface="Josefin Sans"/>
                <a:sym typeface="Josefin Sans"/>
              </a:rPr>
              <a:t>Proton Requests [EAR2]-</a:t>
            </a:r>
          </a:p>
        </p:txBody>
      </p:sp>
      <p:sp>
        <p:nvSpPr>
          <p:cNvPr id="2" name="TextBox 1">
            <a:extLst>
              <a:ext uri="{FF2B5EF4-FFF2-40B4-BE49-F238E27FC236}">
                <a16:creationId xmlns:a16="http://schemas.microsoft.com/office/drawing/2014/main" id="{A42599EA-5CBF-0063-8C11-EDBBE7E8F283}"/>
              </a:ext>
            </a:extLst>
          </p:cNvPr>
          <p:cNvSpPr txBox="1"/>
          <p:nvPr/>
        </p:nvSpPr>
        <p:spPr>
          <a:xfrm>
            <a:off x="434502" y="966211"/>
            <a:ext cx="6021303" cy="307777"/>
          </a:xfrm>
          <a:prstGeom prst="rect">
            <a:avLst/>
          </a:prstGeom>
          <a:noFill/>
        </p:spPr>
        <p:txBody>
          <a:bodyPr wrap="square" rtlCol="0">
            <a:spAutoFit/>
          </a:bodyPr>
          <a:lstStyle/>
          <a:p>
            <a:r>
              <a:rPr lang="en-US" dirty="0">
                <a:solidFill>
                  <a:schemeClr val="accent2"/>
                </a:solidFill>
                <a:latin typeface="Josefin Sans" pitchFamily="2" charset="0"/>
              </a:rPr>
              <a:t>Counts estimation using Transport Code (TC):</a:t>
            </a:r>
            <a:endParaRPr lang="en-GB" dirty="0">
              <a:solidFill>
                <a:schemeClr val="accent2"/>
              </a:solidFill>
              <a:latin typeface="Josefin Sans" pitchFamily="2" charset="0"/>
            </a:endParaRPr>
          </a:p>
        </p:txBody>
      </p:sp>
      <p:sp>
        <p:nvSpPr>
          <p:cNvPr id="6" name="TextBox 5">
            <a:extLst>
              <a:ext uri="{FF2B5EF4-FFF2-40B4-BE49-F238E27FC236}">
                <a16:creationId xmlns:a16="http://schemas.microsoft.com/office/drawing/2014/main" id="{C261C14D-3E46-5A22-9D47-9DA8C4AC342D}"/>
              </a:ext>
            </a:extLst>
          </p:cNvPr>
          <p:cNvSpPr txBox="1"/>
          <p:nvPr/>
        </p:nvSpPr>
        <p:spPr>
          <a:xfrm>
            <a:off x="479902" y="1329624"/>
            <a:ext cx="3563562" cy="2893100"/>
          </a:xfrm>
          <a:prstGeom prst="rect">
            <a:avLst/>
          </a:prstGeom>
          <a:noFill/>
        </p:spPr>
        <p:txBody>
          <a:bodyPr wrap="square" rtlCol="0">
            <a:spAutoFit/>
          </a:bodyPr>
          <a:lstStyle/>
          <a:p>
            <a:r>
              <a:rPr lang="en-US" dirty="0">
                <a:latin typeface="Josefin Sans" pitchFamily="2" charset="0"/>
              </a:rPr>
              <a:t>Input parameters:</a:t>
            </a:r>
          </a:p>
          <a:p>
            <a:pPr marL="285750" indent="-285750">
              <a:buFont typeface="Wingdings" panose="05000000000000000000" pitchFamily="2" charset="2"/>
              <a:buChar char="q"/>
            </a:pPr>
            <a:endParaRPr lang="en-US" dirty="0">
              <a:latin typeface="Josefin Sans" pitchFamily="2" charset="0"/>
            </a:endParaRPr>
          </a:p>
          <a:p>
            <a:pPr marL="285750" indent="-285750">
              <a:buFont typeface="Wingdings" panose="05000000000000000000" pitchFamily="2" charset="2"/>
              <a:buChar char="q"/>
            </a:pPr>
            <a:r>
              <a:rPr lang="en-US" baseline="30000" dirty="0">
                <a:latin typeface="Josefin Sans" pitchFamily="2" charset="0"/>
              </a:rPr>
              <a:t>124</a:t>
            </a:r>
            <a:r>
              <a:rPr lang="en-US" dirty="0">
                <a:latin typeface="Josefin Sans" pitchFamily="2" charset="0"/>
              </a:rPr>
              <a:t>Sn(n,</a:t>
            </a:r>
            <a:r>
              <a:rPr lang="el-GR" dirty="0">
                <a:latin typeface="Arial" panose="020B0604020202020204" pitchFamily="34" charset="0"/>
                <a:cs typeface="Arial" panose="020B0604020202020204" pitchFamily="34" charset="0"/>
              </a:rPr>
              <a:t>γ</a:t>
            </a:r>
            <a:r>
              <a:rPr lang="en-US" dirty="0">
                <a:latin typeface="Josefin Sans" pitchFamily="2" charset="0"/>
              </a:rPr>
              <a:t>) cross section : </a:t>
            </a:r>
            <a:r>
              <a:rPr lang="en-US" dirty="0">
                <a:solidFill>
                  <a:schemeClr val="accent3">
                    <a:lumMod val="75000"/>
                  </a:schemeClr>
                </a:solidFill>
                <a:latin typeface="Josefin Sans" pitchFamily="2" charset="0"/>
              </a:rPr>
              <a:t>ENDF/B-VIII.0 evaluation</a:t>
            </a:r>
          </a:p>
          <a:p>
            <a:pPr marL="285750" indent="-285750">
              <a:buFont typeface="Wingdings" panose="05000000000000000000" pitchFamily="2" charset="2"/>
              <a:buChar char="q"/>
            </a:pPr>
            <a:r>
              <a:rPr lang="en-US" dirty="0">
                <a:latin typeface="Josefin Sans" pitchFamily="2" charset="0"/>
              </a:rPr>
              <a:t>Atoms/barn: </a:t>
            </a:r>
            <a:r>
              <a:rPr lang="en-US" dirty="0">
                <a:solidFill>
                  <a:schemeClr val="accent1"/>
                </a:solidFill>
                <a:latin typeface="Josefin Sans" pitchFamily="2" charset="0"/>
              </a:rPr>
              <a:t>0.001547</a:t>
            </a:r>
            <a:r>
              <a:rPr lang="en-US" dirty="0">
                <a:latin typeface="Josefin Sans" pitchFamily="2" charset="0"/>
              </a:rPr>
              <a:t> </a:t>
            </a:r>
          </a:p>
          <a:p>
            <a:r>
              <a:rPr lang="en-US" dirty="0">
                <a:latin typeface="Josefin Sans" pitchFamily="2" charset="0"/>
              </a:rPr>
              <a:t>(1.0 g weight and disk: 2 cm diameter)</a:t>
            </a:r>
          </a:p>
          <a:p>
            <a:endParaRPr lang="en-US" dirty="0">
              <a:latin typeface="Josefin Sans" pitchFamily="2" charset="0"/>
            </a:endParaRPr>
          </a:p>
          <a:p>
            <a:pPr marL="285750" indent="-285750">
              <a:buFont typeface="Wingdings" panose="05000000000000000000" pitchFamily="2" charset="2"/>
              <a:buChar char="q"/>
            </a:pPr>
            <a:r>
              <a:rPr lang="en-US" dirty="0" err="1">
                <a:latin typeface="Josefin Sans" pitchFamily="2" charset="0"/>
              </a:rPr>
              <a:t>Hbins</a:t>
            </a:r>
            <a:r>
              <a:rPr lang="en-US" dirty="0">
                <a:latin typeface="Josefin Sans" pitchFamily="2" charset="0"/>
              </a:rPr>
              <a:t>: </a:t>
            </a:r>
            <a:r>
              <a:rPr lang="en-US" dirty="0">
                <a:solidFill>
                  <a:schemeClr val="accent1"/>
                </a:solidFill>
                <a:latin typeface="Josefin Sans" pitchFamily="2" charset="0"/>
              </a:rPr>
              <a:t>12500 in Energy (eV) range from 10</a:t>
            </a:r>
            <a:r>
              <a:rPr lang="en-US" baseline="30000" dirty="0">
                <a:solidFill>
                  <a:schemeClr val="accent1"/>
                </a:solidFill>
                <a:latin typeface="Josefin Sans" pitchFamily="2" charset="0"/>
              </a:rPr>
              <a:t>0</a:t>
            </a:r>
            <a:r>
              <a:rPr lang="en-US" dirty="0">
                <a:solidFill>
                  <a:schemeClr val="accent1"/>
                </a:solidFill>
                <a:latin typeface="Josefin Sans" pitchFamily="2" charset="0"/>
              </a:rPr>
              <a:t> to 10</a:t>
            </a:r>
            <a:r>
              <a:rPr lang="en-US" baseline="30000" dirty="0">
                <a:solidFill>
                  <a:schemeClr val="accent1"/>
                </a:solidFill>
                <a:latin typeface="Josefin Sans" pitchFamily="2" charset="0"/>
              </a:rPr>
              <a:t>5</a:t>
            </a:r>
            <a:endParaRPr lang="en-US" dirty="0">
              <a:latin typeface="Josefin Sans" pitchFamily="2" charset="0"/>
            </a:endParaRPr>
          </a:p>
          <a:p>
            <a:r>
              <a:rPr lang="en-US" dirty="0">
                <a:latin typeface="Josefin Sans" pitchFamily="2" charset="0"/>
              </a:rPr>
              <a:t>     bpd: </a:t>
            </a:r>
            <a:r>
              <a:rPr lang="en-US" dirty="0">
                <a:solidFill>
                  <a:schemeClr val="accent1"/>
                </a:solidFill>
                <a:latin typeface="Josefin Sans" pitchFamily="2" charset="0"/>
              </a:rPr>
              <a:t>2500</a:t>
            </a:r>
          </a:p>
          <a:p>
            <a:endParaRPr lang="en-US" dirty="0">
              <a:latin typeface="Josefin Sans" pitchFamily="2" charset="0"/>
            </a:endParaRPr>
          </a:p>
          <a:p>
            <a:pPr marL="285750" indent="-285750">
              <a:buFont typeface="Wingdings" panose="05000000000000000000" pitchFamily="2" charset="2"/>
              <a:buChar char="q"/>
            </a:pPr>
            <a:r>
              <a:rPr lang="en-US" dirty="0">
                <a:latin typeface="Josefin Sans" pitchFamily="2" charset="0"/>
              </a:rPr>
              <a:t>efficiency: </a:t>
            </a:r>
            <a:r>
              <a:rPr lang="en-US" dirty="0">
                <a:solidFill>
                  <a:schemeClr val="accent1"/>
                </a:solidFill>
                <a:latin typeface="Josefin Sans" pitchFamily="2" charset="0"/>
              </a:rPr>
              <a:t>4.5% </a:t>
            </a:r>
          </a:p>
          <a:p>
            <a:r>
              <a:rPr lang="en-US" dirty="0">
                <a:latin typeface="Josefin Sans" pitchFamily="2" charset="0"/>
              </a:rPr>
              <a:t>~</a:t>
            </a:r>
            <a:r>
              <a:rPr lang="en-US" dirty="0">
                <a:solidFill>
                  <a:schemeClr val="accent1"/>
                </a:solidFill>
                <a:latin typeface="Josefin Sans" pitchFamily="2" charset="0"/>
              </a:rPr>
              <a:t>0.5</a:t>
            </a:r>
            <a:r>
              <a:rPr lang="en-US" dirty="0">
                <a:latin typeface="Josefin Sans" pitchFamily="2" charset="0"/>
              </a:rPr>
              <a:t>% for each </a:t>
            </a:r>
            <a:r>
              <a:rPr lang="en-US" dirty="0" err="1">
                <a:latin typeface="Josefin Sans" pitchFamily="2" charset="0"/>
              </a:rPr>
              <a:t>sTED</a:t>
            </a:r>
            <a:r>
              <a:rPr lang="en-US" dirty="0">
                <a:latin typeface="Josefin Sans" pitchFamily="2" charset="0"/>
              </a:rPr>
              <a:t> [9 detector] at ~5 cm </a:t>
            </a:r>
            <a:endParaRPr lang="en-GB" dirty="0">
              <a:latin typeface="Josefin Sans" pitchFamily="2" charset="0"/>
            </a:endParaRPr>
          </a:p>
        </p:txBody>
      </p:sp>
    </p:spTree>
    <p:extLst>
      <p:ext uri="{BB962C8B-B14F-4D97-AF65-F5344CB8AC3E}">
        <p14:creationId xmlns:p14="http://schemas.microsoft.com/office/powerpoint/2010/main" val="1897244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7" name="Google Shape;337;p42"/>
          <p:cNvSpPr txBox="1"/>
          <p:nvPr/>
        </p:nvSpPr>
        <p:spPr>
          <a:xfrm>
            <a:off x="8764621" y="4677100"/>
            <a:ext cx="314779"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pitchFamily="2" charset="0"/>
                <a:ea typeface="Josefin Sans"/>
                <a:cs typeface="Josefin Sans"/>
                <a:sym typeface="Josefin Sans"/>
              </a:rPr>
              <a:t>21</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61773"/>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GB" sz="2200" dirty="0">
                <a:solidFill>
                  <a:schemeClr val="bg2"/>
                </a:solidFill>
                <a:latin typeface="Josefin Sans" pitchFamily="2" charset="0"/>
                <a:ea typeface="Josefin Sans"/>
                <a:cs typeface="Josefin Sans"/>
                <a:sym typeface="Josefin Sans"/>
              </a:rPr>
              <a:t>Proton Requests [EAR2]-</a:t>
            </a:r>
          </a:p>
        </p:txBody>
      </p:sp>
      <p:sp>
        <p:nvSpPr>
          <p:cNvPr id="6" name="TextBox 5">
            <a:extLst>
              <a:ext uri="{FF2B5EF4-FFF2-40B4-BE49-F238E27FC236}">
                <a16:creationId xmlns:a16="http://schemas.microsoft.com/office/drawing/2014/main" id="{E1C8E8D3-0E93-21B5-A097-A470B9C55AF4}"/>
              </a:ext>
            </a:extLst>
          </p:cNvPr>
          <p:cNvSpPr txBox="1"/>
          <p:nvPr/>
        </p:nvSpPr>
        <p:spPr>
          <a:xfrm>
            <a:off x="839820" y="1309992"/>
            <a:ext cx="7900767" cy="1600438"/>
          </a:xfrm>
          <a:prstGeom prst="rect">
            <a:avLst/>
          </a:prstGeom>
          <a:noFill/>
        </p:spPr>
        <p:txBody>
          <a:bodyPr wrap="square" rtlCol="0">
            <a:spAutoFit/>
          </a:bodyPr>
          <a:lstStyle/>
          <a:p>
            <a:r>
              <a:rPr lang="en-GB" dirty="0">
                <a:latin typeface="Josefin Sans" pitchFamily="2" charset="0"/>
              </a:rPr>
              <a:t>For </a:t>
            </a:r>
            <a:r>
              <a:rPr lang="en-GB" baseline="30000" dirty="0">
                <a:latin typeface="Josefin Sans" pitchFamily="2" charset="0"/>
              </a:rPr>
              <a:t>124</a:t>
            </a:r>
            <a:r>
              <a:rPr lang="en-GB" dirty="0">
                <a:latin typeface="Josefin Sans" pitchFamily="2" charset="0"/>
              </a:rPr>
              <a:t>Sn and </a:t>
            </a:r>
            <a:r>
              <a:rPr lang="en-GB" baseline="30000" dirty="0" err="1">
                <a:latin typeface="Josefin Sans" pitchFamily="2" charset="0"/>
              </a:rPr>
              <a:t>nat</a:t>
            </a:r>
            <a:r>
              <a:rPr lang="en-GB" dirty="0" err="1">
                <a:latin typeface="Josefin Sans" pitchFamily="2" charset="0"/>
              </a:rPr>
              <a:t>Sn</a:t>
            </a:r>
            <a:r>
              <a:rPr lang="en-GB" dirty="0">
                <a:latin typeface="Josefin Sans" pitchFamily="2" charset="0"/>
              </a:rPr>
              <a:t>: ~</a:t>
            </a:r>
            <a:r>
              <a:rPr lang="en-GB" u="sng" dirty="0">
                <a:solidFill>
                  <a:schemeClr val="accent1"/>
                </a:solidFill>
                <a:latin typeface="Josefin Sans" pitchFamily="2" charset="0"/>
              </a:rPr>
              <a:t>2.2x10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t>
            </a:r>
            <a:r>
              <a:rPr lang="en-GB" dirty="0">
                <a:latin typeface="Josefin Sans" pitchFamily="2" charset="0"/>
              </a:rPr>
              <a:t>and </a:t>
            </a:r>
            <a:r>
              <a:rPr lang="en-GB" u="sng" dirty="0">
                <a:solidFill>
                  <a:schemeClr val="accent1"/>
                </a:solidFill>
                <a:latin typeface="Josefin Sans" pitchFamily="2" charset="0"/>
              </a:rPr>
              <a:t>0.5x10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a:t>
            </a:r>
            <a:r>
              <a:rPr lang="en-GB" dirty="0">
                <a:latin typeface="Josefin Sans" pitchFamily="2" charset="0"/>
              </a:rPr>
              <a:t>, respectively</a:t>
            </a:r>
          </a:p>
          <a:p>
            <a:endParaRPr lang="en-GB" dirty="0">
              <a:latin typeface="Josefin Sans" pitchFamily="2" charset="0"/>
            </a:endParaRPr>
          </a:p>
          <a:p>
            <a:r>
              <a:rPr lang="en-GB" dirty="0">
                <a:latin typeface="Josefin Sans" pitchFamily="2" charset="0"/>
              </a:rPr>
              <a:t>For normalisation and background (dummy) estimation: ~</a:t>
            </a:r>
            <a:r>
              <a:rPr lang="en-GB" u="sng" dirty="0">
                <a:solidFill>
                  <a:schemeClr val="accent1"/>
                </a:solidFill>
                <a:latin typeface="Josefin Sans" pitchFamily="2" charset="0"/>
              </a:rPr>
              <a:t>0.2x10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and 0.8x10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a:t>
            </a:r>
            <a:r>
              <a:rPr lang="en-GB" dirty="0">
                <a:latin typeface="Josefin Sans" pitchFamily="2" charset="0"/>
              </a:rPr>
              <a:t>, respectively</a:t>
            </a:r>
            <a:r>
              <a:rPr lang="en-GB" u="sng" dirty="0">
                <a:solidFill>
                  <a:schemeClr val="accent1"/>
                </a:solidFill>
                <a:latin typeface="Josefin Sans" pitchFamily="2" charset="0"/>
              </a:rPr>
              <a:t> </a:t>
            </a:r>
            <a:endParaRPr lang="en-GB" dirty="0">
              <a:solidFill>
                <a:schemeClr val="accent1"/>
              </a:solidFill>
              <a:latin typeface="Josefin Sans" pitchFamily="2" charset="0"/>
            </a:endParaRPr>
          </a:p>
          <a:p>
            <a:endParaRPr lang="en-GB" dirty="0">
              <a:solidFill>
                <a:schemeClr val="accent1"/>
              </a:solidFill>
              <a:latin typeface="Josefin Sans" pitchFamily="2" charset="0"/>
            </a:endParaRPr>
          </a:p>
          <a:p>
            <a:endParaRPr lang="en-GB" dirty="0">
              <a:solidFill>
                <a:schemeClr val="accent1"/>
              </a:solidFill>
              <a:latin typeface="Josefin Sans" pitchFamily="2" charset="0"/>
            </a:endParaRPr>
          </a:p>
          <a:p>
            <a:r>
              <a:rPr lang="en-GB" b="1" dirty="0">
                <a:latin typeface="Josefin Sans" pitchFamily="2" charset="0"/>
              </a:rPr>
              <a:t>In total</a:t>
            </a:r>
            <a:r>
              <a:rPr lang="en-GB" dirty="0">
                <a:latin typeface="Josefin Sans" pitchFamily="2" charset="0"/>
              </a:rPr>
              <a:t>:</a:t>
            </a:r>
            <a:r>
              <a:rPr lang="en-GB" dirty="0">
                <a:solidFill>
                  <a:schemeClr val="accent1"/>
                </a:solidFill>
                <a:latin typeface="Josefin Sans" pitchFamily="2" charset="0"/>
              </a:rPr>
              <a:t> ~</a:t>
            </a:r>
            <a:r>
              <a:rPr lang="en-GB" u="sng" dirty="0">
                <a:solidFill>
                  <a:schemeClr val="accent1"/>
                </a:solidFill>
                <a:latin typeface="Josefin Sans" pitchFamily="2" charset="0"/>
              </a:rPr>
              <a:t>3.7x10</a:t>
            </a:r>
            <a:r>
              <a:rPr lang="en-GB" u="sng" baseline="30000" dirty="0">
                <a:solidFill>
                  <a:schemeClr val="accent1"/>
                </a:solidFill>
                <a:latin typeface="Josefin Sans" pitchFamily="2" charset="0"/>
              </a:rPr>
              <a:t>18</a:t>
            </a:r>
            <a:r>
              <a:rPr lang="en-GB" u="sng" dirty="0">
                <a:solidFill>
                  <a:schemeClr val="accent1"/>
                </a:solidFill>
                <a:latin typeface="Josefin Sans" pitchFamily="2" charset="0"/>
              </a:rPr>
              <a:t> protons </a:t>
            </a:r>
            <a:r>
              <a:rPr lang="en-GB" dirty="0">
                <a:latin typeface="Josefin Sans" pitchFamily="2" charset="0"/>
              </a:rPr>
              <a:t>with the rate estimation </a:t>
            </a:r>
            <a:r>
              <a:rPr lang="en-GB" u="sng" dirty="0">
                <a:solidFill>
                  <a:schemeClr val="accent1"/>
                </a:solidFill>
                <a:latin typeface="Josefin Sans" pitchFamily="2" charset="0"/>
              </a:rPr>
              <a:t>1.0x10</a:t>
            </a:r>
            <a:r>
              <a:rPr lang="en-GB" u="sng" baseline="30000" dirty="0">
                <a:solidFill>
                  <a:schemeClr val="accent1"/>
                </a:solidFill>
                <a:latin typeface="Josefin Sans" pitchFamily="2" charset="0"/>
              </a:rPr>
              <a:t>17</a:t>
            </a:r>
            <a:r>
              <a:rPr lang="en-GB" u="sng" dirty="0">
                <a:solidFill>
                  <a:schemeClr val="accent1"/>
                </a:solidFill>
                <a:latin typeface="Josefin Sans" pitchFamily="2" charset="0"/>
              </a:rPr>
              <a:t> proton per day (~37 days beam time)</a:t>
            </a:r>
            <a:endParaRPr lang="en-GB" dirty="0">
              <a:solidFill>
                <a:schemeClr val="accent1"/>
              </a:solidFill>
              <a:latin typeface="Josefin Sans" pitchFamily="2" charset="0"/>
            </a:endParaRPr>
          </a:p>
        </p:txBody>
      </p:sp>
    </p:spTree>
    <p:extLst>
      <p:ext uri="{BB962C8B-B14F-4D97-AF65-F5344CB8AC3E}">
        <p14:creationId xmlns:p14="http://schemas.microsoft.com/office/powerpoint/2010/main" val="3016829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4" name="Picture 3">
            <a:extLst>
              <a:ext uri="{FF2B5EF4-FFF2-40B4-BE49-F238E27FC236}">
                <a16:creationId xmlns:a16="http://schemas.microsoft.com/office/drawing/2014/main" id="{3F7B0892-7B25-D9C1-A092-B2D314815CDA}"/>
              </a:ext>
            </a:extLst>
          </p:cNvPr>
          <p:cNvPicPr>
            <a:picLocks noChangeAspect="1"/>
          </p:cNvPicPr>
          <p:nvPr/>
        </p:nvPicPr>
        <p:blipFill rotWithShape="1">
          <a:blip r:embed="rId3"/>
          <a:srcRect r="7120"/>
          <a:stretch/>
        </p:blipFill>
        <p:spPr>
          <a:xfrm>
            <a:off x="4676946" y="1799051"/>
            <a:ext cx="4360060" cy="2309939"/>
          </a:xfrm>
          <a:prstGeom prst="rect">
            <a:avLst/>
          </a:prstGeom>
        </p:spPr>
      </p:pic>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22</a:t>
            </a:r>
            <a:endParaRPr dirty="0">
              <a:latin typeface="Josefin Sans" pitchFamily="2" charset="0"/>
              <a:ea typeface="Josefin Sans"/>
              <a:cs typeface="Josefin Sans"/>
              <a:sym typeface="Josefin Sans"/>
            </a:endParaRPr>
          </a:p>
        </p:txBody>
      </p:sp>
      <p:sp>
        <p:nvSpPr>
          <p:cNvPr id="10" name="TextBox 9">
            <a:extLst>
              <a:ext uri="{FF2B5EF4-FFF2-40B4-BE49-F238E27FC236}">
                <a16:creationId xmlns:a16="http://schemas.microsoft.com/office/drawing/2014/main" id="{F059D63B-3022-C311-02ED-52D3CB395125}"/>
              </a:ext>
            </a:extLst>
          </p:cNvPr>
          <p:cNvSpPr txBox="1"/>
          <p:nvPr/>
        </p:nvSpPr>
        <p:spPr>
          <a:xfrm>
            <a:off x="652181" y="1463082"/>
            <a:ext cx="2904900"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solidFill>
                  <a:srgbClr val="3333FF"/>
                </a:solidFill>
                <a:latin typeface="Josefin Sans" pitchFamily="2" charset="0"/>
              </a:rPr>
              <a:t>In EAR2 : 1.0 g sample</a:t>
            </a:r>
          </a:p>
        </p:txBody>
      </p:sp>
      <p:sp>
        <p:nvSpPr>
          <p:cNvPr id="6" name="TextBox 5">
            <a:extLst>
              <a:ext uri="{FF2B5EF4-FFF2-40B4-BE49-F238E27FC236}">
                <a16:creationId xmlns:a16="http://schemas.microsoft.com/office/drawing/2014/main" id="{A208A9C9-9511-9B5F-0E84-BEFC60986F07}"/>
              </a:ext>
            </a:extLst>
          </p:cNvPr>
          <p:cNvSpPr txBox="1"/>
          <p:nvPr/>
        </p:nvSpPr>
        <p:spPr>
          <a:xfrm>
            <a:off x="2318819" y="918698"/>
            <a:ext cx="4629794" cy="307777"/>
          </a:xfrm>
          <a:prstGeom prst="rect">
            <a:avLst/>
          </a:prstGeom>
          <a:noFill/>
        </p:spPr>
        <p:txBody>
          <a:bodyPr wrap="none" rtlCol="0">
            <a:spAutoFit/>
          </a:bodyPr>
          <a:lstStyle/>
          <a:p>
            <a:r>
              <a:rPr lang="en-US" u="sng" dirty="0">
                <a:latin typeface="Josefin Sans" pitchFamily="2" charset="0"/>
              </a:rPr>
              <a:t>EAR1 vs EAR2 –</a:t>
            </a:r>
            <a:r>
              <a:rPr lang="en-US" u="sng" dirty="0">
                <a:solidFill>
                  <a:srgbClr val="00B050"/>
                </a:solidFill>
                <a:latin typeface="Josefin Sans" pitchFamily="2" charset="0"/>
              </a:rPr>
              <a:t> </a:t>
            </a:r>
            <a:r>
              <a:rPr lang="en-US" u="sng" dirty="0">
                <a:solidFill>
                  <a:srgbClr val="FF0000"/>
                </a:solidFill>
                <a:latin typeface="Josefin Sans" pitchFamily="2" charset="0"/>
              </a:rPr>
              <a:t>2.2x10</a:t>
            </a:r>
            <a:r>
              <a:rPr lang="en-US" u="sng" baseline="30000" dirty="0">
                <a:solidFill>
                  <a:srgbClr val="FF0000"/>
                </a:solidFill>
                <a:latin typeface="Josefin Sans" pitchFamily="2" charset="0"/>
              </a:rPr>
              <a:t>18</a:t>
            </a:r>
            <a:r>
              <a:rPr lang="en-US" u="sng" dirty="0">
                <a:solidFill>
                  <a:srgbClr val="FF0000"/>
                </a:solidFill>
                <a:latin typeface="Josefin Sans" pitchFamily="2" charset="0"/>
              </a:rPr>
              <a:t> proton flux (22 days) on </a:t>
            </a:r>
            <a:r>
              <a:rPr lang="en-US" u="sng" baseline="30000" dirty="0">
                <a:solidFill>
                  <a:srgbClr val="FF0000"/>
                </a:solidFill>
                <a:latin typeface="Josefin Sans" pitchFamily="2" charset="0"/>
              </a:rPr>
              <a:t>124</a:t>
            </a:r>
            <a:r>
              <a:rPr lang="en-US" u="sng" dirty="0">
                <a:solidFill>
                  <a:srgbClr val="FF0000"/>
                </a:solidFill>
                <a:latin typeface="Josefin Sans" pitchFamily="2" charset="0"/>
              </a:rPr>
              <a:t>Sn</a:t>
            </a:r>
            <a:endParaRPr lang="en-GB" u="sng" dirty="0">
              <a:solidFill>
                <a:srgbClr val="FF0000"/>
              </a:solidFill>
              <a:latin typeface="Josefin Sans" pitchFamily="2" charset="0"/>
            </a:endParaRPr>
          </a:p>
        </p:txBody>
      </p:sp>
      <p:sp>
        <p:nvSpPr>
          <p:cNvPr id="7" name="TextBox 6">
            <a:extLst>
              <a:ext uri="{FF2B5EF4-FFF2-40B4-BE49-F238E27FC236}">
                <a16:creationId xmlns:a16="http://schemas.microsoft.com/office/drawing/2014/main" id="{10C3707E-46E9-BF19-3DC9-3D67CB39A4CA}"/>
              </a:ext>
            </a:extLst>
          </p:cNvPr>
          <p:cNvSpPr txBox="1"/>
          <p:nvPr/>
        </p:nvSpPr>
        <p:spPr>
          <a:xfrm>
            <a:off x="5688080" y="1463081"/>
            <a:ext cx="2553243"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solidFill>
                  <a:srgbClr val="FF0000"/>
                </a:solidFill>
                <a:latin typeface="Josefin Sans" pitchFamily="2" charset="0"/>
              </a:rPr>
              <a:t>In EAR1 : 3.0 g sample</a:t>
            </a:r>
          </a:p>
        </p:txBody>
      </p:sp>
      <p:pic>
        <p:nvPicPr>
          <p:cNvPr id="2" name="Picture 1">
            <a:extLst>
              <a:ext uri="{FF2B5EF4-FFF2-40B4-BE49-F238E27FC236}">
                <a16:creationId xmlns:a16="http://schemas.microsoft.com/office/drawing/2014/main" id="{79E69CA4-F68B-8304-5EEF-59C4464092CA}"/>
              </a:ext>
            </a:extLst>
          </p:cNvPr>
          <p:cNvPicPr>
            <a:picLocks noChangeAspect="1"/>
          </p:cNvPicPr>
          <p:nvPr/>
        </p:nvPicPr>
        <p:blipFill rotWithShape="1">
          <a:blip r:embed="rId4"/>
          <a:srcRect r="7805"/>
          <a:stretch/>
        </p:blipFill>
        <p:spPr>
          <a:xfrm>
            <a:off x="425707" y="1794585"/>
            <a:ext cx="4327884" cy="2309939"/>
          </a:xfrm>
          <a:prstGeom prst="rect">
            <a:avLst/>
          </a:prstGeom>
        </p:spPr>
      </p:pic>
      <p:sp>
        <p:nvSpPr>
          <p:cNvPr id="3" name="Oval 2">
            <a:extLst>
              <a:ext uri="{FF2B5EF4-FFF2-40B4-BE49-F238E27FC236}">
                <a16:creationId xmlns:a16="http://schemas.microsoft.com/office/drawing/2014/main" id="{E92BEB17-DC52-C9AE-81D7-A85C5BF34733}"/>
              </a:ext>
            </a:extLst>
          </p:cNvPr>
          <p:cNvSpPr/>
          <p:nvPr/>
        </p:nvSpPr>
        <p:spPr>
          <a:xfrm>
            <a:off x="671223" y="1916349"/>
            <a:ext cx="499353" cy="376453"/>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609526FC-B32D-59BF-928B-2014D300E849}"/>
              </a:ext>
            </a:extLst>
          </p:cNvPr>
          <p:cNvSpPr/>
          <p:nvPr/>
        </p:nvSpPr>
        <p:spPr>
          <a:xfrm>
            <a:off x="4910270" y="1939047"/>
            <a:ext cx="499353" cy="376453"/>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6DFD4D-239F-6CD7-CB68-6757C52D55FD}"/>
              </a:ext>
            </a:extLst>
          </p:cNvPr>
          <p:cNvSpPr txBox="1"/>
          <p:nvPr/>
        </p:nvSpPr>
        <p:spPr>
          <a:xfrm>
            <a:off x="1111172" y="2040254"/>
            <a:ext cx="982961" cy="246221"/>
          </a:xfrm>
          <a:prstGeom prst="rect">
            <a:avLst/>
          </a:prstGeom>
          <a:noFill/>
        </p:spPr>
        <p:txBody>
          <a:bodyPr wrap="none" rtlCol="0">
            <a:spAutoFit/>
          </a:bodyPr>
          <a:lstStyle/>
          <a:p>
            <a:r>
              <a:rPr lang="en-US" sz="1000" dirty="0">
                <a:highlight>
                  <a:srgbClr val="00FF00"/>
                </a:highlight>
                <a:latin typeface="Josefin Sans" pitchFamily="2" charset="0"/>
              </a:rPr>
              <a:t>10 times more</a:t>
            </a:r>
            <a:endParaRPr lang="en-GB" sz="1000" dirty="0">
              <a:highlight>
                <a:srgbClr val="00FF00"/>
              </a:highlight>
              <a:latin typeface="Josefin Sans" pitchFamily="2" charset="0"/>
            </a:endParaRPr>
          </a:p>
        </p:txBody>
      </p:sp>
    </p:spTree>
    <p:extLst>
      <p:ext uri="{BB962C8B-B14F-4D97-AF65-F5344CB8AC3E}">
        <p14:creationId xmlns:p14="http://schemas.microsoft.com/office/powerpoint/2010/main" val="331501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8" name="Google Shape;398;p47"/>
          <p:cNvSpPr txBox="1"/>
          <p:nvPr/>
        </p:nvSpPr>
        <p:spPr>
          <a:xfrm>
            <a:off x="8767482" y="4677100"/>
            <a:ext cx="311918"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pitchFamily="2" charset="0"/>
                <a:ea typeface="Josefin Sans"/>
                <a:cs typeface="Josefin Sans"/>
                <a:sym typeface="Josefin Sans"/>
              </a:rPr>
              <a:t>23</a:t>
            </a:r>
            <a:endParaRPr dirty="0">
              <a:latin typeface="Josefin Sans" pitchFamily="2" charset="0"/>
              <a:ea typeface="Josefin Sans"/>
              <a:cs typeface="Josefin Sans"/>
              <a:sym typeface="Josefin Sans"/>
            </a:endParaRPr>
          </a:p>
        </p:txBody>
      </p:sp>
      <p:sp>
        <p:nvSpPr>
          <p:cNvPr id="5" name="TextBox 4">
            <a:extLst>
              <a:ext uri="{FF2B5EF4-FFF2-40B4-BE49-F238E27FC236}">
                <a16:creationId xmlns:a16="http://schemas.microsoft.com/office/drawing/2014/main" id="{EA124699-E786-D770-89B7-39530AD9A967}"/>
              </a:ext>
            </a:extLst>
          </p:cNvPr>
          <p:cNvSpPr txBox="1"/>
          <p:nvPr/>
        </p:nvSpPr>
        <p:spPr>
          <a:xfrm>
            <a:off x="601755" y="3780176"/>
            <a:ext cx="8412541" cy="861774"/>
          </a:xfrm>
          <a:prstGeom prst="rect">
            <a:avLst/>
          </a:prstGeom>
          <a:noFill/>
        </p:spPr>
        <p:txBody>
          <a:bodyPr wrap="square">
            <a:spAutoFit/>
          </a:bodyPr>
          <a:lstStyle/>
          <a:p>
            <a:pPr marL="285750" indent="-285750" algn="just">
              <a:buFont typeface="Wingdings" panose="05000000000000000000" pitchFamily="2" charset="2"/>
              <a:buChar char="ü"/>
            </a:pPr>
            <a:r>
              <a:rPr lang="en-GB" sz="1000" dirty="0">
                <a:latin typeface="Josefin Sans" pitchFamily="2" charset="0"/>
              </a:rPr>
              <a:t>To provide reliable, low uncertainty and </a:t>
            </a:r>
            <a:r>
              <a:rPr lang="en-GB" sz="1000" dirty="0">
                <a:solidFill>
                  <a:srgbClr val="0070C0"/>
                </a:solidFill>
                <a:latin typeface="Josefin Sans" pitchFamily="2" charset="0"/>
              </a:rPr>
              <a:t>high resolution </a:t>
            </a:r>
            <a:r>
              <a:rPr lang="en-GB" sz="1000" dirty="0">
                <a:latin typeface="Josefin Sans" pitchFamily="2" charset="0"/>
              </a:rPr>
              <a:t>neutron capture </a:t>
            </a:r>
            <a:r>
              <a:rPr lang="en-GB" sz="1000" dirty="0" err="1">
                <a:latin typeface="Josefin Sans" pitchFamily="2" charset="0"/>
              </a:rPr>
              <a:t>ToF</a:t>
            </a:r>
            <a:r>
              <a:rPr lang="en-GB" sz="1000" dirty="0">
                <a:latin typeface="Josefin Sans" pitchFamily="2" charset="0"/>
              </a:rPr>
              <a:t> data from </a:t>
            </a:r>
            <a:r>
              <a:rPr lang="en-GB" sz="1000" dirty="0">
                <a:solidFill>
                  <a:srgbClr val="0070C0"/>
                </a:solidFill>
                <a:latin typeface="Josefin Sans" pitchFamily="2" charset="0"/>
              </a:rPr>
              <a:t>thermal to 500 keV</a:t>
            </a:r>
          </a:p>
          <a:p>
            <a:pPr marL="285750" indent="-285750" algn="just">
              <a:buFont typeface="Wingdings" panose="05000000000000000000" pitchFamily="2" charset="2"/>
              <a:buChar char="ü"/>
            </a:pPr>
            <a:r>
              <a:rPr lang="en-GB" sz="1000" dirty="0">
                <a:latin typeface="Josefin Sans" pitchFamily="2" charset="0"/>
              </a:rPr>
              <a:t>To provide </a:t>
            </a:r>
            <a:r>
              <a:rPr lang="en-GB" sz="1000" dirty="0">
                <a:solidFill>
                  <a:srgbClr val="0070C0"/>
                </a:solidFill>
                <a:latin typeface="Josefin Sans" pitchFamily="2" charset="0"/>
              </a:rPr>
              <a:t>lowered-uncertainty</a:t>
            </a:r>
            <a:r>
              <a:rPr lang="en-GB" sz="1000" dirty="0">
                <a:latin typeface="Josefin Sans" pitchFamily="2" charset="0"/>
              </a:rPr>
              <a:t> (ideally 5-10%) neutron capture data for the </a:t>
            </a:r>
            <a:r>
              <a:rPr lang="en-GB" sz="1000" dirty="0">
                <a:solidFill>
                  <a:schemeClr val="accent4"/>
                </a:solidFill>
                <a:latin typeface="Josefin Sans" pitchFamily="2" charset="0"/>
              </a:rPr>
              <a:t>MACS</a:t>
            </a:r>
            <a:r>
              <a:rPr lang="en-GB" sz="1000" dirty="0">
                <a:latin typeface="Josefin Sans" pitchFamily="2" charset="0"/>
              </a:rPr>
              <a:t> from </a:t>
            </a:r>
            <a:r>
              <a:rPr lang="en-GB" sz="1000" dirty="0" err="1">
                <a:solidFill>
                  <a:schemeClr val="accent2"/>
                </a:solidFill>
                <a:latin typeface="Josefin Sans" pitchFamily="2" charset="0"/>
              </a:rPr>
              <a:t>kT</a:t>
            </a:r>
            <a:r>
              <a:rPr lang="en-GB" sz="1000" dirty="0">
                <a:solidFill>
                  <a:schemeClr val="accent2"/>
                </a:solidFill>
                <a:latin typeface="Josefin Sans" pitchFamily="2" charset="0"/>
              </a:rPr>
              <a:t>=5 keV to (ideally) 100 keV </a:t>
            </a:r>
            <a:r>
              <a:rPr lang="en-GB" sz="1000" dirty="0">
                <a:latin typeface="Josefin Sans" pitchFamily="2" charset="0"/>
              </a:rPr>
              <a:t>relevant for modelling the s &amp; r-process in the A=124 mass region</a:t>
            </a:r>
          </a:p>
          <a:p>
            <a:pPr marL="285750" indent="-285750" algn="just">
              <a:buFont typeface="Wingdings" panose="05000000000000000000" pitchFamily="2" charset="2"/>
              <a:buChar char="ü"/>
            </a:pPr>
            <a:r>
              <a:rPr lang="en-GB" sz="1000" dirty="0">
                <a:latin typeface="Josefin Sans" pitchFamily="2" charset="0"/>
              </a:rPr>
              <a:t>To better understand the </a:t>
            </a:r>
            <a:r>
              <a:rPr lang="en-GB" sz="1000" dirty="0">
                <a:solidFill>
                  <a:schemeClr val="bg2">
                    <a:lumMod val="75000"/>
                    <a:lumOff val="25000"/>
                  </a:schemeClr>
                </a:solidFill>
                <a:latin typeface="Josefin Sans" pitchFamily="2" charset="0"/>
              </a:rPr>
              <a:t>neutron-induced background</a:t>
            </a:r>
            <a:r>
              <a:rPr lang="en-GB" sz="1000" dirty="0">
                <a:latin typeface="Josefin Sans" pitchFamily="2" charset="0"/>
              </a:rPr>
              <a:t> for </a:t>
            </a:r>
            <a:r>
              <a:rPr lang="en-GB" sz="1000" dirty="0" err="1">
                <a:latin typeface="Josefin Sans" pitchFamily="2" charset="0"/>
              </a:rPr>
              <a:t>neutrinoless</a:t>
            </a:r>
            <a:r>
              <a:rPr lang="en-GB" sz="1000" dirty="0">
                <a:latin typeface="Josefin Sans" pitchFamily="2" charset="0"/>
              </a:rPr>
              <a:t> double beta decay (0</a:t>
            </a:r>
            <a:r>
              <a:rPr lang="el-GR" sz="1000" i="1" dirty="0">
                <a:latin typeface="Josefin Sans" pitchFamily="2" charset="0"/>
                <a:cs typeface="Arial" panose="020B0604020202020204" pitchFamily="34" charset="0"/>
              </a:rPr>
              <a:t>νββ</a:t>
            </a:r>
            <a:r>
              <a:rPr lang="en-US" sz="1000" dirty="0">
                <a:latin typeface="Josefin Sans" pitchFamily="2" charset="0"/>
                <a:cs typeface="Arial" panose="020B0604020202020204" pitchFamily="34" charset="0"/>
              </a:rPr>
              <a:t>)</a:t>
            </a:r>
            <a:r>
              <a:rPr lang="en-GB" sz="1000" dirty="0">
                <a:latin typeface="Josefin Sans" pitchFamily="2" charset="0"/>
              </a:rPr>
              <a:t> experiments</a:t>
            </a:r>
          </a:p>
          <a:p>
            <a:pPr marL="285750" indent="-285750" algn="just">
              <a:buFont typeface="Wingdings" panose="05000000000000000000" pitchFamily="2" charset="2"/>
              <a:buChar char="ü"/>
            </a:pPr>
            <a:r>
              <a:rPr lang="en-GB" sz="1000" dirty="0">
                <a:latin typeface="Josefin Sans" pitchFamily="2" charset="0"/>
              </a:rPr>
              <a:t>Very optimistically, to at least partially clarify the </a:t>
            </a:r>
            <a:r>
              <a:rPr lang="en-GB" sz="1000" dirty="0">
                <a:solidFill>
                  <a:schemeClr val="accent4"/>
                </a:solidFill>
                <a:latin typeface="Josefin Sans" pitchFamily="2" charset="0"/>
              </a:rPr>
              <a:t>differences</a:t>
            </a:r>
            <a:r>
              <a:rPr lang="en-GB" sz="1000" dirty="0">
                <a:latin typeface="Josefin Sans" pitchFamily="2" charset="0"/>
              </a:rPr>
              <a:t> between the different </a:t>
            </a:r>
            <a:r>
              <a:rPr lang="en-GB" sz="1000" dirty="0">
                <a:solidFill>
                  <a:schemeClr val="accent4"/>
                </a:solidFill>
                <a:latin typeface="Josefin Sans" pitchFamily="2" charset="0"/>
              </a:rPr>
              <a:t>evaluations</a:t>
            </a:r>
            <a:endParaRPr lang="en-GB" sz="1000" dirty="0">
              <a:latin typeface="Josefin Sans" pitchFamily="2" charset="0"/>
            </a:endParaRPr>
          </a:p>
        </p:txBody>
      </p:sp>
      <p:sp>
        <p:nvSpPr>
          <p:cNvPr id="4" name="Google Shape;360;p44">
            <a:extLst>
              <a:ext uri="{FF2B5EF4-FFF2-40B4-BE49-F238E27FC236}">
                <a16:creationId xmlns:a16="http://schemas.microsoft.com/office/drawing/2014/main" id="{FAC2A08C-D152-B5A3-B7B0-B43D808BDF78}"/>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GB" sz="2200" dirty="0">
                <a:solidFill>
                  <a:schemeClr val="bg2"/>
                </a:solidFill>
                <a:latin typeface="Josefin Sans" pitchFamily="2" charset="0"/>
                <a:ea typeface="Josefin Sans"/>
                <a:cs typeface="Josefin Sans"/>
                <a:sym typeface="Josefin Sans"/>
              </a:rPr>
              <a:t>Summary-</a:t>
            </a:r>
          </a:p>
        </p:txBody>
      </p:sp>
      <p:sp>
        <p:nvSpPr>
          <p:cNvPr id="2" name="TextBox 1">
            <a:extLst>
              <a:ext uri="{FF2B5EF4-FFF2-40B4-BE49-F238E27FC236}">
                <a16:creationId xmlns:a16="http://schemas.microsoft.com/office/drawing/2014/main" id="{9F4A51FE-404C-3CC8-2868-C4B07163B0C3}"/>
              </a:ext>
            </a:extLst>
          </p:cNvPr>
          <p:cNvSpPr txBox="1"/>
          <p:nvPr/>
        </p:nvSpPr>
        <p:spPr>
          <a:xfrm>
            <a:off x="3239919" y="839228"/>
            <a:ext cx="2669433" cy="307777"/>
          </a:xfrm>
          <a:prstGeom prst="rect">
            <a:avLst/>
          </a:prstGeom>
          <a:noFill/>
        </p:spPr>
        <p:txBody>
          <a:bodyPr wrap="square" rtlCol="0">
            <a:spAutoFit/>
          </a:bodyPr>
          <a:lstStyle/>
          <a:p>
            <a:pPr marL="285750" indent="-285750">
              <a:buFont typeface="Wingdings" panose="05000000000000000000" pitchFamily="2" charset="2"/>
              <a:buChar char="q"/>
            </a:pPr>
            <a:r>
              <a:rPr lang="en-GB" dirty="0">
                <a:solidFill>
                  <a:schemeClr val="accent1"/>
                </a:solidFill>
                <a:latin typeface="Josefin Sans" pitchFamily="2" charset="0"/>
              </a:rPr>
              <a:t>Proposal [proton requests]</a:t>
            </a:r>
            <a:r>
              <a:rPr lang="en-GB" sz="1000" dirty="0">
                <a:solidFill>
                  <a:schemeClr val="accent1"/>
                </a:solidFill>
                <a:latin typeface="Josefin Sans" pitchFamily="2" charset="0"/>
              </a:rPr>
              <a:t>:</a:t>
            </a:r>
            <a:endParaRPr lang="en-US" sz="900" dirty="0">
              <a:latin typeface="Josefin Sans" pitchFamily="2" charset="0"/>
            </a:endParaRPr>
          </a:p>
        </p:txBody>
      </p:sp>
      <p:sp>
        <p:nvSpPr>
          <p:cNvPr id="3" name="TextBox 2">
            <a:extLst>
              <a:ext uri="{FF2B5EF4-FFF2-40B4-BE49-F238E27FC236}">
                <a16:creationId xmlns:a16="http://schemas.microsoft.com/office/drawing/2014/main" id="{0553EA66-05E0-8D65-4BBA-A741DE0C5D8E}"/>
              </a:ext>
            </a:extLst>
          </p:cNvPr>
          <p:cNvSpPr txBox="1"/>
          <p:nvPr/>
        </p:nvSpPr>
        <p:spPr>
          <a:xfrm>
            <a:off x="575816" y="3529240"/>
            <a:ext cx="2756512" cy="307777"/>
          </a:xfrm>
          <a:prstGeom prst="rect">
            <a:avLst/>
          </a:prstGeom>
          <a:noFill/>
        </p:spPr>
        <p:txBody>
          <a:bodyPr wrap="square">
            <a:spAutoFit/>
          </a:bodyPr>
          <a:lstStyle/>
          <a:p>
            <a:pPr marL="285750" indent="-285750">
              <a:buFont typeface="Wingdings" panose="05000000000000000000" pitchFamily="2" charset="2"/>
              <a:buChar char="q"/>
            </a:pPr>
            <a:r>
              <a:rPr lang="en-GB" dirty="0">
                <a:solidFill>
                  <a:schemeClr val="accent1"/>
                </a:solidFill>
                <a:latin typeface="Josefin Sans" pitchFamily="2" charset="0"/>
              </a:rPr>
              <a:t>Experiment goals:</a:t>
            </a:r>
          </a:p>
        </p:txBody>
      </p:sp>
      <p:sp>
        <p:nvSpPr>
          <p:cNvPr id="6" name="TextBox 5">
            <a:extLst>
              <a:ext uri="{FF2B5EF4-FFF2-40B4-BE49-F238E27FC236}">
                <a16:creationId xmlns:a16="http://schemas.microsoft.com/office/drawing/2014/main" id="{32B08103-6CD3-10F5-92DA-8F790E6EFF2C}"/>
              </a:ext>
            </a:extLst>
          </p:cNvPr>
          <p:cNvSpPr txBox="1"/>
          <p:nvPr/>
        </p:nvSpPr>
        <p:spPr>
          <a:xfrm>
            <a:off x="575820" y="856338"/>
            <a:ext cx="2756510" cy="954107"/>
          </a:xfrm>
          <a:prstGeom prst="rect">
            <a:avLst/>
          </a:prstGeom>
          <a:noFill/>
        </p:spPr>
        <p:txBody>
          <a:bodyPr wrap="square" rtlCol="0">
            <a:spAutoFit/>
          </a:bodyPr>
          <a:lstStyle/>
          <a:p>
            <a:pPr marL="285750" indent="-285750">
              <a:buFont typeface="Wingdings" panose="05000000000000000000" pitchFamily="2" charset="2"/>
              <a:buChar char="q"/>
            </a:pPr>
            <a:r>
              <a:rPr lang="en-GB" dirty="0">
                <a:solidFill>
                  <a:schemeClr val="accent1"/>
                </a:solidFill>
                <a:latin typeface="Josefin Sans" pitchFamily="2" charset="0"/>
              </a:rPr>
              <a:t>Motivation</a:t>
            </a:r>
            <a:r>
              <a:rPr lang="en-GB" sz="1000" dirty="0">
                <a:solidFill>
                  <a:schemeClr val="accent1"/>
                </a:solidFill>
                <a:latin typeface="Josefin Sans" pitchFamily="2" charset="0"/>
              </a:rPr>
              <a:t>:</a:t>
            </a:r>
          </a:p>
          <a:p>
            <a:endParaRPr lang="en-US" sz="900" dirty="0">
              <a:latin typeface="Josefin Sans" pitchFamily="2" charset="0"/>
            </a:endParaRPr>
          </a:p>
          <a:p>
            <a:pPr marL="171450" indent="-171450">
              <a:buFont typeface="Arial" panose="020B0604020202020204" pitchFamily="34" charset="0"/>
              <a:buChar char="•"/>
            </a:pPr>
            <a:r>
              <a:rPr lang="en-GB" sz="1200" dirty="0">
                <a:solidFill>
                  <a:srgbClr val="3333FF"/>
                </a:solidFill>
                <a:latin typeface="Josefin Sans" pitchFamily="2" charset="0"/>
              </a:rPr>
              <a:t>0</a:t>
            </a:r>
            <a:r>
              <a:rPr lang="el-GR" sz="1200" i="1" dirty="0">
                <a:solidFill>
                  <a:srgbClr val="3333FF"/>
                </a:solidFill>
                <a:latin typeface="Josefin Sans" pitchFamily="2" charset="0"/>
                <a:cs typeface="Arial" panose="020B0604020202020204" pitchFamily="34" charset="0"/>
              </a:rPr>
              <a:t>νββ</a:t>
            </a:r>
            <a:r>
              <a:rPr lang="en-US" sz="1200" dirty="0">
                <a:latin typeface="Josefin Sans" pitchFamily="2" charset="0"/>
              </a:rPr>
              <a:t>, </a:t>
            </a:r>
            <a:r>
              <a:rPr lang="en-US" sz="1200" dirty="0">
                <a:solidFill>
                  <a:srgbClr val="FF0000"/>
                </a:solidFill>
                <a:latin typeface="Josefin Sans" pitchFamily="2" charset="0"/>
              </a:rPr>
              <a:t>Nuclear Astrophysics, </a:t>
            </a:r>
            <a:r>
              <a:rPr lang="en-US" sz="1200" dirty="0">
                <a:latin typeface="Josefin Sans" pitchFamily="2" charset="0"/>
              </a:rPr>
              <a:t>and </a:t>
            </a:r>
            <a:r>
              <a:rPr lang="en-US" sz="1200" dirty="0">
                <a:solidFill>
                  <a:srgbClr val="C927A2"/>
                </a:solidFill>
                <a:latin typeface="Josefin Sans" pitchFamily="2" charset="0"/>
              </a:rPr>
              <a:t>Nb</a:t>
            </a:r>
            <a:r>
              <a:rPr lang="en-US" sz="1200" baseline="-25000" dirty="0">
                <a:solidFill>
                  <a:srgbClr val="C927A2"/>
                </a:solidFill>
                <a:latin typeface="Josefin Sans" pitchFamily="2" charset="0"/>
              </a:rPr>
              <a:t>3</a:t>
            </a:r>
            <a:r>
              <a:rPr lang="en-US" sz="1200" dirty="0">
                <a:solidFill>
                  <a:srgbClr val="C927A2"/>
                </a:solidFill>
                <a:latin typeface="Josefin Sans" pitchFamily="2" charset="0"/>
              </a:rPr>
              <a:t>Sn semiconductor</a:t>
            </a:r>
          </a:p>
          <a:p>
            <a:endParaRPr lang="en-US" sz="900" dirty="0">
              <a:latin typeface="Josefin Sans" pitchFamily="2" charset="0"/>
            </a:endParaRPr>
          </a:p>
        </p:txBody>
      </p:sp>
      <p:sp>
        <p:nvSpPr>
          <p:cNvPr id="7" name="TextBox 6">
            <a:extLst>
              <a:ext uri="{FF2B5EF4-FFF2-40B4-BE49-F238E27FC236}">
                <a16:creationId xmlns:a16="http://schemas.microsoft.com/office/drawing/2014/main" id="{D2E75883-6C38-62B5-B057-C1FB6F7803BF}"/>
              </a:ext>
            </a:extLst>
          </p:cNvPr>
          <p:cNvSpPr txBox="1"/>
          <p:nvPr/>
        </p:nvSpPr>
        <p:spPr>
          <a:xfrm>
            <a:off x="575816" y="1653603"/>
            <a:ext cx="2756511" cy="1954381"/>
          </a:xfrm>
          <a:prstGeom prst="rect">
            <a:avLst/>
          </a:prstGeom>
          <a:noFill/>
        </p:spPr>
        <p:txBody>
          <a:bodyPr wrap="square" rtlCol="0">
            <a:spAutoFit/>
          </a:bodyPr>
          <a:lstStyle/>
          <a:p>
            <a:pPr marL="285750" indent="-285750">
              <a:buFont typeface="Wingdings" panose="05000000000000000000" pitchFamily="2" charset="2"/>
              <a:buChar char="q"/>
            </a:pPr>
            <a:r>
              <a:rPr lang="en-GB" dirty="0">
                <a:solidFill>
                  <a:schemeClr val="accent1"/>
                </a:solidFill>
                <a:latin typeface="Josefin Sans" pitchFamily="2" charset="0"/>
              </a:rPr>
              <a:t>Status of data:</a:t>
            </a:r>
          </a:p>
          <a:p>
            <a:pPr marL="285750" indent="-285750">
              <a:buFont typeface="Wingdings" panose="05000000000000000000" pitchFamily="2" charset="2"/>
              <a:buChar char="q"/>
            </a:pPr>
            <a:endParaRPr lang="en-US" sz="300" dirty="0">
              <a:latin typeface="Josefin Sans" pitchFamily="2" charset="0"/>
            </a:endParaRPr>
          </a:p>
          <a:p>
            <a:pPr marL="171450" indent="-171450" algn="just">
              <a:buFont typeface="Arial" panose="020B0604020202020204" pitchFamily="34" charset="0"/>
              <a:buChar char="•"/>
            </a:pPr>
            <a:r>
              <a:rPr lang="en-US" sz="1200" dirty="0">
                <a:latin typeface="Josefin Sans" pitchFamily="2" charset="0"/>
              </a:rPr>
              <a:t>No high resolution </a:t>
            </a:r>
            <a:r>
              <a:rPr lang="en-US" sz="1200" dirty="0" err="1">
                <a:latin typeface="Josefin Sans" pitchFamily="2" charset="0"/>
              </a:rPr>
              <a:t>ToF</a:t>
            </a:r>
            <a:r>
              <a:rPr lang="en-US" sz="1200" dirty="0">
                <a:latin typeface="Josefin Sans" pitchFamily="2" charset="0"/>
              </a:rPr>
              <a:t> neutron capture data exist to map out CN resonances (only very short flight path ~2 m data were reported)</a:t>
            </a:r>
          </a:p>
          <a:p>
            <a:pPr marL="171450" indent="-171450" algn="just">
              <a:buFont typeface="Arial" panose="020B0604020202020204" pitchFamily="34" charset="0"/>
              <a:buChar char="•"/>
            </a:pPr>
            <a:endParaRPr lang="en-US" sz="400" dirty="0">
              <a:latin typeface="Josefin Sans" pitchFamily="2" charset="0"/>
            </a:endParaRPr>
          </a:p>
          <a:p>
            <a:pPr marL="171450" indent="-171450" algn="just">
              <a:buFont typeface="Arial" panose="020B0604020202020204" pitchFamily="34" charset="0"/>
              <a:buChar char="•"/>
            </a:pPr>
            <a:r>
              <a:rPr lang="en-US" sz="1200" dirty="0">
                <a:latin typeface="Josefin Sans" pitchFamily="2" charset="0"/>
              </a:rPr>
              <a:t>There is only a single transmission measurement reported in EXFOR which extracted resonance parameters (10 keV to 320 keV)</a:t>
            </a:r>
            <a:endParaRPr lang="en-US" sz="900" dirty="0">
              <a:latin typeface="Josefin Sans" pitchFamily="2" charset="0"/>
            </a:endParaRPr>
          </a:p>
        </p:txBody>
      </p:sp>
      <p:sp>
        <p:nvSpPr>
          <p:cNvPr id="10" name="TextBox 9">
            <a:extLst>
              <a:ext uri="{FF2B5EF4-FFF2-40B4-BE49-F238E27FC236}">
                <a16:creationId xmlns:a16="http://schemas.microsoft.com/office/drawing/2014/main" id="{E11738E9-8154-F327-0CF0-F83B4F6AB8F6}"/>
              </a:ext>
            </a:extLst>
          </p:cNvPr>
          <p:cNvSpPr txBox="1"/>
          <p:nvPr/>
        </p:nvSpPr>
        <p:spPr>
          <a:xfrm>
            <a:off x="6477481" y="1310506"/>
            <a:ext cx="2377196" cy="307777"/>
          </a:xfrm>
          <a:prstGeom prst="rect">
            <a:avLst/>
          </a:prstGeom>
          <a:noFill/>
        </p:spPr>
        <p:txBody>
          <a:bodyPr wrap="square">
            <a:spAutoFit/>
          </a:bodyPr>
          <a:lstStyle/>
          <a:p>
            <a:r>
              <a:rPr lang="en-US" sz="1400" u="sng" dirty="0">
                <a:latin typeface="Josefin Sans" pitchFamily="2" charset="0"/>
              </a:rPr>
              <a:t>Case 2</a:t>
            </a:r>
            <a:r>
              <a:rPr lang="en-US" sz="1400" dirty="0">
                <a:latin typeface="Josefin Sans" pitchFamily="2" charset="0"/>
              </a:rPr>
              <a:t>: EAR2-</a:t>
            </a:r>
            <a:r>
              <a:rPr lang="en-US" sz="1400" dirty="0">
                <a:solidFill>
                  <a:srgbClr val="FF0000"/>
                </a:solidFill>
                <a:highlight>
                  <a:srgbClr val="FFFF00"/>
                </a:highlight>
                <a:latin typeface="Josefin Sans" pitchFamily="2" charset="0"/>
              </a:rPr>
              <a:t>1.0g</a:t>
            </a:r>
            <a:r>
              <a:rPr lang="en-US" sz="1400" dirty="0">
                <a:latin typeface="Josefin Sans" pitchFamily="2" charset="0"/>
              </a:rPr>
              <a:t> </a:t>
            </a:r>
            <a:r>
              <a:rPr lang="en-US" dirty="0">
                <a:latin typeface="Josefin Sans" pitchFamily="2" charset="0"/>
              </a:rPr>
              <a:t>37</a:t>
            </a:r>
            <a:r>
              <a:rPr lang="en-US" sz="1400" dirty="0">
                <a:latin typeface="Josefin Sans" pitchFamily="2" charset="0"/>
              </a:rPr>
              <a:t> days</a:t>
            </a:r>
            <a:r>
              <a:rPr lang="en-US" sz="1400" dirty="0">
                <a:highlight>
                  <a:srgbClr val="00FF00"/>
                </a:highlight>
                <a:latin typeface="Josefin Sans" pitchFamily="2" charset="0"/>
              </a:rPr>
              <a:t>*</a:t>
            </a:r>
          </a:p>
        </p:txBody>
      </p:sp>
      <p:sp>
        <p:nvSpPr>
          <p:cNvPr id="12" name="TextBox 11">
            <a:extLst>
              <a:ext uri="{FF2B5EF4-FFF2-40B4-BE49-F238E27FC236}">
                <a16:creationId xmlns:a16="http://schemas.microsoft.com/office/drawing/2014/main" id="{9D8EBCE2-C2DB-DD19-DA4B-1AD21849C862}"/>
              </a:ext>
            </a:extLst>
          </p:cNvPr>
          <p:cNvSpPr txBox="1"/>
          <p:nvPr/>
        </p:nvSpPr>
        <p:spPr>
          <a:xfrm>
            <a:off x="3602478" y="1324840"/>
            <a:ext cx="2306874" cy="307777"/>
          </a:xfrm>
          <a:prstGeom prst="rect">
            <a:avLst/>
          </a:prstGeom>
          <a:noFill/>
        </p:spPr>
        <p:txBody>
          <a:bodyPr wrap="square">
            <a:spAutoFit/>
          </a:bodyPr>
          <a:lstStyle/>
          <a:p>
            <a:r>
              <a:rPr lang="en-US" sz="1400" u="sng" dirty="0">
                <a:latin typeface="Josefin Sans" pitchFamily="2" charset="0"/>
              </a:rPr>
              <a:t>Case 1</a:t>
            </a:r>
            <a:r>
              <a:rPr lang="en-US" sz="1400" dirty="0">
                <a:latin typeface="Josefin Sans" pitchFamily="2" charset="0"/>
              </a:rPr>
              <a:t>: EAR1-</a:t>
            </a:r>
            <a:r>
              <a:rPr lang="en-US" sz="1400" dirty="0">
                <a:solidFill>
                  <a:srgbClr val="FF0000"/>
                </a:solidFill>
                <a:highlight>
                  <a:srgbClr val="FFFF00"/>
                </a:highlight>
                <a:latin typeface="Josefin Sans" pitchFamily="2" charset="0"/>
              </a:rPr>
              <a:t>3.0g</a:t>
            </a:r>
            <a:r>
              <a:rPr lang="en-US" sz="1400" dirty="0">
                <a:latin typeface="Josefin Sans" pitchFamily="2" charset="0"/>
              </a:rPr>
              <a:t> 37 days</a:t>
            </a:r>
            <a:endParaRPr lang="en-GB" sz="1400" dirty="0">
              <a:latin typeface="Josefin Sans" pitchFamily="2" charset="0"/>
            </a:endParaRPr>
          </a:p>
        </p:txBody>
      </p:sp>
      <p:graphicFrame>
        <p:nvGraphicFramePr>
          <p:cNvPr id="14" name="Table 13">
            <a:extLst>
              <a:ext uri="{FF2B5EF4-FFF2-40B4-BE49-F238E27FC236}">
                <a16:creationId xmlns:a16="http://schemas.microsoft.com/office/drawing/2014/main" id="{5AD879A6-7404-3921-3882-5A52AD26490D}"/>
              </a:ext>
            </a:extLst>
          </p:cNvPr>
          <p:cNvGraphicFramePr>
            <a:graphicFrameLocks noGrp="1"/>
          </p:cNvGraphicFramePr>
          <p:nvPr>
            <p:extLst>
              <p:ext uri="{D42A27DB-BD31-4B8C-83A1-F6EECF244321}">
                <p14:modId xmlns:p14="http://schemas.microsoft.com/office/powerpoint/2010/main" val="1470261937"/>
              </p:ext>
            </p:extLst>
          </p:nvPr>
        </p:nvGraphicFramePr>
        <p:xfrm>
          <a:off x="6280826" y="1652789"/>
          <a:ext cx="2733469" cy="1920240"/>
        </p:xfrm>
        <a:graphic>
          <a:graphicData uri="http://schemas.openxmlformats.org/drawingml/2006/table">
            <a:tbl>
              <a:tblPr firstRow="1" bandRow="1">
                <a:tableStyleId>{B69E4E94-7F1C-4DF4-89A8-E6FD96063180}</a:tableStyleId>
              </a:tblPr>
              <a:tblGrid>
                <a:gridCol w="1179649">
                  <a:extLst>
                    <a:ext uri="{9D8B030D-6E8A-4147-A177-3AD203B41FA5}">
                      <a16:colId xmlns:a16="http://schemas.microsoft.com/office/drawing/2014/main" val="4191096112"/>
                    </a:ext>
                  </a:extLst>
                </a:gridCol>
                <a:gridCol w="1553820">
                  <a:extLst>
                    <a:ext uri="{9D8B030D-6E8A-4147-A177-3AD203B41FA5}">
                      <a16:colId xmlns:a16="http://schemas.microsoft.com/office/drawing/2014/main" val="388811148"/>
                    </a:ext>
                  </a:extLst>
                </a:gridCol>
              </a:tblGrid>
              <a:tr h="267423">
                <a:tc gridSpan="2">
                  <a:txBody>
                    <a:bodyPr/>
                    <a:lstStyle/>
                    <a:p>
                      <a:pPr algn="ctr"/>
                      <a:r>
                        <a:rPr lang="en-US" sz="1200" dirty="0">
                          <a:solidFill>
                            <a:srgbClr val="C00000"/>
                          </a:solidFill>
                          <a:latin typeface="Josefin Sans" pitchFamily="2" charset="0"/>
                        </a:rPr>
                        <a:t>Energy range: </a:t>
                      </a:r>
                      <a:r>
                        <a:rPr lang="en-US" sz="1200" dirty="0">
                          <a:latin typeface="Josefin Sans" pitchFamily="2" charset="0"/>
                        </a:rPr>
                        <a:t>Thermal to 10 keV</a:t>
                      </a:r>
                      <a:endParaRPr lang="en-GB" sz="1200" dirty="0">
                        <a:latin typeface="Josefin Sans" pitchFamily="2" charset="0"/>
                      </a:endParaRPr>
                    </a:p>
                  </a:txBody>
                  <a:tcPr/>
                </a:tc>
                <a:tc hMerge="1">
                  <a:txBody>
                    <a:bodyPr/>
                    <a:lstStyle/>
                    <a:p>
                      <a:r>
                        <a:rPr lang="en-US" sz="1200" dirty="0">
                          <a:latin typeface="Josefin Sans" pitchFamily="2" charset="0"/>
                        </a:rPr>
                        <a:t>Thermal to 20 keV</a:t>
                      </a:r>
                      <a:endParaRPr lang="en-GB" sz="1200" dirty="0">
                        <a:latin typeface="Josefin Sans" pitchFamily="2" charset="0"/>
                      </a:endParaRPr>
                    </a:p>
                  </a:txBody>
                  <a:tcPr/>
                </a:tc>
                <a:extLst>
                  <a:ext uri="{0D108BD9-81ED-4DB2-BD59-A6C34878D82A}">
                    <a16:rowId xmlns:a16="http://schemas.microsoft.com/office/drawing/2014/main" val="3636908832"/>
                  </a:ext>
                </a:extLst>
              </a:tr>
              <a:tr h="267423">
                <a:tc>
                  <a:txBody>
                    <a:bodyPr/>
                    <a:lstStyle/>
                    <a:p>
                      <a:pPr algn="l"/>
                      <a:r>
                        <a:rPr lang="en-GB" sz="1200" dirty="0">
                          <a:highlight>
                            <a:srgbClr val="FFFF00"/>
                          </a:highlight>
                          <a:latin typeface="Josefin Sans" pitchFamily="2" charset="0"/>
                        </a:rPr>
                        <a:t>Sample</a:t>
                      </a:r>
                    </a:p>
                  </a:txBody>
                  <a:tcPr/>
                </a:tc>
                <a:tc>
                  <a:txBody>
                    <a:bodyPr/>
                    <a:lstStyle/>
                    <a:p>
                      <a:pPr algn="ctr"/>
                      <a:r>
                        <a:rPr lang="en-GB" sz="1200" dirty="0">
                          <a:highlight>
                            <a:srgbClr val="FFFF00"/>
                          </a:highlight>
                          <a:latin typeface="Josefin Sans" pitchFamily="2" charset="0"/>
                        </a:rPr>
                        <a:t>Protons</a:t>
                      </a:r>
                    </a:p>
                  </a:txBody>
                  <a:tcPr/>
                </a:tc>
                <a:extLst>
                  <a:ext uri="{0D108BD9-81ED-4DB2-BD59-A6C34878D82A}">
                    <a16:rowId xmlns:a16="http://schemas.microsoft.com/office/drawing/2014/main" val="1519131154"/>
                  </a:ext>
                </a:extLst>
              </a:tr>
              <a:tr h="267423">
                <a:tc>
                  <a:txBody>
                    <a:bodyPr/>
                    <a:lstStyle/>
                    <a:p>
                      <a:r>
                        <a:rPr lang="en-GB" sz="1200" baseline="30000" dirty="0">
                          <a:solidFill>
                            <a:srgbClr val="C00000"/>
                          </a:solidFill>
                          <a:latin typeface="Josefin Sans" pitchFamily="2" charset="0"/>
                        </a:rPr>
                        <a:t>124</a:t>
                      </a:r>
                      <a:r>
                        <a:rPr lang="en-GB" sz="1200" dirty="0">
                          <a:solidFill>
                            <a:srgbClr val="C00000"/>
                          </a:solidFill>
                          <a:latin typeface="Josefin Sans" pitchFamily="2" charset="0"/>
                        </a:rPr>
                        <a:t>Sn</a:t>
                      </a:r>
                    </a:p>
                  </a:txBody>
                  <a:tcPr/>
                </a:tc>
                <a:tc>
                  <a:txBody>
                    <a:bodyPr/>
                    <a:lstStyle/>
                    <a:p>
                      <a:pPr algn="ctr"/>
                      <a:r>
                        <a:rPr lang="en-GB" sz="1200" u="none" dirty="0">
                          <a:solidFill>
                            <a:srgbClr val="000000"/>
                          </a:solidFill>
                          <a:latin typeface="Josefin Sans" pitchFamily="2" charset="0"/>
                        </a:rPr>
                        <a:t>2.2x10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3031972325"/>
                  </a:ext>
                </a:extLst>
              </a:tr>
              <a:tr h="267423">
                <a:tc>
                  <a:txBody>
                    <a:bodyPr/>
                    <a:lstStyle/>
                    <a:p>
                      <a:r>
                        <a:rPr lang="en-GB" sz="1200" baseline="30000" dirty="0" err="1">
                          <a:solidFill>
                            <a:srgbClr val="C927A2"/>
                          </a:solidFill>
                          <a:latin typeface="Josefin Sans" pitchFamily="2" charset="0"/>
                        </a:rPr>
                        <a:t>nat</a:t>
                      </a:r>
                      <a:r>
                        <a:rPr lang="en-GB" sz="1200" dirty="0" err="1">
                          <a:solidFill>
                            <a:srgbClr val="C927A2"/>
                          </a:solidFill>
                          <a:latin typeface="Josefin Sans" pitchFamily="2" charset="0"/>
                        </a:rPr>
                        <a:t>Sn</a:t>
                      </a:r>
                      <a:endParaRPr lang="en-GB" sz="1200" dirty="0">
                        <a:solidFill>
                          <a:srgbClr val="C927A2"/>
                        </a:solidFill>
                        <a:latin typeface="Josefin Sans" pitchFamily="2" charset="0"/>
                      </a:endParaRPr>
                    </a:p>
                  </a:txBody>
                  <a:tcPr/>
                </a:tc>
                <a:tc>
                  <a:txBody>
                    <a:bodyPr/>
                    <a:lstStyle/>
                    <a:p>
                      <a:pPr algn="ctr"/>
                      <a:r>
                        <a:rPr lang="en-GB" sz="1200" u="none" dirty="0">
                          <a:solidFill>
                            <a:srgbClr val="000000"/>
                          </a:solidFill>
                          <a:latin typeface="Josefin Sans" pitchFamily="2" charset="0"/>
                        </a:rPr>
                        <a:t>0.5x10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2620823918"/>
                  </a:ext>
                </a:extLst>
              </a:tr>
              <a:tr h="267423">
                <a:tc>
                  <a:txBody>
                    <a:bodyPr/>
                    <a:lstStyle/>
                    <a:p>
                      <a:r>
                        <a:rPr lang="en-GB" sz="1200" dirty="0">
                          <a:solidFill>
                            <a:srgbClr val="6666FF"/>
                          </a:solidFill>
                          <a:latin typeface="Josefin Sans" pitchFamily="2" charset="0"/>
                        </a:rPr>
                        <a:t>C, Pb, Dummy</a:t>
                      </a:r>
                    </a:p>
                  </a:txBody>
                  <a:tcPr/>
                </a:tc>
                <a:tc>
                  <a:txBody>
                    <a:bodyPr/>
                    <a:lstStyle/>
                    <a:p>
                      <a:pPr algn="ctr"/>
                      <a:r>
                        <a:rPr lang="en-GB" sz="1200" u="none" dirty="0">
                          <a:solidFill>
                            <a:srgbClr val="000000"/>
                          </a:solidFill>
                          <a:latin typeface="Josefin Sans" pitchFamily="2" charset="0"/>
                        </a:rPr>
                        <a:t>0.8x10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1688156212"/>
                  </a:ext>
                </a:extLst>
              </a:tr>
              <a:tr h="267423">
                <a:tc>
                  <a:txBody>
                    <a:bodyPr/>
                    <a:lstStyle/>
                    <a:p>
                      <a:r>
                        <a:rPr lang="en-GB" sz="1200" dirty="0">
                          <a:solidFill>
                            <a:srgbClr val="D48F58"/>
                          </a:solidFill>
                          <a:latin typeface="Josefin Sans" pitchFamily="2" charset="0"/>
                        </a:rPr>
                        <a:t>Au</a:t>
                      </a:r>
                    </a:p>
                  </a:txBody>
                  <a:tcPr/>
                </a:tc>
                <a:tc>
                  <a:txBody>
                    <a:bodyPr/>
                    <a:lstStyle/>
                    <a:p>
                      <a:pPr algn="ctr"/>
                      <a:r>
                        <a:rPr lang="en-GB" sz="1200" u="none" dirty="0">
                          <a:solidFill>
                            <a:srgbClr val="000000"/>
                          </a:solidFill>
                          <a:latin typeface="Josefin Sans" pitchFamily="2" charset="0"/>
                        </a:rPr>
                        <a:t>0.2x10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1222980771"/>
                  </a:ext>
                </a:extLst>
              </a:tr>
              <a:tr h="267423">
                <a:tc>
                  <a:txBody>
                    <a:bodyPr/>
                    <a:lstStyle/>
                    <a:p>
                      <a:r>
                        <a:rPr lang="en-GB" sz="1200" b="1" dirty="0">
                          <a:latin typeface="Josefin Sans" pitchFamily="2" charset="0"/>
                        </a:rPr>
                        <a:t>Total</a:t>
                      </a:r>
                    </a:p>
                  </a:txBody>
                  <a:tcPr/>
                </a:tc>
                <a:tc>
                  <a:txBody>
                    <a:bodyPr/>
                    <a:lstStyle/>
                    <a:p>
                      <a:pPr algn="ctr"/>
                      <a:r>
                        <a:rPr lang="en-GB" sz="1200" b="1" u="none" dirty="0">
                          <a:solidFill>
                            <a:srgbClr val="000000"/>
                          </a:solidFill>
                          <a:latin typeface="Josefin Sans" pitchFamily="2" charset="0"/>
                        </a:rPr>
                        <a:t>3.7x10</a:t>
                      </a:r>
                      <a:r>
                        <a:rPr lang="en-GB" sz="1200" b="1"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2608269556"/>
                  </a:ext>
                </a:extLst>
              </a:tr>
            </a:tbl>
          </a:graphicData>
        </a:graphic>
      </p:graphicFrame>
      <p:graphicFrame>
        <p:nvGraphicFramePr>
          <p:cNvPr id="15" name="Table 14">
            <a:extLst>
              <a:ext uri="{FF2B5EF4-FFF2-40B4-BE49-F238E27FC236}">
                <a16:creationId xmlns:a16="http://schemas.microsoft.com/office/drawing/2014/main" id="{38A2AC9C-99BD-0393-7061-1D317DAF4533}"/>
              </a:ext>
            </a:extLst>
          </p:cNvPr>
          <p:cNvGraphicFramePr>
            <a:graphicFrameLocks noGrp="1"/>
          </p:cNvGraphicFramePr>
          <p:nvPr>
            <p:extLst>
              <p:ext uri="{D42A27DB-BD31-4B8C-83A1-F6EECF244321}">
                <p14:modId xmlns:p14="http://schemas.microsoft.com/office/powerpoint/2010/main" val="2718162380"/>
              </p:ext>
            </p:extLst>
          </p:nvPr>
        </p:nvGraphicFramePr>
        <p:xfrm>
          <a:off x="3332329" y="1652789"/>
          <a:ext cx="2851220" cy="1920240"/>
        </p:xfrm>
        <a:graphic>
          <a:graphicData uri="http://schemas.openxmlformats.org/drawingml/2006/table">
            <a:tbl>
              <a:tblPr firstRow="1" bandRow="1">
                <a:tableStyleId>{B69E4E94-7F1C-4DF4-89A8-E6FD96063180}</a:tableStyleId>
              </a:tblPr>
              <a:tblGrid>
                <a:gridCol w="1164623">
                  <a:extLst>
                    <a:ext uri="{9D8B030D-6E8A-4147-A177-3AD203B41FA5}">
                      <a16:colId xmlns:a16="http://schemas.microsoft.com/office/drawing/2014/main" val="4191096112"/>
                    </a:ext>
                  </a:extLst>
                </a:gridCol>
                <a:gridCol w="1686597">
                  <a:extLst>
                    <a:ext uri="{9D8B030D-6E8A-4147-A177-3AD203B41FA5}">
                      <a16:colId xmlns:a16="http://schemas.microsoft.com/office/drawing/2014/main" val="388811148"/>
                    </a:ext>
                  </a:extLst>
                </a:gridCol>
              </a:tblGrid>
              <a:tr h="267423">
                <a:tc gridSpan="2">
                  <a:txBody>
                    <a:bodyPr/>
                    <a:lstStyle/>
                    <a:p>
                      <a:pPr algn="ctr"/>
                      <a:r>
                        <a:rPr lang="en-US" sz="1200" dirty="0">
                          <a:solidFill>
                            <a:srgbClr val="C00000"/>
                          </a:solidFill>
                          <a:latin typeface="Josefin Sans" pitchFamily="2" charset="0"/>
                        </a:rPr>
                        <a:t>Energy range: </a:t>
                      </a:r>
                      <a:r>
                        <a:rPr lang="en-US" sz="1200" dirty="0">
                          <a:latin typeface="Josefin Sans" pitchFamily="2" charset="0"/>
                        </a:rPr>
                        <a:t>Thermal to 500 keV</a:t>
                      </a:r>
                      <a:endParaRPr lang="en-GB" sz="1200" dirty="0">
                        <a:latin typeface="Josefin Sans" pitchFamily="2"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latin typeface="Josefin Sans" pitchFamily="2" charset="0"/>
                        </a:rPr>
                        <a:t>Thermal to 300 keV</a:t>
                      </a:r>
                      <a:endParaRPr lang="en-GB" sz="1200" dirty="0">
                        <a:latin typeface="Josefin Sans" pitchFamily="2" charset="0"/>
                      </a:endParaRPr>
                    </a:p>
                  </a:txBody>
                  <a:tcPr/>
                </a:tc>
                <a:extLst>
                  <a:ext uri="{0D108BD9-81ED-4DB2-BD59-A6C34878D82A}">
                    <a16:rowId xmlns:a16="http://schemas.microsoft.com/office/drawing/2014/main" val="3822375167"/>
                  </a:ext>
                </a:extLst>
              </a:tr>
              <a:tr h="267423">
                <a:tc>
                  <a:txBody>
                    <a:bodyPr/>
                    <a:lstStyle/>
                    <a:p>
                      <a:r>
                        <a:rPr lang="en-GB" sz="1200" dirty="0">
                          <a:highlight>
                            <a:srgbClr val="FFFF00"/>
                          </a:highlight>
                          <a:latin typeface="Josefin Sans" pitchFamily="2" charset="0"/>
                        </a:rPr>
                        <a:t>Sample</a:t>
                      </a:r>
                    </a:p>
                  </a:txBody>
                  <a:tcPr/>
                </a:tc>
                <a:tc>
                  <a:txBody>
                    <a:bodyPr/>
                    <a:lstStyle/>
                    <a:p>
                      <a:pPr algn="ctr"/>
                      <a:r>
                        <a:rPr lang="en-GB" sz="1200" dirty="0">
                          <a:highlight>
                            <a:srgbClr val="FFFF00"/>
                          </a:highlight>
                          <a:latin typeface="Josefin Sans" pitchFamily="2" charset="0"/>
                        </a:rPr>
                        <a:t>Protons</a:t>
                      </a:r>
                    </a:p>
                  </a:txBody>
                  <a:tcPr/>
                </a:tc>
                <a:extLst>
                  <a:ext uri="{0D108BD9-81ED-4DB2-BD59-A6C34878D82A}">
                    <a16:rowId xmlns:a16="http://schemas.microsoft.com/office/drawing/2014/main" val="1519131154"/>
                  </a:ext>
                </a:extLst>
              </a:tr>
              <a:tr h="267423">
                <a:tc>
                  <a:txBody>
                    <a:bodyPr/>
                    <a:lstStyle/>
                    <a:p>
                      <a:r>
                        <a:rPr lang="en-GB" sz="1200" baseline="30000" dirty="0">
                          <a:solidFill>
                            <a:srgbClr val="C00000"/>
                          </a:solidFill>
                          <a:latin typeface="Josefin Sans" pitchFamily="2" charset="0"/>
                        </a:rPr>
                        <a:t>124</a:t>
                      </a:r>
                      <a:r>
                        <a:rPr lang="en-GB" sz="1200" dirty="0">
                          <a:solidFill>
                            <a:srgbClr val="C00000"/>
                          </a:solidFill>
                          <a:latin typeface="Josefin Sans" pitchFamily="2" charset="0"/>
                        </a:rPr>
                        <a:t>Sn</a:t>
                      </a:r>
                    </a:p>
                  </a:txBody>
                  <a:tcPr/>
                </a:tc>
                <a:tc>
                  <a:txBody>
                    <a:bodyPr/>
                    <a:lstStyle/>
                    <a:p>
                      <a:pPr algn="ctr"/>
                      <a:r>
                        <a:rPr lang="en-GB" sz="1200" u="none" dirty="0">
                          <a:solidFill>
                            <a:srgbClr val="000000"/>
                          </a:solidFill>
                          <a:latin typeface="Josefin Sans" pitchFamily="2" charset="0"/>
                        </a:rPr>
                        <a:t>2.2x10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3031972325"/>
                  </a:ext>
                </a:extLst>
              </a:tr>
              <a:tr h="267423">
                <a:tc>
                  <a:txBody>
                    <a:bodyPr/>
                    <a:lstStyle/>
                    <a:p>
                      <a:r>
                        <a:rPr lang="en-GB" sz="1200" baseline="30000" dirty="0" err="1">
                          <a:solidFill>
                            <a:srgbClr val="C927A2"/>
                          </a:solidFill>
                          <a:latin typeface="Josefin Sans" pitchFamily="2" charset="0"/>
                        </a:rPr>
                        <a:t>nat</a:t>
                      </a:r>
                      <a:r>
                        <a:rPr lang="en-GB" sz="1200" dirty="0" err="1">
                          <a:solidFill>
                            <a:srgbClr val="C927A2"/>
                          </a:solidFill>
                          <a:latin typeface="Josefin Sans" pitchFamily="2" charset="0"/>
                        </a:rPr>
                        <a:t>Sn</a:t>
                      </a:r>
                      <a:endParaRPr lang="en-GB" sz="1200" dirty="0">
                        <a:solidFill>
                          <a:srgbClr val="C927A2"/>
                        </a:solidFill>
                        <a:latin typeface="Josefin Sans" pitchFamily="2" charset="0"/>
                      </a:endParaRPr>
                    </a:p>
                  </a:txBody>
                  <a:tcPr/>
                </a:tc>
                <a:tc>
                  <a:txBody>
                    <a:bodyPr/>
                    <a:lstStyle/>
                    <a:p>
                      <a:pPr algn="ctr"/>
                      <a:r>
                        <a:rPr lang="en-GB" sz="1200" u="none" dirty="0">
                          <a:solidFill>
                            <a:srgbClr val="000000"/>
                          </a:solidFill>
                          <a:latin typeface="Josefin Sans" pitchFamily="2" charset="0"/>
                        </a:rPr>
                        <a:t>0.5x10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2620823918"/>
                  </a:ext>
                </a:extLst>
              </a:tr>
              <a:tr h="267423">
                <a:tc>
                  <a:txBody>
                    <a:bodyPr/>
                    <a:lstStyle/>
                    <a:p>
                      <a:r>
                        <a:rPr lang="en-GB" sz="1200" dirty="0">
                          <a:solidFill>
                            <a:srgbClr val="6666FF"/>
                          </a:solidFill>
                          <a:latin typeface="Josefin Sans" pitchFamily="2" charset="0"/>
                        </a:rPr>
                        <a:t>C, Pb, Dummy</a:t>
                      </a:r>
                    </a:p>
                  </a:txBody>
                  <a:tcPr/>
                </a:tc>
                <a:tc>
                  <a:txBody>
                    <a:bodyPr/>
                    <a:lstStyle/>
                    <a:p>
                      <a:pPr algn="ctr"/>
                      <a:r>
                        <a:rPr lang="en-GB" sz="1200" u="none" dirty="0">
                          <a:solidFill>
                            <a:srgbClr val="000000"/>
                          </a:solidFill>
                          <a:latin typeface="Josefin Sans" pitchFamily="2" charset="0"/>
                        </a:rPr>
                        <a:t>0.8x10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1688156212"/>
                  </a:ext>
                </a:extLst>
              </a:tr>
              <a:tr h="267423">
                <a:tc>
                  <a:txBody>
                    <a:bodyPr/>
                    <a:lstStyle/>
                    <a:p>
                      <a:r>
                        <a:rPr lang="en-GB" sz="1200" dirty="0">
                          <a:solidFill>
                            <a:srgbClr val="D48F58"/>
                          </a:solidFill>
                          <a:latin typeface="Josefin Sans" pitchFamily="2" charset="0"/>
                        </a:rPr>
                        <a:t>Au</a:t>
                      </a:r>
                    </a:p>
                  </a:txBody>
                  <a:tcPr/>
                </a:tc>
                <a:tc>
                  <a:txBody>
                    <a:bodyPr/>
                    <a:lstStyle/>
                    <a:p>
                      <a:pPr algn="ctr"/>
                      <a:r>
                        <a:rPr lang="en-GB" sz="1200" u="none" dirty="0">
                          <a:solidFill>
                            <a:srgbClr val="000000"/>
                          </a:solidFill>
                          <a:latin typeface="Josefin Sans" pitchFamily="2" charset="0"/>
                        </a:rPr>
                        <a:t>0.2x10</a:t>
                      </a:r>
                      <a:r>
                        <a:rPr lang="en-GB" sz="1200"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1222980771"/>
                  </a:ext>
                </a:extLst>
              </a:tr>
              <a:tr h="267423">
                <a:tc>
                  <a:txBody>
                    <a:bodyPr/>
                    <a:lstStyle/>
                    <a:p>
                      <a:r>
                        <a:rPr lang="en-GB" sz="1200" b="1" dirty="0">
                          <a:latin typeface="Josefin Sans" pitchFamily="2" charset="0"/>
                        </a:rPr>
                        <a:t>Total</a:t>
                      </a:r>
                    </a:p>
                  </a:txBody>
                  <a:tcPr/>
                </a:tc>
                <a:tc>
                  <a:txBody>
                    <a:bodyPr/>
                    <a:lstStyle/>
                    <a:p>
                      <a:pPr algn="ctr"/>
                      <a:r>
                        <a:rPr lang="en-GB" sz="1200" b="1" u="none" dirty="0">
                          <a:solidFill>
                            <a:srgbClr val="000000"/>
                          </a:solidFill>
                          <a:latin typeface="Josefin Sans" pitchFamily="2" charset="0"/>
                        </a:rPr>
                        <a:t>3.7x10</a:t>
                      </a:r>
                      <a:r>
                        <a:rPr lang="en-GB" sz="1200" b="1" u="none" baseline="30000" dirty="0">
                          <a:solidFill>
                            <a:srgbClr val="000000"/>
                          </a:solidFill>
                          <a:latin typeface="Josefin Sans" pitchFamily="2" charset="0"/>
                        </a:rPr>
                        <a:t>18</a:t>
                      </a:r>
                      <a:r>
                        <a:rPr lang="en-GB" sz="1200" u="none" dirty="0">
                          <a:solidFill>
                            <a:srgbClr val="000000"/>
                          </a:solidFill>
                          <a:latin typeface="Josefin Sans" pitchFamily="2" charset="0"/>
                        </a:rPr>
                        <a:t>  </a:t>
                      </a:r>
                    </a:p>
                  </a:txBody>
                  <a:tcPr/>
                </a:tc>
                <a:extLst>
                  <a:ext uri="{0D108BD9-81ED-4DB2-BD59-A6C34878D82A}">
                    <a16:rowId xmlns:a16="http://schemas.microsoft.com/office/drawing/2014/main" val="2608269556"/>
                  </a:ext>
                </a:extLst>
              </a:tr>
            </a:tbl>
          </a:graphicData>
        </a:graphic>
      </p:graphicFrame>
      <p:sp>
        <p:nvSpPr>
          <p:cNvPr id="8" name="TextBox 7">
            <a:extLst>
              <a:ext uri="{FF2B5EF4-FFF2-40B4-BE49-F238E27FC236}">
                <a16:creationId xmlns:a16="http://schemas.microsoft.com/office/drawing/2014/main" id="{7B76BA54-7B8F-0FE3-FB15-9F6C6F803E24}"/>
              </a:ext>
            </a:extLst>
          </p:cNvPr>
          <p:cNvSpPr txBox="1"/>
          <p:nvPr/>
        </p:nvSpPr>
        <p:spPr>
          <a:xfrm>
            <a:off x="6477481" y="3571965"/>
            <a:ext cx="2311851" cy="246221"/>
          </a:xfrm>
          <a:prstGeom prst="rect">
            <a:avLst/>
          </a:prstGeom>
          <a:noFill/>
        </p:spPr>
        <p:txBody>
          <a:bodyPr wrap="none" rtlCol="0">
            <a:spAutoFit/>
          </a:bodyPr>
          <a:lstStyle/>
          <a:p>
            <a:r>
              <a:rPr lang="en-US" sz="1000" dirty="0">
                <a:highlight>
                  <a:srgbClr val="00FF00"/>
                </a:highlight>
                <a:latin typeface="Josefin Sans" pitchFamily="2" charset="0"/>
              </a:rPr>
              <a:t>* 10 times more statistics than EAR1</a:t>
            </a:r>
            <a:endParaRPr lang="en-GB" sz="1000" dirty="0">
              <a:highlight>
                <a:srgbClr val="00FF00"/>
              </a:highlight>
              <a:latin typeface="Josefin Sans" pitchFamily="2" charset="0"/>
            </a:endParaRPr>
          </a:p>
        </p:txBody>
      </p:sp>
    </p:spTree>
    <p:extLst>
      <p:ext uri="{BB962C8B-B14F-4D97-AF65-F5344CB8AC3E}">
        <p14:creationId xmlns:p14="http://schemas.microsoft.com/office/powerpoint/2010/main" val="2491534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Google Shape;403;p48"/>
          <p:cNvPicPr preferRelativeResize="0"/>
          <p:nvPr/>
        </p:nvPicPr>
        <p:blipFill rotWithShape="1">
          <a:blip r:embed="rId3">
            <a:alphaModFix/>
          </a:blip>
          <a:srcRect/>
          <a:stretch/>
        </p:blipFill>
        <p:spPr>
          <a:xfrm>
            <a:off x="4818227" y="0"/>
            <a:ext cx="4418973" cy="5143500"/>
          </a:xfrm>
          <a:prstGeom prst="rect">
            <a:avLst/>
          </a:prstGeom>
          <a:noFill/>
          <a:ln>
            <a:noFill/>
          </a:ln>
        </p:spPr>
      </p:pic>
      <p:sp>
        <p:nvSpPr>
          <p:cNvPr id="404" name="Google Shape;404;p48"/>
          <p:cNvSpPr/>
          <p:nvPr/>
        </p:nvSpPr>
        <p:spPr>
          <a:xfrm rot="10800000" flipH="1">
            <a:off x="4814600" y="0"/>
            <a:ext cx="4422600" cy="5143498"/>
          </a:xfrm>
          <a:prstGeom prst="rect">
            <a:avLst/>
          </a:prstGeom>
          <a:solidFill>
            <a:srgbClr val="2247A2">
              <a:alpha val="50196"/>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05" name="Google Shape;405;p48"/>
          <p:cNvGrpSpPr/>
          <p:nvPr/>
        </p:nvGrpSpPr>
        <p:grpSpPr>
          <a:xfrm>
            <a:off x="466800" y="-1"/>
            <a:ext cx="4505818" cy="3869947"/>
            <a:chOff x="-196562" y="-38900"/>
            <a:chExt cx="4505818" cy="5250300"/>
          </a:xfrm>
        </p:grpSpPr>
        <p:sp>
          <p:nvSpPr>
            <p:cNvPr id="406" name="Google Shape;406;p48"/>
            <p:cNvSpPr/>
            <p:nvPr/>
          </p:nvSpPr>
          <p:spPr>
            <a:xfrm>
              <a:off x="3425456" y="3835185"/>
              <a:ext cx="883800" cy="435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48"/>
            <p:cNvSpPr/>
            <p:nvPr/>
          </p:nvSpPr>
          <p:spPr>
            <a:xfrm>
              <a:off x="-196562" y="-38900"/>
              <a:ext cx="4342800" cy="5250300"/>
            </a:xfrm>
            <a:prstGeom prst="rect">
              <a:avLst/>
            </a:prstGeom>
            <a:solidFill>
              <a:schemeClr val="accent6"/>
            </a:solidFill>
            <a:ln>
              <a:noFill/>
            </a:ln>
            <a:effectLst>
              <a:outerShdw blurRad="57150" dist="19050" dir="4500000" algn="bl" rotWithShape="0">
                <a:srgbClr val="000000">
                  <a:alpha val="2000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08" name="Google Shape;408;p48"/>
          <p:cNvSpPr txBox="1">
            <a:spLocks noGrp="1"/>
          </p:cNvSpPr>
          <p:nvPr>
            <p:ph type="subTitle" idx="2"/>
          </p:nvPr>
        </p:nvSpPr>
        <p:spPr>
          <a:xfrm>
            <a:off x="720000" y="2773275"/>
            <a:ext cx="3000000" cy="831300"/>
          </a:xfrm>
          <a:prstGeom prst="rect">
            <a:avLst/>
          </a:prstGeom>
          <a:noFill/>
          <a:ln>
            <a:noFill/>
          </a:ln>
        </p:spPr>
        <p:txBody>
          <a:bodyPr spcFirstLastPara="1" wrap="square" lIns="91425" tIns="91425" rIns="91425" bIns="91425" anchor="t" anchorCtr="0">
            <a:normAutofit fontScale="92500"/>
          </a:bodyPr>
          <a:lstStyle/>
          <a:p>
            <a:pPr marL="0" lvl="0" indent="0" algn="l" rtl="0">
              <a:lnSpc>
                <a:spcPct val="100000"/>
              </a:lnSpc>
              <a:spcBef>
                <a:spcPts val="0"/>
              </a:spcBef>
              <a:spcAft>
                <a:spcPts val="0"/>
              </a:spcAft>
              <a:buSzPts val="1400"/>
              <a:buNone/>
            </a:pPr>
            <a:r>
              <a:rPr lang="en-GB" dirty="0"/>
              <a:t>aman.gandhi@nipne.ro</a:t>
            </a:r>
            <a:endParaRPr dirty="0">
              <a:solidFill>
                <a:schemeClr val="dk1"/>
              </a:solidFill>
            </a:endParaRPr>
          </a:p>
          <a:p>
            <a:pPr marL="0" lvl="0" indent="0" algn="l" rtl="0">
              <a:lnSpc>
                <a:spcPct val="100000"/>
              </a:lnSpc>
              <a:spcBef>
                <a:spcPts val="0"/>
              </a:spcBef>
              <a:spcAft>
                <a:spcPts val="0"/>
              </a:spcAft>
              <a:buSzPts val="1400"/>
              <a:buNone/>
            </a:pPr>
            <a:r>
              <a:rPr lang="en-GB" dirty="0">
                <a:solidFill>
                  <a:schemeClr val="dk1"/>
                </a:solidFill>
              </a:rPr>
              <a:t>https://www.nipne.ro/proiecte/pn3/ntof/</a:t>
            </a:r>
            <a:endParaRPr dirty="0">
              <a:solidFill>
                <a:schemeClr val="dk1"/>
              </a:solidFill>
            </a:endParaRPr>
          </a:p>
          <a:p>
            <a:pPr marL="0" lvl="0" indent="0" algn="l" rtl="0">
              <a:lnSpc>
                <a:spcPct val="100000"/>
              </a:lnSpc>
              <a:spcBef>
                <a:spcPts val="0"/>
              </a:spcBef>
              <a:spcAft>
                <a:spcPts val="0"/>
              </a:spcAft>
              <a:buSzPts val="1400"/>
              <a:buNone/>
            </a:pPr>
            <a:r>
              <a:rPr lang="en-GB">
                <a:solidFill>
                  <a:schemeClr val="dk1"/>
                </a:solidFill>
              </a:rPr>
              <a:t>https://www.nipne.ro/</a:t>
            </a:r>
            <a:endParaRPr>
              <a:solidFill>
                <a:schemeClr val="dk1"/>
              </a:solidFill>
            </a:endParaRPr>
          </a:p>
        </p:txBody>
      </p:sp>
      <p:sp>
        <p:nvSpPr>
          <p:cNvPr id="409" name="Google Shape;409;p48"/>
          <p:cNvSpPr txBox="1">
            <a:spLocks noGrp="1"/>
          </p:cNvSpPr>
          <p:nvPr>
            <p:ph type="subTitle" idx="1"/>
          </p:nvPr>
        </p:nvSpPr>
        <p:spPr>
          <a:xfrm>
            <a:off x="720000" y="1505625"/>
            <a:ext cx="3852000" cy="7926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GB"/>
              <a:t>Do you have any questions?</a:t>
            </a:r>
            <a:endParaRPr/>
          </a:p>
        </p:txBody>
      </p:sp>
      <p:sp>
        <p:nvSpPr>
          <p:cNvPr id="410" name="Google Shape;410;p48"/>
          <p:cNvSpPr txBox="1">
            <a:spLocks noGrp="1"/>
          </p:cNvSpPr>
          <p:nvPr>
            <p:ph type="title"/>
          </p:nvPr>
        </p:nvSpPr>
        <p:spPr>
          <a:xfrm>
            <a:off x="720000" y="506100"/>
            <a:ext cx="3852000" cy="726000"/>
          </a:xfrm>
          <a:prstGeom prst="rect">
            <a:avLst/>
          </a:prstGeom>
          <a:noFill/>
          <a:ln>
            <a:noFill/>
          </a:ln>
        </p:spPr>
        <p:txBody>
          <a:bodyPr spcFirstLastPara="1" wrap="square" lIns="91425" tIns="91425" rIns="91425" bIns="91425" anchor="t" anchorCtr="0">
            <a:noAutofit/>
          </a:bodyPr>
          <a:lstStyle/>
          <a:p>
            <a:pPr marL="0" lvl="0" indent="0" algn="l" rtl="0">
              <a:lnSpc>
                <a:spcPct val="80000"/>
              </a:lnSpc>
              <a:spcBef>
                <a:spcPts val="0"/>
              </a:spcBef>
              <a:spcAft>
                <a:spcPts val="0"/>
              </a:spcAft>
              <a:buSzPts val="6000"/>
              <a:buNone/>
            </a:pPr>
            <a:r>
              <a:rPr lang="en-GB"/>
              <a:t>Thanks</a:t>
            </a:r>
            <a:endParaRPr/>
          </a:p>
        </p:txBody>
      </p:sp>
      <p:sp>
        <p:nvSpPr>
          <p:cNvPr id="411" name="Google Shape;411;p48"/>
          <p:cNvSpPr txBox="1"/>
          <p:nvPr/>
        </p:nvSpPr>
        <p:spPr>
          <a:xfrm>
            <a:off x="766789" y="4079625"/>
            <a:ext cx="3133708"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dirty="0">
                <a:solidFill>
                  <a:schemeClr val="lt1"/>
                </a:solidFill>
                <a:latin typeface="Josefin Sans Thin"/>
                <a:ea typeface="Josefin Sans Thin"/>
                <a:cs typeface="Josefin Sans Thin"/>
                <a:sym typeface="Josefin Sans Thin"/>
              </a:rPr>
              <a:t>Contact Us</a:t>
            </a:r>
            <a:endParaRPr dirty="0"/>
          </a:p>
          <a:p>
            <a:pPr marL="0" marR="0" lvl="0" indent="0" algn="l" rtl="0">
              <a:lnSpc>
                <a:spcPct val="100000"/>
              </a:lnSpc>
              <a:spcBef>
                <a:spcPts val="0"/>
              </a:spcBef>
              <a:spcAft>
                <a:spcPts val="0"/>
              </a:spcAft>
              <a:buNone/>
            </a:pPr>
            <a:r>
              <a:rPr lang="en-GB" sz="1050" b="0" i="0" u="none" strike="noStrike" cap="none" dirty="0">
                <a:solidFill>
                  <a:schemeClr val="lt1"/>
                </a:solidFill>
                <a:latin typeface="Josefin Sans Thin"/>
                <a:ea typeface="Josefin Sans Thin"/>
                <a:cs typeface="Josefin Sans Thin"/>
                <a:sym typeface="Josefin Sans Thin"/>
              </a:rPr>
              <a:t>Address: Str. </a:t>
            </a:r>
            <a:r>
              <a:rPr lang="en-GB" sz="1050" b="0" i="0" u="none" strike="noStrike" cap="none" dirty="0" err="1">
                <a:solidFill>
                  <a:schemeClr val="lt1"/>
                </a:solidFill>
                <a:latin typeface="Josefin Sans Thin"/>
                <a:ea typeface="Josefin Sans Thin"/>
                <a:cs typeface="Josefin Sans Thin"/>
                <a:sym typeface="Josefin Sans Thin"/>
              </a:rPr>
              <a:t>Reactorului</a:t>
            </a:r>
            <a:r>
              <a:rPr lang="en-GB" sz="1050" b="0" i="0" u="none" strike="noStrike" cap="none" dirty="0">
                <a:solidFill>
                  <a:schemeClr val="lt1"/>
                </a:solidFill>
                <a:latin typeface="Josefin Sans Thin"/>
                <a:ea typeface="Josefin Sans Thin"/>
                <a:cs typeface="Josefin Sans Thin"/>
                <a:sym typeface="Josefin Sans Thin"/>
              </a:rPr>
              <a:t> no.30, P.O.BOX MG-6, Bucharest - </a:t>
            </a:r>
            <a:r>
              <a:rPr lang="en-GB" sz="1050" b="0" i="0" u="none" strike="noStrike" cap="none" dirty="0" err="1">
                <a:solidFill>
                  <a:schemeClr val="lt1"/>
                </a:solidFill>
                <a:latin typeface="Josefin Sans Thin"/>
                <a:ea typeface="Josefin Sans Thin"/>
                <a:cs typeface="Josefin Sans Thin"/>
                <a:sym typeface="Josefin Sans Thin"/>
              </a:rPr>
              <a:t>Magurele</a:t>
            </a:r>
            <a:r>
              <a:rPr lang="en-GB" sz="1050" b="0" i="0" u="none" strike="noStrike" cap="none" dirty="0">
                <a:solidFill>
                  <a:schemeClr val="lt1"/>
                </a:solidFill>
                <a:latin typeface="Josefin Sans Thin"/>
                <a:ea typeface="Josefin Sans Thin"/>
                <a:cs typeface="Josefin Sans Thin"/>
                <a:sym typeface="Josefin Sans Thin"/>
              </a:rPr>
              <a:t>, ROMANIA</a:t>
            </a:r>
            <a:endParaRPr dirty="0"/>
          </a:p>
          <a:p>
            <a:pPr marL="0" marR="0" lvl="0" indent="0" algn="l" rtl="0">
              <a:lnSpc>
                <a:spcPct val="100000"/>
              </a:lnSpc>
              <a:spcBef>
                <a:spcPts val="0"/>
              </a:spcBef>
              <a:spcAft>
                <a:spcPts val="0"/>
              </a:spcAft>
              <a:buNone/>
            </a:pPr>
            <a:r>
              <a:rPr lang="en-GB" sz="1050" b="0" i="0" u="none" strike="noStrike" cap="none" dirty="0">
                <a:solidFill>
                  <a:schemeClr val="lt1"/>
                </a:solidFill>
                <a:latin typeface="Josefin Sans Thin"/>
                <a:ea typeface="Josefin Sans Thin"/>
                <a:cs typeface="Josefin Sans Thin"/>
                <a:sym typeface="Josefin Sans Thin"/>
              </a:rPr>
              <a:t>Phone: +(4021) 404.23.00</a:t>
            </a:r>
            <a:endParaRPr dirty="0"/>
          </a:p>
          <a:p>
            <a:pPr marL="0" marR="0" lvl="0" indent="0" algn="l" rtl="0">
              <a:lnSpc>
                <a:spcPct val="100000"/>
              </a:lnSpc>
              <a:spcBef>
                <a:spcPts val="0"/>
              </a:spcBef>
              <a:spcAft>
                <a:spcPts val="0"/>
              </a:spcAft>
              <a:buNone/>
            </a:pPr>
            <a:r>
              <a:rPr lang="en-GB" sz="1050" b="0" i="0" u="none" strike="noStrike" cap="none" dirty="0">
                <a:solidFill>
                  <a:schemeClr val="lt1"/>
                </a:solidFill>
                <a:latin typeface="Josefin Sans Thin"/>
                <a:ea typeface="Josefin Sans Thin"/>
                <a:cs typeface="Josefin Sans Thin"/>
                <a:sym typeface="Josefin Sans Thin"/>
              </a:rPr>
              <a:t>Fax: +(4021) 457.44.40</a:t>
            </a:r>
            <a:endParaRPr sz="1050" b="0" i="0" u="none" strike="noStrike" cap="none" dirty="0">
              <a:solidFill>
                <a:schemeClr val="lt1"/>
              </a:solidFill>
              <a:latin typeface="Josefin Sans Thin"/>
              <a:ea typeface="Josefin Sans Thin"/>
              <a:cs typeface="Josefin Sans Thin"/>
              <a:sym typeface="Josefin Sans Thi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BEBCE5D-3A4F-9077-3639-E606D1B906EB}"/>
              </a:ext>
            </a:extLst>
          </p:cNvPr>
          <p:cNvPicPr>
            <a:picLocks noChangeAspect="1"/>
          </p:cNvPicPr>
          <p:nvPr/>
        </p:nvPicPr>
        <p:blipFill>
          <a:blip r:embed="rId2"/>
          <a:stretch>
            <a:fillRect/>
          </a:stretch>
        </p:blipFill>
        <p:spPr>
          <a:xfrm rot="5400000">
            <a:off x="139699" y="518537"/>
            <a:ext cx="4360691" cy="3628417"/>
          </a:xfrm>
          <a:prstGeom prst="rect">
            <a:avLst/>
          </a:prstGeom>
        </p:spPr>
      </p:pic>
      <p:sp>
        <p:nvSpPr>
          <p:cNvPr id="3" name="TextBox 2">
            <a:extLst>
              <a:ext uri="{FF2B5EF4-FFF2-40B4-BE49-F238E27FC236}">
                <a16:creationId xmlns:a16="http://schemas.microsoft.com/office/drawing/2014/main" id="{60CD6FA6-EE48-051F-99C0-583EF67E368B}"/>
              </a:ext>
            </a:extLst>
          </p:cNvPr>
          <p:cNvSpPr txBox="1"/>
          <p:nvPr/>
        </p:nvSpPr>
        <p:spPr>
          <a:xfrm>
            <a:off x="464661" y="4565516"/>
            <a:ext cx="3669594" cy="246221"/>
          </a:xfrm>
          <a:prstGeom prst="rect">
            <a:avLst/>
          </a:prstGeom>
          <a:noFill/>
        </p:spPr>
        <p:txBody>
          <a:bodyPr wrap="none" rtlCol="0">
            <a:spAutoFit/>
          </a:bodyPr>
          <a:lstStyle/>
          <a:p>
            <a:r>
              <a:rPr lang="en-US" sz="1000" dirty="0">
                <a:solidFill>
                  <a:srgbClr val="FF0000"/>
                </a:solidFill>
                <a:latin typeface="Josefin Sans" pitchFamily="2" charset="0"/>
              </a:rPr>
              <a:t>Available to use for n_TOF measurement from Czech group</a:t>
            </a:r>
            <a:endParaRPr lang="en-GB" sz="1000" dirty="0">
              <a:solidFill>
                <a:srgbClr val="FF0000"/>
              </a:solidFill>
              <a:latin typeface="Josefin Sans" pitchFamily="2" charset="0"/>
            </a:endParaRPr>
          </a:p>
        </p:txBody>
      </p:sp>
      <p:pic>
        <p:nvPicPr>
          <p:cNvPr id="5" name="Picture 4">
            <a:extLst>
              <a:ext uri="{FF2B5EF4-FFF2-40B4-BE49-F238E27FC236}">
                <a16:creationId xmlns:a16="http://schemas.microsoft.com/office/drawing/2014/main" id="{4938A01E-8DFA-A776-806D-AE5A009F149D}"/>
              </a:ext>
            </a:extLst>
          </p:cNvPr>
          <p:cNvPicPr>
            <a:picLocks noChangeAspect="1"/>
          </p:cNvPicPr>
          <p:nvPr/>
        </p:nvPicPr>
        <p:blipFill rotWithShape="1">
          <a:blip r:embed="rId3"/>
          <a:srcRect t="37510" b="13255"/>
          <a:stretch/>
        </p:blipFill>
        <p:spPr>
          <a:xfrm>
            <a:off x="4812455" y="152400"/>
            <a:ext cx="3825707" cy="2511482"/>
          </a:xfrm>
          <a:prstGeom prst="rect">
            <a:avLst/>
          </a:prstGeom>
        </p:spPr>
      </p:pic>
      <p:sp>
        <p:nvSpPr>
          <p:cNvPr id="6" name="TextBox 5">
            <a:extLst>
              <a:ext uri="{FF2B5EF4-FFF2-40B4-BE49-F238E27FC236}">
                <a16:creationId xmlns:a16="http://schemas.microsoft.com/office/drawing/2014/main" id="{5B8D63EE-2EAC-BBCF-EDD1-5C95FF7297B3}"/>
              </a:ext>
            </a:extLst>
          </p:cNvPr>
          <p:cNvSpPr txBox="1"/>
          <p:nvPr/>
        </p:nvSpPr>
        <p:spPr>
          <a:xfrm>
            <a:off x="7516238" y="244154"/>
            <a:ext cx="846707" cy="461665"/>
          </a:xfrm>
          <a:prstGeom prst="rect">
            <a:avLst/>
          </a:prstGeom>
          <a:noFill/>
        </p:spPr>
        <p:txBody>
          <a:bodyPr wrap="none" rtlCol="0">
            <a:spAutoFit/>
          </a:bodyPr>
          <a:lstStyle/>
          <a:p>
            <a:r>
              <a:rPr lang="en-US" sz="2400" baseline="30000" dirty="0" err="1">
                <a:highlight>
                  <a:srgbClr val="FFFF00"/>
                </a:highlight>
                <a:latin typeface="Josefin Sans" pitchFamily="2" charset="0"/>
              </a:rPr>
              <a:t>nat</a:t>
            </a:r>
            <a:r>
              <a:rPr lang="en-US" sz="2400" dirty="0" err="1">
                <a:highlight>
                  <a:srgbClr val="FFFF00"/>
                </a:highlight>
                <a:latin typeface="Josefin Sans" pitchFamily="2" charset="0"/>
              </a:rPr>
              <a:t>Sn</a:t>
            </a:r>
            <a:endParaRPr lang="en-GB" sz="2400" dirty="0">
              <a:highlight>
                <a:srgbClr val="FFFF00"/>
              </a:highlight>
              <a:latin typeface="Josefin Sans" pitchFamily="2" charset="0"/>
            </a:endParaRPr>
          </a:p>
        </p:txBody>
      </p:sp>
      <p:pic>
        <p:nvPicPr>
          <p:cNvPr id="10" name="Picture 9">
            <a:extLst>
              <a:ext uri="{FF2B5EF4-FFF2-40B4-BE49-F238E27FC236}">
                <a16:creationId xmlns:a16="http://schemas.microsoft.com/office/drawing/2014/main" id="{DBC2BDFE-D284-E7BC-58BF-24A88F426B65}"/>
              </a:ext>
            </a:extLst>
          </p:cNvPr>
          <p:cNvPicPr>
            <a:picLocks noChangeAspect="1"/>
          </p:cNvPicPr>
          <p:nvPr/>
        </p:nvPicPr>
        <p:blipFill rotWithShape="1">
          <a:blip r:embed="rId4"/>
          <a:srcRect l="22430" t="19732" r="24783" b="27061"/>
          <a:stretch/>
        </p:blipFill>
        <p:spPr>
          <a:xfrm>
            <a:off x="4812455" y="2775081"/>
            <a:ext cx="1293210" cy="1738010"/>
          </a:xfrm>
          <a:prstGeom prst="rect">
            <a:avLst/>
          </a:prstGeom>
        </p:spPr>
      </p:pic>
      <p:pic>
        <p:nvPicPr>
          <p:cNvPr id="12" name="Picture 11">
            <a:extLst>
              <a:ext uri="{FF2B5EF4-FFF2-40B4-BE49-F238E27FC236}">
                <a16:creationId xmlns:a16="http://schemas.microsoft.com/office/drawing/2014/main" id="{A88B173A-C699-DBE4-5A13-3E9A34DE6D7E}"/>
              </a:ext>
            </a:extLst>
          </p:cNvPr>
          <p:cNvPicPr>
            <a:picLocks noChangeAspect="1"/>
          </p:cNvPicPr>
          <p:nvPr/>
        </p:nvPicPr>
        <p:blipFill rotWithShape="1">
          <a:blip r:embed="rId5"/>
          <a:srcRect l="14919" t="14173" r="30057" b="26298"/>
          <a:stretch/>
        </p:blipFill>
        <p:spPr>
          <a:xfrm>
            <a:off x="7393054" y="2746048"/>
            <a:ext cx="1245108" cy="1796076"/>
          </a:xfrm>
          <a:prstGeom prst="rect">
            <a:avLst/>
          </a:prstGeom>
        </p:spPr>
      </p:pic>
      <p:sp>
        <p:nvSpPr>
          <p:cNvPr id="13" name="TextBox 12">
            <a:extLst>
              <a:ext uri="{FF2B5EF4-FFF2-40B4-BE49-F238E27FC236}">
                <a16:creationId xmlns:a16="http://schemas.microsoft.com/office/drawing/2014/main" id="{2263B063-8825-74F0-A46C-A630B860F281}"/>
              </a:ext>
            </a:extLst>
          </p:cNvPr>
          <p:cNvSpPr txBox="1"/>
          <p:nvPr/>
        </p:nvSpPr>
        <p:spPr>
          <a:xfrm>
            <a:off x="4754559" y="4568756"/>
            <a:ext cx="4092787" cy="246221"/>
          </a:xfrm>
          <a:prstGeom prst="rect">
            <a:avLst/>
          </a:prstGeom>
          <a:noFill/>
        </p:spPr>
        <p:txBody>
          <a:bodyPr wrap="none" rtlCol="0">
            <a:spAutoFit/>
          </a:bodyPr>
          <a:lstStyle/>
          <a:p>
            <a:r>
              <a:rPr lang="en-US" sz="1000" dirty="0">
                <a:solidFill>
                  <a:srgbClr val="FF0000"/>
                </a:solidFill>
                <a:latin typeface="Josefin Sans" pitchFamily="2" charset="0"/>
              </a:rPr>
              <a:t>Available to use for n_TOF measurement from IFIN-HH Target lab</a:t>
            </a:r>
            <a:endParaRPr lang="en-GB" sz="1000" dirty="0">
              <a:solidFill>
                <a:srgbClr val="FF0000"/>
              </a:solidFill>
              <a:latin typeface="Josefin Sans" pitchFamily="2" charset="0"/>
            </a:endParaRPr>
          </a:p>
        </p:txBody>
      </p:sp>
      <p:sp>
        <p:nvSpPr>
          <p:cNvPr id="7" name="TextBox 6">
            <a:extLst>
              <a:ext uri="{FF2B5EF4-FFF2-40B4-BE49-F238E27FC236}">
                <a16:creationId xmlns:a16="http://schemas.microsoft.com/office/drawing/2014/main" id="{3111D006-D54E-A6CC-68B2-5234FC1DAE47}"/>
              </a:ext>
            </a:extLst>
          </p:cNvPr>
          <p:cNvSpPr txBox="1"/>
          <p:nvPr/>
        </p:nvSpPr>
        <p:spPr>
          <a:xfrm>
            <a:off x="408561" y="4744879"/>
            <a:ext cx="4572000" cy="246221"/>
          </a:xfrm>
          <a:prstGeom prst="rect">
            <a:avLst/>
          </a:prstGeom>
          <a:noFill/>
        </p:spPr>
        <p:txBody>
          <a:bodyPr wrap="square">
            <a:spAutoFit/>
          </a:bodyPr>
          <a:lstStyle/>
          <a:p>
            <a:r>
              <a:rPr lang="en-GB" sz="1000" i="0" dirty="0">
                <a:solidFill>
                  <a:schemeClr val="tx2">
                    <a:lumMod val="85000"/>
                  </a:schemeClr>
                </a:solidFill>
                <a:effectLst/>
                <a:latin typeface="Josefin Sans" pitchFamily="2" charset="0"/>
              </a:rPr>
              <a:t>Nuclear Physics Institute, Czech Academy of Sciences (</a:t>
            </a:r>
            <a:r>
              <a:rPr lang="en-GB" sz="1000" i="0" dirty="0" err="1">
                <a:solidFill>
                  <a:schemeClr val="tx2">
                    <a:lumMod val="85000"/>
                  </a:schemeClr>
                </a:solidFill>
                <a:effectLst/>
                <a:latin typeface="Josefin Sans" pitchFamily="2" charset="0"/>
              </a:rPr>
              <a:t>Tomandl</a:t>
            </a:r>
            <a:r>
              <a:rPr lang="en-GB" sz="1000" dirty="0">
                <a:solidFill>
                  <a:schemeClr val="tx2">
                    <a:lumMod val="85000"/>
                  </a:schemeClr>
                </a:solidFill>
                <a:latin typeface="Josefin Sans" pitchFamily="2" charset="0"/>
              </a:rPr>
              <a:t>/ </a:t>
            </a:r>
            <a:r>
              <a:rPr lang="en-GB" sz="1000" dirty="0" err="1">
                <a:solidFill>
                  <a:schemeClr val="tx2">
                    <a:lumMod val="85000"/>
                  </a:schemeClr>
                </a:solidFill>
                <a:latin typeface="Josefin Sans" pitchFamily="2" charset="0"/>
              </a:rPr>
              <a:t>marek</a:t>
            </a:r>
            <a:r>
              <a:rPr lang="en-GB" sz="1000" dirty="0">
                <a:solidFill>
                  <a:schemeClr val="tx2">
                    <a:lumMod val="85000"/>
                  </a:schemeClr>
                </a:solidFill>
                <a:latin typeface="Josefin Sans" pitchFamily="2" charset="0"/>
              </a:rPr>
              <a:t>]</a:t>
            </a:r>
          </a:p>
        </p:txBody>
      </p:sp>
    </p:spTree>
    <p:extLst>
      <p:ext uri="{BB962C8B-B14F-4D97-AF65-F5344CB8AC3E}">
        <p14:creationId xmlns:p14="http://schemas.microsoft.com/office/powerpoint/2010/main" val="4252847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5AF445-589B-E98F-AC2E-DCB2DD13D59D}"/>
              </a:ext>
            </a:extLst>
          </p:cNvPr>
          <p:cNvSpPr txBox="1"/>
          <p:nvPr/>
        </p:nvSpPr>
        <p:spPr>
          <a:xfrm>
            <a:off x="383749" y="578621"/>
            <a:ext cx="8481434" cy="3909596"/>
          </a:xfrm>
          <a:prstGeom prst="rect">
            <a:avLst/>
          </a:prstGeom>
          <a:noFill/>
        </p:spPr>
        <p:txBody>
          <a:bodyPr wrap="square" rtlCol="0">
            <a:spAutoFit/>
          </a:bodyPr>
          <a:lstStyle/>
          <a:p>
            <a:pPr marL="0" marR="0">
              <a:lnSpc>
                <a:spcPct val="107000"/>
              </a:lnSpc>
              <a:spcBef>
                <a:spcPts val="0"/>
              </a:spcBef>
              <a:spcAft>
                <a:spcPts val="0"/>
              </a:spcAft>
            </a:pPr>
            <a:r>
              <a:rPr lang="en-GB" sz="800" kern="0" dirty="0">
                <a:solidFill>
                  <a:schemeClr val="accent1"/>
                </a:solidFill>
                <a:effectLst/>
                <a:latin typeface="Josefin Sans" pitchFamily="2" charset="0"/>
                <a:ea typeface="Times New Roman" panose="02020603050405020304" pitchFamily="18" charset="0"/>
                <a:cs typeface="Times New Roman" panose="02020603050405020304" pitchFamily="18" charset="0"/>
              </a:rPr>
              <a:t>Summary of presentation:</a:t>
            </a:r>
            <a:endParaRPr lang="en-GB" sz="800" kern="100" dirty="0">
              <a:solidFill>
                <a:schemeClr val="accent1"/>
              </a:solidFill>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1. </a:t>
            </a:r>
            <a:r>
              <a:rPr lang="en-GB" sz="800" b="1" kern="0" dirty="0">
                <a:effectLst/>
                <a:latin typeface="Josefin Sans" pitchFamily="2" charset="0"/>
                <a:ea typeface="Times New Roman" panose="02020603050405020304" pitchFamily="18" charset="0"/>
                <a:cs typeface="Times New Roman" panose="02020603050405020304" pitchFamily="18" charset="0"/>
              </a:rPr>
              <a:t>0vBB</a:t>
            </a:r>
            <a:r>
              <a:rPr lang="en-GB" sz="800" kern="0" dirty="0">
                <a:effectLst/>
                <a:latin typeface="Josefin Sans" pitchFamily="2" charset="0"/>
                <a:ea typeface="Times New Roman" panose="02020603050405020304" pitchFamily="18" charset="0"/>
                <a:cs typeface="Times New Roman" panose="02020603050405020304" pitchFamily="18" charset="0"/>
              </a:rPr>
              <a:t> (cosmic ray-rocks-neutron-thermal-capture-124Sn-gammas-mimic-Q-value-ROI-delayed-prompt-probality-yield of such gammas rays-capture cross section)</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2. </a:t>
            </a:r>
            <a:r>
              <a:rPr lang="en-GB" sz="800" b="1" kern="0" dirty="0">
                <a:effectLst/>
                <a:latin typeface="Josefin Sans" pitchFamily="2" charset="0"/>
                <a:ea typeface="Times New Roman" panose="02020603050405020304" pitchFamily="18" charset="0"/>
                <a:cs typeface="Times New Roman" panose="02020603050405020304" pitchFamily="18" charset="0"/>
              </a:rPr>
              <a:t>Astrophysics</a:t>
            </a:r>
            <a:r>
              <a:rPr lang="en-GB" sz="800" kern="0" dirty="0">
                <a:effectLst/>
                <a:latin typeface="Josefin Sans" pitchFamily="2" charset="0"/>
                <a:ea typeface="Times New Roman" panose="02020603050405020304" pitchFamily="18" charset="0"/>
                <a:cs typeface="Times New Roman" panose="02020603050405020304" pitchFamily="18" charset="0"/>
              </a:rPr>
              <a:t>-r-only- proton shell closure-small cross section-contribution of r-only abundance in 125-126Te stable isotope-precise MACS-only experiment MACS @30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 [</a:t>
            </a:r>
            <a:r>
              <a:rPr lang="en-GB" sz="800" kern="0" dirty="0" err="1">
                <a:effectLst/>
                <a:latin typeface="Josefin Sans" pitchFamily="2" charset="0"/>
                <a:ea typeface="Times New Roman" panose="02020603050405020304" pitchFamily="18" charset="0"/>
                <a:cs typeface="Times New Roman" panose="02020603050405020304" pitchFamily="18" charset="0"/>
              </a:rPr>
              <a:t>tof</a:t>
            </a:r>
            <a:r>
              <a:rPr lang="en-GB" sz="800" kern="0" dirty="0">
                <a:effectLst/>
                <a:latin typeface="Josefin Sans" pitchFamily="2" charset="0"/>
                <a:ea typeface="Times New Roman" panose="02020603050405020304" pitchFamily="18" charset="0"/>
                <a:cs typeface="Times New Roman" panose="02020603050405020304" pitchFamily="18" charset="0"/>
              </a:rPr>
              <a:t>], 25kT, 52kT</a:t>
            </a:r>
            <a:r>
              <a:rPr lang="en-GB" sz="800" dirty="0">
                <a:latin typeface="Josefin Sans" pitchFamily="2" charset="0"/>
                <a:ea typeface="Times New Roman" panose="02020603050405020304" pitchFamily="18" charset="0"/>
                <a:cs typeface="Times New Roman" panose="02020603050405020304" pitchFamily="18" charset="0"/>
              </a:rPr>
              <a:t> </a:t>
            </a:r>
            <a:r>
              <a:rPr lang="en-GB" sz="800" kern="0" dirty="0">
                <a:effectLst/>
                <a:latin typeface="Josefin Sans" pitchFamily="2" charset="0"/>
                <a:ea typeface="Times New Roman" panose="02020603050405020304" pitchFamily="18" charset="0"/>
                <a:cs typeface="Times New Roman" panose="02020603050405020304" pitchFamily="18" charset="0"/>
              </a:rPr>
              <a:t>[activation]-r-only-means high temp-means higher neutron energies-100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-extrapolated 5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 to 100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-motive to provide experiment capture cross section precise-which help in get precise experiment extracted MACS.</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3 </a:t>
            </a:r>
            <a:r>
              <a:rPr lang="en-GB" sz="800" b="1" kern="0" dirty="0">
                <a:effectLst/>
                <a:latin typeface="Josefin Sans" pitchFamily="2" charset="0"/>
                <a:ea typeface="Times New Roman" panose="02020603050405020304" pitchFamily="18" charset="0"/>
                <a:cs typeface="Times New Roman" panose="02020603050405020304" pitchFamily="18" charset="0"/>
              </a:rPr>
              <a:t>Additional motivation</a:t>
            </a:r>
            <a:r>
              <a:rPr lang="en-GB" sz="800" kern="0" dirty="0">
                <a:effectLst/>
                <a:latin typeface="Josefin Sans" pitchFamily="2" charset="0"/>
                <a:ea typeface="Times New Roman" panose="02020603050405020304" pitchFamily="18" charset="0"/>
                <a:cs typeface="Times New Roman" panose="02020603050405020304" pitchFamily="18" charset="0"/>
              </a:rPr>
              <a:t>-Nb3Sn-super semiconductor-facilities like ITER-radiation damage-fast neutrons-thermalised-capture channel can help</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4. </a:t>
            </a:r>
            <a:r>
              <a:rPr lang="en-GB" sz="800" b="1" kern="0" dirty="0">
                <a:effectLst/>
                <a:latin typeface="Josefin Sans" pitchFamily="2" charset="0"/>
                <a:ea typeface="Times New Roman" panose="02020603050405020304" pitchFamily="18" charset="0"/>
                <a:cs typeface="Times New Roman" panose="02020603050405020304" pitchFamily="18" charset="0"/>
              </a:rPr>
              <a:t>Status of data</a:t>
            </a:r>
            <a:r>
              <a:rPr lang="en-GB" sz="800" kern="0" dirty="0">
                <a:effectLst/>
                <a:latin typeface="Josefin Sans" pitchFamily="2" charset="0"/>
                <a:ea typeface="Times New Roman" panose="02020603050405020304" pitchFamily="18" charset="0"/>
                <a:cs typeface="Times New Roman" panose="02020603050405020304" pitchFamily="18" charset="0"/>
              </a:rPr>
              <a:t>: thermal energy (activation)-above 10 keV (activation and TOF both)-TOF with short flight path-latest JPARC-at 62 eV through gamma spectroscopy-transmission data reported above 10 keV up to 320 keV-less than 10 keV unpublished 1962-Mughlabad 1973-so new precise TOF resolved resonance region data helps in map out the CN resonance-also which help further in estimating the precise MACS-</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5. </a:t>
            </a:r>
            <a:r>
              <a:rPr lang="en-GB" sz="800" b="1" kern="0" dirty="0">
                <a:effectLst/>
                <a:latin typeface="Josefin Sans" pitchFamily="2" charset="0"/>
                <a:ea typeface="Times New Roman" panose="02020603050405020304" pitchFamily="18" charset="0"/>
                <a:cs typeface="Times New Roman" panose="02020603050405020304" pitchFamily="18" charset="0"/>
              </a:rPr>
              <a:t>ENDF status</a:t>
            </a:r>
            <a:r>
              <a:rPr lang="en-GB" sz="800" kern="0" dirty="0">
                <a:effectLst/>
                <a:latin typeface="Josefin Sans" pitchFamily="2" charset="0"/>
                <a:ea typeface="Times New Roman" panose="02020603050405020304" pitchFamily="18" charset="0"/>
                <a:cs typeface="Times New Roman" panose="02020603050405020304" pitchFamily="18" charset="0"/>
              </a:rPr>
              <a:t>: comparison between different evaluation-two problem-first in between the resonance-100% difference-same in peak height difference in the RRR &lt;10 keV</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6. </a:t>
            </a:r>
            <a:r>
              <a:rPr lang="en-GB" sz="800" b="1" kern="0" dirty="0">
                <a:effectLst/>
                <a:latin typeface="Josefin Sans" pitchFamily="2" charset="0"/>
                <a:ea typeface="Times New Roman" panose="02020603050405020304" pitchFamily="18" charset="0"/>
                <a:cs typeface="Times New Roman" panose="02020603050405020304" pitchFamily="18" charset="0"/>
              </a:rPr>
              <a:t>EAR1 versus EAR2</a:t>
            </a:r>
            <a:r>
              <a:rPr lang="en-GB" sz="800" kern="0" dirty="0">
                <a:effectLst/>
                <a:latin typeface="Josefin Sans" pitchFamily="2" charset="0"/>
                <a:ea typeface="Times New Roman" panose="02020603050405020304" pitchFamily="18" charset="0"/>
                <a:cs typeface="Times New Roman" panose="02020603050405020304" pitchFamily="18" charset="0"/>
              </a:rPr>
              <a:t>-depend on energy resolution available in both Areas- Natural versus Enriched (or mass)-EAR1(up to 100 keV)-EAR2 (up to 10 keV)-3g for EAR1-1g for EAR2-enriched by 98%</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7. </a:t>
            </a:r>
            <a:r>
              <a:rPr lang="en-GB" sz="800" b="1" kern="0" dirty="0">
                <a:effectLst/>
                <a:latin typeface="Josefin Sans" pitchFamily="2" charset="0"/>
                <a:ea typeface="Times New Roman" panose="02020603050405020304" pitchFamily="18" charset="0"/>
                <a:cs typeface="Times New Roman" panose="02020603050405020304" pitchFamily="18" charset="0"/>
              </a:rPr>
              <a:t>How to measure</a:t>
            </a:r>
            <a:r>
              <a:rPr lang="en-GB" sz="800" kern="0" dirty="0">
                <a:effectLst/>
                <a:latin typeface="Josefin Sans" pitchFamily="2" charset="0"/>
                <a:ea typeface="Times New Roman" panose="02020603050405020304" pitchFamily="18" charset="0"/>
                <a:cs typeface="Times New Roman" panose="02020603050405020304" pitchFamily="18" charset="0"/>
              </a:rPr>
              <a:t>-C6D6 in EAR1- as elastic to capture ratio is of the order 3 difference--</a:t>
            </a:r>
            <a:r>
              <a:rPr lang="en-GB" sz="800" kern="0" dirty="0" err="1">
                <a:effectLst/>
                <a:latin typeface="Josefin Sans" pitchFamily="2" charset="0"/>
                <a:ea typeface="Times New Roman" panose="02020603050405020304" pitchFamily="18" charset="0"/>
                <a:cs typeface="Times New Roman" panose="02020603050405020304" pitchFamily="18" charset="0"/>
              </a:rPr>
              <a:t>sTED</a:t>
            </a:r>
            <a:r>
              <a:rPr lang="en-GB" sz="800" kern="0" dirty="0">
                <a:effectLst/>
                <a:latin typeface="Josefin Sans" pitchFamily="2" charset="0"/>
                <a:ea typeface="Times New Roman" panose="02020603050405020304" pitchFamily="18" charset="0"/>
                <a:cs typeface="Times New Roman" panose="02020603050405020304" pitchFamily="18" charset="0"/>
              </a:rPr>
              <a:t> &amp; C6D6-for both to reduce signal to background and elastic channel background-</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8. </a:t>
            </a:r>
            <a:r>
              <a:rPr lang="en-GB" sz="800" b="1" kern="0" dirty="0">
                <a:effectLst/>
                <a:latin typeface="Josefin Sans" pitchFamily="2" charset="0"/>
                <a:ea typeface="Times New Roman" panose="02020603050405020304" pitchFamily="18" charset="0"/>
                <a:cs typeface="Times New Roman" panose="02020603050405020304" pitchFamily="18" charset="0"/>
              </a:rPr>
              <a:t>Proton request</a:t>
            </a:r>
            <a:r>
              <a:rPr lang="en-GB" sz="800" kern="0" dirty="0">
                <a:effectLst/>
                <a:latin typeface="Josefin Sans" pitchFamily="2" charset="0"/>
                <a:ea typeface="Times New Roman" panose="02020603050405020304" pitchFamily="18" charset="0"/>
                <a:cs typeface="Times New Roman" panose="02020603050405020304" pitchFamily="18" charset="0"/>
              </a:rPr>
              <a:t>: EAR1 (35 days beam time)- EAR2-(</a:t>
            </a:r>
            <a:r>
              <a:rPr lang="en-GB" sz="800" dirty="0">
                <a:latin typeface="Josefin Sans" pitchFamily="2" charset="0"/>
                <a:ea typeface="Times New Roman" panose="02020603050405020304" pitchFamily="18" charset="0"/>
                <a:cs typeface="Times New Roman" panose="02020603050405020304" pitchFamily="18" charset="0"/>
              </a:rPr>
              <a:t>35</a:t>
            </a:r>
            <a:r>
              <a:rPr lang="en-GB" sz="800" kern="0" dirty="0">
                <a:effectLst/>
                <a:latin typeface="Josefin Sans" pitchFamily="2" charset="0"/>
                <a:ea typeface="Times New Roman" panose="02020603050405020304" pitchFamily="18" charset="0"/>
                <a:cs typeface="Times New Roman" panose="02020603050405020304" pitchFamily="18" charset="0"/>
              </a:rPr>
              <a:t> days beam time)-for 124Sn and normalization and background</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9. </a:t>
            </a:r>
            <a:r>
              <a:rPr lang="en-GB" sz="800" b="1" kern="0" dirty="0">
                <a:effectLst/>
                <a:latin typeface="Josefin Sans" pitchFamily="2" charset="0"/>
                <a:ea typeface="Times New Roman" panose="02020603050405020304" pitchFamily="18" charset="0"/>
                <a:cs typeface="Times New Roman" panose="02020603050405020304" pitchFamily="18" charset="0"/>
              </a:rPr>
              <a:t>Counts comparison</a:t>
            </a:r>
            <a:r>
              <a:rPr lang="en-GB" sz="800" kern="0" dirty="0">
                <a:effectLst/>
                <a:latin typeface="Josefin Sans" pitchFamily="2" charset="0"/>
                <a:ea typeface="Times New Roman" panose="02020603050405020304" pitchFamily="18" charset="0"/>
                <a:cs typeface="Times New Roman" panose="02020603050405020304" pitchFamily="18" charset="0"/>
              </a:rPr>
              <a:t> between EAR1 (3g) and EAR2(1g)</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 </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800" kern="0" dirty="0">
                <a:effectLst/>
                <a:latin typeface="Josefin Sans" pitchFamily="2" charset="0"/>
                <a:ea typeface="Times New Roman" panose="02020603050405020304" pitchFamily="18" charset="0"/>
                <a:cs typeface="Times New Roman" panose="02020603050405020304" pitchFamily="18" charset="0"/>
              </a:rPr>
              <a:t>10. </a:t>
            </a:r>
            <a:r>
              <a:rPr lang="en-GB" sz="800" b="1" kern="0" dirty="0">
                <a:effectLst/>
                <a:latin typeface="Josefin Sans" pitchFamily="2" charset="0"/>
                <a:ea typeface="Times New Roman" panose="02020603050405020304" pitchFamily="18" charset="0"/>
                <a:cs typeface="Times New Roman" panose="02020603050405020304" pitchFamily="18" charset="0"/>
              </a:rPr>
              <a:t>Summary</a:t>
            </a:r>
            <a:r>
              <a:rPr lang="en-GB" sz="800" kern="0" dirty="0">
                <a:effectLst/>
                <a:latin typeface="Josefin Sans" pitchFamily="2" charset="0"/>
                <a:ea typeface="Times New Roman" panose="02020603050405020304" pitchFamily="18" charset="0"/>
                <a:cs typeface="Times New Roman" panose="02020603050405020304" pitchFamily="18" charset="0"/>
              </a:rPr>
              <a:t>-Precise neutron capture data from thermal to 500 keV (included RRR data)-Precise </a:t>
            </a:r>
            <a:r>
              <a:rPr lang="en-GB" sz="800" b="1" kern="0" dirty="0">
                <a:effectLst/>
                <a:latin typeface="Josefin Sans" pitchFamily="2" charset="0"/>
                <a:ea typeface="Times New Roman" panose="02020603050405020304" pitchFamily="18" charset="0"/>
                <a:cs typeface="Times New Roman" panose="02020603050405020304" pitchFamily="18" charset="0"/>
              </a:rPr>
              <a:t>MACS</a:t>
            </a:r>
            <a:r>
              <a:rPr lang="en-GB" sz="800" kern="0" dirty="0">
                <a:effectLst/>
                <a:latin typeface="Josefin Sans" pitchFamily="2" charset="0"/>
                <a:ea typeface="Times New Roman" panose="02020603050405020304" pitchFamily="18" charset="0"/>
                <a:cs typeface="Times New Roman" panose="02020603050405020304" pitchFamily="18" charset="0"/>
              </a:rPr>
              <a:t> extraction from 5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 to 100 </a:t>
            </a:r>
            <a:r>
              <a:rPr lang="en-GB" sz="800" kern="0" dirty="0" err="1">
                <a:effectLst/>
                <a:latin typeface="Josefin Sans" pitchFamily="2" charset="0"/>
                <a:ea typeface="Times New Roman" panose="02020603050405020304" pitchFamily="18" charset="0"/>
                <a:cs typeface="Times New Roman" panose="02020603050405020304" pitchFamily="18" charset="0"/>
              </a:rPr>
              <a:t>kT</a:t>
            </a:r>
            <a:r>
              <a:rPr lang="en-GB" sz="800" kern="0" dirty="0">
                <a:effectLst/>
                <a:latin typeface="Josefin Sans" pitchFamily="2" charset="0"/>
                <a:ea typeface="Times New Roman" panose="02020603050405020304" pitchFamily="18" charset="0"/>
                <a:cs typeface="Times New Roman" panose="02020603050405020304" pitchFamily="18" charset="0"/>
              </a:rPr>
              <a:t>- improve or solve the difference between evaluations-help the </a:t>
            </a:r>
            <a:r>
              <a:rPr lang="en-GB" sz="800" b="1" kern="0" dirty="0">
                <a:effectLst/>
                <a:latin typeface="Josefin Sans" pitchFamily="2" charset="0"/>
                <a:ea typeface="Times New Roman" panose="02020603050405020304" pitchFamily="18" charset="0"/>
                <a:cs typeface="Times New Roman" panose="02020603050405020304" pitchFamily="18" charset="0"/>
              </a:rPr>
              <a:t>0vBB</a:t>
            </a:r>
            <a:r>
              <a:rPr lang="en-GB" sz="800" kern="0" dirty="0">
                <a:effectLst/>
                <a:latin typeface="Josefin Sans" pitchFamily="2" charset="0"/>
                <a:ea typeface="Times New Roman" panose="02020603050405020304" pitchFamily="18" charset="0"/>
                <a:cs typeface="Times New Roman" panose="02020603050405020304" pitchFamily="18" charset="0"/>
              </a:rPr>
              <a:t> community-background assessment</a:t>
            </a: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GB" sz="800" kern="100" dirty="0">
              <a:effectLst/>
              <a:latin typeface="Josefin Sans" pitchFamily="2"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GB" sz="800" kern="100" dirty="0">
              <a:effectLst/>
              <a:latin typeface="Josefin Sans" pitchFamily="2"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3E180523-9EC0-3A03-0BD0-D87EBF8EDB13}"/>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15883558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3F548B8-5D88-351D-CA21-AA8E53F1EF46}"/>
              </a:ext>
            </a:extLst>
          </p:cNvPr>
          <p:cNvGraphicFramePr>
            <a:graphicFrameLocks noGrp="1"/>
          </p:cNvGraphicFramePr>
          <p:nvPr>
            <p:extLst>
              <p:ext uri="{D42A27DB-BD31-4B8C-83A1-F6EECF244321}">
                <p14:modId xmlns:p14="http://schemas.microsoft.com/office/powerpoint/2010/main" val="2029272368"/>
              </p:ext>
            </p:extLst>
          </p:nvPr>
        </p:nvGraphicFramePr>
        <p:xfrm>
          <a:off x="543634" y="373856"/>
          <a:ext cx="1362988" cy="1685925"/>
        </p:xfrm>
        <a:graphic>
          <a:graphicData uri="http://schemas.openxmlformats.org/drawingml/2006/table">
            <a:tbl>
              <a:tblPr>
                <a:tableStyleId>{B69E4E94-7F1C-4DF4-89A8-E6FD96063180}</a:tableStyleId>
              </a:tblPr>
              <a:tblGrid>
                <a:gridCol w="681494">
                  <a:extLst>
                    <a:ext uri="{9D8B030D-6E8A-4147-A177-3AD203B41FA5}">
                      <a16:colId xmlns:a16="http://schemas.microsoft.com/office/drawing/2014/main" val="319402785"/>
                    </a:ext>
                  </a:extLst>
                </a:gridCol>
                <a:gridCol w="681494">
                  <a:extLst>
                    <a:ext uri="{9D8B030D-6E8A-4147-A177-3AD203B41FA5}">
                      <a16:colId xmlns:a16="http://schemas.microsoft.com/office/drawing/2014/main" val="2436815163"/>
                    </a:ext>
                  </a:extLst>
                </a:gridCol>
              </a:tblGrid>
              <a:tr h="187325">
                <a:tc>
                  <a:txBody>
                    <a:bodyPr/>
                    <a:lstStyle/>
                    <a:p>
                      <a:pPr algn="ctr" fontAlgn="b"/>
                      <a:r>
                        <a:rPr lang="en-US" sz="1100" b="1" i="0" u="none" strike="noStrike" dirty="0">
                          <a:solidFill>
                            <a:srgbClr val="000000"/>
                          </a:solidFill>
                          <a:effectLst/>
                          <a:latin typeface="Josefin Sans" pitchFamily="2" charset="0"/>
                        </a:rPr>
                        <a:t>Er (eV)</a:t>
                      </a:r>
                      <a:endParaRPr lang="en-GB" sz="1100" b="1" i="0" u="none" strike="noStrike" dirty="0">
                        <a:solidFill>
                          <a:srgbClr val="000000"/>
                        </a:solidFill>
                        <a:effectLst/>
                        <a:latin typeface="Josefin Sans" pitchFamily="2" charset="0"/>
                      </a:endParaRPr>
                    </a:p>
                  </a:txBody>
                  <a:tcPr marL="3175" marR="3175" marT="3175" marB="0" anchor="b"/>
                </a:tc>
                <a:tc>
                  <a:txBody>
                    <a:bodyPr/>
                    <a:lstStyle/>
                    <a:p>
                      <a:pPr algn="ctr" fontAlgn="b"/>
                      <a:r>
                        <a:rPr lang="en-US" sz="1100" b="1" i="0" u="none" strike="noStrike" dirty="0">
                          <a:solidFill>
                            <a:srgbClr val="000000"/>
                          </a:solidFill>
                          <a:effectLst/>
                          <a:latin typeface="Josefin Sans" pitchFamily="2" charset="0"/>
                        </a:rPr>
                        <a:t>Dist. (eV)</a:t>
                      </a:r>
                      <a:endParaRPr lang="en-GB" sz="1100" b="1" i="0" u="none" strike="noStrike" dirty="0">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3304126341"/>
                  </a:ext>
                </a:extLst>
              </a:tr>
              <a:tr h="187325">
                <a:tc>
                  <a:txBody>
                    <a:bodyPr/>
                    <a:lstStyle/>
                    <a:p>
                      <a:pPr algn="ctr" fontAlgn="b"/>
                      <a:r>
                        <a:rPr lang="en-GB" sz="1100" u="none" strike="noStrike" dirty="0">
                          <a:effectLst/>
                          <a:latin typeface="Josefin Sans" pitchFamily="2" charset="0"/>
                        </a:rPr>
                        <a:t>62</a:t>
                      </a:r>
                      <a:endParaRPr lang="en-GB" sz="1100" b="0" i="0" u="none" strike="noStrike" dirty="0">
                        <a:solidFill>
                          <a:srgbClr val="000000"/>
                        </a:solidFill>
                        <a:effectLst/>
                        <a:latin typeface="Josefin Sans" pitchFamily="2" charset="0"/>
                      </a:endParaRPr>
                    </a:p>
                  </a:txBody>
                  <a:tcPr marL="3175" marR="3175" marT="3175" marB="0" anchor="b"/>
                </a:tc>
                <a:tc>
                  <a:txBody>
                    <a:bodyPr/>
                    <a:lstStyle/>
                    <a:p>
                      <a:pPr algn="ctr" fontAlgn="b"/>
                      <a:r>
                        <a:rPr lang="en-GB" sz="1100" u="none" strike="noStrike" dirty="0">
                          <a:effectLst/>
                          <a:latin typeface="Josefin Sans" pitchFamily="2" charset="0"/>
                        </a:rPr>
                        <a:t>517</a:t>
                      </a:r>
                      <a:endParaRPr lang="en-GB" sz="1100" b="0" i="0" u="none" strike="noStrike" dirty="0">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2483531042"/>
                  </a:ext>
                </a:extLst>
              </a:tr>
              <a:tr h="187325">
                <a:tc>
                  <a:txBody>
                    <a:bodyPr/>
                    <a:lstStyle/>
                    <a:p>
                      <a:pPr algn="ctr" fontAlgn="b"/>
                      <a:r>
                        <a:rPr lang="en-GB" sz="1100" u="none" strike="noStrike">
                          <a:effectLst/>
                          <a:latin typeface="Josefin Sans" pitchFamily="2" charset="0"/>
                        </a:rPr>
                        <a:t>579</a:t>
                      </a:r>
                      <a:endParaRPr lang="en-GB" sz="1100" b="0" i="0" u="none" strike="noStrike">
                        <a:solidFill>
                          <a:srgbClr val="000000"/>
                        </a:solidFill>
                        <a:effectLst/>
                        <a:latin typeface="Josefin Sans" pitchFamily="2" charset="0"/>
                      </a:endParaRPr>
                    </a:p>
                  </a:txBody>
                  <a:tcPr marL="3175" marR="3175" marT="3175" marB="0" anchor="b"/>
                </a:tc>
                <a:tc>
                  <a:txBody>
                    <a:bodyPr/>
                    <a:lstStyle/>
                    <a:p>
                      <a:pPr algn="ctr" fontAlgn="b"/>
                      <a:r>
                        <a:rPr lang="en-GB" sz="1100" u="none" strike="noStrike">
                          <a:effectLst/>
                          <a:latin typeface="Josefin Sans" pitchFamily="2" charset="0"/>
                        </a:rPr>
                        <a:t>371</a:t>
                      </a:r>
                      <a:endParaRPr lang="en-GB" sz="1100" b="0" i="0" u="none" strike="noStrike">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2654151601"/>
                  </a:ext>
                </a:extLst>
              </a:tr>
              <a:tr h="187325">
                <a:tc>
                  <a:txBody>
                    <a:bodyPr/>
                    <a:lstStyle/>
                    <a:p>
                      <a:pPr algn="ctr" fontAlgn="b"/>
                      <a:r>
                        <a:rPr lang="en-GB" sz="1100" u="none" strike="noStrike">
                          <a:effectLst/>
                          <a:latin typeface="Josefin Sans" pitchFamily="2" charset="0"/>
                        </a:rPr>
                        <a:t>950</a:t>
                      </a:r>
                      <a:endParaRPr lang="en-GB" sz="1100" b="0" i="0" u="none" strike="noStrike">
                        <a:solidFill>
                          <a:srgbClr val="000000"/>
                        </a:solidFill>
                        <a:effectLst/>
                        <a:latin typeface="Josefin Sans" pitchFamily="2" charset="0"/>
                      </a:endParaRPr>
                    </a:p>
                  </a:txBody>
                  <a:tcPr marL="3175" marR="3175" marT="3175" marB="0" anchor="b"/>
                </a:tc>
                <a:tc>
                  <a:txBody>
                    <a:bodyPr/>
                    <a:lstStyle/>
                    <a:p>
                      <a:pPr algn="ctr" fontAlgn="b"/>
                      <a:r>
                        <a:rPr lang="en-GB" sz="1100" u="none" strike="noStrike">
                          <a:effectLst/>
                          <a:latin typeface="Josefin Sans" pitchFamily="2" charset="0"/>
                        </a:rPr>
                        <a:t>1430</a:t>
                      </a:r>
                      <a:endParaRPr lang="en-GB" sz="1100" b="0" i="0" u="none" strike="noStrike">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1498683123"/>
                  </a:ext>
                </a:extLst>
              </a:tr>
              <a:tr h="187325">
                <a:tc>
                  <a:txBody>
                    <a:bodyPr/>
                    <a:lstStyle/>
                    <a:p>
                      <a:pPr algn="ctr" fontAlgn="b"/>
                      <a:r>
                        <a:rPr lang="en-GB" sz="1100" u="none" strike="noStrike">
                          <a:effectLst/>
                          <a:latin typeface="Josefin Sans" pitchFamily="2" charset="0"/>
                        </a:rPr>
                        <a:t>2380</a:t>
                      </a:r>
                      <a:endParaRPr lang="en-GB" sz="1100" b="0" i="0" u="none" strike="noStrike">
                        <a:solidFill>
                          <a:srgbClr val="000000"/>
                        </a:solidFill>
                        <a:effectLst/>
                        <a:latin typeface="Josefin Sans" pitchFamily="2" charset="0"/>
                      </a:endParaRPr>
                    </a:p>
                  </a:txBody>
                  <a:tcPr marL="3175" marR="3175" marT="3175" marB="0" anchor="b"/>
                </a:tc>
                <a:tc>
                  <a:txBody>
                    <a:bodyPr/>
                    <a:lstStyle/>
                    <a:p>
                      <a:pPr algn="ctr" fontAlgn="b"/>
                      <a:r>
                        <a:rPr lang="en-GB" sz="1100" u="none" strike="noStrike">
                          <a:effectLst/>
                          <a:latin typeface="Josefin Sans" pitchFamily="2" charset="0"/>
                        </a:rPr>
                        <a:t>1010</a:t>
                      </a:r>
                      <a:endParaRPr lang="en-GB" sz="1100" b="0" i="0" u="none" strike="noStrike">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1569370279"/>
                  </a:ext>
                </a:extLst>
              </a:tr>
              <a:tr h="187325">
                <a:tc>
                  <a:txBody>
                    <a:bodyPr/>
                    <a:lstStyle/>
                    <a:p>
                      <a:pPr algn="ctr" fontAlgn="b"/>
                      <a:r>
                        <a:rPr lang="en-GB" sz="1100" u="none" strike="noStrike">
                          <a:effectLst/>
                          <a:latin typeface="Josefin Sans" pitchFamily="2" charset="0"/>
                        </a:rPr>
                        <a:t>3390</a:t>
                      </a:r>
                      <a:endParaRPr lang="en-GB" sz="1100" b="0" i="0" u="none" strike="noStrike">
                        <a:solidFill>
                          <a:srgbClr val="000000"/>
                        </a:solidFill>
                        <a:effectLst/>
                        <a:latin typeface="Josefin Sans" pitchFamily="2" charset="0"/>
                      </a:endParaRPr>
                    </a:p>
                  </a:txBody>
                  <a:tcPr marL="3175" marR="3175" marT="3175" marB="0" anchor="b"/>
                </a:tc>
                <a:tc>
                  <a:txBody>
                    <a:bodyPr/>
                    <a:lstStyle/>
                    <a:p>
                      <a:pPr algn="ctr" fontAlgn="b"/>
                      <a:r>
                        <a:rPr lang="en-GB" sz="1100" u="none" strike="noStrike">
                          <a:effectLst/>
                          <a:latin typeface="Josefin Sans" pitchFamily="2" charset="0"/>
                        </a:rPr>
                        <a:t>1970</a:t>
                      </a:r>
                      <a:endParaRPr lang="en-GB" sz="1100" b="0" i="0" u="none" strike="noStrike">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3160593777"/>
                  </a:ext>
                </a:extLst>
              </a:tr>
              <a:tr h="187325">
                <a:tc>
                  <a:txBody>
                    <a:bodyPr/>
                    <a:lstStyle/>
                    <a:p>
                      <a:pPr algn="ctr" fontAlgn="b"/>
                      <a:r>
                        <a:rPr lang="en-GB" sz="1100" u="none" strike="noStrike">
                          <a:effectLst/>
                          <a:latin typeface="Josefin Sans" pitchFamily="2" charset="0"/>
                        </a:rPr>
                        <a:t>5360</a:t>
                      </a:r>
                      <a:endParaRPr lang="en-GB" sz="1100" b="0" i="0" u="none" strike="noStrike">
                        <a:solidFill>
                          <a:srgbClr val="000000"/>
                        </a:solidFill>
                        <a:effectLst/>
                        <a:latin typeface="Josefin Sans" pitchFamily="2" charset="0"/>
                      </a:endParaRPr>
                    </a:p>
                  </a:txBody>
                  <a:tcPr marL="3175" marR="3175" marT="3175" marB="0" anchor="b"/>
                </a:tc>
                <a:tc>
                  <a:txBody>
                    <a:bodyPr/>
                    <a:lstStyle/>
                    <a:p>
                      <a:pPr algn="ctr" fontAlgn="b"/>
                      <a:r>
                        <a:rPr lang="en-GB" sz="1100" u="none" strike="noStrike" dirty="0">
                          <a:effectLst/>
                          <a:latin typeface="Josefin Sans" pitchFamily="2" charset="0"/>
                        </a:rPr>
                        <a:t>4610</a:t>
                      </a:r>
                      <a:endParaRPr lang="en-GB" sz="1100" b="0" i="0" u="none" strike="noStrike" dirty="0">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172191133"/>
                  </a:ext>
                </a:extLst>
              </a:tr>
              <a:tr h="187325">
                <a:tc>
                  <a:txBody>
                    <a:bodyPr/>
                    <a:lstStyle/>
                    <a:p>
                      <a:pPr algn="ctr" fontAlgn="b"/>
                      <a:r>
                        <a:rPr lang="en-GB" sz="1100" u="none" strike="noStrike" dirty="0">
                          <a:effectLst/>
                          <a:latin typeface="Josefin Sans" pitchFamily="2" charset="0"/>
                        </a:rPr>
                        <a:t>9970</a:t>
                      </a:r>
                      <a:endParaRPr lang="en-GB" sz="1100" b="0" i="0" u="none" strike="noStrike" dirty="0">
                        <a:solidFill>
                          <a:srgbClr val="000000"/>
                        </a:solidFill>
                        <a:effectLst/>
                        <a:latin typeface="Josefin Sans" pitchFamily="2" charset="0"/>
                      </a:endParaRPr>
                    </a:p>
                  </a:txBody>
                  <a:tcPr marL="3175" marR="3175" marT="3175" marB="0" anchor="b"/>
                </a:tc>
                <a:tc>
                  <a:txBody>
                    <a:bodyPr/>
                    <a:lstStyle/>
                    <a:p>
                      <a:pPr algn="ctr" fontAlgn="b"/>
                      <a:r>
                        <a:rPr lang="en-US" sz="1100" b="0" i="0" u="none" strike="noStrike" dirty="0">
                          <a:solidFill>
                            <a:srgbClr val="000000"/>
                          </a:solidFill>
                          <a:effectLst/>
                          <a:latin typeface="Josefin Sans" pitchFamily="2" charset="0"/>
                        </a:rPr>
                        <a:t>4892</a:t>
                      </a:r>
                      <a:endParaRPr lang="en-GB" sz="1100" b="0" i="0" u="none" strike="noStrike" dirty="0">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3443978978"/>
                  </a:ext>
                </a:extLst>
              </a:tr>
              <a:tr h="187325">
                <a:tc>
                  <a:txBody>
                    <a:bodyPr/>
                    <a:lstStyle/>
                    <a:p>
                      <a:pPr algn="ctr" fontAlgn="b"/>
                      <a:r>
                        <a:rPr lang="en-US" sz="1100" b="0" i="0" u="none" strike="noStrike" dirty="0">
                          <a:solidFill>
                            <a:srgbClr val="000000"/>
                          </a:solidFill>
                          <a:effectLst/>
                          <a:latin typeface="Josefin Sans" pitchFamily="2" charset="0"/>
                        </a:rPr>
                        <a:t>14862</a:t>
                      </a:r>
                      <a:endParaRPr lang="en-GB" sz="1100" b="0" i="0" u="none" strike="noStrike" dirty="0">
                        <a:solidFill>
                          <a:srgbClr val="000000"/>
                        </a:solidFill>
                        <a:effectLst/>
                        <a:latin typeface="Josefin Sans" pitchFamily="2" charset="0"/>
                      </a:endParaRPr>
                    </a:p>
                  </a:txBody>
                  <a:tcPr marL="3175" marR="3175" marT="3175" marB="0" anchor="b"/>
                </a:tc>
                <a:tc>
                  <a:txBody>
                    <a:bodyPr/>
                    <a:lstStyle/>
                    <a:p>
                      <a:pPr algn="ctr" fontAlgn="b"/>
                      <a:endParaRPr lang="en-GB" sz="1100" b="0" i="0" u="none" strike="noStrike" dirty="0">
                        <a:solidFill>
                          <a:srgbClr val="000000"/>
                        </a:solidFill>
                        <a:effectLst/>
                        <a:latin typeface="Josefin Sans" pitchFamily="2" charset="0"/>
                      </a:endParaRPr>
                    </a:p>
                  </a:txBody>
                  <a:tcPr marL="3175" marR="3175" marT="3175" marB="0" anchor="b"/>
                </a:tc>
                <a:extLst>
                  <a:ext uri="{0D108BD9-81ED-4DB2-BD59-A6C34878D82A}">
                    <a16:rowId xmlns:a16="http://schemas.microsoft.com/office/drawing/2014/main" val="3761103363"/>
                  </a:ext>
                </a:extLst>
              </a:tr>
            </a:tbl>
          </a:graphicData>
        </a:graphic>
      </p:graphicFrame>
      <p:graphicFrame>
        <p:nvGraphicFramePr>
          <p:cNvPr id="3" name="Table 2">
            <a:extLst>
              <a:ext uri="{FF2B5EF4-FFF2-40B4-BE49-F238E27FC236}">
                <a16:creationId xmlns:a16="http://schemas.microsoft.com/office/drawing/2014/main" id="{97A5EC92-5663-7CE0-0DBE-C878C82BA240}"/>
              </a:ext>
            </a:extLst>
          </p:cNvPr>
          <p:cNvGraphicFramePr>
            <a:graphicFrameLocks noGrp="1"/>
          </p:cNvGraphicFramePr>
          <p:nvPr>
            <p:extLst>
              <p:ext uri="{D42A27DB-BD31-4B8C-83A1-F6EECF244321}">
                <p14:modId xmlns:p14="http://schemas.microsoft.com/office/powerpoint/2010/main" val="4258378684"/>
              </p:ext>
            </p:extLst>
          </p:nvPr>
        </p:nvGraphicFramePr>
        <p:xfrm>
          <a:off x="2036323" y="379379"/>
          <a:ext cx="3313892" cy="4442333"/>
        </p:xfrm>
        <a:graphic>
          <a:graphicData uri="http://schemas.openxmlformats.org/drawingml/2006/table">
            <a:tbl>
              <a:tblPr>
                <a:tableStyleId>{B69E4E94-7F1C-4DF4-89A8-E6FD96063180}</a:tableStyleId>
              </a:tblPr>
              <a:tblGrid>
                <a:gridCol w="828473">
                  <a:extLst>
                    <a:ext uri="{9D8B030D-6E8A-4147-A177-3AD203B41FA5}">
                      <a16:colId xmlns:a16="http://schemas.microsoft.com/office/drawing/2014/main" val="3519935221"/>
                    </a:ext>
                  </a:extLst>
                </a:gridCol>
                <a:gridCol w="828473">
                  <a:extLst>
                    <a:ext uri="{9D8B030D-6E8A-4147-A177-3AD203B41FA5}">
                      <a16:colId xmlns:a16="http://schemas.microsoft.com/office/drawing/2014/main" val="3500242909"/>
                    </a:ext>
                  </a:extLst>
                </a:gridCol>
                <a:gridCol w="828473">
                  <a:extLst>
                    <a:ext uri="{9D8B030D-6E8A-4147-A177-3AD203B41FA5}">
                      <a16:colId xmlns:a16="http://schemas.microsoft.com/office/drawing/2014/main" val="613368101"/>
                    </a:ext>
                  </a:extLst>
                </a:gridCol>
                <a:gridCol w="828473">
                  <a:extLst>
                    <a:ext uri="{9D8B030D-6E8A-4147-A177-3AD203B41FA5}">
                      <a16:colId xmlns:a16="http://schemas.microsoft.com/office/drawing/2014/main" val="1011236106"/>
                    </a:ext>
                  </a:extLst>
                </a:gridCol>
              </a:tblGrid>
              <a:tr h="134115">
                <a:tc>
                  <a:txBody>
                    <a:bodyPr/>
                    <a:lstStyle/>
                    <a:p>
                      <a:pPr algn="ctr" fontAlgn="b"/>
                      <a:r>
                        <a:rPr lang="en-US" sz="900" b="1" i="0" u="none" strike="noStrike" dirty="0">
                          <a:solidFill>
                            <a:srgbClr val="000000"/>
                          </a:solidFill>
                          <a:effectLst/>
                          <a:latin typeface="Josefin Sans" pitchFamily="2" charset="0"/>
                        </a:rPr>
                        <a:t>Er(keV)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Er (keV)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Dist. (keV)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Dist. (eV)</a:t>
                      </a:r>
                      <a:endParaRPr lang="en-GB" sz="900" b="1"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953888078"/>
                  </a:ext>
                </a:extLst>
              </a:tr>
              <a:tr h="163341">
                <a:tc>
                  <a:txBody>
                    <a:bodyPr/>
                    <a:lstStyle/>
                    <a:p>
                      <a:pPr algn="ctr" fontAlgn="b"/>
                      <a:r>
                        <a:rPr lang="en-GB" sz="900" u="none" strike="noStrike" dirty="0">
                          <a:effectLst/>
                          <a:latin typeface="Josefin Sans" pitchFamily="2" charset="0"/>
                        </a:rPr>
                        <a:t>14.862</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14.977</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0.115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115</a:t>
                      </a:r>
                      <a:endParaRPr lang="en-GB" sz="9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428036594"/>
                  </a:ext>
                </a:extLst>
              </a:tr>
              <a:tr h="134115">
                <a:tc>
                  <a:txBody>
                    <a:bodyPr/>
                    <a:lstStyle/>
                    <a:p>
                      <a:pPr algn="ctr" fontAlgn="b"/>
                      <a:r>
                        <a:rPr lang="en-GB" sz="900" u="none" strike="noStrike" dirty="0">
                          <a:effectLst/>
                          <a:latin typeface="Josefin Sans" pitchFamily="2" charset="0"/>
                        </a:rPr>
                        <a:t>14.977</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16.138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1.161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1161</a:t>
                      </a:r>
                      <a:endParaRPr lang="en-GB" sz="9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329789780"/>
                  </a:ext>
                </a:extLst>
              </a:tr>
              <a:tr h="134115">
                <a:tc>
                  <a:txBody>
                    <a:bodyPr/>
                    <a:lstStyle/>
                    <a:p>
                      <a:pPr algn="ctr" fontAlgn="b"/>
                      <a:r>
                        <a:rPr lang="en-GB" sz="900" u="none" strike="noStrike" dirty="0">
                          <a:effectLst/>
                          <a:latin typeface="Josefin Sans" pitchFamily="2" charset="0"/>
                        </a:rPr>
                        <a:t>16.138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16.745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0.607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607</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020237953"/>
                  </a:ext>
                </a:extLst>
              </a:tr>
              <a:tr h="134115">
                <a:tc>
                  <a:txBody>
                    <a:bodyPr/>
                    <a:lstStyle/>
                    <a:p>
                      <a:pPr algn="ctr" fontAlgn="b"/>
                      <a:r>
                        <a:rPr lang="en-GB" sz="900" u="none" strike="noStrike" dirty="0">
                          <a:effectLst/>
                          <a:latin typeface="Josefin Sans" pitchFamily="2" charset="0"/>
                        </a:rPr>
                        <a:t>16.745</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17.18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0.435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435</a:t>
                      </a:r>
                      <a:endParaRPr lang="en-GB" sz="9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580871950"/>
                  </a:ext>
                </a:extLst>
              </a:tr>
              <a:tr h="134115">
                <a:tc>
                  <a:txBody>
                    <a:bodyPr/>
                    <a:lstStyle/>
                    <a:p>
                      <a:pPr algn="ctr" fontAlgn="b"/>
                      <a:r>
                        <a:rPr lang="en-GB" sz="900" u="none" strike="noStrike" dirty="0">
                          <a:effectLst/>
                          <a:latin typeface="Josefin Sans" pitchFamily="2" charset="0"/>
                        </a:rPr>
                        <a:t>17.18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20.913</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3.733</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3733</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68050015"/>
                  </a:ext>
                </a:extLst>
              </a:tr>
              <a:tr h="134115">
                <a:tc>
                  <a:txBody>
                    <a:bodyPr/>
                    <a:lstStyle/>
                    <a:p>
                      <a:pPr algn="ctr" fontAlgn="b"/>
                      <a:r>
                        <a:rPr lang="en-GB" sz="900" u="none" strike="noStrike" dirty="0">
                          <a:effectLst/>
                          <a:latin typeface="Josefin Sans" pitchFamily="2" charset="0"/>
                        </a:rPr>
                        <a:t>20.913</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22.621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1.708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1708</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204996588"/>
                  </a:ext>
                </a:extLst>
              </a:tr>
              <a:tr h="134115">
                <a:tc>
                  <a:txBody>
                    <a:bodyPr/>
                    <a:lstStyle/>
                    <a:p>
                      <a:pPr algn="ctr" fontAlgn="b"/>
                      <a:r>
                        <a:rPr lang="en-GB" sz="900" u="none" strike="noStrike" dirty="0">
                          <a:effectLst/>
                          <a:latin typeface="Josefin Sans" pitchFamily="2" charset="0"/>
                        </a:rPr>
                        <a:t>22.621</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23.032</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0.411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411</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766599406"/>
                  </a:ext>
                </a:extLst>
              </a:tr>
              <a:tr h="134115">
                <a:tc>
                  <a:txBody>
                    <a:bodyPr/>
                    <a:lstStyle/>
                    <a:p>
                      <a:pPr algn="ctr" fontAlgn="b"/>
                      <a:r>
                        <a:rPr lang="en-GB" sz="900" u="none" strike="noStrike" dirty="0">
                          <a:effectLst/>
                          <a:latin typeface="Josefin Sans" pitchFamily="2" charset="0"/>
                        </a:rPr>
                        <a:t>23.032</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23.238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0.206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206</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851270889"/>
                  </a:ext>
                </a:extLst>
              </a:tr>
              <a:tr h="134115">
                <a:tc>
                  <a:txBody>
                    <a:bodyPr/>
                    <a:lstStyle/>
                    <a:p>
                      <a:pPr algn="ctr" fontAlgn="b"/>
                      <a:r>
                        <a:rPr lang="en-GB" sz="900" u="none" strike="noStrike" dirty="0">
                          <a:effectLst/>
                          <a:latin typeface="Josefin Sans" pitchFamily="2" charset="0"/>
                        </a:rPr>
                        <a:t>23.238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23.305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0.067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highlight>
                            <a:srgbClr val="FFFF00"/>
                          </a:highlight>
                          <a:latin typeface="Josefin Sans" pitchFamily="2" charset="0"/>
                        </a:rPr>
                        <a:t>67</a:t>
                      </a:r>
                      <a:endParaRPr lang="en-GB" sz="900" b="0" i="0" u="none" strike="noStrike" dirty="0">
                        <a:solidFill>
                          <a:srgbClr val="000000"/>
                        </a:solidFill>
                        <a:effectLst/>
                        <a:highlight>
                          <a:srgbClr val="FFFF00"/>
                        </a:highlight>
                        <a:latin typeface="Josefin Sans" pitchFamily="2" charset="0"/>
                      </a:endParaRPr>
                    </a:p>
                  </a:txBody>
                  <a:tcPr marL="872" marR="872" marT="872" marB="0" anchor="b"/>
                </a:tc>
                <a:extLst>
                  <a:ext uri="{0D108BD9-81ED-4DB2-BD59-A6C34878D82A}">
                    <a16:rowId xmlns:a16="http://schemas.microsoft.com/office/drawing/2014/main" val="2032177197"/>
                  </a:ext>
                </a:extLst>
              </a:tr>
              <a:tr h="134115">
                <a:tc>
                  <a:txBody>
                    <a:bodyPr/>
                    <a:lstStyle/>
                    <a:p>
                      <a:pPr algn="ctr" fontAlgn="b"/>
                      <a:r>
                        <a:rPr lang="en-GB" sz="900" u="none" strike="noStrike" dirty="0">
                          <a:effectLst/>
                          <a:latin typeface="Josefin Sans" pitchFamily="2" charset="0"/>
                        </a:rPr>
                        <a:t>23.305</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24.731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1.426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1426</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060030437"/>
                  </a:ext>
                </a:extLst>
              </a:tr>
              <a:tr h="134115">
                <a:tc>
                  <a:txBody>
                    <a:bodyPr/>
                    <a:lstStyle/>
                    <a:p>
                      <a:pPr algn="ctr" fontAlgn="b"/>
                      <a:r>
                        <a:rPr lang="en-GB" sz="900" u="none" strike="noStrike" dirty="0">
                          <a:effectLst/>
                          <a:latin typeface="Josefin Sans" pitchFamily="2" charset="0"/>
                        </a:rPr>
                        <a:t>24.731</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25.829</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1.098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1098</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931480937"/>
                  </a:ext>
                </a:extLst>
              </a:tr>
              <a:tr h="134115">
                <a:tc>
                  <a:txBody>
                    <a:bodyPr/>
                    <a:lstStyle/>
                    <a:p>
                      <a:pPr algn="ctr" fontAlgn="b"/>
                      <a:r>
                        <a:rPr lang="en-GB" sz="900" u="none" strike="noStrike" dirty="0">
                          <a:effectLst/>
                          <a:latin typeface="Josefin Sans" pitchFamily="2" charset="0"/>
                        </a:rPr>
                        <a:t>25.829</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30.628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4.799</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4799</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579969902"/>
                  </a:ext>
                </a:extLst>
              </a:tr>
              <a:tr h="134115">
                <a:tc>
                  <a:txBody>
                    <a:bodyPr/>
                    <a:lstStyle/>
                    <a:p>
                      <a:pPr algn="ctr" fontAlgn="b"/>
                      <a:r>
                        <a:rPr lang="en-GB" sz="900" u="none" strike="noStrike" dirty="0">
                          <a:effectLst/>
                          <a:latin typeface="Josefin Sans" pitchFamily="2" charset="0"/>
                        </a:rPr>
                        <a:t>30.628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32.383</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1.755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1755</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817794507"/>
                  </a:ext>
                </a:extLst>
              </a:tr>
              <a:tr h="134115">
                <a:tc>
                  <a:txBody>
                    <a:bodyPr/>
                    <a:lstStyle/>
                    <a:p>
                      <a:pPr algn="ctr" fontAlgn="b"/>
                      <a:r>
                        <a:rPr lang="en-GB" sz="900" u="none" strike="noStrike" dirty="0">
                          <a:effectLst/>
                          <a:latin typeface="Josefin Sans" pitchFamily="2" charset="0"/>
                        </a:rPr>
                        <a:t>32.383</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32.497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0.114</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114</a:t>
                      </a:r>
                      <a:endParaRPr lang="en-GB" sz="9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69004482"/>
                  </a:ext>
                </a:extLst>
              </a:tr>
              <a:tr h="134115">
                <a:tc>
                  <a:txBody>
                    <a:bodyPr/>
                    <a:lstStyle/>
                    <a:p>
                      <a:pPr algn="ctr" fontAlgn="b"/>
                      <a:r>
                        <a:rPr lang="en-GB" sz="900" u="none" strike="noStrike" dirty="0">
                          <a:effectLst/>
                          <a:latin typeface="Josefin Sans" pitchFamily="2" charset="0"/>
                        </a:rPr>
                        <a:t>32.497</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35.848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3.351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3351</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032094557"/>
                  </a:ext>
                </a:extLst>
              </a:tr>
              <a:tr h="134115">
                <a:tc>
                  <a:txBody>
                    <a:bodyPr/>
                    <a:lstStyle/>
                    <a:p>
                      <a:pPr algn="ctr" fontAlgn="b"/>
                      <a:r>
                        <a:rPr lang="en-GB" sz="900" u="none" strike="noStrike" dirty="0">
                          <a:effectLst/>
                          <a:latin typeface="Josefin Sans" pitchFamily="2" charset="0"/>
                        </a:rPr>
                        <a:t>35.848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35.906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0.058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highlight>
                            <a:srgbClr val="FFFF00"/>
                          </a:highlight>
                          <a:latin typeface="Josefin Sans" pitchFamily="2" charset="0"/>
                        </a:rPr>
                        <a:t>58</a:t>
                      </a:r>
                      <a:endParaRPr lang="en-GB" sz="900" b="0" i="0" u="none" strike="noStrike" dirty="0">
                        <a:solidFill>
                          <a:srgbClr val="000000"/>
                        </a:solidFill>
                        <a:effectLst/>
                        <a:highlight>
                          <a:srgbClr val="FFFF00"/>
                        </a:highlight>
                        <a:latin typeface="Josefin Sans" pitchFamily="2" charset="0"/>
                      </a:endParaRPr>
                    </a:p>
                  </a:txBody>
                  <a:tcPr marL="872" marR="872" marT="872" marB="0" anchor="b"/>
                </a:tc>
                <a:extLst>
                  <a:ext uri="{0D108BD9-81ED-4DB2-BD59-A6C34878D82A}">
                    <a16:rowId xmlns:a16="http://schemas.microsoft.com/office/drawing/2014/main" val="377430471"/>
                  </a:ext>
                </a:extLst>
              </a:tr>
              <a:tr h="134115">
                <a:tc>
                  <a:txBody>
                    <a:bodyPr/>
                    <a:lstStyle/>
                    <a:p>
                      <a:pPr algn="ctr" fontAlgn="b"/>
                      <a:r>
                        <a:rPr lang="en-GB" sz="900" u="none" strike="noStrike" dirty="0">
                          <a:effectLst/>
                          <a:latin typeface="Josefin Sans" pitchFamily="2" charset="0"/>
                        </a:rPr>
                        <a:t>35.906</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37.358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1.452</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1452</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181276726"/>
                  </a:ext>
                </a:extLst>
              </a:tr>
              <a:tr h="134115">
                <a:tc>
                  <a:txBody>
                    <a:bodyPr/>
                    <a:lstStyle/>
                    <a:p>
                      <a:pPr algn="ctr" fontAlgn="b"/>
                      <a:r>
                        <a:rPr lang="en-GB" sz="900" u="none" strike="noStrike" dirty="0">
                          <a:effectLst/>
                          <a:latin typeface="Josefin Sans" pitchFamily="2" charset="0"/>
                        </a:rPr>
                        <a:t>37.358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37.883</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0.525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525</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138297490"/>
                  </a:ext>
                </a:extLst>
              </a:tr>
              <a:tr h="134115">
                <a:tc>
                  <a:txBody>
                    <a:bodyPr/>
                    <a:lstStyle/>
                    <a:p>
                      <a:pPr algn="ctr" fontAlgn="b"/>
                      <a:r>
                        <a:rPr lang="en-GB" sz="900" u="none" strike="noStrike" dirty="0">
                          <a:effectLst/>
                          <a:latin typeface="Josefin Sans" pitchFamily="2" charset="0"/>
                        </a:rPr>
                        <a:t>37.883</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38.159</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0.276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276</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276710446"/>
                  </a:ext>
                </a:extLst>
              </a:tr>
              <a:tr h="134115">
                <a:tc>
                  <a:txBody>
                    <a:bodyPr/>
                    <a:lstStyle/>
                    <a:p>
                      <a:pPr algn="ctr" fontAlgn="b"/>
                      <a:r>
                        <a:rPr lang="en-GB" sz="900" u="none" strike="noStrike" dirty="0">
                          <a:effectLst/>
                          <a:latin typeface="Josefin Sans" pitchFamily="2" charset="0"/>
                        </a:rPr>
                        <a:t>38.159</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38.561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0.402</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402</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70024641"/>
                  </a:ext>
                </a:extLst>
              </a:tr>
              <a:tr h="134115">
                <a:tc>
                  <a:txBody>
                    <a:bodyPr/>
                    <a:lstStyle/>
                    <a:p>
                      <a:pPr algn="ctr" fontAlgn="b"/>
                      <a:r>
                        <a:rPr lang="en-GB" sz="900" u="none" strike="noStrike" dirty="0">
                          <a:effectLst/>
                          <a:latin typeface="Josefin Sans" pitchFamily="2" charset="0"/>
                        </a:rPr>
                        <a:t>38.561</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39.518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0.957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957</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4091839890"/>
                  </a:ext>
                </a:extLst>
              </a:tr>
              <a:tr h="134115">
                <a:tc>
                  <a:txBody>
                    <a:bodyPr/>
                    <a:lstStyle/>
                    <a:p>
                      <a:pPr algn="ctr" fontAlgn="b"/>
                      <a:r>
                        <a:rPr lang="en-GB" sz="900" u="none" strike="noStrike" dirty="0">
                          <a:effectLst/>
                          <a:latin typeface="Josefin Sans" pitchFamily="2" charset="0"/>
                        </a:rPr>
                        <a:t>39.518</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39.556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0.038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highlight>
                            <a:srgbClr val="FFFF00"/>
                          </a:highlight>
                          <a:latin typeface="Josefin Sans" pitchFamily="2" charset="0"/>
                        </a:rPr>
                        <a:t>38</a:t>
                      </a:r>
                      <a:endParaRPr lang="en-GB" sz="900" b="0" i="0" u="none" strike="noStrike" dirty="0">
                        <a:solidFill>
                          <a:srgbClr val="000000"/>
                        </a:solidFill>
                        <a:effectLst/>
                        <a:highlight>
                          <a:srgbClr val="FFFF00"/>
                        </a:highlight>
                        <a:latin typeface="Josefin Sans" pitchFamily="2" charset="0"/>
                      </a:endParaRPr>
                    </a:p>
                  </a:txBody>
                  <a:tcPr marL="872" marR="872" marT="872" marB="0" anchor="b"/>
                </a:tc>
                <a:extLst>
                  <a:ext uri="{0D108BD9-81ED-4DB2-BD59-A6C34878D82A}">
                    <a16:rowId xmlns:a16="http://schemas.microsoft.com/office/drawing/2014/main" val="1135174433"/>
                  </a:ext>
                </a:extLst>
              </a:tr>
              <a:tr h="134115">
                <a:tc>
                  <a:txBody>
                    <a:bodyPr/>
                    <a:lstStyle/>
                    <a:p>
                      <a:pPr algn="ctr" fontAlgn="b"/>
                      <a:r>
                        <a:rPr lang="en-GB" sz="900" u="none" strike="noStrike" dirty="0">
                          <a:effectLst/>
                          <a:latin typeface="Josefin Sans" pitchFamily="2" charset="0"/>
                        </a:rPr>
                        <a:t>39.556</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40.344</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0.788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788</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754889808"/>
                  </a:ext>
                </a:extLst>
              </a:tr>
              <a:tr h="134115">
                <a:tc>
                  <a:txBody>
                    <a:bodyPr/>
                    <a:lstStyle/>
                    <a:p>
                      <a:pPr algn="ctr" fontAlgn="b"/>
                      <a:r>
                        <a:rPr lang="en-GB" sz="900" u="none" strike="noStrike" dirty="0">
                          <a:effectLst/>
                          <a:latin typeface="Josefin Sans" pitchFamily="2" charset="0"/>
                        </a:rPr>
                        <a:t>40.344</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41.301</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0.957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957</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175047335"/>
                  </a:ext>
                </a:extLst>
              </a:tr>
              <a:tr h="134115">
                <a:tc>
                  <a:txBody>
                    <a:bodyPr/>
                    <a:lstStyle/>
                    <a:p>
                      <a:pPr algn="ctr" fontAlgn="b"/>
                      <a:r>
                        <a:rPr lang="en-GB" sz="900" u="none" strike="noStrike" dirty="0">
                          <a:effectLst/>
                          <a:latin typeface="Josefin Sans" pitchFamily="2" charset="0"/>
                        </a:rPr>
                        <a:t>41.301</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44.577</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3.276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3276</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277142311"/>
                  </a:ext>
                </a:extLst>
              </a:tr>
              <a:tr h="134115">
                <a:tc>
                  <a:txBody>
                    <a:bodyPr/>
                    <a:lstStyle/>
                    <a:p>
                      <a:pPr algn="ctr" fontAlgn="b"/>
                      <a:r>
                        <a:rPr lang="en-GB" sz="900" u="none" strike="noStrike" dirty="0">
                          <a:effectLst/>
                          <a:latin typeface="Josefin Sans" pitchFamily="2" charset="0"/>
                        </a:rPr>
                        <a:t>44.577</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44.906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0.329</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329</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505726071"/>
                  </a:ext>
                </a:extLst>
              </a:tr>
              <a:tr h="134115">
                <a:tc>
                  <a:txBody>
                    <a:bodyPr/>
                    <a:lstStyle/>
                    <a:p>
                      <a:pPr algn="ctr" fontAlgn="b"/>
                      <a:r>
                        <a:rPr lang="en-GB" sz="900" u="none" strike="noStrike" dirty="0">
                          <a:effectLst/>
                          <a:latin typeface="Josefin Sans" pitchFamily="2" charset="0"/>
                        </a:rPr>
                        <a:t>44.906</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44.979</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0.073</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highlight>
                            <a:srgbClr val="FFFF00"/>
                          </a:highlight>
                          <a:latin typeface="Josefin Sans" pitchFamily="2" charset="0"/>
                        </a:rPr>
                        <a:t>73</a:t>
                      </a:r>
                      <a:endParaRPr lang="en-GB" sz="900" b="0" i="0" u="none" strike="noStrike" dirty="0">
                        <a:solidFill>
                          <a:srgbClr val="000000"/>
                        </a:solidFill>
                        <a:effectLst/>
                        <a:highlight>
                          <a:srgbClr val="FFFF00"/>
                        </a:highlight>
                        <a:latin typeface="Josefin Sans" pitchFamily="2" charset="0"/>
                      </a:endParaRPr>
                    </a:p>
                  </a:txBody>
                  <a:tcPr marL="872" marR="872" marT="872" marB="0" anchor="b"/>
                </a:tc>
                <a:extLst>
                  <a:ext uri="{0D108BD9-81ED-4DB2-BD59-A6C34878D82A}">
                    <a16:rowId xmlns:a16="http://schemas.microsoft.com/office/drawing/2014/main" val="1573535539"/>
                  </a:ext>
                </a:extLst>
              </a:tr>
              <a:tr h="134115">
                <a:tc>
                  <a:txBody>
                    <a:bodyPr/>
                    <a:lstStyle/>
                    <a:p>
                      <a:pPr algn="ctr" fontAlgn="b"/>
                      <a:r>
                        <a:rPr lang="en-GB" sz="900" u="none" strike="noStrike" dirty="0">
                          <a:effectLst/>
                          <a:latin typeface="Josefin Sans" pitchFamily="2" charset="0"/>
                        </a:rPr>
                        <a:t>44.979</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46.504</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1.525</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1525</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772778649"/>
                  </a:ext>
                </a:extLst>
              </a:tr>
              <a:tr h="134115">
                <a:tc>
                  <a:txBody>
                    <a:bodyPr/>
                    <a:lstStyle/>
                    <a:p>
                      <a:pPr algn="ctr" fontAlgn="b"/>
                      <a:r>
                        <a:rPr lang="en-GB" sz="900" u="none" strike="noStrike" dirty="0">
                          <a:effectLst/>
                          <a:latin typeface="Josefin Sans" pitchFamily="2" charset="0"/>
                        </a:rPr>
                        <a:t>46.504</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46.676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0.172</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172</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800914078"/>
                  </a:ext>
                </a:extLst>
              </a:tr>
              <a:tr h="134115">
                <a:tc>
                  <a:txBody>
                    <a:bodyPr/>
                    <a:lstStyle/>
                    <a:p>
                      <a:pPr algn="ctr" fontAlgn="b"/>
                      <a:r>
                        <a:rPr lang="en-GB" sz="900" u="none" strike="noStrike" dirty="0">
                          <a:effectLst/>
                          <a:latin typeface="Josefin Sans" pitchFamily="2" charset="0"/>
                        </a:rPr>
                        <a:t>46.676</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50.854</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4.178</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4178</a:t>
                      </a:r>
                      <a:endParaRPr lang="en-GB" sz="900" b="0" i="0" u="none" strike="noStrike">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618595311"/>
                  </a:ext>
                </a:extLst>
              </a:tr>
              <a:tr h="134115">
                <a:tc>
                  <a:txBody>
                    <a:bodyPr/>
                    <a:lstStyle/>
                    <a:p>
                      <a:pPr algn="ctr" fontAlgn="b"/>
                      <a:r>
                        <a:rPr lang="en-GB" sz="900" u="none" strike="noStrike" dirty="0">
                          <a:effectLst/>
                          <a:latin typeface="Josefin Sans" pitchFamily="2" charset="0"/>
                        </a:rPr>
                        <a:t>50.854</a:t>
                      </a:r>
                      <a:endParaRPr lang="en-GB" sz="9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51.036</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a:effectLst/>
                          <a:latin typeface="Josefin Sans" pitchFamily="2" charset="0"/>
                        </a:rPr>
                        <a:t>0.182</a:t>
                      </a:r>
                      <a:endParaRPr lang="en-GB" sz="900" b="0" i="0" u="none" strike="noStrike">
                        <a:solidFill>
                          <a:srgbClr val="000000"/>
                        </a:solidFill>
                        <a:effectLst/>
                        <a:latin typeface="Josefin Sans" pitchFamily="2" charset="0"/>
                      </a:endParaRPr>
                    </a:p>
                  </a:txBody>
                  <a:tcPr marL="872" marR="872" marT="872" marB="0" anchor="b"/>
                </a:tc>
                <a:tc>
                  <a:txBody>
                    <a:bodyPr/>
                    <a:lstStyle/>
                    <a:p>
                      <a:pPr algn="ctr" fontAlgn="b"/>
                      <a:r>
                        <a:rPr lang="en-GB" sz="900" u="none" strike="noStrike" dirty="0">
                          <a:effectLst/>
                          <a:latin typeface="Josefin Sans" pitchFamily="2" charset="0"/>
                        </a:rPr>
                        <a:t>182</a:t>
                      </a:r>
                      <a:endParaRPr lang="en-GB" sz="9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654440613"/>
                  </a:ext>
                </a:extLst>
              </a:tr>
            </a:tbl>
          </a:graphicData>
        </a:graphic>
      </p:graphicFrame>
      <p:graphicFrame>
        <p:nvGraphicFramePr>
          <p:cNvPr id="4" name="Table 3">
            <a:extLst>
              <a:ext uri="{FF2B5EF4-FFF2-40B4-BE49-F238E27FC236}">
                <a16:creationId xmlns:a16="http://schemas.microsoft.com/office/drawing/2014/main" id="{1B3E8C20-1DB3-92E8-F1E5-02F722D4C4FA}"/>
              </a:ext>
            </a:extLst>
          </p:cNvPr>
          <p:cNvGraphicFramePr>
            <a:graphicFrameLocks noGrp="1"/>
          </p:cNvGraphicFramePr>
          <p:nvPr>
            <p:extLst>
              <p:ext uri="{D42A27DB-BD31-4B8C-83A1-F6EECF244321}">
                <p14:modId xmlns:p14="http://schemas.microsoft.com/office/powerpoint/2010/main" val="2077058818"/>
              </p:ext>
            </p:extLst>
          </p:nvPr>
        </p:nvGraphicFramePr>
        <p:xfrm>
          <a:off x="5479917" y="373856"/>
          <a:ext cx="3184188" cy="4647068"/>
        </p:xfrm>
        <a:graphic>
          <a:graphicData uri="http://schemas.openxmlformats.org/drawingml/2006/table">
            <a:tbl>
              <a:tblPr>
                <a:tableStyleId>{B69E4E94-7F1C-4DF4-89A8-E6FD96063180}</a:tableStyleId>
              </a:tblPr>
              <a:tblGrid>
                <a:gridCol w="796047">
                  <a:extLst>
                    <a:ext uri="{9D8B030D-6E8A-4147-A177-3AD203B41FA5}">
                      <a16:colId xmlns:a16="http://schemas.microsoft.com/office/drawing/2014/main" val="2114915727"/>
                    </a:ext>
                  </a:extLst>
                </a:gridCol>
                <a:gridCol w="796047">
                  <a:extLst>
                    <a:ext uri="{9D8B030D-6E8A-4147-A177-3AD203B41FA5}">
                      <a16:colId xmlns:a16="http://schemas.microsoft.com/office/drawing/2014/main" val="2740739026"/>
                    </a:ext>
                  </a:extLst>
                </a:gridCol>
                <a:gridCol w="796047">
                  <a:extLst>
                    <a:ext uri="{9D8B030D-6E8A-4147-A177-3AD203B41FA5}">
                      <a16:colId xmlns:a16="http://schemas.microsoft.com/office/drawing/2014/main" val="1043456017"/>
                    </a:ext>
                  </a:extLst>
                </a:gridCol>
                <a:gridCol w="796047">
                  <a:extLst>
                    <a:ext uri="{9D8B030D-6E8A-4147-A177-3AD203B41FA5}">
                      <a16:colId xmlns:a16="http://schemas.microsoft.com/office/drawing/2014/main" val="2932733465"/>
                    </a:ext>
                  </a:extLst>
                </a:gridCol>
              </a:tblGrid>
              <a:tr h="125251">
                <a:tc>
                  <a:txBody>
                    <a:bodyPr/>
                    <a:lstStyle/>
                    <a:p>
                      <a:pPr algn="ctr" fontAlgn="b"/>
                      <a:r>
                        <a:rPr lang="en-US" sz="900" b="1" i="0" u="none" strike="noStrike" dirty="0">
                          <a:solidFill>
                            <a:srgbClr val="000000"/>
                          </a:solidFill>
                          <a:effectLst/>
                          <a:latin typeface="Josefin Sans" pitchFamily="2" charset="0"/>
                        </a:rPr>
                        <a:t>Er(keV)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Er (keV)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Dist. (keV)</a:t>
                      </a:r>
                      <a:endParaRPr lang="en-GB" sz="900" b="1" i="0" u="none" strike="noStrike" dirty="0">
                        <a:solidFill>
                          <a:srgbClr val="000000"/>
                        </a:solidFill>
                        <a:effectLst/>
                        <a:latin typeface="Josefin Sans" pitchFamily="2" charset="0"/>
                      </a:endParaRPr>
                    </a:p>
                  </a:txBody>
                  <a:tcPr marL="872" marR="872" marT="872" marB="0" anchor="b"/>
                </a:tc>
                <a:tc>
                  <a:txBody>
                    <a:bodyPr/>
                    <a:lstStyle/>
                    <a:p>
                      <a:pPr algn="ctr" fontAlgn="b"/>
                      <a:r>
                        <a:rPr lang="en-US" sz="900" b="1" i="0" u="none" strike="noStrike" dirty="0">
                          <a:solidFill>
                            <a:srgbClr val="000000"/>
                          </a:solidFill>
                          <a:effectLst/>
                          <a:latin typeface="Josefin Sans" pitchFamily="2" charset="0"/>
                        </a:rPr>
                        <a:t>Dist. (eV)</a:t>
                      </a:r>
                      <a:endParaRPr lang="en-GB" sz="900" b="1"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206026201"/>
                  </a:ext>
                </a:extLst>
              </a:tr>
              <a:tr h="125251">
                <a:tc>
                  <a:txBody>
                    <a:bodyPr/>
                    <a:lstStyle/>
                    <a:p>
                      <a:pPr algn="ctr" fontAlgn="b"/>
                      <a:r>
                        <a:rPr lang="en-GB" sz="800" u="none" strike="noStrike" dirty="0">
                          <a:effectLst/>
                          <a:latin typeface="Josefin Sans" pitchFamily="2" charset="0"/>
                        </a:rPr>
                        <a:t>51.036</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54.641</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3.605</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3605</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905185779"/>
                  </a:ext>
                </a:extLst>
              </a:tr>
              <a:tr h="125251">
                <a:tc>
                  <a:txBody>
                    <a:bodyPr/>
                    <a:lstStyle/>
                    <a:p>
                      <a:pPr algn="ctr" fontAlgn="b"/>
                      <a:r>
                        <a:rPr lang="en-GB" sz="800" u="none" strike="noStrike" dirty="0">
                          <a:effectLst/>
                          <a:latin typeface="Josefin Sans" pitchFamily="2" charset="0"/>
                        </a:rPr>
                        <a:t>54.641</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54.834</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0.193</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193</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586476407"/>
                  </a:ext>
                </a:extLst>
              </a:tr>
              <a:tr h="125251">
                <a:tc>
                  <a:txBody>
                    <a:bodyPr/>
                    <a:lstStyle/>
                    <a:p>
                      <a:pPr algn="ctr" fontAlgn="b"/>
                      <a:r>
                        <a:rPr lang="en-GB" sz="800" u="none" strike="noStrike" dirty="0">
                          <a:effectLst/>
                          <a:latin typeface="Josefin Sans" pitchFamily="2" charset="0"/>
                        </a:rPr>
                        <a:t>54.834</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57.463</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2.629</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2629</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457427512"/>
                  </a:ext>
                </a:extLst>
              </a:tr>
              <a:tr h="125251">
                <a:tc>
                  <a:txBody>
                    <a:bodyPr/>
                    <a:lstStyle/>
                    <a:p>
                      <a:pPr algn="ctr" fontAlgn="b"/>
                      <a:r>
                        <a:rPr lang="en-GB" sz="800" u="none" strike="noStrike">
                          <a:effectLst/>
                          <a:latin typeface="Josefin Sans" pitchFamily="2" charset="0"/>
                        </a:rPr>
                        <a:t>57.463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58.617</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1.154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1154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354012093"/>
                  </a:ext>
                </a:extLst>
              </a:tr>
              <a:tr h="125251">
                <a:tc>
                  <a:txBody>
                    <a:bodyPr/>
                    <a:lstStyle/>
                    <a:p>
                      <a:pPr algn="ctr" fontAlgn="b"/>
                      <a:r>
                        <a:rPr lang="en-GB" sz="800" u="none" strike="noStrike">
                          <a:effectLst/>
                          <a:latin typeface="Josefin Sans" pitchFamily="2" charset="0"/>
                        </a:rPr>
                        <a:t>58.617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59.468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0.851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851</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763354762"/>
                  </a:ext>
                </a:extLst>
              </a:tr>
              <a:tr h="125251">
                <a:tc>
                  <a:txBody>
                    <a:bodyPr/>
                    <a:lstStyle/>
                    <a:p>
                      <a:pPr algn="ctr" fontAlgn="b"/>
                      <a:r>
                        <a:rPr lang="en-GB" sz="800" u="none" strike="noStrike">
                          <a:effectLst/>
                          <a:latin typeface="Josefin Sans" pitchFamily="2" charset="0"/>
                        </a:rPr>
                        <a:t>59.468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59.68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0.212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212</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67021670"/>
                  </a:ext>
                </a:extLst>
              </a:tr>
              <a:tr h="125251">
                <a:tc>
                  <a:txBody>
                    <a:bodyPr/>
                    <a:lstStyle/>
                    <a:p>
                      <a:pPr algn="ctr" fontAlgn="b"/>
                      <a:r>
                        <a:rPr lang="en-GB" sz="800" u="none" strike="noStrike">
                          <a:effectLst/>
                          <a:latin typeface="Josefin Sans" pitchFamily="2" charset="0"/>
                        </a:rPr>
                        <a:t>59.68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60.133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0.453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453</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694897677"/>
                  </a:ext>
                </a:extLst>
              </a:tr>
              <a:tr h="125251">
                <a:tc>
                  <a:txBody>
                    <a:bodyPr/>
                    <a:lstStyle/>
                    <a:p>
                      <a:pPr algn="ctr" fontAlgn="b"/>
                      <a:r>
                        <a:rPr lang="en-GB" sz="800" u="none" strike="noStrike">
                          <a:effectLst/>
                          <a:latin typeface="Josefin Sans" pitchFamily="2" charset="0"/>
                        </a:rPr>
                        <a:t>60.133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60.82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0.687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687</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613632390"/>
                  </a:ext>
                </a:extLst>
              </a:tr>
              <a:tr h="125251">
                <a:tc>
                  <a:txBody>
                    <a:bodyPr/>
                    <a:lstStyle/>
                    <a:p>
                      <a:pPr algn="ctr" fontAlgn="b"/>
                      <a:r>
                        <a:rPr lang="en-GB" sz="800" u="none" strike="noStrike">
                          <a:effectLst/>
                          <a:latin typeface="Josefin Sans" pitchFamily="2" charset="0"/>
                        </a:rPr>
                        <a:t>60.82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61.845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1.025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1025</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766791034"/>
                  </a:ext>
                </a:extLst>
              </a:tr>
              <a:tr h="125251">
                <a:tc>
                  <a:txBody>
                    <a:bodyPr/>
                    <a:lstStyle/>
                    <a:p>
                      <a:pPr algn="ctr" fontAlgn="b"/>
                      <a:r>
                        <a:rPr lang="en-GB" sz="800" u="none" strike="noStrike">
                          <a:effectLst/>
                          <a:latin typeface="Josefin Sans" pitchFamily="2" charset="0"/>
                        </a:rPr>
                        <a:t>61.845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62.953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1.108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1108</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712933059"/>
                  </a:ext>
                </a:extLst>
              </a:tr>
              <a:tr h="125251">
                <a:tc>
                  <a:txBody>
                    <a:bodyPr/>
                    <a:lstStyle/>
                    <a:p>
                      <a:pPr algn="ctr" fontAlgn="b"/>
                      <a:r>
                        <a:rPr lang="en-GB" sz="800" u="none" strike="noStrike">
                          <a:effectLst/>
                          <a:latin typeface="Josefin Sans" pitchFamily="2" charset="0"/>
                        </a:rPr>
                        <a:t>62.953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63.257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0.304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304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326478515"/>
                  </a:ext>
                </a:extLst>
              </a:tr>
              <a:tr h="125251">
                <a:tc>
                  <a:txBody>
                    <a:bodyPr/>
                    <a:lstStyle/>
                    <a:p>
                      <a:pPr algn="ctr" fontAlgn="b"/>
                      <a:r>
                        <a:rPr lang="en-GB" sz="800" u="none" strike="noStrike">
                          <a:effectLst/>
                          <a:latin typeface="Josefin Sans" pitchFamily="2" charset="0"/>
                        </a:rPr>
                        <a:t>63.257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64.413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1.156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1156</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03453416"/>
                  </a:ext>
                </a:extLst>
              </a:tr>
              <a:tr h="125251">
                <a:tc>
                  <a:txBody>
                    <a:bodyPr/>
                    <a:lstStyle/>
                    <a:p>
                      <a:pPr algn="ctr" fontAlgn="b"/>
                      <a:r>
                        <a:rPr lang="en-GB" sz="800" u="none" strike="noStrike">
                          <a:effectLst/>
                          <a:latin typeface="Josefin Sans" pitchFamily="2" charset="0"/>
                        </a:rPr>
                        <a:t>64.413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66.784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2.371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2371</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256148225"/>
                  </a:ext>
                </a:extLst>
              </a:tr>
              <a:tr h="125251">
                <a:tc>
                  <a:txBody>
                    <a:bodyPr/>
                    <a:lstStyle/>
                    <a:p>
                      <a:pPr algn="ctr" fontAlgn="b"/>
                      <a:r>
                        <a:rPr lang="en-GB" sz="800" u="none" strike="noStrike">
                          <a:effectLst/>
                          <a:latin typeface="Josefin Sans" pitchFamily="2" charset="0"/>
                        </a:rPr>
                        <a:t>66.784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66.951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0.167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167</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386744686"/>
                  </a:ext>
                </a:extLst>
              </a:tr>
              <a:tr h="125251">
                <a:tc>
                  <a:txBody>
                    <a:bodyPr/>
                    <a:lstStyle/>
                    <a:p>
                      <a:pPr algn="ctr" fontAlgn="b"/>
                      <a:r>
                        <a:rPr lang="en-GB" sz="800" u="none" strike="noStrike">
                          <a:effectLst/>
                          <a:latin typeface="Josefin Sans" pitchFamily="2" charset="0"/>
                        </a:rPr>
                        <a:t>66.951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67.422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0.471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471</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4276052438"/>
                  </a:ext>
                </a:extLst>
              </a:tr>
              <a:tr h="125251">
                <a:tc>
                  <a:txBody>
                    <a:bodyPr/>
                    <a:lstStyle/>
                    <a:p>
                      <a:pPr algn="ctr" fontAlgn="b"/>
                      <a:r>
                        <a:rPr lang="en-GB" sz="800" u="none" strike="noStrike">
                          <a:effectLst/>
                          <a:latin typeface="Josefin Sans" pitchFamily="2" charset="0"/>
                        </a:rPr>
                        <a:t>67.422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71.05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3.628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3628</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044140160"/>
                  </a:ext>
                </a:extLst>
              </a:tr>
              <a:tr h="125251">
                <a:tc>
                  <a:txBody>
                    <a:bodyPr/>
                    <a:lstStyle/>
                    <a:p>
                      <a:pPr algn="ctr" fontAlgn="b"/>
                      <a:r>
                        <a:rPr lang="en-GB" sz="800" u="none" strike="noStrike">
                          <a:effectLst/>
                          <a:latin typeface="Josefin Sans" pitchFamily="2" charset="0"/>
                        </a:rPr>
                        <a:t>71.05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72.12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1.07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1070</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966996845"/>
                  </a:ext>
                </a:extLst>
              </a:tr>
              <a:tr h="125251">
                <a:tc>
                  <a:txBody>
                    <a:bodyPr/>
                    <a:lstStyle/>
                    <a:p>
                      <a:pPr algn="ctr" fontAlgn="b"/>
                      <a:r>
                        <a:rPr lang="en-GB" sz="800" u="none" strike="noStrike">
                          <a:effectLst/>
                          <a:latin typeface="Josefin Sans" pitchFamily="2" charset="0"/>
                        </a:rPr>
                        <a:t>72.12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73.066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0.946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946</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304181035"/>
                  </a:ext>
                </a:extLst>
              </a:tr>
              <a:tr h="125251">
                <a:tc>
                  <a:txBody>
                    <a:bodyPr/>
                    <a:lstStyle/>
                    <a:p>
                      <a:pPr algn="ctr" fontAlgn="b"/>
                      <a:r>
                        <a:rPr lang="en-GB" sz="800" u="none" strike="noStrike">
                          <a:effectLst/>
                          <a:latin typeface="Josefin Sans" pitchFamily="2" charset="0"/>
                        </a:rPr>
                        <a:t>73.066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73.717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0.651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651</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150503622"/>
                  </a:ext>
                </a:extLst>
              </a:tr>
              <a:tr h="125251">
                <a:tc>
                  <a:txBody>
                    <a:bodyPr/>
                    <a:lstStyle/>
                    <a:p>
                      <a:pPr algn="ctr" fontAlgn="b"/>
                      <a:r>
                        <a:rPr lang="en-GB" sz="800" u="none" strike="noStrike">
                          <a:effectLst/>
                          <a:latin typeface="Josefin Sans" pitchFamily="2" charset="0"/>
                        </a:rPr>
                        <a:t>73.717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80.261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6.544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6544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517544936"/>
                  </a:ext>
                </a:extLst>
              </a:tr>
              <a:tr h="125251">
                <a:tc>
                  <a:txBody>
                    <a:bodyPr/>
                    <a:lstStyle/>
                    <a:p>
                      <a:pPr algn="ctr" fontAlgn="b"/>
                      <a:r>
                        <a:rPr lang="en-GB" sz="800" u="none" strike="noStrike">
                          <a:effectLst/>
                          <a:latin typeface="Josefin Sans" pitchFamily="2" charset="0"/>
                        </a:rPr>
                        <a:t>80.261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80.403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0.142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142</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213084264"/>
                  </a:ext>
                </a:extLst>
              </a:tr>
              <a:tr h="125251">
                <a:tc>
                  <a:txBody>
                    <a:bodyPr/>
                    <a:lstStyle/>
                    <a:p>
                      <a:pPr algn="ctr" fontAlgn="b"/>
                      <a:r>
                        <a:rPr lang="en-GB" sz="800" u="none" strike="noStrike">
                          <a:effectLst/>
                          <a:latin typeface="Josefin Sans" pitchFamily="2" charset="0"/>
                        </a:rPr>
                        <a:t>80.403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81.447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1.044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1044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042928133"/>
                  </a:ext>
                </a:extLst>
              </a:tr>
              <a:tr h="125251">
                <a:tc>
                  <a:txBody>
                    <a:bodyPr/>
                    <a:lstStyle/>
                    <a:p>
                      <a:pPr algn="ctr" fontAlgn="b"/>
                      <a:r>
                        <a:rPr lang="en-GB" sz="800" u="none" strike="noStrike">
                          <a:effectLst/>
                          <a:latin typeface="Josefin Sans" pitchFamily="2" charset="0"/>
                        </a:rPr>
                        <a:t>81.447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82.784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1.337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1337</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67017267"/>
                  </a:ext>
                </a:extLst>
              </a:tr>
              <a:tr h="125251">
                <a:tc>
                  <a:txBody>
                    <a:bodyPr/>
                    <a:lstStyle/>
                    <a:p>
                      <a:pPr algn="ctr" fontAlgn="b"/>
                      <a:r>
                        <a:rPr lang="en-GB" sz="800" u="none" strike="noStrike">
                          <a:effectLst/>
                          <a:latin typeface="Josefin Sans" pitchFamily="2" charset="0"/>
                        </a:rPr>
                        <a:t>82.784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82.927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0.143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143</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999010241"/>
                  </a:ext>
                </a:extLst>
              </a:tr>
              <a:tr h="125251">
                <a:tc>
                  <a:txBody>
                    <a:bodyPr/>
                    <a:lstStyle/>
                    <a:p>
                      <a:pPr algn="ctr" fontAlgn="b"/>
                      <a:r>
                        <a:rPr lang="en-GB" sz="800" u="none" strike="noStrike">
                          <a:effectLst/>
                          <a:latin typeface="Josefin Sans" pitchFamily="2" charset="0"/>
                        </a:rPr>
                        <a:t>82.927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84.24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1.313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1313</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306556567"/>
                  </a:ext>
                </a:extLst>
              </a:tr>
              <a:tr h="125251">
                <a:tc>
                  <a:txBody>
                    <a:bodyPr/>
                    <a:lstStyle/>
                    <a:p>
                      <a:pPr algn="ctr" fontAlgn="b"/>
                      <a:r>
                        <a:rPr lang="en-GB" sz="800" u="none" strike="noStrike">
                          <a:effectLst/>
                          <a:latin typeface="Josefin Sans" pitchFamily="2" charset="0"/>
                        </a:rPr>
                        <a:t>84.24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84.457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0.217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217</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039231907"/>
                  </a:ext>
                </a:extLst>
              </a:tr>
              <a:tr h="125251">
                <a:tc>
                  <a:txBody>
                    <a:bodyPr/>
                    <a:lstStyle/>
                    <a:p>
                      <a:pPr algn="ctr" fontAlgn="b"/>
                      <a:r>
                        <a:rPr lang="en-GB" sz="800" u="none" strike="noStrike">
                          <a:effectLst/>
                          <a:latin typeface="Josefin Sans" pitchFamily="2" charset="0"/>
                        </a:rPr>
                        <a:t>84.457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86.051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1.594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1594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901684570"/>
                  </a:ext>
                </a:extLst>
              </a:tr>
              <a:tr h="125251">
                <a:tc>
                  <a:txBody>
                    <a:bodyPr/>
                    <a:lstStyle/>
                    <a:p>
                      <a:pPr algn="ctr" fontAlgn="b"/>
                      <a:r>
                        <a:rPr lang="en-GB" sz="800" u="none" strike="noStrike">
                          <a:effectLst/>
                          <a:latin typeface="Josefin Sans" pitchFamily="2" charset="0"/>
                        </a:rPr>
                        <a:t>86.051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86.108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0.057</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highlight>
                            <a:srgbClr val="FFFF00"/>
                          </a:highlight>
                          <a:latin typeface="Josefin Sans" pitchFamily="2" charset="0"/>
                        </a:rPr>
                        <a:t>57</a:t>
                      </a:r>
                      <a:endParaRPr lang="en-GB" sz="800" b="0" i="0" u="none" strike="noStrike" dirty="0">
                        <a:solidFill>
                          <a:srgbClr val="000000"/>
                        </a:solidFill>
                        <a:effectLst/>
                        <a:highlight>
                          <a:srgbClr val="FFFF00"/>
                        </a:highlight>
                        <a:latin typeface="Josefin Sans" pitchFamily="2" charset="0"/>
                      </a:endParaRPr>
                    </a:p>
                  </a:txBody>
                  <a:tcPr marL="872" marR="872" marT="872" marB="0" anchor="b"/>
                </a:tc>
                <a:extLst>
                  <a:ext uri="{0D108BD9-81ED-4DB2-BD59-A6C34878D82A}">
                    <a16:rowId xmlns:a16="http://schemas.microsoft.com/office/drawing/2014/main" val="2325697324"/>
                  </a:ext>
                </a:extLst>
              </a:tr>
              <a:tr h="125251">
                <a:tc>
                  <a:txBody>
                    <a:bodyPr/>
                    <a:lstStyle/>
                    <a:p>
                      <a:pPr algn="ctr" fontAlgn="b"/>
                      <a:r>
                        <a:rPr lang="en-GB" sz="800" u="none" strike="noStrike">
                          <a:effectLst/>
                          <a:latin typeface="Josefin Sans" pitchFamily="2" charset="0"/>
                        </a:rPr>
                        <a:t>86.108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87.472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1.364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1364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118343872"/>
                  </a:ext>
                </a:extLst>
              </a:tr>
              <a:tr h="125251">
                <a:tc>
                  <a:txBody>
                    <a:bodyPr/>
                    <a:lstStyle/>
                    <a:p>
                      <a:pPr algn="ctr" fontAlgn="b"/>
                      <a:r>
                        <a:rPr lang="en-GB" sz="800" u="none" strike="noStrike">
                          <a:effectLst/>
                          <a:latin typeface="Josefin Sans" pitchFamily="2" charset="0"/>
                        </a:rPr>
                        <a:t>87.472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87.602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0.13</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130</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2756196406"/>
                  </a:ext>
                </a:extLst>
              </a:tr>
              <a:tr h="125251">
                <a:tc>
                  <a:txBody>
                    <a:bodyPr/>
                    <a:lstStyle/>
                    <a:p>
                      <a:pPr algn="ctr" fontAlgn="b"/>
                      <a:r>
                        <a:rPr lang="en-GB" sz="800" u="none" strike="noStrike">
                          <a:effectLst/>
                          <a:latin typeface="Josefin Sans" pitchFamily="2" charset="0"/>
                        </a:rPr>
                        <a:t>87.602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93.261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5.659</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5659</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327422019"/>
                  </a:ext>
                </a:extLst>
              </a:tr>
              <a:tr h="125251">
                <a:tc>
                  <a:txBody>
                    <a:bodyPr/>
                    <a:lstStyle/>
                    <a:p>
                      <a:pPr algn="ctr" fontAlgn="b"/>
                      <a:r>
                        <a:rPr lang="en-GB" sz="800" u="none" strike="noStrike">
                          <a:effectLst/>
                          <a:latin typeface="Josefin Sans" pitchFamily="2" charset="0"/>
                        </a:rPr>
                        <a:t>93.261</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93.576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0.315</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315</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736355248"/>
                  </a:ext>
                </a:extLst>
              </a:tr>
              <a:tr h="125251">
                <a:tc>
                  <a:txBody>
                    <a:bodyPr/>
                    <a:lstStyle/>
                    <a:p>
                      <a:pPr algn="ctr" fontAlgn="b"/>
                      <a:r>
                        <a:rPr lang="en-GB" sz="800" u="none" strike="noStrike">
                          <a:effectLst/>
                          <a:latin typeface="Josefin Sans" pitchFamily="2" charset="0"/>
                        </a:rPr>
                        <a:t>93.576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94.144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0.568</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568</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3581027485"/>
                  </a:ext>
                </a:extLst>
              </a:tr>
              <a:tr h="125251">
                <a:tc>
                  <a:txBody>
                    <a:bodyPr/>
                    <a:lstStyle/>
                    <a:p>
                      <a:pPr algn="ctr" fontAlgn="b"/>
                      <a:r>
                        <a:rPr lang="en-GB" sz="800" u="none" strike="noStrike">
                          <a:effectLst/>
                          <a:latin typeface="Josefin Sans" pitchFamily="2" charset="0"/>
                        </a:rPr>
                        <a:t>94.144</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98.646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4.502</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4502</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1579358180"/>
                  </a:ext>
                </a:extLst>
              </a:tr>
              <a:tr h="125251">
                <a:tc>
                  <a:txBody>
                    <a:bodyPr/>
                    <a:lstStyle/>
                    <a:p>
                      <a:pPr algn="ctr" fontAlgn="b"/>
                      <a:r>
                        <a:rPr lang="en-GB" sz="800" u="none" strike="noStrike">
                          <a:effectLst/>
                          <a:latin typeface="Josefin Sans" pitchFamily="2" charset="0"/>
                        </a:rPr>
                        <a:t>98.646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99.236</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a:effectLst/>
                          <a:latin typeface="Josefin Sans" pitchFamily="2" charset="0"/>
                        </a:rPr>
                        <a:t>0.59</a:t>
                      </a:r>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590</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910636793"/>
                  </a:ext>
                </a:extLst>
              </a:tr>
              <a:tr h="125251">
                <a:tc>
                  <a:txBody>
                    <a:bodyPr/>
                    <a:lstStyle/>
                    <a:p>
                      <a:pPr algn="ctr" fontAlgn="b"/>
                      <a:r>
                        <a:rPr lang="en-GB" sz="800" u="none" strike="noStrike" dirty="0">
                          <a:effectLst/>
                          <a:latin typeface="Josefin Sans" pitchFamily="2" charset="0"/>
                        </a:rPr>
                        <a:t>99.236</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0</a:t>
                      </a:r>
                      <a:endParaRPr lang="en-GB" sz="800" b="0" i="0" u="none" strike="noStrike" dirty="0">
                        <a:solidFill>
                          <a:srgbClr val="000000"/>
                        </a:solidFill>
                        <a:effectLst/>
                        <a:latin typeface="Josefin Sans" pitchFamily="2" charset="0"/>
                      </a:endParaRPr>
                    </a:p>
                  </a:txBody>
                  <a:tcPr marL="872" marR="872" marT="872" marB="0" anchor="b"/>
                </a:tc>
                <a:tc>
                  <a:txBody>
                    <a:bodyPr/>
                    <a:lstStyle/>
                    <a:p>
                      <a:pPr algn="ctr" fontAlgn="b"/>
                      <a:endParaRPr lang="en-GB" sz="800" b="0" i="0" u="none" strike="noStrike">
                        <a:solidFill>
                          <a:srgbClr val="000000"/>
                        </a:solidFill>
                        <a:effectLst/>
                        <a:latin typeface="Josefin Sans" pitchFamily="2" charset="0"/>
                      </a:endParaRPr>
                    </a:p>
                  </a:txBody>
                  <a:tcPr marL="872" marR="872" marT="872" marB="0" anchor="b"/>
                </a:tc>
                <a:tc>
                  <a:txBody>
                    <a:bodyPr/>
                    <a:lstStyle/>
                    <a:p>
                      <a:pPr algn="ctr" fontAlgn="b"/>
                      <a:r>
                        <a:rPr lang="en-GB" sz="800" u="none" strike="noStrike" dirty="0">
                          <a:effectLst/>
                          <a:latin typeface="Josefin Sans" pitchFamily="2" charset="0"/>
                        </a:rPr>
                        <a:t>1278.394</a:t>
                      </a:r>
                      <a:endParaRPr lang="en-GB" sz="800" b="0" i="0" u="none" strike="noStrike" dirty="0">
                        <a:solidFill>
                          <a:srgbClr val="000000"/>
                        </a:solidFill>
                        <a:effectLst/>
                        <a:latin typeface="Josefin Sans" pitchFamily="2" charset="0"/>
                      </a:endParaRPr>
                    </a:p>
                  </a:txBody>
                  <a:tcPr marL="872" marR="872" marT="872" marB="0" anchor="b"/>
                </a:tc>
                <a:extLst>
                  <a:ext uri="{0D108BD9-81ED-4DB2-BD59-A6C34878D82A}">
                    <a16:rowId xmlns:a16="http://schemas.microsoft.com/office/drawing/2014/main" val="454522386"/>
                  </a:ext>
                </a:extLst>
              </a:tr>
            </a:tbl>
          </a:graphicData>
        </a:graphic>
      </p:graphicFrame>
      <p:sp>
        <p:nvSpPr>
          <p:cNvPr id="5" name="TextBox 4">
            <a:extLst>
              <a:ext uri="{FF2B5EF4-FFF2-40B4-BE49-F238E27FC236}">
                <a16:creationId xmlns:a16="http://schemas.microsoft.com/office/drawing/2014/main" id="{398E880A-145E-14D6-BEC5-5483E4C63D6B}"/>
              </a:ext>
            </a:extLst>
          </p:cNvPr>
          <p:cNvSpPr txBox="1"/>
          <p:nvPr/>
        </p:nvSpPr>
        <p:spPr>
          <a:xfrm>
            <a:off x="616085" y="2321668"/>
            <a:ext cx="1112196" cy="954107"/>
          </a:xfrm>
          <a:prstGeom prst="rect">
            <a:avLst/>
          </a:prstGeom>
          <a:noFill/>
        </p:spPr>
        <p:txBody>
          <a:bodyPr wrap="square" rtlCol="0">
            <a:spAutoFit/>
          </a:bodyPr>
          <a:lstStyle/>
          <a:p>
            <a:r>
              <a:rPr lang="en-US" dirty="0">
                <a:solidFill>
                  <a:schemeClr val="accent1"/>
                </a:solidFill>
                <a:latin typeface="Josefin Sans" pitchFamily="2" charset="0"/>
              </a:rPr>
              <a:t>Distance between capture resonances</a:t>
            </a:r>
            <a:endParaRPr lang="en-GB" dirty="0">
              <a:solidFill>
                <a:schemeClr val="accent1"/>
              </a:solidFill>
              <a:latin typeface="Josefin Sans" pitchFamily="2" charset="0"/>
            </a:endParaRPr>
          </a:p>
        </p:txBody>
      </p:sp>
      <p:sp>
        <p:nvSpPr>
          <p:cNvPr id="6" name="TextBox 5">
            <a:extLst>
              <a:ext uri="{FF2B5EF4-FFF2-40B4-BE49-F238E27FC236}">
                <a16:creationId xmlns:a16="http://schemas.microsoft.com/office/drawing/2014/main" id="{7E281694-CFC5-18F9-A198-D634A391F56C}"/>
              </a:ext>
            </a:extLst>
          </p:cNvPr>
          <p:cNvSpPr txBox="1"/>
          <p:nvPr/>
        </p:nvSpPr>
        <p:spPr>
          <a:xfrm>
            <a:off x="543634" y="3383773"/>
            <a:ext cx="1210588" cy="307777"/>
          </a:xfrm>
          <a:prstGeom prst="rect">
            <a:avLst/>
          </a:prstGeom>
          <a:noFill/>
        </p:spPr>
        <p:txBody>
          <a:bodyPr wrap="none" rtlCol="0">
            <a:spAutoFit/>
          </a:bodyPr>
          <a:lstStyle/>
          <a:p>
            <a:r>
              <a:rPr lang="en-US" dirty="0">
                <a:latin typeface="Josefin Sans" pitchFamily="2" charset="0"/>
              </a:rPr>
              <a:t>Backup-slide</a:t>
            </a:r>
          </a:p>
        </p:txBody>
      </p:sp>
      <p:sp>
        <p:nvSpPr>
          <p:cNvPr id="7" name="Oval 6">
            <a:extLst>
              <a:ext uri="{FF2B5EF4-FFF2-40B4-BE49-F238E27FC236}">
                <a16:creationId xmlns:a16="http://schemas.microsoft.com/office/drawing/2014/main" id="{706EFB7D-0984-9DB4-6D5A-2638A48DDF5F}"/>
              </a:ext>
            </a:extLst>
          </p:cNvPr>
          <p:cNvSpPr/>
          <p:nvPr/>
        </p:nvSpPr>
        <p:spPr>
          <a:xfrm>
            <a:off x="4730885" y="1643977"/>
            <a:ext cx="418289" cy="12970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9CBE6339-9F77-666B-F0A2-E87BDAE60BB6}"/>
              </a:ext>
            </a:extLst>
          </p:cNvPr>
          <p:cNvSpPr/>
          <p:nvPr/>
        </p:nvSpPr>
        <p:spPr>
          <a:xfrm>
            <a:off x="4730884" y="2616760"/>
            <a:ext cx="418289" cy="12970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0C965607-E79C-23E6-0F9A-EAAB189FB8C3}"/>
              </a:ext>
            </a:extLst>
          </p:cNvPr>
          <p:cNvSpPr/>
          <p:nvPr/>
        </p:nvSpPr>
        <p:spPr>
          <a:xfrm>
            <a:off x="4722779" y="3437077"/>
            <a:ext cx="418289" cy="12970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B817187-CCD3-A86E-4D0A-C28053B3A4D2}"/>
              </a:ext>
            </a:extLst>
          </p:cNvPr>
          <p:cNvSpPr/>
          <p:nvPr/>
        </p:nvSpPr>
        <p:spPr>
          <a:xfrm>
            <a:off x="4730884" y="4127772"/>
            <a:ext cx="418289" cy="12970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FF5FCB7D-8B77-912B-A9BB-40264C7101A2}"/>
              </a:ext>
            </a:extLst>
          </p:cNvPr>
          <p:cNvSpPr/>
          <p:nvPr/>
        </p:nvSpPr>
        <p:spPr>
          <a:xfrm>
            <a:off x="8083685" y="3894309"/>
            <a:ext cx="418289" cy="12970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8955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4" name="Picture 3">
            <a:extLst>
              <a:ext uri="{FF2B5EF4-FFF2-40B4-BE49-F238E27FC236}">
                <a16:creationId xmlns:a16="http://schemas.microsoft.com/office/drawing/2014/main" id="{6D9FE30E-27CD-7A23-A105-3B45077F4474}"/>
              </a:ext>
            </a:extLst>
          </p:cNvPr>
          <p:cNvPicPr>
            <a:picLocks noChangeAspect="1"/>
          </p:cNvPicPr>
          <p:nvPr/>
        </p:nvPicPr>
        <p:blipFill>
          <a:blip r:embed="rId3"/>
          <a:srcRect/>
          <a:stretch/>
        </p:blipFill>
        <p:spPr>
          <a:xfrm>
            <a:off x="593424" y="2003596"/>
            <a:ext cx="4031849" cy="1983968"/>
          </a:xfrm>
          <a:prstGeom prst="rect">
            <a:avLst/>
          </a:prstGeom>
        </p:spPr>
      </p:pic>
      <p:sp>
        <p:nvSpPr>
          <p:cNvPr id="337" name="Google Shape;337;p42"/>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15</a:t>
            </a:r>
            <a:endParaRPr dirty="0">
              <a:latin typeface="Josefin Sans" pitchFamily="2" charset="0"/>
              <a:ea typeface="Josefin Sans"/>
              <a:cs typeface="Josefin Sans"/>
              <a:sym typeface="Josefin Sans"/>
            </a:endParaRPr>
          </a:p>
        </p:txBody>
      </p:sp>
      <p:sp>
        <p:nvSpPr>
          <p:cNvPr id="3" name="Google Shape;360;p44">
            <a:extLst>
              <a:ext uri="{FF2B5EF4-FFF2-40B4-BE49-F238E27FC236}">
                <a16:creationId xmlns:a16="http://schemas.microsoft.com/office/drawing/2014/main" id="{0093C579-34DD-B470-930D-26C4869DB464}"/>
              </a:ext>
            </a:extLst>
          </p:cNvPr>
          <p:cNvSpPr txBox="1">
            <a:spLocks/>
          </p:cNvSpPr>
          <p:nvPr/>
        </p:nvSpPr>
        <p:spPr>
          <a:xfrm>
            <a:off x="720000" y="531500"/>
            <a:ext cx="7704000" cy="502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buSzPct val="83333"/>
            </a:pPr>
            <a:r>
              <a:rPr lang="en-US" sz="2200" dirty="0">
                <a:solidFill>
                  <a:schemeClr val="bg2"/>
                </a:solidFill>
                <a:latin typeface="Josefin Sans"/>
                <a:ea typeface="Josefin Sans"/>
                <a:cs typeface="Josefin Sans"/>
                <a:sym typeface="Josefin Sans"/>
              </a:rPr>
              <a:t>Experimental Details-</a:t>
            </a:r>
            <a:endParaRPr lang="en-GB" sz="2200" dirty="0">
              <a:solidFill>
                <a:schemeClr val="bg2"/>
              </a:solidFill>
              <a:latin typeface="Josefin Sans"/>
              <a:ea typeface="Josefin Sans"/>
              <a:cs typeface="Josefin Sans"/>
              <a:sym typeface="Josefin Sans"/>
            </a:endParaRPr>
          </a:p>
        </p:txBody>
      </p:sp>
      <p:sp>
        <p:nvSpPr>
          <p:cNvPr id="10" name="TextBox 9">
            <a:extLst>
              <a:ext uri="{FF2B5EF4-FFF2-40B4-BE49-F238E27FC236}">
                <a16:creationId xmlns:a16="http://schemas.microsoft.com/office/drawing/2014/main" id="{F059D63B-3022-C311-02ED-52D3CB395125}"/>
              </a:ext>
            </a:extLst>
          </p:cNvPr>
          <p:cNvSpPr txBox="1"/>
          <p:nvPr/>
        </p:nvSpPr>
        <p:spPr>
          <a:xfrm>
            <a:off x="652181" y="1463082"/>
            <a:ext cx="2553243"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solidFill>
                  <a:srgbClr val="FF0000"/>
                </a:solidFill>
                <a:latin typeface="Josefin Sans" pitchFamily="2" charset="0"/>
              </a:rPr>
              <a:t>In EAR2 : 1.0 g sample</a:t>
            </a:r>
          </a:p>
        </p:txBody>
      </p:sp>
      <p:sp>
        <p:nvSpPr>
          <p:cNvPr id="6" name="TextBox 5">
            <a:extLst>
              <a:ext uri="{FF2B5EF4-FFF2-40B4-BE49-F238E27FC236}">
                <a16:creationId xmlns:a16="http://schemas.microsoft.com/office/drawing/2014/main" id="{A208A9C9-9511-9B5F-0E84-BEFC60986F07}"/>
              </a:ext>
            </a:extLst>
          </p:cNvPr>
          <p:cNvSpPr txBox="1"/>
          <p:nvPr/>
        </p:nvSpPr>
        <p:spPr>
          <a:xfrm>
            <a:off x="2686708" y="1057426"/>
            <a:ext cx="2661306" cy="307777"/>
          </a:xfrm>
          <a:prstGeom prst="rect">
            <a:avLst/>
          </a:prstGeom>
          <a:noFill/>
        </p:spPr>
        <p:txBody>
          <a:bodyPr wrap="none" rtlCol="0">
            <a:spAutoFit/>
          </a:bodyPr>
          <a:lstStyle/>
          <a:p>
            <a:r>
              <a:rPr lang="en-US" u="sng" dirty="0">
                <a:solidFill>
                  <a:srgbClr val="00B050"/>
                </a:solidFill>
                <a:latin typeface="Josefin Sans" pitchFamily="2" charset="0"/>
              </a:rPr>
              <a:t>EAR1 or EAR2 – </a:t>
            </a:r>
            <a:r>
              <a:rPr lang="en-US" u="sng" dirty="0">
                <a:solidFill>
                  <a:srgbClr val="FF0000"/>
                </a:solidFill>
                <a:latin typeface="Josefin Sans" pitchFamily="2" charset="0"/>
              </a:rPr>
              <a:t>sample mass?</a:t>
            </a:r>
            <a:endParaRPr lang="en-GB" u="sng" dirty="0">
              <a:solidFill>
                <a:srgbClr val="FF0000"/>
              </a:solidFill>
              <a:latin typeface="Josefin Sans" pitchFamily="2" charset="0"/>
            </a:endParaRPr>
          </a:p>
        </p:txBody>
      </p:sp>
      <p:sp>
        <p:nvSpPr>
          <p:cNvPr id="7" name="TextBox 6">
            <a:extLst>
              <a:ext uri="{FF2B5EF4-FFF2-40B4-BE49-F238E27FC236}">
                <a16:creationId xmlns:a16="http://schemas.microsoft.com/office/drawing/2014/main" id="{10C3707E-46E9-BF19-3DC9-3D67CB39A4CA}"/>
              </a:ext>
            </a:extLst>
          </p:cNvPr>
          <p:cNvSpPr txBox="1"/>
          <p:nvPr/>
        </p:nvSpPr>
        <p:spPr>
          <a:xfrm>
            <a:off x="5688080" y="1463081"/>
            <a:ext cx="2553243" cy="261610"/>
          </a:xfrm>
          <a:prstGeom prst="rect">
            <a:avLst/>
          </a:prstGeom>
          <a:noFill/>
        </p:spPr>
        <p:txBody>
          <a:bodyPr wrap="square" rtlCol="0">
            <a:spAutoFit/>
          </a:bodyPr>
          <a:lstStyle/>
          <a:p>
            <a:pPr marL="285750" indent="-285750" algn="just">
              <a:buFont typeface="Wingdings" panose="05000000000000000000" pitchFamily="2" charset="2"/>
              <a:buChar char="Ø"/>
            </a:pPr>
            <a:r>
              <a:rPr lang="en-US" sz="1100" dirty="0">
                <a:solidFill>
                  <a:srgbClr val="6666FF"/>
                </a:solidFill>
                <a:latin typeface="Josefin Sans" pitchFamily="2" charset="0"/>
              </a:rPr>
              <a:t>In EAR1 : 1.0 g sample</a:t>
            </a:r>
          </a:p>
        </p:txBody>
      </p:sp>
      <p:sp>
        <p:nvSpPr>
          <p:cNvPr id="2" name="TextBox 1">
            <a:extLst>
              <a:ext uri="{FF2B5EF4-FFF2-40B4-BE49-F238E27FC236}">
                <a16:creationId xmlns:a16="http://schemas.microsoft.com/office/drawing/2014/main" id="{BC291919-4045-09E0-2038-A45BF45C0D22}"/>
              </a:ext>
            </a:extLst>
          </p:cNvPr>
          <p:cNvSpPr txBox="1"/>
          <p:nvPr/>
        </p:nvSpPr>
        <p:spPr>
          <a:xfrm>
            <a:off x="3835463" y="4273446"/>
            <a:ext cx="2039341" cy="215444"/>
          </a:xfrm>
          <a:prstGeom prst="rect">
            <a:avLst/>
          </a:prstGeom>
          <a:noFill/>
        </p:spPr>
        <p:txBody>
          <a:bodyPr wrap="none" rtlCol="0">
            <a:spAutoFit/>
          </a:bodyPr>
          <a:lstStyle/>
          <a:p>
            <a:r>
              <a:rPr lang="en-US" sz="800" dirty="0">
                <a:solidFill>
                  <a:schemeClr val="accent6">
                    <a:lumMod val="90000"/>
                  </a:schemeClr>
                </a:solidFill>
                <a:latin typeface="Josefin Sans" pitchFamily="2" charset="0"/>
              </a:rPr>
              <a:t>No. of Proton pulses in 30 days: 3.2E+18</a:t>
            </a:r>
            <a:r>
              <a:rPr lang="en-US" sz="800" baseline="30000" dirty="0">
                <a:solidFill>
                  <a:schemeClr val="accent6">
                    <a:lumMod val="90000"/>
                  </a:schemeClr>
                </a:solidFill>
                <a:latin typeface="Josefin Sans" pitchFamily="2" charset="0"/>
              </a:rPr>
              <a:t> </a:t>
            </a:r>
          </a:p>
        </p:txBody>
      </p:sp>
      <p:pic>
        <p:nvPicPr>
          <p:cNvPr id="8" name="Picture 7">
            <a:extLst>
              <a:ext uri="{FF2B5EF4-FFF2-40B4-BE49-F238E27FC236}">
                <a16:creationId xmlns:a16="http://schemas.microsoft.com/office/drawing/2014/main" id="{5C2A80CD-22E6-98ED-24F7-7C087AB06D57}"/>
              </a:ext>
            </a:extLst>
          </p:cNvPr>
          <p:cNvPicPr>
            <a:picLocks noChangeAspect="1"/>
          </p:cNvPicPr>
          <p:nvPr/>
        </p:nvPicPr>
        <p:blipFill>
          <a:blip r:embed="rId4"/>
          <a:stretch>
            <a:fillRect/>
          </a:stretch>
        </p:blipFill>
        <p:spPr>
          <a:xfrm>
            <a:off x="0" y="595466"/>
            <a:ext cx="9144000" cy="3952568"/>
          </a:xfrm>
          <a:prstGeom prst="rect">
            <a:avLst/>
          </a:prstGeom>
        </p:spPr>
      </p:pic>
      <p:sp>
        <p:nvSpPr>
          <p:cNvPr id="5" name="TextBox 4">
            <a:extLst>
              <a:ext uri="{FF2B5EF4-FFF2-40B4-BE49-F238E27FC236}">
                <a16:creationId xmlns:a16="http://schemas.microsoft.com/office/drawing/2014/main" id="{52564DA3-993F-7594-C597-0757845E6E8D}"/>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38907276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800C32-77F9-DBE1-0F4D-99BEFAB4C4BB}"/>
              </a:ext>
            </a:extLst>
          </p:cNvPr>
          <p:cNvPicPr>
            <a:picLocks noChangeAspect="1"/>
          </p:cNvPicPr>
          <p:nvPr/>
        </p:nvPicPr>
        <p:blipFill>
          <a:blip r:embed="rId3"/>
          <a:stretch>
            <a:fillRect/>
          </a:stretch>
        </p:blipFill>
        <p:spPr>
          <a:xfrm>
            <a:off x="359914" y="486372"/>
            <a:ext cx="8249074" cy="4391251"/>
          </a:xfrm>
          <a:prstGeom prst="rect">
            <a:avLst/>
          </a:prstGeom>
        </p:spPr>
      </p:pic>
      <p:sp>
        <p:nvSpPr>
          <p:cNvPr id="2" name="TextBox 1">
            <a:extLst>
              <a:ext uri="{FF2B5EF4-FFF2-40B4-BE49-F238E27FC236}">
                <a16:creationId xmlns:a16="http://schemas.microsoft.com/office/drawing/2014/main" id="{4832480B-AA34-BADE-A2AA-2BFEAABCFB25}"/>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
        <p:nvSpPr>
          <p:cNvPr id="4" name="TextBox 3">
            <a:extLst>
              <a:ext uri="{FF2B5EF4-FFF2-40B4-BE49-F238E27FC236}">
                <a16:creationId xmlns:a16="http://schemas.microsoft.com/office/drawing/2014/main" id="{DF1B567F-132F-5CB3-862D-5648B36D6EEC}"/>
              </a:ext>
            </a:extLst>
          </p:cNvPr>
          <p:cNvSpPr txBox="1"/>
          <p:nvPr/>
        </p:nvSpPr>
        <p:spPr>
          <a:xfrm>
            <a:off x="680937" y="2981169"/>
            <a:ext cx="2923161" cy="338554"/>
          </a:xfrm>
          <a:prstGeom prst="rect">
            <a:avLst/>
          </a:prstGeom>
          <a:noFill/>
        </p:spPr>
        <p:txBody>
          <a:bodyPr wrap="square">
            <a:spAutoFit/>
          </a:bodyPr>
          <a:lstStyle/>
          <a:p>
            <a:r>
              <a:rPr lang="en-GB" sz="800" b="0" i="1" dirty="0">
                <a:solidFill>
                  <a:schemeClr val="accent1"/>
                </a:solidFill>
                <a:effectLst/>
                <a:latin typeface="Josefin Sans" pitchFamily="2" charset="0"/>
              </a:rPr>
              <a:t>*List of coincidence gamma rays coming due to neutron capture which can mimic in ROI for </a:t>
            </a:r>
            <a:r>
              <a:rPr lang="en-GB" sz="800" i="1" dirty="0">
                <a:solidFill>
                  <a:schemeClr val="accent1"/>
                </a:solidFill>
                <a:latin typeface="Josefin Sans" pitchFamily="2" charset="0"/>
              </a:rPr>
              <a:t>0</a:t>
            </a:r>
            <a:r>
              <a:rPr lang="en-GB" sz="800" b="0" i="1" dirty="0">
                <a:solidFill>
                  <a:schemeClr val="accent1"/>
                </a:solidFill>
                <a:effectLst/>
                <a:latin typeface="Josefin Sans" pitchFamily="2" charset="0"/>
              </a:rPr>
              <a:t>vBB experiment</a:t>
            </a:r>
            <a:endParaRPr lang="en-GB" sz="800" i="1" dirty="0">
              <a:solidFill>
                <a:schemeClr val="accent1"/>
              </a:solidFill>
              <a:latin typeface="Josefin Sans" pitchFamily="2" charset="0"/>
            </a:endParaRPr>
          </a:p>
        </p:txBody>
      </p:sp>
      <p:sp>
        <p:nvSpPr>
          <p:cNvPr id="5" name="Rectangle 4">
            <a:extLst>
              <a:ext uri="{FF2B5EF4-FFF2-40B4-BE49-F238E27FC236}">
                <a16:creationId xmlns:a16="http://schemas.microsoft.com/office/drawing/2014/main" id="{7184DD44-350C-7C7C-2DD5-CE0EF556DD98}"/>
              </a:ext>
            </a:extLst>
          </p:cNvPr>
          <p:cNvSpPr/>
          <p:nvPr/>
        </p:nvSpPr>
        <p:spPr>
          <a:xfrm>
            <a:off x="408562" y="3537626"/>
            <a:ext cx="8200426" cy="124514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470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grpSp>
        <p:nvGrpSpPr>
          <p:cNvPr id="224" name="Group 223">
            <a:extLst>
              <a:ext uri="{FF2B5EF4-FFF2-40B4-BE49-F238E27FC236}">
                <a16:creationId xmlns:a16="http://schemas.microsoft.com/office/drawing/2014/main" id="{7E66A90F-CB2B-B16D-B8A9-95894375EE73}"/>
              </a:ext>
            </a:extLst>
          </p:cNvPr>
          <p:cNvGrpSpPr/>
          <p:nvPr/>
        </p:nvGrpSpPr>
        <p:grpSpPr>
          <a:xfrm>
            <a:off x="5583273" y="3170754"/>
            <a:ext cx="2517031" cy="1083730"/>
            <a:chOff x="7190347" y="136525"/>
            <a:chExt cx="4691841" cy="2928880"/>
          </a:xfrm>
        </p:grpSpPr>
        <p:pic>
          <p:nvPicPr>
            <p:cNvPr id="225" name="Picture 224">
              <a:extLst>
                <a:ext uri="{FF2B5EF4-FFF2-40B4-BE49-F238E27FC236}">
                  <a16:creationId xmlns:a16="http://schemas.microsoft.com/office/drawing/2014/main" id="{4CDC4646-4C8E-55C2-0B8E-412D6BFEBEF7}"/>
                </a:ext>
              </a:extLst>
            </p:cNvPr>
            <p:cNvPicPr>
              <a:picLocks noChangeAspect="1"/>
            </p:cNvPicPr>
            <p:nvPr/>
          </p:nvPicPr>
          <p:blipFill>
            <a:blip r:embed="rId3"/>
            <a:stretch>
              <a:fillRect/>
            </a:stretch>
          </p:blipFill>
          <p:spPr>
            <a:xfrm>
              <a:off x="7190347" y="136525"/>
              <a:ext cx="4691841" cy="2928880"/>
            </a:xfrm>
            <a:prstGeom prst="rect">
              <a:avLst/>
            </a:prstGeom>
            <a:ln w="22225">
              <a:noFill/>
            </a:ln>
          </p:spPr>
        </p:pic>
        <p:sp>
          <p:nvSpPr>
            <p:cNvPr id="226" name="Rectangle 225">
              <a:extLst>
                <a:ext uri="{FF2B5EF4-FFF2-40B4-BE49-F238E27FC236}">
                  <a16:creationId xmlns:a16="http://schemas.microsoft.com/office/drawing/2014/main" id="{F47B9F4D-6AFB-C844-E6B4-F720CD2F2D4B}"/>
                </a:ext>
              </a:extLst>
            </p:cNvPr>
            <p:cNvSpPr/>
            <p:nvPr/>
          </p:nvSpPr>
          <p:spPr>
            <a:xfrm>
              <a:off x="9698476" y="1828799"/>
              <a:ext cx="330742" cy="4474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Josefin Sans" pitchFamily="2" charset="0"/>
              </a:endParaRPr>
            </a:p>
          </p:txBody>
        </p:sp>
      </p:grpSp>
      <p:sp>
        <p:nvSpPr>
          <p:cNvPr id="215" name="Google Shape;215;p34"/>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fontScale="90000"/>
          </a:bodyPr>
          <a:lstStyle/>
          <a:p>
            <a:pPr marL="0" lvl="0" indent="0" algn="r" rtl="0">
              <a:lnSpc>
                <a:spcPct val="100000"/>
              </a:lnSpc>
              <a:spcBef>
                <a:spcPts val="0"/>
              </a:spcBef>
              <a:spcAft>
                <a:spcPts val="0"/>
              </a:spcAft>
              <a:buSzPct val="83333"/>
              <a:buNone/>
            </a:pPr>
            <a:r>
              <a:rPr lang="en-US" dirty="0">
                <a:latin typeface="Josefin Sans" pitchFamily="2" charset="0"/>
                <a:ea typeface="Josefin Sans"/>
                <a:cs typeface="Josefin Sans"/>
                <a:sym typeface="Josefin Sans"/>
              </a:rPr>
              <a:t>Motivation-</a:t>
            </a:r>
            <a:endParaRPr dirty="0">
              <a:latin typeface="Josefin Sans" pitchFamily="2" charset="0"/>
              <a:ea typeface="Josefin Sans"/>
              <a:cs typeface="Josefin Sans"/>
              <a:sym typeface="Josefin Sans"/>
            </a:endParaRPr>
          </a:p>
        </p:txBody>
      </p:sp>
      <p:sp>
        <p:nvSpPr>
          <p:cNvPr id="222" name="Google Shape;222;p34"/>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3</a:t>
            </a:r>
            <a:endParaRPr dirty="0">
              <a:latin typeface="Josefin Sans" pitchFamily="2" charset="0"/>
              <a:ea typeface="Josefin Sans"/>
              <a:cs typeface="Josefin Sans"/>
              <a:sym typeface="Josefin Sans"/>
            </a:endParaRPr>
          </a:p>
        </p:txBody>
      </p:sp>
      <p:sp>
        <p:nvSpPr>
          <p:cNvPr id="50" name="TextBox 49">
            <a:extLst>
              <a:ext uri="{FF2B5EF4-FFF2-40B4-BE49-F238E27FC236}">
                <a16:creationId xmlns:a16="http://schemas.microsoft.com/office/drawing/2014/main" id="{BB043410-1EE0-E303-C4D4-356BB5520A7E}"/>
              </a:ext>
            </a:extLst>
          </p:cNvPr>
          <p:cNvSpPr txBox="1"/>
          <p:nvPr/>
        </p:nvSpPr>
        <p:spPr>
          <a:xfrm>
            <a:off x="531774" y="1715316"/>
            <a:ext cx="4335297" cy="307777"/>
          </a:xfrm>
          <a:prstGeom prst="rect">
            <a:avLst/>
          </a:prstGeom>
          <a:noFill/>
        </p:spPr>
        <p:txBody>
          <a:bodyPr wrap="square" rtlCol="0">
            <a:spAutoFit/>
          </a:bodyPr>
          <a:lstStyle/>
          <a:p>
            <a:r>
              <a:rPr lang="en-US" u="sng" dirty="0">
                <a:highlight>
                  <a:srgbClr val="FFFF00"/>
                </a:highlight>
                <a:latin typeface="Josefin Sans" pitchFamily="2" charset="0"/>
              </a:rPr>
              <a:t>Background assessment of 0</a:t>
            </a:r>
            <a:r>
              <a:rPr lang="el-GR" i="1" u="sng" dirty="0">
                <a:highlight>
                  <a:srgbClr val="FFFF00"/>
                </a:highlight>
                <a:latin typeface="Josefin Sans" pitchFamily="2" charset="0"/>
                <a:cs typeface="Arial" panose="020B0604020202020204" pitchFamily="34" charset="0"/>
              </a:rPr>
              <a:t>νββ</a:t>
            </a:r>
            <a:r>
              <a:rPr lang="en-US" u="sng" dirty="0">
                <a:highlight>
                  <a:srgbClr val="FFFF00"/>
                </a:highlight>
                <a:latin typeface="Josefin Sans" pitchFamily="2" charset="0"/>
                <a:cs typeface="Arial" panose="020B0604020202020204" pitchFamily="34" charset="0"/>
              </a:rPr>
              <a:t> d</a:t>
            </a:r>
            <a:r>
              <a:rPr lang="en-US" u="sng" dirty="0">
                <a:highlight>
                  <a:srgbClr val="FFFF00"/>
                </a:highlight>
                <a:latin typeface="Josefin Sans" pitchFamily="2" charset="0"/>
              </a:rPr>
              <a:t>ecay experiments </a:t>
            </a:r>
            <a:endParaRPr lang="en-GB" u="sng" dirty="0">
              <a:highlight>
                <a:srgbClr val="FFFF00"/>
              </a:highlight>
              <a:latin typeface="Josefin Sans" pitchFamily="2" charset="0"/>
            </a:endParaRPr>
          </a:p>
        </p:txBody>
      </p:sp>
      <p:sp>
        <p:nvSpPr>
          <p:cNvPr id="51" name="TextBox 50">
            <a:extLst>
              <a:ext uri="{FF2B5EF4-FFF2-40B4-BE49-F238E27FC236}">
                <a16:creationId xmlns:a16="http://schemas.microsoft.com/office/drawing/2014/main" id="{03B6E123-064A-3DCA-36F5-306E66A34DA5}"/>
              </a:ext>
            </a:extLst>
          </p:cNvPr>
          <p:cNvSpPr txBox="1"/>
          <p:nvPr/>
        </p:nvSpPr>
        <p:spPr>
          <a:xfrm>
            <a:off x="5460487" y="1715316"/>
            <a:ext cx="3169457" cy="307777"/>
          </a:xfrm>
          <a:prstGeom prst="rect">
            <a:avLst/>
          </a:prstGeom>
          <a:noFill/>
        </p:spPr>
        <p:txBody>
          <a:bodyPr wrap="none" rtlCol="0">
            <a:spAutoFit/>
          </a:bodyPr>
          <a:lstStyle/>
          <a:p>
            <a:r>
              <a:rPr lang="en-US" u="sng" dirty="0">
                <a:highlight>
                  <a:srgbClr val="FFFF00"/>
                </a:highlight>
                <a:latin typeface="Josefin Sans" pitchFamily="2" charset="0"/>
              </a:rPr>
              <a:t>s-r process nucleosynthesis modeling</a:t>
            </a:r>
            <a:endParaRPr lang="en-GB" u="sng" dirty="0">
              <a:highlight>
                <a:srgbClr val="FFFF00"/>
              </a:highlight>
              <a:latin typeface="Josefin Sans" pitchFamily="2" charset="0"/>
            </a:endParaRPr>
          </a:p>
        </p:txBody>
      </p:sp>
      <p:cxnSp>
        <p:nvCxnSpPr>
          <p:cNvPr id="55" name="Straight Connector 54">
            <a:extLst>
              <a:ext uri="{FF2B5EF4-FFF2-40B4-BE49-F238E27FC236}">
                <a16:creationId xmlns:a16="http://schemas.microsoft.com/office/drawing/2014/main" id="{8E6D904E-194D-8BA4-7FC0-885D9B3E8DC1}"/>
              </a:ext>
            </a:extLst>
          </p:cNvPr>
          <p:cNvCxnSpPr>
            <a:cxnSpLocks/>
          </p:cNvCxnSpPr>
          <p:nvPr/>
        </p:nvCxnSpPr>
        <p:spPr>
          <a:xfrm flipH="1">
            <a:off x="2033080" y="1316482"/>
            <a:ext cx="47795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2B9DEFAF-662C-279D-7441-D5C701754B0C}"/>
              </a:ext>
            </a:extLst>
          </p:cNvPr>
          <p:cNvCxnSpPr>
            <a:cxnSpLocks/>
          </p:cNvCxnSpPr>
          <p:nvPr/>
        </p:nvCxnSpPr>
        <p:spPr>
          <a:xfrm>
            <a:off x="2033080" y="1316482"/>
            <a:ext cx="0" cy="398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7F2A1DD-5FE2-AF8B-C394-9F8477A892EA}"/>
              </a:ext>
            </a:extLst>
          </p:cNvPr>
          <p:cNvCxnSpPr>
            <a:cxnSpLocks/>
          </p:cNvCxnSpPr>
          <p:nvPr/>
        </p:nvCxnSpPr>
        <p:spPr>
          <a:xfrm>
            <a:off x="6802893" y="1316482"/>
            <a:ext cx="0" cy="398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E948A630-402C-04D2-4BD2-5F0984855C18}"/>
              </a:ext>
            </a:extLst>
          </p:cNvPr>
          <p:cNvCxnSpPr>
            <a:cxnSpLocks/>
            <a:stCxn id="50" idx="2"/>
          </p:cNvCxnSpPr>
          <p:nvPr/>
        </p:nvCxnSpPr>
        <p:spPr>
          <a:xfrm flipH="1">
            <a:off x="2655647" y="2023093"/>
            <a:ext cx="0" cy="726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A013DC81-0C84-47E0-3F45-D6B108943A38}"/>
              </a:ext>
            </a:extLst>
          </p:cNvPr>
          <p:cNvSpPr txBox="1"/>
          <p:nvPr/>
        </p:nvSpPr>
        <p:spPr>
          <a:xfrm>
            <a:off x="513922" y="2757597"/>
            <a:ext cx="3942943" cy="307777"/>
          </a:xfrm>
          <a:prstGeom prst="rect">
            <a:avLst/>
          </a:prstGeom>
          <a:noFill/>
        </p:spPr>
        <p:txBody>
          <a:bodyPr wrap="square" rtlCol="0">
            <a:spAutoFit/>
          </a:bodyPr>
          <a:lstStyle/>
          <a:p>
            <a:pPr algn="ctr"/>
            <a:r>
              <a:rPr lang="en-US" dirty="0">
                <a:solidFill>
                  <a:schemeClr val="accent4"/>
                </a:solidFill>
                <a:latin typeface="Josefin Sans" pitchFamily="2" charset="0"/>
              </a:rPr>
              <a:t>Background: Neutrons</a:t>
            </a:r>
          </a:p>
        </p:txBody>
      </p:sp>
      <p:cxnSp>
        <p:nvCxnSpPr>
          <p:cNvPr id="199" name="Straight Arrow Connector 198">
            <a:extLst>
              <a:ext uri="{FF2B5EF4-FFF2-40B4-BE49-F238E27FC236}">
                <a16:creationId xmlns:a16="http://schemas.microsoft.com/office/drawing/2014/main" id="{836137B4-E47A-9934-1F68-D1C07FB0BFE2}"/>
              </a:ext>
            </a:extLst>
          </p:cNvPr>
          <p:cNvCxnSpPr>
            <a:cxnSpLocks/>
          </p:cNvCxnSpPr>
          <p:nvPr/>
        </p:nvCxnSpPr>
        <p:spPr>
          <a:xfrm flipH="1">
            <a:off x="6802888" y="2023093"/>
            <a:ext cx="0" cy="744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395C2215-5112-9A73-6369-9D8E08221216}"/>
              </a:ext>
            </a:extLst>
          </p:cNvPr>
          <p:cNvSpPr txBox="1"/>
          <p:nvPr/>
        </p:nvSpPr>
        <p:spPr>
          <a:xfrm>
            <a:off x="5115148" y="2767233"/>
            <a:ext cx="3531140" cy="307777"/>
          </a:xfrm>
          <a:prstGeom prst="rect">
            <a:avLst/>
          </a:prstGeom>
          <a:noFill/>
        </p:spPr>
        <p:txBody>
          <a:bodyPr wrap="square" rtlCol="0">
            <a:spAutoFit/>
          </a:bodyPr>
          <a:lstStyle/>
          <a:p>
            <a:pPr algn="ctr"/>
            <a:r>
              <a:rPr lang="en-US" dirty="0">
                <a:solidFill>
                  <a:schemeClr val="accent4"/>
                </a:solidFill>
                <a:latin typeface="Josefin Sans" pitchFamily="2" charset="0"/>
              </a:rPr>
              <a:t>MACS estimation for r-only nuclei</a:t>
            </a:r>
            <a:endParaRPr lang="en-GB" dirty="0">
              <a:solidFill>
                <a:schemeClr val="accent4"/>
              </a:solidFill>
              <a:latin typeface="Josefin Sans" pitchFamily="2" charset="0"/>
            </a:endParaRPr>
          </a:p>
        </p:txBody>
      </p:sp>
      <p:sp>
        <p:nvSpPr>
          <p:cNvPr id="223" name="TextBox 222">
            <a:extLst>
              <a:ext uri="{FF2B5EF4-FFF2-40B4-BE49-F238E27FC236}">
                <a16:creationId xmlns:a16="http://schemas.microsoft.com/office/drawing/2014/main" id="{6923D874-23E8-BCC1-98B3-16149DAC63EC}"/>
              </a:ext>
            </a:extLst>
          </p:cNvPr>
          <p:cNvSpPr txBox="1"/>
          <p:nvPr/>
        </p:nvSpPr>
        <p:spPr>
          <a:xfrm>
            <a:off x="5554102" y="4290312"/>
            <a:ext cx="2517032" cy="169277"/>
          </a:xfrm>
          <a:prstGeom prst="rect">
            <a:avLst/>
          </a:prstGeom>
          <a:noFill/>
        </p:spPr>
        <p:txBody>
          <a:bodyPr wrap="square">
            <a:spAutoFit/>
          </a:bodyPr>
          <a:lstStyle/>
          <a:p>
            <a:r>
              <a:rPr lang="en-GB" sz="500" dirty="0">
                <a:solidFill>
                  <a:srgbClr val="FF0000"/>
                </a:solidFill>
                <a:latin typeface="Josefin Sans" pitchFamily="2" charset="0"/>
                <a:cs typeface="Times New Roman" panose="02020603050405020304" pitchFamily="18" charset="0"/>
              </a:rPr>
              <a:t>M. </a:t>
            </a:r>
            <a:r>
              <a:rPr lang="en-GB" sz="500" dirty="0" err="1">
                <a:solidFill>
                  <a:srgbClr val="FF0000"/>
                </a:solidFill>
                <a:latin typeface="Josefin Sans" pitchFamily="2" charset="0"/>
                <a:cs typeface="Times New Roman" panose="02020603050405020304" pitchFamily="18" charset="0"/>
              </a:rPr>
              <a:t>Arnould</a:t>
            </a:r>
            <a:r>
              <a:rPr lang="en-GB" sz="500" dirty="0">
                <a:solidFill>
                  <a:srgbClr val="FF0000"/>
                </a:solidFill>
                <a:latin typeface="Josefin Sans" pitchFamily="2" charset="0"/>
                <a:cs typeface="Times New Roman" panose="02020603050405020304" pitchFamily="18" charset="0"/>
              </a:rPr>
              <a:t>, K. O. H. J. I. </a:t>
            </a:r>
            <a:r>
              <a:rPr lang="en-GB" sz="500" dirty="0" err="1">
                <a:solidFill>
                  <a:srgbClr val="FF0000"/>
                </a:solidFill>
                <a:latin typeface="Josefin Sans" pitchFamily="2" charset="0"/>
                <a:cs typeface="Times New Roman" panose="02020603050405020304" pitchFamily="18" charset="0"/>
              </a:rPr>
              <a:t>Takahashi,Reports</a:t>
            </a:r>
            <a:r>
              <a:rPr lang="en-GB" sz="500" dirty="0">
                <a:solidFill>
                  <a:srgbClr val="FF0000"/>
                </a:solidFill>
                <a:latin typeface="Josefin Sans" pitchFamily="2" charset="0"/>
                <a:cs typeface="Times New Roman" panose="02020603050405020304" pitchFamily="18" charset="0"/>
              </a:rPr>
              <a:t> on Progress in Physics 62.3 (1999): 395</a:t>
            </a:r>
          </a:p>
        </p:txBody>
      </p:sp>
      <p:cxnSp>
        <p:nvCxnSpPr>
          <p:cNvPr id="251" name="Straight Connector 250">
            <a:extLst>
              <a:ext uri="{FF2B5EF4-FFF2-40B4-BE49-F238E27FC236}">
                <a16:creationId xmlns:a16="http://schemas.microsoft.com/office/drawing/2014/main" id="{53042C26-49C4-5ABA-22E1-A88E6CC64A4A}"/>
              </a:ext>
            </a:extLst>
          </p:cNvPr>
          <p:cNvCxnSpPr>
            <a:cxnSpLocks/>
            <a:endCxn id="252" idx="0"/>
          </p:cNvCxnSpPr>
          <p:nvPr/>
        </p:nvCxnSpPr>
        <p:spPr>
          <a:xfrm flipH="1">
            <a:off x="1659842" y="3075010"/>
            <a:ext cx="969869" cy="54308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52" name="TextBox 251">
            <a:extLst>
              <a:ext uri="{FF2B5EF4-FFF2-40B4-BE49-F238E27FC236}">
                <a16:creationId xmlns:a16="http://schemas.microsoft.com/office/drawing/2014/main" id="{03ABD999-06E2-55B8-848E-C5C300632E04}"/>
              </a:ext>
            </a:extLst>
          </p:cNvPr>
          <p:cNvSpPr txBox="1"/>
          <p:nvPr/>
        </p:nvSpPr>
        <p:spPr>
          <a:xfrm>
            <a:off x="722743" y="3618096"/>
            <a:ext cx="1874197" cy="523220"/>
          </a:xfrm>
          <a:prstGeom prst="rect">
            <a:avLst/>
          </a:prstGeom>
          <a:noFill/>
        </p:spPr>
        <p:txBody>
          <a:bodyPr wrap="square" rtlCol="0">
            <a:spAutoFit/>
          </a:bodyPr>
          <a:lstStyle/>
          <a:p>
            <a:r>
              <a:rPr lang="en-US" u="sng" dirty="0" err="1">
                <a:solidFill>
                  <a:schemeClr val="accent4">
                    <a:lumMod val="60000"/>
                    <a:lumOff val="40000"/>
                  </a:schemeClr>
                </a:solidFill>
                <a:latin typeface="Josefin Sans" pitchFamily="2" charset="0"/>
              </a:rPr>
              <a:t>Cosmogenically</a:t>
            </a:r>
            <a:r>
              <a:rPr lang="en-US" u="sng" dirty="0">
                <a:solidFill>
                  <a:schemeClr val="accent4">
                    <a:lumMod val="60000"/>
                    <a:lumOff val="40000"/>
                  </a:schemeClr>
                </a:solidFill>
                <a:latin typeface="Josefin Sans" pitchFamily="2" charset="0"/>
              </a:rPr>
              <a:t>- produced neutrons</a:t>
            </a:r>
            <a:endParaRPr lang="en-GB" u="sng" dirty="0">
              <a:solidFill>
                <a:schemeClr val="accent4">
                  <a:lumMod val="60000"/>
                  <a:lumOff val="40000"/>
                </a:schemeClr>
              </a:solidFill>
              <a:latin typeface="Josefin Sans" pitchFamily="2" charset="0"/>
            </a:endParaRPr>
          </a:p>
        </p:txBody>
      </p:sp>
      <p:cxnSp>
        <p:nvCxnSpPr>
          <p:cNvPr id="254" name="Straight Connector 253">
            <a:extLst>
              <a:ext uri="{FF2B5EF4-FFF2-40B4-BE49-F238E27FC236}">
                <a16:creationId xmlns:a16="http://schemas.microsoft.com/office/drawing/2014/main" id="{39473ADB-3EAA-FA71-B044-6422652F267A}"/>
              </a:ext>
            </a:extLst>
          </p:cNvPr>
          <p:cNvCxnSpPr>
            <a:cxnSpLocks/>
          </p:cNvCxnSpPr>
          <p:nvPr/>
        </p:nvCxnSpPr>
        <p:spPr>
          <a:xfrm>
            <a:off x="2629703" y="3075010"/>
            <a:ext cx="1234005" cy="54308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1024" name="TextBox 1023">
            <a:extLst>
              <a:ext uri="{FF2B5EF4-FFF2-40B4-BE49-F238E27FC236}">
                <a16:creationId xmlns:a16="http://schemas.microsoft.com/office/drawing/2014/main" id="{CEB4C10F-2B92-7945-784D-30201836F1F1}"/>
              </a:ext>
            </a:extLst>
          </p:cNvPr>
          <p:cNvSpPr txBox="1"/>
          <p:nvPr/>
        </p:nvSpPr>
        <p:spPr>
          <a:xfrm>
            <a:off x="2717678" y="3618096"/>
            <a:ext cx="2343948" cy="523220"/>
          </a:xfrm>
          <a:prstGeom prst="rect">
            <a:avLst/>
          </a:prstGeom>
          <a:noFill/>
        </p:spPr>
        <p:txBody>
          <a:bodyPr wrap="square" rtlCol="0">
            <a:spAutoFit/>
          </a:bodyPr>
          <a:lstStyle/>
          <a:p>
            <a:r>
              <a:rPr lang="en-US" u="sng" dirty="0">
                <a:solidFill>
                  <a:schemeClr val="accent4">
                    <a:lumMod val="60000"/>
                    <a:lumOff val="40000"/>
                  </a:schemeClr>
                </a:solidFill>
                <a:latin typeface="Josefin Sans" pitchFamily="2" charset="0"/>
              </a:rPr>
              <a:t>Rocks [</a:t>
            </a:r>
            <a:r>
              <a:rPr lang="en-US" u="sng" baseline="30000" dirty="0" err="1">
                <a:solidFill>
                  <a:schemeClr val="accent4">
                    <a:lumMod val="60000"/>
                    <a:lumOff val="40000"/>
                  </a:schemeClr>
                </a:solidFill>
                <a:latin typeface="Josefin Sans" pitchFamily="2" charset="0"/>
              </a:rPr>
              <a:t>nat</a:t>
            </a:r>
            <a:r>
              <a:rPr lang="en-US" u="sng" dirty="0" err="1">
                <a:solidFill>
                  <a:schemeClr val="accent4">
                    <a:lumMod val="60000"/>
                    <a:lumOff val="40000"/>
                  </a:schemeClr>
                </a:solidFill>
                <a:latin typeface="Josefin Sans" pitchFamily="2" charset="0"/>
              </a:rPr>
              <a:t>Th</a:t>
            </a:r>
            <a:r>
              <a:rPr lang="en-US" u="sng" dirty="0">
                <a:solidFill>
                  <a:schemeClr val="accent4">
                    <a:lumMod val="60000"/>
                    <a:lumOff val="40000"/>
                  </a:schemeClr>
                </a:solidFill>
                <a:latin typeface="Josefin Sans" pitchFamily="2" charset="0"/>
              </a:rPr>
              <a:t>, </a:t>
            </a:r>
            <a:r>
              <a:rPr lang="en-US" u="sng" baseline="30000" dirty="0" err="1">
                <a:solidFill>
                  <a:schemeClr val="accent4">
                    <a:lumMod val="60000"/>
                    <a:lumOff val="40000"/>
                  </a:schemeClr>
                </a:solidFill>
                <a:latin typeface="Josefin Sans" pitchFamily="2" charset="0"/>
              </a:rPr>
              <a:t>nat</a:t>
            </a:r>
            <a:r>
              <a:rPr lang="en-US" u="sng" dirty="0" err="1">
                <a:solidFill>
                  <a:schemeClr val="accent4">
                    <a:lumMod val="60000"/>
                    <a:lumOff val="40000"/>
                  </a:schemeClr>
                </a:solidFill>
                <a:latin typeface="Josefin Sans" pitchFamily="2" charset="0"/>
              </a:rPr>
              <a:t>U</a:t>
            </a:r>
            <a:r>
              <a:rPr lang="en-US" u="sng" dirty="0">
                <a:solidFill>
                  <a:schemeClr val="accent4">
                    <a:lumMod val="60000"/>
                    <a:lumOff val="40000"/>
                  </a:schemeClr>
                </a:solidFill>
                <a:latin typeface="Josefin Sans" pitchFamily="2" charset="0"/>
              </a:rPr>
              <a:t>] </a:t>
            </a:r>
          </a:p>
          <a:p>
            <a:r>
              <a:rPr lang="en-US" u="sng" dirty="0">
                <a:solidFill>
                  <a:schemeClr val="accent4">
                    <a:lumMod val="60000"/>
                    <a:lumOff val="40000"/>
                  </a:schemeClr>
                </a:solidFill>
                <a:latin typeface="Josefin Sans" pitchFamily="2" charset="0"/>
              </a:rPr>
              <a:t>(</a:t>
            </a:r>
            <a:r>
              <a:rPr lang="en-US" i="1" u="sng" dirty="0" err="1">
                <a:solidFill>
                  <a:schemeClr val="accent4">
                    <a:lumMod val="60000"/>
                    <a:lumOff val="40000"/>
                  </a:schemeClr>
                </a:solidFill>
                <a:latin typeface="Symbol" panose="05050102010706020507" pitchFamily="18" charset="2"/>
              </a:rPr>
              <a:t>a</a:t>
            </a:r>
            <a:r>
              <a:rPr lang="en-US" u="sng" dirty="0" err="1">
                <a:solidFill>
                  <a:schemeClr val="accent4">
                    <a:lumMod val="60000"/>
                    <a:lumOff val="40000"/>
                  </a:schemeClr>
                </a:solidFill>
                <a:latin typeface="Josefin Sans" pitchFamily="2" charset="0"/>
              </a:rPr>
              <a:t>,n</a:t>
            </a:r>
            <a:r>
              <a:rPr lang="en-US" u="sng" dirty="0">
                <a:solidFill>
                  <a:schemeClr val="accent4">
                    <a:lumMod val="60000"/>
                    <a:lumOff val="40000"/>
                  </a:schemeClr>
                </a:solidFill>
                <a:latin typeface="Josefin Sans" pitchFamily="2" charset="0"/>
              </a:rPr>
              <a:t>)-produced neutrons </a:t>
            </a:r>
            <a:endParaRPr lang="en-GB" u="sng" dirty="0">
              <a:solidFill>
                <a:schemeClr val="accent4">
                  <a:lumMod val="60000"/>
                  <a:lumOff val="40000"/>
                </a:schemeClr>
              </a:solidFill>
              <a:latin typeface="Josefin Sans" pitchFamily="2" charset="0"/>
            </a:endParaRPr>
          </a:p>
        </p:txBody>
      </p:sp>
      <p:sp>
        <p:nvSpPr>
          <p:cNvPr id="1025" name="TextBox 1024">
            <a:extLst>
              <a:ext uri="{FF2B5EF4-FFF2-40B4-BE49-F238E27FC236}">
                <a16:creationId xmlns:a16="http://schemas.microsoft.com/office/drawing/2014/main" id="{A84D8B67-7C64-41D9-8802-1CC40AAFEC3A}"/>
              </a:ext>
            </a:extLst>
          </p:cNvPr>
          <p:cNvSpPr txBox="1"/>
          <p:nvPr/>
        </p:nvSpPr>
        <p:spPr>
          <a:xfrm>
            <a:off x="2461105" y="1042200"/>
            <a:ext cx="3923489" cy="307777"/>
          </a:xfrm>
          <a:prstGeom prst="rect">
            <a:avLst/>
          </a:prstGeom>
          <a:noFill/>
        </p:spPr>
        <p:txBody>
          <a:bodyPr wrap="square">
            <a:spAutoFit/>
          </a:bodyPr>
          <a:lstStyle/>
          <a:p>
            <a:r>
              <a:rPr lang="en-GB" dirty="0">
                <a:solidFill>
                  <a:schemeClr val="accent4"/>
                </a:solidFill>
                <a:latin typeface="Josefin Sans" pitchFamily="2" charset="0"/>
                <a:ea typeface="Josefin Sans"/>
                <a:cs typeface="Josefin Sans"/>
                <a:sym typeface="Josefin Sans"/>
              </a:rPr>
              <a:t>Why do we need </a:t>
            </a:r>
            <a:r>
              <a:rPr lang="en-GB" baseline="30000" dirty="0">
                <a:solidFill>
                  <a:schemeClr val="accent4"/>
                </a:solidFill>
                <a:latin typeface="Josefin Sans" pitchFamily="2" charset="0"/>
                <a:ea typeface="Josefin Sans"/>
                <a:cs typeface="Josefin Sans"/>
                <a:sym typeface="Josefin Sans"/>
              </a:rPr>
              <a:t>124</a:t>
            </a:r>
            <a:r>
              <a:rPr lang="en-GB" dirty="0">
                <a:solidFill>
                  <a:schemeClr val="accent4"/>
                </a:solidFill>
                <a:latin typeface="Josefin Sans" pitchFamily="2" charset="0"/>
                <a:ea typeface="Josefin Sans"/>
                <a:cs typeface="Josefin Sans"/>
                <a:sym typeface="Josefin Sans"/>
              </a:rPr>
              <a:t>Sn(n,</a:t>
            </a:r>
            <a:r>
              <a:rPr lang="el-GR" i="1" dirty="0">
                <a:solidFill>
                  <a:schemeClr val="accent4"/>
                </a:solidFill>
                <a:latin typeface="Josefin Sans" pitchFamily="2" charset="0"/>
                <a:ea typeface="Josefin Sans"/>
                <a:cs typeface="Josefin Sans"/>
                <a:sym typeface="Josefin Sans"/>
              </a:rPr>
              <a:t>γ</a:t>
            </a:r>
            <a:r>
              <a:rPr lang="en-GB" dirty="0">
                <a:solidFill>
                  <a:schemeClr val="accent4"/>
                </a:solidFill>
                <a:latin typeface="Josefin Sans" pitchFamily="2" charset="0"/>
                <a:ea typeface="Josefin Sans"/>
                <a:cs typeface="Josefin Sans"/>
                <a:sym typeface="Josefin Sans"/>
              </a:rPr>
              <a:t>) cross section data?</a:t>
            </a:r>
            <a:endParaRPr lang="en-GB" dirty="0">
              <a:solidFill>
                <a:schemeClr val="accent4"/>
              </a:solidFill>
              <a:latin typeface="Josefin Sans" pitchFamily="2" charset="0"/>
            </a:endParaRPr>
          </a:p>
        </p:txBody>
      </p:sp>
      <p:sp>
        <p:nvSpPr>
          <p:cNvPr id="2" name="TextBox 1">
            <a:extLst>
              <a:ext uri="{FF2B5EF4-FFF2-40B4-BE49-F238E27FC236}">
                <a16:creationId xmlns:a16="http://schemas.microsoft.com/office/drawing/2014/main" id="{3FD89EEE-453F-5567-548E-B27C8795FB05}"/>
              </a:ext>
            </a:extLst>
          </p:cNvPr>
          <p:cNvSpPr txBox="1"/>
          <p:nvPr/>
        </p:nvSpPr>
        <p:spPr>
          <a:xfrm>
            <a:off x="610849" y="4085207"/>
            <a:ext cx="1858374" cy="169277"/>
          </a:xfrm>
          <a:prstGeom prst="rect">
            <a:avLst/>
          </a:prstGeom>
          <a:noFill/>
        </p:spPr>
        <p:txBody>
          <a:bodyPr wrap="square">
            <a:spAutoFit/>
          </a:bodyPr>
          <a:lstStyle/>
          <a:p>
            <a:r>
              <a:rPr lang="en-GB" sz="500" dirty="0" err="1">
                <a:solidFill>
                  <a:srgbClr val="FF0000"/>
                </a:solidFill>
                <a:latin typeface="Josefin Sans" pitchFamily="2" charset="0"/>
                <a:cs typeface="Times New Roman" panose="02020603050405020304" pitchFamily="18" charset="0"/>
              </a:rPr>
              <a:t>Aharmim</a:t>
            </a:r>
            <a:r>
              <a:rPr lang="en-GB" sz="500" dirty="0">
                <a:solidFill>
                  <a:srgbClr val="FF0000"/>
                </a:solidFill>
                <a:latin typeface="Josefin Sans" pitchFamily="2" charset="0"/>
                <a:cs typeface="Times New Roman" panose="02020603050405020304" pitchFamily="18" charset="0"/>
              </a:rPr>
              <a:t>, B., et al. Physical Review D 100.11 (2019): 112005.</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32ED2D-D13F-EB34-C50D-F6B15D1FDD8D}"/>
              </a:ext>
            </a:extLst>
          </p:cNvPr>
          <p:cNvPicPr>
            <a:picLocks noChangeAspect="1"/>
          </p:cNvPicPr>
          <p:nvPr/>
        </p:nvPicPr>
        <p:blipFill>
          <a:blip r:embed="rId2"/>
          <a:stretch>
            <a:fillRect/>
          </a:stretch>
        </p:blipFill>
        <p:spPr>
          <a:xfrm>
            <a:off x="0" y="0"/>
            <a:ext cx="5637276" cy="5143500"/>
          </a:xfrm>
          <a:prstGeom prst="rect">
            <a:avLst/>
          </a:prstGeom>
        </p:spPr>
      </p:pic>
      <p:pic>
        <p:nvPicPr>
          <p:cNvPr id="5" name="Picture 4">
            <a:extLst>
              <a:ext uri="{FF2B5EF4-FFF2-40B4-BE49-F238E27FC236}">
                <a16:creationId xmlns:a16="http://schemas.microsoft.com/office/drawing/2014/main" id="{F963E923-CD6C-6CFB-BDD4-E1B629C038BB}"/>
              </a:ext>
            </a:extLst>
          </p:cNvPr>
          <p:cNvPicPr>
            <a:picLocks noChangeAspect="1"/>
          </p:cNvPicPr>
          <p:nvPr/>
        </p:nvPicPr>
        <p:blipFill>
          <a:blip r:embed="rId3"/>
          <a:stretch>
            <a:fillRect/>
          </a:stretch>
        </p:blipFill>
        <p:spPr>
          <a:xfrm>
            <a:off x="4644723" y="425584"/>
            <a:ext cx="4441322" cy="4717916"/>
          </a:xfrm>
          <a:prstGeom prst="rect">
            <a:avLst/>
          </a:prstGeom>
        </p:spPr>
      </p:pic>
      <p:pic>
        <p:nvPicPr>
          <p:cNvPr id="4" name="Picture 3">
            <a:extLst>
              <a:ext uri="{FF2B5EF4-FFF2-40B4-BE49-F238E27FC236}">
                <a16:creationId xmlns:a16="http://schemas.microsoft.com/office/drawing/2014/main" id="{D8CFF124-ED9B-B9FD-DF87-DAF4BD8AC90A}"/>
              </a:ext>
            </a:extLst>
          </p:cNvPr>
          <p:cNvPicPr>
            <a:picLocks noChangeAspect="1"/>
          </p:cNvPicPr>
          <p:nvPr/>
        </p:nvPicPr>
        <p:blipFill>
          <a:blip r:embed="rId4"/>
          <a:stretch>
            <a:fillRect/>
          </a:stretch>
        </p:blipFill>
        <p:spPr>
          <a:xfrm>
            <a:off x="1290469" y="1576336"/>
            <a:ext cx="6563062" cy="1990827"/>
          </a:xfrm>
          <a:prstGeom prst="rect">
            <a:avLst/>
          </a:prstGeom>
        </p:spPr>
      </p:pic>
      <p:sp>
        <p:nvSpPr>
          <p:cNvPr id="6" name="TextBox 5">
            <a:extLst>
              <a:ext uri="{FF2B5EF4-FFF2-40B4-BE49-F238E27FC236}">
                <a16:creationId xmlns:a16="http://schemas.microsoft.com/office/drawing/2014/main" id="{AF3B4674-D9C2-AA4F-6D88-A01B2BA5021B}"/>
              </a:ext>
            </a:extLst>
          </p:cNvPr>
          <p:cNvSpPr txBox="1"/>
          <p:nvPr/>
        </p:nvSpPr>
        <p:spPr>
          <a:xfrm>
            <a:off x="6151072" y="58904"/>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222568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86F765-624F-3000-7DCF-F0389AC93A8C}"/>
              </a:ext>
            </a:extLst>
          </p:cNvPr>
          <p:cNvPicPr>
            <a:picLocks noChangeAspect="1"/>
          </p:cNvPicPr>
          <p:nvPr/>
        </p:nvPicPr>
        <p:blipFill rotWithShape="1">
          <a:blip r:embed="rId2"/>
          <a:srcRect l="6876" r="6119"/>
          <a:stretch/>
        </p:blipFill>
        <p:spPr>
          <a:xfrm>
            <a:off x="168613" y="191310"/>
            <a:ext cx="5087566" cy="4391228"/>
          </a:xfrm>
          <a:prstGeom prst="rect">
            <a:avLst/>
          </a:prstGeom>
        </p:spPr>
      </p:pic>
      <p:pic>
        <p:nvPicPr>
          <p:cNvPr id="5" name="Picture 4">
            <a:extLst>
              <a:ext uri="{FF2B5EF4-FFF2-40B4-BE49-F238E27FC236}">
                <a16:creationId xmlns:a16="http://schemas.microsoft.com/office/drawing/2014/main" id="{1C49124E-1BAE-7952-560E-DB35DF4EBBA4}"/>
              </a:ext>
            </a:extLst>
          </p:cNvPr>
          <p:cNvPicPr>
            <a:picLocks noChangeAspect="1"/>
          </p:cNvPicPr>
          <p:nvPr/>
        </p:nvPicPr>
        <p:blipFill rotWithShape="1">
          <a:blip r:embed="rId3"/>
          <a:srcRect l="6887" r="7227"/>
          <a:stretch/>
        </p:blipFill>
        <p:spPr>
          <a:xfrm>
            <a:off x="5901448" y="479494"/>
            <a:ext cx="2333302" cy="2092256"/>
          </a:xfrm>
          <a:prstGeom prst="rect">
            <a:avLst/>
          </a:prstGeom>
        </p:spPr>
      </p:pic>
      <p:pic>
        <p:nvPicPr>
          <p:cNvPr id="7" name="Picture 6">
            <a:extLst>
              <a:ext uri="{FF2B5EF4-FFF2-40B4-BE49-F238E27FC236}">
                <a16:creationId xmlns:a16="http://schemas.microsoft.com/office/drawing/2014/main" id="{BB12CB09-368B-7B65-7F9F-F11F9B16498F}"/>
              </a:ext>
            </a:extLst>
          </p:cNvPr>
          <p:cNvPicPr>
            <a:picLocks noChangeAspect="1"/>
          </p:cNvPicPr>
          <p:nvPr/>
        </p:nvPicPr>
        <p:blipFill rotWithShape="1">
          <a:blip r:embed="rId4"/>
          <a:srcRect l="8274" r="8859"/>
          <a:stretch/>
        </p:blipFill>
        <p:spPr>
          <a:xfrm>
            <a:off x="6442954" y="2785212"/>
            <a:ext cx="1491573" cy="1855692"/>
          </a:xfrm>
          <a:prstGeom prst="rect">
            <a:avLst/>
          </a:prstGeom>
        </p:spPr>
      </p:pic>
      <p:pic>
        <p:nvPicPr>
          <p:cNvPr id="9" name="Picture 8">
            <a:extLst>
              <a:ext uri="{FF2B5EF4-FFF2-40B4-BE49-F238E27FC236}">
                <a16:creationId xmlns:a16="http://schemas.microsoft.com/office/drawing/2014/main" id="{761F6872-DC8E-A621-ABEA-78C6BC204DE1}"/>
              </a:ext>
            </a:extLst>
          </p:cNvPr>
          <p:cNvPicPr>
            <a:picLocks noChangeAspect="1"/>
          </p:cNvPicPr>
          <p:nvPr/>
        </p:nvPicPr>
        <p:blipFill>
          <a:blip r:embed="rId5"/>
          <a:stretch>
            <a:fillRect/>
          </a:stretch>
        </p:blipFill>
        <p:spPr>
          <a:xfrm>
            <a:off x="1066620" y="717454"/>
            <a:ext cx="7010760" cy="3708591"/>
          </a:xfrm>
          <a:prstGeom prst="rect">
            <a:avLst/>
          </a:prstGeom>
        </p:spPr>
      </p:pic>
    </p:spTree>
    <p:extLst>
      <p:ext uri="{BB962C8B-B14F-4D97-AF65-F5344CB8AC3E}">
        <p14:creationId xmlns:p14="http://schemas.microsoft.com/office/powerpoint/2010/main" val="998636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49823B-A38E-3334-D28A-73CD09C9CFC3}"/>
              </a:ext>
            </a:extLst>
          </p:cNvPr>
          <p:cNvPicPr>
            <a:picLocks noChangeAspect="1"/>
          </p:cNvPicPr>
          <p:nvPr/>
        </p:nvPicPr>
        <p:blipFill>
          <a:blip r:embed="rId2"/>
          <a:stretch>
            <a:fillRect/>
          </a:stretch>
        </p:blipFill>
        <p:spPr>
          <a:xfrm>
            <a:off x="290031" y="476321"/>
            <a:ext cx="4539964" cy="3648185"/>
          </a:xfrm>
          <a:prstGeom prst="rect">
            <a:avLst/>
          </a:prstGeom>
        </p:spPr>
      </p:pic>
      <p:pic>
        <p:nvPicPr>
          <p:cNvPr id="5" name="Picture 4">
            <a:extLst>
              <a:ext uri="{FF2B5EF4-FFF2-40B4-BE49-F238E27FC236}">
                <a16:creationId xmlns:a16="http://schemas.microsoft.com/office/drawing/2014/main" id="{27EA1E89-5AD9-0B97-200D-F752A4EEE037}"/>
              </a:ext>
            </a:extLst>
          </p:cNvPr>
          <p:cNvPicPr>
            <a:picLocks noChangeAspect="1"/>
          </p:cNvPicPr>
          <p:nvPr/>
        </p:nvPicPr>
        <p:blipFill>
          <a:blip r:embed="rId3"/>
          <a:stretch>
            <a:fillRect/>
          </a:stretch>
        </p:blipFill>
        <p:spPr>
          <a:xfrm>
            <a:off x="4829995" y="449094"/>
            <a:ext cx="3978176" cy="4245312"/>
          </a:xfrm>
          <a:prstGeom prst="rect">
            <a:avLst/>
          </a:prstGeom>
        </p:spPr>
      </p:pic>
      <p:sp>
        <p:nvSpPr>
          <p:cNvPr id="7" name="TextBox 6">
            <a:extLst>
              <a:ext uri="{FF2B5EF4-FFF2-40B4-BE49-F238E27FC236}">
                <a16:creationId xmlns:a16="http://schemas.microsoft.com/office/drawing/2014/main" id="{D20EE6FE-2400-F641-F23D-33E64191F271}"/>
              </a:ext>
            </a:extLst>
          </p:cNvPr>
          <p:cNvSpPr txBox="1"/>
          <p:nvPr/>
        </p:nvSpPr>
        <p:spPr>
          <a:xfrm>
            <a:off x="651752" y="3917270"/>
            <a:ext cx="4572000" cy="253916"/>
          </a:xfrm>
          <a:prstGeom prst="rect">
            <a:avLst/>
          </a:prstGeom>
          <a:noFill/>
        </p:spPr>
        <p:txBody>
          <a:bodyPr wrap="square">
            <a:spAutoFit/>
          </a:bodyPr>
          <a:lstStyle/>
          <a:p>
            <a:r>
              <a:rPr lang="en-GB" sz="1050" i="1" dirty="0">
                <a:solidFill>
                  <a:srgbClr val="FF0000"/>
                </a:solidFill>
                <a:latin typeface="Josefin Sans" pitchFamily="2" charset="0"/>
              </a:rPr>
              <a:t>https://journals.aps.org/prc/pdf/10.1103/PhysRevC.42.1731</a:t>
            </a:r>
          </a:p>
        </p:txBody>
      </p:sp>
      <p:sp>
        <p:nvSpPr>
          <p:cNvPr id="9" name="TextBox 8">
            <a:extLst>
              <a:ext uri="{FF2B5EF4-FFF2-40B4-BE49-F238E27FC236}">
                <a16:creationId xmlns:a16="http://schemas.microsoft.com/office/drawing/2014/main" id="{AA6757F9-E358-0E66-5573-67B374A985B5}"/>
              </a:ext>
            </a:extLst>
          </p:cNvPr>
          <p:cNvSpPr txBox="1"/>
          <p:nvPr/>
        </p:nvSpPr>
        <p:spPr>
          <a:xfrm>
            <a:off x="1196501" y="4095323"/>
            <a:ext cx="3164733" cy="400110"/>
          </a:xfrm>
          <a:prstGeom prst="rect">
            <a:avLst/>
          </a:prstGeom>
          <a:noFill/>
        </p:spPr>
        <p:txBody>
          <a:bodyPr wrap="square">
            <a:spAutoFit/>
          </a:bodyPr>
          <a:lstStyle/>
          <a:p>
            <a:pPr algn="l"/>
            <a:r>
              <a:rPr lang="en-GB" sz="1000" b="0" i="0" dirty="0">
                <a:solidFill>
                  <a:srgbClr val="FF0000"/>
                </a:solidFill>
                <a:effectLst/>
                <a:latin typeface="Josefin Sans" pitchFamily="2" charset="0"/>
              </a:rPr>
              <a:t>K. </a:t>
            </a:r>
            <a:r>
              <a:rPr lang="en-GB" sz="1000" b="0" i="0" dirty="0" err="1">
                <a:solidFill>
                  <a:srgbClr val="FF0000"/>
                </a:solidFill>
                <a:effectLst/>
                <a:latin typeface="Josefin Sans" pitchFamily="2" charset="0"/>
              </a:rPr>
              <a:t>Wisshak</a:t>
            </a:r>
            <a:r>
              <a:rPr lang="en-GB" sz="1000" b="0" i="0" dirty="0">
                <a:solidFill>
                  <a:srgbClr val="FF0000"/>
                </a:solidFill>
                <a:effectLst/>
                <a:latin typeface="Josefin Sans" pitchFamily="2" charset="0"/>
              </a:rPr>
              <a:t>, F. Voss, F. </a:t>
            </a:r>
            <a:r>
              <a:rPr lang="en-GB" sz="1000" b="0" i="0" dirty="0" err="1">
                <a:solidFill>
                  <a:srgbClr val="FF0000"/>
                </a:solidFill>
                <a:effectLst/>
                <a:latin typeface="Josefin Sans" pitchFamily="2" charset="0"/>
              </a:rPr>
              <a:t>Käppeler</a:t>
            </a:r>
            <a:r>
              <a:rPr lang="en-GB" sz="1000" b="0" i="0" dirty="0">
                <a:solidFill>
                  <a:srgbClr val="FF0000"/>
                </a:solidFill>
                <a:effectLst/>
                <a:latin typeface="Josefin Sans" pitchFamily="2" charset="0"/>
              </a:rPr>
              <a:t>, and G. </a:t>
            </a:r>
            <a:r>
              <a:rPr lang="en-GB" sz="1000" b="0" i="0" dirty="0" err="1">
                <a:solidFill>
                  <a:srgbClr val="FF0000"/>
                </a:solidFill>
                <a:effectLst/>
                <a:latin typeface="Josefin Sans" pitchFamily="2" charset="0"/>
              </a:rPr>
              <a:t>Reffo</a:t>
            </a:r>
            <a:endParaRPr lang="en-GB" sz="1000" b="0" i="0" dirty="0">
              <a:solidFill>
                <a:srgbClr val="FF0000"/>
              </a:solidFill>
              <a:effectLst/>
              <a:latin typeface="Josefin Sans" pitchFamily="2" charset="0"/>
            </a:endParaRPr>
          </a:p>
          <a:p>
            <a:pPr algn="l"/>
            <a:r>
              <a:rPr lang="en-GB" sz="1000" b="0" i="0" dirty="0">
                <a:solidFill>
                  <a:srgbClr val="FF0000"/>
                </a:solidFill>
                <a:effectLst/>
                <a:latin typeface="Josefin Sans" pitchFamily="2" charset="0"/>
              </a:rPr>
              <a:t>Phys. Rev. C </a:t>
            </a:r>
            <a:r>
              <a:rPr lang="en-GB" sz="1000" b="1" i="0" dirty="0">
                <a:solidFill>
                  <a:srgbClr val="FF0000"/>
                </a:solidFill>
                <a:effectLst/>
                <a:latin typeface="Josefin Sans" pitchFamily="2" charset="0"/>
              </a:rPr>
              <a:t>42</a:t>
            </a:r>
            <a:r>
              <a:rPr lang="en-GB" sz="1000" b="0" i="0" dirty="0">
                <a:solidFill>
                  <a:srgbClr val="FF0000"/>
                </a:solidFill>
                <a:effectLst/>
                <a:latin typeface="Josefin Sans" pitchFamily="2" charset="0"/>
              </a:rPr>
              <a:t>, 1731 – Published 1 October 1990</a:t>
            </a:r>
          </a:p>
        </p:txBody>
      </p:sp>
      <p:sp>
        <p:nvSpPr>
          <p:cNvPr id="2" name="TextBox 1">
            <a:extLst>
              <a:ext uri="{FF2B5EF4-FFF2-40B4-BE49-F238E27FC236}">
                <a16:creationId xmlns:a16="http://schemas.microsoft.com/office/drawing/2014/main" id="{C247FB99-50C3-4D34-13D6-C0508FE847E1}"/>
              </a:ext>
            </a:extLst>
          </p:cNvPr>
          <p:cNvSpPr txBox="1"/>
          <p:nvPr/>
        </p:nvSpPr>
        <p:spPr>
          <a:xfrm>
            <a:off x="3708712" y="275752"/>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1275408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EA84633E-2DA5-FD6E-648C-19D08AC4E7CE}"/>
              </a:ext>
            </a:extLst>
          </p:cNvPr>
          <p:cNvGraphicFramePr>
            <a:graphicFrameLocks noChangeAspect="1"/>
          </p:cNvGraphicFramePr>
          <p:nvPr>
            <p:extLst>
              <p:ext uri="{D42A27DB-BD31-4B8C-83A1-F6EECF244321}">
                <p14:modId xmlns:p14="http://schemas.microsoft.com/office/powerpoint/2010/main" val="2845127549"/>
              </p:ext>
            </p:extLst>
          </p:nvPr>
        </p:nvGraphicFramePr>
        <p:xfrm>
          <a:off x="4934237" y="143605"/>
          <a:ext cx="3430367" cy="2428145"/>
        </p:xfrm>
        <a:graphic>
          <a:graphicData uri="http://schemas.openxmlformats.org/presentationml/2006/ole">
            <mc:AlternateContent xmlns:mc="http://schemas.openxmlformats.org/markup-compatibility/2006">
              <mc:Choice xmlns:v="urn:schemas-microsoft-com:vml" Requires="v">
                <p:oleObj name="Acrobat Document" r:id="rId2" imgW="2673350" imgH="1892300" progId="Acrobat.Document.DC">
                  <p:embed/>
                </p:oleObj>
              </mc:Choice>
              <mc:Fallback>
                <p:oleObj name="Acrobat Document" r:id="rId2" imgW="2673350" imgH="1892300" progId="Acrobat.Document.DC">
                  <p:embed/>
                  <p:pic>
                    <p:nvPicPr>
                      <p:cNvPr id="24" name="Object 23">
                        <a:extLst>
                          <a:ext uri="{FF2B5EF4-FFF2-40B4-BE49-F238E27FC236}">
                            <a16:creationId xmlns:a16="http://schemas.microsoft.com/office/drawing/2014/main" id="{CE12B846-54EA-EE36-DAB2-18D4FC6D5092}"/>
                          </a:ext>
                        </a:extLst>
                      </p:cNvPr>
                      <p:cNvPicPr/>
                      <p:nvPr/>
                    </p:nvPicPr>
                    <p:blipFill>
                      <a:blip r:embed="rId3"/>
                      <a:stretch>
                        <a:fillRect/>
                      </a:stretch>
                    </p:blipFill>
                    <p:spPr>
                      <a:xfrm>
                        <a:off x="4934237" y="143605"/>
                        <a:ext cx="3430367" cy="242814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571F0BB-7EC1-C93D-2C12-067C4924D882}"/>
              </a:ext>
            </a:extLst>
          </p:cNvPr>
          <p:cNvGraphicFramePr>
            <a:graphicFrameLocks noChangeAspect="1"/>
          </p:cNvGraphicFramePr>
          <p:nvPr>
            <p:extLst>
              <p:ext uri="{D42A27DB-BD31-4B8C-83A1-F6EECF244321}">
                <p14:modId xmlns:p14="http://schemas.microsoft.com/office/powerpoint/2010/main" val="1860478950"/>
              </p:ext>
            </p:extLst>
          </p:nvPr>
        </p:nvGraphicFramePr>
        <p:xfrm>
          <a:off x="548388" y="0"/>
          <a:ext cx="3708513" cy="2625027"/>
        </p:xfrm>
        <a:graphic>
          <a:graphicData uri="http://schemas.openxmlformats.org/presentationml/2006/ole">
            <mc:AlternateContent xmlns:mc="http://schemas.openxmlformats.org/markup-compatibility/2006">
              <mc:Choice xmlns:v="urn:schemas-microsoft-com:vml" Requires="v">
                <p:oleObj name="Acrobat Document" r:id="rId4" imgW="2673350" imgH="1892300" progId="Acrobat.Document.DC">
                  <p:embed/>
                </p:oleObj>
              </mc:Choice>
              <mc:Fallback>
                <p:oleObj name="Acrobat Document" r:id="rId4" imgW="2673350" imgH="1892300" progId="Acrobat.Document.DC">
                  <p:embed/>
                  <p:pic>
                    <p:nvPicPr>
                      <p:cNvPr id="23" name="Object 22">
                        <a:extLst>
                          <a:ext uri="{FF2B5EF4-FFF2-40B4-BE49-F238E27FC236}">
                            <a16:creationId xmlns:a16="http://schemas.microsoft.com/office/drawing/2014/main" id="{39DEB5CE-7729-8A44-0765-03EDF182382E}"/>
                          </a:ext>
                        </a:extLst>
                      </p:cNvPr>
                      <p:cNvPicPr/>
                      <p:nvPr/>
                    </p:nvPicPr>
                    <p:blipFill>
                      <a:blip r:embed="rId5"/>
                      <a:stretch>
                        <a:fillRect/>
                      </a:stretch>
                    </p:blipFill>
                    <p:spPr>
                      <a:xfrm>
                        <a:off x="548388" y="0"/>
                        <a:ext cx="3708513" cy="2625027"/>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0966C2E6-38E2-6898-49BB-B681DCAA6A82}"/>
              </a:ext>
            </a:extLst>
          </p:cNvPr>
          <p:cNvGraphicFramePr>
            <a:graphicFrameLocks noChangeAspect="1"/>
          </p:cNvGraphicFramePr>
          <p:nvPr>
            <p:extLst>
              <p:ext uri="{D42A27DB-BD31-4B8C-83A1-F6EECF244321}">
                <p14:modId xmlns:p14="http://schemas.microsoft.com/office/powerpoint/2010/main" val="3225468436"/>
              </p:ext>
            </p:extLst>
          </p:nvPr>
        </p:nvGraphicFramePr>
        <p:xfrm>
          <a:off x="548388" y="2511486"/>
          <a:ext cx="3661376" cy="2591662"/>
        </p:xfrm>
        <a:graphic>
          <a:graphicData uri="http://schemas.openxmlformats.org/presentationml/2006/ole">
            <mc:AlternateContent xmlns:mc="http://schemas.openxmlformats.org/markup-compatibility/2006">
              <mc:Choice xmlns:v="urn:schemas-microsoft-com:vml" Requires="v">
                <p:oleObj name="Acrobat Document" r:id="rId6" imgW="2673350" imgH="1892300" progId="Acrobat.Document.DC">
                  <p:embed/>
                </p:oleObj>
              </mc:Choice>
              <mc:Fallback>
                <p:oleObj name="Acrobat Document" r:id="rId6" imgW="2673350" imgH="1892300" progId="Acrobat.Document.DC">
                  <p:embed/>
                  <p:pic>
                    <p:nvPicPr>
                      <p:cNvPr id="22" name="Object 21">
                        <a:extLst>
                          <a:ext uri="{FF2B5EF4-FFF2-40B4-BE49-F238E27FC236}">
                            <a16:creationId xmlns:a16="http://schemas.microsoft.com/office/drawing/2014/main" id="{251679D2-A0B5-DBE3-D6AE-04598EAB3403}"/>
                          </a:ext>
                        </a:extLst>
                      </p:cNvPr>
                      <p:cNvPicPr/>
                      <p:nvPr/>
                    </p:nvPicPr>
                    <p:blipFill>
                      <a:blip r:embed="rId7"/>
                      <a:stretch>
                        <a:fillRect/>
                      </a:stretch>
                    </p:blipFill>
                    <p:spPr>
                      <a:xfrm>
                        <a:off x="548388" y="2511486"/>
                        <a:ext cx="3661376" cy="259166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7940962-4B78-F2CC-41D9-D61390D637CD}"/>
              </a:ext>
            </a:extLst>
          </p:cNvPr>
          <p:cNvGraphicFramePr>
            <a:graphicFrameLocks noChangeAspect="1"/>
          </p:cNvGraphicFramePr>
          <p:nvPr>
            <p:extLst>
              <p:ext uri="{D42A27DB-BD31-4B8C-83A1-F6EECF244321}">
                <p14:modId xmlns:p14="http://schemas.microsoft.com/office/powerpoint/2010/main" val="2551942353"/>
              </p:ext>
            </p:extLst>
          </p:nvPr>
        </p:nvGraphicFramePr>
        <p:xfrm>
          <a:off x="4852529" y="2461670"/>
          <a:ext cx="3534773" cy="2502048"/>
        </p:xfrm>
        <a:graphic>
          <a:graphicData uri="http://schemas.openxmlformats.org/presentationml/2006/ole">
            <mc:AlternateContent xmlns:mc="http://schemas.openxmlformats.org/markup-compatibility/2006">
              <mc:Choice xmlns:v="urn:schemas-microsoft-com:vml" Requires="v">
                <p:oleObj name="Acrobat Document" r:id="rId8" imgW="2673350" imgH="1892300" progId="Acrobat.Document.DC">
                  <p:embed/>
                </p:oleObj>
              </mc:Choice>
              <mc:Fallback>
                <p:oleObj name="Acrobat Document" r:id="rId8" imgW="2673350" imgH="1892300" progId="Acrobat.Document.DC">
                  <p:embed/>
                  <p:pic>
                    <p:nvPicPr>
                      <p:cNvPr id="18" name="Object 17">
                        <a:extLst>
                          <a:ext uri="{FF2B5EF4-FFF2-40B4-BE49-F238E27FC236}">
                            <a16:creationId xmlns:a16="http://schemas.microsoft.com/office/drawing/2014/main" id="{752B9107-345C-792A-88A4-BE4E97B5EE15}"/>
                          </a:ext>
                        </a:extLst>
                      </p:cNvPr>
                      <p:cNvPicPr/>
                      <p:nvPr/>
                    </p:nvPicPr>
                    <p:blipFill>
                      <a:blip r:embed="rId9"/>
                      <a:stretch>
                        <a:fillRect/>
                      </a:stretch>
                    </p:blipFill>
                    <p:spPr>
                      <a:xfrm>
                        <a:off x="4852529" y="2461670"/>
                        <a:ext cx="3534773" cy="250204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44F706B2-9727-38BF-93F0-B924CD13FF11}"/>
              </a:ext>
            </a:extLst>
          </p:cNvPr>
          <p:cNvSpPr txBox="1"/>
          <p:nvPr/>
        </p:nvSpPr>
        <p:spPr>
          <a:xfrm>
            <a:off x="3881338" y="389106"/>
            <a:ext cx="1210588" cy="307777"/>
          </a:xfrm>
          <a:prstGeom prst="rect">
            <a:avLst/>
          </a:prstGeom>
          <a:noFill/>
        </p:spPr>
        <p:txBody>
          <a:bodyPr wrap="none" rtlCol="0">
            <a:spAutoFit/>
          </a:bodyPr>
          <a:lstStyle/>
          <a:p>
            <a:r>
              <a:rPr lang="en-US" dirty="0">
                <a:latin typeface="Josefin Sans" pitchFamily="2" charset="0"/>
              </a:rPr>
              <a:t>Backup-slide</a:t>
            </a:r>
          </a:p>
        </p:txBody>
      </p:sp>
      <p:graphicFrame>
        <p:nvGraphicFramePr>
          <p:cNvPr id="7" name="Object 6">
            <a:extLst>
              <a:ext uri="{FF2B5EF4-FFF2-40B4-BE49-F238E27FC236}">
                <a16:creationId xmlns:a16="http://schemas.microsoft.com/office/drawing/2014/main" id="{B75ED99E-D8BB-6872-F708-456F62A01397}"/>
              </a:ext>
            </a:extLst>
          </p:cNvPr>
          <p:cNvGraphicFramePr>
            <a:graphicFrameLocks noChangeAspect="1"/>
          </p:cNvGraphicFramePr>
          <p:nvPr>
            <p:extLst>
              <p:ext uri="{D42A27DB-BD31-4B8C-83A1-F6EECF244321}">
                <p14:modId xmlns:p14="http://schemas.microsoft.com/office/powerpoint/2010/main" val="1718942996"/>
              </p:ext>
            </p:extLst>
          </p:nvPr>
        </p:nvGraphicFramePr>
        <p:xfrm>
          <a:off x="4542506" y="1481792"/>
          <a:ext cx="4056346" cy="2871238"/>
        </p:xfrm>
        <a:graphic>
          <a:graphicData uri="http://schemas.openxmlformats.org/presentationml/2006/ole">
            <mc:AlternateContent xmlns:mc="http://schemas.openxmlformats.org/markup-compatibility/2006">
              <mc:Choice xmlns:v="urn:schemas-microsoft-com:vml" Requires="v">
                <p:oleObj name="Acrobat Document" r:id="rId10" imgW="2673350" imgH="1892300" progId="Acrobat.Document.DC">
                  <p:embed/>
                </p:oleObj>
              </mc:Choice>
              <mc:Fallback>
                <p:oleObj name="Acrobat Document" r:id="rId10" imgW="2673350" imgH="1892300" progId="Acrobat.Document.DC">
                  <p:embed/>
                  <p:pic>
                    <p:nvPicPr>
                      <p:cNvPr id="14" name="Object 13">
                        <a:extLst>
                          <a:ext uri="{FF2B5EF4-FFF2-40B4-BE49-F238E27FC236}">
                            <a16:creationId xmlns:a16="http://schemas.microsoft.com/office/drawing/2014/main" id="{B4AEBC17-F11C-00B1-2CF6-BFF68A08FA19}"/>
                          </a:ext>
                        </a:extLst>
                      </p:cNvPr>
                      <p:cNvPicPr/>
                      <p:nvPr/>
                    </p:nvPicPr>
                    <p:blipFill>
                      <a:blip r:embed="rId11"/>
                      <a:stretch>
                        <a:fillRect/>
                      </a:stretch>
                    </p:blipFill>
                    <p:spPr>
                      <a:xfrm>
                        <a:off x="4542506" y="1481792"/>
                        <a:ext cx="4056346" cy="287123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274710C7-613F-DC71-6AAE-6506E2CC67BC}"/>
              </a:ext>
            </a:extLst>
          </p:cNvPr>
          <p:cNvGraphicFramePr>
            <a:graphicFrameLocks noChangeAspect="1"/>
          </p:cNvGraphicFramePr>
          <p:nvPr>
            <p:extLst>
              <p:ext uri="{D42A27DB-BD31-4B8C-83A1-F6EECF244321}">
                <p14:modId xmlns:p14="http://schemas.microsoft.com/office/powerpoint/2010/main" val="1603964283"/>
              </p:ext>
            </p:extLst>
          </p:nvPr>
        </p:nvGraphicFramePr>
        <p:xfrm>
          <a:off x="614789" y="1434368"/>
          <a:ext cx="4284877" cy="3033001"/>
        </p:xfrm>
        <a:graphic>
          <a:graphicData uri="http://schemas.openxmlformats.org/presentationml/2006/ole">
            <mc:AlternateContent xmlns:mc="http://schemas.openxmlformats.org/markup-compatibility/2006">
              <mc:Choice xmlns:v="urn:schemas-microsoft-com:vml" Requires="v">
                <p:oleObj name="Acrobat Document" r:id="rId12" imgW="2673350" imgH="1892300" progId="Acrobat.Document.DC">
                  <p:embed/>
                </p:oleObj>
              </mc:Choice>
              <mc:Fallback>
                <p:oleObj name="Acrobat Document" r:id="rId12" imgW="2673350" imgH="1892300" progId="Acrobat.Document.DC">
                  <p:embed/>
                  <p:pic>
                    <p:nvPicPr>
                      <p:cNvPr id="5" name="Object 4">
                        <a:extLst>
                          <a:ext uri="{FF2B5EF4-FFF2-40B4-BE49-F238E27FC236}">
                            <a16:creationId xmlns:a16="http://schemas.microsoft.com/office/drawing/2014/main" id="{EDBEBD86-F704-D992-3BB7-B52A4254438B}"/>
                          </a:ext>
                        </a:extLst>
                      </p:cNvPr>
                      <p:cNvPicPr/>
                      <p:nvPr/>
                    </p:nvPicPr>
                    <p:blipFill>
                      <a:blip r:embed="rId13"/>
                      <a:stretch>
                        <a:fillRect/>
                      </a:stretch>
                    </p:blipFill>
                    <p:spPr>
                      <a:xfrm>
                        <a:off x="614789" y="1434368"/>
                        <a:ext cx="4284877" cy="3033001"/>
                      </a:xfrm>
                      <a:prstGeom prst="rect">
                        <a:avLst/>
                      </a:prstGeom>
                    </p:spPr>
                  </p:pic>
                </p:oleObj>
              </mc:Fallback>
            </mc:AlternateContent>
          </a:graphicData>
        </a:graphic>
      </p:graphicFrame>
    </p:spTree>
    <p:extLst>
      <p:ext uri="{BB962C8B-B14F-4D97-AF65-F5344CB8AC3E}">
        <p14:creationId xmlns:p14="http://schemas.microsoft.com/office/powerpoint/2010/main" val="107840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FC714F-6943-01CA-B128-E95C570C10BE}"/>
              </a:ext>
            </a:extLst>
          </p:cNvPr>
          <p:cNvPicPr>
            <a:picLocks noChangeAspect="1"/>
          </p:cNvPicPr>
          <p:nvPr/>
        </p:nvPicPr>
        <p:blipFill>
          <a:blip r:embed="rId2"/>
          <a:stretch>
            <a:fillRect/>
          </a:stretch>
        </p:blipFill>
        <p:spPr>
          <a:xfrm>
            <a:off x="2653265" y="0"/>
            <a:ext cx="3837470" cy="5143500"/>
          </a:xfrm>
          <a:prstGeom prst="rect">
            <a:avLst/>
          </a:prstGeom>
        </p:spPr>
      </p:pic>
      <p:sp>
        <p:nvSpPr>
          <p:cNvPr id="5" name="TextBox 4">
            <a:extLst>
              <a:ext uri="{FF2B5EF4-FFF2-40B4-BE49-F238E27FC236}">
                <a16:creationId xmlns:a16="http://schemas.microsoft.com/office/drawing/2014/main" id="{04DE9049-C47A-275E-45A1-8244DEF3F68F}"/>
              </a:ext>
            </a:extLst>
          </p:cNvPr>
          <p:cNvSpPr txBox="1"/>
          <p:nvPr/>
        </p:nvSpPr>
        <p:spPr>
          <a:xfrm>
            <a:off x="867336" y="2034039"/>
            <a:ext cx="1969994" cy="923330"/>
          </a:xfrm>
          <a:prstGeom prst="rect">
            <a:avLst/>
          </a:prstGeom>
          <a:noFill/>
        </p:spPr>
        <p:txBody>
          <a:bodyPr wrap="square">
            <a:spAutoFit/>
          </a:bodyPr>
          <a:lstStyle/>
          <a:p>
            <a:r>
              <a:rPr lang="en-GB" sz="900" b="0" i="1" dirty="0" err="1">
                <a:solidFill>
                  <a:schemeClr val="accent1"/>
                </a:solidFill>
                <a:effectLst/>
                <a:latin typeface="Josefin Sans" pitchFamily="2" charset="0"/>
              </a:rPr>
              <a:t>Giunti</a:t>
            </a:r>
            <a:r>
              <a:rPr lang="en-GB" sz="900" b="0" i="1" dirty="0">
                <a:solidFill>
                  <a:schemeClr val="accent1"/>
                </a:solidFill>
                <a:effectLst/>
                <a:latin typeface="Josefin Sans" pitchFamily="2" charset="0"/>
              </a:rPr>
              <a:t>, Carlo, and Chung W. Kim. Oxford university press Book, (2007). https:</a:t>
            </a:r>
            <a:br>
              <a:rPr lang="en-GB" sz="900" i="1" dirty="0">
                <a:solidFill>
                  <a:schemeClr val="accent1"/>
                </a:solidFill>
                <a:latin typeface="Josefin Sans" pitchFamily="2" charset="0"/>
              </a:rPr>
            </a:br>
            <a:r>
              <a:rPr lang="en-GB" sz="900" b="0" i="1" dirty="0">
                <a:solidFill>
                  <a:schemeClr val="accent1"/>
                </a:solidFill>
                <a:effectLst/>
                <a:latin typeface="Josefin Sans" pitchFamily="2" charset="0"/>
              </a:rPr>
              <a:t>//doi.org/10.1093/</a:t>
            </a:r>
            <a:r>
              <a:rPr lang="en-GB" sz="900" b="0" i="1" dirty="0" err="1">
                <a:solidFill>
                  <a:schemeClr val="accent1"/>
                </a:solidFill>
                <a:effectLst/>
                <a:latin typeface="Josefin Sans" pitchFamily="2" charset="0"/>
              </a:rPr>
              <a:t>acprof:oso</a:t>
            </a:r>
            <a:r>
              <a:rPr lang="en-GB" sz="900" b="0" i="1" dirty="0">
                <a:solidFill>
                  <a:schemeClr val="accent1"/>
                </a:solidFill>
                <a:effectLst/>
                <a:latin typeface="Josefin Sans" pitchFamily="2" charset="0"/>
              </a:rPr>
              <a:t>/9780198508717.001.0001</a:t>
            </a:r>
            <a:br>
              <a:rPr lang="en-GB" sz="900" i="1" dirty="0">
                <a:solidFill>
                  <a:schemeClr val="accent1"/>
                </a:solidFill>
                <a:latin typeface="Josefin Sans" pitchFamily="2" charset="0"/>
              </a:rPr>
            </a:br>
            <a:endParaRPr lang="en-GB" sz="900" i="1" dirty="0">
              <a:solidFill>
                <a:schemeClr val="accent1"/>
              </a:solidFill>
              <a:latin typeface="Josefin Sans" pitchFamily="2" charset="0"/>
            </a:endParaRPr>
          </a:p>
        </p:txBody>
      </p:sp>
      <p:sp>
        <p:nvSpPr>
          <p:cNvPr id="2" name="TextBox 1">
            <a:extLst>
              <a:ext uri="{FF2B5EF4-FFF2-40B4-BE49-F238E27FC236}">
                <a16:creationId xmlns:a16="http://schemas.microsoft.com/office/drawing/2014/main" id="{38912FBC-9699-A49E-C1B4-C2ADC079D5B8}"/>
              </a:ext>
            </a:extLst>
          </p:cNvPr>
          <p:cNvSpPr txBox="1"/>
          <p:nvPr/>
        </p:nvSpPr>
        <p:spPr>
          <a:xfrm>
            <a:off x="1050588" y="515566"/>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31798360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E6AA96-1228-F149-70BA-ACDF6D80D413}"/>
              </a:ext>
            </a:extLst>
          </p:cNvPr>
          <p:cNvPicPr>
            <a:picLocks noChangeAspect="1"/>
          </p:cNvPicPr>
          <p:nvPr/>
        </p:nvPicPr>
        <p:blipFill>
          <a:blip r:embed="rId2"/>
          <a:stretch>
            <a:fillRect/>
          </a:stretch>
        </p:blipFill>
        <p:spPr>
          <a:xfrm>
            <a:off x="4454024" y="175099"/>
            <a:ext cx="4388316" cy="2159376"/>
          </a:xfrm>
          <a:prstGeom prst="rect">
            <a:avLst/>
          </a:prstGeom>
        </p:spPr>
      </p:pic>
      <p:pic>
        <p:nvPicPr>
          <p:cNvPr id="5" name="Picture 4">
            <a:extLst>
              <a:ext uri="{FF2B5EF4-FFF2-40B4-BE49-F238E27FC236}">
                <a16:creationId xmlns:a16="http://schemas.microsoft.com/office/drawing/2014/main" id="{23AB08F1-01D1-CB3D-9ED5-42D99DA4A0FF}"/>
              </a:ext>
            </a:extLst>
          </p:cNvPr>
          <p:cNvPicPr>
            <a:picLocks noChangeAspect="1"/>
          </p:cNvPicPr>
          <p:nvPr/>
        </p:nvPicPr>
        <p:blipFill>
          <a:blip r:embed="rId3"/>
          <a:stretch>
            <a:fillRect/>
          </a:stretch>
        </p:blipFill>
        <p:spPr>
          <a:xfrm>
            <a:off x="340570" y="71336"/>
            <a:ext cx="3749371" cy="3288760"/>
          </a:xfrm>
          <a:prstGeom prst="rect">
            <a:avLst/>
          </a:prstGeom>
        </p:spPr>
      </p:pic>
      <p:pic>
        <p:nvPicPr>
          <p:cNvPr id="7" name="Picture 6">
            <a:extLst>
              <a:ext uri="{FF2B5EF4-FFF2-40B4-BE49-F238E27FC236}">
                <a16:creationId xmlns:a16="http://schemas.microsoft.com/office/drawing/2014/main" id="{20BA971C-3A72-53A4-A234-8BB607DCE92F}"/>
              </a:ext>
            </a:extLst>
          </p:cNvPr>
          <p:cNvPicPr>
            <a:picLocks noChangeAspect="1"/>
          </p:cNvPicPr>
          <p:nvPr/>
        </p:nvPicPr>
        <p:blipFill>
          <a:blip r:embed="rId4"/>
          <a:stretch>
            <a:fillRect/>
          </a:stretch>
        </p:blipFill>
        <p:spPr>
          <a:xfrm>
            <a:off x="4362182" y="2416108"/>
            <a:ext cx="4572000" cy="2249762"/>
          </a:xfrm>
          <a:prstGeom prst="rect">
            <a:avLst/>
          </a:prstGeom>
        </p:spPr>
      </p:pic>
      <p:sp>
        <p:nvSpPr>
          <p:cNvPr id="8" name="TextBox 7">
            <a:extLst>
              <a:ext uri="{FF2B5EF4-FFF2-40B4-BE49-F238E27FC236}">
                <a16:creationId xmlns:a16="http://schemas.microsoft.com/office/drawing/2014/main" id="{BE3EF694-3F8C-3C27-E380-31EA94F14357}"/>
              </a:ext>
            </a:extLst>
          </p:cNvPr>
          <p:cNvSpPr txBox="1"/>
          <p:nvPr/>
        </p:nvSpPr>
        <p:spPr>
          <a:xfrm>
            <a:off x="1663429" y="3920247"/>
            <a:ext cx="1281120" cy="307777"/>
          </a:xfrm>
          <a:prstGeom prst="rect">
            <a:avLst/>
          </a:prstGeom>
          <a:noFill/>
        </p:spPr>
        <p:txBody>
          <a:bodyPr wrap="none" rtlCol="0">
            <a:spAutoFit/>
          </a:bodyPr>
          <a:lstStyle/>
          <a:p>
            <a:r>
              <a:rPr lang="en-US" dirty="0"/>
              <a:t>124Sn EAR-1</a:t>
            </a:r>
            <a:endParaRPr lang="en-GB" dirty="0"/>
          </a:p>
        </p:txBody>
      </p:sp>
      <p:sp>
        <p:nvSpPr>
          <p:cNvPr id="2" name="TextBox 1">
            <a:extLst>
              <a:ext uri="{FF2B5EF4-FFF2-40B4-BE49-F238E27FC236}">
                <a16:creationId xmlns:a16="http://schemas.microsoft.com/office/drawing/2014/main" id="{2EB49AA9-FD8E-3794-AEDA-2BBC9922C4B9}"/>
              </a:ext>
            </a:extLst>
          </p:cNvPr>
          <p:cNvSpPr txBox="1"/>
          <p:nvPr/>
        </p:nvSpPr>
        <p:spPr>
          <a:xfrm>
            <a:off x="1733961" y="4257472"/>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37355878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99CCC0-143D-35F2-31A3-2230064542E2}"/>
              </a:ext>
            </a:extLst>
          </p:cNvPr>
          <p:cNvPicPr>
            <a:picLocks noChangeAspect="1"/>
          </p:cNvPicPr>
          <p:nvPr/>
        </p:nvPicPr>
        <p:blipFill>
          <a:blip r:embed="rId2"/>
          <a:stretch>
            <a:fillRect/>
          </a:stretch>
        </p:blipFill>
        <p:spPr>
          <a:xfrm>
            <a:off x="122495" y="466683"/>
            <a:ext cx="4323045" cy="2814782"/>
          </a:xfrm>
          <a:prstGeom prst="rect">
            <a:avLst/>
          </a:prstGeom>
        </p:spPr>
      </p:pic>
      <p:pic>
        <p:nvPicPr>
          <p:cNvPr id="3" name="Picture 2">
            <a:extLst>
              <a:ext uri="{FF2B5EF4-FFF2-40B4-BE49-F238E27FC236}">
                <a16:creationId xmlns:a16="http://schemas.microsoft.com/office/drawing/2014/main" id="{B1BC0FD3-73F6-7A0E-2E1E-08CF63366DDB}"/>
              </a:ext>
            </a:extLst>
          </p:cNvPr>
          <p:cNvPicPr>
            <a:picLocks noChangeAspect="1"/>
          </p:cNvPicPr>
          <p:nvPr/>
        </p:nvPicPr>
        <p:blipFill>
          <a:blip r:embed="rId3"/>
          <a:stretch>
            <a:fillRect/>
          </a:stretch>
        </p:blipFill>
        <p:spPr>
          <a:xfrm>
            <a:off x="4413262" y="614913"/>
            <a:ext cx="4357746" cy="2144333"/>
          </a:xfrm>
          <a:prstGeom prst="rect">
            <a:avLst/>
          </a:prstGeom>
        </p:spPr>
      </p:pic>
      <p:pic>
        <p:nvPicPr>
          <p:cNvPr id="4" name="Picture 3">
            <a:extLst>
              <a:ext uri="{FF2B5EF4-FFF2-40B4-BE49-F238E27FC236}">
                <a16:creationId xmlns:a16="http://schemas.microsoft.com/office/drawing/2014/main" id="{3983C352-6141-ADA1-0B07-4293682D5C64}"/>
              </a:ext>
            </a:extLst>
          </p:cNvPr>
          <p:cNvPicPr>
            <a:picLocks noChangeAspect="1"/>
          </p:cNvPicPr>
          <p:nvPr/>
        </p:nvPicPr>
        <p:blipFill>
          <a:blip r:embed="rId4"/>
          <a:stretch>
            <a:fillRect/>
          </a:stretch>
        </p:blipFill>
        <p:spPr>
          <a:xfrm>
            <a:off x="4413262" y="2717065"/>
            <a:ext cx="4357746" cy="2144333"/>
          </a:xfrm>
          <a:prstGeom prst="rect">
            <a:avLst/>
          </a:prstGeom>
        </p:spPr>
      </p:pic>
      <p:sp>
        <p:nvSpPr>
          <p:cNvPr id="2" name="TextBox 1">
            <a:extLst>
              <a:ext uri="{FF2B5EF4-FFF2-40B4-BE49-F238E27FC236}">
                <a16:creationId xmlns:a16="http://schemas.microsoft.com/office/drawing/2014/main" id="{D0BAB6ED-6A2E-FA58-639C-BE15A593253A}"/>
              </a:ext>
            </a:extLst>
          </p:cNvPr>
          <p:cNvSpPr txBox="1"/>
          <p:nvPr/>
        </p:nvSpPr>
        <p:spPr>
          <a:xfrm>
            <a:off x="1780162" y="3884578"/>
            <a:ext cx="1241045" cy="307777"/>
          </a:xfrm>
          <a:prstGeom prst="rect">
            <a:avLst/>
          </a:prstGeom>
          <a:noFill/>
        </p:spPr>
        <p:txBody>
          <a:bodyPr wrap="none" rtlCol="0">
            <a:spAutoFit/>
          </a:bodyPr>
          <a:lstStyle/>
          <a:p>
            <a:r>
              <a:rPr lang="en-US" dirty="0"/>
              <a:t>146Nd-EAR2</a:t>
            </a:r>
            <a:endParaRPr lang="en-GB" dirty="0"/>
          </a:p>
        </p:txBody>
      </p:sp>
      <p:sp>
        <p:nvSpPr>
          <p:cNvPr id="6" name="TextBox 5">
            <a:extLst>
              <a:ext uri="{FF2B5EF4-FFF2-40B4-BE49-F238E27FC236}">
                <a16:creationId xmlns:a16="http://schemas.microsoft.com/office/drawing/2014/main" id="{7ACD5031-1DA6-997C-68B6-A345BF693A43}"/>
              </a:ext>
            </a:extLst>
          </p:cNvPr>
          <p:cNvSpPr txBox="1"/>
          <p:nvPr/>
        </p:nvSpPr>
        <p:spPr>
          <a:xfrm>
            <a:off x="4043464" y="386910"/>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3438468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861AF3-50FE-49C1-2836-5F5E579DB4B3}"/>
              </a:ext>
            </a:extLst>
          </p:cNvPr>
          <p:cNvPicPr>
            <a:picLocks noChangeAspect="1"/>
          </p:cNvPicPr>
          <p:nvPr/>
        </p:nvPicPr>
        <p:blipFill>
          <a:blip r:embed="rId2"/>
          <a:stretch>
            <a:fillRect/>
          </a:stretch>
        </p:blipFill>
        <p:spPr>
          <a:xfrm>
            <a:off x="4666297" y="461363"/>
            <a:ext cx="4228290" cy="2080632"/>
          </a:xfrm>
          <a:prstGeom prst="rect">
            <a:avLst/>
          </a:prstGeom>
        </p:spPr>
      </p:pic>
      <p:pic>
        <p:nvPicPr>
          <p:cNvPr id="7" name="Picture 6">
            <a:extLst>
              <a:ext uri="{FF2B5EF4-FFF2-40B4-BE49-F238E27FC236}">
                <a16:creationId xmlns:a16="http://schemas.microsoft.com/office/drawing/2014/main" id="{1CE98A47-BE5E-9E45-52E3-1E6F6FAA8B36}"/>
              </a:ext>
            </a:extLst>
          </p:cNvPr>
          <p:cNvPicPr>
            <a:picLocks noChangeAspect="1"/>
          </p:cNvPicPr>
          <p:nvPr/>
        </p:nvPicPr>
        <p:blipFill>
          <a:blip r:embed="rId3"/>
          <a:stretch>
            <a:fillRect/>
          </a:stretch>
        </p:blipFill>
        <p:spPr>
          <a:xfrm>
            <a:off x="-28314" y="107003"/>
            <a:ext cx="4762705" cy="3909319"/>
          </a:xfrm>
          <a:prstGeom prst="rect">
            <a:avLst/>
          </a:prstGeom>
        </p:spPr>
      </p:pic>
      <p:sp>
        <p:nvSpPr>
          <p:cNvPr id="8" name="TextBox 7">
            <a:extLst>
              <a:ext uri="{FF2B5EF4-FFF2-40B4-BE49-F238E27FC236}">
                <a16:creationId xmlns:a16="http://schemas.microsoft.com/office/drawing/2014/main" id="{D430DEEB-90C7-5FCA-339E-E416427E8F42}"/>
              </a:ext>
            </a:extLst>
          </p:cNvPr>
          <p:cNvSpPr txBox="1"/>
          <p:nvPr/>
        </p:nvSpPr>
        <p:spPr>
          <a:xfrm>
            <a:off x="1757362" y="4150468"/>
            <a:ext cx="1191352" cy="307777"/>
          </a:xfrm>
          <a:prstGeom prst="rect">
            <a:avLst/>
          </a:prstGeom>
          <a:noFill/>
        </p:spPr>
        <p:txBody>
          <a:bodyPr wrap="none" rtlCol="0">
            <a:spAutoFit/>
          </a:bodyPr>
          <a:lstStyle/>
          <a:p>
            <a:r>
              <a:rPr lang="en-US" dirty="0"/>
              <a:t>166Er-EAR1</a:t>
            </a:r>
            <a:endParaRPr lang="en-GB" dirty="0"/>
          </a:p>
        </p:txBody>
      </p:sp>
      <p:pic>
        <p:nvPicPr>
          <p:cNvPr id="3" name="Picture 2">
            <a:extLst>
              <a:ext uri="{FF2B5EF4-FFF2-40B4-BE49-F238E27FC236}">
                <a16:creationId xmlns:a16="http://schemas.microsoft.com/office/drawing/2014/main" id="{94334579-EDD0-0B7B-CFB4-8E13022E4D2B}"/>
              </a:ext>
            </a:extLst>
          </p:cNvPr>
          <p:cNvPicPr>
            <a:picLocks noChangeAspect="1"/>
          </p:cNvPicPr>
          <p:nvPr/>
        </p:nvPicPr>
        <p:blipFill>
          <a:blip r:embed="rId4"/>
          <a:stretch>
            <a:fillRect/>
          </a:stretch>
        </p:blipFill>
        <p:spPr>
          <a:xfrm>
            <a:off x="4670223" y="2601506"/>
            <a:ext cx="4175461" cy="2054636"/>
          </a:xfrm>
          <a:prstGeom prst="rect">
            <a:avLst/>
          </a:prstGeom>
        </p:spPr>
      </p:pic>
      <p:sp>
        <p:nvSpPr>
          <p:cNvPr id="2" name="TextBox 1">
            <a:extLst>
              <a:ext uri="{FF2B5EF4-FFF2-40B4-BE49-F238E27FC236}">
                <a16:creationId xmlns:a16="http://schemas.microsoft.com/office/drawing/2014/main" id="{C8D12AB4-295A-F59E-45E2-F334F2E8FE32}"/>
              </a:ext>
            </a:extLst>
          </p:cNvPr>
          <p:cNvSpPr txBox="1"/>
          <p:nvPr/>
        </p:nvSpPr>
        <p:spPr>
          <a:xfrm>
            <a:off x="4477704" y="179581"/>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6943812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B10EC9-6287-66D1-77AA-327C274942CC}"/>
              </a:ext>
            </a:extLst>
          </p:cNvPr>
          <p:cNvPicPr>
            <a:picLocks noChangeAspect="1"/>
          </p:cNvPicPr>
          <p:nvPr/>
        </p:nvPicPr>
        <p:blipFill>
          <a:blip r:embed="rId2"/>
          <a:stretch>
            <a:fillRect/>
          </a:stretch>
        </p:blipFill>
        <p:spPr>
          <a:xfrm>
            <a:off x="3862206" y="387035"/>
            <a:ext cx="4921871" cy="2317896"/>
          </a:xfrm>
          <a:prstGeom prst="rect">
            <a:avLst/>
          </a:prstGeom>
        </p:spPr>
      </p:pic>
      <p:pic>
        <p:nvPicPr>
          <p:cNvPr id="9" name="Picture 8">
            <a:extLst>
              <a:ext uri="{FF2B5EF4-FFF2-40B4-BE49-F238E27FC236}">
                <a16:creationId xmlns:a16="http://schemas.microsoft.com/office/drawing/2014/main" id="{12D3B9D3-45BE-ED20-490C-E6EF36237A2C}"/>
              </a:ext>
            </a:extLst>
          </p:cNvPr>
          <p:cNvPicPr>
            <a:picLocks noChangeAspect="1"/>
          </p:cNvPicPr>
          <p:nvPr/>
        </p:nvPicPr>
        <p:blipFill>
          <a:blip r:embed="rId3"/>
          <a:stretch>
            <a:fillRect/>
          </a:stretch>
        </p:blipFill>
        <p:spPr>
          <a:xfrm>
            <a:off x="0" y="466928"/>
            <a:ext cx="3958033" cy="2928944"/>
          </a:xfrm>
          <a:prstGeom prst="rect">
            <a:avLst/>
          </a:prstGeom>
        </p:spPr>
      </p:pic>
      <p:sp>
        <p:nvSpPr>
          <p:cNvPr id="10" name="TextBox 9">
            <a:extLst>
              <a:ext uri="{FF2B5EF4-FFF2-40B4-BE49-F238E27FC236}">
                <a16:creationId xmlns:a16="http://schemas.microsoft.com/office/drawing/2014/main" id="{F879958D-7295-4D38-3245-B781B3F39F0B}"/>
              </a:ext>
            </a:extLst>
          </p:cNvPr>
          <p:cNvSpPr txBox="1"/>
          <p:nvPr/>
        </p:nvSpPr>
        <p:spPr>
          <a:xfrm>
            <a:off x="1780162" y="3884578"/>
            <a:ext cx="1191352" cy="307777"/>
          </a:xfrm>
          <a:prstGeom prst="rect">
            <a:avLst/>
          </a:prstGeom>
          <a:noFill/>
        </p:spPr>
        <p:txBody>
          <a:bodyPr wrap="none" rtlCol="0">
            <a:spAutoFit/>
          </a:bodyPr>
          <a:lstStyle/>
          <a:p>
            <a:r>
              <a:rPr lang="en-US" dirty="0"/>
              <a:t>167Er-EAR1</a:t>
            </a:r>
            <a:endParaRPr lang="en-GB" dirty="0"/>
          </a:p>
        </p:txBody>
      </p:sp>
      <p:pic>
        <p:nvPicPr>
          <p:cNvPr id="12" name="Picture 11">
            <a:extLst>
              <a:ext uri="{FF2B5EF4-FFF2-40B4-BE49-F238E27FC236}">
                <a16:creationId xmlns:a16="http://schemas.microsoft.com/office/drawing/2014/main" id="{9734B4FC-877A-5B24-5863-D935F699329F}"/>
              </a:ext>
            </a:extLst>
          </p:cNvPr>
          <p:cNvPicPr>
            <a:picLocks noChangeAspect="1"/>
          </p:cNvPicPr>
          <p:nvPr/>
        </p:nvPicPr>
        <p:blipFill>
          <a:blip r:embed="rId4"/>
          <a:stretch>
            <a:fillRect/>
          </a:stretch>
        </p:blipFill>
        <p:spPr>
          <a:xfrm>
            <a:off x="3958033" y="2704931"/>
            <a:ext cx="4803346" cy="2363601"/>
          </a:xfrm>
          <a:prstGeom prst="rect">
            <a:avLst/>
          </a:prstGeom>
        </p:spPr>
      </p:pic>
      <p:sp>
        <p:nvSpPr>
          <p:cNvPr id="2" name="TextBox 1">
            <a:extLst>
              <a:ext uri="{FF2B5EF4-FFF2-40B4-BE49-F238E27FC236}">
                <a16:creationId xmlns:a16="http://schemas.microsoft.com/office/drawing/2014/main" id="{591A3035-A9D7-447D-AADB-3625F829CABB}"/>
              </a:ext>
            </a:extLst>
          </p:cNvPr>
          <p:cNvSpPr txBox="1"/>
          <p:nvPr/>
        </p:nvSpPr>
        <p:spPr>
          <a:xfrm>
            <a:off x="3618690" y="313039"/>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28685701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0FBD0D-3870-975D-AF82-4D24CE973A5B}"/>
              </a:ext>
            </a:extLst>
          </p:cNvPr>
          <p:cNvGrpSpPr/>
          <p:nvPr/>
        </p:nvGrpSpPr>
        <p:grpSpPr>
          <a:xfrm>
            <a:off x="1346993" y="703633"/>
            <a:ext cx="5433186" cy="4062920"/>
            <a:chOff x="5239384" y="1117665"/>
            <a:chExt cx="3893806" cy="3437775"/>
          </a:xfrm>
        </p:grpSpPr>
        <p:pic>
          <p:nvPicPr>
            <p:cNvPr id="4" name="Picture 3">
              <a:extLst>
                <a:ext uri="{FF2B5EF4-FFF2-40B4-BE49-F238E27FC236}">
                  <a16:creationId xmlns:a16="http://schemas.microsoft.com/office/drawing/2014/main" id="{397E0A71-CC3E-0A78-44DB-78607EA20007}"/>
                </a:ext>
              </a:extLst>
            </p:cNvPr>
            <p:cNvPicPr>
              <a:picLocks noChangeAspect="1"/>
            </p:cNvPicPr>
            <p:nvPr/>
          </p:nvPicPr>
          <p:blipFill>
            <a:blip r:embed="rId2"/>
            <a:stretch>
              <a:fillRect/>
            </a:stretch>
          </p:blipFill>
          <p:spPr>
            <a:xfrm>
              <a:off x="5243790" y="1422394"/>
              <a:ext cx="3771089" cy="2828317"/>
            </a:xfrm>
            <a:prstGeom prst="rect">
              <a:avLst/>
            </a:prstGeom>
          </p:spPr>
        </p:pic>
        <p:cxnSp>
          <p:nvCxnSpPr>
            <p:cNvPr id="5" name="Straight Arrow Connector 4">
              <a:extLst>
                <a:ext uri="{FF2B5EF4-FFF2-40B4-BE49-F238E27FC236}">
                  <a16:creationId xmlns:a16="http://schemas.microsoft.com/office/drawing/2014/main" id="{DB9B4F70-7B9D-2277-FF46-D31DF476ED43}"/>
                </a:ext>
              </a:extLst>
            </p:cNvPr>
            <p:cNvCxnSpPr>
              <a:cxnSpLocks/>
            </p:cNvCxnSpPr>
            <p:nvPr/>
          </p:nvCxnSpPr>
          <p:spPr>
            <a:xfrm>
              <a:off x="5723106" y="1422394"/>
              <a:ext cx="0" cy="9652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16E1FAC-142B-41FF-61ED-2644BEBB3D12}"/>
                </a:ext>
              </a:extLst>
            </p:cNvPr>
            <p:cNvCxnSpPr/>
            <p:nvPr/>
          </p:nvCxnSpPr>
          <p:spPr>
            <a:xfrm>
              <a:off x="5466945" y="2510507"/>
              <a:ext cx="1634246" cy="612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7" name="Straight Arrow Connector 6">
              <a:extLst>
                <a:ext uri="{FF2B5EF4-FFF2-40B4-BE49-F238E27FC236}">
                  <a16:creationId xmlns:a16="http://schemas.microsoft.com/office/drawing/2014/main" id="{54450631-AE78-736F-7FD2-EA5F0EF6D9C8}"/>
                </a:ext>
              </a:extLst>
            </p:cNvPr>
            <p:cNvCxnSpPr>
              <a:cxnSpLocks/>
              <a:stCxn id="12" idx="2"/>
            </p:cNvCxnSpPr>
            <p:nvPr/>
          </p:nvCxnSpPr>
          <p:spPr>
            <a:xfrm flipH="1">
              <a:off x="7175770" y="1425442"/>
              <a:ext cx="807868" cy="903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978B5C4-6DFC-075E-01A8-E01EF1FAF2F2}"/>
                </a:ext>
              </a:extLst>
            </p:cNvPr>
            <p:cNvCxnSpPr>
              <a:cxnSpLocks/>
              <a:stCxn id="12" idx="2"/>
            </p:cNvCxnSpPr>
            <p:nvPr/>
          </p:nvCxnSpPr>
          <p:spPr>
            <a:xfrm flipH="1">
              <a:off x="7276933" y="1425442"/>
              <a:ext cx="706704" cy="1222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C1BBC2E-FF69-4F2A-C9B7-122916173F6F}"/>
                </a:ext>
              </a:extLst>
            </p:cNvPr>
            <p:cNvCxnSpPr>
              <a:cxnSpLocks/>
              <a:stCxn id="13" idx="0"/>
            </p:cNvCxnSpPr>
            <p:nvPr/>
          </p:nvCxnSpPr>
          <p:spPr>
            <a:xfrm flipV="1">
              <a:off x="7357353" y="2603770"/>
              <a:ext cx="0" cy="16438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0923143-2D57-B3E0-27EA-97570AD05B94}"/>
                </a:ext>
              </a:extLst>
            </p:cNvPr>
            <p:cNvCxnSpPr>
              <a:cxnSpLocks/>
              <a:endCxn id="14" idx="1"/>
            </p:cNvCxnSpPr>
            <p:nvPr/>
          </p:nvCxnSpPr>
          <p:spPr>
            <a:xfrm>
              <a:off x="7488031" y="2603770"/>
              <a:ext cx="1284777" cy="4404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421FE1FC-FF71-F227-06EB-864A1E72AA31}"/>
                </a:ext>
              </a:extLst>
            </p:cNvPr>
            <p:cNvSpPr txBox="1"/>
            <p:nvPr/>
          </p:nvSpPr>
          <p:spPr>
            <a:xfrm>
              <a:off x="5358395" y="1121509"/>
              <a:ext cx="772969" cy="307777"/>
            </a:xfrm>
            <a:prstGeom prst="rect">
              <a:avLst/>
            </a:prstGeom>
            <a:noFill/>
          </p:spPr>
          <p:txBody>
            <a:bodyPr wrap="none" rtlCol="0">
              <a:spAutoFit/>
            </a:bodyPr>
            <a:lstStyle/>
            <a:p>
              <a:r>
                <a:rPr lang="en-US" dirty="0">
                  <a:solidFill>
                    <a:srgbClr val="FF0000"/>
                  </a:solidFill>
                </a:rPr>
                <a:t>SIMON</a:t>
              </a:r>
              <a:endParaRPr lang="en-GB" dirty="0">
                <a:solidFill>
                  <a:srgbClr val="FF0000"/>
                </a:solidFill>
              </a:endParaRPr>
            </a:p>
          </p:txBody>
        </p:sp>
        <p:sp>
          <p:nvSpPr>
            <p:cNvPr id="12" name="TextBox 11">
              <a:extLst>
                <a:ext uri="{FF2B5EF4-FFF2-40B4-BE49-F238E27FC236}">
                  <a16:creationId xmlns:a16="http://schemas.microsoft.com/office/drawing/2014/main" id="{9564987F-330A-E1E2-8029-CB5395208C2E}"/>
                </a:ext>
              </a:extLst>
            </p:cNvPr>
            <p:cNvSpPr txBox="1"/>
            <p:nvPr/>
          </p:nvSpPr>
          <p:spPr>
            <a:xfrm>
              <a:off x="7662075" y="1117665"/>
              <a:ext cx="643125" cy="307777"/>
            </a:xfrm>
            <a:prstGeom prst="rect">
              <a:avLst/>
            </a:prstGeom>
            <a:noFill/>
          </p:spPr>
          <p:txBody>
            <a:bodyPr wrap="none" rtlCol="0">
              <a:spAutoFit/>
            </a:bodyPr>
            <a:lstStyle/>
            <a:p>
              <a:r>
                <a:rPr lang="en-US" dirty="0">
                  <a:solidFill>
                    <a:srgbClr val="FF0000"/>
                  </a:solidFill>
                </a:rPr>
                <a:t>C6D6</a:t>
              </a:r>
              <a:endParaRPr lang="en-GB" dirty="0">
                <a:solidFill>
                  <a:srgbClr val="FF0000"/>
                </a:solidFill>
              </a:endParaRPr>
            </a:p>
          </p:txBody>
        </p:sp>
        <p:sp>
          <p:nvSpPr>
            <p:cNvPr id="13" name="TextBox 12">
              <a:extLst>
                <a:ext uri="{FF2B5EF4-FFF2-40B4-BE49-F238E27FC236}">
                  <a16:creationId xmlns:a16="http://schemas.microsoft.com/office/drawing/2014/main" id="{B8375223-530E-1266-836F-2DA09994F8A1}"/>
                </a:ext>
              </a:extLst>
            </p:cNvPr>
            <p:cNvSpPr txBox="1"/>
            <p:nvPr/>
          </p:nvSpPr>
          <p:spPr>
            <a:xfrm>
              <a:off x="6961250" y="4247663"/>
              <a:ext cx="792205" cy="307777"/>
            </a:xfrm>
            <a:prstGeom prst="rect">
              <a:avLst/>
            </a:prstGeom>
            <a:noFill/>
          </p:spPr>
          <p:txBody>
            <a:bodyPr wrap="none" rtlCol="0">
              <a:spAutoFit/>
            </a:bodyPr>
            <a:lstStyle/>
            <a:p>
              <a:r>
                <a:rPr lang="en-US" dirty="0">
                  <a:solidFill>
                    <a:srgbClr val="FF0000"/>
                  </a:solidFill>
                </a:rPr>
                <a:t>Sample</a:t>
              </a:r>
              <a:endParaRPr lang="en-GB" dirty="0">
                <a:solidFill>
                  <a:srgbClr val="FF0000"/>
                </a:solidFill>
              </a:endParaRPr>
            </a:p>
          </p:txBody>
        </p:sp>
        <p:sp>
          <p:nvSpPr>
            <p:cNvPr id="14" name="TextBox 13">
              <a:extLst>
                <a:ext uri="{FF2B5EF4-FFF2-40B4-BE49-F238E27FC236}">
                  <a16:creationId xmlns:a16="http://schemas.microsoft.com/office/drawing/2014/main" id="{307F948C-B71B-CD72-4621-D4079524D0D5}"/>
                </a:ext>
              </a:extLst>
            </p:cNvPr>
            <p:cNvSpPr txBox="1"/>
            <p:nvPr/>
          </p:nvSpPr>
          <p:spPr>
            <a:xfrm>
              <a:off x="8772808" y="2540097"/>
              <a:ext cx="360382" cy="215444"/>
            </a:xfrm>
            <a:prstGeom prst="rect">
              <a:avLst/>
            </a:prstGeom>
            <a:solidFill>
              <a:schemeClr val="bg1"/>
            </a:solidFill>
          </p:spPr>
          <p:txBody>
            <a:bodyPr wrap="square" rtlCol="0">
              <a:spAutoFit/>
            </a:bodyPr>
            <a:lstStyle/>
            <a:p>
              <a:r>
                <a:rPr lang="en-US" sz="800" dirty="0">
                  <a:ln>
                    <a:solidFill>
                      <a:sysClr val="windowText" lastClr="000000"/>
                    </a:solidFill>
                  </a:ln>
                  <a:solidFill>
                    <a:schemeClr val="tx1"/>
                  </a:solidFill>
                </a:rPr>
                <a:t>BD</a:t>
              </a:r>
              <a:endParaRPr lang="en-GB" sz="800" dirty="0">
                <a:ln>
                  <a:solidFill>
                    <a:sysClr val="windowText" lastClr="000000"/>
                  </a:solidFill>
                </a:ln>
                <a:solidFill>
                  <a:schemeClr val="tx1"/>
                </a:solidFill>
              </a:endParaRPr>
            </a:p>
          </p:txBody>
        </p:sp>
        <p:cxnSp>
          <p:nvCxnSpPr>
            <p:cNvPr id="15" name="Straight Arrow Connector 14">
              <a:extLst>
                <a:ext uri="{FF2B5EF4-FFF2-40B4-BE49-F238E27FC236}">
                  <a16:creationId xmlns:a16="http://schemas.microsoft.com/office/drawing/2014/main" id="{494CA3B7-EA89-A3D9-CD4C-075E431109F6}"/>
                </a:ext>
              </a:extLst>
            </p:cNvPr>
            <p:cNvCxnSpPr>
              <a:cxnSpLocks/>
              <a:stCxn id="16" idx="0"/>
            </p:cNvCxnSpPr>
            <p:nvPr/>
          </p:nvCxnSpPr>
          <p:spPr>
            <a:xfrm flipH="1" flipV="1">
              <a:off x="5879949" y="2510507"/>
              <a:ext cx="18430" cy="1731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60E5074-E654-E23E-92CA-624D1BF6CCA5}"/>
                </a:ext>
              </a:extLst>
            </p:cNvPr>
            <p:cNvSpPr txBox="1"/>
            <p:nvPr/>
          </p:nvSpPr>
          <p:spPr>
            <a:xfrm>
              <a:off x="5239384" y="4241708"/>
              <a:ext cx="1317990" cy="307777"/>
            </a:xfrm>
            <a:prstGeom prst="rect">
              <a:avLst/>
            </a:prstGeom>
            <a:noFill/>
          </p:spPr>
          <p:txBody>
            <a:bodyPr wrap="none" rtlCol="0">
              <a:spAutoFit/>
            </a:bodyPr>
            <a:lstStyle/>
            <a:p>
              <a:r>
                <a:rPr lang="en-US" dirty="0">
                  <a:solidFill>
                    <a:srgbClr val="FF0000"/>
                  </a:solidFill>
                </a:rPr>
                <a:t>Neutron beam</a:t>
              </a:r>
              <a:endParaRPr lang="en-GB" dirty="0">
                <a:solidFill>
                  <a:srgbClr val="FF0000"/>
                </a:solidFill>
              </a:endParaRPr>
            </a:p>
          </p:txBody>
        </p:sp>
      </p:grpSp>
      <p:pic>
        <p:nvPicPr>
          <p:cNvPr id="2" name="Picture 1">
            <a:extLst>
              <a:ext uri="{FF2B5EF4-FFF2-40B4-BE49-F238E27FC236}">
                <a16:creationId xmlns:a16="http://schemas.microsoft.com/office/drawing/2014/main" id="{C999EF1E-643A-CFDE-CA1B-EA797634E32D}"/>
              </a:ext>
            </a:extLst>
          </p:cNvPr>
          <p:cNvPicPr>
            <a:picLocks noChangeAspect="1"/>
          </p:cNvPicPr>
          <p:nvPr/>
        </p:nvPicPr>
        <p:blipFill>
          <a:blip r:embed="rId3"/>
          <a:stretch>
            <a:fillRect/>
          </a:stretch>
        </p:blipFill>
        <p:spPr>
          <a:xfrm>
            <a:off x="6623733" y="1063776"/>
            <a:ext cx="1860509" cy="1368090"/>
          </a:xfrm>
          <a:prstGeom prst="rect">
            <a:avLst/>
          </a:prstGeom>
        </p:spPr>
      </p:pic>
      <p:pic>
        <p:nvPicPr>
          <p:cNvPr id="18" name="Picture 17">
            <a:extLst>
              <a:ext uri="{FF2B5EF4-FFF2-40B4-BE49-F238E27FC236}">
                <a16:creationId xmlns:a16="http://schemas.microsoft.com/office/drawing/2014/main" id="{5F744E73-C2FD-8620-37A7-8094BEFDBCC0}"/>
              </a:ext>
            </a:extLst>
          </p:cNvPr>
          <p:cNvPicPr>
            <a:picLocks noChangeAspect="1"/>
          </p:cNvPicPr>
          <p:nvPr/>
        </p:nvPicPr>
        <p:blipFill>
          <a:blip r:embed="rId4"/>
          <a:stretch>
            <a:fillRect/>
          </a:stretch>
        </p:blipFill>
        <p:spPr>
          <a:xfrm rot="8424270">
            <a:off x="3382454" y="2645926"/>
            <a:ext cx="855051" cy="424515"/>
          </a:xfrm>
          <a:prstGeom prst="rect">
            <a:avLst/>
          </a:prstGeom>
        </p:spPr>
      </p:pic>
      <p:sp>
        <p:nvSpPr>
          <p:cNvPr id="17" name="TextBox 16">
            <a:extLst>
              <a:ext uri="{FF2B5EF4-FFF2-40B4-BE49-F238E27FC236}">
                <a16:creationId xmlns:a16="http://schemas.microsoft.com/office/drawing/2014/main" id="{AC49EE11-9CDD-0271-91F0-871B7DC2B6BA}"/>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
        <p:nvSpPr>
          <p:cNvPr id="19" name="TextBox 18">
            <a:extLst>
              <a:ext uri="{FF2B5EF4-FFF2-40B4-BE49-F238E27FC236}">
                <a16:creationId xmlns:a16="http://schemas.microsoft.com/office/drawing/2014/main" id="{F999856B-3983-56B8-0593-5FA71B4B490F}"/>
              </a:ext>
            </a:extLst>
          </p:cNvPr>
          <p:cNvSpPr txBox="1"/>
          <p:nvPr/>
        </p:nvSpPr>
        <p:spPr>
          <a:xfrm>
            <a:off x="6945600" y="2769674"/>
            <a:ext cx="1373221" cy="954107"/>
          </a:xfrm>
          <a:prstGeom prst="rect">
            <a:avLst/>
          </a:prstGeom>
          <a:noFill/>
        </p:spPr>
        <p:txBody>
          <a:bodyPr wrap="square">
            <a:spAutoFit/>
          </a:bodyPr>
          <a:lstStyle/>
          <a:p>
            <a:r>
              <a:rPr lang="en-GB" sz="800" b="0" i="1" dirty="0">
                <a:solidFill>
                  <a:schemeClr val="accent1"/>
                </a:solidFill>
                <a:effectLst/>
                <a:latin typeface="Josefin Sans" pitchFamily="2" charset="0"/>
              </a:rPr>
              <a:t>Complimentary or test experiment with an array of both C6D6 and </a:t>
            </a:r>
            <a:r>
              <a:rPr lang="en-GB" sz="800" b="0" i="1" dirty="0" err="1">
                <a:solidFill>
                  <a:schemeClr val="accent1"/>
                </a:solidFill>
                <a:effectLst/>
                <a:latin typeface="Josefin Sans" pitchFamily="2" charset="0"/>
              </a:rPr>
              <a:t>HPGe</a:t>
            </a:r>
            <a:r>
              <a:rPr lang="en-GB" sz="800" b="0" i="1" dirty="0">
                <a:solidFill>
                  <a:schemeClr val="accent1"/>
                </a:solidFill>
                <a:effectLst/>
                <a:latin typeface="Josefin Sans" pitchFamily="2" charset="0"/>
              </a:rPr>
              <a:t>/Labr3 for getting the capture events(C6D6) and capture cascade event in </a:t>
            </a:r>
            <a:r>
              <a:rPr lang="en-GB" sz="800" b="0" i="1" dirty="0" err="1">
                <a:solidFill>
                  <a:schemeClr val="accent1"/>
                </a:solidFill>
                <a:effectLst/>
                <a:latin typeface="Josefin Sans" pitchFamily="2" charset="0"/>
              </a:rPr>
              <a:t>HPGe</a:t>
            </a:r>
            <a:r>
              <a:rPr lang="en-GB" sz="800" b="0" i="1" dirty="0">
                <a:solidFill>
                  <a:schemeClr val="accent1"/>
                </a:solidFill>
                <a:effectLst/>
                <a:latin typeface="Josefin Sans" pitchFamily="2" charset="0"/>
              </a:rPr>
              <a:t> together.</a:t>
            </a:r>
            <a:endParaRPr lang="en-GB" sz="800" i="1" dirty="0">
              <a:solidFill>
                <a:schemeClr val="accent1"/>
              </a:solidFill>
              <a:latin typeface="Josefin Sans" pitchFamily="2" charset="0"/>
            </a:endParaRPr>
          </a:p>
        </p:txBody>
      </p:sp>
    </p:spTree>
    <p:extLst>
      <p:ext uri="{BB962C8B-B14F-4D97-AF65-F5344CB8AC3E}">
        <p14:creationId xmlns:p14="http://schemas.microsoft.com/office/powerpoint/2010/main" val="3994743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69" name="TextBox 68">
            <a:extLst>
              <a:ext uri="{FF2B5EF4-FFF2-40B4-BE49-F238E27FC236}">
                <a16:creationId xmlns:a16="http://schemas.microsoft.com/office/drawing/2014/main" id="{AC222155-B1FC-7870-07A7-219AA129102C}"/>
              </a:ext>
            </a:extLst>
          </p:cNvPr>
          <p:cNvSpPr txBox="1"/>
          <p:nvPr/>
        </p:nvSpPr>
        <p:spPr>
          <a:xfrm rot="16200000">
            <a:off x="834961" y="2075666"/>
            <a:ext cx="535724" cy="200055"/>
          </a:xfrm>
          <a:prstGeom prst="rect">
            <a:avLst/>
          </a:prstGeom>
          <a:noFill/>
          <a:ln>
            <a:noFill/>
          </a:ln>
        </p:spPr>
        <p:txBody>
          <a:bodyPr wrap="none" rtlCol="0">
            <a:spAutoFit/>
          </a:bodyPr>
          <a:lstStyle/>
          <a:p>
            <a:r>
              <a:rPr lang="en-US" sz="700" dirty="0">
                <a:solidFill>
                  <a:srgbClr val="FF0000"/>
                </a:solidFill>
                <a:latin typeface="Josefin Sans" pitchFamily="2" charset="0"/>
              </a:rPr>
              <a:t>In future</a:t>
            </a:r>
            <a:endParaRPr lang="en-GB" sz="700" dirty="0">
              <a:solidFill>
                <a:srgbClr val="FF0000"/>
              </a:solidFill>
              <a:latin typeface="Josefin Sans" pitchFamily="2" charset="0"/>
            </a:endParaRPr>
          </a:p>
        </p:txBody>
      </p:sp>
      <p:cxnSp>
        <p:nvCxnSpPr>
          <p:cNvPr id="6" name="Google Shape;275;p37">
            <a:extLst>
              <a:ext uri="{FF2B5EF4-FFF2-40B4-BE49-F238E27FC236}">
                <a16:creationId xmlns:a16="http://schemas.microsoft.com/office/drawing/2014/main" id="{CD832225-032C-C3B8-9915-4D3B0C970E28}"/>
              </a:ext>
            </a:extLst>
          </p:cNvPr>
          <p:cNvCxnSpPr>
            <a:cxnSpLocks/>
          </p:cNvCxnSpPr>
          <p:nvPr/>
        </p:nvCxnSpPr>
        <p:spPr>
          <a:xfrm>
            <a:off x="1202850" y="1996257"/>
            <a:ext cx="0" cy="457042"/>
          </a:xfrm>
          <a:prstGeom prst="straightConnector1">
            <a:avLst/>
          </a:prstGeom>
          <a:noFill/>
          <a:ln w="9525" cap="flat" cmpd="sng">
            <a:solidFill>
              <a:schemeClr val="dk2"/>
            </a:solidFill>
            <a:prstDash val="solid"/>
            <a:round/>
            <a:headEnd type="none" w="med" len="med"/>
            <a:tailEnd type="triangle" w="med" len="med"/>
          </a:ln>
        </p:spPr>
      </p:cxnSp>
      <p:sp>
        <p:nvSpPr>
          <p:cNvPr id="12" name="Google Shape;254;p37">
            <a:extLst>
              <a:ext uri="{FF2B5EF4-FFF2-40B4-BE49-F238E27FC236}">
                <a16:creationId xmlns:a16="http://schemas.microsoft.com/office/drawing/2014/main" id="{2360A589-4359-40FF-C1F1-19D71EF44CBB}"/>
              </a:ext>
            </a:extLst>
          </p:cNvPr>
          <p:cNvSpPr txBox="1"/>
          <p:nvPr/>
        </p:nvSpPr>
        <p:spPr>
          <a:xfrm>
            <a:off x="8791100" y="4677100"/>
            <a:ext cx="2883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a:ea typeface="Josefin Sans"/>
                <a:cs typeface="Josefin Sans"/>
                <a:sym typeface="Josefin Sans"/>
              </a:rPr>
              <a:t>4</a:t>
            </a:r>
            <a:endParaRPr dirty="0">
              <a:latin typeface="Josefin Sans"/>
              <a:ea typeface="Josefin Sans"/>
              <a:cs typeface="Josefin Sans"/>
              <a:sym typeface="Josefin Sans"/>
            </a:endParaRPr>
          </a:p>
        </p:txBody>
      </p:sp>
      <p:sp>
        <p:nvSpPr>
          <p:cNvPr id="42" name="Google Shape;267;p37">
            <a:extLst>
              <a:ext uri="{FF2B5EF4-FFF2-40B4-BE49-F238E27FC236}">
                <a16:creationId xmlns:a16="http://schemas.microsoft.com/office/drawing/2014/main" id="{C6C99386-53E7-CA14-D8F4-16271EDAFD1B}"/>
              </a:ext>
            </a:extLst>
          </p:cNvPr>
          <p:cNvSpPr txBox="1"/>
          <p:nvPr/>
        </p:nvSpPr>
        <p:spPr>
          <a:xfrm>
            <a:off x="2694309" y="1611218"/>
            <a:ext cx="1367577" cy="40007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u="sng" dirty="0">
                <a:solidFill>
                  <a:schemeClr val="accent2"/>
                </a:solidFill>
                <a:latin typeface="Josefin Sans"/>
                <a:ea typeface="Josefin Sans"/>
                <a:cs typeface="Josefin Sans"/>
                <a:sym typeface="Josefin Sans"/>
              </a:rPr>
              <a:t>South Korea</a:t>
            </a:r>
            <a:endParaRPr u="sng" dirty="0">
              <a:solidFill>
                <a:schemeClr val="accent2"/>
              </a:solidFill>
              <a:latin typeface="Josefin Sans"/>
              <a:ea typeface="Josefin Sans"/>
              <a:cs typeface="Josefin Sans"/>
              <a:sym typeface="Josefin Sans"/>
            </a:endParaRPr>
          </a:p>
        </p:txBody>
      </p:sp>
      <p:cxnSp>
        <p:nvCxnSpPr>
          <p:cNvPr id="43" name="Straight Connector 42">
            <a:extLst>
              <a:ext uri="{FF2B5EF4-FFF2-40B4-BE49-F238E27FC236}">
                <a16:creationId xmlns:a16="http://schemas.microsoft.com/office/drawing/2014/main" id="{D11251D1-1C5B-AE7A-562A-147C86C3A454}"/>
              </a:ext>
            </a:extLst>
          </p:cNvPr>
          <p:cNvCxnSpPr>
            <a:cxnSpLocks/>
            <a:stCxn id="42" idx="2"/>
          </p:cNvCxnSpPr>
          <p:nvPr/>
        </p:nvCxnSpPr>
        <p:spPr>
          <a:xfrm flipH="1">
            <a:off x="3369571" y="2011297"/>
            <a:ext cx="0" cy="418626"/>
          </a:xfrm>
          <a:prstGeom prst="line">
            <a:avLst/>
          </a:prstGeom>
          <a:ln>
            <a:headEnd type="none" w="sm" len="lg"/>
            <a:tailEnd type="triangle"/>
          </a:ln>
        </p:spPr>
        <p:style>
          <a:lnRef idx="1">
            <a:schemeClr val="dk1"/>
          </a:lnRef>
          <a:fillRef idx="0">
            <a:schemeClr val="dk1"/>
          </a:fillRef>
          <a:effectRef idx="0">
            <a:schemeClr val="dk1"/>
          </a:effectRef>
          <a:fontRef idx="minor">
            <a:schemeClr val="tx1"/>
          </a:fontRef>
        </p:style>
      </p:cxnSp>
      <p:sp>
        <p:nvSpPr>
          <p:cNvPr id="2" name="Google Shape;215;p34">
            <a:extLst>
              <a:ext uri="{FF2B5EF4-FFF2-40B4-BE49-F238E27FC236}">
                <a16:creationId xmlns:a16="http://schemas.microsoft.com/office/drawing/2014/main" id="{00D33C39-5C66-F66C-CEE6-13DCA7A12519}"/>
              </a:ext>
            </a:extLst>
          </p:cNvPr>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fontScale="90000"/>
          </a:bodyPr>
          <a:lstStyle/>
          <a:p>
            <a:pPr marL="0" lvl="0" indent="0" algn="r" rtl="0">
              <a:lnSpc>
                <a:spcPct val="100000"/>
              </a:lnSpc>
              <a:spcBef>
                <a:spcPts val="0"/>
              </a:spcBef>
              <a:spcAft>
                <a:spcPts val="0"/>
              </a:spcAft>
              <a:buSzPct val="83333"/>
              <a:buNone/>
            </a:pPr>
            <a:r>
              <a:rPr lang="en-US" dirty="0">
                <a:latin typeface="Josefin Sans"/>
                <a:ea typeface="Josefin Sans"/>
                <a:cs typeface="Josefin Sans"/>
                <a:sym typeface="Josefin Sans"/>
              </a:rPr>
              <a:t>Motivation-</a:t>
            </a:r>
            <a:endParaRPr dirty="0">
              <a:latin typeface="Josefin Sans"/>
              <a:ea typeface="Josefin Sans"/>
              <a:cs typeface="Josefin Sans"/>
              <a:sym typeface="Josefin Sans"/>
            </a:endParaRPr>
          </a:p>
        </p:txBody>
      </p:sp>
      <p:sp>
        <p:nvSpPr>
          <p:cNvPr id="7" name="TextBox 6">
            <a:extLst>
              <a:ext uri="{FF2B5EF4-FFF2-40B4-BE49-F238E27FC236}">
                <a16:creationId xmlns:a16="http://schemas.microsoft.com/office/drawing/2014/main" id="{55F7DA1E-2947-6976-41B9-82A2D6C558D1}"/>
              </a:ext>
            </a:extLst>
          </p:cNvPr>
          <p:cNvSpPr txBox="1"/>
          <p:nvPr/>
        </p:nvSpPr>
        <p:spPr>
          <a:xfrm>
            <a:off x="2684975" y="2659684"/>
            <a:ext cx="1889393" cy="507831"/>
          </a:xfrm>
          <a:prstGeom prst="rect">
            <a:avLst/>
          </a:prstGeom>
          <a:noFill/>
          <a:ln>
            <a:noFill/>
          </a:ln>
        </p:spPr>
        <p:txBody>
          <a:bodyPr wrap="square">
            <a:spAutoFit/>
          </a:bodyPr>
          <a:lstStyle/>
          <a:p>
            <a:r>
              <a:rPr lang="en-GB" sz="900" dirty="0">
                <a:latin typeface="Josefin Sans" pitchFamily="2" charset="0"/>
              </a:rPr>
              <a:t>Detector : </a:t>
            </a:r>
            <a:r>
              <a:rPr lang="en-GB" sz="900" b="0" dirty="0">
                <a:solidFill>
                  <a:schemeClr val="accent1"/>
                </a:solidFill>
                <a:effectLst/>
                <a:latin typeface="Josefin Sans" pitchFamily="2" charset="0"/>
              </a:rPr>
              <a:t>tin-loaded liquid scintillator for an active source-detector technique</a:t>
            </a:r>
            <a:endParaRPr lang="en-GB" sz="900" dirty="0">
              <a:solidFill>
                <a:schemeClr val="accent1"/>
              </a:solidFill>
              <a:latin typeface="Josefin Sans" pitchFamily="2" charset="0"/>
            </a:endParaRPr>
          </a:p>
        </p:txBody>
      </p:sp>
      <p:sp>
        <p:nvSpPr>
          <p:cNvPr id="9" name="TextBox 8">
            <a:extLst>
              <a:ext uri="{FF2B5EF4-FFF2-40B4-BE49-F238E27FC236}">
                <a16:creationId xmlns:a16="http://schemas.microsoft.com/office/drawing/2014/main" id="{49789014-5637-89AD-0A18-B1BB97F69FF2}"/>
              </a:ext>
            </a:extLst>
          </p:cNvPr>
          <p:cNvSpPr txBox="1"/>
          <p:nvPr/>
        </p:nvSpPr>
        <p:spPr>
          <a:xfrm>
            <a:off x="2684970" y="2395721"/>
            <a:ext cx="1646624" cy="338554"/>
          </a:xfrm>
          <a:prstGeom prst="rect">
            <a:avLst/>
          </a:prstGeom>
          <a:noFill/>
        </p:spPr>
        <p:txBody>
          <a:bodyPr wrap="square">
            <a:spAutoFit/>
          </a:bodyPr>
          <a:lstStyle/>
          <a:p>
            <a:r>
              <a:rPr lang="en-GB" sz="800" i="1" dirty="0">
                <a:latin typeface="Josefin Sans" pitchFamily="2" charset="0"/>
              </a:rPr>
              <a:t>Lab: </a:t>
            </a:r>
            <a:r>
              <a:rPr lang="en-GB" sz="800" i="1" dirty="0" err="1">
                <a:solidFill>
                  <a:srgbClr val="FF0000"/>
                </a:solidFill>
                <a:latin typeface="Josefin Sans" pitchFamily="2" charset="0"/>
              </a:rPr>
              <a:t>YangYang</a:t>
            </a:r>
            <a:r>
              <a:rPr lang="en-GB" sz="800" i="1" dirty="0">
                <a:solidFill>
                  <a:srgbClr val="FF0000"/>
                </a:solidFill>
                <a:latin typeface="Josefin Sans" pitchFamily="2" charset="0"/>
              </a:rPr>
              <a:t> Underground Laboratory (Y2L)-2009</a:t>
            </a:r>
          </a:p>
        </p:txBody>
      </p:sp>
      <p:sp>
        <p:nvSpPr>
          <p:cNvPr id="10" name="TextBox 9">
            <a:extLst>
              <a:ext uri="{FF2B5EF4-FFF2-40B4-BE49-F238E27FC236}">
                <a16:creationId xmlns:a16="http://schemas.microsoft.com/office/drawing/2014/main" id="{4B1F9644-FAB5-F17F-CBAC-141DEA5F8808}"/>
              </a:ext>
            </a:extLst>
          </p:cNvPr>
          <p:cNvSpPr txBox="1"/>
          <p:nvPr/>
        </p:nvSpPr>
        <p:spPr>
          <a:xfrm>
            <a:off x="445882" y="2649510"/>
            <a:ext cx="2103985" cy="507831"/>
          </a:xfrm>
          <a:prstGeom prst="rect">
            <a:avLst/>
          </a:prstGeom>
          <a:noFill/>
          <a:ln>
            <a:noFill/>
          </a:ln>
        </p:spPr>
        <p:txBody>
          <a:bodyPr wrap="square">
            <a:spAutoFit/>
          </a:bodyPr>
          <a:lstStyle/>
          <a:p>
            <a:r>
              <a:rPr lang="en-GB" sz="900" dirty="0">
                <a:latin typeface="Josefin Sans" pitchFamily="2" charset="0"/>
              </a:rPr>
              <a:t>Detector: </a:t>
            </a:r>
            <a:r>
              <a:rPr lang="en-GB" sz="900" b="0" dirty="0">
                <a:solidFill>
                  <a:schemeClr val="accent1"/>
                </a:solidFill>
                <a:effectLst/>
                <a:latin typeface="Josefin Sans" pitchFamily="2" charset="0"/>
              </a:rPr>
              <a:t>Sn cryogenic superconducting bolometer (TIN.TIN -The India</a:t>
            </a:r>
            <a:r>
              <a:rPr lang="en-GB" sz="900" dirty="0">
                <a:solidFill>
                  <a:schemeClr val="accent1"/>
                </a:solidFill>
                <a:latin typeface="Josefin Sans" pitchFamily="2" charset="0"/>
              </a:rPr>
              <a:t> </a:t>
            </a:r>
            <a:r>
              <a:rPr lang="en-GB" sz="900" b="0" dirty="0">
                <a:solidFill>
                  <a:schemeClr val="accent1"/>
                </a:solidFill>
                <a:effectLst/>
                <a:latin typeface="Josefin Sans" pitchFamily="2" charset="0"/>
              </a:rPr>
              <a:t>based TIN detector)</a:t>
            </a:r>
            <a:endParaRPr lang="en-GB" sz="900" dirty="0">
              <a:solidFill>
                <a:schemeClr val="accent1"/>
              </a:solidFill>
              <a:latin typeface="Josefin Sans" pitchFamily="2" charset="0"/>
            </a:endParaRPr>
          </a:p>
        </p:txBody>
      </p:sp>
      <p:sp>
        <p:nvSpPr>
          <p:cNvPr id="13" name="TextBox 12">
            <a:extLst>
              <a:ext uri="{FF2B5EF4-FFF2-40B4-BE49-F238E27FC236}">
                <a16:creationId xmlns:a16="http://schemas.microsoft.com/office/drawing/2014/main" id="{77A3E8D6-693D-0B9D-799E-EF332EC326DB}"/>
              </a:ext>
            </a:extLst>
          </p:cNvPr>
          <p:cNvSpPr txBox="1"/>
          <p:nvPr/>
        </p:nvSpPr>
        <p:spPr>
          <a:xfrm>
            <a:off x="445665" y="2424259"/>
            <a:ext cx="2086081" cy="215444"/>
          </a:xfrm>
          <a:prstGeom prst="rect">
            <a:avLst/>
          </a:prstGeom>
          <a:noFill/>
        </p:spPr>
        <p:txBody>
          <a:bodyPr wrap="square">
            <a:spAutoFit/>
          </a:bodyPr>
          <a:lstStyle/>
          <a:p>
            <a:r>
              <a:rPr lang="en-GB" sz="800" i="1" dirty="0">
                <a:latin typeface="Josefin Sans" pitchFamily="2" charset="0"/>
              </a:rPr>
              <a:t>Lab: </a:t>
            </a:r>
            <a:r>
              <a:rPr lang="en-GB" sz="800" i="1" dirty="0">
                <a:solidFill>
                  <a:srgbClr val="FF0000"/>
                </a:solidFill>
                <a:latin typeface="Josefin Sans" pitchFamily="2" charset="0"/>
              </a:rPr>
              <a:t>Indian Neutrino Observatory (INO)</a:t>
            </a:r>
          </a:p>
        </p:txBody>
      </p:sp>
      <p:sp>
        <p:nvSpPr>
          <p:cNvPr id="68" name="Google Shape;267;p37">
            <a:extLst>
              <a:ext uri="{FF2B5EF4-FFF2-40B4-BE49-F238E27FC236}">
                <a16:creationId xmlns:a16="http://schemas.microsoft.com/office/drawing/2014/main" id="{9793BF73-2CEC-6DDE-5AB3-EF45A6E8D377}"/>
              </a:ext>
            </a:extLst>
          </p:cNvPr>
          <p:cNvSpPr txBox="1"/>
          <p:nvPr/>
        </p:nvSpPr>
        <p:spPr>
          <a:xfrm>
            <a:off x="720000" y="1596057"/>
            <a:ext cx="965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u="sng" dirty="0">
                <a:solidFill>
                  <a:schemeClr val="accent2"/>
                </a:solidFill>
                <a:latin typeface="Josefin Sans"/>
                <a:ea typeface="Josefin Sans"/>
                <a:cs typeface="Josefin Sans"/>
                <a:sym typeface="Josefin Sans"/>
              </a:rPr>
              <a:t>India</a:t>
            </a:r>
            <a:endParaRPr u="sng" dirty="0">
              <a:solidFill>
                <a:schemeClr val="accent2"/>
              </a:solidFill>
              <a:latin typeface="Josefin Sans"/>
              <a:ea typeface="Josefin Sans"/>
              <a:cs typeface="Josefin Sans"/>
              <a:sym typeface="Josefin Sans"/>
            </a:endParaRPr>
          </a:p>
        </p:txBody>
      </p:sp>
      <p:sp>
        <p:nvSpPr>
          <p:cNvPr id="14" name="TextBox 13">
            <a:extLst>
              <a:ext uri="{FF2B5EF4-FFF2-40B4-BE49-F238E27FC236}">
                <a16:creationId xmlns:a16="http://schemas.microsoft.com/office/drawing/2014/main" id="{2F48C4B9-9009-7107-DB46-453CB1839E80}"/>
              </a:ext>
            </a:extLst>
          </p:cNvPr>
          <p:cNvSpPr txBox="1"/>
          <p:nvPr/>
        </p:nvSpPr>
        <p:spPr>
          <a:xfrm>
            <a:off x="2683468" y="3087571"/>
            <a:ext cx="1815342" cy="338554"/>
          </a:xfrm>
          <a:prstGeom prst="rect">
            <a:avLst/>
          </a:prstGeom>
          <a:noFill/>
        </p:spPr>
        <p:txBody>
          <a:bodyPr wrap="square">
            <a:spAutoFit/>
          </a:bodyPr>
          <a:lstStyle/>
          <a:p>
            <a:r>
              <a:rPr lang="fr-FR" sz="800" i="1" dirty="0">
                <a:solidFill>
                  <a:schemeClr val="accent4">
                    <a:lumMod val="40000"/>
                    <a:lumOff val="60000"/>
                  </a:schemeClr>
                </a:solidFill>
                <a:latin typeface="Josefin Sans" pitchFamily="2" charset="0"/>
              </a:rPr>
              <a:t>Hwang, M. J., et al., </a:t>
            </a:r>
            <a:r>
              <a:rPr lang="fr-FR" sz="800" i="1" dirty="0" err="1">
                <a:solidFill>
                  <a:schemeClr val="accent4">
                    <a:lumMod val="40000"/>
                    <a:lumOff val="60000"/>
                  </a:schemeClr>
                </a:solidFill>
                <a:latin typeface="Josefin Sans" pitchFamily="2" charset="0"/>
              </a:rPr>
              <a:t>Astroparticle</a:t>
            </a:r>
            <a:r>
              <a:rPr lang="fr-FR" sz="800" i="1" dirty="0">
                <a:solidFill>
                  <a:schemeClr val="accent4">
                    <a:lumMod val="40000"/>
                    <a:lumOff val="60000"/>
                  </a:schemeClr>
                </a:solidFill>
                <a:latin typeface="Josefin Sans" pitchFamily="2" charset="0"/>
              </a:rPr>
              <a:t> </a:t>
            </a:r>
            <a:r>
              <a:rPr lang="fr-FR" sz="800" i="1" dirty="0" err="1">
                <a:solidFill>
                  <a:schemeClr val="accent4">
                    <a:lumMod val="40000"/>
                    <a:lumOff val="60000"/>
                  </a:schemeClr>
                </a:solidFill>
                <a:latin typeface="Josefin Sans" pitchFamily="2" charset="0"/>
              </a:rPr>
              <a:t>Physics</a:t>
            </a:r>
            <a:r>
              <a:rPr lang="fr-FR" sz="800" i="1" dirty="0">
                <a:solidFill>
                  <a:schemeClr val="accent4">
                    <a:lumMod val="40000"/>
                    <a:lumOff val="60000"/>
                  </a:schemeClr>
                </a:solidFill>
                <a:latin typeface="Josefin Sans" pitchFamily="2" charset="0"/>
              </a:rPr>
              <a:t> 31.6 (2009): 412-416.</a:t>
            </a:r>
            <a:endParaRPr lang="en-GB" sz="800" i="1" dirty="0">
              <a:solidFill>
                <a:schemeClr val="accent4">
                  <a:lumMod val="40000"/>
                  <a:lumOff val="60000"/>
                </a:schemeClr>
              </a:solidFill>
              <a:latin typeface="Josefin Sans" pitchFamily="2" charset="0"/>
            </a:endParaRPr>
          </a:p>
        </p:txBody>
      </p:sp>
      <p:sp>
        <p:nvSpPr>
          <p:cNvPr id="44" name="TextBox 43">
            <a:extLst>
              <a:ext uri="{FF2B5EF4-FFF2-40B4-BE49-F238E27FC236}">
                <a16:creationId xmlns:a16="http://schemas.microsoft.com/office/drawing/2014/main" id="{B79AC249-6877-AADE-B46A-B622FDDE0121}"/>
              </a:ext>
            </a:extLst>
          </p:cNvPr>
          <p:cNvSpPr txBox="1"/>
          <p:nvPr/>
        </p:nvSpPr>
        <p:spPr>
          <a:xfrm>
            <a:off x="475065" y="3086549"/>
            <a:ext cx="1940637" cy="338554"/>
          </a:xfrm>
          <a:prstGeom prst="rect">
            <a:avLst/>
          </a:prstGeom>
          <a:noFill/>
        </p:spPr>
        <p:txBody>
          <a:bodyPr wrap="square">
            <a:spAutoFit/>
          </a:bodyPr>
          <a:lstStyle/>
          <a:p>
            <a:r>
              <a:rPr lang="en-GB" sz="800" b="0" i="1" dirty="0" err="1">
                <a:solidFill>
                  <a:schemeClr val="accent4">
                    <a:lumMod val="40000"/>
                    <a:lumOff val="60000"/>
                  </a:schemeClr>
                </a:solidFill>
                <a:effectLst/>
                <a:latin typeface="Josefin Sans" pitchFamily="2" charset="0"/>
              </a:rPr>
              <a:t>Nanal</a:t>
            </a:r>
            <a:r>
              <a:rPr lang="en-GB" sz="800" b="0" i="1" dirty="0">
                <a:solidFill>
                  <a:schemeClr val="accent4">
                    <a:lumMod val="40000"/>
                    <a:lumOff val="60000"/>
                  </a:schemeClr>
                </a:solidFill>
                <a:effectLst/>
                <a:latin typeface="Josefin Sans" pitchFamily="2" charset="0"/>
              </a:rPr>
              <a:t>, </a:t>
            </a:r>
            <a:r>
              <a:rPr lang="en-GB" sz="800" b="0" i="1" dirty="0" err="1">
                <a:solidFill>
                  <a:schemeClr val="accent4">
                    <a:lumMod val="40000"/>
                    <a:lumOff val="60000"/>
                  </a:schemeClr>
                </a:solidFill>
                <a:effectLst/>
                <a:latin typeface="Josefin Sans" pitchFamily="2" charset="0"/>
              </a:rPr>
              <a:t>Vandana.EPJ</a:t>
            </a:r>
            <a:r>
              <a:rPr lang="en-GB" sz="800" b="0" i="1" dirty="0">
                <a:solidFill>
                  <a:schemeClr val="accent4">
                    <a:lumMod val="40000"/>
                    <a:lumOff val="60000"/>
                  </a:schemeClr>
                </a:solidFill>
                <a:effectLst/>
                <a:latin typeface="Josefin Sans" pitchFamily="2" charset="0"/>
              </a:rPr>
              <a:t> Web of Conferences, EDP Sciences 66 (2014)</a:t>
            </a:r>
            <a:endParaRPr lang="en-GB" sz="800" i="1" dirty="0">
              <a:solidFill>
                <a:schemeClr val="accent4">
                  <a:lumMod val="40000"/>
                  <a:lumOff val="60000"/>
                </a:schemeClr>
              </a:solidFill>
              <a:latin typeface="Josefin Sans" pitchFamily="2" charset="0"/>
            </a:endParaRPr>
          </a:p>
        </p:txBody>
      </p:sp>
      <p:sp>
        <p:nvSpPr>
          <p:cNvPr id="26" name="TextBox 25">
            <a:extLst>
              <a:ext uri="{FF2B5EF4-FFF2-40B4-BE49-F238E27FC236}">
                <a16:creationId xmlns:a16="http://schemas.microsoft.com/office/drawing/2014/main" id="{62609CC4-A202-41D3-8B02-BB7B5663CE42}"/>
              </a:ext>
            </a:extLst>
          </p:cNvPr>
          <p:cNvSpPr txBox="1"/>
          <p:nvPr/>
        </p:nvSpPr>
        <p:spPr>
          <a:xfrm>
            <a:off x="4291282" y="1505195"/>
            <a:ext cx="4758929" cy="2908489"/>
          </a:xfrm>
          <a:prstGeom prst="rect">
            <a:avLst/>
          </a:prstGeom>
          <a:noFill/>
        </p:spPr>
        <p:txBody>
          <a:bodyPr wrap="square">
            <a:spAutoFit/>
          </a:bodyPr>
          <a:lstStyle/>
          <a:p>
            <a:pPr marL="285750" indent="-285750" algn="just">
              <a:buFont typeface="Wingdings" panose="05000000000000000000" pitchFamily="2" charset="2"/>
              <a:buChar char="q"/>
            </a:pPr>
            <a:r>
              <a:rPr lang="en-GB" sz="1200" baseline="30000" dirty="0">
                <a:latin typeface="Josefin Sans" pitchFamily="2" charset="0"/>
              </a:rPr>
              <a:t>124</a:t>
            </a:r>
            <a:r>
              <a:rPr lang="en-GB" sz="1200" dirty="0">
                <a:latin typeface="Josefin Sans" pitchFamily="2" charset="0"/>
              </a:rPr>
              <a:t>Sn is one of the </a:t>
            </a:r>
            <a:r>
              <a:rPr lang="en-GB" sz="1200" dirty="0" err="1">
                <a:latin typeface="Josefin Sans" pitchFamily="2" charset="0"/>
              </a:rPr>
              <a:t>neutrinoless</a:t>
            </a:r>
            <a:r>
              <a:rPr lang="en-GB" sz="1200" dirty="0">
                <a:latin typeface="Josefin Sans" pitchFamily="2" charset="0"/>
              </a:rPr>
              <a:t> double beta decay (0</a:t>
            </a:r>
            <a:r>
              <a:rPr lang="en-GB" sz="1200" i="1" dirty="0">
                <a:latin typeface="Josefin Sans" pitchFamily="2" charset="0"/>
              </a:rPr>
              <a:t>νββ</a:t>
            </a:r>
            <a:r>
              <a:rPr lang="en-GB" sz="1200" dirty="0">
                <a:latin typeface="Josefin Sans" pitchFamily="2" charset="0"/>
              </a:rPr>
              <a:t>) candidates</a:t>
            </a:r>
          </a:p>
          <a:p>
            <a:pPr algn="just"/>
            <a:endParaRPr lang="en-GB" sz="500" dirty="0">
              <a:latin typeface="Josefin Sans" pitchFamily="2" charset="0"/>
            </a:endParaRPr>
          </a:p>
          <a:p>
            <a:pPr marL="285750" indent="-285750" algn="just">
              <a:buFont typeface="Wingdings" panose="05000000000000000000" pitchFamily="2" charset="2"/>
              <a:buChar char="q"/>
            </a:pPr>
            <a:r>
              <a:rPr lang="en-GB" sz="1200" dirty="0">
                <a:latin typeface="Josefin Sans" pitchFamily="2" charset="0"/>
              </a:rPr>
              <a:t>To measure this decay process is to measure the 0</a:t>
            </a:r>
            <a:r>
              <a:rPr lang="en-GB" sz="1200" i="1" dirty="0">
                <a:latin typeface="Josefin Sans" pitchFamily="2" charset="0"/>
              </a:rPr>
              <a:t>νββ</a:t>
            </a:r>
            <a:r>
              <a:rPr lang="en-GB" sz="1200" dirty="0">
                <a:latin typeface="Josefin Sans" pitchFamily="2" charset="0"/>
              </a:rPr>
              <a:t> decay peak which is at an energy equal to the Q-value of the process, i.e., </a:t>
            </a:r>
            <a:r>
              <a:rPr lang="en-GB" sz="1200" dirty="0">
                <a:solidFill>
                  <a:srgbClr val="FF0000"/>
                </a:solidFill>
                <a:latin typeface="Josefin Sans" pitchFamily="2" charset="0"/>
              </a:rPr>
              <a:t>2292.7 (4) keV</a:t>
            </a:r>
            <a:endParaRPr lang="en-GB" sz="1200" dirty="0">
              <a:latin typeface="Josefin Sans" pitchFamily="2" charset="0"/>
            </a:endParaRPr>
          </a:p>
          <a:p>
            <a:pPr algn="just"/>
            <a:endParaRPr lang="en-GB" sz="500" dirty="0">
              <a:latin typeface="Josefin Sans" pitchFamily="2" charset="0"/>
            </a:endParaRPr>
          </a:p>
          <a:p>
            <a:pPr marL="285750" indent="-285750" algn="just">
              <a:buFont typeface="Wingdings" panose="05000000000000000000" pitchFamily="2" charset="2"/>
              <a:buChar char="q"/>
            </a:pPr>
            <a:r>
              <a:rPr lang="en-GB" sz="1200" dirty="0">
                <a:latin typeface="Josefin Sans" pitchFamily="2" charset="0"/>
              </a:rPr>
              <a:t>0</a:t>
            </a:r>
            <a:r>
              <a:rPr lang="en-GB" sz="1200" i="1" dirty="0">
                <a:latin typeface="Josefin Sans" pitchFamily="2" charset="0"/>
              </a:rPr>
              <a:t>νββ</a:t>
            </a:r>
            <a:r>
              <a:rPr lang="en-GB" sz="1200" dirty="0">
                <a:latin typeface="Josefin Sans" pitchFamily="2" charset="0"/>
              </a:rPr>
              <a:t> is a second order weak interaction process and the event rates are very low since T</a:t>
            </a:r>
            <a:r>
              <a:rPr lang="en-GB" sz="1200" baseline="-25000" dirty="0">
                <a:latin typeface="Josefin Sans" pitchFamily="2" charset="0"/>
              </a:rPr>
              <a:t>1/2</a:t>
            </a:r>
            <a:r>
              <a:rPr lang="en-GB" sz="1200" dirty="0">
                <a:latin typeface="Josefin Sans" pitchFamily="2" charset="0"/>
              </a:rPr>
              <a:t> &gt; 10</a:t>
            </a:r>
            <a:r>
              <a:rPr lang="en-GB" sz="1200" baseline="30000" dirty="0">
                <a:latin typeface="Josefin Sans" pitchFamily="2" charset="0"/>
              </a:rPr>
              <a:t>21</a:t>
            </a:r>
            <a:r>
              <a:rPr lang="en-GB" sz="1200" dirty="0">
                <a:latin typeface="Josefin Sans" pitchFamily="2" charset="0"/>
              </a:rPr>
              <a:t> y -&gt; the neutron-induced background is a big limiting factor</a:t>
            </a:r>
            <a:r>
              <a:rPr lang="en-GB" sz="1200" dirty="0">
                <a:solidFill>
                  <a:schemeClr val="accent1"/>
                </a:solidFill>
                <a:latin typeface="Josefin Sans" pitchFamily="2" charset="0"/>
              </a:rPr>
              <a:t>*</a:t>
            </a:r>
            <a:r>
              <a:rPr lang="en-GB" sz="1200" dirty="0">
                <a:solidFill>
                  <a:srgbClr val="FF0000"/>
                </a:solidFill>
                <a:latin typeface="Josefin Sans" pitchFamily="2" charset="0"/>
              </a:rPr>
              <a:t>*</a:t>
            </a:r>
          </a:p>
          <a:p>
            <a:pPr marL="285750" indent="-285750" algn="just">
              <a:buFont typeface="Wingdings" panose="05000000000000000000" pitchFamily="2" charset="2"/>
              <a:buChar char="q"/>
            </a:pPr>
            <a:endParaRPr lang="en-GB" sz="500" dirty="0">
              <a:latin typeface="Josefin Sans" pitchFamily="2" charset="0"/>
            </a:endParaRPr>
          </a:p>
          <a:p>
            <a:pPr marL="285750" indent="-285750" algn="just">
              <a:buFont typeface="Wingdings" panose="05000000000000000000" pitchFamily="2" charset="2"/>
              <a:buChar char="q"/>
            </a:pPr>
            <a:r>
              <a:rPr lang="en-GB" sz="1200" dirty="0">
                <a:latin typeface="Josefin Sans" pitchFamily="2" charset="0"/>
              </a:rPr>
              <a:t>Such measurements are extremely sensitive to </a:t>
            </a:r>
            <a:r>
              <a:rPr lang="en-GB" sz="1200" b="1" dirty="0">
                <a:latin typeface="Josefin Sans" pitchFamily="2" charset="0"/>
              </a:rPr>
              <a:t>background signals which </a:t>
            </a:r>
            <a:r>
              <a:rPr lang="en-GB" sz="1200" b="1" u="sng" dirty="0">
                <a:latin typeface="Josefin Sans" pitchFamily="2" charset="0"/>
              </a:rPr>
              <a:t>can mimic </a:t>
            </a:r>
            <a:r>
              <a:rPr lang="en-GB" sz="1200" b="1" dirty="0">
                <a:latin typeface="Josefin Sans" pitchFamily="2" charset="0"/>
              </a:rPr>
              <a:t>the signal of interes</a:t>
            </a:r>
            <a:r>
              <a:rPr lang="en-GB" sz="1200" dirty="0">
                <a:latin typeface="Josefin Sans" pitchFamily="2" charset="0"/>
              </a:rPr>
              <a:t>t: the neutron-induced background can produce </a:t>
            </a:r>
            <a:r>
              <a:rPr lang="en-GB" sz="1200" dirty="0">
                <a:latin typeface="Symbol" panose="05050102010706020507" pitchFamily="18" charset="2"/>
              </a:rPr>
              <a:t>g</a:t>
            </a:r>
            <a:r>
              <a:rPr lang="en-GB" sz="1200" dirty="0">
                <a:latin typeface="Josefin Sans" pitchFamily="2" charset="0"/>
              </a:rPr>
              <a:t>-ray events in and around the region of interest (ROI) i.e., the Q-value region</a:t>
            </a:r>
          </a:p>
          <a:p>
            <a:pPr marL="285750" indent="-285750" algn="just">
              <a:buFont typeface="Wingdings" panose="05000000000000000000" pitchFamily="2" charset="2"/>
              <a:buChar char="q"/>
            </a:pPr>
            <a:endParaRPr lang="en-GB" sz="500" dirty="0">
              <a:latin typeface="Josefin Sans" pitchFamily="2" charset="0"/>
            </a:endParaRPr>
          </a:p>
          <a:p>
            <a:pPr marL="285750" indent="-285750" algn="just">
              <a:buFont typeface="Wingdings" panose="05000000000000000000" pitchFamily="2" charset="2"/>
              <a:buChar char="q"/>
            </a:pPr>
            <a:endParaRPr lang="en-GB" sz="1200" dirty="0">
              <a:latin typeface="Josefin Sans" pitchFamily="2" charset="0"/>
            </a:endParaRPr>
          </a:p>
        </p:txBody>
      </p:sp>
      <p:pic>
        <p:nvPicPr>
          <p:cNvPr id="33" name="Picture 2" descr="Required sensitivity in the search of neutrinoless double beta decay in  124Sn | SpringerLink">
            <a:extLst>
              <a:ext uri="{FF2B5EF4-FFF2-40B4-BE49-F238E27FC236}">
                <a16:creationId xmlns:a16="http://schemas.microsoft.com/office/drawing/2014/main" id="{2F0BBBB3-D84C-D713-F213-347E7EE28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667" y="3452225"/>
            <a:ext cx="1553790" cy="120673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005AF15-111A-CA1B-5C21-EF9D2B5E4361}"/>
              </a:ext>
            </a:extLst>
          </p:cNvPr>
          <p:cNvSpPr txBox="1"/>
          <p:nvPr/>
        </p:nvSpPr>
        <p:spPr>
          <a:xfrm>
            <a:off x="2938390" y="4104228"/>
            <a:ext cx="1219516" cy="415498"/>
          </a:xfrm>
          <a:prstGeom prst="rect">
            <a:avLst/>
          </a:prstGeom>
          <a:noFill/>
        </p:spPr>
        <p:txBody>
          <a:bodyPr wrap="square">
            <a:spAutoFit/>
          </a:bodyPr>
          <a:lstStyle/>
          <a:p>
            <a:r>
              <a:rPr lang="en-GB" sz="700" dirty="0">
                <a:solidFill>
                  <a:schemeClr val="accent2"/>
                </a:solidFill>
                <a:latin typeface="Josefin Sans" pitchFamily="2" charset="0"/>
              </a:rPr>
              <a:t>Singh, M.K., et al. Indian J Phys 94, 1263–1270 (2020).</a:t>
            </a:r>
          </a:p>
        </p:txBody>
      </p:sp>
      <p:sp>
        <p:nvSpPr>
          <p:cNvPr id="46" name="TextBox 45">
            <a:extLst>
              <a:ext uri="{FF2B5EF4-FFF2-40B4-BE49-F238E27FC236}">
                <a16:creationId xmlns:a16="http://schemas.microsoft.com/office/drawing/2014/main" id="{1B7FE308-0107-4C56-18EC-0AB49F15E585}"/>
              </a:ext>
            </a:extLst>
          </p:cNvPr>
          <p:cNvSpPr txBox="1"/>
          <p:nvPr/>
        </p:nvSpPr>
        <p:spPr>
          <a:xfrm>
            <a:off x="541145" y="1273638"/>
            <a:ext cx="3740860" cy="430887"/>
          </a:xfrm>
          <a:prstGeom prst="rect">
            <a:avLst/>
          </a:prstGeom>
          <a:noFill/>
        </p:spPr>
        <p:txBody>
          <a:bodyPr wrap="square">
            <a:spAutoFit/>
          </a:bodyPr>
          <a:lstStyle/>
          <a:p>
            <a:pPr algn="just">
              <a:buSzPts val="990"/>
            </a:pPr>
            <a:r>
              <a:rPr lang="en-GB" sz="1100" dirty="0">
                <a:latin typeface="Josefin Sans" pitchFamily="2" charset="0"/>
                <a:ea typeface="Josefin Sans"/>
                <a:cs typeface="Josefin Sans"/>
                <a:sym typeface="Josefin Sans"/>
              </a:rPr>
              <a:t>Worldwide experiments done or planned for </a:t>
            </a:r>
            <a:r>
              <a:rPr lang="en-GB" sz="1100" u="sng" dirty="0" err="1">
                <a:latin typeface="Josefin Sans" pitchFamily="2" charset="0"/>
                <a:ea typeface="Josefin Sans"/>
                <a:cs typeface="Josefin Sans"/>
                <a:sym typeface="Josefin Sans"/>
              </a:rPr>
              <a:t>neutrinoless</a:t>
            </a:r>
            <a:r>
              <a:rPr lang="en-GB" sz="1100" u="sng" dirty="0">
                <a:latin typeface="Josefin Sans" pitchFamily="2" charset="0"/>
                <a:ea typeface="Josefin Sans"/>
                <a:cs typeface="Josefin Sans"/>
                <a:sym typeface="Josefin Sans"/>
              </a:rPr>
              <a:t> double-</a:t>
            </a:r>
            <a:r>
              <a:rPr lang="el-GR" sz="1100" i="1" u="sng" dirty="0">
                <a:latin typeface="Josefin Sans" pitchFamily="2" charset="0"/>
                <a:ea typeface="Josefin Sans"/>
                <a:cs typeface="Arial" panose="020B0604020202020204" pitchFamily="34" charset="0"/>
                <a:sym typeface="Josefin Sans"/>
              </a:rPr>
              <a:t>β</a:t>
            </a:r>
            <a:r>
              <a:rPr lang="en-US" sz="1100" u="sng" dirty="0">
                <a:latin typeface="Josefin Sans" pitchFamily="2" charset="0"/>
                <a:ea typeface="Josefin Sans"/>
                <a:cs typeface="Arial" panose="020B0604020202020204" pitchFamily="34" charset="0"/>
                <a:sym typeface="Josefin Sans"/>
              </a:rPr>
              <a:t> </a:t>
            </a:r>
            <a:r>
              <a:rPr lang="en-GB" sz="1100" u="sng" dirty="0">
                <a:latin typeface="Josefin Sans" pitchFamily="2" charset="0"/>
                <a:ea typeface="Josefin Sans"/>
                <a:cs typeface="Josefin Sans"/>
                <a:sym typeface="Josefin Sans"/>
              </a:rPr>
              <a:t>decay </a:t>
            </a:r>
            <a:r>
              <a:rPr lang="en-GB" sz="1100" dirty="0">
                <a:latin typeface="Josefin Sans" pitchFamily="2" charset="0"/>
                <a:ea typeface="Josefin Sans"/>
                <a:cs typeface="Josefin Sans"/>
                <a:sym typeface="Josefin Sans"/>
              </a:rPr>
              <a:t>studies for </a:t>
            </a:r>
            <a:r>
              <a:rPr lang="en-GB" sz="1100" u="sng" baseline="30000" dirty="0">
                <a:highlight>
                  <a:srgbClr val="FFFF00"/>
                </a:highlight>
                <a:latin typeface="Josefin Sans" pitchFamily="2" charset="0"/>
                <a:ea typeface="Josefin Sans"/>
                <a:cs typeface="Josefin Sans"/>
                <a:sym typeface="Josefin Sans"/>
              </a:rPr>
              <a:t>124</a:t>
            </a:r>
            <a:r>
              <a:rPr lang="en-GB" sz="1100" u="sng" dirty="0">
                <a:highlight>
                  <a:srgbClr val="FFFF00"/>
                </a:highlight>
                <a:latin typeface="Josefin Sans" pitchFamily="2" charset="0"/>
                <a:ea typeface="Josefin Sans"/>
                <a:cs typeface="Josefin Sans"/>
                <a:sym typeface="Josefin Sans"/>
              </a:rPr>
              <a:t>Sn ----&gt; </a:t>
            </a:r>
            <a:r>
              <a:rPr lang="en-GB" sz="1100" u="sng" baseline="30000" dirty="0">
                <a:highlight>
                  <a:srgbClr val="FFFF00"/>
                </a:highlight>
                <a:latin typeface="Josefin Sans" pitchFamily="2" charset="0"/>
                <a:ea typeface="Josefin Sans"/>
                <a:cs typeface="Josefin Sans"/>
                <a:sym typeface="Josefin Sans"/>
              </a:rPr>
              <a:t>124</a:t>
            </a:r>
            <a:r>
              <a:rPr lang="en-GB" sz="1100" u="sng" dirty="0">
                <a:highlight>
                  <a:srgbClr val="FFFF00"/>
                </a:highlight>
                <a:latin typeface="Josefin Sans" pitchFamily="2" charset="0"/>
                <a:ea typeface="Josefin Sans"/>
                <a:cs typeface="Josefin Sans"/>
                <a:sym typeface="Josefin Sans"/>
              </a:rPr>
              <a:t>Te</a:t>
            </a:r>
            <a:r>
              <a:rPr lang="en-GB" sz="1100" dirty="0">
                <a:latin typeface="Josefin Sans" pitchFamily="2" charset="0"/>
                <a:ea typeface="Josefin Sans"/>
                <a:cs typeface="Josefin Sans"/>
                <a:sym typeface="Josefin Sans"/>
              </a:rPr>
              <a:t>:</a:t>
            </a:r>
          </a:p>
        </p:txBody>
      </p:sp>
      <p:sp>
        <p:nvSpPr>
          <p:cNvPr id="47" name="TextBox 46">
            <a:extLst>
              <a:ext uri="{FF2B5EF4-FFF2-40B4-BE49-F238E27FC236}">
                <a16:creationId xmlns:a16="http://schemas.microsoft.com/office/drawing/2014/main" id="{AE43C30B-2444-77B7-6F37-4B694E1196BE}"/>
              </a:ext>
            </a:extLst>
          </p:cNvPr>
          <p:cNvSpPr txBox="1"/>
          <p:nvPr/>
        </p:nvSpPr>
        <p:spPr>
          <a:xfrm>
            <a:off x="4516887" y="1131190"/>
            <a:ext cx="4418363" cy="307777"/>
          </a:xfrm>
          <a:prstGeom prst="rect">
            <a:avLst/>
          </a:prstGeom>
          <a:noFill/>
        </p:spPr>
        <p:txBody>
          <a:bodyPr wrap="square">
            <a:spAutoFit/>
          </a:bodyPr>
          <a:lstStyle/>
          <a:p>
            <a:r>
              <a:rPr lang="en-US" u="sng" dirty="0">
                <a:highlight>
                  <a:srgbClr val="FFFF00"/>
                </a:highlight>
                <a:latin typeface="Josefin Sans" pitchFamily="2" charset="0"/>
              </a:rPr>
              <a:t>Background assessment of 0</a:t>
            </a:r>
            <a:r>
              <a:rPr lang="el-GR" i="1" u="sng" dirty="0">
                <a:highlight>
                  <a:srgbClr val="FFFF00"/>
                </a:highlight>
                <a:latin typeface="Josefin Sans" pitchFamily="2" charset="0"/>
                <a:cs typeface="Arial" panose="020B0604020202020204" pitchFamily="34" charset="0"/>
              </a:rPr>
              <a:t>νββ</a:t>
            </a:r>
            <a:r>
              <a:rPr lang="en-US" u="sng" dirty="0">
                <a:highlight>
                  <a:srgbClr val="FFFF00"/>
                </a:highlight>
                <a:latin typeface="Josefin Sans" pitchFamily="2" charset="0"/>
                <a:cs typeface="Arial" panose="020B0604020202020204" pitchFamily="34" charset="0"/>
              </a:rPr>
              <a:t> d</a:t>
            </a:r>
            <a:r>
              <a:rPr lang="en-US" u="sng" dirty="0">
                <a:highlight>
                  <a:srgbClr val="FFFF00"/>
                </a:highlight>
                <a:latin typeface="Josefin Sans" pitchFamily="2" charset="0"/>
              </a:rPr>
              <a:t>ecay experiments </a:t>
            </a:r>
            <a:endParaRPr lang="en-GB" u="sng" dirty="0">
              <a:highlight>
                <a:srgbClr val="FFFF00"/>
              </a:highlight>
              <a:latin typeface="Josefin Sans" pitchFamily="2" charset="0"/>
            </a:endParaRPr>
          </a:p>
        </p:txBody>
      </p:sp>
      <p:cxnSp>
        <p:nvCxnSpPr>
          <p:cNvPr id="49" name="Straight Arrow Connector 48">
            <a:extLst>
              <a:ext uri="{FF2B5EF4-FFF2-40B4-BE49-F238E27FC236}">
                <a16:creationId xmlns:a16="http://schemas.microsoft.com/office/drawing/2014/main" id="{C3257560-C405-FECF-26B7-4C4C5868E9A8}"/>
              </a:ext>
            </a:extLst>
          </p:cNvPr>
          <p:cNvCxnSpPr/>
          <p:nvPr/>
        </p:nvCxnSpPr>
        <p:spPr>
          <a:xfrm>
            <a:off x="2587562" y="4218562"/>
            <a:ext cx="0" cy="1852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4528968-171D-AE86-B2FB-D47975649BD1}"/>
              </a:ext>
            </a:extLst>
          </p:cNvPr>
          <p:cNvCxnSpPr/>
          <p:nvPr/>
        </p:nvCxnSpPr>
        <p:spPr>
          <a:xfrm>
            <a:off x="2694563" y="4221802"/>
            <a:ext cx="0" cy="1852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333E839F-29C3-773A-2219-CD599B139505}"/>
              </a:ext>
            </a:extLst>
          </p:cNvPr>
          <p:cNvSpPr txBox="1"/>
          <p:nvPr/>
        </p:nvSpPr>
        <p:spPr>
          <a:xfrm>
            <a:off x="5228629" y="4316717"/>
            <a:ext cx="3330913" cy="215444"/>
          </a:xfrm>
          <a:prstGeom prst="rect">
            <a:avLst/>
          </a:prstGeom>
          <a:noFill/>
        </p:spPr>
        <p:txBody>
          <a:bodyPr wrap="square">
            <a:spAutoFit/>
          </a:bodyPr>
          <a:lstStyle/>
          <a:p>
            <a:r>
              <a:rPr lang="en-GB" sz="800" i="1" dirty="0">
                <a:solidFill>
                  <a:srgbClr val="FF0000"/>
                </a:solidFill>
                <a:latin typeface="Josefin Sans" pitchFamily="2" charset="0"/>
                <a:cs typeface="Times New Roman" panose="02020603050405020304" pitchFamily="18" charset="0"/>
              </a:rPr>
              <a:t>*Gupta, G., et al., Applied Radiation and Isotopes 158 (2020): 108923</a:t>
            </a:r>
            <a:endParaRPr lang="en-GB" sz="800" dirty="0">
              <a:solidFill>
                <a:srgbClr val="FF0000"/>
              </a:solidFill>
            </a:endParaRPr>
          </a:p>
        </p:txBody>
      </p:sp>
      <p:sp>
        <p:nvSpPr>
          <p:cNvPr id="53" name="TextBox 4">
            <a:extLst>
              <a:ext uri="{FF2B5EF4-FFF2-40B4-BE49-F238E27FC236}">
                <a16:creationId xmlns:a16="http://schemas.microsoft.com/office/drawing/2014/main" id="{68BE9475-A874-2043-7918-AF3BCDBB9B01}"/>
              </a:ext>
            </a:extLst>
          </p:cNvPr>
          <p:cNvSpPr txBox="1"/>
          <p:nvPr/>
        </p:nvSpPr>
        <p:spPr>
          <a:xfrm>
            <a:off x="5332945" y="4162440"/>
            <a:ext cx="2889926" cy="215444"/>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800" dirty="0">
                <a:solidFill>
                  <a:schemeClr val="accent1"/>
                </a:solidFill>
                <a:latin typeface="Josefin Sans" pitchFamily="2" charset="0"/>
              </a:rPr>
              <a:t>*Dawson, J., et al., Physical Review C 78.3 (2008): 035503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E71E2D-C632-F504-774A-666795A24E40}"/>
              </a:ext>
            </a:extLst>
          </p:cNvPr>
          <p:cNvSpPr txBox="1"/>
          <p:nvPr/>
        </p:nvSpPr>
        <p:spPr>
          <a:xfrm>
            <a:off x="736059" y="713361"/>
            <a:ext cx="2045753" cy="307777"/>
          </a:xfrm>
          <a:prstGeom prst="rect">
            <a:avLst/>
          </a:prstGeom>
          <a:noFill/>
        </p:spPr>
        <p:txBody>
          <a:bodyPr wrap="none" rtlCol="0">
            <a:spAutoFit/>
          </a:bodyPr>
          <a:lstStyle/>
          <a:p>
            <a:r>
              <a:rPr lang="en-US" dirty="0">
                <a:latin typeface="Josefin Sans" pitchFamily="2" charset="0"/>
              </a:rPr>
              <a:t>Question to be discuss:</a:t>
            </a:r>
            <a:endParaRPr lang="en-GB" dirty="0">
              <a:latin typeface="Josefin Sans" pitchFamily="2" charset="0"/>
            </a:endParaRPr>
          </a:p>
        </p:txBody>
      </p:sp>
      <p:sp>
        <p:nvSpPr>
          <p:cNvPr id="3" name="TextBox 2">
            <a:extLst>
              <a:ext uri="{FF2B5EF4-FFF2-40B4-BE49-F238E27FC236}">
                <a16:creationId xmlns:a16="http://schemas.microsoft.com/office/drawing/2014/main" id="{E985C4D1-2669-66A1-61AB-DF39CAF9EA1D}"/>
              </a:ext>
            </a:extLst>
          </p:cNvPr>
          <p:cNvSpPr txBox="1"/>
          <p:nvPr/>
        </p:nvSpPr>
        <p:spPr>
          <a:xfrm>
            <a:off x="937098" y="1400783"/>
            <a:ext cx="6244017" cy="2677656"/>
          </a:xfrm>
          <a:prstGeom prst="rect">
            <a:avLst/>
          </a:prstGeom>
          <a:noFill/>
        </p:spPr>
        <p:txBody>
          <a:bodyPr wrap="none" rtlCol="0">
            <a:spAutoFit/>
          </a:bodyPr>
          <a:lstStyle/>
          <a:p>
            <a:pPr marL="285750" indent="-285750">
              <a:buFont typeface="Arial" panose="020B0604020202020204" pitchFamily="34" charset="0"/>
              <a:buChar char="•"/>
            </a:pPr>
            <a:r>
              <a:rPr lang="en-US" sz="1400" dirty="0">
                <a:solidFill>
                  <a:srgbClr val="FF0000"/>
                </a:solidFill>
                <a:latin typeface="Josefin Sans"/>
                <a:ea typeface="Josefin Sans"/>
                <a:cs typeface="Josefin Sans"/>
                <a:sym typeface="Josefin Sans"/>
              </a:rPr>
              <a:t>At what distance? What efficiency?)</a:t>
            </a:r>
          </a:p>
          <a:p>
            <a:pPr marL="285750" indent="-285750">
              <a:buFont typeface="Arial" panose="020B0604020202020204" pitchFamily="34" charset="0"/>
              <a:buChar char="•"/>
            </a:pPr>
            <a:endParaRPr lang="en-US" dirty="0">
              <a:solidFill>
                <a:srgbClr val="FF0000"/>
              </a:solidFill>
              <a:latin typeface="Josefin Sans"/>
              <a:sym typeface="Josefin Sans"/>
            </a:endParaRPr>
          </a:p>
          <a:p>
            <a:pPr marL="285750" indent="-285750">
              <a:buFont typeface="Arial" panose="020B0604020202020204" pitchFamily="34" charset="0"/>
              <a:buChar char="•"/>
            </a:pPr>
            <a:r>
              <a:rPr lang="en-US" dirty="0">
                <a:solidFill>
                  <a:srgbClr val="FF0000"/>
                </a:solidFill>
                <a:latin typeface="Josefin Sans"/>
                <a:sym typeface="Josefin Sans"/>
              </a:rPr>
              <a:t>Anisotropy</a:t>
            </a:r>
          </a:p>
          <a:p>
            <a:pPr marL="285750" indent="-285750">
              <a:buFont typeface="Arial" panose="020B0604020202020204" pitchFamily="34" charset="0"/>
              <a:buChar char="•"/>
            </a:pPr>
            <a:endParaRPr lang="en-US" dirty="0">
              <a:solidFill>
                <a:srgbClr val="FF0000"/>
              </a:solidFill>
              <a:latin typeface="Josefin Sans"/>
              <a:sym typeface="Josefin Sans"/>
            </a:endParaRPr>
          </a:p>
          <a:p>
            <a:pPr marL="285750" indent="-285750">
              <a:buFont typeface="Arial" panose="020B0604020202020204" pitchFamily="34" charset="0"/>
              <a:buChar char="•"/>
            </a:pPr>
            <a:r>
              <a:rPr lang="en-US" dirty="0">
                <a:solidFill>
                  <a:srgbClr val="FF0000"/>
                </a:solidFill>
                <a:latin typeface="Josefin Sans"/>
                <a:sym typeface="Josefin Sans"/>
              </a:rPr>
              <a:t>Amount of sample</a:t>
            </a:r>
          </a:p>
          <a:p>
            <a:pPr marL="285750" indent="-285750">
              <a:buFont typeface="Arial" panose="020B0604020202020204" pitchFamily="34" charset="0"/>
              <a:buChar char="•"/>
            </a:pPr>
            <a:endParaRPr lang="en-US" dirty="0">
              <a:solidFill>
                <a:srgbClr val="FF0000"/>
              </a:solidFill>
              <a:latin typeface="Josefin Sans"/>
              <a:sym typeface="Josefin Sans"/>
            </a:endParaRPr>
          </a:p>
          <a:p>
            <a:pPr marL="285750" indent="-285750">
              <a:buFont typeface="Arial" panose="020B0604020202020204" pitchFamily="34" charset="0"/>
              <a:buChar char="•"/>
            </a:pPr>
            <a:r>
              <a:rPr lang="en-US" dirty="0">
                <a:solidFill>
                  <a:srgbClr val="FF0000"/>
                </a:solidFill>
                <a:latin typeface="Josefin Sans"/>
                <a:sym typeface="Josefin Sans"/>
              </a:rPr>
              <a:t>Experimental area</a:t>
            </a:r>
          </a:p>
          <a:p>
            <a:pPr marL="285750" indent="-285750">
              <a:buFont typeface="Arial" panose="020B0604020202020204" pitchFamily="34" charset="0"/>
              <a:buChar char="•"/>
            </a:pPr>
            <a:endParaRPr lang="en-US" dirty="0">
              <a:solidFill>
                <a:srgbClr val="FF0000"/>
              </a:solidFill>
              <a:latin typeface="Josefin Sans"/>
              <a:sym typeface="Josefin Sans"/>
            </a:endParaRPr>
          </a:p>
          <a:p>
            <a:pPr marL="285750" indent="-285750">
              <a:buFont typeface="Arial" panose="020B0604020202020204" pitchFamily="34" charset="0"/>
              <a:buChar char="•"/>
            </a:pPr>
            <a:r>
              <a:rPr lang="en-US" dirty="0">
                <a:solidFill>
                  <a:srgbClr val="FF0000"/>
                </a:solidFill>
                <a:latin typeface="Josefin Sans"/>
                <a:sym typeface="Josefin Sans"/>
              </a:rPr>
              <a:t>Offline without beam measurement for isomers</a:t>
            </a:r>
          </a:p>
          <a:p>
            <a:pPr marL="285750" indent="-285750">
              <a:buFont typeface="Arial" panose="020B0604020202020204" pitchFamily="34" charset="0"/>
              <a:buChar char="•"/>
            </a:pPr>
            <a:endParaRPr lang="en-US" dirty="0">
              <a:solidFill>
                <a:srgbClr val="FF0000"/>
              </a:solidFill>
              <a:latin typeface="Josefin Sans"/>
              <a:sym typeface="Josefin Sans"/>
            </a:endParaRPr>
          </a:p>
          <a:p>
            <a:pPr marL="285750" indent="-285750">
              <a:buFont typeface="Arial" panose="020B0604020202020204" pitchFamily="34" charset="0"/>
              <a:buChar char="•"/>
            </a:pPr>
            <a:r>
              <a:rPr lang="en-US" dirty="0">
                <a:solidFill>
                  <a:srgbClr val="FF0000"/>
                </a:solidFill>
                <a:latin typeface="Josefin Sans"/>
                <a:sym typeface="Josefin Sans"/>
              </a:rPr>
              <a:t>Negligible contribution from contamination of other isotopes impurities</a:t>
            </a:r>
          </a:p>
          <a:p>
            <a:pPr marL="285750" indent="-285750">
              <a:buFont typeface="Arial" panose="020B0604020202020204" pitchFamily="34" charset="0"/>
              <a:buChar char="•"/>
            </a:pPr>
            <a:endParaRPr lang="en-US" dirty="0">
              <a:solidFill>
                <a:srgbClr val="FF0000"/>
              </a:solidFill>
              <a:latin typeface="Josefin Sans"/>
              <a:sym typeface="Josefin Sans"/>
            </a:endParaRPr>
          </a:p>
        </p:txBody>
      </p:sp>
      <p:sp>
        <p:nvSpPr>
          <p:cNvPr id="4" name="TextBox 3">
            <a:extLst>
              <a:ext uri="{FF2B5EF4-FFF2-40B4-BE49-F238E27FC236}">
                <a16:creationId xmlns:a16="http://schemas.microsoft.com/office/drawing/2014/main" id="{4B21FE6E-A23A-F377-EAD5-6AC289F882EF}"/>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1292066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C05018-1E0E-BCBF-B8F7-513FDE5346BA}"/>
              </a:ext>
            </a:extLst>
          </p:cNvPr>
          <p:cNvPicPr>
            <a:picLocks noChangeAspect="1"/>
          </p:cNvPicPr>
          <p:nvPr/>
        </p:nvPicPr>
        <p:blipFill>
          <a:blip r:embed="rId2"/>
          <a:stretch>
            <a:fillRect/>
          </a:stretch>
        </p:blipFill>
        <p:spPr>
          <a:xfrm>
            <a:off x="0" y="564432"/>
            <a:ext cx="9144000" cy="4014636"/>
          </a:xfrm>
          <a:prstGeom prst="rect">
            <a:avLst/>
          </a:prstGeom>
        </p:spPr>
      </p:pic>
      <p:sp>
        <p:nvSpPr>
          <p:cNvPr id="2" name="TextBox 1">
            <a:extLst>
              <a:ext uri="{FF2B5EF4-FFF2-40B4-BE49-F238E27FC236}">
                <a16:creationId xmlns:a16="http://schemas.microsoft.com/office/drawing/2014/main" id="{CDA5BE83-7891-55BD-0982-CB2759BC79AF}"/>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Tree>
    <p:extLst>
      <p:ext uri="{BB962C8B-B14F-4D97-AF65-F5344CB8AC3E}">
        <p14:creationId xmlns:p14="http://schemas.microsoft.com/office/powerpoint/2010/main" val="31895103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9F724B-F346-1C46-5789-F4EF5EADC4E4}"/>
              </a:ext>
            </a:extLst>
          </p:cNvPr>
          <p:cNvPicPr>
            <a:picLocks noChangeAspect="1"/>
          </p:cNvPicPr>
          <p:nvPr/>
        </p:nvPicPr>
        <p:blipFill>
          <a:blip r:embed="rId2"/>
          <a:stretch>
            <a:fillRect/>
          </a:stretch>
        </p:blipFill>
        <p:spPr>
          <a:xfrm>
            <a:off x="650134" y="696883"/>
            <a:ext cx="7791850" cy="4162639"/>
          </a:xfrm>
          <a:prstGeom prst="rect">
            <a:avLst/>
          </a:prstGeom>
        </p:spPr>
      </p:pic>
      <p:sp>
        <p:nvSpPr>
          <p:cNvPr id="2" name="TextBox 1">
            <a:extLst>
              <a:ext uri="{FF2B5EF4-FFF2-40B4-BE49-F238E27FC236}">
                <a16:creationId xmlns:a16="http://schemas.microsoft.com/office/drawing/2014/main" id="{F90982AA-7851-7793-9456-7778F0168FC0}"/>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sp>
        <p:nvSpPr>
          <p:cNvPr id="5" name="TextBox 4">
            <a:extLst>
              <a:ext uri="{FF2B5EF4-FFF2-40B4-BE49-F238E27FC236}">
                <a16:creationId xmlns:a16="http://schemas.microsoft.com/office/drawing/2014/main" id="{56AD3CA8-3430-382A-FD8E-0AC4A211A91A}"/>
              </a:ext>
            </a:extLst>
          </p:cNvPr>
          <p:cNvSpPr txBox="1"/>
          <p:nvPr/>
        </p:nvSpPr>
        <p:spPr>
          <a:xfrm>
            <a:off x="5710137" y="756550"/>
            <a:ext cx="2026276" cy="338554"/>
          </a:xfrm>
          <a:prstGeom prst="rect">
            <a:avLst/>
          </a:prstGeom>
          <a:noFill/>
        </p:spPr>
        <p:txBody>
          <a:bodyPr wrap="square">
            <a:spAutoFit/>
          </a:bodyPr>
          <a:lstStyle/>
          <a:p>
            <a:pPr algn="l"/>
            <a:r>
              <a:rPr lang="en-GB" sz="800" b="0" i="0" u="none" strike="noStrike" baseline="0" dirty="0">
                <a:solidFill>
                  <a:schemeClr val="bg1"/>
                </a:solidFill>
                <a:latin typeface="Josefin Sans" pitchFamily="2" charset="0"/>
              </a:rPr>
              <a:t>Credit: Matteo Agostini</a:t>
            </a:r>
          </a:p>
          <a:p>
            <a:pPr algn="l"/>
            <a:r>
              <a:rPr lang="en-GB" sz="800" b="0" i="0" u="none" strike="noStrike" baseline="0" dirty="0">
                <a:solidFill>
                  <a:schemeClr val="bg1"/>
                </a:solidFill>
                <a:latin typeface="Josefin Sans" pitchFamily="2" charset="0"/>
              </a:rPr>
              <a:t>STFC Ernest Rutherford Fellow at UCL</a:t>
            </a:r>
            <a:endParaRPr lang="en-GB" sz="800" dirty="0">
              <a:solidFill>
                <a:schemeClr val="bg1"/>
              </a:solidFill>
              <a:latin typeface="Josefin Sans" pitchFamily="2" charset="0"/>
            </a:endParaRPr>
          </a:p>
        </p:txBody>
      </p:sp>
    </p:spTree>
    <p:extLst>
      <p:ext uri="{BB962C8B-B14F-4D97-AF65-F5344CB8AC3E}">
        <p14:creationId xmlns:p14="http://schemas.microsoft.com/office/powerpoint/2010/main" val="40253243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321C4CDE-A9F1-4ADB-14C0-37E43464D4B3}"/>
              </a:ext>
            </a:extLst>
          </p:cNvPr>
          <p:cNvSpPr txBox="1">
            <a:spLocks/>
          </p:cNvSpPr>
          <p:nvPr/>
        </p:nvSpPr>
        <p:spPr>
          <a:xfrm>
            <a:off x="544829" y="1058389"/>
            <a:ext cx="5181600" cy="2116071"/>
          </a:xfrm>
          <a:prstGeom prst="rect">
            <a:avLst/>
          </a:prstGeom>
        </p:spPr>
        <p:txBody>
          <a:bodyPr>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baseline="30000" dirty="0">
                <a:solidFill>
                  <a:schemeClr val="accent1">
                    <a:lumMod val="75000"/>
                  </a:schemeClr>
                </a:solidFill>
                <a:latin typeface="Josefin Sans" pitchFamily="2" charset="0"/>
                <a:cs typeface="Times New Roman" panose="02020603050405020304" pitchFamily="18" charset="0"/>
              </a:rPr>
              <a:t>124</a:t>
            </a:r>
            <a:r>
              <a:rPr lang="en-GB" sz="2000" dirty="0">
                <a:solidFill>
                  <a:schemeClr val="accent1">
                    <a:lumMod val="75000"/>
                  </a:schemeClr>
                </a:solidFill>
                <a:latin typeface="Josefin Sans" pitchFamily="2" charset="0"/>
                <a:cs typeface="Times New Roman" panose="02020603050405020304" pitchFamily="18" charset="0"/>
              </a:rPr>
              <a:t>Sn(n,</a:t>
            </a:r>
            <a:r>
              <a:rPr lang="el-GR" sz="2000" dirty="0">
                <a:solidFill>
                  <a:schemeClr val="accent1">
                    <a:lumMod val="75000"/>
                  </a:schemeClr>
                </a:solidFill>
                <a:latin typeface="Josefin Sans" pitchFamily="2" charset="0"/>
                <a:cs typeface="Times New Roman" panose="02020603050405020304" pitchFamily="18" charset="0"/>
              </a:rPr>
              <a:t>γ</a:t>
            </a:r>
            <a:r>
              <a:rPr lang="en-GB" sz="2000" dirty="0">
                <a:solidFill>
                  <a:schemeClr val="accent1">
                    <a:lumMod val="75000"/>
                  </a:schemeClr>
                </a:solidFill>
                <a:latin typeface="Josefin Sans" pitchFamily="2" charset="0"/>
                <a:cs typeface="Times New Roman" panose="02020603050405020304" pitchFamily="18" charset="0"/>
              </a:rPr>
              <a:t>) experimental proposal</a:t>
            </a:r>
          </a:p>
          <a:p>
            <a:pPr algn="just">
              <a:buFont typeface="Wingdings" panose="05000000000000000000" pitchFamily="2" charset="2"/>
              <a:buChar char="Ø"/>
            </a:pPr>
            <a:r>
              <a:rPr lang="en-GB" sz="2000" dirty="0">
                <a:latin typeface="Josefin Sans" pitchFamily="2" charset="0"/>
                <a:cs typeface="Times New Roman" panose="02020603050405020304" pitchFamily="18" charset="0"/>
              </a:rPr>
              <a:t>one of the few candidate for observing </a:t>
            </a:r>
            <a:r>
              <a:rPr lang="en-GB" sz="2000" dirty="0" err="1">
                <a:latin typeface="Josefin Sans" pitchFamily="2" charset="0"/>
                <a:cs typeface="Times New Roman" panose="02020603050405020304" pitchFamily="18" charset="0"/>
              </a:rPr>
              <a:t>neutrinoless</a:t>
            </a:r>
            <a:r>
              <a:rPr lang="en-GB" sz="2000" dirty="0">
                <a:latin typeface="Josefin Sans" pitchFamily="2" charset="0"/>
                <a:cs typeface="Times New Roman" panose="02020603050405020304" pitchFamily="18" charset="0"/>
              </a:rPr>
              <a:t> double beta decay (0</a:t>
            </a:r>
            <a:r>
              <a:rPr lang="el-GR" sz="2000" dirty="0">
                <a:latin typeface="Josefin Sans" pitchFamily="2" charset="0"/>
                <a:cs typeface="Times New Roman" panose="02020603050405020304" pitchFamily="18" charset="0"/>
              </a:rPr>
              <a:t>νββ</a:t>
            </a:r>
            <a:r>
              <a:rPr lang="en-GB" sz="2000" dirty="0">
                <a:latin typeface="Josefin Sans" pitchFamily="2" charset="0"/>
                <a:cs typeface="Times New Roman" panose="02020603050405020304" pitchFamily="18" charset="0"/>
              </a:rPr>
              <a:t>)</a:t>
            </a:r>
          </a:p>
          <a:p>
            <a:pPr algn="just">
              <a:buFont typeface="Wingdings" panose="05000000000000000000" pitchFamily="2" charset="2"/>
              <a:buChar char="Ø"/>
            </a:pPr>
            <a:r>
              <a:rPr lang="en-GB" sz="2000" dirty="0">
                <a:latin typeface="Josefin Sans" pitchFamily="2" charset="0"/>
                <a:cs typeface="Times New Roman" panose="02020603050405020304" pitchFamily="18" charset="0"/>
              </a:rPr>
              <a:t>the solar system s-process abundance from the stellar model of </a:t>
            </a:r>
            <a:r>
              <a:rPr lang="en-GB" sz="2000" dirty="0" err="1">
                <a:latin typeface="Josefin Sans" pitchFamily="2" charset="0"/>
                <a:cs typeface="Times New Roman" panose="02020603050405020304" pitchFamily="18" charset="0"/>
              </a:rPr>
              <a:t>Te</a:t>
            </a:r>
            <a:r>
              <a:rPr lang="en-GB" sz="2000" dirty="0">
                <a:latin typeface="Josefin Sans" pitchFamily="2" charset="0"/>
                <a:cs typeface="Times New Roman" panose="02020603050405020304" pitchFamily="18" charset="0"/>
              </a:rPr>
              <a:t> stable isotopes which also have the contribution of r-process</a:t>
            </a:r>
            <a:endParaRPr lang="en-GB" sz="2400" dirty="0">
              <a:latin typeface="Josefin Sans" pitchFamily="2" charset="0"/>
              <a:cs typeface="Times New Roman" panose="02020603050405020304" pitchFamily="18" charset="0"/>
            </a:endParaRPr>
          </a:p>
        </p:txBody>
      </p:sp>
      <p:sp>
        <p:nvSpPr>
          <p:cNvPr id="6" name="TextBox 5">
            <a:extLst>
              <a:ext uri="{FF2B5EF4-FFF2-40B4-BE49-F238E27FC236}">
                <a16:creationId xmlns:a16="http://schemas.microsoft.com/office/drawing/2014/main" id="{B1B91945-B195-7C8C-030C-ACB04AE5FA9B}"/>
              </a:ext>
            </a:extLst>
          </p:cNvPr>
          <p:cNvSpPr txBox="1"/>
          <p:nvPr/>
        </p:nvSpPr>
        <p:spPr>
          <a:xfrm>
            <a:off x="4983803" y="2915454"/>
            <a:ext cx="4594859" cy="461665"/>
          </a:xfrm>
          <a:prstGeom prst="rect">
            <a:avLst/>
          </a:prstGeom>
          <a:noFill/>
        </p:spPr>
        <p:txBody>
          <a:bodyPr wrap="square" rtlCol="0">
            <a:spAutoFit/>
          </a:bodyPr>
          <a:lstStyle/>
          <a:p>
            <a:pPr algn="ctr"/>
            <a:r>
              <a:rPr lang="en-GB" sz="1200" dirty="0">
                <a:solidFill>
                  <a:srgbClr val="00B050"/>
                </a:solidFill>
                <a:latin typeface="Josefin Sans" pitchFamily="2" charset="0"/>
                <a:cs typeface="Times New Roman" panose="02020603050405020304" pitchFamily="18" charset="0"/>
              </a:rPr>
              <a:t>M. </a:t>
            </a:r>
            <a:r>
              <a:rPr lang="en-GB" sz="1200" dirty="0" err="1">
                <a:solidFill>
                  <a:srgbClr val="00B050"/>
                </a:solidFill>
                <a:latin typeface="Josefin Sans" pitchFamily="2" charset="0"/>
                <a:cs typeface="Times New Roman" panose="02020603050405020304" pitchFamily="18" charset="0"/>
              </a:rPr>
              <a:t>Arnould</a:t>
            </a:r>
            <a:r>
              <a:rPr lang="en-GB" sz="1200" dirty="0">
                <a:solidFill>
                  <a:srgbClr val="00B050"/>
                </a:solidFill>
                <a:latin typeface="Josefin Sans" pitchFamily="2" charset="0"/>
                <a:cs typeface="Times New Roman" panose="02020603050405020304" pitchFamily="18" charset="0"/>
              </a:rPr>
              <a:t>, K. O. H. J. I. </a:t>
            </a:r>
            <a:r>
              <a:rPr lang="en-GB" sz="1200" dirty="0" err="1">
                <a:solidFill>
                  <a:srgbClr val="00B050"/>
                </a:solidFill>
                <a:latin typeface="Josefin Sans" pitchFamily="2" charset="0"/>
                <a:cs typeface="Times New Roman" panose="02020603050405020304" pitchFamily="18" charset="0"/>
              </a:rPr>
              <a:t>Takahashi,Reports</a:t>
            </a:r>
            <a:r>
              <a:rPr lang="en-GB" sz="1200" dirty="0">
                <a:solidFill>
                  <a:srgbClr val="00B050"/>
                </a:solidFill>
                <a:latin typeface="Josefin Sans" pitchFamily="2" charset="0"/>
                <a:cs typeface="Times New Roman" panose="02020603050405020304" pitchFamily="18" charset="0"/>
              </a:rPr>
              <a:t> on</a:t>
            </a:r>
          </a:p>
          <a:p>
            <a:pPr algn="ctr"/>
            <a:r>
              <a:rPr lang="en-GB" sz="1200" dirty="0">
                <a:solidFill>
                  <a:srgbClr val="00B050"/>
                </a:solidFill>
                <a:latin typeface="Josefin Sans" pitchFamily="2" charset="0"/>
                <a:cs typeface="Times New Roman" panose="02020603050405020304" pitchFamily="18" charset="0"/>
              </a:rPr>
              <a:t>Progress in Physics 62.3 (1999): 395</a:t>
            </a:r>
          </a:p>
        </p:txBody>
      </p:sp>
      <p:grpSp>
        <p:nvGrpSpPr>
          <p:cNvPr id="7" name="Group 6">
            <a:extLst>
              <a:ext uri="{FF2B5EF4-FFF2-40B4-BE49-F238E27FC236}">
                <a16:creationId xmlns:a16="http://schemas.microsoft.com/office/drawing/2014/main" id="{D66D52F1-4379-941E-5E88-4275D3600316}"/>
              </a:ext>
            </a:extLst>
          </p:cNvPr>
          <p:cNvGrpSpPr/>
          <p:nvPr/>
        </p:nvGrpSpPr>
        <p:grpSpPr>
          <a:xfrm>
            <a:off x="5726429" y="1099227"/>
            <a:ext cx="3109609" cy="1669914"/>
            <a:chOff x="7190347" y="136525"/>
            <a:chExt cx="4691841" cy="2928880"/>
          </a:xfrm>
        </p:grpSpPr>
        <p:pic>
          <p:nvPicPr>
            <p:cNvPr id="8" name="Picture 7">
              <a:extLst>
                <a:ext uri="{FF2B5EF4-FFF2-40B4-BE49-F238E27FC236}">
                  <a16:creationId xmlns:a16="http://schemas.microsoft.com/office/drawing/2014/main" id="{FDA45CA8-37F3-94AA-E575-BF03BAD22938}"/>
                </a:ext>
              </a:extLst>
            </p:cNvPr>
            <p:cNvPicPr>
              <a:picLocks noChangeAspect="1"/>
            </p:cNvPicPr>
            <p:nvPr/>
          </p:nvPicPr>
          <p:blipFill>
            <a:blip r:embed="rId2"/>
            <a:stretch>
              <a:fillRect/>
            </a:stretch>
          </p:blipFill>
          <p:spPr>
            <a:xfrm>
              <a:off x="7190347" y="136525"/>
              <a:ext cx="4691841" cy="2928880"/>
            </a:xfrm>
            <a:prstGeom prst="rect">
              <a:avLst/>
            </a:prstGeom>
            <a:ln w="22225">
              <a:solidFill>
                <a:schemeClr val="accent3">
                  <a:lumMod val="75000"/>
                </a:schemeClr>
              </a:solidFill>
            </a:ln>
          </p:spPr>
        </p:pic>
        <p:sp>
          <p:nvSpPr>
            <p:cNvPr id="9" name="Rectangle 8">
              <a:extLst>
                <a:ext uri="{FF2B5EF4-FFF2-40B4-BE49-F238E27FC236}">
                  <a16:creationId xmlns:a16="http://schemas.microsoft.com/office/drawing/2014/main" id="{097AEEB2-8981-4D07-250E-C27CB00C721F}"/>
                </a:ext>
              </a:extLst>
            </p:cNvPr>
            <p:cNvSpPr/>
            <p:nvPr/>
          </p:nvSpPr>
          <p:spPr>
            <a:xfrm>
              <a:off x="9698476" y="1828799"/>
              <a:ext cx="330742" cy="4474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Josefin Sans" pitchFamily="2" charset="0"/>
              </a:endParaRPr>
            </a:p>
          </p:txBody>
        </p:sp>
      </p:grpSp>
      <p:sp>
        <p:nvSpPr>
          <p:cNvPr id="10" name="TextBox 9">
            <a:extLst>
              <a:ext uri="{FF2B5EF4-FFF2-40B4-BE49-F238E27FC236}">
                <a16:creationId xmlns:a16="http://schemas.microsoft.com/office/drawing/2014/main" id="{28E86DA5-AC1B-03E9-772E-03A8F20BF436}"/>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graphicFrame>
        <p:nvGraphicFramePr>
          <p:cNvPr id="5" name="Object 4">
            <a:extLst>
              <a:ext uri="{FF2B5EF4-FFF2-40B4-BE49-F238E27FC236}">
                <a16:creationId xmlns:a16="http://schemas.microsoft.com/office/drawing/2014/main" id="{54DCD613-CD5D-A936-CE14-87DF5C230487}"/>
              </a:ext>
            </a:extLst>
          </p:cNvPr>
          <p:cNvGraphicFramePr>
            <a:graphicFrameLocks noChangeAspect="1"/>
          </p:cNvGraphicFramePr>
          <p:nvPr>
            <p:extLst>
              <p:ext uri="{D42A27DB-BD31-4B8C-83A1-F6EECF244321}">
                <p14:modId xmlns:p14="http://schemas.microsoft.com/office/powerpoint/2010/main" val="49082464"/>
              </p:ext>
            </p:extLst>
          </p:nvPr>
        </p:nvGraphicFramePr>
        <p:xfrm>
          <a:off x="226492" y="1058389"/>
          <a:ext cx="4635211" cy="3257175"/>
        </p:xfrm>
        <a:graphic>
          <a:graphicData uri="http://schemas.openxmlformats.org/presentationml/2006/ole">
            <mc:AlternateContent xmlns:mc="http://schemas.openxmlformats.org/markup-compatibility/2006">
              <mc:Choice xmlns:v="urn:schemas-microsoft-com:vml" Requires="v">
                <p:oleObj name="Acrobat Document" r:id="rId3" imgW="2584450" imgH="1816100" progId="Acrobat.Document.DC">
                  <p:embed/>
                </p:oleObj>
              </mc:Choice>
              <mc:Fallback>
                <p:oleObj name="Acrobat Document" r:id="rId3" imgW="2584450" imgH="1816100" progId="Acrobat.Document.DC">
                  <p:embed/>
                  <p:pic>
                    <p:nvPicPr>
                      <p:cNvPr id="0" name=""/>
                      <p:cNvPicPr/>
                      <p:nvPr/>
                    </p:nvPicPr>
                    <p:blipFill>
                      <a:blip r:embed="rId4"/>
                      <a:stretch>
                        <a:fillRect/>
                      </a:stretch>
                    </p:blipFill>
                    <p:spPr>
                      <a:xfrm>
                        <a:off x="226492" y="1058389"/>
                        <a:ext cx="4635211" cy="325717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77257003-1B88-5C3B-55F4-5073277552D9}"/>
              </a:ext>
            </a:extLst>
          </p:cNvPr>
          <p:cNvGraphicFramePr>
            <a:graphicFrameLocks noChangeAspect="1"/>
          </p:cNvGraphicFramePr>
          <p:nvPr>
            <p:extLst>
              <p:ext uri="{D42A27DB-BD31-4B8C-83A1-F6EECF244321}">
                <p14:modId xmlns:p14="http://schemas.microsoft.com/office/powerpoint/2010/main" val="3221220716"/>
              </p:ext>
            </p:extLst>
          </p:nvPr>
        </p:nvGraphicFramePr>
        <p:xfrm>
          <a:off x="4447725" y="822278"/>
          <a:ext cx="4594859" cy="3550573"/>
        </p:xfrm>
        <a:graphic>
          <a:graphicData uri="http://schemas.openxmlformats.org/presentationml/2006/ole">
            <mc:AlternateContent xmlns:mc="http://schemas.openxmlformats.org/markup-compatibility/2006">
              <mc:Choice xmlns:v="urn:schemas-microsoft-com:vml" Requires="v">
                <p:oleObj name="Acrobat Document" r:id="rId5" imgW="2514600" imgH="1943100" progId="Acrobat.Document.DC">
                  <p:embed/>
                </p:oleObj>
              </mc:Choice>
              <mc:Fallback>
                <p:oleObj name="Acrobat Document" r:id="rId5" imgW="2514600" imgH="1943100" progId="Acrobat.Document.DC">
                  <p:embed/>
                  <p:pic>
                    <p:nvPicPr>
                      <p:cNvPr id="0" name=""/>
                      <p:cNvPicPr/>
                      <p:nvPr/>
                    </p:nvPicPr>
                    <p:blipFill>
                      <a:blip r:embed="rId6"/>
                      <a:stretch>
                        <a:fillRect/>
                      </a:stretch>
                    </p:blipFill>
                    <p:spPr>
                      <a:xfrm>
                        <a:off x="4447725" y="822278"/>
                        <a:ext cx="4594859" cy="3550573"/>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FF38B1D-A1A4-C377-C15F-80F5FF139EFE}"/>
              </a:ext>
            </a:extLst>
          </p:cNvPr>
          <p:cNvSpPr txBox="1"/>
          <p:nvPr/>
        </p:nvSpPr>
        <p:spPr>
          <a:xfrm>
            <a:off x="5490563" y="4120001"/>
            <a:ext cx="2923161" cy="215444"/>
          </a:xfrm>
          <a:prstGeom prst="rect">
            <a:avLst/>
          </a:prstGeom>
          <a:noFill/>
        </p:spPr>
        <p:txBody>
          <a:bodyPr wrap="square">
            <a:spAutoFit/>
          </a:bodyPr>
          <a:lstStyle/>
          <a:p>
            <a:r>
              <a:rPr lang="en-GB" sz="800" b="0" i="1" dirty="0">
                <a:solidFill>
                  <a:schemeClr val="accent1"/>
                </a:solidFill>
                <a:effectLst/>
                <a:latin typeface="Josefin Sans" pitchFamily="2" charset="0"/>
              </a:rPr>
              <a:t>*140Ce and 124Sn elastic cross section comparison.</a:t>
            </a:r>
            <a:endParaRPr lang="en-GB" sz="800" i="1" dirty="0">
              <a:solidFill>
                <a:schemeClr val="accent1"/>
              </a:solidFill>
              <a:latin typeface="Josefin Sans" pitchFamily="2" charset="0"/>
            </a:endParaRPr>
          </a:p>
        </p:txBody>
      </p:sp>
      <p:sp>
        <p:nvSpPr>
          <p:cNvPr id="12" name="TextBox 11">
            <a:extLst>
              <a:ext uri="{FF2B5EF4-FFF2-40B4-BE49-F238E27FC236}">
                <a16:creationId xmlns:a16="http://schemas.microsoft.com/office/drawing/2014/main" id="{EE381908-1920-2085-C6A7-605FF9BB4A2E}"/>
              </a:ext>
            </a:extLst>
          </p:cNvPr>
          <p:cNvSpPr txBox="1"/>
          <p:nvPr/>
        </p:nvSpPr>
        <p:spPr>
          <a:xfrm>
            <a:off x="1164077" y="4156527"/>
            <a:ext cx="2923161" cy="338554"/>
          </a:xfrm>
          <a:prstGeom prst="rect">
            <a:avLst/>
          </a:prstGeom>
          <a:noFill/>
        </p:spPr>
        <p:txBody>
          <a:bodyPr wrap="square">
            <a:spAutoFit/>
          </a:bodyPr>
          <a:lstStyle/>
          <a:p>
            <a:r>
              <a:rPr lang="en-GB" sz="800" b="0" i="1" dirty="0">
                <a:solidFill>
                  <a:schemeClr val="accent1"/>
                </a:solidFill>
                <a:effectLst/>
                <a:latin typeface="Josefin Sans" pitchFamily="2" charset="0"/>
              </a:rPr>
              <a:t>*Comparison of resonance fro</a:t>
            </a:r>
            <a:r>
              <a:rPr lang="en-GB" sz="800" i="1" dirty="0">
                <a:solidFill>
                  <a:schemeClr val="accent1"/>
                </a:solidFill>
                <a:latin typeface="Josefin Sans" pitchFamily="2" charset="0"/>
              </a:rPr>
              <a:t>m other Sn isotopes which can contribute more in the 124Sn resonance region.</a:t>
            </a:r>
          </a:p>
        </p:txBody>
      </p:sp>
    </p:spTree>
    <p:extLst>
      <p:ext uri="{BB962C8B-B14F-4D97-AF65-F5344CB8AC3E}">
        <p14:creationId xmlns:p14="http://schemas.microsoft.com/office/powerpoint/2010/main" val="347427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321C4CDE-A9F1-4ADB-14C0-37E43464D4B3}"/>
              </a:ext>
            </a:extLst>
          </p:cNvPr>
          <p:cNvSpPr txBox="1">
            <a:spLocks/>
          </p:cNvSpPr>
          <p:nvPr/>
        </p:nvSpPr>
        <p:spPr>
          <a:xfrm>
            <a:off x="544829" y="1058389"/>
            <a:ext cx="5181600" cy="2116071"/>
          </a:xfrm>
          <a:prstGeom prst="rect">
            <a:avLst/>
          </a:prstGeom>
        </p:spPr>
        <p:txBody>
          <a:bodyPr>
            <a:normAutofit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000" baseline="30000" dirty="0">
                <a:solidFill>
                  <a:schemeClr val="accent1">
                    <a:lumMod val="75000"/>
                  </a:schemeClr>
                </a:solidFill>
                <a:latin typeface="Josefin Sans" pitchFamily="2" charset="0"/>
                <a:cs typeface="Times New Roman" panose="02020603050405020304" pitchFamily="18" charset="0"/>
              </a:rPr>
              <a:t>124</a:t>
            </a:r>
            <a:r>
              <a:rPr lang="en-GB" sz="2000" dirty="0">
                <a:solidFill>
                  <a:schemeClr val="accent1">
                    <a:lumMod val="75000"/>
                  </a:schemeClr>
                </a:solidFill>
                <a:latin typeface="Josefin Sans" pitchFamily="2" charset="0"/>
                <a:cs typeface="Times New Roman" panose="02020603050405020304" pitchFamily="18" charset="0"/>
              </a:rPr>
              <a:t>Sn(n,</a:t>
            </a:r>
            <a:r>
              <a:rPr lang="el-GR" sz="2000" dirty="0">
                <a:solidFill>
                  <a:schemeClr val="accent1">
                    <a:lumMod val="75000"/>
                  </a:schemeClr>
                </a:solidFill>
                <a:latin typeface="Josefin Sans" pitchFamily="2" charset="0"/>
                <a:cs typeface="Times New Roman" panose="02020603050405020304" pitchFamily="18" charset="0"/>
              </a:rPr>
              <a:t>γ</a:t>
            </a:r>
            <a:r>
              <a:rPr lang="en-GB" sz="2000" dirty="0">
                <a:solidFill>
                  <a:schemeClr val="accent1">
                    <a:lumMod val="75000"/>
                  </a:schemeClr>
                </a:solidFill>
                <a:latin typeface="Josefin Sans" pitchFamily="2" charset="0"/>
                <a:cs typeface="Times New Roman" panose="02020603050405020304" pitchFamily="18" charset="0"/>
              </a:rPr>
              <a:t>) experimental proposal</a:t>
            </a:r>
          </a:p>
          <a:p>
            <a:pPr algn="just">
              <a:buFont typeface="Wingdings" panose="05000000000000000000" pitchFamily="2" charset="2"/>
              <a:buChar char="Ø"/>
            </a:pPr>
            <a:r>
              <a:rPr lang="en-GB" sz="2000" dirty="0">
                <a:latin typeface="Josefin Sans" pitchFamily="2" charset="0"/>
                <a:cs typeface="Times New Roman" panose="02020603050405020304" pitchFamily="18" charset="0"/>
              </a:rPr>
              <a:t>one of the few candidate for observing </a:t>
            </a:r>
            <a:r>
              <a:rPr lang="en-GB" sz="2000" dirty="0" err="1">
                <a:latin typeface="Josefin Sans" pitchFamily="2" charset="0"/>
                <a:cs typeface="Times New Roman" panose="02020603050405020304" pitchFamily="18" charset="0"/>
              </a:rPr>
              <a:t>neutrinoless</a:t>
            </a:r>
            <a:r>
              <a:rPr lang="en-GB" sz="2000" dirty="0">
                <a:latin typeface="Josefin Sans" pitchFamily="2" charset="0"/>
                <a:cs typeface="Times New Roman" panose="02020603050405020304" pitchFamily="18" charset="0"/>
              </a:rPr>
              <a:t> double beta decay (0</a:t>
            </a:r>
            <a:r>
              <a:rPr lang="el-GR" sz="2000" dirty="0">
                <a:latin typeface="Josefin Sans" pitchFamily="2" charset="0"/>
                <a:cs typeface="Times New Roman" panose="02020603050405020304" pitchFamily="18" charset="0"/>
              </a:rPr>
              <a:t>νββ</a:t>
            </a:r>
            <a:r>
              <a:rPr lang="en-GB" sz="2000" dirty="0">
                <a:latin typeface="Josefin Sans" pitchFamily="2" charset="0"/>
                <a:cs typeface="Times New Roman" panose="02020603050405020304" pitchFamily="18" charset="0"/>
              </a:rPr>
              <a:t>)</a:t>
            </a:r>
          </a:p>
          <a:p>
            <a:pPr algn="just">
              <a:buFont typeface="Wingdings" panose="05000000000000000000" pitchFamily="2" charset="2"/>
              <a:buChar char="Ø"/>
            </a:pPr>
            <a:r>
              <a:rPr lang="en-GB" sz="2000" dirty="0">
                <a:latin typeface="Josefin Sans" pitchFamily="2" charset="0"/>
                <a:cs typeface="Times New Roman" panose="02020603050405020304" pitchFamily="18" charset="0"/>
              </a:rPr>
              <a:t>the solar system s-process abundance from the stellar model of </a:t>
            </a:r>
            <a:r>
              <a:rPr lang="en-GB" sz="2000" dirty="0" err="1">
                <a:latin typeface="Josefin Sans" pitchFamily="2" charset="0"/>
                <a:cs typeface="Times New Roman" panose="02020603050405020304" pitchFamily="18" charset="0"/>
              </a:rPr>
              <a:t>Te</a:t>
            </a:r>
            <a:r>
              <a:rPr lang="en-GB" sz="2000" dirty="0">
                <a:latin typeface="Josefin Sans" pitchFamily="2" charset="0"/>
                <a:cs typeface="Times New Roman" panose="02020603050405020304" pitchFamily="18" charset="0"/>
              </a:rPr>
              <a:t> stable isotopes which also have the contribution of r-process</a:t>
            </a:r>
            <a:endParaRPr lang="en-GB" sz="2400" dirty="0">
              <a:latin typeface="Josefin Sans" pitchFamily="2" charset="0"/>
              <a:cs typeface="Times New Roman" panose="02020603050405020304" pitchFamily="18" charset="0"/>
            </a:endParaRPr>
          </a:p>
        </p:txBody>
      </p:sp>
      <p:sp>
        <p:nvSpPr>
          <p:cNvPr id="6" name="TextBox 5">
            <a:extLst>
              <a:ext uri="{FF2B5EF4-FFF2-40B4-BE49-F238E27FC236}">
                <a16:creationId xmlns:a16="http://schemas.microsoft.com/office/drawing/2014/main" id="{B1B91945-B195-7C8C-030C-ACB04AE5FA9B}"/>
              </a:ext>
            </a:extLst>
          </p:cNvPr>
          <p:cNvSpPr txBox="1"/>
          <p:nvPr/>
        </p:nvSpPr>
        <p:spPr>
          <a:xfrm>
            <a:off x="4983803" y="2915454"/>
            <a:ext cx="4594859" cy="461665"/>
          </a:xfrm>
          <a:prstGeom prst="rect">
            <a:avLst/>
          </a:prstGeom>
          <a:noFill/>
        </p:spPr>
        <p:txBody>
          <a:bodyPr wrap="square" rtlCol="0">
            <a:spAutoFit/>
          </a:bodyPr>
          <a:lstStyle/>
          <a:p>
            <a:pPr algn="ctr"/>
            <a:r>
              <a:rPr lang="en-GB" sz="1200" dirty="0">
                <a:solidFill>
                  <a:srgbClr val="00B050"/>
                </a:solidFill>
                <a:latin typeface="Josefin Sans" pitchFamily="2" charset="0"/>
                <a:cs typeface="Times New Roman" panose="02020603050405020304" pitchFamily="18" charset="0"/>
              </a:rPr>
              <a:t>M. </a:t>
            </a:r>
            <a:r>
              <a:rPr lang="en-GB" sz="1200" dirty="0" err="1">
                <a:solidFill>
                  <a:srgbClr val="00B050"/>
                </a:solidFill>
                <a:latin typeface="Josefin Sans" pitchFamily="2" charset="0"/>
                <a:cs typeface="Times New Roman" panose="02020603050405020304" pitchFamily="18" charset="0"/>
              </a:rPr>
              <a:t>Arnould</a:t>
            </a:r>
            <a:r>
              <a:rPr lang="en-GB" sz="1200" dirty="0">
                <a:solidFill>
                  <a:srgbClr val="00B050"/>
                </a:solidFill>
                <a:latin typeface="Josefin Sans" pitchFamily="2" charset="0"/>
                <a:cs typeface="Times New Roman" panose="02020603050405020304" pitchFamily="18" charset="0"/>
              </a:rPr>
              <a:t>, K. O. H. J. I. </a:t>
            </a:r>
            <a:r>
              <a:rPr lang="en-GB" sz="1200" dirty="0" err="1">
                <a:solidFill>
                  <a:srgbClr val="00B050"/>
                </a:solidFill>
                <a:latin typeface="Josefin Sans" pitchFamily="2" charset="0"/>
                <a:cs typeface="Times New Roman" panose="02020603050405020304" pitchFamily="18" charset="0"/>
              </a:rPr>
              <a:t>Takahashi,Reports</a:t>
            </a:r>
            <a:r>
              <a:rPr lang="en-GB" sz="1200" dirty="0">
                <a:solidFill>
                  <a:srgbClr val="00B050"/>
                </a:solidFill>
                <a:latin typeface="Josefin Sans" pitchFamily="2" charset="0"/>
                <a:cs typeface="Times New Roman" panose="02020603050405020304" pitchFamily="18" charset="0"/>
              </a:rPr>
              <a:t> on</a:t>
            </a:r>
          </a:p>
          <a:p>
            <a:pPr algn="ctr"/>
            <a:r>
              <a:rPr lang="en-GB" sz="1200" dirty="0">
                <a:solidFill>
                  <a:srgbClr val="00B050"/>
                </a:solidFill>
                <a:latin typeface="Josefin Sans" pitchFamily="2" charset="0"/>
                <a:cs typeface="Times New Roman" panose="02020603050405020304" pitchFamily="18" charset="0"/>
              </a:rPr>
              <a:t>Progress in Physics 62.3 (1999): 395</a:t>
            </a:r>
          </a:p>
        </p:txBody>
      </p:sp>
      <p:grpSp>
        <p:nvGrpSpPr>
          <p:cNvPr id="7" name="Group 6">
            <a:extLst>
              <a:ext uri="{FF2B5EF4-FFF2-40B4-BE49-F238E27FC236}">
                <a16:creationId xmlns:a16="http://schemas.microsoft.com/office/drawing/2014/main" id="{D66D52F1-4379-941E-5E88-4275D3600316}"/>
              </a:ext>
            </a:extLst>
          </p:cNvPr>
          <p:cNvGrpSpPr/>
          <p:nvPr/>
        </p:nvGrpSpPr>
        <p:grpSpPr>
          <a:xfrm>
            <a:off x="5726429" y="1099227"/>
            <a:ext cx="3109609" cy="1669914"/>
            <a:chOff x="7190347" y="136525"/>
            <a:chExt cx="4691841" cy="2928880"/>
          </a:xfrm>
        </p:grpSpPr>
        <p:pic>
          <p:nvPicPr>
            <p:cNvPr id="8" name="Picture 7">
              <a:extLst>
                <a:ext uri="{FF2B5EF4-FFF2-40B4-BE49-F238E27FC236}">
                  <a16:creationId xmlns:a16="http://schemas.microsoft.com/office/drawing/2014/main" id="{FDA45CA8-37F3-94AA-E575-BF03BAD22938}"/>
                </a:ext>
              </a:extLst>
            </p:cNvPr>
            <p:cNvPicPr>
              <a:picLocks noChangeAspect="1"/>
            </p:cNvPicPr>
            <p:nvPr/>
          </p:nvPicPr>
          <p:blipFill>
            <a:blip r:embed="rId2"/>
            <a:stretch>
              <a:fillRect/>
            </a:stretch>
          </p:blipFill>
          <p:spPr>
            <a:xfrm>
              <a:off x="7190347" y="136525"/>
              <a:ext cx="4691841" cy="2928880"/>
            </a:xfrm>
            <a:prstGeom prst="rect">
              <a:avLst/>
            </a:prstGeom>
            <a:ln w="22225">
              <a:solidFill>
                <a:schemeClr val="accent3">
                  <a:lumMod val="75000"/>
                </a:schemeClr>
              </a:solidFill>
            </a:ln>
          </p:spPr>
        </p:pic>
        <p:sp>
          <p:nvSpPr>
            <p:cNvPr id="9" name="Rectangle 8">
              <a:extLst>
                <a:ext uri="{FF2B5EF4-FFF2-40B4-BE49-F238E27FC236}">
                  <a16:creationId xmlns:a16="http://schemas.microsoft.com/office/drawing/2014/main" id="{097AEEB2-8981-4D07-250E-C27CB00C721F}"/>
                </a:ext>
              </a:extLst>
            </p:cNvPr>
            <p:cNvSpPr/>
            <p:nvPr/>
          </p:nvSpPr>
          <p:spPr>
            <a:xfrm>
              <a:off x="9698476" y="1828799"/>
              <a:ext cx="330742" cy="44747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Josefin Sans" pitchFamily="2" charset="0"/>
              </a:endParaRPr>
            </a:p>
          </p:txBody>
        </p:sp>
      </p:grpSp>
      <p:sp>
        <p:nvSpPr>
          <p:cNvPr id="10" name="TextBox 9">
            <a:extLst>
              <a:ext uri="{FF2B5EF4-FFF2-40B4-BE49-F238E27FC236}">
                <a16:creationId xmlns:a16="http://schemas.microsoft.com/office/drawing/2014/main" id="{28E86DA5-AC1B-03E9-772E-03A8F20BF436}"/>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pic>
        <p:nvPicPr>
          <p:cNvPr id="11" name="Picture 10">
            <a:extLst>
              <a:ext uri="{FF2B5EF4-FFF2-40B4-BE49-F238E27FC236}">
                <a16:creationId xmlns:a16="http://schemas.microsoft.com/office/drawing/2014/main" id="{503C93D7-E1B5-6A8C-F3D3-6953F7EECEF2}"/>
              </a:ext>
            </a:extLst>
          </p:cNvPr>
          <p:cNvPicPr>
            <a:picLocks noChangeAspect="1"/>
          </p:cNvPicPr>
          <p:nvPr/>
        </p:nvPicPr>
        <p:blipFill>
          <a:blip r:embed="rId3"/>
          <a:stretch>
            <a:fillRect/>
          </a:stretch>
        </p:blipFill>
        <p:spPr>
          <a:xfrm>
            <a:off x="375615" y="992221"/>
            <a:ext cx="4395889" cy="2827506"/>
          </a:xfrm>
          <a:prstGeom prst="rect">
            <a:avLst/>
          </a:prstGeom>
        </p:spPr>
      </p:pic>
      <p:pic>
        <p:nvPicPr>
          <p:cNvPr id="13" name="Picture 12">
            <a:extLst>
              <a:ext uri="{FF2B5EF4-FFF2-40B4-BE49-F238E27FC236}">
                <a16:creationId xmlns:a16="http://schemas.microsoft.com/office/drawing/2014/main" id="{B12416E4-7B7A-F333-159C-CFB7F2FDBF28}"/>
              </a:ext>
            </a:extLst>
          </p:cNvPr>
          <p:cNvPicPr>
            <a:picLocks noChangeAspect="1"/>
          </p:cNvPicPr>
          <p:nvPr/>
        </p:nvPicPr>
        <p:blipFill>
          <a:blip r:embed="rId4"/>
          <a:stretch>
            <a:fillRect/>
          </a:stretch>
        </p:blipFill>
        <p:spPr>
          <a:xfrm>
            <a:off x="4344667" y="992221"/>
            <a:ext cx="4648549" cy="2970178"/>
          </a:xfrm>
          <a:prstGeom prst="rect">
            <a:avLst/>
          </a:prstGeom>
        </p:spPr>
      </p:pic>
      <p:sp>
        <p:nvSpPr>
          <p:cNvPr id="14" name="TextBox 13">
            <a:extLst>
              <a:ext uri="{FF2B5EF4-FFF2-40B4-BE49-F238E27FC236}">
                <a16:creationId xmlns:a16="http://schemas.microsoft.com/office/drawing/2014/main" id="{9FD507A1-FD98-F77C-89A6-6E56E49C138D}"/>
              </a:ext>
            </a:extLst>
          </p:cNvPr>
          <p:cNvSpPr txBox="1"/>
          <p:nvPr/>
        </p:nvSpPr>
        <p:spPr>
          <a:xfrm>
            <a:off x="2470826" y="871417"/>
            <a:ext cx="561372" cy="307777"/>
          </a:xfrm>
          <a:prstGeom prst="rect">
            <a:avLst/>
          </a:prstGeom>
          <a:noFill/>
        </p:spPr>
        <p:txBody>
          <a:bodyPr wrap="none" rtlCol="0">
            <a:spAutoFit/>
          </a:bodyPr>
          <a:lstStyle/>
          <a:p>
            <a:r>
              <a:rPr lang="en-US" dirty="0">
                <a:latin typeface="Josefin Sans" pitchFamily="2" charset="0"/>
              </a:rPr>
              <a:t>LHC</a:t>
            </a:r>
          </a:p>
        </p:txBody>
      </p:sp>
      <p:sp>
        <p:nvSpPr>
          <p:cNvPr id="15" name="TextBox 14">
            <a:extLst>
              <a:ext uri="{FF2B5EF4-FFF2-40B4-BE49-F238E27FC236}">
                <a16:creationId xmlns:a16="http://schemas.microsoft.com/office/drawing/2014/main" id="{343B8654-FDF8-DC41-3EE4-E0CE43146E63}"/>
              </a:ext>
            </a:extLst>
          </p:cNvPr>
          <p:cNvSpPr txBox="1"/>
          <p:nvPr/>
        </p:nvSpPr>
        <p:spPr>
          <a:xfrm>
            <a:off x="6618052" y="922008"/>
            <a:ext cx="579005" cy="307777"/>
          </a:xfrm>
          <a:prstGeom prst="rect">
            <a:avLst/>
          </a:prstGeom>
          <a:noFill/>
        </p:spPr>
        <p:txBody>
          <a:bodyPr wrap="none" rtlCol="0">
            <a:spAutoFit/>
          </a:bodyPr>
          <a:lstStyle/>
          <a:p>
            <a:r>
              <a:rPr lang="en-US" dirty="0">
                <a:latin typeface="Josefin Sans" pitchFamily="2" charset="0"/>
              </a:rPr>
              <a:t>ITER</a:t>
            </a:r>
          </a:p>
        </p:txBody>
      </p:sp>
      <p:sp>
        <p:nvSpPr>
          <p:cNvPr id="17" name="TextBox 16">
            <a:extLst>
              <a:ext uri="{FF2B5EF4-FFF2-40B4-BE49-F238E27FC236}">
                <a16:creationId xmlns:a16="http://schemas.microsoft.com/office/drawing/2014/main" id="{D4A19059-05A1-2568-BB04-416EC5DE36DB}"/>
              </a:ext>
            </a:extLst>
          </p:cNvPr>
          <p:cNvSpPr txBox="1"/>
          <p:nvPr/>
        </p:nvSpPr>
        <p:spPr>
          <a:xfrm>
            <a:off x="475034" y="3902751"/>
            <a:ext cx="3727315" cy="338554"/>
          </a:xfrm>
          <a:prstGeom prst="rect">
            <a:avLst/>
          </a:prstGeom>
          <a:noFill/>
        </p:spPr>
        <p:txBody>
          <a:bodyPr wrap="square">
            <a:spAutoFit/>
          </a:bodyPr>
          <a:lstStyle/>
          <a:p>
            <a:r>
              <a:rPr lang="en-GB" sz="800" b="0" i="0" dirty="0">
                <a:solidFill>
                  <a:schemeClr val="accent1"/>
                </a:solidFill>
                <a:effectLst/>
                <a:latin typeface="Josefin Sans" pitchFamily="2" charset="0"/>
              </a:rPr>
              <a:t>*Baumgartner, Thomas. </a:t>
            </a:r>
            <a:r>
              <a:rPr lang="en-GB" sz="800" b="0" i="1" dirty="0">
                <a:solidFill>
                  <a:schemeClr val="accent1"/>
                </a:solidFill>
                <a:effectLst/>
                <a:latin typeface="Josefin Sans" pitchFamily="2" charset="0"/>
              </a:rPr>
              <a:t>Effects of fast neutron irradiation on critical currents and intrinsic properties of state-of-the-art Nb3Sn wires</a:t>
            </a:r>
            <a:r>
              <a:rPr lang="en-GB" sz="800" b="0" i="0" dirty="0">
                <a:solidFill>
                  <a:schemeClr val="accent1"/>
                </a:solidFill>
                <a:effectLst/>
                <a:latin typeface="Josefin Sans" pitchFamily="2" charset="0"/>
              </a:rPr>
              <a:t>. </a:t>
            </a:r>
            <a:r>
              <a:rPr lang="en-GB" sz="800" b="0" i="0" dirty="0" err="1">
                <a:solidFill>
                  <a:schemeClr val="accent1"/>
                </a:solidFill>
                <a:effectLst/>
                <a:latin typeface="Josefin Sans" pitchFamily="2" charset="0"/>
              </a:rPr>
              <a:t>na</a:t>
            </a:r>
            <a:r>
              <a:rPr lang="en-GB" sz="800" b="0" i="0" dirty="0">
                <a:solidFill>
                  <a:schemeClr val="accent1"/>
                </a:solidFill>
                <a:effectLst/>
                <a:latin typeface="Josefin Sans" pitchFamily="2" charset="0"/>
              </a:rPr>
              <a:t>, 2013.</a:t>
            </a:r>
            <a:endParaRPr lang="en-GB" sz="800" dirty="0">
              <a:solidFill>
                <a:schemeClr val="accent1"/>
              </a:solidFill>
              <a:latin typeface="Josefin Sans" pitchFamily="2" charset="0"/>
            </a:endParaRPr>
          </a:p>
        </p:txBody>
      </p:sp>
      <p:sp>
        <p:nvSpPr>
          <p:cNvPr id="19" name="TextBox 18">
            <a:extLst>
              <a:ext uri="{FF2B5EF4-FFF2-40B4-BE49-F238E27FC236}">
                <a16:creationId xmlns:a16="http://schemas.microsoft.com/office/drawing/2014/main" id="{C02D529D-EF9E-3F68-C38F-429373B8E782}"/>
              </a:ext>
            </a:extLst>
          </p:cNvPr>
          <p:cNvSpPr txBox="1"/>
          <p:nvPr/>
        </p:nvSpPr>
        <p:spPr>
          <a:xfrm>
            <a:off x="5395609" y="3846930"/>
            <a:ext cx="2923161" cy="584775"/>
          </a:xfrm>
          <a:prstGeom prst="rect">
            <a:avLst/>
          </a:prstGeom>
          <a:noFill/>
        </p:spPr>
        <p:txBody>
          <a:bodyPr wrap="square">
            <a:spAutoFit/>
          </a:bodyPr>
          <a:lstStyle/>
          <a:p>
            <a:r>
              <a:rPr lang="en-GB" sz="800" b="0" i="1" dirty="0">
                <a:solidFill>
                  <a:schemeClr val="accent1"/>
                </a:solidFill>
                <a:effectLst/>
                <a:latin typeface="Josefin Sans" pitchFamily="2" charset="0"/>
              </a:rPr>
              <a:t>*Krasilnikov, Vitaly, </a:t>
            </a:r>
            <a:r>
              <a:rPr lang="en-GB" sz="800" b="0" i="1" dirty="0" err="1">
                <a:solidFill>
                  <a:schemeClr val="accent1"/>
                </a:solidFill>
                <a:effectLst/>
                <a:latin typeface="Josefin Sans" pitchFamily="2" charset="0"/>
              </a:rPr>
              <a:t>MunSeong</a:t>
            </a:r>
            <a:r>
              <a:rPr lang="en-GB" sz="800" b="0" i="1" dirty="0">
                <a:solidFill>
                  <a:schemeClr val="accent1"/>
                </a:solidFill>
                <a:effectLst/>
                <a:latin typeface="Josefin Sans" pitchFamily="2" charset="0"/>
              </a:rPr>
              <a:t> </a:t>
            </a:r>
            <a:r>
              <a:rPr lang="en-GB" sz="800" b="0" i="1" dirty="0" err="1">
                <a:solidFill>
                  <a:schemeClr val="accent1"/>
                </a:solidFill>
                <a:effectLst/>
                <a:latin typeface="Josefin Sans" pitchFamily="2" charset="0"/>
              </a:rPr>
              <a:t>Cheon</a:t>
            </a:r>
            <a:r>
              <a:rPr lang="en-GB" sz="800" b="0" i="1" dirty="0">
                <a:solidFill>
                  <a:schemeClr val="accent1"/>
                </a:solidFill>
                <a:effectLst/>
                <a:latin typeface="Josefin Sans" pitchFamily="2" charset="0"/>
              </a:rPr>
              <a:t>, and Luciano </a:t>
            </a:r>
            <a:r>
              <a:rPr lang="en-GB" sz="800" b="0" i="1" dirty="0" err="1">
                <a:solidFill>
                  <a:schemeClr val="accent1"/>
                </a:solidFill>
                <a:effectLst/>
                <a:latin typeface="Josefin Sans" pitchFamily="2" charset="0"/>
              </a:rPr>
              <a:t>Bertalot</a:t>
            </a:r>
            <a:r>
              <a:rPr lang="en-GB" sz="800" b="0" i="1" dirty="0">
                <a:solidFill>
                  <a:schemeClr val="accent1"/>
                </a:solidFill>
                <a:effectLst/>
                <a:latin typeface="Josefin Sans" pitchFamily="2" charset="0"/>
              </a:rPr>
              <a:t>. "Neutron activation system for ITER tokamak." Advanced Technologies and Applications of Neutron Activation Analysis (2019): 71-87.</a:t>
            </a:r>
            <a:endParaRPr lang="en-GB" sz="800" i="1" dirty="0">
              <a:solidFill>
                <a:schemeClr val="accent1"/>
              </a:solidFill>
              <a:latin typeface="Josefin Sans" pitchFamily="2" charset="0"/>
            </a:endParaRPr>
          </a:p>
        </p:txBody>
      </p:sp>
    </p:spTree>
    <p:extLst>
      <p:ext uri="{BB962C8B-B14F-4D97-AF65-F5344CB8AC3E}">
        <p14:creationId xmlns:p14="http://schemas.microsoft.com/office/powerpoint/2010/main" val="14558233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0462BC4-35A0-E096-C56A-D6AE83269C21}"/>
              </a:ext>
            </a:extLst>
          </p:cNvPr>
          <p:cNvGraphicFramePr>
            <a:graphicFrameLocks noGrp="1"/>
          </p:cNvGraphicFramePr>
          <p:nvPr>
            <p:extLst>
              <p:ext uri="{D42A27DB-BD31-4B8C-83A1-F6EECF244321}">
                <p14:modId xmlns:p14="http://schemas.microsoft.com/office/powerpoint/2010/main" val="3362414577"/>
              </p:ext>
            </p:extLst>
          </p:nvPr>
        </p:nvGraphicFramePr>
        <p:xfrm>
          <a:off x="2328152" y="772671"/>
          <a:ext cx="4374205" cy="4285488"/>
        </p:xfrm>
        <a:graphic>
          <a:graphicData uri="http://schemas.openxmlformats.org/drawingml/2006/table">
            <a:tbl>
              <a:tblPr/>
              <a:tblGrid>
                <a:gridCol w="2607699">
                  <a:extLst>
                    <a:ext uri="{9D8B030D-6E8A-4147-A177-3AD203B41FA5}">
                      <a16:colId xmlns:a16="http://schemas.microsoft.com/office/drawing/2014/main" val="744886688"/>
                    </a:ext>
                  </a:extLst>
                </a:gridCol>
                <a:gridCol w="1766506">
                  <a:extLst>
                    <a:ext uri="{9D8B030D-6E8A-4147-A177-3AD203B41FA5}">
                      <a16:colId xmlns:a16="http://schemas.microsoft.com/office/drawing/2014/main" val="1587309440"/>
                    </a:ext>
                  </a:extLst>
                </a:gridCol>
              </a:tblGrid>
              <a:tr h="272728">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proton beam momentum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20 GeV/c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46985953"/>
                  </a:ext>
                </a:extLst>
              </a:tr>
              <a:tr h="557328">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intensity (dedicated mode)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rgbClr val="FF0000"/>
                          </a:solidFill>
                          <a:effectLst>
                            <a:outerShdw blurRad="38100" dist="38100" dir="2700000" algn="tl">
                              <a:srgbClr val="003366"/>
                            </a:outerShdw>
                          </a:effectLst>
                          <a:latin typeface="Josefin Sans" pitchFamily="2" charset="0"/>
                        </a:rPr>
                        <a:t>8.5</a:t>
                      </a: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 x 10</a:t>
                      </a:r>
                      <a:r>
                        <a:rPr kumimoji="0" lang="en-US" altLang="en-US" sz="1600" b="0" i="0" u="none" strike="noStrike" cap="none" normalizeH="0" baseline="30000" noProof="0" dirty="0">
                          <a:ln>
                            <a:noFill/>
                          </a:ln>
                          <a:solidFill>
                            <a:schemeClr val="accent1">
                              <a:lumMod val="75000"/>
                            </a:schemeClr>
                          </a:solidFill>
                          <a:effectLst>
                            <a:outerShdw blurRad="38100" dist="38100" dir="2700000" algn="tl">
                              <a:srgbClr val="003366"/>
                            </a:outerShdw>
                          </a:effectLst>
                          <a:latin typeface="Josefin Sans" pitchFamily="2" charset="0"/>
                        </a:rPr>
                        <a:t>12  </a:t>
                      </a: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protons/pulse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41732325"/>
                  </a:ext>
                </a:extLst>
              </a:tr>
              <a:tr h="322663">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repetition 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1 pulse/1.2s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41514053"/>
                  </a:ext>
                </a:extLst>
              </a:tr>
              <a:tr h="322663">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pulse width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6 ns (rms)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604713"/>
                  </a:ext>
                </a:extLst>
              </a:tr>
              <a:tr h="322663">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n/p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rgbClr val="FF0000"/>
                          </a:solidFill>
                          <a:effectLst>
                            <a:outerShdw blurRad="38100" dist="38100" dir="2700000" algn="tl">
                              <a:srgbClr val="003366"/>
                            </a:outerShdw>
                          </a:effectLst>
                          <a:latin typeface="Josefin Sans" pitchFamily="2" charset="0"/>
                        </a:rPr>
                        <a:t>&gt;</a:t>
                      </a: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 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76427297"/>
                  </a:ext>
                </a:extLst>
              </a:tr>
              <a:tr h="322663">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lead target dimensions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40x46x63 cm</a:t>
                      </a:r>
                      <a:r>
                        <a:rPr kumimoji="0" lang="en-US" altLang="en-US" sz="1600" b="0" i="0" u="none" strike="noStrike" cap="none" normalizeH="0" baseline="30000" noProof="0">
                          <a:ln>
                            <a:noFill/>
                          </a:ln>
                          <a:solidFill>
                            <a:schemeClr val="accent1">
                              <a:lumMod val="75000"/>
                            </a:schemeClr>
                          </a:solidFill>
                          <a:effectLst>
                            <a:outerShdw blurRad="38100" dist="38100" dir="2700000" algn="tl">
                              <a:srgbClr val="003366"/>
                            </a:outerShdw>
                          </a:effectLst>
                          <a:latin typeface="Josefin Sans" pitchFamily="2"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35919349"/>
                  </a:ext>
                </a:extLst>
              </a:tr>
              <a:tr h="557328">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cooling &amp; moderation material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rgbClr val="FF0000"/>
                          </a:solidFill>
                          <a:effectLst>
                            <a:outerShdw blurRad="38100" dist="38100" dir="2700000" algn="tl">
                              <a:srgbClr val="003366"/>
                            </a:outerShdw>
                          </a:effectLst>
                          <a:latin typeface="Josefin Sans" pitchFamily="2" charset="0"/>
                        </a:rPr>
                        <a:t>N</a:t>
                      </a:r>
                      <a:r>
                        <a:rPr kumimoji="0" lang="en-US" altLang="en-US" sz="1600" b="0" i="0" u="none" strike="noStrike" cap="none" normalizeH="0" baseline="-25000" noProof="0">
                          <a:ln>
                            <a:noFill/>
                          </a:ln>
                          <a:solidFill>
                            <a:srgbClr val="FF0000"/>
                          </a:solidFill>
                          <a:effectLst>
                            <a:outerShdw blurRad="38100" dist="38100" dir="2700000" algn="tl">
                              <a:srgbClr val="003366"/>
                            </a:outerShdw>
                          </a:effectLst>
                          <a:latin typeface="Josefin Sans" pitchFamily="2" charset="0"/>
                        </a:rPr>
                        <a:t>2</a:t>
                      </a: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 &amp; H</a:t>
                      </a:r>
                      <a:r>
                        <a:rPr kumimoji="0" lang="en-US" altLang="en-US" sz="1600" b="0" i="0" u="none" strike="noStrike" cap="none" normalizeH="0" baseline="-25000" noProof="0">
                          <a:ln>
                            <a:noFill/>
                          </a:ln>
                          <a:solidFill>
                            <a:schemeClr val="accent1">
                              <a:lumMod val="75000"/>
                            </a:schemeClr>
                          </a:solidFill>
                          <a:effectLst>
                            <a:outerShdw blurRad="38100" dist="38100" dir="2700000" algn="tl">
                              <a:srgbClr val="003366"/>
                            </a:outerShdw>
                          </a:effectLst>
                          <a:latin typeface="Josefin Sans" pitchFamily="2" charset="0"/>
                        </a:rPr>
                        <a:t>2</a:t>
                      </a: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O (borated)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46850486"/>
                  </a:ext>
                </a:extLst>
              </a:tr>
              <a:tr h="557328">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moderator thickness in the exit face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5 cm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86157222"/>
                  </a:ext>
                </a:extLst>
              </a:tr>
              <a:tr h="838925">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neutron beam dimension in EAR-1</a:t>
                      </a:r>
                    </a:p>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a:ln>
                            <a:noFill/>
                          </a:ln>
                          <a:solidFill>
                            <a:schemeClr val="accent1">
                              <a:lumMod val="75000"/>
                            </a:schemeClr>
                          </a:solidFill>
                          <a:effectLst>
                            <a:outerShdw blurRad="38100" dist="38100" dir="2700000" algn="tl">
                              <a:srgbClr val="003366"/>
                            </a:outerShdw>
                          </a:effectLst>
                          <a:latin typeface="Josefin Sans" pitchFamily="2" charset="0"/>
                        </a:rPr>
                        <a:t>(capture mode)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defRPr sz="3200">
                          <a:solidFill>
                            <a:schemeClr val="tx1"/>
                          </a:solidFill>
                          <a:effectLst>
                            <a:outerShdw blurRad="38100" dist="38100" dir="2700000" algn="tl">
                              <a:srgbClr val="003366"/>
                            </a:outerShdw>
                          </a:effectLst>
                          <a:latin typeface="Tahoma" charset="0"/>
                        </a:defRPr>
                      </a:lvl1pPr>
                      <a:lvl2pPr>
                        <a:buClr>
                          <a:schemeClr val="folHlink"/>
                        </a:buClr>
                        <a:defRPr sz="2600">
                          <a:solidFill>
                            <a:schemeClr val="tx1"/>
                          </a:solidFill>
                          <a:effectLst>
                            <a:outerShdw blurRad="38100" dist="38100" dir="2700000" algn="tl">
                              <a:srgbClr val="003366"/>
                            </a:outerShdw>
                          </a:effectLst>
                          <a:latin typeface="Tahoma" charset="0"/>
                        </a:defRPr>
                      </a:lvl2pPr>
                      <a:lvl3pPr>
                        <a:buClr>
                          <a:schemeClr val="hlink"/>
                        </a:buClr>
                        <a:defRPr sz="2200">
                          <a:solidFill>
                            <a:schemeClr val="tx1"/>
                          </a:solidFill>
                          <a:effectLst>
                            <a:outerShdw blurRad="38100" dist="38100" dir="2700000" algn="tl">
                              <a:srgbClr val="003366"/>
                            </a:outerShdw>
                          </a:effectLst>
                          <a:latin typeface="Tahoma" charset="0"/>
                        </a:defRPr>
                      </a:lvl3pPr>
                      <a:lvl4pPr>
                        <a:buClr>
                          <a:schemeClr val="folHlink"/>
                        </a:buClr>
                        <a:defRPr sz="2000">
                          <a:solidFill>
                            <a:schemeClr val="tx1"/>
                          </a:solidFill>
                          <a:effectLst>
                            <a:outerShdw blurRad="38100" dist="38100" dir="2700000" algn="tl">
                              <a:srgbClr val="003366"/>
                            </a:outerShdw>
                          </a:effectLst>
                          <a:latin typeface="Tahoma" charset="0"/>
                        </a:defRPr>
                      </a:lvl4pPr>
                      <a:lvl5pPr>
                        <a:buClr>
                          <a:schemeClr val="hlink"/>
                        </a:buClr>
                        <a:defRPr sz="2000">
                          <a:solidFill>
                            <a:schemeClr val="tx1"/>
                          </a:solidFill>
                          <a:effectLst>
                            <a:outerShdw blurRad="38100" dist="38100" dir="2700000" algn="tl">
                              <a:srgbClr val="003366"/>
                            </a:outerShdw>
                          </a:effectLst>
                          <a:latin typeface="Tahoma" charset="0"/>
                        </a:defRPr>
                      </a:lvl5pPr>
                      <a:lvl6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6pPr>
                      <a:lvl7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7pPr>
                      <a:lvl8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8pPr>
                      <a:lvl9pPr fontAlgn="base">
                        <a:spcBef>
                          <a:spcPct val="20000"/>
                        </a:spcBef>
                        <a:spcAft>
                          <a:spcPct val="0"/>
                        </a:spcAft>
                        <a:buClr>
                          <a:schemeClr val="hlink"/>
                        </a:buClr>
                        <a:buSzPct val="65000"/>
                        <a:buFont typeface="Wingdings" charset="2"/>
                        <a:defRPr sz="2000">
                          <a:solidFill>
                            <a:schemeClr val="tx1"/>
                          </a:solidFill>
                          <a:effectLst>
                            <a:outerShdw blurRad="38100" dist="38100" dir="2700000" algn="tl">
                              <a:srgbClr val="003366"/>
                            </a:outerShdw>
                          </a:effectLst>
                          <a:latin typeface="Tahoma" charset="0"/>
                        </a:defRPr>
                      </a:lvl9pPr>
                    </a:lstStyle>
                    <a:p>
                      <a:pPr marL="0" marR="0" lvl="0" indent="0" algn="l" defTabSz="914400" rtl="0" eaLnBrk="1" fontAlgn="base" latinLnBrk="0" hangingPunct="1">
                        <a:lnSpc>
                          <a:spcPct val="100000"/>
                        </a:lnSpc>
                        <a:spcBef>
                          <a:spcPct val="20000"/>
                        </a:spcBef>
                        <a:spcAft>
                          <a:spcPct val="0"/>
                        </a:spcAft>
                        <a:buClr>
                          <a:srgbClr val="ED9719"/>
                        </a:buClr>
                        <a:buSzPct val="65000"/>
                        <a:buFont typeface="Wingdings" charset="2"/>
                        <a:buNone/>
                        <a:tabLst/>
                      </a:pPr>
                      <a:r>
                        <a:rPr kumimoji="0" lang="en-US" altLang="en-US" sz="1600" b="0" i="0" u="none" strike="noStrike" cap="none" normalizeH="0" baseline="0" noProof="0" dirty="0">
                          <a:ln>
                            <a:noFill/>
                          </a:ln>
                          <a:solidFill>
                            <a:schemeClr val="accent1">
                              <a:lumMod val="75000"/>
                            </a:schemeClr>
                          </a:solidFill>
                          <a:effectLst>
                            <a:outerShdw blurRad="38100" dist="38100" dir="2700000" algn="tl">
                              <a:srgbClr val="003366"/>
                            </a:outerShdw>
                          </a:effectLst>
                          <a:latin typeface="Josefin Sans" pitchFamily="2" charset="0"/>
                        </a:rPr>
                        <a:t>2 cm (FWHM)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4761801"/>
                  </a:ext>
                </a:extLst>
              </a:tr>
            </a:tbl>
          </a:graphicData>
        </a:graphic>
      </p:graphicFrame>
      <p:pic>
        <p:nvPicPr>
          <p:cNvPr id="3" name="Picture 2">
            <a:extLst>
              <a:ext uri="{FF2B5EF4-FFF2-40B4-BE49-F238E27FC236}">
                <a16:creationId xmlns:a16="http://schemas.microsoft.com/office/drawing/2014/main" id="{B8C825C2-3AF3-00DB-C57F-C4A70B890957}"/>
              </a:ext>
            </a:extLst>
          </p:cNvPr>
          <p:cNvPicPr>
            <a:picLocks noChangeAspect="1"/>
          </p:cNvPicPr>
          <p:nvPr/>
        </p:nvPicPr>
        <p:blipFill>
          <a:blip r:embed="rId2"/>
          <a:stretch>
            <a:fillRect/>
          </a:stretch>
        </p:blipFill>
        <p:spPr>
          <a:xfrm>
            <a:off x="1875511" y="1246973"/>
            <a:ext cx="5335474" cy="2815945"/>
          </a:xfrm>
          <a:prstGeom prst="rect">
            <a:avLst/>
          </a:prstGeom>
        </p:spPr>
      </p:pic>
      <p:sp>
        <p:nvSpPr>
          <p:cNvPr id="4" name="TextBox 3">
            <a:extLst>
              <a:ext uri="{FF2B5EF4-FFF2-40B4-BE49-F238E27FC236}">
                <a16:creationId xmlns:a16="http://schemas.microsoft.com/office/drawing/2014/main" id="{432A0691-C84A-1AE6-19EE-6116873518C1}"/>
              </a:ext>
            </a:extLst>
          </p:cNvPr>
          <p:cNvSpPr txBox="1"/>
          <p:nvPr/>
        </p:nvSpPr>
        <p:spPr>
          <a:xfrm>
            <a:off x="3651115" y="389106"/>
            <a:ext cx="1210588" cy="307777"/>
          </a:xfrm>
          <a:prstGeom prst="rect">
            <a:avLst/>
          </a:prstGeom>
          <a:noFill/>
        </p:spPr>
        <p:txBody>
          <a:bodyPr wrap="none" rtlCol="0">
            <a:spAutoFit/>
          </a:bodyPr>
          <a:lstStyle/>
          <a:p>
            <a:r>
              <a:rPr lang="en-US" dirty="0">
                <a:latin typeface="Josefin Sans" pitchFamily="2" charset="0"/>
              </a:rPr>
              <a:t>Backup-slide</a:t>
            </a:r>
          </a:p>
        </p:txBody>
      </p:sp>
      <p:graphicFrame>
        <p:nvGraphicFramePr>
          <p:cNvPr id="5" name="Table 4">
            <a:extLst>
              <a:ext uri="{FF2B5EF4-FFF2-40B4-BE49-F238E27FC236}">
                <a16:creationId xmlns:a16="http://schemas.microsoft.com/office/drawing/2014/main" id="{BDE00750-9287-6B50-C5D2-6053D3679044}"/>
              </a:ext>
            </a:extLst>
          </p:cNvPr>
          <p:cNvGraphicFramePr>
            <a:graphicFrameLocks noGrp="1"/>
          </p:cNvGraphicFramePr>
          <p:nvPr>
            <p:extLst>
              <p:ext uri="{D42A27DB-BD31-4B8C-83A1-F6EECF244321}">
                <p14:modId xmlns:p14="http://schemas.microsoft.com/office/powerpoint/2010/main" val="1921853418"/>
              </p:ext>
            </p:extLst>
          </p:nvPr>
        </p:nvGraphicFramePr>
        <p:xfrm>
          <a:off x="179116" y="2613380"/>
          <a:ext cx="1594561" cy="1676400"/>
        </p:xfrm>
        <a:graphic>
          <a:graphicData uri="http://schemas.openxmlformats.org/drawingml/2006/table">
            <a:tbl>
              <a:tblPr firstRow="1" bandRow="1">
                <a:tableStyleId>{B69E4E94-7F1C-4DF4-89A8-E6FD96063180}</a:tableStyleId>
              </a:tblPr>
              <a:tblGrid>
                <a:gridCol w="820575">
                  <a:extLst>
                    <a:ext uri="{9D8B030D-6E8A-4147-A177-3AD203B41FA5}">
                      <a16:colId xmlns:a16="http://schemas.microsoft.com/office/drawing/2014/main" val="3634183480"/>
                    </a:ext>
                  </a:extLst>
                </a:gridCol>
                <a:gridCol w="773986">
                  <a:extLst>
                    <a:ext uri="{9D8B030D-6E8A-4147-A177-3AD203B41FA5}">
                      <a16:colId xmlns:a16="http://schemas.microsoft.com/office/drawing/2014/main" val="2552283342"/>
                    </a:ext>
                  </a:extLst>
                </a:gridCol>
              </a:tblGrid>
              <a:tr h="0">
                <a:tc>
                  <a:txBody>
                    <a:bodyPr/>
                    <a:lstStyle/>
                    <a:p>
                      <a:r>
                        <a:rPr lang="en-US" sz="800" dirty="0">
                          <a:solidFill>
                            <a:srgbClr val="C00000"/>
                          </a:solidFill>
                          <a:highlight>
                            <a:srgbClr val="FFFF00"/>
                          </a:highlight>
                          <a:latin typeface="Josefin Sans" pitchFamily="2" charset="0"/>
                        </a:rPr>
                        <a:t>Neutron Energy range</a:t>
                      </a:r>
                      <a:endParaRPr lang="en-GB" sz="800" dirty="0">
                        <a:solidFill>
                          <a:srgbClr val="C00000"/>
                        </a:solidFill>
                        <a:highlight>
                          <a:srgbClr val="FFFF00"/>
                        </a:highlight>
                        <a:latin typeface="Josefin Sans" pitchFamily="2" charset="0"/>
                      </a:endParaRPr>
                    </a:p>
                  </a:txBody>
                  <a:tcPr/>
                </a:tc>
                <a:tc>
                  <a:txBody>
                    <a:bodyPr/>
                    <a:lstStyle/>
                    <a:p>
                      <a:r>
                        <a:rPr lang="en-US" sz="800" dirty="0">
                          <a:solidFill>
                            <a:srgbClr val="C00000"/>
                          </a:solidFill>
                          <a:highlight>
                            <a:srgbClr val="FFFF00"/>
                          </a:highlight>
                          <a:latin typeface="Josefin Sans" pitchFamily="2" charset="0"/>
                        </a:rPr>
                        <a:t>Energy Resolution</a:t>
                      </a:r>
                      <a:endParaRPr lang="en-GB" sz="800" dirty="0">
                        <a:solidFill>
                          <a:srgbClr val="C00000"/>
                        </a:solidFill>
                        <a:highlight>
                          <a:srgbClr val="FFFF00"/>
                        </a:highlight>
                        <a:latin typeface="Josefin Sans" pitchFamily="2" charset="0"/>
                      </a:endParaRPr>
                    </a:p>
                  </a:txBody>
                  <a:tcPr/>
                </a:tc>
                <a:extLst>
                  <a:ext uri="{0D108BD9-81ED-4DB2-BD59-A6C34878D82A}">
                    <a16:rowId xmlns:a16="http://schemas.microsoft.com/office/drawing/2014/main" val="2555400082"/>
                  </a:ext>
                </a:extLst>
              </a:tr>
              <a:tr h="0">
                <a:tc>
                  <a:txBody>
                    <a:bodyPr/>
                    <a:lstStyle/>
                    <a:p>
                      <a:r>
                        <a:rPr lang="en-US" sz="800" dirty="0">
                          <a:solidFill>
                            <a:schemeClr val="accent1"/>
                          </a:solidFill>
                          <a:latin typeface="Josefin Sans" pitchFamily="2" charset="0"/>
                        </a:rPr>
                        <a:t>50 eV to 10 keV </a:t>
                      </a:r>
                      <a:endParaRPr lang="en-GB" sz="800" dirty="0">
                        <a:latin typeface="Josefin Sans" pitchFamily="2" charset="0"/>
                      </a:endParaRPr>
                    </a:p>
                  </a:txBody>
                  <a:tcPr/>
                </a:tc>
                <a:tc>
                  <a:txBody>
                    <a:bodyPr/>
                    <a:lstStyle/>
                    <a:p>
                      <a:r>
                        <a:rPr lang="en-US" sz="800" dirty="0">
                          <a:latin typeface="Josefin Sans" pitchFamily="2" charset="0"/>
                        </a:rPr>
                        <a:t>200 eV</a:t>
                      </a:r>
                      <a:endParaRPr lang="en-GB" sz="800" dirty="0">
                        <a:latin typeface="Josefin Sans" pitchFamily="2" charset="0"/>
                      </a:endParaRPr>
                    </a:p>
                  </a:txBody>
                  <a:tcPr/>
                </a:tc>
                <a:extLst>
                  <a:ext uri="{0D108BD9-81ED-4DB2-BD59-A6C34878D82A}">
                    <a16:rowId xmlns:a16="http://schemas.microsoft.com/office/drawing/2014/main" val="2724999845"/>
                  </a:ext>
                </a:extLst>
              </a:tr>
              <a:tr h="0">
                <a:tc>
                  <a:txBody>
                    <a:bodyPr/>
                    <a:lstStyle/>
                    <a:p>
                      <a:r>
                        <a:rPr lang="en-US" sz="800" dirty="0">
                          <a:solidFill>
                            <a:schemeClr val="accent1"/>
                          </a:solidFill>
                          <a:latin typeface="Josefin Sans" pitchFamily="2" charset="0"/>
                        </a:rPr>
                        <a:t>10 keV to 100 keV </a:t>
                      </a:r>
                      <a:endParaRPr lang="en-GB" sz="800" dirty="0">
                        <a:latin typeface="Josefin Sans" pitchFamily="2" charset="0"/>
                      </a:endParaRPr>
                    </a:p>
                  </a:txBody>
                  <a:tcPr/>
                </a:tc>
                <a:tc>
                  <a:txBody>
                    <a:bodyPr/>
                    <a:lstStyle/>
                    <a:p>
                      <a:r>
                        <a:rPr lang="en-US" sz="800" dirty="0">
                          <a:latin typeface="Josefin Sans" pitchFamily="2" charset="0"/>
                        </a:rPr>
                        <a:t>3000 eV</a:t>
                      </a:r>
                      <a:endParaRPr lang="en-GB" sz="800" dirty="0">
                        <a:latin typeface="Josefin Sans" pitchFamily="2" charset="0"/>
                      </a:endParaRPr>
                    </a:p>
                  </a:txBody>
                  <a:tcPr/>
                </a:tc>
                <a:extLst>
                  <a:ext uri="{0D108BD9-81ED-4DB2-BD59-A6C34878D82A}">
                    <a16:rowId xmlns:a16="http://schemas.microsoft.com/office/drawing/2014/main" val="1616297409"/>
                  </a:ext>
                </a:extLst>
              </a:tr>
              <a:tr h="0">
                <a:tc>
                  <a:txBody>
                    <a:bodyPr/>
                    <a:lstStyle/>
                    <a:p>
                      <a:r>
                        <a:rPr lang="en-US" sz="800" dirty="0">
                          <a:solidFill>
                            <a:schemeClr val="accent1"/>
                          </a:solidFill>
                          <a:latin typeface="Josefin Sans" pitchFamily="2" charset="0"/>
                        </a:rPr>
                        <a:t>100 keV to 200 keV </a:t>
                      </a:r>
                      <a:endParaRPr lang="en-GB" sz="800" dirty="0">
                        <a:latin typeface="Josefin Sans" pitchFamily="2" charset="0"/>
                      </a:endParaRPr>
                    </a:p>
                  </a:txBody>
                  <a:tcPr/>
                </a:tc>
                <a:tc>
                  <a:txBody>
                    <a:bodyPr/>
                    <a:lstStyle/>
                    <a:p>
                      <a:r>
                        <a:rPr lang="en-US" sz="800" dirty="0">
                          <a:latin typeface="Josefin Sans" pitchFamily="2" charset="0"/>
                        </a:rPr>
                        <a:t>ear2</a:t>
                      </a:r>
                      <a:endParaRPr lang="en-GB" sz="800" dirty="0">
                        <a:latin typeface="Josefin Sans" pitchFamily="2" charset="0"/>
                      </a:endParaRPr>
                    </a:p>
                  </a:txBody>
                  <a:tcPr/>
                </a:tc>
                <a:extLst>
                  <a:ext uri="{0D108BD9-81ED-4DB2-BD59-A6C34878D82A}">
                    <a16:rowId xmlns:a16="http://schemas.microsoft.com/office/drawing/2014/main" val="643860482"/>
                  </a:ext>
                </a:extLst>
              </a:tr>
              <a:tr h="0">
                <a:tc>
                  <a:txBody>
                    <a:bodyPr/>
                    <a:lstStyle/>
                    <a:p>
                      <a:r>
                        <a:rPr lang="en-US" sz="800" dirty="0">
                          <a:solidFill>
                            <a:schemeClr val="accent1"/>
                          </a:solidFill>
                          <a:latin typeface="Josefin Sans" pitchFamily="2" charset="0"/>
                        </a:rPr>
                        <a:t>200 keV to 314 keV </a:t>
                      </a:r>
                      <a:endParaRPr lang="en-GB" sz="800" dirty="0">
                        <a:latin typeface="Josefin Sans" pitchFamily="2" charset="0"/>
                      </a:endParaRPr>
                    </a:p>
                  </a:txBody>
                  <a:tcPr/>
                </a:tc>
                <a:tc>
                  <a:txBody>
                    <a:bodyPr/>
                    <a:lstStyle/>
                    <a:p>
                      <a:endParaRPr lang="en-GB" sz="800" dirty="0">
                        <a:latin typeface="Josefin Sans" pitchFamily="2" charset="0"/>
                      </a:endParaRPr>
                    </a:p>
                  </a:txBody>
                  <a:tcPr/>
                </a:tc>
                <a:extLst>
                  <a:ext uri="{0D108BD9-81ED-4DB2-BD59-A6C34878D82A}">
                    <a16:rowId xmlns:a16="http://schemas.microsoft.com/office/drawing/2014/main" val="3724470189"/>
                  </a:ext>
                </a:extLst>
              </a:tr>
            </a:tbl>
          </a:graphicData>
        </a:graphic>
      </p:graphicFrame>
    </p:spTree>
    <p:extLst>
      <p:ext uri="{BB962C8B-B14F-4D97-AF65-F5344CB8AC3E}">
        <p14:creationId xmlns:p14="http://schemas.microsoft.com/office/powerpoint/2010/main" val="39198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4"/>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fontScale="90000"/>
          </a:bodyPr>
          <a:lstStyle/>
          <a:p>
            <a:pPr marL="0" lvl="0" indent="0" algn="r" rtl="0">
              <a:lnSpc>
                <a:spcPct val="100000"/>
              </a:lnSpc>
              <a:spcBef>
                <a:spcPts val="0"/>
              </a:spcBef>
              <a:spcAft>
                <a:spcPts val="0"/>
              </a:spcAft>
              <a:buSzPct val="83333"/>
              <a:buNone/>
            </a:pPr>
            <a:r>
              <a:rPr lang="en-US" dirty="0">
                <a:latin typeface="Josefin Sans" pitchFamily="2" charset="0"/>
                <a:ea typeface="Josefin Sans"/>
                <a:cs typeface="Josefin Sans"/>
                <a:sym typeface="Josefin Sans"/>
              </a:rPr>
              <a:t>Motivation-</a:t>
            </a:r>
            <a:endParaRPr dirty="0">
              <a:latin typeface="Josefin Sans" pitchFamily="2" charset="0"/>
              <a:ea typeface="Josefin Sans"/>
              <a:cs typeface="Josefin Sans"/>
              <a:sym typeface="Josefin Sans"/>
            </a:endParaRPr>
          </a:p>
        </p:txBody>
      </p:sp>
      <p:sp>
        <p:nvSpPr>
          <p:cNvPr id="222" name="Google Shape;222;p34"/>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5</a:t>
            </a:r>
            <a:endParaRPr dirty="0">
              <a:latin typeface="Josefin Sans" pitchFamily="2" charset="0"/>
              <a:ea typeface="Josefin Sans"/>
              <a:cs typeface="Josefin Sans"/>
              <a:sym typeface="Josefin Sans"/>
            </a:endParaRPr>
          </a:p>
        </p:txBody>
      </p:sp>
      <p:sp>
        <p:nvSpPr>
          <p:cNvPr id="10" name="TextBox 9">
            <a:extLst>
              <a:ext uri="{FF2B5EF4-FFF2-40B4-BE49-F238E27FC236}">
                <a16:creationId xmlns:a16="http://schemas.microsoft.com/office/drawing/2014/main" id="{B48B99A6-364F-CD7C-C25E-7CC02A2BE836}"/>
              </a:ext>
            </a:extLst>
          </p:cNvPr>
          <p:cNvSpPr txBox="1"/>
          <p:nvPr/>
        </p:nvSpPr>
        <p:spPr>
          <a:xfrm>
            <a:off x="1001979" y="4255994"/>
            <a:ext cx="3330913" cy="215444"/>
          </a:xfrm>
          <a:prstGeom prst="rect">
            <a:avLst/>
          </a:prstGeom>
          <a:noFill/>
        </p:spPr>
        <p:txBody>
          <a:bodyPr wrap="square">
            <a:spAutoFit/>
          </a:bodyPr>
          <a:lstStyle/>
          <a:p>
            <a:r>
              <a:rPr lang="en-GB" sz="800" i="1" dirty="0">
                <a:solidFill>
                  <a:srgbClr val="00B050"/>
                </a:solidFill>
                <a:latin typeface="Josefin Sans" pitchFamily="2" charset="0"/>
                <a:cs typeface="Times New Roman" panose="02020603050405020304" pitchFamily="18" charset="0"/>
              </a:rPr>
              <a:t>*Gupta, G., et al., Applied Radiation and Isotopes 158 (2020): 108923</a:t>
            </a:r>
            <a:endParaRPr lang="en-GB" sz="800" dirty="0">
              <a:solidFill>
                <a:srgbClr val="00B050"/>
              </a:solidFill>
            </a:endParaRPr>
          </a:p>
        </p:txBody>
      </p:sp>
      <p:sp>
        <p:nvSpPr>
          <p:cNvPr id="12" name="TextBox 11">
            <a:extLst>
              <a:ext uri="{FF2B5EF4-FFF2-40B4-BE49-F238E27FC236}">
                <a16:creationId xmlns:a16="http://schemas.microsoft.com/office/drawing/2014/main" id="{AF5A7EE8-545F-E452-F4B4-5C000CD504B0}"/>
              </a:ext>
            </a:extLst>
          </p:cNvPr>
          <p:cNvSpPr txBox="1"/>
          <p:nvPr/>
        </p:nvSpPr>
        <p:spPr>
          <a:xfrm>
            <a:off x="480385" y="1575228"/>
            <a:ext cx="4384742" cy="2246769"/>
          </a:xfrm>
          <a:prstGeom prst="rect">
            <a:avLst/>
          </a:prstGeom>
          <a:noFill/>
        </p:spPr>
        <p:txBody>
          <a:bodyPr wrap="square">
            <a:spAutoFit/>
          </a:bodyPr>
          <a:lstStyle/>
          <a:p>
            <a:pPr marL="285750" indent="-285750" algn="just">
              <a:buFont typeface="Wingdings" panose="05000000000000000000" pitchFamily="2" charset="2"/>
              <a:buChar char="q"/>
            </a:pPr>
            <a:r>
              <a:rPr lang="en-US" dirty="0">
                <a:latin typeface="Josefin Sans" pitchFamily="2" charset="0"/>
              </a:rPr>
              <a:t>Gammas following neutron capture on </a:t>
            </a:r>
            <a:r>
              <a:rPr lang="en-US" baseline="30000" dirty="0">
                <a:latin typeface="Josefin Sans" pitchFamily="2" charset="0"/>
              </a:rPr>
              <a:t>124</a:t>
            </a:r>
            <a:r>
              <a:rPr lang="en-US" dirty="0">
                <a:latin typeface="Josefin Sans" pitchFamily="2" charset="0"/>
              </a:rPr>
              <a:t>Sn can mimic the </a:t>
            </a:r>
            <a:r>
              <a:rPr lang="en-GB" dirty="0">
                <a:latin typeface="Josefin Sans" pitchFamily="2" charset="0"/>
              </a:rPr>
              <a:t>0</a:t>
            </a:r>
            <a:r>
              <a:rPr lang="en-GB" i="1" dirty="0">
                <a:latin typeface="Josefin Sans" pitchFamily="2" charset="0"/>
              </a:rPr>
              <a:t>νββ</a:t>
            </a:r>
            <a:r>
              <a:rPr lang="en-US" dirty="0">
                <a:latin typeface="Josefin Sans" pitchFamily="2" charset="0"/>
              </a:rPr>
              <a:t> decay signal</a:t>
            </a:r>
          </a:p>
          <a:p>
            <a:pPr marL="285750" indent="-285750" algn="just">
              <a:buFont typeface="Wingdings" panose="05000000000000000000" pitchFamily="2" charset="2"/>
              <a:buChar char="q"/>
            </a:pPr>
            <a:endParaRPr lang="en-US" dirty="0">
              <a:latin typeface="Josefin Sans" pitchFamily="2" charset="0"/>
            </a:endParaRPr>
          </a:p>
          <a:p>
            <a:pPr marL="285750" indent="-285750" algn="just">
              <a:buFont typeface="Wingdings" panose="05000000000000000000" pitchFamily="2" charset="2"/>
              <a:buChar char="q"/>
            </a:pPr>
            <a:r>
              <a:rPr lang="en-GB" dirty="0">
                <a:latin typeface="Josefin Sans" pitchFamily="2" charset="0"/>
                <a:cs typeface="Arial" panose="020B0604020202020204" pitchFamily="34" charset="0"/>
              </a:rPr>
              <a:t>Literature</a:t>
            </a:r>
            <a:r>
              <a:rPr lang="en-GB" dirty="0">
                <a:solidFill>
                  <a:srgbClr val="3333FF"/>
                </a:solidFill>
                <a:latin typeface="Josefin Sans" pitchFamily="2" charset="0"/>
                <a:cs typeface="Arial" panose="020B0604020202020204" pitchFamily="34" charset="0"/>
              </a:rPr>
              <a:t>*</a:t>
            </a:r>
            <a:r>
              <a:rPr lang="en-GB" dirty="0">
                <a:solidFill>
                  <a:srgbClr val="00B050"/>
                </a:solidFill>
                <a:latin typeface="Josefin Sans" pitchFamily="2" charset="0"/>
                <a:cs typeface="Arial" panose="020B0604020202020204" pitchFamily="34" charset="0"/>
              </a:rPr>
              <a:t> </a:t>
            </a:r>
            <a:r>
              <a:rPr lang="en-GB" dirty="0">
                <a:latin typeface="Josefin Sans" pitchFamily="2" charset="0"/>
                <a:cs typeface="Arial" panose="020B0604020202020204" pitchFamily="34" charset="0"/>
              </a:rPr>
              <a:t>shows that, after bombarding a </a:t>
            </a:r>
            <a:r>
              <a:rPr lang="en-GB" baseline="30000" dirty="0">
                <a:latin typeface="Josefin Sans" pitchFamily="2" charset="0"/>
                <a:cs typeface="Arial" panose="020B0604020202020204" pitchFamily="34" charset="0"/>
              </a:rPr>
              <a:t>124</a:t>
            </a:r>
            <a:r>
              <a:rPr lang="en-GB" dirty="0">
                <a:latin typeface="Josefin Sans" pitchFamily="2" charset="0"/>
                <a:cs typeface="Arial" panose="020B0604020202020204" pitchFamily="34" charset="0"/>
              </a:rPr>
              <a:t>Sn sample with a neutron thermal flux and measuring the offline/delayed </a:t>
            </a:r>
            <a:r>
              <a:rPr lang="en-GB" i="1" dirty="0">
                <a:latin typeface="Josefin Sans" pitchFamily="2" charset="0"/>
                <a:cs typeface="Arial" panose="020B0604020202020204" pitchFamily="34" charset="0"/>
              </a:rPr>
              <a:t>γ-</a:t>
            </a:r>
            <a:r>
              <a:rPr lang="en-GB" dirty="0">
                <a:latin typeface="Josefin Sans" pitchFamily="2" charset="0"/>
                <a:cs typeface="Arial" panose="020B0604020202020204" pitchFamily="34" charset="0"/>
              </a:rPr>
              <a:t>rays following neutron capture and subsequent beta decays with a </a:t>
            </a:r>
            <a:r>
              <a:rPr lang="en-GB" dirty="0" err="1">
                <a:latin typeface="Josefin Sans" pitchFamily="2" charset="0"/>
                <a:cs typeface="Arial" panose="020B0604020202020204" pitchFamily="34" charset="0"/>
              </a:rPr>
              <a:t>HPGe</a:t>
            </a:r>
            <a:r>
              <a:rPr lang="en-GB" dirty="0">
                <a:latin typeface="Josefin Sans" pitchFamily="2" charset="0"/>
                <a:cs typeface="Arial" panose="020B0604020202020204" pitchFamily="34" charset="0"/>
              </a:rPr>
              <a:t> detector, a strong summing peak of </a:t>
            </a:r>
            <a:r>
              <a:rPr lang="en-GB" u="sng" dirty="0">
                <a:latin typeface="Josefin Sans" pitchFamily="2" charset="0"/>
                <a:cs typeface="Arial" panose="020B0604020202020204" pitchFamily="34" charset="0"/>
              </a:rPr>
              <a:t>2288.2 keV</a:t>
            </a:r>
            <a:r>
              <a:rPr lang="en-GB" dirty="0">
                <a:latin typeface="Josefin Sans" pitchFamily="2" charset="0"/>
                <a:cs typeface="Arial" panose="020B0604020202020204" pitchFamily="34" charset="0"/>
              </a:rPr>
              <a:t> has been observed</a:t>
            </a:r>
            <a:r>
              <a:rPr lang="en-GB" dirty="0">
                <a:solidFill>
                  <a:srgbClr val="00B050"/>
                </a:solidFill>
                <a:latin typeface="Josefin Sans" pitchFamily="2" charset="0"/>
                <a:cs typeface="Arial" panose="020B0604020202020204" pitchFamily="34" charset="0"/>
              </a:rPr>
              <a:t>*</a:t>
            </a:r>
            <a:endParaRPr lang="en-GB" dirty="0">
              <a:latin typeface="Josefin Sans" pitchFamily="2" charset="0"/>
              <a:cs typeface="Arial" panose="020B0604020202020204" pitchFamily="34" charset="0"/>
            </a:endParaRPr>
          </a:p>
          <a:p>
            <a:pPr marL="285750" indent="-285750" algn="just">
              <a:buFont typeface="Wingdings" panose="05000000000000000000" pitchFamily="2" charset="2"/>
              <a:buChar char="q"/>
            </a:pPr>
            <a:endParaRPr lang="en-GB" dirty="0">
              <a:latin typeface="Josefin Sans" pitchFamily="2" charset="0"/>
              <a:cs typeface="Arial" panose="020B0604020202020204" pitchFamily="34" charset="0"/>
            </a:endParaRPr>
          </a:p>
        </p:txBody>
      </p:sp>
      <p:sp>
        <p:nvSpPr>
          <p:cNvPr id="15" name="TextBox 14">
            <a:extLst>
              <a:ext uri="{FF2B5EF4-FFF2-40B4-BE49-F238E27FC236}">
                <a16:creationId xmlns:a16="http://schemas.microsoft.com/office/drawing/2014/main" id="{90F93270-51B8-7C81-D374-B6A8B69691BC}"/>
              </a:ext>
            </a:extLst>
          </p:cNvPr>
          <p:cNvSpPr txBox="1"/>
          <p:nvPr/>
        </p:nvSpPr>
        <p:spPr>
          <a:xfrm>
            <a:off x="679350" y="1064766"/>
            <a:ext cx="4414701" cy="307777"/>
          </a:xfrm>
          <a:prstGeom prst="rect">
            <a:avLst/>
          </a:prstGeom>
          <a:noFill/>
        </p:spPr>
        <p:txBody>
          <a:bodyPr wrap="square">
            <a:spAutoFit/>
          </a:bodyPr>
          <a:lstStyle/>
          <a:p>
            <a:r>
              <a:rPr lang="en-US" u="sng" dirty="0">
                <a:highlight>
                  <a:srgbClr val="FFFF00"/>
                </a:highlight>
                <a:latin typeface="Josefin Sans" pitchFamily="2" charset="0"/>
              </a:rPr>
              <a:t>Background assessment of 0</a:t>
            </a:r>
            <a:r>
              <a:rPr lang="el-GR" i="1" u="sng" dirty="0">
                <a:highlight>
                  <a:srgbClr val="FFFF00"/>
                </a:highlight>
                <a:latin typeface="Josefin Sans" pitchFamily="2" charset="0"/>
                <a:cs typeface="Arial" panose="020B0604020202020204" pitchFamily="34" charset="0"/>
              </a:rPr>
              <a:t>νββ</a:t>
            </a:r>
            <a:r>
              <a:rPr lang="en-US" u="sng" dirty="0">
                <a:highlight>
                  <a:srgbClr val="FFFF00"/>
                </a:highlight>
                <a:latin typeface="Josefin Sans" pitchFamily="2" charset="0"/>
                <a:cs typeface="Arial" panose="020B0604020202020204" pitchFamily="34" charset="0"/>
              </a:rPr>
              <a:t> d</a:t>
            </a:r>
            <a:r>
              <a:rPr lang="en-US" u="sng" dirty="0">
                <a:highlight>
                  <a:srgbClr val="FFFF00"/>
                </a:highlight>
                <a:latin typeface="Josefin Sans" pitchFamily="2" charset="0"/>
              </a:rPr>
              <a:t>ecay experiments </a:t>
            </a:r>
            <a:endParaRPr lang="en-GB" u="sng" dirty="0">
              <a:highlight>
                <a:srgbClr val="FFFF00"/>
              </a:highlight>
              <a:latin typeface="Josefin Sans" pitchFamily="2" charset="0"/>
            </a:endParaRPr>
          </a:p>
        </p:txBody>
      </p:sp>
      <p:pic>
        <p:nvPicPr>
          <p:cNvPr id="4" name="Picture 3">
            <a:extLst>
              <a:ext uri="{FF2B5EF4-FFF2-40B4-BE49-F238E27FC236}">
                <a16:creationId xmlns:a16="http://schemas.microsoft.com/office/drawing/2014/main" id="{B791EFE6-5F60-F464-BBB7-043D06E6763C}"/>
              </a:ext>
            </a:extLst>
          </p:cNvPr>
          <p:cNvPicPr>
            <a:picLocks noChangeAspect="1"/>
          </p:cNvPicPr>
          <p:nvPr/>
        </p:nvPicPr>
        <p:blipFill rotWithShape="1">
          <a:blip r:embed="rId3"/>
          <a:srcRect l="44796"/>
          <a:stretch/>
        </p:blipFill>
        <p:spPr>
          <a:xfrm>
            <a:off x="5687662" y="1192850"/>
            <a:ext cx="3048351" cy="3061229"/>
          </a:xfrm>
          <a:prstGeom prst="rect">
            <a:avLst/>
          </a:prstGeom>
        </p:spPr>
      </p:pic>
      <p:cxnSp>
        <p:nvCxnSpPr>
          <p:cNvPr id="7" name="Straight Arrow Connector 6">
            <a:extLst>
              <a:ext uri="{FF2B5EF4-FFF2-40B4-BE49-F238E27FC236}">
                <a16:creationId xmlns:a16="http://schemas.microsoft.com/office/drawing/2014/main" id="{38DD93D3-AAE6-D96D-7A7E-CBCABD74744F}"/>
              </a:ext>
            </a:extLst>
          </p:cNvPr>
          <p:cNvCxnSpPr>
            <a:cxnSpLocks/>
          </p:cNvCxnSpPr>
          <p:nvPr/>
        </p:nvCxnSpPr>
        <p:spPr>
          <a:xfrm flipH="1" flipV="1">
            <a:off x="6755277" y="2249427"/>
            <a:ext cx="862525" cy="898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8187CD7-7613-50B7-7A7A-03CAC222B785}"/>
              </a:ext>
            </a:extLst>
          </p:cNvPr>
          <p:cNvSpPr txBox="1"/>
          <p:nvPr/>
        </p:nvSpPr>
        <p:spPr>
          <a:xfrm>
            <a:off x="6990583" y="2758524"/>
            <a:ext cx="442507" cy="276999"/>
          </a:xfrm>
          <a:prstGeom prst="rect">
            <a:avLst/>
          </a:prstGeom>
          <a:noFill/>
        </p:spPr>
        <p:txBody>
          <a:bodyPr wrap="square" rtlCol="0">
            <a:spAutoFit/>
          </a:bodyPr>
          <a:lstStyle/>
          <a:p>
            <a:r>
              <a:rPr lang="en-US" sz="1200" dirty="0">
                <a:solidFill>
                  <a:schemeClr val="accent1"/>
                </a:solidFill>
                <a:latin typeface="Josefin Sans" pitchFamily="2" charset="0"/>
              </a:rPr>
              <a:t>2</a:t>
            </a:r>
            <a:r>
              <a:rPr lang="el-GR" sz="1200" i="1" dirty="0">
                <a:solidFill>
                  <a:schemeClr val="accent1"/>
                </a:solidFill>
                <a:latin typeface="Josefin Sans" pitchFamily="2" charset="0"/>
              </a:rPr>
              <a:t>β</a:t>
            </a:r>
            <a:r>
              <a:rPr lang="en-US" sz="1200" baseline="30000" dirty="0">
                <a:solidFill>
                  <a:schemeClr val="accent1"/>
                </a:solidFill>
                <a:latin typeface="Josefin Sans" pitchFamily="2" charset="0"/>
              </a:rPr>
              <a:t>-</a:t>
            </a:r>
            <a:endParaRPr lang="en-GB" sz="1200" baseline="30000" dirty="0">
              <a:solidFill>
                <a:schemeClr val="accent1"/>
              </a:solidFill>
              <a:latin typeface="Josefin Sans" pitchFamily="2" charset="0"/>
            </a:endParaRPr>
          </a:p>
        </p:txBody>
      </p:sp>
      <p:cxnSp>
        <p:nvCxnSpPr>
          <p:cNvPr id="11" name="Straight Arrow Connector 10">
            <a:extLst>
              <a:ext uri="{FF2B5EF4-FFF2-40B4-BE49-F238E27FC236}">
                <a16:creationId xmlns:a16="http://schemas.microsoft.com/office/drawing/2014/main" id="{89FE178C-414C-9A78-9457-E48B0D3EA1C1}"/>
              </a:ext>
            </a:extLst>
          </p:cNvPr>
          <p:cNvCxnSpPr>
            <a:cxnSpLocks/>
          </p:cNvCxnSpPr>
          <p:nvPr/>
        </p:nvCxnSpPr>
        <p:spPr>
          <a:xfrm flipH="1" flipV="1">
            <a:off x="7380625" y="2276395"/>
            <a:ext cx="237177" cy="2513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D4E83ED-8C5F-4CF9-D013-ECC16D12AEAC}"/>
              </a:ext>
            </a:extLst>
          </p:cNvPr>
          <p:cNvSpPr txBox="1"/>
          <p:nvPr/>
        </p:nvSpPr>
        <p:spPr>
          <a:xfrm>
            <a:off x="7913508" y="3398745"/>
            <a:ext cx="398836" cy="215444"/>
          </a:xfrm>
          <a:prstGeom prst="rect">
            <a:avLst/>
          </a:prstGeom>
          <a:noFill/>
        </p:spPr>
        <p:txBody>
          <a:bodyPr wrap="square" rtlCol="0">
            <a:spAutoFit/>
          </a:bodyPr>
          <a:lstStyle/>
          <a:p>
            <a:r>
              <a:rPr lang="en-US" sz="800" dirty="0">
                <a:solidFill>
                  <a:schemeClr val="accent1"/>
                </a:solidFill>
                <a:latin typeface="Josefin Sans" pitchFamily="2" charset="0"/>
              </a:rPr>
              <a:t>(n,</a:t>
            </a:r>
            <a:r>
              <a:rPr lang="el-GR" sz="800" i="1" dirty="0">
                <a:solidFill>
                  <a:schemeClr val="accent1"/>
                </a:solidFill>
                <a:latin typeface="Josefin Sans" pitchFamily="2" charset="0"/>
                <a:cs typeface="Arial" panose="020B0604020202020204" pitchFamily="34" charset="0"/>
              </a:rPr>
              <a:t>γ</a:t>
            </a:r>
            <a:r>
              <a:rPr lang="en-US" sz="800" dirty="0">
                <a:solidFill>
                  <a:schemeClr val="accent1"/>
                </a:solidFill>
                <a:latin typeface="Josefin Sans" pitchFamily="2" charset="0"/>
                <a:cs typeface="Arial" panose="020B0604020202020204" pitchFamily="34" charset="0"/>
              </a:rPr>
              <a:t>)</a:t>
            </a:r>
            <a:endParaRPr lang="en-GB" sz="800" dirty="0">
              <a:solidFill>
                <a:schemeClr val="accent1"/>
              </a:solidFill>
              <a:latin typeface="Josefin Sans" pitchFamily="2" charset="0"/>
            </a:endParaRPr>
          </a:p>
        </p:txBody>
      </p:sp>
      <p:sp>
        <p:nvSpPr>
          <p:cNvPr id="16" name="TextBox 15">
            <a:extLst>
              <a:ext uri="{FF2B5EF4-FFF2-40B4-BE49-F238E27FC236}">
                <a16:creationId xmlns:a16="http://schemas.microsoft.com/office/drawing/2014/main" id="{161E1C28-7878-FCBE-CF22-11CC1DE5D141}"/>
              </a:ext>
            </a:extLst>
          </p:cNvPr>
          <p:cNvSpPr txBox="1"/>
          <p:nvPr/>
        </p:nvSpPr>
        <p:spPr>
          <a:xfrm>
            <a:off x="7800110" y="2820079"/>
            <a:ext cx="398836" cy="215444"/>
          </a:xfrm>
          <a:prstGeom prst="rect">
            <a:avLst/>
          </a:prstGeom>
          <a:noFill/>
        </p:spPr>
        <p:txBody>
          <a:bodyPr wrap="square" rtlCol="0">
            <a:spAutoFit/>
          </a:bodyPr>
          <a:lstStyle/>
          <a:p>
            <a:r>
              <a:rPr lang="el-GR" sz="800" i="1" dirty="0">
                <a:solidFill>
                  <a:schemeClr val="accent1"/>
                </a:solidFill>
                <a:latin typeface="Josefin Sans" pitchFamily="2" charset="0"/>
              </a:rPr>
              <a:t>β</a:t>
            </a:r>
            <a:r>
              <a:rPr lang="en-US" sz="800" baseline="30000" dirty="0">
                <a:solidFill>
                  <a:schemeClr val="accent1"/>
                </a:solidFill>
                <a:latin typeface="Josefin Sans" pitchFamily="2" charset="0"/>
              </a:rPr>
              <a:t>-</a:t>
            </a:r>
            <a:endParaRPr lang="en-GB" sz="800" baseline="30000" dirty="0">
              <a:solidFill>
                <a:schemeClr val="accent1"/>
              </a:solidFill>
              <a:latin typeface="Josefin Sans" pitchFamily="2" charset="0"/>
            </a:endParaRPr>
          </a:p>
        </p:txBody>
      </p:sp>
      <p:sp>
        <p:nvSpPr>
          <p:cNvPr id="17" name="TextBox 16">
            <a:extLst>
              <a:ext uri="{FF2B5EF4-FFF2-40B4-BE49-F238E27FC236}">
                <a16:creationId xmlns:a16="http://schemas.microsoft.com/office/drawing/2014/main" id="{5722EC37-2E20-A8B0-1DE2-3CA53AD00ACD}"/>
              </a:ext>
            </a:extLst>
          </p:cNvPr>
          <p:cNvSpPr txBox="1"/>
          <p:nvPr/>
        </p:nvSpPr>
        <p:spPr>
          <a:xfrm>
            <a:off x="7178198" y="2186644"/>
            <a:ext cx="404854" cy="215444"/>
          </a:xfrm>
          <a:prstGeom prst="rect">
            <a:avLst/>
          </a:prstGeom>
          <a:noFill/>
        </p:spPr>
        <p:txBody>
          <a:bodyPr wrap="square" rtlCol="0">
            <a:spAutoFit/>
          </a:bodyPr>
          <a:lstStyle/>
          <a:p>
            <a:r>
              <a:rPr lang="el-GR" sz="800" i="1" dirty="0">
                <a:solidFill>
                  <a:schemeClr val="accent1"/>
                </a:solidFill>
                <a:latin typeface="Josefin Sans" pitchFamily="2" charset="0"/>
              </a:rPr>
              <a:t>β</a:t>
            </a:r>
            <a:r>
              <a:rPr lang="en-US" sz="800" baseline="30000" dirty="0">
                <a:solidFill>
                  <a:schemeClr val="accent1"/>
                </a:solidFill>
                <a:latin typeface="Josefin Sans" pitchFamily="2" charset="0"/>
              </a:rPr>
              <a:t>-</a:t>
            </a:r>
            <a:endParaRPr lang="en-GB" sz="800" baseline="30000" dirty="0">
              <a:solidFill>
                <a:schemeClr val="accent1"/>
              </a:solidFill>
              <a:latin typeface="Josefin Sans" pitchFamily="2" charset="0"/>
            </a:endParaRPr>
          </a:p>
        </p:txBody>
      </p:sp>
      <p:cxnSp>
        <p:nvCxnSpPr>
          <p:cNvPr id="18" name="Straight Arrow Connector 17">
            <a:extLst>
              <a:ext uri="{FF2B5EF4-FFF2-40B4-BE49-F238E27FC236}">
                <a16:creationId xmlns:a16="http://schemas.microsoft.com/office/drawing/2014/main" id="{06F5F3D0-44F8-4545-C83F-E6EB86167AD8}"/>
              </a:ext>
            </a:extLst>
          </p:cNvPr>
          <p:cNvCxnSpPr/>
          <p:nvPr/>
        </p:nvCxnSpPr>
        <p:spPr>
          <a:xfrm flipH="1" flipV="1">
            <a:off x="7996391" y="2921893"/>
            <a:ext cx="197796" cy="194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63AAB01-20BA-8D7F-6EA5-9FD5793D88B9}"/>
              </a:ext>
            </a:extLst>
          </p:cNvPr>
          <p:cNvCxnSpPr>
            <a:cxnSpLocks/>
          </p:cNvCxnSpPr>
          <p:nvPr/>
        </p:nvCxnSpPr>
        <p:spPr>
          <a:xfrm>
            <a:off x="8001147" y="3284394"/>
            <a:ext cx="2658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80C25F9-4EB6-F603-DF6D-E1293D55367B}"/>
              </a:ext>
            </a:extLst>
          </p:cNvPr>
          <p:cNvCxnSpPr>
            <a:cxnSpLocks/>
          </p:cNvCxnSpPr>
          <p:nvPr/>
        </p:nvCxnSpPr>
        <p:spPr>
          <a:xfrm flipV="1">
            <a:off x="5632394" y="1038962"/>
            <a:ext cx="0" cy="3248571"/>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8408AE1-A867-C2E2-D3CC-2DFEF984296E}"/>
              </a:ext>
            </a:extLst>
          </p:cNvPr>
          <p:cNvCxnSpPr>
            <a:cxnSpLocks/>
          </p:cNvCxnSpPr>
          <p:nvPr/>
        </p:nvCxnSpPr>
        <p:spPr>
          <a:xfrm>
            <a:off x="5632393" y="4292995"/>
            <a:ext cx="3291840"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2BBEFF7-7C8E-3330-F88A-3A72179ADE81}"/>
              </a:ext>
            </a:extLst>
          </p:cNvPr>
          <p:cNvCxnSpPr>
            <a:cxnSpLocks/>
          </p:cNvCxnSpPr>
          <p:nvPr/>
        </p:nvCxnSpPr>
        <p:spPr>
          <a:xfrm flipH="1">
            <a:off x="5525526" y="3255521"/>
            <a:ext cx="914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1CB6B6F-1D9A-5C88-F027-9D158620D271}"/>
              </a:ext>
            </a:extLst>
          </p:cNvPr>
          <p:cNvCxnSpPr/>
          <p:nvPr/>
        </p:nvCxnSpPr>
        <p:spPr>
          <a:xfrm>
            <a:off x="7800110" y="4284290"/>
            <a:ext cx="0" cy="9144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D037D05-7AB4-9995-2018-EA2D6EB19117}"/>
              </a:ext>
            </a:extLst>
          </p:cNvPr>
          <p:cNvSpPr txBox="1"/>
          <p:nvPr/>
        </p:nvSpPr>
        <p:spPr>
          <a:xfrm>
            <a:off x="5266103" y="3147799"/>
            <a:ext cx="357497" cy="215444"/>
          </a:xfrm>
          <a:prstGeom prst="rect">
            <a:avLst/>
          </a:prstGeom>
          <a:noFill/>
        </p:spPr>
        <p:txBody>
          <a:bodyPr wrap="square" rtlCol="0">
            <a:spAutoFit/>
          </a:bodyPr>
          <a:lstStyle/>
          <a:p>
            <a:r>
              <a:rPr lang="en-US" sz="800" dirty="0">
                <a:latin typeface="Josefin Sans" pitchFamily="2" charset="0"/>
              </a:rPr>
              <a:t>50</a:t>
            </a:r>
            <a:endParaRPr lang="en-GB" sz="800" dirty="0">
              <a:latin typeface="Josefin Sans" pitchFamily="2" charset="0"/>
            </a:endParaRPr>
          </a:p>
        </p:txBody>
      </p:sp>
      <p:sp>
        <p:nvSpPr>
          <p:cNvPr id="25" name="TextBox 24">
            <a:extLst>
              <a:ext uri="{FF2B5EF4-FFF2-40B4-BE49-F238E27FC236}">
                <a16:creationId xmlns:a16="http://schemas.microsoft.com/office/drawing/2014/main" id="{7FCFD342-BBD7-C030-D946-DB30BC7CC4E8}"/>
              </a:ext>
            </a:extLst>
          </p:cNvPr>
          <p:cNvSpPr txBox="1"/>
          <p:nvPr/>
        </p:nvSpPr>
        <p:spPr>
          <a:xfrm rot="16200000">
            <a:off x="5251844" y="2437435"/>
            <a:ext cx="530915" cy="215444"/>
          </a:xfrm>
          <a:prstGeom prst="rect">
            <a:avLst/>
          </a:prstGeom>
          <a:noFill/>
        </p:spPr>
        <p:txBody>
          <a:bodyPr wrap="none" rtlCol="0">
            <a:spAutoFit/>
          </a:bodyPr>
          <a:lstStyle/>
          <a:p>
            <a:r>
              <a:rPr lang="en-US" sz="800" dirty="0">
                <a:latin typeface="Josefin Sans" pitchFamily="2" charset="0"/>
              </a:rPr>
              <a:t>protons</a:t>
            </a:r>
            <a:endParaRPr lang="en-GB" sz="800" dirty="0">
              <a:latin typeface="Josefin Sans" pitchFamily="2" charset="0"/>
            </a:endParaRPr>
          </a:p>
        </p:txBody>
      </p:sp>
      <p:sp>
        <p:nvSpPr>
          <p:cNvPr id="26" name="TextBox 25">
            <a:extLst>
              <a:ext uri="{FF2B5EF4-FFF2-40B4-BE49-F238E27FC236}">
                <a16:creationId xmlns:a16="http://schemas.microsoft.com/office/drawing/2014/main" id="{4979AB57-D4BF-39B7-1F0A-B9E41595B7B3}"/>
              </a:ext>
            </a:extLst>
          </p:cNvPr>
          <p:cNvSpPr txBox="1"/>
          <p:nvPr/>
        </p:nvSpPr>
        <p:spPr>
          <a:xfrm>
            <a:off x="6897844" y="4291667"/>
            <a:ext cx="579005" cy="215444"/>
          </a:xfrm>
          <a:prstGeom prst="rect">
            <a:avLst/>
          </a:prstGeom>
          <a:noFill/>
        </p:spPr>
        <p:txBody>
          <a:bodyPr wrap="none" rtlCol="0">
            <a:spAutoFit/>
          </a:bodyPr>
          <a:lstStyle/>
          <a:p>
            <a:r>
              <a:rPr lang="en-US" sz="800" dirty="0">
                <a:latin typeface="Josefin Sans" pitchFamily="2" charset="0"/>
              </a:rPr>
              <a:t>neutrons</a:t>
            </a:r>
            <a:endParaRPr lang="en-GB" sz="800" dirty="0">
              <a:latin typeface="Josefin Sans" pitchFamily="2" charset="0"/>
            </a:endParaRPr>
          </a:p>
        </p:txBody>
      </p:sp>
      <p:sp>
        <p:nvSpPr>
          <p:cNvPr id="43" name="TextBox 42">
            <a:extLst>
              <a:ext uri="{FF2B5EF4-FFF2-40B4-BE49-F238E27FC236}">
                <a16:creationId xmlns:a16="http://schemas.microsoft.com/office/drawing/2014/main" id="{0E5AD1ED-AC4E-D38A-D47B-616EC3034902}"/>
              </a:ext>
            </a:extLst>
          </p:cNvPr>
          <p:cNvSpPr txBox="1"/>
          <p:nvPr/>
        </p:nvSpPr>
        <p:spPr>
          <a:xfrm>
            <a:off x="7655679" y="4349140"/>
            <a:ext cx="288862" cy="215444"/>
          </a:xfrm>
          <a:prstGeom prst="rect">
            <a:avLst/>
          </a:prstGeom>
          <a:noFill/>
        </p:spPr>
        <p:txBody>
          <a:bodyPr wrap="square" rtlCol="0">
            <a:spAutoFit/>
          </a:bodyPr>
          <a:lstStyle/>
          <a:p>
            <a:r>
              <a:rPr lang="en-US" sz="800" dirty="0">
                <a:latin typeface="Josefin Sans" pitchFamily="2" charset="0"/>
              </a:rPr>
              <a:t>74</a:t>
            </a:r>
            <a:endParaRPr lang="en-GB" sz="800" dirty="0">
              <a:latin typeface="Josefin Sans" pitchFamily="2" charset="0"/>
            </a:endParaRPr>
          </a:p>
        </p:txBody>
      </p:sp>
      <p:sp>
        <p:nvSpPr>
          <p:cNvPr id="44" name="TextBox 43">
            <a:extLst>
              <a:ext uri="{FF2B5EF4-FFF2-40B4-BE49-F238E27FC236}">
                <a16:creationId xmlns:a16="http://schemas.microsoft.com/office/drawing/2014/main" id="{519FB2BF-A650-FD82-7720-7DB54E21D9C2}"/>
              </a:ext>
            </a:extLst>
          </p:cNvPr>
          <p:cNvSpPr txBox="1"/>
          <p:nvPr/>
        </p:nvSpPr>
        <p:spPr>
          <a:xfrm>
            <a:off x="997916" y="4255994"/>
            <a:ext cx="3330913" cy="215444"/>
          </a:xfrm>
          <a:prstGeom prst="rect">
            <a:avLst/>
          </a:prstGeom>
          <a:noFill/>
        </p:spPr>
        <p:txBody>
          <a:bodyPr wrap="square">
            <a:spAutoFit/>
          </a:bodyPr>
          <a:lstStyle/>
          <a:p>
            <a:r>
              <a:rPr lang="en-GB" sz="800" i="1" dirty="0">
                <a:solidFill>
                  <a:srgbClr val="3333FF"/>
                </a:solidFill>
                <a:latin typeface="Josefin Sans" pitchFamily="2" charset="0"/>
                <a:cs typeface="Times New Roman" panose="02020603050405020304" pitchFamily="18" charset="0"/>
              </a:rPr>
              <a:t>*Gupta, G., et al., Applied Radiation and Isotopes 158 (2020): 108923</a:t>
            </a:r>
            <a:endParaRPr lang="en-GB" sz="800" dirty="0">
              <a:solidFill>
                <a:srgbClr val="3333FF"/>
              </a:solidFill>
            </a:endParaRPr>
          </a:p>
        </p:txBody>
      </p:sp>
      <p:sp>
        <p:nvSpPr>
          <p:cNvPr id="46" name="TextBox 45">
            <a:extLst>
              <a:ext uri="{FF2B5EF4-FFF2-40B4-BE49-F238E27FC236}">
                <a16:creationId xmlns:a16="http://schemas.microsoft.com/office/drawing/2014/main" id="{7A76C2EB-B33C-9BBB-F857-860ECFD2E4E8}"/>
              </a:ext>
            </a:extLst>
          </p:cNvPr>
          <p:cNvSpPr txBox="1"/>
          <p:nvPr/>
        </p:nvSpPr>
        <p:spPr>
          <a:xfrm>
            <a:off x="5266101" y="1964258"/>
            <a:ext cx="357497" cy="215444"/>
          </a:xfrm>
          <a:prstGeom prst="rect">
            <a:avLst/>
          </a:prstGeom>
          <a:noFill/>
        </p:spPr>
        <p:txBody>
          <a:bodyPr wrap="square" rtlCol="0">
            <a:spAutoFit/>
          </a:bodyPr>
          <a:lstStyle/>
          <a:p>
            <a:r>
              <a:rPr lang="en-US" sz="800" dirty="0">
                <a:latin typeface="Josefin Sans" pitchFamily="2" charset="0"/>
              </a:rPr>
              <a:t>52</a:t>
            </a:r>
            <a:endParaRPr lang="en-GB" sz="800" dirty="0">
              <a:latin typeface="Josefin Sans" pitchFamily="2" charset="0"/>
            </a:endParaRPr>
          </a:p>
        </p:txBody>
      </p:sp>
      <p:cxnSp>
        <p:nvCxnSpPr>
          <p:cNvPr id="47" name="Straight Connector 46">
            <a:extLst>
              <a:ext uri="{FF2B5EF4-FFF2-40B4-BE49-F238E27FC236}">
                <a16:creationId xmlns:a16="http://schemas.microsoft.com/office/drawing/2014/main" id="{78049919-4A6B-F4F2-C961-8A3F794BA9DE}"/>
              </a:ext>
            </a:extLst>
          </p:cNvPr>
          <p:cNvCxnSpPr>
            <a:cxnSpLocks/>
          </p:cNvCxnSpPr>
          <p:nvPr/>
        </p:nvCxnSpPr>
        <p:spPr>
          <a:xfrm flipH="1">
            <a:off x="5528761" y="2068732"/>
            <a:ext cx="914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9654B83-0E71-710A-76A5-AB4A80A6C400}"/>
              </a:ext>
            </a:extLst>
          </p:cNvPr>
          <p:cNvCxnSpPr/>
          <p:nvPr/>
        </p:nvCxnSpPr>
        <p:spPr>
          <a:xfrm>
            <a:off x="6587383" y="4287526"/>
            <a:ext cx="0" cy="91440"/>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7BCE0FC-1CEA-ADBF-2E18-C4DE95D17CA4}"/>
              </a:ext>
            </a:extLst>
          </p:cNvPr>
          <p:cNvSpPr txBox="1"/>
          <p:nvPr/>
        </p:nvSpPr>
        <p:spPr>
          <a:xfrm>
            <a:off x="6455920" y="4339414"/>
            <a:ext cx="288862" cy="215444"/>
          </a:xfrm>
          <a:prstGeom prst="rect">
            <a:avLst/>
          </a:prstGeom>
          <a:noFill/>
        </p:spPr>
        <p:txBody>
          <a:bodyPr wrap="square" rtlCol="0">
            <a:spAutoFit/>
          </a:bodyPr>
          <a:lstStyle/>
          <a:p>
            <a:r>
              <a:rPr lang="en-US" sz="800" dirty="0">
                <a:latin typeface="Josefin Sans" pitchFamily="2" charset="0"/>
              </a:rPr>
              <a:t>72</a:t>
            </a:r>
            <a:endParaRPr lang="en-GB" sz="800" dirty="0">
              <a:latin typeface="Josefin Sans" pitchFamily="2" charset="0"/>
            </a:endParaRPr>
          </a:p>
        </p:txBody>
      </p:sp>
      <p:cxnSp>
        <p:nvCxnSpPr>
          <p:cNvPr id="8" name="Connector: Elbow 7">
            <a:extLst>
              <a:ext uri="{FF2B5EF4-FFF2-40B4-BE49-F238E27FC236}">
                <a16:creationId xmlns:a16="http://schemas.microsoft.com/office/drawing/2014/main" id="{E49E69A0-047B-9223-421F-A5F10DBF1028}"/>
              </a:ext>
            </a:extLst>
          </p:cNvPr>
          <p:cNvCxnSpPr>
            <a:cxnSpLocks/>
          </p:cNvCxnSpPr>
          <p:nvPr/>
        </p:nvCxnSpPr>
        <p:spPr>
          <a:xfrm>
            <a:off x="1530464" y="3503945"/>
            <a:ext cx="548640" cy="640080"/>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90F2726-E357-F0E9-B449-6228E4883CC2}"/>
              </a:ext>
            </a:extLst>
          </p:cNvPr>
          <p:cNvSpPr txBox="1"/>
          <p:nvPr/>
        </p:nvSpPr>
        <p:spPr>
          <a:xfrm>
            <a:off x="2061368" y="4000825"/>
            <a:ext cx="1667594" cy="276999"/>
          </a:xfrm>
          <a:prstGeom prst="rect">
            <a:avLst/>
          </a:prstGeom>
          <a:noFill/>
        </p:spPr>
        <p:txBody>
          <a:bodyPr wrap="square" rtlCol="0">
            <a:spAutoFit/>
          </a:bodyPr>
          <a:lstStyle/>
          <a:p>
            <a:r>
              <a:rPr lang="en-GB" sz="1200" dirty="0">
                <a:solidFill>
                  <a:srgbClr val="FF0000"/>
                </a:solidFill>
                <a:latin typeface="Josefin Sans" pitchFamily="2" charset="0"/>
              </a:rPr>
              <a:t>Q</a:t>
            </a:r>
            <a:r>
              <a:rPr lang="en-GB" sz="1200" baseline="-25000" dirty="0">
                <a:solidFill>
                  <a:srgbClr val="FF0000"/>
                </a:solidFill>
                <a:latin typeface="Josefin Sans" pitchFamily="2" charset="0"/>
              </a:rPr>
              <a:t>2</a:t>
            </a:r>
            <a:r>
              <a:rPr lang="el-GR" sz="1200" i="1" baseline="-25000" dirty="0">
                <a:solidFill>
                  <a:srgbClr val="FF0000"/>
                </a:solidFill>
                <a:latin typeface="Arial" panose="020B0604020202020204" pitchFamily="34" charset="0"/>
                <a:cs typeface="Arial" panose="020B0604020202020204" pitchFamily="34" charset="0"/>
              </a:rPr>
              <a:t>β</a:t>
            </a:r>
            <a:r>
              <a:rPr lang="en-GB" sz="1200" baseline="-25000" dirty="0">
                <a:solidFill>
                  <a:srgbClr val="FF0000"/>
                </a:solidFill>
                <a:latin typeface="Arial" panose="020B0604020202020204" pitchFamily="34" charset="0"/>
                <a:cs typeface="Arial" panose="020B0604020202020204" pitchFamily="34" charset="0"/>
              </a:rPr>
              <a:t>-</a:t>
            </a:r>
            <a:r>
              <a:rPr lang="en-GB" sz="1200" dirty="0">
                <a:solidFill>
                  <a:srgbClr val="FF0000"/>
                </a:solidFill>
                <a:latin typeface="Josefin Sans" pitchFamily="2" charset="0"/>
              </a:rPr>
              <a:t>= </a:t>
            </a:r>
            <a:r>
              <a:rPr lang="en-GB" sz="1200" u="sng" dirty="0">
                <a:solidFill>
                  <a:srgbClr val="FF0000"/>
                </a:solidFill>
                <a:latin typeface="Josefin Sans" pitchFamily="2" charset="0"/>
              </a:rPr>
              <a:t>2292.7 (4)</a:t>
            </a:r>
            <a:r>
              <a:rPr lang="en-GB" sz="1200" dirty="0">
                <a:solidFill>
                  <a:srgbClr val="FF0000"/>
                </a:solidFill>
                <a:latin typeface="Josefin Sans" pitchFamily="2" charset="0"/>
              </a:rPr>
              <a:t> keV</a:t>
            </a:r>
            <a:endParaRPr lang="en-GB" sz="1200" dirty="0">
              <a:solidFill>
                <a:srgbClr val="FF0000"/>
              </a:solidFill>
            </a:endParaRPr>
          </a:p>
        </p:txBody>
      </p:sp>
      <p:sp>
        <p:nvSpPr>
          <p:cNvPr id="3" name="TextBox 2">
            <a:extLst>
              <a:ext uri="{FF2B5EF4-FFF2-40B4-BE49-F238E27FC236}">
                <a16:creationId xmlns:a16="http://schemas.microsoft.com/office/drawing/2014/main" id="{652B1354-ED89-77A8-1D08-FF206F348198}"/>
              </a:ext>
            </a:extLst>
          </p:cNvPr>
          <p:cNvSpPr txBox="1"/>
          <p:nvPr/>
        </p:nvSpPr>
        <p:spPr>
          <a:xfrm>
            <a:off x="7164854" y="3670333"/>
            <a:ext cx="1497307" cy="215444"/>
          </a:xfrm>
          <a:prstGeom prst="rect">
            <a:avLst/>
          </a:prstGeom>
          <a:solidFill>
            <a:schemeClr val="bg1"/>
          </a:solidFill>
        </p:spPr>
        <p:txBody>
          <a:bodyPr wrap="square">
            <a:spAutoFit/>
          </a:bodyPr>
          <a:lstStyle/>
          <a:p>
            <a:pPr algn="just"/>
            <a:r>
              <a:rPr lang="en-GB" sz="800" dirty="0">
                <a:latin typeface="Josefin Sans" pitchFamily="2" charset="0"/>
                <a:cs typeface="Arial" panose="020B0604020202020204" pitchFamily="34" charset="0"/>
              </a:rPr>
              <a:t>S</a:t>
            </a:r>
            <a:r>
              <a:rPr lang="en-GB" sz="800" baseline="-25000" dirty="0">
                <a:latin typeface="Josefin Sans" pitchFamily="2" charset="0"/>
                <a:cs typeface="Arial" panose="020B0604020202020204" pitchFamily="34" charset="0"/>
              </a:rPr>
              <a:t>n</a:t>
            </a:r>
            <a:r>
              <a:rPr lang="en-GB" sz="800" dirty="0">
                <a:latin typeface="Josefin Sans" pitchFamily="2" charset="0"/>
                <a:cs typeface="Arial" panose="020B0604020202020204" pitchFamily="34" charset="0"/>
              </a:rPr>
              <a:t>(</a:t>
            </a:r>
            <a:r>
              <a:rPr lang="en-GB" sz="800" baseline="30000" dirty="0">
                <a:latin typeface="Josefin Sans" pitchFamily="2" charset="0"/>
                <a:cs typeface="Arial" panose="020B0604020202020204" pitchFamily="34" charset="0"/>
              </a:rPr>
              <a:t>125</a:t>
            </a:r>
            <a:r>
              <a:rPr lang="en-GB" sz="800" dirty="0">
                <a:latin typeface="Josefin Sans" pitchFamily="2" charset="0"/>
                <a:cs typeface="Arial" panose="020B0604020202020204" pitchFamily="34" charset="0"/>
              </a:rPr>
              <a:t>Sn) = 5733.50(20) keV </a:t>
            </a:r>
            <a:endParaRPr lang="en-US" sz="800" dirty="0">
              <a:latin typeface="Josefin Sans" pitchFamily="2" charset="0"/>
            </a:endParaRPr>
          </a:p>
        </p:txBody>
      </p:sp>
    </p:spTree>
    <p:extLst>
      <p:ext uri="{BB962C8B-B14F-4D97-AF65-F5344CB8AC3E}">
        <p14:creationId xmlns:p14="http://schemas.microsoft.com/office/powerpoint/2010/main" val="34261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4"/>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fontScale="90000"/>
          </a:bodyPr>
          <a:lstStyle/>
          <a:p>
            <a:pPr marL="0" lvl="0" indent="0" algn="r" rtl="0">
              <a:lnSpc>
                <a:spcPct val="100000"/>
              </a:lnSpc>
              <a:spcBef>
                <a:spcPts val="0"/>
              </a:spcBef>
              <a:spcAft>
                <a:spcPts val="0"/>
              </a:spcAft>
              <a:buSzPct val="83333"/>
              <a:buNone/>
            </a:pPr>
            <a:r>
              <a:rPr lang="en-US" dirty="0">
                <a:latin typeface="Josefin Sans" pitchFamily="2" charset="0"/>
                <a:ea typeface="Josefin Sans"/>
                <a:cs typeface="Josefin Sans"/>
                <a:sym typeface="Josefin Sans"/>
              </a:rPr>
              <a:t>Motivation-</a:t>
            </a:r>
            <a:endParaRPr dirty="0">
              <a:latin typeface="Josefin Sans" pitchFamily="2" charset="0"/>
              <a:ea typeface="Josefin Sans"/>
              <a:cs typeface="Josefin Sans"/>
              <a:sym typeface="Josefin Sans"/>
            </a:endParaRPr>
          </a:p>
        </p:txBody>
      </p:sp>
      <p:sp>
        <p:nvSpPr>
          <p:cNvPr id="222" name="Google Shape;222;p34"/>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6</a:t>
            </a:r>
            <a:endParaRPr dirty="0">
              <a:latin typeface="Josefin Sans" pitchFamily="2" charset="0"/>
              <a:ea typeface="Josefin Sans"/>
              <a:cs typeface="Josefin Sans"/>
              <a:sym typeface="Josefin Sans"/>
            </a:endParaRPr>
          </a:p>
        </p:txBody>
      </p:sp>
      <p:sp>
        <p:nvSpPr>
          <p:cNvPr id="31" name="TextBox 30">
            <a:extLst>
              <a:ext uri="{FF2B5EF4-FFF2-40B4-BE49-F238E27FC236}">
                <a16:creationId xmlns:a16="http://schemas.microsoft.com/office/drawing/2014/main" id="{FDA4512C-C807-377F-4779-7262680C2A00}"/>
              </a:ext>
            </a:extLst>
          </p:cNvPr>
          <p:cNvSpPr txBox="1"/>
          <p:nvPr/>
        </p:nvSpPr>
        <p:spPr>
          <a:xfrm>
            <a:off x="5087565" y="1090845"/>
            <a:ext cx="3589505" cy="307777"/>
          </a:xfrm>
          <a:prstGeom prst="rect">
            <a:avLst/>
          </a:prstGeom>
          <a:noFill/>
        </p:spPr>
        <p:txBody>
          <a:bodyPr wrap="square">
            <a:spAutoFit/>
          </a:bodyPr>
          <a:lstStyle/>
          <a:p>
            <a:pPr algn="ctr"/>
            <a:r>
              <a:rPr lang="en-US" u="sng" dirty="0">
                <a:highlight>
                  <a:srgbClr val="FFFF00"/>
                </a:highlight>
                <a:latin typeface="Josefin Sans" pitchFamily="2" charset="0"/>
              </a:rPr>
              <a:t>s-r process nucleosynthesis modeling</a:t>
            </a:r>
            <a:endParaRPr lang="en-GB" u="sng" dirty="0">
              <a:highlight>
                <a:srgbClr val="FFFF00"/>
              </a:highlight>
              <a:latin typeface="Josefin Sans" pitchFamily="2" charset="0"/>
            </a:endParaRPr>
          </a:p>
        </p:txBody>
      </p:sp>
      <p:pic>
        <p:nvPicPr>
          <p:cNvPr id="2" name="Picture 1">
            <a:extLst>
              <a:ext uri="{FF2B5EF4-FFF2-40B4-BE49-F238E27FC236}">
                <a16:creationId xmlns:a16="http://schemas.microsoft.com/office/drawing/2014/main" id="{A846C234-71EA-C6C2-6C10-6A065E25CE3A}"/>
              </a:ext>
            </a:extLst>
          </p:cNvPr>
          <p:cNvPicPr>
            <a:picLocks noChangeAspect="1"/>
          </p:cNvPicPr>
          <p:nvPr/>
        </p:nvPicPr>
        <p:blipFill>
          <a:blip r:embed="rId3"/>
          <a:stretch>
            <a:fillRect/>
          </a:stretch>
        </p:blipFill>
        <p:spPr>
          <a:xfrm>
            <a:off x="732221" y="1518436"/>
            <a:ext cx="4240869" cy="2351014"/>
          </a:xfrm>
          <a:prstGeom prst="rect">
            <a:avLst/>
          </a:prstGeom>
        </p:spPr>
      </p:pic>
      <p:sp>
        <p:nvSpPr>
          <p:cNvPr id="3" name="TextBox 2">
            <a:extLst>
              <a:ext uri="{FF2B5EF4-FFF2-40B4-BE49-F238E27FC236}">
                <a16:creationId xmlns:a16="http://schemas.microsoft.com/office/drawing/2014/main" id="{36169B19-B738-E94A-5D32-B7F8CD99693B}"/>
              </a:ext>
            </a:extLst>
          </p:cNvPr>
          <p:cNvSpPr txBox="1"/>
          <p:nvPr/>
        </p:nvSpPr>
        <p:spPr>
          <a:xfrm>
            <a:off x="3094897" y="3971574"/>
            <a:ext cx="638316" cy="307777"/>
          </a:xfrm>
          <a:prstGeom prst="rect">
            <a:avLst/>
          </a:prstGeom>
          <a:noFill/>
        </p:spPr>
        <p:txBody>
          <a:bodyPr wrap="none" rtlCol="0">
            <a:spAutoFit/>
          </a:bodyPr>
          <a:lstStyle/>
          <a:p>
            <a:r>
              <a:rPr lang="en-US" dirty="0">
                <a:latin typeface="Josefin Sans" pitchFamily="2" charset="0"/>
              </a:rPr>
              <a:t>r-only</a:t>
            </a:r>
            <a:endParaRPr lang="en-GB" dirty="0">
              <a:latin typeface="Josefin Sans" pitchFamily="2" charset="0"/>
            </a:endParaRPr>
          </a:p>
        </p:txBody>
      </p:sp>
      <p:cxnSp>
        <p:nvCxnSpPr>
          <p:cNvPr id="4" name="Straight Connector 3">
            <a:extLst>
              <a:ext uri="{FF2B5EF4-FFF2-40B4-BE49-F238E27FC236}">
                <a16:creationId xmlns:a16="http://schemas.microsoft.com/office/drawing/2014/main" id="{D0AE8E2E-D8E6-D61D-42AE-42682C607EEA}"/>
              </a:ext>
            </a:extLst>
          </p:cNvPr>
          <p:cNvCxnSpPr>
            <a:cxnSpLocks/>
          </p:cNvCxnSpPr>
          <p:nvPr/>
        </p:nvCxnSpPr>
        <p:spPr>
          <a:xfrm flipH="1">
            <a:off x="3744177" y="1198164"/>
            <a:ext cx="5350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5C3CD46-FC83-1038-C89C-DE6E6E1BCBCE}"/>
              </a:ext>
            </a:extLst>
          </p:cNvPr>
          <p:cNvCxnSpPr/>
          <p:nvPr/>
        </p:nvCxnSpPr>
        <p:spPr>
          <a:xfrm>
            <a:off x="4382948" y="3126832"/>
            <a:ext cx="2691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9C56B0E-013C-CE6C-3F3A-E41180D885EF}"/>
              </a:ext>
            </a:extLst>
          </p:cNvPr>
          <p:cNvCxnSpPr>
            <a:cxnSpLocks/>
          </p:cNvCxnSpPr>
          <p:nvPr/>
        </p:nvCxnSpPr>
        <p:spPr>
          <a:xfrm flipH="1" flipV="1">
            <a:off x="4382948" y="2826975"/>
            <a:ext cx="184822" cy="183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42EDF98-979D-0FB3-5CE7-EE822BD6B1B6}"/>
              </a:ext>
            </a:extLst>
          </p:cNvPr>
          <p:cNvCxnSpPr>
            <a:cxnSpLocks/>
          </p:cNvCxnSpPr>
          <p:nvPr/>
        </p:nvCxnSpPr>
        <p:spPr>
          <a:xfrm flipV="1">
            <a:off x="4373219" y="2725791"/>
            <a:ext cx="2691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58BD6FD-3D38-E077-6E10-683DEA3A70CC}"/>
              </a:ext>
            </a:extLst>
          </p:cNvPr>
          <p:cNvCxnSpPr>
            <a:cxnSpLocks/>
          </p:cNvCxnSpPr>
          <p:nvPr/>
        </p:nvCxnSpPr>
        <p:spPr>
          <a:xfrm flipH="1" flipV="1">
            <a:off x="4353762" y="2338901"/>
            <a:ext cx="214008" cy="194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F652E15-C7FF-FC04-C3F6-E527E1BB1F24}"/>
              </a:ext>
            </a:extLst>
          </p:cNvPr>
          <p:cNvCxnSpPr>
            <a:cxnSpLocks/>
            <a:stCxn id="3" idx="0"/>
          </p:cNvCxnSpPr>
          <p:nvPr/>
        </p:nvCxnSpPr>
        <p:spPr>
          <a:xfrm flipV="1">
            <a:off x="3414055" y="3287949"/>
            <a:ext cx="741281" cy="6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BC86F03-F40E-A773-0C3A-9EC230453CD3}"/>
              </a:ext>
            </a:extLst>
          </p:cNvPr>
          <p:cNvCxnSpPr>
            <a:cxnSpLocks/>
          </p:cNvCxnSpPr>
          <p:nvPr/>
        </p:nvCxnSpPr>
        <p:spPr>
          <a:xfrm>
            <a:off x="2372562" y="1242913"/>
            <a:ext cx="0" cy="76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B3F0750-8D66-3226-EE79-5616DE39D6F0}"/>
              </a:ext>
            </a:extLst>
          </p:cNvPr>
          <p:cNvCxnSpPr>
            <a:cxnSpLocks/>
          </p:cNvCxnSpPr>
          <p:nvPr/>
        </p:nvCxnSpPr>
        <p:spPr>
          <a:xfrm>
            <a:off x="3335600" y="1242913"/>
            <a:ext cx="0" cy="740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7B5FAD-CBAC-B6A3-716C-553B165C6A87}"/>
              </a:ext>
            </a:extLst>
          </p:cNvPr>
          <p:cNvCxnSpPr/>
          <p:nvPr/>
        </p:nvCxnSpPr>
        <p:spPr>
          <a:xfrm flipH="1">
            <a:off x="2372562" y="1242913"/>
            <a:ext cx="96303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9BE681B-0B03-53E4-44CF-E91655AAE558}"/>
              </a:ext>
            </a:extLst>
          </p:cNvPr>
          <p:cNvSpPr txBox="1"/>
          <p:nvPr/>
        </p:nvSpPr>
        <p:spPr>
          <a:xfrm>
            <a:off x="2539161" y="933166"/>
            <a:ext cx="662361" cy="307777"/>
          </a:xfrm>
          <a:prstGeom prst="rect">
            <a:avLst/>
          </a:prstGeom>
          <a:noFill/>
        </p:spPr>
        <p:txBody>
          <a:bodyPr wrap="none" rtlCol="0">
            <a:spAutoFit/>
          </a:bodyPr>
          <a:lstStyle/>
          <a:p>
            <a:r>
              <a:rPr lang="en-US" dirty="0">
                <a:latin typeface="Josefin Sans" pitchFamily="2" charset="0"/>
              </a:rPr>
              <a:t>s-only</a:t>
            </a:r>
            <a:endParaRPr lang="en-GB" dirty="0">
              <a:latin typeface="Josefin Sans" pitchFamily="2" charset="0"/>
            </a:endParaRPr>
          </a:p>
        </p:txBody>
      </p:sp>
      <p:cxnSp>
        <p:nvCxnSpPr>
          <p:cNvPr id="19" name="Straight Arrow Connector 18">
            <a:extLst>
              <a:ext uri="{FF2B5EF4-FFF2-40B4-BE49-F238E27FC236}">
                <a16:creationId xmlns:a16="http://schemas.microsoft.com/office/drawing/2014/main" id="{EAF9C325-43AB-0EE7-0DCB-1C1638240896}"/>
              </a:ext>
            </a:extLst>
          </p:cNvPr>
          <p:cNvCxnSpPr>
            <a:cxnSpLocks/>
          </p:cNvCxnSpPr>
          <p:nvPr/>
        </p:nvCxnSpPr>
        <p:spPr>
          <a:xfrm>
            <a:off x="3744177" y="1198164"/>
            <a:ext cx="0" cy="845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C396FE6-29D7-B10A-7E72-233148F30886}"/>
              </a:ext>
            </a:extLst>
          </p:cNvPr>
          <p:cNvCxnSpPr>
            <a:cxnSpLocks/>
          </p:cNvCxnSpPr>
          <p:nvPr/>
        </p:nvCxnSpPr>
        <p:spPr>
          <a:xfrm>
            <a:off x="4275943" y="1198164"/>
            <a:ext cx="0" cy="8484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13C4B60-9887-C635-BA92-A3910FBBAB8B}"/>
              </a:ext>
            </a:extLst>
          </p:cNvPr>
          <p:cNvSpPr txBox="1"/>
          <p:nvPr/>
        </p:nvSpPr>
        <p:spPr>
          <a:xfrm>
            <a:off x="3813532" y="893494"/>
            <a:ext cx="393056" cy="307777"/>
          </a:xfrm>
          <a:prstGeom prst="rect">
            <a:avLst/>
          </a:prstGeom>
          <a:noFill/>
        </p:spPr>
        <p:txBody>
          <a:bodyPr wrap="none" rtlCol="0">
            <a:spAutoFit/>
          </a:bodyPr>
          <a:lstStyle/>
          <a:p>
            <a:r>
              <a:rPr lang="en-US" dirty="0">
                <a:latin typeface="Josefin Sans" pitchFamily="2" charset="0"/>
              </a:rPr>
              <a:t>s-r</a:t>
            </a:r>
            <a:endParaRPr lang="en-GB" dirty="0">
              <a:latin typeface="Josefin Sans" pitchFamily="2" charset="0"/>
            </a:endParaRPr>
          </a:p>
        </p:txBody>
      </p:sp>
      <p:cxnSp>
        <p:nvCxnSpPr>
          <p:cNvPr id="24" name="Straight Arrow Connector 23">
            <a:extLst>
              <a:ext uri="{FF2B5EF4-FFF2-40B4-BE49-F238E27FC236}">
                <a16:creationId xmlns:a16="http://schemas.microsoft.com/office/drawing/2014/main" id="{33C775BA-5E73-BC91-7CC8-A9A84AD8D0FC}"/>
              </a:ext>
            </a:extLst>
          </p:cNvPr>
          <p:cNvCxnSpPr>
            <a:cxnSpLocks/>
          </p:cNvCxnSpPr>
          <p:nvPr/>
        </p:nvCxnSpPr>
        <p:spPr>
          <a:xfrm>
            <a:off x="1283064" y="1364547"/>
            <a:ext cx="0" cy="7664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9037977-EAEA-120B-17E2-EFAEE9793B00}"/>
              </a:ext>
            </a:extLst>
          </p:cNvPr>
          <p:cNvSpPr txBox="1"/>
          <p:nvPr/>
        </p:nvSpPr>
        <p:spPr>
          <a:xfrm>
            <a:off x="959401" y="1090845"/>
            <a:ext cx="671979" cy="307777"/>
          </a:xfrm>
          <a:prstGeom prst="rect">
            <a:avLst/>
          </a:prstGeom>
          <a:noFill/>
        </p:spPr>
        <p:txBody>
          <a:bodyPr wrap="none" rtlCol="0">
            <a:spAutoFit/>
          </a:bodyPr>
          <a:lstStyle/>
          <a:p>
            <a:r>
              <a:rPr lang="en-US" dirty="0">
                <a:latin typeface="Josefin Sans" pitchFamily="2" charset="0"/>
              </a:rPr>
              <a:t>p-only</a:t>
            </a:r>
            <a:endParaRPr lang="en-GB" dirty="0">
              <a:latin typeface="Josefin Sans" pitchFamily="2" charset="0"/>
            </a:endParaRPr>
          </a:p>
        </p:txBody>
      </p:sp>
      <p:cxnSp>
        <p:nvCxnSpPr>
          <p:cNvPr id="29" name="Straight Arrow Connector 28">
            <a:extLst>
              <a:ext uri="{FF2B5EF4-FFF2-40B4-BE49-F238E27FC236}">
                <a16:creationId xmlns:a16="http://schemas.microsoft.com/office/drawing/2014/main" id="{F12B3CFB-97FB-FFD3-A112-B0553525DDD7}"/>
              </a:ext>
            </a:extLst>
          </p:cNvPr>
          <p:cNvCxnSpPr/>
          <p:nvPr/>
        </p:nvCxnSpPr>
        <p:spPr>
          <a:xfrm flipH="1" flipV="1">
            <a:off x="3925745" y="2338901"/>
            <a:ext cx="197796" cy="194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6FCAD35-E2D9-B5DF-19AA-28A43E91E5CC}"/>
              </a:ext>
            </a:extLst>
          </p:cNvPr>
          <p:cNvSpPr txBox="1"/>
          <p:nvPr/>
        </p:nvSpPr>
        <p:spPr>
          <a:xfrm>
            <a:off x="4304101" y="3178315"/>
            <a:ext cx="398836" cy="215444"/>
          </a:xfrm>
          <a:prstGeom prst="rect">
            <a:avLst/>
          </a:prstGeom>
          <a:noFill/>
        </p:spPr>
        <p:txBody>
          <a:bodyPr wrap="square" rtlCol="0">
            <a:spAutoFit/>
          </a:bodyPr>
          <a:lstStyle/>
          <a:p>
            <a:r>
              <a:rPr lang="en-US" sz="800" dirty="0">
                <a:solidFill>
                  <a:schemeClr val="accent1"/>
                </a:solidFill>
                <a:latin typeface="Josefin Sans" pitchFamily="2" charset="0"/>
              </a:rPr>
              <a:t>(n,</a:t>
            </a:r>
            <a:r>
              <a:rPr lang="el-GR" sz="800" dirty="0">
                <a:solidFill>
                  <a:schemeClr val="accent1"/>
                </a:solidFill>
                <a:latin typeface="Josefin Sans" pitchFamily="2" charset="0"/>
                <a:cs typeface="Arial" panose="020B0604020202020204" pitchFamily="34" charset="0"/>
              </a:rPr>
              <a:t>γ</a:t>
            </a:r>
            <a:r>
              <a:rPr lang="en-US" sz="800" dirty="0">
                <a:solidFill>
                  <a:schemeClr val="accent1"/>
                </a:solidFill>
                <a:latin typeface="Josefin Sans" pitchFamily="2" charset="0"/>
                <a:cs typeface="Arial" panose="020B0604020202020204" pitchFamily="34" charset="0"/>
              </a:rPr>
              <a:t>)</a:t>
            </a:r>
            <a:endParaRPr lang="en-GB" sz="800" dirty="0">
              <a:solidFill>
                <a:schemeClr val="accent1"/>
              </a:solidFill>
              <a:latin typeface="Josefin Sans" pitchFamily="2" charset="0"/>
            </a:endParaRPr>
          </a:p>
        </p:txBody>
      </p:sp>
      <p:sp>
        <p:nvSpPr>
          <p:cNvPr id="33" name="TextBox 32">
            <a:extLst>
              <a:ext uri="{FF2B5EF4-FFF2-40B4-BE49-F238E27FC236}">
                <a16:creationId xmlns:a16="http://schemas.microsoft.com/office/drawing/2014/main" id="{95F02518-51CC-8D21-8183-0803667D0A7B}"/>
              </a:ext>
            </a:extLst>
          </p:cNvPr>
          <p:cNvSpPr txBox="1"/>
          <p:nvPr/>
        </p:nvSpPr>
        <p:spPr>
          <a:xfrm>
            <a:off x="4175423" y="2728097"/>
            <a:ext cx="398836" cy="215444"/>
          </a:xfrm>
          <a:prstGeom prst="rect">
            <a:avLst/>
          </a:prstGeom>
          <a:noFill/>
        </p:spPr>
        <p:txBody>
          <a:bodyPr wrap="square" rtlCol="0">
            <a:spAutoFit/>
          </a:bodyPr>
          <a:lstStyle/>
          <a:p>
            <a:r>
              <a:rPr lang="el-GR" sz="800" dirty="0">
                <a:solidFill>
                  <a:schemeClr val="accent1"/>
                </a:solidFill>
                <a:latin typeface="Josefin Sans" pitchFamily="2" charset="0"/>
              </a:rPr>
              <a:t>β</a:t>
            </a:r>
            <a:r>
              <a:rPr lang="en-US" sz="800" dirty="0">
                <a:solidFill>
                  <a:schemeClr val="accent1"/>
                </a:solidFill>
                <a:latin typeface="Josefin Sans" pitchFamily="2" charset="0"/>
              </a:rPr>
              <a:t>-</a:t>
            </a:r>
            <a:endParaRPr lang="en-GB" sz="800" dirty="0">
              <a:solidFill>
                <a:schemeClr val="accent1"/>
              </a:solidFill>
              <a:latin typeface="Josefin Sans" pitchFamily="2" charset="0"/>
            </a:endParaRPr>
          </a:p>
        </p:txBody>
      </p:sp>
      <p:sp>
        <p:nvSpPr>
          <p:cNvPr id="34" name="TextBox 33">
            <a:extLst>
              <a:ext uri="{FF2B5EF4-FFF2-40B4-BE49-F238E27FC236}">
                <a16:creationId xmlns:a16="http://schemas.microsoft.com/office/drawing/2014/main" id="{F18FFD26-AF11-0492-5DE8-83D334C5848E}"/>
              </a:ext>
            </a:extLst>
          </p:cNvPr>
          <p:cNvSpPr txBox="1"/>
          <p:nvPr/>
        </p:nvSpPr>
        <p:spPr>
          <a:xfrm>
            <a:off x="3733213" y="2235317"/>
            <a:ext cx="398836" cy="215444"/>
          </a:xfrm>
          <a:prstGeom prst="rect">
            <a:avLst/>
          </a:prstGeom>
          <a:noFill/>
        </p:spPr>
        <p:txBody>
          <a:bodyPr wrap="square" rtlCol="0">
            <a:spAutoFit/>
          </a:bodyPr>
          <a:lstStyle/>
          <a:p>
            <a:r>
              <a:rPr lang="el-GR" sz="800" dirty="0">
                <a:solidFill>
                  <a:schemeClr val="accent1"/>
                </a:solidFill>
                <a:latin typeface="Josefin Sans" pitchFamily="2" charset="0"/>
              </a:rPr>
              <a:t>β</a:t>
            </a:r>
            <a:r>
              <a:rPr lang="en-US" sz="800" dirty="0">
                <a:solidFill>
                  <a:schemeClr val="accent1"/>
                </a:solidFill>
                <a:latin typeface="Josefin Sans" pitchFamily="2" charset="0"/>
              </a:rPr>
              <a:t>-</a:t>
            </a:r>
            <a:endParaRPr lang="en-GB" sz="800" dirty="0">
              <a:solidFill>
                <a:schemeClr val="accent1"/>
              </a:solidFill>
              <a:latin typeface="Josefin Sans" pitchFamily="2" charset="0"/>
            </a:endParaRPr>
          </a:p>
        </p:txBody>
      </p:sp>
      <p:sp>
        <p:nvSpPr>
          <p:cNvPr id="35" name="TextBox 34">
            <a:extLst>
              <a:ext uri="{FF2B5EF4-FFF2-40B4-BE49-F238E27FC236}">
                <a16:creationId xmlns:a16="http://schemas.microsoft.com/office/drawing/2014/main" id="{54378F49-D2E3-9528-F8F4-1EF38363BDC7}"/>
              </a:ext>
            </a:extLst>
          </p:cNvPr>
          <p:cNvSpPr txBox="1"/>
          <p:nvPr/>
        </p:nvSpPr>
        <p:spPr>
          <a:xfrm>
            <a:off x="4155336" y="2235511"/>
            <a:ext cx="398836" cy="215444"/>
          </a:xfrm>
          <a:prstGeom prst="rect">
            <a:avLst/>
          </a:prstGeom>
          <a:noFill/>
        </p:spPr>
        <p:txBody>
          <a:bodyPr wrap="square" rtlCol="0">
            <a:spAutoFit/>
          </a:bodyPr>
          <a:lstStyle/>
          <a:p>
            <a:r>
              <a:rPr lang="el-GR" sz="800" dirty="0">
                <a:solidFill>
                  <a:schemeClr val="accent1"/>
                </a:solidFill>
                <a:latin typeface="Josefin Sans" pitchFamily="2" charset="0"/>
              </a:rPr>
              <a:t>β</a:t>
            </a:r>
            <a:r>
              <a:rPr lang="en-US" sz="800" dirty="0">
                <a:solidFill>
                  <a:schemeClr val="accent1"/>
                </a:solidFill>
                <a:latin typeface="Josefin Sans" pitchFamily="2" charset="0"/>
              </a:rPr>
              <a:t>-</a:t>
            </a:r>
            <a:endParaRPr lang="en-GB" sz="800" dirty="0">
              <a:solidFill>
                <a:schemeClr val="accent1"/>
              </a:solidFill>
              <a:latin typeface="Josefin Sans" pitchFamily="2" charset="0"/>
            </a:endParaRPr>
          </a:p>
        </p:txBody>
      </p:sp>
      <p:sp>
        <p:nvSpPr>
          <p:cNvPr id="37" name="TextBox 36">
            <a:extLst>
              <a:ext uri="{FF2B5EF4-FFF2-40B4-BE49-F238E27FC236}">
                <a16:creationId xmlns:a16="http://schemas.microsoft.com/office/drawing/2014/main" id="{9EBA9F21-2E05-5D97-E9EE-2BBB5792E1E8}"/>
              </a:ext>
            </a:extLst>
          </p:cNvPr>
          <p:cNvSpPr txBox="1"/>
          <p:nvPr/>
        </p:nvSpPr>
        <p:spPr>
          <a:xfrm>
            <a:off x="4322958" y="2520472"/>
            <a:ext cx="398836" cy="215444"/>
          </a:xfrm>
          <a:prstGeom prst="rect">
            <a:avLst/>
          </a:prstGeom>
          <a:noFill/>
        </p:spPr>
        <p:txBody>
          <a:bodyPr wrap="square" rtlCol="0">
            <a:spAutoFit/>
          </a:bodyPr>
          <a:lstStyle/>
          <a:p>
            <a:r>
              <a:rPr lang="en-US" sz="800" dirty="0">
                <a:solidFill>
                  <a:schemeClr val="accent1"/>
                </a:solidFill>
                <a:latin typeface="Josefin Sans" pitchFamily="2" charset="0"/>
              </a:rPr>
              <a:t>(n,</a:t>
            </a:r>
            <a:r>
              <a:rPr lang="el-GR" sz="800" dirty="0">
                <a:solidFill>
                  <a:schemeClr val="accent1"/>
                </a:solidFill>
                <a:latin typeface="Josefin Sans" pitchFamily="2" charset="0"/>
                <a:cs typeface="Arial" panose="020B0604020202020204" pitchFamily="34" charset="0"/>
              </a:rPr>
              <a:t>γ</a:t>
            </a:r>
            <a:r>
              <a:rPr lang="en-US" sz="800" dirty="0">
                <a:solidFill>
                  <a:schemeClr val="accent1"/>
                </a:solidFill>
                <a:latin typeface="Josefin Sans" pitchFamily="2" charset="0"/>
                <a:cs typeface="Arial" panose="020B0604020202020204" pitchFamily="34" charset="0"/>
              </a:rPr>
              <a:t>)</a:t>
            </a:r>
            <a:endParaRPr lang="en-GB" sz="800" dirty="0">
              <a:solidFill>
                <a:schemeClr val="accent1"/>
              </a:solidFill>
              <a:latin typeface="Josefin Sans" pitchFamily="2" charset="0"/>
            </a:endParaRPr>
          </a:p>
        </p:txBody>
      </p:sp>
      <p:sp>
        <p:nvSpPr>
          <p:cNvPr id="39" name="TextBox 38">
            <a:extLst>
              <a:ext uri="{FF2B5EF4-FFF2-40B4-BE49-F238E27FC236}">
                <a16:creationId xmlns:a16="http://schemas.microsoft.com/office/drawing/2014/main" id="{EAEF73D7-10C2-0ABB-6D9E-9392CF8A8B38}"/>
              </a:ext>
            </a:extLst>
          </p:cNvPr>
          <p:cNvSpPr txBox="1"/>
          <p:nvPr/>
        </p:nvSpPr>
        <p:spPr>
          <a:xfrm>
            <a:off x="720000" y="4270033"/>
            <a:ext cx="4117348" cy="215444"/>
          </a:xfrm>
          <a:prstGeom prst="rect">
            <a:avLst/>
          </a:prstGeom>
          <a:noFill/>
        </p:spPr>
        <p:txBody>
          <a:bodyPr wrap="square">
            <a:spAutoFit/>
          </a:bodyPr>
          <a:lstStyle/>
          <a:p>
            <a:pPr algn="just"/>
            <a:r>
              <a:rPr lang="en-GB" sz="800" i="1" dirty="0">
                <a:solidFill>
                  <a:schemeClr val="accent1"/>
                </a:solidFill>
                <a:latin typeface="Josefin Sans" pitchFamily="2" charset="0"/>
                <a:cs typeface="Times New Roman" panose="02020603050405020304" pitchFamily="18" charset="0"/>
              </a:rPr>
              <a:t>M. </a:t>
            </a:r>
            <a:r>
              <a:rPr lang="en-GB" sz="800" i="1" dirty="0" err="1">
                <a:solidFill>
                  <a:schemeClr val="accent1"/>
                </a:solidFill>
                <a:latin typeface="Josefin Sans" pitchFamily="2" charset="0"/>
                <a:cs typeface="Times New Roman" panose="02020603050405020304" pitchFamily="18" charset="0"/>
              </a:rPr>
              <a:t>Arnould</a:t>
            </a:r>
            <a:r>
              <a:rPr lang="en-GB" sz="800" i="1" dirty="0">
                <a:solidFill>
                  <a:schemeClr val="accent1"/>
                </a:solidFill>
                <a:latin typeface="Josefin Sans" pitchFamily="2" charset="0"/>
                <a:cs typeface="Times New Roman" panose="02020603050405020304" pitchFamily="18" charset="0"/>
              </a:rPr>
              <a:t>, K. O. H. J. I. </a:t>
            </a:r>
            <a:r>
              <a:rPr lang="en-GB" sz="800" i="1" dirty="0" err="1">
                <a:solidFill>
                  <a:schemeClr val="accent1"/>
                </a:solidFill>
                <a:latin typeface="Josefin Sans" pitchFamily="2" charset="0"/>
                <a:cs typeface="Times New Roman" panose="02020603050405020304" pitchFamily="18" charset="0"/>
              </a:rPr>
              <a:t>Takahashi,Reports</a:t>
            </a:r>
            <a:r>
              <a:rPr lang="en-GB" sz="800" i="1" dirty="0">
                <a:solidFill>
                  <a:schemeClr val="accent1"/>
                </a:solidFill>
                <a:latin typeface="Josefin Sans" pitchFamily="2" charset="0"/>
                <a:cs typeface="Times New Roman" panose="02020603050405020304" pitchFamily="18" charset="0"/>
              </a:rPr>
              <a:t> on Progress in Physics 62.3 (1999): 395</a:t>
            </a:r>
          </a:p>
        </p:txBody>
      </p:sp>
      <p:sp>
        <p:nvSpPr>
          <p:cNvPr id="40" name="TextBox 39">
            <a:extLst>
              <a:ext uri="{FF2B5EF4-FFF2-40B4-BE49-F238E27FC236}">
                <a16:creationId xmlns:a16="http://schemas.microsoft.com/office/drawing/2014/main" id="{7BB309C3-401E-F582-F64D-3A0E8A5BF96A}"/>
              </a:ext>
            </a:extLst>
          </p:cNvPr>
          <p:cNvSpPr txBox="1"/>
          <p:nvPr/>
        </p:nvSpPr>
        <p:spPr>
          <a:xfrm>
            <a:off x="4867699" y="1448208"/>
            <a:ext cx="3881874" cy="2633798"/>
          </a:xfrm>
          <a:prstGeom prst="rect">
            <a:avLst/>
          </a:prstGeom>
          <a:noFill/>
        </p:spPr>
        <p:txBody>
          <a:bodyPr wrap="square">
            <a:spAutoFit/>
          </a:bodyPr>
          <a:lstStyle/>
          <a:p>
            <a:pPr marL="457200" indent="-317500" algn="just">
              <a:lnSpc>
                <a:spcPct val="115000"/>
              </a:lnSpc>
              <a:buSzPts val="1400"/>
              <a:buFont typeface="Wingdings" panose="05000000000000000000" pitchFamily="2" charset="2"/>
              <a:buChar char="q"/>
            </a:pPr>
            <a:r>
              <a:rPr lang="en-GB" sz="1200" dirty="0">
                <a:latin typeface="Josefin Sans" pitchFamily="2" charset="0"/>
              </a:rPr>
              <a:t>Several neutron-rich stable isotopes in the A=124 mass region, including </a:t>
            </a:r>
            <a:r>
              <a:rPr lang="en-GB" sz="1200" baseline="30000" dirty="0">
                <a:latin typeface="Josefin Sans" pitchFamily="2" charset="0"/>
              </a:rPr>
              <a:t>124</a:t>
            </a:r>
            <a:r>
              <a:rPr lang="en-GB" sz="1200" dirty="0">
                <a:latin typeface="Josefin Sans" pitchFamily="2" charset="0"/>
              </a:rPr>
              <a:t>Sn, are not reached by the s-process because of their short-lived neighbours. </a:t>
            </a:r>
            <a:r>
              <a:rPr lang="en-GB" sz="1200" baseline="30000" dirty="0">
                <a:latin typeface="Josefin Sans" pitchFamily="2" charset="0"/>
              </a:rPr>
              <a:t>124</a:t>
            </a:r>
            <a:r>
              <a:rPr lang="en-GB" sz="1200" dirty="0">
                <a:latin typeface="Josefin Sans" pitchFamily="2" charset="0"/>
              </a:rPr>
              <a:t>Sn is synthesized by the r-only neutron capture process</a:t>
            </a:r>
          </a:p>
          <a:p>
            <a:pPr marL="457200" indent="-317500" algn="just">
              <a:lnSpc>
                <a:spcPct val="115000"/>
              </a:lnSpc>
              <a:buSzPts val="1400"/>
              <a:buFont typeface="Wingdings" panose="05000000000000000000" pitchFamily="2" charset="2"/>
              <a:buChar char="q"/>
            </a:pPr>
            <a:endParaRPr lang="en-GB" sz="1200" dirty="0">
              <a:latin typeface="Josefin Sans" pitchFamily="2" charset="0"/>
            </a:endParaRPr>
          </a:p>
          <a:p>
            <a:pPr marL="457200" indent="-317500" algn="just">
              <a:lnSpc>
                <a:spcPct val="115000"/>
              </a:lnSpc>
              <a:buSzPts val="1400"/>
              <a:buFont typeface="Wingdings" panose="05000000000000000000" pitchFamily="2" charset="2"/>
              <a:buChar char="q"/>
            </a:pPr>
            <a:r>
              <a:rPr lang="en-GB" sz="1200" dirty="0">
                <a:latin typeface="Josefin Sans" pitchFamily="2" charset="0"/>
              </a:rPr>
              <a:t>To better quantify the solar system s-process-generated abundance of ‘</a:t>
            </a:r>
            <a:r>
              <a:rPr lang="en-GB" sz="1200" dirty="0" err="1">
                <a:latin typeface="Josefin Sans" pitchFamily="2" charset="0"/>
              </a:rPr>
              <a:t>Te</a:t>
            </a:r>
            <a:r>
              <a:rPr lang="en-GB" sz="1200" dirty="0">
                <a:latin typeface="Josefin Sans" pitchFamily="2" charset="0"/>
              </a:rPr>
              <a:t>’ stable isotopes, which also have r-process contributions, using stellar models requires, among other things, reliable and low uncertainty Maxwellian Averaged Cross Sections (MACS) for </a:t>
            </a:r>
            <a:r>
              <a:rPr lang="en-GB" sz="1200" baseline="30000" dirty="0">
                <a:latin typeface="Josefin Sans" pitchFamily="2" charset="0"/>
              </a:rPr>
              <a:t>124</a:t>
            </a:r>
            <a:r>
              <a:rPr lang="en-GB" sz="1200" dirty="0">
                <a:latin typeface="Josefin Sans" pitchFamily="2" charset="0"/>
              </a:rPr>
              <a:t>Sn</a:t>
            </a:r>
          </a:p>
        </p:txBody>
      </p:sp>
      <p:cxnSp>
        <p:nvCxnSpPr>
          <p:cNvPr id="42" name="Straight Arrow Connector 41">
            <a:extLst>
              <a:ext uri="{FF2B5EF4-FFF2-40B4-BE49-F238E27FC236}">
                <a16:creationId xmlns:a16="http://schemas.microsoft.com/office/drawing/2014/main" id="{09FDE396-0E8F-70FB-7B41-1FFAE10307AA}"/>
              </a:ext>
            </a:extLst>
          </p:cNvPr>
          <p:cNvCxnSpPr>
            <a:cxnSpLocks/>
          </p:cNvCxnSpPr>
          <p:nvPr/>
        </p:nvCxnSpPr>
        <p:spPr>
          <a:xfrm flipV="1">
            <a:off x="690677" y="1110303"/>
            <a:ext cx="0" cy="279851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741B04D7-1564-B93E-7100-972BD54BB89E}"/>
              </a:ext>
            </a:extLst>
          </p:cNvPr>
          <p:cNvCxnSpPr>
            <a:cxnSpLocks/>
          </p:cNvCxnSpPr>
          <p:nvPr/>
        </p:nvCxnSpPr>
        <p:spPr>
          <a:xfrm>
            <a:off x="687428" y="3908813"/>
            <a:ext cx="4259425" cy="4798"/>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3FE744B3-09A9-83F3-8623-F8B426801F2A}"/>
              </a:ext>
            </a:extLst>
          </p:cNvPr>
          <p:cNvSpPr txBox="1"/>
          <p:nvPr/>
        </p:nvSpPr>
        <p:spPr>
          <a:xfrm>
            <a:off x="4100416" y="4009291"/>
            <a:ext cx="308831" cy="215444"/>
          </a:xfrm>
          <a:prstGeom prst="rect">
            <a:avLst/>
          </a:prstGeom>
          <a:noFill/>
        </p:spPr>
        <p:txBody>
          <a:bodyPr wrap="square" rtlCol="0">
            <a:spAutoFit/>
          </a:bodyPr>
          <a:lstStyle/>
          <a:p>
            <a:r>
              <a:rPr lang="en-US" sz="800" dirty="0">
                <a:latin typeface="Josefin Sans" pitchFamily="2" charset="0"/>
              </a:rPr>
              <a:t>74</a:t>
            </a:r>
            <a:endParaRPr lang="en-GB" sz="800" dirty="0">
              <a:latin typeface="Josefin Sans" pitchFamily="2" charset="0"/>
            </a:endParaRPr>
          </a:p>
        </p:txBody>
      </p:sp>
      <p:sp>
        <p:nvSpPr>
          <p:cNvPr id="45" name="TextBox 44">
            <a:extLst>
              <a:ext uri="{FF2B5EF4-FFF2-40B4-BE49-F238E27FC236}">
                <a16:creationId xmlns:a16="http://schemas.microsoft.com/office/drawing/2014/main" id="{3665FE40-AB48-81FD-19E6-0C8A933043C3}"/>
              </a:ext>
            </a:extLst>
          </p:cNvPr>
          <p:cNvSpPr txBox="1"/>
          <p:nvPr/>
        </p:nvSpPr>
        <p:spPr>
          <a:xfrm>
            <a:off x="376959" y="3027827"/>
            <a:ext cx="357497" cy="215444"/>
          </a:xfrm>
          <a:prstGeom prst="rect">
            <a:avLst/>
          </a:prstGeom>
          <a:noFill/>
        </p:spPr>
        <p:txBody>
          <a:bodyPr wrap="square" rtlCol="0">
            <a:spAutoFit/>
          </a:bodyPr>
          <a:lstStyle/>
          <a:p>
            <a:r>
              <a:rPr lang="en-US" sz="800" dirty="0">
                <a:latin typeface="Josefin Sans" pitchFamily="2" charset="0"/>
              </a:rPr>
              <a:t>50</a:t>
            </a:r>
            <a:endParaRPr lang="en-GB" sz="800" dirty="0">
              <a:latin typeface="Josefin Sans" pitchFamily="2" charset="0"/>
            </a:endParaRPr>
          </a:p>
        </p:txBody>
      </p:sp>
      <p:sp>
        <p:nvSpPr>
          <p:cNvPr id="46" name="TextBox 45">
            <a:extLst>
              <a:ext uri="{FF2B5EF4-FFF2-40B4-BE49-F238E27FC236}">
                <a16:creationId xmlns:a16="http://schemas.microsoft.com/office/drawing/2014/main" id="{953172CD-7C5F-836E-F0B1-4A1F8D6DB8A7}"/>
              </a:ext>
            </a:extLst>
          </p:cNvPr>
          <p:cNvSpPr txBox="1"/>
          <p:nvPr/>
        </p:nvSpPr>
        <p:spPr>
          <a:xfrm rot="16200000">
            <a:off x="284186" y="2450410"/>
            <a:ext cx="530915" cy="215444"/>
          </a:xfrm>
          <a:prstGeom prst="rect">
            <a:avLst/>
          </a:prstGeom>
          <a:noFill/>
        </p:spPr>
        <p:txBody>
          <a:bodyPr wrap="none" rtlCol="0">
            <a:spAutoFit/>
          </a:bodyPr>
          <a:lstStyle/>
          <a:p>
            <a:r>
              <a:rPr lang="en-US" sz="800" dirty="0">
                <a:latin typeface="Josefin Sans" pitchFamily="2" charset="0"/>
              </a:rPr>
              <a:t>protons</a:t>
            </a:r>
            <a:endParaRPr lang="en-GB" sz="800" dirty="0">
              <a:latin typeface="Josefin Sans" pitchFamily="2" charset="0"/>
            </a:endParaRPr>
          </a:p>
        </p:txBody>
      </p:sp>
      <p:sp>
        <p:nvSpPr>
          <p:cNvPr id="47" name="TextBox 46">
            <a:extLst>
              <a:ext uri="{FF2B5EF4-FFF2-40B4-BE49-F238E27FC236}">
                <a16:creationId xmlns:a16="http://schemas.microsoft.com/office/drawing/2014/main" id="{A888F46F-7111-DCE8-CB40-193E0948B984}"/>
              </a:ext>
            </a:extLst>
          </p:cNvPr>
          <p:cNvSpPr txBox="1"/>
          <p:nvPr/>
        </p:nvSpPr>
        <p:spPr>
          <a:xfrm>
            <a:off x="2246585" y="3905570"/>
            <a:ext cx="579005" cy="215444"/>
          </a:xfrm>
          <a:prstGeom prst="rect">
            <a:avLst/>
          </a:prstGeom>
          <a:noFill/>
        </p:spPr>
        <p:txBody>
          <a:bodyPr wrap="none" rtlCol="0">
            <a:spAutoFit/>
          </a:bodyPr>
          <a:lstStyle/>
          <a:p>
            <a:r>
              <a:rPr lang="en-US" sz="800" dirty="0">
                <a:latin typeface="Josefin Sans" pitchFamily="2" charset="0"/>
              </a:rPr>
              <a:t>neutrons</a:t>
            </a:r>
            <a:endParaRPr lang="en-GB" sz="800" dirty="0">
              <a:latin typeface="Josefin Sans" pitchFamily="2" charset="0"/>
            </a:endParaRPr>
          </a:p>
        </p:txBody>
      </p:sp>
      <p:cxnSp>
        <p:nvCxnSpPr>
          <p:cNvPr id="56" name="Straight Connector 55">
            <a:extLst>
              <a:ext uri="{FF2B5EF4-FFF2-40B4-BE49-F238E27FC236}">
                <a16:creationId xmlns:a16="http://schemas.microsoft.com/office/drawing/2014/main" id="{6D925C04-7429-D9ED-E408-990DC5A185C9}"/>
              </a:ext>
            </a:extLst>
          </p:cNvPr>
          <p:cNvCxnSpPr>
            <a:cxnSpLocks/>
            <a:stCxn id="44" idx="0"/>
            <a:endCxn id="44" idx="0"/>
          </p:cNvCxnSpPr>
          <p:nvPr/>
        </p:nvCxnSpPr>
        <p:spPr>
          <a:xfrm>
            <a:off x="4254832" y="400929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5EACDEB-2D47-F338-F980-CF1AC81780AA}"/>
              </a:ext>
            </a:extLst>
          </p:cNvPr>
          <p:cNvCxnSpPr>
            <a:cxnSpLocks/>
            <a:endCxn id="44" idx="0"/>
          </p:cNvCxnSpPr>
          <p:nvPr/>
        </p:nvCxnSpPr>
        <p:spPr>
          <a:xfrm>
            <a:off x="4244848" y="3908813"/>
            <a:ext cx="0" cy="1004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D30E354A-2CDF-D80C-30AA-B9813047EE38}"/>
              </a:ext>
            </a:extLst>
          </p:cNvPr>
          <p:cNvCxnSpPr/>
          <p:nvPr/>
        </p:nvCxnSpPr>
        <p:spPr>
          <a:xfrm flipH="1">
            <a:off x="603114" y="3135549"/>
            <a:ext cx="87563"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CB62973-9B15-28AA-291D-7DE15D1ECC46}"/>
              </a:ext>
            </a:extLst>
          </p:cNvPr>
          <p:cNvSpPr txBox="1"/>
          <p:nvPr/>
        </p:nvSpPr>
        <p:spPr>
          <a:xfrm>
            <a:off x="373710" y="2045320"/>
            <a:ext cx="357497" cy="215444"/>
          </a:xfrm>
          <a:prstGeom prst="rect">
            <a:avLst/>
          </a:prstGeom>
          <a:noFill/>
        </p:spPr>
        <p:txBody>
          <a:bodyPr wrap="square" rtlCol="0">
            <a:spAutoFit/>
          </a:bodyPr>
          <a:lstStyle/>
          <a:p>
            <a:r>
              <a:rPr lang="en-US" sz="800" dirty="0">
                <a:latin typeface="Josefin Sans" pitchFamily="2" charset="0"/>
              </a:rPr>
              <a:t>52</a:t>
            </a:r>
            <a:endParaRPr lang="en-GB" sz="800" dirty="0">
              <a:latin typeface="Josefin Sans" pitchFamily="2" charset="0"/>
            </a:endParaRPr>
          </a:p>
        </p:txBody>
      </p:sp>
      <p:cxnSp>
        <p:nvCxnSpPr>
          <p:cNvPr id="7" name="Straight Connector 6">
            <a:extLst>
              <a:ext uri="{FF2B5EF4-FFF2-40B4-BE49-F238E27FC236}">
                <a16:creationId xmlns:a16="http://schemas.microsoft.com/office/drawing/2014/main" id="{01E234A1-3C8B-3F06-4760-AE2508690904}"/>
              </a:ext>
            </a:extLst>
          </p:cNvPr>
          <p:cNvCxnSpPr/>
          <p:nvPr/>
        </p:nvCxnSpPr>
        <p:spPr>
          <a:xfrm flipH="1">
            <a:off x="599865" y="2153042"/>
            <a:ext cx="87563"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B163552-782B-82D0-6D45-B2033BB07046}"/>
              </a:ext>
            </a:extLst>
          </p:cNvPr>
          <p:cNvSpPr txBox="1"/>
          <p:nvPr/>
        </p:nvSpPr>
        <p:spPr>
          <a:xfrm>
            <a:off x="1285133" y="4001814"/>
            <a:ext cx="308831" cy="215444"/>
          </a:xfrm>
          <a:prstGeom prst="rect">
            <a:avLst/>
          </a:prstGeom>
          <a:noFill/>
        </p:spPr>
        <p:txBody>
          <a:bodyPr wrap="square" rtlCol="0">
            <a:spAutoFit/>
          </a:bodyPr>
          <a:lstStyle/>
          <a:p>
            <a:r>
              <a:rPr lang="en-US" sz="800" dirty="0">
                <a:latin typeface="Josefin Sans" pitchFamily="2" charset="0"/>
              </a:rPr>
              <a:t>68</a:t>
            </a:r>
            <a:endParaRPr lang="en-GB" sz="800" dirty="0">
              <a:latin typeface="Josefin Sans" pitchFamily="2" charset="0"/>
            </a:endParaRPr>
          </a:p>
        </p:txBody>
      </p:sp>
      <p:cxnSp>
        <p:nvCxnSpPr>
          <p:cNvPr id="17" name="Straight Connector 16">
            <a:extLst>
              <a:ext uri="{FF2B5EF4-FFF2-40B4-BE49-F238E27FC236}">
                <a16:creationId xmlns:a16="http://schemas.microsoft.com/office/drawing/2014/main" id="{72B7DCAD-CD87-04A3-B109-0C2BDF322AE7}"/>
              </a:ext>
            </a:extLst>
          </p:cNvPr>
          <p:cNvCxnSpPr>
            <a:cxnSpLocks/>
            <a:endCxn id="14" idx="0"/>
          </p:cNvCxnSpPr>
          <p:nvPr/>
        </p:nvCxnSpPr>
        <p:spPr>
          <a:xfrm>
            <a:off x="1439548" y="3915581"/>
            <a:ext cx="1" cy="8623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950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par>
                                <p:cTn id="11" presetID="6"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par>
                                <p:cTn id="14" presetID="6"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2000"/>
                                        <p:tgtEl>
                                          <p:spTgt spid="11"/>
                                        </p:tgtEl>
                                      </p:cBhvr>
                                    </p:animEffect>
                                  </p:childTnLst>
                                </p:cTn>
                              </p:par>
                              <p:par>
                                <p:cTn id="17" presetID="6" presetClass="entr" presetSubtype="16"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circle(in)">
                                      <p:cBhvr>
                                        <p:cTn id="19" dur="2000"/>
                                        <p:tgtEl>
                                          <p:spTgt spid="2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circle(in)">
                                      <p:cBhvr>
                                        <p:cTn id="22" dur="2000"/>
                                        <p:tgtEl>
                                          <p:spTgt spid="33"/>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circle(in)">
                                      <p:cBhvr>
                                        <p:cTn id="25" dur="2000"/>
                                        <p:tgtEl>
                                          <p:spTgt spid="34"/>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circle(in)">
                                      <p:cBhvr>
                                        <p:cTn id="28" dur="2000"/>
                                        <p:tgtEl>
                                          <p:spTgt spid="35"/>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circle(in)">
                                      <p:cBhvr>
                                        <p:cTn id="31" dur="2000"/>
                                        <p:tgtEl>
                                          <p:spTgt spid="30"/>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circle(in)">
                                      <p:cBhvr>
                                        <p:cTn id="34"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34" grpId="0"/>
      <p:bldP spid="35"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7" name="Picture 6">
            <a:extLst>
              <a:ext uri="{FF2B5EF4-FFF2-40B4-BE49-F238E27FC236}">
                <a16:creationId xmlns:a16="http://schemas.microsoft.com/office/drawing/2014/main" id="{05ADF3BB-5D2B-48EB-B1C1-071C681364FD}"/>
              </a:ext>
            </a:extLst>
          </p:cNvPr>
          <p:cNvPicPr>
            <a:picLocks noChangeAspect="1"/>
          </p:cNvPicPr>
          <p:nvPr/>
        </p:nvPicPr>
        <p:blipFill>
          <a:blip r:embed="rId3"/>
          <a:stretch>
            <a:fillRect/>
          </a:stretch>
        </p:blipFill>
        <p:spPr>
          <a:xfrm>
            <a:off x="537991" y="1487655"/>
            <a:ext cx="4459845" cy="2437791"/>
          </a:xfrm>
          <a:prstGeom prst="rect">
            <a:avLst/>
          </a:prstGeom>
        </p:spPr>
      </p:pic>
      <p:pic>
        <p:nvPicPr>
          <p:cNvPr id="16" name="Picture 15">
            <a:extLst>
              <a:ext uri="{FF2B5EF4-FFF2-40B4-BE49-F238E27FC236}">
                <a16:creationId xmlns:a16="http://schemas.microsoft.com/office/drawing/2014/main" id="{B7E2DE21-8DB8-D31E-F9B2-7457473E50D4}"/>
              </a:ext>
            </a:extLst>
          </p:cNvPr>
          <p:cNvPicPr>
            <a:picLocks noChangeAspect="1"/>
          </p:cNvPicPr>
          <p:nvPr/>
        </p:nvPicPr>
        <p:blipFill>
          <a:blip r:embed="rId4"/>
          <a:stretch>
            <a:fillRect/>
          </a:stretch>
        </p:blipFill>
        <p:spPr>
          <a:xfrm>
            <a:off x="4766204" y="3397406"/>
            <a:ext cx="4057569" cy="1056080"/>
          </a:xfrm>
          <a:prstGeom prst="rect">
            <a:avLst/>
          </a:prstGeom>
        </p:spPr>
      </p:pic>
      <p:sp>
        <p:nvSpPr>
          <p:cNvPr id="227" name="Google Shape;227;p35"/>
          <p:cNvSpPr txBox="1">
            <a:spLocks noGrp="1"/>
          </p:cNvSpPr>
          <p:nvPr>
            <p:ph type="ctrTitle"/>
          </p:nvPr>
        </p:nvSpPr>
        <p:spPr>
          <a:xfrm>
            <a:off x="720000" y="549448"/>
            <a:ext cx="7704000" cy="502200"/>
          </a:xfrm>
          <a:prstGeom prst="rect">
            <a:avLst/>
          </a:prstGeom>
          <a:noFill/>
          <a:ln>
            <a:noFill/>
          </a:ln>
        </p:spPr>
        <p:txBody>
          <a:bodyPr spcFirstLastPara="1" wrap="square" lIns="91425" tIns="91425" rIns="91425" bIns="91425" anchor="ctr" anchorCtr="0">
            <a:normAutofit fontScale="90000"/>
          </a:bodyPr>
          <a:lstStyle/>
          <a:p>
            <a:pPr lvl="0" algn="r">
              <a:buSzPct val="83333"/>
            </a:pPr>
            <a:r>
              <a:rPr lang="en-GB" dirty="0">
                <a:latin typeface="Josefin Sans"/>
                <a:ea typeface="Josefin Sans"/>
                <a:cs typeface="Josefin Sans"/>
                <a:sym typeface="Josefin Sans"/>
              </a:rPr>
              <a:t>Present status of </a:t>
            </a:r>
            <a:r>
              <a:rPr lang="en-GB" baseline="30000" dirty="0">
                <a:latin typeface="Josefin Sans"/>
                <a:ea typeface="Josefin Sans"/>
                <a:cs typeface="Josefin Sans"/>
                <a:sym typeface="Josefin Sans"/>
              </a:rPr>
              <a:t>124</a:t>
            </a:r>
            <a:r>
              <a:rPr lang="en-GB" dirty="0">
                <a:latin typeface="Josefin Sans"/>
                <a:ea typeface="Josefin Sans"/>
                <a:cs typeface="Josefin Sans"/>
                <a:sym typeface="Josefin Sans"/>
              </a:rPr>
              <a:t>Sn(n,</a:t>
            </a:r>
            <a:r>
              <a:rPr lang="el-GR" i="1" dirty="0">
                <a:latin typeface="Arial" panose="020B0604020202020204" pitchFamily="34" charset="0"/>
                <a:ea typeface="Josefin Sans"/>
                <a:cs typeface="Arial" panose="020B0604020202020204" pitchFamily="34" charset="0"/>
                <a:sym typeface="Josefin Sans"/>
              </a:rPr>
              <a:t>γ</a:t>
            </a:r>
            <a:r>
              <a:rPr lang="en-GB" dirty="0">
                <a:latin typeface="Josefin Sans"/>
                <a:ea typeface="Josefin Sans"/>
                <a:cs typeface="Josefin Sans"/>
                <a:sym typeface="Josefin Sans"/>
              </a:rPr>
              <a:t>) </a:t>
            </a:r>
            <a:r>
              <a:rPr lang="en-GB" u="sng" dirty="0">
                <a:latin typeface="Josefin Sans"/>
                <a:ea typeface="Josefin Sans"/>
                <a:cs typeface="Josefin Sans"/>
                <a:sym typeface="Josefin Sans"/>
              </a:rPr>
              <a:t>MACS data </a:t>
            </a:r>
            <a:r>
              <a:rPr lang="en-GB" dirty="0">
                <a:latin typeface="Josefin Sans"/>
                <a:ea typeface="Josefin Sans"/>
                <a:cs typeface="Josefin Sans"/>
                <a:sym typeface="Josefin Sans"/>
              </a:rPr>
              <a:t>- where are we?</a:t>
            </a:r>
            <a:endParaRPr dirty="0">
              <a:latin typeface="Josefin Sans" pitchFamily="2" charset="0"/>
              <a:ea typeface="Josefin Sans"/>
              <a:cs typeface="Josefin Sans"/>
              <a:sym typeface="Josefin Sans"/>
            </a:endParaRPr>
          </a:p>
        </p:txBody>
      </p:sp>
      <p:sp>
        <p:nvSpPr>
          <p:cNvPr id="229" name="Google Shape;229;p35"/>
          <p:cNvSpPr txBox="1"/>
          <p:nvPr/>
        </p:nvSpPr>
        <p:spPr>
          <a:xfrm>
            <a:off x="8791100" y="4677100"/>
            <a:ext cx="2883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pitchFamily="2" charset="0"/>
                <a:ea typeface="Josefin Sans"/>
                <a:cs typeface="Josefin Sans"/>
                <a:sym typeface="Josefin Sans"/>
              </a:rPr>
              <a:t>7</a:t>
            </a:r>
            <a:endParaRPr dirty="0">
              <a:latin typeface="Josefin Sans" pitchFamily="2" charset="0"/>
              <a:ea typeface="Josefin Sans"/>
              <a:cs typeface="Josefin Sans"/>
              <a:sym typeface="Josefin Sans"/>
            </a:endParaRPr>
          </a:p>
        </p:txBody>
      </p:sp>
      <p:sp>
        <p:nvSpPr>
          <p:cNvPr id="5" name="TextBox 4">
            <a:extLst>
              <a:ext uri="{FF2B5EF4-FFF2-40B4-BE49-F238E27FC236}">
                <a16:creationId xmlns:a16="http://schemas.microsoft.com/office/drawing/2014/main" id="{2331559F-BDA0-5034-D2D6-4563EDB5EBC8}"/>
              </a:ext>
            </a:extLst>
          </p:cNvPr>
          <p:cNvSpPr txBox="1"/>
          <p:nvPr/>
        </p:nvSpPr>
        <p:spPr>
          <a:xfrm>
            <a:off x="962227" y="3925446"/>
            <a:ext cx="3775143" cy="338554"/>
          </a:xfrm>
          <a:prstGeom prst="rect">
            <a:avLst/>
          </a:prstGeom>
          <a:noFill/>
        </p:spPr>
        <p:txBody>
          <a:bodyPr wrap="square">
            <a:spAutoFit/>
          </a:bodyPr>
          <a:lstStyle/>
          <a:p>
            <a:r>
              <a:rPr lang="it-IT" sz="800" b="0" i="1" dirty="0">
                <a:solidFill>
                  <a:schemeClr val="accent1"/>
                </a:solidFill>
                <a:effectLst/>
                <a:latin typeface="Josefin Sans" pitchFamily="2" charset="0"/>
              </a:rPr>
              <a:t>Domingo-Pardo, C., Babiano-Suarez, V., Balibrea-Correa, J. et al.,</a:t>
            </a:r>
            <a:br>
              <a:rPr lang="it-IT" sz="800" i="1" dirty="0">
                <a:solidFill>
                  <a:schemeClr val="accent1"/>
                </a:solidFill>
                <a:latin typeface="Josefin Sans" pitchFamily="2" charset="0"/>
              </a:rPr>
            </a:br>
            <a:r>
              <a:rPr lang="it-IT" sz="800" b="0" i="1" dirty="0">
                <a:solidFill>
                  <a:schemeClr val="accent1"/>
                </a:solidFill>
                <a:effectLst/>
                <a:latin typeface="Josefin Sans" pitchFamily="2" charset="0"/>
              </a:rPr>
              <a:t>Eur. Phys. J. A 59.8 (2023)</a:t>
            </a:r>
            <a:endParaRPr lang="en-GB" sz="800" i="1" dirty="0">
              <a:solidFill>
                <a:schemeClr val="accent1"/>
              </a:solidFill>
              <a:latin typeface="Josefin Sans" pitchFamily="2" charset="0"/>
            </a:endParaRPr>
          </a:p>
        </p:txBody>
      </p:sp>
      <p:grpSp>
        <p:nvGrpSpPr>
          <p:cNvPr id="14" name="Group 13">
            <a:extLst>
              <a:ext uri="{FF2B5EF4-FFF2-40B4-BE49-F238E27FC236}">
                <a16:creationId xmlns:a16="http://schemas.microsoft.com/office/drawing/2014/main" id="{768D0FDB-F098-6E6C-9643-32ECF977001D}"/>
              </a:ext>
            </a:extLst>
          </p:cNvPr>
          <p:cNvGrpSpPr/>
          <p:nvPr/>
        </p:nvGrpSpPr>
        <p:grpSpPr>
          <a:xfrm>
            <a:off x="2209560" y="2516861"/>
            <a:ext cx="759235" cy="1169922"/>
            <a:chOff x="2209560" y="2516861"/>
            <a:chExt cx="759235" cy="1169922"/>
          </a:xfrm>
        </p:grpSpPr>
        <p:cxnSp>
          <p:nvCxnSpPr>
            <p:cNvPr id="13" name="Straight Connector 12">
              <a:extLst>
                <a:ext uri="{FF2B5EF4-FFF2-40B4-BE49-F238E27FC236}">
                  <a16:creationId xmlns:a16="http://schemas.microsoft.com/office/drawing/2014/main" id="{BF1C8176-D50E-E8A6-C0C0-85DF96833529}"/>
                </a:ext>
              </a:extLst>
            </p:cNvPr>
            <p:cNvCxnSpPr>
              <a:cxnSpLocks/>
            </p:cNvCxnSpPr>
            <p:nvPr/>
          </p:nvCxnSpPr>
          <p:spPr>
            <a:xfrm flipH="1" flipV="1">
              <a:off x="2525952" y="2989629"/>
              <a:ext cx="152400" cy="464137"/>
            </a:xfrm>
            <a:prstGeom prst="line">
              <a:avLst/>
            </a:prstGeom>
            <a:ln>
              <a:solidFill>
                <a:srgbClr val="7030A0"/>
              </a:solidFill>
              <a:head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EF5D4A8-21F2-AF5F-2D61-97089E3A17D0}"/>
                </a:ext>
              </a:extLst>
            </p:cNvPr>
            <p:cNvSpPr txBox="1"/>
            <p:nvPr/>
          </p:nvSpPr>
          <p:spPr>
            <a:xfrm flipH="1">
              <a:off x="2209560" y="2717525"/>
              <a:ext cx="759235" cy="307777"/>
            </a:xfrm>
            <a:prstGeom prst="rect">
              <a:avLst/>
            </a:prstGeom>
            <a:noFill/>
          </p:spPr>
          <p:txBody>
            <a:bodyPr wrap="square" rtlCol="0">
              <a:spAutoFit/>
            </a:bodyPr>
            <a:lstStyle/>
            <a:p>
              <a:r>
                <a:rPr lang="en-US" baseline="30000" dirty="0">
                  <a:solidFill>
                    <a:srgbClr val="FF0000"/>
                  </a:solidFill>
                  <a:highlight>
                    <a:srgbClr val="FFFF00"/>
                  </a:highlight>
                  <a:latin typeface="Josefin Sans" pitchFamily="2" charset="0"/>
                </a:rPr>
                <a:t>124</a:t>
              </a:r>
              <a:r>
                <a:rPr lang="en-US" dirty="0">
                  <a:solidFill>
                    <a:srgbClr val="FF0000"/>
                  </a:solidFill>
                  <a:highlight>
                    <a:srgbClr val="FFFF00"/>
                  </a:highlight>
                  <a:latin typeface="Josefin Sans" pitchFamily="2" charset="0"/>
                </a:rPr>
                <a:t>Sn</a:t>
              </a:r>
              <a:endParaRPr lang="en-GB" dirty="0">
                <a:solidFill>
                  <a:srgbClr val="FF0000"/>
                </a:solidFill>
                <a:highlight>
                  <a:srgbClr val="FFFF00"/>
                </a:highlight>
                <a:latin typeface="Josefin Sans" pitchFamily="2" charset="0"/>
              </a:endParaRPr>
            </a:p>
          </p:txBody>
        </p:sp>
        <p:cxnSp>
          <p:nvCxnSpPr>
            <p:cNvPr id="6" name="Straight Connector 5">
              <a:extLst>
                <a:ext uri="{FF2B5EF4-FFF2-40B4-BE49-F238E27FC236}">
                  <a16:creationId xmlns:a16="http://schemas.microsoft.com/office/drawing/2014/main" id="{AC75CBF0-9C5A-7119-3ABE-212194D9A4F7}"/>
                </a:ext>
              </a:extLst>
            </p:cNvPr>
            <p:cNvCxnSpPr>
              <a:cxnSpLocks/>
            </p:cNvCxnSpPr>
            <p:nvPr/>
          </p:nvCxnSpPr>
          <p:spPr>
            <a:xfrm>
              <a:off x="2678352" y="3460249"/>
              <a:ext cx="0" cy="226534"/>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34022636-84A0-ED47-18C7-038082C15847}"/>
                </a:ext>
              </a:extLst>
            </p:cNvPr>
            <p:cNvCxnSpPr/>
            <p:nvPr/>
          </p:nvCxnSpPr>
          <p:spPr>
            <a:xfrm flipH="1">
              <a:off x="2710450" y="2516861"/>
              <a:ext cx="100516" cy="126460"/>
            </a:xfrm>
            <a:prstGeom prst="straightConnector1">
              <a:avLst/>
            </a:prstGeom>
            <a:ln w="38100">
              <a:solidFill>
                <a:srgbClr val="C927A2"/>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91BD56F0-D73C-F231-FB0B-3D4C2AD10E8D}"/>
              </a:ext>
            </a:extLst>
          </p:cNvPr>
          <p:cNvSpPr txBox="1"/>
          <p:nvPr/>
        </p:nvSpPr>
        <p:spPr>
          <a:xfrm>
            <a:off x="5029199" y="1212160"/>
            <a:ext cx="3725695" cy="2400657"/>
          </a:xfrm>
          <a:prstGeom prst="rect">
            <a:avLst/>
          </a:prstGeom>
          <a:noFill/>
        </p:spPr>
        <p:txBody>
          <a:bodyPr wrap="square" rtlCol="0">
            <a:spAutoFit/>
          </a:bodyPr>
          <a:lstStyle/>
          <a:p>
            <a:r>
              <a:rPr lang="en-US" sz="1000" dirty="0">
                <a:latin typeface="Josefin Sans" pitchFamily="2" charset="0"/>
              </a:rPr>
              <a:t>MACS status in </a:t>
            </a:r>
            <a:r>
              <a:rPr lang="en-US" sz="1000" dirty="0">
                <a:solidFill>
                  <a:schemeClr val="accent3">
                    <a:lumMod val="75000"/>
                  </a:schemeClr>
                </a:solidFill>
                <a:latin typeface="Josefin Sans" pitchFamily="2" charset="0"/>
              </a:rPr>
              <a:t>kadonis1.0 (2013)</a:t>
            </a:r>
            <a:r>
              <a:rPr lang="en-US" sz="1000" dirty="0">
                <a:latin typeface="Josefin Sans" pitchFamily="2" charset="0"/>
              </a:rPr>
              <a:t> database:</a:t>
            </a:r>
          </a:p>
          <a:p>
            <a:endParaRPr lang="en-US" sz="1000" dirty="0">
              <a:latin typeface="Josefin Sans" pitchFamily="2" charset="0"/>
            </a:endParaRPr>
          </a:p>
          <a:p>
            <a:r>
              <a:rPr lang="en-US" sz="1000" dirty="0">
                <a:latin typeface="Josefin Sans" pitchFamily="2" charset="0"/>
              </a:rPr>
              <a:t>Recommended value (Total MACS): 15.7 ± 3.9 mb (24%)</a:t>
            </a:r>
          </a:p>
          <a:p>
            <a:r>
              <a:rPr lang="en-GB" sz="1000" dirty="0">
                <a:latin typeface="Josefin Sans" pitchFamily="2" charset="0"/>
              </a:rPr>
              <a:t>Partial cross section to isomer</a:t>
            </a:r>
            <a:r>
              <a:rPr lang="en-US" sz="1000" dirty="0">
                <a:latin typeface="Josefin Sans" pitchFamily="2" charset="0"/>
              </a:rPr>
              <a:t>: 9.79 ± 0.11 (1.12%)</a:t>
            </a:r>
          </a:p>
          <a:p>
            <a:endParaRPr lang="en-US" sz="1000" dirty="0">
              <a:latin typeface="Josefin Sans" pitchFamily="2" charset="0"/>
            </a:endParaRPr>
          </a:p>
          <a:p>
            <a:r>
              <a:rPr lang="en-US" sz="1000" dirty="0">
                <a:solidFill>
                  <a:srgbClr val="FF0000"/>
                </a:solidFill>
                <a:latin typeface="Josefin Sans" pitchFamily="2" charset="0"/>
              </a:rPr>
              <a:t>Experimentally-extracted</a:t>
            </a:r>
            <a:r>
              <a:rPr lang="en-US" sz="1000" dirty="0">
                <a:latin typeface="Josefin Sans" pitchFamily="2" charset="0"/>
              </a:rPr>
              <a:t> MACS:</a:t>
            </a:r>
          </a:p>
          <a:p>
            <a:endParaRPr lang="en-US" sz="1000" dirty="0">
              <a:latin typeface="Josefin Sans" pitchFamily="2" charset="0"/>
            </a:endParaRPr>
          </a:p>
          <a:p>
            <a:r>
              <a:rPr lang="da-DK" sz="1000" dirty="0">
                <a:solidFill>
                  <a:schemeClr val="accent1"/>
                </a:solidFill>
                <a:latin typeface="Josefin Sans" pitchFamily="2" charset="0"/>
              </a:rPr>
              <a:t>V. Timokhov </a:t>
            </a:r>
            <a:r>
              <a:rPr lang="da-DK" sz="1000" dirty="0">
                <a:latin typeface="Josefin Sans" pitchFamily="2" charset="0"/>
              </a:rPr>
              <a:t>et al., (</a:t>
            </a:r>
            <a:r>
              <a:rPr lang="da-DK" sz="1000" dirty="0">
                <a:solidFill>
                  <a:schemeClr val="accent1"/>
                </a:solidFill>
                <a:latin typeface="Josefin Sans" pitchFamily="2" charset="0"/>
              </a:rPr>
              <a:t>1989</a:t>
            </a:r>
            <a:r>
              <a:rPr lang="da-DK" sz="1000" dirty="0">
                <a:latin typeface="Josefin Sans" pitchFamily="2" charset="0"/>
              </a:rPr>
              <a:t>): @30 keV: 16.0 </a:t>
            </a:r>
            <a:r>
              <a:rPr lang="en-US" sz="1000" dirty="0">
                <a:latin typeface="Josefin Sans" pitchFamily="2" charset="0"/>
              </a:rPr>
              <a:t>±</a:t>
            </a:r>
            <a:r>
              <a:rPr lang="da-DK" sz="1000" dirty="0">
                <a:latin typeface="Josefin Sans" pitchFamily="2" charset="0"/>
              </a:rPr>
              <a:t> 2.4 mb (15%)</a:t>
            </a:r>
          </a:p>
          <a:p>
            <a:endParaRPr lang="en-US" sz="1000" dirty="0">
              <a:latin typeface="Josefin Sans" pitchFamily="2" charset="0"/>
            </a:endParaRPr>
          </a:p>
          <a:p>
            <a:r>
              <a:rPr lang="en-GB" sz="1000" dirty="0">
                <a:solidFill>
                  <a:schemeClr val="accent1"/>
                </a:solidFill>
                <a:latin typeface="Josefin Sans" pitchFamily="2" charset="0"/>
              </a:rPr>
              <a:t>W. Stadler</a:t>
            </a:r>
            <a:r>
              <a:rPr lang="en-GB" sz="1000" dirty="0">
                <a:latin typeface="Josefin Sans" pitchFamily="2" charset="0"/>
              </a:rPr>
              <a:t>, Diploma Thesis TUV, (</a:t>
            </a:r>
            <a:r>
              <a:rPr lang="en-GB" sz="1000" dirty="0">
                <a:solidFill>
                  <a:schemeClr val="accent1"/>
                </a:solidFill>
                <a:latin typeface="Josefin Sans" pitchFamily="2" charset="0"/>
              </a:rPr>
              <a:t>1998</a:t>
            </a:r>
            <a:r>
              <a:rPr lang="en-GB" sz="1000" dirty="0">
                <a:latin typeface="Josefin Sans" pitchFamily="2" charset="0"/>
              </a:rPr>
              <a:t>): </a:t>
            </a:r>
          </a:p>
          <a:p>
            <a:r>
              <a:rPr lang="en-GB" sz="1000" dirty="0">
                <a:latin typeface="Josefin Sans" pitchFamily="2" charset="0"/>
              </a:rPr>
              <a:t>@25 keV: 11.25 </a:t>
            </a:r>
            <a:r>
              <a:rPr lang="en-US" sz="1000" dirty="0">
                <a:latin typeface="Josefin Sans" pitchFamily="2" charset="0"/>
              </a:rPr>
              <a:t>±</a:t>
            </a:r>
            <a:r>
              <a:rPr lang="en-GB" sz="1000" dirty="0">
                <a:latin typeface="Josefin Sans" pitchFamily="2" charset="0"/>
              </a:rPr>
              <a:t> 0.13 (1.15%)-Partial cross section to </a:t>
            </a:r>
            <a:r>
              <a:rPr lang="en-GB" sz="1000" baseline="30000" dirty="0">
                <a:latin typeface="Josefin Sans" pitchFamily="2" charset="0"/>
              </a:rPr>
              <a:t>125m</a:t>
            </a:r>
            <a:r>
              <a:rPr lang="en-GB" sz="1000" dirty="0">
                <a:latin typeface="Josefin Sans" pitchFamily="2" charset="0"/>
              </a:rPr>
              <a:t>Sn:</a:t>
            </a:r>
          </a:p>
          <a:p>
            <a:r>
              <a:rPr lang="en-GB" sz="1000" dirty="0">
                <a:latin typeface="Josefin Sans" pitchFamily="2" charset="0"/>
              </a:rPr>
              <a:t>@52 keV: 9.33 </a:t>
            </a:r>
            <a:r>
              <a:rPr lang="en-US" sz="1000" dirty="0">
                <a:latin typeface="Josefin Sans" pitchFamily="2" charset="0"/>
              </a:rPr>
              <a:t>±</a:t>
            </a:r>
            <a:r>
              <a:rPr lang="en-GB" sz="1000" dirty="0">
                <a:latin typeface="Josefin Sans" pitchFamily="2" charset="0"/>
              </a:rPr>
              <a:t> 0.16 (1.71%)-Partial cross section to </a:t>
            </a:r>
            <a:r>
              <a:rPr lang="en-GB" sz="1000" baseline="30000" dirty="0">
                <a:latin typeface="Josefin Sans" pitchFamily="2" charset="0"/>
              </a:rPr>
              <a:t>125m</a:t>
            </a:r>
            <a:r>
              <a:rPr lang="en-GB" sz="1000" dirty="0">
                <a:latin typeface="Josefin Sans" pitchFamily="2" charset="0"/>
              </a:rPr>
              <a:t>Sn:</a:t>
            </a:r>
          </a:p>
          <a:p>
            <a:endParaRPr lang="en-GB" sz="1000" dirty="0">
              <a:latin typeface="Josefin Sans" pitchFamily="2" charset="0"/>
            </a:endParaRPr>
          </a:p>
          <a:p>
            <a:r>
              <a:rPr lang="en-GB" sz="1000" dirty="0">
                <a:latin typeface="Josefin Sans" pitchFamily="2" charset="0"/>
              </a:rPr>
              <a:t>Extrapolated values to: 5 keV &amp; 100 keV:</a:t>
            </a:r>
          </a:p>
          <a:p>
            <a:endParaRPr lang="en-GB" sz="1000" dirty="0">
              <a:latin typeface="Josefin Sans" pitchFamily="2" charset="0"/>
            </a:endParaRPr>
          </a:p>
        </p:txBody>
      </p:sp>
      <p:sp>
        <p:nvSpPr>
          <p:cNvPr id="20" name="Oval 19">
            <a:extLst>
              <a:ext uri="{FF2B5EF4-FFF2-40B4-BE49-F238E27FC236}">
                <a16:creationId xmlns:a16="http://schemas.microsoft.com/office/drawing/2014/main" id="{3084FBB5-92DE-C8D5-459A-CAAF5FB0EB97}"/>
              </a:ext>
            </a:extLst>
          </p:cNvPr>
          <p:cNvSpPr/>
          <p:nvPr/>
        </p:nvSpPr>
        <p:spPr>
          <a:xfrm>
            <a:off x="8028562" y="3397406"/>
            <a:ext cx="742391" cy="90492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7F22AC65-8E28-C6B9-0C4C-3357A7E1A62B}"/>
              </a:ext>
            </a:extLst>
          </p:cNvPr>
          <p:cNvSpPr txBox="1"/>
          <p:nvPr/>
        </p:nvSpPr>
        <p:spPr>
          <a:xfrm>
            <a:off x="5158092" y="4456767"/>
            <a:ext cx="3596802" cy="230832"/>
          </a:xfrm>
          <a:prstGeom prst="rect">
            <a:avLst/>
          </a:prstGeom>
          <a:noFill/>
        </p:spPr>
        <p:txBody>
          <a:bodyPr wrap="square">
            <a:spAutoFit/>
          </a:bodyPr>
          <a:lstStyle/>
          <a:p>
            <a:r>
              <a:rPr lang="en-GB" sz="900" dirty="0">
                <a:solidFill>
                  <a:schemeClr val="accent3">
                    <a:lumMod val="75000"/>
                  </a:schemeClr>
                </a:solidFill>
                <a:latin typeface="Josefin Sans" pitchFamily="2" charset="0"/>
              </a:rPr>
              <a:t>https://exp-astro.de/kadonis1.0/selementquery.php?isotope=124Sn</a:t>
            </a:r>
          </a:p>
        </p:txBody>
      </p:sp>
    </p:spTree>
    <p:extLst>
      <p:ext uri="{BB962C8B-B14F-4D97-AF65-F5344CB8AC3E}">
        <p14:creationId xmlns:p14="http://schemas.microsoft.com/office/powerpoint/2010/main" val="37571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9" name="TextBox 8">
            <a:extLst>
              <a:ext uri="{FF2B5EF4-FFF2-40B4-BE49-F238E27FC236}">
                <a16:creationId xmlns:a16="http://schemas.microsoft.com/office/drawing/2014/main" id="{81C19207-A696-A705-D83D-2934D4AB4D4F}"/>
              </a:ext>
            </a:extLst>
          </p:cNvPr>
          <p:cNvSpPr txBox="1"/>
          <p:nvPr/>
        </p:nvSpPr>
        <p:spPr>
          <a:xfrm>
            <a:off x="447528" y="1335482"/>
            <a:ext cx="5234544" cy="2523768"/>
          </a:xfrm>
          <a:prstGeom prst="rect">
            <a:avLst/>
          </a:prstGeom>
          <a:noFill/>
        </p:spPr>
        <p:txBody>
          <a:bodyPr wrap="square">
            <a:spAutoFit/>
          </a:bodyPr>
          <a:lstStyle/>
          <a:p>
            <a:pPr marL="285750" indent="-285750" algn="just">
              <a:buFont typeface="Wingdings" panose="05000000000000000000" pitchFamily="2" charset="2"/>
              <a:buChar char="q"/>
            </a:pPr>
            <a:r>
              <a:rPr lang="en-GB" sz="1100" b="0" i="0" dirty="0">
                <a:solidFill>
                  <a:srgbClr val="0070C0"/>
                </a:solidFill>
                <a:effectLst/>
                <a:latin typeface="Josefin Sans" pitchFamily="2" charset="0"/>
              </a:rPr>
              <a:t>Nb</a:t>
            </a:r>
            <a:r>
              <a:rPr lang="en-GB" sz="1100" b="0" i="0" baseline="-25000" dirty="0">
                <a:solidFill>
                  <a:srgbClr val="0070C0"/>
                </a:solidFill>
                <a:effectLst/>
                <a:latin typeface="Josefin Sans" pitchFamily="2" charset="0"/>
              </a:rPr>
              <a:t>3</a:t>
            </a:r>
            <a:r>
              <a:rPr lang="en-GB" sz="1100" b="0" i="0" dirty="0">
                <a:solidFill>
                  <a:srgbClr val="0070C0"/>
                </a:solidFill>
                <a:effectLst/>
                <a:latin typeface="Josefin Sans" pitchFamily="2" charset="0"/>
              </a:rPr>
              <a:t>Sn</a:t>
            </a:r>
            <a:r>
              <a:rPr lang="en-GB" sz="1100" b="0" i="0" dirty="0">
                <a:solidFill>
                  <a:schemeClr val="accent1"/>
                </a:solidFill>
                <a:effectLst/>
                <a:latin typeface="Josefin Sans" pitchFamily="2" charset="0"/>
              </a:rPr>
              <a:t>*</a:t>
            </a:r>
            <a:r>
              <a:rPr lang="en-GB" sz="1100" b="0" i="0" dirty="0">
                <a:effectLst/>
                <a:latin typeface="Josefin Sans" pitchFamily="2" charset="0"/>
              </a:rPr>
              <a:t> compound is a component of the super-conducting wires used in the electromagnets surrounding the hot plasma during the </a:t>
            </a:r>
            <a:r>
              <a:rPr lang="en-GB" sz="1100" b="0" i="0" dirty="0">
                <a:solidFill>
                  <a:srgbClr val="0070C0"/>
                </a:solidFill>
                <a:effectLst/>
                <a:latin typeface="Josefin Sans" pitchFamily="2" charset="0"/>
              </a:rPr>
              <a:t>ITER fusion experiment</a:t>
            </a:r>
            <a:r>
              <a:rPr lang="en-GB" sz="1100" b="0" i="0" dirty="0">
                <a:effectLst/>
                <a:latin typeface="Josefin Sans" pitchFamily="2" charset="0"/>
              </a:rPr>
              <a:t>, or in the </a:t>
            </a:r>
            <a:r>
              <a:rPr lang="en-GB" sz="1100" b="0" i="0" dirty="0">
                <a:solidFill>
                  <a:srgbClr val="0070C0"/>
                </a:solidFill>
                <a:effectLst/>
                <a:latin typeface="Josefin Sans" pitchFamily="2" charset="0"/>
              </a:rPr>
              <a:t>beam guiding system </a:t>
            </a:r>
            <a:r>
              <a:rPr lang="en-GB" sz="1100" b="0" i="0" dirty="0">
                <a:effectLst/>
                <a:latin typeface="Josefin Sans" pitchFamily="2" charset="0"/>
              </a:rPr>
              <a:t>of the </a:t>
            </a:r>
            <a:r>
              <a:rPr lang="en-GB" sz="1100" b="0" i="0" dirty="0">
                <a:solidFill>
                  <a:srgbClr val="0070C0"/>
                </a:solidFill>
                <a:effectLst/>
                <a:latin typeface="Josefin Sans" pitchFamily="2" charset="0"/>
              </a:rPr>
              <a:t>LHC</a:t>
            </a:r>
            <a:r>
              <a:rPr lang="en-GB" sz="1100" dirty="0">
                <a:solidFill>
                  <a:srgbClr val="0070C0"/>
                </a:solidFill>
                <a:latin typeface="Josefin Sans" pitchFamily="2" charset="0"/>
              </a:rPr>
              <a:t> </a:t>
            </a:r>
            <a:r>
              <a:rPr lang="en-GB" sz="1100" dirty="0">
                <a:latin typeface="Josefin Sans" pitchFamily="2" charset="0"/>
              </a:rPr>
              <a:t>&amp; </a:t>
            </a:r>
            <a:r>
              <a:rPr lang="en-GB" sz="1100" b="0" i="0" dirty="0">
                <a:solidFill>
                  <a:srgbClr val="0070C0"/>
                </a:solidFill>
                <a:effectLst/>
                <a:latin typeface="Josefin Sans" pitchFamily="2" charset="0"/>
              </a:rPr>
              <a:t>FCC</a:t>
            </a:r>
            <a:r>
              <a:rPr lang="en-GB" sz="1100" dirty="0">
                <a:solidFill>
                  <a:srgbClr val="0070C0"/>
                </a:solidFill>
                <a:latin typeface="Josefin Sans" pitchFamily="2" charset="0"/>
              </a:rPr>
              <a:t> @CERN</a:t>
            </a:r>
            <a:r>
              <a:rPr lang="en-GB" sz="1100" b="0" i="0" dirty="0">
                <a:solidFill>
                  <a:schemeClr val="accent1"/>
                </a:solidFill>
                <a:effectLst/>
                <a:latin typeface="Josefin Sans" pitchFamily="2" charset="0"/>
              </a:rPr>
              <a:t>**</a:t>
            </a:r>
            <a:endParaRPr lang="en-GB" sz="1100" b="0" i="0" dirty="0">
              <a:solidFill>
                <a:srgbClr val="0070C0"/>
              </a:solidFill>
              <a:effectLst/>
              <a:latin typeface="Josefin Sans" pitchFamily="2" charset="0"/>
            </a:endParaRPr>
          </a:p>
          <a:p>
            <a:pPr marL="285750" indent="-285750" algn="just">
              <a:buFont typeface="Wingdings" panose="05000000000000000000" pitchFamily="2" charset="2"/>
              <a:buChar char="q"/>
            </a:pPr>
            <a:endParaRPr lang="en-GB" sz="1100" b="0" i="0" dirty="0">
              <a:effectLst/>
              <a:latin typeface="Josefin Sans" pitchFamily="2" charset="0"/>
            </a:endParaRPr>
          </a:p>
          <a:p>
            <a:pPr marL="285750" indent="-285750" algn="just">
              <a:buFont typeface="Wingdings" panose="05000000000000000000" pitchFamily="2" charset="2"/>
              <a:buChar char="q"/>
            </a:pPr>
            <a:endParaRPr lang="en-GB" sz="500" dirty="0">
              <a:latin typeface="Josefin Sans" pitchFamily="2" charset="0"/>
            </a:endParaRPr>
          </a:p>
          <a:p>
            <a:pPr marL="285750" indent="-285750" algn="just">
              <a:buFont typeface="Wingdings" panose="05000000000000000000" pitchFamily="2" charset="2"/>
              <a:buChar char="q"/>
            </a:pPr>
            <a:r>
              <a:rPr lang="en-GB" sz="1100" dirty="0">
                <a:latin typeface="Josefin Sans" pitchFamily="2" charset="0"/>
              </a:rPr>
              <a:t>T</a:t>
            </a:r>
            <a:r>
              <a:rPr lang="en-GB" sz="1100" b="0" i="0" dirty="0">
                <a:effectLst/>
                <a:latin typeface="Josefin Sans" pitchFamily="2" charset="0"/>
              </a:rPr>
              <a:t>hese </a:t>
            </a:r>
            <a:r>
              <a:rPr lang="en-GB" sz="1100" b="0" i="0" dirty="0">
                <a:solidFill>
                  <a:srgbClr val="0070C0"/>
                </a:solidFill>
                <a:effectLst/>
                <a:latin typeface="Josefin Sans" pitchFamily="2" charset="0"/>
              </a:rPr>
              <a:t>super-conducting magnets </a:t>
            </a:r>
            <a:r>
              <a:rPr lang="en-GB" sz="1100" b="0" i="0" dirty="0">
                <a:effectLst/>
                <a:latin typeface="Josefin Sans" pitchFamily="2" charset="0"/>
              </a:rPr>
              <a:t>are exposed</a:t>
            </a:r>
            <a:r>
              <a:rPr lang="en-GB" sz="1100" dirty="0">
                <a:latin typeface="Josefin Sans" pitchFamily="2" charset="0"/>
              </a:rPr>
              <a:t> </a:t>
            </a:r>
            <a:r>
              <a:rPr lang="en-GB" sz="1100" b="0" i="0" dirty="0">
                <a:effectLst/>
                <a:latin typeface="Josefin Sans" pitchFamily="2" charset="0"/>
              </a:rPr>
              <a:t>to a very </a:t>
            </a:r>
            <a:r>
              <a:rPr lang="en-GB" sz="1100" b="0" i="0" dirty="0">
                <a:solidFill>
                  <a:srgbClr val="0070C0"/>
                </a:solidFill>
                <a:effectLst/>
                <a:latin typeface="Josefin Sans" pitchFamily="2" charset="0"/>
              </a:rPr>
              <a:t>intense neutron field </a:t>
            </a:r>
            <a:r>
              <a:rPr lang="en-GB" sz="1100" dirty="0">
                <a:solidFill>
                  <a:schemeClr val="accent6">
                    <a:lumMod val="10000"/>
                  </a:schemeClr>
                </a:solidFill>
                <a:latin typeface="Josefin Sans" pitchFamily="2" charset="0"/>
              </a:rPr>
              <a:t>coming from</a:t>
            </a:r>
            <a:r>
              <a:rPr lang="en-GB" sz="1100" b="0" i="0" dirty="0">
                <a:effectLst/>
                <a:latin typeface="Josefin Sans" pitchFamily="2" charset="0"/>
              </a:rPr>
              <a:t> </a:t>
            </a:r>
            <a:r>
              <a:rPr lang="en-GB" sz="1100" b="0" i="0" dirty="0">
                <a:solidFill>
                  <a:srgbClr val="0070C0"/>
                </a:solidFill>
                <a:effectLst/>
                <a:latin typeface="Josefin Sans" pitchFamily="2" charset="0"/>
              </a:rPr>
              <a:t>hot plasma </a:t>
            </a:r>
            <a:r>
              <a:rPr lang="en-GB" sz="1100" b="0" i="0" dirty="0">
                <a:effectLst/>
                <a:latin typeface="Josefin Sans" pitchFamily="2" charset="0"/>
              </a:rPr>
              <a:t>or </a:t>
            </a:r>
            <a:r>
              <a:rPr lang="en-GB" sz="1100" b="0" i="0" dirty="0">
                <a:solidFill>
                  <a:srgbClr val="0070C0"/>
                </a:solidFill>
                <a:effectLst/>
                <a:latin typeface="Josefin Sans" pitchFamily="2" charset="0"/>
              </a:rPr>
              <a:t>LHC interaction point</a:t>
            </a:r>
          </a:p>
          <a:p>
            <a:pPr marL="285750" indent="-285750" algn="just">
              <a:buFont typeface="Wingdings" panose="05000000000000000000" pitchFamily="2" charset="2"/>
              <a:buChar char="q"/>
            </a:pPr>
            <a:endParaRPr lang="en-GB" sz="1100" b="0" i="0" dirty="0">
              <a:effectLst/>
              <a:latin typeface="Josefin Sans" pitchFamily="2" charset="0"/>
            </a:endParaRPr>
          </a:p>
          <a:p>
            <a:pPr marL="285750" indent="-285750" algn="just">
              <a:buFont typeface="Wingdings" panose="05000000000000000000" pitchFamily="2" charset="2"/>
              <a:buChar char="q"/>
            </a:pPr>
            <a:endParaRPr lang="en-GB" sz="500" b="0" i="0" dirty="0">
              <a:effectLst/>
              <a:latin typeface="Josefin Sans" pitchFamily="2" charset="0"/>
            </a:endParaRPr>
          </a:p>
          <a:p>
            <a:pPr marL="285750" indent="-285750" algn="just">
              <a:buFont typeface="Wingdings" panose="05000000000000000000" pitchFamily="2" charset="2"/>
              <a:buChar char="q"/>
            </a:pPr>
            <a:r>
              <a:rPr lang="en-GB" sz="1100" dirty="0">
                <a:latin typeface="Josefin Sans" pitchFamily="2" charset="0"/>
              </a:rPr>
              <a:t>T</a:t>
            </a:r>
            <a:r>
              <a:rPr lang="en-GB" sz="1100" b="0" i="0" dirty="0">
                <a:effectLst/>
                <a:latin typeface="Josefin Sans" pitchFamily="2" charset="0"/>
              </a:rPr>
              <a:t>he </a:t>
            </a:r>
            <a:r>
              <a:rPr lang="en-GB" sz="1100" b="0" i="0" dirty="0">
                <a:solidFill>
                  <a:srgbClr val="0070C0"/>
                </a:solidFill>
                <a:effectLst/>
                <a:latin typeface="Josefin Sans" pitchFamily="2" charset="0"/>
              </a:rPr>
              <a:t>initial neutron flux </a:t>
            </a:r>
            <a:r>
              <a:rPr lang="en-GB" sz="1100" dirty="0">
                <a:solidFill>
                  <a:srgbClr val="0070C0"/>
                </a:solidFill>
                <a:latin typeface="Josefin Sans" pitchFamily="2" charset="0"/>
              </a:rPr>
              <a:t>has energies </a:t>
            </a:r>
            <a:r>
              <a:rPr lang="en-GB" sz="1100" b="0" i="0" dirty="0">
                <a:solidFill>
                  <a:srgbClr val="0070C0"/>
                </a:solidFill>
                <a:effectLst/>
                <a:latin typeface="Josefin Sans" pitchFamily="2" charset="0"/>
              </a:rPr>
              <a:t>in the MeV region </a:t>
            </a:r>
            <a:r>
              <a:rPr lang="en-GB" sz="1100" b="0" i="0" dirty="0">
                <a:solidFill>
                  <a:srgbClr val="FF0000"/>
                </a:solidFill>
                <a:effectLst/>
                <a:latin typeface="Josefin Sans" pitchFamily="2" charset="0"/>
              </a:rPr>
              <a:t>(see figure)</a:t>
            </a:r>
            <a:r>
              <a:rPr lang="en-GB" sz="1100" dirty="0">
                <a:solidFill>
                  <a:srgbClr val="FF0000"/>
                </a:solidFill>
                <a:latin typeface="Josefin Sans" pitchFamily="2" charset="0"/>
              </a:rPr>
              <a:t> </a:t>
            </a:r>
            <a:r>
              <a:rPr lang="en-GB" sz="1100" dirty="0">
                <a:solidFill>
                  <a:schemeClr val="accent6">
                    <a:lumMod val="10000"/>
                  </a:schemeClr>
                </a:solidFill>
                <a:latin typeface="Josefin Sans" pitchFamily="2" charset="0"/>
              </a:rPr>
              <a:t>but after thermalization these </a:t>
            </a:r>
            <a:r>
              <a:rPr lang="en-GB" sz="1100" b="0" i="0" dirty="0">
                <a:solidFill>
                  <a:schemeClr val="accent6">
                    <a:lumMod val="10000"/>
                  </a:schemeClr>
                </a:solidFill>
                <a:effectLst/>
                <a:latin typeface="Josefin Sans" pitchFamily="2" charset="0"/>
              </a:rPr>
              <a:t>neutrons</a:t>
            </a:r>
            <a:r>
              <a:rPr lang="en-GB" sz="1100" b="0" i="0" dirty="0">
                <a:solidFill>
                  <a:srgbClr val="0070C0"/>
                </a:solidFill>
                <a:effectLst/>
                <a:latin typeface="Josefin Sans" pitchFamily="2" charset="0"/>
              </a:rPr>
              <a:t> can be captured</a:t>
            </a:r>
          </a:p>
          <a:p>
            <a:pPr marL="285750" indent="-285750" algn="just">
              <a:buFont typeface="Wingdings" panose="05000000000000000000" pitchFamily="2" charset="2"/>
              <a:buChar char="q"/>
            </a:pPr>
            <a:endParaRPr lang="en-GB" sz="1100" b="0" i="0" dirty="0">
              <a:effectLst/>
              <a:latin typeface="Josefin Sans" pitchFamily="2" charset="0"/>
            </a:endParaRPr>
          </a:p>
          <a:p>
            <a:pPr marL="285750" indent="-285750" algn="just">
              <a:buFont typeface="Wingdings" panose="05000000000000000000" pitchFamily="2" charset="2"/>
              <a:buChar char="q"/>
            </a:pPr>
            <a:endParaRPr lang="en-GB" sz="500" b="0" i="0" dirty="0">
              <a:effectLst/>
              <a:latin typeface="Josefin Sans" pitchFamily="2" charset="0"/>
            </a:endParaRPr>
          </a:p>
          <a:p>
            <a:pPr marL="285750" indent="-285750" algn="just">
              <a:buFont typeface="Wingdings" panose="05000000000000000000" pitchFamily="2" charset="2"/>
              <a:buChar char="q"/>
            </a:pPr>
            <a:r>
              <a:rPr lang="en-GB" sz="1100" b="0" i="0" dirty="0">
                <a:effectLst/>
                <a:latin typeface="Josefin Sans" pitchFamily="2" charset="0"/>
              </a:rPr>
              <a:t>Due to </a:t>
            </a:r>
            <a:r>
              <a:rPr lang="en-GB" sz="1100" b="0" i="0" dirty="0">
                <a:solidFill>
                  <a:srgbClr val="0070C0"/>
                </a:solidFill>
                <a:effectLst/>
                <a:latin typeface="Josefin Sans" pitchFamily="2" charset="0"/>
              </a:rPr>
              <a:t>large radiation sensitivity of Nb</a:t>
            </a:r>
            <a:r>
              <a:rPr lang="en-GB" sz="1100" b="0" i="0" baseline="-25000" dirty="0">
                <a:solidFill>
                  <a:srgbClr val="0070C0"/>
                </a:solidFill>
                <a:effectLst/>
                <a:latin typeface="Josefin Sans" pitchFamily="2" charset="0"/>
              </a:rPr>
              <a:t>3</a:t>
            </a:r>
            <a:r>
              <a:rPr lang="en-GB" sz="1100" b="0" i="0" dirty="0">
                <a:solidFill>
                  <a:srgbClr val="0070C0"/>
                </a:solidFill>
                <a:effectLst/>
                <a:latin typeface="Josefin Sans" pitchFamily="2" charset="0"/>
              </a:rPr>
              <a:t>Sn superconducting state</a:t>
            </a:r>
            <a:r>
              <a:rPr lang="en-GB" sz="1100" b="0" i="0" dirty="0">
                <a:effectLst/>
                <a:latin typeface="Josefin Sans" pitchFamily="2" charset="0"/>
              </a:rPr>
              <a:t>, it is essential to examine how its superconducting properties are </a:t>
            </a:r>
            <a:r>
              <a:rPr lang="en-GB" sz="1100" b="0" i="0" dirty="0">
                <a:solidFill>
                  <a:srgbClr val="0070C0"/>
                </a:solidFill>
                <a:effectLst/>
                <a:latin typeface="Josefin Sans" pitchFamily="2" charset="0"/>
              </a:rPr>
              <a:t>affected by radiation damage</a:t>
            </a:r>
            <a:r>
              <a:rPr lang="en-GB" sz="1100" b="0" i="0" dirty="0">
                <a:effectLst/>
                <a:latin typeface="Josefin Sans" pitchFamily="2" charset="0"/>
              </a:rPr>
              <a:t>, in </a:t>
            </a:r>
            <a:r>
              <a:rPr lang="en-GB" sz="1100" b="0" i="0" dirty="0">
                <a:solidFill>
                  <a:schemeClr val="accent6">
                    <a:lumMod val="10000"/>
                  </a:schemeClr>
                </a:solidFill>
                <a:effectLst/>
                <a:latin typeface="Josefin Sans" pitchFamily="2" charset="0"/>
              </a:rPr>
              <a:t>particular,</a:t>
            </a:r>
            <a:r>
              <a:rPr lang="en-GB" sz="1100" b="0" i="0" dirty="0">
                <a:effectLst/>
                <a:latin typeface="Josefin Sans" pitchFamily="2" charset="0"/>
              </a:rPr>
              <a:t> by the </a:t>
            </a:r>
            <a:r>
              <a:rPr lang="en-GB" sz="1100" b="0" i="0" dirty="0">
                <a:solidFill>
                  <a:srgbClr val="0070C0"/>
                </a:solidFill>
                <a:effectLst/>
                <a:latin typeface="Josefin Sans" pitchFamily="2" charset="0"/>
              </a:rPr>
              <a:t>neutron capture channel on </a:t>
            </a:r>
            <a:r>
              <a:rPr lang="en-GB" sz="1100" b="0" i="0" baseline="30000" dirty="0">
                <a:solidFill>
                  <a:srgbClr val="0070C0"/>
                </a:solidFill>
                <a:effectLst/>
                <a:latin typeface="Josefin Sans" pitchFamily="2" charset="0"/>
              </a:rPr>
              <a:t>124</a:t>
            </a:r>
            <a:r>
              <a:rPr lang="en-GB" sz="1100" b="0" i="0" dirty="0">
                <a:solidFill>
                  <a:srgbClr val="0070C0"/>
                </a:solidFill>
                <a:effectLst/>
                <a:latin typeface="Josefin Sans" pitchFamily="2" charset="0"/>
              </a:rPr>
              <a:t>Sn</a:t>
            </a:r>
            <a:endParaRPr lang="en-GB" sz="1100" dirty="0">
              <a:solidFill>
                <a:srgbClr val="0070C0"/>
              </a:solidFill>
              <a:latin typeface="Josefin Sans" pitchFamily="2" charset="0"/>
            </a:endParaRPr>
          </a:p>
        </p:txBody>
      </p:sp>
      <p:pic>
        <p:nvPicPr>
          <p:cNvPr id="26" name="Picture 6" descr="Nb 3 Sn cable-in-conduit type conductor with central spiral for ITER... |  Download Scientific Diagram">
            <a:extLst>
              <a:ext uri="{FF2B5EF4-FFF2-40B4-BE49-F238E27FC236}">
                <a16:creationId xmlns:a16="http://schemas.microsoft.com/office/drawing/2014/main" id="{AA31C527-C6D7-7BA3-BA3D-944A7319C3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2388" y="3098184"/>
            <a:ext cx="3020886" cy="966683"/>
          </a:xfrm>
          <a:prstGeom prst="rect">
            <a:avLst/>
          </a:prstGeom>
          <a:noFill/>
          <a:extLst>
            <a:ext uri="{909E8E84-426E-40DD-AFC4-6F175D3DCCD1}">
              <a14:hiddenFill xmlns:a14="http://schemas.microsoft.com/office/drawing/2010/main">
                <a:solidFill>
                  <a:srgbClr val="FFFFFF"/>
                </a:solidFill>
              </a14:hiddenFill>
            </a:ext>
          </a:extLst>
        </p:spPr>
      </p:pic>
      <p:sp>
        <p:nvSpPr>
          <p:cNvPr id="215" name="Google Shape;215;p34"/>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rmAutofit fontScale="90000"/>
          </a:bodyPr>
          <a:lstStyle/>
          <a:p>
            <a:pPr algn="r">
              <a:buSzPct val="83333"/>
            </a:pPr>
            <a:r>
              <a:rPr lang="en-US" sz="2400" dirty="0">
                <a:solidFill>
                  <a:schemeClr val="tx1"/>
                </a:solidFill>
                <a:latin typeface="Josefin Sans"/>
                <a:ea typeface="Josefin Sans"/>
                <a:cs typeface="Josefin Sans"/>
                <a:sym typeface="Josefin Sans"/>
              </a:rPr>
              <a:t>Additional Motivation-</a:t>
            </a:r>
            <a:endParaRPr dirty="0">
              <a:latin typeface="Josefin Sans" pitchFamily="2" charset="0"/>
              <a:ea typeface="Josefin Sans"/>
              <a:cs typeface="Josefin Sans"/>
              <a:sym typeface="Josefin Sans"/>
            </a:endParaRPr>
          </a:p>
        </p:txBody>
      </p:sp>
      <p:sp>
        <p:nvSpPr>
          <p:cNvPr id="222" name="Google Shape;222;p34"/>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700" b="1" dirty="0">
                <a:solidFill>
                  <a:srgbClr val="D8D8D8"/>
                </a:solidFill>
                <a:latin typeface="Josefin Sans" pitchFamily="2" charset="0"/>
                <a:ea typeface="Josefin Sans"/>
                <a:cs typeface="Josefin Sans"/>
                <a:sym typeface="Josefin Sans"/>
              </a:rPr>
              <a:t>8</a:t>
            </a:r>
            <a:endParaRPr dirty="0">
              <a:latin typeface="Josefin Sans" pitchFamily="2" charset="0"/>
              <a:ea typeface="Josefin Sans"/>
              <a:cs typeface="Josefin Sans"/>
              <a:sym typeface="Josefin Sans"/>
            </a:endParaRPr>
          </a:p>
        </p:txBody>
      </p:sp>
      <p:pic>
        <p:nvPicPr>
          <p:cNvPr id="22" name="Picture 2" descr="The A15 crystal structure of the Nb 3 Sn superconducting intermetallic... |  Download Scientific Diagram">
            <a:extLst>
              <a:ext uri="{FF2B5EF4-FFF2-40B4-BE49-F238E27FC236}">
                <a16:creationId xmlns:a16="http://schemas.microsoft.com/office/drawing/2014/main" id="{5F1A6841-A2F9-57A9-FA32-672E892C4E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8309" y="1413111"/>
            <a:ext cx="1219475" cy="115863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Niobium–tin - Wikipedia">
            <a:extLst>
              <a:ext uri="{FF2B5EF4-FFF2-40B4-BE49-F238E27FC236}">
                <a16:creationId xmlns:a16="http://schemas.microsoft.com/office/drawing/2014/main" id="{56A82DA1-FE3C-93F1-7996-CF99832647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8382" y="1473108"/>
            <a:ext cx="1034486" cy="954548"/>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81947690-22BB-0B80-540B-BA7A3B2A0879}"/>
              </a:ext>
            </a:extLst>
          </p:cNvPr>
          <p:cNvSpPr txBox="1"/>
          <p:nvPr/>
        </p:nvSpPr>
        <p:spPr>
          <a:xfrm>
            <a:off x="5626985" y="2693901"/>
            <a:ext cx="3066289" cy="215444"/>
          </a:xfrm>
          <a:prstGeom prst="rect">
            <a:avLst/>
          </a:prstGeom>
          <a:noFill/>
        </p:spPr>
        <p:txBody>
          <a:bodyPr wrap="square">
            <a:spAutoFit/>
          </a:bodyPr>
          <a:lstStyle/>
          <a:p>
            <a:r>
              <a:rPr lang="en-GB" sz="400" b="0" i="0" dirty="0">
                <a:solidFill>
                  <a:srgbClr val="212529"/>
                </a:solidFill>
                <a:effectLst/>
                <a:latin typeface="Josefin Sans" pitchFamily="2" charset="0"/>
              </a:rPr>
              <a:t>Image by </a:t>
            </a:r>
            <a:r>
              <a:rPr lang="en-GB" sz="400" b="1" i="0" strike="noStrike" dirty="0">
                <a:solidFill>
                  <a:srgbClr val="E31837"/>
                </a:solidFill>
                <a:effectLst/>
                <a:latin typeface="Josefin Sans" pitchFamily="2" charset="0"/>
                <a:hlinkClick r:id="rId6"/>
              </a:rPr>
              <a:t>Charlie Sanabria</a:t>
            </a:r>
            <a:r>
              <a:rPr lang="en-GB" sz="400" b="0" i="0" dirty="0">
                <a:solidFill>
                  <a:srgbClr val="212529"/>
                </a:solidFill>
                <a:effectLst/>
                <a:latin typeface="Josefin Sans" pitchFamily="2" charset="0"/>
              </a:rPr>
              <a:t> is licensed under a </a:t>
            </a:r>
            <a:r>
              <a:rPr lang="en-GB" sz="400" b="1" i="0" strike="noStrike" dirty="0">
                <a:solidFill>
                  <a:srgbClr val="E31837"/>
                </a:solidFill>
                <a:effectLst/>
                <a:latin typeface="Josefin Sans" pitchFamily="2" charset="0"/>
                <a:hlinkClick r:id="rId7"/>
              </a:rPr>
              <a:t>Creative Commons Attribution 4.0 International License</a:t>
            </a:r>
            <a:r>
              <a:rPr lang="en-GB" sz="400" b="0" i="0" dirty="0">
                <a:solidFill>
                  <a:srgbClr val="212529"/>
                </a:solidFill>
                <a:effectLst/>
                <a:latin typeface="Josefin Sans" pitchFamily="2" charset="0"/>
              </a:rPr>
              <a:t>. Based on a work at </a:t>
            </a:r>
            <a:r>
              <a:rPr lang="en-GB" sz="400" b="1" i="0" strike="noStrike" dirty="0">
                <a:solidFill>
                  <a:srgbClr val="E31837"/>
                </a:solidFill>
                <a:effectLst/>
                <a:latin typeface="Josefin Sans" pitchFamily="2" charset="0"/>
                <a:hlinkClick r:id="rId8"/>
              </a:rPr>
              <a:t>https://nationalmaglab.org/</a:t>
            </a:r>
            <a:r>
              <a:rPr lang="en-GB" sz="400" b="0" i="0" dirty="0">
                <a:solidFill>
                  <a:srgbClr val="212529"/>
                </a:solidFill>
                <a:effectLst/>
                <a:latin typeface="Josefin Sans" pitchFamily="2" charset="0"/>
              </a:rPr>
              <a:t>.</a:t>
            </a:r>
            <a:endParaRPr lang="en-GB" sz="400" dirty="0">
              <a:latin typeface="Josefin Sans" pitchFamily="2" charset="0"/>
            </a:endParaRPr>
          </a:p>
        </p:txBody>
      </p:sp>
      <p:sp>
        <p:nvSpPr>
          <p:cNvPr id="28" name="TextBox 27">
            <a:extLst>
              <a:ext uri="{FF2B5EF4-FFF2-40B4-BE49-F238E27FC236}">
                <a16:creationId xmlns:a16="http://schemas.microsoft.com/office/drawing/2014/main" id="{3B08D672-515D-80D7-40A4-262C3D9C4CCC}"/>
              </a:ext>
            </a:extLst>
          </p:cNvPr>
          <p:cNvSpPr txBox="1"/>
          <p:nvPr/>
        </p:nvSpPr>
        <p:spPr>
          <a:xfrm>
            <a:off x="6327736" y="4180283"/>
            <a:ext cx="1977958" cy="169277"/>
          </a:xfrm>
          <a:prstGeom prst="rect">
            <a:avLst/>
          </a:prstGeom>
          <a:noFill/>
        </p:spPr>
        <p:txBody>
          <a:bodyPr wrap="square">
            <a:spAutoFit/>
          </a:bodyPr>
          <a:lstStyle/>
          <a:p>
            <a:r>
              <a:rPr lang="en-GB" sz="500" dirty="0">
                <a:solidFill>
                  <a:schemeClr val="accent1"/>
                </a:solidFill>
                <a:latin typeface="Josefin Sans" pitchFamily="2" charset="0"/>
              </a:rPr>
              <a:t>Takahashi, Y., et al. T 23rd IAEA Conference. 2010.</a:t>
            </a:r>
          </a:p>
        </p:txBody>
      </p:sp>
      <p:sp>
        <p:nvSpPr>
          <p:cNvPr id="41" name="TextBox 40">
            <a:extLst>
              <a:ext uri="{FF2B5EF4-FFF2-40B4-BE49-F238E27FC236}">
                <a16:creationId xmlns:a16="http://schemas.microsoft.com/office/drawing/2014/main" id="{B4D2FC4D-7B61-5A87-8CEE-41AB190B9209}"/>
              </a:ext>
            </a:extLst>
          </p:cNvPr>
          <p:cNvSpPr txBox="1"/>
          <p:nvPr/>
        </p:nvSpPr>
        <p:spPr>
          <a:xfrm>
            <a:off x="789752" y="4345602"/>
            <a:ext cx="4585781" cy="215444"/>
          </a:xfrm>
          <a:prstGeom prst="rect">
            <a:avLst/>
          </a:prstGeom>
          <a:noFill/>
        </p:spPr>
        <p:txBody>
          <a:bodyPr wrap="square">
            <a:spAutoFit/>
          </a:bodyPr>
          <a:lstStyle/>
          <a:p>
            <a:r>
              <a:rPr lang="en-GB" sz="800" i="1" dirty="0">
                <a:solidFill>
                  <a:schemeClr val="accent1"/>
                </a:solidFill>
                <a:latin typeface="Josefin Sans" pitchFamily="2" charset="0"/>
              </a:rPr>
              <a:t>**Baumgartner, Thomas, et al.  Superconductor Science and Technology 27.1 (2013): 015005.</a:t>
            </a:r>
          </a:p>
        </p:txBody>
      </p:sp>
      <p:sp>
        <p:nvSpPr>
          <p:cNvPr id="51" name="TextBox 50">
            <a:extLst>
              <a:ext uri="{FF2B5EF4-FFF2-40B4-BE49-F238E27FC236}">
                <a16:creationId xmlns:a16="http://schemas.microsoft.com/office/drawing/2014/main" id="{9D14DD57-78A6-E14A-368F-890603AECC8C}"/>
              </a:ext>
            </a:extLst>
          </p:cNvPr>
          <p:cNvSpPr txBox="1"/>
          <p:nvPr/>
        </p:nvSpPr>
        <p:spPr>
          <a:xfrm>
            <a:off x="838306" y="4184074"/>
            <a:ext cx="4131824" cy="215444"/>
          </a:xfrm>
          <a:prstGeom prst="rect">
            <a:avLst/>
          </a:prstGeom>
          <a:noFill/>
        </p:spPr>
        <p:txBody>
          <a:bodyPr wrap="square">
            <a:spAutoFit/>
          </a:bodyPr>
          <a:lstStyle/>
          <a:p>
            <a:r>
              <a:rPr lang="en-GB" sz="800" i="1" dirty="0">
                <a:solidFill>
                  <a:schemeClr val="accent1"/>
                </a:solidFill>
                <a:latin typeface="Josefin Sans" pitchFamily="2" charset="0"/>
              </a:rPr>
              <a:t>*Nishimura, A., et al., Superconductor Science and Technology 32.2 (2019): 024004</a:t>
            </a:r>
          </a:p>
        </p:txBody>
      </p:sp>
      <p:grpSp>
        <p:nvGrpSpPr>
          <p:cNvPr id="7" name="Group 6">
            <a:extLst>
              <a:ext uri="{FF2B5EF4-FFF2-40B4-BE49-F238E27FC236}">
                <a16:creationId xmlns:a16="http://schemas.microsoft.com/office/drawing/2014/main" id="{98288AAF-66FD-404E-D4EC-6F90A95DFFBB}"/>
              </a:ext>
            </a:extLst>
          </p:cNvPr>
          <p:cNvGrpSpPr/>
          <p:nvPr/>
        </p:nvGrpSpPr>
        <p:grpSpPr>
          <a:xfrm>
            <a:off x="5691756" y="2727301"/>
            <a:ext cx="2955898" cy="1876542"/>
            <a:chOff x="5874635" y="2819542"/>
            <a:chExt cx="2320168" cy="1724147"/>
          </a:xfrm>
        </p:grpSpPr>
        <p:pic>
          <p:nvPicPr>
            <p:cNvPr id="3" name="Picture 2">
              <a:extLst>
                <a:ext uri="{FF2B5EF4-FFF2-40B4-BE49-F238E27FC236}">
                  <a16:creationId xmlns:a16="http://schemas.microsoft.com/office/drawing/2014/main" id="{15BEEDB8-FCA4-78D6-6145-DCB9FA51ABFC}"/>
                </a:ext>
              </a:extLst>
            </p:cNvPr>
            <p:cNvPicPr>
              <a:picLocks noChangeAspect="1"/>
            </p:cNvPicPr>
            <p:nvPr/>
          </p:nvPicPr>
          <p:blipFill>
            <a:blip r:embed="rId9"/>
            <a:stretch>
              <a:fillRect/>
            </a:stretch>
          </p:blipFill>
          <p:spPr>
            <a:xfrm>
              <a:off x="5874635" y="2819542"/>
              <a:ext cx="2320168" cy="1482466"/>
            </a:xfrm>
            <a:prstGeom prst="rect">
              <a:avLst/>
            </a:prstGeom>
          </p:spPr>
        </p:pic>
        <p:sp>
          <p:nvSpPr>
            <p:cNvPr id="5" name="TextBox 4">
              <a:extLst>
                <a:ext uri="{FF2B5EF4-FFF2-40B4-BE49-F238E27FC236}">
                  <a16:creationId xmlns:a16="http://schemas.microsoft.com/office/drawing/2014/main" id="{7B11FF49-6E6B-95C5-B759-BAD29319AA28}"/>
                </a:ext>
              </a:extLst>
            </p:cNvPr>
            <p:cNvSpPr txBox="1"/>
            <p:nvPr/>
          </p:nvSpPr>
          <p:spPr>
            <a:xfrm>
              <a:off x="6154366" y="4220524"/>
              <a:ext cx="1958502" cy="323165"/>
            </a:xfrm>
            <a:prstGeom prst="rect">
              <a:avLst/>
            </a:prstGeom>
            <a:noFill/>
          </p:spPr>
          <p:txBody>
            <a:bodyPr wrap="square">
              <a:spAutoFit/>
            </a:bodyPr>
            <a:lstStyle/>
            <a:p>
              <a:r>
                <a:rPr lang="en-GB" sz="500" b="0" i="1" dirty="0">
                  <a:solidFill>
                    <a:schemeClr val="accent1"/>
                  </a:solidFill>
                  <a:effectLst/>
                  <a:latin typeface="Josefin Sans" pitchFamily="2" charset="0"/>
                </a:rPr>
                <a:t>Krasilnikov, Vitaly, </a:t>
              </a:r>
              <a:r>
                <a:rPr lang="en-GB" sz="500" b="0" i="1" dirty="0" err="1">
                  <a:solidFill>
                    <a:schemeClr val="accent1"/>
                  </a:solidFill>
                  <a:effectLst/>
                  <a:latin typeface="Josefin Sans" pitchFamily="2" charset="0"/>
                </a:rPr>
                <a:t>MunSeong</a:t>
              </a:r>
              <a:r>
                <a:rPr lang="en-GB" sz="500" b="0" i="1" dirty="0">
                  <a:solidFill>
                    <a:schemeClr val="accent1"/>
                  </a:solidFill>
                  <a:effectLst/>
                  <a:latin typeface="Josefin Sans" pitchFamily="2" charset="0"/>
                </a:rPr>
                <a:t> </a:t>
              </a:r>
              <a:r>
                <a:rPr lang="en-GB" sz="500" b="0" i="1" dirty="0" err="1">
                  <a:solidFill>
                    <a:schemeClr val="accent1"/>
                  </a:solidFill>
                  <a:effectLst/>
                  <a:latin typeface="Josefin Sans" pitchFamily="2" charset="0"/>
                </a:rPr>
                <a:t>Cheon</a:t>
              </a:r>
              <a:r>
                <a:rPr lang="en-GB" sz="500" b="0" i="1" dirty="0">
                  <a:solidFill>
                    <a:schemeClr val="accent1"/>
                  </a:solidFill>
                  <a:effectLst/>
                  <a:latin typeface="Josefin Sans" pitchFamily="2" charset="0"/>
                </a:rPr>
                <a:t>, and Luciano </a:t>
              </a:r>
              <a:r>
                <a:rPr lang="en-GB" sz="500" b="0" i="1" dirty="0" err="1">
                  <a:solidFill>
                    <a:schemeClr val="accent1"/>
                  </a:solidFill>
                  <a:effectLst/>
                  <a:latin typeface="Josefin Sans" pitchFamily="2" charset="0"/>
                </a:rPr>
                <a:t>Bertalot</a:t>
              </a:r>
              <a:r>
                <a:rPr lang="en-GB" sz="500" b="0" i="1" dirty="0">
                  <a:solidFill>
                    <a:schemeClr val="accent1"/>
                  </a:solidFill>
                  <a:effectLst/>
                  <a:latin typeface="Josefin Sans" pitchFamily="2" charset="0"/>
                </a:rPr>
                <a:t>. Advanced Technologies and Applications of Neutron Activation Analysis (2019): 71-87.</a:t>
              </a:r>
              <a:endParaRPr lang="en-GB" sz="500" i="1" dirty="0">
                <a:solidFill>
                  <a:schemeClr val="accent1"/>
                </a:solidFill>
                <a:latin typeface="Josefin Sans" pitchFamily="2" charset="0"/>
              </a:endParaRPr>
            </a:p>
          </p:txBody>
        </p:sp>
      </p:grpSp>
      <p:grpSp>
        <p:nvGrpSpPr>
          <p:cNvPr id="6" name="Group 5">
            <a:extLst>
              <a:ext uri="{FF2B5EF4-FFF2-40B4-BE49-F238E27FC236}">
                <a16:creationId xmlns:a16="http://schemas.microsoft.com/office/drawing/2014/main" id="{13589780-BCDA-940A-8980-3A0C7E49D812}"/>
              </a:ext>
            </a:extLst>
          </p:cNvPr>
          <p:cNvGrpSpPr/>
          <p:nvPr/>
        </p:nvGrpSpPr>
        <p:grpSpPr>
          <a:xfrm>
            <a:off x="5685270" y="960154"/>
            <a:ext cx="2823576" cy="1753811"/>
            <a:chOff x="2709036" y="1214346"/>
            <a:chExt cx="1862110" cy="1322863"/>
          </a:xfrm>
        </p:grpSpPr>
        <p:pic>
          <p:nvPicPr>
            <p:cNvPr id="2" name="Picture 1">
              <a:extLst>
                <a:ext uri="{FF2B5EF4-FFF2-40B4-BE49-F238E27FC236}">
                  <a16:creationId xmlns:a16="http://schemas.microsoft.com/office/drawing/2014/main" id="{286E0865-ECCC-1C5D-0DF4-DE74B5F49C8F}"/>
                </a:ext>
              </a:extLst>
            </p:cNvPr>
            <p:cNvPicPr>
              <a:picLocks noChangeAspect="1"/>
            </p:cNvPicPr>
            <p:nvPr/>
          </p:nvPicPr>
          <p:blipFill>
            <a:blip r:embed="rId10"/>
            <a:stretch>
              <a:fillRect/>
            </a:stretch>
          </p:blipFill>
          <p:spPr>
            <a:xfrm>
              <a:off x="2709036" y="1214346"/>
              <a:ext cx="1862110" cy="1197739"/>
            </a:xfrm>
            <a:prstGeom prst="rect">
              <a:avLst/>
            </a:prstGeom>
          </p:spPr>
        </p:pic>
        <p:sp>
          <p:nvSpPr>
            <p:cNvPr id="4" name="TextBox 3">
              <a:extLst>
                <a:ext uri="{FF2B5EF4-FFF2-40B4-BE49-F238E27FC236}">
                  <a16:creationId xmlns:a16="http://schemas.microsoft.com/office/drawing/2014/main" id="{6E79EB82-D0E4-11E1-EB70-8B3D7ABF571A}"/>
                </a:ext>
              </a:extLst>
            </p:cNvPr>
            <p:cNvSpPr txBox="1"/>
            <p:nvPr/>
          </p:nvSpPr>
          <p:spPr>
            <a:xfrm>
              <a:off x="2886788" y="2351490"/>
              <a:ext cx="1638014" cy="185719"/>
            </a:xfrm>
            <a:prstGeom prst="rect">
              <a:avLst/>
            </a:prstGeom>
            <a:noFill/>
          </p:spPr>
          <p:txBody>
            <a:bodyPr wrap="square">
              <a:spAutoFit/>
            </a:bodyPr>
            <a:lstStyle/>
            <a:p>
              <a:r>
                <a:rPr lang="en-GB" sz="500" b="0" i="0" dirty="0">
                  <a:solidFill>
                    <a:schemeClr val="accent1"/>
                  </a:solidFill>
                  <a:effectLst/>
                  <a:latin typeface="Josefin Sans" pitchFamily="2" charset="0"/>
                </a:rPr>
                <a:t>Baumgartner, Thomas. </a:t>
              </a:r>
              <a:r>
                <a:rPr lang="en-GB" sz="500" b="0" i="1" dirty="0">
                  <a:solidFill>
                    <a:schemeClr val="accent1"/>
                  </a:solidFill>
                  <a:effectLst/>
                  <a:latin typeface="Josefin Sans" pitchFamily="2" charset="0"/>
                </a:rPr>
                <a:t>Effects of fast neutron irradiation on critical currents and intrinsic properties of state-of-the-art Nb</a:t>
              </a:r>
              <a:r>
                <a:rPr lang="en-GB" sz="500" b="0" i="1" baseline="-25000" dirty="0">
                  <a:solidFill>
                    <a:schemeClr val="accent1"/>
                  </a:solidFill>
                  <a:effectLst/>
                  <a:latin typeface="Josefin Sans" pitchFamily="2" charset="0"/>
                </a:rPr>
                <a:t>3</a:t>
              </a:r>
              <a:r>
                <a:rPr lang="en-GB" sz="500" b="0" i="1" dirty="0">
                  <a:solidFill>
                    <a:schemeClr val="accent1"/>
                  </a:solidFill>
                  <a:effectLst/>
                  <a:latin typeface="Josefin Sans" pitchFamily="2" charset="0"/>
                </a:rPr>
                <a:t>Sn wires</a:t>
              </a:r>
              <a:r>
                <a:rPr lang="en-GB" sz="500" b="0" i="0" dirty="0">
                  <a:solidFill>
                    <a:schemeClr val="accent1"/>
                  </a:solidFill>
                  <a:effectLst/>
                  <a:latin typeface="Josefin Sans" pitchFamily="2" charset="0"/>
                </a:rPr>
                <a:t>. </a:t>
              </a:r>
              <a:r>
                <a:rPr lang="en-GB" sz="500" b="0" i="0" dirty="0" err="1">
                  <a:solidFill>
                    <a:schemeClr val="accent1"/>
                  </a:solidFill>
                  <a:effectLst/>
                  <a:latin typeface="Josefin Sans" pitchFamily="2" charset="0"/>
                </a:rPr>
                <a:t>na</a:t>
              </a:r>
              <a:r>
                <a:rPr lang="en-GB" sz="500" b="0" i="0" dirty="0">
                  <a:solidFill>
                    <a:schemeClr val="accent1"/>
                  </a:solidFill>
                  <a:effectLst/>
                  <a:latin typeface="Josefin Sans" pitchFamily="2" charset="0"/>
                </a:rPr>
                <a:t>, 2013.</a:t>
              </a:r>
              <a:endParaRPr lang="en-GB" sz="500" dirty="0">
                <a:solidFill>
                  <a:schemeClr val="accent1"/>
                </a:solidFill>
                <a:latin typeface="Josefin Sans" pitchFamily="2" charset="0"/>
              </a:endParaRPr>
            </a:p>
          </p:txBody>
        </p:sp>
      </p:grpSp>
      <p:sp>
        <p:nvSpPr>
          <p:cNvPr id="8" name="TextBox 7">
            <a:extLst>
              <a:ext uri="{FF2B5EF4-FFF2-40B4-BE49-F238E27FC236}">
                <a16:creationId xmlns:a16="http://schemas.microsoft.com/office/drawing/2014/main" id="{7E520BB9-9BC8-F088-1850-8CB4F3E582E4}"/>
              </a:ext>
            </a:extLst>
          </p:cNvPr>
          <p:cNvSpPr txBox="1"/>
          <p:nvPr/>
        </p:nvSpPr>
        <p:spPr>
          <a:xfrm>
            <a:off x="6355404" y="1146364"/>
            <a:ext cx="426720" cy="230832"/>
          </a:xfrm>
          <a:prstGeom prst="rect">
            <a:avLst/>
          </a:prstGeom>
          <a:noFill/>
        </p:spPr>
        <p:txBody>
          <a:bodyPr wrap="none" rtlCol="0">
            <a:spAutoFit/>
          </a:bodyPr>
          <a:lstStyle/>
          <a:p>
            <a:r>
              <a:rPr lang="en-US" sz="900" dirty="0">
                <a:latin typeface="Josefin Sans" pitchFamily="2" charset="0"/>
              </a:rPr>
              <a:t>LHC</a:t>
            </a:r>
            <a:endParaRPr lang="en-GB" sz="900" dirty="0">
              <a:latin typeface="Josefin Sans" pitchFamily="2" charset="0"/>
            </a:endParaRPr>
          </a:p>
        </p:txBody>
      </p:sp>
      <p:sp>
        <p:nvSpPr>
          <p:cNvPr id="10" name="TextBox 9">
            <a:extLst>
              <a:ext uri="{FF2B5EF4-FFF2-40B4-BE49-F238E27FC236}">
                <a16:creationId xmlns:a16="http://schemas.microsoft.com/office/drawing/2014/main" id="{E633A0B6-CABB-671B-7C33-4504C8280317}"/>
              </a:ext>
            </a:extLst>
          </p:cNvPr>
          <p:cNvSpPr txBox="1"/>
          <p:nvPr/>
        </p:nvSpPr>
        <p:spPr>
          <a:xfrm>
            <a:off x="6501319" y="2876346"/>
            <a:ext cx="439544" cy="230832"/>
          </a:xfrm>
          <a:prstGeom prst="rect">
            <a:avLst/>
          </a:prstGeom>
          <a:noFill/>
        </p:spPr>
        <p:txBody>
          <a:bodyPr wrap="none" rtlCol="0">
            <a:spAutoFit/>
          </a:bodyPr>
          <a:lstStyle/>
          <a:p>
            <a:r>
              <a:rPr lang="en-US" sz="900" dirty="0">
                <a:latin typeface="Josefin Sans" pitchFamily="2" charset="0"/>
              </a:rPr>
              <a:t>ITER</a:t>
            </a:r>
            <a:endParaRPr lang="en-GB" sz="900" dirty="0">
              <a:latin typeface="Josefin Sans" pitchFamily="2" charset="0"/>
            </a:endParaRPr>
          </a:p>
        </p:txBody>
      </p:sp>
    </p:spTree>
    <p:extLst>
      <p:ext uri="{BB962C8B-B14F-4D97-AF65-F5344CB8AC3E}">
        <p14:creationId xmlns:p14="http://schemas.microsoft.com/office/powerpoint/2010/main" val="27824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9" name="TextBox 28">
            <a:extLst>
              <a:ext uri="{FF2B5EF4-FFF2-40B4-BE49-F238E27FC236}">
                <a16:creationId xmlns:a16="http://schemas.microsoft.com/office/drawing/2014/main" id="{7CEA8E37-9A12-35B2-2D4F-5402DD28F220}"/>
              </a:ext>
            </a:extLst>
          </p:cNvPr>
          <p:cNvSpPr txBox="1"/>
          <p:nvPr/>
        </p:nvSpPr>
        <p:spPr>
          <a:xfrm>
            <a:off x="2195209" y="2020110"/>
            <a:ext cx="572593" cy="307777"/>
          </a:xfrm>
          <a:prstGeom prst="rect">
            <a:avLst/>
          </a:prstGeom>
          <a:noFill/>
        </p:spPr>
        <p:txBody>
          <a:bodyPr wrap="none" rtlCol="0">
            <a:spAutoFit/>
          </a:bodyPr>
          <a:lstStyle/>
          <a:p>
            <a:r>
              <a:rPr lang="en-GB" sz="1400" dirty="0">
                <a:latin typeface="Josefin Sans"/>
                <a:ea typeface="Josefin Sans"/>
                <a:cs typeface="Josefin Sans"/>
                <a:sym typeface="Josefin Sans"/>
              </a:rPr>
              <a:t>(n,</a:t>
            </a:r>
            <a:r>
              <a:rPr lang="el-GR" sz="1400" i="1" dirty="0">
                <a:latin typeface="Arial" panose="020B0604020202020204" pitchFamily="34" charset="0"/>
                <a:ea typeface="Josefin Sans"/>
                <a:cs typeface="Arial" panose="020B0604020202020204" pitchFamily="34" charset="0"/>
                <a:sym typeface="Josefin Sans"/>
              </a:rPr>
              <a:t>γ</a:t>
            </a:r>
            <a:r>
              <a:rPr lang="en-GB" sz="1400" dirty="0">
                <a:latin typeface="Josefin Sans"/>
                <a:ea typeface="Josefin Sans"/>
                <a:cs typeface="Josefin Sans"/>
                <a:sym typeface="Josefin Sans"/>
              </a:rPr>
              <a:t>)</a:t>
            </a:r>
            <a:endParaRPr lang="en-GB" dirty="0">
              <a:latin typeface="Josefin Sans" pitchFamily="2" charset="0"/>
            </a:endParaRPr>
          </a:p>
        </p:txBody>
      </p:sp>
      <p:graphicFrame>
        <p:nvGraphicFramePr>
          <p:cNvPr id="25" name="Object 24">
            <a:extLst>
              <a:ext uri="{FF2B5EF4-FFF2-40B4-BE49-F238E27FC236}">
                <a16:creationId xmlns:a16="http://schemas.microsoft.com/office/drawing/2014/main" id="{8681A527-A8B0-16DA-2573-48B155FE367D}"/>
              </a:ext>
            </a:extLst>
          </p:cNvPr>
          <p:cNvGraphicFramePr>
            <a:graphicFrameLocks noChangeAspect="1"/>
          </p:cNvGraphicFramePr>
          <p:nvPr>
            <p:extLst>
              <p:ext uri="{D42A27DB-BD31-4B8C-83A1-F6EECF244321}">
                <p14:modId xmlns:p14="http://schemas.microsoft.com/office/powerpoint/2010/main" val="3927317755"/>
              </p:ext>
            </p:extLst>
          </p:nvPr>
        </p:nvGraphicFramePr>
        <p:xfrm>
          <a:off x="4641526" y="1034945"/>
          <a:ext cx="4351510" cy="3362531"/>
        </p:xfrm>
        <a:graphic>
          <a:graphicData uri="http://schemas.openxmlformats.org/presentationml/2006/ole">
            <mc:AlternateContent xmlns:mc="http://schemas.openxmlformats.org/markup-compatibility/2006">
              <mc:Choice xmlns:v="urn:schemas-microsoft-com:vml" Requires="v">
                <p:oleObj name="Acrobat Document" r:id="rId3" imgW="2514600" imgH="1943100" progId="Acrobat.Document.DC">
                  <p:embed/>
                </p:oleObj>
              </mc:Choice>
              <mc:Fallback>
                <p:oleObj name="Acrobat Document" r:id="rId3" imgW="2514600" imgH="1943100" progId="Acrobat.Document.DC">
                  <p:embed/>
                  <p:pic>
                    <p:nvPicPr>
                      <p:cNvPr id="13" name="Object 12">
                        <a:extLst>
                          <a:ext uri="{FF2B5EF4-FFF2-40B4-BE49-F238E27FC236}">
                            <a16:creationId xmlns:a16="http://schemas.microsoft.com/office/drawing/2014/main" id="{5EA10775-1931-FA81-46A2-C7FABD2FA886}"/>
                          </a:ext>
                        </a:extLst>
                      </p:cNvPr>
                      <p:cNvPicPr/>
                      <p:nvPr/>
                    </p:nvPicPr>
                    <p:blipFill>
                      <a:blip r:embed="rId4"/>
                      <a:stretch>
                        <a:fillRect/>
                      </a:stretch>
                    </p:blipFill>
                    <p:spPr>
                      <a:xfrm>
                        <a:off x="4641526" y="1034945"/>
                        <a:ext cx="4351510" cy="3362531"/>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D2106DF3-22A3-3C53-9F14-D70579B941A6}"/>
              </a:ext>
            </a:extLst>
          </p:cNvPr>
          <p:cNvGraphicFramePr>
            <a:graphicFrameLocks noChangeAspect="1"/>
          </p:cNvGraphicFramePr>
          <p:nvPr>
            <p:extLst>
              <p:ext uri="{D42A27DB-BD31-4B8C-83A1-F6EECF244321}">
                <p14:modId xmlns:p14="http://schemas.microsoft.com/office/powerpoint/2010/main" val="2627566499"/>
              </p:ext>
            </p:extLst>
          </p:nvPr>
        </p:nvGraphicFramePr>
        <p:xfrm>
          <a:off x="468075" y="1019308"/>
          <a:ext cx="4391985" cy="3393807"/>
        </p:xfrm>
        <a:graphic>
          <a:graphicData uri="http://schemas.openxmlformats.org/presentationml/2006/ole">
            <mc:AlternateContent xmlns:mc="http://schemas.openxmlformats.org/markup-compatibility/2006">
              <mc:Choice xmlns:v="urn:schemas-microsoft-com:vml" Requires="v">
                <p:oleObj name="Acrobat Document" r:id="rId5" imgW="2514600" imgH="1943100" progId="Acrobat.Document.DC">
                  <p:embed/>
                </p:oleObj>
              </mc:Choice>
              <mc:Fallback>
                <p:oleObj name="Acrobat Document" r:id="rId5" imgW="2514600" imgH="1943100" progId="Acrobat.Document.DC">
                  <p:embed/>
                  <p:pic>
                    <p:nvPicPr>
                      <p:cNvPr id="0" name=""/>
                      <p:cNvPicPr/>
                      <p:nvPr/>
                    </p:nvPicPr>
                    <p:blipFill>
                      <a:blip r:embed="rId6"/>
                      <a:stretch>
                        <a:fillRect/>
                      </a:stretch>
                    </p:blipFill>
                    <p:spPr>
                      <a:xfrm>
                        <a:off x="468075" y="1019308"/>
                        <a:ext cx="4391985" cy="3393807"/>
                      </a:xfrm>
                      <a:prstGeom prst="rect">
                        <a:avLst/>
                      </a:prstGeom>
                    </p:spPr>
                  </p:pic>
                </p:oleObj>
              </mc:Fallback>
            </mc:AlternateContent>
          </a:graphicData>
        </a:graphic>
      </p:graphicFrame>
      <p:sp>
        <p:nvSpPr>
          <p:cNvPr id="227" name="Google Shape;227;p35"/>
          <p:cNvSpPr txBox="1">
            <a:spLocks noGrp="1"/>
          </p:cNvSpPr>
          <p:nvPr>
            <p:ph type="ctrTitle"/>
          </p:nvPr>
        </p:nvSpPr>
        <p:spPr>
          <a:xfrm>
            <a:off x="720000" y="540000"/>
            <a:ext cx="7704000" cy="5022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ct val="83333"/>
              <a:buNone/>
            </a:pPr>
            <a:r>
              <a:rPr lang="en-GB" sz="2100" dirty="0">
                <a:latin typeface="Josefin Sans"/>
                <a:ea typeface="Josefin Sans"/>
                <a:cs typeface="Josefin Sans"/>
                <a:sym typeface="Josefin Sans"/>
              </a:rPr>
              <a:t>Present status of </a:t>
            </a:r>
            <a:r>
              <a:rPr lang="en-GB" sz="2100" baseline="30000" dirty="0">
                <a:latin typeface="Josefin Sans"/>
                <a:ea typeface="Josefin Sans"/>
                <a:cs typeface="Josefin Sans"/>
                <a:sym typeface="Josefin Sans"/>
              </a:rPr>
              <a:t>124</a:t>
            </a:r>
            <a:r>
              <a:rPr lang="en-GB" sz="2100" dirty="0">
                <a:latin typeface="Josefin Sans"/>
                <a:ea typeface="Josefin Sans"/>
                <a:cs typeface="Josefin Sans"/>
                <a:sym typeface="Josefin Sans"/>
              </a:rPr>
              <a:t>Sn(n,</a:t>
            </a:r>
            <a:r>
              <a:rPr lang="el-GR" sz="2100" i="1" dirty="0">
                <a:latin typeface="Arial" panose="020B0604020202020204" pitchFamily="34" charset="0"/>
                <a:ea typeface="Josefin Sans"/>
                <a:cs typeface="Arial" panose="020B0604020202020204" pitchFamily="34" charset="0"/>
                <a:sym typeface="Josefin Sans"/>
              </a:rPr>
              <a:t>γ</a:t>
            </a:r>
            <a:r>
              <a:rPr lang="en-GB" sz="2100" dirty="0">
                <a:latin typeface="Josefin Sans"/>
                <a:ea typeface="Josefin Sans"/>
                <a:cs typeface="Josefin Sans"/>
                <a:sym typeface="Josefin Sans"/>
              </a:rPr>
              <a:t>) </a:t>
            </a:r>
            <a:r>
              <a:rPr lang="en-GB" sz="2100" u="sng" dirty="0">
                <a:latin typeface="Josefin Sans"/>
                <a:ea typeface="Josefin Sans"/>
                <a:cs typeface="Josefin Sans"/>
                <a:sym typeface="Josefin Sans"/>
              </a:rPr>
              <a:t>cross section data </a:t>
            </a:r>
            <a:r>
              <a:rPr lang="en-GB" sz="2100" dirty="0">
                <a:latin typeface="Josefin Sans"/>
                <a:ea typeface="Josefin Sans"/>
                <a:cs typeface="Josefin Sans"/>
                <a:sym typeface="Josefin Sans"/>
              </a:rPr>
              <a:t>- where are we?</a:t>
            </a:r>
            <a:endParaRPr sz="2100" dirty="0">
              <a:latin typeface="Josefin Sans"/>
              <a:ea typeface="Josefin Sans"/>
              <a:cs typeface="Josefin Sans"/>
              <a:sym typeface="Josefin Sans"/>
            </a:endParaRPr>
          </a:p>
        </p:txBody>
      </p:sp>
      <p:sp>
        <p:nvSpPr>
          <p:cNvPr id="229" name="Google Shape;229;p35"/>
          <p:cNvSpPr txBox="1"/>
          <p:nvPr/>
        </p:nvSpPr>
        <p:spPr>
          <a:xfrm>
            <a:off x="8791100" y="4677100"/>
            <a:ext cx="288300" cy="2923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b="1" dirty="0">
                <a:solidFill>
                  <a:srgbClr val="D8D8D8"/>
                </a:solidFill>
                <a:latin typeface="Josefin Sans"/>
                <a:ea typeface="Josefin Sans"/>
                <a:cs typeface="Josefin Sans"/>
                <a:sym typeface="Josefin Sans"/>
              </a:rPr>
              <a:t>9</a:t>
            </a:r>
            <a:endParaRPr dirty="0">
              <a:latin typeface="Josefin Sans"/>
              <a:ea typeface="Josefin Sans"/>
              <a:cs typeface="Josefin Sans"/>
              <a:sym typeface="Josefin Sans"/>
            </a:endParaRPr>
          </a:p>
        </p:txBody>
      </p:sp>
      <p:sp>
        <p:nvSpPr>
          <p:cNvPr id="5" name="Oval 4">
            <a:extLst>
              <a:ext uri="{FF2B5EF4-FFF2-40B4-BE49-F238E27FC236}">
                <a16:creationId xmlns:a16="http://schemas.microsoft.com/office/drawing/2014/main" id="{66B9AE68-6E11-73AE-117B-FF896060A6AE}"/>
              </a:ext>
            </a:extLst>
          </p:cNvPr>
          <p:cNvSpPr/>
          <p:nvPr/>
        </p:nvSpPr>
        <p:spPr>
          <a:xfrm rot="16200000">
            <a:off x="2911813" y="2351314"/>
            <a:ext cx="1141378" cy="47897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Arrow Connector 7">
            <a:extLst>
              <a:ext uri="{FF2B5EF4-FFF2-40B4-BE49-F238E27FC236}">
                <a16:creationId xmlns:a16="http://schemas.microsoft.com/office/drawing/2014/main" id="{C3D67B4D-E555-974C-C502-419B64339732}"/>
              </a:ext>
            </a:extLst>
          </p:cNvPr>
          <p:cNvCxnSpPr>
            <a:cxnSpLocks/>
            <a:stCxn id="5" idx="2"/>
          </p:cNvCxnSpPr>
          <p:nvPr/>
        </p:nvCxnSpPr>
        <p:spPr>
          <a:xfrm>
            <a:off x="3482502" y="3161489"/>
            <a:ext cx="87549" cy="1027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706218A-EC1C-64B6-D381-5C164746FFE1}"/>
              </a:ext>
            </a:extLst>
          </p:cNvPr>
          <p:cNvSpPr txBox="1"/>
          <p:nvPr/>
        </p:nvSpPr>
        <p:spPr>
          <a:xfrm>
            <a:off x="3482501" y="4189379"/>
            <a:ext cx="4014282" cy="400110"/>
          </a:xfrm>
          <a:prstGeom prst="rect">
            <a:avLst/>
          </a:prstGeom>
          <a:noFill/>
        </p:spPr>
        <p:txBody>
          <a:bodyPr wrap="square" rtlCol="0">
            <a:spAutoFit/>
          </a:bodyPr>
          <a:lstStyle/>
          <a:p>
            <a:r>
              <a:rPr lang="en-US" sz="1000" dirty="0">
                <a:solidFill>
                  <a:schemeClr val="accent1"/>
                </a:solidFill>
                <a:latin typeface="Josefin Sans" pitchFamily="2" charset="0"/>
              </a:rPr>
              <a:t>A. Kimura et al., EPJ Web of Conferences 146, 11031 (2017) in ANNRI at MLF/J-PARC (ND2016 proceedings)</a:t>
            </a:r>
            <a:endParaRPr lang="en-GB" sz="1000" dirty="0">
              <a:solidFill>
                <a:schemeClr val="accent1"/>
              </a:solidFill>
              <a:latin typeface="Josefin Sans" pitchFamily="2" charset="0"/>
            </a:endParaRPr>
          </a:p>
        </p:txBody>
      </p:sp>
      <p:cxnSp>
        <p:nvCxnSpPr>
          <p:cNvPr id="20" name="Straight Connector 19">
            <a:extLst>
              <a:ext uri="{FF2B5EF4-FFF2-40B4-BE49-F238E27FC236}">
                <a16:creationId xmlns:a16="http://schemas.microsoft.com/office/drawing/2014/main" id="{F50F194D-9530-4FEC-4D15-40FD5FB35107}"/>
              </a:ext>
            </a:extLst>
          </p:cNvPr>
          <p:cNvCxnSpPr>
            <a:cxnSpLocks/>
          </p:cNvCxnSpPr>
          <p:nvPr/>
        </p:nvCxnSpPr>
        <p:spPr>
          <a:xfrm>
            <a:off x="3761362" y="2627425"/>
            <a:ext cx="190174" cy="14820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45EDD6F-253B-43B5-2753-BE30BBDAD134}"/>
              </a:ext>
            </a:extLst>
          </p:cNvPr>
          <p:cNvCxnSpPr>
            <a:cxnSpLocks/>
          </p:cNvCxnSpPr>
          <p:nvPr/>
        </p:nvCxnSpPr>
        <p:spPr>
          <a:xfrm flipH="1">
            <a:off x="3761362" y="2590800"/>
            <a:ext cx="210766" cy="18482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7493BB1F-0A8F-3676-9766-DE5145E27A51}"/>
              </a:ext>
            </a:extLst>
          </p:cNvPr>
          <p:cNvGrpSpPr/>
          <p:nvPr/>
        </p:nvGrpSpPr>
        <p:grpSpPr>
          <a:xfrm>
            <a:off x="778842" y="954121"/>
            <a:ext cx="6566344" cy="4138072"/>
            <a:chOff x="743030" y="954121"/>
            <a:chExt cx="6566344" cy="4138072"/>
          </a:xfrm>
        </p:grpSpPr>
        <p:grpSp>
          <p:nvGrpSpPr>
            <p:cNvPr id="15" name="Group 14">
              <a:extLst>
                <a:ext uri="{FF2B5EF4-FFF2-40B4-BE49-F238E27FC236}">
                  <a16:creationId xmlns:a16="http://schemas.microsoft.com/office/drawing/2014/main" id="{75C5E198-5555-CA2E-434B-864C4B1BEC32}"/>
                </a:ext>
              </a:extLst>
            </p:cNvPr>
            <p:cNvGrpSpPr/>
            <p:nvPr/>
          </p:nvGrpSpPr>
          <p:grpSpPr>
            <a:xfrm>
              <a:off x="1954222" y="954121"/>
              <a:ext cx="5355152" cy="4138072"/>
              <a:chOff x="1954222" y="954121"/>
              <a:chExt cx="5355152" cy="4138072"/>
            </a:xfrm>
          </p:grpSpPr>
          <p:graphicFrame>
            <p:nvGraphicFramePr>
              <p:cNvPr id="21" name="Object 20">
                <a:extLst>
                  <a:ext uri="{FF2B5EF4-FFF2-40B4-BE49-F238E27FC236}">
                    <a16:creationId xmlns:a16="http://schemas.microsoft.com/office/drawing/2014/main" id="{E0667689-21A2-D83E-DD9D-55311A72D49A}"/>
                  </a:ext>
                </a:extLst>
              </p:cNvPr>
              <p:cNvGraphicFramePr>
                <a:graphicFrameLocks noChangeAspect="1"/>
              </p:cNvGraphicFramePr>
              <p:nvPr>
                <p:extLst>
                  <p:ext uri="{D42A27DB-BD31-4B8C-83A1-F6EECF244321}">
                    <p14:modId xmlns:p14="http://schemas.microsoft.com/office/powerpoint/2010/main" val="3306055340"/>
                  </p:ext>
                </p:extLst>
              </p:nvPr>
            </p:nvGraphicFramePr>
            <p:xfrm>
              <a:off x="1954222" y="954121"/>
              <a:ext cx="5355152" cy="4138072"/>
            </p:xfrm>
            <a:graphic>
              <a:graphicData uri="http://schemas.openxmlformats.org/presentationml/2006/ole">
                <mc:AlternateContent xmlns:mc="http://schemas.openxmlformats.org/markup-compatibility/2006">
                  <mc:Choice xmlns:v="urn:schemas-microsoft-com:vml" Requires="v">
                    <p:oleObj name="Acrobat Document" r:id="rId7" imgW="2514600" imgH="1943100" progId="Acrobat.Document.DC">
                      <p:embed/>
                    </p:oleObj>
                  </mc:Choice>
                  <mc:Fallback>
                    <p:oleObj name="Acrobat Document" r:id="rId7" imgW="2514600" imgH="1943100" progId="Acrobat.Document.DC">
                      <p:embed/>
                      <p:pic>
                        <p:nvPicPr>
                          <p:cNvPr id="9" name="Object 8">
                            <a:extLst>
                              <a:ext uri="{FF2B5EF4-FFF2-40B4-BE49-F238E27FC236}">
                                <a16:creationId xmlns:a16="http://schemas.microsoft.com/office/drawing/2014/main" id="{40892BEE-CE5A-1393-F106-B63B37D8C2E2}"/>
                              </a:ext>
                            </a:extLst>
                          </p:cNvPr>
                          <p:cNvPicPr/>
                          <p:nvPr/>
                        </p:nvPicPr>
                        <p:blipFill>
                          <a:blip r:embed="rId8"/>
                          <a:stretch>
                            <a:fillRect/>
                          </a:stretch>
                        </p:blipFill>
                        <p:spPr>
                          <a:xfrm>
                            <a:off x="1954222" y="954121"/>
                            <a:ext cx="5355152" cy="4138072"/>
                          </a:xfrm>
                          <a:prstGeom prst="rect">
                            <a:avLst/>
                          </a:prstGeom>
                        </p:spPr>
                      </p:pic>
                    </p:oleObj>
                  </mc:Fallback>
                </mc:AlternateContent>
              </a:graphicData>
            </a:graphic>
          </p:graphicFrame>
          <p:grpSp>
            <p:nvGrpSpPr>
              <p:cNvPr id="23" name="Group 22">
                <a:extLst>
                  <a:ext uri="{FF2B5EF4-FFF2-40B4-BE49-F238E27FC236}">
                    <a16:creationId xmlns:a16="http://schemas.microsoft.com/office/drawing/2014/main" id="{360DDC84-B7EE-935E-5BBB-E47FC3D66A45}"/>
                  </a:ext>
                </a:extLst>
              </p:cNvPr>
              <p:cNvGrpSpPr/>
              <p:nvPr/>
            </p:nvGrpSpPr>
            <p:grpSpPr>
              <a:xfrm>
                <a:off x="5315736" y="2067833"/>
                <a:ext cx="927723" cy="1322697"/>
                <a:chOff x="5292045" y="2195208"/>
                <a:chExt cx="927723" cy="1322697"/>
              </a:xfrm>
            </p:grpSpPr>
            <p:sp>
              <p:nvSpPr>
                <p:cNvPr id="24" name="Oval 23">
                  <a:extLst>
                    <a:ext uri="{FF2B5EF4-FFF2-40B4-BE49-F238E27FC236}">
                      <a16:creationId xmlns:a16="http://schemas.microsoft.com/office/drawing/2014/main" id="{D782747F-1710-5AA1-8A7B-5C4F93CDEBDB}"/>
                    </a:ext>
                  </a:extLst>
                </p:cNvPr>
                <p:cNvSpPr/>
                <p:nvPr/>
              </p:nvSpPr>
              <p:spPr>
                <a:xfrm>
                  <a:off x="5292045" y="2195208"/>
                  <a:ext cx="781455" cy="123217"/>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16D3AB6-6E4C-F7D9-1755-1F6F4C789C01}"/>
                    </a:ext>
                  </a:extLst>
                </p:cNvPr>
                <p:cNvSpPr txBox="1"/>
                <p:nvPr/>
              </p:nvSpPr>
              <p:spPr>
                <a:xfrm>
                  <a:off x="5528553" y="3210128"/>
                  <a:ext cx="691215" cy="307777"/>
                </a:xfrm>
                <a:prstGeom prst="rect">
                  <a:avLst/>
                </a:prstGeom>
                <a:noFill/>
              </p:spPr>
              <p:txBody>
                <a:bodyPr wrap="none" rtlCol="0">
                  <a:spAutoFit/>
                </a:bodyPr>
                <a:lstStyle/>
                <a:p>
                  <a:r>
                    <a:rPr lang="en-US" dirty="0">
                      <a:solidFill>
                        <a:srgbClr val="FF0000"/>
                      </a:solidFill>
                      <a:highlight>
                        <a:srgbClr val="FFFF00"/>
                      </a:highlight>
                      <a:latin typeface="Josefin Sans" pitchFamily="2" charset="0"/>
                    </a:rPr>
                    <a:t>(</a:t>
                  </a:r>
                  <a:r>
                    <a:rPr lang="en-US" dirty="0" err="1">
                      <a:solidFill>
                        <a:srgbClr val="FF0000"/>
                      </a:solidFill>
                      <a:highlight>
                        <a:srgbClr val="FFFF00"/>
                      </a:highlight>
                      <a:latin typeface="Josefin Sans" pitchFamily="2" charset="0"/>
                    </a:rPr>
                    <a:t>n,tot</a:t>
                  </a:r>
                  <a:r>
                    <a:rPr lang="en-US" dirty="0">
                      <a:solidFill>
                        <a:srgbClr val="FF0000"/>
                      </a:solidFill>
                      <a:highlight>
                        <a:srgbClr val="FFFF00"/>
                      </a:highlight>
                      <a:latin typeface="Josefin Sans" pitchFamily="2" charset="0"/>
                    </a:rPr>
                    <a:t>)</a:t>
                  </a:r>
                  <a:endParaRPr lang="en-GB" dirty="0">
                    <a:solidFill>
                      <a:srgbClr val="FF0000"/>
                    </a:solidFill>
                    <a:highlight>
                      <a:srgbClr val="FFFF00"/>
                    </a:highlight>
                    <a:latin typeface="Josefin Sans" pitchFamily="2" charset="0"/>
                  </a:endParaRPr>
                </a:p>
              </p:txBody>
            </p:sp>
          </p:grpSp>
        </p:grpSp>
        <p:cxnSp>
          <p:nvCxnSpPr>
            <p:cNvPr id="16" name="Straight Arrow Connector 15">
              <a:extLst>
                <a:ext uri="{FF2B5EF4-FFF2-40B4-BE49-F238E27FC236}">
                  <a16:creationId xmlns:a16="http://schemas.microsoft.com/office/drawing/2014/main" id="{B298019A-E771-2329-CD5F-8F62ABDE7296}"/>
                </a:ext>
              </a:extLst>
            </p:cNvPr>
            <p:cNvCxnSpPr/>
            <p:nvPr/>
          </p:nvCxnSpPr>
          <p:spPr>
            <a:xfrm>
              <a:off x="2986391" y="3028540"/>
              <a:ext cx="44098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2F53BDBF-4398-35B9-EED4-7909D904FB69}"/>
                </a:ext>
              </a:extLst>
            </p:cNvPr>
            <p:cNvCxnSpPr>
              <a:cxnSpLocks/>
            </p:cNvCxnSpPr>
            <p:nvPr/>
          </p:nvCxnSpPr>
          <p:spPr>
            <a:xfrm rot="10800000" flipV="1">
              <a:off x="1909087" y="3028542"/>
              <a:ext cx="1268610" cy="1115438"/>
            </a:xfrm>
            <a:prstGeom prst="bentConnector3">
              <a:avLst>
                <a:gd name="adj1" fmla="val -4187"/>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DBF1E90-6C31-4CAC-8A83-16917525308C}"/>
                </a:ext>
              </a:extLst>
            </p:cNvPr>
            <p:cNvSpPr txBox="1"/>
            <p:nvPr/>
          </p:nvSpPr>
          <p:spPr>
            <a:xfrm>
              <a:off x="743030" y="3852465"/>
              <a:ext cx="1624845" cy="738664"/>
            </a:xfrm>
            <a:prstGeom prst="rect">
              <a:avLst/>
            </a:prstGeom>
            <a:noFill/>
          </p:spPr>
          <p:txBody>
            <a:bodyPr wrap="square" rtlCol="0">
              <a:spAutoFit/>
            </a:bodyPr>
            <a:lstStyle/>
            <a:p>
              <a:r>
                <a:rPr lang="en-US" sz="1050" dirty="0">
                  <a:solidFill>
                    <a:schemeClr val="accent1"/>
                  </a:solidFill>
                  <a:latin typeface="Josefin Sans" pitchFamily="2" charset="0"/>
                </a:rPr>
                <a:t>By </a:t>
              </a:r>
              <a:r>
                <a:rPr lang="en-US" sz="1050" dirty="0" err="1">
                  <a:solidFill>
                    <a:schemeClr val="accent1"/>
                  </a:solidFill>
                  <a:latin typeface="Josefin Sans" pitchFamily="2" charset="0"/>
                </a:rPr>
                <a:t>Fukuta</a:t>
              </a:r>
              <a:r>
                <a:rPr lang="en-US" sz="1050" dirty="0">
                  <a:solidFill>
                    <a:schemeClr val="accent1"/>
                  </a:solidFill>
                  <a:latin typeface="Josefin Sans" pitchFamily="2" charset="0"/>
                </a:rPr>
                <a:t> (1963) and </a:t>
              </a:r>
              <a:r>
                <a:rPr lang="en-US" sz="1050" dirty="0" err="1">
                  <a:solidFill>
                    <a:schemeClr val="accent1"/>
                  </a:solidFill>
                  <a:latin typeface="Josefin Sans" pitchFamily="2" charset="0"/>
                </a:rPr>
                <a:t>Adamchuk</a:t>
              </a:r>
              <a:r>
                <a:rPr lang="en-US" sz="1050" dirty="0">
                  <a:solidFill>
                    <a:schemeClr val="accent1"/>
                  </a:solidFill>
                  <a:latin typeface="Josefin Sans" pitchFamily="2" charset="0"/>
                </a:rPr>
                <a:t> (1965)</a:t>
              </a:r>
            </a:p>
            <a:p>
              <a:r>
                <a:rPr lang="en-US" sz="1050" dirty="0">
                  <a:solidFill>
                    <a:schemeClr val="accent1"/>
                  </a:solidFill>
                  <a:latin typeface="Josefin Sans" pitchFamily="2" charset="0"/>
                </a:rPr>
                <a:t>R.P available in </a:t>
              </a:r>
              <a:r>
                <a:rPr lang="en-US" sz="1050" dirty="0" err="1">
                  <a:solidFill>
                    <a:schemeClr val="accent1"/>
                  </a:solidFill>
                  <a:latin typeface="Josefin Sans" pitchFamily="2" charset="0"/>
                </a:rPr>
                <a:t>Mughabghab</a:t>
              </a:r>
              <a:r>
                <a:rPr lang="en-US" sz="1050" dirty="0">
                  <a:solidFill>
                    <a:schemeClr val="accent1"/>
                  </a:solidFill>
                  <a:latin typeface="Josefin Sans" pitchFamily="2" charset="0"/>
                </a:rPr>
                <a:t> (2018)</a:t>
              </a:r>
              <a:endParaRPr lang="en-GB" sz="1050" dirty="0">
                <a:solidFill>
                  <a:schemeClr val="accent1"/>
                </a:solidFill>
                <a:latin typeface="Josefin Sans" pitchFamily="2" charset="0"/>
              </a:endParaRPr>
            </a:p>
          </p:txBody>
        </p:sp>
      </p:grpSp>
    </p:spTree>
    <p:extLst>
      <p:ext uri="{BB962C8B-B14F-4D97-AF65-F5344CB8AC3E}">
        <p14:creationId xmlns:p14="http://schemas.microsoft.com/office/powerpoint/2010/main" val="380558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p:bldLst>
  </p:timing>
</p:sld>
</file>

<file path=ppt/theme/theme1.xml><?xml version="1.0" encoding="utf-8"?>
<a:theme xmlns:a="http://schemas.openxmlformats.org/drawingml/2006/main" name="Political Party Company Profile by Slidesgo">
  <a:themeElements>
    <a:clrScheme name="Custom 5">
      <a:dk1>
        <a:srgbClr val="11224D"/>
      </a:dk1>
      <a:lt1>
        <a:srgbClr val="FFFFFF"/>
      </a:lt1>
      <a:dk2>
        <a:srgbClr val="11224D"/>
      </a:dk2>
      <a:lt2>
        <a:srgbClr val="FFFFFF"/>
      </a:lt2>
      <a:accent1>
        <a:srgbClr val="F98125"/>
      </a:accent1>
      <a:accent2>
        <a:srgbClr val="5B84C4"/>
      </a:accent2>
      <a:accent3>
        <a:srgbClr val="FB9B50"/>
      </a:accent3>
      <a:accent4>
        <a:srgbClr val="2C599D"/>
      </a:accent4>
      <a:accent5>
        <a:srgbClr val="FFFFFF"/>
      </a:accent5>
      <a:accent6>
        <a:srgbClr val="F2F2F2"/>
      </a:accent6>
      <a:hlink>
        <a:srgbClr val="5B84C4"/>
      </a:hlink>
      <a:folHlink>
        <a:srgbClr val="193A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olitical Party Company Profile by Slidesgo">
  <a:themeElements>
    <a:clrScheme name="Custom 5">
      <a:dk1>
        <a:srgbClr val="11224D"/>
      </a:dk1>
      <a:lt1>
        <a:srgbClr val="FFFFFF"/>
      </a:lt1>
      <a:dk2>
        <a:srgbClr val="11224D"/>
      </a:dk2>
      <a:lt2>
        <a:srgbClr val="FFFFFF"/>
      </a:lt2>
      <a:accent1>
        <a:srgbClr val="F98125"/>
      </a:accent1>
      <a:accent2>
        <a:srgbClr val="5B84C4"/>
      </a:accent2>
      <a:accent3>
        <a:srgbClr val="FB9B50"/>
      </a:accent3>
      <a:accent4>
        <a:srgbClr val="2C599D"/>
      </a:accent4>
      <a:accent5>
        <a:srgbClr val="FFFFFF"/>
      </a:accent5>
      <a:accent6>
        <a:srgbClr val="F2F2F2"/>
      </a:accent6>
      <a:hlink>
        <a:srgbClr val="5B84C4"/>
      </a:hlink>
      <a:folHlink>
        <a:srgbClr val="193A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12096</TotalTime>
  <Words>4133</Words>
  <Application>Microsoft Office PowerPoint</Application>
  <PresentationFormat>On-screen Show (16:9)</PresentationFormat>
  <Paragraphs>779</Paragraphs>
  <Slides>45</Slides>
  <Notes>26</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45</vt:i4>
      </vt:variant>
    </vt:vector>
  </HeadingPairs>
  <TitlesOfParts>
    <vt:vector size="57" baseType="lpstr">
      <vt:lpstr>Courier New</vt:lpstr>
      <vt:lpstr>Josefin Sans</vt:lpstr>
      <vt:lpstr>Inter Var</vt:lpstr>
      <vt:lpstr>Arial</vt:lpstr>
      <vt:lpstr>Calibri</vt:lpstr>
      <vt:lpstr>Wingdings</vt:lpstr>
      <vt:lpstr>Symbol</vt:lpstr>
      <vt:lpstr>Cambria Math</vt:lpstr>
      <vt:lpstr>Josefin Sans Thin</vt:lpstr>
      <vt:lpstr>Political Party Company Profile by Slidesgo</vt:lpstr>
      <vt:lpstr>Political Party Company Profile by Slidesgo</vt:lpstr>
      <vt:lpstr>Acrobat Document</vt:lpstr>
      <vt:lpstr>Neutron capture cross section of 124Sn and its impact on (0νββ) process and stellar astrophysics </vt:lpstr>
      <vt:lpstr>Table of contents</vt:lpstr>
      <vt:lpstr>Motivation-</vt:lpstr>
      <vt:lpstr>Motivation-</vt:lpstr>
      <vt:lpstr>Motivation-</vt:lpstr>
      <vt:lpstr>Motivation-</vt:lpstr>
      <vt:lpstr>Present status of 124Sn(n,γ) MACS data - where are we?</vt:lpstr>
      <vt:lpstr>Additional Motivation-</vt:lpstr>
      <vt:lpstr>Present status of 124Sn(n,γ) cross section data - where are we?</vt:lpstr>
      <vt:lpstr>Present status of 124Sn(n,γ) cross section data - where are we?</vt:lpstr>
      <vt:lpstr>Present status of 124Sn(n,γ) cross section data - where are we?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Neutron induced reactions cross section measurements</dc:title>
  <dc:creator>Aman Gandhi</dc:creator>
  <cp:lastModifiedBy>Aman Gandhi</cp:lastModifiedBy>
  <cp:revision>482</cp:revision>
  <dcterms:modified xsi:type="dcterms:W3CDTF">2023-11-22T22:19:30Z</dcterms:modified>
</cp:coreProperties>
</file>