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y="5143500" cx="9144000"/>
  <p:notesSz cx="6858000" cy="9144000"/>
  <p:embeddedFontLst>
    <p:embeddedFont>
      <p:font typeface="Arial Black"/>
      <p:regular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31F5C13-E2F4-49DA-9486-DC997BFECB07}">
  <a:tblStyle styleId="{231F5C13-E2F4-49DA-9486-DC997BFECB0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32" Type="http://schemas.openxmlformats.org/officeDocument/2006/relationships/font" Target="fonts/ArialBlack-regular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6dc9a4b2e1_0_139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26dc9a4b2e1_0_139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763bca052b_0_25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2763bca052b_0_25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76452f31b8_0_185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276452f31b8_0_185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276452f31b8_0_77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71" name="Google Shape;371;g276452f31b8_0_77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276452f31b8_0_638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11" name="Google Shape;411;g276452f31b8_0_638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6dc9a4b2e1_0_379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g26dc9a4b2e1_0_379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26dc9a4b2e1_0_340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g26dc9a4b2e1_0_340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2766997f34e_0_1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g2766997f34e_0_1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276452f31b8_0_287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g276452f31b8_0_287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276452f31b8_0_455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g276452f31b8_0_455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276452f31b8_0_595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g276452f31b8_0_595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6dc9a4b2e1_0_418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26dc9a4b2e1_0_418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276452f31b8_0_840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g276452f31b8_0_840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276452f31b8_0_569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g276452f31b8_0_569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276452f31b8_0_809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g276452f31b8_0_809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276452f31b8_0_826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g276452f31b8_0_826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26dc9a4b2e1_0_530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g26dc9a4b2e1_0_530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6dc9a4b2e1_0_475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26dc9a4b2e1_0_475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6dc9a4b2e1_0_269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26dc9a4b2e1_0_269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76452f31b8_0_330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276452f31b8_0_330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76452f31b8_0_716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98" name="Google Shape;198;g276452f31b8_0_716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76452f31b8_0_798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276452f31b8_0_798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76452f31b8_0_732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276452f31b8_0_732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766997f34e_0_41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2766997f34e_0_41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1" type="subTitle"/>
          </p:nvPr>
        </p:nvSpPr>
        <p:spPr>
          <a:xfrm>
            <a:off x="457110" y="120339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6"/>
          <p:cNvSpPr txBox="1"/>
          <p:nvPr>
            <p:ph idx="1" type="body"/>
          </p:nvPr>
        </p:nvSpPr>
        <p:spPr>
          <a:xfrm>
            <a:off x="457110" y="120339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7"/>
          <p:cNvSpPr txBox="1"/>
          <p:nvPr>
            <p:ph idx="1" type="body"/>
          </p:nvPr>
        </p:nvSpPr>
        <p:spPr>
          <a:xfrm>
            <a:off x="457110" y="120339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17"/>
          <p:cNvSpPr txBox="1"/>
          <p:nvPr>
            <p:ph idx="2" type="body"/>
          </p:nvPr>
        </p:nvSpPr>
        <p:spPr>
          <a:xfrm>
            <a:off x="4673970" y="120339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idx="1" type="subTitle"/>
          </p:nvPr>
        </p:nvSpPr>
        <p:spPr>
          <a:xfrm>
            <a:off x="457110" y="205200"/>
            <a:ext cx="8229300" cy="39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0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" type="body"/>
          </p:nvPr>
        </p:nvSpPr>
        <p:spPr>
          <a:xfrm>
            <a:off x="45711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2" type="body"/>
          </p:nvPr>
        </p:nvSpPr>
        <p:spPr>
          <a:xfrm>
            <a:off x="4673970" y="120339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3" type="body"/>
          </p:nvPr>
        </p:nvSpPr>
        <p:spPr>
          <a:xfrm>
            <a:off x="457110" y="276156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1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" type="body"/>
          </p:nvPr>
        </p:nvSpPr>
        <p:spPr>
          <a:xfrm>
            <a:off x="457110" y="120339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21"/>
          <p:cNvSpPr txBox="1"/>
          <p:nvPr>
            <p:ph idx="2" type="body"/>
          </p:nvPr>
        </p:nvSpPr>
        <p:spPr>
          <a:xfrm>
            <a:off x="467397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3" type="body"/>
          </p:nvPr>
        </p:nvSpPr>
        <p:spPr>
          <a:xfrm>
            <a:off x="4673970" y="276156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2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" type="body"/>
          </p:nvPr>
        </p:nvSpPr>
        <p:spPr>
          <a:xfrm>
            <a:off x="45711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2" type="body"/>
          </p:nvPr>
        </p:nvSpPr>
        <p:spPr>
          <a:xfrm>
            <a:off x="467397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3" type="body"/>
          </p:nvPr>
        </p:nvSpPr>
        <p:spPr>
          <a:xfrm>
            <a:off x="457110" y="276156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1" type="body"/>
          </p:nvPr>
        </p:nvSpPr>
        <p:spPr>
          <a:xfrm>
            <a:off x="457110" y="120339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23"/>
          <p:cNvSpPr txBox="1"/>
          <p:nvPr>
            <p:ph idx="2" type="body"/>
          </p:nvPr>
        </p:nvSpPr>
        <p:spPr>
          <a:xfrm>
            <a:off x="457110" y="276156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4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24"/>
          <p:cNvSpPr txBox="1"/>
          <p:nvPr>
            <p:ph idx="1" type="body"/>
          </p:nvPr>
        </p:nvSpPr>
        <p:spPr>
          <a:xfrm>
            <a:off x="45711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24"/>
          <p:cNvSpPr txBox="1"/>
          <p:nvPr>
            <p:ph idx="2" type="body"/>
          </p:nvPr>
        </p:nvSpPr>
        <p:spPr>
          <a:xfrm>
            <a:off x="467397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24"/>
          <p:cNvSpPr txBox="1"/>
          <p:nvPr>
            <p:ph idx="3" type="body"/>
          </p:nvPr>
        </p:nvSpPr>
        <p:spPr>
          <a:xfrm>
            <a:off x="457110" y="276156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4" type="body"/>
          </p:nvPr>
        </p:nvSpPr>
        <p:spPr>
          <a:xfrm>
            <a:off x="4673970" y="276156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457110" y="120339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2" type="body"/>
          </p:nvPr>
        </p:nvSpPr>
        <p:spPr>
          <a:xfrm>
            <a:off x="3239730" y="120339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5"/>
          <p:cNvSpPr txBox="1"/>
          <p:nvPr>
            <p:ph idx="3" type="body"/>
          </p:nvPr>
        </p:nvSpPr>
        <p:spPr>
          <a:xfrm>
            <a:off x="6022350" y="120339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0" name="Google Shape;100;p25"/>
          <p:cNvSpPr txBox="1"/>
          <p:nvPr>
            <p:ph idx="4" type="body"/>
          </p:nvPr>
        </p:nvSpPr>
        <p:spPr>
          <a:xfrm>
            <a:off x="457110" y="276156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5"/>
          <p:cNvSpPr txBox="1"/>
          <p:nvPr>
            <p:ph idx="5" type="body"/>
          </p:nvPr>
        </p:nvSpPr>
        <p:spPr>
          <a:xfrm>
            <a:off x="3239730" y="276156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25"/>
          <p:cNvSpPr txBox="1"/>
          <p:nvPr>
            <p:ph idx="6" type="body"/>
          </p:nvPr>
        </p:nvSpPr>
        <p:spPr>
          <a:xfrm>
            <a:off x="6022350" y="276156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1.xml"/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5130"/>
            <a:ext cx="9143280" cy="513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2370" y="4751190"/>
            <a:ext cx="591840" cy="18576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/>
          <p:nvPr>
            <p:ph type="title"/>
          </p:nvPr>
        </p:nvSpPr>
        <p:spPr>
          <a:xfrm>
            <a:off x="45711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9pPr>
          </a:lstStyle>
          <a:p/>
        </p:txBody>
      </p:sp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457110" y="120339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32.png"/><Relationship Id="rId8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8.png"/><Relationship Id="rId4" Type="http://schemas.openxmlformats.org/officeDocument/2006/relationships/image" Target="../media/image24.png"/><Relationship Id="rId5" Type="http://schemas.openxmlformats.org/officeDocument/2006/relationships/image" Target="../media/image32.png"/><Relationship Id="rId6" Type="http://schemas.openxmlformats.org/officeDocument/2006/relationships/image" Target="../media/image23.png"/><Relationship Id="rId7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1" Type="http://schemas.openxmlformats.org/officeDocument/2006/relationships/image" Target="../media/image30.png"/><Relationship Id="rId10" Type="http://schemas.openxmlformats.org/officeDocument/2006/relationships/image" Target="../media/image4.png"/><Relationship Id="rId1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9.png"/><Relationship Id="rId4" Type="http://schemas.openxmlformats.org/officeDocument/2006/relationships/image" Target="../media/image24.png"/><Relationship Id="rId9" Type="http://schemas.openxmlformats.org/officeDocument/2006/relationships/image" Target="../media/image6.png"/><Relationship Id="rId5" Type="http://schemas.openxmlformats.org/officeDocument/2006/relationships/image" Target="../media/image23.png"/><Relationship Id="rId6" Type="http://schemas.openxmlformats.org/officeDocument/2006/relationships/image" Target="../media/image38.png"/><Relationship Id="rId7" Type="http://schemas.openxmlformats.org/officeDocument/2006/relationships/image" Target="../media/image33.png"/><Relationship Id="rId8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2.png"/><Relationship Id="rId4" Type="http://schemas.openxmlformats.org/officeDocument/2006/relationships/hyperlink" Target="https://link.springer.com/article/10.1007/s10723-023-09645-2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4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1.png"/><Relationship Id="rId4" Type="http://schemas.openxmlformats.org/officeDocument/2006/relationships/image" Target="../media/image4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image" Target="../media/image24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9.png"/><Relationship Id="rId4" Type="http://schemas.openxmlformats.org/officeDocument/2006/relationships/image" Target="../media/image31.png"/><Relationship Id="rId9" Type="http://schemas.openxmlformats.org/officeDocument/2006/relationships/image" Target="../media/image20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6.png"/><Relationship Id="rId8" Type="http://schemas.openxmlformats.org/officeDocument/2006/relationships/image" Target="../media/image3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0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image" Target="../media/image26.pn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/>
          <p:nvPr/>
        </p:nvSpPr>
        <p:spPr>
          <a:xfrm>
            <a:off x="8411580" y="4766040"/>
            <a:ext cx="77100" cy="1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45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8" name="Google Shape;108;p26"/>
          <p:cNvGrpSpPr/>
          <p:nvPr/>
        </p:nvGrpSpPr>
        <p:grpSpPr>
          <a:xfrm>
            <a:off x="0" y="5130"/>
            <a:ext cx="9143281" cy="5137560"/>
            <a:chOff x="0" y="6840"/>
            <a:chExt cx="12191041" cy="6850080"/>
          </a:xfrm>
        </p:grpSpPr>
        <p:pic>
          <p:nvPicPr>
            <p:cNvPr id="109" name="Google Shape;109;p2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6840"/>
              <a:ext cx="12191041" cy="68500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2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017520" y="758520"/>
              <a:ext cx="6053761" cy="248975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1" name="Google Shape;111;p26"/>
          <p:cNvSpPr/>
          <p:nvPr/>
        </p:nvSpPr>
        <p:spPr>
          <a:xfrm>
            <a:off x="838890" y="2259900"/>
            <a:ext cx="74604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175">
            <a:noAutofit/>
          </a:bodyPr>
          <a:lstStyle/>
          <a:p>
            <a:pPr indent="0" lvl="0" marL="12700" marR="0" rtl="0" algn="ctr">
              <a:lnSpc>
                <a:spcPct val="14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en" sz="22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Benchmarking Distributed Analysis at the Jülich HPC Center</a:t>
            </a:r>
            <a:endParaRPr sz="2200">
              <a:solidFill>
                <a:srgbClr val="383E91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-63500" lvl="0" marL="63500" marR="0" rtl="0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2A7DBE"/>
                </a:solidFill>
              </a:rPr>
              <a:t>Joseph Boulis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6"/>
          <p:cNvSpPr/>
          <p:nvPr/>
        </p:nvSpPr>
        <p:spPr>
          <a:xfrm>
            <a:off x="2574450" y="4114800"/>
            <a:ext cx="3989400" cy="5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300">
                <a:solidFill>
                  <a:srgbClr val="18AE9B"/>
                </a:solidFill>
              </a:rPr>
              <a:t>Axel Naumann, Maria Girone</a:t>
            </a:r>
            <a:endParaRPr sz="1300">
              <a:solidFill>
                <a:srgbClr val="18AE9B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8AE9B"/>
                </a:solidFill>
              </a:rPr>
              <a:t>23</a:t>
            </a:r>
            <a:r>
              <a:rPr b="0" i="0" lang="en" sz="10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/08/2023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5"/>
          <p:cNvSpPr/>
          <p:nvPr/>
        </p:nvSpPr>
        <p:spPr>
          <a:xfrm>
            <a:off x="6207925" y="1748125"/>
            <a:ext cx="1682100" cy="15195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F48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35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Prometheus </a:t>
            </a: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Scraping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35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35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35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3" name="Google Shape;263;p35"/>
          <p:cNvGrpSpPr/>
          <p:nvPr/>
        </p:nvGrpSpPr>
        <p:grpSpPr>
          <a:xfrm>
            <a:off x="1772375" y="842525"/>
            <a:ext cx="1083600" cy="813850"/>
            <a:chOff x="2035225" y="846100"/>
            <a:chExt cx="1083600" cy="813850"/>
          </a:xfrm>
        </p:grpSpPr>
        <p:pic>
          <p:nvPicPr>
            <p:cNvPr id="264" name="Google Shape;264;p3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346725" y="846100"/>
              <a:ext cx="455500" cy="455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5" name="Google Shape;265;p35"/>
            <p:cNvSpPr txBox="1"/>
            <p:nvPr/>
          </p:nvSpPr>
          <p:spPr>
            <a:xfrm>
              <a:off x="2035225" y="1198250"/>
              <a:ext cx="1083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/>
                <a:t>P</a:t>
              </a:r>
              <a:r>
                <a:rPr b="1" lang="en" sz="900"/>
                <a:t>rometheus config file</a:t>
              </a:r>
              <a:endParaRPr b="1" sz="900"/>
            </a:p>
          </p:txBody>
        </p:sp>
      </p:grpSp>
      <p:cxnSp>
        <p:nvCxnSpPr>
          <p:cNvPr id="266" name="Google Shape;266;p35"/>
          <p:cNvCxnSpPr>
            <a:stCxn id="265" idx="2"/>
            <a:endCxn id="267" idx="0"/>
          </p:cNvCxnSpPr>
          <p:nvPr/>
        </p:nvCxnSpPr>
        <p:spPr>
          <a:xfrm flipH="1">
            <a:off x="2311475" y="1656375"/>
            <a:ext cx="2700" cy="15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268" name="Google Shape;268;p35"/>
          <p:cNvSpPr/>
          <p:nvPr/>
        </p:nvSpPr>
        <p:spPr>
          <a:xfrm>
            <a:off x="6546175" y="2779804"/>
            <a:ext cx="853200" cy="391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Dask</a:t>
            </a:r>
            <a:r>
              <a:rPr lang="en" sz="1000"/>
              <a:t> Dashboard</a:t>
            </a:r>
            <a:endParaRPr sz="1000"/>
          </a:p>
        </p:txBody>
      </p:sp>
      <p:sp>
        <p:nvSpPr>
          <p:cNvPr id="269" name="Google Shape;269;p35"/>
          <p:cNvSpPr/>
          <p:nvPr/>
        </p:nvSpPr>
        <p:spPr>
          <a:xfrm>
            <a:off x="6583375" y="1885875"/>
            <a:ext cx="766500" cy="400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Node</a:t>
            </a:r>
            <a:r>
              <a:rPr lang="en" sz="1100"/>
              <a:t> Exporter</a:t>
            </a:r>
            <a:endParaRPr sz="1100"/>
          </a:p>
        </p:txBody>
      </p:sp>
      <p:sp>
        <p:nvSpPr>
          <p:cNvPr id="270" name="Google Shape;270;p35"/>
          <p:cNvSpPr/>
          <p:nvPr/>
        </p:nvSpPr>
        <p:spPr>
          <a:xfrm>
            <a:off x="6583375" y="2323700"/>
            <a:ext cx="766500" cy="399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SLURM Exporter</a:t>
            </a:r>
            <a:endParaRPr sz="1100"/>
          </a:p>
        </p:txBody>
      </p:sp>
      <p:sp>
        <p:nvSpPr>
          <p:cNvPr id="271" name="Google Shape;271;p35"/>
          <p:cNvSpPr/>
          <p:nvPr/>
        </p:nvSpPr>
        <p:spPr>
          <a:xfrm>
            <a:off x="3766650" y="1782700"/>
            <a:ext cx="2011500" cy="168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Get</a:t>
            </a:r>
            <a:r>
              <a:rPr lang="en" sz="800"/>
              <a:t>: http://</a:t>
            </a:r>
            <a:r>
              <a:rPr lang="en" sz="800"/>
              <a:t>10.32.2.55</a:t>
            </a:r>
            <a:r>
              <a:rPr lang="en" sz="800"/>
              <a:t>:8080/metrics</a:t>
            </a:r>
            <a:endParaRPr sz="800"/>
          </a:p>
        </p:txBody>
      </p:sp>
      <p:sp>
        <p:nvSpPr>
          <p:cNvPr id="272" name="Google Shape;272;p35"/>
          <p:cNvSpPr/>
          <p:nvPr/>
        </p:nvSpPr>
        <p:spPr>
          <a:xfrm>
            <a:off x="4260888" y="1504288"/>
            <a:ext cx="1023000" cy="2784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80000"/>
                </a:solidFill>
              </a:rPr>
              <a:t>HTTP</a:t>
            </a:r>
            <a:r>
              <a:rPr lang="en" sz="1000">
                <a:solidFill>
                  <a:srgbClr val="980000"/>
                </a:solidFill>
              </a:rPr>
              <a:t> request</a:t>
            </a:r>
            <a:endParaRPr sz="1000">
              <a:solidFill>
                <a:srgbClr val="980000"/>
              </a:solidFill>
            </a:endParaRPr>
          </a:p>
        </p:txBody>
      </p:sp>
      <p:sp>
        <p:nvSpPr>
          <p:cNvPr id="273" name="Google Shape;273;p35"/>
          <p:cNvSpPr/>
          <p:nvPr/>
        </p:nvSpPr>
        <p:spPr>
          <a:xfrm>
            <a:off x="4052325" y="2674613"/>
            <a:ext cx="1323300" cy="168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Metrics in HTML page</a:t>
            </a:r>
            <a:endParaRPr sz="800"/>
          </a:p>
        </p:txBody>
      </p:sp>
      <p:sp>
        <p:nvSpPr>
          <p:cNvPr id="274" name="Google Shape;274;p35"/>
          <p:cNvSpPr/>
          <p:nvPr/>
        </p:nvSpPr>
        <p:spPr>
          <a:xfrm flipH="1" rot="10800000">
            <a:off x="4213925" y="2842619"/>
            <a:ext cx="1023000" cy="2784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80000"/>
              </a:solidFill>
            </a:endParaRPr>
          </a:p>
        </p:txBody>
      </p:sp>
      <p:sp>
        <p:nvSpPr>
          <p:cNvPr id="275" name="Google Shape;275;p35"/>
          <p:cNvSpPr txBox="1"/>
          <p:nvPr/>
        </p:nvSpPr>
        <p:spPr>
          <a:xfrm>
            <a:off x="4183625" y="2812463"/>
            <a:ext cx="1083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80000"/>
                </a:solidFill>
              </a:rPr>
              <a:t>HTTP response</a:t>
            </a:r>
            <a:endParaRPr sz="1000">
              <a:solidFill>
                <a:srgbClr val="980000"/>
              </a:solidFill>
            </a:endParaRPr>
          </a:p>
        </p:txBody>
      </p:sp>
      <p:pic>
        <p:nvPicPr>
          <p:cNvPr id="276" name="Google Shape;27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6538" y="3457748"/>
            <a:ext cx="2335200" cy="808200"/>
          </a:xfrm>
          <a:prstGeom prst="roundRect">
            <a:avLst>
              <a:gd fmla="val 8762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cxnSp>
        <p:nvCxnSpPr>
          <p:cNvPr id="277" name="Google Shape;277;p35"/>
          <p:cNvCxnSpPr>
            <a:stCxn id="275" idx="2"/>
          </p:cNvCxnSpPr>
          <p:nvPr/>
        </p:nvCxnSpPr>
        <p:spPr>
          <a:xfrm>
            <a:off x="4725425" y="3151163"/>
            <a:ext cx="239400" cy="26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78" name="Google Shape;278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07177" y="714225"/>
            <a:ext cx="1083599" cy="1083599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5"/>
          <p:cNvSpPr txBox="1"/>
          <p:nvPr/>
        </p:nvSpPr>
        <p:spPr>
          <a:xfrm>
            <a:off x="6507175" y="391125"/>
            <a:ext cx="1083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http://10.32.2.55</a:t>
            </a:r>
            <a:endParaRPr b="1" sz="900"/>
          </a:p>
        </p:txBody>
      </p:sp>
      <p:sp>
        <p:nvSpPr>
          <p:cNvPr id="280" name="Google Shape;280;p35"/>
          <p:cNvSpPr/>
          <p:nvPr/>
        </p:nvSpPr>
        <p:spPr>
          <a:xfrm>
            <a:off x="3766650" y="1950700"/>
            <a:ext cx="2011500" cy="168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Get</a:t>
            </a:r>
            <a:r>
              <a:rPr lang="en" sz="800"/>
              <a:t>: http://10.32.2.5</a:t>
            </a:r>
            <a:r>
              <a:rPr lang="en" sz="800"/>
              <a:t>5:9100/me</a:t>
            </a:r>
            <a:r>
              <a:rPr lang="en" sz="800"/>
              <a:t>trics</a:t>
            </a:r>
            <a:endParaRPr sz="800"/>
          </a:p>
        </p:txBody>
      </p:sp>
      <p:sp>
        <p:nvSpPr>
          <p:cNvPr id="281" name="Google Shape;281;p35"/>
          <p:cNvSpPr/>
          <p:nvPr/>
        </p:nvSpPr>
        <p:spPr>
          <a:xfrm>
            <a:off x="3766650" y="2123813"/>
            <a:ext cx="2011500" cy="168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Get</a:t>
            </a:r>
            <a:r>
              <a:rPr lang="en" sz="800"/>
              <a:t>: http://10.32.2.55:port/metrics</a:t>
            </a:r>
            <a:endParaRPr sz="800"/>
          </a:p>
        </p:txBody>
      </p:sp>
      <p:sp>
        <p:nvSpPr>
          <p:cNvPr id="282" name="Google Shape;282;p35"/>
          <p:cNvSpPr txBox="1"/>
          <p:nvPr/>
        </p:nvSpPr>
        <p:spPr>
          <a:xfrm>
            <a:off x="7321750" y="1941550"/>
            <a:ext cx="511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:9100</a:t>
            </a:r>
            <a:endParaRPr sz="1000"/>
          </a:p>
        </p:txBody>
      </p:sp>
      <p:sp>
        <p:nvSpPr>
          <p:cNvPr id="283" name="Google Shape;283;p35"/>
          <p:cNvSpPr txBox="1"/>
          <p:nvPr/>
        </p:nvSpPr>
        <p:spPr>
          <a:xfrm>
            <a:off x="7321750" y="2338525"/>
            <a:ext cx="511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:8080</a:t>
            </a:r>
            <a:endParaRPr sz="1000"/>
          </a:p>
        </p:txBody>
      </p:sp>
      <p:grpSp>
        <p:nvGrpSpPr>
          <p:cNvPr id="284" name="Google Shape;284;p35"/>
          <p:cNvGrpSpPr/>
          <p:nvPr/>
        </p:nvGrpSpPr>
        <p:grpSpPr>
          <a:xfrm>
            <a:off x="529725" y="3681500"/>
            <a:ext cx="3149100" cy="800400"/>
            <a:chOff x="274975" y="3772500"/>
            <a:chExt cx="3149100" cy="800400"/>
          </a:xfrm>
        </p:grpSpPr>
        <p:sp>
          <p:nvSpPr>
            <p:cNvPr id="285" name="Google Shape;285;p35"/>
            <p:cNvSpPr/>
            <p:nvPr/>
          </p:nvSpPr>
          <p:spPr>
            <a:xfrm>
              <a:off x="274975" y="3772500"/>
              <a:ext cx="3149100" cy="800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35"/>
            <p:cNvSpPr/>
            <p:nvPr/>
          </p:nvSpPr>
          <p:spPr>
            <a:xfrm>
              <a:off x="1305400" y="3772500"/>
              <a:ext cx="2118600" cy="200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</a:rPr>
                <a:t>CPU usage {instance=”10.13.2.55:40367”}</a:t>
              </a:r>
              <a:endParaRPr b="1" sz="700"/>
            </a:p>
          </p:txBody>
        </p:sp>
        <p:sp>
          <p:nvSpPr>
            <p:cNvPr id="287" name="Google Shape;287;p35"/>
            <p:cNvSpPr/>
            <p:nvPr/>
          </p:nvSpPr>
          <p:spPr>
            <a:xfrm>
              <a:off x="278800" y="3772500"/>
              <a:ext cx="1023000" cy="200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/>
                <a:t>Time</a:t>
              </a:r>
              <a:endParaRPr b="1" sz="700"/>
            </a:p>
          </p:txBody>
        </p:sp>
        <p:sp>
          <p:nvSpPr>
            <p:cNvPr id="288" name="Google Shape;288;p35"/>
            <p:cNvSpPr/>
            <p:nvPr/>
          </p:nvSpPr>
          <p:spPr>
            <a:xfrm>
              <a:off x="1301825" y="3972475"/>
              <a:ext cx="2118600" cy="200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</a:rPr>
                <a:t>1.47</a:t>
              </a:r>
              <a:endParaRPr/>
            </a:p>
          </p:txBody>
        </p:sp>
        <p:sp>
          <p:nvSpPr>
            <p:cNvPr id="289" name="Google Shape;289;p35"/>
            <p:cNvSpPr/>
            <p:nvPr/>
          </p:nvSpPr>
          <p:spPr>
            <a:xfrm>
              <a:off x="274975" y="3972475"/>
              <a:ext cx="1023000" cy="200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</a:rPr>
                <a:t>2023-08-15 02:57:30</a:t>
              </a:r>
              <a:endParaRPr sz="700"/>
            </a:p>
          </p:txBody>
        </p:sp>
        <p:sp>
          <p:nvSpPr>
            <p:cNvPr id="290" name="Google Shape;290;p35"/>
            <p:cNvSpPr/>
            <p:nvPr/>
          </p:nvSpPr>
          <p:spPr>
            <a:xfrm>
              <a:off x="1301825" y="4172575"/>
              <a:ext cx="2118600" cy="200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800">
                  <a:solidFill>
                    <a:schemeClr val="dk1"/>
                  </a:solidFill>
                </a:rPr>
                <a:t>28.5</a:t>
              </a:r>
              <a:endParaRPr sz="800">
                <a:solidFill>
                  <a:schemeClr val="dk1"/>
                </a:solidFill>
              </a:endParaRPr>
            </a:p>
          </p:txBody>
        </p:sp>
        <p:sp>
          <p:nvSpPr>
            <p:cNvPr id="291" name="Google Shape;291;p35"/>
            <p:cNvSpPr/>
            <p:nvPr/>
          </p:nvSpPr>
          <p:spPr>
            <a:xfrm>
              <a:off x="1301825" y="4369513"/>
              <a:ext cx="2118600" cy="200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800">
                  <a:solidFill>
                    <a:schemeClr val="dk1"/>
                  </a:solidFill>
                </a:rPr>
                <a:t>98.9</a:t>
              </a:r>
              <a:endParaRPr sz="800">
                <a:solidFill>
                  <a:schemeClr val="dk1"/>
                </a:solidFill>
              </a:endParaRPr>
            </a:p>
          </p:txBody>
        </p:sp>
        <p:sp>
          <p:nvSpPr>
            <p:cNvPr id="292" name="Google Shape;292;p35"/>
            <p:cNvSpPr/>
            <p:nvPr/>
          </p:nvSpPr>
          <p:spPr>
            <a:xfrm>
              <a:off x="274975" y="4172575"/>
              <a:ext cx="1023000" cy="200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</a:rPr>
                <a:t>2023-08-15 02:57:30</a:t>
              </a:r>
              <a:endParaRPr sz="700"/>
            </a:p>
          </p:txBody>
        </p:sp>
        <p:sp>
          <p:nvSpPr>
            <p:cNvPr id="293" name="Google Shape;293;p35"/>
            <p:cNvSpPr/>
            <p:nvPr/>
          </p:nvSpPr>
          <p:spPr>
            <a:xfrm>
              <a:off x="274975" y="4372675"/>
              <a:ext cx="1023000" cy="2001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</a:rPr>
                <a:t>2023-08-15 02:58:00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cxnSp>
        <p:nvCxnSpPr>
          <p:cNvPr id="294" name="Google Shape;294;p35"/>
          <p:cNvCxnSpPr>
            <a:stCxn id="295" idx="2"/>
          </p:cNvCxnSpPr>
          <p:nvPr/>
        </p:nvCxnSpPr>
        <p:spPr>
          <a:xfrm>
            <a:off x="2316125" y="3330313"/>
            <a:ext cx="0" cy="23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6" name="Google Shape;296;p35"/>
          <p:cNvSpPr txBox="1"/>
          <p:nvPr/>
        </p:nvSpPr>
        <p:spPr>
          <a:xfrm>
            <a:off x="5255950" y="4265950"/>
            <a:ext cx="1796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Metrics at a specific time stamp</a:t>
            </a:r>
            <a:endParaRPr b="1" sz="800"/>
          </a:p>
        </p:txBody>
      </p:sp>
      <p:grpSp>
        <p:nvGrpSpPr>
          <p:cNvPr id="297" name="Google Shape;297;p35"/>
          <p:cNvGrpSpPr/>
          <p:nvPr/>
        </p:nvGrpSpPr>
        <p:grpSpPr>
          <a:xfrm>
            <a:off x="369575" y="1900825"/>
            <a:ext cx="2905800" cy="1492275"/>
            <a:chOff x="369575" y="1900825"/>
            <a:chExt cx="2905800" cy="1492275"/>
          </a:xfrm>
        </p:grpSpPr>
        <p:sp>
          <p:nvSpPr>
            <p:cNvPr id="298" name="Google Shape;298;p35"/>
            <p:cNvSpPr/>
            <p:nvPr/>
          </p:nvSpPr>
          <p:spPr>
            <a:xfrm>
              <a:off x="1361375" y="1914100"/>
              <a:ext cx="1914000" cy="14790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2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35"/>
            <p:cNvSpPr/>
            <p:nvPr/>
          </p:nvSpPr>
          <p:spPr>
            <a:xfrm>
              <a:off x="369575" y="1914100"/>
              <a:ext cx="1323300" cy="2784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2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/>
                <a:t>Scheduler node</a:t>
              </a:r>
              <a:endParaRPr b="1" sz="900"/>
            </a:p>
          </p:txBody>
        </p:sp>
        <p:sp>
          <p:nvSpPr>
            <p:cNvPr id="300" name="Google Shape;300;p35"/>
            <p:cNvSpPr/>
            <p:nvPr/>
          </p:nvSpPr>
          <p:spPr>
            <a:xfrm>
              <a:off x="1355525" y="1918100"/>
              <a:ext cx="397200" cy="269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35"/>
            <p:cNvSpPr/>
            <p:nvPr/>
          </p:nvSpPr>
          <p:spPr>
            <a:xfrm>
              <a:off x="1366925" y="2005600"/>
              <a:ext cx="385800" cy="225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35"/>
            <p:cNvSpPr/>
            <p:nvPr/>
          </p:nvSpPr>
          <p:spPr>
            <a:xfrm>
              <a:off x="1571025" y="1900825"/>
              <a:ext cx="28500" cy="2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35"/>
            <p:cNvSpPr/>
            <p:nvPr/>
          </p:nvSpPr>
          <p:spPr>
            <a:xfrm>
              <a:off x="1692875" y="1900825"/>
              <a:ext cx="59700" cy="2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4" name="Google Shape;304;p35"/>
          <p:cNvGrpSpPr/>
          <p:nvPr/>
        </p:nvGrpSpPr>
        <p:grpSpPr>
          <a:xfrm>
            <a:off x="1413325" y="1813175"/>
            <a:ext cx="4774125" cy="1524525"/>
            <a:chOff x="1423625" y="1863087"/>
            <a:chExt cx="4774125" cy="1524525"/>
          </a:xfrm>
        </p:grpSpPr>
        <p:sp>
          <p:nvSpPr>
            <p:cNvPr id="305" name="Google Shape;305;p35"/>
            <p:cNvSpPr/>
            <p:nvPr/>
          </p:nvSpPr>
          <p:spPr>
            <a:xfrm>
              <a:off x="1423625" y="2006113"/>
              <a:ext cx="1796400" cy="13815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67" name="Google Shape;267;p3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810324" y="1863087"/>
              <a:ext cx="1023000" cy="53535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06" name="Google Shape;306;p35"/>
            <p:cNvCxnSpPr/>
            <p:nvPr/>
          </p:nvCxnSpPr>
          <p:spPr>
            <a:xfrm>
              <a:off x="2735450" y="2437925"/>
              <a:ext cx="3462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07" name="Google Shape;307;p35"/>
            <p:cNvCxnSpPr/>
            <p:nvPr/>
          </p:nvCxnSpPr>
          <p:spPr>
            <a:xfrm rot="10800000">
              <a:off x="2733175" y="2561725"/>
              <a:ext cx="3454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pic>
          <p:nvPicPr>
            <p:cNvPr id="308" name="Google Shape;308;p3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121725" y="2759675"/>
              <a:ext cx="400200" cy="40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5" name="Google Shape;295;p35"/>
            <p:cNvSpPr txBox="1"/>
            <p:nvPr/>
          </p:nvSpPr>
          <p:spPr>
            <a:xfrm>
              <a:off x="1875975" y="3087725"/>
              <a:ext cx="900900" cy="29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</a:rPr>
                <a:t>Time Series DB</a:t>
              </a:r>
              <a:endParaRPr b="1" sz="700">
                <a:solidFill>
                  <a:schemeClr val="dk1"/>
                </a:solidFill>
              </a:endParaRPr>
            </a:p>
          </p:txBody>
        </p:sp>
        <p:sp>
          <p:nvSpPr>
            <p:cNvPr id="309" name="Google Shape;309;p35"/>
            <p:cNvSpPr/>
            <p:nvPr/>
          </p:nvSpPr>
          <p:spPr>
            <a:xfrm>
              <a:off x="1922475" y="2398450"/>
              <a:ext cx="807900" cy="245700"/>
            </a:xfrm>
            <a:prstGeom prst="roundRect">
              <a:avLst>
                <a:gd fmla="val 16667" name="adj"/>
              </a:avLst>
            </a:prstGeom>
            <a:solidFill>
              <a:srgbClr val="D0E0E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/>
                <a:t>scraping</a:t>
              </a:r>
              <a:endParaRPr sz="1100"/>
            </a:p>
          </p:txBody>
        </p:sp>
        <p:cxnSp>
          <p:nvCxnSpPr>
            <p:cNvPr id="310" name="Google Shape;310;p35"/>
            <p:cNvCxnSpPr>
              <a:stCxn id="309" idx="1"/>
              <a:endCxn id="308" idx="1"/>
            </p:cNvCxnSpPr>
            <p:nvPr/>
          </p:nvCxnSpPr>
          <p:spPr>
            <a:xfrm>
              <a:off x="1922475" y="2521300"/>
              <a:ext cx="199200" cy="438600"/>
            </a:xfrm>
            <a:prstGeom prst="curvedConnector3">
              <a:avLst>
                <a:gd fmla="val -511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pic>
        <p:nvPicPr>
          <p:cNvPr id="311" name="Google Shape;311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flipH="1">
            <a:off x="6280248" y="2371377"/>
            <a:ext cx="296628" cy="32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flipH="1">
            <a:off x="6280248" y="1923039"/>
            <a:ext cx="296628" cy="32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flipH="1">
            <a:off x="6280248" y="2801114"/>
            <a:ext cx="296628" cy="32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flipH="1">
            <a:off x="1294248" y="1923052"/>
            <a:ext cx="296628" cy="32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" name="Google Shape;319;p36"/>
          <p:cNvGrpSpPr/>
          <p:nvPr/>
        </p:nvGrpSpPr>
        <p:grpSpPr>
          <a:xfrm>
            <a:off x="7768125" y="1254300"/>
            <a:ext cx="1104000" cy="2543075"/>
            <a:chOff x="7768125" y="1254300"/>
            <a:chExt cx="1104000" cy="2543075"/>
          </a:xfrm>
        </p:grpSpPr>
        <p:sp>
          <p:nvSpPr>
            <p:cNvPr id="320" name="Google Shape;320;p36"/>
            <p:cNvSpPr/>
            <p:nvPr/>
          </p:nvSpPr>
          <p:spPr>
            <a:xfrm>
              <a:off x="7768125" y="1883375"/>
              <a:ext cx="1104000" cy="1914000"/>
            </a:xfrm>
            <a:prstGeom prst="roundRect">
              <a:avLst>
                <a:gd fmla="val 16667" name="adj"/>
              </a:avLst>
            </a:prstGeom>
            <a:noFill/>
            <a:ln cap="flat" cmpd="sng" w="28575">
              <a:solidFill>
                <a:srgbClr val="54779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36"/>
            <p:cNvSpPr/>
            <p:nvPr/>
          </p:nvSpPr>
          <p:spPr>
            <a:xfrm>
              <a:off x="7912300" y="1837325"/>
              <a:ext cx="732000" cy="235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22" name="Google Shape;322;p3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887375" y="1254300"/>
              <a:ext cx="853200" cy="853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3" name="Google Shape;323;p36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Scraping N nodes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36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36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36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36"/>
          <p:cNvSpPr/>
          <p:nvPr/>
        </p:nvSpPr>
        <p:spPr>
          <a:xfrm>
            <a:off x="7893525" y="3125454"/>
            <a:ext cx="853200" cy="391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Dask Dashboard</a:t>
            </a:r>
            <a:endParaRPr sz="900"/>
          </a:p>
        </p:txBody>
      </p:sp>
      <p:sp>
        <p:nvSpPr>
          <p:cNvPr id="328" name="Google Shape;328;p36"/>
          <p:cNvSpPr/>
          <p:nvPr/>
        </p:nvSpPr>
        <p:spPr>
          <a:xfrm>
            <a:off x="7930725" y="2231525"/>
            <a:ext cx="766500" cy="400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Node Exporter</a:t>
            </a:r>
            <a:endParaRPr sz="1000"/>
          </a:p>
        </p:txBody>
      </p:sp>
      <p:sp>
        <p:nvSpPr>
          <p:cNvPr id="329" name="Google Shape;329;p36"/>
          <p:cNvSpPr/>
          <p:nvPr/>
        </p:nvSpPr>
        <p:spPr>
          <a:xfrm>
            <a:off x="7930725" y="2669350"/>
            <a:ext cx="766500" cy="399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SLURM Exporter</a:t>
            </a:r>
            <a:endParaRPr sz="1000"/>
          </a:p>
        </p:txBody>
      </p:sp>
      <p:grpSp>
        <p:nvGrpSpPr>
          <p:cNvPr id="330" name="Google Shape;330;p36"/>
          <p:cNvGrpSpPr/>
          <p:nvPr/>
        </p:nvGrpSpPr>
        <p:grpSpPr>
          <a:xfrm>
            <a:off x="369575" y="1900825"/>
            <a:ext cx="2905800" cy="1492275"/>
            <a:chOff x="369575" y="1900825"/>
            <a:chExt cx="2905800" cy="1492275"/>
          </a:xfrm>
        </p:grpSpPr>
        <p:sp>
          <p:nvSpPr>
            <p:cNvPr id="331" name="Google Shape;331;p36"/>
            <p:cNvSpPr/>
            <p:nvPr/>
          </p:nvSpPr>
          <p:spPr>
            <a:xfrm>
              <a:off x="1361375" y="1914100"/>
              <a:ext cx="1914000" cy="14790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2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36"/>
            <p:cNvSpPr/>
            <p:nvPr/>
          </p:nvSpPr>
          <p:spPr>
            <a:xfrm>
              <a:off x="369575" y="1914100"/>
              <a:ext cx="1323300" cy="2784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2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/>
                <a:t>Scheduler node</a:t>
              </a:r>
              <a:endParaRPr b="1" sz="900"/>
            </a:p>
          </p:txBody>
        </p:sp>
        <p:sp>
          <p:nvSpPr>
            <p:cNvPr id="333" name="Google Shape;333;p36"/>
            <p:cNvSpPr/>
            <p:nvPr/>
          </p:nvSpPr>
          <p:spPr>
            <a:xfrm>
              <a:off x="1355525" y="1918100"/>
              <a:ext cx="397200" cy="269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36"/>
            <p:cNvSpPr/>
            <p:nvPr/>
          </p:nvSpPr>
          <p:spPr>
            <a:xfrm>
              <a:off x="1366925" y="2005600"/>
              <a:ext cx="385800" cy="225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36"/>
            <p:cNvSpPr/>
            <p:nvPr/>
          </p:nvSpPr>
          <p:spPr>
            <a:xfrm>
              <a:off x="1571025" y="1900825"/>
              <a:ext cx="28500" cy="2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36"/>
            <p:cNvSpPr/>
            <p:nvPr/>
          </p:nvSpPr>
          <p:spPr>
            <a:xfrm>
              <a:off x="1692875" y="1900825"/>
              <a:ext cx="59700" cy="2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7" name="Google Shape;337;p36"/>
          <p:cNvGrpSpPr/>
          <p:nvPr/>
        </p:nvGrpSpPr>
        <p:grpSpPr>
          <a:xfrm>
            <a:off x="1413325" y="1171975"/>
            <a:ext cx="5178650" cy="2165725"/>
            <a:chOff x="1423625" y="1221888"/>
            <a:chExt cx="5178650" cy="2165725"/>
          </a:xfrm>
        </p:grpSpPr>
        <p:sp>
          <p:nvSpPr>
            <p:cNvPr id="338" name="Google Shape;338;p36"/>
            <p:cNvSpPr/>
            <p:nvPr/>
          </p:nvSpPr>
          <p:spPr>
            <a:xfrm>
              <a:off x="1423625" y="2006113"/>
              <a:ext cx="1796400" cy="13815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39" name="Google Shape;339;p3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810324" y="1863087"/>
              <a:ext cx="1023000" cy="53535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40" name="Google Shape;340;p36"/>
            <p:cNvCxnSpPr/>
            <p:nvPr/>
          </p:nvCxnSpPr>
          <p:spPr>
            <a:xfrm flipH="1" rot="10800000">
              <a:off x="3116875" y="1221888"/>
              <a:ext cx="3485400" cy="1105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41" name="Google Shape;341;p36"/>
            <p:cNvCxnSpPr/>
            <p:nvPr/>
          </p:nvCxnSpPr>
          <p:spPr>
            <a:xfrm flipH="1">
              <a:off x="3157750" y="1354988"/>
              <a:ext cx="3413700" cy="1054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pic>
          <p:nvPicPr>
            <p:cNvPr id="342" name="Google Shape;342;p3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121725" y="2759675"/>
              <a:ext cx="400200" cy="40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3" name="Google Shape;343;p36"/>
            <p:cNvSpPr txBox="1"/>
            <p:nvPr/>
          </p:nvSpPr>
          <p:spPr>
            <a:xfrm>
              <a:off x="1875975" y="3087725"/>
              <a:ext cx="900900" cy="29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</a:rPr>
                <a:t>Time Series DB</a:t>
              </a:r>
              <a:endParaRPr b="1" sz="700">
                <a:solidFill>
                  <a:schemeClr val="dk1"/>
                </a:solidFill>
              </a:endParaRPr>
            </a:p>
          </p:txBody>
        </p:sp>
        <p:sp>
          <p:nvSpPr>
            <p:cNvPr id="344" name="Google Shape;344;p36"/>
            <p:cNvSpPr/>
            <p:nvPr/>
          </p:nvSpPr>
          <p:spPr>
            <a:xfrm>
              <a:off x="1922475" y="2398450"/>
              <a:ext cx="807900" cy="245700"/>
            </a:xfrm>
            <a:prstGeom prst="roundRect">
              <a:avLst>
                <a:gd fmla="val 16667" name="adj"/>
              </a:avLst>
            </a:prstGeom>
            <a:solidFill>
              <a:srgbClr val="D0E0E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/>
                <a:t>scraping</a:t>
              </a:r>
              <a:endParaRPr sz="1100"/>
            </a:p>
          </p:txBody>
        </p:sp>
        <p:cxnSp>
          <p:nvCxnSpPr>
            <p:cNvPr id="345" name="Google Shape;345;p36"/>
            <p:cNvCxnSpPr>
              <a:stCxn id="344" idx="1"/>
              <a:endCxn id="342" idx="1"/>
            </p:cNvCxnSpPr>
            <p:nvPr/>
          </p:nvCxnSpPr>
          <p:spPr>
            <a:xfrm>
              <a:off x="1922475" y="2521300"/>
              <a:ext cx="199200" cy="438600"/>
            </a:xfrm>
            <a:prstGeom prst="curvedConnector3">
              <a:avLst>
                <a:gd fmla="val -511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cxnSp>
        <p:nvCxnSpPr>
          <p:cNvPr id="346" name="Google Shape;346;p36"/>
          <p:cNvCxnSpPr/>
          <p:nvPr/>
        </p:nvCxnSpPr>
        <p:spPr>
          <a:xfrm flipH="1" rot="10800000">
            <a:off x="3086100" y="2200925"/>
            <a:ext cx="3480300" cy="23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7" name="Google Shape;347;p36"/>
          <p:cNvCxnSpPr/>
          <p:nvPr/>
        </p:nvCxnSpPr>
        <p:spPr>
          <a:xfrm flipH="1">
            <a:off x="3096475" y="2303050"/>
            <a:ext cx="3469800" cy="21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8" name="Google Shape;348;p36"/>
          <p:cNvCxnSpPr/>
          <p:nvPr/>
        </p:nvCxnSpPr>
        <p:spPr>
          <a:xfrm>
            <a:off x="3050275" y="2553825"/>
            <a:ext cx="3526200" cy="85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9" name="Google Shape;349;p36"/>
          <p:cNvCxnSpPr/>
          <p:nvPr/>
        </p:nvCxnSpPr>
        <p:spPr>
          <a:xfrm rot="10800000">
            <a:off x="2988750" y="2610275"/>
            <a:ext cx="3567300" cy="90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350" name="Google Shape;350;p36"/>
          <p:cNvGrpSpPr/>
          <p:nvPr/>
        </p:nvGrpSpPr>
        <p:grpSpPr>
          <a:xfrm>
            <a:off x="6450122" y="987442"/>
            <a:ext cx="1083609" cy="997093"/>
            <a:chOff x="6450122" y="987442"/>
            <a:chExt cx="1083609" cy="997093"/>
          </a:xfrm>
        </p:grpSpPr>
        <p:grpSp>
          <p:nvGrpSpPr>
            <p:cNvPr id="351" name="Google Shape;351;p36"/>
            <p:cNvGrpSpPr/>
            <p:nvPr/>
          </p:nvGrpSpPr>
          <p:grpSpPr>
            <a:xfrm>
              <a:off x="6450122" y="987442"/>
              <a:ext cx="1083609" cy="997093"/>
              <a:chOff x="6537875" y="566150"/>
              <a:chExt cx="1682100" cy="1547800"/>
            </a:xfrm>
          </p:grpSpPr>
          <p:sp>
            <p:nvSpPr>
              <p:cNvPr id="352" name="Google Shape;352;p36"/>
              <p:cNvSpPr/>
              <p:nvPr/>
            </p:nvSpPr>
            <p:spPr>
              <a:xfrm>
                <a:off x="6537875" y="1600050"/>
                <a:ext cx="1682100" cy="5139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38100">
                <a:solidFill>
                  <a:srgbClr val="2F48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353" name="Google Shape;353;p36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6837127" y="566150"/>
                <a:ext cx="1083599" cy="10835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54" name="Google Shape;354;p36"/>
            <p:cNvPicPr preferRelativeResize="0"/>
            <p:nvPr/>
          </p:nvPicPr>
          <p:blipFill rotWithShape="1">
            <a:blip r:embed="rId7">
              <a:alphaModFix/>
            </a:blip>
            <a:srcRect b="34469" l="6470" r="6094" t="34852"/>
            <a:stretch/>
          </p:blipFill>
          <p:spPr>
            <a:xfrm>
              <a:off x="6465600" y="1662725"/>
              <a:ext cx="1052625" cy="3218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55" name="Google Shape;355;p36"/>
          <p:cNvGrpSpPr/>
          <p:nvPr/>
        </p:nvGrpSpPr>
        <p:grpSpPr>
          <a:xfrm>
            <a:off x="6450122" y="2073204"/>
            <a:ext cx="1083609" cy="997093"/>
            <a:chOff x="6450122" y="987442"/>
            <a:chExt cx="1083609" cy="997093"/>
          </a:xfrm>
        </p:grpSpPr>
        <p:grpSp>
          <p:nvGrpSpPr>
            <p:cNvPr id="356" name="Google Shape;356;p36"/>
            <p:cNvGrpSpPr/>
            <p:nvPr/>
          </p:nvGrpSpPr>
          <p:grpSpPr>
            <a:xfrm>
              <a:off x="6450122" y="987442"/>
              <a:ext cx="1083609" cy="997093"/>
              <a:chOff x="6537875" y="566150"/>
              <a:chExt cx="1682100" cy="1547800"/>
            </a:xfrm>
          </p:grpSpPr>
          <p:sp>
            <p:nvSpPr>
              <p:cNvPr id="357" name="Google Shape;357;p36"/>
              <p:cNvSpPr/>
              <p:nvPr/>
            </p:nvSpPr>
            <p:spPr>
              <a:xfrm>
                <a:off x="6537875" y="1600050"/>
                <a:ext cx="1682100" cy="5139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38100">
                <a:solidFill>
                  <a:srgbClr val="2F48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358" name="Google Shape;358;p36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6837127" y="566150"/>
                <a:ext cx="1083599" cy="10835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59" name="Google Shape;359;p36"/>
            <p:cNvPicPr preferRelativeResize="0"/>
            <p:nvPr/>
          </p:nvPicPr>
          <p:blipFill rotWithShape="1">
            <a:blip r:embed="rId7">
              <a:alphaModFix/>
            </a:blip>
            <a:srcRect b="34469" l="6470" r="6094" t="34852"/>
            <a:stretch/>
          </p:blipFill>
          <p:spPr>
            <a:xfrm>
              <a:off x="6465600" y="1662725"/>
              <a:ext cx="1052625" cy="3218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60" name="Google Shape;360;p36"/>
          <p:cNvGrpSpPr/>
          <p:nvPr/>
        </p:nvGrpSpPr>
        <p:grpSpPr>
          <a:xfrm>
            <a:off x="6450122" y="3216979"/>
            <a:ext cx="1083609" cy="997093"/>
            <a:chOff x="6450122" y="987442"/>
            <a:chExt cx="1083609" cy="997093"/>
          </a:xfrm>
        </p:grpSpPr>
        <p:grpSp>
          <p:nvGrpSpPr>
            <p:cNvPr id="361" name="Google Shape;361;p36"/>
            <p:cNvGrpSpPr/>
            <p:nvPr/>
          </p:nvGrpSpPr>
          <p:grpSpPr>
            <a:xfrm>
              <a:off x="6450122" y="987442"/>
              <a:ext cx="1083609" cy="997093"/>
              <a:chOff x="6537875" y="566150"/>
              <a:chExt cx="1682100" cy="1547800"/>
            </a:xfrm>
          </p:grpSpPr>
          <p:sp>
            <p:nvSpPr>
              <p:cNvPr id="362" name="Google Shape;362;p36"/>
              <p:cNvSpPr/>
              <p:nvPr/>
            </p:nvSpPr>
            <p:spPr>
              <a:xfrm>
                <a:off x="6537875" y="1600050"/>
                <a:ext cx="1682100" cy="5139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38100">
                <a:solidFill>
                  <a:srgbClr val="2F48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363" name="Google Shape;363;p36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6837127" y="566150"/>
                <a:ext cx="1083599" cy="10835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64" name="Google Shape;364;p36"/>
            <p:cNvPicPr preferRelativeResize="0"/>
            <p:nvPr/>
          </p:nvPicPr>
          <p:blipFill rotWithShape="1">
            <a:blip r:embed="rId7">
              <a:alphaModFix/>
            </a:blip>
            <a:srcRect b="34469" l="6470" r="6094" t="34852"/>
            <a:stretch/>
          </p:blipFill>
          <p:spPr>
            <a:xfrm>
              <a:off x="6465600" y="1662725"/>
              <a:ext cx="1052625" cy="3218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65" name="Google Shape;365;p36"/>
          <p:cNvCxnSpPr>
            <a:stCxn id="328" idx="1"/>
            <a:endCxn id="354" idx="3"/>
          </p:cNvCxnSpPr>
          <p:nvPr/>
        </p:nvCxnSpPr>
        <p:spPr>
          <a:xfrm rot="10800000">
            <a:off x="7518225" y="1823525"/>
            <a:ext cx="412500" cy="608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6" name="Google Shape;366;p36"/>
          <p:cNvCxnSpPr>
            <a:stCxn id="329" idx="1"/>
            <a:endCxn id="359" idx="3"/>
          </p:cNvCxnSpPr>
          <p:nvPr/>
        </p:nvCxnSpPr>
        <p:spPr>
          <a:xfrm flipH="1">
            <a:off x="7518225" y="2869300"/>
            <a:ext cx="412500" cy="40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7" name="Google Shape;367;p36"/>
          <p:cNvCxnSpPr>
            <a:stCxn id="327" idx="1"/>
            <a:endCxn id="364" idx="3"/>
          </p:cNvCxnSpPr>
          <p:nvPr/>
        </p:nvCxnSpPr>
        <p:spPr>
          <a:xfrm flipH="1">
            <a:off x="7518225" y="3321054"/>
            <a:ext cx="375300" cy="732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8" name="Google Shape;368;p36"/>
          <p:cNvSpPr txBox="1"/>
          <p:nvPr/>
        </p:nvSpPr>
        <p:spPr>
          <a:xfrm>
            <a:off x="7592925" y="808800"/>
            <a:ext cx="1442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B408F"/>
                </a:solidFill>
              </a:rPr>
              <a:t>HPC</a:t>
            </a:r>
            <a:endParaRPr b="1" sz="1200">
              <a:solidFill>
                <a:srgbClr val="3B408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B408F"/>
                </a:solidFill>
              </a:rPr>
              <a:t>Shared Storage</a:t>
            </a:r>
            <a:endParaRPr b="1" sz="1200">
              <a:solidFill>
                <a:srgbClr val="3B408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7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Scraping configuration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37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7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7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37"/>
          <p:cNvSpPr/>
          <p:nvPr/>
        </p:nvSpPr>
        <p:spPr>
          <a:xfrm>
            <a:off x="6156925" y="741350"/>
            <a:ext cx="2698500" cy="3757800"/>
          </a:xfrm>
          <a:prstGeom prst="roundRect">
            <a:avLst>
              <a:gd fmla="val 4589" name="adj"/>
            </a:avLst>
          </a:prstGeom>
          <a:solidFill>
            <a:srgbClr val="1E1E1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8" name="Google Shape;378;p37"/>
          <p:cNvPicPr preferRelativeResize="0"/>
          <p:nvPr/>
        </p:nvPicPr>
        <p:blipFill rotWithShape="1">
          <a:blip r:embed="rId3">
            <a:alphaModFix/>
          </a:blip>
          <a:srcRect b="0" l="0" r="0" t="852"/>
          <a:stretch/>
        </p:blipFill>
        <p:spPr>
          <a:xfrm>
            <a:off x="6217075" y="818050"/>
            <a:ext cx="2553600" cy="3537801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7"/>
          <p:cNvSpPr txBox="1"/>
          <p:nvPr/>
        </p:nvSpPr>
        <p:spPr>
          <a:xfrm>
            <a:off x="6697375" y="387450"/>
            <a:ext cx="159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B408F"/>
                </a:solidFill>
              </a:rPr>
              <a:t>prometheus.yml</a:t>
            </a:r>
            <a:endParaRPr>
              <a:solidFill>
                <a:srgbClr val="3B408F"/>
              </a:solidFill>
            </a:endParaRPr>
          </a:p>
        </p:txBody>
      </p:sp>
      <p:sp>
        <p:nvSpPr>
          <p:cNvPr id="380" name="Google Shape;380;p37"/>
          <p:cNvSpPr txBox="1"/>
          <p:nvPr/>
        </p:nvSpPr>
        <p:spPr>
          <a:xfrm>
            <a:off x="0" y="1033538"/>
            <a:ext cx="5138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381" name="Google Shape;381;p37"/>
          <p:cNvSpPr/>
          <p:nvPr/>
        </p:nvSpPr>
        <p:spPr>
          <a:xfrm>
            <a:off x="481475" y="2549763"/>
            <a:ext cx="2772900" cy="245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requests.post("</a:t>
            </a:r>
            <a:r>
              <a:rPr lang="en" sz="1000">
                <a:solidFill>
                  <a:srgbClr val="3C78D8"/>
                </a:solidFill>
              </a:rPr>
              <a:t>http://localhost:9090/-/reload</a:t>
            </a:r>
            <a:r>
              <a:rPr lang="en" sz="1000"/>
              <a:t>")</a:t>
            </a:r>
            <a:endParaRPr sz="1000"/>
          </a:p>
        </p:txBody>
      </p:sp>
      <p:sp>
        <p:nvSpPr>
          <p:cNvPr id="382" name="Google Shape;382;p37"/>
          <p:cNvSpPr/>
          <p:nvPr/>
        </p:nvSpPr>
        <p:spPr>
          <a:xfrm>
            <a:off x="1356425" y="2271363"/>
            <a:ext cx="1023000" cy="2784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80000"/>
                </a:solidFill>
              </a:rPr>
              <a:t>POST request</a:t>
            </a:r>
            <a:endParaRPr sz="1000">
              <a:solidFill>
                <a:srgbClr val="980000"/>
              </a:solidFill>
            </a:endParaRPr>
          </a:p>
        </p:txBody>
      </p:sp>
      <p:grpSp>
        <p:nvGrpSpPr>
          <p:cNvPr id="383" name="Google Shape;383;p37"/>
          <p:cNvGrpSpPr/>
          <p:nvPr/>
        </p:nvGrpSpPr>
        <p:grpSpPr>
          <a:xfrm>
            <a:off x="197225" y="1420612"/>
            <a:ext cx="1323900" cy="535359"/>
            <a:chOff x="1649000" y="1863087"/>
            <a:chExt cx="1323900" cy="535359"/>
          </a:xfrm>
        </p:grpSpPr>
        <p:sp>
          <p:nvSpPr>
            <p:cNvPr id="384" name="Google Shape;384;p37"/>
            <p:cNvSpPr/>
            <p:nvPr/>
          </p:nvSpPr>
          <p:spPr>
            <a:xfrm>
              <a:off x="1649000" y="1974363"/>
              <a:ext cx="1323900" cy="3705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85" name="Google Shape;385;p3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810324" y="1863087"/>
              <a:ext cx="1023000" cy="53535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86" name="Google Shape;386;p37"/>
          <p:cNvPicPr preferRelativeResize="0"/>
          <p:nvPr/>
        </p:nvPicPr>
        <p:blipFill rotWithShape="1">
          <a:blip r:embed="rId5">
            <a:alphaModFix/>
          </a:blip>
          <a:srcRect b="23312" l="0" r="0" t="0"/>
          <a:stretch/>
        </p:blipFill>
        <p:spPr>
          <a:xfrm>
            <a:off x="2955875" y="1447637"/>
            <a:ext cx="698051" cy="535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7" name="Google Shape;387;p37"/>
          <p:cNvCxnSpPr>
            <a:stCxn id="384" idx="3"/>
            <a:endCxn id="386" idx="1"/>
          </p:cNvCxnSpPr>
          <p:nvPr/>
        </p:nvCxnSpPr>
        <p:spPr>
          <a:xfrm flipH="1" rot="10800000">
            <a:off x="1521125" y="1715338"/>
            <a:ext cx="1434900" cy="1800"/>
          </a:xfrm>
          <a:prstGeom prst="straightConnector1">
            <a:avLst/>
          </a:prstGeom>
          <a:noFill/>
          <a:ln cap="flat" cmpd="sng" w="38100">
            <a:solidFill>
              <a:srgbClr val="F0C48A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388" name="Google Shape;388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60025" y="1423112"/>
            <a:ext cx="584401" cy="584401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37"/>
          <p:cNvSpPr/>
          <p:nvPr/>
        </p:nvSpPr>
        <p:spPr>
          <a:xfrm>
            <a:off x="7983500" y="1167475"/>
            <a:ext cx="443100" cy="2457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37"/>
          <p:cNvSpPr txBox="1"/>
          <p:nvPr/>
        </p:nvSpPr>
        <p:spPr>
          <a:xfrm>
            <a:off x="1146325" y="1101938"/>
            <a:ext cx="2011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Sending </a:t>
            </a:r>
            <a:r>
              <a:rPr b="1" lang="en" sz="1100"/>
              <a:t>scrapes</a:t>
            </a:r>
            <a:r>
              <a:rPr b="1" lang="en" sz="1100"/>
              <a:t> every 15s</a:t>
            </a:r>
            <a:endParaRPr b="1" sz="1100"/>
          </a:p>
        </p:txBody>
      </p:sp>
      <p:pic>
        <p:nvPicPr>
          <p:cNvPr id="391" name="Google Shape;391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04967" y="959409"/>
            <a:ext cx="1323900" cy="1323916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37"/>
          <p:cNvSpPr txBox="1"/>
          <p:nvPr/>
        </p:nvSpPr>
        <p:spPr>
          <a:xfrm>
            <a:off x="4893550" y="2016975"/>
            <a:ext cx="102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slurmctld</a:t>
            </a:r>
            <a:endParaRPr b="1"/>
          </a:p>
        </p:txBody>
      </p:sp>
      <p:pic>
        <p:nvPicPr>
          <p:cNvPr id="393" name="Google Shape;393;p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flipH="1">
            <a:off x="5085777" y="1424048"/>
            <a:ext cx="536514" cy="584399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37"/>
          <p:cNvSpPr/>
          <p:nvPr/>
        </p:nvSpPr>
        <p:spPr>
          <a:xfrm>
            <a:off x="3986600" y="1516150"/>
            <a:ext cx="766500" cy="400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Exporters</a:t>
            </a:r>
            <a:endParaRPr sz="1000"/>
          </a:p>
        </p:txBody>
      </p:sp>
      <p:cxnSp>
        <p:nvCxnSpPr>
          <p:cNvPr id="395" name="Google Shape;395;p37"/>
          <p:cNvCxnSpPr>
            <a:stCxn id="386" idx="3"/>
            <a:endCxn id="394" idx="1"/>
          </p:cNvCxnSpPr>
          <p:nvPr/>
        </p:nvCxnSpPr>
        <p:spPr>
          <a:xfrm>
            <a:off x="3653926" y="1715312"/>
            <a:ext cx="332700" cy="900"/>
          </a:xfrm>
          <a:prstGeom prst="bentConnector3">
            <a:avLst>
              <a:gd fmla="val 49996" name="adj1"/>
            </a:avLst>
          </a:prstGeom>
          <a:noFill/>
          <a:ln cap="flat" cmpd="sng" w="28575">
            <a:solidFill>
              <a:srgbClr val="F0C48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6" name="Google Shape;396;p37"/>
          <p:cNvSpPr/>
          <p:nvPr/>
        </p:nvSpPr>
        <p:spPr>
          <a:xfrm>
            <a:off x="6747200" y="2315150"/>
            <a:ext cx="1813800" cy="2105100"/>
          </a:xfrm>
          <a:prstGeom prst="roundRect">
            <a:avLst>
              <a:gd fmla="val 8681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7" name="Google Shape;397;p37"/>
          <p:cNvCxnSpPr>
            <a:stCxn id="394" idx="3"/>
            <a:endCxn id="393" idx="3"/>
          </p:cNvCxnSpPr>
          <p:nvPr/>
        </p:nvCxnSpPr>
        <p:spPr>
          <a:xfrm>
            <a:off x="4753100" y="1716250"/>
            <a:ext cx="332700" cy="600"/>
          </a:xfrm>
          <a:prstGeom prst="bentConnector3">
            <a:avLst>
              <a:gd fmla="val 49997" name="adj1"/>
            </a:avLst>
          </a:prstGeom>
          <a:noFill/>
          <a:ln cap="flat" cmpd="sng" w="28575">
            <a:solidFill>
              <a:srgbClr val="F0C48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8" name="Google Shape;398;p37"/>
          <p:cNvSpPr txBox="1"/>
          <p:nvPr/>
        </p:nvSpPr>
        <p:spPr>
          <a:xfrm>
            <a:off x="4421413" y="825538"/>
            <a:ext cx="1735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Sending scrapes frequently overloads slurmctld</a:t>
            </a:r>
            <a:endParaRPr b="1" sz="900"/>
          </a:p>
        </p:txBody>
      </p:sp>
      <p:sp>
        <p:nvSpPr>
          <p:cNvPr id="399" name="Google Shape;399;p37"/>
          <p:cNvSpPr/>
          <p:nvPr/>
        </p:nvSpPr>
        <p:spPr>
          <a:xfrm>
            <a:off x="197225" y="3059325"/>
            <a:ext cx="2863200" cy="997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00" name="Google Shape;400;p3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123087" y="3160250"/>
            <a:ext cx="823380" cy="7534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1" name="Google Shape;401;p37"/>
          <p:cNvCxnSpPr/>
          <p:nvPr/>
        </p:nvCxnSpPr>
        <p:spPr>
          <a:xfrm>
            <a:off x="1526325" y="3536938"/>
            <a:ext cx="520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02" name="Google Shape;402;p3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71250" y="3329514"/>
            <a:ext cx="340150" cy="406548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37"/>
          <p:cNvSpPr txBox="1"/>
          <p:nvPr/>
        </p:nvSpPr>
        <p:spPr>
          <a:xfrm>
            <a:off x="542025" y="3221338"/>
            <a:ext cx="10605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00245F"/>
                </a:solidFill>
              </a:rPr>
              <a:t>dask</a:t>
            </a:r>
            <a:endParaRPr b="1" sz="2900">
              <a:solidFill>
                <a:srgbClr val="00245F"/>
              </a:solidFill>
            </a:endParaRPr>
          </a:p>
        </p:txBody>
      </p:sp>
      <p:pic>
        <p:nvPicPr>
          <p:cNvPr id="404" name="Google Shape;404;p3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860025" y="4180125"/>
            <a:ext cx="3972724" cy="3540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405" name="Google Shape;405;p37"/>
          <p:cNvPicPr preferRelativeResize="0"/>
          <p:nvPr/>
        </p:nvPicPr>
        <p:blipFill rotWithShape="1">
          <a:blip r:embed="rId12">
            <a:alphaModFix/>
          </a:blip>
          <a:srcRect b="0" l="0" r="0" t="37445"/>
          <a:stretch/>
        </p:blipFill>
        <p:spPr>
          <a:xfrm>
            <a:off x="2856725" y="3359025"/>
            <a:ext cx="1115025" cy="697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6" name="Google Shape;406;p37"/>
          <p:cNvCxnSpPr>
            <a:stCxn id="382" idx="3"/>
            <a:endCxn id="385" idx="2"/>
          </p:cNvCxnSpPr>
          <p:nvPr/>
        </p:nvCxnSpPr>
        <p:spPr>
          <a:xfrm flipH="1" rot="5400000">
            <a:off x="1211375" y="1614813"/>
            <a:ext cx="315300" cy="997800"/>
          </a:xfrm>
          <a:prstGeom prst="curvedConnector3">
            <a:avLst>
              <a:gd fmla="val 50015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7" name="Google Shape;407;p37"/>
          <p:cNvCxnSpPr>
            <a:stCxn id="404" idx="3"/>
            <a:endCxn id="377" idx="1"/>
          </p:cNvCxnSpPr>
          <p:nvPr/>
        </p:nvCxnSpPr>
        <p:spPr>
          <a:xfrm flipH="1" rot="10800000">
            <a:off x="5832749" y="2620125"/>
            <a:ext cx="324300" cy="1737000"/>
          </a:xfrm>
          <a:prstGeom prst="bentConnector3">
            <a:avLst>
              <a:gd fmla="val 49981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8" name="Google Shape;408;p37"/>
          <p:cNvSpPr txBox="1"/>
          <p:nvPr/>
        </p:nvSpPr>
        <p:spPr>
          <a:xfrm>
            <a:off x="4659475" y="2970125"/>
            <a:ext cx="1272300" cy="523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Programmatically</a:t>
            </a:r>
            <a:r>
              <a:rPr lang="en" sz="1100"/>
              <a:t> get endpoints</a:t>
            </a:r>
            <a:endParaRPr sz="1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8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Visualize Data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38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38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8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7" name="Google Shape;41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82820"/>
            <a:ext cx="8839204" cy="2032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9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Grafana Dashboard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39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9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39"/>
          <p:cNvSpPr/>
          <p:nvPr/>
        </p:nvSpPr>
        <p:spPr>
          <a:xfrm>
            <a:off x="8392673" y="4775425"/>
            <a:ext cx="1566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6" name="Google Shape;426;p39"/>
          <p:cNvPicPr preferRelativeResize="0"/>
          <p:nvPr/>
        </p:nvPicPr>
        <p:blipFill rotWithShape="1">
          <a:blip r:embed="rId3">
            <a:alphaModFix/>
          </a:blip>
          <a:srcRect b="0" l="0" r="0" t="4516"/>
          <a:stretch/>
        </p:blipFill>
        <p:spPr>
          <a:xfrm>
            <a:off x="311700" y="1010150"/>
            <a:ext cx="8520602" cy="3622824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39"/>
          <p:cNvSpPr/>
          <p:nvPr/>
        </p:nvSpPr>
        <p:spPr>
          <a:xfrm>
            <a:off x="1860025" y="1171625"/>
            <a:ext cx="1416900" cy="352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CPU Utilization</a:t>
            </a:r>
            <a:endParaRPr/>
          </a:p>
        </p:txBody>
      </p:sp>
      <p:sp>
        <p:nvSpPr>
          <p:cNvPr id="428" name="Google Shape;428;p39"/>
          <p:cNvSpPr/>
          <p:nvPr/>
        </p:nvSpPr>
        <p:spPr>
          <a:xfrm>
            <a:off x="1723375" y="2856825"/>
            <a:ext cx="1690200" cy="352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Memory</a:t>
            </a:r>
            <a:r>
              <a:rPr lang="en"/>
              <a:t> Utilization</a:t>
            </a:r>
            <a:endParaRPr/>
          </a:p>
        </p:txBody>
      </p:sp>
      <p:sp>
        <p:nvSpPr>
          <p:cNvPr id="429" name="Google Shape;429;p39"/>
          <p:cNvSpPr/>
          <p:nvPr/>
        </p:nvSpPr>
        <p:spPr>
          <a:xfrm>
            <a:off x="5610925" y="1097625"/>
            <a:ext cx="2447100" cy="352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CPU</a:t>
            </a:r>
            <a:r>
              <a:rPr lang="en"/>
              <a:t> Utilization </a:t>
            </a:r>
            <a:r>
              <a:rPr lang="en"/>
              <a:t>Histogram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0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Benchmarking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40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40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40"/>
          <p:cNvSpPr/>
          <p:nvPr/>
        </p:nvSpPr>
        <p:spPr>
          <a:xfrm>
            <a:off x="8392672" y="4775425"/>
            <a:ext cx="1797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8" name="Google Shape;43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763" y="780325"/>
            <a:ext cx="4889731" cy="38209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9" name="Google Shape;439;p40"/>
          <p:cNvCxnSpPr/>
          <p:nvPr/>
        </p:nvCxnSpPr>
        <p:spPr>
          <a:xfrm>
            <a:off x="2228750" y="1673750"/>
            <a:ext cx="3523800" cy="282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0" name="Google Shape;440;p40"/>
          <p:cNvCxnSpPr/>
          <p:nvPr/>
        </p:nvCxnSpPr>
        <p:spPr>
          <a:xfrm>
            <a:off x="3153700" y="2297000"/>
            <a:ext cx="2510700" cy="687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1" name="Google Shape;441;p40"/>
          <p:cNvSpPr/>
          <p:nvPr/>
        </p:nvSpPr>
        <p:spPr>
          <a:xfrm>
            <a:off x="5875775" y="1092250"/>
            <a:ext cx="2862900" cy="1433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Ideal Case:</a:t>
            </a:r>
            <a:endParaRPr b="1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en" sz="1200">
                <a:solidFill>
                  <a:schemeClr val="dk1"/>
                </a:solidFill>
              </a:rPr>
              <a:t>Different physics events are statistically independent.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en" sz="1200">
                <a:solidFill>
                  <a:schemeClr val="dk1"/>
                </a:solidFill>
              </a:rPr>
              <a:t>Parallelising the computation on different data chunks is a valid approach.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42" name="Google Shape;442;p40"/>
          <p:cNvSpPr/>
          <p:nvPr/>
        </p:nvSpPr>
        <p:spPr>
          <a:xfrm>
            <a:off x="5814100" y="2854200"/>
            <a:ext cx="3039300" cy="1567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Benchmark:</a:t>
            </a:r>
            <a:endParaRPr b="1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Fix data, vary core count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8 TB data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Increasing nodes from 2 to 64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Julich Computing Center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1 node = 64 cores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41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Previous</a:t>
            </a: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 Results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41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41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41"/>
          <p:cNvSpPr/>
          <p:nvPr/>
        </p:nvSpPr>
        <p:spPr>
          <a:xfrm>
            <a:off x="8392672" y="4775425"/>
            <a:ext cx="1797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1" name="Google Shape;45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5100" y="762120"/>
            <a:ext cx="6933811" cy="3619260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41"/>
          <p:cNvSpPr txBox="1"/>
          <p:nvPr/>
        </p:nvSpPr>
        <p:spPr>
          <a:xfrm>
            <a:off x="163475" y="4381375"/>
            <a:ext cx="6211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</a:t>
            </a:r>
            <a:r>
              <a:rPr lang="en"/>
              <a:t>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https://link.springer.com/article/10.1007/s10723-023-09645-2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42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Shared Storage vs Local SSD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42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42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42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1" name="Google Shape;461;p42"/>
          <p:cNvGrpSpPr/>
          <p:nvPr/>
        </p:nvGrpSpPr>
        <p:grpSpPr>
          <a:xfrm>
            <a:off x="2680227" y="1006300"/>
            <a:ext cx="1083599" cy="1729300"/>
            <a:chOff x="6507177" y="714225"/>
            <a:chExt cx="1083599" cy="1729300"/>
          </a:xfrm>
        </p:grpSpPr>
        <p:sp>
          <p:nvSpPr>
            <p:cNvPr id="462" name="Google Shape;462;p42"/>
            <p:cNvSpPr/>
            <p:nvPr/>
          </p:nvSpPr>
          <p:spPr>
            <a:xfrm>
              <a:off x="6617950" y="1748125"/>
              <a:ext cx="853200" cy="695400"/>
            </a:xfrm>
            <a:prstGeom prst="roundRect">
              <a:avLst>
                <a:gd fmla="val 16667" name="adj"/>
              </a:avLst>
            </a:prstGeom>
            <a:noFill/>
            <a:ln cap="flat" cmpd="sng" w="38100">
              <a:solidFill>
                <a:srgbClr val="2F48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63" name="Google Shape;463;p4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507177" y="714225"/>
              <a:ext cx="1083599" cy="108359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64" name="Google Shape;46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59541" y="2122866"/>
            <a:ext cx="524975" cy="524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5" name="Google Shape;465;p42"/>
          <p:cNvGrpSpPr/>
          <p:nvPr/>
        </p:nvGrpSpPr>
        <p:grpSpPr>
          <a:xfrm>
            <a:off x="4030202" y="1006300"/>
            <a:ext cx="1083599" cy="1729300"/>
            <a:chOff x="6507177" y="714225"/>
            <a:chExt cx="1083599" cy="1729300"/>
          </a:xfrm>
        </p:grpSpPr>
        <p:sp>
          <p:nvSpPr>
            <p:cNvPr id="466" name="Google Shape;466;p42"/>
            <p:cNvSpPr/>
            <p:nvPr/>
          </p:nvSpPr>
          <p:spPr>
            <a:xfrm>
              <a:off x="6617950" y="1748125"/>
              <a:ext cx="853200" cy="695400"/>
            </a:xfrm>
            <a:prstGeom prst="roundRect">
              <a:avLst>
                <a:gd fmla="val 16667" name="adj"/>
              </a:avLst>
            </a:prstGeom>
            <a:noFill/>
            <a:ln cap="flat" cmpd="sng" w="38100">
              <a:solidFill>
                <a:srgbClr val="2F48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67" name="Google Shape;467;p4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507177" y="714225"/>
              <a:ext cx="1083599" cy="108359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68" name="Google Shape;468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9516" y="2122866"/>
            <a:ext cx="524975" cy="524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9" name="Google Shape;469;p42"/>
          <p:cNvGrpSpPr/>
          <p:nvPr/>
        </p:nvGrpSpPr>
        <p:grpSpPr>
          <a:xfrm>
            <a:off x="5380177" y="1006300"/>
            <a:ext cx="1083599" cy="1729300"/>
            <a:chOff x="6507177" y="714225"/>
            <a:chExt cx="1083599" cy="1729300"/>
          </a:xfrm>
        </p:grpSpPr>
        <p:sp>
          <p:nvSpPr>
            <p:cNvPr id="470" name="Google Shape;470;p42"/>
            <p:cNvSpPr/>
            <p:nvPr/>
          </p:nvSpPr>
          <p:spPr>
            <a:xfrm>
              <a:off x="6617950" y="1748125"/>
              <a:ext cx="853200" cy="695400"/>
            </a:xfrm>
            <a:prstGeom prst="roundRect">
              <a:avLst>
                <a:gd fmla="val 16667" name="adj"/>
              </a:avLst>
            </a:prstGeom>
            <a:noFill/>
            <a:ln cap="flat" cmpd="sng" w="38100">
              <a:solidFill>
                <a:srgbClr val="2F48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71" name="Google Shape;471;p4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507177" y="714225"/>
              <a:ext cx="1083599" cy="108359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72" name="Google Shape;47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9491" y="2122866"/>
            <a:ext cx="524975" cy="52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42"/>
          <p:cNvPicPr preferRelativeResize="0"/>
          <p:nvPr/>
        </p:nvPicPr>
        <p:blipFill rotWithShape="1">
          <a:blip r:embed="rId5">
            <a:alphaModFix/>
          </a:blip>
          <a:srcRect b="28520" l="0" r="0" t="0"/>
          <a:stretch/>
        </p:blipFill>
        <p:spPr>
          <a:xfrm>
            <a:off x="3643275" y="3406171"/>
            <a:ext cx="1857450" cy="12878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4" name="Google Shape;474;p42"/>
          <p:cNvGrpSpPr/>
          <p:nvPr/>
        </p:nvGrpSpPr>
        <p:grpSpPr>
          <a:xfrm>
            <a:off x="2690350" y="1954825"/>
            <a:ext cx="3757525" cy="852938"/>
            <a:chOff x="2690350" y="1954825"/>
            <a:chExt cx="3757525" cy="852938"/>
          </a:xfrm>
        </p:grpSpPr>
        <p:grpSp>
          <p:nvGrpSpPr>
            <p:cNvPr id="475" name="Google Shape;475;p42"/>
            <p:cNvGrpSpPr/>
            <p:nvPr/>
          </p:nvGrpSpPr>
          <p:grpSpPr>
            <a:xfrm>
              <a:off x="4040813" y="1962963"/>
              <a:ext cx="1056600" cy="844800"/>
              <a:chOff x="2693725" y="1954825"/>
              <a:chExt cx="1056600" cy="844800"/>
            </a:xfrm>
          </p:grpSpPr>
          <p:sp>
            <p:nvSpPr>
              <p:cNvPr id="476" name="Google Shape;476;p42"/>
              <p:cNvSpPr/>
              <p:nvPr/>
            </p:nvSpPr>
            <p:spPr>
              <a:xfrm>
                <a:off x="2693725" y="1975525"/>
                <a:ext cx="1056600" cy="8241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477" name="Google Shape;477;p42"/>
              <p:cNvCxnSpPr>
                <a:endCxn id="476" idx="2"/>
              </p:cNvCxnSpPr>
              <p:nvPr/>
            </p:nvCxnSpPr>
            <p:spPr>
              <a:xfrm>
                <a:off x="3213325" y="1954825"/>
                <a:ext cx="8700" cy="8448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3B99A7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478" name="Google Shape;478;p42"/>
            <p:cNvGrpSpPr/>
            <p:nvPr/>
          </p:nvGrpSpPr>
          <p:grpSpPr>
            <a:xfrm>
              <a:off x="5391275" y="1954825"/>
              <a:ext cx="1056600" cy="844800"/>
              <a:chOff x="2693725" y="1954825"/>
              <a:chExt cx="1056600" cy="844800"/>
            </a:xfrm>
          </p:grpSpPr>
          <p:sp>
            <p:nvSpPr>
              <p:cNvPr id="479" name="Google Shape;479;p42"/>
              <p:cNvSpPr/>
              <p:nvPr/>
            </p:nvSpPr>
            <p:spPr>
              <a:xfrm>
                <a:off x="2693725" y="1975525"/>
                <a:ext cx="1056600" cy="8241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480" name="Google Shape;480;p42"/>
              <p:cNvCxnSpPr>
                <a:endCxn id="479" idx="2"/>
              </p:cNvCxnSpPr>
              <p:nvPr/>
            </p:nvCxnSpPr>
            <p:spPr>
              <a:xfrm>
                <a:off x="3213325" y="1954825"/>
                <a:ext cx="8700" cy="8448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3B99A7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481" name="Google Shape;481;p42"/>
            <p:cNvGrpSpPr/>
            <p:nvPr/>
          </p:nvGrpSpPr>
          <p:grpSpPr>
            <a:xfrm>
              <a:off x="2690350" y="1954825"/>
              <a:ext cx="1056600" cy="844800"/>
              <a:chOff x="2693725" y="1954825"/>
              <a:chExt cx="1056600" cy="844800"/>
            </a:xfrm>
          </p:grpSpPr>
          <p:sp>
            <p:nvSpPr>
              <p:cNvPr id="482" name="Google Shape;482;p42"/>
              <p:cNvSpPr/>
              <p:nvPr/>
            </p:nvSpPr>
            <p:spPr>
              <a:xfrm>
                <a:off x="2693725" y="1975525"/>
                <a:ext cx="1056600" cy="8241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483" name="Google Shape;483;p42"/>
              <p:cNvCxnSpPr>
                <a:endCxn id="482" idx="2"/>
              </p:cNvCxnSpPr>
              <p:nvPr/>
            </p:nvCxnSpPr>
            <p:spPr>
              <a:xfrm>
                <a:off x="3213325" y="1954825"/>
                <a:ext cx="8700" cy="8448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3B99A7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484" name="Google Shape;484;p42"/>
          <p:cNvGrpSpPr/>
          <p:nvPr/>
        </p:nvGrpSpPr>
        <p:grpSpPr>
          <a:xfrm>
            <a:off x="3217600" y="2735600"/>
            <a:ext cx="2699950" cy="670500"/>
            <a:chOff x="3217600" y="2735600"/>
            <a:chExt cx="2699950" cy="670500"/>
          </a:xfrm>
        </p:grpSpPr>
        <p:cxnSp>
          <p:nvCxnSpPr>
            <p:cNvPr id="485" name="Google Shape;485;p42"/>
            <p:cNvCxnSpPr>
              <a:stCxn id="462" idx="2"/>
              <a:endCxn id="473" idx="0"/>
            </p:cNvCxnSpPr>
            <p:nvPr/>
          </p:nvCxnSpPr>
          <p:spPr>
            <a:xfrm flipH="1" rot="-5400000">
              <a:off x="3559600" y="2393600"/>
              <a:ext cx="670500" cy="1354500"/>
            </a:xfrm>
            <a:prstGeom prst="bentConnector3">
              <a:avLst>
                <a:gd fmla="val 50005" name="adj1"/>
              </a:avLst>
            </a:prstGeom>
            <a:noFill/>
            <a:ln cap="flat" cmpd="sng" w="38100">
              <a:solidFill>
                <a:srgbClr val="3299A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86" name="Google Shape;486;p42"/>
            <p:cNvCxnSpPr>
              <a:stCxn id="470" idx="2"/>
              <a:endCxn id="473" idx="0"/>
            </p:cNvCxnSpPr>
            <p:nvPr/>
          </p:nvCxnSpPr>
          <p:spPr>
            <a:xfrm rot="5400000">
              <a:off x="4909550" y="2398100"/>
              <a:ext cx="670500" cy="1345500"/>
            </a:xfrm>
            <a:prstGeom prst="bentConnector3">
              <a:avLst>
                <a:gd fmla="val 50005" name="adj1"/>
              </a:avLst>
            </a:prstGeom>
            <a:noFill/>
            <a:ln cap="flat" cmpd="sng" w="38100">
              <a:solidFill>
                <a:srgbClr val="3299A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87" name="Google Shape;487;p42"/>
            <p:cNvCxnSpPr>
              <a:stCxn id="466" idx="2"/>
              <a:endCxn id="473" idx="0"/>
            </p:cNvCxnSpPr>
            <p:nvPr/>
          </p:nvCxnSpPr>
          <p:spPr>
            <a:xfrm flipH="1" rot="-5400000">
              <a:off x="4234575" y="3068600"/>
              <a:ext cx="670500" cy="4500"/>
            </a:xfrm>
            <a:prstGeom prst="bentConnector3">
              <a:avLst>
                <a:gd fmla="val 50005" name="adj1"/>
              </a:avLst>
            </a:prstGeom>
            <a:noFill/>
            <a:ln cap="flat" cmpd="sng" w="38100">
              <a:solidFill>
                <a:srgbClr val="3299A8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488" name="Google Shape;488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43900" y="2735600"/>
            <a:ext cx="656202" cy="656225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42"/>
          <p:cNvSpPr/>
          <p:nvPr/>
        </p:nvSpPr>
        <p:spPr>
          <a:xfrm>
            <a:off x="134150" y="204075"/>
            <a:ext cx="472500" cy="472500"/>
          </a:xfrm>
          <a:prstGeom prst="ellipse">
            <a:avLst/>
          </a:prstGeom>
          <a:solidFill>
            <a:srgbClr val="18AE9B"/>
          </a:solidFill>
          <a:ln cap="flat" cmpd="sng" w="9525">
            <a:solidFill>
              <a:srgbClr val="18AE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1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3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Underutilizing resources (Few Data)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43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43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43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8" name="Google Shape;498;p43"/>
          <p:cNvPicPr preferRelativeResize="0"/>
          <p:nvPr/>
        </p:nvPicPr>
        <p:blipFill rotWithShape="1">
          <a:blip r:embed="rId3">
            <a:alphaModFix/>
          </a:blip>
          <a:srcRect b="0" l="582" r="651" t="21396"/>
          <a:stretch/>
        </p:blipFill>
        <p:spPr>
          <a:xfrm>
            <a:off x="265350" y="1603700"/>
            <a:ext cx="8729948" cy="178785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43"/>
          <p:cNvSpPr/>
          <p:nvPr/>
        </p:nvSpPr>
        <p:spPr>
          <a:xfrm>
            <a:off x="134150" y="204075"/>
            <a:ext cx="472500" cy="472500"/>
          </a:xfrm>
          <a:prstGeom prst="ellipse">
            <a:avLst/>
          </a:prstGeom>
          <a:solidFill>
            <a:srgbClr val="18AE9B"/>
          </a:solidFill>
          <a:ln cap="flat" cmpd="sng" w="9525">
            <a:solidFill>
              <a:srgbClr val="18AE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2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500" name="Google Shape;500;p43"/>
          <p:cNvSpPr/>
          <p:nvPr/>
        </p:nvSpPr>
        <p:spPr>
          <a:xfrm rot="-5400000">
            <a:off x="787275" y="3242375"/>
            <a:ext cx="141000" cy="58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43"/>
          <p:cNvSpPr/>
          <p:nvPr/>
        </p:nvSpPr>
        <p:spPr>
          <a:xfrm rot="-5400000">
            <a:off x="3219825" y="3266500"/>
            <a:ext cx="141000" cy="58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43"/>
          <p:cNvSpPr/>
          <p:nvPr/>
        </p:nvSpPr>
        <p:spPr>
          <a:xfrm rot="-5400000">
            <a:off x="5407475" y="3266500"/>
            <a:ext cx="141000" cy="58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43"/>
          <p:cNvSpPr/>
          <p:nvPr/>
        </p:nvSpPr>
        <p:spPr>
          <a:xfrm rot="-5400000">
            <a:off x="6551250" y="3266500"/>
            <a:ext cx="141000" cy="58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43"/>
          <p:cNvSpPr/>
          <p:nvPr/>
        </p:nvSpPr>
        <p:spPr>
          <a:xfrm rot="-5400000">
            <a:off x="8231550" y="3242375"/>
            <a:ext cx="141000" cy="584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43"/>
          <p:cNvSpPr txBox="1"/>
          <p:nvPr/>
        </p:nvSpPr>
        <p:spPr>
          <a:xfrm>
            <a:off x="414050" y="3629200"/>
            <a:ext cx="1586100" cy="6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Core count:</a:t>
            </a:r>
            <a:r>
              <a:rPr lang="en" sz="1000"/>
              <a:t> </a:t>
            </a:r>
            <a:r>
              <a:rPr lang="en" sz="1000"/>
              <a:t>128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CPU time (&gt;80%)</a:t>
            </a:r>
            <a:r>
              <a:rPr lang="en" sz="1000"/>
              <a:t>: 9.3m</a:t>
            </a:r>
            <a:endParaRPr sz="1000"/>
          </a:p>
        </p:txBody>
      </p:sp>
      <p:sp>
        <p:nvSpPr>
          <p:cNvPr id="506" name="Google Shape;506;p43"/>
          <p:cNvSpPr/>
          <p:nvPr/>
        </p:nvSpPr>
        <p:spPr>
          <a:xfrm>
            <a:off x="7155400" y="577325"/>
            <a:ext cx="1586100" cy="927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Data size: </a:t>
            </a:r>
            <a:r>
              <a:rPr lang="en" sz="1200"/>
              <a:t>8 TB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Benchmark: </a:t>
            </a:r>
            <a:r>
              <a:rPr lang="en" sz="1200"/>
              <a:t>df102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HPC: </a:t>
            </a:r>
            <a:r>
              <a:rPr lang="en" sz="1200"/>
              <a:t>JURECA</a:t>
            </a:r>
            <a:endParaRPr sz="1200"/>
          </a:p>
        </p:txBody>
      </p:sp>
      <p:sp>
        <p:nvSpPr>
          <p:cNvPr id="507" name="Google Shape;507;p43"/>
          <p:cNvSpPr txBox="1"/>
          <p:nvPr/>
        </p:nvSpPr>
        <p:spPr>
          <a:xfrm>
            <a:off x="2634225" y="3629200"/>
            <a:ext cx="1535700" cy="6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Core count:</a:t>
            </a:r>
            <a:r>
              <a:rPr lang="en" sz="1000"/>
              <a:t> </a:t>
            </a:r>
            <a:r>
              <a:rPr lang="en" sz="1000"/>
              <a:t>256</a:t>
            </a:r>
            <a:r>
              <a:rPr lang="en" sz="1000"/>
              <a:t>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</a:rPr>
              <a:t>CPU time (&gt;80%)</a:t>
            </a:r>
            <a:r>
              <a:rPr lang="en" sz="1000">
                <a:solidFill>
                  <a:schemeClr val="dk1"/>
                </a:solidFill>
              </a:rPr>
              <a:t>:</a:t>
            </a:r>
            <a:r>
              <a:rPr lang="en" sz="1000"/>
              <a:t> </a:t>
            </a:r>
            <a:r>
              <a:rPr lang="en" sz="1000"/>
              <a:t>36s</a:t>
            </a:r>
            <a:endParaRPr sz="1000"/>
          </a:p>
        </p:txBody>
      </p:sp>
      <p:sp>
        <p:nvSpPr>
          <p:cNvPr id="508" name="Google Shape;508;p43"/>
          <p:cNvSpPr txBox="1"/>
          <p:nvPr/>
        </p:nvSpPr>
        <p:spPr>
          <a:xfrm>
            <a:off x="4821875" y="3629200"/>
            <a:ext cx="1535700" cy="6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Core count:</a:t>
            </a:r>
            <a:r>
              <a:rPr lang="en" sz="1000"/>
              <a:t> </a:t>
            </a:r>
            <a:r>
              <a:rPr lang="en" sz="1000"/>
              <a:t>512</a:t>
            </a:r>
            <a:r>
              <a:rPr lang="en" sz="1000"/>
              <a:t>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</a:rPr>
              <a:t>CPU time (&gt;80%)</a:t>
            </a:r>
            <a:r>
              <a:rPr lang="en" sz="1000">
                <a:solidFill>
                  <a:schemeClr val="dk1"/>
                </a:solidFill>
              </a:rPr>
              <a:t>: </a:t>
            </a:r>
            <a:r>
              <a:rPr lang="en" sz="1000"/>
              <a:t>17s</a:t>
            </a:r>
            <a:endParaRPr sz="1000"/>
          </a:p>
        </p:txBody>
      </p:sp>
      <p:sp>
        <p:nvSpPr>
          <p:cNvPr id="509" name="Google Shape;509;p43"/>
          <p:cNvSpPr txBox="1"/>
          <p:nvPr/>
        </p:nvSpPr>
        <p:spPr>
          <a:xfrm>
            <a:off x="3766925" y="1294700"/>
            <a:ext cx="1726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CPU utilization vs time</a:t>
            </a:r>
            <a:endParaRPr sz="1000"/>
          </a:p>
        </p:txBody>
      </p:sp>
      <p:sp>
        <p:nvSpPr>
          <p:cNvPr id="510" name="Google Shape;510;p43"/>
          <p:cNvSpPr txBox="1"/>
          <p:nvPr/>
        </p:nvSpPr>
        <p:spPr>
          <a:xfrm>
            <a:off x="6239750" y="3629200"/>
            <a:ext cx="1535700" cy="6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Core count:</a:t>
            </a:r>
            <a:r>
              <a:rPr lang="en" sz="1000"/>
              <a:t> </a:t>
            </a:r>
            <a:r>
              <a:rPr lang="en" sz="1000"/>
              <a:t>1024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</a:rPr>
              <a:t>CPU time (&gt;80%)</a:t>
            </a:r>
            <a:r>
              <a:rPr lang="en" sz="1000">
                <a:solidFill>
                  <a:schemeClr val="dk1"/>
                </a:solidFill>
              </a:rPr>
              <a:t>:</a:t>
            </a:r>
            <a:r>
              <a:rPr lang="en" sz="1000"/>
              <a:t> 10s</a:t>
            </a:r>
            <a:endParaRPr sz="1000"/>
          </a:p>
        </p:txBody>
      </p:sp>
      <p:sp>
        <p:nvSpPr>
          <p:cNvPr id="511" name="Google Shape;511;p43"/>
          <p:cNvSpPr txBox="1"/>
          <p:nvPr/>
        </p:nvSpPr>
        <p:spPr>
          <a:xfrm>
            <a:off x="7699250" y="3605075"/>
            <a:ext cx="1535700" cy="6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Core count:</a:t>
            </a:r>
            <a:r>
              <a:rPr lang="en" sz="1000"/>
              <a:t> 2048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</a:rPr>
              <a:t>CPU time (&gt;80%)</a:t>
            </a:r>
            <a:r>
              <a:rPr lang="en" sz="1000">
                <a:solidFill>
                  <a:schemeClr val="dk1"/>
                </a:solidFill>
              </a:rPr>
              <a:t>:</a:t>
            </a:r>
            <a:r>
              <a:rPr lang="en" sz="1000"/>
              <a:t> 8s</a:t>
            </a:r>
            <a:endParaRPr sz="1000"/>
          </a:p>
        </p:txBody>
      </p:sp>
      <p:sp>
        <p:nvSpPr>
          <p:cNvPr id="512" name="Google Shape;512;p43"/>
          <p:cNvSpPr/>
          <p:nvPr/>
        </p:nvSpPr>
        <p:spPr>
          <a:xfrm>
            <a:off x="1196250" y="4207600"/>
            <a:ext cx="1329000" cy="349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Increase Data!</a:t>
            </a:r>
            <a:endParaRPr sz="1200"/>
          </a:p>
        </p:txBody>
      </p:sp>
      <p:sp>
        <p:nvSpPr>
          <p:cNvPr id="513" name="Google Shape;513;p43"/>
          <p:cNvSpPr txBox="1"/>
          <p:nvPr/>
        </p:nvSpPr>
        <p:spPr>
          <a:xfrm>
            <a:off x="265350" y="4182400"/>
            <a:ext cx="104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Solution</a:t>
            </a:r>
            <a:r>
              <a:rPr b="1" lang="en"/>
              <a:t>:</a:t>
            </a:r>
            <a:endParaRPr b="1"/>
          </a:p>
        </p:txBody>
      </p:sp>
      <p:sp>
        <p:nvSpPr>
          <p:cNvPr id="514" name="Google Shape;514;p43"/>
          <p:cNvSpPr/>
          <p:nvPr/>
        </p:nvSpPr>
        <p:spPr>
          <a:xfrm>
            <a:off x="2998125" y="4207600"/>
            <a:ext cx="1224000" cy="349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Too long time</a:t>
            </a:r>
            <a:endParaRPr sz="1200"/>
          </a:p>
        </p:txBody>
      </p:sp>
      <p:cxnSp>
        <p:nvCxnSpPr>
          <p:cNvPr id="515" name="Google Shape;515;p43"/>
          <p:cNvCxnSpPr>
            <a:stCxn id="512" idx="3"/>
            <a:endCxn id="514" idx="1"/>
          </p:cNvCxnSpPr>
          <p:nvPr/>
        </p:nvCxnSpPr>
        <p:spPr>
          <a:xfrm>
            <a:off x="2525250" y="4382500"/>
            <a:ext cx="472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6" name="Google Shape;516;p43"/>
          <p:cNvCxnSpPr>
            <a:stCxn id="514" idx="3"/>
          </p:cNvCxnSpPr>
          <p:nvPr/>
        </p:nvCxnSpPr>
        <p:spPr>
          <a:xfrm>
            <a:off x="4222125" y="4382500"/>
            <a:ext cx="520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7" name="Google Shape;517;p43"/>
          <p:cNvSpPr/>
          <p:nvPr/>
        </p:nvSpPr>
        <p:spPr>
          <a:xfrm>
            <a:off x="4742625" y="4207600"/>
            <a:ext cx="1450500" cy="349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Fix data per core</a:t>
            </a:r>
            <a:endParaRPr sz="1200"/>
          </a:p>
        </p:txBody>
      </p:sp>
      <p:sp>
        <p:nvSpPr>
          <p:cNvPr id="518" name="Google Shape;518;p43"/>
          <p:cNvSpPr txBox="1"/>
          <p:nvPr/>
        </p:nvSpPr>
        <p:spPr>
          <a:xfrm>
            <a:off x="6298950" y="4207600"/>
            <a:ext cx="2390100" cy="338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</a:rPr>
              <a:t>Double data for doubling core count</a:t>
            </a:r>
            <a:endParaRPr sz="1000"/>
          </a:p>
        </p:txBody>
      </p:sp>
      <p:sp>
        <p:nvSpPr>
          <p:cNvPr id="519" name="Google Shape;519;p43"/>
          <p:cNvSpPr txBox="1"/>
          <p:nvPr/>
        </p:nvSpPr>
        <p:spPr>
          <a:xfrm>
            <a:off x="2484275" y="4061800"/>
            <a:ext cx="6123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4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Results (local data)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44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44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44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44"/>
          <p:cNvSpPr/>
          <p:nvPr/>
        </p:nvSpPr>
        <p:spPr>
          <a:xfrm>
            <a:off x="7155400" y="775600"/>
            <a:ext cx="1586100" cy="584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Benchmark: </a:t>
            </a:r>
            <a:r>
              <a:rPr lang="en" sz="1200"/>
              <a:t>df102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HPC: </a:t>
            </a:r>
            <a:r>
              <a:rPr lang="en" sz="1200"/>
              <a:t>JURECA</a:t>
            </a:r>
            <a:endParaRPr sz="1200"/>
          </a:p>
        </p:txBody>
      </p:sp>
      <p:graphicFrame>
        <p:nvGraphicFramePr>
          <p:cNvPr id="529" name="Google Shape;529;p44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{231F5C13-E2F4-49DA-9486-DC997BFECB07}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chemeClr val="lt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Core count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chemeClr val="lt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Data Size</a:t>
                      </a:r>
                      <a:endParaRPr b="1" sz="1050">
                        <a:solidFill>
                          <a:schemeClr val="lt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chemeClr val="lt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Avg Runtime (s)</a:t>
                      </a:r>
                      <a:endParaRPr b="1" sz="1050">
                        <a:solidFill>
                          <a:schemeClr val="lt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>
                    <a:solidFill>
                      <a:srgbClr val="99999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128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 TB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147.330747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256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</a:t>
                      </a: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TB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151.402133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512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4</a:t>
                      </a: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TB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151.801192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1024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8</a:t>
                      </a: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TB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152.670302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2048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16</a:t>
                      </a: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 TB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154.044167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pSp>
        <p:nvGrpSpPr>
          <p:cNvPr id="530" name="Google Shape;530;p44"/>
          <p:cNvGrpSpPr/>
          <p:nvPr/>
        </p:nvGrpSpPr>
        <p:grpSpPr>
          <a:xfrm>
            <a:off x="6502275" y="2076050"/>
            <a:ext cx="1020600" cy="1749400"/>
            <a:chOff x="6502275" y="2076050"/>
            <a:chExt cx="1020600" cy="1749400"/>
          </a:xfrm>
        </p:grpSpPr>
        <p:sp>
          <p:nvSpPr>
            <p:cNvPr id="531" name="Google Shape;531;p44"/>
            <p:cNvSpPr/>
            <p:nvPr/>
          </p:nvSpPr>
          <p:spPr>
            <a:xfrm>
              <a:off x="6502275" y="2076050"/>
              <a:ext cx="1020600" cy="233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?</a:t>
              </a:r>
              <a:endParaRPr/>
            </a:p>
          </p:txBody>
        </p:sp>
        <p:sp>
          <p:nvSpPr>
            <p:cNvPr id="532" name="Google Shape;532;p44"/>
            <p:cNvSpPr/>
            <p:nvPr/>
          </p:nvSpPr>
          <p:spPr>
            <a:xfrm>
              <a:off x="6502275" y="2455050"/>
              <a:ext cx="1020600" cy="233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?</a:t>
              </a:r>
              <a:endParaRPr/>
            </a:p>
          </p:txBody>
        </p:sp>
        <p:sp>
          <p:nvSpPr>
            <p:cNvPr id="533" name="Google Shape;533;p44"/>
            <p:cNvSpPr/>
            <p:nvPr/>
          </p:nvSpPr>
          <p:spPr>
            <a:xfrm>
              <a:off x="6502275" y="2834050"/>
              <a:ext cx="1020600" cy="233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?</a:t>
              </a:r>
              <a:endParaRPr/>
            </a:p>
          </p:txBody>
        </p:sp>
        <p:sp>
          <p:nvSpPr>
            <p:cNvPr id="534" name="Google Shape;534;p44"/>
            <p:cNvSpPr/>
            <p:nvPr/>
          </p:nvSpPr>
          <p:spPr>
            <a:xfrm>
              <a:off x="6502275" y="3213050"/>
              <a:ext cx="1020600" cy="233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?</a:t>
              </a:r>
              <a:endParaRPr/>
            </a:p>
          </p:txBody>
        </p:sp>
        <p:sp>
          <p:nvSpPr>
            <p:cNvPr id="535" name="Google Shape;535;p44"/>
            <p:cNvSpPr/>
            <p:nvPr/>
          </p:nvSpPr>
          <p:spPr>
            <a:xfrm>
              <a:off x="6502275" y="3592050"/>
              <a:ext cx="1020600" cy="233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?</a:t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7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3000" u="none" cap="none" strike="noStrike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Introduction &amp; Background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7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7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/>
          <p:nvPr/>
        </p:nvSpPr>
        <p:spPr>
          <a:xfrm>
            <a:off x="8392680" y="4776030"/>
            <a:ext cx="1149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6675" y="1433500"/>
            <a:ext cx="1562150" cy="156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3823" y="1433502"/>
            <a:ext cx="1409900" cy="14099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598775" y="2859038"/>
            <a:ext cx="2202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HEP huge amount of data</a:t>
            </a:r>
            <a:endParaRPr b="1" sz="1300"/>
          </a:p>
        </p:txBody>
      </p:sp>
      <p:pic>
        <p:nvPicPr>
          <p:cNvPr id="124" name="Google Shape;124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69225" y="1557600"/>
            <a:ext cx="2252524" cy="131397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7"/>
          <p:cNvSpPr txBox="1"/>
          <p:nvPr/>
        </p:nvSpPr>
        <p:spPr>
          <a:xfrm>
            <a:off x="3146600" y="3053488"/>
            <a:ext cx="2202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Advancement of grid computing &amp; European HPCs</a:t>
            </a:r>
            <a:endParaRPr b="1" sz="1100"/>
          </a:p>
        </p:txBody>
      </p:sp>
      <p:sp>
        <p:nvSpPr>
          <p:cNvPr id="126" name="Google Shape;126;p27"/>
          <p:cNvSpPr/>
          <p:nvPr/>
        </p:nvSpPr>
        <p:spPr>
          <a:xfrm>
            <a:off x="6918450" y="3006450"/>
            <a:ext cx="1154100" cy="458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RDataFrame</a:t>
            </a:r>
            <a:endParaRPr b="1" sz="1200"/>
          </a:p>
        </p:txBody>
      </p:sp>
      <p:cxnSp>
        <p:nvCxnSpPr>
          <p:cNvPr id="127" name="Google Shape;127;p27"/>
          <p:cNvCxnSpPr>
            <a:stCxn id="121" idx="3"/>
            <a:endCxn id="124" idx="1"/>
          </p:cNvCxnSpPr>
          <p:nvPr/>
        </p:nvCxnSpPr>
        <p:spPr>
          <a:xfrm>
            <a:off x="5028825" y="2214575"/>
            <a:ext cx="13404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8" name="Google Shape;128;p27"/>
          <p:cNvSpPr txBox="1"/>
          <p:nvPr/>
        </p:nvSpPr>
        <p:spPr>
          <a:xfrm>
            <a:off x="457625" y="3437000"/>
            <a:ext cx="22023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</p:txBody>
      </p:sp>
      <p:sp>
        <p:nvSpPr>
          <p:cNvPr id="129" name="Google Shape;129;p27"/>
          <p:cNvSpPr/>
          <p:nvPr/>
        </p:nvSpPr>
        <p:spPr>
          <a:xfrm>
            <a:off x="2677750" y="1952975"/>
            <a:ext cx="537300" cy="523200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45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Results (local data)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45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45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45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45"/>
          <p:cNvSpPr/>
          <p:nvPr/>
        </p:nvSpPr>
        <p:spPr>
          <a:xfrm>
            <a:off x="7155400" y="775600"/>
            <a:ext cx="1586100" cy="584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Benchmark: </a:t>
            </a:r>
            <a:r>
              <a:rPr lang="en" sz="1200"/>
              <a:t>df102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HPC: </a:t>
            </a:r>
            <a:r>
              <a:rPr lang="en" sz="1200"/>
              <a:t>JURECA</a:t>
            </a:r>
            <a:endParaRPr sz="1200"/>
          </a:p>
        </p:txBody>
      </p:sp>
      <p:pic>
        <p:nvPicPr>
          <p:cNvPr id="545" name="Google Shape;54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7638" y="878295"/>
            <a:ext cx="4545578" cy="3619260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45"/>
          <p:cNvSpPr txBox="1"/>
          <p:nvPr/>
        </p:nvSpPr>
        <p:spPr>
          <a:xfrm>
            <a:off x="204100" y="21927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45"/>
          <p:cNvSpPr/>
          <p:nvPr/>
        </p:nvSpPr>
        <p:spPr>
          <a:xfrm>
            <a:off x="7016225" y="4122975"/>
            <a:ext cx="1586100" cy="346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1: 128 nodes @ 1 TB</a:t>
            </a:r>
            <a:endParaRPr b="1" sz="1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46"/>
          <p:cNvSpPr/>
          <p:nvPr/>
        </p:nvSpPr>
        <p:spPr>
          <a:xfrm>
            <a:off x="683375" y="258125"/>
            <a:ext cx="74343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Results (</a:t>
            </a: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Remote Data)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46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46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46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46"/>
          <p:cNvSpPr/>
          <p:nvPr/>
        </p:nvSpPr>
        <p:spPr>
          <a:xfrm>
            <a:off x="7102175" y="1210300"/>
            <a:ext cx="1638600" cy="787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</a:rPr>
              <a:t>This test was conducted by remotely fetching the same file multiple times asynchronously</a:t>
            </a:r>
            <a:endParaRPr b="1" sz="900">
              <a:solidFill>
                <a:schemeClr val="dk1"/>
              </a:solidFill>
            </a:endParaRPr>
          </a:p>
        </p:txBody>
      </p:sp>
      <p:sp>
        <p:nvSpPr>
          <p:cNvPr id="557" name="Google Shape;557;p46"/>
          <p:cNvSpPr/>
          <p:nvPr/>
        </p:nvSpPr>
        <p:spPr>
          <a:xfrm>
            <a:off x="7457825" y="920275"/>
            <a:ext cx="927300" cy="3441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F3D00"/>
                </a:solidFill>
              </a:rPr>
              <a:t>Disclaimer</a:t>
            </a:r>
            <a:endParaRPr b="1" sz="1100">
              <a:solidFill>
                <a:srgbClr val="FF3D00"/>
              </a:solidFill>
            </a:endParaRPr>
          </a:p>
        </p:txBody>
      </p:sp>
      <p:pic>
        <p:nvPicPr>
          <p:cNvPr id="558" name="Google Shape;55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0202" y="842525"/>
            <a:ext cx="367775" cy="3677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59" name="Google Shape;559;p46"/>
          <p:cNvGraphicFramePr/>
          <p:nvPr/>
        </p:nvGraphicFramePr>
        <p:xfrm>
          <a:off x="952500" y="2225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{231F5C13-E2F4-49DA-9486-DC997BFECB07}</a:tableStyleId>
              </a:tblPr>
              <a:tblGrid>
                <a:gridCol w="3182800"/>
                <a:gridCol w="2133075"/>
                <a:gridCol w="19231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chemeClr val="lt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Without </a:t>
                      </a:r>
                      <a:r>
                        <a:rPr b="1" lang="en" sz="1050">
                          <a:solidFill>
                            <a:schemeClr val="lt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Async Prefetching</a:t>
                      </a:r>
                      <a:endParaRPr b="1" sz="1050">
                        <a:solidFill>
                          <a:schemeClr val="lt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chemeClr val="lt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With Async Prefetching</a:t>
                      </a:r>
                      <a:endParaRPr b="1" sz="1050">
                        <a:solidFill>
                          <a:schemeClr val="lt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>
                    <a:solidFill>
                      <a:srgbClr val="99999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Total runtime in sec (64 cores, 1TB)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782.4957950115204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511.76918387413025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Total runtime in sec (128 cores, 2TB)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565.8549840450287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521.8195469379425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Average CPU usage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57%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50">
                          <a:solidFill>
                            <a:srgbClr val="212121"/>
                          </a:solidFill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63%</a:t>
                      </a:r>
                      <a:endParaRPr b="1" sz="1050">
                        <a:solidFill>
                          <a:srgbClr val="212121"/>
                        </a:solidFill>
                        <a:highlight>
                          <a:srgbClr val="FFFFFF"/>
                        </a:highlight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560" name="Google Shape;560;p46"/>
          <p:cNvSpPr/>
          <p:nvPr/>
        </p:nvSpPr>
        <p:spPr>
          <a:xfrm>
            <a:off x="419875" y="1119675"/>
            <a:ext cx="2151900" cy="584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Benchmark: </a:t>
            </a:r>
            <a:r>
              <a:rPr lang="en" sz="1200"/>
              <a:t>df102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HPC: </a:t>
            </a:r>
            <a:r>
              <a:rPr lang="en" sz="1200"/>
              <a:t>CERN HPC (photon)</a:t>
            </a:r>
            <a:endParaRPr sz="1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47"/>
          <p:cNvSpPr/>
          <p:nvPr/>
        </p:nvSpPr>
        <p:spPr>
          <a:xfrm>
            <a:off x="683375" y="258125"/>
            <a:ext cx="74343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Results (Remote Data)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47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47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47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9" name="Google Shape;569;p47"/>
          <p:cNvPicPr preferRelativeResize="0"/>
          <p:nvPr/>
        </p:nvPicPr>
        <p:blipFill rotWithShape="1">
          <a:blip r:embed="rId3">
            <a:alphaModFix/>
          </a:blip>
          <a:srcRect b="0" l="0" r="65372" t="21210"/>
          <a:stretch/>
        </p:blipFill>
        <p:spPr>
          <a:xfrm>
            <a:off x="2210975" y="925450"/>
            <a:ext cx="3060826" cy="180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0" name="Google Shape;570;p47"/>
          <p:cNvPicPr preferRelativeResize="0"/>
          <p:nvPr/>
        </p:nvPicPr>
        <p:blipFill rotWithShape="1">
          <a:blip r:embed="rId4">
            <a:alphaModFix/>
          </a:blip>
          <a:srcRect b="0" l="0" r="70224" t="21054"/>
          <a:stretch/>
        </p:blipFill>
        <p:spPr>
          <a:xfrm>
            <a:off x="2210975" y="2822775"/>
            <a:ext cx="2722574" cy="189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p47"/>
          <p:cNvPicPr preferRelativeResize="0"/>
          <p:nvPr/>
        </p:nvPicPr>
        <p:blipFill rotWithShape="1">
          <a:blip r:embed="rId3">
            <a:alphaModFix/>
          </a:blip>
          <a:srcRect b="0" l="74599" r="0" t="21210"/>
          <a:stretch/>
        </p:blipFill>
        <p:spPr>
          <a:xfrm>
            <a:off x="5271800" y="925450"/>
            <a:ext cx="2245123" cy="180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47"/>
          <p:cNvPicPr preferRelativeResize="0"/>
          <p:nvPr/>
        </p:nvPicPr>
        <p:blipFill rotWithShape="1">
          <a:blip r:embed="rId4">
            <a:alphaModFix/>
          </a:blip>
          <a:srcRect b="0" l="71748" r="0" t="21054"/>
          <a:stretch/>
        </p:blipFill>
        <p:spPr>
          <a:xfrm>
            <a:off x="4933550" y="2822775"/>
            <a:ext cx="2583374" cy="1894900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47"/>
          <p:cNvSpPr txBox="1"/>
          <p:nvPr/>
        </p:nvSpPr>
        <p:spPr>
          <a:xfrm>
            <a:off x="3282925" y="587175"/>
            <a:ext cx="379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Node network </a:t>
            </a:r>
            <a:r>
              <a:rPr b="1" lang="en"/>
              <a:t>received</a:t>
            </a:r>
            <a:r>
              <a:rPr b="1" lang="en"/>
              <a:t> bytes vs time</a:t>
            </a:r>
            <a:endParaRPr b="1"/>
          </a:p>
        </p:txBody>
      </p:sp>
      <p:sp>
        <p:nvSpPr>
          <p:cNvPr id="574" name="Google Shape;574;p47"/>
          <p:cNvSpPr/>
          <p:nvPr/>
        </p:nvSpPr>
        <p:spPr>
          <a:xfrm>
            <a:off x="484725" y="1536438"/>
            <a:ext cx="1586100" cy="584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Without Async Prefetching</a:t>
            </a:r>
            <a:endParaRPr b="1"/>
          </a:p>
        </p:txBody>
      </p:sp>
      <p:sp>
        <p:nvSpPr>
          <p:cNvPr id="575" name="Google Shape;575;p47"/>
          <p:cNvSpPr/>
          <p:nvPr/>
        </p:nvSpPr>
        <p:spPr>
          <a:xfrm>
            <a:off x="484725" y="3425388"/>
            <a:ext cx="1586100" cy="584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With Async Prefetching</a:t>
            </a:r>
            <a:endParaRPr b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48"/>
          <p:cNvSpPr/>
          <p:nvPr/>
        </p:nvSpPr>
        <p:spPr>
          <a:xfrm>
            <a:off x="683375" y="258125"/>
            <a:ext cx="74343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Conclusion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48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48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48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8"/>
          <p:cNvSpPr txBox="1"/>
          <p:nvPr/>
        </p:nvSpPr>
        <p:spPr>
          <a:xfrm>
            <a:off x="683375" y="842525"/>
            <a:ext cx="78834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/>
              <a:t>Fully automated end-to-end installation and </a:t>
            </a:r>
            <a:r>
              <a:rPr b="1" lang="en"/>
              <a:t>benchmarking</a:t>
            </a:r>
            <a:r>
              <a:rPr b="1" lang="en"/>
              <a:t>.</a:t>
            </a:r>
            <a:endParaRPr b="1"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/>
              <a:t>Added more useful metrics.</a:t>
            </a:r>
            <a:endParaRPr b="1"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/>
              <a:t>Written generic </a:t>
            </a:r>
            <a:r>
              <a:rPr b="1" lang="en"/>
              <a:t>bash </a:t>
            </a:r>
            <a:r>
              <a:rPr b="1" lang="en"/>
              <a:t>scripts that can be used on any HPC.</a:t>
            </a:r>
            <a:endParaRPr b="1"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en"/>
              <a:t>Enhanced the </a:t>
            </a:r>
            <a:r>
              <a:rPr b="1" lang="en"/>
              <a:t>visualization</a:t>
            </a:r>
            <a:r>
              <a:rPr b="1" lang="en"/>
              <a:t> and </a:t>
            </a:r>
            <a:r>
              <a:rPr b="1" lang="en"/>
              <a:t>storage</a:t>
            </a:r>
            <a:r>
              <a:rPr b="1" lang="en"/>
              <a:t> of benchmarking results </a:t>
            </a:r>
            <a:r>
              <a:rPr b="1" lang="en"/>
              <a:t>persistently.</a:t>
            </a:r>
            <a:endParaRPr b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49"/>
          <p:cNvSpPr/>
          <p:nvPr/>
        </p:nvSpPr>
        <p:spPr>
          <a:xfrm>
            <a:off x="3416580" y="1581390"/>
            <a:ext cx="2342100" cy="8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450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3000" u="none" cap="none" strike="noStrike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Thank You!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49"/>
          <p:cNvSpPr/>
          <p:nvPr/>
        </p:nvSpPr>
        <p:spPr>
          <a:xfrm>
            <a:off x="2545802" y="2581600"/>
            <a:ext cx="4052400" cy="16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450">
            <a:noAutofit/>
          </a:bodyPr>
          <a:lstStyle/>
          <a:p>
            <a:pPr indent="0" lvl="0" marL="127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3000" u="none" cap="none" strike="noStrike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Questions?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joseph.boulis@cern.ch</a:t>
            </a:r>
            <a:endParaRPr b="1" sz="1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jboulis</a:t>
            </a:r>
            <a:r>
              <a:rPr b="1" lang="en" sz="1700"/>
              <a:t>@</a:t>
            </a:r>
            <a:r>
              <a:rPr b="1" lang="en" sz="1700"/>
              <a:t>uwaterloo.ca</a:t>
            </a:r>
            <a:endParaRPr b="1" i="0" sz="2600" u="none" cap="none" strike="noStrike"/>
          </a:p>
        </p:txBody>
      </p:sp>
      <p:pic>
        <p:nvPicPr>
          <p:cNvPr id="591" name="Google Shape;591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91310" y="571590"/>
            <a:ext cx="877500" cy="877500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49"/>
          <p:cNvSpPr/>
          <p:nvPr/>
        </p:nvSpPr>
        <p:spPr>
          <a:xfrm>
            <a:off x="8392673" y="4775425"/>
            <a:ext cx="162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9"/>
          <p:cNvSpPr/>
          <p:nvPr/>
        </p:nvSpPr>
        <p:spPr>
          <a:xfrm>
            <a:off x="186030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49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900">
                <a:solidFill>
                  <a:srgbClr val="18AE9B"/>
                </a:solidFill>
              </a:rPr>
              <a:t>Joseph Boulis | Benchmarking Distributed Analysis at the Julich HPC Center</a:t>
            </a:r>
            <a:endParaRPr sz="900">
              <a:solidFill>
                <a:schemeClr val="dk1"/>
              </a:solidFill>
            </a:endParaRPr>
          </a:p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18AE9B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8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Objective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8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8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8"/>
          <p:cNvSpPr/>
          <p:nvPr/>
        </p:nvSpPr>
        <p:spPr>
          <a:xfrm>
            <a:off x="8392680" y="4776030"/>
            <a:ext cx="1149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8"/>
          <p:cNvSpPr/>
          <p:nvPr/>
        </p:nvSpPr>
        <p:spPr>
          <a:xfrm>
            <a:off x="559825" y="2950375"/>
            <a:ext cx="1696200" cy="441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df = RDataFrame(...)</a:t>
            </a:r>
            <a:endParaRPr b="1" sz="1200"/>
          </a:p>
        </p:txBody>
      </p:sp>
      <p:pic>
        <p:nvPicPr>
          <p:cNvPr id="139" name="Google Shape;13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7074" y="1712297"/>
            <a:ext cx="761697" cy="790162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8"/>
          <p:cNvSpPr txBox="1"/>
          <p:nvPr/>
        </p:nvSpPr>
        <p:spPr>
          <a:xfrm rot="-894">
            <a:off x="830872" y="2514172"/>
            <a:ext cx="1154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program.py</a:t>
            </a:r>
            <a:endParaRPr sz="1100"/>
          </a:p>
        </p:txBody>
      </p:sp>
      <p:cxnSp>
        <p:nvCxnSpPr>
          <p:cNvPr id="141" name="Google Shape;141;p28"/>
          <p:cNvCxnSpPr/>
          <p:nvPr/>
        </p:nvCxnSpPr>
        <p:spPr>
          <a:xfrm>
            <a:off x="1913471" y="2125003"/>
            <a:ext cx="7389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2" name="Google Shape;142;p28"/>
          <p:cNvCxnSpPr/>
          <p:nvPr/>
        </p:nvCxnSpPr>
        <p:spPr>
          <a:xfrm>
            <a:off x="5814975" y="2202325"/>
            <a:ext cx="6606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3" name="Google Shape;14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80600" y="1281525"/>
            <a:ext cx="1953800" cy="195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57402" y="842513"/>
            <a:ext cx="3050775" cy="305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8"/>
          <p:cNvSpPr txBox="1"/>
          <p:nvPr/>
        </p:nvSpPr>
        <p:spPr>
          <a:xfrm>
            <a:off x="6580550" y="3321100"/>
            <a:ext cx="1953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Performance Metrics</a:t>
            </a:r>
            <a:endParaRPr b="1"/>
          </a:p>
        </p:txBody>
      </p:sp>
      <p:sp>
        <p:nvSpPr>
          <p:cNvPr id="146" name="Google Shape;146;p28"/>
          <p:cNvSpPr txBox="1"/>
          <p:nvPr/>
        </p:nvSpPr>
        <p:spPr>
          <a:xfrm>
            <a:off x="2590700" y="3721300"/>
            <a:ext cx="350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High Performance Computing Center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Architecture</a:t>
            </a:r>
            <a:endParaRPr sz="3000">
              <a:solidFill>
                <a:srgbClr val="383E9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52" name="Google Shape;152;p29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9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9"/>
          <p:cNvSpPr/>
          <p:nvPr/>
        </p:nvSpPr>
        <p:spPr>
          <a:xfrm>
            <a:off x="8392680" y="4776030"/>
            <a:ext cx="1149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9"/>
          <p:cNvSpPr/>
          <p:nvPr/>
        </p:nvSpPr>
        <p:spPr>
          <a:xfrm>
            <a:off x="1092275" y="3467675"/>
            <a:ext cx="3936300" cy="1021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9"/>
          <p:cNvSpPr/>
          <p:nvPr/>
        </p:nvSpPr>
        <p:spPr>
          <a:xfrm>
            <a:off x="748725" y="930650"/>
            <a:ext cx="4219500" cy="1170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9"/>
          <p:cNvSpPr/>
          <p:nvPr/>
        </p:nvSpPr>
        <p:spPr>
          <a:xfrm>
            <a:off x="5523350" y="921825"/>
            <a:ext cx="2871900" cy="2775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9"/>
          <p:cNvPicPr preferRelativeResize="0"/>
          <p:nvPr/>
        </p:nvPicPr>
        <p:blipFill rotWithShape="1">
          <a:blip r:embed="rId3">
            <a:alphaModFix/>
          </a:blip>
          <a:srcRect b="0" l="22057" r="22687" t="0"/>
          <a:stretch/>
        </p:blipFill>
        <p:spPr>
          <a:xfrm>
            <a:off x="7481062" y="1053176"/>
            <a:ext cx="340161" cy="615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9"/>
          <p:cNvPicPr preferRelativeResize="0"/>
          <p:nvPr/>
        </p:nvPicPr>
        <p:blipFill rotWithShape="1">
          <a:blip r:embed="rId4">
            <a:alphaModFix/>
          </a:blip>
          <a:srcRect b="0" l="22057" r="22687" t="0"/>
          <a:stretch/>
        </p:blipFill>
        <p:spPr>
          <a:xfrm>
            <a:off x="7481058" y="1765150"/>
            <a:ext cx="340150" cy="615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9"/>
          <p:cNvPicPr preferRelativeResize="0"/>
          <p:nvPr/>
        </p:nvPicPr>
        <p:blipFill rotWithShape="1">
          <a:blip r:embed="rId5">
            <a:alphaModFix/>
          </a:blip>
          <a:srcRect b="0" l="22057" r="22687" t="0"/>
          <a:stretch/>
        </p:blipFill>
        <p:spPr>
          <a:xfrm>
            <a:off x="7481062" y="2829124"/>
            <a:ext cx="340150" cy="615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42800" y="1122087"/>
            <a:ext cx="615575" cy="61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30762" y="1053175"/>
            <a:ext cx="823380" cy="7534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3" name="Google Shape;163;p29"/>
          <p:cNvCxnSpPr>
            <a:endCxn id="158" idx="1"/>
          </p:cNvCxnSpPr>
          <p:nvPr/>
        </p:nvCxnSpPr>
        <p:spPr>
          <a:xfrm flipH="1" rot="10800000">
            <a:off x="6110362" y="1360976"/>
            <a:ext cx="1370700" cy="711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4" name="Google Shape;164;p29"/>
          <p:cNvCxnSpPr>
            <a:stCxn id="165" idx="3"/>
            <a:endCxn id="160" idx="1"/>
          </p:cNvCxnSpPr>
          <p:nvPr/>
        </p:nvCxnSpPr>
        <p:spPr>
          <a:xfrm>
            <a:off x="6161321" y="2072932"/>
            <a:ext cx="1319700" cy="1064100"/>
          </a:xfrm>
          <a:prstGeom prst="bentConnector3">
            <a:avLst>
              <a:gd fmla="val 50002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6" name="Google Shape;166;p29"/>
          <p:cNvCxnSpPr>
            <a:stCxn id="159" idx="1"/>
          </p:cNvCxnSpPr>
          <p:nvPr/>
        </p:nvCxnSpPr>
        <p:spPr>
          <a:xfrm rot="10800000">
            <a:off x="6307458" y="2072932"/>
            <a:ext cx="1173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67" name="Google Shape;167;p29"/>
          <p:cNvCxnSpPr>
            <a:stCxn id="159" idx="2"/>
            <a:endCxn id="160" idx="0"/>
          </p:cNvCxnSpPr>
          <p:nvPr/>
        </p:nvCxnSpPr>
        <p:spPr>
          <a:xfrm>
            <a:off x="7651133" y="2380715"/>
            <a:ext cx="0" cy="448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68" name="Google Shape;168;p29"/>
          <p:cNvCxnSpPr>
            <a:stCxn id="161" idx="3"/>
          </p:cNvCxnSpPr>
          <p:nvPr/>
        </p:nvCxnSpPr>
        <p:spPr>
          <a:xfrm>
            <a:off x="1658375" y="1429875"/>
            <a:ext cx="440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9" name="Google Shape;169;p29"/>
          <p:cNvCxnSpPr/>
          <p:nvPr/>
        </p:nvCxnSpPr>
        <p:spPr>
          <a:xfrm>
            <a:off x="3434000" y="1429863"/>
            <a:ext cx="520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65" name="Google Shape;165;p29"/>
          <p:cNvPicPr preferRelativeResize="0"/>
          <p:nvPr/>
        </p:nvPicPr>
        <p:blipFill rotWithShape="1">
          <a:blip r:embed="rId8">
            <a:alphaModFix/>
          </a:blip>
          <a:srcRect b="0" l="22057" r="22687" t="0"/>
          <a:stretch/>
        </p:blipFill>
        <p:spPr>
          <a:xfrm>
            <a:off x="5821171" y="1765150"/>
            <a:ext cx="340150" cy="615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385325" y="3683088"/>
            <a:ext cx="1145400" cy="572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1" name="Google Shape;171;p29"/>
          <p:cNvCxnSpPr>
            <a:stCxn id="170" idx="3"/>
          </p:cNvCxnSpPr>
          <p:nvPr/>
        </p:nvCxnSpPr>
        <p:spPr>
          <a:xfrm>
            <a:off x="2530725" y="3969438"/>
            <a:ext cx="776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2" name="Google Shape;172;p29"/>
          <p:cNvCxnSpPr/>
          <p:nvPr/>
        </p:nvCxnSpPr>
        <p:spPr>
          <a:xfrm flipH="1">
            <a:off x="5135600" y="3212250"/>
            <a:ext cx="546300" cy="40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3" name="Google Shape;173;p29"/>
          <p:cNvSpPr txBox="1"/>
          <p:nvPr/>
        </p:nvSpPr>
        <p:spPr>
          <a:xfrm rot="-900">
            <a:off x="4361927" y="2990696"/>
            <a:ext cx="114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Pull metrics</a:t>
            </a:r>
            <a:endParaRPr/>
          </a:p>
        </p:txBody>
      </p:sp>
      <p:sp>
        <p:nvSpPr>
          <p:cNvPr id="174" name="Google Shape;174;p29"/>
          <p:cNvSpPr txBox="1"/>
          <p:nvPr/>
        </p:nvSpPr>
        <p:spPr>
          <a:xfrm rot="-1252">
            <a:off x="2507025" y="3585637"/>
            <a:ext cx="823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PromQL</a:t>
            </a:r>
            <a:endParaRPr sz="1300"/>
          </a:p>
        </p:txBody>
      </p:sp>
      <p:sp>
        <p:nvSpPr>
          <p:cNvPr id="175" name="Google Shape;175;p29"/>
          <p:cNvSpPr txBox="1"/>
          <p:nvPr/>
        </p:nvSpPr>
        <p:spPr>
          <a:xfrm rot="-1106">
            <a:off x="884237" y="1746754"/>
            <a:ext cx="932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program.py</a:t>
            </a:r>
            <a:endParaRPr sz="1100"/>
          </a:p>
        </p:txBody>
      </p:sp>
      <p:sp>
        <p:nvSpPr>
          <p:cNvPr id="176" name="Google Shape;176;p29"/>
          <p:cNvSpPr txBox="1"/>
          <p:nvPr/>
        </p:nvSpPr>
        <p:spPr>
          <a:xfrm>
            <a:off x="6065150" y="3776025"/>
            <a:ext cx="23274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Jülich HPC Center /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CERN HPC-Batch Cluster</a:t>
            </a:r>
            <a:endParaRPr b="1"/>
          </a:p>
        </p:txBody>
      </p:sp>
      <p:sp>
        <p:nvSpPr>
          <p:cNvPr id="177" name="Google Shape;177;p29"/>
          <p:cNvSpPr txBox="1"/>
          <p:nvPr/>
        </p:nvSpPr>
        <p:spPr>
          <a:xfrm>
            <a:off x="5524900" y="2380725"/>
            <a:ext cx="9327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scheduler</a:t>
            </a:r>
            <a:endParaRPr b="1" sz="1200"/>
          </a:p>
        </p:txBody>
      </p:sp>
      <p:cxnSp>
        <p:nvCxnSpPr>
          <p:cNvPr id="178" name="Google Shape;178;p29"/>
          <p:cNvCxnSpPr/>
          <p:nvPr/>
        </p:nvCxnSpPr>
        <p:spPr>
          <a:xfrm rot="10800000">
            <a:off x="5179900" y="1776450"/>
            <a:ext cx="493200" cy="299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stealth"/>
            <a:tailEnd len="med" w="med" type="none"/>
          </a:ln>
        </p:spPr>
      </p:cxnSp>
      <p:pic>
        <p:nvPicPr>
          <p:cNvPr id="179" name="Google Shape;179;p2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178925" y="1222439"/>
            <a:ext cx="340150" cy="406548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9"/>
          <p:cNvSpPr txBox="1"/>
          <p:nvPr/>
        </p:nvSpPr>
        <p:spPr>
          <a:xfrm>
            <a:off x="2449700" y="1114263"/>
            <a:ext cx="10605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00245F"/>
                </a:solidFill>
              </a:rPr>
              <a:t>dask</a:t>
            </a:r>
            <a:endParaRPr b="1" sz="2900">
              <a:solidFill>
                <a:srgbClr val="00245F"/>
              </a:solidFill>
            </a:endParaRPr>
          </a:p>
        </p:txBody>
      </p:sp>
      <p:pic>
        <p:nvPicPr>
          <p:cNvPr id="181" name="Google Shape;181;p2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434000" y="3571569"/>
            <a:ext cx="1370700" cy="717306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9"/>
          <p:cNvSpPr txBox="1"/>
          <p:nvPr/>
        </p:nvSpPr>
        <p:spPr>
          <a:xfrm>
            <a:off x="3096225" y="936100"/>
            <a:ext cx="126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Submit jobs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Julich HPC computing nodes (JURECA)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0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0"/>
          <p:cNvSpPr txBox="1"/>
          <p:nvPr/>
        </p:nvSpPr>
        <p:spPr>
          <a:xfrm>
            <a:off x="1036550" y="2735125"/>
            <a:ext cx="23226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</a:rPr>
              <a:t>Model Name: </a:t>
            </a:r>
            <a:r>
              <a:rPr lang="en" sz="1100"/>
              <a:t>AMD EPYC 7742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Cores: </a:t>
            </a:r>
            <a:r>
              <a:rPr lang="en" sz="1100"/>
              <a:t>64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chemeClr val="dk1"/>
                </a:solidFill>
              </a:rPr>
              <a:t>Total:</a:t>
            </a:r>
            <a:r>
              <a:rPr lang="en" sz="1100">
                <a:solidFill>
                  <a:schemeClr val="dk1"/>
                </a:solidFill>
              </a:rPr>
              <a:t> 128 cores</a:t>
            </a:r>
            <a:endParaRPr sz="1100"/>
          </a:p>
        </p:txBody>
      </p:sp>
      <p:pic>
        <p:nvPicPr>
          <p:cNvPr id="192" name="Google Shape;19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3376" y="1320100"/>
            <a:ext cx="1844449" cy="138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3063" y="1636412"/>
            <a:ext cx="3552973" cy="655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0"/>
          <p:cNvSpPr txBox="1"/>
          <p:nvPr/>
        </p:nvSpPr>
        <p:spPr>
          <a:xfrm>
            <a:off x="4488538" y="2329288"/>
            <a:ext cx="342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VERSION="8.8 (Green Obsidian)"</a:t>
            </a:r>
            <a:endParaRPr b="1" sz="1200"/>
          </a:p>
        </p:txBody>
      </p:sp>
      <p:sp>
        <p:nvSpPr>
          <p:cNvPr id="195" name="Google Shape;195;p30"/>
          <p:cNvSpPr txBox="1"/>
          <p:nvPr/>
        </p:nvSpPr>
        <p:spPr>
          <a:xfrm>
            <a:off x="3055438" y="1965300"/>
            <a:ext cx="471000" cy="4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X2</a:t>
            </a:r>
            <a:endParaRPr b="1" sz="1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1"/>
          <p:cNvSpPr/>
          <p:nvPr/>
        </p:nvSpPr>
        <p:spPr>
          <a:xfrm>
            <a:off x="683375" y="258125"/>
            <a:ext cx="78165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4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CERN HPC computing nodes (HPC-Batch)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83E9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8392669" y="4775425"/>
            <a:ext cx="2481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1"/>
          <p:cNvSpPr txBox="1"/>
          <p:nvPr/>
        </p:nvSpPr>
        <p:spPr>
          <a:xfrm>
            <a:off x="1061275" y="2740950"/>
            <a:ext cx="2450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Model Name</a:t>
            </a:r>
            <a:r>
              <a:rPr b="1" lang="en" sz="1100"/>
              <a:t>: </a:t>
            </a:r>
            <a:r>
              <a:rPr lang="en" sz="1100"/>
              <a:t>AMD EPYC 7302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Cores: </a:t>
            </a:r>
            <a:r>
              <a:rPr lang="en" sz="1100"/>
              <a:t>16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Total:</a:t>
            </a:r>
            <a:r>
              <a:rPr lang="en" sz="1100"/>
              <a:t> 32 cores</a:t>
            </a:r>
            <a:endParaRPr sz="1100"/>
          </a:p>
        </p:txBody>
      </p:sp>
      <p:pic>
        <p:nvPicPr>
          <p:cNvPr id="205" name="Google Shape;20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3376" y="1320100"/>
            <a:ext cx="1844449" cy="138335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1"/>
          <p:cNvSpPr txBox="1"/>
          <p:nvPr/>
        </p:nvSpPr>
        <p:spPr>
          <a:xfrm>
            <a:off x="4882038" y="2855988"/>
            <a:ext cx="342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VERSION: </a:t>
            </a:r>
            <a:r>
              <a:rPr lang="en" sz="1200"/>
              <a:t>8</a:t>
            </a:r>
            <a:endParaRPr sz="1200"/>
          </a:p>
        </p:txBody>
      </p:sp>
      <p:sp>
        <p:nvSpPr>
          <p:cNvPr id="207" name="Google Shape;207;p31"/>
          <p:cNvSpPr txBox="1"/>
          <p:nvPr/>
        </p:nvSpPr>
        <p:spPr>
          <a:xfrm>
            <a:off x="3055438" y="1965300"/>
            <a:ext cx="471000" cy="4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X2</a:t>
            </a:r>
            <a:endParaRPr b="1" sz="1500"/>
          </a:p>
        </p:txBody>
      </p:sp>
      <p:pic>
        <p:nvPicPr>
          <p:cNvPr id="208" name="Google Shape;20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2038" y="1047395"/>
            <a:ext cx="3510600" cy="1755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2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Root Installation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2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2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2"/>
          <p:cNvSpPr/>
          <p:nvPr/>
        </p:nvSpPr>
        <p:spPr>
          <a:xfrm>
            <a:off x="8392680" y="4776030"/>
            <a:ext cx="1149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2"/>
          <p:cNvSpPr txBox="1"/>
          <p:nvPr/>
        </p:nvSpPr>
        <p:spPr>
          <a:xfrm>
            <a:off x="577200" y="981700"/>
            <a:ext cx="71271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Environment</a:t>
            </a:r>
            <a:r>
              <a:rPr b="1" lang="en"/>
              <a:t> variable</a:t>
            </a:r>
            <a:r>
              <a:rPr lang="en"/>
              <a:t>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EXTRA_CLING_ARGS="-O2" → Gives more performance with jitted code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Build Options</a:t>
            </a:r>
            <a:r>
              <a:rPr lang="en"/>
              <a:t>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-Dminimal=ON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-Dpyroot=ON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-Ddataframe=ON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-Dxrootd=ON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-DCMAKE_BUILD_TYPE=Release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-Dimt=ON"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Libraries Versions</a:t>
            </a:r>
            <a:r>
              <a:rPr lang="en"/>
              <a:t>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ROOT : Master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dask : </a:t>
            </a:r>
            <a:r>
              <a:rPr lang="en">
                <a:solidFill>
                  <a:schemeClr val="dk1"/>
                </a:solidFill>
              </a:rPr>
              <a:t>2023.7.0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dask-core : 2023.7.0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dask-jobqueue : 0.8.2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Dask &amp; Slurm</a:t>
            </a:r>
            <a:endParaRPr sz="3000">
              <a:solidFill>
                <a:srgbClr val="383E9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23" name="Google Shape;223;p33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3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3"/>
          <p:cNvSpPr/>
          <p:nvPr/>
        </p:nvSpPr>
        <p:spPr>
          <a:xfrm>
            <a:off x="8392680" y="4776030"/>
            <a:ext cx="1149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6950" y="613275"/>
            <a:ext cx="4780977" cy="334803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28575">
              <a:srgbClr val="000000">
                <a:alpha val="50000"/>
              </a:srgbClr>
            </a:outerShdw>
          </a:effectLst>
        </p:spPr>
      </p:pic>
      <p:sp>
        <p:nvSpPr>
          <p:cNvPr id="227" name="Google Shape;227;p33"/>
          <p:cNvSpPr/>
          <p:nvPr/>
        </p:nvSpPr>
        <p:spPr>
          <a:xfrm>
            <a:off x="276200" y="893575"/>
            <a:ext cx="2873100" cy="119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8" name="Google Shape;228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10887" y="1227525"/>
            <a:ext cx="823380" cy="7534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9" name="Google Shape;229;p33"/>
          <p:cNvCxnSpPr/>
          <p:nvPr/>
        </p:nvCxnSpPr>
        <p:spPr>
          <a:xfrm>
            <a:off x="1614125" y="1604213"/>
            <a:ext cx="520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30" name="Google Shape;230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9050" y="1396789"/>
            <a:ext cx="340150" cy="406548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3"/>
          <p:cNvSpPr txBox="1"/>
          <p:nvPr/>
        </p:nvSpPr>
        <p:spPr>
          <a:xfrm>
            <a:off x="629825" y="1288613"/>
            <a:ext cx="10605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00245F"/>
                </a:solidFill>
              </a:rPr>
              <a:t>dask</a:t>
            </a:r>
            <a:endParaRPr b="1" sz="2900">
              <a:solidFill>
                <a:srgbClr val="00245F"/>
              </a:solidFill>
            </a:endParaRPr>
          </a:p>
        </p:txBody>
      </p:sp>
      <p:sp>
        <p:nvSpPr>
          <p:cNvPr id="232" name="Google Shape;232;p33"/>
          <p:cNvSpPr txBox="1"/>
          <p:nvPr/>
        </p:nvSpPr>
        <p:spPr>
          <a:xfrm>
            <a:off x="1241525" y="893575"/>
            <a:ext cx="126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Submit jobs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(batch script)</a:t>
            </a:r>
            <a:endParaRPr/>
          </a:p>
        </p:txBody>
      </p:sp>
      <p:sp>
        <p:nvSpPr>
          <p:cNvPr id="233" name="Google Shape;233;p33"/>
          <p:cNvSpPr txBox="1"/>
          <p:nvPr/>
        </p:nvSpPr>
        <p:spPr>
          <a:xfrm>
            <a:off x="392300" y="2299325"/>
            <a:ext cx="32037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Memory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Number of cores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User name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Partition</a:t>
            </a:r>
            <a:r>
              <a:rPr lang="en"/>
              <a:t> name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Path to logs/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Bash scripts to execute on </a:t>
            </a:r>
            <a:r>
              <a:rPr lang="en"/>
              <a:t>computer</a:t>
            </a:r>
            <a:r>
              <a:rPr lang="en"/>
              <a:t> node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No. nodes to allocate</a:t>
            </a:r>
            <a:endParaRPr/>
          </a:p>
        </p:txBody>
      </p:sp>
      <p:sp>
        <p:nvSpPr>
          <p:cNvPr id="234" name="Google Shape;234;p33"/>
          <p:cNvSpPr/>
          <p:nvPr/>
        </p:nvSpPr>
        <p:spPr>
          <a:xfrm>
            <a:off x="3975025" y="862700"/>
            <a:ext cx="4488300" cy="2444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33"/>
          <p:cNvSpPr/>
          <p:nvPr/>
        </p:nvSpPr>
        <p:spPr>
          <a:xfrm>
            <a:off x="7741075" y="3229625"/>
            <a:ext cx="1265700" cy="753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</a:rPr>
              <a:t>Avoid including queuing time in runtime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236" name="Google Shape;236;p33"/>
          <p:cNvSpPr/>
          <p:nvPr/>
        </p:nvSpPr>
        <p:spPr>
          <a:xfrm>
            <a:off x="3726950" y="925775"/>
            <a:ext cx="174300" cy="2381700"/>
          </a:xfrm>
          <a:prstGeom prst="leftBrace">
            <a:avLst>
              <a:gd fmla="val 50000" name="adj1"/>
              <a:gd fmla="val 55522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33"/>
          <p:cNvSpPr/>
          <p:nvPr/>
        </p:nvSpPr>
        <p:spPr>
          <a:xfrm>
            <a:off x="699200" y="2365925"/>
            <a:ext cx="1550100" cy="406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Configuration:</a:t>
            </a:r>
            <a:endParaRPr b="1" sz="1200">
              <a:solidFill>
                <a:schemeClr val="dk1"/>
              </a:solidFill>
            </a:endParaRPr>
          </a:p>
        </p:txBody>
      </p:sp>
      <p:cxnSp>
        <p:nvCxnSpPr>
          <p:cNvPr id="238" name="Google Shape;238;p33"/>
          <p:cNvCxnSpPr>
            <a:stCxn id="237" idx="3"/>
            <a:endCxn id="236" idx="1"/>
          </p:cNvCxnSpPr>
          <p:nvPr/>
        </p:nvCxnSpPr>
        <p:spPr>
          <a:xfrm flipH="1" rot="10800000">
            <a:off x="2249300" y="2248175"/>
            <a:ext cx="1477800" cy="321000"/>
          </a:xfrm>
          <a:prstGeom prst="curvedConnector3">
            <a:avLst>
              <a:gd fmla="val 49995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39" name="Google Shape;239;p33"/>
          <p:cNvCxnSpPr>
            <a:endCxn id="235" idx="1"/>
          </p:cNvCxnSpPr>
          <p:nvPr/>
        </p:nvCxnSpPr>
        <p:spPr>
          <a:xfrm>
            <a:off x="7011175" y="3525875"/>
            <a:ext cx="729900" cy="804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4"/>
          <p:cNvSpPr/>
          <p:nvPr/>
        </p:nvSpPr>
        <p:spPr>
          <a:xfrm>
            <a:off x="683370" y="258120"/>
            <a:ext cx="66141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83E91"/>
                </a:solidFill>
                <a:latin typeface="Arial Black"/>
                <a:ea typeface="Arial Black"/>
                <a:cs typeface="Arial Black"/>
                <a:sym typeface="Arial Black"/>
              </a:rPr>
              <a:t>Distributed RDataFrame</a:t>
            </a:r>
            <a:endParaRPr sz="3000">
              <a:solidFill>
                <a:srgbClr val="383E9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45" name="Google Shape;245;p34"/>
          <p:cNvSpPr/>
          <p:nvPr/>
        </p:nvSpPr>
        <p:spPr>
          <a:xfrm>
            <a:off x="4088070" y="4800600"/>
            <a:ext cx="3969900" cy="29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8AE9B"/>
                </a:solidFill>
              </a:rPr>
              <a:t>Joseph Boulis</a:t>
            </a:r>
            <a:r>
              <a:rPr b="0" i="0" lang="en" sz="9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" sz="900">
                <a:solidFill>
                  <a:srgbClr val="18AE9B"/>
                </a:solidFill>
              </a:rPr>
              <a:t>Benchmarking Distributed Analysis at the Julich HPC Center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4"/>
          <p:cNvSpPr/>
          <p:nvPr/>
        </p:nvSpPr>
        <p:spPr>
          <a:xfrm>
            <a:off x="1860030" y="4766580"/>
            <a:ext cx="8532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8AE9B"/>
                </a:solidFill>
              </a:rPr>
              <a:t>23</a:t>
            </a:r>
            <a:r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 August 2023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34"/>
          <p:cNvSpPr/>
          <p:nvPr/>
        </p:nvSpPr>
        <p:spPr>
          <a:xfrm>
            <a:off x="8392680" y="4776030"/>
            <a:ext cx="1149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rgbClr val="18AE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" name="Google Shape;24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7027" y="1987363"/>
            <a:ext cx="4269924" cy="584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49" name="Google Shape;24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8337" y="1272412"/>
            <a:ext cx="3768025" cy="3955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cxnSp>
        <p:nvCxnSpPr>
          <p:cNvPr id="250" name="Google Shape;250;p34"/>
          <p:cNvCxnSpPr/>
          <p:nvPr/>
        </p:nvCxnSpPr>
        <p:spPr>
          <a:xfrm flipH="1" rot="10800000">
            <a:off x="2068350" y="2402325"/>
            <a:ext cx="672900" cy="6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1" name="Google Shape;251;p34"/>
          <p:cNvSpPr/>
          <p:nvPr/>
        </p:nvSpPr>
        <p:spPr>
          <a:xfrm>
            <a:off x="339250" y="2055675"/>
            <a:ext cx="1663200" cy="753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Run the benchmark code </a:t>
            </a:r>
            <a:r>
              <a:rPr b="1" lang="en" sz="1200">
                <a:solidFill>
                  <a:srgbClr val="FF0000"/>
                </a:solidFill>
              </a:rPr>
              <a:t>(no changes </a:t>
            </a:r>
            <a:r>
              <a:rPr b="1" lang="en" sz="1200">
                <a:solidFill>
                  <a:srgbClr val="FF0000"/>
                </a:solidFill>
              </a:rPr>
              <a:t>needed</a:t>
            </a:r>
            <a:r>
              <a:rPr b="1" lang="en" sz="1200">
                <a:solidFill>
                  <a:srgbClr val="FF0000"/>
                </a:solidFill>
              </a:rPr>
              <a:t>)</a:t>
            </a:r>
            <a:endParaRPr b="1" sz="1200">
              <a:solidFill>
                <a:srgbClr val="FF0000"/>
              </a:solidFill>
            </a:endParaRPr>
          </a:p>
        </p:txBody>
      </p:sp>
      <p:pic>
        <p:nvPicPr>
          <p:cNvPr id="252" name="Google Shape;252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3332650"/>
            <a:ext cx="8839199" cy="44085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253" name="Google Shape;253;p34"/>
          <p:cNvSpPr/>
          <p:nvPr/>
        </p:nvSpPr>
        <p:spPr>
          <a:xfrm>
            <a:off x="6552225" y="3332650"/>
            <a:ext cx="2304300" cy="441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