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Default Extension="doc" ContentType="application/msword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6" r:id="rId8"/>
  </p:sldMasterIdLst>
  <p:notesMasterIdLst>
    <p:notesMasterId r:id="rId32"/>
  </p:notesMasterIdLst>
  <p:sldIdLst>
    <p:sldId id="256" r:id="rId9"/>
    <p:sldId id="258" r:id="rId10"/>
    <p:sldId id="277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7" r:id="rId19"/>
    <p:sldId id="268" r:id="rId20"/>
    <p:sldId id="269" r:id="rId21"/>
    <p:sldId id="270" r:id="rId22"/>
    <p:sldId id="272" r:id="rId23"/>
    <p:sldId id="274" r:id="rId24"/>
    <p:sldId id="275" r:id="rId25"/>
    <p:sldId id="257" r:id="rId26"/>
    <p:sldId id="276" r:id="rId27"/>
    <p:sldId id="278" r:id="rId28"/>
    <p:sldId id="279" r:id="rId29"/>
    <p:sldId id="280" r:id="rId30"/>
    <p:sldId id="28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00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373" autoAdjust="0"/>
  </p:normalViewPr>
  <p:slideViewPr>
    <p:cSldViewPr showGuides="1">
      <p:cViewPr varScale="1">
        <p:scale>
          <a:sx n="93" d="100"/>
          <a:sy n="93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D705F-B394-464E-B433-3DE5C596BE11}" type="datetimeFigureOut">
              <a:rPr lang="en-GB" smtClean="0"/>
              <a:pPr/>
              <a:t>21/04/2011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38BC1-5116-42E9-9FD1-534C1449E49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Note: remove </a:t>
            </a:r>
            <a:r>
              <a:rPr lang="en-GB" dirty="0" err="1" smtClean="0"/>
              <a:t>EUROnu</a:t>
            </a:r>
            <a:r>
              <a:rPr lang="en-GB" dirty="0" smtClean="0"/>
              <a:t> logo if not directly receiving support from </a:t>
            </a:r>
            <a:r>
              <a:rPr lang="en-GB" dirty="0" err="1" smtClean="0"/>
              <a:t>EUROnu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38BC1-5116-42E9-9FD1-534C1449E496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Master" Target="../slideMasters/slideMaster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26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53900"/>
            <a:ext cx="7772400" cy="1446550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760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3" cstate="screen"/>
          <a:srcRect l="12043"/>
          <a:stretch>
            <a:fillRect/>
          </a:stretch>
        </p:blipFill>
        <p:spPr bwMode="auto">
          <a:xfrm>
            <a:off x="0" y="0"/>
            <a:ext cx="615772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38200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0" y="0"/>
            <a:ext cx="9144000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Click to edit Master title style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21 April, 2011</a:t>
            </a:fld>
            <a:endParaRPr lang="en-GB" sz="2800" b="1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21 April, 2011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4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21 April, 2011</a:t>
            </a:fld>
            <a:endParaRPr lang="en-GB" sz="2800" b="1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p:oleObj spid="_x0000_s1026" name="Document" r:id="rId4" imgW="3681984" imgH="1106424" progId="Word.Document.8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21 April, 2011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21 April, 2011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7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screen"/>
          <a:srcRect l="12043"/>
          <a:stretch>
            <a:fillRect/>
          </a:stretch>
        </p:blipFill>
        <p:spPr bwMode="auto">
          <a:xfrm>
            <a:off x="1" y="6597353"/>
            <a:ext cx="2106281" cy="26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 smtClean="0"/>
              <a:pPr/>
              <a:t>21/04/2011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4/21/2011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21/04/2011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sissmallbottom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385592" y="1052736"/>
            <a:ext cx="5758408" cy="1446550"/>
          </a:xfrm>
        </p:spPr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IDS-NF: RF R&amp;D ideas:</a:t>
            </a:r>
            <a:endParaRPr lang="en-GB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835696" y="6338887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21 April, 2011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euro-nu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" y="6126162"/>
            <a:ext cx="1077374" cy="731837"/>
          </a:xfrm>
          <a:prstGeom prst="rect">
            <a:avLst/>
          </a:prstGeom>
        </p:spPr>
      </p:pic>
      <p:pic>
        <p:nvPicPr>
          <p:cNvPr id="11" name="Picture 10" descr="imp_logo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705600" y="6126162"/>
            <a:ext cx="2438400" cy="73183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linacs and RLAs:</a:t>
            </a:r>
            <a:endParaRPr lang="en-GB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1972" y="710454"/>
            <a:ext cx="5854020" cy="573479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88163" y="2579914"/>
            <a:ext cx="2304256" cy="7920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FFAG:</a:t>
            </a:r>
            <a:endParaRPr lang="en-GB" dirty="0"/>
          </a:p>
        </p:txBody>
      </p:sp>
      <p:pic>
        <p:nvPicPr>
          <p:cNvPr id="59416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817" y="702940"/>
            <a:ext cx="8430365" cy="575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417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96331" y="5085443"/>
            <a:ext cx="5684837" cy="1651000"/>
          </a:xfrm>
          <a:prstGeom prst="rect">
            <a:avLst/>
          </a:prstGeom>
          <a:noFill/>
          <a:ln w="3810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30" name="Rectangle 29"/>
          <p:cNvSpPr/>
          <p:nvPr/>
        </p:nvSpPr>
        <p:spPr>
          <a:xfrm>
            <a:off x="4425549" y="5649685"/>
            <a:ext cx="3466594" cy="1741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9418" name="Picture 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6" y="49500"/>
            <a:ext cx="5118472" cy="2327900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Issues: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IDS-NF: RF R&amp;D ideas: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9547"/>
            <a:ext cx="9144000" cy="626845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Principal issue for cooling channel:</a:t>
            </a:r>
          </a:p>
          <a:p>
            <a:pPr lvl="1"/>
            <a:r>
              <a:rPr lang="en-GB" dirty="0" smtClean="0"/>
              <a:t>Gradient required in baseline cooling channel:</a:t>
            </a:r>
          </a:p>
          <a:p>
            <a:pPr lvl="2"/>
            <a:r>
              <a:rPr lang="en-GB" dirty="0" smtClean="0"/>
              <a:t>15 MV/m from 201MHz cavities</a:t>
            </a:r>
          </a:p>
          <a:p>
            <a:r>
              <a:rPr lang="en-GB" dirty="0" err="1" smtClean="0"/>
              <a:t>MuCool</a:t>
            </a:r>
            <a:r>
              <a:rPr lang="en-GB" dirty="0" smtClean="0"/>
              <a:t>: study breakdown in presence of magnetic field</a:t>
            </a:r>
          </a:p>
          <a:p>
            <a:pPr lvl="1"/>
            <a:r>
              <a:rPr lang="en-GB" dirty="0" smtClean="0"/>
              <a:t>805 MHz:</a:t>
            </a:r>
          </a:p>
          <a:p>
            <a:pPr lvl="2"/>
            <a:r>
              <a:rPr lang="en-GB" dirty="0" smtClean="0"/>
              <a:t>Reduction of factor</a:t>
            </a:r>
            <a:br>
              <a:rPr lang="en-GB" dirty="0" smtClean="0"/>
            </a:br>
            <a:r>
              <a:rPr lang="en-GB" dirty="0" smtClean="0"/>
              <a:t>of ~2 in max. gradient</a:t>
            </a:r>
          </a:p>
          <a:p>
            <a:pPr lvl="1"/>
            <a:r>
              <a:rPr lang="en-GB" dirty="0" smtClean="0"/>
              <a:t>201 MHz:</a:t>
            </a:r>
          </a:p>
          <a:p>
            <a:pPr lvl="2"/>
            <a:r>
              <a:rPr lang="en-GB" dirty="0" smtClean="0"/>
              <a:t>In absence of </a:t>
            </a:r>
            <a:r>
              <a:rPr lang="en-GB" i="1" dirty="0" smtClean="0"/>
              <a:t>B</a:t>
            </a:r>
            <a:r>
              <a:rPr lang="en-GB" dirty="0" smtClean="0"/>
              <a:t> have</a:t>
            </a:r>
            <a:br>
              <a:rPr lang="en-GB" dirty="0" smtClean="0"/>
            </a:br>
            <a:r>
              <a:rPr lang="en-GB" dirty="0" smtClean="0"/>
              <a:t>achieved 20 MV/m</a:t>
            </a:r>
          </a:p>
          <a:p>
            <a:pPr lvl="3"/>
            <a:r>
              <a:rPr lang="en-GB" dirty="0" smtClean="0"/>
              <a:t>Test in magnetic </a:t>
            </a:r>
            <a:br>
              <a:rPr lang="en-GB" dirty="0" smtClean="0"/>
            </a:br>
            <a:r>
              <a:rPr lang="en-GB" dirty="0" smtClean="0"/>
              <a:t>field planned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56032" y="2780928"/>
            <a:ext cx="4752472" cy="342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MuCool</a:t>
            </a:r>
            <a:r>
              <a:rPr lang="en-GB" dirty="0" smtClean="0"/>
              <a:t>: RF breakdown in magnetic field: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 of RF gradient risk: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2859022"/>
          </a:xfrm>
        </p:spPr>
        <p:txBody>
          <a:bodyPr>
            <a:normAutofit/>
          </a:bodyPr>
          <a:lstStyle/>
          <a:p>
            <a:r>
              <a:rPr lang="en-GB" dirty="0" smtClean="0"/>
              <a:t>Various options being considered:</a:t>
            </a:r>
          </a:p>
          <a:p>
            <a:pPr lvl="1"/>
            <a:r>
              <a:rPr lang="en-GB" dirty="0" smtClean="0"/>
              <a:t>Modified lattices, magnetic return, bucking coils, gas filled cavities… </a:t>
            </a:r>
          </a:p>
          <a:p>
            <a:pPr lvl="1"/>
            <a:r>
              <a:rPr lang="en-GB" dirty="0" smtClean="0"/>
              <a:t>Studies emphasise:</a:t>
            </a:r>
          </a:p>
          <a:p>
            <a:pPr lvl="2"/>
            <a:r>
              <a:rPr lang="en-GB" dirty="0" smtClean="0"/>
              <a:t>Priority: expedite MICE and </a:t>
            </a:r>
            <a:r>
              <a:rPr lang="en-GB" dirty="0" err="1" smtClean="0"/>
              <a:t>MuCool</a:t>
            </a:r>
            <a:r>
              <a:rPr lang="en-GB" dirty="0" smtClean="0"/>
              <a:t> programmes!</a:t>
            </a: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75950" y="3763246"/>
            <a:ext cx="4127615" cy="2743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52480" y="3767494"/>
            <a:ext cx="4071965" cy="274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7" descr="Sample 12 (top view 1)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2" y="0"/>
            <a:ext cx="2928938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6" descr="Hand Polish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81313" cy="212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9597" y="1340768"/>
            <a:ext cx="6804806" cy="518740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Box 32"/>
          <p:cNvSpPr txBox="1">
            <a:spLocks noChangeArrowheads="1"/>
          </p:cNvSpPr>
          <p:nvPr/>
        </p:nvSpPr>
        <p:spPr bwMode="auto">
          <a:xfrm>
            <a:off x="2303463" y="6254750"/>
            <a:ext cx="466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000">
                <a:latin typeface="Calibri" pitchFamily="34" charset="0"/>
              </a:rPr>
              <a:t>Samples made by CERN tested at Lancaster</a:t>
            </a:r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Superconducting: anomalous Q slope:</a:t>
            </a:r>
            <a:endParaRPr lang="en-GB" dirty="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289" y="752564"/>
            <a:ext cx="7458075" cy="380047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690" y="4777468"/>
            <a:ext cx="4535628" cy="1747876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</p:pic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725144"/>
            <a:ext cx="2823964" cy="1938484"/>
          </a:xfrm>
          <a:prstGeom prst="rect">
            <a:avLst/>
          </a:prstGeom>
          <a:solidFill>
            <a:schemeClr val="bg1"/>
          </a:solidFill>
          <a:ln w="28575">
            <a:solidFill>
              <a:srgbClr val="92D05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Development of techniques for manufacture of high-gradient RF cavities at ~200 MHz:</a:t>
            </a:r>
          </a:p>
          <a:p>
            <a:pPr lvl="1"/>
            <a:r>
              <a:rPr lang="en-GB" dirty="0" smtClean="0"/>
              <a:t>Normal and superconducting ...</a:t>
            </a:r>
          </a:p>
          <a:p>
            <a:r>
              <a:rPr lang="en-GB" dirty="0" smtClean="0"/>
              <a:t>What determines maximum gradient</a:t>
            </a:r>
            <a:br>
              <a:rPr lang="en-GB" dirty="0" smtClean="0"/>
            </a:br>
            <a:r>
              <a:rPr lang="en-GB" dirty="0" smtClean="0"/>
              <a:t>within and in the absence of magnetic field?</a:t>
            </a:r>
          </a:p>
          <a:p>
            <a:pPr lvl="1"/>
            <a:r>
              <a:rPr lang="en-GB" dirty="0" smtClean="0"/>
              <a:t>Surface texture</a:t>
            </a:r>
          </a:p>
          <a:p>
            <a:pPr lvl="1"/>
            <a:r>
              <a:rPr lang="en-GB" dirty="0" smtClean="0"/>
              <a:t>Surface quality (grain structure, impurities, etc.)</a:t>
            </a:r>
          </a:p>
          <a:p>
            <a:pPr lvl="1"/>
            <a:r>
              <a:rPr lang="en-GB" dirty="0" smtClean="0"/>
              <a:t>Processes in manufacture</a:t>
            </a:r>
          </a:p>
          <a:p>
            <a:r>
              <a:rPr lang="en-GB" dirty="0" smtClean="0"/>
              <a:t>What are the manufacturing procedures required to deliver specified resonator with 90% confidence?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Constituency: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IDS-NF: RF R&amp;D ideas: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IDS-NF and </a:t>
            </a:r>
            <a:r>
              <a:rPr lang="en-GB" dirty="0" err="1" smtClean="0"/>
              <a:t>EUROnu</a:t>
            </a:r>
            <a:r>
              <a:rPr lang="en-GB" dirty="0" smtClean="0"/>
              <a:t>: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364" y="903288"/>
            <a:ext cx="8747515" cy="5006129"/>
          </a:xfrm>
          <a:prstGeom prst="rect">
            <a:avLst/>
          </a:prstGeom>
          <a:noFill/>
          <a:ln w="28575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23528" y="980728"/>
            <a:ext cx="8496944" cy="10081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23528" y="2348880"/>
            <a:ext cx="8496944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23528" y="3049090"/>
            <a:ext cx="8496944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323528" y="3748411"/>
            <a:ext cx="8496944" cy="10187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39552" y="6053226"/>
            <a:ext cx="80461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Note also of benefit to systems that require large longitudinal acceptance.</a:t>
            </a:r>
            <a:endParaRPr lang="en-GB" sz="2000" b="1" dirty="0" err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 Factory: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IDS-NF: RF R&amp;D ideas: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4375"/>
          </a:xfrm>
        </p:spPr>
        <p:txBody>
          <a:bodyPr/>
          <a:lstStyle/>
          <a:p>
            <a:r>
              <a:rPr lang="en-GB" dirty="0" smtClean="0"/>
              <a:t>MICE:</a:t>
            </a:r>
            <a:endParaRPr lang="en-GB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 t="1256" b="6870"/>
          <a:stretch>
            <a:fillRect/>
          </a:stretch>
        </p:blipFill>
        <p:spPr bwMode="auto">
          <a:xfrm>
            <a:off x="-14288" y="236306"/>
            <a:ext cx="9172576" cy="6020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67385" y="873303"/>
            <a:ext cx="8496944" cy="4315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4324" y="1821782"/>
            <a:ext cx="8496944" cy="4315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0648" y="2717734"/>
            <a:ext cx="8496944" cy="222343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7996" y="103532"/>
            <a:ext cx="8032296" cy="6385432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95936" y="5013176"/>
            <a:ext cx="4501297" cy="1323439"/>
          </a:xfrm>
          <a:prstGeom prst="rect">
            <a:avLst/>
          </a:prstGeom>
          <a:noFill/>
          <a:ln w="28575">
            <a:solidFill>
              <a:srgbClr val="006600"/>
            </a:solidFill>
          </a:ln>
        </p:spPr>
        <p:txBody>
          <a:bodyPr wrap="none" rtlCol="0">
            <a:spAutoFit/>
          </a:bodyPr>
          <a:lstStyle/>
          <a:p>
            <a:pPr marL="273050" indent="-179388"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C00000"/>
                </a:solidFill>
              </a:rPr>
              <a:t>Programme complementary to and in </a:t>
            </a:r>
            <a:br>
              <a:rPr lang="en-GB" sz="2000" b="1" dirty="0" smtClean="0">
                <a:solidFill>
                  <a:srgbClr val="C00000"/>
                </a:solidFill>
              </a:rPr>
            </a:br>
            <a:r>
              <a:rPr lang="en-GB" sz="2000" b="1" dirty="0" smtClean="0">
                <a:solidFill>
                  <a:srgbClr val="C00000"/>
                </a:solidFill>
              </a:rPr>
              <a:t>collaboration with </a:t>
            </a:r>
            <a:r>
              <a:rPr lang="en-GB" sz="2000" b="1" dirty="0" err="1" smtClean="0">
                <a:solidFill>
                  <a:srgbClr val="C00000"/>
                </a:solidFill>
              </a:rPr>
              <a:t>MuCool</a:t>
            </a:r>
            <a:r>
              <a:rPr lang="en-GB" sz="2000" b="1" dirty="0" smtClean="0">
                <a:solidFill>
                  <a:srgbClr val="C00000"/>
                </a:solidFill>
              </a:rPr>
              <a:t>.</a:t>
            </a:r>
          </a:p>
          <a:p>
            <a:pPr marL="273050" indent="-179388"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C00000"/>
                </a:solidFill>
              </a:rPr>
              <a:t>Leverage expertise, resources, </a:t>
            </a:r>
            <a:br>
              <a:rPr lang="en-GB" sz="2000" b="1" dirty="0" smtClean="0">
                <a:solidFill>
                  <a:srgbClr val="C00000"/>
                </a:solidFill>
              </a:rPr>
            </a:br>
            <a:r>
              <a:rPr lang="en-GB" sz="2000" b="1" dirty="0" smtClean="0">
                <a:solidFill>
                  <a:srgbClr val="C00000"/>
                </a:solidFill>
              </a:rPr>
              <a:t>parallel working.</a:t>
            </a:r>
            <a:endParaRPr lang="en-GB" sz="2000" b="1" dirty="0" err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programme: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IDS-NF: RF R&amp;D ideas: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 programme: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Basic physics/bench-top programme to:</a:t>
            </a:r>
          </a:p>
          <a:p>
            <a:pPr lvl="1"/>
            <a:r>
              <a:rPr lang="en-GB" dirty="0" smtClean="0"/>
              <a:t>Identify critical parameters that determine break down potential:</a:t>
            </a:r>
          </a:p>
          <a:p>
            <a:pPr lvl="2"/>
            <a:r>
              <a:rPr lang="en-GB" dirty="0" smtClean="0"/>
              <a:t>Normal and superconducting</a:t>
            </a:r>
          </a:p>
          <a:p>
            <a:pPr lvl="2"/>
            <a:r>
              <a:rPr lang="en-GB" dirty="0" smtClean="0"/>
              <a:t>In presence of magnetic field and in its absence</a:t>
            </a:r>
          </a:p>
          <a:p>
            <a:pPr lvl="1"/>
            <a:r>
              <a:rPr lang="en-GB" dirty="0" smtClean="0"/>
              <a:t>Understand how steps in manufacturing processes affect critical parameters:</a:t>
            </a:r>
          </a:p>
          <a:p>
            <a:pPr lvl="2"/>
            <a:r>
              <a:rPr lang="en-GB" dirty="0" smtClean="0"/>
              <a:t>Forming</a:t>
            </a:r>
          </a:p>
          <a:p>
            <a:pPr lvl="2"/>
            <a:r>
              <a:rPr lang="en-GB" dirty="0" smtClean="0"/>
              <a:t>Surface preparation</a:t>
            </a:r>
          </a:p>
          <a:p>
            <a:r>
              <a:rPr lang="en-GB" dirty="0" smtClean="0"/>
              <a:t>Demonstration of techniques developed:</a:t>
            </a:r>
          </a:p>
          <a:p>
            <a:pPr lvl="1"/>
            <a:r>
              <a:rPr lang="en-GB" dirty="0" smtClean="0"/>
              <a:t>Linac (or FFAG) </a:t>
            </a:r>
            <a:r>
              <a:rPr lang="en-GB" dirty="0" err="1" smtClean="0"/>
              <a:t>cryomodule</a:t>
            </a:r>
            <a:endParaRPr lang="en-GB" dirty="0" smtClean="0"/>
          </a:p>
          <a:p>
            <a:pPr lvl="1"/>
            <a:r>
              <a:rPr lang="en-GB" dirty="0" smtClean="0"/>
              <a:t>Cooling lattice cell or stand alone test rig</a:t>
            </a:r>
          </a:p>
          <a:p>
            <a:pPr lvl="1"/>
            <a:r>
              <a:rPr lang="en-GB" dirty="0" smtClean="0"/>
              <a:t>Longer timescale—proof of success:</a:t>
            </a:r>
          </a:p>
          <a:p>
            <a:pPr lvl="2"/>
            <a:r>
              <a:rPr lang="en-GB" dirty="0" smtClean="0"/>
              <a:t>Full demonstrator test rig:</a:t>
            </a:r>
          </a:p>
          <a:p>
            <a:pPr lvl="3"/>
            <a:r>
              <a:rPr lang="en-GB" dirty="0" smtClean="0"/>
              <a:t>Cavity or cavities from the procedures developed above; power sources (</a:t>
            </a:r>
            <a:r>
              <a:rPr lang="en-GB" dirty="0" err="1" smtClean="0"/>
              <a:t>diacrode</a:t>
            </a:r>
            <a:r>
              <a:rPr lang="en-GB" dirty="0" smtClean="0"/>
              <a:t>) developed from within TIARA</a:t>
            </a:r>
          </a:p>
          <a:p>
            <a:pPr marL="2160588" lvl="4"/>
            <a:r>
              <a:rPr lang="en-GB" dirty="0" smtClean="0"/>
              <a:t>Could be at the ICTF or at CERN; or warm cavity at ICTF and </a:t>
            </a:r>
            <a:r>
              <a:rPr lang="en-GB" dirty="0" err="1" smtClean="0"/>
              <a:t>cryo</a:t>
            </a:r>
            <a:r>
              <a:rPr lang="en-GB" dirty="0" smtClean="0"/>
              <a:t>-module at CERN</a:t>
            </a:r>
          </a:p>
          <a:p>
            <a:pPr lvl="1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54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6488668"/>
            <a:ext cx="510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Available from IDS-NF site: https://www.ids-nf.org/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1742"/>
            <a:ext cx="6336704" cy="634606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front-end: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2160" y="3933056"/>
            <a:ext cx="3131840" cy="2808312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RF required for:</a:t>
            </a:r>
          </a:p>
          <a:p>
            <a:pPr lvl="1"/>
            <a:r>
              <a:rPr lang="en-GB" dirty="0" smtClean="0"/>
              <a:t>Bunching</a:t>
            </a:r>
          </a:p>
          <a:p>
            <a:pPr lvl="1"/>
            <a:r>
              <a:rPr lang="en-GB" dirty="0" smtClean="0"/>
              <a:t>Phase rotation</a:t>
            </a:r>
          </a:p>
          <a:p>
            <a:pPr lvl="1"/>
            <a:r>
              <a:rPr lang="en-GB" dirty="0" smtClean="0"/>
              <a:t>Cooling</a:t>
            </a:r>
            <a:endParaRPr lang="en-GB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78" y="740868"/>
            <a:ext cx="8869688" cy="50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front-end: RF requirements: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64904"/>
            <a:ext cx="9144000" cy="936104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Large number of high-gradient, normally conducting cavities</a:t>
            </a:r>
          </a:p>
          <a:p>
            <a:pPr lvl="1"/>
            <a:r>
              <a:rPr lang="en-GB" dirty="0" smtClean="0"/>
              <a:t>Normal: operation in magnetic field</a:t>
            </a:r>
            <a:endParaRPr lang="en-GB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36" y="768804"/>
            <a:ext cx="8973140" cy="168048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79512" y="1916832"/>
            <a:ext cx="8784976" cy="24942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972" y="3679277"/>
            <a:ext cx="4317112" cy="2634437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542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49228" y="3698587"/>
            <a:ext cx="4487268" cy="2641541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front-end: summary:</a:t>
            </a:r>
            <a:endParaRPr lang="en-GB" dirty="0"/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976" y="646010"/>
            <a:ext cx="5770563" cy="4495800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026" y="3734611"/>
            <a:ext cx="4529404" cy="2729881"/>
          </a:xfrm>
          <a:prstGeom prst="rect">
            <a:avLst/>
          </a:prstGeom>
          <a:noFill/>
          <a:ln w="38100">
            <a:solidFill>
              <a:srgbClr val="92D050"/>
            </a:solidFill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886874" y="4741168"/>
            <a:ext cx="2471869" cy="33157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linac and RLAs: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78829"/>
            <a:ext cx="9144000" cy="2079171"/>
          </a:xfrm>
        </p:spPr>
        <p:txBody>
          <a:bodyPr/>
          <a:lstStyle/>
          <a:p>
            <a:r>
              <a:rPr lang="en-GB" dirty="0" smtClean="0"/>
              <a:t>Linac and RLAs:</a:t>
            </a:r>
          </a:p>
          <a:p>
            <a:pPr lvl="1"/>
            <a:r>
              <a:rPr lang="en-GB" dirty="0" smtClean="0"/>
              <a:t>Solenoid focusing</a:t>
            </a:r>
          </a:p>
          <a:p>
            <a:pPr lvl="1"/>
            <a:r>
              <a:rPr lang="en-GB" dirty="0" smtClean="0"/>
              <a:t>Superconducting (</a:t>
            </a:r>
            <a:r>
              <a:rPr lang="en-GB" dirty="0" err="1" smtClean="0"/>
              <a:t>Nb</a:t>
            </a:r>
            <a:r>
              <a:rPr lang="en-GB" dirty="0" smtClean="0"/>
              <a:t> on Cu) 201.25 MHz cavities</a:t>
            </a:r>
            <a:endParaRPr lang="en-GB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01" y="682721"/>
            <a:ext cx="8996199" cy="397589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linacs and RLAs:</a:t>
            </a:r>
            <a:endParaRPr lang="en-GB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776864" cy="546692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5317</TotalTime>
  <Words>373</Words>
  <Application>Microsoft Office PowerPoint</Application>
  <PresentationFormat>On-screen Show (4:3)</PresentationFormat>
  <Paragraphs>74</Paragraphs>
  <Slides>23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Theme2</vt:lpstr>
      <vt:lpstr>1_Data-proj-slides</vt:lpstr>
      <vt:lpstr>1_Theme1</vt:lpstr>
      <vt:lpstr>Slides</vt:lpstr>
      <vt:lpstr>Presentation1</vt:lpstr>
      <vt:lpstr>1_Theme2</vt:lpstr>
      <vt:lpstr>2_Theme2</vt:lpstr>
      <vt:lpstr>ISIS Small Bottom Banner</vt:lpstr>
      <vt:lpstr>Document</vt:lpstr>
      <vt:lpstr> IDS-NF: RF R&amp;D ideas:</vt:lpstr>
      <vt:lpstr>Neutrino Factory:</vt:lpstr>
      <vt:lpstr>Slide 3</vt:lpstr>
      <vt:lpstr>Slide 4</vt:lpstr>
      <vt:lpstr>Muon front-end:</vt:lpstr>
      <vt:lpstr>Muon front-end: RF requirements:</vt:lpstr>
      <vt:lpstr>Muon front-end: summary:</vt:lpstr>
      <vt:lpstr>Muon linac and RLAs:</vt:lpstr>
      <vt:lpstr>Muon linacs and RLAs:</vt:lpstr>
      <vt:lpstr>Muon linacs and RLAs:</vt:lpstr>
      <vt:lpstr>Muon FFAG:</vt:lpstr>
      <vt:lpstr>Issues:</vt:lpstr>
      <vt:lpstr>MuCool: RF breakdown in magnetic field:</vt:lpstr>
      <vt:lpstr>Mitigation of RF gradient risk:</vt:lpstr>
      <vt:lpstr>Slide 15</vt:lpstr>
      <vt:lpstr>Superconducting: anomalous Q slope:</vt:lpstr>
      <vt:lpstr>Issues:</vt:lpstr>
      <vt:lpstr>Constituency:</vt:lpstr>
      <vt:lpstr>IDS-NF and EUROnu:</vt:lpstr>
      <vt:lpstr>MICE:</vt:lpstr>
      <vt:lpstr>Slide 21</vt:lpstr>
      <vt:lpstr>Possible programme:</vt:lpstr>
      <vt:lpstr>Outline programme:</vt:lpstr>
    </vt:vector>
  </TitlesOfParts>
  <Company>Imperial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Industrializing the production of neutrinos; science, synergies, and benefits</dc:title>
  <dc:creator>Ken</dc:creator>
  <cp:lastModifiedBy>Ken</cp:lastModifiedBy>
  <cp:revision>81</cp:revision>
  <dcterms:created xsi:type="dcterms:W3CDTF">2011-03-22T14:16:51Z</dcterms:created>
  <dcterms:modified xsi:type="dcterms:W3CDTF">2011-04-21T11:50:45Z</dcterms:modified>
</cp:coreProperties>
</file>