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3" r:id="rId2"/>
  </p:sldMasterIdLst>
  <p:sldIdLst>
    <p:sldId id="257" r:id="rId3"/>
    <p:sldId id="4508" r:id="rId4"/>
    <p:sldId id="4502" r:id="rId5"/>
    <p:sldId id="4503" r:id="rId6"/>
    <p:sldId id="4507" r:id="rId7"/>
    <p:sldId id="4504" r:id="rId8"/>
    <p:sldId id="4505" r:id="rId9"/>
    <p:sldId id="4506"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4" autoAdjust="0"/>
    <p:restoredTop sz="94660"/>
  </p:normalViewPr>
  <p:slideViewPr>
    <p:cSldViewPr snapToGrid="0" showGuides="1">
      <p:cViewPr varScale="1">
        <p:scale>
          <a:sx n="95" d="100"/>
          <a:sy n="95" d="100"/>
        </p:scale>
        <p:origin x="90" y="31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65176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8" name="PlaceHolder 2"/>
          <p:cNvSpPr>
            <a:spLocks noGrp="1"/>
          </p:cNvSpPr>
          <p:nvPr>
            <p:ph type="body"/>
          </p:nvPr>
        </p:nvSpPr>
        <p:spPr>
          <a:xfrm>
            <a:off x="609600" y="160464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9" name="PlaceHolder 3"/>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791272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1"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2"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3"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4" name="PlaceHolder 5"/>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4785763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36" name="PlaceHolder 2"/>
          <p:cNvSpPr>
            <a:spLocks noGrp="1"/>
          </p:cNvSpPr>
          <p:nvPr>
            <p:ph type="body"/>
          </p:nvPr>
        </p:nvSpPr>
        <p:spPr>
          <a:xfrm>
            <a:off x="60960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7" name="PlaceHolder 3"/>
          <p:cNvSpPr>
            <a:spLocks noGrp="1"/>
          </p:cNvSpPr>
          <p:nvPr>
            <p:ph type="body"/>
          </p:nvPr>
        </p:nvSpPr>
        <p:spPr>
          <a:xfrm>
            <a:off x="431952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8" name="PlaceHolder 4"/>
          <p:cNvSpPr>
            <a:spLocks noGrp="1"/>
          </p:cNvSpPr>
          <p:nvPr>
            <p:ph type="body"/>
          </p:nvPr>
        </p:nvSpPr>
        <p:spPr>
          <a:xfrm>
            <a:off x="8029440" y="160464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39" name="PlaceHolder 5"/>
          <p:cNvSpPr>
            <a:spLocks noGrp="1"/>
          </p:cNvSpPr>
          <p:nvPr>
            <p:ph type="body"/>
          </p:nvPr>
        </p:nvSpPr>
        <p:spPr>
          <a:xfrm>
            <a:off x="60960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0" name="PlaceHolder 6"/>
          <p:cNvSpPr>
            <a:spLocks noGrp="1"/>
          </p:cNvSpPr>
          <p:nvPr>
            <p:ph type="body"/>
          </p:nvPr>
        </p:nvSpPr>
        <p:spPr>
          <a:xfrm>
            <a:off x="431952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41" name="PlaceHolder 7"/>
          <p:cNvSpPr>
            <a:spLocks noGrp="1"/>
          </p:cNvSpPr>
          <p:nvPr>
            <p:ph type="body"/>
          </p:nvPr>
        </p:nvSpPr>
        <p:spPr>
          <a:xfrm>
            <a:off x="8029440" y="3682560"/>
            <a:ext cx="35328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2540363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316071801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5847046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196580105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7989" y="1316736"/>
            <a:ext cx="11376024" cy="4884039"/>
          </a:xfrm>
        </p:spPr>
        <p:txBody>
          <a:bodyPr/>
          <a:lstStyle>
            <a:lvl1pPr>
              <a:defRPr>
                <a:solidFill>
                  <a:schemeClr val="tx1"/>
                </a:solidFill>
              </a:defRPr>
            </a:lvl1pPr>
            <a:lvl2pPr marL="324000" indent="-324000">
              <a:buFont typeface="Arial" charset="0"/>
              <a:buChar char="•"/>
              <a:tabLst/>
              <a:defRPr sz="1800">
                <a:solidFill>
                  <a:schemeClr val="tx1"/>
                </a:solidFill>
              </a:defRPr>
            </a:lvl2pPr>
            <a:lvl3pPr marL="648000" indent="-324000">
              <a:buSzPct val="100000"/>
              <a:buFont typeface="Arial" panose="020B0604020202020204" pitchFamily="34" charset="0"/>
              <a:buChar char="•"/>
              <a:tabLst/>
              <a:defRPr>
                <a:solidFill>
                  <a:schemeClr val="tx1"/>
                </a:solidFill>
              </a:defRPr>
            </a:lvl3pPr>
            <a:lvl4pPr marL="972000" indent="-324000">
              <a:buSzPct val="100000"/>
              <a:buFont typeface="Arial" charset="0"/>
              <a:buChar char="•"/>
              <a:tabLst/>
              <a:defRPr>
                <a:solidFill>
                  <a:schemeClr val="tx1"/>
                </a:solidFill>
              </a:defRPr>
            </a:lvl4pPr>
            <a:lvl5pPr marL="2057400" indent="-228600">
              <a:buSzPct val="100000"/>
              <a:buFont typeface="Arial" charset="0"/>
              <a:buChar char="•"/>
              <a:defRPr>
                <a:solidFill>
                  <a:schemeClr val="tx2">
                    <a:lumMod val="50000"/>
                  </a:schemeClr>
                </a:solidFill>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531663"/>
          </a:xfrm>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096593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4411846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878386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485228" y="6350851"/>
            <a:ext cx="631160" cy="365125"/>
          </a:xfrm>
          <a:prstGeom prst="rect">
            <a:avLst/>
          </a:prstGeom>
        </p:spPr>
        <p:txBody>
          <a:bodyPr/>
          <a:lstStyle/>
          <a:p>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259262" y="6356350"/>
            <a:ext cx="6572221" cy="365125"/>
          </a:xfrm>
          <a:prstGeom prst="rect">
            <a:avLst/>
          </a:prstGeom>
        </p:spPr>
        <p:txBody>
          <a:bodyPr/>
          <a:lstStyle/>
          <a:p>
            <a:r>
              <a:rPr lang="en-US"/>
              <a:t>HL-LHC</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496476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7" name="PlaceHolder 2"/>
          <p:cNvSpPr>
            <a:spLocks noGrp="1"/>
          </p:cNvSpPr>
          <p:nvPr>
            <p:ph type="subTitle"/>
          </p:nvPr>
        </p:nvSpPr>
        <p:spPr>
          <a:xfrm>
            <a:off x="609600" y="3297782"/>
            <a:ext cx="1097232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29493734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a:xfrm>
            <a:off x="3485228" y="6350851"/>
            <a:ext cx="631160" cy="365125"/>
          </a:xfrm>
          <a:prstGeom prst="rect">
            <a:avLst/>
          </a:prstGeom>
        </p:spPr>
        <p:txBody>
          <a:bodyPr/>
          <a:lstStyle/>
          <a:p>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0652314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dirty="0"/>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a:xfrm>
            <a:off x="3485228" y="6350851"/>
            <a:ext cx="631160" cy="365125"/>
          </a:xfrm>
          <a:prstGeom prst="rect">
            <a:avLst/>
          </a:prstGeom>
        </p:spPr>
        <p:txBody>
          <a:bodyPr/>
          <a:lstStyle/>
          <a:p>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a:xfrm>
            <a:off x="4259262" y="6356350"/>
            <a:ext cx="6572221" cy="365125"/>
          </a:xfrm>
          <a:prstGeom prst="rect">
            <a:avLst/>
          </a:prstGeom>
        </p:spPr>
        <p:txBody>
          <a:bodyPr/>
          <a:lstStyle/>
          <a:p>
            <a:r>
              <a:rPr lang="en-US"/>
              <a:t>HL-LHC</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898181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9567643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17634163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a:xfrm>
            <a:off x="3485228" y="6350851"/>
            <a:ext cx="63116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16667784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a:xfrm>
            <a:off x="3485228" y="6350851"/>
            <a:ext cx="63116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a:xfrm>
            <a:off x="4259262" y="6356350"/>
            <a:ext cx="6572221" cy="365125"/>
          </a:xfrm>
          <a:prstGeom prst="rect">
            <a:avLst/>
          </a:prstGeom>
        </p:spPr>
        <p:txBody>
          <a:bodyPr/>
          <a:lstStyle/>
          <a:p>
            <a:r>
              <a:rPr lang="en-US"/>
              <a:t>HL-LHC</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48970760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91892080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a:xfrm>
            <a:off x="3485228" y="6350851"/>
            <a:ext cx="63116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a:xfrm>
            <a:off x="4259262" y="6356350"/>
            <a:ext cx="6572221" cy="365125"/>
          </a:xfrm>
          <a:prstGeom prst="rect">
            <a:avLst/>
          </a:prstGeom>
        </p:spPr>
        <p:txBody>
          <a:bodyPr/>
          <a:lstStyle/>
          <a:p>
            <a:r>
              <a:rPr lang="en-US"/>
              <a:t>HL-LHC</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83031440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53838113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a:xfrm>
            <a:off x="3485228" y="6350851"/>
            <a:ext cx="63116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a:xfrm>
            <a:off x="4259262" y="6356350"/>
            <a:ext cx="6572221" cy="365125"/>
          </a:xfrm>
          <a:prstGeom prst="rect">
            <a:avLst/>
          </a:prstGeom>
        </p:spPr>
        <p:txBody>
          <a:bodyPr/>
          <a:lstStyle/>
          <a:p>
            <a:r>
              <a:rPr lang="en-US"/>
              <a:t>HL-LHC</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345919027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9" name="PlaceHolder 2"/>
          <p:cNvSpPr>
            <a:spLocks noGrp="1"/>
          </p:cNvSpPr>
          <p:nvPr>
            <p:ph type="body"/>
          </p:nvPr>
        </p:nvSpPr>
        <p:spPr>
          <a:xfrm>
            <a:off x="609600" y="1604640"/>
            <a:ext cx="1097232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3552070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dirty="0"/>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tx1">
                    <a:lumMod val="40000"/>
                    <a:lumOff val="6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dirty="0"/>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055237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35838440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a:xfrm>
            <a:off x="11107546" y="6356350"/>
            <a:ext cx="681254" cy="365125"/>
          </a:xfrm>
          <a:prstGeom prst="rect">
            <a:avLst/>
          </a:prstGeom>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9752251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42882621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
  <p:cSld name="1_Title and Content">
    <p:spTree>
      <p:nvGrpSpPr>
        <p:cNvPr id="1" name=""/>
        <p:cNvGrpSpPr/>
        <p:nvPr/>
      </p:nvGrpSpPr>
      <p:grpSpPr>
        <a:xfrm>
          <a:off x="0" y="0"/>
          <a:ext cx="0" cy="0"/>
          <a:chOff x="0" y="0"/>
          <a:chExt cx="0" cy="0"/>
        </a:xfrm>
      </p:grpSpPr>
      <p:sp>
        <p:nvSpPr>
          <p:cNvPr id="16" name="Title Text"/>
          <p:cNvSpPr txBox="1">
            <a:spLocks noGrp="1"/>
          </p:cNvSpPr>
          <p:nvPr>
            <p:ph type="title"/>
          </p:nvPr>
        </p:nvSpPr>
        <p:spPr>
          <a:prstGeom prst="rect">
            <a:avLst/>
          </a:prstGeom>
        </p:spPr>
        <p:txBody>
          <a:bodyPr/>
          <a:lstStyle/>
          <a:p>
            <a:r>
              <a:t>Title Text</a:t>
            </a:r>
          </a:p>
        </p:txBody>
      </p:sp>
      <p:sp>
        <p:nvSpPr>
          <p:cNvPr id="17" name="Body Level One…"/>
          <p:cNvSpPr txBox="1">
            <a:spLocks noGrp="1"/>
          </p:cNvSpPr>
          <p:nvPr>
            <p:ph type="body" idx="1"/>
          </p:nvPr>
        </p:nvSpPr>
        <p:spPr>
          <a:prstGeom prst="rect">
            <a:avLst/>
          </a:prstGeom>
        </p:spPr>
        <p:txBody>
          <a:bodyPr/>
          <a:lstStyle/>
          <a:p>
            <a:r>
              <a:rPr dirty="0"/>
              <a:t>Body Level One</a:t>
            </a:r>
          </a:p>
          <a:p>
            <a:pPr lvl="1"/>
            <a:r>
              <a:rPr dirty="0"/>
              <a:t>Body Level Two</a:t>
            </a:r>
          </a:p>
          <a:p>
            <a:pPr lvl="2"/>
            <a:r>
              <a:rPr dirty="0"/>
              <a:t>Body Level Three</a:t>
            </a:r>
          </a:p>
          <a:p>
            <a:pPr lvl="3"/>
            <a:r>
              <a:rPr dirty="0"/>
              <a:t>Body Level Four</a:t>
            </a:r>
          </a:p>
          <a:p>
            <a:pPr lvl="4"/>
            <a:r>
              <a:rPr dirty="0"/>
              <a:t>Body Level Five</a:t>
            </a:r>
          </a:p>
        </p:txBody>
      </p:sp>
      <p:sp>
        <p:nvSpPr>
          <p:cNvPr id="18"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3158916301"/>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4122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1"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2"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33661288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Tree>
    <p:extLst>
      <p:ext uri="{BB962C8B-B14F-4D97-AF65-F5344CB8AC3E}">
        <p14:creationId xmlns:p14="http://schemas.microsoft.com/office/powerpoint/2010/main" val="1369808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590400" y="7622822"/>
            <a:ext cx="11017440" cy="590996"/>
          </a:xfrm>
          <a:prstGeom prst="rect">
            <a:avLst/>
          </a:prstGeom>
        </p:spPr>
        <p:txBody>
          <a:bodyPr lIns="0" tIns="0" rIns="0" bIns="0" anchor="ctr">
            <a:spAutoFit/>
          </a:bodyPr>
          <a:lstStyle/>
          <a:p>
            <a:pPr algn="ctr"/>
            <a:endParaRPr lang="en-GB" sz="4267" b="0" strike="noStrike" spc="-1">
              <a:latin typeface="Arial"/>
            </a:endParaRPr>
          </a:p>
        </p:txBody>
      </p:sp>
    </p:spTree>
    <p:extLst>
      <p:ext uri="{BB962C8B-B14F-4D97-AF65-F5344CB8AC3E}">
        <p14:creationId xmlns:p14="http://schemas.microsoft.com/office/powerpoint/2010/main" val="3664297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16"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7" name="PlaceHolder 3"/>
          <p:cNvSpPr>
            <a:spLocks noGrp="1"/>
          </p:cNvSpPr>
          <p:nvPr>
            <p:ph type="body"/>
          </p:nvPr>
        </p:nvSpPr>
        <p:spPr>
          <a:xfrm>
            <a:off x="623232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18" name="PlaceHolder 4"/>
          <p:cNvSpPr>
            <a:spLocks noGrp="1"/>
          </p:cNvSpPr>
          <p:nvPr>
            <p:ph type="body"/>
          </p:nvPr>
        </p:nvSpPr>
        <p:spPr>
          <a:xfrm>
            <a:off x="60960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463924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0" name="PlaceHolder 2"/>
          <p:cNvSpPr>
            <a:spLocks noGrp="1"/>
          </p:cNvSpPr>
          <p:nvPr>
            <p:ph type="body"/>
          </p:nvPr>
        </p:nvSpPr>
        <p:spPr>
          <a:xfrm>
            <a:off x="609600" y="1604640"/>
            <a:ext cx="5354400" cy="397728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1"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2" name="PlaceHolder 4"/>
          <p:cNvSpPr>
            <a:spLocks noGrp="1"/>
          </p:cNvSpPr>
          <p:nvPr>
            <p:ph type="body"/>
          </p:nvPr>
        </p:nvSpPr>
        <p:spPr>
          <a:xfrm>
            <a:off x="6232320" y="368256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16815227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90400" y="3321519"/>
            <a:ext cx="11017440" cy="514243"/>
          </a:xfrm>
          <a:prstGeom prst="rect">
            <a:avLst/>
          </a:prstGeom>
        </p:spPr>
        <p:txBody>
          <a:bodyPr lIns="0" tIns="0" rIns="0" bIns="0" anchor="ctr">
            <a:spAutoFit/>
          </a:bodyPr>
          <a:lstStyle/>
          <a:p>
            <a:endParaRPr lang="de-DE" sz="1800" b="0" strike="noStrike" spc="-1">
              <a:solidFill>
                <a:srgbClr val="0F124A"/>
              </a:solidFill>
              <a:latin typeface="Arial"/>
            </a:endParaRPr>
          </a:p>
        </p:txBody>
      </p:sp>
      <p:sp>
        <p:nvSpPr>
          <p:cNvPr id="24" name="PlaceHolder 2"/>
          <p:cNvSpPr>
            <a:spLocks noGrp="1"/>
          </p:cNvSpPr>
          <p:nvPr>
            <p:ph type="body"/>
          </p:nvPr>
        </p:nvSpPr>
        <p:spPr>
          <a:xfrm>
            <a:off x="60960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5" name="PlaceHolder 3"/>
          <p:cNvSpPr>
            <a:spLocks noGrp="1"/>
          </p:cNvSpPr>
          <p:nvPr>
            <p:ph type="body"/>
          </p:nvPr>
        </p:nvSpPr>
        <p:spPr>
          <a:xfrm>
            <a:off x="6232320" y="1604640"/>
            <a:ext cx="5354400" cy="1896960"/>
          </a:xfrm>
          <a:prstGeom prst="rect">
            <a:avLst/>
          </a:prstGeom>
        </p:spPr>
        <p:txBody>
          <a:bodyPr lIns="0" tIns="0" rIns="0" bIns="0">
            <a:normAutofit/>
          </a:bodyPr>
          <a:lstStyle/>
          <a:p>
            <a:endParaRPr lang="de-DE" sz="1600" b="0" strike="noStrike" spc="-1">
              <a:solidFill>
                <a:srgbClr val="0F124A"/>
              </a:solidFill>
              <a:latin typeface="Arial"/>
            </a:endParaRPr>
          </a:p>
        </p:txBody>
      </p:sp>
      <p:sp>
        <p:nvSpPr>
          <p:cNvPr id="26" name="PlaceHolder 4"/>
          <p:cNvSpPr>
            <a:spLocks noGrp="1"/>
          </p:cNvSpPr>
          <p:nvPr>
            <p:ph type="body"/>
          </p:nvPr>
        </p:nvSpPr>
        <p:spPr>
          <a:xfrm>
            <a:off x="609600" y="3682560"/>
            <a:ext cx="10972320" cy="1896960"/>
          </a:xfrm>
          <a:prstGeom prst="rect">
            <a:avLst/>
          </a:prstGeom>
        </p:spPr>
        <p:txBody>
          <a:bodyPr lIns="0" tIns="0" rIns="0" bIns="0">
            <a:normAutofit/>
          </a:bodyPr>
          <a:lstStyle/>
          <a:p>
            <a:endParaRPr lang="de-DE" sz="1600" b="0" strike="noStrike" spc="-1">
              <a:solidFill>
                <a:srgbClr val="0F124A"/>
              </a:solidFill>
              <a:latin typeface="Arial"/>
            </a:endParaRPr>
          </a:p>
        </p:txBody>
      </p:sp>
    </p:spTree>
    <p:extLst>
      <p:ext uri="{BB962C8B-B14F-4D97-AF65-F5344CB8AC3E}">
        <p14:creationId xmlns:p14="http://schemas.microsoft.com/office/powerpoint/2010/main" val="620814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theme" Target="../theme/theme2.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6" name="Grafik 9"/>
          <p:cNvPicPr/>
          <p:nvPr/>
        </p:nvPicPr>
        <p:blipFill>
          <a:blip r:embed="rId14"/>
          <a:stretch/>
        </p:blipFill>
        <p:spPr>
          <a:xfrm>
            <a:off x="0" y="0"/>
            <a:ext cx="12191520" cy="6857760"/>
          </a:xfrm>
          <a:prstGeom prst="rect">
            <a:avLst/>
          </a:prstGeom>
          <a:ln>
            <a:noFill/>
          </a:ln>
        </p:spPr>
      </p:pic>
      <p:pic>
        <p:nvPicPr>
          <p:cNvPr id="7" name="Grafik 11"/>
          <p:cNvPicPr/>
          <p:nvPr/>
        </p:nvPicPr>
        <p:blipFill>
          <a:blip r:embed="rId15">
            <a:alphaModFix amt="40000"/>
          </a:blip>
          <a:stretch/>
        </p:blipFill>
        <p:spPr>
          <a:xfrm>
            <a:off x="3506400" y="1132320"/>
            <a:ext cx="5465280" cy="4798560"/>
          </a:xfrm>
          <a:prstGeom prst="rect">
            <a:avLst/>
          </a:prstGeom>
          <a:ln>
            <a:noFill/>
          </a:ln>
        </p:spPr>
      </p:pic>
      <p:sp>
        <p:nvSpPr>
          <p:cNvPr id="2" name="PlaceHolder 1"/>
          <p:cNvSpPr>
            <a:spLocks noGrp="1"/>
          </p:cNvSpPr>
          <p:nvPr>
            <p:ph type="title"/>
          </p:nvPr>
        </p:nvSpPr>
        <p:spPr>
          <a:xfrm>
            <a:off x="590400" y="1394880"/>
            <a:ext cx="11017440" cy="2387040"/>
          </a:xfrm>
          <a:prstGeom prst="rect">
            <a:avLst/>
          </a:prstGeom>
        </p:spPr>
        <p:txBody>
          <a:bodyPr anchor="b">
            <a:noAutofit/>
          </a:bodyPr>
          <a:lstStyle/>
          <a:p>
            <a:pPr algn="ctr">
              <a:lnSpc>
                <a:spcPts val="3563"/>
              </a:lnSpc>
            </a:pPr>
            <a:r>
              <a:rPr lang="de-DE" sz="4800" b="0" strike="noStrike" cap="all" spc="-1">
                <a:solidFill>
                  <a:srgbClr val="FFFFFF"/>
                </a:solidFill>
                <a:latin typeface="Arial"/>
              </a:rPr>
              <a:t>Add Title</a:t>
            </a:r>
            <a:endParaRPr lang="de-DE" sz="4800" b="0" strike="noStrike" spc="-1">
              <a:solidFill>
                <a:srgbClr val="0F124A"/>
              </a:solidFill>
              <a:latin typeface="Arial"/>
            </a:endParaRPr>
          </a:p>
        </p:txBody>
      </p:sp>
      <p:sp>
        <p:nvSpPr>
          <p:cNvPr id="3" name="PlaceHolder 2"/>
          <p:cNvSpPr>
            <a:spLocks noGrp="1"/>
          </p:cNvSpPr>
          <p:nvPr>
            <p:ph type="sldNum"/>
          </p:nvPr>
        </p:nvSpPr>
        <p:spPr>
          <a:xfrm>
            <a:off x="11660640" y="70080"/>
            <a:ext cx="385440" cy="226080"/>
          </a:xfrm>
          <a:prstGeom prst="rect">
            <a:avLst/>
          </a:prstGeom>
        </p:spPr>
        <p:txBody>
          <a:bodyPr anchor="ctr">
            <a:noAutofit/>
          </a:bodyPr>
          <a:lstStyle/>
          <a:p>
            <a:pPr algn="r">
              <a:lnSpc>
                <a:spcPts val="1652"/>
              </a:lnSpc>
            </a:pPr>
            <a:fld id="{5418D9B7-41AC-4D4F-BA1A-FF1ECBDC2359}" type="slidenum">
              <a:rPr lang="en-GB" sz="1067" spc="-1" smtClean="0">
                <a:solidFill>
                  <a:srgbClr val="FFFFFF"/>
                </a:solidFill>
              </a:rPr>
              <a:pPr algn="r">
                <a:lnSpc>
                  <a:spcPts val="1652"/>
                </a:lnSpc>
              </a:pPr>
              <a:t>‹#›</a:t>
            </a:fld>
            <a:endParaRPr lang="en-GB" sz="1067" spc="-1">
              <a:latin typeface="Times New Roman"/>
            </a:endParaRPr>
          </a:p>
        </p:txBody>
      </p:sp>
      <p:pic>
        <p:nvPicPr>
          <p:cNvPr id="4" name="Grafik 15"/>
          <p:cNvPicPr/>
          <p:nvPr/>
        </p:nvPicPr>
        <p:blipFill>
          <a:blip r:embed="rId16"/>
          <a:stretch/>
        </p:blipFill>
        <p:spPr>
          <a:xfrm>
            <a:off x="173760" y="127680"/>
            <a:ext cx="596640" cy="239520"/>
          </a:xfrm>
          <a:prstGeom prst="rect">
            <a:avLst/>
          </a:prstGeom>
          <a:ln>
            <a:noFill/>
          </a:ln>
        </p:spPr>
      </p:pic>
      <p:sp>
        <p:nvSpPr>
          <p:cNvPr id="5" name="PlaceHolder 3"/>
          <p:cNvSpPr>
            <a:spLocks noGrp="1"/>
          </p:cNvSpPr>
          <p:nvPr>
            <p:ph type="body"/>
          </p:nvPr>
        </p:nvSpPr>
        <p:spPr>
          <a:xfrm>
            <a:off x="609600" y="1604640"/>
            <a:ext cx="1097232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1600" b="0" strike="noStrike" spc="-1">
                <a:solidFill>
                  <a:srgbClr val="0F124A"/>
                </a:solidFill>
                <a:latin typeface="Arial"/>
              </a:rPr>
              <a:t>Click to edit the outline text format</a:t>
            </a:r>
          </a:p>
          <a:p>
            <a:pPr marL="1151971" lvl="1" indent="-431989">
              <a:spcBef>
                <a:spcPts val="1512"/>
              </a:spcBef>
              <a:buClr>
                <a:srgbClr val="000000"/>
              </a:buClr>
              <a:buSzPct val="75000"/>
              <a:buFont typeface="Symbol" charset="2"/>
              <a:buChar char=""/>
            </a:pPr>
            <a:r>
              <a:rPr lang="de-DE" sz="1600" b="0" strike="noStrike" spc="-1">
                <a:solidFill>
                  <a:srgbClr val="0F124A"/>
                </a:solidFill>
                <a:latin typeface="Arial"/>
              </a:rPr>
              <a:t>Second Outline Level</a:t>
            </a:r>
          </a:p>
          <a:p>
            <a:pPr marL="1727957" lvl="2" indent="-383990">
              <a:spcBef>
                <a:spcPts val="1133"/>
              </a:spcBef>
              <a:buClr>
                <a:srgbClr val="000000"/>
              </a:buClr>
              <a:buSzPct val="45000"/>
              <a:buFont typeface="Wingdings" charset="2"/>
              <a:buChar char=""/>
            </a:pPr>
            <a:r>
              <a:rPr lang="de-DE" sz="1600" b="0" strike="noStrike" spc="-1">
                <a:solidFill>
                  <a:srgbClr val="0F124A"/>
                </a:solidFill>
                <a:latin typeface="Arial"/>
              </a:rPr>
              <a:t>Third Outline Level</a:t>
            </a:r>
          </a:p>
          <a:p>
            <a:pPr marL="2303942" lvl="3" indent="-287993">
              <a:spcBef>
                <a:spcPts val="756"/>
              </a:spcBef>
              <a:buClr>
                <a:srgbClr val="000000"/>
              </a:buClr>
              <a:buSzPct val="75000"/>
              <a:buFont typeface="Symbol" charset="2"/>
              <a:buChar char=""/>
            </a:pPr>
            <a:r>
              <a:rPr lang="de-DE" sz="1600" b="0" strike="noStrike" spc="-1">
                <a:solidFill>
                  <a:srgbClr val="0F124A"/>
                </a:solidFill>
                <a:latin typeface="Arial"/>
              </a:rPr>
              <a:t>Fourth Outline Level</a:t>
            </a:r>
          </a:p>
          <a:p>
            <a:pPr marL="2879928" lvl="4" indent="-287993">
              <a:spcBef>
                <a:spcPts val="377"/>
              </a:spcBef>
              <a:buClr>
                <a:srgbClr val="000000"/>
              </a:buClr>
              <a:buSzPct val="45000"/>
              <a:buFont typeface="Wingdings" charset="2"/>
              <a:buChar char=""/>
            </a:pPr>
            <a:r>
              <a:rPr lang="de-DE" sz="2667" b="0" strike="noStrike" spc="-1">
                <a:solidFill>
                  <a:srgbClr val="0F124A"/>
                </a:solidFill>
                <a:latin typeface="Arial"/>
              </a:rPr>
              <a:t>Fifth Outline Level</a:t>
            </a:r>
          </a:p>
          <a:p>
            <a:pPr marL="3455914" lvl="5" indent="-287993">
              <a:spcBef>
                <a:spcPts val="377"/>
              </a:spcBef>
              <a:buClr>
                <a:srgbClr val="000000"/>
              </a:buClr>
              <a:buSzPct val="45000"/>
              <a:buFont typeface="Wingdings" charset="2"/>
              <a:buChar char=""/>
            </a:pPr>
            <a:r>
              <a:rPr lang="de-DE" sz="2667" b="0" strike="noStrike" spc="-1">
                <a:solidFill>
                  <a:srgbClr val="0F124A"/>
                </a:solidFill>
                <a:latin typeface="Arial"/>
              </a:rPr>
              <a:t>Sixth Outline Level</a:t>
            </a:r>
          </a:p>
          <a:p>
            <a:pPr marL="4031899" lvl="6" indent="-287993">
              <a:spcBef>
                <a:spcPts val="377"/>
              </a:spcBef>
              <a:buClr>
                <a:srgbClr val="000000"/>
              </a:buClr>
              <a:buSzPct val="45000"/>
              <a:buFont typeface="Wingdings" charset="2"/>
              <a:buChar char=""/>
            </a:pPr>
            <a:r>
              <a:rPr lang="de-DE" sz="2667" b="0" strike="noStrike" spc="-1">
                <a:solidFill>
                  <a:srgbClr val="0F124A"/>
                </a:solidFill>
                <a:latin typeface="Arial"/>
              </a:rPr>
              <a:t>Seventh Outline Level</a:t>
            </a:r>
          </a:p>
        </p:txBody>
      </p:sp>
    </p:spTree>
    <p:extLst>
      <p:ext uri="{BB962C8B-B14F-4D97-AF65-F5344CB8AC3E}">
        <p14:creationId xmlns:p14="http://schemas.microsoft.com/office/powerpoint/2010/main" val="20379855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1219170" rtl="0" eaLnBrk="1" latinLnBrk="0" hangingPunct="1">
        <a:lnSpc>
          <a:spcPts val="4751"/>
        </a:lnSpc>
        <a:spcBef>
          <a:spcPct val="0"/>
        </a:spcBef>
        <a:buNone/>
        <a:defRPr sz="5867" kern="1200">
          <a:solidFill>
            <a:schemeClr val="tx1"/>
          </a:solidFill>
          <a:latin typeface="+mj-lt"/>
          <a:ea typeface="+mj-ea"/>
          <a:cs typeface="+mj-cs"/>
        </a:defRPr>
      </a:lvl1pPr>
    </p:titleStyle>
    <p:bodyStyle>
      <a:lvl1pPr marL="575986" indent="-431989" algn="l" defTabSz="1219170" rtl="0" eaLnBrk="1" latinLnBrk="0" hangingPunct="1">
        <a:lnSpc>
          <a:spcPct val="90000"/>
        </a:lnSpc>
        <a:spcBef>
          <a:spcPts val="1889"/>
        </a:spcBef>
        <a:buClr>
          <a:srgbClr val="000000"/>
        </a:buClr>
        <a:buSzPct val="45000"/>
        <a:buFont typeface="Wingdings" charset="2"/>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531663"/>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216152"/>
            <a:ext cx="11376024" cy="4984623"/>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5" name="Slide Number Placeholder 4">
            <a:extLst>
              <a:ext uri="{FF2B5EF4-FFF2-40B4-BE49-F238E27FC236}">
                <a16:creationId xmlns:a16="http://schemas.microsoft.com/office/drawing/2014/main" id="{A45F2FE8-93CE-924C-A3D1-FA02A63AFA1F}"/>
              </a:ext>
            </a:extLst>
          </p:cNvPr>
          <p:cNvSpPr>
            <a:spLocks noGrp="1"/>
          </p:cNvSpPr>
          <p:nvPr>
            <p:ph type="sldNum" sz="quarter" idx="4"/>
          </p:nvPr>
        </p:nvSpPr>
        <p:spPr>
          <a:xfrm>
            <a:off x="9201866" y="6357379"/>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7BDC2-B36A-8E46-98EE-BD5D8FCA95A0}" type="slidenum">
              <a:rPr lang="en-GB" smtClean="0"/>
              <a:t>‹#›</a:t>
            </a:fld>
            <a:endParaRPr lang="en-GB"/>
          </a:p>
        </p:txBody>
      </p:sp>
    </p:spTree>
    <p:extLst>
      <p:ext uri="{BB962C8B-B14F-4D97-AF65-F5344CB8AC3E}">
        <p14:creationId xmlns:p14="http://schemas.microsoft.com/office/powerpoint/2010/main" val="70958224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1"/>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1"/>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1"/>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extShape 1"/>
          <p:cNvSpPr txBox="1"/>
          <p:nvPr/>
        </p:nvSpPr>
        <p:spPr>
          <a:xfrm>
            <a:off x="450153" y="602195"/>
            <a:ext cx="11017440" cy="2387040"/>
          </a:xfrm>
          <a:prstGeom prst="rect">
            <a:avLst/>
          </a:prstGeom>
          <a:noFill/>
          <a:ln>
            <a:noFill/>
          </a:ln>
        </p:spPr>
        <p:txBody>
          <a:bodyPr anchor="b">
            <a:noAutofit/>
          </a:bodyPr>
          <a:lstStyle/>
          <a:p>
            <a:pPr algn="ctr" defTabSz="1219170">
              <a:lnSpc>
                <a:spcPts val="4751"/>
              </a:lnSpc>
            </a:pPr>
            <a:r>
              <a:rPr lang="en-US" sz="3733" cap="all" spc="-1" dirty="0">
                <a:solidFill>
                  <a:srgbClr val="FFFFFF"/>
                </a:solidFill>
                <a:latin typeface="Arial"/>
              </a:rPr>
              <a:t>Follow-up items from mid-term review</a:t>
            </a:r>
            <a:endParaRPr lang="de-DE" sz="3733" spc="-1" dirty="0">
              <a:solidFill>
                <a:srgbClr val="0F124A"/>
              </a:solidFill>
              <a:latin typeface="Arial"/>
            </a:endParaRPr>
          </a:p>
        </p:txBody>
      </p:sp>
      <p:sp>
        <p:nvSpPr>
          <p:cNvPr id="254" name="TextShape 2"/>
          <p:cNvSpPr txBox="1"/>
          <p:nvPr/>
        </p:nvSpPr>
        <p:spPr>
          <a:xfrm>
            <a:off x="590400" y="4606675"/>
            <a:ext cx="11017440" cy="1655520"/>
          </a:xfrm>
          <a:prstGeom prst="rect">
            <a:avLst/>
          </a:prstGeom>
          <a:noFill/>
          <a:ln>
            <a:noFill/>
          </a:ln>
        </p:spPr>
        <p:txBody>
          <a:bodyPr>
            <a:noAutofit/>
          </a:bodyPr>
          <a:lstStyle/>
          <a:p>
            <a:pPr algn="ctr" defTabSz="1219170">
              <a:lnSpc>
                <a:spcPts val="1852"/>
              </a:lnSpc>
            </a:pPr>
            <a:r>
              <a:rPr lang="en-US" sz="1600" spc="-1" dirty="0">
                <a:solidFill>
                  <a:srgbClr val="FFFFFF"/>
                </a:solidFill>
                <a:latin typeface="Arial"/>
              </a:rPr>
              <a:t>FCC-ee Optics Design Meeting, 31 August 2023</a:t>
            </a:r>
          </a:p>
        </p:txBody>
      </p:sp>
      <p:sp>
        <p:nvSpPr>
          <p:cNvPr id="255" name="TextShape 3"/>
          <p:cNvSpPr txBox="1"/>
          <p:nvPr/>
        </p:nvSpPr>
        <p:spPr>
          <a:xfrm>
            <a:off x="11660640" y="130080"/>
            <a:ext cx="385440" cy="226080"/>
          </a:xfrm>
          <a:prstGeom prst="rect">
            <a:avLst/>
          </a:prstGeom>
          <a:noFill/>
          <a:ln>
            <a:noFill/>
          </a:ln>
        </p:spPr>
        <p:txBody>
          <a:bodyPr anchor="ctr">
            <a:noAutofit/>
          </a:bodyPr>
          <a:lstStyle/>
          <a:p>
            <a:pPr algn="r" defTabSz="1219170">
              <a:lnSpc>
                <a:spcPts val="1652"/>
              </a:lnSpc>
            </a:pPr>
            <a:fld id="{FCF8C41B-6C38-4A78-9906-C2FF7FEA7BAE}" type="slidenum">
              <a:rPr lang="en-GB" sz="1067" spc="-1">
                <a:solidFill>
                  <a:srgbClr val="FFFFFF"/>
                </a:solidFill>
                <a:latin typeface="Arial"/>
              </a:rPr>
              <a:pPr algn="r" defTabSz="1219170">
                <a:lnSpc>
                  <a:spcPts val="1652"/>
                </a:lnSpc>
              </a:pPr>
              <a:t>1</a:t>
            </a:fld>
            <a:endParaRPr lang="en-GB" sz="1067" spc="-1">
              <a:solidFill>
                <a:prstClr val="black"/>
              </a:solidFill>
              <a:latin typeface="Times New Roman"/>
            </a:endParaRPr>
          </a:p>
        </p:txBody>
      </p:sp>
      <p:sp>
        <p:nvSpPr>
          <p:cNvPr id="256" name="CustomShape 4"/>
          <p:cNvSpPr/>
          <p:nvPr/>
        </p:nvSpPr>
        <p:spPr>
          <a:xfrm>
            <a:off x="1344000" y="130080"/>
            <a:ext cx="2717760" cy="226080"/>
          </a:xfrm>
          <a:prstGeom prst="rect">
            <a:avLst/>
          </a:prstGeom>
          <a:noFill/>
          <a:ln>
            <a:noFill/>
          </a:ln>
        </p:spPr>
        <p:style>
          <a:lnRef idx="0">
            <a:scrgbClr r="0" g="0" b="0"/>
          </a:lnRef>
          <a:fillRef idx="0">
            <a:scrgbClr r="0" g="0" b="0"/>
          </a:fillRef>
          <a:effectRef idx="0">
            <a:scrgbClr r="0" g="0" b="0"/>
          </a:effectRef>
          <a:fontRef idx="minor"/>
        </p:style>
        <p:txBody>
          <a:bodyPr lIns="120000" tIns="60000" rIns="120000" bIns="60000">
            <a:noAutofit/>
          </a:bodyPr>
          <a:lstStyle/>
          <a:p>
            <a:pPr defTabSz="1219170">
              <a:lnSpc>
                <a:spcPts val="1652"/>
              </a:lnSpc>
            </a:pPr>
            <a:endParaRPr lang="en-GB" sz="1200" spc="-1" dirty="0">
              <a:solidFill>
                <a:prstClr val="black"/>
              </a:solidFill>
              <a:latin typeface="Arial"/>
            </a:endParaRPr>
          </a:p>
        </p:txBody>
      </p:sp>
      <p:sp>
        <p:nvSpPr>
          <p:cNvPr id="2" name="TextBox 1">
            <a:extLst>
              <a:ext uri="{FF2B5EF4-FFF2-40B4-BE49-F238E27FC236}">
                <a16:creationId xmlns:a16="http://schemas.microsoft.com/office/drawing/2014/main" id="{E23B58C8-A58F-0BED-523F-46DF4812DD3E}"/>
              </a:ext>
            </a:extLst>
          </p:cNvPr>
          <p:cNvSpPr txBox="1"/>
          <p:nvPr/>
        </p:nvSpPr>
        <p:spPr>
          <a:xfrm>
            <a:off x="4523223" y="3367067"/>
            <a:ext cx="2871299" cy="461665"/>
          </a:xfrm>
          <a:prstGeom prst="rect">
            <a:avLst/>
          </a:prstGeom>
          <a:noFill/>
        </p:spPr>
        <p:txBody>
          <a:bodyPr wrap="none" rtlCol="0">
            <a:spAutoFit/>
          </a:bodyPr>
          <a:lstStyle/>
          <a:p>
            <a:pPr algn="ctr" defTabSz="1219170"/>
            <a:r>
              <a:rPr lang="en-US" sz="2400" dirty="0">
                <a:solidFill>
                  <a:prstClr val="white"/>
                </a:solidFill>
                <a:latin typeface="Arial"/>
              </a:rPr>
              <a:t>Frank Zimmermann</a:t>
            </a:r>
            <a:endParaRPr lang="en-GB" sz="2400" dirty="0">
              <a:solidFill>
                <a:prstClr val="white"/>
              </a:solidFill>
              <a:latin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76ED75B0-D78F-1B46-8D8B-C9C8CE48BA5C}"/>
              </a:ext>
            </a:extLst>
          </p:cNvPr>
          <p:cNvSpPr txBox="1"/>
          <p:nvPr/>
        </p:nvSpPr>
        <p:spPr>
          <a:xfrm>
            <a:off x="407988" y="2540959"/>
            <a:ext cx="5688012" cy="14773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br>
              <a:rPr kumimoji="0" lang="en-GB" sz="3600" b="1" i="0" u="none" strike="noStrike" kern="1200" cap="none" spc="0" normalizeH="0" baseline="0" noProof="0" dirty="0">
                <a:ln>
                  <a:noFill/>
                </a:ln>
                <a:solidFill>
                  <a:srgbClr val="0033A0"/>
                </a:solidFill>
                <a:effectLst/>
                <a:uLnTx/>
                <a:uFillTx/>
                <a:latin typeface="Arial"/>
                <a:ea typeface="+mn-ea"/>
                <a:cs typeface="+mn-cs"/>
              </a:rPr>
            </a:br>
            <a:br>
              <a:rPr kumimoji="0" lang="en-GB" sz="3600" b="1" i="0" u="none" strike="noStrike" kern="1200" cap="none" spc="0" normalizeH="0" baseline="0" noProof="0" dirty="0">
                <a:ln>
                  <a:noFill/>
                </a:ln>
                <a:solidFill>
                  <a:srgbClr val="0033A0"/>
                </a:solidFill>
                <a:effectLst/>
                <a:uLnTx/>
                <a:uFillTx/>
                <a:latin typeface="Arial"/>
                <a:ea typeface="+mn-ea"/>
                <a:cs typeface="+mn-cs"/>
              </a:rPr>
            </a:br>
            <a:endParaRPr kumimoji="0" lang="en-GB" sz="1800" b="0" i="0" u="none" strike="noStrike" kern="1200" cap="none" spc="0" normalizeH="0" baseline="0" noProof="0" dirty="0">
              <a:ln>
                <a:noFill/>
              </a:ln>
              <a:solidFill>
                <a:srgbClr val="0033A0"/>
              </a:solidFill>
              <a:effectLst/>
              <a:uLnTx/>
              <a:uFillTx/>
              <a:latin typeface="Arial"/>
              <a:ea typeface="+mn-ea"/>
              <a:cs typeface="+mn-cs"/>
            </a:endParaRPr>
          </a:p>
        </p:txBody>
      </p:sp>
      <p:sp>
        <p:nvSpPr>
          <p:cNvPr id="4" name="Title 3">
            <a:extLst>
              <a:ext uri="{FF2B5EF4-FFF2-40B4-BE49-F238E27FC236}">
                <a16:creationId xmlns:a16="http://schemas.microsoft.com/office/drawing/2014/main" id="{523020A6-9184-F6E0-9C83-43945282B84B}"/>
              </a:ext>
            </a:extLst>
          </p:cNvPr>
          <p:cNvSpPr>
            <a:spLocks noGrp="1"/>
          </p:cNvSpPr>
          <p:nvPr>
            <p:ph type="title"/>
          </p:nvPr>
        </p:nvSpPr>
        <p:spPr/>
        <p:txBody>
          <a:bodyPr/>
          <a:lstStyle/>
          <a:p>
            <a:r>
              <a:rPr lang="en-US" dirty="0"/>
              <a:t>D5.1-D5.6, D6.2-D6.3 handed over to John Poole &amp; Panos Charitos for polishing.</a:t>
            </a:r>
            <a:br>
              <a:rPr lang="en-US" dirty="0"/>
            </a:br>
            <a:br>
              <a:rPr lang="en-US" dirty="0"/>
            </a:br>
            <a:r>
              <a:rPr lang="en-US" dirty="0"/>
              <a:t>They will be presented this afternoon to SAC experts.</a:t>
            </a:r>
            <a:br>
              <a:rPr lang="en-US" dirty="0"/>
            </a:br>
            <a:br>
              <a:rPr lang="en-US" dirty="0"/>
            </a:br>
            <a:r>
              <a:rPr lang="en-US" dirty="0"/>
              <a:t>Feedback and discussions between SAC and FCC technical contacts in the following two weeks. Follow up meeting after 2 weeks.</a:t>
            </a:r>
            <a:br>
              <a:rPr lang="en-US" dirty="0"/>
            </a:br>
            <a:br>
              <a:rPr lang="en-US" dirty="0"/>
            </a:br>
            <a:r>
              <a:rPr lang="en-US" dirty="0"/>
              <a:t>All documents will be frozen end of September</a:t>
            </a:r>
            <a:br>
              <a:rPr lang="en-US" dirty="0"/>
            </a:br>
            <a:br>
              <a:rPr lang="en-US" dirty="0"/>
            </a:br>
            <a:r>
              <a:rPr lang="en-US" dirty="0"/>
              <a:t>16-18 October SAC &amp; CRP will meet at CERN</a:t>
            </a:r>
            <a:endParaRPr lang="en-GB" dirty="0"/>
          </a:p>
        </p:txBody>
      </p:sp>
    </p:spTree>
    <p:extLst>
      <p:ext uri="{BB962C8B-B14F-4D97-AF65-F5344CB8AC3E}">
        <p14:creationId xmlns:p14="http://schemas.microsoft.com/office/powerpoint/2010/main" val="3973830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BF49DA-32FB-530E-39C2-533BE6BA372F}"/>
              </a:ext>
            </a:extLst>
          </p:cNvPr>
          <p:cNvSpPr>
            <a:spLocks noGrp="1"/>
          </p:cNvSpPr>
          <p:nvPr>
            <p:ph type="title"/>
          </p:nvPr>
        </p:nvSpPr>
        <p:spPr>
          <a:xfrm>
            <a:off x="336550" y="232845"/>
            <a:ext cx="11733530" cy="531663"/>
          </a:xfrm>
        </p:spPr>
        <p:txBody>
          <a:bodyPr/>
          <a:lstStyle/>
          <a:p>
            <a:r>
              <a:rPr lang="en-GB" dirty="0"/>
              <a:t>Booster</a:t>
            </a:r>
            <a:br>
              <a:rPr lang="en-GB" dirty="0"/>
            </a:br>
            <a:br>
              <a:rPr lang="en-GB" dirty="0"/>
            </a:br>
            <a:r>
              <a:rPr lang="en-GB" dirty="0"/>
              <a:t>optics – baseline optics, performance ? </a:t>
            </a:r>
            <a:br>
              <a:rPr lang="en-GB" dirty="0"/>
            </a:br>
            <a:r>
              <a:rPr lang="en-GB" dirty="0"/>
              <a:t># </a:t>
            </a:r>
            <a:r>
              <a:rPr lang="en-GB" dirty="0" err="1"/>
              <a:t>sextupole</a:t>
            </a:r>
            <a:r>
              <a:rPr lang="en-GB" dirty="0"/>
              <a:t> magnets, # </a:t>
            </a:r>
            <a:r>
              <a:rPr lang="en-GB" dirty="0" err="1"/>
              <a:t>sextupole</a:t>
            </a:r>
            <a:r>
              <a:rPr lang="en-GB" dirty="0"/>
              <a:t> families</a:t>
            </a:r>
            <a:br>
              <a:rPr lang="en-GB" dirty="0"/>
            </a:br>
            <a:r>
              <a:rPr lang="en-GB" dirty="0"/>
              <a:t>circumference ? (=collider ?)</a:t>
            </a:r>
            <a:br>
              <a:rPr lang="en-GB" dirty="0"/>
            </a:br>
            <a:endParaRPr lang="en-GB" dirty="0"/>
          </a:p>
        </p:txBody>
      </p:sp>
      <p:pic>
        <p:nvPicPr>
          <p:cNvPr id="10" name="Picture 9">
            <a:extLst>
              <a:ext uri="{FF2B5EF4-FFF2-40B4-BE49-F238E27FC236}">
                <a16:creationId xmlns:a16="http://schemas.microsoft.com/office/drawing/2014/main" id="{B06FB46B-A8F1-8D15-F921-6A968DCE9909}"/>
              </a:ext>
            </a:extLst>
          </p:cNvPr>
          <p:cNvPicPr>
            <a:picLocks noChangeAspect="1"/>
          </p:cNvPicPr>
          <p:nvPr/>
        </p:nvPicPr>
        <p:blipFill>
          <a:blip r:embed="rId2"/>
          <a:stretch>
            <a:fillRect/>
          </a:stretch>
        </p:blipFill>
        <p:spPr>
          <a:xfrm>
            <a:off x="5827249" y="3163823"/>
            <a:ext cx="6091701" cy="3624453"/>
          </a:xfrm>
          <a:prstGeom prst="rect">
            <a:avLst/>
          </a:prstGeom>
        </p:spPr>
      </p:pic>
      <p:sp>
        <p:nvSpPr>
          <p:cNvPr id="14" name="TextBox 13">
            <a:extLst>
              <a:ext uri="{FF2B5EF4-FFF2-40B4-BE49-F238E27FC236}">
                <a16:creationId xmlns:a16="http://schemas.microsoft.com/office/drawing/2014/main" id="{76ED75B0-D78F-1B46-8D8B-C9C8CE48BA5C}"/>
              </a:ext>
            </a:extLst>
          </p:cNvPr>
          <p:cNvSpPr txBox="1"/>
          <p:nvPr/>
        </p:nvSpPr>
        <p:spPr>
          <a:xfrm>
            <a:off x="407988" y="2540959"/>
            <a:ext cx="5688012" cy="4247317"/>
          </a:xfrm>
          <a:prstGeom prst="rect">
            <a:avLst/>
          </a:prstGeom>
          <a:noFill/>
        </p:spPr>
        <p:txBody>
          <a:bodyPr wrap="square">
            <a:spAutoFit/>
          </a:bodyPr>
          <a:lstStyle/>
          <a:p>
            <a:br>
              <a:rPr kumimoji="0" lang="en-GB" sz="3600" b="1" i="0" u="none" strike="noStrike" kern="1200" cap="none" spc="0" normalizeH="0" baseline="0" noProof="0" dirty="0">
                <a:ln>
                  <a:noFill/>
                </a:ln>
                <a:solidFill>
                  <a:srgbClr val="0033A0"/>
                </a:solidFill>
                <a:effectLst/>
                <a:uLnTx/>
                <a:uFillTx/>
                <a:latin typeface="Arial"/>
                <a:ea typeface="+mj-ea"/>
                <a:cs typeface="+mj-cs"/>
              </a:rPr>
            </a:br>
            <a:r>
              <a:rPr kumimoji="0" lang="en-GB" sz="3600" b="1" i="0" u="none" strike="noStrike" kern="1200" cap="none" spc="0" normalizeH="0" baseline="0" noProof="0" dirty="0">
                <a:ln>
                  <a:noFill/>
                </a:ln>
                <a:solidFill>
                  <a:srgbClr val="0033A0"/>
                </a:solidFill>
                <a:effectLst/>
                <a:uLnTx/>
                <a:uFillTx/>
                <a:latin typeface="Arial"/>
                <a:ea typeface="+mj-ea"/>
                <a:cs typeface="+mj-cs"/>
              </a:rPr>
              <a:t>vacuum chamber stainless without copper lamination ! acceptable for collective effects? vacuum ? beam pipe radius ?</a:t>
            </a:r>
            <a:br>
              <a:rPr kumimoji="0" lang="en-GB" sz="3600" b="1" i="0" u="none" strike="noStrike" kern="1200" cap="none" spc="0" normalizeH="0" baseline="0" noProof="0" dirty="0">
                <a:ln>
                  <a:noFill/>
                </a:ln>
                <a:solidFill>
                  <a:srgbClr val="0033A0"/>
                </a:solidFill>
                <a:effectLst/>
                <a:uLnTx/>
                <a:uFillTx/>
                <a:latin typeface="Arial"/>
                <a:ea typeface="+mj-ea"/>
                <a:cs typeface="+mj-cs"/>
              </a:rPr>
            </a:br>
            <a:endParaRPr lang="en-GB" dirty="0"/>
          </a:p>
        </p:txBody>
      </p:sp>
      <p:sp>
        <p:nvSpPr>
          <p:cNvPr id="15" name="TextBox 14">
            <a:extLst>
              <a:ext uri="{FF2B5EF4-FFF2-40B4-BE49-F238E27FC236}">
                <a16:creationId xmlns:a16="http://schemas.microsoft.com/office/drawing/2014/main" id="{8E128356-A733-098E-79E4-4490A2EC1F1C}"/>
              </a:ext>
            </a:extLst>
          </p:cNvPr>
          <p:cNvSpPr txBox="1"/>
          <p:nvPr/>
        </p:nvSpPr>
        <p:spPr>
          <a:xfrm>
            <a:off x="9955078" y="2886824"/>
            <a:ext cx="897682" cy="276999"/>
          </a:xfrm>
          <a:prstGeom prst="rect">
            <a:avLst/>
          </a:prstGeom>
          <a:noFill/>
        </p:spPr>
        <p:txBody>
          <a:bodyPr wrap="none" lIns="0" tIns="0" rIns="0" bIns="0" rtlCol="0">
            <a:spAutoFit/>
          </a:bodyPr>
          <a:lstStyle/>
          <a:p>
            <a:pPr algn="l"/>
            <a:r>
              <a:rPr lang="en-US" dirty="0"/>
              <a:t>A. Ghribi</a:t>
            </a:r>
            <a:endParaRPr lang="en-GB" dirty="0"/>
          </a:p>
        </p:txBody>
      </p:sp>
    </p:spTree>
    <p:extLst>
      <p:ext uri="{BB962C8B-B14F-4D97-AF65-F5344CB8AC3E}">
        <p14:creationId xmlns:p14="http://schemas.microsoft.com/office/powerpoint/2010/main" val="1727788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1BF49DA-32FB-530E-39C2-533BE6BA372F}"/>
              </a:ext>
            </a:extLst>
          </p:cNvPr>
          <p:cNvSpPr>
            <a:spLocks noGrp="1"/>
          </p:cNvSpPr>
          <p:nvPr>
            <p:ph type="title"/>
          </p:nvPr>
        </p:nvSpPr>
        <p:spPr>
          <a:xfrm>
            <a:off x="336550" y="232845"/>
            <a:ext cx="11376025" cy="531663"/>
          </a:xfrm>
        </p:spPr>
        <p:txBody>
          <a:bodyPr/>
          <a:lstStyle/>
          <a:p>
            <a:r>
              <a:rPr lang="en-GB" dirty="0"/>
              <a:t>beam-based alignment or movers</a:t>
            </a:r>
            <a:br>
              <a:rPr lang="en-GB" dirty="0"/>
            </a:br>
            <a:br>
              <a:rPr lang="en-GB" dirty="0"/>
            </a:br>
            <a:r>
              <a:rPr lang="en-GB" u="sng" dirty="0"/>
              <a:t>trim coils </a:t>
            </a:r>
            <a:r>
              <a:rPr lang="en-GB" dirty="0"/>
              <a:t>or movers ?</a:t>
            </a:r>
            <a:br>
              <a:rPr lang="en-GB" dirty="0"/>
            </a:br>
            <a:r>
              <a:rPr lang="en-GB" dirty="0"/>
              <a:t>which trim coils are part of the baseline ?</a:t>
            </a:r>
            <a:br>
              <a:rPr lang="en-GB" dirty="0"/>
            </a:br>
            <a:r>
              <a:rPr lang="en-GB" dirty="0"/>
              <a:t>which trim power supply stability (10</a:t>
            </a:r>
            <a:r>
              <a:rPr lang="en-GB" baseline="30000" dirty="0"/>
              <a:t>-4</a:t>
            </a:r>
            <a:r>
              <a:rPr lang="en-GB" dirty="0"/>
              <a:t> !)</a:t>
            </a:r>
            <a:br>
              <a:rPr lang="en-GB" dirty="0"/>
            </a:br>
            <a:br>
              <a:rPr lang="en-GB" dirty="0"/>
            </a:br>
            <a:r>
              <a:rPr lang="en-GB" dirty="0"/>
              <a:t>performance</a:t>
            </a:r>
            <a:br>
              <a:rPr lang="en-GB" dirty="0"/>
            </a:br>
            <a:r>
              <a:rPr lang="en-GB" dirty="0"/>
              <a:t>BBA for BPM resolution of 0.05 micron ~worse than 1 micron; method important</a:t>
            </a:r>
            <a:br>
              <a:rPr lang="en-GB" dirty="0"/>
            </a:br>
            <a:br>
              <a:rPr lang="en-GB" dirty="0"/>
            </a:br>
            <a:r>
              <a:rPr lang="en-GB" dirty="0"/>
              <a:t>polarisation tuning 200 </a:t>
            </a:r>
            <a:r>
              <a:rPr lang="en-GB" dirty="0">
                <a:latin typeface="Symbol" panose="05050102010706020507" pitchFamily="18" charset="2"/>
              </a:rPr>
              <a:t>m</a:t>
            </a:r>
            <a:r>
              <a:rPr lang="en-GB" dirty="0"/>
              <a:t>m BPM alignment errors in the past, not 0.1 </a:t>
            </a:r>
            <a:r>
              <a:rPr lang="en-GB" dirty="0">
                <a:latin typeface="Symbol" panose="05050102010706020507" pitchFamily="18" charset="2"/>
              </a:rPr>
              <a:t>m</a:t>
            </a:r>
            <a:r>
              <a:rPr lang="en-GB" dirty="0"/>
              <a:t>m ?! </a:t>
            </a:r>
            <a:br>
              <a:rPr lang="en-GB" dirty="0"/>
            </a:br>
            <a:endParaRPr lang="en-GB" dirty="0"/>
          </a:p>
        </p:txBody>
      </p:sp>
    </p:spTree>
    <p:extLst>
      <p:ext uri="{BB962C8B-B14F-4D97-AF65-F5344CB8AC3E}">
        <p14:creationId xmlns:p14="http://schemas.microsoft.com/office/powerpoint/2010/main" val="462479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FC35D7D-897C-BB8D-55CA-389AEF7A1CF1}"/>
              </a:ext>
            </a:extLst>
          </p:cNvPr>
          <p:cNvSpPr>
            <a:spLocks noGrp="1"/>
          </p:cNvSpPr>
          <p:nvPr>
            <p:ph type="title"/>
          </p:nvPr>
        </p:nvSpPr>
        <p:spPr/>
        <p:txBody>
          <a:bodyPr/>
          <a:lstStyle/>
          <a:p>
            <a:r>
              <a:rPr lang="en-US" dirty="0"/>
              <a:t>do we need two BPMs per quadrupole?</a:t>
            </a:r>
            <a:endParaRPr lang="en-GB" dirty="0"/>
          </a:p>
        </p:txBody>
      </p:sp>
      <p:sp>
        <p:nvSpPr>
          <p:cNvPr id="4" name="Slide Number Placeholder 3">
            <a:extLst>
              <a:ext uri="{FF2B5EF4-FFF2-40B4-BE49-F238E27FC236}">
                <a16:creationId xmlns:a16="http://schemas.microsoft.com/office/drawing/2014/main" id="{2742D0A1-3979-7E50-2C72-E4D942FD10C7}"/>
              </a:ext>
            </a:extLst>
          </p:cNvPr>
          <p:cNvSpPr>
            <a:spLocks noGrp="1"/>
          </p:cNvSpPr>
          <p:nvPr>
            <p:ph type="sldNum" sz="quarter" idx="12"/>
          </p:nvPr>
        </p:nvSpPr>
        <p:spPr/>
        <p:txBody>
          <a:bodyPr/>
          <a:lstStyle/>
          <a:p>
            <a:fld id="{36B5EA5A-BC32-A742-B11B-8E7414D5B535}" type="slidenum">
              <a:rPr lang="en-US" smtClean="0"/>
              <a:pPr/>
              <a:t>5</a:t>
            </a:fld>
            <a:endParaRPr lang="en-US"/>
          </a:p>
        </p:txBody>
      </p:sp>
      <p:sp>
        <p:nvSpPr>
          <p:cNvPr id="5" name="Oval 4">
            <a:extLst>
              <a:ext uri="{FF2B5EF4-FFF2-40B4-BE49-F238E27FC236}">
                <a16:creationId xmlns:a16="http://schemas.microsoft.com/office/drawing/2014/main" id="{10C186FD-7A46-F6CF-DA0F-756C453EF1FA}"/>
              </a:ext>
            </a:extLst>
          </p:cNvPr>
          <p:cNvSpPr/>
          <p:nvPr/>
        </p:nvSpPr>
        <p:spPr>
          <a:xfrm>
            <a:off x="968721" y="1628636"/>
            <a:ext cx="706170" cy="243538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1ED5F72-8ECE-3D00-B8B8-D2CAFA870113}"/>
              </a:ext>
            </a:extLst>
          </p:cNvPr>
          <p:cNvSpPr/>
          <p:nvPr/>
        </p:nvSpPr>
        <p:spPr>
          <a:xfrm>
            <a:off x="1837854" y="2385488"/>
            <a:ext cx="145581" cy="912382"/>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7" name="Oval 6">
            <a:extLst>
              <a:ext uri="{FF2B5EF4-FFF2-40B4-BE49-F238E27FC236}">
                <a16:creationId xmlns:a16="http://schemas.microsoft.com/office/drawing/2014/main" id="{1CEF480F-51FB-F718-5F4F-E74B13AA438D}"/>
              </a:ext>
            </a:extLst>
          </p:cNvPr>
          <p:cNvSpPr/>
          <p:nvPr/>
        </p:nvSpPr>
        <p:spPr>
          <a:xfrm>
            <a:off x="5457261" y="1390491"/>
            <a:ext cx="706170" cy="243538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extLst>
              <a:ext uri="{FF2B5EF4-FFF2-40B4-BE49-F238E27FC236}">
                <a16:creationId xmlns:a16="http://schemas.microsoft.com/office/drawing/2014/main" id="{A5970E12-3307-D191-EBC3-AF2DC0C1D834}"/>
              </a:ext>
            </a:extLst>
          </p:cNvPr>
          <p:cNvSpPr/>
          <p:nvPr/>
        </p:nvSpPr>
        <p:spPr>
          <a:xfrm>
            <a:off x="9941381" y="1533367"/>
            <a:ext cx="706170" cy="243538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 name="Straight Connector 13">
            <a:extLst>
              <a:ext uri="{FF2B5EF4-FFF2-40B4-BE49-F238E27FC236}">
                <a16:creationId xmlns:a16="http://schemas.microsoft.com/office/drawing/2014/main" id="{1815C812-EBA6-2E2B-1095-B5900CD459B3}"/>
              </a:ext>
            </a:extLst>
          </p:cNvPr>
          <p:cNvCxnSpPr/>
          <p:nvPr/>
        </p:nvCxnSpPr>
        <p:spPr>
          <a:xfrm flipV="1">
            <a:off x="289711" y="2736440"/>
            <a:ext cx="1032095" cy="447129"/>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7030CA3-40DA-F862-FB45-FA40A242EC3E}"/>
              </a:ext>
            </a:extLst>
          </p:cNvPr>
          <p:cNvCxnSpPr>
            <a:cxnSpLocks/>
          </p:cNvCxnSpPr>
          <p:nvPr/>
        </p:nvCxnSpPr>
        <p:spPr>
          <a:xfrm flipV="1">
            <a:off x="1321806" y="2211530"/>
            <a:ext cx="4488540" cy="539529"/>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0C3A920E-C63A-3B23-9ECC-9A36267B476A}"/>
              </a:ext>
            </a:extLst>
          </p:cNvPr>
          <p:cNvCxnSpPr>
            <a:cxnSpLocks/>
          </p:cNvCxnSpPr>
          <p:nvPr/>
        </p:nvCxnSpPr>
        <p:spPr>
          <a:xfrm>
            <a:off x="5810346" y="2227708"/>
            <a:ext cx="4484120" cy="701473"/>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B55F6DEF-9B93-31CD-0B6B-3329CD45E586}"/>
              </a:ext>
            </a:extLst>
          </p:cNvPr>
          <p:cNvSpPr/>
          <p:nvPr/>
        </p:nvSpPr>
        <p:spPr>
          <a:xfrm>
            <a:off x="11122715" y="2591481"/>
            <a:ext cx="145581" cy="912382"/>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464A5514-6267-DE2D-1AF7-4EAD00BD43EF}"/>
              </a:ext>
            </a:extLst>
          </p:cNvPr>
          <p:cNvSpPr/>
          <p:nvPr/>
        </p:nvSpPr>
        <p:spPr>
          <a:xfrm>
            <a:off x="6397834" y="2016799"/>
            <a:ext cx="145581" cy="912382"/>
          </a:xfrm>
          <a:prstGeom prst="rect">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cxnSp>
        <p:nvCxnSpPr>
          <p:cNvPr id="21" name="Straight Connector 20">
            <a:extLst>
              <a:ext uri="{FF2B5EF4-FFF2-40B4-BE49-F238E27FC236}">
                <a16:creationId xmlns:a16="http://schemas.microsoft.com/office/drawing/2014/main" id="{8FE67F6C-74C7-4CF8-2604-EA02673400C7}"/>
              </a:ext>
            </a:extLst>
          </p:cNvPr>
          <p:cNvCxnSpPr>
            <a:cxnSpLocks/>
          </p:cNvCxnSpPr>
          <p:nvPr/>
        </p:nvCxnSpPr>
        <p:spPr>
          <a:xfrm flipV="1">
            <a:off x="10294466" y="2841679"/>
            <a:ext cx="1392709" cy="118325"/>
          </a:xfrm>
          <a:prstGeom prst="line">
            <a:avLst/>
          </a:prstGeom>
          <a:ln w="444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AB87B6A-C1BD-8786-0A1E-D9A9AEABB3A9}"/>
              </a:ext>
            </a:extLst>
          </p:cNvPr>
          <p:cNvCxnSpPr/>
          <p:nvPr/>
        </p:nvCxnSpPr>
        <p:spPr>
          <a:xfrm>
            <a:off x="1321806" y="2751058"/>
            <a:ext cx="0" cy="149783"/>
          </a:xfrm>
          <a:prstGeom prst="line">
            <a:avLst/>
          </a:prstGeom>
          <a:ln w="444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8C240B8A-8B96-A570-04D8-B31F2C701FFE}"/>
              </a:ext>
            </a:extLst>
          </p:cNvPr>
          <p:cNvCxnSpPr>
            <a:cxnSpLocks/>
          </p:cNvCxnSpPr>
          <p:nvPr/>
        </p:nvCxnSpPr>
        <p:spPr>
          <a:xfrm>
            <a:off x="5808177" y="2211530"/>
            <a:ext cx="2169" cy="366914"/>
          </a:xfrm>
          <a:prstGeom prst="line">
            <a:avLst/>
          </a:prstGeom>
          <a:ln w="444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7C5669D-A018-16D4-B3C0-E3E55FCAE305}"/>
              </a:ext>
            </a:extLst>
          </p:cNvPr>
          <p:cNvCxnSpPr>
            <a:cxnSpLocks/>
          </p:cNvCxnSpPr>
          <p:nvPr/>
        </p:nvCxnSpPr>
        <p:spPr>
          <a:xfrm>
            <a:off x="10282772" y="2736440"/>
            <a:ext cx="0" cy="149681"/>
          </a:xfrm>
          <a:prstGeom prst="line">
            <a:avLst/>
          </a:prstGeom>
          <a:ln w="44450">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5C51FE81-928C-BB84-25CE-4AECB6922F82}"/>
              </a:ext>
            </a:extLst>
          </p:cNvPr>
          <p:cNvSpPr txBox="1"/>
          <p:nvPr/>
        </p:nvSpPr>
        <p:spPr>
          <a:xfrm>
            <a:off x="1837854" y="3433598"/>
            <a:ext cx="500137" cy="276999"/>
          </a:xfrm>
          <a:prstGeom prst="rect">
            <a:avLst/>
          </a:prstGeom>
          <a:noFill/>
        </p:spPr>
        <p:txBody>
          <a:bodyPr wrap="none" lIns="0" tIns="0" rIns="0" bIns="0" rtlCol="0">
            <a:spAutoFit/>
          </a:bodyPr>
          <a:lstStyle/>
          <a:p>
            <a:pPr algn="l"/>
            <a:r>
              <a:rPr lang="en-US" dirty="0">
                <a:solidFill>
                  <a:srgbClr val="C00000"/>
                </a:solidFill>
              </a:rPr>
              <a:t>BPM</a:t>
            </a:r>
            <a:endParaRPr lang="en-GB" dirty="0">
              <a:solidFill>
                <a:srgbClr val="C00000"/>
              </a:solidFill>
            </a:endParaRPr>
          </a:p>
        </p:txBody>
      </p:sp>
      <p:sp>
        <p:nvSpPr>
          <p:cNvPr id="36" name="TextBox 35">
            <a:extLst>
              <a:ext uri="{FF2B5EF4-FFF2-40B4-BE49-F238E27FC236}">
                <a16:creationId xmlns:a16="http://schemas.microsoft.com/office/drawing/2014/main" id="{699F7A05-E30A-EE54-8390-24F06938E6B4}"/>
              </a:ext>
            </a:extLst>
          </p:cNvPr>
          <p:cNvSpPr txBox="1"/>
          <p:nvPr/>
        </p:nvSpPr>
        <p:spPr>
          <a:xfrm>
            <a:off x="6470624" y="3225509"/>
            <a:ext cx="500137" cy="276999"/>
          </a:xfrm>
          <a:prstGeom prst="rect">
            <a:avLst/>
          </a:prstGeom>
          <a:noFill/>
        </p:spPr>
        <p:txBody>
          <a:bodyPr wrap="none" lIns="0" tIns="0" rIns="0" bIns="0" rtlCol="0">
            <a:spAutoFit/>
          </a:bodyPr>
          <a:lstStyle/>
          <a:p>
            <a:pPr algn="l"/>
            <a:r>
              <a:rPr lang="en-US" dirty="0">
                <a:solidFill>
                  <a:srgbClr val="C00000"/>
                </a:solidFill>
              </a:rPr>
              <a:t>BPM</a:t>
            </a:r>
            <a:endParaRPr lang="en-GB" dirty="0">
              <a:solidFill>
                <a:srgbClr val="C00000"/>
              </a:solidFill>
            </a:endParaRPr>
          </a:p>
        </p:txBody>
      </p:sp>
      <p:sp>
        <p:nvSpPr>
          <p:cNvPr id="37" name="TextBox 36">
            <a:extLst>
              <a:ext uri="{FF2B5EF4-FFF2-40B4-BE49-F238E27FC236}">
                <a16:creationId xmlns:a16="http://schemas.microsoft.com/office/drawing/2014/main" id="{3ADC9567-AB86-204A-B633-B0595250DB36}"/>
              </a:ext>
            </a:extLst>
          </p:cNvPr>
          <p:cNvSpPr txBox="1"/>
          <p:nvPr/>
        </p:nvSpPr>
        <p:spPr>
          <a:xfrm>
            <a:off x="11223279" y="2117988"/>
            <a:ext cx="500137" cy="276999"/>
          </a:xfrm>
          <a:prstGeom prst="rect">
            <a:avLst/>
          </a:prstGeom>
          <a:noFill/>
        </p:spPr>
        <p:txBody>
          <a:bodyPr wrap="none" lIns="0" tIns="0" rIns="0" bIns="0" rtlCol="0">
            <a:spAutoFit/>
          </a:bodyPr>
          <a:lstStyle/>
          <a:p>
            <a:pPr algn="l"/>
            <a:r>
              <a:rPr lang="en-US" dirty="0">
                <a:solidFill>
                  <a:srgbClr val="C00000"/>
                </a:solidFill>
              </a:rPr>
              <a:t>BPM</a:t>
            </a:r>
            <a:endParaRPr lang="en-GB" dirty="0">
              <a:solidFill>
                <a:srgbClr val="C00000"/>
              </a:solidFill>
            </a:endParaRPr>
          </a:p>
        </p:txBody>
      </p:sp>
      <p:sp>
        <p:nvSpPr>
          <p:cNvPr id="38" name="TextBox 37">
            <a:extLst>
              <a:ext uri="{FF2B5EF4-FFF2-40B4-BE49-F238E27FC236}">
                <a16:creationId xmlns:a16="http://schemas.microsoft.com/office/drawing/2014/main" id="{E25C59C6-A281-F6DC-FE3E-E1E4DE1053AA}"/>
              </a:ext>
            </a:extLst>
          </p:cNvPr>
          <p:cNvSpPr txBox="1"/>
          <p:nvPr/>
        </p:nvSpPr>
        <p:spPr>
          <a:xfrm>
            <a:off x="993818" y="4667598"/>
            <a:ext cx="9653733" cy="2769989"/>
          </a:xfrm>
          <a:prstGeom prst="rect">
            <a:avLst/>
          </a:prstGeom>
          <a:noFill/>
        </p:spPr>
        <p:txBody>
          <a:bodyPr wrap="none" lIns="0" tIns="0" rIns="0" bIns="0" rtlCol="0">
            <a:spAutoFit/>
          </a:bodyPr>
          <a:lstStyle/>
          <a:p>
            <a:pPr algn="l"/>
            <a:r>
              <a:rPr lang="en-US" sz="2000" dirty="0">
                <a:latin typeface="Calibri" panose="020F0502020204030204" pitchFamily="34" charset="0"/>
                <a:cs typeface="Calibri" panose="020F0502020204030204" pitchFamily="34" charset="0"/>
              </a:rPr>
              <a:t>orbit response to quad change </a:t>
            </a:r>
            <a:r>
              <a:rPr lang="en-US" sz="2000" dirty="0">
                <a:latin typeface="Symbol" panose="05050102010706020507" pitchFamily="18" charset="2"/>
              </a:rPr>
              <a:t>D</a:t>
            </a:r>
            <a:r>
              <a:rPr lang="en-US" sz="2000" dirty="0">
                <a:latin typeface="Calibri" panose="020F0502020204030204" pitchFamily="34" charset="0"/>
                <a:cs typeface="Calibri" panose="020F0502020204030204" pitchFamily="34" charset="0"/>
              </a:rPr>
              <a:t>k</a:t>
            </a:r>
            <a:r>
              <a:rPr lang="en-US" sz="2000" dirty="0"/>
              <a:t> </a:t>
            </a:r>
            <a:r>
              <a:rPr lang="en-US" sz="2000" dirty="0">
                <a:latin typeface="Calibri" panose="020F0502020204030204" pitchFamily="34" charset="0"/>
                <a:cs typeface="Calibri" panose="020F0502020204030204" pitchFamily="34" charset="0"/>
              </a:rPr>
              <a:t>→ beam offset at each quadrupole</a:t>
            </a:r>
          </a:p>
          <a:p>
            <a:pPr algn="l"/>
            <a:endParaRPr lang="en-US" sz="2000" dirty="0">
              <a:latin typeface="Calibri" panose="020F0502020204030204" pitchFamily="34" charset="0"/>
              <a:cs typeface="Calibri" panose="020F0502020204030204" pitchFamily="34" charset="0"/>
            </a:endParaRPr>
          </a:p>
          <a:p>
            <a:pPr algn="l"/>
            <a:r>
              <a:rPr lang="en-US" sz="2000" dirty="0">
                <a:latin typeface="Calibri" panose="020F0502020204030204" pitchFamily="34" charset="0"/>
                <a:cs typeface="Calibri" panose="020F0502020204030204" pitchFamily="34" charset="0"/>
              </a:rPr>
              <a:t>system is linear</a:t>
            </a:r>
          </a:p>
          <a:p>
            <a:pPr algn="l"/>
            <a:endParaRPr lang="en-US" sz="2000" dirty="0">
              <a:latin typeface="Calibri" panose="020F0502020204030204" pitchFamily="34" charset="0"/>
              <a:cs typeface="Calibri" panose="020F0502020204030204" pitchFamily="34" charset="0"/>
            </a:endParaRPr>
          </a:p>
          <a:p>
            <a:pPr algn="l"/>
            <a:r>
              <a:rPr lang="en-US" sz="2000" dirty="0">
                <a:latin typeface="Calibri" panose="020F0502020204030204" pitchFamily="34" charset="0"/>
                <a:cs typeface="Calibri" panose="020F0502020204030204" pitchFamily="34" charset="0"/>
              </a:rPr>
              <a:t>together with nearby BPM readings, and if necessary iteratively,  </a:t>
            </a:r>
          </a:p>
          <a:p>
            <a:pPr algn="l"/>
            <a:r>
              <a:rPr lang="en-US" sz="2000" dirty="0">
                <a:latin typeface="Calibri" panose="020F0502020204030204" pitchFamily="34" charset="0"/>
                <a:cs typeface="Calibri" panose="020F0502020204030204" pitchFamily="34" charset="0"/>
              </a:rPr>
              <a:t>we should be able to infer the trajectory slope (and the change of slope) at each quadrupole </a:t>
            </a:r>
          </a:p>
          <a:p>
            <a:pPr algn="l"/>
            <a:endParaRPr lang="en-US" sz="2000" dirty="0">
              <a:latin typeface="Calibri" panose="020F0502020204030204" pitchFamily="34" charset="0"/>
              <a:cs typeface="Calibri" panose="020F0502020204030204" pitchFamily="34" charset="0"/>
            </a:endParaRPr>
          </a:p>
          <a:p>
            <a:pPr algn="l"/>
            <a:r>
              <a:rPr lang="en-US" sz="2000" dirty="0">
                <a:latin typeface="Calibri" panose="020F0502020204030204" pitchFamily="34" charset="0"/>
                <a:cs typeface="Calibri" panose="020F0502020204030204" pitchFamily="34" charset="0"/>
              </a:rPr>
              <a:t> </a:t>
            </a:r>
          </a:p>
          <a:p>
            <a:pPr algn="l"/>
            <a:endParaRPr lang="en-GB" sz="2000" dirty="0"/>
          </a:p>
        </p:txBody>
      </p:sp>
    </p:spTree>
    <p:extLst>
      <p:ext uri="{BB962C8B-B14F-4D97-AF65-F5344CB8AC3E}">
        <p14:creationId xmlns:p14="http://schemas.microsoft.com/office/powerpoint/2010/main" val="20906128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D6CADA-8FBA-F31F-EAE9-47D877FB2B9C}"/>
              </a:ext>
            </a:extLst>
          </p:cNvPr>
          <p:cNvSpPr>
            <a:spLocks noGrp="1"/>
          </p:cNvSpPr>
          <p:nvPr>
            <p:ph type="sldNum" sz="quarter" idx="12"/>
          </p:nvPr>
        </p:nvSpPr>
        <p:spPr/>
        <p:txBody>
          <a:bodyPr/>
          <a:lstStyle/>
          <a:p>
            <a:fld id="{36B5EA5A-BC32-A742-B11B-8E7414D5B535}" type="slidenum">
              <a:rPr lang="en-US" smtClean="0"/>
              <a:pPr/>
              <a:t>6</a:t>
            </a:fld>
            <a:endParaRPr lang="en-US"/>
          </a:p>
        </p:txBody>
      </p:sp>
      <p:sp>
        <p:nvSpPr>
          <p:cNvPr id="5" name="Title 2">
            <a:extLst>
              <a:ext uri="{FF2B5EF4-FFF2-40B4-BE49-F238E27FC236}">
                <a16:creationId xmlns:a16="http://schemas.microsoft.com/office/drawing/2014/main" id="{871FCB53-3AC1-39B9-7C59-EB0D327CF225}"/>
              </a:ext>
            </a:extLst>
          </p:cNvPr>
          <p:cNvSpPr>
            <a:spLocks noGrp="1"/>
          </p:cNvSpPr>
          <p:nvPr>
            <p:ph type="title"/>
          </p:nvPr>
        </p:nvSpPr>
        <p:spPr>
          <a:xfrm>
            <a:off x="336550" y="232845"/>
            <a:ext cx="11376025" cy="531663"/>
          </a:xfrm>
        </p:spPr>
        <p:txBody>
          <a:bodyPr/>
          <a:lstStyle/>
          <a:p>
            <a:r>
              <a:rPr lang="en-GB" dirty="0"/>
              <a:t>optics measurements</a:t>
            </a:r>
            <a:br>
              <a:rPr lang="en-GB" dirty="0"/>
            </a:br>
            <a:br>
              <a:rPr lang="en-GB" dirty="0"/>
            </a:br>
            <a:r>
              <a:rPr lang="en-GB" dirty="0"/>
              <a:t>with pilot bunches 1 !?!</a:t>
            </a:r>
            <a:br>
              <a:rPr lang="en-GB" dirty="0"/>
            </a:br>
            <a:br>
              <a:rPr lang="en-GB" dirty="0"/>
            </a:br>
            <a:r>
              <a:rPr lang="en-GB" dirty="0"/>
              <a:t>with colliding bunches ??</a:t>
            </a:r>
            <a:br>
              <a:rPr lang="en-GB" dirty="0"/>
            </a:br>
            <a:endParaRPr lang="en-GB" dirty="0"/>
          </a:p>
        </p:txBody>
      </p:sp>
    </p:spTree>
    <p:extLst>
      <p:ext uri="{BB962C8B-B14F-4D97-AF65-F5344CB8AC3E}">
        <p14:creationId xmlns:p14="http://schemas.microsoft.com/office/powerpoint/2010/main" val="23257616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D6CADA-8FBA-F31F-EAE9-47D877FB2B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sp>
        <p:nvSpPr>
          <p:cNvPr id="5" name="Title 2">
            <a:extLst>
              <a:ext uri="{FF2B5EF4-FFF2-40B4-BE49-F238E27FC236}">
                <a16:creationId xmlns:a16="http://schemas.microsoft.com/office/drawing/2014/main" id="{871FCB53-3AC1-39B9-7C59-EB0D327CF225}"/>
              </a:ext>
            </a:extLst>
          </p:cNvPr>
          <p:cNvSpPr>
            <a:spLocks noGrp="1"/>
          </p:cNvSpPr>
          <p:nvPr>
            <p:ph type="title"/>
          </p:nvPr>
        </p:nvSpPr>
        <p:spPr>
          <a:xfrm>
            <a:off x="336550" y="543741"/>
            <a:ext cx="11376025" cy="531663"/>
          </a:xfrm>
        </p:spPr>
        <p:txBody>
          <a:bodyPr/>
          <a:lstStyle/>
          <a:p>
            <a:r>
              <a:rPr lang="en-GB" dirty="0"/>
              <a:t>collimator materials and collimator design</a:t>
            </a:r>
            <a:br>
              <a:rPr lang="en-GB" dirty="0"/>
            </a:br>
            <a:r>
              <a:rPr lang="en-GB" dirty="0"/>
              <a:t>alternatives to </a:t>
            </a:r>
            <a:r>
              <a:rPr lang="en-GB" dirty="0" err="1"/>
              <a:t>MoGr</a:t>
            </a:r>
            <a:r>
              <a:rPr lang="en-GB" dirty="0"/>
              <a:t>?</a:t>
            </a:r>
            <a:br>
              <a:rPr lang="en-GB" dirty="0"/>
            </a:br>
            <a:br>
              <a:rPr lang="en-GB" dirty="0"/>
            </a:br>
            <a:br>
              <a:rPr lang="en-GB" dirty="0"/>
            </a:br>
            <a:r>
              <a:rPr lang="en-GB" dirty="0"/>
              <a:t>radiation level in the tunnel </a:t>
            </a:r>
            <a:br>
              <a:rPr lang="en-GB" dirty="0"/>
            </a:br>
            <a:endParaRPr lang="en-GB" dirty="0"/>
          </a:p>
        </p:txBody>
      </p:sp>
    </p:spTree>
    <p:extLst>
      <p:ext uri="{BB962C8B-B14F-4D97-AF65-F5344CB8AC3E}">
        <p14:creationId xmlns:p14="http://schemas.microsoft.com/office/powerpoint/2010/main" val="8399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D6CADA-8FBA-F31F-EAE9-47D877FB2B9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200" b="0" i="0" u="none" strike="noStrike" kern="1200" cap="none" spc="0" normalizeH="0" baseline="0" noProof="0" smtClean="0">
                <a:ln>
                  <a:noFill/>
                </a:ln>
                <a:solidFill>
                  <a:srgbClr val="0033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rgbClr val="0033A0">
                  <a:tint val="75000"/>
                </a:srgbClr>
              </a:solidFill>
              <a:effectLst/>
              <a:uLnTx/>
              <a:uFillTx/>
              <a:latin typeface="Arial"/>
              <a:ea typeface="+mn-ea"/>
              <a:cs typeface="+mn-cs"/>
            </a:endParaRPr>
          </a:p>
        </p:txBody>
      </p:sp>
      <p:sp>
        <p:nvSpPr>
          <p:cNvPr id="5" name="Title 2">
            <a:extLst>
              <a:ext uri="{FF2B5EF4-FFF2-40B4-BE49-F238E27FC236}">
                <a16:creationId xmlns:a16="http://schemas.microsoft.com/office/drawing/2014/main" id="{871FCB53-3AC1-39B9-7C59-EB0D327CF225}"/>
              </a:ext>
            </a:extLst>
          </p:cNvPr>
          <p:cNvSpPr>
            <a:spLocks noGrp="1"/>
          </p:cNvSpPr>
          <p:nvPr>
            <p:ph type="title"/>
          </p:nvPr>
        </p:nvSpPr>
        <p:spPr>
          <a:xfrm>
            <a:off x="336551" y="543741"/>
            <a:ext cx="4354322" cy="531663"/>
          </a:xfrm>
        </p:spPr>
        <p:txBody>
          <a:bodyPr/>
          <a:lstStyle/>
          <a:p>
            <a:r>
              <a:rPr lang="en-GB" dirty="0"/>
              <a:t>electron cloud</a:t>
            </a:r>
            <a:br>
              <a:rPr lang="en-GB" dirty="0"/>
            </a:br>
            <a:br>
              <a:rPr lang="en-GB" dirty="0"/>
            </a:br>
            <a:r>
              <a:rPr lang="en-GB" dirty="0"/>
              <a:t>how do we suppress the photoelectrons 100x more efficiently than KEKB or </a:t>
            </a:r>
            <a:r>
              <a:rPr lang="en-GB" dirty="0" err="1"/>
              <a:t>SuperKEKB</a:t>
            </a:r>
            <a:r>
              <a:rPr lang="en-GB" dirty="0"/>
              <a:t>?</a:t>
            </a:r>
            <a:br>
              <a:rPr lang="en-GB" dirty="0"/>
            </a:br>
            <a:br>
              <a:rPr lang="en-GB" dirty="0"/>
            </a:br>
            <a:endParaRPr lang="en-GB" dirty="0"/>
          </a:p>
        </p:txBody>
      </p:sp>
      <p:pic>
        <p:nvPicPr>
          <p:cNvPr id="3" name="Picture 2">
            <a:extLst>
              <a:ext uri="{FF2B5EF4-FFF2-40B4-BE49-F238E27FC236}">
                <a16:creationId xmlns:a16="http://schemas.microsoft.com/office/drawing/2014/main" id="{7D27E42F-1D18-F7DE-471B-4D0B80E70FC4}"/>
              </a:ext>
            </a:extLst>
          </p:cNvPr>
          <p:cNvPicPr>
            <a:picLocks noChangeAspect="1"/>
          </p:cNvPicPr>
          <p:nvPr/>
        </p:nvPicPr>
        <p:blipFill>
          <a:blip r:embed="rId2"/>
          <a:stretch>
            <a:fillRect/>
          </a:stretch>
        </p:blipFill>
        <p:spPr>
          <a:xfrm>
            <a:off x="6458012" y="543741"/>
            <a:ext cx="4548950" cy="1344696"/>
          </a:xfrm>
          <a:prstGeom prst="rect">
            <a:avLst/>
          </a:prstGeom>
        </p:spPr>
      </p:pic>
      <p:pic>
        <p:nvPicPr>
          <p:cNvPr id="7" name="Picture 6">
            <a:extLst>
              <a:ext uri="{FF2B5EF4-FFF2-40B4-BE49-F238E27FC236}">
                <a16:creationId xmlns:a16="http://schemas.microsoft.com/office/drawing/2014/main" id="{5EC09EA5-3901-62A4-DDD6-673A10173E39}"/>
              </a:ext>
            </a:extLst>
          </p:cNvPr>
          <p:cNvPicPr>
            <a:picLocks noChangeAspect="1"/>
          </p:cNvPicPr>
          <p:nvPr/>
        </p:nvPicPr>
        <p:blipFill>
          <a:blip r:embed="rId3"/>
          <a:stretch>
            <a:fillRect/>
          </a:stretch>
        </p:blipFill>
        <p:spPr>
          <a:xfrm>
            <a:off x="4079875" y="2475611"/>
            <a:ext cx="7991475" cy="3752850"/>
          </a:xfrm>
          <a:prstGeom prst="rect">
            <a:avLst/>
          </a:prstGeom>
        </p:spPr>
      </p:pic>
      <p:sp>
        <p:nvSpPr>
          <p:cNvPr id="8" name="TextBox 7">
            <a:extLst>
              <a:ext uri="{FF2B5EF4-FFF2-40B4-BE49-F238E27FC236}">
                <a16:creationId xmlns:a16="http://schemas.microsoft.com/office/drawing/2014/main" id="{D1498DC2-43CA-4F0B-D661-0E0B1069D232}"/>
              </a:ext>
            </a:extLst>
          </p:cNvPr>
          <p:cNvSpPr txBox="1"/>
          <p:nvPr/>
        </p:nvSpPr>
        <p:spPr>
          <a:xfrm>
            <a:off x="7349933" y="3998278"/>
            <a:ext cx="1451359" cy="553998"/>
          </a:xfrm>
          <a:prstGeom prst="rect">
            <a:avLst/>
          </a:prstGeom>
          <a:noFill/>
        </p:spPr>
        <p:txBody>
          <a:bodyPr wrap="none" lIns="0" tIns="0" rIns="0" bIns="0" rtlCol="0">
            <a:spAutoFit/>
          </a:bodyPr>
          <a:lstStyle/>
          <a:p>
            <a:pPr algn="l"/>
            <a:r>
              <a:rPr lang="en-US" dirty="0"/>
              <a:t>antechamber</a:t>
            </a:r>
          </a:p>
          <a:p>
            <a:pPr algn="l"/>
            <a:r>
              <a:rPr lang="en-US" dirty="0"/>
              <a:t>&gt;99% efficient</a:t>
            </a:r>
            <a:endParaRPr lang="en-GB" dirty="0"/>
          </a:p>
        </p:txBody>
      </p:sp>
      <p:sp>
        <p:nvSpPr>
          <p:cNvPr id="9" name="TextBox 8">
            <a:extLst>
              <a:ext uri="{FF2B5EF4-FFF2-40B4-BE49-F238E27FC236}">
                <a16:creationId xmlns:a16="http://schemas.microsoft.com/office/drawing/2014/main" id="{DF7BEF92-2337-ED63-71CD-24AB1BA60337}"/>
              </a:ext>
            </a:extLst>
          </p:cNvPr>
          <p:cNvSpPr txBox="1"/>
          <p:nvPr/>
        </p:nvSpPr>
        <p:spPr>
          <a:xfrm>
            <a:off x="4988332" y="4075037"/>
            <a:ext cx="1643720" cy="553998"/>
          </a:xfrm>
          <a:prstGeom prst="rect">
            <a:avLst/>
          </a:prstGeom>
          <a:noFill/>
        </p:spPr>
        <p:txBody>
          <a:bodyPr wrap="none" lIns="0" tIns="0" rIns="0" bIns="0" rtlCol="0">
            <a:spAutoFit/>
          </a:bodyPr>
          <a:lstStyle/>
          <a:p>
            <a:pPr algn="l"/>
            <a:r>
              <a:rPr lang="en-US" dirty="0"/>
              <a:t>antechamber</a:t>
            </a:r>
          </a:p>
          <a:p>
            <a:pPr algn="l"/>
            <a:r>
              <a:rPr lang="en-US" dirty="0"/>
              <a:t>&gt;99.9% efficient</a:t>
            </a:r>
            <a:endParaRPr lang="en-GB" dirty="0"/>
          </a:p>
        </p:txBody>
      </p:sp>
      <p:sp>
        <p:nvSpPr>
          <p:cNvPr id="10" name="TextBox 9">
            <a:extLst>
              <a:ext uri="{FF2B5EF4-FFF2-40B4-BE49-F238E27FC236}">
                <a16:creationId xmlns:a16="http://schemas.microsoft.com/office/drawing/2014/main" id="{72BFE41D-330B-D156-276B-26439CBD28C8}"/>
              </a:ext>
            </a:extLst>
          </p:cNvPr>
          <p:cNvSpPr txBox="1"/>
          <p:nvPr/>
        </p:nvSpPr>
        <p:spPr>
          <a:xfrm>
            <a:off x="9869923" y="4075037"/>
            <a:ext cx="1451359" cy="553998"/>
          </a:xfrm>
          <a:prstGeom prst="rect">
            <a:avLst/>
          </a:prstGeom>
          <a:noFill/>
        </p:spPr>
        <p:txBody>
          <a:bodyPr wrap="none" lIns="0" tIns="0" rIns="0" bIns="0" rtlCol="0">
            <a:spAutoFit/>
          </a:bodyPr>
          <a:lstStyle/>
          <a:p>
            <a:pPr algn="l"/>
            <a:r>
              <a:rPr lang="en-US" dirty="0"/>
              <a:t>antechamber</a:t>
            </a:r>
          </a:p>
          <a:p>
            <a:pPr algn="l"/>
            <a:r>
              <a:rPr lang="en-US" dirty="0"/>
              <a:t>&gt;90% efficient</a:t>
            </a:r>
            <a:endParaRPr lang="en-GB" dirty="0"/>
          </a:p>
        </p:txBody>
      </p:sp>
      <p:sp>
        <p:nvSpPr>
          <p:cNvPr id="11" name="TextBox 10">
            <a:extLst>
              <a:ext uri="{FF2B5EF4-FFF2-40B4-BE49-F238E27FC236}">
                <a16:creationId xmlns:a16="http://schemas.microsoft.com/office/drawing/2014/main" id="{B205A609-5E98-4F65-D44F-778D0528F00F}"/>
              </a:ext>
            </a:extLst>
          </p:cNvPr>
          <p:cNvSpPr txBox="1"/>
          <p:nvPr/>
        </p:nvSpPr>
        <p:spPr>
          <a:xfrm>
            <a:off x="5831132" y="6356350"/>
            <a:ext cx="5016438" cy="276999"/>
          </a:xfrm>
          <a:prstGeom prst="rect">
            <a:avLst/>
          </a:prstGeom>
          <a:noFill/>
        </p:spPr>
        <p:txBody>
          <a:bodyPr wrap="none" lIns="0" tIns="0" rIns="0" bIns="0" rtlCol="0">
            <a:spAutoFit/>
          </a:bodyPr>
          <a:lstStyle/>
          <a:p>
            <a:pPr algn="l"/>
            <a:r>
              <a:rPr lang="en-US" dirty="0"/>
              <a:t>measured KEKB/</a:t>
            </a:r>
            <a:r>
              <a:rPr lang="en-US" dirty="0" err="1"/>
              <a:t>SuperKEKB</a:t>
            </a:r>
            <a:r>
              <a:rPr lang="en-US" dirty="0"/>
              <a:t> efficiency ~75-80%</a:t>
            </a:r>
            <a:endParaRPr lang="en-GB" dirty="0"/>
          </a:p>
        </p:txBody>
      </p:sp>
      <p:sp>
        <p:nvSpPr>
          <p:cNvPr id="12" name="TextBox 11">
            <a:extLst>
              <a:ext uri="{FF2B5EF4-FFF2-40B4-BE49-F238E27FC236}">
                <a16:creationId xmlns:a16="http://schemas.microsoft.com/office/drawing/2014/main" id="{95D8D2E0-4C69-00BA-820A-55C8727D3ACC}"/>
              </a:ext>
            </a:extLst>
          </p:cNvPr>
          <p:cNvSpPr txBox="1"/>
          <p:nvPr/>
        </p:nvSpPr>
        <p:spPr>
          <a:xfrm>
            <a:off x="10122408" y="2093976"/>
            <a:ext cx="953403" cy="276999"/>
          </a:xfrm>
          <a:prstGeom prst="rect">
            <a:avLst/>
          </a:prstGeom>
          <a:noFill/>
        </p:spPr>
        <p:txBody>
          <a:bodyPr wrap="none" lIns="0" tIns="0" rIns="0" bIns="0" rtlCol="0">
            <a:spAutoFit/>
          </a:bodyPr>
          <a:lstStyle/>
          <a:p>
            <a:pPr algn="l"/>
            <a:r>
              <a:rPr lang="en-US" dirty="0"/>
              <a:t>F. Yaman</a:t>
            </a:r>
            <a:endParaRPr lang="en-GB" dirty="0"/>
          </a:p>
        </p:txBody>
      </p:sp>
      <p:sp>
        <p:nvSpPr>
          <p:cNvPr id="13" name="TextBox 12">
            <a:extLst>
              <a:ext uri="{FF2B5EF4-FFF2-40B4-BE49-F238E27FC236}">
                <a16:creationId xmlns:a16="http://schemas.microsoft.com/office/drawing/2014/main" id="{B62580AE-582F-9BA0-8A1B-D19600A10B4D}"/>
              </a:ext>
            </a:extLst>
          </p:cNvPr>
          <p:cNvSpPr txBox="1"/>
          <p:nvPr/>
        </p:nvSpPr>
        <p:spPr>
          <a:xfrm>
            <a:off x="9894167" y="199702"/>
            <a:ext cx="1756956" cy="276999"/>
          </a:xfrm>
          <a:prstGeom prst="rect">
            <a:avLst/>
          </a:prstGeom>
          <a:noFill/>
        </p:spPr>
        <p:txBody>
          <a:bodyPr wrap="none" lIns="0" tIns="0" rIns="0" bIns="0" rtlCol="0">
            <a:spAutoFit/>
          </a:bodyPr>
          <a:lstStyle/>
          <a:p>
            <a:pPr algn="l"/>
            <a:r>
              <a:rPr lang="en-US" dirty="0"/>
              <a:t>T. Raubenheimer</a:t>
            </a:r>
            <a:endParaRPr lang="en-GB" dirty="0"/>
          </a:p>
        </p:txBody>
      </p:sp>
    </p:spTree>
    <p:extLst>
      <p:ext uri="{BB962C8B-B14F-4D97-AF65-F5344CB8AC3E}">
        <p14:creationId xmlns:p14="http://schemas.microsoft.com/office/powerpoint/2010/main" val="171254064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docProps/app.xml><?xml version="1.0" encoding="utf-8"?>
<Properties xmlns="http://schemas.openxmlformats.org/officeDocument/2006/extended-properties" xmlns:vt="http://schemas.openxmlformats.org/officeDocument/2006/docPropsVTypes">
  <TotalTime>2515</TotalTime>
  <Words>349</Words>
  <Application>Microsoft Office PowerPoint</Application>
  <PresentationFormat>Widescreen</PresentationFormat>
  <Paragraphs>38</Paragraphs>
  <Slides>8</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Calibri</vt:lpstr>
      <vt:lpstr>Symbol</vt:lpstr>
      <vt:lpstr>Times New Roman</vt:lpstr>
      <vt:lpstr>Wingdings</vt:lpstr>
      <vt:lpstr>1_Office Theme</vt:lpstr>
      <vt:lpstr>2_Office Theme</vt:lpstr>
      <vt:lpstr>PowerPoint Presentation</vt:lpstr>
      <vt:lpstr>D5.1-D5.6, D6.2-D6.3 handed over to John Poole &amp; Panos Charitos for polishing.  They will be presented this afternoon to SAC experts.  Feedback and discussions between SAC and FCC technical contacts in the following two weeks. Follow up meeting after 2 weeks.  All documents will be frozen end of September  16-18 October SAC &amp; CRP will meet at CERN</vt:lpstr>
      <vt:lpstr>Booster  optics – baseline optics, performance ?  # sextupole magnets, # sextupole families circumference ? (=collider ?) </vt:lpstr>
      <vt:lpstr>beam-based alignment or movers  trim coils or movers ? which trim coils are part of the baseline ? which trim power supply stability (10-4 !)  performance BBA for BPM resolution of 0.05 micron ~worse than 1 micron; method important  polarisation tuning 200 mm BPM alignment errors in the past, not 0.1 mm ?!  </vt:lpstr>
      <vt:lpstr>do we need two BPMs per quadrupole?</vt:lpstr>
      <vt:lpstr>optics measurements  with pilot bunches 1 !?!  with colliding bunches ?? </vt:lpstr>
      <vt:lpstr>collimator materials and collimator design alternatives to MoGr?   radiation level in the tunnel  </vt:lpstr>
      <vt:lpstr>electron cloud  how do we suppress the photoelectrons 100x more efficiently than KEKB or SuperKEKB?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5</cp:revision>
  <dcterms:created xsi:type="dcterms:W3CDTF">2023-08-29T20:07:43Z</dcterms:created>
  <dcterms:modified xsi:type="dcterms:W3CDTF">2023-08-31T14:03:12Z</dcterms:modified>
</cp:coreProperties>
</file>