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7"/>
  </p:notesMasterIdLst>
  <p:sldIdLst>
    <p:sldId id="807" r:id="rId2"/>
    <p:sldId id="809" r:id="rId3"/>
    <p:sldId id="808" r:id="rId4"/>
    <p:sldId id="810" r:id="rId5"/>
    <p:sldId id="811" r:id="rId6"/>
  </p:sldIdLst>
  <p:sldSz cx="9144000" cy="5143500" type="screen16x9"/>
  <p:notesSz cx="51435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162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 van der Ster" initials="DvdS" lastIdx="1" clrIdx="0">
    <p:extLst>
      <p:ext uri="{19B8F6BF-5375-455C-9EA6-DF929625EA0E}">
        <p15:presenceInfo xmlns:p15="http://schemas.microsoft.com/office/powerpoint/2012/main" userId="98599570c0740e3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F956741-4CD3-FE81-E9AA-30C8D09267A1}">
  <a:tblStyle styleId="{7F956741-4CD3-FE81-E9AA-30C8D09267A1}" styleName="Light Style 1 - Accent 2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accent2"/>
              </a:solidFill>
            </a:ln>
          </a:top>
          <a:bottom>
            <a:ln w="12700">
              <a:solidFill>
                <a:schemeClr val="accent2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  <a:fill>
          <a:solidFill>
            <a:schemeClr val="accent2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3" autoAdjust="0"/>
    <p:restoredTop sz="91293"/>
  </p:normalViewPr>
  <p:slideViewPr>
    <p:cSldViewPr>
      <p:cViewPr varScale="1">
        <p:scale>
          <a:sx n="137" d="100"/>
          <a:sy n="137" d="100"/>
        </p:scale>
        <p:origin x="117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6030" y="-96"/>
      </p:cViewPr>
      <p:guideLst>
        <p:guide orient="horz" pos="2880"/>
        <p:guide pos="16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2885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913063" y="0"/>
            <a:ext cx="222885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860C6-9880-435A-9931-FC055539B97E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7145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14350" y="4400550"/>
            <a:ext cx="41148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22885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913063" y="8685213"/>
            <a:ext cx="222885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4E084-8D77-43CA-ACA8-F5CDF68C3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96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4E084-8D77-43CA-ACA8-F5CDF68C35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2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4E084-8D77-43CA-ACA8-F5CDF68C35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2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4E084-8D77-43CA-ACA8-F5CDF68C35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2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4E084-8D77-43CA-ACA8-F5CDF68C35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2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4E084-8D77-43CA-ACA8-F5CDF68C358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2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  <a:lvl2pPr marL="243000" indent="-243000">
              <a:lnSpc>
                <a:spcPct val="100000"/>
              </a:lnSpc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lnSpc>
                <a:spcPct val="100000"/>
              </a:lnSpc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lnSpc>
                <a:spcPct val="100000"/>
              </a:lnSpc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03/11/2023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72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03/11/2023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4031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14480" cy="799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1588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1203598"/>
            <a:ext cx="4194894" cy="345178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03/11/2023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0559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 + 2x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03/11/2023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7968923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 + 4x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03/11/2023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4682344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3921" y="4783762"/>
            <a:ext cx="47337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B9D4807-CB22-164A-9CB0-E36203A64C5E}" type="datetime1">
              <a:rPr lang="fr-FR" smtClean="0"/>
              <a:pPr>
                <a:defRPr/>
              </a:pPr>
              <a:t>03/11/2023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ITUM Brief Update on IT Services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305991" y="4699956"/>
            <a:ext cx="853201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" r="24038"/>
          <a:stretch/>
        </p:blipFill>
        <p:spPr>
          <a:xfrm>
            <a:off x="305992" y="4773449"/>
            <a:ext cx="282178" cy="295275"/>
          </a:xfrm>
          <a:prstGeom prst="rect">
            <a:avLst/>
          </a:prstGeom>
        </p:spPr>
      </p:pic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305992" y="843558"/>
            <a:ext cx="85320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21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71" r:id="rId2"/>
    <p:sldLayoutId id="2147483673" r:id="rId3"/>
    <p:sldLayoutId id="2147483674" r:id="rId4"/>
    <p:sldLayoutId id="2147483675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ft.its.cern.ch/jira/browse/SPI" TargetMode="External"/><Relationship Id="rId3" Type="http://schemas.openxmlformats.org/officeDocument/2006/relationships/hyperlink" Target="https://lcgdocs.web.cern.ch/lcgdocs/lcgreleases/introduction/" TargetMode="External"/><Relationship Id="rId7" Type="http://schemas.openxmlformats.org/officeDocument/2006/relationships/hyperlink" Target="https://lcgdocs.web.cern.ch/lcgdocs/lcgreleases/introduction/#docker-containers" TargetMode="Externa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cginfo.cern.ch/release/104a_cuda/" TargetMode="External"/><Relationship Id="rId11" Type="http://schemas.openxmlformats.org/officeDocument/2006/relationships/image" Target="../media/image2.png"/><Relationship Id="rId5" Type="http://schemas.openxmlformats.org/officeDocument/2006/relationships/hyperlink" Target="https://lcginfo.cern.ch/release/104a/" TargetMode="External"/><Relationship Id="rId10" Type="http://schemas.openxmlformats.org/officeDocument/2006/relationships/hyperlink" Target="https://spi.web.cern.ch/" TargetMode="External"/><Relationship Id="rId4" Type="http://schemas.openxmlformats.org/officeDocument/2006/relationships/hyperlink" Target="https://lcginfo.cern.ch/" TargetMode="External"/><Relationship Id="rId9" Type="http://schemas.openxmlformats.org/officeDocument/2006/relationships/hyperlink" Target="https://cern.service-now.com/service-portal?id=service_element&amp;name=expapp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403B30-4F72-12B2-804D-057801922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100" dirty="0">
                <a:cs typeface="Calibri"/>
              </a:rPr>
              <a:t>EP-SFT SPI team is providing consistent software stacks for different operating systems, compilers and hardware architectures:</a:t>
            </a:r>
          </a:p>
          <a:p>
            <a:r>
              <a:rPr lang="en-US" sz="1100" dirty="0">
                <a:cs typeface="Calibri"/>
              </a:rPr>
              <a:t>Software provided via /cvmfs/sft.cern.ch/</a:t>
            </a:r>
            <a:r>
              <a:rPr lang="en-US" sz="1100" dirty="0" err="1">
                <a:cs typeface="Calibri"/>
              </a:rPr>
              <a:t>lcg</a:t>
            </a:r>
            <a:r>
              <a:rPr lang="en-US" sz="1100" dirty="0">
                <a:cs typeface="Calibri"/>
              </a:rPr>
              <a:t>, for detailed information about using the stacks see </a:t>
            </a:r>
            <a:r>
              <a:rPr lang="en-US" sz="1100" dirty="0">
                <a:cs typeface="Calibri"/>
                <a:hlinkClick r:id="rId3"/>
              </a:rPr>
              <a:t>our documentation</a:t>
            </a:r>
          </a:p>
          <a:p>
            <a:pPr marL="608965" lvl="1" indent="-261620"/>
            <a:r>
              <a:rPr lang="en-US" sz="1050" dirty="0">
                <a:cs typeface="Calibri"/>
              </a:rPr>
              <a:t>ROOT, Geant4, Python, ML frameworks, MC Generators, </a:t>
            </a:r>
            <a:r>
              <a:rPr lang="en-US" sz="1050" dirty="0" err="1">
                <a:cs typeface="Calibri"/>
              </a:rPr>
              <a:t>Cuda</a:t>
            </a:r>
            <a:r>
              <a:rPr lang="en-US" sz="1050" dirty="0">
                <a:cs typeface="Calibri"/>
              </a:rPr>
              <a:t>, up-to-date compilers, and many more</a:t>
            </a:r>
          </a:p>
          <a:p>
            <a:pPr marL="608965" lvl="1" indent="-261620"/>
            <a:r>
              <a:rPr lang="en-US" sz="1050" dirty="0">
                <a:cs typeface="Calibri"/>
              </a:rPr>
              <a:t>For information on available packages and versions please see </a:t>
            </a:r>
            <a:r>
              <a:rPr lang="en-US" sz="1050" dirty="0">
                <a:cs typeface="Calibri"/>
                <a:hlinkClick r:id="rId4"/>
              </a:rPr>
              <a:t>https://lcginfo.cern.ch/</a:t>
            </a:r>
            <a:endParaRPr lang="en-US" sz="1050" dirty="0">
              <a:cs typeface="Calibri"/>
            </a:endParaRPr>
          </a:p>
          <a:p>
            <a:pPr marL="608965" lvl="1" indent="-261620"/>
            <a:r>
              <a:rPr lang="en-US" sz="1050" dirty="0">
                <a:cs typeface="Calibri"/>
              </a:rPr>
              <a:t>Operating Systems: CentOS 7, </a:t>
            </a:r>
            <a:r>
              <a:rPr lang="en-US" sz="1050" dirty="0" err="1">
                <a:cs typeface="Calibri"/>
              </a:rPr>
              <a:t>AlmaLinux</a:t>
            </a:r>
            <a:r>
              <a:rPr lang="en-US" sz="1050" dirty="0">
                <a:cs typeface="Calibri"/>
              </a:rPr>
              <a:t> 8 and 9, ubuntu2004 and 2204, macOS 12 (ARM) and 13 (ARM)</a:t>
            </a:r>
          </a:p>
          <a:p>
            <a:pPr indent="-342265"/>
            <a:r>
              <a:rPr lang="en-US" sz="1100" dirty="0">
                <a:cs typeface="Calibri"/>
              </a:rPr>
              <a:t>Latest release is </a:t>
            </a:r>
            <a:r>
              <a:rPr lang="en-US" sz="1100" dirty="0">
                <a:cs typeface="Calibri"/>
                <a:hlinkClick r:id="rId5"/>
              </a:rPr>
              <a:t>LCG_104a</a:t>
            </a:r>
            <a:r>
              <a:rPr lang="en-US" sz="1100" dirty="0">
                <a:cs typeface="Calibri"/>
              </a:rPr>
              <a:t>: ROOT 6.28/06, Geant4 11.1.2</a:t>
            </a:r>
            <a:endParaRPr lang="en-US" sz="1100" dirty="0">
              <a:cs typeface="Calibri"/>
              <a:hlinkClick r:id="rId6"/>
            </a:endParaRPr>
          </a:p>
          <a:p>
            <a:pPr marL="608965" lvl="1" indent="-261620"/>
            <a:r>
              <a:rPr lang="en-US" sz="1050" dirty="0">
                <a:cs typeface="Calibri"/>
                <a:hlinkClick r:id="rId6"/>
              </a:rPr>
              <a:t>LCG_104a_cuda</a:t>
            </a:r>
            <a:r>
              <a:rPr lang="en-US" sz="1050" dirty="0">
                <a:cs typeface="Calibri"/>
              </a:rPr>
              <a:t>: for CentOS 7, 8, Alma Linux 9 (under el9)</a:t>
            </a:r>
          </a:p>
          <a:p>
            <a:pPr marL="608965" lvl="1" indent="-261620"/>
            <a:r>
              <a:rPr lang="en-US" sz="1050" dirty="0">
                <a:cs typeface="Calibri"/>
              </a:rPr>
              <a:t>/cvmfs/sft.cern.ch/</a:t>
            </a:r>
            <a:r>
              <a:rPr lang="en-US" sz="1050" dirty="0" err="1">
                <a:cs typeface="Calibri"/>
              </a:rPr>
              <a:t>lcg</a:t>
            </a:r>
            <a:r>
              <a:rPr lang="en-US" sz="1050" dirty="0">
                <a:cs typeface="Calibri"/>
              </a:rPr>
              <a:t>/view/LCG_104a[_</a:t>
            </a:r>
            <a:r>
              <a:rPr lang="en-US" sz="1050" dirty="0" err="1">
                <a:cs typeface="Calibri"/>
              </a:rPr>
              <a:t>cuda</a:t>
            </a:r>
            <a:r>
              <a:rPr lang="en-US" sz="1050" dirty="0">
                <a:cs typeface="Calibri"/>
              </a:rPr>
              <a:t>]/$PLATFORM</a:t>
            </a:r>
          </a:p>
          <a:p>
            <a:pPr indent="-342265"/>
            <a:r>
              <a:rPr lang="en-US" sz="1100" dirty="0">
                <a:cs typeface="Calibri"/>
              </a:rPr>
              <a:t>New: Barebones Docker Containers Compatible with using our views: </a:t>
            </a:r>
            <a:r>
              <a:rPr lang="en-US" sz="1100" dirty="0">
                <a:cs typeface="Calibri"/>
                <a:hlinkClick r:id="rId7"/>
              </a:rPr>
              <a:t>Description in our documentation</a:t>
            </a:r>
            <a:endParaRPr lang="en-US" sz="1100" dirty="0">
              <a:cs typeface="Calibri"/>
            </a:endParaRPr>
          </a:p>
          <a:p>
            <a:pPr indent="-342265"/>
            <a:r>
              <a:rPr lang="en-US" sz="1100" dirty="0">
                <a:cs typeface="Calibri"/>
              </a:rPr>
              <a:t>For issue or requests contact us via JIRA: </a:t>
            </a:r>
            <a:r>
              <a:rPr lang="en-US" sz="1100" dirty="0">
                <a:cs typeface="Calibri"/>
                <a:hlinkClick r:id="rId8"/>
              </a:rPr>
              <a:t>https://sft.its.cern.ch/jira/browse/SPI</a:t>
            </a:r>
          </a:p>
          <a:p>
            <a:pPr marL="608965" lvl="1" indent="-261620"/>
            <a:r>
              <a:rPr lang="en-US" sz="1050" dirty="0">
                <a:cs typeface="Calibri"/>
              </a:rPr>
              <a:t>Service Now: </a:t>
            </a:r>
            <a:r>
              <a:rPr lang="en-US" sz="1050" dirty="0">
                <a:cs typeface="Calibri"/>
                <a:hlinkClick r:id="rId9"/>
              </a:rPr>
              <a:t>Software Development for Experiments</a:t>
            </a:r>
          </a:p>
          <a:p>
            <a:pPr indent="-342265"/>
            <a:r>
              <a:rPr lang="en-US" sz="1100" dirty="0">
                <a:cs typeface="Calibri"/>
              </a:rPr>
              <a:t>Our web site: </a:t>
            </a:r>
            <a:r>
              <a:rPr lang="en-US" sz="1100" dirty="0">
                <a:cs typeface="Calibri"/>
                <a:hlinkClick r:id="rId10"/>
              </a:rPr>
              <a:t>https://spi.web.cern.ch/</a:t>
            </a:r>
            <a:endParaRPr lang="en-US" sz="1100" dirty="0">
              <a:cs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80ACC9-A4BB-3C6C-89A7-EEBC672A8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Software Stacks </a:t>
            </a:r>
            <a:r>
              <a:rPr lang="en-US" sz="2400" dirty="0">
                <a:cs typeface="Calibri"/>
              </a:rPr>
              <a:t>for CERN Experiments and Users</a:t>
            </a:r>
            <a:endParaRPr lang="x-none" sz="2400" dirty="0">
              <a:latin typeface="Product Sans" panose="020B0403030502040203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FD223-9FED-71CD-CB3B-6BAE177BF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4" descr="A black rectang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CED18D0C-06F4-9634-DE4E-17487F74CF3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42" y="76414"/>
            <a:ext cx="324331" cy="325986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04BEFA1-F488-36C5-C798-3DB1D762C4B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144" y="41847"/>
            <a:ext cx="458714" cy="39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9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80ACC9-A4BB-3C6C-89A7-EEBC672A8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Product Sans" panose="020B0403030502040203" pitchFamily="34" charset="0"/>
              </a:rPr>
              <a:t>Slide Title</a:t>
            </a:r>
            <a:endParaRPr lang="x-none" sz="3200" dirty="0">
              <a:latin typeface="Product Sans" panose="020B0403030502040203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403B30-4F72-12B2-804D-0578019221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Slide content 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en-US"/>
              <a:t>content </a:t>
            </a:r>
            <a:r>
              <a:rPr lang="en-US" dirty="0"/>
              <a:t>B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FD223-9FED-71CD-CB3B-6BAE177BF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80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80ACC9-A4BB-3C6C-89A7-EEBC672A8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Product Sans" panose="020B0403030502040203" pitchFamily="34" charset="0"/>
              </a:rPr>
              <a:t>Slide Title</a:t>
            </a:r>
            <a:endParaRPr lang="x-none" sz="3200" dirty="0">
              <a:latin typeface="Product Sans" panose="020B0403030502040203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403B30-4F72-12B2-804D-0578019221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egnaposto immagine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FD223-9FED-71CD-CB3B-6BAE177BF1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32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80ACC9-A4BB-3C6C-89A7-EEBC672A8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Product Sans" panose="020B0403030502040203" pitchFamily="34" charset="0"/>
              </a:rPr>
              <a:t>Slide Title</a:t>
            </a:r>
            <a:endParaRPr lang="x-none" sz="3200" dirty="0">
              <a:latin typeface="Product Sans" panose="020B0403030502040203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403B30-4F72-12B2-804D-0578019221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FD223-9FED-71CD-CB3B-6BAE177BF1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Segnaposto immagine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egnaposto immagine 6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016406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80ACC9-A4BB-3C6C-89A7-EEBC672A8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Product Sans" panose="020B0403030502040203" pitchFamily="34" charset="0"/>
              </a:rPr>
              <a:t>Slide Title</a:t>
            </a:r>
            <a:endParaRPr lang="x-none" sz="3200" dirty="0">
              <a:latin typeface="Product Sans" panose="020B0403030502040203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403B30-4F72-12B2-804D-0578019221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FD223-9FED-71CD-CB3B-6BAE177BF1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Segnaposto immagine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Segnaposto immagine 6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Segnaposto immagine 7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Segnaposto immagine 8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016406427"/>
      </p:ext>
    </p:extLst>
  </p:cSld>
  <p:clrMapOvr>
    <a:masterClrMapping/>
  </p:clrMapOvr>
</p:sld>
</file>

<file path=ppt/theme/theme1.xml><?xml version="1.0" encoding="utf-8"?>
<a:theme xmlns:a="http://schemas.openxmlformats.org/drawingml/2006/main" name="CERN ITUM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" id="{B5B6394B-11EF-4F61-8F33-D8A6251C4CC2}" vid="{067B1C44-13B1-4B6D-A231-02140460DF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27716</TotalTime>
  <Words>282</Words>
  <Application>Microsoft Office PowerPoint</Application>
  <DocSecurity>0</DocSecurity>
  <PresentationFormat>On-screen Show (16:9)</PresentationFormat>
  <Paragraphs>47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Product Sans</vt:lpstr>
      <vt:lpstr>CERN ITUM</vt:lpstr>
      <vt:lpstr>Software Stacks for CERN Experiments and Users</vt:lpstr>
      <vt:lpstr>Slide Title</vt:lpstr>
      <vt:lpstr>Slide Title</vt:lpstr>
      <vt:lpstr>Slide Title</vt:lpstr>
      <vt:lpstr>Slide Title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CERN User</dc:creator>
  <cp:keywords/>
  <dc:description/>
  <cp:lastModifiedBy>Andre Sailer</cp:lastModifiedBy>
  <cp:revision>5</cp:revision>
  <dcterms:created xsi:type="dcterms:W3CDTF">2012-11-30T11:04:26Z</dcterms:created>
  <dcterms:modified xsi:type="dcterms:W3CDTF">2023-11-03T13:28:27Z</dcterms:modified>
  <cp:category/>
  <dc:identifier/>
  <cp:contentStatus/>
  <dc:language/>
  <cp:version/>
</cp:coreProperties>
</file>