
<file path=[Content_Types].xml><?xml version="1.0" encoding="utf-8"?>
<Types xmlns="http://schemas.openxmlformats.org/package/2006/content-types">
  <Default Extension="emf" ContentType="image/x-emf"/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9"/>
  </p:notesMasterIdLst>
  <p:sldIdLst>
    <p:sldId id="256" r:id="rId2"/>
    <p:sldId id="258" r:id="rId3"/>
    <p:sldId id="273" r:id="rId4"/>
    <p:sldId id="528" r:id="rId5"/>
    <p:sldId id="257" r:id="rId6"/>
    <p:sldId id="261" r:id="rId7"/>
    <p:sldId id="552" r:id="rId8"/>
    <p:sldId id="551" r:id="rId9"/>
    <p:sldId id="271" r:id="rId10"/>
    <p:sldId id="264" r:id="rId11"/>
    <p:sldId id="272" r:id="rId12"/>
    <p:sldId id="269" r:id="rId13"/>
    <p:sldId id="270" r:id="rId14"/>
    <p:sldId id="293" r:id="rId15"/>
    <p:sldId id="276" r:id="rId16"/>
    <p:sldId id="557" r:id="rId17"/>
    <p:sldId id="296" r:id="rId18"/>
    <p:sldId id="274" r:id="rId19"/>
    <p:sldId id="278" r:id="rId20"/>
    <p:sldId id="394" r:id="rId21"/>
    <p:sldId id="513" r:id="rId22"/>
    <p:sldId id="514" r:id="rId23"/>
    <p:sldId id="515" r:id="rId24"/>
    <p:sldId id="275" r:id="rId25"/>
    <p:sldId id="291" r:id="rId26"/>
    <p:sldId id="286" r:id="rId27"/>
    <p:sldId id="553" r:id="rId28"/>
    <p:sldId id="554" r:id="rId29"/>
    <p:sldId id="538" r:id="rId30"/>
    <p:sldId id="555" r:id="rId31"/>
    <p:sldId id="556" r:id="rId32"/>
    <p:sldId id="288" r:id="rId33"/>
    <p:sldId id="289" r:id="rId34"/>
    <p:sldId id="298" r:id="rId35"/>
    <p:sldId id="297" r:id="rId36"/>
    <p:sldId id="294" r:id="rId37"/>
    <p:sldId id="558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2CB2EB60-F8B0-437B-8DF1-6961EC2A75D0}">
          <p14:sldIdLst>
            <p14:sldId id="256"/>
          </p14:sldIdLst>
        </p14:section>
        <p14:section name="Introduction" id="{4BEEFE0F-86F3-DB4B-8E76-C3E4537A36BC}">
          <p14:sldIdLst>
            <p14:sldId id="258"/>
          </p14:sldIdLst>
        </p14:section>
        <p14:section name="Energy Control" id="{522EE452-A7F8-4362-9066-C315084DBD5A}">
          <p14:sldIdLst>
            <p14:sldId id="273"/>
            <p14:sldId id="528"/>
            <p14:sldId id="257"/>
            <p14:sldId id="261"/>
            <p14:sldId id="552"/>
            <p14:sldId id="551"/>
            <p14:sldId id="271"/>
            <p14:sldId id="264"/>
          </p14:sldIdLst>
        </p14:section>
        <p14:section name="Intensity Control" id="{096D147A-4D4F-42D0-81E1-0718AF740977}">
          <p14:sldIdLst>
            <p14:sldId id="272"/>
            <p14:sldId id="269"/>
            <p14:sldId id="270"/>
            <p14:sldId id="293"/>
            <p14:sldId id="276"/>
            <p14:sldId id="557"/>
            <p14:sldId id="296"/>
          </p14:sldIdLst>
        </p14:section>
        <p14:section name="Spill profile" id="{C659D787-7E00-4D54-B8FD-CF83ECF3E32C}">
          <p14:sldIdLst>
            <p14:sldId id="274"/>
            <p14:sldId id="278"/>
            <p14:sldId id="394"/>
            <p14:sldId id="513"/>
            <p14:sldId id="514"/>
            <p14:sldId id="515"/>
            <p14:sldId id="275"/>
            <p14:sldId id="291"/>
            <p14:sldId id="286"/>
            <p14:sldId id="553"/>
            <p14:sldId id="554"/>
            <p14:sldId id="538"/>
            <p14:sldId id="555"/>
            <p14:sldId id="556"/>
          </p14:sldIdLst>
        </p14:section>
        <p14:section name="Conclusion" id="{B0711A0D-39BC-4128-83AC-0EFDA80C1B66}">
          <p14:sldIdLst>
            <p14:sldId id="288"/>
            <p14:sldId id="289"/>
            <p14:sldId id="298"/>
          </p14:sldIdLst>
        </p14:section>
        <p14:section name="Extra" id="{A2753680-B63F-4243-92B7-2EEF8CF57B18}">
          <p14:sldIdLst>
            <p14:sldId id="297"/>
            <p14:sldId id="294"/>
            <p14:sldId id="55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78"/>
    <a:srgbClr val="1C446A"/>
    <a:srgbClr val="6E2466"/>
    <a:srgbClr val="0033A0"/>
    <a:srgbClr val="4343E8"/>
    <a:srgbClr val="336699"/>
    <a:srgbClr val="820050"/>
    <a:srgbClr val="C70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4" autoAdjust="0"/>
    <p:restoredTop sz="84884" autoAdjust="0"/>
  </p:normalViewPr>
  <p:slideViewPr>
    <p:cSldViewPr snapToGrid="0">
      <p:cViewPr varScale="1">
        <p:scale>
          <a:sx n="127" d="100"/>
          <a:sy n="127" d="100"/>
        </p:scale>
        <p:origin x="1056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68" d="100"/>
          <a:sy n="168" d="100"/>
        </p:scale>
        <p:origin x="543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584FD0-6246-435A-BCA3-397788CFD28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0630126-EB23-4F03-8EB0-582B4704009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dirty="0"/>
            <a:t>Energy</a:t>
          </a:r>
        </a:p>
      </dgm:t>
    </dgm:pt>
    <dgm:pt modelId="{62DC2BF6-58F1-4899-AF8E-0ABEFBAAB3FB}" type="parTrans" cxnId="{6FB15E6D-FFBE-4135-8E48-EA1B7343A769}">
      <dgm:prSet/>
      <dgm:spPr/>
      <dgm:t>
        <a:bodyPr/>
        <a:lstStyle/>
        <a:p>
          <a:endParaRPr lang="en-GB"/>
        </a:p>
      </dgm:t>
    </dgm:pt>
    <dgm:pt modelId="{1CDD6395-9208-47B5-BC88-B12A6E5260E3}" type="sibTrans" cxnId="{6FB15E6D-FFBE-4135-8E48-EA1B7343A769}">
      <dgm:prSet/>
      <dgm:spPr/>
      <dgm:t>
        <a:bodyPr/>
        <a:lstStyle/>
        <a:p>
          <a:endParaRPr lang="en-GB"/>
        </a:p>
      </dgm:t>
    </dgm:pt>
    <dgm:pt modelId="{A8FDB22F-CBC3-47FB-959A-9B744857231D}">
      <dgm:prSet phldrT="[Text]"/>
      <dgm:spPr>
        <a:solidFill>
          <a:schemeClr val="accent5"/>
        </a:solidFill>
      </dgm:spPr>
      <dgm:t>
        <a:bodyPr/>
        <a:lstStyle/>
        <a:p>
          <a:r>
            <a:rPr lang="en-GB" dirty="0"/>
            <a:t>Intensity</a:t>
          </a:r>
        </a:p>
      </dgm:t>
    </dgm:pt>
    <dgm:pt modelId="{F0C90BE1-BF9D-4678-AC7F-73EAC226CA70}" type="parTrans" cxnId="{18DD4A08-D800-42A2-895C-204930F6784F}">
      <dgm:prSet/>
      <dgm:spPr/>
      <dgm:t>
        <a:bodyPr/>
        <a:lstStyle/>
        <a:p>
          <a:endParaRPr lang="en-GB"/>
        </a:p>
      </dgm:t>
    </dgm:pt>
    <dgm:pt modelId="{2565DD91-BFC2-4906-8642-8D1D650835B2}" type="sibTrans" cxnId="{18DD4A08-D800-42A2-895C-204930F6784F}">
      <dgm:prSet/>
      <dgm:spPr/>
      <dgm:t>
        <a:bodyPr/>
        <a:lstStyle/>
        <a:p>
          <a:endParaRPr lang="en-GB"/>
        </a:p>
      </dgm:t>
    </dgm:pt>
    <dgm:pt modelId="{F5E3FE1E-CF24-43C2-9209-76399F687A53}">
      <dgm:prSet phldrT="[Text]"/>
      <dgm:spPr>
        <a:solidFill>
          <a:schemeClr val="accent6"/>
        </a:solidFill>
      </dgm:spPr>
      <dgm:t>
        <a:bodyPr/>
        <a:lstStyle/>
        <a:p>
          <a:r>
            <a:rPr lang="en-GB" dirty="0"/>
            <a:t>Spill</a:t>
          </a:r>
          <a:r>
            <a:rPr lang="en-GB" baseline="0" dirty="0"/>
            <a:t> profile</a:t>
          </a:r>
          <a:endParaRPr lang="en-GB" dirty="0"/>
        </a:p>
      </dgm:t>
    </dgm:pt>
    <dgm:pt modelId="{BF47E30C-0718-4992-B9EA-955ADCA9CC9A}" type="parTrans" cxnId="{DBE4918F-06F0-4265-A2E3-2315574A06BC}">
      <dgm:prSet/>
      <dgm:spPr/>
      <dgm:t>
        <a:bodyPr/>
        <a:lstStyle/>
        <a:p>
          <a:endParaRPr lang="en-GB"/>
        </a:p>
      </dgm:t>
    </dgm:pt>
    <dgm:pt modelId="{830C38D1-2D21-4276-8B95-B56597883EF7}" type="sibTrans" cxnId="{DBE4918F-06F0-4265-A2E3-2315574A06BC}">
      <dgm:prSet/>
      <dgm:spPr/>
      <dgm:t>
        <a:bodyPr/>
        <a:lstStyle/>
        <a:p>
          <a:endParaRPr lang="en-GB"/>
        </a:p>
      </dgm:t>
    </dgm:pt>
    <dgm:pt modelId="{29535336-20DE-4C38-A06C-2C55FA8B2B18}" type="pres">
      <dgm:prSet presAssocID="{08584FD0-6246-435A-BCA3-397788CFD288}" presName="Name0" presStyleCnt="0">
        <dgm:presLayoutVars>
          <dgm:dir/>
          <dgm:animLvl val="lvl"/>
          <dgm:resizeHandles val="exact"/>
        </dgm:presLayoutVars>
      </dgm:prSet>
      <dgm:spPr/>
    </dgm:pt>
    <dgm:pt modelId="{7BD9C114-11B7-4657-8637-B4C571B3FF76}" type="pres">
      <dgm:prSet presAssocID="{E0630126-EB23-4F03-8EB0-582B47040091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6947029-7D54-456A-8744-399AD39DF174}" type="pres">
      <dgm:prSet presAssocID="{1CDD6395-9208-47B5-BC88-B12A6E5260E3}" presName="parTxOnlySpace" presStyleCnt="0"/>
      <dgm:spPr/>
    </dgm:pt>
    <dgm:pt modelId="{2D9BAD4A-520A-4361-A48A-6B16881E8BB8}" type="pres">
      <dgm:prSet presAssocID="{A8FDB22F-CBC3-47FB-959A-9B744857231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011D1E8-C6A0-423D-891E-5EE8885F6DA8}" type="pres">
      <dgm:prSet presAssocID="{2565DD91-BFC2-4906-8642-8D1D650835B2}" presName="parTxOnlySpace" presStyleCnt="0"/>
      <dgm:spPr/>
    </dgm:pt>
    <dgm:pt modelId="{FD6EEBF8-00DB-4FB0-A2B5-E1CD45971E43}" type="pres">
      <dgm:prSet presAssocID="{F5E3FE1E-CF24-43C2-9209-76399F687A5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18DD4A08-D800-42A2-895C-204930F6784F}" srcId="{08584FD0-6246-435A-BCA3-397788CFD288}" destId="{A8FDB22F-CBC3-47FB-959A-9B744857231D}" srcOrd="1" destOrd="0" parTransId="{F0C90BE1-BF9D-4678-AC7F-73EAC226CA70}" sibTransId="{2565DD91-BFC2-4906-8642-8D1D650835B2}"/>
    <dgm:cxn modelId="{32037557-39A7-4107-8E84-6A3EBE4B7716}" type="presOf" srcId="{08584FD0-6246-435A-BCA3-397788CFD288}" destId="{29535336-20DE-4C38-A06C-2C55FA8B2B18}" srcOrd="0" destOrd="0" presId="urn:microsoft.com/office/officeart/2005/8/layout/chevron1"/>
    <dgm:cxn modelId="{ADACCB63-99ED-4A9C-93AE-D580BCCE67CC}" type="presOf" srcId="{E0630126-EB23-4F03-8EB0-582B47040091}" destId="{7BD9C114-11B7-4657-8637-B4C571B3FF76}" srcOrd="0" destOrd="0" presId="urn:microsoft.com/office/officeart/2005/8/layout/chevron1"/>
    <dgm:cxn modelId="{6FB15E6D-FFBE-4135-8E48-EA1B7343A769}" srcId="{08584FD0-6246-435A-BCA3-397788CFD288}" destId="{E0630126-EB23-4F03-8EB0-582B47040091}" srcOrd="0" destOrd="0" parTransId="{62DC2BF6-58F1-4899-AF8E-0ABEFBAAB3FB}" sibTransId="{1CDD6395-9208-47B5-BC88-B12A6E5260E3}"/>
    <dgm:cxn modelId="{3043C36F-C11D-471D-B095-8CE6507C124E}" type="presOf" srcId="{A8FDB22F-CBC3-47FB-959A-9B744857231D}" destId="{2D9BAD4A-520A-4361-A48A-6B16881E8BB8}" srcOrd="0" destOrd="0" presId="urn:microsoft.com/office/officeart/2005/8/layout/chevron1"/>
    <dgm:cxn modelId="{DBE4918F-06F0-4265-A2E3-2315574A06BC}" srcId="{08584FD0-6246-435A-BCA3-397788CFD288}" destId="{F5E3FE1E-CF24-43C2-9209-76399F687A53}" srcOrd="2" destOrd="0" parTransId="{BF47E30C-0718-4992-B9EA-955ADCA9CC9A}" sibTransId="{830C38D1-2D21-4276-8B95-B56597883EF7}"/>
    <dgm:cxn modelId="{2DAD6DD5-6E21-436B-8179-15E3D4C33B0E}" type="presOf" srcId="{F5E3FE1E-CF24-43C2-9209-76399F687A53}" destId="{FD6EEBF8-00DB-4FB0-A2B5-E1CD45971E43}" srcOrd="0" destOrd="0" presId="urn:microsoft.com/office/officeart/2005/8/layout/chevron1"/>
    <dgm:cxn modelId="{1394CB5C-DF21-4C13-8B7E-3707304F9F46}" type="presParOf" srcId="{29535336-20DE-4C38-A06C-2C55FA8B2B18}" destId="{7BD9C114-11B7-4657-8637-B4C571B3FF76}" srcOrd="0" destOrd="0" presId="urn:microsoft.com/office/officeart/2005/8/layout/chevron1"/>
    <dgm:cxn modelId="{1D8B4088-DDEB-430F-B8E4-9F42B5FF07ED}" type="presParOf" srcId="{29535336-20DE-4C38-A06C-2C55FA8B2B18}" destId="{16947029-7D54-456A-8744-399AD39DF174}" srcOrd="1" destOrd="0" presId="urn:microsoft.com/office/officeart/2005/8/layout/chevron1"/>
    <dgm:cxn modelId="{A82A4675-6B7D-44C6-A7B9-D66BB6DC5290}" type="presParOf" srcId="{29535336-20DE-4C38-A06C-2C55FA8B2B18}" destId="{2D9BAD4A-520A-4361-A48A-6B16881E8BB8}" srcOrd="2" destOrd="0" presId="urn:microsoft.com/office/officeart/2005/8/layout/chevron1"/>
    <dgm:cxn modelId="{024EAD05-646D-432B-A22C-4FA3F86F2ABC}" type="presParOf" srcId="{29535336-20DE-4C38-A06C-2C55FA8B2B18}" destId="{6011D1E8-C6A0-423D-891E-5EE8885F6DA8}" srcOrd="3" destOrd="0" presId="urn:microsoft.com/office/officeart/2005/8/layout/chevron1"/>
    <dgm:cxn modelId="{11AA929D-B3A7-40D6-81C0-B56ED8D19F18}" type="presParOf" srcId="{29535336-20DE-4C38-A06C-2C55FA8B2B18}" destId="{FD6EEBF8-00DB-4FB0-A2B5-E1CD45971E4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584FD0-6246-435A-BCA3-397788CFD28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0630126-EB23-4F03-8EB0-582B47040091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dirty="0"/>
            <a:t>Energy</a:t>
          </a:r>
        </a:p>
      </dgm:t>
    </dgm:pt>
    <dgm:pt modelId="{62DC2BF6-58F1-4899-AF8E-0ABEFBAAB3FB}" type="parTrans" cxnId="{6FB15E6D-FFBE-4135-8E48-EA1B7343A769}">
      <dgm:prSet/>
      <dgm:spPr/>
      <dgm:t>
        <a:bodyPr/>
        <a:lstStyle/>
        <a:p>
          <a:endParaRPr lang="en-GB"/>
        </a:p>
      </dgm:t>
    </dgm:pt>
    <dgm:pt modelId="{1CDD6395-9208-47B5-BC88-B12A6E5260E3}" type="sibTrans" cxnId="{6FB15E6D-FFBE-4135-8E48-EA1B7343A769}">
      <dgm:prSet/>
      <dgm:spPr/>
      <dgm:t>
        <a:bodyPr/>
        <a:lstStyle/>
        <a:p>
          <a:endParaRPr lang="en-GB"/>
        </a:p>
      </dgm:t>
    </dgm:pt>
    <dgm:pt modelId="{A8FDB22F-CBC3-47FB-959A-9B744857231D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dirty="0"/>
            <a:t>Intensity</a:t>
          </a:r>
        </a:p>
      </dgm:t>
    </dgm:pt>
    <dgm:pt modelId="{F0C90BE1-BF9D-4678-AC7F-73EAC226CA70}" type="parTrans" cxnId="{18DD4A08-D800-42A2-895C-204930F6784F}">
      <dgm:prSet/>
      <dgm:spPr/>
      <dgm:t>
        <a:bodyPr/>
        <a:lstStyle/>
        <a:p>
          <a:endParaRPr lang="en-GB"/>
        </a:p>
      </dgm:t>
    </dgm:pt>
    <dgm:pt modelId="{2565DD91-BFC2-4906-8642-8D1D650835B2}" type="sibTrans" cxnId="{18DD4A08-D800-42A2-895C-204930F6784F}">
      <dgm:prSet/>
      <dgm:spPr/>
      <dgm:t>
        <a:bodyPr/>
        <a:lstStyle/>
        <a:p>
          <a:endParaRPr lang="en-GB"/>
        </a:p>
      </dgm:t>
    </dgm:pt>
    <dgm:pt modelId="{F5E3FE1E-CF24-43C2-9209-76399F687A53}">
      <dgm:prSet phldrT="[Text]"/>
      <dgm:spPr>
        <a:solidFill>
          <a:schemeClr val="accent6"/>
        </a:solidFill>
      </dgm:spPr>
      <dgm:t>
        <a:bodyPr/>
        <a:lstStyle/>
        <a:p>
          <a:r>
            <a:rPr lang="en-GB" dirty="0"/>
            <a:t>Spill</a:t>
          </a:r>
          <a:r>
            <a:rPr lang="en-GB" baseline="0" dirty="0"/>
            <a:t> profile</a:t>
          </a:r>
          <a:endParaRPr lang="en-GB" dirty="0"/>
        </a:p>
      </dgm:t>
    </dgm:pt>
    <dgm:pt modelId="{BF47E30C-0718-4992-B9EA-955ADCA9CC9A}" type="parTrans" cxnId="{DBE4918F-06F0-4265-A2E3-2315574A06BC}">
      <dgm:prSet/>
      <dgm:spPr/>
      <dgm:t>
        <a:bodyPr/>
        <a:lstStyle/>
        <a:p>
          <a:endParaRPr lang="en-GB"/>
        </a:p>
      </dgm:t>
    </dgm:pt>
    <dgm:pt modelId="{830C38D1-2D21-4276-8B95-B56597883EF7}" type="sibTrans" cxnId="{DBE4918F-06F0-4265-A2E3-2315574A06BC}">
      <dgm:prSet/>
      <dgm:spPr/>
      <dgm:t>
        <a:bodyPr/>
        <a:lstStyle/>
        <a:p>
          <a:endParaRPr lang="en-GB"/>
        </a:p>
      </dgm:t>
    </dgm:pt>
    <dgm:pt modelId="{29535336-20DE-4C38-A06C-2C55FA8B2B18}" type="pres">
      <dgm:prSet presAssocID="{08584FD0-6246-435A-BCA3-397788CFD288}" presName="Name0" presStyleCnt="0">
        <dgm:presLayoutVars>
          <dgm:dir/>
          <dgm:animLvl val="lvl"/>
          <dgm:resizeHandles val="exact"/>
        </dgm:presLayoutVars>
      </dgm:prSet>
      <dgm:spPr/>
    </dgm:pt>
    <dgm:pt modelId="{7BD9C114-11B7-4657-8637-B4C571B3FF76}" type="pres">
      <dgm:prSet presAssocID="{E0630126-EB23-4F03-8EB0-582B47040091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16947029-7D54-456A-8744-399AD39DF174}" type="pres">
      <dgm:prSet presAssocID="{1CDD6395-9208-47B5-BC88-B12A6E5260E3}" presName="parTxOnlySpace" presStyleCnt="0"/>
      <dgm:spPr/>
    </dgm:pt>
    <dgm:pt modelId="{2D9BAD4A-520A-4361-A48A-6B16881E8BB8}" type="pres">
      <dgm:prSet presAssocID="{A8FDB22F-CBC3-47FB-959A-9B744857231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011D1E8-C6A0-423D-891E-5EE8885F6DA8}" type="pres">
      <dgm:prSet presAssocID="{2565DD91-BFC2-4906-8642-8D1D650835B2}" presName="parTxOnlySpace" presStyleCnt="0"/>
      <dgm:spPr/>
    </dgm:pt>
    <dgm:pt modelId="{FD6EEBF8-00DB-4FB0-A2B5-E1CD45971E43}" type="pres">
      <dgm:prSet presAssocID="{F5E3FE1E-CF24-43C2-9209-76399F687A5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18DD4A08-D800-42A2-895C-204930F6784F}" srcId="{08584FD0-6246-435A-BCA3-397788CFD288}" destId="{A8FDB22F-CBC3-47FB-959A-9B744857231D}" srcOrd="1" destOrd="0" parTransId="{F0C90BE1-BF9D-4678-AC7F-73EAC226CA70}" sibTransId="{2565DD91-BFC2-4906-8642-8D1D650835B2}"/>
    <dgm:cxn modelId="{32037557-39A7-4107-8E84-6A3EBE4B7716}" type="presOf" srcId="{08584FD0-6246-435A-BCA3-397788CFD288}" destId="{29535336-20DE-4C38-A06C-2C55FA8B2B18}" srcOrd="0" destOrd="0" presId="urn:microsoft.com/office/officeart/2005/8/layout/chevron1"/>
    <dgm:cxn modelId="{ADACCB63-99ED-4A9C-93AE-D580BCCE67CC}" type="presOf" srcId="{E0630126-EB23-4F03-8EB0-582B47040091}" destId="{7BD9C114-11B7-4657-8637-B4C571B3FF76}" srcOrd="0" destOrd="0" presId="urn:microsoft.com/office/officeart/2005/8/layout/chevron1"/>
    <dgm:cxn modelId="{6FB15E6D-FFBE-4135-8E48-EA1B7343A769}" srcId="{08584FD0-6246-435A-BCA3-397788CFD288}" destId="{E0630126-EB23-4F03-8EB0-582B47040091}" srcOrd="0" destOrd="0" parTransId="{62DC2BF6-58F1-4899-AF8E-0ABEFBAAB3FB}" sibTransId="{1CDD6395-9208-47B5-BC88-B12A6E5260E3}"/>
    <dgm:cxn modelId="{3043C36F-C11D-471D-B095-8CE6507C124E}" type="presOf" srcId="{A8FDB22F-CBC3-47FB-959A-9B744857231D}" destId="{2D9BAD4A-520A-4361-A48A-6B16881E8BB8}" srcOrd="0" destOrd="0" presId="urn:microsoft.com/office/officeart/2005/8/layout/chevron1"/>
    <dgm:cxn modelId="{DBE4918F-06F0-4265-A2E3-2315574A06BC}" srcId="{08584FD0-6246-435A-BCA3-397788CFD288}" destId="{F5E3FE1E-CF24-43C2-9209-76399F687A53}" srcOrd="2" destOrd="0" parTransId="{BF47E30C-0718-4992-B9EA-955ADCA9CC9A}" sibTransId="{830C38D1-2D21-4276-8B95-B56597883EF7}"/>
    <dgm:cxn modelId="{2DAD6DD5-6E21-436B-8179-15E3D4C33B0E}" type="presOf" srcId="{F5E3FE1E-CF24-43C2-9209-76399F687A53}" destId="{FD6EEBF8-00DB-4FB0-A2B5-E1CD45971E43}" srcOrd="0" destOrd="0" presId="urn:microsoft.com/office/officeart/2005/8/layout/chevron1"/>
    <dgm:cxn modelId="{1394CB5C-DF21-4C13-8B7E-3707304F9F46}" type="presParOf" srcId="{29535336-20DE-4C38-A06C-2C55FA8B2B18}" destId="{7BD9C114-11B7-4657-8637-B4C571B3FF76}" srcOrd="0" destOrd="0" presId="urn:microsoft.com/office/officeart/2005/8/layout/chevron1"/>
    <dgm:cxn modelId="{1D8B4088-DDEB-430F-B8E4-9F42B5FF07ED}" type="presParOf" srcId="{29535336-20DE-4C38-A06C-2C55FA8B2B18}" destId="{16947029-7D54-456A-8744-399AD39DF174}" srcOrd="1" destOrd="0" presId="urn:microsoft.com/office/officeart/2005/8/layout/chevron1"/>
    <dgm:cxn modelId="{A82A4675-6B7D-44C6-A7B9-D66BB6DC5290}" type="presParOf" srcId="{29535336-20DE-4C38-A06C-2C55FA8B2B18}" destId="{2D9BAD4A-520A-4361-A48A-6B16881E8BB8}" srcOrd="2" destOrd="0" presId="urn:microsoft.com/office/officeart/2005/8/layout/chevron1"/>
    <dgm:cxn modelId="{024EAD05-646D-432B-A22C-4FA3F86F2ABC}" type="presParOf" srcId="{29535336-20DE-4C38-A06C-2C55FA8B2B18}" destId="{6011D1E8-C6A0-423D-891E-5EE8885F6DA8}" srcOrd="3" destOrd="0" presId="urn:microsoft.com/office/officeart/2005/8/layout/chevron1"/>
    <dgm:cxn modelId="{11AA929D-B3A7-40D6-81C0-B56ED8D19F18}" type="presParOf" srcId="{29535336-20DE-4C38-A06C-2C55FA8B2B18}" destId="{FD6EEBF8-00DB-4FB0-A2B5-E1CD45971E4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9C114-11B7-4657-8637-B4C571B3FF76}">
      <dsp:nvSpPr>
        <dsp:cNvPr id="0" name=""/>
        <dsp:cNvSpPr/>
      </dsp:nvSpPr>
      <dsp:spPr>
        <a:xfrm>
          <a:off x="2381" y="763009"/>
          <a:ext cx="2901156" cy="1160462"/>
        </a:xfrm>
        <a:prstGeom prst="chevron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Energy</a:t>
          </a:r>
        </a:p>
      </dsp:txBody>
      <dsp:txXfrm>
        <a:off x="582612" y="763009"/>
        <a:ext cx="1740694" cy="1160462"/>
      </dsp:txXfrm>
    </dsp:sp>
    <dsp:sp modelId="{2D9BAD4A-520A-4361-A48A-6B16881E8BB8}">
      <dsp:nvSpPr>
        <dsp:cNvPr id="0" name=""/>
        <dsp:cNvSpPr/>
      </dsp:nvSpPr>
      <dsp:spPr>
        <a:xfrm>
          <a:off x="2613421" y="763009"/>
          <a:ext cx="2901156" cy="1160462"/>
        </a:xfrm>
        <a:prstGeom prst="chevron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Intensity</a:t>
          </a:r>
        </a:p>
      </dsp:txBody>
      <dsp:txXfrm>
        <a:off x="3193652" y="763009"/>
        <a:ext cx="1740694" cy="1160462"/>
      </dsp:txXfrm>
    </dsp:sp>
    <dsp:sp modelId="{FD6EEBF8-00DB-4FB0-A2B5-E1CD45971E43}">
      <dsp:nvSpPr>
        <dsp:cNvPr id="0" name=""/>
        <dsp:cNvSpPr/>
      </dsp:nvSpPr>
      <dsp:spPr>
        <a:xfrm>
          <a:off x="5224462" y="763009"/>
          <a:ext cx="2901156" cy="1160462"/>
        </a:xfrm>
        <a:prstGeom prst="chevron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Spill</a:t>
          </a:r>
          <a:r>
            <a:rPr lang="en-GB" sz="3300" kern="1200" baseline="0" dirty="0"/>
            <a:t> profile</a:t>
          </a:r>
          <a:endParaRPr lang="en-GB" sz="3300" kern="1200" dirty="0"/>
        </a:p>
      </dsp:txBody>
      <dsp:txXfrm>
        <a:off x="5804693" y="763009"/>
        <a:ext cx="1740694" cy="11604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9C114-11B7-4657-8637-B4C571B3FF76}">
      <dsp:nvSpPr>
        <dsp:cNvPr id="0" name=""/>
        <dsp:cNvSpPr/>
      </dsp:nvSpPr>
      <dsp:spPr>
        <a:xfrm>
          <a:off x="2381" y="763009"/>
          <a:ext cx="2901156" cy="1160462"/>
        </a:xfrm>
        <a:prstGeom prst="chevron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Energy</a:t>
          </a:r>
        </a:p>
      </dsp:txBody>
      <dsp:txXfrm>
        <a:off x="582612" y="763009"/>
        <a:ext cx="1740694" cy="1160462"/>
      </dsp:txXfrm>
    </dsp:sp>
    <dsp:sp modelId="{2D9BAD4A-520A-4361-A48A-6B16881E8BB8}">
      <dsp:nvSpPr>
        <dsp:cNvPr id="0" name=""/>
        <dsp:cNvSpPr/>
      </dsp:nvSpPr>
      <dsp:spPr>
        <a:xfrm>
          <a:off x="2613421" y="763009"/>
          <a:ext cx="2901156" cy="1160462"/>
        </a:xfrm>
        <a:prstGeom prst="chevron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Intensity</a:t>
          </a:r>
        </a:p>
      </dsp:txBody>
      <dsp:txXfrm>
        <a:off x="3193652" y="763009"/>
        <a:ext cx="1740694" cy="1160462"/>
      </dsp:txXfrm>
    </dsp:sp>
    <dsp:sp modelId="{FD6EEBF8-00DB-4FB0-A2B5-E1CD45971E43}">
      <dsp:nvSpPr>
        <dsp:cNvPr id="0" name=""/>
        <dsp:cNvSpPr/>
      </dsp:nvSpPr>
      <dsp:spPr>
        <a:xfrm>
          <a:off x="5224462" y="763009"/>
          <a:ext cx="2901156" cy="1160462"/>
        </a:xfrm>
        <a:prstGeom prst="chevron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Spill</a:t>
          </a:r>
          <a:r>
            <a:rPr lang="en-GB" sz="3300" kern="1200" baseline="0" dirty="0"/>
            <a:t> profile</a:t>
          </a:r>
          <a:endParaRPr lang="en-GB" sz="3300" kern="1200" dirty="0"/>
        </a:p>
      </dsp:txBody>
      <dsp:txXfrm>
        <a:off x="5804693" y="763009"/>
        <a:ext cx="1740694" cy="1160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B8BBA-19C4-4712-A92B-E50CE21E0092}" type="datetimeFigureOut">
              <a:rPr lang="en-GB" smtClean="0"/>
              <a:t>24/07/2023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74A18-8C73-4B50-A141-5D9D61D8E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90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894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609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Mention that this is for a single gain and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984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379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246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197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Mention: hand-scaling, non-linear transfer function, non-PPM</a:t>
            </a:r>
          </a:p>
          <a:p>
            <a:r>
              <a:rPr lang="en-GB" dirty="0"/>
              <a:t>LEQ  = Low Energy Quadrupoles</a:t>
            </a:r>
          </a:p>
          <a:p>
            <a:r>
              <a:rPr lang="en-GB" dirty="0"/>
              <a:t>QSE = Quadrupole for Slow Extraction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1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Mention: hand-scaling, non-linear transfer function, non-PPM</a:t>
            </a:r>
          </a:p>
          <a:p>
            <a:r>
              <a:rPr lang="en-GB" dirty="0"/>
              <a:t>LEQ  = Low Energy Quadrupoles</a:t>
            </a:r>
          </a:p>
          <a:p>
            <a:r>
              <a:rPr lang="en-GB" dirty="0"/>
              <a:t>QSE = Quadrupole for Slow Extraction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230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Chromaticity: tune dependence on momentum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65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Mention: Reproducible intensity per gain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080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Mention: Reproducible intensity per gain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307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D74A18-8C73-4B50-A141-5D9D61D8E24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324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46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52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68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6833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3407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3855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42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8035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679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6710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31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50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51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5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81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7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94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908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96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05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51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D59D78C-9B9C-44C7-9187-60CBC039CE9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Eliott Johnson | Accelerator aspects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C3A2383-AB2D-3916-F94D-68DD4CC8EFC3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74" y="6404436"/>
            <a:ext cx="1468215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38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mc:AlternateContent xmlns:mc="http://schemas.openxmlformats.org/markup-compatibility/2006" xmlns:p14="http://schemas.microsoft.com/office/powerpoint/2010/main">
    <mc:Choice Requires="p14">
      <p:transition p14:dur="250">
        <p14:pan/>
      </p:transition>
    </mc:Choice>
    <mc:Fallback xmlns="">
      <p:transition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fif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7" Type="http://schemas.openxmlformats.org/officeDocument/2006/relationships/image" Target="../media/image5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1.gif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306FC4-A420-A44E-73DF-2D8DEE946F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BNL/CERN discussion</a:t>
            </a:r>
            <a:br>
              <a:rPr lang="en-GB" dirty="0"/>
            </a:br>
            <a:r>
              <a:rPr lang="en-GB" sz="3600" dirty="0"/>
              <a:t>Accelerator aspects (energy and intensity control)</a:t>
            </a:r>
            <a:br>
              <a:rPr lang="en-GB" sz="3600" dirty="0"/>
            </a:br>
            <a:r>
              <a:rPr lang="en-GB" sz="3600" dirty="0"/>
              <a:t>19 July 2023</a:t>
            </a:r>
            <a:br>
              <a:rPr lang="en-GB" dirty="0"/>
            </a:br>
            <a:endParaRPr lang="en-GB" sz="4400" dirty="0">
              <a:solidFill>
                <a:schemeClr val="accent3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77A8A53-A169-355D-A0AB-E9185EEC5E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E. P. Johnson, </a:t>
            </a:r>
            <a:r>
              <a:rPr lang="en-US" sz="2000" dirty="0"/>
              <a:t>M. Fraser, R. Garcia, K. Bilko, A. Waets, N. Emriskova, M. Delrieux, D. Cotte, I. Ruiz</a:t>
            </a:r>
          </a:p>
        </p:txBody>
      </p:sp>
    </p:spTree>
    <p:extLst>
      <p:ext uri="{BB962C8B-B14F-4D97-AF65-F5344CB8AC3E}">
        <p14:creationId xmlns:p14="http://schemas.microsoft.com/office/powerpoint/2010/main" val="208147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9D690F-DA06-091E-6D5A-59C9996C8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scan to East Dump</a:t>
            </a: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B7C70DDF-0477-35F6-83E2-41F375DA28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1"/>
          <a:stretch/>
        </p:blipFill>
        <p:spPr>
          <a:xfrm>
            <a:off x="407987" y="1296896"/>
            <a:ext cx="11376025" cy="423365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63008ED-10D4-B943-5019-BD73CDBBEFD3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DF9633-6CF4-80B1-E507-347A68895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10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D2585-FB4E-23E9-3A8B-A24B3D92E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DEF7E-26CD-1489-5770-6BF77C1D0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72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22F6C36-9A0A-E4F8-F601-7DFC33B8F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/>
                </a:solidFill>
              </a:rPr>
              <a:t>Intensity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C8521A4-19E4-9077-9123-99C73CBE0E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RFKO, intensity measurement and gain setting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56E092-037E-9F45-C934-7C0D8D139904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C0947C71-CDD9-44BA-64E6-39F326848A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6523299"/>
              </p:ext>
            </p:extLst>
          </p:nvPr>
        </p:nvGraphicFramePr>
        <p:xfrm>
          <a:off x="2031999" y="768350"/>
          <a:ext cx="8128000" cy="2686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4A40A9-0228-9D15-8681-FAE157976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11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F47A6-DB19-4412-635C-0C0EF220E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FCE9EB-2337-9AFC-3B39-97E41F544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194622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8CE250-FCF0-453A-4D22-7F63DF098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Slow extraction (SX)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80C1ADC-6419-1089-E1B7-A9E2EAAC8B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8658"/>
            <a:ext cx="504429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Uses magnetic septum SMH57 and SMH61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Amplitude growth done with third order integer resonance and SX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BEA1C9-5AD2-3D43-9CED-4CABD3961D03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B99090-CAE9-DBA0-39CF-20627AB40EA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 descr="A picture containing circuit, electronics&#10;&#10;Description automatically generated">
            <a:extLst>
              <a:ext uri="{FF2B5EF4-FFF2-40B4-BE49-F238E27FC236}">
                <a16:creationId xmlns:a16="http://schemas.microsoft.com/office/drawing/2014/main" id="{C169F3E2-1E89-BAF2-0189-D3F6724F0C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5" t="15930" r="17948"/>
          <a:stretch/>
        </p:blipFill>
        <p:spPr>
          <a:xfrm>
            <a:off x="5789475" y="1012631"/>
            <a:ext cx="6408689" cy="4685310"/>
          </a:xfrm>
          <a:prstGeom prst="rect">
            <a:avLst/>
          </a:prstGeom>
        </p:spPr>
      </p:pic>
      <p:pic>
        <p:nvPicPr>
          <p:cNvPr id="11" name="Picture Placeholder 10" descr="Diagram, venn diagram&#10;&#10;Description automatically generated">
            <a:extLst>
              <a:ext uri="{FF2B5EF4-FFF2-40B4-BE49-F238E27FC236}">
                <a16:creationId xmlns:a16="http://schemas.microsoft.com/office/drawing/2014/main" id="{CCECDCBB-3522-2C00-67DC-639467C391C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0" r="58"/>
          <a:stretch/>
        </p:blipFill>
        <p:spPr>
          <a:xfrm>
            <a:off x="6934991" y="962437"/>
            <a:ext cx="3906492" cy="378836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3194D-17F9-59FF-34ED-B7DDE46852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F7B1-C51C-6F2B-BB04-F0434396AC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278896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47409-3909-530A-AF89-14C87452C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Iteration on SX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048A7-EDB1-0804-9535-15D1AEF175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9504498" cy="468613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Change tune Q with PFW, QSE, LEQ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OK for high energy beams (5.3 GeV/u)</a:t>
            </a:r>
          </a:p>
          <a:p>
            <a:pPr marL="609600" lvl="1" indent="-285750"/>
            <a:r>
              <a:rPr lang="en-GB" dirty="0"/>
              <a:t>≤ 2 GeV/u no PFW</a:t>
            </a:r>
          </a:p>
          <a:p>
            <a:pPr marL="609600" lvl="1" indent="-285750"/>
            <a:r>
              <a:rPr lang="en-GB" dirty="0"/>
              <a:t>Bunch rotation (large </a:t>
            </a:r>
            <a:r>
              <a:rPr lang="en-GB" dirty="0" err="1"/>
              <a:t>dp</a:t>
            </a:r>
            <a:r>
              <a:rPr lang="en-GB" dirty="0"/>
              <a:t>/p)</a:t>
            </a:r>
          </a:p>
          <a:p>
            <a:pPr marL="609600" lvl="1" indent="-285750"/>
            <a:r>
              <a:rPr lang="en-GB" dirty="0"/>
              <a:t>Flat QSE under resonance</a:t>
            </a:r>
          </a:p>
          <a:p>
            <a:pPr marL="609600" lvl="1" indent="-285750"/>
            <a:r>
              <a:rPr lang="en-GB" dirty="0"/>
              <a:t>Ramp tune with LEQ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RF Knock Out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Constant extracted beam optics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RF Excitation with transverse damper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No bunch rotation (small </a:t>
            </a:r>
            <a:r>
              <a:rPr lang="en-GB" dirty="0" err="1"/>
              <a:t>dp</a:t>
            </a:r>
            <a:r>
              <a:rPr lang="en-GB" dirty="0"/>
              <a:t>/p)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More stable at different energy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(no PFW and chirp on damper excitation 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freq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Easier control of the beam intensity (single knob)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31BFCF-DEFD-3D2C-4D7D-EEA07216533E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B28803-72CE-4E94-59CF-C4A0219E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7081" y="906464"/>
            <a:ext cx="2912098" cy="29258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C42CC1-46F1-02D2-D057-24FB4B296C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721"/>
          <a:stretch/>
        </p:blipFill>
        <p:spPr>
          <a:xfrm>
            <a:off x="8575216" y="4402987"/>
            <a:ext cx="2912098" cy="170549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8325B4A-A9BD-720B-B7AC-8AE0AE2C63A7}"/>
              </a:ext>
            </a:extLst>
          </p:cNvPr>
          <p:cNvGrpSpPr/>
          <p:nvPr/>
        </p:nvGrpSpPr>
        <p:grpSpPr>
          <a:xfrm>
            <a:off x="5203775" y="2455013"/>
            <a:ext cx="3678197" cy="1308507"/>
            <a:chOff x="6557479" y="840875"/>
            <a:chExt cx="4609757" cy="1727200"/>
          </a:xfrm>
        </p:grpSpPr>
        <p:pic>
          <p:nvPicPr>
            <p:cNvPr id="8" name="Content Placeholder 8" descr="Graphical user interface, chart, application&#10;&#10;Description automatically generated">
              <a:extLst>
                <a:ext uri="{FF2B5EF4-FFF2-40B4-BE49-F238E27FC236}">
                  <a16:creationId xmlns:a16="http://schemas.microsoft.com/office/drawing/2014/main" id="{F5CE5046-9E0C-F3BC-34C5-575CC7A327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305" t="52945" r="39131" b="26662"/>
            <a:stretch/>
          </p:blipFill>
          <p:spPr>
            <a:xfrm>
              <a:off x="6557479" y="840875"/>
              <a:ext cx="4609757" cy="17272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7AEAE02-E363-DC01-E281-55B2837D2FE2}"/>
                </a:ext>
              </a:extLst>
            </p:cNvPr>
            <p:cNvSpPr txBox="1"/>
            <p:nvPr/>
          </p:nvSpPr>
          <p:spPr>
            <a:xfrm>
              <a:off x="7026612" y="1968990"/>
              <a:ext cx="160140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b="1" dirty="0">
                  <a:solidFill>
                    <a:schemeClr val="tx2"/>
                  </a:solidFill>
                </a:rPr>
                <a:t>Bare machine tune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6694F92-84A6-A76E-3E56-BC9866391C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76494" y="1571583"/>
              <a:ext cx="0" cy="3560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F2FD795-17E2-E0F7-781A-06D1C2525293}"/>
                </a:ext>
              </a:extLst>
            </p:cNvPr>
            <p:cNvSpPr txBox="1"/>
            <p:nvPr/>
          </p:nvSpPr>
          <p:spPr>
            <a:xfrm>
              <a:off x="9138485" y="1844414"/>
              <a:ext cx="87524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b="1" dirty="0">
                  <a:solidFill>
                    <a:schemeClr val="tx2"/>
                  </a:solidFill>
                </a:rPr>
                <a:t>Extraction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3EFD65B-459A-7AF4-6511-4D43E902FD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72682" y="1488867"/>
              <a:ext cx="0" cy="3560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0D5269EA-2FF1-30B8-FE67-8179769B1DB6}"/>
              </a:ext>
            </a:extLst>
          </p:cNvPr>
          <p:cNvSpPr/>
          <p:nvPr/>
        </p:nvSpPr>
        <p:spPr>
          <a:xfrm>
            <a:off x="177421" y="3971499"/>
            <a:ext cx="11781758" cy="22928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2712163-EDC8-1BCC-5DEB-B0C02F99D0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13</a:t>
            </a:fld>
            <a:endParaRPr lang="en-GB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172A43AD-E91C-22A8-FC33-0FFB793A881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51546C6-EA69-D22C-3E3F-B58B1329E3E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36464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C60A93-C603-57BF-F2FA-6631D18C1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RFKO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59DAFE-4A50-4884-017C-FB9FD34416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26954" y="1547047"/>
            <a:ext cx="5616575" cy="393916"/>
          </a:xfrm>
        </p:spPr>
        <p:txBody>
          <a:bodyPr/>
          <a:lstStyle/>
          <a:p>
            <a:r>
              <a:rPr lang="en-GB" dirty="0"/>
              <a:t>Emittance increase through RF excitation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F89F7B-20BD-C314-46A1-04EECD24B368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picture containing text, kitchen appliance&#10;&#10;Description automatically generated">
            <a:extLst>
              <a:ext uri="{FF2B5EF4-FFF2-40B4-BE49-F238E27FC236}">
                <a16:creationId xmlns:a16="http://schemas.microsoft.com/office/drawing/2014/main" id="{1D4A47F6-7984-BE75-9F13-65939595A8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5" t="9074" r="8905" b="21439"/>
          <a:stretch/>
        </p:blipFill>
        <p:spPr>
          <a:xfrm>
            <a:off x="-14625" y="1940963"/>
            <a:ext cx="3944203" cy="375484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DCDB58-5250-E93E-9EAC-C95420C6679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14</a:t>
            </a:fld>
            <a:endParaRPr lang="en-GB"/>
          </a:p>
        </p:txBody>
      </p:sp>
      <p:sp>
        <p:nvSpPr>
          <p:cNvPr id="6" name="Content Placeholder 9">
            <a:extLst>
              <a:ext uri="{FF2B5EF4-FFF2-40B4-BE49-F238E27FC236}">
                <a16:creationId xmlns:a16="http://schemas.microsoft.com/office/drawing/2014/main" id="{C2AF5298-2B5F-0996-DEEB-088C53B0858F}"/>
              </a:ext>
            </a:extLst>
          </p:cNvPr>
          <p:cNvSpPr txBox="1">
            <a:spLocks/>
          </p:cNvSpPr>
          <p:nvPr/>
        </p:nvSpPr>
        <p:spPr>
          <a:xfrm>
            <a:off x="142666" y="1546636"/>
            <a:ext cx="3629619" cy="3939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Transverse Damper (exciter)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0EDC0D-6181-DBD6-2F8E-7C6282507F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983" y="2441770"/>
            <a:ext cx="3538266" cy="2869183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241BA85-34EE-ADEA-1A66-76E6AE8E777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53678A5-3D68-3D70-F80B-E098929EF6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9A6D56-6A49-C345-9C8C-B111D23FA703}"/>
              </a:ext>
            </a:extLst>
          </p:cNvPr>
          <p:cNvSpPr txBox="1"/>
          <p:nvPr/>
        </p:nvSpPr>
        <p:spPr>
          <a:xfrm>
            <a:off x="10748713" y="5588082"/>
            <a:ext cx="58766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T. Bass</a:t>
            </a:r>
          </a:p>
        </p:txBody>
      </p:sp>
      <p:pic>
        <p:nvPicPr>
          <p:cNvPr id="7" name="Picture 6" descr="A colorful diagram of a wave&#10;&#10;Description automatically generated">
            <a:extLst>
              <a:ext uri="{FF2B5EF4-FFF2-40B4-BE49-F238E27FC236}">
                <a16:creationId xmlns:a16="http://schemas.microsoft.com/office/drawing/2014/main" id="{86D348EA-3854-F46D-E946-22B62CBC71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654" y="2493787"/>
            <a:ext cx="4416848" cy="293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33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CC19D8C-4FF7-3728-0ACE-1BF91D36F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Intensity vs gain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A713E53-31C9-EF4E-0D9F-1B36BAAA9A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598657"/>
            <a:ext cx="3781874" cy="46804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Calibration with diode allows to convert from XSEC amplitude to ions/cm^2/spill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Flux </a:t>
            </a:r>
            <a:r>
              <a:rPr lang="en-GB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∝</a:t>
            </a:r>
            <a:r>
              <a:rPr lang="en-GB" dirty="0"/>
              <a:t> to 1/momentum at certain gain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650 MeV transmission (air interaction)?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Saturation at high gain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Exponential + 2</a:t>
            </a:r>
            <a:r>
              <a:rPr lang="en-GB" baseline="30000" dirty="0"/>
              <a:t>nd</a:t>
            </a:r>
            <a:r>
              <a:rPr lang="en-GB" dirty="0"/>
              <a:t> order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Constant power TFB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327E71-536C-87C0-3D03-B73BC7A834B8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D38898-D9B1-E740-E02A-2547FCD43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 descr="A graph showing the growth of a number of data&#10;&#10;Description automatically generated">
            <a:extLst>
              <a:ext uri="{FF2B5EF4-FFF2-40B4-BE49-F238E27FC236}">
                <a16:creationId xmlns:a16="http://schemas.microsoft.com/office/drawing/2014/main" id="{7B769FB9-C31B-F50B-9F82-FDBBE4DD88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197213"/>
            <a:ext cx="7772400" cy="246357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0FFCD1-B747-2CFC-D117-09AC5948FFA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D492A3-60DD-CF0E-448A-014CB1949B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869574-AC7C-D3F7-BF39-368763707EE1}"/>
              </a:ext>
            </a:extLst>
          </p:cNvPr>
          <p:cNvSpPr txBox="1"/>
          <p:nvPr/>
        </p:nvSpPr>
        <p:spPr>
          <a:xfrm>
            <a:off x="7408118" y="1861819"/>
            <a:ext cx="17953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XSEC70 intensity</a:t>
            </a:r>
          </a:p>
        </p:txBody>
      </p:sp>
    </p:spTree>
    <p:extLst>
      <p:ext uri="{BB962C8B-B14F-4D97-AF65-F5344CB8AC3E}">
        <p14:creationId xmlns:p14="http://schemas.microsoft.com/office/powerpoint/2010/main" val="418183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CC19D8C-4FF7-3728-0ACE-1BF91D36F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Intensity vs gain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327E71-536C-87C0-3D03-B73BC7A834B8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D38898-D9B1-E740-E02A-2547FCD43B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16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A2034F-C110-1EB1-67E7-EAF5F832E6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153" b="47789"/>
          <a:stretch/>
        </p:blipFill>
        <p:spPr>
          <a:xfrm>
            <a:off x="4390675" y="3534190"/>
            <a:ext cx="7602725" cy="275231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C0FFCD1-B747-2CFC-D117-09AC5948FFA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D492A3-60DD-CF0E-448A-014CB1949B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pic>
        <p:nvPicPr>
          <p:cNvPr id="13" name="Picture 12" descr="A screen shot of a graph&#10;&#10;Description automatically generated">
            <a:extLst>
              <a:ext uri="{FF2B5EF4-FFF2-40B4-BE49-F238E27FC236}">
                <a16:creationId xmlns:a16="http://schemas.microsoft.com/office/drawing/2014/main" id="{2032D4BA-FB69-0CA7-A335-3F8F2FC79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706571"/>
            <a:ext cx="7602725" cy="27658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5D9FE57-6C59-AC24-90D2-93878F67907A}"/>
              </a:ext>
            </a:extLst>
          </p:cNvPr>
          <p:cNvSpPr txBox="1"/>
          <p:nvPr/>
        </p:nvSpPr>
        <p:spPr>
          <a:xfrm>
            <a:off x="5874165" y="325903"/>
            <a:ext cx="4693593" cy="276999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Intensity in the PS as a function of RFKO gain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F1ED80-65C8-2B05-6929-303C8EB8FC9C}"/>
              </a:ext>
            </a:extLst>
          </p:cNvPr>
          <p:cNvSpPr txBox="1"/>
          <p:nvPr/>
        </p:nvSpPr>
        <p:spPr>
          <a:xfrm>
            <a:off x="3107538" y="2021088"/>
            <a:ext cx="923330" cy="276999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Low gain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E26D27-CC77-5719-A432-7B7AE392FE0F}"/>
              </a:ext>
            </a:extLst>
          </p:cNvPr>
          <p:cNvSpPr txBox="1"/>
          <p:nvPr/>
        </p:nvSpPr>
        <p:spPr>
          <a:xfrm>
            <a:off x="3107538" y="4633346"/>
            <a:ext cx="974627" cy="276999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High gain</a:t>
            </a:r>
          </a:p>
        </p:txBody>
      </p:sp>
    </p:spTree>
    <p:extLst>
      <p:ext uri="{BB962C8B-B14F-4D97-AF65-F5344CB8AC3E}">
        <p14:creationId xmlns:p14="http://schemas.microsoft.com/office/powerpoint/2010/main" val="350954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AD7DE-E325-4926-32E1-036F0867B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8480517" cy="1065742"/>
          </a:xfrm>
        </p:spPr>
        <p:txBody>
          <a:bodyPr/>
          <a:lstStyle/>
          <a:p>
            <a:r>
              <a:rPr lang="en-GB" dirty="0"/>
              <a:t>Challenge: </a:t>
            </a:r>
            <a:r>
              <a:rPr lang="en-GB" dirty="0" err="1"/>
              <a:t>Supercycle</a:t>
            </a:r>
            <a:r>
              <a:rPr lang="en-GB" dirty="0"/>
              <a:t> composition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E30F9-3AFA-C9AC-C2A1-80694250D4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475769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Machine reproducibility is a challenge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Spike in intensity when different cycle is played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Degauss cycle not possible in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Careful programming of SC to minimise perturbation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B-train measurement system to help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D00653-BCC8-4381-A7F9-5AFCCB740E60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428AC-9D32-2219-583A-2F41019FE5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17</a:t>
            </a:fld>
            <a:endParaRPr lang="en-GB"/>
          </a:p>
        </p:txBody>
      </p:sp>
      <p:pic>
        <p:nvPicPr>
          <p:cNvPr id="8" name="Picture 7" descr="A graph of a graph showing the value of a graph&#10;&#10;Description automatically generated">
            <a:extLst>
              <a:ext uri="{FF2B5EF4-FFF2-40B4-BE49-F238E27FC236}">
                <a16:creationId xmlns:a16="http://schemas.microsoft.com/office/drawing/2014/main" id="{91E5226F-AA56-7177-5978-A1D6578EE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199" y="1511253"/>
            <a:ext cx="7041801" cy="3090955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6383B4C-AFC5-8C0E-FF8F-0BA4A9B2818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92DE78C-0F38-C10E-75E0-0AC3B82FD1D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ABD2716-186E-C254-2B3B-35DAEF72E22B}"/>
              </a:ext>
            </a:extLst>
          </p:cNvPr>
          <p:cNvGrpSpPr/>
          <p:nvPr/>
        </p:nvGrpSpPr>
        <p:grpSpPr>
          <a:xfrm>
            <a:off x="1788600" y="5667852"/>
            <a:ext cx="10403400" cy="558707"/>
            <a:chOff x="78582" y="5648463"/>
            <a:chExt cx="10403400" cy="55870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218A343-437E-D266-63D6-76D4BDD87905}"/>
                </a:ext>
              </a:extLst>
            </p:cNvPr>
            <p:cNvGrpSpPr/>
            <p:nvPr/>
          </p:nvGrpSpPr>
          <p:grpSpPr>
            <a:xfrm>
              <a:off x="78582" y="5648463"/>
              <a:ext cx="8075612" cy="558707"/>
              <a:chOff x="4116388" y="5549946"/>
              <a:chExt cx="8075612" cy="55870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4DD0EAF-1FEC-3A6F-EF89-F694878607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19600" y="5549946"/>
                <a:ext cx="7772400" cy="558707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A56D780-0836-7761-B1D1-ADFDA100D6A7}"/>
                  </a:ext>
                </a:extLst>
              </p:cNvPr>
              <p:cNvSpPr/>
              <p:nvPr/>
            </p:nvSpPr>
            <p:spPr>
              <a:xfrm>
                <a:off x="4116388" y="5641041"/>
                <a:ext cx="390618" cy="383241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41D4481-7DEB-D66E-6B5A-4AEAC7B3FF8C}"/>
                  </a:ext>
                </a:extLst>
              </p:cNvPr>
              <p:cNvSpPr/>
              <p:nvPr/>
            </p:nvSpPr>
            <p:spPr>
              <a:xfrm>
                <a:off x="7915182" y="5637678"/>
                <a:ext cx="390618" cy="38324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AA36F0F-CC00-EF3C-55A0-9341D7B0E0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41558"/>
            <a:stretch/>
          </p:blipFill>
          <p:spPr>
            <a:xfrm>
              <a:off x="8077200" y="5705906"/>
              <a:ext cx="2404782" cy="482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273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888FD98-7AA2-8E02-FBB3-BC8B8DEB0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6"/>
                </a:solidFill>
              </a:rPr>
              <a:t>Spill time profile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E3A8CE7-7C4F-66D1-7B32-CB2E82AB00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Time structure, frequencies in the beam, spill-by-spill variability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2D06B9-0F47-33AB-004A-ADB13EE1ED05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29A1A708-C5CC-1CA0-53B5-76C973E05B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8675210"/>
              </p:ext>
            </p:extLst>
          </p:nvPr>
        </p:nvGraphicFramePr>
        <p:xfrm>
          <a:off x="2031999" y="768350"/>
          <a:ext cx="8128000" cy="2686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AEC252-8C2D-BCEC-51BC-5A1339AE1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18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81E961-AE4D-2115-BCEA-38F2063FD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0BDD96-9D93-4EA1-972E-3FB8A33E9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12670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9460AF5-C348-C066-813D-16F38D2B0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904101" cy="4608512"/>
          </a:xfrm>
        </p:spPr>
        <p:txBody>
          <a:bodyPr/>
          <a:lstStyle/>
          <a:p>
            <a:r>
              <a:rPr lang="en-GB" dirty="0"/>
              <a:t>&gt; 7 instruments to measure spill time profile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Gas scintillator (BCGAA/BXSCINT)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XSEC 23/70/94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XION 71/94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(BLM, SRAM, …)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813F545-C11D-22A2-5923-4A89324A2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Spill time profile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B93756-8079-9282-26ED-C329D2BCCCC3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CD64B64-56EF-5D54-5F9E-208C2EC6F5EA}"/>
              </a:ext>
            </a:extLst>
          </p:cNvPr>
          <p:cNvGrpSpPr/>
          <p:nvPr/>
        </p:nvGrpSpPr>
        <p:grpSpPr>
          <a:xfrm>
            <a:off x="6580722" y="1592263"/>
            <a:ext cx="5611278" cy="4312692"/>
            <a:chOff x="0" y="1924277"/>
            <a:chExt cx="6419306" cy="493372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0BC1F33-FA6A-799E-A13D-56304C030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924277"/>
              <a:ext cx="6419306" cy="493372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B359399-29C0-1495-8880-C417B761ABD4}"/>
                </a:ext>
              </a:extLst>
            </p:cNvPr>
            <p:cNvSpPr txBox="1"/>
            <p:nvPr/>
          </p:nvSpPr>
          <p:spPr>
            <a:xfrm>
              <a:off x="1472571" y="3149600"/>
              <a:ext cx="1389063" cy="316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BCGAA023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5C24E18-A1F1-5111-5B5A-D6339ABA3EA4}"/>
                </a:ext>
              </a:extLst>
            </p:cNvPr>
            <p:cNvSpPr txBox="1"/>
            <p:nvPr/>
          </p:nvSpPr>
          <p:spPr>
            <a:xfrm>
              <a:off x="551401" y="4599296"/>
              <a:ext cx="1238969" cy="316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XSEC023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D50FB-4C7D-0306-38ED-CDC2A52E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19</a:t>
            </a:fld>
            <a:endParaRPr lang="en-GB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A3F07F6-5CB0-CDDF-2F13-2BB02AD2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714D500-D138-BB63-8EC8-F7648C03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97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75BB44DE-27BC-BD0F-207A-C829AEDF83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481" y="1157387"/>
            <a:ext cx="9784519" cy="5113727"/>
          </a:xfrm>
          <a:prstGeom prst="rect">
            <a:avLst/>
          </a:prstGeom>
        </p:spPr>
      </p:pic>
      <p:sp>
        <p:nvSpPr>
          <p:cNvPr id="16" name="Title 3">
            <a:extLst>
              <a:ext uri="{FF2B5EF4-FFF2-40B4-BE49-F238E27FC236}">
                <a16:creationId xmlns:a16="http://schemas.microsoft.com/office/drawing/2014/main" id="{A85902CA-00C5-C458-549D-EDE626CDF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437812" cy="510925"/>
          </a:xfrm>
        </p:spPr>
        <p:txBody>
          <a:bodyPr/>
          <a:lstStyle/>
          <a:p>
            <a:r>
              <a:rPr lang="en-GB" dirty="0"/>
              <a:t>How the PS delivered Pb beam for CHIMERA ?</a:t>
            </a: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4B40A9AC-D5FC-07B4-8649-4D85CF94A827}"/>
              </a:ext>
            </a:extLst>
          </p:cNvPr>
          <p:cNvSpPr txBox="1">
            <a:spLocks/>
          </p:cNvSpPr>
          <p:nvPr/>
        </p:nvSpPr>
        <p:spPr>
          <a:xfrm>
            <a:off x="407988" y="1598658"/>
            <a:ext cx="2841088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</a:rPr>
              <a:t>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5"/>
                </a:solidFill>
              </a:rPr>
              <a:t>Intensity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/>
                </a:solidFill>
              </a:rPr>
              <a:t>Spill time profile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9CD44E0-8284-D6B0-2925-807AA094C860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8EDA41D-6B9E-93FD-82CC-DAB3FEC53CA4}"/>
              </a:ext>
            </a:extLst>
          </p:cNvPr>
          <p:cNvSpPr/>
          <p:nvPr/>
        </p:nvSpPr>
        <p:spPr>
          <a:xfrm>
            <a:off x="8018550" y="4968452"/>
            <a:ext cx="115099" cy="115099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6A2DF3-8498-A01B-AC76-87471EF9F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89D01D-B3E5-80D7-A9FA-E6606D52A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84886-D4FB-8D25-9BE0-13EDB8FA1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171830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7037E-7 C 0.04153 -3.7037E-7 0.07552 0.01782 0.07552 0.04005 C 0.07552 0.06204 0.04153 0.08009 2.70833E-6 0.08009 C -0.0418 0.08009 -0.07552 0.06204 -0.07552 0.04005 C -0.07552 0.01782 -0.0418 -3.7037E-7 2.70833E-6 -3.7037E-7 Z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3.7037E-7 L 0.17513 0.000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7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13 0.00046 L 0.19414 0.00139 L 0.1987 0.00486 L 0.20391 0.01505 L 0.20977 0.02338 L 0.21784 0.02824 L 0.27604 0.02824 " pathEditMode="relative" ptsTypes="AAAAA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2" animBg="1"/>
      <p:bldP spid="4" grpId="3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>
            <a:extLst>
              <a:ext uri="{FF2B5EF4-FFF2-40B4-BE49-F238E27FC236}">
                <a16:creationId xmlns:a16="http://schemas.microsoft.com/office/drawing/2014/main" id="{1AD99AD3-1CCE-FC4D-9D80-125DB62E8337}"/>
              </a:ext>
            </a:extLst>
          </p:cNvPr>
          <p:cNvSpPr txBox="1">
            <a:spLocks/>
          </p:cNvSpPr>
          <p:nvPr/>
        </p:nvSpPr>
        <p:spPr>
          <a:xfrm>
            <a:off x="407989" y="373593"/>
            <a:ext cx="4444906" cy="53483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Instrument location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EC696CC-90BB-72D6-E880-A763477E9F75}"/>
              </a:ext>
            </a:extLst>
          </p:cNvPr>
          <p:cNvSpPr/>
          <p:nvPr/>
        </p:nvSpPr>
        <p:spPr>
          <a:xfrm>
            <a:off x="6556188" y="2169459"/>
            <a:ext cx="986118" cy="98014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710DCB-C02F-6614-CBD6-71F21AB7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BE4B2F-31ED-30B2-CEC3-5B6FF44A5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D9237-5E4B-6472-0F1B-487F092A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94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DD85E0-EE64-2A78-4499-7486D2598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3C8915-97FE-EA0C-10D2-DFDD6F4DC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9CC9A-374D-C5D9-498F-E741EA85D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378881"/>
      </p:ext>
    </p:extLst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272E3946-F0D8-8C18-4503-91799222381F}"/>
              </a:ext>
            </a:extLst>
          </p:cNvPr>
          <p:cNvSpPr/>
          <p:nvPr/>
        </p:nvSpPr>
        <p:spPr>
          <a:xfrm>
            <a:off x="10823388" y="3429000"/>
            <a:ext cx="986118" cy="98014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E58C4C-0B14-8611-F717-F68C5A443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D20291-5F44-F52F-33F0-D719418AB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D4AAB-7048-3760-A9A5-63EDD1DE4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768763"/>
      </p:ext>
    </p:extLst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637B2D1-AF96-8351-A8A3-353605FA2D46}"/>
              </a:ext>
            </a:extLst>
          </p:cNvPr>
          <p:cNvSpPr/>
          <p:nvPr/>
        </p:nvSpPr>
        <p:spPr>
          <a:xfrm>
            <a:off x="6944658" y="3429000"/>
            <a:ext cx="986118" cy="98014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1F1F46-B4B2-4E15-F573-1A5520DEB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B2CDF-02F4-9082-5DA2-66A88BC8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0D1080-CFD6-E994-3435-53CF955C9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595680"/>
      </p:ext>
    </p:extLst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EB3CFE5-4C43-C61A-649C-6613BA974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Spill profile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7CBDB2C-6A79-2134-8D3E-B4154587A2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Time resolution: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20 ms for XION, XSEC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2-3 ms for Diode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0.5 ms for BXSCINT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Finer sampling possible with BXSCAL (0.3-0.04 ms) and white rabbit (not logged) in F61 and Diode up to </a:t>
            </a:r>
            <a:r>
              <a:rPr lang="en-US" dirty="0"/>
              <a:t>0.5 µs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E5C13C5-FB3F-D128-2ED1-499B10E435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0035" y="1106987"/>
            <a:ext cx="5815145" cy="430863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C628F44-74B5-4908-05C1-3881D0194A9E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2275E1-4C39-B4B5-07EF-6B1D304030E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24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F2D1E-3D0D-5C9D-387B-DF8C8EF5547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761E8-BB93-ED3C-4B12-527987CE9E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35139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0BCB2-594D-11A3-D95D-4290B97B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Spill time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B1B6E-4CE7-A9AA-7842-8A36ADBDBC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462420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Average time </a:t>
            </a:r>
            <a:r>
              <a:rPr lang="en-GB" dirty="0">
                <a:solidFill>
                  <a:srgbClr val="FF0000"/>
                </a:solidFill>
              </a:rPr>
              <a:t>360 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Longer spill time (~1000 ms) could be tested if needed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Long flat top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No bunch rotation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Only GRPOS tune shift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0BCE7821-1CC5-5BE0-4017-9A5484BF8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062" y="170706"/>
            <a:ext cx="4850920" cy="37710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833013-85CF-C0DA-F6DE-8DE95B28E2CC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2FB77-0AA2-35A1-A4FB-4566866C8CA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25</a:t>
            </a:fld>
            <a:endParaRPr lang="en-GB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C9F10D7A-63EE-0E6A-845C-F668952085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1"/>
          <a:stretch/>
        </p:blipFill>
        <p:spPr>
          <a:xfrm>
            <a:off x="6578577" y="3941727"/>
            <a:ext cx="4528969" cy="2354154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FC06747-A4B1-EE9E-7952-F656A863B2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A14A1F9-7DC0-9C56-C852-F4BC126BF7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72684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75D4B-4A15-D1F8-CDC4-E3597F986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363352" cy="1065742"/>
          </a:xfrm>
        </p:spPr>
        <p:txBody>
          <a:bodyPr/>
          <a:lstStyle/>
          <a:p>
            <a:r>
              <a:rPr lang="en-GB" dirty="0"/>
              <a:t>Comparison between </a:t>
            </a:r>
            <a:r>
              <a:rPr lang="en-GB" dirty="0">
                <a:solidFill>
                  <a:srgbClr val="FF0000"/>
                </a:solidFill>
              </a:rPr>
              <a:t>gain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E5FD803D-E91C-04EF-B856-C67AB9F7E82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598658"/>
                <a:ext cx="5616575" cy="2612307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Intensity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 smtClean="0">
                        <a:solidFill>
                          <a:srgbClr val="202124"/>
                        </a:solidFill>
                        <a:latin typeface="arial" panose="020B0604020202020204" pitchFamily="34" charset="0"/>
                      </a:rPr>
                      <m:t>∝</m:t>
                    </m:r>
                    <m:r>
                      <a:rPr lang="en-GB" i="1" dirty="0">
                        <a:solidFill>
                          <a:srgbClr val="202124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gain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Reproducible shape per gain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Peak shifts with gain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Dynamic effect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True for range of gains</a:t>
                </a:r>
              </a:p>
              <a:p>
                <a:pPr marL="666750" lvl="1" indent="-342900">
                  <a:buBlip>
                    <a:blip r:embed="rId2">
                      <a:extLst>
                        <a:ext uri="{96DAC541-7B7A-43D3-8B79-37D633B846F1}">
                          <asvg:svgBlip xmlns:asvg="http://schemas.microsoft.com/office/drawing/2016/SVG/main" r:embed="rId3"/>
                        </a:ext>
                      </a:extLst>
                    </a:blip>
                  </a:buBlip>
                </a:pPr>
                <a:r>
                  <a:rPr lang="en-GB" dirty="0"/>
                  <a:t>Amplitude Modulation with feedback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E5FD803D-E91C-04EF-B856-C67AB9F7E8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598658"/>
                <a:ext cx="5616575" cy="2612307"/>
              </a:xfrm>
              <a:blipFill>
                <a:blip r:embed="rId4"/>
                <a:stretch>
                  <a:fillRect l="-2714" t="-4662" b="-3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ED6BE4B4-74FD-3C2A-05B4-EB5A764BD73F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0409D17F-B2E4-4624-4BA6-669C9F43D8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611" y="946754"/>
            <a:ext cx="6082389" cy="5294515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FCE62E4-B74E-67E6-05CC-C8454A30ADF9}"/>
              </a:ext>
            </a:extLst>
          </p:cNvPr>
          <p:cNvCxnSpPr>
            <a:cxnSpLocks/>
          </p:cNvCxnSpPr>
          <p:nvPr/>
        </p:nvCxnSpPr>
        <p:spPr>
          <a:xfrm flipH="1" flipV="1">
            <a:off x="513384" y="5631785"/>
            <a:ext cx="1805392" cy="1443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2D262FD6-5126-67B8-9DC7-6462D67A1E3F}"/>
              </a:ext>
            </a:extLst>
          </p:cNvPr>
          <p:cNvSpPr/>
          <p:nvPr/>
        </p:nvSpPr>
        <p:spPr>
          <a:xfrm>
            <a:off x="1054100" y="4665147"/>
            <a:ext cx="132749" cy="9408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: Single Corner Snipped 49">
            <a:extLst>
              <a:ext uri="{FF2B5EF4-FFF2-40B4-BE49-F238E27FC236}">
                <a16:creationId xmlns:a16="http://schemas.microsoft.com/office/drawing/2014/main" id="{4D58B5C8-E92C-5FA6-BB81-5267BA49FE7D}"/>
              </a:ext>
            </a:extLst>
          </p:cNvPr>
          <p:cNvSpPr/>
          <p:nvPr/>
        </p:nvSpPr>
        <p:spPr>
          <a:xfrm>
            <a:off x="832802" y="5108576"/>
            <a:ext cx="354047" cy="500672"/>
          </a:xfrm>
          <a:prstGeom prst="snip1Rect">
            <a:avLst>
              <a:gd name="adj" fmla="val 3144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D290124-1C57-C027-8912-40D530C5D756}"/>
              </a:ext>
            </a:extLst>
          </p:cNvPr>
          <p:cNvCxnSpPr>
            <a:cxnSpLocks/>
          </p:cNvCxnSpPr>
          <p:nvPr/>
        </p:nvCxnSpPr>
        <p:spPr>
          <a:xfrm flipH="1">
            <a:off x="1564677" y="4563215"/>
            <a:ext cx="829521" cy="1070909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AFB415F3-8CF0-5670-46B6-05FD6D3D9E32}"/>
              </a:ext>
            </a:extLst>
          </p:cNvPr>
          <p:cNvSpPr/>
          <p:nvPr/>
        </p:nvSpPr>
        <p:spPr>
          <a:xfrm>
            <a:off x="833438" y="5279913"/>
            <a:ext cx="354047" cy="334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E5500AA-4758-5A2C-5813-79377D22D539}"/>
              </a:ext>
            </a:extLst>
          </p:cNvPr>
          <p:cNvCxnSpPr>
            <a:cxnSpLocks/>
          </p:cNvCxnSpPr>
          <p:nvPr/>
        </p:nvCxnSpPr>
        <p:spPr>
          <a:xfrm>
            <a:off x="614363" y="4615299"/>
            <a:ext cx="936421" cy="1013976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DF14806-E56F-9D57-8CCD-C21A4B2070AB}"/>
              </a:ext>
            </a:extLst>
          </p:cNvPr>
          <p:cNvCxnSpPr>
            <a:cxnSpLocks/>
          </p:cNvCxnSpPr>
          <p:nvPr/>
        </p:nvCxnSpPr>
        <p:spPr>
          <a:xfrm>
            <a:off x="1057275" y="5088731"/>
            <a:ext cx="145256" cy="1619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rrow: Up 54">
            <a:extLst>
              <a:ext uri="{FF2B5EF4-FFF2-40B4-BE49-F238E27FC236}">
                <a16:creationId xmlns:a16="http://schemas.microsoft.com/office/drawing/2014/main" id="{5B01046D-8BE5-46EF-31D2-74147DD267A9}"/>
              </a:ext>
            </a:extLst>
          </p:cNvPr>
          <p:cNvSpPr/>
          <p:nvPr/>
        </p:nvSpPr>
        <p:spPr>
          <a:xfrm>
            <a:off x="1054100" y="4400490"/>
            <a:ext cx="126500" cy="214809"/>
          </a:xfrm>
          <a:prstGeom prst="upArrow">
            <a:avLst>
              <a:gd name="adj1" fmla="val 50000"/>
              <a:gd name="adj2" fmla="val 45566"/>
            </a:avLst>
          </a:prstGeom>
          <a:solidFill>
            <a:schemeClr val="bg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E4E4D8B-F276-7261-F7A1-380761122407}"/>
                  </a:ext>
                </a:extLst>
              </p:cNvPr>
              <p:cNvSpPr txBox="1"/>
              <p:nvPr/>
            </p:nvSpPr>
            <p:spPr>
              <a:xfrm>
                <a:off x="1066943" y="5655765"/>
                <a:ext cx="8506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𝑔𝑎𝑖𝑛</m:t>
                          </m:r>
                        </m:e>
                        <m:sub>
                          <m:r>
                            <a:rPr lang="fr-CH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𝑙𝑜𝑤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E4E4D8B-F276-7261-F7A1-3807611224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943" y="5655765"/>
                <a:ext cx="850617" cy="276999"/>
              </a:xfrm>
              <a:prstGeom prst="rect">
                <a:avLst/>
              </a:prstGeom>
              <a:blipFill>
                <a:blip r:embed="rId6"/>
                <a:stretch>
                  <a:fillRect l="-11765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0" name="Group 79">
            <a:extLst>
              <a:ext uri="{FF2B5EF4-FFF2-40B4-BE49-F238E27FC236}">
                <a16:creationId xmlns:a16="http://schemas.microsoft.com/office/drawing/2014/main" id="{9CE70A6B-FAB1-26BA-2E24-4F98CE688DBA}"/>
              </a:ext>
            </a:extLst>
          </p:cNvPr>
          <p:cNvGrpSpPr/>
          <p:nvPr/>
        </p:nvGrpSpPr>
        <p:grpSpPr>
          <a:xfrm>
            <a:off x="3311497" y="4403556"/>
            <a:ext cx="1880814" cy="1554844"/>
            <a:chOff x="2778275" y="4410396"/>
            <a:chExt cx="1880814" cy="1554844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C5145BE0-0B5A-2E9A-9E52-8069BE74B3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78275" y="5641691"/>
              <a:ext cx="1805392" cy="1443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64FCA63-1A97-5314-F2DB-0499B67112D7}"/>
                </a:ext>
              </a:extLst>
            </p:cNvPr>
            <p:cNvSpPr/>
            <p:nvPr/>
          </p:nvSpPr>
          <p:spPr>
            <a:xfrm>
              <a:off x="3094519" y="4675053"/>
              <a:ext cx="357222" cy="94082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: Single Corner Snipped 70">
              <a:extLst>
                <a:ext uri="{FF2B5EF4-FFF2-40B4-BE49-F238E27FC236}">
                  <a16:creationId xmlns:a16="http://schemas.microsoft.com/office/drawing/2014/main" id="{DD1203D1-E8AA-5BB3-0791-88CBC5A16591}"/>
                </a:ext>
              </a:extLst>
            </p:cNvPr>
            <p:cNvSpPr/>
            <p:nvPr/>
          </p:nvSpPr>
          <p:spPr>
            <a:xfrm>
              <a:off x="3097694" y="4903591"/>
              <a:ext cx="357222" cy="715563"/>
            </a:xfrm>
            <a:custGeom>
              <a:avLst/>
              <a:gdLst>
                <a:gd name="connsiteX0" fmla="*/ 0 w 354047"/>
                <a:gd name="connsiteY0" fmla="*/ 0 h 715563"/>
                <a:gd name="connsiteX1" fmla="*/ 177024 w 354047"/>
                <a:gd name="connsiteY1" fmla="*/ 0 h 715563"/>
                <a:gd name="connsiteX2" fmla="*/ 354047 w 354047"/>
                <a:gd name="connsiteY2" fmla="*/ 177024 h 715563"/>
                <a:gd name="connsiteX3" fmla="*/ 354047 w 354047"/>
                <a:gd name="connsiteY3" fmla="*/ 715563 h 715563"/>
                <a:gd name="connsiteX4" fmla="*/ 0 w 354047"/>
                <a:gd name="connsiteY4" fmla="*/ 715563 h 715563"/>
                <a:gd name="connsiteX5" fmla="*/ 0 w 354047"/>
                <a:gd name="connsiteY5" fmla="*/ 0 h 715563"/>
                <a:gd name="connsiteX0" fmla="*/ 0 w 354047"/>
                <a:gd name="connsiteY0" fmla="*/ 0 h 715563"/>
                <a:gd name="connsiteX1" fmla="*/ 72249 w 354047"/>
                <a:gd name="connsiteY1" fmla="*/ 3175 h 715563"/>
                <a:gd name="connsiteX2" fmla="*/ 354047 w 354047"/>
                <a:gd name="connsiteY2" fmla="*/ 177024 h 715563"/>
                <a:gd name="connsiteX3" fmla="*/ 354047 w 354047"/>
                <a:gd name="connsiteY3" fmla="*/ 715563 h 715563"/>
                <a:gd name="connsiteX4" fmla="*/ 0 w 354047"/>
                <a:gd name="connsiteY4" fmla="*/ 715563 h 715563"/>
                <a:gd name="connsiteX5" fmla="*/ 0 w 354047"/>
                <a:gd name="connsiteY5" fmla="*/ 0 h 715563"/>
                <a:gd name="connsiteX0" fmla="*/ 0 w 357222"/>
                <a:gd name="connsiteY0" fmla="*/ 0 h 715563"/>
                <a:gd name="connsiteX1" fmla="*/ 72249 w 357222"/>
                <a:gd name="connsiteY1" fmla="*/ 3175 h 715563"/>
                <a:gd name="connsiteX2" fmla="*/ 357222 w 357222"/>
                <a:gd name="connsiteY2" fmla="*/ 342124 h 715563"/>
                <a:gd name="connsiteX3" fmla="*/ 354047 w 357222"/>
                <a:gd name="connsiteY3" fmla="*/ 715563 h 715563"/>
                <a:gd name="connsiteX4" fmla="*/ 0 w 357222"/>
                <a:gd name="connsiteY4" fmla="*/ 715563 h 715563"/>
                <a:gd name="connsiteX5" fmla="*/ 0 w 357222"/>
                <a:gd name="connsiteY5" fmla="*/ 0 h 715563"/>
                <a:gd name="connsiteX0" fmla="*/ 0 w 357222"/>
                <a:gd name="connsiteY0" fmla="*/ 0 h 715563"/>
                <a:gd name="connsiteX1" fmla="*/ 50024 w 357222"/>
                <a:gd name="connsiteY1" fmla="*/ 22225 h 715563"/>
                <a:gd name="connsiteX2" fmla="*/ 357222 w 357222"/>
                <a:gd name="connsiteY2" fmla="*/ 342124 h 715563"/>
                <a:gd name="connsiteX3" fmla="*/ 354047 w 357222"/>
                <a:gd name="connsiteY3" fmla="*/ 715563 h 715563"/>
                <a:gd name="connsiteX4" fmla="*/ 0 w 357222"/>
                <a:gd name="connsiteY4" fmla="*/ 715563 h 715563"/>
                <a:gd name="connsiteX5" fmla="*/ 0 w 357222"/>
                <a:gd name="connsiteY5" fmla="*/ 0 h 715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222" h="715563">
                  <a:moveTo>
                    <a:pt x="0" y="0"/>
                  </a:moveTo>
                  <a:lnTo>
                    <a:pt x="50024" y="22225"/>
                  </a:lnTo>
                  <a:lnTo>
                    <a:pt x="357222" y="342124"/>
                  </a:lnTo>
                  <a:cubicBezTo>
                    <a:pt x="356164" y="466604"/>
                    <a:pt x="355105" y="591083"/>
                    <a:pt x="354047" y="715563"/>
                  </a:cubicBezTo>
                  <a:lnTo>
                    <a:pt x="0" y="7155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7C8126A-767A-30E0-436A-696E73F175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29568" y="4573121"/>
              <a:ext cx="829521" cy="1070909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D84A43E-21AE-94B9-E63A-1D71D107103A}"/>
                </a:ext>
              </a:extLst>
            </p:cNvPr>
            <p:cNvSpPr/>
            <p:nvPr/>
          </p:nvSpPr>
          <p:spPr>
            <a:xfrm>
              <a:off x="3098329" y="5289819"/>
              <a:ext cx="354047" cy="3349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428DB4E-C5D2-524A-A5DB-CD893A777F84}"/>
                </a:ext>
              </a:extLst>
            </p:cNvPr>
            <p:cNvCxnSpPr>
              <a:cxnSpLocks/>
            </p:cNvCxnSpPr>
            <p:nvPr/>
          </p:nvCxnSpPr>
          <p:spPr>
            <a:xfrm>
              <a:off x="2879254" y="4625205"/>
              <a:ext cx="936421" cy="1013976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76FF7FB0-227B-454C-0EC9-941838F8BBBC}"/>
                </a:ext>
              </a:extLst>
            </p:cNvPr>
            <p:cNvCxnSpPr>
              <a:cxnSpLocks/>
            </p:cNvCxnSpPr>
            <p:nvPr/>
          </p:nvCxnSpPr>
          <p:spPr>
            <a:xfrm>
              <a:off x="3110200" y="4881054"/>
              <a:ext cx="357222" cy="3795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Arrow: Up 75">
              <a:extLst>
                <a:ext uri="{FF2B5EF4-FFF2-40B4-BE49-F238E27FC236}">
                  <a16:creationId xmlns:a16="http://schemas.microsoft.com/office/drawing/2014/main" id="{734FAD1D-D1F1-B110-D854-FECB5A90A176}"/>
                </a:ext>
              </a:extLst>
            </p:cNvPr>
            <p:cNvSpPr/>
            <p:nvPr/>
          </p:nvSpPr>
          <p:spPr>
            <a:xfrm>
              <a:off x="3110200" y="4410396"/>
              <a:ext cx="335291" cy="214809"/>
            </a:xfrm>
            <a:prstGeom prst="upArrow">
              <a:avLst>
                <a:gd name="adj1" fmla="val 50000"/>
                <a:gd name="adj2" fmla="val 45566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D17A3B25-D9A1-1BB1-6546-B8149D6AA567}"/>
                    </a:ext>
                  </a:extLst>
                </p:cNvPr>
                <p:cNvSpPr txBox="1"/>
                <p:nvPr/>
              </p:nvSpPr>
              <p:spPr>
                <a:xfrm>
                  <a:off x="3290956" y="5665671"/>
                  <a:ext cx="932371" cy="2995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𝑔𝑎𝑖𝑛</m:t>
                            </m:r>
                          </m:e>
                          <m:sub>
                            <m:r>
                              <a:rPr lang="fr-CH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D17A3B25-D9A1-1BB1-6546-B8149D6AA5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0956" y="5665671"/>
                  <a:ext cx="932371" cy="299569"/>
                </a:xfrm>
                <a:prstGeom prst="rect">
                  <a:avLst/>
                </a:prstGeom>
                <a:blipFill>
                  <a:blip r:embed="rId7"/>
                  <a:stretch>
                    <a:fillRect l="-9333" b="-291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4AD95F-4C41-F352-7FA7-22B16F8E53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26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1F648-0D8C-52AB-B445-CAA6AE7BB50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5D6A1-0634-A6CB-99FC-F5E0109B952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343088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9FE90-C7E3-3332-F38C-D885F0DB9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64B21-B4EC-804C-D60C-30463440124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Slow and fast frequencies time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Slow because of RFKO technique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Software limitation to max chirp rep rate of 1 </a:t>
            </a:r>
            <a:r>
              <a:rPr lang="en-US" dirty="0" err="1"/>
              <a:t>ms</a:t>
            </a:r>
            <a:r>
              <a:rPr lang="en-US" dirty="0"/>
              <a:t> intervals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1 kHz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677D6A-AB56-6B84-B629-CC2DF7C134A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1A154E-F16A-FB03-4025-F0C182AC9B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48634E-24FD-9AAA-6578-D93BE43591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27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A903CB-809B-2B4B-CA59-D4DD8BBA58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6880"/>
          <a:stretch/>
        </p:blipFill>
        <p:spPr>
          <a:xfrm>
            <a:off x="6788864" y="969931"/>
            <a:ext cx="5219137" cy="33368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3DA8AF-1907-B4F8-57EC-B53D0F371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289" y="4306775"/>
            <a:ext cx="9847422" cy="196948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BF1643B-4035-7488-4313-BF2CA28F4D3F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03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9FE90-C7E3-3332-F38C-D885F0DB9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64B21-B4EC-804C-D60C-3046344012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6473260" cy="30197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Fast spill structure at the fractional tune of third integer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Frev</a:t>
            </a:r>
            <a:r>
              <a:rPr lang="en-US" dirty="0"/>
              <a:t>/3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~ 130 kHz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(beam still bunched and </a:t>
            </a:r>
            <a:r>
              <a:rPr lang="en-US" dirty="0" err="1"/>
              <a:t>debunching</a:t>
            </a:r>
            <a:r>
              <a:rPr lang="en-US" dirty="0"/>
              <a:t> during extraction)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Diode fast sampling rate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0.5 µs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677D6A-AB56-6B84-B629-CC2DF7C134A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1A154E-F16A-FB03-4025-F0C182AC9B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48634E-24FD-9AAA-6578-D93BE43591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CDABE1-A360-2A95-110E-CC9A2BE85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1247" y="1063248"/>
            <a:ext cx="5236596" cy="36298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536F81-411A-67DE-EA81-201ECE3255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71548"/>
          <a:stretch/>
        </p:blipFill>
        <p:spPr>
          <a:xfrm>
            <a:off x="335745" y="4698466"/>
            <a:ext cx="2331551" cy="151411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077852A-A294-4A1C-FDB6-894E2A89E1A6}"/>
              </a:ext>
            </a:extLst>
          </p:cNvPr>
          <p:cNvGrpSpPr/>
          <p:nvPr/>
        </p:nvGrpSpPr>
        <p:grpSpPr>
          <a:xfrm>
            <a:off x="172068" y="4702539"/>
            <a:ext cx="7888639" cy="1573722"/>
            <a:chOff x="426202" y="4682968"/>
            <a:chExt cx="7888639" cy="157372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51DBE6F-1AB4-49AD-F6D4-06B3848C3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441" y="4682968"/>
              <a:ext cx="7772400" cy="157372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A132DC1-A91B-17AE-97C9-D8C3725637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" r="71548"/>
            <a:stretch/>
          </p:blipFill>
          <p:spPr>
            <a:xfrm>
              <a:off x="426202" y="4719406"/>
              <a:ext cx="2252703" cy="1462915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F80553CA-3895-BEDC-7B5C-6C00A33B16C8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56BC48-9447-2CFC-C1CA-C9B8DA416EB6}"/>
              </a:ext>
            </a:extLst>
          </p:cNvPr>
          <p:cNvSpPr txBox="1"/>
          <p:nvPr/>
        </p:nvSpPr>
        <p:spPr>
          <a:xfrm>
            <a:off x="8941699" y="786249"/>
            <a:ext cx="1115691" cy="276999"/>
          </a:xfrm>
          <a:prstGeom prst="rect">
            <a:avLst/>
          </a:prstGeom>
          <a:solidFill>
            <a:schemeClr val="tx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650 MeV/n</a:t>
            </a:r>
          </a:p>
        </p:txBody>
      </p:sp>
    </p:spTree>
    <p:extLst>
      <p:ext uri="{BB962C8B-B14F-4D97-AF65-F5344CB8AC3E}">
        <p14:creationId xmlns:p14="http://schemas.microsoft.com/office/powerpoint/2010/main" val="162133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screenshot of a graph&#10;&#10;Description automatically generated">
            <a:extLst>
              <a:ext uri="{FF2B5EF4-FFF2-40B4-BE49-F238E27FC236}">
                <a16:creationId xmlns:a16="http://schemas.microsoft.com/office/drawing/2014/main" id="{CD4682F7-70C9-B40A-C85D-486C9B0B72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97" y="3396684"/>
            <a:ext cx="4915503" cy="29294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701FD4-D66A-DCEF-ACC9-93DD49F85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DABE4-30DC-FDC2-A2D4-D27201885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9"/>
            <a:ext cx="7127815" cy="183034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Signal generator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Exploit low-pass filter effect of beam (transit time) by exciting at higher </a:t>
            </a:r>
            <a:r>
              <a:rPr lang="en-GB" b="0" dirty="0" err="1"/>
              <a:t>freq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Variable gain during spill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0C6A70-6020-DF4C-0B05-99E0AEBAB2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8498" y="177924"/>
            <a:ext cx="3963502" cy="18059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5D4D177-3296-0AC0-181D-8238C7DF1E30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6135AE4-AF53-D5B4-18CB-BD35B840ECF7}"/>
              </a:ext>
            </a:extLst>
          </p:cNvPr>
          <p:cNvSpPr txBox="1">
            <a:spLocks/>
          </p:cNvSpPr>
          <p:nvPr/>
        </p:nvSpPr>
        <p:spPr>
          <a:xfrm>
            <a:off x="3996681" y="1598658"/>
            <a:ext cx="4212447" cy="19189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013D42-E889-781E-ABD2-57A66D1AAFF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29</a:t>
            </a:fld>
            <a:endParaRPr lang="en-GB"/>
          </a:p>
        </p:txBody>
      </p:sp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CDD6A532-6AA0-8823-438E-5500DBCC5C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739" y="2695999"/>
            <a:ext cx="3571744" cy="35717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018517-6C4C-81FE-7012-ED23590C1B87}"/>
              </a:ext>
            </a:extLst>
          </p:cNvPr>
          <p:cNvSpPr txBox="1"/>
          <p:nvPr/>
        </p:nvSpPr>
        <p:spPr>
          <a:xfrm>
            <a:off x="7883800" y="2866497"/>
            <a:ext cx="271010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Transit time (10-100 turns)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980F9E-47C7-87AB-E55C-35649A9E4E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6F29164-035B-A923-9DCB-E846FE36EC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F209FC-3D0B-8903-FE4E-4CE73F1EC548}"/>
              </a:ext>
            </a:extLst>
          </p:cNvPr>
          <p:cNvSpPr txBox="1"/>
          <p:nvPr/>
        </p:nvSpPr>
        <p:spPr>
          <a:xfrm>
            <a:off x="4934872" y="267672"/>
            <a:ext cx="317817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Remote app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Send python commands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Continuous chirp</a:t>
            </a:r>
          </a:p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11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EAC1078-A5CB-4328-C64F-2F98889C2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F0FE4A7-B23B-7E99-AFB0-49DE6DB5D6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Energy control, stripping and energies used in 2022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FD07049-DE35-7D60-E8DE-20B87229E19B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7191D0-3E3C-5DFB-42E5-BC14DFDD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3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A21848-D586-6F54-0D32-F582601B6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98D843-E0C2-5DD4-F2E1-4AB84737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145616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374A5-2132-84E7-0649-21AB273CE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Spill-by-spill variability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B11988-D687-2D02-8436-D49CBCA7CB2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BE287-2A55-60A0-DAD6-23A1FD40675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D60C2-5C64-BC7C-17CD-4B2150538A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30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DBB9EE-BED7-D7A7-BD08-A644822A15EA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group of graphs showing different colors&#10;&#10;Description automatically generated">
            <a:extLst>
              <a:ext uri="{FF2B5EF4-FFF2-40B4-BE49-F238E27FC236}">
                <a16:creationId xmlns:a16="http://schemas.microsoft.com/office/drawing/2014/main" id="{AEE4B4D2-C88A-7875-D548-E5DF6562AC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948" y="1646672"/>
            <a:ext cx="7310052" cy="4349105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673CF97-4645-D83A-0A79-ED2A544F7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4379166" cy="30197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Flux variation during Nov. 2022 run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Instrumentation gain (not logged)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Supercycle</a:t>
            </a:r>
            <a:r>
              <a:rPr lang="en-US" dirty="0"/>
              <a:t> composition</a:t>
            </a:r>
          </a:p>
        </p:txBody>
      </p:sp>
    </p:spTree>
    <p:extLst>
      <p:ext uri="{BB962C8B-B14F-4D97-AF65-F5344CB8AC3E}">
        <p14:creationId xmlns:p14="http://schemas.microsoft.com/office/powerpoint/2010/main" val="95171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374A5-2132-84E7-0649-21AB273CE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Spill-by-spill variability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B11988-D687-2D02-8436-D49CBCA7CB2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BE287-2A55-60A0-DAD6-23A1FD40675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D60C2-5C64-BC7C-17CD-4B2150538A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31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DBB9EE-BED7-D7A7-BD08-A644822A15EA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86F8246F-F9C0-E925-3AFF-B9F59D1A1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734017"/>
            <a:ext cx="8991599" cy="1836099"/>
          </a:xfrm>
          <a:prstGeom prst="rect">
            <a:avLst/>
          </a:prstGeom>
        </p:spPr>
      </p:pic>
      <p:pic>
        <p:nvPicPr>
          <p:cNvPr id="10" name="Picture 9" descr="A graph with blue dots and red dots&#10;&#10;Description automatically generated">
            <a:extLst>
              <a:ext uri="{FF2B5EF4-FFF2-40B4-BE49-F238E27FC236}">
                <a16:creationId xmlns:a16="http://schemas.microsoft.com/office/drawing/2014/main" id="{7AC40F6E-BEA3-DA28-6369-3EF9C814D2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1" y="4252758"/>
            <a:ext cx="8991599" cy="18360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5C8992-D338-63CE-609F-6E7051ABA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428" y="2531367"/>
            <a:ext cx="2691454" cy="4791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786553-6713-B26F-2034-76E973B839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428" y="3760365"/>
            <a:ext cx="1931696" cy="4923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A8DD32-A467-B4C6-017F-4376D3D9D7F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804"/>
          <a:stretch/>
        </p:blipFill>
        <p:spPr>
          <a:xfrm>
            <a:off x="132428" y="4388242"/>
            <a:ext cx="2691454" cy="55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2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E06B73B-C679-A421-FFA9-9F35CB3A9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A0"/>
                </a:solidFill>
              </a:rPr>
              <a:t>Energy</a:t>
            </a:r>
            <a:r>
              <a:rPr lang="en-GB" dirty="0"/>
              <a:t>:</a:t>
            </a:r>
          </a:p>
          <a:p>
            <a:pPr marL="666900" lvl="1" indent="-342900"/>
            <a:r>
              <a:rPr lang="en-GB" dirty="0"/>
              <a:t>Upgraded control system for energy scaling of PS and TL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E2466"/>
                </a:solidFill>
              </a:rPr>
              <a:t>Intensity</a:t>
            </a:r>
            <a:r>
              <a:rPr lang="en-GB" dirty="0"/>
              <a:t>:</a:t>
            </a:r>
          </a:p>
          <a:p>
            <a:pPr marL="666900" lvl="1" indent="-342900"/>
            <a:r>
              <a:rPr lang="en-GB" dirty="0"/>
              <a:t>SX technique changed to RFKO</a:t>
            </a:r>
          </a:p>
          <a:p>
            <a:pPr marL="666900" lvl="1" indent="-342900"/>
            <a:r>
              <a:rPr lang="en-GB" dirty="0"/>
              <a:t>Simple control with TFB voltage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C446A"/>
                </a:solidFill>
              </a:rPr>
              <a:t>Spill time profile: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R&amp;D for 2023</a:t>
            </a:r>
          </a:p>
          <a:p>
            <a:pPr marL="990900" lvl="2" indent="-342900"/>
            <a:r>
              <a:rPr lang="en-GB" dirty="0"/>
              <a:t>Damping of the slow frequency by chirping faster</a:t>
            </a:r>
          </a:p>
          <a:p>
            <a:pPr marL="990900" lvl="2" indent="-342900"/>
            <a:r>
              <a:rPr lang="en-GB" dirty="0"/>
              <a:t>Longer spill</a:t>
            </a:r>
          </a:p>
          <a:p>
            <a:pPr marL="990900" lvl="2" indent="-342900"/>
            <a:r>
              <a:rPr lang="en-GB" dirty="0"/>
              <a:t>(Uniform spill with AM)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BE6F454-227C-B480-CC03-A67A88D46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A7B99E-FB8F-FFCE-5915-226622E623E3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F0023A-13B9-EE4E-A6F4-B28C59462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32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DE0B7C-E386-ED00-30BD-9B0FA9CE1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8E9729-E4DF-69FF-7F12-4846E254A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55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8568A4-684A-6F30-9B34-FA4066936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35D43D7-E0EB-643F-3A60-4320828C61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or comments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CF8C83-02B5-CB2F-5CE1-84E16A984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33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C63A-CFCA-01E3-ED9E-7CE06882B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C81D9-D84B-2AC4-5BC3-25DDFA8A2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337897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558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6D318A-CE09-7120-4E8B-DABEE0DC6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 slides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E115629-B0B3-65EA-47CF-38603DD201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2A8387-C455-72C8-9455-C139B08E2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35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4D343C-D3D1-4C2A-B512-A1D68A343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7AB868-59A0-A7E5-32E7-646888932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349041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A0356-A90B-F7F2-C8E9-918C03E83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738700"/>
          </a:xfrm>
        </p:spPr>
        <p:txBody>
          <a:bodyPr/>
          <a:lstStyle/>
          <a:p>
            <a:r>
              <a:rPr lang="en-GB" dirty="0"/>
              <a:t>Instrument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9A283-C1BC-FF35-1125-E268F89A52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7"/>
            <a:ext cx="8326580" cy="89950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Good time profile agreement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XION saturates at &gt; 0.1 gain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4479CF-FED1-9FB9-45E3-14703C181A2E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4CFA0B-49C7-7DA9-C5CB-8947ADBCF3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36</a:t>
            </a:fld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F789EA0-DF25-8D0D-8DBA-8EA4014824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4" y="2984528"/>
            <a:ext cx="12183372" cy="316767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DE8843-FD09-AD0E-265D-29B74DB37C5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0424D9D-963F-5F3E-2E4D-730FC6209B3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220392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374A5-2132-84E7-0649-21AB273CE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Spill-by-spill variability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B11988-D687-2D02-8436-D49CBCA7CB2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BE287-2A55-60A0-DAD6-23A1FD40675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D60C2-5C64-BC7C-17CD-4B2150538A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37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DBB9EE-BED7-D7A7-BD08-A644822A15EA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A22A19-6D74-BF5D-5DCF-1C9482871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11" y="1190593"/>
            <a:ext cx="10884354" cy="491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2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2555B55-ED94-A5C2-91DF-8B8372054E4C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1C1FDF-6958-0793-18F1-90377B498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4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50DDC-7781-AB9C-BD7D-A7C2D0C1F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8F5DA-E9B1-81F8-C293-F191D3AE3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57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D6DCDB6-1936-A220-027E-74A284280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62808" y="1877146"/>
            <a:ext cx="1986504" cy="1990625"/>
          </a:xfrm>
          <a:prstGeom prst="rect">
            <a:avLst/>
          </a:prstGeom>
        </p:spPr>
      </p:pic>
      <p:sp>
        <p:nvSpPr>
          <p:cNvPr id="15" name="Flowchart: Direct Access Storage 14">
            <a:extLst>
              <a:ext uri="{FF2B5EF4-FFF2-40B4-BE49-F238E27FC236}">
                <a16:creationId xmlns:a16="http://schemas.microsoft.com/office/drawing/2014/main" id="{38A6F693-241B-2080-904E-535C27D97A1B}"/>
              </a:ext>
            </a:extLst>
          </p:cNvPr>
          <p:cNvSpPr/>
          <p:nvPr/>
        </p:nvSpPr>
        <p:spPr>
          <a:xfrm>
            <a:off x="6542555" y="1646673"/>
            <a:ext cx="2886636" cy="2557927"/>
          </a:xfrm>
          <a:prstGeom prst="flowChartMagneticDrum">
            <a:avLst/>
          </a:prstGeom>
          <a:solidFill>
            <a:schemeClr val="bg1">
              <a:lumMod val="50000"/>
              <a:alpha val="50196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A361CDF-1DEC-6498-B7E0-E254CFB1C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5316406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Accelerate partially stripped Pb54+ (28e-) in 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Isotope A=208=82p+126n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Fully stripped lead ion Pb82+ beam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In transfer line: lower rigidity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requires less B-field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26FC5B-40F5-3346-5D18-5AF951D27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beam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89A24-974F-3ABF-2729-C186C5994302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C7DBFF-63EE-98C9-2D0E-86BAFDF38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834" y="1729562"/>
            <a:ext cx="2291461" cy="2296214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36925897-9F3D-5652-4ADB-71859EBBF1EB}"/>
              </a:ext>
            </a:extLst>
          </p:cNvPr>
          <p:cNvSpPr/>
          <p:nvPr/>
        </p:nvSpPr>
        <p:spPr>
          <a:xfrm>
            <a:off x="7004371" y="1198436"/>
            <a:ext cx="292847" cy="388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D062C949-03C8-21AA-701A-3AC4BC8B4516}"/>
              </a:ext>
            </a:extLst>
          </p:cNvPr>
          <p:cNvSpPr/>
          <p:nvPr/>
        </p:nvSpPr>
        <p:spPr>
          <a:xfrm>
            <a:off x="7388924" y="1189853"/>
            <a:ext cx="292847" cy="388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BCD9BC0B-6A4C-BAE4-4452-2C7CB26DF8E7}"/>
              </a:ext>
            </a:extLst>
          </p:cNvPr>
          <p:cNvSpPr/>
          <p:nvPr/>
        </p:nvSpPr>
        <p:spPr>
          <a:xfrm>
            <a:off x="7773477" y="1198436"/>
            <a:ext cx="292847" cy="388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3F8D91DE-E890-7FF2-33C9-8C01175AF013}"/>
              </a:ext>
            </a:extLst>
          </p:cNvPr>
          <p:cNvSpPr/>
          <p:nvPr/>
        </p:nvSpPr>
        <p:spPr>
          <a:xfrm>
            <a:off x="8158030" y="1189852"/>
            <a:ext cx="292847" cy="388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D9DEBA48-BBAA-6CB7-D307-3550312E658B}"/>
              </a:ext>
            </a:extLst>
          </p:cNvPr>
          <p:cNvSpPr/>
          <p:nvPr/>
        </p:nvSpPr>
        <p:spPr>
          <a:xfrm>
            <a:off x="8542583" y="1189851"/>
            <a:ext cx="292847" cy="388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9FF57FFF-1EAB-CBF3-AE6B-1ECE4800D3BE}"/>
              </a:ext>
            </a:extLst>
          </p:cNvPr>
          <p:cNvSpPr/>
          <p:nvPr/>
        </p:nvSpPr>
        <p:spPr>
          <a:xfrm>
            <a:off x="9981606" y="1217669"/>
            <a:ext cx="164130" cy="231779"/>
          </a:xfrm>
          <a:prstGeom prst="downArrow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8D41D4CD-42A7-9666-627B-A77891CABD27}"/>
              </a:ext>
            </a:extLst>
          </p:cNvPr>
          <p:cNvSpPr/>
          <p:nvPr/>
        </p:nvSpPr>
        <p:spPr>
          <a:xfrm>
            <a:off x="10750712" y="1217669"/>
            <a:ext cx="164130" cy="231779"/>
          </a:xfrm>
          <a:prstGeom prst="downArrow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ABB9A6E3-4E67-605D-41D7-87752F7BD0C2}"/>
              </a:ext>
            </a:extLst>
          </p:cNvPr>
          <p:cNvSpPr/>
          <p:nvPr/>
        </p:nvSpPr>
        <p:spPr>
          <a:xfrm>
            <a:off x="11519818" y="1209084"/>
            <a:ext cx="164130" cy="231779"/>
          </a:xfrm>
          <a:prstGeom prst="downArrow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2B1E1CE-0B5E-499D-805E-C88003B50E64}"/>
              </a:ext>
            </a:extLst>
          </p:cNvPr>
          <p:cNvSpPr/>
          <p:nvPr/>
        </p:nvSpPr>
        <p:spPr>
          <a:xfrm>
            <a:off x="8474783" y="1657010"/>
            <a:ext cx="950366" cy="2547590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2E6A951-6417-F2C5-AD1D-8D8658D8681A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8917069" y="2876014"/>
            <a:ext cx="781765" cy="1655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3743B63E-596B-BB72-7033-7F5AEC503987}"/>
              </a:ext>
            </a:extLst>
          </p:cNvPr>
          <p:cNvSpPr/>
          <p:nvPr/>
        </p:nvSpPr>
        <p:spPr>
          <a:xfrm>
            <a:off x="8975514" y="2089642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60090BF-9AD1-7FE2-8C9D-325CF71BFD50}"/>
              </a:ext>
            </a:extLst>
          </p:cNvPr>
          <p:cNvSpPr/>
          <p:nvPr/>
        </p:nvSpPr>
        <p:spPr>
          <a:xfrm>
            <a:off x="8720020" y="2473367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70A6933-9738-0B84-3A77-7E70E51DB630}"/>
              </a:ext>
            </a:extLst>
          </p:cNvPr>
          <p:cNvSpPr/>
          <p:nvPr/>
        </p:nvSpPr>
        <p:spPr>
          <a:xfrm>
            <a:off x="8684451" y="2652444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2E8A3D0-5EAD-CEE3-D33D-2D256FB9BCA8}"/>
              </a:ext>
            </a:extLst>
          </p:cNvPr>
          <p:cNvSpPr/>
          <p:nvPr/>
        </p:nvSpPr>
        <p:spPr>
          <a:xfrm>
            <a:off x="8728763" y="3119409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5BC759A-810E-C14B-37C2-0E63B26C1C73}"/>
              </a:ext>
            </a:extLst>
          </p:cNvPr>
          <p:cNvSpPr/>
          <p:nvPr/>
        </p:nvSpPr>
        <p:spPr>
          <a:xfrm>
            <a:off x="8961342" y="3530028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AC1F0E0-F489-2DC5-42FC-301DC87E5695}"/>
              </a:ext>
            </a:extLst>
          </p:cNvPr>
          <p:cNvSpPr/>
          <p:nvPr/>
        </p:nvSpPr>
        <p:spPr>
          <a:xfrm>
            <a:off x="8802114" y="2267630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738CCA-0E88-F91A-FD74-8C7D2C05697B}"/>
              </a:ext>
            </a:extLst>
          </p:cNvPr>
          <p:cNvSpPr/>
          <p:nvPr/>
        </p:nvSpPr>
        <p:spPr>
          <a:xfrm>
            <a:off x="8692882" y="2877669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DFC5162-A43C-FAFA-47C9-918E74FC5484}"/>
              </a:ext>
            </a:extLst>
          </p:cNvPr>
          <p:cNvSpPr/>
          <p:nvPr/>
        </p:nvSpPr>
        <p:spPr>
          <a:xfrm>
            <a:off x="9192742" y="2671640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862C7C3-B38B-6E48-3CBB-2A620E30D0FC}"/>
              </a:ext>
            </a:extLst>
          </p:cNvPr>
          <p:cNvSpPr/>
          <p:nvPr/>
        </p:nvSpPr>
        <p:spPr>
          <a:xfrm>
            <a:off x="9139322" y="3332990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0B5171D-7DD9-88BA-B544-9DB9C365BC24}"/>
              </a:ext>
            </a:extLst>
          </p:cNvPr>
          <p:cNvSpPr/>
          <p:nvPr/>
        </p:nvSpPr>
        <p:spPr>
          <a:xfrm>
            <a:off x="9174925" y="3112922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58F55E3-F20D-5FCE-341A-451E9ECB2BE7}"/>
              </a:ext>
            </a:extLst>
          </p:cNvPr>
          <p:cNvSpPr/>
          <p:nvPr/>
        </p:nvSpPr>
        <p:spPr>
          <a:xfrm>
            <a:off x="9193599" y="2929871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AED4449-9545-C9FC-A51D-C2A9C3856AD6}"/>
              </a:ext>
            </a:extLst>
          </p:cNvPr>
          <p:cNvSpPr/>
          <p:nvPr/>
        </p:nvSpPr>
        <p:spPr>
          <a:xfrm>
            <a:off x="9166460" y="2451857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1FE8B3B-E124-297C-479B-B5AC923AB688}"/>
              </a:ext>
            </a:extLst>
          </p:cNvPr>
          <p:cNvSpPr/>
          <p:nvPr/>
        </p:nvSpPr>
        <p:spPr>
          <a:xfrm>
            <a:off x="8790431" y="3354250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EB9E845-53B0-2D00-7412-1A4EA86AE7FA}"/>
              </a:ext>
            </a:extLst>
          </p:cNvPr>
          <p:cNvSpPr/>
          <p:nvPr/>
        </p:nvSpPr>
        <p:spPr>
          <a:xfrm>
            <a:off x="9112183" y="2275915"/>
            <a:ext cx="54277" cy="54277"/>
          </a:xfrm>
          <a:prstGeom prst="ellipse">
            <a:avLst/>
          </a:prstGeom>
          <a:solidFill>
            <a:srgbClr val="4343E8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043E0C9-3AB3-8666-E3A7-2C3DE905B8EF}"/>
              </a:ext>
            </a:extLst>
          </p:cNvPr>
          <p:cNvGrpSpPr/>
          <p:nvPr/>
        </p:nvGrpSpPr>
        <p:grpSpPr>
          <a:xfrm>
            <a:off x="353397" y="4230147"/>
            <a:ext cx="5780078" cy="1424757"/>
            <a:chOff x="353397" y="4230147"/>
            <a:chExt cx="5780078" cy="1424757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0738AA3-9EF0-1DBD-8CC7-C7EBB738C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77664" y="4230147"/>
              <a:ext cx="5455811" cy="1065741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1389D084-FDDD-1DC3-3C1F-00ABE75AB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3397" y="5308889"/>
              <a:ext cx="1923287" cy="332185"/>
            </a:xfrm>
            <a:prstGeom prst="rect">
              <a:avLst/>
            </a:prstGeom>
          </p:spPr>
        </p:pic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EB2EB2D8-8ABF-955C-79C9-452A036A28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1716" y="5075871"/>
              <a:ext cx="216495" cy="187568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63A662A-4B8F-C384-1D3A-E9127D23F69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94960" y="5041838"/>
              <a:ext cx="118972" cy="26705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D967A5B-90DE-6C4F-DDE1-4FF1AE38F10A}"/>
                </a:ext>
              </a:extLst>
            </p:cNvPr>
            <p:cNvSpPr txBox="1"/>
            <p:nvPr/>
          </p:nvSpPr>
          <p:spPr>
            <a:xfrm>
              <a:off x="5254446" y="5377905"/>
              <a:ext cx="846386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Charge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9BFE4FF-29FD-885B-EEAE-BCD9DADEF3F5}"/>
              </a:ext>
            </a:extLst>
          </p:cNvPr>
          <p:cNvSpPr txBox="1"/>
          <p:nvPr/>
        </p:nvSpPr>
        <p:spPr>
          <a:xfrm>
            <a:off x="7596093" y="833677"/>
            <a:ext cx="647613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q = 54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9C0954-6EFF-574E-A2DE-C02284144089}"/>
              </a:ext>
            </a:extLst>
          </p:cNvPr>
          <p:cNvSpPr txBox="1"/>
          <p:nvPr/>
        </p:nvSpPr>
        <p:spPr>
          <a:xfrm>
            <a:off x="10508970" y="845708"/>
            <a:ext cx="647613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q = 82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F9456D-A9AE-A13A-D52A-A7FC1939619A}"/>
              </a:ext>
            </a:extLst>
          </p:cNvPr>
          <p:cNvSpPr/>
          <p:nvPr/>
        </p:nvSpPr>
        <p:spPr>
          <a:xfrm>
            <a:off x="4163735" y="4818358"/>
            <a:ext cx="351898" cy="3987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4697EE-AE8E-777D-5438-177D7856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5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DFD5D56-6FDD-D94D-522D-3B9F1CC5C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94DEC1E-D353-9A27-CA62-41B5F69F2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35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BF3C8F-89C8-335F-C7A1-4DF2CCDF8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33708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2022 run </a:t>
            </a:r>
            <a:r>
              <a:rPr lang="en-GB" dirty="0">
                <a:solidFill>
                  <a:srgbClr val="FF0000"/>
                </a:solidFill>
              </a:rPr>
              <a:t>three energies</a:t>
            </a:r>
            <a:r>
              <a:rPr lang="en-GB" dirty="0"/>
              <a:t> selected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Large spacing in LET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Trade-off between lower energies and intensities (transmission/instrumentation vis.)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Partially stopped by degraders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GB" dirty="0"/>
              <a:t>Kinetic </a:t>
            </a:r>
            <a:r>
              <a:rPr lang="en-GB" dirty="0">
                <a:solidFill>
                  <a:srgbClr val="FF0000"/>
                </a:solidFill>
              </a:rPr>
              <a:t>energies at target </a:t>
            </a:r>
            <a:r>
              <a:rPr lang="en-GB" dirty="0"/>
              <a:t>are </a:t>
            </a:r>
            <a:r>
              <a:rPr lang="en-GB" dirty="0">
                <a:solidFill>
                  <a:srgbClr val="FF0000"/>
                </a:solidFill>
              </a:rPr>
              <a:t>lower</a:t>
            </a:r>
            <a:r>
              <a:rPr lang="en-GB" dirty="0"/>
              <a:t> </a:t>
            </a:r>
          </a:p>
          <a:p>
            <a:pPr marL="666900" lvl="1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GB" dirty="0"/>
              <a:t>interaction with vacuum windows, instruments and air molecules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710B5C-08C9-F3D9-9DA1-0D0050BC5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Energies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303216-7EC5-BA21-0574-4113D7C1C6B1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8522E50-8F2D-C48B-557C-E196CC92E4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r="34"/>
          <a:stretch/>
        </p:blipFill>
        <p:spPr>
          <a:xfrm>
            <a:off x="1502685" y="3335017"/>
            <a:ext cx="9183396" cy="16973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74F55E7-EBAD-2B69-EBE7-7B025FFF42C3}"/>
              </a:ext>
            </a:extLst>
          </p:cNvPr>
          <p:cNvSpPr/>
          <p:nvPr/>
        </p:nvSpPr>
        <p:spPr>
          <a:xfrm>
            <a:off x="6438900" y="3335018"/>
            <a:ext cx="1695450" cy="16973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7ED2C7-AEEF-1089-0F1B-0C6014775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6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DD31996-12DD-29E7-E532-BCE699135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3C7920-E9E1-8BFE-1332-A3006F599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35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CF711B2-D0B4-9553-0527-4E5B71BA9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30488"/>
            <a:ext cx="12192000" cy="252036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46431E-76BB-E584-5DC8-793518BFF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2"/>
            <a:ext cx="5814628" cy="46038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Energy controlled via PS B-field</a:t>
            </a:r>
            <a:endParaRPr lang="en-GB" dirty="0">
              <a:solidFill>
                <a:srgbClr val="FF0000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Single knob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Rigidity propagated to transfer line (dipole, quadrupole)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F29116-0BD1-B9AB-B1AD-5543D783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279923" cy="1065742"/>
          </a:xfrm>
        </p:spPr>
        <p:txBody>
          <a:bodyPr/>
          <a:lstStyle/>
          <a:p>
            <a:r>
              <a:rPr lang="en-GB" dirty="0"/>
              <a:t>Energy control</a:t>
            </a: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592F57F2-0F34-F729-0855-FC61EE50AE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885" y="267504"/>
            <a:ext cx="4836804" cy="284830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A9B5044-56C8-8799-3E38-09525C7F4499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76BEC8-D348-0E92-6C17-C8745415E307}"/>
              </a:ext>
            </a:extLst>
          </p:cNvPr>
          <p:cNvSpPr/>
          <p:nvPr/>
        </p:nvSpPr>
        <p:spPr>
          <a:xfrm>
            <a:off x="4116388" y="3173238"/>
            <a:ext cx="729748" cy="584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B-field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979C876-908B-6159-785E-C3F55D14736E}"/>
                  </a:ext>
                </a:extLst>
              </p:cNvPr>
              <p:cNvSpPr/>
              <p:nvPr/>
            </p:nvSpPr>
            <p:spPr>
              <a:xfrm>
                <a:off x="5547506" y="3173238"/>
                <a:ext cx="729748" cy="58425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400" b="0" i="1" dirty="0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979C876-908B-6159-785E-C3F55D1473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7506" y="3173238"/>
                <a:ext cx="729748" cy="5842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6FCD5CE-8811-D51F-C302-A7D828899C0E}"/>
                  </a:ext>
                </a:extLst>
              </p:cNvPr>
              <p:cNvSpPr/>
              <p:nvPr/>
            </p:nvSpPr>
            <p:spPr>
              <a:xfrm>
                <a:off x="7004195" y="3173238"/>
                <a:ext cx="729748" cy="58425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CH" sz="1400" b="0" i="1" dirty="0" smtClean="0">
                              <a:latin typeface="Cambria Math" panose="02040503050406030204" pitchFamily="18" charset="0"/>
                            </a:rPr>
                            <m:t>𝑠𝑡𝑟𝑖𝑝𝑝𝑒𝑑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6FCD5CE-8811-D51F-C302-A7D828899C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4195" y="3173238"/>
                <a:ext cx="729748" cy="584250"/>
              </a:xfrm>
              <a:prstGeom prst="rect">
                <a:avLst/>
              </a:prstGeom>
              <a:blipFill>
                <a:blip r:embed="rId6"/>
                <a:stretch>
                  <a:fillRect l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27A90ED-0E15-537A-B4BF-7A545C3E0B76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4846136" y="3465364"/>
            <a:ext cx="7013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16CA435-C3BE-AF38-B7E4-2DD995454E2E}"/>
              </a:ext>
            </a:extLst>
          </p:cNvPr>
          <p:cNvCxnSpPr>
            <a:cxnSpLocks/>
            <a:stCxn id="15" idx="3"/>
            <a:endCxn id="19" idx="1"/>
          </p:cNvCxnSpPr>
          <p:nvPr/>
        </p:nvCxnSpPr>
        <p:spPr>
          <a:xfrm>
            <a:off x="6277254" y="3465364"/>
            <a:ext cx="7269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31" descr="Programmer male outline">
            <a:extLst>
              <a:ext uri="{FF2B5EF4-FFF2-40B4-BE49-F238E27FC236}">
                <a16:creationId xmlns:a16="http://schemas.microsoft.com/office/drawing/2014/main" id="{D845F24A-CF61-6316-ADF2-FE8DADCEB5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51554" y="2707681"/>
            <a:ext cx="485965" cy="465557"/>
          </a:xfrm>
          <a:prstGeom prst="rect">
            <a:avLst/>
          </a:prstGeom>
        </p:spPr>
      </p:pic>
      <p:pic>
        <p:nvPicPr>
          <p:cNvPr id="34" name="Graphic 33" descr="Illustrator outline">
            <a:extLst>
              <a:ext uri="{FF2B5EF4-FFF2-40B4-BE49-F238E27FC236}">
                <a16:creationId xmlns:a16="http://schemas.microsoft.com/office/drawing/2014/main" id="{4DE7E4E2-03AB-AB16-E819-57306265500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72083" y="2773703"/>
            <a:ext cx="485965" cy="465558"/>
          </a:xfrm>
          <a:prstGeom prst="rect">
            <a:avLst/>
          </a:prstGeom>
        </p:spPr>
      </p:pic>
      <p:pic>
        <p:nvPicPr>
          <p:cNvPr id="35" name="Graphic 34" descr="Illustrator outline">
            <a:extLst>
              <a:ext uri="{FF2B5EF4-FFF2-40B4-BE49-F238E27FC236}">
                <a16:creationId xmlns:a16="http://schemas.microsoft.com/office/drawing/2014/main" id="{49793824-F369-6BAC-CB8B-BD95F6C78E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149745" y="2764251"/>
            <a:ext cx="485965" cy="46555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227121-5966-F607-C2EF-5D147D703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7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A9989F-63DB-5879-0A1F-51B5E9848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3E2A27-F50C-44A9-DC5B-37692B869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  <a:endParaRPr lang="en-GB" dirty="0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DE406CB7-E8D5-4E32-C681-871A00B8DC82}"/>
              </a:ext>
            </a:extLst>
          </p:cNvPr>
          <p:cNvSpPr/>
          <p:nvPr/>
        </p:nvSpPr>
        <p:spPr>
          <a:xfrm>
            <a:off x="7749" y="4091553"/>
            <a:ext cx="3595607" cy="1418094"/>
          </a:xfrm>
          <a:custGeom>
            <a:avLst/>
            <a:gdLst>
              <a:gd name="connsiteX0" fmla="*/ 38746 w 3595607"/>
              <a:gd name="connsiteY0" fmla="*/ 0 h 1418094"/>
              <a:gd name="connsiteX1" fmla="*/ 1232115 w 3595607"/>
              <a:gd name="connsiteY1" fmla="*/ 100739 h 1418094"/>
              <a:gd name="connsiteX2" fmla="*/ 2131017 w 3595607"/>
              <a:gd name="connsiteY2" fmla="*/ 302216 h 1418094"/>
              <a:gd name="connsiteX3" fmla="*/ 3022170 w 3595607"/>
              <a:gd name="connsiteY3" fmla="*/ 604433 h 1418094"/>
              <a:gd name="connsiteX4" fmla="*/ 3595607 w 3595607"/>
              <a:gd name="connsiteY4" fmla="*/ 960894 h 1418094"/>
              <a:gd name="connsiteX5" fmla="*/ 3572359 w 3595607"/>
              <a:gd name="connsiteY5" fmla="*/ 1418094 h 1418094"/>
              <a:gd name="connsiteX6" fmla="*/ 2929180 w 3595607"/>
              <a:gd name="connsiteY6" fmla="*/ 1038386 h 1418094"/>
              <a:gd name="connsiteX7" fmla="*/ 1542082 w 3595607"/>
              <a:gd name="connsiteY7" fmla="*/ 519193 h 1418094"/>
              <a:gd name="connsiteX8" fmla="*/ 627682 w 3595607"/>
              <a:gd name="connsiteY8" fmla="*/ 395206 h 1418094"/>
              <a:gd name="connsiteX9" fmla="*/ 0 w 3595607"/>
              <a:gd name="connsiteY9" fmla="*/ 379708 h 1418094"/>
              <a:gd name="connsiteX10" fmla="*/ 38746 w 3595607"/>
              <a:gd name="connsiteY10" fmla="*/ 0 h 14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95607" h="1418094">
                <a:moveTo>
                  <a:pt x="38746" y="0"/>
                </a:moveTo>
                <a:lnTo>
                  <a:pt x="1232115" y="100739"/>
                </a:lnTo>
                <a:lnTo>
                  <a:pt x="2131017" y="302216"/>
                </a:lnTo>
                <a:lnTo>
                  <a:pt x="3022170" y="604433"/>
                </a:lnTo>
                <a:lnTo>
                  <a:pt x="3595607" y="960894"/>
                </a:lnTo>
                <a:lnTo>
                  <a:pt x="3572359" y="1418094"/>
                </a:lnTo>
                <a:lnTo>
                  <a:pt x="2929180" y="1038386"/>
                </a:lnTo>
                <a:lnTo>
                  <a:pt x="1542082" y="519193"/>
                </a:lnTo>
                <a:lnTo>
                  <a:pt x="627682" y="395206"/>
                </a:lnTo>
                <a:lnTo>
                  <a:pt x="0" y="379708"/>
                </a:lnTo>
                <a:lnTo>
                  <a:pt x="38746" y="0"/>
                </a:lnTo>
                <a:close/>
              </a:path>
            </a:pathLst>
          </a:custGeom>
          <a:solidFill>
            <a:srgbClr val="FFFD78">
              <a:alpha val="8000"/>
            </a:srgbClr>
          </a:solidFill>
          <a:ln>
            <a:noFill/>
          </a:ln>
          <a:effectLst>
            <a:glow rad="101600">
              <a:srgbClr val="FFFD78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E503712-FB6C-C711-3B35-509015EC6CF8}"/>
              </a:ext>
            </a:extLst>
          </p:cNvPr>
          <p:cNvSpPr/>
          <p:nvPr/>
        </p:nvSpPr>
        <p:spPr>
          <a:xfrm rot="397504">
            <a:off x="176981" y="4269797"/>
            <a:ext cx="1627322" cy="115852"/>
          </a:xfrm>
          <a:prstGeom prst="rect">
            <a:avLst/>
          </a:prstGeom>
          <a:solidFill>
            <a:srgbClr val="FFFD78">
              <a:alpha val="770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3308DA5E-6BE1-C20D-D1F5-498601CE9D68}"/>
              </a:ext>
            </a:extLst>
          </p:cNvPr>
          <p:cNvSpPr/>
          <p:nvPr/>
        </p:nvSpPr>
        <p:spPr>
          <a:xfrm>
            <a:off x="2037810" y="4339301"/>
            <a:ext cx="9686441" cy="1282984"/>
          </a:xfrm>
          <a:custGeom>
            <a:avLst/>
            <a:gdLst>
              <a:gd name="connsiteX0" fmla="*/ 15498 w 9973159"/>
              <a:gd name="connsiteY0" fmla="*/ 0 h 1201119"/>
              <a:gd name="connsiteX1" fmla="*/ 0 w 9973159"/>
              <a:gd name="connsiteY1" fmla="*/ 123986 h 1201119"/>
              <a:gd name="connsiteX2" fmla="*/ 1193369 w 9973159"/>
              <a:gd name="connsiteY2" fmla="*/ 216976 h 1201119"/>
              <a:gd name="connsiteX3" fmla="*/ 2061274 w 9973159"/>
              <a:gd name="connsiteY3" fmla="*/ 302217 h 1201119"/>
              <a:gd name="connsiteX4" fmla="*/ 3696345 w 9973159"/>
              <a:gd name="connsiteY4" fmla="*/ 596685 h 1201119"/>
              <a:gd name="connsiteX5" fmla="*/ 6338806 w 9973159"/>
              <a:gd name="connsiteY5" fmla="*/ 945397 h 1201119"/>
              <a:gd name="connsiteX6" fmla="*/ 8493071 w 9973159"/>
              <a:gd name="connsiteY6" fmla="*/ 1046136 h 1201119"/>
              <a:gd name="connsiteX7" fmla="*/ 9965410 w 9973159"/>
              <a:gd name="connsiteY7" fmla="*/ 1201119 h 1201119"/>
              <a:gd name="connsiteX8" fmla="*/ 9973159 w 9973159"/>
              <a:gd name="connsiteY8" fmla="*/ 1061634 h 1201119"/>
              <a:gd name="connsiteX9" fmla="*/ 6067586 w 9973159"/>
              <a:gd name="connsiteY9" fmla="*/ 759417 h 1201119"/>
              <a:gd name="connsiteX10" fmla="*/ 5346915 w 9973159"/>
              <a:gd name="connsiteY10" fmla="*/ 689675 h 1201119"/>
              <a:gd name="connsiteX11" fmla="*/ 3184901 w 9973159"/>
              <a:gd name="connsiteY11" fmla="*/ 395207 h 1201119"/>
              <a:gd name="connsiteX12" fmla="*/ 2216257 w 9973159"/>
              <a:gd name="connsiteY12" fmla="*/ 216976 h 1201119"/>
              <a:gd name="connsiteX13" fmla="*/ 3184901 w 9973159"/>
              <a:gd name="connsiteY13" fmla="*/ 395207 h 1201119"/>
              <a:gd name="connsiteX14" fmla="*/ 1255362 w 9973159"/>
              <a:gd name="connsiteY14" fmla="*/ 85241 h 1201119"/>
              <a:gd name="connsiteX15" fmla="*/ 15498 w 9973159"/>
              <a:gd name="connsiteY15" fmla="*/ 0 h 120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973159" h="1201119">
                <a:moveTo>
                  <a:pt x="15498" y="0"/>
                </a:moveTo>
                <a:lnTo>
                  <a:pt x="0" y="123986"/>
                </a:lnTo>
                <a:lnTo>
                  <a:pt x="1193369" y="216976"/>
                </a:lnTo>
                <a:lnTo>
                  <a:pt x="2061274" y="302217"/>
                </a:lnTo>
                <a:lnTo>
                  <a:pt x="3696345" y="596685"/>
                </a:lnTo>
                <a:lnTo>
                  <a:pt x="6338806" y="945397"/>
                </a:lnTo>
                <a:lnTo>
                  <a:pt x="8493071" y="1046136"/>
                </a:lnTo>
                <a:lnTo>
                  <a:pt x="9965410" y="1201119"/>
                </a:lnTo>
                <a:lnTo>
                  <a:pt x="9973159" y="1061634"/>
                </a:lnTo>
                <a:lnTo>
                  <a:pt x="6067586" y="759417"/>
                </a:lnTo>
                <a:lnTo>
                  <a:pt x="5346915" y="689675"/>
                </a:lnTo>
                <a:lnTo>
                  <a:pt x="3184901" y="395207"/>
                </a:lnTo>
                <a:lnTo>
                  <a:pt x="2216257" y="216976"/>
                </a:lnTo>
                <a:lnTo>
                  <a:pt x="3184901" y="395207"/>
                </a:lnTo>
                <a:lnTo>
                  <a:pt x="1255362" y="85241"/>
                </a:lnTo>
                <a:lnTo>
                  <a:pt x="15498" y="0"/>
                </a:lnTo>
                <a:close/>
              </a:path>
            </a:pathLst>
          </a:custGeom>
          <a:solidFill>
            <a:srgbClr val="FFFD78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0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 animBg="1"/>
      <p:bldP spid="26" grpId="0" animBg="1"/>
      <p:bldP spid="26" grpId="1" animBg="1"/>
      <p:bldP spid="26" grpId="2" animBg="1"/>
      <p:bldP spid="33" grpId="0" animBg="1"/>
      <p:bldP spid="33" grpId="1" animBg="1"/>
      <p:bldP spid="36" grpId="0" animBg="1"/>
      <p:bldP spid="3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46431E-76BB-E584-5DC8-793518BFF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2"/>
            <a:ext cx="5530155" cy="250193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Ion cycle improvement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Switching off PFW</a:t>
            </a:r>
            <a:r>
              <a:rPr lang="en-GB" dirty="0"/>
              <a:t> for low energy beams (&lt;2GeV/n)</a:t>
            </a:r>
          </a:p>
          <a:p>
            <a:pPr marL="990900" lvl="2" indent="-342900"/>
            <a:r>
              <a:rPr lang="en-GB" dirty="0"/>
              <a:t>Strong non-linear component</a:t>
            </a:r>
          </a:p>
          <a:p>
            <a:pPr marL="990900" lvl="2" indent="-342900"/>
            <a:r>
              <a:rPr lang="en-GB" dirty="0"/>
              <a:t>Allowed scaling of the PS</a:t>
            </a:r>
          </a:p>
          <a:p>
            <a:pPr marL="990900" lvl="2" indent="-342900"/>
            <a:r>
              <a:rPr lang="en-GB" dirty="0"/>
              <a:t>Tune reached and controlled with LEQ + QSE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F29116-0BD1-B9AB-B1AD-5543D783C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279923" cy="1065742"/>
          </a:xfrm>
        </p:spPr>
        <p:txBody>
          <a:bodyPr/>
          <a:lstStyle/>
          <a:p>
            <a:r>
              <a:rPr lang="en-GB" dirty="0"/>
              <a:t>PFW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9B5044-56C8-8799-3E38-09525C7F4499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227121-5966-F607-C2EF-5D147D703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8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994380A-B7AF-00FB-7EC5-955E20052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7EA1DB6-4F05-D862-6FF5-2AB86DB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4D4031-8A6E-232A-FB64-36478A5E95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r="18062" b="27185"/>
          <a:stretch/>
        </p:blipFill>
        <p:spPr>
          <a:xfrm>
            <a:off x="7222095" y="1050719"/>
            <a:ext cx="4969905" cy="53001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0FA350-EAB1-9220-8127-822A2DE7B0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097"/>
          <a:stretch/>
        </p:blipFill>
        <p:spPr>
          <a:xfrm flipH="1">
            <a:off x="3895921" y="4463529"/>
            <a:ext cx="1568450" cy="18042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3AB65AD-B93A-F61F-D42D-746DE1AA955B}"/>
              </a:ext>
            </a:extLst>
          </p:cNvPr>
          <p:cNvSpPr txBox="1"/>
          <p:nvPr/>
        </p:nvSpPr>
        <p:spPr>
          <a:xfrm>
            <a:off x="3955994" y="4094198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Closed block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4CD65D-2081-2EC7-525D-7E5317EBA6AF}"/>
              </a:ext>
            </a:extLst>
          </p:cNvPr>
          <p:cNvSpPr txBox="1"/>
          <p:nvPr/>
        </p:nvSpPr>
        <p:spPr>
          <a:xfrm>
            <a:off x="5703777" y="4094198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Open block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DE66583-1D7A-393D-64F2-126C14FBBA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52"/>
          <a:stretch/>
        </p:blipFill>
        <p:spPr>
          <a:xfrm>
            <a:off x="8980" y="3669791"/>
            <a:ext cx="3927754" cy="264686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45A5A03-E63E-2CBC-2942-05A6423412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0703"/>
          <a:stretch/>
        </p:blipFill>
        <p:spPr>
          <a:xfrm flipH="1">
            <a:off x="5570914" y="4463530"/>
            <a:ext cx="1544638" cy="180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6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79AFCB-A85B-DC2D-092A-B679B0C52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Active change of the primary beam energy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097ADB6-182A-C697-1FA1-5E10757712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Dedicated energy scan on the CHARM diode with 775, 800, 825, 850, 900 MeV/u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&lt; 30 sec to change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Will be focus of 2023 (instead of 3 discrete energies)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Removes need for several users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Lowest energy 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Matter interaction ?</a:t>
            </a:r>
          </a:p>
          <a:p>
            <a:pPr marL="666900" lvl="1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GB" dirty="0"/>
              <a:t>Vacuum pipe installation in T8 ?</a:t>
            </a:r>
          </a:p>
          <a:p>
            <a:pPr marL="666900" lvl="1" indent="-342900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GB" dirty="0"/>
              <a:t>Degrader system before target ?</a:t>
            </a:r>
          </a:p>
        </p:txBody>
      </p:sp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3F49A227-56DB-AB0A-38A0-FC33A02C14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193" y="319803"/>
            <a:ext cx="5455333" cy="3212543"/>
          </a:xfrm>
          <a:prstGeom prst="rect">
            <a:avLst/>
          </a:prstGeom>
        </p:spPr>
      </p:pic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E631A847-22F0-5D8C-4746-FF76B3592C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193" y="3643730"/>
            <a:ext cx="5275328" cy="256344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4BEA538-4E61-0968-2214-1A2FBE77B590}"/>
              </a:ext>
            </a:extLst>
          </p:cNvPr>
          <p:cNvSpPr/>
          <p:nvPr/>
        </p:nvSpPr>
        <p:spPr>
          <a:xfrm>
            <a:off x="0" y="0"/>
            <a:ext cx="12192000" cy="1662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072E88-0840-9DD5-440C-9F3872F2F81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59D78C-9B9C-44C7-9187-60CBC039CE9E}" type="slidenum">
              <a:rPr lang="en-GB" smtClean="0"/>
              <a:t>9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A0C51-2CA9-AA27-1828-9F882079536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19.07.2023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2BD78-C067-9E75-8601-A65578B02F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Eliott Johnson | Accelerator aspects</a:t>
            </a:r>
          </a:p>
        </p:txBody>
      </p:sp>
    </p:spTree>
    <p:extLst>
      <p:ext uri="{BB962C8B-B14F-4D97-AF65-F5344CB8AC3E}">
        <p14:creationId xmlns:p14="http://schemas.microsoft.com/office/powerpoint/2010/main" val="106450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tx1"/>
        </a:solidFill>
      </a:spPr>
      <a:bodyPr wrap="square" lIns="0" tIns="0" rIns="0" bIns="0" rtlCol="0">
        <a:spAutoFit/>
      </a:bodyPr>
      <a:lstStyle>
        <a:defPPr algn="ctr">
          <a:defRPr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A8834645-17FE-4D8B-B682-0CB89996035C}" vid="{8EF6569E-5489-4145-86E7-35089FEBA7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cern_corporate</Template>
  <TotalTime>9203</TotalTime>
  <Words>1200</Words>
  <Application>Microsoft Macintosh PowerPoint</Application>
  <PresentationFormat>Widescreen</PresentationFormat>
  <Paragraphs>306</Paragraphs>
  <Slides>37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Arial</vt:lpstr>
      <vt:lpstr>Calibri</vt:lpstr>
      <vt:lpstr>Cambria Math</vt:lpstr>
      <vt:lpstr>CERN Corporate</vt:lpstr>
      <vt:lpstr>BNL/CERN discussion Accelerator aspects (energy and intensity control) 19 July 2023 </vt:lpstr>
      <vt:lpstr>How the PS delivered Pb beam for CHIMERA ?</vt:lpstr>
      <vt:lpstr>Energy</vt:lpstr>
      <vt:lpstr>PowerPoint Presentation</vt:lpstr>
      <vt:lpstr>Ion beam</vt:lpstr>
      <vt:lpstr>Energies</vt:lpstr>
      <vt:lpstr>Energy control</vt:lpstr>
      <vt:lpstr>PFW</vt:lpstr>
      <vt:lpstr>Active change of the primary beam energy</vt:lpstr>
      <vt:lpstr>Energy scan to East Dump</vt:lpstr>
      <vt:lpstr>Intensity</vt:lpstr>
      <vt:lpstr>Slow extraction (SX)</vt:lpstr>
      <vt:lpstr>Iteration on SX</vt:lpstr>
      <vt:lpstr>RFKO</vt:lpstr>
      <vt:lpstr>Intensity vs gain</vt:lpstr>
      <vt:lpstr>Intensity vs gain</vt:lpstr>
      <vt:lpstr>Challenge: Supercycle composition</vt:lpstr>
      <vt:lpstr>Spill time profile</vt:lpstr>
      <vt:lpstr>Spill time profile</vt:lpstr>
      <vt:lpstr>PowerPoint Presentation</vt:lpstr>
      <vt:lpstr>PowerPoint Presentation</vt:lpstr>
      <vt:lpstr>PowerPoint Presentation</vt:lpstr>
      <vt:lpstr>PowerPoint Presentation</vt:lpstr>
      <vt:lpstr>Spill profile</vt:lpstr>
      <vt:lpstr>Spill time profile</vt:lpstr>
      <vt:lpstr>Comparison between gain</vt:lpstr>
      <vt:lpstr>Spill structure</vt:lpstr>
      <vt:lpstr>Spill structure</vt:lpstr>
      <vt:lpstr>R&amp;D</vt:lpstr>
      <vt:lpstr>Spill-by-spill variability</vt:lpstr>
      <vt:lpstr>Spill-by-spill variability</vt:lpstr>
      <vt:lpstr>Conclusion</vt:lpstr>
      <vt:lpstr>Questions</vt:lpstr>
      <vt:lpstr>PowerPoint Presentation</vt:lpstr>
      <vt:lpstr>Extra slides</vt:lpstr>
      <vt:lpstr>Instrument comparison</vt:lpstr>
      <vt:lpstr>Spill-by-spill variability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MD7505 Quadrupole scan East Area Dump</dc:title>
  <dc:creator>Eliott Philippe Johnson</dc:creator>
  <cp:lastModifiedBy>Eliott Johnson</cp:lastModifiedBy>
  <cp:revision>479</cp:revision>
  <dcterms:created xsi:type="dcterms:W3CDTF">2022-07-08T12:44:22Z</dcterms:created>
  <dcterms:modified xsi:type="dcterms:W3CDTF">2023-07-24T06:47:54Z</dcterms:modified>
</cp:coreProperties>
</file>