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 id="2147483674" r:id="rId5"/>
    <p:sldMasterId id="2147483688" r:id="rId6"/>
  </p:sldMasterIdLst>
  <p:notesMasterIdLst>
    <p:notesMasterId r:id="rId30"/>
  </p:notesMasterIdLst>
  <p:sldIdLst>
    <p:sldId id="256" r:id="rId7"/>
    <p:sldId id="308" r:id="rId8"/>
    <p:sldId id="309" r:id="rId9"/>
    <p:sldId id="307" r:id="rId10"/>
    <p:sldId id="286" r:id="rId11"/>
    <p:sldId id="257" r:id="rId12"/>
    <p:sldId id="260" r:id="rId13"/>
    <p:sldId id="259" r:id="rId14"/>
    <p:sldId id="261" r:id="rId15"/>
    <p:sldId id="262" r:id="rId16"/>
    <p:sldId id="263" r:id="rId17"/>
    <p:sldId id="264" r:id="rId18"/>
    <p:sldId id="269" r:id="rId19"/>
    <p:sldId id="270" r:id="rId20"/>
    <p:sldId id="273" r:id="rId21"/>
    <p:sldId id="265" r:id="rId22"/>
    <p:sldId id="266" r:id="rId23"/>
    <p:sldId id="267" r:id="rId24"/>
    <p:sldId id="306" r:id="rId25"/>
    <p:sldId id="268" r:id="rId26"/>
    <p:sldId id="272" r:id="rId27"/>
    <p:sldId id="274" r:id="rId28"/>
    <p:sldId id="30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206C81-135A-4BE0-82FF-CC4255BF3182}" v="12" dt="2023-07-19T14:37:23.5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47"/>
    <p:restoredTop sz="94694"/>
  </p:normalViewPr>
  <p:slideViewPr>
    <p:cSldViewPr snapToGrid="0" snapToObjects="1">
      <p:cViewPr varScale="1">
        <p:scale>
          <a:sx n="126" d="100"/>
          <a:sy n="126" d="100"/>
        </p:scale>
        <p:origin x="1661"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lsen, Trevor" userId="370600cc-5551-4c37-9970-2255c0607c56" providerId="ADAL" clId="{85206C81-135A-4BE0-82FF-CC4255BF3182}"/>
    <pc:docChg chg="undo custSel addSld delSld modSld sldOrd">
      <pc:chgData name="Olsen, Trevor" userId="370600cc-5551-4c37-9970-2255c0607c56" providerId="ADAL" clId="{85206C81-135A-4BE0-82FF-CC4255BF3182}" dt="2023-07-19T14:37:47.018" v="148"/>
      <pc:docMkLst>
        <pc:docMk/>
      </pc:docMkLst>
      <pc:sldChg chg="modSp mod">
        <pc:chgData name="Olsen, Trevor" userId="370600cc-5551-4c37-9970-2255c0607c56" providerId="ADAL" clId="{85206C81-135A-4BE0-82FF-CC4255BF3182}" dt="2023-07-19T14:25:26.315" v="115" actId="20577"/>
        <pc:sldMkLst>
          <pc:docMk/>
          <pc:sldMk cId="2246755923" sldId="256"/>
        </pc:sldMkLst>
        <pc:spChg chg="mod">
          <ac:chgData name="Olsen, Trevor" userId="370600cc-5551-4c37-9970-2255c0607c56" providerId="ADAL" clId="{85206C81-135A-4BE0-82FF-CC4255BF3182}" dt="2023-07-19T14:25:26.315" v="115" actId="20577"/>
          <ac:spMkLst>
            <pc:docMk/>
            <pc:sldMk cId="2246755923" sldId="256"/>
            <ac:spMk id="3" creationId="{FDB0E14B-6889-F849-8A8C-D01D7C36038D}"/>
          </ac:spMkLst>
        </pc:spChg>
      </pc:sldChg>
      <pc:sldChg chg="addSp delSp modSp add del mod">
        <pc:chgData name="Olsen, Trevor" userId="370600cc-5551-4c37-9970-2255c0607c56" providerId="ADAL" clId="{85206C81-135A-4BE0-82FF-CC4255BF3182}" dt="2023-07-19T14:17:25.975" v="113" actId="1076"/>
        <pc:sldMkLst>
          <pc:docMk/>
          <pc:sldMk cId="1000808957" sldId="286"/>
        </pc:sldMkLst>
        <pc:spChg chg="del">
          <ac:chgData name="Olsen, Trevor" userId="370600cc-5551-4c37-9970-2255c0607c56" providerId="ADAL" clId="{85206C81-135A-4BE0-82FF-CC4255BF3182}" dt="2023-07-19T14:16:42.331" v="49" actId="478"/>
          <ac:spMkLst>
            <pc:docMk/>
            <pc:sldMk cId="1000808957" sldId="286"/>
            <ac:spMk id="2" creationId="{5E42056A-28BF-3379-2660-0C6E1A58C8C9}"/>
          </ac:spMkLst>
        </pc:spChg>
        <pc:spChg chg="del mod">
          <ac:chgData name="Olsen, Trevor" userId="370600cc-5551-4c37-9970-2255c0607c56" providerId="ADAL" clId="{85206C81-135A-4BE0-82FF-CC4255BF3182}" dt="2023-07-19T14:17:15.177" v="111" actId="478"/>
          <ac:spMkLst>
            <pc:docMk/>
            <pc:sldMk cId="1000808957" sldId="286"/>
            <ac:spMk id="5" creationId="{606ED311-703E-93A0-322A-D2616CA513F0}"/>
          </ac:spMkLst>
        </pc:spChg>
        <pc:spChg chg="mod">
          <ac:chgData name="Olsen, Trevor" userId="370600cc-5551-4c37-9970-2255c0607c56" providerId="ADAL" clId="{85206C81-135A-4BE0-82FF-CC4255BF3182}" dt="2023-07-19T14:16:27.757" v="47" actId="1036"/>
          <ac:spMkLst>
            <pc:docMk/>
            <pc:sldMk cId="1000808957" sldId="286"/>
            <ac:spMk id="7" creationId="{12D2BBE1-D83E-01AF-CB18-59D2A2713C41}"/>
          </ac:spMkLst>
        </pc:spChg>
        <pc:spChg chg="del">
          <ac:chgData name="Olsen, Trevor" userId="370600cc-5551-4c37-9970-2255c0607c56" providerId="ADAL" clId="{85206C81-135A-4BE0-82FF-CC4255BF3182}" dt="2023-07-19T14:16:31.201" v="48" actId="478"/>
          <ac:spMkLst>
            <pc:docMk/>
            <pc:sldMk cId="1000808957" sldId="286"/>
            <ac:spMk id="8" creationId="{9866BACF-CCF8-1D2A-7C07-A2A3E301DA1D}"/>
          </ac:spMkLst>
        </pc:spChg>
        <pc:spChg chg="add del mod">
          <ac:chgData name="Olsen, Trevor" userId="370600cc-5551-4c37-9970-2255c0607c56" providerId="ADAL" clId="{85206C81-135A-4BE0-82FF-CC4255BF3182}" dt="2023-07-19T14:16:49.648" v="51" actId="478"/>
          <ac:spMkLst>
            <pc:docMk/>
            <pc:sldMk cId="1000808957" sldId="286"/>
            <ac:spMk id="9" creationId="{D54DB1BF-5230-B02F-D967-E4EA2E69A8AF}"/>
          </ac:spMkLst>
        </pc:spChg>
        <pc:spChg chg="add mod">
          <ac:chgData name="Olsen, Trevor" userId="370600cc-5551-4c37-9970-2255c0607c56" providerId="ADAL" clId="{85206C81-135A-4BE0-82FF-CC4255BF3182}" dt="2023-07-19T14:17:07.344" v="109" actId="20577"/>
          <ac:spMkLst>
            <pc:docMk/>
            <pc:sldMk cId="1000808957" sldId="286"/>
            <ac:spMk id="10" creationId="{2CC7D135-9A26-1886-D924-FC597FBE9335}"/>
          </ac:spMkLst>
        </pc:spChg>
        <pc:picChg chg="mod">
          <ac:chgData name="Olsen, Trevor" userId="370600cc-5551-4c37-9970-2255c0607c56" providerId="ADAL" clId="{85206C81-135A-4BE0-82FF-CC4255BF3182}" dt="2023-07-19T14:17:25.975" v="113" actId="1076"/>
          <ac:picMkLst>
            <pc:docMk/>
            <pc:sldMk cId="1000808957" sldId="286"/>
            <ac:picMk id="6" creationId="{90E210E4-47D9-918B-1F3A-2882F4CE53E7}"/>
          </ac:picMkLst>
        </pc:picChg>
        <pc:picChg chg="mod">
          <ac:chgData name="Olsen, Trevor" userId="370600cc-5551-4c37-9970-2255c0607c56" providerId="ADAL" clId="{85206C81-135A-4BE0-82FF-CC4255BF3182}" dt="2023-07-19T14:16:27.757" v="47" actId="1036"/>
          <ac:picMkLst>
            <pc:docMk/>
            <pc:sldMk cId="1000808957" sldId="286"/>
            <ac:picMk id="12" creationId="{65B62445-BE1F-5328-5E1E-307DB369DBB9}"/>
          </ac:picMkLst>
        </pc:picChg>
      </pc:sldChg>
      <pc:sldChg chg="addSp delSp modSp mod">
        <pc:chgData name="Olsen, Trevor" userId="370600cc-5551-4c37-9970-2255c0607c56" providerId="ADAL" clId="{85206C81-135A-4BE0-82FF-CC4255BF3182}" dt="2023-07-19T14:37:40.496" v="144" actId="1076"/>
        <pc:sldMkLst>
          <pc:docMk/>
          <pc:sldMk cId="3832560685" sldId="307"/>
        </pc:sldMkLst>
        <pc:spChg chg="del">
          <ac:chgData name="Olsen, Trevor" userId="370600cc-5551-4c37-9970-2255c0607c56" providerId="ADAL" clId="{85206C81-135A-4BE0-82FF-CC4255BF3182}" dt="2023-07-19T14:37:09.101" v="134" actId="478"/>
          <ac:spMkLst>
            <pc:docMk/>
            <pc:sldMk cId="3832560685" sldId="307"/>
            <ac:spMk id="8" creationId="{C1963CE8-6577-5C67-4797-F5595633BB11}"/>
          </ac:spMkLst>
        </pc:spChg>
        <pc:spChg chg="del mod">
          <ac:chgData name="Olsen, Trevor" userId="370600cc-5551-4c37-9970-2255c0607c56" providerId="ADAL" clId="{85206C81-135A-4BE0-82FF-CC4255BF3182}" dt="2023-07-19T14:37:09.845" v="135" actId="478"/>
          <ac:spMkLst>
            <pc:docMk/>
            <pc:sldMk cId="3832560685" sldId="307"/>
            <ac:spMk id="9" creationId="{D3A56F0A-92D9-25BF-7A95-AAE81B5C19E3}"/>
          </ac:spMkLst>
        </pc:spChg>
        <pc:spChg chg="add mod">
          <ac:chgData name="Olsen, Trevor" userId="370600cc-5551-4c37-9970-2255c0607c56" providerId="ADAL" clId="{85206C81-135A-4BE0-82FF-CC4255BF3182}" dt="2023-07-19T14:37:03.949" v="130" actId="1076"/>
          <ac:spMkLst>
            <pc:docMk/>
            <pc:sldMk cId="3832560685" sldId="307"/>
            <ac:spMk id="14" creationId="{86C8C74D-D2CB-4154-AF58-86F38EBD4F5C}"/>
          </ac:spMkLst>
        </pc:spChg>
        <pc:spChg chg="add mod">
          <ac:chgData name="Olsen, Trevor" userId="370600cc-5551-4c37-9970-2255c0607c56" providerId="ADAL" clId="{85206C81-135A-4BE0-82FF-CC4255BF3182}" dt="2023-07-19T14:37:03.949" v="130" actId="1076"/>
          <ac:spMkLst>
            <pc:docMk/>
            <pc:sldMk cId="3832560685" sldId="307"/>
            <ac:spMk id="15" creationId="{968ADD9C-8A91-CCB8-B33A-A358C03D3C6F}"/>
          </ac:spMkLst>
        </pc:spChg>
        <pc:picChg chg="del">
          <ac:chgData name="Olsen, Trevor" userId="370600cc-5551-4c37-9970-2255c0607c56" providerId="ADAL" clId="{85206C81-135A-4BE0-82FF-CC4255BF3182}" dt="2023-07-19T14:36:26.386" v="117" actId="21"/>
          <ac:picMkLst>
            <pc:docMk/>
            <pc:sldMk cId="3832560685" sldId="307"/>
            <ac:picMk id="5" creationId="{C3B265E7-D6E3-6F39-A289-515CE1AAD844}"/>
          </ac:picMkLst>
        </pc:picChg>
        <pc:picChg chg="mod">
          <ac:chgData name="Olsen, Trevor" userId="370600cc-5551-4c37-9970-2255c0607c56" providerId="ADAL" clId="{85206C81-135A-4BE0-82FF-CC4255BF3182}" dt="2023-07-19T14:37:20.487" v="139" actId="1076"/>
          <ac:picMkLst>
            <pc:docMk/>
            <pc:sldMk cId="3832560685" sldId="307"/>
            <ac:picMk id="6" creationId="{42712A01-FC56-159E-103E-33792D41D54A}"/>
          </ac:picMkLst>
        </pc:picChg>
        <pc:picChg chg="del">
          <ac:chgData name="Olsen, Trevor" userId="370600cc-5551-4c37-9970-2255c0607c56" providerId="ADAL" clId="{85206C81-135A-4BE0-82FF-CC4255BF3182}" dt="2023-07-19T14:37:08.198" v="133" actId="478"/>
          <ac:picMkLst>
            <pc:docMk/>
            <pc:sldMk cId="3832560685" sldId="307"/>
            <ac:picMk id="7" creationId="{E30305DC-4D3E-0B2E-DE8D-2EBC76B40541}"/>
          </ac:picMkLst>
        </pc:picChg>
        <pc:picChg chg="del mod">
          <ac:chgData name="Olsen, Trevor" userId="370600cc-5551-4c37-9970-2255c0607c56" providerId="ADAL" clId="{85206C81-135A-4BE0-82FF-CC4255BF3182}" dt="2023-07-19T14:37:05.646" v="131" actId="478"/>
          <ac:picMkLst>
            <pc:docMk/>
            <pc:sldMk cId="3832560685" sldId="307"/>
            <ac:picMk id="10" creationId="{AF15196B-DA9C-5528-9643-C22402332C26}"/>
          </ac:picMkLst>
        </pc:picChg>
        <pc:picChg chg="add del mod">
          <ac:chgData name="Olsen, Trevor" userId="370600cc-5551-4c37-9970-2255c0607c56" providerId="ADAL" clId="{85206C81-135A-4BE0-82FF-CC4255BF3182}" dt="2023-07-19T14:36:43.621" v="120" actId="478"/>
          <ac:picMkLst>
            <pc:docMk/>
            <pc:sldMk cId="3832560685" sldId="307"/>
            <ac:picMk id="11" creationId="{FD16DFEA-F29F-7B27-5634-54E7371FFF49}"/>
          </ac:picMkLst>
        </pc:picChg>
        <pc:picChg chg="add mod">
          <ac:chgData name="Olsen, Trevor" userId="370600cc-5551-4c37-9970-2255c0607c56" providerId="ADAL" clId="{85206C81-135A-4BE0-82FF-CC4255BF3182}" dt="2023-07-19T14:37:40.496" v="144" actId="1076"/>
          <ac:picMkLst>
            <pc:docMk/>
            <pc:sldMk cId="3832560685" sldId="307"/>
            <ac:picMk id="12" creationId="{8014AE19-E7BD-3F2D-E618-02C6D1C6DFF3}"/>
          </ac:picMkLst>
        </pc:picChg>
        <pc:picChg chg="add mod">
          <ac:chgData name="Olsen, Trevor" userId="370600cc-5551-4c37-9970-2255c0607c56" providerId="ADAL" clId="{85206C81-135A-4BE0-82FF-CC4255BF3182}" dt="2023-07-19T14:37:23.531" v="141" actId="1076"/>
          <ac:picMkLst>
            <pc:docMk/>
            <pc:sldMk cId="3832560685" sldId="307"/>
            <ac:picMk id="13" creationId="{FD8355FC-D8A6-9DF0-7FBB-50F39C05054B}"/>
          </ac:picMkLst>
        </pc:picChg>
        <pc:picChg chg="add mod">
          <ac:chgData name="Olsen, Trevor" userId="370600cc-5551-4c37-9970-2255c0607c56" providerId="ADAL" clId="{85206C81-135A-4BE0-82FF-CC4255BF3182}" dt="2023-07-19T14:37:15.216" v="137" actId="14100"/>
          <ac:picMkLst>
            <pc:docMk/>
            <pc:sldMk cId="3832560685" sldId="307"/>
            <ac:picMk id="16" creationId="{718061B8-09E1-3EE4-051E-25C2AF1804E0}"/>
          </ac:picMkLst>
        </pc:picChg>
      </pc:sldChg>
      <pc:sldChg chg="ord">
        <pc:chgData name="Olsen, Trevor" userId="370600cc-5551-4c37-9970-2255c0607c56" providerId="ADAL" clId="{85206C81-135A-4BE0-82FF-CC4255BF3182}" dt="2023-07-19T14:37:44.869" v="146"/>
        <pc:sldMkLst>
          <pc:docMk/>
          <pc:sldMk cId="2183176960" sldId="308"/>
        </pc:sldMkLst>
      </pc:sldChg>
      <pc:sldChg chg="ord">
        <pc:chgData name="Olsen, Trevor" userId="370600cc-5551-4c37-9970-2255c0607c56" providerId="ADAL" clId="{85206C81-135A-4BE0-82FF-CC4255BF3182}" dt="2023-07-19T14:37:47.018" v="148"/>
        <pc:sldMkLst>
          <pc:docMk/>
          <pc:sldMk cId="2973797133" sldId="309"/>
        </pc:sldMkLst>
      </pc:sldChg>
      <pc:sldChg chg="new del">
        <pc:chgData name="Olsen, Trevor" userId="370600cc-5551-4c37-9970-2255c0607c56" providerId="ADAL" clId="{85206C81-135A-4BE0-82FF-CC4255BF3182}" dt="2023-07-19T14:17:33.639" v="114" actId="2696"/>
        <pc:sldMkLst>
          <pc:docMk/>
          <pc:sldMk cId="2113839214" sldId="31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7/19/2023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bg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pic>
        <p:nvPicPr>
          <p:cNvPr id="7" name="Picture 6" descr="Graphical user interface&#10;&#10;Description automatically generated with medium confidence">
            <a:extLst>
              <a:ext uri="{FF2B5EF4-FFF2-40B4-BE49-F238E27FC236}">
                <a16:creationId xmlns:a16="http://schemas.microsoft.com/office/drawing/2014/main" id="{4CEC2187-E5FA-944C-A56A-E562C9C1C5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36664" y="5761051"/>
            <a:ext cx="3238500" cy="41910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2880" userDrawn="1">
          <p15:clr>
            <a:srgbClr val="FBAE40"/>
          </p15:clr>
        </p15:guide>
        <p15:guide id="9" orient="horz" pos="3888" userDrawn="1">
          <p15:clr>
            <a:srgbClr val="FBAE40"/>
          </p15:clr>
        </p15:guide>
        <p15:guide id="10" pos="270" userDrawn="1">
          <p15:clr>
            <a:srgbClr val="FBAE40"/>
          </p15:clr>
        </p15:guide>
        <p15:guide id="11" pos="549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4160339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1811919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381660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1066097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bg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pic>
        <p:nvPicPr>
          <p:cNvPr id="7" name="Picture 6" descr="Graphical user interface&#10;&#10;Description automatically generated with medium confidence">
            <a:extLst>
              <a:ext uri="{FF2B5EF4-FFF2-40B4-BE49-F238E27FC236}">
                <a16:creationId xmlns:a16="http://schemas.microsoft.com/office/drawing/2014/main" id="{4CEC2187-E5FA-944C-A56A-E562C9C1C5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6664" y="5761051"/>
            <a:ext cx="3238500" cy="419100"/>
          </a:xfrm>
          <a:prstGeom prst="rect">
            <a:avLst/>
          </a:prstGeom>
        </p:spPr>
      </p:pic>
      <p:pic>
        <p:nvPicPr>
          <p:cNvPr id="6" name="Picture 5" descr="Graphical user interface&#10;&#10;Description automatically generated with medium confidence">
            <a:extLst>
              <a:ext uri="{FF2B5EF4-FFF2-40B4-BE49-F238E27FC236}">
                <a16:creationId xmlns:a16="http://schemas.microsoft.com/office/drawing/2014/main" id="{5C5DBBB9-A8FC-4FA3-9558-C3EEBA593F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36664" y="5761051"/>
            <a:ext cx="3238500" cy="419100"/>
          </a:xfrm>
          <a:prstGeom prst="rect">
            <a:avLst/>
          </a:prstGeom>
        </p:spPr>
      </p:pic>
    </p:spTree>
    <p:extLst>
      <p:ext uri="{BB962C8B-B14F-4D97-AF65-F5344CB8AC3E}">
        <p14:creationId xmlns:p14="http://schemas.microsoft.com/office/powerpoint/2010/main" val="2801551874"/>
      </p:ext>
    </p:extLst>
  </p:cSld>
  <p:clrMapOvr>
    <a:masterClrMapping/>
  </p:clrMapOvr>
  <p:extLst>
    <p:ext uri="{DCECCB84-F9BA-43D5-87BE-67443E8EF086}">
      <p15:sldGuideLst xmlns:p15="http://schemas.microsoft.com/office/powerpoint/2012/main">
        <p15:guide id="7" orient="horz" pos="2160">
          <p15:clr>
            <a:srgbClr val="FBAE40"/>
          </p15:clr>
        </p15:guide>
        <p15:guide id="8" pos="2880">
          <p15:clr>
            <a:srgbClr val="FBAE40"/>
          </p15:clr>
        </p15:guide>
        <p15:guide id="9" orient="horz" pos="3888">
          <p15:clr>
            <a:srgbClr val="FBAE40"/>
          </p15:clr>
        </p15:guide>
        <p15:guide id="10" pos="270">
          <p15:clr>
            <a:srgbClr val="FBAE40"/>
          </p15:clr>
        </p15:guide>
        <p15:guide id="11" pos="5490">
          <p15:clr>
            <a:srgbClr val="FBAE40"/>
          </p15:clr>
        </p15:guide>
        <p15:guide id="12" orient="horz" pos="398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pic>
        <p:nvPicPr>
          <p:cNvPr id="6" name="Picture 5">
            <a:extLst>
              <a:ext uri="{FF2B5EF4-FFF2-40B4-BE49-F238E27FC236}">
                <a16:creationId xmlns:a16="http://schemas.microsoft.com/office/drawing/2014/main" id="{C11DD1EC-00E2-0247-ADB6-287150A1627B}"/>
              </a:ext>
            </a:extLst>
          </p:cNvPr>
          <p:cNvPicPr>
            <a:picLocks noChangeAspect="1"/>
          </p:cNvPicPr>
          <p:nvPr/>
        </p:nvPicPr>
        <p:blipFill>
          <a:blip r:embed="rId3"/>
          <a:stretch>
            <a:fillRect/>
          </a:stretch>
        </p:blipFill>
        <p:spPr>
          <a:xfrm>
            <a:off x="5436664" y="5761050"/>
            <a:ext cx="3238500" cy="419100"/>
          </a:xfrm>
          <a:prstGeom prst="rect">
            <a:avLst/>
          </a:prstGeom>
        </p:spPr>
      </p:pic>
      <p:pic>
        <p:nvPicPr>
          <p:cNvPr id="7" name="Picture 6">
            <a:extLst>
              <a:ext uri="{FF2B5EF4-FFF2-40B4-BE49-F238E27FC236}">
                <a16:creationId xmlns:a16="http://schemas.microsoft.com/office/drawing/2014/main" id="{62DA99F6-60B4-4E5D-948D-111BEB38BF2B}"/>
              </a:ext>
            </a:extLst>
          </p:cNvPr>
          <p:cNvPicPr>
            <a:picLocks noChangeAspect="1"/>
          </p:cNvPicPr>
          <p:nvPr userDrawn="1"/>
        </p:nvPicPr>
        <p:blipFill>
          <a:blip r:embed="rId3"/>
          <a:stretch>
            <a:fillRect/>
          </a:stretch>
        </p:blipFill>
        <p:spPr>
          <a:xfrm>
            <a:off x="5436664" y="5761050"/>
            <a:ext cx="3238500" cy="419100"/>
          </a:xfrm>
          <a:prstGeom prst="rect">
            <a:avLst/>
          </a:prstGeom>
        </p:spPr>
      </p:pic>
    </p:spTree>
    <p:extLst>
      <p:ext uri="{BB962C8B-B14F-4D97-AF65-F5344CB8AC3E}">
        <p14:creationId xmlns:p14="http://schemas.microsoft.com/office/powerpoint/2010/main" val="4204103485"/>
      </p:ext>
    </p:extLst>
  </p:cSld>
  <p:clrMapOvr>
    <a:masterClrMapping/>
  </p:clrMapOvr>
  <p:extLst>
    <p:ext uri="{DCECCB84-F9BA-43D5-87BE-67443E8EF086}">
      <p15:sldGuideLst xmlns:p15="http://schemas.microsoft.com/office/powerpoint/2012/main">
        <p15:guide id="7" orient="horz" pos="2160">
          <p15:clr>
            <a:srgbClr val="FBAE40"/>
          </p15:clr>
        </p15:guide>
        <p15:guide id="8" pos="2880">
          <p15:clr>
            <a:srgbClr val="FBAE40"/>
          </p15:clr>
        </p15:guide>
        <p15:guide id="9" orient="horz" pos="3888">
          <p15:clr>
            <a:srgbClr val="FBAE40"/>
          </p15:clr>
        </p15:guide>
        <p15:guide id="10" pos="270">
          <p15:clr>
            <a:srgbClr val="FBAE40"/>
          </p15:clr>
        </p15:guide>
        <p15:guide id="11" pos="5490">
          <p15:clr>
            <a:srgbClr val="FBAE40"/>
          </p15:clr>
        </p15:guide>
        <p15:guide id="12" orient="horz" pos="398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37738592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bg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spTree>
    <p:extLst>
      <p:ext uri="{BB962C8B-B14F-4D97-AF65-F5344CB8AC3E}">
        <p14:creationId xmlns:p14="http://schemas.microsoft.com/office/powerpoint/2010/main" val="18959436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sz="750"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spTree>
    <p:extLst>
      <p:ext uri="{BB962C8B-B14F-4D97-AF65-F5344CB8AC3E}">
        <p14:creationId xmlns:p14="http://schemas.microsoft.com/office/powerpoint/2010/main" val="4037060144"/>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428625"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457200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1903609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dirty="0"/>
              <a:t>Click to edit Master text styles</a:t>
            </a:r>
          </a:p>
        </p:txBody>
      </p:sp>
      <p:pic>
        <p:nvPicPr>
          <p:cNvPr id="6" name="Picture 5">
            <a:extLst>
              <a:ext uri="{FF2B5EF4-FFF2-40B4-BE49-F238E27FC236}">
                <a16:creationId xmlns:a16="http://schemas.microsoft.com/office/drawing/2014/main" id="{C11DD1EC-00E2-0247-ADB6-287150A1627B}"/>
              </a:ext>
            </a:extLst>
          </p:cNvPr>
          <p:cNvPicPr>
            <a:picLocks noChangeAspect="1"/>
          </p:cNvPicPr>
          <p:nvPr userDrawn="1"/>
        </p:nvPicPr>
        <p:blipFill>
          <a:blip r:embed="rId3"/>
          <a:stretch>
            <a:fillRect/>
          </a:stretch>
        </p:blipFill>
        <p:spPr>
          <a:xfrm>
            <a:off x="5436664" y="5761050"/>
            <a:ext cx="3238500" cy="419100"/>
          </a:xfrm>
          <a:prstGeom prst="rect">
            <a:avLst/>
          </a:prstGeom>
        </p:spPr>
      </p:pic>
    </p:spTree>
    <p:extLst>
      <p:ext uri="{BB962C8B-B14F-4D97-AF65-F5344CB8AC3E}">
        <p14:creationId xmlns:p14="http://schemas.microsoft.com/office/powerpoint/2010/main" val="485114529"/>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2880" userDrawn="1">
          <p15:clr>
            <a:srgbClr val="FBAE40"/>
          </p15:clr>
        </p15:guide>
        <p15:guide id="9" orient="horz" pos="3888" userDrawn="1">
          <p15:clr>
            <a:srgbClr val="FBAE40"/>
          </p15:clr>
        </p15:guide>
        <p15:guide id="10" pos="270" userDrawn="1">
          <p15:clr>
            <a:srgbClr val="FBAE40"/>
          </p15:clr>
        </p15:guide>
        <p15:guide id="11" pos="5490" userDrawn="1">
          <p15:clr>
            <a:srgbClr val="FBAE40"/>
          </p15:clr>
        </p15:guide>
        <p15:guide id="12" orient="horz" pos="398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428625"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428626"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428626"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457200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457200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7339143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1215509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14991855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7887227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6373876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13391890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444111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281109" y="2120566"/>
            <a:ext cx="7750969" cy="1947460"/>
          </a:xfrm>
        </p:spPr>
        <p:txBody>
          <a:bodyPr anchor="t" anchorCtr="0">
            <a:normAutofit/>
          </a:bodyPr>
          <a:lstStyle>
            <a:lvl1pPr algn="l">
              <a:defRPr sz="3600" b="1" i="0" baseline="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281108" y="5434183"/>
            <a:ext cx="7750969" cy="746185"/>
          </a:xfrm>
        </p:spPr>
        <p:txBody>
          <a:bodyPr>
            <a:normAutofit/>
          </a:bodyPr>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281109" y="4068026"/>
            <a:ext cx="7750969" cy="1259607"/>
          </a:xfrm>
        </p:spPr>
        <p:txBody>
          <a:bodyPr>
            <a:noAutofit/>
          </a:bodyPr>
          <a:lstStyle>
            <a:lvl1pPr marL="0" indent="0">
              <a:buFontTx/>
              <a:buNone/>
              <a:defRPr sz="2400">
                <a:solidFill>
                  <a:schemeClr val="bg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dirty="0"/>
              <a:t>Click to edit Master text styles</a:t>
            </a:r>
          </a:p>
        </p:txBody>
      </p:sp>
    </p:spTree>
    <p:extLst>
      <p:ext uri="{BB962C8B-B14F-4D97-AF65-F5344CB8AC3E}">
        <p14:creationId xmlns:p14="http://schemas.microsoft.com/office/powerpoint/2010/main" val="2722937906"/>
      </p:ext>
    </p:extLst>
  </p:cSld>
  <p:clrMapOvr>
    <a:masterClrMapping/>
  </p:clrMapOvr>
  <p:extLst>
    <p:ext uri="{DCECCB84-F9BA-43D5-87BE-67443E8EF086}">
      <p15:sldGuideLst xmlns:p15="http://schemas.microsoft.com/office/powerpoint/2012/main">
        <p15:guide id="7" orient="horz" pos="2160">
          <p15:clr>
            <a:srgbClr val="FBAE40"/>
          </p15:clr>
        </p15:guide>
        <p15:guide id="8" pos="2880">
          <p15:clr>
            <a:srgbClr val="FBAE40"/>
          </p15:clr>
        </p15:guide>
        <p15:guide id="9" orient="horz" pos="3888">
          <p15:clr>
            <a:srgbClr val="FBAE40"/>
          </p15:clr>
        </p15:guide>
        <p15:guide id="10" pos="270">
          <p15:clr>
            <a:srgbClr val="FBAE40"/>
          </p15:clr>
        </p15:guide>
        <p15:guide id="11" pos="5490">
          <p15:clr>
            <a:srgbClr val="FBAE40"/>
          </p15:clr>
        </p15:guide>
        <p15:guide id="12" orient="horz" pos="398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pic>
        <p:nvPicPr>
          <p:cNvPr id="6" name="Picture 5">
            <a:extLst>
              <a:ext uri="{FF2B5EF4-FFF2-40B4-BE49-F238E27FC236}">
                <a16:creationId xmlns:a16="http://schemas.microsoft.com/office/drawing/2014/main" id="{C11DD1EC-00E2-0247-ADB6-287150A1627B}"/>
              </a:ext>
            </a:extLst>
          </p:cNvPr>
          <p:cNvPicPr>
            <a:picLocks noChangeAspect="1"/>
          </p:cNvPicPr>
          <p:nvPr userDrawn="1"/>
        </p:nvPicPr>
        <p:blipFill>
          <a:blip r:embed="rId3"/>
          <a:stretch>
            <a:fillRect/>
          </a:stretch>
        </p:blipFill>
        <p:spPr>
          <a:xfrm>
            <a:off x="5436664" y="5761050"/>
            <a:ext cx="3238500" cy="419100"/>
          </a:xfrm>
          <a:prstGeom prst="rect">
            <a:avLst/>
          </a:prstGeom>
        </p:spPr>
      </p:pic>
    </p:spTree>
    <p:extLst>
      <p:ext uri="{BB962C8B-B14F-4D97-AF65-F5344CB8AC3E}">
        <p14:creationId xmlns:p14="http://schemas.microsoft.com/office/powerpoint/2010/main" val="1126475960"/>
      </p:ext>
    </p:extLst>
  </p:cSld>
  <p:clrMapOvr>
    <a:masterClrMapping/>
  </p:clrMapOvr>
  <p:extLst>
    <p:ext uri="{DCECCB84-F9BA-43D5-87BE-67443E8EF086}">
      <p15:sldGuideLst xmlns:p15="http://schemas.microsoft.com/office/powerpoint/2012/main">
        <p15:guide id="7" orient="horz" pos="2160">
          <p15:clr>
            <a:srgbClr val="FBAE40"/>
          </p15:clr>
        </p15:guide>
        <p15:guide id="8" pos="2880">
          <p15:clr>
            <a:srgbClr val="FBAE40"/>
          </p15:clr>
        </p15:guide>
        <p15:guide id="9" orient="horz" pos="3888">
          <p15:clr>
            <a:srgbClr val="FBAE40"/>
          </p15:clr>
        </p15:guide>
        <p15:guide id="10" pos="270">
          <p15:clr>
            <a:srgbClr val="FBAE40"/>
          </p15:clr>
        </p15:guide>
        <p15:guide id="11" pos="5490">
          <p15:clr>
            <a:srgbClr val="FBAE40"/>
          </p15:clr>
        </p15:guide>
        <p15:guide id="12" orient="horz" pos="398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a:xfrm>
            <a:off x="236306" y="15806"/>
            <a:ext cx="8907694" cy="809383"/>
          </a:xfrm>
        </p:spPr>
        <p:txBody>
          <a:bodyPr/>
          <a:lstStyle>
            <a:lvl1pPr>
              <a:defRPr>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1676750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7945689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bg1"/>
                </a:solidFill>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bg1"/>
                </a:solidFill>
                <a:latin typeface="Times New Roman" panose="02020603050405020304" pitchFamily="18" charset="0"/>
                <a:cs typeface="Times New Roman" panose="02020603050405020304" pitchFamily="18" charset="0"/>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dirty="0"/>
              <a:t>Click to edit Master text styles</a:t>
            </a:r>
          </a:p>
        </p:txBody>
      </p:sp>
    </p:spTree>
    <p:extLst>
      <p:ext uri="{BB962C8B-B14F-4D97-AF65-F5344CB8AC3E}">
        <p14:creationId xmlns:p14="http://schemas.microsoft.com/office/powerpoint/2010/main" val="28112757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latin typeface="Times New Roman" panose="02020603050405020304" pitchFamily="18" charset="0"/>
                <a:cs typeface="Times New Roman" panose="02020603050405020304" pitchFamily="18" charset="0"/>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dirty="0"/>
              <a:t>Click to edit Master text styles</a:t>
            </a:r>
          </a:p>
        </p:txBody>
      </p:sp>
    </p:spTree>
    <p:extLst>
      <p:ext uri="{BB962C8B-B14F-4D97-AF65-F5344CB8AC3E}">
        <p14:creationId xmlns:p14="http://schemas.microsoft.com/office/powerpoint/2010/main" val="23826224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lvl1pPr>
              <a:defRPr>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428625" y="1825625"/>
            <a:ext cx="3886200" cy="4351338"/>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4572000" y="1825625"/>
            <a:ext cx="3886200" cy="4351338"/>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5029431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428625" y="365126"/>
            <a:ext cx="7886700" cy="1325563"/>
          </a:xfrm>
        </p:spPr>
        <p:txBody>
          <a:bodyPr/>
          <a:lstStyle>
            <a:lvl1pPr>
              <a:defRPr>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428626" y="1681163"/>
            <a:ext cx="3868340" cy="823912"/>
          </a:xfrm>
        </p:spPr>
        <p:txBody>
          <a:bodyPr anchor="b"/>
          <a:lstStyle>
            <a:lvl1pPr marL="0" indent="0">
              <a:buNone/>
              <a:defRPr sz="1800" b="1">
                <a:latin typeface="Times New Roman" panose="02020603050405020304" pitchFamily="18" charset="0"/>
                <a:cs typeface="Times New Roman" panose="02020603050405020304" pitchFamily="18"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428626" y="2505075"/>
            <a:ext cx="3868340" cy="3684588"/>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4572000" y="1681163"/>
            <a:ext cx="3887391" cy="823912"/>
          </a:xfrm>
        </p:spPr>
        <p:txBody>
          <a:bodyPr anchor="b"/>
          <a:lstStyle>
            <a:lvl1pPr marL="0" indent="0">
              <a:buNone/>
              <a:defRPr sz="1800" b="1">
                <a:latin typeface="Times New Roman" panose="02020603050405020304" pitchFamily="18" charset="0"/>
                <a:cs typeface="Times New Roman" panose="02020603050405020304" pitchFamily="18"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4572000" y="2505075"/>
            <a:ext cx="3887391" cy="3684588"/>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9153252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lvl1pPr>
              <a:defRPr>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7260923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41777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31176614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3928060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6104620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3965492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bg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spTree>
    <p:extLst>
      <p:ext uri="{BB962C8B-B14F-4D97-AF65-F5344CB8AC3E}">
        <p14:creationId xmlns:p14="http://schemas.microsoft.com/office/powerpoint/2010/main" val="422368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dirty="0"/>
              <a:t>Click to edit Master text styles</a:t>
            </a:r>
          </a:p>
        </p:txBody>
      </p:sp>
    </p:spTree>
    <p:extLst>
      <p:ext uri="{BB962C8B-B14F-4D97-AF65-F5344CB8AC3E}">
        <p14:creationId xmlns:p14="http://schemas.microsoft.com/office/powerpoint/2010/main" val="2196815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428625"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457200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363061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428625"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428626"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428626"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457200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457200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3573931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413359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391252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1.jpe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428625" y="365126"/>
            <a:ext cx="828675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428625" y="1825626"/>
            <a:ext cx="828675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3" r:id="rId4"/>
    <p:sldLayoutId id="214748367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2880" userDrawn="1">
          <p15:clr>
            <a:srgbClr val="F26B43"/>
          </p15:clr>
        </p15:guide>
        <p15:guide id="9" pos="270" userDrawn="1">
          <p15:clr>
            <a:srgbClr val="F26B43"/>
          </p15:clr>
        </p15:guide>
        <p15:guide id="10" orient="horz" pos="3888" userDrawn="1">
          <p15:clr>
            <a:srgbClr val="F26B43"/>
          </p15:clr>
        </p15:guide>
        <p15:guide id="11" pos="5490" userDrawn="1">
          <p15:clr>
            <a:srgbClr val="F26B43"/>
          </p15:clr>
        </p15:guide>
        <p15:guide id="12" orient="horz" pos="412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428625" y="365126"/>
            <a:ext cx="828675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428625" y="1825626"/>
            <a:ext cx="828675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375873333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ftr="0" dt="0"/>
  <p:txStyles>
    <p:titleStyle>
      <a:lvl1pPr algn="l"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2880">
          <p15:clr>
            <a:srgbClr val="F26B43"/>
          </p15:clr>
        </p15:guide>
        <p15:guide id="9" pos="270">
          <p15:clr>
            <a:srgbClr val="F26B43"/>
          </p15:clr>
        </p15:guide>
        <p15:guide id="10" orient="horz" pos="3888">
          <p15:clr>
            <a:srgbClr val="F26B43"/>
          </p15:clr>
        </p15:guide>
        <p15:guide id="11" pos="5490">
          <p15:clr>
            <a:srgbClr val="F26B43"/>
          </p15:clr>
        </p15:guide>
        <p15:guide id="12" orient="horz" pos="412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428625" y="365126"/>
            <a:ext cx="828675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428625" y="1825626"/>
            <a:ext cx="828675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8618564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hf hdr="0" ftr="0" dt="0"/>
  <p:txStyles>
    <p:titleStyle>
      <a:lvl1pPr algn="l"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2880">
          <p15:clr>
            <a:srgbClr val="F26B43"/>
          </p15:clr>
        </p15:guide>
        <p15:guide id="9" pos="270">
          <p15:clr>
            <a:srgbClr val="F26B43"/>
          </p15:clr>
        </p15:guide>
        <p15:guide id="10" orient="horz" pos="3888">
          <p15:clr>
            <a:srgbClr val="F26B43"/>
          </p15:clr>
        </p15:guide>
        <p15:guide id="11" pos="5490">
          <p15:clr>
            <a:srgbClr val="F26B43"/>
          </p15:clr>
        </p15:guide>
        <p15:guide id="12" orient="horz" pos="412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6.xml"/><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16.xml"/><Relationship Id="rId4" Type="http://schemas.openxmlformats.org/officeDocument/2006/relationships/image" Target="../media/image15.jpg"/></Relationships>
</file>

<file path=ppt/slides/_rels/slide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CBC-DA70-7741-BB3F-BCDBBE052F88}"/>
              </a:ext>
            </a:extLst>
          </p:cNvPr>
          <p:cNvSpPr>
            <a:spLocks noGrp="1"/>
          </p:cNvSpPr>
          <p:nvPr>
            <p:ph type="ctrTitle"/>
          </p:nvPr>
        </p:nvSpPr>
        <p:spPr/>
        <p:txBody>
          <a:bodyPr>
            <a:normAutofit/>
          </a:bodyPr>
          <a:lstStyle/>
          <a:p>
            <a:r>
              <a:rPr lang="en-US" dirty="0"/>
              <a:t>NSRL &amp; </a:t>
            </a:r>
            <a:r>
              <a:rPr lang="en-US" dirty="0" err="1"/>
              <a:t>RadNEXT</a:t>
            </a:r>
            <a:br>
              <a:rPr lang="en-US" dirty="0"/>
            </a:br>
            <a:r>
              <a:rPr lang="en-US"/>
              <a:t>Facility Discussion </a:t>
            </a:r>
            <a:endParaRPr lang="en-US" dirty="0"/>
          </a:p>
        </p:txBody>
      </p:sp>
      <p:sp>
        <p:nvSpPr>
          <p:cNvPr id="3" name="Subtitle 2">
            <a:extLst>
              <a:ext uri="{FF2B5EF4-FFF2-40B4-BE49-F238E27FC236}">
                <a16:creationId xmlns:a16="http://schemas.microsoft.com/office/drawing/2014/main" id="{FDB0E14B-6889-F849-8A8C-D01D7C36038D}"/>
              </a:ext>
            </a:extLst>
          </p:cNvPr>
          <p:cNvSpPr>
            <a:spLocks noGrp="1"/>
          </p:cNvSpPr>
          <p:nvPr>
            <p:ph type="subTitle" idx="1"/>
          </p:nvPr>
        </p:nvSpPr>
        <p:spPr/>
        <p:txBody>
          <a:bodyPr/>
          <a:lstStyle/>
          <a:p>
            <a:r>
              <a:rPr lang="en-US" dirty="0"/>
              <a:t>19 July 2023</a:t>
            </a:r>
          </a:p>
        </p:txBody>
      </p:sp>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p:txBody>
          <a:bodyPr/>
          <a:lstStyle/>
          <a:p>
            <a:r>
              <a:rPr lang="en-US" dirty="0"/>
              <a:t>Trevor Olsen</a:t>
            </a:r>
          </a:p>
          <a:p>
            <a:r>
              <a:rPr lang="en-US" dirty="0"/>
              <a:t>Mike Sivertz</a:t>
            </a:r>
          </a:p>
        </p:txBody>
      </p:sp>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B7CF0-C1F2-BFD8-F1FF-5A2D1485C32C}"/>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7559B5A2-C739-DD61-FEA3-E055AF4E643D}"/>
              </a:ext>
            </a:extLst>
          </p:cNvPr>
          <p:cNvSpPr>
            <a:spLocks noGrp="1"/>
          </p:cNvSpPr>
          <p:nvPr>
            <p:ph type="sldNum" sz="quarter" idx="4"/>
          </p:nvPr>
        </p:nvSpPr>
        <p:spPr/>
        <p:txBody>
          <a:bodyPr/>
          <a:lstStyle/>
          <a:p>
            <a:fld id="{933A556B-7C63-244D-9B7C-B0EA8042B330}" type="slidenum">
              <a:rPr lang="en-US" smtClean="0"/>
              <a:pPr/>
              <a:t>10</a:t>
            </a:fld>
            <a:endParaRPr lang="en-US" sz="750" dirty="0"/>
          </a:p>
        </p:txBody>
      </p:sp>
      <p:pic>
        <p:nvPicPr>
          <p:cNvPr id="5" name="Picture 4">
            <a:extLst>
              <a:ext uri="{FF2B5EF4-FFF2-40B4-BE49-F238E27FC236}">
                <a16:creationId xmlns:a16="http://schemas.microsoft.com/office/drawing/2014/main" id="{D4A18A19-ED0F-4F20-D66E-A4D26A364416}"/>
              </a:ext>
            </a:extLst>
          </p:cNvPr>
          <p:cNvPicPr>
            <a:picLocks noChangeAspect="1"/>
          </p:cNvPicPr>
          <p:nvPr/>
        </p:nvPicPr>
        <p:blipFill>
          <a:blip r:embed="rId2"/>
          <a:stretch>
            <a:fillRect/>
          </a:stretch>
        </p:blipFill>
        <p:spPr>
          <a:xfrm>
            <a:off x="0" y="827582"/>
            <a:ext cx="9144000" cy="4384375"/>
          </a:xfrm>
          <a:prstGeom prst="rect">
            <a:avLst/>
          </a:prstGeom>
        </p:spPr>
      </p:pic>
      <p:sp>
        <p:nvSpPr>
          <p:cNvPr id="6" name="TextBox 5">
            <a:extLst>
              <a:ext uri="{FF2B5EF4-FFF2-40B4-BE49-F238E27FC236}">
                <a16:creationId xmlns:a16="http://schemas.microsoft.com/office/drawing/2014/main" id="{A4AF1F3D-1817-B8C1-40F3-57CC00667009}"/>
              </a:ext>
            </a:extLst>
          </p:cNvPr>
          <p:cNvSpPr txBox="1"/>
          <p:nvPr/>
        </p:nvSpPr>
        <p:spPr>
          <a:xfrm>
            <a:off x="863855" y="5430982"/>
            <a:ext cx="7765508" cy="369332"/>
          </a:xfrm>
          <a:prstGeom prst="rect">
            <a:avLst/>
          </a:prstGeom>
          <a:noFill/>
        </p:spPr>
        <p:txBody>
          <a:bodyPr wrap="square" rtlCol="0">
            <a:spAutoFit/>
          </a:bodyPr>
          <a:lstStyle/>
          <a:p>
            <a:r>
              <a:rPr lang="en-US" dirty="0"/>
              <a:t>User cycling through Fe, Nb, Ta, Bi to hit LETs 2 to 30+ MeV/(mg/cm</a:t>
            </a:r>
            <a:r>
              <a:rPr lang="en-US" baseline="30000" dirty="0"/>
              <a:t>2</a:t>
            </a:r>
            <a:r>
              <a:rPr lang="en-US" dirty="0"/>
              <a:t>)</a:t>
            </a:r>
          </a:p>
        </p:txBody>
      </p:sp>
    </p:spTree>
    <p:extLst>
      <p:ext uri="{BB962C8B-B14F-4D97-AF65-F5344CB8AC3E}">
        <p14:creationId xmlns:p14="http://schemas.microsoft.com/office/powerpoint/2010/main" val="776981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515A3-5025-4E47-8B50-599B88C02321}"/>
              </a:ext>
            </a:extLst>
          </p:cNvPr>
          <p:cNvSpPr>
            <a:spLocks noGrp="1"/>
          </p:cNvSpPr>
          <p:nvPr>
            <p:ph type="title"/>
          </p:nvPr>
        </p:nvSpPr>
        <p:spPr/>
        <p:txBody>
          <a:bodyPr>
            <a:noAutofit/>
          </a:bodyPr>
          <a:lstStyle/>
          <a:p>
            <a:r>
              <a:rPr kumimoji="0" lang="en-GB" altLang="en-US" sz="2400" i="0" u="none" strike="noStrike" cap="none" normalizeH="0" baseline="0" dirty="0">
                <a:ln>
                  <a:noFill/>
                </a:ln>
                <a:solidFill>
                  <a:schemeClr val="tx1"/>
                </a:solidFill>
                <a:effectLst/>
                <a:latin typeface="Arial" panose="020B0604020202020204" pitchFamily="34" charset="0"/>
                <a:ea typeface="Calibri" panose="020F0502020204030204" pitchFamily="34" charset="0"/>
              </a:rPr>
              <a:t>How do users interact with facility/beam operation crew? How do they request a change to parameters?</a:t>
            </a:r>
            <a:endParaRPr lang="en-US" sz="2400" dirty="0"/>
          </a:p>
        </p:txBody>
      </p:sp>
      <p:sp>
        <p:nvSpPr>
          <p:cNvPr id="5" name="Content Placeholder 4">
            <a:extLst>
              <a:ext uri="{FF2B5EF4-FFF2-40B4-BE49-F238E27FC236}">
                <a16:creationId xmlns:a16="http://schemas.microsoft.com/office/drawing/2014/main" id="{BC8E0CCE-A87E-CAF1-528F-B8B65DB30390}"/>
              </a:ext>
            </a:extLst>
          </p:cNvPr>
          <p:cNvSpPr>
            <a:spLocks noGrp="1"/>
          </p:cNvSpPr>
          <p:nvPr>
            <p:ph idx="1"/>
          </p:nvPr>
        </p:nvSpPr>
        <p:spPr>
          <a:xfrm>
            <a:off x="428625" y="1825626"/>
            <a:ext cx="8537576" cy="2365373"/>
          </a:xfrm>
        </p:spPr>
        <p:txBody>
          <a:bodyPr>
            <a:normAutofit/>
          </a:bodyPr>
          <a:lstStyle/>
          <a:p>
            <a:r>
              <a:rPr lang="en-US" sz="2200" dirty="0"/>
              <a:t>Users set up their test monitoring areas just across the room from our beam line controls area</a:t>
            </a:r>
          </a:p>
          <a:p>
            <a:r>
              <a:rPr lang="en-US" sz="2200" dirty="0"/>
              <a:t>This allows for easy communication when there are requests for intensity, energy, or ion species changes</a:t>
            </a:r>
          </a:p>
          <a:p>
            <a:r>
              <a:rPr lang="en-US" sz="2200" dirty="0"/>
              <a:t>In other facilities, they will need to call a control room for this</a:t>
            </a:r>
          </a:p>
        </p:txBody>
      </p:sp>
      <p:sp>
        <p:nvSpPr>
          <p:cNvPr id="3" name="Slide Number Placeholder 2">
            <a:extLst>
              <a:ext uri="{FF2B5EF4-FFF2-40B4-BE49-F238E27FC236}">
                <a16:creationId xmlns:a16="http://schemas.microsoft.com/office/drawing/2014/main" id="{F7B641D6-B3F4-16C3-E386-E99E9341EE3E}"/>
              </a:ext>
            </a:extLst>
          </p:cNvPr>
          <p:cNvSpPr>
            <a:spLocks noGrp="1"/>
          </p:cNvSpPr>
          <p:nvPr>
            <p:ph type="sldNum" sz="quarter" idx="4"/>
          </p:nvPr>
        </p:nvSpPr>
        <p:spPr/>
        <p:txBody>
          <a:bodyPr/>
          <a:lstStyle/>
          <a:p>
            <a:fld id="{933A556B-7C63-244D-9B7C-B0EA8042B330}" type="slidenum">
              <a:rPr lang="en-US" smtClean="0"/>
              <a:pPr/>
              <a:t>11</a:t>
            </a:fld>
            <a:endParaRPr lang="en-US" sz="750" dirty="0"/>
          </a:p>
        </p:txBody>
      </p:sp>
      <p:sp>
        <p:nvSpPr>
          <p:cNvPr id="4" name="Content Placeholder 2">
            <a:extLst>
              <a:ext uri="{FF2B5EF4-FFF2-40B4-BE49-F238E27FC236}">
                <a16:creationId xmlns:a16="http://schemas.microsoft.com/office/drawing/2014/main" id="{1D9D5B37-8C48-C4BC-4664-41E47EB227B0}"/>
              </a:ext>
            </a:extLst>
          </p:cNvPr>
          <p:cNvSpPr txBox="1">
            <a:spLocks/>
          </p:cNvSpPr>
          <p:nvPr/>
        </p:nvSpPr>
        <p:spPr>
          <a:xfrm>
            <a:off x="428624" y="1825626"/>
            <a:ext cx="8420735" cy="4207185"/>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endParaRPr lang="en-US" sz="2300" dirty="0"/>
          </a:p>
        </p:txBody>
      </p:sp>
      <p:pic>
        <p:nvPicPr>
          <p:cNvPr id="7" name="Picture 6" descr="A picture containing text, cluttered, office, desk&#10;&#10;Description automatically generated">
            <a:extLst>
              <a:ext uri="{FF2B5EF4-FFF2-40B4-BE49-F238E27FC236}">
                <a16:creationId xmlns:a16="http://schemas.microsoft.com/office/drawing/2014/main" id="{A8269D25-6FBB-034C-C61C-8A5D263A7442}"/>
              </a:ext>
            </a:extLst>
          </p:cNvPr>
          <p:cNvPicPr>
            <a:picLocks noChangeAspect="1"/>
          </p:cNvPicPr>
          <p:nvPr/>
        </p:nvPicPr>
        <p:blipFill>
          <a:blip r:embed="rId2"/>
          <a:stretch>
            <a:fillRect/>
          </a:stretch>
        </p:blipFill>
        <p:spPr>
          <a:xfrm>
            <a:off x="5092700" y="4857749"/>
            <a:ext cx="4064000" cy="2032000"/>
          </a:xfrm>
          <a:prstGeom prst="rect">
            <a:avLst/>
          </a:prstGeom>
        </p:spPr>
      </p:pic>
      <p:sp>
        <p:nvSpPr>
          <p:cNvPr id="8" name="TextBox 7">
            <a:extLst>
              <a:ext uri="{FF2B5EF4-FFF2-40B4-BE49-F238E27FC236}">
                <a16:creationId xmlns:a16="http://schemas.microsoft.com/office/drawing/2014/main" id="{8CC406F0-F6F9-FC5E-8B1B-EA8B238BFB22}"/>
              </a:ext>
            </a:extLst>
          </p:cNvPr>
          <p:cNvSpPr txBox="1"/>
          <p:nvPr/>
        </p:nvSpPr>
        <p:spPr>
          <a:xfrm>
            <a:off x="294640" y="5288340"/>
            <a:ext cx="4668517" cy="1569660"/>
          </a:xfrm>
          <a:prstGeom prst="rect">
            <a:avLst/>
          </a:prstGeom>
          <a:solidFill>
            <a:schemeClr val="bg1"/>
          </a:solidFill>
          <a:ln>
            <a:noFill/>
          </a:ln>
        </p:spPr>
        <p:txBody>
          <a:bodyPr wrap="square" rtlCol="0">
            <a:spAutoFit/>
          </a:bodyPr>
          <a:lstStyle/>
          <a:p>
            <a:r>
              <a:rPr lang="en-US" sz="1600" i="1" dirty="0"/>
              <a:t>Having the users in the same general area as facility staff comes with the benefit of providing “quality-of-life” (restrooms, kitchen, low-noise) comforts that other facilities lack. Users comment that they much prefer testing here rather than in an industrial warehouse style facility.</a:t>
            </a:r>
          </a:p>
        </p:txBody>
      </p:sp>
      <p:sp>
        <p:nvSpPr>
          <p:cNvPr id="9" name="TextBox 8">
            <a:extLst>
              <a:ext uri="{FF2B5EF4-FFF2-40B4-BE49-F238E27FC236}">
                <a16:creationId xmlns:a16="http://schemas.microsoft.com/office/drawing/2014/main" id="{2E75F60A-8D03-A40D-D2D0-5682643AC268}"/>
              </a:ext>
            </a:extLst>
          </p:cNvPr>
          <p:cNvSpPr txBox="1"/>
          <p:nvPr/>
        </p:nvSpPr>
        <p:spPr>
          <a:xfrm>
            <a:off x="428624" y="3711893"/>
            <a:ext cx="8420736" cy="1107996"/>
          </a:xfrm>
          <a:prstGeom prst="rect">
            <a:avLst/>
          </a:prstGeom>
          <a:noFill/>
        </p:spPr>
        <p:txBody>
          <a:bodyPr wrap="square" rtlCol="0">
            <a:spAutoFit/>
          </a:bodyPr>
          <a:lstStyle/>
          <a:p>
            <a:r>
              <a:rPr lang="en-US" sz="2200" dirty="0"/>
              <a:t>The dosimetry program lets users enable beam to reach total fluence, add comments, run numbers. </a:t>
            </a:r>
          </a:p>
          <a:p>
            <a:r>
              <a:rPr lang="en-US" sz="2200" dirty="0"/>
              <a:t>Hardware switches let them “pause/play” or “end run”</a:t>
            </a:r>
          </a:p>
        </p:txBody>
      </p:sp>
    </p:spTree>
    <p:extLst>
      <p:ext uri="{BB962C8B-B14F-4D97-AF65-F5344CB8AC3E}">
        <p14:creationId xmlns:p14="http://schemas.microsoft.com/office/powerpoint/2010/main" val="2908336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690E6-2273-4516-0A1B-3C244B356342}"/>
              </a:ext>
            </a:extLst>
          </p:cNvPr>
          <p:cNvSpPr>
            <a:spLocks noGrp="1"/>
          </p:cNvSpPr>
          <p:nvPr>
            <p:ph type="title"/>
          </p:nvPr>
        </p:nvSpPr>
        <p:spPr/>
        <p:txBody>
          <a:bodyPr>
            <a:normAutofit/>
          </a:bodyPr>
          <a:lstStyle/>
          <a:p>
            <a:r>
              <a:rPr lang="en-US" sz="2800" dirty="0"/>
              <a:t>Tools developed to help operation?</a:t>
            </a:r>
          </a:p>
        </p:txBody>
      </p:sp>
      <p:sp>
        <p:nvSpPr>
          <p:cNvPr id="4" name="Content Placeholder 3">
            <a:extLst>
              <a:ext uri="{FF2B5EF4-FFF2-40B4-BE49-F238E27FC236}">
                <a16:creationId xmlns:a16="http://schemas.microsoft.com/office/drawing/2014/main" id="{F27DAE5D-898F-9620-D5BB-BDEBCF669DD7}"/>
              </a:ext>
            </a:extLst>
          </p:cNvPr>
          <p:cNvSpPr>
            <a:spLocks noGrp="1"/>
          </p:cNvSpPr>
          <p:nvPr>
            <p:ph idx="1"/>
          </p:nvPr>
        </p:nvSpPr>
        <p:spPr>
          <a:xfrm>
            <a:off x="428624" y="1825626"/>
            <a:ext cx="8715375" cy="4207185"/>
          </a:xfrm>
        </p:spPr>
        <p:txBody>
          <a:bodyPr>
            <a:normAutofit/>
          </a:bodyPr>
          <a:lstStyle/>
          <a:p>
            <a:r>
              <a:rPr lang="en-US" dirty="0">
                <a:effectLst/>
                <a:ea typeface="Calibri" panose="020F0502020204030204" pitchFamily="34" charset="0"/>
              </a:rPr>
              <a:t>Digital Beam Imager: </a:t>
            </a:r>
            <a:r>
              <a:rPr lang="en-US" dirty="0" err="1">
                <a:effectLst/>
                <a:ea typeface="Calibri" panose="020F0502020204030204" pitchFamily="34" charset="0"/>
              </a:rPr>
              <a:t>ZnCdS:Ag</a:t>
            </a:r>
            <a:r>
              <a:rPr lang="en-US" dirty="0">
                <a:effectLst/>
                <a:ea typeface="Calibri" panose="020F0502020204030204" pitchFamily="34" charset="0"/>
              </a:rPr>
              <a:t> film over beam area, double mirrors to periscope light into Hamamatsu </a:t>
            </a:r>
            <a:r>
              <a:rPr lang="en-US" dirty="0" err="1">
                <a:effectLst/>
                <a:ea typeface="Calibri" panose="020F0502020204030204" pitchFamily="34" charset="0"/>
              </a:rPr>
              <a:t>ccd</a:t>
            </a:r>
            <a:r>
              <a:rPr lang="en-US" dirty="0">
                <a:effectLst/>
                <a:ea typeface="Calibri" panose="020F0502020204030204" pitchFamily="34" charset="0"/>
              </a:rPr>
              <a:t> camera. Software reads in data and integrates image of full spill duration. Can observe beam size and DUT position readily.</a:t>
            </a:r>
            <a:endParaRPr lang="en-US" dirty="0">
              <a:ea typeface="Calibri" panose="020F0502020204030204" pitchFamily="34" charset="0"/>
            </a:endParaRPr>
          </a:p>
          <a:p>
            <a:r>
              <a:rPr lang="en-US" i="1" dirty="0">
                <a:effectLst/>
                <a:ea typeface="Calibri" panose="020F0502020204030204" pitchFamily="34" charset="0"/>
              </a:rPr>
              <a:t>Destructive to beam quality!</a:t>
            </a:r>
          </a:p>
          <a:p>
            <a:endParaRPr lang="en-US" dirty="0">
              <a:ea typeface="Calibri" panose="020F0502020204030204" pitchFamily="34" charset="0"/>
            </a:endParaRPr>
          </a:p>
          <a:p>
            <a:endParaRPr lang="en-US" dirty="0">
              <a:ea typeface="Calibri" panose="020F0502020204030204" pitchFamily="34" charset="0"/>
            </a:endParaRPr>
          </a:p>
          <a:p>
            <a:endParaRPr lang="en-US" dirty="0">
              <a:effectLst/>
              <a:ea typeface="Calibri" panose="020F0502020204030204" pitchFamily="34" charset="0"/>
            </a:endParaRPr>
          </a:p>
        </p:txBody>
      </p:sp>
      <p:sp>
        <p:nvSpPr>
          <p:cNvPr id="3" name="Slide Number Placeholder 2">
            <a:extLst>
              <a:ext uri="{FF2B5EF4-FFF2-40B4-BE49-F238E27FC236}">
                <a16:creationId xmlns:a16="http://schemas.microsoft.com/office/drawing/2014/main" id="{BD673350-14B6-DE92-9CA9-A038820F5380}"/>
              </a:ext>
            </a:extLst>
          </p:cNvPr>
          <p:cNvSpPr>
            <a:spLocks noGrp="1"/>
          </p:cNvSpPr>
          <p:nvPr>
            <p:ph type="sldNum" sz="quarter" idx="4"/>
          </p:nvPr>
        </p:nvSpPr>
        <p:spPr/>
        <p:txBody>
          <a:bodyPr/>
          <a:lstStyle/>
          <a:p>
            <a:fld id="{933A556B-7C63-244D-9B7C-B0EA8042B330}" type="slidenum">
              <a:rPr lang="en-US" smtClean="0"/>
              <a:pPr/>
              <a:t>12</a:t>
            </a:fld>
            <a:endParaRPr lang="en-US" sz="750" dirty="0"/>
          </a:p>
        </p:txBody>
      </p:sp>
      <p:pic>
        <p:nvPicPr>
          <p:cNvPr id="8" name="Picture 7" descr="A picture containing text, night sky&#10;&#10;Description automatically generated">
            <a:extLst>
              <a:ext uri="{FF2B5EF4-FFF2-40B4-BE49-F238E27FC236}">
                <a16:creationId xmlns:a16="http://schemas.microsoft.com/office/drawing/2014/main" id="{8C46C0CE-B763-2C4D-6A1E-BD5BB79EFE38}"/>
              </a:ext>
            </a:extLst>
          </p:cNvPr>
          <p:cNvPicPr>
            <a:picLocks noChangeAspect="1"/>
          </p:cNvPicPr>
          <p:nvPr/>
        </p:nvPicPr>
        <p:blipFill>
          <a:blip r:embed="rId2"/>
          <a:stretch>
            <a:fillRect/>
          </a:stretch>
        </p:blipFill>
        <p:spPr>
          <a:xfrm>
            <a:off x="4181478" y="4006899"/>
            <a:ext cx="3753972" cy="2859182"/>
          </a:xfrm>
          <a:prstGeom prst="rect">
            <a:avLst/>
          </a:prstGeom>
        </p:spPr>
      </p:pic>
      <p:pic>
        <p:nvPicPr>
          <p:cNvPr id="10" name="Picture 9">
            <a:extLst>
              <a:ext uri="{FF2B5EF4-FFF2-40B4-BE49-F238E27FC236}">
                <a16:creationId xmlns:a16="http://schemas.microsoft.com/office/drawing/2014/main" id="{4D730D3D-72D8-C291-AA36-C741AD890B7C}"/>
              </a:ext>
            </a:extLst>
          </p:cNvPr>
          <p:cNvPicPr>
            <a:picLocks noChangeAspect="1"/>
          </p:cNvPicPr>
          <p:nvPr/>
        </p:nvPicPr>
        <p:blipFill>
          <a:blip r:embed="rId3"/>
          <a:stretch>
            <a:fillRect/>
          </a:stretch>
        </p:blipFill>
        <p:spPr>
          <a:xfrm>
            <a:off x="-6927" y="3884526"/>
            <a:ext cx="3263137" cy="3070456"/>
          </a:xfrm>
          <a:prstGeom prst="rect">
            <a:avLst/>
          </a:prstGeom>
        </p:spPr>
      </p:pic>
      <p:pic>
        <p:nvPicPr>
          <p:cNvPr id="14" name="Picture 13">
            <a:extLst>
              <a:ext uri="{FF2B5EF4-FFF2-40B4-BE49-F238E27FC236}">
                <a16:creationId xmlns:a16="http://schemas.microsoft.com/office/drawing/2014/main" id="{25560415-0588-CEBE-5200-892641A51C08}"/>
              </a:ext>
            </a:extLst>
          </p:cNvPr>
          <p:cNvPicPr>
            <a:picLocks noChangeAspect="1"/>
          </p:cNvPicPr>
          <p:nvPr/>
        </p:nvPicPr>
        <p:blipFill rotWithShape="1">
          <a:blip r:embed="rId4"/>
          <a:srcRect l="18918"/>
          <a:stretch/>
        </p:blipFill>
        <p:spPr>
          <a:xfrm>
            <a:off x="7869700" y="3865795"/>
            <a:ext cx="1308934" cy="3037922"/>
          </a:xfrm>
          <a:prstGeom prst="rect">
            <a:avLst/>
          </a:prstGeom>
        </p:spPr>
      </p:pic>
      <p:pic>
        <p:nvPicPr>
          <p:cNvPr id="12" name="Picture 11">
            <a:extLst>
              <a:ext uri="{FF2B5EF4-FFF2-40B4-BE49-F238E27FC236}">
                <a16:creationId xmlns:a16="http://schemas.microsoft.com/office/drawing/2014/main" id="{0A2E7D0A-CE73-87DC-9C29-4610575C5CB0}"/>
              </a:ext>
            </a:extLst>
          </p:cNvPr>
          <p:cNvPicPr>
            <a:picLocks noChangeAspect="1"/>
          </p:cNvPicPr>
          <p:nvPr/>
        </p:nvPicPr>
        <p:blipFill>
          <a:blip r:embed="rId5"/>
          <a:stretch>
            <a:fillRect/>
          </a:stretch>
        </p:blipFill>
        <p:spPr>
          <a:xfrm>
            <a:off x="2450354" y="4811647"/>
            <a:ext cx="2109946" cy="1239982"/>
          </a:xfrm>
          <a:prstGeom prst="rect">
            <a:avLst/>
          </a:prstGeom>
        </p:spPr>
      </p:pic>
    </p:spTree>
    <p:extLst>
      <p:ext uri="{BB962C8B-B14F-4D97-AF65-F5344CB8AC3E}">
        <p14:creationId xmlns:p14="http://schemas.microsoft.com/office/powerpoint/2010/main" val="2457044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690E6-2273-4516-0A1B-3C244B356342}"/>
              </a:ext>
            </a:extLst>
          </p:cNvPr>
          <p:cNvSpPr>
            <a:spLocks noGrp="1"/>
          </p:cNvSpPr>
          <p:nvPr>
            <p:ph type="title"/>
          </p:nvPr>
        </p:nvSpPr>
        <p:spPr/>
        <p:txBody>
          <a:bodyPr>
            <a:normAutofit/>
          </a:bodyPr>
          <a:lstStyle/>
          <a:p>
            <a:r>
              <a:rPr lang="en-US" sz="2800" dirty="0"/>
              <a:t>Tools developed to help operation?</a:t>
            </a:r>
          </a:p>
        </p:txBody>
      </p:sp>
      <p:sp>
        <p:nvSpPr>
          <p:cNvPr id="4" name="Content Placeholder 3">
            <a:extLst>
              <a:ext uri="{FF2B5EF4-FFF2-40B4-BE49-F238E27FC236}">
                <a16:creationId xmlns:a16="http://schemas.microsoft.com/office/drawing/2014/main" id="{F27DAE5D-898F-9620-D5BB-BDEBCF669DD7}"/>
              </a:ext>
            </a:extLst>
          </p:cNvPr>
          <p:cNvSpPr>
            <a:spLocks noGrp="1"/>
          </p:cNvSpPr>
          <p:nvPr>
            <p:ph idx="1"/>
          </p:nvPr>
        </p:nvSpPr>
        <p:spPr/>
        <p:txBody>
          <a:bodyPr>
            <a:normAutofit/>
          </a:bodyPr>
          <a:lstStyle/>
          <a:p>
            <a:r>
              <a:rPr lang="en-US" dirty="0">
                <a:ea typeface="Calibri" panose="020F0502020204030204" pitchFamily="34" charset="0"/>
              </a:rPr>
              <a:t>Edge Counters: Four 1 cm</a:t>
            </a:r>
            <a:r>
              <a:rPr lang="en-US" baseline="30000" dirty="0">
                <a:ea typeface="Calibri" panose="020F0502020204030204" pitchFamily="34" charset="0"/>
              </a:rPr>
              <a:t>2</a:t>
            </a:r>
            <a:r>
              <a:rPr lang="en-US" dirty="0">
                <a:ea typeface="Calibri" panose="020F0502020204030204" pitchFamily="34" charset="0"/>
              </a:rPr>
              <a:t> scintillators to balance beam intensity during low rates of beam when other instruments see too little signal to operate</a:t>
            </a:r>
          </a:p>
          <a:p>
            <a:endParaRPr lang="en-US" dirty="0">
              <a:effectLst/>
              <a:ea typeface="Calibri" panose="020F0502020204030204" pitchFamily="34" charset="0"/>
            </a:endParaRPr>
          </a:p>
        </p:txBody>
      </p:sp>
      <p:sp>
        <p:nvSpPr>
          <p:cNvPr id="3" name="Slide Number Placeholder 2">
            <a:extLst>
              <a:ext uri="{FF2B5EF4-FFF2-40B4-BE49-F238E27FC236}">
                <a16:creationId xmlns:a16="http://schemas.microsoft.com/office/drawing/2014/main" id="{BD673350-14B6-DE92-9CA9-A038820F5380}"/>
              </a:ext>
            </a:extLst>
          </p:cNvPr>
          <p:cNvSpPr>
            <a:spLocks noGrp="1"/>
          </p:cNvSpPr>
          <p:nvPr>
            <p:ph type="sldNum" sz="quarter" idx="4"/>
          </p:nvPr>
        </p:nvSpPr>
        <p:spPr/>
        <p:txBody>
          <a:bodyPr/>
          <a:lstStyle/>
          <a:p>
            <a:fld id="{933A556B-7C63-244D-9B7C-B0EA8042B330}" type="slidenum">
              <a:rPr lang="en-US" smtClean="0"/>
              <a:pPr/>
              <a:t>13</a:t>
            </a:fld>
            <a:endParaRPr lang="en-US" sz="750" dirty="0"/>
          </a:p>
        </p:txBody>
      </p:sp>
      <p:pic>
        <p:nvPicPr>
          <p:cNvPr id="6" name="Picture 5">
            <a:extLst>
              <a:ext uri="{FF2B5EF4-FFF2-40B4-BE49-F238E27FC236}">
                <a16:creationId xmlns:a16="http://schemas.microsoft.com/office/drawing/2014/main" id="{9945EC96-4155-6FD5-E128-499D758B27B9}"/>
              </a:ext>
            </a:extLst>
          </p:cNvPr>
          <p:cNvPicPr>
            <a:picLocks noChangeAspect="1"/>
          </p:cNvPicPr>
          <p:nvPr/>
        </p:nvPicPr>
        <p:blipFill>
          <a:blip r:embed="rId2"/>
          <a:stretch>
            <a:fillRect/>
          </a:stretch>
        </p:blipFill>
        <p:spPr>
          <a:xfrm>
            <a:off x="4572000" y="3702623"/>
            <a:ext cx="4572000" cy="3155377"/>
          </a:xfrm>
          <a:prstGeom prst="rect">
            <a:avLst/>
          </a:prstGeom>
        </p:spPr>
      </p:pic>
      <p:pic>
        <p:nvPicPr>
          <p:cNvPr id="7" name="Picture 6">
            <a:extLst>
              <a:ext uri="{FF2B5EF4-FFF2-40B4-BE49-F238E27FC236}">
                <a16:creationId xmlns:a16="http://schemas.microsoft.com/office/drawing/2014/main" id="{89EDC5C3-FB45-81B8-B699-87FC81CF1B38}"/>
              </a:ext>
            </a:extLst>
          </p:cNvPr>
          <p:cNvPicPr>
            <a:picLocks noChangeAspect="1"/>
          </p:cNvPicPr>
          <p:nvPr/>
        </p:nvPicPr>
        <p:blipFill>
          <a:blip r:embed="rId3"/>
          <a:stretch>
            <a:fillRect/>
          </a:stretch>
        </p:blipFill>
        <p:spPr>
          <a:xfrm>
            <a:off x="428624" y="3067050"/>
            <a:ext cx="4032251" cy="3790950"/>
          </a:xfrm>
          <a:prstGeom prst="rect">
            <a:avLst/>
          </a:prstGeom>
        </p:spPr>
      </p:pic>
      <p:pic>
        <p:nvPicPr>
          <p:cNvPr id="9" name="Picture 8">
            <a:extLst>
              <a:ext uri="{FF2B5EF4-FFF2-40B4-BE49-F238E27FC236}">
                <a16:creationId xmlns:a16="http://schemas.microsoft.com/office/drawing/2014/main" id="{EAC65D65-C2BB-02E3-32A1-C6AE29949A33}"/>
              </a:ext>
            </a:extLst>
          </p:cNvPr>
          <p:cNvPicPr>
            <a:picLocks noChangeAspect="1"/>
          </p:cNvPicPr>
          <p:nvPr/>
        </p:nvPicPr>
        <p:blipFill>
          <a:blip r:embed="rId4"/>
          <a:stretch>
            <a:fillRect/>
          </a:stretch>
        </p:blipFill>
        <p:spPr>
          <a:xfrm>
            <a:off x="5594350" y="2525945"/>
            <a:ext cx="3168650" cy="2133271"/>
          </a:xfrm>
          <a:prstGeom prst="rect">
            <a:avLst/>
          </a:prstGeom>
        </p:spPr>
      </p:pic>
    </p:spTree>
    <p:extLst>
      <p:ext uri="{BB962C8B-B14F-4D97-AF65-F5344CB8AC3E}">
        <p14:creationId xmlns:p14="http://schemas.microsoft.com/office/powerpoint/2010/main" val="381539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690E6-2273-4516-0A1B-3C244B356342}"/>
              </a:ext>
            </a:extLst>
          </p:cNvPr>
          <p:cNvSpPr>
            <a:spLocks noGrp="1"/>
          </p:cNvSpPr>
          <p:nvPr>
            <p:ph type="title"/>
          </p:nvPr>
        </p:nvSpPr>
        <p:spPr/>
        <p:txBody>
          <a:bodyPr>
            <a:normAutofit/>
          </a:bodyPr>
          <a:lstStyle/>
          <a:p>
            <a:r>
              <a:rPr lang="en-US" sz="2800" dirty="0"/>
              <a:t>Tools developed to help operation? (for users)</a:t>
            </a:r>
          </a:p>
        </p:txBody>
      </p:sp>
      <p:sp>
        <p:nvSpPr>
          <p:cNvPr id="4" name="Content Placeholder 3">
            <a:extLst>
              <a:ext uri="{FF2B5EF4-FFF2-40B4-BE49-F238E27FC236}">
                <a16:creationId xmlns:a16="http://schemas.microsoft.com/office/drawing/2014/main" id="{F27DAE5D-898F-9620-D5BB-BDEBCF669DD7}"/>
              </a:ext>
            </a:extLst>
          </p:cNvPr>
          <p:cNvSpPr>
            <a:spLocks noGrp="1"/>
          </p:cNvSpPr>
          <p:nvPr>
            <p:ph idx="1"/>
          </p:nvPr>
        </p:nvSpPr>
        <p:spPr>
          <a:xfrm>
            <a:off x="428625" y="1825626"/>
            <a:ext cx="3672320" cy="4207185"/>
          </a:xfrm>
        </p:spPr>
        <p:txBody>
          <a:bodyPr>
            <a:normAutofit/>
          </a:bodyPr>
          <a:lstStyle/>
          <a:p>
            <a:r>
              <a:rPr lang="en-US" dirty="0">
                <a:effectLst/>
                <a:ea typeface="Calibri" panose="020F0502020204030204" pitchFamily="34" charset="0"/>
              </a:rPr>
              <a:t>Tungsten Collimator:</a:t>
            </a:r>
          </a:p>
          <a:p>
            <a:r>
              <a:rPr lang="en-US" dirty="0">
                <a:ea typeface="Calibri" panose="020F0502020204030204" pitchFamily="34" charset="0"/>
              </a:rPr>
              <a:t>Heavy metal alloy      (96% W) with hand crank adjustments and digital calipers to set beam area to specific sizes</a:t>
            </a:r>
          </a:p>
          <a:p>
            <a:endParaRPr lang="en-US" dirty="0">
              <a:effectLst/>
              <a:ea typeface="Calibri" panose="020F0502020204030204" pitchFamily="34" charset="0"/>
            </a:endParaRPr>
          </a:p>
          <a:p>
            <a:r>
              <a:rPr lang="en-US" dirty="0">
                <a:effectLst/>
                <a:ea typeface="Calibri" panose="020F0502020204030204" pitchFamily="34" charset="0"/>
              </a:rPr>
              <a:t>Laser alignment system:</a:t>
            </a:r>
          </a:p>
          <a:p>
            <a:r>
              <a:rPr lang="en-US" dirty="0">
                <a:effectLst/>
                <a:ea typeface="Calibri" panose="020F0502020204030204" pitchFamily="34" charset="0"/>
              </a:rPr>
              <a:t>Aligning equipment on 3 axes of interest</a:t>
            </a:r>
          </a:p>
        </p:txBody>
      </p:sp>
      <p:sp>
        <p:nvSpPr>
          <p:cNvPr id="3" name="Slide Number Placeholder 2">
            <a:extLst>
              <a:ext uri="{FF2B5EF4-FFF2-40B4-BE49-F238E27FC236}">
                <a16:creationId xmlns:a16="http://schemas.microsoft.com/office/drawing/2014/main" id="{BD673350-14B6-DE92-9CA9-A038820F5380}"/>
              </a:ext>
            </a:extLst>
          </p:cNvPr>
          <p:cNvSpPr>
            <a:spLocks noGrp="1"/>
          </p:cNvSpPr>
          <p:nvPr>
            <p:ph type="sldNum" sz="quarter" idx="4"/>
          </p:nvPr>
        </p:nvSpPr>
        <p:spPr/>
        <p:txBody>
          <a:bodyPr/>
          <a:lstStyle/>
          <a:p>
            <a:fld id="{933A556B-7C63-244D-9B7C-B0EA8042B330}" type="slidenum">
              <a:rPr lang="en-US" smtClean="0"/>
              <a:pPr/>
              <a:t>14</a:t>
            </a:fld>
            <a:endParaRPr lang="en-US" sz="750" dirty="0"/>
          </a:p>
        </p:txBody>
      </p:sp>
      <p:pic>
        <p:nvPicPr>
          <p:cNvPr id="5" name="af10b346-a14d-4bcd-8bb7-3210f955627b" descr="Image">
            <a:extLst>
              <a:ext uri="{FF2B5EF4-FFF2-40B4-BE49-F238E27FC236}">
                <a16:creationId xmlns:a16="http://schemas.microsoft.com/office/drawing/2014/main" id="{DC6056FB-02F6-5431-BB7E-CA2C02BD98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9342" y="1442344"/>
            <a:ext cx="2541286" cy="522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fbcbff14-916c-4241-9562-4d4fd7caa83b" descr="Image">
            <a:extLst>
              <a:ext uri="{FF2B5EF4-FFF2-40B4-BE49-F238E27FC236}">
                <a16:creationId xmlns:a16="http://schemas.microsoft.com/office/drawing/2014/main" id="{2DA26AEA-8745-BAEC-6E0A-47183DA239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2714" y="1442344"/>
            <a:ext cx="2541286" cy="522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9326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690E6-2273-4516-0A1B-3C244B356342}"/>
              </a:ext>
            </a:extLst>
          </p:cNvPr>
          <p:cNvSpPr>
            <a:spLocks noGrp="1"/>
          </p:cNvSpPr>
          <p:nvPr>
            <p:ph type="title"/>
          </p:nvPr>
        </p:nvSpPr>
        <p:spPr/>
        <p:txBody>
          <a:bodyPr>
            <a:normAutofit/>
          </a:bodyPr>
          <a:lstStyle/>
          <a:p>
            <a:r>
              <a:rPr lang="en-US" sz="2800" dirty="0"/>
              <a:t>Tools developed to help operation? (for users)</a:t>
            </a:r>
          </a:p>
        </p:txBody>
      </p:sp>
      <p:sp>
        <p:nvSpPr>
          <p:cNvPr id="4" name="Content Placeholder 3">
            <a:extLst>
              <a:ext uri="{FF2B5EF4-FFF2-40B4-BE49-F238E27FC236}">
                <a16:creationId xmlns:a16="http://schemas.microsoft.com/office/drawing/2014/main" id="{F27DAE5D-898F-9620-D5BB-BDEBCF669DD7}"/>
              </a:ext>
            </a:extLst>
          </p:cNvPr>
          <p:cNvSpPr>
            <a:spLocks noGrp="1"/>
          </p:cNvSpPr>
          <p:nvPr>
            <p:ph idx="1"/>
          </p:nvPr>
        </p:nvSpPr>
        <p:spPr>
          <a:xfrm>
            <a:off x="428625" y="1825626"/>
            <a:ext cx="8393642" cy="1633007"/>
          </a:xfrm>
        </p:spPr>
        <p:txBody>
          <a:bodyPr>
            <a:normAutofit/>
          </a:bodyPr>
          <a:lstStyle/>
          <a:p>
            <a:r>
              <a:rPr lang="en-US" dirty="0">
                <a:effectLst/>
                <a:ea typeface="Calibri" panose="020F0502020204030204" pitchFamily="34" charset="0"/>
              </a:rPr>
              <a:t>Beam present signal:</a:t>
            </a:r>
          </a:p>
          <a:p>
            <a:r>
              <a:rPr lang="en-US" sz="2000" dirty="0">
                <a:ea typeface="Calibri" panose="020F0502020204030204" pitchFamily="34" charset="0"/>
              </a:rPr>
              <a:t>A scintillator near the beam (but out of uniform area to not be destructive to beam quality) produces signal and this is processed into a TTL high signal that is sent to users either in the target room or at the user area</a:t>
            </a:r>
            <a:endParaRPr lang="en-US" sz="2000" dirty="0">
              <a:effectLst/>
              <a:ea typeface="Calibri" panose="020F0502020204030204" pitchFamily="34" charset="0"/>
            </a:endParaRPr>
          </a:p>
        </p:txBody>
      </p:sp>
      <p:sp>
        <p:nvSpPr>
          <p:cNvPr id="3" name="Slide Number Placeholder 2">
            <a:extLst>
              <a:ext uri="{FF2B5EF4-FFF2-40B4-BE49-F238E27FC236}">
                <a16:creationId xmlns:a16="http://schemas.microsoft.com/office/drawing/2014/main" id="{BD673350-14B6-DE92-9CA9-A038820F5380}"/>
              </a:ext>
            </a:extLst>
          </p:cNvPr>
          <p:cNvSpPr>
            <a:spLocks noGrp="1"/>
          </p:cNvSpPr>
          <p:nvPr>
            <p:ph type="sldNum" sz="quarter" idx="4"/>
          </p:nvPr>
        </p:nvSpPr>
        <p:spPr/>
        <p:txBody>
          <a:bodyPr/>
          <a:lstStyle/>
          <a:p>
            <a:fld id="{933A556B-7C63-244D-9B7C-B0EA8042B330}" type="slidenum">
              <a:rPr lang="en-US" smtClean="0"/>
              <a:pPr/>
              <a:t>15</a:t>
            </a:fld>
            <a:endParaRPr lang="en-US" sz="750" dirty="0"/>
          </a:p>
        </p:txBody>
      </p:sp>
      <p:pic>
        <p:nvPicPr>
          <p:cNvPr id="6" name="Picture 5">
            <a:extLst>
              <a:ext uri="{FF2B5EF4-FFF2-40B4-BE49-F238E27FC236}">
                <a16:creationId xmlns:a16="http://schemas.microsoft.com/office/drawing/2014/main" id="{0F0B1631-5E6D-EEFF-72BA-EA903707409D}"/>
              </a:ext>
            </a:extLst>
          </p:cNvPr>
          <p:cNvPicPr>
            <a:picLocks noChangeAspect="1"/>
          </p:cNvPicPr>
          <p:nvPr/>
        </p:nvPicPr>
        <p:blipFill rotWithShape="1">
          <a:blip r:embed="rId2"/>
          <a:srcRect l="13311" r="24768" b="4396"/>
          <a:stretch/>
        </p:blipFill>
        <p:spPr>
          <a:xfrm>
            <a:off x="5249333" y="3934860"/>
            <a:ext cx="3894667" cy="2923140"/>
          </a:xfrm>
          <a:prstGeom prst="rect">
            <a:avLst/>
          </a:prstGeom>
        </p:spPr>
      </p:pic>
      <p:sp>
        <p:nvSpPr>
          <p:cNvPr id="7" name="Content Placeholder 3">
            <a:extLst>
              <a:ext uri="{FF2B5EF4-FFF2-40B4-BE49-F238E27FC236}">
                <a16:creationId xmlns:a16="http://schemas.microsoft.com/office/drawing/2014/main" id="{D4B04AFD-5EEA-4CF0-C5FF-6807E09C0A01}"/>
              </a:ext>
            </a:extLst>
          </p:cNvPr>
          <p:cNvSpPr txBox="1">
            <a:spLocks/>
          </p:cNvSpPr>
          <p:nvPr/>
        </p:nvSpPr>
        <p:spPr>
          <a:xfrm>
            <a:off x="428625" y="3345393"/>
            <a:ext cx="4676775" cy="286067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ea typeface="Calibri" panose="020F0502020204030204" pitchFamily="34" charset="0"/>
              </a:rPr>
              <a:t>Beam off switch:</a:t>
            </a:r>
          </a:p>
          <a:p>
            <a:r>
              <a:rPr lang="en-US" sz="2000" dirty="0">
                <a:ea typeface="Calibri" panose="020F0502020204030204" pitchFamily="34" charset="0"/>
              </a:rPr>
              <a:t>Our dosimetry control unit has set of cutoff or “clamp” inputs which check for 50</a:t>
            </a:r>
            <a:r>
              <a:rPr lang="el-GR" sz="2000" dirty="0">
                <a:latin typeface="Garamond" panose="02020404030301010803" pitchFamily="18" charset="0"/>
                <a:ea typeface="Calibri" panose="020F0502020204030204" pitchFamily="34" charset="0"/>
              </a:rPr>
              <a:t>Ω</a:t>
            </a:r>
            <a:r>
              <a:rPr lang="en-US" sz="2000" dirty="0">
                <a:latin typeface="Garamond" panose="02020404030301010803" pitchFamily="18" charset="0"/>
                <a:ea typeface="Calibri" panose="020F0502020204030204" pitchFamily="34" charset="0"/>
              </a:rPr>
              <a:t> </a:t>
            </a:r>
            <a:r>
              <a:rPr lang="en-US" sz="2000" dirty="0">
                <a:ea typeface="Calibri" panose="020F0502020204030204" pitchFamily="34" charset="0"/>
              </a:rPr>
              <a:t>impedance or open circuit. This has a very fast cutoff response, but even without, users need this switch to stop beam during hardware errors. A physical switch is much preferred to a digital switch.</a:t>
            </a:r>
          </a:p>
        </p:txBody>
      </p:sp>
    </p:spTree>
    <p:extLst>
      <p:ext uri="{BB962C8B-B14F-4D97-AF65-F5344CB8AC3E}">
        <p14:creationId xmlns:p14="http://schemas.microsoft.com/office/powerpoint/2010/main" val="1225202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D14F8-0535-303E-9C2F-438FB5578DD4}"/>
              </a:ext>
            </a:extLst>
          </p:cNvPr>
          <p:cNvSpPr>
            <a:spLocks noGrp="1"/>
          </p:cNvSpPr>
          <p:nvPr>
            <p:ph type="title"/>
          </p:nvPr>
        </p:nvSpPr>
        <p:spPr/>
        <p:txBody>
          <a:bodyPr>
            <a:normAutofit/>
          </a:bodyPr>
          <a:lstStyle/>
          <a:p>
            <a:r>
              <a:rPr lang="en-US" sz="2400" dirty="0"/>
              <a:t>What are the most challenging user requests and common complaints?</a:t>
            </a:r>
          </a:p>
        </p:txBody>
      </p:sp>
      <p:sp>
        <p:nvSpPr>
          <p:cNvPr id="4" name="Content Placeholder 3">
            <a:extLst>
              <a:ext uri="{FF2B5EF4-FFF2-40B4-BE49-F238E27FC236}">
                <a16:creationId xmlns:a16="http://schemas.microsoft.com/office/drawing/2014/main" id="{9D674777-1AED-B124-6285-5CFB48BF5031}"/>
              </a:ext>
            </a:extLst>
          </p:cNvPr>
          <p:cNvSpPr>
            <a:spLocks noGrp="1"/>
          </p:cNvSpPr>
          <p:nvPr>
            <p:ph idx="1"/>
          </p:nvPr>
        </p:nvSpPr>
        <p:spPr/>
        <p:txBody>
          <a:bodyPr/>
          <a:lstStyle/>
          <a:p>
            <a:r>
              <a:rPr lang="en-US" dirty="0"/>
              <a:t>Higher beam intensity</a:t>
            </a:r>
          </a:p>
          <a:p>
            <a:r>
              <a:rPr lang="en-US" sz="2000" dirty="0"/>
              <a:t>	… we often suffer from low intensity from the source and when users run to 1e7/cm</a:t>
            </a:r>
            <a:r>
              <a:rPr lang="en-US" sz="2000" baseline="30000" dirty="0"/>
              <a:t>2</a:t>
            </a:r>
            <a:r>
              <a:rPr lang="en-US" sz="2000" dirty="0"/>
              <a:t> it takes a long time (and therefore cost)</a:t>
            </a:r>
          </a:p>
          <a:p>
            <a:endParaRPr lang="en-US" dirty="0"/>
          </a:p>
          <a:p>
            <a:r>
              <a:rPr lang="en-US" dirty="0"/>
              <a:t>More beam time and faster scheduling turn-around</a:t>
            </a:r>
          </a:p>
          <a:p>
            <a:r>
              <a:rPr lang="en-US" sz="2000" dirty="0"/>
              <a:t>	… since we schedule around NASA work, they complain it’s hard to get time when they need it</a:t>
            </a:r>
          </a:p>
          <a:p>
            <a:endParaRPr lang="en-US" dirty="0"/>
          </a:p>
          <a:p>
            <a:r>
              <a:rPr lang="en-US" dirty="0"/>
              <a:t>Continuous beam (longer spills)</a:t>
            </a:r>
          </a:p>
          <a:p>
            <a:r>
              <a:rPr lang="en-US" dirty="0"/>
              <a:t>	</a:t>
            </a:r>
            <a:r>
              <a:rPr lang="en-US" sz="2000" dirty="0"/>
              <a:t>… users complain about our ~10% duty factor</a:t>
            </a:r>
          </a:p>
          <a:p>
            <a:endParaRPr lang="en-US" dirty="0"/>
          </a:p>
        </p:txBody>
      </p:sp>
      <p:sp>
        <p:nvSpPr>
          <p:cNvPr id="3" name="Slide Number Placeholder 2">
            <a:extLst>
              <a:ext uri="{FF2B5EF4-FFF2-40B4-BE49-F238E27FC236}">
                <a16:creationId xmlns:a16="http://schemas.microsoft.com/office/drawing/2014/main" id="{DF606AEA-C388-7113-9F45-FF854372D673}"/>
              </a:ext>
            </a:extLst>
          </p:cNvPr>
          <p:cNvSpPr>
            <a:spLocks noGrp="1"/>
          </p:cNvSpPr>
          <p:nvPr>
            <p:ph type="sldNum" sz="quarter" idx="4"/>
          </p:nvPr>
        </p:nvSpPr>
        <p:spPr/>
        <p:txBody>
          <a:bodyPr/>
          <a:lstStyle/>
          <a:p>
            <a:fld id="{933A556B-7C63-244D-9B7C-B0EA8042B330}" type="slidenum">
              <a:rPr lang="en-US" smtClean="0"/>
              <a:pPr/>
              <a:t>16</a:t>
            </a:fld>
            <a:endParaRPr lang="en-US" sz="750" dirty="0"/>
          </a:p>
        </p:txBody>
      </p:sp>
    </p:spTree>
    <p:extLst>
      <p:ext uri="{BB962C8B-B14F-4D97-AF65-F5344CB8AC3E}">
        <p14:creationId xmlns:p14="http://schemas.microsoft.com/office/powerpoint/2010/main" val="773763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DCBE0-337D-4F78-5683-E00377C00469}"/>
              </a:ext>
            </a:extLst>
          </p:cNvPr>
          <p:cNvSpPr>
            <a:spLocks noGrp="1"/>
          </p:cNvSpPr>
          <p:nvPr>
            <p:ph type="title"/>
          </p:nvPr>
        </p:nvSpPr>
        <p:spPr/>
        <p:txBody>
          <a:bodyPr>
            <a:normAutofit/>
          </a:bodyPr>
          <a:lstStyle/>
          <a:p>
            <a:r>
              <a:rPr lang="en-US" sz="2800" dirty="0"/>
              <a:t>What user requests can’t be satisfied and why?</a:t>
            </a:r>
          </a:p>
        </p:txBody>
      </p:sp>
      <p:sp>
        <p:nvSpPr>
          <p:cNvPr id="4" name="Content Placeholder 3">
            <a:extLst>
              <a:ext uri="{FF2B5EF4-FFF2-40B4-BE49-F238E27FC236}">
                <a16:creationId xmlns:a16="http://schemas.microsoft.com/office/drawing/2014/main" id="{1BA88E2E-519C-79AC-2737-4A98FC9382F4}"/>
              </a:ext>
            </a:extLst>
          </p:cNvPr>
          <p:cNvSpPr>
            <a:spLocks noGrp="1"/>
          </p:cNvSpPr>
          <p:nvPr>
            <p:ph idx="1"/>
          </p:nvPr>
        </p:nvSpPr>
        <p:spPr>
          <a:xfrm>
            <a:off x="428625" y="1825626"/>
            <a:ext cx="8556048" cy="4207185"/>
          </a:xfrm>
        </p:spPr>
        <p:txBody>
          <a:bodyPr>
            <a:normAutofit lnSpcReduction="10000"/>
          </a:bodyPr>
          <a:lstStyle/>
          <a:p>
            <a:r>
              <a:rPr lang="en-US" dirty="0"/>
              <a:t>“Cocktail” beam, like LBL.</a:t>
            </a:r>
          </a:p>
          <a:p>
            <a:pPr marL="342900" indent="-342900">
              <a:buFontTx/>
              <a:buChar char="-"/>
            </a:pPr>
            <a:r>
              <a:rPr lang="en-US" dirty="0"/>
              <a:t>However, we have noticed contamination using Helium. Electronics testers have asked for our </a:t>
            </a:r>
            <a:r>
              <a:rPr lang="en-US" dirty="0" err="1"/>
              <a:t>GCRSim</a:t>
            </a:r>
            <a:endParaRPr lang="en-US" dirty="0"/>
          </a:p>
          <a:p>
            <a:pPr marL="0" indent="0"/>
            <a:endParaRPr lang="en-US" dirty="0"/>
          </a:p>
          <a:p>
            <a:r>
              <a:rPr lang="en-US" dirty="0"/>
              <a:t>Stopping beam, like TAMU.</a:t>
            </a:r>
          </a:p>
          <a:p>
            <a:pPr marL="0" indent="0"/>
            <a:r>
              <a:rPr lang="en-US" dirty="0"/>
              <a:t>- We don’t like to prepare any base beam below 100 MeV/n (emittance blow-up causes poor uniformity in 20x20 squares)</a:t>
            </a:r>
          </a:p>
          <a:p>
            <a:endParaRPr lang="en-US" dirty="0"/>
          </a:p>
          <a:p>
            <a:r>
              <a:rPr lang="en-US" dirty="0"/>
              <a:t>Continuous beam, like any cyclotron.</a:t>
            </a:r>
          </a:p>
          <a:p>
            <a:pPr marL="342900" indent="-342900">
              <a:buFontTx/>
              <a:buChar char="-"/>
            </a:pPr>
            <a:r>
              <a:rPr lang="en-US" dirty="0"/>
              <a:t>Synchrotron cycle set by RHIC operations. Often 6.6 sec.</a:t>
            </a:r>
          </a:p>
          <a:p>
            <a:pPr marL="342900" indent="-342900">
              <a:buFontTx/>
              <a:buChar char="-"/>
            </a:pPr>
            <a:r>
              <a:rPr lang="en-US" dirty="0"/>
              <a:t>Spill is generally 350-400 </a:t>
            </a:r>
            <a:r>
              <a:rPr lang="en-US" dirty="0" err="1"/>
              <a:t>ms</a:t>
            </a:r>
            <a:r>
              <a:rPr lang="en-US" dirty="0"/>
              <a:t> in duration</a:t>
            </a:r>
          </a:p>
        </p:txBody>
      </p:sp>
      <p:sp>
        <p:nvSpPr>
          <p:cNvPr id="3" name="Slide Number Placeholder 2">
            <a:extLst>
              <a:ext uri="{FF2B5EF4-FFF2-40B4-BE49-F238E27FC236}">
                <a16:creationId xmlns:a16="http://schemas.microsoft.com/office/drawing/2014/main" id="{F6466ED4-01AA-943B-B809-B27A26A3F480}"/>
              </a:ext>
            </a:extLst>
          </p:cNvPr>
          <p:cNvSpPr>
            <a:spLocks noGrp="1"/>
          </p:cNvSpPr>
          <p:nvPr>
            <p:ph type="sldNum" sz="quarter" idx="4"/>
          </p:nvPr>
        </p:nvSpPr>
        <p:spPr/>
        <p:txBody>
          <a:bodyPr/>
          <a:lstStyle/>
          <a:p>
            <a:fld id="{933A556B-7C63-244D-9B7C-B0EA8042B330}" type="slidenum">
              <a:rPr lang="en-US" smtClean="0"/>
              <a:pPr/>
              <a:t>17</a:t>
            </a:fld>
            <a:endParaRPr lang="en-US" sz="750" dirty="0"/>
          </a:p>
        </p:txBody>
      </p:sp>
    </p:spTree>
    <p:extLst>
      <p:ext uri="{BB962C8B-B14F-4D97-AF65-F5344CB8AC3E}">
        <p14:creationId xmlns:p14="http://schemas.microsoft.com/office/powerpoint/2010/main" val="594849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0D33D-6227-5928-947D-603B683072D3}"/>
              </a:ext>
            </a:extLst>
          </p:cNvPr>
          <p:cNvSpPr>
            <a:spLocks noGrp="1"/>
          </p:cNvSpPr>
          <p:nvPr>
            <p:ph type="title"/>
          </p:nvPr>
        </p:nvSpPr>
        <p:spPr/>
        <p:txBody>
          <a:bodyPr/>
          <a:lstStyle/>
          <a:p>
            <a:r>
              <a:rPr lang="en-US" dirty="0"/>
              <a:t>Lessons learnt if the facility was to be setup again?</a:t>
            </a:r>
          </a:p>
        </p:txBody>
      </p:sp>
      <p:sp>
        <p:nvSpPr>
          <p:cNvPr id="4" name="Content Placeholder 3">
            <a:extLst>
              <a:ext uri="{FF2B5EF4-FFF2-40B4-BE49-F238E27FC236}">
                <a16:creationId xmlns:a16="http://schemas.microsoft.com/office/drawing/2014/main" id="{5DCE8081-016D-D2B2-B3D4-993A4DBCF103}"/>
              </a:ext>
            </a:extLst>
          </p:cNvPr>
          <p:cNvSpPr>
            <a:spLocks noGrp="1"/>
          </p:cNvSpPr>
          <p:nvPr>
            <p:ph idx="1"/>
          </p:nvPr>
        </p:nvSpPr>
        <p:spPr>
          <a:xfrm>
            <a:off x="428625" y="1825626"/>
            <a:ext cx="8579908" cy="4207185"/>
          </a:xfrm>
        </p:spPr>
        <p:txBody>
          <a:bodyPr/>
          <a:lstStyle/>
          <a:p>
            <a:r>
              <a:rPr lang="en-US" dirty="0"/>
              <a:t>Put degrader in vacuum, upstream of the last bending magnet. Allows for removal of primary beam fragments and secondaries from degrader material.</a:t>
            </a:r>
          </a:p>
          <a:p>
            <a:r>
              <a:rPr lang="en-US" sz="2000" i="1" dirty="0"/>
              <a:t>	However, this also means specifically tuning beam line after said bending magnets for every degrader settings requested. Also requires new calibrations for every degrader setpoint. This would be problematic with our current format where any step of degrader material can be made on-the-fly</a:t>
            </a:r>
          </a:p>
          <a:p>
            <a:endParaRPr lang="en-US" sz="1400" dirty="0"/>
          </a:p>
          <a:p>
            <a:r>
              <a:rPr lang="en-US" dirty="0"/>
              <a:t>Avoid recycling integrator dose read out (ours is </a:t>
            </a:r>
            <a:r>
              <a:rPr lang="en-US" dirty="0" err="1"/>
              <a:t>vme</a:t>
            </a:r>
            <a:r>
              <a:rPr lang="en-US" dirty="0"/>
              <a:t>-based). Many points of failure with readout cards and often acts as a black box between detector and program interface</a:t>
            </a:r>
          </a:p>
          <a:p>
            <a:endParaRPr lang="en-US" dirty="0"/>
          </a:p>
          <a:p>
            <a:endParaRPr lang="en-US" dirty="0"/>
          </a:p>
        </p:txBody>
      </p:sp>
      <p:sp>
        <p:nvSpPr>
          <p:cNvPr id="3" name="Slide Number Placeholder 2">
            <a:extLst>
              <a:ext uri="{FF2B5EF4-FFF2-40B4-BE49-F238E27FC236}">
                <a16:creationId xmlns:a16="http://schemas.microsoft.com/office/drawing/2014/main" id="{BE0AD913-CCC2-4366-52AA-B2C7B615B1ED}"/>
              </a:ext>
            </a:extLst>
          </p:cNvPr>
          <p:cNvSpPr>
            <a:spLocks noGrp="1"/>
          </p:cNvSpPr>
          <p:nvPr>
            <p:ph type="sldNum" sz="quarter" idx="4"/>
          </p:nvPr>
        </p:nvSpPr>
        <p:spPr/>
        <p:txBody>
          <a:bodyPr/>
          <a:lstStyle/>
          <a:p>
            <a:fld id="{933A556B-7C63-244D-9B7C-B0EA8042B330}" type="slidenum">
              <a:rPr lang="en-US" smtClean="0"/>
              <a:pPr/>
              <a:t>18</a:t>
            </a:fld>
            <a:endParaRPr lang="en-US" sz="750" dirty="0"/>
          </a:p>
        </p:txBody>
      </p:sp>
    </p:spTree>
    <p:extLst>
      <p:ext uri="{BB962C8B-B14F-4D97-AF65-F5344CB8AC3E}">
        <p14:creationId xmlns:p14="http://schemas.microsoft.com/office/powerpoint/2010/main" val="3033658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0D33D-6227-5928-947D-603B683072D3}"/>
              </a:ext>
            </a:extLst>
          </p:cNvPr>
          <p:cNvSpPr>
            <a:spLocks noGrp="1"/>
          </p:cNvSpPr>
          <p:nvPr>
            <p:ph type="title"/>
          </p:nvPr>
        </p:nvSpPr>
        <p:spPr/>
        <p:txBody>
          <a:bodyPr/>
          <a:lstStyle/>
          <a:p>
            <a:r>
              <a:rPr lang="en-US" dirty="0"/>
              <a:t>Lessons learnt if the facility was to be setup again?</a:t>
            </a:r>
          </a:p>
        </p:txBody>
      </p:sp>
      <p:sp>
        <p:nvSpPr>
          <p:cNvPr id="4" name="Content Placeholder 3">
            <a:extLst>
              <a:ext uri="{FF2B5EF4-FFF2-40B4-BE49-F238E27FC236}">
                <a16:creationId xmlns:a16="http://schemas.microsoft.com/office/drawing/2014/main" id="{5DCE8081-016D-D2B2-B3D4-993A4DBCF103}"/>
              </a:ext>
            </a:extLst>
          </p:cNvPr>
          <p:cNvSpPr>
            <a:spLocks noGrp="1"/>
          </p:cNvSpPr>
          <p:nvPr>
            <p:ph idx="1"/>
          </p:nvPr>
        </p:nvSpPr>
        <p:spPr>
          <a:xfrm>
            <a:off x="428625" y="1825626"/>
            <a:ext cx="8579908" cy="4207185"/>
          </a:xfrm>
        </p:spPr>
        <p:txBody>
          <a:bodyPr/>
          <a:lstStyle/>
          <a:p>
            <a:r>
              <a:rPr lang="en-US" dirty="0"/>
              <a:t>From a non-technical perspective:</a:t>
            </a:r>
          </a:p>
          <a:p>
            <a:r>
              <a:rPr lang="en-US" dirty="0"/>
              <a:t>Plan for more user staging area than expected. When we see multiple groups interested in arriving to unpack and set up equipment, we have to find places to put their egregious amount of pelican cases or shipping pallets. </a:t>
            </a:r>
          </a:p>
          <a:p>
            <a:r>
              <a:rPr lang="en-US" dirty="0"/>
              <a:t>And then we need to keep the equipment until activated materials are below background before we can ship off-site, so we find ourselves storing things in our biology labs</a:t>
            </a:r>
          </a:p>
          <a:p>
            <a:endParaRPr lang="en-US" dirty="0"/>
          </a:p>
        </p:txBody>
      </p:sp>
      <p:sp>
        <p:nvSpPr>
          <p:cNvPr id="3" name="Slide Number Placeholder 2">
            <a:extLst>
              <a:ext uri="{FF2B5EF4-FFF2-40B4-BE49-F238E27FC236}">
                <a16:creationId xmlns:a16="http://schemas.microsoft.com/office/drawing/2014/main" id="{BE0AD913-CCC2-4366-52AA-B2C7B615B1ED}"/>
              </a:ext>
            </a:extLst>
          </p:cNvPr>
          <p:cNvSpPr>
            <a:spLocks noGrp="1"/>
          </p:cNvSpPr>
          <p:nvPr>
            <p:ph type="sldNum" sz="quarter" idx="4"/>
          </p:nvPr>
        </p:nvSpPr>
        <p:spPr/>
        <p:txBody>
          <a:bodyPr/>
          <a:lstStyle/>
          <a:p>
            <a:fld id="{933A556B-7C63-244D-9B7C-B0EA8042B330}" type="slidenum">
              <a:rPr lang="en-US" smtClean="0"/>
              <a:pPr/>
              <a:t>19</a:t>
            </a:fld>
            <a:endParaRPr lang="en-US" sz="750" dirty="0"/>
          </a:p>
        </p:txBody>
      </p:sp>
    </p:spTree>
    <p:extLst>
      <p:ext uri="{BB962C8B-B14F-4D97-AF65-F5344CB8AC3E}">
        <p14:creationId xmlns:p14="http://schemas.microsoft.com/office/powerpoint/2010/main" val="1188059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418E2-1457-5DD8-E137-D97369EBF1A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B55CFC5-088E-7EF5-3F0C-C284CB50B4BD}"/>
              </a:ext>
            </a:extLst>
          </p:cNvPr>
          <p:cNvSpPr>
            <a:spLocks noGrp="1"/>
          </p:cNvSpPr>
          <p:nvPr>
            <p:ph idx="1"/>
          </p:nvPr>
        </p:nvSpPr>
        <p:spPr/>
        <p:txBody>
          <a:bodyPr/>
          <a:lstStyle/>
          <a:p>
            <a:endParaRPr lang="en-GB" dirty="0"/>
          </a:p>
        </p:txBody>
      </p:sp>
      <p:sp>
        <p:nvSpPr>
          <p:cNvPr id="4" name="Slide Number Placeholder 3">
            <a:extLst>
              <a:ext uri="{FF2B5EF4-FFF2-40B4-BE49-F238E27FC236}">
                <a16:creationId xmlns:a16="http://schemas.microsoft.com/office/drawing/2014/main" id="{5F4B4481-F56D-AC62-607A-B8AD87390954}"/>
              </a:ext>
            </a:extLst>
          </p:cNvPr>
          <p:cNvSpPr>
            <a:spLocks noGrp="1"/>
          </p:cNvSpPr>
          <p:nvPr>
            <p:ph type="sldNum" sz="quarter" idx="4"/>
          </p:nvPr>
        </p:nvSpPr>
        <p:spPr/>
        <p:txBody>
          <a:bodyPr/>
          <a:lstStyle/>
          <a:p>
            <a:fld id="{933A556B-7C63-244D-9B7C-B0EA8042B330}" type="slidenum">
              <a:rPr lang="en-US" smtClean="0"/>
              <a:pPr/>
              <a:t>2</a:t>
            </a:fld>
            <a:endParaRPr lang="en-US" sz="750" dirty="0"/>
          </a:p>
        </p:txBody>
      </p:sp>
      <p:pic>
        <p:nvPicPr>
          <p:cNvPr id="5" name="Picture 4" descr="A screen shot of a graph&#10;&#10;Description automatically generated with low confidence">
            <a:extLst>
              <a:ext uri="{FF2B5EF4-FFF2-40B4-BE49-F238E27FC236}">
                <a16:creationId xmlns:a16="http://schemas.microsoft.com/office/drawing/2014/main" id="{FB44EDA1-D787-A1D2-6CBF-0C03939BE9DE}"/>
              </a:ext>
            </a:extLst>
          </p:cNvPr>
          <p:cNvPicPr>
            <a:picLocks noChangeAspect="1"/>
          </p:cNvPicPr>
          <p:nvPr/>
        </p:nvPicPr>
        <p:blipFill>
          <a:blip r:embed="rId2"/>
          <a:stretch>
            <a:fillRect/>
          </a:stretch>
        </p:blipFill>
        <p:spPr>
          <a:xfrm>
            <a:off x="428625" y="117509"/>
            <a:ext cx="4118699" cy="3364478"/>
          </a:xfrm>
          <a:prstGeom prst="rect">
            <a:avLst/>
          </a:prstGeom>
        </p:spPr>
      </p:pic>
      <p:pic>
        <p:nvPicPr>
          <p:cNvPr id="6" name="Picture 5" descr="A screen shot of a computer&#10;&#10;Description automatically generated with medium confidence">
            <a:extLst>
              <a:ext uri="{FF2B5EF4-FFF2-40B4-BE49-F238E27FC236}">
                <a16:creationId xmlns:a16="http://schemas.microsoft.com/office/drawing/2014/main" id="{7BD38257-C678-DE30-3726-153BBC2BEADD}"/>
              </a:ext>
            </a:extLst>
          </p:cNvPr>
          <p:cNvPicPr>
            <a:picLocks noChangeAspect="1"/>
          </p:cNvPicPr>
          <p:nvPr/>
        </p:nvPicPr>
        <p:blipFill>
          <a:blip r:embed="rId3"/>
          <a:stretch>
            <a:fillRect/>
          </a:stretch>
        </p:blipFill>
        <p:spPr>
          <a:xfrm>
            <a:off x="4661588" y="117510"/>
            <a:ext cx="4380381" cy="3379566"/>
          </a:xfrm>
          <a:prstGeom prst="rect">
            <a:avLst/>
          </a:prstGeom>
        </p:spPr>
      </p:pic>
      <p:pic>
        <p:nvPicPr>
          <p:cNvPr id="7" name="Picture 6" descr="A screenshot of a computer&#10;&#10;Description automatically generated">
            <a:extLst>
              <a:ext uri="{FF2B5EF4-FFF2-40B4-BE49-F238E27FC236}">
                <a16:creationId xmlns:a16="http://schemas.microsoft.com/office/drawing/2014/main" id="{CC570E6D-EE46-8DF0-35A9-3E0DB27FF66D}"/>
              </a:ext>
            </a:extLst>
          </p:cNvPr>
          <p:cNvPicPr>
            <a:picLocks noChangeAspect="1"/>
          </p:cNvPicPr>
          <p:nvPr/>
        </p:nvPicPr>
        <p:blipFill>
          <a:blip r:embed="rId4"/>
          <a:stretch>
            <a:fillRect/>
          </a:stretch>
        </p:blipFill>
        <p:spPr>
          <a:xfrm>
            <a:off x="600983" y="3528493"/>
            <a:ext cx="3773982" cy="3211997"/>
          </a:xfrm>
          <a:prstGeom prst="rect">
            <a:avLst/>
          </a:prstGeom>
        </p:spPr>
      </p:pic>
      <p:pic>
        <p:nvPicPr>
          <p:cNvPr id="8" name="Picture 7" descr="A screen shot of a graph&#10;&#10;Description automatically generated with medium confidence">
            <a:extLst>
              <a:ext uri="{FF2B5EF4-FFF2-40B4-BE49-F238E27FC236}">
                <a16:creationId xmlns:a16="http://schemas.microsoft.com/office/drawing/2014/main" id="{55B0C264-81E5-6D7F-34D8-8BDFE227D88F}"/>
              </a:ext>
            </a:extLst>
          </p:cNvPr>
          <p:cNvPicPr>
            <a:picLocks noChangeAspect="1"/>
          </p:cNvPicPr>
          <p:nvPr/>
        </p:nvPicPr>
        <p:blipFill>
          <a:blip r:embed="rId5"/>
          <a:stretch>
            <a:fillRect/>
          </a:stretch>
        </p:blipFill>
        <p:spPr>
          <a:xfrm>
            <a:off x="5077021" y="3429000"/>
            <a:ext cx="3549513" cy="3285540"/>
          </a:xfrm>
          <a:prstGeom prst="rect">
            <a:avLst/>
          </a:prstGeom>
        </p:spPr>
      </p:pic>
    </p:spTree>
    <p:extLst>
      <p:ext uri="{BB962C8B-B14F-4D97-AF65-F5344CB8AC3E}">
        <p14:creationId xmlns:p14="http://schemas.microsoft.com/office/powerpoint/2010/main" val="2183176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5610B-D69E-2881-56FA-7D565A364D36}"/>
              </a:ext>
            </a:extLst>
          </p:cNvPr>
          <p:cNvSpPr>
            <a:spLocks noGrp="1"/>
          </p:cNvSpPr>
          <p:nvPr>
            <p:ph type="title"/>
          </p:nvPr>
        </p:nvSpPr>
        <p:spPr/>
        <p:txBody>
          <a:bodyPr>
            <a:noAutofit/>
          </a:bodyPr>
          <a:lstStyle/>
          <a:p>
            <a:r>
              <a:rPr lang="en-US" sz="2800" dirty="0"/>
              <a:t>Figure of merits and beam quality tracking? How is this done at BNL for the external users?</a:t>
            </a:r>
          </a:p>
        </p:txBody>
      </p:sp>
      <p:sp>
        <p:nvSpPr>
          <p:cNvPr id="4" name="Content Placeholder 3">
            <a:extLst>
              <a:ext uri="{FF2B5EF4-FFF2-40B4-BE49-F238E27FC236}">
                <a16:creationId xmlns:a16="http://schemas.microsoft.com/office/drawing/2014/main" id="{11E5F685-BD59-67B8-5FA0-8E5FEABA115C}"/>
              </a:ext>
            </a:extLst>
          </p:cNvPr>
          <p:cNvSpPr>
            <a:spLocks noGrp="1"/>
          </p:cNvSpPr>
          <p:nvPr>
            <p:ph idx="1"/>
          </p:nvPr>
        </p:nvSpPr>
        <p:spPr>
          <a:xfrm>
            <a:off x="428625" y="1825626"/>
            <a:ext cx="8402108" cy="4609041"/>
          </a:xfrm>
        </p:spPr>
        <p:txBody>
          <a:bodyPr>
            <a:normAutofit lnSpcReduction="10000"/>
          </a:bodyPr>
          <a:lstStyle/>
          <a:p>
            <a:r>
              <a:rPr lang="en-US" dirty="0"/>
              <a:t>Figures of merit/beam quality:</a:t>
            </a:r>
          </a:p>
          <a:p>
            <a:pPr marL="342900" indent="-342900">
              <a:buFont typeface="Arial" panose="020B0604020202020204" pitchFamily="34" charset="0"/>
              <a:buChar char="•"/>
            </a:pPr>
            <a:r>
              <a:rPr lang="en-US" dirty="0"/>
              <a:t>Beam uniformity</a:t>
            </a:r>
          </a:p>
          <a:p>
            <a:pPr marL="342900" lvl="1" indent="0">
              <a:buNone/>
            </a:pPr>
            <a:r>
              <a:rPr lang="en-US" sz="1800" dirty="0"/>
              <a:t>ImageJ analysis of digital beam imager for 20x20 beams </a:t>
            </a:r>
          </a:p>
          <a:p>
            <a:pPr marL="342900" lvl="1" indent="0">
              <a:buNone/>
            </a:pPr>
            <a:r>
              <a:rPr lang="en-US" sz="1800" dirty="0"/>
              <a:t>Large beams can be analyzed through pixel chamber readback</a:t>
            </a:r>
          </a:p>
          <a:p>
            <a:pPr marL="342900" lvl="1" indent="0">
              <a:buNone/>
            </a:pPr>
            <a:endParaRPr lang="en-US" sz="1600" dirty="0"/>
          </a:p>
          <a:p>
            <a:pPr marL="342900" indent="-342900">
              <a:buFont typeface="Arial" panose="020B0604020202020204" pitchFamily="34" charset="0"/>
              <a:buChar char="•"/>
            </a:pPr>
            <a:r>
              <a:rPr lang="en-US" dirty="0"/>
              <a:t>Intensity fluctuations</a:t>
            </a:r>
          </a:p>
          <a:p>
            <a:pPr marL="342900" marR="0" lvl="1" indent="0" algn="l" defTabSz="685800" rtl="0" eaLnBrk="1" fontAlgn="auto" latinLnBrk="0" hangingPunct="1">
              <a:lnSpc>
                <a:spcPct val="90000"/>
              </a:lnSpc>
              <a:spcBef>
                <a:spcPts val="375"/>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Users receive spill logs of intensity fluctuations and we have compared these values to a live scintillator readout observing single digit discrepancies. This is likely a consequence of our dosimetry </a:t>
            </a:r>
            <a:r>
              <a:rPr lang="en-US" sz="1800" dirty="0">
                <a:solidFill>
                  <a:srgbClr val="000000"/>
                </a:solidFill>
                <a:latin typeface="Arial" panose="020B0604020202020204"/>
              </a:rPr>
              <a:t>system’s </a:t>
            </a: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background subtraction routine.</a:t>
            </a:r>
          </a:p>
          <a:p>
            <a:pPr marL="0" indent="0"/>
            <a:endParaRPr lang="en-US" sz="1600" dirty="0"/>
          </a:p>
          <a:p>
            <a:pPr marL="342900" indent="-342900">
              <a:buFont typeface="Arial" panose="020B0604020202020204" pitchFamily="34" charset="0"/>
              <a:buChar char="•"/>
            </a:pPr>
            <a:r>
              <a:rPr lang="en-US" dirty="0"/>
              <a:t>Dose reproducibility</a:t>
            </a:r>
          </a:p>
          <a:p>
            <a:pPr marL="342900" lvl="1" indent="0">
              <a:buNone/>
              <a:defRPr/>
            </a:pPr>
            <a:r>
              <a:rPr lang="en-US" sz="1800" dirty="0">
                <a:solidFill>
                  <a:srgbClr val="000000"/>
                </a:solidFill>
                <a:latin typeface="Arial" panose="020B0604020202020204"/>
              </a:rPr>
              <a:t>Beam cutoff is very fast (</a:t>
            </a:r>
            <a:r>
              <a:rPr lang="el-GR" sz="1800" dirty="0">
                <a:solidFill>
                  <a:srgbClr val="000000"/>
                </a:solidFill>
              </a:rPr>
              <a:t>μ</a:t>
            </a:r>
            <a:r>
              <a:rPr lang="en-US" sz="1800" dirty="0">
                <a:solidFill>
                  <a:srgbClr val="000000"/>
                </a:solidFill>
              </a:rPr>
              <a:t>s scale) </a:t>
            </a:r>
            <a:r>
              <a:rPr lang="en-US" sz="1800" dirty="0">
                <a:solidFill>
                  <a:srgbClr val="000000"/>
                </a:solidFill>
                <a:latin typeface="Arial" panose="020B0604020202020204"/>
              </a:rPr>
              <a:t>since our irradiation control system sends a signal to the controls network and disables the “beam permit” in the booster. Beam sent to dump rather than extracted after that signal is received</a:t>
            </a:r>
            <a:endParaRPr lang="en-US" dirty="0"/>
          </a:p>
        </p:txBody>
      </p:sp>
      <p:sp>
        <p:nvSpPr>
          <p:cNvPr id="3" name="Slide Number Placeholder 2">
            <a:extLst>
              <a:ext uri="{FF2B5EF4-FFF2-40B4-BE49-F238E27FC236}">
                <a16:creationId xmlns:a16="http://schemas.microsoft.com/office/drawing/2014/main" id="{94EE79AE-F599-E024-6BFD-F9E29D8EAD13}"/>
              </a:ext>
            </a:extLst>
          </p:cNvPr>
          <p:cNvSpPr>
            <a:spLocks noGrp="1"/>
          </p:cNvSpPr>
          <p:nvPr>
            <p:ph type="sldNum" sz="quarter" idx="4"/>
          </p:nvPr>
        </p:nvSpPr>
        <p:spPr/>
        <p:txBody>
          <a:bodyPr/>
          <a:lstStyle/>
          <a:p>
            <a:fld id="{933A556B-7C63-244D-9B7C-B0EA8042B330}" type="slidenum">
              <a:rPr lang="en-US" smtClean="0"/>
              <a:pPr/>
              <a:t>20</a:t>
            </a:fld>
            <a:endParaRPr lang="en-US" sz="750" dirty="0"/>
          </a:p>
        </p:txBody>
      </p:sp>
    </p:spTree>
    <p:extLst>
      <p:ext uri="{BB962C8B-B14F-4D97-AF65-F5344CB8AC3E}">
        <p14:creationId xmlns:p14="http://schemas.microsoft.com/office/powerpoint/2010/main" val="786656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5610B-D69E-2881-56FA-7D565A364D36}"/>
              </a:ext>
            </a:extLst>
          </p:cNvPr>
          <p:cNvSpPr>
            <a:spLocks noGrp="1"/>
          </p:cNvSpPr>
          <p:nvPr>
            <p:ph type="title"/>
          </p:nvPr>
        </p:nvSpPr>
        <p:spPr/>
        <p:txBody>
          <a:bodyPr>
            <a:noAutofit/>
          </a:bodyPr>
          <a:lstStyle/>
          <a:p>
            <a:r>
              <a:rPr lang="en-US" sz="2800" dirty="0"/>
              <a:t>Figure of merits and beam quality tracking? How is this done at BNL for the external users?</a:t>
            </a:r>
          </a:p>
        </p:txBody>
      </p:sp>
      <p:sp>
        <p:nvSpPr>
          <p:cNvPr id="4" name="Content Placeholder 3">
            <a:extLst>
              <a:ext uri="{FF2B5EF4-FFF2-40B4-BE49-F238E27FC236}">
                <a16:creationId xmlns:a16="http://schemas.microsoft.com/office/drawing/2014/main" id="{11E5F685-BD59-67B8-5FA0-8E5FEABA115C}"/>
              </a:ext>
            </a:extLst>
          </p:cNvPr>
          <p:cNvSpPr>
            <a:spLocks noGrp="1"/>
          </p:cNvSpPr>
          <p:nvPr>
            <p:ph idx="1"/>
          </p:nvPr>
        </p:nvSpPr>
        <p:spPr>
          <a:xfrm>
            <a:off x="254000" y="1825626"/>
            <a:ext cx="8870565" cy="4207185"/>
          </a:xfrm>
        </p:spPr>
        <p:txBody>
          <a:bodyPr>
            <a:normAutofit/>
          </a:bodyPr>
          <a:lstStyle/>
          <a:p>
            <a:r>
              <a:rPr lang="en-US" dirty="0"/>
              <a:t>Beam uniformity:</a:t>
            </a:r>
          </a:p>
          <a:p>
            <a:pPr algn="ctr"/>
            <a:r>
              <a:rPr lang="en-US" sz="2000" i="1" dirty="0"/>
              <a:t>32 x 32 Pixel Chamber array readout can be analyzed and rms computed. This was done ahead of 2023 NASA biology work. </a:t>
            </a:r>
          </a:p>
        </p:txBody>
      </p:sp>
      <p:sp>
        <p:nvSpPr>
          <p:cNvPr id="3" name="Slide Number Placeholder 2">
            <a:extLst>
              <a:ext uri="{FF2B5EF4-FFF2-40B4-BE49-F238E27FC236}">
                <a16:creationId xmlns:a16="http://schemas.microsoft.com/office/drawing/2014/main" id="{94EE79AE-F599-E024-6BFD-F9E29D8EAD13}"/>
              </a:ext>
            </a:extLst>
          </p:cNvPr>
          <p:cNvSpPr>
            <a:spLocks noGrp="1"/>
          </p:cNvSpPr>
          <p:nvPr>
            <p:ph type="sldNum" sz="quarter" idx="4"/>
          </p:nvPr>
        </p:nvSpPr>
        <p:spPr/>
        <p:txBody>
          <a:bodyPr/>
          <a:lstStyle/>
          <a:p>
            <a:fld id="{933A556B-7C63-244D-9B7C-B0EA8042B330}" type="slidenum">
              <a:rPr lang="en-US" smtClean="0"/>
              <a:pPr/>
              <a:t>21</a:t>
            </a:fld>
            <a:endParaRPr lang="en-US" sz="750" dirty="0"/>
          </a:p>
        </p:txBody>
      </p:sp>
      <p:pic>
        <p:nvPicPr>
          <p:cNvPr id="6" name="Picture 5">
            <a:extLst>
              <a:ext uri="{FF2B5EF4-FFF2-40B4-BE49-F238E27FC236}">
                <a16:creationId xmlns:a16="http://schemas.microsoft.com/office/drawing/2014/main" id="{F7FC0DC2-D33C-08E7-5E2F-74E7CDDE0C43}"/>
              </a:ext>
            </a:extLst>
          </p:cNvPr>
          <p:cNvPicPr>
            <a:picLocks noChangeAspect="1"/>
          </p:cNvPicPr>
          <p:nvPr/>
        </p:nvPicPr>
        <p:blipFill>
          <a:blip r:embed="rId2"/>
          <a:stretch>
            <a:fillRect/>
          </a:stretch>
        </p:blipFill>
        <p:spPr>
          <a:xfrm>
            <a:off x="380831" y="2822175"/>
            <a:ext cx="8382337" cy="4006192"/>
          </a:xfrm>
          <a:prstGeom prst="rect">
            <a:avLst/>
          </a:prstGeom>
        </p:spPr>
      </p:pic>
    </p:spTree>
    <p:extLst>
      <p:ext uri="{BB962C8B-B14F-4D97-AF65-F5344CB8AC3E}">
        <p14:creationId xmlns:p14="http://schemas.microsoft.com/office/powerpoint/2010/main" val="3906858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5610B-D69E-2881-56FA-7D565A364D36}"/>
              </a:ext>
            </a:extLst>
          </p:cNvPr>
          <p:cNvSpPr>
            <a:spLocks noGrp="1"/>
          </p:cNvSpPr>
          <p:nvPr>
            <p:ph type="title"/>
          </p:nvPr>
        </p:nvSpPr>
        <p:spPr/>
        <p:txBody>
          <a:bodyPr>
            <a:noAutofit/>
          </a:bodyPr>
          <a:lstStyle/>
          <a:p>
            <a:r>
              <a:rPr lang="en-US" sz="2800" dirty="0"/>
              <a:t>Figure of merits and beam quality tracking? How is this done at BNL for the external users?</a:t>
            </a:r>
          </a:p>
        </p:txBody>
      </p:sp>
      <p:sp>
        <p:nvSpPr>
          <p:cNvPr id="4" name="Content Placeholder 3">
            <a:extLst>
              <a:ext uri="{FF2B5EF4-FFF2-40B4-BE49-F238E27FC236}">
                <a16:creationId xmlns:a16="http://schemas.microsoft.com/office/drawing/2014/main" id="{11E5F685-BD59-67B8-5FA0-8E5FEABA115C}"/>
              </a:ext>
            </a:extLst>
          </p:cNvPr>
          <p:cNvSpPr>
            <a:spLocks noGrp="1"/>
          </p:cNvSpPr>
          <p:nvPr>
            <p:ph idx="1"/>
          </p:nvPr>
        </p:nvSpPr>
        <p:spPr>
          <a:xfrm>
            <a:off x="254000" y="1825626"/>
            <a:ext cx="8870565" cy="4207185"/>
          </a:xfrm>
        </p:spPr>
        <p:txBody>
          <a:bodyPr>
            <a:normAutofit/>
          </a:bodyPr>
          <a:lstStyle/>
          <a:p>
            <a:r>
              <a:rPr lang="en-US" dirty="0"/>
              <a:t>User run summary files:</a:t>
            </a:r>
          </a:p>
        </p:txBody>
      </p:sp>
      <p:sp>
        <p:nvSpPr>
          <p:cNvPr id="3" name="Slide Number Placeholder 2">
            <a:extLst>
              <a:ext uri="{FF2B5EF4-FFF2-40B4-BE49-F238E27FC236}">
                <a16:creationId xmlns:a16="http://schemas.microsoft.com/office/drawing/2014/main" id="{94EE79AE-F599-E024-6BFD-F9E29D8EAD13}"/>
              </a:ext>
            </a:extLst>
          </p:cNvPr>
          <p:cNvSpPr>
            <a:spLocks noGrp="1"/>
          </p:cNvSpPr>
          <p:nvPr>
            <p:ph type="sldNum" sz="quarter" idx="4"/>
          </p:nvPr>
        </p:nvSpPr>
        <p:spPr/>
        <p:txBody>
          <a:bodyPr/>
          <a:lstStyle/>
          <a:p>
            <a:fld id="{933A556B-7C63-244D-9B7C-B0EA8042B330}" type="slidenum">
              <a:rPr lang="en-US" smtClean="0"/>
              <a:pPr/>
              <a:t>22</a:t>
            </a:fld>
            <a:endParaRPr lang="en-US" sz="750" dirty="0"/>
          </a:p>
        </p:txBody>
      </p:sp>
      <p:pic>
        <p:nvPicPr>
          <p:cNvPr id="7" name="Picture 6">
            <a:extLst>
              <a:ext uri="{FF2B5EF4-FFF2-40B4-BE49-F238E27FC236}">
                <a16:creationId xmlns:a16="http://schemas.microsoft.com/office/drawing/2014/main" id="{A8D5E6FF-4724-FE64-7936-59DA65AAFC8D}"/>
              </a:ext>
            </a:extLst>
          </p:cNvPr>
          <p:cNvPicPr>
            <a:picLocks noChangeAspect="1"/>
          </p:cNvPicPr>
          <p:nvPr/>
        </p:nvPicPr>
        <p:blipFill>
          <a:blip r:embed="rId2"/>
          <a:stretch>
            <a:fillRect/>
          </a:stretch>
        </p:blipFill>
        <p:spPr>
          <a:xfrm>
            <a:off x="325967" y="2581054"/>
            <a:ext cx="6129867" cy="2696327"/>
          </a:xfrm>
          <a:prstGeom prst="rect">
            <a:avLst/>
          </a:prstGeom>
        </p:spPr>
      </p:pic>
    </p:spTree>
    <p:extLst>
      <p:ext uri="{BB962C8B-B14F-4D97-AF65-F5344CB8AC3E}">
        <p14:creationId xmlns:p14="http://schemas.microsoft.com/office/powerpoint/2010/main" val="4142604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63F4F-00B1-4B54-9848-8D905A058180}"/>
              </a:ext>
            </a:extLst>
          </p:cNvPr>
          <p:cNvSpPr>
            <a:spLocks noGrp="1"/>
          </p:cNvSpPr>
          <p:nvPr>
            <p:ph type="title"/>
          </p:nvPr>
        </p:nvSpPr>
        <p:spPr/>
        <p:txBody>
          <a:bodyPr/>
          <a:lstStyle/>
          <a:p>
            <a:r>
              <a:rPr kumimoji="0" lang="en-US" sz="2800" b="1" i="0" u="none" strike="noStrike" kern="1200" cap="none" spc="0" normalizeH="0" baseline="0" noProof="0" dirty="0">
                <a:ln>
                  <a:noFill/>
                </a:ln>
                <a:solidFill>
                  <a:srgbClr val="000000"/>
                </a:solidFill>
                <a:effectLst/>
                <a:uLnTx/>
                <a:uFillTx/>
                <a:latin typeface="Arial" panose="020B0604020202020204"/>
                <a:ea typeface="+mj-ea"/>
                <a:cs typeface="+mj-cs"/>
              </a:rPr>
              <a:t>Figure of merits and beam quality tracking? How is this done at BNL for the external users?</a:t>
            </a:r>
            <a:endParaRPr lang="en-GB" dirty="0"/>
          </a:p>
        </p:txBody>
      </p:sp>
      <p:sp>
        <p:nvSpPr>
          <p:cNvPr id="3" name="Content Placeholder 2">
            <a:extLst>
              <a:ext uri="{FF2B5EF4-FFF2-40B4-BE49-F238E27FC236}">
                <a16:creationId xmlns:a16="http://schemas.microsoft.com/office/drawing/2014/main" id="{CAE43BB8-AA10-4755-9C0A-BC34046F4479}"/>
              </a:ext>
            </a:extLst>
          </p:cNvPr>
          <p:cNvSpPr>
            <a:spLocks noGrp="1"/>
          </p:cNvSpPr>
          <p:nvPr>
            <p:ph idx="1"/>
          </p:nvPr>
        </p:nvSpPr>
        <p:spPr>
          <a:xfrm>
            <a:off x="428625" y="1825626"/>
            <a:ext cx="6571683" cy="4207185"/>
          </a:xfrm>
        </p:spPr>
        <p:txBody>
          <a:bodyPr/>
          <a:lstStyle/>
          <a:p>
            <a:r>
              <a:rPr lang="en-GB" dirty="0">
                <a:latin typeface="Arial" panose="020B0604020202020204" pitchFamily="34" charset="0"/>
                <a:cs typeface="Arial" panose="020B0604020202020204" pitchFamily="34" charset="0"/>
              </a:rPr>
              <a:t>User spill data:</a:t>
            </a:r>
          </a:p>
          <a:p>
            <a:endParaRPr lang="en-GB"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Data is gathered and logged for every spill/cycle containing # of ions/cm</a:t>
            </a:r>
            <a:r>
              <a:rPr lang="en-GB" sz="2000" baseline="30000" dirty="0">
                <a:latin typeface="Arial" panose="020B0604020202020204" pitchFamily="34" charset="0"/>
                <a:cs typeface="Arial" panose="020B0604020202020204" pitchFamily="34" charset="0"/>
              </a:rPr>
              <a:t>2</a:t>
            </a:r>
            <a:r>
              <a:rPr lang="en-GB" sz="2000" dirty="0">
                <a:latin typeface="Arial" panose="020B0604020202020204" pitchFamily="34" charset="0"/>
                <a:cs typeface="Arial" panose="020B0604020202020204" pitchFamily="34" charset="0"/>
              </a:rPr>
              <a:t> with a corresponding time stamp</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Example of spill-by-spill data sent to user:                    </a:t>
            </a:r>
            <a:r>
              <a:rPr lang="en-GB" sz="1400" dirty="0">
                <a:latin typeface="Arial" panose="020B0604020202020204" pitchFamily="34" charset="0"/>
                <a:cs typeface="Arial" panose="020B0604020202020204" pitchFamily="34" charset="0"/>
              </a:rPr>
              <a:t>Note time stamps occur with 6 or 7 second increments (6.6 second cycle time)    Spills with no beam can show values above or below 0 due to detector sending signal which is roughly </a:t>
            </a:r>
            <a:r>
              <a:rPr lang="en-GB" sz="1200" dirty="0">
                <a:latin typeface="Arial" panose="020B0604020202020204" pitchFamily="34" charset="0"/>
                <a:cs typeface="Arial" panose="020B0604020202020204" pitchFamily="34" charset="0"/>
              </a:rPr>
              <a:t>±</a:t>
            </a:r>
            <a:r>
              <a:rPr lang="en-GB" sz="1400" dirty="0">
                <a:latin typeface="Arial" panose="020B0604020202020204" pitchFamily="34" charset="0"/>
                <a:cs typeface="Arial" panose="020B0604020202020204" pitchFamily="34" charset="0"/>
              </a:rPr>
              <a:t>1 – 5 and then calibrated</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366834BE-393F-43D5-AE39-B7817ED6427B}"/>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750" b="0" i="0" u="none" strike="noStrike" kern="1200" cap="none" spc="0" normalizeH="0" baseline="0" noProof="0" smtClean="0">
                <a:ln>
                  <a:noFill/>
                </a:ln>
                <a:solidFill>
                  <a:srgbClr val="000000"/>
                </a:solidFill>
                <a:effectLst/>
                <a:uLnTx/>
                <a:uFillTx/>
                <a:latin typeface="Garamond" panose="02020404030301010803"/>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75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pic>
        <p:nvPicPr>
          <p:cNvPr id="10" name="Picture 9">
            <a:extLst>
              <a:ext uri="{FF2B5EF4-FFF2-40B4-BE49-F238E27FC236}">
                <a16:creationId xmlns:a16="http://schemas.microsoft.com/office/drawing/2014/main" id="{6093D7FF-271C-4C62-89AC-55DB26468008}"/>
              </a:ext>
            </a:extLst>
          </p:cNvPr>
          <p:cNvPicPr>
            <a:picLocks noChangeAspect="1"/>
          </p:cNvPicPr>
          <p:nvPr/>
        </p:nvPicPr>
        <p:blipFill>
          <a:blip r:embed="rId2"/>
          <a:stretch>
            <a:fillRect/>
          </a:stretch>
        </p:blipFill>
        <p:spPr>
          <a:xfrm>
            <a:off x="7230533" y="1904996"/>
            <a:ext cx="1792864" cy="4916425"/>
          </a:xfrm>
          <a:prstGeom prst="rect">
            <a:avLst/>
          </a:prstGeom>
        </p:spPr>
      </p:pic>
    </p:spTree>
    <p:extLst>
      <p:ext uri="{BB962C8B-B14F-4D97-AF65-F5344CB8AC3E}">
        <p14:creationId xmlns:p14="http://schemas.microsoft.com/office/powerpoint/2010/main" val="1005961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engine&#10;&#10;Description automatically generated">
            <a:extLst>
              <a:ext uri="{FF2B5EF4-FFF2-40B4-BE49-F238E27FC236}">
                <a16:creationId xmlns:a16="http://schemas.microsoft.com/office/drawing/2014/main" id="{CBB108EB-F25A-CA8F-B071-C55239365997}"/>
              </a:ext>
            </a:extLst>
          </p:cNvPr>
          <p:cNvPicPr>
            <a:picLocks noChangeAspect="1"/>
          </p:cNvPicPr>
          <p:nvPr/>
        </p:nvPicPr>
        <p:blipFill>
          <a:blip r:embed="rId2"/>
          <a:stretch>
            <a:fillRect/>
          </a:stretch>
        </p:blipFill>
        <p:spPr>
          <a:xfrm>
            <a:off x="3848352" y="1844787"/>
            <a:ext cx="5295648" cy="2647824"/>
          </a:xfrm>
          <a:prstGeom prst="rect">
            <a:avLst/>
          </a:prstGeom>
        </p:spPr>
      </p:pic>
      <p:sp>
        <p:nvSpPr>
          <p:cNvPr id="2" name="Title 1">
            <a:extLst>
              <a:ext uri="{FF2B5EF4-FFF2-40B4-BE49-F238E27FC236}">
                <a16:creationId xmlns:a16="http://schemas.microsoft.com/office/drawing/2014/main" id="{64E331C9-79F6-42A0-36AF-1BCA7F1A44F3}"/>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Booster to NSRL Extraction</a:t>
            </a:r>
          </a:p>
        </p:txBody>
      </p:sp>
      <p:pic>
        <p:nvPicPr>
          <p:cNvPr id="6" name="Content Placeholder 5" descr="A picture containing engine&#10;&#10;Description automatically generated">
            <a:extLst>
              <a:ext uri="{FF2B5EF4-FFF2-40B4-BE49-F238E27FC236}">
                <a16:creationId xmlns:a16="http://schemas.microsoft.com/office/drawing/2014/main" id="{E026F2B8-CFF9-C74D-EB1E-6A94E7236133}"/>
              </a:ext>
            </a:extLst>
          </p:cNvPr>
          <p:cNvPicPr>
            <a:picLocks noGrp="1" noChangeAspect="1"/>
          </p:cNvPicPr>
          <p:nvPr>
            <p:ph idx="1"/>
          </p:nvPr>
        </p:nvPicPr>
        <p:blipFill>
          <a:blip r:embed="rId3"/>
          <a:stretch>
            <a:fillRect/>
          </a:stretch>
        </p:blipFill>
        <p:spPr>
          <a:xfrm>
            <a:off x="0" y="4431206"/>
            <a:ext cx="4838448" cy="2419224"/>
          </a:xfrm>
        </p:spPr>
      </p:pic>
      <p:sp>
        <p:nvSpPr>
          <p:cNvPr id="4" name="Slide Number Placeholder 3">
            <a:extLst>
              <a:ext uri="{FF2B5EF4-FFF2-40B4-BE49-F238E27FC236}">
                <a16:creationId xmlns:a16="http://schemas.microsoft.com/office/drawing/2014/main" id="{5010F017-51ED-F336-03FE-1CAC90DA7020}"/>
              </a:ext>
            </a:extLst>
          </p:cNvPr>
          <p:cNvSpPr>
            <a:spLocks noGrp="1"/>
          </p:cNvSpPr>
          <p:nvPr>
            <p:ph type="sldNum" sz="quarter" idx="4"/>
          </p:nvPr>
        </p:nvSpPr>
        <p:spPr/>
        <p:txBody>
          <a:bodyPr/>
          <a:lstStyle/>
          <a:p>
            <a:fld id="{933A556B-7C63-244D-9B7C-B0EA8042B330}" type="slidenum">
              <a:rPr lang="en-US" smtClean="0"/>
              <a:pPr/>
              <a:t>3</a:t>
            </a:fld>
            <a:endParaRPr lang="en-US" sz="750" dirty="0"/>
          </a:p>
        </p:txBody>
      </p:sp>
      <p:pic>
        <p:nvPicPr>
          <p:cNvPr id="10" name="Picture 9" descr="A picture containing text, indoor&#10;&#10;Description automatically generated">
            <a:extLst>
              <a:ext uri="{FF2B5EF4-FFF2-40B4-BE49-F238E27FC236}">
                <a16:creationId xmlns:a16="http://schemas.microsoft.com/office/drawing/2014/main" id="{A1944A48-34A6-CEFF-891E-EBF6764A8CA5}"/>
              </a:ext>
            </a:extLst>
          </p:cNvPr>
          <p:cNvPicPr>
            <a:picLocks noChangeAspect="1"/>
          </p:cNvPicPr>
          <p:nvPr/>
        </p:nvPicPr>
        <p:blipFill>
          <a:blip r:embed="rId4"/>
          <a:stretch>
            <a:fillRect/>
          </a:stretch>
        </p:blipFill>
        <p:spPr>
          <a:xfrm>
            <a:off x="4305552" y="4431206"/>
            <a:ext cx="4838448" cy="2419224"/>
          </a:xfrm>
          <a:prstGeom prst="rect">
            <a:avLst/>
          </a:prstGeom>
        </p:spPr>
      </p:pic>
      <p:sp>
        <p:nvSpPr>
          <p:cNvPr id="11" name="TextBox 10">
            <a:extLst>
              <a:ext uri="{FF2B5EF4-FFF2-40B4-BE49-F238E27FC236}">
                <a16:creationId xmlns:a16="http://schemas.microsoft.com/office/drawing/2014/main" id="{B2F870D8-05D7-AE24-DA16-31336E03A00B}"/>
              </a:ext>
            </a:extLst>
          </p:cNvPr>
          <p:cNvSpPr txBox="1"/>
          <p:nvPr/>
        </p:nvSpPr>
        <p:spPr>
          <a:xfrm>
            <a:off x="266448" y="1968784"/>
            <a:ext cx="3403263" cy="2308324"/>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Stripping foil:</a:t>
            </a:r>
          </a:p>
          <a:p>
            <a:endParaRPr lang="en-GB" sz="11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NSRL beam line accepts fully stripped ions. Booster accelerates partially stripped beam. </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Stripping foil in steps of 0.25 mils (imperial, 1/1000 of 2.54 cm) copper foils</a:t>
            </a:r>
          </a:p>
        </p:txBody>
      </p:sp>
    </p:spTree>
    <p:extLst>
      <p:ext uri="{BB962C8B-B14F-4D97-AF65-F5344CB8AC3E}">
        <p14:creationId xmlns:p14="http://schemas.microsoft.com/office/powerpoint/2010/main" val="2973797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ED749-87D5-59B0-0074-25278B1ABFA8}"/>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72A56C25-90CA-7C8E-5FDC-B439F011FD3F}"/>
              </a:ext>
            </a:extLst>
          </p:cNvPr>
          <p:cNvSpPr>
            <a:spLocks noGrp="1"/>
          </p:cNvSpPr>
          <p:nvPr>
            <p:ph idx="1"/>
          </p:nvPr>
        </p:nvSpPr>
        <p:spPr/>
        <p:txBody>
          <a:bodyPr/>
          <a:lstStyle/>
          <a:p>
            <a:endParaRPr lang="en-GB" dirty="0"/>
          </a:p>
        </p:txBody>
      </p:sp>
      <p:sp>
        <p:nvSpPr>
          <p:cNvPr id="4" name="Slide Number Placeholder 3">
            <a:extLst>
              <a:ext uri="{FF2B5EF4-FFF2-40B4-BE49-F238E27FC236}">
                <a16:creationId xmlns:a16="http://schemas.microsoft.com/office/drawing/2014/main" id="{B7CEC4ED-0A57-3AAD-0E1B-D802522FC326}"/>
              </a:ext>
            </a:extLst>
          </p:cNvPr>
          <p:cNvSpPr>
            <a:spLocks noGrp="1"/>
          </p:cNvSpPr>
          <p:nvPr>
            <p:ph type="sldNum" sz="quarter" idx="4"/>
          </p:nvPr>
        </p:nvSpPr>
        <p:spPr/>
        <p:txBody>
          <a:bodyPr/>
          <a:lstStyle/>
          <a:p>
            <a:fld id="{933A556B-7C63-244D-9B7C-B0EA8042B330}" type="slidenum">
              <a:rPr lang="en-US" smtClean="0"/>
              <a:pPr/>
              <a:t>4</a:t>
            </a:fld>
            <a:endParaRPr lang="en-US" sz="750" dirty="0"/>
          </a:p>
        </p:txBody>
      </p:sp>
      <p:pic>
        <p:nvPicPr>
          <p:cNvPr id="6" name="Picture 5">
            <a:extLst>
              <a:ext uri="{FF2B5EF4-FFF2-40B4-BE49-F238E27FC236}">
                <a16:creationId xmlns:a16="http://schemas.microsoft.com/office/drawing/2014/main" id="{42712A01-FC56-159E-103E-33792D41D54A}"/>
              </a:ext>
            </a:extLst>
          </p:cNvPr>
          <p:cNvPicPr>
            <a:picLocks noChangeAspect="1"/>
          </p:cNvPicPr>
          <p:nvPr/>
        </p:nvPicPr>
        <p:blipFill>
          <a:blip r:embed="rId2"/>
          <a:stretch>
            <a:fillRect/>
          </a:stretch>
        </p:blipFill>
        <p:spPr>
          <a:xfrm>
            <a:off x="0" y="4125150"/>
            <a:ext cx="4744039" cy="2732850"/>
          </a:xfrm>
          <a:prstGeom prst="rect">
            <a:avLst/>
          </a:prstGeom>
        </p:spPr>
      </p:pic>
      <p:pic>
        <p:nvPicPr>
          <p:cNvPr id="12" name="Picture 11" descr="BNL Heavy Ion Accelerator Complex">
            <a:extLst>
              <a:ext uri="{FF2B5EF4-FFF2-40B4-BE49-F238E27FC236}">
                <a16:creationId xmlns:a16="http://schemas.microsoft.com/office/drawing/2014/main" id="{8014AE19-E7BD-3F2D-E618-02C6D1C6DFF3}"/>
              </a:ext>
            </a:extLst>
          </p:cNvPr>
          <p:cNvPicPr>
            <a:picLocks noChangeAspect="1"/>
          </p:cNvPicPr>
          <p:nvPr/>
        </p:nvPicPr>
        <p:blipFill rotWithShape="1">
          <a:blip r:embed="rId3"/>
          <a:srcRect r="2830" b="20748"/>
          <a:stretch/>
        </p:blipFill>
        <p:spPr>
          <a:xfrm>
            <a:off x="0" y="-1550"/>
            <a:ext cx="3682616" cy="3384478"/>
          </a:xfrm>
          <a:prstGeom prst="rect">
            <a:avLst/>
          </a:prstGeom>
        </p:spPr>
      </p:pic>
      <p:pic>
        <p:nvPicPr>
          <p:cNvPr id="13" name="Picture 2">
            <a:extLst>
              <a:ext uri="{FF2B5EF4-FFF2-40B4-BE49-F238E27FC236}">
                <a16:creationId xmlns:a16="http://schemas.microsoft.com/office/drawing/2014/main" id="{FD8355FC-D8A6-9DF0-7FBB-50F39C05054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277" t="19112" r="7859" b="8013"/>
          <a:stretch/>
        </p:blipFill>
        <p:spPr bwMode="auto">
          <a:xfrm>
            <a:off x="4744039" y="3817489"/>
            <a:ext cx="4384153" cy="290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86C8C74D-D2CB-4154-AF58-86F38EBD4F5C}"/>
              </a:ext>
            </a:extLst>
          </p:cNvPr>
          <p:cNvSpPr txBox="1"/>
          <p:nvPr/>
        </p:nvSpPr>
        <p:spPr>
          <a:xfrm>
            <a:off x="5302515" y="4641050"/>
            <a:ext cx="811455" cy="1441240"/>
          </a:xfrm>
          <a:prstGeom prst="rect">
            <a:avLst/>
          </a:prstGeom>
          <a:solidFill>
            <a:srgbClr val="FFFF99">
              <a:alpha val="30196"/>
            </a:srgbClr>
          </a:solidFill>
        </p:spPr>
        <p:txBody>
          <a:bodyPr wrap="square" rtlCol="0">
            <a:spAutoFit/>
          </a:bodyPr>
          <a:lstStyle/>
          <a:p>
            <a:endParaRPr lang="en-GB" dirty="0"/>
          </a:p>
        </p:txBody>
      </p:sp>
      <p:sp>
        <p:nvSpPr>
          <p:cNvPr id="15" name="TextBox 14">
            <a:extLst>
              <a:ext uri="{FF2B5EF4-FFF2-40B4-BE49-F238E27FC236}">
                <a16:creationId xmlns:a16="http://schemas.microsoft.com/office/drawing/2014/main" id="{968ADD9C-8A91-CCB8-B33A-A358C03D3C6F}"/>
              </a:ext>
            </a:extLst>
          </p:cNvPr>
          <p:cNvSpPr txBox="1"/>
          <p:nvPr/>
        </p:nvSpPr>
        <p:spPr>
          <a:xfrm>
            <a:off x="7468338" y="3817489"/>
            <a:ext cx="855936" cy="2229582"/>
          </a:xfrm>
          <a:prstGeom prst="rect">
            <a:avLst/>
          </a:prstGeom>
          <a:solidFill>
            <a:srgbClr val="FFFF99">
              <a:alpha val="30196"/>
            </a:srgbClr>
          </a:solidFill>
        </p:spPr>
        <p:txBody>
          <a:bodyPr wrap="square" rtlCol="0">
            <a:spAutoFit/>
          </a:bodyPr>
          <a:lstStyle/>
          <a:p>
            <a:endParaRPr lang="en-GB" dirty="0"/>
          </a:p>
        </p:txBody>
      </p:sp>
      <p:pic>
        <p:nvPicPr>
          <p:cNvPr id="16" name="Picture 15" descr="Diagram&#10;&#10;Description automatically generated">
            <a:extLst>
              <a:ext uri="{FF2B5EF4-FFF2-40B4-BE49-F238E27FC236}">
                <a16:creationId xmlns:a16="http://schemas.microsoft.com/office/drawing/2014/main" id="{718061B8-09E1-3EE4-051E-25C2AF1804E0}"/>
              </a:ext>
            </a:extLst>
          </p:cNvPr>
          <p:cNvPicPr>
            <a:picLocks noChangeAspect="1"/>
          </p:cNvPicPr>
          <p:nvPr/>
        </p:nvPicPr>
        <p:blipFill>
          <a:blip r:embed="rId5"/>
          <a:stretch>
            <a:fillRect/>
          </a:stretch>
        </p:blipFill>
        <p:spPr>
          <a:xfrm>
            <a:off x="4061583" y="0"/>
            <a:ext cx="5082417" cy="3712330"/>
          </a:xfrm>
          <a:prstGeom prst="rect">
            <a:avLst/>
          </a:prstGeom>
        </p:spPr>
      </p:pic>
    </p:spTree>
    <p:extLst>
      <p:ext uri="{BB962C8B-B14F-4D97-AF65-F5344CB8AC3E}">
        <p14:creationId xmlns:p14="http://schemas.microsoft.com/office/powerpoint/2010/main" val="3832560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3E731B-4E4F-74D5-0023-2A91BB4B6D5E}"/>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75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75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6" name="Picture 5" descr="A picture containing screenshot, diagram, plot, colorfulness&#10;&#10;Description automatically generated">
            <a:extLst>
              <a:ext uri="{FF2B5EF4-FFF2-40B4-BE49-F238E27FC236}">
                <a16:creationId xmlns:a16="http://schemas.microsoft.com/office/drawing/2014/main" id="{90E210E4-47D9-918B-1F3A-2882F4CE53E7}"/>
              </a:ext>
            </a:extLst>
          </p:cNvPr>
          <p:cNvPicPr>
            <a:picLocks noChangeAspect="1"/>
          </p:cNvPicPr>
          <p:nvPr/>
        </p:nvPicPr>
        <p:blipFill>
          <a:blip r:embed="rId2"/>
          <a:stretch>
            <a:fillRect/>
          </a:stretch>
        </p:blipFill>
        <p:spPr>
          <a:xfrm>
            <a:off x="465181" y="1940701"/>
            <a:ext cx="8213637" cy="3242420"/>
          </a:xfrm>
          <a:prstGeom prst="rect">
            <a:avLst/>
          </a:prstGeom>
        </p:spPr>
      </p:pic>
      <p:sp>
        <p:nvSpPr>
          <p:cNvPr id="7" name="TextBox 6">
            <a:extLst>
              <a:ext uri="{FF2B5EF4-FFF2-40B4-BE49-F238E27FC236}">
                <a16:creationId xmlns:a16="http://schemas.microsoft.com/office/drawing/2014/main" id="{12D2BBE1-D83E-01AF-CB18-59D2A2713C41}"/>
              </a:ext>
            </a:extLst>
          </p:cNvPr>
          <p:cNvSpPr txBox="1"/>
          <p:nvPr/>
        </p:nvSpPr>
        <p:spPr>
          <a:xfrm>
            <a:off x="660642" y="5201227"/>
            <a:ext cx="5421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Beam transverse phase spaces before and after foil</a:t>
            </a:r>
          </a:p>
        </p:txBody>
      </p:sp>
      <p:pic>
        <p:nvPicPr>
          <p:cNvPr id="12" name="Picture 11" descr="A picture containing text, receipt, screenshot, font&#10;&#10;Description automatically generated">
            <a:extLst>
              <a:ext uri="{FF2B5EF4-FFF2-40B4-BE49-F238E27FC236}">
                <a16:creationId xmlns:a16="http://schemas.microsoft.com/office/drawing/2014/main" id="{65B62445-BE1F-5328-5E1E-307DB369DBB9}"/>
              </a:ext>
            </a:extLst>
          </p:cNvPr>
          <p:cNvPicPr>
            <a:picLocks noChangeAspect="1"/>
          </p:cNvPicPr>
          <p:nvPr/>
        </p:nvPicPr>
        <p:blipFill>
          <a:blip r:embed="rId3"/>
          <a:stretch>
            <a:fillRect/>
          </a:stretch>
        </p:blipFill>
        <p:spPr>
          <a:xfrm>
            <a:off x="6221730" y="5186277"/>
            <a:ext cx="2922270" cy="1498600"/>
          </a:xfrm>
          <a:prstGeom prst="rect">
            <a:avLst/>
          </a:prstGeom>
        </p:spPr>
      </p:pic>
      <p:sp>
        <p:nvSpPr>
          <p:cNvPr id="10" name="Title 1">
            <a:extLst>
              <a:ext uri="{FF2B5EF4-FFF2-40B4-BE49-F238E27FC236}">
                <a16:creationId xmlns:a16="http://schemas.microsoft.com/office/drawing/2014/main" id="{2CC7D135-9A26-1886-D924-FC597FBE9335}"/>
              </a:ext>
            </a:extLst>
          </p:cNvPr>
          <p:cNvSpPr txBox="1">
            <a:spLocks/>
          </p:cNvSpPr>
          <p:nvPr/>
        </p:nvSpPr>
        <p:spPr>
          <a:xfrm>
            <a:off x="428625" y="365126"/>
            <a:ext cx="8286750"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600" b="1" kern="1200">
                <a:solidFill>
                  <a:schemeClr val="tx1"/>
                </a:solidFill>
                <a:latin typeface="Times New Roman" panose="02020603050405020304" pitchFamily="18" charset="0"/>
                <a:ea typeface="+mj-ea"/>
                <a:cs typeface="Times New Roman" panose="02020603050405020304" pitchFamily="18" charset="0"/>
              </a:defRPr>
            </a:lvl1pPr>
          </a:lstStyle>
          <a:p>
            <a:r>
              <a:rPr lang="en-GB" dirty="0">
                <a:latin typeface="Arial" panose="020B0604020202020204" pitchFamily="34" charset="0"/>
                <a:cs typeface="Arial" panose="020B0604020202020204" pitchFamily="34" charset="0"/>
              </a:rPr>
              <a:t>Stripping Foil Effect on Phase Space</a:t>
            </a:r>
          </a:p>
        </p:txBody>
      </p:sp>
    </p:spTree>
    <p:extLst>
      <p:ext uri="{BB962C8B-B14F-4D97-AF65-F5344CB8AC3E}">
        <p14:creationId xmlns:p14="http://schemas.microsoft.com/office/powerpoint/2010/main" val="1000808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A50FB-44F3-6846-8C26-F8681D4BFFB3}"/>
              </a:ext>
            </a:extLst>
          </p:cNvPr>
          <p:cNvSpPr>
            <a:spLocks noGrp="1"/>
          </p:cNvSpPr>
          <p:nvPr>
            <p:ph type="title"/>
          </p:nvPr>
        </p:nvSpPr>
        <p:spPr/>
        <p:txBody>
          <a:bodyPr>
            <a:noAutofit/>
          </a:bodyPr>
          <a:lstStyle/>
          <a:p>
            <a:r>
              <a:rPr lang="en-US" sz="2000" dirty="0"/>
              <a:t>What accelerator operation resources are needed for BNL’s radiation effects testing </a:t>
            </a:r>
            <a:r>
              <a:rPr lang="en-US" sz="2000" dirty="0" err="1"/>
              <a:t>programme</a:t>
            </a:r>
            <a:r>
              <a:rPr lang="en-US" sz="2000" dirty="0"/>
              <a:t> and what are the heaviest accelerator operation overheads</a:t>
            </a:r>
          </a:p>
        </p:txBody>
      </p:sp>
      <p:sp>
        <p:nvSpPr>
          <p:cNvPr id="7" name="Content Placeholder 6">
            <a:extLst>
              <a:ext uri="{FF2B5EF4-FFF2-40B4-BE49-F238E27FC236}">
                <a16:creationId xmlns:a16="http://schemas.microsoft.com/office/drawing/2014/main" id="{84BED499-6ED4-F54A-8BC4-75AB617CA064}"/>
              </a:ext>
            </a:extLst>
          </p:cNvPr>
          <p:cNvSpPr>
            <a:spLocks noGrp="1"/>
          </p:cNvSpPr>
          <p:nvPr>
            <p:ph idx="1"/>
          </p:nvPr>
        </p:nvSpPr>
        <p:spPr/>
        <p:txBody>
          <a:bodyPr>
            <a:normAutofit/>
          </a:bodyPr>
          <a:lstStyle/>
          <a:p>
            <a:pPr marL="342900" indent="-342900">
              <a:buFont typeface="Arial" panose="020B0604020202020204" pitchFamily="34" charset="0"/>
              <a:buChar char="•"/>
            </a:pPr>
            <a:r>
              <a:rPr lang="en-US" sz="2300" dirty="0"/>
              <a:t>Personnel and systems for power supplies, RF, vacuum, source machine, synchrotron operations, instrumentation, engineering</a:t>
            </a:r>
          </a:p>
          <a:p>
            <a:pPr marL="342900" indent="-342900">
              <a:buFont typeface="Arial" panose="020B0604020202020204" pitchFamily="34" charset="0"/>
              <a:buChar char="•"/>
            </a:pPr>
            <a:endParaRPr lang="en-US" sz="1800" dirty="0"/>
          </a:p>
          <a:p>
            <a:pPr marL="342900" indent="-342900">
              <a:buFont typeface="Arial" panose="020B0604020202020204" pitchFamily="34" charset="0"/>
              <a:buChar char="•"/>
            </a:pPr>
            <a:r>
              <a:rPr lang="en-US" sz="2300" dirty="0"/>
              <a:t>Specifically, we are most in need of power supplies, </a:t>
            </a:r>
            <a:r>
              <a:rPr lang="en-US" sz="2300" dirty="0" err="1"/>
              <a:t>ps</a:t>
            </a:r>
            <a:r>
              <a:rPr lang="en-US" sz="2300" dirty="0"/>
              <a:t> hardware (spares/repairs), and staff support for power supply issues</a:t>
            </a:r>
          </a:p>
          <a:p>
            <a:pPr marL="0" indent="0"/>
            <a:endParaRPr lang="en-US" sz="2000" dirty="0"/>
          </a:p>
          <a:p>
            <a:pPr marL="0" indent="0"/>
            <a:r>
              <a:rPr lang="en-US" sz="2300" dirty="0"/>
              <a:t>We also see a high amount of “machine setup” time (machine in use, but no user running) and operator time as a consequence of the high number of ion species we need to prepare.</a:t>
            </a:r>
          </a:p>
        </p:txBody>
      </p:sp>
      <p:sp>
        <p:nvSpPr>
          <p:cNvPr id="4" name="Slide Number Placeholder 3">
            <a:extLst>
              <a:ext uri="{FF2B5EF4-FFF2-40B4-BE49-F238E27FC236}">
                <a16:creationId xmlns:a16="http://schemas.microsoft.com/office/drawing/2014/main" id="{44D153C9-B6EC-5440-87A3-9DCF9B76E78F}"/>
              </a:ext>
            </a:extLst>
          </p:cNvPr>
          <p:cNvSpPr>
            <a:spLocks noGrp="1"/>
          </p:cNvSpPr>
          <p:nvPr>
            <p:ph type="sldNum" sz="quarter" idx="4"/>
          </p:nvPr>
        </p:nvSpPr>
        <p:spPr/>
        <p:txBody>
          <a:bodyPr/>
          <a:lstStyle/>
          <a:p>
            <a:fld id="{933A556B-7C63-244D-9B7C-B0EA8042B330}" type="slidenum">
              <a:rPr lang="en-US" smtClean="0"/>
              <a:pPr/>
              <a:t>6</a:t>
            </a:fld>
            <a:endParaRPr lang="en-US" dirty="0"/>
          </a:p>
        </p:txBody>
      </p:sp>
    </p:spTree>
    <p:extLst>
      <p:ext uri="{BB962C8B-B14F-4D97-AF65-F5344CB8AC3E}">
        <p14:creationId xmlns:p14="http://schemas.microsoft.com/office/powerpoint/2010/main" val="3681362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7BC9B-BCC3-603F-D706-5637AD7B6C57}"/>
              </a:ext>
            </a:extLst>
          </p:cNvPr>
          <p:cNvSpPr>
            <a:spLocks noGrp="1"/>
          </p:cNvSpPr>
          <p:nvPr>
            <p:ph type="title"/>
          </p:nvPr>
        </p:nvSpPr>
        <p:spPr/>
        <p:txBody>
          <a:bodyPr>
            <a:noAutofit/>
          </a:bodyPr>
          <a:lstStyle/>
          <a:p>
            <a:r>
              <a:rPr lang="en-US" sz="1900" dirty="0"/>
              <a:t>Example of typical user run? Length of run, ions on target, energy changes, intensity changes, accesses needed, time to swap users?</a:t>
            </a:r>
          </a:p>
        </p:txBody>
      </p:sp>
      <p:sp>
        <p:nvSpPr>
          <p:cNvPr id="3" name="Content Placeholder 2">
            <a:extLst>
              <a:ext uri="{FF2B5EF4-FFF2-40B4-BE49-F238E27FC236}">
                <a16:creationId xmlns:a16="http://schemas.microsoft.com/office/drawing/2014/main" id="{0128E598-46EF-27DA-5C50-61ACFF9BF59C}"/>
              </a:ext>
            </a:extLst>
          </p:cNvPr>
          <p:cNvSpPr>
            <a:spLocks noGrp="1"/>
          </p:cNvSpPr>
          <p:nvPr>
            <p:ph idx="1"/>
          </p:nvPr>
        </p:nvSpPr>
        <p:spPr>
          <a:xfrm>
            <a:off x="428624" y="1825626"/>
            <a:ext cx="8420735" cy="4207185"/>
          </a:xfrm>
        </p:spPr>
        <p:txBody>
          <a:bodyPr>
            <a:normAutofit fontScale="92500" lnSpcReduction="10000"/>
          </a:bodyPr>
          <a:lstStyle/>
          <a:p>
            <a:pPr marL="342900" indent="-342900">
              <a:buFont typeface="Arial" panose="020B0604020202020204" pitchFamily="34" charset="0"/>
              <a:buChar char="•"/>
            </a:pPr>
            <a:r>
              <a:rPr lang="en-US" sz="2300" dirty="0"/>
              <a:t>Experimenters often run around 12-16 hours per day due to high demand and low availability. Asking for 1 day to 1 week at a time.</a:t>
            </a:r>
          </a:p>
          <a:p>
            <a:pPr marL="0" indent="0"/>
            <a:endParaRPr lang="en-US" sz="1000" dirty="0"/>
          </a:p>
          <a:p>
            <a:pPr marL="342900" indent="-342900">
              <a:buFont typeface="Arial" panose="020B0604020202020204" pitchFamily="34" charset="0"/>
              <a:buChar char="•"/>
            </a:pPr>
            <a:r>
              <a:rPr lang="en-US" sz="2300" dirty="0"/>
              <a:t>Typically ask for 4-5 different ions, spanning large </a:t>
            </a:r>
            <a:r>
              <a:rPr lang="en-US" sz="2300" dirty="0" err="1"/>
              <a:t>dE</a:t>
            </a:r>
            <a:r>
              <a:rPr lang="en-US" sz="2300" dirty="0"/>
              <a:t>/dx or focus on specifically 1 ion and spend the entire time on that</a:t>
            </a:r>
          </a:p>
          <a:p>
            <a:pPr marL="0" indent="0"/>
            <a:endParaRPr lang="en-US" sz="1000" dirty="0"/>
          </a:p>
          <a:p>
            <a:pPr marL="342900" indent="-342900">
              <a:buFont typeface="Arial" panose="020B0604020202020204" pitchFamily="34" charset="0"/>
              <a:buChar char="•"/>
            </a:pPr>
            <a:r>
              <a:rPr lang="en-US" sz="2300" dirty="0"/>
              <a:t>Users often request 1e7 ions/cm</a:t>
            </a:r>
            <a:r>
              <a:rPr lang="en-US" sz="2300" baseline="30000" dirty="0"/>
              <a:t>2</a:t>
            </a:r>
            <a:r>
              <a:rPr lang="en-US" sz="2300" dirty="0"/>
              <a:t> fluence on one part</a:t>
            </a:r>
          </a:p>
          <a:p>
            <a:pPr marL="0" indent="0"/>
            <a:endParaRPr lang="en-US" sz="1000" dirty="0"/>
          </a:p>
          <a:p>
            <a:pPr marL="342900" indent="-342900">
              <a:buFont typeface="Arial" panose="020B0604020202020204" pitchFamily="34" charset="0"/>
              <a:buChar char="•"/>
            </a:pPr>
            <a:r>
              <a:rPr lang="en-US" sz="2300" dirty="0"/>
              <a:t>Intensity changes may be frequent until finding tolerance point  e.g. starting low, 1e2 to 1e3 (ions/cm</a:t>
            </a:r>
            <a:r>
              <a:rPr lang="en-US" sz="2300" baseline="30000" dirty="0"/>
              <a:t>2</a:t>
            </a:r>
            <a:r>
              <a:rPr lang="en-US" sz="2300" dirty="0"/>
              <a:t>)/spill, and increase to max intensity by asking for 2x, 5x or 10x steps</a:t>
            </a:r>
          </a:p>
          <a:p>
            <a:pPr marL="0" indent="0"/>
            <a:endParaRPr lang="en-US" sz="1100" dirty="0"/>
          </a:p>
          <a:p>
            <a:pPr marL="342900" indent="-342900">
              <a:buFont typeface="Arial" panose="020B0604020202020204" pitchFamily="34" charset="0"/>
              <a:buChar char="•"/>
            </a:pPr>
            <a:r>
              <a:rPr lang="en-US" sz="2300" dirty="0"/>
              <a:t>Accesses maybe on order of hourly or after every 1e7 run.      They may take ~45 min accesses to change setups or as little as 10 mins to change board on same setup</a:t>
            </a:r>
          </a:p>
          <a:p>
            <a:pPr marL="342900" indent="-342900">
              <a:buFont typeface="Arial" panose="020B0604020202020204" pitchFamily="34" charset="0"/>
              <a:buChar char="•"/>
            </a:pPr>
            <a:endParaRPr lang="en-US" sz="2300" dirty="0"/>
          </a:p>
        </p:txBody>
      </p:sp>
      <p:sp>
        <p:nvSpPr>
          <p:cNvPr id="4" name="Slide Number Placeholder 3">
            <a:extLst>
              <a:ext uri="{FF2B5EF4-FFF2-40B4-BE49-F238E27FC236}">
                <a16:creationId xmlns:a16="http://schemas.microsoft.com/office/drawing/2014/main" id="{CF348E45-10ED-B413-CC42-DFFE588E5922}"/>
              </a:ext>
            </a:extLst>
          </p:cNvPr>
          <p:cNvSpPr>
            <a:spLocks noGrp="1"/>
          </p:cNvSpPr>
          <p:nvPr>
            <p:ph type="sldNum" sz="quarter" idx="4"/>
          </p:nvPr>
        </p:nvSpPr>
        <p:spPr/>
        <p:txBody>
          <a:bodyPr/>
          <a:lstStyle/>
          <a:p>
            <a:fld id="{933A556B-7C63-244D-9B7C-B0EA8042B330}" type="slidenum">
              <a:rPr lang="en-US" smtClean="0"/>
              <a:pPr/>
              <a:t>7</a:t>
            </a:fld>
            <a:endParaRPr lang="en-US" sz="750" dirty="0"/>
          </a:p>
        </p:txBody>
      </p:sp>
    </p:spTree>
    <p:extLst>
      <p:ext uri="{BB962C8B-B14F-4D97-AF65-F5344CB8AC3E}">
        <p14:creationId xmlns:p14="http://schemas.microsoft.com/office/powerpoint/2010/main" val="1037270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7D44-AB30-1348-91B6-81A4E6A65209}"/>
              </a:ext>
            </a:extLst>
          </p:cNvPr>
          <p:cNvSpPr>
            <a:spLocks noGrp="1"/>
          </p:cNvSpPr>
          <p:nvPr>
            <p:ph type="title"/>
          </p:nvPr>
        </p:nvSpPr>
        <p:spPr/>
        <p:txBody>
          <a:bodyPr>
            <a:normAutofit/>
          </a:bodyPr>
          <a:lstStyle/>
          <a:p>
            <a:r>
              <a:rPr lang="en-US" sz="1900" dirty="0"/>
              <a:t>Example of typical user run? Length of run, ions on target, energy changes, intensity changes, accesses needed, time to swap users?</a:t>
            </a:r>
          </a:p>
        </p:txBody>
      </p:sp>
      <p:sp>
        <p:nvSpPr>
          <p:cNvPr id="3" name="Slide Number Placeholder 2">
            <a:extLst>
              <a:ext uri="{FF2B5EF4-FFF2-40B4-BE49-F238E27FC236}">
                <a16:creationId xmlns:a16="http://schemas.microsoft.com/office/drawing/2014/main" id="{13D17D59-0FDD-D644-96B9-C9F0AD7AB808}"/>
              </a:ext>
            </a:extLst>
          </p:cNvPr>
          <p:cNvSpPr>
            <a:spLocks noGrp="1"/>
          </p:cNvSpPr>
          <p:nvPr>
            <p:ph type="sldNum" sz="quarter" idx="4"/>
          </p:nvPr>
        </p:nvSpPr>
        <p:spPr/>
        <p:txBody>
          <a:bodyPr/>
          <a:lstStyle/>
          <a:p>
            <a:fld id="{933A556B-7C63-244D-9B7C-B0EA8042B330}" type="slidenum">
              <a:rPr lang="en-US" smtClean="0"/>
              <a:pPr/>
              <a:t>8</a:t>
            </a:fld>
            <a:endParaRPr lang="en-US" sz="750" dirty="0"/>
          </a:p>
        </p:txBody>
      </p:sp>
      <p:pic>
        <p:nvPicPr>
          <p:cNvPr id="5" name="Picture 4">
            <a:extLst>
              <a:ext uri="{FF2B5EF4-FFF2-40B4-BE49-F238E27FC236}">
                <a16:creationId xmlns:a16="http://schemas.microsoft.com/office/drawing/2014/main" id="{711B3894-F0F1-8BA4-E459-FA56394C9322}"/>
              </a:ext>
            </a:extLst>
          </p:cNvPr>
          <p:cNvPicPr>
            <a:picLocks noChangeAspect="1"/>
          </p:cNvPicPr>
          <p:nvPr/>
        </p:nvPicPr>
        <p:blipFill>
          <a:blip r:embed="rId2"/>
          <a:stretch>
            <a:fillRect/>
          </a:stretch>
        </p:blipFill>
        <p:spPr>
          <a:xfrm>
            <a:off x="5305906" y="1519005"/>
            <a:ext cx="3781664" cy="2335592"/>
          </a:xfrm>
          <a:prstGeom prst="rect">
            <a:avLst/>
          </a:prstGeom>
        </p:spPr>
      </p:pic>
      <p:pic>
        <p:nvPicPr>
          <p:cNvPr id="9" name="Picture 8">
            <a:extLst>
              <a:ext uri="{FF2B5EF4-FFF2-40B4-BE49-F238E27FC236}">
                <a16:creationId xmlns:a16="http://schemas.microsoft.com/office/drawing/2014/main" id="{14EC15CA-0963-6C42-A545-F59859511B4C}"/>
              </a:ext>
            </a:extLst>
          </p:cNvPr>
          <p:cNvPicPr>
            <a:picLocks noChangeAspect="1"/>
          </p:cNvPicPr>
          <p:nvPr/>
        </p:nvPicPr>
        <p:blipFill>
          <a:blip r:embed="rId3"/>
          <a:stretch>
            <a:fillRect/>
          </a:stretch>
        </p:blipFill>
        <p:spPr>
          <a:xfrm>
            <a:off x="322941" y="1476660"/>
            <a:ext cx="4429556" cy="2441911"/>
          </a:xfrm>
          <a:prstGeom prst="rect">
            <a:avLst/>
          </a:prstGeom>
        </p:spPr>
      </p:pic>
      <p:pic>
        <p:nvPicPr>
          <p:cNvPr id="11" name="Picture 10">
            <a:extLst>
              <a:ext uri="{FF2B5EF4-FFF2-40B4-BE49-F238E27FC236}">
                <a16:creationId xmlns:a16="http://schemas.microsoft.com/office/drawing/2014/main" id="{95073FAF-9A35-0E23-918B-FAA0EE1BCFFE}"/>
              </a:ext>
            </a:extLst>
          </p:cNvPr>
          <p:cNvPicPr>
            <a:picLocks noChangeAspect="1"/>
          </p:cNvPicPr>
          <p:nvPr/>
        </p:nvPicPr>
        <p:blipFill>
          <a:blip r:embed="rId4"/>
          <a:stretch>
            <a:fillRect/>
          </a:stretch>
        </p:blipFill>
        <p:spPr>
          <a:xfrm>
            <a:off x="506740" y="4058532"/>
            <a:ext cx="3602460" cy="2219609"/>
          </a:xfrm>
          <a:prstGeom prst="rect">
            <a:avLst/>
          </a:prstGeom>
        </p:spPr>
      </p:pic>
      <p:pic>
        <p:nvPicPr>
          <p:cNvPr id="13" name="Picture 12">
            <a:extLst>
              <a:ext uri="{FF2B5EF4-FFF2-40B4-BE49-F238E27FC236}">
                <a16:creationId xmlns:a16="http://schemas.microsoft.com/office/drawing/2014/main" id="{032AB4C4-6A2D-1E83-CD8B-FEB8222B171F}"/>
              </a:ext>
            </a:extLst>
          </p:cNvPr>
          <p:cNvPicPr>
            <a:picLocks noChangeAspect="1"/>
          </p:cNvPicPr>
          <p:nvPr/>
        </p:nvPicPr>
        <p:blipFill>
          <a:blip r:embed="rId5"/>
          <a:stretch>
            <a:fillRect/>
          </a:stretch>
        </p:blipFill>
        <p:spPr>
          <a:xfrm>
            <a:off x="4273327" y="3982545"/>
            <a:ext cx="4814243" cy="2827124"/>
          </a:xfrm>
          <a:prstGeom prst="rect">
            <a:avLst/>
          </a:prstGeom>
        </p:spPr>
      </p:pic>
    </p:spTree>
    <p:extLst>
      <p:ext uri="{BB962C8B-B14F-4D97-AF65-F5344CB8AC3E}">
        <p14:creationId xmlns:p14="http://schemas.microsoft.com/office/powerpoint/2010/main" val="1689545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9AD1D-760D-B704-F481-C32B2279DA22}"/>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0946A572-EBA1-707C-A2FA-83D61619336A}"/>
              </a:ext>
            </a:extLst>
          </p:cNvPr>
          <p:cNvSpPr>
            <a:spLocks noGrp="1"/>
          </p:cNvSpPr>
          <p:nvPr>
            <p:ph type="sldNum" sz="quarter" idx="4"/>
          </p:nvPr>
        </p:nvSpPr>
        <p:spPr/>
        <p:txBody>
          <a:bodyPr/>
          <a:lstStyle/>
          <a:p>
            <a:fld id="{933A556B-7C63-244D-9B7C-B0EA8042B330}" type="slidenum">
              <a:rPr lang="en-US" smtClean="0"/>
              <a:pPr/>
              <a:t>9</a:t>
            </a:fld>
            <a:endParaRPr lang="en-US" sz="750" dirty="0"/>
          </a:p>
        </p:txBody>
      </p:sp>
      <p:pic>
        <p:nvPicPr>
          <p:cNvPr id="5" name="Picture 4">
            <a:extLst>
              <a:ext uri="{FF2B5EF4-FFF2-40B4-BE49-F238E27FC236}">
                <a16:creationId xmlns:a16="http://schemas.microsoft.com/office/drawing/2014/main" id="{D290A36B-A425-A38A-A3C5-1A58A48EEE08}"/>
              </a:ext>
            </a:extLst>
          </p:cNvPr>
          <p:cNvPicPr>
            <a:picLocks noChangeAspect="1"/>
          </p:cNvPicPr>
          <p:nvPr/>
        </p:nvPicPr>
        <p:blipFill>
          <a:blip r:embed="rId2"/>
          <a:stretch>
            <a:fillRect/>
          </a:stretch>
        </p:blipFill>
        <p:spPr>
          <a:xfrm>
            <a:off x="0" y="1235357"/>
            <a:ext cx="9144000" cy="4387285"/>
          </a:xfrm>
          <a:prstGeom prst="rect">
            <a:avLst/>
          </a:prstGeom>
        </p:spPr>
      </p:pic>
    </p:spTree>
    <p:extLst>
      <p:ext uri="{BB962C8B-B14F-4D97-AF65-F5344CB8AC3E}">
        <p14:creationId xmlns:p14="http://schemas.microsoft.com/office/powerpoint/2010/main" val="2069972957"/>
      </p:ext>
    </p:extLst>
  </p:cSld>
  <p:clrMapOvr>
    <a:masterClrMapping/>
  </p:clrMapOvr>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Standard_Compressed_060121" id="{81931DB4-BE11-AC4C-8733-C612231D0574}" vid="{9DFA2559-1B1D-A844-9731-917E9F0BD700}"/>
    </a:ext>
  </a:extLst>
</a:theme>
</file>

<file path=ppt/theme/theme2.xml><?xml version="1.0" encoding="utf-8"?>
<a:theme xmlns:a="http://schemas.openxmlformats.org/drawingml/2006/main" name="1_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Garamond">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Standard_Compressed_060121" id="{81931DB4-BE11-AC4C-8733-C612231D0574}" vid="{9DFA2559-1B1D-A844-9731-917E9F0BD700}"/>
    </a:ext>
  </a:extLst>
</a:theme>
</file>

<file path=ppt/theme/theme3.xml><?xml version="1.0" encoding="utf-8"?>
<a:theme xmlns:a="http://schemas.openxmlformats.org/drawingml/2006/main" name="2_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Standard_Compressed_060121" id="{81931DB4-BE11-AC4C-8733-C612231D0574}" vid="{9DFA2559-1B1D-A844-9731-917E9F0BD70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7FE9989C864A4C84414A4FA83D547E" ma:contentTypeVersion="12" ma:contentTypeDescription="Create a new document." ma:contentTypeScope="" ma:versionID="e349068dd0e89cf6b7c91dc493484da2">
  <xsd:schema xmlns:xsd="http://www.w3.org/2001/XMLSchema" xmlns:xs="http://www.w3.org/2001/XMLSchema" xmlns:p="http://schemas.microsoft.com/office/2006/metadata/properties" xmlns:ns3="1b6ed6fe-55b5-4a96-8caa-b474cdb44b5a" xmlns:ns4="7da8eb4f-d348-477d-bd07-7275475a96a2" targetNamespace="http://schemas.microsoft.com/office/2006/metadata/properties" ma:root="true" ma:fieldsID="b236e24f18e4f17dfbd403066cecf32e" ns3:_="" ns4:_="">
    <xsd:import namespace="1b6ed6fe-55b5-4a96-8caa-b474cdb44b5a"/>
    <xsd:import namespace="7da8eb4f-d348-477d-bd07-7275475a96a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6ed6fe-55b5-4a96-8caa-b474cdb44b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_activity" ma:index="19"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da8eb4f-d348-477d-bd07-7275475a96a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1b6ed6fe-55b5-4a96-8caa-b474cdb44b5a" xsi:nil="true"/>
  </documentManagement>
</p:properties>
</file>

<file path=customXml/itemProps1.xml><?xml version="1.0" encoding="utf-8"?>
<ds:datastoreItem xmlns:ds="http://schemas.openxmlformats.org/officeDocument/2006/customXml" ds:itemID="{6D1B66E3-8AA3-4834-B4BE-C9F1D22DEB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6ed6fe-55b5-4a96-8caa-b474cdb44b5a"/>
    <ds:schemaRef ds:uri="7da8eb4f-d348-477d-bd07-7275475a96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F93F23-1D56-41E1-BF8A-36C914B8501A}">
  <ds:schemaRefs>
    <ds:schemaRef ds:uri="http://schemas.microsoft.com/sharepoint/v3/contenttype/forms"/>
  </ds:schemaRefs>
</ds:datastoreItem>
</file>

<file path=customXml/itemProps3.xml><?xml version="1.0" encoding="utf-8"?>
<ds:datastoreItem xmlns:ds="http://schemas.openxmlformats.org/officeDocument/2006/customXml" ds:itemID="{36D52E3D-6EDF-453A-ABD6-99A3D32410B0}">
  <ds:schemaRefs>
    <ds:schemaRef ds:uri="http://purl.org/dc/elements/1.1/"/>
    <ds:schemaRef ds:uri="1b6ed6fe-55b5-4a96-8caa-b474cdb44b5a"/>
    <ds:schemaRef ds:uri="http://purl.org/dc/dcmitype/"/>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 ds:uri="7da8eb4f-d348-477d-bd07-7275475a96a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957</TotalTime>
  <Words>1480</Words>
  <Application>Microsoft Office PowerPoint</Application>
  <PresentationFormat>On-screen Show (4:3)</PresentationFormat>
  <Paragraphs>126</Paragraphs>
  <Slides>23</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23</vt:i4>
      </vt:variant>
    </vt:vector>
  </HeadingPairs>
  <TitlesOfParts>
    <vt:vector size="30" baseType="lpstr">
      <vt:lpstr>Arial</vt:lpstr>
      <vt:lpstr>Calibri</vt:lpstr>
      <vt:lpstr>Garamond</vt:lpstr>
      <vt:lpstr>Times New Roman</vt:lpstr>
      <vt:lpstr>BNL</vt:lpstr>
      <vt:lpstr>1_BNL</vt:lpstr>
      <vt:lpstr>2_BNL</vt:lpstr>
      <vt:lpstr>NSRL &amp; RadNEXT Facility Discussion </vt:lpstr>
      <vt:lpstr>PowerPoint Presentation</vt:lpstr>
      <vt:lpstr>Booster to NSRL Extraction</vt:lpstr>
      <vt:lpstr>PowerPoint Presentation</vt:lpstr>
      <vt:lpstr>PowerPoint Presentation</vt:lpstr>
      <vt:lpstr>What accelerator operation resources are needed for BNL’s radiation effects testing programme and what are the heaviest accelerator operation overheads</vt:lpstr>
      <vt:lpstr>Example of typical user run? Length of run, ions on target, energy changes, intensity changes, accesses needed, time to swap users?</vt:lpstr>
      <vt:lpstr>Example of typical user run? Length of run, ions on target, energy changes, intensity changes, accesses needed, time to swap users?</vt:lpstr>
      <vt:lpstr>PowerPoint Presentation</vt:lpstr>
      <vt:lpstr>PowerPoint Presentation</vt:lpstr>
      <vt:lpstr>How do users interact with facility/beam operation crew? How do they request a change to parameters?</vt:lpstr>
      <vt:lpstr>Tools developed to help operation?</vt:lpstr>
      <vt:lpstr>Tools developed to help operation?</vt:lpstr>
      <vt:lpstr>Tools developed to help operation? (for users)</vt:lpstr>
      <vt:lpstr>Tools developed to help operation? (for users)</vt:lpstr>
      <vt:lpstr>What are the most challenging user requests and common complaints?</vt:lpstr>
      <vt:lpstr>What user requests can’t be satisfied and why?</vt:lpstr>
      <vt:lpstr>Lessons learnt if the facility was to be setup again?</vt:lpstr>
      <vt:lpstr>Lessons learnt if the facility was to be setup again?</vt:lpstr>
      <vt:lpstr>Figure of merits and beam quality tracking? How is this done at BNL for the external users?</vt:lpstr>
      <vt:lpstr>Figure of merits and beam quality tracking? How is this done at BNL for the external users?</vt:lpstr>
      <vt:lpstr>Figure of merits and beam quality tracking? How is this done at BNL for the external users?</vt:lpstr>
      <vt:lpstr>Figure of merits and beam quality tracking? How is this done at BNL for the external users?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Abramowitz, Jennifer</dc:creator>
  <cp:keywords/>
  <dc:description/>
  <cp:lastModifiedBy>Olsen, Trevor</cp:lastModifiedBy>
  <cp:revision>9</cp:revision>
  <dcterms:created xsi:type="dcterms:W3CDTF">2021-05-26T19:11:34Z</dcterms:created>
  <dcterms:modified xsi:type="dcterms:W3CDTF">2023-07-19T14:37:51Z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0x0101003D7FE9989C864A4C84414A4FA83D547E</vt:lpwstr>
  </property>
</Properties>
</file>