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6"/>
  </p:notesMasterIdLst>
  <p:sldIdLst>
    <p:sldId id="256" r:id="rId2"/>
    <p:sldId id="270" r:id="rId3"/>
    <p:sldId id="266" r:id="rId4"/>
    <p:sldId id="261" r:id="rId5"/>
    <p:sldId id="262" r:id="rId6"/>
    <p:sldId id="268" r:id="rId7"/>
    <p:sldId id="259" r:id="rId8"/>
    <p:sldId id="257" r:id="rId9"/>
    <p:sldId id="258" r:id="rId10"/>
    <p:sldId id="260" r:id="rId11"/>
    <p:sldId id="271" r:id="rId12"/>
    <p:sldId id="263" r:id="rId13"/>
    <p:sldId id="265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7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981E5D-46F6-43CB-906C-90568B027C8E}" type="datetimeFigureOut">
              <a:rPr lang="en-GB" smtClean="0"/>
              <a:pPr/>
              <a:t>06/04/2011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998A1B-48C0-42A2-906F-58B47DA56471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2B05A-D132-49A6-B688-35E28FD7531A}" type="datetime1">
              <a:rPr lang="en-GB" smtClean="0"/>
              <a:pPr/>
              <a:t>06/04/2011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H. Araujo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CF85E-6CCB-46DF-91A5-94002CCDA8A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381B7-993E-4146-824C-0AF3504B27A5}" type="datetime1">
              <a:rPr lang="en-GB" smtClean="0"/>
              <a:pPr/>
              <a:t>06/04/2011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H. Araujo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CF85E-6CCB-46DF-91A5-94002CCDA8A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CF800-6F32-490D-B577-382CC98F8FF4}" type="datetime1">
              <a:rPr lang="en-GB" smtClean="0"/>
              <a:pPr/>
              <a:t>06/04/2011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H. Araujo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CF85E-6CCB-46DF-91A5-94002CCDA8A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2224" y="6448251"/>
            <a:ext cx="289560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GB" smtClean="0"/>
              <a:t>H. Araujo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30888" y="6448251"/>
            <a:ext cx="2133600" cy="365125"/>
          </a:xfrm>
        </p:spPr>
        <p:txBody>
          <a:bodyPr/>
          <a:lstStyle/>
          <a:p>
            <a:fld id="{D3BCF85E-6CCB-46DF-91A5-94002CCDA8A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F1176-3F15-4278-8AB0-C4435A307D43}" type="datetime1">
              <a:rPr lang="en-GB" smtClean="0"/>
              <a:pPr/>
              <a:t>06/04/2011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H. Araujo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CF85E-6CCB-46DF-91A5-94002CCDA8A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4B73B-4D5F-41C5-8DB8-90CCFC8451F8}" type="datetime1">
              <a:rPr lang="en-GB" smtClean="0"/>
              <a:pPr/>
              <a:t>06/04/2011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H. Araujo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CF85E-6CCB-46DF-91A5-94002CCDA8A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6F6E7-4357-4C51-867B-2EAA366BFC86}" type="datetime1">
              <a:rPr lang="en-GB" smtClean="0"/>
              <a:pPr/>
              <a:t>06/04/2011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H. Araujo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CF85E-6CCB-46DF-91A5-94002CCDA8A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61459-0163-4246-9CDB-1632E6D9C2EE}" type="datetime1">
              <a:rPr lang="en-GB" smtClean="0"/>
              <a:pPr/>
              <a:t>06/04/2011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H. Araujo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CF85E-6CCB-46DF-91A5-94002CCDA8A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140E6-0336-48A3-94CC-DCB6291890A4}" type="datetime1">
              <a:rPr lang="en-GB" smtClean="0"/>
              <a:pPr/>
              <a:t>06/04/2011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H. Araujo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CF85E-6CCB-46DF-91A5-94002CCDA8A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FFFC5-8E73-4083-B617-06A98A429752}" type="datetime1">
              <a:rPr lang="en-GB" smtClean="0"/>
              <a:pPr/>
              <a:t>06/04/2011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H. Araujo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CF85E-6CCB-46DF-91A5-94002CCDA8A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A97DB-E707-4D42-9DC0-A48525110BA1}" type="datetime1">
              <a:rPr lang="en-GB" smtClean="0"/>
              <a:pPr/>
              <a:t>06/04/2011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H. Araujo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CF85E-6CCB-46DF-91A5-94002CCDA8A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00EF46-6FF2-4D55-BFF6-79A11C2B76F1}" type="datetime1">
              <a:rPr lang="en-GB" smtClean="0"/>
              <a:pPr/>
              <a:t>06/04/2011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H. Araujo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BCF85E-6CCB-46DF-91A5-94002CCDA8A5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gif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gi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2" cstate="print">
            <a:lum bright="40000" contrast="-40000"/>
          </a:blip>
          <a:srcRect/>
          <a:stretch>
            <a:fillRect/>
          </a:stretch>
        </p:blipFill>
        <p:spPr bwMode="auto">
          <a:xfrm>
            <a:off x="288432" y="891444"/>
            <a:ext cx="3995536" cy="5849924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  <a:effectLst/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1259632" y="1052736"/>
            <a:ext cx="7522096" cy="20764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1200" cap="all" spc="0" normalizeH="0" baseline="0" noProof="0" dirty="0" smtClean="0">
                <a:ln w="0"/>
                <a:solidFill>
                  <a:schemeClr val="tx1"/>
                </a:soli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+mj-lt"/>
                <a:ea typeface="+mj-ea"/>
                <a:cs typeface="+mj-cs"/>
              </a:rPr>
              <a:t>ZEPLIN-III SECOND SCIENCE RUN</a:t>
            </a: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50000" endPos="50000" dist="5000" dir="5400000" sy="-100000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4283968" y="3212976"/>
            <a:ext cx="4680520" cy="331236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Henrique Araújo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Imperial College London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on behalf</a:t>
            </a:r>
            <a:r>
              <a:rPr lang="en-GB" sz="1600" b="1" noProof="0" dirty="0" smtClean="0"/>
              <a:t> </a:t>
            </a:r>
            <a:r>
              <a:rPr lang="en-GB" sz="1600" b="1" dirty="0" smtClean="0"/>
              <a:t>of ZEPLIN-III Collaboration:</a:t>
            </a:r>
          </a:p>
          <a:p>
            <a:pPr algn="ctr">
              <a:lnSpc>
                <a:spcPct val="90000"/>
              </a:lnSpc>
              <a:spcBef>
                <a:spcPct val="25000"/>
              </a:spcBef>
            </a:pPr>
            <a:r>
              <a:rPr lang="en-GB" sz="1600" dirty="0" smtClean="0"/>
              <a:t>Edinburgh University (UK), Imperial College London (UK), </a:t>
            </a:r>
          </a:p>
          <a:p>
            <a:pPr algn="ctr">
              <a:lnSpc>
                <a:spcPct val="90000"/>
              </a:lnSpc>
              <a:spcBef>
                <a:spcPct val="25000"/>
              </a:spcBef>
              <a:buClrTx/>
              <a:buSzTx/>
              <a:buFontTx/>
              <a:buNone/>
            </a:pPr>
            <a:r>
              <a:rPr lang="en-GB" sz="1600" dirty="0" smtClean="0"/>
              <a:t>ITEP-Moscow (Russia), LIP-Coimbra (Portugal)</a:t>
            </a:r>
          </a:p>
          <a:p>
            <a:pPr algn="ctr">
              <a:lnSpc>
                <a:spcPct val="90000"/>
              </a:lnSpc>
              <a:spcBef>
                <a:spcPct val="25000"/>
              </a:spcBef>
            </a:pPr>
            <a:r>
              <a:rPr lang="en-GB" sz="1600" dirty="0" smtClean="0"/>
              <a:t>STFC Rutherford Appleton Laboratory (UK)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IOP2011 NPPD CONFERENCE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3-7 April 2011, University of Glasgow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GB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Picture 2" descr="Imperial College Lond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50492"/>
            <a:ext cx="1786904" cy="468000"/>
          </a:xfrm>
          <a:prstGeom prst="rect">
            <a:avLst/>
          </a:prstGeom>
          <a:noFill/>
        </p:spPr>
      </p:pic>
      <p:pic>
        <p:nvPicPr>
          <p:cNvPr id="1026" name="Picture 2" descr="C:\Users\haraujo\Work\Dark Matter\ZEPLIN III\WebPage\PUBLIC\institutes_files\image003.jpg"/>
          <p:cNvPicPr>
            <a:picLocks noChangeAspect="1" noChangeArrowheads="1"/>
          </p:cNvPicPr>
          <p:nvPr/>
        </p:nvPicPr>
        <p:blipFill>
          <a:blip r:embed="rId4" cstate="print"/>
          <a:srcRect l="201" t="1110"/>
          <a:stretch>
            <a:fillRect/>
          </a:stretch>
        </p:blipFill>
        <p:spPr bwMode="auto">
          <a:xfrm>
            <a:off x="2081883" y="44625"/>
            <a:ext cx="2706141" cy="484252"/>
          </a:xfrm>
          <a:prstGeom prst="rect">
            <a:avLst/>
          </a:prstGeom>
          <a:noFill/>
        </p:spPr>
      </p:pic>
      <p:pic>
        <p:nvPicPr>
          <p:cNvPr id="1027" name="Picture 3" descr="C:\Users\haraujo\Work\Dark Matter\ZEPLIN III\WebPage\PUBLIC\institutes_files\image011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36849" y="0"/>
            <a:ext cx="814871" cy="548680"/>
          </a:xfrm>
          <a:prstGeom prst="rect">
            <a:avLst/>
          </a:prstGeom>
          <a:noFill/>
        </p:spPr>
      </p:pic>
      <p:pic>
        <p:nvPicPr>
          <p:cNvPr id="1028" name="Picture 4" descr="C:\Users\haraujo\Work\Dark Matter\ZEPLIN III\WebPage\PUBLIC\institutes_files\image00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7504" y="44624"/>
            <a:ext cx="504056" cy="504056"/>
          </a:xfrm>
          <a:prstGeom prst="rect">
            <a:avLst/>
          </a:prstGeom>
          <a:noFill/>
        </p:spPr>
      </p:pic>
      <p:pic>
        <p:nvPicPr>
          <p:cNvPr id="1030" name="Picture 6" descr="C:\Users\haraujo\Work\Dark Matter\ZEPLIN III\WebPage\PUBLIC\institutes_files\image010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3568" y="37903"/>
            <a:ext cx="504056" cy="5107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06090"/>
          </a:xfrm>
        </p:spPr>
        <p:txBody>
          <a:bodyPr>
            <a:normAutofit fontScale="90000"/>
          </a:bodyPr>
          <a:lstStyle/>
          <a:p>
            <a:pPr algn="l"/>
            <a:r>
              <a:rPr lang="en-GB" dirty="0" smtClean="0"/>
              <a:t>Vertex reconstruction</a:t>
            </a:r>
            <a:endParaRPr lang="en-GB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62400" y="1945411"/>
            <a:ext cx="2160000" cy="16276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73046" y="188640"/>
            <a:ext cx="2160000" cy="1608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4" cstate="print"/>
          <a:srcRect l="664" t="782" r="1505" b="2892"/>
          <a:stretch>
            <a:fillRect/>
          </a:stretch>
        </p:blipFill>
        <p:spPr bwMode="auto">
          <a:xfrm>
            <a:off x="6269813" y="3873233"/>
            <a:ext cx="2766683" cy="2724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126" y="4043861"/>
            <a:ext cx="6341074" cy="2553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179512" y="1052736"/>
            <a:ext cx="6624736" cy="25776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300"/>
              </a:spcBef>
              <a:buFont typeface="Arial" pitchFamily="34" charset="0"/>
              <a:buChar char="•"/>
            </a:pPr>
            <a:r>
              <a:rPr lang="en-GB" dirty="0" smtClean="0">
                <a:solidFill>
                  <a:schemeClr val="accent2">
                    <a:lumMod val="50000"/>
                  </a:schemeClr>
                </a:solidFill>
              </a:rPr>
              <a:t> Light response functions reconstructed for all </a:t>
            </a:r>
            <a:r>
              <a:rPr lang="en-GB" dirty="0" err="1" smtClean="0">
                <a:solidFill>
                  <a:schemeClr val="accent2">
                    <a:lumMod val="50000"/>
                  </a:schemeClr>
                </a:solidFill>
              </a:rPr>
              <a:t>PMTs</a:t>
            </a:r>
            <a:r>
              <a:rPr lang="en-GB" dirty="0" smtClean="0">
                <a:solidFill>
                  <a:schemeClr val="accent2">
                    <a:lumMod val="50000"/>
                  </a:schemeClr>
                </a:solidFill>
              </a:rPr>
              <a:t> from calibration</a:t>
            </a:r>
          </a:p>
          <a:p>
            <a:pPr>
              <a:spcBef>
                <a:spcPts val="300"/>
              </a:spcBef>
              <a:buFont typeface="Arial" pitchFamily="34" charset="0"/>
              <a:buChar char="•"/>
            </a:pPr>
            <a:r>
              <a:rPr lang="en-GB" dirty="0" smtClean="0">
                <a:solidFill>
                  <a:schemeClr val="accent2">
                    <a:lumMod val="50000"/>
                  </a:schemeClr>
                </a:solidFill>
              </a:rPr>
              <a:t> This process automatically equalises (‘flat-fields’) the array</a:t>
            </a:r>
          </a:p>
          <a:p>
            <a:pPr>
              <a:spcBef>
                <a:spcPts val="300"/>
              </a:spcBef>
              <a:buFont typeface="Arial" pitchFamily="34" charset="0"/>
              <a:buChar char="•"/>
            </a:pPr>
            <a:r>
              <a:rPr lang="en-GB" dirty="0" smtClean="0">
                <a:solidFill>
                  <a:schemeClr val="accent2">
                    <a:lumMod val="50000"/>
                  </a:schemeClr>
                </a:solidFill>
              </a:rPr>
              <a:t> Depth (z coordinate) from drift time in liquid (to tens of </a:t>
            </a:r>
            <a:r>
              <a:rPr lang="en-GB" dirty="0" smtClean="0">
                <a:solidFill>
                  <a:schemeClr val="accent2">
                    <a:lumMod val="50000"/>
                  </a:schemeClr>
                </a:solidFill>
                <a:latin typeface="Symbol" pitchFamily="18" charset="2"/>
              </a:rPr>
              <a:t>m</a:t>
            </a:r>
            <a:r>
              <a:rPr lang="en-GB" dirty="0" smtClean="0">
                <a:solidFill>
                  <a:schemeClr val="accent2">
                    <a:lumMod val="50000"/>
                  </a:schemeClr>
                </a:solidFill>
              </a:rPr>
              <a:t>m)</a:t>
            </a:r>
          </a:p>
          <a:p>
            <a:pPr>
              <a:spcBef>
                <a:spcPts val="300"/>
              </a:spcBef>
              <a:buFont typeface="Arial" pitchFamily="34" charset="0"/>
              <a:buChar char="•"/>
            </a:pPr>
            <a:r>
              <a:rPr lang="en-GB" dirty="0" smtClean="0">
                <a:solidFill>
                  <a:schemeClr val="accent2">
                    <a:lumMod val="50000"/>
                  </a:schemeClr>
                </a:solidFill>
              </a:rPr>
              <a:t> Least squares fit to all channels simultaneously yields (</a:t>
            </a:r>
            <a:r>
              <a:rPr lang="en-GB" dirty="0" err="1" smtClean="0">
                <a:solidFill>
                  <a:schemeClr val="accent2">
                    <a:lumMod val="50000"/>
                  </a:schemeClr>
                </a:solidFill>
              </a:rPr>
              <a:t>E,x,y</a:t>
            </a:r>
            <a:r>
              <a:rPr lang="en-GB" dirty="0" smtClean="0">
                <a:solidFill>
                  <a:schemeClr val="accent2">
                    <a:lumMod val="50000"/>
                  </a:schemeClr>
                </a:solidFill>
              </a:rPr>
              <a:t>)</a:t>
            </a:r>
          </a:p>
          <a:p>
            <a:pPr>
              <a:spcBef>
                <a:spcPts val="300"/>
              </a:spcBef>
              <a:buFont typeface="Arial" pitchFamily="34" charset="0"/>
              <a:buChar char="•"/>
            </a:pPr>
            <a:r>
              <a:rPr lang="en-GB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accent2">
                    <a:lumMod val="50000"/>
                  </a:schemeClr>
                </a:solidFill>
              </a:rPr>
              <a:t>S2 reconstruction: 2 mm FWHM in horizontal plane for 122 keV</a:t>
            </a:r>
          </a:p>
          <a:p>
            <a:pPr>
              <a:spcBef>
                <a:spcPts val="300"/>
              </a:spcBef>
              <a:buFont typeface="Arial" pitchFamily="34" charset="0"/>
              <a:buChar char="•"/>
            </a:pPr>
            <a:r>
              <a:rPr lang="en-GB" dirty="0" smtClean="0">
                <a:solidFill>
                  <a:schemeClr val="accent2">
                    <a:lumMod val="50000"/>
                  </a:schemeClr>
                </a:solidFill>
              </a:rPr>
              <a:t> S1 reconstruction: 12 mm FWHM</a:t>
            </a:r>
          </a:p>
          <a:p>
            <a:pPr>
              <a:spcBef>
                <a:spcPts val="300"/>
              </a:spcBef>
              <a:buFont typeface="Arial" pitchFamily="34" charset="0"/>
              <a:buChar char="•"/>
            </a:pPr>
            <a:r>
              <a:rPr lang="en-GB" dirty="0" smtClean="0">
                <a:solidFill>
                  <a:schemeClr val="accent2">
                    <a:lumMod val="50000"/>
                  </a:schemeClr>
                </a:solidFill>
              </a:rPr>
              <a:t> Multiple scintillation, single ionisation (MSSI) events (‘living-dead’)</a:t>
            </a:r>
          </a:p>
          <a:p>
            <a:pPr marL="457200" lvl="2">
              <a:spcBef>
                <a:spcPts val="300"/>
              </a:spcBef>
              <a:buFont typeface="Arial" pitchFamily="34" charset="0"/>
              <a:buChar char="•"/>
            </a:pPr>
            <a:r>
              <a:rPr lang="en-GB" dirty="0" smtClean="0">
                <a:solidFill>
                  <a:schemeClr val="accent2">
                    <a:lumMod val="50000"/>
                  </a:schemeClr>
                </a:solidFill>
              </a:rPr>
              <a:t> Spatial </a:t>
            </a:r>
            <a:r>
              <a:rPr lang="en-GB" dirty="0" smtClean="0">
                <a:solidFill>
                  <a:schemeClr val="accent2">
                    <a:lumMod val="50000"/>
                  </a:schemeClr>
                </a:solidFill>
                <a:latin typeface="Symbol" pitchFamily="18" charset="2"/>
              </a:rPr>
              <a:t>c</a:t>
            </a:r>
            <a:r>
              <a:rPr lang="en-GB" baseline="30000" dirty="0" smtClean="0">
                <a:solidFill>
                  <a:schemeClr val="accent2">
                    <a:lumMod val="50000"/>
                  </a:schemeClr>
                </a:solidFill>
              </a:rPr>
              <a:t>2</a:t>
            </a:r>
            <a:r>
              <a:rPr lang="en-GB" dirty="0" smtClean="0">
                <a:solidFill>
                  <a:schemeClr val="accent2">
                    <a:lumMod val="50000"/>
                  </a:schemeClr>
                </a:solidFill>
              </a:rPr>
              <a:t> maps help identify multiple vertices in S1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95536" y="3779748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S1 reconstruction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707904" y="3779748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S2 reconstruction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CF85E-6CCB-46DF-91A5-94002CCDA8A5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H. Araujo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06090"/>
          </a:xfrm>
        </p:spPr>
        <p:txBody>
          <a:bodyPr>
            <a:normAutofit fontScale="90000"/>
          </a:bodyPr>
          <a:lstStyle/>
          <a:p>
            <a:pPr algn="l"/>
            <a:r>
              <a:rPr lang="en-GB" dirty="0" smtClean="0"/>
              <a:t>Vertex reconstruction: improvements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179512" y="1232029"/>
            <a:ext cx="86409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en-GB" sz="2000" b="1" dirty="0" smtClean="0">
                <a:solidFill>
                  <a:srgbClr val="C00000"/>
                </a:solidFill>
              </a:rPr>
              <a:t> 8.3% FWHM for Co-57 gamma-rays, resolving fully 122.1 keV and 136.5 keV line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CF85E-6CCB-46DF-91A5-94002CCDA8A5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H. Araujo</a:t>
            </a:r>
            <a:endParaRPr lang="en-GB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r="3304" b="3758"/>
          <a:stretch>
            <a:fillRect/>
          </a:stretch>
        </p:blipFill>
        <p:spPr bwMode="auto">
          <a:xfrm>
            <a:off x="2123728" y="1628800"/>
            <a:ext cx="4752528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2204864"/>
            <a:ext cx="4355976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922114"/>
          </a:xfrm>
        </p:spPr>
        <p:txBody>
          <a:bodyPr/>
          <a:lstStyle/>
          <a:p>
            <a:r>
              <a:rPr lang="en-GB" dirty="0" smtClean="0"/>
              <a:t>New </a:t>
            </a:r>
            <a:r>
              <a:rPr lang="en-GB" dirty="0" err="1" smtClean="0"/>
              <a:t>L</a:t>
            </a:r>
            <a:r>
              <a:rPr lang="en-GB" baseline="-25000" dirty="0" err="1" smtClean="0"/>
              <a:t>eff</a:t>
            </a:r>
            <a:r>
              <a:rPr lang="en-GB" dirty="0" smtClean="0"/>
              <a:t> Analysis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268760"/>
            <a:ext cx="8686800" cy="5400600"/>
          </a:xfrm>
        </p:spPr>
        <p:txBody>
          <a:bodyPr>
            <a:normAutofit/>
          </a:bodyPr>
          <a:lstStyle/>
          <a:p>
            <a:r>
              <a:rPr lang="en-GB" sz="2000" dirty="0" smtClean="0"/>
              <a:t>Scintillation efficiency for nuclear recoils relative to 122 keV gamma-rays</a:t>
            </a:r>
          </a:p>
          <a:p>
            <a:r>
              <a:rPr lang="en-GB" sz="2000" u="sng" dirty="0" smtClean="0"/>
              <a:t>Threshold</a:t>
            </a:r>
            <a:r>
              <a:rPr lang="en-GB" sz="2000" dirty="0" smtClean="0"/>
              <a:t> of </a:t>
            </a:r>
            <a:r>
              <a:rPr lang="en-GB" sz="2000" dirty="0" err="1" smtClean="0"/>
              <a:t>LXe</a:t>
            </a:r>
            <a:r>
              <a:rPr lang="en-GB" sz="2000" dirty="0" smtClean="0"/>
              <a:t> experiments is (was) at stake: significant systematic error</a:t>
            </a:r>
          </a:p>
          <a:p>
            <a:pPr>
              <a:spcBef>
                <a:spcPts val="1200"/>
              </a:spcBef>
            </a:pPr>
            <a:r>
              <a:rPr lang="en-GB" sz="2000" u="sng" dirty="0" smtClean="0"/>
              <a:t>Direct</a:t>
            </a:r>
            <a:r>
              <a:rPr lang="en-GB" sz="2000" dirty="0" smtClean="0"/>
              <a:t> measurements at neutron beam</a:t>
            </a:r>
          </a:p>
          <a:p>
            <a:r>
              <a:rPr lang="en-GB" sz="2000" u="sng" dirty="0" smtClean="0"/>
              <a:t>Indirect</a:t>
            </a:r>
            <a:r>
              <a:rPr lang="en-GB" sz="2000" dirty="0" smtClean="0"/>
              <a:t> measurements (fit to MC)</a:t>
            </a:r>
          </a:p>
          <a:p>
            <a:pPr>
              <a:spcBef>
                <a:spcPts val="1200"/>
              </a:spcBef>
            </a:pPr>
            <a:r>
              <a:rPr lang="en-GB" sz="2000" dirty="0" smtClean="0"/>
              <a:t>Previous ZEPLIN-III result showed</a:t>
            </a:r>
          </a:p>
          <a:p>
            <a:pPr>
              <a:spcBef>
                <a:spcPts val="0"/>
              </a:spcBef>
              <a:buNone/>
            </a:pPr>
            <a:r>
              <a:rPr lang="en-GB" sz="2000" dirty="0" smtClean="0"/>
              <a:t>	marked decrease at low energy, </a:t>
            </a:r>
          </a:p>
          <a:p>
            <a:pPr>
              <a:spcBef>
                <a:spcPts val="0"/>
              </a:spcBef>
              <a:buNone/>
            </a:pPr>
            <a:r>
              <a:rPr lang="en-GB" sz="2000" dirty="0" smtClean="0"/>
              <a:t>	contradicting other data (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~</a:t>
            </a:r>
            <a:r>
              <a:rPr lang="en-GB" sz="2000" dirty="0" smtClean="0"/>
              <a:t>constant)</a:t>
            </a:r>
          </a:p>
          <a:p>
            <a:r>
              <a:rPr lang="en-GB" sz="2000" dirty="0" smtClean="0"/>
              <a:t>Subsequent beam result from Yale</a:t>
            </a:r>
          </a:p>
          <a:p>
            <a:pPr>
              <a:buNone/>
            </a:pPr>
            <a:r>
              <a:rPr lang="en-GB" sz="2000" dirty="0" smtClean="0"/>
              <a:t>	showed something else yet again!</a:t>
            </a:r>
          </a:p>
          <a:p>
            <a:pPr>
              <a:spcBef>
                <a:spcPts val="1200"/>
              </a:spcBef>
            </a:pPr>
            <a:r>
              <a:rPr lang="en-GB" sz="2000" dirty="0" smtClean="0"/>
              <a:t>New calibration and analysis with </a:t>
            </a:r>
          </a:p>
          <a:p>
            <a:pPr>
              <a:buNone/>
            </a:pPr>
            <a:r>
              <a:rPr lang="en-GB" sz="2000" dirty="0" smtClean="0"/>
              <a:t>	improved software highlighted </a:t>
            </a:r>
          </a:p>
          <a:p>
            <a:pPr>
              <a:buNone/>
            </a:pPr>
            <a:r>
              <a:rPr lang="en-GB" sz="2000" dirty="0" smtClean="0"/>
              <a:t>	issue with dual-range DAQ matching</a:t>
            </a:r>
          </a:p>
          <a:p>
            <a:r>
              <a:rPr lang="en-GB" sz="2000" dirty="0" smtClean="0"/>
              <a:t>See talk by A. Currie for new </a:t>
            </a:r>
            <a:r>
              <a:rPr lang="en-GB" sz="2000" dirty="0" err="1" smtClean="0"/>
              <a:t>Leff</a:t>
            </a:r>
            <a:r>
              <a:rPr lang="en-GB" sz="2000" dirty="0" smtClean="0"/>
              <a:t> and</a:t>
            </a:r>
          </a:p>
          <a:p>
            <a:pPr>
              <a:buNone/>
            </a:pPr>
            <a:r>
              <a:rPr lang="en-GB" sz="2000" dirty="0" smtClean="0"/>
              <a:t>	impact on previous result</a:t>
            </a:r>
          </a:p>
          <a:p>
            <a:endParaRPr lang="en-GB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35496" y="44624"/>
            <a:ext cx="28394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70C0"/>
                </a:solidFill>
                <a:sym typeface="Symbol"/>
              </a:rPr>
              <a:t> </a:t>
            </a:r>
            <a:r>
              <a:rPr lang="en-GB" dirty="0" smtClean="0">
                <a:solidFill>
                  <a:srgbClr val="0070C0"/>
                </a:solidFill>
              </a:rPr>
              <a:t>see talk by Alastair Currie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364088" y="2442374"/>
            <a:ext cx="348601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 smtClean="0"/>
              <a:t>A. </a:t>
            </a:r>
            <a:r>
              <a:rPr lang="en-GB" sz="1600" dirty="0" err="1" smtClean="0"/>
              <a:t>Manzur</a:t>
            </a:r>
            <a:r>
              <a:rPr lang="en-GB" sz="1600" dirty="0" smtClean="0"/>
              <a:t> et al, PRC 81, 025808 (2010)</a:t>
            </a:r>
            <a:endParaRPr lang="en-GB" sz="16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CF85E-6CCB-46DF-91A5-94002CCDA8A5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H. Araujo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496" y="877144"/>
            <a:ext cx="5904656" cy="590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922114"/>
          </a:xfrm>
        </p:spPr>
        <p:txBody>
          <a:bodyPr/>
          <a:lstStyle/>
          <a:p>
            <a:r>
              <a:rPr lang="en-GB" dirty="0" smtClean="0"/>
              <a:t>SSR sensitivity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830823" y="5445224"/>
            <a:ext cx="21570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C00000"/>
                </a:solidFill>
              </a:rPr>
              <a:t>CMSSM Buchmueller et al</a:t>
            </a:r>
            <a:endParaRPr lang="en-GB" sz="1400" dirty="0" smtClean="0">
              <a:solidFill>
                <a:srgbClr val="00B050"/>
              </a:solidFill>
            </a:endParaRPr>
          </a:p>
          <a:p>
            <a:r>
              <a:rPr lang="en-GB" sz="1400" dirty="0" smtClean="0">
                <a:solidFill>
                  <a:srgbClr val="00B050"/>
                </a:solidFill>
              </a:rPr>
              <a:t>CMSSM Trotta et al</a:t>
            </a:r>
            <a:endParaRPr lang="en-GB" sz="1400" dirty="0">
              <a:solidFill>
                <a:srgbClr val="00B050"/>
              </a:solidFill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5292080" y="1600200"/>
            <a:ext cx="3600400" cy="4525963"/>
          </a:xfrm>
        </p:spPr>
        <p:txBody>
          <a:bodyPr>
            <a:normAutofit/>
          </a:bodyPr>
          <a:lstStyle/>
          <a:p>
            <a:r>
              <a:rPr lang="en-GB" sz="2800" dirty="0" smtClean="0"/>
              <a:t>From 2,000 kg*days raw fiducial exposure</a:t>
            </a:r>
          </a:p>
          <a:p>
            <a:pPr>
              <a:buNone/>
            </a:pPr>
            <a:r>
              <a:rPr lang="en-GB" sz="2800" dirty="0" smtClean="0"/>
              <a:t>	(&gt;11 month run)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CF85E-6CCB-46DF-91A5-94002CCDA8A5}" type="slidenum">
              <a:rPr lang="en-GB" smtClean="0"/>
              <a:pPr/>
              <a:t>13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H. Araujo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922114"/>
          </a:xfrm>
        </p:spPr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435280" cy="5184576"/>
          </a:xfrm>
        </p:spPr>
        <p:txBody>
          <a:bodyPr>
            <a:normAutofit lnSpcReduction="10000"/>
          </a:bodyPr>
          <a:lstStyle/>
          <a:p>
            <a:r>
              <a:rPr lang="en-GB" sz="2400" dirty="0" smtClean="0"/>
              <a:t>Experiment upgraded very successfully:</a:t>
            </a:r>
          </a:p>
          <a:p>
            <a:pPr lvl="1"/>
            <a:r>
              <a:rPr lang="en-GB" sz="2000" dirty="0" smtClean="0"/>
              <a:t>Background approximately 20 times lower</a:t>
            </a:r>
          </a:p>
          <a:p>
            <a:pPr lvl="1"/>
            <a:r>
              <a:rPr lang="en-GB" sz="2000" dirty="0" smtClean="0"/>
              <a:t>New veto detector surrounding WIMP target</a:t>
            </a:r>
          </a:p>
          <a:p>
            <a:pPr>
              <a:spcBef>
                <a:spcPts val="1800"/>
              </a:spcBef>
            </a:pPr>
            <a:r>
              <a:rPr lang="en-GB" sz="2400" dirty="0" smtClean="0"/>
              <a:t>SSR data taking progressing with high duty cycle:</a:t>
            </a:r>
          </a:p>
          <a:p>
            <a:pPr lvl="1"/>
            <a:r>
              <a:rPr lang="en-GB" sz="2000" dirty="0" smtClean="0"/>
              <a:t>Aim for 2,000 kg*days by end of May’11</a:t>
            </a:r>
          </a:p>
          <a:p>
            <a:pPr>
              <a:spcBef>
                <a:spcPts val="1800"/>
              </a:spcBef>
            </a:pPr>
            <a:r>
              <a:rPr lang="en-GB" sz="2400" dirty="0" smtClean="0"/>
              <a:t>Data analysis ongoing, still blind in signal region</a:t>
            </a:r>
          </a:p>
          <a:p>
            <a:pPr>
              <a:spcBef>
                <a:spcPts val="1800"/>
              </a:spcBef>
            </a:pPr>
            <a:r>
              <a:rPr lang="en-GB" sz="2400" dirty="0" smtClean="0"/>
              <a:t>Main challenges (MSSI events and poor PMT performance) being addressed by improved vertex reconstruction software</a:t>
            </a:r>
          </a:p>
          <a:p>
            <a:pPr>
              <a:spcBef>
                <a:spcPts val="1800"/>
              </a:spcBef>
            </a:pPr>
            <a:r>
              <a:rPr lang="en-GB" sz="2400" dirty="0" smtClean="0"/>
              <a:t>New measurements confirm more favourable </a:t>
            </a:r>
            <a:r>
              <a:rPr lang="en-GB" sz="2400" dirty="0" err="1" smtClean="0"/>
              <a:t>L</a:t>
            </a:r>
            <a:r>
              <a:rPr lang="en-GB" sz="2400" baseline="-25000" dirty="0" err="1" smtClean="0"/>
              <a:t>eff</a:t>
            </a:r>
            <a:r>
              <a:rPr lang="en-GB" sz="2400" dirty="0" smtClean="0"/>
              <a:t> at low energy</a:t>
            </a:r>
          </a:p>
          <a:p>
            <a:pPr>
              <a:spcBef>
                <a:spcPts val="1800"/>
              </a:spcBef>
            </a:pPr>
            <a:endParaRPr lang="en-GB" sz="2400" dirty="0" smtClean="0"/>
          </a:p>
          <a:p>
            <a:r>
              <a:rPr lang="en-GB" sz="2400" dirty="0" smtClean="0">
                <a:solidFill>
                  <a:srgbClr val="C00000"/>
                </a:solidFill>
              </a:rPr>
              <a:t>SI sensitivity could reach 1-2x10</a:t>
            </a:r>
            <a:r>
              <a:rPr lang="en-GB" sz="2400" baseline="30000" dirty="0" smtClean="0">
                <a:solidFill>
                  <a:srgbClr val="C00000"/>
                </a:solidFill>
              </a:rPr>
              <a:t>-8</a:t>
            </a:r>
            <a:r>
              <a:rPr lang="en-GB" sz="2400" dirty="0" smtClean="0">
                <a:solidFill>
                  <a:srgbClr val="C00000"/>
                </a:solidFill>
              </a:rPr>
              <a:t> </a:t>
            </a:r>
            <a:r>
              <a:rPr lang="en-GB" sz="2400" dirty="0" err="1" smtClean="0">
                <a:solidFill>
                  <a:srgbClr val="C00000"/>
                </a:solidFill>
              </a:rPr>
              <a:t>pb</a:t>
            </a:r>
            <a:r>
              <a:rPr lang="en-GB" sz="2400" dirty="0" smtClean="0">
                <a:solidFill>
                  <a:srgbClr val="C00000"/>
                </a:solidFill>
              </a:rPr>
              <a:t>/nucleon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CF85E-6CCB-46DF-91A5-94002CCDA8A5}" type="slidenum">
              <a:rPr lang="en-GB" smtClean="0"/>
              <a:pPr/>
              <a:t>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H. Araujo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902450" y="6356350"/>
            <a:ext cx="2133600" cy="457200"/>
          </a:xfrm>
        </p:spPr>
        <p:txBody>
          <a:bodyPr/>
          <a:lstStyle/>
          <a:p>
            <a:fld id="{4ED3DF43-0387-4A57-BA9B-72CF29D83C12}" type="slidenum">
              <a:rPr lang="en-GB"/>
              <a:pPr/>
              <a:t>2</a:t>
            </a:fld>
            <a:endParaRPr lang="en-GB"/>
          </a:p>
        </p:txBody>
      </p:sp>
      <p:pic>
        <p:nvPicPr>
          <p:cNvPr id="5" name="Picture 2" descr="Co57_event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175" y="1125538"/>
            <a:ext cx="4900613" cy="3598862"/>
          </a:xfrm>
          <a:prstGeom prst="rect">
            <a:avLst/>
          </a:prstGeom>
          <a:noFill/>
        </p:spPr>
      </p:pic>
      <p:sp>
        <p:nvSpPr>
          <p:cNvPr id="6" name="Rectangle 3"/>
          <p:cNvSpPr>
            <a:spLocks noGrp="1" noChangeArrowheads="1"/>
          </p:cNvSpPr>
          <p:nvPr>
            <p:ph type="title"/>
          </p:nvPr>
        </p:nvSpPr>
        <p:spPr>
          <a:xfrm>
            <a:off x="1116013" y="260648"/>
            <a:ext cx="7567612" cy="679450"/>
          </a:xfrm>
        </p:spPr>
        <p:txBody>
          <a:bodyPr>
            <a:normAutofit fontScale="90000"/>
          </a:bodyPr>
          <a:lstStyle/>
          <a:p>
            <a:r>
              <a:rPr lang="en-GB" b="0" dirty="0" smtClean="0"/>
              <a:t>ZEPLIN-III: 2-phase xenon TPC</a:t>
            </a:r>
            <a:endParaRPr lang="en-GB" b="0" dirty="0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2352675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8" name="Line 5"/>
          <p:cNvSpPr>
            <a:spLocks noChangeShapeType="1"/>
          </p:cNvSpPr>
          <p:nvPr/>
        </p:nvSpPr>
        <p:spPr bwMode="auto">
          <a:xfrm flipV="1">
            <a:off x="2411413" y="2060575"/>
            <a:ext cx="2268537" cy="792163"/>
          </a:xfrm>
          <a:prstGeom prst="line">
            <a:avLst/>
          </a:prstGeom>
          <a:noFill/>
          <a:ln w="63500">
            <a:solidFill>
              <a:srgbClr val="80800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GB"/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 flipH="1" flipV="1">
            <a:off x="5724525" y="2060575"/>
            <a:ext cx="1116013" cy="792163"/>
          </a:xfrm>
          <a:prstGeom prst="line">
            <a:avLst/>
          </a:prstGeom>
          <a:noFill/>
          <a:ln w="63500">
            <a:solidFill>
              <a:srgbClr val="80800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GB"/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358775" y="1231900"/>
            <a:ext cx="3529013" cy="1044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GB" sz="1600" b="1" i="1" dirty="0"/>
              <a:t>Readout of </a:t>
            </a:r>
            <a:r>
              <a:rPr lang="en-GB" sz="1600" b="1" i="1" u="sng" dirty="0"/>
              <a:t>scintillation light</a:t>
            </a:r>
            <a:r>
              <a:rPr lang="en-GB" sz="1600" b="1" i="1" dirty="0"/>
              <a:t> and </a:t>
            </a:r>
            <a:r>
              <a:rPr lang="en-GB" sz="1600" b="1" i="1" u="sng" dirty="0"/>
              <a:t>ionisation charge</a:t>
            </a:r>
            <a:r>
              <a:rPr lang="en-GB" sz="1600" b="1" i="1" dirty="0"/>
              <a:t> with array of 31 photomultipliers</a:t>
            </a:r>
          </a:p>
        </p:txBody>
      </p:sp>
      <p:grpSp>
        <p:nvGrpSpPr>
          <p:cNvPr id="11" name="Group 38"/>
          <p:cNvGrpSpPr>
            <a:grpSpLocks/>
          </p:cNvGrpSpPr>
          <p:nvPr/>
        </p:nvGrpSpPr>
        <p:grpSpPr bwMode="auto">
          <a:xfrm>
            <a:off x="385763" y="2889250"/>
            <a:ext cx="4149725" cy="3598863"/>
            <a:chOff x="243" y="1820"/>
            <a:chExt cx="2614" cy="2267"/>
          </a:xfrm>
        </p:grpSpPr>
        <p:grpSp>
          <p:nvGrpSpPr>
            <p:cNvPr id="12" name="Group 10"/>
            <p:cNvGrpSpPr>
              <a:grpSpLocks noChangeAspect="1"/>
            </p:cNvGrpSpPr>
            <p:nvPr/>
          </p:nvGrpSpPr>
          <p:grpSpPr bwMode="auto">
            <a:xfrm>
              <a:off x="243" y="1820"/>
              <a:ext cx="2614" cy="2267"/>
              <a:chOff x="936" y="867"/>
              <a:chExt cx="1830" cy="1825"/>
            </a:xfrm>
          </p:grpSpPr>
          <p:pic>
            <p:nvPicPr>
              <p:cNvPr id="16" name="Picture 11" descr="scint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936" y="867"/>
                <a:ext cx="1782" cy="1812"/>
              </a:xfrm>
              <a:prstGeom prst="rect">
                <a:avLst/>
              </a:prstGeom>
              <a:noFill/>
              <a:ln w="38100">
                <a:solidFill>
                  <a:srgbClr val="808000"/>
                </a:solidFill>
                <a:miter lim="800000"/>
                <a:headEnd/>
                <a:tailEnd/>
              </a:ln>
            </p:spPr>
          </p:pic>
          <p:sp>
            <p:nvSpPr>
              <p:cNvPr id="17" name="Line 12"/>
              <p:cNvSpPr>
                <a:spLocks noChangeAspect="1" noChangeShapeType="1"/>
              </p:cNvSpPr>
              <p:nvPr/>
            </p:nvSpPr>
            <p:spPr bwMode="auto">
              <a:xfrm>
                <a:off x="1830" y="1715"/>
                <a:ext cx="402" cy="852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 type="triangle" w="lg" len="lg"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8" name="Line 13"/>
              <p:cNvSpPr>
                <a:spLocks noChangeAspect="1" noChangeShapeType="1"/>
              </p:cNvSpPr>
              <p:nvPr/>
            </p:nvSpPr>
            <p:spPr bwMode="auto">
              <a:xfrm>
                <a:off x="1104" y="1031"/>
                <a:ext cx="726" cy="684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 type="none" w="lg" len="lg"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9" name="Text Box 14"/>
              <p:cNvSpPr txBox="1">
                <a:spLocks noChangeAspect="1" noChangeArrowheads="1"/>
              </p:cNvSpPr>
              <p:nvPr/>
            </p:nvSpPr>
            <p:spPr bwMode="auto">
              <a:xfrm>
                <a:off x="1837" y="1336"/>
                <a:ext cx="923" cy="1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r"/>
                <a:r>
                  <a:rPr lang="en-GB" sz="1200">
                    <a:solidFill>
                      <a:srgbClr val="FFFFFF"/>
                    </a:solidFill>
                  </a:rPr>
                  <a:t>Liquid xenon</a:t>
                </a:r>
                <a:endParaRPr lang="en-GB" sz="1600"/>
              </a:p>
            </p:txBody>
          </p:sp>
          <p:sp>
            <p:nvSpPr>
              <p:cNvPr id="20" name="Text Box 15"/>
              <p:cNvSpPr txBox="1">
                <a:spLocks noChangeAspect="1" noChangeArrowheads="1"/>
              </p:cNvSpPr>
              <p:nvPr/>
            </p:nvSpPr>
            <p:spPr bwMode="auto">
              <a:xfrm>
                <a:off x="1655" y="1185"/>
                <a:ext cx="1111" cy="1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r"/>
                <a:r>
                  <a:rPr lang="en-GB" sz="1200">
                    <a:solidFill>
                      <a:srgbClr val="FFFFFF"/>
                    </a:solidFill>
                  </a:rPr>
                  <a:t>Gaseous xenon</a:t>
                </a:r>
                <a:endParaRPr lang="en-GB" sz="1600"/>
              </a:p>
            </p:txBody>
          </p:sp>
          <p:sp>
            <p:nvSpPr>
              <p:cNvPr id="21" name="Text Box 16"/>
              <p:cNvSpPr txBox="1">
                <a:spLocks noChangeAspect="1" noChangeArrowheads="1"/>
              </p:cNvSpPr>
              <p:nvPr/>
            </p:nvSpPr>
            <p:spPr bwMode="auto">
              <a:xfrm>
                <a:off x="954" y="2512"/>
                <a:ext cx="1336" cy="1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sz="1200">
                    <a:solidFill>
                      <a:srgbClr val="FFFFFF"/>
                    </a:solidFill>
                  </a:rPr>
                  <a:t>Primary Scintillation </a:t>
                </a:r>
                <a:endParaRPr lang="en-GB" sz="1600"/>
              </a:p>
            </p:txBody>
          </p:sp>
          <p:sp>
            <p:nvSpPr>
              <p:cNvPr id="22" name="Text Box 17"/>
              <p:cNvSpPr txBox="1">
                <a:spLocks noChangeAspect="1" noChangeArrowheads="1"/>
              </p:cNvSpPr>
              <p:nvPr/>
            </p:nvSpPr>
            <p:spPr bwMode="auto">
              <a:xfrm>
                <a:off x="990" y="2122"/>
                <a:ext cx="937" cy="1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 sz="1200">
                    <a:solidFill>
                      <a:srgbClr val="FFFFFF"/>
                    </a:solidFill>
                  </a:rPr>
                  <a:t>photomultipliers</a:t>
                </a:r>
                <a:endParaRPr lang="en-GB" sz="1600"/>
              </a:p>
            </p:txBody>
          </p:sp>
        </p:grpSp>
        <p:sp>
          <p:nvSpPr>
            <p:cNvPr id="13" name="Line 18"/>
            <p:cNvSpPr>
              <a:spLocks noChangeShapeType="1"/>
            </p:cNvSpPr>
            <p:nvPr/>
          </p:nvSpPr>
          <p:spPr bwMode="auto">
            <a:xfrm>
              <a:off x="249" y="2387"/>
              <a:ext cx="2540" cy="0"/>
            </a:xfrm>
            <a:prstGeom prst="line">
              <a:avLst/>
            </a:prstGeom>
            <a:noFill/>
            <a:ln w="9525">
              <a:solidFill>
                <a:srgbClr val="99CC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14" name="Text Box 31"/>
            <p:cNvSpPr txBox="1">
              <a:spLocks noChangeArrowheads="1"/>
            </p:cNvSpPr>
            <p:nvPr/>
          </p:nvSpPr>
          <p:spPr bwMode="auto">
            <a:xfrm>
              <a:off x="2290" y="3652"/>
              <a:ext cx="496" cy="40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GB"/>
                <a:t>S1</a:t>
              </a:r>
            </a:p>
          </p:txBody>
        </p:sp>
        <p:sp>
          <p:nvSpPr>
            <p:cNvPr id="15" name="Oval 36"/>
            <p:cNvSpPr>
              <a:spLocks noChangeArrowheads="1"/>
            </p:cNvSpPr>
            <p:nvPr/>
          </p:nvSpPr>
          <p:spPr bwMode="auto">
            <a:xfrm>
              <a:off x="1486" y="2840"/>
              <a:ext cx="68" cy="68"/>
            </a:xfrm>
            <a:prstGeom prst="ellipse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23" name="Group 39"/>
          <p:cNvGrpSpPr>
            <a:grpSpLocks/>
          </p:cNvGrpSpPr>
          <p:nvPr/>
        </p:nvGrpSpPr>
        <p:grpSpPr bwMode="auto">
          <a:xfrm>
            <a:off x="4751388" y="2889250"/>
            <a:ext cx="4105275" cy="3576638"/>
            <a:chOff x="2993" y="1820"/>
            <a:chExt cx="2586" cy="2253"/>
          </a:xfrm>
        </p:grpSpPr>
        <p:sp>
          <p:nvSpPr>
            <p:cNvPr id="24" name="Text Box 8"/>
            <p:cNvSpPr txBox="1">
              <a:spLocks noChangeArrowheads="1"/>
            </p:cNvSpPr>
            <p:nvPr/>
          </p:nvSpPr>
          <p:spPr bwMode="auto">
            <a:xfrm>
              <a:off x="3447" y="3589"/>
              <a:ext cx="2132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r">
                <a:spcBef>
                  <a:spcPct val="0"/>
                </a:spcBef>
              </a:pPr>
              <a:r>
                <a:rPr lang="en-GB" sz="1200">
                  <a:solidFill>
                    <a:srgbClr val="FFCC00"/>
                  </a:solidFill>
                </a:rPr>
                <a:t>Sensitivity to single ionisation electrons!</a:t>
              </a:r>
            </a:p>
            <a:p>
              <a:pPr algn="r">
                <a:spcBef>
                  <a:spcPct val="0"/>
                </a:spcBef>
              </a:pPr>
              <a:r>
                <a:rPr lang="en-GB" sz="1200">
                  <a:solidFill>
                    <a:srgbClr val="FFCC00"/>
                  </a:solidFill>
                </a:rPr>
                <a:t>Edwards </a:t>
              </a:r>
              <a:r>
                <a:rPr lang="en-GB" sz="1200" i="1">
                  <a:solidFill>
                    <a:srgbClr val="FFCC00"/>
                  </a:solidFill>
                </a:rPr>
                <a:t>et al.</a:t>
              </a:r>
              <a:r>
                <a:rPr lang="en-GB" sz="1200">
                  <a:solidFill>
                    <a:srgbClr val="FFCC00"/>
                  </a:solidFill>
                </a:rPr>
                <a:t>, arXiv:0708.0768</a:t>
              </a:r>
            </a:p>
          </p:txBody>
        </p:sp>
        <p:pic>
          <p:nvPicPr>
            <p:cNvPr id="25" name="Picture 23" descr="elum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993" y="1820"/>
              <a:ext cx="2548" cy="2253"/>
            </a:xfrm>
            <a:prstGeom prst="rect">
              <a:avLst/>
            </a:prstGeom>
            <a:noFill/>
            <a:ln w="38100">
              <a:solidFill>
                <a:srgbClr val="808000"/>
              </a:solidFill>
              <a:miter lim="800000"/>
              <a:headEnd/>
              <a:tailEnd/>
            </a:ln>
          </p:spPr>
        </p:pic>
        <p:sp>
          <p:nvSpPr>
            <p:cNvPr id="26" name="Text Box 24"/>
            <p:cNvSpPr txBox="1">
              <a:spLocks noChangeAspect="1" noChangeArrowheads="1"/>
            </p:cNvSpPr>
            <p:nvPr/>
          </p:nvSpPr>
          <p:spPr bwMode="auto">
            <a:xfrm>
              <a:off x="3016" y="3793"/>
              <a:ext cx="1776" cy="2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GB" sz="1200">
                  <a:solidFill>
                    <a:srgbClr val="FFFFFF"/>
                  </a:solidFill>
                </a:rPr>
                <a:t>Secondary Scintillation (electroluminescence) </a:t>
              </a:r>
              <a:endParaRPr lang="en-GB" sz="1600"/>
            </a:p>
          </p:txBody>
        </p:sp>
        <p:sp>
          <p:nvSpPr>
            <p:cNvPr id="27" name="Line 25"/>
            <p:cNvSpPr>
              <a:spLocks noChangeAspect="1" noChangeShapeType="1"/>
            </p:cNvSpPr>
            <p:nvPr/>
          </p:nvSpPr>
          <p:spPr bwMode="auto">
            <a:xfrm>
              <a:off x="4264" y="2276"/>
              <a:ext cx="0" cy="120"/>
            </a:xfrm>
            <a:prstGeom prst="line">
              <a:avLst/>
            </a:prstGeom>
            <a:noFill/>
            <a:ln w="38100">
              <a:solidFill>
                <a:srgbClr val="808000"/>
              </a:solidFill>
              <a:round/>
              <a:headEnd/>
              <a:tailEnd type="none" w="lg" len="lg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8" name="Line 26"/>
            <p:cNvSpPr>
              <a:spLocks noChangeAspect="1" noChangeShapeType="1"/>
            </p:cNvSpPr>
            <p:nvPr/>
          </p:nvSpPr>
          <p:spPr bwMode="auto">
            <a:xfrm>
              <a:off x="4264" y="2388"/>
              <a:ext cx="0" cy="493"/>
            </a:xfrm>
            <a:prstGeom prst="line">
              <a:avLst/>
            </a:prstGeom>
            <a:noFill/>
            <a:ln w="38100">
              <a:solidFill>
                <a:srgbClr val="CCFFCC"/>
              </a:solidFill>
              <a:round/>
              <a:headEnd type="triangle" w="med" len="med"/>
              <a:tailEnd type="none" w="lg" len="lg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9" name="Line 27"/>
            <p:cNvSpPr>
              <a:spLocks noChangeShapeType="1"/>
            </p:cNvSpPr>
            <p:nvPr/>
          </p:nvSpPr>
          <p:spPr bwMode="auto">
            <a:xfrm>
              <a:off x="3016" y="2387"/>
              <a:ext cx="2540" cy="0"/>
            </a:xfrm>
            <a:prstGeom prst="line">
              <a:avLst/>
            </a:prstGeom>
            <a:noFill/>
            <a:ln w="9525">
              <a:solidFill>
                <a:srgbClr val="99CC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30" name="Text Box 32"/>
            <p:cNvSpPr txBox="1">
              <a:spLocks noChangeArrowheads="1"/>
            </p:cNvSpPr>
            <p:nvPr/>
          </p:nvSpPr>
          <p:spPr bwMode="auto">
            <a:xfrm>
              <a:off x="5057" y="3657"/>
              <a:ext cx="496" cy="40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GB"/>
                <a:t>S2</a:t>
              </a:r>
            </a:p>
          </p:txBody>
        </p:sp>
        <p:sp>
          <p:nvSpPr>
            <p:cNvPr id="31" name="Oval 37"/>
            <p:cNvSpPr>
              <a:spLocks noChangeArrowheads="1"/>
            </p:cNvSpPr>
            <p:nvPr/>
          </p:nvSpPr>
          <p:spPr bwMode="auto">
            <a:xfrm>
              <a:off x="4229" y="2840"/>
              <a:ext cx="68" cy="68"/>
            </a:xfrm>
            <a:prstGeom prst="ellipse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32" name="Footer Placeholder 3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H. Araujo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haraujo\Work\Dark Matter\ZEPLIN III\WebPage\PUBLIC\pictures_files\image001.jpg"/>
          <p:cNvPicPr>
            <a:picLocks noChangeAspect="1" noChangeArrowheads="1"/>
          </p:cNvPicPr>
          <p:nvPr/>
        </p:nvPicPr>
        <p:blipFill>
          <a:blip r:embed="rId2" cstate="email">
            <a:grayscl/>
            <a:lum bright="71000" contrast="-36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r>
              <a:rPr lang="en-GB" dirty="0" smtClean="0"/>
              <a:t>First science run</a:t>
            </a:r>
            <a:endParaRPr lang="en-GB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395536" y="1196752"/>
            <a:ext cx="8424936" cy="5472608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science run at Boulby:</a:t>
            </a:r>
            <a:r>
              <a:rPr kumimoji="0" lang="en-GB" sz="24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83 days in 2008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sz="2400" b="1" dirty="0" smtClean="0"/>
              <a:t>	</a:t>
            </a:r>
            <a:r>
              <a:rPr kumimoji="0" lang="en-GB" sz="24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Strong constraints on WIMP-nucleon scattering cross-sections</a:t>
            </a:r>
            <a:endParaRPr lang="en-GB" sz="2400" dirty="0" smtClean="0"/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GB" dirty="0" smtClean="0"/>
              <a:t>V. N. </a:t>
            </a:r>
            <a:r>
              <a:rPr lang="en-GB" dirty="0" err="1" smtClean="0"/>
              <a:t>Lebedenko</a:t>
            </a:r>
            <a:r>
              <a:rPr lang="en-GB" dirty="0" smtClean="0"/>
              <a:t> </a:t>
            </a:r>
            <a:r>
              <a:rPr lang="en-GB" i="1" dirty="0" smtClean="0"/>
              <a:t>et al</a:t>
            </a:r>
            <a:r>
              <a:rPr lang="en-GB" dirty="0" smtClean="0"/>
              <a:t>., Phys. Rev. D 80: 052010 (2009)</a:t>
            </a:r>
          </a:p>
          <a:p>
            <a:pPr marL="800100" lvl="1" indent="-342900">
              <a:spcBef>
                <a:spcPct val="20000"/>
              </a:spcBef>
            </a:pPr>
            <a:r>
              <a:rPr lang="en-GB" dirty="0" smtClean="0"/>
              <a:t>	Scalar cross-section excluded above 8.1x10</a:t>
            </a:r>
            <a:r>
              <a:rPr lang="en-GB" baseline="30000" dirty="0" smtClean="0"/>
              <a:t>-8</a:t>
            </a:r>
            <a:r>
              <a:rPr lang="en-GB" dirty="0" smtClean="0"/>
              <a:t> </a:t>
            </a:r>
            <a:r>
              <a:rPr lang="en-GB" dirty="0" err="1" smtClean="0"/>
              <a:t>pb</a:t>
            </a:r>
            <a:r>
              <a:rPr lang="en-GB" dirty="0" smtClean="0"/>
              <a:t> (90% CL) at 60 GeV/c</a:t>
            </a:r>
            <a:r>
              <a:rPr lang="en-GB" baseline="30000" dirty="0" smtClean="0"/>
              <a:t>2</a:t>
            </a:r>
            <a:endParaRPr lang="en-GB" dirty="0" smtClean="0"/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GB" dirty="0" smtClean="0"/>
              <a:t>V. N. </a:t>
            </a:r>
            <a:r>
              <a:rPr lang="en-GB" dirty="0" err="1" smtClean="0"/>
              <a:t>Lebedenko</a:t>
            </a:r>
            <a:r>
              <a:rPr lang="en-GB" dirty="0" smtClean="0"/>
              <a:t> </a:t>
            </a:r>
            <a:r>
              <a:rPr lang="en-GB" i="1" dirty="0" smtClean="0"/>
              <a:t>et al</a:t>
            </a:r>
            <a:r>
              <a:rPr lang="en-GB" dirty="0" smtClean="0"/>
              <a:t>., Phys. Rev. </a:t>
            </a:r>
            <a:r>
              <a:rPr lang="en-GB" dirty="0" err="1" smtClean="0"/>
              <a:t>Lett</a:t>
            </a:r>
            <a:r>
              <a:rPr lang="en-GB" dirty="0" smtClean="0"/>
              <a:t>. 103: 151302 (2009)</a:t>
            </a:r>
          </a:p>
          <a:p>
            <a:pPr marL="800100" lvl="1" indent="-342900">
              <a:spcBef>
                <a:spcPct val="20000"/>
              </a:spcBef>
            </a:pPr>
            <a:r>
              <a:rPr lang="en-GB" dirty="0" smtClean="0"/>
              <a:t>	WIMP-neutron cross-section excluded above 1.9x10</a:t>
            </a:r>
            <a:r>
              <a:rPr lang="en-GB" baseline="30000" dirty="0" smtClean="0"/>
              <a:t>-2</a:t>
            </a:r>
            <a:r>
              <a:rPr lang="en-GB" dirty="0" smtClean="0"/>
              <a:t> </a:t>
            </a:r>
            <a:r>
              <a:rPr lang="en-GB" dirty="0" err="1" smtClean="0"/>
              <a:t>pb</a:t>
            </a:r>
            <a:r>
              <a:rPr lang="en-GB" dirty="0" smtClean="0"/>
              <a:t> (90% CL)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GB" dirty="0" smtClean="0"/>
              <a:t>Akimov </a:t>
            </a:r>
            <a:r>
              <a:rPr lang="en-GB" i="1" dirty="0" smtClean="0"/>
              <a:t>et al.</a:t>
            </a:r>
            <a:r>
              <a:rPr lang="en-GB" dirty="0" smtClean="0"/>
              <a:t>, Phys. </a:t>
            </a:r>
            <a:r>
              <a:rPr lang="en-GB" dirty="0" err="1" smtClean="0"/>
              <a:t>Lett</a:t>
            </a:r>
            <a:r>
              <a:rPr lang="en-GB" dirty="0" smtClean="0"/>
              <a:t>. B 692: 180 (2010)</a:t>
            </a:r>
          </a:p>
          <a:p>
            <a:pPr marL="800100" lvl="1" indent="-342900">
              <a:spcBef>
                <a:spcPct val="20000"/>
              </a:spcBef>
            </a:pPr>
            <a:r>
              <a:rPr kumimoji="0" lang="en-GB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Explanation of DAMA with inelastic DM model ruled out at 87%</a:t>
            </a:r>
            <a:r>
              <a:rPr kumimoji="0" lang="en-GB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CL</a:t>
            </a:r>
            <a:endParaRPr lang="en-GB" sz="320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Phase-II upgrades commissioned in 2009/10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GB" sz="2000" dirty="0" smtClean="0"/>
              <a:t>New photomultiplier array (low background)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GB" sz="2000" dirty="0" smtClean="0"/>
              <a:t>New anti-coincidence veto (background reduction &amp; diagnostic)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GB" sz="2000" dirty="0" smtClean="0"/>
              <a:t>New calibration hardware (reduction of systematics)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System</a:t>
            </a:r>
            <a:r>
              <a:rPr kumimoji="0" lang="en-GB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automation (underground effort, improved stability)</a:t>
            </a:r>
            <a:endParaRPr kumimoji="0" lang="en-GB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</a:t>
            </a:r>
            <a:r>
              <a:rPr kumimoji="0" lang="en-GB" sz="24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science run underway </a:t>
            </a:r>
            <a:r>
              <a:rPr lang="en-GB" sz="2400" b="1" dirty="0" smtClean="0"/>
              <a:t>since </a:t>
            </a:r>
            <a:r>
              <a:rPr kumimoji="0" lang="en-GB" sz="24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Jun 2010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 descr="C:\Users\haraujo\Work\Dark Matter\ZEPLIN III\WebPage\PUBLIC\pictures_files\image01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948264" y="70447"/>
            <a:ext cx="2068360" cy="1558353"/>
          </a:xfrm>
          <a:prstGeom prst="rect">
            <a:avLst/>
          </a:prstGeom>
          <a:noFill/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CF85E-6CCB-46DF-91A5-94002CCDA8A5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H. Araujo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92088"/>
          </a:xfrm>
        </p:spPr>
        <p:txBody>
          <a:bodyPr>
            <a:normAutofit/>
          </a:bodyPr>
          <a:lstStyle/>
          <a:p>
            <a:r>
              <a:rPr lang="en-GB" dirty="0" smtClean="0"/>
              <a:t>Photomultiplier upgrade</a:t>
            </a:r>
            <a:endParaRPr lang="en-GB" dirty="0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2352675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611560" y="1052736"/>
            <a:ext cx="7596187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ts val="600"/>
              </a:spcBef>
              <a:buClr>
                <a:schemeClr val="tx2"/>
              </a:buClr>
              <a:buSzPct val="70000"/>
              <a:buFont typeface="Wingdings" pitchFamily="2" charset="2"/>
              <a:buChar char="¡"/>
            </a:pPr>
            <a:r>
              <a:rPr lang="en-GB" dirty="0" smtClean="0"/>
              <a:t>PMT gamma-rays </a:t>
            </a:r>
            <a:r>
              <a:rPr lang="en-GB" dirty="0"/>
              <a:t>limited sensitivity of first </a:t>
            </a:r>
            <a:r>
              <a:rPr lang="en-GB" dirty="0" smtClean="0"/>
              <a:t>run by a large factor</a:t>
            </a:r>
            <a:endParaRPr lang="en-GB" dirty="0"/>
          </a:p>
          <a:p>
            <a:pPr marL="342900" indent="-342900">
              <a:spcBef>
                <a:spcPts val="600"/>
              </a:spcBef>
              <a:buClr>
                <a:schemeClr val="tx2"/>
              </a:buClr>
              <a:buSzPct val="70000"/>
              <a:buFont typeface="Wingdings" pitchFamily="2" charset="2"/>
              <a:buChar char="¡"/>
            </a:pPr>
            <a:r>
              <a:rPr lang="en-GB" dirty="0"/>
              <a:t>Custom design for ultra low-background tubes, pin-by-pin compatible</a:t>
            </a:r>
          </a:p>
          <a:p>
            <a:pPr marL="342900" indent="-342900">
              <a:spcBef>
                <a:spcPts val="600"/>
              </a:spcBef>
              <a:buClr>
                <a:schemeClr val="tx2"/>
              </a:buClr>
              <a:buSzPct val="70000"/>
              <a:buFont typeface="Wingdings" pitchFamily="2" charset="2"/>
              <a:buChar char="¡"/>
            </a:pPr>
            <a:r>
              <a:rPr lang="en-GB" dirty="0" smtClean="0"/>
              <a:t>Assembly </a:t>
            </a:r>
            <a:r>
              <a:rPr lang="en-GB" dirty="0"/>
              <a:t>onto ZEPLIN-III array </a:t>
            </a:r>
            <a:r>
              <a:rPr lang="en-GB" dirty="0" smtClean="0"/>
              <a:t>in early 2010</a:t>
            </a:r>
          </a:p>
          <a:p>
            <a:pPr marL="342900" indent="-342900">
              <a:spcBef>
                <a:spcPts val="600"/>
              </a:spcBef>
              <a:buClr>
                <a:schemeClr val="tx2"/>
              </a:buClr>
              <a:buSzPct val="70000"/>
              <a:buFont typeface="Wingdings" pitchFamily="2" charset="2"/>
              <a:buChar char="¡"/>
            </a:pPr>
            <a:r>
              <a:rPr lang="en-GB" dirty="0" smtClean="0"/>
              <a:t>Aiming for 30x reduction in radioactivity to &lt;50 </a:t>
            </a:r>
            <a:r>
              <a:rPr lang="en-GB" dirty="0" err="1" smtClean="0"/>
              <a:t>mBq</a:t>
            </a:r>
            <a:r>
              <a:rPr lang="en-GB" dirty="0" smtClean="0"/>
              <a:t>/PMT</a:t>
            </a:r>
            <a:endParaRPr lang="en-GB" dirty="0"/>
          </a:p>
        </p:txBody>
      </p:sp>
      <p:pic>
        <p:nvPicPr>
          <p:cNvPr id="7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0200" y="2636838"/>
            <a:ext cx="1741488" cy="3886200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</p:spPr>
      </p:pic>
      <p:pic>
        <p:nvPicPr>
          <p:cNvPr id="8" name="Picture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8538" y="2636838"/>
            <a:ext cx="3506787" cy="3887787"/>
          </a:xfrm>
          <a:prstGeom prst="rect">
            <a:avLst/>
          </a:prstGeom>
          <a:noFill/>
          <a:ln w="38100" algn="ctr">
            <a:solidFill>
              <a:schemeClr val="accent2"/>
            </a:solidFill>
            <a:miter lim="800000"/>
            <a:headEnd/>
            <a:tailEnd/>
          </a:ln>
          <a:effectLst/>
        </p:spPr>
      </p:pic>
      <p:pic>
        <p:nvPicPr>
          <p:cNvPr id="9" name="Picture 1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425" y="2636838"/>
            <a:ext cx="2916238" cy="3887787"/>
          </a:xfrm>
          <a:prstGeom prst="rect">
            <a:avLst/>
          </a:prstGeom>
          <a:noFill/>
          <a:ln w="38100" algn="ctr">
            <a:solidFill>
              <a:schemeClr val="accent2"/>
            </a:solidFill>
            <a:miter lim="800000"/>
            <a:headEnd/>
            <a:tailEnd/>
          </a:ln>
          <a:effectLst/>
        </p:spPr>
      </p:pic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CF85E-6CCB-46DF-91A5-94002CCDA8A5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H. Araujo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 l="9967" t="3119" r="8575" b="3176"/>
          <a:stretch>
            <a:fillRect/>
          </a:stretch>
        </p:blipFill>
        <p:spPr bwMode="auto">
          <a:xfrm>
            <a:off x="4860032" y="2420888"/>
            <a:ext cx="4104456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457200" y="188640"/>
            <a:ext cx="822960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Anti-coincidence (veto) detector</a:t>
            </a:r>
            <a:endParaRPr kumimoji="0" lang="en-GB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902450" y="6356350"/>
            <a:ext cx="2133600" cy="457200"/>
          </a:xfrm>
        </p:spPr>
        <p:txBody>
          <a:bodyPr/>
          <a:lstStyle/>
          <a:p>
            <a:fld id="{48708F97-0231-4F86-83A1-445C849EEE6E}" type="slidenum">
              <a:rPr lang="en-GB"/>
              <a:pPr/>
              <a:t>5</a:t>
            </a:fld>
            <a:endParaRPr lang="en-GB"/>
          </a:p>
        </p:txBody>
      </p:sp>
      <p:pic>
        <p:nvPicPr>
          <p:cNvPr id="7" name="Picture 29"/>
          <p:cNvPicPr>
            <a:picLocks noChangeAspect="1" noChangeArrowheads="1"/>
          </p:cNvPicPr>
          <p:nvPr/>
        </p:nvPicPr>
        <p:blipFill>
          <a:blip r:embed="rId3" cstate="print"/>
          <a:srcRect l="8128" t="3613" r="8128" b="3613"/>
          <a:stretch>
            <a:fillRect/>
          </a:stretch>
        </p:blipFill>
        <p:spPr bwMode="auto">
          <a:xfrm>
            <a:off x="251520" y="2699542"/>
            <a:ext cx="4520002" cy="3753794"/>
          </a:xfrm>
          <a:prstGeom prst="rect">
            <a:avLst/>
          </a:prstGeom>
          <a:noFill/>
          <a:ln w="38100" algn="ctr">
            <a:solidFill>
              <a:schemeClr val="accent2"/>
            </a:solidFill>
            <a:miter lim="800000"/>
            <a:headEnd/>
            <a:tailEnd/>
          </a:ln>
          <a:effectLst/>
        </p:spPr>
      </p:pic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0" y="2352675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683568" y="959708"/>
            <a:ext cx="7920880" cy="1389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¡"/>
            </a:pPr>
            <a:r>
              <a:rPr lang="en-GB" dirty="0" smtClean="0"/>
              <a:t>52-ch (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~</a:t>
            </a:r>
            <a:r>
              <a:rPr lang="en-GB" dirty="0" smtClean="0"/>
              <a:t>3</a:t>
            </a:r>
            <a:r>
              <a:rPr lang="en-GB" dirty="0" smtClean="0">
                <a:latin typeface="Symbol" pitchFamily="18" charset="2"/>
              </a:rPr>
              <a:t>p</a:t>
            </a:r>
            <a:r>
              <a:rPr lang="en-GB" dirty="0" smtClean="0"/>
              <a:t>) veto detector replaces some hydrocarbon shielding around target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¡"/>
            </a:pPr>
            <a:r>
              <a:rPr lang="en-GB" dirty="0" smtClean="0"/>
              <a:t>Inner gadolinium-loaded </a:t>
            </a:r>
            <a:r>
              <a:rPr lang="en-GB" dirty="0"/>
              <a:t>hydrocarbon surrounded by plastic </a:t>
            </a:r>
            <a:r>
              <a:rPr lang="en-GB" dirty="0" smtClean="0"/>
              <a:t>scintillator</a:t>
            </a:r>
            <a:endParaRPr lang="en-GB" dirty="0"/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¡"/>
            </a:pPr>
            <a:r>
              <a:rPr lang="en-GB" dirty="0" smtClean="0"/>
              <a:t>Delayed-coincidence </a:t>
            </a:r>
            <a:r>
              <a:rPr lang="en-GB" dirty="0"/>
              <a:t>detection of </a:t>
            </a:r>
            <a:r>
              <a:rPr lang="en-GB" dirty="0" smtClean="0"/>
              <a:t>Gd-158 gammas (11 </a:t>
            </a:r>
            <a:r>
              <a:rPr lang="en-GB" dirty="0" smtClean="0">
                <a:latin typeface="Symbol" pitchFamily="18" charset="2"/>
              </a:rPr>
              <a:t>m</a:t>
            </a:r>
            <a:r>
              <a:rPr lang="en-GB" dirty="0" smtClean="0"/>
              <a:t>s mean capture time)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¡"/>
            </a:pPr>
            <a:r>
              <a:rPr lang="en-GB" dirty="0" smtClean="0"/>
              <a:t>60% neutron tagging, 28% gamma-ray tagging, important diagnostic tool</a:t>
            </a:r>
          </a:p>
        </p:txBody>
      </p:sp>
      <p:pic>
        <p:nvPicPr>
          <p:cNvPr id="19" name="Picture 25"/>
          <p:cNvPicPr>
            <a:picLocks noChangeAspect="1" noChangeArrowheads="1"/>
          </p:cNvPicPr>
          <p:nvPr/>
        </p:nvPicPr>
        <p:blipFill>
          <a:blip r:embed="rId4" cstate="print">
            <a:lum bright="18000" contrast="24000"/>
          </a:blip>
          <a:srcRect l="5315" r="5315"/>
          <a:stretch>
            <a:fillRect/>
          </a:stretch>
        </p:blipFill>
        <p:spPr bwMode="auto">
          <a:xfrm>
            <a:off x="144016" y="5296807"/>
            <a:ext cx="1547664" cy="1300545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35496" y="44624"/>
            <a:ext cx="63809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70C0"/>
                </a:solidFill>
                <a:sym typeface="Symbol"/>
              </a:rPr>
              <a:t> </a:t>
            </a:r>
            <a:r>
              <a:rPr lang="en-GB" dirty="0" smtClean="0">
                <a:solidFill>
                  <a:srgbClr val="0070C0"/>
                </a:solidFill>
              </a:rPr>
              <a:t>see talks by Chamkaur Ghag, Ant Hollingsworth &amp; Lea Reichhart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H. Araujo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8"/>
          <p:cNvGrpSpPr/>
          <p:nvPr/>
        </p:nvGrpSpPr>
        <p:grpSpPr>
          <a:xfrm>
            <a:off x="5076056" y="107340"/>
            <a:ext cx="3744416" cy="6706036"/>
            <a:chOff x="5076056" y="107340"/>
            <a:chExt cx="3744416" cy="6706036"/>
          </a:xfrm>
        </p:grpSpPr>
        <p:pic>
          <p:nvPicPr>
            <p:cNvPr id="13320" name="Picture 8" descr="http://www2.ph.ed.ac.uk/nuclear/darkmatter/zeplin3/pres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345038" y="288032"/>
              <a:ext cx="3475434" cy="1700808"/>
            </a:xfrm>
            <a:prstGeom prst="rect">
              <a:avLst/>
            </a:prstGeom>
            <a:noFill/>
          </p:spPr>
        </p:pic>
        <p:pic>
          <p:nvPicPr>
            <p:cNvPr id="13318" name="Picture 6" descr="http://www2.ph.ed.ac.uk/nuclear/darkmatter/zeplin3/rate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339705" y="5181533"/>
              <a:ext cx="3264743" cy="1631843"/>
            </a:xfrm>
            <a:prstGeom prst="rect">
              <a:avLst/>
            </a:prstGeom>
            <a:noFill/>
          </p:spPr>
        </p:pic>
        <p:pic>
          <p:nvPicPr>
            <p:cNvPr id="13316" name="Picture 4" descr="http://www2.ph.ed.ac.uk/nuclear/darkmatter/zeplin3/tln2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330180" y="3717032"/>
              <a:ext cx="3490292" cy="1490531"/>
            </a:xfrm>
            <a:prstGeom prst="rect">
              <a:avLst/>
            </a:prstGeom>
            <a:noFill/>
          </p:spPr>
        </p:pic>
        <p:pic>
          <p:nvPicPr>
            <p:cNvPr id="13314" name="Picture 2" descr="http://www2.ph.ed.ac.uk/nuclear/darkmatter/zeplin3/tmain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397996" y="1946308"/>
              <a:ext cx="3206452" cy="1728192"/>
            </a:xfrm>
            <a:prstGeom prst="rect">
              <a:avLst/>
            </a:prstGeom>
            <a:noFill/>
          </p:spPr>
        </p:pic>
        <p:sp>
          <p:nvSpPr>
            <p:cNvPr id="11" name="TextBox 10"/>
            <p:cNvSpPr txBox="1"/>
            <p:nvPr/>
          </p:nvSpPr>
          <p:spPr>
            <a:xfrm rot="16200000">
              <a:off x="4361492" y="2642428"/>
              <a:ext cx="172819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 smtClean="0"/>
                <a:t>TARGET TEMPERATURES</a:t>
              </a:r>
              <a:endParaRPr lang="en-GB" sz="1200" b="1" dirty="0"/>
            </a:p>
          </p:txBody>
        </p:sp>
        <p:sp>
          <p:nvSpPr>
            <p:cNvPr id="12" name="TextBox 11"/>
            <p:cNvSpPr txBox="1"/>
            <p:nvPr/>
          </p:nvSpPr>
          <p:spPr>
            <a:xfrm rot="16200000">
              <a:off x="4481987" y="4275091"/>
              <a:ext cx="148720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b="1" dirty="0" smtClean="0"/>
                <a:t>LN2 TEMPERATURES</a:t>
              </a:r>
              <a:endParaRPr lang="en-GB" sz="1200" b="1" dirty="0"/>
            </a:p>
          </p:txBody>
        </p:sp>
        <p:sp>
          <p:nvSpPr>
            <p:cNvPr id="13" name="TextBox 12"/>
            <p:cNvSpPr txBox="1"/>
            <p:nvPr/>
          </p:nvSpPr>
          <p:spPr>
            <a:xfrm rot="16200000">
              <a:off x="4414337" y="5818912"/>
              <a:ext cx="160043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b="1" dirty="0" smtClean="0"/>
                <a:t>Z3/VETO COUNT RATE</a:t>
              </a:r>
              <a:endParaRPr lang="en-GB" sz="1200" b="1" dirty="0"/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6200000" flipH="1">
              <a:off x="4003647" y="3519352"/>
              <a:ext cx="6156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798256" y="3519352"/>
              <a:ext cx="6156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Line Callout 1 22"/>
            <p:cNvSpPr/>
            <p:nvPr/>
          </p:nvSpPr>
          <p:spPr>
            <a:xfrm flipH="1">
              <a:off x="5724128" y="5517232"/>
              <a:ext cx="864096" cy="432048"/>
            </a:xfrm>
            <a:prstGeom prst="borderCallout1">
              <a:avLst>
                <a:gd name="adj1" fmla="val 18750"/>
                <a:gd name="adj2" fmla="val 280"/>
                <a:gd name="adj3" fmla="val 19906"/>
                <a:gd name="adj4" fmla="val -29126"/>
              </a:avLst>
            </a:prstGeom>
            <a:ln w="12700">
              <a:tailEnd type="triangle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GB" sz="1200" dirty="0" smtClean="0">
                  <a:latin typeface="Arial" pitchFamily="34" charset="0"/>
                  <a:cs typeface="Arial" pitchFamily="34" charset="0"/>
                </a:rPr>
                <a:t>10:00</a:t>
              </a:r>
            </a:p>
            <a:p>
              <a:r>
                <a:rPr lang="en-GB" sz="1200" dirty="0" smtClean="0">
                  <a:latin typeface="Arial" pitchFamily="34" charset="0"/>
                  <a:cs typeface="Arial" pitchFamily="34" charset="0"/>
                </a:rPr>
                <a:t>Co-57 cal</a:t>
              </a:r>
              <a:endParaRPr lang="en-GB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Line Callout 1 23"/>
            <p:cNvSpPr/>
            <p:nvPr/>
          </p:nvSpPr>
          <p:spPr>
            <a:xfrm flipH="1">
              <a:off x="5724128" y="4149080"/>
              <a:ext cx="864095" cy="432048"/>
            </a:xfrm>
            <a:prstGeom prst="borderCallout1">
              <a:avLst>
                <a:gd name="adj1" fmla="val 18750"/>
                <a:gd name="adj2" fmla="val -2181"/>
                <a:gd name="adj3" fmla="val 18016"/>
                <a:gd name="adj4" fmla="val -43635"/>
              </a:avLst>
            </a:prstGeom>
            <a:ln w="12700">
              <a:tailEnd type="triangle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GB" sz="1200" dirty="0" smtClean="0">
                  <a:latin typeface="Arial" pitchFamily="34" charset="0"/>
                  <a:cs typeface="Arial" pitchFamily="34" charset="0"/>
                </a:rPr>
                <a:t>10:30</a:t>
              </a:r>
            </a:p>
            <a:p>
              <a:r>
                <a:rPr lang="en-GB" sz="1200" dirty="0" smtClean="0">
                  <a:latin typeface="Arial" pitchFamily="34" charset="0"/>
                  <a:cs typeface="Arial" pitchFamily="34" charset="0"/>
                </a:rPr>
                <a:t>LN</a:t>
              </a:r>
              <a:r>
                <a:rPr lang="en-GB" sz="1200" baseline="-25000" dirty="0" smtClean="0">
                  <a:latin typeface="Arial" pitchFamily="34" charset="0"/>
                  <a:cs typeface="Arial" pitchFamily="34" charset="0"/>
                </a:rPr>
                <a:t>2</a:t>
              </a:r>
              <a:r>
                <a:rPr lang="en-GB" sz="1200" dirty="0" smtClean="0">
                  <a:latin typeface="Arial" pitchFamily="34" charset="0"/>
                  <a:cs typeface="Arial" pitchFamily="34" charset="0"/>
                </a:rPr>
                <a:t> filling</a:t>
              </a:r>
              <a:endParaRPr lang="en-GB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436096" y="107340"/>
              <a:ext cx="10030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rgbClr val="C00000"/>
                  </a:solidFill>
                </a:rPr>
                <a:t>12 hours</a:t>
              </a:r>
              <a:endParaRPr lang="en-GB" b="1" dirty="0">
                <a:solidFill>
                  <a:srgbClr val="C00000"/>
                </a:solidFill>
              </a:endParaRPr>
            </a:p>
          </p:txBody>
        </p:sp>
        <p:sp>
          <p:nvSpPr>
            <p:cNvPr id="32" name="Line Callout 1 31"/>
            <p:cNvSpPr/>
            <p:nvPr/>
          </p:nvSpPr>
          <p:spPr>
            <a:xfrm flipH="1">
              <a:off x="5724128" y="2708920"/>
              <a:ext cx="1080120" cy="360040"/>
            </a:xfrm>
            <a:prstGeom prst="borderCallout1">
              <a:avLst>
                <a:gd name="adj1" fmla="val 38808"/>
                <a:gd name="adj2" fmla="val -406"/>
                <a:gd name="adj3" fmla="val -9503"/>
                <a:gd name="adj4" fmla="val -16684"/>
              </a:avLst>
            </a:prstGeom>
            <a:ln w="12700">
              <a:tailEnd type="triangle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GB" sz="1200" dirty="0" smtClean="0">
                  <a:latin typeface="Arial" pitchFamily="34" charset="0"/>
                  <a:cs typeface="Arial" pitchFamily="34" charset="0"/>
                </a:rPr>
                <a:t>target control temperature</a:t>
              </a:r>
              <a:endParaRPr lang="en-GB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" name="Line Callout 1 32"/>
            <p:cNvSpPr/>
            <p:nvPr/>
          </p:nvSpPr>
          <p:spPr>
            <a:xfrm flipH="1">
              <a:off x="5724128" y="2204864"/>
              <a:ext cx="1080120" cy="360040"/>
            </a:xfrm>
            <a:prstGeom prst="borderCallout1">
              <a:avLst>
                <a:gd name="adj1" fmla="val 32902"/>
                <a:gd name="adj2" fmla="val 578"/>
                <a:gd name="adj3" fmla="val -12456"/>
                <a:gd name="adj4" fmla="val -17668"/>
              </a:avLst>
            </a:prstGeom>
            <a:ln w="12700">
              <a:tailEnd type="triangle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GB" sz="1200" dirty="0" err="1" smtClean="0">
                  <a:latin typeface="Arial" pitchFamily="34" charset="0"/>
                  <a:cs typeface="Arial" pitchFamily="34" charset="0"/>
                </a:rPr>
                <a:t>LXe</a:t>
              </a:r>
              <a:r>
                <a:rPr lang="en-GB" sz="1200" dirty="0" smtClean="0">
                  <a:latin typeface="Arial" pitchFamily="34" charset="0"/>
                  <a:cs typeface="Arial" pitchFamily="34" charset="0"/>
                </a:rPr>
                <a:t> flange temperature</a:t>
              </a:r>
              <a:endParaRPr lang="en-GB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" name="Line Callout 1 33"/>
            <p:cNvSpPr/>
            <p:nvPr/>
          </p:nvSpPr>
          <p:spPr>
            <a:xfrm flipH="1">
              <a:off x="5796136" y="980728"/>
              <a:ext cx="864096" cy="432048"/>
            </a:xfrm>
            <a:prstGeom prst="borderCallout1">
              <a:avLst>
                <a:gd name="adj1" fmla="val -2536"/>
                <a:gd name="adj2" fmla="val 20266"/>
                <a:gd name="adj3" fmla="val -101050"/>
                <a:gd name="adj4" fmla="val 1281"/>
              </a:avLst>
            </a:prstGeom>
            <a:ln w="12700">
              <a:tailEnd type="triangle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GB" sz="1200" dirty="0" err="1" smtClean="0">
                  <a:latin typeface="Arial" pitchFamily="34" charset="0"/>
                  <a:cs typeface="Arial" pitchFamily="34" charset="0"/>
                </a:rPr>
                <a:t>GXe</a:t>
              </a:r>
              <a:r>
                <a:rPr lang="en-GB" sz="1200" dirty="0" smtClean="0">
                  <a:latin typeface="Arial" pitchFamily="34" charset="0"/>
                  <a:cs typeface="Arial" pitchFamily="34" charset="0"/>
                </a:rPr>
                <a:t> pressure</a:t>
              </a:r>
              <a:endParaRPr lang="en-GB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 rot="16200000">
              <a:off x="4361094" y="914236"/>
              <a:ext cx="172819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 smtClean="0"/>
                <a:t>TARGET PRESSURES</a:t>
              </a:r>
              <a:endParaRPr lang="en-GB" sz="1200" b="1" dirty="0"/>
            </a:p>
          </p:txBody>
        </p:sp>
      </p:grpSp>
      <p:pic>
        <p:nvPicPr>
          <p:cNvPr id="1029" name="Picture 5" descr="C:\Users\haraujo\Work\Dark Matter\ZEPLIN III\Slow Control\tln2_100917_00h00m-101017_00h00m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32141" y="3861387"/>
            <a:ext cx="4211960" cy="2807973"/>
          </a:xfrm>
          <a:prstGeom prst="rect">
            <a:avLst/>
          </a:prstGeom>
          <a:noFill/>
        </p:spPr>
      </p:pic>
      <p:pic>
        <p:nvPicPr>
          <p:cNvPr id="1028" name="Picture 4" descr="C:\Users\haraujo\Work\Dark Matter\ZEPLIN III\Slow Control\pres_100917_00h00m-101017_00h00m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39962" y="1052736"/>
            <a:ext cx="4144006" cy="2762671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78098"/>
          </a:xfrm>
        </p:spPr>
        <p:txBody>
          <a:bodyPr>
            <a:normAutofit/>
          </a:bodyPr>
          <a:lstStyle/>
          <a:p>
            <a:pPr algn="l"/>
            <a:r>
              <a:rPr lang="en-GB" sz="3600" b="1" dirty="0" smtClean="0"/>
              <a:t>SSR OPERATIONS</a:t>
            </a:r>
            <a:endParaRPr lang="en-GB" sz="3600" b="1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6553200" y="6309320"/>
            <a:ext cx="2133600" cy="365125"/>
          </a:xfrm>
        </p:spPr>
        <p:txBody>
          <a:bodyPr/>
          <a:lstStyle/>
          <a:p>
            <a:fld id="{1C7C4DA7-34A9-4113-9A95-AB7DECD23F9F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 rot="16200000">
            <a:off x="3501406" y="2267347"/>
            <a:ext cx="8340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/>
              <a:t>PRESSURE</a:t>
            </a:r>
            <a:endParaRPr lang="en-GB" sz="1200" b="1" dirty="0"/>
          </a:p>
        </p:txBody>
      </p:sp>
      <p:sp>
        <p:nvSpPr>
          <p:cNvPr id="25" name="TextBox 24"/>
          <p:cNvSpPr txBox="1"/>
          <p:nvPr/>
        </p:nvSpPr>
        <p:spPr>
          <a:xfrm rot="16200000">
            <a:off x="3174811" y="5283203"/>
            <a:ext cx="1487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/>
              <a:t>LN2 TEMPERATURES</a:t>
            </a:r>
            <a:endParaRPr lang="en-GB" sz="12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395536" y="899428"/>
            <a:ext cx="9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C00000"/>
                </a:solidFill>
              </a:rPr>
              <a:t>1 month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28" name="Line Callout 1 27"/>
          <p:cNvSpPr/>
          <p:nvPr/>
        </p:nvSpPr>
        <p:spPr>
          <a:xfrm>
            <a:off x="2051720" y="1700808"/>
            <a:ext cx="1224136" cy="288032"/>
          </a:xfrm>
          <a:prstGeom prst="borderCallout1">
            <a:avLst>
              <a:gd name="adj1" fmla="val 18750"/>
              <a:gd name="adj2" fmla="val -8333"/>
              <a:gd name="adj3" fmla="val -36760"/>
              <a:gd name="adj4" fmla="val -23570"/>
            </a:avLst>
          </a:prstGeom>
          <a:ln w="12700">
            <a:tailEnd type="triangle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400" dirty="0" err="1" smtClean="0">
                <a:latin typeface="Arial" pitchFamily="34" charset="0"/>
                <a:cs typeface="Arial" pitchFamily="34" charset="0"/>
              </a:rPr>
              <a:t>Xe</a:t>
            </a:r>
            <a:r>
              <a:rPr lang="en-GB" sz="1400" dirty="0" smtClean="0">
                <a:latin typeface="Arial" pitchFamily="34" charset="0"/>
                <a:cs typeface="Arial" pitchFamily="34" charset="0"/>
              </a:rPr>
              <a:t> pressure</a:t>
            </a:r>
            <a:endParaRPr lang="en-GB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Line Callout 1 28"/>
          <p:cNvSpPr/>
          <p:nvPr/>
        </p:nvSpPr>
        <p:spPr>
          <a:xfrm>
            <a:off x="2051720" y="2204864"/>
            <a:ext cx="1224136" cy="288032"/>
          </a:xfrm>
          <a:prstGeom prst="borderCallout1">
            <a:avLst>
              <a:gd name="adj1" fmla="val 18750"/>
              <a:gd name="adj2" fmla="val -8333"/>
              <a:gd name="adj3" fmla="val -36760"/>
              <a:gd name="adj4" fmla="val -23570"/>
            </a:avLst>
          </a:prstGeom>
          <a:ln w="12700">
            <a:tailEnd type="triangle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400" dirty="0" smtClean="0">
                <a:latin typeface="Arial" pitchFamily="34" charset="0"/>
                <a:cs typeface="Arial" pitchFamily="34" charset="0"/>
              </a:rPr>
              <a:t>environment</a:t>
            </a:r>
            <a:endParaRPr lang="en-GB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Line Callout 1 29"/>
          <p:cNvSpPr/>
          <p:nvPr/>
        </p:nvSpPr>
        <p:spPr>
          <a:xfrm>
            <a:off x="2051720" y="2780928"/>
            <a:ext cx="1224136" cy="288032"/>
          </a:xfrm>
          <a:prstGeom prst="borderCallout1">
            <a:avLst>
              <a:gd name="adj1" fmla="val 76471"/>
              <a:gd name="adj2" fmla="val -2512"/>
              <a:gd name="adj3" fmla="val 124034"/>
              <a:gd name="adj4" fmla="val -24540"/>
            </a:avLst>
          </a:prstGeom>
          <a:ln w="12700">
            <a:tailEnd type="triangle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400" dirty="0" smtClean="0">
                <a:latin typeface="Arial" pitchFamily="34" charset="0"/>
                <a:cs typeface="Arial" pitchFamily="34" charset="0"/>
              </a:rPr>
              <a:t>reference</a:t>
            </a:r>
            <a:endParaRPr lang="en-GB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Line Callout 1 30"/>
          <p:cNvSpPr/>
          <p:nvPr/>
        </p:nvSpPr>
        <p:spPr>
          <a:xfrm>
            <a:off x="1979712" y="4941168"/>
            <a:ext cx="1296144" cy="288032"/>
          </a:xfrm>
          <a:prstGeom prst="borderCallout1">
            <a:avLst>
              <a:gd name="adj1" fmla="val 76471"/>
              <a:gd name="adj2" fmla="val -2512"/>
              <a:gd name="adj3" fmla="val 79271"/>
              <a:gd name="adj4" fmla="val -18720"/>
            </a:avLst>
          </a:prstGeom>
          <a:ln w="12700">
            <a:tailEnd type="triangle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400" dirty="0" smtClean="0">
                <a:latin typeface="Arial" pitchFamily="34" charset="0"/>
                <a:cs typeface="Arial" pitchFamily="34" charset="0"/>
              </a:rPr>
              <a:t>daily LN</a:t>
            </a:r>
            <a:r>
              <a:rPr lang="en-GB" sz="1400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GB" sz="1400" dirty="0" smtClean="0">
                <a:latin typeface="Arial" pitchFamily="34" charset="0"/>
                <a:cs typeface="Arial" pitchFamily="34" charset="0"/>
              </a:rPr>
              <a:t> refill</a:t>
            </a:r>
            <a:endParaRPr lang="en-GB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Footer Placeholder 3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H. Araujo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06090"/>
          </a:xfrm>
        </p:spPr>
        <p:txBody>
          <a:bodyPr>
            <a:normAutofit fontScale="90000"/>
          </a:bodyPr>
          <a:lstStyle/>
          <a:p>
            <a:pPr algn="l"/>
            <a:r>
              <a:rPr lang="en-GB" dirty="0" smtClean="0"/>
              <a:t>Second </a:t>
            </a:r>
            <a:r>
              <a:rPr lang="en-GB" smtClean="0"/>
              <a:t>science run goal</a:t>
            </a:r>
            <a:endParaRPr lang="en-GB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930771"/>
            <a:ext cx="8453446" cy="57385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CF85E-6CCB-46DF-91A5-94002CCDA8A5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H. Araujo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06090"/>
          </a:xfrm>
        </p:spPr>
        <p:txBody>
          <a:bodyPr>
            <a:normAutofit fontScale="90000"/>
          </a:bodyPr>
          <a:lstStyle/>
          <a:p>
            <a:pPr algn="l"/>
            <a:r>
              <a:rPr lang="en-GB" dirty="0" smtClean="0"/>
              <a:t>SSR e-recoil background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052736"/>
            <a:ext cx="4176464" cy="2304256"/>
          </a:xfrm>
        </p:spPr>
        <p:txBody>
          <a:bodyPr>
            <a:normAutofit/>
          </a:bodyPr>
          <a:lstStyle/>
          <a:p>
            <a:r>
              <a:rPr lang="en-GB" sz="2000" dirty="0" smtClean="0"/>
              <a:t>0.75 </a:t>
            </a:r>
            <a:r>
              <a:rPr lang="en-GB" sz="2000" dirty="0" err="1" smtClean="0"/>
              <a:t>evt/kg/day/keVee</a:t>
            </a:r>
            <a:r>
              <a:rPr lang="en-GB" sz="2000" dirty="0" smtClean="0"/>
              <a:t> </a:t>
            </a:r>
          </a:p>
          <a:p>
            <a:pPr>
              <a:buNone/>
            </a:pPr>
            <a:r>
              <a:rPr lang="en-GB" sz="2000" dirty="0" smtClean="0"/>
              <a:t>	(20x lower than in first run)</a:t>
            </a:r>
          </a:p>
          <a:p>
            <a:r>
              <a:rPr lang="en-GB" sz="2000" dirty="0" smtClean="0"/>
              <a:t>Very good (absolute) agreement of energy and spatial distributions with component-level simulations</a:t>
            </a:r>
          </a:p>
          <a:p>
            <a:r>
              <a:rPr lang="en-GB" sz="2000" dirty="0" smtClean="0"/>
              <a:t>PMT array 35x lower background</a:t>
            </a:r>
            <a:endParaRPr lang="en-GB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08" y="3353111"/>
            <a:ext cx="4860032" cy="3460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5583" y="836712"/>
            <a:ext cx="4104456" cy="2817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86469" y="3789040"/>
            <a:ext cx="4150027" cy="28366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CF85E-6CCB-46DF-91A5-94002CCDA8A5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H. Araujo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Background expectation in SSR dataset</a:t>
            </a: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13935" t="22807" r="14247" b="14035"/>
          <a:stretch>
            <a:fillRect/>
          </a:stretch>
        </p:blipFill>
        <p:spPr bwMode="auto">
          <a:xfrm>
            <a:off x="395536" y="1628800"/>
            <a:ext cx="4824536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5" y="4293096"/>
            <a:ext cx="5333071" cy="2265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323528" y="982469"/>
            <a:ext cx="51668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accent2">
                    <a:lumMod val="50000"/>
                  </a:schemeClr>
                </a:solidFill>
              </a:rPr>
              <a:t>Electron and nuclear recoil background rates </a:t>
            </a:r>
          </a:p>
          <a:p>
            <a:r>
              <a:rPr lang="en-GB" dirty="0" smtClean="0">
                <a:solidFill>
                  <a:schemeClr val="accent2">
                    <a:lumMod val="50000"/>
                  </a:schemeClr>
                </a:solidFill>
              </a:rPr>
              <a:t>(5-50 </a:t>
            </a:r>
            <a:r>
              <a:rPr lang="en-GB" dirty="0" err="1" smtClean="0">
                <a:solidFill>
                  <a:schemeClr val="accent2">
                    <a:lumMod val="50000"/>
                  </a:schemeClr>
                </a:solidFill>
              </a:rPr>
              <a:t>keVnr</a:t>
            </a:r>
            <a:r>
              <a:rPr lang="en-GB" dirty="0" smtClean="0">
                <a:solidFill>
                  <a:schemeClr val="accent2">
                    <a:lumMod val="50000"/>
                  </a:schemeClr>
                </a:solidFill>
              </a:rPr>
              <a:t> in 6.5 kg fiducia</a:t>
            </a:r>
            <a:r>
              <a:rPr lang="en-GB" dirty="0">
                <a:solidFill>
                  <a:schemeClr val="accent2">
                    <a:lumMod val="50000"/>
                  </a:schemeClr>
                </a:solidFill>
              </a:rPr>
              <a:t>l</a:t>
            </a:r>
            <a:r>
              <a:rPr lang="en-GB" dirty="0" smtClean="0">
                <a:solidFill>
                  <a:schemeClr val="accent2">
                    <a:lumMod val="50000"/>
                  </a:schemeClr>
                </a:solidFill>
              </a:rPr>
              <a:t>, </a:t>
            </a:r>
            <a:r>
              <a:rPr lang="en-GB" u="sng" dirty="0" smtClean="0">
                <a:solidFill>
                  <a:schemeClr val="accent2">
                    <a:lumMod val="50000"/>
                  </a:schemeClr>
                </a:solidFill>
              </a:rPr>
              <a:t>unity</a:t>
            </a:r>
            <a:r>
              <a:rPr lang="en-GB" dirty="0" smtClean="0">
                <a:solidFill>
                  <a:schemeClr val="accent2">
                    <a:lumMod val="50000"/>
                  </a:schemeClr>
                </a:solidFill>
              </a:rPr>
              <a:t> signal acceptance)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96136" y="1556792"/>
            <a:ext cx="316835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accent2">
                    <a:lumMod val="50000"/>
                  </a:schemeClr>
                </a:solidFill>
              </a:rPr>
              <a:t>Background expectation in</a:t>
            </a:r>
          </a:p>
          <a:p>
            <a:r>
              <a:rPr lang="en-GB" b="1" dirty="0" smtClean="0">
                <a:solidFill>
                  <a:schemeClr val="accent2">
                    <a:lumMod val="50000"/>
                  </a:schemeClr>
                </a:solidFill>
              </a:rPr>
              <a:t>1-year dataset, in a/c with veto</a:t>
            </a:r>
          </a:p>
          <a:p>
            <a:r>
              <a:rPr lang="en-GB" b="1" dirty="0" smtClean="0">
                <a:solidFill>
                  <a:schemeClr val="accent2">
                    <a:lumMod val="50000"/>
                  </a:schemeClr>
                </a:solidFill>
              </a:rPr>
              <a:t>and realistic signal acceptance:</a:t>
            </a:r>
          </a:p>
          <a:p>
            <a:endParaRPr lang="en-GB" b="1" dirty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Font typeface="Symbol"/>
              <a:buChar char="®"/>
            </a:pPr>
            <a:r>
              <a:rPr lang="en-GB" b="1" dirty="0" smtClean="0">
                <a:solidFill>
                  <a:schemeClr val="accent2">
                    <a:lumMod val="50000"/>
                  </a:schemeClr>
                </a:solidFill>
              </a:rPr>
              <a:t>0.4±0.1 neutron scatters</a:t>
            </a:r>
          </a:p>
          <a:p>
            <a:pPr>
              <a:buFont typeface="Symbol"/>
              <a:buChar char="®"/>
            </a:pPr>
            <a:endParaRPr lang="en-GB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Font typeface="Symbol"/>
              <a:buChar char="®"/>
            </a:pPr>
            <a:r>
              <a:rPr lang="en-GB" b="1" dirty="0" smtClean="0">
                <a:solidFill>
                  <a:schemeClr val="accent2">
                    <a:lumMod val="50000"/>
                  </a:schemeClr>
                </a:solidFill>
              </a:rPr>
              <a:t>2.4±0.2</a:t>
            </a:r>
            <a:r>
              <a:rPr lang="en-GB" b="1" baseline="300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GB" b="1" dirty="0" smtClean="0">
                <a:solidFill>
                  <a:schemeClr val="accent2">
                    <a:lumMod val="50000"/>
                  </a:schemeClr>
                </a:solidFill>
              </a:rPr>
              <a:t>electron recoils</a:t>
            </a:r>
          </a:p>
          <a:p>
            <a:pPr marL="271463" lvl="1"/>
            <a:endParaRPr lang="en-GB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0" lvl="1">
              <a:buFont typeface="Arial" pitchFamily="34" charset="0"/>
              <a:buChar char="•"/>
            </a:pPr>
            <a:r>
              <a:rPr lang="en-GB" b="1" dirty="0" smtClean="0">
                <a:solidFill>
                  <a:schemeClr val="accent2">
                    <a:lumMod val="50000"/>
                  </a:schemeClr>
                </a:solidFill>
              </a:rPr>
              <a:t> Main challenge is to achieve the same discrimination power as in FSR with new phototubes (poorer optical performance)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CF85E-6CCB-46DF-91A5-94002CCDA8A5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H. Araujo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281</TotalTime>
  <Words>642</Words>
  <Application>Microsoft Office PowerPoint</Application>
  <PresentationFormat>On-screen Show (4:3)</PresentationFormat>
  <Paragraphs>160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Slide 1</vt:lpstr>
      <vt:lpstr>ZEPLIN-III: 2-phase xenon TPC</vt:lpstr>
      <vt:lpstr>First science run</vt:lpstr>
      <vt:lpstr>Photomultiplier upgrade</vt:lpstr>
      <vt:lpstr>Slide 5</vt:lpstr>
      <vt:lpstr>SSR OPERATIONS</vt:lpstr>
      <vt:lpstr>Second science run goal</vt:lpstr>
      <vt:lpstr>SSR e-recoil background</vt:lpstr>
      <vt:lpstr>Background expectation in SSR dataset</vt:lpstr>
      <vt:lpstr>Vertex reconstruction</vt:lpstr>
      <vt:lpstr>Vertex reconstruction: improvements</vt:lpstr>
      <vt:lpstr>New Leff Analysis</vt:lpstr>
      <vt:lpstr>SSR sensitivity</vt:lpstr>
      <vt:lpstr>Conclusions</vt:lpstr>
    </vt:vector>
  </TitlesOfParts>
  <Company>Imperial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Henrique Araujo</dc:creator>
  <cp:lastModifiedBy>Henrique Araujo</cp:lastModifiedBy>
  <cp:revision>402</cp:revision>
  <dcterms:created xsi:type="dcterms:W3CDTF">2011-04-02T14:11:21Z</dcterms:created>
  <dcterms:modified xsi:type="dcterms:W3CDTF">2011-04-06T11:29:23Z</dcterms:modified>
</cp:coreProperties>
</file>