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tags/tag1.xml" ContentType="application/vnd.openxmlformats-officedocument.presentationml.tags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Default Extension="jpeg" ContentType="image/jpeg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docProps/app.xml" ContentType="application/vnd.openxmlformats-officedocument.extended-properties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Default Extension="pdf" ContentType="application/pdf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46"/>
  </p:notesMasterIdLst>
  <p:sldIdLst>
    <p:sldId id="337" r:id="rId2"/>
    <p:sldId id="338" r:id="rId3"/>
    <p:sldId id="339" r:id="rId4"/>
    <p:sldId id="399" r:id="rId5"/>
    <p:sldId id="340" r:id="rId6"/>
    <p:sldId id="388" r:id="rId7"/>
    <p:sldId id="390" r:id="rId8"/>
    <p:sldId id="341" r:id="rId9"/>
    <p:sldId id="342" r:id="rId10"/>
    <p:sldId id="343" r:id="rId11"/>
    <p:sldId id="397" r:id="rId12"/>
    <p:sldId id="400" r:id="rId13"/>
    <p:sldId id="394" r:id="rId14"/>
    <p:sldId id="346" r:id="rId15"/>
    <p:sldId id="368" r:id="rId16"/>
    <p:sldId id="360" r:id="rId17"/>
    <p:sldId id="347" r:id="rId18"/>
    <p:sldId id="405" r:id="rId19"/>
    <p:sldId id="355" r:id="rId20"/>
    <p:sldId id="373" r:id="rId21"/>
    <p:sldId id="450" r:id="rId22"/>
    <p:sldId id="451" r:id="rId23"/>
    <p:sldId id="452" r:id="rId24"/>
    <p:sldId id="382" r:id="rId25"/>
    <p:sldId id="383" r:id="rId26"/>
    <p:sldId id="379" r:id="rId27"/>
    <p:sldId id="380" r:id="rId28"/>
    <p:sldId id="381" r:id="rId29"/>
    <p:sldId id="455" r:id="rId30"/>
    <p:sldId id="425" r:id="rId31"/>
    <p:sldId id="407" r:id="rId32"/>
    <p:sldId id="423" r:id="rId33"/>
    <p:sldId id="448" r:id="rId34"/>
    <p:sldId id="424" r:id="rId35"/>
    <p:sldId id="378" r:id="rId36"/>
    <p:sldId id="454" r:id="rId37"/>
    <p:sldId id="453" r:id="rId38"/>
    <p:sldId id="449" r:id="rId39"/>
    <p:sldId id="429" r:id="rId40"/>
    <p:sldId id="446" r:id="rId41"/>
    <p:sldId id="402" r:id="rId42"/>
    <p:sldId id="443" r:id="rId43"/>
    <p:sldId id="351" r:id="rId44"/>
    <p:sldId id="359" r:id="rId45"/>
  </p:sldIdLst>
  <p:sldSz cx="9144000" cy="6858000" type="screen4x3"/>
  <p:notesSz cx="7315200" cy="9601200"/>
  <p:custDataLst>
    <p:tags r:id="rId4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1899E8"/>
    <a:srgbClr val="10C4E8"/>
    <a:srgbClr val="53AFD6"/>
    <a:srgbClr val="5AB9E1"/>
    <a:srgbClr val="237ECF"/>
    <a:srgbClr val="3798CF"/>
    <a:srgbClr val="3AA8CF"/>
    <a:srgbClr val="374ACF"/>
    <a:srgbClr val="0066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 snapVertSplitter="1" vertBarState="minimized" horzBarState="maximized">
    <p:restoredLeft sz="8939" autoAdjust="0"/>
    <p:restoredTop sz="88124" autoAdjust="0"/>
  </p:normalViewPr>
  <p:slideViewPr>
    <p:cSldViewPr snapToGrid="0">
      <p:cViewPr>
        <p:scale>
          <a:sx n="100" d="100"/>
          <a:sy n="100" d="100"/>
        </p:scale>
        <p:origin x="-1072" y="-3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51" d="100"/>
          <a:sy n="51" d="100"/>
        </p:scale>
        <p:origin x="-1788" y="-108"/>
      </p:cViewPr>
      <p:guideLst>
        <p:guide orient="horz" pos="3024"/>
        <p:guide pos="230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notesMaster" Target="notesMasters/notesMaster1.xml"/><Relationship Id="rId47" Type="http://schemas.openxmlformats.org/officeDocument/2006/relationships/printerSettings" Target="printerSettings/printerSettings1.bin"/><Relationship Id="rId48" Type="http://schemas.openxmlformats.org/officeDocument/2006/relationships/tags" Target="tags/tag1.xml"/><Relationship Id="rId49" Type="http://schemas.openxmlformats.org/officeDocument/2006/relationships/presProps" Target="presProp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viewProps" Target="viewProps.xml"/><Relationship Id="rId51" Type="http://schemas.openxmlformats.org/officeDocument/2006/relationships/theme" Target="theme/theme1.xml"/><Relationship Id="rId5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7" tIns="46593" rIns="93187" bIns="46593" numCol="1" anchor="t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GB"/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7" tIns="46593" rIns="93187" bIns="46593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endParaRPr lang="en-GB"/>
          </a:p>
        </p:txBody>
      </p:sp>
      <p:sp>
        <p:nvSpPr>
          <p:cNvPr id="2283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283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0250" y="4560888"/>
            <a:ext cx="58547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7" tIns="46593" rIns="93187" bIns="4659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2283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7" tIns="46593" rIns="93187" bIns="46593" numCol="1" anchor="b" anchorCtr="0" compatLnSpc="1">
            <a:prstTxWarp prst="textNoShape">
              <a:avLst/>
            </a:prstTxWarp>
          </a:bodyPr>
          <a:lstStyle>
            <a:lvl1pPr defTabSz="931863">
              <a:defRPr sz="1200"/>
            </a:lvl1pPr>
          </a:lstStyle>
          <a:p>
            <a:endParaRPr lang="en-GB"/>
          </a:p>
        </p:txBody>
      </p:sp>
      <p:sp>
        <p:nvSpPr>
          <p:cNvPr id="2283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18600"/>
            <a:ext cx="3170238" cy="481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87" tIns="46593" rIns="93187" bIns="46593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/>
            </a:lvl1pPr>
          </a:lstStyle>
          <a:p>
            <a:fld id="{D4A676F2-0AF2-C84E-A820-E9B2A5EFDADD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1CA1D2B3-DE8C-5F4E-9B59-C2FBD762C6D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9642F96-DDA9-F841-9BEA-77EEA057362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0960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0960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AA848AAB-5F83-DB42-B781-EEADC08D2E7E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B408C2BC-3B39-6E4A-B9B7-91CDE8E2B55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8B7E1CC3-B313-9E47-802C-922F7527C82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9AEA8DE-986E-D446-9E8C-09FE0DEA8575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6255B7AD-5170-B94C-A702-90CC9D7A7CE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33F24938-BAB9-0542-93D2-AD503093205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36E2877-F121-5D48-A44A-D69DFEDA2EF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93C15939-13A7-3C44-ADA5-EC1DC9919EC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CA78197C-8EED-E846-9725-0489DFB2CD6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2" name="Rectangle 18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0" y="6680200"/>
            <a:ext cx="9144000" cy="1778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5E9EFF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50800" dist="25400" dir="1920000" algn="ctr" rotWithShape="0">
              <a:schemeClr val="bg1">
                <a:alpha val="75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0" y="0"/>
            <a:ext cx="9144000" cy="393700"/>
          </a:xfrm>
          <a:prstGeom prst="rect">
            <a:avLst/>
          </a:prstGeom>
          <a:gradFill rotWithShape="0">
            <a:gsLst>
              <a:gs pos="0">
                <a:srgbClr val="5E9EFF"/>
              </a:gs>
              <a:gs pos="100000">
                <a:schemeClr val="bg1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588963" y="6018213"/>
            <a:ext cx="1358900" cy="2286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blurRad="50800" dist="76200" dir="1920000">
              <a:schemeClr val="bg1">
                <a:alpha val="75000"/>
              </a:schemeClr>
            </a:outerShdw>
          </a:effectLst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80000" algn="ctr" rotWithShape="0">
              <a:schemeClr val="accent3">
                <a:alpha val="74998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Master title style</a:t>
            </a:r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20000" algn="ctr" rotWithShape="0">
              <a:schemeClr val="bg1">
                <a:alpha val="75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fld id="{D34F716D-A195-414E-AFDF-ED59BDE04D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56" name="Text Box 32"/>
          <p:cNvSpPr txBox="1">
            <a:spLocks noChangeArrowheads="1"/>
          </p:cNvSpPr>
          <p:nvPr userDrawn="1"/>
        </p:nvSpPr>
        <p:spPr bwMode="auto">
          <a:xfrm>
            <a:off x="17463" y="6545263"/>
            <a:ext cx="10795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20000" algn="ctr" rotWithShape="0">
              <a:schemeClr val="bg1">
                <a:alpha val="75000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400" b="1"/>
              <a:t>Dan Tovey</a:t>
            </a:r>
          </a:p>
        </p:txBody>
      </p:sp>
      <p:sp>
        <p:nvSpPr>
          <p:cNvPr id="1057" name="Text Box 33"/>
          <p:cNvSpPr txBox="1">
            <a:spLocks noChangeArrowheads="1"/>
          </p:cNvSpPr>
          <p:nvPr userDrawn="1"/>
        </p:nvSpPr>
        <p:spPr bwMode="auto">
          <a:xfrm>
            <a:off x="5862888" y="6550223"/>
            <a:ext cx="3281112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20000" algn="ctr" rotWithShape="0">
              <a:schemeClr val="bg1">
                <a:alpha val="75000"/>
              </a:schemeClr>
            </a:outerShdw>
          </a:effectLst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GB" sz="1400" b="1" dirty="0" smtClean="0"/>
              <a:t>IOP</a:t>
            </a:r>
            <a:r>
              <a:rPr lang="en-GB" sz="1400" b="1" baseline="0" dirty="0" smtClean="0"/>
              <a:t> NPPD Conference</a:t>
            </a:r>
            <a:r>
              <a:rPr lang="en-GB" sz="1400" b="1" dirty="0" smtClean="0"/>
              <a:t>, 4</a:t>
            </a:r>
            <a:r>
              <a:rPr lang="en-GB" sz="1400" b="1" baseline="30000" dirty="0" smtClean="0"/>
              <a:t>th</a:t>
            </a:r>
            <a:r>
              <a:rPr lang="en-GB" sz="1400" b="1" dirty="0" smtClean="0"/>
              <a:t> April 2011</a:t>
            </a:r>
            <a:endParaRPr lang="en-GB" sz="14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hf sldNum="0" hdr="0" dt="0"/>
  <p:txStyles>
    <p:titleStyle>
      <a:lvl1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66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0066"/>
          </a:solidFill>
          <a:latin typeface="+mn-lt"/>
          <a:ea typeface="ＭＳ Ｐゴシック" charset="-128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1600" b="1">
          <a:solidFill>
            <a:srgbClr val="CC0000"/>
          </a:solidFill>
          <a:latin typeface="+mn-lt"/>
          <a:ea typeface="ＭＳ Ｐゴシック" charset="-128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1400" b="1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1200" b="1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200" b="1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200" b="1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200" b="1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200" b="1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d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42.png"/><Relationship Id="rId21" Type="http://schemas.openxmlformats.org/officeDocument/2006/relationships/image" Target="../media/image43.png"/><Relationship Id="rId22" Type="http://schemas.openxmlformats.org/officeDocument/2006/relationships/image" Target="../media/image44.png"/><Relationship Id="rId23" Type="http://schemas.openxmlformats.org/officeDocument/2006/relationships/image" Target="../media/image45.png"/><Relationship Id="rId24" Type="http://schemas.openxmlformats.org/officeDocument/2006/relationships/image" Target="../media/image46.png"/><Relationship Id="rId25" Type="http://schemas.openxmlformats.org/officeDocument/2006/relationships/image" Target="../media/image47.png"/><Relationship Id="rId26" Type="http://schemas.openxmlformats.org/officeDocument/2006/relationships/image" Target="../media/image48.png"/><Relationship Id="rId27" Type="http://schemas.openxmlformats.org/officeDocument/2006/relationships/image" Target="../media/image49.png"/><Relationship Id="rId28" Type="http://schemas.openxmlformats.org/officeDocument/2006/relationships/image" Target="../media/image50.png"/><Relationship Id="rId29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30" Type="http://schemas.openxmlformats.org/officeDocument/2006/relationships/image" Target="../media/image52.png"/><Relationship Id="rId31" Type="http://schemas.openxmlformats.org/officeDocument/2006/relationships/image" Target="../media/image53.png"/><Relationship Id="rId32" Type="http://schemas.openxmlformats.org/officeDocument/2006/relationships/image" Target="../media/image54.png"/><Relationship Id="rId9" Type="http://schemas.openxmlformats.org/officeDocument/2006/relationships/image" Target="../media/image31.png"/><Relationship Id="rId6" Type="http://schemas.openxmlformats.org/officeDocument/2006/relationships/image" Target="../media/image28.png"/><Relationship Id="rId7" Type="http://schemas.openxmlformats.org/officeDocument/2006/relationships/image" Target="../media/image29.png"/><Relationship Id="rId8" Type="http://schemas.openxmlformats.org/officeDocument/2006/relationships/image" Target="../media/image30.png"/><Relationship Id="rId33" Type="http://schemas.openxmlformats.org/officeDocument/2006/relationships/image" Target="../media/image55.png"/><Relationship Id="rId34" Type="http://schemas.openxmlformats.org/officeDocument/2006/relationships/image" Target="../media/image56.png"/><Relationship Id="rId35" Type="http://schemas.openxmlformats.org/officeDocument/2006/relationships/hyperlink" Target="https://twiki.cern.ch/twiki/bin/view/Atlas/AtlasResults" TargetMode="External"/><Relationship Id="rId10" Type="http://schemas.openxmlformats.org/officeDocument/2006/relationships/image" Target="../media/image32.png"/><Relationship Id="rId11" Type="http://schemas.openxmlformats.org/officeDocument/2006/relationships/image" Target="../media/image33.png"/><Relationship Id="rId12" Type="http://schemas.openxmlformats.org/officeDocument/2006/relationships/image" Target="../media/image34.png"/><Relationship Id="rId13" Type="http://schemas.openxmlformats.org/officeDocument/2006/relationships/image" Target="../media/image35.png"/><Relationship Id="rId14" Type="http://schemas.openxmlformats.org/officeDocument/2006/relationships/image" Target="../media/image36.png"/><Relationship Id="rId15" Type="http://schemas.openxmlformats.org/officeDocument/2006/relationships/image" Target="../media/image37.png"/><Relationship Id="rId16" Type="http://schemas.openxmlformats.org/officeDocument/2006/relationships/image" Target="../media/image38.png"/><Relationship Id="rId17" Type="http://schemas.openxmlformats.org/officeDocument/2006/relationships/image" Target="../media/image39.png"/><Relationship Id="rId18" Type="http://schemas.openxmlformats.org/officeDocument/2006/relationships/image" Target="../media/image40.png"/><Relationship Id="rId19" Type="http://schemas.openxmlformats.org/officeDocument/2006/relationships/image" Target="../media/image4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5" Type="http://schemas.openxmlformats.org/officeDocument/2006/relationships/image" Target="../media/image6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4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5" Type="http://schemas.openxmlformats.org/officeDocument/2006/relationships/image" Target="../media/image72.png"/><Relationship Id="rId6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image" Target="../media/image76.png"/><Relationship Id="rId5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4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jpe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8.png"/><Relationship Id="rId3" Type="http://schemas.openxmlformats.org/officeDocument/2006/relationships/image" Target="../media/image9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df"/><Relationship Id="rId4" Type="http://schemas.openxmlformats.org/officeDocument/2006/relationships/image" Target="../media/image102.png"/><Relationship Id="rId5" Type="http://schemas.openxmlformats.org/officeDocument/2006/relationships/image" Target="../media/image10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Relationship Id="rId3" Type="http://schemas.openxmlformats.org/officeDocument/2006/relationships/image" Target="../media/image10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7.png"/><Relationship Id="rId3" Type="http://schemas.openxmlformats.org/officeDocument/2006/relationships/image" Target="../media/image10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4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5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vp1_hijpsi_run169226_evt37979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258806" cy="6858000"/>
          </a:xfrm>
          <a:prstGeom prst="rect">
            <a:avLst/>
          </a:prstGeom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24F1F9C5-0B88-814F-B1A9-41CFD634CAE0}" type="slidenum">
              <a:rPr lang="en-GB"/>
              <a:pPr/>
              <a:t>1</a:t>
            </a:fld>
            <a:endParaRPr lang="en-GB"/>
          </a:p>
        </p:txBody>
      </p:sp>
      <p:sp>
        <p:nvSpPr>
          <p:cNvPr id="246801" name="Text Box 17"/>
          <p:cNvSpPr txBox="1">
            <a:spLocks noChangeArrowheads="1"/>
          </p:cNvSpPr>
          <p:nvPr/>
        </p:nvSpPr>
        <p:spPr bwMode="auto">
          <a:xfrm>
            <a:off x="0" y="6491288"/>
            <a:ext cx="9144000" cy="3667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GB" sz="1800" b="1" dirty="0">
                <a:solidFill>
                  <a:schemeClr val="bg1"/>
                </a:solidFill>
              </a:rPr>
              <a:t>Dan </a:t>
            </a:r>
            <a:r>
              <a:rPr lang="en-GB" sz="1800" b="1" dirty="0" err="1">
                <a:solidFill>
                  <a:schemeClr val="bg1"/>
                </a:solidFill>
              </a:rPr>
              <a:t>Tovey</a:t>
            </a:r>
            <a:r>
              <a:rPr lang="en-GB" sz="1800" b="1" dirty="0">
                <a:solidFill>
                  <a:schemeClr val="bg1"/>
                </a:solidFill>
              </a:rPr>
              <a:t>, University of Sheffield, on behalf of the ATLAS Collaboration</a:t>
            </a:r>
          </a:p>
        </p:txBody>
      </p:sp>
      <p:sp>
        <p:nvSpPr>
          <p:cNvPr id="7" name="Right Triangle 6"/>
          <p:cNvSpPr/>
          <p:nvPr/>
        </p:nvSpPr>
        <p:spPr>
          <a:xfrm flipH="1" flipV="1">
            <a:off x="4826000" y="0"/>
            <a:ext cx="4648200" cy="3683000"/>
          </a:xfrm>
          <a:prstGeom prst="rt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3136900" y="152400"/>
            <a:ext cx="2514600" cy="6096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795" name="Rectangle 11"/>
          <p:cNvSpPr>
            <a:spLocks noChangeArrowheads="1"/>
          </p:cNvSpPr>
          <p:nvPr/>
        </p:nvSpPr>
        <p:spPr bwMode="auto">
          <a:xfrm>
            <a:off x="0" y="0"/>
            <a:ext cx="9436100" cy="134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GB" sz="4000" b="1" dirty="0" smtClean="0">
                <a:solidFill>
                  <a:schemeClr val="bg1"/>
                </a:solidFill>
              </a:rPr>
              <a:t>ATLAS: Recent Results and Future           							Prospects</a:t>
            </a:r>
            <a:endParaRPr lang="en-US" sz="4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2E826F47-5FE0-5A46-8BBB-853BB33B7410}" type="slidenum">
              <a:rPr lang="en-GB"/>
              <a:pPr/>
              <a:t>10</a:t>
            </a:fld>
            <a:endParaRPr lang="en-GB"/>
          </a:p>
        </p:txBody>
      </p:sp>
      <p:sp>
        <p:nvSpPr>
          <p:cNvPr id="377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Detector </a:t>
            </a:r>
            <a:r>
              <a:rPr lang="en-GB" dirty="0" smtClean="0"/>
              <a:t>Status 2010</a:t>
            </a:r>
            <a:endParaRPr lang="en-GB" dirty="0"/>
          </a:p>
        </p:txBody>
      </p:sp>
      <p:sp>
        <p:nvSpPr>
          <p:cNvPr id="377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42913" y="4557713"/>
            <a:ext cx="8208962" cy="11826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sz="1800" dirty="0"/>
              <a:t>2</a:t>
            </a:r>
            <a:r>
              <a:rPr lang="en-US" sz="1800" dirty="0" smtClean="0"/>
              <a:t>% </a:t>
            </a:r>
            <a:r>
              <a:rPr lang="en-US" sz="1800" dirty="0"/>
              <a:t>average DAQ inefficiency</a:t>
            </a:r>
            <a:r>
              <a:rPr lang="en-US" sz="1800" dirty="0" smtClean="0"/>
              <a:t> due to ‘warm start’ not </a:t>
            </a:r>
            <a:r>
              <a:rPr lang="en-US" sz="1800" dirty="0"/>
              <a:t>included</a:t>
            </a:r>
            <a:endParaRPr lang="en-US" sz="1800" dirty="0" smtClean="0"/>
          </a:p>
          <a:p>
            <a:pPr>
              <a:lnSpc>
                <a:spcPct val="80000"/>
              </a:lnSpc>
            </a:pPr>
            <a:r>
              <a:rPr lang="en-US" sz="1800" dirty="0" err="1" smtClean="0"/>
              <a:t>LAr</a:t>
            </a:r>
            <a:r>
              <a:rPr lang="en-US" sz="1800" dirty="0" smtClean="0"/>
              <a:t> </a:t>
            </a:r>
            <a:r>
              <a:rPr lang="en-US" sz="1800" dirty="0"/>
              <a:t>inefficiency mostly due to isolated HV trips and noise </a:t>
            </a:r>
            <a:r>
              <a:rPr lang="en-US" sz="1800" dirty="0" smtClean="0"/>
              <a:t>bursts</a:t>
            </a:r>
          </a:p>
          <a:p>
            <a:pPr>
              <a:lnSpc>
                <a:spcPct val="80000"/>
              </a:lnSpc>
            </a:pPr>
            <a:r>
              <a:rPr lang="en-US" sz="1800" dirty="0" smtClean="0"/>
              <a:t>CSC inefficiency due to 6/16 problematic chambers in one 3 day period</a:t>
            </a:r>
            <a:endParaRPr lang="en-GB" sz="1800" dirty="0"/>
          </a:p>
        </p:txBody>
      </p:sp>
      <p:pic>
        <p:nvPicPr>
          <p:cNvPr id="7" name="Picture 6" descr="atlas-on-and-dq-eff-periodAtoI-v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300" y="1167492"/>
            <a:ext cx="8115300" cy="2751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Trigger </a:t>
            </a:r>
            <a:r>
              <a:rPr lang="en-US" dirty="0" smtClean="0"/>
              <a:t>Performance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11500" y="838200"/>
            <a:ext cx="6032500" cy="2527300"/>
          </a:xfrm>
        </p:spPr>
        <p:txBody>
          <a:bodyPr/>
          <a:lstStyle/>
          <a:p>
            <a:r>
              <a:rPr lang="en-US" dirty="0" smtClean="0"/>
              <a:t>L~10</a:t>
            </a:r>
            <a:r>
              <a:rPr lang="en-US" baseline="30000" dirty="0" smtClean="0"/>
              <a:t>27</a:t>
            </a:r>
            <a:r>
              <a:rPr lang="en-US" dirty="0" smtClean="0"/>
              <a:t> </a:t>
            </a:r>
            <a:r>
              <a:rPr lang="en-US" dirty="0"/>
              <a:t>cm</a:t>
            </a:r>
            <a:r>
              <a:rPr lang="en-US" baseline="30000" dirty="0"/>
              <a:t>-2</a:t>
            </a:r>
            <a:r>
              <a:rPr lang="en-US" dirty="0"/>
              <a:t>s</a:t>
            </a:r>
            <a:r>
              <a:rPr lang="en-US" baseline="30000" dirty="0"/>
              <a:t>-1</a:t>
            </a:r>
            <a:r>
              <a:rPr lang="en-US" dirty="0"/>
              <a:t> run without </a:t>
            </a:r>
            <a:r>
              <a:rPr lang="en-US" dirty="0" err="1"/>
              <a:t>prescales</a:t>
            </a:r>
            <a:r>
              <a:rPr lang="en-US" dirty="0" smtClean="0"/>
              <a:t> </a:t>
            </a:r>
          </a:p>
          <a:p>
            <a:r>
              <a:rPr lang="en-US" dirty="0" smtClean="0"/>
              <a:t>L&gt;10</a:t>
            </a:r>
            <a:r>
              <a:rPr lang="en-US" baseline="30000" dirty="0" smtClean="0"/>
              <a:t>27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</a:t>
            </a:r>
            <a:r>
              <a:rPr lang="en-US" dirty="0" err="1" smtClean="0"/>
              <a:t>prescale</a:t>
            </a:r>
            <a:r>
              <a:rPr lang="en-US" dirty="0" smtClean="0"/>
              <a:t> </a:t>
            </a:r>
            <a:r>
              <a:rPr lang="en-US" dirty="0"/>
              <a:t>(only) </a:t>
            </a:r>
            <a:r>
              <a:rPr lang="en-US" dirty="0" err="1"/>
              <a:t>minbias</a:t>
            </a:r>
            <a:r>
              <a:rPr lang="en-US" dirty="0"/>
              <a:t> triggers</a:t>
            </a:r>
            <a:r>
              <a:rPr lang="en-US" dirty="0" smtClean="0"/>
              <a:t> </a:t>
            </a:r>
          </a:p>
          <a:p>
            <a:r>
              <a:rPr lang="en-US" dirty="0" smtClean="0"/>
              <a:t>L&gt;10</a:t>
            </a:r>
            <a:r>
              <a:rPr lang="en-US" baseline="30000" dirty="0" smtClean="0"/>
              <a:t>29</a:t>
            </a:r>
            <a:r>
              <a:rPr lang="en-US" dirty="0" smtClean="0"/>
              <a:t> cm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r>
              <a:rPr lang="en-US" dirty="0" smtClean="0"/>
              <a:t> activate </a:t>
            </a:r>
            <a:r>
              <a:rPr lang="en-US" dirty="0"/>
              <a:t>HLT (L2 and EF)</a:t>
            </a:r>
            <a:r>
              <a:rPr lang="en-US" dirty="0" smtClean="0"/>
              <a:t> </a:t>
            </a:r>
          </a:p>
          <a:p>
            <a:r>
              <a:rPr lang="en-US" dirty="0" smtClean="0"/>
              <a:t>300 </a:t>
            </a:r>
            <a:r>
              <a:rPr lang="en-US" dirty="0"/>
              <a:t>Hz bandwidth split between physics</a:t>
            </a:r>
            <a:r>
              <a:rPr lang="en-US" dirty="0" smtClean="0"/>
              <a:t> </a:t>
            </a:r>
          </a:p>
          <a:p>
            <a:r>
              <a:rPr lang="en-US" dirty="0" smtClean="0"/>
              <a:t>Challenging</a:t>
            </a:r>
            <a:r>
              <a:rPr lang="en-US" dirty="0" smtClean="0"/>
              <a:t> but </a:t>
            </a:r>
            <a:r>
              <a:rPr lang="en-US" dirty="0" smtClean="0"/>
              <a:t>hard work paid off!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11</a:t>
            </a:fld>
            <a:endParaRPr lang="en-GB"/>
          </a:p>
        </p:txBody>
      </p:sp>
      <p:pic>
        <p:nvPicPr>
          <p:cNvPr id="5" name="Picture 4" descr="trigger-rates-total_167607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84700" y="3481728"/>
            <a:ext cx="4559300" cy="2910624"/>
          </a:xfrm>
          <a:prstGeom prst="rect">
            <a:avLst/>
          </a:prstGeom>
        </p:spPr>
      </p:pic>
      <p:pic>
        <p:nvPicPr>
          <p:cNvPr id="7" name="Picture 6" descr="trigger-rates-sigs_1676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19248"/>
            <a:ext cx="4511253" cy="2879952"/>
          </a:xfrm>
          <a:prstGeom prst="rect">
            <a:avLst/>
          </a:prstGeom>
        </p:spPr>
      </p:pic>
      <p:pic>
        <p:nvPicPr>
          <p:cNvPr id="8" name="Picture 7" descr="L1RateAll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" y="636449"/>
            <a:ext cx="2908300" cy="27911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Data </a:t>
            </a:r>
            <a:r>
              <a:rPr lang="en-US" dirty="0" smtClean="0"/>
              <a:t>Processing 2010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978400"/>
            <a:ext cx="7772400" cy="1117600"/>
          </a:xfrm>
        </p:spPr>
        <p:txBody>
          <a:bodyPr/>
          <a:lstStyle/>
          <a:p>
            <a:r>
              <a:rPr lang="en-US" dirty="0" smtClean="0"/>
              <a:t>Data distributed and processed via the Grid.</a:t>
            </a:r>
          </a:p>
          <a:p>
            <a:r>
              <a:rPr lang="en-US" dirty="0" smtClean="0"/>
              <a:t>Large peaks exceeding design limit </a:t>
            </a:r>
          </a:p>
          <a:p>
            <a:r>
              <a:rPr lang="en-US" dirty="0" smtClean="0"/>
              <a:t>Progress (performance, reliability) has been rapid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12</a:t>
            </a:fld>
            <a:endParaRPr lang="en-GB"/>
          </a:p>
        </p:txBody>
      </p:sp>
      <p:pic>
        <p:nvPicPr>
          <p:cNvPr id="5" name="Content Placeholder 4" descr="gri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03051" y="1157714"/>
            <a:ext cx="8475849" cy="2931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1968500" y="4457700"/>
            <a:ext cx="2019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Start of pp running</a:t>
            </a:r>
            <a:endParaRPr lang="en-US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8066313" y="4330701"/>
            <a:ext cx="10776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Heavy Ion running</a:t>
            </a:r>
            <a:endParaRPr lang="en-US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578600" y="4356100"/>
            <a:ext cx="1371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Machine development</a:t>
            </a:r>
            <a:endParaRPr lang="en-US" sz="1400" b="1" dirty="0"/>
          </a:p>
        </p:txBody>
      </p:sp>
      <p:cxnSp>
        <p:nvCxnSpPr>
          <p:cNvPr id="12" name="Straight Arrow Connector 11"/>
          <p:cNvCxnSpPr>
            <a:stCxn id="6" idx="0"/>
          </p:cNvCxnSpPr>
          <p:nvPr/>
        </p:nvCxnSpPr>
        <p:spPr>
          <a:xfrm rot="5400000" flipH="1" flipV="1">
            <a:off x="2813844" y="4273550"/>
            <a:ext cx="348456" cy="198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8" idx="0"/>
          </p:cNvCxnSpPr>
          <p:nvPr/>
        </p:nvCxnSpPr>
        <p:spPr>
          <a:xfrm rot="5400000" flipH="1" flipV="1">
            <a:off x="7169944" y="4210050"/>
            <a:ext cx="240506" cy="5159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16200000" flipV="1">
            <a:off x="8516144" y="4236244"/>
            <a:ext cx="278606" cy="1190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LHC?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13</a:t>
            </a:fld>
            <a:endParaRPr lang="en-GB"/>
          </a:p>
        </p:txBody>
      </p:sp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2"/>
          <a:srcRect l="31099" t="11168" r="32153" b="8904"/>
          <a:stretch>
            <a:fillRect/>
          </a:stretch>
        </p:blipFill>
        <p:spPr bwMode="auto">
          <a:xfrm>
            <a:off x="4977063" y="798513"/>
            <a:ext cx="4166937" cy="551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lumiTevLHC714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205911" y="873942"/>
            <a:ext cx="4772490" cy="5590357"/>
          </a:xfrm>
          <a:prstGeom prst="rect">
            <a:avLst/>
          </a:prstGeom>
        </p:spPr>
      </p:pic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34951813-E7E1-4A42-9BF1-21BC041E12B9}" type="slidenum">
              <a:rPr lang="en-GB"/>
              <a:pPr/>
              <a:t>14</a:t>
            </a:fld>
            <a:endParaRPr lang="en-GB"/>
          </a:p>
        </p:txBody>
      </p:sp>
      <p:sp>
        <p:nvSpPr>
          <p:cNvPr id="380933" name="Text Box 5"/>
          <p:cNvSpPr txBox="1">
            <a:spLocks noChangeArrowheads="1"/>
          </p:cNvSpPr>
          <p:nvPr/>
        </p:nvSpPr>
        <p:spPr bwMode="auto">
          <a:xfrm>
            <a:off x="1373188" y="0"/>
            <a:ext cx="6281737" cy="1006475"/>
          </a:xfrm>
          <a:prstGeom prst="rect">
            <a:avLst/>
          </a:prstGeom>
          <a:solidFill>
            <a:schemeClr val="bg1">
              <a:alpha val="74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6000" b="1">
                <a:solidFill>
                  <a:srgbClr val="000066"/>
                </a:solidFill>
              </a:rPr>
              <a:t>Selected Results</a:t>
            </a:r>
          </a:p>
        </p:txBody>
      </p:sp>
      <p:pic>
        <p:nvPicPr>
          <p:cNvPr id="380937" name="Picture 8" descr="multi.png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1388"/>
            <a:ext cx="2109788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39" name="Picture 8" descr="Fit_all_newCalib.png"/>
          <p:cNvPicPr preferRelativeResize="0"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84388" y="5041900"/>
            <a:ext cx="2112962" cy="1433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40" name="Picture 12" descr="pt.png"/>
          <p:cNvPicPr preferRelativeResize="0"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01813" y="0"/>
            <a:ext cx="2373312" cy="226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41" name="Picture 19" descr="epi.png"/>
          <p:cNvPicPr preferRelativeResize="0"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0700" y="2209800"/>
            <a:ext cx="2273300" cy="1539875"/>
          </a:xfrm>
          <a:prstGeom prst="rect">
            <a:avLst/>
          </a:prstGeom>
          <a:solidFill>
            <a:srgbClr val="999933"/>
          </a:solidFill>
          <a:ln w="9525">
            <a:noFill/>
            <a:miter lim="800000"/>
            <a:headEnd/>
            <a:tailEnd/>
          </a:ln>
        </p:spPr>
      </p:pic>
      <p:pic>
        <p:nvPicPr>
          <p:cNvPr id="380942" name="Picture 4" descr="UnifPhi.png"/>
          <p:cNvPicPr preferRelativeResize="0"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298450"/>
            <a:ext cx="1738313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44" name="Picture 19" descr="Trk_d0_data_mc.pn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69025" y="5073650"/>
            <a:ext cx="1404938" cy="124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45" name="Picture 13" descr="Sd0_2ndtrack.png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423150" y="5273675"/>
            <a:ext cx="1720850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46" name="Picture 10"/>
          <p:cNvPicPr preferRelativeResize="0">
            <a:picLocks noChangeAspect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0" y="4037013"/>
            <a:ext cx="176371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47" name="Picture 11"/>
          <p:cNvPicPr preferRelativeResize="0">
            <a:picLocks noChangeAspect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029325" y="4746625"/>
            <a:ext cx="1631950" cy="211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48" name="Picture 12" descr="minb.png"/>
          <p:cNvPicPr preferRelativeResize="0"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2652713" y="2735263"/>
            <a:ext cx="1697037" cy="162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49" name="Picture 17" descr="LogJetProb.png"/>
          <p:cNvPicPr>
            <a:picLocks noChangeAspect="1"/>
          </p:cNvPicPr>
          <p:nvPr/>
        </p:nvPicPr>
        <p:blipFill>
          <a:blip r:embed="rId12"/>
          <a:srcRect r="5779"/>
          <a:stretch>
            <a:fillRect/>
          </a:stretch>
        </p:blipFill>
        <p:spPr bwMode="auto">
          <a:xfrm>
            <a:off x="5159375" y="647700"/>
            <a:ext cx="3259138" cy="308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0" name="Picture 93" descr="vertex_mass.png"/>
          <p:cNvPicPr>
            <a:picLocks noChangeAspect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621463" y="3527425"/>
            <a:ext cx="2522537" cy="192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1" name="Picture 92" descr="Decay_length_significance.png"/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1674813" y="2697163"/>
            <a:ext cx="2284412" cy="176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2" name="Picture 5" descr="cascade.png"/>
          <p:cNvPicPr preferRelativeResize="0"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4478338" y="676275"/>
            <a:ext cx="3897312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3" name="Picture 12" descr="Phi_IndependentNorm_barrel.png"/>
          <p:cNvPicPr preferRelativeResize="0">
            <a:picLocks noChangeAspect="1"/>
          </p:cNvPicPr>
          <p:nvPr/>
        </p:nvPicPr>
        <p:blipFill>
          <a:blip r:embed="rId16"/>
          <a:srcRect t="3683"/>
          <a:stretch>
            <a:fillRect/>
          </a:stretch>
        </p:blipFill>
        <p:spPr bwMode="auto">
          <a:xfrm>
            <a:off x="4173538" y="5497513"/>
            <a:ext cx="2081212" cy="136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4" name="Picture 7" descr="kShort.png"/>
          <p:cNvPicPr preferRelativeResize="0"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3619500" y="0"/>
            <a:ext cx="2684463" cy="182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5" name="Picture 11" descr="DEDX_Plot_Overall_Data.png"/>
          <p:cNvPicPr preferRelativeResize="0"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0" y="5743575"/>
            <a:ext cx="1646238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6" name="Picture 10" descr="Dstar_decay.png"/>
          <p:cNvPicPr>
            <a:picLocks noChangeAspect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6010275" y="642938"/>
            <a:ext cx="2276475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7" name="Picture 15" descr="D0.png"/>
          <p:cNvPicPr>
            <a:picLocks noChangeAspect="1"/>
          </p:cNvPicPr>
          <p:nvPr/>
        </p:nvPicPr>
        <p:blipFill>
          <a:blip r:embed="rId20"/>
          <a:srcRect/>
          <a:stretch>
            <a:fillRect/>
          </a:stretch>
        </p:blipFill>
        <p:spPr bwMode="auto">
          <a:xfrm>
            <a:off x="0" y="0"/>
            <a:ext cx="2116138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8" name="Picture 17" descr="DPM.png"/>
          <p:cNvPicPr>
            <a:picLocks noChangeAspect="1"/>
          </p:cNvPicPr>
          <p:nvPr/>
        </p:nvPicPr>
        <p:blipFill>
          <a:blip r:embed="rId21"/>
          <a:srcRect/>
          <a:stretch>
            <a:fillRect/>
          </a:stretch>
        </p:blipFill>
        <p:spPr bwMode="auto">
          <a:xfrm>
            <a:off x="3149600" y="4030663"/>
            <a:ext cx="1971675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59" name="Picture 8" descr="Ds.png"/>
          <p:cNvPicPr>
            <a:picLocks noChangeAspect="1"/>
          </p:cNvPicPr>
          <p:nvPr/>
        </p:nvPicPr>
        <p:blipFill>
          <a:blip r:embed="rId22"/>
          <a:srcRect/>
          <a:stretch>
            <a:fillRect/>
          </a:stretch>
        </p:blipFill>
        <p:spPr bwMode="auto">
          <a:xfrm>
            <a:off x="5943600" y="1912938"/>
            <a:ext cx="2214563" cy="1573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60" name="Picture 11" descr="jpsi.png"/>
          <p:cNvPicPr preferRelativeResize="0">
            <a:picLocks noChangeAspect="1"/>
          </p:cNvPicPr>
          <p:nvPr/>
        </p:nvPicPr>
        <p:blipFill>
          <a:blip r:embed="rId23"/>
          <a:srcRect/>
          <a:stretch>
            <a:fillRect/>
          </a:stretch>
        </p:blipFill>
        <p:spPr bwMode="auto">
          <a:xfrm>
            <a:off x="1089025" y="3924300"/>
            <a:ext cx="1843088" cy="1355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61" name="Picture 13" descr="ETmiss.png"/>
          <p:cNvPicPr preferRelativeResize="0">
            <a:picLocks noChangeAspect="1"/>
          </p:cNvPicPr>
          <p:nvPr/>
        </p:nvPicPr>
        <p:blipFill>
          <a:blip r:embed="rId24"/>
          <a:srcRect/>
          <a:stretch>
            <a:fillRect/>
          </a:stretch>
        </p:blipFill>
        <p:spPr bwMode="auto">
          <a:xfrm>
            <a:off x="1131888" y="5237163"/>
            <a:ext cx="2217737" cy="162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62" name="Picture 13" descr="curva.png"/>
          <p:cNvPicPr preferRelativeResize="0">
            <a:picLocks noChangeAspect="1"/>
          </p:cNvPicPr>
          <p:nvPr/>
        </p:nvPicPr>
        <p:blipFill>
          <a:blip r:embed="rId25"/>
          <a:srcRect/>
          <a:stretch>
            <a:fillRect/>
          </a:stretch>
        </p:blipFill>
        <p:spPr bwMode="auto">
          <a:xfrm>
            <a:off x="6046788" y="0"/>
            <a:ext cx="1704975" cy="1227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80964" name="Group 18"/>
          <p:cNvGrpSpPr>
            <a:grpSpLocks/>
          </p:cNvGrpSpPr>
          <p:nvPr/>
        </p:nvGrpSpPr>
        <p:grpSpPr bwMode="auto">
          <a:xfrm>
            <a:off x="5800725" y="3346450"/>
            <a:ext cx="2152650" cy="1217613"/>
            <a:chOff x="4705065" y="340200"/>
            <a:chExt cx="4286535" cy="2987169"/>
          </a:xfrm>
        </p:grpSpPr>
        <p:pic>
          <p:nvPicPr>
            <p:cNvPr id="380965" name="Picture 15" descr="stab.png"/>
            <p:cNvPicPr preferRelativeResize="0">
              <a:picLocks noChangeAspect="1"/>
            </p:cNvPicPr>
            <p:nvPr/>
          </p:nvPicPr>
          <p:blipFill>
            <a:blip r:embed="rId26"/>
            <a:srcRect/>
            <a:stretch>
              <a:fillRect/>
            </a:stretch>
          </p:blipFill>
          <p:spPr bwMode="auto">
            <a:xfrm>
              <a:off x="4705065" y="381000"/>
              <a:ext cx="4286535" cy="29463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0966" name="Rectangle 16"/>
            <p:cNvSpPr>
              <a:spLocks noChangeAspect="1"/>
            </p:cNvSpPr>
            <p:nvPr/>
          </p:nvSpPr>
          <p:spPr bwMode="auto">
            <a:xfrm>
              <a:off x="5486400" y="340200"/>
              <a:ext cx="1863900" cy="171000"/>
            </a:xfrm>
            <a:prstGeom prst="rect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GB" sz="1600">
                <a:latin typeface="Comic Sans MS" charset="0"/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380968" name="Picture 9" descr="TRT_HT_DATA_MC.png"/>
          <p:cNvPicPr>
            <a:picLocks noChangeAspect="1"/>
          </p:cNvPicPr>
          <p:nvPr/>
        </p:nvPicPr>
        <p:blipFill>
          <a:blip r:embed="rId27"/>
          <a:srcRect/>
          <a:stretch>
            <a:fillRect/>
          </a:stretch>
        </p:blipFill>
        <p:spPr bwMode="auto">
          <a:xfrm>
            <a:off x="1839913" y="1830388"/>
            <a:ext cx="1620837" cy="154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69" name="Picture 10" descr="jpsi_ee.png"/>
          <p:cNvPicPr>
            <a:picLocks noChangeAspect="1"/>
          </p:cNvPicPr>
          <p:nvPr/>
        </p:nvPicPr>
        <p:blipFill>
          <a:blip r:embed="rId28"/>
          <a:srcRect/>
          <a:stretch>
            <a:fillRect/>
          </a:stretch>
        </p:blipFill>
        <p:spPr bwMode="auto">
          <a:xfrm>
            <a:off x="3216275" y="1089025"/>
            <a:ext cx="2124075" cy="2078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70" name="Picture 21" descr="Wmunu_etmiss_preselected.png"/>
          <p:cNvPicPr>
            <a:picLocks noChangeAspect="1"/>
          </p:cNvPicPr>
          <p:nvPr/>
        </p:nvPicPr>
        <p:blipFill>
          <a:blip r:embed="rId29"/>
          <a:srcRect/>
          <a:stretch>
            <a:fillRect/>
          </a:stretch>
        </p:blipFill>
        <p:spPr bwMode="auto">
          <a:xfrm>
            <a:off x="7470775" y="1138238"/>
            <a:ext cx="1673225" cy="159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71" name="Picture 23" descr="Wmunu_mt_no_etmiss.png"/>
          <p:cNvPicPr>
            <a:picLocks noChangeAspect="1"/>
          </p:cNvPicPr>
          <p:nvPr/>
        </p:nvPicPr>
        <p:blipFill>
          <a:blip r:embed="rId30"/>
          <a:srcRect/>
          <a:stretch>
            <a:fillRect/>
          </a:stretch>
        </p:blipFill>
        <p:spPr bwMode="auto">
          <a:xfrm>
            <a:off x="4090988" y="2354263"/>
            <a:ext cx="2173287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72" name="Picture 24" descr="Wmunu_fakes.png"/>
          <p:cNvPicPr>
            <a:picLocks noChangeAspect="1"/>
          </p:cNvPicPr>
          <p:nvPr/>
        </p:nvPicPr>
        <p:blipFill>
          <a:blip r:embed="rId31"/>
          <a:srcRect/>
          <a:stretch>
            <a:fillRect/>
          </a:stretch>
        </p:blipFill>
        <p:spPr bwMode="auto">
          <a:xfrm>
            <a:off x="4614863" y="4254500"/>
            <a:ext cx="1589087" cy="147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73" name="Picture 23" descr="Wenu_fakeFit.png"/>
          <p:cNvPicPr>
            <a:picLocks noChangeAspect="1"/>
          </p:cNvPicPr>
          <p:nvPr/>
        </p:nvPicPr>
        <p:blipFill>
          <a:blip r:embed="rId32"/>
          <a:srcRect/>
          <a:stretch>
            <a:fillRect/>
          </a:stretch>
        </p:blipFill>
        <p:spPr bwMode="auto">
          <a:xfrm>
            <a:off x="5349875" y="1533525"/>
            <a:ext cx="1938338" cy="142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74" name="Picture 24" descr="Wenu_mt_no_etmiss.png"/>
          <p:cNvPicPr>
            <a:picLocks noChangeAspect="1"/>
          </p:cNvPicPr>
          <p:nvPr/>
        </p:nvPicPr>
        <p:blipFill>
          <a:blip r:embed="rId33"/>
          <a:srcRect/>
          <a:stretch>
            <a:fillRect/>
          </a:stretch>
        </p:blipFill>
        <p:spPr bwMode="auto">
          <a:xfrm>
            <a:off x="2792413" y="5364163"/>
            <a:ext cx="1603375" cy="149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0975" name="Picture 22" descr="Wenu_etmiss_preselected.png"/>
          <p:cNvPicPr>
            <a:picLocks noChangeAspect="1"/>
          </p:cNvPicPr>
          <p:nvPr/>
        </p:nvPicPr>
        <p:blipFill>
          <a:blip r:embed="rId34"/>
          <a:srcRect/>
          <a:stretch>
            <a:fillRect/>
          </a:stretch>
        </p:blipFill>
        <p:spPr bwMode="auto">
          <a:xfrm>
            <a:off x="7540625" y="0"/>
            <a:ext cx="1603375" cy="151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0977" name="Text Box 49"/>
          <p:cNvSpPr txBox="1">
            <a:spLocks noChangeArrowheads="1"/>
          </p:cNvSpPr>
          <p:nvPr/>
        </p:nvSpPr>
        <p:spPr bwMode="auto">
          <a:xfrm>
            <a:off x="563563" y="2454275"/>
            <a:ext cx="8059737" cy="2308324"/>
          </a:xfrm>
          <a:prstGeom prst="rect">
            <a:avLst/>
          </a:prstGeom>
          <a:solidFill>
            <a:schemeClr val="bg1">
              <a:alpha val="89999"/>
            </a:schemeClr>
          </a:solidFill>
          <a:ln w="38100">
            <a:solidFill>
              <a:srgbClr val="006600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GB" b="1" dirty="0">
                <a:solidFill>
                  <a:srgbClr val="006600"/>
                </a:solidFill>
              </a:rPr>
              <a:t>Many more results than I can possibly hope to show in</a:t>
            </a:r>
            <a:r>
              <a:rPr lang="en-GB" b="1" dirty="0" smtClean="0">
                <a:solidFill>
                  <a:srgbClr val="006600"/>
                </a:solidFill>
              </a:rPr>
              <a:t> 30 </a:t>
            </a:r>
            <a:r>
              <a:rPr lang="en-GB" b="1" dirty="0">
                <a:solidFill>
                  <a:srgbClr val="006600"/>
                </a:solidFill>
              </a:rPr>
              <a:t>minutes …</a:t>
            </a:r>
          </a:p>
          <a:p>
            <a:pPr algn="ctr"/>
            <a:r>
              <a:rPr lang="en-GB" b="1" dirty="0">
                <a:solidFill>
                  <a:srgbClr val="006600"/>
                </a:solidFill>
              </a:rPr>
              <a:t>More results and more details at:</a:t>
            </a:r>
          </a:p>
          <a:p>
            <a:pPr algn="ctr"/>
            <a:r>
              <a:rPr lang="en-GB" b="1" dirty="0">
                <a:solidFill>
                  <a:srgbClr val="006600"/>
                </a:solidFill>
                <a:hlinkClick r:id="rId35"/>
              </a:rPr>
              <a:t>https://twiki.cern.ch/twiki/bin/view/Atlas/</a:t>
            </a:r>
            <a:r>
              <a:rPr lang="en-GB" b="1" dirty="0" smtClean="0">
                <a:solidFill>
                  <a:srgbClr val="006600"/>
                </a:solidFill>
                <a:hlinkClick r:id="rId35"/>
              </a:rPr>
              <a:t>AtlasResults</a:t>
            </a:r>
            <a:endParaRPr lang="en-GB" b="1" dirty="0" smtClean="0">
              <a:solidFill>
                <a:srgbClr val="006600"/>
              </a:solidFill>
            </a:endParaRPr>
          </a:p>
          <a:p>
            <a:pPr algn="ctr"/>
            <a:endParaRPr lang="en-GB" b="1" dirty="0" smtClean="0">
              <a:solidFill>
                <a:srgbClr val="006600"/>
              </a:solidFill>
            </a:endParaRPr>
          </a:p>
          <a:p>
            <a:pPr algn="ctr"/>
            <a:r>
              <a:rPr lang="en-GB" b="1" dirty="0" smtClean="0">
                <a:solidFill>
                  <a:srgbClr val="006600"/>
                </a:solidFill>
              </a:rPr>
              <a:t>Many new / updated results for winter conferences</a:t>
            </a:r>
            <a:endParaRPr lang="en-GB" b="1" dirty="0">
              <a:solidFill>
                <a:srgbClr val="0066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C360D8D-D6F6-E04F-9A29-A46B92E0060F}" type="slidenum">
              <a:rPr lang="en-GB"/>
              <a:pPr/>
              <a:t>15</a:t>
            </a:fld>
            <a:endParaRPr lang="en-GB"/>
          </a:p>
        </p:txBody>
      </p:sp>
      <p:sp>
        <p:nvSpPr>
          <p:cNvPr id="404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Minimum Bias with Tracks</a:t>
            </a:r>
            <a:endParaRPr lang="en-GB"/>
          </a:p>
        </p:txBody>
      </p:sp>
      <p:sp>
        <p:nvSpPr>
          <p:cNvPr id="404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00100"/>
            <a:ext cx="9144000" cy="2946400"/>
          </a:xfrm>
        </p:spPr>
        <p:txBody>
          <a:bodyPr/>
          <a:lstStyle/>
          <a:p>
            <a:r>
              <a:rPr lang="en-US" dirty="0"/>
              <a:t>Inclusive, model-independent measurement from inelastic </a:t>
            </a:r>
            <a:r>
              <a:rPr lang="en-US" dirty="0" smtClean="0"/>
              <a:t>events</a:t>
            </a:r>
          </a:p>
          <a:p>
            <a:r>
              <a:rPr lang="en-US" dirty="0" smtClean="0"/>
              <a:t>Most recent </a:t>
            </a:r>
            <a:r>
              <a:rPr lang="en-US" dirty="0"/>
              <a:t>results</a:t>
            </a:r>
            <a:r>
              <a:rPr lang="en-US" dirty="0" smtClean="0"/>
              <a:t> benefit from work to reduce track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</a:t>
            </a:r>
            <a:r>
              <a:rPr lang="en-US" dirty="0" smtClean="0"/>
              <a:t>threshold</a:t>
            </a:r>
          </a:p>
          <a:p>
            <a:pPr lvl="1"/>
            <a:r>
              <a:rPr lang="en-US" dirty="0" smtClean="0"/>
              <a:t>Greatly improves acceptance</a:t>
            </a:r>
            <a:endParaRPr lang="en-GB" dirty="0" smtClean="0"/>
          </a:p>
          <a:p>
            <a:r>
              <a:rPr lang="en-GB" dirty="0" smtClean="0"/>
              <a:t>Vital for understanding soft backgrounds to New Physics</a:t>
            </a:r>
            <a:endParaRPr lang="en-US" dirty="0" smtClean="0"/>
          </a:p>
        </p:txBody>
      </p:sp>
      <p:sp>
        <p:nvSpPr>
          <p:cNvPr id="404493" name="Text Box 13"/>
          <p:cNvSpPr txBox="1">
            <a:spLocks noChangeArrowheads="1"/>
          </p:cNvSpPr>
          <p:nvPr/>
        </p:nvSpPr>
        <p:spPr bwMode="auto">
          <a:xfrm>
            <a:off x="7048500" y="5599113"/>
            <a:ext cx="2095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b="1" dirty="0"/>
              <a:t>a</a:t>
            </a:r>
            <a:r>
              <a:rPr lang="en-US" sz="1200" b="1" dirty="0" smtClean="0"/>
              <a:t>rXiv</a:t>
            </a:r>
            <a:r>
              <a:rPr lang="en-US" sz="1200" b="1" dirty="0"/>
              <a:t>:</a:t>
            </a:r>
            <a:r>
              <a:rPr lang="en-US" sz="1200" b="1" dirty="0" smtClean="0"/>
              <a:t>1012.5104 [</a:t>
            </a:r>
            <a:r>
              <a:rPr lang="en-US" sz="1200" b="1" dirty="0" err="1" smtClean="0"/>
              <a:t>hep</a:t>
            </a:r>
            <a:r>
              <a:rPr lang="en-US" sz="1200" b="1" dirty="0" smtClean="0"/>
              <a:t>-ex], accepted by New J. Phys</a:t>
            </a:r>
            <a:endParaRPr lang="en-GB" sz="1200" b="1" dirty="0"/>
          </a:p>
        </p:txBody>
      </p:sp>
      <p:pic>
        <p:nvPicPr>
          <p:cNvPr id="9" name="Content Placeholder 4" descr="minbias_fig_10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992979" y="2349500"/>
            <a:ext cx="3052222" cy="3951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minbias_fig_1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7400" y="2393513"/>
            <a:ext cx="3276600" cy="3143687"/>
          </a:xfrm>
          <a:prstGeom prst="rect">
            <a:avLst/>
          </a:prstGeom>
        </p:spPr>
      </p:pic>
      <p:pic>
        <p:nvPicPr>
          <p:cNvPr id="11" name="Picture 10" descr="mb_fig_06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285327"/>
            <a:ext cx="3035300" cy="3929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886DA171-AD32-494F-AD7B-8BBCC843693A}" type="slidenum">
              <a:rPr lang="en-GB"/>
              <a:pPr/>
              <a:t>16</a:t>
            </a:fld>
            <a:endParaRPr lang="en-GB"/>
          </a:p>
        </p:txBody>
      </p:sp>
      <p:sp>
        <p:nvSpPr>
          <p:cNvPr id="395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81338" y="146050"/>
            <a:ext cx="2997200" cy="573088"/>
          </a:xfrm>
        </p:spPr>
        <p:txBody>
          <a:bodyPr/>
          <a:lstStyle/>
          <a:p>
            <a:pPr>
              <a:buFontTx/>
              <a:buNone/>
            </a:pPr>
            <a:r>
              <a:rPr lang="en-GB">
                <a:solidFill>
                  <a:schemeClr val="bg1"/>
                </a:solidFill>
              </a:rPr>
              <a:t>Maximum jet p</a:t>
            </a:r>
            <a:r>
              <a:rPr lang="en-GB" baseline="-25000">
                <a:solidFill>
                  <a:schemeClr val="bg1"/>
                </a:solidFill>
              </a:rPr>
              <a:t>T</a:t>
            </a:r>
            <a:r>
              <a:rPr lang="en-GB">
                <a:solidFill>
                  <a:schemeClr val="bg1"/>
                </a:solidFill>
              </a:rPr>
              <a:t> 70 GeV</a:t>
            </a:r>
          </a:p>
        </p:txBody>
      </p:sp>
      <p:sp>
        <p:nvSpPr>
          <p:cNvPr id="395268" name="Slide Number Placeholder 4"/>
          <p:cNvSpPr txBox="1">
            <a:spLocks noGrp="1"/>
          </p:cNvSpPr>
          <p:nvPr/>
        </p:nvSpPr>
        <p:spPr bwMode="auto">
          <a:xfrm>
            <a:off x="8305800" y="5792788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DCDFAD8A-EB2F-EE4F-8B07-85013D7724A1}" type="slidenum">
              <a:rPr lang="en-US" sz="1200">
                <a:solidFill>
                  <a:schemeClr val="tx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eaLnBrk="0" hangingPunct="0"/>
              <a:t>16</a:t>
            </a:fld>
            <a:endParaRPr lang="en-US" sz="1200">
              <a:solidFill>
                <a:schemeClr val="tx2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95276" name="Rectangle 12"/>
          <p:cNvSpPr>
            <a:spLocks noChangeArrowheads="1"/>
          </p:cNvSpPr>
          <p:nvPr/>
        </p:nvSpPr>
        <p:spPr bwMode="auto">
          <a:xfrm>
            <a:off x="0" y="6045200"/>
            <a:ext cx="9144000" cy="8128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5277" name="Text Box 13"/>
          <p:cNvSpPr txBox="1">
            <a:spLocks noChangeArrowheads="1"/>
          </p:cNvSpPr>
          <p:nvPr/>
        </p:nvSpPr>
        <p:spPr bwMode="auto">
          <a:xfrm>
            <a:off x="6294438" y="3390900"/>
            <a:ext cx="17065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b="1">
                <a:solidFill>
                  <a:schemeClr val="bg1"/>
                </a:solidFill>
              </a:rPr>
              <a:t>Energies at EM-scale</a:t>
            </a:r>
          </a:p>
        </p:txBody>
      </p:sp>
      <p:pic>
        <p:nvPicPr>
          <p:cNvPr id="8" name="Picture 7" descr="JiveXML_166198_100726931-YX-RZ-LegoPlot-2010-11-16-14-03-2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38200"/>
            <a:ext cx="9144000" cy="5356860"/>
          </a:xfrm>
          <a:prstGeom prst="rect">
            <a:avLst/>
          </a:prstGeom>
        </p:spPr>
      </p:pic>
      <p:sp>
        <p:nvSpPr>
          <p:cNvPr id="9" name="Rectangle 12"/>
          <p:cNvSpPr>
            <a:spLocks noChangeArrowheads="1"/>
          </p:cNvSpPr>
          <p:nvPr/>
        </p:nvSpPr>
        <p:spPr bwMode="auto">
          <a:xfrm>
            <a:off x="0" y="0"/>
            <a:ext cx="9144000" cy="876300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54038"/>
          </a:xfrm>
          <a:effectLst/>
        </p:spPr>
        <p:txBody>
          <a:bodyPr/>
          <a:lstStyle/>
          <a:p>
            <a:r>
              <a:rPr lang="en-GB" sz="3600" dirty="0" smtClean="0">
                <a:solidFill>
                  <a:schemeClr val="bg1"/>
                </a:solidFill>
              </a:rPr>
              <a:t>Eight Jets with </a:t>
            </a:r>
            <a:r>
              <a:rPr lang="en-GB" sz="3600" dirty="0" err="1" smtClean="0">
                <a:solidFill>
                  <a:schemeClr val="bg1"/>
                </a:solidFill>
              </a:rPr>
              <a:t>p</a:t>
            </a:r>
            <a:r>
              <a:rPr lang="en-GB" sz="3600" baseline="-25000" dirty="0" err="1" smtClean="0">
                <a:solidFill>
                  <a:schemeClr val="bg1"/>
                </a:solidFill>
              </a:rPr>
              <a:t>T</a:t>
            </a:r>
            <a:r>
              <a:rPr lang="en-GB" sz="3600" dirty="0" smtClean="0">
                <a:solidFill>
                  <a:schemeClr val="bg1"/>
                </a:solidFill>
              </a:rPr>
              <a:t>&gt;60 </a:t>
            </a:r>
            <a:r>
              <a:rPr lang="en-GB" sz="3600" dirty="0" err="1" smtClean="0">
                <a:solidFill>
                  <a:schemeClr val="bg1"/>
                </a:solidFill>
              </a:rPr>
              <a:t>GeV</a:t>
            </a:r>
            <a:endParaRPr lang="en-GB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fig_07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7200" y="571500"/>
            <a:ext cx="3606800" cy="3460492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31ACAD54-4449-FC4D-8AC7-9C38C332A0A0}" type="slidenum">
              <a:rPr lang="en-GB"/>
              <a:pPr/>
              <a:t>17</a:t>
            </a:fld>
            <a:endParaRPr lang="en-GB"/>
          </a:p>
        </p:txBody>
      </p:sp>
      <p:sp>
        <p:nvSpPr>
          <p:cNvPr id="381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(Multi-)Jet Cross Sections</a:t>
            </a:r>
            <a:endParaRPr lang="en-GB" dirty="0"/>
          </a:p>
        </p:txBody>
      </p:sp>
      <p:sp>
        <p:nvSpPr>
          <p:cNvPr id="381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65163"/>
            <a:ext cx="5562600" cy="3182937"/>
          </a:xfrm>
        </p:spPr>
        <p:txBody>
          <a:bodyPr/>
          <a:lstStyle/>
          <a:p>
            <a:r>
              <a:rPr lang="en-GB" dirty="0"/>
              <a:t>Jets reconstructed with Anti-</a:t>
            </a:r>
            <a:r>
              <a:rPr lang="en-GB" dirty="0" err="1"/>
              <a:t>k</a:t>
            </a:r>
            <a:r>
              <a:rPr lang="en-GB" baseline="-25000" dirty="0" err="1"/>
              <a:t>T</a:t>
            </a:r>
            <a:r>
              <a:rPr lang="en-GB" dirty="0"/>
              <a:t> algorithm, calibrated with simple </a:t>
            </a:r>
            <a:r>
              <a:rPr lang="en-US" dirty="0" err="1"/>
              <a:t>η/p</a:t>
            </a:r>
            <a:r>
              <a:rPr lang="en-US" baseline="-25000" dirty="0" err="1"/>
              <a:t>T</a:t>
            </a:r>
            <a:r>
              <a:rPr lang="en-US" dirty="0"/>
              <a:t>-dependent corrections from test-beam, track E/</a:t>
            </a:r>
            <a:r>
              <a:rPr lang="en-US" dirty="0" err="1"/>
              <a:t>p</a:t>
            </a:r>
            <a:r>
              <a:rPr lang="en-US" dirty="0"/>
              <a:t>, </a:t>
            </a:r>
            <a:r>
              <a:rPr lang="en-US" dirty="0" smtClean="0"/>
              <a:t>MC</a:t>
            </a:r>
          </a:p>
          <a:p>
            <a:pPr lvl="1"/>
            <a:r>
              <a:rPr lang="en-US" dirty="0" smtClean="0">
                <a:sym typeface="Wingdings" charset="2"/>
              </a:rPr>
              <a:t>~3(7)% JES uncertainty for </a:t>
            </a:r>
            <a:r>
              <a:rPr lang="en-US" dirty="0" err="1" smtClean="0">
                <a:sym typeface="Wingdings" charset="2"/>
              </a:rPr>
              <a:t>p</a:t>
            </a:r>
            <a:r>
              <a:rPr lang="en-US" baseline="-25000" dirty="0" err="1" smtClean="0">
                <a:sym typeface="Wingdings" charset="2"/>
              </a:rPr>
              <a:t>T</a:t>
            </a:r>
            <a:r>
              <a:rPr lang="en-US" dirty="0" smtClean="0">
                <a:sym typeface="Wingdings" charset="2"/>
              </a:rPr>
              <a:t> &gt; 60(20) </a:t>
            </a:r>
            <a:r>
              <a:rPr lang="en-US" dirty="0" err="1" smtClean="0">
                <a:sym typeface="Wingdings" charset="2"/>
              </a:rPr>
              <a:t>GeV</a:t>
            </a:r>
            <a:r>
              <a:rPr lang="en-US" dirty="0" smtClean="0">
                <a:sym typeface="Wingdings" charset="2"/>
              </a:rPr>
              <a:t> central jets</a:t>
            </a:r>
          </a:p>
          <a:p>
            <a:r>
              <a:rPr lang="en-US" dirty="0" smtClean="0">
                <a:sym typeface="Wingdings" charset="2"/>
              </a:rPr>
              <a:t>Good agreement after unfolding with NLO </a:t>
            </a:r>
            <a:r>
              <a:rPr lang="en-US" dirty="0" err="1" smtClean="0">
                <a:sym typeface="Wingdings" charset="2"/>
              </a:rPr>
              <a:t>pQCD</a:t>
            </a:r>
            <a:r>
              <a:rPr lang="en-US" dirty="0" smtClean="0">
                <a:sym typeface="Wingdings" charset="2"/>
              </a:rPr>
              <a:t> predictions. </a:t>
            </a:r>
          </a:p>
          <a:p>
            <a:pPr lvl="1"/>
            <a:r>
              <a:rPr lang="en-US" dirty="0" smtClean="0">
                <a:sym typeface="Wingdings" charset="2"/>
              </a:rPr>
              <a:t>LO 2</a:t>
            </a:r>
            <a:r>
              <a:rPr lang="en-US" dirty="0" smtClean="0">
                <a:sym typeface="Wingdings"/>
              </a:rPr>
              <a:t>2 ME predictions less good</a:t>
            </a:r>
            <a:endParaRPr lang="en-US" dirty="0" smtClean="0">
              <a:sym typeface="Wingdings" charset="2"/>
            </a:endParaRPr>
          </a:p>
          <a:p>
            <a:r>
              <a:rPr lang="en-US" dirty="0" smtClean="0">
                <a:sym typeface="Wingdings" charset="2"/>
              </a:rPr>
              <a:t>Valuable tools for PDF tuning </a:t>
            </a:r>
          </a:p>
        </p:txBody>
      </p:sp>
      <p:pic>
        <p:nvPicPr>
          <p:cNvPr id="16" name="Content Placeholder 4" descr="fig_07-2.png"/>
          <p:cNvPicPr>
            <a:picLocks noChangeAspect="1"/>
          </p:cNvPicPr>
          <p:nvPr/>
        </p:nvPicPr>
        <p:blipFill>
          <a:blip r:embed="rId3"/>
          <a:srcRect t="3257" b="5211"/>
          <a:stretch>
            <a:fillRect/>
          </a:stretch>
        </p:blipFill>
        <p:spPr bwMode="auto">
          <a:xfrm>
            <a:off x="0" y="3913701"/>
            <a:ext cx="3063463" cy="2690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 descr="fig_09a.png"/>
          <p:cNvPicPr>
            <a:picLocks noChangeAspect="1"/>
          </p:cNvPicPr>
          <p:nvPr/>
        </p:nvPicPr>
        <p:blipFill>
          <a:blip r:embed="rId4"/>
          <a:srcRect t="1954" b="5211"/>
          <a:stretch>
            <a:fillRect/>
          </a:stretch>
        </p:blipFill>
        <p:spPr>
          <a:xfrm>
            <a:off x="3111501" y="3867131"/>
            <a:ext cx="3047440" cy="2714325"/>
          </a:xfrm>
          <a:prstGeom prst="rect">
            <a:avLst/>
          </a:prstGeom>
        </p:spPr>
      </p:pic>
      <p:pic>
        <p:nvPicPr>
          <p:cNvPr id="18" name="Picture 17" descr="fig_09d.png"/>
          <p:cNvPicPr>
            <a:picLocks noChangeAspect="1"/>
          </p:cNvPicPr>
          <p:nvPr/>
        </p:nvPicPr>
        <p:blipFill>
          <a:blip r:embed="rId5"/>
          <a:srcRect t="2605" b="3908"/>
          <a:stretch>
            <a:fillRect/>
          </a:stretch>
        </p:blipFill>
        <p:spPr>
          <a:xfrm>
            <a:off x="6121400" y="3887617"/>
            <a:ext cx="3022600" cy="2711099"/>
          </a:xfrm>
          <a:prstGeom prst="rect">
            <a:avLst/>
          </a:prstGeom>
        </p:spPr>
      </p:pic>
      <p:sp>
        <p:nvSpPr>
          <p:cNvPr id="381997" name="Text Box 45"/>
          <p:cNvSpPr txBox="1">
            <a:spLocks noChangeArrowheads="1"/>
          </p:cNvSpPr>
          <p:nvPr/>
        </p:nvSpPr>
        <p:spPr bwMode="auto">
          <a:xfrm>
            <a:off x="0" y="3703935"/>
            <a:ext cx="4521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/>
              <a:t>ATLAS-CONF-2011-047; ATLAS-CONF-2011-043</a:t>
            </a:r>
            <a:endParaRPr lang="en-GB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73100"/>
            <a:ext cx="4953000" cy="2743200"/>
          </a:xfrm>
        </p:spPr>
        <p:txBody>
          <a:bodyPr/>
          <a:lstStyle/>
          <a:p>
            <a:r>
              <a:rPr lang="en-GB" dirty="0" smtClean="0"/>
              <a:t>B</a:t>
            </a:r>
            <a:r>
              <a:rPr lang="en-GB" baseline="30000" dirty="0" smtClean="0"/>
              <a:t>0</a:t>
            </a:r>
            <a:r>
              <a:rPr lang="en-GB" baseline="-25000" dirty="0" smtClean="0"/>
              <a:t>s</a:t>
            </a:r>
            <a:r>
              <a:rPr lang="en-GB" dirty="0" smtClean="0">
                <a:sym typeface="Wingdings"/>
              </a:rPr>
              <a:t>J/</a:t>
            </a:r>
            <a:r>
              <a:rPr lang="en-GB" dirty="0" smtClean="0">
                <a:latin typeface="Symbol" charset="2"/>
                <a:cs typeface="Symbol" charset="2"/>
                <a:sym typeface="Wingdings"/>
              </a:rPr>
              <a:t>y </a:t>
            </a:r>
            <a:r>
              <a:rPr lang="en-GB" dirty="0" err="1" smtClean="0">
                <a:latin typeface="Symbol" charset="2"/>
                <a:cs typeface="Symbol" charset="2"/>
                <a:sym typeface="Wingdings"/>
              </a:rPr>
              <a:t>f</a:t>
            </a:r>
            <a:r>
              <a:rPr lang="en-GB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GB" dirty="0" smtClean="0">
                <a:cs typeface="Symbol" charset="2"/>
                <a:sym typeface="Wingdings"/>
              </a:rPr>
              <a:t>decays give access to B</a:t>
            </a:r>
            <a:r>
              <a:rPr lang="en-GB" baseline="30000" dirty="0" smtClean="0">
                <a:cs typeface="Symbol" charset="2"/>
                <a:sym typeface="Wingdings"/>
              </a:rPr>
              <a:t>0</a:t>
            </a:r>
            <a:r>
              <a:rPr lang="en-GB" baseline="-25000" dirty="0" smtClean="0">
                <a:cs typeface="Symbol" charset="2"/>
                <a:sym typeface="Wingdings"/>
              </a:rPr>
              <a:t>s</a:t>
            </a:r>
            <a:r>
              <a:rPr lang="en-GB" dirty="0" smtClean="0">
                <a:cs typeface="Symbol" charset="2"/>
                <a:sym typeface="Wingdings"/>
              </a:rPr>
              <a:t> CP-violating weak mixing phase</a:t>
            </a:r>
          </a:p>
          <a:p>
            <a:pPr lvl="1"/>
            <a:r>
              <a:rPr lang="en-GB" dirty="0" smtClean="0">
                <a:cs typeface="Symbol" charset="2"/>
                <a:sym typeface="Wingdings"/>
              </a:rPr>
              <a:t>Small (10</a:t>
            </a:r>
            <a:r>
              <a:rPr lang="en-GB" baseline="30000" dirty="0" smtClean="0">
                <a:cs typeface="Symbol" charset="2"/>
                <a:sym typeface="Wingdings"/>
              </a:rPr>
              <a:t>-2</a:t>
            </a:r>
            <a:r>
              <a:rPr lang="en-GB" dirty="0" smtClean="0">
                <a:cs typeface="Symbol" charset="2"/>
                <a:sym typeface="Wingdings"/>
              </a:rPr>
              <a:t>) in SM </a:t>
            </a:r>
            <a:r>
              <a:rPr lang="en-GB" dirty="0" err="1" smtClean="0">
                <a:cs typeface="Symbol" charset="2"/>
                <a:sym typeface="Wingdings"/>
              </a:rPr>
              <a:t></a:t>
            </a:r>
            <a:r>
              <a:rPr lang="en-GB" dirty="0" smtClean="0">
                <a:cs typeface="Symbol" charset="2"/>
                <a:sym typeface="Wingdings"/>
              </a:rPr>
              <a:t> BSM searches </a:t>
            </a:r>
          </a:p>
          <a:p>
            <a:r>
              <a:rPr lang="en-GB" dirty="0" smtClean="0"/>
              <a:t>B</a:t>
            </a:r>
            <a:r>
              <a:rPr lang="en-GB" baseline="30000" dirty="0" smtClean="0"/>
              <a:t>0</a:t>
            </a:r>
            <a:r>
              <a:rPr lang="en-GB" baseline="-25000" dirty="0" smtClean="0"/>
              <a:t>d</a:t>
            </a:r>
            <a:r>
              <a:rPr lang="en-GB" dirty="0" smtClean="0">
                <a:sym typeface="Wingdings"/>
              </a:rPr>
              <a:t>J/</a:t>
            </a:r>
            <a:r>
              <a:rPr lang="en-GB" dirty="0" smtClean="0">
                <a:latin typeface="Symbol" charset="2"/>
                <a:cs typeface="Symbol" charset="2"/>
                <a:sym typeface="Wingdings"/>
              </a:rPr>
              <a:t>y </a:t>
            </a:r>
            <a:r>
              <a:rPr lang="en-GB" dirty="0" smtClean="0">
                <a:cs typeface="Symbol" charset="2"/>
                <a:sym typeface="Wingdings"/>
              </a:rPr>
              <a:t>K</a:t>
            </a:r>
            <a:r>
              <a:rPr lang="en-GB" baseline="30000" dirty="0" smtClean="0">
                <a:cs typeface="Symbol" charset="2"/>
                <a:sym typeface="Wingdings"/>
              </a:rPr>
              <a:t>*0</a:t>
            </a:r>
            <a:r>
              <a:rPr lang="en-GB" dirty="0" smtClean="0">
                <a:cs typeface="Symbol" charset="2"/>
                <a:sym typeface="Wingdings"/>
              </a:rPr>
              <a:t> valuable testing ground for measurements</a:t>
            </a:r>
          </a:p>
          <a:p>
            <a:pPr lvl="1"/>
            <a:r>
              <a:rPr lang="en-GB" dirty="0" smtClean="0">
                <a:cs typeface="Symbol" charset="2"/>
                <a:sym typeface="Wingdings"/>
              </a:rPr>
              <a:t>Similar topology and kinematics</a:t>
            </a:r>
          </a:p>
          <a:p>
            <a:pPr lvl="1"/>
            <a:r>
              <a:rPr lang="en-GB" dirty="0" smtClean="0">
                <a:cs typeface="Symbol" charset="2"/>
                <a:sym typeface="Wingdings"/>
              </a:rPr>
              <a:t>Larger cross section</a:t>
            </a:r>
            <a:endParaRPr lang="en-GB" dirty="0" smtClean="0">
              <a:cs typeface="Symbol" charset="2"/>
              <a:sym typeface="Wingdings"/>
            </a:endParaRPr>
          </a:p>
          <a:p>
            <a:r>
              <a:rPr lang="en-GB" dirty="0" smtClean="0">
                <a:cs typeface="Symbol" charset="2"/>
                <a:sym typeface="Wingdings"/>
              </a:rPr>
              <a:t>Mass peaks</a:t>
            </a:r>
            <a:r>
              <a:rPr lang="en-GB" dirty="0" smtClean="0">
                <a:cs typeface="Symbol" charset="2"/>
                <a:sym typeface="Wingdings"/>
              </a:rPr>
              <a:t> </a:t>
            </a:r>
            <a:r>
              <a:rPr lang="en-GB" dirty="0" smtClean="0">
                <a:cs typeface="Symbol" charset="2"/>
                <a:sym typeface="Wingdings"/>
              </a:rPr>
              <a:t>consistent with PDG</a:t>
            </a:r>
            <a:r>
              <a:rPr lang="en-US" dirty="0" smtClean="0">
                <a:sym typeface="Wingdings"/>
              </a:rPr>
              <a:t>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18</a:t>
            </a:fld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7632700" y="2171700"/>
            <a:ext cx="63920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1"/>
                </a:solidFill>
              </a:rPr>
              <a:t>ψ</a:t>
            </a:r>
            <a:r>
              <a:rPr lang="en-US" sz="1400" b="1" dirty="0" smtClean="0"/>
              <a:t>(2s)</a:t>
            </a:r>
            <a:endParaRPr lang="en-US" sz="1400" b="1" dirty="0"/>
          </a:p>
        </p:txBody>
      </p:sp>
      <p:pic>
        <p:nvPicPr>
          <p:cNvPr id="10" name="Picture 9" descr="fig_02b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900" y="3380178"/>
            <a:ext cx="4737100" cy="3226198"/>
          </a:xfrm>
          <a:prstGeom prst="rect">
            <a:avLst/>
          </a:prstGeom>
        </p:spPr>
      </p:pic>
      <p:pic>
        <p:nvPicPr>
          <p:cNvPr id="13" name="Picture 12" descr="fig_01b.png"/>
          <p:cNvPicPr>
            <a:picLocks noChangeAspect="1"/>
          </p:cNvPicPr>
          <p:nvPr/>
        </p:nvPicPr>
        <p:blipFill>
          <a:blip r:embed="rId3"/>
          <a:srcRect r="4997"/>
          <a:stretch>
            <a:fillRect/>
          </a:stretch>
        </p:blipFill>
        <p:spPr>
          <a:xfrm>
            <a:off x="0" y="3372077"/>
            <a:ext cx="4476244" cy="3208899"/>
          </a:xfrm>
          <a:prstGeom prst="rect">
            <a:avLst/>
          </a:prstGeom>
        </p:spPr>
      </p:pic>
      <p:pic>
        <p:nvPicPr>
          <p:cNvPr id="9" name="Picture 8" descr="jpsiMass_approved.png"/>
          <p:cNvPicPr>
            <a:picLocks noChangeAspect="1"/>
          </p:cNvPicPr>
          <p:nvPr/>
        </p:nvPicPr>
        <p:blipFill>
          <a:blip r:embed="rId4"/>
          <a:srcRect t="3691" r="7495" b="1846"/>
          <a:stretch>
            <a:fillRect/>
          </a:stretch>
        </p:blipFill>
        <p:spPr>
          <a:xfrm>
            <a:off x="5005890" y="619744"/>
            <a:ext cx="4138110" cy="2860056"/>
          </a:xfrm>
          <a:prstGeom prst="rect">
            <a:avLst/>
          </a:prstGeom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219174" y="414338"/>
            <a:ext cx="187929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b="1" dirty="0"/>
              <a:t>ATLAS-CONF-</a:t>
            </a:r>
            <a:r>
              <a:rPr lang="en-GB" sz="1200" b="1" dirty="0" smtClean="0"/>
              <a:t>2011-050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</a:t>
            </a:r>
            <a:r>
              <a:rPr lang="en-GB" baseline="30000" dirty="0" smtClean="0"/>
              <a:t>0</a:t>
            </a:r>
            <a:r>
              <a:rPr lang="en-GB" baseline="-25000" dirty="0" smtClean="0"/>
              <a:t>s</a:t>
            </a:r>
            <a:r>
              <a:rPr lang="en-GB" dirty="0" smtClean="0">
                <a:sym typeface="Wingdings"/>
              </a:rPr>
              <a:t>J/</a:t>
            </a:r>
            <a:r>
              <a:rPr lang="en-GB" dirty="0" smtClean="0">
                <a:latin typeface="Symbol" charset="2"/>
                <a:cs typeface="Symbol" charset="2"/>
                <a:sym typeface="Wingdings"/>
              </a:rPr>
              <a:t>y </a:t>
            </a:r>
            <a:r>
              <a:rPr lang="en-GB" dirty="0" err="1" smtClean="0">
                <a:latin typeface="Symbol" charset="2"/>
                <a:cs typeface="Symbol" charset="2"/>
                <a:sym typeface="Wingdings"/>
              </a:rPr>
              <a:t>f</a:t>
            </a:r>
            <a:endParaRPr lang="en-US" dirty="0">
              <a:latin typeface="Symbol" charset="2"/>
              <a:cs typeface="Symbol" charset="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DB344B9-9CAC-9241-BFEB-29FC7A21121F}" type="slidenum">
              <a:rPr lang="en-GB"/>
              <a:pPr/>
              <a:t>19</a:t>
            </a:fld>
            <a:endParaRPr lang="en-GB"/>
          </a:p>
        </p:txBody>
      </p:sp>
      <p:sp>
        <p:nvSpPr>
          <p:cNvPr id="390151" name="Rectangle 7"/>
          <p:cNvSpPr>
            <a:spLocks noChangeArrowheads="1"/>
          </p:cNvSpPr>
          <p:nvPr/>
        </p:nvSpPr>
        <p:spPr bwMode="auto">
          <a:xfrm>
            <a:off x="0" y="6575425"/>
            <a:ext cx="9144000" cy="282575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0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W</a:t>
            </a:r>
          </a:p>
        </p:txBody>
      </p:sp>
      <p:sp>
        <p:nvSpPr>
          <p:cNvPr id="390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90148" name="Slide Number Placeholder 4"/>
          <p:cNvSpPr txBox="1">
            <a:spLocks noGrp="1"/>
          </p:cNvSpPr>
          <p:nvPr/>
        </p:nvSpPr>
        <p:spPr bwMode="auto">
          <a:xfrm>
            <a:off x="8305800" y="6553200"/>
            <a:ext cx="838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0" hangingPunct="0"/>
            <a:fld id="{CA7F6568-821A-654D-AB70-70319F0D2678}" type="slidenum">
              <a:rPr lang="en-US" sz="1200">
                <a:solidFill>
                  <a:schemeClr val="tx2"/>
                </a:solidFill>
                <a:latin typeface="Comic Sans MS" charset="0"/>
                <a:ea typeface="ＭＳ Ｐゴシック" charset="-128"/>
                <a:cs typeface="ＭＳ Ｐゴシック" charset="-128"/>
              </a:rPr>
              <a:pPr algn="r" eaLnBrk="0" hangingPunct="0"/>
              <a:t>19</a:t>
            </a:fld>
            <a:endParaRPr lang="en-US" sz="1200">
              <a:solidFill>
                <a:schemeClr val="tx2"/>
              </a:solidFill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pic>
        <p:nvPicPr>
          <p:cNvPr id="390149" name="Picture 6" descr="Wmunu.png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75640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</p:pic>
      <p:sp>
        <p:nvSpPr>
          <p:cNvPr id="390150" name="TextBox 4"/>
          <p:cNvSpPr txBox="1">
            <a:spLocks noChangeArrowheads="1"/>
          </p:cNvSpPr>
          <p:nvPr/>
        </p:nvSpPr>
        <p:spPr bwMode="auto">
          <a:xfrm>
            <a:off x="5487988" y="0"/>
            <a:ext cx="3656012" cy="1314450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Muon: 3 Pixel hits, 8 SCT hits, 17 TRT hits, 14 MDT hits, Z~0.1 mm from vertex, </a:t>
            </a:r>
          </a:p>
          <a:p>
            <a:pPr eaLnBrk="0" hangingPunct="0"/>
            <a:r>
              <a:rPr lang="en-US" sz="16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ID-MS matching within 1 GeV, E</a:t>
            </a:r>
            <a:r>
              <a:rPr lang="en-US" sz="1600" b="1" baseline="-25000">
                <a:solidFill>
                  <a:schemeClr val="bg1"/>
                </a:solidFill>
                <a:ea typeface="ＭＳ Ｐゴシック" charset="-128"/>
                <a:cs typeface="Arial" charset="0"/>
              </a:rPr>
              <a:t>T</a:t>
            </a:r>
            <a:r>
              <a:rPr lang="en-US" sz="1600" b="1" baseline="30000">
                <a:solidFill>
                  <a:schemeClr val="bg1"/>
                </a:solidFill>
                <a:ea typeface="ＭＳ Ｐゴシック" charset="-128"/>
                <a:cs typeface="Arial" charset="0"/>
              </a:rPr>
              <a:t>miss </a:t>
            </a:r>
            <a:r>
              <a:rPr lang="en-US" sz="16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(calorimeter only) ~  3 GeV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4FE7ADEC-F694-3B45-BDC5-91F4823832AD}" type="slidenum">
              <a:rPr lang="en-GB"/>
              <a:pPr/>
              <a:t>2</a:t>
            </a:fld>
            <a:endParaRPr lang="en-GB"/>
          </a:p>
        </p:txBody>
      </p:sp>
      <p:sp>
        <p:nvSpPr>
          <p:cNvPr id="372746" name="Rectangle 10"/>
          <p:cNvSpPr>
            <a:spLocks noChangeArrowheads="1"/>
          </p:cNvSpPr>
          <p:nvPr/>
        </p:nvSpPr>
        <p:spPr bwMode="auto">
          <a:xfrm>
            <a:off x="0" y="0"/>
            <a:ext cx="9144000" cy="1639888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72740" name="Picture 5" descr="dijet.png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19250"/>
            <a:ext cx="9144000" cy="5238750"/>
          </a:xfrm>
          <a:prstGeom prst="rect">
            <a:avLst/>
          </a:prstGeom>
          <a:noFill/>
          <a:ln w="38100">
            <a:noFill/>
            <a:round/>
            <a:headEnd/>
            <a:tailEnd/>
          </a:ln>
        </p:spPr>
      </p:pic>
      <p:sp>
        <p:nvSpPr>
          <p:cNvPr id="3727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7772400" cy="1501775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Overview of the ATLAS detector</a:t>
            </a:r>
          </a:p>
          <a:p>
            <a:r>
              <a:rPr lang="en-US" dirty="0">
                <a:solidFill>
                  <a:srgbClr val="FFFF00"/>
                </a:solidFill>
              </a:rPr>
              <a:t>Status of the experiment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Physics results from 2010</a:t>
            </a:r>
          </a:p>
          <a:p>
            <a:r>
              <a:rPr lang="en-US" dirty="0" smtClean="0">
                <a:solidFill>
                  <a:srgbClr val="FFFF00"/>
                </a:solidFill>
              </a:rPr>
              <a:t>Prospects for 2011/12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372742" name="Rectangle 8"/>
          <p:cNvSpPr>
            <a:spLocks noChangeArrowheads="1"/>
          </p:cNvSpPr>
          <p:nvPr/>
        </p:nvSpPr>
        <p:spPr bwMode="auto">
          <a:xfrm>
            <a:off x="3505200" y="3230563"/>
            <a:ext cx="2209800" cy="228600"/>
          </a:xfrm>
          <a:prstGeom prst="rect">
            <a:avLst/>
          </a:prstGeom>
          <a:noFill/>
          <a:ln w="57150">
            <a:solidFill>
              <a:srgbClr val="FFCC33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GB" sz="1600" b="1">
              <a:ea typeface="ＭＳ Ｐゴシック" charset="-128"/>
              <a:cs typeface="Arial" charset="0"/>
            </a:endParaRPr>
          </a:p>
        </p:txBody>
      </p:sp>
      <p:sp>
        <p:nvSpPr>
          <p:cNvPr id="372743" name="TextBox 9"/>
          <p:cNvSpPr txBox="1">
            <a:spLocks noChangeArrowheads="1"/>
          </p:cNvSpPr>
          <p:nvPr/>
        </p:nvSpPr>
        <p:spPr bwMode="auto">
          <a:xfrm>
            <a:off x="7502525" y="3165475"/>
            <a:ext cx="1641475" cy="73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p</a:t>
            </a:r>
            <a:r>
              <a:rPr lang="en-US" sz="1400" b="1" baseline="-25000">
                <a:solidFill>
                  <a:schemeClr val="bg1"/>
                </a:solidFill>
                <a:ea typeface="ＭＳ Ｐゴシック" charset="-128"/>
                <a:cs typeface="Arial" charset="0"/>
              </a:rPr>
              <a:t>T</a:t>
            </a:r>
            <a:r>
              <a:rPr lang="en-US" sz="14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 (j</a:t>
            </a:r>
            <a:r>
              <a:rPr lang="en-US" sz="1400" b="1" baseline="-25000">
                <a:solidFill>
                  <a:schemeClr val="bg1"/>
                </a:solidFill>
                <a:ea typeface="ＭＳ Ｐゴシック" charset="-128"/>
                <a:cs typeface="Arial" charset="0"/>
              </a:rPr>
              <a:t>1</a:t>
            </a:r>
            <a:r>
              <a:rPr lang="en-US" sz="14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) ~ 455 GeV</a:t>
            </a:r>
          </a:p>
          <a:p>
            <a:pPr eaLnBrk="0" hangingPunct="0"/>
            <a:r>
              <a:rPr lang="en-US" sz="14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p</a:t>
            </a:r>
            <a:r>
              <a:rPr lang="en-US" sz="1400" b="1" baseline="-25000">
                <a:solidFill>
                  <a:schemeClr val="bg1"/>
                </a:solidFill>
                <a:ea typeface="ＭＳ Ｐゴシック" charset="-128"/>
                <a:cs typeface="Arial" charset="0"/>
              </a:rPr>
              <a:t>T</a:t>
            </a:r>
            <a:r>
              <a:rPr lang="en-US" sz="14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 (j</a:t>
            </a:r>
            <a:r>
              <a:rPr lang="en-US" sz="1400" b="1" baseline="-25000">
                <a:solidFill>
                  <a:schemeClr val="bg1"/>
                </a:solidFill>
                <a:ea typeface="ＭＳ Ｐゴシック" charset="-128"/>
                <a:cs typeface="Arial" charset="0"/>
              </a:rPr>
              <a:t>2</a:t>
            </a:r>
            <a:r>
              <a:rPr lang="en-US" sz="14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) ~ 390 GeV  </a:t>
            </a:r>
          </a:p>
          <a:p>
            <a:pPr eaLnBrk="0" hangingPunct="0"/>
            <a:r>
              <a:rPr lang="en-US" sz="14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M (jj) ~ 800 GeV </a:t>
            </a:r>
          </a:p>
        </p:txBody>
      </p:sp>
      <p:sp>
        <p:nvSpPr>
          <p:cNvPr id="372744" name="TextBox 10"/>
          <p:cNvSpPr txBox="1">
            <a:spLocks noChangeArrowheads="1"/>
          </p:cNvSpPr>
          <p:nvPr/>
        </p:nvSpPr>
        <p:spPr bwMode="auto">
          <a:xfrm>
            <a:off x="6249988" y="1730375"/>
            <a:ext cx="289401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 eaLnBrk="0" hangingPunct="0"/>
            <a:r>
              <a:rPr lang="en-US" sz="18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30-3-2010:</a:t>
            </a:r>
          </a:p>
          <a:p>
            <a:pPr algn="ctr" eaLnBrk="0" hangingPunct="0"/>
            <a:r>
              <a:rPr lang="en-US" sz="18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1st fill at √s = 7 TeV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127750" y="6305550"/>
            <a:ext cx="11668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Uncalibrated E </a:t>
            </a:r>
          </a:p>
          <a:p>
            <a:pPr eaLnBrk="0" hangingPunct="0"/>
            <a:r>
              <a:rPr lang="en-US" sz="1000" b="1">
                <a:solidFill>
                  <a:schemeClr val="bg1"/>
                </a:solidFill>
                <a:ea typeface="ＭＳ Ｐゴシック" charset="-128"/>
                <a:cs typeface="Arial" charset="0"/>
              </a:rPr>
              <a:t>in event display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A3D79065-FAD9-3E4D-A936-4F465AE43815}" type="slidenum">
              <a:rPr lang="en-GB"/>
              <a:pPr/>
              <a:t>20</a:t>
            </a:fld>
            <a:endParaRPr lang="en-GB"/>
          </a:p>
        </p:txBody>
      </p:sp>
      <p:sp>
        <p:nvSpPr>
          <p:cNvPr id="410638" name="Rectangle 14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0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10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10628" name="Picture 4" descr="zee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90525"/>
            <a:ext cx="9144000" cy="538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W/Z Cross Sections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98500"/>
            <a:ext cx="3784600" cy="4114800"/>
          </a:xfrm>
        </p:spPr>
        <p:txBody>
          <a:bodyPr/>
          <a:lstStyle/>
          <a:p>
            <a:r>
              <a:rPr lang="en-US" dirty="0" smtClean="0"/>
              <a:t>Electroweak boson production important testing ground for QCD</a:t>
            </a:r>
          </a:p>
          <a:p>
            <a:r>
              <a:rPr lang="en-US" dirty="0" smtClean="0"/>
              <a:t>Correlated uncertainties cancel in W/Z ratio</a:t>
            </a:r>
          </a:p>
          <a:p>
            <a:pPr lvl="1"/>
            <a:r>
              <a:rPr lang="en-US" dirty="0" smtClean="0"/>
              <a:t>Good agreement with NNLO predictions</a:t>
            </a:r>
          </a:p>
          <a:p>
            <a:r>
              <a:rPr lang="en-US" dirty="0" err="1" smtClean="0"/>
              <a:t>η</a:t>
            </a:r>
            <a:r>
              <a:rPr lang="en-US" dirty="0" smtClean="0"/>
              <a:t>-dependent W charge asymmetry strongly constrains </a:t>
            </a:r>
            <a:r>
              <a:rPr lang="en-US" dirty="0" err="1" smtClean="0"/>
              <a:t>PDFs</a:t>
            </a:r>
            <a:r>
              <a:rPr lang="en-US" dirty="0" smtClean="0"/>
              <a:t> 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6" name="Footer Placeholder 3"/>
          <p:cNvSpPr txBox="1">
            <a:spLocks/>
          </p:cNvSpPr>
          <p:nvPr/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20000" algn="ctr" rotWithShape="0">
              <a:schemeClr val="bg1">
                <a:alpha val="75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08C2BC-3B39-6E4A-B9B7-91CDE8E2B553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Picture 7" descr="fig_08a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088596"/>
            <a:ext cx="2781629" cy="2644264"/>
          </a:xfrm>
          <a:prstGeom prst="rect">
            <a:avLst/>
          </a:prstGeom>
        </p:spPr>
      </p:pic>
      <p:pic>
        <p:nvPicPr>
          <p:cNvPr id="9" name="Picture 8" descr="fig_09.png"/>
          <p:cNvPicPr>
            <a:picLocks noChangeAspect="1"/>
          </p:cNvPicPr>
          <p:nvPr/>
        </p:nvPicPr>
        <p:blipFill>
          <a:blip r:embed="rId3"/>
          <a:srcRect b="3644"/>
          <a:stretch>
            <a:fillRect/>
          </a:stretch>
        </p:blipFill>
        <p:spPr>
          <a:xfrm>
            <a:off x="901700" y="3937000"/>
            <a:ext cx="3979637" cy="2630860"/>
          </a:xfrm>
          <a:prstGeom prst="rect">
            <a:avLst/>
          </a:prstGeom>
        </p:spPr>
      </p:pic>
      <p:pic>
        <p:nvPicPr>
          <p:cNvPr id="10" name="Picture 9" descr="fig_04-5.png"/>
          <p:cNvPicPr>
            <a:picLocks noChangeAspect="1"/>
          </p:cNvPicPr>
          <p:nvPr/>
        </p:nvPicPr>
        <p:blipFill>
          <a:blip r:embed="rId4"/>
          <a:srcRect t="1954" b="4559"/>
          <a:stretch>
            <a:fillRect/>
          </a:stretch>
        </p:blipFill>
        <p:spPr>
          <a:xfrm>
            <a:off x="5054600" y="3525267"/>
            <a:ext cx="3403600" cy="3052834"/>
          </a:xfrm>
          <a:prstGeom prst="rect">
            <a:avLst/>
          </a:prstGeom>
        </p:spPr>
      </p:pic>
      <p:pic>
        <p:nvPicPr>
          <p:cNvPr id="7" name="Picture 6" descr="fig_01c-3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24361" y="749300"/>
            <a:ext cx="2880361" cy="2768600"/>
          </a:xfrm>
          <a:prstGeom prst="rect">
            <a:avLst/>
          </a:prstGeom>
        </p:spPr>
      </p:pic>
      <p:pic>
        <p:nvPicPr>
          <p:cNvPr id="5" name="Content Placeholder 4" descr="fig_07a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6191496" y="723900"/>
            <a:ext cx="2952504" cy="280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0" y="6345238"/>
            <a:ext cx="3746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200" b="1" dirty="0"/>
              <a:t>ATLAS-CONF-</a:t>
            </a:r>
            <a:r>
              <a:rPr lang="en-GB" sz="1200" b="1" dirty="0" smtClean="0"/>
              <a:t>2011-041; </a:t>
            </a:r>
            <a:r>
              <a:rPr lang="en-US" sz="1200" b="1" dirty="0" smtClean="0"/>
              <a:t>arXiv:1103.2929 [</a:t>
            </a:r>
            <a:r>
              <a:rPr lang="en-US" sz="1200" b="1" dirty="0" err="1" smtClean="0"/>
              <a:t>hep</a:t>
            </a:r>
            <a:r>
              <a:rPr lang="en-US" sz="1200" b="1" dirty="0" smtClean="0"/>
              <a:t>-ex]</a:t>
            </a:r>
            <a:endParaRPr lang="en-GB" sz="1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22300"/>
          </a:xfrm>
        </p:spPr>
        <p:txBody>
          <a:bodyPr/>
          <a:lstStyle/>
          <a:p>
            <a:r>
              <a:rPr lang="en-US" dirty="0" smtClean="0"/>
              <a:t>More EW Measurements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47700"/>
            <a:ext cx="3492500" cy="2565400"/>
          </a:xfrm>
        </p:spPr>
        <p:txBody>
          <a:bodyPr/>
          <a:lstStyle/>
          <a:p>
            <a:r>
              <a:rPr lang="en-US" dirty="0" smtClean="0"/>
              <a:t>Z/γ* + jets cross sections measured as functions of inclusive jet multiplicity and jet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 smtClean="0"/>
          </a:p>
          <a:p>
            <a:r>
              <a:rPr lang="en-US" dirty="0" smtClean="0"/>
              <a:t>Good agreement with NLO </a:t>
            </a:r>
            <a:r>
              <a:rPr lang="en-US" dirty="0" err="1" smtClean="0"/>
              <a:t>pQCD</a:t>
            </a:r>
            <a:r>
              <a:rPr lang="en-US" dirty="0" smtClean="0"/>
              <a:t> predictions and extended LO MC matched to 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22</a:t>
            </a:fld>
            <a:endParaRPr lang="en-GB"/>
          </a:p>
        </p:txBody>
      </p:sp>
      <p:pic>
        <p:nvPicPr>
          <p:cNvPr id="6" name="Content Placeholder 4" descr="fig_06a.png"/>
          <p:cNvPicPr>
            <a:picLocks noChangeAspect="1"/>
          </p:cNvPicPr>
          <p:nvPr/>
        </p:nvPicPr>
        <p:blipFill>
          <a:blip r:embed="rId2"/>
          <a:srcRect b="1741"/>
          <a:stretch>
            <a:fillRect/>
          </a:stretch>
        </p:blipFill>
        <p:spPr bwMode="auto">
          <a:xfrm>
            <a:off x="2631928" y="4165600"/>
            <a:ext cx="3520832" cy="2483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20000" algn="ctr" rotWithShape="0">
              <a:schemeClr val="bg1">
                <a:alpha val="75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08C2BC-3B39-6E4A-B9B7-91CDE8E2B553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Picture 7" descr="fig_10b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5364" y="647700"/>
            <a:ext cx="2600036" cy="3403600"/>
          </a:xfrm>
          <a:prstGeom prst="rect">
            <a:avLst/>
          </a:prstGeom>
        </p:spPr>
      </p:pic>
      <p:pic>
        <p:nvPicPr>
          <p:cNvPr id="9" name="Picture 8" descr="fig_06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01097" y="665025"/>
            <a:ext cx="2596503" cy="3398975"/>
          </a:xfrm>
          <a:prstGeom prst="rect">
            <a:avLst/>
          </a:prstGeom>
        </p:spPr>
      </p:pic>
      <p:pic>
        <p:nvPicPr>
          <p:cNvPr id="10" name="Picture 9" descr="Ztautau_event_display_run160613_event9209492_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4241800"/>
            <a:ext cx="3031067" cy="2273300"/>
          </a:xfrm>
          <a:prstGeom prst="rect">
            <a:avLst/>
          </a:prstGeom>
        </p:spPr>
      </p:pic>
      <p:sp>
        <p:nvSpPr>
          <p:cNvPr id="11" name="Text Box 16"/>
          <p:cNvSpPr txBox="1">
            <a:spLocks noChangeArrowheads="1"/>
          </p:cNvSpPr>
          <p:nvPr/>
        </p:nvSpPr>
        <p:spPr bwMode="auto">
          <a:xfrm>
            <a:off x="7226300" y="469900"/>
            <a:ext cx="19177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/>
              <a:t>ATLAS-CONF-2011-042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5930900" y="4267200"/>
            <a:ext cx="32131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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  <a:sym typeface="Wingdings"/>
              </a:rPr>
              <a:t>tt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reliably reconstructed in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leptonic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and semi-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leptonic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Wingdings"/>
              </a:rPr>
              <a:t> channels</a:t>
            </a: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ＭＳ Ｐゴシック" charset="-128"/>
                <a:sym typeface="Wingdings"/>
              </a:rPr>
              <a:t>Important test of techniques for SUSY Higgs searches </a:t>
            </a:r>
            <a:r>
              <a:rPr kumimoji="0" lang="en-US" sz="18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+mn-lt"/>
                <a:ea typeface="ＭＳ Ｐゴシック" charset="-128"/>
              </a:rPr>
              <a:t>  </a:t>
            </a:r>
            <a:endParaRPr kumimoji="0" lang="en-US" sz="1800" b="1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+mn-lt"/>
              <a:ea typeface="ＭＳ Ｐゴシック" charset="-128"/>
            </a:endParaRPr>
          </a:p>
        </p:txBody>
      </p:sp>
      <p:sp>
        <p:nvSpPr>
          <p:cNvPr id="13" name="Text Box 16"/>
          <p:cNvSpPr txBox="1">
            <a:spLocks noChangeArrowheads="1"/>
          </p:cNvSpPr>
          <p:nvPr/>
        </p:nvSpPr>
        <p:spPr bwMode="auto">
          <a:xfrm>
            <a:off x="0" y="3983038"/>
            <a:ext cx="4165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/>
              <a:t>ATLAS</a:t>
            </a:r>
            <a:r>
              <a:rPr lang="en-GB" sz="1200" b="1" dirty="0"/>
              <a:t>-CONF-</a:t>
            </a:r>
            <a:r>
              <a:rPr lang="en-GB" sz="1200" b="1" dirty="0" smtClean="0"/>
              <a:t>2011-010; ATLAS-CONF-2011-045</a:t>
            </a:r>
          </a:p>
          <a:p>
            <a:endParaRPr lang="en-GB" sz="1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940300" cy="4114800"/>
          </a:xfrm>
        </p:spPr>
        <p:txBody>
          <a:bodyPr/>
          <a:lstStyle/>
          <a:p>
            <a:r>
              <a:rPr lang="en-US" dirty="0" smtClean="0"/>
              <a:t>3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observation of WW production in </a:t>
            </a:r>
            <a:r>
              <a:rPr lang="en-US" dirty="0" err="1" smtClean="0"/>
              <a:t>leptonic</a:t>
            </a:r>
            <a:r>
              <a:rPr lang="en-US" dirty="0" smtClean="0"/>
              <a:t> channel, </a:t>
            </a:r>
            <a:r>
              <a:rPr lang="en-US" dirty="0" err="1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consistent with NLO predictions</a:t>
            </a:r>
          </a:p>
          <a:p>
            <a:r>
              <a:rPr lang="en-US" dirty="0" err="1" smtClean="0"/>
              <a:t>W</a:t>
            </a:r>
            <a:r>
              <a:rPr lang="en-US" dirty="0" err="1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observation in agreement with predictions</a:t>
            </a:r>
          </a:p>
          <a:p>
            <a:r>
              <a:rPr lang="en-US" dirty="0" smtClean="0"/>
              <a:t>First WZ and ZZ candidates 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23</a:t>
            </a:fld>
            <a:endParaRPr lang="en-GB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80000" algn="ctr" rotWithShape="0">
              <a:schemeClr val="accent3">
                <a:alpha val="74998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Diboson</a:t>
            </a: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Production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Symbol" charset="2"/>
              <a:ea typeface="+mj-ea"/>
              <a:cs typeface="Symbol" charset="2"/>
            </a:endParaRPr>
          </a:p>
        </p:txBody>
      </p:sp>
      <p:pic>
        <p:nvPicPr>
          <p:cNvPr id="6" name="Content Placeholder 4" descr="fig_09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4972051" y="736600"/>
            <a:ext cx="4171949" cy="27812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oter Placeholder 3"/>
          <p:cNvSpPr txBox="1">
            <a:spLocks/>
          </p:cNvSpPr>
          <p:nvPr/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20000" algn="ctr" rotWithShape="0">
              <a:schemeClr val="bg1">
                <a:alpha val="75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08C2BC-3B39-6E4A-B9B7-91CDE8E2B553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8" name="Picture 7" descr="WenuZmumu-candidate-VP1-r166466-e2622794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984501"/>
            <a:ext cx="4762500" cy="3587750"/>
          </a:xfrm>
          <a:prstGeom prst="rect">
            <a:avLst/>
          </a:prstGeom>
        </p:spPr>
      </p:pic>
      <p:pic>
        <p:nvPicPr>
          <p:cNvPr id="9" name="Picture 8" descr="atlas2010_ZmumuMet-candidate_run167776_evt129360643.png"/>
          <p:cNvPicPr>
            <a:picLocks noChangeAspect="1"/>
          </p:cNvPicPr>
          <p:nvPr/>
        </p:nvPicPr>
        <p:blipFill>
          <a:blip r:embed="rId4"/>
          <a:srcRect l="29137"/>
          <a:stretch>
            <a:fillRect/>
          </a:stretch>
        </p:blipFill>
        <p:spPr>
          <a:xfrm>
            <a:off x="5232400" y="3553055"/>
            <a:ext cx="3644900" cy="29747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11800" y="520700"/>
            <a:ext cx="3632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ATLAS-CONF-2011-013; ATLAS-CONF-2011-015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8E46304D-C096-7A46-847B-BFF8C0AC2B1E}" type="slidenum">
              <a:rPr lang="en-GB"/>
              <a:pPr/>
              <a:t>24</a:t>
            </a:fld>
            <a:endParaRPr lang="en-GB"/>
          </a:p>
        </p:txBody>
      </p:sp>
      <p:sp>
        <p:nvSpPr>
          <p:cNvPr id="422917" name="Rectangle 5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2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22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229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2918" name="Text Box 6"/>
          <p:cNvSpPr txBox="1">
            <a:spLocks noChangeArrowheads="1"/>
          </p:cNvSpPr>
          <p:nvPr/>
        </p:nvSpPr>
        <p:spPr bwMode="auto">
          <a:xfrm>
            <a:off x="2032000" y="6802438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sp>
        <p:nvSpPr>
          <p:cNvPr id="422919" name="Text Box 7"/>
          <p:cNvSpPr txBox="1">
            <a:spLocks noChangeArrowheads="1"/>
          </p:cNvSpPr>
          <p:nvPr/>
        </p:nvSpPr>
        <p:spPr bwMode="auto">
          <a:xfrm>
            <a:off x="1279525" y="6248400"/>
            <a:ext cx="718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FF00"/>
                </a:solidFill>
              </a:rPr>
              <a:t>Top Quark Candidate in the Semi-Leptonic Channel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2336BC31-DCB7-2644-B188-FA1C09E2A141}" type="slidenum">
              <a:rPr lang="en-GB"/>
              <a:pPr/>
              <a:t>25</a:t>
            </a:fld>
            <a:endParaRPr lang="en-GB"/>
          </a:p>
        </p:txBody>
      </p:sp>
      <p:sp>
        <p:nvSpPr>
          <p:cNvPr id="423942" name="Rectangle 6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3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23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239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09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3941" name="Text Box 5"/>
          <p:cNvSpPr txBox="1">
            <a:spLocks noChangeArrowheads="1"/>
          </p:cNvSpPr>
          <p:nvPr/>
        </p:nvSpPr>
        <p:spPr bwMode="auto">
          <a:xfrm>
            <a:off x="1279525" y="6248400"/>
            <a:ext cx="71199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>
                <a:solidFill>
                  <a:srgbClr val="FFFF00"/>
                </a:solidFill>
              </a:rPr>
              <a:t>Top Quark Candidate in the Fully Leptonic Channel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fig_02b-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895" y="622300"/>
            <a:ext cx="3190105" cy="3060700"/>
          </a:xfrm>
          <a:prstGeom prst="rect">
            <a:avLst/>
          </a:prstGeom>
        </p:spPr>
      </p:pic>
      <p:pic>
        <p:nvPicPr>
          <p:cNvPr id="11" name="Picture 10" descr="fig_11.png"/>
          <p:cNvPicPr>
            <a:picLocks noChangeAspect="1"/>
          </p:cNvPicPr>
          <p:nvPr/>
        </p:nvPicPr>
        <p:blipFill>
          <a:blip r:embed="rId3"/>
          <a:srcRect t="1963"/>
          <a:stretch>
            <a:fillRect/>
          </a:stretch>
        </p:blipFill>
        <p:spPr>
          <a:xfrm>
            <a:off x="4349802" y="3636913"/>
            <a:ext cx="4794198" cy="2992487"/>
          </a:xfrm>
          <a:prstGeom prst="rect">
            <a:avLst/>
          </a:prstGeom>
        </p:spPr>
      </p:pic>
      <p:pic>
        <p:nvPicPr>
          <p:cNvPr id="9" name="Picture 8" descr="fig_04-3.png"/>
          <p:cNvPicPr>
            <a:picLocks noChangeAspect="1"/>
          </p:cNvPicPr>
          <p:nvPr/>
        </p:nvPicPr>
        <p:blipFill>
          <a:blip r:embed="rId4"/>
          <a:srcRect r="4374" b="2768"/>
          <a:stretch>
            <a:fillRect/>
          </a:stretch>
        </p:blipFill>
        <p:spPr>
          <a:xfrm>
            <a:off x="0" y="3481046"/>
            <a:ext cx="4553591" cy="3135654"/>
          </a:xfrm>
          <a:prstGeom prst="rect">
            <a:avLst/>
          </a:prstGeom>
        </p:spPr>
      </p:pic>
      <p:sp>
        <p:nvSpPr>
          <p:cNvPr id="1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DECFD89E-D5A6-1B41-8E27-7B9D616E93FE}" type="slidenum">
              <a:rPr lang="en-GB"/>
              <a:pPr/>
              <a:t>26</a:t>
            </a:fld>
            <a:endParaRPr lang="en-GB"/>
          </a:p>
        </p:txBody>
      </p:sp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Top</a:t>
            </a:r>
            <a:r>
              <a:rPr lang="en-GB" sz="3600" dirty="0" smtClean="0"/>
              <a:t> Quark Properties</a:t>
            </a:r>
            <a:endParaRPr lang="en-GB" sz="3600" dirty="0"/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31825"/>
            <a:ext cx="6337300" cy="56673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GB" dirty="0" smtClean="0"/>
              <a:t>Top pairs: Two </a:t>
            </a:r>
            <a:r>
              <a:rPr lang="en-GB" dirty="0"/>
              <a:t>complementary strategies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Semi-</a:t>
            </a:r>
            <a:r>
              <a:rPr lang="en-GB" dirty="0" err="1"/>
              <a:t>leptonic</a:t>
            </a:r>
            <a:r>
              <a:rPr lang="en-GB" dirty="0"/>
              <a:t> decay </a:t>
            </a:r>
            <a:r>
              <a:rPr lang="en-GB" dirty="0" smtClean="0"/>
              <a:t>mode: larger BR but more background</a:t>
            </a:r>
          </a:p>
          <a:p>
            <a:pPr lvl="1">
              <a:lnSpc>
                <a:spcPct val="90000"/>
              </a:lnSpc>
            </a:pPr>
            <a:r>
              <a:rPr lang="en-GB" dirty="0"/>
              <a:t>Fully </a:t>
            </a:r>
            <a:r>
              <a:rPr lang="en-GB" dirty="0" err="1"/>
              <a:t>leptonic</a:t>
            </a:r>
            <a:r>
              <a:rPr lang="en-GB" dirty="0"/>
              <a:t> decay </a:t>
            </a:r>
            <a:r>
              <a:rPr lang="en-GB" dirty="0" smtClean="0"/>
              <a:t>mode: smaller BR but cleaner</a:t>
            </a:r>
            <a:endParaRPr lang="en-US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Data</a:t>
            </a:r>
            <a:r>
              <a:rPr lang="en-GB" dirty="0"/>
              <a:t>-driven background </a:t>
            </a:r>
            <a:r>
              <a:rPr lang="en-GB" dirty="0" smtClean="0"/>
              <a:t>estimates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Cross section good agreement with NNLO QCD</a:t>
            </a:r>
          </a:p>
          <a:p>
            <a:pPr>
              <a:lnSpc>
                <a:spcPct val="90000"/>
              </a:lnSpc>
            </a:pPr>
            <a:r>
              <a:rPr lang="en-GB" dirty="0" smtClean="0"/>
              <a:t>First mass measurements </a:t>
            </a:r>
            <a:r>
              <a:rPr lang="en-GB" dirty="0" err="1" smtClean="0">
                <a:sym typeface="Wingdings"/>
              </a:rPr>
              <a:t></a:t>
            </a:r>
            <a:r>
              <a:rPr lang="en-GB" dirty="0" smtClean="0">
                <a:sym typeface="Wingdings"/>
              </a:rPr>
              <a:t> 4% uncertainty</a:t>
            </a:r>
            <a:endParaRPr lang="en-GB" sz="2000" dirty="0" smtClean="0"/>
          </a:p>
          <a:p>
            <a:pPr>
              <a:lnSpc>
                <a:spcPct val="90000"/>
              </a:lnSpc>
            </a:pPr>
            <a:r>
              <a:rPr lang="en-GB" dirty="0" smtClean="0"/>
              <a:t>First indication of single top production</a:t>
            </a:r>
          </a:p>
          <a:p>
            <a:pPr>
              <a:lnSpc>
                <a:spcPct val="90000"/>
              </a:lnSpc>
            </a:pPr>
            <a:endParaRPr lang="en-GB" sz="1800" baseline="30000" dirty="0"/>
          </a:p>
          <a:p>
            <a:pPr>
              <a:lnSpc>
                <a:spcPct val="90000"/>
              </a:lnSpc>
            </a:pPr>
            <a:endParaRPr lang="en-GB" sz="1800" dirty="0"/>
          </a:p>
        </p:txBody>
      </p:sp>
      <p:sp>
        <p:nvSpPr>
          <p:cNvPr id="418820" name="Text Box 4"/>
          <p:cNvSpPr txBox="1">
            <a:spLocks noChangeArrowheads="1"/>
          </p:cNvSpPr>
          <p:nvPr/>
        </p:nvSpPr>
        <p:spPr bwMode="auto">
          <a:xfrm>
            <a:off x="7442200" y="419437"/>
            <a:ext cx="1701800" cy="55399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000" b="1" dirty="0" smtClean="0"/>
              <a:t>ATLAS-CONF-2011-033;</a:t>
            </a:r>
          </a:p>
          <a:p>
            <a:r>
              <a:rPr lang="en-US" sz="1000" b="1" dirty="0" smtClean="0"/>
              <a:t>ATLAS-CONF-2011-040;</a:t>
            </a:r>
          </a:p>
          <a:p>
            <a:r>
              <a:rPr lang="en-US" sz="1000" b="1" dirty="0" smtClean="0"/>
              <a:t>ATLAS-CONF-2011-027</a:t>
            </a:r>
          </a:p>
          <a:p>
            <a:endParaRPr lang="en-GB" sz="1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21718356-0596-6146-A802-C4E95B23311D}" type="slidenum">
              <a:rPr lang="en-GB"/>
              <a:pPr/>
              <a:t>27</a:t>
            </a:fld>
            <a:endParaRPr lang="en-GB"/>
          </a:p>
        </p:txBody>
      </p:sp>
      <p:sp>
        <p:nvSpPr>
          <p:cNvPr id="419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SUSY</a:t>
            </a:r>
            <a:r>
              <a:rPr lang="en-GB" sz="3600" dirty="0" smtClean="0"/>
              <a:t> Searches</a:t>
            </a:r>
            <a:endParaRPr lang="en-GB" sz="3600" dirty="0"/>
          </a:p>
        </p:txBody>
      </p:sp>
      <p:sp>
        <p:nvSpPr>
          <p:cNvPr id="4198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39750"/>
            <a:ext cx="6159500" cy="2330450"/>
          </a:xfrm>
        </p:spPr>
        <p:txBody>
          <a:bodyPr/>
          <a:lstStyle/>
          <a:p>
            <a:r>
              <a:rPr lang="en-GB" sz="1800" dirty="0" smtClean="0"/>
              <a:t>Searches in (</a:t>
            </a:r>
            <a:r>
              <a:rPr lang="en-GB" sz="1800" dirty="0" err="1" smtClean="0"/>
              <a:t>b</a:t>
            </a:r>
            <a:r>
              <a:rPr lang="en-GB" sz="1800" dirty="0" smtClean="0"/>
              <a:t>-)jets + MET + 0/1/2/multi- leptons</a:t>
            </a:r>
          </a:p>
          <a:p>
            <a:pPr lvl="1"/>
            <a:r>
              <a:rPr lang="en-GB" sz="1600" dirty="0" smtClean="0"/>
              <a:t>Sensitive to R-Parity conserving models (DM) </a:t>
            </a:r>
          </a:p>
          <a:p>
            <a:pPr lvl="1"/>
            <a:r>
              <a:rPr lang="en-GB" sz="1600" dirty="0" smtClean="0"/>
              <a:t>Data-driven background estimates used extensively</a:t>
            </a:r>
          </a:p>
          <a:p>
            <a:r>
              <a:rPr lang="en-GB" sz="1800" dirty="0" smtClean="0"/>
              <a:t>Observations consistent with background </a:t>
            </a:r>
          </a:p>
          <a:p>
            <a:pPr lvl="1"/>
            <a:r>
              <a:rPr lang="en-GB" sz="1600" dirty="0" smtClean="0"/>
              <a:t>Sets world’s best limits on</a:t>
            </a:r>
            <a:r>
              <a:rPr lang="en-GB" sz="1600" dirty="0" smtClean="0"/>
              <a:t> </a:t>
            </a:r>
            <a:r>
              <a:rPr lang="en-GB" sz="1600" dirty="0" smtClean="0"/>
              <a:t>m</a:t>
            </a:r>
            <a:r>
              <a:rPr lang="en-GB" sz="1600" baseline="-25000" dirty="0" smtClean="0"/>
              <a:t>1/2</a:t>
            </a:r>
            <a:r>
              <a:rPr lang="en-GB" sz="1600" baseline="-25000" dirty="0" smtClean="0"/>
              <a:t> </a:t>
            </a:r>
            <a:r>
              <a:rPr lang="en-GB" sz="1600" dirty="0" smtClean="0"/>
              <a:t>in </a:t>
            </a:r>
            <a:r>
              <a:rPr lang="en-GB" sz="1600" dirty="0" err="1" smtClean="0"/>
              <a:t>mSUGRA</a:t>
            </a:r>
            <a:r>
              <a:rPr lang="en-GB" sz="1600" dirty="0" smtClean="0"/>
              <a:t>/CMSSM </a:t>
            </a:r>
            <a:r>
              <a:rPr lang="en-GB" sz="1600" dirty="0" smtClean="0"/>
              <a:t>models; </a:t>
            </a:r>
            <a:r>
              <a:rPr lang="en-GB" sz="1600" dirty="0" err="1" smtClean="0"/>
              <a:t>m</a:t>
            </a:r>
            <a:r>
              <a:rPr lang="en-GB" sz="1600" dirty="0" smtClean="0"/>
              <a:t> &gt; 775 </a:t>
            </a:r>
            <a:r>
              <a:rPr lang="en-GB" sz="1600" dirty="0" err="1" smtClean="0"/>
              <a:t>GeV</a:t>
            </a:r>
            <a:r>
              <a:rPr lang="en-GB" sz="1600" dirty="0" smtClean="0"/>
              <a:t> for </a:t>
            </a:r>
            <a:r>
              <a:rPr lang="en-GB" sz="1600" dirty="0" err="1" smtClean="0"/>
              <a:t>m</a:t>
            </a:r>
            <a:r>
              <a:rPr lang="en-GB" sz="1600" baseline="-25000" dirty="0" err="1" smtClean="0"/>
              <a:t>squark</a:t>
            </a:r>
            <a:r>
              <a:rPr lang="en-GB" sz="1600" dirty="0" smtClean="0"/>
              <a:t>=</a:t>
            </a:r>
            <a:r>
              <a:rPr lang="en-GB" sz="1600" dirty="0" err="1" smtClean="0"/>
              <a:t>m</a:t>
            </a:r>
            <a:r>
              <a:rPr lang="en-GB" sz="1600" baseline="-25000" dirty="0" err="1" smtClean="0"/>
              <a:t>gluino</a:t>
            </a:r>
            <a:r>
              <a:rPr lang="en-GB" sz="1600" dirty="0" smtClean="0"/>
              <a:t> </a:t>
            </a:r>
            <a:endParaRPr lang="en-GB" sz="1600" baseline="-25000" dirty="0" smtClean="0"/>
          </a:p>
          <a:p>
            <a:r>
              <a:rPr lang="en-GB" sz="1800" dirty="0" smtClean="0"/>
              <a:t>Also first searches for stable </a:t>
            </a:r>
            <a:r>
              <a:rPr lang="en-GB" sz="1800" dirty="0" err="1" smtClean="0"/>
              <a:t>hadronising</a:t>
            </a:r>
            <a:r>
              <a:rPr lang="en-GB" sz="1800" dirty="0" smtClean="0"/>
              <a:t> particles</a:t>
            </a:r>
          </a:p>
        </p:txBody>
      </p:sp>
      <p:pic>
        <p:nvPicPr>
          <p:cNvPr id="17" name="Picture 16" descr="fig_0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747836"/>
            <a:ext cx="4051300" cy="3794074"/>
          </a:xfrm>
          <a:prstGeom prst="rect">
            <a:avLst/>
          </a:prstGeom>
        </p:spPr>
      </p:pic>
      <p:pic>
        <p:nvPicPr>
          <p:cNvPr id="18" name="Picture 17" descr="fig_01b.png"/>
          <p:cNvPicPr>
            <a:picLocks noChangeAspect="1"/>
          </p:cNvPicPr>
          <p:nvPr/>
        </p:nvPicPr>
        <p:blipFill>
          <a:blip r:embed="rId3"/>
          <a:srcRect b="675"/>
          <a:stretch>
            <a:fillRect/>
          </a:stretch>
        </p:blipFill>
        <p:spPr>
          <a:xfrm>
            <a:off x="6038936" y="522580"/>
            <a:ext cx="3105064" cy="2855619"/>
          </a:xfrm>
          <a:prstGeom prst="rect">
            <a:avLst/>
          </a:prstGeom>
        </p:spPr>
      </p:pic>
      <p:pic>
        <p:nvPicPr>
          <p:cNvPr id="22" name="Picture 21" descr="fig_0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0943" y="3467100"/>
            <a:ext cx="4463057" cy="3022600"/>
          </a:xfrm>
          <a:prstGeom prst="rect">
            <a:avLst/>
          </a:prstGeom>
        </p:spPr>
      </p:pic>
      <p:pic>
        <p:nvPicPr>
          <p:cNvPr id="23" name="Picture 22" descr="fig_01a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01975" y="5264138"/>
            <a:ext cx="1778126" cy="1276362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24" name="Text Box 4"/>
          <p:cNvSpPr txBox="1">
            <a:spLocks noChangeArrowheads="1"/>
          </p:cNvSpPr>
          <p:nvPr/>
        </p:nvSpPr>
        <p:spPr bwMode="auto">
          <a:xfrm>
            <a:off x="4030326" y="2667000"/>
            <a:ext cx="202381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/>
              <a:t>arXiv:1102.2357 [</a:t>
            </a:r>
            <a:r>
              <a:rPr lang="en-US" sz="1200" b="1" dirty="0" err="1" smtClean="0"/>
              <a:t>hep</a:t>
            </a:r>
            <a:r>
              <a:rPr lang="en-US" sz="1200" b="1" dirty="0" smtClean="0"/>
              <a:t>-ex];</a:t>
            </a:r>
            <a:endParaRPr lang="en-GB" sz="1200" b="1" dirty="0" smtClean="0"/>
          </a:p>
          <a:p>
            <a:r>
              <a:rPr lang="en-US" sz="1200" b="1" dirty="0" smtClean="0"/>
              <a:t>arXiv:1102.5290 [</a:t>
            </a:r>
            <a:r>
              <a:rPr lang="en-US" sz="1200" b="1" dirty="0" err="1" smtClean="0"/>
              <a:t>hep</a:t>
            </a:r>
            <a:r>
              <a:rPr lang="en-US" sz="1200" b="1" dirty="0" smtClean="0"/>
              <a:t>-ex];</a:t>
            </a:r>
          </a:p>
          <a:p>
            <a:r>
              <a:rPr lang="en-US" sz="1200" b="1" dirty="0" smtClean="0"/>
              <a:t>arXiv:1103.1984 [</a:t>
            </a:r>
            <a:r>
              <a:rPr lang="en-US" sz="1200" b="1" dirty="0" err="1" smtClean="0"/>
              <a:t>hep</a:t>
            </a:r>
            <a:r>
              <a:rPr lang="en-US" sz="1200" b="1" dirty="0" smtClean="0"/>
              <a:t>-ex];</a:t>
            </a:r>
          </a:p>
          <a:p>
            <a:r>
              <a:rPr lang="en-US" sz="1200" b="1" dirty="0" smtClean="0"/>
              <a:t>arXiv:1103.4344 [</a:t>
            </a:r>
            <a:r>
              <a:rPr lang="en-US" sz="1200" b="1" dirty="0" err="1" smtClean="0"/>
              <a:t>hep</a:t>
            </a:r>
            <a:r>
              <a:rPr lang="en-US" sz="1200" b="1" dirty="0" smtClean="0"/>
              <a:t>-ex]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755900" y="4508500"/>
            <a:ext cx="10025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tan</a:t>
            </a:r>
            <a:r>
              <a:rPr lang="en-US" sz="2000" b="1" dirty="0" err="1" smtClean="0">
                <a:latin typeface="Symbol" charset="2"/>
                <a:cs typeface="Symbol" charset="2"/>
              </a:rPr>
              <a:t>b</a:t>
            </a:r>
            <a:r>
              <a:rPr lang="en-US" sz="2000" b="1" dirty="0" smtClean="0"/>
              <a:t>=3</a:t>
            </a:r>
            <a:endParaRPr lang="en-US" sz="2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797800" y="5054600"/>
            <a:ext cx="11452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/>
              <a:t>tan</a:t>
            </a:r>
            <a:r>
              <a:rPr lang="en-US" sz="2000" b="1" dirty="0" err="1" smtClean="0">
                <a:latin typeface="Symbol" charset="2"/>
                <a:cs typeface="Symbol" charset="2"/>
              </a:rPr>
              <a:t>b</a:t>
            </a:r>
            <a:r>
              <a:rPr lang="en-US" sz="2000" b="1" dirty="0" smtClean="0"/>
              <a:t>=40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2316E76E-ECD4-0D46-B15C-DB141B268C37}" type="slidenum">
              <a:rPr lang="en-GB"/>
              <a:pPr/>
              <a:t>28</a:t>
            </a:fld>
            <a:endParaRPr lang="en-GB"/>
          </a:p>
        </p:txBody>
      </p:sp>
      <p:sp>
        <p:nvSpPr>
          <p:cNvPr id="420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Exotics Searches</a:t>
            </a:r>
            <a:endParaRPr lang="en-GB" sz="3600" dirty="0"/>
          </a:p>
        </p:txBody>
      </p:sp>
      <p:sp>
        <p:nvSpPr>
          <p:cNvPr id="420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50875"/>
            <a:ext cx="5994399" cy="3235325"/>
          </a:xfrm>
        </p:spPr>
        <p:txBody>
          <a:bodyPr/>
          <a:lstStyle/>
          <a:p>
            <a:r>
              <a:rPr lang="en-GB" sz="1800" dirty="0" smtClean="0"/>
              <a:t>Many new search results significantly extending reach: no significant excesses seen</a:t>
            </a:r>
          </a:p>
          <a:p>
            <a:pPr lvl="1"/>
            <a:r>
              <a:rPr lang="en-GB" sz="1600" dirty="0" smtClean="0"/>
              <a:t>Contact interactions, W’, quantum BH, large extra dimensions, stable ionising particles etc. </a:t>
            </a:r>
          </a:p>
          <a:p>
            <a:r>
              <a:rPr lang="en-GB" dirty="0" smtClean="0"/>
              <a:t>Some highlights:</a:t>
            </a:r>
          </a:p>
          <a:p>
            <a:pPr lvl="1"/>
            <a:r>
              <a:rPr lang="en-GB" dirty="0" smtClean="0"/>
              <a:t>Dijet resonance search: excited quark mass limit 0.60 - 2.64 </a:t>
            </a:r>
            <a:r>
              <a:rPr lang="en-GB" dirty="0" err="1" smtClean="0"/>
              <a:t>TeV</a:t>
            </a:r>
            <a:r>
              <a:rPr lang="en-GB" dirty="0" smtClean="0"/>
              <a:t> excluded</a:t>
            </a:r>
          </a:p>
          <a:p>
            <a:pPr lvl="1"/>
            <a:r>
              <a:rPr lang="en-GB" dirty="0" smtClean="0"/>
              <a:t>Dijet mass and angular distributions: quark compositeness scale </a:t>
            </a:r>
            <a:r>
              <a:rPr lang="en-GB" dirty="0" smtClean="0">
                <a:latin typeface="Symbol" charset="2"/>
                <a:cs typeface="Symbol" charset="2"/>
              </a:rPr>
              <a:t>L&gt;</a:t>
            </a:r>
            <a:r>
              <a:rPr lang="en-GB" dirty="0" smtClean="0"/>
              <a:t>9.5 </a:t>
            </a:r>
            <a:r>
              <a:rPr lang="en-GB" dirty="0" err="1" smtClean="0"/>
              <a:t>TeV</a:t>
            </a:r>
            <a:r>
              <a:rPr lang="en-GB" dirty="0" smtClean="0"/>
              <a:t> </a:t>
            </a:r>
          </a:p>
          <a:p>
            <a:pPr lvl="1"/>
            <a:r>
              <a:rPr lang="en-GB" dirty="0" err="1" smtClean="0"/>
              <a:t>W’</a:t>
            </a:r>
            <a:r>
              <a:rPr lang="en-GB" dirty="0" err="1" smtClean="0">
                <a:sym typeface="Wingdings"/>
              </a:rPr>
              <a:t>l</a:t>
            </a:r>
            <a:r>
              <a:rPr lang="en-GB" dirty="0" err="1" smtClean="0">
                <a:latin typeface="Symbol" charset="2"/>
                <a:cs typeface="Symbol" charset="2"/>
                <a:sym typeface="Wingdings"/>
              </a:rPr>
              <a:t>n</a:t>
            </a:r>
            <a:r>
              <a:rPr lang="en-GB" dirty="0" smtClean="0"/>
              <a:t> with SM couplings </a:t>
            </a:r>
            <a:r>
              <a:rPr lang="en-GB" dirty="0" err="1" smtClean="0"/>
              <a:t>m</a:t>
            </a:r>
            <a:r>
              <a:rPr lang="en-GB" dirty="0" smtClean="0"/>
              <a:t>&gt;1.5 </a:t>
            </a:r>
            <a:r>
              <a:rPr lang="en-GB" dirty="0" err="1" smtClean="0"/>
              <a:t>TeV</a:t>
            </a:r>
            <a:endParaRPr lang="en-GB" dirty="0" smtClean="0"/>
          </a:p>
          <a:p>
            <a:pPr lvl="1"/>
            <a:r>
              <a:rPr lang="en-GB" dirty="0" smtClean="0"/>
              <a:t>Z’ </a:t>
            </a:r>
            <a:r>
              <a:rPr lang="en-GB" dirty="0" err="1" smtClean="0">
                <a:sym typeface="Wingdings"/>
              </a:rPr>
              <a:t>ll</a:t>
            </a:r>
            <a:r>
              <a:rPr lang="en-GB" dirty="0" smtClean="0">
                <a:sym typeface="Wingdings"/>
              </a:rPr>
              <a:t> in SSM model </a:t>
            </a:r>
            <a:r>
              <a:rPr lang="en-GB" dirty="0" err="1" smtClean="0">
                <a:sym typeface="Wingdings"/>
              </a:rPr>
              <a:t>m</a:t>
            </a:r>
            <a:r>
              <a:rPr lang="en-GB" dirty="0" smtClean="0">
                <a:sym typeface="Wingdings"/>
              </a:rPr>
              <a:t> &gt; 1.05 </a:t>
            </a:r>
            <a:r>
              <a:rPr lang="en-GB" dirty="0" err="1" smtClean="0">
                <a:sym typeface="Wingdings"/>
              </a:rPr>
              <a:t>TeV</a:t>
            </a:r>
            <a:r>
              <a:rPr lang="en-GB" dirty="0" smtClean="0">
                <a:sym typeface="Wingdings"/>
              </a:rPr>
              <a:t> </a:t>
            </a:r>
            <a:r>
              <a:rPr lang="en-GB" dirty="0" smtClean="0"/>
              <a:t> </a:t>
            </a:r>
          </a:p>
          <a:p>
            <a:pPr lvl="1"/>
            <a:endParaRPr lang="en-GB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</p:txBody>
      </p:sp>
      <p:pic>
        <p:nvPicPr>
          <p:cNvPr id="9" name="Picture 8" descr="fig_02-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095" y="638046"/>
            <a:ext cx="3464905" cy="3324354"/>
          </a:xfrm>
          <a:prstGeom prst="rect">
            <a:avLst/>
          </a:prstGeom>
        </p:spPr>
      </p:pic>
      <p:pic>
        <p:nvPicPr>
          <p:cNvPr id="12" name="Content Placeholder 4" descr="fig_01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1800" y="4114800"/>
            <a:ext cx="3774479" cy="25562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20872" name="Text Box 8"/>
          <p:cNvSpPr txBox="1">
            <a:spLocks noChangeArrowheads="1"/>
          </p:cNvSpPr>
          <p:nvPr/>
        </p:nvSpPr>
        <p:spPr bwMode="auto">
          <a:xfrm>
            <a:off x="3098800" y="3943350"/>
            <a:ext cx="60452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/>
              <a:t>arXiv:1103.1391 [</a:t>
            </a:r>
            <a:r>
              <a:rPr lang="en-US" sz="1200" b="1" dirty="0" err="1" smtClean="0"/>
              <a:t>hep</a:t>
            </a:r>
            <a:r>
              <a:rPr lang="en-US" sz="1200" b="1" dirty="0" smtClean="0"/>
              <a:t>-ex] ; </a:t>
            </a:r>
            <a:r>
              <a:rPr lang="en-GB" sz="1200" b="1" dirty="0" smtClean="0"/>
              <a:t>arXiv</a:t>
            </a:r>
            <a:r>
              <a:rPr lang="en-GB" sz="1200" b="1" dirty="0"/>
              <a:t>:</a:t>
            </a:r>
            <a:r>
              <a:rPr lang="en-GB" sz="1200" b="1" dirty="0" smtClean="0"/>
              <a:t>1103.3864 [</a:t>
            </a:r>
            <a:r>
              <a:rPr lang="en-GB" sz="1200" b="1" dirty="0"/>
              <a:t>hep-ex</a:t>
            </a:r>
            <a:r>
              <a:rPr lang="en-GB" sz="1200" b="1" dirty="0" smtClean="0"/>
              <a:t>]; </a:t>
            </a:r>
            <a:r>
              <a:rPr lang="en-US" sz="1200" b="1" dirty="0" smtClean="0"/>
              <a:t>arXiv:1103.6218 [</a:t>
            </a:r>
            <a:r>
              <a:rPr lang="en-US" sz="1200" b="1" dirty="0" err="1" smtClean="0"/>
              <a:t>hep</a:t>
            </a:r>
            <a:r>
              <a:rPr lang="en-US" sz="1200" b="1" dirty="0" smtClean="0"/>
              <a:t>-ex]</a:t>
            </a:r>
            <a:endParaRPr lang="en-GB" sz="1200" b="1" dirty="0"/>
          </a:p>
        </p:txBody>
      </p:sp>
      <p:pic>
        <p:nvPicPr>
          <p:cNvPr id="11" name="Picture 10" descr="fig_01.png"/>
          <p:cNvPicPr>
            <a:picLocks noChangeAspect="1"/>
          </p:cNvPicPr>
          <p:nvPr/>
        </p:nvPicPr>
        <p:blipFill>
          <a:blip r:embed="rId4"/>
          <a:srcRect t="3482" b="2612"/>
          <a:stretch>
            <a:fillRect/>
          </a:stretch>
        </p:blipFill>
        <p:spPr>
          <a:xfrm>
            <a:off x="4892246" y="4209637"/>
            <a:ext cx="3565953" cy="24037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87400"/>
            <a:ext cx="5422900" cy="4114800"/>
          </a:xfrm>
        </p:spPr>
        <p:txBody>
          <a:bodyPr/>
          <a:lstStyle/>
          <a:p>
            <a:r>
              <a:rPr lang="en-US" dirty="0" smtClean="0"/>
              <a:t>First results of SM Higgs search in major channels</a:t>
            </a:r>
          </a:p>
          <a:p>
            <a:pPr lvl="1"/>
            <a:r>
              <a:rPr lang="en-US" dirty="0" smtClean="0"/>
              <a:t>ZZ</a:t>
            </a:r>
            <a:r>
              <a:rPr lang="en-US" dirty="0" smtClean="0">
                <a:sym typeface="Wingdings"/>
              </a:rPr>
              <a:t>4l; </a:t>
            </a:r>
            <a:r>
              <a:rPr lang="en-US" dirty="0" err="1" smtClean="0">
                <a:sym typeface="Wingdings"/>
              </a:rPr>
              <a:t>ZZllqq</a:t>
            </a:r>
            <a:r>
              <a:rPr lang="en-US" dirty="0" smtClean="0">
                <a:sym typeface="Wingdings"/>
              </a:rPr>
              <a:t>; </a:t>
            </a:r>
            <a:r>
              <a:rPr lang="en-US" dirty="0" err="1" smtClean="0">
                <a:sym typeface="Wingdings"/>
              </a:rPr>
              <a:t>ZZll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nn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;</a:t>
            </a:r>
            <a:r>
              <a:rPr lang="en-US" dirty="0" smtClean="0">
                <a:cs typeface="Symbol" charset="2"/>
                <a:sym typeface="Wingdings"/>
              </a:rPr>
              <a:t> WW*</a:t>
            </a:r>
            <a:r>
              <a:rPr lang="en-US" dirty="0" err="1" smtClean="0">
                <a:cs typeface="Symbol" charset="2"/>
                <a:sym typeface="Wingdings"/>
              </a:rPr>
              <a:t>ll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nn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;</a:t>
            </a:r>
            <a:r>
              <a:rPr lang="en-US" dirty="0" smtClean="0">
                <a:cs typeface="Symbol" charset="2"/>
                <a:sym typeface="Wingdings"/>
              </a:rPr>
              <a:t> 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gg</a:t>
            </a:r>
            <a:endParaRPr lang="en-US" dirty="0" smtClean="0">
              <a:latin typeface="Symbol" charset="2"/>
              <a:cs typeface="Symbol" charset="2"/>
              <a:sym typeface="Wingdings"/>
            </a:endParaRPr>
          </a:p>
          <a:p>
            <a:r>
              <a:rPr lang="en-US" dirty="0" smtClean="0">
                <a:cs typeface="Symbol" charset="2"/>
                <a:sym typeface="Wingdings"/>
              </a:rPr>
              <a:t>H</a:t>
            </a:r>
            <a:r>
              <a:rPr lang="en-US" dirty="0" smtClean="0">
                <a:sym typeface="Wingdings"/>
              </a:rPr>
              <a:t>WW*</a:t>
            </a:r>
            <a:r>
              <a:rPr lang="en-US" dirty="0" err="1" smtClean="0">
                <a:sym typeface="Wingdings"/>
              </a:rPr>
              <a:t>ll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nn</a:t>
            </a:r>
            <a:r>
              <a:rPr lang="en-US" dirty="0" smtClean="0">
                <a:latin typeface="Symbol" charset="2"/>
                <a:cs typeface="Symbol" charset="2"/>
                <a:sym typeface="Wingdings"/>
              </a:rPr>
              <a:t> </a:t>
            </a:r>
            <a:r>
              <a:rPr lang="en-US" dirty="0" smtClean="0">
                <a:cs typeface="Symbol" charset="2"/>
                <a:sym typeface="Wingdings"/>
              </a:rPr>
              <a:t>closest to existing </a:t>
            </a:r>
            <a:r>
              <a:rPr lang="en-US" dirty="0" err="1" smtClean="0">
                <a:cs typeface="Symbol" charset="2"/>
                <a:sym typeface="Wingdings"/>
              </a:rPr>
              <a:t>Tevatron</a:t>
            </a:r>
            <a:r>
              <a:rPr lang="en-US" dirty="0" smtClean="0">
                <a:cs typeface="Symbol" charset="2"/>
                <a:sym typeface="Wingdings"/>
              </a:rPr>
              <a:t> limits</a:t>
            </a:r>
          </a:p>
          <a:p>
            <a:pPr lvl="1"/>
            <a:r>
              <a:rPr lang="en-US" dirty="0" smtClean="0">
                <a:cs typeface="Symbol" charset="2"/>
                <a:sym typeface="Wingdings"/>
              </a:rPr>
              <a:t>Combination of 0/1/2-jet channels</a:t>
            </a:r>
          </a:p>
          <a:p>
            <a:r>
              <a:rPr lang="en-US" dirty="0" smtClean="0">
                <a:cs typeface="Symbol" charset="2"/>
                <a:sym typeface="Wingdings"/>
              </a:rPr>
              <a:t>Also first results of SUSY Higgs search </a:t>
            </a:r>
            <a:r>
              <a:rPr lang="en-US" dirty="0" smtClean="0">
                <a:cs typeface="Symbol" charset="2"/>
                <a:sym typeface="Wingdings"/>
              </a:rPr>
              <a:t>in</a:t>
            </a:r>
            <a:r>
              <a:rPr lang="en-US" dirty="0" smtClean="0">
                <a:cs typeface="Symbol" charset="2"/>
                <a:sym typeface="Wingdings"/>
              </a:rPr>
              <a:t> </a:t>
            </a:r>
            <a:r>
              <a:rPr lang="en-US" dirty="0" smtClean="0">
                <a:cs typeface="Symbol" charset="2"/>
                <a:sym typeface="Wingdings"/>
              </a:rPr>
              <a:t>H</a:t>
            </a:r>
            <a:r>
              <a:rPr lang="en-US" dirty="0" smtClean="0">
                <a:cs typeface="Symbol" charset="2"/>
                <a:sym typeface="Wingdings"/>
              </a:rPr>
              <a:t>/</a:t>
            </a:r>
            <a:r>
              <a:rPr lang="en-US" dirty="0" err="1" smtClean="0">
                <a:cs typeface="Symbol" charset="2"/>
                <a:sym typeface="Wingdings"/>
              </a:rPr>
              <a:t>A</a:t>
            </a:r>
            <a:r>
              <a:rPr lang="en-US" dirty="0" err="1" smtClean="0">
                <a:latin typeface="Symbol" charset="2"/>
                <a:cs typeface="Symbol" charset="2"/>
                <a:sym typeface="Wingdings"/>
              </a:rPr>
              <a:t>tt</a:t>
            </a:r>
            <a:r>
              <a:rPr lang="en-US" dirty="0" smtClean="0">
                <a:cs typeface="Symbol" charset="2"/>
                <a:sym typeface="Wingdings"/>
              </a:rPr>
              <a:t> channel 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29</a:t>
            </a:fld>
            <a:endParaRPr lang="en-GB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0" y="0"/>
            <a:ext cx="914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80000" algn="ctr" rotWithShape="0">
              <a:schemeClr val="accent3">
                <a:alpha val="74998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Symbol" charset="2"/>
              </a:rPr>
              <a:t>Higgs Searches</a:t>
            </a:r>
            <a:endParaRPr kumimoji="0" lang="en-US" sz="40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Symbol" charset="2"/>
            </a:endParaRPr>
          </a:p>
        </p:txBody>
      </p:sp>
      <p:pic>
        <p:nvPicPr>
          <p:cNvPr id="7" name="Content Placeholder 8" descr="fig_0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0" y="3578106"/>
            <a:ext cx="2387600" cy="161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Footer Placeholder 3"/>
          <p:cNvSpPr txBox="1">
            <a:spLocks/>
          </p:cNvSpPr>
          <p:nvPr/>
        </p:nvSpPr>
        <p:spPr bwMode="auto">
          <a:xfrm>
            <a:off x="3124200" y="65532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5400" dir="1920000" algn="ctr" rotWithShape="0">
              <a:schemeClr val="bg1">
                <a:alpha val="75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408C2BC-3B39-6E4A-B9B7-91CDE8E2B553}" type="slidenum">
              <a:rPr kumimoji="0" lang="en-GB" sz="1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29</a:t>
            </a:fld>
            <a:endParaRPr kumimoji="0" lang="en-GB" sz="1400" b="1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080000"/>
            <a:ext cx="4638202" cy="1193799"/>
          </a:xfrm>
          <a:prstGeom prst="rect">
            <a:avLst/>
          </a:prstGeom>
        </p:spPr>
      </p:pic>
      <p:pic>
        <p:nvPicPr>
          <p:cNvPr id="10" name="Picture 9" descr="fig_07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0300" y="3595108"/>
            <a:ext cx="2294928" cy="1554237"/>
          </a:xfrm>
          <a:prstGeom prst="rect">
            <a:avLst/>
          </a:prstGeom>
        </p:spPr>
      </p:pic>
      <p:pic>
        <p:nvPicPr>
          <p:cNvPr id="13" name="Picture 12" descr="fig_12.png"/>
          <p:cNvPicPr>
            <a:picLocks noChangeAspect="1"/>
          </p:cNvPicPr>
          <p:nvPr/>
        </p:nvPicPr>
        <p:blipFill>
          <a:blip r:embed="rId5"/>
          <a:srcRect l="2500" b="2612"/>
          <a:stretch>
            <a:fillRect/>
          </a:stretch>
        </p:blipFill>
        <p:spPr>
          <a:xfrm>
            <a:off x="4664614" y="3403600"/>
            <a:ext cx="4479386" cy="3211657"/>
          </a:xfrm>
          <a:prstGeom prst="rect">
            <a:avLst/>
          </a:prstGeom>
        </p:spPr>
      </p:pic>
      <p:pic>
        <p:nvPicPr>
          <p:cNvPr id="14" name="Picture 13" descr="fig_01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320946" y="863600"/>
            <a:ext cx="3670654" cy="2324100"/>
          </a:xfrm>
          <a:prstGeom prst="rect">
            <a:avLst/>
          </a:prstGeom>
        </p:spPr>
      </p:pic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5473700" y="590550"/>
            <a:ext cx="367029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/>
              <a:t>ATLAS-CONF-2011-005; ATLAS-CONF-2011-024</a:t>
            </a:r>
            <a:endParaRPr lang="en-GB" sz="1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TLAS-collab-map-2010-no-tex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63300"/>
            <a:ext cx="10076082" cy="7021300"/>
          </a:xfrm>
          <a:prstGeom prst="rect">
            <a:avLst/>
          </a:prstGeom>
        </p:spPr>
      </p:pic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55F00137-E9DE-9246-B166-901F7D82A169}" type="slidenum">
              <a:rPr lang="en-GB"/>
              <a:pPr/>
              <a:t>3</a:t>
            </a:fld>
            <a:endParaRPr lang="en-GB"/>
          </a:p>
        </p:txBody>
      </p:sp>
      <p:sp>
        <p:nvSpPr>
          <p:cNvPr id="373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73768" name="Text Box 8"/>
          <p:cNvSpPr txBox="1">
            <a:spLocks noChangeArrowheads="1"/>
          </p:cNvSpPr>
          <p:nvPr/>
        </p:nvSpPr>
        <p:spPr bwMode="auto">
          <a:xfrm>
            <a:off x="152400" y="5465763"/>
            <a:ext cx="2288908" cy="1200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3000 </a:t>
            </a:r>
            <a:r>
              <a:rPr lang="en-GB" dirty="0">
                <a:solidFill>
                  <a:schemeClr val="bg1"/>
                </a:solidFill>
              </a:rPr>
              <a:t>physicists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38 </a:t>
            </a:r>
            <a:r>
              <a:rPr lang="en-GB" dirty="0">
                <a:solidFill>
                  <a:schemeClr val="bg1"/>
                </a:solidFill>
              </a:rPr>
              <a:t>countries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175 </a:t>
            </a:r>
            <a:r>
              <a:rPr lang="en-GB" dirty="0">
                <a:solidFill>
                  <a:schemeClr val="bg1"/>
                </a:solidFill>
              </a:rPr>
              <a:t>institutes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7316907" y="5783263"/>
            <a:ext cx="1827093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300 UK</a:t>
            </a:r>
          </a:p>
          <a:p>
            <a:r>
              <a:rPr lang="en-GB" dirty="0" smtClean="0">
                <a:solidFill>
                  <a:schemeClr val="bg1"/>
                </a:solidFill>
              </a:rPr>
              <a:t>14 </a:t>
            </a:r>
            <a:r>
              <a:rPr lang="en-GB" dirty="0">
                <a:solidFill>
                  <a:schemeClr val="bg1"/>
                </a:solidFill>
              </a:rPr>
              <a:t>institutes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30</a:t>
            </a:fld>
            <a:endParaRPr lang="en-GB"/>
          </a:p>
        </p:txBody>
      </p:sp>
      <p:pic>
        <p:nvPicPr>
          <p:cNvPr id="5" name="Picture 4" descr="134182_1734980142246_1470867410_31821126_4485767_o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0298" y="304800"/>
            <a:ext cx="4637894" cy="5918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16000"/>
            <a:ext cx="3035300" cy="4114800"/>
          </a:xfrm>
        </p:spPr>
        <p:txBody>
          <a:bodyPr/>
          <a:lstStyle/>
          <a:p>
            <a:r>
              <a:rPr lang="en-US" dirty="0" smtClean="0"/>
              <a:t>Some of the most exciting results of 2010 came in flurry of activity during / after the HI run</a:t>
            </a:r>
          </a:p>
          <a:p>
            <a:r>
              <a:rPr lang="en-US" dirty="0" smtClean="0"/>
              <a:t>First observation of a centrality dependent </a:t>
            </a:r>
            <a:r>
              <a:rPr lang="en-US" dirty="0" err="1" smtClean="0"/>
              <a:t>dijet</a:t>
            </a:r>
            <a:r>
              <a:rPr lang="en-US" dirty="0" smtClean="0"/>
              <a:t> energy asymmetry and </a:t>
            </a:r>
            <a:r>
              <a:rPr lang="en-GB" dirty="0" smtClean="0"/>
              <a:t>J/</a:t>
            </a:r>
            <a:r>
              <a:rPr lang="en-US" dirty="0" err="1" smtClean="0"/>
              <a:t>ψ</a:t>
            </a:r>
            <a:r>
              <a:rPr lang="en-US" dirty="0" smtClean="0"/>
              <a:t> suppression</a:t>
            </a:r>
          </a:p>
          <a:p>
            <a:r>
              <a:rPr lang="en-US" dirty="0" smtClean="0"/>
              <a:t>Evidence for strong jet energy loss in a ‘hot dense medium’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31</a:t>
            </a:fld>
            <a:endParaRPr lang="en-GB"/>
          </a:p>
        </p:txBody>
      </p:sp>
      <p:pic>
        <p:nvPicPr>
          <p:cNvPr id="5" name="Picture 4" descr="HI_fig_0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080" y="951016"/>
            <a:ext cx="6082920" cy="2198584"/>
          </a:xfrm>
          <a:prstGeom prst="rect">
            <a:avLst/>
          </a:prstGeom>
        </p:spPr>
      </p:pic>
      <p:pic>
        <p:nvPicPr>
          <p:cNvPr id="6" name="Picture 5" descr="HI_fig_03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2600" y="3509478"/>
            <a:ext cx="5918200" cy="2828628"/>
          </a:xfrm>
          <a:prstGeom prst="rect">
            <a:avLst/>
          </a:prstGeom>
        </p:spPr>
      </p:pic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7064375" y="603250"/>
            <a:ext cx="20796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200" b="1" dirty="0" smtClean="0"/>
              <a:t>PRL105</a:t>
            </a:r>
            <a:r>
              <a:rPr lang="en-US" sz="1200" b="1" dirty="0"/>
              <a:t>, </a:t>
            </a:r>
            <a:r>
              <a:rPr lang="en-US" sz="1200" b="1" dirty="0" smtClean="0"/>
              <a:t>252303;</a:t>
            </a:r>
          </a:p>
          <a:p>
            <a:r>
              <a:rPr lang="en-US" sz="1200" b="1" dirty="0" smtClean="0"/>
              <a:t>arXiv</a:t>
            </a:r>
            <a:r>
              <a:rPr lang="en-US" sz="1200" b="1" dirty="0"/>
              <a:t>:1012.5419 [</a:t>
            </a:r>
            <a:r>
              <a:rPr lang="en-US" sz="1200" b="1" dirty="0" err="1"/>
              <a:t>hep</a:t>
            </a:r>
            <a:r>
              <a:rPr lang="en-US" sz="1200" b="1" dirty="0"/>
              <a:t>-ex</a:t>
            </a:r>
            <a:r>
              <a:rPr lang="en-US" sz="1200" b="1" dirty="0" smtClean="0"/>
              <a:t>]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sus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8400" y="622300"/>
            <a:ext cx="3979333" cy="2984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Prospects for 2011/12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71500"/>
            <a:ext cx="5257800" cy="4114800"/>
          </a:xfrm>
        </p:spPr>
        <p:txBody>
          <a:bodyPr/>
          <a:lstStyle/>
          <a:p>
            <a:r>
              <a:rPr lang="en-US" dirty="0" smtClean="0"/>
              <a:t>Best guess post-Chamonix</a:t>
            </a:r>
          </a:p>
          <a:p>
            <a:pPr lvl="1"/>
            <a:r>
              <a:rPr lang="en-US" dirty="0" smtClean="0"/>
              <a:t>2011: 2-3 fb</a:t>
            </a:r>
            <a:r>
              <a:rPr lang="en-US" baseline="30000" dirty="0" smtClean="0"/>
              <a:t>-1</a:t>
            </a:r>
            <a:r>
              <a:rPr lang="en-US" dirty="0" smtClean="0"/>
              <a:t> (x50) at 7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2012: ~10 fb</a:t>
            </a:r>
            <a:r>
              <a:rPr lang="en-US" baseline="30000" dirty="0" smtClean="0"/>
              <a:t>-1</a:t>
            </a:r>
            <a:r>
              <a:rPr lang="en-US" dirty="0" smtClean="0"/>
              <a:t>? (x200) at ≥7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2011: Should be able to:</a:t>
            </a:r>
          </a:p>
          <a:p>
            <a:pPr lvl="1"/>
            <a:r>
              <a:rPr lang="en-US" dirty="0" smtClean="0"/>
              <a:t>exclude SM Higgs to 95% ATLAS+CMS</a:t>
            </a:r>
          </a:p>
          <a:p>
            <a:pPr lvl="1"/>
            <a:r>
              <a:rPr lang="en-US" dirty="0" smtClean="0"/>
              <a:t>Make 5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SUSY discovery to ~0.8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</a:p>
          <a:p>
            <a:r>
              <a:rPr lang="en-US" dirty="0" smtClean="0"/>
              <a:t>2012: Should be able to:</a:t>
            </a:r>
          </a:p>
          <a:p>
            <a:pPr lvl="1"/>
            <a:r>
              <a:rPr lang="en-US" dirty="0" smtClean="0"/>
              <a:t>Observe SM Higgs ~5</a:t>
            </a:r>
            <a:r>
              <a:rPr lang="en-US" dirty="0" smtClean="0">
                <a:latin typeface="Symbol" charset="2"/>
                <a:cs typeface="Symbol" charset="2"/>
              </a:rPr>
              <a:t>s </a:t>
            </a:r>
            <a:r>
              <a:rPr lang="en-US" dirty="0" smtClean="0"/>
              <a:t>ATLAS+CMS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  </a:t>
            </a:r>
          </a:p>
          <a:p>
            <a:pPr lvl="1"/>
            <a:r>
              <a:rPr lang="en-US" dirty="0" smtClean="0"/>
              <a:t>Make 5</a:t>
            </a:r>
            <a:r>
              <a:rPr lang="en-US" dirty="0" smtClean="0">
                <a:latin typeface="Symbol" charset="2"/>
                <a:cs typeface="Symbol" charset="2"/>
              </a:rPr>
              <a:t>s</a:t>
            </a:r>
            <a:r>
              <a:rPr lang="en-US" dirty="0" smtClean="0"/>
              <a:t> SUSY discovery to ~1.2 </a:t>
            </a:r>
            <a:r>
              <a:rPr lang="en-US" dirty="0" err="1" smtClean="0"/>
              <a:t>TeV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32</a:t>
            </a:fld>
            <a:endParaRPr lang="en-GB"/>
          </a:p>
        </p:txBody>
      </p:sp>
      <p:pic>
        <p:nvPicPr>
          <p:cNvPr id="6" name="Picture 5" descr="nsigmavlumi7_20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0" y="3629242"/>
            <a:ext cx="4279900" cy="2898557"/>
          </a:xfrm>
          <a:prstGeom prst="rect">
            <a:avLst/>
          </a:prstGeom>
        </p:spPr>
      </p:pic>
      <p:pic>
        <p:nvPicPr>
          <p:cNvPr id="8" name="Picture 7" descr="combinedvmh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79845" y="3654930"/>
            <a:ext cx="4283155" cy="28982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JiveXML_177531_183764-YX-RZ-Early2011Event-wVtxZoom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30300" y="-63500"/>
            <a:ext cx="6921500" cy="69215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33</a:t>
            </a:fld>
            <a:endParaRPr lang="en-GB"/>
          </a:p>
        </p:txBody>
      </p:sp>
      <p:pic>
        <p:nvPicPr>
          <p:cNvPr id="7" name="Picture 6" descr="sumLumiByDa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7681" y="0"/>
            <a:ext cx="3446319" cy="2476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2900" y="647700"/>
            <a:ext cx="8280400" cy="2438400"/>
          </a:xfrm>
        </p:spPr>
        <p:txBody>
          <a:bodyPr/>
          <a:lstStyle/>
          <a:p>
            <a:r>
              <a:rPr lang="en-US" dirty="0" smtClean="0"/>
              <a:t>First year of high energy LHC data surpassed expectations</a:t>
            </a:r>
          </a:p>
          <a:p>
            <a:r>
              <a:rPr lang="en-US" dirty="0" smtClean="0"/>
              <a:t>Remarkably smooth start-up of experiment and machine – testament to years of hard work</a:t>
            </a:r>
            <a:endParaRPr lang="en-GB" dirty="0" smtClean="0"/>
          </a:p>
          <a:p>
            <a:pPr lvl="1"/>
            <a:r>
              <a:rPr lang="en-GB" dirty="0" smtClean="0"/>
              <a:t>Profound thanks to the machine for such rapid progress</a:t>
            </a:r>
          </a:p>
          <a:p>
            <a:r>
              <a:rPr lang="en-US" dirty="0" smtClean="0"/>
              <a:t>Agreement between data and MC predictions astounding</a:t>
            </a:r>
          </a:p>
          <a:p>
            <a:pPr lvl="1"/>
            <a:r>
              <a:rPr lang="en-US" dirty="0" smtClean="0"/>
              <a:t>Result of hard work by theoretical community and developers of simulation tools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34</a:t>
            </a:fld>
            <a:endParaRPr lang="en-GB"/>
          </a:p>
        </p:txBody>
      </p:sp>
      <p:pic>
        <p:nvPicPr>
          <p:cNvPr id="5" name="Content Placeholder 8" descr="Launch_of_Friendship_7_-_GPN-2000-00068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943600" y="3197225"/>
            <a:ext cx="260350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42900" y="3136900"/>
            <a:ext cx="4914900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SM results published, showing good agreement with latest theoretical N(N)LO predictions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First searches show no signs of new physics (yet) – limits already outstripping earlier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expts</a:t>
            </a: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Next 2 years promise to </a:t>
            </a: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revolutionise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physics …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2000" b="1" i="0" u="none" strike="noStrike" kern="0" cap="none" spc="0" normalizeH="0" baseline="0" noProof="0" dirty="0" smtClean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500" y="3060700"/>
            <a:ext cx="2645664" cy="30777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ATLAS reaches for the stars!</a:t>
            </a:r>
            <a:endParaRPr lang="en-US" sz="1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AF2DBB88-68F0-6048-85A5-2D0958544475}" type="slidenum">
              <a:rPr lang="en-GB"/>
              <a:pPr/>
              <a:t>35</a:t>
            </a:fld>
            <a:endParaRPr lang="en-GB"/>
          </a:p>
        </p:txBody>
      </p:sp>
      <p:sp>
        <p:nvSpPr>
          <p:cNvPr id="417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17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Tx/>
              <a:buNone/>
            </a:pPr>
            <a:r>
              <a:rPr lang="en-GB" sz="5400" dirty="0"/>
              <a:t>BACK-</a:t>
            </a:r>
            <a:r>
              <a:rPr lang="en-GB" sz="5400" dirty="0" smtClean="0"/>
              <a:t>UP</a:t>
            </a:r>
          </a:p>
          <a:p>
            <a:pPr algn="ctr">
              <a:buFontTx/>
              <a:buNone/>
            </a:pPr>
            <a:endParaRPr lang="en-GB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1-lepton SUSY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36</a:t>
            </a:fld>
            <a:endParaRPr lang="en-GB"/>
          </a:p>
        </p:txBody>
      </p:sp>
      <p:pic>
        <p:nvPicPr>
          <p:cNvPr id="5" name="Picture 4" descr="fig_02-3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14400"/>
            <a:ext cx="4820741" cy="3264841"/>
          </a:xfrm>
          <a:prstGeom prst="rect">
            <a:avLst/>
          </a:prstGeom>
        </p:spPr>
      </p:pic>
      <p:pic>
        <p:nvPicPr>
          <p:cNvPr id="6" name="Picture 5" descr="fig_01c-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332" y="914254"/>
            <a:ext cx="4405668" cy="31624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37</a:t>
            </a:fld>
            <a:endParaRPr lang="en-GB"/>
          </a:p>
        </p:txBody>
      </p:sp>
      <p:pic>
        <p:nvPicPr>
          <p:cNvPr id="6" name="Picture 5" descr="fig_05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247" y="890209"/>
            <a:ext cx="7180359" cy="4862891"/>
          </a:xfrm>
          <a:prstGeom prst="rect">
            <a:avLst/>
          </a:prstGeom>
        </p:spPr>
      </p:pic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38</a:t>
            </a:fld>
            <a:endParaRPr lang="en-GB"/>
          </a:p>
        </p:txBody>
      </p:sp>
      <p:pic>
        <p:nvPicPr>
          <p:cNvPr id="5" name="Picture 4" descr="fig_07a-1.png"/>
          <p:cNvPicPr>
            <a:picLocks noChangeAspect="1"/>
          </p:cNvPicPr>
          <p:nvPr/>
        </p:nvPicPr>
        <p:blipFill>
          <a:blip r:embed="rId2"/>
          <a:srcRect l="5790" t="45634" r="4053" b="4026"/>
          <a:stretch>
            <a:fillRect/>
          </a:stretch>
        </p:blipFill>
        <p:spPr>
          <a:xfrm>
            <a:off x="1159315" y="1282699"/>
            <a:ext cx="6467835" cy="46736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</a:t>
            </a:r>
            <a:r>
              <a:rPr lang="en-US" dirty="0" err="1" smtClean="0">
                <a:sym typeface="Wingdings"/>
              </a:rPr>
              <a:t>WWllnn/qq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39</a:t>
            </a:fld>
            <a:endParaRPr lang="en-GB"/>
          </a:p>
        </p:txBody>
      </p:sp>
      <p:pic>
        <p:nvPicPr>
          <p:cNvPr id="7" name="Content Placeholder 6" descr="fig_09c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5000" y="673100"/>
            <a:ext cx="3450063" cy="2476500"/>
          </a:xfrm>
        </p:spPr>
      </p:pic>
      <p:pic>
        <p:nvPicPr>
          <p:cNvPr id="8" name="Picture 7" descr="fig_10b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0400" y="693773"/>
            <a:ext cx="3340100" cy="2397568"/>
          </a:xfrm>
          <a:prstGeom prst="rect">
            <a:avLst/>
          </a:prstGeom>
        </p:spPr>
      </p:pic>
      <p:pic>
        <p:nvPicPr>
          <p:cNvPr id="11" name="Picture 10" descr="fig_14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27300" y="3360527"/>
            <a:ext cx="4330699" cy="27649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5" name="Picture 4" descr="0707024_01-A4-at-144-dp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283816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SUSY Limits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40</a:t>
            </a:fld>
            <a:endParaRPr lang="en-GB"/>
          </a:p>
        </p:txBody>
      </p:sp>
      <p:pic>
        <p:nvPicPr>
          <p:cNvPr id="5" name="Picture 4" descr="fig_02-2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9900" y="904522"/>
            <a:ext cx="5706174" cy="53438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Underlying Event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6731000" cy="4114800"/>
          </a:xfrm>
        </p:spPr>
        <p:txBody>
          <a:bodyPr/>
          <a:lstStyle/>
          <a:p>
            <a:r>
              <a:rPr lang="en-US" dirty="0" smtClean="0"/>
              <a:t>Measurement of charged particle activity with respect to leading hard track in event</a:t>
            </a:r>
          </a:p>
          <a:p>
            <a:r>
              <a:rPr lang="en-US" dirty="0" smtClean="0"/>
              <a:t>Transverse region provides measure of underlying event activity</a:t>
            </a:r>
          </a:p>
          <a:p>
            <a:r>
              <a:rPr lang="en-US" dirty="0" smtClean="0"/>
              <a:t>Current models under-estimate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41</a:t>
            </a:fld>
            <a:endParaRPr lang="en-GB"/>
          </a:p>
        </p:txBody>
      </p:sp>
      <p:pic>
        <p:nvPicPr>
          <p:cNvPr id="5" name="Picture 4" descr="ue_fig_01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17283" y="622300"/>
            <a:ext cx="1693317" cy="2298700"/>
          </a:xfrm>
          <a:prstGeom prst="rect">
            <a:avLst/>
          </a:prstGeom>
        </p:spPr>
      </p:pic>
      <p:pic>
        <p:nvPicPr>
          <p:cNvPr id="8" name="Picture 7" descr="ue_fig_10a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14957"/>
            <a:ext cx="4483100" cy="3550109"/>
          </a:xfrm>
          <a:prstGeom prst="rect">
            <a:avLst/>
          </a:prstGeom>
        </p:spPr>
      </p:pic>
      <p:pic>
        <p:nvPicPr>
          <p:cNvPr id="9" name="Picture 8" descr="ue_fig_10b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0100" y="2768600"/>
            <a:ext cx="4330162" cy="3429000"/>
          </a:xfrm>
          <a:prstGeom prst="rect">
            <a:avLst/>
          </a:prstGeom>
        </p:spPr>
      </p:pic>
      <p:sp>
        <p:nvSpPr>
          <p:cNvPr id="10" name="Text Box 13"/>
          <p:cNvSpPr txBox="1">
            <a:spLocks noChangeArrowheads="1"/>
          </p:cNvSpPr>
          <p:nvPr/>
        </p:nvSpPr>
        <p:spPr bwMode="auto">
          <a:xfrm>
            <a:off x="5499100" y="6157913"/>
            <a:ext cx="36449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b="1" dirty="0"/>
              <a:t>arXiv:1012.0791 [</a:t>
            </a:r>
            <a:r>
              <a:rPr lang="en-US" sz="1200" b="1" dirty="0" err="1"/>
              <a:t>hep</a:t>
            </a:r>
            <a:r>
              <a:rPr lang="en-US" sz="1200" b="1" dirty="0"/>
              <a:t>-</a:t>
            </a:r>
            <a:r>
              <a:rPr lang="en-US" sz="1200" b="1" dirty="0" smtClean="0"/>
              <a:t>ex], submitted to PRD</a:t>
            </a:r>
            <a:endParaRPr lang="en-GB" sz="1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Cross Section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B408C2BC-3B39-6E4A-B9B7-91CDE8E2B553}" type="slidenum">
              <a:rPr lang="en-GB" smtClean="0"/>
              <a:pPr/>
              <a:t>42</a:t>
            </a:fld>
            <a:endParaRPr lang="en-GB"/>
          </a:p>
        </p:txBody>
      </p:sp>
      <p:pic>
        <p:nvPicPr>
          <p:cNvPr id="5" name="Picture 4" descr="fig_03-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1266932"/>
            <a:ext cx="5956300" cy="4275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1249E966-155D-3947-9E14-16ADC788A5E4}" type="slidenum">
              <a:rPr lang="en-GB"/>
              <a:pPr/>
              <a:t>43</a:t>
            </a:fld>
            <a:endParaRPr lang="en-GB"/>
          </a:p>
        </p:txBody>
      </p:sp>
      <p:pic>
        <p:nvPicPr>
          <p:cNvPr id="386070" name="Picture 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73613" y="3495675"/>
            <a:ext cx="4246562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6065" name="Picture 13" descr="ETmiss.png"/>
          <p:cNvPicPr preferRelativeResize="0"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819150"/>
            <a:ext cx="3803650" cy="277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6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Missing Transverse Energy</a:t>
            </a:r>
          </a:p>
        </p:txBody>
      </p:sp>
      <p:sp>
        <p:nvSpPr>
          <p:cNvPr id="386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20738"/>
            <a:ext cx="4637088" cy="4114800"/>
          </a:xfrm>
        </p:spPr>
        <p:txBody>
          <a:bodyPr/>
          <a:lstStyle/>
          <a:p>
            <a:r>
              <a:rPr lang="en-GB"/>
              <a:t>Sensitive to calorimeter performance (coherent noise, dead/hot cells, miscalibration, cracks etc.) and non-collision backgrounds </a:t>
            </a:r>
            <a:r>
              <a:rPr lang="en-GB">
                <a:sym typeface="Wingdings" charset="2"/>
              </a:rPr>
              <a:t> strong test</a:t>
            </a:r>
          </a:p>
          <a:p>
            <a:r>
              <a:rPr lang="en-GB">
                <a:sym typeface="Wingdings" charset="2"/>
              </a:rPr>
              <a:t>Evolution of calibration schemes</a:t>
            </a:r>
          </a:p>
          <a:p>
            <a:r>
              <a:rPr lang="en-GB">
                <a:sym typeface="Wingdings" charset="2"/>
              </a:rPr>
              <a:t>Clean and stable</a:t>
            </a:r>
            <a:endParaRPr lang="en-GB"/>
          </a:p>
        </p:txBody>
      </p:sp>
      <p:grpSp>
        <p:nvGrpSpPr>
          <p:cNvPr id="386053" name="Group 21"/>
          <p:cNvGrpSpPr>
            <a:grpSpLocks/>
          </p:cNvGrpSpPr>
          <p:nvPr/>
        </p:nvGrpSpPr>
        <p:grpSpPr bwMode="auto">
          <a:xfrm>
            <a:off x="228600" y="3332163"/>
            <a:ext cx="4286250" cy="2987675"/>
            <a:chOff x="4648200" y="252000"/>
            <a:chExt cx="4286535" cy="2987169"/>
          </a:xfrm>
        </p:grpSpPr>
        <p:grpSp>
          <p:nvGrpSpPr>
            <p:cNvPr id="386054" name="Group 18"/>
            <p:cNvGrpSpPr>
              <a:grpSpLocks/>
            </p:cNvGrpSpPr>
            <p:nvPr/>
          </p:nvGrpSpPr>
          <p:grpSpPr bwMode="auto">
            <a:xfrm>
              <a:off x="4648200" y="252000"/>
              <a:ext cx="4286535" cy="2987169"/>
              <a:chOff x="4705065" y="340200"/>
              <a:chExt cx="4286535" cy="2987169"/>
            </a:xfrm>
          </p:grpSpPr>
          <p:pic>
            <p:nvPicPr>
              <p:cNvPr id="386055" name="Picture 15" descr="stab.png"/>
              <p:cNvPicPr preferRelativeResize="0">
                <a:picLocks noChangeAspect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4705065" y="381000"/>
                <a:ext cx="4286535" cy="294636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86056" name="Rectangle 16"/>
              <p:cNvSpPr>
                <a:spLocks noChangeAspect="1"/>
              </p:cNvSpPr>
              <p:nvPr/>
            </p:nvSpPr>
            <p:spPr bwMode="auto">
              <a:xfrm>
                <a:off x="5486400" y="340200"/>
                <a:ext cx="1863900" cy="1710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pPr eaLnBrk="0" hangingPunct="0"/>
                <a:endParaRPr lang="en-GB" sz="1600">
                  <a:latin typeface="Comic Sans MS" charset="0"/>
                  <a:ea typeface="ＭＳ Ｐゴシック" charset="-128"/>
                  <a:cs typeface="ＭＳ Ｐゴシック" charset="-128"/>
                </a:endParaRPr>
              </a:p>
            </p:txBody>
          </p:sp>
        </p:grpSp>
        <p:sp>
          <p:nvSpPr>
            <p:cNvPr id="386057" name="TextBox 19"/>
            <p:cNvSpPr txBox="1">
              <a:spLocks noChangeArrowheads="1"/>
            </p:cNvSpPr>
            <p:nvPr/>
          </p:nvSpPr>
          <p:spPr bwMode="auto">
            <a:xfrm>
              <a:off x="5562661" y="2132869"/>
              <a:ext cx="2889442" cy="52696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0" hangingPunct="0"/>
              <a:r>
                <a:rPr lang="en-US" sz="1400" b="1">
                  <a:ea typeface="ＭＳ Ｐゴシック" charset="-128"/>
                  <a:cs typeface="Arial" charset="0"/>
                </a:rPr>
                <a:t>Stability of σ (E</a:t>
              </a:r>
              <a:r>
                <a:rPr lang="en-US" sz="1400" b="1" baseline="-25000">
                  <a:ea typeface="ＭＳ Ｐゴシック" charset="-128"/>
                  <a:cs typeface="Arial" charset="0"/>
                </a:rPr>
                <a:t>y</a:t>
              </a:r>
              <a:r>
                <a:rPr lang="en-US" sz="1400" b="1" baseline="30000">
                  <a:ea typeface="ＭＳ Ｐゴシック" charset="-128"/>
                  <a:cs typeface="Arial" charset="0"/>
                </a:rPr>
                <a:t>miss</a:t>
              </a:r>
              <a:r>
                <a:rPr lang="en-US" sz="1400" b="1">
                  <a:ea typeface="ＭＳ Ｐゴシック" charset="-128"/>
                  <a:cs typeface="Arial" charset="0"/>
                </a:rPr>
                <a:t>) distribution</a:t>
              </a:r>
            </a:p>
            <a:p>
              <a:pPr eaLnBrk="0" hangingPunct="0"/>
              <a:r>
                <a:rPr lang="en-US" sz="1400" b="1">
                  <a:ea typeface="ＭＳ Ｐゴシック" charset="-128"/>
                  <a:cs typeface="Arial" charset="0"/>
                </a:rPr>
                <a:t>vs time over 1 month: &lt; 3%</a:t>
              </a:r>
            </a:p>
          </p:txBody>
        </p:sp>
      </p:grpSp>
      <p:sp>
        <p:nvSpPr>
          <p:cNvPr id="386067" name="Text Box 19"/>
          <p:cNvSpPr txBox="1">
            <a:spLocks noChangeArrowheads="1"/>
          </p:cNvSpPr>
          <p:nvPr/>
        </p:nvSpPr>
        <p:spPr bwMode="auto">
          <a:xfrm>
            <a:off x="7656513" y="2208213"/>
            <a:ext cx="730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400" b="1"/>
              <a:t>|y|&lt;4.5</a:t>
            </a:r>
          </a:p>
        </p:txBody>
      </p:sp>
      <p:sp>
        <p:nvSpPr>
          <p:cNvPr id="386068" name="Text Box 20"/>
          <p:cNvSpPr txBox="1">
            <a:spLocks noChangeArrowheads="1"/>
          </p:cNvSpPr>
          <p:nvPr/>
        </p:nvSpPr>
        <p:spPr bwMode="auto">
          <a:xfrm>
            <a:off x="7278688" y="636588"/>
            <a:ext cx="18653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b="1"/>
              <a:t>ATLAS-CONF-2010-039</a:t>
            </a:r>
          </a:p>
          <a:p>
            <a:r>
              <a:rPr lang="en-GB" sz="1200" b="1"/>
              <a:t>ATLAS-CONF-2010-057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6237288" y="2181225"/>
            <a:ext cx="1423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 b="1">
                <a:ea typeface="ＭＳ Ｐゴシック" charset="-128"/>
                <a:cs typeface="Arial" charset="0"/>
              </a:rPr>
              <a:t>Normalized to data </a:t>
            </a:r>
          </a:p>
          <a:p>
            <a:pPr eaLnBrk="0" hangingPunct="0"/>
            <a:r>
              <a:rPr lang="en-US" sz="1000" b="1">
                <a:ea typeface="ＭＳ Ｐゴシック" charset="-128"/>
                <a:cs typeface="Arial" charset="0"/>
              </a:rPr>
              <a:t>Stat errors only</a:t>
            </a:r>
          </a:p>
        </p:txBody>
      </p:sp>
      <p:sp>
        <p:nvSpPr>
          <p:cNvPr id="386071" name="Text Box 23"/>
          <p:cNvSpPr txBox="1">
            <a:spLocks noChangeArrowheads="1"/>
          </p:cNvSpPr>
          <p:nvPr/>
        </p:nvSpPr>
        <p:spPr bwMode="auto">
          <a:xfrm>
            <a:off x="5508625" y="2747963"/>
            <a:ext cx="835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b="1"/>
              <a:t>EM scale</a:t>
            </a:r>
          </a:p>
        </p:txBody>
      </p:sp>
      <p:sp>
        <p:nvSpPr>
          <p:cNvPr id="386072" name="Text Box 24"/>
          <p:cNvSpPr txBox="1">
            <a:spLocks noChangeArrowheads="1"/>
          </p:cNvSpPr>
          <p:nvPr/>
        </p:nvSpPr>
        <p:spPr bwMode="auto">
          <a:xfrm>
            <a:off x="962025" y="3925888"/>
            <a:ext cx="8350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b="1"/>
              <a:t>EM scale</a:t>
            </a:r>
          </a:p>
        </p:txBody>
      </p:sp>
      <p:sp>
        <p:nvSpPr>
          <p:cNvPr id="386073" name="Text Box 25"/>
          <p:cNvSpPr txBox="1">
            <a:spLocks noChangeArrowheads="1"/>
          </p:cNvSpPr>
          <p:nvPr/>
        </p:nvSpPr>
        <p:spPr bwMode="auto">
          <a:xfrm>
            <a:off x="6705600" y="4802188"/>
            <a:ext cx="1828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b="1"/>
              <a:t>Local hadronic </a:t>
            </a:r>
          </a:p>
          <a:p>
            <a:r>
              <a:rPr lang="en-GB" sz="1200" b="1"/>
              <a:t>topocluster calibration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7303D5E6-622E-7344-9151-08CDD28BA6ED}" type="slidenum">
              <a:rPr lang="en-GB"/>
              <a:pPr/>
              <a:t>44</a:t>
            </a:fld>
            <a:endParaRPr lang="en-GB"/>
          </a:p>
        </p:txBody>
      </p:sp>
      <p:pic>
        <p:nvPicPr>
          <p:cNvPr id="394259" name="Picture 5" descr="cascade.png"/>
          <p:cNvPicPr preferRelativeResize="0"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78338" y="676275"/>
            <a:ext cx="3897312" cy="316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4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Hadron Spectroscopy</a:t>
            </a:r>
          </a:p>
        </p:txBody>
      </p:sp>
      <p:sp>
        <p:nvSpPr>
          <p:cNvPr id="394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>
                <a:ea typeface="Arial" charset="0"/>
                <a:cs typeface="Arial" charset="0"/>
              </a:rPr>
              <a:t>plots</a:t>
            </a:r>
          </a:p>
        </p:txBody>
      </p:sp>
      <p:pic>
        <p:nvPicPr>
          <p:cNvPr id="394244" name="Picture 12" descr="Phi_IndependentNorm_barrel.png"/>
          <p:cNvPicPr preferRelativeResize="0">
            <a:picLocks noChangeAspect="1"/>
          </p:cNvPicPr>
          <p:nvPr/>
        </p:nvPicPr>
        <p:blipFill>
          <a:blip r:embed="rId3"/>
          <a:srcRect t="3683"/>
          <a:stretch>
            <a:fillRect/>
          </a:stretch>
        </p:blipFill>
        <p:spPr bwMode="auto">
          <a:xfrm>
            <a:off x="4260850" y="3679825"/>
            <a:ext cx="4286250" cy="280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4246" name="Picture 7" descr="kShort.png"/>
          <p:cNvPicPr preferRelativeResize="0"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55688"/>
            <a:ext cx="4198938" cy="284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4247" name="TextBox 26"/>
          <p:cNvSpPr txBox="1">
            <a:spLocks noChangeArrowheads="1"/>
          </p:cNvSpPr>
          <p:nvPr/>
        </p:nvSpPr>
        <p:spPr bwMode="auto">
          <a:xfrm>
            <a:off x="0" y="715963"/>
            <a:ext cx="4014788" cy="49847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300" b="1">
                <a:ea typeface="ＭＳ Ｐゴシック" charset="-128"/>
                <a:cs typeface="Arial" charset="0"/>
              </a:rPr>
              <a:t>Early  K</a:t>
            </a:r>
            <a:r>
              <a:rPr lang="en-US" sz="1300" b="1" baseline="30000">
                <a:ea typeface="ＭＳ Ｐゴシック" charset="-128"/>
                <a:cs typeface="Arial" charset="0"/>
              </a:rPr>
              <a:t>0</a:t>
            </a:r>
            <a:r>
              <a:rPr lang="en-US" sz="1300" b="1" baseline="-25000">
                <a:ea typeface="ＭＳ Ｐゴシック" charset="-128"/>
                <a:cs typeface="Arial" charset="0"/>
              </a:rPr>
              <a:t>s</a:t>
            </a:r>
            <a:r>
              <a:rPr lang="en-US" sz="1300" b="1">
                <a:ea typeface="ＭＳ Ｐゴシック" charset="-128"/>
                <a:cs typeface="Arial" charset="0"/>
              </a:rPr>
              <a:t> </a:t>
            </a:r>
            <a:r>
              <a:rPr lang="en-US" sz="1300" b="1">
                <a:ea typeface="ＭＳ Ｐゴシック" charset="-128"/>
                <a:cs typeface="Arial" charset="0"/>
                <a:sym typeface="Wingdings" charset="2"/>
              </a:rPr>
              <a:t> π</a:t>
            </a:r>
            <a:r>
              <a:rPr lang="en-US" sz="1300" b="1" baseline="30000">
                <a:ea typeface="ＭＳ Ｐゴシック" charset="-128"/>
                <a:cs typeface="Arial" charset="0"/>
                <a:sym typeface="Wingdings" charset="2"/>
              </a:rPr>
              <a:t>+</a:t>
            </a:r>
            <a:r>
              <a:rPr lang="en-US" sz="1300" b="1">
                <a:ea typeface="ＭＳ Ｐゴシック" charset="-128"/>
                <a:cs typeface="Arial" charset="0"/>
                <a:sym typeface="Wingdings" charset="2"/>
              </a:rPr>
              <a:t>π</a:t>
            </a:r>
            <a:r>
              <a:rPr lang="en-US" sz="1300" b="1" baseline="30000">
                <a:ea typeface="ＭＳ Ｐゴシック" charset="-128"/>
                <a:cs typeface="Arial" charset="0"/>
                <a:sym typeface="Wingdings" charset="2"/>
              </a:rPr>
              <a:t>- </a:t>
            </a:r>
            <a:r>
              <a:rPr lang="en-US" sz="1300" b="1">
                <a:ea typeface="ＭＳ Ｐゴシック" charset="-128"/>
                <a:cs typeface="Arial" charset="0"/>
                <a:sym typeface="Wingdings" charset="2"/>
              </a:rPr>
              <a:t>observed in Dec 2009, a few days after first collisions </a:t>
            </a:r>
            <a:endParaRPr lang="en-US" sz="1300" b="1">
              <a:ea typeface="ＭＳ Ｐゴシック" charset="-128"/>
              <a:cs typeface="Arial" charset="0"/>
            </a:endParaRPr>
          </a:p>
        </p:txBody>
      </p:sp>
      <p:sp>
        <p:nvSpPr>
          <p:cNvPr id="394248" name="TextBox 26"/>
          <p:cNvSpPr txBox="1">
            <a:spLocks noChangeArrowheads="1"/>
          </p:cNvSpPr>
          <p:nvPr/>
        </p:nvSpPr>
        <p:spPr bwMode="auto">
          <a:xfrm>
            <a:off x="7232650" y="4995863"/>
            <a:ext cx="973138" cy="3143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b="1">
                <a:ea typeface="ＭＳ Ｐゴシック" charset="-128"/>
                <a:cs typeface="Arial" charset="0"/>
                <a:sym typeface="Wingdings" charset="2"/>
              </a:rPr>
              <a:t>Φ  K</a:t>
            </a:r>
            <a:r>
              <a:rPr lang="en-US" sz="1400" b="1" baseline="30000">
                <a:ea typeface="ＭＳ Ｐゴシック" charset="-128"/>
                <a:cs typeface="Arial" charset="0"/>
                <a:sym typeface="Wingdings" charset="2"/>
              </a:rPr>
              <a:t>+</a:t>
            </a:r>
            <a:r>
              <a:rPr lang="en-US" sz="1400" b="1">
                <a:ea typeface="ＭＳ Ｐゴシック" charset="-128"/>
                <a:cs typeface="Arial" charset="0"/>
                <a:sym typeface="Wingdings" charset="2"/>
              </a:rPr>
              <a:t>K</a:t>
            </a:r>
            <a:r>
              <a:rPr lang="en-US" sz="1400" b="1" baseline="30000">
                <a:ea typeface="ＭＳ Ｐゴシック" charset="-128"/>
                <a:cs typeface="Arial" charset="0"/>
                <a:sym typeface="Wingdings" charset="2"/>
              </a:rPr>
              <a:t>-</a:t>
            </a:r>
            <a:endParaRPr lang="en-US" sz="1400" b="1" baseline="30000">
              <a:ea typeface="ＭＳ Ｐゴシック" charset="-128"/>
              <a:cs typeface="Arial" charset="0"/>
            </a:endParaRPr>
          </a:p>
        </p:txBody>
      </p:sp>
      <p:pic>
        <p:nvPicPr>
          <p:cNvPr id="394253" name="Picture 11" descr="DEDX_Plot_Overall_Data.png"/>
          <p:cNvPicPr preferRelativeResize="0"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3500" y="3843338"/>
            <a:ext cx="3983038" cy="269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4254" name="TextBox 19"/>
          <p:cNvSpPr txBox="1">
            <a:spLocks noChangeArrowheads="1"/>
          </p:cNvSpPr>
          <p:nvPr/>
        </p:nvSpPr>
        <p:spPr bwMode="auto">
          <a:xfrm>
            <a:off x="2197100" y="3749675"/>
            <a:ext cx="1143000" cy="3143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b="1">
                <a:ea typeface="ＭＳ Ｐゴシック" charset="-128"/>
                <a:cs typeface="Arial" charset="0"/>
              </a:rPr>
              <a:t>Pixel dE/dx</a:t>
            </a:r>
          </a:p>
        </p:txBody>
      </p:sp>
      <p:sp>
        <p:nvSpPr>
          <p:cNvPr id="394255" name="TextBox 76"/>
          <p:cNvSpPr txBox="1">
            <a:spLocks noChangeArrowheads="1"/>
          </p:cNvSpPr>
          <p:nvPr/>
        </p:nvSpPr>
        <p:spPr bwMode="auto">
          <a:xfrm>
            <a:off x="1014413" y="5530850"/>
            <a:ext cx="306387" cy="3000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300" b="1">
                <a:ea typeface="ＭＳ Ｐゴシック" charset="-128"/>
                <a:cs typeface="Arial" charset="0"/>
              </a:rPr>
              <a:t>π</a:t>
            </a:r>
          </a:p>
        </p:txBody>
      </p:sp>
      <p:sp>
        <p:nvSpPr>
          <p:cNvPr id="394256" name="TextBox 77"/>
          <p:cNvSpPr txBox="1">
            <a:spLocks noChangeArrowheads="1"/>
          </p:cNvSpPr>
          <p:nvPr/>
        </p:nvSpPr>
        <p:spPr bwMode="auto">
          <a:xfrm>
            <a:off x="1333500" y="4908550"/>
            <a:ext cx="312738" cy="3000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300" b="1">
                <a:ea typeface="ＭＳ Ｐゴシック" charset="-128"/>
                <a:cs typeface="Arial" charset="0"/>
              </a:rPr>
              <a:t>K</a:t>
            </a:r>
          </a:p>
        </p:txBody>
      </p:sp>
      <p:sp>
        <p:nvSpPr>
          <p:cNvPr id="394257" name="TextBox 78"/>
          <p:cNvSpPr txBox="1">
            <a:spLocks noChangeArrowheads="1"/>
          </p:cNvSpPr>
          <p:nvPr/>
        </p:nvSpPr>
        <p:spPr bwMode="auto">
          <a:xfrm>
            <a:off x="1709738" y="4451350"/>
            <a:ext cx="295275" cy="300038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300" b="1">
                <a:ea typeface="ＭＳ Ｐゴシック" charset="-128"/>
                <a:cs typeface="Arial" charset="0"/>
              </a:rPr>
              <a:t>p</a:t>
            </a:r>
          </a:p>
        </p:txBody>
      </p:sp>
      <p:grpSp>
        <p:nvGrpSpPr>
          <p:cNvPr id="394260" name="Group 55"/>
          <p:cNvGrpSpPr>
            <a:grpSpLocks/>
          </p:cNvGrpSpPr>
          <p:nvPr/>
        </p:nvGrpSpPr>
        <p:grpSpPr bwMode="auto">
          <a:xfrm>
            <a:off x="7618413" y="1930400"/>
            <a:ext cx="1525587" cy="1606550"/>
            <a:chOff x="6629465" y="1676191"/>
            <a:chExt cx="1530677" cy="1599969"/>
          </a:xfrm>
        </p:grpSpPr>
        <p:sp>
          <p:nvSpPr>
            <p:cNvPr id="57" name="Rectangle 56"/>
            <p:cNvSpPr/>
            <p:nvPr/>
          </p:nvSpPr>
          <p:spPr bwMode="auto">
            <a:xfrm>
              <a:off x="6629465" y="1676191"/>
              <a:ext cx="1524306" cy="1599969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pPr eaLnBrk="0" hangingPunct="0"/>
              <a:endParaRPr lang="en-GB" sz="1600" b="1">
                <a:ea typeface="ＭＳ Ｐゴシック" charset="-128"/>
                <a:cs typeface="Arial" charset="0"/>
              </a:endParaRPr>
            </a:p>
          </p:txBody>
        </p:sp>
        <p:grpSp>
          <p:nvGrpSpPr>
            <p:cNvPr id="394262" name="Group 31"/>
            <p:cNvGrpSpPr>
              <a:grpSpLocks/>
            </p:cNvGrpSpPr>
            <p:nvPr/>
          </p:nvGrpSpPr>
          <p:grpSpPr bwMode="auto">
            <a:xfrm>
              <a:off x="6934200" y="1749623"/>
              <a:ext cx="1225942" cy="1315946"/>
              <a:chOff x="6934200" y="1749623"/>
              <a:chExt cx="1225942" cy="1315946"/>
            </a:xfrm>
          </p:grpSpPr>
          <p:cxnSp>
            <p:nvCxnSpPr>
              <p:cNvPr id="394263" name="Straight Arrow Connector 58"/>
              <p:cNvCxnSpPr>
                <a:cxnSpLocks noChangeAspect="1"/>
              </p:cNvCxnSpPr>
              <p:nvPr/>
            </p:nvCxnSpPr>
            <p:spPr bwMode="auto">
              <a:xfrm>
                <a:off x="7306462" y="2806336"/>
                <a:ext cx="345643" cy="901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394264" name="Straight Arrow Connector 59"/>
              <p:cNvCxnSpPr>
                <a:cxnSpLocks noChangeAspect="1"/>
              </p:cNvCxnSpPr>
              <p:nvPr/>
            </p:nvCxnSpPr>
            <p:spPr bwMode="auto">
              <a:xfrm rot="5400000">
                <a:off x="7102780" y="2824852"/>
                <a:ext cx="222199" cy="185166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394265" name="Straight Arrow Connector 60"/>
              <p:cNvCxnSpPr>
                <a:cxnSpLocks noChangeAspect="1"/>
              </p:cNvCxnSpPr>
              <p:nvPr/>
            </p:nvCxnSpPr>
            <p:spPr bwMode="auto">
              <a:xfrm rot="16200000" flipH="1">
                <a:off x="7284860" y="2827939"/>
                <a:ext cx="259232" cy="216027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394266" name="Straight Arrow Connector 61"/>
              <p:cNvCxnSpPr>
                <a:cxnSpLocks noChangeAspect="1"/>
              </p:cNvCxnSpPr>
              <p:nvPr/>
            </p:nvCxnSpPr>
            <p:spPr bwMode="auto">
              <a:xfrm rot="5400000" flipH="1" flipV="1">
                <a:off x="7257085" y="2559448"/>
                <a:ext cx="296266" cy="197510"/>
              </a:xfrm>
              <a:prstGeom prst="straightConnector1">
                <a:avLst/>
              </a:prstGeom>
              <a:noFill/>
              <a:ln w="28575">
                <a:solidFill>
                  <a:srgbClr val="0000FF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394267" name="Straight Arrow Connector 62"/>
              <p:cNvCxnSpPr>
                <a:cxnSpLocks noChangeAspect="1"/>
              </p:cNvCxnSpPr>
              <p:nvPr/>
            </p:nvCxnSpPr>
            <p:spPr bwMode="auto">
              <a:xfrm flipV="1">
                <a:off x="7491628" y="2436004"/>
                <a:ext cx="333299" cy="111100"/>
              </a:xfrm>
              <a:prstGeom prst="straightConnector1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394268" name="Straight Arrow Connector 63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368184" y="2250838"/>
                <a:ext cx="432054" cy="18516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prstDash val="dash"/>
                <a:round/>
                <a:headEnd/>
                <a:tailEnd type="arrow" w="med" len="med"/>
              </a:ln>
            </p:spPr>
          </p:cxnSp>
          <p:cxnSp>
            <p:nvCxnSpPr>
              <p:cNvPr id="394269" name="Straight Arrow Connector 64"/>
              <p:cNvCxnSpPr>
                <a:cxnSpLocks noChangeShapeType="1"/>
              </p:cNvCxnSpPr>
              <p:nvPr/>
            </p:nvCxnSpPr>
            <p:spPr bwMode="auto">
              <a:xfrm flipV="1">
                <a:off x="7676794" y="2003950"/>
                <a:ext cx="308610" cy="123444"/>
              </a:xfrm>
              <a:prstGeom prst="straightConnector1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arrow" w="med" len="med"/>
              </a:ln>
            </p:spPr>
          </p:cxnSp>
          <p:cxnSp>
            <p:nvCxnSpPr>
              <p:cNvPr id="394270" name="Straight Arrow Connector 65"/>
              <p:cNvCxnSpPr>
                <a:cxnSpLocks noChangeShapeType="1"/>
              </p:cNvCxnSpPr>
              <p:nvPr/>
            </p:nvCxnSpPr>
            <p:spPr bwMode="auto">
              <a:xfrm rot="5400000" flipH="1" flipV="1">
                <a:off x="7522489" y="1973089"/>
                <a:ext cx="308610" cy="1286"/>
              </a:xfrm>
              <a:prstGeom prst="straightConnector1">
                <a:avLst/>
              </a:prstGeom>
              <a:noFill/>
              <a:ln w="28575">
                <a:solidFill>
                  <a:srgbClr val="CC0000"/>
                </a:solidFill>
                <a:round/>
                <a:headEnd/>
                <a:tailEnd type="arrow" w="med" len="med"/>
              </a:ln>
            </p:spPr>
          </p:cxnSp>
          <p:sp>
            <p:nvSpPr>
              <p:cNvPr id="67" name="TextBox 66"/>
              <p:cNvSpPr txBox="1"/>
              <p:nvPr/>
            </p:nvSpPr>
            <p:spPr>
              <a:xfrm>
                <a:off x="7056000" y="2435423"/>
                <a:ext cx="375235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1400" dirty="0" err="1">
                    <a:ln>
                      <a:solidFill>
                        <a:srgbClr val="0000FF"/>
                      </a:solidFill>
                    </a:ln>
                    <a:latin typeface="Lucida Grande"/>
                    <a:ea typeface="Lucida Grande"/>
                    <a:cs typeface="Lucida Grande"/>
                  </a:rPr>
                  <a:t>Ξ</a:t>
                </a:r>
                <a:r>
                  <a:rPr lang="en-US" sz="1600" baseline="30000" dirty="0">
                    <a:ln>
                      <a:solidFill>
                        <a:srgbClr val="0000FF"/>
                      </a:solidFill>
                    </a:ln>
                    <a:latin typeface="Lucida Grande"/>
                    <a:ea typeface="Lucida Grande"/>
                    <a:cs typeface="Lucida Grande"/>
                  </a:rPr>
                  <a:t>-</a:t>
                </a:r>
                <a:endParaRPr lang="en-US" sz="1600" baseline="30000" dirty="0">
                  <a:ln>
                    <a:solidFill>
                      <a:srgbClr val="0000FF"/>
                    </a:solidFill>
                  </a:ln>
                  <a:latin typeface="Comic Sans MS" charset="0"/>
                </a:endParaRPr>
              </a:p>
            </p:txBody>
          </p:sp>
          <p:sp>
            <p:nvSpPr>
              <p:cNvPr id="394272" name="TextBox 67"/>
              <p:cNvSpPr txBox="1">
                <a:spLocks noChangeArrowheads="1"/>
              </p:cNvSpPr>
              <p:nvPr/>
            </p:nvSpPr>
            <p:spPr bwMode="auto">
              <a:xfrm>
                <a:off x="7312146" y="2133771"/>
                <a:ext cx="303309" cy="304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400" b="1">
                    <a:ea typeface="ＭＳ Ｐゴシック" charset="-128"/>
                    <a:cs typeface="Arial" charset="0"/>
                  </a:rPr>
                  <a:t>Λ</a:t>
                </a:r>
              </a:p>
            </p:txBody>
          </p:sp>
          <p:sp>
            <p:nvSpPr>
              <p:cNvPr id="394273" name="TextBox 68"/>
              <p:cNvSpPr txBox="1">
                <a:spLocks noChangeArrowheads="1"/>
              </p:cNvSpPr>
              <p:nvPr/>
            </p:nvSpPr>
            <p:spPr bwMode="auto">
              <a:xfrm>
                <a:off x="7779020" y="2286161"/>
                <a:ext cx="381122" cy="304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400" b="1">
                    <a:solidFill>
                      <a:srgbClr val="CC3300"/>
                    </a:solidFill>
                    <a:ea typeface="ＭＳ Ｐゴシック" charset="-128"/>
                    <a:cs typeface="Arial" charset="0"/>
                  </a:rPr>
                  <a:t>π</a:t>
                </a:r>
                <a:r>
                  <a:rPr lang="en-US" sz="1400" b="1" baseline="30000">
                    <a:solidFill>
                      <a:srgbClr val="CC3300"/>
                    </a:solidFill>
                    <a:ea typeface="ＭＳ Ｐゴシック" charset="-128"/>
                    <a:cs typeface="Arial" charset="0"/>
                  </a:rPr>
                  <a:t>-</a:t>
                </a:r>
                <a:r>
                  <a:rPr lang="en-US" sz="1600" b="1" baseline="30000">
                    <a:solidFill>
                      <a:srgbClr val="CC3300"/>
                    </a:solidFill>
                    <a:ea typeface="ＭＳ Ｐゴシック" charset="-128"/>
                    <a:cs typeface="Arial" charset="0"/>
                  </a:rPr>
                  <a:t> </a:t>
                </a:r>
              </a:p>
            </p:txBody>
          </p:sp>
          <p:sp>
            <p:nvSpPr>
              <p:cNvPr id="394274" name="TextBox 69"/>
              <p:cNvSpPr txBox="1">
                <a:spLocks noChangeArrowheads="1"/>
              </p:cNvSpPr>
              <p:nvPr/>
            </p:nvSpPr>
            <p:spPr bwMode="auto">
              <a:xfrm>
                <a:off x="7779020" y="2003605"/>
                <a:ext cx="374770" cy="304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400" b="1">
                    <a:solidFill>
                      <a:srgbClr val="CC3300"/>
                    </a:solidFill>
                    <a:ea typeface="ＭＳ Ｐゴシック" charset="-128"/>
                    <a:cs typeface="Arial" charset="0"/>
                  </a:rPr>
                  <a:t>π</a:t>
                </a:r>
                <a:r>
                  <a:rPr lang="en-US" sz="1400" b="1" baseline="30000">
                    <a:solidFill>
                      <a:srgbClr val="CC3300"/>
                    </a:solidFill>
                    <a:ea typeface="ＭＳ Ｐゴシック" charset="-128"/>
                    <a:cs typeface="Arial" charset="0"/>
                  </a:rPr>
                  <a:t>- </a:t>
                </a:r>
              </a:p>
            </p:txBody>
          </p:sp>
          <p:sp>
            <p:nvSpPr>
              <p:cNvPr id="394275" name="Rectangle 70"/>
              <p:cNvSpPr>
                <a:spLocks noChangeArrowheads="1"/>
              </p:cNvSpPr>
              <p:nvPr/>
            </p:nvSpPr>
            <p:spPr bwMode="auto">
              <a:xfrm>
                <a:off x="7315322" y="1749623"/>
                <a:ext cx="292193" cy="3047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/>
                <a:r>
                  <a:rPr lang="en-US" sz="1400" b="1">
                    <a:solidFill>
                      <a:srgbClr val="CC3300"/>
                    </a:solidFill>
                    <a:ea typeface="ＭＳ Ｐゴシック" charset="-128"/>
                    <a:cs typeface="Arial" charset="0"/>
                  </a:rPr>
                  <a:t>p</a:t>
                </a:r>
                <a:endParaRPr lang="en-US" sz="1400" b="1">
                  <a:ea typeface="ＭＳ Ｐゴシック" charset="-128"/>
                  <a:cs typeface="Arial" charset="0"/>
                </a:endParaRPr>
              </a:p>
            </p:txBody>
          </p:sp>
          <p:cxnSp>
            <p:nvCxnSpPr>
              <p:cNvPr id="394276" name="Straight Arrow Connector 71"/>
              <p:cNvCxnSpPr>
                <a:cxnSpLocks noChangeShapeType="1"/>
              </p:cNvCxnSpPr>
              <p:nvPr/>
            </p:nvCxnSpPr>
            <p:spPr bwMode="auto">
              <a:xfrm rot="10800000">
                <a:off x="6934200" y="2743200"/>
                <a:ext cx="381000" cy="76200"/>
              </a:xfrm>
              <a:prstGeom prst="straightConnector1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arrow" w="med" len="med"/>
              </a:ln>
            </p:spPr>
          </p:cxnSp>
        </p:grpSp>
      </p:grpSp>
      <p:sp>
        <p:nvSpPr>
          <p:cNvPr id="394277" name="TextBox 72"/>
          <p:cNvSpPr txBox="1">
            <a:spLocks noChangeArrowheads="1"/>
          </p:cNvSpPr>
          <p:nvPr/>
        </p:nvSpPr>
        <p:spPr bwMode="auto">
          <a:xfrm>
            <a:off x="6267450" y="2101850"/>
            <a:ext cx="1316038" cy="2825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 b="1">
                <a:ea typeface="ＭＳ Ｐゴシック" charset="-128"/>
                <a:cs typeface="Arial" charset="0"/>
              </a:rPr>
              <a:t>PDG: 1321.32 GeV</a:t>
            </a:r>
          </a:p>
        </p:txBody>
      </p:sp>
      <p:sp>
        <p:nvSpPr>
          <p:cNvPr id="394278" name="Rectangle 73"/>
          <p:cNvSpPr>
            <a:spLocks noChangeArrowheads="1"/>
          </p:cNvSpPr>
          <p:nvPr/>
        </p:nvSpPr>
        <p:spPr bwMode="auto">
          <a:xfrm>
            <a:off x="6737350" y="1685925"/>
            <a:ext cx="1184275" cy="152400"/>
          </a:xfrm>
          <a:prstGeom prst="rect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0" hangingPunct="0"/>
            <a:endParaRPr lang="en-GB" sz="1600" b="1">
              <a:ea typeface="ＭＳ Ｐゴシック" charset="-128"/>
              <a:cs typeface="Arial" charset="0"/>
            </a:endParaRPr>
          </a:p>
        </p:txBody>
      </p:sp>
      <p:sp>
        <p:nvSpPr>
          <p:cNvPr id="394279" name="TextBox 26"/>
          <p:cNvSpPr txBox="1">
            <a:spLocks noChangeArrowheads="1"/>
          </p:cNvSpPr>
          <p:nvPr/>
        </p:nvSpPr>
        <p:spPr bwMode="auto">
          <a:xfrm>
            <a:off x="7239000" y="850900"/>
            <a:ext cx="822325" cy="31432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400" b="1">
                <a:ea typeface="ＭＳ Ｐゴシック" charset="-128"/>
                <a:cs typeface="Arial" charset="0"/>
                <a:sym typeface="Wingdings" charset="2"/>
              </a:rPr>
              <a:t>Ξ  Λπ</a:t>
            </a:r>
            <a:endParaRPr lang="en-US" sz="1400" b="1" baseline="30000">
              <a:ea typeface="ＭＳ Ｐゴシック" charset="-128"/>
              <a:cs typeface="Arial" charset="0"/>
            </a:endParaRPr>
          </a:p>
        </p:txBody>
      </p:sp>
      <p:sp>
        <p:nvSpPr>
          <p:cNvPr id="394283" name="Text Box 43"/>
          <p:cNvSpPr txBox="1">
            <a:spLocks noChangeArrowheads="1"/>
          </p:cNvSpPr>
          <p:nvPr/>
        </p:nvSpPr>
        <p:spPr bwMode="auto">
          <a:xfrm>
            <a:off x="3702050" y="6351588"/>
            <a:ext cx="54419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GB" sz="1200" b="1"/>
              <a:t>ATLAS-CONF-2010-032, ATLAS-CONF-2010-033, ATLAS-CONF-2010-023 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389188" y="2746375"/>
            <a:ext cx="1423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 b="1">
                <a:ea typeface="ＭＳ Ｐゴシック" charset="-128"/>
                <a:cs typeface="Arial" charset="0"/>
              </a:rPr>
              <a:t>Normalized to data </a:t>
            </a:r>
          </a:p>
          <a:p>
            <a:pPr eaLnBrk="0" hangingPunct="0"/>
            <a:r>
              <a:rPr lang="en-US" sz="1000" b="1">
                <a:ea typeface="ＭＳ Ｐゴシック" charset="-128"/>
                <a:cs typeface="Arial" charset="0"/>
              </a:rPr>
              <a:t>Stat errors only</a:t>
            </a:r>
          </a:p>
        </p:txBody>
      </p:sp>
      <p:sp>
        <p:nvSpPr>
          <p:cNvPr id="2" name="TextBox 17"/>
          <p:cNvSpPr txBox="1">
            <a:spLocks noChangeArrowheads="1"/>
          </p:cNvSpPr>
          <p:nvPr/>
        </p:nvSpPr>
        <p:spPr bwMode="auto">
          <a:xfrm>
            <a:off x="7720013" y="4559300"/>
            <a:ext cx="142398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000" b="1">
                <a:ea typeface="ＭＳ Ｐゴシック" charset="-128"/>
                <a:cs typeface="Arial" charset="0"/>
              </a:rPr>
              <a:t>Normalized to data </a:t>
            </a:r>
          </a:p>
          <a:p>
            <a:pPr eaLnBrk="0" hangingPunct="0"/>
            <a:r>
              <a:rPr lang="en-US" sz="1000" b="1">
                <a:ea typeface="ＭＳ Ｐゴシック" charset="-128"/>
                <a:cs typeface="Arial" charset="0"/>
              </a:rPr>
              <a:t>Stat errors only</a:t>
            </a:r>
          </a:p>
        </p:txBody>
      </p:sp>
      <p:sp>
        <p:nvSpPr>
          <p:cNvPr id="394287" name="Rectangle 47"/>
          <p:cNvSpPr>
            <a:spLocks noChangeArrowheads="1"/>
          </p:cNvSpPr>
          <p:nvPr/>
        </p:nvSpPr>
        <p:spPr bwMode="auto">
          <a:xfrm>
            <a:off x="1233488" y="1262063"/>
            <a:ext cx="711200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4288" name="Rectangle 48"/>
          <p:cNvSpPr>
            <a:spLocks noChangeArrowheads="1"/>
          </p:cNvSpPr>
          <p:nvPr/>
        </p:nvSpPr>
        <p:spPr bwMode="auto">
          <a:xfrm>
            <a:off x="5614988" y="3800475"/>
            <a:ext cx="754062" cy="1460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94289" name="Line 49"/>
          <p:cNvSpPr>
            <a:spLocks noChangeShapeType="1"/>
          </p:cNvSpPr>
          <p:nvPr/>
        </p:nvSpPr>
        <p:spPr bwMode="auto">
          <a:xfrm>
            <a:off x="1727200" y="5427663"/>
            <a:ext cx="4411663" cy="349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3EA983D7-17AF-0F4E-A7AB-8F28A2AAB030}" type="slidenum">
              <a:rPr lang="en-GB"/>
              <a:pPr/>
              <a:t>5</a:t>
            </a:fld>
            <a:endParaRPr lang="en-GB"/>
          </a:p>
        </p:txBody>
      </p:sp>
      <p:sp>
        <p:nvSpPr>
          <p:cNvPr id="3747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ATLAS Detector</a:t>
            </a:r>
          </a:p>
        </p:txBody>
      </p:sp>
      <p:sp>
        <p:nvSpPr>
          <p:cNvPr id="374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374789" name="Picture 4" descr="FullDetect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01750"/>
            <a:ext cx="6294438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4790" name="Rectangle 8"/>
          <p:cNvSpPr>
            <a:spLocks noChangeArrowheads="1"/>
          </p:cNvSpPr>
          <p:nvPr/>
        </p:nvSpPr>
        <p:spPr bwMode="auto">
          <a:xfrm>
            <a:off x="5943600" y="3367088"/>
            <a:ext cx="3200400" cy="17018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500" b="1">
                <a:ea typeface="ＭＳ Ｐゴシック" charset="-128"/>
                <a:cs typeface="Arial" charset="0"/>
              </a:rPr>
              <a:t>Inner Detector (|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</a:t>
            </a:r>
            <a:r>
              <a:rPr lang="en-US" sz="1500" b="1">
                <a:ea typeface="ＭＳ Ｐゴシック" charset="-128"/>
                <a:cs typeface="Arial" charset="0"/>
              </a:rPr>
              <a:t>|&lt;2.5, B=2T): </a:t>
            </a:r>
          </a:p>
          <a:p>
            <a:r>
              <a:rPr lang="en-US" sz="1500" b="1">
                <a:ea typeface="ＭＳ Ｐゴシック" charset="-128"/>
                <a:cs typeface="Arial" charset="0"/>
              </a:rPr>
              <a:t>Si Pixels, Si strips, Transition Radiation detector (straws) </a:t>
            </a:r>
          </a:p>
          <a:p>
            <a:r>
              <a:rPr lang="en-US" sz="1500" b="1">
                <a:ea typeface="ＭＳ Ｐゴシック" charset="-128"/>
                <a:cs typeface="Arial" charset="0"/>
              </a:rPr>
              <a:t>Precise tracking and vertexing,</a:t>
            </a:r>
          </a:p>
          <a:p>
            <a:r>
              <a:rPr lang="en-US" sz="1500" b="1">
                <a:ea typeface="ＭＳ Ｐゴシック" charset="-128"/>
                <a:cs typeface="Arial" charset="0"/>
              </a:rPr>
              <a:t>e/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</a:t>
            </a:r>
            <a:r>
              <a:rPr lang="en-US" sz="1500" b="1">
                <a:ea typeface="ＭＳ Ｐゴシック" charset="-128"/>
                <a:cs typeface="Arial" charset="0"/>
              </a:rPr>
              <a:t> separation</a:t>
            </a:r>
          </a:p>
          <a:p>
            <a:r>
              <a:rPr lang="en-US" sz="1500" b="1">
                <a:ea typeface="ＭＳ Ｐゴシック" charset="-128"/>
                <a:cs typeface="Arial" charset="0"/>
              </a:rPr>
              <a:t>Momentum resolution (</a:t>
            </a:r>
            <a:r>
              <a:rPr lang="en-US" sz="1500" b="1">
                <a:latin typeface="Symbol" charset="2"/>
                <a:ea typeface="ＭＳ Ｐゴシック" charset="-128"/>
                <a:cs typeface="Arial" charset="0"/>
              </a:rPr>
              <a:t>h</a:t>
            </a:r>
            <a:r>
              <a:rPr lang="en-US" sz="1500" b="1">
                <a:ea typeface="ＭＳ Ｐゴシック" charset="-128"/>
                <a:cs typeface="Arial" charset="0"/>
              </a:rPr>
              <a:t>=0): </a:t>
            </a:r>
          </a:p>
          <a:p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</a:t>
            </a:r>
            <a:r>
              <a:rPr lang="en-US" sz="1500" b="1">
                <a:ea typeface="ＭＳ Ｐゴシック" charset="-128"/>
                <a:cs typeface="Arial" charset="0"/>
              </a:rPr>
              <a:t>/p</a:t>
            </a:r>
            <a:r>
              <a:rPr lang="en-US" sz="1500" b="1" baseline="-25000">
                <a:ea typeface="ＭＳ Ｐゴシック" charset="-128"/>
                <a:cs typeface="Arial" charset="0"/>
              </a:rPr>
              <a:t>T</a:t>
            </a:r>
            <a:r>
              <a:rPr lang="en-US" sz="1500" b="1">
                <a:ea typeface="ＭＳ Ｐゴシック" charset="-128"/>
                <a:cs typeface="Arial" charset="0"/>
              </a:rPr>
              <a:t> ~ 3.8x10</a:t>
            </a:r>
            <a:r>
              <a:rPr lang="en-US" sz="1500" b="1" baseline="30000">
                <a:ea typeface="ＭＳ Ｐゴシック" charset="-128"/>
                <a:cs typeface="Arial" charset="0"/>
              </a:rPr>
              <a:t>-4</a:t>
            </a:r>
            <a:r>
              <a:rPr lang="en-US" sz="1500" b="1">
                <a:ea typeface="ＭＳ Ｐゴシック" charset="-128"/>
                <a:cs typeface="Arial" charset="0"/>
              </a:rPr>
              <a:t> p</a:t>
            </a:r>
            <a:r>
              <a:rPr lang="en-US" sz="1500" b="1" baseline="-25000">
                <a:ea typeface="ＭＳ Ｐゴシック" charset="-128"/>
                <a:cs typeface="Arial" charset="0"/>
              </a:rPr>
              <a:t>T </a:t>
            </a:r>
            <a:r>
              <a:rPr lang="en-US" sz="1500" b="1">
                <a:ea typeface="ＭＳ Ｐゴシック" charset="-128"/>
                <a:cs typeface="Arial" charset="0"/>
              </a:rPr>
              <a:t>(GeV) 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 </a:t>
            </a:r>
            <a:r>
              <a:rPr lang="en-US" sz="1500" b="1">
                <a:ea typeface="ＭＳ Ｐゴシック" charset="-128"/>
                <a:cs typeface="Arial" charset="0"/>
              </a:rPr>
              <a:t>0.015</a:t>
            </a:r>
          </a:p>
        </p:txBody>
      </p:sp>
      <p:sp>
        <p:nvSpPr>
          <p:cNvPr id="374791" name="Text Box 1028"/>
          <p:cNvSpPr txBox="1">
            <a:spLocks noChangeArrowheads="1"/>
          </p:cNvSpPr>
          <p:nvPr/>
        </p:nvSpPr>
        <p:spPr bwMode="auto">
          <a:xfrm>
            <a:off x="6573838" y="1371600"/>
            <a:ext cx="2570162" cy="1323975"/>
          </a:xfrm>
          <a:prstGeom prst="rect">
            <a:avLst/>
          </a:prstGeom>
          <a:solidFill>
            <a:srgbClr val="FFFF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b="1">
                <a:ea typeface="ＭＳ Ｐゴシック" charset="-128"/>
                <a:cs typeface="Arial" charset="0"/>
              </a:rPr>
              <a:t>Length  : ~ 46 m </a:t>
            </a:r>
          </a:p>
          <a:p>
            <a:pPr eaLnBrk="0" hangingPunct="0"/>
            <a:r>
              <a:rPr lang="en-US" sz="1600" b="1">
                <a:ea typeface="ＭＳ Ｐゴシック" charset="-128"/>
                <a:cs typeface="Arial" charset="0"/>
              </a:rPr>
              <a:t>Radius  : ~ 12 m </a:t>
            </a:r>
          </a:p>
          <a:p>
            <a:pPr eaLnBrk="0" hangingPunct="0"/>
            <a:r>
              <a:rPr lang="en-US" sz="1600" b="1">
                <a:ea typeface="ＭＳ Ｐゴシック" charset="-128"/>
                <a:cs typeface="Arial" charset="0"/>
              </a:rPr>
              <a:t>Weight : ~ 7000 tons</a:t>
            </a:r>
          </a:p>
          <a:p>
            <a:pPr eaLnBrk="0" hangingPunct="0">
              <a:buFont typeface="Wingdings" charset="2"/>
              <a:buNone/>
            </a:pPr>
            <a:r>
              <a:rPr lang="en-US" sz="1600" b="1">
                <a:ea typeface="ＭＳ Ｐゴシック" charset="-128"/>
                <a:cs typeface="Arial" charset="0"/>
              </a:rPr>
              <a:t>~10</a:t>
            </a:r>
            <a:r>
              <a:rPr lang="en-US" sz="1600" b="1" baseline="30000">
                <a:ea typeface="ＭＳ Ｐゴシック" charset="-128"/>
                <a:cs typeface="Arial" charset="0"/>
              </a:rPr>
              <a:t>8</a:t>
            </a:r>
            <a:r>
              <a:rPr lang="en-US" sz="1600" b="1">
                <a:ea typeface="ＭＳ Ｐゴシック" charset="-128"/>
                <a:cs typeface="Arial" charset="0"/>
              </a:rPr>
              <a:t> electronic channels</a:t>
            </a:r>
          </a:p>
          <a:p>
            <a:pPr eaLnBrk="0" hangingPunct="0">
              <a:buFont typeface="Wingdings" charset="2"/>
              <a:buNone/>
            </a:pPr>
            <a:r>
              <a:rPr lang="en-US" sz="1600" b="1">
                <a:ea typeface="ＭＳ Ｐゴシック" charset="-128"/>
                <a:cs typeface="Arial" charset="0"/>
              </a:rPr>
              <a:t>3000 km of cables</a:t>
            </a:r>
          </a:p>
        </p:txBody>
      </p:sp>
      <p:sp>
        <p:nvSpPr>
          <p:cNvPr id="374792" name="Line 1029"/>
          <p:cNvSpPr>
            <a:spLocks noChangeShapeType="1"/>
          </p:cNvSpPr>
          <p:nvPr/>
        </p:nvSpPr>
        <p:spPr bwMode="auto">
          <a:xfrm>
            <a:off x="2424113" y="1260475"/>
            <a:ext cx="1233487" cy="949325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793" name="Text Box 1030"/>
          <p:cNvSpPr txBox="1">
            <a:spLocks noChangeArrowheads="1"/>
          </p:cNvSpPr>
          <p:nvPr/>
        </p:nvSpPr>
        <p:spPr bwMode="auto">
          <a:xfrm>
            <a:off x="0" y="728663"/>
            <a:ext cx="7561263" cy="558800"/>
          </a:xfrm>
          <a:prstGeom prst="rect">
            <a:avLst/>
          </a:prstGeom>
          <a:solidFill>
            <a:srgbClr val="CC99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500" b="1">
                <a:solidFill>
                  <a:srgbClr val="000000"/>
                </a:solidFill>
                <a:ea typeface="ＭＳ Ｐゴシック" charset="-128"/>
                <a:cs typeface="Arial" charset="0"/>
              </a:rPr>
              <a:t>Muon Spectrometer 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(</a:t>
            </a:r>
            <a:r>
              <a:rPr lang="en-US" sz="1500" b="1">
                <a:ea typeface="ＭＳ Ｐゴシック" charset="-128"/>
                <a:cs typeface="Arial" charset="0"/>
              </a:rPr>
              <a:t>|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|&lt;2.7)</a:t>
            </a:r>
            <a:r>
              <a:rPr lang="en-US" sz="1500" b="1">
                <a:solidFill>
                  <a:srgbClr val="009900"/>
                </a:solidFill>
                <a:ea typeface="ＭＳ Ｐゴシック" charset="-128"/>
                <a:cs typeface="Arial" charset="0"/>
                <a:sym typeface="Symbol" charset="2"/>
              </a:rPr>
              <a:t> </a:t>
            </a:r>
            <a:r>
              <a:rPr lang="en-US" sz="1500" b="1">
                <a:solidFill>
                  <a:schemeClr val="tx2"/>
                </a:solidFill>
                <a:ea typeface="ＭＳ Ｐゴシック" charset="-128"/>
                <a:cs typeface="Arial" charset="0"/>
                <a:sym typeface="Symbol" charset="2"/>
              </a:rPr>
              <a:t>: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 air-core toroids with gas-based muon chambers</a:t>
            </a:r>
            <a:endParaRPr lang="en-US" sz="1500" b="1">
              <a:solidFill>
                <a:srgbClr val="000000"/>
              </a:solidFill>
              <a:ea typeface="ＭＳ Ｐゴシック" charset="-128"/>
              <a:cs typeface="Arial" charset="0"/>
            </a:endParaRPr>
          </a:p>
          <a:p>
            <a:pPr eaLnBrk="0" hangingPunct="0"/>
            <a:r>
              <a:rPr lang="en-US" sz="1500" b="1">
                <a:solidFill>
                  <a:srgbClr val="000000"/>
                </a:solidFill>
                <a:ea typeface="ＭＳ Ｐゴシック" charset="-128"/>
                <a:cs typeface="Arial" charset="0"/>
              </a:rPr>
              <a:t>Muon trigger and measurement with momentum resolution &lt; 10% up toE</a:t>
            </a:r>
            <a:r>
              <a:rPr lang="en-US" sz="1500" b="1" baseline="-25000">
                <a:solidFill>
                  <a:srgbClr val="000000"/>
                </a:solidFill>
                <a:ea typeface="ＭＳ Ｐゴシック" charset="-128"/>
                <a:cs typeface="Arial" charset="0"/>
                <a:sym typeface="Symbol" charset="2"/>
              </a:rPr>
              <a:t></a:t>
            </a:r>
            <a:r>
              <a:rPr lang="en-US" sz="1500" b="1">
                <a:solidFill>
                  <a:srgbClr val="000000"/>
                </a:solidFill>
                <a:ea typeface="ＭＳ Ｐゴシック" charset="-128"/>
                <a:cs typeface="Arial" charset="0"/>
                <a:sym typeface="Symbol" charset="2"/>
              </a:rPr>
              <a:t> ~ 1 TeV</a:t>
            </a:r>
          </a:p>
        </p:txBody>
      </p:sp>
      <p:sp>
        <p:nvSpPr>
          <p:cNvPr id="374794" name="Line 1031"/>
          <p:cNvSpPr>
            <a:spLocks noChangeShapeType="1"/>
          </p:cNvSpPr>
          <p:nvPr/>
        </p:nvSpPr>
        <p:spPr bwMode="auto">
          <a:xfrm flipH="1" flipV="1">
            <a:off x="4191000" y="3276600"/>
            <a:ext cx="1733550" cy="533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795" name="Line 1032"/>
          <p:cNvSpPr>
            <a:spLocks noChangeShapeType="1"/>
          </p:cNvSpPr>
          <p:nvPr/>
        </p:nvSpPr>
        <p:spPr bwMode="auto">
          <a:xfrm flipV="1">
            <a:off x="1295400" y="3403600"/>
            <a:ext cx="2667000" cy="20574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796" name="Rectangle 8"/>
          <p:cNvSpPr>
            <a:spLocks noChangeArrowheads="1"/>
          </p:cNvSpPr>
          <p:nvPr/>
        </p:nvSpPr>
        <p:spPr bwMode="auto">
          <a:xfrm>
            <a:off x="0" y="5384800"/>
            <a:ext cx="5029200" cy="787400"/>
          </a:xfrm>
          <a:prstGeom prst="rect">
            <a:avLst/>
          </a:prstGeom>
          <a:solidFill>
            <a:srgbClr val="FFCC33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500" b="1">
                <a:ea typeface="ＭＳ Ｐゴシック" charset="-128"/>
                <a:cs typeface="Arial" charset="0"/>
              </a:rPr>
              <a:t>EM calorimeter: Pb-LAr Accordion</a:t>
            </a:r>
          </a:p>
          <a:p>
            <a:r>
              <a:rPr lang="en-US" sz="1500" b="1">
                <a:ea typeface="ＭＳ Ｐゴシック" charset="-128"/>
                <a:cs typeface="Arial" charset="0"/>
              </a:rPr>
              <a:t>e/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</a:t>
            </a:r>
            <a:r>
              <a:rPr lang="en-US" sz="1500" b="1">
                <a:ea typeface="ＭＳ Ｐゴシック" charset="-128"/>
                <a:cs typeface="Arial" charset="0"/>
              </a:rPr>
              <a:t> trigger, identification and measurement</a:t>
            </a:r>
          </a:p>
          <a:p>
            <a:r>
              <a:rPr lang="en-US" sz="1500" b="1">
                <a:ea typeface="ＭＳ Ｐゴシック" charset="-128"/>
                <a:cs typeface="Arial" charset="0"/>
              </a:rPr>
              <a:t>E-resolution: 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</a:t>
            </a:r>
            <a:r>
              <a:rPr lang="en-US" sz="1500" b="1">
                <a:ea typeface="ＭＳ Ｐゴシック" charset="-128"/>
                <a:cs typeface="Arial" charset="0"/>
              </a:rPr>
              <a:t>/E ~ 10%/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</a:t>
            </a:r>
            <a:r>
              <a:rPr lang="en-US" sz="1500" b="1">
                <a:ea typeface="ＭＳ Ｐゴシック" charset="-128"/>
                <a:cs typeface="Arial" charset="0"/>
              </a:rPr>
              <a:t>E </a:t>
            </a:r>
            <a:endParaRPr lang="es-ES_tradnl" sz="1500" b="1">
              <a:ea typeface="ＭＳ Ｐゴシック" charset="-128"/>
              <a:cs typeface="Arial" charset="0"/>
              <a:sym typeface="Symbol" charset="2"/>
            </a:endParaRPr>
          </a:p>
        </p:txBody>
      </p:sp>
      <p:sp>
        <p:nvSpPr>
          <p:cNvPr id="374797" name="Line 1034"/>
          <p:cNvSpPr>
            <a:spLocks noChangeShapeType="1"/>
          </p:cNvSpPr>
          <p:nvPr/>
        </p:nvSpPr>
        <p:spPr bwMode="auto">
          <a:xfrm flipH="1" flipV="1">
            <a:off x="4114800" y="3505200"/>
            <a:ext cx="852488" cy="2341563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4798" name="Rectangle 8"/>
          <p:cNvSpPr>
            <a:spLocks noChangeArrowheads="1"/>
          </p:cNvSpPr>
          <p:nvPr/>
        </p:nvSpPr>
        <p:spPr bwMode="auto">
          <a:xfrm>
            <a:off x="4114800" y="5842000"/>
            <a:ext cx="5029200" cy="1016000"/>
          </a:xfrm>
          <a:prstGeom prst="rect">
            <a:avLst/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500" b="1">
                <a:ea typeface="ＭＳ Ｐゴシック" charset="-128"/>
                <a:cs typeface="Arial" charset="0"/>
              </a:rPr>
              <a:t>HAD calorimetry (|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|&lt;5)</a:t>
            </a:r>
          </a:p>
          <a:p>
            <a:pPr eaLnBrk="0" hangingPunct="0"/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Fe/scintillator Tiles (central), Cu/W-LAr (fwd)</a:t>
            </a:r>
          </a:p>
          <a:p>
            <a:pPr eaLnBrk="0" hangingPunct="0"/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Trigger and measurement of jets and missing E</a:t>
            </a:r>
            <a:r>
              <a:rPr lang="en-US" sz="1500" b="1" baseline="-25000">
                <a:ea typeface="ＭＳ Ｐゴシック" charset="-128"/>
                <a:cs typeface="Arial" charset="0"/>
              </a:rPr>
              <a:t>T</a:t>
            </a:r>
            <a:endParaRPr lang="en-US" sz="1500" b="1">
              <a:ea typeface="ＭＳ Ｐゴシック" charset="-128"/>
              <a:cs typeface="Arial" charset="0"/>
              <a:sym typeface="Symbol" charset="2"/>
            </a:endParaRPr>
          </a:p>
          <a:p>
            <a:pPr eaLnBrk="0" hangingPunct="0"/>
            <a:r>
              <a:rPr lang="en-US" sz="1500" b="1">
                <a:ea typeface="ＭＳ Ｐゴシック" charset="-128"/>
                <a:cs typeface="Arial" charset="0"/>
              </a:rPr>
              <a:t>E-resolution: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</a:t>
            </a:r>
            <a:r>
              <a:rPr lang="en-US" sz="1500" b="1">
                <a:ea typeface="ＭＳ Ｐゴシック" charset="-128"/>
                <a:cs typeface="Arial" charset="0"/>
              </a:rPr>
              <a:t>/E ~ 50%/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</a:t>
            </a:r>
            <a:r>
              <a:rPr lang="en-US" sz="1500" b="1">
                <a:ea typeface="ＭＳ Ｐゴシック" charset="-128"/>
                <a:cs typeface="Arial" charset="0"/>
              </a:rPr>
              <a:t>E </a:t>
            </a:r>
            <a:r>
              <a:rPr lang="en-US" sz="1500" b="1">
                <a:ea typeface="ＭＳ Ｐゴシック" charset="-128"/>
                <a:cs typeface="Arial" charset="0"/>
                <a:sym typeface="Symbol" charset="2"/>
              </a:rPr>
              <a:t> </a:t>
            </a:r>
            <a:r>
              <a:rPr lang="en-US" sz="1500" b="1">
                <a:ea typeface="ＭＳ Ｐゴシック" charset="-128"/>
                <a:cs typeface="Arial" charset="0"/>
              </a:rPr>
              <a:t>0.03 </a:t>
            </a:r>
          </a:p>
        </p:txBody>
      </p:sp>
      <p:sp>
        <p:nvSpPr>
          <p:cNvPr id="374799" name="Text Box 1036"/>
          <p:cNvSpPr txBox="1">
            <a:spLocks noChangeArrowheads="1"/>
          </p:cNvSpPr>
          <p:nvPr/>
        </p:nvSpPr>
        <p:spPr bwMode="auto">
          <a:xfrm>
            <a:off x="0" y="1546225"/>
            <a:ext cx="1857375" cy="1079500"/>
          </a:xfrm>
          <a:prstGeom prst="rect">
            <a:avLst/>
          </a:prstGeom>
          <a:solidFill>
            <a:srgbClr val="CCFF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600" b="1">
                <a:ea typeface="ＭＳ Ｐゴシック" charset="-128"/>
                <a:cs typeface="Arial" charset="0"/>
              </a:rPr>
              <a:t>3-level trigger</a:t>
            </a:r>
          </a:p>
          <a:p>
            <a:pPr eaLnBrk="0" hangingPunct="0"/>
            <a:r>
              <a:rPr lang="en-US" sz="1600" b="1">
                <a:ea typeface="ＭＳ Ｐゴシック" charset="-128"/>
                <a:cs typeface="Arial" charset="0"/>
              </a:rPr>
              <a:t>reducing the rate</a:t>
            </a:r>
          </a:p>
          <a:p>
            <a:pPr eaLnBrk="0" hangingPunct="0"/>
            <a:r>
              <a:rPr lang="en-US" sz="1600" b="1">
                <a:ea typeface="ＭＳ Ｐゴシック" charset="-128"/>
                <a:cs typeface="Arial" charset="0"/>
              </a:rPr>
              <a:t>from 40 MHz to</a:t>
            </a:r>
          </a:p>
          <a:p>
            <a:pPr eaLnBrk="0" hangingPunct="0"/>
            <a:r>
              <a:rPr lang="en-US" sz="1600" b="1">
                <a:ea typeface="ＭＳ Ｐゴシック" charset="-128"/>
                <a:cs typeface="Arial" charset="0"/>
              </a:rPr>
              <a:t>~200 Hz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D708958A-F310-294B-90F9-329812C59670}" type="slidenum">
              <a:rPr lang="en-GB"/>
              <a:pPr/>
              <a:t>6</a:t>
            </a:fld>
            <a:endParaRPr lang="en-GB"/>
          </a:p>
        </p:txBody>
      </p:sp>
      <p:sp>
        <p:nvSpPr>
          <p:cNvPr id="297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97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979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76288" y="0"/>
            <a:ext cx="10340976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95AFA0C8-6204-3545-B03B-0D07BC0A9AF6}" type="slidenum">
              <a:rPr lang="en-GB"/>
              <a:pPr/>
              <a:t>7</a:t>
            </a:fld>
            <a:endParaRPr lang="en-GB"/>
          </a:p>
        </p:txBody>
      </p:sp>
      <p:sp>
        <p:nvSpPr>
          <p:cNvPr id="348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Semi-Conductor Tracker</a:t>
            </a:r>
          </a:p>
        </p:txBody>
      </p:sp>
      <p:pic>
        <p:nvPicPr>
          <p:cNvPr id="34816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4521" y="2781300"/>
            <a:ext cx="6089479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8165" name="Picture 5"/>
          <p:cNvPicPr>
            <a:picLocks noChangeAspect="1" noChangeArrowheads="1"/>
          </p:cNvPicPr>
          <p:nvPr/>
        </p:nvPicPr>
        <p:blipFill>
          <a:blip r:embed="rId3"/>
          <a:srcRect b="24815"/>
          <a:stretch>
            <a:fillRect/>
          </a:stretch>
        </p:blipFill>
        <p:spPr bwMode="auto">
          <a:xfrm>
            <a:off x="1" y="0"/>
            <a:ext cx="604082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6" descr="SCT EC Insertion beam remova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2762250"/>
            <a:ext cx="5461000" cy="4095750"/>
          </a:xfrm>
          <a:prstGeom prst="rect">
            <a:avLst/>
          </a:prstGeom>
          <a:noFill/>
        </p:spPr>
      </p:pic>
      <p:pic>
        <p:nvPicPr>
          <p:cNvPr id="9" name="Picture 4" descr="SCT EC-C Final Soldering before closur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66992" y="1"/>
            <a:ext cx="3777007" cy="2832100"/>
          </a:xfrm>
          <a:prstGeom prst="rect">
            <a:avLst/>
          </a:prstGeom>
          <a:noFill/>
        </p:spPr>
      </p:pic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4432300" y="5915025"/>
            <a:ext cx="4864100" cy="942975"/>
          </a:xfrm>
          <a:prstGeom prst="rect">
            <a:avLst/>
          </a:prstGeom>
          <a:solidFill>
            <a:schemeClr val="bg1">
              <a:alpha val="49001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Semi-Conductor Tracker (SCT)</a:t>
            </a:r>
          </a:p>
          <a:p>
            <a:pPr>
              <a:buFont typeface="Arial"/>
              <a:buChar char="•"/>
            </a:pPr>
            <a:r>
              <a:rPr lang="en-GB" sz="2000" b="1" dirty="0" smtClean="0">
                <a:solidFill>
                  <a:srgbClr val="FF0000"/>
                </a:solidFill>
              </a:rPr>
              <a:t> Major UK contributions also to HLT, L1Calo, SW/Computing and magnets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9254BA8C-8EB8-2C4F-AE2A-DA57EBA1E7E2}" type="slidenum">
              <a:rPr lang="en-GB"/>
              <a:pPr/>
              <a:t>8</a:t>
            </a:fld>
            <a:endParaRPr lang="en-GB" dirty="0"/>
          </a:p>
        </p:txBody>
      </p:sp>
      <p:sp>
        <p:nvSpPr>
          <p:cNvPr id="375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LHC Running</a:t>
            </a:r>
            <a:endParaRPr lang="en-GB" dirty="0"/>
          </a:p>
        </p:txBody>
      </p:sp>
      <p:pic>
        <p:nvPicPr>
          <p:cNvPr id="375812" name="Picture 4" descr="beam.tif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61988"/>
            <a:ext cx="9144000" cy="30480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375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860800"/>
            <a:ext cx="9144000" cy="2517775"/>
          </a:xfrm>
        </p:spPr>
        <p:txBody>
          <a:bodyPr/>
          <a:lstStyle/>
          <a:p>
            <a:r>
              <a:rPr lang="en-US" dirty="0"/>
              <a:t>20 Nov – 23 Dec</a:t>
            </a:r>
            <a:r>
              <a:rPr lang="en-US" dirty="0" smtClean="0"/>
              <a:t> 2009:  </a:t>
            </a:r>
            <a:endParaRPr lang="en-US" dirty="0"/>
          </a:p>
          <a:p>
            <a:pPr lvl="1"/>
            <a:r>
              <a:rPr lang="en-US" dirty="0" smtClean="0"/>
              <a:t>First pp </a:t>
            </a:r>
            <a:r>
              <a:rPr lang="en-US" dirty="0"/>
              <a:t>physics run at √</a:t>
            </a:r>
            <a:r>
              <a:rPr lang="en-US" dirty="0" err="1"/>
              <a:t>s</a:t>
            </a:r>
            <a:r>
              <a:rPr lang="en-US" dirty="0"/>
              <a:t> = 900 </a:t>
            </a:r>
            <a:r>
              <a:rPr lang="en-US" dirty="0" err="1"/>
              <a:t>GeV</a:t>
            </a:r>
            <a:r>
              <a:rPr lang="en-US" dirty="0"/>
              <a:t> (few hours √</a:t>
            </a:r>
            <a:r>
              <a:rPr lang="en-US" dirty="0" err="1"/>
              <a:t>s</a:t>
            </a:r>
            <a:r>
              <a:rPr lang="en-US" dirty="0"/>
              <a:t> = 2.36 </a:t>
            </a:r>
            <a:r>
              <a:rPr lang="en-US" dirty="0" err="1"/>
              <a:t>TeV</a:t>
            </a:r>
            <a:r>
              <a:rPr lang="en-US" dirty="0"/>
              <a:t>)</a:t>
            </a:r>
            <a:endParaRPr lang="en-US" dirty="0" smtClean="0"/>
          </a:p>
          <a:p>
            <a:r>
              <a:rPr lang="en-US" dirty="0" smtClean="0"/>
              <a:t>30 March – 4 Nov 2010:</a:t>
            </a:r>
            <a:endParaRPr lang="en-US" dirty="0"/>
          </a:p>
          <a:p>
            <a:pPr lvl="1"/>
            <a:r>
              <a:rPr lang="en-US" dirty="0"/>
              <a:t>LHC</a:t>
            </a:r>
            <a:r>
              <a:rPr lang="en-US" dirty="0" smtClean="0"/>
              <a:t> pp running </a:t>
            </a:r>
            <a:r>
              <a:rPr lang="en-US" dirty="0"/>
              <a:t>at √</a:t>
            </a:r>
            <a:r>
              <a:rPr lang="en-US" dirty="0" err="1"/>
              <a:t>s</a:t>
            </a:r>
            <a:r>
              <a:rPr lang="en-US" dirty="0"/>
              <a:t> = 7 </a:t>
            </a:r>
            <a:r>
              <a:rPr lang="en-US" dirty="0" err="1" smtClean="0"/>
              <a:t>TeV</a:t>
            </a:r>
            <a:endParaRPr lang="en-US" dirty="0" smtClean="0"/>
          </a:p>
          <a:p>
            <a:r>
              <a:rPr lang="en-US" dirty="0" smtClean="0"/>
              <a:t>4 Nov 2010 – 6 Dec 2020: </a:t>
            </a:r>
          </a:p>
          <a:p>
            <a:pPr lvl="1"/>
            <a:r>
              <a:rPr lang="en-US" dirty="0" smtClean="0"/>
              <a:t>LHC </a:t>
            </a:r>
            <a:r>
              <a:rPr lang="en-US" dirty="0" err="1" smtClean="0"/>
              <a:t>Pb</a:t>
            </a:r>
            <a:r>
              <a:rPr lang="en-US" dirty="0" err="1"/>
              <a:t>+</a:t>
            </a:r>
            <a:r>
              <a:rPr lang="en-US" dirty="0" err="1" smtClean="0"/>
              <a:t>Pb</a:t>
            </a:r>
            <a:r>
              <a:rPr lang="en-US" dirty="0" smtClean="0"/>
              <a:t> running at √</a:t>
            </a:r>
            <a:r>
              <a:rPr lang="en-US" dirty="0" err="1" smtClean="0"/>
              <a:t>s</a:t>
            </a:r>
            <a:r>
              <a:rPr lang="en-US" dirty="0" smtClean="0"/>
              <a:t> = 2.76 </a:t>
            </a:r>
            <a:r>
              <a:rPr lang="en-US" dirty="0" err="1" smtClean="0"/>
              <a:t>TeV</a:t>
            </a:r>
            <a:r>
              <a:rPr lang="en-US" dirty="0" smtClean="0"/>
              <a:t>/nucleon</a:t>
            </a:r>
          </a:p>
          <a:p>
            <a:r>
              <a:rPr lang="en-US" dirty="0" smtClean="0"/>
              <a:t>13 March 2011: Restart pp physics √</a:t>
            </a:r>
            <a:r>
              <a:rPr lang="en-US" dirty="0" err="1" smtClean="0"/>
              <a:t>s</a:t>
            </a:r>
            <a:r>
              <a:rPr lang="en-US" dirty="0" smtClean="0"/>
              <a:t> = 7 </a:t>
            </a:r>
            <a:r>
              <a:rPr lang="en-US" dirty="0" err="1" smtClean="0"/>
              <a:t>TeV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umLumiByDay.png"/>
          <p:cNvPicPr>
            <a:picLocks noChangeAspect="1"/>
          </p:cNvPicPr>
          <p:nvPr/>
        </p:nvPicPr>
        <p:blipFill>
          <a:blip r:embed="rId2"/>
          <a:srcRect t="4956"/>
          <a:stretch>
            <a:fillRect/>
          </a:stretch>
        </p:blipFill>
        <p:spPr>
          <a:xfrm>
            <a:off x="990599" y="625496"/>
            <a:ext cx="7950200" cy="5429915"/>
          </a:xfrm>
          <a:prstGeom prst="rect">
            <a:avLst/>
          </a:prstGeom>
        </p:spPr>
      </p:pic>
      <p:sp>
        <p:nvSpPr>
          <p:cNvPr id="1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fld id="{1A56D8BE-C4DB-A148-94EF-3840865DFFB2}" type="slidenum">
              <a:rPr lang="en-GB"/>
              <a:pPr/>
              <a:t>9</a:t>
            </a:fld>
            <a:endParaRPr lang="en-GB"/>
          </a:p>
        </p:txBody>
      </p:sp>
      <p:sp>
        <p:nvSpPr>
          <p:cNvPr id="3768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508000"/>
          </a:xfrm>
        </p:spPr>
        <p:txBody>
          <a:bodyPr/>
          <a:lstStyle/>
          <a:p>
            <a:r>
              <a:rPr lang="en-GB" dirty="0" smtClean="0"/>
              <a:t>Luminosity 2010</a:t>
            </a:r>
            <a:endParaRPr lang="en-GB" dirty="0"/>
          </a:p>
        </p:txBody>
      </p:sp>
      <p:sp>
        <p:nvSpPr>
          <p:cNvPr id="3768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648325" y="6056313"/>
            <a:ext cx="3495675" cy="342900"/>
          </a:xfrm>
          <a:solidFill>
            <a:srgbClr val="FFFF00"/>
          </a:solidFill>
          <a:ln>
            <a:solidFill>
              <a:schemeClr val="tx1"/>
            </a:solidFill>
          </a:ln>
        </p:spPr>
        <p:txBody>
          <a:bodyPr/>
          <a:lstStyle/>
          <a:p>
            <a:pPr marL="0" indent="0">
              <a:buFontTx/>
              <a:buNone/>
            </a:pPr>
            <a:r>
              <a:rPr lang="en-US" sz="1400" dirty="0">
                <a:solidFill>
                  <a:schemeClr val="tx1"/>
                </a:solidFill>
              </a:rPr>
              <a:t>Absolute luminosity uncertainty</a:t>
            </a:r>
            <a:r>
              <a:rPr lang="en-US" sz="1400" dirty="0" smtClean="0">
                <a:solidFill>
                  <a:schemeClr val="tx1"/>
                </a:solidFill>
              </a:rPr>
              <a:t> 3.4%</a:t>
            </a:r>
            <a:endParaRPr lang="en-US" sz="1400" dirty="0">
              <a:solidFill>
                <a:schemeClr val="tx1"/>
              </a:solidFill>
            </a:endParaRPr>
          </a:p>
        </p:txBody>
      </p:sp>
      <p:pic>
        <p:nvPicPr>
          <p:cNvPr id="376841" name="Picture 6" descr="wmunu.png"/>
          <p:cNvPicPr preferRelativeResize="0"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78062" y="3263900"/>
            <a:ext cx="1466850" cy="1084263"/>
          </a:xfrm>
          <a:prstGeom prst="rect">
            <a:avLst/>
          </a:prstGeom>
          <a:noFill/>
          <a:ln w="28575">
            <a:solidFill>
              <a:srgbClr val="CC0000"/>
            </a:solidFill>
            <a:round/>
            <a:headEnd/>
            <a:tailEnd/>
          </a:ln>
        </p:spPr>
      </p:pic>
      <p:pic>
        <p:nvPicPr>
          <p:cNvPr id="376843" name="Picture 5" descr="zee.png"/>
          <p:cNvPicPr preferRelativeResize="0"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30637" y="2884488"/>
            <a:ext cx="1522412" cy="895350"/>
          </a:xfrm>
          <a:prstGeom prst="rect">
            <a:avLst/>
          </a:prstGeom>
          <a:noFill/>
          <a:ln w="38100">
            <a:solidFill>
              <a:srgbClr val="CC0000"/>
            </a:solidFill>
            <a:round/>
            <a:headEnd/>
            <a:tailEnd/>
          </a:ln>
        </p:spPr>
      </p:pic>
      <p:sp>
        <p:nvSpPr>
          <p:cNvPr id="376844" name="TextBox 11"/>
          <p:cNvSpPr txBox="1">
            <a:spLocks noChangeArrowheads="1"/>
          </p:cNvSpPr>
          <p:nvPr/>
        </p:nvSpPr>
        <p:spPr bwMode="auto">
          <a:xfrm>
            <a:off x="2268537" y="2973388"/>
            <a:ext cx="1377950" cy="284162"/>
          </a:xfrm>
          <a:prstGeom prst="rect">
            <a:avLst/>
          </a:prstGeom>
          <a:solidFill>
            <a:schemeClr val="bg1"/>
          </a:solidFill>
          <a:ln w="9525">
            <a:solidFill>
              <a:srgbClr val="CC0000"/>
            </a:solidFill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b="1">
                <a:ea typeface="ＭＳ Ｐゴシック" charset="-128"/>
                <a:cs typeface="Arial" charset="0"/>
              </a:rPr>
              <a:t>1</a:t>
            </a:r>
            <a:r>
              <a:rPr lang="en-US" sz="1200" b="1" baseline="30000">
                <a:ea typeface="ＭＳ Ｐゴシック" charset="-128"/>
                <a:cs typeface="Arial" charset="0"/>
              </a:rPr>
              <a:t>st</a:t>
            </a:r>
            <a:r>
              <a:rPr lang="en-US" sz="1200" b="1">
                <a:ea typeface="ＭＳ Ｐゴシック" charset="-128"/>
                <a:cs typeface="Arial" charset="0"/>
              </a:rPr>
              <a:t> W Candidate </a:t>
            </a:r>
          </a:p>
        </p:txBody>
      </p:sp>
      <p:sp>
        <p:nvSpPr>
          <p:cNvPr id="376845" name="TextBox 19"/>
          <p:cNvSpPr txBox="1">
            <a:spLocks noChangeArrowheads="1"/>
          </p:cNvSpPr>
          <p:nvPr/>
        </p:nvSpPr>
        <p:spPr bwMode="auto">
          <a:xfrm>
            <a:off x="4440237" y="2755900"/>
            <a:ext cx="1330325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b="1">
                <a:ea typeface="ＭＳ Ｐゴシック" charset="-128"/>
                <a:cs typeface="Arial" charset="0"/>
              </a:rPr>
              <a:t>1</a:t>
            </a:r>
            <a:r>
              <a:rPr lang="en-US" sz="1200" b="1" baseline="30000">
                <a:ea typeface="ＭＳ Ｐゴシック" charset="-128"/>
                <a:cs typeface="Arial" charset="0"/>
              </a:rPr>
              <a:t>st</a:t>
            </a:r>
            <a:r>
              <a:rPr lang="en-US" sz="1200" b="1">
                <a:ea typeface="ＭＳ Ｐゴシック" charset="-128"/>
                <a:cs typeface="Arial" charset="0"/>
              </a:rPr>
              <a:t> Z candidate </a:t>
            </a:r>
          </a:p>
        </p:txBody>
      </p:sp>
      <p:sp>
        <p:nvSpPr>
          <p:cNvPr id="376850" name="Line 18"/>
          <p:cNvSpPr>
            <a:spLocks noChangeShapeType="1"/>
          </p:cNvSpPr>
          <p:nvPr/>
        </p:nvSpPr>
        <p:spPr bwMode="auto">
          <a:xfrm flipH="1">
            <a:off x="2259012" y="4360863"/>
            <a:ext cx="901700" cy="80645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851" name="Line 19"/>
          <p:cNvSpPr>
            <a:spLocks noChangeShapeType="1"/>
          </p:cNvSpPr>
          <p:nvPr/>
        </p:nvSpPr>
        <p:spPr bwMode="auto">
          <a:xfrm flipH="1">
            <a:off x="3246437" y="3821113"/>
            <a:ext cx="1481137" cy="134461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76855" name="Picture 2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35562" y="1500188"/>
            <a:ext cx="1633537" cy="1087437"/>
          </a:xfrm>
          <a:prstGeom prst="rect">
            <a:avLst/>
          </a:prstGeom>
          <a:noFill/>
          <a:ln w="38100">
            <a:solidFill>
              <a:srgbClr val="A50021"/>
            </a:solidFill>
            <a:miter lim="800000"/>
            <a:headEnd/>
            <a:tailEnd/>
          </a:ln>
          <a:effectLst/>
        </p:spPr>
      </p:pic>
      <p:sp>
        <p:nvSpPr>
          <p:cNvPr id="376856" name="Line 24"/>
          <p:cNvSpPr>
            <a:spLocks noChangeShapeType="1"/>
          </p:cNvSpPr>
          <p:nvPr/>
        </p:nvSpPr>
        <p:spPr bwMode="auto">
          <a:xfrm flipH="1">
            <a:off x="3979862" y="2624138"/>
            <a:ext cx="2738437" cy="25447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arrow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6857" name="TextBox 19"/>
          <p:cNvSpPr txBox="1">
            <a:spLocks noChangeArrowheads="1"/>
          </p:cNvSpPr>
          <p:nvPr/>
        </p:nvSpPr>
        <p:spPr bwMode="auto">
          <a:xfrm>
            <a:off x="5837237" y="1247775"/>
            <a:ext cx="1463675" cy="284163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sz="1200" b="1">
                <a:ea typeface="ＭＳ Ｐゴシック" charset="-128"/>
                <a:cs typeface="Arial" charset="0"/>
              </a:rPr>
              <a:t>1</a:t>
            </a:r>
            <a:r>
              <a:rPr lang="en-US" sz="1200" b="1" baseline="30000">
                <a:ea typeface="ＭＳ Ｐゴシック" charset="-128"/>
                <a:cs typeface="Arial" charset="0"/>
              </a:rPr>
              <a:t>st</a:t>
            </a:r>
            <a:r>
              <a:rPr lang="en-US" sz="1200" b="1">
                <a:ea typeface="ＭＳ Ｐゴシック" charset="-128"/>
                <a:cs typeface="Arial" charset="0"/>
              </a:rPr>
              <a:t> top candidate </a:t>
            </a: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 bwMode="auto">
          <a:xfrm>
            <a:off x="0" y="5649912"/>
            <a:ext cx="4851400" cy="801687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Maximum instantaneous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luminosity: 2x10</a:t>
            </a:r>
            <a:r>
              <a:rPr kumimoji="0" lang="en-US" sz="14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32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cm</a:t>
            </a:r>
            <a:r>
              <a:rPr kumimoji="0" lang="en-US" sz="14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-2</a:t>
            </a:r>
            <a:r>
              <a:rPr kumimoji="0" lang="en-US" sz="1400" b="1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</a:t>
            </a:r>
            <a:r>
              <a:rPr kumimoji="0" lang="en-US" sz="1400" b="1" i="0" u="none" strike="noStrike" kern="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b="1" kern="0" dirty="0" smtClean="0">
                <a:latin typeface="+mn-lt"/>
              </a:rPr>
              <a:t> Longest time of stable beams in one fill: 30.3 hours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sz="1400" b="1" kern="0" dirty="0" smtClean="0">
                <a:latin typeface="+mn-lt"/>
              </a:rPr>
              <a:t> Maximum integrated </a:t>
            </a:r>
            <a:r>
              <a:rPr lang="en-US" sz="1400" b="1" kern="0" dirty="0" err="1" smtClean="0">
                <a:latin typeface="+mn-lt"/>
              </a:rPr>
              <a:t>luminsity</a:t>
            </a:r>
            <a:r>
              <a:rPr lang="en-US" sz="1400" b="1" kern="0" dirty="0" smtClean="0">
                <a:latin typeface="+mn-lt"/>
              </a:rPr>
              <a:t> in one fill: 6304.62 nb</a:t>
            </a:r>
            <a:r>
              <a:rPr lang="en-US" sz="1400" b="1" kern="0" baseline="30000" dirty="0" smtClean="0">
                <a:latin typeface="+mn-lt"/>
              </a:rPr>
              <a:t>-1</a:t>
            </a:r>
            <a:endParaRPr kumimoji="0" lang="en-US" sz="1400" b="1" i="0" u="none" strike="noStrike" kern="0" cap="none" spc="0" normalizeH="0" baseline="3000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FAULTFONTSIZE" val="10"/>
  <p:tag name="DEFAULTWIDTH" val="423"/>
  <p:tag name="DEFAULTHEIGHT" val="270"/>
</p:tagLst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18385</TotalTime>
  <Words>2004</Words>
  <Application>Microsoft PowerPoint</Application>
  <PresentationFormat>On-screen Show (4:3)</PresentationFormat>
  <Paragraphs>306</Paragraphs>
  <Slides>44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44</vt:i4>
      </vt:variant>
    </vt:vector>
  </HeadingPairs>
  <TitlesOfParts>
    <vt:vector size="45" baseType="lpstr">
      <vt:lpstr>Default Design</vt:lpstr>
      <vt:lpstr>Slide 1</vt:lpstr>
      <vt:lpstr>Slide 2</vt:lpstr>
      <vt:lpstr>Slide 3</vt:lpstr>
      <vt:lpstr>Slide 4</vt:lpstr>
      <vt:lpstr>The ATLAS Detector</vt:lpstr>
      <vt:lpstr>Slide 6</vt:lpstr>
      <vt:lpstr>Semi-Conductor Tracker</vt:lpstr>
      <vt:lpstr>LHC Running</vt:lpstr>
      <vt:lpstr>Luminosity 2010</vt:lpstr>
      <vt:lpstr>Detector Status 2010</vt:lpstr>
      <vt:lpstr>Trigger Performance 2010</vt:lpstr>
      <vt:lpstr>Grid Data Processing 2010</vt:lpstr>
      <vt:lpstr>Why LHC?</vt:lpstr>
      <vt:lpstr>Slide 14</vt:lpstr>
      <vt:lpstr>Minimum Bias with Tracks</vt:lpstr>
      <vt:lpstr>Eight Jets with pT&gt;60 GeV</vt:lpstr>
      <vt:lpstr>(Multi-)Jet Cross Sections</vt:lpstr>
      <vt:lpstr>B0sJ/y f</vt:lpstr>
      <vt:lpstr>W</vt:lpstr>
      <vt:lpstr>Slide 20</vt:lpstr>
      <vt:lpstr>W/Z Cross Sections</vt:lpstr>
      <vt:lpstr>More EW Measurements …</vt:lpstr>
      <vt:lpstr>Slide 23</vt:lpstr>
      <vt:lpstr>Slide 24</vt:lpstr>
      <vt:lpstr>Slide 25</vt:lpstr>
      <vt:lpstr>Top Quark Properties</vt:lpstr>
      <vt:lpstr>SUSY Searches</vt:lpstr>
      <vt:lpstr>Exotics Searches</vt:lpstr>
      <vt:lpstr>Slide 29</vt:lpstr>
      <vt:lpstr>Slide 30</vt:lpstr>
      <vt:lpstr>Heavy Ions</vt:lpstr>
      <vt:lpstr>Prospects for 2011/12</vt:lpstr>
      <vt:lpstr>Slide 33</vt:lpstr>
      <vt:lpstr>Summary</vt:lpstr>
      <vt:lpstr>Slide 35</vt:lpstr>
      <vt:lpstr>1-lepton SUSY</vt:lpstr>
      <vt:lpstr>Top</vt:lpstr>
      <vt:lpstr>WW</vt:lpstr>
      <vt:lpstr>HWWllnn/qq</vt:lpstr>
      <vt:lpstr>SUSY Limits</vt:lpstr>
      <vt:lpstr>Underlying Event</vt:lpstr>
      <vt:lpstr>Total Cross Section</vt:lpstr>
      <vt:lpstr>Missing Transverse Energy</vt:lpstr>
      <vt:lpstr>Hadron Spectroscopy</vt:lpstr>
    </vt:vector>
  </TitlesOfParts>
  <Company>Sheffield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Status and Plans</dc:title>
  <dc:creator>Dan Tovey</dc:creator>
  <cp:lastModifiedBy>Dan Tovey</cp:lastModifiedBy>
  <cp:revision>1624</cp:revision>
  <dcterms:created xsi:type="dcterms:W3CDTF">2011-04-03T19:43:02Z</dcterms:created>
  <dcterms:modified xsi:type="dcterms:W3CDTF">2011-04-04T08:06:09Z</dcterms:modified>
</cp:coreProperties>
</file>