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Masters/slideMaster12.xml" ContentType="application/vnd.openxmlformats-officedocument.presentationml.slideMaster+xml"/>
  <Override PartName="/docProps/app.xml" ContentType="application/vnd.openxmlformats-officedocument.extended-properties+xml"/>
  <Override PartName="/ppt/slideMasters/slideMaster13.xml" ContentType="application/vnd.openxmlformats-officedocument.presentationml.slideMaster+xml"/>
  <Override PartName="/ppt/slideLayouts/slideLayout193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8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56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69.xml" ContentType="application/vnd.openxmlformats-officedocument.presentationml.slideLayout+xml"/>
  <Default Extension="wmf" ContentType="image/x-wmf"/>
  <Override PartName="/ppt/slideLayouts/slideLayout100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Masters/slideMaster16.xml" ContentType="application/vnd.openxmlformats-officedocument.presentationml.slideMaster+xml"/>
  <Override PartName="/ppt/slideLayouts/slideLayout64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9.xml" ContentType="application/vnd.openxmlformats-officedocument.theme+xml"/>
  <Override PartName="/ppt/slideLayouts/slideLayout5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slideLayouts/slideLayout146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145.xml" ContentType="application/vnd.openxmlformats-officedocument.presentationml.slideLayout+xml"/>
  <Default Extension="vml" ContentType="application/vnd.openxmlformats-officedocument.vmlDrawing"/>
  <Override PartName="/ppt/slideLayouts/slideLayout175.xml" ContentType="application/vnd.openxmlformats-officedocument.presentationml.slideLayout+xml"/>
  <Default Extension="png" ContentType="image/png"/>
  <Override PartName="/ppt/embeddings/Microsoft_Equation1.bin" ContentType="application/vnd.openxmlformats-officedocument.oleObject"/>
  <Override PartName="/ppt/slideLayouts/slideLayout82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5.xml" ContentType="application/vnd.openxmlformats-officedocument.presentationml.slideLayout+xml"/>
  <Override PartName="/docProps/core.xml" ContentType="application/vnd.openxmlformats-package.core-properties+xml"/>
  <Override PartName="/ppt/slideMasters/slideMaster9.xml" ContentType="application/vnd.openxmlformats-officedocument.presentationml.slideMaster+xml"/>
  <Default Extension="bin" ContentType="application/vnd.openxmlformats-officedocument.presentationml.printerSettings"/>
  <Override PartName="/ppt/slideLayouts/slideLayout126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18.xml" ContentType="application/vnd.openxmlformats-officedocument.theme+xml"/>
  <Override PartName="/ppt/slideLayouts/slideLayout171.xml" ContentType="application/vnd.openxmlformats-officedocument.presentationml.slideLayout+xml"/>
  <Override PartName="/ppt/embeddings/Microsoft_Equation3.bin" ContentType="application/vnd.openxmlformats-officedocument.oleObject"/>
  <Override PartName="/ppt/slideLayouts/slideLayout4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191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slideLayouts/slideLayout15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49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Layouts/slideLayout84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65.xml" ContentType="application/vnd.openxmlformats-officedocument.presentationml.slideLayout+xml"/>
  <Default Extension="xml" ContentType="application/xml"/>
  <Override PartName="/ppt/slideLayouts/slideLayout2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2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3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presentation.xml" ContentType="application/vnd.openxmlformats-officedocument.presentationml.presentation.main+xml"/>
  <Default Extension="jpeg" ContentType="image/jpeg"/>
  <Override PartName="/ppt/slideLayouts/slideLayout73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92.xml" ContentType="application/vnd.openxmlformats-officedocument.presentationml.slideLayout+xml"/>
  <Default Extension="tiff" ContentType="image/tiff"/>
  <Override PartName="/ppt/slideLayouts/slideLayout11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42.xml" ContentType="application/vnd.openxmlformats-officedocument.presentationml.slideLayout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112.xml" ContentType="application/vnd.openxmlformats-officedocument.presentationml.slideLayout+xml"/>
  <Override PartName="/ppt/theme/theme12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92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1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theme/theme16.xml" ContentType="application/vnd.openxmlformats-officedocument.them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1.xml" ContentType="application/vnd.openxmlformats-officedocument.theme+xml"/>
  <Override PartName="/ppt/slideLayouts/slideLayout111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7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77.xml" ContentType="application/vnd.openxmlformats-officedocument.presentationml.slideLayout+xml"/>
  <Override PartName="/ppt/embeddings/Microsoft_Equation4.bin" ContentType="application/vnd.openxmlformats-officedocument.oleObject"/>
  <Override PartName="/ppt/slideLayouts/slideLayout32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13.xml" ContentType="application/vnd.openxmlformats-officedocument.presentationml.slide+xml"/>
  <Override PartName="/ppt/embeddings/Microsoft_Equation5.bin" ContentType="application/vnd.openxmlformats-officedocument.oleObject"/>
  <Override PartName="/ppt/slideLayouts/slideLayout98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6.xml" ContentType="application/vnd.openxmlformats-officedocument.presentationml.slideLayout+xml"/>
  <Default Extension="wdp" ContentType="image/vnd.ms-photo"/>
  <Override PartName="/ppt/slideLayouts/slideLayout110.xml" ContentType="application/vnd.openxmlformats-officedocument.presentationml.slideLayout+xml"/>
  <Override PartName="/ppt/slideLayouts/slideLayout6.xml" ContentType="application/vnd.openxmlformats-officedocument.presentationml.slideLayout+xml"/>
  <Default Extension="emf" ContentType="image/x-emf"/>
  <Override PartName="/ppt/slideLayouts/slideLayout14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0.xml" ContentType="application/vnd.openxmlformats-officedocument.theme+xml"/>
  <Override PartName="/ppt/presProps.xml" ContentType="application/vnd.openxmlformats-officedocument.presentationml.presProps+xml"/>
  <Override PartName="/ppt/theme/theme5.xml" ContentType="application/vnd.openxmlformats-officedocument.theme+xml"/>
  <Override PartName="/ppt/slideLayouts/slideLayout103.xml" ContentType="application/vnd.openxmlformats-officedocument.presentationml.slideLayout+xml"/>
  <Override PartName="/ppt/theme/theme14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82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61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Layouts/slideLayout101.xml" ContentType="application/vnd.openxmlformats-officedocument.presentationml.slideLayout+xml"/>
  <Override PartName="/ppt/theme/theme1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124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48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90.xml" ContentType="application/vnd.openxmlformats-officedocument.presentationml.slideLayout+xml"/>
  <Override PartName="/ppt/embeddings/Microsoft_Equation2.bin" ContentType="application/vnd.openxmlformats-officedocument.oleObject"/>
  <Override PartName="/ppt/slideLayouts/slideLayout2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151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4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Layouts/slideLayout54.xml" ContentType="application/vnd.openxmlformats-officedocument.presentationml.slideLayout+xml"/>
  <Override PartName="/ppt/embeddings/Microsoft_Equation6.bin" ContentType="application/vnd.openxmlformats-officedocument.oleObject"/>
  <Override PartName="/ppt/slideLayouts/slideLayout185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94.xml" ContentType="application/vnd.openxmlformats-officedocument.presentationml.slideLayout+xml"/>
  <Override PartName="/ppt/theme/theme7.xml" ContentType="application/vnd.openxmlformats-officedocument.them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0" r:id="rId1"/>
    <p:sldMasterId id="2147483651" r:id="rId2"/>
    <p:sldMasterId id="2147483652" r:id="rId3"/>
    <p:sldMasterId id="2147483653" r:id="rId4"/>
    <p:sldMasterId id="2147483654" r:id="rId5"/>
    <p:sldMasterId id="2147483655" r:id="rId6"/>
    <p:sldMasterId id="2147483656" r:id="rId7"/>
    <p:sldMasterId id="2147483657" r:id="rId8"/>
    <p:sldMasterId id="2147483658" r:id="rId9"/>
    <p:sldMasterId id="2147483659" r:id="rId10"/>
    <p:sldMasterId id="2147483660" r:id="rId11"/>
    <p:sldMasterId id="2147483661" r:id="rId12"/>
    <p:sldMasterId id="2147483662" r:id="rId13"/>
    <p:sldMasterId id="2147483663" r:id="rId14"/>
    <p:sldMasterId id="2147483664" r:id="rId15"/>
    <p:sldMasterId id="2147483665" r:id="rId16"/>
    <p:sldMasterId id="2147483666" r:id="rId17"/>
    <p:sldMasterId id="2147484024" r:id="rId18"/>
  </p:sldMasterIdLst>
  <p:notesMasterIdLst>
    <p:notesMasterId r:id="rId43"/>
  </p:notesMasterIdLst>
  <p:sldIdLst>
    <p:sldId id="256" r:id="rId19"/>
    <p:sldId id="280" r:id="rId20"/>
    <p:sldId id="279" r:id="rId21"/>
    <p:sldId id="259" r:id="rId22"/>
    <p:sldId id="272" r:id="rId23"/>
    <p:sldId id="275" r:id="rId24"/>
    <p:sldId id="258" r:id="rId25"/>
    <p:sldId id="260" r:id="rId26"/>
    <p:sldId id="264" r:id="rId27"/>
    <p:sldId id="262" r:id="rId28"/>
    <p:sldId id="278" r:id="rId29"/>
    <p:sldId id="285" r:id="rId30"/>
    <p:sldId id="263" r:id="rId31"/>
    <p:sldId id="288" r:id="rId32"/>
    <p:sldId id="289" r:id="rId33"/>
    <p:sldId id="265" r:id="rId34"/>
    <p:sldId id="284" r:id="rId35"/>
    <p:sldId id="282" r:id="rId36"/>
    <p:sldId id="269" r:id="rId37"/>
    <p:sldId id="290" r:id="rId38"/>
    <p:sldId id="257" r:id="rId39"/>
    <p:sldId id="270" r:id="rId40"/>
    <p:sldId id="287" r:id="rId41"/>
    <p:sldId id="286" r:id="rId42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5pPr>
    <a:lvl6pPr marL="2286000" algn="l" defTabSz="457200" rtl="0" eaLnBrk="1" latinLnBrk="0" hangingPunct="1"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6pPr>
    <a:lvl7pPr marL="2743200" algn="l" defTabSz="457200" rtl="0" eaLnBrk="1" latinLnBrk="0" hangingPunct="1"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7pPr>
    <a:lvl8pPr marL="3200400" algn="l" defTabSz="457200" rtl="0" eaLnBrk="1" latinLnBrk="0" hangingPunct="1"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8pPr>
    <a:lvl9pPr marL="3657600" algn="l" defTabSz="457200" rtl="0" eaLnBrk="1" latinLnBrk="0" hangingPunct="1">
      <a:defRPr sz="3200" kern="1200">
        <a:solidFill>
          <a:srgbClr val="4A7594"/>
        </a:solidFill>
        <a:latin typeface="Helvetica Neue Bold Condensed" charset="0"/>
        <a:ea typeface="ヒラギノ角ゴ ProN W6" charset="0"/>
        <a:cs typeface="ヒラギノ角ゴ ProN W6" charset="0"/>
        <a:sym typeface="Helvetica Neue Bold Condensed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D01"/>
    <a:srgbClr val="5082B0"/>
    <a:srgbClr val="416E96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36" y="-8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35" Type="http://schemas.openxmlformats.org/officeDocument/2006/relationships/slide" Target="slides/slide17.xml"/><Relationship Id="rId31" Type="http://schemas.openxmlformats.org/officeDocument/2006/relationships/slide" Target="slides/slide13.xml"/><Relationship Id="rId34" Type="http://schemas.openxmlformats.org/officeDocument/2006/relationships/slide" Target="slides/slide16.xml"/><Relationship Id="rId39" Type="http://schemas.openxmlformats.org/officeDocument/2006/relationships/slide" Target="slides/slide21.xml"/><Relationship Id="rId40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36" Type="http://schemas.openxmlformats.org/officeDocument/2006/relationships/slide" Target="slides/slide18.xml"/><Relationship Id="rId4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6.xml"/><Relationship Id="rId25" Type="http://schemas.openxmlformats.org/officeDocument/2006/relationships/slide" Target="slides/slide7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0" Type="http://schemas.openxmlformats.org/officeDocument/2006/relationships/slideMaster" Target="slideMasters/slideMaster10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9" Type="http://schemas.openxmlformats.org/officeDocument/2006/relationships/slideMaster" Target="slideMasters/slideMaster9.xml"/><Relationship Id="rId18" Type="http://schemas.openxmlformats.org/officeDocument/2006/relationships/slideMaster" Target="slideMasters/slideMaster18.xml"/><Relationship Id="rId3" Type="http://schemas.openxmlformats.org/officeDocument/2006/relationships/slideMaster" Target="slideMasters/slideMaster3.xml"/><Relationship Id="rId27" Type="http://schemas.openxmlformats.org/officeDocument/2006/relationships/slide" Target="slides/slide9.xml"/><Relationship Id="rId14" Type="http://schemas.openxmlformats.org/officeDocument/2006/relationships/slideMaster" Target="slideMasters/slideMaster14.xml"/><Relationship Id="rId23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10.xml"/><Relationship Id="rId45" Type="http://schemas.openxmlformats.org/officeDocument/2006/relationships/presProps" Target="presProps.xml"/><Relationship Id="rId26" Type="http://schemas.openxmlformats.org/officeDocument/2006/relationships/slide" Target="slides/slide8.xml"/><Relationship Id="rId30" Type="http://schemas.openxmlformats.org/officeDocument/2006/relationships/slide" Target="slides/slide12.xml"/><Relationship Id="rId11" Type="http://schemas.openxmlformats.org/officeDocument/2006/relationships/slideMaster" Target="slideMasters/slideMaster11.xml"/><Relationship Id="rId42" Type="http://schemas.openxmlformats.org/officeDocument/2006/relationships/slide" Target="slides/slide24.xml"/><Relationship Id="rId29" Type="http://schemas.openxmlformats.org/officeDocument/2006/relationships/slide" Target="slides/slide11.xml"/><Relationship Id="rId6" Type="http://schemas.openxmlformats.org/officeDocument/2006/relationships/slideMaster" Target="slideMasters/slideMaster6.xml"/><Relationship Id="rId16" Type="http://schemas.openxmlformats.org/officeDocument/2006/relationships/slideMaster" Target="slideMasters/slideMaster16.xml"/><Relationship Id="rId33" Type="http://schemas.openxmlformats.org/officeDocument/2006/relationships/slide" Target="slides/slide15.xml"/><Relationship Id="rId44" Type="http://schemas.openxmlformats.org/officeDocument/2006/relationships/printerSettings" Target="printerSettings/printerSettings1.bin"/><Relationship Id="rId41" Type="http://schemas.openxmlformats.org/officeDocument/2006/relationships/slide" Target="slides/slide23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9" Type="http://schemas.openxmlformats.org/officeDocument/2006/relationships/slide" Target="slides/slide1.xml"/><Relationship Id="rId38" Type="http://schemas.openxmlformats.org/officeDocument/2006/relationships/slide" Target="slides/slide20.xml"/><Relationship Id="rId20" Type="http://schemas.openxmlformats.org/officeDocument/2006/relationships/slide" Target="slides/slide2.xml"/><Relationship Id="rId22" Type="http://schemas.openxmlformats.org/officeDocument/2006/relationships/slide" Target="slides/slide4.xml"/><Relationship Id="rId21" Type="http://schemas.openxmlformats.org/officeDocument/2006/relationships/slide" Target="slides/slide3.xml"/><Relationship Id="rId2" Type="http://schemas.openxmlformats.org/officeDocument/2006/relationships/slideMaster" Target="slideMasters/slideMaster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3" Type="http://schemas.openxmlformats.org/officeDocument/2006/relationships/image" Target="../media/image49.emf"/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9320969-05F0-DF4F-9CDA-ACFDE4662E0B}" type="datetimeFigureOut">
              <a:rPr lang="en-US"/>
              <a:pPr>
                <a:defRPr/>
              </a:pPr>
              <a:t>4/5/11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B7274B3-B0E0-654E-B510-3D83BC587D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66612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*for radial sector at least!</a:t>
            </a:r>
            <a:r>
              <a:rPr lang="en-US" baseline="0" dirty="0" smtClean="0"/>
              <a:t> S</a:t>
            </a:r>
            <a:r>
              <a:rPr lang="en-US" dirty="0" smtClean="0"/>
              <a:t>piral</a:t>
            </a:r>
            <a:r>
              <a:rPr lang="en-US" baseline="0" dirty="0" smtClean="0"/>
              <a:t> sector FFAGs have gradient focusing in horizontal and edge focusing in vertical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7274B3-B0E0-654E-B510-3D83BC587DD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85785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Assuming that a machine of each type could be designed which could provide the necessary current, which is a big assumption in some cases.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Obvious choice at the moment seems</a:t>
            </a:r>
            <a:r>
              <a:rPr lang="en-US" baseline="0" dirty="0" smtClean="0">
                <a:latin typeface="Calibri" charset="0"/>
              </a:rPr>
              <a:t> to be the </a:t>
            </a:r>
            <a:r>
              <a:rPr lang="en-US" baseline="0" dirty="0" err="1" smtClean="0">
                <a:latin typeface="Calibri" charset="0"/>
              </a:rPr>
              <a:t>linac</a:t>
            </a:r>
            <a:r>
              <a:rPr lang="en-US" baseline="0" dirty="0" smtClean="0">
                <a:latin typeface="Calibri" charset="0"/>
              </a:rPr>
              <a:t> – most people have </a:t>
            </a:r>
            <a:r>
              <a:rPr lang="en-US" baseline="0" dirty="0" err="1" smtClean="0">
                <a:latin typeface="Calibri" charset="0"/>
              </a:rPr>
              <a:t>recognised</a:t>
            </a:r>
            <a:r>
              <a:rPr lang="en-US" baseline="0" dirty="0" smtClean="0">
                <a:latin typeface="Calibri" charset="0"/>
              </a:rPr>
              <a:t> this. </a:t>
            </a:r>
          </a:p>
          <a:p>
            <a:pPr eaLnBrk="1" hangingPunct="1">
              <a:spcBef>
                <a:spcPct val="0"/>
              </a:spcBef>
            </a:pPr>
            <a:r>
              <a:rPr lang="en-US" baseline="0" dirty="0" smtClean="0">
                <a:latin typeface="Calibri" charset="0"/>
              </a:rPr>
              <a:t>But if the FFAG could offer CW &amp; Fixed RF would be a competitor.</a:t>
            </a:r>
          </a:p>
          <a:p>
            <a:pPr eaLnBrk="1" hangingPunct="1">
              <a:spcBef>
                <a:spcPct val="0"/>
              </a:spcBef>
            </a:pPr>
            <a:r>
              <a:rPr lang="en-US" baseline="0" dirty="0" smtClean="0">
                <a:latin typeface="Calibri" charset="0"/>
              </a:rPr>
              <a:t>LINAC - $176M/</a:t>
            </a:r>
            <a:r>
              <a:rPr lang="en-US" baseline="0" dirty="0" err="1" smtClean="0">
                <a:latin typeface="Calibri" charset="0"/>
              </a:rPr>
              <a:t>GeV</a:t>
            </a:r>
            <a:r>
              <a:rPr lang="en-US" baseline="0" dirty="0" smtClean="0">
                <a:latin typeface="Calibri" charset="0"/>
              </a:rPr>
              <a:t> excluding tunnel or outer building costs (driven by </a:t>
            </a:r>
            <a:r>
              <a:rPr lang="en-US" baseline="0" dirty="0" err="1" smtClean="0">
                <a:latin typeface="Calibri" charset="0"/>
              </a:rPr>
              <a:t>cryo</a:t>
            </a:r>
            <a:r>
              <a:rPr lang="en-US" baseline="0" dirty="0" smtClean="0">
                <a:latin typeface="Calibri" charset="0"/>
              </a:rPr>
              <a:t>…) (based on </a:t>
            </a:r>
            <a:r>
              <a:rPr lang="en-US" baseline="0" dirty="0" err="1" smtClean="0">
                <a:latin typeface="Calibri" charset="0"/>
              </a:rPr>
              <a:t>Jlab</a:t>
            </a:r>
            <a:r>
              <a:rPr lang="en-US" baseline="0" dirty="0" smtClean="0">
                <a:latin typeface="Calibri" charset="0"/>
              </a:rPr>
              <a:t> </a:t>
            </a:r>
            <a:r>
              <a:rPr lang="en-US" baseline="0" smtClean="0">
                <a:latin typeface="Calibri" charset="0"/>
              </a:rPr>
              <a:t>upgrade costs from </a:t>
            </a:r>
            <a:r>
              <a:rPr lang="en-US" baseline="0" dirty="0" smtClean="0">
                <a:latin typeface="Calibri" charset="0"/>
              </a:rPr>
              <a:t>B. </a:t>
            </a:r>
            <a:r>
              <a:rPr lang="en-US" baseline="0" dirty="0" err="1" smtClean="0">
                <a:latin typeface="Calibri" charset="0"/>
              </a:rPr>
              <a:t>Rimmer</a:t>
            </a:r>
            <a:r>
              <a:rPr lang="en-US" baseline="0" dirty="0" smtClean="0">
                <a:latin typeface="Calibri" charset="0"/>
              </a:rPr>
              <a:t> – in references.)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Even </a:t>
            </a:r>
            <a:r>
              <a:rPr lang="en-US" dirty="0">
                <a:latin typeface="Calibri" charset="0"/>
              </a:rPr>
              <a:t>if construction costs for the </a:t>
            </a:r>
            <a:r>
              <a:rPr lang="en-US" dirty="0" err="1">
                <a:latin typeface="Calibri" charset="0"/>
              </a:rPr>
              <a:t>linac</a:t>
            </a:r>
            <a:r>
              <a:rPr lang="en-US" dirty="0">
                <a:latin typeface="Calibri" charset="0"/>
              </a:rPr>
              <a:t> were similar – operation costs would be much higher (RF power)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1pPr>
            <a:lvl2pPr marL="742950" indent="-28575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2pPr>
            <a:lvl3pPr marL="11430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3pPr>
            <a:lvl4pPr marL="16002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4pPr>
            <a:lvl5pPr marL="20574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9pPr>
          </a:lstStyle>
          <a:p>
            <a:pPr eaLnBrk="1" hangingPunct="1"/>
            <a:fld id="{FD4DFE61-2C88-2543-BC27-D1D0C57E84CB}" type="slidenum">
              <a:rPr lang="en-US" sz="1200"/>
              <a:pPr eaLnBrk="1" hangingPunct="1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point at which the design existed</a:t>
            </a:r>
            <a:r>
              <a:rPr lang="en-US" baseline="0" dirty="0" smtClean="0"/>
              <a:t> before I started looking at it…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7274B3-B0E0-654E-B510-3D83BC587DD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3946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5" Type="http://schemas.openxmlformats.org/officeDocument/2006/relationships/image" Target="../media/image10.png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4811337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9490059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13341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3676248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61315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2298527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07080961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8393276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50117584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38329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0403089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976266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2995181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5303801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8236019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35347424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00470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73026282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40942201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384595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1137633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63942444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8040597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79768734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84228625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21666104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087742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56435559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24037764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59900410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40509407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0483748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1611323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3494678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36354024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882282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05670329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3681112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40009000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3137979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2940276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85256585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8323197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9632239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9208863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10747173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2065756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23368117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56488338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4099412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60300574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9046493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4715111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18159028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4535897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808168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46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0025613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48053609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1337055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66457103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05113117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90388068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85563221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5572338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1833655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15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27028866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4785173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5651918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73763225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62306188"/>
      </p:ext>
    </p:extLst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67106452"/>
      </p:ext>
    </p:extLst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8216159"/>
      </p:ext>
    </p:extLst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1679641"/>
      </p:ext>
    </p:extLst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6750" y="7099300"/>
            <a:ext cx="2711450" cy="176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2400" y="7099300"/>
            <a:ext cx="7981950" cy="1765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05066096"/>
      </p:ext>
    </p:extLst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44292606"/>
      </p:ext>
    </p:extLst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81815333"/>
      </p:ext>
    </p:extLst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29400139"/>
      </p:ext>
    </p:extLst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1500" y="8115300"/>
            <a:ext cx="5346700" cy="74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52765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0435380"/>
      </p:ext>
    </p:extLst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28329107"/>
      </p:ext>
    </p:extLst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37905492"/>
      </p:ext>
    </p:extLst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74894542"/>
      </p:ext>
    </p:extLst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9953546"/>
      </p:ext>
    </p:extLst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5601004"/>
      </p:ext>
    </p:extLst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70658326"/>
      </p:ext>
    </p:extLst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6750" y="7099300"/>
            <a:ext cx="2711450" cy="176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2400" y="7099300"/>
            <a:ext cx="7981950" cy="1765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39583043"/>
      </p:ext>
    </p:extLst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6991374"/>
      </p:ext>
    </p:extLst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39826021"/>
      </p:ext>
    </p:extLst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7717544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2569214"/>
      </p:ext>
    </p:extLst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9017000"/>
            <a:ext cx="534670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72292826"/>
      </p:ext>
    </p:extLst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4361896"/>
      </p:ext>
    </p:extLst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33968986"/>
      </p:ext>
    </p:extLst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5190974"/>
      </p:ext>
    </p:extLst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32917130"/>
      </p:ext>
    </p:extLst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63207167"/>
      </p:ext>
    </p:extLst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3068581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2650" y="8369300"/>
            <a:ext cx="2711450" cy="10795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8369300"/>
            <a:ext cx="7981950" cy="10795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1753352"/>
      </p:ext>
    </p:extLst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878972" y="5579399"/>
            <a:ext cx="3567980" cy="3594650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4062156" y="3680487"/>
            <a:ext cx="8210608" cy="54767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4749951" y="4289126"/>
            <a:ext cx="6893565" cy="2275160"/>
          </a:xfrm>
        </p:spPr>
        <p:txBody>
          <a:bodyPr anchor="b"/>
          <a:lstStyle>
            <a:lvl1pPr>
              <a:defRPr sz="6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4551821" y="6779615"/>
            <a:ext cx="6878515" cy="1480313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rgbClr val="000100"/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1370016" y="7198634"/>
            <a:ext cx="2799694" cy="760876"/>
          </a:xfrm>
        </p:spPr>
        <p:txBody>
          <a:bodyPr anchor="t"/>
          <a:lstStyle>
            <a:lvl1pPr algn="ctr">
              <a:defRPr sz="3100">
                <a:solidFill>
                  <a:schemeClr val="accent1"/>
                </a:solidFill>
              </a:defRPr>
            </a:lvl1pPr>
          </a:lstStyle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921021" y="5881381"/>
            <a:ext cx="2966586" cy="1187570"/>
          </a:xfrm>
        </p:spPr>
        <p:txBody>
          <a:bodyPr anchor="ctr"/>
          <a:lstStyle>
            <a:lvl1pPr algn="l">
              <a:defRPr sz="23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2818047" y="7836172"/>
            <a:ext cx="1049856" cy="60673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362809"/>
            <a:ext cx="13004800" cy="469618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36955459"/>
      </p:ext>
    </p:extLst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044" y="2130480"/>
            <a:ext cx="11436713" cy="2982768"/>
          </a:xfrm>
        </p:spPr>
        <p:txBody>
          <a:bodyPr anchor="b"/>
          <a:lstStyle>
            <a:lvl1pPr algn="ctr">
              <a:defRPr sz="68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2106" y="5339595"/>
            <a:ext cx="10620588" cy="2133599"/>
          </a:xfrm>
        </p:spPr>
        <p:txBody>
          <a:bodyPr anchor="t"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96442" y="2900070"/>
            <a:ext cx="5201920" cy="5618074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606438" y="2900070"/>
            <a:ext cx="5201920" cy="5618074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6442" y="2899042"/>
            <a:ext cx="4291584" cy="771406"/>
          </a:xfrm>
        </p:spPr>
        <p:txBody>
          <a:bodyPr anchor="b">
            <a:noAutofit/>
          </a:bodyPr>
          <a:lstStyle>
            <a:lvl1pPr marL="0" indent="0" algn="ctr">
              <a:buNone/>
              <a:defRPr sz="3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25107" y="2899039"/>
            <a:ext cx="4287585" cy="771405"/>
          </a:xfrm>
        </p:spPr>
        <p:txBody>
          <a:bodyPr anchor="b">
            <a:noAutofit/>
          </a:bodyPr>
          <a:lstStyle>
            <a:lvl1pPr marL="0" indent="0" algn="ctr">
              <a:buNone/>
              <a:defRPr sz="3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5594507" y="6088537"/>
            <a:ext cx="1832526" cy="1027597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5583448" y="4717284"/>
            <a:ext cx="1832526" cy="1027597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196442" y="3901439"/>
            <a:ext cx="4291584" cy="4616704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7529779" y="3901440"/>
            <a:ext cx="4291584" cy="4616704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043" y="2114960"/>
            <a:ext cx="4278490" cy="2732571"/>
          </a:xfrm>
        </p:spPr>
        <p:txBody>
          <a:bodyPr anchor="b"/>
          <a:lstStyle>
            <a:lvl1pPr algn="l">
              <a:defRPr sz="3400" b="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209" y="1188164"/>
            <a:ext cx="6683548" cy="7326615"/>
          </a:xfrm>
        </p:spPr>
        <p:txBody>
          <a:bodyPr anchor="ctr"/>
          <a:lstStyle>
            <a:lvl1pPr>
              <a:defRPr sz="3400"/>
            </a:lvl1pPr>
            <a:lvl2pPr>
              <a:defRPr sz="3100"/>
            </a:lvl2pPr>
            <a:lvl3pPr>
              <a:defRPr sz="2800"/>
            </a:lvl3pPr>
            <a:lvl4pPr>
              <a:defRPr sz="2600"/>
            </a:lvl4pPr>
            <a:lvl5pPr>
              <a:defRPr sz="23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4043" y="4847531"/>
            <a:ext cx="4278490" cy="2729374"/>
          </a:xfrm>
        </p:spPr>
        <p:txBody>
          <a:bodyPr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307" y="271938"/>
            <a:ext cx="3955627" cy="1165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043" y="6641286"/>
            <a:ext cx="11436715" cy="1023808"/>
          </a:xfrm>
        </p:spPr>
        <p:txBody>
          <a:bodyPr anchor="b"/>
          <a:lstStyle>
            <a:lvl1pPr algn="ctr">
              <a:defRPr sz="51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3030119" y="845312"/>
            <a:ext cx="6931558" cy="520192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3974" y="7702973"/>
            <a:ext cx="9536853" cy="857779"/>
          </a:xfrm>
        </p:spPr>
        <p:txBody>
          <a:bodyPr>
            <a:normAutofit/>
          </a:bodyPr>
          <a:lstStyle>
            <a:lvl1pPr marL="0" indent="0" algn="ctr">
              <a:buNone/>
              <a:defRPr sz="23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480" y="782618"/>
            <a:ext cx="2792277" cy="7778877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4043" y="1192105"/>
            <a:ext cx="8402261" cy="736939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C027-6329-A74D-8E8F-311E78AD2D1C}" type="datetimeFigureOut">
              <a:rPr lang="en-US" smtClean="0"/>
              <a:pPr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90982-9578-EE4C-A818-5E6C62AC4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3938148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085401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0359939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1926530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0506236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386406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5119869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4876800"/>
            <a:ext cx="25908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4600" y="4876800"/>
            <a:ext cx="25908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044918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2576262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8901612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736463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6212341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637941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Bold Condense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1537996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8253891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41900" y="2019300"/>
            <a:ext cx="1333500" cy="57150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019300"/>
            <a:ext cx="3848100" cy="57150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98602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9610284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946866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8330955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94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726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5753770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8340676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4211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4600" y="2768600"/>
            <a:ext cx="2590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33057840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71439112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243681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644369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250887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2979384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6986496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425335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39614758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1473200"/>
            <a:ext cx="5384800" cy="680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473200"/>
            <a:ext cx="5384800" cy="680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653228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534687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24084108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3219334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604660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1508508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1553478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4297449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78898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78898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31717743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3734120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6037547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0174496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12795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5179159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0858024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561428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3129536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6630559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7907857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5854875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3724703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2590183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72518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633291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79317799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67838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8356846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85838880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7548856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97180256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006288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0467442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698290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23302704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7290951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19040219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86164578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05108383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0408897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81392205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1846664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9253295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3841462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7940764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08396852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0470259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7065934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59205352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35733024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1400" y="2768600"/>
            <a:ext cx="5384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3848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87593265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183749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841808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3273953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54540449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401017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660359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2900" y="254000"/>
            <a:ext cx="27305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1400" y="254000"/>
            <a:ext cx="80391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73346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2.xml"/></Relationships>
</file>

<file path=ppt/slideMasters/_rels/slideMaster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4.xml"/></Relationships>
</file>

<file path=ppt/slideMasters/_rels/slideMaster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5.xml"/></Relationships>
</file>

<file path=ppt/slideMasters/_rels/slideMaster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48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6.xml"/></Relationships>
</file>

<file path=ppt/slideMasters/_rels/slideMaster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9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7.xml"/></Relationships>
</file>

<file path=ppt/slideMasters/_rels/slideMaster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7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8.xml"/></Relationships>
</file>

<file path=ppt/slideMasters/_rels/slideMaster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1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79.xml"/></Relationships>
</file>

<file path=ppt/slideMasters/_rels/slideMaster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6.png"/><Relationship Id="rId10" Type="http://schemas.openxmlformats.org/officeDocument/2006/relationships/slideLayout" Target="../slideLayouts/slideLayout197.xml"/><Relationship Id="rId5" Type="http://schemas.openxmlformats.org/officeDocument/2006/relationships/slideLayout" Target="../slideLayouts/slideLayout192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6.xml"/><Relationship Id="rId3" Type="http://schemas.openxmlformats.org/officeDocument/2006/relationships/slideLayout" Target="../slideLayouts/slideLayout190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9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2768600"/>
            <a:ext cx="533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568700"/>
            <a:ext cx="105410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6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315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63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87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8115300"/>
            <a:ext cx="108458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17411" name="Rectangle 2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2" name="Line 3"/>
          <p:cNvSpPr>
            <a:spLocks noChangeShapeType="1"/>
          </p:cNvSpPr>
          <p:nvPr/>
        </p:nvSpPr>
        <p:spPr bwMode="auto">
          <a:xfrm>
            <a:off x="277813" y="89154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H="1">
            <a:off x="5256213" y="8902700"/>
            <a:ext cx="0" cy="59690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4" name="Line 5"/>
          <p:cNvSpPr>
            <a:spLocks noChangeShapeType="1"/>
          </p:cNvSpPr>
          <p:nvPr/>
        </p:nvSpPr>
        <p:spPr bwMode="auto">
          <a:xfrm>
            <a:off x="277813" y="71882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7099300"/>
            <a:ext cx="108458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8115300"/>
            <a:ext cx="108458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18435" name="Rectangle 2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36" name="Line 3"/>
          <p:cNvSpPr>
            <a:spLocks noChangeShapeType="1"/>
          </p:cNvSpPr>
          <p:nvPr/>
        </p:nvSpPr>
        <p:spPr bwMode="auto">
          <a:xfrm>
            <a:off x="277813" y="89154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 flipH="1">
            <a:off x="5256213" y="8902700"/>
            <a:ext cx="0" cy="59690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277813" y="71882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7099300"/>
            <a:ext cx="108458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4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D5D4D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459" name="Line 2"/>
          <p:cNvSpPr>
            <a:spLocks noChangeShapeType="1"/>
          </p:cNvSpPr>
          <p:nvPr/>
        </p:nvSpPr>
        <p:spPr bwMode="auto">
          <a:xfrm>
            <a:off x="277813" y="8356600"/>
            <a:ext cx="12458700" cy="0"/>
          </a:xfrm>
          <a:prstGeom prst="line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300" y="9017000"/>
            <a:ext cx="10845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8369300"/>
            <a:ext cx="108458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4043" y="620890"/>
            <a:ext cx="11436715" cy="2051803"/>
          </a:xfrm>
          <a:prstGeom prst="rect">
            <a:avLst/>
          </a:prstGeom>
        </p:spPr>
        <p:txBody>
          <a:bodyPr vert="horz" lIns="130046" tIns="65023" rIns="130046" bIns="65023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2107" y="2899042"/>
            <a:ext cx="10620587" cy="5619679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4043" y="8745067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20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4/5/11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307" y="8745067"/>
            <a:ext cx="4118187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ctr">
              <a:defRPr sz="20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6304" y="8745067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r">
              <a:defRPr sz="20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txStyles>
    <p:titleStyle>
      <a:lvl1pPr algn="ctr" defTabSz="650230" rtl="0" eaLnBrk="1" latinLnBrk="0" hangingPunct="1">
        <a:spcBef>
          <a:spcPct val="0"/>
        </a:spcBef>
        <a:buNone/>
        <a:defRPr sz="6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25115" indent="-325115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3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93280" indent="-325115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3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70414" indent="-260092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60552" indent="-260092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15713" indent="-260092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340827" indent="-260092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730965" indent="-260092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121103" indent="-260092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511241" indent="-260092" algn="l" defTabSz="65023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65023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2768600"/>
            <a:ext cx="533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019300"/>
            <a:ext cx="5334000" cy="287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4876800"/>
            <a:ext cx="5334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Bold Condensed" charset="0"/>
              </a:rPr>
              <a:t>Click to edit Master text styles</a:t>
            </a:r>
          </a:p>
          <a:p>
            <a:pPr lvl="1"/>
            <a:r>
              <a:rPr lang="en-US">
                <a:sym typeface="Helvetica Neue Bold Condensed" charset="0"/>
              </a:rPr>
              <a:t>Second level</a:t>
            </a:r>
          </a:p>
          <a:p>
            <a:pPr lvl="2"/>
            <a:r>
              <a:rPr lang="en-US">
                <a:sym typeface="Helvetica Neue Bold Condensed" charset="0"/>
              </a:rPr>
              <a:t>Third level</a:t>
            </a:r>
          </a:p>
          <a:p>
            <a:pPr lvl="3"/>
            <a:r>
              <a:rPr lang="en-US">
                <a:sym typeface="Helvetica Neue Bold Condensed" charset="0"/>
              </a:rPr>
              <a:t>Fourth level</a:t>
            </a:r>
          </a:p>
          <a:p>
            <a:pPr lvl="4"/>
            <a:r>
              <a:rPr lang="en-US">
                <a:sym typeface="Helvetica Neue Bold Condensed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+mj-lt"/>
          <a:ea typeface="+mj-ea"/>
          <a:cs typeface="+mj-cs"/>
          <a:sym typeface="Helvetica Neue Bold Condensed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rgbClr val="D5D4D6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1pPr>
      <a:lvl2pPr marL="7429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2pPr>
      <a:lvl3pPr marL="1143000" indent="-228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3pPr>
      <a:lvl4pPr marL="1600200" indent="-228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4pPr>
      <a:lvl5pPr marL="2057400" indent="-228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5pPr>
      <a:lvl6pPr marL="4572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6pPr>
      <a:lvl7pPr marL="9144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7pPr>
      <a:lvl8pPr marL="13716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8pPr>
      <a:lvl9pPr marL="1828800" algn="l" rtl="0" fontAlgn="base">
        <a:lnSpc>
          <a:spcPct val="110000"/>
        </a:lnSpc>
        <a:spcBef>
          <a:spcPct val="0"/>
        </a:spcBef>
        <a:spcAft>
          <a:spcPct val="0"/>
        </a:spcAft>
        <a:defRPr sz="3600">
          <a:solidFill>
            <a:srgbClr val="5483A6"/>
          </a:solidFill>
          <a:latin typeface="+mn-lt"/>
          <a:ea typeface="+mn-ea"/>
          <a:cs typeface="+mn-cs"/>
          <a:sym typeface="Helvetica Neue Bold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29400" y="2768600"/>
            <a:ext cx="533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1473200"/>
            <a:ext cx="10922000" cy="680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651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322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79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236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48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xStyles>
    <p:titleStyle>
      <a:lvl1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407988" indent="-4079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651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3223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795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236788" algn="l" rtl="0" fontAlgn="base">
        <a:lnSpc>
          <a:spcPct val="90000"/>
        </a:lnSpc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76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320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65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209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670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124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81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4038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76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320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65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209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670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124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81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4038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3657600"/>
            <a:ext cx="10922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76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320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653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209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670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124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81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4038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/>
          </p:cNvSpPr>
          <p:nvPr/>
        </p:nvSpPr>
        <p:spPr bwMode="auto">
          <a:xfrm>
            <a:off x="282575" y="279400"/>
            <a:ext cx="12446000" cy="9220200"/>
          </a:xfrm>
          <a:prstGeom prst="rect">
            <a:avLst/>
          </a:prstGeom>
          <a:noFill/>
          <a:ln w="25400">
            <a:solidFill>
              <a:srgbClr val="908F95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1400" y="254000"/>
            <a:ext cx="10922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1400" y="2768600"/>
            <a:ext cx="10922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Helvetica Neue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txStyles>
    <p:titleStyle>
      <a:lvl1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marL="357188" indent="-357188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8143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12715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7287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2185988" algn="l" rtl="0" fontAlgn="base">
        <a:lnSpc>
          <a:spcPct val="90000"/>
        </a:lnSpc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4318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1pPr>
      <a:lvl2pPr marL="825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2pPr>
      <a:lvl3pPr marL="1270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3pPr>
      <a:lvl4pPr marL="17145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4pPr>
      <a:lvl5pPr marL="2159000" indent="-431800" algn="l" rtl="0" eaLnBrk="0" fontAlgn="base" hangingPunct="0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5pPr>
      <a:lvl6pPr marL="26162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6pPr>
      <a:lvl7pPr marL="30734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7pPr>
      <a:lvl8pPr marL="35306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8pPr>
      <a:lvl9pPr marL="3987800" indent="-431800" algn="l" rtl="0" fontAlgn="base">
        <a:spcBef>
          <a:spcPts val="3200"/>
        </a:spcBef>
        <a:spcAft>
          <a:spcPct val="0"/>
        </a:spcAft>
        <a:buSzPct val="77000"/>
        <a:buChar char="•"/>
        <a:defRPr sz="3600">
          <a:solidFill>
            <a:srgbClr val="64646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microsoft.com/office/2007/relationships/hdphoto" Target="../media/hdphoto1.wdp"/><Relationship Id="rId1" Type="http://schemas.openxmlformats.org/officeDocument/2006/relationships/slideLayout" Target="../slideLayouts/slideLayout189.xml"/><Relationship Id="rId2" Type="http://schemas.openxmlformats.org/officeDocument/2006/relationships/image" Target="../media/image12.tiff"/><Relationship Id="rId3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9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189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189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6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189.xml"/><Relationship Id="rId2" Type="http://schemas.openxmlformats.org/officeDocument/2006/relationships/image" Target="../media/image37.emf"/><Relationship Id="rId3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3" Type="http://schemas.openxmlformats.org/officeDocument/2006/relationships/image" Target="../media/image41.png"/><Relationship Id="rId1" Type="http://schemas.openxmlformats.org/officeDocument/2006/relationships/slideLayout" Target="../slideLayouts/slideLayout189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89.xml"/><Relationship Id="rId3" Type="http://schemas.openxmlformats.org/officeDocument/2006/relationships/image" Target="../media/image4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89.xml"/><Relationship Id="rId2" Type="http://schemas.openxmlformats.org/officeDocument/2006/relationships/image" Target="../media/image46.png"/><Relationship Id="rId3" Type="http://schemas.openxmlformats.org/officeDocument/2006/relationships/image" Target="../media/image12.tiff"/><Relationship Id="rId5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hadron.kek.jp/FFAG/FFAG10_HP/slides/Thu/Thu05Johnstone.pdf" TargetMode="External"/><Relationship Id="rId3" Type="http://schemas.openxmlformats.org/officeDocument/2006/relationships/hyperlink" Target="http://dx.doi.org/10.1063/1.3520412%5D" TargetMode="External"/><Relationship Id="rId1" Type="http://schemas.openxmlformats.org/officeDocument/2006/relationships/slideLayout" Target="../slideLayouts/slideLayout18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89.xml"/><Relationship Id="rId3" Type="http://schemas.openxmlformats.org/officeDocument/2006/relationships/oleObject" Target="../embeddings/Microsoft_Equation4.bin"/><Relationship Id="rId5" Type="http://schemas.openxmlformats.org/officeDocument/2006/relationships/oleObject" Target="../embeddings/Microsoft_Equation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emf"/><Relationship Id="rId5" Type="http://schemas.openxmlformats.org/officeDocument/2006/relationships/image" Target="../media/image14.png"/><Relationship Id="rId7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9.xml"/><Relationship Id="rId3" Type="http://schemas.openxmlformats.org/officeDocument/2006/relationships/notesSlide" Target="../notesSlides/notesSlide1.xml"/><Relationship Id="rId6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89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6" Type="http://schemas.microsoft.com/office/2007/relationships/hdphoto" Target="../media/hdphoto2.wdp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89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5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8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89.xml"/><Relationship Id="rId3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813768" y="2644552"/>
            <a:ext cx="11436715" cy="205180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7100" dirty="0" smtClean="0"/>
              <a:t>High intensity proton FFAG challenges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1192107" y="6532984"/>
            <a:ext cx="10620587" cy="1985737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Suzie Sheehy</a:t>
            </a:r>
          </a:p>
          <a:p>
            <a:pPr marL="0" indent="0" eaLnBrk="1" hangingPunct="1"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Research Fellow, </a:t>
            </a:r>
            <a:r>
              <a:rPr lang="en-US" sz="2400" dirty="0" err="1" smtClean="0">
                <a:solidFill>
                  <a:schemeClr val="tx1"/>
                </a:solidFill>
              </a:rPr>
              <a:t>ASTeC</a:t>
            </a:r>
            <a:r>
              <a:rPr lang="en-US" sz="2400" dirty="0" smtClean="0">
                <a:solidFill>
                  <a:schemeClr val="tx1"/>
                </a:solidFill>
              </a:rPr>
              <a:t> Intense Beams Group</a:t>
            </a:r>
          </a:p>
          <a:p>
            <a:pPr marL="0" indent="0" eaLnBrk="1" hangingPunct="1">
              <a:buNone/>
              <a:defRPr/>
            </a:pPr>
            <a:r>
              <a:rPr lang="en-US" sz="2400" u="sng" dirty="0" smtClean="0">
                <a:solidFill>
                  <a:schemeClr val="tx1"/>
                </a:solidFill>
              </a:rPr>
              <a:t>suzie.sheehy@stfc.ac.uk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sz="2400" dirty="0" err="1" smtClean="0">
                <a:solidFill>
                  <a:schemeClr val="tx1"/>
                </a:solidFill>
              </a:rPr>
              <a:t>IoP</a:t>
            </a:r>
            <a:r>
              <a:rPr lang="en-US" sz="2400" dirty="0" smtClean="0">
                <a:solidFill>
                  <a:schemeClr val="tx1"/>
                </a:solidFill>
              </a:rPr>
              <a:t> NPPD Conference, 6</a:t>
            </a:r>
            <a:r>
              <a:rPr 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sz="2400" dirty="0" smtClean="0">
                <a:solidFill>
                  <a:schemeClr val="tx1"/>
                </a:solidFill>
              </a:rPr>
              <a:t> March 2011, Glasgow</a:t>
            </a:r>
          </a:p>
        </p:txBody>
      </p:sp>
      <p:pic>
        <p:nvPicPr>
          <p:cNvPr id="2" name="Picture 1" descr="1851 Logo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110912" y="196280"/>
            <a:ext cx="1583258" cy="1348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14:imgLayer r:embed="rId4">
                    <a14:imgEffect>
                      <a14:sharpenSoften amount="1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5736" y="268288"/>
            <a:ext cx="3816424" cy="871403"/>
          </a:xfrm>
          <a:prstGeom prst="rect">
            <a:avLst/>
          </a:prstGeom>
        </p:spPr>
      </p:pic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957784" y="196280"/>
            <a:ext cx="11089232" cy="1814488"/>
          </a:xfrm>
        </p:spPr>
        <p:txBody>
          <a:bodyPr/>
          <a:lstStyle/>
          <a:p>
            <a:pPr marL="407988" indent="0" eaLnBrk="1" hangingPunct="1">
              <a:defRPr/>
            </a:pPr>
            <a:r>
              <a:rPr lang="en-US" sz="6000" dirty="0" smtClean="0"/>
              <a:t>Focusing terms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525736" y="2212504"/>
            <a:ext cx="8280920" cy="6624736"/>
          </a:xfrm>
        </p:spPr>
        <p:txBody>
          <a:bodyPr anchor="t" anchorCtr="0"/>
          <a:lstStyle/>
          <a:p>
            <a:pPr marL="0" indent="0">
              <a:spcBef>
                <a:spcPts val="800"/>
              </a:spcBef>
              <a:buNone/>
              <a:defRPr/>
            </a:pPr>
            <a:r>
              <a:rPr lang="en-US" sz="2800" dirty="0" smtClean="0"/>
              <a:t>In “conventional” accelerator terminology:</a:t>
            </a:r>
          </a:p>
          <a:p>
            <a:pPr marL="908050" lvl="1" indent="-514350">
              <a:spcBef>
                <a:spcPts val="800"/>
              </a:spcBef>
              <a:buFont typeface="+mj-lt"/>
              <a:buAutoNum type="arabicPeriod"/>
              <a:defRPr/>
            </a:pPr>
            <a:r>
              <a:rPr lang="en-US" sz="2800" dirty="0" smtClean="0"/>
              <a:t>Strong (gradient) AG focusing  (</a:t>
            </a:r>
            <a:r>
              <a:rPr lang="en-US" sz="2800" dirty="0" smtClean="0">
                <a:solidFill>
                  <a:srgbClr val="FF0000"/>
                </a:solidFill>
              </a:rPr>
              <a:t>Horizontal</a:t>
            </a:r>
            <a:r>
              <a:rPr lang="en-US" sz="2800" dirty="0" smtClean="0"/>
              <a:t> &amp; </a:t>
            </a:r>
            <a:r>
              <a:rPr lang="en-US" sz="2800" dirty="0" smtClean="0">
                <a:solidFill>
                  <a:srgbClr val="0000FF"/>
                </a:solidFill>
              </a:rPr>
              <a:t>vertical</a:t>
            </a:r>
            <a:r>
              <a:rPr lang="en-US" sz="2800" dirty="0" smtClean="0"/>
              <a:t>)</a:t>
            </a:r>
          </a:p>
          <a:p>
            <a:pPr marL="908050" lvl="1" indent="-514350">
              <a:spcBef>
                <a:spcPts val="800"/>
              </a:spcBef>
              <a:buFont typeface="+mj-lt"/>
              <a:buAutoNum type="arabicPeriod"/>
              <a:defRPr/>
            </a:pPr>
            <a:r>
              <a:rPr lang="en-US" sz="2800" dirty="0" smtClean="0"/>
              <a:t>Weak (centripetal</a:t>
            </a:r>
            <a:r>
              <a:rPr lang="en-US" sz="2800" dirty="0"/>
              <a:t>)</a:t>
            </a:r>
            <a:r>
              <a:rPr lang="en-US" sz="2800" dirty="0" smtClean="0"/>
              <a:t> focusing  (</a:t>
            </a:r>
            <a:r>
              <a:rPr lang="en-US" sz="2800" dirty="0" smtClean="0">
                <a:solidFill>
                  <a:srgbClr val="FF0000"/>
                </a:solidFill>
              </a:rPr>
              <a:t>Horizontal</a:t>
            </a:r>
            <a:r>
              <a:rPr lang="en-US" sz="2800" dirty="0" smtClean="0"/>
              <a:t>)</a:t>
            </a:r>
          </a:p>
          <a:p>
            <a:pPr marL="908050" lvl="1" indent="-514350">
              <a:spcBef>
                <a:spcPts val="800"/>
              </a:spcBef>
              <a:buFont typeface="+mj-lt"/>
              <a:buAutoNum type="arabicPeriod"/>
              <a:defRPr/>
            </a:pPr>
            <a:r>
              <a:rPr lang="en-US" sz="2800" dirty="0" smtClean="0"/>
              <a:t>Edge focusing (</a:t>
            </a:r>
            <a:r>
              <a:rPr lang="en-US" sz="2800" dirty="0" smtClean="0">
                <a:solidFill>
                  <a:srgbClr val="FF0000"/>
                </a:solidFill>
              </a:rPr>
              <a:t>Horizontal</a:t>
            </a:r>
            <a:r>
              <a:rPr lang="en-US" sz="2800" dirty="0" smtClean="0"/>
              <a:t> &amp; </a:t>
            </a:r>
            <a:r>
              <a:rPr lang="en-US" sz="2800" dirty="0" smtClean="0">
                <a:solidFill>
                  <a:srgbClr val="0000FF"/>
                </a:solidFill>
              </a:rPr>
              <a:t>vertical</a:t>
            </a:r>
            <a:r>
              <a:rPr lang="en-US" sz="2800" dirty="0" smtClean="0"/>
              <a:t>)</a:t>
            </a: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endParaRPr lang="en-US" sz="2800" dirty="0" smtClean="0"/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All three types are related! </a:t>
            </a: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800" dirty="0"/>
              <a:t>Edge &amp; weak can be </a:t>
            </a:r>
            <a:r>
              <a:rPr lang="en-US" sz="2800" i="1" dirty="0"/>
              <a:t>enhanced</a:t>
            </a:r>
            <a:r>
              <a:rPr lang="en-US" sz="2800" dirty="0"/>
              <a:t> in presence of gradient &amp; can </a:t>
            </a:r>
            <a:r>
              <a:rPr lang="en-US" sz="2800" i="1" dirty="0"/>
              <a:t>increase with radius</a:t>
            </a:r>
            <a:r>
              <a:rPr lang="en-US" sz="2800" dirty="0" smtClean="0"/>
              <a:t>.</a:t>
            </a:r>
            <a:endParaRPr lang="en-US" sz="2800" dirty="0" smtClean="0">
              <a:solidFill>
                <a:schemeClr val="bg2">
                  <a:lumMod val="65000"/>
                  <a:lumOff val="35000"/>
                </a:schemeClr>
              </a:solidFill>
            </a:endParaRP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8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Focusing </a:t>
            </a:r>
            <a:r>
              <a:rPr lang="en-US" sz="28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c</a:t>
            </a:r>
            <a:r>
              <a:rPr lang="en-US" sz="28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an be tailored to meet our criteria.</a:t>
            </a: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800" dirty="0" smtClean="0"/>
              <a:t>Non-linear field gradient serves to stabilize tune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814768" y="2860576"/>
            <a:ext cx="2952327" cy="1296144"/>
            <a:chOff x="9814768" y="2860576"/>
            <a:chExt cx="2952327" cy="1296144"/>
          </a:xfrm>
        </p:grpSpPr>
        <p:sp>
          <p:nvSpPr>
            <p:cNvPr id="2" name="Isosceles Triangle 1"/>
            <p:cNvSpPr/>
            <p:nvPr/>
          </p:nvSpPr>
          <p:spPr bwMode="auto">
            <a:xfrm rot="10800000">
              <a:off x="10451545" y="2860576"/>
              <a:ext cx="1562997" cy="1296144"/>
            </a:xfrm>
            <a:prstGeom prst="triangle">
              <a:avLst/>
            </a:prstGeom>
            <a:solidFill>
              <a:srgbClr val="FFFEE6"/>
            </a:solidFill>
            <a:ln>
              <a:solidFill>
                <a:srgbClr val="000000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4A7594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 rot="10800000">
              <a:off x="9814768" y="2979154"/>
              <a:ext cx="2952327" cy="1064857"/>
            </a:xfrm>
            <a:custGeom>
              <a:avLst/>
              <a:gdLst>
                <a:gd name="connsiteX0" fmla="*/ 0 w 1669259"/>
                <a:gd name="connsiteY0" fmla="*/ 0 h 1360651"/>
                <a:gd name="connsiteX1" fmla="*/ 852774 w 1669259"/>
                <a:gd name="connsiteY1" fmla="*/ 1360651 h 1360651"/>
                <a:gd name="connsiteX2" fmla="*/ 1669259 w 1669259"/>
                <a:gd name="connsiteY2" fmla="*/ 0 h 136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9259" h="1360651">
                  <a:moveTo>
                    <a:pt x="0" y="0"/>
                  </a:moveTo>
                  <a:cubicBezTo>
                    <a:pt x="287282" y="680325"/>
                    <a:pt x="574564" y="1360651"/>
                    <a:pt x="852774" y="1360651"/>
                  </a:cubicBezTo>
                  <a:cubicBezTo>
                    <a:pt x="1130984" y="1360651"/>
                    <a:pt x="1400121" y="680325"/>
                    <a:pt x="1669259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4A7594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 rot="10800000">
              <a:off x="9872656" y="3142346"/>
              <a:ext cx="2836549" cy="845311"/>
            </a:xfrm>
            <a:custGeom>
              <a:avLst/>
              <a:gdLst>
                <a:gd name="connsiteX0" fmla="*/ 0 w 1669259"/>
                <a:gd name="connsiteY0" fmla="*/ 0 h 1360651"/>
                <a:gd name="connsiteX1" fmla="*/ 852774 w 1669259"/>
                <a:gd name="connsiteY1" fmla="*/ 1360651 h 1360651"/>
                <a:gd name="connsiteX2" fmla="*/ 1669259 w 1669259"/>
                <a:gd name="connsiteY2" fmla="*/ 0 h 136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9259" h="1360651">
                  <a:moveTo>
                    <a:pt x="0" y="0"/>
                  </a:moveTo>
                  <a:cubicBezTo>
                    <a:pt x="287282" y="680325"/>
                    <a:pt x="574564" y="1360651"/>
                    <a:pt x="852774" y="1360651"/>
                  </a:cubicBezTo>
                  <a:cubicBezTo>
                    <a:pt x="1130984" y="1360651"/>
                    <a:pt x="1400121" y="680325"/>
                    <a:pt x="1669259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4A7594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0800000">
              <a:off x="9872656" y="3311408"/>
              <a:ext cx="2836549" cy="676250"/>
            </a:xfrm>
            <a:custGeom>
              <a:avLst/>
              <a:gdLst>
                <a:gd name="connsiteX0" fmla="*/ 0 w 1669259"/>
                <a:gd name="connsiteY0" fmla="*/ 0 h 1360651"/>
                <a:gd name="connsiteX1" fmla="*/ 852774 w 1669259"/>
                <a:gd name="connsiteY1" fmla="*/ 1360651 h 1360651"/>
                <a:gd name="connsiteX2" fmla="*/ 1669259 w 1669259"/>
                <a:gd name="connsiteY2" fmla="*/ 0 h 136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9259" h="1360651">
                  <a:moveTo>
                    <a:pt x="0" y="0"/>
                  </a:moveTo>
                  <a:cubicBezTo>
                    <a:pt x="287282" y="680325"/>
                    <a:pt x="574564" y="1360651"/>
                    <a:pt x="852774" y="1360651"/>
                  </a:cubicBezTo>
                  <a:cubicBezTo>
                    <a:pt x="1130984" y="1360651"/>
                    <a:pt x="1400121" y="680325"/>
                    <a:pt x="1669259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4A7594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022680" y="4300736"/>
            <a:ext cx="3240360" cy="1584176"/>
            <a:chOff x="9022680" y="4300736"/>
            <a:chExt cx="3240360" cy="1584176"/>
          </a:xfrm>
        </p:grpSpPr>
        <p:sp>
          <p:nvSpPr>
            <p:cNvPr id="21" name="Isosceles Triangle 20"/>
            <p:cNvSpPr/>
            <p:nvPr/>
          </p:nvSpPr>
          <p:spPr bwMode="auto">
            <a:xfrm rot="10800000">
              <a:off x="10390832" y="4444752"/>
              <a:ext cx="1872208" cy="1440160"/>
            </a:xfrm>
            <a:prstGeom prst="triangl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  <p:cxnSp>
          <p:nvCxnSpPr>
            <p:cNvPr id="25" name="Straight Arrow Connector 24"/>
            <p:cNvCxnSpPr>
              <a:endCxn id="21" idx="5"/>
            </p:cNvCxnSpPr>
            <p:nvPr/>
          </p:nvCxnSpPr>
          <p:spPr bwMode="auto">
            <a:xfrm>
              <a:off x="9022680" y="5164832"/>
              <a:ext cx="1836204" cy="0"/>
            </a:xfrm>
            <a:prstGeom prst="straightConnector1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 flipH="1">
              <a:off x="9454728" y="5164832"/>
              <a:ext cx="1440160" cy="648072"/>
            </a:xfrm>
            <a:prstGeom prst="lin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>
              <a:stCxn id="21" idx="0"/>
              <a:endCxn id="21" idx="3"/>
            </p:cNvCxnSpPr>
            <p:nvPr/>
          </p:nvCxnSpPr>
          <p:spPr bwMode="auto">
            <a:xfrm flipV="1">
              <a:off x="11326936" y="4444752"/>
              <a:ext cx="0" cy="1440160"/>
            </a:xfrm>
            <a:prstGeom prst="lin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624" name="TextBox 26623"/>
            <p:cNvSpPr txBox="1"/>
            <p:nvPr/>
          </p:nvSpPr>
          <p:spPr>
            <a:xfrm>
              <a:off x="11470952" y="4300736"/>
              <a:ext cx="50405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</a:rPr>
                <a:t>η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750872" y="4300736"/>
              <a:ext cx="50405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</a:rPr>
                <a:t>η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310712" y="5135215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0000"/>
                  </a:solidFill>
                  <a:latin typeface="Lucida Grande"/>
                  <a:ea typeface="Lucida Grande"/>
                  <a:cs typeface="Lucida Grande"/>
                </a:rPr>
                <a:t>η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165696" y="124272"/>
            <a:ext cx="7117184" cy="1080120"/>
          </a:xfrm>
        </p:spPr>
        <p:txBody>
          <a:bodyPr/>
          <a:lstStyle/>
          <a:p>
            <a:pPr marL="407988" indent="0" eaLnBrk="1" hangingPunct="1">
              <a:defRPr/>
            </a:pPr>
            <a:r>
              <a:rPr lang="en-US" sz="4800" dirty="0" smtClean="0"/>
              <a:t>Design </a:t>
            </a:r>
            <a:r>
              <a:rPr lang="en-US" sz="4800" dirty="0"/>
              <a:t>&amp;</a:t>
            </a:r>
            <a:r>
              <a:rPr lang="en-US" sz="4800" dirty="0" smtClean="0"/>
              <a:t> parameters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66925740"/>
              </p:ext>
            </p:extLst>
          </p:nvPr>
        </p:nvGraphicFramePr>
        <p:xfrm>
          <a:off x="885776" y="4732784"/>
          <a:ext cx="11161241" cy="414527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720413"/>
                <a:gridCol w="1860207"/>
                <a:gridCol w="1860207"/>
                <a:gridCol w="1860207"/>
                <a:gridCol w="1860207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Parameter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250 MeV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1000 MeV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Avg. Radius [m]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3.419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5.030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Cell tune (x/y)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0.380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0.237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0.383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0.242</a:t>
                      </a:r>
                      <a:endParaRPr lang="en-US" sz="2800" dirty="0" smtClean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Ring tune (x/y)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1.520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0.948</a:t>
                      </a:r>
                      <a:endParaRPr lang="en-US" sz="2800" dirty="0" smtClean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1.532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0.968</a:t>
                      </a:r>
                      <a:endParaRPr lang="en-US" sz="2800" dirty="0" smtClean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Field F [T]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1.62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2.35 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Field D [T]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-0.14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-0.42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Magnet Length F</a:t>
                      </a:r>
                      <a:r>
                        <a:rPr lang="en-US" sz="2800" baseline="0" dirty="0" smtClean="0"/>
                        <a:t> [m]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1.17 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1.94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Magnet Length D [m]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0.38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1.14</a:t>
                      </a:r>
                      <a:endParaRPr lang="en-US" sz="28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field-11-5-09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2879" t="23420" r="10107" b="11812"/>
          <a:stretch/>
        </p:blipFill>
        <p:spPr>
          <a:xfrm>
            <a:off x="6790432" y="714683"/>
            <a:ext cx="5832648" cy="3790354"/>
          </a:xfrm>
          <a:prstGeom prst="rect">
            <a:avLst/>
          </a:prstGeom>
        </p:spPr>
      </p:pic>
      <p:pic>
        <p:nvPicPr>
          <p:cNvPr id="6" name="Picture 5" descr="2dfieldtest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1083" t="9989" r="18397" b="11311"/>
          <a:stretch/>
        </p:blipFill>
        <p:spPr>
          <a:xfrm rot="16200000">
            <a:off x="3380591" y="1314542"/>
            <a:ext cx="3087942" cy="3011659"/>
          </a:xfrm>
          <a:prstGeom prst="rect">
            <a:avLst/>
          </a:prstGeom>
        </p:spPr>
      </p:pic>
      <p:pic>
        <p:nvPicPr>
          <p:cNvPr id="7" name="Picture 6" descr="testfield2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1332" t="9919" r="18893" b="10388"/>
          <a:stretch/>
        </p:blipFill>
        <p:spPr>
          <a:xfrm>
            <a:off x="309713" y="1276400"/>
            <a:ext cx="3096703" cy="309634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4468186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768" y="0"/>
            <a:ext cx="11436715" cy="2051803"/>
          </a:xfrm>
        </p:spPr>
        <p:txBody>
          <a:bodyPr/>
          <a:lstStyle/>
          <a:p>
            <a:r>
              <a:rPr lang="en-US" dirty="0" err="1" smtClean="0"/>
              <a:t>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9792" y="1780456"/>
            <a:ext cx="10980627" cy="6840760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  <a:defRPr/>
            </a:pPr>
            <a:r>
              <a:rPr lang="en-US" sz="3600" dirty="0" err="1" smtClean="0"/>
              <a:t>Mathematica</a:t>
            </a:r>
            <a:r>
              <a:rPr lang="en-US" sz="3600" dirty="0" smtClean="0"/>
              <a:t> </a:t>
            </a:r>
            <a:r>
              <a:rPr lang="en-US" sz="3600" dirty="0"/>
              <a:t>script (C. </a:t>
            </a:r>
            <a:r>
              <a:rPr lang="en-US" sz="3600" dirty="0" err="1"/>
              <a:t>Johnstone</a:t>
            </a:r>
            <a:r>
              <a:rPr lang="en-US" sz="3600" dirty="0"/>
              <a:t> &amp; M. </a:t>
            </a:r>
            <a:r>
              <a:rPr lang="en-US" sz="3600" dirty="0" err="1"/>
              <a:t>Berz</a:t>
            </a:r>
            <a:r>
              <a:rPr lang="en-US" sz="3600" dirty="0"/>
              <a:t>)</a:t>
            </a:r>
          </a:p>
          <a:p>
            <a:pPr lvl="1">
              <a:spcBef>
                <a:spcPts val="800"/>
              </a:spcBef>
              <a:defRPr/>
            </a:pPr>
            <a:r>
              <a:rPr lang="en-US" sz="2800" dirty="0"/>
              <a:t>initial parameters</a:t>
            </a:r>
          </a:p>
          <a:p>
            <a:pPr>
              <a:spcBef>
                <a:spcPts val="800"/>
              </a:spcBef>
              <a:defRPr/>
            </a:pPr>
            <a:r>
              <a:rPr lang="en-US" sz="3600" dirty="0" smtClean="0"/>
              <a:t>Original dynamics – using COSY </a:t>
            </a:r>
            <a:r>
              <a:rPr lang="en-US" sz="3600" dirty="0"/>
              <a:t>Infinity </a:t>
            </a:r>
            <a:r>
              <a:rPr lang="en-US" sz="3600" dirty="0" smtClean="0"/>
              <a:t>(updated)</a:t>
            </a:r>
          </a:p>
          <a:p>
            <a:pPr lvl="1">
              <a:spcBef>
                <a:spcPts val="800"/>
              </a:spcBef>
              <a:defRPr/>
            </a:pPr>
            <a:r>
              <a:rPr lang="en-US" sz="3200" dirty="0" smtClean="0"/>
              <a:t>Kinematic code using Taylor maps</a:t>
            </a:r>
            <a:endParaRPr lang="en-US" sz="2800" dirty="0"/>
          </a:p>
          <a:p>
            <a:pPr lvl="2">
              <a:lnSpc>
                <a:spcPct val="80000"/>
              </a:lnSpc>
              <a:spcBef>
                <a:spcPts val="800"/>
              </a:spcBef>
              <a:defRPr/>
            </a:pPr>
            <a:r>
              <a:rPr lang="en-US" dirty="0"/>
              <a:t>Fringe field effects</a:t>
            </a:r>
          </a:p>
          <a:p>
            <a:pPr lvl="2">
              <a:lnSpc>
                <a:spcPct val="80000"/>
              </a:lnSpc>
              <a:spcBef>
                <a:spcPts val="800"/>
              </a:spcBef>
              <a:defRPr/>
            </a:pPr>
            <a:r>
              <a:rPr lang="en-US" dirty="0"/>
              <a:t>Non-</a:t>
            </a:r>
            <a:r>
              <a:rPr lang="en-US" dirty="0" err="1"/>
              <a:t>linearities</a:t>
            </a:r>
            <a:endParaRPr lang="en-US" dirty="0"/>
          </a:p>
          <a:p>
            <a:pPr lvl="2">
              <a:lnSpc>
                <a:spcPct val="80000"/>
              </a:lnSpc>
              <a:spcBef>
                <a:spcPts val="800"/>
              </a:spcBef>
              <a:defRPr/>
            </a:pPr>
            <a:r>
              <a:rPr lang="en-US" dirty="0" err="1" smtClean="0"/>
              <a:t>Symplecticity</a:t>
            </a:r>
            <a:r>
              <a:rPr lang="en-US" dirty="0" smtClean="0"/>
              <a:t> can be imposed</a:t>
            </a:r>
            <a:endParaRPr lang="en-US" dirty="0"/>
          </a:p>
          <a:p>
            <a:pPr lvl="2">
              <a:lnSpc>
                <a:spcPct val="80000"/>
              </a:lnSpc>
              <a:spcBef>
                <a:spcPts val="800"/>
              </a:spcBef>
              <a:defRPr/>
            </a:pPr>
            <a:r>
              <a:rPr lang="en-US" dirty="0"/>
              <a:t>Full kinematics (no paraxial approximation</a:t>
            </a:r>
            <a:r>
              <a:rPr lang="en-US" dirty="0" smtClean="0"/>
              <a:t>)</a:t>
            </a:r>
          </a:p>
          <a:p>
            <a:pPr lvl="2">
              <a:lnSpc>
                <a:spcPct val="80000"/>
              </a:lnSpc>
              <a:spcBef>
                <a:spcPts val="800"/>
              </a:spcBef>
              <a:defRPr/>
            </a:pPr>
            <a:endParaRPr lang="en-US" dirty="0" smtClean="0"/>
          </a:p>
          <a:p>
            <a:pPr>
              <a:lnSpc>
                <a:spcPct val="80000"/>
              </a:lnSpc>
              <a:spcBef>
                <a:spcPts val="800"/>
              </a:spcBef>
              <a:defRPr/>
            </a:pPr>
            <a:r>
              <a:rPr lang="en-US" sz="3600" dirty="0" smtClean="0"/>
              <a:t>Dynamics - verification using ZGOUBI </a:t>
            </a:r>
          </a:p>
          <a:p>
            <a:pPr lvl="1">
              <a:lnSpc>
                <a:spcPct val="80000"/>
              </a:lnSpc>
              <a:spcBef>
                <a:spcPts val="800"/>
              </a:spcBef>
              <a:defRPr/>
            </a:pPr>
            <a:r>
              <a:rPr lang="en-US" sz="3300" dirty="0" smtClean="0"/>
              <a:t>Ray tracing code</a:t>
            </a:r>
          </a:p>
          <a:p>
            <a:pPr lvl="1">
              <a:lnSpc>
                <a:spcPct val="80000"/>
              </a:lnSpc>
              <a:spcBef>
                <a:spcPts val="800"/>
              </a:spcBef>
              <a:defRPr/>
            </a:pPr>
            <a:r>
              <a:rPr lang="en-US" sz="3300" dirty="0" smtClean="0"/>
              <a:t>Can make analytical model or use field maps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635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752" y="196280"/>
            <a:ext cx="6264696" cy="1454448"/>
          </a:xfrm>
        </p:spPr>
        <p:txBody>
          <a:bodyPr/>
          <a:lstStyle/>
          <a:p>
            <a:r>
              <a:rPr lang="en-US" sz="4400" dirty="0" smtClean="0"/>
              <a:t>Original (COSY) Results </a:t>
            </a:r>
            <a:endParaRPr lang="en-US" sz="4400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381720" y="1492424"/>
            <a:ext cx="7344816" cy="2304256"/>
          </a:xfrm>
        </p:spPr>
        <p:txBody>
          <a:bodyPr anchor="t" anchorCtr="0"/>
          <a:lstStyle/>
          <a:p>
            <a:pPr eaLnBrk="1" hangingPunct="1">
              <a:buSzPct val="125000"/>
              <a:defRPr/>
            </a:pPr>
            <a:r>
              <a:rPr lang="en-US" sz="2800" dirty="0" smtClean="0"/>
              <a:t>+/- 3% </a:t>
            </a:r>
            <a:r>
              <a:rPr lang="en-US" sz="2800" dirty="0" err="1" smtClean="0"/>
              <a:t>isochronicity</a:t>
            </a:r>
            <a:endParaRPr lang="en-US" sz="2800" dirty="0" smtClean="0"/>
          </a:p>
          <a:p>
            <a:pPr eaLnBrk="1" hangingPunct="1">
              <a:buSzPct val="125000"/>
              <a:defRPr/>
            </a:pPr>
            <a:r>
              <a:rPr lang="en-US" sz="2800" dirty="0" smtClean="0"/>
              <a:t>Total machine tunes both within 0.5</a:t>
            </a:r>
          </a:p>
          <a:p>
            <a:pPr eaLnBrk="1" hangingPunct="1">
              <a:buSzPct val="125000"/>
              <a:defRPr/>
            </a:pPr>
            <a:r>
              <a:rPr lang="en-US" sz="2800" dirty="0" smtClean="0"/>
              <a:t>50 – 100 pi mm </a:t>
            </a:r>
            <a:r>
              <a:rPr lang="en-US" sz="2800" dirty="0" err="1" smtClean="0"/>
              <a:t>mrad</a:t>
            </a:r>
            <a:r>
              <a:rPr lang="en-US" sz="2800" dirty="0" smtClean="0"/>
              <a:t> dynamic aperture (preliminary)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88200" y="228600"/>
            <a:ext cx="5794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Y. N. Ray and M. Craddock, using CYCLOPS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36" y="4463886"/>
            <a:ext cx="3344279" cy="21655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104" y="4444752"/>
            <a:ext cx="3304910" cy="21502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36" y="6445546"/>
            <a:ext cx="3312368" cy="22476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7290" y="6532984"/>
            <a:ext cx="3373182" cy="2160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5000" y="762000"/>
            <a:ext cx="4191000" cy="258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0200" y="3340667"/>
            <a:ext cx="4576529" cy="63367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5736" y="8693224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C. 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Johnstone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, COSY Infinity tracking of DA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712" y="61009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Horiz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.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4328" y="61009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Vert.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06600" y="403860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INJECTION = 250 MeV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09912" y="646097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EXTRACTION = 1 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GeV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768" y="340296"/>
            <a:ext cx="11436715" cy="1087558"/>
          </a:xfrm>
        </p:spPr>
        <p:txBody>
          <a:bodyPr/>
          <a:lstStyle/>
          <a:p>
            <a:r>
              <a:rPr lang="en-US" sz="5400" dirty="0" smtClean="0"/>
              <a:t>Recent (ZGOUBI) results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9792" y="1852464"/>
            <a:ext cx="5310293" cy="61622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Modeled using polynomial fit to radial field profiles</a:t>
            </a:r>
          </a:p>
          <a:p>
            <a:r>
              <a:rPr lang="en-US" sz="2400" dirty="0" err="1" smtClean="0"/>
              <a:t>Multipoles</a:t>
            </a:r>
            <a:r>
              <a:rPr lang="en-US" sz="2400" dirty="0" smtClean="0"/>
              <a:t> up to </a:t>
            </a:r>
            <a:r>
              <a:rPr lang="en-US" sz="2400" dirty="0" err="1" smtClean="0"/>
              <a:t>decapole</a:t>
            </a:r>
            <a:endParaRPr lang="en-US" sz="2400" dirty="0" smtClean="0"/>
          </a:p>
          <a:p>
            <a:r>
              <a:rPr lang="en-US" sz="2400" dirty="0" smtClean="0"/>
              <a:t>Analytical magnet model “DIPOLES”</a:t>
            </a:r>
          </a:p>
          <a:p>
            <a:r>
              <a:rPr lang="en-US" sz="2400" dirty="0" smtClean="0"/>
              <a:t>5cm fringe fields (</a:t>
            </a:r>
            <a:r>
              <a:rPr lang="en-US" sz="2400" dirty="0" err="1" smtClean="0"/>
              <a:t>Enge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4" name="Picture 1" descr="By_vs_radius_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646863" y="5884863"/>
            <a:ext cx="5943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46863" y="1843088"/>
            <a:ext cx="5903912" cy="5857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1pPr>
            <a:lvl2pPr marL="742950" indent="-28575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2pPr>
            <a:lvl3pPr marL="11430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3pPr>
            <a:lvl4pPr marL="16002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4pPr>
            <a:lvl5pPr marL="20574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  <a:latin typeface="+mn-lt"/>
              </a:rPr>
              <a:t>F radial profile</a:t>
            </a:r>
          </a:p>
        </p:txBody>
      </p:sp>
      <p:pic>
        <p:nvPicPr>
          <p:cNvPr id="10" name="Picture 9" descr="By_vs_radius_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646416" y="2356520"/>
            <a:ext cx="5943600" cy="3657600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718424" y="5596880"/>
            <a:ext cx="5903912" cy="5857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1pPr>
            <a:lvl2pPr marL="742950" indent="-28575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2pPr>
            <a:lvl3pPr marL="11430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3pPr>
            <a:lvl4pPr marL="16002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4pPr>
            <a:lvl5pPr marL="2057400" indent="-228600" eaLnBrk="0" hangingPunct="0"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4A7594"/>
                </a:solidFill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  <a:latin typeface="+mn-lt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radial profile</a:t>
            </a:r>
          </a:p>
        </p:txBody>
      </p:sp>
      <p:pic>
        <p:nvPicPr>
          <p:cNvPr id="12" name="Picture 11" descr="KE_vs_C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35000" y="4706720"/>
            <a:ext cx="5865077" cy="439880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58551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768" y="268288"/>
            <a:ext cx="11436715" cy="1087558"/>
          </a:xfrm>
        </p:spPr>
        <p:txBody>
          <a:bodyPr/>
          <a:lstStyle/>
          <a:p>
            <a:r>
              <a:rPr lang="en-US" sz="6000" dirty="0" smtClean="0"/>
              <a:t>Recent </a:t>
            </a:r>
            <a:r>
              <a:rPr lang="en-US" sz="6000" dirty="0"/>
              <a:t>(ZGOUBI) results</a:t>
            </a:r>
          </a:p>
        </p:txBody>
      </p:sp>
      <p:pic>
        <p:nvPicPr>
          <p:cNvPr id="5" name="Picture 4" descr="tun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06400" y="1295400"/>
            <a:ext cx="7199859" cy="2984557"/>
          </a:xfrm>
          <a:prstGeom prst="rect">
            <a:avLst/>
          </a:prstGeom>
        </p:spPr>
      </p:pic>
      <p:pic>
        <p:nvPicPr>
          <p:cNvPr id="6" name="Picture 5" descr="tof_vs_K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112000" y="1448340"/>
            <a:ext cx="5485680" cy="411426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68400" y="6400800"/>
          <a:ext cx="10363200" cy="2712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71800"/>
                <a:gridCol w="3352800"/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Acceleration rate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Number</a:t>
                      </a:r>
                      <a:r>
                        <a:rPr lang="en-US" sz="2400" baseline="0" dirty="0" smtClean="0"/>
                        <a:t> of</a:t>
                      </a:r>
                      <a:r>
                        <a:rPr lang="en-US" sz="2400" dirty="0" smtClean="0"/>
                        <a:t> turns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Dynamic aperture </a:t>
                      </a:r>
                    </a:p>
                    <a:p>
                      <a:r>
                        <a:rPr lang="en-US" sz="2400" dirty="0" smtClean="0"/>
                        <a:t>(</a:t>
                      </a:r>
                      <a:r>
                        <a:rPr lang="en-US" sz="2400" dirty="0" err="1" smtClean="0"/>
                        <a:t>π</a:t>
                      </a:r>
                      <a:r>
                        <a:rPr lang="en-US" sz="2400" dirty="0" smtClean="0"/>
                        <a:t> mm </a:t>
                      </a:r>
                      <a:r>
                        <a:rPr lang="en-US" sz="2400" dirty="0" err="1" smtClean="0"/>
                        <a:t>mrad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normalised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None (@250 </a:t>
                      </a:r>
                      <a:r>
                        <a:rPr lang="en-US" sz="2400" dirty="0" err="1" smtClean="0"/>
                        <a:t>MeV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&gt;</a:t>
                      </a:r>
                      <a:r>
                        <a:rPr lang="en-US" sz="2400" dirty="0" smtClean="0"/>
                        <a:t>420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1MV/turn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750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374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2MV/turn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4+MV</a:t>
                      </a:r>
                      <a:r>
                        <a:rPr lang="en-US" dirty="0" smtClean="0"/>
                        <a:t>/turn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188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450+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5000" y="4114800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Dynamic aperture (preliminary)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Single particle with given amplitude in (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x,y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) tracked to extraction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Transverse only (!) – synchronous</a:t>
            </a:r>
          </a:p>
          <a:p>
            <a:pPr algn="l">
              <a:buFont typeface="Arial"/>
              <a:buChar char="•"/>
            </a:pP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Accel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 frequency = N * 8.13 MHz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80150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1173808" y="196280"/>
            <a:ext cx="10501560" cy="1296144"/>
          </a:xfrm>
        </p:spPr>
        <p:txBody>
          <a:bodyPr/>
          <a:lstStyle/>
          <a:p>
            <a:pPr marL="407988" indent="0" eaLnBrk="1" hangingPunct="1">
              <a:defRPr/>
            </a:pPr>
            <a:r>
              <a:rPr lang="en-US" sz="4800" dirty="0" smtClean="0"/>
              <a:t>Challenges - Space charge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957784" y="1564432"/>
            <a:ext cx="10922000" cy="5715000"/>
          </a:xfrm>
        </p:spPr>
        <p:txBody>
          <a:bodyPr anchor="t" anchorCtr="0">
            <a:normAutofit/>
          </a:bodyPr>
          <a:lstStyle/>
          <a:p>
            <a:pPr eaLnBrk="1" hangingPunct="1">
              <a:spcBef>
                <a:spcPts val="800"/>
              </a:spcBef>
              <a:defRPr/>
            </a:pPr>
            <a:r>
              <a:rPr lang="en-US" sz="3200" dirty="0" smtClean="0"/>
              <a:t>First thoughts:</a:t>
            </a:r>
          </a:p>
          <a:p>
            <a:pPr lvl="1" eaLnBrk="1" hangingPunct="1">
              <a:spcBef>
                <a:spcPts val="800"/>
              </a:spcBef>
              <a:defRPr/>
            </a:pPr>
            <a:r>
              <a:rPr lang="en-US" sz="2800" dirty="0" smtClean="0"/>
              <a:t>CW beam – less direct space charge</a:t>
            </a:r>
          </a:p>
          <a:p>
            <a:pPr lvl="1" eaLnBrk="1" hangingPunct="1">
              <a:spcBef>
                <a:spcPts val="800"/>
              </a:spcBef>
              <a:defRPr/>
            </a:pPr>
            <a:r>
              <a:rPr lang="en-US" sz="2800" dirty="0" smtClean="0"/>
              <a:t>Strong focusing</a:t>
            </a:r>
          </a:p>
          <a:p>
            <a:pPr eaLnBrk="1" hangingPunct="1">
              <a:spcBef>
                <a:spcPts val="800"/>
              </a:spcBef>
              <a:defRPr/>
            </a:pPr>
            <a:r>
              <a:rPr lang="en-US" sz="3200" dirty="0" smtClean="0"/>
              <a:t>Interaction between subsequent orbits</a:t>
            </a:r>
          </a:p>
          <a:p>
            <a:pPr lvl="1" eaLnBrk="1" hangingPunct="1">
              <a:spcBef>
                <a:spcPts val="800"/>
              </a:spcBef>
              <a:defRPr/>
            </a:pPr>
            <a:r>
              <a:rPr lang="en-US" sz="2800" dirty="0" smtClean="0"/>
              <a:t>Depends on acceleration rate (no. turns)</a:t>
            </a:r>
            <a:endParaRPr lang="en-US" sz="2800" dirty="0"/>
          </a:p>
          <a:p>
            <a:pPr lvl="1" eaLnBrk="1" hangingPunct="1">
              <a:spcBef>
                <a:spcPts val="800"/>
              </a:spcBef>
              <a:defRPr/>
            </a:pPr>
            <a:endParaRPr lang="en-US" sz="2400" dirty="0" smtClean="0"/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400" dirty="0" err="1" smtClean="0"/>
              <a:t>Eg</a:t>
            </a:r>
            <a:r>
              <a:rPr lang="en-US" sz="2400" dirty="0" smtClean="0"/>
              <a:t>. Direct SC for </a:t>
            </a:r>
            <a:r>
              <a:rPr lang="en-US" sz="2400" dirty="0" err="1" smtClean="0"/>
              <a:t>unbunched</a:t>
            </a:r>
            <a:r>
              <a:rPr lang="en-US" sz="2400" dirty="0" smtClean="0"/>
              <a:t> round beam in synchrotron (pretty unrealistic)</a:t>
            </a: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400" dirty="0" smtClean="0"/>
              <a:t>10 mA beam</a:t>
            </a: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400" dirty="0" smtClean="0"/>
              <a:t>100 pi mm </a:t>
            </a:r>
            <a:r>
              <a:rPr lang="en-US" sz="2400" dirty="0" err="1" smtClean="0"/>
              <a:t>mrad</a:t>
            </a:r>
            <a:r>
              <a:rPr lang="en-US" sz="2400" dirty="0" smtClean="0"/>
              <a:t> emittance (100%)</a:t>
            </a: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r>
              <a:rPr lang="en-US" sz="2400" dirty="0" smtClean="0"/>
              <a:t>‘smallest possible’ tune shift is:</a:t>
            </a:r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endParaRPr lang="en-US" sz="2400" dirty="0" smtClean="0"/>
          </a:p>
          <a:p>
            <a:pPr marL="0" indent="0" eaLnBrk="1" hangingPunct="1">
              <a:spcBef>
                <a:spcPts val="800"/>
              </a:spcBef>
              <a:buNone/>
              <a:defRPr/>
            </a:pPr>
            <a:endParaRPr lang="en-US" sz="2400" dirty="0" smtClean="0"/>
          </a:p>
        </p:txBody>
      </p:sp>
      <p:pic>
        <p:nvPicPr>
          <p:cNvPr id="3" name="Picture 2" descr="directS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718424" y="5956920"/>
            <a:ext cx="5516181" cy="3371841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57243419"/>
              </p:ext>
            </p:extLst>
          </p:nvPr>
        </p:nvGraphicFramePr>
        <p:xfrm>
          <a:off x="1245816" y="7541096"/>
          <a:ext cx="4906963" cy="1079500"/>
        </p:xfrm>
        <a:graphic>
          <a:graphicData uri="http://schemas.openxmlformats.org/presentationml/2006/ole">
            <p:oleObj spid="_x0000_s28737" name="Equation" r:id="rId4" imgW="2019300" imgH="4445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784" y="90532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From K.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Schindl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, CAS notes</a:t>
            </a:r>
            <a:endParaRPr lang="en-US" sz="1800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559800" y="2362200"/>
          <a:ext cx="3987800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3900"/>
                <a:gridCol w="1993900"/>
              </a:tblGrid>
              <a:tr h="68302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Avg. orbit separation</a:t>
                      </a:r>
                      <a:endParaRPr lang="en-US" sz="2000" dirty="0"/>
                    </a:p>
                  </a:txBody>
                  <a:tcPr/>
                </a:tc>
              </a:tr>
              <a:tr h="3768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 MV/turn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0.21 cm</a:t>
                      </a:r>
                      <a:endParaRPr lang="en-US" sz="2000" dirty="0"/>
                    </a:p>
                  </a:txBody>
                  <a:tcPr/>
                </a:tc>
              </a:tr>
              <a:tr h="3768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 MV/turn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0.43</a:t>
                      </a:r>
                      <a:r>
                        <a:rPr lang="en-US" sz="2000" baseline="0" dirty="0" smtClean="0"/>
                        <a:t> cm</a:t>
                      </a:r>
                      <a:endParaRPr lang="en-US" sz="2000" dirty="0"/>
                    </a:p>
                  </a:txBody>
                  <a:tcPr/>
                </a:tc>
              </a:tr>
              <a:tr h="3768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 MV/turn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0.85</a:t>
                      </a:r>
                      <a:r>
                        <a:rPr lang="en-US" sz="2000" baseline="0" dirty="0" smtClean="0"/>
                        <a:t> cm</a:t>
                      </a:r>
                      <a:endParaRPr lang="en-US" sz="2000" dirty="0"/>
                    </a:p>
                  </a:txBody>
                  <a:tcPr/>
                </a:tc>
              </a:tr>
              <a:tr h="3768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</a:t>
                      </a:r>
                      <a:r>
                        <a:rPr lang="en-US" sz="2000" baseline="0" dirty="0" smtClean="0"/>
                        <a:t> MV/turn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1.7 cm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043" y="620891"/>
            <a:ext cx="11436715" cy="1303582"/>
          </a:xfrm>
        </p:spPr>
        <p:txBody>
          <a:bodyPr/>
          <a:lstStyle/>
          <a:p>
            <a:r>
              <a:rPr lang="en-US" dirty="0" smtClean="0"/>
              <a:t>Challenges –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816" y="2428528"/>
            <a:ext cx="10620587" cy="5619679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arge aperture (due to orbit excursion in FFAGs) can need large amount of power for acceleration (with changing frequency)</a:t>
            </a:r>
          </a:p>
          <a:p>
            <a:r>
              <a:rPr lang="en-US" dirty="0" smtClean="0"/>
              <a:t>If fixed frequency – much easier! Like a cyclotron</a:t>
            </a:r>
          </a:p>
          <a:p>
            <a:endParaRPr 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5710312" y="5380856"/>
            <a:ext cx="6768752" cy="4137115"/>
            <a:chOff x="5782320" y="4948808"/>
            <a:chExt cx="7006456" cy="4572600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4408" y="4948808"/>
              <a:ext cx="5342632" cy="4201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782320" y="9147217"/>
              <a:ext cx="7006456" cy="3741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i-FI" sz="1600" dirty="0">
                  <a:solidFill>
                    <a:srgbClr val="000000"/>
                  </a:solidFill>
                  <a:latin typeface="+mn-lt"/>
                </a:rPr>
                <a:t>Image copyright 2009, PSI, http://</a:t>
              </a:r>
              <a:r>
                <a:rPr lang="fi-FI" sz="1600" dirty="0" smtClean="0">
                  <a:solidFill>
                    <a:srgbClr val="000000"/>
                  </a:solidFill>
                  <a:latin typeface="+mn-lt"/>
                </a:rPr>
                <a:t>nsdg.web.psi.ch</a:t>
              </a:r>
              <a:r>
                <a:rPr lang="fi-FI" sz="1600" dirty="0">
                  <a:solidFill>
                    <a:srgbClr val="000000"/>
                  </a:solidFill>
                  <a:latin typeface="+mn-lt"/>
                </a:rPr>
                <a:t>/images/CuKav3b.jpg</a:t>
              </a:r>
              <a:endParaRPr lang="en-US" sz="1600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25736" y="5740896"/>
            <a:ext cx="5544616" cy="3189287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25115" indent="-325115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3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93280" indent="-325115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3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414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60552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15713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340827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30965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21103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11241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defRPr/>
            </a:pPr>
            <a:r>
              <a:rPr lang="en-US" sz="2800" dirty="0" smtClean="0"/>
              <a:t>PSI 590 MeV cyclotron has four 1MV RF cavities at 50.633MHz</a:t>
            </a:r>
          </a:p>
          <a:p>
            <a:pPr>
              <a:buSzPct val="100000"/>
              <a:defRPr/>
            </a:pPr>
            <a:r>
              <a:rPr lang="en-US" sz="2800" dirty="0" smtClean="0"/>
              <a:t>Radial aperture at least 2.35m (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ext</a:t>
            </a:r>
            <a:r>
              <a:rPr lang="en-US" sz="2800" dirty="0" smtClean="0"/>
              <a:t> – 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inj</a:t>
            </a:r>
            <a:r>
              <a:rPr lang="en-US" sz="2800" dirty="0" smtClean="0"/>
              <a:t>)</a:t>
            </a:r>
          </a:p>
          <a:p>
            <a:pPr>
              <a:buSzPct val="100000"/>
              <a:defRPr/>
            </a:pPr>
            <a:r>
              <a:rPr lang="en-US" sz="2800" dirty="0" smtClean="0"/>
              <a:t>Max line power 4*520kW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08783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043" y="620891"/>
            <a:ext cx="11436715" cy="1159566"/>
          </a:xfrm>
        </p:spPr>
        <p:txBody>
          <a:bodyPr/>
          <a:lstStyle/>
          <a:p>
            <a:r>
              <a:rPr lang="en-US" sz="6000" dirty="0" smtClean="0"/>
              <a:t>Challenges – Injection</a:t>
            </a:r>
            <a:endParaRPr lang="en-US" sz="6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92107" y="6460976"/>
            <a:ext cx="11286957" cy="205774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 CW machine: direct injection</a:t>
            </a:r>
          </a:p>
          <a:p>
            <a:r>
              <a:rPr lang="en-US" sz="3200" dirty="0" smtClean="0"/>
              <a:t>Clearly need to think about injector chain (up to 250 </a:t>
            </a:r>
            <a:r>
              <a:rPr lang="en-US" sz="3200" dirty="0"/>
              <a:t>M</a:t>
            </a:r>
            <a:r>
              <a:rPr lang="en-US" sz="3200" dirty="0" smtClean="0"/>
              <a:t>eV)</a:t>
            </a:r>
          </a:p>
          <a:p>
            <a:r>
              <a:rPr lang="en-US" sz="3200" dirty="0" smtClean="0"/>
              <a:t>Septum/kicker single turn setup?</a:t>
            </a:r>
            <a:endParaRPr lang="en-US" sz="3200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1389832" y="1780456"/>
            <a:ext cx="10620587" cy="2345777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25115" indent="-325115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3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93280" indent="-325115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3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414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60552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15713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340827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30965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21103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11241" indent="-260092" algn="l" defTabSz="65023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synchrotrons (or RCS) use charge exchange injection to build up current. </a:t>
            </a:r>
            <a:r>
              <a:rPr lang="en-US" dirty="0" err="1" smtClean="0"/>
              <a:t>Eg</a:t>
            </a:r>
            <a:r>
              <a:rPr lang="en-US" dirty="0"/>
              <a:t>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040" y="3580656"/>
            <a:ext cx="5537200" cy="2273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50072" y="5740896"/>
            <a:ext cx="4896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+mn-lt"/>
              </a:rPr>
              <a:t>M. Martini &amp; C.R. Prior, pp.1891 EPAC ‘04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74602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07988" indent="0" eaLnBrk="1" hangingPunct="1">
              <a:defRPr/>
            </a:pPr>
            <a:r>
              <a:rPr lang="en-US" dirty="0" smtClean="0"/>
              <a:t>Other issues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idx="1"/>
          </p:nvPr>
        </p:nvSpPr>
        <p:spPr>
          <a:xfrm>
            <a:off x="1029792" y="2212504"/>
            <a:ext cx="10922000" cy="4176464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Cost: fair to say – uncertain!</a:t>
            </a:r>
          </a:p>
          <a:p>
            <a:pPr eaLnBrk="1" hangingPunct="1">
              <a:defRPr/>
            </a:pPr>
            <a:r>
              <a:rPr lang="en-US" sz="3200" dirty="0" smtClean="0"/>
              <a:t>No </a:t>
            </a:r>
            <a:r>
              <a:rPr lang="en-US" sz="3200" dirty="0" err="1" smtClean="0"/>
              <a:t>FFAGs</a:t>
            </a:r>
            <a:r>
              <a:rPr lang="en-US" sz="3200" dirty="0" smtClean="0"/>
              <a:t> quite like this have been built</a:t>
            </a:r>
          </a:p>
          <a:p>
            <a:pPr eaLnBrk="1" hangingPunct="1">
              <a:defRPr/>
            </a:pPr>
            <a:r>
              <a:rPr lang="en-US" sz="3200" dirty="0" smtClean="0"/>
              <a:t>Will probably rely heavily on magnet cost…</a:t>
            </a:r>
          </a:p>
          <a:p>
            <a:pPr eaLnBrk="1" hangingPunct="1">
              <a:defRPr/>
            </a:pPr>
            <a:r>
              <a:rPr lang="en-US" sz="3200" dirty="0" smtClean="0"/>
              <a:t>Running costs – potentially lower?</a:t>
            </a:r>
          </a:p>
          <a:p>
            <a:pPr eaLnBrk="1" hangingPunct="1">
              <a:defRPr/>
            </a:pPr>
            <a:r>
              <a:rPr lang="en-US" sz="3200" dirty="0" smtClean="0"/>
              <a:t>Injection/extraction?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29792" y="7253064"/>
            <a:ext cx="1029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800000"/>
                </a:solidFill>
                <a:latin typeface="+mn-lt"/>
              </a:rPr>
              <a:t>At the moment, more questions than answers, but an interesting development… </a:t>
            </a: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808" y="2356521"/>
            <a:ext cx="10620587" cy="504056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Fixed field </a:t>
            </a:r>
            <a:r>
              <a:rPr lang="en-US" dirty="0"/>
              <a:t>alternating gradient accelerators (</a:t>
            </a:r>
            <a:r>
              <a:rPr lang="en-US" dirty="0" smtClean="0"/>
              <a:t>FFAGs) for intense </a:t>
            </a:r>
            <a:r>
              <a:rPr lang="en-US" dirty="0"/>
              <a:t>proton </a:t>
            </a:r>
            <a:r>
              <a:rPr lang="en-US" dirty="0" smtClean="0"/>
              <a:t>beams?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Fixed B field = high rep. rate &amp; reliability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Many challenges!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injection system</a:t>
            </a:r>
            <a:endParaRPr lang="en-US" dirty="0"/>
          </a:p>
          <a:p>
            <a:pPr lvl="2">
              <a:lnSpc>
                <a:spcPct val="120000"/>
              </a:lnSpc>
            </a:pPr>
            <a:r>
              <a:rPr lang="en-US" dirty="0" smtClean="0"/>
              <a:t>mitigation </a:t>
            </a:r>
            <a:r>
              <a:rPr lang="en-US" dirty="0"/>
              <a:t>of collective </a:t>
            </a:r>
            <a:r>
              <a:rPr lang="en-US" dirty="0" smtClean="0"/>
              <a:t>effects</a:t>
            </a:r>
          </a:p>
          <a:p>
            <a:pPr lvl="2">
              <a:lnSpc>
                <a:spcPct val="120000"/>
              </a:lnSpc>
            </a:pPr>
            <a:r>
              <a:rPr lang="en-GB" dirty="0" smtClean="0"/>
              <a:t>RF acceleration</a:t>
            </a:r>
            <a:endParaRPr lang="en-GB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8504" y="4876800"/>
            <a:ext cx="4714652" cy="3440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5599" y="8549208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The proton FFAG accelerator developed at Kyoto University Research Reactor Institute (KURRI), Japan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492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challenges for proton FFAGs</a:t>
            </a:r>
          </a:p>
          <a:p>
            <a:r>
              <a:rPr lang="en-US" dirty="0" smtClean="0"/>
              <a:t>New developments look promising for high power applications</a:t>
            </a:r>
          </a:p>
          <a:p>
            <a:r>
              <a:rPr lang="en-US" dirty="0" smtClean="0"/>
              <a:t>But lots of work to do!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328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07988" indent="0" eaLnBrk="1" hangingPunct="1">
              <a:defRPr/>
            </a:pPr>
            <a:r>
              <a:rPr lang="en-US" smtClean="0"/>
              <a:t>Acknowledgements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957784" y="2932584"/>
            <a:ext cx="10922000" cy="49149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60000"/>
              </a:lnSpc>
              <a:buSzPct val="125000"/>
              <a:defRPr/>
            </a:pPr>
            <a:r>
              <a:rPr lang="en-US" sz="3000" dirty="0" smtClean="0"/>
              <a:t>C. </a:t>
            </a:r>
            <a:r>
              <a:rPr lang="en-US" sz="3000" dirty="0" err="1" smtClean="0"/>
              <a:t>Johnstone</a:t>
            </a:r>
            <a:r>
              <a:rPr lang="en-US" sz="3000" dirty="0" smtClean="0"/>
              <a:t>, M. </a:t>
            </a:r>
            <a:r>
              <a:rPr lang="en-US" sz="3000" dirty="0" err="1" smtClean="0"/>
              <a:t>Berz</a:t>
            </a:r>
            <a:r>
              <a:rPr lang="en-US" sz="3000" dirty="0" smtClean="0"/>
              <a:t>, K. Makino @ FNAL</a:t>
            </a:r>
          </a:p>
          <a:p>
            <a:pPr eaLnBrk="1" hangingPunct="1">
              <a:lnSpc>
                <a:spcPct val="160000"/>
              </a:lnSpc>
              <a:buSzPct val="125000"/>
              <a:defRPr/>
            </a:pPr>
            <a:endParaRPr lang="en-US" sz="3000" dirty="0" smtClean="0"/>
          </a:p>
          <a:p>
            <a:pPr eaLnBrk="1" hangingPunct="1">
              <a:lnSpc>
                <a:spcPct val="160000"/>
              </a:lnSpc>
              <a:buSzPct val="125000"/>
              <a:defRPr/>
            </a:pPr>
            <a:r>
              <a:rPr lang="en-US" sz="3000" dirty="0" err="1" smtClean="0"/>
              <a:t>ASTeC</a:t>
            </a:r>
            <a:r>
              <a:rPr lang="en-US" sz="3000" dirty="0" smtClean="0"/>
              <a:t> Intense Beams Group @ RAL</a:t>
            </a:r>
          </a:p>
          <a:p>
            <a:pPr eaLnBrk="1" hangingPunct="1">
              <a:lnSpc>
                <a:spcPct val="160000"/>
              </a:lnSpc>
              <a:buSzPct val="125000"/>
              <a:defRPr/>
            </a:pPr>
            <a:endParaRPr lang="en-US" sz="3000" dirty="0" smtClean="0"/>
          </a:p>
          <a:p>
            <a:pPr eaLnBrk="1" hangingPunct="1">
              <a:lnSpc>
                <a:spcPct val="160000"/>
              </a:lnSpc>
              <a:buSzPct val="125000"/>
              <a:defRPr/>
            </a:pPr>
            <a:r>
              <a:rPr lang="en-US" sz="3000" dirty="0" smtClean="0"/>
              <a:t>Royal Commission for the Exhibition of 1851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271000" y="2705100"/>
            <a:ext cx="3238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1851 Logo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0174808" y="6316960"/>
            <a:ext cx="1583258" cy="1348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14:imgLayer r:embed="rId5">
                    <a14:imgEffect>
                      <a14:sharpenSoften amount="1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38704" y="4732784"/>
            <a:ext cx="3185687" cy="727387"/>
          </a:xfrm>
          <a:prstGeom prst="rect">
            <a:avLst/>
          </a:prstGeom>
        </p:spPr>
      </p:pic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957784" y="1708448"/>
            <a:ext cx="10922000" cy="1176338"/>
          </a:xfrm>
        </p:spPr>
        <p:txBody>
          <a:bodyPr/>
          <a:lstStyle/>
          <a:p>
            <a:pPr marL="407988" indent="0" eaLnBrk="1" hangingPunct="1">
              <a:defRPr/>
            </a:pPr>
            <a:r>
              <a:rPr lang="en-US" sz="6000" dirty="0" smtClean="0"/>
              <a:t>References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xfrm>
            <a:off x="1029792" y="3220616"/>
            <a:ext cx="10922000" cy="3708400"/>
          </a:xfrm>
        </p:spPr>
        <p:txBody>
          <a:bodyPr>
            <a:normAutofit lnSpcReduction="10000"/>
          </a:bodyPr>
          <a:lstStyle/>
          <a:p>
            <a:pPr eaLnBrk="1" hangingPunct="1">
              <a:buSzPct val="125000"/>
              <a:defRPr/>
            </a:pPr>
            <a:endParaRPr lang="en-US" sz="2100" dirty="0" smtClean="0"/>
          </a:p>
          <a:p>
            <a:pPr eaLnBrk="1" hangingPunct="1">
              <a:defRPr/>
            </a:pPr>
            <a:r>
              <a:rPr lang="en-US" sz="2100" dirty="0" smtClean="0"/>
              <a:t>H. </a:t>
            </a:r>
            <a:r>
              <a:rPr lang="en-US" sz="2100" dirty="0" err="1" smtClean="0"/>
              <a:t>Ait</a:t>
            </a:r>
            <a:r>
              <a:rPr lang="en-US" sz="2100" dirty="0" smtClean="0"/>
              <a:t> </a:t>
            </a:r>
            <a:r>
              <a:rPr lang="en-US" sz="2100" dirty="0" err="1" smtClean="0"/>
              <a:t>Abderrahim</a:t>
            </a:r>
            <a:r>
              <a:rPr lang="en-US" sz="2100" dirty="0" smtClean="0"/>
              <a:t>, J. </a:t>
            </a:r>
            <a:r>
              <a:rPr lang="en-US" sz="2100" dirty="0" err="1" smtClean="0"/>
              <a:t>Galambos</a:t>
            </a:r>
            <a:r>
              <a:rPr lang="en-US" sz="2100" dirty="0" smtClean="0"/>
              <a:t> et al., </a:t>
            </a:r>
            <a:r>
              <a:rPr lang="en-US" sz="2100" i="1" dirty="0" smtClean="0"/>
              <a:t>Accelerator and Target Technology for Accelerator Driven Transmutation and Energy Production.</a:t>
            </a:r>
          </a:p>
          <a:p>
            <a:pPr eaLnBrk="1" hangingPunct="1">
              <a:buSzPct val="125000"/>
              <a:defRPr/>
            </a:pPr>
            <a:r>
              <a:rPr lang="en-US" sz="2100" dirty="0" smtClean="0"/>
              <a:t>C. </a:t>
            </a:r>
            <a:r>
              <a:rPr lang="en-US" sz="2100" dirty="0" err="1" smtClean="0"/>
              <a:t>Johnstone</a:t>
            </a:r>
            <a:r>
              <a:rPr lang="en-US" sz="2100" dirty="0" smtClean="0"/>
              <a:t>, </a:t>
            </a:r>
            <a:r>
              <a:rPr lang="en-US" sz="2100" i="1" dirty="0" smtClean="0"/>
              <a:t>Non-scaling FFAG designs for ADSR and Ion Therapy</a:t>
            </a:r>
            <a:r>
              <a:rPr lang="en-US" sz="2100" dirty="0" smtClean="0"/>
              <a:t>, presented at FFAG</a:t>
            </a:r>
            <a:r>
              <a:rPr lang="ja-JP" altLang="en-US" sz="2100" dirty="0" smtClean="0">
                <a:latin typeface="Arial"/>
              </a:rPr>
              <a:t>’</a:t>
            </a:r>
            <a:r>
              <a:rPr lang="en-US" sz="2100" dirty="0" smtClean="0"/>
              <a:t>10, KURRI, Japan. [</a:t>
            </a:r>
            <a:r>
              <a:rPr lang="en-US" sz="2100" u="sng" dirty="0" smtClean="0">
                <a:hlinkClick r:id="rId2"/>
              </a:rPr>
              <a:t>http://hadron.kek.jp/FFAG/FFAG10_HP/slides/Thu/Thu05Johnstone.pdf</a:t>
            </a:r>
            <a:r>
              <a:rPr lang="en-US" sz="2100" dirty="0" smtClean="0"/>
              <a:t>]</a:t>
            </a:r>
          </a:p>
          <a:p>
            <a:pPr eaLnBrk="1" hangingPunct="1">
              <a:buSzPct val="125000"/>
              <a:defRPr/>
            </a:pPr>
            <a:r>
              <a:rPr lang="en-US" sz="2100" dirty="0" smtClean="0"/>
              <a:t>C. </a:t>
            </a:r>
            <a:r>
              <a:rPr lang="en-US" sz="2100" dirty="0" err="1" smtClean="0"/>
              <a:t>Johnstone</a:t>
            </a:r>
            <a:r>
              <a:rPr lang="en-US" sz="2100" dirty="0" smtClean="0"/>
              <a:t>, M. </a:t>
            </a:r>
            <a:r>
              <a:rPr lang="en-US" sz="2100" dirty="0" err="1" smtClean="0"/>
              <a:t>Berz</a:t>
            </a:r>
            <a:r>
              <a:rPr lang="en-US" sz="2100" dirty="0" smtClean="0"/>
              <a:t>, K. Makino and P. </a:t>
            </a:r>
            <a:r>
              <a:rPr lang="en-US" sz="2100" dirty="0" err="1" smtClean="0"/>
              <a:t>Snopok</a:t>
            </a:r>
            <a:r>
              <a:rPr lang="en-US" sz="2100" dirty="0" smtClean="0"/>
              <a:t>, </a:t>
            </a:r>
            <a:r>
              <a:rPr lang="en-US" sz="2100" i="1" dirty="0" smtClean="0"/>
              <a:t>Innovations in Fixed-Field Accelerators: Design and Simulation</a:t>
            </a:r>
            <a:r>
              <a:rPr lang="en-US" sz="2100" dirty="0" smtClean="0"/>
              <a:t>, In Proceedings of Cyclotrons </a:t>
            </a:r>
            <a:r>
              <a:rPr lang="ja-JP" altLang="en-US" sz="2100" dirty="0" smtClean="0">
                <a:latin typeface="Arial"/>
              </a:rPr>
              <a:t>’</a:t>
            </a:r>
            <a:r>
              <a:rPr lang="en-US" sz="2100" dirty="0" smtClean="0"/>
              <a:t>10</a:t>
            </a:r>
          </a:p>
          <a:p>
            <a:pPr eaLnBrk="1" hangingPunct="1">
              <a:buSzPct val="125000"/>
              <a:defRPr/>
            </a:pPr>
            <a:r>
              <a:rPr lang="en-US" sz="2100" dirty="0" smtClean="0"/>
              <a:t>C. </a:t>
            </a:r>
            <a:r>
              <a:rPr lang="en-US" sz="2100" dirty="0" err="1" smtClean="0"/>
              <a:t>Johnstone</a:t>
            </a:r>
            <a:r>
              <a:rPr lang="en-US" sz="2100" dirty="0" smtClean="0"/>
              <a:t>, M. </a:t>
            </a:r>
            <a:r>
              <a:rPr lang="en-US" sz="2100" dirty="0" err="1" smtClean="0"/>
              <a:t>Berz</a:t>
            </a:r>
            <a:r>
              <a:rPr lang="en-US" sz="2100" dirty="0" smtClean="0"/>
              <a:t>, K. Makino and P. </a:t>
            </a:r>
            <a:r>
              <a:rPr lang="en-US" sz="2100" dirty="0" err="1" smtClean="0"/>
              <a:t>Snopok</a:t>
            </a:r>
            <a:r>
              <a:rPr lang="en-US" sz="2100" dirty="0" smtClean="0"/>
              <a:t>, </a:t>
            </a:r>
            <a:r>
              <a:rPr lang="en-US" sz="2100" i="1" dirty="0" smtClean="0"/>
              <a:t>Isochronous (CW) Non-Scaling FFAGs: Design and Simulation</a:t>
            </a:r>
            <a:r>
              <a:rPr lang="en-US" sz="2100" dirty="0" smtClean="0"/>
              <a:t>, AIP Conference Proceedings 1299, pp. 682-687, Nov. 2010. [</a:t>
            </a:r>
            <a:r>
              <a:rPr lang="en-US" sz="2100" u="sng" dirty="0" smtClean="0">
                <a:solidFill>
                  <a:srgbClr val="6F716D"/>
                </a:solidFill>
                <a:hlinkClick r:id="rId3"/>
              </a:rPr>
              <a:t>http://dx.doi.org/10.1063/1.3520412]</a:t>
            </a:r>
            <a:endParaRPr lang="en-US" sz="2100" u="sng" dirty="0" smtClean="0">
              <a:solidFill>
                <a:srgbClr val="6F716D"/>
              </a:solidFill>
            </a:endParaRPr>
          </a:p>
          <a:p>
            <a:pPr eaLnBrk="1" hangingPunct="1">
              <a:buSzPct val="125000"/>
              <a:defRPr/>
            </a:pPr>
            <a:r>
              <a:rPr lang="en-US" sz="2100" dirty="0" smtClean="0"/>
              <a:t>B. </a:t>
            </a:r>
            <a:r>
              <a:rPr lang="en-US" sz="2100" dirty="0" err="1" smtClean="0"/>
              <a:t>Rimmer</a:t>
            </a:r>
            <a:r>
              <a:rPr lang="en-US" sz="2100" dirty="0" smtClean="0"/>
              <a:t>, </a:t>
            </a:r>
            <a:r>
              <a:rPr lang="en-US" sz="2100" i="1" dirty="0" smtClean="0"/>
              <a:t>Accelerator Costs</a:t>
            </a:r>
            <a:r>
              <a:rPr lang="en-US" sz="2100" dirty="0" smtClean="0"/>
              <a:t>, ADSR Workshop 2010, </a:t>
            </a:r>
            <a:r>
              <a:rPr lang="en-US" sz="2100" dirty="0" err="1" smtClean="0"/>
              <a:t>VTech</a:t>
            </a:r>
            <a:endParaRPr lang="en-US" sz="2100" dirty="0" smtClean="0"/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44572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Taylor Maps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18514836"/>
              </p:ext>
            </p:extLst>
          </p:nvPr>
        </p:nvGraphicFramePr>
        <p:xfrm>
          <a:off x="3982120" y="3220616"/>
          <a:ext cx="4771682" cy="1148630"/>
        </p:xfrm>
        <a:graphic>
          <a:graphicData uri="http://schemas.openxmlformats.org/presentationml/2006/ole">
            <p:oleObj spid="_x0000_s32869" name="Equation" r:id="rId3" imgW="1676400" imgH="4064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45816" y="2500536"/>
            <a:ext cx="105851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+mn-lt"/>
              </a:rPr>
              <a:t>Equations of motion for particle in EM field can be written: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5816" y="4516760"/>
            <a:ext cx="105851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+mn-lt"/>
              </a:rPr>
              <a:t>Can integrate to get final conditions. Initial &amp; final related: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28446877"/>
              </p:ext>
            </p:extLst>
          </p:nvPr>
        </p:nvGraphicFramePr>
        <p:xfrm>
          <a:off x="5062240" y="5236840"/>
          <a:ext cx="1905930" cy="677664"/>
        </p:xfrm>
        <a:graphic>
          <a:graphicData uri="http://schemas.openxmlformats.org/presentationml/2006/ole">
            <p:oleObj spid="_x0000_s32870" name="Equation" r:id="rId4" imgW="571500" imgH="2032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89832" y="6316960"/>
            <a:ext cx="101531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+mn-lt"/>
              </a:rPr>
              <a:t>M is transfer map which has a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aylor representation, which converges for sufficiently small z. 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94340502"/>
              </p:ext>
            </p:extLst>
          </p:nvPr>
        </p:nvGraphicFramePr>
        <p:xfrm>
          <a:off x="2037904" y="7685112"/>
          <a:ext cx="9897034" cy="976238"/>
        </p:xfrm>
        <a:graphic>
          <a:graphicData uri="http://schemas.openxmlformats.org/presentationml/2006/ole">
            <p:oleObj spid="_x0000_s32871" name="Equation" r:id="rId5" imgW="3733800" imgH="368300" progId="Equation.3">
              <p:embed/>
            </p:oleObj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21506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29792" y="2356520"/>
            <a:ext cx="10922000" cy="5715000"/>
          </a:xfrm>
        </p:spPr>
        <p:txBody>
          <a:bodyPr/>
          <a:lstStyle/>
          <a:p>
            <a:r>
              <a:rPr lang="en-US" dirty="0" smtClean="0"/>
              <a:t>Quick intro to FFAGs</a:t>
            </a:r>
          </a:p>
          <a:p>
            <a:r>
              <a:rPr lang="en-US" dirty="0"/>
              <a:t>Recent </a:t>
            </a:r>
            <a:r>
              <a:rPr lang="en-US" dirty="0" smtClean="0"/>
              <a:t>developments</a:t>
            </a:r>
          </a:p>
          <a:p>
            <a:r>
              <a:rPr lang="en-US" dirty="0" smtClean="0"/>
              <a:t>Challenges</a:t>
            </a:r>
          </a:p>
          <a:p>
            <a:pPr lvl="2"/>
            <a:r>
              <a:rPr lang="en-US" sz="2800" dirty="0" smtClean="0"/>
              <a:t>Lattice design</a:t>
            </a:r>
          </a:p>
          <a:p>
            <a:pPr lvl="2"/>
            <a:r>
              <a:rPr lang="en-US" dirty="0"/>
              <a:t>Collective </a:t>
            </a:r>
            <a:r>
              <a:rPr lang="en-US" dirty="0" smtClean="0"/>
              <a:t>effects (space charge)</a:t>
            </a:r>
          </a:p>
          <a:p>
            <a:pPr lvl="2"/>
            <a:r>
              <a:rPr lang="en-US" dirty="0" smtClean="0"/>
              <a:t>Injection system</a:t>
            </a:r>
            <a:endParaRPr lang="en-US" dirty="0"/>
          </a:p>
          <a:p>
            <a:pPr lvl="2"/>
            <a:r>
              <a:rPr lang="en-US" sz="2800" dirty="0" smtClean="0"/>
              <a:t>RF acceleration</a:t>
            </a:r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8193739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alinglaw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518624" y="268288"/>
            <a:ext cx="3384376" cy="3384376"/>
          </a:xfrm>
          <a:prstGeom prst="rect">
            <a:avLst/>
          </a:prstGeom>
        </p:spPr>
      </p:pic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1041400" y="254000"/>
            <a:ext cx="5893048" cy="1454448"/>
          </a:xfrm>
        </p:spPr>
        <p:txBody>
          <a:bodyPr>
            <a:normAutofit fontScale="90000"/>
          </a:bodyPr>
          <a:lstStyle/>
          <a:p>
            <a:pPr marL="407988" indent="0" eaLnBrk="1" hangingPunct="1">
              <a:defRPr/>
            </a:pPr>
            <a:r>
              <a:rPr lang="en-US" dirty="0" smtClean="0"/>
              <a:t>Intro to FFAGs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885776" y="1708448"/>
            <a:ext cx="8280424" cy="2375793"/>
          </a:xfrm>
        </p:spPr>
        <p:txBody>
          <a:bodyPr anchor="t">
            <a:normAutofit/>
          </a:bodyPr>
          <a:lstStyle/>
          <a:p>
            <a:pPr eaLnBrk="1" hangingPunct="1">
              <a:spcBef>
                <a:spcPts val="600"/>
              </a:spcBef>
              <a:buSzPct val="125000"/>
              <a:defRPr/>
            </a:pPr>
            <a:r>
              <a:rPr lang="en-US" sz="2800" dirty="0" smtClean="0"/>
              <a:t>Fixed-Field Alternating Gradient Accelerator</a:t>
            </a:r>
          </a:p>
          <a:p>
            <a:pPr eaLnBrk="1" hangingPunct="1">
              <a:spcBef>
                <a:spcPts val="600"/>
              </a:spcBef>
              <a:buSzPct val="125000"/>
              <a:defRPr/>
            </a:pPr>
            <a:r>
              <a:rPr lang="en-US" sz="2800" dirty="0" smtClean="0"/>
              <a:t>Two types: “scaling” and “non-scaling”</a:t>
            </a:r>
          </a:p>
          <a:p>
            <a:pPr eaLnBrk="1" hangingPunct="1">
              <a:spcBef>
                <a:spcPts val="600"/>
              </a:spcBef>
              <a:buSzPct val="125000"/>
              <a:defRPr/>
            </a:pPr>
            <a:r>
              <a:rPr lang="en-US" sz="2800" dirty="0" smtClean="0"/>
              <a:t>“a cyclotron with a field gradient”</a:t>
            </a:r>
          </a:p>
          <a:p>
            <a:pPr eaLnBrk="1" hangingPunct="1">
              <a:spcBef>
                <a:spcPts val="600"/>
              </a:spcBef>
              <a:buSzPct val="125000"/>
              <a:defRPr/>
            </a:pPr>
            <a:r>
              <a:rPr lang="en-US" sz="2800" dirty="0" smtClean="0"/>
              <a:t>Strong (AG) focusing in both planes*</a:t>
            </a:r>
          </a:p>
          <a:p>
            <a:pPr eaLnBrk="1" hangingPunct="1">
              <a:spcBef>
                <a:spcPts val="600"/>
              </a:spcBef>
              <a:buSzPct val="125000"/>
              <a:defRPr/>
            </a:pPr>
            <a:endParaRPr lang="en-US" sz="2800" dirty="0"/>
          </a:p>
          <a:p>
            <a:pPr eaLnBrk="1" hangingPunct="1">
              <a:spcBef>
                <a:spcPts val="600"/>
              </a:spcBef>
              <a:buSzPct val="125000"/>
              <a:defRPr/>
            </a:pPr>
            <a:endParaRPr lang="en-US" sz="2800" dirty="0" smtClean="0"/>
          </a:p>
          <a:p>
            <a:pPr eaLnBrk="1" hangingPunct="1">
              <a:spcBef>
                <a:spcPts val="600"/>
              </a:spcBef>
              <a:buSzPct val="125000"/>
              <a:defRPr/>
            </a:pPr>
            <a:endParaRPr lang="en-US" sz="2800" dirty="0"/>
          </a:p>
          <a:p>
            <a:pPr marL="0" indent="0" eaLnBrk="1" hangingPunct="1">
              <a:spcBef>
                <a:spcPts val="600"/>
              </a:spcBef>
              <a:buSzPct val="125000"/>
              <a:buFontTx/>
              <a:buNone/>
              <a:defRPr/>
            </a:pPr>
            <a:endParaRPr lang="en-US" sz="2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57784" y="4228728"/>
            <a:ext cx="6048672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800" b="1" dirty="0" smtClean="0">
                <a:solidFill>
                  <a:srgbClr val="595959"/>
                </a:solidFill>
                <a:latin typeface="+mn-lt"/>
              </a:rPr>
              <a:t>SCALING FFAG:</a:t>
            </a:r>
          </a:p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 smtClean="0">
                <a:solidFill>
                  <a:srgbClr val="595959"/>
                </a:solidFill>
                <a:latin typeface="+mn-lt"/>
              </a:rPr>
              <a:t>B </a:t>
            </a:r>
            <a:r>
              <a:rPr lang="en-US" sz="2800" dirty="0">
                <a:solidFill>
                  <a:srgbClr val="595959"/>
                </a:solidFill>
                <a:latin typeface="+mn-lt"/>
              </a:rPr>
              <a:t>field follows a scaling law as a function of radius - </a:t>
            </a:r>
            <a:r>
              <a:rPr lang="en-US" sz="2800" i="1" dirty="0" err="1">
                <a:solidFill>
                  <a:srgbClr val="595959"/>
                </a:solidFill>
                <a:latin typeface="+mn-lt"/>
              </a:rPr>
              <a:t>r</a:t>
            </a:r>
            <a:r>
              <a:rPr lang="en-US" sz="2800" i="1" baseline="30000" dirty="0" err="1">
                <a:solidFill>
                  <a:srgbClr val="595959"/>
                </a:solidFill>
                <a:latin typeface="+mn-lt"/>
              </a:rPr>
              <a:t>k</a:t>
            </a:r>
            <a:r>
              <a:rPr lang="en-US" sz="2800" i="1" dirty="0">
                <a:solidFill>
                  <a:srgbClr val="595959"/>
                </a:solidFill>
                <a:latin typeface="+mn-lt"/>
              </a:rPr>
              <a:t> </a:t>
            </a:r>
            <a:endParaRPr lang="en-US" sz="2800" i="1" dirty="0" smtClean="0">
              <a:solidFill>
                <a:srgbClr val="595959"/>
              </a:solidFill>
              <a:latin typeface="+mn-lt"/>
            </a:endParaRPr>
          </a:p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 smtClean="0">
                <a:solidFill>
                  <a:srgbClr val="595959"/>
                </a:solidFill>
                <a:latin typeface="+mn-lt"/>
              </a:rPr>
              <a:t>(</a:t>
            </a:r>
            <a:r>
              <a:rPr lang="en-US" sz="2800" dirty="0">
                <a:solidFill>
                  <a:srgbClr val="595959"/>
                </a:solidFill>
                <a:latin typeface="+mn-lt"/>
              </a:rPr>
              <a:t>k a </a:t>
            </a:r>
            <a:r>
              <a:rPr lang="en-US" sz="2800" dirty="0" smtClean="0">
                <a:solidFill>
                  <a:srgbClr val="595959"/>
                </a:solidFill>
                <a:latin typeface="+mn-lt"/>
              </a:rPr>
              <a:t>constant “field index”) </a:t>
            </a:r>
          </a:p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 smtClean="0">
                <a:solidFill>
                  <a:srgbClr val="595959"/>
                </a:solidFill>
                <a:latin typeface="+mn-lt"/>
              </a:rPr>
              <a:t>Invented 1950s, e- (60’s) &amp; proton built.</a:t>
            </a:r>
            <a:endParaRPr lang="en-US" sz="2800" dirty="0">
              <a:solidFill>
                <a:srgbClr val="595959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2480" y="5308848"/>
            <a:ext cx="4714652" cy="3440422"/>
          </a:xfrm>
          <a:prstGeom prst="rect">
            <a:avLst/>
          </a:prstGeom>
        </p:spPr>
      </p:pic>
      <p:pic>
        <p:nvPicPr>
          <p:cNvPr id="7" name="Picture 6" descr="cernffag-scaling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45816" y="7037040"/>
            <a:ext cx="4483720" cy="25597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4660" y="8765232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The proton FFAG accelerator developed at Kyoto University Research Reactor Institute (KURRI), Japan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60142104"/>
              </p:ext>
            </p:extLst>
          </p:nvPr>
        </p:nvGraphicFramePr>
        <p:xfrm>
          <a:off x="8230592" y="4084712"/>
          <a:ext cx="4442705" cy="902072"/>
        </p:xfrm>
        <a:graphic>
          <a:graphicData uri="http://schemas.openxmlformats.org/presentationml/2006/ole">
            <p:oleObj spid="_x0000_s1132" name="Equation" r:id="rId7" imgW="2501900" imgH="5080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171796" y="3508648"/>
            <a:ext cx="4833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Field scaling law (radius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vs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B field)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8584" y="916360"/>
            <a:ext cx="43204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Break the scaling law?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2" y="412304"/>
            <a:ext cx="7555298" cy="1094408"/>
          </a:xfrm>
        </p:spPr>
        <p:txBody>
          <a:bodyPr>
            <a:noAutofit/>
          </a:bodyPr>
          <a:lstStyle/>
          <a:p>
            <a:r>
              <a:rPr lang="en-US" sz="6000" dirty="0" smtClean="0"/>
              <a:t>Linear ns-FFAGs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720" y="1564432"/>
            <a:ext cx="7416824" cy="6475040"/>
          </a:xfrm>
        </p:spPr>
        <p:txBody>
          <a:bodyPr>
            <a:normAutofit/>
          </a:bodyPr>
          <a:lstStyle/>
          <a:p>
            <a:pPr lvl="1">
              <a:spcBef>
                <a:spcPts val="800"/>
              </a:spcBef>
            </a:pPr>
            <a:r>
              <a:rPr lang="en-US" sz="2800" dirty="0" smtClean="0"/>
              <a:t>Linear (quadrupole) field, compact magnet aperture. (1990s) </a:t>
            </a:r>
          </a:p>
          <a:p>
            <a:pPr lvl="1">
              <a:spcBef>
                <a:spcPts val="800"/>
              </a:spcBef>
            </a:pPr>
            <a:r>
              <a:rPr lang="en-US" sz="2800" dirty="0" smtClean="0"/>
              <a:t>Great for FAST acceleration.</a:t>
            </a:r>
          </a:p>
          <a:p>
            <a:pPr lvl="1">
              <a:spcBef>
                <a:spcPts val="800"/>
              </a:spcBef>
            </a:pPr>
            <a:r>
              <a:rPr lang="en-US" sz="2800" dirty="0" smtClean="0"/>
              <a:t>Tune variation, resonance crossing &amp; complex dynamics</a:t>
            </a:r>
          </a:p>
          <a:p>
            <a:pPr lvl="1">
              <a:spcBef>
                <a:spcPts val="800"/>
              </a:spcBef>
            </a:pPr>
            <a:r>
              <a:rPr lang="en-US" sz="2800" dirty="0" smtClean="0"/>
              <a:t>See EMMA project (in commissioning)</a:t>
            </a:r>
            <a:endParaRPr lang="en-US" sz="2800" dirty="0"/>
          </a:p>
          <a:p>
            <a:pPr lvl="1">
              <a:spcBef>
                <a:spcPts val="800"/>
              </a:spcBef>
            </a:pPr>
            <a:r>
              <a:rPr lang="en-US" sz="2800" dirty="0" smtClean="0"/>
              <a:t>But: Resonances strong for modest acceleration (beam blow-up) &amp; only small straight sections.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600" y="2068488"/>
            <a:ext cx="4305672" cy="2541542"/>
          </a:xfrm>
          <a:prstGeom prst="rect">
            <a:avLst/>
          </a:prstGeom>
        </p:spPr>
      </p:pic>
      <p:pic>
        <p:nvPicPr>
          <p:cNvPr id="9" name="Picture 8" descr="Screen shot 2011-02-25 at 15.38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97744" y="6388968"/>
            <a:ext cx="4286832" cy="2880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216" y="5956920"/>
            <a:ext cx="3162300" cy="2870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2600" y="5164832"/>
            <a:ext cx="4176464" cy="33411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30591" y="8549208"/>
            <a:ext cx="4783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EMMA accelerator at STFC Daresbury Lab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0272" y="8837240"/>
            <a:ext cx="2520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Tune variation (crosses resonances)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73808" y="9053264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Small(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ish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) aperture ~cm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11832200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7744" y="484312"/>
            <a:ext cx="7056784" cy="1094408"/>
          </a:xfrm>
        </p:spPr>
        <p:txBody>
          <a:bodyPr>
            <a:noAutofit/>
          </a:bodyPr>
          <a:lstStyle/>
          <a:p>
            <a:r>
              <a:rPr lang="en-US" sz="6000" dirty="0" smtClean="0"/>
              <a:t>“</a:t>
            </a:r>
            <a:r>
              <a:rPr lang="en-US" sz="6000" dirty="0"/>
              <a:t>O</a:t>
            </a:r>
            <a:r>
              <a:rPr lang="en-US" sz="6000" dirty="0" smtClean="0"/>
              <a:t>ther” ns-FFAGs</a:t>
            </a:r>
            <a:endParaRPr lang="en-US" sz="6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85776" y="1708448"/>
            <a:ext cx="7646640" cy="4536504"/>
          </a:xfrm>
        </p:spPr>
        <p:txBody>
          <a:bodyPr anchor="t" anchorCtr="0">
            <a:norm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2400" u="sng" dirty="0" smtClean="0"/>
              <a:t>Non-Linear or “tune-stable” type:</a:t>
            </a:r>
          </a:p>
          <a:p>
            <a:pPr>
              <a:spcBef>
                <a:spcPts val="800"/>
              </a:spcBef>
            </a:pPr>
            <a:r>
              <a:rPr lang="en-US" sz="2400" dirty="0" smtClean="0"/>
              <a:t>“</a:t>
            </a:r>
            <a:r>
              <a:rPr lang="en-US" sz="2400" dirty="0"/>
              <a:t>T</a:t>
            </a:r>
            <a:r>
              <a:rPr lang="en-US" sz="2400" dirty="0" smtClean="0"/>
              <a:t>une stable” to avoid resonance crossing</a:t>
            </a:r>
          </a:p>
          <a:p>
            <a:pPr>
              <a:spcBef>
                <a:spcPts val="800"/>
              </a:spcBef>
            </a:pPr>
            <a:r>
              <a:rPr lang="en-US" sz="2400" dirty="0" smtClean="0"/>
              <a:t>Approximated (to </a:t>
            </a:r>
            <a:r>
              <a:rPr lang="en-US" sz="2400" dirty="0" err="1" smtClean="0"/>
              <a:t>decapole</a:t>
            </a:r>
            <a:r>
              <a:rPr lang="en-US" sz="2400" dirty="0" smtClean="0"/>
              <a:t>) scaling law to flatten (total) tunes to within ½ integer</a:t>
            </a:r>
          </a:p>
          <a:p>
            <a:pPr lvl="1">
              <a:spcBef>
                <a:spcPts val="800"/>
              </a:spcBef>
            </a:pPr>
            <a:r>
              <a:rPr lang="en-US" sz="1800" dirty="0" smtClean="0"/>
              <a:t>See PAMELA </a:t>
            </a:r>
            <a:r>
              <a:rPr lang="en-US" sz="1800" dirty="0"/>
              <a:t>(medical) </a:t>
            </a:r>
            <a:r>
              <a:rPr lang="en-US" sz="1800" dirty="0" smtClean="0"/>
              <a:t>design project</a:t>
            </a:r>
            <a:endParaRPr lang="en-US" sz="2800" dirty="0" smtClean="0"/>
          </a:p>
          <a:p>
            <a:pPr>
              <a:spcBef>
                <a:spcPts val="800"/>
              </a:spcBef>
            </a:pPr>
            <a:r>
              <a:rPr lang="en-US" sz="2400" dirty="0" smtClean="0"/>
              <a:t>OR change edge contour to control edge focusing cf. C. </a:t>
            </a:r>
            <a:r>
              <a:rPr lang="en-US" sz="2400" dirty="0" err="1" smtClean="0"/>
              <a:t>Johnstone</a:t>
            </a:r>
            <a:endParaRPr lang="en-US" sz="2400" dirty="0" smtClean="0"/>
          </a:p>
          <a:p>
            <a:pPr>
              <a:spcBef>
                <a:spcPts val="800"/>
              </a:spcBef>
            </a:pPr>
            <a:endParaRPr lang="en-US" sz="2400" dirty="0" smtClean="0"/>
          </a:p>
        </p:txBody>
      </p:sp>
      <p:pic>
        <p:nvPicPr>
          <p:cNvPr id="7" name="Picture 6" descr="pamelalayo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942560" y="6821016"/>
            <a:ext cx="4491687" cy="2414282"/>
          </a:xfrm>
          <a:prstGeom prst="rect">
            <a:avLst/>
          </a:prstGeom>
        </p:spPr>
      </p:pic>
      <p:pic>
        <p:nvPicPr>
          <p:cNvPr id="11" name="Picture 10" descr="p-ringlayou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094688" y="2716560"/>
            <a:ext cx="3313692" cy="33238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800" y="4804792"/>
            <a:ext cx="5585235" cy="21602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14568" y="8981256"/>
            <a:ext cx="4783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PAMELA design for cancer therapy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3808" y="8981256"/>
            <a:ext cx="4783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C.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Johnstone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design with edge contour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9792" y="6677000"/>
            <a:ext cx="5083944" cy="25073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094688" y="6244952"/>
            <a:ext cx="3559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S. Machida PAMELA layout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0715115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84043" y="620891"/>
            <a:ext cx="11436715" cy="1375590"/>
          </a:xfrm>
        </p:spPr>
        <p:txBody>
          <a:bodyPr/>
          <a:lstStyle/>
          <a:p>
            <a:pPr marL="407988" indent="0" eaLnBrk="1" hangingPunct="1">
              <a:defRPr/>
            </a:pPr>
            <a:r>
              <a:rPr lang="en-US" sz="6600" dirty="0" smtClean="0"/>
              <a:t>Applications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1245816" y="2212504"/>
            <a:ext cx="10620587" cy="5290126"/>
          </a:xfrm>
        </p:spPr>
        <p:txBody>
          <a:bodyPr anchor="t">
            <a:normAutofit fontScale="85000" lnSpcReduction="20000"/>
          </a:bodyPr>
          <a:lstStyle/>
          <a:p>
            <a:pPr marL="0" indent="0" eaLnBrk="1" hangingPunct="1">
              <a:lnSpc>
                <a:spcPct val="120000"/>
              </a:lnSpc>
              <a:buSzPct val="125000"/>
              <a:buNone/>
              <a:defRPr/>
            </a:pPr>
            <a:r>
              <a:rPr lang="en-US" dirty="0" smtClean="0"/>
              <a:t>Low power:</a:t>
            </a:r>
          </a:p>
          <a:p>
            <a:pPr eaLnBrk="1" hangingPunct="1">
              <a:lnSpc>
                <a:spcPct val="120000"/>
              </a:lnSpc>
              <a:buSzPct val="125000"/>
              <a:defRPr/>
            </a:pPr>
            <a:r>
              <a:rPr lang="en-US" dirty="0" smtClean="0"/>
              <a:t>Proton therapy </a:t>
            </a:r>
          </a:p>
          <a:p>
            <a:pPr>
              <a:lnSpc>
                <a:spcPct val="120000"/>
              </a:lnSpc>
              <a:buSzPct val="125000"/>
              <a:defRPr/>
            </a:pPr>
            <a:r>
              <a:rPr lang="en-US" dirty="0"/>
              <a:t>Security (downsized) </a:t>
            </a:r>
          </a:p>
          <a:p>
            <a:pPr>
              <a:lnSpc>
                <a:spcPct val="120000"/>
              </a:lnSpc>
              <a:buSzPct val="125000"/>
              <a:defRPr/>
            </a:pPr>
            <a:r>
              <a:rPr lang="en-US" dirty="0"/>
              <a:t>Industrial</a:t>
            </a:r>
          </a:p>
          <a:p>
            <a:pPr marL="0" indent="0" eaLnBrk="1" hangingPunct="1">
              <a:lnSpc>
                <a:spcPct val="120000"/>
              </a:lnSpc>
              <a:buSzPct val="125000"/>
              <a:buNone/>
              <a:defRPr/>
            </a:pPr>
            <a:endParaRPr lang="en-US" dirty="0" smtClean="0"/>
          </a:p>
          <a:p>
            <a:pPr marL="0" indent="0" eaLnBrk="1" hangingPunct="1">
              <a:lnSpc>
                <a:spcPct val="120000"/>
              </a:lnSpc>
              <a:buSzPct val="125000"/>
              <a:buNone/>
              <a:defRPr/>
            </a:pPr>
            <a:r>
              <a:rPr lang="en-US" dirty="0" smtClean="0"/>
              <a:t>High Power:</a:t>
            </a:r>
          </a:p>
          <a:p>
            <a:pPr eaLnBrk="1" hangingPunct="1">
              <a:lnSpc>
                <a:spcPct val="120000"/>
              </a:lnSpc>
              <a:buSzPct val="125000"/>
              <a:defRPr/>
            </a:pPr>
            <a:r>
              <a:rPr lang="en-US" dirty="0" smtClean="0"/>
              <a:t>Accelerator driven systems (ADS) – waste transmutation or power generation</a:t>
            </a:r>
          </a:p>
          <a:p>
            <a:pPr eaLnBrk="1" hangingPunct="1">
              <a:lnSpc>
                <a:spcPct val="120000"/>
              </a:lnSpc>
              <a:buSzPct val="125000"/>
              <a:defRPr/>
            </a:pPr>
            <a:r>
              <a:rPr lang="en-US" dirty="0" smtClean="0"/>
              <a:t>Proton driver for neutron spallation, neutrino factory or other applications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77864" y="7829128"/>
            <a:ext cx="9361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All have different requirements in terms of bunch structure, beam energy and intensity. 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6504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67972"/>
          <a:stretch/>
        </p:blipFill>
        <p:spPr bwMode="auto">
          <a:xfrm>
            <a:off x="4558184" y="1708448"/>
            <a:ext cx="1728192" cy="1824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84043" y="620891"/>
            <a:ext cx="11436715" cy="1087558"/>
          </a:xfrm>
        </p:spPr>
        <p:txBody>
          <a:bodyPr>
            <a:normAutofit fontScale="90000"/>
          </a:bodyPr>
          <a:lstStyle/>
          <a:p>
            <a:pPr marL="407988" indent="0" eaLnBrk="1" hangingPunct="1">
              <a:defRPr/>
            </a:pPr>
            <a:r>
              <a:rPr lang="en-US" sz="6000" dirty="0" smtClean="0"/>
              <a:t>Requirements – ADS type machine</a:t>
            </a:r>
          </a:p>
        </p:txBody>
      </p:sp>
      <p:graphicFrame>
        <p:nvGraphicFramePr>
          <p:cNvPr id="23554" name="Group 2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5714619"/>
              </p:ext>
            </p:extLst>
          </p:nvPr>
        </p:nvGraphicFramePr>
        <p:xfrm>
          <a:off x="1893888" y="1924472"/>
          <a:ext cx="8296919" cy="6048670"/>
        </p:xfrm>
        <a:graphic>
          <a:graphicData uri="http://schemas.openxmlformats.org/drawingml/2006/table">
            <a:tbl>
              <a:tblPr/>
              <a:tblGrid>
                <a:gridCol w="2327977"/>
                <a:gridCol w="2203361"/>
                <a:gridCol w="1883694"/>
                <a:gridCol w="1881887"/>
              </a:tblGrid>
              <a:tr h="2378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Cyclotron </a:t>
                      </a: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(Isochronous)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Linac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FFAG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High duty (CW)</a:t>
                      </a:r>
                      <a:endParaRPr kumimoji="0" 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?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77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Size</a:t>
                      </a:r>
                      <a:endParaRPr kumimoji="0" 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6855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Cost</a:t>
                      </a:r>
                      <a:endParaRPr kumimoji="0" 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$200M+?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?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25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Energy</a:t>
                      </a:r>
                      <a:endParaRPr kumimoji="0" 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7325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Reliability</a:t>
                      </a:r>
                      <a:endParaRPr kumimoji="0" 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D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?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D6D6D"/>
                          </a:solidFill>
                          <a:effectLst/>
                          <a:latin typeface="Helvetica Neue" charset="0"/>
                          <a:ea typeface="ヒラギノ角ゴ ProN W3" charset="0"/>
                          <a:cs typeface="ヒラギノ角ゴ ProN W3" charset="0"/>
                          <a:sym typeface="Helvetica Neue" charset="0"/>
                        </a:rPr>
                        <a:t>Good?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6D6D6D"/>
                        </a:solidFill>
                        <a:effectLst/>
                        <a:latin typeface="Helvetica Neue" charset="0"/>
                        <a:ea typeface="ヒラギノ角ゴ ProN W3" charset="0"/>
                        <a:cs typeface="ヒラギノ角ゴ ProN W3" charset="0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F9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08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63453" r="1851"/>
          <a:stretch/>
        </p:blipFill>
        <p:spPr bwMode="auto">
          <a:xfrm>
            <a:off x="8446616" y="1780456"/>
            <a:ext cx="1800200" cy="175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790432" y="1996480"/>
            <a:ext cx="1418335" cy="1368152"/>
            <a:chOff x="5926336" y="2284512"/>
            <a:chExt cx="1418335" cy="1368152"/>
          </a:xfrm>
        </p:grpSpPr>
        <p:cxnSp>
          <p:nvCxnSpPr>
            <p:cNvPr id="4" name="Straight Connector 3"/>
            <p:cNvCxnSpPr/>
            <p:nvPr/>
          </p:nvCxnSpPr>
          <p:spPr bwMode="auto">
            <a:xfrm flipV="1">
              <a:off x="5926336" y="2284512"/>
              <a:ext cx="1368152" cy="1368152"/>
            </a:xfrm>
            <a:prstGeom prst="line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" name="Rectangle 7"/>
            <p:cNvSpPr/>
            <p:nvPr/>
          </p:nvSpPr>
          <p:spPr bwMode="auto">
            <a:xfrm rot="18929250">
              <a:off x="5948161" y="3301425"/>
              <a:ext cx="499474" cy="155212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4A7594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 rot="18929250">
              <a:off x="6380209" y="2869377"/>
              <a:ext cx="499474" cy="155212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4A7594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18929250">
              <a:off x="6845197" y="2408531"/>
              <a:ext cx="499474" cy="155212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4A7594"/>
                </a:solidFill>
                <a:effectLst/>
                <a:latin typeface="Helvetica Neue Bold Condensed" charset="0"/>
                <a:ea typeface="ヒラギノ角ゴ ProN W6" charset="0"/>
                <a:cs typeface="ヒラギノ角ゴ ProN W6" charset="0"/>
                <a:sym typeface="Helvetica Neue Bold Condensed" charset="0"/>
              </a:endParaRPr>
            </a:p>
          </p:txBody>
        </p:sp>
      </p:grp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813768" y="0"/>
            <a:ext cx="11436715" cy="2051803"/>
          </a:xfrm>
        </p:spPr>
        <p:txBody>
          <a:bodyPr/>
          <a:lstStyle/>
          <a:p>
            <a:pPr marL="407988" indent="0" eaLnBrk="1" hangingPunct="1">
              <a:defRPr/>
            </a:pPr>
            <a:r>
              <a:rPr lang="en-US" sz="6000" dirty="0" smtClean="0"/>
              <a:t>Recent developments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957784" y="1852464"/>
            <a:ext cx="10922000" cy="7272808"/>
          </a:xfrm>
        </p:spPr>
        <p:txBody>
          <a:bodyPr anchor="t">
            <a:noAutofit/>
          </a:bodyPr>
          <a:lstStyle/>
          <a:p>
            <a:pPr>
              <a:spcBef>
                <a:spcPts val="800"/>
              </a:spcBef>
              <a:defRPr/>
            </a:pPr>
            <a:r>
              <a:rPr lang="en-US" sz="3200" dirty="0" smtClean="0"/>
              <a:t>In a fixed field machine:</a:t>
            </a:r>
          </a:p>
          <a:p>
            <a:pPr lvl="1">
              <a:spcBef>
                <a:spcPts val="800"/>
              </a:spcBef>
              <a:defRPr/>
            </a:pPr>
            <a:r>
              <a:rPr lang="en-US" sz="2800" dirty="0" smtClean="0"/>
              <a:t>Orbit moves outward (radially) with energy</a:t>
            </a:r>
          </a:p>
          <a:p>
            <a:pPr lvl="1">
              <a:spcBef>
                <a:spcPts val="800"/>
              </a:spcBef>
              <a:defRPr/>
            </a:pPr>
            <a:r>
              <a:rPr lang="en-US" sz="2800" dirty="0" smtClean="0"/>
              <a:t>Orbital path length changes with energy</a:t>
            </a:r>
          </a:p>
          <a:p>
            <a:pPr lvl="1">
              <a:spcBef>
                <a:spcPts val="800"/>
              </a:spcBef>
              <a:defRPr/>
            </a:pPr>
            <a:endParaRPr lang="en-US" sz="2800" dirty="0" smtClean="0"/>
          </a:p>
          <a:p>
            <a:pPr>
              <a:spcBef>
                <a:spcPts val="800"/>
              </a:spcBef>
              <a:defRPr/>
            </a:pPr>
            <a:r>
              <a:rPr lang="en-US" sz="3200" dirty="0" smtClean="0"/>
              <a:t>Isochronous FFAG, C. </a:t>
            </a:r>
            <a:r>
              <a:rPr lang="en-US" sz="3200" dirty="0" err="1" smtClean="0"/>
              <a:t>Johnstone</a:t>
            </a:r>
            <a:r>
              <a:rPr lang="en-US" sz="3200" dirty="0" smtClean="0"/>
              <a:t> et al.</a:t>
            </a:r>
          </a:p>
          <a:p>
            <a:pPr lvl="1">
              <a:spcBef>
                <a:spcPts val="800"/>
              </a:spcBef>
              <a:defRPr/>
            </a:pPr>
            <a:r>
              <a:rPr lang="en-US" sz="2800" dirty="0" smtClean="0"/>
              <a:t>Can we “tailor an arbitrary radial field profile to both constrain tunes &amp; confine orbits to isochronous ones”?</a:t>
            </a:r>
          </a:p>
          <a:p>
            <a:pPr lvl="1">
              <a:spcBef>
                <a:spcPts val="800"/>
              </a:spcBef>
              <a:defRPr/>
            </a:pPr>
            <a:endParaRPr lang="en-US" sz="2800" dirty="0"/>
          </a:p>
          <a:p>
            <a:pPr>
              <a:spcBef>
                <a:spcPts val="800"/>
              </a:spcBef>
              <a:defRPr/>
            </a:pPr>
            <a:r>
              <a:rPr lang="en-US" dirty="0" smtClean="0"/>
              <a:t>In an isochronous machine:</a:t>
            </a:r>
          </a:p>
          <a:p>
            <a:pPr lvl="1">
              <a:spcBef>
                <a:spcPts val="800"/>
              </a:spcBef>
              <a:defRPr/>
            </a:pPr>
            <a:r>
              <a:rPr lang="en-US" dirty="0" smtClean="0"/>
              <a:t>RF frequency stays constant</a:t>
            </a:r>
          </a:p>
          <a:p>
            <a:pPr lvl="1">
              <a:spcBef>
                <a:spcPts val="800"/>
              </a:spcBef>
              <a:defRPr/>
            </a:pPr>
            <a:r>
              <a:rPr lang="en-US" dirty="0" smtClean="0"/>
              <a:t>Increase average field with gamma (</a:t>
            </a:r>
            <a:r>
              <a:rPr lang="en-US" dirty="0" err="1" smtClean="0"/>
              <a:t>rel</a:t>
            </a:r>
            <a:r>
              <a:rPr lang="en-US" dirty="0" smtClean="0"/>
              <a:t>)</a:t>
            </a:r>
          </a:p>
          <a:p>
            <a:pPr lvl="1">
              <a:spcBef>
                <a:spcPts val="800"/>
              </a:spcBef>
              <a:defRPr/>
            </a:pPr>
            <a:r>
              <a:rPr lang="en-US" dirty="0" smtClean="0"/>
              <a:t>With FFAG have stronger focusing (AG)</a:t>
            </a:r>
          </a:p>
          <a:p>
            <a:pPr lvl="1">
              <a:spcBef>
                <a:spcPts val="800"/>
              </a:spcBef>
              <a:defRPr/>
            </a:pPr>
            <a:endParaRPr lang="en-US" dirty="0" smtClean="0"/>
          </a:p>
        </p:txBody>
      </p:sp>
      <p:graphicFrame>
        <p:nvGraphicFramePr>
          <p:cNvPr id="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1545864"/>
              </p:ext>
            </p:extLst>
          </p:nvPr>
        </p:nvGraphicFramePr>
        <p:xfrm>
          <a:off x="8950672" y="6821016"/>
          <a:ext cx="3024336" cy="843551"/>
        </p:xfrm>
        <a:graphic>
          <a:graphicData uri="http://schemas.openxmlformats.org/presentationml/2006/ole">
            <p:oleObj spid="_x0000_s31784" name="Equation" r:id="rId4" imgW="863600" imgH="241300" progId="Equation.3">
              <p:embed/>
            </p:oleObj>
          </a:graphicData>
        </a:graphic>
      </p:graphicFrame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itle &amp; Bullets - Left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- Center Alt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 Alt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Title - Center A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Photo - 6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6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6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Photo - 3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3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Photo - Big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Photo - 2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2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Photo - Horizontal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Photo - Horizontal Big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Big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Horizontal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Photo - 4 U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4 Up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4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, Bullets &amp; Photo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hoto - Vertical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 Neue Bold Condensed"/>
        <a:ea typeface="ヒラギノ角ゴ ProN W6"/>
        <a:cs typeface="ヒラギノ角ゴ ProN W6"/>
      </a:majorFont>
      <a:minorFont>
        <a:latin typeface="Helvetica Neue Bold Condense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 - Right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ullets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- Top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- Center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">
      <a:dk1>
        <a:srgbClr val="4A7594"/>
      </a:dk1>
      <a:lt1>
        <a:srgbClr val="B58A6B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7C4BA"/>
      </a:accent3>
      <a:accent4>
        <a:srgbClr val="3E637E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="" xmlns:a="http://schemas.openxmlformats.org/drawingml/2006/main"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A7594"/>
            </a:solidFill>
            <a:effectLst/>
            <a:latin typeface="Helvetica Neue Bold Condensed" charset="0"/>
            <a:ea typeface="ヒラギノ角ゴ ProN W6" charset="0"/>
            <a:cs typeface="ヒラギノ角ゴ ProN W6" charset="0"/>
            <a:sym typeface="Helvetica Neue Bold Condensed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3511</TotalTime>
  <Pages>0</Pages>
  <Words>1621</Words>
  <Characters>0</Characters>
  <Application>Microsoft Macintosh PowerPoint</Application>
  <PresentationFormat>Custom</PresentationFormat>
  <Lines>0</Lines>
  <Paragraphs>269</Paragraphs>
  <Slides>24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43" baseType="lpstr">
      <vt:lpstr>Title &amp; Bullets - Left</vt:lpstr>
      <vt:lpstr>Title, Bullets &amp; Photo</vt:lpstr>
      <vt:lpstr>Photo - Vertical</vt:lpstr>
      <vt:lpstr>Title &amp; Bullets - Right</vt:lpstr>
      <vt:lpstr>Bullets</vt:lpstr>
      <vt:lpstr>Blank</vt:lpstr>
      <vt:lpstr>Title - Top</vt:lpstr>
      <vt:lpstr>Title - Center</vt:lpstr>
      <vt:lpstr>Title &amp; Bullets - 2 Column</vt:lpstr>
      <vt:lpstr>Title - Center Alt</vt:lpstr>
      <vt:lpstr>Photo - 6 Up</vt:lpstr>
      <vt:lpstr>Photo - 3 Up</vt:lpstr>
      <vt:lpstr>Photo - Big</vt:lpstr>
      <vt:lpstr>Photo - 2 Up</vt:lpstr>
      <vt:lpstr>Photo - Horizontal</vt:lpstr>
      <vt:lpstr>Photo - Horizontal Big</vt:lpstr>
      <vt:lpstr>Photo - 4 Up</vt:lpstr>
      <vt:lpstr>Sketchbook</vt:lpstr>
      <vt:lpstr>Equation</vt:lpstr>
      <vt:lpstr>High intensity proton FFAG challenges</vt:lpstr>
      <vt:lpstr>Motivation</vt:lpstr>
      <vt:lpstr>Overview</vt:lpstr>
      <vt:lpstr>Intro to FFAGs</vt:lpstr>
      <vt:lpstr>Linear ns-FFAGs</vt:lpstr>
      <vt:lpstr>“Other” ns-FFAGs</vt:lpstr>
      <vt:lpstr>Applications</vt:lpstr>
      <vt:lpstr>Requirements – ADS type machine</vt:lpstr>
      <vt:lpstr>Recent developments</vt:lpstr>
      <vt:lpstr>Focusing terms</vt:lpstr>
      <vt:lpstr>Design &amp; parameters</vt:lpstr>
      <vt:lpstr>Modelling</vt:lpstr>
      <vt:lpstr>Original (COSY) Results </vt:lpstr>
      <vt:lpstr>Recent (ZGOUBI) results</vt:lpstr>
      <vt:lpstr>Recent (ZGOUBI) results</vt:lpstr>
      <vt:lpstr>Challenges - Space charge</vt:lpstr>
      <vt:lpstr>Challenges – acceleration</vt:lpstr>
      <vt:lpstr>Challenges – Injection</vt:lpstr>
      <vt:lpstr>Other issues</vt:lpstr>
      <vt:lpstr>Summary</vt:lpstr>
      <vt:lpstr>Acknowledgements</vt:lpstr>
      <vt:lpstr>References</vt:lpstr>
      <vt:lpstr>Additional slides</vt:lpstr>
      <vt:lpstr>Taylor Maps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isochronous FFAG design</dc:title>
  <dc:subject/>
  <dc:creator/>
  <cp:keywords/>
  <dc:description/>
  <cp:lastModifiedBy>Suzie Sheehy</cp:lastModifiedBy>
  <cp:revision>120</cp:revision>
  <dcterms:created xsi:type="dcterms:W3CDTF">2011-04-05T08:43:49Z</dcterms:created>
  <dcterms:modified xsi:type="dcterms:W3CDTF">2011-04-06T08:22:01Z</dcterms:modified>
</cp:coreProperties>
</file>