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66"/>
  </p:notesMasterIdLst>
  <p:sldIdLst>
    <p:sldId id="256" r:id="rId2"/>
    <p:sldId id="500" r:id="rId3"/>
    <p:sldId id="710" r:id="rId4"/>
    <p:sldId id="679" r:id="rId5"/>
    <p:sldId id="745" r:id="rId6"/>
    <p:sldId id="726" r:id="rId7"/>
    <p:sldId id="762" r:id="rId8"/>
    <p:sldId id="743" r:id="rId9"/>
    <p:sldId id="682" r:id="rId10"/>
    <p:sldId id="763" r:id="rId11"/>
    <p:sldId id="649" r:id="rId12"/>
    <p:sldId id="764" r:id="rId13"/>
    <p:sldId id="765" r:id="rId14"/>
    <p:sldId id="593" r:id="rId15"/>
    <p:sldId id="669" r:id="rId16"/>
    <p:sldId id="768" r:id="rId17"/>
    <p:sldId id="769" r:id="rId18"/>
    <p:sldId id="721" r:id="rId19"/>
    <p:sldId id="766" r:id="rId20"/>
    <p:sldId id="767" r:id="rId21"/>
    <p:sldId id="746" r:id="rId22"/>
    <p:sldId id="759" r:id="rId23"/>
    <p:sldId id="770" r:id="rId24"/>
    <p:sldId id="773" r:id="rId25"/>
    <p:sldId id="774" r:id="rId26"/>
    <p:sldId id="672" r:id="rId27"/>
    <p:sldId id="715" r:id="rId28"/>
    <p:sldId id="761" r:id="rId29"/>
    <p:sldId id="771" r:id="rId30"/>
    <p:sldId id="760" r:id="rId31"/>
    <p:sldId id="772" r:id="rId32"/>
    <p:sldId id="733" r:id="rId33"/>
    <p:sldId id="735" r:id="rId34"/>
    <p:sldId id="734" r:id="rId35"/>
    <p:sldId id="737" r:id="rId36"/>
    <p:sldId id="742" r:id="rId37"/>
    <p:sldId id="775" r:id="rId38"/>
    <p:sldId id="738" r:id="rId39"/>
    <p:sldId id="545" r:id="rId40"/>
    <p:sldId id="494" r:id="rId41"/>
    <p:sldId id="479" r:id="rId42"/>
    <p:sldId id="750" r:id="rId43"/>
    <p:sldId id="751" r:id="rId44"/>
    <p:sldId id="755" r:id="rId45"/>
    <p:sldId id="756" r:id="rId46"/>
    <p:sldId id="757" r:id="rId47"/>
    <p:sldId id="758" r:id="rId48"/>
    <p:sldId id="599" r:id="rId49"/>
    <p:sldId id="711" r:id="rId50"/>
    <p:sldId id="686" r:id="rId51"/>
    <p:sldId id="703" r:id="rId52"/>
    <p:sldId id="752" r:id="rId53"/>
    <p:sldId id="731" r:id="rId54"/>
    <p:sldId id="728" r:id="rId55"/>
    <p:sldId id="729" r:id="rId56"/>
    <p:sldId id="730" r:id="rId57"/>
    <p:sldId id="658" r:id="rId58"/>
    <p:sldId id="697" r:id="rId59"/>
    <p:sldId id="699" r:id="rId60"/>
    <p:sldId id="722" r:id="rId61"/>
    <p:sldId id="701" r:id="rId62"/>
    <p:sldId id="706" r:id="rId63"/>
    <p:sldId id="739" r:id="rId64"/>
    <p:sldId id="740" r:id="rId6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99"/>
    <a:srgbClr val="5CADFF"/>
    <a:srgbClr val="00B0F0"/>
    <a:srgbClr val="00F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50" autoAdjust="0"/>
    <p:restoredTop sz="94850" autoAdjust="0"/>
  </p:normalViewPr>
  <p:slideViewPr>
    <p:cSldViewPr>
      <p:cViewPr varScale="1">
        <p:scale>
          <a:sx n="74" d="100"/>
          <a:sy n="74" d="100"/>
        </p:scale>
        <p:origin x="25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44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13" Type="http://schemas.openxmlformats.org/officeDocument/2006/relationships/image" Target="../media/image19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12" Type="http://schemas.openxmlformats.org/officeDocument/2006/relationships/image" Target="../media/image18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11" Type="http://schemas.openxmlformats.org/officeDocument/2006/relationships/image" Target="../media/image17.wmf"/><Relationship Id="rId5" Type="http://schemas.openxmlformats.org/officeDocument/2006/relationships/image" Target="../media/image11.wmf"/><Relationship Id="rId10" Type="http://schemas.openxmlformats.org/officeDocument/2006/relationships/image" Target="../media/image16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Relationship Id="rId1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7AB07D5-7C10-40A6-8B6F-FA04D19BD4A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983676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0ACE08-4F3F-4A7F-9EAB-5F58FCE9614A}" type="slidenum">
              <a:rPr lang="en-US" altLang="ja-JP" smtClean="0">
                <a:ea typeface="ＭＳ Ｐゴシック" charset="-128"/>
              </a:rPr>
              <a:pPr/>
              <a:t>1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804852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AB07D5-7C10-40A6-8B6F-FA04D19BD4AF}" type="slidenum">
              <a:rPr lang="en-US" altLang="ja-JP" smtClean="0"/>
              <a:pPr>
                <a:defRPr/>
              </a:pPr>
              <a:t>33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94098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C30EED-1583-4DD4-9BD8-95E0EFB5CF95}" type="slidenum">
              <a:rPr lang="en-US" altLang="ja-JP" smtClean="0">
                <a:ea typeface="ＭＳ Ｐゴシック" charset="-128"/>
              </a:rPr>
              <a:pPr/>
              <a:t>48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649032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C30EED-1583-4DD4-9BD8-95E0EFB5CF95}" type="slidenum">
              <a:rPr lang="en-US" altLang="ja-JP" smtClean="0">
                <a:ea typeface="ＭＳ Ｐゴシック" charset="-128"/>
              </a:rPr>
              <a:pPr/>
              <a:t>49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3216663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DAF2-594D-4302-882B-47928E2E6326}" type="slidenum">
              <a:rPr lang="en-US" altLang="ja-JP" smtClean="0">
                <a:ea typeface="ＭＳ Ｐゴシック" charset="-128"/>
              </a:rPr>
              <a:pPr/>
              <a:t>52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dirty="0" smtClean="0"/>
              <a:t>Experimental constraint from B(b -&gt; s l+ l-) ;</a:t>
            </a:r>
          </a:p>
          <a:p>
            <a:pPr eaLnBrk="1" hangingPunct="1"/>
            <a:r>
              <a:rPr lang="en-US" altLang="ja-JP" dirty="0" smtClean="0"/>
              <a:t>The low-s region (1 GeV^2 &lt; s &lt; 6 GeV^2) is dominated by the Wilson </a:t>
            </a:r>
          </a:p>
          <a:p>
            <a:pPr eaLnBrk="1" hangingPunct="1"/>
            <a:r>
              <a:rPr lang="en-US" altLang="ja-JP" dirty="0" smtClean="0"/>
              <a:t>      coefficients C_9 and C_10, has sizable integrated branching ratio and is very </a:t>
            </a:r>
          </a:p>
          <a:p>
            <a:pPr eaLnBrk="1" hangingPunct="1"/>
            <a:r>
              <a:rPr lang="en-US" altLang="ja-JP" dirty="0" smtClean="0"/>
              <a:t>      sensitive to the C_7 - C_9 interference. In the following, we utilize the latter </a:t>
            </a:r>
          </a:p>
          <a:p>
            <a:pPr eaLnBrk="1" hangingPunct="1"/>
            <a:r>
              <a:rPr lang="en-US" altLang="ja-JP" dirty="0" smtClean="0"/>
              <a:t>      to put constraints on the Wilson coefficients C_7,8,9,10.</a:t>
            </a:r>
          </a:p>
          <a:p>
            <a:pPr eaLnBrk="1" hangingPunct="1"/>
            <a:r>
              <a:rPr lang="en-US" altLang="ja-JP" dirty="0" smtClean="0"/>
              <a:t>      We calculate the integrated branching ratio in the low-s region following Ref. [52]: </a:t>
            </a:r>
          </a:p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0993725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AB07D5-7C10-40A6-8B6F-FA04D19BD4AF}" type="slidenum">
              <a:rPr lang="en-US" altLang="ja-JP" smtClean="0"/>
              <a:pPr>
                <a:defRPr/>
              </a:pPr>
              <a:t>59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14704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BC53A4-B626-43AC-A566-4C1AC1E9B485}" type="slidenum">
              <a:rPr lang="en-US" altLang="ja-JP" smtClean="0">
                <a:ea typeface="ＭＳ Ｐゴシック" charset="-128"/>
              </a:rPr>
              <a:pPr/>
              <a:t>2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812797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C30EED-1583-4DD4-9BD8-95E0EFB5CF95}" type="slidenum">
              <a:rPr lang="en-US" altLang="ja-JP" smtClean="0">
                <a:ea typeface="ＭＳ Ｐゴシック" charset="-128"/>
              </a:rPr>
              <a:pPr/>
              <a:t>3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220257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DAF2-594D-4302-882B-47928E2E6326}" type="slidenum">
              <a:rPr lang="en-US" altLang="ja-JP" smtClean="0">
                <a:ea typeface="ＭＳ Ｐゴシック" charset="-128"/>
              </a:rPr>
              <a:pPr/>
              <a:t>4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dirty="0" smtClean="0"/>
              <a:t>Experimental constraint from B(b -&gt; s l+ l-) ;</a:t>
            </a:r>
          </a:p>
          <a:p>
            <a:pPr eaLnBrk="1" hangingPunct="1"/>
            <a:r>
              <a:rPr lang="en-US" altLang="ja-JP" dirty="0" smtClean="0"/>
              <a:t>The low-s region (1 GeV^2 &lt; s &lt; 6 GeV^2) is dominated by the Wilson </a:t>
            </a:r>
          </a:p>
          <a:p>
            <a:pPr eaLnBrk="1" hangingPunct="1"/>
            <a:r>
              <a:rPr lang="en-US" altLang="ja-JP" dirty="0" smtClean="0"/>
              <a:t>      coefficients C_9 and C_10, has sizable integrated branching ratio and is very </a:t>
            </a:r>
          </a:p>
          <a:p>
            <a:pPr eaLnBrk="1" hangingPunct="1"/>
            <a:r>
              <a:rPr lang="en-US" altLang="ja-JP" dirty="0" smtClean="0"/>
              <a:t>      sensitive to the C_7 - C_9 interference. In the following, we utilize the latter </a:t>
            </a:r>
          </a:p>
          <a:p>
            <a:pPr eaLnBrk="1" hangingPunct="1"/>
            <a:r>
              <a:rPr lang="en-US" altLang="ja-JP" dirty="0" smtClean="0"/>
              <a:t>      to put constraints on the Wilson coefficients C_7,8,9,10.</a:t>
            </a:r>
          </a:p>
          <a:p>
            <a:pPr eaLnBrk="1" hangingPunct="1"/>
            <a:r>
              <a:rPr lang="en-US" altLang="ja-JP" dirty="0" smtClean="0"/>
              <a:t>      We calculate the integrated branching ratio in the low-s region following Ref. [52]: </a:t>
            </a:r>
          </a:p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8744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DAF2-594D-4302-882B-47928E2E6326}" type="slidenum">
              <a:rPr lang="en-US" altLang="ja-JP" smtClean="0">
                <a:ea typeface="ＭＳ Ｐゴシック" charset="-128"/>
              </a:rPr>
              <a:pPr/>
              <a:t>5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dirty="0" smtClean="0"/>
              <a:t>Experimental constraint from B(b -&gt; s l+ l-) ;</a:t>
            </a:r>
          </a:p>
          <a:p>
            <a:pPr eaLnBrk="1" hangingPunct="1"/>
            <a:r>
              <a:rPr lang="en-US" altLang="ja-JP" dirty="0" smtClean="0"/>
              <a:t>The low-s region (1 GeV^2 &lt; s &lt; 6 GeV^2) is dominated by the Wilson </a:t>
            </a:r>
          </a:p>
          <a:p>
            <a:pPr eaLnBrk="1" hangingPunct="1"/>
            <a:r>
              <a:rPr lang="en-US" altLang="ja-JP" dirty="0" smtClean="0"/>
              <a:t>      coefficients C_9 and C_10, has sizable integrated branching ratio and is very </a:t>
            </a:r>
          </a:p>
          <a:p>
            <a:pPr eaLnBrk="1" hangingPunct="1"/>
            <a:r>
              <a:rPr lang="en-US" altLang="ja-JP" dirty="0" smtClean="0"/>
              <a:t>      sensitive to the C_7 - C_9 interference. In the following, we utilize the latter </a:t>
            </a:r>
          </a:p>
          <a:p>
            <a:pPr eaLnBrk="1" hangingPunct="1"/>
            <a:r>
              <a:rPr lang="en-US" altLang="ja-JP" dirty="0" smtClean="0"/>
              <a:t>      to put constraints on the Wilson coefficients C_7,8,9,10.</a:t>
            </a:r>
          </a:p>
          <a:p>
            <a:pPr eaLnBrk="1" hangingPunct="1"/>
            <a:r>
              <a:rPr lang="en-US" altLang="ja-JP" dirty="0" smtClean="0"/>
              <a:t>      We calculate the integrated branching ratio in the low-s region following Ref. [52]: </a:t>
            </a:r>
          </a:p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0731663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DAF2-594D-4302-882B-47928E2E6326}" type="slidenum">
              <a:rPr lang="en-US" altLang="ja-JP" smtClean="0">
                <a:ea typeface="ＭＳ Ｐゴシック" charset="-128"/>
              </a:rPr>
              <a:pPr/>
              <a:t>6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dirty="0" smtClean="0"/>
              <a:t>Experimental constraint from B(b -&gt; s l+ l-) ;</a:t>
            </a:r>
          </a:p>
          <a:p>
            <a:pPr eaLnBrk="1" hangingPunct="1"/>
            <a:r>
              <a:rPr lang="en-US" altLang="ja-JP" dirty="0" smtClean="0"/>
              <a:t>The low-s region (1 GeV^2 &lt; s &lt; 6 GeV^2) is dominated by the Wilson </a:t>
            </a:r>
          </a:p>
          <a:p>
            <a:pPr eaLnBrk="1" hangingPunct="1"/>
            <a:r>
              <a:rPr lang="en-US" altLang="ja-JP" dirty="0" smtClean="0"/>
              <a:t>      coefficients C_9 and C_10, has sizable integrated branching ratio and is very </a:t>
            </a:r>
          </a:p>
          <a:p>
            <a:pPr eaLnBrk="1" hangingPunct="1"/>
            <a:r>
              <a:rPr lang="en-US" altLang="ja-JP" dirty="0" smtClean="0"/>
              <a:t>      sensitive to the C_7 - C_9 interference. In the following, we utilize the latter </a:t>
            </a:r>
          </a:p>
          <a:p>
            <a:pPr eaLnBrk="1" hangingPunct="1"/>
            <a:r>
              <a:rPr lang="en-US" altLang="ja-JP" dirty="0" smtClean="0"/>
              <a:t>      to put constraints on the Wilson coefficients C_7,8,9,10.</a:t>
            </a:r>
          </a:p>
          <a:p>
            <a:pPr eaLnBrk="1" hangingPunct="1"/>
            <a:r>
              <a:rPr lang="en-US" altLang="ja-JP" dirty="0" smtClean="0"/>
              <a:t>      We calculate the integrated branching ratio in the low-s region following Ref. [52]: </a:t>
            </a:r>
          </a:p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177506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DAF2-594D-4302-882B-47928E2E6326}" type="slidenum">
              <a:rPr lang="en-US" altLang="ja-JP" smtClean="0">
                <a:ea typeface="ＭＳ Ｐゴシック" charset="-128"/>
              </a:rPr>
              <a:pPr/>
              <a:t>7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dirty="0" smtClean="0"/>
              <a:t>Experimental constraint from B(b -&gt; s l+ l-) ;</a:t>
            </a:r>
          </a:p>
          <a:p>
            <a:pPr eaLnBrk="1" hangingPunct="1"/>
            <a:r>
              <a:rPr lang="en-US" altLang="ja-JP" dirty="0" smtClean="0"/>
              <a:t>The low-s region (1 GeV^2 &lt; s &lt; 6 GeV^2) is dominated by the Wilson </a:t>
            </a:r>
          </a:p>
          <a:p>
            <a:pPr eaLnBrk="1" hangingPunct="1"/>
            <a:r>
              <a:rPr lang="en-US" altLang="ja-JP" dirty="0" smtClean="0"/>
              <a:t>      coefficients C_9 and C_10, has sizable integrated branching ratio and is very </a:t>
            </a:r>
          </a:p>
          <a:p>
            <a:pPr eaLnBrk="1" hangingPunct="1"/>
            <a:r>
              <a:rPr lang="en-US" altLang="ja-JP" dirty="0" smtClean="0"/>
              <a:t>      sensitive to the C_7 - C_9 interference. In the following, we utilize the latter </a:t>
            </a:r>
          </a:p>
          <a:p>
            <a:pPr eaLnBrk="1" hangingPunct="1"/>
            <a:r>
              <a:rPr lang="en-US" altLang="ja-JP" dirty="0" smtClean="0"/>
              <a:t>      to put constraints on the Wilson coefficients C_7,8,9,10.</a:t>
            </a:r>
          </a:p>
          <a:p>
            <a:pPr eaLnBrk="1" hangingPunct="1"/>
            <a:r>
              <a:rPr lang="en-US" altLang="ja-JP" dirty="0" smtClean="0"/>
              <a:t>      We calculate the integrated branching ratio in the low-s region following Ref. [52]: </a:t>
            </a:r>
          </a:p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1315672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DAF2-594D-4302-882B-47928E2E6326}" type="slidenum">
              <a:rPr lang="en-US" altLang="ja-JP" smtClean="0">
                <a:ea typeface="ＭＳ Ｐゴシック" charset="-128"/>
              </a:rPr>
              <a:pPr/>
              <a:t>8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dirty="0" smtClean="0"/>
              <a:t>Experimental constraint from B(b -&gt; s l+ l-) ;</a:t>
            </a:r>
          </a:p>
          <a:p>
            <a:pPr eaLnBrk="1" hangingPunct="1"/>
            <a:r>
              <a:rPr lang="en-US" altLang="ja-JP" dirty="0" smtClean="0"/>
              <a:t>The low-s region (1 GeV^2 &lt; s &lt; 6 GeV^2) is dominated by the Wilson </a:t>
            </a:r>
          </a:p>
          <a:p>
            <a:pPr eaLnBrk="1" hangingPunct="1"/>
            <a:r>
              <a:rPr lang="en-US" altLang="ja-JP" dirty="0" smtClean="0"/>
              <a:t>      coefficients C_9 and C_10, has sizable integrated branching ratio and is very </a:t>
            </a:r>
          </a:p>
          <a:p>
            <a:pPr eaLnBrk="1" hangingPunct="1"/>
            <a:r>
              <a:rPr lang="en-US" altLang="ja-JP" dirty="0" smtClean="0"/>
              <a:t>      sensitive to the C_7 - C_9 interference. In the following, we utilize the latter </a:t>
            </a:r>
          </a:p>
          <a:p>
            <a:pPr eaLnBrk="1" hangingPunct="1"/>
            <a:r>
              <a:rPr lang="en-US" altLang="ja-JP" dirty="0" smtClean="0"/>
              <a:t>      to put constraints on the Wilson coefficients C_7,8,9,10.</a:t>
            </a:r>
          </a:p>
          <a:p>
            <a:pPr eaLnBrk="1" hangingPunct="1"/>
            <a:r>
              <a:rPr lang="en-US" altLang="ja-JP" dirty="0" smtClean="0"/>
              <a:t>      We calculate the integrated branching ratio in the low-s region following Ref. [52]: </a:t>
            </a:r>
          </a:p>
          <a:p>
            <a:pPr eaLnBrk="1" hangingPunct="1"/>
            <a:endParaRPr lang="ja-JP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0554690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AB07D5-7C10-40A6-8B6F-FA04D19BD4AF}" type="slidenum">
              <a:rPr lang="en-US" altLang="ja-JP" smtClean="0"/>
              <a:pPr>
                <a:defRPr/>
              </a:pPr>
              <a:t>32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95256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F059F-B099-46E2-A2FE-AA1E517B140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74E98-E3A8-418D-AE5D-D3149329163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C8BA2-7591-41CC-94D0-79B5CE0F5C9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394B6-57B2-4F4F-BD69-7B96C50DAE4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B5CFE-1AA9-4CA3-B5CB-3B378AD5137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AD5E9-4070-4853-A99F-2682CE6AC5A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DDCBE-A8EA-4F74-9EB3-3C170521F3C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0BCEC-D7F0-4694-A1E1-85C31B55E8F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A897A-64AF-4EFE-8C08-1D0BC1CC70C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A60AD-5450-41C3-91CB-C6C1ECF7A93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DF1A6-5AD7-4C2D-89DC-649C709E3BC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fld id="{C6E54A6D-B979-49A6-B01B-5ECFFDFDF60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14.wmf"/><Relationship Id="rId26" Type="http://schemas.openxmlformats.org/officeDocument/2006/relationships/image" Target="../media/image18.wmf"/><Relationship Id="rId3" Type="http://schemas.openxmlformats.org/officeDocument/2006/relationships/oleObject" Target="../embeddings/oleObject7.bin"/><Relationship Id="rId21" Type="http://schemas.openxmlformats.org/officeDocument/2006/relationships/oleObject" Target="../embeddings/oleObject16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1.wmf"/><Relationship Id="rId17" Type="http://schemas.openxmlformats.org/officeDocument/2006/relationships/oleObject" Target="../embeddings/oleObject14.bin"/><Relationship Id="rId25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wmf"/><Relationship Id="rId20" Type="http://schemas.openxmlformats.org/officeDocument/2006/relationships/image" Target="../media/image15.wmf"/><Relationship Id="rId29" Type="http://schemas.openxmlformats.org/officeDocument/2006/relationships/oleObject" Target="../embeddings/oleObject20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1.bin"/><Relationship Id="rId24" Type="http://schemas.openxmlformats.org/officeDocument/2006/relationships/image" Target="../media/image17.wmf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3.bin"/><Relationship Id="rId23" Type="http://schemas.openxmlformats.org/officeDocument/2006/relationships/oleObject" Target="../embeddings/oleObject17.bin"/><Relationship Id="rId28" Type="http://schemas.openxmlformats.org/officeDocument/2006/relationships/image" Target="../media/image19.wmf"/><Relationship Id="rId10" Type="http://schemas.openxmlformats.org/officeDocument/2006/relationships/image" Target="../media/image10.wmf"/><Relationship Id="rId19" Type="http://schemas.openxmlformats.org/officeDocument/2006/relationships/oleObject" Target="../embeddings/oleObject15.bin"/><Relationship Id="rId4" Type="http://schemas.openxmlformats.org/officeDocument/2006/relationships/image" Target="../media/image7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2.wmf"/><Relationship Id="rId22" Type="http://schemas.openxmlformats.org/officeDocument/2006/relationships/image" Target="../media/image16.wmf"/><Relationship Id="rId27" Type="http://schemas.openxmlformats.org/officeDocument/2006/relationships/oleObject" Target="../embeddings/oleObject19.bin"/><Relationship Id="rId30" Type="http://schemas.openxmlformats.org/officeDocument/2006/relationships/image" Target="../media/image20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20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24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5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0.png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1311580" y="1916832"/>
            <a:ext cx="6788812" cy="475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</a:rPr>
              <a:t>K. Hidaka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Tokyo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Gakugei</a:t>
            </a:r>
            <a:r>
              <a:rPr lang="en-US" altLang="ja-JP" sz="2000" dirty="0" smtClean="0">
                <a:solidFill>
                  <a:schemeClr val="tx1"/>
                </a:solidFill>
              </a:rPr>
              <a:t> University </a:t>
            </a:r>
          </a:p>
          <a:p>
            <a:endParaRPr lang="en-US" altLang="ja-JP" sz="2000" dirty="0" smtClean="0">
              <a:solidFill>
                <a:schemeClr val="tx1"/>
              </a:solidFill>
            </a:endParaRP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Collaboration with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H.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Eberl</a:t>
            </a:r>
            <a:r>
              <a:rPr lang="en-US" altLang="ja-JP" sz="2000" dirty="0" smtClean="0">
                <a:solidFill>
                  <a:schemeClr val="tx1"/>
                </a:solidFill>
              </a:rPr>
              <a:t>, E.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Ginina</a:t>
            </a:r>
            <a:r>
              <a:rPr lang="en-US" altLang="ja-JP" sz="2000" dirty="0" smtClean="0">
                <a:solidFill>
                  <a:schemeClr val="tx1"/>
                </a:solidFill>
              </a:rPr>
              <a:t> (HEPHY Vienna)</a:t>
            </a: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r>
              <a:rPr lang="en-US" altLang="ja-JP" sz="1600" dirty="0" smtClean="0">
                <a:solidFill>
                  <a:schemeClr val="tx1"/>
                </a:solidFill>
              </a:rPr>
              <a:t>References: 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dirty="0" smtClean="0">
                <a:solidFill>
                  <a:schemeClr val="tx1"/>
                </a:solidFill>
              </a:rPr>
              <a:t> </a:t>
            </a:r>
            <a:r>
              <a:rPr lang="en-US" altLang="ja-JP" sz="1600" i="0" dirty="0" smtClean="0">
                <a:solidFill>
                  <a:schemeClr val="tx1"/>
                </a:solidFill>
              </a:rPr>
              <a:t>  </a:t>
            </a:r>
            <a:r>
              <a:rPr lang="en-US" altLang="ja-JP" sz="1600" dirty="0" smtClean="0">
                <a:solidFill>
                  <a:schemeClr val="tx1"/>
                </a:solidFill>
              </a:rPr>
              <a:t>Phys. Rev. D 91 (2015) 015007 [arXiv:1411.2840 [</a:t>
            </a:r>
            <a:r>
              <a:rPr lang="en-US" altLang="ja-JP" sz="1600" dirty="0" err="1" smtClean="0">
                <a:solidFill>
                  <a:schemeClr val="tx1"/>
                </a:solidFill>
              </a:rPr>
              <a:t>hep-ph</a:t>
            </a:r>
            <a:r>
              <a:rPr lang="en-US" altLang="ja-JP" sz="1600" dirty="0" smtClean="0">
                <a:solidFill>
                  <a:schemeClr val="tx1"/>
                </a:solidFill>
              </a:rPr>
              <a:t>]]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dirty="0" smtClean="0">
                <a:solidFill>
                  <a:schemeClr val="tx1"/>
                </a:solidFill>
              </a:rPr>
              <a:t>   JHEP 1606 (2016) 143  [arXiv:1604.02366 [</a:t>
            </a:r>
            <a:r>
              <a:rPr lang="en-US" altLang="ja-JP" sz="1600" dirty="0" err="1" smtClean="0">
                <a:solidFill>
                  <a:schemeClr val="tx1"/>
                </a:solidFill>
              </a:rPr>
              <a:t>hep-ph</a:t>
            </a:r>
            <a:r>
              <a:rPr lang="en-US" altLang="ja-JP" sz="1600" dirty="0" smtClean="0">
                <a:solidFill>
                  <a:schemeClr val="tx1"/>
                </a:solidFill>
              </a:rPr>
              <a:t>]]</a:t>
            </a:r>
            <a:r>
              <a:rPr lang="en-US" altLang="ja-JP" sz="1600" i="0" dirty="0" smtClean="0">
                <a:solidFill>
                  <a:schemeClr val="tx1"/>
                </a:solidFill>
              </a:rPr>
              <a:t>]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i="0" dirty="0">
                <a:solidFill>
                  <a:schemeClr val="tx1"/>
                </a:solidFill>
              </a:rPr>
              <a:t>   </a:t>
            </a:r>
            <a:r>
              <a:rPr lang="en-US" altLang="ja-JP" sz="1600" dirty="0">
                <a:solidFill>
                  <a:schemeClr val="tx1"/>
                </a:solidFill>
              </a:rPr>
              <a:t>IJMP A34 (2019) 1950120 [arXiv:1812.08010 [</a:t>
            </a:r>
            <a:r>
              <a:rPr lang="en-US" altLang="ja-JP" sz="1600" dirty="0" err="1">
                <a:solidFill>
                  <a:schemeClr val="tx1"/>
                </a:solidFill>
              </a:rPr>
              <a:t>hep-ph</a:t>
            </a:r>
            <a:r>
              <a:rPr lang="en-US" altLang="ja-JP" sz="1600" dirty="0">
                <a:solidFill>
                  <a:schemeClr val="tx1"/>
                </a:solidFill>
              </a:rPr>
              <a:t>]] </a:t>
            </a:r>
            <a:endParaRPr lang="en-US" altLang="ja-JP" sz="1600" dirty="0" smtClean="0">
              <a:solidFill>
                <a:schemeClr val="tx1"/>
              </a:solidFill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ja-JP" altLang="en-US" sz="1600" dirty="0">
                <a:solidFill>
                  <a:schemeClr val="tx1"/>
                </a:solidFill>
              </a:rPr>
              <a:t>　</a:t>
            </a:r>
            <a:r>
              <a:rPr lang="en-US" altLang="ja-JP" sz="1600" dirty="0" err="1" smtClean="0">
                <a:solidFill>
                  <a:schemeClr val="tx1"/>
                </a:solidFill>
              </a:rPr>
              <a:t>PoS</a:t>
            </a:r>
            <a:r>
              <a:rPr lang="en-US" altLang="ja-JP" sz="1600" dirty="0" smtClean="0">
                <a:solidFill>
                  <a:schemeClr val="tx1"/>
                </a:solidFill>
              </a:rPr>
              <a:t>(EPS-HEP2021) 594</a:t>
            </a:r>
            <a:r>
              <a:rPr lang="en-US" altLang="ja-JP" sz="1600" dirty="0">
                <a:solidFill>
                  <a:schemeClr val="tx1"/>
                </a:solidFill>
              </a:rPr>
              <a:t>, 2021 [arXiv:2111.02713 [</a:t>
            </a:r>
            <a:r>
              <a:rPr lang="en-US" altLang="ja-JP" sz="1600" dirty="0" err="1">
                <a:solidFill>
                  <a:schemeClr val="tx1"/>
                </a:solidFill>
              </a:rPr>
              <a:t>hep-ph</a:t>
            </a:r>
            <a:r>
              <a:rPr lang="en-US" altLang="ja-JP" sz="1600" dirty="0" smtClean="0">
                <a:solidFill>
                  <a:schemeClr val="tx1"/>
                </a:solidFill>
              </a:rPr>
              <a:t>]]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dirty="0">
                <a:solidFill>
                  <a:schemeClr val="tx1"/>
                </a:solidFill>
              </a:rPr>
              <a:t> </a:t>
            </a:r>
            <a:r>
              <a:rPr lang="en-US" altLang="ja-JP" sz="1600" dirty="0" smtClean="0">
                <a:solidFill>
                  <a:schemeClr val="tx1"/>
                </a:solidFill>
              </a:rPr>
              <a:t>  ILC White Paper for Snowmass </a:t>
            </a:r>
            <a:r>
              <a:rPr lang="en-US" altLang="ja-JP" sz="1600" dirty="0">
                <a:solidFill>
                  <a:schemeClr val="tx1"/>
                </a:solidFill>
              </a:rPr>
              <a:t>2021 [arXiv:2203.07622</a:t>
            </a:r>
            <a:r>
              <a:rPr lang="en-US" altLang="ja-JP" sz="1600" dirty="0" smtClean="0">
                <a:solidFill>
                  <a:schemeClr val="tx1"/>
                </a:solidFill>
              </a:rPr>
              <a:t>]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altLang="ja-JP" sz="1600" dirty="0">
                <a:solidFill>
                  <a:schemeClr val="tx1"/>
                </a:solidFill>
              </a:rPr>
              <a:t> </a:t>
            </a:r>
            <a:r>
              <a:rPr lang="en-US" altLang="ja-JP" sz="1600" dirty="0" smtClean="0">
                <a:solidFill>
                  <a:schemeClr val="tx1"/>
                </a:solidFill>
              </a:rPr>
              <a:t>  </a:t>
            </a:r>
            <a:r>
              <a:rPr lang="en-US" altLang="ja-JP" sz="1600" dirty="0" err="1" smtClean="0">
                <a:solidFill>
                  <a:schemeClr val="tx1"/>
                </a:solidFill>
              </a:rPr>
              <a:t>PoS</a:t>
            </a:r>
            <a:r>
              <a:rPr lang="en-US" altLang="ja-JP" sz="1600" dirty="0" smtClean="0">
                <a:solidFill>
                  <a:schemeClr val="tx1"/>
                </a:solidFill>
              </a:rPr>
              <a:t>(ICHEP2022</a:t>
            </a:r>
            <a:r>
              <a:rPr lang="en-US" altLang="ja-JP" sz="1600" dirty="0">
                <a:solidFill>
                  <a:schemeClr val="tx1"/>
                </a:solidFill>
              </a:rPr>
              <a:t>) 536, </a:t>
            </a:r>
            <a:r>
              <a:rPr lang="en-US" altLang="ja-JP" sz="1600" dirty="0" smtClean="0">
                <a:solidFill>
                  <a:schemeClr val="tx1"/>
                </a:solidFill>
              </a:rPr>
              <a:t>2022 </a:t>
            </a:r>
            <a:r>
              <a:rPr lang="en-US" altLang="ja-JP" sz="1600" dirty="0">
                <a:solidFill>
                  <a:schemeClr val="tx1"/>
                </a:solidFill>
              </a:rPr>
              <a:t>[arXiv:2211.07243 [</a:t>
            </a:r>
            <a:r>
              <a:rPr lang="en-US" altLang="ja-JP" sz="1600" dirty="0" err="1">
                <a:solidFill>
                  <a:schemeClr val="tx1"/>
                </a:solidFill>
              </a:rPr>
              <a:t>hep-ph</a:t>
            </a:r>
            <a:r>
              <a:rPr lang="en-US" altLang="ja-JP" sz="1600" dirty="0">
                <a:solidFill>
                  <a:schemeClr val="tx1"/>
                </a:solidFill>
              </a:rPr>
              <a:t>]]</a:t>
            </a:r>
            <a:endParaRPr lang="en-US" altLang="ja-JP" sz="1600" dirty="0" smtClean="0">
              <a:solidFill>
                <a:schemeClr val="tx1"/>
              </a:solidFill>
            </a:endParaRPr>
          </a:p>
          <a:p>
            <a:endParaRPr lang="en-US" altLang="ja-JP" sz="1600" dirty="0" smtClean="0">
              <a:solidFill>
                <a:schemeClr val="tx1"/>
              </a:solidFill>
            </a:endParaRPr>
          </a:p>
          <a:p>
            <a:r>
              <a:rPr lang="en-US" altLang="ja-JP" sz="2000" dirty="0">
                <a:solidFill>
                  <a:schemeClr val="tx1"/>
                </a:solidFill>
              </a:rPr>
              <a:t>ECFA Workshops on Higgs/Top/EW </a:t>
            </a:r>
            <a:r>
              <a:rPr lang="en-US" altLang="ja-JP" sz="2000" dirty="0" smtClean="0">
                <a:solidFill>
                  <a:schemeClr val="tx1"/>
                </a:solidFill>
              </a:rPr>
              <a:t>factory; Half-day </a:t>
            </a:r>
            <a:r>
              <a:rPr lang="en-US" altLang="ja-JP" sz="2000" dirty="0">
                <a:solidFill>
                  <a:schemeClr val="tx1"/>
                </a:solidFill>
              </a:rPr>
              <a:t>workshop </a:t>
            </a:r>
            <a:r>
              <a:rPr lang="en-US" altLang="ja-JP" sz="2000" dirty="0" err="1">
                <a:solidFill>
                  <a:schemeClr val="tx1"/>
                </a:solidFill>
              </a:rPr>
              <a:t>e+e</a:t>
            </a:r>
            <a:r>
              <a:rPr lang="en-US" altLang="ja-JP" sz="2000" dirty="0">
                <a:solidFill>
                  <a:schemeClr val="tx1"/>
                </a:solidFill>
              </a:rPr>
              <a:t>- </a:t>
            </a:r>
            <a:r>
              <a:rPr lang="en-US" altLang="ja-JP" sz="2000" dirty="0" err="1">
                <a:solidFill>
                  <a:schemeClr val="tx1"/>
                </a:solidFill>
              </a:rPr>
              <a:t>sqrt</a:t>
            </a:r>
            <a:r>
              <a:rPr lang="en-US" altLang="ja-JP" sz="2000" dirty="0">
                <a:solidFill>
                  <a:schemeClr val="tx1"/>
                </a:solidFill>
              </a:rPr>
              <a:t>(s)=</a:t>
            </a:r>
            <a:r>
              <a:rPr lang="en-US" altLang="ja-JP" sz="2000" dirty="0" smtClean="0">
                <a:solidFill>
                  <a:schemeClr val="tx1"/>
                </a:solidFill>
              </a:rPr>
              <a:t>240-350, 25 Sep. 2023, Online WS.</a:t>
            </a:r>
            <a:endParaRPr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51520" y="188640"/>
            <a:ext cx="8424935" cy="1584176"/>
          </a:xfrm>
          <a:prstGeom prst="rect">
            <a:avLst/>
          </a:prstGeom>
          <a:solidFill>
            <a:schemeClr val="tx2">
              <a:lumMod val="90000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altLang="ja-JP" sz="32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Impact </a:t>
            </a:r>
            <a:r>
              <a:rPr lang="en-US" altLang="ja-JP" sz="3200" kern="0" dirty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of quark flavor violating SUSY </a:t>
            </a:r>
            <a:r>
              <a:rPr lang="en-US" altLang="ja-JP" sz="32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on </a:t>
            </a:r>
            <a:r>
              <a:rPr lang="en-US" altLang="ja-JP" sz="3200" kern="0" dirty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h(125</a:t>
            </a:r>
            <a:r>
              <a:rPr lang="en-US" altLang="ja-JP" sz="3200" kern="0" dirty="0" smtClean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)  decays at </a:t>
            </a:r>
            <a:r>
              <a:rPr lang="en-US" altLang="ja-JP" sz="3200" kern="0" dirty="0">
                <a:solidFill>
                  <a:schemeClr val="accent4">
                    <a:lumMod val="10000"/>
                  </a:schemeClr>
                </a:solidFill>
                <a:ea typeface="+mj-ea"/>
                <a:cs typeface="Times New Roman" pitchFamily="18" charset="0"/>
              </a:rPr>
              <a:t>future lepton colliders</a:t>
            </a:r>
            <a:endParaRPr kumimoji="1" lang="en-US" altLang="ja-JP" sz="3200" b="1" i="1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4101" y="260648"/>
            <a:ext cx="684076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4400" kern="0" dirty="0" smtClean="0">
                <a:solidFill>
                  <a:schemeClr val="tx2"/>
                </a:solidFill>
                <a:ea typeface="+mj-ea"/>
                <a:cs typeface="+mj-cs"/>
              </a:rPr>
              <a:t>5</a:t>
            </a:r>
            <a:r>
              <a:rPr kumimoji="1" lang="en-US" altLang="ja-JP" sz="4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. </a:t>
            </a:r>
            <a:r>
              <a:rPr lang="en-US" altLang="ja-JP" sz="3200" u="sng" dirty="0">
                <a:solidFill>
                  <a:schemeClr val="tx2"/>
                </a:solidFill>
              </a:rPr>
              <a:t>h</a:t>
            </a:r>
            <a:r>
              <a:rPr lang="en-US" altLang="ja-JP" sz="3200" u="sng" baseline="30000" dirty="0">
                <a:solidFill>
                  <a:schemeClr val="tx2"/>
                </a:solidFill>
              </a:rPr>
              <a:t>0</a:t>
            </a:r>
            <a:r>
              <a:rPr lang="en-US" altLang="ja-JP" sz="3200" u="sng" dirty="0">
                <a:solidFill>
                  <a:schemeClr val="tx2"/>
                </a:solidFill>
              </a:rPr>
              <a:t> →  c </a:t>
            </a:r>
            <a:r>
              <a:rPr lang="en-US" altLang="ja-JP" sz="3200" u="sng" dirty="0" err="1">
                <a:solidFill>
                  <a:schemeClr val="tx2"/>
                </a:solidFill>
              </a:rPr>
              <a:t>c</a:t>
            </a:r>
            <a:r>
              <a:rPr lang="en-US" altLang="ja-JP" sz="32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200" u="sng" dirty="0">
                <a:solidFill>
                  <a:schemeClr val="tx2"/>
                </a:solidFill>
              </a:rPr>
              <a:t> </a:t>
            </a:r>
            <a:r>
              <a:rPr lang="en-US" altLang="ja-JP" sz="3200" u="sng" dirty="0" smtClean="0">
                <a:solidFill>
                  <a:schemeClr val="tx2"/>
                </a:solidFill>
              </a:rPr>
              <a:t>, </a:t>
            </a:r>
            <a:r>
              <a:rPr lang="en-US" altLang="ja-JP" sz="3200" u="sng" dirty="0">
                <a:solidFill>
                  <a:schemeClr val="tx2"/>
                </a:solidFill>
              </a:rPr>
              <a:t>b </a:t>
            </a:r>
            <a:r>
              <a:rPr lang="en-US" altLang="ja-JP" sz="3200" u="sng" dirty="0" err="1">
                <a:solidFill>
                  <a:schemeClr val="tx2"/>
                </a:solidFill>
              </a:rPr>
              <a:t>b</a:t>
            </a:r>
            <a:r>
              <a:rPr lang="en-US" altLang="ja-JP" sz="32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200" u="sng" dirty="0">
                <a:solidFill>
                  <a:schemeClr val="tx2"/>
                </a:solidFill>
              </a:rPr>
              <a:t> </a:t>
            </a:r>
            <a:r>
              <a:rPr lang="en-US" altLang="ja-JP" sz="3200" u="sng" dirty="0" smtClean="0">
                <a:solidFill>
                  <a:schemeClr val="tx2"/>
                </a:solidFill>
              </a:rPr>
              <a:t>, </a:t>
            </a:r>
            <a:r>
              <a:rPr lang="en-US" altLang="ja-JP" sz="3200" u="sng" dirty="0">
                <a:solidFill>
                  <a:schemeClr val="tx2"/>
                </a:solidFill>
              </a:rPr>
              <a:t>b s</a:t>
            </a:r>
            <a:r>
              <a:rPr lang="en-US" altLang="ja-JP" sz="32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 </a:t>
            </a:r>
            <a:r>
              <a:rPr lang="en-US" altLang="ja-JP" sz="3200" u="sng" dirty="0">
                <a:solidFill>
                  <a:schemeClr val="tx2"/>
                </a:solidFill>
              </a:rPr>
              <a:t>in the </a:t>
            </a:r>
            <a:r>
              <a:rPr lang="en-US" altLang="ja-JP" sz="3200" u="sng" dirty="0" smtClean="0">
                <a:solidFill>
                  <a:schemeClr val="tx2"/>
                </a:solidFill>
              </a:rPr>
              <a:t>MSSM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251520" y="1340768"/>
                <a:ext cx="8618474" cy="4231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We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compute the decay widths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c c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̅),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b b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̅), </a:t>
                </a:r>
                <a:endParaRPr lang="en-US" altLang="ja-JP" sz="2000" dirty="0">
                  <a:solidFill>
                    <a:schemeClr val="tx1"/>
                  </a:solidFill>
                </a:endParaRPr>
              </a:p>
              <a:p>
                <a:r>
                  <a:rPr lang="en-US" altLang="ja-JP" sz="2000" dirty="0">
                    <a:solidFill>
                      <a:schemeClr val="tx1"/>
                    </a:solidFill>
                  </a:rPr>
                  <a:t>  and 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tx1"/>
                    </a:solidFill>
                  </a:rPr>
                  <a:t> b s</a:t>
                </a:r>
                <a:r>
                  <a:rPr lang="en-US" altLang="ja-JP" sz="2000" dirty="0">
                    <a:solidFill>
                      <a:schemeClr val="tx1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  </a:t>
                </a:r>
                <a:r>
                  <a:rPr lang="en-US" altLang="ja-JP" sz="2000" dirty="0">
                    <a:solidFill>
                      <a:schemeClr val="tx1"/>
                    </a:solidFill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at full 1-loop level </a:t>
                </a:r>
                <a:r>
                  <a:rPr lang="en-US" altLang="ja-JP" sz="2000" dirty="0">
                    <a:solidFill>
                      <a:schemeClr val="tx1"/>
                    </a:solidFill>
                    <a:cs typeface="Times New Roman" pitchFamily="18" charset="0"/>
                  </a:rPr>
                  <a:t>in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cs typeface="Times New Roman" pitchFamily="18" charset="0"/>
                  </a:rPr>
                  <a:t>the </a:t>
                </a:r>
                <a:r>
                  <a:rPr lang="en-US" altLang="ja-JP" sz="2000" dirty="0" err="1" smtClean="0">
                    <a:solidFill>
                      <a:schemeClr val="tx1"/>
                    </a:solidFill>
                    <a:cs typeface="Times New Roman" pitchFamily="18" charset="0"/>
                  </a:rPr>
                  <a:t>DRbar</a:t>
                </a:r>
                <a:r>
                  <a:rPr lang="en-US" altLang="ja-JP" sz="2000" dirty="0" smtClean="0">
                    <a:solidFill>
                      <a:schemeClr val="tx1"/>
                    </a:solidFill>
                    <a:cs typeface="Times New Roman" pitchFamily="18" charset="0"/>
                  </a:rPr>
                  <a:t> renormalization </a:t>
                </a:r>
              </a:p>
              <a:p>
                <a:r>
                  <a:rPr lang="en-US" altLang="ja-JP" sz="2000" dirty="0">
                    <a:solidFill>
                      <a:schemeClr val="tx1"/>
                    </a:solidFill>
                    <a:cs typeface="Times New Roman" pitchFamily="18" charset="0"/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  <a:cs typeface="Times New Roman" pitchFamily="18" charset="0"/>
                  </a:rPr>
                  <a:t> scheme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cs typeface="Times New Roman" pitchFamily="18" charset="0"/>
                  </a:rPr>
                  <a:t> 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in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the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MSSM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with QFV.</a:t>
                </a:r>
              </a:p>
              <a:p>
                <a:r>
                  <a:rPr lang="en-US" altLang="ja-JP" sz="1400" dirty="0" smtClean="0">
                    <a:solidFill>
                      <a:schemeClr val="tx1"/>
                    </a:solidFill>
                  </a:rPr>
                  <a:t>                                                                        </a:t>
                </a: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ts val="1800"/>
                  </a:lnSpc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Main 1-loop correction  to 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h</a:t>
                </a:r>
                <a:r>
                  <a:rPr lang="en-US" altLang="ja-JP" sz="2000" baseline="30000" dirty="0">
                    <a:solidFill>
                      <a:schemeClr val="tx2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 → </a:t>
                </a:r>
                <a:r>
                  <a:rPr lang="en-US" altLang="ja-JP" sz="2000" dirty="0" smtClean="0">
                    <a:solidFill>
                      <a:schemeClr val="tx2"/>
                    </a:solidFill>
                  </a:rPr>
                  <a:t>c </a:t>
                </a:r>
                <a:r>
                  <a:rPr lang="en-US" altLang="ja-JP" sz="2000" dirty="0" err="1">
                    <a:solidFill>
                      <a:schemeClr val="tx2"/>
                    </a:solidFill>
                  </a:rPr>
                  <a:t>c</a:t>
                </a:r>
                <a:r>
                  <a:rPr lang="en-US" altLang="ja-JP" sz="2000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:  </a:t>
                </a:r>
              </a:p>
              <a:p>
                <a:pPr>
                  <a:lnSpc>
                    <a:spcPts val="1800"/>
                  </a:lnSpc>
                  <a:buFontTx/>
                  <a:buChar char="-"/>
                </a:pP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ts val="1800"/>
                  </a:lnSpc>
                </a:pP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        </a:t>
                </a:r>
                <a:r>
                  <a:rPr lang="en-US" altLang="ja-JP" sz="2000" dirty="0" err="1" smtClean="0">
                    <a:solidFill>
                      <a:srgbClr val="FFFF00"/>
                    </a:solidFill>
                  </a:rPr>
                  <a:t>gluino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- </a:t>
                </a:r>
                <a:r>
                  <a:rPr lang="en-US" altLang="ja-JP" sz="2000" dirty="0" err="1" smtClean="0">
                    <a:solidFill>
                      <a:srgbClr val="FFFF00"/>
                    </a:solidFill>
                  </a:rPr>
                  <a:t>su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loops</a:t>
                </a:r>
                <a:r>
                  <a:rPr lang="en-US" altLang="ja-JP" sz="2000" i="0" dirty="0" smtClean="0">
                    <a:solidFill>
                      <a:srgbClr val="FFFF00"/>
                    </a:solidFill>
                  </a:rPr>
                  <a:t> [ </a:t>
                </a:r>
                <a:r>
                  <a:rPr lang="en-US" altLang="ja-JP" sz="2000" dirty="0" err="1" smtClean="0">
                    <a:solidFill>
                      <a:srgbClr val="FFFF00"/>
                    </a:solidFill>
                  </a:rPr>
                  <a:t>su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= (t̃ - c̃ mixture)</a:t>
                </a:r>
                <a:r>
                  <a:rPr lang="en-US" altLang="ja-JP" sz="2000" i="0" dirty="0" smtClean="0">
                    <a:solidFill>
                      <a:srgbClr val="FFFF00"/>
                    </a:solidFill>
                  </a:rPr>
                  <a:t>]</a:t>
                </a:r>
              </a:p>
              <a:p>
                <a:r>
                  <a:rPr lang="en-US" altLang="ja-JP" sz="2000" i="0" dirty="0" smtClean="0">
                    <a:solidFill>
                      <a:schemeClr val="tx1"/>
                    </a:solidFill>
                  </a:rPr>
                  <a:t>        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can be enhanced by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large trilinear couplings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U23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, T</a:t>
                </a:r>
                <a:r>
                  <a:rPr lang="en-US" altLang="ja-JP" sz="2000" baseline="-25000" dirty="0" smtClean="0">
                    <a:solidFill>
                      <a:srgbClr val="FFFF00"/>
                    </a:solidFill>
                  </a:rPr>
                  <a:t>U32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, 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U33</a:t>
                </a:r>
                <a:r>
                  <a:rPr lang="en-US" altLang="ja-JP" sz="2000" i="0" dirty="0">
                    <a:solidFill>
                      <a:schemeClr val="tx1"/>
                    </a:solidFill>
                  </a:rPr>
                  <a:t> </a:t>
                </a:r>
                <a:endParaRPr lang="en-US" altLang="ja-JP" sz="2000" i="0" dirty="0" smtClean="0">
                  <a:solidFill>
                    <a:schemeClr val="tx1"/>
                  </a:solidFill>
                </a:endParaRPr>
              </a:p>
              <a:p>
                <a:endParaRPr lang="en-US" altLang="ja-JP" sz="2000" i="0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ts val="1800"/>
                  </a:lnSpc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Main 1-loop corrections to 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h</a:t>
                </a:r>
                <a:r>
                  <a:rPr lang="en-US" altLang="ja-JP" sz="2000" baseline="30000" dirty="0">
                    <a:solidFill>
                      <a:schemeClr val="tx2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chemeClr val="tx2"/>
                    </a:solidFill>
                  </a:rPr>
                  <a:t>→ b 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b</a:t>
                </a:r>
                <a:r>
                  <a:rPr lang="en-US" altLang="ja-JP" sz="2000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dirty="0">
                    <a:solidFill>
                      <a:schemeClr val="tx2"/>
                    </a:solidFill>
                  </a:rPr>
                  <a:t> &amp; b s</a:t>
                </a:r>
                <a:r>
                  <a:rPr lang="en-US" altLang="ja-JP" sz="2000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:  </a:t>
                </a:r>
              </a:p>
              <a:p>
                <a:pPr>
                  <a:lnSpc>
                    <a:spcPts val="1800"/>
                  </a:lnSpc>
                  <a:buFontTx/>
                  <a:buChar char="-"/>
                </a:pP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ts val="1800"/>
                  </a:lnSpc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         </a:t>
                </a:r>
                <a:r>
                  <a:rPr lang="en-US" altLang="ja-JP" sz="2000" dirty="0" err="1" smtClean="0">
                    <a:solidFill>
                      <a:srgbClr val="FFFF00"/>
                    </a:solidFill>
                  </a:rPr>
                  <a:t>gluino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– </a:t>
                </a:r>
                <a:r>
                  <a:rPr lang="en-US" altLang="ja-JP" sz="2000" dirty="0" err="1" smtClean="0">
                    <a:solidFill>
                      <a:srgbClr val="FFFF00"/>
                    </a:solidFill>
                  </a:rPr>
                  <a:t>sd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loops </a:t>
                </a:r>
                <a:r>
                  <a:rPr lang="en-US" altLang="ja-JP" sz="2000" i="0" dirty="0" smtClean="0">
                    <a:solidFill>
                      <a:srgbClr val="FFFF00"/>
                    </a:solidFill>
                  </a:rPr>
                  <a:t>[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US" altLang="ja-JP" sz="2000" dirty="0" err="1" smtClean="0">
                    <a:solidFill>
                      <a:srgbClr val="FFFF00"/>
                    </a:solidFill>
                  </a:rPr>
                  <a:t>sd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= (̂b̃ - s̃ mixture)</a:t>
                </a:r>
                <a:r>
                  <a:rPr lang="en-US" altLang="ja-JP" sz="2000" i="0" dirty="0" smtClean="0">
                    <a:solidFill>
                      <a:srgbClr val="FFFF00"/>
                    </a:solidFill>
                  </a:rPr>
                  <a:t>]</a:t>
                </a:r>
              </a:p>
              <a:p>
                <a:pPr>
                  <a:lnSpc>
                    <a:spcPts val="1800"/>
                  </a:lnSpc>
                </a:pPr>
                <a:r>
                  <a:rPr lang="en-US" altLang="ja-JP" sz="2000" i="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chemeClr val="tx1"/>
                    </a:solidFill>
                  </a:rPr>
                  <a:t>        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can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be enhanced by large trilinear couplings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T</a:t>
                </a:r>
                <a:r>
                  <a:rPr lang="en-US" altLang="ja-JP" sz="2000" baseline="-25000" dirty="0" smtClean="0">
                    <a:solidFill>
                      <a:srgbClr val="FFFF00"/>
                    </a:solidFill>
                  </a:rPr>
                  <a:t>D23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,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T</a:t>
                </a:r>
                <a:r>
                  <a:rPr lang="en-US" altLang="ja-JP" sz="2000" baseline="-25000" dirty="0" smtClean="0">
                    <a:solidFill>
                      <a:srgbClr val="FFFF00"/>
                    </a:solidFill>
                  </a:rPr>
                  <a:t>D32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,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T</a:t>
                </a:r>
                <a:r>
                  <a:rPr lang="en-US" altLang="ja-JP" sz="2000" baseline="-25000" dirty="0" smtClean="0">
                    <a:solidFill>
                      <a:srgbClr val="FFFF00"/>
                    </a:solidFill>
                  </a:rPr>
                  <a:t>D33</a:t>
                </a:r>
                <a:endParaRPr lang="en-US" altLang="ja-JP" sz="2000" dirty="0" smtClean="0">
                  <a:solidFill>
                    <a:srgbClr val="FFFF00"/>
                  </a:solidFill>
                </a:endParaRPr>
              </a:p>
              <a:p>
                <a:pPr>
                  <a:lnSpc>
                    <a:spcPts val="1800"/>
                  </a:lnSpc>
                </a:pPr>
                <a:r>
                  <a:rPr lang="en-US" altLang="ja-JP" sz="2000" i="0" dirty="0" smtClean="0">
                    <a:solidFill>
                      <a:schemeClr val="tx1"/>
                    </a:solidFill>
                  </a:rPr>
                  <a:t> </a:t>
                </a:r>
                <a:endParaRPr lang="en-US" altLang="ja-JP" sz="2000" i="0" dirty="0" smtClean="0">
                  <a:solidFill>
                    <a:srgbClr val="FF6699"/>
                  </a:solidFill>
                </a:endParaRPr>
              </a:p>
              <a:p>
                <a:pPr>
                  <a:lnSpc>
                    <a:spcPts val="1800"/>
                  </a:lnSpc>
                </a:pPr>
                <a:r>
                  <a:rPr lang="en-US" altLang="ja-JP" sz="2000" i="0" dirty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        </a:t>
                </a:r>
                <a:r>
                  <a:rPr lang="en-US" altLang="ja-JP" sz="2000" dirty="0" err="1" smtClean="0">
                    <a:solidFill>
                      <a:srgbClr val="FFFF00"/>
                    </a:solidFill>
                  </a:rPr>
                  <a:t>chargino</a:t>
                </a:r>
                <a:r>
                  <a:rPr lang="en-US" altLang="ja-JP" sz="2000" i="0" dirty="0" smtClean="0">
                    <a:solidFill>
                      <a:srgbClr val="FFFF00"/>
                    </a:solidFill>
                  </a:rPr>
                  <a:t> - </a:t>
                </a:r>
                <a:r>
                  <a:rPr lang="en-US" altLang="ja-JP" sz="2000" dirty="0" err="1">
                    <a:solidFill>
                      <a:srgbClr val="FFFF00"/>
                    </a:solidFill>
                  </a:rPr>
                  <a:t>su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loops</a:t>
                </a:r>
                <a:r>
                  <a:rPr lang="en-US" altLang="ja-JP" sz="2000" i="0" dirty="0">
                    <a:solidFill>
                      <a:srgbClr val="FFFF00"/>
                    </a:solidFill>
                  </a:rPr>
                  <a:t> [ </a:t>
                </a:r>
                <a:r>
                  <a:rPr lang="en-US" altLang="ja-JP" sz="2000" dirty="0" err="1">
                    <a:solidFill>
                      <a:srgbClr val="FFFF00"/>
                    </a:solidFill>
                  </a:rPr>
                  <a:t>su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= (t̃ - c̃ mixture)</a:t>
                </a:r>
                <a:r>
                  <a:rPr lang="en-US" altLang="ja-JP" sz="2000" i="0" dirty="0">
                    <a:solidFill>
                      <a:srgbClr val="FFFF00"/>
                    </a:solidFill>
                  </a:rPr>
                  <a:t>]</a:t>
                </a:r>
              </a:p>
              <a:p>
                <a:r>
                  <a:rPr lang="en-US" altLang="ja-JP" sz="2000" i="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chemeClr val="tx1"/>
                    </a:solidFill>
                  </a:rPr>
                  <a:t>        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can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be enhanced by large trilinear couplings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U23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, 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U32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, 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U33</a:t>
                </a:r>
                <a:endParaRPr lang="en-US" altLang="ja-JP" sz="2000" dirty="0" smtClean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340768"/>
                <a:ext cx="8618474" cy="4231928"/>
              </a:xfrm>
              <a:prstGeom prst="rect">
                <a:avLst/>
              </a:prstGeom>
              <a:blipFill rotWithShape="0">
                <a:blip r:embed="rId2"/>
                <a:stretch>
                  <a:fillRect l="-566" t="-1009" b="-17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498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45681"/>
            <a:ext cx="8424936" cy="3095585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large                 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mixing scenario; </a:t>
            </a:r>
          </a:p>
          <a:p>
            <a:pPr>
              <a:buNone/>
            </a:pP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971600" y="5229200"/>
            <a:ext cx="6192688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Gluino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loop contributions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3419872" y="4221088"/>
            <a:ext cx="864096" cy="17737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7261703"/>
              </p:ext>
            </p:extLst>
          </p:nvPr>
        </p:nvGraphicFramePr>
        <p:xfrm>
          <a:off x="1502941" y="44624"/>
          <a:ext cx="14128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802" name="数式" r:id="rId3" imgW="838080" imgH="253800" progId="Equation.3">
                  <p:embed/>
                </p:oleObj>
              </mc:Choice>
              <mc:Fallback>
                <p:oleObj name="数式" r:id="rId3" imgW="838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2941" y="44624"/>
                        <a:ext cx="1412875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1091084"/>
              </p:ext>
            </p:extLst>
          </p:nvPr>
        </p:nvGraphicFramePr>
        <p:xfrm>
          <a:off x="467544" y="1413074"/>
          <a:ext cx="2051050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803" name="数式" r:id="rId5" imgW="965160" imgH="228600" progId="Equation.3">
                  <p:embed/>
                </p:oleObj>
              </mc:Choice>
              <mc:Fallback>
                <p:oleObj name="数式" r:id="rId5" imgW="965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413074"/>
                        <a:ext cx="2051050" cy="487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8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3925601"/>
              </p:ext>
            </p:extLst>
          </p:nvPr>
        </p:nvGraphicFramePr>
        <p:xfrm>
          <a:off x="3248348" y="44922"/>
          <a:ext cx="96361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804" name="数式" r:id="rId7" imgW="571320" imgH="253800" progId="Equation.3">
                  <p:embed/>
                </p:oleObj>
              </mc:Choice>
              <mc:Fallback>
                <p:oleObj name="数式" r:id="rId7" imgW="5713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8348" y="44922"/>
                        <a:ext cx="963612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コンテンツ プレースホルダ 2"/>
          <p:cNvSpPr txBox="1">
            <a:spLocks/>
          </p:cNvSpPr>
          <p:nvPr/>
        </p:nvSpPr>
        <p:spPr bwMode="auto">
          <a:xfrm>
            <a:off x="107504" y="3429000"/>
            <a:ext cx="8784976" cy="744657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In our scenario, “trilinear couplings“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(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      　　　　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　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               ,            </a:t>
            </a: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couplings)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= (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,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) are large!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下矢印 44"/>
          <p:cNvSpPr/>
          <p:nvPr/>
        </p:nvSpPr>
        <p:spPr bwMode="auto">
          <a:xfrm>
            <a:off x="3347864" y="3170464"/>
            <a:ext cx="864096" cy="2011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7" name="コンテンツ プレースホルダ 2"/>
          <p:cNvSpPr txBox="1">
            <a:spLocks/>
          </p:cNvSpPr>
          <p:nvPr/>
        </p:nvSpPr>
        <p:spPr bwMode="auto">
          <a:xfrm>
            <a:off x="1763688" y="4437112"/>
            <a:ext cx="5112568" cy="504056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                     couplings are large!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8" name="下矢印 47"/>
          <p:cNvSpPr/>
          <p:nvPr/>
        </p:nvSpPr>
        <p:spPr bwMode="auto">
          <a:xfrm>
            <a:off x="3386087" y="4970664"/>
            <a:ext cx="864096" cy="21728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56697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251202"/>
              </p:ext>
            </p:extLst>
          </p:nvPr>
        </p:nvGraphicFramePr>
        <p:xfrm>
          <a:off x="7235825" y="3486260"/>
          <a:ext cx="1368425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805" name="数式" r:id="rId9" imgW="736560" imgH="228600" progId="Equation.3">
                  <p:embed/>
                </p:oleObj>
              </mc:Choice>
              <mc:Fallback>
                <p:oleObj name="数式" r:id="rId9" imgW="736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3486260"/>
                        <a:ext cx="1368425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698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2171794"/>
              </p:ext>
            </p:extLst>
          </p:nvPr>
        </p:nvGraphicFramePr>
        <p:xfrm>
          <a:off x="1774825" y="4394600"/>
          <a:ext cx="20240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806" name="数式" r:id="rId11" imgW="838080" imgH="253800" progId="Equation.3">
                  <p:embed/>
                </p:oleObj>
              </mc:Choice>
              <mc:Fallback>
                <p:oleObj name="数式" r:id="rId11" imgW="838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4394600"/>
                        <a:ext cx="202406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4" name="グループ化 53"/>
          <p:cNvGrpSpPr/>
          <p:nvPr/>
        </p:nvGrpSpPr>
        <p:grpSpPr>
          <a:xfrm>
            <a:off x="3563888" y="548978"/>
            <a:ext cx="4248472" cy="2520280"/>
            <a:chOff x="2915816" y="1484784"/>
            <a:chExt cx="4248472" cy="2520280"/>
          </a:xfrm>
        </p:grpSpPr>
        <p:sp>
          <p:nvSpPr>
            <p:cNvPr id="26" name="正方形/長方形 25"/>
            <p:cNvSpPr/>
            <p:nvPr/>
          </p:nvSpPr>
          <p:spPr bwMode="auto">
            <a:xfrm>
              <a:off x="2915816" y="1484784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graphicFrame>
          <p:nvGraphicFramePr>
            <p:cNvPr id="619536" name="Object 16"/>
            <p:cNvGraphicFramePr>
              <a:graphicFrameLocks noChangeAspect="1"/>
            </p:cNvGraphicFramePr>
            <p:nvPr/>
          </p:nvGraphicFramePr>
          <p:xfrm>
            <a:off x="4752330" y="3212976"/>
            <a:ext cx="53975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807" name="数式" r:id="rId13" imgW="253800" imgH="190440" progId="Equation.3">
                    <p:embed/>
                  </p:oleObj>
                </mc:Choice>
                <mc:Fallback>
                  <p:oleObj name="数式" r:id="rId13" imgW="25380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52330" y="3212976"/>
                          <a:ext cx="53975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8" name="直線矢印コネクタ 27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直線矢印コネクタ 29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直線矢印コネクタ 30"/>
            <p:cNvCxnSpPr/>
            <p:nvPr/>
          </p:nvCxnSpPr>
          <p:spPr bwMode="auto">
            <a:xfrm flipH="1" flipV="1">
              <a:off x="4716016" y="2852936"/>
              <a:ext cx="1584176" cy="86409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56689" name="Object 17"/>
            <p:cNvGraphicFramePr>
              <a:graphicFrameLocks noChangeAspect="1"/>
            </p:cNvGraphicFramePr>
            <p:nvPr/>
          </p:nvGraphicFramePr>
          <p:xfrm>
            <a:off x="3131840" y="2348880"/>
            <a:ext cx="1079500" cy="487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808" name="数式" r:id="rId15" imgW="507960" imgH="228600" progId="Equation.3">
                    <p:embed/>
                  </p:oleObj>
                </mc:Choice>
                <mc:Fallback>
                  <p:oleObj name="数式" r:id="rId15" imgW="5079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1840" y="2348880"/>
                          <a:ext cx="1079500" cy="4873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6690" name="Object 18"/>
            <p:cNvGraphicFramePr>
              <a:graphicFrameLocks noChangeAspect="1"/>
            </p:cNvGraphicFramePr>
            <p:nvPr/>
          </p:nvGraphicFramePr>
          <p:xfrm>
            <a:off x="4185841" y="1556792"/>
            <a:ext cx="1538287" cy="487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809" name="数式" r:id="rId17" imgW="723600" imgH="228600" progId="Equation.3">
                    <p:embed/>
                  </p:oleObj>
                </mc:Choice>
                <mc:Fallback>
                  <p:oleObj name="数式" r:id="rId17" imgW="723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85841" y="1556792"/>
                          <a:ext cx="1538287" cy="487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6691" name="Object 19"/>
            <p:cNvGraphicFramePr>
              <a:graphicFrameLocks noChangeAspect="1"/>
            </p:cNvGraphicFramePr>
            <p:nvPr/>
          </p:nvGraphicFramePr>
          <p:xfrm>
            <a:off x="4680322" y="2073449"/>
            <a:ext cx="53975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810" name="数式" r:id="rId19" imgW="253800" imgH="190440" progId="Equation.3">
                    <p:embed/>
                  </p:oleObj>
                </mc:Choice>
                <mc:Fallback>
                  <p:oleObj name="数式" r:id="rId19" imgW="25380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0322" y="2073449"/>
                          <a:ext cx="539750" cy="406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円/楕円 41"/>
            <p:cNvSpPr/>
            <p:nvPr/>
          </p:nvSpPr>
          <p:spPr bwMode="auto">
            <a:xfrm>
              <a:off x="4716016" y="3212976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4608314" y="2060848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3131840" y="2276872"/>
              <a:ext cx="360040" cy="57606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40" name="直線コネクタ 39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619537" name="Object 17"/>
            <p:cNvGraphicFramePr>
              <a:graphicFrameLocks noChangeAspect="1"/>
            </p:cNvGraphicFramePr>
            <p:nvPr/>
          </p:nvGraphicFramePr>
          <p:xfrm>
            <a:off x="6375400" y="1538288"/>
            <a:ext cx="242888" cy="296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811" name="数式" r:id="rId21" imgW="114120" imgH="139680" progId="Equation.3">
                    <p:embed/>
                  </p:oleObj>
                </mc:Choice>
                <mc:Fallback>
                  <p:oleObj name="数式" r:id="rId21" imgW="11412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75400" y="1538288"/>
                          <a:ext cx="242888" cy="2968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9538" name="Object 18"/>
            <p:cNvGraphicFramePr>
              <a:graphicFrameLocks noChangeAspect="1"/>
            </p:cNvGraphicFramePr>
            <p:nvPr/>
          </p:nvGraphicFramePr>
          <p:xfrm>
            <a:off x="6430963" y="3546475"/>
            <a:ext cx="269875" cy="350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812" name="数式" r:id="rId23" imgW="126720" imgH="164880" progId="Equation.3">
                    <p:embed/>
                  </p:oleObj>
                </mc:Choice>
                <mc:Fallback>
                  <p:oleObj name="数式" r:id="rId23" imgW="12672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30963" y="3546475"/>
                          <a:ext cx="269875" cy="3508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9539" name="Object 19"/>
            <p:cNvGraphicFramePr>
              <a:graphicFrameLocks noChangeAspect="1"/>
            </p:cNvGraphicFramePr>
            <p:nvPr/>
          </p:nvGraphicFramePr>
          <p:xfrm>
            <a:off x="4283968" y="3501008"/>
            <a:ext cx="1538288" cy="487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50813" name="数式" r:id="rId25" imgW="723600" imgH="228600" progId="Equation.3">
                    <p:embed/>
                  </p:oleObj>
                </mc:Choice>
                <mc:Fallback>
                  <p:oleObj name="数式" r:id="rId25" imgW="7236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3968" y="3501008"/>
                          <a:ext cx="1538288" cy="4873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19543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3473884"/>
              </p:ext>
            </p:extLst>
          </p:nvPr>
        </p:nvGraphicFramePr>
        <p:xfrm>
          <a:off x="5796136" y="3527466"/>
          <a:ext cx="1296144" cy="391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814" name="数式" r:id="rId27" imgW="761760" imgH="228600" progId="Equation.3">
                  <p:embed/>
                </p:oleObj>
              </mc:Choice>
              <mc:Fallback>
                <p:oleObj name="数式" r:id="rId27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527466"/>
                        <a:ext cx="1296144" cy="391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954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4283351"/>
              </p:ext>
            </p:extLst>
          </p:nvPr>
        </p:nvGraphicFramePr>
        <p:xfrm>
          <a:off x="4250183" y="3491745"/>
          <a:ext cx="14144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815" name="数式" r:id="rId29" imgW="761760" imgH="228600" progId="Equation.3">
                  <p:embed/>
                </p:oleObj>
              </mc:Choice>
              <mc:Fallback>
                <p:oleObj name="数式" r:id="rId29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0183" y="3491745"/>
                        <a:ext cx="1414463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正方形/長方形 33"/>
          <p:cNvSpPr/>
          <p:nvPr/>
        </p:nvSpPr>
        <p:spPr>
          <a:xfrm>
            <a:off x="6506474" y="149624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g</a:t>
            </a:r>
            <a:r>
              <a:rPr lang="en-US" altLang="ja-JP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̃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67544" y="855129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0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/>
              <a:t>  ̴  </a:t>
            </a:r>
            <a:r>
              <a:rPr lang="en-US" altLang="ja-JP" dirty="0" smtClean="0">
                <a:solidFill>
                  <a:srgbClr val="FF0000"/>
                </a:solidFill>
              </a:rPr>
              <a:t>H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0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6" name="コンテンツ プレースホルダ 2"/>
          <p:cNvSpPr txBox="1">
            <a:spLocks/>
          </p:cNvSpPr>
          <p:nvPr/>
        </p:nvSpPr>
        <p:spPr bwMode="auto">
          <a:xfrm>
            <a:off x="438048" y="6093296"/>
            <a:ext cx="8238408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Deviation of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Times New Roman" pitchFamily="18" charset="0"/>
              </a:rPr>
              <a:t>G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(h</a:t>
            </a:r>
            <a:r>
              <a:rPr kumimoji="1" lang="en-US" altLang="ja-JP" sz="2800" b="1" i="1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0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</a:t>
            </a:r>
            <a:r>
              <a:rPr lang="en-US" altLang="ja-JP" sz="2800" kern="0" dirty="0">
                <a:solidFill>
                  <a:srgbClr val="FF0000"/>
                </a:solidFill>
                <a:cs typeface="Times New Roman" pitchFamily="18" charset="0"/>
              </a:rPr>
              <a:t>→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c c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) from SM width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下矢印 36"/>
          <p:cNvSpPr/>
          <p:nvPr/>
        </p:nvSpPr>
        <p:spPr bwMode="auto">
          <a:xfrm>
            <a:off x="3419872" y="5843912"/>
            <a:ext cx="864096" cy="17737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096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44624"/>
            <a:ext cx="8352928" cy="3168352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large </a:t>
            </a:r>
            <a:r>
              <a:rPr lang="en-US" altLang="ja-JP" sz="2400" b="1" i="1" kern="1200" dirty="0" err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s</a:t>
            </a:r>
            <a:r>
              <a:rPr lang="en-US" altLang="ja-JP" sz="2400" b="1" i="1" kern="1200" dirty="0" err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="1" i="1" kern="1200" baseline="-25000" dirty="0" err="1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="1" i="1" kern="1200" baseline="-25000" dirty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/L</a:t>
            </a:r>
            <a:r>
              <a:rPr lang="en-US" altLang="ja-JP" sz="2400" b="1" i="1" kern="1200" dirty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2400" b="1" i="1" kern="12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- 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b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="1" i="1" kern="12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="1" i="1" kern="12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/L  </a:t>
            </a:r>
            <a:r>
              <a:rPr lang="en-US" altLang="ja-JP" sz="2400" b="1" i="1" kern="12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&amp; 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b̃</a:t>
            </a:r>
            <a:r>
              <a:rPr lang="en-US" altLang="ja-JP" sz="2400" b="1" i="1" kern="12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L</a:t>
            </a:r>
            <a:r>
              <a:rPr lang="en-US" altLang="ja-JP" sz="2400" b="1" i="1" kern="12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- 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b</a:t>
            </a:r>
            <a:r>
              <a:rPr lang="en-US" altLang="ja-JP" sz="2400" b="1" i="1" kern="12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="1" i="1" kern="12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="1" i="1" kern="12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   </a:t>
            </a:r>
            <a:r>
              <a:rPr lang="en-US" altLang="ja-JP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ixing scenario;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3635896" y="576521"/>
            <a:ext cx="4248472" cy="2520280"/>
            <a:chOff x="2879812" y="1441376"/>
            <a:chExt cx="4248472" cy="2520280"/>
          </a:xfrm>
        </p:grpSpPr>
        <p:sp>
          <p:nvSpPr>
            <p:cNvPr id="26" name="正方形/長方形 25"/>
            <p:cNvSpPr/>
            <p:nvPr/>
          </p:nvSpPr>
          <p:spPr bwMode="auto">
            <a:xfrm>
              <a:off x="2879812" y="1441376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4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                             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28" name="直線矢印コネクタ 27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直線矢印コネクタ 29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直線矢印コネクタ 30"/>
            <p:cNvCxnSpPr/>
            <p:nvPr/>
          </p:nvCxnSpPr>
          <p:spPr bwMode="auto">
            <a:xfrm flipH="1" flipV="1">
              <a:off x="4698364" y="2840458"/>
              <a:ext cx="1601828" cy="87657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2" name="円/楕円 41"/>
            <p:cNvSpPr/>
            <p:nvPr/>
          </p:nvSpPr>
          <p:spPr bwMode="auto">
            <a:xfrm>
              <a:off x="4716016" y="3212976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4608314" y="2060848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3219088" y="2276872"/>
              <a:ext cx="360040" cy="57606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40" name="直線コネクタ 39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テキスト ボックス 1"/>
          <p:cNvSpPr txBox="1"/>
          <p:nvPr/>
        </p:nvSpPr>
        <p:spPr>
          <a:xfrm>
            <a:off x="7046406" y="619929"/>
            <a:ext cx="31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040532" y="2646968"/>
            <a:ext cx="880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</a:t>
            </a:r>
            <a:r>
              <a:rPr kumimoji="1" lang="en-US" altLang="ja-JP" dirty="0" smtClean="0"/>
              <a:t>/ s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404036" y="1167135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d̃</a:t>
            </a:r>
            <a:r>
              <a:rPr lang="en-US" altLang="ja-JP" baseline="-25000" dirty="0">
                <a:cs typeface="Times New Roman" panose="02020603050405020304" pitchFamily="18" charset="0"/>
              </a:rPr>
              <a:t>1,2 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82400" y="1454284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</a:t>
            </a:r>
            <a:r>
              <a:rPr kumimoji="1" lang="en-US" altLang="ja-JP" baseline="30000" dirty="0" smtClean="0"/>
              <a:t>0</a:t>
            </a:r>
            <a:endParaRPr kumimoji="1" lang="ja-JP" altLang="en-US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67544" y="1527175"/>
            <a:ext cx="23410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 </a:t>
            </a:r>
            <a:r>
              <a:rPr kumimoji="1" lang="en-US" altLang="ja-JP" dirty="0" smtClean="0"/>
              <a:t>  ̴   </a:t>
            </a:r>
            <a:r>
              <a:rPr kumimoji="1" lang="en-US" altLang="ja-JP" dirty="0" err="1" smtClean="0"/>
              <a:t>s</a:t>
            </a:r>
            <a:r>
              <a:rPr kumimoji="1" lang="en-US" altLang="ja-JP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/L</a:t>
            </a:r>
            <a:r>
              <a:rPr kumimoji="1" lang="en-US" altLang="ja-JP" dirty="0" smtClean="0"/>
              <a:t>  + </a:t>
            </a:r>
            <a:r>
              <a:rPr kumimoji="1" lang="en-US" altLang="ja-JP" dirty="0" err="1" smtClean="0"/>
              <a:t>b</a:t>
            </a:r>
            <a:r>
              <a:rPr kumimoji="1" lang="en-US" altLang="ja-JP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/L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437616" y="2339927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d̃</a:t>
            </a:r>
            <a:r>
              <a:rPr lang="en-US" altLang="ja-JP" baseline="-25000" dirty="0">
                <a:cs typeface="Times New Roman" panose="02020603050405020304" pitchFamily="18" charset="0"/>
              </a:rPr>
              <a:t>1,2 </a:t>
            </a:r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67544" y="930426"/>
            <a:ext cx="3243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0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/>
              <a:t>  ̴   - </a:t>
            </a:r>
            <a:r>
              <a:rPr kumimoji="1" lang="en-US" altLang="ja-JP" dirty="0" err="1" smtClean="0"/>
              <a:t>s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a</a:t>
            </a:r>
            <a:r>
              <a:rPr kumimoji="1" lang="en-US" altLang="ja-JP" dirty="0" smtClean="0">
                <a:latin typeface="Symbol" panose="05050102010706020507" pitchFamily="18" charset="2"/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</a:t>
            </a:r>
            <a:r>
              <a:rPr kumimoji="1" lang="en-US" altLang="ja-JP" baseline="-25000" dirty="0" smtClean="0">
                <a:solidFill>
                  <a:srgbClr val="FF0000"/>
                </a:solidFill>
              </a:rPr>
              <a:t>1</a:t>
            </a:r>
            <a:r>
              <a:rPr kumimoji="1" lang="en-US" altLang="ja-JP" baseline="30000" dirty="0" smtClean="0">
                <a:solidFill>
                  <a:srgbClr val="FF0000"/>
                </a:solidFill>
              </a:rPr>
              <a:t>0</a:t>
            </a:r>
            <a:r>
              <a:rPr kumimoji="1" lang="en-US" altLang="ja-JP" dirty="0" smtClean="0"/>
              <a:t>  + </a:t>
            </a:r>
            <a:r>
              <a:rPr lang="en-US" altLang="ja-JP" dirty="0" smtClean="0"/>
              <a:t>c</a:t>
            </a:r>
            <a:r>
              <a:rPr lang="en-US" altLang="ja-JP" dirty="0" smtClean="0">
                <a:latin typeface="Symbol" panose="05050102010706020507" pitchFamily="18" charset="2"/>
              </a:rPr>
              <a:t>a </a:t>
            </a:r>
            <a:r>
              <a:rPr lang="en-US" altLang="ja-JP" dirty="0" smtClean="0"/>
              <a:t>H</a:t>
            </a:r>
            <a:r>
              <a:rPr lang="en-US" altLang="ja-JP" baseline="-25000" dirty="0" smtClean="0"/>
              <a:t>2</a:t>
            </a:r>
            <a:r>
              <a:rPr lang="en-US" altLang="ja-JP" baseline="30000" dirty="0" smtClean="0"/>
              <a:t>0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5" name="コンテンツ プレースホルダ 2"/>
          <p:cNvSpPr txBox="1">
            <a:spLocks/>
          </p:cNvSpPr>
          <p:nvPr/>
        </p:nvSpPr>
        <p:spPr bwMode="auto">
          <a:xfrm>
            <a:off x="971600" y="5301207"/>
            <a:ext cx="6192688" cy="514113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Gluino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loop contributions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下矢印 47"/>
          <p:cNvSpPr/>
          <p:nvPr/>
        </p:nvSpPr>
        <p:spPr bwMode="auto">
          <a:xfrm>
            <a:off x="3419872" y="4293097"/>
            <a:ext cx="864096" cy="20074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8" name="コンテンツ プレースホルダ 2"/>
          <p:cNvSpPr txBox="1">
            <a:spLocks/>
          </p:cNvSpPr>
          <p:nvPr/>
        </p:nvSpPr>
        <p:spPr bwMode="auto">
          <a:xfrm>
            <a:off x="971600" y="3498806"/>
            <a:ext cx="6768752" cy="768320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In our scenario, “trilinear couplings“</a:t>
            </a:r>
            <a:r>
              <a:rPr lang="en-US" altLang="ja-JP" sz="2000" kern="0" dirty="0">
                <a:solidFill>
                  <a:srgbClr val="FF0000"/>
                </a:solidFill>
                <a:cs typeface="Times New Roman" pitchFamily="18" charset="0"/>
              </a:rPr>
              <a:t>(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en-US" altLang="ja-JP" sz="2000" kern="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2000" kern="0" dirty="0">
                <a:solidFill>
                  <a:srgbClr val="FF0000"/>
                </a:solidFill>
                <a:cs typeface="Times New Roman" pitchFamily="18" charset="0"/>
              </a:rPr>
              <a:t> ,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r>
              <a:rPr lang="en-US" altLang="ja-JP" sz="2000" kern="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) = </a:t>
            </a: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(</a:t>
            </a:r>
            <a:r>
              <a:rPr lang="en-US" altLang="ja-JP" sz="2000" dirty="0" err="1"/>
              <a:t>s</a:t>
            </a:r>
            <a:r>
              <a:rPr lang="en-US" altLang="ja-JP" sz="2000" dirty="0" err="1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cs typeface="Times New Roman" panose="02020603050405020304" pitchFamily="18" charset="0"/>
              </a:rPr>
              <a:t>R</a:t>
            </a:r>
            <a:r>
              <a:rPr lang="en-US" altLang="ja-JP" sz="2000" dirty="0"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cs typeface="Times New Roman" panose="02020603050405020304" pitchFamily="18" charset="0"/>
              </a:rPr>
              <a:t>- 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b̃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cs typeface="Times New Roman" panose="02020603050405020304" pitchFamily="18" charset="0"/>
              </a:rPr>
              <a:t>- </a:t>
            </a:r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1</a:t>
            </a:r>
            <a:r>
              <a:rPr lang="en-US" altLang="ja-JP" sz="2000" baseline="30000" dirty="0" smtClean="0"/>
              <a:t>0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 err="1" smtClean="0"/>
              <a:t>s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cs typeface="Times New Roman" panose="02020603050405020304" pitchFamily="18" charset="0"/>
              </a:rPr>
              <a:t>- 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b̃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cs typeface="Times New Roman" panose="02020603050405020304" pitchFamily="18" charset="0"/>
              </a:rPr>
              <a:t>- </a:t>
            </a:r>
            <a:r>
              <a:rPr lang="en-US" altLang="ja-JP" sz="2000" dirty="0"/>
              <a:t>H</a:t>
            </a:r>
            <a:r>
              <a:rPr lang="en-US" altLang="ja-JP" sz="2000" baseline="-25000" dirty="0"/>
              <a:t>1</a:t>
            </a:r>
            <a:r>
              <a:rPr lang="en-US" altLang="ja-JP" sz="2000" baseline="30000" dirty="0"/>
              <a:t>0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 </a:t>
            </a:r>
            <a:r>
              <a:rPr lang="en-US" altLang="ja-JP" sz="2000" dirty="0" err="1">
                <a:cs typeface="Times New Roman" panose="02020603050405020304" pitchFamily="18" charset="0"/>
              </a:rPr>
              <a:t>b̃</a:t>
            </a:r>
            <a:r>
              <a:rPr lang="en-US" altLang="ja-JP" sz="2000" baseline="-25000" dirty="0" err="1">
                <a:cs typeface="Times New Roman" panose="02020603050405020304" pitchFamily="18" charset="0"/>
              </a:rPr>
              <a:t>L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>
                <a:cs typeface="Times New Roman" panose="02020603050405020304" pitchFamily="18" charset="0"/>
              </a:rPr>
              <a:t>- </a:t>
            </a:r>
            <a:r>
              <a:rPr lang="en-US" altLang="ja-JP" sz="2000" dirty="0" err="1">
                <a:cs typeface="Times New Roman" panose="02020603050405020304" pitchFamily="18" charset="0"/>
              </a:rPr>
              <a:t>b̃</a:t>
            </a:r>
            <a:r>
              <a:rPr lang="en-US" altLang="ja-JP" sz="2000" baseline="-25000" dirty="0" err="1"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cs typeface="Times New Roman" panose="02020603050405020304" pitchFamily="18" charset="0"/>
              </a:rPr>
              <a:t>- </a:t>
            </a:r>
            <a:r>
              <a:rPr lang="en-US" altLang="ja-JP" sz="2000" dirty="0" smtClean="0"/>
              <a:t>H</a:t>
            </a:r>
            <a:r>
              <a:rPr lang="en-US" altLang="ja-JP" sz="2000" baseline="-25000" dirty="0" smtClean="0"/>
              <a:t>1</a:t>
            </a:r>
            <a:r>
              <a:rPr lang="en-US" altLang="ja-JP" sz="2000" baseline="30000" dirty="0" smtClean="0"/>
              <a:t>0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couplings)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are large!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下矢印 60"/>
          <p:cNvSpPr/>
          <p:nvPr/>
        </p:nvSpPr>
        <p:spPr bwMode="auto">
          <a:xfrm>
            <a:off x="3347864" y="3257220"/>
            <a:ext cx="864096" cy="194791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4" name="コンテンツ プレースホルダ 2"/>
          <p:cNvSpPr txBox="1">
            <a:spLocks/>
          </p:cNvSpPr>
          <p:nvPr/>
        </p:nvSpPr>
        <p:spPr bwMode="auto">
          <a:xfrm>
            <a:off x="1367644" y="4509120"/>
            <a:ext cx="5508612" cy="516269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</a:rPr>
              <a:t>d̃</a:t>
            </a:r>
            <a:r>
              <a:rPr lang="en-US" altLang="ja-JP" sz="2800" baseline="-25000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1,2  </a:t>
            </a:r>
            <a:r>
              <a:rPr lang="en-US" altLang="ja-JP" sz="28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- </a:t>
            </a:r>
            <a:r>
              <a:rPr lang="en-US" altLang="ja-JP" sz="2800" dirty="0">
                <a:solidFill>
                  <a:schemeClr val="accent4">
                    <a:lumMod val="10000"/>
                  </a:schemeClr>
                </a:solidFill>
              </a:rPr>
              <a:t>d̃</a:t>
            </a:r>
            <a:r>
              <a:rPr lang="en-US" altLang="ja-JP" sz="2800" baseline="-25000" dirty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1,2</a:t>
            </a:r>
            <a:r>
              <a:rPr lang="en-US" altLang="ja-JP" sz="28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- </a:t>
            </a:r>
            <a:r>
              <a:rPr lang="en-US" altLang="ja-JP" sz="2800" dirty="0"/>
              <a:t>h</a:t>
            </a:r>
            <a:r>
              <a:rPr lang="en-US" altLang="ja-JP" sz="2800" baseline="30000" dirty="0"/>
              <a:t>0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 couplings are large!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5" name="下矢印 64"/>
          <p:cNvSpPr/>
          <p:nvPr/>
        </p:nvSpPr>
        <p:spPr bwMode="auto">
          <a:xfrm>
            <a:off x="3419872" y="5085184"/>
            <a:ext cx="864096" cy="17999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6609710" y="161219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g</a:t>
            </a:r>
            <a:r>
              <a:rPr lang="en-US" altLang="ja-JP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̃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2" name="コンテンツ プレースホルダ 2"/>
          <p:cNvSpPr txBox="1">
            <a:spLocks/>
          </p:cNvSpPr>
          <p:nvPr/>
        </p:nvSpPr>
        <p:spPr bwMode="auto">
          <a:xfrm>
            <a:off x="222024" y="6093296"/>
            <a:ext cx="8742464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Deviation of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Times New Roman" pitchFamily="18" charset="0"/>
              </a:rPr>
              <a:t>G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(h</a:t>
            </a:r>
            <a:r>
              <a:rPr kumimoji="1" lang="en-US" altLang="ja-JP" sz="2800" b="1" i="1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0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</a:t>
            </a:r>
            <a:r>
              <a:rPr lang="en-US" altLang="ja-JP" sz="2800" kern="0" dirty="0">
                <a:solidFill>
                  <a:srgbClr val="FF0000"/>
                </a:solidFill>
                <a:cs typeface="Times New Roman" pitchFamily="18" charset="0"/>
              </a:rPr>
              <a:t>→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b</a:t>
            </a:r>
            <a:r>
              <a:rPr lang="en-US" altLang="ja-JP" sz="2800" kern="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kern="0" dirty="0" smtClean="0">
                <a:solidFill>
                  <a:srgbClr val="FF0000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b̅/s̅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) from SM width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下矢印 72"/>
          <p:cNvSpPr/>
          <p:nvPr/>
        </p:nvSpPr>
        <p:spPr bwMode="auto">
          <a:xfrm>
            <a:off x="3419872" y="5841291"/>
            <a:ext cx="864096" cy="17999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563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コンテンツ プレースホルダ 2"/>
          <p:cNvSpPr txBox="1">
            <a:spLocks/>
          </p:cNvSpPr>
          <p:nvPr/>
        </p:nvSpPr>
        <p:spPr bwMode="auto">
          <a:xfrm>
            <a:off x="323528" y="44624"/>
            <a:ext cx="8352928" cy="3147118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Tx/>
              <a:buNone/>
            </a:pPr>
            <a:r>
              <a:rPr lang="en-US" altLang="ja-JP" sz="2400" b="1" i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large 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c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/L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- 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t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/L  </a:t>
            </a:r>
            <a:r>
              <a:rPr lang="en-US" altLang="ja-JP" sz="2400" dirty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&amp; 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t̃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L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 </a:t>
            </a:r>
            <a:r>
              <a:rPr lang="en-US" altLang="ja-JP" sz="2400" dirty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-</a:t>
            </a:r>
            <a:r>
              <a:rPr lang="en-US" altLang="ja-JP" sz="24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</a:rPr>
              <a:t>t</a:t>
            </a:r>
            <a:r>
              <a:rPr lang="en-US" altLang="ja-JP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̃</a:t>
            </a:r>
            <a:r>
              <a:rPr lang="en-US" altLang="ja-JP" sz="2400" baseline="-25000" dirty="0" err="1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R</a:t>
            </a:r>
            <a:r>
              <a:rPr lang="en-US" altLang="ja-JP" sz="2400" baseline="-25000" dirty="0" smtClean="0">
                <a:solidFill>
                  <a:srgbClr val="000000"/>
                </a:solidFill>
                <a:latin typeface="Times New Roman" pitchFamily="18" charset="0"/>
                <a:ea typeface="ＭＳ Ｐゴシック" charset="-128"/>
                <a:cs typeface="Times New Roman" panose="02020603050405020304" pitchFamily="18" charset="0"/>
              </a:rPr>
              <a:t>   </a:t>
            </a:r>
            <a:r>
              <a:rPr lang="en-US" altLang="ja-JP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mixing scenario;</a:t>
            </a:r>
            <a:endParaRPr lang="en-US" altLang="ja-JP" sz="2400" b="1" i="1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altLang="ja-JP" sz="2400" b="1" i="1" kern="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None/>
            </a:pPr>
            <a:endParaRPr lang="en-US" altLang="ja-JP" sz="2400" b="1" i="1" kern="0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3725946" y="523257"/>
            <a:ext cx="4248472" cy="2520280"/>
            <a:chOff x="2879812" y="1441376"/>
            <a:chExt cx="4248472" cy="2520280"/>
          </a:xfrm>
        </p:grpSpPr>
        <p:sp>
          <p:nvSpPr>
            <p:cNvPr id="49" name="正方形/長方形 48"/>
            <p:cNvSpPr/>
            <p:nvPr/>
          </p:nvSpPr>
          <p:spPr bwMode="auto">
            <a:xfrm>
              <a:off x="2879812" y="1441376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4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                             </a:t>
              </a: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ja-JP" dirty="0"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50" name="直線矢印コネクタ 49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1" name="直線矢印コネクタ 50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2" name="直線矢印コネクタ 51"/>
            <p:cNvCxnSpPr/>
            <p:nvPr/>
          </p:nvCxnSpPr>
          <p:spPr bwMode="auto">
            <a:xfrm flipH="1" flipV="1">
              <a:off x="4661970" y="2824027"/>
              <a:ext cx="1638222" cy="89300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53" name="円/楕円 52"/>
            <p:cNvSpPr/>
            <p:nvPr/>
          </p:nvSpPr>
          <p:spPr bwMode="auto">
            <a:xfrm>
              <a:off x="4716016" y="3212976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5" name="円/楕円 54"/>
            <p:cNvSpPr/>
            <p:nvPr/>
          </p:nvSpPr>
          <p:spPr bwMode="auto">
            <a:xfrm>
              <a:off x="4608314" y="2060848"/>
              <a:ext cx="576064" cy="432048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6" name="円/楕円 55"/>
            <p:cNvSpPr/>
            <p:nvPr/>
          </p:nvSpPr>
          <p:spPr bwMode="auto">
            <a:xfrm>
              <a:off x="3219088" y="2276872"/>
              <a:ext cx="360040" cy="57606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57" name="直線コネクタ 56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9" name="テキスト ボックス 58"/>
          <p:cNvSpPr txBox="1"/>
          <p:nvPr/>
        </p:nvSpPr>
        <p:spPr>
          <a:xfrm>
            <a:off x="7046406" y="547920"/>
            <a:ext cx="31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7040532" y="2574959"/>
            <a:ext cx="880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 </a:t>
            </a:r>
            <a:r>
              <a:rPr kumimoji="1" lang="en-US" altLang="ja-JP" dirty="0" smtClean="0"/>
              <a:t>/ s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endParaRPr kumimoji="1" lang="ja-JP" altLang="en-US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508104" y="2275802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</a:t>
            </a:r>
            <a:endParaRPr kumimoji="1" lang="ja-JP" altLang="en-US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041212" y="1382275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</a:t>
            </a:r>
            <a:r>
              <a:rPr kumimoji="1" lang="en-US" altLang="ja-JP" baseline="30000" dirty="0" smtClean="0"/>
              <a:t>0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88224" y="1556791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Symbol" panose="05050102010706020507" pitchFamily="18" charset="2"/>
              </a:rPr>
              <a:t>c</a:t>
            </a:r>
            <a:r>
              <a:rPr kumimoji="1" lang="en-US" altLang="ja-JP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̃</a:t>
            </a:r>
            <a:r>
              <a:rPr kumimoji="1" lang="en-US" altLang="ja-JP" baseline="30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±</a:t>
            </a:r>
            <a:endParaRPr kumimoji="1" lang="ja-JP" altLang="en-US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043608" y="1268759"/>
            <a:ext cx="2357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  </a:t>
            </a:r>
            <a:r>
              <a:rPr lang="en-US" altLang="ja-JP" dirty="0" smtClean="0">
                <a:cs typeface="Times New Roman" panose="02020603050405020304" pitchFamily="18" charset="0"/>
              </a:rPr>
              <a:t> ̴  </a:t>
            </a:r>
            <a:r>
              <a:rPr lang="en-US" altLang="ja-JP" dirty="0" err="1" smtClean="0">
                <a:cs typeface="Times New Roman" panose="02020603050405020304" pitchFamily="18" charset="0"/>
              </a:rPr>
              <a:t>c̃</a:t>
            </a:r>
            <a:r>
              <a:rPr lang="en-US" altLang="ja-JP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/L</a:t>
            </a:r>
            <a:r>
              <a:rPr lang="en-US" altLang="ja-JP" dirty="0" smtClean="0">
                <a:cs typeface="Times New Roman" panose="02020603050405020304" pitchFamily="18" charset="0"/>
              </a:rPr>
              <a:t>  +  </a:t>
            </a:r>
            <a:r>
              <a:rPr lang="en-US" altLang="ja-JP" dirty="0" err="1" smtClean="0">
                <a:cs typeface="Times New Roman" panose="02020603050405020304" pitchFamily="18" charset="0"/>
              </a:rPr>
              <a:t>t̃</a:t>
            </a:r>
            <a:r>
              <a:rPr lang="en-US" altLang="ja-JP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/L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039715" y="1852227"/>
            <a:ext cx="2143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</a:rPr>
              <a:t>c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̃</a:t>
            </a:r>
            <a:r>
              <a:rPr lang="en-US" altLang="ja-JP" baseline="30000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 ~ W̃</a:t>
            </a:r>
            <a:r>
              <a:rPr lang="en-US" altLang="ja-JP" baseline="30000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 + H̃</a:t>
            </a:r>
            <a:r>
              <a:rPr lang="en-US" altLang="ja-JP" baseline="30000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±</a:t>
            </a:r>
            <a:endParaRPr kumimoji="1" lang="ja-JP" altLang="en-US" dirty="0">
              <a:solidFill>
                <a:schemeClr val="accent4">
                  <a:lumMod val="10000"/>
                </a:schemeClr>
              </a:solidFill>
              <a:latin typeface="Symbol" panose="05050102010706020507" pitchFamily="18" charset="2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454448" y="1131549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072932" y="812056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0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/>
              <a:t>  ̴  </a:t>
            </a:r>
            <a:r>
              <a:rPr lang="en-US" altLang="ja-JP" dirty="0" smtClean="0">
                <a:solidFill>
                  <a:srgbClr val="FF0000"/>
                </a:solidFill>
              </a:rPr>
              <a:t>H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0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58" name="コンテンツ プレースホルダ 2"/>
          <p:cNvSpPr txBox="1">
            <a:spLocks/>
          </p:cNvSpPr>
          <p:nvPr/>
        </p:nvSpPr>
        <p:spPr bwMode="auto">
          <a:xfrm>
            <a:off x="971600" y="5229200"/>
            <a:ext cx="6480720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800" kern="0" dirty="0" err="1">
                <a:solidFill>
                  <a:srgbClr val="FF0000"/>
                </a:solidFill>
                <a:ea typeface="+mn-ea"/>
                <a:cs typeface="Times New Roman" pitchFamily="18" charset="0"/>
              </a:rPr>
              <a:t>C</a:t>
            </a:r>
            <a:r>
              <a:rPr lang="en-US" altLang="ja-JP" sz="2800" kern="0" dirty="0" err="1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hargino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loop contributions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下矢印 63"/>
          <p:cNvSpPr/>
          <p:nvPr/>
        </p:nvSpPr>
        <p:spPr bwMode="auto">
          <a:xfrm>
            <a:off x="3419872" y="4293096"/>
            <a:ext cx="864096" cy="14401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5" name="コンテンツ プレースホルダ 2"/>
          <p:cNvSpPr txBox="1">
            <a:spLocks/>
          </p:cNvSpPr>
          <p:nvPr/>
        </p:nvSpPr>
        <p:spPr bwMode="auto">
          <a:xfrm>
            <a:off x="107504" y="3501008"/>
            <a:ext cx="8784976" cy="7666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In our scenario, “trilinear couplings“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(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      　　　　 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, </a:t>
            </a:r>
            <a:r>
              <a:rPr lang="ja-JP" altLang="en-US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　　</a:t>
            </a: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               ,            </a:t>
            </a:r>
          </a:p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couplings)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= (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,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r>
              <a:rPr lang="en-US" altLang="ja-JP" sz="2000" kern="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) are large!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6" name="下矢印 65"/>
          <p:cNvSpPr/>
          <p:nvPr/>
        </p:nvSpPr>
        <p:spPr bwMode="auto">
          <a:xfrm>
            <a:off x="3347864" y="3212976"/>
            <a:ext cx="864096" cy="22907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7" name="コンテンツ プレースホルダ 2"/>
          <p:cNvSpPr txBox="1">
            <a:spLocks/>
          </p:cNvSpPr>
          <p:nvPr/>
        </p:nvSpPr>
        <p:spPr bwMode="auto">
          <a:xfrm>
            <a:off x="1763688" y="4491881"/>
            <a:ext cx="5112568" cy="504056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                     couplings are large!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8" name="下矢印 67"/>
          <p:cNvSpPr/>
          <p:nvPr/>
        </p:nvSpPr>
        <p:spPr bwMode="auto">
          <a:xfrm>
            <a:off x="3419872" y="5013176"/>
            <a:ext cx="864096" cy="20297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9" name="Object 25"/>
          <p:cNvGraphicFramePr>
            <a:graphicFrameLocks noChangeAspect="1"/>
          </p:cNvGraphicFramePr>
          <p:nvPr>
            <p:extLst/>
          </p:nvPr>
        </p:nvGraphicFramePr>
        <p:xfrm>
          <a:off x="7236296" y="3501008"/>
          <a:ext cx="1368152" cy="425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642" name="数式" r:id="rId3" imgW="736560" imgH="228600" progId="Equation.3">
                  <p:embed/>
                </p:oleObj>
              </mc:Choice>
              <mc:Fallback>
                <p:oleObj name="数式" r:id="rId3" imgW="736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3501008"/>
                        <a:ext cx="1368152" cy="4259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26"/>
          <p:cNvGraphicFramePr>
            <a:graphicFrameLocks noChangeAspect="1"/>
          </p:cNvGraphicFramePr>
          <p:nvPr>
            <p:extLst/>
          </p:nvPr>
        </p:nvGraphicFramePr>
        <p:xfrm>
          <a:off x="1774825" y="4437112"/>
          <a:ext cx="2024063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643" name="数式" r:id="rId5" imgW="838080" imgH="253800" progId="Equation.3">
                  <p:embed/>
                </p:oleObj>
              </mc:Choice>
              <mc:Fallback>
                <p:oleObj name="数式" r:id="rId5" imgW="838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4437112"/>
                        <a:ext cx="2024063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23"/>
          <p:cNvGraphicFramePr>
            <a:graphicFrameLocks noChangeAspect="1"/>
          </p:cNvGraphicFramePr>
          <p:nvPr>
            <p:extLst/>
          </p:nvPr>
        </p:nvGraphicFramePr>
        <p:xfrm>
          <a:off x="5796136" y="3541740"/>
          <a:ext cx="1296144" cy="391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644" name="数式" r:id="rId7" imgW="761760" imgH="228600" progId="Equation.3">
                  <p:embed/>
                </p:oleObj>
              </mc:Choice>
              <mc:Fallback>
                <p:oleObj name="数式" r:id="rId7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541740"/>
                        <a:ext cx="1296144" cy="391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24"/>
          <p:cNvGraphicFramePr>
            <a:graphicFrameLocks noChangeAspect="1"/>
          </p:cNvGraphicFramePr>
          <p:nvPr>
            <p:extLst/>
          </p:nvPr>
        </p:nvGraphicFramePr>
        <p:xfrm>
          <a:off x="4250183" y="3506019"/>
          <a:ext cx="141446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645" name="数式" r:id="rId9" imgW="761760" imgH="228600" progId="Equation.3">
                  <p:embed/>
                </p:oleObj>
              </mc:Choice>
              <mc:Fallback>
                <p:oleObj name="数式" r:id="rId9" imgW="761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0183" y="3506019"/>
                        <a:ext cx="1414463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コンテンツ プレースホルダ 2"/>
          <p:cNvSpPr txBox="1">
            <a:spLocks/>
          </p:cNvSpPr>
          <p:nvPr/>
        </p:nvSpPr>
        <p:spPr bwMode="auto">
          <a:xfrm>
            <a:off x="222024" y="6093296"/>
            <a:ext cx="8742464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Deviation of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Times New Roman" pitchFamily="18" charset="0"/>
              </a:rPr>
              <a:t>G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(h</a:t>
            </a:r>
            <a:r>
              <a:rPr kumimoji="1" lang="en-US" altLang="ja-JP" sz="2800" b="1" i="1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0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</a:t>
            </a:r>
            <a:r>
              <a:rPr lang="en-US" altLang="ja-JP" sz="2800" kern="0" dirty="0">
                <a:solidFill>
                  <a:srgbClr val="FF0000"/>
                </a:solidFill>
                <a:cs typeface="Times New Roman" pitchFamily="18" charset="0"/>
              </a:rPr>
              <a:t>→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b</a:t>
            </a:r>
            <a:r>
              <a:rPr lang="en-US" altLang="ja-JP" sz="2800" kern="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kern="0" dirty="0" smtClean="0">
                <a:solidFill>
                  <a:srgbClr val="FF0000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b̅/s̅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) from SM width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</a:t>
            </a:r>
            <a:r>
              <a:rPr lang="en-US" altLang="ja-JP" sz="2800" kern="0" noProof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large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4" name="下矢印 73"/>
          <p:cNvSpPr/>
          <p:nvPr/>
        </p:nvSpPr>
        <p:spPr bwMode="auto">
          <a:xfrm>
            <a:off x="3419872" y="5841291"/>
            <a:ext cx="864096" cy="179997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38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79512" y="188640"/>
            <a:ext cx="878497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5.1 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Deviation of the width from the SM prediction</a:t>
            </a:r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9512" y="1412776"/>
            <a:ext cx="8964488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- </a:t>
            </a:r>
            <a:r>
              <a:rPr lang="en-US" altLang="ja-JP" dirty="0">
                <a:solidFill>
                  <a:schemeClr val="tx1"/>
                </a:solidFill>
              </a:rPr>
              <a:t>D</a:t>
            </a:r>
            <a:r>
              <a:rPr lang="en-US" altLang="ja-JP" dirty="0" smtClean="0">
                <a:solidFill>
                  <a:schemeClr val="tx1"/>
                </a:solidFill>
              </a:rPr>
              <a:t>eviation of the width from the SM prediction: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                        </a:t>
            </a:r>
            <a:r>
              <a:rPr lang="en-US" altLang="ja-JP" dirty="0" smtClean="0">
                <a:solidFill>
                  <a:srgbClr val="FF6699"/>
                </a:solidFill>
              </a:rPr>
              <a:t>_                       </a:t>
            </a:r>
            <a:r>
              <a:rPr lang="en-US" altLang="ja-JP" dirty="0" smtClean="0">
                <a:solidFill>
                  <a:schemeClr val="tx1"/>
                </a:solidFill>
              </a:rPr>
              <a:t>_                               _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 </a:t>
            </a:r>
            <a:r>
              <a:rPr lang="en-US" altLang="ja-JP" dirty="0" smtClean="0">
                <a:solidFill>
                  <a:srgbClr val="FFFF00"/>
                </a:solidFill>
              </a:rPr>
              <a:t>DEV(h</a:t>
            </a:r>
            <a:r>
              <a:rPr lang="en-US" altLang="ja-JP" baseline="30000" dirty="0" smtClean="0">
                <a:solidFill>
                  <a:srgbClr val="FFFF00"/>
                </a:solidFill>
              </a:rPr>
              <a:t>0</a:t>
            </a:r>
            <a:r>
              <a:rPr lang="en-US" altLang="ja-JP" dirty="0" smtClean="0">
                <a:solidFill>
                  <a:srgbClr val="FFFF00"/>
                </a:solidFill>
              </a:rPr>
              <a:t> -&gt; X X) </a:t>
            </a:r>
            <a:r>
              <a:rPr lang="en-US" altLang="ja-JP" dirty="0" smtClean="0">
                <a:solidFill>
                  <a:schemeClr val="tx1"/>
                </a:solidFill>
              </a:rPr>
              <a:t>= </a:t>
            </a:r>
            <a:r>
              <a:rPr lang="en-US" altLang="ja-JP" dirty="0" smtClean="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en-US" altLang="ja-JP" dirty="0" smtClean="0">
                <a:solidFill>
                  <a:schemeClr val="tx1"/>
                </a:solidFill>
              </a:rPr>
              <a:t>(h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dirty="0" smtClean="0">
                <a:solidFill>
                  <a:schemeClr val="tx1"/>
                </a:solidFill>
              </a:rPr>
              <a:t> -&gt; X X)</a:t>
            </a:r>
            <a:r>
              <a:rPr lang="en-US" altLang="ja-JP" baseline="-25000" dirty="0" smtClean="0">
                <a:solidFill>
                  <a:srgbClr val="FFFF00"/>
                </a:solidFill>
              </a:rPr>
              <a:t>MSSM 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/ </a:t>
            </a:r>
            <a:r>
              <a:rPr lang="en-US" altLang="ja-JP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dirty="0" smtClean="0">
                <a:solidFill>
                  <a:schemeClr val="tx1"/>
                </a:solidFill>
              </a:rPr>
              <a:t>(h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dirty="0" smtClean="0">
                <a:solidFill>
                  <a:schemeClr val="tx1"/>
                </a:solidFill>
              </a:rPr>
              <a:t> -&gt; X X)</a:t>
            </a:r>
            <a:r>
              <a:rPr lang="en-US" altLang="ja-JP" baseline="-25000" dirty="0" smtClean="0">
                <a:solidFill>
                  <a:srgbClr val="FFFF00"/>
                </a:solidFill>
              </a:rPr>
              <a:t>SM</a:t>
            </a:r>
            <a:r>
              <a:rPr lang="en-US" altLang="ja-JP" dirty="0" smtClean="0">
                <a:solidFill>
                  <a:schemeClr val="tx1"/>
                </a:solidFill>
              </a:rPr>
              <a:t>  -  1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  X = c, b</a:t>
            </a:r>
          </a:p>
          <a:p>
            <a:endParaRPr lang="en-US" altLang="ja-JP" dirty="0" smtClean="0">
              <a:solidFill>
                <a:schemeClr val="tx1"/>
              </a:solidFill>
            </a:endParaRPr>
          </a:p>
          <a:p>
            <a:pPr marL="342900" lvl="0" indent="-342900">
              <a:lnSpc>
                <a:spcPts val="2800"/>
              </a:lnSpc>
              <a:buFontTx/>
              <a:buChar char="-"/>
            </a:pPr>
            <a:r>
              <a:rPr lang="en-US" altLang="ja-JP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Coupling </a:t>
            </a:r>
            <a:r>
              <a:rPr lang="en-US" altLang="ja-JP" dirty="0">
                <a:solidFill>
                  <a:srgbClr val="FFFFFF"/>
                </a:solidFill>
                <a:cs typeface="Times New Roman" panose="02020603050405020304" pitchFamily="18" charset="0"/>
              </a:rPr>
              <a:t>modifier</a:t>
            </a:r>
            <a:r>
              <a:rPr lang="en-US" altLang="ja-JP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lnSpc>
                <a:spcPts val="2800"/>
              </a:lnSpc>
              <a:buFontTx/>
              <a:buChar char="-"/>
            </a:pPr>
            <a:endParaRPr lang="en-US" altLang="ja-JP" dirty="0">
              <a:solidFill>
                <a:srgbClr val="FFFFFF"/>
              </a:solidFill>
              <a:cs typeface="Times New Roman" panose="02020603050405020304" pitchFamily="18" charset="0"/>
            </a:endParaRPr>
          </a:p>
          <a:p>
            <a:pPr marL="457200" lvl="0" indent="-457200">
              <a:lnSpc>
                <a:spcPts val="2400"/>
              </a:lnSpc>
              <a:buFont typeface="Symbol" panose="05050102010706020507" pitchFamily="18" charset="2"/>
              <a:buChar char=" "/>
            </a:pPr>
            <a:r>
              <a:rPr lang="en-US" altLang="ja-JP" sz="2800" dirty="0" err="1">
                <a:solidFill>
                  <a:srgbClr val="FFFFFF"/>
                </a:solidFill>
                <a:latin typeface="Symbol" panose="05050102010706020507" pitchFamily="18" charset="2"/>
              </a:rPr>
              <a:t>k</a:t>
            </a:r>
            <a:r>
              <a:rPr lang="en-US" altLang="ja-JP" sz="2800" baseline="-25000" dirty="0" err="1">
                <a:solidFill>
                  <a:srgbClr val="FFFFFF"/>
                </a:solidFill>
                <a:cs typeface="Times New Roman" panose="02020603050405020304" pitchFamily="18" charset="0"/>
              </a:rPr>
              <a:t>X</a:t>
            </a:r>
            <a:r>
              <a:rPr lang="en-US" altLang="ja-JP" sz="2800" dirty="0">
                <a:solidFill>
                  <a:srgbClr val="FFFFFF"/>
                </a:solidFill>
                <a:cs typeface="Times New Roman" panose="02020603050405020304" pitchFamily="18" charset="0"/>
              </a:rPr>
              <a:t> = g(</a:t>
            </a:r>
            <a:r>
              <a:rPr lang="en-US" altLang="ja-JP" dirty="0">
                <a:solidFill>
                  <a:srgbClr val="FFFFFF"/>
                </a:solidFill>
              </a:rPr>
              <a:t>h</a:t>
            </a:r>
            <a:r>
              <a:rPr lang="en-US" altLang="ja-JP" baseline="30000" dirty="0">
                <a:solidFill>
                  <a:srgbClr val="FFFFFF"/>
                </a:solidFill>
              </a:rPr>
              <a:t>0</a:t>
            </a:r>
            <a:r>
              <a:rPr lang="en-US" altLang="ja-JP" dirty="0">
                <a:solidFill>
                  <a:srgbClr val="FFFFFF"/>
                </a:solidFill>
              </a:rPr>
              <a:t>X X) / </a:t>
            </a:r>
            <a:r>
              <a:rPr lang="en-US" altLang="ja-JP" sz="2800" dirty="0">
                <a:solidFill>
                  <a:srgbClr val="FFFFFF"/>
                </a:solidFill>
                <a:cs typeface="Times New Roman" panose="02020603050405020304" pitchFamily="18" charset="0"/>
              </a:rPr>
              <a:t>g(</a:t>
            </a:r>
            <a:r>
              <a:rPr lang="en-US" altLang="ja-JP" dirty="0">
                <a:solidFill>
                  <a:srgbClr val="FFFFFF"/>
                </a:solidFill>
              </a:rPr>
              <a:t>h</a:t>
            </a:r>
            <a:r>
              <a:rPr lang="en-US" altLang="ja-JP" baseline="30000" dirty="0">
                <a:solidFill>
                  <a:srgbClr val="FFFFFF"/>
                </a:solidFill>
              </a:rPr>
              <a:t>0</a:t>
            </a:r>
            <a:r>
              <a:rPr lang="en-US" altLang="ja-JP" dirty="0">
                <a:solidFill>
                  <a:srgbClr val="FFFFFF"/>
                </a:solidFill>
              </a:rPr>
              <a:t>X </a:t>
            </a:r>
            <a:r>
              <a:rPr lang="en-US" altLang="ja-JP" dirty="0" smtClean="0">
                <a:solidFill>
                  <a:srgbClr val="FFFFFF"/>
                </a:solidFill>
              </a:rPr>
              <a:t>X)</a:t>
            </a:r>
            <a:r>
              <a:rPr lang="en-US" altLang="ja-JP" baseline="-25000" dirty="0" smtClean="0">
                <a:solidFill>
                  <a:srgbClr val="FFFFFF"/>
                </a:solidFill>
              </a:rPr>
              <a:t>SM</a:t>
            </a:r>
            <a:endParaRPr lang="en-US" altLang="ja-JP" dirty="0">
              <a:solidFill>
                <a:schemeClr val="tx1"/>
              </a:solidFill>
            </a:endParaRPr>
          </a:p>
          <a:p>
            <a:pPr>
              <a:lnSpc>
                <a:spcPts val="2400"/>
              </a:lnSpc>
            </a:pPr>
            <a:endParaRPr lang="en-US" altLang="ja-JP" dirty="0" smtClean="0">
              <a:solidFill>
                <a:schemeClr val="tx1"/>
              </a:solidFill>
            </a:endParaRPr>
          </a:p>
          <a:p>
            <a:pPr>
              <a:lnSpc>
                <a:spcPts val="2400"/>
              </a:lnSpc>
            </a:pPr>
            <a:endParaRPr lang="en-US" altLang="ja-JP" dirty="0">
              <a:solidFill>
                <a:schemeClr val="tx1"/>
              </a:solidFill>
            </a:endParaRPr>
          </a:p>
          <a:p>
            <a:pPr marL="342900" indent="-342900">
              <a:lnSpc>
                <a:spcPts val="2400"/>
              </a:lnSpc>
              <a:buFontTx/>
              <a:buChar char="-"/>
            </a:pPr>
            <a:r>
              <a:rPr lang="en-US" altLang="ja-JP" dirty="0">
                <a:solidFill>
                  <a:schemeClr val="tx1"/>
                </a:solidFill>
              </a:rPr>
              <a:t>DEV(h</a:t>
            </a:r>
            <a:r>
              <a:rPr lang="en-US" altLang="ja-JP" baseline="30000" dirty="0">
                <a:solidFill>
                  <a:schemeClr val="tx1"/>
                </a:solidFill>
              </a:rPr>
              <a:t>0</a:t>
            </a:r>
            <a:r>
              <a:rPr lang="en-US" altLang="ja-JP" dirty="0">
                <a:solidFill>
                  <a:schemeClr val="tx1"/>
                </a:solidFill>
              </a:rPr>
              <a:t> -&gt; </a:t>
            </a:r>
            <a:r>
              <a:rPr lang="en-US" altLang="ja-JP" dirty="0">
                <a:solidFill>
                  <a:srgbClr val="FFFFFF"/>
                </a:solidFill>
              </a:rPr>
              <a:t>X X</a:t>
            </a:r>
            <a:r>
              <a:rPr lang="en-US" altLang="ja-JP" dirty="0" smtClean="0">
                <a:solidFill>
                  <a:schemeClr val="tx1"/>
                </a:solidFill>
              </a:rPr>
              <a:t>)</a:t>
            </a:r>
            <a:r>
              <a:rPr lang="en-US" altLang="ja-JP" dirty="0" smtClean="0">
                <a:solidFill>
                  <a:srgbClr val="FF6699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- </a:t>
            </a:r>
            <a:r>
              <a:rPr lang="en-US" altLang="ja-JP" sz="3200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k</a:t>
            </a:r>
            <a:r>
              <a:rPr lang="en-US" altLang="ja-JP" sz="3200" baseline="-25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X</a:t>
            </a:r>
            <a:r>
              <a:rPr lang="en-US" altLang="ja-JP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 relation:</a:t>
            </a:r>
          </a:p>
          <a:p>
            <a:pPr marL="342900" indent="-342900">
              <a:lnSpc>
                <a:spcPts val="2600"/>
              </a:lnSpc>
              <a:buFontTx/>
              <a:buChar char="-"/>
            </a:pPr>
            <a:endParaRPr lang="en-US" altLang="ja-JP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lnSpc>
                <a:spcPts val="2600"/>
              </a:lnSpc>
            </a:pPr>
            <a:r>
              <a:rPr lang="en-US" altLang="ja-JP" dirty="0" smtClean="0">
                <a:solidFill>
                  <a:schemeClr val="tx1"/>
                </a:solidFill>
              </a:rPr>
              <a:t>     DEV(h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-&gt; </a:t>
            </a:r>
            <a:r>
              <a:rPr lang="en-US" altLang="ja-JP" dirty="0">
                <a:solidFill>
                  <a:srgbClr val="FFFFFF"/>
                </a:solidFill>
              </a:rPr>
              <a:t>X X)</a:t>
            </a:r>
            <a:r>
              <a:rPr lang="en-US" altLang="ja-JP" dirty="0" smtClean="0">
                <a:solidFill>
                  <a:schemeClr val="tx1"/>
                </a:solidFill>
              </a:rPr>
              <a:t> = </a:t>
            </a:r>
            <a:r>
              <a:rPr lang="en-US" altLang="ja-JP" sz="3200" dirty="0" smtClean="0">
                <a:solidFill>
                  <a:srgbClr val="FFFFFF"/>
                </a:solidFill>
                <a:latin typeface="Symbol" panose="05050102010706020507" pitchFamily="18" charset="2"/>
              </a:rPr>
              <a:t>k</a:t>
            </a:r>
            <a:r>
              <a:rPr lang="en-US" altLang="ja-JP" sz="3200" baseline="-25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X</a:t>
            </a:r>
            <a:r>
              <a:rPr lang="en-US" altLang="ja-JP" sz="3200" baseline="300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2</a:t>
            </a:r>
            <a:r>
              <a:rPr lang="en-US" altLang="ja-JP" sz="32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 </a:t>
            </a:r>
            <a:r>
              <a:rPr lang="en-US" altLang="ja-JP" sz="2800" dirty="0" smtClean="0">
                <a:solidFill>
                  <a:srgbClr val="FFFFFF"/>
                </a:solidFill>
                <a:cs typeface="Times New Roman" panose="02020603050405020304" pitchFamily="18" charset="0"/>
              </a:rPr>
              <a:t>– 1</a:t>
            </a:r>
          </a:p>
          <a:p>
            <a:pPr marL="457200" indent="-457200">
              <a:buFont typeface="Symbol" panose="05050102010706020507" pitchFamily="18" charset="2"/>
              <a:buChar char=" "/>
            </a:pPr>
            <a:endParaRPr lang="en-US" altLang="ja-JP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19672" y="548680"/>
            <a:ext cx="5328592" cy="3751967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312" y="589059"/>
            <a:ext cx="4344483" cy="3691337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827584" y="39851"/>
            <a:ext cx="705678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- DEV(h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79740" y="4679504"/>
            <a:ext cx="8964488" cy="2061864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-&gt; c c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and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-&gt; b b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can be very large simultaneously!:</a:t>
            </a:r>
          </a:p>
          <a:p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c c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can be as large as ~ </a:t>
            </a:r>
            <a:r>
              <a:rPr lang="en-US" altLang="ja-JP" sz="1800" i="0" dirty="0" smtClean="0">
                <a:solidFill>
                  <a:srgbClr val="FF0000"/>
                </a:solidFill>
                <a:cs typeface="Times New Roman" pitchFamily="18" charset="0"/>
              </a:rPr>
              <a:t>±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60%.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endParaRPr lang="en-US" altLang="ja-JP" sz="180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b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can be as large as ~ </a:t>
            </a:r>
            <a:r>
              <a:rPr lang="en-US" altLang="ja-JP" sz="1800" i="0" dirty="0" smtClean="0">
                <a:solidFill>
                  <a:srgbClr val="FF0000"/>
                </a:solidFill>
                <a:cs typeface="Times New Roman" pitchFamily="18" charset="0"/>
              </a:rPr>
              <a:t>±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20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%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. </a:t>
            </a:r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800"/>
              </a:lnSpc>
              <a:buFontTx/>
              <a:buChar char="-"/>
              <a:defRPr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</a:rPr>
              <a:t>ILC can observe such large deviations from SM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</a:rPr>
              <a:t>at high significance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 (</a:t>
            </a:r>
            <a:r>
              <a:rPr lang="en-US" altLang="ja-JP" sz="1800" dirty="0"/>
              <a:t>arXiv:2206.08326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)!:</a:t>
            </a:r>
          </a:p>
          <a:p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</a:t>
            </a: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 =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3.6%, 2.4%, 1.8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%)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at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(ILC250,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ILC250/500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,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ILC250/500/1000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</a:t>
            </a:r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</a:t>
            </a: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= (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1.7%, 1.1%, 0.9%)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at (ILC250, ILC250/500, ILC250/500/1000)</a:t>
            </a:r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8" name="下矢印 7"/>
          <p:cNvSpPr/>
          <p:nvPr/>
        </p:nvSpPr>
        <p:spPr bwMode="auto">
          <a:xfrm>
            <a:off x="3775232" y="4386102"/>
            <a:ext cx="940784" cy="20847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09536" y="4010719"/>
            <a:ext cx="148074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c c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 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514336" y="1881337"/>
            <a:ext cx="1343055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5" name="直線矢印コネクタ 4"/>
          <p:cNvCxnSpPr/>
          <p:nvPr/>
        </p:nvCxnSpPr>
        <p:spPr bwMode="auto">
          <a:xfrm>
            <a:off x="3909536" y="908720"/>
            <a:ext cx="446440" cy="8640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直線矢印コネクタ 12"/>
          <p:cNvCxnSpPr/>
          <p:nvPr/>
        </p:nvCxnSpPr>
        <p:spPr bwMode="auto">
          <a:xfrm>
            <a:off x="4245624" y="980728"/>
            <a:ext cx="289005" cy="118066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5" name="直線矢印コネクタ 14"/>
          <p:cNvCxnSpPr/>
          <p:nvPr/>
        </p:nvCxnSpPr>
        <p:spPr bwMode="auto">
          <a:xfrm flipV="1">
            <a:off x="4561984" y="2285380"/>
            <a:ext cx="0" cy="128763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4" name="テキスト ボックス 3"/>
          <p:cNvSpPr txBox="1"/>
          <p:nvPr/>
        </p:nvSpPr>
        <p:spPr>
          <a:xfrm>
            <a:off x="2931394" y="1128346"/>
            <a:ext cx="925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MSSM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98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700808"/>
            <a:ext cx="8748464" cy="3542992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2230" y="260648"/>
            <a:ext cx="8715612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b="1" i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Expected absolute 1 sigma errors of the deviations DEVs at future lepton colliders</a:t>
            </a:r>
            <a:endParaRPr lang="en-US" altLang="ja-JP" sz="2800" b="1" i="1" u="sng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99592" y="5445224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 smtClean="0">
                <a:solidFill>
                  <a:schemeClr val="tx1"/>
                </a:solidFill>
              </a:rPr>
              <a:t>Jorge </a:t>
            </a:r>
            <a:r>
              <a:rPr lang="en-US" altLang="ja-JP" sz="1800" dirty="0">
                <a:solidFill>
                  <a:schemeClr val="tx1"/>
                </a:solidFill>
              </a:rPr>
              <a:t>de Blas et al., </a:t>
            </a:r>
            <a:r>
              <a:rPr lang="en-US" altLang="ja-JP" sz="1800" dirty="0" smtClean="0">
                <a:solidFill>
                  <a:schemeClr val="tx1"/>
                </a:solidFill>
              </a:rPr>
              <a:t>Snowmass2021 Report: arXiv:2206.08326 [</a:t>
            </a:r>
            <a:r>
              <a:rPr lang="en-US" altLang="ja-JP" sz="1800" dirty="0" err="1" smtClean="0">
                <a:solidFill>
                  <a:schemeClr val="tx1"/>
                </a:solidFill>
              </a:rPr>
              <a:t>hep-ph</a:t>
            </a:r>
            <a:r>
              <a:rPr lang="en-US" altLang="ja-JP" sz="1800" dirty="0" smtClean="0">
                <a:solidFill>
                  <a:schemeClr val="tx1"/>
                </a:solidFill>
              </a:rPr>
              <a:t>]; </a:t>
            </a:r>
          </a:p>
          <a:p>
            <a:r>
              <a:rPr lang="en-US" altLang="ja-JP" sz="1800" dirty="0">
                <a:solidFill>
                  <a:schemeClr val="tx1"/>
                </a:solidFill>
              </a:rPr>
              <a:t>P</a:t>
            </a:r>
            <a:r>
              <a:rPr lang="en-US" altLang="ja-JP" sz="1800" dirty="0" smtClean="0">
                <a:solidFill>
                  <a:schemeClr val="tx1"/>
                </a:solidFill>
              </a:rPr>
              <a:t>rivate communication </a:t>
            </a:r>
            <a:r>
              <a:rPr lang="en-US" altLang="ja-JP" sz="1800" dirty="0">
                <a:solidFill>
                  <a:schemeClr val="tx1"/>
                </a:solidFill>
              </a:rPr>
              <a:t>with Jorge de Blas.</a:t>
            </a:r>
            <a:endParaRPr lang="en-US" altLang="ja-JP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35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0768"/>
            <a:ext cx="8626494" cy="5256584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2230" y="260648"/>
            <a:ext cx="8715612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b="1" i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Expected absolute 1 sigma errors of the deviations DEVs at future lepton colliders</a:t>
            </a:r>
            <a:endParaRPr lang="en-US" altLang="ja-JP" sz="2800" b="1" i="1" u="sng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" name="円/楕円 5"/>
          <p:cNvSpPr/>
          <p:nvPr/>
        </p:nvSpPr>
        <p:spPr bwMode="auto">
          <a:xfrm>
            <a:off x="1187624" y="1484784"/>
            <a:ext cx="3744416" cy="792088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17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19672" y="710119"/>
            <a:ext cx="5184576" cy="3799001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27584" y="116632"/>
            <a:ext cx="705678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- DEV(h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179512" y="5011283"/>
            <a:ext cx="8769898" cy="1572136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Recent LHC data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: </a:t>
            </a:r>
          </a:p>
          <a:p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DEV(h</a:t>
            </a:r>
            <a:r>
              <a:rPr lang="en-US" altLang="ja-JP" sz="1800" baseline="30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-&gt; b b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 =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0.12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+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0.92/-0.62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= [-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0.50, 1.04] (ATLA S)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(arXiv:1909.02845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)</a:t>
            </a:r>
            <a:endParaRPr lang="en-US" altLang="ja-JP" sz="180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600"/>
              </a:lnSpc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DEV(h</a:t>
            </a:r>
            <a:r>
              <a:rPr lang="en-US" altLang="ja-JP" sz="1800" baseline="30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-&gt; b b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 =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0.37 +1.52/-1.06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= [-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0.69, 1.89] (CMS)      (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</a:rPr>
              <a:t>arXiv:1809.10733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  </a:t>
            </a:r>
          </a:p>
          <a:p>
            <a:pPr>
              <a:lnSpc>
                <a:spcPts val="1600"/>
              </a:lnSpc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85750" indent="-285750">
              <a:lnSpc>
                <a:spcPts val="16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Both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SM and MSSM are consistent with the recent ATLAS/CMS data! 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The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errors of the recent ATLAS/CMS data are too large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8" name="下矢印 7"/>
          <p:cNvSpPr/>
          <p:nvPr/>
        </p:nvSpPr>
        <p:spPr bwMode="auto">
          <a:xfrm>
            <a:off x="3775232" y="4607632"/>
            <a:ext cx="940784" cy="29833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09536" y="4149080"/>
            <a:ext cx="148074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c c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 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462073" y="2392943"/>
            <a:ext cx="1343055" cy="307777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1400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692696"/>
            <a:ext cx="4344483" cy="3577219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021324" y="4408895"/>
            <a:ext cx="36407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FF00"/>
                </a:solidFill>
              </a:rPr>
              <a:t>DEV(h</a:t>
            </a:r>
            <a:r>
              <a:rPr lang="en-US" altLang="ja-JP" baseline="30000" dirty="0">
                <a:solidFill>
                  <a:srgbClr val="FFFF00"/>
                </a:solidFill>
              </a:rPr>
              <a:t>0</a:t>
            </a:r>
            <a:r>
              <a:rPr lang="en-US" altLang="ja-JP" dirty="0">
                <a:solidFill>
                  <a:srgbClr val="FFFF00"/>
                </a:solidFill>
              </a:rPr>
              <a:t> -&gt; X X) = </a:t>
            </a:r>
            <a:r>
              <a:rPr lang="en-US" altLang="ja-JP" sz="3200" dirty="0">
                <a:solidFill>
                  <a:srgbClr val="FFFF00"/>
                </a:solidFill>
                <a:latin typeface="Symbol" panose="05050102010706020507" pitchFamily="18" charset="2"/>
              </a:rPr>
              <a:t>k</a:t>
            </a:r>
            <a:r>
              <a:rPr lang="en-US" altLang="ja-JP" sz="3200" baseline="-25000" dirty="0">
                <a:solidFill>
                  <a:srgbClr val="FFFF00"/>
                </a:solidFill>
                <a:cs typeface="Times New Roman" panose="02020603050405020304" pitchFamily="18" charset="0"/>
              </a:rPr>
              <a:t>X</a:t>
            </a:r>
            <a:r>
              <a:rPr lang="en-US" altLang="ja-JP" sz="3200" baseline="30000" dirty="0">
                <a:solidFill>
                  <a:srgbClr val="FFFF00"/>
                </a:solidFill>
                <a:cs typeface="Times New Roman" panose="02020603050405020304" pitchFamily="18" charset="0"/>
              </a:rPr>
              <a:t>2</a:t>
            </a:r>
            <a:r>
              <a:rPr lang="en-US" altLang="ja-JP" sz="3200" dirty="0">
                <a:solidFill>
                  <a:srgbClr val="FFFF00"/>
                </a:solidFill>
                <a:cs typeface="Times New Roman" panose="02020603050405020304" pitchFamily="18" charset="0"/>
              </a:rPr>
              <a:t> </a:t>
            </a:r>
            <a:r>
              <a:rPr lang="en-US" altLang="ja-JP" sz="2800" dirty="0">
                <a:solidFill>
                  <a:srgbClr val="FFFF00"/>
                </a:solidFill>
                <a:cs typeface="Times New Roman" panose="02020603050405020304" pitchFamily="18" charset="0"/>
              </a:rPr>
              <a:t>– 1</a:t>
            </a:r>
            <a:endParaRPr lang="ja-JP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36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07504" y="332656"/>
            <a:ext cx="4824536" cy="8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3600" kern="0" dirty="0" smtClean="0">
                <a:solidFill>
                  <a:srgbClr val="CCFFFF"/>
                </a:solidFill>
                <a:ea typeface="ＭＳ Ｐゴシック"/>
              </a:rPr>
              <a:t>5.2 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BR(h</a:t>
            </a:r>
            <a:r>
              <a:rPr lang="en-US" altLang="ja-JP" sz="3600" u="sng" baseline="30000" dirty="0">
                <a:solidFill>
                  <a:schemeClr val="tx2"/>
                </a:solidFill>
                <a:ea typeface="ＭＳ Ｐゴシック" pitchFamily="50" charset="-128"/>
              </a:rPr>
              <a:t>0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 </a:t>
            </a:r>
            <a:r>
              <a:rPr lang="en-US" altLang="ja-JP" sz="3600" u="sng" dirty="0" smtClean="0">
                <a:solidFill>
                  <a:schemeClr val="tx2"/>
                </a:solidFill>
                <a:ea typeface="ＭＳ Ｐゴシック" pitchFamily="50" charset="-128"/>
                <a:cs typeface="Times New Roman" panose="02020603050405020304" pitchFamily="18" charset="0"/>
              </a:rPr>
              <a:t>→</a:t>
            </a:r>
            <a:r>
              <a:rPr lang="en-US" altLang="ja-JP" sz="3600" u="sng" dirty="0" smtClean="0">
                <a:solidFill>
                  <a:schemeClr val="tx2"/>
                </a:solidFill>
                <a:ea typeface="ＭＳ Ｐゴシック" pitchFamily="50" charset="-128"/>
              </a:rPr>
              <a:t> 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b s</a:t>
            </a:r>
            <a:r>
              <a:rPr lang="en-US" altLang="ja-JP" sz="3600" u="sng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 / s b</a:t>
            </a:r>
            <a:r>
              <a:rPr lang="en-US" altLang="ja-JP" sz="3600" u="sng" dirty="0">
                <a:solidFill>
                  <a:schemeClr val="tx2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600" u="sng" dirty="0">
                <a:solidFill>
                  <a:schemeClr val="tx2"/>
                </a:solidFill>
                <a:ea typeface="ＭＳ Ｐゴシック" pitchFamily="50" charset="-128"/>
              </a:rPr>
              <a:t>)</a:t>
            </a:r>
            <a:r>
              <a:rPr lang="en-US" altLang="ja-JP" sz="3600" u="sng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en-US" altLang="ja-JP" sz="3600" u="sng" kern="0" dirty="0" smtClean="0">
              <a:solidFill>
                <a:srgbClr val="CCFFFF"/>
              </a:solidFill>
              <a:ea typeface="ＭＳ Ｐゴシック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正方形/長方形 1"/>
              <p:cNvSpPr/>
              <p:nvPr/>
            </p:nvSpPr>
            <p:spPr>
              <a:xfrm>
                <a:off x="127530" y="1412776"/>
                <a:ext cx="505779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BR(h</a:t>
                </a:r>
                <a:r>
                  <a:rPr lang="en-US" altLang="ja-JP" baseline="30000" dirty="0">
                    <a:solidFill>
                      <a:schemeClr val="tx2"/>
                    </a:solidFill>
                    <a:ea typeface="ＭＳ Ｐゴシック" pitchFamily="50" charset="-128"/>
                  </a:rPr>
                  <a:t>0</a:t>
                </a:r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 -&gt; b s</a:t>
                </a:r>
                <a:r>
                  <a:rPr lang="en-US" altLang="ja-JP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dirty="0">
                    <a:solidFill>
                      <a:schemeClr val="tx2"/>
                    </a:solidFill>
                    <a:ea typeface="ＭＳ Ｐゴシック" pitchFamily="50" charset="-128"/>
                  </a:rPr>
                  <a:t> / s b</a:t>
                </a:r>
                <a:r>
                  <a:rPr lang="en-US" altLang="ja-JP" dirty="0">
                    <a:solidFill>
                      <a:schemeClr val="tx2"/>
                    </a:solidFill>
                    <a:latin typeface="Arial Unicode MS" panose="020B0604020202020204" pitchFamily="50" charset="-128"/>
                    <a:ea typeface="ＭＳ Ｐゴシック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dirty="0" smtClean="0">
                    <a:solidFill>
                      <a:schemeClr val="tx2"/>
                    </a:solidFill>
                    <a:ea typeface="ＭＳ Ｐゴシック" pitchFamily="50" charset="-128"/>
                  </a:rPr>
                  <a:t>)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</m:oMath>
                </a14:m>
                <a:r>
                  <a:rPr lang="en-US" altLang="ja-JP" dirty="0" smtClean="0">
                    <a:solidFill>
                      <a:schemeClr val="tx2"/>
                    </a:solidFill>
                    <a:ea typeface="ＭＳ Ｐゴシック" pitchFamily="50" charset="-128"/>
                  </a:rPr>
                  <a:t> </a:t>
                </a:r>
                <a:r>
                  <a:rPr lang="en-US" altLang="ja-JP" dirty="0" smtClean="0">
                    <a:solidFill>
                      <a:srgbClr val="FFFF00"/>
                    </a:solidFill>
                    <a:ea typeface="ＭＳ Ｐゴシック" pitchFamily="50" charset="-128"/>
                  </a:rPr>
                  <a:t>0 </a:t>
                </a:r>
                <a:r>
                  <a:rPr lang="en-US" altLang="ja-JP" dirty="0" smtClean="0">
                    <a:solidFill>
                      <a:schemeClr val="tx1"/>
                    </a:solidFill>
                    <a:ea typeface="ＭＳ Ｐゴシック" pitchFamily="50" charset="-128"/>
                  </a:rPr>
                  <a:t>( &lt; 10 </a:t>
                </a:r>
                <a:r>
                  <a:rPr lang="en-US" altLang="ja-JP" baseline="30000" dirty="0">
                    <a:solidFill>
                      <a:schemeClr val="tx1"/>
                    </a:solidFill>
                    <a:ea typeface="ＭＳ Ｐゴシック" pitchFamily="50" charset="-128"/>
                  </a:rPr>
                  <a:t>-</a:t>
                </a:r>
                <a:r>
                  <a:rPr lang="en-US" altLang="ja-JP" baseline="30000" dirty="0" smtClean="0">
                    <a:solidFill>
                      <a:schemeClr val="tx1"/>
                    </a:solidFill>
                    <a:ea typeface="ＭＳ Ｐゴシック" pitchFamily="50" charset="-128"/>
                  </a:rPr>
                  <a:t>7  </a:t>
                </a:r>
                <a:r>
                  <a:rPr lang="en-US" altLang="ja-JP" dirty="0" smtClean="0">
                    <a:solidFill>
                      <a:schemeClr val="tx1"/>
                    </a:solidFill>
                    <a:ea typeface="ＭＳ Ｐゴシック" pitchFamily="50" charset="-128"/>
                  </a:rPr>
                  <a:t>)  </a:t>
                </a:r>
                <a:r>
                  <a:rPr lang="en-US" altLang="ja-JP" dirty="0" smtClean="0">
                    <a:solidFill>
                      <a:srgbClr val="FFFF00"/>
                    </a:solidFill>
                    <a:ea typeface="ＭＳ Ｐゴシック" pitchFamily="50" charset="-128"/>
                  </a:rPr>
                  <a:t>(SM)</a:t>
                </a:r>
                <a:endParaRPr lang="ja-JP" altLang="en-US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" name="正方形/長方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530" y="1412776"/>
                <a:ext cx="5057795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1928" t="-10667" r="-843" b="-3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正方形/長方形 2"/>
          <p:cNvSpPr/>
          <p:nvPr/>
        </p:nvSpPr>
        <p:spPr>
          <a:xfrm>
            <a:off x="107504" y="2235543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BR(</a:t>
            </a:r>
            <a:r>
              <a:rPr lang="en-US" altLang="ja-JP" dirty="0">
                <a:solidFill>
                  <a:srgbClr val="CCFFFF"/>
                </a:solidFill>
                <a:ea typeface="ＭＳ Ｐゴシック" pitchFamily="50" charset="-128"/>
              </a:rPr>
              <a:t>h</a:t>
            </a:r>
            <a:r>
              <a:rPr lang="en-US" altLang="ja-JP" baseline="30000" dirty="0">
                <a:solidFill>
                  <a:srgbClr val="CCFFFF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chemeClr val="tx2"/>
                </a:solidFill>
              </a:rPr>
              <a:t> </a:t>
            </a:r>
            <a:r>
              <a:rPr lang="en-US" altLang="ja-JP" dirty="0">
                <a:solidFill>
                  <a:schemeClr val="tx2"/>
                </a:solidFill>
              </a:rPr>
              <a:t>-&gt; b s̅ / s b̅) can be as large as </a:t>
            </a:r>
            <a:r>
              <a:rPr lang="en-US" altLang="ja-JP" dirty="0" smtClean="0">
                <a:solidFill>
                  <a:srgbClr val="FFFF00"/>
                </a:solidFill>
              </a:rPr>
              <a:t>~</a:t>
            </a:r>
            <a:r>
              <a:rPr lang="en-US" altLang="ja-JP" dirty="0" smtClean="0">
                <a:solidFill>
                  <a:schemeClr val="tx2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0.15% (MSSM with QFV)</a:t>
            </a:r>
            <a:r>
              <a:rPr lang="en-US" altLang="ja-JP" dirty="0" smtClean="0">
                <a:solidFill>
                  <a:schemeClr val="tx2"/>
                </a:solidFill>
              </a:rPr>
              <a:t>!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27530" y="3271058"/>
            <a:ext cx="9289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chemeClr val="tx2"/>
                </a:solidFill>
              </a:rPr>
              <a:t>ILC(250+500+1000</a:t>
            </a:r>
            <a:r>
              <a:rPr lang="en-US" altLang="ja-JP" dirty="0">
                <a:solidFill>
                  <a:schemeClr val="tx2"/>
                </a:solidFill>
              </a:rPr>
              <a:t>) sensitivity could be ~ </a:t>
            </a:r>
            <a:r>
              <a:rPr lang="en-US" altLang="ja-JP" dirty="0">
                <a:solidFill>
                  <a:srgbClr val="FFFF00"/>
                </a:solidFill>
              </a:rPr>
              <a:t>0.1% </a:t>
            </a:r>
            <a:r>
              <a:rPr lang="en-US" altLang="ja-JP" dirty="0" smtClean="0">
                <a:solidFill>
                  <a:srgbClr val="FFFF00"/>
                </a:solidFill>
              </a:rPr>
              <a:t>(at </a:t>
            </a:r>
            <a:r>
              <a:rPr lang="en-US" altLang="ja-JP" dirty="0">
                <a:solidFill>
                  <a:srgbClr val="FFFF00"/>
                </a:solidFill>
              </a:rPr>
              <a:t>4 </a:t>
            </a:r>
            <a:r>
              <a:rPr lang="en-US" altLang="ja-JP" dirty="0" smtClean="0">
                <a:solidFill>
                  <a:srgbClr val="FFFF00"/>
                </a:solidFill>
                <a:latin typeface="Symbol" panose="05050102010706020507" pitchFamily="18" charset="2"/>
              </a:rPr>
              <a:t>s </a:t>
            </a:r>
            <a:r>
              <a:rPr lang="en-US" altLang="ja-JP" dirty="0" smtClean="0">
                <a:solidFill>
                  <a:srgbClr val="FFFF00"/>
                </a:solidFill>
              </a:rPr>
              <a:t> significance)</a:t>
            </a:r>
            <a:r>
              <a:rPr lang="en-US" altLang="ja-JP" dirty="0" smtClean="0">
                <a:solidFill>
                  <a:schemeClr val="tx2"/>
                </a:solidFill>
              </a:rPr>
              <a:t>!</a:t>
            </a:r>
            <a:endParaRPr lang="en-US" altLang="ja-JP" dirty="0">
              <a:solidFill>
                <a:schemeClr val="tx2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125787" y="3763640"/>
            <a:ext cx="58944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tx2"/>
                </a:solidFill>
              </a:rPr>
              <a:t>Private </a:t>
            </a:r>
            <a:r>
              <a:rPr lang="en-US" altLang="ja-JP" sz="1600" dirty="0">
                <a:solidFill>
                  <a:schemeClr val="tx2"/>
                </a:solidFill>
              </a:rPr>
              <a:t>communication with </a:t>
            </a:r>
            <a:r>
              <a:rPr lang="en-US" altLang="ja-JP" sz="1600" dirty="0" err="1" smtClean="0">
                <a:solidFill>
                  <a:schemeClr val="tx2"/>
                </a:solidFill>
              </a:rPr>
              <a:t>Junping</a:t>
            </a:r>
            <a:r>
              <a:rPr lang="en-US" altLang="ja-JP" sz="1600" dirty="0" smtClean="0">
                <a:solidFill>
                  <a:schemeClr val="tx2"/>
                </a:solidFill>
              </a:rPr>
              <a:t> </a:t>
            </a:r>
            <a:r>
              <a:rPr lang="en-US" altLang="ja-JP" sz="1600" dirty="0">
                <a:solidFill>
                  <a:schemeClr val="tx2"/>
                </a:solidFill>
              </a:rPr>
              <a:t>Tian; </a:t>
            </a:r>
          </a:p>
          <a:p>
            <a:r>
              <a:rPr lang="en-US" altLang="ja-JP" sz="1600" dirty="0">
                <a:solidFill>
                  <a:schemeClr val="tx2"/>
                </a:solidFill>
              </a:rPr>
              <a:t> S</a:t>
            </a:r>
            <a:r>
              <a:rPr lang="en-US" altLang="ja-JP" sz="1600" dirty="0" smtClean="0">
                <a:solidFill>
                  <a:schemeClr val="tx2"/>
                </a:solidFill>
              </a:rPr>
              <a:t>ee </a:t>
            </a:r>
            <a:r>
              <a:rPr lang="en-US" altLang="ja-JP" sz="1600" dirty="0">
                <a:solidFill>
                  <a:schemeClr val="tx2"/>
                </a:solidFill>
              </a:rPr>
              <a:t>also </a:t>
            </a:r>
            <a:r>
              <a:rPr lang="en-US" altLang="ja-JP" sz="1600" dirty="0" err="1">
                <a:solidFill>
                  <a:schemeClr val="tx2"/>
                </a:solidFill>
              </a:rPr>
              <a:t>Barducci</a:t>
            </a:r>
            <a:r>
              <a:rPr lang="en-US" altLang="ja-JP" sz="1600" dirty="0">
                <a:solidFill>
                  <a:schemeClr val="tx2"/>
                </a:solidFill>
              </a:rPr>
              <a:t> et al., JHEP 12 (2017) 105 [arXiv:1710.06657</a:t>
            </a:r>
            <a:r>
              <a:rPr lang="en-US" altLang="ja-JP" sz="1600" dirty="0" smtClean="0">
                <a:solidFill>
                  <a:schemeClr val="tx2"/>
                </a:solidFill>
              </a:rPr>
              <a:t>]. </a:t>
            </a:r>
            <a:endParaRPr lang="en-US" altLang="ja-JP" sz="1600" dirty="0">
              <a:solidFill>
                <a:schemeClr val="tx2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53830" y="2708920"/>
            <a:ext cx="73786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solidFill>
                  <a:schemeClr val="tx2"/>
                </a:solidFill>
              </a:rPr>
              <a:t>(See also Gomez-</a:t>
            </a:r>
            <a:r>
              <a:rPr lang="de-DE" altLang="ja-JP" sz="1600" dirty="0" smtClean="0">
                <a:solidFill>
                  <a:schemeClr val="tx2"/>
                </a:solidFill>
              </a:rPr>
              <a:t>Heinemeyer-Rehman</a:t>
            </a:r>
            <a:r>
              <a:rPr lang="en-US" altLang="ja-JP" sz="1600" dirty="0" smtClean="0">
                <a:solidFill>
                  <a:schemeClr val="tx2"/>
                </a:solidFill>
              </a:rPr>
              <a:t>, PR D93 </a:t>
            </a:r>
            <a:r>
              <a:rPr lang="en-US" altLang="ja-JP" sz="1600" dirty="0">
                <a:solidFill>
                  <a:schemeClr val="tx2"/>
                </a:solidFill>
              </a:rPr>
              <a:t>(</a:t>
            </a:r>
            <a:r>
              <a:rPr lang="en-US" altLang="ja-JP" sz="1600" dirty="0" smtClean="0">
                <a:solidFill>
                  <a:schemeClr val="tx2"/>
                </a:solidFill>
              </a:rPr>
              <a:t>2016) 095021 [arXiv:1511.04342]. )</a:t>
            </a:r>
            <a:endParaRPr lang="en-US" altLang="ja-JP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23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7004"/>
            <a:ext cx="4283969" cy="647700"/>
          </a:xfrm>
        </p:spPr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1</a:t>
            </a:r>
            <a:r>
              <a:rPr lang="en-US" altLang="ja-JP" sz="4000" dirty="0" smtClean="0">
                <a:latin typeface="Times New Roman" pitchFamily="18" charset="0"/>
              </a:rPr>
              <a:t>. </a:t>
            </a:r>
            <a:r>
              <a:rPr lang="en-US" altLang="ja-JP" b="1" i="1" u="sng" dirty="0" smtClean="0">
                <a:latin typeface="Times New Roman" pitchFamily="18" charset="0"/>
              </a:rPr>
              <a:t>Introduction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82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75972" y="908720"/>
                <a:ext cx="8964488" cy="5760640"/>
              </a:xfrm>
              <a:solidFill>
                <a:schemeClr val="tx2">
                  <a:lumMod val="90000"/>
                </a:schemeClr>
              </a:solidFill>
            </p:spPr>
            <p:txBody>
              <a:bodyPr/>
              <a:lstStyle/>
              <a:p>
                <a:pPr eaLnBrk="1" hangingPunct="1">
                  <a:lnSpc>
                    <a:spcPct val="80000"/>
                  </a:lnSpc>
                </a:pPr>
                <a:endParaRPr lang="en-US" altLang="ja-JP" sz="2000" b="1" i="1" noProof="1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</a:pPr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What is the SM-like Higgs boson discovered at LHC? </a:t>
                </a:r>
              </a:p>
              <a:p>
                <a:pPr eaLnBrk="1" hangingPunct="1">
                  <a:lnSpc>
                    <a:spcPct val="80000"/>
                  </a:lnSpc>
                </a:pPr>
                <a:endParaRPr lang="en-US" altLang="ja-JP" sz="2200" b="1" i="1" noProof="1" smtClean="0">
                  <a:latin typeface="Times New Roman" pitchFamily="18" charset="0"/>
                </a:endParaRPr>
              </a:p>
              <a:p>
                <a:pPr eaLnBrk="1" hangingPunct="1"/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It can be the SM Higgs boson.</a:t>
                </a:r>
              </a:p>
              <a:p>
                <a:pPr eaLnBrk="1" hangingPunct="1"/>
                <a:endParaRPr lang="en-US" altLang="ja-JP" sz="2200" b="1" i="1" noProof="1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/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It can be a Higgs boson of New Physics. </a:t>
                </a:r>
              </a:p>
              <a:p>
                <a:pPr eaLnBrk="1" hangingPunct="1"/>
                <a:endParaRPr lang="en-US" altLang="ja-JP" sz="2200" b="1" i="1" noProof="1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/>
                <a:r>
                  <a:rPr lang="en-US" altLang="ja-JP" sz="2200" b="1" i="1" noProof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This is one of the most important issues in the present particle physics field!</a:t>
                </a:r>
                <a:endParaRPr lang="en-US" altLang="ja-JP" sz="2200" b="1" i="1" noProof="1" smtClean="0">
                  <a:solidFill>
                    <a:srgbClr val="FF0000"/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  <a:buNone/>
                </a:pPr>
                <a:endParaRPr lang="en-US" altLang="ja-JP" sz="2200" b="1" i="1" dirty="0" smtClean="0">
                  <a:solidFill>
                    <a:srgbClr val="FF0000"/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  <a:buFont typeface="Arial" pitchFamily="34" charset="0"/>
                  <a:buChar char="•"/>
                </a:pPr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Here we study a possibility that it is the lightest Higgs boson       of the </a:t>
                </a:r>
              </a:p>
              <a:p>
                <a:pPr eaLnBrk="1" hangingPunct="1">
                  <a:lnSpc>
                    <a:spcPts val="3500"/>
                  </a:lnSpc>
                  <a:buNone/>
                </a:pPr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     Minimal  Supersymmetric Standard Model (</a:t>
                </a:r>
                <a:r>
                  <a:rPr lang="en-US" altLang="ja-JP" sz="2200" b="1" i="1" dirty="0" smtClean="0">
                    <a:solidFill>
                      <a:srgbClr val="FF0000"/>
                    </a:solidFill>
                    <a:latin typeface="Times New Roman" pitchFamily="18" charset="0"/>
                  </a:rPr>
                  <a:t>MSSM</a:t>
                </a:r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),  focusing on the  decays  h</a:t>
                </a:r>
                <a:r>
                  <a:rPr lang="en-US" altLang="ja-JP" sz="2200" b="1" i="1" baseline="30000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0</a:t>
                </a:r>
                <a:r>
                  <a:rPr lang="en-US" altLang="ja-JP" sz="2200" b="1" i="1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</a:rPr>
                  <a:t>(125) </a:t>
                </a:r>
                <a14:m>
                  <m:oMath xmlns:m="http://schemas.openxmlformats.org/officeDocument/2006/math">
                    <m:r>
                      <a:rPr lang="en-US" altLang="ja-JP" sz="2200" b="1" i="1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ＭＳ Ｐゴシック" charset="-128"/>
                  </a:rPr>
                  <a:t>c c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ＭＳ Ｐゴシック" charset="-128"/>
                  </a:rPr>
                  <a:t> , b b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ＭＳ Ｐゴシック" charset="-128"/>
                  </a:rPr>
                  <a:t> </a:t>
                </a:r>
                <a:r>
                  <a:rPr lang="en-US" altLang="ja-JP" sz="2000" b="1" i="1" kern="1200" dirty="0" smtClean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,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ＭＳ Ｐゴシック" charset="-128"/>
                  </a:rPr>
                  <a:t> b s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 , 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Symbol" panose="05050102010706020507" pitchFamily="18" charset="2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g g, </a:t>
                </a:r>
                <a:r>
                  <a:rPr lang="en-US" altLang="ja-JP" sz="2000" b="1" i="1" kern="1200" dirty="0" smtClean="0">
                    <a:solidFill>
                      <a:schemeClr val="accent4">
                        <a:lumMod val="10000"/>
                      </a:schemeClr>
                    </a:solidFill>
                    <a:latin typeface="Symbol" panose="05050102010706020507" pitchFamily="18" charset="2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b="1" i="1" kern="1200" dirty="0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g </a:t>
                </a:r>
                <a:r>
                  <a:rPr lang="en-US" altLang="ja-JP" sz="2000" b="1" i="1" kern="1200" dirty="0" err="1" smtClean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g</a:t>
                </a:r>
                <a:r>
                  <a:rPr lang="en-US" altLang="ja-JP" sz="20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lang="en-US" altLang="ja-JP" sz="2400" b="1" i="1" kern="1200" dirty="0" smtClean="0">
                    <a:solidFill>
                      <a:srgbClr val="FF0000"/>
                    </a:solidFill>
                    <a:latin typeface="Times New Roman" pitchFamily="18" charset="0"/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with </a:t>
                </a:r>
                <a:r>
                  <a:rPr lang="en-US" altLang="ja-JP" sz="2400" b="1" i="1" kern="1200" dirty="0">
                    <a:solidFill>
                      <a:srgbClr val="FF0000"/>
                    </a:solidFill>
                    <a:latin typeface="Times New Roman" pitchFamily="18" charset="0"/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special emphasis on Supersymmetric </a:t>
                </a:r>
                <a:r>
                  <a:rPr lang="en-US" altLang="ja-JP" sz="2400" b="1" i="1" kern="1200" dirty="0" smtClean="0">
                    <a:solidFill>
                      <a:srgbClr val="FF0000"/>
                    </a:solidFill>
                    <a:latin typeface="Times New Roman" pitchFamily="18" charset="0"/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Quark Flavor Violation</a:t>
                </a:r>
                <a:r>
                  <a:rPr lang="en-US" altLang="ja-JP" sz="2400" b="1" i="1" kern="1200" dirty="0">
                    <a:solidFill>
                      <a:schemeClr val="accent4">
                        <a:lumMod val="10000"/>
                      </a:schemeClr>
                    </a:solidFill>
                    <a:latin typeface="Times New Roman" pitchFamily="18" charset="0"/>
                    <a:ea typeface="Arial Unicode MS" panose="020B0604020202020204" pitchFamily="50" charset="-128"/>
                    <a:cs typeface="Times New Roman" panose="02020603050405020304" pitchFamily="18" charset="0"/>
                  </a:rPr>
                  <a:t>.</a:t>
                </a:r>
                <a:endParaRPr lang="en-US" altLang="ja-JP" sz="2400" b="1" i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  <a:p>
                <a:pPr eaLnBrk="1" hangingPunct="1">
                  <a:lnSpc>
                    <a:spcPct val="80000"/>
                  </a:lnSpc>
                  <a:buNone/>
                </a:pPr>
                <a:endParaRPr lang="en-US" altLang="ja-JP" sz="2000" b="1" i="1" dirty="0" smtClean="0">
                  <a:solidFill>
                    <a:schemeClr val="accent4">
                      <a:lumMod val="10000"/>
                    </a:schemeClr>
                  </a:solidFill>
                  <a:latin typeface="Times New Roman" pitchFamily="18" charset="0"/>
                </a:endParaRPr>
              </a:p>
            </p:txBody>
          </p:sp>
        </mc:Choice>
        <mc:Fallback xmlns="">
          <p:sp>
            <p:nvSpPr>
              <p:cNvPr id="20482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972" y="908720"/>
                <a:ext cx="8964488" cy="5760640"/>
              </a:xfrm>
              <a:blipFill rotWithShape="0">
                <a:blip r:embed="rId4"/>
                <a:stretch>
                  <a:fillRect l="-7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381958" name="Object 6"/>
          <p:cNvGraphicFramePr>
            <a:graphicFrameLocks noChangeAspect="1"/>
          </p:cNvGraphicFramePr>
          <p:nvPr/>
        </p:nvGraphicFramePr>
        <p:xfrm>
          <a:off x="0" y="0"/>
          <a:ext cx="2000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455" name="数式" r:id="rId5" imgW="203112" imgH="228501" progId="Equation.3">
                  <p:embed/>
                </p:oleObj>
              </mc:Choice>
              <mc:Fallback>
                <p:oleObj name="数式" r:id="rId5" imgW="203112" imgH="228501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0002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713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7604901"/>
              </p:ext>
            </p:extLst>
          </p:nvPr>
        </p:nvGraphicFramePr>
        <p:xfrm>
          <a:off x="7459499" y="4530976"/>
          <a:ext cx="415925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456" name="数式" r:id="rId7" imgW="177480" imgH="203040" progId="Equation.3">
                  <p:embed/>
                </p:oleObj>
              </mc:Choice>
              <mc:Fallback>
                <p:oleObj name="数式" r:id="rId7" imgW="17748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9499" y="4530976"/>
                        <a:ext cx="415925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475656" y="548524"/>
            <a:ext cx="5688632" cy="410128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dirty="0" smtClean="0">
                <a:noFill/>
                <a:ea typeface="ＭＳ Ｐゴシック" pitchFamily="50" charset="-128"/>
              </a:rPr>
              <a:t> </a:t>
            </a:r>
            <a:endParaRPr lang="ja-JP" altLang="en-US" dirty="0" smtClean="0">
              <a:noFill/>
              <a:ea typeface="ＭＳ Ｐゴシック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289" y="761374"/>
            <a:ext cx="4153935" cy="3653298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1331640" y="44624"/>
            <a:ext cx="597666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 BR(h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-&gt; b s</a:t>
            </a:r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432048" y="4942459"/>
            <a:ext cx="7740352" cy="1836794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There is a strong correlation between T</a:t>
            </a:r>
            <a:r>
              <a:rPr lang="en-US" altLang="ja-JP" sz="1800" baseline="-250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D23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- BR(h</a:t>
            </a:r>
            <a:r>
              <a:rPr lang="en-US" altLang="ja-JP" sz="1800" baseline="300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-&gt; b s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)!</a:t>
            </a:r>
            <a:endParaRPr lang="en-US" altLang="ja-JP" sz="1800" dirty="0">
              <a:solidFill>
                <a:srgbClr val="DADADA">
                  <a:lumMod val="10000"/>
                </a:srgbClr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DADADA">
                  <a:lumMod val="10000"/>
                </a:srgbClr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BR(h</a:t>
            </a:r>
            <a:r>
              <a:rPr lang="en-US" altLang="ja-JP" sz="1800" baseline="300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-&gt; b s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) can be as large as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0.1%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for </a:t>
            </a: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large 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T</a:t>
            </a:r>
            <a:r>
              <a:rPr lang="en-US" altLang="ja-JP" sz="1800" baseline="-250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D23 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!</a:t>
            </a:r>
          </a:p>
          <a:p>
            <a:pPr>
              <a:lnSpc>
                <a:spcPts val="1400"/>
              </a:lnSpc>
              <a:buFontTx/>
              <a:buChar char="-"/>
              <a:defRPr/>
            </a:pPr>
            <a:endParaRPr lang="en-US" altLang="ja-JP" sz="1800" dirty="0" smtClean="0">
              <a:solidFill>
                <a:srgbClr val="DADADA">
                  <a:lumMod val="10000"/>
                </a:srgbClr>
              </a:solidFill>
              <a:ea typeface="ＭＳ Ｐゴシック" pitchFamily="50" charset="-128"/>
            </a:endParaRPr>
          </a:p>
          <a:p>
            <a:pPr>
              <a:lnSpc>
                <a:spcPts val="1000"/>
              </a:lnSpc>
              <a:buFontTx/>
              <a:buChar char="-"/>
              <a:defRPr/>
            </a:pP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</a:rPr>
              <a:t>ILC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</a:rPr>
              <a:t>(250 + 500 + 1000) sensitivity could be </a:t>
            </a:r>
            <a:r>
              <a:rPr lang="en-US" altLang="ja-JP" sz="1800" dirty="0" smtClean="0">
                <a:solidFill>
                  <a:srgbClr val="FF0000"/>
                </a:solidFill>
              </a:rPr>
              <a:t>~ 0.1% at 4 sigma significance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</a:rPr>
              <a:t>!</a:t>
            </a:r>
          </a:p>
          <a:p>
            <a:pPr>
              <a:lnSpc>
                <a:spcPts val="1000"/>
              </a:lnSpc>
              <a:buFontTx/>
              <a:buChar char="-"/>
              <a:defRPr/>
            </a:pPr>
            <a:endParaRPr lang="en-US" altLang="ja-JP" sz="1800" dirty="0" smtClean="0">
              <a:solidFill>
                <a:srgbClr val="DADADA">
                  <a:lumMod val="10000"/>
                </a:srgbClr>
              </a:solidFill>
            </a:endParaRPr>
          </a:p>
          <a:p>
            <a:pPr>
              <a:lnSpc>
                <a:spcPts val="1200"/>
              </a:lnSpc>
              <a:defRPr/>
            </a:pP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        </a:t>
            </a:r>
            <a:r>
              <a:rPr lang="en-US" altLang="ja-JP" sz="16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Private communication with </a:t>
            </a:r>
            <a:r>
              <a:rPr lang="en-US" altLang="ja-JP" sz="1600" dirty="0" err="1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Junping</a:t>
            </a:r>
            <a:r>
              <a:rPr lang="en-US" altLang="ja-JP" sz="16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Tian; </a:t>
            </a:r>
          </a:p>
          <a:p>
            <a:pPr>
              <a:lnSpc>
                <a:spcPts val="1200"/>
              </a:lnSpc>
              <a:defRPr/>
            </a:pPr>
            <a:r>
              <a:rPr lang="en-US" altLang="ja-JP" sz="16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         See </a:t>
            </a:r>
            <a:r>
              <a:rPr lang="en-US" altLang="ja-JP" sz="16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also </a:t>
            </a:r>
            <a:r>
              <a:rPr lang="en-US" altLang="ja-JP" sz="1600" dirty="0" err="1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Barducci</a:t>
            </a:r>
            <a:r>
              <a:rPr lang="en-US" altLang="ja-JP" sz="16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et al., </a:t>
            </a:r>
            <a:r>
              <a:rPr lang="en-US" altLang="ja-JP" sz="16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JHEP 12 (2017) 105 [</a:t>
            </a:r>
            <a:r>
              <a:rPr lang="en-US" altLang="ja-JP" sz="16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arXiv:1710.06657].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</a:t>
            </a: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DADADA">
                  <a:lumMod val="10000"/>
                </a:srgbClr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- LHC &amp; HL-LHC </a:t>
            </a:r>
            <a:r>
              <a:rPr lang="en-US" altLang="ja-JP" sz="1800" dirty="0" smtClean="0">
                <a:solidFill>
                  <a:srgbClr val="DADADA">
                    <a:lumMod val="10000"/>
                  </a:srgbClr>
                </a:solidFill>
              </a:rPr>
              <a:t>sensitivity should not be so good due to huge QCD BG!</a:t>
            </a:r>
            <a:endParaRPr lang="en-US" altLang="ja-JP" sz="1800" dirty="0" smtClean="0">
              <a:solidFill>
                <a:srgbClr val="DADADA">
                  <a:lumMod val="10000"/>
                </a:srgbClr>
              </a:solidFill>
              <a:ea typeface="ＭＳ Ｐゴシック" pitchFamily="50" charset="-128"/>
            </a:endParaRPr>
          </a:p>
          <a:p>
            <a:pPr marL="285750" indent="-285750"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ja-JP" altLang="en-US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700821"/>
            <a:ext cx="700656" cy="19940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243387" y="4215282"/>
            <a:ext cx="148074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T_D23 (GeV)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753126" y="2262980"/>
            <a:ext cx="1873586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BR(h</a:t>
            </a:r>
            <a:r>
              <a:rPr lang="en-US" altLang="ja-JP" sz="14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4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5" name="円/楕円 4"/>
          <p:cNvSpPr/>
          <p:nvPr/>
        </p:nvSpPr>
        <p:spPr bwMode="auto">
          <a:xfrm>
            <a:off x="4269035" y="4168407"/>
            <a:ext cx="1080120" cy="393349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cxnSp>
        <p:nvCxnSpPr>
          <p:cNvPr id="7" name="直線矢印コネクタ 6"/>
          <p:cNvCxnSpPr>
            <a:stCxn id="25" idx="1"/>
            <a:endCxn id="5" idx="6"/>
          </p:cNvCxnSpPr>
          <p:nvPr/>
        </p:nvCxnSpPr>
        <p:spPr bwMode="auto">
          <a:xfrm flipH="1" flipV="1">
            <a:off x="5349155" y="4365082"/>
            <a:ext cx="746859" cy="8799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テキスト ボックス 24"/>
          <p:cNvSpPr txBox="1"/>
          <p:nvPr/>
        </p:nvSpPr>
        <p:spPr>
          <a:xfrm>
            <a:off x="6096014" y="4253026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s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b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L</a:t>
            </a:r>
            <a:r>
              <a:rPr lang="en-US" altLang="ja-JP" sz="2000" dirty="0" smtClean="0"/>
              <a:t> mixing parameter</a:t>
            </a:r>
            <a:endParaRPr lang="ja-JP" altLang="en-US" sz="20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841461" y="2273542"/>
            <a:ext cx="421516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4">
                    <a:lumMod val="10000"/>
                  </a:schemeClr>
                </a:solidFill>
              </a:rPr>
              <a:t>0.5</a:t>
            </a:r>
            <a:endParaRPr lang="ja-JP" altLang="en-US" sz="12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66427" y="3770985"/>
            <a:ext cx="290379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4">
                    <a:lumMod val="10000"/>
                  </a:schemeClr>
                </a:solidFill>
              </a:rPr>
              <a:t>0</a:t>
            </a:r>
            <a:endParaRPr lang="ja-JP" altLang="en-US" sz="12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767927" y="3078328"/>
            <a:ext cx="485139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4">
                    <a:lumMod val="10000"/>
                  </a:schemeClr>
                </a:solidFill>
              </a:rPr>
              <a:t>0.25</a:t>
            </a:r>
            <a:endParaRPr lang="ja-JP" altLang="en-US" sz="12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764572" y="1521595"/>
            <a:ext cx="498019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4">
                    <a:lumMod val="10000"/>
                  </a:schemeClr>
                </a:solidFill>
              </a:rPr>
              <a:t>0.75</a:t>
            </a:r>
            <a:endParaRPr lang="ja-JP" altLang="en-US" sz="12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536030" y="776467"/>
            <a:ext cx="732173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accent4">
                    <a:lumMod val="10000"/>
                  </a:schemeClr>
                </a:solidFill>
              </a:rPr>
              <a:t>1.0X10</a:t>
            </a:r>
            <a:r>
              <a:rPr lang="en-US" altLang="ja-JP" sz="1200" baseline="30000" dirty="0" smtClean="0">
                <a:solidFill>
                  <a:schemeClr val="accent4">
                    <a:lumMod val="10000"/>
                  </a:schemeClr>
                </a:solidFill>
              </a:rPr>
              <a:t>-3</a:t>
            </a:r>
            <a:endParaRPr lang="ja-JP" altLang="en-US" sz="1200" dirty="0">
              <a:solidFill>
                <a:schemeClr val="accent4">
                  <a:lumMod val="10000"/>
                </a:schemeClr>
              </a:solidFill>
            </a:endParaRPr>
          </a:p>
        </p:txBody>
      </p:sp>
      <p:cxnSp>
        <p:nvCxnSpPr>
          <p:cNvPr id="22" name="直線コネクタ 21"/>
          <p:cNvCxnSpPr/>
          <p:nvPr/>
        </p:nvCxnSpPr>
        <p:spPr bwMode="auto">
          <a:xfrm>
            <a:off x="3275856" y="847030"/>
            <a:ext cx="302433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テキスト ボックス 23"/>
          <p:cNvSpPr txBox="1"/>
          <p:nvPr/>
        </p:nvSpPr>
        <p:spPr>
          <a:xfrm>
            <a:off x="6216248" y="548680"/>
            <a:ext cx="977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i="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←</a:t>
            </a:r>
            <a:r>
              <a:rPr lang="en-US" altLang="ja-JP" sz="1600" dirty="0" smtClean="0">
                <a:solidFill>
                  <a:srgbClr val="0070C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600" dirty="0" smtClean="0">
                <a:solidFill>
                  <a:srgbClr val="0070C0"/>
                </a:solidFill>
              </a:rPr>
              <a:t>0.1%</a:t>
            </a:r>
            <a:endParaRPr lang="ja-JP" altLang="en-US" sz="1600" dirty="0">
              <a:solidFill>
                <a:srgbClr val="0070C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680368" y="485279"/>
            <a:ext cx="4483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3366CC"/>
                </a:solidFill>
              </a:rPr>
              <a:t>ILC(250+500+1000</a:t>
            </a:r>
            <a:r>
              <a:rPr lang="en-US" altLang="ja-JP" sz="1600" dirty="0">
                <a:solidFill>
                  <a:srgbClr val="3366CC"/>
                </a:solidFill>
              </a:rPr>
              <a:t>) sensitivity </a:t>
            </a:r>
            <a:r>
              <a:rPr lang="en-US" altLang="ja-JP" sz="1600" dirty="0" smtClean="0">
                <a:solidFill>
                  <a:srgbClr val="3366CC"/>
                </a:solidFill>
              </a:rPr>
              <a:t>at </a:t>
            </a:r>
            <a:r>
              <a:rPr lang="en-US" altLang="ja-JP" sz="1600" dirty="0">
                <a:solidFill>
                  <a:srgbClr val="3366CC"/>
                </a:solidFill>
              </a:rPr>
              <a:t>4 </a:t>
            </a:r>
            <a:r>
              <a:rPr lang="en-US" altLang="ja-JP" sz="1600" dirty="0">
                <a:solidFill>
                  <a:srgbClr val="3366CC"/>
                </a:solidFill>
                <a:latin typeface="Symbol" panose="05050102010706020507" pitchFamily="18" charset="2"/>
              </a:rPr>
              <a:t>s</a:t>
            </a:r>
            <a:r>
              <a:rPr lang="en-US" altLang="ja-JP" sz="1600" dirty="0" smtClean="0">
                <a:solidFill>
                  <a:srgbClr val="3366CC"/>
                </a:solidFill>
              </a:rPr>
              <a:t>  significance</a:t>
            </a:r>
            <a:endParaRPr lang="ja-JP" altLang="en-US" sz="1600" dirty="0">
              <a:solidFill>
                <a:srgbClr val="33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07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5714" y="319600"/>
            <a:ext cx="9505056" cy="8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5.3 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Deviation of </a:t>
            </a:r>
            <a:r>
              <a:rPr lang="en-US" altLang="ja-JP" sz="3200" u="sng" kern="0" dirty="0" smtClean="0">
                <a:solidFill>
                  <a:srgbClr val="FFFF00"/>
                </a:solidFill>
                <a:ea typeface="+mj-ea"/>
                <a:cs typeface="+mj-cs"/>
              </a:rPr>
              <a:t>width ratio</a:t>
            </a:r>
            <a:r>
              <a:rPr lang="en-US" altLang="ja-JP" sz="3200" u="sng" kern="0" dirty="0" smtClean="0">
                <a:solidFill>
                  <a:srgbClr val="FF6699"/>
                </a:solidFill>
                <a:ea typeface="+mj-ea"/>
                <a:cs typeface="+mj-cs"/>
              </a:rPr>
              <a:t> 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from the SM prediction</a:t>
            </a:r>
            <a:r>
              <a:rPr lang="en-US" altLang="ja-JP" sz="3200" kern="0" dirty="0" smtClean="0">
                <a:solidFill>
                  <a:schemeClr val="tx2"/>
                </a:solidFill>
                <a:ea typeface="+mj-ea"/>
                <a:cs typeface="+mj-cs"/>
              </a:rPr>
              <a:t> 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79512" y="1484784"/>
            <a:ext cx="87484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chemeClr val="tx1"/>
                </a:solidFill>
              </a:rPr>
              <a:t>- The deviation of the width ratio from the SM prediction: </a:t>
            </a:r>
          </a:p>
          <a:p>
            <a:endParaRPr lang="en-US" altLang="ja-JP" sz="2800" dirty="0" smtClean="0">
              <a:solidFill>
                <a:schemeClr val="tx1"/>
              </a:solidFill>
            </a:endParaRP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  </a:t>
            </a:r>
            <a:r>
              <a:rPr lang="en-US" altLang="ja-JP" sz="2800" dirty="0" smtClean="0">
                <a:solidFill>
                  <a:srgbClr val="FFFF00"/>
                </a:solidFill>
              </a:rPr>
              <a:t>DEV(b/c)</a:t>
            </a:r>
            <a:r>
              <a:rPr lang="en-US" altLang="ja-JP" sz="2800" dirty="0" smtClean="0">
                <a:solidFill>
                  <a:schemeClr val="tx1"/>
                </a:solidFill>
              </a:rPr>
              <a:t> = [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(b) /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 G </a:t>
            </a:r>
            <a:r>
              <a:rPr lang="en-US" altLang="ja-JP" sz="2800" dirty="0" smtClean="0">
                <a:solidFill>
                  <a:schemeClr val="tx1"/>
                </a:solidFill>
              </a:rPr>
              <a:t>(c)]</a:t>
            </a:r>
            <a:r>
              <a:rPr lang="en-US" altLang="ja-JP" sz="2800" baseline="-25000" dirty="0" smtClean="0">
                <a:solidFill>
                  <a:srgbClr val="FFFF00"/>
                </a:solidFill>
              </a:rPr>
              <a:t>MSSM</a:t>
            </a:r>
            <a:r>
              <a:rPr lang="en-US" altLang="ja-JP" sz="2800" dirty="0" smtClean="0">
                <a:solidFill>
                  <a:schemeClr val="tx1"/>
                </a:solidFill>
              </a:rPr>
              <a:t>  /  [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(b) /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 G </a:t>
            </a:r>
            <a:r>
              <a:rPr lang="en-US" altLang="ja-JP" sz="2800" dirty="0" smtClean="0">
                <a:solidFill>
                  <a:schemeClr val="tx1"/>
                </a:solidFill>
              </a:rPr>
              <a:t>(c)]</a:t>
            </a:r>
            <a:r>
              <a:rPr lang="en-US" altLang="ja-JP" sz="2800" baseline="-25000" dirty="0" smtClean="0">
                <a:solidFill>
                  <a:srgbClr val="FFFF00"/>
                </a:solidFill>
              </a:rPr>
              <a:t>SM</a:t>
            </a:r>
            <a:r>
              <a:rPr lang="en-US" altLang="ja-JP" sz="2800" dirty="0" smtClean="0">
                <a:solidFill>
                  <a:schemeClr val="tx1"/>
                </a:solidFill>
              </a:rPr>
              <a:t>   -  1</a:t>
            </a: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                                        _</a:t>
            </a: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         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(X) = </a:t>
            </a:r>
            <a:r>
              <a:rPr lang="en-US" altLang="ja-JP" sz="2800" dirty="0" smtClean="0">
                <a:solidFill>
                  <a:schemeClr val="tx1"/>
                </a:solidFill>
                <a:latin typeface="Symbol" pitchFamily="18" charset="2"/>
              </a:rPr>
              <a:t>G </a:t>
            </a:r>
            <a:r>
              <a:rPr lang="en-US" altLang="ja-JP" sz="2800" dirty="0" smtClean="0">
                <a:solidFill>
                  <a:schemeClr val="tx1"/>
                </a:solidFill>
              </a:rPr>
              <a:t>(h</a:t>
            </a:r>
            <a:r>
              <a:rPr lang="en-US" altLang="ja-JP" sz="2800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sz="2800" dirty="0" smtClean="0">
                <a:solidFill>
                  <a:schemeClr val="tx1"/>
                </a:solidFill>
              </a:rPr>
              <a:t>-&gt; X X)</a:t>
            </a:r>
          </a:p>
          <a:p>
            <a:endParaRPr lang="en-US" altLang="ja-JP" sz="2800" dirty="0">
              <a:solidFill>
                <a:schemeClr val="tx1"/>
              </a:solidFill>
            </a:endParaRPr>
          </a:p>
          <a:p>
            <a:pPr marL="457200" indent="-457200">
              <a:buFontTx/>
              <a:buChar char="-"/>
            </a:pPr>
            <a:r>
              <a:rPr lang="en-US" altLang="ja-JP" sz="2800" dirty="0" smtClean="0">
                <a:solidFill>
                  <a:schemeClr val="tx1"/>
                </a:solidFill>
              </a:rPr>
              <a:t>We find;</a:t>
            </a:r>
          </a:p>
          <a:p>
            <a:r>
              <a:rPr lang="en-US" altLang="ja-JP" sz="2800" dirty="0">
                <a:solidFill>
                  <a:schemeClr val="tx1"/>
                </a:solidFill>
              </a:rPr>
              <a:t> </a:t>
            </a:r>
            <a:r>
              <a:rPr lang="en-US" altLang="ja-JP" sz="2800" dirty="0" smtClean="0">
                <a:solidFill>
                  <a:schemeClr val="tx1"/>
                </a:solidFill>
              </a:rPr>
              <a:t>    the experimental </a:t>
            </a:r>
            <a:r>
              <a:rPr lang="en-US" altLang="ja-JP" sz="2800" dirty="0">
                <a:solidFill>
                  <a:schemeClr val="tx1"/>
                </a:solidFill>
              </a:rPr>
              <a:t>measurement errors as </a:t>
            </a:r>
            <a:endParaRPr lang="en-US" altLang="ja-JP" sz="2800" dirty="0" smtClean="0">
              <a:solidFill>
                <a:schemeClr val="tx1"/>
              </a:solidFill>
            </a:endParaRPr>
          </a:p>
          <a:p>
            <a:r>
              <a:rPr lang="en-US" altLang="ja-JP" sz="2800" dirty="0">
                <a:solidFill>
                  <a:schemeClr val="tx1"/>
                </a:solidFill>
              </a:rPr>
              <a:t> </a:t>
            </a:r>
            <a:r>
              <a:rPr lang="en-US" altLang="ja-JP" sz="2800" dirty="0" smtClean="0">
                <a:solidFill>
                  <a:schemeClr val="tx1"/>
                </a:solidFill>
              </a:rPr>
              <a:t>    well </a:t>
            </a:r>
            <a:r>
              <a:rPr lang="en-US" altLang="ja-JP" sz="2800" dirty="0">
                <a:solidFill>
                  <a:schemeClr val="tx1"/>
                </a:solidFill>
              </a:rPr>
              <a:t>as the MSSM prediction </a:t>
            </a:r>
            <a:r>
              <a:rPr lang="en-US" altLang="ja-JP" sz="2800" dirty="0" smtClean="0">
                <a:solidFill>
                  <a:schemeClr val="tx1"/>
                </a:solidFill>
              </a:rPr>
              <a:t>errors </a:t>
            </a:r>
          </a:p>
          <a:p>
            <a:r>
              <a:rPr lang="en-US" altLang="ja-JP" sz="2800" dirty="0" smtClean="0">
                <a:solidFill>
                  <a:schemeClr val="tx1"/>
                </a:solidFill>
              </a:rPr>
              <a:t>     tend </a:t>
            </a:r>
            <a:r>
              <a:rPr lang="en-US" altLang="ja-JP" sz="2800" dirty="0">
                <a:solidFill>
                  <a:schemeClr val="tx1"/>
                </a:solidFill>
              </a:rPr>
              <a:t>to cancel out significantly in the width </a:t>
            </a:r>
            <a:r>
              <a:rPr lang="en-US" altLang="ja-JP" sz="2800" dirty="0" smtClean="0">
                <a:solidFill>
                  <a:schemeClr val="tx1"/>
                </a:solidFill>
              </a:rPr>
              <a:t>ratios.</a:t>
            </a:r>
            <a:r>
              <a:rPr lang="en-US" altLang="ja-JP" sz="2800" dirty="0">
                <a:solidFill>
                  <a:schemeClr val="tx1"/>
                </a:solidFill>
              </a:rPr>
              <a:t> </a:t>
            </a:r>
            <a:endParaRPr lang="en-US" altLang="ja-JP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50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91680" y="539736"/>
            <a:ext cx="4909195" cy="355227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502" y="666810"/>
            <a:ext cx="4327350" cy="3412561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1625997" y="32562"/>
            <a:ext cx="5040560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DEV(b/c)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198500"/>
            <a:ext cx="864096" cy="23778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667324" y="3855634"/>
            <a:ext cx="148074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T_U32 (GeV)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846599" y="2007847"/>
            <a:ext cx="893193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DEV(b/c)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539552" y="4484410"/>
            <a:ext cx="8064896" cy="2256958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2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There is a strong correlation between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U32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–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DEV(b/c)!</a:t>
            </a:r>
            <a:endParaRPr lang="en-US" altLang="ja-JP" sz="180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</a:pP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DEV(b/c) can exceed ~ +100% for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large T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Expected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absolute 1 </a:t>
            </a:r>
            <a:r>
              <a:rPr lang="el-GR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σ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error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of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DEV(b/c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 at ILC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:</a:t>
            </a:r>
          </a:p>
          <a:p>
            <a:pPr>
              <a:lnSpc>
                <a:spcPts val="1200"/>
              </a:lnSpc>
            </a:pPr>
            <a:endParaRPr lang="en-US" altLang="ja-JP" sz="180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</a:pP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</a:t>
            </a: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DEV(b/c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 = (3.1%, 2.1%, 1.3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%)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at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(ILC250, ILC250+500, ILC250+500+1000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).</a:t>
            </a:r>
          </a:p>
          <a:p>
            <a:pPr>
              <a:lnSpc>
                <a:spcPts val="1200"/>
              </a:lnSpc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endParaRPr lang="en-US" altLang="ja-JP" sz="12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</a:pP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                 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600" i="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[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Jorge </a:t>
            </a:r>
            <a:r>
              <a:rPr lang="en-US" altLang="ja-JP" sz="16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 Blas et al., Snowmass2021 Report: 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arXiv:2206.08326; </a:t>
            </a:r>
            <a:endParaRPr lang="en-US" altLang="ja-JP" sz="160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</a:pPr>
            <a:r>
              <a:rPr lang="en-US" altLang="ja-JP" sz="16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                      </a:t>
            </a:r>
            <a:r>
              <a:rPr lang="en-US" altLang="ja-JP" sz="16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P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rivate </a:t>
            </a:r>
            <a:r>
              <a:rPr lang="en-US" altLang="ja-JP" sz="16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communication with Jorge de Blas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.</a:t>
            </a:r>
            <a:r>
              <a:rPr lang="en-US" altLang="ja-JP" sz="1600" i="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]</a:t>
            </a:r>
          </a:p>
          <a:p>
            <a:pPr>
              <a:lnSpc>
                <a:spcPts val="1200"/>
              </a:lnSpc>
            </a:pPr>
            <a:endParaRPr lang="en-US" altLang="ja-JP" sz="1800" i="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</a:pPr>
            <a:r>
              <a:rPr lang="en-US" altLang="ja-JP" sz="1800" i="0" dirty="0">
                <a:solidFill>
                  <a:srgbClr val="FF0000"/>
                </a:solidFill>
                <a:ea typeface="ＭＳ Ｐゴシック" pitchFamily="50" charset="-128"/>
              </a:rPr>
              <a:t>- ILC can observe such large </a:t>
            </a:r>
            <a:r>
              <a:rPr lang="en-US" altLang="ja-JP" sz="1800" i="0" dirty="0" smtClean="0">
                <a:solidFill>
                  <a:srgbClr val="FF0000"/>
                </a:solidFill>
                <a:ea typeface="ＭＳ Ｐゴシック" pitchFamily="50" charset="-128"/>
              </a:rPr>
              <a:t>deviation </a:t>
            </a:r>
            <a:r>
              <a:rPr lang="en-US" altLang="ja-JP" sz="1800" i="0" dirty="0">
                <a:solidFill>
                  <a:srgbClr val="FF0000"/>
                </a:solidFill>
                <a:ea typeface="ＭＳ Ｐゴシック" pitchFamily="50" charset="-128"/>
              </a:rPr>
              <a:t>from SM at very high significance!</a:t>
            </a:r>
          </a:p>
          <a:p>
            <a:pPr>
              <a:lnSpc>
                <a:spcPts val="1200"/>
              </a:lnSpc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" name="円/楕円 8"/>
          <p:cNvSpPr/>
          <p:nvPr/>
        </p:nvSpPr>
        <p:spPr bwMode="auto">
          <a:xfrm>
            <a:off x="3707905" y="3780096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endCxn id="9" idx="6"/>
          </p:cNvCxnSpPr>
          <p:nvPr/>
        </p:nvCxnSpPr>
        <p:spPr bwMode="auto">
          <a:xfrm flipH="1">
            <a:off x="4788025" y="3955018"/>
            <a:ext cx="746859" cy="6454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5508104" y="3852104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 smtClean="0"/>
              <a:t>c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R</a:t>
            </a:r>
            <a:r>
              <a:rPr lang="en-US" altLang="ja-JP" sz="2000" dirty="0" smtClean="0"/>
              <a:t> m</a:t>
            </a:r>
            <a:r>
              <a:rPr kumimoji="1" lang="en-US" altLang="ja-JP" sz="2000" dirty="0" smtClean="0"/>
              <a:t>ixing parameter</a:t>
            </a:r>
            <a:endParaRPr kumimoji="1" lang="ja-JP" altLang="en-US" sz="2000" dirty="0"/>
          </a:p>
        </p:txBody>
      </p:sp>
      <p:cxnSp>
        <p:nvCxnSpPr>
          <p:cNvPr id="5" name="直線コネクタ 4"/>
          <p:cNvCxnSpPr/>
          <p:nvPr/>
        </p:nvCxnSpPr>
        <p:spPr bwMode="auto">
          <a:xfrm>
            <a:off x="2699793" y="3060016"/>
            <a:ext cx="33843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テキスト ボックス 6"/>
          <p:cNvSpPr txBox="1"/>
          <p:nvPr/>
        </p:nvSpPr>
        <p:spPr>
          <a:xfrm>
            <a:off x="4192537" y="2687339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SM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252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0768"/>
            <a:ext cx="8626494" cy="5256584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2230" y="260648"/>
            <a:ext cx="8715612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b="1" i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Expected absolute 1 sigma errors of the deviations DEVs at future lepton colliders</a:t>
            </a:r>
            <a:endParaRPr lang="en-US" altLang="ja-JP" sz="2800" b="1" i="1" u="sng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" name="円/楕円 5"/>
          <p:cNvSpPr/>
          <p:nvPr/>
        </p:nvSpPr>
        <p:spPr bwMode="auto">
          <a:xfrm>
            <a:off x="1115616" y="2708920"/>
            <a:ext cx="3744416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7" name="円/楕円 6"/>
          <p:cNvSpPr/>
          <p:nvPr/>
        </p:nvSpPr>
        <p:spPr bwMode="auto">
          <a:xfrm>
            <a:off x="2339752" y="1412776"/>
            <a:ext cx="2672680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662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979711" y="548680"/>
            <a:ext cx="4334963" cy="3553564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565276"/>
            <a:ext cx="4334962" cy="3607684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1403648" y="32562"/>
            <a:ext cx="546628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DEV(b/c)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– DEV(c)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180355"/>
            <a:ext cx="864096" cy="21202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3525" y="3882287"/>
            <a:ext cx="833583" cy="307777"/>
          </a:xfrm>
          <a:prstGeom prst="rect">
            <a:avLst/>
          </a:prstGeom>
          <a:solidFill>
            <a:schemeClr val="tx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DEV(c)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846599" y="1959719"/>
            <a:ext cx="893193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DEV(b/c)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539552" y="4411354"/>
            <a:ext cx="8064896" cy="2420888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2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There is a very strong correlation between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DEV(b/c)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DEV(c)!</a:t>
            </a: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</a:pP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DEV(b/c)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and DEV(c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 can be very large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simultaneously!</a:t>
            </a:r>
          </a:p>
          <a:p>
            <a:pPr>
              <a:lnSpc>
                <a:spcPts val="12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85750" indent="-285750">
              <a:lnSpc>
                <a:spcPts val="1200"/>
              </a:lnSpc>
              <a:buFontTx/>
              <a:buChar char="-"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Expected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absolute 1 </a:t>
            </a:r>
            <a:r>
              <a:rPr lang="el-GR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σ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error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of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DEV(c) and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DEV(b/c) at ILC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:</a:t>
            </a:r>
          </a:p>
          <a:p>
            <a:pPr marL="285750" indent="-285750">
              <a:lnSpc>
                <a:spcPts val="1200"/>
              </a:lnSpc>
              <a:buFontTx/>
              <a:buChar char="-"/>
            </a:pPr>
            <a:endParaRPr lang="en-US" altLang="ja-JP" sz="180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</a:t>
            </a: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DEV(c)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= (3.6%, 2.4%, 1.8%)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at (ILC250,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ILC250+500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,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ILC250+500+1000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</a:t>
            </a:r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</a:pPr>
            <a:endParaRPr lang="en-US" altLang="ja-JP" sz="180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</a:pP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</a:t>
            </a: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DEV(b/c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) = (3.1%, 2.1%, 1.3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%)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at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(ILC250, ILC250+500, ILC250+500+1000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).</a:t>
            </a:r>
          </a:p>
          <a:p>
            <a:pPr>
              <a:lnSpc>
                <a:spcPts val="1200"/>
              </a:lnSpc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endParaRPr lang="en-US" altLang="ja-JP" sz="12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</a:pP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                 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600" i="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[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Jorge </a:t>
            </a:r>
            <a:r>
              <a:rPr lang="en-US" altLang="ja-JP" sz="16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 Blas et al., Snowmass2021 Report: 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arXiv:2206.08326; </a:t>
            </a:r>
            <a:endParaRPr lang="en-US" altLang="ja-JP" sz="160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</a:pPr>
            <a:r>
              <a:rPr lang="en-US" altLang="ja-JP" sz="16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                      </a:t>
            </a:r>
            <a:r>
              <a:rPr lang="en-US" altLang="ja-JP" sz="16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P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rivate </a:t>
            </a:r>
            <a:r>
              <a:rPr lang="en-US" altLang="ja-JP" sz="16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communication with Jorge de Blas</a:t>
            </a:r>
            <a:r>
              <a:rPr lang="en-US" altLang="ja-JP" sz="16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.</a:t>
            </a:r>
            <a:r>
              <a:rPr lang="en-US" altLang="ja-JP" sz="1600" i="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]</a:t>
            </a:r>
          </a:p>
          <a:p>
            <a:pPr>
              <a:lnSpc>
                <a:spcPts val="1200"/>
              </a:lnSpc>
            </a:pPr>
            <a:endParaRPr lang="en-US" altLang="ja-JP" sz="1800" i="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</a:pPr>
            <a:r>
              <a:rPr lang="en-US" altLang="ja-JP" sz="1800" i="0" dirty="0">
                <a:solidFill>
                  <a:srgbClr val="FF0000"/>
                </a:solidFill>
                <a:ea typeface="ＭＳ Ｐゴシック" pitchFamily="50" charset="-128"/>
              </a:rPr>
              <a:t>- ILC can observe such large </a:t>
            </a:r>
            <a:r>
              <a:rPr lang="en-US" altLang="ja-JP" sz="1800" i="0" dirty="0" smtClean="0">
                <a:solidFill>
                  <a:srgbClr val="FF0000"/>
                </a:solidFill>
                <a:ea typeface="ＭＳ Ｐゴシック" pitchFamily="50" charset="-128"/>
              </a:rPr>
              <a:t>deviation </a:t>
            </a:r>
            <a:r>
              <a:rPr lang="en-US" altLang="ja-JP" sz="1800" i="0" dirty="0">
                <a:solidFill>
                  <a:srgbClr val="FF0000"/>
                </a:solidFill>
                <a:ea typeface="ＭＳ Ｐゴシック" pitchFamily="50" charset="-128"/>
              </a:rPr>
              <a:t>from SM at very high significance!</a:t>
            </a:r>
          </a:p>
          <a:p>
            <a:pPr>
              <a:lnSpc>
                <a:spcPts val="1200"/>
              </a:lnSpc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383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0768"/>
            <a:ext cx="8626494" cy="5256584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2230" y="260648"/>
            <a:ext cx="8715612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b="1" i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Expected absolute 1 sigma errors of the deviations DEVs at future lepton colliders</a:t>
            </a:r>
            <a:endParaRPr lang="en-US" altLang="ja-JP" sz="2800" b="1" i="1" u="sng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" name="円/楕円 5"/>
          <p:cNvSpPr/>
          <p:nvPr/>
        </p:nvSpPr>
        <p:spPr bwMode="auto">
          <a:xfrm>
            <a:off x="1115616" y="2708920"/>
            <a:ext cx="3744416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7" name="円/楕円 6"/>
          <p:cNvSpPr/>
          <p:nvPr/>
        </p:nvSpPr>
        <p:spPr bwMode="auto">
          <a:xfrm>
            <a:off x="2339752" y="1412776"/>
            <a:ext cx="2672680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8" name="円/楕円 7"/>
          <p:cNvSpPr/>
          <p:nvPr/>
        </p:nvSpPr>
        <p:spPr bwMode="auto">
          <a:xfrm>
            <a:off x="1115616" y="1916832"/>
            <a:ext cx="3744416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64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95536" y="44624"/>
            <a:ext cx="712879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ja-JP" sz="4400" kern="0" noProof="0" dirty="0">
                <a:solidFill>
                  <a:schemeClr val="tx2"/>
                </a:solidFill>
                <a:ea typeface="+mj-ea"/>
                <a:cs typeface="+mj-cs"/>
              </a:rPr>
              <a:t>6</a:t>
            </a:r>
            <a:r>
              <a:rPr kumimoji="1" lang="en-US" altLang="ja-JP" sz="4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. </a:t>
            </a:r>
            <a:r>
              <a:rPr lang="en-US" altLang="ja-JP" sz="4400" dirty="0">
                <a:solidFill>
                  <a:schemeClr val="tx2"/>
                </a:solidFill>
              </a:rPr>
              <a:t>h</a:t>
            </a:r>
            <a:r>
              <a:rPr lang="en-US" altLang="ja-JP" sz="4400" baseline="30000" dirty="0">
                <a:solidFill>
                  <a:schemeClr val="tx2"/>
                </a:solidFill>
              </a:rPr>
              <a:t>0</a:t>
            </a:r>
            <a:r>
              <a:rPr lang="en-US" altLang="ja-JP" sz="4400" dirty="0">
                <a:solidFill>
                  <a:schemeClr val="tx2"/>
                </a:solidFill>
              </a:rPr>
              <a:t> → </a:t>
            </a:r>
            <a:r>
              <a:rPr lang="en-US" altLang="ja-JP" sz="4400" dirty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4400" dirty="0" err="1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4400" dirty="0">
                <a:solidFill>
                  <a:schemeClr val="tx2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, </a:t>
            </a:r>
            <a:r>
              <a:rPr lang="en-US" altLang="ja-JP" sz="4400" dirty="0">
                <a:solidFill>
                  <a:schemeClr val="tx2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 </a:t>
            </a:r>
            <a:r>
              <a:rPr lang="en-US" altLang="ja-JP" sz="4400" dirty="0" err="1">
                <a:solidFill>
                  <a:schemeClr val="tx2"/>
                </a:solidFill>
                <a:ea typeface="Arial Unicode MS" panose="020B0604020202020204" pitchFamily="50" charset="-128"/>
                <a:cs typeface="Times New Roman" panose="02020603050405020304" pitchFamily="18" charset="0"/>
              </a:rPr>
              <a:t>g</a:t>
            </a:r>
            <a:r>
              <a:rPr lang="en-US" altLang="ja-JP" sz="4400" dirty="0">
                <a:solidFill>
                  <a:schemeClr val="tx2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4400" dirty="0">
                <a:solidFill>
                  <a:schemeClr val="tx2"/>
                </a:solidFill>
              </a:rPr>
              <a:t>in the </a:t>
            </a:r>
            <a:r>
              <a:rPr lang="en-US" altLang="ja-JP" sz="4400" dirty="0" smtClean="0">
                <a:solidFill>
                  <a:schemeClr val="tx2"/>
                </a:solidFill>
              </a:rPr>
              <a:t>MSSM</a:t>
            </a:r>
            <a:endParaRPr kumimoji="1" lang="en-US" altLang="ja-JP" sz="44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/>
              <p:cNvSpPr txBox="1"/>
              <p:nvPr/>
            </p:nvSpPr>
            <p:spPr>
              <a:xfrm>
                <a:off x="179512" y="908720"/>
                <a:ext cx="8748464" cy="5539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Tx/>
                  <a:buChar char="-"/>
                </a:pP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  As the h</a:t>
                </a:r>
                <a:r>
                  <a:rPr lang="en-US" altLang="ja-JP" sz="2000" baseline="30000" dirty="0" smtClean="0">
                    <a:solidFill>
                      <a:srgbClr val="FFFFFF"/>
                    </a:solidFill>
                  </a:rPr>
                  <a:t>0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decays to photon </a:t>
                </a:r>
                <a:r>
                  <a:rPr lang="en-US" altLang="ja-JP" sz="2000" dirty="0" err="1">
                    <a:solidFill>
                      <a:srgbClr val="FFFFFF"/>
                    </a:solidFill>
                  </a:rPr>
                  <a:t>photon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 and gluon </a:t>
                </a:r>
                <a:r>
                  <a:rPr lang="en-US" altLang="ja-JP" sz="2000" dirty="0" err="1" smtClean="0">
                    <a:solidFill>
                      <a:srgbClr val="FFFFFF"/>
                    </a:solidFill>
                  </a:rPr>
                  <a:t>gluon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 are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loop-induced decays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, </a:t>
                </a:r>
              </a:p>
              <a:p>
                <a:r>
                  <a:rPr lang="en-US" altLang="ja-JP" sz="2000" dirty="0" smtClean="0">
                    <a:solidFill>
                      <a:srgbClr val="FFFFFF"/>
                    </a:solidFill>
                  </a:rPr>
                  <a:t>  these decays are very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sensitive to New Physics!</a:t>
                </a:r>
              </a:p>
              <a:p>
                <a:pPr>
                  <a:buFontTx/>
                  <a:buChar char="-"/>
                </a:pPr>
                <a:endParaRPr lang="en-US" altLang="ja-JP" sz="2000" dirty="0">
                  <a:solidFill>
                    <a:schemeClr val="tx1"/>
                  </a:solidFill>
                </a:endParaRPr>
              </a:p>
              <a:p>
                <a:pPr>
                  <a:buFontTx/>
                  <a:buChar char="-"/>
                </a:pP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We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compute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the widths 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rgbClr val="FFFFFF"/>
                    </a:solidFill>
                  </a:rPr>
                  <a:t>0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Symbol" panose="05050102010706020507" pitchFamily="18" charset="2"/>
                  </a:rPr>
                  <a:t>g g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and 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rgbClr val="FFFFFF"/>
                    </a:solidFill>
                  </a:rPr>
                  <a:t>0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g g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at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NLO QCD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level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:endParaRPr lang="en-US" altLang="ja-JP" sz="2000" dirty="0" smtClean="0">
                  <a:solidFill>
                    <a:srgbClr val="FFFFFF"/>
                  </a:solidFill>
                </a:endParaRPr>
              </a:p>
              <a:p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  in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the 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MSSM with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QFV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 . </a:t>
                </a:r>
              </a:p>
              <a:p>
                <a:endParaRPr lang="en-US" altLang="ja-JP" sz="2000" dirty="0">
                  <a:solidFill>
                    <a:srgbClr val="FF6699"/>
                  </a:solidFill>
                </a:endParaRPr>
              </a:p>
              <a:p>
                <a:r>
                  <a:rPr lang="en-US" altLang="ja-JP" sz="1400" dirty="0" smtClean="0">
                    <a:solidFill>
                      <a:schemeClr val="tx1"/>
                    </a:solidFill>
                  </a:rPr>
                  <a:t>                                                                        </a:t>
                </a:r>
                <a:endParaRPr lang="en-US" altLang="ja-JP" sz="2000" dirty="0" smtClean="0">
                  <a:solidFill>
                    <a:schemeClr val="tx1"/>
                  </a:solidFill>
                </a:endParaRPr>
              </a:p>
              <a:p>
                <a:pPr lvl="0">
                  <a:lnSpc>
                    <a:spcPts val="1800"/>
                  </a:lnSpc>
                  <a:buFontTx/>
                  <a:buChar char="-"/>
                </a:pPr>
                <a:r>
                  <a:rPr lang="en-US" altLang="ja-JP" sz="2000" dirty="0">
                    <a:solidFill>
                      <a:srgbClr val="FFFFFF"/>
                    </a:solidFill>
                  </a:rPr>
                  <a:t> Main 1-loop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contributions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to h</a:t>
                </a:r>
                <a:r>
                  <a:rPr lang="en-US" altLang="ja-JP" sz="2000" baseline="30000" dirty="0">
                    <a:solidFill>
                      <a:srgbClr val="FFFFFF"/>
                    </a:solidFill>
                  </a:rPr>
                  <a:t>0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rgbClr val="FFFF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FF"/>
                    </a:solidFill>
                    <a:latin typeface="Symbol" panose="05050102010706020507" pitchFamily="18" charset="2"/>
                  </a:rPr>
                  <a:t>g g</a:t>
                </a:r>
                <a:r>
                  <a:rPr lang="en-US" altLang="ja-JP" sz="2000" dirty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:  </a:t>
                </a:r>
              </a:p>
              <a:p>
                <a:pPr lvl="0">
                  <a:lnSpc>
                    <a:spcPts val="1800"/>
                  </a:lnSpc>
                  <a:buFontTx/>
                  <a:buChar char="-"/>
                </a:pPr>
                <a:endParaRPr lang="en-US" altLang="ja-JP" sz="2000" dirty="0">
                  <a:solidFill>
                    <a:srgbClr val="FFFFFF"/>
                  </a:solidFill>
                </a:endParaRPr>
              </a:p>
              <a:p>
                <a:pPr lvl="0">
                  <a:lnSpc>
                    <a:spcPts val="1800"/>
                  </a:lnSpc>
                </a:pPr>
                <a:r>
                  <a:rPr lang="en-US" altLang="ja-JP" sz="2000" dirty="0">
                    <a:solidFill>
                      <a:srgbClr val="FF6699"/>
                    </a:solidFill>
                  </a:rPr>
                  <a:t>         </a:t>
                </a:r>
                <a:r>
                  <a:rPr lang="en-US" altLang="ja-JP" sz="2000" i="0" dirty="0" smtClean="0">
                    <a:solidFill>
                      <a:srgbClr val="FFFF00"/>
                    </a:solidFill>
                  </a:rPr>
                  <a:t>[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W</a:t>
                </a:r>
                <a:r>
                  <a:rPr lang="en-US" altLang="ja-JP" sz="2000" baseline="30000" dirty="0" smtClean="0">
                    <a:solidFill>
                      <a:srgbClr val="FFFF00"/>
                    </a:solidFill>
                  </a:rPr>
                  <a:t>+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/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 top-quark / </a:t>
                </a:r>
                <a:r>
                  <a:rPr lang="en-US" altLang="ja-JP" sz="2000" dirty="0" err="1" smtClean="0">
                    <a:solidFill>
                      <a:srgbClr val="FFFF00"/>
                    </a:solidFill>
                  </a:rPr>
                  <a:t>su</a:t>
                </a:r>
                <a:r>
                  <a:rPr lang="en-US" altLang="ja-JP" sz="2000" i="0" dirty="0" smtClean="0">
                    <a:solidFill>
                      <a:srgbClr val="FFFF00"/>
                    </a:solidFill>
                  </a:rPr>
                  <a:t>]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-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loops</a:t>
                </a:r>
                <a:r>
                  <a:rPr lang="en-US" altLang="ja-JP" sz="2000" i="0" dirty="0">
                    <a:solidFill>
                      <a:srgbClr val="FFFF00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rgbClr val="FFFF00"/>
                    </a:solidFill>
                  </a:rPr>
                  <a:t> [ </a:t>
                </a:r>
                <a:r>
                  <a:rPr lang="en-US" altLang="ja-JP" sz="2000" dirty="0" err="1">
                    <a:solidFill>
                      <a:srgbClr val="FFFF00"/>
                    </a:solidFill>
                  </a:rPr>
                  <a:t>su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= (t̃ - c̃ mixture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)</a:t>
                </a:r>
                <a:r>
                  <a:rPr lang="en-US" altLang="ja-JP" sz="2000" i="0" dirty="0" smtClean="0">
                    <a:solidFill>
                      <a:srgbClr val="FFFF00"/>
                    </a:solidFill>
                  </a:rPr>
                  <a:t>]</a:t>
                </a:r>
              </a:p>
              <a:p>
                <a:pPr lvl="0">
                  <a:lnSpc>
                    <a:spcPts val="1800"/>
                  </a:lnSpc>
                </a:pPr>
                <a:endParaRPr lang="en-US" altLang="ja-JP" sz="2000" i="0" dirty="0">
                  <a:solidFill>
                    <a:srgbClr val="FF6699"/>
                  </a:solidFill>
                </a:endParaRPr>
              </a:p>
              <a:p>
                <a:pPr lvl="0"/>
                <a:r>
                  <a:rPr lang="en-US" altLang="ja-JP" sz="2000" i="0" dirty="0" smtClean="0">
                    <a:solidFill>
                      <a:srgbClr val="FFFFFF"/>
                    </a:solidFill>
                  </a:rPr>
                  <a:t>        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The</a:t>
                </a:r>
                <a:r>
                  <a:rPr lang="en-US" altLang="ja-JP" sz="2000" i="0" dirty="0" smtClean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 err="1" smtClean="0">
                    <a:solidFill>
                      <a:srgbClr val="FFFF00"/>
                    </a:solidFill>
                  </a:rPr>
                  <a:t>su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-loops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can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be enhanced by large trilinear couplings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U23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, 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U32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, 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U33</a:t>
                </a:r>
                <a:r>
                  <a:rPr lang="en-US" altLang="ja-JP" sz="2000" i="0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rgbClr val="FFFFFF"/>
                    </a:solidFill>
                  </a:rPr>
                  <a:t>, </a:t>
                </a:r>
                <a:endParaRPr lang="en-US" altLang="ja-JP" sz="2000" i="0" dirty="0">
                  <a:solidFill>
                    <a:srgbClr val="FFFFFF"/>
                  </a:solidFill>
                </a:endParaRPr>
              </a:p>
              <a:p>
                <a:pPr lvl="0"/>
                <a:r>
                  <a:rPr lang="en-US" altLang="ja-JP" sz="2000" i="0" dirty="0" smtClean="0">
                    <a:solidFill>
                      <a:srgbClr val="FFFFFF"/>
                    </a:solidFill>
                  </a:rPr>
                  <a:t>        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resulting in sizable d</a:t>
                </a:r>
                <a:r>
                  <a:rPr lang="en-US" altLang="ja-JP" sz="2000" kern="0" dirty="0" smtClean="0">
                    <a:solidFill>
                      <a:schemeClr val="tx1"/>
                    </a:solidFill>
                    <a:cs typeface="Times New Roman" pitchFamily="18" charset="0"/>
                  </a:rPr>
                  <a:t>eviation </a:t>
                </a:r>
                <a:r>
                  <a:rPr lang="en-US" altLang="ja-JP" sz="2000" kern="0" dirty="0">
                    <a:solidFill>
                      <a:schemeClr val="tx1"/>
                    </a:solidFill>
                    <a:cs typeface="Times New Roman" pitchFamily="18" charset="0"/>
                  </a:rPr>
                  <a:t>of </a:t>
                </a:r>
                <a:r>
                  <a:rPr lang="en-US" altLang="ja-JP" sz="2000" kern="0" dirty="0">
                    <a:solidFill>
                      <a:schemeClr val="tx1"/>
                    </a:solidFill>
                    <a:latin typeface="Symbol" panose="05050102010706020507" pitchFamily="18" charset="2"/>
                    <a:cs typeface="Times New Roman" pitchFamily="18" charset="0"/>
                  </a:rPr>
                  <a:t>G </a:t>
                </a:r>
                <a:r>
                  <a:rPr lang="en-US" altLang="ja-JP" sz="2000" kern="0" dirty="0">
                    <a:solidFill>
                      <a:schemeClr val="tx1"/>
                    </a:solidFill>
                    <a:cs typeface="Times New Roman" pitchFamily="18" charset="0"/>
                  </a:rPr>
                  <a:t>(h</a:t>
                </a:r>
                <a:r>
                  <a:rPr lang="en-US" altLang="ja-JP" sz="2000" kern="0" baseline="30000" dirty="0">
                    <a:solidFill>
                      <a:schemeClr val="tx1"/>
                    </a:solidFill>
                    <a:cs typeface="Times New Roman" pitchFamily="18" charset="0"/>
                  </a:rPr>
                  <a:t>0</a:t>
                </a:r>
                <a:r>
                  <a:rPr lang="en-US" altLang="ja-JP" sz="2000" kern="0" dirty="0">
                    <a:solidFill>
                      <a:schemeClr val="tx1"/>
                    </a:solidFill>
                    <a:cs typeface="Times New Roman" pitchFamily="18" charset="0"/>
                  </a:rPr>
                  <a:t> → </a:t>
                </a:r>
                <a:r>
                  <a:rPr lang="en-US" altLang="ja-JP" sz="2000" dirty="0">
                    <a:solidFill>
                      <a:srgbClr val="FFFFFF"/>
                    </a:solidFill>
                    <a:latin typeface="Symbol" panose="05050102010706020507" pitchFamily="18" charset="2"/>
                  </a:rPr>
                  <a:t>g g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en-US" altLang="ja-JP" sz="2000" kern="0" dirty="0" smtClean="0">
                    <a:solidFill>
                      <a:schemeClr val="tx1"/>
                    </a:solidFill>
                    <a:cs typeface="Times New Roman" pitchFamily="18" charset="0"/>
                  </a:rPr>
                  <a:t>  from the SM width!</a:t>
                </a:r>
                <a:endParaRPr lang="en-US" altLang="ja-JP" sz="2000" i="0" dirty="0">
                  <a:solidFill>
                    <a:schemeClr val="tx1"/>
                  </a:solidFill>
                </a:endParaRPr>
              </a:p>
              <a:p>
                <a:pPr lvl="0"/>
                <a:endParaRPr lang="en-US" altLang="ja-JP" sz="2000" i="0" dirty="0">
                  <a:solidFill>
                    <a:srgbClr val="FFFFFF"/>
                  </a:solidFill>
                </a:endParaRPr>
              </a:p>
              <a:p>
                <a:pPr lvl="0">
                  <a:lnSpc>
                    <a:spcPts val="1800"/>
                  </a:lnSpc>
                  <a:buFontTx/>
                  <a:buChar char="-"/>
                </a:pPr>
                <a:r>
                  <a:rPr lang="en-US" altLang="ja-JP" sz="2000" dirty="0">
                    <a:solidFill>
                      <a:srgbClr val="FFFFFF"/>
                    </a:solidFill>
                  </a:rPr>
                  <a:t> Main 1-loop contributions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to 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h</a:t>
                </a:r>
                <a:r>
                  <a:rPr lang="en-US" altLang="ja-JP" sz="2000" baseline="30000" dirty="0">
                    <a:solidFill>
                      <a:schemeClr val="tx1"/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tx1"/>
                    </a:solidFill>
                  </a:rPr>
                  <a:t> → </a:t>
                </a:r>
                <a:r>
                  <a:rPr lang="en-US" altLang="ja-JP" sz="2000" dirty="0" smtClean="0">
                    <a:solidFill>
                      <a:schemeClr val="tx1"/>
                    </a:solidFill>
                  </a:rPr>
                  <a:t>g g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:  </a:t>
                </a:r>
                <a:endParaRPr lang="en-US" altLang="ja-JP" sz="2000" dirty="0">
                  <a:solidFill>
                    <a:srgbClr val="FFFF00"/>
                  </a:solidFill>
                </a:endParaRPr>
              </a:p>
              <a:p>
                <a:pPr lvl="0">
                  <a:lnSpc>
                    <a:spcPts val="1800"/>
                  </a:lnSpc>
                </a:pPr>
                <a:r>
                  <a:rPr lang="en-US" altLang="ja-JP" sz="2000" i="0" dirty="0">
                    <a:solidFill>
                      <a:srgbClr val="FFFFFF"/>
                    </a:solidFill>
                  </a:rPr>
                  <a:t> </a:t>
                </a:r>
                <a:endParaRPr lang="en-US" altLang="ja-JP" sz="2000" i="0" dirty="0">
                  <a:solidFill>
                    <a:srgbClr val="FF6699"/>
                  </a:solidFill>
                </a:endParaRPr>
              </a:p>
              <a:p>
                <a:pPr lvl="0">
                  <a:lnSpc>
                    <a:spcPts val="1800"/>
                  </a:lnSpc>
                </a:pPr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        </a:t>
                </a:r>
                <a:r>
                  <a:rPr lang="en-US" altLang="ja-JP" sz="2000" i="0" dirty="0" smtClean="0">
                    <a:solidFill>
                      <a:srgbClr val="FFFF00"/>
                    </a:solidFill>
                  </a:rPr>
                  <a:t>[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top-quark / </a:t>
                </a:r>
                <a:r>
                  <a:rPr lang="en-US" altLang="ja-JP" sz="2000" dirty="0" err="1" smtClean="0">
                    <a:solidFill>
                      <a:srgbClr val="FFFF00"/>
                    </a:solidFill>
                  </a:rPr>
                  <a:t>su</a:t>
                </a:r>
                <a:r>
                  <a:rPr lang="en-US" altLang="ja-JP" sz="2000" i="0" dirty="0" smtClean="0">
                    <a:solidFill>
                      <a:srgbClr val="FFFF00"/>
                    </a:solidFill>
                  </a:rPr>
                  <a:t>]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- loops </a:t>
                </a:r>
                <a:r>
                  <a:rPr lang="en-US" altLang="ja-JP" sz="2000" i="0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US" altLang="ja-JP" sz="2000" i="0" dirty="0">
                    <a:solidFill>
                      <a:srgbClr val="FFFF00"/>
                    </a:solidFill>
                  </a:rPr>
                  <a:t>[ </a:t>
                </a:r>
                <a:r>
                  <a:rPr lang="en-US" altLang="ja-JP" sz="2000" dirty="0" err="1">
                    <a:solidFill>
                      <a:srgbClr val="FFFF00"/>
                    </a:solidFill>
                  </a:rPr>
                  <a:t>su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= (t̃ - c̃ mixture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)</a:t>
                </a:r>
                <a:r>
                  <a:rPr lang="en-US" altLang="ja-JP" sz="2000" i="0" dirty="0" smtClean="0">
                    <a:solidFill>
                      <a:srgbClr val="FFFF00"/>
                    </a:solidFill>
                  </a:rPr>
                  <a:t>]</a:t>
                </a:r>
              </a:p>
              <a:p>
                <a:pPr lvl="0">
                  <a:lnSpc>
                    <a:spcPts val="1800"/>
                  </a:lnSpc>
                </a:pPr>
                <a:endParaRPr lang="en-US" altLang="ja-JP" sz="2000" i="0" dirty="0">
                  <a:solidFill>
                    <a:srgbClr val="FF6699"/>
                  </a:solidFill>
                </a:endParaRPr>
              </a:p>
              <a:p>
                <a:pPr lvl="0"/>
                <a:r>
                  <a:rPr lang="en-US" altLang="ja-JP" sz="2000" i="0" dirty="0">
                    <a:solidFill>
                      <a:srgbClr val="FFFFFF"/>
                    </a:solidFill>
                  </a:rPr>
                  <a:t> </a:t>
                </a:r>
                <a:r>
                  <a:rPr lang="en-US" altLang="ja-JP" sz="2000" i="0" dirty="0" smtClean="0">
                    <a:solidFill>
                      <a:srgbClr val="FFFFFF"/>
                    </a:solidFill>
                  </a:rPr>
                  <a:t>       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The </a:t>
                </a:r>
                <a:r>
                  <a:rPr lang="en-US" altLang="ja-JP" sz="2000" dirty="0" err="1" smtClean="0">
                    <a:solidFill>
                      <a:srgbClr val="FFFF00"/>
                    </a:solidFill>
                  </a:rPr>
                  <a:t>su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-loops</a:t>
                </a:r>
                <a:r>
                  <a:rPr lang="en-US" altLang="ja-JP" sz="2000" dirty="0" smtClean="0">
                    <a:solidFill>
                      <a:srgbClr val="FF6699"/>
                    </a:solidFill>
                  </a:rPr>
                  <a:t>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can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be enhanced by large trilinear couplings 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U23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, T</a:t>
                </a:r>
                <a:r>
                  <a:rPr lang="en-US" altLang="ja-JP" sz="2000" baseline="-25000" dirty="0">
                    <a:solidFill>
                      <a:srgbClr val="FFFF00"/>
                    </a:solidFill>
                  </a:rPr>
                  <a:t>U32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, </a:t>
                </a:r>
                <a:r>
                  <a:rPr lang="en-US" altLang="ja-JP" sz="2000" dirty="0" smtClean="0">
                    <a:solidFill>
                      <a:srgbClr val="FFFF00"/>
                    </a:solidFill>
                  </a:rPr>
                  <a:t>T</a:t>
                </a:r>
                <a:r>
                  <a:rPr lang="en-US" altLang="ja-JP" sz="2000" baseline="-25000" dirty="0" smtClean="0">
                    <a:solidFill>
                      <a:srgbClr val="FFFF00"/>
                    </a:solidFill>
                  </a:rPr>
                  <a:t>U33 ,</a:t>
                </a:r>
                <a:r>
                  <a:rPr lang="en-US" altLang="ja-JP" sz="2000" dirty="0">
                    <a:solidFill>
                      <a:srgbClr val="FFFF00"/>
                    </a:solidFill>
                  </a:rPr>
                  <a:t> </a:t>
                </a:r>
              </a:p>
              <a:p>
                <a:r>
                  <a:rPr lang="en-US" altLang="ja-JP" sz="2000" i="0" dirty="0" smtClean="0">
                    <a:solidFill>
                      <a:srgbClr val="FF6699"/>
                    </a:solidFill>
                  </a:rPr>
                  <a:t>         </a:t>
                </a:r>
                <a:r>
                  <a:rPr lang="en-US" altLang="ja-JP" sz="2000" dirty="0" smtClean="0">
                    <a:solidFill>
                      <a:srgbClr val="FFFFFF"/>
                    </a:solidFill>
                  </a:rPr>
                  <a:t>resulting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in sizable d</a:t>
                </a:r>
                <a:r>
                  <a:rPr lang="en-US" altLang="ja-JP" sz="2000" kern="0" dirty="0">
                    <a:solidFill>
                      <a:srgbClr val="FFFFFF"/>
                    </a:solidFill>
                    <a:cs typeface="Times New Roman" pitchFamily="18" charset="0"/>
                  </a:rPr>
                  <a:t>eviation of </a:t>
                </a:r>
                <a:r>
                  <a:rPr lang="en-US" altLang="ja-JP" sz="2000" kern="0" dirty="0">
                    <a:solidFill>
                      <a:srgbClr val="FFFFFF"/>
                    </a:solidFill>
                    <a:latin typeface="Symbol" panose="05050102010706020507" pitchFamily="18" charset="2"/>
                    <a:cs typeface="Times New Roman" pitchFamily="18" charset="0"/>
                  </a:rPr>
                  <a:t>G </a:t>
                </a:r>
                <a:r>
                  <a:rPr lang="en-US" altLang="ja-JP" sz="2000" kern="0" dirty="0">
                    <a:solidFill>
                      <a:srgbClr val="FFFFFF"/>
                    </a:solidFill>
                    <a:cs typeface="Times New Roman" pitchFamily="18" charset="0"/>
                  </a:rPr>
                  <a:t>(h</a:t>
                </a:r>
                <a:r>
                  <a:rPr lang="en-US" altLang="ja-JP" sz="2000" kern="0" baseline="30000" dirty="0">
                    <a:solidFill>
                      <a:srgbClr val="FFFFFF"/>
                    </a:solidFill>
                    <a:cs typeface="Times New Roman" pitchFamily="18" charset="0"/>
                  </a:rPr>
                  <a:t>0</a:t>
                </a:r>
                <a:r>
                  <a:rPr lang="en-US" altLang="ja-JP" sz="2000" kern="0" dirty="0">
                    <a:solidFill>
                      <a:srgbClr val="FFFFFF"/>
                    </a:solidFill>
                    <a:cs typeface="Times New Roman" pitchFamily="18" charset="0"/>
                  </a:rPr>
                  <a:t> → </a:t>
                </a:r>
                <a:r>
                  <a:rPr lang="en-US" altLang="ja-JP" sz="2000" dirty="0">
                    <a:solidFill>
                      <a:srgbClr val="FFFFFF"/>
                    </a:solidFill>
                  </a:rPr>
                  <a:t>g g</a:t>
                </a:r>
                <a:r>
                  <a:rPr lang="en-US" altLang="ja-JP" sz="2000" dirty="0" smtClean="0">
                    <a:solidFill>
                      <a:srgbClr val="FFFFFF"/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</a:t>
                </a:r>
                <a:r>
                  <a:rPr lang="en-US" altLang="ja-JP" sz="2000" kern="0" dirty="0" smtClean="0">
                    <a:solidFill>
                      <a:srgbClr val="FFFFFF"/>
                    </a:solidFill>
                    <a:cs typeface="Times New Roman" pitchFamily="18" charset="0"/>
                  </a:rPr>
                  <a:t>  from the SM </a:t>
                </a:r>
                <a:r>
                  <a:rPr lang="en-US" altLang="ja-JP" sz="2000" kern="0" dirty="0">
                    <a:solidFill>
                      <a:srgbClr val="FFFFFF"/>
                    </a:solidFill>
                    <a:cs typeface="Times New Roman" pitchFamily="18" charset="0"/>
                  </a:rPr>
                  <a:t>width!</a:t>
                </a:r>
                <a:endParaRPr lang="en-US" altLang="ja-JP" sz="2000" i="0" dirty="0" smtClean="0">
                  <a:solidFill>
                    <a:srgbClr val="FF6699"/>
                  </a:solidFill>
                </a:endParaRPr>
              </a:p>
            </p:txBody>
          </p:sp>
        </mc:Choice>
        <mc:Fallback xmlns="">
          <p:sp>
            <p:nvSpPr>
              <p:cNvPr id="15" name="テキスト ボックス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908720"/>
                <a:ext cx="8748464" cy="5539978"/>
              </a:xfrm>
              <a:prstGeom prst="rect">
                <a:avLst/>
              </a:prstGeom>
              <a:blipFill rotWithShape="0">
                <a:blip r:embed="rId2"/>
                <a:stretch>
                  <a:fillRect l="-557" t="-550" r="-1323" b="-9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790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コンテンツ プレースホルダ 2"/>
          <p:cNvSpPr txBox="1">
            <a:spLocks/>
          </p:cNvSpPr>
          <p:nvPr/>
        </p:nvSpPr>
        <p:spPr bwMode="auto">
          <a:xfrm>
            <a:off x="323528" y="173003"/>
            <a:ext cx="8352928" cy="3147118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Tx/>
              <a:buNone/>
            </a:pPr>
            <a:r>
              <a:rPr lang="en-US" altLang="ja-JP" sz="240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400" kern="0" dirty="0" smtClean="0">
                <a:solidFill>
                  <a:srgbClr val="DADADA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None/>
            </a:pPr>
            <a:endParaRPr lang="en-US" altLang="ja-JP" sz="2400" kern="0" dirty="0" smtClean="0">
              <a:solidFill>
                <a:srgbClr val="DADADA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3725946" y="651636"/>
            <a:ext cx="4248472" cy="2520280"/>
            <a:chOff x="2879812" y="1441376"/>
            <a:chExt cx="4248472" cy="2520280"/>
          </a:xfrm>
        </p:grpSpPr>
        <p:sp>
          <p:nvSpPr>
            <p:cNvPr id="49" name="正方形/長方形 48"/>
            <p:cNvSpPr/>
            <p:nvPr/>
          </p:nvSpPr>
          <p:spPr bwMode="auto">
            <a:xfrm>
              <a:off x="2879812" y="1441376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ja-JP" dirty="0" smtClean="0">
                  <a:ea typeface="ＭＳ Ｐゴシック" pitchFamily="50" charset="-128"/>
                </a:rPr>
                <a:t>                             </a:t>
              </a:r>
            </a:p>
            <a:p>
              <a:endParaRPr lang="en-US" altLang="ja-JP" dirty="0">
                <a:ea typeface="ＭＳ Ｐゴシック" pitchFamily="50" charset="-128"/>
              </a:endParaRPr>
            </a:p>
            <a:p>
              <a:endParaRPr lang="en-US" altLang="ja-JP" dirty="0" smtClean="0">
                <a:ea typeface="ＭＳ Ｐゴシック" pitchFamily="50" charset="-128"/>
              </a:endParaRPr>
            </a:p>
            <a:p>
              <a:endParaRPr lang="ja-JP" altLang="en-US" dirty="0" smtClean="0">
                <a:ea typeface="ＭＳ Ｐゴシック" pitchFamily="50" charset="-128"/>
              </a:endParaRPr>
            </a:p>
          </p:txBody>
        </p:sp>
        <p:cxnSp>
          <p:nvCxnSpPr>
            <p:cNvPr id="50" name="直線矢印コネクタ 49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1" name="直線矢印コネクタ 50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2" name="直線矢印コネクタ 51"/>
            <p:cNvCxnSpPr/>
            <p:nvPr/>
          </p:nvCxnSpPr>
          <p:spPr bwMode="auto">
            <a:xfrm>
              <a:off x="4716016" y="2852936"/>
              <a:ext cx="1562214" cy="84611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7" name="直線コネクタ 56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9" name="テキスト ボックス 58"/>
          <p:cNvSpPr txBox="1"/>
          <p:nvPr/>
        </p:nvSpPr>
        <p:spPr>
          <a:xfrm>
            <a:off x="7059945" y="628442"/>
            <a:ext cx="31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g</a:t>
            </a:r>
            <a:endParaRPr lang="ja-JP" altLang="en-US" dirty="0">
              <a:latin typeface="Symbol" panose="05050102010706020507" pitchFamily="18" charset="2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694318" y="233324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X</a:t>
            </a:r>
            <a:endParaRPr lang="ja-JP" altLang="en-US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329244" y="1510654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0</a:t>
            </a:r>
            <a:endParaRPr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622310" y="129551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X</a:t>
            </a:r>
            <a:endParaRPr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164288" y="2663666"/>
            <a:ext cx="31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Symbol" panose="05050102010706020507" pitchFamily="18" charset="2"/>
              </a:rPr>
              <a:t>g</a:t>
            </a:r>
            <a:endParaRPr lang="ja-JP" altLang="en-US" dirty="0">
              <a:latin typeface="Symbol" panose="05050102010706020507" pitchFamily="18" charset="2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045063" y="1572930"/>
            <a:ext cx="22429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 =</a:t>
            </a:r>
            <a:r>
              <a:rPr lang="en-US" altLang="ja-JP" dirty="0"/>
              <a:t> </a:t>
            </a:r>
            <a:r>
              <a:rPr lang="en-US" altLang="ja-JP" dirty="0" smtClean="0"/>
              <a:t>W 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/ t / 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214" y="1685171"/>
            <a:ext cx="573074" cy="64623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12" y="3557379"/>
            <a:ext cx="8352244" cy="3151905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1219645" y="5069547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 =</a:t>
            </a:r>
            <a:r>
              <a:rPr lang="en-US" altLang="ja-JP" dirty="0" smtClean="0"/>
              <a:t> t / u</a:t>
            </a:r>
            <a:r>
              <a:rPr lang="en-US" altLang="ja-JP" dirty="0" smtClean="0">
                <a:cs typeface="Times New Roman" panose="02020603050405020304" pitchFamily="18" charset="0"/>
              </a:rPr>
              <a:t>̃</a:t>
            </a:r>
            <a:r>
              <a:rPr lang="en-US" altLang="ja-JP" baseline="-25000" dirty="0" smtClean="0">
                <a:cs typeface="Times New Roman" panose="02020603050405020304" pitchFamily="18" charset="0"/>
              </a:rPr>
              <a:t>1,2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grpSp>
        <p:nvGrpSpPr>
          <p:cNvPr id="43" name="グループ化 42"/>
          <p:cNvGrpSpPr/>
          <p:nvPr/>
        </p:nvGrpSpPr>
        <p:grpSpPr>
          <a:xfrm>
            <a:off x="3725946" y="3873191"/>
            <a:ext cx="4248472" cy="2520280"/>
            <a:chOff x="2879812" y="1441376"/>
            <a:chExt cx="4248472" cy="2520280"/>
          </a:xfrm>
        </p:grpSpPr>
        <p:sp>
          <p:nvSpPr>
            <p:cNvPr id="44" name="正方形/長方形 43"/>
            <p:cNvSpPr/>
            <p:nvPr/>
          </p:nvSpPr>
          <p:spPr bwMode="auto">
            <a:xfrm>
              <a:off x="2879812" y="1441376"/>
              <a:ext cx="4248472" cy="252028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ja-JP" dirty="0" smtClean="0">
                  <a:ea typeface="ＭＳ Ｐゴシック" pitchFamily="50" charset="-128"/>
                </a:rPr>
                <a:t>                             </a:t>
              </a:r>
            </a:p>
            <a:p>
              <a:endParaRPr lang="en-US" altLang="ja-JP" dirty="0">
                <a:ea typeface="ＭＳ Ｐゴシック" pitchFamily="50" charset="-128"/>
              </a:endParaRPr>
            </a:p>
            <a:p>
              <a:endParaRPr lang="en-US" altLang="ja-JP" dirty="0" smtClean="0">
                <a:ea typeface="ＭＳ Ｐゴシック" pitchFamily="50" charset="-128"/>
              </a:endParaRPr>
            </a:p>
            <a:p>
              <a:endParaRPr lang="ja-JP" altLang="en-US" dirty="0" smtClean="0">
                <a:ea typeface="ＭＳ Ｐゴシック" pitchFamily="50" charset="-128"/>
              </a:endParaRPr>
            </a:p>
          </p:txBody>
        </p:sp>
        <p:cxnSp>
          <p:nvCxnSpPr>
            <p:cNvPr id="45" name="直線矢印コネクタ 44"/>
            <p:cNvCxnSpPr/>
            <p:nvPr/>
          </p:nvCxnSpPr>
          <p:spPr bwMode="auto">
            <a:xfrm flipV="1">
              <a:off x="3563888" y="2824028"/>
              <a:ext cx="1152128" cy="28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7" name="直線矢印コネクタ 46"/>
            <p:cNvCxnSpPr/>
            <p:nvPr/>
          </p:nvCxnSpPr>
          <p:spPr bwMode="auto">
            <a:xfrm flipV="1">
              <a:off x="4716016" y="1700808"/>
              <a:ext cx="1512168" cy="11232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1" name="直線コネクタ 60"/>
            <p:cNvCxnSpPr/>
            <p:nvPr/>
          </p:nvCxnSpPr>
          <p:spPr bwMode="auto">
            <a:xfrm>
              <a:off x="5724128" y="2060848"/>
              <a:ext cx="72008" cy="1368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5" name="テキスト ボックス 74"/>
          <p:cNvSpPr txBox="1"/>
          <p:nvPr/>
        </p:nvSpPr>
        <p:spPr>
          <a:xfrm>
            <a:off x="5846718" y="561599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X</a:t>
            </a:r>
            <a:endParaRPr lang="ja-JP" altLang="en-US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481644" y="4668699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0</a:t>
            </a:r>
            <a:endParaRPr lang="ja-JP" altLang="en-US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5774710" y="445355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X</a:t>
            </a:r>
            <a:endParaRPr lang="ja-JP" altLang="en-US" dirty="0"/>
          </a:p>
        </p:txBody>
      </p:sp>
      <p:pic>
        <p:nvPicPr>
          <p:cNvPr id="78" name="図 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614" y="4843216"/>
            <a:ext cx="573074" cy="64623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124364" y="3845411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</a:t>
            </a:r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0272" y="5791467"/>
            <a:ext cx="524301" cy="646232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8511" y="5285571"/>
            <a:ext cx="1646063" cy="93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02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539552" y="24603"/>
            <a:ext cx="705678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dirty="0" err="1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- </a:t>
            </a:r>
            <a:r>
              <a:rPr lang="en-US" altLang="ja-JP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i="0" dirty="0" smtClean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9" name="正方形/長方形 8"/>
          <p:cNvSpPr/>
          <p:nvPr/>
        </p:nvSpPr>
        <p:spPr bwMode="auto">
          <a:xfrm>
            <a:off x="184492" y="4278049"/>
            <a:ext cx="8748464" cy="2494851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20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There is a strong correlation between </a:t>
            </a:r>
            <a:r>
              <a:rPr lang="en-US" altLang="ja-JP" sz="1800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sz="1800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and </a:t>
            </a:r>
            <a:r>
              <a:rPr lang="en-US" altLang="ja-JP" sz="1800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sz="1800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sz="1800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!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2000"/>
              </a:lnSpc>
              <a:buFontTx/>
              <a:buChar char="-"/>
            </a:pPr>
            <a:r>
              <a:rPr lang="en-US" altLang="ja-JP" sz="1800" i="0" dirty="0" smtClean="0">
                <a:solidFill>
                  <a:schemeClr val="accent4">
                    <a:lumMod val="10000"/>
                  </a:schemeClr>
                </a:solidFill>
              </a:rPr>
              <a:t> DEV(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sz="1800" baseline="30000" dirty="0" smtClean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</a:rPr>
              <a:t>→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i="0" dirty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and </a:t>
            </a:r>
            <a:r>
              <a:rPr lang="en-US" altLang="ja-JP" sz="1800" i="0" dirty="0">
                <a:solidFill>
                  <a:schemeClr val="accent4">
                    <a:lumMod val="10000"/>
                  </a:schemeClr>
                </a:solidFill>
              </a:rPr>
              <a:t>DEV(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sz="1800" baseline="30000" dirty="0">
                <a:solidFill>
                  <a:schemeClr val="accent4">
                    <a:lumMod val="10000"/>
                  </a:schemeClr>
                </a:solidFill>
              </a:rPr>
              <a:t>0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</a:rPr>
              <a:t> →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sz="1800" i="0" dirty="0" smtClean="0">
                <a:solidFill>
                  <a:schemeClr val="accent4">
                    <a:lumMod val="10000"/>
                  </a:schemeClr>
                </a:solidFill>
              </a:rPr>
              <a:t>)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can be  sizable simultaneously!:</a:t>
            </a:r>
          </a:p>
          <a:p>
            <a:pPr>
              <a:lnSpc>
                <a:spcPts val="2000"/>
              </a:lnSpc>
            </a:pP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i="0" dirty="0" smtClean="0">
                <a:solidFill>
                  <a:srgbClr val="FF0000"/>
                </a:solidFill>
              </a:rPr>
              <a:t>DEV(</a:t>
            </a:r>
            <a:r>
              <a:rPr lang="en-US" altLang="ja-JP" sz="1800" dirty="0" smtClean="0">
                <a:solidFill>
                  <a:srgbClr val="FF0000"/>
                </a:solidFill>
              </a:rPr>
              <a:t>h</a:t>
            </a:r>
            <a:r>
              <a:rPr lang="en-US" altLang="ja-JP" sz="1800" baseline="30000" dirty="0" smtClean="0">
                <a:solidFill>
                  <a:srgbClr val="FF0000"/>
                </a:solidFill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</a:rPr>
              <a:t> </a:t>
            </a:r>
            <a:r>
              <a:rPr lang="en-US" altLang="ja-JP" sz="1800" dirty="0">
                <a:solidFill>
                  <a:srgbClr val="FF0000"/>
                </a:solidFill>
              </a:rPr>
              <a:t>→ 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i="0" dirty="0">
                <a:solidFill>
                  <a:srgbClr val="FF0000"/>
                </a:solidFill>
              </a:rPr>
              <a:t>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can be as large as ~ ±1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%</a:t>
            </a:r>
          </a:p>
          <a:p>
            <a:pPr>
              <a:lnSpc>
                <a:spcPts val="2000"/>
              </a:lnSpc>
            </a:pPr>
            <a:r>
              <a:rPr lang="en-US" altLang="ja-JP" sz="1800" i="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i="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i="0" dirty="0" smtClean="0">
                <a:solidFill>
                  <a:srgbClr val="FF0000"/>
                </a:solidFill>
              </a:rPr>
              <a:t>DEV(</a:t>
            </a:r>
            <a:r>
              <a:rPr lang="en-US" altLang="ja-JP" sz="1800" dirty="0" smtClean="0">
                <a:solidFill>
                  <a:srgbClr val="FF0000"/>
                </a:solidFill>
              </a:rPr>
              <a:t>h</a:t>
            </a:r>
            <a:r>
              <a:rPr lang="en-US" altLang="ja-JP" sz="1800" baseline="30000" dirty="0" smtClean="0">
                <a:solidFill>
                  <a:srgbClr val="FF0000"/>
                </a:solidFill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</a:rPr>
              <a:t> </a:t>
            </a:r>
            <a:r>
              <a:rPr lang="en-US" altLang="ja-JP" sz="1800" dirty="0">
                <a:solidFill>
                  <a:srgbClr val="FF0000"/>
                </a:solidFill>
              </a:rPr>
              <a:t>→ </a:t>
            </a:r>
            <a:r>
              <a:rPr lang="en-US" altLang="ja-JP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sz="1800" i="0" dirty="0">
                <a:solidFill>
                  <a:srgbClr val="FF0000"/>
                </a:solidFill>
              </a:rPr>
              <a:t>)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can be as large as ~ ±4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%.</a:t>
            </a:r>
            <a:endParaRPr lang="en-US" altLang="ja-JP" sz="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2000"/>
              </a:lnSpc>
              <a:buFontTx/>
              <a:buChar char="-"/>
            </a:pP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Expected absolute 1 </a:t>
            </a:r>
            <a:r>
              <a:rPr lang="el-GR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σ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errors at (ILC250, ILC250+500, ILC250+500+1000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):</a:t>
            </a:r>
          </a:p>
          <a:p>
            <a:pPr>
              <a:lnSpc>
                <a:spcPts val="2000"/>
              </a:lnSpc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ＭＳ Ｐゴシック" pitchFamily="50" charset="-128"/>
              </a:rPr>
              <a:t>   </a:t>
            </a: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DEV(</a:t>
            </a:r>
            <a:r>
              <a:rPr lang="en-US" altLang="ja-JP" sz="1800" dirty="0">
                <a:solidFill>
                  <a:srgbClr val="FF0000"/>
                </a:solidFill>
              </a:rPr>
              <a:t>h</a:t>
            </a:r>
            <a:r>
              <a:rPr lang="en-US" altLang="ja-JP" sz="1800" baseline="30000" dirty="0">
                <a:solidFill>
                  <a:srgbClr val="FF0000"/>
                </a:solidFill>
              </a:rPr>
              <a:t>0</a:t>
            </a:r>
            <a:r>
              <a:rPr lang="en-US" altLang="ja-JP" sz="1800" dirty="0">
                <a:solidFill>
                  <a:srgbClr val="FF0000"/>
                </a:solidFill>
              </a:rPr>
              <a:t> → 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= (2.4%, 2.2%, 2.0%)</a:t>
            </a:r>
          </a:p>
          <a:p>
            <a:pPr>
              <a:lnSpc>
                <a:spcPts val="2000"/>
              </a:lnSpc>
            </a:pP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  </a:t>
            </a: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DEV(</a:t>
            </a:r>
            <a:r>
              <a:rPr lang="en-US" altLang="ja-JP" sz="1800" dirty="0">
                <a:solidFill>
                  <a:srgbClr val="FF0000"/>
                </a:solidFill>
              </a:rPr>
              <a:t>h</a:t>
            </a:r>
            <a:r>
              <a:rPr lang="en-US" altLang="ja-JP" sz="1800" baseline="30000" dirty="0">
                <a:solidFill>
                  <a:srgbClr val="FF0000"/>
                </a:solidFill>
              </a:rPr>
              <a:t>0</a:t>
            </a:r>
            <a:r>
              <a:rPr lang="en-US" altLang="ja-JP" sz="1800" dirty="0">
                <a:solidFill>
                  <a:srgbClr val="FF0000"/>
                </a:solidFill>
              </a:rPr>
              <a:t> → </a:t>
            </a:r>
            <a:r>
              <a:rPr lang="en-US" altLang="ja-JP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= (1.8%, 1.4%, 1.1%)</a:t>
            </a: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 lvl="0">
              <a:lnSpc>
                <a:spcPts val="1300"/>
              </a:lnSpc>
            </a:pPr>
            <a:r>
              <a:rPr lang="en-US" altLang="ja-JP" sz="1400" dirty="0">
                <a:solidFill>
                  <a:srgbClr val="FF0000"/>
                </a:solidFill>
                <a:ea typeface="ＭＳ Ｐゴシック" pitchFamily="50" charset="-128"/>
              </a:rPr>
              <a:t>  </a:t>
            </a:r>
            <a:r>
              <a:rPr lang="en-US" altLang="ja-JP" sz="14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   </a:t>
            </a:r>
            <a:r>
              <a:rPr lang="en-US" altLang="ja-JP" sz="1400" i="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[</a:t>
            </a:r>
            <a:r>
              <a:rPr lang="en-US" altLang="ja-JP" sz="14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Jorge de Blas et al., Snowmass2021 Report: arXiv:2206.08326; </a:t>
            </a:r>
          </a:p>
          <a:p>
            <a:pPr lvl="0">
              <a:lnSpc>
                <a:spcPts val="1300"/>
              </a:lnSpc>
            </a:pPr>
            <a:r>
              <a:rPr lang="en-US" altLang="ja-JP" sz="14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      </a:t>
            </a:r>
            <a:r>
              <a:rPr lang="en-US" altLang="ja-JP" sz="14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Private </a:t>
            </a:r>
            <a:r>
              <a:rPr lang="en-US" altLang="ja-JP" sz="14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communication with Jorge de Blas</a:t>
            </a:r>
            <a:r>
              <a:rPr lang="en-US" altLang="ja-JP" sz="14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.</a:t>
            </a:r>
            <a:r>
              <a:rPr lang="en-US" altLang="ja-JP" sz="1400" i="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]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 (See Backup slides)</a:t>
            </a:r>
            <a:endParaRPr lang="en-US" altLang="ja-JP" sz="1400" i="0" dirty="0" smtClean="0">
              <a:solidFill>
                <a:srgbClr val="DADADA">
                  <a:lumMod val="10000"/>
                </a:srgbClr>
              </a:solidFill>
              <a:ea typeface="ＭＳ Ｐゴシック" pitchFamily="50" charset="-128"/>
            </a:endParaRPr>
          </a:p>
          <a:p>
            <a:pPr lvl="0">
              <a:lnSpc>
                <a:spcPts val="2000"/>
              </a:lnSpc>
            </a:pPr>
            <a:r>
              <a:rPr lang="en-US" altLang="ja-JP" sz="1800" i="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- </a:t>
            </a:r>
            <a:r>
              <a:rPr lang="en-US" altLang="ja-JP" sz="1800" i="0" dirty="0" smtClean="0">
                <a:solidFill>
                  <a:srgbClr val="FF0000"/>
                </a:solidFill>
                <a:ea typeface="ＭＳ Ｐゴシック" pitchFamily="50" charset="-128"/>
              </a:rPr>
              <a:t>ILC can observe such sizable deviation </a:t>
            </a:r>
            <a:r>
              <a:rPr lang="en-US" altLang="ja-JP" sz="1800" i="0" dirty="0">
                <a:solidFill>
                  <a:srgbClr val="FF0000"/>
                </a:solidFill>
              </a:rPr>
              <a:t>DEV(</a:t>
            </a:r>
            <a:r>
              <a:rPr lang="en-US" altLang="ja-JP" sz="1800" dirty="0">
                <a:solidFill>
                  <a:srgbClr val="FF0000"/>
                </a:solidFill>
              </a:rPr>
              <a:t>h</a:t>
            </a:r>
            <a:r>
              <a:rPr lang="en-US" altLang="ja-JP" sz="1800" baseline="30000" dirty="0">
                <a:solidFill>
                  <a:srgbClr val="FF0000"/>
                </a:solidFill>
              </a:rPr>
              <a:t>0</a:t>
            </a:r>
            <a:r>
              <a:rPr lang="en-US" altLang="ja-JP" sz="1800" dirty="0">
                <a:solidFill>
                  <a:srgbClr val="FF0000"/>
                </a:solidFill>
              </a:rPr>
              <a:t> → </a:t>
            </a:r>
            <a:r>
              <a:rPr lang="en-US" altLang="ja-JP" sz="1800" dirty="0">
                <a:solidFill>
                  <a:srgbClr val="FF0000"/>
                </a:solidFill>
                <a:cs typeface="Times New Roman" panose="02020603050405020304" pitchFamily="18" charset="0"/>
              </a:rPr>
              <a:t>g g</a:t>
            </a:r>
            <a:r>
              <a:rPr lang="en-US" altLang="ja-JP" sz="1800" i="0" dirty="0">
                <a:solidFill>
                  <a:srgbClr val="FF0000"/>
                </a:solidFill>
              </a:rPr>
              <a:t>)</a:t>
            </a:r>
            <a:r>
              <a:rPr lang="en-US" altLang="ja-JP" sz="1800" i="0" dirty="0" smtClean="0">
                <a:solidFill>
                  <a:srgbClr val="FF0000"/>
                </a:solidFill>
                <a:ea typeface="ＭＳ Ｐゴシック" pitchFamily="50" charset="-128"/>
              </a:rPr>
              <a:t> at high significance!</a:t>
            </a:r>
            <a:endParaRPr kumimoji="1" lang="ja-JP" altLang="en-US" sz="1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971600" y="67990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8" name="下矢印 7"/>
          <p:cNvSpPr/>
          <p:nvPr/>
        </p:nvSpPr>
        <p:spPr bwMode="auto">
          <a:xfrm>
            <a:off x="3671900" y="4020830"/>
            <a:ext cx="792088" cy="20618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763688" y="519173"/>
            <a:ext cx="4320481" cy="3511114"/>
            <a:chOff x="1619671" y="576407"/>
            <a:chExt cx="4922046" cy="4603157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671" y="576407"/>
              <a:ext cx="4922046" cy="4520024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/>
          </p:nvSpPr>
          <p:spPr>
            <a:xfrm rot="16200000">
              <a:off x="1249767" y="2662420"/>
              <a:ext cx="1335622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400" i="0" dirty="0">
                  <a:solidFill>
                    <a:schemeClr val="accent4">
                      <a:lumMod val="10000"/>
                    </a:schemeClr>
                  </a:solidFill>
                </a:rPr>
                <a:t>DEV(</a:t>
              </a:r>
              <a:r>
                <a:rPr lang="en-US" altLang="ja-JP" sz="1400" dirty="0">
                  <a:solidFill>
                    <a:schemeClr val="accent4">
                      <a:lumMod val="10000"/>
                    </a:schemeClr>
                  </a:solidFill>
                </a:rPr>
                <a:t>h</a:t>
              </a:r>
              <a:r>
                <a:rPr lang="en-US" altLang="ja-JP" sz="1400" baseline="30000" dirty="0">
                  <a:solidFill>
                    <a:schemeClr val="accent4">
                      <a:lumMod val="10000"/>
                    </a:schemeClr>
                  </a:solidFill>
                </a:rPr>
                <a:t>0</a:t>
              </a:r>
              <a:r>
                <a:rPr lang="en-US" altLang="ja-JP" sz="1400" dirty="0">
                  <a:solidFill>
                    <a:schemeClr val="accent4">
                      <a:lumMod val="10000"/>
                    </a:schemeClr>
                  </a:solidFill>
                </a:rPr>
                <a:t> → </a:t>
              </a:r>
              <a:r>
                <a:rPr lang="en-US" altLang="ja-JP" sz="1400" dirty="0">
                  <a:solidFill>
                    <a:schemeClr val="accent4">
                      <a:lumMod val="10000"/>
                    </a:schemeClr>
                  </a:solidFill>
                  <a:cs typeface="Times New Roman" panose="02020603050405020304" pitchFamily="18" charset="0"/>
                </a:rPr>
                <a:t>g g</a:t>
              </a:r>
              <a:r>
                <a:rPr lang="en-US" altLang="ja-JP" sz="1400" i="0" dirty="0">
                  <a:solidFill>
                    <a:schemeClr val="accent4">
                      <a:lumMod val="10000"/>
                    </a:schemeClr>
                  </a:solidFill>
                </a:rPr>
                <a:t>)</a:t>
              </a:r>
              <a:endParaRPr kumimoji="1" lang="ja-JP" altLang="en-US" sz="1400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3798166" y="4797151"/>
              <a:ext cx="1746195" cy="382413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400" i="0" dirty="0">
                  <a:solidFill>
                    <a:schemeClr val="accent4">
                      <a:lumMod val="10000"/>
                    </a:schemeClr>
                  </a:solidFill>
                </a:rPr>
                <a:t>DEV(</a:t>
              </a:r>
              <a:r>
                <a:rPr lang="en-US" altLang="ja-JP" sz="1400" dirty="0">
                  <a:solidFill>
                    <a:schemeClr val="accent4">
                      <a:lumMod val="10000"/>
                    </a:schemeClr>
                  </a:solidFill>
                </a:rPr>
                <a:t>h</a:t>
              </a:r>
              <a:r>
                <a:rPr lang="en-US" altLang="ja-JP" sz="1400" baseline="30000" dirty="0">
                  <a:solidFill>
                    <a:schemeClr val="accent4">
                      <a:lumMod val="10000"/>
                    </a:schemeClr>
                  </a:solidFill>
                </a:rPr>
                <a:t>0</a:t>
              </a:r>
              <a:r>
                <a:rPr lang="en-US" altLang="ja-JP" sz="1400" dirty="0">
                  <a:solidFill>
                    <a:schemeClr val="accent4">
                      <a:lumMod val="10000"/>
                    </a:schemeClr>
                  </a:solidFill>
                </a:rPr>
                <a:t> → </a:t>
              </a:r>
              <a:r>
                <a:rPr lang="en-US" altLang="ja-JP" sz="1400" dirty="0">
                  <a:solidFill>
                    <a:schemeClr val="accent4">
                      <a:lumMod val="10000"/>
                    </a:schemeClr>
                  </a:solidFill>
                  <a:latin typeface="Symbol" panose="05050102010706020507" pitchFamily="18" charset="2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g </a:t>
              </a:r>
              <a:r>
                <a:rPr lang="en-US" altLang="ja-JP" sz="1400" dirty="0" err="1">
                  <a:solidFill>
                    <a:schemeClr val="accent4">
                      <a:lumMod val="10000"/>
                    </a:schemeClr>
                  </a:solidFill>
                  <a:latin typeface="Symbol" panose="05050102010706020507" pitchFamily="18" charset="2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g</a:t>
              </a:r>
              <a:r>
                <a:rPr lang="en-US" altLang="ja-JP" sz="1400" dirty="0">
                  <a:solidFill>
                    <a:schemeClr val="accent4">
                      <a:lumMod val="10000"/>
                    </a:schemeClr>
                  </a:solidFill>
                  <a:latin typeface="Symbol" panose="05050102010706020507" pitchFamily="18" charset="2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</a:t>
              </a:r>
              <a:r>
                <a:rPr lang="en-US" altLang="ja-JP" sz="1400" i="0" dirty="0">
                  <a:solidFill>
                    <a:schemeClr val="accent4">
                      <a:lumMod val="10000"/>
                    </a:schemeClr>
                  </a:solidFill>
                </a:rPr>
                <a:t>)</a:t>
              </a:r>
              <a:endParaRPr kumimoji="1" lang="ja-JP" altLang="en-US" sz="1400" dirty="0"/>
            </a:p>
          </p:txBody>
        </p:sp>
        <p:sp>
          <p:nvSpPr>
            <p:cNvPr id="2" name="円/楕円 1"/>
            <p:cNvSpPr/>
            <p:nvPr/>
          </p:nvSpPr>
          <p:spPr bwMode="auto">
            <a:xfrm flipV="1">
              <a:off x="5497562" y="4186472"/>
              <a:ext cx="46800" cy="46800"/>
            </a:xfrm>
            <a:prstGeom prst="ellipse">
              <a:avLst/>
            </a:prstGeom>
            <a:solidFill>
              <a:schemeClr val="accent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125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0768"/>
            <a:ext cx="8626494" cy="5256584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2230" y="260648"/>
            <a:ext cx="8715612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b="1" i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Expected absolute 1 sigma errors of the deviations DEVs at future lepton colliders</a:t>
            </a:r>
            <a:endParaRPr lang="en-US" altLang="ja-JP" sz="2800" b="1" i="1" u="sng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" name="円/楕円 5"/>
          <p:cNvSpPr/>
          <p:nvPr/>
        </p:nvSpPr>
        <p:spPr bwMode="auto">
          <a:xfrm>
            <a:off x="1187624" y="2204864"/>
            <a:ext cx="3744416" cy="64807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7" name="円/楕円 6"/>
          <p:cNvSpPr/>
          <p:nvPr/>
        </p:nvSpPr>
        <p:spPr bwMode="auto">
          <a:xfrm>
            <a:off x="2339752" y="1412776"/>
            <a:ext cx="2672680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73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-99392"/>
            <a:ext cx="5149775" cy="79208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ja-JP" sz="4000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2. </a:t>
            </a:r>
            <a:r>
              <a:rPr lang="en-US" altLang="ja-JP" sz="4000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MSSM with QFV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2124075" y="570768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2" name="正方形/長方形 11"/>
          <p:cNvSpPr/>
          <p:nvPr/>
        </p:nvSpPr>
        <p:spPr bwMode="auto">
          <a:xfrm>
            <a:off x="148448" y="692696"/>
            <a:ext cx="8837769" cy="6048672"/>
          </a:xfrm>
          <a:prstGeom prst="rect">
            <a:avLst/>
          </a:prstGeom>
          <a:solidFill>
            <a:schemeClr val="tx2">
              <a:lumMod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ts val="2000"/>
              </a:lnSpc>
              <a:defRPr/>
            </a:pP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</a:p>
          <a:p>
            <a:pPr>
              <a:lnSpc>
                <a:spcPts val="2000"/>
              </a:lnSpc>
              <a:defRPr/>
            </a:pP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Key parameters in this study</a:t>
            </a:r>
            <a:r>
              <a:rPr lang="en-US" altLang="ja-JP" sz="2800" dirty="0" smtClean="0">
                <a:ea typeface="ＭＳ Ｐゴシック" pitchFamily="50" charset="-128"/>
              </a:rPr>
              <a:t> </a:t>
            </a:r>
            <a:r>
              <a:rPr lang="en-US" altLang="ja-JP" sz="2800" dirty="0">
                <a:ea typeface="ＭＳ Ｐゴシック" pitchFamily="50" charset="-128"/>
              </a:rPr>
              <a:t>are</a:t>
            </a:r>
            <a:r>
              <a:rPr lang="en-US" altLang="ja-JP" sz="2800" dirty="0" smtClean="0">
                <a:ea typeface="ＭＳ Ｐゴシック" pitchFamily="50" charset="-128"/>
              </a:rPr>
              <a:t>:</a:t>
            </a:r>
          </a:p>
          <a:p>
            <a:pPr>
              <a:lnSpc>
                <a:spcPts val="2000"/>
              </a:lnSpc>
              <a:defRPr/>
            </a:pPr>
            <a:endParaRPr lang="en-US" altLang="ja-JP" sz="2800" dirty="0"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*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QFV </a:t>
            </a:r>
            <a:r>
              <a:rPr lang="en-US" altLang="ja-JP" dirty="0" smtClean="0">
                <a:ea typeface="ＭＳ Ｐゴシック" pitchFamily="50" charset="-128"/>
              </a:rPr>
              <a:t>parameters: 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/R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/R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&amp;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/R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/R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parameters</a:t>
            </a:r>
            <a:endParaRPr lang="en-US" altLang="ja-JP" baseline="-250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* QFC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ea typeface="ＭＳ Ｐゴシック" pitchFamily="50" charset="-128"/>
              </a:rPr>
              <a:t>parameter: 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&amp;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parameters</a:t>
            </a: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Q23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= 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parameter)</a:t>
            </a: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80000"/>
              </a:lnSpc>
              <a:defRPr/>
            </a:pPr>
            <a:endParaRPr lang="en-US" altLang="ja-JP" baseline="-250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</a:p>
          <a:p>
            <a:pPr lvl="0"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solidFill>
                <a:srgbClr val="FF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633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1763688" y="44624"/>
            <a:ext cx="5112568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DEV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g)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50717" y="4180612"/>
            <a:ext cx="700656" cy="18125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449656" y="4409163"/>
            <a:ext cx="8224678" cy="2384846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300"/>
              </a:lnSpc>
              <a:buFontTx/>
              <a:buChar char="-"/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There is a strong correlation between T</a:t>
            </a:r>
            <a:r>
              <a:rPr lang="en-US" altLang="ja-JP" baseline="-25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U32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–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DEV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g)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!</a:t>
            </a:r>
            <a:endParaRPr lang="en-US" altLang="ja-JP" sz="180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300"/>
              </a:lnSpc>
            </a:pP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300"/>
              </a:lnSpc>
              <a:buFontTx/>
              <a:buChar char="-"/>
            </a:pP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g) can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be as large as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~ </a:t>
            </a:r>
            <a:r>
              <a:rPr lang="en-US" altLang="ja-JP" sz="1800" i="0" dirty="0" smtClean="0">
                <a:solidFill>
                  <a:srgbClr val="FF0000"/>
                </a:solidFill>
                <a:ea typeface="ＭＳ Ｐゴシック" pitchFamily="50" charset="-128"/>
              </a:rPr>
              <a:t>+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4%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for large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1800" baseline="-250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U32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!  (from scatter plot analysis)</a:t>
            </a:r>
          </a:p>
          <a:p>
            <a:pPr>
              <a:lnSpc>
                <a:spcPts val="13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                                                   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~ </a:t>
            </a:r>
            <a:r>
              <a:rPr lang="en-US" altLang="ja-JP" sz="1800" i="0" dirty="0">
                <a:solidFill>
                  <a:srgbClr val="FF0000"/>
                </a:solidFill>
                <a:ea typeface="ＭＳ Ｐゴシック" pitchFamily="50" charset="-128"/>
              </a:rPr>
              <a:t>+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8%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for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large T</a:t>
            </a:r>
            <a:r>
              <a:rPr lang="en-US" altLang="ja-JP" sz="1800" baseline="-250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U32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!  (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from contour plot analysis)</a:t>
            </a:r>
          </a:p>
          <a:p>
            <a:pPr>
              <a:lnSpc>
                <a:spcPts val="13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3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 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Expected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absolute 1 sigma error of DEV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g)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at ILC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:</a:t>
            </a:r>
          </a:p>
          <a:p>
            <a:pPr>
              <a:lnSpc>
                <a:spcPts val="1300"/>
              </a:lnSpc>
            </a:pPr>
            <a:endParaRPr kumimoji="1" lang="en-US" altLang="ja-JP" sz="24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>
              <a:lnSpc>
                <a:spcPts val="1300"/>
              </a:lnSpc>
            </a:pP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D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</a:t>
            </a:r>
            <a:r>
              <a:rPr lang="en-US" altLang="ja-JP" sz="1800" dirty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g)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= (3.3%, 2.8%, 2.3%)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at (ILC250, ILC250+500, ILC250+500+1000).  </a:t>
            </a:r>
            <a:endParaRPr kumimoji="1" lang="en-US" altLang="ja-JP" sz="1800" b="1" i="1" u="none" strike="noStrike" cap="none" normalizeH="0" baseline="0" dirty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ea typeface="ＭＳ Ｐゴシック" pitchFamily="50" charset="-128"/>
            </a:endParaRPr>
          </a:p>
          <a:p>
            <a:pPr>
              <a:lnSpc>
                <a:spcPts val="1300"/>
              </a:lnSpc>
            </a:pPr>
            <a:endParaRPr lang="en-US" altLang="ja-JP" sz="180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300"/>
              </a:lnSpc>
            </a:pP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                 </a:t>
            </a:r>
            <a:r>
              <a:rPr lang="en-US" altLang="ja-JP" sz="1400" i="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[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Jorge de Blas et al., Snowmass2021 Report: arXiv:2206.08326; </a:t>
            </a:r>
          </a:p>
          <a:p>
            <a:pPr>
              <a:lnSpc>
                <a:spcPts val="1300"/>
              </a:lnSpc>
            </a:pP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</a:t>
            </a:r>
            <a:r>
              <a:rPr lang="en-US" altLang="ja-JP" sz="14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                            Private 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communication with Jorge de Blas</a:t>
            </a:r>
            <a:r>
              <a:rPr lang="en-US" altLang="ja-JP" sz="14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.</a:t>
            </a:r>
            <a:r>
              <a:rPr lang="en-US" altLang="ja-JP" sz="1400" i="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]</a:t>
            </a:r>
            <a:r>
              <a:rPr lang="en-US" altLang="ja-JP" sz="1400" dirty="0">
                <a:solidFill>
                  <a:schemeClr val="accent4">
                    <a:lumMod val="10000"/>
                  </a:schemeClr>
                </a:solidFill>
              </a:rPr>
              <a:t> (See Backup slides)</a:t>
            </a:r>
            <a:endParaRPr lang="en-US" altLang="ja-JP" sz="1400" i="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300"/>
              </a:lnSpc>
            </a:pPr>
            <a:endParaRPr lang="en-US" altLang="ja-JP" sz="1400" i="0" dirty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300"/>
              </a:lnSpc>
            </a:pP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 ILC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can observe such sizable deviation from SM at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high significance.</a:t>
            </a:r>
            <a:endParaRPr lang="ja-JP" altLang="en-US" sz="18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endParaRPr kumimoji="1" lang="ja-JP" altLang="en-US" sz="1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ea typeface="ＭＳ Ｐゴシック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691680" y="573390"/>
            <a:ext cx="6624736" cy="3623818"/>
            <a:chOff x="1691680" y="741286"/>
            <a:chExt cx="7102261" cy="4006669"/>
          </a:xfrm>
        </p:grpSpPr>
        <p:sp>
          <p:nvSpPr>
            <p:cNvPr id="3" name="正方形/長方形 2"/>
            <p:cNvSpPr/>
            <p:nvPr/>
          </p:nvSpPr>
          <p:spPr bwMode="auto">
            <a:xfrm>
              <a:off x="1691680" y="764704"/>
              <a:ext cx="5256584" cy="3888432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smtClean="0">
                <a:ln>
                  <a:noFill/>
                </a:ln>
                <a:noFill/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1594" y="741286"/>
              <a:ext cx="4552048" cy="3788349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3955355" y="4329192"/>
              <a:ext cx="1480741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</a:rPr>
                <a:t>T_U32 (GeV)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 rot="16200000">
              <a:off x="2129637" y="2354789"/>
              <a:ext cx="976549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FF0000"/>
                  </a:solidFill>
                  <a:ea typeface="ＭＳ Ｐゴシック" pitchFamily="50" charset="-128"/>
                </a:rPr>
                <a:t>DEV</a:t>
              </a:r>
              <a:r>
                <a:rPr lang="en-US" altLang="ja-JP" sz="1400" dirty="0" smtClean="0">
                  <a:solidFill>
                    <a:srgbClr val="FF0000"/>
                  </a:solidFill>
                  <a:latin typeface="Symbol" panose="05050102010706020507" pitchFamily="18" charset="2"/>
                  <a:ea typeface="ＭＳ Ｐゴシック" pitchFamily="50" charset="-128"/>
                </a:rPr>
                <a:t>(g / </a:t>
              </a:r>
              <a:r>
                <a:rPr lang="en-US" altLang="ja-JP" sz="1400" dirty="0" smtClean="0">
                  <a:solidFill>
                    <a:srgbClr val="FF0000"/>
                  </a:solidFill>
                  <a:ea typeface="ＭＳ Ｐゴシック" pitchFamily="50" charset="-128"/>
                </a:rPr>
                <a:t>g)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9" name="円/楕円 8"/>
            <p:cNvSpPr/>
            <p:nvPr/>
          </p:nvSpPr>
          <p:spPr bwMode="auto">
            <a:xfrm>
              <a:off x="3995936" y="4269032"/>
              <a:ext cx="1080120" cy="478923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cxnSp>
          <p:nvCxnSpPr>
            <p:cNvPr id="13" name="直線矢印コネクタ 12"/>
            <p:cNvCxnSpPr>
              <a:stCxn id="14" idx="1"/>
              <a:endCxn id="9" idx="6"/>
            </p:cNvCxnSpPr>
            <p:nvPr/>
          </p:nvCxnSpPr>
          <p:spPr bwMode="auto">
            <a:xfrm flipH="1" flipV="1">
              <a:off x="5076056" y="4508494"/>
              <a:ext cx="746860" cy="579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4" name="テキスト ボックス 13"/>
            <p:cNvSpPr txBox="1"/>
            <p:nvPr/>
          </p:nvSpPr>
          <p:spPr>
            <a:xfrm>
              <a:off x="5822915" y="4293096"/>
              <a:ext cx="2971026" cy="44238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4">
                  <a:lumMod val="1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000" dirty="0" err="1" smtClean="0"/>
                <a:t>c</a:t>
              </a:r>
              <a:r>
                <a:rPr lang="en-US" altLang="ja-JP" sz="2000" dirty="0" err="1" smtClean="0">
                  <a:cs typeface="Times New Roman" panose="02020603050405020304" pitchFamily="18" charset="0"/>
                </a:rPr>
                <a:t>̃</a:t>
              </a:r>
              <a:r>
                <a:rPr lang="en-US" altLang="ja-JP" sz="2000" baseline="-25000" dirty="0" err="1" smtClean="0">
                  <a:cs typeface="Times New Roman" panose="02020603050405020304" pitchFamily="18" charset="0"/>
                </a:rPr>
                <a:t>L</a:t>
              </a:r>
              <a:r>
                <a:rPr lang="en-US" altLang="ja-JP" sz="2000" dirty="0" smtClean="0"/>
                <a:t> – </a:t>
              </a:r>
              <a:r>
                <a:rPr lang="en-US" altLang="ja-JP" sz="2000" dirty="0" err="1" smtClean="0"/>
                <a:t>t</a:t>
              </a:r>
              <a:r>
                <a:rPr lang="en-US" altLang="ja-JP" sz="2000" dirty="0" err="1" smtClean="0">
                  <a:cs typeface="Times New Roman" panose="02020603050405020304" pitchFamily="18" charset="0"/>
                </a:rPr>
                <a:t>̃</a:t>
              </a:r>
              <a:r>
                <a:rPr lang="en-US" altLang="ja-JP" sz="2000" baseline="-25000" dirty="0" err="1" smtClean="0"/>
                <a:t>R</a:t>
              </a:r>
              <a:r>
                <a:rPr lang="en-US" altLang="ja-JP" sz="2000" dirty="0" smtClean="0"/>
                <a:t> m</a:t>
              </a:r>
              <a:r>
                <a:rPr kumimoji="1" lang="en-US" altLang="ja-JP" sz="2000" dirty="0" smtClean="0"/>
                <a:t>ixing parameter</a:t>
              </a:r>
              <a:endParaRPr kumimoji="1" lang="ja-JP" altLang="en-US" sz="2000" dirty="0"/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4650298" y="1412776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>
                  <a:solidFill>
                    <a:srgbClr val="FF0000"/>
                  </a:solidFill>
                </a:rPr>
                <a:t>MSSM</a:t>
              </a:r>
              <a:endParaRPr kumimoji="1" lang="ja-JP" altLang="en-US" sz="18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239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0768"/>
            <a:ext cx="8626494" cy="5256584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2230" y="260648"/>
            <a:ext cx="8715612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b="1" i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Expected absolute 1 sigma errors of the deviations DEVs at future lepton colliders</a:t>
            </a:r>
            <a:endParaRPr lang="en-US" altLang="ja-JP" sz="2800" b="1" i="1" u="sng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" name="円/楕円 5"/>
          <p:cNvSpPr/>
          <p:nvPr/>
        </p:nvSpPr>
        <p:spPr bwMode="auto">
          <a:xfrm>
            <a:off x="1187624" y="2984073"/>
            <a:ext cx="3744416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  <p:sp>
        <p:nvSpPr>
          <p:cNvPr id="7" name="円/楕円 6"/>
          <p:cNvSpPr/>
          <p:nvPr/>
        </p:nvSpPr>
        <p:spPr bwMode="auto">
          <a:xfrm>
            <a:off x="2339752" y="1412776"/>
            <a:ext cx="2672680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ja-JP" altLang="en-US" smtClean="0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07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95536" y="116632"/>
            <a:ext cx="47243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dirty="0">
                <a:solidFill>
                  <a:schemeClr val="tx2">
                    <a:lumMod val="90000"/>
                  </a:schemeClr>
                </a:solidFill>
              </a:rPr>
              <a:t>7. </a:t>
            </a:r>
            <a:r>
              <a:rPr lang="en-US" altLang="ja-JP" sz="3600" u="sng" dirty="0" smtClean="0">
                <a:solidFill>
                  <a:schemeClr val="tx2"/>
                </a:solidFill>
                <a:ea typeface="ＭＳ Ｐゴシック" pitchFamily="50" charset="-128"/>
              </a:rPr>
              <a:t>Benchmark scenario</a:t>
            </a:r>
            <a:endParaRPr lang="ja-JP" altLang="en-US" sz="3600" dirty="0"/>
          </a:p>
        </p:txBody>
      </p:sp>
      <p:sp>
        <p:nvSpPr>
          <p:cNvPr id="5" name="コンテンツ プレースホルダ 9"/>
          <p:cNvSpPr>
            <a:spLocks noGrp="1"/>
          </p:cNvSpPr>
          <p:nvPr>
            <p:ph idx="1"/>
          </p:nvPr>
        </p:nvSpPr>
        <p:spPr>
          <a:xfrm>
            <a:off x="395536" y="1196752"/>
            <a:ext cx="9073008" cy="4032448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800" b="1" i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altLang="ja-JP" sz="1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our analysis we also take into account the expected </a:t>
            </a:r>
            <a:r>
              <a:rPr lang="en-US" altLang="ja-JP" sz="1800" b="1" i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sparticle</a:t>
            </a:r>
            <a:r>
              <a:rPr lang="en-US" altLang="ja-JP" sz="1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mass limits </a:t>
            </a:r>
            <a:endParaRPr lang="en-US" altLang="ja-JP" sz="18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from </a:t>
            </a:r>
            <a:r>
              <a:rPr lang="en-US" altLang="ja-JP" sz="1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future HL-LHC experiment .  </a:t>
            </a:r>
            <a:endParaRPr lang="en-US" altLang="ja-JP" sz="1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800" b="1" i="1" dirty="0" smtClean="0">
                <a:latin typeface="Times New Roman" pitchFamily="18" charset="0"/>
                <a:cs typeface="Times New Roman" pitchFamily="18" charset="0"/>
              </a:rPr>
              <a:t>-  From </a:t>
            </a:r>
            <a:r>
              <a:rPr lang="en-US" altLang="ja-JP" sz="1800" b="1" i="1" dirty="0">
                <a:latin typeface="Times New Roman" pitchFamily="18" charset="0"/>
                <a:cs typeface="Times New Roman" pitchFamily="18" charset="0"/>
              </a:rPr>
              <a:t>the allowed MSSM parameter points in the scan, we have selected </a:t>
            </a:r>
            <a:r>
              <a:rPr lang="en-US" altLang="ja-JP" sz="1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ja-JP" sz="1800" b="1" i="1" dirty="0" smtClean="0">
                <a:latin typeface="Times New Roman" pitchFamily="18" charset="0"/>
                <a:cs typeface="Times New Roman" pitchFamily="18" charset="0"/>
              </a:rPr>
              <a:t>    a benchmark point P1 shown in Table 2 .</a:t>
            </a:r>
          </a:p>
          <a:p>
            <a:pPr marL="0" indent="0">
              <a:buNone/>
            </a:pPr>
            <a:endParaRPr lang="en-US" altLang="ja-JP" sz="1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800" b="1" i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This benchmark scenario P1  </a:t>
            </a:r>
            <a:r>
              <a:rPr lang="en-US" altLang="ja-JP" sz="1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satisfies also all the expected </a:t>
            </a:r>
            <a:r>
              <a:rPr lang="en-US" altLang="ja-JP" sz="1800" b="1" i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sparticle</a:t>
            </a:r>
            <a:r>
              <a:rPr lang="en-US" altLang="ja-JP" sz="1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mass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limits </a:t>
            </a:r>
          </a:p>
          <a:p>
            <a:pPr marL="0" indent="0">
              <a:buNone/>
            </a:pP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[including (</a:t>
            </a:r>
            <a:r>
              <a:rPr lang="ja-JP" altLang="en-US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𝑚</a:t>
            </a:r>
            <a:r>
              <a:rPr lang="ja-JP" altLang="en-US" sz="1800" b="1" i="1" baseline="-25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𝐴 </a:t>
            </a:r>
            <a:r>
              <a:rPr lang="en-US" altLang="ja-JP" sz="1800" b="1" i="1" baseline="-25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ja-JP" altLang="en-US" sz="1800" b="1" i="1" baseline="-25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𝐻</a:t>
            </a:r>
            <a:r>
              <a:rPr lang="en-US" altLang="ja-JP" sz="1800" b="1" i="1" baseline="-25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ja-JP" sz="1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tan</a:t>
            </a:r>
            <a:r>
              <a:rPr lang="ja-JP" altLang="en-US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𝛽</a:t>
            </a:r>
            <a:r>
              <a:rPr lang="en-US" altLang="ja-JP" sz="1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limits] </a:t>
            </a:r>
            <a:r>
              <a:rPr lang="en-US" altLang="ja-JP" sz="1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future </a:t>
            </a:r>
            <a:r>
              <a:rPr lang="en-US" altLang="ja-JP" sz="1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HL-LHC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experiment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marL="0" indent="0">
              <a:buNone/>
            </a:pP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see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CERN Yellow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Rep., arXiv:1812.07831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; </a:t>
            </a: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          Snowmass Rep.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EF, arXiv:2209.13128. </a:t>
            </a:r>
            <a:r>
              <a:rPr lang="en-US" altLang="ja-JP" sz="1600" b="1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marL="0" indent="0"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800" b="1" i="1" dirty="0" smtClean="0">
                <a:latin typeface="Times New Roman" pitchFamily="18" charset="0"/>
                <a:cs typeface="Times New Roman" pitchFamily="18" charset="0"/>
              </a:rPr>
              <a:t>-  The </a:t>
            </a:r>
            <a:r>
              <a:rPr lang="en-US" altLang="ja-JP" sz="1800" b="1" i="1" dirty="0">
                <a:latin typeface="Times New Roman" pitchFamily="18" charset="0"/>
                <a:cs typeface="Times New Roman" pitchFamily="18" charset="0"/>
              </a:rPr>
              <a:t>resulting physical masses of the particles are shown in Table </a:t>
            </a:r>
            <a:r>
              <a:rPr lang="en-US" altLang="ja-JP" sz="1800" b="1" i="1" dirty="0" smtClean="0">
                <a:latin typeface="Times New Roman" pitchFamily="18" charset="0"/>
                <a:cs typeface="Times New Roman" pitchFamily="18" charset="0"/>
              </a:rPr>
              <a:t>3.</a:t>
            </a:r>
          </a:p>
          <a:p>
            <a:pPr>
              <a:buNone/>
            </a:pPr>
            <a:endParaRPr lang="en-US" altLang="ja-JP" sz="16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11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80728"/>
            <a:ext cx="8885143" cy="5256584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763688" y="215953"/>
            <a:ext cx="47756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u="sng" dirty="0" smtClean="0">
                <a:solidFill>
                  <a:schemeClr val="tx2"/>
                </a:solidFill>
                <a:ea typeface="ＭＳ Ｐゴシック" pitchFamily="50" charset="-128"/>
              </a:rPr>
              <a:t>Benchmark scenario P1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92679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79512" y="260648"/>
            <a:ext cx="86356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u="sng" dirty="0" smtClean="0">
                <a:solidFill>
                  <a:schemeClr val="tx2"/>
                </a:solidFill>
                <a:ea typeface="ＭＳ Ｐゴシック" pitchFamily="50" charset="-128"/>
              </a:rPr>
              <a:t>Physical masses for Benchmark scenario P1</a:t>
            </a:r>
            <a:endParaRPr lang="ja-JP" altLang="en-US" sz="36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052736"/>
            <a:ext cx="8522821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59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/>
          <p:cNvSpPr txBox="1"/>
          <p:nvPr/>
        </p:nvSpPr>
        <p:spPr>
          <a:xfrm>
            <a:off x="395536" y="71920"/>
            <a:ext cx="7848872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Contours of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in </a:t>
            </a:r>
            <a:r>
              <a:rPr lang="en-US" altLang="ja-JP" dirty="0" smtClean="0">
                <a:solidFill>
                  <a:srgbClr val="FF0000"/>
                </a:solidFill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U32 </a:t>
            </a:r>
            <a:r>
              <a:rPr lang="en-US" altLang="ja-JP" dirty="0" smtClean="0">
                <a:solidFill>
                  <a:srgbClr val="FF0000"/>
                </a:solidFill>
              </a:rPr>
              <a:t>- M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U23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plane around P1</a:t>
            </a:r>
            <a:endParaRPr lang="en-US" altLang="ja-JP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652586"/>
            <a:ext cx="4374129" cy="4016859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 bwMode="auto">
          <a:xfrm>
            <a:off x="644840" y="5299165"/>
            <a:ext cx="8031616" cy="1010155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We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find that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DEV(c) can be very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large (about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-30% to 10%)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in the sizable region allowed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by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all the constraints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including the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expected </a:t>
            </a:r>
            <a:r>
              <a:rPr lang="en-US" altLang="ja-JP" sz="1800" dirty="0" err="1" smtClean="0">
                <a:solidFill>
                  <a:srgbClr val="FF0000"/>
                </a:solidFill>
                <a:ea typeface="ＭＳ Ｐゴシック" pitchFamily="50" charset="-128"/>
              </a:rPr>
              <a:t>sparticle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mass limits from the future HL-LHC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experiment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</a:p>
          <a:p>
            <a:pPr>
              <a:lnSpc>
                <a:spcPts val="1600"/>
              </a:lnSpc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3775232" y="4797152"/>
            <a:ext cx="940784" cy="29833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531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/>
          <p:cNvSpPr txBox="1"/>
          <p:nvPr/>
        </p:nvSpPr>
        <p:spPr>
          <a:xfrm>
            <a:off x="395536" y="71920"/>
            <a:ext cx="7848872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Contours of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-&gt; b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)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in </a:t>
            </a:r>
            <a:r>
              <a:rPr lang="en-US" altLang="ja-JP" dirty="0" smtClean="0">
                <a:solidFill>
                  <a:srgbClr val="FF0000"/>
                </a:solidFill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U32 </a:t>
            </a:r>
            <a:r>
              <a:rPr lang="en-US" altLang="ja-JP" dirty="0" smtClean="0">
                <a:solidFill>
                  <a:srgbClr val="FF0000"/>
                </a:solidFill>
              </a:rPr>
              <a:t>- M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U23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plane around P1</a:t>
            </a:r>
            <a:endParaRPr lang="en-US" altLang="ja-JP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356808" y="4797152"/>
            <a:ext cx="8424936" cy="1656184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>
              <a:buFontTx/>
              <a:buChar char="-"/>
            </a:pP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We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find that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DEV(b)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can be very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large (about -10%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to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-18%)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in the sizable region allowed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by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all the constraints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including the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expected </a:t>
            </a:r>
            <a:r>
              <a:rPr lang="en-US" altLang="ja-JP" sz="1800" dirty="0" err="1" smtClean="0">
                <a:solidFill>
                  <a:srgbClr val="FF0000"/>
                </a:solidFill>
                <a:ea typeface="ＭＳ Ｐゴシック" pitchFamily="50" charset="-128"/>
              </a:rPr>
              <a:t>sparticle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mass limits from the future HL-LHC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experiment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</a:t>
            </a:r>
          </a:p>
          <a:p>
            <a:pPr>
              <a:lnSpc>
                <a:spcPts val="1600"/>
              </a:lnSpc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 marL="285750" indent="-285750">
              <a:lnSpc>
                <a:spcPts val="1600"/>
              </a:lnSpc>
              <a:buFontTx/>
              <a:buChar char="-"/>
            </a:pP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For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DEV(g), DEV(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</a:rPr>
              <a:t>g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), DEV(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latin typeface="Symbol" panose="05050102010706020507" pitchFamily="18" charset="2"/>
              </a:rPr>
              <a:t>g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/g) and DEV(b/c) we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have obtained similar results </a:t>
            </a:r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600"/>
              </a:lnSpc>
            </a:pP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to those for DEV(c) and DEV(b). </a:t>
            </a:r>
          </a:p>
          <a:p>
            <a:pPr>
              <a:lnSpc>
                <a:spcPts val="1600"/>
              </a:lnSpc>
            </a:pPr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3775232" y="4354803"/>
            <a:ext cx="940784" cy="29833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593249"/>
            <a:ext cx="4233655" cy="364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57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/>
          <p:cNvSpPr txBox="1"/>
          <p:nvPr/>
        </p:nvSpPr>
        <p:spPr>
          <a:xfrm>
            <a:off x="395536" y="44624"/>
            <a:ext cx="8280920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Contours of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B(h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)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in </a:t>
            </a:r>
            <a:r>
              <a:rPr lang="en-US" altLang="ja-JP" dirty="0" smtClean="0">
                <a:solidFill>
                  <a:srgbClr val="FF0000"/>
                </a:solidFill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U32 </a:t>
            </a:r>
            <a:r>
              <a:rPr lang="en-US" altLang="ja-JP" dirty="0" smtClean="0">
                <a:solidFill>
                  <a:srgbClr val="FF0000"/>
                </a:solidFill>
              </a:rPr>
              <a:t>– </a:t>
            </a:r>
            <a:r>
              <a:rPr lang="en-US" altLang="ja-JP" dirty="0" err="1" smtClean="0">
                <a:solidFill>
                  <a:srgbClr val="FF0000"/>
                </a:solidFill>
              </a:rPr>
              <a:t>tan</a:t>
            </a:r>
            <a:r>
              <a:rPr lang="en-US" altLang="ja-JP" dirty="0" err="1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plane around P1</a:t>
            </a:r>
            <a:endParaRPr lang="en-US" altLang="ja-JP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195532" y="5013176"/>
            <a:ext cx="8624940" cy="1728192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-  B(h</a:t>
            </a:r>
            <a:r>
              <a:rPr lang="en-US" altLang="ja-JP" sz="1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18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)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can be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as large as ~ 0.15%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in the sizable region allowed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by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all the </a:t>
            </a:r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  constraints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including the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expected </a:t>
            </a:r>
            <a:r>
              <a:rPr lang="en-US" altLang="ja-JP" sz="1800" dirty="0" err="1" smtClean="0">
                <a:solidFill>
                  <a:srgbClr val="FF0000"/>
                </a:solidFill>
                <a:ea typeface="ＭＳ Ｐゴシック" pitchFamily="50" charset="-128"/>
              </a:rPr>
              <a:t>sparticle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mass limits from the future </a:t>
            </a:r>
            <a:r>
              <a:rPr lang="en-US" altLang="ja-JP" sz="1800" dirty="0" smtClean="0">
                <a:solidFill>
                  <a:srgbClr val="FF0000"/>
                </a:solidFill>
                <a:ea typeface="ＭＳ Ｐゴシック" pitchFamily="50" charset="-128"/>
              </a:rPr>
              <a:t>HL-LHC! </a:t>
            </a:r>
            <a:r>
              <a:rPr lang="en-US" altLang="ja-JP" sz="1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</a:p>
          <a:p>
            <a:endParaRPr lang="en-US" altLang="ja-JP" sz="1800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ts val="1000"/>
              </a:lnSpc>
              <a:buFontTx/>
              <a:buChar char="-"/>
              <a:defRPr/>
            </a:pPr>
            <a:r>
              <a:rPr lang="en-US" altLang="ja-JP" sz="2000" dirty="0">
                <a:solidFill>
                  <a:srgbClr val="DADADA">
                    <a:lumMod val="10000"/>
                  </a:srgbClr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ILC</a:t>
            </a:r>
            <a:r>
              <a:rPr lang="en-US" altLang="ja-JP" sz="2000" dirty="0">
                <a:solidFill>
                  <a:srgbClr val="DADADA">
                    <a:lumMod val="10000"/>
                  </a:srgbClr>
                </a:solidFill>
              </a:rPr>
              <a:t>(250 + 500 + 1000) sensitivity could be </a:t>
            </a:r>
            <a:r>
              <a:rPr lang="en-US" altLang="ja-JP" sz="2000" dirty="0">
                <a:solidFill>
                  <a:srgbClr val="FF0000"/>
                </a:solidFill>
              </a:rPr>
              <a:t>~ 0.1% at </a:t>
            </a:r>
            <a:r>
              <a:rPr lang="en-US" altLang="ja-JP" sz="2000" dirty="0" smtClean="0">
                <a:solidFill>
                  <a:srgbClr val="FF0000"/>
                </a:solidFill>
              </a:rPr>
              <a:t>4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s  </a:t>
            </a:r>
            <a:r>
              <a:rPr lang="en-US" altLang="ja-JP" sz="2000" dirty="0" smtClean="0">
                <a:solidFill>
                  <a:srgbClr val="FF0000"/>
                </a:solidFill>
              </a:rPr>
              <a:t>significance</a:t>
            </a:r>
            <a:r>
              <a:rPr lang="en-US" altLang="ja-JP" sz="2000" dirty="0">
                <a:solidFill>
                  <a:srgbClr val="DADADA">
                    <a:lumMod val="10000"/>
                  </a:srgbClr>
                </a:solidFill>
              </a:rPr>
              <a:t>!</a:t>
            </a:r>
          </a:p>
          <a:p>
            <a:pPr>
              <a:lnSpc>
                <a:spcPts val="1000"/>
              </a:lnSpc>
              <a:defRPr/>
            </a:pPr>
            <a:endParaRPr lang="en-US" altLang="ja-JP" sz="2000" dirty="0">
              <a:solidFill>
                <a:srgbClr val="DADADA">
                  <a:lumMod val="10000"/>
                </a:srgbClr>
              </a:solidFill>
            </a:endParaRPr>
          </a:p>
          <a:p>
            <a:pPr>
              <a:lnSpc>
                <a:spcPts val="1200"/>
              </a:lnSpc>
              <a:defRPr/>
            </a:pPr>
            <a:r>
              <a:rPr lang="en-US" altLang="ja-JP" sz="20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       </a:t>
            </a:r>
            <a:r>
              <a:rPr lang="en-US" altLang="ja-JP" sz="1600" dirty="0" smtClean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Private </a:t>
            </a:r>
            <a:r>
              <a:rPr lang="en-US" altLang="ja-JP" sz="16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communication with </a:t>
            </a:r>
            <a:r>
              <a:rPr lang="en-US" altLang="ja-JP" sz="1600" dirty="0" err="1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Junping</a:t>
            </a:r>
            <a:r>
              <a:rPr lang="en-US" altLang="ja-JP" sz="16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Tian; </a:t>
            </a:r>
            <a:endParaRPr lang="en-US" altLang="ja-JP" sz="1600" dirty="0" smtClean="0">
              <a:solidFill>
                <a:srgbClr val="DADADA">
                  <a:lumMod val="10000"/>
                </a:srgbClr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  <a:defRPr/>
            </a:pPr>
            <a:endParaRPr lang="en-US" altLang="ja-JP" sz="1600" dirty="0">
              <a:solidFill>
                <a:srgbClr val="DADADA">
                  <a:lumMod val="10000"/>
                </a:srgbClr>
              </a:solidFill>
              <a:ea typeface="ＭＳ Ｐゴシック" pitchFamily="50" charset="-128"/>
            </a:endParaRPr>
          </a:p>
          <a:p>
            <a:pPr>
              <a:lnSpc>
                <a:spcPts val="1200"/>
              </a:lnSpc>
              <a:defRPr/>
            </a:pPr>
            <a:r>
              <a:rPr lang="en-US" altLang="ja-JP" sz="16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         See also </a:t>
            </a:r>
            <a:r>
              <a:rPr lang="en-US" altLang="ja-JP" sz="1600" dirty="0" err="1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Barducci</a:t>
            </a:r>
            <a:r>
              <a:rPr lang="en-US" altLang="ja-JP" sz="16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et al., JHEP 12 (2017) 105 [arXiv:1710.06657]. </a:t>
            </a:r>
            <a:endParaRPr lang="en-US" altLang="ja-JP" sz="16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600"/>
              </a:lnSpc>
            </a:pPr>
            <a:endParaRPr lang="en-US" altLang="ja-JP" sz="18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3775232" y="4642835"/>
            <a:ext cx="940784" cy="29833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568517"/>
            <a:ext cx="4000000" cy="4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97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0"/>
            <a:ext cx="3888432" cy="62068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b="1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8</a:t>
            </a: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. 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Conclusion</a:t>
            </a:r>
          </a:p>
        </p:txBody>
      </p:sp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395536" y="692696"/>
            <a:ext cx="8136904" cy="6065912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  We have studied the decays </a:t>
            </a: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ja-JP" sz="1600" b="1" i="1" baseline="30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(125GeV)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→  c </a:t>
            </a:r>
            <a:r>
              <a:rPr lang="en-US" altLang="ja-JP" sz="1600" b="1" i="1" kern="1200" dirty="0" err="1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c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,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b </a:t>
            </a:r>
            <a:r>
              <a:rPr lang="en-US" altLang="ja-JP" sz="1600" b="1" i="1" kern="1200" dirty="0" err="1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b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b s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600" b="1" i="1" kern="1200" dirty="0" err="1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600" b="1" i="1" kern="12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,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g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g</a:t>
            </a:r>
            <a:r>
              <a:rPr lang="en-US" altLang="ja-JP" sz="2000" b="1" i="1" kern="1200" dirty="0">
                <a:solidFill>
                  <a:srgbClr val="FFFF00"/>
                </a:solidFill>
                <a:latin typeface="Times New Roman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MSSM with general QFV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For the first time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, we have performed the systematic MSSM parameter scan </a:t>
            </a:r>
          </a:p>
          <a:p>
            <a:pPr marL="0" indent="0">
              <a:buNone/>
            </a:pP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respecting all of the relevant theoretical and experimental constraints. 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strong contrast to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the usual studies in the </a:t>
            </a: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MSSM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with quark </a:t>
            </a: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flavor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conservation (MFV)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>
              <a:buNone/>
            </a:pP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we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have found that the deviations of these MSSM decay widths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width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ratios </a:t>
            </a:r>
            <a:endParaRPr lang="en-US" altLang="ja-JP" sz="1600" b="1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from the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SM values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be quite sizable in the </a:t>
            </a: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MSSM with general QFV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-   All of these large deviations in the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(125) decays are due to </a:t>
            </a:r>
          </a:p>
          <a:p>
            <a:pPr>
              <a:buNone/>
            </a:pP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      large c̃ - t̃ mixing  &amp; large c̃ / t̃  involved trilinear couplings 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T</a:t>
            </a:r>
            <a:r>
              <a:rPr lang="en-US" altLang="ja-JP" sz="1800" b="1" i="1" kern="1200" baseline="-250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U23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, T</a:t>
            </a:r>
            <a:r>
              <a:rPr lang="en-US" altLang="ja-JP" sz="1800" b="1" i="1" kern="1200" baseline="-250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U32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,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T</a:t>
            </a:r>
            <a:r>
              <a:rPr lang="en-US" altLang="ja-JP" sz="1800" b="1" i="1" kern="1200" baseline="-250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U33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endParaRPr lang="en-US" altLang="ja-JP" sz="16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     large s̃ - b̃ mixing  &amp; large s̃ / b̃ involved trilinear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couplings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 T</a:t>
            </a:r>
            <a:r>
              <a:rPr lang="en-US" altLang="ja-JP" sz="1800" b="1" i="1" kern="1200" baseline="-250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D23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, T</a:t>
            </a:r>
            <a:r>
              <a:rPr lang="en-US" altLang="ja-JP" sz="1800" b="1" i="1" kern="1200" baseline="-250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D32</a:t>
            </a:r>
            <a:r>
              <a:rPr lang="en-US" altLang="ja-JP" sz="18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, T</a:t>
            </a:r>
            <a:r>
              <a:rPr lang="en-US" altLang="ja-JP" sz="1800" b="1" i="1" kern="1200" baseline="-250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D33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Future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lepton colliders such as ILC, CLIC, CEPC,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FCC-</a:t>
            </a:r>
            <a:r>
              <a:rPr lang="en-US" altLang="ja-JP" sz="1600" b="1" i="1" dirty="0" err="1" smtClean="0">
                <a:latin typeface="Times New Roman" pitchFamily="18" charset="0"/>
                <a:cs typeface="Times New Roman" pitchFamily="18" charset="0"/>
              </a:rPr>
              <a:t>ee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ja-JP" sz="1600" b="1" i="1" dirty="0" err="1">
                <a:latin typeface="Times New Roman" pitchFamily="18" charset="0"/>
                <a:cs typeface="Times New Roman" pitchFamily="18" charset="0"/>
              </a:rPr>
              <a:t>MuC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 can </a:t>
            </a: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observe such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sizable deviations from the SM at high signal significance </a:t>
            </a: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even after the </a:t>
            </a: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failure of SUSY particle discovery at the HL-LHC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altLang="ja-JP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  In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case the deviation pattern shown here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is really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observed at the lepton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colliders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then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it would strongly suggest the </a:t>
            </a: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discovery of QFV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SUSY (the </a:t>
            </a:r>
            <a:r>
              <a:rPr lang="en-US" altLang="ja-JP" sz="1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MSSM with general QFV)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kumimoji="1" lang="ja-JP" altLang="en-US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13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-16381" y="548680"/>
            <a:ext cx="9144000" cy="5184576"/>
          </a:xfrm>
        </p:spPr>
        <p:txBody>
          <a:bodyPr/>
          <a:lstStyle/>
          <a:p>
            <a:pPr>
              <a:buNone/>
            </a:pPr>
            <a:endParaRPr lang="en-US" altLang="ja-JP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Our analysis suggests the following:</a:t>
            </a:r>
          </a:p>
          <a:p>
            <a:pPr>
              <a:buFontTx/>
              <a:buChar char="-"/>
            </a:pPr>
            <a:endParaRPr lang="en-US" altLang="ja-JP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   PETRA/TRISTAN e- e+ collider discovered virtual Z</a:t>
            </a:r>
            <a:r>
              <a:rPr lang="en-US" altLang="ja-JP" sz="2800" b="1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effect for the first time.</a:t>
            </a:r>
          </a:p>
          <a:p>
            <a:pPr>
              <a:buNone/>
            </a:pP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   Later, CERN p </a:t>
            </a:r>
            <a:r>
              <a:rPr lang="en-US" altLang="ja-JP" sz="2800" b="1" i="1" dirty="0" err="1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ja-JP" sz="2800" b="1" i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̄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 collider discovered the Z</a:t>
            </a:r>
            <a:r>
              <a:rPr lang="en-US" altLang="ja-JP" sz="2800" b="1" i="1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2800" b="1" i="1" dirty="0" smtClean="0">
                <a:latin typeface="Times New Roman" pitchFamily="18" charset="0"/>
                <a:cs typeface="Times New Roman" pitchFamily="18" charset="0"/>
              </a:rPr>
              <a:t> boson.</a:t>
            </a:r>
          </a:p>
          <a:p>
            <a:pPr>
              <a:buNone/>
            </a:pPr>
            <a:endParaRPr lang="en-US" altLang="ja-JP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Similarly, lepton colliders, such as ILC,  could discover virtual </a:t>
            </a:r>
            <a:r>
              <a:rPr lang="en-US" altLang="ja-JP" sz="28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Sparticle</a:t>
            </a: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effects for the first time in h</a:t>
            </a:r>
            <a:r>
              <a:rPr lang="en-US" altLang="ja-JP" sz="2800" b="1" i="1" baseline="30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(125) decays!</a:t>
            </a:r>
          </a:p>
          <a:p>
            <a:pPr>
              <a:buNone/>
            </a:pP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Later, </a:t>
            </a:r>
            <a:r>
              <a:rPr lang="en-US" altLang="ja-JP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FCC-</a:t>
            </a:r>
            <a:r>
              <a:rPr lang="en-US" altLang="ja-JP" sz="2800" b="1" i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hh</a:t>
            </a:r>
            <a:r>
              <a:rPr lang="en-US" altLang="ja-JP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altLang="ja-JP" sz="28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collider could discover the </a:t>
            </a:r>
            <a:r>
              <a:rPr lang="en-US" altLang="ja-JP" sz="28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Sparticles</a:t>
            </a:r>
            <a:r>
              <a:rPr lang="en-US" altLang="ja-JP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endParaRPr lang="en-US" altLang="ja-JP" sz="1600" b="1" i="1" dirty="0" smtClean="0">
              <a:solidFill>
                <a:srgbClr val="FF66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kumimoji="1" lang="ja-JP" alt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 bwMode="auto">
          <a:xfrm>
            <a:off x="1547664" y="3501008"/>
            <a:ext cx="6264696" cy="504056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2" name="Object 17"/>
          <p:cNvGraphicFramePr>
            <a:graphicFrameLocks noChangeAspect="1"/>
          </p:cNvGraphicFramePr>
          <p:nvPr>
            <p:extLst/>
          </p:nvPr>
        </p:nvGraphicFramePr>
        <p:xfrm>
          <a:off x="4038848" y="3547740"/>
          <a:ext cx="1541264" cy="385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014" name="数式" r:id="rId4" imgW="965160" imgH="241200" progId="Equation.3">
                  <p:embed/>
                </p:oleObj>
              </mc:Choice>
              <mc:Fallback>
                <p:oleObj name="数式" r:id="rId4" imgW="965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848" y="3547740"/>
                        <a:ext cx="1541264" cy="385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8"/>
          <p:cNvGraphicFramePr>
            <a:graphicFrameLocks noChangeAspect="1"/>
          </p:cNvGraphicFramePr>
          <p:nvPr>
            <p:extLst/>
          </p:nvPr>
        </p:nvGraphicFramePr>
        <p:xfrm>
          <a:off x="5827879" y="3547740"/>
          <a:ext cx="1480425" cy="385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015" name="数式" r:id="rId6" imgW="927000" imgH="241200" progId="Equation.3">
                  <p:embed/>
                </p:oleObj>
              </mc:Choice>
              <mc:Fallback>
                <p:oleObj name="数式" r:id="rId6" imgW="927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7879" y="3547740"/>
                        <a:ext cx="1480425" cy="385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0"/>
          <p:cNvGraphicFramePr>
            <a:graphicFrameLocks noChangeAspect="1"/>
          </p:cNvGraphicFramePr>
          <p:nvPr>
            <p:extLst/>
          </p:nvPr>
        </p:nvGraphicFramePr>
        <p:xfrm>
          <a:off x="3158885" y="3573016"/>
          <a:ext cx="621027" cy="372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016" name="数式" r:id="rId8" imgW="380880" imgH="228600" progId="Equation.3">
                  <p:embed/>
                </p:oleObj>
              </mc:Choice>
              <mc:Fallback>
                <p:oleObj name="数式" r:id="rId8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8885" y="3573016"/>
                        <a:ext cx="621027" cy="3726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>
            <p:extLst/>
          </p:nvPr>
        </p:nvGraphicFramePr>
        <p:xfrm>
          <a:off x="1619673" y="3592544"/>
          <a:ext cx="1368151" cy="371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017" name="数式" r:id="rId10" imgW="749160" imgH="203040" progId="Equation.3">
                  <p:embed/>
                </p:oleObj>
              </mc:Choice>
              <mc:Fallback>
                <p:oleObj name="数式" r:id="rId10" imgW="749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3" y="3592544"/>
                        <a:ext cx="1368151" cy="3710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7" name="Rectangle 8"/>
          <p:cNvSpPr>
            <a:spLocks noGrp="1" noChangeArrowheads="1"/>
          </p:cNvSpPr>
          <p:nvPr>
            <p:ph idx="1"/>
          </p:nvPr>
        </p:nvSpPr>
        <p:spPr>
          <a:xfrm>
            <a:off x="1115616" y="1052736"/>
            <a:ext cx="7632848" cy="5904656"/>
          </a:xfrm>
        </p:spPr>
        <p:txBody>
          <a:bodyPr/>
          <a:lstStyle/>
          <a:p>
            <a:pPr>
              <a:buNone/>
            </a:pPr>
            <a:endParaRPr lang="en-US" altLang="ja-JP" sz="1400" b="1" i="1" dirty="0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We respect the following experimental and theoretical constraints:</a:t>
            </a:r>
          </a:p>
          <a:p>
            <a:pPr>
              <a:lnSpc>
                <a:spcPts val="1600"/>
              </a:lnSpc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(1)  The LHC limits on the </a:t>
            </a:r>
            <a:r>
              <a:rPr lang="en-US" altLang="ja-JP" sz="1600" b="1" i="1" noProof="1" smtClean="0">
                <a:solidFill>
                  <a:srgbClr val="FFFF00"/>
                </a:solidFill>
                <a:latin typeface="Times New Roman" pitchFamily="18" charset="0"/>
              </a:rPr>
              <a:t>SUSY particle masses</a:t>
            </a:r>
            <a:r>
              <a:rPr lang="en-US" altLang="ja-JP" sz="1600" b="1" i="1" noProof="1" smtClean="0"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(2)  The constraint on </a:t>
            </a:r>
            <a:r>
              <a:rPr lang="en-US" altLang="ja-JP" sz="1400" b="1" i="1" noProof="1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ja-JP" sz="1600" b="1" i="1" kern="1200" noProof="1" smtClean="0">
                <a:latin typeface="Times New Roman" pitchFamily="18" charset="0"/>
                <a:ea typeface="ＭＳ Ｐゴシック" pitchFamily="50" charset="-128"/>
              </a:rPr>
              <a:t>m</a:t>
            </a:r>
            <a:r>
              <a:rPr lang="en-US" altLang="ja-JP" sz="1600" b="1" i="1" kern="1200" baseline="-25000" noProof="1" smtClean="0">
                <a:latin typeface="Times New Roman" pitchFamily="18" charset="0"/>
                <a:ea typeface="ＭＳ Ｐゴシック" pitchFamily="50" charset="-128"/>
              </a:rPr>
              <a:t>A / H+ , </a:t>
            </a:r>
            <a:r>
              <a:rPr lang="en-US" altLang="ja-JP" sz="1600" b="1" i="1" kern="1200" noProof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ＭＳ Ｐゴシック" pitchFamily="50" charset="-128"/>
              </a:rPr>
              <a:t>tan</a:t>
            </a:r>
            <a:r>
              <a:rPr lang="en-US" altLang="ja-JP" sz="1600" b="1" i="1" kern="1200" noProof="1" smtClean="0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</a:t>
            </a:r>
            <a:r>
              <a:rPr lang="en-US" altLang="ja-JP" sz="1600" kern="1200" noProof="1" smtClean="0"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400" b="1" i="1" noProof="1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ja-JP" sz="1600" b="1" i="1" noProof="1" smtClean="0">
                <a:latin typeface="Times New Roman" pitchFamily="18" charset="0"/>
              </a:rPr>
              <a:t> from </a:t>
            </a:r>
            <a:r>
              <a:rPr lang="en-US" altLang="ja-JP" sz="1600" b="1" i="1" noProof="1" smtClean="0">
                <a:solidFill>
                  <a:srgbClr val="FFFF00"/>
                </a:solidFill>
                <a:latin typeface="Times New Roman" pitchFamily="18" charset="0"/>
              </a:rPr>
              <a:t>MSSM Higgs</a:t>
            </a:r>
            <a:r>
              <a:rPr lang="en-US" altLang="ja-JP" sz="1600" b="1" i="1" noProof="1" smtClean="0">
                <a:latin typeface="Times New Roman" pitchFamily="18" charset="0"/>
              </a:rPr>
              <a:t> boson search at LHC. 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AutoNum type="arabicParenBoth" startAt="3"/>
            </a:pPr>
            <a:r>
              <a:rPr lang="en-US" altLang="ja-JP" sz="1600" b="1" i="1" noProof="1" smtClean="0">
                <a:latin typeface="Times New Roman" pitchFamily="18" charset="0"/>
              </a:rPr>
              <a:t>The constraints on the QFV parameters from the </a:t>
            </a:r>
            <a:r>
              <a:rPr lang="en-US" altLang="ja-JP" sz="1600" b="1" i="1" noProof="1" smtClean="0">
                <a:solidFill>
                  <a:srgbClr val="FFFF00"/>
                </a:solidFill>
                <a:latin typeface="Times New Roman" pitchFamily="18" charset="0"/>
              </a:rPr>
              <a:t>B &amp; K meson data</a:t>
            </a:r>
            <a:r>
              <a:rPr lang="en-US" altLang="ja-JP" sz="1600" b="1" i="1" noProof="1" smtClean="0">
                <a:latin typeface="Times New Roman" pitchFamily="18" charset="0"/>
              </a:rPr>
              <a:t>.</a:t>
            </a:r>
          </a:p>
          <a:p>
            <a:pPr>
              <a:buNone/>
            </a:pPr>
            <a:endParaRPr lang="en-US" altLang="ja-JP" sz="1600" b="1" i="1" noProof="1" smtClean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                                                                                                                       </a:t>
            </a:r>
            <a:r>
              <a:rPr lang="en-US" altLang="ja-JP" sz="16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</a:t>
            </a: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etc.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(4) </a:t>
            </a: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ja-JP" sz="1600" b="1" i="1" noProof="1" smtClean="0">
                <a:latin typeface="Times New Roman" pitchFamily="18" charset="0"/>
              </a:rPr>
              <a:t>The constraints from the observed </a:t>
            </a:r>
            <a:r>
              <a:rPr lang="en-US" altLang="ja-JP" sz="1600" b="1" i="1" noProof="1" smtClean="0">
                <a:solidFill>
                  <a:srgbClr val="FFFF00"/>
                </a:solidFill>
                <a:latin typeface="Times New Roman" pitchFamily="18" charset="0"/>
              </a:rPr>
              <a:t>Higgs boson mass and couplings</a:t>
            </a:r>
            <a:r>
              <a:rPr lang="en-US" altLang="ja-JP" sz="1600" b="1" i="1" noProof="1" smtClean="0">
                <a:latin typeface="Times New Roman" pitchFamily="18" charset="0"/>
              </a:rPr>
              <a:t> at LHC ; e.g.</a:t>
            </a:r>
          </a:p>
          <a:p>
            <a:pPr>
              <a:buNone/>
            </a:pPr>
            <a:r>
              <a:rPr lang="en-US" altLang="ja-JP" sz="1600" b="1" i="1" noProof="1">
                <a:latin typeface="Times New Roman" pitchFamily="18" charset="0"/>
              </a:rPr>
              <a:t> </a:t>
            </a:r>
            <a:r>
              <a:rPr lang="en-US" altLang="ja-JP" sz="1600" b="1" i="1" noProof="1" smtClean="0">
                <a:latin typeface="Times New Roman" pitchFamily="18" charset="0"/>
              </a:rPr>
              <a:t>          121.6 GeV &lt; m_h</a:t>
            </a:r>
            <a:r>
              <a:rPr lang="en-US" altLang="ja-JP" sz="1600" b="1" i="1" baseline="30000" noProof="1" smtClean="0">
                <a:latin typeface="Times New Roman" pitchFamily="18" charset="0"/>
              </a:rPr>
              <a:t>0</a:t>
            </a:r>
            <a:r>
              <a:rPr lang="en-US" altLang="ja-JP" sz="1600" b="1" i="1" noProof="1" smtClean="0">
                <a:latin typeface="Times New Roman" pitchFamily="18" charset="0"/>
              </a:rPr>
              <a:t> &lt; 128.6 </a:t>
            </a:r>
            <a:r>
              <a:rPr lang="en-US" altLang="ja-JP" sz="1600" b="1" i="1" noProof="1">
                <a:latin typeface="Times New Roman" pitchFamily="18" charset="0"/>
              </a:rPr>
              <a:t>GeV (allowing for theoretical uncertainty) ,</a:t>
            </a: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           0.71 &lt; </a:t>
            </a:r>
            <a:r>
              <a:rPr lang="en-US" altLang="ja-JP" sz="1600" b="1" i="1" noProof="1" smtClean="0">
                <a:latin typeface="Symbol" panose="05050102010706020507" pitchFamily="18" charset="2"/>
              </a:rPr>
              <a:t>k</a:t>
            </a:r>
            <a:r>
              <a:rPr lang="en-US" altLang="ja-JP" sz="1600" b="1" i="1" baseline="-25000" noProof="1" smtClean="0">
                <a:latin typeface="+mj-lt"/>
              </a:rPr>
              <a:t>b </a:t>
            </a:r>
            <a:r>
              <a:rPr lang="en-US" altLang="ja-JP" sz="1600" b="1" i="1" noProof="1">
                <a:latin typeface="Times New Roman" pitchFamily="18" charset="0"/>
              </a:rPr>
              <a:t>&lt; </a:t>
            </a:r>
            <a:r>
              <a:rPr lang="en-US" altLang="ja-JP" sz="1600" b="1" i="1" noProof="1" smtClean="0">
                <a:latin typeface="Times New Roman" pitchFamily="18" charset="0"/>
              </a:rPr>
              <a:t>1.43 (ATLAS),    0.56 </a:t>
            </a:r>
            <a:r>
              <a:rPr lang="en-US" altLang="ja-JP" sz="1600" b="1" i="1" noProof="1">
                <a:latin typeface="Times New Roman" pitchFamily="18" charset="0"/>
              </a:rPr>
              <a:t>&lt; </a:t>
            </a:r>
            <a:r>
              <a:rPr lang="en-US" altLang="ja-JP" sz="1600" b="1" i="1" noProof="1">
                <a:latin typeface="Symbol" panose="05050102010706020507" pitchFamily="18" charset="2"/>
              </a:rPr>
              <a:t>k</a:t>
            </a:r>
            <a:r>
              <a:rPr lang="en-US" altLang="ja-JP" sz="1600" b="1" i="1" baseline="-25000" noProof="1"/>
              <a:t>b </a:t>
            </a:r>
            <a:r>
              <a:rPr lang="en-US" altLang="ja-JP" sz="1600" b="1" i="1" noProof="1">
                <a:latin typeface="Times New Roman" pitchFamily="18" charset="0"/>
              </a:rPr>
              <a:t>&lt; </a:t>
            </a:r>
            <a:r>
              <a:rPr lang="en-US" altLang="ja-JP" sz="1600" b="1" i="1" noProof="1" smtClean="0">
                <a:latin typeface="Times New Roman" pitchFamily="18" charset="0"/>
              </a:rPr>
              <a:t>1.70 (CMS) </a:t>
            </a:r>
          </a:p>
          <a:p>
            <a:pPr>
              <a:lnSpc>
                <a:spcPts val="1600"/>
              </a:lnSpc>
              <a:buNone/>
            </a:pPr>
            <a:endParaRPr lang="en-US" altLang="ja-JP" sz="1600" b="1" i="1" noProof="1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(5) </a:t>
            </a:r>
            <a:r>
              <a:rPr lang="en-US" altLang="ja-JP" sz="1600" b="1" i="1" noProof="1">
                <a:latin typeface="Times New Roman" pitchFamily="18" charset="0"/>
              </a:rPr>
              <a:t>The experimental limit on SUSY contributions to the electroweak  </a:t>
            </a:r>
            <a:r>
              <a:rPr lang="en-US" altLang="ja-JP" sz="1600" b="1" i="1" noProof="1">
                <a:solidFill>
                  <a:srgbClr val="FFFF00"/>
                </a:solidFill>
                <a:latin typeface="Symbol" pitchFamily="18" charset="2"/>
              </a:rPr>
              <a:t>r  </a:t>
            </a:r>
            <a:r>
              <a:rPr lang="en-US" altLang="ja-JP" sz="1600" b="1" i="1" noProof="1">
                <a:solidFill>
                  <a:srgbClr val="FFFF00"/>
                </a:solidFill>
                <a:latin typeface="Times New Roman" pitchFamily="18" charset="0"/>
              </a:rPr>
              <a:t>parameter</a:t>
            </a:r>
          </a:p>
          <a:p>
            <a:pPr>
              <a:buNone/>
            </a:pPr>
            <a:r>
              <a:rPr lang="en-US" altLang="ja-JP" sz="1600" b="1" i="1" dirty="0">
                <a:latin typeface="Times New Roman" pitchFamily="18" charset="0"/>
              </a:rPr>
              <a:t>      </a:t>
            </a:r>
            <a:r>
              <a:rPr lang="en-US" altLang="ja-JP" sz="1600" b="1" i="1" noProof="1">
                <a:latin typeface="Symbol" pitchFamily="18" charset="2"/>
              </a:rPr>
              <a:t>D r </a:t>
            </a:r>
            <a:r>
              <a:rPr lang="en-US" altLang="ja-JP" sz="1600" b="1" i="1" noProof="1">
                <a:latin typeface="Times New Roman" pitchFamily="18" charset="0"/>
                <a:cs typeface="Times New Roman" pitchFamily="18" charset="0"/>
              </a:rPr>
              <a:t>(SUSY) &lt; 0.0012.</a:t>
            </a:r>
            <a:endParaRPr lang="en-US" altLang="ja-JP" sz="1600" b="1" i="1" dirty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(6)  Theoretical constraints from the </a:t>
            </a:r>
            <a:r>
              <a:rPr lang="en-US" altLang="ja-JP" sz="1600" b="1" i="1" noProof="1" smtClean="0">
                <a:solidFill>
                  <a:srgbClr val="FFFF00"/>
                </a:solidFill>
                <a:latin typeface="Times New Roman" pitchFamily="18" charset="0"/>
              </a:rPr>
              <a:t>vacuum stability conditions</a:t>
            </a:r>
            <a:r>
              <a:rPr lang="en-US" altLang="ja-JP" sz="1600" b="1" i="1" noProof="1" smtClean="0">
                <a:latin typeface="Times New Roman" pitchFamily="18" charset="0"/>
              </a:rPr>
              <a:t> for the</a:t>
            </a:r>
          </a:p>
          <a:p>
            <a:pPr>
              <a:lnSpc>
                <a:spcPts val="1600"/>
              </a:lnSpc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       trilinear couplings T</a:t>
            </a:r>
            <a:r>
              <a:rPr lang="en-US" altLang="ja-JP" sz="1600" b="1" i="1" baseline="-25000" noProof="1" smtClean="0">
                <a:latin typeface="Times New Roman" pitchFamily="18" charset="0"/>
              </a:rPr>
              <a:t>U</a:t>
            </a:r>
            <a:r>
              <a:rPr lang="en-US" altLang="ja-JP" sz="1600" b="1" i="1" baseline="-25000" noProof="1" smtClean="0">
                <a:latin typeface="Symbol" panose="05050102010706020507" pitchFamily="18" charset="2"/>
              </a:rPr>
              <a:t>ab</a:t>
            </a:r>
            <a:r>
              <a:rPr lang="en-US" altLang="ja-JP" sz="1600" b="1" i="1" noProof="1" smtClean="0">
                <a:latin typeface="Times New Roman" pitchFamily="18" charset="0"/>
              </a:rPr>
              <a:t> </a:t>
            </a:r>
            <a:r>
              <a:rPr lang="ja-JP" altLang="en-US" sz="1600" b="1" i="1" noProof="1">
                <a:latin typeface="Times New Roman" pitchFamily="18" charset="0"/>
              </a:rPr>
              <a:t> </a:t>
            </a:r>
            <a:r>
              <a:rPr lang="en-US" altLang="ja-JP" sz="1600" b="1" i="1" noProof="1" smtClean="0">
                <a:latin typeface="Times New Roman" pitchFamily="18" charset="0"/>
              </a:rPr>
              <a:t>and T</a:t>
            </a:r>
            <a:r>
              <a:rPr lang="en-US" altLang="ja-JP" sz="1600" b="1" i="1" baseline="-25000" noProof="1" smtClean="0">
                <a:latin typeface="Times New Roman" pitchFamily="18" charset="0"/>
              </a:rPr>
              <a:t>D</a:t>
            </a:r>
            <a:r>
              <a:rPr lang="en-US" altLang="ja-JP" sz="1600" b="1" i="1" baseline="-25000" noProof="1" smtClean="0">
                <a:latin typeface="Symbol" panose="05050102010706020507" pitchFamily="18" charset="2"/>
              </a:rPr>
              <a:t>ab</a:t>
            </a:r>
            <a:r>
              <a:rPr lang="en-US" altLang="ja-JP" sz="1600" b="1" i="1" baseline="-25000" noProof="1" smtClean="0">
                <a:latin typeface="Times New Roman" pitchFamily="18" charset="0"/>
              </a:rPr>
              <a:t> </a:t>
            </a:r>
            <a:r>
              <a:rPr lang="en-US" altLang="ja-JP" sz="1600" b="1" i="1" noProof="1" smtClean="0">
                <a:latin typeface="Times New Roman" pitchFamily="18" charset="0"/>
              </a:rPr>
              <a:t>.</a:t>
            </a:r>
            <a:r>
              <a:rPr lang="ja-JP" altLang="en-US" sz="1600" b="1" i="1" noProof="1">
                <a:latin typeface="Times New Roman" pitchFamily="18" charset="0"/>
              </a:rPr>
              <a:t> </a:t>
            </a:r>
            <a:endParaRPr lang="en-US" altLang="ja-JP" sz="1600" b="1" i="1" noProof="1" smtClean="0">
              <a:latin typeface="Times New Roman" pitchFamily="18" charset="0"/>
            </a:endParaRPr>
          </a:p>
        </p:txBody>
      </p:sp>
      <p:sp>
        <p:nvSpPr>
          <p:cNvPr id="206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4625"/>
            <a:ext cx="7859713" cy="864096"/>
          </a:xfrm>
        </p:spPr>
        <p:txBody>
          <a:bodyPr/>
          <a:lstStyle/>
          <a:p>
            <a:pPr eaLnBrk="1" hangingPunct="1"/>
            <a:r>
              <a:rPr lang="en-US" altLang="ja-JP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ja-JP" dirty="0" smtClean="0"/>
              <a:t>. </a:t>
            </a:r>
            <a:r>
              <a:rPr lang="en-US" altLang="ja-JP" b="1" i="1" u="sng" dirty="0" smtClean="0">
                <a:latin typeface="Times New Roman" pitchFamily="18" charset="0"/>
              </a:rPr>
              <a:t>Constraints on the MSSM</a:t>
            </a:r>
          </a:p>
        </p:txBody>
      </p:sp>
    </p:spTree>
    <p:extLst>
      <p:ext uri="{BB962C8B-B14F-4D97-AF65-F5344CB8AC3E}">
        <p14:creationId xmlns:p14="http://schemas.microsoft.com/office/powerpoint/2010/main" val="286113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2555777" y="1988840"/>
            <a:ext cx="33123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800" dirty="0" smtClean="0">
                <a:solidFill>
                  <a:schemeClr val="tx1"/>
                </a:solidFill>
              </a:rPr>
              <a:t>     END</a:t>
            </a:r>
          </a:p>
          <a:p>
            <a:endParaRPr lang="en-US" altLang="ja-JP" sz="4800" dirty="0" smtClean="0">
              <a:solidFill>
                <a:schemeClr val="tx1"/>
              </a:solidFill>
            </a:endParaRPr>
          </a:p>
          <a:p>
            <a:r>
              <a:rPr lang="en-US" altLang="ja-JP" sz="4800" dirty="0" smtClean="0">
                <a:solidFill>
                  <a:schemeClr val="tx1"/>
                </a:solidFill>
              </a:rPr>
              <a:t>Thank you!</a:t>
            </a:r>
            <a:endParaRPr lang="ja-JP" alt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Backup Slides</a:t>
            </a:r>
          </a:p>
        </p:txBody>
      </p:sp>
      <p:pic>
        <p:nvPicPr>
          <p:cNvPr id="2928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700808"/>
            <a:ext cx="8748464" cy="3542992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2230" y="260648"/>
            <a:ext cx="8715612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b="1" i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Expected absolute 1 sigma errors of the deviations DEVs at future lepton colliders</a:t>
            </a:r>
            <a:endParaRPr lang="en-US" altLang="ja-JP" sz="2800" b="1" i="1" u="sng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99592" y="5445224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 smtClean="0">
                <a:solidFill>
                  <a:schemeClr val="tx1"/>
                </a:solidFill>
              </a:rPr>
              <a:t>Jorge </a:t>
            </a:r>
            <a:r>
              <a:rPr lang="en-US" altLang="ja-JP" sz="1800" dirty="0">
                <a:solidFill>
                  <a:schemeClr val="tx1"/>
                </a:solidFill>
              </a:rPr>
              <a:t>de Blas et al., </a:t>
            </a:r>
            <a:r>
              <a:rPr lang="en-US" altLang="ja-JP" sz="1800" dirty="0" smtClean="0">
                <a:solidFill>
                  <a:schemeClr val="tx1"/>
                </a:solidFill>
              </a:rPr>
              <a:t>Snowmass2021 Report: arXiv:2206.08326 [</a:t>
            </a:r>
            <a:r>
              <a:rPr lang="en-US" altLang="ja-JP" sz="1800" dirty="0" err="1" smtClean="0">
                <a:solidFill>
                  <a:schemeClr val="tx1"/>
                </a:solidFill>
              </a:rPr>
              <a:t>hep-ph</a:t>
            </a:r>
            <a:r>
              <a:rPr lang="en-US" altLang="ja-JP" sz="1800" dirty="0" smtClean="0">
                <a:solidFill>
                  <a:schemeClr val="tx1"/>
                </a:solidFill>
              </a:rPr>
              <a:t>]; </a:t>
            </a:r>
          </a:p>
          <a:p>
            <a:r>
              <a:rPr lang="en-US" altLang="ja-JP" sz="1800" dirty="0">
                <a:solidFill>
                  <a:schemeClr val="tx1"/>
                </a:solidFill>
              </a:rPr>
              <a:t>P</a:t>
            </a:r>
            <a:r>
              <a:rPr lang="en-US" altLang="ja-JP" sz="1800" dirty="0" smtClean="0">
                <a:solidFill>
                  <a:schemeClr val="tx1"/>
                </a:solidFill>
              </a:rPr>
              <a:t>rivate communication </a:t>
            </a:r>
            <a:r>
              <a:rPr lang="en-US" altLang="ja-JP" sz="1800" dirty="0">
                <a:solidFill>
                  <a:schemeClr val="tx1"/>
                </a:solidFill>
              </a:rPr>
              <a:t>with Jorge de Blas.</a:t>
            </a:r>
            <a:endParaRPr lang="en-US" altLang="ja-JP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49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0768"/>
            <a:ext cx="8626494" cy="5256584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32230" y="260648"/>
            <a:ext cx="8715612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b="1" i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Expected absolute 1 sigma errors of the deviations DEVs at future lepton colliders</a:t>
            </a:r>
            <a:endParaRPr lang="en-US" altLang="ja-JP" sz="2800" b="1" i="1" u="sng" dirty="0" smtClean="0">
              <a:solidFill>
                <a:schemeClr val="tx2">
                  <a:lumMod val="90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32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379" y="141387"/>
            <a:ext cx="7627990" cy="479301"/>
          </a:xfrm>
        </p:spPr>
        <p:txBody>
          <a:bodyPr/>
          <a:lstStyle/>
          <a:p>
            <a:r>
              <a:rPr kumimoji="1" lang="en-US" altLang="ja-JP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Higgs couplings at future colliders</a:t>
            </a:r>
            <a:endParaRPr kumimoji="1" lang="ja-JP" altLang="en-US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31640" y="1815207"/>
            <a:ext cx="5797199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Higgs coupling precision at future colliders</a:t>
            </a:r>
          </a:p>
        </p:txBody>
      </p:sp>
      <p:sp>
        <p:nvSpPr>
          <p:cNvPr id="6" name="タイトル 1"/>
          <p:cNvSpPr txBox="1">
            <a:spLocks/>
          </p:cNvSpPr>
          <p:nvPr/>
        </p:nvSpPr>
        <p:spPr bwMode="auto">
          <a:xfrm>
            <a:off x="971600" y="900618"/>
            <a:ext cx="6691886" cy="580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Snowmass2021 </a:t>
            </a:r>
            <a:r>
              <a:rPr lang="en-US" altLang="ja-JP" sz="2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Report: arXiv:2206.08326</a:t>
            </a:r>
          </a:p>
          <a:p>
            <a:r>
              <a:rPr lang="en-US" altLang="ja-JP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(See Fig. 3</a:t>
            </a:r>
            <a:r>
              <a:rPr lang="en-US" altLang="ja-JP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page </a:t>
            </a:r>
            <a:r>
              <a:rPr lang="en-US" altLang="ja-JP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37; </a:t>
            </a:r>
            <a:r>
              <a:rPr lang="en-US" altLang="ja-JP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</a:t>
            </a:r>
            <a:r>
              <a:rPr lang="en-US" altLang="ja-JP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 </a:t>
            </a:r>
            <a:r>
              <a:rPr lang="en-US" altLang="ja-JP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page </a:t>
            </a:r>
            <a:r>
              <a:rPr lang="en-US" altLang="ja-JP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40)</a:t>
            </a:r>
            <a:endParaRPr lang="ja-JP" altLang="en-US" sz="1800" b="1" i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53" y="2276872"/>
            <a:ext cx="8932243" cy="408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26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4350" y="260648"/>
            <a:ext cx="7859216" cy="724942"/>
          </a:xfrm>
        </p:spPr>
        <p:txBody>
          <a:bodyPr/>
          <a:lstStyle/>
          <a:p>
            <a:r>
              <a:rPr kumimoji="1" lang="en-US" altLang="ja-JP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Higgs couplings at future colliders</a:t>
            </a:r>
            <a:endParaRPr kumimoji="1" lang="ja-JP" altLang="en-US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310" y="1633662"/>
            <a:ext cx="8899379" cy="503569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22310" y="1633662"/>
            <a:ext cx="6321898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Higgs coupling precision in % at future colliders</a:t>
            </a:r>
          </a:p>
        </p:txBody>
      </p:sp>
      <p:sp>
        <p:nvSpPr>
          <p:cNvPr id="6" name="タイトル 1"/>
          <p:cNvSpPr txBox="1">
            <a:spLocks/>
          </p:cNvSpPr>
          <p:nvPr/>
        </p:nvSpPr>
        <p:spPr bwMode="auto">
          <a:xfrm>
            <a:off x="1115616" y="985590"/>
            <a:ext cx="6259838" cy="580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ESU2020 Report: arXiv:1905.03764</a:t>
            </a:r>
            <a:endParaRPr lang="ja-JP" altLang="en-US" sz="2800" b="1" i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72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041" y="1484784"/>
            <a:ext cx="8671915" cy="5184576"/>
          </a:xfrm>
          <a:prstGeom prst="rect">
            <a:avLst/>
          </a:prstGeom>
        </p:spPr>
      </p:pic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683568" y="44624"/>
            <a:ext cx="7602014" cy="576064"/>
          </a:xfrm>
        </p:spPr>
        <p:txBody>
          <a:bodyPr/>
          <a:lstStyle/>
          <a:p>
            <a:r>
              <a:rPr kumimoji="1" lang="en-US" altLang="ja-JP" sz="40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Higgs couplings at future colliders</a:t>
            </a:r>
            <a:endParaRPr kumimoji="1" lang="ja-JP" altLang="en-US" sz="40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6041" y="1556792"/>
            <a:ext cx="5396054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Higgs coupling precision in % for ILC</a:t>
            </a:r>
          </a:p>
        </p:txBody>
      </p:sp>
      <p:sp>
        <p:nvSpPr>
          <p:cNvPr id="7" name="タイトル 1"/>
          <p:cNvSpPr txBox="1">
            <a:spLocks/>
          </p:cNvSpPr>
          <p:nvPr/>
        </p:nvSpPr>
        <p:spPr bwMode="auto">
          <a:xfrm>
            <a:off x="1259632" y="649398"/>
            <a:ext cx="6341874" cy="763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en-US" altLang="ja-JP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 White Paper (</a:t>
            </a:r>
            <a:r>
              <a:rPr lang="en-US" altLang="ja-JP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Snowmass2021</a:t>
            </a:r>
            <a:r>
              <a:rPr lang="en-US" altLang="ja-JP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 arXiv:2203.07622</a:t>
            </a:r>
          </a:p>
          <a:p>
            <a:r>
              <a:rPr lang="en-US" altLang="ja-JP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(See Fig. 12.1 in page 255; Table 12.2 in page </a:t>
            </a:r>
            <a:r>
              <a:rPr lang="en-US" altLang="ja-JP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256)</a:t>
            </a:r>
            <a:endParaRPr lang="ja-JP" altLang="en-US" sz="1800" b="1" i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61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r>
              <a:rPr kumimoji="1" lang="en-US" altLang="ja-JP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 error - coupling error relation</a:t>
            </a:r>
            <a:endParaRPr kumimoji="1" lang="ja-JP" altLang="en-US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844824"/>
            <a:ext cx="8280920" cy="2808312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600" b="1" i="1" dirty="0">
                <a:solidFill>
                  <a:srgbClr val="FFFF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DEV(h 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altLang="ja-JP" sz="2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X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n-US" altLang="ja-JP" sz="2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ja-JP" sz="2600" b="1" i="1" dirty="0">
                <a:solidFill>
                  <a:srgbClr val="FFFF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 </a:t>
            </a:r>
            <a:r>
              <a:rPr lang="en-US" altLang="ja-JP" sz="2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g(</a:t>
            </a:r>
            <a:r>
              <a:rPr lang="en-US" altLang="ja-JP" sz="2600" b="1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hXX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altLang="ja-JP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ja-JP" sz="2600" b="1" i="1" dirty="0" smtClean="0">
                <a:solidFill>
                  <a:srgbClr val="FFFF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 </a:t>
            </a:r>
            <a:r>
              <a:rPr lang="en-US" altLang="ja-JP" sz="2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g(</a:t>
            </a:r>
            <a:r>
              <a:rPr lang="en-US" altLang="ja-JP" sz="2600" b="1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hXX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ja-JP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ja-JP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[Expected 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</a:t>
            </a:r>
            <a:r>
              <a:rPr lang="en-US" altLang="ja-JP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error of coupling g(</a:t>
            </a:r>
            <a:r>
              <a:rPr lang="en-US" altLang="ja-JP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hXX</a:t>
            </a:r>
            <a:r>
              <a:rPr lang="en-US" altLang="ja-JP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)]</a:t>
            </a:r>
            <a:endParaRPr lang="en-US" altLang="ja-JP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ja-JP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ja-JP" sz="2600" b="1" i="1" dirty="0" smtClean="0">
                <a:solidFill>
                  <a:srgbClr val="FFFF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D </a:t>
            </a:r>
            <a:r>
              <a:rPr lang="en-US" altLang="ja-JP" sz="2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DEV(h 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 X X)</a:t>
            </a:r>
            <a:r>
              <a:rPr lang="en-US" altLang="ja-JP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ja-JP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[Expected </a:t>
            </a:r>
            <a:r>
              <a:rPr lang="en-US" altLang="ja-JP" sz="26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absolute</a:t>
            </a:r>
            <a:r>
              <a:rPr lang="en-US" altLang="ja-JP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error of deviation </a:t>
            </a:r>
            <a:endParaRPr lang="en-US" altLang="ja-JP" sz="2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ja-JP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DEV(h </a:t>
            </a:r>
            <a:r>
              <a:rPr lang="en-US" altLang="ja-JP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X </a:t>
            </a:r>
            <a:r>
              <a:rPr lang="en-US" altLang="ja-JP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X)]</a:t>
            </a:r>
            <a:endParaRPr kumimoji="1" lang="ja-JP" altLang="en-US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85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42875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2. 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MSSM with QFV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686800" cy="533400"/>
          </a:xfrm>
          <a:noFill/>
        </p:spPr>
        <p:txBody>
          <a:bodyPr/>
          <a:lstStyle/>
          <a:p>
            <a:pPr marL="609600" indent="-609600" eaLnBrk="1" hangingPunct="1">
              <a:buNone/>
            </a:pPr>
            <a:r>
              <a:rPr lang="en-US" altLang="ja-JP" b="1" i="1" dirty="0" smtClean="0">
                <a:latin typeface="Times New Roman" pitchFamily="18" charset="0"/>
              </a:rPr>
              <a:t>   The basic parameters of the MSSM with </a:t>
            </a:r>
            <a:r>
              <a:rPr lang="en-US" altLang="ja-JP" b="1" i="1" dirty="0" smtClean="0">
                <a:solidFill>
                  <a:srgbClr val="FF6699"/>
                </a:solidFill>
                <a:latin typeface="Times New Roman" pitchFamily="18" charset="0"/>
              </a:rPr>
              <a:t>QFV</a:t>
            </a:r>
            <a:r>
              <a:rPr lang="en-US" altLang="ja-JP" b="1" i="1" dirty="0" smtClean="0">
                <a:latin typeface="Times New Roman" pitchFamily="18" charset="0"/>
              </a:rPr>
              <a:t>: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500063" y="1857375"/>
            <a:ext cx="8643937" cy="441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{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tan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,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a typeface="ＭＳ Ｐゴシック" pitchFamily="50" charset="-128"/>
              </a:rPr>
              <a:t>A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 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3</a:t>
            </a:r>
            <a:r>
              <a:rPr lang="en-US" altLang="ja-JP" sz="2000" baseline="-25000" dirty="0" smtClean="0">
                <a:solidFill>
                  <a:schemeClr val="tx1"/>
                </a:solidFill>
                <a:ea typeface="ＭＳ Ｐゴシック" pitchFamily="50" charset="-128"/>
                <a:cs typeface="Times New Roman" pitchFamily="18" charset="0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  <a:cs typeface="Times New Roman" pitchFamily="18" charset="0"/>
              </a:rPr>
              <a:t>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m 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Q,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U,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,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M</a:t>
            </a:r>
            <a:r>
              <a:rPr lang="en-US" altLang="ja-JP" sz="2000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D,</a:t>
            </a:r>
            <a:r>
              <a:rPr lang="en-US" altLang="ja-JP" sz="2000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 smtClean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, 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</a:t>
            </a:r>
            <a:r>
              <a:rPr lang="en-US" altLang="ja-JP" sz="2000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 smtClean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}</a:t>
            </a:r>
          </a:p>
          <a:p>
            <a:pPr>
              <a:defRPr/>
            </a:pP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 </a:t>
            </a:r>
            <a:r>
              <a:rPr lang="en-US" altLang="ja-JP" sz="2000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(</a:t>
            </a:r>
            <a:r>
              <a:rPr lang="en-US" altLang="ja-JP" sz="2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at </a:t>
            </a:r>
            <a:r>
              <a:rPr lang="en-US" altLang="ja-JP" sz="2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 = </a:t>
            </a:r>
            <a:r>
              <a:rPr lang="en-US" altLang="ja-JP" sz="2000" dirty="0" smtClean="0">
                <a:solidFill>
                  <a:srgbClr val="FF6699"/>
                </a:solidFill>
                <a:ea typeface="ＭＳ Ｐゴシック" pitchFamily="50" charset="-128"/>
              </a:rPr>
              <a:t>1 </a:t>
            </a:r>
            <a:r>
              <a:rPr lang="en-US" altLang="ja-JP" sz="2000" dirty="0" err="1" smtClean="0">
                <a:solidFill>
                  <a:srgbClr val="FF6699"/>
                </a:solidFill>
                <a:ea typeface="ＭＳ Ｐゴシック" pitchFamily="50" charset="-128"/>
              </a:rPr>
              <a:t>TeV</a:t>
            </a:r>
            <a:r>
              <a:rPr lang="en-US" altLang="ja-JP" sz="2000" baseline="-25000" dirty="0" smtClean="0">
                <a:solidFill>
                  <a:srgbClr val="FF6699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scale </a:t>
            </a:r>
            <a:r>
              <a:rPr lang="en-US" altLang="ja-JP" sz="2000" i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)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   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(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a,b = 1,2,3 =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u, c, t  or  d, s, b)</a:t>
            </a:r>
            <a:endParaRPr lang="en-US" altLang="ja-JP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mbol" pitchFamily="18" charset="2"/>
              <a:ea typeface="ＭＳ Ｐゴシック" pitchFamily="50" charset="-128"/>
            </a:endParaRPr>
          </a:p>
          <a:p>
            <a:pPr>
              <a:defRPr/>
            </a:pPr>
            <a:endParaRPr lang="en-US" altLang="ja-JP" sz="1800" b="0" i="0" dirty="0">
              <a:solidFill>
                <a:schemeClr val="tx1"/>
              </a:solidFill>
              <a:latin typeface="Symbol" pitchFamily="18" charset="2"/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tan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 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ratio of VEV of the two Higgs doublets &lt;H</a:t>
            </a:r>
            <a:r>
              <a:rPr lang="en-US" altLang="ja-JP" sz="18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&gt;/&lt;H</a:t>
            </a:r>
            <a:r>
              <a:rPr lang="en-US" altLang="ja-JP" sz="18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0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&gt;</a:t>
            </a:r>
          </a:p>
          <a:p>
            <a:pPr>
              <a:lnSpc>
                <a:spcPct val="110000"/>
              </a:lnSpc>
              <a:defRPr/>
            </a:pPr>
            <a:r>
              <a:rPr lang="en-US" altLang="ja-JP" dirty="0">
                <a:solidFill>
                  <a:srgbClr val="FFFFFF"/>
                </a:solidFill>
                <a:ea typeface="ＭＳ Ｐゴシック" pitchFamily="50" charset="-128"/>
              </a:rPr>
              <a:t>m</a:t>
            </a:r>
            <a:r>
              <a:rPr lang="en-US" altLang="ja-JP" baseline="-25000" dirty="0">
                <a:solidFill>
                  <a:srgbClr val="FFFFFF"/>
                </a:solidFill>
                <a:ea typeface="ＭＳ Ｐゴシック" pitchFamily="50" charset="-128"/>
              </a:rPr>
              <a:t>A :           CP odd Higgs boson </a:t>
            </a:r>
            <a:r>
              <a:rPr lang="en-US" altLang="ja-JP" baseline="-25000" dirty="0" smtClean="0">
                <a:solidFill>
                  <a:srgbClr val="FFFFFF"/>
                </a:solidFill>
                <a:ea typeface="ＭＳ Ｐゴシック" pitchFamily="50" charset="-128"/>
              </a:rPr>
              <a:t>mass (pole mass)</a:t>
            </a:r>
            <a:endParaRPr lang="en-US" altLang="ja-JP" baseline="-25000" dirty="0">
              <a:solidFill>
                <a:srgbClr val="FFFFFF"/>
              </a:solidFill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endParaRPr lang="en-US" altLang="ja-JP" sz="12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1,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1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,M</a:t>
            </a:r>
            <a:r>
              <a:rPr lang="en-US" altLang="ja-JP" sz="1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3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:  </a:t>
            </a:r>
            <a:r>
              <a:rPr lang="ja-JP" alt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　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U(1), SU(2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),SU(3)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gaugino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masses</a:t>
            </a:r>
            <a:endParaRPr lang="en-US" altLang="ja-JP" sz="1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lnSpc>
                <a:spcPct val="110000"/>
              </a:lnSpc>
              <a:buFont typeface="Symbol" pitchFamily="18" charset="2"/>
              <a:buNone/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　　　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higgsino mass parameter</a:t>
            </a:r>
            <a:endParaRPr lang="en-US" altLang="ja-JP" b="0" i="0" dirty="0">
              <a:solidFill>
                <a:schemeClr val="tx1"/>
              </a:solidFill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Q,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b="0" i="0" baseline="-2500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left squark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M</a:t>
            </a:r>
            <a:r>
              <a:rPr lang="en-US" altLang="ja-JP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2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right up-type squark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M</a:t>
            </a:r>
            <a:r>
              <a:rPr lang="en-US" altLang="ja-JP" baseline="30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2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D</a:t>
            </a:r>
            <a:r>
              <a:rPr lang="en-US" altLang="ja-JP" baseline="-25000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>
                <a:solidFill>
                  <a:srgbClr val="FFFFFF"/>
                </a:solidFill>
                <a:latin typeface="Symbol" pitchFamily="18" charset="2"/>
                <a:ea typeface="ＭＳ Ｐゴシック" pitchFamily="50" charset="-128"/>
              </a:rPr>
              <a:t> :  </a:t>
            </a:r>
            <a:r>
              <a:rPr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right down-type squark</a:t>
            </a:r>
            <a:r>
              <a:rPr lang="en-US" altLang="ja-JP" b="0" i="0" dirty="0">
                <a:solidFill>
                  <a:srgbClr val="FFFFFF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  <a:endParaRPr lang="en-US" altLang="ja-JP" sz="1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 smtClean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trilinear coupling matrix of up-type squark and  Higgs boson</a:t>
            </a:r>
          </a:p>
          <a:p>
            <a:pPr>
              <a:defRPr/>
            </a:pPr>
            <a:r>
              <a:rPr lang="en-US" altLang="ja-JP" dirty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D</a:t>
            </a:r>
            <a:r>
              <a:rPr lang="en-US" altLang="ja-JP" baseline="-25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 smtClean="0">
                <a:solidFill>
                  <a:srgbClr val="FF6699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trilinear coupling matrix of down-type squark and  Higgs boson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2124075" y="59499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28625" y="2708920"/>
            <a:ext cx="142875" cy="3786188"/>
            <a:chOff x="476" y="1706"/>
            <a:chExt cx="91" cy="1724"/>
          </a:xfrm>
        </p:grpSpPr>
        <p:sp>
          <p:nvSpPr>
            <p:cNvPr id="22536" name="Line 7"/>
            <p:cNvSpPr>
              <a:spLocks noChangeShapeType="1"/>
            </p:cNvSpPr>
            <p:nvPr/>
          </p:nvSpPr>
          <p:spPr bwMode="auto">
            <a:xfrm flipV="1">
              <a:off x="476" y="1752"/>
              <a:ext cx="0" cy="16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2537" name="Line 8"/>
            <p:cNvSpPr>
              <a:spLocks noChangeShapeType="1"/>
            </p:cNvSpPr>
            <p:nvPr/>
          </p:nvSpPr>
          <p:spPr bwMode="auto">
            <a:xfrm>
              <a:off x="476" y="3385"/>
              <a:ext cx="91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2538" name="Line 9"/>
            <p:cNvSpPr>
              <a:spLocks noChangeShapeType="1"/>
            </p:cNvSpPr>
            <p:nvPr/>
          </p:nvSpPr>
          <p:spPr bwMode="auto">
            <a:xfrm flipV="1">
              <a:off x="476" y="1706"/>
              <a:ext cx="91" cy="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7056784" cy="566936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2. </a:t>
            </a:r>
            <a:r>
              <a:rPr lang="en-US" altLang="ja-JP" b="1" i="1" u="sng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Key 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parameters of MSSM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2124075" y="59499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107504" y="836712"/>
            <a:ext cx="8856984" cy="5844628"/>
          </a:xfrm>
          <a:prstGeom prst="rect">
            <a:avLst/>
          </a:prstGeom>
          <a:solidFill>
            <a:schemeClr val="tx2">
              <a:lumMod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ts val="2000"/>
              </a:lnSpc>
              <a:defRPr/>
            </a:pP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Key parameters in this study</a:t>
            </a:r>
            <a:r>
              <a:rPr lang="en-US" altLang="ja-JP" dirty="0" smtClean="0">
                <a:ea typeface="ＭＳ Ｐゴシック" pitchFamily="50" charset="-128"/>
              </a:rPr>
              <a:t> </a:t>
            </a:r>
            <a:r>
              <a:rPr lang="en-US" altLang="ja-JP" dirty="0">
                <a:ea typeface="ＭＳ Ｐゴシック" pitchFamily="50" charset="-128"/>
              </a:rPr>
              <a:t>are</a:t>
            </a:r>
            <a:r>
              <a:rPr lang="en-US" altLang="ja-JP" dirty="0" smtClean="0">
                <a:ea typeface="ＭＳ Ｐゴシック" pitchFamily="50" charset="-128"/>
              </a:rPr>
              <a:t>:</a:t>
            </a:r>
          </a:p>
          <a:p>
            <a:pPr>
              <a:lnSpc>
                <a:spcPts val="2000"/>
              </a:lnSpc>
              <a:defRPr/>
            </a:pPr>
            <a:endParaRPr lang="en-US" altLang="ja-JP" sz="2800" dirty="0"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*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QFV </a:t>
            </a:r>
            <a:r>
              <a:rPr lang="en-US" altLang="ja-JP" dirty="0" smtClean="0">
                <a:ea typeface="ＭＳ Ｐゴシック" pitchFamily="50" charset="-128"/>
              </a:rPr>
              <a:t>parameters: 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Q23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 </a:t>
            </a:r>
            <a:r>
              <a:rPr lang="ja-JP" altLang="en-US" baseline="-25000" dirty="0">
                <a:solidFill>
                  <a:srgbClr val="FF0000"/>
                </a:solidFill>
                <a:ea typeface="ＭＳ Ｐゴシック" pitchFamily="50" charset="-128"/>
              </a:rPr>
              <a:t>　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</a:p>
          <a:p>
            <a:pPr>
              <a:lnSpc>
                <a:spcPts val="2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* QFC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ea typeface="ＭＳ Ｐゴシック" pitchFamily="50" charset="-128"/>
              </a:rPr>
              <a:t>parameter:  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U33,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D33</a:t>
            </a: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ts val="2000"/>
              </a:lnSpc>
              <a:defRPr/>
            </a:pPr>
            <a:r>
              <a:rPr lang="en-US" altLang="ja-JP" sz="2000" dirty="0" smtClean="0">
                <a:solidFill>
                  <a:srgbClr val="FF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Q23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solidFill>
                <a:schemeClr val="bg1">
                  <a:lumMod val="5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M </a:t>
            </a:r>
            <a:r>
              <a:rPr lang="en-US" altLang="ja-JP" sz="2000" baseline="30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2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solidFill>
                <a:schemeClr val="bg1">
                  <a:lumMod val="5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parameter)</a:t>
            </a:r>
            <a:endParaRPr lang="en-US" altLang="ja-JP" sz="2000" dirty="0" smtClean="0">
              <a:solidFill>
                <a:schemeClr val="bg1">
                  <a:lumMod val="50000"/>
                </a:schemeClr>
              </a:solidFill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sz="2000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U32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c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2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mixing parameter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80000"/>
              </a:lnSpc>
              <a:defRPr/>
            </a:pPr>
            <a:endParaRPr lang="en-US" altLang="ja-JP" baseline="-25000" dirty="0">
              <a:solidFill>
                <a:srgbClr val="FF0000"/>
              </a:solidFill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23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>
              <a:solidFill>
                <a:schemeClr val="bg1">
                  <a:lumMod val="50000"/>
                </a:schemeClr>
              </a:solidFill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D32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s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</a:p>
          <a:p>
            <a:pPr lvl="0">
              <a:lnSpc>
                <a:spcPct val="80000"/>
              </a:lnSpc>
              <a:defRPr/>
            </a:pPr>
            <a:endParaRPr lang="en-US" altLang="ja-JP" sz="2000" dirty="0">
              <a:ea typeface="ＭＳ Ｐゴシック" pitchFamily="50" charset="-128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D33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=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(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L</a:t>
            </a:r>
            <a:r>
              <a:rPr lang="en-US" altLang="ja-JP" sz="2000" baseline="-25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– </a:t>
            </a:r>
            <a:r>
              <a:rPr lang="en-US" altLang="ja-JP" sz="2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b</a:t>
            </a:r>
            <a:r>
              <a:rPr lang="en-US" altLang="ja-JP" sz="2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R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  <a:cs typeface="Times New Roman" panose="02020603050405020304" pitchFamily="18" charset="0"/>
              </a:rPr>
              <a:t>mixing parameter)</a:t>
            </a:r>
            <a:endParaRPr lang="en-US" altLang="ja-JP" sz="2000" dirty="0" smtClean="0">
              <a:solidFill>
                <a:schemeClr val="bg1">
                  <a:lumMod val="50000"/>
                </a:schemeClr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55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8"/>
          <p:cNvSpPr>
            <a:spLocks noGrp="1" noChangeArrowheads="1"/>
          </p:cNvSpPr>
          <p:nvPr>
            <p:ph idx="1"/>
          </p:nvPr>
        </p:nvSpPr>
        <p:spPr>
          <a:xfrm>
            <a:off x="251520" y="620688"/>
            <a:ext cx="8424936" cy="2952329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800" b="1" i="1" noProof="1" smtClean="0">
                <a:solidFill>
                  <a:srgbClr val="FFFF00"/>
                </a:solidFill>
                <a:latin typeface="Times New Roman" pitchFamily="18" charset="0"/>
              </a:rPr>
              <a:t>* We </a:t>
            </a:r>
            <a:r>
              <a:rPr lang="en-US" altLang="ja-JP" sz="2800" b="1" i="1" noProof="1">
                <a:solidFill>
                  <a:srgbClr val="FFFF00"/>
                </a:solidFill>
                <a:latin typeface="Times New Roman" pitchFamily="18" charset="0"/>
              </a:rPr>
              <a:t>also take into account the expected SUSY particle </a:t>
            </a:r>
            <a:endParaRPr lang="en-US" altLang="ja-JP" sz="2800" b="1" i="1" noProof="1" smtClean="0">
              <a:solidFill>
                <a:srgbClr val="FFFF00"/>
              </a:solidFill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altLang="ja-JP" sz="2800" b="1" i="1" noProof="1" smtClean="0">
                <a:solidFill>
                  <a:srgbClr val="FFFF00"/>
                </a:solidFill>
                <a:latin typeface="Times New Roman" pitchFamily="18" charset="0"/>
              </a:rPr>
              <a:t>   mass limits </a:t>
            </a:r>
            <a:r>
              <a:rPr lang="en-US" altLang="ja-JP" sz="2800" b="1" i="1" noProof="1">
                <a:solidFill>
                  <a:srgbClr val="FFFF00"/>
                </a:solidFill>
                <a:latin typeface="Times New Roman" pitchFamily="18" charset="0"/>
              </a:rPr>
              <a:t>from the future HL-LHC experiment in </a:t>
            </a:r>
            <a:endParaRPr lang="en-US" altLang="ja-JP" sz="2800" b="1" i="1" noProof="1" smtClean="0">
              <a:solidFill>
                <a:srgbClr val="FFFF00"/>
              </a:solidFill>
              <a:latin typeface="Times New Roman" pitchFamily="18" charset="0"/>
            </a:endParaRPr>
          </a:p>
          <a:p>
            <a:pPr marL="0" indent="0">
              <a:buNone/>
            </a:pPr>
            <a:r>
              <a:rPr lang="en-US" altLang="ja-JP" sz="2800" b="1" i="1" noProof="1" smtClean="0">
                <a:solidFill>
                  <a:srgbClr val="FFFF00"/>
                </a:solidFill>
                <a:latin typeface="Times New Roman" pitchFamily="18" charset="0"/>
              </a:rPr>
              <a:t>  our analysis.</a:t>
            </a:r>
            <a:endParaRPr lang="en-US" altLang="ja-JP" sz="28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endParaRPr lang="en-US" altLang="ja-JP" sz="2800" b="1" i="1" noProof="1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74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02" y="980728"/>
            <a:ext cx="8662195" cy="5688632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79511" y="381"/>
            <a:ext cx="8784976" cy="722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altLang="ja-JP" sz="3600" kern="0" noProof="0" dirty="0" smtClean="0">
                <a:solidFill>
                  <a:schemeClr val="tx2"/>
                </a:solidFill>
                <a:ea typeface="+mj-ea"/>
                <a:cs typeface="+mj-cs"/>
              </a:rPr>
              <a:t>4</a:t>
            </a:r>
            <a:r>
              <a:rPr kumimoji="1" lang="en-US" altLang="ja-JP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. </a:t>
            </a:r>
            <a:r>
              <a:rPr kumimoji="1" lang="en-US" altLang="ja-JP" sz="3600" b="1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P</a:t>
            </a:r>
            <a:r>
              <a:rPr lang="en-US" altLang="ja-JP" sz="3600" u="sng" kern="0" dirty="0" err="1" smtClean="0">
                <a:solidFill>
                  <a:schemeClr val="tx2"/>
                </a:solidFill>
                <a:ea typeface="+mj-ea"/>
                <a:cs typeface="+mj-cs"/>
              </a:rPr>
              <a:t>arameter</a:t>
            </a:r>
            <a:r>
              <a:rPr lang="en-US" altLang="ja-JP" sz="3600" u="sng" kern="0" dirty="0" smtClean="0">
                <a:solidFill>
                  <a:schemeClr val="tx2"/>
                </a:solidFill>
                <a:ea typeface="+mj-ea"/>
                <a:cs typeface="+mj-cs"/>
              </a:rPr>
              <a:t> scan for </a:t>
            </a:r>
            <a:r>
              <a:rPr lang="en-US" altLang="ja-JP" sz="3600" u="sng" dirty="0" smtClean="0">
                <a:solidFill>
                  <a:schemeClr val="tx2"/>
                </a:solidFill>
              </a:rPr>
              <a:t>h</a:t>
            </a:r>
            <a:r>
              <a:rPr lang="en-US" altLang="ja-JP" sz="3600" u="sng" baseline="30000" dirty="0" smtClean="0">
                <a:solidFill>
                  <a:schemeClr val="tx2"/>
                </a:solidFill>
              </a:rPr>
              <a:t>0</a:t>
            </a:r>
            <a:r>
              <a:rPr lang="en-US" altLang="ja-JP" sz="3600" u="sng" dirty="0" smtClean="0">
                <a:solidFill>
                  <a:schemeClr val="tx2"/>
                </a:solidFill>
              </a:rPr>
              <a:t> decay i</a:t>
            </a:r>
            <a:r>
              <a:rPr lang="en-US" altLang="ja-JP" sz="3600" u="sng" kern="0" dirty="0" smtClean="0">
                <a:solidFill>
                  <a:schemeClr val="tx2"/>
                </a:solidFill>
                <a:ea typeface="+mj-ea"/>
                <a:cs typeface="+mj-cs"/>
              </a:rPr>
              <a:t>n the MSSM</a:t>
            </a:r>
            <a:r>
              <a:rPr lang="en-US" altLang="ja-JP" sz="4000" u="sng" kern="0" dirty="0" smtClean="0">
                <a:solidFill>
                  <a:schemeClr val="tx2"/>
                </a:solidFill>
                <a:ea typeface="+mj-ea"/>
                <a:cs typeface="+mj-cs"/>
              </a:rPr>
              <a:t>  </a:t>
            </a:r>
            <a:endParaRPr kumimoji="1" lang="en-US" altLang="ja-JP" sz="4000" b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4771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536" y="332656"/>
            <a:ext cx="7488832" cy="80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Constraints on the MSSM parameters from K &amp; B meson and h</a:t>
            </a:r>
            <a:r>
              <a:rPr lang="en-US" altLang="ja-JP" sz="3200" u="sng" kern="0" baseline="30000" dirty="0" smtClean="0">
                <a:solidFill>
                  <a:schemeClr val="tx2"/>
                </a:solidFill>
                <a:ea typeface="+mj-ea"/>
                <a:cs typeface="+mj-cs"/>
              </a:rPr>
              <a:t>0</a:t>
            </a:r>
            <a:r>
              <a:rPr lang="en-US" altLang="ja-JP" sz="3200" u="sng" kern="0" dirty="0" smtClean="0">
                <a:solidFill>
                  <a:schemeClr val="tx2"/>
                </a:solidFill>
                <a:ea typeface="+mj-ea"/>
                <a:cs typeface="+mj-cs"/>
              </a:rPr>
              <a:t> data:</a:t>
            </a:r>
            <a:endParaRPr kumimoji="1" lang="en-US" altLang="ja-JP" sz="32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412776"/>
            <a:ext cx="7704856" cy="527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85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8"/>
          <p:cNvSpPr>
            <a:spLocks noGrp="1" noChangeArrowheads="1"/>
          </p:cNvSpPr>
          <p:nvPr>
            <p:ph idx="1"/>
          </p:nvPr>
        </p:nvSpPr>
        <p:spPr>
          <a:xfrm>
            <a:off x="185372" y="692696"/>
            <a:ext cx="8707108" cy="36004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800" b="1" i="1" noProof="1" smtClean="0">
                <a:latin typeface="Times New Roman" pitchFamily="18" charset="0"/>
              </a:rPr>
              <a:t>*</a:t>
            </a:r>
            <a:r>
              <a:rPr lang="en-US" altLang="ja-JP" sz="2400" b="1" i="1" noProof="1" smtClean="0">
                <a:latin typeface="Times New Roman" pitchFamily="18" charset="0"/>
              </a:rPr>
              <a:t> </a:t>
            </a:r>
            <a:r>
              <a:rPr lang="en-US" altLang="ja-JP" sz="2800" b="1" i="1" u="sng" noProof="1" smtClean="0">
                <a:latin typeface="Times New Roman" pitchFamily="18" charset="0"/>
              </a:rPr>
              <a:t>Constraints from </a:t>
            </a:r>
            <a:r>
              <a:rPr lang="en-US" altLang="ja-JP" sz="2800" b="1" i="1" u="sng" noProof="1">
                <a:solidFill>
                  <a:srgbClr val="FFFF00"/>
                </a:solidFill>
                <a:latin typeface="Times New Roman" pitchFamily="18" charset="0"/>
              </a:rPr>
              <a:t>W boson mass </a:t>
            </a:r>
            <a:r>
              <a:rPr lang="en-US" altLang="ja-JP" sz="2800" b="1" i="1" u="sng" noProof="1">
                <a:latin typeface="Times New Roman" pitchFamily="18" charset="0"/>
              </a:rPr>
              <a:t>data</a:t>
            </a:r>
            <a:r>
              <a:rPr lang="en-US" altLang="ja-JP" sz="2400" b="1" i="1" noProof="1" smtClean="0">
                <a:latin typeface="Times New Roman" pitchFamily="18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ja-JP" sz="2000" b="1" i="1" noProof="1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2000" b="1" i="1" noProof="1" smtClean="0">
                <a:latin typeface="Times New Roman" pitchFamily="18" charset="0"/>
              </a:rPr>
              <a:t>The recent </a:t>
            </a:r>
            <a:r>
              <a:rPr lang="en-US" altLang="ja-JP" sz="2000" b="1" i="1" noProof="1">
                <a:latin typeface="Times New Roman" pitchFamily="18" charset="0"/>
              </a:rPr>
              <a:t>m</a:t>
            </a:r>
            <a:r>
              <a:rPr lang="en-US" altLang="ja-JP" sz="2000" b="1" i="1" baseline="-25000" noProof="1">
                <a:latin typeface="Times New Roman" pitchFamily="18" charset="0"/>
              </a:rPr>
              <a:t>W</a:t>
            </a:r>
            <a:r>
              <a:rPr lang="en-US" altLang="ja-JP" sz="2000" b="1" i="1" noProof="1" smtClean="0">
                <a:latin typeface="Times New Roman" pitchFamily="18" charset="0"/>
              </a:rPr>
              <a:t> data from CDF II </a:t>
            </a:r>
            <a:r>
              <a:rPr lang="en-US" altLang="ja-JP" sz="2000" b="1" noProof="1" smtClean="0">
                <a:latin typeface="Times New Roman" pitchFamily="18" charset="0"/>
              </a:rPr>
              <a:t>[1]</a:t>
            </a:r>
            <a:r>
              <a:rPr lang="en-US" altLang="ja-JP" sz="2000" b="1" i="1" noProof="1" smtClean="0">
                <a:latin typeface="Times New Roman" pitchFamily="18" charset="0"/>
              </a:rPr>
              <a:t> disagrees significantly with the previous </a:t>
            </a:r>
          </a:p>
          <a:p>
            <a:pPr>
              <a:buNone/>
            </a:pPr>
            <a:r>
              <a:rPr lang="en-US" altLang="ja-JP" sz="2000" b="1" i="1" noProof="1">
                <a:latin typeface="Times New Roman" pitchFamily="18" charset="0"/>
              </a:rPr>
              <a:t>w</a:t>
            </a:r>
            <a:r>
              <a:rPr lang="en-US" altLang="ja-JP" sz="2000" b="1" i="1" noProof="1" smtClean="0">
                <a:latin typeface="Times New Roman" pitchFamily="18" charset="0"/>
              </a:rPr>
              <a:t>orld average. (-&gt; See backup slides.)</a:t>
            </a:r>
          </a:p>
          <a:p>
            <a:pPr>
              <a:buNone/>
            </a:pPr>
            <a:r>
              <a:rPr lang="en-US" altLang="ja-JP" sz="1800" b="1" dirty="0">
                <a:latin typeface="Times New Roman" pitchFamily="18" charset="0"/>
              </a:rPr>
              <a:t> [1] </a:t>
            </a:r>
            <a:r>
              <a:rPr lang="en-US" altLang="ja-JP" sz="1800" b="1" i="1" dirty="0">
                <a:latin typeface="Times New Roman" pitchFamily="18" charset="0"/>
              </a:rPr>
              <a:t>CDF </a:t>
            </a:r>
            <a:r>
              <a:rPr lang="en-US" altLang="ja-JP" sz="1800" b="1" i="1" dirty="0" smtClean="0">
                <a:latin typeface="Times New Roman" pitchFamily="18" charset="0"/>
              </a:rPr>
              <a:t>Collaboration, </a:t>
            </a:r>
            <a:r>
              <a:rPr lang="en-US" altLang="ja-JP" sz="1800" b="1" i="1" dirty="0">
                <a:latin typeface="Times New Roman" pitchFamily="18" charset="0"/>
              </a:rPr>
              <a:t>Science 376, 170–176 (2022</a:t>
            </a:r>
            <a:r>
              <a:rPr lang="en-US" altLang="ja-JP" sz="1800" b="1" i="1" dirty="0" smtClean="0">
                <a:latin typeface="Times New Roman" pitchFamily="18" charset="0"/>
              </a:rPr>
              <a:t>)</a:t>
            </a:r>
          </a:p>
          <a:p>
            <a:pPr>
              <a:buNone/>
            </a:pPr>
            <a:endParaRPr lang="en-US" altLang="ja-JP" sz="2000" b="1" i="1" dirty="0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>
                <a:solidFill>
                  <a:srgbClr val="FFFF00"/>
                </a:solidFill>
                <a:latin typeface="Times New Roman" pitchFamily="18" charset="0"/>
              </a:rPr>
              <a:t>This issue of 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the m</a:t>
            </a:r>
            <a:r>
              <a:rPr lang="en-US" altLang="ja-JP" sz="2000" b="1" i="1" baseline="-25000" noProof="1" smtClean="0">
                <a:solidFill>
                  <a:srgbClr val="FFFF00"/>
                </a:solidFill>
                <a:latin typeface="Times New Roman" pitchFamily="18" charset="0"/>
              </a:rPr>
              <a:t>W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en-US" altLang="ja-JP" sz="2000" b="1" i="1" noProof="1">
                <a:solidFill>
                  <a:srgbClr val="FFFF00"/>
                </a:solidFill>
                <a:latin typeface="Times New Roman" pitchFamily="18" charset="0"/>
              </a:rPr>
              <a:t>data is not yet settled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ts val="1600"/>
              </a:lnSpc>
              <a:buNone/>
            </a:pPr>
            <a:endParaRPr lang="en-US" altLang="ja-JP" sz="2000" b="1" i="1" noProof="1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Hence, we do not take into accont this m</a:t>
            </a:r>
            <a:r>
              <a:rPr lang="en-US" altLang="ja-JP" sz="2000" b="1" i="1" baseline="-25000" noProof="1" smtClean="0">
                <a:solidFill>
                  <a:srgbClr val="FFFF00"/>
                </a:solidFill>
                <a:latin typeface="Times New Roman" pitchFamily="18" charset="0"/>
              </a:rPr>
              <a:t>W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  constraint on the MSSM </a:t>
            </a: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parameters in our analysis.</a:t>
            </a:r>
          </a:p>
          <a:p>
            <a:pPr>
              <a:lnSpc>
                <a:spcPts val="1600"/>
              </a:lnSpc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86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924" y="5796"/>
            <a:ext cx="8892480" cy="648073"/>
          </a:xfrm>
        </p:spPr>
        <p:txBody>
          <a:bodyPr/>
          <a:lstStyle/>
          <a:p>
            <a:pPr lvl="0" eaLnBrk="1" hangingPunct="1"/>
            <a:r>
              <a:rPr lang="en-US" altLang="ja-JP" sz="2000" b="1" i="1" u="sng" dirty="0" smtClean="0">
                <a:solidFill>
                  <a:srgbClr val="CCFFFF"/>
                </a:solidFill>
                <a:latin typeface="Times New Roman" pitchFamily="18" charset="0"/>
                <a:cs typeface="+mn-cs"/>
              </a:rPr>
              <a:t>From G. Wilson’s talk </a:t>
            </a:r>
            <a:r>
              <a:rPr lang="en-US" altLang="ja-JP" sz="2000" b="1" i="1" u="sng" dirty="0">
                <a:solidFill>
                  <a:srgbClr val="CCFFFF"/>
                </a:solidFill>
                <a:latin typeface="Times New Roman" pitchFamily="18" charset="0"/>
                <a:cs typeface="+mn-cs"/>
              </a:rPr>
              <a:t>at  ECFA Higgs Factory seminars: Precision physics in </a:t>
            </a:r>
            <a:r>
              <a:rPr lang="en-US" altLang="ja-JP" sz="2000" b="1" i="1" u="sng" dirty="0" smtClean="0">
                <a:solidFill>
                  <a:srgbClr val="CCFFFF"/>
                </a:solidFill>
                <a:latin typeface="Times New Roman" pitchFamily="18" charset="0"/>
                <a:cs typeface="+mn-cs"/>
              </a:rPr>
              <a:t>the </a:t>
            </a:r>
            <a:r>
              <a:rPr lang="en-US" altLang="ja-JP" sz="2000" b="1" i="1" u="sng" dirty="0" err="1" smtClean="0">
                <a:solidFill>
                  <a:srgbClr val="CCFFFF"/>
                </a:solidFill>
                <a:latin typeface="Times New Roman" pitchFamily="18" charset="0"/>
                <a:cs typeface="+mn-cs"/>
              </a:rPr>
              <a:t>e+e</a:t>
            </a:r>
            <a:r>
              <a:rPr lang="en-US" altLang="ja-JP" sz="2000" b="1" i="1" u="sng" dirty="0" smtClean="0">
                <a:solidFill>
                  <a:srgbClr val="CCFFFF"/>
                </a:solidFill>
                <a:latin typeface="Times New Roman" pitchFamily="18" charset="0"/>
                <a:cs typeface="+mn-cs"/>
              </a:rPr>
              <a:t>- </a:t>
            </a:r>
            <a:r>
              <a:rPr lang="en-US" altLang="ja-JP" sz="2000" b="1" i="1" u="sng" dirty="0">
                <a:solidFill>
                  <a:srgbClr val="CCFFFF"/>
                </a:solidFill>
                <a:latin typeface="Times New Roman" pitchFamily="18" charset="0"/>
                <a:cs typeface="+mn-cs"/>
              </a:rPr>
              <a:t>-&gt; WW </a:t>
            </a:r>
            <a:r>
              <a:rPr lang="en-US" altLang="ja-JP" sz="2000" b="1" i="1" u="sng" dirty="0" smtClean="0">
                <a:solidFill>
                  <a:srgbClr val="CCFFFF"/>
                </a:solidFill>
                <a:latin typeface="Times New Roman" pitchFamily="18" charset="0"/>
                <a:cs typeface="+mn-cs"/>
              </a:rPr>
              <a:t>region, June 10 2022: https</a:t>
            </a:r>
            <a:r>
              <a:rPr lang="en-US" altLang="ja-JP" sz="2000" b="1" i="1" u="sng" dirty="0">
                <a:solidFill>
                  <a:srgbClr val="CCFFFF"/>
                </a:solidFill>
                <a:latin typeface="Times New Roman" pitchFamily="18" charset="0"/>
                <a:cs typeface="+mn-cs"/>
              </a:rPr>
              <a:t>://indico.cern.ch/event/1163667/</a:t>
            </a:r>
            <a:endParaRPr kumimoji="1"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01" y="766762"/>
            <a:ext cx="8075240" cy="6046614"/>
          </a:xfrm>
          <a:prstGeom prst="rect">
            <a:avLst/>
          </a:prstGeom>
        </p:spPr>
      </p:pic>
      <p:cxnSp>
        <p:nvCxnSpPr>
          <p:cNvPr id="6" name="直線コネクタ 5"/>
          <p:cNvCxnSpPr/>
          <p:nvPr/>
        </p:nvCxnSpPr>
        <p:spPr bwMode="auto">
          <a:xfrm>
            <a:off x="4427984" y="5589240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直線コネクタ 7"/>
          <p:cNvCxnSpPr/>
          <p:nvPr/>
        </p:nvCxnSpPr>
        <p:spPr bwMode="auto">
          <a:xfrm flipH="1">
            <a:off x="1115616" y="5877272"/>
            <a:ext cx="604867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直線コネクタ 10"/>
          <p:cNvCxnSpPr/>
          <p:nvPr/>
        </p:nvCxnSpPr>
        <p:spPr bwMode="auto">
          <a:xfrm flipH="1">
            <a:off x="1101968" y="5647600"/>
            <a:ext cx="698477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10515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74638"/>
            <a:ext cx="8493859" cy="6394722"/>
          </a:xfrm>
          <a:prstGeom prst="rect">
            <a:avLst/>
          </a:prstGeom>
        </p:spPr>
      </p:pic>
      <p:cxnSp>
        <p:nvCxnSpPr>
          <p:cNvPr id="5" name="直線コネクタ 4"/>
          <p:cNvCxnSpPr/>
          <p:nvPr/>
        </p:nvCxnSpPr>
        <p:spPr bwMode="auto">
          <a:xfrm flipH="1">
            <a:off x="4544704" y="4968464"/>
            <a:ext cx="403244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直線コネクタ 7"/>
          <p:cNvCxnSpPr/>
          <p:nvPr/>
        </p:nvCxnSpPr>
        <p:spPr bwMode="auto">
          <a:xfrm flipH="1">
            <a:off x="4513640" y="5229200"/>
            <a:ext cx="273630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直線コネクタ 9"/>
          <p:cNvCxnSpPr/>
          <p:nvPr/>
        </p:nvCxnSpPr>
        <p:spPr bwMode="auto">
          <a:xfrm flipH="1">
            <a:off x="467544" y="5733256"/>
            <a:ext cx="655272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8252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05177"/>
            <a:ext cx="9036495" cy="594969"/>
          </a:xfrm>
        </p:spPr>
        <p:txBody>
          <a:bodyPr/>
          <a:lstStyle/>
          <a:p>
            <a:pPr lvl="0" eaLnBrk="1" hangingPunct="1"/>
            <a:r>
              <a:rPr lang="en-US" altLang="ja-JP" sz="2400" b="1" i="1" u="sng" dirty="0" smtClean="0">
                <a:solidFill>
                  <a:srgbClr val="CCFFFF"/>
                </a:solidFill>
                <a:latin typeface="Times New Roman" pitchFamily="18" charset="0"/>
                <a:cs typeface="+mn-cs"/>
              </a:rPr>
              <a:t>From S</a:t>
            </a:r>
            <a:r>
              <a:rPr lang="en-US" altLang="ja-JP" sz="2400" b="1" i="1" u="sng" dirty="0">
                <a:solidFill>
                  <a:srgbClr val="CCFFFF"/>
                </a:solidFill>
                <a:latin typeface="Times New Roman" pitchFamily="18" charset="0"/>
                <a:cs typeface="+mn-cs"/>
              </a:rPr>
              <a:t>. </a:t>
            </a:r>
            <a:r>
              <a:rPr lang="en-US" altLang="ja-JP" sz="2400" b="1" i="1" u="sng" dirty="0" err="1">
                <a:solidFill>
                  <a:srgbClr val="CCFFFF"/>
                </a:solidFill>
                <a:latin typeface="Times New Roman" pitchFamily="18" charset="0"/>
                <a:cs typeface="+mn-cs"/>
              </a:rPr>
              <a:t>Heinemeyer’s</a:t>
            </a:r>
            <a:r>
              <a:rPr lang="en-US" altLang="ja-JP" sz="2400" b="1" i="1" u="sng" dirty="0">
                <a:solidFill>
                  <a:srgbClr val="CCFFFF"/>
                </a:solidFill>
                <a:latin typeface="Times New Roman" pitchFamily="18" charset="0"/>
                <a:cs typeface="+mn-cs"/>
              </a:rPr>
              <a:t> </a:t>
            </a:r>
            <a:r>
              <a:rPr lang="en-US" altLang="ja-JP" sz="2400" b="1" i="1" u="sng" dirty="0" smtClean="0">
                <a:solidFill>
                  <a:srgbClr val="CCFFFF"/>
                </a:solidFill>
                <a:latin typeface="Times New Roman" pitchFamily="18" charset="0"/>
                <a:cs typeface="+mn-cs"/>
              </a:rPr>
              <a:t>talk </a:t>
            </a:r>
            <a:r>
              <a:rPr lang="en-US" altLang="ja-JP" sz="2400" b="1" i="1" u="sng" dirty="0">
                <a:solidFill>
                  <a:srgbClr val="CCFFFF"/>
                </a:solidFill>
                <a:latin typeface="Times New Roman" pitchFamily="18" charset="0"/>
                <a:cs typeface="+mn-cs"/>
              </a:rPr>
              <a:t>at  IDT-WG3-Phys Open Meeting </a:t>
            </a:r>
            <a:r>
              <a:rPr lang="en-US" altLang="ja-JP" sz="2400" b="1" i="1" u="sng" dirty="0" smtClean="0">
                <a:solidFill>
                  <a:srgbClr val="CCFFFF"/>
                </a:solidFill>
                <a:latin typeface="Times New Roman" pitchFamily="18" charset="0"/>
                <a:cs typeface="+mn-cs"/>
              </a:rPr>
              <a:t>on </a:t>
            </a:r>
            <a:r>
              <a:rPr lang="en-US" altLang="ja-JP" sz="2400" b="1" i="1" u="sng" dirty="0" err="1" smtClean="0">
                <a:solidFill>
                  <a:srgbClr val="CCFFFF"/>
                </a:solidFill>
                <a:latin typeface="Times New Roman" pitchFamily="18" charset="0"/>
                <a:cs typeface="+mn-cs"/>
              </a:rPr>
              <a:t>mW</a:t>
            </a:r>
            <a:r>
              <a:rPr lang="en-US" altLang="ja-JP" sz="2400" b="1" i="1" u="sng" dirty="0" smtClean="0">
                <a:solidFill>
                  <a:srgbClr val="CCFFFF"/>
                </a:solidFill>
                <a:latin typeface="Times New Roman" pitchFamily="18" charset="0"/>
                <a:cs typeface="+mn-cs"/>
              </a:rPr>
              <a:t> </a:t>
            </a:r>
            <a:r>
              <a:rPr lang="en-US" altLang="ja-JP" sz="2400" b="1" i="1" u="sng" dirty="0">
                <a:solidFill>
                  <a:srgbClr val="CCFFFF"/>
                </a:solidFill>
                <a:latin typeface="Times New Roman" pitchFamily="18" charset="0"/>
                <a:cs typeface="+mn-cs"/>
              </a:rPr>
              <a:t>, </a:t>
            </a:r>
            <a:r>
              <a:rPr lang="en-US" altLang="ja-JP" sz="2400" b="1" i="1" u="sng" dirty="0" smtClean="0">
                <a:solidFill>
                  <a:srgbClr val="CCFFFF"/>
                </a:solidFill>
                <a:latin typeface="Times New Roman" pitchFamily="18" charset="0"/>
                <a:cs typeface="+mn-cs"/>
              </a:rPr>
              <a:t>12 May 2022: https</a:t>
            </a:r>
            <a:r>
              <a:rPr lang="en-US" altLang="ja-JP" sz="2400" b="1" i="1" u="sng" dirty="0">
                <a:solidFill>
                  <a:srgbClr val="CCFFFF"/>
                </a:solidFill>
                <a:latin typeface="Times New Roman" pitchFamily="18" charset="0"/>
                <a:cs typeface="+mn-cs"/>
              </a:rPr>
              <a:t>://agenda.linearcollider.org/event/9357/</a:t>
            </a:r>
            <a:endParaRPr kumimoji="1" lang="ja-JP" altLang="en-US" sz="2800" dirty="0"/>
          </a:p>
        </p:txBody>
      </p:sp>
      <p:cxnSp>
        <p:nvCxnSpPr>
          <p:cNvPr id="6" name="直線コネクタ 5"/>
          <p:cNvCxnSpPr/>
          <p:nvPr/>
        </p:nvCxnSpPr>
        <p:spPr bwMode="auto">
          <a:xfrm>
            <a:off x="4427984" y="5589240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668" y="908720"/>
            <a:ext cx="8384187" cy="5760640"/>
          </a:xfrm>
          <a:prstGeom prst="rect">
            <a:avLst/>
          </a:prstGeom>
        </p:spPr>
      </p:pic>
      <p:cxnSp>
        <p:nvCxnSpPr>
          <p:cNvPr id="9" name="直線コネクタ 8"/>
          <p:cNvCxnSpPr/>
          <p:nvPr/>
        </p:nvCxnSpPr>
        <p:spPr bwMode="auto">
          <a:xfrm flipH="1" flipV="1">
            <a:off x="899592" y="5863624"/>
            <a:ext cx="4248472" cy="1364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直線コネクタ 9"/>
          <p:cNvCxnSpPr/>
          <p:nvPr/>
        </p:nvCxnSpPr>
        <p:spPr bwMode="auto">
          <a:xfrm flipH="1">
            <a:off x="899592" y="6093296"/>
            <a:ext cx="4464496" cy="1364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0888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76672"/>
            <a:ext cx="8928992" cy="6142387"/>
          </a:xfrm>
          <a:prstGeom prst="rect">
            <a:avLst/>
          </a:prstGeom>
        </p:spPr>
      </p:pic>
      <p:cxnSp>
        <p:nvCxnSpPr>
          <p:cNvPr id="5" name="直線コネクタ 4"/>
          <p:cNvCxnSpPr/>
          <p:nvPr/>
        </p:nvCxnSpPr>
        <p:spPr bwMode="auto">
          <a:xfrm flipH="1">
            <a:off x="683568" y="5445224"/>
            <a:ext cx="6264696" cy="3106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9091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96752"/>
            <a:ext cx="5616624" cy="523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547664" y="419473"/>
            <a:ext cx="612068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Main SUSY one-loop contributions to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</a:rPr>
              <a:t>h</a:t>
            </a:r>
            <a:r>
              <a:rPr lang="en-US" altLang="ja-JP" baseline="30000" dirty="0" smtClean="0">
                <a:solidFill>
                  <a:schemeClr val="accent4">
                    <a:lumMod val="10000"/>
                  </a:schemeClr>
                </a:solidFill>
              </a:rPr>
              <a:t>0 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</a:rPr>
              <a:t>-&gt; c </a:t>
            </a:r>
            <a:r>
              <a:rPr lang="en-US" altLang="ja-JP" dirty="0" err="1" smtClean="0">
                <a:solidFill>
                  <a:schemeClr val="accent4">
                    <a:lumMod val="10000"/>
                  </a:schemeClr>
                </a:solidFill>
              </a:rPr>
              <a:t>c</a:t>
            </a:r>
            <a:endParaRPr lang="ja-JP" altLang="en-US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296274" y="188640"/>
            <a:ext cx="372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_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 bwMode="auto">
          <a:xfrm>
            <a:off x="2339752" y="1196752"/>
            <a:ext cx="2520280" cy="157270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28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auto">
          <a:xfrm>
            <a:off x="755576" y="980728"/>
            <a:ext cx="6768752" cy="54726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259632" y="193865"/>
            <a:ext cx="4824536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Caveat for very large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endParaRPr lang="en-US" altLang="ja-JP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259632" y="1340768"/>
            <a:ext cx="6048672" cy="4900529"/>
            <a:chOff x="4482105" y="857158"/>
            <a:chExt cx="3445120" cy="2845115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82105" y="857158"/>
              <a:ext cx="3445120" cy="2837331"/>
            </a:xfrm>
            <a:prstGeom prst="rect">
              <a:avLst/>
            </a:prstGeom>
          </p:spPr>
        </p:pic>
        <p:cxnSp>
          <p:nvCxnSpPr>
            <p:cNvPr id="34" name="直線コネクタ 33"/>
            <p:cNvCxnSpPr/>
            <p:nvPr/>
          </p:nvCxnSpPr>
          <p:spPr bwMode="auto">
            <a:xfrm flipV="1">
              <a:off x="5033117" y="2127969"/>
              <a:ext cx="2664296" cy="1202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テキスト ボックス 34"/>
            <p:cNvSpPr txBox="1"/>
            <p:nvPr/>
          </p:nvSpPr>
          <p:spPr>
            <a:xfrm>
              <a:off x="5220345" y="1891180"/>
              <a:ext cx="399941" cy="303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 smtClean="0"/>
                <a:t>SM</a:t>
              </a:r>
              <a:endParaRPr kumimoji="1" lang="ja-JP" altLang="en-US" sz="28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5867524" y="3487849"/>
              <a:ext cx="976685" cy="214424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dirty="0" smtClean="0">
                  <a:solidFill>
                    <a:srgbClr val="FF0000"/>
                  </a:solidFill>
                </a:rPr>
                <a:t>T_U32 (GeV)</a:t>
              </a:r>
              <a:endParaRPr kumimoji="1" lang="ja-JP" alt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 rot="16200000">
              <a:off x="3909536" y="1975959"/>
              <a:ext cx="1480741" cy="21035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800" dirty="0" smtClean="0">
                  <a:solidFill>
                    <a:srgbClr val="FF0000"/>
                  </a:solidFill>
                  <a:ea typeface="ＭＳ Ｐゴシック" pitchFamily="50" charset="-128"/>
                </a:rPr>
                <a:t>DEV(h</a:t>
              </a:r>
              <a:r>
                <a:rPr lang="en-US" altLang="ja-JP" sz="1800" baseline="30000" dirty="0" smtClean="0">
                  <a:solidFill>
                    <a:srgbClr val="FF0000"/>
                  </a:solidFill>
                  <a:ea typeface="ＭＳ Ｐゴシック" pitchFamily="50" charset="-128"/>
                </a:rPr>
                <a:t>0</a:t>
              </a:r>
              <a:r>
                <a:rPr lang="en-US" altLang="ja-JP" sz="1800" dirty="0" smtClean="0">
                  <a:solidFill>
                    <a:srgbClr val="FF0000"/>
                  </a:solidFill>
                  <a:ea typeface="ＭＳ Ｐゴシック" pitchFamily="50" charset="-128"/>
                </a:rPr>
                <a:t> </a:t>
              </a: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  <a:cs typeface="Times New Roman" panose="02020603050405020304" pitchFamily="18" charset="0"/>
                </a:rPr>
                <a:t>→</a:t>
              </a:r>
              <a:r>
                <a:rPr lang="en-US" altLang="ja-JP" sz="1800" dirty="0" smtClean="0">
                  <a:solidFill>
                    <a:srgbClr val="FF0000"/>
                  </a:solidFill>
                  <a:ea typeface="ＭＳ Ｐゴシック" pitchFamily="50" charset="-128"/>
                </a:rPr>
                <a:t> </a:t>
              </a: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c c</a:t>
              </a:r>
              <a:r>
                <a:rPr lang="en-US" altLang="ja-JP" sz="18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̅</a:t>
              </a: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) </a:t>
              </a:r>
              <a:endParaRPr kumimoji="1" lang="ja-JP" altLang="en-US" sz="1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3995936" y="2530148"/>
            <a:ext cx="1266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MSSM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84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auto">
          <a:xfrm>
            <a:off x="179512" y="1261980"/>
            <a:ext cx="5508972" cy="942884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58083" y="116632"/>
            <a:ext cx="6402150" cy="58477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32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Caveat for very large </a:t>
            </a:r>
            <a:r>
              <a:rPr lang="en-US" altLang="ja-JP" sz="3200" dirty="0" smtClean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sz="32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3200" dirty="0" smtClean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sz="32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3200" dirty="0" smtClean="0">
                <a:solidFill>
                  <a:srgbClr val="FF0000"/>
                </a:solidFill>
                <a:ea typeface="ＭＳ Ｐゴシック" pitchFamily="50" charset="-128"/>
              </a:rPr>
              <a:t>)</a:t>
            </a:r>
            <a:r>
              <a:rPr lang="en-US" altLang="ja-JP" sz="2800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テキスト ボックス 37"/>
              <p:cNvSpPr txBox="1"/>
              <p:nvPr/>
            </p:nvSpPr>
            <p:spPr>
              <a:xfrm>
                <a:off x="179513" y="1346182"/>
                <a:ext cx="550897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err="1">
                    <a:solidFill>
                      <a:srgbClr val="FF0000"/>
                    </a:solidFill>
                  </a:rPr>
                  <a:t>G</a:t>
                </a:r>
                <a:r>
                  <a:rPr lang="en-US" altLang="ja-JP" sz="2000" dirty="0" err="1" smtClean="0">
                    <a:solidFill>
                      <a:srgbClr val="FF0000"/>
                    </a:solidFill>
                  </a:rPr>
                  <a:t>luino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loop </a:t>
                </a:r>
                <a:r>
                  <a:rPr lang="en-US" altLang="ja-JP" sz="2000" dirty="0"/>
                  <a:t>contribution </a:t>
                </a:r>
                <a:r>
                  <a:rPr lang="en-US" altLang="ja-JP" sz="2000" dirty="0" smtClean="0"/>
                  <a:t>to 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h</a:t>
                </a:r>
                <a:r>
                  <a:rPr lang="en-US" altLang="ja-JP" sz="2000" baseline="30000" dirty="0">
                    <a:solidFill>
                      <a:schemeClr val="accent4">
                        <a:lumMod val="10000"/>
                      </a:schemeClr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c </a:t>
                </a:r>
                <a:r>
                  <a:rPr lang="en-US" altLang="ja-JP" sz="2000" dirty="0" err="1">
                    <a:solidFill>
                      <a:schemeClr val="accent4">
                        <a:lumMod val="10000"/>
                      </a:schemeClr>
                    </a:solidFill>
                  </a:rPr>
                  <a:t>c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 </a:t>
                </a:r>
                <a:r>
                  <a:rPr lang="en-US" altLang="ja-JP" sz="2000" dirty="0" smtClean="0"/>
                  <a:t>can </a:t>
                </a:r>
                <a:r>
                  <a:rPr lang="en-US" altLang="ja-JP" sz="2000" dirty="0"/>
                  <a:t>be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very </a:t>
                </a:r>
                <a:endParaRPr lang="en-US" altLang="ja-JP" sz="2000" dirty="0" smtClean="0">
                  <a:solidFill>
                    <a:srgbClr val="FF0000"/>
                  </a:solidFill>
                </a:endParaRPr>
              </a:p>
              <a:p>
                <a:r>
                  <a:rPr lang="en-US" altLang="ja-JP" sz="2000" dirty="0" smtClean="0">
                    <a:solidFill>
                      <a:srgbClr val="FF0000"/>
                    </a:solidFill>
                  </a:rPr>
                  <a:t>large </a:t>
                </a:r>
                <a:r>
                  <a:rPr lang="en-US" altLang="ja-JP" sz="2000" dirty="0" smtClean="0"/>
                  <a:t>(</a:t>
                </a:r>
                <a:r>
                  <a:rPr lang="en-US" altLang="ja-JP" sz="2000" dirty="0"/>
                  <a:t>positive and negative) </a:t>
                </a:r>
                <a:r>
                  <a:rPr lang="en-US" altLang="ja-JP" sz="2000" dirty="0" smtClean="0"/>
                  <a:t>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for large T</a:t>
                </a:r>
                <a:r>
                  <a:rPr lang="en-US" altLang="ja-JP" sz="2000" baseline="-25000" dirty="0">
                    <a:solidFill>
                      <a:srgbClr val="FF0000"/>
                    </a:solidFill>
                  </a:rPr>
                  <a:t>U32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*M</a:t>
                </a:r>
                <a:r>
                  <a:rPr lang="en-US" altLang="ja-JP" sz="2000" baseline="30000" dirty="0">
                    <a:solidFill>
                      <a:srgbClr val="FF0000"/>
                    </a:solidFill>
                  </a:rPr>
                  <a:t>2</a:t>
                </a:r>
                <a:r>
                  <a:rPr lang="en-US" altLang="ja-JP" sz="2000" baseline="-25000" dirty="0">
                    <a:solidFill>
                      <a:srgbClr val="FF0000"/>
                    </a:solidFill>
                  </a:rPr>
                  <a:t>U23</a:t>
                </a:r>
                <a:r>
                  <a:rPr lang="en-US" altLang="ja-JP" sz="2000" dirty="0" smtClean="0"/>
                  <a:t>!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38" name="テキスト ボックス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3" y="1346182"/>
                <a:ext cx="5508971" cy="707886"/>
              </a:xfrm>
              <a:prstGeom prst="rect">
                <a:avLst/>
              </a:prstGeom>
              <a:blipFill rotWithShape="0">
                <a:blip r:embed="rId3"/>
                <a:stretch>
                  <a:fillRect l="-1106" t="-5172" r="-1217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下矢印 12"/>
          <p:cNvSpPr/>
          <p:nvPr/>
        </p:nvSpPr>
        <p:spPr bwMode="auto">
          <a:xfrm>
            <a:off x="3309630" y="2304168"/>
            <a:ext cx="700656" cy="21602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258082" y="2636912"/>
            <a:ext cx="8411811" cy="104371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251520" y="2636912"/>
                <a:ext cx="8418373" cy="1043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smtClean="0"/>
                  <a:t>The 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interference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term </a:t>
                </a:r>
                <a:r>
                  <a:rPr lang="en-US" altLang="ja-JP" sz="2000" dirty="0"/>
                  <a:t>between the tree diagram and the </a:t>
                </a:r>
                <a:r>
                  <a:rPr lang="en-US" altLang="ja-JP" sz="2000" dirty="0" err="1"/>
                  <a:t>gluino</a:t>
                </a:r>
                <a:r>
                  <a:rPr lang="en-US" altLang="ja-JP" sz="2000" dirty="0"/>
                  <a:t> one-loop </a:t>
                </a:r>
                <a:endParaRPr lang="en-US" altLang="ja-JP" sz="2000" dirty="0" smtClean="0"/>
              </a:p>
              <a:p>
                <a:r>
                  <a:rPr lang="en-US" altLang="ja-JP" sz="2000" dirty="0" smtClean="0"/>
                  <a:t>diagram can </a:t>
                </a:r>
                <a:r>
                  <a:rPr lang="en-US" altLang="ja-JP" sz="2000" dirty="0"/>
                  <a:t>be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very large </a:t>
                </a:r>
                <a:r>
                  <a:rPr lang="en-US" altLang="ja-JP" sz="2000" dirty="0"/>
                  <a:t>(positive and negative)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for large 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T</a:t>
                </a:r>
                <a:r>
                  <a:rPr lang="en-US" altLang="ja-JP" sz="2000" baseline="-25000" dirty="0" smtClean="0">
                    <a:solidFill>
                      <a:srgbClr val="FF0000"/>
                    </a:solidFill>
                  </a:rPr>
                  <a:t>U32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*M</a:t>
                </a:r>
                <a:r>
                  <a:rPr lang="en-US" altLang="ja-JP" sz="2000" baseline="30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altLang="ja-JP" sz="2000" baseline="-25000" dirty="0" smtClean="0">
                    <a:solidFill>
                      <a:srgbClr val="FF0000"/>
                    </a:solidFill>
                  </a:rPr>
                  <a:t>U23</a:t>
                </a:r>
                <a:r>
                  <a:rPr lang="en-US" altLang="ja-JP" sz="2000" baseline="-25000" dirty="0" smtClean="0"/>
                  <a:t> </a:t>
                </a:r>
                <a:r>
                  <a:rPr lang="en-US" altLang="ja-JP" sz="2000" dirty="0" smtClean="0"/>
                  <a:t>, which </a:t>
                </a:r>
              </a:p>
              <a:p>
                <a:r>
                  <a:rPr lang="en-US" altLang="ja-JP" sz="2000" dirty="0" smtClean="0"/>
                  <a:t>can </a:t>
                </a:r>
                <a:r>
                  <a:rPr lang="en-US" altLang="ja-JP" sz="2000" dirty="0"/>
                  <a:t>lead </a:t>
                </a:r>
                <a:r>
                  <a:rPr lang="en-US" altLang="ja-JP" sz="2000" dirty="0" smtClean="0"/>
                  <a:t>to </a:t>
                </a:r>
                <a:r>
                  <a:rPr lang="en-US" altLang="ja-JP" sz="2000" dirty="0"/>
                  <a:t>even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NEGATIVE 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width 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accent4">
                        <a:lumMod val="10000"/>
                      </a:schemeClr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c c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) </a:t>
                </a:r>
                <a:r>
                  <a:rPr lang="en-US" altLang="ja-JP" sz="2000" dirty="0" smtClean="0"/>
                  <a:t>at one-loop </a:t>
                </a:r>
                <a:r>
                  <a:rPr lang="en-US" altLang="ja-JP" sz="2000" dirty="0"/>
                  <a:t>level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/>
                  <a:t>! 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636912"/>
                <a:ext cx="8418373" cy="1043718"/>
              </a:xfrm>
              <a:prstGeom prst="rect">
                <a:avLst/>
              </a:prstGeom>
              <a:blipFill rotWithShape="0">
                <a:blip r:embed="rId4"/>
                <a:stretch>
                  <a:fillRect l="-724" t="-3509" r="-507" b="-70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下矢印 16"/>
          <p:cNvSpPr/>
          <p:nvPr/>
        </p:nvSpPr>
        <p:spPr bwMode="auto">
          <a:xfrm>
            <a:off x="3347864" y="3721574"/>
            <a:ext cx="700656" cy="21602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 bwMode="auto">
          <a:xfrm>
            <a:off x="1259632" y="4005064"/>
            <a:ext cx="5272922" cy="50405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307357" y="4055168"/>
            <a:ext cx="50722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 In this case </a:t>
            </a:r>
            <a:r>
              <a:rPr lang="en-US" altLang="ja-JP" sz="2000" dirty="0">
                <a:solidFill>
                  <a:srgbClr val="FF0000"/>
                </a:solidFill>
              </a:rPr>
              <a:t>perturbation theory </a:t>
            </a:r>
            <a:r>
              <a:rPr lang="en-US" altLang="ja-JP" sz="2000" dirty="0" smtClean="0">
                <a:solidFill>
                  <a:srgbClr val="FF0000"/>
                </a:solidFill>
              </a:rPr>
              <a:t>breaks down!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20" name="下矢印 19"/>
          <p:cNvSpPr/>
          <p:nvPr/>
        </p:nvSpPr>
        <p:spPr bwMode="auto">
          <a:xfrm>
            <a:off x="3347864" y="4565956"/>
            <a:ext cx="700656" cy="21602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 bwMode="auto">
          <a:xfrm>
            <a:off x="611560" y="4813114"/>
            <a:ext cx="7200800" cy="70788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/>
              <p:cNvSpPr txBox="1"/>
              <p:nvPr/>
            </p:nvSpPr>
            <p:spPr>
              <a:xfrm>
                <a:off x="611560" y="4813114"/>
                <a:ext cx="72008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/>
                  <a:t> </a:t>
                </a:r>
                <a:r>
                  <a:rPr lang="en-US" altLang="ja-JP" sz="2000" dirty="0" smtClean="0"/>
                  <a:t>A </a:t>
                </a:r>
                <a:r>
                  <a:rPr lang="en-US" altLang="ja-JP" sz="2000" dirty="0"/>
                  <a:t>large deviation </a:t>
                </a:r>
                <a:r>
                  <a:rPr lang="en-US" altLang="ja-JP" sz="2000" dirty="0" smtClean="0"/>
                  <a:t>of 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latin typeface="Symbol" pitchFamily="18" charset="2"/>
                  </a:rPr>
                  <a:t>G 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(h</a:t>
                </a:r>
                <a:r>
                  <a:rPr lang="en-US" altLang="ja-JP" sz="2000" baseline="30000" dirty="0">
                    <a:solidFill>
                      <a:schemeClr val="accent4">
                        <a:lumMod val="10000"/>
                      </a:schemeClr>
                    </a:solidFill>
                  </a:rPr>
                  <a:t>0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c c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 </a:t>
                </a:r>
                <a:r>
                  <a:rPr lang="en-US" altLang="ja-JP" sz="2000" dirty="0"/>
                  <a:t>from the SM value </a:t>
                </a:r>
                <a:r>
                  <a:rPr lang="en-US" altLang="ja-JP" sz="2000" dirty="0" smtClean="0"/>
                  <a:t>is </a:t>
                </a:r>
                <a:r>
                  <a:rPr lang="en-US" altLang="ja-JP" sz="2000" dirty="0"/>
                  <a:t>in </a:t>
                </a:r>
                <a:r>
                  <a:rPr lang="en-US" altLang="ja-JP" sz="2000" dirty="0" smtClean="0"/>
                  <a:t>principle  possible</a:t>
                </a:r>
                <a:r>
                  <a:rPr lang="en-US" altLang="ja-JP" sz="2000" dirty="0"/>
                  <a:t> due to large values of the product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T</a:t>
                </a:r>
                <a:r>
                  <a:rPr lang="en-US" altLang="ja-JP" sz="2000" baseline="-25000" dirty="0">
                    <a:solidFill>
                      <a:srgbClr val="FF0000"/>
                    </a:solidFill>
                  </a:rPr>
                  <a:t>U32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*M</a:t>
                </a:r>
                <a:r>
                  <a:rPr lang="en-US" altLang="ja-JP" sz="2000" baseline="30000" dirty="0">
                    <a:solidFill>
                      <a:srgbClr val="FF0000"/>
                    </a:solidFill>
                  </a:rPr>
                  <a:t>2</a:t>
                </a:r>
                <a:r>
                  <a:rPr lang="en-US" altLang="ja-JP" sz="2000" baseline="-25000" dirty="0">
                    <a:solidFill>
                      <a:srgbClr val="FF0000"/>
                    </a:solidFill>
                  </a:rPr>
                  <a:t>U23</a:t>
                </a:r>
                <a:r>
                  <a:rPr lang="en-US" altLang="ja-JP" sz="2000" dirty="0" smtClean="0"/>
                  <a:t> .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22" name="テキスト ボックス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813114"/>
                <a:ext cx="7200800" cy="707886"/>
              </a:xfrm>
              <a:prstGeom prst="rect">
                <a:avLst/>
              </a:prstGeom>
              <a:blipFill rotWithShape="0">
                <a:blip r:embed="rId5"/>
                <a:stretch>
                  <a:fillRect l="-846" t="-6034" r="-1438" b="-1465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正方形/長方形 23"/>
          <p:cNvSpPr/>
          <p:nvPr/>
        </p:nvSpPr>
        <p:spPr bwMode="auto">
          <a:xfrm>
            <a:off x="179512" y="5824994"/>
            <a:ext cx="8640959" cy="96863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/>
              <p:cNvSpPr txBox="1"/>
              <p:nvPr/>
            </p:nvSpPr>
            <p:spPr>
              <a:xfrm>
                <a:off x="362813" y="5824994"/>
                <a:ext cx="8418373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 smtClean="0"/>
                  <a:t>Since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there 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is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no 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significant physical </a:t>
                </a:r>
                <a:r>
                  <a:rPr lang="en-US" altLang="ja-JP" sz="2000" dirty="0">
                    <a:solidFill>
                      <a:srgbClr val="FF0000"/>
                    </a:solidFill>
                  </a:rPr>
                  <a:t>constraint on this </a:t>
                </a:r>
                <a:r>
                  <a:rPr lang="en-US" altLang="ja-JP" sz="2000" dirty="0" smtClean="0">
                    <a:solidFill>
                      <a:srgbClr val="FF0000"/>
                    </a:solidFill>
                  </a:rPr>
                  <a:t>product</a:t>
                </a:r>
                <a:r>
                  <a:rPr lang="en-US" altLang="ja-JP" sz="2000" dirty="0" smtClean="0"/>
                  <a:t>, the deviation DEV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</a:rPr>
                  <a:t>(h</a:t>
                </a:r>
                <a:r>
                  <a:rPr lang="en-US" altLang="ja-JP" sz="2000" baseline="30000" dirty="0" smtClean="0">
                    <a:solidFill>
                      <a:schemeClr val="accent4">
                        <a:lumMod val="10000"/>
                      </a:schemeClr>
                    </a:solidFill>
                  </a:rPr>
                  <a:t>0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>
                        <a:solidFill>
                          <a:schemeClr val="accent4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</a:rPr>
                  <a:t> c c</a:t>
                </a:r>
                <a:r>
                  <a:rPr lang="en-US" altLang="ja-JP" sz="2000" dirty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̅) </a:t>
                </a:r>
                <a:r>
                  <a:rPr lang="en-US" altLang="ja-JP" sz="2000" dirty="0" smtClean="0">
                    <a:solidFill>
                      <a:schemeClr val="accent4">
                        <a:lumMod val="10000"/>
                      </a:schemeClr>
                    </a:solidFill>
                    <a:latin typeface="Arial Unicode MS" panose="020B0604020202020204" pitchFamily="50" charset="-128"/>
                    <a:ea typeface="Arial Unicode MS" panose="020B0604020202020204" pitchFamily="50" charset="-128"/>
                    <a:cs typeface="Arial Unicode MS" panose="020B0604020202020204" pitchFamily="50" charset="-128"/>
                  </a:rPr>
                  <a:t> </a:t>
                </a:r>
                <a:r>
                  <a:rPr lang="en-US" altLang="ja-JP" sz="2000" dirty="0" smtClean="0"/>
                  <a:t>can be unnaturally large. So, we show only the results </a:t>
                </a:r>
              </a:p>
              <a:p>
                <a:r>
                  <a:rPr lang="en-US" altLang="ja-JP" sz="2000" dirty="0" smtClean="0"/>
                  <a:t>with </a:t>
                </a:r>
                <a:r>
                  <a:rPr lang="en-US" altLang="ja-JP" sz="2000" dirty="0"/>
                  <a:t>a deviation from the SM up to ~ +/-60%.</a:t>
                </a:r>
                <a:endParaRPr kumimoji="1" lang="ja-JP" altLang="en-US" sz="2000" dirty="0"/>
              </a:p>
            </p:txBody>
          </p:sp>
        </mc:Choice>
        <mc:Fallback xmlns="">
          <p:sp>
            <p:nvSpPr>
              <p:cNvPr id="25" name="テキスト ボックス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13" y="5824994"/>
                <a:ext cx="8418373" cy="1015663"/>
              </a:xfrm>
              <a:prstGeom prst="rect">
                <a:avLst/>
              </a:prstGeom>
              <a:blipFill rotWithShape="0">
                <a:blip r:embed="rId6"/>
                <a:stretch>
                  <a:fillRect l="-797" t="-3614" b="-102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下矢印 25"/>
          <p:cNvSpPr/>
          <p:nvPr/>
        </p:nvSpPr>
        <p:spPr bwMode="auto">
          <a:xfrm>
            <a:off x="3367288" y="5575592"/>
            <a:ext cx="700656" cy="21602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5757883" y="862838"/>
            <a:ext cx="3348012" cy="1670342"/>
            <a:chOff x="5757883" y="862838"/>
            <a:chExt cx="3348012" cy="1670342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57883" y="915814"/>
              <a:ext cx="3348012" cy="1617366"/>
            </a:xfrm>
            <a:prstGeom prst="rect">
              <a:avLst/>
            </a:prstGeom>
          </p:spPr>
        </p:pic>
        <p:sp>
          <p:nvSpPr>
            <p:cNvPr id="32" name="テキスト ボックス 31"/>
            <p:cNvSpPr txBox="1"/>
            <p:nvPr/>
          </p:nvSpPr>
          <p:spPr>
            <a:xfrm>
              <a:off x="5941561" y="862838"/>
              <a:ext cx="590994" cy="369332"/>
            </a:xfrm>
            <a:prstGeom prst="rect">
              <a:avLst/>
            </a:prstGeom>
            <a:solidFill>
              <a:schemeClr val="tx1">
                <a:alpha val="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800" b="0" dirty="0" smtClean="0">
                  <a:solidFill>
                    <a:schemeClr val="accent4">
                      <a:lumMod val="10000"/>
                    </a:schemeClr>
                  </a:solidFill>
                </a:rPr>
                <a:t>h</a:t>
              </a:r>
              <a:r>
                <a:rPr lang="en-US" altLang="ja-JP" sz="1800" b="0" baseline="30000" dirty="0" smtClean="0">
                  <a:solidFill>
                    <a:schemeClr val="accent4">
                      <a:lumMod val="10000"/>
                    </a:schemeClr>
                  </a:solidFill>
                </a:rPr>
                <a:t>0</a:t>
              </a:r>
              <a:r>
                <a:rPr lang="en-US" altLang="ja-JP" sz="1800" b="0" dirty="0" smtClean="0">
                  <a:solidFill>
                    <a:schemeClr val="accent4">
                      <a:lumMod val="10000"/>
                    </a:schemeClr>
                  </a:solidFill>
                </a:rPr>
                <a:t> ~</a:t>
              </a:r>
              <a:endParaRPr kumimoji="1" lang="ja-JP" altLang="en-US" sz="1800" b="0" dirty="0"/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6845568" y="1245820"/>
            <a:ext cx="665112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800" dirty="0" smtClean="0">
                <a:solidFill>
                  <a:srgbClr val="FF0000"/>
                </a:solidFill>
              </a:rPr>
              <a:t>T</a:t>
            </a:r>
            <a:r>
              <a:rPr lang="en-US" altLang="ja-JP" sz="1800" baseline="-25000" dirty="0" smtClean="0">
                <a:solidFill>
                  <a:srgbClr val="FF0000"/>
                </a:solidFill>
              </a:rPr>
              <a:t>U32</a:t>
            </a:r>
            <a:endParaRPr kumimoji="1" lang="ja-JP" altLang="en-US" sz="18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528520" y="1259468"/>
            <a:ext cx="78789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sz="1800" dirty="0" smtClean="0">
                <a:solidFill>
                  <a:srgbClr val="FF0000"/>
                </a:solidFill>
              </a:rPr>
              <a:t>M</a:t>
            </a:r>
            <a:r>
              <a:rPr lang="en-US" altLang="ja-JP" sz="1800" baseline="30000" dirty="0" smtClean="0">
                <a:solidFill>
                  <a:srgbClr val="FF0000"/>
                </a:solidFill>
              </a:rPr>
              <a:t>2</a:t>
            </a:r>
            <a:r>
              <a:rPr lang="en-US" altLang="ja-JP" sz="1800" baseline="-25000" dirty="0" smtClean="0">
                <a:solidFill>
                  <a:srgbClr val="FF0000"/>
                </a:solidFill>
              </a:rPr>
              <a:t>U23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09668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8"/>
          <p:cNvSpPr>
            <a:spLocks noGrp="1" noChangeArrowheads="1"/>
          </p:cNvSpPr>
          <p:nvPr>
            <p:ph idx="1"/>
          </p:nvPr>
        </p:nvSpPr>
        <p:spPr>
          <a:xfrm>
            <a:off x="185372" y="692696"/>
            <a:ext cx="8707108" cy="3600400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400" b="1" i="1" noProof="1" smtClean="0">
                <a:latin typeface="Times New Roman" pitchFamily="18" charset="0"/>
              </a:rPr>
              <a:t>* Constraints from </a:t>
            </a:r>
            <a:r>
              <a:rPr lang="en-US" altLang="ja-JP" sz="2400" b="1" i="1" noProof="1">
                <a:solidFill>
                  <a:srgbClr val="FFFF00"/>
                </a:solidFill>
                <a:latin typeface="Times New Roman" pitchFamily="18" charset="0"/>
              </a:rPr>
              <a:t>W boson mass </a:t>
            </a:r>
            <a:r>
              <a:rPr lang="en-US" altLang="ja-JP" sz="2400" b="1" i="1" noProof="1">
                <a:latin typeface="Times New Roman" pitchFamily="18" charset="0"/>
              </a:rPr>
              <a:t>data</a:t>
            </a:r>
            <a:r>
              <a:rPr lang="en-US" altLang="ja-JP" sz="2400" b="1" i="1" noProof="1" smtClean="0">
                <a:latin typeface="Times New Roman" pitchFamily="18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ja-JP" sz="2000" b="1" i="1" noProof="1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2000" b="1" i="1" noProof="1" smtClean="0">
                <a:latin typeface="Times New Roman" pitchFamily="18" charset="0"/>
              </a:rPr>
              <a:t>The recent </a:t>
            </a:r>
            <a:r>
              <a:rPr lang="en-US" altLang="ja-JP" sz="2000" b="1" i="1" noProof="1">
                <a:latin typeface="Times New Roman" pitchFamily="18" charset="0"/>
              </a:rPr>
              <a:t>m</a:t>
            </a:r>
            <a:r>
              <a:rPr lang="en-US" altLang="ja-JP" sz="2000" b="1" i="1" baseline="-25000" noProof="1">
                <a:latin typeface="Times New Roman" pitchFamily="18" charset="0"/>
              </a:rPr>
              <a:t>W</a:t>
            </a:r>
            <a:r>
              <a:rPr lang="en-US" altLang="ja-JP" sz="2000" b="1" i="1" noProof="1" smtClean="0">
                <a:latin typeface="Times New Roman" pitchFamily="18" charset="0"/>
              </a:rPr>
              <a:t> data from CDF II </a:t>
            </a:r>
            <a:r>
              <a:rPr lang="en-US" altLang="ja-JP" sz="2000" b="1" noProof="1" smtClean="0">
                <a:latin typeface="Times New Roman" pitchFamily="18" charset="0"/>
              </a:rPr>
              <a:t>[1]</a:t>
            </a:r>
            <a:r>
              <a:rPr lang="en-US" altLang="ja-JP" sz="2000" b="1" i="1" noProof="1" smtClean="0">
                <a:latin typeface="Times New Roman" pitchFamily="18" charset="0"/>
              </a:rPr>
              <a:t> disagrees significantly with the previous </a:t>
            </a:r>
          </a:p>
          <a:p>
            <a:pPr>
              <a:buNone/>
            </a:pPr>
            <a:r>
              <a:rPr lang="en-US" altLang="ja-JP" sz="2000" b="1" i="1" noProof="1">
                <a:latin typeface="Times New Roman" pitchFamily="18" charset="0"/>
              </a:rPr>
              <a:t>w</a:t>
            </a:r>
            <a:r>
              <a:rPr lang="en-US" altLang="ja-JP" sz="2000" b="1" i="1" noProof="1" smtClean="0">
                <a:latin typeface="Times New Roman" pitchFamily="18" charset="0"/>
              </a:rPr>
              <a:t>orld average. (-&gt; See backup slides.)</a:t>
            </a:r>
          </a:p>
          <a:p>
            <a:pPr>
              <a:buNone/>
            </a:pPr>
            <a:r>
              <a:rPr lang="en-US" altLang="ja-JP" sz="1800" b="1" dirty="0">
                <a:latin typeface="Times New Roman" pitchFamily="18" charset="0"/>
              </a:rPr>
              <a:t> [1] </a:t>
            </a:r>
            <a:r>
              <a:rPr lang="en-US" altLang="ja-JP" sz="1800" b="1" i="1" dirty="0">
                <a:latin typeface="Times New Roman" pitchFamily="18" charset="0"/>
              </a:rPr>
              <a:t>CDF </a:t>
            </a:r>
            <a:r>
              <a:rPr lang="en-US" altLang="ja-JP" sz="1800" b="1" i="1" dirty="0" smtClean="0">
                <a:latin typeface="Times New Roman" pitchFamily="18" charset="0"/>
              </a:rPr>
              <a:t>Collaboration, </a:t>
            </a:r>
            <a:r>
              <a:rPr lang="en-US" altLang="ja-JP" sz="1800" b="1" i="1" dirty="0">
                <a:latin typeface="Times New Roman" pitchFamily="18" charset="0"/>
              </a:rPr>
              <a:t>Science 376, 170–176 (2022</a:t>
            </a:r>
            <a:r>
              <a:rPr lang="en-US" altLang="ja-JP" sz="1800" b="1" i="1" dirty="0" smtClean="0">
                <a:latin typeface="Times New Roman" pitchFamily="18" charset="0"/>
              </a:rPr>
              <a:t>)</a:t>
            </a:r>
          </a:p>
          <a:p>
            <a:pPr>
              <a:buNone/>
            </a:pPr>
            <a:endParaRPr lang="en-US" altLang="ja-JP" sz="2000" b="1" i="1" dirty="0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>
                <a:solidFill>
                  <a:srgbClr val="FFFF00"/>
                </a:solidFill>
                <a:latin typeface="Times New Roman" pitchFamily="18" charset="0"/>
              </a:rPr>
              <a:t>This issue of 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the m</a:t>
            </a:r>
            <a:r>
              <a:rPr lang="en-US" altLang="ja-JP" sz="2000" b="1" i="1" baseline="-25000" noProof="1" smtClean="0">
                <a:solidFill>
                  <a:srgbClr val="FFFF00"/>
                </a:solidFill>
                <a:latin typeface="Times New Roman" pitchFamily="18" charset="0"/>
              </a:rPr>
              <a:t>W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en-US" altLang="ja-JP" sz="2000" b="1" i="1" noProof="1">
                <a:solidFill>
                  <a:srgbClr val="FFFF00"/>
                </a:solidFill>
                <a:latin typeface="Times New Roman" pitchFamily="18" charset="0"/>
              </a:rPr>
              <a:t>data is not yet settled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ts val="1600"/>
              </a:lnSpc>
              <a:buNone/>
            </a:pPr>
            <a:endParaRPr lang="en-US" altLang="ja-JP" sz="2000" b="1" i="1" noProof="1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Hence, we do not take into accont this m</a:t>
            </a:r>
            <a:r>
              <a:rPr lang="en-US" altLang="ja-JP" sz="2000" b="1" i="1" baseline="-25000" noProof="1" smtClean="0">
                <a:solidFill>
                  <a:srgbClr val="FFFF00"/>
                </a:solidFill>
                <a:latin typeface="Times New Roman" pitchFamily="18" charset="0"/>
              </a:rPr>
              <a:t>W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  constraint on the MSSM </a:t>
            </a: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parameters in our analysis.</a:t>
            </a:r>
          </a:p>
          <a:p>
            <a:pPr>
              <a:lnSpc>
                <a:spcPts val="1600"/>
              </a:lnSpc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72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/>
          <p:cNvSpPr txBox="1"/>
          <p:nvPr/>
        </p:nvSpPr>
        <p:spPr>
          <a:xfrm>
            <a:off x="1187624" y="332656"/>
            <a:ext cx="6480720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Contours of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DEV(h</a:t>
            </a:r>
            <a:r>
              <a:rPr lang="en-US" altLang="ja-JP" baseline="30000" dirty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-&gt; c c</a:t>
            </a:r>
            <a:r>
              <a:rPr lang="en-US" altLang="ja-JP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) in </a:t>
            </a:r>
            <a:r>
              <a:rPr lang="en-US" altLang="ja-JP" dirty="0" smtClean="0">
                <a:solidFill>
                  <a:srgbClr val="FF0000"/>
                </a:solidFill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U32 </a:t>
            </a:r>
            <a:r>
              <a:rPr lang="en-US" altLang="ja-JP" dirty="0" smtClean="0">
                <a:solidFill>
                  <a:srgbClr val="FF0000"/>
                </a:solidFill>
              </a:rPr>
              <a:t>- M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2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U23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plane</a:t>
            </a:r>
            <a:endParaRPr lang="en-US" altLang="ja-JP" dirty="0" smtClean="0">
              <a:solidFill>
                <a:schemeClr val="accent4">
                  <a:lumMod val="10000"/>
                </a:schemeClr>
              </a:solidFill>
              <a:ea typeface="ＭＳ Ｐゴシック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023" y="1052736"/>
            <a:ext cx="5880942" cy="5400600"/>
          </a:xfrm>
          <a:prstGeom prst="rect">
            <a:avLst/>
          </a:prstGeom>
        </p:spPr>
      </p:pic>
      <p:sp>
        <p:nvSpPr>
          <p:cNvPr id="2" name="円/楕円 1"/>
          <p:cNvSpPr/>
          <p:nvPr/>
        </p:nvSpPr>
        <p:spPr bwMode="auto">
          <a:xfrm>
            <a:off x="5912070" y="4365104"/>
            <a:ext cx="1506813" cy="144016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5" name="円/楕円 4"/>
          <p:cNvSpPr/>
          <p:nvPr/>
        </p:nvSpPr>
        <p:spPr bwMode="auto">
          <a:xfrm>
            <a:off x="2129083" y="980728"/>
            <a:ext cx="1506813" cy="144016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485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 bwMode="auto">
          <a:xfrm>
            <a:off x="323528" y="1340768"/>
            <a:ext cx="8568952" cy="352839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7504" y="692696"/>
            <a:ext cx="8784976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Effect of </a:t>
            </a:r>
            <a:r>
              <a:rPr lang="en-US" altLang="ja-JP" dirty="0" err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Resummation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of 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the bottom Yukawa coupling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at 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large </a:t>
            </a:r>
            <a:r>
              <a:rPr lang="en-US" altLang="ja-JP" dirty="0" err="1" smtClean="0">
                <a:solidFill>
                  <a:schemeClr val="accent4">
                    <a:lumMod val="10000"/>
                  </a:schemeClr>
                </a:solidFill>
              </a:rPr>
              <a:t>tan</a:t>
            </a:r>
            <a:r>
              <a:rPr lang="en-US" altLang="ja-JP" dirty="0" err="1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</a:rPr>
              <a:t>b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7544" y="1418000"/>
            <a:ext cx="82089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A</a:t>
            </a:r>
            <a:r>
              <a:rPr lang="en-US" altLang="ja-JP" sz="2000" dirty="0" smtClean="0">
                <a:solidFill>
                  <a:srgbClr val="FF0000"/>
                </a:solidFill>
              </a:rPr>
              <a:t>s </a:t>
            </a:r>
            <a:r>
              <a:rPr lang="en-US" altLang="ja-JP" sz="2000" dirty="0">
                <a:solidFill>
                  <a:srgbClr val="FF0000"/>
                </a:solidFill>
              </a:rPr>
              <a:t>for 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 </a:t>
            </a:r>
            <a:r>
              <a:rPr lang="en-US" altLang="ja-JP" sz="2000" i="0" dirty="0" smtClean="0">
                <a:solidFill>
                  <a:srgbClr val="FF0000"/>
                </a:solidFill>
              </a:rPr>
              <a:t>(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h</a:t>
            </a:r>
            <a:r>
              <a:rPr lang="en-US" altLang="ja-JP" sz="20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-&gt; b </a:t>
            </a:r>
            <a:r>
              <a:rPr lang="en-US" altLang="ja-JP" sz="2000" dirty="0" err="1" smtClean="0">
                <a:solidFill>
                  <a:srgbClr val="FF0000"/>
                </a:solidFill>
                <a:ea typeface="ＭＳ Ｐゴシック" pitchFamily="50" charset="-128"/>
              </a:rPr>
              <a:t>b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 </a:t>
            </a:r>
            <a:r>
              <a:rPr lang="en-US" altLang="ja-JP" sz="2000" i="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)</a:t>
            </a:r>
            <a:r>
              <a:rPr lang="en-US" altLang="ja-JP" sz="2000" i="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&amp;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G </a:t>
            </a:r>
            <a:r>
              <a:rPr lang="en-US" altLang="ja-JP" sz="2000" i="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(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h</a:t>
            </a:r>
            <a:r>
              <a:rPr lang="en-US" altLang="ja-JP" sz="20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-&gt; b s</a:t>
            </a:r>
            <a:r>
              <a:rPr lang="en-US" altLang="ja-JP" sz="20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dirty="0">
                <a:solidFill>
                  <a:srgbClr val="FF0000"/>
                </a:solidFill>
                <a:ea typeface="ＭＳ Ｐゴシック" pitchFamily="50" charset="-128"/>
              </a:rPr>
              <a:t> / s b</a:t>
            </a:r>
            <a:r>
              <a:rPr lang="en-US" altLang="ja-JP" sz="2000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2000" i="0" dirty="0">
                <a:solidFill>
                  <a:srgbClr val="FF00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)</a:t>
            </a:r>
            <a:r>
              <a:rPr lang="en-US" altLang="ja-JP" sz="2000" i="0" dirty="0" smtClean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,</a:t>
            </a:r>
            <a:r>
              <a:rPr lang="en-US" altLang="ja-JP" sz="2000" dirty="0" smtClean="0">
                <a:solidFill>
                  <a:schemeClr val="accent4">
                    <a:lumMod val="10000"/>
                  </a:schemeClr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>
                <a:solidFill>
                  <a:schemeClr val="tx2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000" dirty="0" smtClean="0"/>
              <a:t>we </a:t>
            </a:r>
            <a:r>
              <a:rPr lang="en-US" altLang="ja-JP" sz="2000" dirty="0"/>
              <a:t>have considered the large </a:t>
            </a:r>
            <a:r>
              <a:rPr lang="en-US" altLang="ja-JP" sz="2000" dirty="0" err="1" smtClean="0"/>
              <a:t>tan</a:t>
            </a:r>
            <a:r>
              <a:rPr lang="en-US" altLang="ja-JP" sz="2000" dirty="0" err="1" smtClean="0">
                <a:latin typeface="Symbol" panose="05050102010706020507" pitchFamily="18" charset="2"/>
              </a:rPr>
              <a:t>b</a:t>
            </a:r>
            <a:r>
              <a:rPr lang="en-US" altLang="ja-JP" sz="2000" dirty="0" smtClean="0"/>
              <a:t> </a:t>
            </a:r>
          </a:p>
          <a:p>
            <a:r>
              <a:rPr lang="en-US" altLang="ja-JP" sz="2000" dirty="0" smtClean="0"/>
              <a:t>enhancement </a:t>
            </a:r>
            <a:r>
              <a:rPr lang="en-US" altLang="ja-JP" sz="2000" dirty="0"/>
              <a:t>and the </a:t>
            </a:r>
            <a:r>
              <a:rPr lang="en-US" altLang="ja-JP" sz="2000" dirty="0" err="1"/>
              <a:t>resummation</a:t>
            </a:r>
            <a:r>
              <a:rPr lang="en-US" altLang="ja-JP" sz="2000" dirty="0"/>
              <a:t> of the bottom Yukawa coupling </a:t>
            </a:r>
            <a:r>
              <a:rPr lang="en-US" altLang="ja-JP" sz="2000" i="0" dirty="0" smtClean="0"/>
              <a:t>[</a:t>
            </a:r>
            <a:r>
              <a:rPr lang="en-US" altLang="ja-JP" sz="2000" i="0" dirty="0"/>
              <a:t>1</a:t>
            </a:r>
            <a:r>
              <a:rPr lang="en-US" altLang="ja-JP" sz="2000" i="0" dirty="0" smtClean="0"/>
              <a:t>]</a:t>
            </a:r>
            <a:r>
              <a:rPr lang="en-US" altLang="ja-JP" sz="2000" dirty="0" smtClean="0"/>
              <a:t>. </a:t>
            </a:r>
            <a:endParaRPr lang="en-US" altLang="ja-JP" sz="2000" dirty="0"/>
          </a:p>
          <a:p>
            <a:r>
              <a:rPr lang="en-US" altLang="ja-JP" sz="2000" dirty="0" smtClean="0"/>
              <a:t>It </a:t>
            </a:r>
            <a:r>
              <a:rPr lang="en-US" altLang="ja-JP" sz="2000" dirty="0"/>
              <a:t>turns out, however, that in our case with large </a:t>
            </a:r>
            <a:r>
              <a:rPr lang="en-US" altLang="ja-JP" sz="2000" dirty="0" smtClean="0"/>
              <a:t>m</a:t>
            </a:r>
            <a:r>
              <a:rPr lang="en-US" altLang="ja-JP" sz="2000" baseline="-25000" dirty="0" smtClean="0"/>
              <a:t>A  </a:t>
            </a:r>
            <a:r>
              <a:rPr lang="en-US" altLang="ja-JP" sz="2000" dirty="0" smtClean="0"/>
              <a:t>close </a:t>
            </a:r>
            <a:r>
              <a:rPr lang="en-US" altLang="ja-JP" sz="2000" dirty="0"/>
              <a:t>to the </a:t>
            </a:r>
            <a:r>
              <a:rPr lang="en-US" altLang="ja-JP" sz="2000" dirty="0" smtClean="0"/>
              <a:t>decoupling Higgs limit</a:t>
            </a:r>
            <a:r>
              <a:rPr lang="en-US" altLang="ja-JP" sz="2000" dirty="0"/>
              <a:t>, the </a:t>
            </a:r>
            <a:r>
              <a:rPr lang="en-US" altLang="ja-JP" sz="2000" dirty="0" err="1">
                <a:solidFill>
                  <a:srgbClr val="FF0000"/>
                </a:solidFill>
              </a:rPr>
              <a:t>resummation</a:t>
            </a:r>
            <a:r>
              <a:rPr lang="en-US" altLang="ja-JP" sz="2000" dirty="0">
                <a:solidFill>
                  <a:srgbClr val="FF0000"/>
                </a:solidFill>
              </a:rPr>
              <a:t> effect </a:t>
            </a:r>
            <a:r>
              <a:rPr lang="en-US" altLang="ja-JP" sz="2000" dirty="0" smtClean="0">
                <a:solidFill>
                  <a:srgbClr val="FF0000"/>
                </a:solidFill>
                <a:latin typeface="Symbol" panose="05050102010706020507" pitchFamily="18" charset="2"/>
              </a:rPr>
              <a:t>(D</a:t>
            </a:r>
            <a:r>
              <a:rPr lang="en-US" altLang="ja-JP" sz="2800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b</a:t>
            </a:r>
            <a:r>
              <a:rPr lang="en-US" altLang="ja-JP" sz="2000" dirty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effect) is </a:t>
            </a:r>
            <a:r>
              <a:rPr lang="en-US" altLang="ja-JP" sz="2000" dirty="0">
                <a:solidFill>
                  <a:srgbClr val="FF0000"/>
                </a:solidFill>
              </a:rPr>
              <a:t>very small (&lt; 0.1</a:t>
            </a:r>
            <a:r>
              <a:rPr lang="en-US" altLang="ja-JP" sz="2000" dirty="0" smtClean="0">
                <a:solidFill>
                  <a:srgbClr val="FF0000"/>
                </a:solidFill>
              </a:rPr>
              <a:t>%) </a:t>
            </a:r>
            <a:r>
              <a:rPr lang="en-US" altLang="ja-JP" sz="2000" i="0" dirty="0" smtClean="0">
                <a:solidFill>
                  <a:srgbClr val="FF0000"/>
                </a:solidFill>
              </a:rPr>
              <a:t>[2]</a:t>
            </a:r>
            <a:r>
              <a:rPr lang="en-US" altLang="ja-JP" sz="2000" dirty="0" smtClean="0">
                <a:solidFill>
                  <a:srgbClr val="FF0000"/>
                </a:solidFill>
              </a:rPr>
              <a:t>.</a:t>
            </a:r>
            <a:endParaRPr lang="en-US" altLang="ja-JP" sz="2000" dirty="0">
              <a:solidFill>
                <a:srgbClr val="FF0000"/>
              </a:solidFill>
            </a:endParaRPr>
          </a:p>
          <a:p>
            <a:endParaRPr lang="en-US" altLang="ja-JP" sz="2000" dirty="0"/>
          </a:p>
          <a:p>
            <a:r>
              <a:rPr lang="en-US" altLang="ja-JP" sz="2000" i="0" dirty="0" smtClean="0"/>
              <a:t>[1]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M. </a:t>
            </a:r>
            <a:r>
              <a:rPr lang="en-US" altLang="ja-JP" sz="2000" dirty="0" err="1" smtClean="0"/>
              <a:t>Carena</a:t>
            </a:r>
            <a:r>
              <a:rPr lang="en-US" altLang="ja-JP" sz="2000" dirty="0" smtClean="0"/>
              <a:t> et al., </a:t>
            </a:r>
            <a:r>
              <a:rPr lang="en-US" altLang="ja-JP" sz="2000" dirty="0" err="1" smtClean="0"/>
              <a:t>Nucl</a:t>
            </a:r>
            <a:r>
              <a:rPr lang="en-US" altLang="ja-JP" sz="2000" dirty="0"/>
              <a:t>. Phys. B 577 (2000) 88 [</a:t>
            </a:r>
            <a:r>
              <a:rPr lang="en-US" altLang="ja-JP" sz="2000" dirty="0" err="1" smtClean="0"/>
              <a:t>hep-ph</a:t>
            </a:r>
            <a:r>
              <a:rPr lang="en-US" altLang="ja-JP" sz="2000" dirty="0" smtClean="0"/>
              <a:t>/9912516</a:t>
            </a:r>
            <a:r>
              <a:rPr lang="en-US" altLang="ja-JP" sz="2000" dirty="0"/>
              <a:t>]. </a:t>
            </a:r>
            <a:endParaRPr lang="en-US" altLang="ja-JP" sz="2000" dirty="0" smtClean="0"/>
          </a:p>
          <a:p>
            <a:r>
              <a:rPr lang="en-US" altLang="ja-JP" sz="2000" i="0" dirty="0" smtClean="0"/>
              <a:t>[2] </a:t>
            </a:r>
            <a:r>
              <a:rPr lang="en-US" altLang="ja-JP" sz="2000" dirty="0"/>
              <a:t>H. </a:t>
            </a:r>
            <a:r>
              <a:rPr lang="en-US" altLang="ja-JP" sz="2000" dirty="0" err="1"/>
              <a:t>Eberl</a:t>
            </a:r>
            <a:r>
              <a:rPr lang="en-US" altLang="ja-JP" sz="2000" dirty="0"/>
              <a:t>, E. </a:t>
            </a:r>
            <a:r>
              <a:rPr lang="en-US" altLang="ja-JP" sz="2000" dirty="0" err="1"/>
              <a:t>Ginina</a:t>
            </a:r>
            <a:r>
              <a:rPr lang="en-US" altLang="ja-JP" sz="2000" dirty="0"/>
              <a:t>, A. </a:t>
            </a:r>
            <a:r>
              <a:rPr lang="en-US" altLang="ja-JP" sz="2000" dirty="0" err="1"/>
              <a:t>Bartl</a:t>
            </a:r>
            <a:r>
              <a:rPr lang="en-US" altLang="ja-JP" sz="2000" dirty="0"/>
              <a:t>, K. Hidaka and W. </a:t>
            </a:r>
            <a:r>
              <a:rPr lang="en-US" altLang="ja-JP" sz="2000" dirty="0" err="1"/>
              <a:t>Majerotto</a:t>
            </a:r>
            <a:r>
              <a:rPr lang="en-US" altLang="ja-JP" sz="2000" dirty="0"/>
              <a:t>, JHEP 06 </a:t>
            </a:r>
            <a:r>
              <a:rPr lang="en-US" altLang="ja-JP" sz="2000" dirty="0" smtClean="0"/>
              <a:t> 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(</a:t>
            </a:r>
            <a:r>
              <a:rPr lang="en-US" altLang="ja-JP" sz="2000" dirty="0"/>
              <a:t>2016) 143 [arXiv:1604.02366 [</a:t>
            </a:r>
            <a:r>
              <a:rPr lang="en-US" altLang="ja-JP" sz="2000" dirty="0" err="1"/>
              <a:t>hep-ph</a:t>
            </a:r>
            <a:r>
              <a:rPr lang="en-US" altLang="ja-JP" sz="2000" dirty="0" smtClean="0"/>
              <a:t>]];</a:t>
            </a:r>
            <a:endParaRPr lang="en-US" altLang="ja-JP" sz="2000" i="0" dirty="0" smtClean="0"/>
          </a:p>
          <a:p>
            <a:r>
              <a:rPr lang="en-US" altLang="ja-JP" sz="2000" i="0" dirty="0" smtClean="0"/>
              <a:t>     </a:t>
            </a:r>
            <a:r>
              <a:rPr lang="en-US" altLang="ja-JP" sz="2000" dirty="0" smtClean="0"/>
              <a:t>E</a:t>
            </a:r>
            <a:r>
              <a:rPr lang="en-US" altLang="ja-JP" sz="2000" dirty="0"/>
              <a:t>. </a:t>
            </a:r>
            <a:r>
              <a:rPr lang="en-US" altLang="ja-JP" sz="2000" dirty="0" err="1"/>
              <a:t>Ginina</a:t>
            </a:r>
            <a:r>
              <a:rPr lang="en-US" altLang="ja-JP" sz="2000" dirty="0"/>
              <a:t>, A. </a:t>
            </a:r>
            <a:r>
              <a:rPr lang="en-US" altLang="ja-JP" sz="2000" dirty="0" err="1"/>
              <a:t>Bartl</a:t>
            </a:r>
            <a:r>
              <a:rPr lang="en-US" altLang="ja-JP" sz="2000" dirty="0"/>
              <a:t>, H. </a:t>
            </a:r>
            <a:r>
              <a:rPr lang="en-US" altLang="ja-JP" sz="2000" dirty="0" err="1"/>
              <a:t>Eberl</a:t>
            </a:r>
            <a:r>
              <a:rPr lang="en-US" altLang="ja-JP" sz="2000" dirty="0"/>
              <a:t>, K. Hidaka and W. </a:t>
            </a:r>
            <a:r>
              <a:rPr lang="en-US" altLang="ja-JP" sz="2000" dirty="0" err="1"/>
              <a:t>Majerotto</a:t>
            </a:r>
            <a:r>
              <a:rPr lang="en-US" altLang="ja-JP" sz="2000" dirty="0"/>
              <a:t>, </a:t>
            </a:r>
            <a:endParaRPr lang="en-US" altLang="ja-JP" sz="2000" dirty="0" smtClean="0"/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</a:t>
            </a:r>
            <a:r>
              <a:rPr lang="en-US" altLang="ja-JP" sz="2000" dirty="0" err="1" smtClean="0"/>
              <a:t>PoS</a:t>
            </a:r>
            <a:r>
              <a:rPr lang="en-US" altLang="ja-JP" sz="2000" dirty="0" smtClean="0"/>
              <a:t>(EPS-HEP2015)146 </a:t>
            </a:r>
            <a:r>
              <a:rPr lang="en-US" altLang="ja-JP" sz="2000" dirty="0"/>
              <a:t>[arXiv:1510.03714 [</a:t>
            </a:r>
            <a:r>
              <a:rPr lang="en-US" altLang="ja-JP" sz="2000" dirty="0" err="1"/>
              <a:t>hepph</a:t>
            </a:r>
            <a:r>
              <a:rPr lang="en-US" altLang="ja-JP" sz="2000" dirty="0"/>
              <a:t>]].</a:t>
            </a:r>
            <a:endParaRPr lang="en-US" altLang="ja-JP" sz="2000" i="0" dirty="0" smtClean="0"/>
          </a:p>
        </p:txBody>
      </p:sp>
    </p:spTree>
    <p:extLst>
      <p:ext uri="{BB962C8B-B14F-4D97-AF65-F5344CB8AC3E}">
        <p14:creationId xmlns:p14="http://schemas.microsoft.com/office/powerpoint/2010/main" val="297553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 bwMode="auto">
          <a:xfrm>
            <a:off x="1691680" y="764704"/>
            <a:ext cx="5256584" cy="388843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noFill/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065" y="914108"/>
            <a:ext cx="4355769" cy="3625000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1763688" y="221860"/>
            <a:ext cx="5112568" cy="461665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Scatter plot in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DEV</a:t>
            </a:r>
            <a:r>
              <a:rPr lang="en-US" altLang="ja-JP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g)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 plane</a:t>
            </a:r>
          </a:p>
        </p:txBody>
      </p:sp>
      <p:sp>
        <p:nvSpPr>
          <p:cNvPr id="8" name="下矢印 7"/>
          <p:cNvSpPr/>
          <p:nvPr/>
        </p:nvSpPr>
        <p:spPr bwMode="auto">
          <a:xfrm>
            <a:off x="3779912" y="4797152"/>
            <a:ext cx="70065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55355" y="4293096"/>
            <a:ext cx="1480741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T_U33 (GeV)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1889733" y="2323227"/>
            <a:ext cx="976549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DEV</a:t>
            </a:r>
            <a:r>
              <a:rPr lang="en-US" altLang="ja-JP" sz="1400" dirty="0" smtClean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sz="1400" dirty="0" smtClean="0">
                <a:solidFill>
                  <a:srgbClr val="FF0000"/>
                </a:solidFill>
                <a:ea typeface="ＭＳ Ｐゴシック" pitchFamily="50" charset="-128"/>
              </a:rPr>
              <a:t>g)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27584" y="5229200"/>
            <a:ext cx="7488832" cy="1080120"/>
          </a:xfrm>
          <a:prstGeom prst="rect">
            <a:avLst/>
          </a:prstGeom>
          <a:solidFill>
            <a:schemeClr val="tx2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ts val="1400"/>
              </a:lnSpc>
              <a:buFontTx/>
              <a:buChar char="-"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There is a strong correlation between 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–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DEV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g)</a:t>
            </a:r>
            <a:r>
              <a:rPr lang="en-US" altLang="ja-JP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endParaRPr lang="en-US" altLang="ja-JP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buFontTx/>
              <a:buChar char="-"/>
            </a:pP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DEV</a:t>
            </a:r>
            <a:r>
              <a:rPr lang="en-US" altLang="ja-JP" dirty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(g /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g) can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be as large as ~ +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4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% for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large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U33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!</a:t>
            </a:r>
            <a:endParaRPr lang="en-US" altLang="ja-JP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  <a:defRPr/>
            </a:pPr>
            <a:endParaRPr lang="en-US" altLang="ja-JP" sz="1800" dirty="0" smtClean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ts val="1400"/>
              </a:lnSpc>
            </a:pPr>
            <a:r>
              <a:rPr kumimoji="1" lang="en-US" altLang="ja-JP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 </a:t>
            </a: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" name="円/楕円 8"/>
          <p:cNvSpPr/>
          <p:nvPr/>
        </p:nvSpPr>
        <p:spPr bwMode="auto">
          <a:xfrm>
            <a:off x="3995936" y="4234189"/>
            <a:ext cx="1080120" cy="478923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3" name="直線矢印コネクタ 12"/>
          <p:cNvCxnSpPr>
            <a:stCxn id="14" idx="1"/>
            <a:endCxn id="9" idx="6"/>
          </p:cNvCxnSpPr>
          <p:nvPr/>
        </p:nvCxnSpPr>
        <p:spPr bwMode="auto">
          <a:xfrm flipH="1" flipV="1">
            <a:off x="5076056" y="4473651"/>
            <a:ext cx="746859" cy="195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テキスト ボックス 13"/>
          <p:cNvSpPr txBox="1"/>
          <p:nvPr/>
        </p:nvSpPr>
        <p:spPr>
          <a:xfrm>
            <a:off x="5822915" y="4293096"/>
            <a:ext cx="2816629" cy="400110"/>
          </a:xfrm>
          <a:prstGeom prst="rect">
            <a:avLst/>
          </a:prstGeom>
          <a:solidFill>
            <a:schemeClr val="tx1"/>
          </a:solidFill>
          <a:ln>
            <a:solidFill>
              <a:schemeClr val="accent4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err="1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>
                <a:cs typeface="Times New Roman" panose="02020603050405020304" pitchFamily="18" charset="0"/>
              </a:rPr>
              <a:t>L</a:t>
            </a:r>
            <a:r>
              <a:rPr lang="en-US" altLang="ja-JP" sz="2000" dirty="0" smtClean="0"/>
              <a:t> – </a:t>
            </a:r>
            <a:r>
              <a:rPr lang="en-US" altLang="ja-JP" sz="2000" dirty="0" err="1" smtClean="0"/>
              <a:t>t</a:t>
            </a:r>
            <a:r>
              <a:rPr lang="en-US" altLang="ja-JP" sz="2000" dirty="0" err="1" smtClean="0">
                <a:cs typeface="Times New Roman" panose="02020603050405020304" pitchFamily="18" charset="0"/>
              </a:rPr>
              <a:t>̃</a:t>
            </a:r>
            <a:r>
              <a:rPr lang="en-US" altLang="ja-JP" sz="2000" baseline="-25000" dirty="0" err="1" smtClean="0"/>
              <a:t>R</a:t>
            </a:r>
            <a:r>
              <a:rPr lang="en-US" altLang="ja-JP" sz="2000" dirty="0" smtClean="0"/>
              <a:t> m</a:t>
            </a:r>
            <a:r>
              <a:rPr kumimoji="1" lang="en-US" altLang="ja-JP" sz="2000" dirty="0" smtClean="0"/>
              <a:t>ixing parameter</a:t>
            </a:r>
            <a:endParaRPr kumimoji="1" lang="ja-JP" altLang="en-US" sz="2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27984" y="176352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MSSM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12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0"/>
            <a:ext cx="5616624" cy="79208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b="1" i="1" dirty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8</a:t>
            </a: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. 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Conclusion</a:t>
            </a:r>
          </a:p>
        </p:txBody>
      </p:sp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4968552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-   We have studied the decays </a:t>
            </a:r>
          </a:p>
          <a:p>
            <a:pPr>
              <a:buNone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ja-JP" sz="1600" b="1" i="1" baseline="30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(125GeV)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→  c </a:t>
            </a:r>
            <a:r>
              <a:rPr lang="en-US" altLang="ja-JP" sz="1600" b="1" i="1" kern="1200" dirty="0" err="1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c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,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b </a:t>
            </a:r>
            <a:r>
              <a:rPr lang="en-US" altLang="ja-JP" sz="1600" b="1" i="1" kern="1200" dirty="0" err="1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b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,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b s</a:t>
            </a:r>
            <a:r>
              <a:rPr lang="en-US" altLang="ja-JP" sz="1600" b="1" i="1" kern="1200" dirty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600" b="1" i="1" kern="1200" dirty="0" err="1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600" b="1" i="1" kern="12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,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 </a:t>
            </a: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g </a:t>
            </a:r>
            <a:r>
              <a:rPr lang="en-US" altLang="ja-JP" sz="1600" b="1" i="1" kern="1200" dirty="0">
                <a:solidFill>
                  <a:srgbClr val="FFFF00"/>
                </a:solidFill>
                <a:latin typeface="Times New Roman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g</a:t>
            </a:r>
            <a:r>
              <a:rPr lang="en-US" altLang="ja-JP" sz="2000" b="1" i="1" kern="1200" dirty="0">
                <a:solidFill>
                  <a:srgbClr val="FFFF00"/>
                </a:solidFill>
                <a:latin typeface="Times New Roman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altLang="ja-JP" sz="1600" b="1" i="1" dirty="0" smtClean="0">
                <a:solidFill>
                  <a:srgbClr val="FF6699"/>
                </a:solidFill>
                <a:latin typeface="Times New Roman" pitchFamily="18" charset="0"/>
                <a:cs typeface="Times New Roman" pitchFamily="18" charset="0"/>
              </a:rPr>
              <a:t>MSSM with QFV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Performing a systematic MSSM parameter scan respecting all of the relevant theoretical </a:t>
            </a:r>
          </a:p>
          <a:p>
            <a:pPr marL="0" indent="0">
              <a:buNone/>
            </a:pP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     and experimental constraints </a:t>
            </a:r>
            <a:r>
              <a:rPr lang="en-US" altLang="ja-JP" sz="16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ja-JP" sz="1600" b="1" i="1" dirty="0" smtClean="0">
                <a:latin typeface="Times New Roman" pitchFamily="18" charset="0"/>
                <a:cs typeface="Times New Roman" pitchFamily="18" charset="0"/>
              </a:rPr>
              <a:t>we have found the followings: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*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DEV(h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c c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 and DEV(h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b b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 can be very large simultaneously! 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DEV(h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c c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can be as large as ~ </a:t>
            </a:r>
            <a:r>
              <a:rPr lang="en-US" altLang="ja-JP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60%,</a:t>
            </a:r>
          </a:p>
          <a:p>
            <a:pPr>
              <a:buNone/>
            </a:pPr>
            <a:r>
              <a:rPr lang="en-US" altLang="ja-JP" sz="16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  <a:cs typeface="Times New Roman" pitchFamily="18" charset="0"/>
              </a:rPr>
              <a:t>        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DEV(h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b b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can be as large as ~ </a:t>
            </a:r>
            <a:r>
              <a:rPr lang="en-US" altLang="ja-JP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20%.</a:t>
            </a:r>
          </a:p>
          <a:p>
            <a:pPr>
              <a:buNone/>
            </a:pP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* The deviation of the width ratio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Symbol" pitchFamily="18" charset="2"/>
                <a:cs typeface="Times New Roman" pitchFamily="18" charset="0"/>
              </a:rPr>
              <a:t>G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b b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Symbol" pitchFamily="18" charset="2"/>
                <a:cs typeface="Times New Roman" pitchFamily="18" charset="0"/>
              </a:rPr>
              <a:t>G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c c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</a:t>
            </a: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altLang="ja-JP" sz="1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from the SM value can exceed  ~ +100%.</a:t>
            </a:r>
            <a:endParaRPr lang="en-US" altLang="ja-JP" sz="1800" b="1" i="1" kern="1200" dirty="0" smtClean="0">
              <a:solidFill>
                <a:srgbClr val="FFFF00"/>
              </a:solidFill>
              <a:latin typeface="Times New Roman" pitchFamily="18" charset="0"/>
              <a:ea typeface="ＭＳ Ｐゴシック" charset="-128"/>
            </a:endParaRPr>
          </a:p>
          <a:p>
            <a:pPr>
              <a:lnSpc>
                <a:spcPts val="1100"/>
              </a:lnSpc>
              <a:buNone/>
            </a:pP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8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1" hangingPunct="1">
              <a:lnSpc>
                <a:spcPts val="1400"/>
              </a:lnSpc>
              <a:spcBef>
                <a:spcPct val="0"/>
              </a:spcBef>
              <a:buNone/>
            </a:pPr>
            <a:r>
              <a:rPr lang="en-US" altLang="ja-JP" sz="1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* 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BR(h</a:t>
            </a:r>
            <a:r>
              <a:rPr lang="en-US" altLang="ja-JP" sz="1800" b="1" i="1" kern="1200" baseline="300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0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-&gt; b s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 / s b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Arial Unicode MS" panose="020B0604020202020204" pitchFamily="50" charset="-128"/>
                <a:ea typeface="ＭＳ Ｐゴシック" pitchFamily="50" charset="-128"/>
                <a:cs typeface="Arial Unicode MS" panose="020B0604020202020204" pitchFamily="50" charset="-128"/>
              </a:rPr>
              <a:t>̅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pitchFamily="50" charset="-128"/>
              </a:rPr>
              <a:t>) can be as large as ~ 0.15%!</a:t>
            </a:r>
          </a:p>
          <a:p>
            <a:pPr marL="0" lvl="0" indent="0" eaLnBrk="1" hangingPunct="1">
              <a:lnSpc>
                <a:spcPts val="1400"/>
              </a:lnSpc>
              <a:spcBef>
                <a:spcPct val="0"/>
              </a:spcBef>
              <a:buFontTx/>
              <a:buChar char="-"/>
              <a:defRPr/>
            </a:pPr>
            <a:endParaRPr lang="en-US" altLang="ja-JP" sz="1800" b="1" i="1" kern="1200" dirty="0" smtClean="0">
              <a:solidFill>
                <a:srgbClr val="FF0000"/>
              </a:solidFill>
              <a:latin typeface="Times New Roman" pitchFamily="18" charset="0"/>
              <a:ea typeface="ＭＳ Ｐゴシック" pitchFamily="50" charset="-128"/>
            </a:endParaRPr>
          </a:p>
          <a:p>
            <a:pPr marL="0" lvl="0" indent="0" eaLnBrk="1" hangingPunct="1">
              <a:lnSpc>
                <a:spcPts val="1400"/>
              </a:lnSpc>
              <a:spcBef>
                <a:spcPct val="0"/>
              </a:spcBef>
              <a:buNone/>
              <a:defRPr/>
            </a:pPr>
            <a:r>
              <a:rPr lang="en-US" altLang="ja-JP" sz="1800" b="1" i="1" kern="1200" dirty="0" smtClean="0">
                <a:solidFill>
                  <a:srgbClr val="FF0000"/>
                </a:solidFill>
                <a:latin typeface="Times New Roman" pitchFamily="18" charset="0"/>
                <a:ea typeface="ＭＳ Ｐゴシック" charset="-128"/>
              </a:rPr>
              <a:t>     </a:t>
            </a:r>
            <a:r>
              <a:rPr lang="en-US" altLang="ja-JP" sz="1800" b="1" i="1" kern="1200" dirty="0" smtClean="0">
                <a:solidFill>
                  <a:srgbClr val="FFFF00"/>
                </a:solidFill>
                <a:latin typeface="Times New Roman" pitchFamily="18" charset="0"/>
                <a:ea typeface="ＭＳ Ｐゴシック" charset="-128"/>
              </a:rPr>
              <a:t>ILC(250 + 500 + 1000) sensitivity could be ~ 0.1% at 4 sigma signal significance!</a:t>
            </a:r>
            <a:endParaRPr lang="en-US" altLang="ja-JP" sz="16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kumimoji="1" lang="ja-JP" altLang="en-US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67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44016" y="43181"/>
            <a:ext cx="8999984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   *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DEV(h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)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and DEV(h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g g)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can be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sizable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simultaneously! </a:t>
            </a:r>
            <a:r>
              <a:rPr lang="en-US" altLang="ja-JP" sz="1600" dirty="0">
                <a:solidFill>
                  <a:srgbClr val="FFFF00"/>
                </a:solidFill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altLang="ja-JP" sz="1600" dirty="0">
                <a:solidFill>
                  <a:srgbClr val="FFFF00"/>
                </a:solidFill>
                <a:cs typeface="Times New Roman" pitchFamily="18" charset="0"/>
              </a:rPr>
              <a:t>       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   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DEV(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 smtClean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)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600" dirty="0">
                <a:solidFill>
                  <a:srgbClr val="FFFF00"/>
                </a:solidFill>
                <a:cs typeface="Times New Roman" pitchFamily="18" charset="0"/>
              </a:rPr>
              <a:t>can be as large as ~ </a:t>
            </a:r>
            <a:r>
              <a:rPr lang="en-US" altLang="ja-JP" sz="1600" i="0" dirty="0">
                <a:solidFill>
                  <a:srgbClr val="FFFF00"/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sz="1600" i="0" dirty="0">
                <a:solidFill>
                  <a:srgbClr val="FFFF00"/>
                </a:solidFill>
              </a:rPr>
              <a:t>1</a:t>
            </a:r>
            <a:r>
              <a:rPr lang="en-US" altLang="ja-JP" sz="1600" i="0" dirty="0" smtClean="0">
                <a:solidFill>
                  <a:srgbClr val="FFFF00"/>
                </a:solidFill>
              </a:rPr>
              <a:t>%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,</a:t>
            </a:r>
            <a:endParaRPr lang="en-US" altLang="ja-JP" sz="1600" dirty="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  <a:cs typeface="Times New Roman" pitchFamily="18" charset="0"/>
              </a:rPr>
              <a:t>       </a:t>
            </a:r>
            <a:r>
              <a:rPr lang="en-US" altLang="ja-JP" sz="1600" dirty="0" smtClean="0">
                <a:solidFill>
                  <a:srgbClr val="FFFF00"/>
                </a:solidFill>
                <a:ea typeface="ＭＳ Ｐゴシック" pitchFamily="50" charset="-128"/>
                <a:cs typeface="Times New Roman" pitchFamily="18" charset="0"/>
              </a:rPr>
              <a:t>    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DEV(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g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g)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600" dirty="0">
                <a:solidFill>
                  <a:srgbClr val="FFFF00"/>
                </a:solidFill>
                <a:cs typeface="Times New Roman" pitchFamily="18" charset="0"/>
              </a:rPr>
              <a:t>can be as large as ~ </a:t>
            </a:r>
            <a:r>
              <a:rPr lang="en-US" altLang="ja-JP" sz="1600" i="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±</a:t>
            </a:r>
            <a:r>
              <a:rPr lang="en-US" altLang="ja-JP" sz="1600" i="0" dirty="0" smtClean="0">
                <a:solidFill>
                  <a:srgbClr val="FFFF00"/>
                </a:solidFill>
              </a:rPr>
              <a:t>4%</a:t>
            </a: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altLang="ja-JP" sz="1600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400" dirty="0" smtClean="0">
                <a:solidFill>
                  <a:srgbClr val="FFFF00"/>
                </a:solidFill>
                <a:cs typeface="Times New Roman" pitchFamily="18" charset="0"/>
              </a:rPr>
              <a:t>    </a:t>
            </a:r>
            <a:r>
              <a:rPr lang="en-US" altLang="ja-JP" sz="1400" dirty="0">
                <a:solidFill>
                  <a:srgbClr val="FFFF00"/>
                </a:solidFill>
                <a:cs typeface="Times New Roman" pitchFamily="18" charset="0"/>
              </a:rPr>
              <a:t>* 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The deviation of the width ratio </a:t>
            </a:r>
            <a:r>
              <a:rPr lang="en-US" altLang="ja-JP" sz="1600" dirty="0">
                <a:solidFill>
                  <a:srgbClr val="FFFF00"/>
                </a:solidFill>
                <a:latin typeface="Symbol" pitchFamily="18" charset="2"/>
              </a:rPr>
              <a:t>G </a:t>
            </a:r>
            <a:r>
              <a:rPr lang="en-US" altLang="ja-JP" sz="1600" dirty="0">
                <a:solidFill>
                  <a:srgbClr val="FFFF00"/>
                </a:solidFill>
              </a:rPr>
              <a:t>(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h</a:t>
            </a:r>
            <a:r>
              <a:rPr lang="en-US" altLang="ja-JP" sz="16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6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600" dirty="0" err="1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6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600" dirty="0">
                <a:solidFill>
                  <a:srgbClr val="FFFF00"/>
                </a:solidFill>
              </a:rPr>
              <a:t>)/</a:t>
            </a:r>
            <a:r>
              <a:rPr lang="en-US" altLang="ja-JP" sz="1600" dirty="0">
                <a:solidFill>
                  <a:srgbClr val="FFFF00"/>
                </a:solidFill>
                <a:latin typeface="Symbol" pitchFamily="18" charset="2"/>
              </a:rPr>
              <a:t> G </a:t>
            </a:r>
            <a:r>
              <a:rPr lang="en-US" altLang="ja-JP" sz="1600" dirty="0">
                <a:solidFill>
                  <a:srgbClr val="FFFF00"/>
                </a:solidFill>
              </a:rPr>
              <a:t>(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h</a:t>
            </a:r>
            <a:r>
              <a:rPr lang="en-US" altLang="ja-JP" sz="16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 -&gt; g g</a:t>
            </a:r>
            <a:r>
              <a:rPr lang="en-US" altLang="ja-JP" sz="1600" dirty="0">
                <a:solidFill>
                  <a:srgbClr val="FFFF00"/>
                </a:solidFill>
              </a:rPr>
              <a:t>)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 from the SM value </a:t>
            </a:r>
          </a:p>
          <a:p>
            <a:pPr>
              <a:buNone/>
            </a:pP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 </a:t>
            </a:r>
            <a:r>
              <a:rPr lang="en-US" altLang="ja-JP" sz="1600" dirty="0" smtClean="0">
                <a:solidFill>
                  <a:srgbClr val="FFFF00"/>
                </a:solidFill>
                <a:ea typeface="ＭＳ Ｐゴシック" pitchFamily="50" charset="-128"/>
              </a:rPr>
              <a:t>      </a:t>
            </a:r>
            <a:r>
              <a:rPr lang="en-US" altLang="ja-JP" sz="1600" dirty="0">
                <a:solidFill>
                  <a:srgbClr val="FFFF00"/>
                </a:solidFill>
                <a:ea typeface="ＭＳ Ｐゴシック" pitchFamily="50" charset="-128"/>
              </a:rPr>
              <a:t>can be as large as ~ </a:t>
            </a:r>
            <a:r>
              <a:rPr lang="en-US" altLang="ja-JP" sz="1600" i="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-</a:t>
            </a:r>
            <a:r>
              <a:rPr lang="en-US" altLang="ja-JP" sz="1600" i="0" dirty="0">
                <a:solidFill>
                  <a:srgbClr val="FFFF00"/>
                </a:solidFill>
              </a:rPr>
              <a:t>4</a:t>
            </a:r>
            <a:r>
              <a:rPr lang="en-US" altLang="ja-JP" sz="1600" i="0" dirty="0" smtClean="0">
                <a:solidFill>
                  <a:srgbClr val="FFFF00"/>
                </a:solidFill>
              </a:rPr>
              <a:t>% to </a:t>
            </a:r>
            <a:r>
              <a:rPr lang="en-US" altLang="ja-JP" sz="1600" i="0" dirty="0">
                <a:solidFill>
                  <a:srgbClr val="FFFF00"/>
                </a:solidFill>
                <a:cs typeface="Times New Roman" panose="02020603050405020304" pitchFamily="18" charset="0"/>
              </a:rPr>
              <a:t>+</a:t>
            </a:r>
            <a:r>
              <a:rPr lang="en-US" altLang="ja-JP" sz="1600" i="0" dirty="0" smtClean="0">
                <a:solidFill>
                  <a:srgbClr val="FFFF00"/>
                </a:solidFill>
              </a:rPr>
              <a:t>8%  </a:t>
            </a:r>
            <a:r>
              <a:rPr lang="en-US" altLang="ja-JP" sz="1600" dirty="0" smtClean="0">
                <a:solidFill>
                  <a:srgbClr val="FFFF00"/>
                </a:solidFill>
                <a:ea typeface="ＭＳ Ｐゴシック" pitchFamily="50" charset="-128"/>
              </a:rPr>
              <a:t>.</a:t>
            </a:r>
            <a:endParaRPr lang="en-US" altLang="ja-JP" sz="1600" dirty="0">
              <a:solidFill>
                <a:srgbClr val="FFFF00"/>
              </a:solidFill>
              <a:ea typeface="ＭＳ Ｐゴシック" pitchFamily="50" charset="-128"/>
            </a:endParaRPr>
          </a:p>
          <a:p>
            <a:pPr>
              <a:buNone/>
            </a:pPr>
            <a:r>
              <a:rPr lang="ja-JP" altLang="en-US" sz="1600" dirty="0" smtClean="0">
                <a:solidFill>
                  <a:srgbClr val="FFFF00"/>
                </a:solidFill>
                <a:cs typeface="Times New Roman" pitchFamily="18" charset="0"/>
              </a:rPr>
              <a:t>　</a:t>
            </a:r>
            <a:endParaRPr lang="en-US" altLang="ja-JP" sz="1600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en-US" altLang="ja-JP" sz="1600" dirty="0" smtClean="0">
                <a:solidFill>
                  <a:srgbClr val="FFFF00"/>
                </a:solidFill>
                <a:cs typeface="Times New Roman" pitchFamily="18" charset="0"/>
              </a:rPr>
              <a:t>    *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There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is a very strong correlation between DEV(h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 </a:t>
            </a:r>
            <a:r>
              <a:rPr lang="en-US" altLang="ja-JP" sz="1800" dirty="0" err="1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1800" dirty="0">
                <a:solidFill>
                  <a:srgbClr val="FFFF00"/>
                </a:solidFill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)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 </a:t>
            </a:r>
            <a:endParaRPr lang="en-US" altLang="ja-JP" sz="1800" dirty="0">
              <a:solidFill>
                <a:srgbClr val="FFFF00"/>
              </a:solidFill>
              <a:ea typeface="ＭＳ Ｐゴシック" pitchFamily="50" charset="-128"/>
            </a:endParaRPr>
          </a:p>
          <a:p>
            <a:pPr>
              <a:buNone/>
            </a:pP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    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and DEV(h</a:t>
            </a:r>
            <a:r>
              <a:rPr lang="en-US" altLang="ja-JP" sz="1800" baseline="30000" dirty="0">
                <a:solidFill>
                  <a:srgbClr val="FFFF00"/>
                </a:solidFill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-&gt; g g)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. 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This correlation is due to the fact that the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stop-loop </a:t>
            </a:r>
          </a:p>
          <a:p>
            <a:pPr>
              <a:buNone/>
            </a:pP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      (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stop-</a:t>
            </a:r>
            <a:r>
              <a:rPr lang="en-US" altLang="ja-JP" sz="1800" dirty="0" err="1">
                <a:solidFill>
                  <a:srgbClr val="FFFF00"/>
                </a:solidFill>
                <a:ea typeface="ＭＳ Ｐゴシック" pitchFamily="50" charset="-128"/>
              </a:rPr>
              <a:t>scharm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 mixture loop) contributions dominate the two </a:t>
            </a:r>
            <a:r>
              <a:rPr lang="en-US" altLang="ja-JP" sz="1800" dirty="0" smtClean="0">
                <a:solidFill>
                  <a:srgbClr val="FFFF00"/>
                </a:solidFill>
                <a:ea typeface="ＭＳ Ｐゴシック" pitchFamily="50" charset="-128"/>
              </a:rPr>
              <a:t>DEVs</a:t>
            </a:r>
            <a:r>
              <a:rPr lang="en-US" altLang="ja-JP" sz="1800" dirty="0">
                <a:solidFill>
                  <a:srgbClr val="FFFF00"/>
                </a:solidFill>
                <a:ea typeface="ＭＳ Ｐゴシック" pitchFamily="50" charset="-128"/>
              </a:rPr>
              <a:t>. </a:t>
            </a:r>
            <a:endParaRPr lang="en-US" altLang="ja-JP" sz="1800" dirty="0" smtClean="0">
              <a:solidFill>
                <a:srgbClr val="FFFF00"/>
              </a:solidFill>
              <a:ea typeface="ＭＳ Ｐゴシック" pitchFamily="50" charset="-128"/>
            </a:endParaRPr>
          </a:p>
          <a:p>
            <a:pPr>
              <a:buNone/>
            </a:pPr>
            <a:endParaRPr lang="en-US" altLang="ja-JP" sz="1800" kern="0" dirty="0" smtClean="0">
              <a:solidFill>
                <a:srgbClr val="FF6699"/>
              </a:solidFill>
              <a:ea typeface="ＭＳ Ｐゴシック"/>
              <a:cs typeface="Times New Roman" pitchFamily="18" charset="0"/>
            </a:endParaRPr>
          </a:p>
          <a:p>
            <a:pPr lvl="0" eaLnBrk="0" hangingPunct="0">
              <a:spcBef>
                <a:spcPct val="20000"/>
              </a:spcBef>
            </a:pP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-   All of these large deviations in the </a:t>
            </a:r>
            <a:r>
              <a:rPr lang="en-US" altLang="ja-JP" sz="16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h</a:t>
            </a:r>
            <a:r>
              <a:rPr lang="en-US" altLang="ja-JP" sz="1600" kern="0" baseline="3000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0</a:t>
            </a:r>
            <a:r>
              <a:rPr lang="en-US" altLang="ja-JP" sz="16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</a:t>
            </a:r>
            <a:r>
              <a:rPr lang="en-US" altLang="ja-JP" sz="16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(</a:t>
            </a:r>
            <a:r>
              <a:rPr lang="en-US" altLang="ja-JP" sz="16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125) decays are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due to </a:t>
            </a:r>
          </a:p>
          <a:p>
            <a:pPr lvl="0" eaLnBrk="0" hangingPunct="0">
              <a:spcBef>
                <a:spcPct val="20000"/>
              </a:spcBef>
            </a:pPr>
            <a:r>
              <a:rPr lang="en-US" altLang="ja-JP" sz="18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    large c̃ - t̃ mixing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&amp; large </a:t>
            </a:r>
            <a:r>
              <a:rPr lang="en-US" altLang="ja-JP" sz="18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c̃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/ t̃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involved trilinear couplings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U23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,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U32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,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U33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 and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   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large s̃ - b̃ </a:t>
            </a:r>
            <a:r>
              <a:rPr lang="en-US" altLang="ja-JP" sz="1800" kern="0" dirty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mixing 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 &amp;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large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s̃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/ </a:t>
            </a:r>
            <a:r>
              <a:rPr lang="en-US" altLang="ja-JP" sz="18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b̃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involved 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trilinear 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couplings 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D23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,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D32</a:t>
            </a:r>
            <a:r>
              <a:rPr lang="en-US" altLang="ja-JP" sz="1800" dirty="0" smtClean="0">
                <a:solidFill>
                  <a:srgbClr val="FFFF00"/>
                </a:solidFill>
                <a:cs typeface="Times New Roman" pitchFamily="18" charset="0"/>
              </a:rPr>
              <a:t>, T</a:t>
            </a:r>
            <a:r>
              <a:rPr lang="en-US" altLang="ja-JP" sz="1800" baseline="-25000" dirty="0" smtClean="0">
                <a:solidFill>
                  <a:srgbClr val="FFFF00"/>
                </a:solidFill>
                <a:cs typeface="Times New Roman" pitchFamily="18" charset="0"/>
              </a:rPr>
              <a:t>D33</a:t>
            </a:r>
            <a:r>
              <a:rPr lang="en-US" altLang="ja-JP" sz="1800" dirty="0">
                <a:solidFill>
                  <a:srgbClr val="FFFF00"/>
                </a:solidFill>
                <a:cs typeface="Times New Roman" pitchFamily="18" charset="0"/>
              </a:rPr>
              <a:t>.</a:t>
            </a:r>
            <a:endParaRPr lang="en-US" altLang="ja-JP" sz="1800" kern="0" dirty="0" smtClean="0">
              <a:solidFill>
                <a:srgbClr val="FFFF00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endParaRPr lang="en-US" altLang="ja-JP" sz="1800" kern="0" dirty="0" smtClean="0">
              <a:solidFill>
                <a:srgbClr val="FFFFFF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-"/>
            </a:pPr>
            <a:r>
              <a:rPr lang="en-US" altLang="ja-JP" sz="1800" dirty="0" smtClean="0">
                <a:solidFill>
                  <a:srgbClr val="FFFF00"/>
                </a:solidFill>
              </a:rPr>
              <a:t>Future lepton colliders such as ILC, CLIC, CEPC, FCC-</a:t>
            </a:r>
            <a:r>
              <a:rPr lang="en-US" altLang="ja-JP" sz="1800" dirty="0" err="1" smtClean="0">
                <a:solidFill>
                  <a:srgbClr val="FFFF00"/>
                </a:solidFill>
              </a:rPr>
              <a:t>ee</a:t>
            </a:r>
            <a:r>
              <a:rPr lang="en-US" altLang="ja-JP" sz="1800" dirty="0" smtClean="0">
                <a:solidFill>
                  <a:srgbClr val="FFFF00"/>
                </a:solidFill>
              </a:rPr>
              <a:t> </a:t>
            </a:r>
            <a:r>
              <a:rPr lang="en-US" altLang="ja-JP" sz="1800" dirty="0">
                <a:solidFill>
                  <a:srgbClr val="FFFF00"/>
                </a:solidFill>
              </a:rPr>
              <a:t>can observe </a:t>
            </a:r>
            <a:endParaRPr lang="en-US" altLang="ja-JP" sz="1800" dirty="0" smtClean="0">
              <a:solidFill>
                <a:srgbClr val="FFFF00"/>
              </a:solidFill>
            </a:endParaRPr>
          </a:p>
          <a:p>
            <a:pPr lvl="0" eaLnBrk="0" hangingPunct="0">
              <a:spcBef>
                <a:spcPct val="20000"/>
              </a:spcBef>
            </a:pPr>
            <a:r>
              <a:rPr lang="en-US" altLang="ja-JP" sz="1800" dirty="0">
                <a:solidFill>
                  <a:srgbClr val="FFFF00"/>
                </a:solidFill>
              </a:rPr>
              <a:t> </a:t>
            </a:r>
            <a:r>
              <a:rPr lang="en-US" altLang="ja-JP" sz="1800" dirty="0" smtClean="0">
                <a:solidFill>
                  <a:srgbClr val="FFFF00"/>
                </a:solidFill>
              </a:rPr>
              <a:t>     such </a:t>
            </a:r>
            <a:r>
              <a:rPr lang="en-US" altLang="ja-JP" sz="1800" dirty="0">
                <a:solidFill>
                  <a:srgbClr val="FFFF00"/>
                </a:solidFill>
              </a:rPr>
              <a:t>large deviations from SM at high significance</a:t>
            </a:r>
            <a:r>
              <a:rPr lang="en-US" altLang="ja-JP" sz="1800" dirty="0" smtClean="0">
                <a:solidFill>
                  <a:srgbClr val="FFFF00"/>
                </a:solidFill>
              </a:rPr>
              <a:t>!</a:t>
            </a:r>
          </a:p>
          <a:p>
            <a:pPr lvl="0" eaLnBrk="0" hangingPunct="0">
              <a:spcBef>
                <a:spcPct val="20000"/>
              </a:spcBef>
            </a:pPr>
            <a:endParaRPr lang="en-US" altLang="ja-JP" sz="1800" kern="0" dirty="0" smtClean="0">
              <a:solidFill>
                <a:srgbClr val="FFFFFF"/>
              </a:solidFill>
              <a:ea typeface="ＭＳ Ｐゴシック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-"/>
            </a:pPr>
            <a:r>
              <a:rPr lang="en-US" altLang="ja-JP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In case the deviation pattern shown here is really observed at the future lepton colliders, then it would strongly suggest the discovery of QFV SUSY (MSSM with QFV)!</a:t>
            </a:r>
            <a:r>
              <a:rPr lang="en-US" altLang="ja-JP" sz="2000" kern="0" dirty="0" smtClean="0">
                <a:solidFill>
                  <a:srgbClr val="FFFF00"/>
                </a:solidFill>
                <a:ea typeface="ＭＳ Ｐゴシック"/>
                <a:cs typeface="Times New Roman" pitchFamily="18" charset="0"/>
              </a:rPr>
              <a:t>  </a:t>
            </a:r>
            <a:endParaRPr lang="en-US" altLang="ja-JP" sz="1800" kern="0" dirty="0" smtClean="0">
              <a:solidFill>
                <a:srgbClr val="FFFF00"/>
              </a:solidFill>
              <a:ea typeface="ＭＳ Ｐゴシック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3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8"/>
          <p:cNvSpPr>
            <a:spLocks noGrp="1" noChangeArrowheads="1"/>
          </p:cNvSpPr>
          <p:nvPr>
            <p:ph idx="1"/>
          </p:nvPr>
        </p:nvSpPr>
        <p:spPr>
          <a:xfrm>
            <a:off x="184455" y="188640"/>
            <a:ext cx="8780034" cy="6552728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400" b="1" i="1" noProof="1" smtClean="0">
                <a:latin typeface="Times New Roman" pitchFamily="18" charset="0"/>
              </a:rPr>
              <a:t>* Constraint from </a:t>
            </a:r>
            <a:r>
              <a:rPr lang="en-US" altLang="ja-JP" sz="2400" b="1" i="1" noProof="1" smtClean="0">
                <a:solidFill>
                  <a:srgbClr val="FFFF00"/>
                </a:solidFill>
                <a:latin typeface="Times New Roman" pitchFamily="18" charset="0"/>
              </a:rPr>
              <a:t>muon g-2</a:t>
            </a:r>
            <a:r>
              <a:rPr lang="en-US" altLang="ja-JP" sz="2400" b="1" i="1" noProof="1" smtClean="0">
                <a:latin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en-US" altLang="ja-JP" sz="2000" b="1" i="1" noProof="1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latin typeface="Times New Roman" pitchFamily="18" charset="0"/>
              </a:rPr>
              <a:t>- Tension </a:t>
            </a:r>
            <a:r>
              <a:rPr lang="en-US" altLang="ja-JP" sz="2000" b="1" i="1" noProof="1">
                <a:latin typeface="Times New Roman" pitchFamily="18" charset="0"/>
              </a:rPr>
              <a:t>btw the </a:t>
            </a:r>
            <a:r>
              <a:rPr lang="en-US" altLang="ja-JP" sz="2000" b="1" i="1" noProof="1" smtClean="0">
                <a:latin typeface="Times New Roman" pitchFamily="18" charset="0"/>
              </a:rPr>
              <a:t>new Fermilab </a:t>
            </a:r>
            <a:r>
              <a:rPr lang="en-US" altLang="ja-JP" sz="2000" b="1" i="1" noProof="1">
                <a:latin typeface="Times New Roman" pitchFamily="18" charset="0"/>
              </a:rPr>
              <a:t>muon g-2 data [1] and the SM prediction </a:t>
            </a:r>
            <a:endParaRPr lang="en-US" altLang="ja-JP" sz="20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latin typeface="Times New Roman" pitchFamily="18" charset="0"/>
              </a:rPr>
              <a:t>  is </a:t>
            </a:r>
            <a:r>
              <a:rPr lang="en-US" altLang="ja-JP" sz="2000" b="1" i="1" noProof="1">
                <a:latin typeface="Times New Roman" pitchFamily="18" charset="0"/>
              </a:rPr>
              <a:t>~ </a:t>
            </a:r>
            <a:r>
              <a:rPr lang="en-US" altLang="ja-JP" sz="2000" b="1" i="1" noProof="1" smtClean="0">
                <a:latin typeface="Times New Roman" pitchFamily="18" charset="0"/>
              </a:rPr>
              <a:t>5 </a:t>
            </a:r>
            <a:r>
              <a:rPr lang="en-US" altLang="ja-JP" sz="2000" b="1" i="1" noProof="1">
                <a:latin typeface="Times New Roman" pitchFamily="18" charset="0"/>
              </a:rPr>
              <a:t>sigma</a:t>
            </a:r>
            <a:r>
              <a:rPr lang="en-US" altLang="ja-JP" sz="2000" b="1" i="1" noProof="1" smtClean="0">
                <a:latin typeface="Times New Roman" pitchFamily="18" charset="0"/>
              </a:rPr>
              <a:t>.. </a:t>
            </a:r>
          </a:p>
          <a:p>
            <a:pPr>
              <a:lnSpc>
                <a:spcPts val="1600"/>
              </a:lnSpc>
              <a:buNone/>
            </a:pPr>
            <a:endParaRPr lang="en-US" altLang="ja-JP" sz="12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latin typeface="Times New Roman" pitchFamily="18" charset="0"/>
              </a:rPr>
              <a:t>- In </a:t>
            </a:r>
            <a:r>
              <a:rPr lang="en-US" altLang="ja-JP" sz="2000" b="1" i="1" noProof="1">
                <a:latin typeface="Times New Roman" pitchFamily="18" charset="0"/>
              </a:rPr>
              <a:t>our scenario with heavy sleptons/sneutrinos with masses of about </a:t>
            </a: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latin typeface="Times New Roman" pitchFamily="18" charset="0"/>
              </a:rPr>
              <a:t>  1.5 </a:t>
            </a:r>
            <a:r>
              <a:rPr lang="en-US" altLang="ja-JP" sz="2000" b="1" i="1" noProof="1">
                <a:latin typeface="Times New Roman" pitchFamily="18" charset="0"/>
              </a:rPr>
              <a:t>TeV the MSSM loop contributions to muon g-2 are too small to  </a:t>
            </a: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latin typeface="Times New Roman" pitchFamily="18" charset="0"/>
              </a:rPr>
              <a:t>  explain </a:t>
            </a:r>
            <a:r>
              <a:rPr lang="en-US" altLang="ja-JP" sz="2000" b="1" i="1" noProof="1">
                <a:latin typeface="Times New Roman" pitchFamily="18" charset="0"/>
              </a:rPr>
              <a:t>this tension.</a:t>
            </a:r>
          </a:p>
          <a:p>
            <a:pPr>
              <a:lnSpc>
                <a:spcPts val="1600"/>
              </a:lnSpc>
              <a:buNone/>
            </a:pPr>
            <a:endParaRPr lang="en-US" altLang="ja-JP" sz="12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However;</a:t>
            </a:r>
            <a:endParaRPr lang="en-US" altLang="ja-JP" sz="2000" b="1" i="1" noProof="1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>
                <a:latin typeface="Times New Roman" pitchFamily="18" charset="0"/>
              </a:rPr>
              <a:t> </a:t>
            </a: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latin typeface="Times New Roman" pitchFamily="18" charset="0"/>
              </a:rPr>
              <a:t>- The </a:t>
            </a:r>
            <a:r>
              <a:rPr lang="en-US" altLang="ja-JP" sz="2000" b="1" i="1" noProof="1">
                <a:latin typeface="Times New Roman" pitchFamily="18" charset="0"/>
              </a:rPr>
              <a:t>tension btw the muon g-2 data and the SM prediction with lattice QCD [2</a:t>
            </a:r>
            <a:r>
              <a:rPr lang="en-US" altLang="ja-JP" sz="2000" b="1" i="1" noProof="1" smtClean="0">
                <a:latin typeface="Times New Roman" pitchFamily="18" charset="0"/>
              </a:rPr>
              <a:t>]</a:t>
            </a: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latin typeface="Times New Roman" pitchFamily="18" charset="0"/>
              </a:rPr>
              <a:t>   </a:t>
            </a:r>
            <a:r>
              <a:rPr lang="en-US" altLang="ja-JP" sz="2000" b="1" i="1" noProof="1">
                <a:latin typeface="Times New Roman" pitchFamily="18" charset="0"/>
              </a:rPr>
              <a:t>is only ~ 1.6 sigma!</a:t>
            </a:r>
          </a:p>
          <a:p>
            <a:pPr>
              <a:lnSpc>
                <a:spcPts val="1600"/>
              </a:lnSpc>
              <a:buNone/>
            </a:pPr>
            <a:endParaRPr lang="en-US" altLang="ja-JP" sz="12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latin typeface="Times New Roman" pitchFamily="18" charset="0"/>
              </a:rPr>
              <a:t>- Moreover, the </a:t>
            </a:r>
            <a:r>
              <a:rPr lang="en-US" altLang="ja-JP" sz="2000" b="1" i="1" noProof="1">
                <a:latin typeface="Times New Roman" pitchFamily="18" charset="0"/>
              </a:rPr>
              <a:t>SM prediction in the data-driven approach using the recent </a:t>
            </a:r>
            <a:endParaRPr lang="en-US" altLang="ja-JP" sz="20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 smtClean="0">
                <a:latin typeface="Times New Roman" pitchFamily="18" charset="0"/>
              </a:rPr>
              <a:t>  CDM-3 </a:t>
            </a:r>
            <a:r>
              <a:rPr lang="en-US" altLang="ja-JP" sz="2000" b="1" i="1" noProof="1">
                <a:latin typeface="Times New Roman" pitchFamily="18" charset="0"/>
              </a:rPr>
              <a:t>data [3] </a:t>
            </a:r>
            <a:r>
              <a:rPr lang="en-US" altLang="ja-JP" sz="2000" b="1" i="1" noProof="1" smtClean="0">
                <a:latin typeface="Times New Roman" pitchFamily="18" charset="0"/>
              </a:rPr>
              <a:t>supports </a:t>
            </a:r>
            <a:r>
              <a:rPr lang="en-US" altLang="ja-JP" sz="2000" b="1" i="1" noProof="1">
                <a:latin typeface="Times New Roman" pitchFamily="18" charset="0"/>
              </a:rPr>
              <a:t>the SM prediction </a:t>
            </a:r>
            <a:r>
              <a:rPr lang="en-US" altLang="ja-JP" sz="2000" b="1" i="1" noProof="1" smtClean="0">
                <a:latin typeface="Times New Roman" pitchFamily="18" charset="0"/>
              </a:rPr>
              <a:t>with the lattice QCD [2]!</a:t>
            </a:r>
          </a:p>
          <a:p>
            <a:pPr>
              <a:lnSpc>
                <a:spcPts val="1600"/>
              </a:lnSpc>
              <a:buNone/>
            </a:pPr>
            <a:endParaRPr lang="en-US" altLang="ja-JP" sz="12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endParaRPr lang="en-US" altLang="ja-JP" sz="12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400" b="1" i="1" noProof="1" smtClean="0">
                <a:latin typeface="Times New Roman" pitchFamily="18" charset="0"/>
              </a:rPr>
              <a:t>[1]  Muon </a:t>
            </a:r>
            <a:r>
              <a:rPr lang="en-US" altLang="ja-JP" sz="1400" b="1" i="1" noProof="1">
                <a:latin typeface="Times New Roman" pitchFamily="18" charset="0"/>
              </a:rPr>
              <a:t>g-2 Collaboration, </a:t>
            </a:r>
            <a:r>
              <a:rPr lang="en-US" altLang="ja-JP" sz="1400" b="1" i="1" noProof="1" smtClean="0">
                <a:latin typeface="Times New Roman" pitchFamily="18" charset="0"/>
              </a:rPr>
              <a:t>arXiv:2308.06230 </a:t>
            </a:r>
            <a:r>
              <a:rPr lang="en-US" altLang="ja-JP" sz="1400" b="1" i="1" noProof="1">
                <a:latin typeface="Times New Roman" pitchFamily="18" charset="0"/>
              </a:rPr>
              <a:t>[hep-ex</a:t>
            </a:r>
            <a:r>
              <a:rPr lang="en-US" altLang="ja-JP" sz="1400" b="1" i="1" noProof="1" smtClean="0">
                <a:latin typeface="Times New Roman" pitchFamily="18" charset="0"/>
              </a:rPr>
              <a:t>].</a:t>
            </a:r>
            <a:endParaRPr lang="en-US" altLang="ja-JP" sz="1400" b="1" i="1" noProof="1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endParaRPr lang="en-US" altLang="ja-JP" sz="1400" b="1" i="1" noProof="1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400" b="1" i="1" noProof="1" smtClean="0">
                <a:latin typeface="Times New Roman" pitchFamily="18" charset="0"/>
              </a:rPr>
              <a:t>[2] BMW Collaboration</a:t>
            </a:r>
            <a:r>
              <a:rPr lang="da-DK" altLang="ja-JP" sz="1400" b="1" i="1" noProof="1" smtClean="0">
                <a:latin typeface="Times New Roman" pitchFamily="18" charset="0"/>
              </a:rPr>
              <a:t>, </a:t>
            </a:r>
            <a:r>
              <a:rPr lang="da-DK" altLang="ja-JP" sz="1400" b="1" i="1" noProof="1">
                <a:latin typeface="Times New Roman" pitchFamily="18" charset="0"/>
              </a:rPr>
              <a:t>Nature 593 (2021) 51 [arXiv:2002.12347[hep-lat</a:t>
            </a:r>
            <a:r>
              <a:rPr lang="da-DK" altLang="ja-JP" sz="1400" b="1" i="1" noProof="1" smtClean="0">
                <a:latin typeface="Times New Roman" pitchFamily="18" charset="0"/>
              </a:rPr>
              <a:t>]].</a:t>
            </a:r>
            <a:endParaRPr lang="en-US" altLang="ja-JP" sz="14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endParaRPr lang="en-US" altLang="ja-JP" sz="14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400" b="1" i="1" noProof="1" smtClean="0">
                <a:latin typeface="Times New Roman" pitchFamily="18" charset="0"/>
              </a:rPr>
              <a:t>[3] CMD-3 Collaboration, </a:t>
            </a:r>
            <a:r>
              <a:rPr lang="en-US" altLang="ja-JP" sz="1400" b="1" i="1" noProof="1">
                <a:latin typeface="Times New Roman" pitchFamily="18" charset="0"/>
              </a:rPr>
              <a:t>arXiv:2302.08834 [hep-ex].</a:t>
            </a:r>
            <a:endParaRPr lang="en-US" altLang="ja-JP" sz="1400" b="1" i="1" noProof="1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36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8"/>
          <p:cNvSpPr>
            <a:spLocks noGrp="1" noChangeArrowheads="1"/>
          </p:cNvSpPr>
          <p:nvPr>
            <p:ph idx="1"/>
          </p:nvPr>
        </p:nvSpPr>
        <p:spPr>
          <a:xfrm>
            <a:off x="185372" y="692695"/>
            <a:ext cx="8707108" cy="2952329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400" b="1" i="1" noProof="1" smtClean="0">
                <a:latin typeface="Times New Roman" pitchFamily="18" charset="0"/>
              </a:rPr>
              <a:t>* Constraint </a:t>
            </a:r>
            <a:r>
              <a:rPr lang="en-US" altLang="ja-JP" sz="2400" b="1" i="1" noProof="1">
                <a:latin typeface="Times New Roman" pitchFamily="18" charset="0"/>
              </a:rPr>
              <a:t>on the MSSM </a:t>
            </a:r>
            <a:r>
              <a:rPr lang="en-US" altLang="ja-JP" sz="2400" b="1" i="1" noProof="1" smtClean="0">
                <a:latin typeface="Times New Roman" pitchFamily="18" charset="0"/>
              </a:rPr>
              <a:t>QFV parameters </a:t>
            </a:r>
            <a:r>
              <a:rPr lang="en-US" altLang="ja-JP" sz="2400" b="1" i="1" noProof="1">
                <a:latin typeface="Times New Roman" pitchFamily="18" charset="0"/>
              </a:rPr>
              <a:t>from </a:t>
            </a:r>
            <a:r>
              <a:rPr lang="en-US" altLang="ja-JP" sz="2400" b="1" i="1" noProof="1" smtClean="0">
                <a:solidFill>
                  <a:srgbClr val="FFFF00"/>
                </a:solidFill>
                <a:latin typeface="Times New Roman" pitchFamily="18" charset="0"/>
              </a:rPr>
              <a:t>B(Z </a:t>
            </a:r>
            <a:r>
              <a:rPr lang="en-US" altLang="ja-JP" sz="2400" b="1" i="1" noProof="1">
                <a:solidFill>
                  <a:srgbClr val="FFFF00"/>
                </a:solidFill>
                <a:latin typeface="Times New Roman" pitchFamily="18" charset="0"/>
              </a:rPr>
              <a:t>- &gt; b s</a:t>
            </a:r>
            <a:r>
              <a:rPr lang="en-US" altLang="ja-JP" sz="2400" b="1" i="1" noProof="1" smtClean="0">
                <a:solidFill>
                  <a:srgbClr val="FFFF00"/>
                </a:solidFill>
                <a:latin typeface="Times New Roman" pitchFamily="18" charset="0"/>
              </a:rPr>
              <a:t>)</a:t>
            </a:r>
            <a:r>
              <a:rPr lang="en-US" altLang="ja-JP" sz="2400" b="1" i="1" noProof="1" smtClean="0">
                <a:latin typeface="Times New Roman" pitchFamily="18" charset="0"/>
              </a:rPr>
              <a:t>: </a:t>
            </a:r>
            <a:endParaRPr lang="en-US" altLang="ja-JP" sz="20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endParaRPr lang="en-US" altLang="ja-JP" sz="2000" b="1" i="1" noProof="1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 The </a:t>
            </a:r>
            <a:r>
              <a:rPr lang="en-US" altLang="ja-JP" sz="2000" b="1" i="1" noProof="1">
                <a:solidFill>
                  <a:srgbClr val="FFFF00"/>
                </a:solidFill>
                <a:latin typeface="Times New Roman" pitchFamily="18" charset="0"/>
              </a:rPr>
              <a:t>current 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best experimental </a:t>
            </a:r>
            <a:r>
              <a:rPr lang="en-US" altLang="ja-JP" sz="2000" b="1" i="1" noProof="1">
                <a:solidFill>
                  <a:srgbClr val="FFFF00"/>
                </a:solidFill>
                <a:latin typeface="Times New Roman" pitchFamily="18" charset="0"/>
              </a:rPr>
              <a:t>upper limit on 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B(Z - &gt; </a:t>
            </a:r>
            <a:r>
              <a:rPr lang="en-US" altLang="ja-JP" sz="2000" b="1" i="1" noProof="1">
                <a:solidFill>
                  <a:srgbClr val="FFFF00"/>
                </a:solidFill>
                <a:latin typeface="Times New Roman" pitchFamily="18" charset="0"/>
              </a:rPr>
              <a:t>b s) can not give 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any </a:t>
            </a: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 significant </a:t>
            </a:r>
            <a:r>
              <a:rPr lang="en-US" altLang="ja-JP" sz="2000" b="1" i="1" noProof="1">
                <a:solidFill>
                  <a:srgbClr val="FFFF00"/>
                </a:solidFill>
                <a:latin typeface="Times New Roman" pitchFamily="18" charset="0"/>
              </a:rPr>
              <a:t>constraint on 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the sstrange-sbottom and scharm -stop mixings. </a:t>
            </a:r>
          </a:p>
          <a:p>
            <a:pPr>
              <a:lnSpc>
                <a:spcPts val="1600"/>
              </a:lnSpc>
              <a:buNone/>
            </a:pPr>
            <a:r>
              <a:rPr lang="en-US" altLang="ja-JP" sz="2000" b="1" i="1" noProof="1">
                <a:solidFill>
                  <a:srgbClr val="FFFF00"/>
                </a:solidFill>
                <a:latin typeface="Times New Roman" pitchFamily="18" charset="0"/>
              </a:rPr>
              <a:t>  (see D. Atwood et al., Phys. Rev. D66(2002) </a:t>
            </a:r>
            <a:r>
              <a:rPr lang="en-US" altLang="ja-JP" sz="2000" b="1" i="1" noProof="1" smtClean="0">
                <a:solidFill>
                  <a:srgbClr val="FFFF00"/>
                </a:solidFill>
                <a:latin typeface="Times New Roman" pitchFamily="18" charset="0"/>
              </a:rPr>
              <a:t>093005 [arXiv:hep-ph/0203200])</a:t>
            </a:r>
            <a:endParaRPr lang="en-US" altLang="ja-JP" sz="2000" b="1" i="1" noProof="1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lnSpc>
                <a:spcPts val="1600"/>
              </a:lnSpc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  </a:t>
            </a:r>
            <a:r>
              <a:rPr lang="en-US" altLang="ja-JP" sz="2000" b="1" i="1" noProof="1" smtClean="0">
                <a:latin typeface="Times New Roman" pitchFamily="18" charset="0"/>
              </a:rPr>
              <a:t>Note </a:t>
            </a:r>
            <a:r>
              <a:rPr lang="en-US" altLang="ja-JP" sz="2000" b="1" i="1" noProof="1">
                <a:latin typeface="Times New Roman" pitchFamily="18" charset="0"/>
              </a:rPr>
              <a:t>that no experimental upper limit on </a:t>
            </a:r>
            <a:r>
              <a:rPr lang="en-US" altLang="ja-JP" sz="2000" b="1" i="1" noProof="1" smtClean="0">
                <a:latin typeface="Times New Roman" pitchFamily="18" charset="0"/>
              </a:rPr>
              <a:t>B(Z -&gt; </a:t>
            </a:r>
            <a:r>
              <a:rPr lang="en-US" altLang="ja-JP" sz="2000" b="1" i="1" noProof="1">
                <a:latin typeface="Times New Roman" pitchFamily="18" charset="0"/>
              </a:rPr>
              <a:t>b s) is listed in PDG2022 !</a:t>
            </a:r>
            <a:endParaRPr lang="en-US" altLang="ja-JP" sz="2000" b="1" i="1" noProof="1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32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79512" y="7198"/>
            <a:ext cx="3816424" cy="6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altLang="ja-JP" sz="3600" kern="0" noProof="0" dirty="0" smtClean="0">
                <a:solidFill>
                  <a:schemeClr val="tx2"/>
                </a:solidFill>
                <a:ea typeface="+mj-ea"/>
                <a:cs typeface="+mj-cs"/>
              </a:rPr>
              <a:t>4</a:t>
            </a:r>
            <a:r>
              <a:rPr kumimoji="1" lang="en-US" altLang="ja-JP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. </a:t>
            </a:r>
            <a:r>
              <a:rPr kumimoji="1" lang="en-US" altLang="ja-JP" sz="3600" b="1" u="sng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>P</a:t>
            </a:r>
            <a:r>
              <a:rPr lang="en-US" altLang="ja-JP" sz="3600" u="sng" kern="0" dirty="0" err="1" smtClean="0">
                <a:solidFill>
                  <a:schemeClr val="tx2"/>
                </a:solidFill>
                <a:ea typeface="+mj-ea"/>
                <a:cs typeface="+mj-cs"/>
              </a:rPr>
              <a:t>arameter</a:t>
            </a:r>
            <a:r>
              <a:rPr lang="en-US" altLang="ja-JP" sz="3600" u="sng" kern="0" dirty="0" smtClean="0">
                <a:solidFill>
                  <a:schemeClr val="tx2"/>
                </a:solidFill>
                <a:ea typeface="+mj-ea"/>
                <a:cs typeface="+mj-cs"/>
              </a:rPr>
              <a:t> scan</a:t>
            </a:r>
            <a:endParaRPr kumimoji="1" lang="en-US" altLang="ja-JP" sz="4000" b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3528" y="622136"/>
            <a:ext cx="8568952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altLang="ja-JP" dirty="0" smtClean="0">
                <a:solidFill>
                  <a:schemeClr val="tx1"/>
                </a:solidFill>
              </a:rPr>
              <a:t> We compute the h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0</a:t>
            </a:r>
            <a:r>
              <a:rPr lang="en-US" altLang="ja-JP" dirty="0" smtClean="0">
                <a:solidFill>
                  <a:schemeClr val="tx1"/>
                </a:solidFill>
              </a:rPr>
              <a:t>(125)</a:t>
            </a:r>
            <a:r>
              <a:rPr lang="en-US" altLang="ja-JP" baseline="30000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decay widths in the </a:t>
            </a:r>
            <a:r>
              <a:rPr lang="en-US" altLang="ja-JP" dirty="0" smtClean="0">
                <a:solidFill>
                  <a:srgbClr val="FF6699"/>
                </a:solidFill>
              </a:rPr>
              <a:t>MSSM with QFV.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>
              <a:lnSpc>
                <a:spcPts val="1800"/>
              </a:lnSpc>
            </a:pP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- We take parameter scan ranges as follows:</a:t>
            </a:r>
          </a:p>
          <a:p>
            <a:endParaRPr lang="en-US" altLang="ja-JP" dirty="0" smtClean="0">
              <a:solidFill>
                <a:srgbClr val="FF6699"/>
              </a:solidFill>
            </a:endParaRPr>
          </a:p>
          <a:p>
            <a:endParaRPr lang="en-US" altLang="ja-JP" dirty="0" smtClean="0">
              <a:solidFill>
                <a:srgbClr val="FF6699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  10 &lt; </a:t>
            </a:r>
            <a:r>
              <a:rPr lang="en-US" altLang="ja-JP" dirty="0" err="1" smtClean="0">
                <a:solidFill>
                  <a:schemeClr val="tx1"/>
                </a:solidFill>
              </a:rPr>
              <a:t>tan</a:t>
            </a:r>
            <a:r>
              <a:rPr lang="en-US" altLang="ja-JP" dirty="0" err="1" smtClean="0">
                <a:solidFill>
                  <a:schemeClr val="tx1"/>
                </a:solidFill>
                <a:latin typeface="Symbol" pitchFamily="18" charset="2"/>
              </a:rPr>
              <a:t>b</a:t>
            </a:r>
            <a:r>
              <a:rPr lang="en-US" altLang="ja-JP" dirty="0" smtClean="0">
                <a:solidFill>
                  <a:schemeClr val="tx1"/>
                </a:solidFill>
              </a:rPr>
              <a:t> &lt; 80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2500 &lt; M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3</a:t>
            </a:r>
            <a:r>
              <a:rPr lang="en-US" altLang="ja-JP" dirty="0" smtClean="0">
                <a:solidFill>
                  <a:schemeClr val="tx1"/>
                </a:solidFill>
              </a:rPr>
              <a:t> &lt; 5000 GeV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100   &lt; M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2</a:t>
            </a:r>
            <a:r>
              <a:rPr lang="en-US" altLang="ja-JP" dirty="0" smtClean="0">
                <a:solidFill>
                  <a:schemeClr val="tx1"/>
                </a:solidFill>
              </a:rPr>
              <a:t> &lt; 2500 GeV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100   &lt; M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1</a:t>
            </a:r>
            <a:r>
              <a:rPr lang="en-US" altLang="ja-JP" dirty="0" smtClean="0">
                <a:solidFill>
                  <a:schemeClr val="tx1"/>
                </a:solidFill>
              </a:rPr>
              <a:t> &lt; 2500 GeV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100   &lt; </a:t>
            </a:r>
            <a:r>
              <a:rPr lang="en-US" altLang="ja-JP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US" altLang="ja-JP" dirty="0" smtClean="0">
                <a:solidFill>
                  <a:schemeClr val="tx1"/>
                </a:solidFill>
              </a:rPr>
              <a:t> &lt; 2500 GeV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1350 &lt; m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A</a:t>
            </a:r>
            <a:r>
              <a:rPr lang="en-US" altLang="ja-JP" sz="2000" dirty="0" smtClean="0">
                <a:solidFill>
                  <a:schemeClr val="tx1"/>
                </a:solidFill>
              </a:rPr>
              <a:t>(pole)</a:t>
            </a:r>
            <a:r>
              <a:rPr lang="en-US" altLang="ja-JP" dirty="0" smtClean="0">
                <a:solidFill>
                  <a:schemeClr val="tx1"/>
                </a:solidFill>
              </a:rPr>
              <a:t> &lt; 6000 GeV  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  etc. etc.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11560" y="1772816"/>
            <a:ext cx="2880320" cy="504056"/>
            <a:chOff x="611560" y="2132856"/>
            <a:chExt cx="2880320" cy="504056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611560" y="2132856"/>
              <a:ext cx="2880320" cy="504056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2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ＭＳ Ｐゴシック" pitchFamily="50" charset="-128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669920" y="2178442"/>
              <a:ext cx="28083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 smtClean="0"/>
                <a:t>1 </a:t>
              </a:r>
              <a:r>
                <a:rPr kumimoji="1" lang="en-US" altLang="ja-JP" sz="2000" dirty="0" err="1" smtClean="0"/>
                <a:t>TeV</a:t>
              </a:r>
              <a:r>
                <a:rPr kumimoji="1" lang="en-US" altLang="ja-JP" sz="2000" dirty="0" smtClean="0"/>
                <a:t> &lt;  M</a:t>
              </a:r>
              <a:r>
                <a:rPr kumimoji="1" lang="en-US" altLang="ja-JP" sz="2000" baseline="-25000" dirty="0" smtClean="0"/>
                <a:t>SUSY </a:t>
              </a:r>
              <a:r>
                <a:rPr kumimoji="1" lang="en-US" altLang="ja-JP" sz="2000" dirty="0" smtClean="0"/>
                <a:t> &lt; 5 </a:t>
              </a:r>
              <a:r>
                <a:rPr kumimoji="1" lang="en-US" altLang="ja-JP" sz="2000" dirty="0" err="1" smtClean="0"/>
                <a:t>TeV</a:t>
              </a:r>
              <a:endParaRPr kumimoji="1" lang="ja-JP" altLang="en-US" dirty="0"/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323528" y="5445224"/>
            <a:ext cx="842493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buFontTx/>
              <a:buChar char="-"/>
            </a:pP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In the parameter scan, all of the relevant experimental and </a:t>
            </a:r>
          </a:p>
          <a:p>
            <a:pPr>
              <a:lnSpc>
                <a:spcPts val="1800"/>
              </a:lnSpc>
            </a:pPr>
            <a:r>
              <a:rPr lang="en-US" altLang="ja-JP" dirty="0" smtClean="0">
                <a:solidFill>
                  <a:srgbClr val="FFFF00"/>
                </a:solidFill>
              </a:rPr>
              <a:t>   theoretical constraints are imposed. </a:t>
            </a:r>
          </a:p>
          <a:p>
            <a:pPr>
              <a:lnSpc>
                <a:spcPts val="1800"/>
              </a:lnSpc>
            </a:pPr>
            <a:endParaRPr lang="en-US" altLang="ja-JP" dirty="0" smtClean="0">
              <a:solidFill>
                <a:srgbClr val="FFFF00"/>
              </a:solidFill>
            </a:endParaRPr>
          </a:p>
          <a:p>
            <a:pPr marL="342900" indent="-342900">
              <a:lnSpc>
                <a:spcPts val="1800"/>
              </a:lnSpc>
              <a:buFontTx/>
              <a:buChar char="-"/>
            </a:pPr>
            <a:r>
              <a:rPr lang="en-US" altLang="ja-JP" dirty="0">
                <a:solidFill>
                  <a:srgbClr val="FF6699"/>
                </a:solidFill>
              </a:rPr>
              <a:t>377180</a:t>
            </a:r>
            <a:r>
              <a:rPr lang="en-US" altLang="ja-JP" dirty="0" smtClean="0">
                <a:solidFill>
                  <a:srgbClr val="FFFF00"/>
                </a:solidFill>
              </a:rPr>
              <a:t> parameter </a:t>
            </a:r>
            <a:r>
              <a:rPr lang="en-US" altLang="ja-JP" dirty="0">
                <a:solidFill>
                  <a:srgbClr val="FFFF00"/>
                </a:solidFill>
              </a:rPr>
              <a:t>points are generated and </a:t>
            </a:r>
            <a:r>
              <a:rPr lang="en-US" altLang="ja-JP" dirty="0">
                <a:solidFill>
                  <a:srgbClr val="FF6699"/>
                </a:solidFill>
              </a:rPr>
              <a:t>3208</a:t>
            </a:r>
            <a:r>
              <a:rPr lang="en-US" altLang="ja-JP" dirty="0" smtClean="0">
                <a:solidFill>
                  <a:srgbClr val="FFFF00"/>
                </a:solidFill>
              </a:rPr>
              <a:t> points </a:t>
            </a:r>
          </a:p>
          <a:p>
            <a:pPr>
              <a:lnSpc>
                <a:spcPts val="1800"/>
              </a:lnSpc>
            </a:pPr>
            <a:r>
              <a:rPr lang="en-US" altLang="ja-JP" dirty="0">
                <a:solidFill>
                  <a:srgbClr val="FFFF00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   survive the </a:t>
            </a:r>
            <a:r>
              <a:rPr lang="en-US" altLang="ja-JP" dirty="0">
                <a:solidFill>
                  <a:srgbClr val="FFFF00"/>
                </a:solidFill>
              </a:rPr>
              <a:t>constraints.</a:t>
            </a:r>
          </a:p>
        </p:txBody>
      </p:sp>
    </p:spTree>
    <p:extLst>
      <p:ext uri="{BB962C8B-B14F-4D97-AF65-F5344CB8AC3E}">
        <p14:creationId xmlns:p14="http://schemas.microsoft.com/office/powerpoint/2010/main" val="145133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24725</TotalTime>
  <Words>5244</Words>
  <Application>Microsoft Office PowerPoint</Application>
  <PresentationFormat>画面に合わせる (4:3)</PresentationFormat>
  <Paragraphs>659</Paragraphs>
  <Slides>64</Slides>
  <Notes>14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64</vt:i4>
      </vt:variant>
    </vt:vector>
  </HeadingPairs>
  <TitlesOfParts>
    <vt:vector size="73" baseType="lpstr">
      <vt:lpstr>Arial Unicode MS</vt:lpstr>
      <vt:lpstr>ＭＳ Ｐゴシック</vt:lpstr>
      <vt:lpstr>ＭＳ Ｐ明朝</vt:lpstr>
      <vt:lpstr>Arial</vt:lpstr>
      <vt:lpstr>Cambria Math</vt:lpstr>
      <vt:lpstr>Symbol</vt:lpstr>
      <vt:lpstr>Times New Roman</vt:lpstr>
      <vt:lpstr>標準デザイン</vt:lpstr>
      <vt:lpstr>数式</vt:lpstr>
      <vt:lpstr>PowerPoint プレゼンテーション</vt:lpstr>
      <vt:lpstr>1. Introduction</vt:lpstr>
      <vt:lpstr>2. MSSM with QFV</vt:lpstr>
      <vt:lpstr>3. Constraints on the MSSM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Expected absolute 1 sigma errors of the deviations DEVs at future lepton colliders</vt:lpstr>
      <vt:lpstr>Expected absolute 1 sigma errors of the deviations DEVs at future lepton colliders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Expected absolute 1 sigma errors of the deviations DEVs at future lepton colliders</vt:lpstr>
      <vt:lpstr>PowerPoint プレゼンテーション</vt:lpstr>
      <vt:lpstr>Expected absolute 1 sigma errors of the deviations DEVs at future lepton colliders</vt:lpstr>
      <vt:lpstr>PowerPoint プレゼンテーション</vt:lpstr>
      <vt:lpstr>PowerPoint プレゼンテーション</vt:lpstr>
      <vt:lpstr>PowerPoint プレゼンテーション</vt:lpstr>
      <vt:lpstr>Expected absolute 1 sigma errors of the deviations DEVs at future lepton colliders</vt:lpstr>
      <vt:lpstr>PowerPoint プレゼンテーション</vt:lpstr>
      <vt:lpstr>Expected absolute 1 sigma errors of the deviations DEVs at future lepton colliders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8. Conclusion</vt:lpstr>
      <vt:lpstr>PowerPoint プレゼンテーション</vt:lpstr>
      <vt:lpstr>PowerPoint プレゼンテーション</vt:lpstr>
      <vt:lpstr>Backup Slides</vt:lpstr>
      <vt:lpstr>Expected absolute 1 sigma errors of the deviations DEVs at future lepton colliders</vt:lpstr>
      <vt:lpstr>Expected absolute 1 sigma errors of the deviations DEVs at future lepton colliders</vt:lpstr>
      <vt:lpstr>Higgs couplings at future colliders</vt:lpstr>
      <vt:lpstr>Higgs couplings at future colliders</vt:lpstr>
      <vt:lpstr>Higgs couplings at future colliders</vt:lpstr>
      <vt:lpstr>DEV error - coupling error relation</vt:lpstr>
      <vt:lpstr>2. MSSM with QFV</vt:lpstr>
      <vt:lpstr>2. Key parameters of MSSM</vt:lpstr>
      <vt:lpstr>PowerPoint プレゼンテーション</vt:lpstr>
      <vt:lpstr>PowerPoint プレゼンテーション</vt:lpstr>
      <vt:lpstr>PowerPoint プレゼンテーション</vt:lpstr>
      <vt:lpstr>From G. Wilson’s talk at  ECFA Higgs Factory seminars: Precision physics in the e+e- -&gt; WW region, June 10 2022: https://indico.cern.ch/event/1163667/</vt:lpstr>
      <vt:lpstr>PowerPoint プレゼンテーション</vt:lpstr>
      <vt:lpstr>From S. Heinemeyer’s talk at  IDT-WG3-Phys Open Meeting on mW , 12 May 2022: https://agenda.linearcollider.org/event/9357/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8. Conclusion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slepton generation mixing on the search for sneutrinos</dc:title>
  <dc:creator>keisho</dc:creator>
  <cp:lastModifiedBy>keisho</cp:lastModifiedBy>
  <cp:revision>1771</cp:revision>
  <dcterms:created xsi:type="dcterms:W3CDTF">2007-02-22T14:46:03Z</dcterms:created>
  <dcterms:modified xsi:type="dcterms:W3CDTF">2023-09-25T11:37:46Z</dcterms:modified>
</cp:coreProperties>
</file>