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75" r:id="rId2"/>
    <p:sldId id="257" r:id="rId3"/>
    <p:sldId id="357" r:id="rId4"/>
    <p:sldId id="259" r:id="rId5"/>
    <p:sldId id="260" r:id="rId6"/>
    <p:sldId id="262" r:id="rId7"/>
    <p:sldId id="3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668"/>
    <p:restoredTop sz="94804"/>
  </p:normalViewPr>
  <p:slideViewPr>
    <p:cSldViewPr snapToGrid="0">
      <p:cViewPr varScale="1">
        <p:scale>
          <a:sx n="88" d="100"/>
          <a:sy n="88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2242E-30F7-A244-919B-E174F7A91E01}" type="datetimeFigureOut">
              <a:rPr lang="en-US" smtClean="0"/>
              <a:t>7/27/23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659C4-9015-C442-B71E-F83AEE2C21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840BE6-AD5E-EE47-B9E8-F9E93BEB954D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B659C4-9015-C442-B71E-F83AEE2C215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E2041-3FCD-0F41-B4A9-E41DF23A0560}" type="datetimeFigureOut">
              <a:rPr lang="en-US" smtClean="0"/>
              <a:t>7/27/23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57105-38F2-0746-8E64-D5D4715031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51783"/>
            <a:ext cx="12191999" cy="827588"/>
          </a:xfrm>
        </p:spPr>
        <p:txBody>
          <a:bodyPr anchor="ctr">
            <a:noAutofit/>
          </a:bodyPr>
          <a:lstStyle/>
          <a:p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</a:t>
            </a:r>
            <a:r>
              <a:rPr lang="en-GB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Test Beam</a:t>
            </a:r>
            <a:endParaRPr lang="en-US" altLang="en-GB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06588" y="4594431"/>
            <a:ext cx="42161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GB" b="1" dirty="0">
                <a:solidFill>
                  <a:srgbClr val="C00000"/>
                </a:solidFill>
              </a:rPr>
              <a:t>S. OZKORUCUKLU</a:t>
            </a:r>
            <a:endParaRPr lang="en-GB" b="1" dirty="0">
              <a:solidFill>
                <a:srgbClr val="C00000"/>
              </a:solidFill>
            </a:endParaRPr>
          </a:p>
          <a:p>
            <a:pPr algn="ctr"/>
            <a:r>
              <a:rPr lang="en-GB" dirty="0"/>
              <a:t>2</a:t>
            </a:r>
            <a:r>
              <a:rPr lang="en-US" altLang="en-GB" dirty="0"/>
              <a:t>7</a:t>
            </a:r>
            <a:r>
              <a:rPr lang="en-GB" dirty="0"/>
              <a:t> </a:t>
            </a:r>
            <a:r>
              <a:rPr lang="en-US" altLang="en-GB" dirty="0"/>
              <a:t>July</a:t>
            </a:r>
            <a:r>
              <a:rPr lang="en-GB" dirty="0"/>
              <a:t> 202</a:t>
            </a:r>
            <a:r>
              <a:rPr lang="en-US" altLang="en-GB" dirty="0"/>
              <a:t>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397" y="74334"/>
            <a:ext cx="2505206" cy="25122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3987" y="420364"/>
            <a:ext cx="1820223" cy="1820223"/>
          </a:xfrm>
          <a:prstGeom prst="rect">
            <a:avLst/>
          </a:prstGeom>
        </p:spPr>
      </p:pic>
      <p:pic>
        <p:nvPicPr>
          <p:cNvPr id="9" name="Picture 8" descr="Logo&#10;&#10;Description automatically generated with medium confidenc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5612"/>
            <a:ext cx="2810100" cy="28101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65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6530" y="1438910"/>
            <a:ext cx="4387215" cy="1476375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Beam defining counters</a:t>
            </a:r>
          </a:p>
          <a:p>
            <a:r>
              <a:rPr lang="en-GB" dirty="0"/>
              <a:t>B</a:t>
            </a:r>
            <a:r>
              <a:rPr lang="en-US" dirty="0"/>
              <a:t>eam defıned as </a:t>
            </a:r>
            <a:r>
              <a:rPr lang="en-US" dirty="0">
                <a:solidFill>
                  <a:srgbClr val="00B050"/>
                </a:solidFill>
              </a:rPr>
              <a:t>5mm</a:t>
            </a:r>
            <a:r>
              <a:rPr lang="en-US" dirty="0"/>
              <a:t> diameter or </a:t>
            </a:r>
            <a:r>
              <a:rPr lang="en-US" dirty="0">
                <a:solidFill>
                  <a:srgbClr val="00B050"/>
                </a:solidFill>
              </a:rPr>
              <a:t>10x10mm</a:t>
            </a:r>
            <a:r>
              <a:rPr lang="en-US" baseline="30000" dirty="0">
                <a:solidFill>
                  <a:srgbClr val="00B050"/>
                </a:solidFill>
              </a:rPr>
              <a:t>2</a:t>
            </a:r>
            <a:r>
              <a:rPr lang="en-US" baseline="30000" dirty="0"/>
              <a:t> </a:t>
            </a:r>
            <a:r>
              <a:rPr lang="en-US" dirty="0"/>
              <a:t> according to combination of coincidence of beam counters</a:t>
            </a:r>
          </a:p>
        </p:txBody>
      </p:sp>
      <p:cxnSp>
        <p:nvCxnSpPr>
          <p:cNvPr id="9" name="Straight Arrow Connector 8"/>
          <p:cNvCxnSpPr>
            <a:endCxn id="7" idx="1"/>
          </p:cNvCxnSpPr>
          <p:nvPr/>
        </p:nvCxnSpPr>
        <p:spPr>
          <a:xfrm flipV="1">
            <a:off x="2884170" y="2177415"/>
            <a:ext cx="2372360" cy="33845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7" idx="2"/>
          </p:cNvCxnSpPr>
          <p:nvPr/>
        </p:nvCxnSpPr>
        <p:spPr>
          <a:xfrm flipV="1">
            <a:off x="2960370" y="2915285"/>
            <a:ext cx="4490085" cy="272542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46326" y="3342508"/>
            <a:ext cx="4857750" cy="645160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b="1" dirty="0"/>
              <a:t>DUT: Detector Under Test</a:t>
            </a:r>
          </a:p>
          <a:p>
            <a:pPr indent="0" algn="l">
              <a:buFont typeface="Arial" panose="02080604020202020204" pitchFamily="34" charset="0"/>
              <a:buNone/>
            </a:pPr>
            <a:r>
              <a:rPr lang="en-US" dirty="0"/>
              <a:t>1.5m long HF-PPP fibers + MCP-PMT/PMT</a:t>
            </a:r>
          </a:p>
        </p:txBody>
      </p:sp>
      <p:cxnSp>
        <p:nvCxnSpPr>
          <p:cNvPr id="15" name="Straight Arrow Connector 14"/>
          <p:cNvCxnSpPr>
            <a:endCxn id="14" idx="1"/>
          </p:cNvCxnSpPr>
          <p:nvPr/>
        </p:nvCxnSpPr>
        <p:spPr>
          <a:xfrm>
            <a:off x="2534285" y="3105785"/>
            <a:ext cx="4712335" cy="55943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11541" y="4645990"/>
            <a:ext cx="6724579" cy="1476375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TRS: Time Reference System</a:t>
            </a:r>
          </a:p>
          <a:p>
            <a:r>
              <a:rPr lang="en-US" dirty="0"/>
              <a:t>SB1-2: MCP-PMT + Q</a:t>
            </a:r>
            <a:r>
              <a:rPr lang="en-GB" dirty="0"/>
              <a:t>b</a:t>
            </a:r>
            <a:r>
              <a:rPr lang="en-US" dirty="0"/>
              <a:t>ar doublets (two 5x5x100mm</a:t>
            </a:r>
            <a:r>
              <a:rPr lang="en-US" baseline="30000" dirty="0"/>
              <a:t>3</a:t>
            </a:r>
            <a:r>
              <a:rPr lang="en-US" dirty="0"/>
              <a:t>), 45</a:t>
            </a:r>
            <a:r>
              <a:rPr lang="en-US" baseline="30000" dirty="0"/>
              <a:t>o</a:t>
            </a:r>
            <a:r>
              <a:rPr lang="en-US" dirty="0"/>
              <a:t> to the beam </a:t>
            </a:r>
          </a:p>
          <a:p>
            <a:r>
              <a:rPr lang="en-US" dirty="0"/>
              <a:t>TRC: MCP-PMT + Q</a:t>
            </a:r>
            <a:r>
              <a:rPr lang="en-GB" dirty="0"/>
              <a:t>b</a:t>
            </a:r>
            <a:r>
              <a:rPr lang="en-US" dirty="0"/>
              <a:t>lock (12x12x25mm</a:t>
            </a:r>
            <a:r>
              <a:rPr lang="en-US" baseline="30000" dirty="0"/>
              <a:t>3</a:t>
            </a:r>
            <a:r>
              <a:rPr lang="en-US" dirty="0"/>
              <a:t>)/UVT Plexi (12x12x20mm</a:t>
            </a:r>
            <a:r>
              <a:rPr lang="en-US" baseline="30000" dirty="0"/>
              <a:t>3</a:t>
            </a:r>
            <a:r>
              <a:rPr lang="en-US" dirty="0"/>
              <a:t>), Head on</a:t>
            </a:r>
          </a:p>
        </p:txBody>
      </p:sp>
      <p:cxnSp>
        <p:nvCxnSpPr>
          <p:cNvPr id="22" name="Straight Arrow Connector 21"/>
          <p:cNvCxnSpPr>
            <a:endCxn id="21" idx="1"/>
          </p:cNvCxnSpPr>
          <p:nvPr/>
        </p:nvCxnSpPr>
        <p:spPr>
          <a:xfrm>
            <a:off x="2624690" y="3503408"/>
            <a:ext cx="2786851" cy="1881246"/>
          </a:xfrm>
          <a:prstGeom prst="straightConnector1">
            <a:avLst/>
          </a:prstGeom>
          <a:ln w="254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9035" y="183515"/>
            <a:ext cx="5049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Q</a:t>
            </a:r>
            <a:r>
              <a:rPr lang="en-GB" sz="2800" b="1" dirty="0"/>
              <a:t>f</a:t>
            </a:r>
            <a:r>
              <a:rPr lang="en-US" sz="2800" b="1" dirty="0"/>
              <a:t>ib Test Beam Setup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9485" y="1147445"/>
            <a:ext cx="7045325" cy="4351655"/>
          </a:xfrm>
        </p:spPr>
        <p:txBody>
          <a:bodyPr>
            <a:normAutofit fontScale="82500" lnSpcReduction="20000"/>
          </a:bodyPr>
          <a:lstStyle/>
          <a:p>
            <a:r>
              <a:rPr lang="en-US" dirty="0"/>
              <a:t>180 GeV pion beam with high intensity</a:t>
            </a:r>
          </a:p>
          <a:p>
            <a:r>
              <a:rPr lang="en-US" dirty="0"/>
              <a:t>Almost all the beam time(180GeV pion) was used with the runs and scans. </a:t>
            </a:r>
          </a:p>
          <a:p>
            <a:r>
              <a:rPr lang="en-US" dirty="0"/>
              <a:t>The team used almost all the beam time with a 180GeV pion beam. It was not possible to get data with the main user's beam request, which is a 20GeV positron beam.</a:t>
            </a:r>
          </a:p>
          <a:p>
            <a:r>
              <a:rPr lang="en-US" dirty="0"/>
              <a:t>24 Runs and 4 Scans were taken.</a:t>
            </a:r>
          </a:p>
          <a:p>
            <a:r>
              <a:rPr lang="en-US" dirty="0"/>
              <a:t>More than 14 Million events were taken.</a:t>
            </a:r>
          </a:p>
          <a:p>
            <a:endParaRPr lang="en-US" dirty="0"/>
          </a:p>
          <a:p>
            <a:r>
              <a:rPr lang="en-US" dirty="0"/>
              <a:t>TRS calibrated with the scans.</a:t>
            </a:r>
          </a:p>
          <a:p>
            <a:r>
              <a:rPr lang="en-US" dirty="0"/>
              <a:t>Attenuation and time resolution in the long fiber is investigated with the DUT study.</a:t>
            </a:r>
          </a:p>
        </p:txBody>
      </p:sp>
      <p:pic>
        <p:nvPicPr>
          <p:cNvPr id="4" name="Picture 3" descr="WhatsApp Image 2023-07-27 at 2.58.50 AM"/>
          <p:cNvPicPr>
            <a:picLocks noChangeAspect="1"/>
          </p:cNvPicPr>
          <p:nvPr/>
        </p:nvPicPr>
        <p:blipFill>
          <a:blip r:embed="rId2"/>
          <a:srcRect l="34563" t="10886" r="40432" b="16988"/>
          <a:stretch>
            <a:fillRect/>
          </a:stretch>
        </p:blipFill>
        <p:spPr>
          <a:xfrm>
            <a:off x="234315" y="375285"/>
            <a:ext cx="4535170" cy="58959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49035" y="183515"/>
            <a:ext cx="5049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Data Taking Conditions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090" y="0"/>
            <a:ext cx="5903688" cy="360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930" y="3258185"/>
            <a:ext cx="5903688" cy="3600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18162" y="330428"/>
            <a:ext cx="2524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TRS Amplitudes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118511" y="3905507"/>
            <a:ext cx="210439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Blue – SB2 – Ch3</a:t>
            </a:r>
          </a:p>
          <a:p>
            <a:r>
              <a:rPr lang="en-US" dirty="0"/>
              <a:t>Red – SB1 – Ch2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655691" y="1396951"/>
            <a:ext cx="54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TRC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18359" y="2798988"/>
            <a:ext cx="3395922" cy="3872132"/>
            <a:chOff x="708859" y="833121"/>
            <a:chExt cx="3395922" cy="3872132"/>
          </a:xfrm>
        </p:grpSpPr>
        <p:grpSp>
          <p:nvGrpSpPr>
            <p:cNvPr id="37" name="Group 36"/>
            <p:cNvGrpSpPr/>
            <p:nvPr/>
          </p:nvGrpSpPr>
          <p:grpSpPr>
            <a:xfrm>
              <a:off x="943751" y="833121"/>
              <a:ext cx="3161030" cy="2538368"/>
              <a:chOff x="7169423" y="136713"/>
              <a:chExt cx="3161030" cy="2538368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7615245" y="136713"/>
                <a:ext cx="2358621" cy="2538368"/>
                <a:chOff x="4424278" y="3112503"/>
                <a:chExt cx="2902917" cy="3124144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4424278" y="4097075"/>
                  <a:ext cx="2081262" cy="1158230"/>
                  <a:chOff x="4424278" y="4097075"/>
                  <a:chExt cx="2081262" cy="1158230"/>
                </a:xfrm>
              </p:grpSpPr>
              <p:sp>
                <p:nvSpPr>
                  <p:cNvPr id="51" name="Can 50"/>
                  <p:cNvSpPr/>
                  <p:nvPr/>
                </p:nvSpPr>
                <p:spPr>
                  <a:xfrm rot="2702947">
                    <a:off x="4500480" y="4594476"/>
                    <a:ext cx="584627" cy="737031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2" name="Cube 51"/>
                  <p:cNvSpPr/>
                  <p:nvPr/>
                </p:nvSpPr>
                <p:spPr>
                  <a:xfrm rot="8131338">
                    <a:off x="4606403" y="4097075"/>
                    <a:ext cx="1899137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grpSp>
              <p:nvGrpSpPr>
                <p:cNvPr id="46" name="Group 45"/>
                <p:cNvGrpSpPr/>
                <p:nvPr/>
              </p:nvGrpSpPr>
              <p:grpSpPr>
                <a:xfrm rot="10800000">
                  <a:off x="6111057" y="4233620"/>
                  <a:ext cx="1216138" cy="2003027"/>
                  <a:chOff x="1526588" y="4229777"/>
                  <a:chExt cx="1216138" cy="2003027"/>
                </a:xfrm>
              </p:grpSpPr>
              <p:sp>
                <p:nvSpPr>
                  <p:cNvPr id="49" name="Can 48"/>
                  <p:cNvSpPr/>
                  <p:nvPr/>
                </p:nvSpPr>
                <p:spPr>
                  <a:xfrm rot="8047634">
                    <a:off x="1602789" y="4153576"/>
                    <a:ext cx="584628" cy="737030"/>
                  </a:xfrm>
                  <a:prstGeom prst="can">
                    <a:avLst>
                      <a:gd name="adj" fmla="val 63034"/>
                    </a:avLst>
                  </a:prstGeom>
                  <a:solidFill>
                    <a:schemeClr val="tx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50" name="Cube 49"/>
                  <p:cNvSpPr/>
                  <p:nvPr/>
                </p:nvSpPr>
                <p:spPr>
                  <a:xfrm rot="13540664">
                    <a:off x="1676079" y="5166157"/>
                    <a:ext cx="1899138" cy="234156"/>
                  </a:xfrm>
                  <a:prstGeom prst="cube">
                    <a:avLst>
                      <a:gd name="adj" fmla="val 13687"/>
                    </a:avLst>
                  </a:prstGeom>
                  <a:solidFill>
                    <a:schemeClr val="accent1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742950"/>
                    <a:endParaRPr lang="en-US" sz="1465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5895523" y="3408541"/>
                  <a:ext cx="12025" cy="2341576"/>
                </a:xfrm>
                <a:prstGeom prst="straightConnector1">
                  <a:avLst/>
                </a:prstGeom>
                <a:ln w="44450">
                  <a:solidFill>
                    <a:srgbClr val="C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4911837" y="3112503"/>
                  <a:ext cx="761944" cy="39071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742950"/>
                  <a:r>
                    <a:rPr lang="en-US" sz="1465" dirty="0">
                      <a:solidFill>
                        <a:prstClr val="black"/>
                      </a:solidFill>
                      <a:latin typeface="Calibri" panose="020F0502020204030204"/>
                    </a:rPr>
                    <a:t>Beam</a:t>
                  </a:r>
                </a:p>
              </p:txBody>
            </p:sp>
          </p:grpSp>
          <p:sp>
            <p:nvSpPr>
              <p:cNvPr id="43" name="TextBox 42"/>
              <p:cNvSpPr txBox="1"/>
              <p:nvPr/>
            </p:nvSpPr>
            <p:spPr>
              <a:xfrm>
                <a:off x="7169423" y="1236533"/>
                <a:ext cx="74866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SB2</a:t>
                </a:r>
                <a:endParaRPr lang="en-GB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658623" y="1801683"/>
                <a:ext cx="671830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SB1</a:t>
                </a:r>
                <a:endParaRPr lang="en-GB" dirty="0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08859" y="1073770"/>
              <a:ext cx="15392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180 GeV Pions</a:t>
              </a:r>
            </a:p>
          </p:txBody>
        </p:sp>
        <p:sp>
          <p:nvSpPr>
            <p:cNvPr id="39" name="Can 38"/>
            <p:cNvSpPr/>
            <p:nvPr/>
          </p:nvSpPr>
          <p:spPr>
            <a:xfrm>
              <a:off x="2331462" y="3427158"/>
              <a:ext cx="475009" cy="598837"/>
            </a:xfrm>
            <a:prstGeom prst="can">
              <a:avLst>
                <a:gd name="adj" fmla="val 92840"/>
              </a:avLst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27341" y="4058922"/>
              <a:ext cx="28131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TRC – With 12x12x25mm</a:t>
              </a:r>
              <a:r>
                <a:rPr lang="en-US" baseline="30000" dirty="0"/>
                <a:t>3</a:t>
              </a:r>
              <a:r>
                <a:rPr lang="en-US" dirty="0"/>
                <a:t> QBlock</a:t>
              </a:r>
            </a:p>
          </p:txBody>
        </p:sp>
        <p:sp>
          <p:nvSpPr>
            <p:cNvPr id="41" name="Cube 40"/>
            <p:cNvSpPr/>
            <p:nvPr/>
          </p:nvSpPr>
          <p:spPr>
            <a:xfrm rot="16200000">
              <a:off x="2339891" y="3231006"/>
              <a:ext cx="458152" cy="225591"/>
            </a:xfrm>
            <a:prstGeom prst="cube">
              <a:avLst>
                <a:gd name="adj" fmla="val 6265"/>
              </a:avLst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742950"/>
              <a:endParaRPr lang="en-US" sz="1465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488237" y="-884118"/>
            <a:ext cx="3092369" cy="580587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27750" y="34964"/>
            <a:ext cx="18210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TRS Timing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31185" y="614128"/>
                <a:ext cx="51435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dirty="0"/>
                  <a:t>Sigma_1-2 </a:t>
                </a:r>
                <a:r>
                  <a:rPr lang="en-GB" dirty="0">
                    <a:sym typeface="Wingdings" panose="05000000000000000000" pitchFamily="2" charset="2"/>
                  </a:rPr>
                  <a:t> 20.71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0.084 </a:t>
                </a:r>
                <a:r>
                  <a:rPr lang="en-GB" dirty="0" err="1">
                    <a:sym typeface="Wingdings" panose="05000000000000000000" pitchFamily="2" charset="2"/>
                  </a:rPr>
                  <a:t>ps</a:t>
                </a:r>
                <a:endParaRPr lang="en-GB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dirty="0"/>
                  <a:t>Sigma_1-3 </a:t>
                </a:r>
                <a:r>
                  <a:rPr lang="en-GB" dirty="0">
                    <a:sym typeface="Wingdings" panose="05000000000000000000" pitchFamily="2" charset="2"/>
                  </a:rPr>
                  <a:t> 22.8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0.11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ps</a:t>
                </a: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dirty="0"/>
                  <a:t>Sigma_2-3 </a:t>
                </a:r>
                <a:r>
                  <a:rPr lang="en-GB" dirty="0">
                    <a:sym typeface="Wingdings" panose="05000000000000000000" pitchFamily="2" charset="2"/>
                  </a:rPr>
                  <a:t> 29.1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  <m:r>
                      <a:rPr lang="tr-T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1.07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ps</a:t>
                </a: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endParaRPr lang="en-GB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r>
                  <a:rPr lang="en-GB" b="1" dirty="0">
                    <a:sym typeface="Wingdings" panose="05000000000000000000" pitchFamily="2" charset="2"/>
                  </a:rPr>
                  <a:t>Intrinsic time resolutions</a:t>
                </a: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Sigma1(TRC) 7.14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2.19 </a:t>
                </a:r>
                <a:r>
                  <a:rPr lang="en-GB" dirty="0" err="1">
                    <a:sym typeface="Wingdings" panose="05000000000000000000" pitchFamily="2" charset="2"/>
                  </a:rPr>
                  <a:t>ps</a:t>
                </a:r>
                <a:r>
                  <a:rPr lang="en-GB" dirty="0">
                    <a:sym typeface="Wingdings" panose="05000000000000000000" pitchFamily="2" charset="2"/>
                  </a:rPr>
                  <a:t>  </a:t>
                </a: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Sigma2(SB1) 19.44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0.80 </a:t>
                </a:r>
                <a:r>
                  <a:rPr lang="en-GB" dirty="0" err="1">
                    <a:sym typeface="Wingdings" panose="05000000000000000000" pitchFamily="2" charset="2"/>
                  </a:rPr>
                  <a:t>ps</a:t>
                </a:r>
                <a:endParaRPr lang="en-GB" dirty="0">
                  <a:sym typeface="Wingdings" panose="05000000000000000000" pitchFamily="2" charset="2"/>
                </a:endParaRPr>
              </a:p>
              <a:p>
                <a:pPr marL="742950" lvl="1" indent="-285750">
                  <a:buFont typeface="Arial" panose="02080604020202020204" pitchFamily="34" charset="0"/>
                  <a:buChar char="•"/>
                </a:pPr>
                <a:r>
                  <a:rPr lang="en-GB" dirty="0">
                    <a:sym typeface="Wingdings" panose="05000000000000000000" pitchFamily="2" charset="2"/>
                  </a:rPr>
                  <a:t>Sigma3(SB2)  </a:t>
                </a:r>
                <a14:m>
                  <m:oMath xmlns:m="http://schemas.openxmlformats.org/officeDocument/2006/math">
                    <m:r>
                      <a:rPr lang="tr-TR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22.65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±</m:t>
                    </m:r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 0.72 </a:t>
                </a:r>
                <a:r>
                  <a:rPr lang="en-GB" dirty="0" err="1">
                    <a:sym typeface="Wingdings" panose="05000000000000000000" pitchFamily="2" charset="2"/>
                  </a:rPr>
                  <a:t>ps</a:t>
                </a:r>
                <a:endParaRPr lang="en-GB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8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185" y="614128"/>
                <a:ext cx="5143500" cy="2585323"/>
              </a:xfrm>
              <a:prstGeom prst="rect">
                <a:avLst/>
              </a:prstGeom>
              <a:blipFill rotWithShape="1">
                <a:blip r:embed="rId3"/>
                <a:stretch>
                  <a:fillRect l="-7" t="-3" r="7" b="12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356751" y="2208251"/>
            <a:ext cx="3092369" cy="58058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452752" y="2208250"/>
            <a:ext cx="3092369" cy="58058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54923" y="923735"/>
            <a:ext cx="15474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SB1 </a:t>
            </a:r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 5 cm</a:t>
            </a: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SB2  5 cm</a:t>
            </a:r>
          </a:p>
          <a:p>
            <a:r>
              <a:rPr lang="en-US" dirty="0">
                <a:solidFill>
                  <a:srgbClr val="C00000"/>
                </a:solidFill>
                <a:sym typeface="Wingdings" panose="05000000000000000000" pitchFamily="2" charset="2"/>
              </a:rPr>
              <a:t>SBs are 45 deg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Frame 13"/>
          <p:cNvSpPr/>
          <p:nvPr/>
        </p:nvSpPr>
        <p:spPr>
          <a:xfrm>
            <a:off x="173620" y="1570066"/>
            <a:ext cx="4176667" cy="1429811"/>
          </a:xfrm>
          <a:prstGeom prst="frame">
            <a:avLst>
              <a:gd name="adj1" fmla="val 4506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90840" y="287568"/>
            <a:ext cx="3955022" cy="6340475"/>
            <a:chOff x="12937" y="407"/>
            <a:chExt cx="6228" cy="9985"/>
          </a:xfrm>
        </p:grpSpPr>
        <p:grpSp>
          <p:nvGrpSpPr>
            <p:cNvPr id="6" name="Group 5"/>
            <p:cNvGrpSpPr/>
            <p:nvPr/>
          </p:nvGrpSpPr>
          <p:grpSpPr>
            <a:xfrm>
              <a:off x="13656" y="407"/>
              <a:ext cx="5509" cy="9985"/>
              <a:chOff x="467254" y="164681"/>
              <a:chExt cx="3498215" cy="63404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67254" y="164681"/>
                <a:ext cx="3498215" cy="6340475"/>
                <a:chOff x="708902" y="-1640969"/>
                <a:chExt cx="3498215" cy="634047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889776" y="-1640969"/>
                  <a:ext cx="3316605" cy="5012458"/>
                  <a:chOff x="7115448" y="-2337377"/>
                  <a:chExt cx="3316605" cy="5012458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7615245" y="-2337377"/>
                    <a:ext cx="2358621" cy="5012458"/>
                    <a:chOff x="4424278" y="67471"/>
                    <a:chExt cx="2902917" cy="6169176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4424278" y="4097075"/>
                      <a:ext cx="2081262" cy="1158230"/>
                      <a:chOff x="4424278" y="4097075"/>
                      <a:chExt cx="2081262" cy="1158230"/>
                    </a:xfrm>
                  </p:grpSpPr>
                  <p:sp>
                    <p:nvSpPr>
                      <p:cNvPr id="24" name="Can 23"/>
                      <p:cNvSpPr/>
                      <p:nvPr/>
                    </p:nvSpPr>
                    <p:spPr>
                      <a:xfrm rot="2702947">
                        <a:off x="4500480" y="4594476"/>
                        <a:ext cx="584627" cy="737031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5" name="Cube 24"/>
                      <p:cNvSpPr/>
                      <p:nvPr/>
                    </p:nvSpPr>
                    <p:spPr>
                      <a:xfrm rot="8131338">
                        <a:off x="4606403" y="4097075"/>
                        <a:ext cx="1899137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grpSp>
                  <p:nvGrpSpPr>
                    <p:cNvPr id="19" name="Group 18"/>
                    <p:cNvGrpSpPr/>
                    <p:nvPr/>
                  </p:nvGrpSpPr>
                  <p:grpSpPr>
                    <a:xfrm rot="10800000">
                      <a:off x="6111057" y="4233620"/>
                      <a:ext cx="1216138" cy="2003027"/>
                      <a:chOff x="1526588" y="4229777"/>
                      <a:chExt cx="1216138" cy="2003027"/>
                    </a:xfrm>
                  </p:grpSpPr>
                  <p:sp>
                    <p:nvSpPr>
                      <p:cNvPr id="22" name="Can 21"/>
                      <p:cNvSpPr/>
                      <p:nvPr/>
                    </p:nvSpPr>
                    <p:spPr>
                      <a:xfrm rot="8047634">
                        <a:off x="1602789" y="4153576"/>
                        <a:ext cx="584628" cy="737030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3" name="Cube 22"/>
                      <p:cNvSpPr/>
                      <p:nvPr/>
                    </p:nvSpPr>
                    <p:spPr>
                      <a:xfrm rot="13540664">
                        <a:off x="1676079" y="5166157"/>
                        <a:ext cx="1899138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858032" y="67471"/>
                      <a:ext cx="940190" cy="3899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742950"/>
                      <a:r>
                        <a:rPr lang="en-US" sz="1465" dirty="0">
                          <a:solidFill>
                            <a:prstClr val="black"/>
                          </a:solidFill>
                          <a:latin typeface="Calibri" panose="020F0502020204030204"/>
                        </a:rPr>
                        <a:t>Beam</a:t>
                      </a:r>
                    </a:p>
                  </p:txBody>
                </p:sp>
                <p:cxnSp>
                  <p:nvCxnSpPr>
                    <p:cNvPr id="21" name="Straight Arrow Connector 20"/>
                    <p:cNvCxnSpPr/>
                    <p:nvPr/>
                  </p:nvCxnSpPr>
                  <p:spPr>
                    <a:xfrm flipH="1">
                      <a:off x="5873160" y="524560"/>
                      <a:ext cx="2678" cy="5225557"/>
                    </a:xfrm>
                    <a:prstGeom prst="straightConnector1">
                      <a:avLst/>
                    </a:prstGeom>
                    <a:ln w="444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115448" y="1236403"/>
                    <a:ext cx="77724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SB2</a:t>
                    </a:r>
                    <a:endParaRPr lang="en-GB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658623" y="1801553"/>
                    <a:ext cx="77343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SB1</a:t>
                    </a:r>
                    <a:endParaRPr lang="en-GB" dirty="0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708902" y="-1324075"/>
                  <a:ext cx="15392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180 GeV Pions</a:t>
                  </a:r>
                </a:p>
              </p:txBody>
            </p:sp>
            <p:sp>
              <p:nvSpPr>
                <p:cNvPr id="12" name="Can 11"/>
                <p:cNvSpPr/>
                <p:nvPr/>
              </p:nvSpPr>
              <p:spPr>
                <a:xfrm>
                  <a:off x="2331462" y="3427158"/>
                  <a:ext cx="475009" cy="598837"/>
                </a:xfrm>
                <a:prstGeom prst="can">
                  <a:avLst>
                    <a:gd name="adj" fmla="val 92840"/>
                  </a:avLst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17792" y="4054346"/>
                  <a:ext cx="3489325" cy="6451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TRC – With 12x12x25mm</a:t>
                  </a:r>
                  <a:r>
                    <a:rPr lang="en-US" baseline="30000" dirty="0"/>
                    <a:t>3</a:t>
                  </a:r>
                  <a:r>
                    <a:rPr lang="en-US" dirty="0"/>
                    <a:t> QBlock</a:t>
                  </a:r>
                </a:p>
              </p:txBody>
            </p:sp>
            <p:sp>
              <p:nvSpPr>
                <p:cNvPr id="14" name="Cube 13"/>
                <p:cNvSpPr/>
                <p:nvPr/>
              </p:nvSpPr>
              <p:spPr>
                <a:xfrm rot="16200000">
                  <a:off x="2339891" y="3231006"/>
                  <a:ext cx="458152" cy="225591"/>
                </a:xfrm>
                <a:prstGeom prst="cube">
                  <a:avLst>
                    <a:gd name="adj" fmla="val 6265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" name="Can 7"/>
              <p:cNvSpPr/>
              <p:nvPr/>
            </p:nvSpPr>
            <p:spPr>
              <a:xfrm rot="12963644">
                <a:off x="818934" y="1831234"/>
                <a:ext cx="475010" cy="598838"/>
              </a:xfrm>
              <a:prstGeom prst="can">
                <a:avLst>
                  <a:gd name="adj" fmla="val 63034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5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28" name="Curved Connector 27"/>
            <p:cNvCxnSpPr/>
            <p:nvPr/>
          </p:nvCxnSpPr>
          <p:spPr>
            <a:xfrm rot="5400000" flipH="1" flipV="1">
              <a:off x="14832" y="-2"/>
              <a:ext cx="1158" cy="4948"/>
            </a:xfrm>
            <a:prstGeom prst="curvedConnector4">
              <a:avLst>
                <a:gd name="adj1" fmla="val -31090"/>
                <a:gd name="adj2" fmla="val 127945"/>
              </a:avLst>
            </a:prstGeom>
            <a:ln w="136525"/>
            <a:scene3d>
              <a:camera prst="orthographicFront">
                <a:rot lat="610798" lon="7271026" rev="13419085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10420068" y="1770062"/>
            <a:ext cx="173164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 m long</a:t>
            </a:r>
          </a:p>
          <a:p>
            <a:r>
              <a:rPr lang="en-US" dirty="0"/>
              <a:t>HF-PPP Fibers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26625" y="1226704"/>
            <a:ext cx="14706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MCP-PMT</a:t>
            </a:r>
          </a:p>
          <a:p>
            <a:r>
              <a:rPr lang="en-US" dirty="0"/>
              <a:t>R7525 PMT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610" y="1963839"/>
            <a:ext cx="5551170" cy="3385820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246058" y="706755"/>
            <a:ext cx="54819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dirty="0"/>
              <a:t>Different kind of photodetectors (PMT/MCP-PMT) were used.</a:t>
            </a: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dirty="0"/>
              <a:t>Timing measurement was performed using long fibers for different distances to the photodetector.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1419225" y="185420"/>
            <a:ext cx="3160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DUT Setup</a:t>
            </a:r>
          </a:p>
        </p:txBody>
      </p:sp>
      <p:pic>
        <p:nvPicPr>
          <p:cNvPr id="26" name="Picture 25" descr="WhatsApp Image 2023-07-27 at 3.38.18 AM"/>
          <p:cNvPicPr>
            <a:picLocks noChangeAspect="1"/>
          </p:cNvPicPr>
          <p:nvPr/>
        </p:nvPicPr>
        <p:blipFill>
          <a:blip r:embed="rId3"/>
          <a:srcRect l="29321" r="8074"/>
          <a:stretch>
            <a:fillRect/>
          </a:stretch>
        </p:blipFill>
        <p:spPr>
          <a:xfrm>
            <a:off x="5901690" y="706755"/>
            <a:ext cx="2419350" cy="51542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990840" y="287568"/>
            <a:ext cx="3955022" cy="6340475"/>
            <a:chOff x="12937" y="407"/>
            <a:chExt cx="6228" cy="9985"/>
          </a:xfrm>
        </p:grpSpPr>
        <p:grpSp>
          <p:nvGrpSpPr>
            <p:cNvPr id="6" name="Group 5"/>
            <p:cNvGrpSpPr/>
            <p:nvPr/>
          </p:nvGrpSpPr>
          <p:grpSpPr>
            <a:xfrm>
              <a:off x="13656" y="407"/>
              <a:ext cx="5509" cy="9985"/>
              <a:chOff x="467254" y="164681"/>
              <a:chExt cx="3498215" cy="634047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67254" y="164681"/>
                <a:ext cx="3498215" cy="6340475"/>
                <a:chOff x="708902" y="-1640969"/>
                <a:chExt cx="3498215" cy="634047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889776" y="-1640969"/>
                  <a:ext cx="3316605" cy="5012458"/>
                  <a:chOff x="7115448" y="-2337377"/>
                  <a:chExt cx="3316605" cy="5012458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7615245" y="-2337377"/>
                    <a:ext cx="2358621" cy="5012458"/>
                    <a:chOff x="4424278" y="67471"/>
                    <a:chExt cx="2902917" cy="6169176"/>
                  </a:xfrm>
                </p:grpSpPr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4424278" y="4097075"/>
                      <a:ext cx="2081262" cy="1158230"/>
                      <a:chOff x="4424278" y="4097075"/>
                      <a:chExt cx="2081262" cy="1158230"/>
                    </a:xfrm>
                  </p:grpSpPr>
                  <p:sp>
                    <p:nvSpPr>
                      <p:cNvPr id="24" name="Can 23"/>
                      <p:cNvSpPr/>
                      <p:nvPr/>
                    </p:nvSpPr>
                    <p:spPr>
                      <a:xfrm rot="2702947">
                        <a:off x="4500480" y="4594476"/>
                        <a:ext cx="584627" cy="737031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5" name="Cube 24"/>
                      <p:cNvSpPr/>
                      <p:nvPr/>
                    </p:nvSpPr>
                    <p:spPr>
                      <a:xfrm rot="8131338">
                        <a:off x="4606403" y="4097075"/>
                        <a:ext cx="1899137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grpSp>
                  <p:nvGrpSpPr>
                    <p:cNvPr id="19" name="Group 18"/>
                    <p:cNvGrpSpPr/>
                    <p:nvPr/>
                  </p:nvGrpSpPr>
                  <p:grpSpPr>
                    <a:xfrm rot="10800000">
                      <a:off x="6111057" y="4233620"/>
                      <a:ext cx="1216138" cy="2003027"/>
                      <a:chOff x="1526588" y="4229777"/>
                      <a:chExt cx="1216138" cy="2003027"/>
                    </a:xfrm>
                  </p:grpSpPr>
                  <p:sp>
                    <p:nvSpPr>
                      <p:cNvPr id="22" name="Can 21"/>
                      <p:cNvSpPr/>
                      <p:nvPr/>
                    </p:nvSpPr>
                    <p:spPr>
                      <a:xfrm rot="8047634">
                        <a:off x="1602789" y="4153576"/>
                        <a:ext cx="584628" cy="737030"/>
                      </a:xfrm>
                      <a:prstGeom prst="can">
                        <a:avLst>
                          <a:gd name="adj" fmla="val 63034"/>
                        </a:avLst>
                      </a:prstGeom>
                      <a:solidFill>
                        <a:schemeClr val="tx1"/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 dirty="0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  <p:sp>
                    <p:nvSpPr>
                      <p:cNvPr id="23" name="Cube 22"/>
                      <p:cNvSpPr/>
                      <p:nvPr/>
                    </p:nvSpPr>
                    <p:spPr>
                      <a:xfrm rot="13540664">
                        <a:off x="1676079" y="5166157"/>
                        <a:ext cx="1899138" cy="234156"/>
                      </a:xfrm>
                      <a:prstGeom prst="cube">
                        <a:avLst>
                          <a:gd name="adj" fmla="val 13687"/>
                        </a:avLst>
                      </a:prstGeom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 defTabSz="742950"/>
                        <a:endParaRPr lang="en-US" sz="1465">
                          <a:solidFill>
                            <a:prstClr val="white"/>
                          </a:solidFill>
                          <a:latin typeface="Calibri" panose="020F0502020204030204"/>
                        </a:endParaRPr>
                      </a:p>
                    </p:txBody>
                  </p:sp>
                </p:grpSp>
                <p:sp>
                  <p:nvSpPr>
                    <p:cNvPr id="20" name="TextBox 19"/>
                    <p:cNvSpPr txBox="1"/>
                    <p:nvPr/>
                  </p:nvSpPr>
                  <p:spPr>
                    <a:xfrm>
                      <a:off x="4858032" y="67471"/>
                      <a:ext cx="940190" cy="38998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defTabSz="742950"/>
                      <a:r>
                        <a:rPr lang="en-US" sz="1465" dirty="0">
                          <a:solidFill>
                            <a:prstClr val="black"/>
                          </a:solidFill>
                          <a:latin typeface="Calibri" panose="020F0502020204030204"/>
                        </a:rPr>
                        <a:t>Beam</a:t>
                      </a:r>
                    </a:p>
                  </p:txBody>
                </p:sp>
                <p:cxnSp>
                  <p:nvCxnSpPr>
                    <p:cNvPr id="21" name="Straight Arrow Connector 20"/>
                    <p:cNvCxnSpPr/>
                    <p:nvPr/>
                  </p:nvCxnSpPr>
                  <p:spPr>
                    <a:xfrm flipH="1">
                      <a:off x="5873160" y="524560"/>
                      <a:ext cx="2678" cy="5225557"/>
                    </a:xfrm>
                    <a:prstGeom prst="straightConnector1">
                      <a:avLst/>
                    </a:prstGeom>
                    <a:ln w="44450">
                      <a:solidFill>
                        <a:srgbClr val="C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7115448" y="1236403"/>
                    <a:ext cx="77724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SB2</a:t>
                    </a:r>
                    <a:endParaRPr lang="en-GB" dirty="0"/>
                  </a:p>
                </p:txBody>
              </p:sp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9658623" y="1801553"/>
                    <a:ext cx="773430" cy="36830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fr-CH" dirty="0"/>
                      <a:t>SB1</a:t>
                    </a:r>
                    <a:endParaRPr lang="en-GB" dirty="0"/>
                  </a:p>
                </p:txBody>
              </p:sp>
            </p:grpSp>
            <p:sp>
              <p:nvSpPr>
                <p:cNvPr id="11" name="TextBox 10"/>
                <p:cNvSpPr txBox="1"/>
                <p:nvPr/>
              </p:nvSpPr>
              <p:spPr>
                <a:xfrm>
                  <a:off x="708902" y="-1324075"/>
                  <a:ext cx="153920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180 GeV Pions</a:t>
                  </a:r>
                </a:p>
              </p:txBody>
            </p:sp>
            <p:sp>
              <p:nvSpPr>
                <p:cNvPr id="12" name="Can 11"/>
                <p:cNvSpPr/>
                <p:nvPr/>
              </p:nvSpPr>
              <p:spPr>
                <a:xfrm>
                  <a:off x="2331462" y="3427158"/>
                  <a:ext cx="475009" cy="598837"/>
                </a:xfrm>
                <a:prstGeom prst="can">
                  <a:avLst>
                    <a:gd name="adj" fmla="val 92840"/>
                  </a:avLst>
                </a:prstGeom>
                <a:solidFill>
                  <a:schemeClr val="tx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717792" y="4054346"/>
                  <a:ext cx="3489325" cy="6451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TRC – With 12x12x25mm</a:t>
                  </a:r>
                  <a:r>
                    <a:rPr lang="en-US" baseline="30000" dirty="0"/>
                    <a:t>3</a:t>
                  </a:r>
                  <a:r>
                    <a:rPr lang="en-US" dirty="0"/>
                    <a:t> QBlock</a:t>
                  </a:r>
                </a:p>
              </p:txBody>
            </p:sp>
            <p:sp>
              <p:nvSpPr>
                <p:cNvPr id="14" name="Cube 13"/>
                <p:cNvSpPr/>
                <p:nvPr/>
              </p:nvSpPr>
              <p:spPr>
                <a:xfrm rot="16200000">
                  <a:off x="2339891" y="3231006"/>
                  <a:ext cx="458152" cy="225591"/>
                </a:xfrm>
                <a:prstGeom prst="cube">
                  <a:avLst>
                    <a:gd name="adj" fmla="val 6265"/>
                  </a:avLst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742950"/>
                  <a:endParaRPr lang="en-US" sz="1465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" name="Can 7"/>
              <p:cNvSpPr/>
              <p:nvPr/>
            </p:nvSpPr>
            <p:spPr>
              <a:xfrm rot="12963644">
                <a:off x="818934" y="1831234"/>
                <a:ext cx="475010" cy="598838"/>
              </a:xfrm>
              <a:prstGeom prst="can">
                <a:avLst>
                  <a:gd name="adj" fmla="val 63034"/>
                </a:avLst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742950"/>
                <a:endParaRPr lang="en-US" sz="1465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  <p:cxnSp>
          <p:nvCxnSpPr>
            <p:cNvPr id="28" name="Curved Connector 27"/>
            <p:cNvCxnSpPr/>
            <p:nvPr/>
          </p:nvCxnSpPr>
          <p:spPr>
            <a:xfrm rot="5400000" flipH="1" flipV="1">
              <a:off x="14832" y="-2"/>
              <a:ext cx="1158" cy="4948"/>
            </a:xfrm>
            <a:prstGeom prst="curvedConnector4">
              <a:avLst>
                <a:gd name="adj1" fmla="val -31090"/>
                <a:gd name="adj2" fmla="val 127945"/>
              </a:avLst>
            </a:prstGeom>
            <a:ln w="136525"/>
            <a:scene3d>
              <a:camera prst="orthographicFront">
                <a:rot lat="610798" lon="7271026" rev="13419085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10420068" y="1770062"/>
            <a:ext cx="173164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1.5 m long</a:t>
            </a:r>
          </a:p>
          <a:p>
            <a:r>
              <a:rPr lang="en-US" dirty="0"/>
              <a:t>HF-PPP Fibers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826625" y="1226704"/>
            <a:ext cx="147066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MCP-PMT</a:t>
            </a:r>
          </a:p>
          <a:p>
            <a:r>
              <a:rPr lang="en-US" dirty="0"/>
              <a:t>R7525 PMT</a:t>
            </a:r>
          </a:p>
        </p:txBody>
      </p:sp>
      <p:sp>
        <p:nvSpPr>
          <p:cNvPr id="4" name="Text Box 3"/>
          <p:cNvSpPr txBox="1"/>
          <p:nvPr/>
        </p:nvSpPr>
        <p:spPr>
          <a:xfrm>
            <a:off x="246058" y="706755"/>
            <a:ext cx="548195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dirty="0"/>
              <a:t>Different kind of photodetectors (PMT/MCP-PMT) were used.</a:t>
            </a:r>
          </a:p>
          <a:p>
            <a:pPr marL="285750" indent="-285750">
              <a:buFont typeface="Arial" panose="02080604020202020204" pitchFamily="34" charset="0"/>
              <a:buChar char="•"/>
            </a:pPr>
            <a:r>
              <a:rPr lang="en-US" dirty="0"/>
              <a:t>Timing measurement was performed using long fibers for different distances to the photodetector.</a:t>
            </a:r>
          </a:p>
        </p:txBody>
      </p:sp>
      <p:sp>
        <p:nvSpPr>
          <p:cNvPr id="9" name="TextBox 7"/>
          <p:cNvSpPr txBox="1"/>
          <p:nvPr/>
        </p:nvSpPr>
        <p:spPr>
          <a:xfrm>
            <a:off x="1419225" y="185420"/>
            <a:ext cx="31603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Time Resolution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CFB81458-5367-9BED-8FDE-F7FAE40E5F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58201" y="2691654"/>
            <a:ext cx="3506309" cy="38379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DB2181A8-0D80-3E26-C512-E103408C6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19612" y="2687733"/>
            <a:ext cx="3589165" cy="392868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0B5C6EFB-F2BD-3E85-F2DC-9502008A1E6F}"/>
              </a:ext>
            </a:extLst>
          </p:cNvPr>
          <p:cNvSpPr txBox="1"/>
          <p:nvPr/>
        </p:nvSpPr>
        <p:spPr>
          <a:xfrm>
            <a:off x="929464" y="1907976"/>
            <a:ext cx="683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Time resolution of HF-PPP fiber 20 cm away from the photodetector  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3A50292-F174-E376-7777-7B88A45B9357}"/>
              </a:ext>
            </a:extLst>
          </p:cNvPr>
          <p:cNvSpPr txBox="1"/>
          <p:nvPr/>
        </p:nvSpPr>
        <p:spPr>
          <a:xfrm>
            <a:off x="1294369" y="2350567"/>
            <a:ext cx="1675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HF-PPP + R7525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0173FD-3FBF-2BCD-7CF5-2EBBEB5EC570}"/>
              </a:ext>
            </a:extLst>
          </p:cNvPr>
          <p:cNvSpPr txBox="1"/>
          <p:nvPr/>
        </p:nvSpPr>
        <p:spPr>
          <a:xfrm>
            <a:off x="5462285" y="2320458"/>
            <a:ext cx="2013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HF-PPP + MCP-PMT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3A7AF2-F4B8-2E52-F709-85F5DA6AB958}"/>
              </a:ext>
            </a:extLst>
          </p:cNvPr>
          <p:cNvSpPr txBox="1"/>
          <p:nvPr/>
        </p:nvSpPr>
        <p:spPr>
          <a:xfrm>
            <a:off x="5075342" y="4282741"/>
            <a:ext cx="97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31.48 ps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ABB63E-54C2-CCB9-115E-97E0098F5D6F}"/>
              </a:ext>
            </a:extLst>
          </p:cNvPr>
          <p:cNvSpPr txBox="1"/>
          <p:nvPr/>
        </p:nvSpPr>
        <p:spPr>
          <a:xfrm>
            <a:off x="807472" y="4229648"/>
            <a:ext cx="97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135.8 ps</a:t>
            </a:r>
          </a:p>
        </p:txBody>
      </p:sp>
    </p:spTree>
    <p:extLst>
      <p:ext uri="{BB962C8B-B14F-4D97-AF65-F5344CB8AC3E}">
        <p14:creationId xmlns:p14="http://schemas.microsoft.com/office/powerpoint/2010/main" val="3660816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396</Words>
  <Application>Microsoft Macintosh PowerPoint</Application>
  <PresentationFormat>Widescreen</PresentationFormat>
  <Paragraphs>72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Times New Roman</vt:lpstr>
      <vt:lpstr>Office Theme</vt:lpstr>
      <vt:lpstr>QFib Test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H8B Qfib Results</dc:title>
  <dc:creator>Berkan Kaynak</dc:creator>
  <cp:lastModifiedBy>Suat Ozkorucuklu</cp:lastModifiedBy>
  <cp:revision>7</cp:revision>
  <dcterms:created xsi:type="dcterms:W3CDTF">2023-07-27T02:53:33Z</dcterms:created>
  <dcterms:modified xsi:type="dcterms:W3CDTF">2023-07-27T08:53:58Z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1033-11.1.0.10976</vt:lpwstr>
  </property>
</Properties>
</file>