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6" r:id="rId2"/>
    <p:sldId id="461" r:id="rId3"/>
    <p:sldId id="485" r:id="rId4"/>
    <p:sldId id="498" r:id="rId5"/>
    <p:sldId id="499" r:id="rId6"/>
    <p:sldId id="262" r:id="rId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EEF"/>
    <a:srgbClr val="EAEFF7"/>
    <a:srgbClr val="EBEFF7"/>
    <a:srgbClr val="D2DFEF"/>
    <a:srgbClr val="D1D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52" autoAdjust="0"/>
    <p:restoredTop sz="96327" autoAdjust="0"/>
  </p:normalViewPr>
  <p:slideViewPr>
    <p:cSldViewPr snapToGrid="0" showGuides="1">
      <p:cViewPr varScale="1">
        <p:scale>
          <a:sx n="123" d="100"/>
          <a:sy n="123" d="100"/>
        </p:scale>
        <p:origin x="720" y="19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 name="Shape 24"/>
          <p:cNvSpPr>
            <a:spLocks noGrp="1" noRot="1" noChangeAspect="1"/>
          </p:cNvSpPr>
          <p:nvPr>
            <p:ph type="sldImg"/>
          </p:nvPr>
        </p:nvSpPr>
        <p:spPr>
          <a:xfrm>
            <a:off x="1143000" y="685800"/>
            <a:ext cx="4572000" cy="3429000"/>
          </a:xfrm>
          <a:prstGeom prst="rect">
            <a:avLst/>
          </a:prstGeom>
        </p:spPr>
        <p:txBody>
          <a:bodyPr/>
          <a:lstStyle/>
          <a:p>
            <a:endParaRPr/>
          </a:p>
        </p:txBody>
      </p:sp>
      <p:sp>
        <p:nvSpPr>
          <p:cNvPr id="25" name="Shape 2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2</a:t>
            </a:fld>
            <a:endParaRPr lang="en-GB"/>
          </a:p>
        </p:txBody>
      </p:sp>
    </p:spTree>
    <p:extLst>
      <p:ext uri="{BB962C8B-B14F-4D97-AF65-F5344CB8AC3E}">
        <p14:creationId xmlns:p14="http://schemas.microsoft.com/office/powerpoint/2010/main" val="3585333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3</a:t>
            </a:fld>
            <a:endParaRPr lang="en-GB"/>
          </a:p>
        </p:txBody>
      </p:sp>
    </p:spTree>
    <p:extLst>
      <p:ext uri="{BB962C8B-B14F-4D97-AF65-F5344CB8AC3E}">
        <p14:creationId xmlns:p14="http://schemas.microsoft.com/office/powerpoint/2010/main" val="3683450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4</a:t>
            </a:fld>
            <a:endParaRPr lang="en-GB"/>
          </a:p>
        </p:txBody>
      </p:sp>
    </p:spTree>
    <p:extLst>
      <p:ext uri="{BB962C8B-B14F-4D97-AF65-F5344CB8AC3E}">
        <p14:creationId xmlns:p14="http://schemas.microsoft.com/office/powerpoint/2010/main" val="635974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5</a:t>
            </a:fld>
            <a:endParaRPr lang="en-GB"/>
          </a:p>
        </p:txBody>
      </p:sp>
    </p:spTree>
    <p:extLst>
      <p:ext uri="{BB962C8B-B14F-4D97-AF65-F5344CB8AC3E}">
        <p14:creationId xmlns:p14="http://schemas.microsoft.com/office/powerpoint/2010/main" val="3241633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1662090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6" name="Title Text"/>
          <p:cNvSpPr txBox="1">
            <a:spLocks noGrp="1"/>
          </p:cNvSpPr>
          <p:nvPr>
            <p:ph type="title"/>
          </p:nvPr>
        </p:nvSpPr>
        <p:spPr>
          <a:prstGeom prst="rect">
            <a:avLst/>
          </a:prstGeom>
        </p:spPr>
        <p:txBody>
          <a:bodyPr/>
          <a:lstStyle/>
          <a:p>
            <a:r>
              <a:t>Title Text</a:t>
            </a:r>
          </a:p>
        </p:txBody>
      </p:sp>
      <p:sp>
        <p:nvSpPr>
          <p:cNvPr id="17" name="Body Level One…"/>
          <p:cNvSpPr txBox="1">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5" name="Group 10"/>
          <p:cNvGrpSpPr/>
          <p:nvPr/>
        </p:nvGrpSpPr>
        <p:grpSpPr>
          <a:xfrm>
            <a:off x="208373" y="6311900"/>
            <a:ext cx="3177636" cy="449230"/>
            <a:chOff x="0" y="0"/>
            <a:chExt cx="3177635" cy="449229"/>
          </a:xfrm>
        </p:grpSpPr>
        <p:pic>
          <p:nvPicPr>
            <p:cNvPr id="2" name="Picture 11" descr="Picture 11"/>
            <p:cNvPicPr>
              <a:picLocks noChangeAspect="1"/>
            </p:cNvPicPr>
            <p:nvPr/>
          </p:nvPicPr>
          <p:blipFill>
            <a:blip r:embed="rId3"/>
            <a:stretch>
              <a:fillRect/>
            </a:stretch>
          </p:blipFill>
          <p:spPr>
            <a:xfrm>
              <a:off x="398527" y="0"/>
              <a:ext cx="2779109" cy="449230"/>
            </a:xfrm>
            <a:prstGeom prst="rect">
              <a:avLst/>
            </a:prstGeom>
            <a:ln w="12700" cap="flat">
              <a:noFill/>
              <a:miter lim="400000"/>
            </a:ln>
            <a:effectLst/>
          </p:spPr>
        </p:pic>
        <p:pic>
          <p:nvPicPr>
            <p:cNvPr id="3" name="Picture 12" descr="Picture 12"/>
            <p:cNvPicPr>
              <a:picLocks noChangeAspect="1"/>
            </p:cNvPicPr>
            <p:nvPr/>
          </p:nvPicPr>
          <p:blipFill>
            <a:blip r:embed="rId4"/>
            <a:stretch>
              <a:fillRect/>
            </a:stretch>
          </p:blipFill>
          <p:spPr>
            <a:xfrm>
              <a:off x="0" y="31355"/>
              <a:ext cx="398528" cy="386520"/>
            </a:xfrm>
            <a:prstGeom prst="rect">
              <a:avLst/>
            </a:prstGeom>
            <a:ln w="12700" cap="flat">
              <a:noFill/>
              <a:miter lim="400000"/>
            </a:ln>
            <a:effectLst/>
          </p:spPr>
        </p:pic>
        <p:sp>
          <p:nvSpPr>
            <p:cNvPr id="4" name="Straight Connector 13"/>
            <p:cNvSpPr/>
            <p:nvPr/>
          </p:nvSpPr>
          <p:spPr>
            <a:xfrm flipH="1">
              <a:off x="462968" y="31355"/>
              <a:ext cx="1" cy="386520"/>
            </a:xfrm>
            <a:prstGeom prst="line">
              <a:avLst/>
            </a:prstGeom>
            <a:noFill/>
            <a:ln w="19050" cap="flat">
              <a:solidFill>
                <a:schemeClr val="accent1"/>
              </a:solidFill>
              <a:prstDash val="solid"/>
              <a:miter lim="800000"/>
            </a:ln>
            <a:effectLst/>
          </p:spPr>
          <p:txBody>
            <a:bodyPr wrap="square" lIns="45719" tIns="45719" rIns="45719" bIns="45719" numCol="1" anchor="t">
              <a:noAutofit/>
            </a:bodyPr>
            <a:lstStyle/>
            <a:p>
              <a:endParaRPr/>
            </a:p>
          </p:txBody>
        </p:sp>
      </p:grpSp>
      <p:sp>
        <p:nvSpPr>
          <p:cNvPr id="6" name="Title 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7" name="Body Level One…"/>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9" name="Slide Number"/>
          <p:cNvSpPr txBox="1">
            <a:spLocks noGrp="1"/>
          </p:cNvSpPr>
          <p:nvPr>
            <p:ph type="sldNum" sz="quarter" idx="2"/>
          </p:nvPr>
        </p:nvSpPr>
        <p:spPr>
          <a:xfrm>
            <a:off x="8737600" y="6356350"/>
            <a:ext cx="2844800" cy="368300"/>
          </a:xfrm>
          <a:prstGeom prst="rect">
            <a:avLst/>
          </a:prstGeom>
          <a:ln w="12700">
            <a:miter lim="400000"/>
          </a:ln>
        </p:spPr>
        <p:txBody>
          <a:bodyPr wrap="none" lIns="45719" rIns="45719">
            <a:spAutoFit/>
          </a:bodyPr>
          <a:lstStyle>
            <a:lvl1pPr>
              <a:defRPr sz="1600">
                <a:solidFill>
                  <a:srgbClr val="729FCF"/>
                </a:solidFill>
              </a:defRPr>
            </a:lvl1pPr>
          </a:lstStyle>
          <a:p>
            <a:fld id="{86CB4B4D-7CA3-9044-876B-883B54F8677D}" type="slidenum">
              <a:t>‹#›</a:t>
            </a:fld>
            <a:endParaRPr/>
          </a:p>
        </p:txBody>
      </p:sp>
      <p:sp>
        <p:nvSpPr>
          <p:cNvPr id="10" name="TextBox 9">
            <a:extLst>
              <a:ext uri="{FF2B5EF4-FFF2-40B4-BE49-F238E27FC236}">
                <a16:creationId xmlns:a16="http://schemas.microsoft.com/office/drawing/2014/main" id="{86327DEE-5D90-D08C-3BAF-4518D045E2FD}"/>
              </a:ext>
            </a:extLst>
          </p:cNvPr>
          <p:cNvSpPr txBox="1"/>
          <p:nvPr userDrawn="1"/>
        </p:nvSpPr>
        <p:spPr>
          <a:xfrm>
            <a:off x="5289079" y="6400413"/>
            <a:ext cx="2294477"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B. </a:t>
            </a:r>
            <a:r>
              <a:rPr kumimoji="0" lang="en-US" sz="1200" b="0" i="0" u="none" strike="noStrike" cap="none" spc="0" normalizeH="0" baseline="0" dirty="0" err="1">
                <a:ln>
                  <a:noFill/>
                </a:ln>
                <a:solidFill>
                  <a:schemeClr val="tx2"/>
                </a:solidFill>
                <a:effectLst/>
                <a:uFillTx/>
                <a:ea typeface="+mn-ea"/>
                <a:cs typeface="+mn-cs"/>
                <a:sym typeface="Calibri"/>
              </a:rPr>
              <a:t>Mikulec</a:t>
            </a:r>
            <a:r>
              <a:rPr kumimoji="0" lang="en-US" sz="1200" b="0" i="0" u="none" strike="noStrike" cap="none" spc="0" normalizeH="0" baseline="0" dirty="0">
                <a:ln>
                  <a:noFill/>
                </a:ln>
                <a:solidFill>
                  <a:schemeClr val="tx2"/>
                </a:solidFill>
                <a:effectLst/>
                <a:uFillTx/>
                <a:ea typeface="+mn-ea"/>
                <a:cs typeface="+mn-cs"/>
                <a:sym typeface="Calibri"/>
              </a:rPr>
              <a:t> BE-OP-PS</a:t>
            </a: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9pPr>
    </p:bodyStyle>
    <p:otherStyle>
      <a:lvl1pPr marL="0" marR="0" indent="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1pPr>
      <a:lvl2pPr marL="0" marR="0" indent="4572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2pPr>
      <a:lvl3pPr marL="0" marR="0" indent="9144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3pPr>
      <a:lvl4pPr marL="0" marR="0" indent="13716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4pPr>
      <a:lvl5pPr marL="0" marR="0" indent="18288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5pPr>
      <a:lvl6pPr marL="0" marR="0" indent="22860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6pPr>
      <a:lvl7pPr marL="0" marR="0" indent="27432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7pPr>
      <a:lvl8pPr marL="0" marR="0" indent="32004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8pPr>
      <a:lvl9pPr marL="0" marR="0" indent="36576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s://cern.zoom.us/j/9372114100?pwd=L29BcmlHUENCdFBRSytXYVcrM1B4Zz0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6"/>
          <p:cNvSpPr txBox="1">
            <a:spLocks noGrp="1"/>
          </p:cNvSpPr>
          <p:nvPr>
            <p:ph type="title"/>
          </p:nvPr>
        </p:nvSpPr>
        <p:spPr>
          <a:xfrm>
            <a:off x="838200" y="365125"/>
            <a:ext cx="10515600" cy="1694903"/>
          </a:xfrm>
          <a:prstGeom prst="rect">
            <a:avLst/>
          </a:prstGeom>
        </p:spPr>
        <p:txBody>
          <a:bodyPr/>
          <a:lstStyle>
            <a:lvl1pPr algn="ctr">
              <a:defRPr b="1">
                <a:solidFill>
                  <a:srgbClr val="2F5597"/>
                </a:solidFill>
                <a:latin typeface="Carlito"/>
                <a:ea typeface="Carlito"/>
                <a:cs typeface="Carlito"/>
                <a:sym typeface="Carlito"/>
              </a:defRPr>
            </a:lvl1pPr>
          </a:lstStyle>
          <a:p>
            <a:r>
              <a:rPr dirty="0">
                <a:latin typeface="+mn-lt"/>
              </a:rPr>
              <a:t>PS Report</a:t>
            </a:r>
            <a:r>
              <a:rPr lang="en-US" dirty="0">
                <a:latin typeface="+mn-lt"/>
              </a:rPr>
              <a:t> week 29/30</a:t>
            </a:r>
            <a:endParaRPr dirty="0">
              <a:latin typeface="+mn-lt"/>
            </a:endParaRPr>
          </a:p>
        </p:txBody>
      </p:sp>
      <p:sp>
        <p:nvSpPr>
          <p:cNvPr id="28" name="Slide Number Placeholder 5"/>
          <p:cNvSpPr txBox="1">
            <a:spLocks noGrp="1"/>
          </p:cNvSpPr>
          <p:nvPr>
            <p:ph type="sldNum" sz="quarter" idx="4294967295"/>
          </p:nvPr>
        </p:nvSpPr>
        <p:spPr>
          <a:xfrm>
            <a:off x="11172418" y="6414760"/>
            <a:ext cx="181383" cy="24830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chor="ctr">
            <a:normAutofit fontScale="92500" lnSpcReduction="10000"/>
          </a:bodyPr>
          <a:lstStyle>
            <a:lvl1pPr algn="r">
              <a:spcBef>
                <a:spcPts val="600"/>
              </a:spcBef>
              <a:defRPr sz="1200">
                <a:solidFill>
                  <a:srgbClr val="888888"/>
                </a:solidFill>
              </a:defRPr>
            </a:lvl1pPr>
          </a:lstStyle>
          <a:p>
            <a:fld id="{86CB4B4D-7CA3-9044-876B-883B54F8677D}" type="slidenum">
              <a:rPr/>
              <a:t>1</a:t>
            </a:fld>
            <a:endParaRPr/>
          </a:p>
        </p:txBody>
      </p:sp>
      <p:pic>
        <p:nvPicPr>
          <p:cNvPr id="29" name="Picture 7" descr="Picture 7"/>
          <p:cNvPicPr>
            <a:picLocks noChangeAspect="1"/>
          </p:cNvPicPr>
          <p:nvPr/>
        </p:nvPicPr>
        <p:blipFill>
          <a:blip r:embed="rId2"/>
          <a:stretch>
            <a:fillRect/>
          </a:stretch>
        </p:blipFill>
        <p:spPr>
          <a:xfrm>
            <a:off x="0" y="2193743"/>
            <a:ext cx="12192000" cy="1480459"/>
          </a:xfrm>
          <a:prstGeom prst="rect">
            <a:avLst/>
          </a:prstGeom>
          <a:ln w="12700">
            <a:miter lim="400000"/>
          </a:ln>
        </p:spPr>
      </p:pic>
      <p:sp>
        <p:nvSpPr>
          <p:cNvPr id="30" name="Title 6"/>
          <p:cNvSpPr txBox="1"/>
          <p:nvPr/>
        </p:nvSpPr>
        <p:spPr>
          <a:xfrm>
            <a:off x="799836" y="4317417"/>
            <a:ext cx="10917819" cy="13255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2000">
                <a:solidFill>
                  <a:srgbClr val="404040"/>
                </a:solidFill>
                <a:latin typeface="Calibri Light"/>
                <a:ea typeface="Calibri Light"/>
                <a:cs typeface="Calibri Light"/>
                <a:sym typeface="Calibri Light"/>
              </a:defRPr>
            </a:lvl1pPr>
          </a:lstStyle>
          <a:p>
            <a:pPr algn="ctr"/>
            <a:r>
              <a:rPr dirty="0"/>
              <a:t>Many thanks</a:t>
            </a:r>
            <a:endParaRPr lang="en-US" dirty="0"/>
          </a:p>
          <a:p>
            <a:pPr algn="ctr"/>
            <a:r>
              <a:rPr dirty="0"/>
              <a:t>to</a:t>
            </a:r>
            <a:r>
              <a:rPr lang="en-US" dirty="0"/>
              <a:t> the PS OP and coordination teams as well as all equipment experts and support teams!</a:t>
            </a:r>
            <a:endParaRPr dirty="0"/>
          </a:p>
        </p:txBody>
      </p:sp>
      <p:pic>
        <p:nvPicPr>
          <p:cNvPr id="31" name="Picture 2" descr="Picture 2"/>
          <p:cNvPicPr>
            <a:picLocks noChangeAspect="1"/>
          </p:cNvPicPr>
          <p:nvPr/>
        </p:nvPicPr>
        <p:blipFill>
          <a:blip r:embed="rId3"/>
          <a:srcRect b="25808"/>
          <a:stretch>
            <a:fillRect/>
          </a:stretch>
        </p:blipFill>
        <p:spPr>
          <a:xfrm>
            <a:off x="0" y="1995364"/>
            <a:ext cx="12192000" cy="1988808"/>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430D1F6-B20B-E58B-13DE-1A7A9063C28B}"/>
              </a:ext>
            </a:extLst>
          </p:cNvPr>
          <p:cNvPicPr>
            <a:picLocks noChangeAspect="1"/>
          </p:cNvPicPr>
          <p:nvPr/>
        </p:nvPicPr>
        <p:blipFill>
          <a:blip r:embed="rId3"/>
          <a:stretch>
            <a:fillRect/>
          </a:stretch>
        </p:blipFill>
        <p:spPr>
          <a:xfrm>
            <a:off x="803222" y="813247"/>
            <a:ext cx="9805555" cy="5459353"/>
          </a:xfrm>
          <a:prstGeom prst="rect">
            <a:avLst/>
          </a:prstGeom>
        </p:spPr>
      </p:pic>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2</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448200" y="101926"/>
            <a:ext cx="10515600" cy="7113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Availability W29/30 (Thu – Thu 9am)</a:t>
            </a:r>
            <a:endParaRPr lang="en-US" sz="3200" b="1" kern="1200" dirty="0">
              <a:solidFill>
                <a:schemeClr val="accent5"/>
              </a:solidFill>
              <a:latin typeface="+mn-lt"/>
              <a:ea typeface="+mj-ea"/>
              <a:cs typeface="+mj-cs"/>
            </a:endParaRPr>
          </a:p>
        </p:txBody>
      </p:sp>
    </p:spTree>
    <p:extLst>
      <p:ext uri="{BB962C8B-B14F-4D97-AF65-F5344CB8AC3E}">
        <p14:creationId xmlns:p14="http://schemas.microsoft.com/office/powerpoint/2010/main" val="18051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3</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258197" y="196926"/>
            <a:ext cx="11569629" cy="7113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Main Points</a:t>
            </a:r>
            <a:endParaRPr lang="en-US" sz="3200" b="1" kern="1200" dirty="0">
              <a:solidFill>
                <a:schemeClr val="accent5"/>
              </a:solidFill>
              <a:latin typeface="+mn-lt"/>
              <a:ea typeface="+mj-ea"/>
              <a:cs typeface="+mj-cs"/>
            </a:endParaRPr>
          </a:p>
        </p:txBody>
      </p:sp>
      <p:sp>
        <p:nvSpPr>
          <p:cNvPr id="3" name="TextBox 2">
            <a:extLst>
              <a:ext uri="{FF2B5EF4-FFF2-40B4-BE49-F238E27FC236}">
                <a16:creationId xmlns:a16="http://schemas.microsoft.com/office/drawing/2014/main" id="{8CE8343B-8DF1-B027-5276-48947D67D61F}"/>
              </a:ext>
            </a:extLst>
          </p:cNvPr>
          <p:cNvSpPr txBox="1"/>
          <p:nvPr/>
        </p:nvSpPr>
        <p:spPr>
          <a:xfrm>
            <a:off x="355002" y="1112379"/>
            <a:ext cx="11472824" cy="42088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lvl="8" indent="-285750">
              <a:spcAft>
                <a:spcPts val="1500"/>
              </a:spcAft>
              <a:buFont typeface="Arial" panose="020B0604020202020204" pitchFamily="34" charset="0"/>
              <a:buChar char="•"/>
            </a:pPr>
            <a:r>
              <a:rPr lang="en-GB" dirty="0"/>
              <a:t>Very good availability</a:t>
            </a:r>
          </a:p>
          <a:p>
            <a:pPr marL="285750" lvl="8" indent="-285750">
              <a:spcAft>
                <a:spcPts val="1500"/>
              </a:spcAft>
              <a:buFont typeface="Arial" panose="020B0604020202020204" pitchFamily="34" charset="0"/>
              <a:buChar char="•"/>
            </a:pPr>
            <a:r>
              <a:rPr lang="en-GB" b="1" dirty="0"/>
              <a:t>Frequent parameter drifts</a:t>
            </a:r>
            <a:r>
              <a:rPr lang="en-GB" dirty="0"/>
              <a:t> on all kind of beams, especially EAST target steering and MTE efficiency. Root cause not clear, might be linked to high temperatures, but certainly also to super cycle composition (AD cycle is particularly perturbing) – longer-term studies and mitigations required</a:t>
            </a:r>
          </a:p>
          <a:p>
            <a:pPr marL="285750" lvl="8" indent="-285750">
              <a:spcAft>
                <a:spcPts val="1500"/>
              </a:spcAft>
              <a:buFont typeface="Arial" panose="020B0604020202020204" pitchFamily="34" charset="0"/>
              <a:buChar char="•"/>
            </a:pPr>
            <a:endParaRPr lang="en-GB" dirty="0"/>
          </a:p>
          <a:p>
            <a:pPr marL="285750" lvl="8" indent="-285750">
              <a:spcAft>
                <a:spcPts val="1500"/>
              </a:spcAft>
              <a:buFont typeface="Arial" panose="020B0604020202020204" pitchFamily="34" charset="0"/>
              <a:buChar char="•"/>
            </a:pPr>
            <a:endParaRPr lang="en-GB" dirty="0"/>
          </a:p>
          <a:p>
            <a:pPr marL="285750" lvl="8" indent="-285750">
              <a:spcAft>
                <a:spcPts val="1500"/>
              </a:spcAft>
              <a:buFont typeface="Arial" panose="020B0604020202020204" pitchFamily="34" charset="0"/>
              <a:buChar char="•"/>
            </a:pPr>
            <a:endParaRPr lang="en-GB" dirty="0"/>
          </a:p>
          <a:p>
            <a:pPr marL="285750" lvl="8" indent="-285750">
              <a:spcAft>
                <a:spcPts val="1500"/>
              </a:spcAft>
              <a:buFont typeface="Arial" panose="020B0604020202020204" pitchFamily="34" charset="0"/>
              <a:buChar char="•"/>
            </a:pPr>
            <a:endParaRPr lang="en-CH" dirty="0"/>
          </a:p>
          <a:p>
            <a:pPr marL="285750" lvl="8" indent="-285750">
              <a:spcAft>
                <a:spcPts val="1500"/>
              </a:spcAft>
              <a:buFont typeface="Arial" panose="020B0604020202020204" pitchFamily="34" charset="0"/>
              <a:buChar char="•"/>
            </a:pPr>
            <a:r>
              <a:rPr lang="en-GB" b="1" dirty="0"/>
              <a:t>N</a:t>
            </a:r>
            <a:r>
              <a:rPr lang="en-CH" b="1" dirty="0"/>
              <a:t>ew WRAP displays</a:t>
            </a:r>
            <a:r>
              <a:rPr lang="en-CH" dirty="0"/>
              <a:t> in the CCC showing the T9/TN asymmetry measured with the target BLMs and n_TOF SEM grid position and beam size are regularly checked and </a:t>
            </a:r>
            <a:r>
              <a:rPr lang="en-GB" dirty="0" err="1"/>
              <a:t>th</a:t>
            </a:r>
            <a:r>
              <a:rPr lang="en-CH" dirty="0"/>
              <a:t>e steering adjusted</a:t>
            </a:r>
          </a:p>
        </p:txBody>
      </p:sp>
      <p:pic>
        <p:nvPicPr>
          <p:cNvPr id="4" name="Picture 3">
            <a:extLst>
              <a:ext uri="{FF2B5EF4-FFF2-40B4-BE49-F238E27FC236}">
                <a16:creationId xmlns:a16="http://schemas.microsoft.com/office/drawing/2014/main" id="{0A225005-4D5A-5EDC-A003-9B6B68AC7A61}"/>
              </a:ext>
            </a:extLst>
          </p:cNvPr>
          <p:cNvPicPr>
            <a:picLocks noChangeAspect="1"/>
          </p:cNvPicPr>
          <p:nvPr/>
        </p:nvPicPr>
        <p:blipFill rotWithShape="1">
          <a:blip r:embed="rId3"/>
          <a:srcRect l="10195" t="26819"/>
          <a:stretch/>
        </p:blipFill>
        <p:spPr>
          <a:xfrm>
            <a:off x="1757559" y="2600415"/>
            <a:ext cx="6980041" cy="1840781"/>
          </a:xfrm>
          <a:prstGeom prst="rect">
            <a:avLst/>
          </a:prstGeom>
        </p:spPr>
      </p:pic>
    </p:spTree>
    <p:extLst>
      <p:ext uri="{BB962C8B-B14F-4D97-AF65-F5344CB8AC3E}">
        <p14:creationId xmlns:p14="http://schemas.microsoft.com/office/powerpoint/2010/main" val="1216255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4</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258197" y="196926"/>
            <a:ext cx="11569629" cy="7113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Delivered Intensity</a:t>
            </a:r>
            <a:endParaRPr lang="en-US" sz="3200" b="1" kern="1200" dirty="0">
              <a:solidFill>
                <a:schemeClr val="accent5"/>
              </a:solidFill>
              <a:latin typeface="+mn-lt"/>
              <a:ea typeface="+mj-ea"/>
              <a:cs typeface="+mj-cs"/>
            </a:endParaRPr>
          </a:p>
        </p:txBody>
      </p:sp>
      <p:sp>
        <p:nvSpPr>
          <p:cNvPr id="3" name="TextBox 2">
            <a:extLst>
              <a:ext uri="{FF2B5EF4-FFF2-40B4-BE49-F238E27FC236}">
                <a16:creationId xmlns:a16="http://schemas.microsoft.com/office/drawing/2014/main" id="{8CE8343B-8DF1-B027-5276-48947D67D61F}"/>
              </a:ext>
            </a:extLst>
          </p:cNvPr>
          <p:cNvSpPr txBox="1"/>
          <p:nvPr/>
        </p:nvSpPr>
        <p:spPr>
          <a:xfrm>
            <a:off x="355002" y="964976"/>
            <a:ext cx="11472824" cy="38472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lvl="8" indent="-285750">
              <a:spcAft>
                <a:spcPts val="1500"/>
              </a:spcAft>
              <a:buFont typeface="Arial" panose="020B0604020202020204" pitchFamily="34" charset="0"/>
              <a:buChar char="•"/>
            </a:pPr>
            <a:r>
              <a:rPr lang="en-GB" dirty="0"/>
              <a:t>Managed to compensate in w29 for T8 the slightly lower delivered integrated flux of the previous 2 weeks</a:t>
            </a:r>
          </a:p>
          <a:p>
            <a:pPr marL="285750" lvl="8" indent="-285750">
              <a:spcAft>
                <a:spcPts val="1500"/>
              </a:spcAft>
              <a:buFont typeface="Arial" panose="020B0604020202020204" pitchFamily="34" charset="0"/>
              <a:buChar char="•"/>
            </a:pPr>
            <a:endParaRPr lang="en-GB" dirty="0"/>
          </a:p>
          <a:p>
            <a:pPr marL="285750" lvl="8" indent="-285750">
              <a:spcAft>
                <a:spcPts val="1500"/>
              </a:spcAft>
              <a:buFont typeface="Arial" panose="020B0604020202020204" pitchFamily="34" charset="0"/>
              <a:buChar char="•"/>
            </a:pPr>
            <a:endParaRPr lang="en-GB" dirty="0"/>
          </a:p>
          <a:p>
            <a:pPr marL="285750" lvl="8" indent="-285750">
              <a:spcAft>
                <a:spcPts val="1500"/>
              </a:spcAft>
              <a:buFont typeface="Arial" panose="020B0604020202020204" pitchFamily="34" charset="0"/>
              <a:buChar char="•"/>
            </a:pPr>
            <a:endParaRPr lang="en-GB" dirty="0"/>
          </a:p>
          <a:p>
            <a:pPr marL="285750" lvl="8" indent="-285750">
              <a:spcAft>
                <a:spcPts val="1500"/>
              </a:spcAft>
              <a:buFont typeface="Arial" panose="020B0604020202020204" pitchFamily="34" charset="0"/>
              <a:buChar char="•"/>
            </a:pPr>
            <a:endParaRPr lang="en-GB" dirty="0"/>
          </a:p>
          <a:p>
            <a:pPr marL="285750" lvl="8" indent="-285750">
              <a:spcAft>
                <a:spcPts val="1500"/>
              </a:spcAft>
              <a:buFont typeface="Arial" panose="020B0604020202020204" pitchFamily="34" charset="0"/>
              <a:buChar char="•"/>
            </a:pPr>
            <a:endParaRPr lang="en-GB" dirty="0"/>
          </a:p>
          <a:p>
            <a:pPr marL="285750" lvl="8" indent="-285750">
              <a:spcAft>
                <a:spcPts val="1500"/>
              </a:spcAft>
              <a:buFont typeface="Arial" panose="020B0604020202020204" pitchFamily="34" charset="0"/>
              <a:buChar char="•"/>
            </a:pPr>
            <a:r>
              <a:rPr lang="en-GB" dirty="0"/>
              <a:t>SFTPRO intensity and </a:t>
            </a:r>
            <a:r>
              <a:rPr lang="en-GB" dirty="0" err="1"/>
              <a:t>n_TOF</a:t>
            </a:r>
            <a:r>
              <a:rPr lang="en-GB" dirty="0"/>
              <a:t> delivered flux curve</a:t>
            </a:r>
          </a:p>
          <a:p>
            <a:pPr marL="808038" lvl="8" indent="-363538">
              <a:spcAft>
                <a:spcPts val="1500"/>
              </a:spcAft>
              <a:buFont typeface="Arial" panose="020B0604020202020204" pitchFamily="34" charset="0"/>
              <a:buChar char="•"/>
            </a:pPr>
            <a:endParaRPr lang="en-CH" dirty="0"/>
          </a:p>
        </p:txBody>
      </p:sp>
      <p:pic>
        <p:nvPicPr>
          <p:cNvPr id="2" name="Picture 1">
            <a:extLst>
              <a:ext uri="{FF2B5EF4-FFF2-40B4-BE49-F238E27FC236}">
                <a16:creationId xmlns:a16="http://schemas.microsoft.com/office/drawing/2014/main" id="{3D98BF16-36E2-1983-D878-CAD7403984E4}"/>
              </a:ext>
            </a:extLst>
          </p:cNvPr>
          <p:cNvPicPr>
            <a:picLocks noChangeAspect="1"/>
          </p:cNvPicPr>
          <p:nvPr/>
        </p:nvPicPr>
        <p:blipFill>
          <a:blip r:embed="rId3"/>
          <a:stretch>
            <a:fillRect/>
          </a:stretch>
        </p:blipFill>
        <p:spPr>
          <a:xfrm>
            <a:off x="2566555" y="1394178"/>
            <a:ext cx="5642264" cy="2034822"/>
          </a:xfrm>
          <a:prstGeom prst="rect">
            <a:avLst/>
          </a:prstGeom>
        </p:spPr>
      </p:pic>
      <p:pic>
        <p:nvPicPr>
          <p:cNvPr id="5" name="Picture 4">
            <a:extLst>
              <a:ext uri="{FF2B5EF4-FFF2-40B4-BE49-F238E27FC236}">
                <a16:creationId xmlns:a16="http://schemas.microsoft.com/office/drawing/2014/main" id="{D7C1F192-120D-596C-F950-2A92D6558210}"/>
              </a:ext>
            </a:extLst>
          </p:cNvPr>
          <p:cNvPicPr>
            <a:picLocks noChangeAspect="1"/>
          </p:cNvPicPr>
          <p:nvPr/>
        </p:nvPicPr>
        <p:blipFill>
          <a:blip r:embed="rId4"/>
          <a:stretch>
            <a:fillRect/>
          </a:stretch>
        </p:blipFill>
        <p:spPr>
          <a:xfrm>
            <a:off x="1017628" y="4272389"/>
            <a:ext cx="5230772" cy="1697792"/>
          </a:xfrm>
          <a:prstGeom prst="rect">
            <a:avLst/>
          </a:prstGeom>
        </p:spPr>
      </p:pic>
      <p:pic>
        <p:nvPicPr>
          <p:cNvPr id="8" name="Picture 7">
            <a:extLst>
              <a:ext uri="{FF2B5EF4-FFF2-40B4-BE49-F238E27FC236}">
                <a16:creationId xmlns:a16="http://schemas.microsoft.com/office/drawing/2014/main" id="{9D62FEA0-8B88-066B-EC45-53A6A9B75170}"/>
              </a:ext>
            </a:extLst>
          </p:cNvPr>
          <p:cNvPicPr>
            <a:picLocks noChangeAspect="1"/>
          </p:cNvPicPr>
          <p:nvPr/>
        </p:nvPicPr>
        <p:blipFill>
          <a:blip r:embed="rId5"/>
          <a:stretch>
            <a:fillRect/>
          </a:stretch>
        </p:blipFill>
        <p:spPr>
          <a:xfrm>
            <a:off x="6593609" y="3858202"/>
            <a:ext cx="4287982" cy="2299629"/>
          </a:xfrm>
          <a:prstGeom prst="rect">
            <a:avLst/>
          </a:prstGeom>
        </p:spPr>
      </p:pic>
    </p:spTree>
    <p:extLst>
      <p:ext uri="{BB962C8B-B14F-4D97-AF65-F5344CB8AC3E}">
        <p14:creationId xmlns:p14="http://schemas.microsoft.com/office/powerpoint/2010/main" val="3394145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5</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258197" y="196926"/>
            <a:ext cx="11569629" cy="7113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Special Test</a:t>
            </a:r>
            <a:endParaRPr lang="en-US" sz="3200" b="1" kern="1200" dirty="0">
              <a:solidFill>
                <a:schemeClr val="accent5"/>
              </a:solidFill>
              <a:latin typeface="+mn-lt"/>
              <a:ea typeface="+mj-ea"/>
              <a:cs typeface="+mj-cs"/>
            </a:endParaRPr>
          </a:p>
        </p:txBody>
      </p:sp>
      <p:sp>
        <p:nvSpPr>
          <p:cNvPr id="3" name="TextBox 2">
            <a:extLst>
              <a:ext uri="{FF2B5EF4-FFF2-40B4-BE49-F238E27FC236}">
                <a16:creationId xmlns:a16="http://schemas.microsoft.com/office/drawing/2014/main" id="{8CE8343B-8DF1-B027-5276-48947D67D61F}"/>
              </a:ext>
            </a:extLst>
          </p:cNvPr>
          <p:cNvSpPr txBox="1"/>
          <p:nvPr/>
        </p:nvSpPr>
        <p:spPr>
          <a:xfrm>
            <a:off x="355002" y="964976"/>
            <a:ext cx="11472824" cy="196976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8" indent="0">
              <a:spcAft>
                <a:spcPts val="1500"/>
              </a:spcAft>
            </a:pPr>
            <a:r>
              <a:rPr lang="en-GB" dirty="0"/>
              <a:t>Today special test from 3pm – 7pm requested by </a:t>
            </a:r>
            <a:r>
              <a:rPr lang="en-GB" dirty="0" err="1"/>
              <a:t>n_TOF</a:t>
            </a:r>
            <a:r>
              <a:rPr lang="en-GB" dirty="0"/>
              <a:t>:</a:t>
            </a:r>
          </a:p>
          <a:p>
            <a:pPr marL="285750" lvl="8" indent="-285750">
              <a:spcAft>
                <a:spcPts val="1500"/>
              </a:spcAft>
              <a:buFont typeface="Arial" panose="020B0604020202020204" pitchFamily="34" charset="0"/>
              <a:buChar char="•"/>
            </a:pPr>
            <a:r>
              <a:rPr lang="en-GB" dirty="0" err="1"/>
              <a:t>Supercycle</a:t>
            </a:r>
            <a:r>
              <a:rPr lang="en-GB" dirty="0"/>
              <a:t> with mix of different intensity TOF cycles (2 x 50 + 2 x 100 + 2 x 200 + 2 x 350 + 2x 850 ) e10 p. </a:t>
            </a:r>
          </a:p>
          <a:p>
            <a:pPr marL="285750" lvl="8" indent="-285750">
              <a:spcAft>
                <a:spcPts val="1500"/>
              </a:spcAft>
              <a:buFont typeface="Arial" panose="020B0604020202020204" pitchFamily="34" charset="0"/>
              <a:buChar char="•"/>
            </a:pPr>
            <a:endParaRPr lang="en-GB" dirty="0"/>
          </a:p>
          <a:p>
            <a:pPr marL="808038" lvl="8" indent="-363538">
              <a:spcAft>
                <a:spcPts val="1500"/>
              </a:spcAft>
              <a:buFont typeface="Arial" panose="020B0604020202020204" pitchFamily="34" charset="0"/>
              <a:buChar char="•"/>
            </a:pPr>
            <a:endParaRPr lang="en-CH" dirty="0"/>
          </a:p>
        </p:txBody>
      </p:sp>
    </p:spTree>
    <p:extLst>
      <p:ext uri="{BB962C8B-B14F-4D97-AF65-F5344CB8AC3E}">
        <p14:creationId xmlns:p14="http://schemas.microsoft.com/office/powerpoint/2010/main" val="2596507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1" descr="Picture 1"/>
          <p:cNvPicPr>
            <a:picLocks noChangeAspect="1"/>
          </p:cNvPicPr>
          <p:nvPr/>
        </p:nvPicPr>
        <p:blipFill>
          <a:blip r:embed="rId3"/>
          <a:stretch>
            <a:fillRect/>
          </a:stretch>
        </p:blipFill>
        <p:spPr>
          <a:xfrm>
            <a:off x="422786" y="2387100"/>
            <a:ext cx="1902696" cy="1664238"/>
          </a:xfrm>
          <a:prstGeom prst="rect">
            <a:avLst/>
          </a:prstGeom>
          <a:ln w="12700">
            <a:miter lim="400000"/>
          </a:ln>
        </p:spPr>
      </p:pic>
      <p:sp>
        <p:nvSpPr>
          <p:cNvPr id="82" name="Title 6"/>
          <p:cNvSpPr txBox="1">
            <a:spLocks noGrp="1"/>
          </p:cNvSpPr>
          <p:nvPr>
            <p:ph type="title"/>
          </p:nvPr>
        </p:nvSpPr>
        <p:spPr>
          <a:xfrm>
            <a:off x="838200" y="1013009"/>
            <a:ext cx="10515600" cy="1661992"/>
          </a:xfrm>
          <a:prstGeom prst="rect">
            <a:avLst/>
          </a:prstGeom>
        </p:spPr>
        <p:txBody>
          <a:bodyPr/>
          <a:lstStyle/>
          <a:p>
            <a:pPr>
              <a:defRPr sz="3200">
                <a:latin typeface="+mn-lt"/>
                <a:ea typeface="+mn-ea"/>
                <a:cs typeface="+mn-cs"/>
                <a:sym typeface="Calibri"/>
              </a:defRPr>
            </a:pPr>
            <a:r>
              <a:rPr lang="fr-CH" sz="3200" dirty="0">
                <a:sym typeface="Calibri"/>
              </a:rPr>
              <a:t>PS </a:t>
            </a:r>
            <a:r>
              <a:rPr lang="fr-CH" sz="3200" dirty="0" err="1">
                <a:sym typeface="Calibri"/>
              </a:rPr>
              <a:t>Coordinator</a:t>
            </a:r>
            <a:r>
              <a:rPr lang="fr-CH" sz="3200" dirty="0">
                <a:sym typeface="Calibri"/>
              </a:rPr>
              <a:t> for </a:t>
            </a:r>
            <a:r>
              <a:rPr lang="fr-CH" sz="3200" dirty="0" err="1">
                <a:sym typeface="Calibri"/>
              </a:rPr>
              <a:t>week</a:t>
            </a:r>
            <a:r>
              <a:rPr lang="fr-CH" sz="3200" dirty="0">
                <a:sym typeface="Calibri"/>
              </a:rPr>
              <a:t> 29 – </a:t>
            </a:r>
            <a:r>
              <a:rPr lang="fr-CH" sz="3200" b="1" dirty="0">
                <a:sym typeface="Calibri"/>
              </a:rPr>
              <a:t>Alexander </a:t>
            </a:r>
            <a:r>
              <a:rPr lang="fr-CH" sz="3200" b="1" dirty="0" err="1">
                <a:sym typeface="Calibri"/>
              </a:rPr>
              <a:t>Huschauer</a:t>
            </a:r>
            <a:br>
              <a:rPr lang="fr-CH" sz="3200" dirty="0">
                <a:sym typeface="Calibri"/>
              </a:rPr>
            </a:br>
            <a:r>
              <a:rPr lang="fr-CH" sz="3200" dirty="0">
                <a:sym typeface="Calibri"/>
              </a:rPr>
              <a:t>PS Coordinator for </a:t>
            </a:r>
            <a:r>
              <a:rPr lang="fr-CH" sz="3200" dirty="0" err="1">
                <a:sym typeface="Calibri"/>
              </a:rPr>
              <a:t>week</a:t>
            </a:r>
            <a:r>
              <a:rPr lang="fr-CH" sz="3200" dirty="0">
                <a:sym typeface="Calibri"/>
              </a:rPr>
              <a:t> 30 – </a:t>
            </a:r>
            <a:r>
              <a:rPr lang="fr-CH" sz="3200" b="1" dirty="0">
                <a:sym typeface="Calibri"/>
              </a:rPr>
              <a:t>Bettina </a:t>
            </a:r>
            <a:r>
              <a:rPr lang="fr-CH" sz="3200" b="1" dirty="0" err="1">
                <a:sym typeface="Calibri"/>
              </a:rPr>
              <a:t>Mikulec</a:t>
            </a:r>
            <a:br>
              <a:rPr lang="fr-CH" sz="3200" b="1" dirty="0">
                <a:sym typeface="Calibri"/>
              </a:rPr>
            </a:br>
            <a:r>
              <a:rPr lang="fr-CH" sz="3200" dirty="0">
                <a:sym typeface="Calibri"/>
              </a:rPr>
              <a:t>PS </a:t>
            </a:r>
            <a:r>
              <a:rPr lang="fr-CH" sz="3200" dirty="0" err="1">
                <a:sym typeface="Calibri"/>
              </a:rPr>
              <a:t>Coordinator</a:t>
            </a:r>
            <a:r>
              <a:rPr lang="fr-CH" sz="3200" dirty="0">
                <a:sym typeface="Calibri"/>
              </a:rPr>
              <a:t> for </a:t>
            </a:r>
            <a:r>
              <a:rPr lang="fr-CH" sz="3200" dirty="0" err="1">
                <a:sym typeface="Calibri"/>
              </a:rPr>
              <a:t>week</a:t>
            </a:r>
            <a:r>
              <a:rPr lang="fr-CH" sz="3200" dirty="0">
                <a:sym typeface="Calibri"/>
              </a:rPr>
              <a:t> 31 – </a:t>
            </a:r>
            <a:r>
              <a:rPr lang="fr-CH" sz="3200" b="1" dirty="0">
                <a:sym typeface="Calibri"/>
              </a:rPr>
              <a:t>Matthew Fraser</a:t>
            </a:r>
            <a:endParaRPr b="1" dirty="0"/>
          </a:p>
        </p:txBody>
      </p:sp>
      <p:sp>
        <p:nvSpPr>
          <p:cNvPr id="83" name="Slide Number Placeholder 5"/>
          <p:cNvSpPr txBox="1">
            <a:spLocks noGrp="1"/>
          </p:cNvSpPr>
          <p:nvPr>
            <p:ph type="sldNum" sz="quarter" idx="4294967295"/>
          </p:nvPr>
        </p:nvSpPr>
        <p:spPr>
          <a:xfrm>
            <a:off x="11172418" y="6414760"/>
            <a:ext cx="181383" cy="24830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chor="ctr">
            <a:normAutofit fontScale="92500" lnSpcReduction="10000"/>
          </a:bodyPr>
          <a:lstStyle>
            <a:lvl1pPr algn="r">
              <a:spcBef>
                <a:spcPts val="600"/>
              </a:spcBef>
              <a:defRPr sz="1200">
                <a:solidFill>
                  <a:srgbClr val="888888"/>
                </a:solidFill>
              </a:defRPr>
            </a:lvl1pPr>
          </a:lstStyle>
          <a:p>
            <a:fld id="{86CB4B4D-7CA3-9044-876B-883B54F8677D}" type="slidenum">
              <a:rPr/>
              <a:t>6</a:t>
            </a:fld>
            <a:endParaRPr/>
          </a:p>
        </p:txBody>
      </p:sp>
      <p:sp>
        <p:nvSpPr>
          <p:cNvPr id="84" name="TextBox 9"/>
          <p:cNvSpPr txBox="1"/>
          <p:nvPr/>
        </p:nvSpPr>
        <p:spPr>
          <a:xfrm>
            <a:off x="592390" y="4271867"/>
            <a:ext cx="10515601" cy="1477328"/>
          </a:xfrm>
          <a:prstGeom prst="rect">
            <a:avLst/>
          </a:prstGeom>
          <a:ln w="12700">
            <a:solidFill>
              <a:srgbClr val="C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4800" b="1">
                <a:solidFill>
                  <a:srgbClr val="C00000"/>
                </a:solidFill>
              </a:defRPr>
            </a:pPr>
            <a:r>
              <a:rPr lang="en-US" dirty="0"/>
              <a:t>9</a:t>
            </a:r>
            <a:r>
              <a:rPr dirty="0"/>
              <a:t>:</a:t>
            </a:r>
            <a:r>
              <a:rPr lang="en-US" dirty="0"/>
              <a:t>00</a:t>
            </a:r>
            <a:r>
              <a:rPr sz="1800" dirty="0"/>
              <a:t> </a:t>
            </a:r>
            <a:r>
              <a:rPr lang="en-US" sz="2400" u="sng" dirty="0"/>
              <a:t>live </a:t>
            </a:r>
            <a:r>
              <a:rPr sz="2400" u="sng" dirty="0"/>
              <a:t>meeting</a:t>
            </a:r>
            <a:r>
              <a:rPr lang="en-US" sz="2400" u="sng" dirty="0"/>
              <a:t> in the CCC</a:t>
            </a:r>
            <a:r>
              <a:rPr lang="en-US" sz="2400" dirty="0"/>
              <a:t> on Wednesday and Friday</a:t>
            </a:r>
            <a:endParaRPr sz="1800" dirty="0"/>
          </a:p>
          <a:p>
            <a:r>
              <a:rPr lang="en-US" sz="1400" dirty="0"/>
              <a:t>Zoom link to follow the meeting on remote</a:t>
            </a:r>
            <a:r>
              <a:rPr sz="1400" dirty="0"/>
              <a:t>: </a:t>
            </a:r>
            <a:r>
              <a:rPr sz="1400" u="sng" dirty="0">
                <a:solidFill>
                  <a:srgbClr val="0563C1"/>
                </a:solidFill>
                <a:uFill>
                  <a:solidFill>
                    <a:srgbClr val="0563C1"/>
                  </a:solidFill>
                </a:uFill>
                <a:hlinkClick r:id="rId4"/>
              </a:rPr>
              <a:t>https://cern.zoom.us/j/9372114100?pwd=L29BcmlHUENCdFBRSytXYVcrM1B4Zz09</a:t>
            </a:r>
          </a:p>
          <a:p>
            <a:r>
              <a:rPr sz="1400" dirty="0"/>
              <a:t>Meeting ID : 937 211 4100</a:t>
            </a:r>
          </a:p>
          <a:p>
            <a:r>
              <a:rPr sz="1400" dirty="0"/>
              <a:t>Passcode: 525463</a:t>
            </a:r>
          </a:p>
        </p:txBody>
      </p:sp>
      <p:sp>
        <p:nvSpPr>
          <p:cNvPr id="85" name="Title 6"/>
          <p:cNvSpPr txBox="1"/>
          <p:nvPr/>
        </p:nvSpPr>
        <p:spPr>
          <a:xfrm>
            <a:off x="883919" y="186362"/>
            <a:ext cx="10424161" cy="8266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100">
                <a:solidFill>
                  <a:srgbClr val="404040"/>
                </a:solidFill>
                <a:latin typeface="Calibri Light"/>
                <a:ea typeface="Calibri Light"/>
                <a:cs typeface="Calibri Light"/>
                <a:sym typeface="Calibri Light"/>
              </a:defRPr>
            </a:lvl1pPr>
          </a:lstStyle>
          <a:p>
            <a:r>
              <a:rPr sz="3200" b="1" dirty="0">
                <a:solidFill>
                  <a:schemeClr val="accent5"/>
                </a:solidFill>
                <a:latin typeface="+mn-lt"/>
              </a:rPr>
              <a:t>Questions and Comments</a:t>
            </a:r>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xmlns:m="http://schemas.openxmlformats.org/officeDocument/2006/math" xmlns:a14="http://schemas.microsoft.com/office/drawing/2010/main">
      <p:transition spd="slow">
        <p:fade/>
      </p:transition>
    </mc:Fallback>
  </mc:AlternateContent>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50117</TotalTime>
  <Words>280</Words>
  <Application>Microsoft Macintosh PowerPoint</Application>
  <PresentationFormat>Widescreen</PresentationFormat>
  <Paragraphs>39</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PS Report week 29/30</vt:lpstr>
      <vt:lpstr>PowerPoint Presentation</vt:lpstr>
      <vt:lpstr>PowerPoint Presentation</vt:lpstr>
      <vt:lpstr>PowerPoint Presentation</vt:lpstr>
      <vt:lpstr>PowerPoint Presentation</vt:lpstr>
      <vt:lpstr>PS Coordinator for week 29 – Alexander Huschauer PS Coordinator for week 30 – Bettina Mikulec PS Coordinator for week 31 – Matthew Fraser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 Report W28</dc:title>
  <dc:creator>Heiko Damerau</dc:creator>
  <cp:lastModifiedBy>Bettina Mikulec</cp:lastModifiedBy>
  <cp:revision>1083</cp:revision>
  <dcterms:modified xsi:type="dcterms:W3CDTF">2023-07-27T08:15:54Z</dcterms:modified>
</cp:coreProperties>
</file>