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Google Shape;6;p9" descr=""/>
          <p:cNvPicPr/>
          <p:nvPr/>
        </p:nvPicPr>
        <p:blipFill>
          <a:blip r:embed="rId2"/>
          <a:stretch/>
        </p:blipFill>
        <p:spPr>
          <a:xfrm>
            <a:off x="0" y="6840"/>
            <a:ext cx="12191040" cy="6850080"/>
          </a:xfrm>
          <a:prstGeom prst="rect">
            <a:avLst/>
          </a:prstGeom>
          <a:ln w="0">
            <a:noFill/>
          </a:ln>
        </p:spPr>
      </p:pic>
      <p:pic>
        <p:nvPicPr>
          <p:cNvPr id="1" name="Google Shape;7;p9" descr=""/>
          <p:cNvPicPr/>
          <p:nvPr/>
        </p:nvPicPr>
        <p:blipFill>
          <a:blip r:embed="rId3"/>
          <a:stretch/>
        </p:blipFill>
        <p:spPr>
          <a:xfrm>
            <a:off x="443160" y="6334920"/>
            <a:ext cx="789120" cy="24768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59;p11" descr=""/>
          <p:cNvPicPr/>
          <p:nvPr/>
        </p:nvPicPr>
        <p:blipFill>
          <a:blip r:embed="rId2"/>
          <a:stretch/>
        </p:blipFill>
        <p:spPr>
          <a:xfrm>
            <a:off x="0" y="6840"/>
            <a:ext cx="12191040" cy="6850080"/>
          </a:xfrm>
          <a:prstGeom prst="rect">
            <a:avLst/>
          </a:prstGeom>
          <a:ln w="0">
            <a:noFill/>
          </a:ln>
        </p:spPr>
      </p:pic>
      <p:pic>
        <p:nvPicPr>
          <p:cNvPr id="41" name="Google Shape;60;p11" descr=""/>
          <p:cNvPicPr/>
          <p:nvPr/>
        </p:nvPicPr>
        <p:blipFill>
          <a:blip r:embed="rId3"/>
          <a:stretch/>
        </p:blipFill>
        <p:spPr>
          <a:xfrm>
            <a:off x="443160" y="6334920"/>
            <a:ext cx="789120" cy="247680"/>
          </a:xfrm>
          <a:prstGeom prst="rect">
            <a:avLst/>
          </a:prstGeom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mailto:Nathaniel.james.pacey@cern.ch" TargetMode="External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115;p1"/>
          <p:cNvSpPr/>
          <p:nvPr/>
        </p:nvSpPr>
        <p:spPr>
          <a:xfrm>
            <a:off x="11215440" y="6354720"/>
            <a:ext cx="102600" cy="17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1</a:t>
            </a:r>
            <a:endParaRPr b="0" lang="en-US" sz="1100" spc="-1" strike="noStrike">
              <a:latin typeface="Arial"/>
            </a:endParaRPr>
          </a:p>
        </p:txBody>
      </p:sp>
      <p:grpSp>
        <p:nvGrpSpPr>
          <p:cNvPr id="81" name="Google Shape;116;p1"/>
          <p:cNvGrpSpPr/>
          <p:nvPr/>
        </p:nvGrpSpPr>
        <p:grpSpPr>
          <a:xfrm>
            <a:off x="0" y="6840"/>
            <a:ext cx="12191040" cy="6850080"/>
            <a:chOff x="0" y="6840"/>
            <a:chExt cx="12191040" cy="6850080"/>
          </a:xfrm>
        </p:grpSpPr>
        <p:pic>
          <p:nvPicPr>
            <p:cNvPr id="82" name="Google Shape;117;p1" descr=""/>
            <p:cNvPicPr/>
            <p:nvPr/>
          </p:nvPicPr>
          <p:blipFill>
            <a:blip r:embed="rId1"/>
            <a:stretch/>
          </p:blipFill>
          <p:spPr>
            <a:xfrm>
              <a:off x="0" y="6840"/>
              <a:ext cx="12191040" cy="6850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3" name="Google Shape;118;p1" descr=""/>
            <p:cNvPicPr/>
            <p:nvPr/>
          </p:nvPicPr>
          <p:blipFill>
            <a:blip r:embed="rId2"/>
            <a:stretch/>
          </p:blipFill>
          <p:spPr>
            <a:xfrm>
              <a:off x="3017520" y="758520"/>
              <a:ext cx="6053760" cy="24897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84" name="Google Shape;119;p1"/>
          <p:cNvSpPr/>
          <p:nvPr/>
        </p:nvSpPr>
        <p:spPr>
          <a:xfrm>
            <a:off x="1118520" y="3013200"/>
            <a:ext cx="9947160" cy="140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2240" algn="ctr">
              <a:lnSpc>
                <a:spcPct val="149000"/>
              </a:lnSpc>
              <a:tabLst>
                <a:tab algn="l" pos="0"/>
              </a:tabLst>
            </a:pPr>
            <a:r>
              <a:rPr b="0" lang="en-US" sz="2950" spc="-1" strike="noStrike">
                <a:solidFill>
                  <a:srgbClr val="383e91"/>
                </a:solidFill>
                <a:latin typeface="Arial Black"/>
                <a:ea typeface="Arial Black"/>
              </a:rPr>
              <a:t>Aggregating Heterogeneous Computing Resources</a:t>
            </a:r>
            <a:endParaRPr b="0" lang="en-US" sz="2950" spc="-1" strike="noStrike">
              <a:latin typeface="Arial"/>
            </a:endParaRPr>
          </a:p>
          <a:p>
            <a:pPr marL="88200" indent="-87480" algn="ctr">
              <a:lnSpc>
                <a:spcPct val="100000"/>
              </a:lnSpc>
              <a:spcBef>
                <a:spcPts val="2815"/>
              </a:spcBef>
              <a:tabLst>
                <a:tab algn="l" pos="0"/>
              </a:tabLst>
            </a:pPr>
            <a:r>
              <a:rPr b="0" i="1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Nathan Pacey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5" name="Google Shape;120;p1"/>
          <p:cNvSpPr/>
          <p:nvPr/>
        </p:nvSpPr>
        <p:spPr>
          <a:xfrm>
            <a:off x="3432600" y="5486400"/>
            <a:ext cx="5319000" cy="742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700" spc="-1" strike="noStrike">
                <a:solidFill>
                  <a:srgbClr val="18ae9b"/>
                </a:solidFill>
                <a:latin typeface="Arial"/>
                <a:ea typeface="Arial"/>
              </a:rPr>
              <a:t>Luca Atzori, Krzysztof Michal Mastyna, Joaquim Santos</a:t>
            </a:r>
            <a:endParaRPr b="0" lang="en-US" sz="17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tabLst>
                <a:tab algn="l" pos="0"/>
              </a:tabLst>
            </a:pPr>
            <a:endParaRPr b="0" lang="en-US" sz="1700" spc="-1" strike="noStrike">
              <a:latin typeface="Arial"/>
            </a:endParaRPr>
          </a:p>
          <a:p>
            <a:pPr marL="6480" algn="ctr">
              <a:lnSpc>
                <a:spcPct val="100000"/>
              </a:lnSpc>
              <a:spcBef>
                <a:spcPts val="6"/>
              </a:spcBef>
              <a:tabLst>
                <a:tab algn="l" pos="0"/>
              </a:tabLst>
            </a:pPr>
            <a:r>
              <a:rPr b="0" lang="en-US" sz="1350" spc="-1" strike="noStrike">
                <a:solidFill>
                  <a:srgbClr val="18ae9b"/>
                </a:solidFill>
                <a:latin typeface="Arial"/>
                <a:ea typeface="Arial"/>
              </a:rPr>
              <a:t>15/08/2023</a:t>
            </a:r>
            <a:endParaRPr b="0" lang="en-US" sz="135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125;p2"/>
          <p:cNvSpPr/>
          <p:nvPr/>
        </p:nvSpPr>
        <p:spPr>
          <a:xfrm>
            <a:off x="911160" y="344160"/>
            <a:ext cx="8818920" cy="77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3950" spc="-1" strike="noStrike">
                <a:solidFill>
                  <a:srgbClr val="383e91"/>
                </a:solidFill>
                <a:latin typeface="Arial Black"/>
                <a:ea typeface="Arial Black"/>
              </a:rPr>
              <a:t>Introduction &amp; Background</a:t>
            </a:r>
            <a:endParaRPr b="0" lang="en-US" sz="3950" spc="-1" strike="noStrike">
              <a:latin typeface="Arial"/>
            </a:endParaRPr>
          </a:p>
        </p:txBody>
      </p:sp>
      <p:sp>
        <p:nvSpPr>
          <p:cNvPr id="87" name="Google Shape;126;p2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8" name="Google Shape;127;p2"/>
          <p:cNvSpPr/>
          <p:nvPr/>
        </p:nvSpPr>
        <p:spPr>
          <a:xfrm>
            <a:off x="248004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89" name="Google Shape;128;p2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2EFC2518-7993-49CE-A723-45F0452EF6C8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90" name="Google Shape;129;p2"/>
          <p:cNvSpPr/>
          <p:nvPr/>
        </p:nvSpPr>
        <p:spPr>
          <a:xfrm>
            <a:off x="1143000" y="1123920"/>
            <a:ext cx="10300680" cy="261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54000" bIns="0">
            <a:spAutoFit/>
          </a:bodyPr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What computing resources does openlab have?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Openlab has over 100 machines all with different configurations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Types of machines include cloud-based quantum computing and AI infrastructure, on-site servers, and personal devices.</a:t>
            </a:r>
            <a:endParaRPr b="0" lang="en-US" sz="2000" spc="-1" strike="noStrike">
              <a:latin typeface="Arial"/>
            </a:endParaRPr>
          </a:p>
          <a:p>
            <a:pPr marL="424800" indent="-411840">
              <a:lnSpc>
                <a:spcPct val="107000"/>
              </a:lnSpc>
              <a:spcBef>
                <a:spcPts val="425"/>
              </a:spcBef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How are openlab’s resources managed?</a:t>
            </a:r>
            <a:endParaRPr b="0" lang="en-US" sz="2400" spc="-1" strike="noStrike">
              <a:latin typeface="Arial"/>
            </a:endParaRPr>
          </a:p>
          <a:p>
            <a:pPr lvl="1" marL="914400" indent="-380160">
              <a:lnSpc>
                <a:spcPct val="113000"/>
              </a:lnSpc>
              <a:buClr>
                <a:srgbClr val="18ae9b"/>
              </a:buClr>
              <a:buFont typeface="Noto Sans Symbols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There are two ways resources are configured and managed, either with a deployment tool like Puppet or Ansible or manually by administrators. 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91" name="Google Shape;130;p2" descr=""/>
          <p:cNvPicPr/>
          <p:nvPr/>
        </p:nvPicPr>
        <p:blipFill>
          <a:blip r:embed="rId1"/>
          <a:srcRect l="37636" t="27884" r="8047" b="31163"/>
          <a:stretch/>
        </p:blipFill>
        <p:spPr>
          <a:xfrm>
            <a:off x="1689120" y="4143600"/>
            <a:ext cx="3701520" cy="1433880"/>
          </a:xfrm>
          <a:prstGeom prst="rect">
            <a:avLst/>
          </a:prstGeom>
          <a:ln w="0">
            <a:noFill/>
          </a:ln>
        </p:spPr>
      </p:pic>
      <p:pic>
        <p:nvPicPr>
          <p:cNvPr id="92" name="Google Shape;131;p2" descr=""/>
          <p:cNvPicPr/>
          <p:nvPr/>
        </p:nvPicPr>
        <p:blipFill>
          <a:blip r:embed="rId2"/>
          <a:srcRect l="0" t="13651" r="0" b="17761"/>
          <a:stretch/>
        </p:blipFill>
        <p:spPr>
          <a:xfrm>
            <a:off x="5862960" y="4143600"/>
            <a:ext cx="4007520" cy="1829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136;p3"/>
          <p:cNvSpPr/>
          <p:nvPr/>
        </p:nvSpPr>
        <p:spPr>
          <a:xfrm>
            <a:off x="911160" y="344160"/>
            <a:ext cx="8818920" cy="77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3950" spc="-1" strike="noStrike">
                <a:solidFill>
                  <a:srgbClr val="383e91"/>
                </a:solidFill>
                <a:latin typeface="Arial Black"/>
                <a:ea typeface="Arial Black"/>
              </a:rPr>
              <a:t>Efficient Resource Management</a:t>
            </a:r>
            <a:endParaRPr b="0" lang="en-US" sz="3950" spc="-1" strike="noStrike">
              <a:latin typeface="Arial"/>
            </a:endParaRPr>
          </a:p>
          <a:p>
            <a:pPr marL="12600">
              <a:lnSpc>
                <a:spcPct val="100000"/>
              </a:lnSpc>
              <a:tabLst>
                <a:tab algn="l" pos="0"/>
              </a:tabLst>
            </a:pPr>
            <a:endParaRPr b="0" lang="en-US" sz="3950" spc="-1" strike="noStrike">
              <a:latin typeface="Arial"/>
            </a:endParaRPr>
          </a:p>
        </p:txBody>
      </p:sp>
      <p:sp>
        <p:nvSpPr>
          <p:cNvPr id="94" name="Google Shape;137;p3"/>
          <p:cNvSpPr/>
          <p:nvPr/>
        </p:nvSpPr>
        <p:spPr>
          <a:xfrm>
            <a:off x="248004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95" name="Google Shape;138;p3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F845298E-8BD0-4FA9-8FEB-DDDFFD3B8FB2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96" name="Google Shape;139;p3"/>
          <p:cNvSpPr/>
          <p:nvPr/>
        </p:nvSpPr>
        <p:spPr>
          <a:xfrm>
            <a:off x="1143000" y="1123920"/>
            <a:ext cx="6094800" cy="521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54000" bIns="0">
            <a:noAutofit/>
          </a:bodyPr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Puppet and Ansible for Resource Management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Automate the management and configuration of machines using a hierarchy structure and statically typed language.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Ideal for larger systems with similar needs</a:t>
            </a:r>
            <a:endParaRPr b="0" lang="en-US" sz="2000" spc="-1" strike="noStrike">
              <a:latin typeface="Arial"/>
            </a:endParaRPr>
          </a:p>
          <a:p>
            <a:pPr marL="914400">
              <a:lnSpc>
                <a:spcPct val="107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  <a:tabLst>
                <a:tab algn="l" pos="0"/>
              </a:tabLst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Manual Management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Direct intervention by administrators.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Suitable for small-scale setups or customization.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Prone to inconsistencies, time-consuming in larger environments.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97" name="Google Shape;140;p3" descr=""/>
          <p:cNvPicPr/>
          <p:nvPr/>
        </p:nvPicPr>
        <p:blipFill>
          <a:blip r:embed="rId1"/>
          <a:stretch/>
        </p:blipFill>
        <p:spPr>
          <a:xfrm>
            <a:off x="7358400" y="1055160"/>
            <a:ext cx="4040640" cy="2449080"/>
          </a:xfrm>
          <a:prstGeom prst="rect">
            <a:avLst/>
          </a:prstGeom>
          <a:ln w="0">
            <a:noFill/>
          </a:ln>
        </p:spPr>
      </p:pic>
      <p:pic>
        <p:nvPicPr>
          <p:cNvPr id="98" name="Google Shape;141;p3" descr=""/>
          <p:cNvPicPr/>
          <p:nvPr/>
        </p:nvPicPr>
        <p:blipFill>
          <a:blip r:embed="rId2"/>
          <a:stretch/>
        </p:blipFill>
        <p:spPr>
          <a:xfrm>
            <a:off x="8558640" y="4102560"/>
            <a:ext cx="1640520" cy="1640520"/>
          </a:xfrm>
          <a:prstGeom prst="rect">
            <a:avLst/>
          </a:prstGeom>
          <a:ln w="0">
            <a:noFill/>
          </a:ln>
        </p:spPr>
      </p:pic>
      <p:sp>
        <p:nvSpPr>
          <p:cNvPr id="99" name="Google Shape;142;p3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47;p4"/>
          <p:cNvSpPr/>
          <p:nvPr/>
        </p:nvSpPr>
        <p:spPr>
          <a:xfrm>
            <a:off x="911160" y="344160"/>
            <a:ext cx="10794600" cy="77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3950" spc="-1" strike="noStrike">
                <a:solidFill>
                  <a:srgbClr val="383e91"/>
                </a:solidFill>
                <a:latin typeface="Arial Black"/>
                <a:ea typeface="Arial Black"/>
              </a:rPr>
              <a:t>Why Manage and Update Resources?</a:t>
            </a:r>
            <a:endParaRPr b="0" lang="en-US" sz="3950" spc="-1" strike="noStrike">
              <a:latin typeface="Arial"/>
            </a:endParaRPr>
          </a:p>
          <a:p>
            <a:pPr marL="12600">
              <a:lnSpc>
                <a:spcPct val="100000"/>
              </a:lnSpc>
              <a:tabLst>
                <a:tab algn="l" pos="0"/>
              </a:tabLst>
            </a:pPr>
            <a:endParaRPr b="0" lang="en-US" sz="3950" spc="-1" strike="noStrike">
              <a:latin typeface="Arial"/>
            </a:endParaRPr>
          </a:p>
          <a:p>
            <a:pPr marL="12600">
              <a:lnSpc>
                <a:spcPct val="100000"/>
              </a:lnSpc>
              <a:tabLst>
                <a:tab algn="l" pos="0"/>
              </a:tabLst>
            </a:pPr>
            <a:endParaRPr b="0" lang="en-US" sz="3950" spc="-1" strike="noStrike">
              <a:latin typeface="Arial"/>
            </a:endParaRPr>
          </a:p>
          <a:p>
            <a:pPr marL="12600">
              <a:lnSpc>
                <a:spcPct val="100000"/>
              </a:lnSpc>
              <a:tabLst>
                <a:tab algn="l" pos="0"/>
              </a:tabLst>
            </a:pPr>
            <a:endParaRPr b="0" lang="en-US" sz="3950" spc="-1" strike="noStrike">
              <a:latin typeface="Arial"/>
            </a:endParaRPr>
          </a:p>
        </p:txBody>
      </p:sp>
      <p:sp>
        <p:nvSpPr>
          <p:cNvPr id="101" name="Google Shape;148;p4"/>
          <p:cNvSpPr/>
          <p:nvPr/>
        </p:nvSpPr>
        <p:spPr>
          <a:xfrm>
            <a:off x="248004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02" name="Google Shape;149;p4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F97B7781-2CE2-4283-AA32-104152EB39EA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03" name="Google Shape;150;p4"/>
          <p:cNvSpPr/>
          <p:nvPr/>
        </p:nvSpPr>
        <p:spPr>
          <a:xfrm>
            <a:off x="1143000" y="1123920"/>
            <a:ext cx="10300680" cy="521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54000" bIns="0">
            <a:noAutofit/>
          </a:bodyPr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Diverse Project Requirements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Different projects demand specific resources based on scale and nature.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Flexibility to adapt resources to changing project demands.</a:t>
            </a:r>
            <a:endParaRPr b="0" lang="en-US" sz="2000" spc="-1" strike="noStrike">
              <a:latin typeface="Arial"/>
            </a:endParaRPr>
          </a:p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Optimizing Resource Utilization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System Administrators maximize available resources.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Allocate right resources to projects, prevent wastage.</a:t>
            </a:r>
            <a:endParaRPr b="0" lang="en-US" sz="2000" spc="-1" strike="noStrike">
              <a:latin typeface="Arial"/>
            </a:endParaRPr>
          </a:p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Monitoring Hardware Performance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Track performance of equipment to inform collaborating companies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Improve resource allocation and future decision making</a:t>
            </a:r>
            <a:endParaRPr b="0" lang="en-US" sz="2000" spc="-1" strike="noStrike">
              <a:latin typeface="Arial"/>
            </a:endParaRPr>
          </a:p>
          <a:p>
            <a:pPr marL="424800" indent="-411840">
              <a:lnSpc>
                <a:spcPct val="107000"/>
              </a:lnSpc>
              <a:buClr>
                <a:srgbClr val="2a7dbe"/>
              </a:buClr>
              <a:buFont typeface="Noto Sans Symbols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Enhancing System Reliability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Regular updates include security patches, fixes.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Managed, up-to-date resources ensure stability.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7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7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104" name="Google Shape;151;p4" descr=""/>
          <p:cNvPicPr/>
          <p:nvPr/>
        </p:nvPicPr>
        <p:blipFill>
          <a:blip r:embed="rId1"/>
          <a:stretch/>
        </p:blipFill>
        <p:spPr>
          <a:xfrm>
            <a:off x="9620280" y="2510280"/>
            <a:ext cx="1137600" cy="1137600"/>
          </a:xfrm>
          <a:prstGeom prst="rect">
            <a:avLst/>
          </a:prstGeom>
          <a:ln w="0">
            <a:noFill/>
          </a:ln>
        </p:spPr>
      </p:pic>
      <p:pic>
        <p:nvPicPr>
          <p:cNvPr id="105" name="Google Shape;152;p4" descr=""/>
          <p:cNvPicPr/>
          <p:nvPr/>
        </p:nvPicPr>
        <p:blipFill>
          <a:blip r:embed="rId2"/>
          <a:stretch/>
        </p:blipFill>
        <p:spPr>
          <a:xfrm>
            <a:off x="10608480" y="920520"/>
            <a:ext cx="1316880" cy="1316880"/>
          </a:xfrm>
          <a:prstGeom prst="rect">
            <a:avLst/>
          </a:prstGeom>
          <a:ln w="0">
            <a:noFill/>
          </a:ln>
        </p:spPr>
      </p:pic>
      <p:pic>
        <p:nvPicPr>
          <p:cNvPr id="106" name="Google Shape;153;p4" descr=""/>
          <p:cNvPicPr/>
          <p:nvPr/>
        </p:nvPicPr>
        <p:blipFill>
          <a:blip r:embed="rId3"/>
          <a:stretch/>
        </p:blipFill>
        <p:spPr>
          <a:xfrm>
            <a:off x="9871200" y="4105800"/>
            <a:ext cx="1804320" cy="1804320"/>
          </a:xfrm>
          <a:prstGeom prst="rect">
            <a:avLst/>
          </a:prstGeom>
          <a:ln w="0">
            <a:noFill/>
          </a:ln>
        </p:spPr>
      </p:pic>
      <p:sp>
        <p:nvSpPr>
          <p:cNvPr id="107" name="Google Shape;154;p4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59;p5"/>
          <p:cNvSpPr/>
          <p:nvPr/>
        </p:nvSpPr>
        <p:spPr>
          <a:xfrm>
            <a:off x="835200" y="486720"/>
            <a:ext cx="8971560" cy="82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80640" bIns="0">
            <a:noAutofit/>
          </a:bodyPr>
          <a:p>
            <a:pPr marL="12600">
              <a:lnSpc>
                <a:spcPct val="108000"/>
              </a:lnSpc>
              <a:tabLst>
                <a:tab algn="l" pos="0"/>
              </a:tabLst>
            </a:pPr>
            <a:r>
              <a:rPr b="0" lang="en-US" sz="3950" spc="-1" strike="noStrike">
                <a:solidFill>
                  <a:srgbClr val="383e91"/>
                </a:solidFill>
                <a:latin typeface="Arial Black"/>
                <a:ea typeface="Arial Black"/>
              </a:rPr>
              <a:t>How Does the Portal Help? </a:t>
            </a:r>
            <a:endParaRPr b="0" lang="en-US" sz="3950" spc="-1" strike="noStrike">
              <a:latin typeface="Arial"/>
            </a:endParaRPr>
          </a:p>
        </p:txBody>
      </p:sp>
      <p:sp>
        <p:nvSpPr>
          <p:cNvPr id="109" name="Google Shape;160;p5"/>
          <p:cNvSpPr/>
          <p:nvPr/>
        </p:nvSpPr>
        <p:spPr>
          <a:xfrm>
            <a:off x="835200" y="1568520"/>
            <a:ext cx="7229160" cy="3270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54000" bIns="0">
            <a:spAutoFit/>
          </a:bodyPr>
          <a:p>
            <a:pPr marL="457200" indent="-38016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Automated Tasks (scheduled jobs)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Hardware information taken from Puppet and Ansible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Data scraped using scripts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Generating reports and mailing users</a:t>
            </a:r>
            <a:endParaRPr b="0" lang="en-US" sz="2000" spc="-1" strike="noStrike">
              <a:latin typeface="Arial"/>
            </a:endParaRPr>
          </a:p>
          <a:p>
            <a:pPr marL="914400">
              <a:lnSpc>
                <a:spcPct val="113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457200" indent="-380160">
              <a:lnSpc>
                <a:spcPct val="107000"/>
              </a:lnSpc>
              <a:buClr>
                <a:srgbClr val="2a7dbe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Manual Tasks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Addition / deletion of machines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updating information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addition/deletion of users and expiration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10" name="Google Shape;161;p5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A9E25894-423C-43A5-9638-039D405481D2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11" name="Google Shape;162;p5"/>
          <p:cNvSpPr/>
          <p:nvPr/>
        </p:nvSpPr>
        <p:spPr>
          <a:xfrm>
            <a:off x="248040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pic>
        <p:nvPicPr>
          <p:cNvPr id="112" name="Google Shape;163;p5" descr=""/>
          <p:cNvPicPr/>
          <p:nvPr/>
        </p:nvPicPr>
        <p:blipFill>
          <a:blip r:embed="rId1"/>
          <a:stretch/>
        </p:blipFill>
        <p:spPr>
          <a:xfrm>
            <a:off x="7844040" y="74520"/>
            <a:ext cx="4678920" cy="3508920"/>
          </a:xfrm>
          <a:prstGeom prst="rect">
            <a:avLst/>
          </a:prstGeom>
          <a:ln w="0">
            <a:noFill/>
          </a:ln>
        </p:spPr>
      </p:pic>
      <p:sp>
        <p:nvSpPr>
          <p:cNvPr id="113" name="Google Shape;164;p5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114" name="Google Shape;165;p5" descr=""/>
          <p:cNvPicPr/>
          <p:nvPr/>
        </p:nvPicPr>
        <p:blipFill>
          <a:blip r:embed="rId2"/>
          <a:stretch/>
        </p:blipFill>
        <p:spPr>
          <a:xfrm>
            <a:off x="6897240" y="3420360"/>
            <a:ext cx="4292640" cy="273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70;p6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E2277D87-FF8E-4A76-ACA9-DBE24E1D43DB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16" name="Google Shape;171;p6"/>
          <p:cNvSpPr/>
          <p:nvPr/>
        </p:nvSpPr>
        <p:spPr>
          <a:xfrm>
            <a:off x="274680" y="222480"/>
            <a:ext cx="6811560" cy="69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3950" spc="-1" strike="noStrike">
                <a:solidFill>
                  <a:srgbClr val="383e91"/>
                </a:solidFill>
                <a:latin typeface="Arial Black"/>
                <a:ea typeface="Arial Black"/>
              </a:rPr>
              <a:t>New Features</a:t>
            </a:r>
            <a:endParaRPr b="0" lang="en-US" sz="3950" spc="-1" strike="noStrike">
              <a:latin typeface="Arial"/>
            </a:endParaRPr>
          </a:p>
        </p:txBody>
      </p:sp>
      <p:sp>
        <p:nvSpPr>
          <p:cNvPr id="117" name="Google Shape;172;p6"/>
          <p:cNvSpPr/>
          <p:nvPr/>
        </p:nvSpPr>
        <p:spPr>
          <a:xfrm>
            <a:off x="248040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18" name="Google Shape;173;p6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9" name="Google Shape;175;p6"/>
          <p:cNvSpPr/>
          <p:nvPr/>
        </p:nvSpPr>
        <p:spPr>
          <a:xfrm>
            <a:off x="172800" y="1112400"/>
            <a:ext cx="5549400" cy="452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54000" bIns="0">
            <a:noAutofit/>
          </a:bodyPr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New Front End Visuals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Additional Info (Load, current users)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Add Nodes without Puppet/Ansible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Add/Delete machines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Add/Delete/Edit users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Automate Expiration reports for added machines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Edit Machine info</a:t>
            </a:r>
            <a:endParaRPr b="0" lang="en-US" sz="2100" spc="-1" strike="noStrike">
              <a:latin typeface="Arial"/>
            </a:endParaRPr>
          </a:p>
          <a:p>
            <a:pPr marL="457200" indent="-36108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100" spc="-1" strike="noStrike">
                <a:solidFill>
                  <a:srgbClr val="2a7dbe"/>
                </a:solidFill>
                <a:latin typeface="Arial"/>
                <a:ea typeface="Arial"/>
              </a:rPr>
              <a:t>Specify Public vs. Private Nodes and generate cumulative CSV and JSON files</a:t>
            </a:r>
            <a:endParaRPr b="0" lang="en-US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80;p7" descr=""/>
          <p:cNvPicPr/>
          <p:nvPr/>
        </p:nvPicPr>
        <p:blipFill>
          <a:blip r:embed="rId1"/>
          <a:srcRect l="66232" t="12498" r="3752" b="14522"/>
          <a:stretch/>
        </p:blipFill>
        <p:spPr>
          <a:xfrm>
            <a:off x="6599520" y="112680"/>
            <a:ext cx="5515920" cy="4792680"/>
          </a:xfrm>
          <a:prstGeom prst="rect">
            <a:avLst/>
          </a:prstGeom>
          <a:ln w="0">
            <a:noFill/>
          </a:ln>
        </p:spPr>
      </p:pic>
      <p:sp>
        <p:nvSpPr>
          <p:cNvPr id="121" name="Google Shape;181;p7"/>
          <p:cNvSpPr/>
          <p:nvPr/>
        </p:nvSpPr>
        <p:spPr>
          <a:xfrm>
            <a:off x="607320" y="1123920"/>
            <a:ext cx="5991840" cy="433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457200" indent="-38016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Increasing efficiency with revised code</a:t>
            </a:r>
            <a:endParaRPr b="0" lang="en-US" sz="2400" spc="-1" strike="noStrike">
              <a:latin typeface="Arial"/>
            </a:endParaRPr>
          </a:p>
          <a:p>
            <a:pPr marL="457200" indent="-38016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Handling nodes with limitations</a:t>
            </a:r>
            <a:endParaRPr b="0" lang="en-US" sz="24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password required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no sudo/root access </a:t>
            </a:r>
            <a:endParaRPr b="0" lang="en-US" sz="2000" spc="-1" strike="noStrike">
              <a:latin typeface="Arial"/>
            </a:endParaRPr>
          </a:p>
          <a:p>
            <a:pPr lvl="1" marL="914400" indent="-35496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remote resources with multiple gateways</a:t>
            </a:r>
            <a:endParaRPr b="0" lang="en-US" sz="2000" spc="-1" strike="noStrike">
              <a:latin typeface="Arial"/>
            </a:endParaRPr>
          </a:p>
          <a:p>
            <a:pPr marL="457200" indent="-380160">
              <a:lnSpc>
                <a:spcPct val="113000"/>
              </a:lnSpc>
              <a:buClr>
                <a:srgbClr val="2a7dbe"/>
              </a:buClr>
              <a:buFont typeface="Arial"/>
              <a:buChar char="●"/>
            </a:pPr>
            <a:r>
              <a:rPr b="0" lang="en-US" sz="2400" spc="-1" strike="noStrike">
                <a:solidFill>
                  <a:srgbClr val="2a7dbe"/>
                </a:solidFill>
                <a:latin typeface="Arial"/>
                <a:ea typeface="Arial"/>
              </a:rPr>
              <a:t>Making the portal available to multiple users</a:t>
            </a:r>
            <a:endParaRPr b="0" lang="en-US" sz="2400" spc="-1" strike="noStrike">
              <a:latin typeface="Arial"/>
            </a:endParaRPr>
          </a:p>
          <a:p>
            <a:pPr lvl="1" marL="914400" indent="-355320">
              <a:lnSpc>
                <a:spcPct val="113000"/>
              </a:lnSpc>
              <a:buClr>
                <a:srgbClr val="18ae9b"/>
              </a:buClr>
              <a:buFont typeface="Arial"/>
              <a:buChar char="●"/>
            </a:pPr>
            <a:r>
              <a:rPr b="0" lang="en-US" sz="2000" spc="-1" strike="noStrike">
                <a:solidFill>
                  <a:srgbClr val="18ae9b"/>
                </a:solidFill>
                <a:latin typeface="Arial"/>
                <a:ea typeface="Arial"/>
              </a:rPr>
              <a:t>Users can utilize the portal while viewing only their machine information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22" name="Google Shape;182;p7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57BFF3D7-2605-43E4-937B-87EA4FDBFA66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23" name="Google Shape;183;p7"/>
          <p:cNvSpPr/>
          <p:nvPr/>
        </p:nvSpPr>
        <p:spPr>
          <a:xfrm>
            <a:off x="865800" y="344160"/>
            <a:ext cx="6811560" cy="69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3950" spc="-1" strike="noStrike">
                <a:solidFill>
                  <a:srgbClr val="383e91"/>
                </a:solidFill>
                <a:latin typeface="Arial Black"/>
                <a:ea typeface="Arial Black"/>
              </a:rPr>
              <a:t>Future Work</a:t>
            </a:r>
            <a:endParaRPr b="0" lang="en-US" sz="3950" spc="-1" strike="noStrike">
              <a:latin typeface="Arial"/>
            </a:endParaRPr>
          </a:p>
        </p:txBody>
      </p:sp>
      <p:sp>
        <p:nvSpPr>
          <p:cNvPr id="124" name="Google Shape;184;p7"/>
          <p:cNvSpPr/>
          <p:nvPr/>
        </p:nvSpPr>
        <p:spPr>
          <a:xfrm>
            <a:off x="248040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25" name="Google Shape;185;p7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126" name="Google Shape;186;p7" descr=""/>
          <p:cNvPicPr/>
          <p:nvPr/>
        </p:nvPicPr>
        <p:blipFill>
          <a:blip r:embed="rId2"/>
          <a:stretch/>
        </p:blipFill>
        <p:spPr>
          <a:xfrm>
            <a:off x="1174680" y="4608000"/>
            <a:ext cx="1579320" cy="1579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91;p8"/>
          <p:cNvSpPr/>
          <p:nvPr/>
        </p:nvSpPr>
        <p:spPr>
          <a:xfrm>
            <a:off x="4555440" y="2108520"/>
            <a:ext cx="3122640" cy="11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4000" spc="-1" strike="noStrike">
                <a:solidFill>
                  <a:srgbClr val="383e91"/>
                </a:solidFill>
                <a:latin typeface="Arial Black"/>
                <a:ea typeface="Arial Black"/>
              </a:rPr>
              <a:t>Thank You!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28" name="Google Shape;192;p8"/>
          <p:cNvSpPr/>
          <p:nvPr/>
        </p:nvSpPr>
        <p:spPr>
          <a:xfrm>
            <a:off x="3922920" y="3205800"/>
            <a:ext cx="4392360" cy="215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70280" algn="ctr">
              <a:lnSpc>
                <a:spcPct val="100000"/>
              </a:lnSpc>
              <a:tabLst>
                <a:tab algn="l" pos="0"/>
              </a:tabLst>
            </a:pPr>
            <a:r>
              <a:rPr b="0" lang="en-US" sz="4000" spc="-1" strike="noStrike">
                <a:solidFill>
                  <a:srgbClr val="383e91"/>
                </a:solidFill>
                <a:latin typeface="Arial Black"/>
                <a:ea typeface="Arial Black"/>
              </a:rPr>
              <a:t>Questions?</a:t>
            </a:r>
            <a:endParaRPr b="0" lang="en-US" sz="4000" spc="-1" strike="noStrike">
              <a:latin typeface="Arial"/>
            </a:endParaRPr>
          </a:p>
          <a:p>
            <a:pPr marL="170280">
              <a:lnSpc>
                <a:spcPct val="100000"/>
              </a:lnSpc>
              <a:spcBef>
                <a:spcPts val="65"/>
              </a:spcBef>
              <a:tabLst>
                <a:tab algn="l" pos="0"/>
              </a:tabLst>
            </a:pPr>
            <a:endParaRPr b="0" lang="en-US" sz="4000" spc="-1" strike="noStrike">
              <a:latin typeface="Arial"/>
            </a:endParaRPr>
          </a:p>
          <a:p>
            <a:pPr marL="170280" algn="ctr">
              <a:lnSpc>
                <a:spcPct val="100000"/>
              </a:lnSpc>
              <a:tabLst>
                <a:tab algn="l" pos="0"/>
              </a:tabLst>
            </a:pPr>
            <a:r>
              <a:rPr b="0" i="1" lang="en-US" sz="3000" spc="-1" strike="noStrike" u="sng">
                <a:solidFill>
                  <a:srgbClr val="0000ff"/>
                </a:solidFill>
                <a:uFillTx/>
                <a:latin typeface="Arial"/>
                <a:ea typeface="Arial"/>
                <a:hlinkClick r:id="rId1"/>
              </a:rPr>
              <a:t>Nathaniel.james.pacey@cern.ch</a:t>
            </a:r>
            <a:endParaRPr b="0" lang="en-US" sz="3000" spc="-1" strike="noStrike">
              <a:latin typeface="Arial"/>
            </a:endParaRPr>
          </a:p>
          <a:p>
            <a:pPr marL="170280" algn="ctr">
              <a:lnSpc>
                <a:spcPct val="100000"/>
              </a:lnSpc>
              <a:tabLst>
                <a:tab algn="l" pos="0"/>
              </a:tabLst>
            </a:pPr>
            <a:r>
              <a:rPr b="0" i="1" lang="en-US" sz="3000" spc="-1" strike="noStrike" u="sng">
                <a:solidFill>
                  <a:srgbClr val="0000ff"/>
                </a:solidFill>
                <a:uFillTx/>
                <a:latin typeface="Arial"/>
                <a:ea typeface="Arial"/>
              </a:rPr>
              <a:t>npacey01@gmail.com</a:t>
            </a:r>
            <a:endParaRPr b="0" lang="en-US" sz="3000" spc="-1" strike="noStrike">
              <a:latin typeface="Arial"/>
            </a:endParaRPr>
          </a:p>
        </p:txBody>
      </p:sp>
      <p:pic>
        <p:nvPicPr>
          <p:cNvPr id="129" name="Google Shape;193;p8" descr=""/>
          <p:cNvPicPr/>
          <p:nvPr/>
        </p:nvPicPr>
        <p:blipFill>
          <a:blip r:embed="rId2"/>
          <a:stretch/>
        </p:blipFill>
        <p:spPr>
          <a:xfrm>
            <a:off x="5455080" y="762120"/>
            <a:ext cx="1170000" cy="1170000"/>
          </a:xfrm>
          <a:prstGeom prst="rect">
            <a:avLst/>
          </a:prstGeom>
          <a:ln w="0">
            <a:noFill/>
          </a:ln>
        </p:spPr>
      </p:pic>
      <p:sp>
        <p:nvSpPr>
          <p:cNvPr id="130" name="Google Shape;194;p8"/>
          <p:cNvSpPr/>
          <p:nvPr/>
        </p:nvSpPr>
        <p:spPr>
          <a:xfrm>
            <a:off x="11190240" y="6368040"/>
            <a:ext cx="153360" cy="397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8160">
              <a:lnSpc>
                <a:spcPct val="119000"/>
              </a:lnSpc>
              <a:tabLst>
                <a:tab algn="l" pos="0"/>
              </a:tabLst>
            </a:pPr>
            <a:fld id="{4E104D70-92A4-4CE9-9CB9-4CEBE8861A1E}" type="slidenum">
              <a:rPr b="0" lang="en-US" sz="1100" spc="-1" strike="noStrike">
                <a:solidFill>
                  <a:srgbClr val="18ae9b"/>
                </a:solidFill>
                <a:latin typeface="Arial"/>
                <a:ea typeface="Aria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31" name="Google Shape;195;p8"/>
          <p:cNvSpPr/>
          <p:nvPr/>
        </p:nvSpPr>
        <p:spPr>
          <a:xfrm>
            <a:off x="2480400" y="6355440"/>
            <a:ext cx="1137600" cy="39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20" bIns="0">
            <a:no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1000" spc="-1" strike="noStrike">
                <a:solidFill>
                  <a:srgbClr val="18ae9b"/>
                </a:solidFill>
                <a:latin typeface="Arial"/>
                <a:ea typeface="Arial"/>
              </a:rPr>
              <a:t>15 August 2023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32" name="Google Shape;196;p8"/>
          <p:cNvSpPr/>
          <p:nvPr/>
        </p:nvSpPr>
        <p:spPr>
          <a:xfrm>
            <a:off x="5450760" y="6400800"/>
            <a:ext cx="5293080" cy="391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2600">
              <a:lnSpc>
                <a:spcPct val="118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18ae9b"/>
                </a:solidFill>
                <a:latin typeface="Arial"/>
                <a:ea typeface="Arial"/>
              </a:rPr>
              <a:t>Nathan Pacey | Aggregating Heterogeneous Computing Resources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LibreOffice/7.1.8.1$Linux_X86_64 LibreOffice_project/10$Build-1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2023-08-14T08:39:16Z</dcterms:created>
  <dc:creator/>
  <dc:description/>
  <dc:language>en-US</dc:language>
  <cp:lastModifiedBy/>
  <dcterms:modified xsi:type="dcterms:W3CDTF">2023-08-15T11:36:23Z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PresentationFormat">
    <vt:lpwstr>On-screen Show (4:3)</vt:lpwstr>
  </property>
</Properties>
</file>