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2"/>
  </p:notesMasterIdLst>
  <p:sldIdLst>
    <p:sldId id="256" r:id="rId2"/>
    <p:sldId id="257" r:id="rId3"/>
    <p:sldId id="274" r:id="rId4"/>
    <p:sldId id="263" r:id="rId5"/>
    <p:sldId id="278" r:id="rId6"/>
    <p:sldId id="272" r:id="rId7"/>
    <p:sldId id="277" r:id="rId8"/>
    <p:sldId id="273" r:id="rId9"/>
    <p:sldId id="265" r:id="rId10"/>
    <p:sldId id="262" r:id="rId11"/>
  </p:sldIdLst>
  <p:sldSz cx="12192000" cy="6858000"/>
  <p:notesSz cx="6858000" cy="9144000"/>
  <p:embeddedFontLst>
    <p:embeddedFont>
      <p:font typeface="Arial Black" panose="020B0604020202020204" pitchFamily="34" charset="0"/>
      <p:regular r:id="rId13"/>
      <p:bold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7EF"/>
    <a:srgbClr val="5B9BD5"/>
    <a:srgbClr val="2B7DC0"/>
    <a:srgbClr val="DBDBDB"/>
    <a:srgbClr val="ADBACA"/>
    <a:srgbClr val="A5A5A5"/>
    <a:srgbClr val="393E90"/>
    <a:srgbClr val="1AA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7"/>
    <p:restoredTop sz="96327"/>
  </p:normalViewPr>
  <p:slideViewPr>
    <p:cSldViewPr snapToGrid="0">
      <p:cViewPr>
        <p:scale>
          <a:sx n="121" d="100"/>
          <a:sy n="121" d="100"/>
        </p:scale>
        <p:origin x="176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Borrow from Jobs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EC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BDD7EF"/>
              </a:solidFill>
              <a:ln w="19050">
                <a:solidFill>
                  <a:schemeClr val="lt1"/>
                </a:solidFill>
              </a:ln>
              <a:effectLst>
                <a:glow rad="225583">
                  <a:schemeClr val="accent1">
                    <a:alpha val="27152"/>
                  </a:schemeClr>
                </a:glow>
              </a:effectLst>
            </c:spPr>
            <c:extLst>
              <c:ext xmlns:c16="http://schemas.microsoft.com/office/drawing/2014/chart" uri="{C3380CC4-5D6E-409C-BE32-E72D297353CC}">
                <c16:uniqueId val="{00000001-AD39-9C41-A860-840837FF1296}"/>
              </c:ext>
            </c:extLst>
          </c:dPt>
          <c:dPt>
            <c:idx val="1"/>
            <c:bubble3D val="0"/>
            <c:spPr>
              <a:solidFill>
                <a:srgbClr val="ADBAC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398-DB40-B4A5-182AF4D510FB}"/>
              </c:ext>
            </c:extLst>
          </c:dPt>
          <c:dPt>
            <c:idx val="2"/>
            <c:bubble3D val="0"/>
            <c:spPr>
              <a:solidFill>
                <a:srgbClr val="DBDBDB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39-9C41-A860-840837FF1296}"/>
              </c:ext>
            </c:extLst>
          </c:dPt>
          <c:cat>
            <c:strRef>
              <c:f>Sheet1!$A$2:$A$4</c:f>
              <c:strCache>
                <c:ptCount val="3"/>
                <c:pt idx="0">
                  <c:v>Workflow</c:v>
                </c:pt>
                <c:pt idx="1">
                  <c:v>Shared Resources for WF</c:v>
                </c:pt>
                <c:pt idx="2">
                  <c:v>Jobs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98-DB40-B4A5-182AF4D51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C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Borrow from</a:t>
            </a:r>
            <a:r>
              <a:rPr lang="en-US" baseline="0" dirty="0"/>
              <a:t> WF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EC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BDD7E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0BB-1C41-BFA6-A83C45DCD1B0}"/>
              </c:ext>
            </c:extLst>
          </c:dPt>
          <c:dPt>
            <c:idx val="1"/>
            <c:bubble3D val="0"/>
            <c:spPr>
              <a:solidFill>
                <a:schemeClr val="bg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E90-644A-95E4-5447FDDB0A79}"/>
              </c:ext>
            </c:extLst>
          </c:dPt>
          <c:dPt>
            <c:idx val="2"/>
            <c:bubble3D val="0"/>
            <c:spPr>
              <a:solidFill>
                <a:srgbClr val="DBDBDB"/>
              </a:solidFill>
              <a:ln w="19050">
                <a:solidFill>
                  <a:schemeClr val="lt1"/>
                </a:solidFill>
              </a:ln>
              <a:effectLst>
                <a:glow rad="135618">
                  <a:srgbClr val="DBDBDB">
                    <a:alpha val="45102"/>
                  </a:srgbClr>
                </a:glow>
              </a:effectLst>
            </c:spPr>
            <c:extLst>
              <c:ext xmlns:c16="http://schemas.microsoft.com/office/drawing/2014/chart" uri="{C3380CC4-5D6E-409C-BE32-E72D297353CC}">
                <c16:uniqueId val="{00000005-30BB-1C41-BFA6-A83C45DCD1B0}"/>
              </c:ext>
            </c:extLst>
          </c:dPt>
          <c:cat>
            <c:strRef>
              <c:f>Sheet1!$A$2:$A$4</c:f>
              <c:strCache>
                <c:ptCount val="3"/>
                <c:pt idx="0">
                  <c:v>Workflow</c:v>
                </c:pt>
                <c:pt idx="1">
                  <c:v>Shared Resources for Jobs</c:v>
                </c:pt>
                <c:pt idx="2">
                  <c:v>Jobs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90-644A-95E4-5447FDDB0A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EC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8401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sz="6000"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-slide image">
  <p:cSld name="Full-slide imag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2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Standard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2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5" name="Google Shape;4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(two text columns)">
  <p:cSld name="Comparison (two text columns)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6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2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6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large image">
  <p:cSld name="Text alongside large imag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pic" idx="2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2" name="Google Shape;6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7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two images">
  <p:cSld name="Text alongside two images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>
            <a:spLocks noGrp="1"/>
          </p:cNvSpPr>
          <p:nvPr>
            <p:ph type="pic" idx="2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8"/>
          <p:cNvSpPr>
            <a:spLocks noGrp="1"/>
          </p:cNvSpPr>
          <p:nvPr>
            <p:ph type="pic" idx="3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Google Shape;71;p8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4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(no formatting)">
  <p:cSld name="Blank (no formatting)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xavier.tintin@cern.ch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hyperlink" Target="https://github.com/reanahub" TargetMode="External"/><Relationship Id="rId4" Type="http://schemas.openxmlformats.org/officeDocument/2006/relationships/hyperlink" Target="https://www.linkedin.com/in/xavier-tinti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38/533452a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>
            <a:spLocks noGrp="1"/>
          </p:cNvSpPr>
          <p:nvPr>
            <p:ph type="ctrTitle"/>
          </p:nvPr>
        </p:nvSpPr>
        <p:spPr>
          <a:xfrm>
            <a:off x="254524" y="2920080"/>
            <a:ext cx="1167981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 sz="3200" dirty="0"/>
              <a:t>Evaluating Kubernetes batch scheduling systems for containerized declarative data analyses</a:t>
            </a:r>
          </a:p>
        </p:txBody>
      </p:sp>
      <p:sp>
        <p:nvSpPr>
          <p:cNvPr id="82" name="Google Shape;82;p10"/>
          <p:cNvSpPr txBox="1">
            <a:spLocks noGrp="1"/>
          </p:cNvSpPr>
          <p:nvPr>
            <p:ph type="subTitle" idx="1"/>
          </p:nvPr>
        </p:nvSpPr>
        <p:spPr>
          <a:xfrm>
            <a:off x="1522429" y="4260122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 dirty="0"/>
              <a:t>CERN openlab Summer Student Lightning Talks</a:t>
            </a:r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3"/>
          </p:nvPr>
        </p:nvSpPr>
        <p:spPr>
          <a:xfrm>
            <a:off x="1522429" y="4906450"/>
            <a:ext cx="9144000" cy="141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600"/>
              <a:buFont typeface="Arial"/>
              <a:buNone/>
            </a:pPr>
            <a:r>
              <a:rPr lang="en-US" sz="1600" b="1" dirty="0"/>
              <a:t>Author: 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600"/>
              <a:buFont typeface="Arial"/>
              <a:buNone/>
            </a:pPr>
            <a:r>
              <a:rPr lang="en-US" sz="1600" dirty="0"/>
              <a:t>Xavier Tintin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600"/>
              <a:buFont typeface="Arial"/>
              <a:buNone/>
            </a:pPr>
            <a:endParaRPr lang="en-US" sz="1600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600"/>
              <a:buFont typeface="Arial"/>
              <a:buNone/>
            </a:pPr>
            <a:r>
              <a:rPr lang="en-US" sz="1600" b="1" dirty="0"/>
              <a:t>Supervisors: </a:t>
            </a:r>
            <a:br>
              <a:rPr lang="en-US" sz="1600" dirty="0"/>
            </a:br>
            <a:r>
              <a:rPr lang="en-US" sz="1600" dirty="0"/>
              <a:t>Marco Donadoni</a:t>
            </a:r>
            <a:br>
              <a:rPr lang="en-US" sz="1600" dirty="0"/>
            </a:br>
            <a:r>
              <a:rPr lang="en-US" sz="1600" dirty="0"/>
              <a:t>Tibor Šimko</a:t>
            </a:r>
            <a:br>
              <a:rPr lang="en-US" sz="1600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"/>
          <p:cNvSpPr txBox="1">
            <a:spLocks noGrp="1"/>
          </p:cNvSpPr>
          <p:nvPr>
            <p:ph type="title"/>
          </p:nvPr>
        </p:nvSpPr>
        <p:spPr>
          <a:xfrm>
            <a:off x="3061060" y="1626056"/>
            <a:ext cx="6069881" cy="76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4800" dirty="0">
                <a:solidFill>
                  <a:srgbClr val="5B9BD5"/>
                </a:solidFill>
              </a:rPr>
              <a:t>Thank you</a:t>
            </a:r>
            <a:endParaRPr sz="3600" dirty="0">
              <a:solidFill>
                <a:srgbClr val="5B9BD5"/>
              </a:solidFill>
            </a:endParaRPr>
          </a:p>
        </p:txBody>
      </p:sp>
      <p:sp>
        <p:nvSpPr>
          <p:cNvPr id="175" name="Google Shape;175;p16"/>
          <p:cNvSpPr txBox="1">
            <a:spLocks noGrp="1"/>
          </p:cNvSpPr>
          <p:nvPr>
            <p:ph type="body" idx="1"/>
          </p:nvPr>
        </p:nvSpPr>
        <p:spPr>
          <a:xfrm>
            <a:off x="4010776" y="3611243"/>
            <a:ext cx="3838700" cy="49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r>
              <a:rPr lang="en-US" i="0" dirty="0">
                <a:solidFill>
                  <a:srgbClr val="2B7DC0"/>
                </a:solidFill>
                <a:hlinkClick r:id="rId3" tooltip="Mai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xavier.tintin@cern.ch</a:t>
            </a:r>
            <a:endParaRPr lang="en-US" i="0" dirty="0">
              <a:solidFill>
                <a:srgbClr val="2B7DC0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endParaRPr lang="en-US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endParaRPr lang="en-US" dirty="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endParaRPr lang="en-EC" dirty="0"/>
          </a:p>
        </p:txBody>
      </p:sp>
      <p:sp>
        <p:nvSpPr>
          <p:cNvPr id="176" name="Google Shape;176;p16"/>
          <p:cNvSpPr txBox="1"/>
          <p:nvPr/>
        </p:nvSpPr>
        <p:spPr>
          <a:xfrm>
            <a:off x="2895185" y="4028400"/>
            <a:ext cx="606988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rgbClr val="1AAF9B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https://www.linkedin.com/in/xavier-tintin/</a:t>
            </a:r>
            <a:endParaRPr lang="fr-FR" sz="2400" dirty="0">
              <a:solidFill>
                <a:srgbClr val="1A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4EAD36-9630-4709-BB88-D7F0E0248B17}"/>
              </a:ext>
            </a:extLst>
          </p:cNvPr>
          <p:cNvGrpSpPr/>
          <p:nvPr/>
        </p:nvGrpSpPr>
        <p:grpSpPr>
          <a:xfrm>
            <a:off x="3270782" y="4490024"/>
            <a:ext cx="5650436" cy="461624"/>
            <a:chOff x="3267317" y="4111074"/>
            <a:chExt cx="5650436" cy="461624"/>
          </a:xfrm>
        </p:grpSpPr>
        <p:sp>
          <p:nvSpPr>
            <p:cNvPr id="178" name="Google Shape;178;p16"/>
            <p:cNvSpPr txBox="1"/>
            <p:nvPr/>
          </p:nvSpPr>
          <p:spPr>
            <a:xfrm>
              <a:off x="3267317" y="4111074"/>
              <a:ext cx="5650436" cy="4616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 b="1" i="1" dirty="0">
                  <a:solidFill>
                    <a:srgbClr val="2A7DBF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@reanahub</a:t>
              </a:r>
              <a:endParaRPr sz="2400" b="1" i="1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26" name="Picture 2" descr="Github Logo - Free social media icons">
              <a:extLst>
                <a:ext uri="{FF2B5EF4-FFF2-40B4-BE49-F238E27FC236}">
                  <a16:creationId xmlns:a16="http://schemas.microsoft.com/office/drawing/2014/main" id="{FE566E7B-D232-E448-E032-CC0C036356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4882" y="4164034"/>
              <a:ext cx="380069" cy="3800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Google Shape;174;p16">
            <a:extLst>
              <a:ext uri="{FF2B5EF4-FFF2-40B4-BE49-F238E27FC236}">
                <a16:creationId xmlns:a16="http://schemas.microsoft.com/office/drawing/2014/main" id="{679903D9-09BE-AFE9-3EE9-08CA78AFE38D}"/>
              </a:ext>
            </a:extLst>
          </p:cNvPr>
          <p:cNvSpPr txBox="1">
            <a:spLocks/>
          </p:cNvSpPr>
          <p:nvPr/>
        </p:nvSpPr>
        <p:spPr>
          <a:xfrm>
            <a:off x="3061059" y="2386940"/>
            <a:ext cx="6069881" cy="760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sz="4400" b="1" i="0" u="none" strike="noStrike" cap="none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6000"/>
            </a:pPr>
            <a:r>
              <a:rPr lang="fr-FR" sz="4800" dirty="0"/>
              <a:t>Questions?</a:t>
            </a:r>
            <a:endParaRPr lang="fr-FR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489057" y="452880"/>
            <a:ext cx="10515600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en-AU" sz="4000" dirty="0"/>
              <a:t>Reproducible and reusable science</a:t>
            </a:r>
          </a:p>
        </p:txBody>
      </p:sp>
      <p:sp>
        <p:nvSpPr>
          <p:cNvPr id="3" name="Google Shape;90;p11">
            <a:extLst>
              <a:ext uri="{FF2B5EF4-FFF2-40B4-BE49-F238E27FC236}">
                <a16:creationId xmlns:a16="http://schemas.microsoft.com/office/drawing/2014/main" id="{96081EC8-1F1A-731F-FAE5-63F67DCD5C94}"/>
              </a:ext>
            </a:extLst>
          </p:cNvPr>
          <p:cNvSpPr txBox="1">
            <a:spLocks/>
          </p:cNvSpPr>
          <p:nvPr/>
        </p:nvSpPr>
        <p:spPr>
          <a:xfrm>
            <a:off x="1144992" y="1415261"/>
            <a:ext cx="4323771" cy="54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spcBef>
                <a:spcPts val="0"/>
              </a:spcBef>
            </a:pPr>
            <a:r>
              <a:rPr lang="en-AU" sz="1600" dirty="0"/>
              <a:t>When testing new theories, building on previous data analyses is necessary, but </a:t>
            </a:r>
            <a:r>
              <a:rPr lang="en-AU" sz="1600" b="1" dirty="0"/>
              <a:t>very</a:t>
            </a:r>
            <a:r>
              <a:rPr lang="en-AU" sz="1600" dirty="0"/>
              <a:t> challenging  </a:t>
            </a:r>
            <a:endParaRPr lang="en-AU" sz="2000" dirty="0"/>
          </a:p>
          <a:p>
            <a:pPr marL="0" indent="0" algn="just">
              <a:spcBef>
                <a:spcPts val="0"/>
              </a:spcBef>
            </a:pPr>
            <a:endParaRPr lang="en-AU" sz="2000" dirty="0"/>
          </a:p>
        </p:txBody>
      </p:sp>
      <p:pic>
        <p:nvPicPr>
          <p:cNvPr id="9" name="Picture 8" descr="A graph of a number of red bars&#10;&#10;Description automatically generated with medium confidence">
            <a:extLst>
              <a:ext uri="{FF2B5EF4-FFF2-40B4-BE49-F238E27FC236}">
                <a16:creationId xmlns:a16="http://schemas.microsoft.com/office/drawing/2014/main" id="{9F62AF6A-59E1-4EF3-74AA-88D8A5455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25" y="2007320"/>
            <a:ext cx="3963308" cy="3785936"/>
          </a:xfrm>
          <a:prstGeom prst="rect">
            <a:avLst/>
          </a:prstGeom>
        </p:spPr>
      </p:pic>
      <p:pic>
        <p:nvPicPr>
          <p:cNvPr id="10" name="Picture 9" descr="A diagram of a data processing process&#10;&#10;Description automatically generated">
            <a:extLst>
              <a:ext uri="{FF2B5EF4-FFF2-40B4-BE49-F238E27FC236}">
                <a16:creationId xmlns:a16="http://schemas.microsoft.com/office/drawing/2014/main" id="{1F19E0B1-0E7C-D56B-07C0-E5ECAE0891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970" y="1415261"/>
            <a:ext cx="4883124" cy="3546640"/>
          </a:xfrm>
          <a:prstGeom prst="rect">
            <a:avLst/>
          </a:prstGeom>
        </p:spPr>
      </p:pic>
      <p:sp>
        <p:nvSpPr>
          <p:cNvPr id="11" name="Google Shape;90;p11">
            <a:extLst>
              <a:ext uri="{FF2B5EF4-FFF2-40B4-BE49-F238E27FC236}">
                <a16:creationId xmlns:a16="http://schemas.microsoft.com/office/drawing/2014/main" id="{CE6565B4-CEE2-0B31-2E3B-B91D2CC75C9F}"/>
              </a:ext>
            </a:extLst>
          </p:cNvPr>
          <p:cNvSpPr txBox="1">
            <a:spLocks/>
          </p:cNvSpPr>
          <p:nvPr/>
        </p:nvSpPr>
        <p:spPr>
          <a:xfrm>
            <a:off x="6095999" y="5116064"/>
            <a:ext cx="5479065" cy="719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 algn="just">
              <a:spcBef>
                <a:spcPts val="0"/>
              </a:spcBef>
            </a:pPr>
            <a:r>
              <a:rPr lang="en-AU" sz="1500" dirty="0"/>
              <a:t>Scientific workflows represent the </a:t>
            </a:r>
            <a:r>
              <a:rPr lang="en-AU" sz="1500" b="1" i="0" dirty="0"/>
              <a:t>complex</a:t>
            </a:r>
            <a:r>
              <a:rPr lang="en-AU" sz="1500" dirty="0"/>
              <a:t> flow of data that through various steps of collection, transformation, and analysis produces published results.</a:t>
            </a:r>
          </a:p>
          <a:p>
            <a:pPr marL="0" indent="0" algn="just">
              <a:spcBef>
                <a:spcPts val="0"/>
              </a:spcBef>
            </a:pPr>
            <a:endParaRPr lang="en-AU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167137-D9CE-A625-E7DE-5A952515A64F}"/>
              </a:ext>
            </a:extLst>
          </p:cNvPr>
          <p:cNvSpPr txBox="1"/>
          <p:nvPr/>
        </p:nvSpPr>
        <p:spPr>
          <a:xfrm>
            <a:off x="2400220" y="5836040"/>
            <a:ext cx="1813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hlinkClick r:id="rId5"/>
              </a:rPr>
              <a:t>https://doi.org/10.1038/533452a</a:t>
            </a:r>
            <a:endParaRPr lang="en-US" sz="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8EE32-8CC7-B7FE-6545-8DCE9F56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42" y="2846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AU" dirty="0"/>
              <a:t>Declarative HEP analysis workflows </a:t>
            </a:r>
            <a:endParaRPr lang="en-US" dirty="0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E42023C2-2C3E-4146-E784-B9B47992EE2E}"/>
              </a:ext>
            </a:extLst>
          </p:cNvPr>
          <p:cNvSpPr txBox="1">
            <a:spLocks/>
          </p:cNvSpPr>
          <p:nvPr/>
        </p:nvSpPr>
        <p:spPr>
          <a:xfrm>
            <a:off x="568600" y="1633921"/>
            <a:ext cx="5820872" cy="362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just"/>
            <a:r>
              <a:rPr lang="en-US" sz="1800" b="1" dirty="0">
                <a:solidFill>
                  <a:srgbClr val="393E90"/>
                </a:solidFill>
              </a:rPr>
              <a:t>Workflows</a:t>
            </a:r>
          </a:p>
          <a:p>
            <a:pPr algn="just"/>
            <a:r>
              <a:rPr lang="en-US" sz="1600" i="0" dirty="0"/>
              <a:t>● A workflow is a recipe explaining how to compute results from the input data</a:t>
            </a:r>
          </a:p>
          <a:p>
            <a:pPr algn="just"/>
            <a:r>
              <a:rPr lang="en-US" sz="1600" i="0" dirty="0"/>
              <a:t>● What is needed?</a:t>
            </a:r>
          </a:p>
          <a:p>
            <a:pPr lvl="1" algn="just"/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○ Input data</a:t>
            </a:r>
          </a:p>
          <a:p>
            <a:pPr lvl="1" algn="just"/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○ Code</a:t>
            </a:r>
          </a:p>
          <a:p>
            <a:pPr lvl="1" algn="just"/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○ Computing environment</a:t>
            </a:r>
          </a:p>
          <a:p>
            <a:pPr lvl="1" algn="just"/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○ Workflow steps</a:t>
            </a:r>
          </a:p>
          <a:p>
            <a:pPr algn="just"/>
            <a:r>
              <a:rPr lang="en-US" sz="1600" i="0" dirty="0"/>
              <a:t>● Each step can use different container images</a:t>
            </a:r>
          </a:p>
          <a:p>
            <a:pPr algn="just"/>
            <a:r>
              <a:rPr lang="en-US" sz="1600" i="0" dirty="0"/>
              <a:t>● Steps can be described by means of declarative workflow languages </a:t>
            </a:r>
          </a:p>
        </p:txBody>
      </p:sp>
      <p:pic>
        <p:nvPicPr>
          <p:cNvPr id="5122" name="Picture 2" descr="CERN Open Data · GitHub">
            <a:extLst>
              <a:ext uri="{FF2B5EF4-FFF2-40B4-BE49-F238E27FC236}">
                <a16:creationId xmlns:a16="http://schemas.microsoft.com/office/drawing/2014/main" id="{939E29E0-D6E9-218D-3621-4F142B8D86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616" y="2399601"/>
            <a:ext cx="819743" cy="81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MS-doc-3045-v3: CMS Logo">
            <a:extLst>
              <a:ext uri="{FF2B5EF4-FFF2-40B4-BE49-F238E27FC236}">
                <a16:creationId xmlns:a16="http://schemas.microsoft.com/office/drawing/2014/main" id="{05ABC0F6-362A-A495-C19C-664995A5A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7617" y="1399938"/>
            <a:ext cx="819743" cy="81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8EBD961-03FC-FA63-B429-82AF2C34A195}"/>
              </a:ext>
            </a:extLst>
          </p:cNvPr>
          <p:cNvSpPr/>
          <p:nvPr/>
        </p:nvSpPr>
        <p:spPr>
          <a:xfrm>
            <a:off x="7863827" y="4219169"/>
            <a:ext cx="976743" cy="37283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merge-step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DEF0FF-B991-247A-429D-32D6184ACBA2}"/>
              </a:ext>
            </a:extLst>
          </p:cNvPr>
          <p:cNvSpPr/>
          <p:nvPr/>
        </p:nvSpPr>
        <p:spPr>
          <a:xfrm>
            <a:off x="7957789" y="1553827"/>
            <a:ext cx="788827" cy="37337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prepare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169ED1-0E5B-998D-3F6C-C67D01EE5706}"/>
              </a:ext>
            </a:extLst>
          </p:cNvPr>
          <p:cNvSpPr/>
          <p:nvPr/>
        </p:nvSpPr>
        <p:spPr>
          <a:xfrm>
            <a:off x="6811963" y="2331095"/>
            <a:ext cx="716340" cy="3848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filelist1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E1A6C5-F485-5314-A352-BB87B69A0208}"/>
              </a:ext>
            </a:extLst>
          </p:cNvPr>
          <p:cNvSpPr/>
          <p:nvPr/>
        </p:nvSpPr>
        <p:spPr>
          <a:xfrm>
            <a:off x="7605496" y="2341565"/>
            <a:ext cx="716339" cy="3848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filelist2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FD8E4CF-4AFF-5369-84F0-8BC1415D3656}"/>
              </a:ext>
            </a:extLst>
          </p:cNvPr>
          <p:cNvCxnSpPr>
            <a:cxnSpLocks/>
            <a:stCxn id="24" idx="2"/>
            <a:endCxn id="25" idx="0"/>
          </p:cNvCxnSpPr>
          <p:nvPr/>
        </p:nvCxnSpPr>
        <p:spPr>
          <a:xfrm flipH="1">
            <a:off x="7170133" y="1927200"/>
            <a:ext cx="1182070" cy="40389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85F6201-30FC-94DC-168B-40235B6B7792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 flipH="1">
            <a:off x="7963666" y="1927200"/>
            <a:ext cx="388537" cy="41436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AE7CDC0-F7AB-1D69-F668-87352B8CFA39}"/>
              </a:ext>
            </a:extLst>
          </p:cNvPr>
          <p:cNvSpPr/>
          <p:nvPr/>
        </p:nvSpPr>
        <p:spPr>
          <a:xfrm>
            <a:off x="8399028" y="2341565"/>
            <a:ext cx="716339" cy="3848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filelist3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DEF485B-4266-40CE-C5F9-45BD9F31292F}"/>
              </a:ext>
            </a:extLst>
          </p:cNvPr>
          <p:cNvSpPr/>
          <p:nvPr/>
        </p:nvSpPr>
        <p:spPr>
          <a:xfrm>
            <a:off x="9192238" y="2331095"/>
            <a:ext cx="716339" cy="3848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filelist4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F6CC449B-67DD-AEC1-33D4-738A0A03A33D}"/>
              </a:ext>
            </a:extLst>
          </p:cNvPr>
          <p:cNvCxnSpPr>
            <a:cxnSpLocks/>
            <a:stCxn id="24" idx="2"/>
            <a:endCxn id="39" idx="0"/>
          </p:cNvCxnSpPr>
          <p:nvPr/>
        </p:nvCxnSpPr>
        <p:spPr>
          <a:xfrm>
            <a:off x="8352203" y="1927200"/>
            <a:ext cx="404995" cy="41436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9F59FDE6-2545-8495-FF66-685542700C72}"/>
              </a:ext>
            </a:extLst>
          </p:cNvPr>
          <p:cNvCxnSpPr>
            <a:cxnSpLocks/>
            <a:stCxn id="24" idx="2"/>
            <a:endCxn id="40" idx="0"/>
          </p:cNvCxnSpPr>
          <p:nvPr/>
        </p:nvCxnSpPr>
        <p:spPr>
          <a:xfrm>
            <a:off x="8352203" y="1927200"/>
            <a:ext cx="1198205" cy="40389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A87AA519-7A3F-947D-3F27-BC9C8FC3DF67}"/>
              </a:ext>
            </a:extLst>
          </p:cNvPr>
          <p:cNvSpPr/>
          <p:nvPr/>
        </p:nvSpPr>
        <p:spPr>
          <a:xfrm>
            <a:off x="7863827" y="4834308"/>
            <a:ext cx="976743" cy="37100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analysis-step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CC3C8910-7D52-F95C-58C3-46AEC8CBA514}"/>
              </a:ext>
            </a:extLst>
          </p:cNvPr>
          <p:cNvSpPr/>
          <p:nvPr/>
        </p:nvSpPr>
        <p:spPr>
          <a:xfrm>
            <a:off x="6806635" y="2981287"/>
            <a:ext cx="716339" cy="36832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runpoet1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3C9B2BD-AA9C-8874-3F09-5ACA057602B1}"/>
              </a:ext>
            </a:extLst>
          </p:cNvPr>
          <p:cNvSpPr/>
          <p:nvPr/>
        </p:nvSpPr>
        <p:spPr>
          <a:xfrm>
            <a:off x="7603318" y="2983462"/>
            <a:ext cx="716339" cy="37337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runpoet2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2691706-35EE-40CF-9334-79AB01127EC0}"/>
              </a:ext>
            </a:extLst>
          </p:cNvPr>
          <p:cNvSpPr/>
          <p:nvPr/>
        </p:nvSpPr>
        <p:spPr>
          <a:xfrm>
            <a:off x="8394673" y="2976780"/>
            <a:ext cx="716339" cy="37283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runpoet3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62D83EF-AE82-E2F9-8387-E33E498E5B1A}"/>
              </a:ext>
            </a:extLst>
          </p:cNvPr>
          <p:cNvSpPr/>
          <p:nvPr/>
        </p:nvSpPr>
        <p:spPr>
          <a:xfrm>
            <a:off x="9192238" y="2981288"/>
            <a:ext cx="716339" cy="36832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runpoet4</a:t>
            </a:r>
          </a:p>
        </p:txBody>
      </p:sp>
      <p:sp>
        <p:nvSpPr>
          <p:cNvPr id="5133" name="Rectangle 5132">
            <a:extLst>
              <a:ext uri="{FF2B5EF4-FFF2-40B4-BE49-F238E27FC236}">
                <a16:creationId xmlns:a16="http://schemas.microsoft.com/office/drawing/2014/main" id="{B07C471D-32D4-DEE2-C9F8-645F68469630}"/>
              </a:ext>
            </a:extLst>
          </p:cNvPr>
          <p:cNvSpPr/>
          <p:nvPr/>
        </p:nvSpPr>
        <p:spPr>
          <a:xfrm>
            <a:off x="6806635" y="3590615"/>
            <a:ext cx="716339" cy="368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flat1</a:t>
            </a:r>
          </a:p>
        </p:txBody>
      </p:sp>
      <p:sp>
        <p:nvSpPr>
          <p:cNvPr id="5134" name="Rectangle 5133">
            <a:extLst>
              <a:ext uri="{FF2B5EF4-FFF2-40B4-BE49-F238E27FC236}">
                <a16:creationId xmlns:a16="http://schemas.microsoft.com/office/drawing/2014/main" id="{6DEABBA8-2D4F-CED8-179F-DCA7574B8C92}"/>
              </a:ext>
            </a:extLst>
          </p:cNvPr>
          <p:cNvSpPr/>
          <p:nvPr/>
        </p:nvSpPr>
        <p:spPr>
          <a:xfrm>
            <a:off x="7605222" y="3599460"/>
            <a:ext cx="716339" cy="3733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flat2</a:t>
            </a:r>
          </a:p>
        </p:txBody>
      </p:sp>
      <p:sp>
        <p:nvSpPr>
          <p:cNvPr id="5135" name="Rectangle 5134">
            <a:extLst>
              <a:ext uri="{FF2B5EF4-FFF2-40B4-BE49-F238E27FC236}">
                <a16:creationId xmlns:a16="http://schemas.microsoft.com/office/drawing/2014/main" id="{1B631989-586F-3832-D253-A090DBBB9BE3}"/>
              </a:ext>
            </a:extLst>
          </p:cNvPr>
          <p:cNvSpPr/>
          <p:nvPr/>
        </p:nvSpPr>
        <p:spPr>
          <a:xfrm>
            <a:off x="8399027" y="3606032"/>
            <a:ext cx="716339" cy="3728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flat3</a:t>
            </a:r>
          </a:p>
        </p:txBody>
      </p:sp>
      <p:sp>
        <p:nvSpPr>
          <p:cNvPr id="5136" name="Rectangle 5135">
            <a:extLst>
              <a:ext uri="{FF2B5EF4-FFF2-40B4-BE49-F238E27FC236}">
                <a16:creationId xmlns:a16="http://schemas.microsoft.com/office/drawing/2014/main" id="{C058D999-74DC-F82C-D987-D4DAD1A48733}"/>
              </a:ext>
            </a:extLst>
          </p:cNvPr>
          <p:cNvSpPr/>
          <p:nvPr/>
        </p:nvSpPr>
        <p:spPr>
          <a:xfrm>
            <a:off x="9192237" y="3590615"/>
            <a:ext cx="716339" cy="368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flat4</a:t>
            </a:r>
          </a:p>
        </p:txBody>
      </p:sp>
      <p:cxnSp>
        <p:nvCxnSpPr>
          <p:cNvPr id="5138" name="Straight Arrow Connector 5137">
            <a:extLst>
              <a:ext uri="{FF2B5EF4-FFF2-40B4-BE49-F238E27FC236}">
                <a16:creationId xmlns:a16="http://schemas.microsoft.com/office/drawing/2014/main" id="{49A72512-E3B6-7440-BCEA-B006400554FC}"/>
              </a:ext>
            </a:extLst>
          </p:cNvPr>
          <p:cNvCxnSpPr>
            <a:stCxn id="25" idx="2"/>
            <a:endCxn id="122" idx="0"/>
          </p:cNvCxnSpPr>
          <p:nvPr/>
        </p:nvCxnSpPr>
        <p:spPr>
          <a:xfrm flipH="1">
            <a:off x="7164805" y="2715992"/>
            <a:ext cx="5328" cy="265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1" name="Straight Arrow Connector 5140">
            <a:extLst>
              <a:ext uri="{FF2B5EF4-FFF2-40B4-BE49-F238E27FC236}">
                <a16:creationId xmlns:a16="http://schemas.microsoft.com/office/drawing/2014/main" id="{9BC80AB7-A2F2-8A23-4FA1-1AE7B26C981D}"/>
              </a:ext>
            </a:extLst>
          </p:cNvPr>
          <p:cNvCxnSpPr>
            <a:stCxn id="122" idx="2"/>
            <a:endCxn id="5133" idx="0"/>
          </p:cNvCxnSpPr>
          <p:nvPr/>
        </p:nvCxnSpPr>
        <p:spPr>
          <a:xfrm>
            <a:off x="7164805" y="3349613"/>
            <a:ext cx="0" cy="241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3" name="Straight Arrow Connector 5142">
            <a:extLst>
              <a:ext uri="{FF2B5EF4-FFF2-40B4-BE49-F238E27FC236}">
                <a16:creationId xmlns:a16="http://schemas.microsoft.com/office/drawing/2014/main" id="{B06F9315-03B0-4422-5AFE-A2738E820AC6}"/>
              </a:ext>
            </a:extLst>
          </p:cNvPr>
          <p:cNvCxnSpPr>
            <a:cxnSpLocks/>
            <a:stCxn id="26" idx="2"/>
            <a:endCxn id="123" idx="0"/>
          </p:cNvCxnSpPr>
          <p:nvPr/>
        </p:nvCxnSpPr>
        <p:spPr>
          <a:xfrm flipH="1">
            <a:off x="7961488" y="2726462"/>
            <a:ext cx="2178" cy="257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4" name="Straight Arrow Connector 5143">
            <a:extLst>
              <a:ext uri="{FF2B5EF4-FFF2-40B4-BE49-F238E27FC236}">
                <a16:creationId xmlns:a16="http://schemas.microsoft.com/office/drawing/2014/main" id="{7DE0A824-5FF6-3458-18DF-9EC6C327AC17}"/>
              </a:ext>
            </a:extLst>
          </p:cNvPr>
          <p:cNvCxnSpPr>
            <a:cxnSpLocks/>
            <a:stCxn id="39" idx="2"/>
            <a:endCxn id="124" idx="0"/>
          </p:cNvCxnSpPr>
          <p:nvPr/>
        </p:nvCxnSpPr>
        <p:spPr>
          <a:xfrm flipH="1">
            <a:off x="8752843" y="2726462"/>
            <a:ext cx="4355" cy="250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5" name="Straight Arrow Connector 5144">
            <a:extLst>
              <a:ext uri="{FF2B5EF4-FFF2-40B4-BE49-F238E27FC236}">
                <a16:creationId xmlns:a16="http://schemas.microsoft.com/office/drawing/2014/main" id="{B0333E9C-F258-DFF6-3B93-B19EEB9430A0}"/>
              </a:ext>
            </a:extLst>
          </p:cNvPr>
          <p:cNvCxnSpPr>
            <a:cxnSpLocks/>
            <a:stCxn id="40" idx="2"/>
            <a:endCxn id="125" idx="0"/>
          </p:cNvCxnSpPr>
          <p:nvPr/>
        </p:nvCxnSpPr>
        <p:spPr>
          <a:xfrm>
            <a:off x="9550408" y="2715992"/>
            <a:ext cx="0" cy="265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6" name="Straight Arrow Connector 5145">
            <a:extLst>
              <a:ext uri="{FF2B5EF4-FFF2-40B4-BE49-F238E27FC236}">
                <a16:creationId xmlns:a16="http://schemas.microsoft.com/office/drawing/2014/main" id="{73C78F26-3083-765F-4287-BF7CBB487F38}"/>
              </a:ext>
            </a:extLst>
          </p:cNvPr>
          <p:cNvCxnSpPr>
            <a:cxnSpLocks/>
            <a:stCxn id="123" idx="2"/>
            <a:endCxn id="5134" idx="0"/>
          </p:cNvCxnSpPr>
          <p:nvPr/>
        </p:nvCxnSpPr>
        <p:spPr>
          <a:xfrm>
            <a:off x="7961488" y="3356835"/>
            <a:ext cx="1904" cy="242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7" name="Straight Arrow Connector 5146">
            <a:extLst>
              <a:ext uri="{FF2B5EF4-FFF2-40B4-BE49-F238E27FC236}">
                <a16:creationId xmlns:a16="http://schemas.microsoft.com/office/drawing/2014/main" id="{82434B3F-7845-2F3E-27BA-17004E7FF1CB}"/>
              </a:ext>
            </a:extLst>
          </p:cNvPr>
          <p:cNvCxnSpPr>
            <a:cxnSpLocks/>
            <a:stCxn id="124" idx="2"/>
            <a:endCxn id="5135" idx="0"/>
          </p:cNvCxnSpPr>
          <p:nvPr/>
        </p:nvCxnSpPr>
        <p:spPr>
          <a:xfrm>
            <a:off x="8752843" y="3349613"/>
            <a:ext cx="4354" cy="256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8" name="Straight Arrow Connector 5147">
            <a:extLst>
              <a:ext uri="{FF2B5EF4-FFF2-40B4-BE49-F238E27FC236}">
                <a16:creationId xmlns:a16="http://schemas.microsoft.com/office/drawing/2014/main" id="{0BF610A0-49FA-1099-4FAE-32F666DD7476}"/>
              </a:ext>
            </a:extLst>
          </p:cNvPr>
          <p:cNvCxnSpPr>
            <a:cxnSpLocks/>
            <a:stCxn id="125" idx="2"/>
            <a:endCxn id="5136" idx="0"/>
          </p:cNvCxnSpPr>
          <p:nvPr/>
        </p:nvCxnSpPr>
        <p:spPr>
          <a:xfrm flipH="1">
            <a:off x="9550407" y="3349613"/>
            <a:ext cx="1" cy="241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49" name="Straight Arrow Connector 5148">
            <a:extLst>
              <a:ext uri="{FF2B5EF4-FFF2-40B4-BE49-F238E27FC236}">
                <a16:creationId xmlns:a16="http://schemas.microsoft.com/office/drawing/2014/main" id="{D722278F-0F29-BB68-FE5D-B0C61FB77A50}"/>
              </a:ext>
            </a:extLst>
          </p:cNvPr>
          <p:cNvCxnSpPr>
            <a:cxnSpLocks/>
            <a:stCxn id="5133" idx="2"/>
            <a:endCxn id="22" idx="0"/>
          </p:cNvCxnSpPr>
          <p:nvPr/>
        </p:nvCxnSpPr>
        <p:spPr>
          <a:xfrm>
            <a:off x="7164805" y="3958941"/>
            <a:ext cx="1187394" cy="260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64" name="Straight Arrow Connector 5163">
            <a:extLst>
              <a:ext uri="{FF2B5EF4-FFF2-40B4-BE49-F238E27FC236}">
                <a16:creationId xmlns:a16="http://schemas.microsoft.com/office/drawing/2014/main" id="{A769C137-9236-AFEA-906D-403A5C8D6365}"/>
              </a:ext>
            </a:extLst>
          </p:cNvPr>
          <p:cNvCxnSpPr>
            <a:cxnSpLocks/>
            <a:stCxn id="5134" idx="2"/>
            <a:endCxn id="22" idx="0"/>
          </p:cNvCxnSpPr>
          <p:nvPr/>
        </p:nvCxnSpPr>
        <p:spPr>
          <a:xfrm>
            <a:off x="7963392" y="3972833"/>
            <a:ext cx="388807" cy="2463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65" name="Straight Arrow Connector 5164">
            <a:extLst>
              <a:ext uri="{FF2B5EF4-FFF2-40B4-BE49-F238E27FC236}">
                <a16:creationId xmlns:a16="http://schemas.microsoft.com/office/drawing/2014/main" id="{CA6CBD48-CB97-4A5B-1D91-F42C59E1D1B4}"/>
              </a:ext>
            </a:extLst>
          </p:cNvPr>
          <p:cNvCxnSpPr>
            <a:cxnSpLocks/>
            <a:stCxn id="5135" idx="2"/>
            <a:endCxn id="22" idx="0"/>
          </p:cNvCxnSpPr>
          <p:nvPr/>
        </p:nvCxnSpPr>
        <p:spPr>
          <a:xfrm flipH="1">
            <a:off x="8352199" y="3978865"/>
            <a:ext cx="404998" cy="240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66" name="Straight Arrow Connector 5165">
            <a:extLst>
              <a:ext uri="{FF2B5EF4-FFF2-40B4-BE49-F238E27FC236}">
                <a16:creationId xmlns:a16="http://schemas.microsoft.com/office/drawing/2014/main" id="{A1280B3A-FC8F-C590-B373-FBFF574D05BE}"/>
              </a:ext>
            </a:extLst>
          </p:cNvPr>
          <p:cNvCxnSpPr>
            <a:cxnSpLocks/>
            <a:stCxn id="5136" idx="2"/>
            <a:endCxn id="22" idx="0"/>
          </p:cNvCxnSpPr>
          <p:nvPr/>
        </p:nvCxnSpPr>
        <p:spPr>
          <a:xfrm flipH="1">
            <a:off x="8352199" y="3958940"/>
            <a:ext cx="1198208" cy="260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67" name="Straight Arrow Connector 5166">
            <a:extLst>
              <a:ext uri="{FF2B5EF4-FFF2-40B4-BE49-F238E27FC236}">
                <a16:creationId xmlns:a16="http://schemas.microsoft.com/office/drawing/2014/main" id="{B6FB07A4-D9D0-DEF2-5C04-AFDFF3A93552}"/>
              </a:ext>
            </a:extLst>
          </p:cNvPr>
          <p:cNvCxnSpPr>
            <a:cxnSpLocks/>
            <a:stCxn id="22" idx="2"/>
            <a:endCxn id="107" idx="0"/>
          </p:cNvCxnSpPr>
          <p:nvPr/>
        </p:nvCxnSpPr>
        <p:spPr>
          <a:xfrm>
            <a:off x="8352199" y="4592002"/>
            <a:ext cx="0" cy="242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26" name="Rectangle 5225">
            <a:extLst>
              <a:ext uri="{FF2B5EF4-FFF2-40B4-BE49-F238E27FC236}">
                <a16:creationId xmlns:a16="http://schemas.microsoft.com/office/drawing/2014/main" id="{8BD8AAF1-57EE-921F-A836-DA7C1BA89033}"/>
              </a:ext>
            </a:extLst>
          </p:cNvPr>
          <p:cNvSpPr/>
          <p:nvPr/>
        </p:nvSpPr>
        <p:spPr>
          <a:xfrm>
            <a:off x="6648383" y="1414995"/>
            <a:ext cx="3368841" cy="1401677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7" name="Rectangle 5226">
            <a:extLst>
              <a:ext uri="{FF2B5EF4-FFF2-40B4-BE49-F238E27FC236}">
                <a16:creationId xmlns:a16="http://schemas.microsoft.com/office/drawing/2014/main" id="{23748279-2EA6-7DB5-76BE-C75B790ED236}"/>
              </a:ext>
            </a:extLst>
          </p:cNvPr>
          <p:cNvSpPr/>
          <p:nvPr/>
        </p:nvSpPr>
        <p:spPr>
          <a:xfrm>
            <a:off x="7590411" y="4755621"/>
            <a:ext cx="1564445" cy="563763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8" name="TextBox 5227">
            <a:extLst>
              <a:ext uri="{FF2B5EF4-FFF2-40B4-BE49-F238E27FC236}">
                <a16:creationId xmlns:a16="http://schemas.microsoft.com/office/drawing/2014/main" id="{14CD1089-3F2A-56D6-FF58-1025FE802D00}"/>
              </a:ext>
            </a:extLst>
          </p:cNvPr>
          <p:cNvSpPr txBox="1"/>
          <p:nvPr/>
        </p:nvSpPr>
        <p:spPr>
          <a:xfrm>
            <a:off x="6598121" y="1399938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Workflow input</a:t>
            </a:r>
          </a:p>
        </p:txBody>
      </p:sp>
      <p:sp>
        <p:nvSpPr>
          <p:cNvPr id="5230" name="TextBox 5229">
            <a:extLst>
              <a:ext uri="{FF2B5EF4-FFF2-40B4-BE49-F238E27FC236}">
                <a16:creationId xmlns:a16="http://schemas.microsoft.com/office/drawing/2014/main" id="{AD1C011C-50A7-53FE-6A49-3C4B2497925B}"/>
              </a:ext>
            </a:extLst>
          </p:cNvPr>
          <p:cNvSpPr txBox="1"/>
          <p:nvPr/>
        </p:nvSpPr>
        <p:spPr>
          <a:xfrm>
            <a:off x="7743131" y="5329114"/>
            <a:ext cx="1468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Workflow output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8113A9E-9C9A-67C6-912C-23B7CE1FA9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6745" y="3396316"/>
            <a:ext cx="1224565" cy="2449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F8AED7-6D43-9E3A-513E-6571B705D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7226" y="4167393"/>
            <a:ext cx="1877138" cy="14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5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526477" y="380354"/>
            <a:ext cx="10515600" cy="683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en-AU" sz="4000" dirty="0"/>
              <a:t>REANA: reusable analyses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1D6D7B-9103-C1F7-59EC-FD8332124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771" y="1206364"/>
            <a:ext cx="8560457" cy="4783786"/>
          </a:xfrm>
          <a:prstGeom prst="rect">
            <a:avLst/>
          </a:prstGeom>
        </p:spPr>
      </p:pic>
      <p:pic>
        <p:nvPicPr>
          <p:cNvPr id="12" name="Picture 11" descr="A blue logo with black background&#10;&#10;Description automatically generated">
            <a:extLst>
              <a:ext uri="{FF2B5EF4-FFF2-40B4-BE49-F238E27FC236}">
                <a16:creationId xmlns:a16="http://schemas.microsoft.com/office/drawing/2014/main" id="{F63FAFDB-85C8-99DC-34CC-2EB3DA399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1529" y="4378116"/>
            <a:ext cx="942824" cy="797629"/>
          </a:xfrm>
          <a:prstGeom prst="rect">
            <a:avLst/>
          </a:prstGeom>
        </p:spPr>
      </p:pic>
      <p:pic>
        <p:nvPicPr>
          <p:cNvPr id="14" name="Picture 13" descr="A logo of a globe with a gold cogwheel&#10;&#10;Description automatically generated">
            <a:extLst>
              <a:ext uri="{FF2B5EF4-FFF2-40B4-BE49-F238E27FC236}">
                <a16:creationId xmlns:a16="http://schemas.microsoft.com/office/drawing/2014/main" id="{89DC4748-6044-6E96-C614-00BA3C508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1577" y="5189027"/>
            <a:ext cx="802728" cy="80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706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7B5617-96EB-2A56-4C71-01BF2BC86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63" y="317380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solution: Kubernetes API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BAF46-7EE7-2678-0AFB-D59B377CCA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82" b="36940"/>
          <a:stretch/>
        </p:blipFill>
        <p:spPr>
          <a:xfrm>
            <a:off x="540198" y="1505069"/>
            <a:ext cx="6062175" cy="38030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163AB3-3835-15D7-F92F-58493DD9D5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94" t="1545" r="1115" b="1040"/>
          <a:stretch/>
        </p:blipFill>
        <p:spPr>
          <a:xfrm>
            <a:off x="6869246" y="1452964"/>
            <a:ext cx="2956711" cy="3402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56EA2C60-9FE2-05A1-7BF2-70FCCF30CA96}"/>
              </a:ext>
            </a:extLst>
          </p:cNvPr>
          <p:cNvSpPr txBox="1">
            <a:spLocks/>
          </p:cNvSpPr>
          <p:nvPr/>
        </p:nvSpPr>
        <p:spPr>
          <a:xfrm>
            <a:off x="2195913" y="5405036"/>
            <a:ext cx="7800173" cy="889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algn="ctr"/>
            <a:r>
              <a:rPr lang="en-US" sz="1500" dirty="0"/>
              <a:t>REANA job controller uses native Kubernetes Job API and necessitated custom developments for efficient and fair workflow scheduling.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41FD47-48C6-4468-D003-A1B87DE40740}"/>
              </a:ext>
            </a:extLst>
          </p:cNvPr>
          <p:cNvCxnSpPr/>
          <p:nvPr/>
        </p:nvCxnSpPr>
        <p:spPr>
          <a:xfrm>
            <a:off x="9825957" y="3429000"/>
            <a:ext cx="629846" cy="0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074" name="Picture 2" descr="Download Kubernetes (k8s) Logo in SVG Vector or PNG File Format - Logo.wine">
            <a:extLst>
              <a:ext uri="{FF2B5EF4-FFF2-40B4-BE49-F238E27FC236}">
                <a16:creationId xmlns:a16="http://schemas.microsoft.com/office/drawing/2014/main" id="{2B7034C4-850E-EB74-5E32-1B4B67468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880" y="2861192"/>
            <a:ext cx="1636182" cy="10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94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C6B430FF-D2F8-3EA5-277C-572B9E25738B}"/>
              </a:ext>
            </a:extLst>
          </p:cNvPr>
          <p:cNvGrpSpPr/>
          <p:nvPr/>
        </p:nvGrpSpPr>
        <p:grpSpPr>
          <a:xfrm>
            <a:off x="1931681" y="1554788"/>
            <a:ext cx="7983729" cy="4780800"/>
            <a:chOff x="1931681" y="1554788"/>
            <a:chExt cx="7983729" cy="47808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B3931CE-8C0D-5047-9143-81B0AF65DA8B}"/>
                </a:ext>
              </a:extLst>
            </p:cNvPr>
            <p:cNvGrpSpPr/>
            <p:nvPr/>
          </p:nvGrpSpPr>
          <p:grpSpPr>
            <a:xfrm>
              <a:off x="1931681" y="1554788"/>
              <a:ext cx="7983729" cy="4780800"/>
              <a:chOff x="1931681" y="1554788"/>
              <a:chExt cx="7983729" cy="47808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9A36D18-7949-2951-1AD9-34EA391C648E}"/>
                  </a:ext>
                </a:extLst>
              </p:cNvPr>
              <p:cNvGrpSpPr/>
              <p:nvPr/>
            </p:nvGrpSpPr>
            <p:grpSpPr>
              <a:xfrm>
                <a:off x="1931681" y="1554788"/>
                <a:ext cx="7983729" cy="4780800"/>
                <a:chOff x="1656294" y="1554788"/>
                <a:chExt cx="8536371" cy="4780800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18D3B5C9-F4DB-DE36-2C62-511EB96B4A2C}"/>
                    </a:ext>
                  </a:extLst>
                </p:cNvPr>
                <p:cNvGrpSpPr/>
                <p:nvPr/>
              </p:nvGrpSpPr>
              <p:grpSpPr>
                <a:xfrm>
                  <a:off x="1656294" y="1554788"/>
                  <a:ext cx="8536371" cy="4780800"/>
                  <a:chOff x="1656294" y="1554788"/>
                  <a:chExt cx="8536371" cy="4780800"/>
                </a:xfrm>
              </p:grpSpPr>
              <p:pic>
                <p:nvPicPr>
                  <p:cNvPr id="6" name="Picture 5">
                    <a:extLst>
                      <a:ext uri="{FF2B5EF4-FFF2-40B4-BE49-F238E27FC236}">
                        <a16:creationId xmlns:a16="http://schemas.microsoft.com/office/drawing/2014/main" id="{6AD4FCA6-1E5A-028F-8322-8E5AA0B289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1656294" y="1554788"/>
                    <a:ext cx="8536371" cy="4780800"/>
                  </a:xfrm>
                  <a:prstGeom prst="rect">
                    <a:avLst/>
                  </a:prstGeom>
                </p:spPr>
              </p:pic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19C65EEE-BDFA-4341-4F53-1AC326ECBDF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823644" y="4667801"/>
                    <a:ext cx="755797" cy="2286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5F19F92-B82F-9941-2325-AEA4EAC7CFC6}"/>
                    </a:ext>
                  </a:extLst>
                </p:cNvPr>
                <p:cNvSpPr txBox="1"/>
                <p:nvPr/>
              </p:nvSpPr>
              <p:spPr>
                <a:xfrm>
                  <a:off x="6756965" y="4623535"/>
                  <a:ext cx="142709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/>
                    <a:t>label: highMem</a:t>
                  </a:r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E90F61BF-AD74-E163-E285-C072293E12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57811" y="4416603"/>
                <a:ext cx="1013553" cy="164898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67A423-AF60-57EE-7655-1BCC92745413}"/>
                </a:ext>
              </a:extLst>
            </p:cNvPr>
            <p:cNvSpPr txBox="1"/>
            <p:nvPr/>
          </p:nvSpPr>
          <p:spPr>
            <a:xfrm>
              <a:off x="6395682" y="4377179"/>
              <a:ext cx="133470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nodeLabel: highMem</a:t>
              </a:r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FFE276-7BF5-0A7D-00FD-8880B32F2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680" y="1085792"/>
            <a:ext cx="10515600" cy="51580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Kueue:</a:t>
            </a:r>
            <a:r>
              <a:rPr lang="en-US" dirty="0"/>
              <a:t> Kubernetes-native batch scheduling system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F111D0-8D91-D991-58E4-058FD1D40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7792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New kids on the block? </a:t>
            </a:r>
          </a:p>
        </p:txBody>
      </p:sp>
      <p:pic>
        <p:nvPicPr>
          <p:cNvPr id="4098" name="Picture 2" descr="CNCF Welcomes New Marketing Co-Chairs: Kaitlyn Barnard and Lexi Nadolski |  Cloud Native Computing Foundation">
            <a:extLst>
              <a:ext uri="{FF2B5EF4-FFF2-40B4-BE49-F238E27FC236}">
                <a16:creationId xmlns:a16="http://schemas.microsoft.com/office/drawing/2014/main" id="{826300CD-F9CC-5679-0F80-5DE3EF310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895" y="1063589"/>
            <a:ext cx="1141681" cy="78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E8CBF622-CB7A-FCFC-EA6B-D360F51966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39547" y="192086"/>
            <a:ext cx="903004" cy="90300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E934287-4CD4-8672-ED50-FF5C7E953B49}"/>
              </a:ext>
            </a:extLst>
          </p:cNvPr>
          <p:cNvGrpSpPr/>
          <p:nvPr/>
        </p:nvGrpSpPr>
        <p:grpSpPr>
          <a:xfrm rot="10800000">
            <a:off x="9366095" y="967588"/>
            <a:ext cx="1085738" cy="903004"/>
            <a:chOff x="1220396" y="3181736"/>
            <a:chExt cx="1923363" cy="1680900"/>
          </a:xfrm>
        </p:grpSpPr>
        <p:pic>
          <p:nvPicPr>
            <p:cNvPr id="10" name="Picture 4">
              <a:extLst>
                <a:ext uri="{FF2B5EF4-FFF2-40B4-BE49-F238E27FC236}">
                  <a16:creationId xmlns:a16="http://schemas.microsoft.com/office/drawing/2014/main" id="{070903CA-DA1F-9FE8-75B2-984FE3633B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075" y="3223068"/>
              <a:ext cx="1125684" cy="1093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E76EFD25-F526-E9B9-8188-999ADD604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659" y="3769591"/>
              <a:ext cx="1125684" cy="1093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>
              <a:extLst>
                <a:ext uri="{FF2B5EF4-FFF2-40B4-BE49-F238E27FC236}">
                  <a16:creationId xmlns:a16="http://schemas.microsoft.com/office/drawing/2014/main" id="{6C5AE815-F9BC-9297-D3C3-896D263B1A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396" y="3181736"/>
              <a:ext cx="1125684" cy="1093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1133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E6D79B-64E3-8212-332E-D3F34574B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10" y="443687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Kueue evaluation setup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8AE042E-ABE8-10F5-1236-033520DE0F08}"/>
              </a:ext>
            </a:extLst>
          </p:cNvPr>
          <p:cNvSpPr/>
          <p:nvPr/>
        </p:nvSpPr>
        <p:spPr>
          <a:xfrm>
            <a:off x="3251752" y="1318591"/>
            <a:ext cx="5688495" cy="4830381"/>
          </a:xfrm>
          <a:prstGeom prst="roundRect">
            <a:avLst>
              <a:gd name="adj" fmla="val 4207"/>
            </a:avLst>
          </a:prstGeom>
          <a:solidFill>
            <a:srgbClr val="ADBA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E9B0DA3-6130-251F-4391-DD9AE684930B}"/>
              </a:ext>
            </a:extLst>
          </p:cNvPr>
          <p:cNvSpPr/>
          <p:nvPr/>
        </p:nvSpPr>
        <p:spPr>
          <a:xfrm>
            <a:off x="621195" y="2173357"/>
            <a:ext cx="1987826" cy="636104"/>
          </a:xfrm>
          <a:prstGeom prst="roundRect">
            <a:avLst/>
          </a:prstGeom>
          <a:solidFill>
            <a:srgbClr val="BDD7E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ClusterQueue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Workflow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D637889-0782-E542-FD86-C3788D479618}"/>
              </a:ext>
            </a:extLst>
          </p:cNvPr>
          <p:cNvSpPr/>
          <p:nvPr/>
        </p:nvSpPr>
        <p:spPr>
          <a:xfrm>
            <a:off x="9582978" y="2173357"/>
            <a:ext cx="1987826" cy="63610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ClusterQueue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Job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74637E3-265C-314C-4FB2-4C176BE4616E}"/>
              </a:ext>
            </a:extLst>
          </p:cNvPr>
          <p:cNvSpPr/>
          <p:nvPr/>
        </p:nvSpPr>
        <p:spPr>
          <a:xfrm>
            <a:off x="6240121" y="1811393"/>
            <a:ext cx="2491283" cy="4125581"/>
          </a:xfrm>
          <a:prstGeom prst="roundRect">
            <a:avLst>
              <a:gd name="adj" fmla="val 5823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E37C436-B9BB-1D69-A129-2DA20FA613BE}"/>
              </a:ext>
            </a:extLst>
          </p:cNvPr>
          <p:cNvSpPr/>
          <p:nvPr/>
        </p:nvSpPr>
        <p:spPr>
          <a:xfrm>
            <a:off x="3447637" y="1811393"/>
            <a:ext cx="2596600" cy="4125581"/>
          </a:xfrm>
          <a:prstGeom prst="roundRect">
            <a:avLst>
              <a:gd name="adj" fmla="val 5429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BDD7E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5CB96F-2242-BD24-5656-C9AC1F279D92}"/>
              </a:ext>
            </a:extLst>
          </p:cNvPr>
          <p:cNvSpPr txBox="1"/>
          <p:nvPr/>
        </p:nvSpPr>
        <p:spPr>
          <a:xfrm>
            <a:off x="4183552" y="1865580"/>
            <a:ext cx="1270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LocalQueue1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F98727-82AE-1F4E-B256-2FDBA64CDD35}"/>
              </a:ext>
            </a:extLst>
          </p:cNvPr>
          <p:cNvSpPr txBox="1"/>
          <p:nvPr/>
        </p:nvSpPr>
        <p:spPr>
          <a:xfrm>
            <a:off x="6796714" y="1869760"/>
            <a:ext cx="1318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LocalQueue2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6A2E3C-9014-5D9F-706F-BA9D4A0A2AB7}"/>
              </a:ext>
            </a:extLst>
          </p:cNvPr>
          <p:cNvSpPr txBox="1"/>
          <p:nvPr/>
        </p:nvSpPr>
        <p:spPr>
          <a:xfrm>
            <a:off x="5006015" y="1378227"/>
            <a:ext cx="19712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Namespace: REANA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249A1AA-1519-B157-8687-35585438E5F2}"/>
              </a:ext>
            </a:extLst>
          </p:cNvPr>
          <p:cNvCxnSpPr>
            <a:cxnSpLocks/>
          </p:cNvCxnSpPr>
          <p:nvPr/>
        </p:nvCxnSpPr>
        <p:spPr>
          <a:xfrm flipH="1">
            <a:off x="2609021" y="2491409"/>
            <a:ext cx="8386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4E66B9D-7F07-62D6-A640-1703875CC722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8731404" y="2491409"/>
            <a:ext cx="8515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9E02F660-554B-F9EB-4F08-3CE12CD3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7948950"/>
              </p:ext>
            </p:extLst>
          </p:nvPr>
        </p:nvGraphicFramePr>
        <p:xfrm>
          <a:off x="192570" y="3389473"/>
          <a:ext cx="2845078" cy="2759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8CB064E9-4DAA-3237-1CE2-4EAB05D3E2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4554615"/>
              </p:ext>
            </p:extLst>
          </p:nvPr>
        </p:nvGraphicFramePr>
        <p:xfrm>
          <a:off x="9154352" y="3412214"/>
          <a:ext cx="2845078" cy="2714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DB87CE6-E55F-6D23-CC1D-EC430636EA1C}"/>
              </a:ext>
            </a:extLst>
          </p:cNvPr>
          <p:cNvCxnSpPr>
            <a:cxnSpLocks/>
            <a:stCxn id="6" idx="2"/>
            <a:endCxn id="21" idx="0"/>
          </p:cNvCxnSpPr>
          <p:nvPr/>
        </p:nvCxnSpPr>
        <p:spPr>
          <a:xfrm>
            <a:off x="1615108" y="2809461"/>
            <a:ext cx="1" cy="580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2D01996-5974-BF00-32F2-8B22A999E507}"/>
              </a:ext>
            </a:extLst>
          </p:cNvPr>
          <p:cNvCxnSpPr>
            <a:cxnSpLocks/>
            <a:stCxn id="7" idx="2"/>
            <a:endCxn id="22" idx="0"/>
          </p:cNvCxnSpPr>
          <p:nvPr/>
        </p:nvCxnSpPr>
        <p:spPr>
          <a:xfrm>
            <a:off x="10576891" y="2809461"/>
            <a:ext cx="0" cy="6027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A2AF09CE-8132-C6D8-6AB4-EE84FF22FF34}"/>
              </a:ext>
            </a:extLst>
          </p:cNvPr>
          <p:cNvGrpSpPr/>
          <p:nvPr/>
        </p:nvGrpSpPr>
        <p:grpSpPr>
          <a:xfrm>
            <a:off x="1324306" y="4278572"/>
            <a:ext cx="581606" cy="587379"/>
            <a:chOff x="1324306" y="4278572"/>
            <a:chExt cx="581606" cy="587379"/>
          </a:xfrm>
        </p:grpSpPr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FB2FAC51-D2F9-A176-B5C7-32A6BEC62D98}"/>
                </a:ext>
              </a:extLst>
            </p:cNvPr>
            <p:cNvSpPr/>
            <p:nvPr/>
          </p:nvSpPr>
          <p:spPr>
            <a:xfrm rot="5400000">
              <a:off x="1323846" y="4279032"/>
              <a:ext cx="582525" cy="581606"/>
            </a:xfrm>
            <a:prstGeom prst="arc">
              <a:avLst>
                <a:gd name="adj1" fmla="val 16114406"/>
                <a:gd name="adj2" fmla="val 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CDFFC6B2-AB24-EB4C-BEA4-F07A5DED75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7273" y="4861098"/>
              <a:ext cx="135076" cy="485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2F2D1BC-D7FB-155A-F4F5-E8FF22C343AF}"/>
              </a:ext>
            </a:extLst>
          </p:cNvPr>
          <p:cNvGrpSpPr/>
          <p:nvPr/>
        </p:nvGrpSpPr>
        <p:grpSpPr>
          <a:xfrm>
            <a:off x="10286089" y="4278571"/>
            <a:ext cx="581606" cy="582525"/>
            <a:chOff x="10286089" y="4278571"/>
            <a:chExt cx="581606" cy="582525"/>
          </a:xfrm>
        </p:grpSpPr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70D5F494-EEF8-DD46-3E02-A8E15AD1D9D9}"/>
                </a:ext>
              </a:extLst>
            </p:cNvPr>
            <p:cNvSpPr/>
            <p:nvPr/>
          </p:nvSpPr>
          <p:spPr>
            <a:xfrm rot="6082219">
              <a:off x="10285629" y="4279031"/>
              <a:ext cx="582525" cy="581606"/>
            </a:xfrm>
            <a:prstGeom prst="arc">
              <a:avLst>
                <a:gd name="adj1" fmla="val 16114406"/>
                <a:gd name="adj2" fmla="val 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6F39BB9-716C-B362-8E64-67D0E4FAAF5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63326" y="4553310"/>
              <a:ext cx="4369" cy="5021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6148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B3032E48-D358-3D25-26F7-C18D520C2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729" y="3361644"/>
            <a:ext cx="831128" cy="80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94FC87BB-B0FC-08BB-2D3F-1B822C008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944" y="2471797"/>
            <a:ext cx="831128" cy="80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E4DE8866-1651-2EC9-4A0D-590EAC092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232" y="3969046"/>
            <a:ext cx="771817" cy="75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113F6511-B211-8522-3F55-0F523C222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723" y="2656338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A77B6873-B652-5046-178E-5C2AC637D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664" y="3247222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47B31DF2-3187-7D4A-B73D-F374E3572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155" y="3424346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07C99626-C734-C5CB-2849-D35EFEB44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002" y="2309762"/>
            <a:ext cx="433558" cy="42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6E6A3DD4-896F-44CA-88D6-BB43FB0C0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04" y="2524525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946F4D3A-42E8-4533-CB56-633F8209D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766" y="3731620"/>
            <a:ext cx="433560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E59AE296-1D11-68F4-B115-3873CF1B2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851" y="3394432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C5195DE7-35F9-456D-6A95-A98DA5FD3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679" y="3824244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11262DCC-9B91-93EB-4506-E884E556C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292" y="4645846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66FEBD32-CD82-E113-7F7C-443EAF9CF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125" y="4553202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4" descr="Kubernetes Pods: An Introduction. What is a K8s pod? | by Ajeet Rai | Medium">
            <a:extLst>
              <a:ext uri="{FF2B5EF4-FFF2-40B4-BE49-F238E27FC236}">
                <a16:creationId xmlns:a16="http://schemas.microsoft.com/office/drawing/2014/main" id="{B966EE8C-1D60-7CA6-D5B5-7C6CB911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207" y="2234634"/>
            <a:ext cx="433559" cy="42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53" name="Straight Arrow Connector 6152">
            <a:extLst>
              <a:ext uri="{FF2B5EF4-FFF2-40B4-BE49-F238E27FC236}">
                <a16:creationId xmlns:a16="http://schemas.microsoft.com/office/drawing/2014/main" id="{7C59633A-B7A3-FA47-8AC6-5E742192D370}"/>
              </a:ext>
            </a:extLst>
          </p:cNvPr>
          <p:cNvCxnSpPr>
            <a:cxnSpLocks/>
          </p:cNvCxnSpPr>
          <p:nvPr/>
        </p:nvCxnSpPr>
        <p:spPr>
          <a:xfrm flipV="1">
            <a:off x="5270117" y="2731465"/>
            <a:ext cx="1296163" cy="911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54" name="Straight Arrow Connector 6153">
            <a:extLst>
              <a:ext uri="{FF2B5EF4-FFF2-40B4-BE49-F238E27FC236}">
                <a16:creationId xmlns:a16="http://schemas.microsoft.com/office/drawing/2014/main" id="{1690B676-B7C7-A3B1-6205-F7FBE799497C}"/>
              </a:ext>
            </a:extLst>
          </p:cNvPr>
          <p:cNvCxnSpPr>
            <a:cxnSpLocks/>
          </p:cNvCxnSpPr>
          <p:nvPr/>
        </p:nvCxnSpPr>
        <p:spPr>
          <a:xfrm>
            <a:off x="5688846" y="3835475"/>
            <a:ext cx="842446" cy="105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56" name="Straight Arrow Connector 6155">
            <a:extLst>
              <a:ext uri="{FF2B5EF4-FFF2-40B4-BE49-F238E27FC236}">
                <a16:creationId xmlns:a16="http://schemas.microsoft.com/office/drawing/2014/main" id="{5E38682A-BE11-CA93-031B-CBF2D04095CF}"/>
              </a:ext>
            </a:extLst>
          </p:cNvPr>
          <p:cNvCxnSpPr>
            <a:cxnSpLocks/>
          </p:cNvCxnSpPr>
          <p:nvPr/>
        </p:nvCxnSpPr>
        <p:spPr>
          <a:xfrm>
            <a:off x="4745937" y="4516847"/>
            <a:ext cx="1614457" cy="202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62" name="TextBox 6161">
            <a:extLst>
              <a:ext uri="{FF2B5EF4-FFF2-40B4-BE49-F238E27FC236}">
                <a16:creationId xmlns:a16="http://schemas.microsoft.com/office/drawing/2014/main" id="{8D6BCFC3-6E6B-33EB-0179-D4E4AAFF8486}"/>
              </a:ext>
            </a:extLst>
          </p:cNvPr>
          <p:cNvSpPr txBox="1"/>
          <p:nvPr/>
        </p:nvSpPr>
        <p:spPr>
          <a:xfrm>
            <a:off x="3990505" y="5281186"/>
            <a:ext cx="1620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Few workloads</a:t>
            </a:r>
            <a:br>
              <a:rPr lang="en-US" dirty="0"/>
            </a:br>
            <a:r>
              <a:rPr lang="en-US" dirty="0"/>
              <a:t>Long lives</a:t>
            </a:r>
          </a:p>
        </p:txBody>
      </p:sp>
      <p:sp>
        <p:nvSpPr>
          <p:cNvPr id="6163" name="TextBox 6162">
            <a:extLst>
              <a:ext uri="{FF2B5EF4-FFF2-40B4-BE49-F238E27FC236}">
                <a16:creationId xmlns:a16="http://schemas.microsoft.com/office/drawing/2014/main" id="{849C9046-98FB-54E8-3FC0-BDEBA0F4971D}"/>
              </a:ext>
            </a:extLst>
          </p:cNvPr>
          <p:cNvSpPr txBox="1"/>
          <p:nvPr/>
        </p:nvSpPr>
        <p:spPr>
          <a:xfrm>
            <a:off x="6762503" y="5275527"/>
            <a:ext cx="14940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Many workloads</a:t>
            </a:r>
            <a:br>
              <a:rPr lang="en-US" dirty="0"/>
            </a:br>
            <a:r>
              <a:rPr lang="en-US" dirty="0"/>
              <a:t>Short lives</a:t>
            </a:r>
          </a:p>
        </p:txBody>
      </p:sp>
    </p:spTree>
    <p:extLst>
      <p:ext uri="{BB962C8B-B14F-4D97-AF65-F5344CB8AC3E}">
        <p14:creationId xmlns:p14="http://schemas.microsoft.com/office/powerpoint/2010/main" val="2295679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76B32B-3A55-1C6E-63B6-6B6AE1548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706" y="443464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Typical evaluation experiment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675583-ED80-71F3-417A-82377346ED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1"/>
          <a:stretch/>
        </p:blipFill>
        <p:spPr>
          <a:xfrm>
            <a:off x="5716506" y="1293702"/>
            <a:ext cx="6116489" cy="387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D97BED-23E0-F042-0516-AB2D7264C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301" y="2759389"/>
            <a:ext cx="5016676" cy="33495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CEF3E1-53A6-D137-93DD-91038118C4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353" y="1663172"/>
            <a:ext cx="4936171" cy="38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81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8EE32-8CC7-B7FE-6545-8DCE9F561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9" y="369931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AU" dirty="0"/>
              <a:t>First results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143956-DBC0-B43E-0655-B6FA31C6E66F}"/>
              </a:ext>
            </a:extLst>
          </p:cNvPr>
          <p:cNvSpPr txBox="1"/>
          <p:nvPr/>
        </p:nvSpPr>
        <p:spPr>
          <a:xfrm>
            <a:off x="1258934" y="4825015"/>
            <a:ext cx="4342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2B7DC0"/>
                </a:solidFill>
                <a:effectLst/>
                <a:latin typeface="ArialMT"/>
              </a:rPr>
              <a:t>200 workflows running in parallel on 46 nodes</a:t>
            </a:r>
            <a:endParaRPr lang="en-US" sz="1600" dirty="0">
              <a:solidFill>
                <a:srgbClr val="2B7DC0"/>
              </a:solidFill>
              <a:effectLst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BFC822-E267-7FC6-0B6A-632DBA384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09" y="1892558"/>
            <a:ext cx="5465506" cy="2721778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D4FEC2C0-7D73-8067-FA8C-4C07248A58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8504" y="1267689"/>
            <a:ext cx="1224565" cy="244913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48036243-9CC6-E441-E937-675879B196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08852" y="936545"/>
            <a:ext cx="907200" cy="907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192A19-AC97-38B5-1FF9-A31585875CA1}"/>
              </a:ext>
            </a:extLst>
          </p:cNvPr>
          <p:cNvSpPr txBox="1"/>
          <p:nvPr/>
        </p:nvSpPr>
        <p:spPr>
          <a:xfrm>
            <a:off x="6830513" y="1892558"/>
            <a:ext cx="46638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rgbClr val="2B7DC0"/>
                </a:solidFill>
              </a:rPr>
              <a:t>Kueue succeeded on several demo examples for thousands of submissions</a:t>
            </a:r>
          </a:p>
          <a:p>
            <a:pPr algn="just"/>
            <a:endParaRPr lang="en-US" sz="1600" dirty="0">
              <a:solidFill>
                <a:srgbClr val="2B7DC0"/>
              </a:solidFill>
            </a:endParaRPr>
          </a:p>
          <a:p>
            <a:pPr algn="just"/>
            <a:r>
              <a:rPr lang="en-US" sz="1600" dirty="0">
                <a:solidFill>
                  <a:srgbClr val="2B7DC0"/>
                </a:solidFill>
              </a:rPr>
              <a:t>Encountered a few corner cases when submitting a high number of jobs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B7DC0"/>
                </a:solidFill>
              </a:rPr>
              <a:t>Kueue UUID job allocation issues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B7DC0"/>
                </a:solidFill>
              </a:rPr>
              <a:t>Unresponsive when overloaded with 20k jobs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4AF648-115F-53BF-D34A-7BBA833D18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7491" y="3780331"/>
            <a:ext cx="4429922" cy="1667660"/>
          </a:xfrm>
          <a:prstGeom prst="rect">
            <a:avLst/>
          </a:prstGeom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FFC429AB-9A99-442F-08C5-8651E21C5BE2}"/>
              </a:ext>
            </a:extLst>
          </p:cNvPr>
          <p:cNvSpPr txBox="1">
            <a:spLocks/>
          </p:cNvSpPr>
          <p:nvPr/>
        </p:nvSpPr>
        <p:spPr>
          <a:xfrm>
            <a:off x="4119432" y="5732413"/>
            <a:ext cx="3736681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sz="4400" b="1" i="0" u="none" strike="noStrike" cap="none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AU" sz="1600" b="0" i="1" dirty="0">
                <a:solidFill>
                  <a:srgbClr val="5B9BD5"/>
                </a:solidFill>
                <a:latin typeface="+mn-lt"/>
              </a:rPr>
              <a:t>Kueue is promising… but still maturing </a:t>
            </a:r>
            <a:endParaRPr lang="en-US" sz="1600" b="0" i="1" dirty="0">
              <a:solidFill>
                <a:srgbClr val="5B9BD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3591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5985</TotalTime>
  <Words>307</Words>
  <Application>Microsoft Macintosh PowerPoint</Application>
  <PresentationFormat>Widescreen</PresentationFormat>
  <Paragraphs>69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ArialMT</vt:lpstr>
      <vt:lpstr>Arial Black</vt:lpstr>
      <vt:lpstr>Thème Office</vt:lpstr>
      <vt:lpstr>Evaluating Kubernetes batch scheduling systems for containerized declarative data analyses</vt:lpstr>
      <vt:lpstr>Reproducible and reusable science</vt:lpstr>
      <vt:lpstr>Declarative HEP analysis workflows </vt:lpstr>
      <vt:lpstr>REANA: reusable analyses</vt:lpstr>
      <vt:lpstr>Current solution: Kubernetes API</vt:lpstr>
      <vt:lpstr>New kids on the block? </vt:lpstr>
      <vt:lpstr>Kueue evaluation setup</vt:lpstr>
      <vt:lpstr>Typical evaluation experiment </vt:lpstr>
      <vt:lpstr>First results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openlab’s summer student programme</dc:title>
  <cp:lastModifiedBy>XAVIER ALEXANDER TINTIN GAVILANES</cp:lastModifiedBy>
  <cp:revision>22</cp:revision>
  <dcterms:modified xsi:type="dcterms:W3CDTF">2023-08-15T14:53:58Z</dcterms:modified>
</cp:coreProperties>
</file>