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</p:sldMasterIdLst>
  <p:notesMasterIdLst>
    <p:notesMasterId r:id="rId9"/>
  </p:notesMasterIdLst>
  <p:sldIdLst>
    <p:sldId id="256" r:id="rId2"/>
    <p:sldId id="275" r:id="rId3"/>
    <p:sldId id="270" r:id="rId4"/>
    <p:sldId id="264" r:id="rId5"/>
    <p:sldId id="265" r:id="rId6"/>
    <p:sldId id="266" r:id="rId7"/>
    <p:sldId id="262" r:id="rId8"/>
  </p:sldIdLst>
  <p:sldSz cx="12192000" cy="6858000"/>
  <p:notesSz cx="6858000" cy="9144000"/>
  <p:embeddedFontLst>
    <p:embeddedFont>
      <p:font typeface="Arial Black" panose="020B0604020202020204" pitchFamily="34" charset="0"/>
      <p:regular r:id="rId10"/>
      <p:bold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סגנון בהיר 1 - הדגשה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סגנון בהיר 3 - הדגשה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58" y="6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6950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95935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46038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6312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3372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sz="6000"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3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-slide image">
  <p:cSld name="Full-slide imag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2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">
  <p:cSld name="Standard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(two text columns)">
  <p:cSld name="Comparison (two text columns)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2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6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3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longside large image">
  <p:cSld name="Text alongside large imag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>
            <a:spLocks noGrp="1"/>
          </p:cNvSpPr>
          <p:nvPr>
            <p:ph type="pic" idx="2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</p:sp>
      <p:sp>
        <p:nvSpPr>
          <p:cNvPr id="61" name="Google Shape;61;p7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62" name="Google Shape;6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7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body" idx="3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longside two images">
  <p:cSld name="Text alongside two image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8"/>
          <p:cNvSpPr>
            <a:spLocks noGrp="1"/>
          </p:cNvSpPr>
          <p:nvPr>
            <p:ph type="pic" idx="2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8"/>
          <p:cNvSpPr>
            <a:spLocks noGrp="1"/>
          </p:cNvSpPr>
          <p:nvPr>
            <p:ph type="pic" idx="3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8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4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(no formatting)">
  <p:cSld name="Blank (no formatting)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 b="0" i="0" u="none" strike="noStrike" cap="non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>
            <a:spLocks noGrp="1"/>
          </p:cNvSpPr>
          <p:nvPr>
            <p:ph type="ctrTitle"/>
          </p:nvPr>
        </p:nvSpPr>
        <p:spPr>
          <a:xfrm>
            <a:off x="254524" y="3158619"/>
            <a:ext cx="11679810" cy="1351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 dirty="0"/>
              <a:t>Faster FPGA firmware synthesis with hls4ml</a:t>
            </a:r>
            <a:endParaRPr dirty="0"/>
          </a:p>
        </p:txBody>
      </p:sp>
      <p:sp>
        <p:nvSpPr>
          <p:cNvPr id="82" name="Google Shape;82;p10"/>
          <p:cNvSpPr txBox="1">
            <a:spLocks noGrp="1"/>
          </p:cNvSpPr>
          <p:nvPr>
            <p:ph type="subTitle" idx="1"/>
          </p:nvPr>
        </p:nvSpPr>
        <p:spPr>
          <a:xfrm>
            <a:off x="1347019" y="4667835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fr-FR" dirty="0"/>
              <a:t>F</a:t>
            </a:r>
            <a:r>
              <a:rPr lang="en-US" dirty="0" err="1"/>
              <a:t>astML</a:t>
            </a:r>
            <a:r>
              <a:rPr lang="fr-FR" dirty="0"/>
              <a:t> group</a:t>
            </a:r>
            <a:endParaRPr dirty="0"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2"/>
          </p:nvPr>
        </p:nvSpPr>
        <p:spPr>
          <a:xfrm>
            <a:off x="1347019" y="5625887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200"/>
              <a:buFont typeface="Arial"/>
              <a:buNone/>
            </a:pPr>
            <a:r>
              <a:rPr lang="en-US" sz="1600" dirty="0"/>
              <a:t>Supervised by Vladimir Loncar</a:t>
            </a:r>
            <a:endParaRPr sz="1200" dirty="0"/>
          </a:p>
        </p:txBody>
      </p:sp>
      <p:sp>
        <p:nvSpPr>
          <p:cNvPr id="84" name="Google Shape;84;p10"/>
          <p:cNvSpPr txBox="1">
            <a:spLocks noGrp="1"/>
          </p:cNvSpPr>
          <p:nvPr>
            <p:ph type="body" idx="3"/>
          </p:nvPr>
        </p:nvSpPr>
        <p:spPr>
          <a:xfrm>
            <a:off x="1347019" y="539623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600"/>
              <a:buFont typeface="Arial"/>
              <a:buNone/>
            </a:pPr>
            <a:r>
              <a:rPr lang="fr-FR" sz="1600" dirty="0" err="1"/>
              <a:t>Sarai</a:t>
            </a:r>
            <a:r>
              <a:rPr lang="fr-FR" sz="1600" dirty="0"/>
              <a:t> Sokolovsky</a:t>
            </a:r>
            <a:endParaRPr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12E51C8F-A933-E6D7-E64F-C43A0A191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2230" y="7983"/>
            <a:ext cx="2467897" cy="9809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000"/>
              <a:buFont typeface="Arial Black"/>
              <a:buNone/>
            </a:pPr>
            <a:r>
              <a:rPr lang="fr-FR" sz="4000" dirty="0"/>
              <a:t>THE LHC BIG DATA PROBLEM</a:t>
            </a:r>
            <a:endParaRPr sz="4000" dirty="0"/>
          </a:p>
        </p:txBody>
      </p:sp>
      <p:sp>
        <p:nvSpPr>
          <p:cNvPr id="90" name="Google Shape;90;p11"/>
          <p:cNvSpPr txBox="1">
            <a:spLocks noGrp="1"/>
          </p:cNvSpPr>
          <p:nvPr>
            <p:ph type="body" idx="1"/>
          </p:nvPr>
        </p:nvSpPr>
        <p:spPr>
          <a:xfrm>
            <a:off x="3285203" y="1034717"/>
            <a:ext cx="5621594" cy="9096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en-US" dirty="0"/>
              <a:t>Deploy ML algorithms very early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en-US" dirty="0"/>
              <a:t>Challenge: strict latency constraints!</a:t>
            </a:r>
            <a:endParaRPr dirty="0"/>
          </a:p>
        </p:txBody>
      </p:sp>
      <p:pic>
        <p:nvPicPr>
          <p:cNvPr id="2" name="תמונה 1">
            <a:extLst>
              <a:ext uri="{FF2B5EF4-FFF2-40B4-BE49-F238E27FC236}">
                <a16:creationId xmlns:a16="http://schemas.microsoft.com/office/drawing/2014/main" id="{DEFC0963-B134-C83C-DC1D-B774EA25D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103" y="7983"/>
            <a:ext cx="2467897" cy="980920"/>
          </a:xfrm>
          <a:prstGeom prst="rect">
            <a:avLst/>
          </a:prstGeom>
        </p:spPr>
      </p:pic>
      <p:pic>
        <p:nvPicPr>
          <p:cNvPr id="4" name="תמונה 3">
            <a:extLst>
              <a:ext uri="{FF2B5EF4-FFF2-40B4-BE49-F238E27FC236}">
                <a16:creationId xmlns:a16="http://schemas.microsoft.com/office/drawing/2014/main" id="{FF3C2BF1-49B2-05EF-61F1-E73EAC19F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8471" y="1990229"/>
            <a:ext cx="8416445" cy="3242473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29A6CEEF-C21F-5CF1-1A55-1E9B8844ACC2}"/>
              </a:ext>
            </a:extLst>
          </p:cNvPr>
          <p:cNvSpPr txBox="1"/>
          <p:nvPr/>
        </p:nvSpPr>
        <p:spPr>
          <a:xfrm>
            <a:off x="3777450" y="5689263"/>
            <a:ext cx="4598485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2A7DB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Fast processing of raw data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2A7DB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Flexibility and modularity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1" u="none" strike="noStrike" kern="0" cap="none" spc="0" normalizeH="0" baseline="0" noProof="0" dirty="0">
              <a:ln>
                <a:noFill/>
              </a:ln>
              <a:solidFill>
                <a:srgbClr val="2A7DB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6" name="מחבר חץ ישר 5">
            <a:extLst>
              <a:ext uri="{FF2B5EF4-FFF2-40B4-BE49-F238E27FC236}">
                <a16:creationId xmlns:a16="http://schemas.microsoft.com/office/drawing/2014/main" id="{49A184B3-8F1C-8DFF-AF8E-AB275BF829C4}"/>
              </a:ext>
            </a:extLst>
          </p:cNvPr>
          <p:cNvCxnSpPr>
            <a:stCxn id="7" idx="0"/>
          </p:cNvCxnSpPr>
          <p:nvPr/>
        </p:nvCxnSpPr>
        <p:spPr>
          <a:xfrm flipH="1" flipV="1">
            <a:off x="5325979" y="4411579"/>
            <a:ext cx="750714" cy="12776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383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272716" y="439628"/>
            <a:ext cx="11082672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000"/>
              <a:buFont typeface="Arial Black"/>
              <a:buNone/>
            </a:pPr>
            <a:r>
              <a:rPr lang="en-US" sz="4000" b="1" dirty="0"/>
              <a:t>Field-programmable gate arrays (FPGAs</a:t>
            </a:r>
            <a:endParaRPr sz="4000" dirty="0"/>
          </a:p>
        </p:txBody>
      </p:sp>
      <p:pic>
        <p:nvPicPr>
          <p:cNvPr id="2" name="תמונה 1">
            <a:extLst>
              <a:ext uri="{FF2B5EF4-FFF2-40B4-BE49-F238E27FC236}">
                <a16:creationId xmlns:a16="http://schemas.microsoft.com/office/drawing/2014/main" id="{DEFC0963-B134-C83C-DC1D-B774EA25D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103" y="7983"/>
            <a:ext cx="2467897" cy="980920"/>
          </a:xfrm>
          <a:prstGeom prst="rect">
            <a:avLst/>
          </a:prstGeom>
        </p:spPr>
      </p:pic>
      <p:sp>
        <p:nvSpPr>
          <p:cNvPr id="3" name="תיבת טקסט 2">
            <a:extLst>
              <a:ext uri="{FF2B5EF4-FFF2-40B4-BE49-F238E27FC236}">
                <a16:creationId xmlns:a16="http://schemas.microsoft.com/office/drawing/2014/main" id="{26E2A525-BD69-3ABA-3FDA-E4FE74DB36CF}"/>
              </a:ext>
            </a:extLst>
          </p:cNvPr>
          <p:cNvSpPr txBox="1"/>
          <p:nvPr/>
        </p:nvSpPr>
        <p:spPr>
          <a:xfrm>
            <a:off x="64169" y="1541277"/>
            <a:ext cx="3080084" cy="2793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2A7DB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Reprogrammable integrated circuits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2A7DB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Massively parallel = low latency </a:t>
            </a:r>
          </a:p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2A7DB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Low power</a:t>
            </a:r>
          </a:p>
        </p:txBody>
      </p:sp>
      <p:pic>
        <p:nvPicPr>
          <p:cNvPr id="11" name="תמונה 10">
            <a:extLst>
              <a:ext uri="{FF2B5EF4-FFF2-40B4-BE49-F238E27FC236}">
                <a16:creationId xmlns:a16="http://schemas.microsoft.com/office/drawing/2014/main" id="{C83A3E8F-CF4C-2038-EB88-CB3FEEE1A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32" y="1541277"/>
            <a:ext cx="8471266" cy="411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94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000"/>
              <a:buFont typeface="Arial Black"/>
              <a:buNone/>
            </a:pPr>
            <a:r>
              <a:rPr lang="fr-FR" sz="4000" dirty="0"/>
              <a:t>CURRENT ARCITECTURE</a:t>
            </a:r>
            <a:endParaRPr sz="4000" dirty="0"/>
          </a:p>
        </p:txBody>
      </p:sp>
      <p:pic>
        <p:nvPicPr>
          <p:cNvPr id="2" name="תמונה 1">
            <a:extLst>
              <a:ext uri="{FF2B5EF4-FFF2-40B4-BE49-F238E27FC236}">
                <a16:creationId xmlns:a16="http://schemas.microsoft.com/office/drawing/2014/main" id="{71EF8E20-EE26-C22D-B8AB-21B2B78C0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103" y="7983"/>
            <a:ext cx="2467897" cy="98092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01127786-F48D-04FC-10D5-B190C74F3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185" y="988903"/>
            <a:ext cx="8143628" cy="524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מחבר חץ ישר 3">
            <a:extLst>
              <a:ext uri="{FF2B5EF4-FFF2-40B4-BE49-F238E27FC236}">
                <a16:creationId xmlns:a16="http://schemas.microsoft.com/office/drawing/2014/main" id="{4EECA541-B2BA-1BE8-3D91-EABDF763B3F0}"/>
              </a:ext>
            </a:extLst>
          </p:cNvPr>
          <p:cNvCxnSpPr>
            <a:cxnSpLocks/>
          </p:cNvCxnSpPr>
          <p:nvPr/>
        </p:nvCxnSpPr>
        <p:spPr>
          <a:xfrm>
            <a:off x="1267326" y="3466602"/>
            <a:ext cx="100023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Google Shape;90;p11">
            <a:extLst>
              <a:ext uri="{FF2B5EF4-FFF2-40B4-BE49-F238E27FC236}">
                <a16:creationId xmlns:a16="http://schemas.microsoft.com/office/drawing/2014/main" id="{659C8091-9BCA-FA48-6B8B-210F4CCA6B09}"/>
              </a:ext>
            </a:extLst>
          </p:cNvPr>
          <p:cNvSpPr txBox="1">
            <a:spLocks/>
          </p:cNvSpPr>
          <p:nvPr/>
        </p:nvSpPr>
        <p:spPr>
          <a:xfrm>
            <a:off x="205792" y="3277791"/>
            <a:ext cx="1267992" cy="670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en-US" dirty="0"/>
              <a:t>inputs</a:t>
            </a:r>
          </a:p>
        </p:txBody>
      </p:sp>
      <p:cxnSp>
        <p:nvCxnSpPr>
          <p:cNvPr id="8" name="מחבר חץ ישר 7">
            <a:extLst>
              <a:ext uri="{FF2B5EF4-FFF2-40B4-BE49-F238E27FC236}">
                <a16:creationId xmlns:a16="http://schemas.microsoft.com/office/drawing/2014/main" id="{CB3BBF0B-AAD5-BEAC-A86B-9C74E64A7FB7}"/>
              </a:ext>
            </a:extLst>
          </p:cNvPr>
          <p:cNvCxnSpPr>
            <a:cxnSpLocks/>
          </p:cNvCxnSpPr>
          <p:nvPr/>
        </p:nvCxnSpPr>
        <p:spPr>
          <a:xfrm flipV="1">
            <a:off x="5617873" y="5466735"/>
            <a:ext cx="0" cy="4354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oogle Shape;90;p11">
            <a:extLst>
              <a:ext uri="{FF2B5EF4-FFF2-40B4-BE49-F238E27FC236}">
                <a16:creationId xmlns:a16="http://schemas.microsoft.com/office/drawing/2014/main" id="{446AB21C-510C-0E74-02CC-9FD8CE8021B1}"/>
              </a:ext>
            </a:extLst>
          </p:cNvPr>
          <p:cNvSpPr txBox="1">
            <a:spLocks/>
          </p:cNvSpPr>
          <p:nvPr/>
        </p:nvSpPr>
        <p:spPr>
          <a:xfrm>
            <a:off x="4983877" y="5902150"/>
            <a:ext cx="1267992" cy="670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en-US" dirty="0"/>
              <a:t>module</a:t>
            </a:r>
          </a:p>
        </p:txBody>
      </p:sp>
      <p:sp>
        <p:nvSpPr>
          <p:cNvPr id="13" name="Google Shape;90;p11">
            <a:extLst>
              <a:ext uri="{FF2B5EF4-FFF2-40B4-BE49-F238E27FC236}">
                <a16:creationId xmlns:a16="http://schemas.microsoft.com/office/drawing/2014/main" id="{C3B1BED2-BEF4-522C-4D87-1AB63297897D}"/>
              </a:ext>
            </a:extLst>
          </p:cNvPr>
          <p:cNvSpPr txBox="1">
            <a:spLocks/>
          </p:cNvSpPr>
          <p:nvPr/>
        </p:nvSpPr>
        <p:spPr>
          <a:xfrm>
            <a:off x="10532815" y="3277790"/>
            <a:ext cx="1267992" cy="670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</a:pPr>
            <a:r>
              <a:rPr lang="en-US" dirty="0"/>
              <a:t>outputs</a:t>
            </a:r>
          </a:p>
        </p:txBody>
      </p:sp>
      <p:cxnSp>
        <p:nvCxnSpPr>
          <p:cNvPr id="16" name="מחבר חץ ישר 15">
            <a:extLst>
              <a:ext uri="{FF2B5EF4-FFF2-40B4-BE49-F238E27FC236}">
                <a16:creationId xmlns:a16="http://schemas.microsoft.com/office/drawing/2014/main" id="{0B69EBEC-05ED-6ED7-F040-D7099699C086}"/>
              </a:ext>
            </a:extLst>
          </p:cNvPr>
          <p:cNvCxnSpPr>
            <a:cxnSpLocks/>
          </p:cNvCxnSpPr>
          <p:nvPr/>
        </p:nvCxnSpPr>
        <p:spPr>
          <a:xfrm flipH="1">
            <a:off x="9176084" y="3429000"/>
            <a:ext cx="11790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119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000"/>
              <a:buFont typeface="Arial Black"/>
              <a:buNone/>
            </a:pPr>
            <a:r>
              <a:rPr lang="fr-FR" sz="4000" dirty="0"/>
              <a:t>SOLUTION</a:t>
            </a:r>
            <a:endParaRPr sz="4000" dirty="0"/>
          </a:p>
        </p:txBody>
      </p:sp>
      <p:pic>
        <p:nvPicPr>
          <p:cNvPr id="2" name="תמונה 1">
            <a:extLst>
              <a:ext uri="{FF2B5EF4-FFF2-40B4-BE49-F238E27FC236}">
                <a16:creationId xmlns:a16="http://schemas.microsoft.com/office/drawing/2014/main" id="{D68654E0-5AFF-0ABA-3125-0F5BAB823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103" y="7983"/>
            <a:ext cx="2467897" cy="980920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32523AD1-E1FF-7DD6-DDFA-1D96A104B3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"/>
          <a:stretch/>
        </p:blipFill>
        <p:spPr bwMode="auto">
          <a:xfrm>
            <a:off x="1308153" y="1036955"/>
            <a:ext cx="10047235" cy="478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Google Shape;90;p11"/>
          <p:cNvSpPr txBox="1">
            <a:spLocks noGrp="1"/>
          </p:cNvSpPr>
          <p:nvPr>
            <p:ph type="body" idx="1"/>
          </p:nvPr>
        </p:nvSpPr>
        <p:spPr>
          <a:xfrm>
            <a:off x="0" y="1327353"/>
            <a:ext cx="7403691" cy="140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</a:pPr>
            <a:r>
              <a:rPr lang="en-US" b="1" dirty="0"/>
              <a:t>dividing the neural network into blocks that can be synthesized in parallel 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</a:pPr>
            <a:r>
              <a:rPr lang="en-US" b="1" dirty="0"/>
              <a:t>== 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</a:pPr>
            <a:r>
              <a:rPr lang="en-US" b="1" dirty="0"/>
              <a:t>reduce the latency and the synthesis time</a:t>
            </a:r>
            <a:endParaRPr b="1" dirty="0"/>
          </a:p>
        </p:txBody>
      </p:sp>
      <p:sp>
        <p:nvSpPr>
          <p:cNvPr id="5" name="Google Shape;90;p11">
            <a:extLst>
              <a:ext uri="{FF2B5EF4-FFF2-40B4-BE49-F238E27FC236}">
                <a16:creationId xmlns:a16="http://schemas.microsoft.com/office/drawing/2014/main" id="{36664D5A-B416-D2CC-929B-DDAFA1A272B4}"/>
              </a:ext>
            </a:extLst>
          </p:cNvPr>
          <p:cNvSpPr txBox="1">
            <a:spLocks/>
          </p:cNvSpPr>
          <p:nvPr/>
        </p:nvSpPr>
        <p:spPr>
          <a:xfrm>
            <a:off x="206477" y="5454902"/>
            <a:ext cx="11779045" cy="636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ctr">
              <a:spcBef>
                <a:spcPts val="0"/>
              </a:spcBef>
            </a:pPr>
            <a:r>
              <a:rPr lang="en-US" b="1" dirty="0"/>
              <a:t>Less gates -&gt; less output capacitance -&gt; less time for the signal to go through  </a:t>
            </a:r>
          </a:p>
        </p:txBody>
      </p:sp>
    </p:spTree>
    <p:extLst>
      <p:ext uri="{BB962C8B-B14F-4D97-AF65-F5344CB8AC3E}">
        <p14:creationId xmlns:p14="http://schemas.microsoft.com/office/powerpoint/2010/main" val="3113724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000"/>
              <a:buFont typeface="Arial Black"/>
              <a:buNone/>
            </a:pPr>
            <a:r>
              <a:rPr lang="fr-FR" sz="4000" dirty="0"/>
              <a:t>IMPROVEMENTS</a:t>
            </a:r>
            <a:endParaRPr sz="4000" dirty="0"/>
          </a:p>
        </p:txBody>
      </p:sp>
      <p:pic>
        <p:nvPicPr>
          <p:cNvPr id="2" name="תמונה 1">
            <a:extLst>
              <a:ext uri="{FF2B5EF4-FFF2-40B4-BE49-F238E27FC236}">
                <a16:creationId xmlns:a16="http://schemas.microsoft.com/office/drawing/2014/main" id="{5EE7B77D-6753-20C7-BB01-B3835841C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103" y="7983"/>
            <a:ext cx="2467897" cy="980920"/>
          </a:xfrm>
          <a:prstGeom prst="rect">
            <a:avLst/>
          </a:prstGeom>
        </p:spPr>
      </p:pic>
      <p:sp>
        <p:nvSpPr>
          <p:cNvPr id="3" name="Google Shape;90;p11">
            <a:extLst>
              <a:ext uri="{FF2B5EF4-FFF2-40B4-BE49-F238E27FC236}">
                <a16:creationId xmlns:a16="http://schemas.microsoft.com/office/drawing/2014/main" id="{D3572529-586A-6263-363B-E3EF9DDC324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08499" y="1028265"/>
            <a:ext cx="2654131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</a:pPr>
            <a:r>
              <a:rPr lang="en-US" b="1" dirty="0"/>
              <a:t> </a:t>
            </a:r>
            <a:r>
              <a:rPr lang="en-US" dirty="0">
                <a:solidFill>
                  <a:srgbClr val="7030A0"/>
                </a:solidFill>
              </a:rPr>
              <a:t>Reduced by </a:t>
            </a:r>
            <a:r>
              <a:rPr lang="en-US" b="1" dirty="0">
                <a:solidFill>
                  <a:srgbClr val="7030A0"/>
                </a:solidFill>
              </a:rPr>
              <a:t>7%!</a:t>
            </a:r>
          </a:p>
        </p:txBody>
      </p:sp>
      <p:graphicFrame>
        <p:nvGraphicFramePr>
          <p:cNvPr id="4" name="טבלה 4">
            <a:extLst>
              <a:ext uri="{FF2B5EF4-FFF2-40B4-BE49-F238E27FC236}">
                <a16:creationId xmlns:a16="http://schemas.microsoft.com/office/drawing/2014/main" id="{D000EC20-0906-DD32-571E-B2C11C7131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241795"/>
              </p:ext>
            </p:extLst>
          </p:nvPr>
        </p:nvGraphicFramePr>
        <p:xfrm>
          <a:off x="466314" y="2264055"/>
          <a:ext cx="11174723" cy="330757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32031">
                  <a:extLst>
                    <a:ext uri="{9D8B030D-6E8A-4147-A177-3AD203B41FA5}">
                      <a16:colId xmlns:a16="http://schemas.microsoft.com/office/drawing/2014/main" val="430072564"/>
                    </a:ext>
                  </a:extLst>
                </a:gridCol>
                <a:gridCol w="2045110">
                  <a:extLst>
                    <a:ext uri="{9D8B030D-6E8A-4147-A177-3AD203B41FA5}">
                      <a16:colId xmlns:a16="http://schemas.microsoft.com/office/drawing/2014/main" val="2869939325"/>
                    </a:ext>
                  </a:extLst>
                </a:gridCol>
                <a:gridCol w="1740310">
                  <a:extLst>
                    <a:ext uri="{9D8B030D-6E8A-4147-A177-3AD203B41FA5}">
                      <a16:colId xmlns:a16="http://schemas.microsoft.com/office/drawing/2014/main" val="3146020108"/>
                    </a:ext>
                  </a:extLst>
                </a:gridCol>
                <a:gridCol w="1317522">
                  <a:extLst>
                    <a:ext uri="{9D8B030D-6E8A-4147-A177-3AD203B41FA5}">
                      <a16:colId xmlns:a16="http://schemas.microsoft.com/office/drawing/2014/main" val="1441675321"/>
                    </a:ext>
                  </a:extLst>
                </a:gridCol>
                <a:gridCol w="1156700">
                  <a:extLst>
                    <a:ext uri="{9D8B030D-6E8A-4147-A177-3AD203B41FA5}">
                      <a16:colId xmlns:a16="http://schemas.microsoft.com/office/drawing/2014/main" val="3906767760"/>
                    </a:ext>
                  </a:extLst>
                </a:gridCol>
                <a:gridCol w="1294350">
                  <a:extLst>
                    <a:ext uri="{9D8B030D-6E8A-4147-A177-3AD203B41FA5}">
                      <a16:colId xmlns:a16="http://schemas.microsoft.com/office/drawing/2014/main" val="4290611495"/>
                    </a:ext>
                  </a:extLst>
                </a:gridCol>
                <a:gridCol w="1294350">
                  <a:extLst>
                    <a:ext uri="{9D8B030D-6E8A-4147-A177-3AD203B41FA5}">
                      <a16:colId xmlns:a16="http://schemas.microsoft.com/office/drawing/2014/main" val="3134620995"/>
                    </a:ext>
                  </a:extLst>
                </a:gridCol>
                <a:gridCol w="1294350">
                  <a:extLst>
                    <a:ext uri="{9D8B030D-6E8A-4147-A177-3AD203B41FA5}">
                      <a16:colId xmlns:a16="http://schemas.microsoft.com/office/drawing/2014/main" val="1835986298"/>
                    </a:ext>
                  </a:extLst>
                </a:gridCol>
              </a:tblGrid>
              <a:tr h="1690540">
                <a:tc>
                  <a:txBody>
                    <a:bodyPr/>
                    <a:lstStyle/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1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Synthesis (s)</a:t>
                      </a:r>
                      <a:endParaRPr kumimoji="0" lang="en-IL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400" b="0" dirty="0"/>
                        <a:t> </a:t>
                      </a: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Latency (ns)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Power (W)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Total BRAM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Total DSP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Total LUT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Total FF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8681923"/>
                  </a:ext>
                </a:extLst>
              </a:tr>
              <a:tr h="808519">
                <a:tc>
                  <a:txBody>
                    <a:bodyPr/>
                    <a:lstStyle/>
                    <a:p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  <a:sym typeface="Arial"/>
                        </a:rPr>
                        <a:t>old</a:t>
                      </a:r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1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50</a:t>
                      </a:r>
                      <a:endParaRPr kumimoji="0" lang="en-IL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145</a:t>
                      </a:r>
                      <a:endParaRPr lang="en-I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464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3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408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16149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11656</a:t>
                      </a:r>
                      <a:endParaRPr lang="en-I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446591"/>
                  </a:ext>
                </a:extLst>
              </a:tr>
              <a:tr h="8085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new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1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20-30</a:t>
                      </a:r>
                      <a:endParaRPr kumimoji="0" lang="en-IL" sz="1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135</a:t>
                      </a:r>
                      <a:endParaRPr lang="en-IL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459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3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408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16149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A7DB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/>
                          <a:sym typeface="Arial"/>
                        </a:rPr>
                        <a:t>11656</a:t>
                      </a:r>
                      <a:endParaRPr kumimoji="0" lang="en-IL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en-I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93608"/>
                  </a:ext>
                </a:extLst>
              </a:tr>
            </a:tbl>
          </a:graphicData>
        </a:graphic>
      </p:graphicFrame>
      <p:sp>
        <p:nvSpPr>
          <p:cNvPr id="5" name="אליפסה 4">
            <a:extLst>
              <a:ext uri="{FF2B5EF4-FFF2-40B4-BE49-F238E27FC236}">
                <a16:creationId xmlns:a16="http://schemas.microsoft.com/office/drawing/2014/main" id="{76908E37-B9DC-5667-6BFB-A5BC6D8F6C3D}"/>
              </a:ext>
            </a:extLst>
          </p:cNvPr>
          <p:cNvSpPr/>
          <p:nvPr/>
        </p:nvSpPr>
        <p:spPr>
          <a:xfrm>
            <a:off x="6381136" y="3338052"/>
            <a:ext cx="5344550" cy="2635045"/>
          </a:xfrm>
          <a:prstGeom prst="ellipse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 dirty="0"/>
          </a:p>
        </p:txBody>
      </p:sp>
      <p:cxnSp>
        <p:nvCxnSpPr>
          <p:cNvPr id="6" name="מחבר חץ ישר 5">
            <a:extLst>
              <a:ext uri="{FF2B5EF4-FFF2-40B4-BE49-F238E27FC236}">
                <a16:creationId xmlns:a16="http://schemas.microsoft.com/office/drawing/2014/main" id="{F5B54CD7-BAA7-357B-BD0A-836FFEAD8820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9842090" y="5781368"/>
            <a:ext cx="560285" cy="383458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Google Shape;90;p11">
            <a:extLst>
              <a:ext uri="{FF2B5EF4-FFF2-40B4-BE49-F238E27FC236}">
                <a16:creationId xmlns:a16="http://schemas.microsoft.com/office/drawing/2014/main" id="{3E582FDD-A497-EBA6-BD98-ECB7659D41AD}"/>
              </a:ext>
            </a:extLst>
          </p:cNvPr>
          <p:cNvSpPr txBox="1">
            <a:spLocks/>
          </p:cNvSpPr>
          <p:nvPr/>
        </p:nvSpPr>
        <p:spPr>
          <a:xfrm>
            <a:off x="10402375" y="5749868"/>
            <a:ext cx="1572251" cy="829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ctr">
              <a:spcBef>
                <a:spcPts val="0"/>
              </a:spcBef>
            </a:pPr>
            <a:r>
              <a:rPr lang="en-US" dirty="0">
                <a:solidFill>
                  <a:srgbClr val="7030A0"/>
                </a:solidFill>
              </a:rPr>
              <a:t>Same amount!</a:t>
            </a:r>
          </a:p>
        </p:txBody>
      </p:sp>
      <p:cxnSp>
        <p:nvCxnSpPr>
          <p:cNvPr id="15" name="מחבר חץ ישר 14">
            <a:extLst>
              <a:ext uri="{FF2B5EF4-FFF2-40B4-BE49-F238E27FC236}">
                <a16:creationId xmlns:a16="http://schemas.microsoft.com/office/drawing/2014/main" id="{9CBEFB62-FA4E-5ED6-E3E0-72770270E3E0}"/>
              </a:ext>
            </a:extLst>
          </p:cNvPr>
          <p:cNvCxnSpPr>
            <a:cxnSpLocks/>
          </p:cNvCxnSpPr>
          <p:nvPr/>
        </p:nvCxnSpPr>
        <p:spPr>
          <a:xfrm flipH="1">
            <a:off x="4393407" y="1577540"/>
            <a:ext cx="1364456" cy="50828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Google Shape;90;p11">
            <a:extLst>
              <a:ext uri="{FF2B5EF4-FFF2-40B4-BE49-F238E27FC236}">
                <a16:creationId xmlns:a16="http://schemas.microsoft.com/office/drawing/2014/main" id="{0398BA66-90FE-E543-DD1D-149E4D998283}"/>
              </a:ext>
            </a:extLst>
          </p:cNvPr>
          <p:cNvSpPr txBox="1">
            <a:spLocks/>
          </p:cNvSpPr>
          <p:nvPr/>
        </p:nvSpPr>
        <p:spPr>
          <a:xfrm>
            <a:off x="0" y="1073560"/>
            <a:ext cx="3614738" cy="789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ctr">
              <a:spcBef>
                <a:spcPts val="0"/>
              </a:spcBef>
            </a:pPr>
            <a:r>
              <a:rPr lang="en-US" dirty="0">
                <a:solidFill>
                  <a:srgbClr val="7030A0"/>
                </a:solidFill>
              </a:rPr>
              <a:t>Reduced by </a:t>
            </a:r>
            <a:r>
              <a:rPr lang="en-US" b="1" dirty="0">
                <a:solidFill>
                  <a:srgbClr val="7030A0"/>
                </a:solidFill>
              </a:rPr>
              <a:t>2x-20x! </a:t>
            </a:r>
          </a:p>
        </p:txBody>
      </p:sp>
      <p:cxnSp>
        <p:nvCxnSpPr>
          <p:cNvPr id="20" name="מחבר חץ ישר 19">
            <a:extLst>
              <a:ext uri="{FF2B5EF4-FFF2-40B4-BE49-F238E27FC236}">
                <a16:creationId xmlns:a16="http://schemas.microsoft.com/office/drawing/2014/main" id="{ED63C217-C1B7-00EE-A000-0E552E2737A9}"/>
              </a:ext>
            </a:extLst>
          </p:cNvPr>
          <p:cNvCxnSpPr>
            <a:cxnSpLocks/>
          </p:cNvCxnSpPr>
          <p:nvPr/>
        </p:nvCxnSpPr>
        <p:spPr>
          <a:xfrm>
            <a:off x="1807369" y="1577540"/>
            <a:ext cx="778669" cy="50828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29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"/>
          <p:cNvSpPr txBox="1">
            <a:spLocks noGrp="1"/>
          </p:cNvSpPr>
          <p:nvPr>
            <p:ph type="title"/>
          </p:nvPr>
        </p:nvSpPr>
        <p:spPr>
          <a:xfrm>
            <a:off x="3262798" y="2812056"/>
            <a:ext cx="6069881" cy="81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fr-FR" sz="6000" dirty="0"/>
              <a:t>THANK YOU!</a:t>
            </a:r>
            <a:endParaRPr dirty="0"/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id="{1EC1E38B-A64E-1A54-0D1A-26DC05DA6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103" y="7983"/>
            <a:ext cx="2467897" cy="9809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148</Words>
  <Application>Microsoft Office PowerPoint</Application>
  <PresentationFormat>מסך רחב</PresentationFormat>
  <Paragraphs>50</Paragraphs>
  <Slides>7</Slides>
  <Notes>7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7</vt:i4>
      </vt:variant>
    </vt:vector>
  </HeadingPairs>
  <TitlesOfParts>
    <vt:vector size="8" baseType="lpstr">
      <vt:lpstr>Thème Office</vt:lpstr>
      <vt:lpstr>Faster FPGA firmware synthesis with hls4ml</vt:lpstr>
      <vt:lpstr>THE LHC BIG DATA PROBLEM</vt:lpstr>
      <vt:lpstr>Field-programmable gate arrays (FPGAs</vt:lpstr>
      <vt:lpstr>CURRENT ARCITECTURE</vt:lpstr>
      <vt:lpstr>SOLUTION</vt:lpstr>
      <vt:lpstr>IMPROVEMENTS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Faster FPGA firmware synthesis with hls4ml</dc:title>
  <dc:creator>Saray Sokolovski</dc:creator>
  <cp:lastModifiedBy>Saray Sokolovski</cp:lastModifiedBy>
  <cp:revision>35</cp:revision>
  <dcterms:modified xsi:type="dcterms:W3CDTF">2023-08-15T12:42:59Z</dcterms:modified>
</cp:coreProperties>
</file>