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7" r:id="rId4"/>
    <p:sldMasterId id="214748366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embeddedFontLst>
    <p:embeddedFont>
      <p:font typeface="Roboto"/>
      <p:regular r:id="rId14"/>
      <p:bold r:id="rId15"/>
      <p:italic r:id="rId16"/>
      <p:boldItalic r:id="rId17"/>
    </p:embeddedFont>
    <p:embeddedFont>
      <p:font typeface="Arial Black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18" Type="http://schemas.openxmlformats.org/officeDocument/2006/relationships/font" Target="fonts/ArialBlack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610c9e6694_2_6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1" name="Google Shape;121;g2610c9e6694_2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611527118b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9" name="Google Shape;129;g2611527118b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610c9e6694_2_7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7" name="Google Shape;137;g2610c9e6694_2_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610c9e6694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8" name="Google Shape;148;g2610c9e6694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610c9e6694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6" name="Google Shape;156;g2610c9e6694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610c9e6694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6" name="Google Shape;166;g2610c9e6694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610c9e6694_2_15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g2610c9e6694_2_1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195"/>
            <a:ext cx="9144000" cy="514099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4"/>
          <p:cNvSpPr txBox="1"/>
          <p:nvPr>
            <p:ph type="ctrTitle"/>
          </p:nvPr>
        </p:nvSpPr>
        <p:spPr>
          <a:xfrm>
            <a:off x="1143000" y="2062595"/>
            <a:ext cx="6858000" cy="101362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500"/>
              <a:buFont typeface="Arial Black"/>
              <a:buNone/>
              <a:defRPr b="1" i="0" sz="450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" type="subTitle"/>
          </p:nvPr>
        </p:nvSpPr>
        <p:spPr>
          <a:xfrm>
            <a:off x="1143000" y="3145281"/>
            <a:ext cx="6858000" cy="41880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None/>
              <a:defRPr i="1"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60" name="Google Shape;60;p14"/>
          <p:cNvSpPr txBox="1"/>
          <p:nvPr>
            <p:ph idx="2" type="body"/>
          </p:nvPr>
        </p:nvSpPr>
        <p:spPr>
          <a:xfrm>
            <a:off x="1143000" y="4525394"/>
            <a:ext cx="6858000" cy="16696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8AF9B"/>
              </a:buClr>
              <a:buSzPts val="800"/>
              <a:buFont typeface="Arial"/>
              <a:buNone/>
              <a:defRPr sz="8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3" type="body"/>
          </p:nvPr>
        </p:nvSpPr>
        <p:spPr>
          <a:xfrm>
            <a:off x="1143000" y="3800347"/>
            <a:ext cx="6858000" cy="16696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63168" y="568988"/>
            <a:ext cx="4541184" cy="18680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-slide image">
  <p:cSld name="Full-slide image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195"/>
            <a:ext cx="9144000" cy="514099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772156"/>
            <a:ext cx="7886700" cy="3868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i="1"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6" name="Google Shape;66;p15"/>
          <p:cNvSpPr/>
          <p:nvPr>
            <p:ph idx="2" type="pic"/>
          </p:nvPr>
        </p:nvSpPr>
        <p:spPr>
          <a:xfrm>
            <a:off x="628650" y="1280159"/>
            <a:ext cx="7886700" cy="3487103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356889" y="4751189"/>
            <a:ext cx="3169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2313" y="4751189"/>
            <a:ext cx="592673" cy="186583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026351" y="4705469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type="title"/>
          </p:nvPr>
        </p:nvSpPr>
        <p:spPr>
          <a:xfrm>
            <a:off x="628650" y="273844"/>
            <a:ext cx="7886700" cy="49768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3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with images below">
  <p:cSld name="Text with images below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195"/>
            <a:ext cx="9144000" cy="514099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629841" y="1260872"/>
            <a:ext cx="3827859" cy="13650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8AF9B"/>
              </a:buClr>
              <a:buSzPts val="1500"/>
              <a:buFont typeface="Arial"/>
              <a:buNone/>
              <a:defRPr sz="15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8F3B"/>
              </a:buClr>
              <a:buSzPts val="1400"/>
              <a:buFont typeface="Arial"/>
              <a:buNone/>
              <a:defRPr sz="14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4" name="Google Shape;74;p16"/>
          <p:cNvSpPr/>
          <p:nvPr>
            <p:ph idx="2" type="pic"/>
          </p:nvPr>
        </p:nvSpPr>
        <p:spPr>
          <a:xfrm>
            <a:off x="627459" y="2909608"/>
            <a:ext cx="3830241" cy="1757772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6"/>
          <p:cNvSpPr txBox="1"/>
          <p:nvPr>
            <p:ph idx="3" type="body"/>
          </p:nvPr>
        </p:nvSpPr>
        <p:spPr>
          <a:xfrm>
            <a:off x="4687491" y="1260872"/>
            <a:ext cx="3827859" cy="13650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8AF9B"/>
              </a:buClr>
              <a:buSzPts val="1500"/>
              <a:buFont typeface="Arial"/>
              <a:buNone/>
              <a:defRPr sz="15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8F3B"/>
              </a:buClr>
              <a:buSzPts val="1400"/>
              <a:buFont typeface="Arial"/>
              <a:buNone/>
              <a:defRPr sz="14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6" name="Google Shape;76;p16"/>
          <p:cNvSpPr/>
          <p:nvPr>
            <p:ph idx="4" type="pic"/>
          </p:nvPr>
        </p:nvSpPr>
        <p:spPr>
          <a:xfrm>
            <a:off x="4687491" y="2909608"/>
            <a:ext cx="3830241" cy="1757772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p16"/>
          <p:cNvSpPr txBox="1"/>
          <p:nvPr>
            <p:ph idx="12" type="sldNum"/>
          </p:nvPr>
        </p:nvSpPr>
        <p:spPr>
          <a:xfrm>
            <a:off x="8356889" y="4751189"/>
            <a:ext cx="3169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8" name="Google Shape;7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2313" y="4751189"/>
            <a:ext cx="592673" cy="186583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026351" y="4705469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5" type="body"/>
          </p:nvPr>
        </p:nvSpPr>
        <p:spPr>
          <a:xfrm>
            <a:off x="628650" y="772156"/>
            <a:ext cx="7886700" cy="3868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i="1"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1" name="Google Shape;81;p16"/>
          <p:cNvSpPr txBox="1"/>
          <p:nvPr>
            <p:ph type="title"/>
          </p:nvPr>
        </p:nvSpPr>
        <p:spPr>
          <a:xfrm>
            <a:off x="628650" y="273844"/>
            <a:ext cx="7886700" cy="49768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3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">
  <p:cSld name="Standard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195"/>
            <a:ext cx="9144000" cy="514099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/>
          <p:nvPr>
            <p:ph type="title"/>
          </p:nvPr>
        </p:nvSpPr>
        <p:spPr>
          <a:xfrm>
            <a:off x="628650" y="273844"/>
            <a:ext cx="7886700" cy="49768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3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561109" y="1369218"/>
            <a:ext cx="8016586" cy="369115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8AF9B"/>
              </a:buClr>
              <a:buSzPts val="1500"/>
              <a:buFont typeface="Arial"/>
              <a:buNone/>
              <a:defRPr sz="15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8F3B"/>
              </a:buClr>
              <a:buSzPts val="1400"/>
              <a:buFont typeface="Arial"/>
              <a:buNone/>
              <a:defRPr sz="14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6" name="Google Shape;86;p17"/>
          <p:cNvSpPr txBox="1"/>
          <p:nvPr>
            <p:ph idx="2" type="body"/>
          </p:nvPr>
        </p:nvSpPr>
        <p:spPr>
          <a:xfrm>
            <a:off x="628650" y="771525"/>
            <a:ext cx="7886700" cy="4643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i="1"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87" name="Google Shape;8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2313" y="4751189"/>
            <a:ext cx="592673" cy="186583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>
            <p:ph idx="12" type="sldNum"/>
          </p:nvPr>
        </p:nvSpPr>
        <p:spPr>
          <a:xfrm>
            <a:off x="8356889" y="4751189"/>
            <a:ext cx="3169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9" name="Google Shape;89;p17"/>
          <p:cNvSpPr txBox="1"/>
          <p:nvPr>
            <p:ph idx="11" type="ftr"/>
          </p:nvPr>
        </p:nvSpPr>
        <p:spPr>
          <a:xfrm>
            <a:off x="3026351" y="4705469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(two text columns)">
  <p:cSld name="Comparison (two text columns)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195"/>
            <a:ext cx="9144000" cy="514099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628650" y="1301003"/>
            <a:ext cx="3886200" cy="33317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8AF9B"/>
              </a:buClr>
              <a:buSzPts val="1500"/>
              <a:buFont typeface="Arial"/>
              <a:buNone/>
              <a:defRPr sz="15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8F3B"/>
              </a:buClr>
              <a:buSzPts val="1400"/>
              <a:buFont typeface="Arial"/>
              <a:buNone/>
              <a:defRPr sz="14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3" name="Google Shape;93;p18"/>
          <p:cNvSpPr txBox="1"/>
          <p:nvPr>
            <p:ph idx="2" type="body"/>
          </p:nvPr>
        </p:nvSpPr>
        <p:spPr>
          <a:xfrm>
            <a:off x="4629150" y="1301003"/>
            <a:ext cx="3886200" cy="33317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8AF9B"/>
              </a:buClr>
              <a:buSzPts val="1500"/>
              <a:buFont typeface="Arial"/>
              <a:buNone/>
              <a:defRPr sz="15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8F3B"/>
              </a:buClr>
              <a:buSzPts val="1400"/>
              <a:buFont typeface="Arial"/>
              <a:buNone/>
              <a:defRPr sz="14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4" name="Google Shape;94;p18"/>
          <p:cNvSpPr txBox="1"/>
          <p:nvPr>
            <p:ph idx="12" type="sldNum"/>
          </p:nvPr>
        </p:nvSpPr>
        <p:spPr>
          <a:xfrm>
            <a:off x="8356889" y="4751189"/>
            <a:ext cx="3169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5" name="Google Shape;9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2313" y="4751189"/>
            <a:ext cx="592673" cy="186583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/>
          <p:cNvSpPr txBox="1"/>
          <p:nvPr>
            <p:ph idx="11" type="ftr"/>
          </p:nvPr>
        </p:nvSpPr>
        <p:spPr>
          <a:xfrm>
            <a:off x="3026351" y="4705469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18"/>
          <p:cNvSpPr txBox="1"/>
          <p:nvPr>
            <p:ph idx="3" type="body"/>
          </p:nvPr>
        </p:nvSpPr>
        <p:spPr>
          <a:xfrm>
            <a:off x="628650" y="772156"/>
            <a:ext cx="7886700" cy="3868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i="1"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8" name="Google Shape;98;p18"/>
          <p:cNvSpPr txBox="1"/>
          <p:nvPr>
            <p:ph type="title"/>
          </p:nvPr>
        </p:nvSpPr>
        <p:spPr>
          <a:xfrm>
            <a:off x="628650" y="273844"/>
            <a:ext cx="7886700" cy="49768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3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longside large image">
  <p:cSld name="Text alongside large imag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195"/>
            <a:ext cx="9144000" cy="514099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628650" y="1301003"/>
            <a:ext cx="2865905" cy="33317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8AF9B"/>
              </a:buClr>
              <a:buSzPts val="1500"/>
              <a:buFont typeface="Arial"/>
              <a:buNone/>
              <a:defRPr sz="15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8F3B"/>
              </a:buClr>
              <a:buSzPts val="1400"/>
              <a:buFont typeface="Arial"/>
              <a:buNone/>
              <a:defRPr sz="14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2" name="Google Shape;102;p19"/>
          <p:cNvSpPr/>
          <p:nvPr>
            <p:ph idx="2" type="pic"/>
          </p:nvPr>
        </p:nvSpPr>
        <p:spPr>
          <a:xfrm>
            <a:off x="3711179" y="1301354"/>
            <a:ext cx="4804172" cy="3315739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19"/>
          <p:cNvSpPr txBox="1"/>
          <p:nvPr>
            <p:ph idx="12" type="sldNum"/>
          </p:nvPr>
        </p:nvSpPr>
        <p:spPr>
          <a:xfrm>
            <a:off x="8356889" y="4751189"/>
            <a:ext cx="3169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04" name="Google Shape;10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2313" y="4751189"/>
            <a:ext cx="592673" cy="18658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>
            <p:ph idx="11" type="ftr"/>
          </p:nvPr>
        </p:nvSpPr>
        <p:spPr>
          <a:xfrm>
            <a:off x="3026351" y="4705469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6" name="Google Shape;106;p19"/>
          <p:cNvSpPr txBox="1"/>
          <p:nvPr>
            <p:ph idx="3" type="body"/>
          </p:nvPr>
        </p:nvSpPr>
        <p:spPr>
          <a:xfrm>
            <a:off x="628650" y="772156"/>
            <a:ext cx="7886700" cy="3868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i="1"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7" name="Google Shape;107;p19"/>
          <p:cNvSpPr txBox="1"/>
          <p:nvPr>
            <p:ph type="title"/>
          </p:nvPr>
        </p:nvSpPr>
        <p:spPr>
          <a:xfrm>
            <a:off x="628650" y="273844"/>
            <a:ext cx="7886700" cy="49768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3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longside two images">
  <p:cSld name="Text alongside two image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195"/>
            <a:ext cx="9144000" cy="514099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0"/>
          <p:cNvSpPr txBox="1"/>
          <p:nvPr>
            <p:ph idx="1" type="body"/>
          </p:nvPr>
        </p:nvSpPr>
        <p:spPr>
          <a:xfrm>
            <a:off x="629841" y="1260872"/>
            <a:ext cx="3868340" cy="33813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A7DBF"/>
              </a:buClr>
              <a:buSzPts val="1500"/>
              <a:buFont typeface="Arial"/>
              <a:buNone/>
              <a:defRPr sz="15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8F3B"/>
              </a:buClr>
              <a:buSzPts val="1400"/>
              <a:buFont typeface="Arial"/>
              <a:buNone/>
              <a:defRPr sz="14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93E91"/>
              </a:buClr>
              <a:buSzPts val="1200"/>
              <a:buFont typeface="Arial"/>
              <a:buNone/>
              <a:defRPr sz="12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1" name="Google Shape;111;p20"/>
          <p:cNvSpPr/>
          <p:nvPr>
            <p:ph idx="2" type="pic"/>
          </p:nvPr>
        </p:nvSpPr>
        <p:spPr>
          <a:xfrm>
            <a:off x="4885134" y="1240912"/>
            <a:ext cx="3630216" cy="1567843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Google Shape;112;p20"/>
          <p:cNvSpPr/>
          <p:nvPr>
            <p:ph idx="3" type="pic"/>
          </p:nvPr>
        </p:nvSpPr>
        <p:spPr>
          <a:xfrm>
            <a:off x="4885134" y="3054232"/>
            <a:ext cx="3630216" cy="1567843"/>
          </a:xfrm>
          <a:prstGeom prst="rect">
            <a:avLst/>
          </a:prstGeom>
          <a:noFill/>
          <a:ln>
            <a:noFill/>
          </a:ln>
        </p:spPr>
      </p:sp>
      <p:sp>
        <p:nvSpPr>
          <p:cNvPr id="113" name="Google Shape;113;p20"/>
          <p:cNvSpPr txBox="1"/>
          <p:nvPr>
            <p:ph idx="12" type="sldNum"/>
          </p:nvPr>
        </p:nvSpPr>
        <p:spPr>
          <a:xfrm>
            <a:off x="8356889" y="4751189"/>
            <a:ext cx="3169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4" name="Google Shape;11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2313" y="4751189"/>
            <a:ext cx="592673" cy="186583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0"/>
          <p:cNvSpPr txBox="1"/>
          <p:nvPr>
            <p:ph idx="11" type="ftr"/>
          </p:nvPr>
        </p:nvSpPr>
        <p:spPr>
          <a:xfrm>
            <a:off x="3026351" y="4705469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6" name="Google Shape;116;p20"/>
          <p:cNvSpPr txBox="1"/>
          <p:nvPr>
            <p:ph idx="4" type="body"/>
          </p:nvPr>
        </p:nvSpPr>
        <p:spPr>
          <a:xfrm>
            <a:off x="628650" y="772156"/>
            <a:ext cx="7886700" cy="3868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  <a:defRPr i="1" sz="18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7" name="Google Shape;117;p20"/>
          <p:cNvSpPr txBox="1"/>
          <p:nvPr>
            <p:ph type="title"/>
          </p:nvPr>
        </p:nvSpPr>
        <p:spPr>
          <a:xfrm>
            <a:off x="628650" y="273844"/>
            <a:ext cx="7886700" cy="49768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3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(no formatting)">
  <p:cSld name="Blank (no formatting)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1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561109" y="1369218"/>
            <a:ext cx="8016586" cy="369115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/>
        </p:nvSpPr>
        <p:spPr>
          <a:xfrm>
            <a:off x="8356889" y="4751189"/>
            <a:ext cx="316923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6351" y="4705469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8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55" name="Google Shape;55;p13"/>
          <p:cNvPicPr preferRelativeResize="0"/>
          <p:nvPr/>
        </p:nvPicPr>
        <p:blipFill>
          <a:blip r:embed="rId1">
            <a:alphaModFix amt="58999"/>
          </a:blip>
          <a:stretch>
            <a:fillRect/>
          </a:stretch>
        </p:blipFill>
        <p:spPr>
          <a:xfrm>
            <a:off x="8116025" y="195625"/>
            <a:ext cx="834725" cy="34582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hyperlink" Target="mailto:andrej.cop@cern.ch" TargetMode="External"/><Relationship Id="rId4" Type="http://schemas.openxmlformats.org/officeDocument/2006/relationships/hyperlink" Target="mailto:andrej.cop@cern.ch" TargetMode="External"/><Relationship Id="rId5" Type="http://schemas.openxmlformats.org/officeDocument/2006/relationships/hyperlink" Target="mailto:andrej.cop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/>
          <p:nvPr>
            <p:ph type="ctrTitle"/>
          </p:nvPr>
        </p:nvSpPr>
        <p:spPr>
          <a:xfrm>
            <a:off x="190893" y="2368964"/>
            <a:ext cx="8759858" cy="101363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GB"/>
              <a:t>Load Testing and Benchmarking EOS</a:t>
            </a:r>
            <a:endParaRPr/>
          </a:p>
        </p:txBody>
      </p:sp>
      <p:sp>
        <p:nvSpPr>
          <p:cNvPr id="124" name="Google Shape;124;p22"/>
          <p:cNvSpPr txBox="1"/>
          <p:nvPr>
            <p:ph idx="1" type="subTitle"/>
          </p:nvPr>
        </p:nvSpPr>
        <p:spPr>
          <a:xfrm>
            <a:off x="1143000" y="3660489"/>
            <a:ext cx="6858000" cy="4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None/>
            </a:pPr>
            <a:r>
              <a:rPr i="0" lang="en-GB"/>
              <a:t>Andrej Čop; Supervisor: Emmanouil Bagakis</a:t>
            </a:r>
            <a:endParaRPr i="0"/>
          </a:p>
        </p:txBody>
      </p:sp>
      <p:sp>
        <p:nvSpPr>
          <p:cNvPr id="125" name="Google Shape;125;p22"/>
          <p:cNvSpPr txBox="1"/>
          <p:nvPr>
            <p:ph idx="2" type="body"/>
          </p:nvPr>
        </p:nvSpPr>
        <p:spPr>
          <a:xfrm>
            <a:off x="1143000" y="4525394"/>
            <a:ext cx="6858000" cy="16696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</a:pPr>
            <a:r>
              <a:rPr lang="en-GB"/>
              <a:t>IT-SD-GSS EOSHPM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9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26" name="Google Shape;126;p22"/>
          <p:cNvSpPr txBox="1"/>
          <p:nvPr>
            <p:ph idx="3" type="body"/>
          </p:nvPr>
        </p:nvSpPr>
        <p:spPr>
          <a:xfrm>
            <a:off x="1143000" y="4157809"/>
            <a:ext cx="6858000" cy="1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</a:pPr>
            <a:r>
              <a:rPr lang="en-GB"/>
              <a:t>CERN Openlab summer student project 2023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/>
          <p:nvPr>
            <p:ph type="title"/>
          </p:nvPr>
        </p:nvSpPr>
        <p:spPr>
          <a:xfrm>
            <a:off x="629841" y="329721"/>
            <a:ext cx="78867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000"/>
              <a:buFont typeface="Arial Black"/>
              <a:buNone/>
            </a:pPr>
            <a:r>
              <a:rPr lang="en-GB" sz="3000"/>
              <a:t>Purpose of this project</a:t>
            </a:r>
            <a:endParaRPr sz="3000"/>
          </a:p>
        </p:txBody>
      </p:sp>
      <p:sp>
        <p:nvSpPr>
          <p:cNvPr id="132" name="Google Shape;132;p23"/>
          <p:cNvSpPr txBox="1"/>
          <p:nvPr>
            <p:ph idx="1" type="body"/>
          </p:nvPr>
        </p:nvSpPr>
        <p:spPr>
          <a:xfrm>
            <a:off x="628650" y="948775"/>
            <a:ext cx="7886700" cy="3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en-GB" sz="1700"/>
              <a:t>Develop easy to use modular tool that can:</a:t>
            </a:r>
            <a:endParaRPr i="0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0"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Load test and assess performance of EOS</a:t>
            </a:r>
            <a:endParaRPr i="0"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Display metrics in a simple and readable format</a:t>
            </a:r>
            <a:endParaRPr i="0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Compare metrics between runs</a:t>
            </a:r>
            <a:endParaRPr i="0"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Create output report that describes differences</a:t>
            </a:r>
            <a:endParaRPr i="0" sz="1700"/>
          </a:p>
        </p:txBody>
      </p:sp>
      <p:sp>
        <p:nvSpPr>
          <p:cNvPr id="133" name="Google Shape;133;p23"/>
          <p:cNvSpPr txBox="1"/>
          <p:nvPr>
            <p:ph idx="11" type="ftr"/>
          </p:nvPr>
        </p:nvSpPr>
        <p:spPr>
          <a:xfrm>
            <a:off x="3026351" y="4705469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Andrej Čop   --   16 August 2023</a:t>
            </a:r>
            <a:endParaRPr/>
          </a:p>
        </p:txBody>
      </p:sp>
      <p:pic>
        <p:nvPicPr>
          <p:cNvPr id="134" name="Google Shape;134;p23"/>
          <p:cNvPicPr preferRelativeResize="0"/>
          <p:nvPr/>
        </p:nvPicPr>
        <p:blipFill rotWithShape="1">
          <a:blip r:embed="rId3">
            <a:alphaModFix/>
          </a:blip>
          <a:srcRect b="10557" l="39318" r="3607" t="28659"/>
          <a:stretch/>
        </p:blipFill>
        <p:spPr>
          <a:xfrm>
            <a:off x="3803425" y="1757775"/>
            <a:ext cx="4711926" cy="2947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/>
          <p:nvPr>
            <p:ph type="title"/>
          </p:nvPr>
        </p:nvSpPr>
        <p:spPr>
          <a:xfrm>
            <a:off x="629841" y="329721"/>
            <a:ext cx="7886700" cy="4119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000"/>
              <a:buFont typeface="Arial Black"/>
              <a:buNone/>
            </a:pPr>
            <a:r>
              <a:rPr lang="en-GB" sz="3000"/>
              <a:t>EOS Open storage</a:t>
            </a:r>
            <a:endParaRPr sz="3000"/>
          </a:p>
        </p:txBody>
      </p:sp>
      <p:sp>
        <p:nvSpPr>
          <p:cNvPr id="140" name="Google Shape;140;p24"/>
          <p:cNvSpPr txBox="1"/>
          <p:nvPr>
            <p:ph idx="1" type="body"/>
          </p:nvPr>
        </p:nvSpPr>
        <p:spPr>
          <a:xfrm>
            <a:off x="628650" y="958950"/>
            <a:ext cx="7886700" cy="37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S</a:t>
            </a:r>
            <a:r>
              <a:rPr i="0" lang="en-GB" sz="1700"/>
              <a:t>ervice for storing large amounts of physics data and user files</a:t>
            </a:r>
            <a:endParaRPr i="0" sz="1700"/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Developed by CERN</a:t>
            </a:r>
            <a:endParaRPr i="0" sz="17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Supports t</a:t>
            </a:r>
            <a:r>
              <a:rPr i="0" lang="en-GB" sz="1700"/>
              <a:t>housands of users simultaneously</a:t>
            </a:r>
            <a:endParaRPr i="0" sz="1700"/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Hierarchical namespace </a:t>
            </a:r>
            <a:r>
              <a:rPr lang="en-GB" sz="1700"/>
              <a:t>/eos</a:t>
            </a:r>
            <a:endParaRPr sz="1700"/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Petabytes of data</a:t>
            </a:r>
            <a:endParaRPr i="0" sz="1700"/>
          </a:p>
        </p:txBody>
      </p:sp>
      <p:sp>
        <p:nvSpPr>
          <p:cNvPr id="141" name="Google Shape;141;p24"/>
          <p:cNvSpPr txBox="1"/>
          <p:nvPr>
            <p:ph idx="11" type="ftr"/>
          </p:nvPr>
        </p:nvSpPr>
        <p:spPr>
          <a:xfrm>
            <a:off x="3026351" y="4705469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Andrej Čop   --   16 August 2023</a:t>
            </a:r>
            <a:endParaRPr/>
          </a:p>
        </p:txBody>
      </p:sp>
      <p:pic>
        <p:nvPicPr>
          <p:cNvPr id="142" name="Google Shape;14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5975" y="1841425"/>
            <a:ext cx="4459377" cy="2813223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4"/>
          <p:cNvSpPr txBox="1"/>
          <p:nvPr/>
        </p:nvSpPr>
        <p:spPr>
          <a:xfrm>
            <a:off x="5755125" y="4380125"/>
            <a:ext cx="19413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>
                <a:latin typeface="Calibri"/>
                <a:ea typeface="Calibri"/>
                <a:cs typeface="Calibri"/>
                <a:sym typeface="Calibri"/>
              </a:rPr>
              <a:t>Credits: EOS documentation</a:t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4" name="Google Shape;14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650" y="3483450"/>
            <a:ext cx="4353924" cy="89667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4"/>
          <p:cNvSpPr txBox="1"/>
          <p:nvPr/>
        </p:nvSpPr>
        <p:spPr>
          <a:xfrm>
            <a:off x="579025" y="4380125"/>
            <a:ext cx="19413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>
                <a:latin typeface="Calibri"/>
                <a:ea typeface="Calibri"/>
                <a:cs typeface="Calibri"/>
                <a:sym typeface="Calibri"/>
              </a:rPr>
              <a:t>Data collected on 14. 8. 2023</a:t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/>
          <p:nvPr>
            <p:ph type="title"/>
          </p:nvPr>
        </p:nvSpPr>
        <p:spPr>
          <a:xfrm>
            <a:off x="629841" y="329721"/>
            <a:ext cx="78867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000"/>
              <a:buFont typeface="Arial Black"/>
              <a:buNone/>
            </a:pPr>
            <a:r>
              <a:rPr lang="en-GB" sz="3000"/>
              <a:t>Toolkit and development</a:t>
            </a:r>
            <a:endParaRPr sz="3000"/>
          </a:p>
        </p:txBody>
      </p:sp>
      <p:sp>
        <p:nvSpPr>
          <p:cNvPr id="151" name="Google Shape;151;p25"/>
          <p:cNvSpPr txBox="1"/>
          <p:nvPr>
            <p:ph idx="1" type="body"/>
          </p:nvPr>
        </p:nvSpPr>
        <p:spPr>
          <a:xfrm>
            <a:off x="628650" y="979275"/>
            <a:ext cx="33984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Wrappers over existing tools</a:t>
            </a:r>
            <a:endParaRPr i="0" sz="1700"/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Analysis software</a:t>
            </a:r>
            <a:endParaRPr i="0"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Automation scripts</a:t>
            </a:r>
            <a:endParaRPr i="0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Organized log storing</a:t>
            </a:r>
            <a:endParaRPr i="0"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Summary report</a:t>
            </a:r>
            <a:endParaRPr i="0" sz="1700"/>
          </a:p>
        </p:txBody>
      </p:sp>
      <p:sp>
        <p:nvSpPr>
          <p:cNvPr id="152" name="Google Shape;152;p25"/>
          <p:cNvSpPr txBox="1"/>
          <p:nvPr>
            <p:ph idx="11" type="ftr"/>
          </p:nvPr>
        </p:nvSpPr>
        <p:spPr>
          <a:xfrm>
            <a:off x="3026351" y="4705469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Andrej Čop   --   16 August 2023</a:t>
            </a:r>
            <a:endParaRPr/>
          </a:p>
        </p:txBody>
      </p:sp>
      <p:pic>
        <p:nvPicPr>
          <p:cNvPr id="153" name="Google Shape;153;p25"/>
          <p:cNvPicPr preferRelativeResize="0"/>
          <p:nvPr/>
        </p:nvPicPr>
        <p:blipFill rotWithShape="1">
          <a:blip r:embed="rId3">
            <a:alphaModFix/>
          </a:blip>
          <a:srcRect b="3244" l="19645" r="3673" t="24501"/>
          <a:stretch/>
        </p:blipFill>
        <p:spPr>
          <a:xfrm>
            <a:off x="3488324" y="1401001"/>
            <a:ext cx="5028224" cy="322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/>
          <p:nvPr>
            <p:ph type="title"/>
          </p:nvPr>
        </p:nvSpPr>
        <p:spPr>
          <a:xfrm>
            <a:off x="629841" y="329721"/>
            <a:ext cx="78867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000"/>
              <a:buFont typeface="Arial Black"/>
              <a:buNone/>
            </a:pPr>
            <a:r>
              <a:rPr lang="en-GB" sz="3000"/>
              <a:t>Results</a:t>
            </a:r>
            <a:endParaRPr sz="3000"/>
          </a:p>
        </p:txBody>
      </p:sp>
      <p:sp>
        <p:nvSpPr>
          <p:cNvPr id="159" name="Google Shape;159;p26"/>
          <p:cNvSpPr txBox="1"/>
          <p:nvPr>
            <p:ph idx="1" type="body"/>
          </p:nvPr>
        </p:nvSpPr>
        <p:spPr>
          <a:xfrm>
            <a:off x="628650" y="720975"/>
            <a:ext cx="7886700" cy="35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</a:pPr>
            <a:r>
              <a:t/>
            </a:r>
            <a:endParaRPr i="0" sz="1700"/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Already proven </a:t>
            </a:r>
            <a:r>
              <a:rPr i="0" lang="en-GB" sz="1700"/>
              <a:t>useful</a:t>
            </a:r>
            <a:r>
              <a:rPr i="0" lang="en-GB" sz="1700"/>
              <a:t> with configuration changes</a:t>
            </a:r>
            <a:endParaRPr i="0" sz="1700"/>
          </a:p>
        </p:txBody>
      </p:sp>
      <p:sp>
        <p:nvSpPr>
          <p:cNvPr id="160" name="Google Shape;160;p26"/>
          <p:cNvSpPr txBox="1"/>
          <p:nvPr>
            <p:ph idx="11" type="ftr"/>
          </p:nvPr>
        </p:nvSpPr>
        <p:spPr>
          <a:xfrm>
            <a:off x="3026351" y="4705469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Andrej Čop   --   16 August 2023</a:t>
            </a:r>
            <a:endParaRPr/>
          </a:p>
        </p:txBody>
      </p:sp>
      <p:pic>
        <p:nvPicPr>
          <p:cNvPr id="161" name="Google Shape;16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50" y="1775550"/>
            <a:ext cx="3243274" cy="2161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08575" y="1827913"/>
            <a:ext cx="3086100" cy="2056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6"/>
          <p:cNvPicPr preferRelativeResize="0"/>
          <p:nvPr/>
        </p:nvPicPr>
        <p:blipFill rotWithShape="1">
          <a:blip r:embed="rId5">
            <a:alphaModFix/>
          </a:blip>
          <a:srcRect b="0" l="0" r="53692" t="9173"/>
          <a:stretch/>
        </p:blipFill>
        <p:spPr>
          <a:xfrm>
            <a:off x="6809075" y="1367550"/>
            <a:ext cx="1706276" cy="2977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7"/>
          <p:cNvSpPr txBox="1"/>
          <p:nvPr>
            <p:ph type="title"/>
          </p:nvPr>
        </p:nvSpPr>
        <p:spPr>
          <a:xfrm>
            <a:off x="629841" y="329721"/>
            <a:ext cx="78867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000"/>
              <a:buFont typeface="Arial Black"/>
              <a:buNone/>
            </a:pPr>
            <a:r>
              <a:rPr lang="en-GB" sz="3000"/>
              <a:t>Challenges and errors</a:t>
            </a:r>
            <a:endParaRPr sz="3000"/>
          </a:p>
        </p:txBody>
      </p:sp>
      <p:sp>
        <p:nvSpPr>
          <p:cNvPr id="169" name="Google Shape;169;p27"/>
          <p:cNvSpPr txBox="1"/>
          <p:nvPr>
            <p:ph idx="1" type="body"/>
          </p:nvPr>
        </p:nvSpPr>
        <p:spPr>
          <a:xfrm>
            <a:off x="628650" y="958950"/>
            <a:ext cx="7886700" cy="33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</a:pPr>
            <a:r>
              <a:rPr i="0" lang="en-GB" sz="1700"/>
              <a:t>Open files limit</a:t>
            </a:r>
            <a:endParaRPr i="0" sz="1700"/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default on VM was too low (1024)</a:t>
            </a:r>
            <a:endParaRPr i="0" sz="17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</a:pPr>
            <a:r>
              <a:t/>
            </a:r>
            <a:endParaRPr i="0" sz="17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</a:pPr>
            <a:r>
              <a:t/>
            </a:r>
            <a:endParaRPr i="0" sz="17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</a:pPr>
            <a:r>
              <a:rPr i="0" lang="en-GB" sz="1700"/>
              <a:t>DNS </a:t>
            </a:r>
            <a:r>
              <a:rPr i="0" lang="en-GB" sz="1700"/>
              <a:t>114 requests/sec</a:t>
            </a:r>
            <a:endParaRPr i="0" sz="1700"/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dns caching/dnsmasq</a:t>
            </a:r>
            <a:endParaRPr i="0" sz="17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</a:pPr>
            <a:r>
              <a:t/>
            </a:r>
            <a:endParaRPr i="0" sz="17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</a:pPr>
            <a:r>
              <a:t/>
            </a:r>
            <a:endParaRPr i="0" sz="17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800"/>
              <a:buFont typeface="Arial"/>
              <a:buNone/>
            </a:pPr>
            <a:r>
              <a:rPr i="0" lang="en-GB" sz="1700"/>
              <a:t>Results inconsistencies, big variance</a:t>
            </a:r>
            <a:endParaRPr i="0" sz="1700"/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time based tests</a:t>
            </a:r>
            <a:endParaRPr i="0" sz="1700"/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containerized</a:t>
            </a:r>
            <a:r>
              <a:rPr i="0" lang="en-GB" sz="1700"/>
              <a:t> environment</a:t>
            </a:r>
            <a:endParaRPr i="0" sz="1700"/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i="0" lang="en-GB" sz="1700"/>
              <a:t>multiple runs</a:t>
            </a:r>
            <a:endParaRPr i="0" sz="1700"/>
          </a:p>
        </p:txBody>
      </p:sp>
      <p:sp>
        <p:nvSpPr>
          <p:cNvPr id="170" name="Google Shape;170;p27"/>
          <p:cNvSpPr txBox="1"/>
          <p:nvPr>
            <p:ph idx="11" type="ftr"/>
          </p:nvPr>
        </p:nvSpPr>
        <p:spPr>
          <a:xfrm>
            <a:off x="3026351" y="4705469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Andrej Čop   --   16 August 2023</a:t>
            </a:r>
            <a:endParaRPr/>
          </a:p>
        </p:txBody>
      </p:sp>
      <p:pic>
        <p:nvPicPr>
          <p:cNvPr id="171" name="Google Shape;17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7125" y="1514575"/>
            <a:ext cx="3869425" cy="53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8"/>
          <p:cNvSpPr txBox="1"/>
          <p:nvPr>
            <p:ph type="title"/>
          </p:nvPr>
        </p:nvSpPr>
        <p:spPr>
          <a:xfrm>
            <a:off x="2295795" y="560462"/>
            <a:ext cx="45525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500"/>
              <a:buFont typeface="Arial Black"/>
              <a:buNone/>
            </a:pPr>
            <a:r>
              <a:rPr lang="en-GB" sz="4500"/>
              <a:t>Thank you!</a:t>
            </a:r>
            <a:endParaRPr/>
          </a:p>
        </p:txBody>
      </p:sp>
      <p:sp>
        <p:nvSpPr>
          <p:cNvPr id="177" name="Google Shape;177;p28"/>
          <p:cNvSpPr txBox="1"/>
          <p:nvPr>
            <p:ph idx="1" type="body"/>
          </p:nvPr>
        </p:nvSpPr>
        <p:spPr>
          <a:xfrm>
            <a:off x="50" y="2110200"/>
            <a:ext cx="9144000" cy="9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700"/>
              <a:buNone/>
            </a:pPr>
            <a:r>
              <a:rPr i="0" lang="en-GB" sz="2500">
                <a:solidFill>
                  <a:schemeClr val="hlink"/>
                </a:solidFill>
                <a:uFill>
                  <a:noFill/>
                </a:uFill>
                <a:hlinkClick r:id="rId3"/>
              </a:rPr>
              <a:t>andrej.cop@cern.c</a:t>
            </a:r>
            <a:r>
              <a:rPr i="0" lang="en-GB" sz="2500">
                <a:solidFill>
                  <a:schemeClr val="hlink"/>
                </a:solidFill>
                <a:uFill>
                  <a:noFill/>
                </a:uFill>
                <a:hlinkClick r:id="rId4"/>
              </a:rPr>
              <a:t>h</a:t>
            </a:r>
            <a:endParaRPr i="0" sz="8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700"/>
              <a:buNone/>
            </a:pPr>
            <a:r>
              <a:t/>
            </a:r>
            <a:endParaRPr i="0" sz="8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700"/>
              <a:buNone/>
            </a:pPr>
            <a:r>
              <a:t/>
            </a:r>
            <a:endParaRPr i="0" sz="8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700"/>
              <a:buNone/>
            </a:pPr>
            <a:r>
              <a:rPr i="0" lang="en-GB" sz="2500">
                <a:solidFill>
                  <a:schemeClr val="hlink"/>
                </a:solidFill>
                <a:uFill>
                  <a:noFill/>
                </a:uFill>
                <a:hlinkClick r:id="rId5"/>
              </a:rPr>
              <a:t>linkedin.com/in/andrejcop</a:t>
            </a:r>
            <a:endParaRPr i="0" sz="8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700"/>
              <a:buNone/>
            </a:pPr>
            <a:r>
              <a:t/>
            </a:r>
            <a:endParaRPr i="0" sz="105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8" name="Google Shape;178;p28"/>
          <p:cNvSpPr txBox="1"/>
          <p:nvPr>
            <p:ph idx="11" type="ftr"/>
          </p:nvPr>
        </p:nvSpPr>
        <p:spPr>
          <a:xfrm>
            <a:off x="3026351" y="4705469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Andrej Čop   --   16 August 2023</a:t>
            </a:r>
            <a:endParaRPr/>
          </a:p>
        </p:txBody>
      </p:sp>
      <p:sp>
        <p:nvSpPr>
          <p:cNvPr id="179" name="Google Shape;179;p28"/>
          <p:cNvSpPr txBox="1"/>
          <p:nvPr/>
        </p:nvSpPr>
        <p:spPr>
          <a:xfrm>
            <a:off x="2358550" y="4161950"/>
            <a:ext cx="4421700" cy="4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900">
                <a:solidFill>
                  <a:srgbClr val="434343"/>
                </a:solidFill>
                <a:highlight>
                  <a:schemeClr val="lt1"/>
                </a:highlight>
              </a:rPr>
              <a:t>“The only source of knowledge is experience.” ~ Albert Einstein</a:t>
            </a:r>
            <a:endParaRPr i="1" sz="900">
              <a:solidFill>
                <a:srgbClr val="434343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