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1"/>
  </p:notesMasterIdLst>
  <p:sldIdLst>
    <p:sldId id="256" r:id="rId2"/>
    <p:sldId id="268" r:id="rId3"/>
    <p:sldId id="263" r:id="rId4"/>
    <p:sldId id="269" r:id="rId5"/>
    <p:sldId id="264" r:id="rId6"/>
    <p:sldId id="265" r:id="rId7"/>
    <p:sldId id="266" r:id="rId8"/>
    <p:sldId id="262" r:id="rId9"/>
    <p:sldId id="270" r:id="rId10"/>
  </p:sldIdLst>
  <p:sldSz cx="12192000" cy="6858000"/>
  <p:notesSz cx="6858000" cy="9144000"/>
  <p:embeddedFontLst>
    <p:embeddedFont>
      <p:font typeface="Arial Black" panose="020B0A04020102020204" pitchFamily="34" charset="0"/>
      <p:regular r:id="rId12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10DEE-7922-4714-B2A6-84465F9B298A}" v="117" dt="2023-08-16T12:31:34.927"/>
    <p1510:client id="{1389BE9B-8C61-4476-AEE6-F6A52305E5A4}" v="2164" dt="2023-08-13T19:35:44.439"/>
    <p1510:client id="{229BC9E0-3797-4030-86ED-08E941E1CFE1}" v="9" dt="2023-08-16T06:53:37.378"/>
    <p1510:client id="{37A53751-44B8-4E3C-8FF0-B7FF076855A3}" v="175" dt="2023-08-13T19:54:37.330"/>
    <p1510:client id="{46D57BBE-03C4-407D-82F0-C05A83644F8B}" v="899" dt="2023-08-14T19:57:26.108"/>
    <p1510:client id="{50A8BEE4-1168-4A0D-905A-F70F7318CE08}" v="751" dt="2023-08-15T18:24:04.607"/>
    <p1510:client id="{65195809-5054-445B-9ED6-EBAAC8F42171}" v="465" dt="2023-08-15T22:16:34.854"/>
    <p1510:client id="{83BA66CC-DD63-4CE9-997B-E3D38DFA49F1}" v="2" dt="2023-08-16T07:22:38.394"/>
    <p1510:client id="{8CD2DA04-A795-4A12-B54E-3A1197244500}" v="4" dt="2023-08-15T12:48:08.825"/>
    <p1510:client id="{908DC919-E862-411C-AD64-10EC0F6CD579}" v="595" dt="2023-08-14T15:20:29.746"/>
    <p1510:client id="{DA2266BC-774A-4B72-AAAB-3B852DBC2749}" v="1" dt="2023-08-13T19:38:00.1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5894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alibri"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41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228600" indent="0">
              <a:buFont typeface="Calibri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206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8368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746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sz="6000"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-slide image">
  <p:cSld name="Full-slide imag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2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s below">
  <p:cSld name="Text with images below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>
            <a:spLocks noGrp="1"/>
          </p:cNvSpPr>
          <p:nvPr>
            <p:ph type="pic" idx="2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4"/>
          <p:cNvSpPr txBox="1">
            <a:spLocks noGrp="1"/>
          </p:cNvSpPr>
          <p:nvPr>
            <p:ph type="body" idx="3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>
            <a:spLocks noGrp="1"/>
          </p:cNvSpPr>
          <p:nvPr>
            <p:ph type="pic" idx="4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5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Standard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(two text columns)">
  <p:cSld name="Comparison (two text columns)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large image">
  <p:cSld name="Text alongside large imag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pic" idx="2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2" name="Google Shape;6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two images">
  <p:cSld name="Text alongside two image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>
            <a:spLocks noGrp="1"/>
          </p:cNvSpPr>
          <p:nvPr>
            <p:ph type="pic" idx="2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8"/>
          <p:cNvSpPr>
            <a:spLocks noGrp="1"/>
          </p:cNvSpPr>
          <p:nvPr>
            <p:ph type="pic" idx="3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8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4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(no formatting)">
  <p:cSld name="Blank (no formatting)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Xeleni@uth.g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leni.xoheli@yahoo.g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cds.cern.ch/record/2718278?ln=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>
            <a:spLocks noGrp="1"/>
          </p:cNvSpPr>
          <p:nvPr>
            <p:ph type="ctrTitle"/>
          </p:nvPr>
        </p:nvSpPr>
        <p:spPr>
          <a:xfrm>
            <a:off x="254524" y="3158619"/>
            <a:ext cx="1167981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>
              <a:buSzPct val="100000"/>
            </a:pPr>
            <a:r>
              <a:rPr lang="fr-FR" dirty="0"/>
              <a:t>HLS </a:t>
            </a:r>
            <a:r>
              <a:rPr lang="fr-FR" dirty="0" err="1"/>
              <a:t>with</a:t>
            </a:r>
            <a:r>
              <a:rPr lang="fr-FR" dirty="0"/>
              <a:t> Intel </a:t>
            </a:r>
            <a:r>
              <a:rPr lang="fr-FR" dirty="0" err="1"/>
              <a:t>OneAPI</a:t>
            </a:r>
            <a:br>
              <a:rPr lang="fr-FR" dirty="0"/>
            </a:br>
            <a:r>
              <a:rPr lang="fr-FR" dirty="0"/>
              <a:t>on Allen </a:t>
            </a:r>
            <a:r>
              <a:rPr lang="fr-FR" dirty="0" err="1"/>
              <a:t>algorithm</a:t>
            </a:r>
          </a:p>
        </p:txBody>
      </p:sp>
      <p:sp>
        <p:nvSpPr>
          <p:cNvPr id="82" name="Google Shape;82;p10"/>
          <p:cNvSpPr txBox="1">
            <a:spLocks noGrp="1"/>
          </p:cNvSpPr>
          <p:nvPr>
            <p:ph type="subTitle" idx="1"/>
          </p:nvPr>
        </p:nvSpPr>
        <p:spPr>
          <a:xfrm>
            <a:off x="1524000" y="509901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fr-FR" sz="1800" dirty="0" err="1"/>
              <a:t>Openlab</a:t>
            </a:r>
            <a:r>
              <a:rPr lang="fr-FR" sz="1800" dirty="0"/>
              <a:t> </a:t>
            </a:r>
            <a:r>
              <a:rPr lang="fr-FR" sz="1800" dirty="0" err="1"/>
              <a:t>student</a:t>
            </a:r>
            <a:r>
              <a:rPr lang="fr-FR" sz="1800" dirty="0"/>
              <a:t>: Eleni </a:t>
            </a:r>
            <a:r>
              <a:rPr lang="fr-FR" sz="1800" dirty="0" err="1"/>
              <a:t>Xochelli</a:t>
            </a:r>
            <a:r>
              <a:rPr lang="fr-FR" sz="1800" dirty="0"/>
              <a:t> :)</a:t>
            </a:r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3"/>
          </p:nvPr>
        </p:nvSpPr>
        <p:spPr>
          <a:xfrm>
            <a:off x="1524000" y="5490345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1600"/>
            </a:pPr>
            <a:r>
              <a:rPr lang="fr-FR" sz="1800" i="1" err="1">
                <a:solidFill>
                  <a:schemeClr val="accent6">
                    <a:lumMod val="75000"/>
                  </a:schemeClr>
                </a:solidFill>
              </a:rPr>
              <a:t>Supervisors</a:t>
            </a:r>
            <a:r>
              <a:rPr lang="fr-FR" sz="1800" i="1" dirty="0">
                <a:solidFill>
                  <a:schemeClr val="accent6">
                    <a:lumMod val="75000"/>
                  </a:schemeClr>
                </a:solidFill>
              </a:rPr>
              <a:t>: Paolo Durante, Niko Neufeld</a:t>
            </a:r>
            <a:endParaRPr lang="fr-FR" sz="1800">
              <a:solidFill>
                <a:schemeClr val="accent6">
                  <a:lumMod val="75000"/>
                </a:schemeClr>
              </a:solidFill>
            </a:endParaRPr>
          </a:p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 lang="fr-FR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C516AD-3A7C-3C0E-8C4C-D0EDB90CF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Defining the project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48BD4A-7C59-CAB7-8BB9-38CE51661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Theoretical background</a:t>
            </a:r>
          </a:p>
        </p:txBody>
      </p:sp>
      <p:sp>
        <p:nvSpPr>
          <p:cNvPr id="7" name="Google Shape;145;p14">
            <a:extLst>
              <a:ext uri="{FF2B5EF4-FFF2-40B4-BE49-F238E27FC236}">
                <a16:creationId xmlns:a16="http://schemas.microsoft.com/office/drawing/2014/main" id="{0894855C-DD2B-EFBE-F983-95E79FE66ABC}"/>
              </a:ext>
            </a:extLst>
          </p:cNvPr>
          <p:cNvSpPr txBox="1"/>
          <p:nvPr/>
        </p:nvSpPr>
        <p:spPr>
          <a:xfrm>
            <a:off x="976660" y="1681913"/>
            <a:ext cx="7605224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r>
              <a:rPr lang="fr-FR" sz="2000" b="1" dirty="0">
                <a:solidFill>
                  <a:srgbClr val="002060"/>
                </a:solidFill>
              </a:rPr>
              <a:t>-  Allen </a:t>
            </a:r>
            <a:r>
              <a:rPr lang="fr-FR" sz="2000" b="1" dirty="0" err="1">
                <a:solidFill>
                  <a:srgbClr val="002060"/>
                </a:solidFill>
              </a:rPr>
              <a:t>project</a:t>
            </a:r>
            <a:endParaRPr lang="fr-FR" sz="2000" b="1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</a:t>
            </a:r>
            <a:r>
              <a:rPr lang="fr-FR" sz="2000" dirty="0" err="1">
                <a:solidFill>
                  <a:srgbClr val="002060"/>
                </a:solidFill>
              </a:rPr>
              <a:t>Specifically</a:t>
            </a:r>
            <a:r>
              <a:rPr lang="fr-FR" sz="2000" dirty="0">
                <a:solidFill>
                  <a:srgbClr val="002060"/>
                </a:solidFill>
              </a:rPr>
              <a:t> "</a:t>
            </a:r>
            <a:r>
              <a:rPr lang="fr-FR" sz="2000" dirty="0" err="1">
                <a:solidFill>
                  <a:srgbClr val="002060"/>
                </a:solidFill>
              </a:rPr>
              <a:t>masked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Velo</a:t>
            </a:r>
            <a:r>
              <a:rPr lang="fr-FR" sz="2000" dirty="0">
                <a:solidFill>
                  <a:srgbClr val="002060"/>
                </a:solidFill>
              </a:rPr>
              <a:t> clustering" </a:t>
            </a:r>
            <a:r>
              <a:rPr lang="fr-FR" sz="2000" dirty="0" err="1">
                <a:solidFill>
                  <a:srgbClr val="002060"/>
                </a:solidFill>
              </a:rPr>
              <a:t>algorithm</a:t>
            </a:r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marL="285750" lvl="1" indent="-285750">
              <a:buFont typeface="Calibri"/>
              <a:buChar char="-"/>
            </a:pPr>
            <a:r>
              <a:rPr lang="fr-FR" sz="2000" b="1" dirty="0" err="1">
                <a:solidFill>
                  <a:srgbClr val="002060"/>
                </a:solidFill>
              </a:rPr>
              <a:t>Current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status</a:t>
            </a:r>
            <a:endParaRPr lang="fr-FR" sz="2000" b="1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 - Allen in SYCL for GPU           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           </a:t>
            </a:r>
            <a:r>
              <a:rPr lang="fr-FR" sz="2000" dirty="0">
                <a:solidFill>
                  <a:srgbClr val="002060"/>
                </a:solidFill>
              </a:rPr>
              <a:t>- FPGA </a:t>
            </a:r>
            <a:r>
              <a:rPr lang="fr-FR" sz="2000" dirty="0" err="1">
                <a:solidFill>
                  <a:srgbClr val="002060"/>
                </a:solidFill>
              </a:rPr>
              <a:t>Implementation</a:t>
            </a: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marL="342900" indent="-342900">
              <a:buFont typeface="Calibri"/>
              <a:buChar char="-"/>
            </a:pPr>
            <a:r>
              <a:rPr lang="fr-FR" sz="2000" b="1" dirty="0">
                <a:solidFill>
                  <a:srgbClr val="002060"/>
                </a:solidFill>
              </a:rPr>
              <a:t>Goal</a:t>
            </a:r>
          </a:p>
          <a:p>
            <a:r>
              <a:rPr lang="fr-FR" sz="1600" dirty="0">
                <a:solidFill>
                  <a:srgbClr val="002060"/>
                </a:solidFill>
              </a:rPr>
              <a:t>          - </a:t>
            </a:r>
            <a:r>
              <a:rPr lang="fr-FR" sz="2000" dirty="0">
                <a:solidFill>
                  <a:srgbClr val="002060"/>
                </a:solidFill>
              </a:rPr>
              <a:t>Allen in SYCL for FPGA</a:t>
            </a:r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6" name="Picture 5" descr="A diagram of a calorimeter&#10;&#10;Description automatically generated">
            <a:extLst>
              <a:ext uri="{FF2B5EF4-FFF2-40B4-BE49-F238E27FC236}">
                <a16:creationId xmlns:a16="http://schemas.microsoft.com/office/drawing/2014/main" id="{8D520A58-C950-407D-3BAE-EC2AAB3F0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474" y="2754593"/>
            <a:ext cx="6440029" cy="352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8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7676CA8D-D0DE-DFD8-23F8-F04289ACC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00" y="3088026"/>
            <a:ext cx="2179178" cy="190576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C516AD-3A7C-3C0E-8C4C-D0EDB90CF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Defining the tools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48BD4A-7C59-CAB7-8BB9-38CE51661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Theoretical background</a:t>
            </a:r>
          </a:p>
        </p:txBody>
      </p:sp>
      <p:sp>
        <p:nvSpPr>
          <p:cNvPr id="7" name="Google Shape;145;p14">
            <a:extLst>
              <a:ext uri="{FF2B5EF4-FFF2-40B4-BE49-F238E27FC236}">
                <a16:creationId xmlns:a16="http://schemas.microsoft.com/office/drawing/2014/main" id="{0894855C-DD2B-EFBE-F983-95E79FE66ABC}"/>
              </a:ext>
            </a:extLst>
          </p:cNvPr>
          <p:cNvSpPr txBox="1"/>
          <p:nvPr/>
        </p:nvSpPr>
        <p:spPr>
          <a:xfrm>
            <a:off x="897119" y="2135858"/>
            <a:ext cx="7546647" cy="2369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fr-FR" sz="2000" b="1" dirty="0">
                <a:solidFill>
                  <a:srgbClr val="002060"/>
                </a:solidFill>
              </a:rPr>
              <a:t>High </a:t>
            </a:r>
            <a:r>
              <a:rPr lang="fr-FR" sz="2000" b="1" dirty="0" err="1">
                <a:solidFill>
                  <a:srgbClr val="002060"/>
                </a:solidFill>
              </a:rPr>
              <a:t>level</a:t>
            </a:r>
            <a:r>
              <a:rPr lang="fr-FR" sz="2000" b="1" dirty="0">
                <a:solidFill>
                  <a:srgbClr val="002060"/>
                </a:solidFill>
              </a:rPr>
              <a:t> </a:t>
            </a:r>
            <a:r>
              <a:rPr lang="fr-FR" sz="2000" b="1" dirty="0" err="1">
                <a:solidFill>
                  <a:srgbClr val="002060"/>
                </a:solidFill>
              </a:rPr>
              <a:t>Sythesis</a:t>
            </a:r>
            <a:r>
              <a:rPr lang="fr-FR" sz="2000" dirty="0">
                <a:solidFill>
                  <a:srgbClr val="002060"/>
                </a:solidFill>
              </a:rPr>
              <a:t>:  SYCL for </a:t>
            </a:r>
            <a:r>
              <a:rPr lang="fr-FR" sz="2000" dirty="0" err="1">
                <a:solidFill>
                  <a:srgbClr val="002060"/>
                </a:solidFill>
              </a:rPr>
              <a:t>heterogeneous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computing</a:t>
            </a:r>
            <a:endParaRPr lang="fr-FR" sz="2000" dirty="0" err="1"/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       - Data </a:t>
            </a:r>
            <a:r>
              <a:rPr lang="fr-FR" sz="2000" err="1">
                <a:solidFill>
                  <a:srgbClr val="002060"/>
                </a:solidFill>
              </a:rPr>
              <a:t>Parallel</a:t>
            </a:r>
            <a:r>
              <a:rPr lang="fr-FR" sz="2000" dirty="0">
                <a:solidFill>
                  <a:srgbClr val="002060"/>
                </a:solidFill>
              </a:rPr>
              <a:t> C++ </a:t>
            </a: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1600" dirty="0">
              <a:solidFill>
                <a:schemeClr val="tx1"/>
              </a:solidFill>
            </a:endParaRPr>
          </a:p>
          <a:p>
            <a:pPr lvl="1"/>
            <a:endParaRPr lang="fr-FR" sz="1600" dirty="0">
              <a:solidFill>
                <a:schemeClr val="tx1"/>
              </a:solidFill>
            </a:endParaRPr>
          </a:p>
          <a:p>
            <a:endParaRPr lang="fr-FR" sz="1600" dirty="0">
              <a:solidFill>
                <a:srgbClr val="2B7DC0"/>
              </a:solidFill>
            </a:endParaRPr>
          </a:p>
        </p:txBody>
      </p:sp>
      <p:pic>
        <p:nvPicPr>
          <p:cNvPr id="5" name="Google Shape;113;p11" descr="Logo&#10;&#10;Description automatically generated">
            <a:extLst>
              <a:ext uri="{FF2B5EF4-FFF2-40B4-BE49-F238E27FC236}">
                <a16:creationId xmlns:a16="http://schemas.microsoft.com/office/drawing/2014/main" id="{C7779F0F-80A9-24EA-5C17-47F6202CAE3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28519" y="1914303"/>
            <a:ext cx="1986958" cy="698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black and orange logo&#10;&#10;Description automatically generated">
            <a:extLst>
              <a:ext uri="{FF2B5EF4-FFF2-40B4-BE49-F238E27FC236}">
                <a16:creationId xmlns:a16="http://schemas.microsoft.com/office/drawing/2014/main" id="{562FE0AB-1886-1059-5668-C3D0BCA14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0778" y="2725842"/>
            <a:ext cx="1967593" cy="8576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5E2DE3-5C3F-0B27-5C17-F2ED18726418}"/>
              </a:ext>
            </a:extLst>
          </p:cNvPr>
          <p:cNvSpPr txBox="1"/>
          <p:nvPr/>
        </p:nvSpPr>
        <p:spPr>
          <a:xfrm>
            <a:off x="967680" y="3764030"/>
            <a:ext cx="711322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Calibri"/>
              <a:buChar char="-"/>
            </a:pPr>
            <a:r>
              <a:rPr lang="fr-FR" sz="2000" b="1" i="0" u="none" strike="noStrike" dirty="0">
                <a:solidFill>
                  <a:srgbClr val="002060"/>
                </a:solidFill>
                <a:latin typeface="Arial"/>
                <a:ea typeface="Arial"/>
                <a:cs typeface="Arial"/>
              </a:rPr>
              <a:t>FPGA hardware</a:t>
            </a:r>
            <a:r>
              <a:rPr lang="fr-FR" sz="2000" b="1" i="0" dirty="0">
                <a:solidFill>
                  <a:srgbClr val="002060"/>
                </a:solidFill>
                <a:latin typeface="Arial"/>
                <a:ea typeface="Arial"/>
                <a:cs typeface="Arial"/>
              </a:rPr>
              <a:t>​</a:t>
            </a:r>
            <a:br>
              <a:rPr lang="fr-FR" sz="2000" b="1" dirty="0">
                <a:solidFill>
                  <a:srgbClr val="002060"/>
                </a:solidFill>
              </a:rPr>
            </a:br>
            <a:r>
              <a:rPr lang="fr-FR" sz="2000" dirty="0">
                <a:solidFill>
                  <a:srgbClr val="002060"/>
                </a:solidFill>
              </a:rPr>
              <a:t>      - custom hardware </a:t>
            </a:r>
            <a:r>
              <a:rPr lang="fr-FR" sz="2000" dirty="0" err="1">
                <a:solidFill>
                  <a:srgbClr val="002060"/>
                </a:solidFill>
              </a:rPr>
              <a:t>implementation</a:t>
            </a:r>
            <a:r>
              <a:rPr lang="fr-FR" sz="2000" dirty="0">
                <a:solidFill>
                  <a:srgbClr val="002060"/>
                </a:solidFill>
              </a:rPr>
              <a:t> for </a:t>
            </a:r>
            <a:r>
              <a:rPr lang="fr-FR" sz="2000" dirty="0" err="1">
                <a:solidFill>
                  <a:srgbClr val="002060"/>
                </a:solidFill>
              </a:rPr>
              <a:t>specific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tasks</a:t>
            </a:r>
            <a:endParaRPr lang="en-US" sz="2000" dirty="0" err="1">
              <a:solidFill>
                <a:srgbClr val="002060"/>
              </a:solidFill>
            </a:endParaRPr>
          </a:p>
        </p:txBody>
      </p:sp>
      <p:pic>
        <p:nvPicPr>
          <p:cNvPr id="9" name="Picture 8" descr="A close-up of a computer chip&#10;&#10;Description automatically generated">
            <a:extLst>
              <a:ext uri="{FF2B5EF4-FFF2-40B4-BE49-F238E27FC236}">
                <a16:creationId xmlns:a16="http://schemas.microsoft.com/office/drawing/2014/main" id="{71F7DEEF-ED24-8AC3-DD22-E3111644B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2128" y="4686502"/>
            <a:ext cx="2743200" cy="1625252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9161FE8-AA56-460F-D735-C46AC4822B82}"/>
              </a:ext>
            </a:extLst>
          </p:cNvPr>
          <p:cNvSpPr/>
          <p:nvPr/>
        </p:nvSpPr>
        <p:spPr>
          <a:xfrm>
            <a:off x="8736418" y="1089836"/>
            <a:ext cx="2950535" cy="5307418"/>
          </a:xfrm>
          <a:prstGeom prst="roundRect">
            <a:avLst/>
          </a:prstGeom>
          <a:noFill/>
          <a:ln>
            <a:solidFill>
              <a:srgbClr val="F2AAED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3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A10DC4-4FC8-2BF0-3520-F673A02CE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7DDF5-63CF-49D8-7E17-E01269E849E4}"/>
              </a:ext>
            </a:extLst>
          </p:cNvPr>
          <p:cNvSpPr txBox="1"/>
          <p:nvPr/>
        </p:nvSpPr>
        <p:spPr>
          <a:xfrm>
            <a:off x="8179983" y="1927269"/>
            <a:ext cx="3431735" cy="1846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000" dirty="0">
                <a:solidFill>
                  <a:srgbClr val="002060"/>
                </a:solidFill>
              </a:rPr>
              <a:t>​</a:t>
            </a:r>
            <a:endParaRPr lang="fr-FR" sz="2000" b="1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GPU -&gt; FPGA</a:t>
            </a: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dirty="0"/>
          </a:p>
          <a:p>
            <a:r>
              <a:rPr lang="en-US" sz="2000" dirty="0">
                <a:solidFill>
                  <a:srgbClr val="002060"/>
                </a:solidFill>
              </a:rPr>
              <a:t>-initial implementation</a:t>
            </a:r>
          </a:p>
          <a:p>
            <a:r>
              <a:rPr lang="en-US" sz="2000" dirty="0">
                <a:solidFill>
                  <a:srgbClr val="002060"/>
                </a:solidFill>
              </a:rPr>
              <a:t>focused on GPUs 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468274-8522-75DD-2034-B9510B8C2A6C}"/>
              </a:ext>
            </a:extLst>
          </p:cNvPr>
          <p:cNvSpPr txBox="1"/>
          <p:nvPr/>
        </p:nvSpPr>
        <p:spPr>
          <a:xfrm>
            <a:off x="4745149" y="1634873"/>
            <a:ext cx="3341225" cy="29238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​</a:t>
            </a:r>
          </a:p>
          <a:p>
            <a:r>
              <a:rPr lang="en-US" sz="2000" dirty="0">
                <a:solidFill>
                  <a:srgbClr val="002060"/>
                </a:solidFill>
              </a:rPr>
              <a:t>​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Allen size</a:t>
            </a:r>
            <a:r>
              <a:rPr lang="en-US" sz="2000" dirty="0">
                <a:solidFill>
                  <a:srgbClr val="002060"/>
                </a:solidFill>
              </a:rPr>
              <a:t>​</a:t>
            </a:r>
          </a:p>
          <a:p>
            <a:r>
              <a:rPr lang="en-US" dirty="0">
                <a:solidFill>
                  <a:srgbClr val="203864"/>
                </a:solidFill>
              </a:rPr>
              <a:t>​</a:t>
            </a:r>
          </a:p>
          <a:p>
            <a:endParaRPr lang="en-US" dirty="0">
              <a:solidFill>
                <a:srgbClr val="203864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-code volume</a:t>
            </a:r>
          </a:p>
          <a:p>
            <a:r>
              <a:rPr lang="en-US" sz="2000" dirty="0">
                <a:solidFill>
                  <a:srgbClr val="002060"/>
                </a:solidFill>
              </a:rPr>
              <a:t>-compilation time</a:t>
            </a:r>
          </a:p>
          <a:p>
            <a:r>
              <a:rPr lang="en-US" dirty="0">
                <a:solidFill>
                  <a:srgbClr val="203864"/>
                </a:solidFill>
              </a:rPr>
              <a:t>​</a:t>
            </a:r>
          </a:p>
          <a:p>
            <a:r>
              <a:rPr lang="en-US" dirty="0">
                <a:solidFill>
                  <a:srgbClr val="203864"/>
                </a:solidFill>
              </a:rPr>
              <a:t>​</a:t>
            </a:r>
          </a:p>
          <a:p>
            <a:r>
              <a:rPr lang="en-US" dirty="0">
                <a:solidFill>
                  <a:srgbClr val="203864"/>
                </a:solidFill>
              </a:rPr>
              <a:t>​</a:t>
            </a:r>
          </a:p>
          <a:p>
            <a:r>
              <a:rPr lang="en-US" dirty="0">
                <a:solidFill>
                  <a:srgbClr val="203864"/>
                </a:solidFill>
              </a:rPr>
              <a:t>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8B1C4B-F90B-3895-4BD9-4F915F4A6F36}"/>
              </a:ext>
            </a:extLst>
          </p:cNvPr>
          <p:cNvSpPr txBox="1"/>
          <p:nvPr/>
        </p:nvSpPr>
        <p:spPr>
          <a:xfrm>
            <a:off x="834655" y="1900687"/>
            <a:ext cx="4338083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​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​Setting up the System </a:t>
            </a:r>
          </a:p>
          <a:p>
            <a:r>
              <a:rPr lang="en-US" b="1" dirty="0">
                <a:solidFill>
                  <a:srgbClr val="203864"/>
                </a:solidFill>
              </a:rPr>
              <a:t>​</a:t>
            </a:r>
          </a:p>
          <a:p>
            <a:r>
              <a:rPr lang="en-US" b="1" dirty="0">
                <a:solidFill>
                  <a:srgbClr val="203864"/>
                </a:solidFill>
              </a:rPr>
              <a:t>​</a:t>
            </a:r>
          </a:p>
          <a:p>
            <a:r>
              <a:rPr lang="en-US" b="1" dirty="0">
                <a:solidFill>
                  <a:srgbClr val="203864"/>
                </a:solidFill>
              </a:rPr>
              <a:t>​</a:t>
            </a:r>
            <a:r>
              <a:rPr lang="en-US" sz="2000" dirty="0">
                <a:solidFill>
                  <a:srgbClr val="002060"/>
                </a:solidFill>
              </a:rPr>
              <a:t>-combining the above</a:t>
            </a:r>
          </a:p>
          <a:p>
            <a:r>
              <a:rPr lang="en-US" sz="2000" dirty="0">
                <a:solidFill>
                  <a:srgbClr val="002060"/>
                </a:solidFill>
              </a:rPr>
              <a:t>-getting started </a:t>
            </a:r>
          </a:p>
        </p:txBody>
      </p:sp>
      <p:pic>
        <p:nvPicPr>
          <p:cNvPr id="3" name="Picture 2" descr="A close-up of a tool&#10;&#10;Description automatically generated">
            <a:extLst>
              <a:ext uri="{FF2B5EF4-FFF2-40B4-BE49-F238E27FC236}">
                <a16:creationId xmlns:a16="http://schemas.microsoft.com/office/drawing/2014/main" id="{F2D2E6B7-1CCE-35F1-D7F6-5B0B7AEA2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160" y="4294570"/>
            <a:ext cx="1610644" cy="1610644"/>
          </a:xfrm>
          <a:prstGeom prst="rect">
            <a:avLst/>
          </a:prstGeom>
        </p:spPr>
      </p:pic>
      <p:pic>
        <p:nvPicPr>
          <p:cNvPr id="9" name="Picture 8" descr="A close-up of a computer chip&#10;&#10;Description automatically generated">
            <a:extLst>
              <a:ext uri="{FF2B5EF4-FFF2-40B4-BE49-F238E27FC236}">
                <a16:creationId xmlns:a16="http://schemas.microsoft.com/office/drawing/2014/main" id="{D54E2520-1A4A-7A67-7511-DA3CF7436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237" y="4502888"/>
            <a:ext cx="2633030" cy="1570167"/>
          </a:xfrm>
          <a:prstGeom prst="rect">
            <a:avLst/>
          </a:prstGeom>
        </p:spPr>
      </p:pic>
      <p:pic>
        <p:nvPicPr>
          <p:cNvPr id="13" name="Picture 12" descr="A grey gears with a white circle&#10;&#10;Description automatically generated">
            <a:extLst>
              <a:ext uri="{FF2B5EF4-FFF2-40B4-BE49-F238E27FC236}">
                <a16:creationId xmlns:a16="http://schemas.microsoft.com/office/drawing/2014/main" id="{E16CFE2A-8FD9-7F9D-A004-E4A463774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257" y="4083413"/>
            <a:ext cx="1794258" cy="179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1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78D7A-E83F-D71C-9B35-D9D7FBAD2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Experimenting on SYCL Allen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85A6CE-4D4A-DA8E-3611-97E2D0B0C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Methodology</a:t>
            </a:r>
          </a:p>
        </p:txBody>
      </p:sp>
      <p:sp>
        <p:nvSpPr>
          <p:cNvPr id="6" name="Google Shape;145;p14">
            <a:extLst>
              <a:ext uri="{FF2B5EF4-FFF2-40B4-BE49-F238E27FC236}">
                <a16:creationId xmlns:a16="http://schemas.microsoft.com/office/drawing/2014/main" id="{6CF15434-D432-6D8B-B5BA-96B2651D6221}"/>
              </a:ext>
            </a:extLst>
          </p:cNvPr>
          <p:cNvSpPr txBox="1"/>
          <p:nvPr/>
        </p:nvSpPr>
        <p:spPr>
          <a:xfrm>
            <a:off x="1115261" y="1931534"/>
            <a:ext cx="7315833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1"/>
            <a:r>
              <a:rPr lang="fr-FR" sz="2000" b="1" dirty="0">
                <a:solidFill>
                  <a:srgbClr val="002060"/>
                </a:solidFill>
              </a:rPr>
              <a:t>Setting up a SYCL kernel</a:t>
            </a:r>
            <a:br>
              <a:rPr lang="fr-FR" sz="2000" b="1" dirty="0">
                <a:solidFill>
                  <a:srgbClr val="002060"/>
                </a:solidFill>
              </a:rPr>
            </a:br>
            <a:r>
              <a:rPr lang="fr-FR" sz="2000" b="1" dirty="0">
                <a:solidFill>
                  <a:srgbClr val="002060"/>
                </a:solidFill>
              </a:rPr>
              <a:t>     -</a:t>
            </a:r>
            <a:r>
              <a:rPr lang="fr-FR" sz="2000" dirty="0">
                <a:solidFill>
                  <a:srgbClr val="002060"/>
                </a:solidFill>
              </a:rPr>
              <a:t> memory allocation</a:t>
            </a:r>
            <a:endParaRPr lang="en-US" sz="2000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 - queue jobs</a:t>
            </a:r>
            <a:endParaRPr lang="en-US" sz="2000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 - </a:t>
            </a:r>
            <a:r>
              <a:rPr lang="fr-FR" sz="2000" dirty="0" err="1">
                <a:solidFill>
                  <a:srgbClr val="002060"/>
                </a:solidFill>
              </a:rPr>
              <a:t>invoke</a:t>
            </a:r>
            <a:r>
              <a:rPr lang="fr-FR" sz="2000" dirty="0">
                <a:solidFill>
                  <a:srgbClr val="002060"/>
                </a:solidFill>
              </a:rPr>
              <a:t> kernel </a:t>
            </a:r>
            <a:endParaRPr lang="en-US" sz="2000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 - </a:t>
            </a:r>
            <a:r>
              <a:rPr lang="fr-FR" sz="2000" dirty="0" err="1">
                <a:solidFill>
                  <a:srgbClr val="002060"/>
                </a:solidFill>
              </a:rPr>
              <a:t>getting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results</a:t>
            </a:r>
            <a:br>
              <a:rPr lang="en-US" dirty="0"/>
            </a:br>
            <a:br>
              <a:rPr lang="en-US" dirty="0"/>
            </a:br>
            <a:endParaRPr lang="fr-FR" sz="2000" dirty="0">
              <a:solidFill>
                <a:srgbClr val="002060"/>
              </a:solidFill>
            </a:endParaRPr>
          </a:p>
          <a:p>
            <a:pPr lvl="1"/>
            <a:r>
              <a:rPr lang="fr-FR" sz="2000" b="1" err="1">
                <a:solidFill>
                  <a:srgbClr val="002060"/>
                </a:solidFill>
              </a:rPr>
              <a:t>OneAPI</a:t>
            </a:r>
            <a:r>
              <a:rPr lang="fr-FR" sz="2000" b="1" dirty="0">
                <a:solidFill>
                  <a:srgbClr val="002060"/>
                </a:solidFill>
              </a:rPr>
              <a:t> Compilation Stages  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         1.  FPGA Emulation for </a:t>
            </a:r>
            <a:r>
              <a:rPr lang="fr-FR" sz="2000" dirty="0" err="1">
                <a:solidFill>
                  <a:srgbClr val="002060"/>
                </a:solidFill>
              </a:rPr>
              <a:t>verification</a:t>
            </a:r>
            <a:endParaRPr lang="fr-FR" sz="2000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        2.  FPGA Simulation reports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         3.  FPGA Compilation</a:t>
            </a:r>
          </a:p>
          <a:p>
            <a:pPr lvl="1"/>
            <a:br>
              <a:rPr lang="fr-FR" sz="2000" dirty="0">
                <a:solidFill>
                  <a:srgbClr val="002060"/>
                </a:solidFill>
              </a:rPr>
            </a:br>
            <a:endParaRPr lang="fr-FR" sz="2000">
              <a:solidFill>
                <a:srgbClr val="002060"/>
              </a:solidFill>
            </a:endParaRPr>
          </a:p>
          <a:p>
            <a:pPr marL="285750" lvl="1" indent="-285750">
              <a:buFont typeface="Calibri"/>
              <a:buChar char="-"/>
            </a:pPr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5" name="Picture 4" descr="A diagram of a software development flow&#10;&#10;Description automatically generated">
            <a:extLst>
              <a:ext uri="{FF2B5EF4-FFF2-40B4-BE49-F238E27FC236}">
                <a16:creationId xmlns:a16="http://schemas.microsoft.com/office/drawing/2014/main" id="{60CF7551-C70C-C6C5-EDB2-AF19C4D82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931" y="1845004"/>
            <a:ext cx="3652091" cy="3507679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C3D514B-4830-6E63-8FE5-A24ED55263CA}"/>
              </a:ext>
            </a:extLst>
          </p:cNvPr>
          <p:cNvSpPr/>
          <p:nvPr/>
        </p:nvSpPr>
        <p:spPr>
          <a:xfrm>
            <a:off x="7185835" y="1887277"/>
            <a:ext cx="3358120" cy="3384700"/>
          </a:xfrm>
          <a:prstGeom prst="roundRect">
            <a:avLst/>
          </a:prstGeom>
          <a:noFill/>
          <a:ln>
            <a:solidFill>
              <a:srgbClr val="F2AAED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33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78D7A-E83F-D71C-9B35-D9D7FBAD2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Making specific changes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85A6CE-4D4A-DA8E-3611-97E2D0B0C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Techniques</a:t>
            </a:r>
            <a:endParaRPr lang="en-US" dirty="0"/>
          </a:p>
        </p:txBody>
      </p:sp>
      <p:sp>
        <p:nvSpPr>
          <p:cNvPr id="6" name="Google Shape;145;p14">
            <a:extLst>
              <a:ext uri="{FF2B5EF4-FFF2-40B4-BE49-F238E27FC236}">
                <a16:creationId xmlns:a16="http://schemas.microsoft.com/office/drawing/2014/main" id="{6CF15434-D432-6D8B-B5BA-96B2651D6221}"/>
              </a:ext>
            </a:extLst>
          </p:cNvPr>
          <p:cNvSpPr txBox="1"/>
          <p:nvPr/>
        </p:nvSpPr>
        <p:spPr>
          <a:xfrm>
            <a:off x="838345" y="1334525"/>
            <a:ext cx="7315833" cy="5447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marL="342900" lvl="1" indent="-342900">
              <a:buFont typeface="Calibri"/>
              <a:buChar char="-"/>
            </a:pPr>
            <a:r>
              <a:rPr lang="fr-FR" sz="2000" b="1" dirty="0" err="1">
                <a:solidFill>
                  <a:srgbClr val="002060"/>
                </a:solidFill>
              </a:rPr>
              <a:t>Seperating</a:t>
            </a:r>
            <a:r>
              <a:rPr lang="fr-FR" sz="2000" b="1" dirty="0">
                <a:solidFill>
                  <a:srgbClr val="002060"/>
                </a:solidFill>
              </a:rPr>
              <a:t> the </a:t>
            </a:r>
            <a:r>
              <a:rPr lang="fr-FR" sz="2000" b="1" dirty="0" err="1">
                <a:solidFill>
                  <a:srgbClr val="002060"/>
                </a:solidFill>
              </a:rPr>
              <a:t>algorithm</a:t>
            </a:r>
            <a:endParaRPr lang="fr-FR" sz="2000" b="1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- </a:t>
            </a:r>
            <a:r>
              <a:rPr lang="fr-FR" sz="2000" err="1">
                <a:solidFill>
                  <a:srgbClr val="002060"/>
                </a:solidFill>
              </a:rPr>
              <a:t>sequence</a:t>
            </a:r>
            <a:r>
              <a:rPr lang="fr-FR" sz="2000" dirty="0">
                <a:solidFill>
                  <a:srgbClr val="002060"/>
                </a:solidFill>
              </a:rPr>
              <a:t> change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- input/output redirection</a:t>
            </a: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marL="342900" lvl="1" indent="-342900">
              <a:buFont typeface="Calibri"/>
              <a:buChar char="-"/>
            </a:pPr>
            <a:r>
              <a:rPr lang="fr-FR" sz="2000" b="1" dirty="0">
                <a:solidFill>
                  <a:srgbClr val="002060"/>
                </a:solidFill>
              </a:rPr>
              <a:t>Memory management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- memory allocation in the </a:t>
            </a:r>
            <a:r>
              <a:rPr lang="fr-FR" sz="2000" err="1">
                <a:solidFill>
                  <a:srgbClr val="002060"/>
                </a:solidFill>
              </a:rPr>
              <a:t>device</a:t>
            </a:r>
            <a:r>
              <a:rPr lang="fr-FR" sz="2000" dirty="0">
                <a:solidFill>
                  <a:srgbClr val="002060"/>
                </a:solidFill>
              </a:rPr>
              <a:t> 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 - host buffers for </a:t>
            </a:r>
            <a:r>
              <a:rPr lang="fr-FR" sz="2000" err="1">
                <a:solidFill>
                  <a:srgbClr val="002060"/>
                </a:solidFill>
              </a:rPr>
              <a:t>device</a:t>
            </a:r>
            <a:r>
              <a:rPr lang="fr-FR" sz="2000" dirty="0">
                <a:solidFill>
                  <a:srgbClr val="002060"/>
                </a:solidFill>
              </a:rPr>
              <a:t> memory</a:t>
            </a: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marL="342900" lvl="1" indent="-342900">
              <a:buFont typeface="Calibri"/>
              <a:buChar char="-"/>
            </a:pPr>
            <a:r>
              <a:rPr lang="fr-FR" sz="2000" b="1">
                <a:solidFill>
                  <a:srgbClr val="002060"/>
                </a:solidFill>
              </a:rPr>
              <a:t>Kernel Invocation </a:t>
            </a: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- </a:t>
            </a:r>
            <a:r>
              <a:rPr lang="fr-FR" sz="2000" dirty="0" err="1">
                <a:solidFill>
                  <a:srgbClr val="002060"/>
                </a:solidFill>
              </a:rPr>
              <a:t>specialiazed</a:t>
            </a:r>
            <a:r>
              <a:rPr lang="fr-FR" sz="2000" dirty="0">
                <a:solidFill>
                  <a:srgbClr val="002060"/>
                </a:solidFill>
              </a:rPr>
              <a:t> for the FPGA</a:t>
            </a:r>
            <a:endParaRPr lang="fr-FR" sz="2000" b="1" dirty="0">
              <a:solidFill>
                <a:srgbClr val="002060"/>
              </a:solidFill>
            </a:endParaRPr>
          </a:p>
          <a:p>
            <a:pPr lvl="1"/>
            <a:r>
              <a:rPr lang="fr-FR" sz="2000" dirty="0">
                <a:solidFill>
                  <a:srgbClr val="002060"/>
                </a:solidFill>
              </a:rPr>
              <a:t>         - </a:t>
            </a:r>
            <a:r>
              <a:rPr lang="fr-FR" sz="2000" dirty="0" err="1">
                <a:solidFill>
                  <a:srgbClr val="002060"/>
                </a:solidFill>
              </a:rPr>
              <a:t>parallel_for</a:t>
            </a:r>
            <a:r>
              <a:rPr lang="fr-FR" sz="2000" dirty="0">
                <a:solidFill>
                  <a:srgbClr val="002060"/>
                </a:solidFill>
              </a:rPr>
              <a:t>  -&gt; </a:t>
            </a:r>
            <a:r>
              <a:rPr lang="fr-FR" sz="2000" dirty="0" err="1">
                <a:solidFill>
                  <a:srgbClr val="002060"/>
                </a:solidFill>
              </a:rPr>
              <a:t>single_task</a:t>
            </a: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2000" dirty="0">
              <a:solidFill>
                <a:srgbClr val="002060"/>
              </a:solidFill>
            </a:endParaRPr>
          </a:p>
          <a:p>
            <a:pPr lvl="1"/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F19FB26-1737-4EDA-7DE1-7D783801B8A4}"/>
              </a:ext>
            </a:extLst>
          </p:cNvPr>
          <p:cNvSpPr/>
          <p:nvPr/>
        </p:nvSpPr>
        <p:spPr>
          <a:xfrm>
            <a:off x="5396023" y="496185"/>
            <a:ext cx="6290930" cy="5901069"/>
          </a:xfrm>
          <a:prstGeom prst="roundRect">
            <a:avLst/>
          </a:prstGeom>
          <a:noFill/>
          <a:ln>
            <a:solidFill>
              <a:srgbClr val="F2AAED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diagram of a computer&#10;&#10;Description automatically generated">
            <a:extLst>
              <a:ext uri="{FF2B5EF4-FFF2-40B4-BE49-F238E27FC236}">
                <a16:creationId xmlns:a16="http://schemas.microsoft.com/office/drawing/2014/main" id="{898F5F93-8382-9F3F-1A5A-E26C66CD5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679" y="873290"/>
            <a:ext cx="5596268" cy="527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19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78D7A-E83F-D71C-9B35-D9D7FBAD2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Experimenting on SYCL Allen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85A6CE-4D4A-DA8E-3611-97E2D0B0C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Future work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8712B7-FBEC-BEDC-11D5-21D03EB6E96B}"/>
              </a:ext>
            </a:extLst>
          </p:cNvPr>
          <p:cNvSpPr txBox="1"/>
          <p:nvPr/>
        </p:nvSpPr>
        <p:spPr>
          <a:xfrm>
            <a:off x="885463" y="1942374"/>
            <a:ext cx="8538392" cy="178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</a:rPr>
              <a:t>​</a:t>
            </a:r>
          </a:p>
          <a:p>
            <a:pPr marL="342900" lvl="1" indent="-342900">
              <a:buFont typeface="Calibri"/>
              <a:buChar char="-"/>
            </a:pPr>
            <a:r>
              <a:rPr lang="fr-FR" sz="2000" b="1" dirty="0">
                <a:solidFill>
                  <a:srgbClr val="002060"/>
                </a:solidFill>
              </a:rPr>
              <a:t>Future </a:t>
            </a:r>
            <a:r>
              <a:rPr lang="fr-FR" sz="2000" b="1" dirty="0" err="1">
                <a:solidFill>
                  <a:srgbClr val="002060"/>
                </a:solidFill>
              </a:rPr>
              <a:t>implementation</a:t>
            </a:r>
            <a:r>
              <a:rPr lang="fr-FR" sz="2000" b="1" dirty="0">
                <a:solidFill>
                  <a:srgbClr val="002060"/>
                </a:solidFill>
              </a:rPr>
              <a:t>​</a:t>
            </a:r>
            <a:br>
              <a:rPr lang="fr-FR" sz="2000" b="1" dirty="0">
                <a:solidFill>
                  <a:srgbClr val="002060"/>
                </a:solidFill>
              </a:rPr>
            </a:br>
            <a:endParaRPr lang="fr-FR" sz="2000" b="1" dirty="0">
              <a:solidFill>
                <a:srgbClr val="002060"/>
              </a:solidFill>
            </a:endParaRPr>
          </a:p>
          <a:p>
            <a:r>
              <a:rPr lang="fr-FR" sz="2000" dirty="0">
                <a:solidFill>
                  <a:srgbClr val="002060"/>
                </a:solidFill>
              </a:rPr>
              <a:t>        - standalone </a:t>
            </a:r>
            <a:r>
              <a:rPr lang="fr-FR" sz="2000" dirty="0" err="1">
                <a:solidFill>
                  <a:srgbClr val="002060"/>
                </a:solidFill>
              </a:rPr>
              <a:t>implementation</a:t>
            </a:r>
            <a:r>
              <a:rPr lang="en-US" sz="2000" dirty="0">
                <a:solidFill>
                  <a:srgbClr val="002060"/>
                </a:solidFill>
              </a:rPr>
              <a:t>​ - further </a:t>
            </a:r>
            <a:r>
              <a:rPr lang="en-US" sz="2000" dirty="0" err="1">
                <a:solidFill>
                  <a:srgbClr val="002060"/>
                </a:solidFill>
              </a:rPr>
              <a:t>seperating</a:t>
            </a:r>
            <a:r>
              <a:rPr lang="en-US" sz="2000" dirty="0">
                <a:solidFill>
                  <a:srgbClr val="002060"/>
                </a:solidFill>
              </a:rPr>
              <a:t> the algorithm</a:t>
            </a:r>
            <a:endParaRPr lang="en-US" sz="2000" dirty="0"/>
          </a:p>
          <a:p>
            <a:r>
              <a:rPr lang="fr-FR" sz="2000" dirty="0">
                <a:solidFill>
                  <a:srgbClr val="002060"/>
                </a:solidFill>
              </a:rPr>
              <a:t>        - </a:t>
            </a:r>
            <a:r>
              <a:rPr lang="fr-FR" sz="2000" dirty="0" err="1">
                <a:solidFill>
                  <a:srgbClr val="002060"/>
                </a:solidFill>
              </a:rPr>
              <a:t>working</a:t>
            </a:r>
            <a:r>
              <a:rPr lang="fr-FR" sz="2000" dirty="0">
                <a:solidFill>
                  <a:srgbClr val="002060"/>
                </a:solidFill>
              </a:rPr>
              <a:t> more on FPGA performance </a:t>
            </a:r>
            <a:r>
              <a:rPr lang="fr-FR" sz="2000" dirty="0" err="1">
                <a:solidFill>
                  <a:srgbClr val="002060"/>
                </a:solidFill>
              </a:rPr>
              <a:t>specialized</a:t>
            </a:r>
            <a:r>
              <a:rPr lang="fr-FR" sz="2000" dirty="0">
                <a:solidFill>
                  <a:srgbClr val="002060"/>
                </a:solidFill>
              </a:rPr>
              <a:t> architecture 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90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"/>
          <p:cNvSpPr txBox="1">
            <a:spLocks noGrp="1"/>
          </p:cNvSpPr>
          <p:nvPr>
            <p:ph type="title"/>
          </p:nvPr>
        </p:nvSpPr>
        <p:spPr>
          <a:xfrm>
            <a:off x="3755951" y="2702776"/>
            <a:ext cx="6060701" cy="72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dirty="0"/>
              <a:t>QUESTIONS?</a:t>
            </a:r>
            <a:endParaRPr lang="en-US"/>
          </a:p>
        </p:txBody>
      </p:sp>
      <p:sp>
        <p:nvSpPr>
          <p:cNvPr id="175" name="Google Shape;175;p16"/>
          <p:cNvSpPr txBox="1">
            <a:spLocks noGrp="1"/>
          </p:cNvSpPr>
          <p:nvPr>
            <p:ph type="body" idx="1"/>
          </p:nvPr>
        </p:nvSpPr>
        <p:spPr>
          <a:xfrm>
            <a:off x="51957" y="5527044"/>
            <a:ext cx="12143508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hlinkClick r:id="rId3"/>
              </a:rPr>
              <a:t>xeleni@uth.gr</a:t>
            </a:r>
            <a:endParaRPr lang="fr-FR" sz="1800"/>
          </a:p>
          <a:p>
            <a:pPr marL="0" indent="0" algn="ctr">
              <a:spcBef>
                <a:spcPts val="0"/>
              </a:spcBef>
            </a:pPr>
            <a:r>
              <a:rPr lang="fr-FR" sz="1800" dirty="0">
                <a:hlinkClick r:id="rId4"/>
              </a:rPr>
              <a:t>eleni.xoheli@yahoo.gr</a:t>
            </a:r>
          </a:p>
          <a:p>
            <a:pPr marL="0" indent="0" algn="ctr">
              <a:spcBef>
                <a:spcPts val="0"/>
              </a:spcBef>
            </a:pPr>
            <a:endParaRPr lang="fr-FR" sz="1800" dirty="0"/>
          </a:p>
          <a:p>
            <a:pPr marL="0" indent="0" algn="ctr">
              <a:spcBef>
                <a:spcPts val="0"/>
              </a:spcBef>
            </a:pPr>
            <a:endParaRPr lang="fr-FR" sz="1800" dirty="0"/>
          </a:p>
        </p:txBody>
      </p:sp>
      <p:sp>
        <p:nvSpPr>
          <p:cNvPr id="177" name="Google Shape;177;p16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fr-FR" dirty="0"/>
              <a:t>Eleni </a:t>
            </a:r>
            <a:r>
              <a:rPr lang="fr-FR" dirty="0" err="1"/>
              <a:t>Xochelli</a:t>
            </a:r>
            <a:r>
              <a:rPr lang="fr-FR" dirty="0"/>
              <a:t> – 16/8/2023</a:t>
            </a:r>
          </a:p>
        </p:txBody>
      </p:sp>
      <p:sp>
        <p:nvSpPr>
          <p:cNvPr id="3" name="Google Shape;174;p16">
            <a:extLst>
              <a:ext uri="{FF2B5EF4-FFF2-40B4-BE49-F238E27FC236}">
                <a16:creationId xmlns:a16="http://schemas.microsoft.com/office/drawing/2014/main" id="{8BB1F821-431B-F970-6B98-A08E3007EA52}"/>
              </a:ext>
            </a:extLst>
          </p:cNvPr>
          <p:cNvSpPr txBox="1">
            <a:spLocks/>
          </p:cNvSpPr>
          <p:nvPr/>
        </p:nvSpPr>
        <p:spPr>
          <a:xfrm>
            <a:off x="2687315" y="1120019"/>
            <a:ext cx="7419447" cy="8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sz="4400" b="1" i="0" u="none" strike="noStrike" cap="none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6000" dirty="0"/>
              <a:t>THANK YOUU :)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82888B-B7BD-3A87-41B2-0F7EF932D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2758" y="1375099"/>
            <a:ext cx="10515600" cy="51580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Masked Velo clustering logic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C66709-0DE9-FB8E-12FB-705A9A943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Detailed </a:t>
            </a:r>
            <a:br>
              <a:rPr lang="en-GB" dirty="0"/>
            </a:br>
            <a:r>
              <a:rPr lang="en-GB" dirty="0"/>
              <a:t>explanation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07EC1D-01E0-A650-B637-11363C3534FF}"/>
              </a:ext>
            </a:extLst>
          </p:cNvPr>
          <p:cNvSpPr txBox="1"/>
          <p:nvPr/>
        </p:nvSpPr>
        <p:spPr>
          <a:xfrm>
            <a:off x="834656" y="5406655"/>
            <a:ext cx="1013282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Optimization of high-throughput real-time processes in physics reconstruction</a:t>
            </a:r>
          </a:p>
          <a:p>
            <a:r>
              <a:rPr lang="en-US" dirty="0">
                <a:solidFill>
                  <a:schemeClr val="bg2"/>
                </a:solidFill>
              </a:rPr>
              <a:t>Daniel Hugo Campora Perez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hlinkClick r:id="rId2"/>
              </a:rPr>
              <a:t>http://cds.cern.ch/record/2718278?ln=en</a:t>
            </a:r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405916-2938-8018-5186-F5E947D796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22" b="66019"/>
          <a:stretch/>
        </p:blipFill>
        <p:spPr>
          <a:xfrm>
            <a:off x="657089" y="1974112"/>
            <a:ext cx="5074234" cy="27537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93A9D-E124-32EA-9CD9-8514052BD0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78" t="33881" r="-350" b="32785"/>
          <a:stretch/>
        </p:blipFill>
        <p:spPr>
          <a:xfrm>
            <a:off x="5361994" y="2062717"/>
            <a:ext cx="4859065" cy="26954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E1F93F-8150-8337-B479-3C99A2A369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85" t="66481" r="30377" b="139"/>
          <a:stretch/>
        </p:blipFill>
        <p:spPr>
          <a:xfrm>
            <a:off x="9801088" y="2062717"/>
            <a:ext cx="1673674" cy="269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545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HLS with Intel OneAPI on Allen algorithm</vt:lpstr>
      <vt:lpstr>Theoretical background</vt:lpstr>
      <vt:lpstr>Theoretical background</vt:lpstr>
      <vt:lpstr>Challenges</vt:lpstr>
      <vt:lpstr>Methodology</vt:lpstr>
      <vt:lpstr>Techniques</vt:lpstr>
      <vt:lpstr>Future work</vt:lpstr>
      <vt:lpstr>QUESTIONS?</vt:lpstr>
      <vt:lpstr>Detailed  explanation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openlab’s summer student programme</dc:title>
  <cp:revision>1081</cp:revision>
  <dcterms:modified xsi:type="dcterms:W3CDTF">2023-08-16T12:31:54Z</dcterms:modified>
</cp:coreProperties>
</file>