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1950" r:id="rId3"/>
    <p:sldId id="1969" r:id="rId4"/>
    <p:sldId id="1967" r:id="rId5"/>
    <p:sldId id="1970" r:id="rId6"/>
    <p:sldId id="1968" r:id="rId7"/>
    <p:sldId id="1971" r:id="rId8"/>
    <p:sldId id="288" r:id="rId9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D94021"/>
    <a:srgbClr val="6FCAD9"/>
    <a:srgbClr val="003399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85" autoAdjust="0"/>
  </p:normalViewPr>
  <p:slideViewPr>
    <p:cSldViewPr snapToGrid="0" snapToObjects="1">
      <p:cViewPr varScale="1">
        <p:scale>
          <a:sx n="81" d="100"/>
          <a:sy n="81" d="100"/>
        </p:scale>
        <p:origin x="614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1121E-00D9-471D-A964-C754D6259CE5}" type="datetime1">
              <a:rPr lang="en-GB" smtClean="0"/>
              <a:t>22/08/2023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893EF5E-7B5D-436A-8212-5BB1863289F2}" type="datetime1">
              <a:rPr lang="en-GB" smtClean="0"/>
              <a:t>22/08/2023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BDA540F-81B5-4FD3-A781-163B8E346F8B}" type="datetime1">
              <a:rPr lang="en-GB" smtClean="0"/>
              <a:t>22/08/2023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9B53E85-C3E0-4361-9596-603ADEC8AC33}" type="datetime1">
              <a:rPr lang="en-GB" smtClean="0"/>
              <a:t>22/08/2023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D83BBDB-8E95-4C3A-A795-3257BA674C96}" type="datetime1">
              <a:rPr lang="en-GB" smtClean="0"/>
              <a:t>22/08/2023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1633A5E-0453-4520-BDE7-5656E0A246D8}" type="datetime1">
              <a:rPr lang="en-GB" smtClean="0"/>
              <a:t>22/08/2023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66080B2-561A-4A9F-B73A-35060C801D0A}" type="datetime1">
              <a:rPr lang="en-GB" smtClean="0"/>
              <a:t>22/08/2023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FE368A6-CCCF-455B-8B07-832A6744764E}" type="datetime1">
              <a:rPr lang="en-GB" smtClean="0"/>
              <a:t>22/08/2023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998C37F-2408-46B3-8D56-36FD5A8C08DF}" type="datetime1">
              <a:rPr lang="en-GB" smtClean="0"/>
              <a:t>22/08/2023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800C8-BAB3-42C1-A179-2F6313676033}" type="datetime1">
              <a:rPr lang="en-GB" smtClean="0"/>
              <a:t>22/08/2023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7182-1834-42B7-ADB9-737F74D1BA68}" type="datetime1">
              <a:rPr lang="en-GB" smtClean="0"/>
              <a:t>22/08/2023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BC46-4E79-4A33-A1E3-E213ED812687}" type="datetime1">
              <a:rPr lang="en-GB" smtClean="0"/>
              <a:t>22/08/2023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F5171-4022-4D65-964E-E936A4CB21FB}" type="datetime1">
              <a:rPr lang="en-GB" smtClean="0"/>
              <a:t>22/08/2023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beams.cern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aster subtitle style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8746EB-9AF5-4BFA-AAC9-F73D8338B3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2094" y="360293"/>
            <a:ext cx="3761558" cy="295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AB5D9-B0CE-41A3-AC7C-505EB0CB48A1}" type="datetime1">
              <a:rPr lang="en-GB" smtClean="0"/>
              <a:t>22/08/2023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22/08/2023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D5D3E3-903F-4E5B-ABCD-A6089B491A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8600" y="6353703"/>
            <a:ext cx="568002" cy="44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EE0D3-2042-41D0-A61E-6891EA62DB58}" type="datetime1">
              <a:rPr lang="en-GB" smtClean="0"/>
              <a:t>22/08/2023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60A5E9E-17D3-423C-801A-DFAE73016E3F}" type="datetime1">
              <a:rPr lang="en-GB" smtClean="0"/>
              <a:t>22/08/2023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Introduction to the Beams Department 2021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AE61A-5D37-4872-881E-2F28BDD09554}" type="datetime1">
              <a:rPr lang="en-GB" smtClean="0"/>
              <a:t>22/08/2023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48" y="526522"/>
            <a:ext cx="11376025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7107-BF60-4CCA-9650-F62A98D7BD90}" type="datetime1">
              <a:rPr lang="en-GB" smtClean="0"/>
              <a:t>22/08/2023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7CE4416-2568-46D9-83B4-02DFDBFB7B92}" type="datetime1">
              <a:rPr lang="en-GB" smtClean="0"/>
              <a:t>22/08/2023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Introduction to the Beams Department 2021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07989" y="3801862"/>
            <a:ext cx="11376025" cy="1338309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PUR </a:t>
            </a:r>
            <a:r>
              <a:rPr lang="fr-FR" dirty="0" err="1">
                <a:solidFill>
                  <a:schemeClr val="bg1"/>
                </a:solidFill>
              </a:rPr>
              <a:t>Mechanical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characterisation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sz="2800" dirty="0" err="1">
                <a:solidFill>
                  <a:schemeClr val="bg1"/>
                </a:solidFill>
              </a:rPr>
              <a:t>Specification</a:t>
            </a:r>
            <a:r>
              <a:rPr lang="fr-FR" sz="2800" dirty="0">
                <a:solidFill>
                  <a:schemeClr val="bg1"/>
                </a:solidFill>
              </a:rPr>
              <a:t> for </a:t>
            </a:r>
            <a:r>
              <a:rPr lang="fr-FR" sz="2800" dirty="0" err="1">
                <a:solidFill>
                  <a:schemeClr val="bg1"/>
                </a:solidFill>
              </a:rPr>
              <a:t>manufacturing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fr-FR" sz="1800" dirty="0"/>
          </a:p>
          <a:p>
            <a:pPr algn="l"/>
            <a:r>
              <a:rPr lang="fr-FR" sz="1800" dirty="0" err="1"/>
              <a:t>M.Noir</a:t>
            </a:r>
            <a:r>
              <a:rPr lang="fr-FR" sz="1800" dirty="0"/>
              <a:t> – 2023-08-22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704" y="1393024"/>
            <a:ext cx="10551011" cy="4608512"/>
          </a:xfrm>
        </p:spPr>
        <p:txBody>
          <a:bodyPr/>
          <a:lstStyle/>
          <a:p>
            <a:r>
              <a:rPr lang="en-GB" b="0" i="0" dirty="0">
                <a:solidFill>
                  <a:srgbClr val="292929"/>
                </a:solidFill>
                <a:effectLst/>
                <a:latin typeface="Calibri" panose="020F0502020204030204" pitchFamily="34" charset="0"/>
              </a:rPr>
              <a:t>PU has been used in the design of the Jacks in order to get a behaviour like liquids without leak drawbacks.</a:t>
            </a:r>
          </a:p>
          <a:p>
            <a:r>
              <a:rPr lang="en-GB" b="0" dirty="0">
                <a:solidFill>
                  <a:srgbClr val="292929"/>
                </a:solidFill>
                <a:latin typeface="Calibri" panose="020F0502020204030204" pitchFamily="34" charset="0"/>
              </a:rPr>
              <a:t>Isostatic pressure in the pastille is quite high for a polymer (</a:t>
            </a:r>
            <a:r>
              <a:rPr lang="en-GB" b="0" dirty="0">
                <a:solidFill>
                  <a:srgbClr val="292929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~80MPa – 800Bar) and local deformation close to actuation pistons are important.</a:t>
            </a:r>
          </a:p>
          <a:p>
            <a:r>
              <a:rPr lang="en-GB" b="0" i="0" dirty="0">
                <a:solidFill>
                  <a:srgbClr val="292929"/>
                </a:solidFill>
                <a:effectLst/>
                <a:latin typeface="Calibri" panose="020F0502020204030204" pitchFamily="34" charset="0"/>
                <a:sym typeface="Wingdings" panose="05000000000000000000" pitchFamily="2" charset="2"/>
              </a:rPr>
              <a:t>Specification cannot be reduced to a </a:t>
            </a:r>
            <a:r>
              <a:rPr lang="en-GB" b="0" dirty="0">
                <a:solidFill>
                  <a:srgbClr val="292929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simple Elastic or Ultimate tensile load request as the </a:t>
            </a:r>
            <a:r>
              <a:rPr lang="en-GB" b="0" dirty="0" err="1">
                <a:solidFill>
                  <a:srgbClr val="292929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hyperelasticity</a:t>
            </a:r>
            <a:r>
              <a:rPr lang="en-GB" b="0" dirty="0">
                <a:solidFill>
                  <a:srgbClr val="292929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behaviour of the material should be an input for the FEM computation.</a:t>
            </a:r>
            <a:endParaRPr lang="en-GB" b="0" i="0" dirty="0">
              <a:solidFill>
                <a:srgbClr val="292929"/>
              </a:solidFill>
              <a:effectLst/>
              <a:latin typeface="Calibri" panose="020F0502020204030204" pitchFamily="34" charset="0"/>
            </a:endParaRPr>
          </a:p>
          <a:p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Context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6DD598B-59C9-D701-E9F8-BDDD4E993CC3}"/>
              </a:ext>
            </a:extLst>
          </p:cNvPr>
          <p:cNvGrpSpPr/>
          <p:nvPr/>
        </p:nvGrpSpPr>
        <p:grpSpPr>
          <a:xfrm>
            <a:off x="1659532" y="3799002"/>
            <a:ext cx="3751453" cy="2420158"/>
            <a:chOff x="3346179" y="2188952"/>
            <a:chExt cx="5158011" cy="301665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0FA0257-4CD5-505A-C735-8A4D5273143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853" b="17701"/>
            <a:stretch/>
          </p:blipFill>
          <p:spPr bwMode="auto">
            <a:xfrm>
              <a:off x="3346179" y="2188952"/>
              <a:ext cx="5158011" cy="301665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AE4B381-3062-26A8-89B6-BDE07ABDF774}"/>
                </a:ext>
              </a:extLst>
            </p:cNvPr>
            <p:cNvSpPr/>
            <p:nvPr/>
          </p:nvSpPr>
          <p:spPr>
            <a:xfrm>
              <a:off x="5078800" y="3697280"/>
              <a:ext cx="1172818" cy="7644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BAAECBD-F816-2E57-A70F-EB2B491C6C0D}"/>
              </a:ext>
            </a:extLst>
          </p:cNvPr>
          <p:cNvGrpSpPr/>
          <p:nvPr/>
        </p:nvGrpSpPr>
        <p:grpSpPr>
          <a:xfrm>
            <a:off x="6312515" y="3799002"/>
            <a:ext cx="3110635" cy="2450443"/>
            <a:chOff x="6312515" y="3799002"/>
            <a:chExt cx="3110635" cy="2450443"/>
          </a:xfrm>
        </p:grpSpPr>
        <p:pic>
          <p:nvPicPr>
            <p:cNvPr id="8" name="Content Placeholder 6">
              <a:extLst>
                <a:ext uri="{FF2B5EF4-FFF2-40B4-BE49-F238E27FC236}">
                  <a16:creationId xmlns:a16="http://schemas.microsoft.com/office/drawing/2014/main" id="{4F2C210E-28B2-C1B5-73EE-D3D150CBB9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2515" y="3799002"/>
              <a:ext cx="3110635" cy="2450443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4D451B3-8C87-DEA3-CD19-3022FB8670A5}"/>
                </a:ext>
              </a:extLst>
            </p:cNvPr>
            <p:cNvSpPr/>
            <p:nvPr/>
          </p:nvSpPr>
          <p:spPr>
            <a:xfrm>
              <a:off x="7588577" y="5533534"/>
              <a:ext cx="650450" cy="468002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326B966-285E-3365-23DF-955B0D6522C7}"/>
                </a:ext>
              </a:extLst>
            </p:cNvPr>
            <p:cNvSpPr/>
            <p:nvPr/>
          </p:nvSpPr>
          <p:spPr>
            <a:xfrm>
              <a:off x="7598004" y="4002757"/>
              <a:ext cx="650450" cy="468002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1487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54185"/>
            <a:ext cx="4757901" cy="4608512"/>
          </a:xfrm>
        </p:spPr>
        <p:txBody>
          <a:bodyPr/>
          <a:lstStyle/>
          <a:p>
            <a:endParaRPr lang="en-GB" b="0" i="0" dirty="0">
              <a:solidFill>
                <a:srgbClr val="292929"/>
              </a:solidFill>
              <a:effectLst/>
              <a:latin typeface="Calibri" panose="020F0502020204030204" pitchFamily="34" charset="0"/>
            </a:endParaRPr>
          </a:p>
          <a:p>
            <a:r>
              <a:rPr lang="en-GB" b="0" i="0" dirty="0" err="1">
                <a:solidFill>
                  <a:srgbClr val="292929"/>
                </a:solidFill>
                <a:effectLst/>
                <a:latin typeface="Calibri" panose="020F0502020204030204" pitchFamily="34" charset="0"/>
              </a:rPr>
              <a:t>Hyperelastic</a:t>
            </a:r>
            <a:r>
              <a:rPr lang="en-GB" b="0" i="0" dirty="0">
                <a:solidFill>
                  <a:srgbClr val="292929"/>
                </a:solidFill>
                <a:effectLst/>
                <a:latin typeface="Calibri" panose="020F0502020204030204" pitchFamily="34" charset="0"/>
              </a:rPr>
              <a:t> characteristic of such material are not available in literature or supplier datasheets.</a:t>
            </a:r>
          </a:p>
          <a:p>
            <a:r>
              <a:rPr lang="en-GB" b="0" i="0" dirty="0">
                <a:solidFill>
                  <a:srgbClr val="292929"/>
                </a:solidFill>
                <a:effectLst/>
                <a:latin typeface="Calibri" panose="020F0502020204030204" pitchFamily="34" charset="0"/>
              </a:rPr>
              <a:t>In order to validate a material, the following process will be necessary:</a:t>
            </a:r>
          </a:p>
          <a:p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endParaRPr lang="en-GB" b="0" i="0" dirty="0">
              <a:solidFill>
                <a:srgbClr val="292929"/>
              </a:solidFill>
              <a:effectLst/>
              <a:latin typeface="Calibri" panose="020F0502020204030204" pitchFamily="34" charset="0"/>
            </a:endParaRPr>
          </a:p>
          <a:p>
            <a:endParaRPr lang="en-GB" b="0" i="0" dirty="0">
              <a:solidFill>
                <a:srgbClr val="292929"/>
              </a:solidFill>
              <a:effectLst/>
              <a:latin typeface="Calibri" panose="020F0502020204030204" pitchFamily="34" charset="0"/>
            </a:endParaRPr>
          </a:p>
          <a:p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endParaRPr lang="en-GB" b="0" i="0" dirty="0">
              <a:solidFill>
                <a:srgbClr val="292929"/>
              </a:solidFill>
              <a:effectLst/>
              <a:latin typeface="Calibri" panose="020F0502020204030204" pitchFamily="34" charset="0"/>
            </a:endParaRPr>
          </a:p>
          <a:p>
            <a:endParaRPr lang="en-GB" b="0" i="0" dirty="0">
              <a:solidFill>
                <a:srgbClr val="292929"/>
              </a:solidFill>
              <a:effectLst/>
              <a:latin typeface="Calibri" panose="020F0502020204030204" pitchFamily="34" charset="0"/>
            </a:endParaRPr>
          </a:p>
          <a:p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5028"/>
          </a:xfrm>
        </p:spPr>
        <p:txBody>
          <a:bodyPr/>
          <a:lstStyle/>
          <a:p>
            <a:r>
              <a:rPr lang="de-DE" dirty="0"/>
              <a:t>Material Validation </a:t>
            </a:r>
            <a:r>
              <a:rPr lang="de-DE" dirty="0" err="1"/>
              <a:t>process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463727-CDE9-7341-0351-42F656989DA2}"/>
              </a:ext>
            </a:extLst>
          </p:cNvPr>
          <p:cNvSpPr/>
          <p:nvPr/>
        </p:nvSpPr>
        <p:spPr>
          <a:xfrm>
            <a:off x="5976296" y="976589"/>
            <a:ext cx="5684361" cy="452487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Sample</a:t>
            </a:r>
            <a:r>
              <a:rPr lang="fr-CH" dirty="0"/>
              <a:t> production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A6EBBD7-0CD4-0E36-B068-A187E3654E85}"/>
              </a:ext>
            </a:extLst>
          </p:cNvPr>
          <p:cNvSpPr/>
          <p:nvPr/>
        </p:nvSpPr>
        <p:spPr>
          <a:xfrm>
            <a:off x="5976297" y="1593868"/>
            <a:ext cx="5684362" cy="45248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Mechanical</a:t>
            </a:r>
            <a:r>
              <a:rPr lang="fr-CH" dirty="0"/>
              <a:t> tests – simple </a:t>
            </a:r>
            <a:r>
              <a:rPr lang="fr-CH" dirty="0" err="1"/>
              <a:t>load</a:t>
            </a:r>
            <a:r>
              <a:rPr lang="fr-CH" dirty="0"/>
              <a:t> cases</a:t>
            </a:r>
            <a:endParaRPr lang="en-US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602E16E-B755-CEF8-0BA1-955DD25FB706}"/>
              </a:ext>
            </a:extLst>
          </p:cNvPr>
          <p:cNvCxnSpPr>
            <a:stCxn id="12" idx="2"/>
            <a:endCxn id="13" idx="0"/>
          </p:cNvCxnSpPr>
          <p:nvPr/>
        </p:nvCxnSpPr>
        <p:spPr>
          <a:xfrm>
            <a:off x="8818477" y="1429076"/>
            <a:ext cx="1" cy="1647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7693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704" y="1393024"/>
            <a:ext cx="10551011" cy="4608512"/>
          </a:xfrm>
        </p:spPr>
        <p:txBody>
          <a:bodyPr/>
          <a:lstStyle/>
          <a:p>
            <a:r>
              <a:rPr lang="en-GB" b="0" i="0" dirty="0">
                <a:solidFill>
                  <a:srgbClr val="292929"/>
                </a:solidFill>
                <a:effectLst/>
                <a:latin typeface="Calibri" panose="020F0502020204030204" pitchFamily="34" charset="0"/>
              </a:rPr>
              <a:t>Even if current pastilles hardness is quite important (70 and 90 Shore A), the deformation values without any break  goes up to 77 % - Tested by Recovery tests.</a:t>
            </a:r>
          </a:p>
          <a:p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Pastille </a:t>
            </a:r>
            <a:r>
              <a:rPr lang="de-DE" dirty="0" err="1"/>
              <a:t>Behaviour</a:t>
            </a:r>
            <a:r>
              <a:rPr lang="de-DE" dirty="0"/>
              <a:t> - </a:t>
            </a:r>
            <a:r>
              <a:rPr lang="de-DE" dirty="0" err="1"/>
              <a:t>Characterisation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ADC031-28C9-213E-1873-26E5BAF81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715" y="2205567"/>
            <a:ext cx="6359950" cy="400859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997A1EC-B549-1CC5-4D74-0C49E79C7CF0}"/>
              </a:ext>
            </a:extLst>
          </p:cNvPr>
          <p:cNvSpPr/>
          <p:nvPr/>
        </p:nvSpPr>
        <p:spPr>
          <a:xfrm>
            <a:off x="8299174" y="3279913"/>
            <a:ext cx="3484839" cy="64604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Illustration </a:t>
            </a:r>
            <a:r>
              <a:rPr lang="fr-CH" dirty="0" err="1"/>
              <a:t>based</a:t>
            </a:r>
            <a:r>
              <a:rPr lang="fr-CH" dirty="0"/>
              <a:t> on EDMS #2922835 – </a:t>
            </a:r>
            <a:r>
              <a:rPr lang="fr-CH" dirty="0" err="1"/>
              <a:t>M.Crouvizier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866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54185"/>
            <a:ext cx="4757901" cy="4608512"/>
          </a:xfrm>
        </p:spPr>
        <p:txBody>
          <a:bodyPr/>
          <a:lstStyle/>
          <a:p>
            <a:r>
              <a:rPr lang="en-GB" b="0" i="0" dirty="0">
                <a:solidFill>
                  <a:srgbClr val="292929"/>
                </a:solidFill>
                <a:effectLst/>
                <a:latin typeface="Calibri" panose="020F0502020204030204" pitchFamily="34" charset="0"/>
              </a:rPr>
              <a:t>In order to validate a material, the following process will be necessary:</a:t>
            </a:r>
          </a:p>
          <a:p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endParaRPr lang="en-GB" b="0" i="0" dirty="0">
              <a:solidFill>
                <a:srgbClr val="292929"/>
              </a:solidFill>
              <a:effectLst/>
              <a:latin typeface="Calibri" panose="020F0502020204030204" pitchFamily="34" charset="0"/>
            </a:endParaRPr>
          </a:p>
          <a:p>
            <a:endParaRPr lang="en-GB" b="0" i="0" dirty="0">
              <a:solidFill>
                <a:srgbClr val="292929"/>
              </a:solidFill>
              <a:effectLst/>
              <a:latin typeface="Calibri" panose="020F0502020204030204" pitchFamily="34" charset="0"/>
            </a:endParaRPr>
          </a:p>
          <a:p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endParaRPr lang="en-GB" b="0" i="0" dirty="0">
              <a:solidFill>
                <a:srgbClr val="292929"/>
              </a:solidFill>
              <a:effectLst/>
              <a:latin typeface="Calibri" panose="020F0502020204030204" pitchFamily="34" charset="0"/>
            </a:endParaRPr>
          </a:p>
          <a:p>
            <a:endParaRPr lang="en-GB" b="0" i="0" dirty="0">
              <a:solidFill>
                <a:srgbClr val="292929"/>
              </a:solidFill>
              <a:effectLst/>
              <a:latin typeface="Calibri" panose="020F0502020204030204" pitchFamily="34" charset="0"/>
            </a:endParaRPr>
          </a:p>
          <a:p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5028"/>
          </a:xfrm>
        </p:spPr>
        <p:txBody>
          <a:bodyPr/>
          <a:lstStyle/>
          <a:p>
            <a:r>
              <a:rPr lang="de-DE" dirty="0"/>
              <a:t>Material Validation </a:t>
            </a:r>
            <a:r>
              <a:rPr lang="de-DE" dirty="0" err="1"/>
              <a:t>process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463727-CDE9-7341-0351-42F656989DA2}"/>
              </a:ext>
            </a:extLst>
          </p:cNvPr>
          <p:cNvSpPr/>
          <p:nvPr/>
        </p:nvSpPr>
        <p:spPr>
          <a:xfrm>
            <a:off x="5976296" y="976589"/>
            <a:ext cx="5684361" cy="452487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Sample</a:t>
            </a:r>
            <a:r>
              <a:rPr lang="fr-CH" dirty="0"/>
              <a:t> production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A6EBBD7-0CD4-0E36-B068-A187E3654E85}"/>
              </a:ext>
            </a:extLst>
          </p:cNvPr>
          <p:cNvSpPr/>
          <p:nvPr/>
        </p:nvSpPr>
        <p:spPr>
          <a:xfrm>
            <a:off x="5976297" y="1593868"/>
            <a:ext cx="5684362" cy="45248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Mechanical</a:t>
            </a:r>
            <a:r>
              <a:rPr lang="fr-CH" dirty="0"/>
              <a:t> tests – simple </a:t>
            </a:r>
            <a:r>
              <a:rPr lang="fr-CH" dirty="0" err="1"/>
              <a:t>load</a:t>
            </a:r>
            <a:r>
              <a:rPr lang="fr-CH" dirty="0"/>
              <a:t> cases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C471405-3D00-A2C4-ACE5-00618D869CFF}"/>
              </a:ext>
            </a:extLst>
          </p:cNvPr>
          <p:cNvSpPr/>
          <p:nvPr/>
        </p:nvSpPr>
        <p:spPr>
          <a:xfrm>
            <a:off x="5976296" y="2195436"/>
            <a:ext cx="5684363" cy="45248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Mechanical</a:t>
            </a:r>
            <a:r>
              <a:rPr lang="fr-CH" dirty="0"/>
              <a:t> </a:t>
            </a:r>
            <a:r>
              <a:rPr lang="fr-CH" dirty="0" err="1"/>
              <a:t>Behaviour</a:t>
            </a:r>
            <a:r>
              <a:rPr lang="fr-CH" dirty="0"/>
              <a:t> </a:t>
            </a:r>
            <a:r>
              <a:rPr lang="fr-CH" dirty="0" err="1"/>
              <a:t>characterisation</a:t>
            </a:r>
            <a:r>
              <a:rPr lang="fr-CH" dirty="0"/>
              <a:t> – digital </a:t>
            </a:r>
            <a:r>
              <a:rPr lang="fr-CH" dirty="0" err="1"/>
              <a:t>Twin</a:t>
            </a:r>
            <a:endParaRPr lang="en-US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602E16E-B755-CEF8-0BA1-955DD25FB706}"/>
              </a:ext>
            </a:extLst>
          </p:cNvPr>
          <p:cNvCxnSpPr>
            <a:stCxn id="12" idx="2"/>
            <a:endCxn id="13" idx="0"/>
          </p:cNvCxnSpPr>
          <p:nvPr/>
        </p:nvCxnSpPr>
        <p:spPr>
          <a:xfrm>
            <a:off x="8818477" y="1429076"/>
            <a:ext cx="1" cy="1647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A6D43F7-BD82-4470-881D-F2BF1FA66C4A}"/>
              </a:ext>
            </a:extLst>
          </p:cNvPr>
          <p:cNvCxnSpPr>
            <a:stCxn id="13" idx="2"/>
            <a:endCxn id="14" idx="0"/>
          </p:cNvCxnSpPr>
          <p:nvPr/>
        </p:nvCxnSpPr>
        <p:spPr>
          <a:xfrm>
            <a:off x="8818478" y="2046355"/>
            <a:ext cx="0" cy="149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322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704" y="1393024"/>
            <a:ext cx="10551011" cy="4608512"/>
          </a:xfrm>
        </p:spPr>
        <p:txBody>
          <a:bodyPr/>
          <a:lstStyle/>
          <a:p>
            <a:r>
              <a:rPr lang="en-GB" b="0" i="0" dirty="0">
                <a:solidFill>
                  <a:srgbClr val="292929"/>
                </a:solidFill>
                <a:effectLst/>
                <a:latin typeface="Calibri" panose="020F0502020204030204" pitchFamily="34" charset="0"/>
              </a:rPr>
              <a:t>In order to validate the use of any new formulation, the mechanical tests shall be used as input to create a digital twin of the material and check its behaviour in more complex situation like the PU Jacks using FEM.</a:t>
            </a:r>
          </a:p>
          <a:p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Pastille </a:t>
            </a:r>
            <a:r>
              <a:rPr lang="de-DE" dirty="0" err="1"/>
              <a:t>Behaviour</a:t>
            </a:r>
            <a:r>
              <a:rPr lang="de-DE" dirty="0"/>
              <a:t> - </a:t>
            </a:r>
            <a:r>
              <a:rPr lang="de-DE" dirty="0" err="1"/>
              <a:t>Characterisation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C69EAB-9681-1AA5-FD79-49B3BC7BF2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3234" y="2369314"/>
            <a:ext cx="5156612" cy="375668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DCF54F0-29F8-E782-8589-7C832D18B88C}"/>
              </a:ext>
            </a:extLst>
          </p:cNvPr>
          <p:cNvSpPr/>
          <p:nvPr/>
        </p:nvSpPr>
        <p:spPr>
          <a:xfrm>
            <a:off x="8299174" y="3279913"/>
            <a:ext cx="3484839" cy="64604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Illustration </a:t>
            </a:r>
            <a:r>
              <a:rPr lang="fr-CH" dirty="0" err="1"/>
              <a:t>based</a:t>
            </a:r>
            <a:r>
              <a:rPr lang="fr-CH" dirty="0"/>
              <a:t> on EDMS #2922835 – </a:t>
            </a:r>
            <a:r>
              <a:rPr lang="fr-CH" dirty="0" err="1"/>
              <a:t>M.Crouvizier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498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54185"/>
            <a:ext cx="4757901" cy="4608512"/>
          </a:xfrm>
        </p:spPr>
        <p:txBody>
          <a:bodyPr/>
          <a:lstStyle/>
          <a:p>
            <a:r>
              <a:rPr lang="en-GB" b="0" i="0" dirty="0">
                <a:solidFill>
                  <a:srgbClr val="292929"/>
                </a:solidFill>
                <a:effectLst/>
                <a:latin typeface="Calibri" panose="020F0502020204030204" pitchFamily="34" charset="0"/>
              </a:rPr>
              <a:t>In order to validate a material, the following process will be necessary:</a:t>
            </a:r>
          </a:p>
          <a:p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endParaRPr lang="en-GB" b="0" i="0" dirty="0">
              <a:solidFill>
                <a:srgbClr val="292929"/>
              </a:solidFill>
              <a:effectLst/>
              <a:latin typeface="Calibri" panose="020F0502020204030204" pitchFamily="34" charset="0"/>
            </a:endParaRPr>
          </a:p>
          <a:p>
            <a:endParaRPr lang="en-GB" b="0" i="0" dirty="0">
              <a:solidFill>
                <a:srgbClr val="292929"/>
              </a:solidFill>
              <a:effectLst/>
              <a:latin typeface="Calibri" panose="020F0502020204030204" pitchFamily="34" charset="0"/>
            </a:endParaRPr>
          </a:p>
          <a:p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endParaRPr lang="en-GB" b="0" i="0" dirty="0">
              <a:solidFill>
                <a:srgbClr val="292929"/>
              </a:solidFill>
              <a:effectLst/>
              <a:latin typeface="Calibri" panose="020F0502020204030204" pitchFamily="34" charset="0"/>
            </a:endParaRPr>
          </a:p>
          <a:p>
            <a:endParaRPr lang="en-GB" b="0" i="0" dirty="0">
              <a:solidFill>
                <a:srgbClr val="292929"/>
              </a:solidFill>
              <a:effectLst/>
              <a:latin typeface="Calibri" panose="020F0502020204030204" pitchFamily="34" charset="0"/>
            </a:endParaRPr>
          </a:p>
          <a:p>
            <a:r>
              <a:rPr lang="en-GB" b="0" i="0" dirty="0">
                <a:solidFill>
                  <a:srgbClr val="292929"/>
                </a:solidFill>
                <a:effectLst/>
                <a:latin typeface="Calibri" panose="020F0502020204030204" pitchFamily="34" charset="0"/>
              </a:rPr>
              <a:t>It implie</a:t>
            </a:r>
            <a:r>
              <a:rPr lang="en-GB" b="0" dirty="0">
                <a:solidFill>
                  <a:srgbClr val="292929"/>
                </a:solidFill>
                <a:latin typeface="Calibri" panose="020F0502020204030204" pitchFamily="34" charset="0"/>
              </a:rPr>
              <a:t>s that the material characteristics remains stable within time (manufacturing batches / ageing…)</a:t>
            </a:r>
            <a:endParaRPr lang="en-GB" b="0" i="0" dirty="0">
              <a:solidFill>
                <a:srgbClr val="292929"/>
              </a:solidFill>
              <a:effectLst/>
              <a:latin typeface="Calibri" panose="020F0502020204030204" pitchFamily="34" charset="0"/>
            </a:endParaRPr>
          </a:p>
          <a:p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5028"/>
          </a:xfrm>
        </p:spPr>
        <p:txBody>
          <a:bodyPr/>
          <a:lstStyle/>
          <a:p>
            <a:r>
              <a:rPr lang="de-DE" dirty="0"/>
              <a:t>Material Validation </a:t>
            </a:r>
            <a:r>
              <a:rPr lang="de-DE" dirty="0" err="1"/>
              <a:t>process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463727-CDE9-7341-0351-42F656989DA2}"/>
              </a:ext>
            </a:extLst>
          </p:cNvPr>
          <p:cNvSpPr/>
          <p:nvPr/>
        </p:nvSpPr>
        <p:spPr>
          <a:xfrm>
            <a:off x="5976296" y="976589"/>
            <a:ext cx="5684361" cy="452487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Sample</a:t>
            </a:r>
            <a:r>
              <a:rPr lang="fr-CH" dirty="0"/>
              <a:t> production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A6EBBD7-0CD4-0E36-B068-A187E3654E85}"/>
              </a:ext>
            </a:extLst>
          </p:cNvPr>
          <p:cNvSpPr/>
          <p:nvPr/>
        </p:nvSpPr>
        <p:spPr>
          <a:xfrm>
            <a:off x="5976297" y="1593868"/>
            <a:ext cx="5684362" cy="45248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Mechanical</a:t>
            </a:r>
            <a:r>
              <a:rPr lang="fr-CH" dirty="0"/>
              <a:t> tests – simple </a:t>
            </a:r>
            <a:r>
              <a:rPr lang="fr-CH" dirty="0" err="1"/>
              <a:t>load</a:t>
            </a:r>
            <a:r>
              <a:rPr lang="fr-CH" dirty="0"/>
              <a:t> cases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C471405-3D00-A2C4-ACE5-00618D869CFF}"/>
              </a:ext>
            </a:extLst>
          </p:cNvPr>
          <p:cNvSpPr/>
          <p:nvPr/>
        </p:nvSpPr>
        <p:spPr>
          <a:xfrm>
            <a:off x="5976296" y="2195436"/>
            <a:ext cx="5684363" cy="45248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Mechanical</a:t>
            </a:r>
            <a:r>
              <a:rPr lang="fr-CH" dirty="0"/>
              <a:t> </a:t>
            </a:r>
            <a:r>
              <a:rPr lang="fr-CH" dirty="0" err="1"/>
              <a:t>Behaviour</a:t>
            </a:r>
            <a:r>
              <a:rPr lang="fr-CH" dirty="0"/>
              <a:t> </a:t>
            </a:r>
            <a:r>
              <a:rPr lang="fr-CH" dirty="0" err="1"/>
              <a:t>characterisation</a:t>
            </a:r>
            <a:r>
              <a:rPr lang="fr-CH" dirty="0"/>
              <a:t> – digital </a:t>
            </a:r>
            <a:r>
              <a:rPr lang="fr-CH" dirty="0" err="1"/>
              <a:t>Twin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5014039-313D-8D8C-E8D7-B61D715619D2}"/>
              </a:ext>
            </a:extLst>
          </p:cNvPr>
          <p:cNvSpPr/>
          <p:nvPr/>
        </p:nvSpPr>
        <p:spPr>
          <a:xfrm>
            <a:off x="5976297" y="2839072"/>
            <a:ext cx="5684363" cy="45248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FEM computation on Jack </a:t>
            </a:r>
            <a:r>
              <a:rPr lang="fr-CH" dirty="0" err="1"/>
              <a:t>models</a:t>
            </a:r>
            <a:endParaRPr lang="en-US" dirty="0"/>
          </a:p>
        </p:txBody>
      </p:sp>
      <p:sp>
        <p:nvSpPr>
          <p:cNvPr id="17" name="Diamond 16">
            <a:extLst>
              <a:ext uri="{FF2B5EF4-FFF2-40B4-BE49-F238E27FC236}">
                <a16:creationId xmlns:a16="http://schemas.microsoft.com/office/drawing/2014/main" id="{54AA88E4-A4BA-4392-450D-42A9E262E53D}"/>
              </a:ext>
            </a:extLst>
          </p:cNvPr>
          <p:cNvSpPr/>
          <p:nvPr/>
        </p:nvSpPr>
        <p:spPr>
          <a:xfrm>
            <a:off x="7291336" y="3482708"/>
            <a:ext cx="3054285" cy="1597471"/>
          </a:xfrm>
          <a:prstGeom prst="diamond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Material</a:t>
            </a:r>
            <a:r>
              <a:rPr lang="fr-CH" dirty="0"/>
              <a:t> </a:t>
            </a:r>
            <a:r>
              <a:rPr lang="fr-CH" dirty="0" err="1"/>
              <a:t>Validated</a:t>
            </a:r>
            <a:r>
              <a:rPr lang="fr-CH" dirty="0"/>
              <a:t> ?</a:t>
            </a:r>
            <a:endParaRPr lang="en-US" dirty="0"/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407FA37C-1446-CF07-C2EE-17654B8A419A}"/>
              </a:ext>
            </a:extLst>
          </p:cNvPr>
          <p:cNvCxnSpPr>
            <a:stCxn id="17" idx="1"/>
            <a:endCxn id="12" idx="1"/>
          </p:cNvCxnSpPr>
          <p:nvPr/>
        </p:nvCxnSpPr>
        <p:spPr>
          <a:xfrm rot="10800000">
            <a:off x="5976296" y="1202834"/>
            <a:ext cx="1315040" cy="3078611"/>
          </a:xfrm>
          <a:prstGeom prst="bentConnector3">
            <a:avLst>
              <a:gd name="adj1" fmla="val 11738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602E16E-B755-CEF8-0BA1-955DD25FB706}"/>
              </a:ext>
            </a:extLst>
          </p:cNvPr>
          <p:cNvCxnSpPr>
            <a:stCxn id="12" idx="2"/>
            <a:endCxn id="13" idx="0"/>
          </p:cNvCxnSpPr>
          <p:nvPr/>
        </p:nvCxnSpPr>
        <p:spPr>
          <a:xfrm>
            <a:off x="8818477" y="1429076"/>
            <a:ext cx="1" cy="1647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A6D43F7-BD82-4470-881D-F2BF1FA66C4A}"/>
              </a:ext>
            </a:extLst>
          </p:cNvPr>
          <p:cNvCxnSpPr>
            <a:stCxn id="13" idx="2"/>
            <a:endCxn id="14" idx="0"/>
          </p:cNvCxnSpPr>
          <p:nvPr/>
        </p:nvCxnSpPr>
        <p:spPr>
          <a:xfrm>
            <a:off x="8818478" y="2046355"/>
            <a:ext cx="0" cy="149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73E16DA-5C95-1E8B-A02F-B0DFFF4765FE}"/>
              </a:ext>
            </a:extLst>
          </p:cNvPr>
          <p:cNvCxnSpPr>
            <a:stCxn id="14" idx="2"/>
            <a:endCxn id="15" idx="0"/>
          </p:cNvCxnSpPr>
          <p:nvPr/>
        </p:nvCxnSpPr>
        <p:spPr>
          <a:xfrm>
            <a:off x="8818478" y="2647923"/>
            <a:ext cx="1" cy="1911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29B7400-51A0-B5B6-4011-B08A84B6800D}"/>
              </a:ext>
            </a:extLst>
          </p:cNvPr>
          <p:cNvCxnSpPr>
            <a:stCxn id="15" idx="2"/>
            <a:endCxn id="17" idx="0"/>
          </p:cNvCxnSpPr>
          <p:nvPr/>
        </p:nvCxnSpPr>
        <p:spPr>
          <a:xfrm>
            <a:off x="8818479" y="3291559"/>
            <a:ext cx="0" cy="1911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64FE3320-4FF5-9243-1E64-9A82F1523033}"/>
              </a:ext>
            </a:extLst>
          </p:cNvPr>
          <p:cNvSpPr/>
          <p:nvPr/>
        </p:nvSpPr>
        <p:spPr>
          <a:xfrm>
            <a:off x="5976298" y="5329793"/>
            <a:ext cx="5684362" cy="45248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Material</a:t>
            </a:r>
            <a:r>
              <a:rPr lang="fr-CH" dirty="0"/>
              <a:t> </a:t>
            </a:r>
            <a:r>
              <a:rPr lang="fr-CH" dirty="0" err="1"/>
              <a:t>Specification</a:t>
            </a:r>
            <a:r>
              <a:rPr lang="fr-CH" dirty="0"/>
              <a:t> </a:t>
            </a:r>
            <a:r>
              <a:rPr lang="fr-CH" dirty="0" err="1"/>
              <a:t>based</a:t>
            </a:r>
            <a:r>
              <a:rPr lang="fr-CH" dirty="0"/>
              <a:t> on </a:t>
            </a:r>
            <a:r>
              <a:rPr lang="fr-CH" dirty="0" err="1"/>
              <a:t>actual</a:t>
            </a:r>
            <a:r>
              <a:rPr lang="fr-CH" dirty="0"/>
              <a:t> </a:t>
            </a:r>
            <a:r>
              <a:rPr lang="fr-CH" dirty="0" err="1"/>
              <a:t>results</a:t>
            </a:r>
            <a:endParaRPr lang="en-US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6A03FA6-E2A0-F44F-BDCD-5F1A0F1BABB3}"/>
              </a:ext>
            </a:extLst>
          </p:cNvPr>
          <p:cNvCxnSpPr>
            <a:stCxn id="17" idx="2"/>
            <a:endCxn id="30" idx="0"/>
          </p:cNvCxnSpPr>
          <p:nvPr/>
        </p:nvCxnSpPr>
        <p:spPr>
          <a:xfrm>
            <a:off x="8818479" y="5080179"/>
            <a:ext cx="0" cy="249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344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43494</TotalTime>
  <Words>329</Words>
  <Application>Microsoft Office PowerPoint</Application>
  <PresentationFormat>Widescreen</PresentationFormat>
  <Paragraphs>63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sourcesans-regular</vt:lpstr>
      <vt:lpstr>Office Theme</vt:lpstr>
      <vt:lpstr>PUR Mechanical characterisation Specification for manufacturing</vt:lpstr>
      <vt:lpstr>Context</vt:lpstr>
      <vt:lpstr>Material Validation process</vt:lpstr>
      <vt:lpstr>Pastille Behaviour - Characterisation</vt:lpstr>
      <vt:lpstr>Material Validation process</vt:lpstr>
      <vt:lpstr>Pastille Behaviour - Characterisation</vt:lpstr>
      <vt:lpstr>Material Validation process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Helene Mainaud Durand</dc:creator>
  <cp:lastModifiedBy>Michel Noir</cp:lastModifiedBy>
  <cp:revision>210</cp:revision>
  <cp:lastPrinted>2021-01-08T18:04:22Z</cp:lastPrinted>
  <dcterms:created xsi:type="dcterms:W3CDTF">2021-01-08T18:03:38Z</dcterms:created>
  <dcterms:modified xsi:type="dcterms:W3CDTF">2023-08-22T07:57:55Z</dcterms:modified>
</cp:coreProperties>
</file>