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9" r:id="rId2"/>
    <p:sldId id="1950" r:id="rId3"/>
    <p:sldId id="1957" r:id="rId4"/>
    <p:sldId id="1956" r:id="rId5"/>
    <p:sldId id="1959" r:id="rId6"/>
    <p:sldId id="1960" r:id="rId7"/>
    <p:sldId id="1966" r:id="rId8"/>
    <p:sldId id="1961" r:id="rId9"/>
    <p:sldId id="1962" r:id="rId10"/>
    <p:sldId id="1963" r:id="rId11"/>
    <p:sldId id="1958" r:id="rId12"/>
    <p:sldId id="1964" r:id="rId13"/>
    <p:sldId id="1965" r:id="rId14"/>
    <p:sldId id="288"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D94021"/>
    <a:srgbClr val="6FCAD9"/>
    <a:srgbClr val="003399"/>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85" autoAdjust="0"/>
  </p:normalViewPr>
  <p:slideViewPr>
    <p:cSldViewPr snapToGrid="0" snapToObjects="1">
      <p:cViewPr varScale="1">
        <p:scale>
          <a:sx n="103" d="100"/>
          <a:sy n="103" d="100"/>
        </p:scale>
        <p:origin x="114" y="47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8/2/2023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7/26/2023</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361121E-00D9-471D-A964-C754D6259CE5}" type="datetime1">
              <a:rPr lang="en-GB" smtClean="0"/>
              <a:t>26/07/2023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dirty="0"/>
              <a:t>Introduction to the Beams Department 2021</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893EF5E-7B5D-436A-8212-5BB1863289F2}" type="datetime1">
              <a:rPr lang="en-GB" smtClean="0"/>
              <a:t>26/07/2023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BDA540F-81B5-4FD3-A781-163B8E346F8B}" type="datetime1">
              <a:rPr lang="en-GB" smtClean="0"/>
              <a:t>26/07/2023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9B53E85-C3E0-4361-9596-603ADEC8AC33}" type="datetime1">
              <a:rPr lang="en-GB" smtClean="0"/>
              <a:t>26/07/2023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D83BBDB-8E95-4C3A-A795-3257BA674C96}" type="datetime1">
              <a:rPr lang="en-GB" smtClean="0"/>
              <a:t>26/07/2023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1633A5E-0453-4520-BDE7-5656E0A246D8}" type="datetime1">
              <a:rPr lang="en-GB" smtClean="0"/>
              <a:t>26/07/2023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66080B2-561A-4A9F-B73A-35060C801D0A}" type="datetime1">
              <a:rPr lang="en-GB" smtClean="0"/>
              <a:t>26/07/2023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FE368A6-CCCF-455B-8B07-832A6744764E}" type="datetime1">
              <a:rPr lang="en-GB" smtClean="0"/>
              <a:t>26/07/2023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3998C37F-2408-46B3-8D56-36FD5A8C08DF}" type="datetime1">
              <a:rPr lang="en-GB" smtClean="0"/>
              <a:t>26/07/2023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DB800C8-BAB3-42C1-A179-2F6313676033}" type="datetime1">
              <a:rPr lang="en-GB" smtClean="0"/>
              <a:t>26/07/2023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EB07182-1834-42B7-ADB9-737F74D1BA68}" type="datetime1">
              <a:rPr lang="en-GB" smtClean="0"/>
              <a:t>26/07/2023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B40BC46-4E79-4A33-A1E3-E213ED812687}" type="datetime1">
              <a:rPr lang="en-GB" smtClean="0"/>
              <a:t>26/07/2023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dirty="0"/>
              <a:t>Introduction to the Beams Department 2021</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81DF5171-4022-4D65-964E-E936A4CB21FB}" type="datetime1">
              <a:rPr lang="en-GB" smtClean="0"/>
              <a:t>26/07/2023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dirty="0"/>
              <a:t>Introduction to the Beams Department 2021</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aster subtitle style</a:t>
            </a:r>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2"/>
          <a:stretch>
            <a:fillRect/>
          </a:stretch>
        </p:blipFill>
        <p:spPr>
          <a:xfrm>
            <a:off x="11080559" y="145645"/>
            <a:ext cx="1208870" cy="960142"/>
          </a:xfrm>
          <a:prstGeom prst="rect">
            <a:avLst/>
          </a:prstGeom>
        </p:spPr>
      </p:pic>
      <p:pic>
        <p:nvPicPr>
          <p:cNvPr id="6" name="Picture 5">
            <a:extLst>
              <a:ext uri="{FF2B5EF4-FFF2-40B4-BE49-F238E27FC236}">
                <a16:creationId xmlns:a16="http://schemas.microsoft.com/office/drawing/2014/main" id="{3E8746EB-9AF5-4BFA-AAC9-F73D8338B33C}"/>
              </a:ext>
            </a:extLst>
          </p:cNvPr>
          <p:cNvPicPr>
            <a:picLocks noChangeAspect="1"/>
          </p:cNvPicPr>
          <p:nvPr userDrawn="1"/>
        </p:nvPicPr>
        <p:blipFill>
          <a:blip r:embed="rId3"/>
          <a:stretch>
            <a:fillRect/>
          </a:stretch>
        </p:blipFill>
        <p:spPr>
          <a:xfrm>
            <a:off x="4132094" y="360293"/>
            <a:ext cx="3761558" cy="2950720"/>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C0AB5D9-B0CE-41A3-AC7C-505EB0CB48A1}" type="datetime1">
              <a:rPr lang="en-GB" smtClean="0"/>
              <a:t>26/07/2023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98DC11B-ED3C-428C-988F-4CE043AADB0C}" type="datetime1">
              <a:rPr lang="en-GB" smtClean="0"/>
              <a:t>26/07/2023</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a:extLst>
              <a:ext uri="{FF2B5EF4-FFF2-40B4-BE49-F238E27FC236}">
                <a16:creationId xmlns:a16="http://schemas.microsoft.com/office/drawing/2014/main" id="{49D5D3E3-903F-4E5B-ABCD-A6089B491A42}"/>
              </a:ext>
            </a:extLst>
          </p:cNvPr>
          <p:cNvPicPr>
            <a:picLocks noChangeAspect="1"/>
          </p:cNvPicPr>
          <p:nvPr userDrawn="1"/>
        </p:nvPicPr>
        <p:blipFill>
          <a:blip r:embed="rId2"/>
          <a:stretch>
            <a:fillRect/>
          </a:stretch>
        </p:blipFill>
        <p:spPr>
          <a:xfrm>
            <a:off x="1018600" y="6353703"/>
            <a:ext cx="568002" cy="444843"/>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5FEE0D3-2042-41D0-A61E-6891EA62DB58}" type="datetime1">
              <a:rPr lang="en-GB" smtClean="0"/>
              <a:t>26/07/2023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C60A5E9E-17D3-423C-801A-DFAE73016E3F}" type="datetime1">
              <a:rPr lang="en-GB" smtClean="0"/>
              <a:t>26/07/2023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dirty="0"/>
              <a:t>Introduction to the Beams Department 2021</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5FAE61A-5D37-4872-881E-2F28BDD09554}" type="datetime1">
              <a:rPr lang="en-GB" smtClean="0"/>
              <a:t>26/07/2023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72148" y="526522"/>
            <a:ext cx="11376025" cy="1065742"/>
          </a:xfr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7217107-BF60-4CCA-9650-F62A98D7BD90}" type="datetime1">
              <a:rPr lang="en-GB" smtClean="0"/>
              <a:t>26/07/2023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D7CE4416-2568-46D9-83B4-02DFDBFB7B92}" type="datetime1">
              <a:rPr lang="en-GB" smtClean="0"/>
              <a:t>26/07/2023</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Introduction to the Beams Department 2021</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hyperlink" Target="https://edh.cern.ch/Document/SupplyChain/DAI/9835980"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edh.cern.ch/Document/SupplyChain/DAI/9835980"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edms.cern.ch/file/2138759/1/EDMS2138759_Comparison_of_SPS_PU_Jacks_mechanicals_characteristics_rev_1.docx" TargetMode="External"/><Relationship Id="rId2" Type="http://schemas.openxmlformats.org/officeDocument/2006/relationships/hyperlink" Target="https://edh.cern.ch/Document/SupplyChain/DAI/7774631" TargetMode="External"/><Relationship Id="rId1" Type="http://schemas.openxmlformats.org/officeDocument/2006/relationships/slideLayout" Target="../slideLayouts/slideLayout5.xml"/><Relationship Id="rId6" Type="http://schemas.openxmlformats.org/officeDocument/2006/relationships/hyperlink" Target="https://edms.cern.ch/document/2922835/1" TargetMode="External"/><Relationship Id="rId5" Type="http://schemas.openxmlformats.org/officeDocument/2006/relationships/hyperlink" Target="https://edms.cern.ch/file/2914250/1/20230710_P._Bestmann.pdf" TargetMode="External"/><Relationship Id="rId4" Type="http://schemas.openxmlformats.org/officeDocument/2006/relationships/hyperlink" Target="https://edms.cern.ch/file/2141845/1/EDMS2141845_2017-2019-Comparison_of_SPS_PU_Jacks_mechanicals_characteristics.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idx="4294967295"/>
          </p:nvPr>
        </p:nvSpPr>
        <p:spPr>
          <a:xfrm>
            <a:off x="407989" y="3801862"/>
            <a:ext cx="11376025" cy="1338309"/>
          </a:xfrm>
        </p:spPr>
        <p:txBody>
          <a:bodyPr/>
          <a:lstStyle/>
          <a:p>
            <a:pPr algn="ctr"/>
            <a:r>
              <a:rPr lang="fr-FR" dirty="0">
                <a:solidFill>
                  <a:schemeClr val="bg1"/>
                </a:solidFill>
              </a:rPr>
              <a:t>PUR Jack Taskforce</a:t>
            </a:r>
            <a:br>
              <a:rPr lang="fr-FR" dirty="0">
                <a:solidFill>
                  <a:schemeClr val="bg1"/>
                </a:solidFill>
              </a:rPr>
            </a:br>
            <a:r>
              <a:rPr lang="fr-FR" sz="2800" dirty="0">
                <a:solidFill>
                  <a:schemeClr val="bg1"/>
                </a:solidFill>
              </a:rPr>
              <a:t>Mandate &amp; Organisation</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endParaRPr lang="fr-FR" sz="1800" dirty="0"/>
          </a:p>
          <a:p>
            <a:pPr algn="l"/>
            <a:r>
              <a:rPr lang="fr-FR" sz="1800" dirty="0"/>
              <a:t>P. Bestmann</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090858"/>
            <a:ext cx="10551011" cy="4608512"/>
          </a:xfrm>
        </p:spPr>
        <p:txBody>
          <a:bodyPr/>
          <a:lstStyle/>
          <a:p>
            <a:pPr marL="939800" lvl="3" indent="0">
              <a:buNone/>
            </a:pPr>
            <a:endParaRPr lang="en-US"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rPr>
              <a:t>Traceability is key for the follow up</a:t>
            </a:r>
          </a:p>
          <a:p>
            <a:pPr lvl="1"/>
            <a:r>
              <a:rPr lang="en-US" dirty="0">
                <a:latin typeface="Calibri" panose="020F0502020204030204" pitchFamily="34" charset="0"/>
                <a:cs typeface="Calibri" panose="020F0502020204030204" pitchFamily="34" charset="0"/>
              </a:rPr>
              <a:t>So far we have more doubts than answers and a clear association of the pads to a specific order or a specific Jack in a location is impossible</a:t>
            </a:r>
          </a:p>
          <a:p>
            <a:pPr lvl="1"/>
            <a:r>
              <a:rPr lang="en-US" dirty="0">
                <a:latin typeface="Calibri" panose="020F0502020204030204" pitchFamily="34" charset="0"/>
                <a:cs typeface="Calibri" panose="020F0502020204030204" pitchFamily="34" charset="0"/>
              </a:rPr>
              <a:t>The only installation to be 100% sure is the SPS with the exchange from 2019</a:t>
            </a:r>
          </a:p>
          <a:p>
            <a:pPr lvl="2"/>
            <a:r>
              <a:rPr lang="en-US" dirty="0">
                <a:latin typeface="Calibri" panose="020F0502020204030204" pitchFamily="34" charset="0"/>
                <a:cs typeface="Calibri" panose="020F0502020204030204" pitchFamily="34" charset="0"/>
              </a:rPr>
              <a:t>Some specific positions have not been done, but are well known and can be traced</a:t>
            </a:r>
          </a:p>
          <a:p>
            <a:pPr lvl="1"/>
            <a:r>
              <a:rPr lang="en-US" dirty="0">
                <a:latin typeface="Calibri" panose="020F0502020204030204" pitchFamily="34" charset="0"/>
                <a:cs typeface="Calibri" panose="020F0502020204030204" pitchFamily="34" charset="0"/>
              </a:rPr>
              <a:t>Serial numbers should be given to all PUR Jacks (</a:t>
            </a:r>
            <a:r>
              <a:rPr lang="en-US" dirty="0" err="1">
                <a:latin typeface="Calibri" panose="020F0502020204030204" pitchFamily="34" charset="0"/>
                <a:cs typeface="Calibri" panose="020F0502020204030204" pitchFamily="34" charset="0"/>
              </a:rPr>
              <a:t>Upper+Lower</a:t>
            </a:r>
            <a:r>
              <a:rPr lang="en-US" dirty="0">
                <a:latin typeface="Calibri" panose="020F0502020204030204" pitchFamily="34" charset="0"/>
                <a:cs typeface="Calibri" panose="020F0502020204030204" pitchFamily="34" charset="0"/>
              </a:rPr>
              <a:t> Part)</a:t>
            </a:r>
          </a:p>
          <a:p>
            <a:pPr lvl="1"/>
            <a:r>
              <a:rPr lang="en-US" dirty="0">
                <a:latin typeface="Calibri" panose="020F0502020204030204" pitchFamily="34" charset="0"/>
                <a:cs typeface="Calibri" panose="020F0502020204030204" pitchFamily="34" charset="0"/>
              </a:rPr>
              <a:t>Each batch should be clearly associate to an order</a:t>
            </a:r>
          </a:p>
          <a:p>
            <a:pPr lvl="2"/>
            <a:r>
              <a:rPr lang="en-US" dirty="0">
                <a:latin typeface="Calibri" panose="020F0502020204030204" pitchFamily="34" charset="0"/>
                <a:cs typeface="Calibri" panose="020F0502020204030204" pitchFamily="34" charset="0"/>
              </a:rPr>
              <a:t>Coloring agents are difficult, a pattern or number in the mold could be possible. Lateral Laser engraving also…</a:t>
            </a:r>
          </a:p>
          <a:p>
            <a:pPr lvl="2"/>
            <a:endParaRPr lang="en-US" dirty="0">
              <a:latin typeface="Calibri" panose="020F0502020204030204" pitchFamily="34" charset="0"/>
              <a:cs typeface="Calibri" panose="020F0502020204030204" pitchFamily="34" charset="0"/>
            </a:endParaRP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Tracability</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1553966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b="0" i="0" dirty="0">
                <a:solidFill>
                  <a:srgbClr val="292929"/>
                </a:solidFill>
                <a:effectLst/>
                <a:latin typeface="Calibri" panose="020F0502020204030204" pitchFamily="34" charset="0"/>
              </a:rPr>
              <a:t>A full test procedure at reception of orders should be established</a:t>
            </a:r>
          </a:p>
          <a:p>
            <a:pPr lvl="1"/>
            <a:r>
              <a:rPr lang="en-GB" dirty="0">
                <a:solidFill>
                  <a:srgbClr val="292929"/>
                </a:solidFill>
                <a:latin typeface="Calibri" panose="020F0502020204030204" pitchFamily="34" charset="0"/>
              </a:rPr>
              <a:t>For now we compare to previous batches:</a:t>
            </a:r>
          </a:p>
          <a:p>
            <a:pPr lvl="2"/>
            <a:r>
              <a:rPr lang="en-GB" b="0" i="0" dirty="0">
                <a:solidFill>
                  <a:srgbClr val="292929"/>
                </a:solidFill>
                <a:effectLst/>
                <a:latin typeface="Calibri" panose="020F0502020204030204" pitchFamily="34" charset="0"/>
              </a:rPr>
              <a:t>Hardness</a:t>
            </a:r>
          </a:p>
          <a:p>
            <a:pPr lvl="2"/>
            <a:r>
              <a:rPr lang="en-GB" dirty="0">
                <a:solidFill>
                  <a:srgbClr val="292929"/>
                </a:solidFill>
                <a:latin typeface="Calibri" panose="020F0502020204030204" pitchFamily="34" charset="0"/>
              </a:rPr>
              <a:t>Punch resistance</a:t>
            </a:r>
          </a:p>
          <a:p>
            <a:pPr lvl="2"/>
            <a:r>
              <a:rPr lang="en-GB" b="0" i="0" dirty="0">
                <a:solidFill>
                  <a:srgbClr val="292929"/>
                </a:solidFill>
                <a:effectLst/>
                <a:latin typeface="Calibri" panose="020F0502020204030204" pitchFamily="34" charset="0"/>
              </a:rPr>
              <a:t>Compression &amp; recovery</a:t>
            </a:r>
          </a:p>
          <a:p>
            <a:pPr lvl="1"/>
            <a:r>
              <a:rPr lang="en-GB" dirty="0">
                <a:solidFill>
                  <a:srgbClr val="292929"/>
                </a:solidFill>
                <a:latin typeface="Calibri" panose="020F0502020204030204" pitchFamily="34" charset="0"/>
              </a:rPr>
              <a:t>We should have acceptation criteria for those and certainly more parameters</a:t>
            </a:r>
          </a:p>
          <a:p>
            <a:pPr lvl="1"/>
            <a:r>
              <a:rPr lang="en-GB" b="0" i="0" dirty="0">
                <a:solidFill>
                  <a:srgbClr val="292929"/>
                </a:solidFill>
                <a:effectLst/>
                <a:latin typeface="Calibri" panose="020F0502020204030204" pitchFamily="34" charset="0"/>
              </a:rPr>
              <a:t>Chemical analysis to be included systematically</a:t>
            </a:r>
          </a:p>
          <a:p>
            <a:pPr lvl="2"/>
            <a:endParaRPr lang="en-GB" b="0" i="0" dirty="0">
              <a:solidFill>
                <a:srgbClr val="292929"/>
              </a:solidFill>
              <a:effectLst/>
              <a:latin typeface="Calibri" panose="020F0502020204030204" pitchFamily="34" charset="0"/>
            </a:endParaRPr>
          </a:p>
          <a:p>
            <a:pPr lvl="2"/>
            <a:endParaRPr lang="en-GB" b="0" i="0" dirty="0">
              <a:solidFill>
                <a:srgbClr val="292929"/>
              </a:solidFill>
              <a:effectLst/>
              <a:latin typeface="Calibri" panose="020F0502020204030204" pitchFamily="34" charset="0"/>
            </a:endParaRPr>
          </a:p>
          <a:p>
            <a:endParaRPr lang="en-GB" b="0" dirty="0">
              <a:solidFill>
                <a:srgbClr val="292929"/>
              </a:solidFill>
              <a:latin typeface="Calibri" panose="020F0502020204030204" pitchFamily="34" charset="0"/>
            </a:endParaRP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Testing</a:t>
            </a:r>
            <a:r>
              <a:rPr lang="de-DE" dirty="0"/>
              <a:t> @ </a:t>
            </a:r>
            <a:r>
              <a:rPr lang="de-DE" dirty="0" err="1"/>
              <a:t>reception</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51405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b="0" dirty="0">
                <a:solidFill>
                  <a:srgbClr val="292929"/>
                </a:solidFill>
                <a:latin typeface="Calibri" panose="020F0502020204030204" pitchFamily="34" charset="0"/>
              </a:rPr>
              <a:t>A set of loaded jacks should be distributed in the machines as pre-warning sample</a:t>
            </a:r>
          </a:p>
          <a:p>
            <a:pPr lvl="1"/>
            <a:r>
              <a:rPr lang="en-GB" i="0" dirty="0">
                <a:solidFill>
                  <a:srgbClr val="292929"/>
                </a:solidFill>
                <a:effectLst/>
                <a:latin typeface="Calibri" panose="020F0502020204030204" pitchFamily="34" charset="0"/>
              </a:rPr>
              <a:t>At strategic places with different environmental conditions (Humidity/ Temperature/ Radiation)</a:t>
            </a:r>
          </a:p>
          <a:p>
            <a:pPr lvl="1"/>
            <a:r>
              <a:rPr lang="en-GB" dirty="0">
                <a:solidFill>
                  <a:srgbClr val="292929"/>
                </a:solidFill>
                <a:latin typeface="Calibri" panose="020F0502020204030204" pitchFamily="34" charset="0"/>
              </a:rPr>
              <a:t>Together with unloaded pads for comparison</a:t>
            </a:r>
          </a:p>
          <a:p>
            <a:pPr lvl="1"/>
            <a:r>
              <a:rPr lang="en-GB" i="0" dirty="0">
                <a:solidFill>
                  <a:srgbClr val="292929"/>
                </a:solidFill>
                <a:effectLst/>
                <a:latin typeface="Calibri" panose="020F0502020204030204" pitchFamily="34" charset="0"/>
              </a:rPr>
              <a:t>Analysis of elasticity every shutdown in MME lab under controlled conditions</a:t>
            </a:r>
          </a:p>
          <a:p>
            <a:pPr lvl="1"/>
            <a:r>
              <a:rPr lang="en-GB" dirty="0" err="1">
                <a:solidFill>
                  <a:srgbClr val="292929"/>
                </a:solidFill>
                <a:latin typeface="Calibri" panose="020F0502020204030204" pitchFamily="34" charset="0"/>
              </a:rPr>
              <a:t>Teststands</a:t>
            </a:r>
            <a:r>
              <a:rPr lang="en-GB" dirty="0">
                <a:solidFill>
                  <a:srgbClr val="292929"/>
                </a:solidFill>
                <a:latin typeface="Calibri" panose="020F0502020204030204" pitchFamily="34" charset="0"/>
              </a:rPr>
              <a:t> are already produced by BE-EA</a:t>
            </a:r>
            <a:endParaRPr lang="en-GB" i="0" dirty="0">
              <a:solidFill>
                <a:srgbClr val="292929"/>
              </a:solidFill>
              <a:effectLst/>
              <a:latin typeface="Calibri" panose="020F0502020204030204" pitchFamily="34" charset="0"/>
            </a:endParaRPr>
          </a:p>
          <a:p>
            <a:pPr lvl="1"/>
            <a:endParaRPr lang="en-GB" b="0" i="0" dirty="0">
              <a:solidFill>
                <a:srgbClr val="292929"/>
              </a:solidFill>
              <a:effectLst/>
              <a:latin typeface="Calibri" panose="020F0502020204030204" pitchFamily="34" charset="0"/>
            </a:endParaRPr>
          </a:p>
          <a:p>
            <a:pPr lvl="2"/>
            <a:endParaRPr lang="en-GB" b="0" i="0" dirty="0">
              <a:solidFill>
                <a:srgbClr val="292929"/>
              </a:solidFill>
              <a:effectLst/>
              <a:latin typeface="Calibri" panose="020F0502020204030204" pitchFamily="34" charset="0"/>
            </a:endParaRPr>
          </a:p>
          <a:p>
            <a:pPr lvl="2"/>
            <a:endParaRPr lang="en-GB" b="0" i="0" dirty="0">
              <a:solidFill>
                <a:srgbClr val="292929"/>
              </a:solidFill>
              <a:effectLst/>
              <a:latin typeface="Calibri" panose="020F0502020204030204" pitchFamily="34" charset="0"/>
            </a:endParaRPr>
          </a:p>
          <a:p>
            <a:endParaRPr lang="en-GB" b="0" dirty="0">
              <a:solidFill>
                <a:srgbClr val="292929"/>
              </a:solidFill>
              <a:latin typeface="Calibri" panose="020F0502020204030204" pitchFamily="34" charset="0"/>
            </a:endParaRP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Testing</a:t>
            </a:r>
            <a:r>
              <a:rPr lang="de-DE" dirty="0"/>
              <a:t> on </a:t>
            </a:r>
            <a:r>
              <a:rPr lang="de-DE" dirty="0" err="1"/>
              <a:t>site</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3184274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dirty="0">
                <a:solidFill>
                  <a:srgbClr val="292929"/>
                </a:solidFill>
                <a:latin typeface="Calibri" panose="020F0502020204030204" pitchFamily="34" charset="0"/>
              </a:rPr>
              <a:t>Tracing to be implemented as from now on</a:t>
            </a:r>
          </a:p>
          <a:p>
            <a:pPr lvl="1"/>
            <a:r>
              <a:rPr lang="en-GB" i="0" dirty="0">
                <a:solidFill>
                  <a:srgbClr val="292929"/>
                </a:solidFill>
                <a:effectLst/>
                <a:latin typeface="Calibri" panose="020F0502020204030204" pitchFamily="34" charset="0"/>
              </a:rPr>
              <a:t>BE-GM  proposes to pr</a:t>
            </a:r>
            <a:r>
              <a:rPr lang="en-GB" dirty="0">
                <a:solidFill>
                  <a:srgbClr val="292929"/>
                </a:solidFill>
                <a:latin typeface="Calibri" panose="020F0502020204030204" pitchFamily="34" charset="0"/>
              </a:rPr>
              <a:t>ovide serial numbers and </a:t>
            </a:r>
            <a:r>
              <a:rPr lang="en-GB" dirty="0" err="1">
                <a:solidFill>
                  <a:srgbClr val="292929"/>
                </a:solidFill>
                <a:latin typeface="Calibri" panose="020F0502020204030204" pitchFamily="34" charset="0"/>
              </a:rPr>
              <a:t>evtl</a:t>
            </a:r>
            <a:r>
              <a:rPr lang="en-GB" dirty="0">
                <a:solidFill>
                  <a:srgbClr val="292929"/>
                </a:solidFill>
                <a:latin typeface="Calibri" panose="020F0502020204030204" pitchFamily="34" charset="0"/>
              </a:rPr>
              <a:t>. Stickers (</a:t>
            </a:r>
            <a:r>
              <a:rPr lang="en-GB" dirty="0">
                <a:solidFill>
                  <a:srgbClr val="FF0000"/>
                </a:solidFill>
                <a:latin typeface="Calibri" panose="020F0502020204030204" pitchFamily="34" charset="0"/>
              </a:rPr>
              <a:t>GM</a:t>
            </a:r>
            <a:r>
              <a:rPr lang="en-GB" dirty="0">
                <a:solidFill>
                  <a:srgbClr val="292929"/>
                </a:solidFill>
                <a:latin typeface="Calibri" panose="020F0502020204030204" pitchFamily="34" charset="0"/>
              </a:rPr>
              <a:t>)</a:t>
            </a:r>
          </a:p>
          <a:p>
            <a:pPr lvl="1"/>
            <a:r>
              <a:rPr lang="en-GB" i="0" dirty="0">
                <a:solidFill>
                  <a:srgbClr val="292929"/>
                </a:solidFill>
                <a:effectLst/>
                <a:latin typeface="Calibri" panose="020F0502020204030204" pitchFamily="34" charset="0"/>
              </a:rPr>
              <a:t>Tracing to be done by equipment owners (</a:t>
            </a:r>
            <a:r>
              <a:rPr lang="en-GB" i="0" dirty="0">
                <a:solidFill>
                  <a:srgbClr val="FF0000"/>
                </a:solidFill>
                <a:effectLst/>
                <a:latin typeface="Calibri" panose="020F0502020204030204" pitchFamily="34" charset="0"/>
              </a:rPr>
              <a:t>MSC/EA</a:t>
            </a:r>
            <a:r>
              <a:rPr lang="en-GB" i="0" dirty="0">
                <a:solidFill>
                  <a:srgbClr val="292929"/>
                </a:solidFill>
                <a:effectLst/>
                <a:latin typeface="Calibri" panose="020F0502020204030204" pitchFamily="34" charset="0"/>
              </a:rPr>
              <a:t>)</a:t>
            </a:r>
          </a:p>
          <a:p>
            <a:r>
              <a:rPr lang="en-GB" dirty="0">
                <a:solidFill>
                  <a:srgbClr val="292929"/>
                </a:solidFill>
                <a:latin typeface="Calibri" panose="020F0502020204030204" pitchFamily="34" charset="0"/>
              </a:rPr>
              <a:t>Clear identification of remaining stock</a:t>
            </a:r>
          </a:p>
          <a:p>
            <a:pPr lvl="1"/>
            <a:r>
              <a:rPr lang="en-GB" dirty="0">
                <a:solidFill>
                  <a:srgbClr val="292929"/>
                </a:solidFill>
                <a:latin typeface="Calibri" panose="020F0502020204030204" pitchFamily="34" charset="0"/>
              </a:rPr>
              <a:t>Identification when tested </a:t>
            </a:r>
            <a:r>
              <a:rPr lang="en-GB" i="0" dirty="0">
                <a:solidFill>
                  <a:srgbClr val="292929"/>
                </a:solidFill>
                <a:effectLst/>
                <a:latin typeface="Calibri" panose="020F0502020204030204" pitchFamily="34" charset="0"/>
              </a:rPr>
              <a:t>(</a:t>
            </a:r>
            <a:r>
              <a:rPr lang="en-GB" i="0" dirty="0">
                <a:solidFill>
                  <a:srgbClr val="FF0000"/>
                </a:solidFill>
                <a:effectLst/>
                <a:latin typeface="Calibri" panose="020F0502020204030204" pitchFamily="34" charset="0"/>
              </a:rPr>
              <a:t>MSC/EA</a:t>
            </a:r>
            <a:r>
              <a:rPr lang="en-GB" i="0" dirty="0">
                <a:solidFill>
                  <a:srgbClr val="292929"/>
                </a:solidFill>
                <a:effectLst/>
                <a:latin typeface="Calibri" panose="020F0502020204030204" pitchFamily="34" charset="0"/>
              </a:rPr>
              <a:t>)</a:t>
            </a:r>
            <a:endParaRPr lang="en-GB" dirty="0">
              <a:solidFill>
                <a:srgbClr val="292929"/>
              </a:solidFill>
              <a:latin typeface="Calibri" panose="020F0502020204030204" pitchFamily="34" charset="0"/>
            </a:endParaRPr>
          </a:p>
          <a:p>
            <a:pPr lvl="1"/>
            <a:r>
              <a:rPr lang="en-GB" i="0" dirty="0">
                <a:solidFill>
                  <a:srgbClr val="292929"/>
                </a:solidFill>
                <a:effectLst/>
                <a:latin typeface="Calibri" panose="020F0502020204030204" pitchFamily="34" charset="0"/>
              </a:rPr>
              <a:t>Destruction when non conform</a:t>
            </a:r>
            <a:r>
              <a:rPr lang="en-GB" dirty="0">
                <a:solidFill>
                  <a:srgbClr val="292929"/>
                </a:solidFill>
                <a:latin typeface="Calibri" panose="020F0502020204030204" pitchFamily="34" charset="0"/>
              </a:rPr>
              <a:t>! </a:t>
            </a:r>
            <a:r>
              <a:rPr lang="en-GB" i="0" dirty="0">
                <a:solidFill>
                  <a:srgbClr val="292929"/>
                </a:solidFill>
                <a:effectLst/>
                <a:latin typeface="Calibri" panose="020F0502020204030204" pitchFamily="34" charset="0"/>
              </a:rPr>
              <a:t>(</a:t>
            </a:r>
            <a:r>
              <a:rPr lang="en-GB" i="0" dirty="0">
                <a:solidFill>
                  <a:srgbClr val="FF0000"/>
                </a:solidFill>
                <a:effectLst/>
                <a:latin typeface="Calibri" panose="020F0502020204030204" pitchFamily="34" charset="0"/>
              </a:rPr>
              <a:t>MSC/EA</a:t>
            </a:r>
            <a:r>
              <a:rPr lang="en-GB" i="0" dirty="0">
                <a:solidFill>
                  <a:srgbClr val="292929"/>
                </a:solidFill>
                <a:effectLst/>
                <a:latin typeface="Calibri" panose="020F0502020204030204" pitchFamily="34" charset="0"/>
              </a:rPr>
              <a:t>)</a:t>
            </a:r>
            <a:endParaRPr lang="en-GB" dirty="0">
              <a:solidFill>
                <a:srgbClr val="292929"/>
              </a:solidFill>
              <a:latin typeface="Calibri" panose="020F0502020204030204" pitchFamily="34" charset="0"/>
            </a:endParaRPr>
          </a:p>
          <a:p>
            <a:pPr lvl="1"/>
            <a:r>
              <a:rPr lang="en-GB" dirty="0">
                <a:solidFill>
                  <a:srgbClr val="292929"/>
                </a:solidFill>
                <a:latin typeface="Calibri" panose="020F0502020204030204" pitchFamily="34" charset="0"/>
              </a:rPr>
              <a:t>Define and enhance storage conditions </a:t>
            </a:r>
            <a:r>
              <a:rPr lang="en-GB" i="0" dirty="0">
                <a:solidFill>
                  <a:srgbClr val="292929"/>
                </a:solidFill>
                <a:effectLst/>
                <a:latin typeface="Calibri" panose="020F0502020204030204" pitchFamily="34" charset="0"/>
              </a:rPr>
              <a:t>(</a:t>
            </a:r>
            <a:r>
              <a:rPr lang="en-GB" i="0" dirty="0">
                <a:solidFill>
                  <a:srgbClr val="FF0000"/>
                </a:solidFill>
                <a:effectLst/>
                <a:latin typeface="Calibri" panose="020F0502020204030204" pitchFamily="34" charset="0"/>
              </a:rPr>
              <a:t>MSC/EA</a:t>
            </a:r>
            <a:r>
              <a:rPr lang="en-GB" i="0" dirty="0">
                <a:solidFill>
                  <a:srgbClr val="292929"/>
                </a:solidFill>
                <a:effectLst/>
                <a:latin typeface="Calibri" panose="020F0502020204030204" pitchFamily="34" charset="0"/>
              </a:rPr>
              <a:t>)</a:t>
            </a:r>
            <a:endParaRPr lang="en-GB" dirty="0">
              <a:solidFill>
                <a:srgbClr val="292929"/>
              </a:solidFill>
              <a:latin typeface="Calibri" panose="020F0502020204030204" pitchFamily="34" charset="0"/>
            </a:endParaRPr>
          </a:p>
          <a:p>
            <a:r>
              <a:rPr lang="en-GB" i="0" dirty="0">
                <a:solidFill>
                  <a:srgbClr val="292929"/>
                </a:solidFill>
                <a:effectLst/>
                <a:latin typeface="Calibri" panose="020F0502020204030204" pitchFamily="34" charset="0"/>
              </a:rPr>
              <a:t>Test tools</a:t>
            </a:r>
          </a:p>
          <a:p>
            <a:pPr lvl="1"/>
            <a:r>
              <a:rPr lang="en-GB" dirty="0">
                <a:solidFill>
                  <a:srgbClr val="292929"/>
                </a:solidFill>
                <a:latin typeface="Calibri" panose="020F0502020204030204" pitchFamily="34" charset="0"/>
              </a:rPr>
              <a:t>Asymmetric compression test tool (</a:t>
            </a:r>
            <a:r>
              <a:rPr lang="en-GB" dirty="0">
                <a:solidFill>
                  <a:srgbClr val="FF0000"/>
                </a:solidFill>
                <a:latin typeface="Calibri" panose="020F0502020204030204" pitchFamily="34" charset="0"/>
              </a:rPr>
              <a:t>GM</a:t>
            </a:r>
            <a:r>
              <a:rPr lang="en-GB" dirty="0">
                <a:solidFill>
                  <a:srgbClr val="292929"/>
                </a:solidFill>
                <a:latin typeface="Calibri" panose="020F0502020204030204" pitchFamily="34" charset="0"/>
              </a:rPr>
              <a:t>/MSC/MME)</a:t>
            </a:r>
          </a:p>
          <a:p>
            <a:pPr lvl="1"/>
            <a:r>
              <a:rPr lang="en-GB" dirty="0">
                <a:solidFill>
                  <a:srgbClr val="292929"/>
                </a:solidFill>
                <a:latin typeface="Calibri" panose="020F0502020204030204" pitchFamily="34" charset="0"/>
              </a:rPr>
              <a:t>Long Term Test sample preparation (GM/MSC/</a:t>
            </a:r>
            <a:r>
              <a:rPr lang="en-GB" dirty="0">
                <a:solidFill>
                  <a:srgbClr val="FF0000"/>
                </a:solidFill>
                <a:latin typeface="Calibri" panose="020F0502020204030204" pitchFamily="34" charset="0"/>
              </a:rPr>
              <a:t>EA</a:t>
            </a:r>
            <a:r>
              <a:rPr lang="en-GB" dirty="0">
                <a:solidFill>
                  <a:srgbClr val="292929"/>
                </a:solidFill>
                <a:latin typeface="Calibri" panose="020F0502020204030204" pitchFamily="34" charset="0"/>
              </a:rPr>
              <a:t>)</a:t>
            </a:r>
          </a:p>
          <a:p>
            <a:pPr lvl="1"/>
            <a:r>
              <a:rPr lang="en-GB" dirty="0">
                <a:solidFill>
                  <a:srgbClr val="292929"/>
                </a:solidFill>
                <a:latin typeface="Calibri" panose="020F0502020204030204" pitchFamily="34" charset="0"/>
              </a:rPr>
              <a:t>Preparation of reception tests for next batch (procedure </a:t>
            </a:r>
            <a:r>
              <a:rPr lang="en-GB" dirty="0">
                <a:solidFill>
                  <a:srgbClr val="FF0000"/>
                </a:solidFill>
                <a:latin typeface="Calibri" panose="020F0502020204030204" pitchFamily="34" charset="0"/>
              </a:rPr>
              <a:t>GM</a:t>
            </a:r>
            <a:r>
              <a:rPr lang="en-GB" dirty="0">
                <a:solidFill>
                  <a:srgbClr val="292929"/>
                </a:solidFill>
                <a:latin typeface="Calibri" panose="020F0502020204030204" pitchFamily="34" charset="0"/>
              </a:rPr>
              <a:t>/MSC/MME/VSC)</a:t>
            </a:r>
          </a:p>
          <a:p>
            <a:pPr lvl="1"/>
            <a:endParaRPr lang="en-GB" i="0" dirty="0">
              <a:solidFill>
                <a:srgbClr val="292929"/>
              </a:solidFill>
              <a:effectLst/>
              <a:latin typeface="Calibri" panose="020F0502020204030204" pitchFamily="34" charset="0"/>
            </a:endParaRPr>
          </a:p>
          <a:p>
            <a:pPr lvl="1"/>
            <a:endParaRPr lang="en-GB" b="0" i="0" dirty="0">
              <a:solidFill>
                <a:srgbClr val="292929"/>
              </a:solidFill>
              <a:effectLst/>
              <a:latin typeface="Calibri" panose="020F0502020204030204" pitchFamily="34" charset="0"/>
            </a:endParaRPr>
          </a:p>
          <a:p>
            <a:pPr lvl="2"/>
            <a:endParaRPr lang="en-GB" b="0" i="0" dirty="0">
              <a:solidFill>
                <a:srgbClr val="292929"/>
              </a:solidFill>
              <a:effectLst/>
              <a:latin typeface="Calibri" panose="020F0502020204030204" pitchFamily="34" charset="0"/>
            </a:endParaRPr>
          </a:p>
          <a:p>
            <a:pPr lvl="2"/>
            <a:endParaRPr lang="en-GB" b="0" i="0" dirty="0">
              <a:solidFill>
                <a:srgbClr val="292929"/>
              </a:solidFill>
              <a:effectLst/>
              <a:latin typeface="Calibri" panose="020F0502020204030204" pitchFamily="34" charset="0"/>
            </a:endParaRPr>
          </a:p>
          <a:p>
            <a:endParaRPr lang="en-GB" b="0" dirty="0">
              <a:solidFill>
                <a:srgbClr val="292929"/>
              </a:solidFill>
              <a:latin typeface="Calibri" panose="020F0502020204030204" pitchFamily="34" charset="0"/>
            </a:endParaRP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a:t>Next </a:t>
            </a:r>
            <a:r>
              <a:rPr lang="de-DE" dirty="0" err="1"/>
              <a:t>actions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34283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b="0" i="0" dirty="0">
                <a:solidFill>
                  <a:srgbClr val="292929"/>
                </a:solidFill>
                <a:effectLst/>
                <a:latin typeface="Calibri" panose="020F0502020204030204" pitchFamily="34" charset="0"/>
              </a:rPr>
              <a:t>The PU jack task force will coordinate studies and actions related to the issues met on polyurethane pastilles used in the jacks in the SPS, North area, LHC and foreseen for HL-LHC.</a:t>
            </a:r>
          </a:p>
          <a:p>
            <a:r>
              <a:rPr lang="en-GB" b="0" i="0" dirty="0">
                <a:solidFill>
                  <a:srgbClr val="292929"/>
                </a:solidFill>
                <a:effectLst/>
                <a:latin typeface="Calibri" panose="020F0502020204030204" pitchFamily="34" charset="0"/>
              </a:rPr>
              <a:t>Specifically, it will investigate the cause, </a:t>
            </a:r>
            <a:r>
              <a:rPr lang="en-GB" b="0" i="0" dirty="0" err="1">
                <a:solidFill>
                  <a:srgbClr val="292929"/>
                </a:solidFill>
                <a:effectLst/>
                <a:latin typeface="Calibri" panose="020F0502020204030204" pitchFamily="34" charset="0"/>
              </a:rPr>
              <a:t>analyze</a:t>
            </a:r>
            <a:r>
              <a:rPr lang="en-GB" b="0" i="0" dirty="0">
                <a:solidFill>
                  <a:srgbClr val="292929"/>
                </a:solidFill>
                <a:effectLst/>
                <a:latin typeface="Calibri" panose="020F0502020204030204" pitchFamily="34" charset="0"/>
              </a:rPr>
              <a:t> the failed PU pastilles and coordinate mitigation measures over short, medium and long-term, for both the PU pastilles manufacturing and control process</a:t>
            </a:r>
          </a:p>
          <a:p>
            <a:r>
              <a:rPr lang="en-GB" b="0" i="0" dirty="0">
                <a:solidFill>
                  <a:srgbClr val="292929"/>
                </a:solidFill>
                <a:effectLst/>
                <a:latin typeface="Calibri" panose="020F0502020204030204" pitchFamily="34" charset="0"/>
              </a:rPr>
              <a:t>Prepare a consolidation plan of current jacks and conclude on the use of PU pastilles for future ones.</a:t>
            </a:r>
          </a:p>
          <a:p>
            <a:r>
              <a:rPr lang="en-GB" b="0" i="0" dirty="0">
                <a:solidFill>
                  <a:srgbClr val="292929"/>
                </a:solidFill>
                <a:effectLst/>
                <a:latin typeface="Calibri" panose="020F0502020204030204" pitchFamily="34" charset="0"/>
              </a:rPr>
              <a:t>The chair is Patrick Bestmann (BE-GM). Membership is drawn from the following groups: EN-MME, BE-EA, BE-GM, TE-MSC, TE-VSC.</a:t>
            </a:r>
          </a:p>
          <a:p>
            <a:r>
              <a:rPr lang="en-GB" b="0" i="0" dirty="0">
                <a:solidFill>
                  <a:srgbClr val="292929"/>
                </a:solidFill>
                <a:effectLst/>
                <a:latin typeface="Calibri" panose="020F0502020204030204" pitchFamily="34" charset="0"/>
              </a:rPr>
              <a:t>Time limited task force to prepare and implement urgent mitigation measures during YETS 23-24 and define actions for LS3, with a consolidation plan for the next LSs.</a:t>
            </a: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Proposed</a:t>
            </a:r>
            <a:r>
              <a:rPr lang="de-DE" dirty="0"/>
              <a:t> Mandate</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8148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Proposed</a:t>
            </a:r>
            <a:r>
              <a:rPr lang="de-DE" dirty="0"/>
              <a:t> Members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3</a:t>
            </a:fld>
            <a:endParaRPr lang="en-US" dirty="0"/>
          </a:p>
        </p:txBody>
      </p:sp>
      <p:graphicFrame>
        <p:nvGraphicFramePr>
          <p:cNvPr id="7" name="Table 4">
            <a:extLst>
              <a:ext uri="{FF2B5EF4-FFF2-40B4-BE49-F238E27FC236}">
                <a16:creationId xmlns:a16="http://schemas.microsoft.com/office/drawing/2014/main" id="{19D83A94-8BED-2325-4CB2-4EF8BA712DC2}"/>
              </a:ext>
            </a:extLst>
          </p:cNvPr>
          <p:cNvGraphicFramePr>
            <a:graphicFrameLocks noGrp="1"/>
          </p:cNvGraphicFramePr>
          <p:nvPr>
            <p:extLst>
              <p:ext uri="{D42A27DB-BD31-4B8C-83A1-F6EECF244321}">
                <p14:modId xmlns:p14="http://schemas.microsoft.com/office/powerpoint/2010/main" val="4112619735"/>
              </p:ext>
            </p:extLst>
          </p:nvPr>
        </p:nvGraphicFramePr>
        <p:xfrm>
          <a:off x="924026" y="1427947"/>
          <a:ext cx="5682720" cy="4541520"/>
        </p:xfrm>
        <a:graphic>
          <a:graphicData uri="http://schemas.openxmlformats.org/drawingml/2006/table">
            <a:tbl>
              <a:tblPr firstRow="1" bandRow="1">
                <a:tableStyleId>{073A0DAA-6AF3-43AB-8588-CEC1D06C72B9}</a:tableStyleId>
              </a:tblPr>
              <a:tblGrid>
                <a:gridCol w="2341179">
                  <a:extLst>
                    <a:ext uri="{9D8B030D-6E8A-4147-A177-3AD203B41FA5}">
                      <a16:colId xmlns:a16="http://schemas.microsoft.com/office/drawing/2014/main" val="115734724"/>
                    </a:ext>
                  </a:extLst>
                </a:gridCol>
                <a:gridCol w="2089390">
                  <a:extLst>
                    <a:ext uri="{9D8B030D-6E8A-4147-A177-3AD203B41FA5}">
                      <a16:colId xmlns:a16="http://schemas.microsoft.com/office/drawing/2014/main" val="1923020099"/>
                    </a:ext>
                  </a:extLst>
                </a:gridCol>
                <a:gridCol w="1252151">
                  <a:extLst>
                    <a:ext uri="{9D8B030D-6E8A-4147-A177-3AD203B41FA5}">
                      <a16:colId xmlns:a16="http://schemas.microsoft.com/office/drawing/2014/main" val="3195111392"/>
                    </a:ext>
                  </a:extLst>
                </a:gridCol>
              </a:tblGrid>
              <a:tr h="274320">
                <a:tc>
                  <a:txBody>
                    <a:bodyPr/>
                    <a:lstStyle/>
                    <a:p>
                      <a:r>
                        <a:rPr lang="fr-CH" dirty="0" err="1"/>
                        <a:t>Members</a:t>
                      </a:r>
                      <a:endParaRPr lang="en-US" dirty="0"/>
                    </a:p>
                  </a:txBody>
                  <a:tcPr/>
                </a:tc>
                <a:tc>
                  <a:txBody>
                    <a:bodyPr/>
                    <a:lstStyle/>
                    <a:p>
                      <a:endParaRPr lang="en-US" dirty="0"/>
                    </a:p>
                  </a:txBody>
                  <a:tcPr/>
                </a:tc>
                <a:tc>
                  <a:txBody>
                    <a:bodyPr/>
                    <a:lstStyle/>
                    <a:p>
                      <a:r>
                        <a:rPr lang="fr-CH" dirty="0"/>
                        <a:t>Group</a:t>
                      </a:r>
                      <a:endParaRPr lang="en-US" dirty="0"/>
                    </a:p>
                  </a:txBody>
                  <a:tcPr/>
                </a:tc>
                <a:extLst>
                  <a:ext uri="{0D108BD9-81ED-4DB2-BD59-A6C34878D82A}">
                    <a16:rowId xmlns:a16="http://schemas.microsoft.com/office/drawing/2014/main" val="2532366425"/>
                  </a:ext>
                </a:extLst>
              </a:tr>
              <a:tr h="274320">
                <a:tc>
                  <a:txBody>
                    <a:bodyPr/>
                    <a:lstStyle/>
                    <a:p>
                      <a:r>
                        <a:rPr lang="fr-CH" sz="1400" dirty="0"/>
                        <a:t>Jeremie Bauche</a:t>
                      </a:r>
                    </a:p>
                  </a:txBody>
                  <a:tcPr/>
                </a:tc>
                <a:tc>
                  <a:txBody>
                    <a:bodyPr/>
                    <a:lstStyle/>
                    <a:p>
                      <a:endParaRPr lang="en-US" sz="1400" dirty="0"/>
                    </a:p>
                  </a:txBody>
                  <a:tcPr/>
                </a:tc>
                <a:tc>
                  <a:txBody>
                    <a:bodyPr/>
                    <a:lstStyle/>
                    <a:p>
                      <a:r>
                        <a:rPr lang="fr-CH" sz="1400" dirty="0"/>
                        <a:t>TE-MSC</a:t>
                      </a:r>
                      <a:endParaRPr lang="en-US" sz="1400" dirty="0"/>
                    </a:p>
                  </a:txBody>
                  <a:tcPr/>
                </a:tc>
                <a:extLst>
                  <a:ext uri="{0D108BD9-81ED-4DB2-BD59-A6C34878D82A}">
                    <a16:rowId xmlns:a16="http://schemas.microsoft.com/office/drawing/2014/main" val="3575341809"/>
                  </a:ext>
                </a:extLst>
              </a:tr>
              <a:tr h="274320">
                <a:tc>
                  <a:txBody>
                    <a:bodyPr/>
                    <a:lstStyle/>
                    <a:p>
                      <a:r>
                        <a:rPr lang="fr-CH" sz="1400" dirty="0"/>
                        <a:t>Philip Schwarz</a:t>
                      </a:r>
                      <a:endParaRPr lang="en-US" sz="1400" dirty="0"/>
                    </a:p>
                  </a:txBody>
                  <a:tcPr/>
                </a:tc>
                <a:tc>
                  <a:txBody>
                    <a:bodyPr/>
                    <a:lstStyle/>
                    <a:p>
                      <a:endParaRPr lang="en-US" sz="1400" dirty="0"/>
                    </a:p>
                  </a:txBody>
                  <a:tcPr/>
                </a:tc>
                <a:tc>
                  <a:txBody>
                    <a:bodyPr/>
                    <a:lstStyle/>
                    <a:p>
                      <a:r>
                        <a:rPr lang="en-US" sz="1400" dirty="0"/>
                        <a:t>TE-MSC</a:t>
                      </a:r>
                    </a:p>
                  </a:txBody>
                  <a:tcPr/>
                </a:tc>
                <a:extLst>
                  <a:ext uri="{0D108BD9-81ED-4DB2-BD59-A6C34878D82A}">
                    <a16:rowId xmlns:a16="http://schemas.microsoft.com/office/drawing/2014/main" val="2416510984"/>
                  </a:ext>
                </a:extLst>
              </a:tr>
              <a:tr h="274320">
                <a:tc>
                  <a:txBody>
                    <a:bodyPr/>
                    <a:lstStyle/>
                    <a:p>
                      <a:r>
                        <a:rPr lang="en-US" sz="1400" dirty="0"/>
                        <a:t>Roland </a:t>
                      </a:r>
                      <a:r>
                        <a:rPr lang="en-US" sz="1400" dirty="0" err="1"/>
                        <a:t>Piccin</a:t>
                      </a:r>
                      <a:endParaRPr lang="en-US" sz="1400" dirty="0"/>
                    </a:p>
                  </a:txBody>
                  <a:tcPr/>
                </a:tc>
                <a:tc>
                  <a:txBody>
                    <a:bodyPr/>
                    <a:lstStyle/>
                    <a:p>
                      <a:endParaRPr lang="en-US" sz="1400" dirty="0"/>
                    </a:p>
                  </a:txBody>
                  <a:tcPr/>
                </a:tc>
                <a:tc>
                  <a:txBody>
                    <a:bodyPr/>
                    <a:lstStyle/>
                    <a:p>
                      <a:r>
                        <a:rPr lang="en-US" sz="1400" dirty="0"/>
                        <a:t>TE-MSC</a:t>
                      </a:r>
                    </a:p>
                  </a:txBody>
                  <a:tcPr/>
                </a:tc>
                <a:extLst>
                  <a:ext uri="{0D108BD9-81ED-4DB2-BD59-A6C34878D82A}">
                    <a16:rowId xmlns:a16="http://schemas.microsoft.com/office/drawing/2014/main" val="2502782730"/>
                  </a:ext>
                </a:extLst>
              </a:tr>
              <a:tr h="274320">
                <a:tc>
                  <a:txBody>
                    <a:bodyPr/>
                    <a:lstStyle/>
                    <a:p>
                      <a:r>
                        <a:rPr lang="fr-CH" sz="1400" dirty="0"/>
                        <a:t>Patrick Bestmann</a:t>
                      </a:r>
                      <a:endParaRPr lang="en-US" sz="1400" dirty="0"/>
                    </a:p>
                  </a:txBody>
                  <a:tcPr/>
                </a:tc>
                <a:tc>
                  <a:txBody>
                    <a:bodyPr/>
                    <a:lstStyle/>
                    <a:p>
                      <a:endParaRPr lang="en-US" sz="1400" dirty="0"/>
                    </a:p>
                  </a:txBody>
                  <a:tcPr/>
                </a:tc>
                <a:tc>
                  <a:txBody>
                    <a:bodyPr/>
                    <a:lstStyle/>
                    <a:p>
                      <a:r>
                        <a:rPr lang="fr-CH" sz="1400" dirty="0"/>
                        <a:t>BE-GM</a:t>
                      </a:r>
                      <a:endParaRPr lang="en-US" sz="1400" dirty="0"/>
                    </a:p>
                  </a:txBody>
                  <a:tcPr/>
                </a:tc>
                <a:extLst>
                  <a:ext uri="{0D108BD9-81ED-4DB2-BD59-A6C34878D82A}">
                    <a16:rowId xmlns:a16="http://schemas.microsoft.com/office/drawing/2014/main" val="397833026"/>
                  </a:ext>
                </a:extLst>
              </a:tr>
              <a:tr h="274320">
                <a:tc>
                  <a:txBody>
                    <a:bodyPr/>
                    <a:lstStyle/>
                    <a:p>
                      <a:r>
                        <a:rPr lang="fr-CH" sz="1400" dirty="0"/>
                        <a:t>Michel Noir</a:t>
                      </a:r>
                      <a:endParaRPr lang="en-US" sz="1400" dirty="0"/>
                    </a:p>
                  </a:txBody>
                  <a:tcPr/>
                </a:tc>
                <a:tc>
                  <a:txBody>
                    <a:bodyPr/>
                    <a:lstStyle/>
                    <a:p>
                      <a:endParaRPr lang="en-US" sz="1400" dirty="0"/>
                    </a:p>
                  </a:txBody>
                  <a:tcPr/>
                </a:tc>
                <a:tc>
                  <a:txBody>
                    <a:bodyPr/>
                    <a:lstStyle/>
                    <a:p>
                      <a:r>
                        <a:rPr lang="fr-CH" sz="1400" dirty="0"/>
                        <a:t>BE-GM</a:t>
                      </a:r>
                      <a:endParaRPr lang="en-US" sz="1400" dirty="0"/>
                    </a:p>
                  </a:txBody>
                  <a:tcPr/>
                </a:tc>
                <a:extLst>
                  <a:ext uri="{0D108BD9-81ED-4DB2-BD59-A6C34878D82A}">
                    <a16:rowId xmlns:a16="http://schemas.microsoft.com/office/drawing/2014/main" val="4174712357"/>
                  </a:ext>
                </a:extLst>
              </a:tr>
              <a:tr h="274320">
                <a:tc>
                  <a:txBody>
                    <a:bodyPr/>
                    <a:lstStyle/>
                    <a:p>
                      <a:r>
                        <a:rPr lang="fr-CH" sz="1400" dirty="0"/>
                        <a:t>Mateusz Sosin</a:t>
                      </a:r>
                      <a:endParaRPr lang="en-US" sz="1400" dirty="0"/>
                    </a:p>
                  </a:txBody>
                  <a:tcPr/>
                </a:tc>
                <a:tc>
                  <a:txBody>
                    <a:bodyPr/>
                    <a:lstStyle/>
                    <a:p>
                      <a:endParaRPr lang="en-US" sz="1400" dirty="0"/>
                    </a:p>
                  </a:txBody>
                  <a:tcPr/>
                </a:tc>
                <a:tc>
                  <a:txBody>
                    <a:bodyPr/>
                    <a:lstStyle/>
                    <a:p>
                      <a:r>
                        <a:rPr lang="fr-CH" sz="1400" dirty="0"/>
                        <a:t>BE-GM</a:t>
                      </a:r>
                      <a:endParaRPr lang="en-US" sz="1400" dirty="0"/>
                    </a:p>
                  </a:txBody>
                  <a:tcPr/>
                </a:tc>
                <a:extLst>
                  <a:ext uri="{0D108BD9-81ED-4DB2-BD59-A6C34878D82A}">
                    <a16:rowId xmlns:a16="http://schemas.microsoft.com/office/drawing/2014/main" val="3785304434"/>
                  </a:ext>
                </a:extLst>
              </a:tr>
              <a:tr h="274320">
                <a:tc>
                  <a:txBody>
                    <a:bodyPr/>
                    <a:lstStyle/>
                    <a:p>
                      <a:r>
                        <a:rPr lang="fr-CH" sz="1400" dirty="0"/>
                        <a:t>Sylvain Girod</a:t>
                      </a:r>
                      <a:endParaRPr lang="en-US" sz="1400" dirty="0"/>
                    </a:p>
                  </a:txBody>
                  <a:tcPr/>
                </a:tc>
                <a:tc>
                  <a:txBody>
                    <a:bodyPr/>
                    <a:lstStyle/>
                    <a:p>
                      <a:endParaRPr lang="en-US" sz="1400" dirty="0"/>
                    </a:p>
                  </a:txBody>
                  <a:tcPr/>
                </a:tc>
                <a:tc>
                  <a:txBody>
                    <a:bodyPr/>
                    <a:lstStyle/>
                    <a:p>
                      <a:r>
                        <a:rPr lang="fr-CH" sz="1400" dirty="0"/>
                        <a:t>BE-EA</a:t>
                      </a:r>
                      <a:endParaRPr lang="en-US" sz="1400" dirty="0"/>
                    </a:p>
                  </a:txBody>
                  <a:tcPr/>
                </a:tc>
                <a:extLst>
                  <a:ext uri="{0D108BD9-81ED-4DB2-BD59-A6C34878D82A}">
                    <a16:rowId xmlns:a16="http://schemas.microsoft.com/office/drawing/2014/main" val="740480504"/>
                  </a:ext>
                </a:extLst>
              </a:tr>
              <a:tr h="274320">
                <a:tc>
                  <a:txBody>
                    <a:bodyPr/>
                    <a:lstStyle/>
                    <a:p>
                      <a:r>
                        <a:rPr lang="en-US" sz="1400" dirty="0"/>
                        <a:t>Vincent Marchand</a:t>
                      </a:r>
                    </a:p>
                  </a:txBody>
                  <a:tcPr/>
                </a:tc>
                <a:tc>
                  <a:txBody>
                    <a:bodyPr/>
                    <a:lstStyle/>
                    <a:p>
                      <a:endParaRPr lang="en-US" sz="1400" dirty="0"/>
                    </a:p>
                  </a:txBody>
                  <a:tcPr/>
                </a:tc>
                <a:tc>
                  <a:txBody>
                    <a:bodyPr/>
                    <a:lstStyle/>
                    <a:p>
                      <a:r>
                        <a:rPr lang="en-US" sz="1400" dirty="0"/>
                        <a:t>BE-EA</a:t>
                      </a:r>
                    </a:p>
                  </a:txBody>
                  <a:tcPr/>
                </a:tc>
                <a:extLst>
                  <a:ext uri="{0D108BD9-81ED-4DB2-BD59-A6C34878D82A}">
                    <a16:rowId xmlns:a16="http://schemas.microsoft.com/office/drawing/2014/main" val="886242532"/>
                  </a:ext>
                </a:extLst>
              </a:tr>
              <a:tr h="274320">
                <a:tc>
                  <a:txBody>
                    <a:bodyPr/>
                    <a:lstStyle/>
                    <a:p>
                      <a:r>
                        <a:rPr lang="fr-CH" sz="1400" dirty="0"/>
                        <a:t>Michael Lazzaroni</a:t>
                      </a:r>
                      <a:endParaRPr lang="en-US" sz="1400" dirty="0"/>
                    </a:p>
                  </a:txBody>
                  <a:tcPr/>
                </a:tc>
                <a:tc>
                  <a:txBody>
                    <a:bodyPr/>
                    <a:lstStyle/>
                    <a:p>
                      <a:endParaRPr lang="en-US" sz="1400" dirty="0"/>
                    </a:p>
                  </a:txBody>
                  <a:tcPr/>
                </a:tc>
                <a:tc>
                  <a:txBody>
                    <a:bodyPr/>
                    <a:lstStyle/>
                    <a:p>
                      <a:r>
                        <a:rPr lang="fr-CH" sz="1400" dirty="0"/>
                        <a:t>BE-EA</a:t>
                      </a:r>
                      <a:endParaRPr lang="en-US" sz="1400" dirty="0"/>
                    </a:p>
                  </a:txBody>
                  <a:tcPr/>
                </a:tc>
                <a:extLst>
                  <a:ext uri="{0D108BD9-81ED-4DB2-BD59-A6C34878D82A}">
                    <a16:rowId xmlns:a16="http://schemas.microsoft.com/office/drawing/2014/main" val="41154736"/>
                  </a:ext>
                </a:extLst>
              </a:tr>
              <a:tr h="274320">
                <a:tc>
                  <a:txBody>
                    <a:bodyPr/>
                    <a:lstStyle/>
                    <a:p>
                      <a:r>
                        <a:rPr lang="fr-CH" sz="1400" dirty="0"/>
                        <a:t>Miguel Lino Diaggo Dos Santos</a:t>
                      </a:r>
                      <a:endParaRPr lang="en-US" sz="1400" dirty="0"/>
                    </a:p>
                  </a:txBody>
                  <a:tcPr/>
                </a:tc>
                <a:tc>
                  <a:txBody>
                    <a:bodyPr/>
                    <a:lstStyle/>
                    <a:p>
                      <a:endParaRPr lang="en-US" sz="1400" dirty="0"/>
                    </a:p>
                  </a:txBody>
                  <a:tcPr/>
                </a:tc>
                <a:tc>
                  <a:txBody>
                    <a:bodyPr/>
                    <a:lstStyle/>
                    <a:p>
                      <a:r>
                        <a:rPr lang="en-US" sz="1400" dirty="0"/>
                        <a:t>BE-EA</a:t>
                      </a:r>
                    </a:p>
                  </a:txBody>
                  <a:tcPr/>
                </a:tc>
                <a:extLst>
                  <a:ext uri="{0D108BD9-81ED-4DB2-BD59-A6C34878D82A}">
                    <a16:rowId xmlns:a16="http://schemas.microsoft.com/office/drawing/2014/main" val="2568472498"/>
                  </a:ext>
                </a:extLst>
              </a:tr>
              <a:tr h="274320">
                <a:tc>
                  <a:txBody>
                    <a:bodyPr/>
                    <a:lstStyle/>
                    <a:p>
                      <a:r>
                        <a:rPr lang="fr-CH" sz="1400" dirty="0"/>
                        <a:t>Stefano Sgobba</a:t>
                      </a:r>
                      <a:endParaRPr lang="en-US" sz="1400" dirty="0"/>
                    </a:p>
                  </a:txBody>
                  <a:tcPr/>
                </a:tc>
                <a:tc>
                  <a:txBody>
                    <a:bodyPr/>
                    <a:lstStyle/>
                    <a:p>
                      <a:endParaRPr lang="en-US" sz="1400" dirty="0"/>
                    </a:p>
                  </a:txBody>
                  <a:tcPr/>
                </a:tc>
                <a:tc>
                  <a:txBody>
                    <a:bodyPr/>
                    <a:lstStyle/>
                    <a:p>
                      <a:r>
                        <a:rPr lang="fr-CH" sz="1400" dirty="0"/>
                        <a:t>EN-MME</a:t>
                      </a:r>
                      <a:endParaRPr lang="en-US" sz="1400" dirty="0"/>
                    </a:p>
                  </a:txBody>
                  <a:tcPr/>
                </a:tc>
                <a:extLst>
                  <a:ext uri="{0D108BD9-81ED-4DB2-BD59-A6C34878D82A}">
                    <a16:rowId xmlns:a16="http://schemas.microsoft.com/office/drawing/2014/main" val="2573416978"/>
                  </a:ext>
                </a:extLst>
              </a:tr>
              <a:tr h="274320">
                <a:tc>
                  <a:txBody>
                    <a:bodyPr/>
                    <a:lstStyle/>
                    <a:p>
                      <a:r>
                        <a:rPr lang="en-US" sz="1400" dirty="0"/>
                        <a:t>Mickael Denis Crouvizier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EN-MME</a:t>
                      </a:r>
                      <a:endParaRPr lang="en-US" sz="1400" dirty="0"/>
                    </a:p>
                  </a:txBody>
                  <a:tcPr/>
                </a:tc>
                <a:extLst>
                  <a:ext uri="{0D108BD9-81ED-4DB2-BD59-A6C34878D82A}">
                    <a16:rowId xmlns:a16="http://schemas.microsoft.com/office/drawing/2014/main" val="1810310956"/>
                  </a:ext>
                </a:extLst>
              </a:tr>
              <a:tr h="274320">
                <a:tc>
                  <a:txBody>
                    <a:bodyPr/>
                    <a:lstStyle/>
                    <a:p>
                      <a:r>
                        <a:rPr lang="en-US" sz="1400" dirty="0"/>
                        <a:t>Colette Charvet</a:t>
                      </a:r>
                    </a:p>
                  </a:txBody>
                  <a:tcPr/>
                </a:tc>
                <a:tc>
                  <a:txBody>
                    <a:bodyPr/>
                    <a:lstStyle/>
                    <a:p>
                      <a:endParaRPr lang="en-US" sz="1400" dirty="0"/>
                    </a:p>
                  </a:txBody>
                  <a:tcPr/>
                </a:tc>
                <a:tc>
                  <a:txBody>
                    <a:bodyPr/>
                    <a:lstStyle/>
                    <a:p>
                      <a:r>
                        <a:rPr lang="en-US" sz="1400" dirty="0"/>
                        <a:t>TE-VSC</a:t>
                      </a:r>
                    </a:p>
                  </a:txBody>
                  <a:tcPr/>
                </a:tc>
                <a:extLst>
                  <a:ext uri="{0D108BD9-81ED-4DB2-BD59-A6C34878D82A}">
                    <a16:rowId xmlns:a16="http://schemas.microsoft.com/office/drawing/2014/main" val="2828047498"/>
                  </a:ext>
                </a:extLst>
              </a:tr>
            </a:tbl>
          </a:graphicData>
        </a:graphic>
      </p:graphicFrame>
      <p:sp>
        <p:nvSpPr>
          <p:cNvPr id="8" name="Content Placeholder 1">
            <a:extLst>
              <a:ext uri="{FF2B5EF4-FFF2-40B4-BE49-F238E27FC236}">
                <a16:creationId xmlns:a16="http://schemas.microsoft.com/office/drawing/2014/main" id="{1361206C-34FC-6C8D-FABA-0FF0BD98202B}"/>
              </a:ext>
            </a:extLst>
          </p:cNvPr>
          <p:cNvSpPr>
            <a:spLocks noGrp="1"/>
          </p:cNvSpPr>
          <p:nvPr>
            <p:ph idx="1"/>
          </p:nvPr>
        </p:nvSpPr>
        <p:spPr>
          <a:xfrm>
            <a:off x="6947966" y="1972001"/>
            <a:ext cx="4700337" cy="3879181"/>
          </a:xfrm>
        </p:spPr>
        <p:txBody>
          <a:bodyPr/>
          <a:lstStyle/>
          <a:p>
            <a:r>
              <a:rPr lang="en-GB" b="0" dirty="0">
                <a:solidFill>
                  <a:srgbClr val="292929"/>
                </a:solidFill>
                <a:latin typeface="Calibri" panose="020F0502020204030204" pitchFamily="34" charset="0"/>
              </a:rPr>
              <a:t>Definition of additional members and alternates</a:t>
            </a:r>
          </a:p>
          <a:p>
            <a:r>
              <a:rPr lang="en-GB" b="0" dirty="0">
                <a:solidFill>
                  <a:srgbClr val="292929"/>
                </a:solidFill>
                <a:latin typeface="Calibri" panose="020F0502020204030204" pitchFamily="34" charset="0"/>
              </a:rPr>
              <a:t>Designation of a secretary</a:t>
            </a:r>
          </a:p>
          <a:p>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Tree>
    <p:extLst>
      <p:ext uri="{BB962C8B-B14F-4D97-AF65-F5344CB8AC3E}">
        <p14:creationId xmlns:p14="http://schemas.microsoft.com/office/powerpoint/2010/main" val="2971284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22327" y="1124744"/>
            <a:ext cx="10551011" cy="4608512"/>
          </a:xfrm>
        </p:spPr>
        <p:txBody>
          <a:bodyPr/>
          <a:lstStyle/>
          <a:p>
            <a:r>
              <a:rPr lang="en-GB" b="0" dirty="0">
                <a:solidFill>
                  <a:srgbClr val="292929"/>
                </a:solidFill>
                <a:latin typeface="Calibri" panose="020F0502020204030204" pitchFamily="34" charset="0"/>
              </a:rPr>
              <a:t>Purchase</a:t>
            </a:r>
          </a:p>
          <a:p>
            <a:pPr lvl="1"/>
            <a:r>
              <a:rPr lang="en-GB" dirty="0">
                <a:solidFill>
                  <a:srgbClr val="292929"/>
                </a:solidFill>
                <a:latin typeface="Calibri" panose="020F0502020204030204" pitchFamily="34" charset="0"/>
              </a:rPr>
              <a:t>The next batch of PUR pads for YETS23-24 is ordered with A+P</a:t>
            </a:r>
          </a:p>
          <a:p>
            <a:pPr lvl="1"/>
            <a:r>
              <a:rPr lang="fr-CH" dirty="0" err="1">
                <a:latin typeface="Calibri" panose="020F0502020204030204" pitchFamily="34" charset="0"/>
                <a:cs typeface="Calibri" panose="020F0502020204030204" pitchFamily="34" charset="0"/>
                <a:hlinkClick r:id="rId2"/>
              </a:rPr>
              <a:t>Purchase</a:t>
            </a:r>
            <a:r>
              <a:rPr lang="fr-CH" dirty="0">
                <a:latin typeface="Calibri" panose="020F0502020204030204" pitchFamily="34" charset="0"/>
                <a:cs typeface="Calibri" panose="020F0502020204030204" pitchFamily="34" charset="0"/>
                <a:hlinkClick r:id="rId2"/>
              </a:rPr>
              <a:t> </a:t>
            </a:r>
            <a:r>
              <a:rPr lang="fr-CH" dirty="0" err="1">
                <a:latin typeface="Calibri" panose="020F0502020204030204" pitchFamily="34" charset="0"/>
                <a:cs typeface="Calibri" panose="020F0502020204030204" pitchFamily="34" charset="0"/>
                <a:hlinkClick r:id="rId2"/>
              </a:rPr>
              <a:t>Requisition</a:t>
            </a:r>
            <a:r>
              <a:rPr lang="fr-CH" dirty="0">
                <a:latin typeface="Calibri" panose="020F0502020204030204" pitchFamily="34" charset="0"/>
                <a:cs typeface="Calibri" panose="020F0502020204030204" pitchFamily="34" charset="0"/>
                <a:hlinkClick r:id="rId2"/>
              </a:rPr>
              <a:t> (DAI) 9835980 (cern.ch)</a:t>
            </a:r>
            <a:endParaRPr lang="fr-CH" dirty="0">
              <a:latin typeface="Calibri" panose="020F0502020204030204" pitchFamily="34" charset="0"/>
              <a:cs typeface="Calibri" panose="020F0502020204030204" pitchFamily="34" charset="0"/>
            </a:endParaRPr>
          </a:p>
          <a:p>
            <a:r>
              <a:rPr lang="fr-CH" b="0" dirty="0" err="1">
                <a:solidFill>
                  <a:srgbClr val="292929"/>
                </a:solidFill>
                <a:latin typeface="Calibri" panose="020F0502020204030204" pitchFamily="34" charset="0"/>
              </a:rPr>
              <a:t>Testing</a:t>
            </a:r>
            <a:r>
              <a:rPr lang="fr-CH" b="0" dirty="0">
                <a:solidFill>
                  <a:srgbClr val="292929"/>
                </a:solidFill>
                <a:latin typeface="Calibri" panose="020F0502020204030204" pitchFamily="34" charset="0"/>
              </a:rPr>
              <a:t> &amp; </a:t>
            </a:r>
            <a:r>
              <a:rPr lang="fr-CH" b="0" dirty="0" err="1">
                <a:solidFill>
                  <a:srgbClr val="292929"/>
                </a:solidFill>
                <a:latin typeface="Calibri" panose="020F0502020204030204" pitchFamily="34" charset="0"/>
              </a:rPr>
              <a:t>Analysis</a:t>
            </a:r>
            <a:endParaRPr lang="fr-CH" b="0" dirty="0">
              <a:solidFill>
                <a:srgbClr val="292929"/>
              </a:solidFill>
              <a:latin typeface="Calibri" panose="020F0502020204030204" pitchFamily="34" charset="0"/>
            </a:endParaRPr>
          </a:p>
          <a:p>
            <a:pPr lvl="1"/>
            <a:r>
              <a:rPr lang="fr-CH" b="0" dirty="0" err="1">
                <a:solidFill>
                  <a:srgbClr val="292929"/>
                </a:solidFill>
                <a:latin typeface="Calibri" panose="020F0502020204030204" pitchFamily="34" charset="0"/>
              </a:rPr>
              <a:t>Mechanical</a:t>
            </a:r>
            <a:r>
              <a:rPr lang="fr-CH" b="0" dirty="0">
                <a:solidFill>
                  <a:srgbClr val="292929"/>
                </a:solidFill>
                <a:latin typeface="Calibri" panose="020F0502020204030204" pitchFamily="34" charset="0"/>
              </a:rPr>
              <a:t> and </a:t>
            </a:r>
            <a:r>
              <a:rPr lang="fr-CH" b="0" dirty="0" err="1">
                <a:solidFill>
                  <a:srgbClr val="292929"/>
                </a:solidFill>
                <a:latin typeface="Calibri" panose="020F0502020204030204" pitchFamily="34" charset="0"/>
              </a:rPr>
              <a:t>chemical</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testing</a:t>
            </a:r>
            <a:r>
              <a:rPr lang="fr-CH" b="0" dirty="0">
                <a:solidFill>
                  <a:srgbClr val="292929"/>
                </a:solidFill>
                <a:latin typeface="Calibri" panose="020F0502020204030204" pitchFamily="34" charset="0"/>
              </a:rPr>
              <a:t> of all </a:t>
            </a:r>
            <a:r>
              <a:rPr lang="fr-CH" b="0" dirty="0" err="1">
                <a:solidFill>
                  <a:srgbClr val="292929"/>
                </a:solidFill>
                <a:latin typeface="Calibri" panose="020F0502020204030204" pitchFamily="34" charset="0"/>
              </a:rPr>
              <a:t>available</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batches</a:t>
            </a:r>
            <a:r>
              <a:rPr lang="fr-CH" b="0" dirty="0">
                <a:solidFill>
                  <a:srgbClr val="292929"/>
                </a:solidFill>
                <a:latin typeface="Calibri" panose="020F0502020204030204" pitchFamily="34" charset="0"/>
              </a:rPr>
              <a:t> at CERN</a:t>
            </a:r>
          </a:p>
          <a:p>
            <a:pPr lvl="1"/>
            <a:r>
              <a:rPr lang="fr-CH" dirty="0">
                <a:solidFill>
                  <a:srgbClr val="292929"/>
                </a:solidFill>
                <a:latin typeface="Calibri" panose="020F0502020204030204" pitchFamily="34" charset="0"/>
              </a:rPr>
              <a:t>Corrosion </a:t>
            </a:r>
            <a:r>
              <a:rPr lang="fr-CH" dirty="0" err="1">
                <a:solidFill>
                  <a:srgbClr val="292929"/>
                </a:solidFill>
                <a:latin typeface="Calibri" panose="020F0502020204030204" pitchFamily="34" charset="0"/>
              </a:rPr>
              <a:t>analysis</a:t>
            </a:r>
            <a:r>
              <a:rPr lang="fr-CH" dirty="0">
                <a:solidFill>
                  <a:srgbClr val="292929"/>
                </a:solidFill>
                <a:latin typeface="Calibri" panose="020F0502020204030204" pitchFamily="34" charset="0"/>
              </a:rPr>
              <a:t> PUR vs. </a:t>
            </a:r>
            <a:r>
              <a:rPr lang="fr-CH" dirty="0" err="1">
                <a:solidFill>
                  <a:srgbClr val="292929"/>
                </a:solidFill>
                <a:latin typeface="Calibri" panose="020F0502020204030204" pitchFamily="34" charset="0"/>
              </a:rPr>
              <a:t>Molykote</a:t>
            </a:r>
            <a:r>
              <a:rPr lang="fr-CH" dirty="0">
                <a:solidFill>
                  <a:srgbClr val="292929"/>
                </a:solidFill>
                <a:latin typeface="Calibri" panose="020F0502020204030204" pitchFamily="34" charset="0"/>
              </a:rPr>
              <a:t> (</a:t>
            </a:r>
            <a:r>
              <a:rPr lang="fr-CH" dirty="0" err="1">
                <a:solidFill>
                  <a:srgbClr val="292929"/>
                </a:solidFill>
                <a:latin typeface="Calibri" panose="020F0502020204030204" pitchFamily="34" charset="0"/>
              </a:rPr>
              <a:t>Polymer</a:t>
            </a:r>
            <a:r>
              <a:rPr lang="fr-CH" dirty="0">
                <a:solidFill>
                  <a:srgbClr val="292929"/>
                </a:solidFill>
                <a:latin typeface="Calibri" panose="020F0502020204030204" pitchFamily="34" charset="0"/>
              </a:rPr>
              <a:t> </a:t>
            </a:r>
            <a:r>
              <a:rPr lang="fr-CH" dirty="0" err="1">
                <a:solidFill>
                  <a:srgbClr val="292929"/>
                </a:solidFill>
                <a:latin typeface="Calibri" panose="020F0502020204030204" pitchFamily="34" charset="0"/>
              </a:rPr>
              <a:t>Lab</a:t>
            </a:r>
            <a:r>
              <a:rPr lang="fr-CH" dirty="0">
                <a:solidFill>
                  <a:srgbClr val="292929"/>
                </a:solidFill>
                <a:latin typeface="Calibri" panose="020F0502020204030204" pitchFamily="34" charset="0"/>
              </a:rPr>
              <a:t>)</a:t>
            </a:r>
            <a:endParaRPr lang="fr-CH" b="0" dirty="0">
              <a:solidFill>
                <a:srgbClr val="292929"/>
              </a:solidFill>
              <a:latin typeface="Calibri" panose="020F0502020204030204" pitchFamily="34" charset="0"/>
            </a:endParaRPr>
          </a:p>
          <a:p>
            <a:pPr lvl="1"/>
            <a:r>
              <a:rPr lang="fr-CH" b="0" dirty="0">
                <a:solidFill>
                  <a:srgbClr val="292929"/>
                </a:solidFill>
                <a:latin typeface="Calibri" panose="020F0502020204030204" pitchFamily="34" charset="0"/>
              </a:rPr>
              <a:t>Full </a:t>
            </a:r>
            <a:r>
              <a:rPr lang="fr-CH" b="0" dirty="0" err="1">
                <a:solidFill>
                  <a:srgbClr val="292929"/>
                </a:solidFill>
                <a:latin typeface="Calibri" panose="020F0502020204030204" pitchFamily="34" charset="0"/>
              </a:rPr>
              <a:t>mechanical</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characterisation</a:t>
            </a:r>
            <a:r>
              <a:rPr lang="fr-CH" b="0" dirty="0">
                <a:solidFill>
                  <a:srgbClr val="292929"/>
                </a:solidFill>
                <a:latin typeface="Calibri" panose="020F0502020204030204" pitchFamily="34" charset="0"/>
              </a:rPr>
              <a:t> of </a:t>
            </a:r>
            <a:r>
              <a:rPr lang="fr-CH" b="0" dirty="0" err="1">
                <a:solidFill>
                  <a:srgbClr val="292929"/>
                </a:solidFill>
                <a:latin typeface="Calibri" panose="020F0502020204030204" pitchFamily="34" charset="0"/>
              </a:rPr>
              <a:t>currently</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used</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material</a:t>
            </a:r>
            <a:r>
              <a:rPr lang="fr-CH" b="0" dirty="0">
                <a:solidFill>
                  <a:srgbClr val="292929"/>
                </a:solidFill>
                <a:latin typeface="Calibri" panose="020F0502020204030204" pitchFamily="34" charset="0"/>
              </a:rPr>
              <a:t> (MME)</a:t>
            </a:r>
          </a:p>
          <a:p>
            <a:pPr lvl="1"/>
            <a:r>
              <a:rPr lang="fr-CH" dirty="0">
                <a:solidFill>
                  <a:srgbClr val="292929"/>
                </a:solidFill>
                <a:latin typeface="Calibri" panose="020F0502020204030204" pitchFamily="34" charset="0"/>
              </a:rPr>
              <a:t>Long </a:t>
            </a:r>
            <a:r>
              <a:rPr lang="fr-CH" dirty="0" err="1">
                <a:solidFill>
                  <a:srgbClr val="292929"/>
                </a:solidFill>
                <a:latin typeface="Calibri" panose="020F0502020204030204" pitchFamily="34" charset="0"/>
              </a:rPr>
              <a:t>Term</a:t>
            </a:r>
            <a:r>
              <a:rPr lang="fr-CH" dirty="0">
                <a:solidFill>
                  <a:srgbClr val="292929"/>
                </a:solidFill>
                <a:latin typeface="Calibri" panose="020F0502020204030204" pitchFamily="34" charset="0"/>
              </a:rPr>
              <a:t> Test </a:t>
            </a:r>
            <a:r>
              <a:rPr lang="fr-CH" dirty="0" err="1">
                <a:solidFill>
                  <a:srgbClr val="292929"/>
                </a:solidFill>
                <a:latin typeface="Calibri" panose="020F0502020204030204" pitchFamily="34" charset="0"/>
              </a:rPr>
              <a:t>samples</a:t>
            </a:r>
            <a:r>
              <a:rPr lang="fr-CH" dirty="0">
                <a:solidFill>
                  <a:srgbClr val="292929"/>
                </a:solidFill>
                <a:latin typeface="Calibri" panose="020F0502020204030204" pitchFamily="34" charset="0"/>
              </a:rPr>
              <a:t> to </a:t>
            </a:r>
            <a:r>
              <a:rPr lang="fr-CH" dirty="0" err="1">
                <a:solidFill>
                  <a:srgbClr val="292929"/>
                </a:solidFill>
                <a:latin typeface="Calibri" panose="020F0502020204030204" pitchFamily="34" charset="0"/>
              </a:rPr>
              <a:t>be</a:t>
            </a:r>
            <a:r>
              <a:rPr lang="fr-CH" dirty="0">
                <a:solidFill>
                  <a:srgbClr val="292929"/>
                </a:solidFill>
                <a:latin typeface="Calibri" panose="020F0502020204030204" pitchFamily="34" charset="0"/>
              </a:rPr>
              <a:t> </a:t>
            </a:r>
            <a:r>
              <a:rPr lang="fr-CH" dirty="0" err="1">
                <a:solidFill>
                  <a:srgbClr val="292929"/>
                </a:solidFill>
                <a:latin typeface="Calibri" panose="020F0502020204030204" pitchFamily="34" charset="0"/>
              </a:rPr>
              <a:t>installed</a:t>
            </a:r>
            <a:r>
              <a:rPr lang="fr-CH" dirty="0">
                <a:solidFill>
                  <a:srgbClr val="292929"/>
                </a:solidFill>
                <a:latin typeface="Calibri" panose="020F0502020204030204" pitchFamily="34" charset="0"/>
              </a:rPr>
              <a:t> in the </a:t>
            </a:r>
            <a:r>
              <a:rPr lang="fr-CH" dirty="0" err="1">
                <a:solidFill>
                  <a:srgbClr val="292929"/>
                </a:solidFill>
                <a:latin typeface="Calibri" panose="020F0502020204030204" pitchFamily="34" charset="0"/>
              </a:rPr>
              <a:t>different</a:t>
            </a:r>
            <a:r>
              <a:rPr lang="fr-CH" dirty="0">
                <a:solidFill>
                  <a:srgbClr val="292929"/>
                </a:solidFill>
                <a:latin typeface="Calibri" panose="020F0502020204030204" pitchFamily="34" charset="0"/>
              </a:rPr>
              <a:t> machines (GM+EA)</a:t>
            </a:r>
            <a:endParaRPr lang="fr-CH" b="0" dirty="0">
              <a:solidFill>
                <a:srgbClr val="292929"/>
              </a:solidFill>
              <a:latin typeface="Calibri" panose="020F0502020204030204" pitchFamily="34" charset="0"/>
            </a:endParaRPr>
          </a:p>
          <a:p>
            <a:r>
              <a:rPr lang="fr-CH" b="0" dirty="0" err="1">
                <a:solidFill>
                  <a:srgbClr val="292929"/>
                </a:solidFill>
                <a:latin typeface="Calibri" panose="020F0502020204030204" pitchFamily="34" charset="0"/>
              </a:rPr>
              <a:t>Specifications</a:t>
            </a:r>
            <a:endParaRPr lang="fr-CH" b="0" dirty="0">
              <a:solidFill>
                <a:srgbClr val="292929"/>
              </a:solidFill>
              <a:latin typeface="Calibri" panose="020F0502020204030204" pitchFamily="34" charset="0"/>
            </a:endParaRPr>
          </a:p>
          <a:p>
            <a:pPr lvl="1"/>
            <a:r>
              <a:rPr lang="fr-CH" b="0" dirty="0">
                <a:solidFill>
                  <a:srgbClr val="292929"/>
                </a:solidFill>
                <a:latin typeface="Calibri" panose="020F0502020204030204" pitchFamily="34" charset="0"/>
              </a:rPr>
              <a:t>Need to </a:t>
            </a:r>
            <a:r>
              <a:rPr lang="fr-CH" b="0" dirty="0" err="1">
                <a:solidFill>
                  <a:srgbClr val="292929"/>
                </a:solidFill>
                <a:latin typeface="Calibri" panose="020F0502020204030204" pitchFamily="34" charset="0"/>
              </a:rPr>
              <a:t>developp</a:t>
            </a:r>
            <a:r>
              <a:rPr lang="fr-CH" b="0" dirty="0">
                <a:solidFill>
                  <a:srgbClr val="292929"/>
                </a:solidFill>
                <a:latin typeface="Calibri" panose="020F0502020204030204" pitchFamily="34" charset="0"/>
              </a:rPr>
              <a:t> a full </a:t>
            </a:r>
            <a:r>
              <a:rPr lang="fr-CH" b="0" dirty="0" err="1">
                <a:solidFill>
                  <a:srgbClr val="292929"/>
                </a:solidFill>
                <a:latin typeface="Calibri" panose="020F0502020204030204" pitchFamily="34" charset="0"/>
              </a:rPr>
              <a:t>mechanical</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specification</a:t>
            </a:r>
            <a:r>
              <a:rPr lang="fr-CH" b="0" dirty="0">
                <a:solidFill>
                  <a:srgbClr val="292929"/>
                </a:solidFill>
                <a:latin typeface="Calibri" panose="020F0502020204030204" pitchFamily="34" charset="0"/>
              </a:rPr>
              <a:t> </a:t>
            </a:r>
            <a:r>
              <a:rPr lang="fr-CH" b="0" dirty="0" err="1">
                <a:solidFill>
                  <a:srgbClr val="292929"/>
                </a:solidFill>
                <a:latin typeface="Calibri" panose="020F0502020204030204" pitchFamily="34" charset="0"/>
              </a:rPr>
              <a:t>adapted</a:t>
            </a:r>
            <a:r>
              <a:rPr lang="fr-CH" b="0" dirty="0">
                <a:solidFill>
                  <a:srgbClr val="292929"/>
                </a:solidFill>
                <a:latin typeface="Calibri" panose="020F0502020204030204" pitchFamily="34" charset="0"/>
              </a:rPr>
              <a:t> to </a:t>
            </a:r>
            <a:r>
              <a:rPr lang="fr-CH" b="0" dirty="0" err="1">
                <a:solidFill>
                  <a:srgbClr val="292929"/>
                </a:solidFill>
                <a:latin typeface="Calibri" panose="020F0502020204030204" pitchFamily="34" charset="0"/>
              </a:rPr>
              <a:t>our</a:t>
            </a:r>
            <a:r>
              <a:rPr lang="fr-CH" b="0" dirty="0">
                <a:solidFill>
                  <a:srgbClr val="292929"/>
                </a:solidFill>
                <a:latin typeface="Calibri" panose="020F0502020204030204" pitchFamily="34" charset="0"/>
              </a:rPr>
              <a:t> use case</a:t>
            </a:r>
          </a:p>
          <a:p>
            <a:r>
              <a:rPr lang="fr-CH" b="0" dirty="0" err="1">
                <a:solidFill>
                  <a:srgbClr val="292929"/>
                </a:solidFill>
                <a:latin typeface="Calibri" panose="020F0502020204030204" pitchFamily="34" charset="0"/>
              </a:rPr>
              <a:t>Traceability</a:t>
            </a:r>
            <a:endParaRPr lang="fr-CH" b="0" dirty="0">
              <a:solidFill>
                <a:srgbClr val="292929"/>
              </a:solidFill>
              <a:latin typeface="Calibri" panose="020F0502020204030204" pitchFamily="34" charset="0"/>
            </a:endParaRPr>
          </a:p>
          <a:p>
            <a:pPr lvl="1"/>
            <a:r>
              <a:rPr lang="fr-CH" dirty="0">
                <a:solidFill>
                  <a:srgbClr val="292929"/>
                </a:solidFill>
                <a:latin typeface="Calibri" panose="020F0502020204030204" pitchFamily="34" charset="0"/>
              </a:rPr>
              <a:t>Serial </a:t>
            </a:r>
            <a:r>
              <a:rPr lang="fr-CH" dirty="0" err="1">
                <a:solidFill>
                  <a:srgbClr val="292929"/>
                </a:solidFill>
                <a:latin typeface="Calibri" panose="020F0502020204030204" pitchFamily="34" charset="0"/>
              </a:rPr>
              <a:t>numbers</a:t>
            </a:r>
            <a:r>
              <a:rPr lang="fr-CH" dirty="0">
                <a:solidFill>
                  <a:srgbClr val="292929"/>
                </a:solidFill>
                <a:latin typeface="Calibri" panose="020F0502020204030204" pitchFamily="34" charset="0"/>
              </a:rPr>
              <a:t> for all Jacks and </a:t>
            </a:r>
            <a:r>
              <a:rPr lang="fr-CH" dirty="0" err="1">
                <a:solidFill>
                  <a:srgbClr val="292929"/>
                </a:solidFill>
                <a:latin typeface="Calibri" panose="020F0502020204030204" pitchFamily="34" charset="0"/>
              </a:rPr>
              <a:t>physical</a:t>
            </a:r>
            <a:r>
              <a:rPr lang="fr-CH" dirty="0">
                <a:solidFill>
                  <a:srgbClr val="292929"/>
                </a:solidFill>
                <a:latin typeface="Calibri" panose="020F0502020204030204" pitchFamily="34" charset="0"/>
              </a:rPr>
              <a:t> PUR batch identification </a:t>
            </a:r>
            <a:r>
              <a:rPr lang="fr-CH" dirty="0" err="1">
                <a:solidFill>
                  <a:srgbClr val="292929"/>
                </a:solidFill>
                <a:latin typeface="Calibri" panose="020F0502020204030204" pitchFamily="34" charset="0"/>
              </a:rPr>
              <a:t>is</a:t>
            </a:r>
            <a:r>
              <a:rPr lang="fr-CH" dirty="0">
                <a:solidFill>
                  <a:srgbClr val="292929"/>
                </a:solidFill>
                <a:latin typeface="Calibri" panose="020F0502020204030204" pitchFamily="34" charset="0"/>
              </a:rPr>
              <a:t> </a:t>
            </a:r>
            <a:r>
              <a:rPr lang="fr-CH" dirty="0" err="1">
                <a:solidFill>
                  <a:srgbClr val="292929"/>
                </a:solidFill>
                <a:latin typeface="Calibri" panose="020F0502020204030204" pitchFamily="34" charset="0"/>
              </a:rPr>
              <a:t>without</a:t>
            </a:r>
            <a:r>
              <a:rPr lang="fr-CH" dirty="0">
                <a:solidFill>
                  <a:srgbClr val="292929"/>
                </a:solidFill>
                <a:latin typeface="Calibri" panose="020F0502020204030204" pitchFamily="34" charset="0"/>
              </a:rPr>
              <a:t> </a:t>
            </a:r>
            <a:r>
              <a:rPr lang="fr-CH" dirty="0" err="1">
                <a:solidFill>
                  <a:srgbClr val="292929"/>
                </a:solidFill>
                <a:latin typeface="Calibri" panose="020F0502020204030204" pitchFamily="34" charset="0"/>
              </a:rPr>
              <a:t>any</a:t>
            </a:r>
            <a:r>
              <a:rPr lang="fr-CH" dirty="0">
                <a:solidFill>
                  <a:srgbClr val="292929"/>
                </a:solidFill>
                <a:latin typeface="Calibri" panose="020F0502020204030204" pitchFamily="34" charset="0"/>
              </a:rPr>
              <a:t> alternative</a:t>
            </a:r>
            <a:endParaRPr lang="fr-CH" b="0" dirty="0">
              <a:solidFill>
                <a:srgbClr val="292929"/>
              </a:solidFill>
              <a:latin typeface="Calibri" panose="020F0502020204030204" pitchFamily="34" charset="0"/>
            </a:endParaRPr>
          </a:p>
          <a:p>
            <a:endParaRPr lang="fr-CH" b="0" dirty="0">
              <a:solidFill>
                <a:srgbClr val="292929"/>
              </a:solidFill>
              <a:latin typeface="Calibri" panose="020F0502020204030204" pitchFamily="34" charset="0"/>
            </a:endParaRPr>
          </a:p>
          <a:p>
            <a:endParaRPr lang="en-GB" b="0" dirty="0">
              <a:solidFill>
                <a:srgbClr val="292929"/>
              </a:solidFill>
              <a:latin typeface="Calibri" panose="020F0502020204030204" pitchFamily="34" charset="0"/>
            </a:endParaRP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Ongoing</a:t>
            </a:r>
            <a:r>
              <a:rPr lang="de-DE" dirty="0"/>
              <a:t> &amp; urgent </a:t>
            </a:r>
            <a:r>
              <a:rPr lang="de-DE" dirty="0" err="1"/>
              <a:t>actions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132884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18883"/>
            <a:ext cx="10551011" cy="4608512"/>
          </a:xfrm>
        </p:spPr>
        <p:txBody>
          <a:bodyPr/>
          <a:lstStyle/>
          <a:p>
            <a:r>
              <a:rPr lang="en-US" b="0" dirty="0">
                <a:solidFill>
                  <a:srgbClr val="292929"/>
                </a:solidFill>
                <a:latin typeface="Calibri" panose="020F0502020204030204" pitchFamily="34" charset="0"/>
              </a:rPr>
              <a:t>Purchase</a:t>
            </a:r>
          </a:p>
          <a:p>
            <a:pPr lvl="1"/>
            <a:r>
              <a:rPr lang="en-US" dirty="0">
                <a:solidFill>
                  <a:srgbClr val="292929"/>
                </a:solidFill>
                <a:latin typeface="Calibri" panose="020F0502020204030204" pitchFamily="34" charset="0"/>
              </a:rPr>
              <a:t>The next batch of PUR pads for YETS23-24 is ordered with A+P</a:t>
            </a:r>
          </a:p>
          <a:p>
            <a:pPr lvl="1"/>
            <a:r>
              <a:rPr lang="en-US" dirty="0">
                <a:latin typeface="Calibri" panose="020F0502020204030204" pitchFamily="34" charset="0"/>
                <a:cs typeface="Calibri" panose="020F0502020204030204" pitchFamily="34" charset="0"/>
                <a:hlinkClick r:id="rId2"/>
              </a:rPr>
              <a:t>Purchase Requisition (DAI) 9835980 (cern.ch)</a:t>
            </a:r>
            <a:endParaRPr lang="en-US"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rPr>
              <a:t>Test samples in plates 2+4mm 130x280mm are included</a:t>
            </a:r>
          </a:p>
          <a:p>
            <a:pPr lvl="1"/>
            <a:r>
              <a:rPr lang="en-US" dirty="0">
                <a:latin typeface="Calibri" panose="020F0502020204030204" pitchFamily="34" charset="0"/>
                <a:cs typeface="Calibri" panose="020F0502020204030204" pitchFamily="34" charset="0"/>
              </a:rPr>
              <a:t>Price raised from 9 (2015) to 23CHF/Piece</a:t>
            </a:r>
          </a:p>
          <a:p>
            <a:pPr lvl="1"/>
            <a:r>
              <a:rPr lang="en-US" dirty="0">
                <a:latin typeface="Calibri" panose="020F0502020204030204" pitchFamily="34" charset="0"/>
                <a:cs typeface="Calibri" panose="020F0502020204030204" pitchFamily="34" charset="0"/>
              </a:rPr>
              <a:t>Documentation</a:t>
            </a:r>
          </a:p>
          <a:p>
            <a:pPr lvl="2"/>
            <a:r>
              <a:rPr lang="en-US" dirty="0">
                <a:latin typeface="Calibri" panose="020F0502020204030204" pitchFamily="34" charset="0"/>
                <a:cs typeface="Calibri" panose="020F0502020204030204" pitchFamily="34" charset="0"/>
              </a:rPr>
              <a:t>So far no success for direct contact with manufacturer</a:t>
            </a:r>
          </a:p>
          <a:p>
            <a:pPr lvl="2"/>
            <a:r>
              <a:rPr lang="en-US" dirty="0">
                <a:latin typeface="Calibri" panose="020F0502020204030204" pitchFamily="34" charset="0"/>
                <a:cs typeface="Calibri" panose="020F0502020204030204" pitchFamily="34" charset="0"/>
              </a:rPr>
              <a:t>No spec sheets or material properties (recently received comparison tables)</a:t>
            </a:r>
          </a:p>
          <a:p>
            <a:pPr lvl="2"/>
            <a:r>
              <a:rPr lang="en-US" dirty="0">
                <a:latin typeface="Calibri" panose="020F0502020204030204" pitchFamily="34" charset="0"/>
                <a:cs typeface="Calibri" panose="020F0502020204030204" pitchFamily="34" charset="0"/>
              </a:rPr>
              <a:t>We cannot longer rely on A+P with these conditions</a:t>
            </a:r>
          </a:p>
          <a:p>
            <a:pPr lvl="2"/>
            <a:r>
              <a:rPr lang="en-US" dirty="0">
                <a:latin typeface="Calibri" panose="020F0502020204030204" pitchFamily="34" charset="0"/>
                <a:cs typeface="Calibri" panose="020F0502020204030204" pitchFamily="34" charset="0"/>
              </a:rPr>
              <a:t>Search for alternative suppliers with full specification</a:t>
            </a:r>
          </a:p>
          <a:p>
            <a:pPr marL="628650" lvl="2" indent="0">
              <a:buNone/>
            </a:pPr>
            <a:endParaRPr lang="en-US" dirty="0">
              <a:latin typeface="Calibri" panose="020F0502020204030204" pitchFamily="34" charset="0"/>
              <a:cs typeface="Calibri" panose="020F0502020204030204" pitchFamily="34" charset="0"/>
            </a:endParaRPr>
          </a:p>
          <a:p>
            <a:pPr marL="366712" lvl="1" indent="0">
              <a:buNone/>
            </a:pPr>
            <a:endParaRPr lang="en-US" dirty="0">
              <a:latin typeface="Calibri" panose="020F0502020204030204" pitchFamily="34" charset="0"/>
              <a:cs typeface="Calibri" panose="020F0502020204030204" pitchFamily="34" charset="0"/>
            </a:endParaRP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Ongoing</a:t>
            </a:r>
            <a:r>
              <a:rPr lang="de-DE" dirty="0"/>
              <a:t> &amp; urgent </a:t>
            </a:r>
            <a:r>
              <a:rPr lang="de-DE" dirty="0" err="1"/>
              <a:t>actions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5" name="Picture 4">
            <a:extLst>
              <a:ext uri="{FF2B5EF4-FFF2-40B4-BE49-F238E27FC236}">
                <a16:creationId xmlns:a16="http://schemas.microsoft.com/office/drawing/2014/main" id="{E3009411-FB03-2BDE-0565-A96A402EF59C}"/>
              </a:ext>
            </a:extLst>
          </p:cNvPr>
          <p:cNvPicPr>
            <a:picLocks noChangeAspect="1"/>
          </p:cNvPicPr>
          <p:nvPr/>
        </p:nvPicPr>
        <p:blipFill>
          <a:blip r:embed="rId3"/>
          <a:stretch>
            <a:fillRect/>
          </a:stretch>
        </p:blipFill>
        <p:spPr>
          <a:xfrm>
            <a:off x="5445446" y="2496065"/>
            <a:ext cx="6343354" cy="3322038"/>
          </a:xfrm>
          <a:prstGeom prst="rect">
            <a:avLst/>
          </a:prstGeom>
        </p:spPr>
      </p:pic>
    </p:spTree>
    <p:extLst>
      <p:ext uri="{BB962C8B-B14F-4D97-AF65-F5344CB8AC3E}">
        <p14:creationId xmlns:p14="http://schemas.microsoft.com/office/powerpoint/2010/main" val="271385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US" dirty="0">
                <a:latin typeface="Calibri" panose="020F0502020204030204" pitchFamily="34" charset="0"/>
                <a:cs typeface="Calibri" panose="020F0502020204030204" pitchFamily="34" charset="0"/>
              </a:rPr>
              <a:t>Analysis 2019 Batch</a:t>
            </a:r>
          </a:p>
          <a:p>
            <a:pPr lvl="1"/>
            <a:r>
              <a:rPr lang="en-US" dirty="0">
                <a:latin typeface="Calibri" panose="020F0502020204030204" pitchFamily="34" charset="0"/>
                <a:cs typeface="Calibri" panose="020F0502020204030204" pitchFamily="34" charset="0"/>
              </a:rPr>
              <a:t>PU Pads used in LS2 are Polyurethan ether type, a different Polymer family, but conform to specifications and equivalent in tested mechanical properties</a:t>
            </a:r>
          </a:p>
          <a:p>
            <a:pPr lvl="1"/>
            <a:r>
              <a:rPr lang="fr-CH" sz="1800" b="0" i="0" u="sng" strike="noStrike" dirty="0" err="1">
                <a:solidFill>
                  <a:srgbClr val="0563C1"/>
                </a:solidFill>
                <a:effectLst/>
                <a:latin typeface="Calibri" panose="020F0502020204030204" pitchFamily="34" charset="0"/>
                <a:hlinkClick r:id="rId2"/>
              </a:rPr>
              <a:t>Purchase</a:t>
            </a:r>
            <a:r>
              <a:rPr lang="fr-CH" sz="1800" b="0" i="0" u="sng" strike="noStrike" dirty="0">
                <a:solidFill>
                  <a:srgbClr val="0563C1"/>
                </a:solidFill>
                <a:effectLst/>
                <a:latin typeface="Calibri" panose="020F0502020204030204" pitchFamily="34" charset="0"/>
                <a:hlinkClick r:id="rId2"/>
              </a:rPr>
              <a:t> </a:t>
            </a:r>
            <a:r>
              <a:rPr lang="fr-CH" sz="1800" b="0" i="0" u="sng" strike="noStrike" dirty="0" err="1">
                <a:solidFill>
                  <a:srgbClr val="0563C1"/>
                </a:solidFill>
                <a:effectLst/>
                <a:latin typeface="Calibri" panose="020F0502020204030204" pitchFamily="34" charset="0"/>
                <a:hlinkClick r:id="rId2"/>
              </a:rPr>
              <a:t>Requisition</a:t>
            </a:r>
            <a:r>
              <a:rPr lang="fr-CH" sz="1800" b="0" i="0" u="sng" strike="noStrike" dirty="0">
                <a:solidFill>
                  <a:srgbClr val="0563C1"/>
                </a:solidFill>
                <a:effectLst/>
                <a:latin typeface="Calibri" panose="020F0502020204030204" pitchFamily="34" charset="0"/>
                <a:hlinkClick r:id="rId2"/>
              </a:rPr>
              <a:t> (DAI) 7774631 (cern.ch)</a:t>
            </a:r>
            <a:r>
              <a:rPr lang="fr-CH" dirty="0"/>
              <a:t> </a:t>
            </a:r>
            <a:endParaRPr lang="en-US"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hlinkClick r:id="rId3"/>
              </a:rPr>
              <a:t>https://edms.cern.ch/file/2138759/1/EDMS2138759_Comparison_of_SPS_PU_Jacks_mechanicals_characteristics_rev_1.docx</a:t>
            </a:r>
            <a:endParaRPr lang="en-US"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hlinkClick r:id="rId4"/>
              </a:rPr>
              <a:t>https://edms.cern.ch/file/2141845/1/EDMS2141845_2017-2019-Comparison_of_SPS_PU_Jacks_mechanicals_characteristics.docx</a:t>
            </a:r>
            <a:endParaRPr lang="en-US"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hlinkClick r:id="rId5"/>
              </a:rPr>
              <a:t>https://edms.cern.ch/file/2914250/1/20230710_P._Bestmann.pdf</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Analysis 2017 Batch</a:t>
            </a:r>
          </a:p>
          <a:p>
            <a:pPr lvl="1"/>
            <a:r>
              <a:rPr lang="en-US" dirty="0">
                <a:latin typeface="Calibri" panose="020F0502020204030204" pitchFamily="34" charset="0"/>
                <a:cs typeface="Calibri" panose="020F0502020204030204" pitchFamily="34" charset="0"/>
              </a:rPr>
              <a:t>Also Polyurethan ether but conform to specifications and equivalent in tested mechanical properties</a:t>
            </a:r>
          </a:p>
          <a:p>
            <a:pPr lvl="1"/>
            <a:r>
              <a:rPr lang="en-US" dirty="0">
                <a:latin typeface="Calibri" panose="020F0502020204030204" pitchFamily="34" charset="0"/>
                <a:cs typeface="Calibri" panose="020F0502020204030204" pitchFamily="34" charset="0"/>
                <a:hlinkClick r:id="rId6"/>
              </a:rPr>
              <a:t>https://edms.cern.ch/document/2922835/1</a:t>
            </a:r>
            <a:endParaRPr lang="en-US" dirty="0">
              <a:latin typeface="Calibri" panose="020F0502020204030204" pitchFamily="34" charset="0"/>
              <a:cs typeface="Calibri" panose="020F0502020204030204" pitchFamily="34" charset="0"/>
            </a:endParaRPr>
          </a:p>
          <a:p>
            <a:pPr lvl="1"/>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pPr marL="366712" lvl="1" indent="0">
              <a:buNone/>
            </a:pPr>
            <a:endParaRPr lang="en-US" dirty="0">
              <a:latin typeface="Calibri" panose="020F0502020204030204" pitchFamily="34" charset="0"/>
              <a:cs typeface="Calibri" panose="020F0502020204030204" pitchFamily="34" charset="0"/>
            </a:endParaRPr>
          </a:p>
          <a:p>
            <a:pPr lvl="1"/>
            <a:endParaRPr lang="en-US" dirty="0">
              <a:latin typeface="Calibri" panose="020F0502020204030204" pitchFamily="34" charset="0"/>
              <a:cs typeface="Calibri" panose="020F0502020204030204" pitchFamily="34" charset="0"/>
            </a:endParaRPr>
          </a:p>
          <a:p>
            <a:pPr lvl="3"/>
            <a:endParaRPr lang="en-US" dirty="0">
              <a:latin typeface="Calibri" panose="020F0502020204030204" pitchFamily="34" charset="0"/>
              <a:cs typeface="Calibri" panose="020F0502020204030204" pitchFamily="34" charset="0"/>
            </a:endParaRPr>
          </a:p>
          <a:p>
            <a:pPr marL="628650" lvl="2" indent="0">
              <a:buNone/>
            </a:pPr>
            <a:endParaRPr lang="en-US" dirty="0">
              <a:latin typeface="Calibri" panose="020F0502020204030204" pitchFamily="34" charset="0"/>
              <a:cs typeface="Calibri" panose="020F0502020204030204" pitchFamily="34" charset="0"/>
            </a:endParaRPr>
          </a:p>
          <a:p>
            <a:pPr marL="366712" lvl="1" indent="0">
              <a:buNone/>
            </a:pPr>
            <a:endParaRPr lang="en-US" dirty="0">
              <a:latin typeface="Calibri" panose="020F0502020204030204" pitchFamily="34" charset="0"/>
              <a:cs typeface="Calibri" panose="020F0502020204030204" pitchFamily="34" charset="0"/>
            </a:endParaRP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Latest</a:t>
            </a:r>
            <a:r>
              <a:rPr lang="de-DE" dirty="0"/>
              <a:t> </a:t>
            </a:r>
            <a:r>
              <a:rPr lang="de-DE" dirty="0" err="1"/>
              <a:t>news</a:t>
            </a:r>
            <a:r>
              <a:rPr lang="de-DE" dirty="0"/>
              <a:t> </a:t>
            </a:r>
            <a:r>
              <a:rPr lang="de-DE" dirty="0" err="1"/>
              <a:t>from</a:t>
            </a:r>
            <a:r>
              <a:rPr lang="de-DE" dirty="0"/>
              <a:t> Analysis &amp; Tests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756884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US" b="0" dirty="0">
                <a:solidFill>
                  <a:srgbClr val="292929"/>
                </a:solidFill>
                <a:latin typeface="Calibri" panose="020F0502020204030204" pitchFamily="34" charset="0"/>
              </a:rPr>
              <a:t>We need a full mechanical specification</a:t>
            </a:r>
          </a:p>
          <a:p>
            <a:pPr lvl="1"/>
            <a:r>
              <a:rPr lang="en-US" dirty="0">
                <a:solidFill>
                  <a:srgbClr val="292929"/>
                </a:solidFill>
                <a:latin typeface="Calibri" panose="020F0502020204030204" pitchFamily="34" charset="0"/>
                <a:cs typeface="Calibri" panose="020F0502020204030204" pitchFamily="34" charset="0"/>
              </a:rPr>
              <a:t>Today only the dimensions, color and hardness are specified</a:t>
            </a:r>
          </a:p>
          <a:p>
            <a:pPr lvl="1"/>
            <a:r>
              <a:rPr lang="en-US" dirty="0">
                <a:solidFill>
                  <a:srgbClr val="292929"/>
                </a:solidFill>
                <a:latin typeface="Calibri" panose="020F0502020204030204" pitchFamily="34" charset="0"/>
                <a:cs typeface="Calibri" panose="020F0502020204030204" pitchFamily="34" charset="0"/>
              </a:rPr>
              <a:t>That is not sufficient to search for alternative suppliers and ensure a coherent composition and quality</a:t>
            </a:r>
          </a:p>
          <a:p>
            <a:pPr lvl="1"/>
            <a:r>
              <a:rPr lang="en-US" dirty="0">
                <a:solidFill>
                  <a:srgbClr val="292929"/>
                </a:solidFill>
                <a:latin typeface="Calibri" panose="020F0502020204030204" pitchFamily="34" charset="0"/>
                <a:cs typeface="Calibri" panose="020F0502020204030204" pitchFamily="34" charset="0"/>
              </a:rPr>
              <a:t>Should be confirmed by FEM analysis =&gt; Can MME do this?</a:t>
            </a:r>
          </a:p>
          <a:p>
            <a:pPr lvl="1"/>
            <a:r>
              <a:rPr lang="en-US" dirty="0">
                <a:solidFill>
                  <a:srgbClr val="292929"/>
                </a:solidFill>
                <a:latin typeface="Calibri" panose="020F0502020204030204" pitchFamily="34" charset="0"/>
                <a:cs typeface="Calibri" panose="020F0502020204030204" pitchFamily="34" charset="0"/>
              </a:rPr>
              <a:t>With a full specification we can search for new manufacturers =&gt; Need a list of possible suppliers</a:t>
            </a:r>
          </a:p>
          <a:p>
            <a:pPr lvl="1"/>
            <a:r>
              <a:rPr lang="en-US" dirty="0">
                <a:solidFill>
                  <a:srgbClr val="292929"/>
                </a:solidFill>
                <a:latin typeface="Calibri" panose="020F0502020204030204" pitchFamily="34" charset="0"/>
                <a:cs typeface="Calibri" panose="020F0502020204030204" pitchFamily="34" charset="0"/>
              </a:rPr>
              <a:t>What are the parameters to specify?</a:t>
            </a:r>
          </a:p>
          <a:p>
            <a:pPr lvl="1"/>
            <a:endParaRPr lang="en-US" dirty="0">
              <a:latin typeface="Calibri" panose="020F0502020204030204" pitchFamily="34" charset="0"/>
              <a:cs typeface="Calibri" panose="020F0502020204030204" pitchFamily="34" charset="0"/>
            </a:endParaRPr>
          </a:p>
          <a:p>
            <a:pPr lvl="3"/>
            <a:endParaRPr lang="en-US" dirty="0">
              <a:latin typeface="Calibri" panose="020F0502020204030204" pitchFamily="34" charset="0"/>
              <a:cs typeface="Calibri" panose="020F0502020204030204" pitchFamily="34" charset="0"/>
            </a:endParaRPr>
          </a:p>
          <a:p>
            <a:pPr marL="628650" lvl="2" indent="0">
              <a:buNone/>
            </a:pPr>
            <a:endParaRPr lang="en-US" dirty="0">
              <a:latin typeface="Calibri" panose="020F0502020204030204" pitchFamily="34" charset="0"/>
              <a:cs typeface="Calibri" panose="020F0502020204030204" pitchFamily="34" charset="0"/>
            </a:endParaRPr>
          </a:p>
          <a:p>
            <a:pPr marL="366712" lvl="1" indent="0">
              <a:buNone/>
            </a:pPr>
            <a:endParaRPr lang="en-US" dirty="0">
              <a:latin typeface="Calibri" panose="020F0502020204030204" pitchFamily="34" charset="0"/>
              <a:cs typeface="Calibri" panose="020F0502020204030204" pitchFamily="34" charset="0"/>
            </a:endParaRP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Specification</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51081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090858"/>
            <a:ext cx="10551011" cy="4608512"/>
          </a:xfrm>
        </p:spPr>
        <p:txBody>
          <a:bodyPr/>
          <a:lstStyle/>
          <a:p>
            <a:pPr marL="939800" lvl="3" indent="0">
              <a:buNone/>
            </a:pPr>
            <a:endParaRPr lang="en-US" dirty="0">
              <a:latin typeface="Calibri" panose="020F0502020204030204" pitchFamily="34" charset="0"/>
              <a:cs typeface="Calibri" panose="020F0502020204030204" pitchFamily="34" charset="0"/>
            </a:endParaRPr>
          </a:p>
          <a:p>
            <a:pPr marL="366712" lvl="1" indent="0">
              <a:buNone/>
            </a:pPr>
            <a:r>
              <a:rPr lang="en-US" dirty="0">
                <a:latin typeface="Calibri" panose="020F0502020204030204" pitchFamily="34" charset="0"/>
                <a:cs typeface="Calibri" panose="020F0502020204030204" pitchFamily="34" charset="0"/>
              </a:rPr>
              <a:t>Three different failure modes have been seen:</a:t>
            </a:r>
          </a:p>
          <a:p>
            <a:pPr marL="709612" lvl="1" indent="-342900">
              <a:buFont typeface="+mj-lt"/>
              <a:buAutoNum type="arabicPeriod"/>
            </a:pPr>
            <a:r>
              <a:rPr lang="en-US" dirty="0">
                <a:latin typeface="Calibri" panose="020F0502020204030204" pitchFamily="34" charset="0"/>
                <a:cs typeface="Calibri" panose="020F0502020204030204" pitchFamily="34" charset="0"/>
              </a:rPr>
              <a:t>Liquefaction in the case of LHC Triplet jacks</a:t>
            </a:r>
          </a:p>
          <a:p>
            <a:pPr marL="709612" lvl="1" indent="-342900">
              <a:buFont typeface="+mj-lt"/>
              <a:buAutoNum type="arabicPeriod"/>
            </a:pPr>
            <a:r>
              <a:rPr lang="en-US" dirty="0">
                <a:latin typeface="Calibri" panose="020F0502020204030204" pitchFamily="34" charset="0"/>
                <a:cs typeface="Calibri" panose="020F0502020204030204" pitchFamily="34" charset="0"/>
              </a:rPr>
              <a:t>Breaking PUR pads in chips in the SPS (LS2)</a:t>
            </a:r>
          </a:p>
          <a:p>
            <a:pPr marL="709612" lvl="1" indent="-342900">
              <a:buFont typeface="+mj-lt"/>
              <a:buAutoNum type="arabicPeriod"/>
            </a:pPr>
            <a:r>
              <a:rPr lang="en-US" dirty="0">
                <a:latin typeface="Calibri" panose="020F0502020204030204" pitchFamily="34" charset="0"/>
                <a:cs typeface="Calibri" panose="020F0502020204030204" pitchFamily="34" charset="0"/>
              </a:rPr>
              <a:t>Extrusion of PUR pads SPS (2003)</a:t>
            </a: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Failure</a:t>
            </a:r>
            <a:r>
              <a:rPr lang="de-DE" dirty="0"/>
              <a:t> Analysis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4" name="Picture 27">
            <a:extLst>
              <a:ext uri="{FF2B5EF4-FFF2-40B4-BE49-F238E27FC236}">
                <a16:creationId xmlns:a16="http://schemas.microsoft.com/office/drawing/2014/main" id="{3F9712D0-9C19-1949-7AE3-02ACAC979D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1827" y="3445943"/>
            <a:ext cx="3488888" cy="25725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C0902C3-EEAD-1A7B-788E-A94C5A6CAB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3068" y="3462886"/>
            <a:ext cx="3407459" cy="2555593"/>
          </a:xfrm>
          <a:prstGeom prst="rect">
            <a:avLst/>
          </a:prstGeom>
        </p:spPr>
      </p:pic>
      <p:pic>
        <p:nvPicPr>
          <p:cNvPr id="7" name="Picture 6">
            <a:extLst>
              <a:ext uri="{FF2B5EF4-FFF2-40B4-BE49-F238E27FC236}">
                <a16:creationId xmlns:a16="http://schemas.microsoft.com/office/drawing/2014/main" id="{A44F7C91-1E84-5D67-A389-0B48FE9458FD}"/>
              </a:ext>
            </a:extLst>
          </p:cNvPr>
          <p:cNvPicPr>
            <a:picLocks noChangeAspect="1"/>
          </p:cNvPicPr>
          <p:nvPr/>
        </p:nvPicPr>
        <p:blipFill rotWithShape="1">
          <a:blip r:embed="rId4"/>
          <a:srcRect l="12405" r="16998"/>
          <a:stretch/>
        </p:blipFill>
        <p:spPr>
          <a:xfrm>
            <a:off x="1333890" y="3462886"/>
            <a:ext cx="2274309" cy="2555593"/>
          </a:xfrm>
          <a:prstGeom prst="rect">
            <a:avLst/>
          </a:prstGeom>
        </p:spPr>
      </p:pic>
    </p:spTree>
    <p:extLst>
      <p:ext uri="{BB962C8B-B14F-4D97-AF65-F5344CB8AC3E}">
        <p14:creationId xmlns:p14="http://schemas.microsoft.com/office/powerpoint/2010/main" val="394507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2/3*#ppt_w"/>
                                          </p:val>
                                        </p:tav>
                                        <p:tav tm="100000">
                                          <p:val>
                                            <p:strVal val="#ppt_w"/>
                                          </p:val>
                                        </p:tav>
                                      </p:tavLst>
                                    </p:anim>
                                    <p:anim calcmode="lin" valueType="num">
                                      <p:cBhvr>
                                        <p:cTn id="8" dur="5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090858"/>
            <a:ext cx="10551011" cy="4608512"/>
          </a:xfrm>
        </p:spPr>
        <p:txBody>
          <a:bodyPr/>
          <a:lstStyle/>
          <a:p>
            <a:pPr marL="939800" lvl="3" indent="0">
              <a:buNone/>
            </a:pPr>
            <a:endParaRPr lang="en-US" dirty="0">
              <a:latin typeface="Calibri" panose="020F0502020204030204" pitchFamily="34" charset="0"/>
              <a:cs typeface="Calibri" panose="020F0502020204030204" pitchFamily="34" charset="0"/>
            </a:endParaRPr>
          </a:p>
          <a:p>
            <a:pPr marL="709612" lvl="1" indent="-342900">
              <a:buFont typeface="+mj-lt"/>
              <a:buAutoNum type="arabicPeriod"/>
            </a:pPr>
            <a:r>
              <a:rPr lang="en-US" dirty="0">
                <a:latin typeface="Calibri" panose="020F0502020204030204" pitchFamily="34" charset="0"/>
                <a:cs typeface="Calibri" panose="020F0502020204030204" pitchFamily="34" charset="0"/>
              </a:rPr>
              <a:t>Liquefaction in the case of LHC Triplet jacks</a:t>
            </a:r>
          </a:p>
          <a:p>
            <a:pPr marL="969962" lvl="2" indent="-342900"/>
            <a:r>
              <a:rPr lang="en-US" dirty="0">
                <a:latin typeface="Calibri" panose="020F0502020204030204" pitchFamily="34" charset="0"/>
                <a:cs typeface="Calibri" panose="020F0502020204030204" pitchFamily="34" charset="0"/>
              </a:rPr>
              <a:t>Most probable scenario is a chemical reaction with the used lubricant </a:t>
            </a:r>
            <a:r>
              <a:rPr lang="en-US" dirty="0" err="1">
                <a:latin typeface="Calibri" panose="020F0502020204030204" pitchFamily="34" charset="0"/>
                <a:cs typeface="Calibri" panose="020F0502020204030204" pitchFamily="34" charset="0"/>
              </a:rPr>
              <a:t>Molykote</a:t>
            </a:r>
            <a:endParaRPr lang="en-US" dirty="0">
              <a:latin typeface="Calibri" panose="020F0502020204030204" pitchFamily="34" charset="0"/>
              <a:cs typeface="Calibri" panose="020F0502020204030204" pitchFamily="34" charset="0"/>
            </a:endParaRPr>
          </a:p>
          <a:p>
            <a:pPr marL="969962" lvl="2" indent="-342900"/>
            <a:r>
              <a:rPr lang="en-US" dirty="0">
                <a:latin typeface="Calibri" panose="020F0502020204030204" pitchFamily="34" charset="0"/>
                <a:cs typeface="Calibri" panose="020F0502020204030204" pitchFamily="34" charset="0"/>
              </a:rPr>
              <a:t>Analysis ongoing by Polymer Lab</a:t>
            </a:r>
          </a:p>
          <a:p>
            <a:pPr marL="709612" lvl="1" indent="-342900">
              <a:buFont typeface="+mj-lt"/>
              <a:buAutoNum type="arabicPeriod"/>
            </a:pPr>
            <a:r>
              <a:rPr lang="en-US" dirty="0">
                <a:latin typeface="Calibri" panose="020F0502020204030204" pitchFamily="34" charset="0"/>
                <a:cs typeface="Calibri" panose="020F0502020204030204" pitchFamily="34" charset="0"/>
              </a:rPr>
              <a:t>Breaking PUR pads in chips in the SPS (LS2)</a:t>
            </a:r>
          </a:p>
          <a:p>
            <a:pPr marL="969962" lvl="2" indent="-342900"/>
            <a:r>
              <a:rPr lang="en-US" dirty="0">
                <a:latin typeface="Calibri" panose="020F0502020204030204" pitchFamily="34" charset="0"/>
                <a:cs typeface="Calibri" panose="020F0502020204030204" pitchFamily="34" charset="0"/>
              </a:rPr>
              <a:t>Mechanical stress seems too high in asymmetric configuration</a:t>
            </a:r>
          </a:p>
          <a:p>
            <a:pPr marL="969962" lvl="2" indent="-342900"/>
            <a:r>
              <a:rPr lang="en-US" dirty="0">
                <a:latin typeface="Calibri" panose="020F0502020204030204" pitchFamily="34" charset="0"/>
                <a:cs typeface="Calibri" panose="020F0502020204030204" pitchFamily="34" charset="0"/>
              </a:rPr>
              <a:t>To be confirmed by simulation enhanced with characterization of used material</a:t>
            </a:r>
          </a:p>
          <a:p>
            <a:pPr marL="969962" lvl="2" indent="-342900"/>
            <a:r>
              <a:rPr lang="en-US" dirty="0">
                <a:latin typeface="Calibri" panose="020F0502020204030204" pitchFamily="34" charset="0"/>
                <a:cs typeface="Calibri" panose="020F0502020204030204" pitchFamily="34" charset="0"/>
              </a:rPr>
              <a:t>Test in Mechanical test lab for stress in asymmetric positions</a:t>
            </a:r>
          </a:p>
          <a:p>
            <a:pPr marL="709612" lvl="1" indent="-342900">
              <a:buFont typeface="+mj-lt"/>
              <a:buAutoNum type="arabicPeriod"/>
            </a:pPr>
            <a:r>
              <a:rPr lang="en-US" dirty="0">
                <a:latin typeface="Calibri" panose="020F0502020204030204" pitchFamily="34" charset="0"/>
                <a:cs typeface="Calibri" panose="020F0502020204030204" pitchFamily="34" charset="0"/>
              </a:rPr>
              <a:t>Extrusion of PUR pads SPS (2003)</a:t>
            </a:r>
          </a:p>
          <a:p>
            <a:pPr lvl="2"/>
            <a:r>
              <a:rPr lang="en-US" dirty="0">
                <a:latin typeface="Calibri" panose="020F0502020204030204" pitchFamily="34" charset="0"/>
                <a:cs typeface="Calibri" panose="020F0502020204030204" pitchFamily="34" charset="0"/>
              </a:rPr>
              <a:t>At the time the solution was reducing the asymmetric load by reducing the horizontal stroke from 8 to 4mm and adapting the hardness</a:t>
            </a:r>
          </a:p>
          <a:p>
            <a:pPr marL="0" indent="0">
              <a:buNone/>
            </a:pPr>
            <a:endParaRPr lang="en-US" b="0" dirty="0">
              <a:solidFill>
                <a:srgbClr val="292929"/>
              </a:solidFill>
              <a:latin typeface="Calibri" panose="020F0502020204030204" pitchFamily="34" charset="0"/>
            </a:endParaRPr>
          </a:p>
          <a:p>
            <a:pPr marL="0" indent="0">
              <a:buNone/>
            </a:pPr>
            <a:endParaRPr lang="en-US"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Failure</a:t>
            </a:r>
            <a:r>
              <a:rPr lang="de-DE" dirty="0"/>
              <a:t> Analysis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67014750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BE_Dep_Meeting_21_Jan20</Template>
  <TotalTime>43455</TotalTime>
  <Words>1094</Words>
  <Application>Microsoft Office PowerPoint</Application>
  <PresentationFormat>Widescreen</PresentationFormat>
  <Paragraphs>185</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sourcesans-regular</vt:lpstr>
      <vt:lpstr>Office Theme</vt:lpstr>
      <vt:lpstr>PUR Jack Taskforce Mandate &amp; Organisation</vt:lpstr>
      <vt:lpstr>Proposed Mandate</vt:lpstr>
      <vt:lpstr>Proposed Members</vt:lpstr>
      <vt:lpstr>Ongoing &amp; urgent actions</vt:lpstr>
      <vt:lpstr>Ongoing &amp; urgent actions</vt:lpstr>
      <vt:lpstr>Latest news from Analysis &amp; Tests</vt:lpstr>
      <vt:lpstr>Specification</vt:lpstr>
      <vt:lpstr>Failure Analysis</vt:lpstr>
      <vt:lpstr>Failure Analysis</vt:lpstr>
      <vt:lpstr>Tracability</vt:lpstr>
      <vt:lpstr>Testing @ reception</vt:lpstr>
      <vt:lpstr>Testing on site</vt:lpstr>
      <vt:lpstr>Next actions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Helene Mainaud Durand</dc:creator>
  <cp:lastModifiedBy>Patrick Bestmann</cp:lastModifiedBy>
  <cp:revision>207</cp:revision>
  <cp:lastPrinted>2021-01-08T18:04:22Z</cp:lastPrinted>
  <dcterms:created xsi:type="dcterms:W3CDTF">2021-01-08T18:03:38Z</dcterms:created>
  <dcterms:modified xsi:type="dcterms:W3CDTF">2023-08-22T07:08:01Z</dcterms:modified>
</cp:coreProperties>
</file>